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1">
  <p:sldMasterIdLst>
    <p:sldMasterId id="2147483648" r:id="rId1"/>
    <p:sldMasterId id="2147483661" r:id="rId2"/>
  </p:sldMasterIdLst>
  <p:notesMasterIdLst>
    <p:notesMasterId r:id="rId50"/>
  </p:notesMasterIdLst>
  <p:handoutMasterIdLst>
    <p:handoutMasterId r:id="rId51"/>
  </p:handoutMasterIdLst>
  <p:sldIdLst>
    <p:sldId id="322" r:id="rId3"/>
    <p:sldId id="409" r:id="rId4"/>
    <p:sldId id="423" r:id="rId5"/>
    <p:sldId id="425" r:id="rId6"/>
    <p:sldId id="426" r:id="rId7"/>
    <p:sldId id="424" r:id="rId8"/>
    <p:sldId id="448" r:id="rId9"/>
    <p:sldId id="324" r:id="rId10"/>
    <p:sldId id="403" r:id="rId11"/>
    <p:sldId id="397" r:id="rId12"/>
    <p:sldId id="272" r:id="rId13"/>
    <p:sldId id="299" r:id="rId14"/>
    <p:sldId id="352" r:id="rId15"/>
    <p:sldId id="427" r:id="rId16"/>
    <p:sldId id="358" r:id="rId17"/>
    <p:sldId id="301" r:id="rId18"/>
    <p:sldId id="422" r:id="rId19"/>
    <p:sldId id="366" r:id="rId20"/>
    <p:sldId id="449" r:id="rId21"/>
    <p:sldId id="396" r:id="rId22"/>
    <p:sldId id="368" r:id="rId23"/>
    <p:sldId id="411" r:id="rId24"/>
    <p:sldId id="421" r:id="rId25"/>
    <p:sldId id="428" r:id="rId26"/>
    <p:sldId id="429" r:id="rId27"/>
    <p:sldId id="384" r:id="rId28"/>
    <p:sldId id="430" r:id="rId29"/>
    <p:sldId id="431" r:id="rId30"/>
    <p:sldId id="435" r:id="rId31"/>
    <p:sldId id="438" r:id="rId32"/>
    <p:sldId id="443" r:id="rId33"/>
    <p:sldId id="432" r:id="rId34"/>
    <p:sldId id="433" r:id="rId35"/>
    <p:sldId id="434" r:id="rId36"/>
    <p:sldId id="436" r:id="rId37"/>
    <p:sldId id="441" r:id="rId38"/>
    <p:sldId id="444" r:id="rId39"/>
    <p:sldId id="420" r:id="rId40"/>
    <p:sldId id="446" r:id="rId41"/>
    <p:sldId id="445" r:id="rId42"/>
    <p:sldId id="447" r:id="rId43"/>
    <p:sldId id="370" r:id="rId44"/>
    <p:sldId id="408" r:id="rId45"/>
    <p:sldId id="405" r:id="rId46"/>
    <p:sldId id="407" r:id="rId47"/>
    <p:sldId id="399" r:id="rId48"/>
    <p:sldId id="372" r:id="rId49"/>
  </p:sldIdLst>
  <p:sldSz cx="12192000" cy="6858000"/>
  <p:notesSz cx="10020300" cy="6888163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eth" initials="L" lastIdx="1" clrIdx="0">
    <p:extLst>
      <p:ext uri="{19B8F6BF-5375-455C-9EA6-DF929625EA0E}">
        <p15:presenceInfo xmlns:p15="http://schemas.microsoft.com/office/powerpoint/2012/main" xmlns="" userId="Lize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9933"/>
    <a:srgbClr val="FF9900"/>
    <a:srgbClr val="3399FF"/>
    <a:srgbClr val="FFFFFF"/>
    <a:srgbClr val="FF66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4" autoAdjust="0"/>
    <p:restoredTop sz="82841" autoAdjust="0"/>
  </p:normalViewPr>
  <p:slideViewPr>
    <p:cSldViewPr snapToGrid="0">
      <p:cViewPr>
        <p:scale>
          <a:sx n="100" d="100"/>
          <a:sy n="100" d="100"/>
        </p:scale>
        <p:origin x="1542" y="13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BFECD-8745-4F03-B2AE-1085BD0A354F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8D92F9A8-F679-419B-A539-9AE667CFB0C0}">
      <dgm:prSet phldrT="[Texto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s-EC" sz="2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Calibri" panose="020F0502020204030204" pitchFamily="34" charset="0"/>
              <a:cs typeface="+mn-cs"/>
            </a:rPr>
            <a:t>Familia:</a:t>
          </a:r>
          <a:r>
            <a:rPr lang="es-EC" sz="2400" i="1" kern="1200" dirty="0">
              <a:latin typeface="+mj-lt"/>
            </a:rPr>
            <a:t> </a:t>
          </a:r>
          <a:r>
            <a:rPr lang="es-EC" sz="2400" i="1" kern="1200" dirty="0" err="1"/>
            <a:t>Rhabdoviridae</a:t>
          </a:r>
          <a:r>
            <a:rPr lang="es-EC" sz="2400" i="1" kern="1200" dirty="0"/>
            <a:t/>
          </a:r>
          <a:br>
            <a:rPr lang="es-EC" sz="2400" i="1" kern="1200" dirty="0"/>
          </a:br>
          <a:r>
            <a:rPr lang="es-EC" sz="2400" i="1" kern="1200" dirty="0"/>
            <a:t/>
          </a:r>
          <a:br>
            <a:rPr lang="es-EC" sz="2400" i="1" kern="1200" dirty="0"/>
          </a:br>
          <a:r>
            <a:rPr lang="es-EC" sz="2400" kern="1200" dirty="0">
              <a:latin typeface="+mj-lt"/>
              <a:ea typeface="Calibri" panose="020F0502020204030204" pitchFamily="34" charset="0"/>
            </a:rPr>
            <a:t>Género: </a:t>
          </a:r>
          <a:r>
            <a:rPr lang="es-EC" sz="2400" i="1" kern="1200" dirty="0" err="1">
              <a:latin typeface="+mj-lt"/>
            </a:rPr>
            <a:t>Vesiculovirus</a:t>
          </a:r>
          <a:endParaRPr lang="es-ES" sz="2400" kern="1200" dirty="0">
            <a:latin typeface="+mj-lt"/>
          </a:endParaRPr>
        </a:p>
      </dgm:t>
    </dgm:pt>
    <dgm:pt modelId="{A3119394-020D-49C4-A726-912DEC0E92B7}" type="parTrans" cxnId="{CA78A9E9-71D1-46A3-B347-6565A47E6A4A}">
      <dgm:prSet/>
      <dgm:spPr/>
      <dgm:t>
        <a:bodyPr/>
        <a:lstStyle/>
        <a:p>
          <a:endParaRPr lang="es-ES" sz="1600"/>
        </a:p>
      </dgm:t>
    </dgm:pt>
    <dgm:pt modelId="{1FB981A4-3A77-4F96-844B-3AEE119738CE}" type="sibTrans" cxnId="{CA78A9E9-71D1-46A3-B347-6565A47E6A4A}">
      <dgm:prSet/>
      <dgm:spPr/>
      <dgm:t>
        <a:bodyPr/>
        <a:lstStyle/>
        <a:p>
          <a:endParaRPr lang="es-ES" sz="1600"/>
        </a:p>
      </dgm:t>
    </dgm:pt>
    <dgm:pt modelId="{3A059CBF-7323-48DD-8944-4285363226FC}">
      <dgm:prSet phldrT="[Texto]" custT="1"/>
      <dgm:spPr>
        <a:ln>
          <a:solidFill>
            <a:srgbClr val="7030A0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ARN negativo no segmentado</a:t>
          </a:r>
          <a:br>
            <a:rPr lang="es-ES" sz="240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</a:br>
          <a:r>
            <a:rPr lang="es-ES" sz="240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/>
          </a:r>
          <a:br>
            <a:rPr lang="es-ES" sz="240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</a:br>
          <a:r>
            <a:rPr lang="es-ES" sz="240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Con envoltura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>
            <a:latin typeface="Times New Roman" panose="02020603050405020304" pitchFamily="18" charset="0"/>
            <a:ea typeface="Calibri" panose="020F0502020204030204" pitchFamily="34" charset="0"/>
          </a:endParaRPr>
        </a:p>
      </dgm:t>
    </dgm:pt>
    <dgm:pt modelId="{356F60B3-DF47-498A-8FFE-435A48F26EBC}" type="parTrans" cxnId="{3CE8263C-94B2-48B8-899D-806488FBE44B}">
      <dgm:prSet/>
      <dgm:spPr/>
      <dgm:t>
        <a:bodyPr/>
        <a:lstStyle/>
        <a:p>
          <a:endParaRPr lang="es-ES"/>
        </a:p>
      </dgm:t>
    </dgm:pt>
    <dgm:pt modelId="{A96078E6-A763-440B-B3FE-FBD956921B95}" type="sibTrans" cxnId="{3CE8263C-94B2-48B8-899D-806488FBE44B}">
      <dgm:prSet/>
      <dgm:spPr/>
      <dgm:t>
        <a:bodyPr/>
        <a:lstStyle/>
        <a:p>
          <a:endParaRPr lang="es-ES"/>
        </a:p>
      </dgm:t>
    </dgm:pt>
    <dgm:pt modelId="{6B92C478-4C7D-4EAE-935A-073CD80EA208}" type="pres">
      <dgm:prSet presAssocID="{07DBFECD-8745-4F03-B2AE-1085BD0A354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FBB6401-03AC-4B7D-94EB-8BD2A9C915B9}" type="pres">
      <dgm:prSet presAssocID="{8D92F9A8-F679-419B-A539-9AE667CFB0C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E927B1-DBB7-4853-80D8-16938E7B2D95}" type="pres">
      <dgm:prSet presAssocID="{1FB981A4-3A77-4F96-844B-3AEE119738CE}" presName="sibTrans" presStyleCnt="0"/>
      <dgm:spPr/>
    </dgm:pt>
    <dgm:pt modelId="{F76FF4EC-59BB-4A69-AAA7-68B9EA979DF1}" type="pres">
      <dgm:prSet presAssocID="{3A059CBF-7323-48DD-8944-4285363226F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A78A9E9-71D1-46A3-B347-6565A47E6A4A}" srcId="{07DBFECD-8745-4F03-B2AE-1085BD0A354F}" destId="{8D92F9A8-F679-419B-A539-9AE667CFB0C0}" srcOrd="0" destOrd="0" parTransId="{A3119394-020D-49C4-A726-912DEC0E92B7}" sibTransId="{1FB981A4-3A77-4F96-844B-3AEE119738CE}"/>
    <dgm:cxn modelId="{BB31DA1B-BCEF-47C2-83CE-144827BA1390}" type="presOf" srcId="{3A059CBF-7323-48DD-8944-4285363226FC}" destId="{F76FF4EC-59BB-4A69-AAA7-68B9EA979DF1}" srcOrd="0" destOrd="0" presId="urn:microsoft.com/office/officeart/2005/8/layout/default"/>
    <dgm:cxn modelId="{3CE8263C-94B2-48B8-899D-806488FBE44B}" srcId="{07DBFECD-8745-4F03-B2AE-1085BD0A354F}" destId="{3A059CBF-7323-48DD-8944-4285363226FC}" srcOrd="1" destOrd="0" parTransId="{356F60B3-DF47-498A-8FFE-435A48F26EBC}" sibTransId="{A96078E6-A763-440B-B3FE-FBD956921B95}"/>
    <dgm:cxn modelId="{0EBC0F57-88B6-45DB-9C44-B43E787D8C80}" type="presOf" srcId="{07DBFECD-8745-4F03-B2AE-1085BD0A354F}" destId="{6B92C478-4C7D-4EAE-935A-073CD80EA208}" srcOrd="0" destOrd="0" presId="urn:microsoft.com/office/officeart/2005/8/layout/default"/>
    <dgm:cxn modelId="{AE5BA487-D6ED-4F63-A54D-5E2A83F023EF}" type="presOf" srcId="{8D92F9A8-F679-419B-A539-9AE667CFB0C0}" destId="{4FBB6401-03AC-4B7D-94EB-8BD2A9C915B9}" srcOrd="0" destOrd="0" presId="urn:microsoft.com/office/officeart/2005/8/layout/default"/>
    <dgm:cxn modelId="{023E550F-2F99-478B-88AE-2EB4EEC7620B}" type="presParOf" srcId="{6B92C478-4C7D-4EAE-935A-073CD80EA208}" destId="{4FBB6401-03AC-4B7D-94EB-8BD2A9C915B9}" srcOrd="0" destOrd="0" presId="urn:microsoft.com/office/officeart/2005/8/layout/default"/>
    <dgm:cxn modelId="{086A9796-DC1D-4D15-9FC8-CE7B9DDB1F43}" type="presParOf" srcId="{6B92C478-4C7D-4EAE-935A-073CD80EA208}" destId="{E3E927B1-DBB7-4853-80D8-16938E7B2D95}" srcOrd="1" destOrd="0" presId="urn:microsoft.com/office/officeart/2005/8/layout/default"/>
    <dgm:cxn modelId="{B6BA9A7B-F77F-4BB3-A2B9-8D63B7793086}" type="presParOf" srcId="{6B92C478-4C7D-4EAE-935A-073CD80EA208}" destId="{F76FF4EC-59BB-4A69-AAA7-68B9EA979DF1}" srcOrd="2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BDB6C3-B25B-4FFD-AA8F-33020A43EDD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95E88F2-36A9-4BAE-9D85-56536AD3489D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Se enviaron 20 productos de PCR.</a:t>
          </a:r>
        </a:p>
      </dgm:t>
    </dgm:pt>
    <dgm:pt modelId="{13A5C0FC-02F0-431A-A0B3-3E62DCE697D8}" type="parTrans" cxnId="{3FF8270C-42E8-4933-B831-41828BB38201}">
      <dgm:prSet/>
      <dgm:spPr/>
      <dgm:t>
        <a:bodyPr/>
        <a:lstStyle/>
        <a:p>
          <a:endParaRPr lang="es-ES"/>
        </a:p>
      </dgm:t>
    </dgm:pt>
    <dgm:pt modelId="{F8783BDF-2BB8-40D9-95EB-9F5F8319872B}" type="sibTrans" cxnId="{3FF8270C-42E8-4933-B831-41828BB38201}">
      <dgm:prSet/>
      <dgm:spPr/>
      <dgm:t>
        <a:bodyPr/>
        <a:lstStyle/>
        <a:p>
          <a:endParaRPr lang="es-ES"/>
        </a:p>
      </dgm:t>
    </dgm:pt>
    <dgm:pt modelId="{0F380021-5043-4EB9-B050-1206065CC26C}" type="pres">
      <dgm:prSet presAssocID="{7CBDB6C3-B25B-4FFD-AA8F-33020A43ED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A97A04C-3F71-4BC3-988A-BFB1C11D697C}" type="pres">
      <dgm:prSet presAssocID="{D95E88F2-36A9-4BAE-9D85-56536AD3489D}" presName="node" presStyleLbl="node1" presStyleIdx="0" presStyleCnt="1" custScaleX="1156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9F01E0A-41A7-4954-A358-4626EA911471}" type="presOf" srcId="{D95E88F2-36A9-4BAE-9D85-56536AD3489D}" destId="{DA97A04C-3F71-4BC3-988A-BFB1C11D697C}" srcOrd="0" destOrd="0" presId="urn:microsoft.com/office/officeart/2005/8/layout/default"/>
    <dgm:cxn modelId="{E4DBA82F-59B3-4773-BE84-318870544470}" type="presOf" srcId="{7CBDB6C3-B25B-4FFD-AA8F-33020A43EDD6}" destId="{0F380021-5043-4EB9-B050-1206065CC26C}" srcOrd="0" destOrd="0" presId="urn:microsoft.com/office/officeart/2005/8/layout/default"/>
    <dgm:cxn modelId="{3FF8270C-42E8-4933-B831-41828BB38201}" srcId="{7CBDB6C3-B25B-4FFD-AA8F-33020A43EDD6}" destId="{D95E88F2-36A9-4BAE-9D85-56536AD3489D}" srcOrd="0" destOrd="0" parTransId="{13A5C0FC-02F0-431A-A0B3-3E62DCE697D8}" sibTransId="{F8783BDF-2BB8-40D9-95EB-9F5F8319872B}"/>
    <dgm:cxn modelId="{35732C44-6A00-40E1-A61E-01E9A6695715}" type="presParOf" srcId="{0F380021-5043-4EB9-B050-1206065CC26C}" destId="{DA97A04C-3F71-4BC3-988A-BFB1C11D697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13235C-5EC0-4549-90E8-F63AF5BBFF4B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8009F29-34ED-4EE8-9DF4-C59DF68A5AB6}" type="asst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Serotipos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0B209-15A1-42E4-8367-00DD2A453274}" type="parTrans" cxnId="{A73D1AF3-2CC9-4C60-9593-2EAAD74FB3E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63BBF1-E6E2-43BB-B105-9471706E0D50}" type="sibTrans" cxnId="{A73D1AF3-2CC9-4C60-9593-2EAAD74FB3E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6BCAD0-6EF6-4765-AC1C-4F77AF2DB0DE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Indiana</a:t>
          </a:r>
        </a:p>
      </dgm:t>
    </dgm:pt>
    <dgm:pt modelId="{9015AC15-F324-490E-97FA-6D57BDA523E6}" type="parTrans" cxnId="{0570C960-0FB1-4550-9FD0-60185CA45B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E7FF74-32F3-4469-A0B7-E0382BD112EC}" type="sibTrans" cxnId="{0570C960-0FB1-4550-9FD0-60185CA45B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F481AF-92D0-4B24-B853-D2CE03E3A3DA}">
      <dgm:prSet phldrT="[Text]"/>
      <dgm:spPr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5875" tIns="15875" rIns="15875" bIns="15875" numCol="1" spcCol="1270" anchor="ctr" anchorCtr="0"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New Jersey (VEVNJ)</a:t>
          </a:r>
        </a:p>
      </dgm:t>
    </dgm:pt>
    <dgm:pt modelId="{F6784C89-44BC-45AD-9225-B4213831E847}" type="parTrans" cxnId="{18657E4C-2DAD-47DF-B201-B87A1B4866F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059F1B-F190-45AD-BF37-25DBF8AD57D1}" type="sibTrans" cxnId="{18657E4C-2DAD-47DF-B201-B87A1B4866F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E5B6AB-7F5D-416C-B77C-012A5DF16549}">
      <dgm:prSet phldrT="[Text]"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5875" tIns="15875" rIns="15875" bIns="15875" numCol="1" spcCol="1270" anchor="ctr" anchorCtr="0"/>
        <a:lstStyle/>
        <a:p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Indiana 1 (</a:t>
          </a:r>
          <a:r>
            <a:rPr lang="en-US" sz="2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VEVI-1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AE2CC463-9C64-472B-B202-B062DF355B27}" type="parTrans" cxnId="{EF5E1E6E-FEE5-44D9-96C1-18E69F370C3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0FF9ED-9CA0-4183-A4C2-7BD75E4A2111}" type="sibTrans" cxnId="{EF5E1E6E-FEE5-44D9-96C1-18E69F370C3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099026-1F01-45FF-9BCC-B9771BEE5996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Indiana 2 (VEVI-2)</a:t>
          </a:r>
        </a:p>
      </dgm:t>
    </dgm:pt>
    <dgm:pt modelId="{A5A9C373-941E-40FB-B15A-8CD98A1AF0C3}" type="parTrans" cxnId="{EBDAA863-F017-4137-8F26-00270A90762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B19C73-2388-4659-9DE2-A1913963AC0D}" type="sibTrans" cxnId="{EBDAA863-F017-4137-8F26-00270A90762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F30DA1-FC2E-480B-9794-26DA811FCBB9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Indiana 3 (VEVI-3)</a:t>
          </a:r>
        </a:p>
      </dgm:t>
    </dgm:pt>
    <dgm:pt modelId="{C40D5C06-AA67-4FB4-9AB6-AB5112AFFF3B}" type="parTrans" cxnId="{498AD8E1-B75E-43E3-BD1A-89F06C13259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1556D9-CDF2-4EAF-8826-E5AC902DA41C}" type="sibTrans" cxnId="{498AD8E1-B75E-43E3-BD1A-89F06C13259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C7BBAE-BD24-4679-8690-C49A68A84288}" type="pres">
      <dgm:prSet presAssocID="{CD13235C-5EC0-4549-90E8-F63AF5BBFF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6FFDCA35-DD08-45C2-A3BE-8B256E8EA8A4}" type="pres">
      <dgm:prSet presAssocID="{58009F29-34ED-4EE8-9DF4-C59DF68A5AB6}" presName="hierRoot1" presStyleCnt="0">
        <dgm:presLayoutVars>
          <dgm:hierBranch val="init"/>
        </dgm:presLayoutVars>
      </dgm:prSet>
      <dgm:spPr/>
    </dgm:pt>
    <dgm:pt modelId="{6F8B6634-A033-45A2-99F8-48781F3B899B}" type="pres">
      <dgm:prSet presAssocID="{58009F29-34ED-4EE8-9DF4-C59DF68A5AB6}" presName="rootComposite1" presStyleCnt="0"/>
      <dgm:spPr/>
    </dgm:pt>
    <dgm:pt modelId="{C0A5E075-6BDD-4E75-B7B8-09D6978E72EF}" type="pres">
      <dgm:prSet presAssocID="{58009F29-34ED-4EE8-9DF4-C59DF68A5AB6}" presName="rootText1" presStyleLbl="node0" presStyleIdx="0" presStyleCnt="1" custScaleX="17805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085B586-91DC-4D72-9705-88040E7F0287}" type="pres">
      <dgm:prSet presAssocID="{58009F29-34ED-4EE8-9DF4-C59DF68A5AB6}" presName="rootConnector1" presStyleLbl="asst0" presStyleIdx="0" presStyleCnt="0"/>
      <dgm:spPr/>
      <dgm:t>
        <a:bodyPr/>
        <a:lstStyle/>
        <a:p>
          <a:endParaRPr lang="es-EC"/>
        </a:p>
      </dgm:t>
    </dgm:pt>
    <dgm:pt modelId="{BD590595-02D4-4AB8-B9FD-DB31229DA0F1}" type="pres">
      <dgm:prSet presAssocID="{58009F29-34ED-4EE8-9DF4-C59DF68A5AB6}" presName="hierChild2" presStyleCnt="0"/>
      <dgm:spPr/>
    </dgm:pt>
    <dgm:pt modelId="{663A1F39-B8A8-4969-A32C-9A0FD74D6582}" type="pres">
      <dgm:prSet presAssocID="{9015AC15-F324-490E-97FA-6D57BDA523E6}" presName="Name37" presStyleLbl="parChTrans1D2" presStyleIdx="0" presStyleCnt="2"/>
      <dgm:spPr/>
      <dgm:t>
        <a:bodyPr/>
        <a:lstStyle/>
        <a:p>
          <a:endParaRPr lang="es-EC"/>
        </a:p>
      </dgm:t>
    </dgm:pt>
    <dgm:pt modelId="{0B5F56CF-9F49-4772-AAFB-F4E0057BC3FD}" type="pres">
      <dgm:prSet presAssocID="{8B6BCAD0-6EF6-4765-AC1C-4F77AF2DB0DE}" presName="hierRoot2" presStyleCnt="0">
        <dgm:presLayoutVars>
          <dgm:hierBranch val="init"/>
        </dgm:presLayoutVars>
      </dgm:prSet>
      <dgm:spPr/>
    </dgm:pt>
    <dgm:pt modelId="{562920C8-520F-4754-9CD8-264FAF6DD59F}" type="pres">
      <dgm:prSet presAssocID="{8B6BCAD0-6EF6-4765-AC1C-4F77AF2DB0DE}" presName="rootComposite" presStyleCnt="0"/>
      <dgm:spPr/>
    </dgm:pt>
    <dgm:pt modelId="{07190AEE-D286-4A8A-BC86-83E6D5A2A65F}" type="pres">
      <dgm:prSet presAssocID="{8B6BCAD0-6EF6-4765-AC1C-4F77AF2DB0DE}" presName="rootText" presStyleLbl="node2" presStyleIdx="0" presStyleCnt="2" custScaleX="18718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6D5B60D-100F-465B-AE79-38F04F21271C}" type="pres">
      <dgm:prSet presAssocID="{8B6BCAD0-6EF6-4765-AC1C-4F77AF2DB0DE}" presName="rootConnector" presStyleLbl="node2" presStyleIdx="0" presStyleCnt="2"/>
      <dgm:spPr/>
      <dgm:t>
        <a:bodyPr/>
        <a:lstStyle/>
        <a:p>
          <a:endParaRPr lang="es-EC"/>
        </a:p>
      </dgm:t>
    </dgm:pt>
    <dgm:pt modelId="{4AA3B883-0E4F-484C-AAB4-105378E3C82E}" type="pres">
      <dgm:prSet presAssocID="{8B6BCAD0-6EF6-4765-AC1C-4F77AF2DB0DE}" presName="hierChild4" presStyleCnt="0"/>
      <dgm:spPr/>
    </dgm:pt>
    <dgm:pt modelId="{CD763EEE-0ED4-4D29-900B-2C6340F9F636}" type="pres">
      <dgm:prSet presAssocID="{AE2CC463-9C64-472B-B202-B062DF355B27}" presName="Name37" presStyleLbl="parChTrans1D3" presStyleIdx="0" presStyleCnt="3"/>
      <dgm:spPr/>
      <dgm:t>
        <a:bodyPr/>
        <a:lstStyle/>
        <a:p>
          <a:endParaRPr lang="es-EC"/>
        </a:p>
      </dgm:t>
    </dgm:pt>
    <dgm:pt modelId="{9B4B27D9-E985-46C7-B1DD-5959BCD260D5}" type="pres">
      <dgm:prSet presAssocID="{1DE5B6AB-7F5D-416C-B77C-012A5DF16549}" presName="hierRoot2" presStyleCnt="0">
        <dgm:presLayoutVars>
          <dgm:hierBranch val="init"/>
        </dgm:presLayoutVars>
      </dgm:prSet>
      <dgm:spPr/>
    </dgm:pt>
    <dgm:pt modelId="{A35903D2-0E7F-449E-A42F-CAED054A9AA0}" type="pres">
      <dgm:prSet presAssocID="{1DE5B6AB-7F5D-416C-B77C-012A5DF16549}" presName="rootComposite" presStyleCnt="0"/>
      <dgm:spPr/>
    </dgm:pt>
    <dgm:pt modelId="{D0DB986C-3DE4-476B-89E8-A83267477E55}" type="pres">
      <dgm:prSet presAssocID="{1DE5B6AB-7F5D-416C-B77C-012A5DF16549}" presName="rootText" presStyleLbl="node3" presStyleIdx="0" presStyleCnt="3" custScaleX="243490">
        <dgm:presLayoutVars>
          <dgm:chPref val="3"/>
        </dgm:presLayoutVars>
      </dgm:prSet>
      <dgm:spPr>
        <a:xfrm>
          <a:off x="1878890" y="1986114"/>
          <a:ext cx="1396503" cy="698251"/>
        </a:xfrm>
        <a:prstGeom prst="rect">
          <a:avLst/>
        </a:prstGeom>
      </dgm:spPr>
      <dgm:t>
        <a:bodyPr/>
        <a:lstStyle/>
        <a:p>
          <a:endParaRPr lang="es-EC"/>
        </a:p>
      </dgm:t>
    </dgm:pt>
    <dgm:pt modelId="{2180DFBB-BBC6-4B65-BD3A-406F7D3A0318}" type="pres">
      <dgm:prSet presAssocID="{1DE5B6AB-7F5D-416C-B77C-012A5DF16549}" presName="rootConnector" presStyleLbl="node3" presStyleIdx="0" presStyleCnt="3"/>
      <dgm:spPr/>
      <dgm:t>
        <a:bodyPr/>
        <a:lstStyle/>
        <a:p>
          <a:endParaRPr lang="es-EC"/>
        </a:p>
      </dgm:t>
    </dgm:pt>
    <dgm:pt modelId="{9F1724BB-1DA6-4EEC-9056-985B1892ECD6}" type="pres">
      <dgm:prSet presAssocID="{1DE5B6AB-7F5D-416C-B77C-012A5DF16549}" presName="hierChild4" presStyleCnt="0"/>
      <dgm:spPr/>
    </dgm:pt>
    <dgm:pt modelId="{CA05E6EE-8D78-4AF6-AC0A-67918BAAC0E2}" type="pres">
      <dgm:prSet presAssocID="{1DE5B6AB-7F5D-416C-B77C-012A5DF16549}" presName="hierChild5" presStyleCnt="0"/>
      <dgm:spPr/>
    </dgm:pt>
    <dgm:pt modelId="{CA54FBBF-13C9-4D98-A005-526BC2F192E2}" type="pres">
      <dgm:prSet presAssocID="{A5A9C373-941E-40FB-B15A-8CD98A1AF0C3}" presName="Name37" presStyleLbl="parChTrans1D3" presStyleIdx="1" presStyleCnt="3"/>
      <dgm:spPr/>
      <dgm:t>
        <a:bodyPr/>
        <a:lstStyle/>
        <a:p>
          <a:endParaRPr lang="es-EC"/>
        </a:p>
      </dgm:t>
    </dgm:pt>
    <dgm:pt modelId="{DFC65E76-8721-4992-B7F9-C7FCE4B3DA8F}" type="pres">
      <dgm:prSet presAssocID="{89099026-1F01-45FF-9BCC-B9771BEE5996}" presName="hierRoot2" presStyleCnt="0">
        <dgm:presLayoutVars>
          <dgm:hierBranch val="init"/>
        </dgm:presLayoutVars>
      </dgm:prSet>
      <dgm:spPr/>
    </dgm:pt>
    <dgm:pt modelId="{8E591FAE-D111-46BB-9F86-6A4F15A62CA9}" type="pres">
      <dgm:prSet presAssocID="{89099026-1F01-45FF-9BCC-B9771BEE5996}" presName="rootComposite" presStyleCnt="0"/>
      <dgm:spPr/>
    </dgm:pt>
    <dgm:pt modelId="{FB46806F-9B28-4784-8E30-304F6074C4F2}" type="pres">
      <dgm:prSet presAssocID="{89099026-1F01-45FF-9BCC-B9771BEE5996}" presName="rootText" presStyleLbl="node3" presStyleIdx="1" presStyleCnt="3" custScaleX="24625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CCB1ACE-91AF-4AEF-8D44-BCD769722645}" type="pres">
      <dgm:prSet presAssocID="{89099026-1F01-45FF-9BCC-B9771BEE5996}" presName="rootConnector" presStyleLbl="node3" presStyleIdx="1" presStyleCnt="3"/>
      <dgm:spPr/>
      <dgm:t>
        <a:bodyPr/>
        <a:lstStyle/>
        <a:p>
          <a:endParaRPr lang="es-EC"/>
        </a:p>
      </dgm:t>
    </dgm:pt>
    <dgm:pt modelId="{8F69F778-549E-40DF-80F3-851A5E9A0785}" type="pres">
      <dgm:prSet presAssocID="{89099026-1F01-45FF-9BCC-B9771BEE5996}" presName="hierChild4" presStyleCnt="0"/>
      <dgm:spPr/>
    </dgm:pt>
    <dgm:pt modelId="{179F4A9F-5ABF-47C1-B5C3-29AA7588E7F5}" type="pres">
      <dgm:prSet presAssocID="{89099026-1F01-45FF-9BCC-B9771BEE5996}" presName="hierChild5" presStyleCnt="0"/>
      <dgm:spPr/>
    </dgm:pt>
    <dgm:pt modelId="{DA6FB150-F0CC-409B-8F8B-EBCE4A8456F8}" type="pres">
      <dgm:prSet presAssocID="{C40D5C06-AA67-4FB4-9AB6-AB5112AFFF3B}" presName="Name37" presStyleLbl="parChTrans1D3" presStyleIdx="2" presStyleCnt="3"/>
      <dgm:spPr/>
      <dgm:t>
        <a:bodyPr/>
        <a:lstStyle/>
        <a:p>
          <a:endParaRPr lang="es-EC"/>
        </a:p>
      </dgm:t>
    </dgm:pt>
    <dgm:pt modelId="{39F875E3-0A6E-4744-A2BF-5D0C19E2B23D}" type="pres">
      <dgm:prSet presAssocID="{C7F30DA1-FC2E-480B-9794-26DA811FCBB9}" presName="hierRoot2" presStyleCnt="0">
        <dgm:presLayoutVars>
          <dgm:hierBranch val="init"/>
        </dgm:presLayoutVars>
      </dgm:prSet>
      <dgm:spPr/>
    </dgm:pt>
    <dgm:pt modelId="{B20DF49C-906A-4176-A24A-F71D073F2C60}" type="pres">
      <dgm:prSet presAssocID="{C7F30DA1-FC2E-480B-9794-26DA811FCBB9}" presName="rootComposite" presStyleCnt="0"/>
      <dgm:spPr/>
    </dgm:pt>
    <dgm:pt modelId="{1CDB0B9E-E6F5-4206-9AE1-197F7AF29D56}" type="pres">
      <dgm:prSet presAssocID="{C7F30DA1-FC2E-480B-9794-26DA811FCBB9}" presName="rootText" presStyleLbl="node3" presStyleIdx="2" presStyleCnt="3" custScaleX="24557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11469B0-84F4-4606-A1CA-92EF3EED06AE}" type="pres">
      <dgm:prSet presAssocID="{C7F30DA1-FC2E-480B-9794-26DA811FCBB9}" presName="rootConnector" presStyleLbl="node3" presStyleIdx="2" presStyleCnt="3"/>
      <dgm:spPr/>
      <dgm:t>
        <a:bodyPr/>
        <a:lstStyle/>
        <a:p>
          <a:endParaRPr lang="es-EC"/>
        </a:p>
      </dgm:t>
    </dgm:pt>
    <dgm:pt modelId="{7F515BBB-C02D-4AEE-B4AE-EC551420AF09}" type="pres">
      <dgm:prSet presAssocID="{C7F30DA1-FC2E-480B-9794-26DA811FCBB9}" presName="hierChild4" presStyleCnt="0"/>
      <dgm:spPr/>
    </dgm:pt>
    <dgm:pt modelId="{37CCAC6C-F214-4245-A70E-840431E5B7DE}" type="pres">
      <dgm:prSet presAssocID="{C7F30DA1-FC2E-480B-9794-26DA811FCBB9}" presName="hierChild5" presStyleCnt="0"/>
      <dgm:spPr/>
    </dgm:pt>
    <dgm:pt modelId="{8EABC84A-C2F8-4120-94C1-3D6F7C7C0A11}" type="pres">
      <dgm:prSet presAssocID="{8B6BCAD0-6EF6-4765-AC1C-4F77AF2DB0DE}" presName="hierChild5" presStyleCnt="0"/>
      <dgm:spPr/>
    </dgm:pt>
    <dgm:pt modelId="{C85F20BB-18BC-48B0-B589-3EB05ECFBE3A}" type="pres">
      <dgm:prSet presAssocID="{F6784C89-44BC-45AD-9225-B4213831E847}" presName="Name37" presStyleLbl="parChTrans1D2" presStyleIdx="1" presStyleCnt="2"/>
      <dgm:spPr/>
      <dgm:t>
        <a:bodyPr/>
        <a:lstStyle/>
        <a:p>
          <a:endParaRPr lang="es-EC"/>
        </a:p>
      </dgm:t>
    </dgm:pt>
    <dgm:pt modelId="{3CEBA77B-138A-4BCF-9C25-25432BAD63E5}" type="pres">
      <dgm:prSet presAssocID="{ABF481AF-92D0-4B24-B853-D2CE03E3A3DA}" presName="hierRoot2" presStyleCnt="0">
        <dgm:presLayoutVars>
          <dgm:hierBranch val="init"/>
        </dgm:presLayoutVars>
      </dgm:prSet>
      <dgm:spPr/>
    </dgm:pt>
    <dgm:pt modelId="{176138AF-AA4B-421A-98FD-7AE3CD56584E}" type="pres">
      <dgm:prSet presAssocID="{ABF481AF-92D0-4B24-B853-D2CE03E3A3DA}" presName="rootComposite" presStyleCnt="0"/>
      <dgm:spPr/>
    </dgm:pt>
    <dgm:pt modelId="{8B97BC59-01FC-43B4-BFF3-47FF282AE486}" type="pres">
      <dgm:prSet presAssocID="{ABF481AF-92D0-4B24-B853-D2CE03E3A3DA}" presName="rootText" presStyleLbl="node2" presStyleIdx="1" presStyleCnt="2" custScaleX="217996">
        <dgm:presLayoutVars>
          <dgm:chPref val="3"/>
        </dgm:presLayoutVars>
      </dgm:prSet>
      <dgm:spPr>
        <a:xfrm>
          <a:off x="4132680" y="994596"/>
          <a:ext cx="2769937" cy="698251"/>
        </a:xfrm>
        <a:prstGeom prst="rect">
          <a:avLst/>
        </a:prstGeom>
      </dgm:spPr>
      <dgm:t>
        <a:bodyPr/>
        <a:lstStyle/>
        <a:p>
          <a:endParaRPr lang="es-EC"/>
        </a:p>
      </dgm:t>
    </dgm:pt>
    <dgm:pt modelId="{BA2C284C-509E-4EA8-BA9A-600AC26AAE1E}" type="pres">
      <dgm:prSet presAssocID="{ABF481AF-92D0-4B24-B853-D2CE03E3A3DA}" presName="rootConnector" presStyleLbl="node2" presStyleIdx="1" presStyleCnt="2"/>
      <dgm:spPr/>
      <dgm:t>
        <a:bodyPr/>
        <a:lstStyle/>
        <a:p>
          <a:endParaRPr lang="es-EC"/>
        </a:p>
      </dgm:t>
    </dgm:pt>
    <dgm:pt modelId="{3B7CA838-8C67-4A66-BA2D-8F3999F50CDB}" type="pres">
      <dgm:prSet presAssocID="{ABF481AF-92D0-4B24-B853-D2CE03E3A3DA}" presName="hierChild4" presStyleCnt="0"/>
      <dgm:spPr/>
    </dgm:pt>
    <dgm:pt modelId="{13EF2402-ABD9-4BC4-AD1F-6683DB039258}" type="pres">
      <dgm:prSet presAssocID="{ABF481AF-92D0-4B24-B853-D2CE03E3A3DA}" presName="hierChild5" presStyleCnt="0"/>
      <dgm:spPr/>
    </dgm:pt>
    <dgm:pt modelId="{B6BFFA36-45FB-4DC9-A520-764918A81EA7}" type="pres">
      <dgm:prSet presAssocID="{58009F29-34ED-4EE8-9DF4-C59DF68A5AB6}" presName="hierChild3" presStyleCnt="0"/>
      <dgm:spPr/>
    </dgm:pt>
  </dgm:ptLst>
  <dgm:cxnLst>
    <dgm:cxn modelId="{04166D85-05B3-4F5B-B8D6-79C07A2C9BA1}" type="presOf" srcId="{ABF481AF-92D0-4B24-B853-D2CE03E3A3DA}" destId="{8B97BC59-01FC-43B4-BFF3-47FF282AE486}" srcOrd="0" destOrd="0" presId="urn:microsoft.com/office/officeart/2005/8/layout/orgChart1"/>
    <dgm:cxn modelId="{AD3DA4CB-1386-46F1-B180-4F133AC3E60D}" type="presOf" srcId="{F6784C89-44BC-45AD-9225-B4213831E847}" destId="{C85F20BB-18BC-48B0-B589-3EB05ECFBE3A}" srcOrd="0" destOrd="0" presId="urn:microsoft.com/office/officeart/2005/8/layout/orgChart1"/>
    <dgm:cxn modelId="{9CF281ED-75F1-44E5-A055-2B8504FA6416}" type="presOf" srcId="{AE2CC463-9C64-472B-B202-B062DF355B27}" destId="{CD763EEE-0ED4-4D29-900B-2C6340F9F636}" srcOrd="0" destOrd="0" presId="urn:microsoft.com/office/officeart/2005/8/layout/orgChart1"/>
    <dgm:cxn modelId="{9264BF8C-080E-4267-9C37-2CDE0E8B510C}" type="presOf" srcId="{8B6BCAD0-6EF6-4765-AC1C-4F77AF2DB0DE}" destId="{B6D5B60D-100F-465B-AE79-38F04F21271C}" srcOrd="1" destOrd="0" presId="urn:microsoft.com/office/officeart/2005/8/layout/orgChart1"/>
    <dgm:cxn modelId="{A73D1AF3-2CC9-4C60-9593-2EAAD74FB3E4}" srcId="{CD13235C-5EC0-4549-90E8-F63AF5BBFF4B}" destId="{58009F29-34ED-4EE8-9DF4-C59DF68A5AB6}" srcOrd="0" destOrd="0" parTransId="{7A30B209-15A1-42E4-8367-00DD2A453274}" sibTransId="{FB63BBF1-E6E2-43BB-B105-9471706E0D50}"/>
    <dgm:cxn modelId="{B66D89CF-9F11-4B59-BB2B-D9CBD775C609}" type="presOf" srcId="{1DE5B6AB-7F5D-416C-B77C-012A5DF16549}" destId="{D0DB986C-3DE4-476B-89E8-A83267477E55}" srcOrd="0" destOrd="0" presId="urn:microsoft.com/office/officeart/2005/8/layout/orgChart1"/>
    <dgm:cxn modelId="{18657E4C-2DAD-47DF-B201-B87A1B4866F8}" srcId="{58009F29-34ED-4EE8-9DF4-C59DF68A5AB6}" destId="{ABF481AF-92D0-4B24-B853-D2CE03E3A3DA}" srcOrd="1" destOrd="0" parTransId="{F6784C89-44BC-45AD-9225-B4213831E847}" sibTransId="{7F059F1B-F190-45AD-BF37-25DBF8AD57D1}"/>
    <dgm:cxn modelId="{EBDAA863-F017-4137-8F26-00270A90762F}" srcId="{8B6BCAD0-6EF6-4765-AC1C-4F77AF2DB0DE}" destId="{89099026-1F01-45FF-9BCC-B9771BEE5996}" srcOrd="1" destOrd="0" parTransId="{A5A9C373-941E-40FB-B15A-8CD98A1AF0C3}" sibTransId="{A7B19C73-2388-4659-9DE2-A1913963AC0D}"/>
    <dgm:cxn modelId="{7DDAF2AE-9246-4073-A8E3-58FDC54E8A7F}" type="presOf" srcId="{58009F29-34ED-4EE8-9DF4-C59DF68A5AB6}" destId="{0085B586-91DC-4D72-9705-88040E7F0287}" srcOrd="1" destOrd="0" presId="urn:microsoft.com/office/officeart/2005/8/layout/orgChart1"/>
    <dgm:cxn modelId="{9A0A054F-FFF2-4BAF-9D3C-A35B2C98875E}" type="presOf" srcId="{89099026-1F01-45FF-9BCC-B9771BEE5996}" destId="{4CCB1ACE-91AF-4AEF-8D44-BCD769722645}" srcOrd="1" destOrd="0" presId="urn:microsoft.com/office/officeart/2005/8/layout/orgChart1"/>
    <dgm:cxn modelId="{F6A3B58C-38A6-4DCC-B501-F11FA6CCB447}" type="presOf" srcId="{8B6BCAD0-6EF6-4765-AC1C-4F77AF2DB0DE}" destId="{07190AEE-D286-4A8A-BC86-83E6D5A2A65F}" srcOrd="0" destOrd="0" presId="urn:microsoft.com/office/officeart/2005/8/layout/orgChart1"/>
    <dgm:cxn modelId="{498AD8E1-B75E-43E3-BD1A-89F06C13259C}" srcId="{8B6BCAD0-6EF6-4765-AC1C-4F77AF2DB0DE}" destId="{C7F30DA1-FC2E-480B-9794-26DA811FCBB9}" srcOrd="2" destOrd="0" parTransId="{C40D5C06-AA67-4FB4-9AB6-AB5112AFFF3B}" sibTransId="{131556D9-CDF2-4EAF-8826-E5AC902DA41C}"/>
    <dgm:cxn modelId="{B36479C1-9975-4AF4-9448-F35A92B0C9C0}" type="presOf" srcId="{A5A9C373-941E-40FB-B15A-8CD98A1AF0C3}" destId="{CA54FBBF-13C9-4D98-A005-526BC2F192E2}" srcOrd="0" destOrd="0" presId="urn:microsoft.com/office/officeart/2005/8/layout/orgChart1"/>
    <dgm:cxn modelId="{250D24CE-711C-43B5-B0AB-E7ED64165B7C}" type="presOf" srcId="{CD13235C-5EC0-4549-90E8-F63AF5BBFF4B}" destId="{C6C7BBAE-BD24-4679-8690-C49A68A84288}" srcOrd="0" destOrd="0" presId="urn:microsoft.com/office/officeart/2005/8/layout/orgChart1"/>
    <dgm:cxn modelId="{D75FAF8A-202B-458D-842B-6ECD61AD27EF}" type="presOf" srcId="{1DE5B6AB-7F5D-416C-B77C-012A5DF16549}" destId="{2180DFBB-BBC6-4B65-BD3A-406F7D3A0318}" srcOrd="1" destOrd="0" presId="urn:microsoft.com/office/officeart/2005/8/layout/orgChart1"/>
    <dgm:cxn modelId="{9E4D17EE-46B0-4EFE-8A1C-4F20D69F9A10}" type="presOf" srcId="{C7F30DA1-FC2E-480B-9794-26DA811FCBB9}" destId="{1CDB0B9E-E6F5-4206-9AE1-197F7AF29D56}" srcOrd="0" destOrd="0" presId="urn:microsoft.com/office/officeart/2005/8/layout/orgChart1"/>
    <dgm:cxn modelId="{12439589-A2AE-40EC-B802-4E956CFF4FD3}" type="presOf" srcId="{C7F30DA1-FC2E-480B-9794-26DA811FCBB9}" destId="{C11469B0-84F4-4606-A1CA-92EF3EED06AE}" srcOrd="1" destOrd="0" presId="urn:microsoft.com/office/officeart/2005/8/layout/orgChart1"/>
    <dgm:cxn modelId="{E55862B8-A270-46B4-AFE9-0D10A7635A4A}" type="presOf" srcId="{58009F29-34ED-4EE8-9DF4-C59DF68A5AB6}" destId="{C0A5E075-6BDD-4E75-B7B8-09D6978E72EF}" srcOrd="0" destOrd="0" presId="urn:microsoft.com/office/officeart/2005/8/layout/orgChart1"/>
    <dgm:cxn modelId="{8377B242-93F8-40DA-A2B8-6493FC22F0C2}" type="presOf" srcId="{89099026-1F01-45FF-9BCC-B9771BEE5996}" destId="{FB46806F-9B28-4784-8E30-304F6074C4F2}" srcOrd="0" destOrd="0" presId="urn:microsoft.com/office/officeart/2005/8/layout/orgChart1"/>
    <dgm:cxn modelId="{CED7D686-3DE7-4AEC-A80C-04C90447DFDE}" type="presOf" srcId="{C40D5C06-AA67-4FB4-9AB6-AB5112AFFF3B}" destId="{DA6FB150-F0CC-409B-8F8B-EBCE4A8456F8}" srcOrd="0" destOrd="0" presId="urn:microsoft.com/office/officeart/2005/8/layout/orgChart1"/>
    <dgm:cxn modelId="{0570C960-0FB1-4550-9FD0-60185CA45B67}" srcId="{58009F29-34ED-4EE8-9DF4-C59DF68A5AB6}" destId="{8B6BCAD0-6EF6-4765-AC1C-4F77AF2DB0DE}" srcOrd="0" destOrd="0" parTransId="{9015AC15-F324-490E-97FA-6D57BDA523E6}" sibTransId="{46E7FF74-32F3-4469-A0B7-E0382BD112EC}"/>
    <dgm:cxn modelId="{EF5E1E6E-FEE5-44D9-96C1-18E69F370C35}" srcId="{8B6BCAD0-6EF6-4765-AC1C-4F77AF2DB0DE}" destId="{1DE5B6AB-7F5D-416C-B77C-012A5DF16549}" srcOrd="0" destOrd="0" parTransId="{AE2CC463-9C64-472B-B202-B062DF355B27}" sibTransId="{F10FF9ED-9CA0-4183-A4C2-7BD75E4A2111}"/>
    <dgm:cxn modelId="{4120EB53-8A3C-4A77-8D2F-4F29D6C7832B}" type="presOf" srcId="{9015AC15-F324-490E-97FA-6D57BDA523E6}" destId="{663A1F39-B8A8-4969-A32C-9A0FD74D6582}" srcOrd="0" destOrd="0" presId="urn:microsoft.com/office/officeart/2005/8/layout/orgChart1"/>
    <dgm:cxn modelId="{9EEB4628-F807-49B7-AA98-68FF7683786B}" type="presOf" srcId="{ABF481AF-92D0-4B24-B853-D2CE03E3A3DA}" destId="{BA2C284C-509E-4EA8-BA9A-600AC26AAE1E}" srcOrd="1" destOrd="0" presId="urn:microsoft.com/office/officeart/2005/8/layout/orgChart1"/>
    <dgm:cxn modelId="{31FE6BBB-DE51-4E22-87C6-573A35C36560}" type="presParOf" srcId="{C6C7BBAE-BD24-4679-8690-C49A68A84288}" destId="{6FFDCA35-DD08-45C2-A3BE-8B256E8EA8A4}" srcOrd="0" destOrd="0" presId="urn:microsoft.com/office/officeart/2005/8/layout/orgChart1"/>
    <dgm:cxn modelId="{5784146C-C1AB-4C84-9E54-500AA70D828B}" type="presParOf" srcId="{6FFDCA35-DD08-45C2-A3BE-8B256E8EA8A4}" destId="{6F8B6634-A033-45A2-99F8-48781F3B899B}" srcOrd="0" destOrd="0" presId="urn:microsoft.com/office/officeart/2005/8/layout/orgChart1"/>
    <dgm:cxn modelId="{A072FBF6-852D-43B4-85C9-D5A2916D76F1}" type="presParOf" srcId="{6F8B6634-A033-45A2-99F8-48781F3B899B}" destId="{C0A5E075-6BDD-4E75-B7B8-09D6978E72EF}" srcOrd="0" destOrd="0" presId="urn:microsoft.com/office/officeart/2005/8/layout/orgChart1"/>
    <dgm:cxn modelId="{17E19B19-CAFB-4689-8595-854E5C26E8DB}" type="presParOf" srcId="{6F8B6634-A033-45A2-99F8-48781F3B899B}" destId="{0085B586-91DC-4D72-9705-88040E7F0287}" srcOrd="1" destOrd="0" presId="urn:microsoft.com/office/officeart/2005/8/layout/orgChart1"/>
    <dgm:cxn modelId="{6478D2E6-F7AD-4076-9BFB-115EE1471B42}" type="presParOf" srcId="{6FFDCA35-DD08-45C2-A3BE-8B256E8EA8A4}" destId="{BD590595-02D4-4AB8-B9FD-DB31229DA0F1}" srcOrd="1" destOrd="0" presId="urn:microsoft.com/office/officeart/2005/8/layout/orgChart1"/>
    <dgm:cxn modelId="{8D1A7F31-6E0B-42D6-A13C-EE592B6F666A}" type="presParOf" srcId="{BD590595-02D4-4AB8-B9FD-DB31229DA0F1}" destId="{663A1F39-B8A8-4969-A32C-9A0FD74D6582}" srcOrd="0" destOrd="0" presId="urn:microsoft.com/office/officeart/2005/8/layout/orgChart1"/>
    <dgm:cxn modelId="{0391700B-2379-45CE-96E2-7D01F6DCCF58}" type="presParOf" srcId="{BD590595-02D4-4AB8-B9FD-DB31229DA0F1}" destId="{0B5F56CF-9F49-4772-AAFB-F4E0057BC3FD}" srcOrd="1" destOrd="0" presId="urn:microsoft.com/office/officeart/2005/8/layout/orgChart1"/>
    <dgm:cxn modelId="{36EDA1F9-371B-4A77-BC68-A2F54F8622AE}" type="presParOf" srcId="{0B5F56CF-9F49-4772-AAFB-F4E0057BC3FD}" destId="{562920C8-520F-4754-9CD8-264FAF6DD59F}" srcOrd="0" destOrd="0" presId="urn:microsoft.com/office/officeart/2005/8/layout/orgChart1"/>
    <dgm:cxn modelId="{F1D70482-BD32-475D-B050-7474C9CADF44}" type="presParOf" srcId="{562920C8-520F-4754-9CD8-264FAF6DD59F}" destId="{07190AEE-D286-4A8A-BC86-83E6D5A2A65F}" srcOrd="0" destOrd="0" presId="urn:microsoft.com/office/officeart/2005/8/layout/orgChart1"/>
    <dgm:cxn modelId="{2F870FE1-4606-44C6-A793-0B36948F61E1}" type="presParOf" srcId="{562920C8-520F-4754-9CD8-264FAF6DD59F}" destId="{B6D5B60D-100F-465B-AE79-38F04F21271C}" srcOrd="1" destOrd="0" presId="urn:microsoft.com/office/officeart/2005/8/layout/orgChart1"/>
    <dgm:cxn modelId="{F73F2868-3916-4009-AE22-2A84ABFBC04E}" type="presParOf" srcId="{0B5F56CF-9F49-4772-AAFB-F4E0057BC3FD}" destId="{4AA3B883-0E4F-484C-AAB4-105378E3C82E}" srcOrd="1" destOrd="0" presId="urn:microsoft.com/office/officeart/2005/8/layout/orgChart1"/>
    <dgm:cxn modelId="{DB6EED10-3840-4EAE-A0D5-79355E33371B}" type="presParOf" srcId="{4AA3B883-0E4F-484C-AAB4-105378E3C82E}" destId="{CD763EEE-0ED4-4D29-900B-2C6340F9F636}" srcOrd="0" destOrd="0" presId="urn:microsoft.com/office/officeart/2005/8/layout/orgChart1"/>
    <dgm:cxn modelId="{63F481D9-4293-474D-AAB6-534842DD82C5}" type="presParOf" srcId="{4AA3B883-0E4F-484C-AAB4-105378E3C82E}" destId="{9B4B27D9-E985-46C7-B1DD-5959BCD260D5}" srcOrd="1" destOrd="0" presId="urn:microsoft.com/office/officeart/2005/8/layout/orgChart1"/>
    <dgm:cxn modelId="{66D328BB-6303-4712-8C43-61ABD95C1F05}" type="presParOf" srcId="{9B4B27D9-E985-46C7-B1DD-5959BCD260D5}" destId="{A35903D2-0E7F-449E-A42F-CAED054A9AA0}" srcOrd="0" destOrd="0" presId="urn:microsoft.com/office/officeart/2005/8/layout/orgChart1"/>
    <dgm:cxn modelId="{B7630F1F-DC68-45D2-931C-B03B77B66E7A}" type="presParOf" srcId="{A35903D2-0E7F-449E-A42F-CAED054A9AA0}" destId="{D0DB986C-3DE4-476B-89E8-A83267477E55}" srcOrd="0" destOrd="0" presId="urn:microsoft.com/office/officeart/2005/8/layout/orgChart1"/>
    <dgm:cxn modelId="{C5F1A733-A1CA-4271-9A68-9BE30A2A1371}" type="presParOf" srcId="{A35903D2-0E7F-449E-A42F-CAED054A9AA0}" destId="{2180DFBB-BBC6-4B65-BD3A-406F7D3A0318}" srcOrd="1" destOrd="0" presId="urn:microsoft.com/office/officeart/2005/8/layout/orgChart1"/>
    <dgm:cxn modelId="{6EBF74EB-1472-40A6-AE12-7B0FCA8C4F9F}" type="presParOf" srcId="{9B4B27D9-E985-46C7-B1DD-5959BCD260D5}" destId="{9F1724BB-1DA6-4EEC-9056-985B1892ECD6}" srcOrd="1" destOrd="0" presId="urn:microsoft.com/office/officeart/2005/8/layout/orgChart1"/>
    <dgm:cxn modelId="{8D0151A0-9390-4D51-80E5-3ABFB74EDF48}" type="presParOf" srcId="{9B4B27D9-E985-46C7-B1DD-5959BCD260D5}" destId="{CA05E6EE-8D78-4AF6-AC0A-67918BAAC0E2}" srcOrd="2" destOrd="0" presId="urn:microsoft.com/office/officeart/2005/8/layout/orgChart1"/>
    <dgm:cxn modelId="{78D96882-1E70-41F5-9365-BAEDE8BB3EE1}" type="presParOf" srcId="{4AA3B883-0E4F-484C-AAB4-105378E3C82E}" destId="{CA54FBBF-13C9-4D98-A005-526BC2F192E2}" srcOrd="2" destOrd="0" presId="urn:microsoft.com/office/officeart/2005/8/layout/orgChart1"/>
    <dgm:cxn modelId="{A5174DA8-A14C-495A-BDC5-3B7FBDFE8255}" type="presParOf" srcId="{4AA3B883-0E4F-484C-AAB4-105378E3C82E}" destId="{DFC65E76-8721-4992-B7F9-C7FCE4B3DA8F}" srcOrd="3" destOrd="0" presId="urn:microsoft.com/office/officeart/2005/8/layout/orgChart1"/>
    <dgm:cxn modelId="{19C30E2A-8EA2-4AC9-8B1E-BCAB6C964435}" type="presParOf" srcId="{DFC65E76-8721-4992-B7F9-C7FCE4B3DA8F}" destId="{8E591FAE-D111-46BB-9F86-6A4F15A62CA9}" srcOrd="0" destOrd="0" presId="urn:microsoft.com/office/officeart/2005/8/layout/orgChart1"/>
    <dgm:cxn modelId="{D8015085-1593-4961-A53E-76800FF384DE}" type="presParOf" srcId="{8E591FAE-D111-46BB-9F86-6A4F15A62CA9}" destId="{FB46806F-9B28-4784-8E30-304F6074C4F2}" srcOrd="0" destOrd="0" presId="urn:microsoft.com/office/officeart/2005/8/layout/orgChart1"/>
    <dgm:cxn modelId="{9029BE29-85A2-46CA-80F7-B6093BD12210}" type="presParOf" srcId="{8E591FAE-D111-46BB-9F86-6A4F15A62CA9}" destId="{4CCB1ACE-91AF-4AEF-8D44-BCD769722645}" srcOrd="1" destOrd="0" presId="urn:microsoft.com/office/officeart/2005/8/layout/orgChart1"/>
    <dgm:cxn modelId="{4834A59D-0A1B-44DE-98AD-726CC8B27A53}" type="presParOf" srcId="{DFC65E76-8721-4992-B7F9-C7FCE4B3DA8F}" destId="{8F69F778-549E-40DF-80F3-851A5E9A0785}" srcOrd="1" destOrd="0" presId="urn:microsoft.com/office/officeart/2005/8/layout/orgChart1"/>
    <dgm:cxn modelId="{05937A11-79E6-4567-A543-B56F2B08B688}" type="presParOf" srcId="{DFC65E76-8721-4992-B7F9-C7FCE4B3DA8F}" destId="{179F4A9F-5ABF-47C1-B5C3-29AA7588E7F5}" srcOrd="2" destOrd="0" presId="urn:microsoft.com/office/officeart/2005/8/layout/orgChart1"/>
    <dgm:cxn modelId="{FC7F42E5-6BE7-48D4-B7CB-184A04B30648}" type="presParOf" srcId="{4AA3B883-0E4F-484C-AAB4-105378E3C82E}" destId="{DA6FB150-F0CC-409B-8F8B-EBCE4A8456F8}" srcOrd="4" destOrd="0" presId="urn:microsoft.com/office/officeart/2005/8/layout/orgChart1"/>
    <dgm:cxn modelId="{53515459-A4E9-417F-BC2C-9744BE0DA68F}" type="presParOf" srcId="{4AA3B883-0E4F-484C-AAB4-105378E3C82E}" destId="{39F875E3-0A6E-4744-A2BF-5D0C19E2B23D}" srcOrd="5" destOrd="0" presId="urn:microsoft.com/office/officeart/2005/8/layout/orgChart1"/>
    <dgm:cxn modelId="{5B1D0BBA-38ED-4BFB-AD50-01C4308D93F3}" type="presParOf" srcId="{39F875E3-0A6E-4744-A2BF-5D0C19E2B23D}" destId="{B20DF49C-906A-4176-A24A-F71D073F2C60}" srcOrd="0" destOrd="0" presId="urn:microsoft.com/office/officeart/2005/8/layout/orgChart1"/>
    <dgm:cxn modelId="{DDAF94ED-4D7A-4998-9BEF-3DD9BC8E7F69}" type="presParOf" srcId="{B20DF49C-906A-4176-A24A-F71D073F2C60}" destId="{1CDB0B9E-E6F5-4206-9AE1-197F7AF29D56}" srcOrd="0" destOrd="0" presId="urn:microsoft.com/office/officeart/2005/8/layout/orgChart1"/>
    <dgm:cxn modelId="{3947DED6-2A83-4F3F-AF99-70CD382CBEB9}" type="presParOf" srcId="{B20DF49C-906A-4176-A24A-F71D073F2C60}" destId="{C11469B0-84F4-4606-A1CA-92EF3EED06AE}" srcOrd="1" destOrd="0" presId="urn:microsoft.com/office/officeart/2005/8/layout/orgChart1"/>
    <dgm:cxn modelId="{041D3E1E-0898-4DAE-95F0-2B6D8012EF84}" type="presParOf" srcId="{39F875E3-0A6E-4744-A2BF-5D0C19E2B23D}" destId="{7F515BBB-C02D-4AEE-B4AE-EC551420AF09}" srcOrd="1" destOrd="0" presId="urn:microsoft.com/office/officeart/2005/8/layout/orgChart1"/>
    <dgm:cxn modelId="{86813633-968A-49C1-AABE-BBD7B3C11F14}" type="presParOf" srcId="{39F875E3-0A6E-4744-A2BF-5D0C19E2B23D}" destId="{37CCAC6C-F214-4245-A70E-840431E5B7DE}" srcOrd="2" destOrd="0" presId="urn:microsoft.com/office/officeart/2005/8/layout/orgChart1"/>
    <dgm:cxn modelId="{9DC165C5-C89F-4107-994E-B0DE35956ED2}" type="presParOf" srcId="{0B5F56CF-9F49-4772-AAFB-F4E0057BC3FD}" destId="{8EABC84A-C2F8-4120-94C1-3D6F7C7C0A11}" srcOrd="2" destOrd="0" presId="urn:microsoft.com/office/officeart/2005/8/layout/orgChart1"/>
    <dgm:cxn modelId="{F0BABA89-68D9-497C-986E-5EE75A016805}" type="presParOf" srcId="{BD590595-02D4-4AB8-B9FD-DB31229DA0F1}" destId="{C85F20BB-18BC-48B0-B589-3EB05ECFBE3A}" srcOrd="2" destOrd="0" presId="urn:microsoft.com/office/officeart/2005/8/layout/orgChart1"/>
    <dgm:cxn modelId="{76A2478F-CE9C-41F3-A529-76D2C2B6ABB9}" type="presParOf" srcId="{BD590595-02D4-4AB8-B9FD-DB31229DA0F1}" destId="{3CEBA77B-138A-4BCF-9C25-25432BAD63E5}" srcOrd="3" destOrd="0" presId="urn:microsoft.com/office/officeart/2005/8/layout/orgChart1"/>
    <dgm:cxn modelId="{B37A5B27-DA99-4C5A-8884-86B0F44DEDCB}" type="presParOf" srcId="{3CEBA77B-138A-4BCF-9C25-25432BAD63E5}" destId="{176138AF-AA4B-421A-98FD-7AE3CD56584E}" srcOrd="0" destOrd="0" presId="urn:microsoft.com/office/officeart/2005/8/layout/orgChart1"/>
    <dgm:cxn modelId="{FA2DBD2B-BEBB-45A6-94C0-37860180362A}" type="presParOf" srcId="{176138AF-AA4B-421A-98FD-7AE3CD56584E}" destId="{8B97BC59-01FC-43B4-BFF3-47FF282AE486}" srcOrd="0" destOrd="0" presId="urn:microsoft.com/office/officeart/2005/8/layout/orgChart1"/>
    <dgm:cxn modelId="{B184BF3E-5A94-41D4-A84E-610701492B95}" type="presParOf" srcId="{176138AF-AA4B-421A-98FD-7AE3CD56584E}" destId="{BA2C284C-509E-4EA8-BA9A-600AC26AAE1E}" srcOrd="1" destOrd="0" presId="urn:microsoft.com/office/officeart/2005/8/layout/orgChart1"/>
    <dgm:cxn modelId="{49F366E9-D47B-4B3D-B2E6-ACBB4AC2877C}" type="presParOf" srcId="{3CEBA77B-138A-4BCF-9C25-25432BAD63E5}" destId="{3B7CA838-8C67-4A66-BA2D-8F3999F50CDB}" srcOrd="1" destOrd="0" presId="urn:microsoft.com/office/officeart/2005/8/layout/orgChart1"/>
    <dgm:cxn modelId="{CC81595A-1B93-4BD2-9159-8078680F840B}" type="presParOf" srcId="{3CEBA77B-138A-4BCF-9C25-25432BAD63E5}" destId="{13EF2402-ABD9-4BC4-AD1F-6683DB039258}" srcOrd="2" destOrd="0" presId="urn:microsoft.com/office/officeart/2005/8/layout/orgChart1"/>
    <dgm:cxn modelId="{33DE3CE1-1626-4F34-A31D-09FB3E93114A}" type="presParOf" srcId="{6FFDCA35-DD08-45C2-A3BE-8B256E8EA8A4}" destId="{B6BFFA36-45FB-4DC9-A520-764918A81E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847651-28D8-4EDD-BA4B-054BAD4AAA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D0AE8A-A8DD-4BB2-85C3-A197F9D8E6CC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0" i="0" dirty="0"/>
            <a:t>Cultivo </a:t>
          </a:r>
          <a:r>
            <a:rPr lang="es-EC" b="0" i="1" dirty="0"/>
            <a:t>in vitro </a:t>
          </a:r>
        </a:p>
      </dgm:t>
    </dgm:pt>
    <dgm:pt modelId="{F3EFA9D7-647A-429C-9D4D-A5D5555E8028}" type="parTrans" cxnId="{0DBE67AB-4150-4F64-899E-F0281EF023E0}">
      <dgm:prSet/>
      <dgm:spPr/>
      <dgm:t>
        <a:bodyPr/>
        <a:lstStyle/>
        <a:p>
          <a:endParaRPr lang="en-US"/>
        </a:p>
      </dgm:t>
    </dgm:pt>
    <dgm:pt modelId="{A8358DC2-7FAF-4CCF-B4E4-16E92E8DD257}" type="sibTrans" cxnId="{0DBE67AB-4150-4F64-899E-F0281EF023E0}">
      <dgm:prSet/>
      <dgm:spPr/>
      <dgm:t>
        <a:bodyPr/>
        <a:lstStyle/>
        <a:p>
          <a:endParaRPr lang="en-US"/>
        </a:p>
      </dgm:t>
    </dgm:pt>
    <dgm:pt modelId="{6428946C-2835-45D5-B0FB-3E7B45DDDE04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0" i="0" dirty="0"/>
            <a:t>ELISA sándwich indirecto</a:t>
          </a:r>
        </a:p>
      </dgm:t>
    </dgm:pt>
    <dgm:pt modelId="{060222E2-5414-42D9-BE14-0CA49F9880CD}" type="parTrans" cxnId="{316EA970-1D41-40D6-AD64-5ED58C865373}">
      <dgm:prSet/>
      <dgm:spPr/>
      <dgm:t>
        <a:bodyPr/>
        <a:lstStyle/>
        <a:p>
          <a:endParaRPr lang="en-US"/>
        </a:p>
      </dgm:t>
    </dgm:pt>
    <dgm:pt modelId="{51E76F3E-B86E-44D4-B6B4-ED07A54E2C73}" type="sibTrans" cxnId="{316EA970-1D41-40D6-AD64-5ED58C865373}">
      <dgm:prSet/>
      <dgm:spPr/>
      <dgm:t>
        <a:bodyPr/>
        <a:lstStyle/>
        <a:p>
          <a:endParaRPr lang="en-US"/>
        </a:p>
      </dgm:t>
    </dgm:pt>
    <dgm:pt modelId="{09470585-D708-492B-8760-0B10510C024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0" i="0" dirty="0"/>
            <a:t>Prueba de fijación del complemento</a:t>
          </a:r>
        </a:p>
      </dgm:t>
    </dgm:pt>
    <dgm:pt modelId="{732A24BC-DD73-4AE4-BE20-17C02560C3E0}" type="parTrans" cxnId="{B9D17C1A-0996-4A17-82D6-0B7CF3491299}">
      <dgm:prSet/>
      <dgm:spPr/>
      <dgm:t>
        <a:bodyPr/>
        <a:lstStyle/>
        <a:p>
          <a:endParaRPr lang="en-US"/>
        </a:p>
      </dgm:t>
    </dgm:pt>
    <dgm:pt modelId="{7D26E8EB-215F-46B0-BC8F-CC25EF2A823B}" type="sibTrans" cxnId="{B9D17C1A-0996-4A17-82D6-0B7CF3491299}">
      <dgm:prSet/>
      <dgm:spPr/>
      <dgm:t>
        <a:bodyPr/>
        <a:lstStyle/>
        <a:p>
          <a:endParaRPr lang="en-US"/>
        </a:p>
      </dgm:t>
    </dgm:pt>
    <dgm:pt modelId="{ACA01551-5AB7-4DF7-971D-756951FA366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b="0" i="0" dirty="0"/>
            <a:t>RT-PCR </a:t>
          </a:r>
        </a:p>
      </dgm:t>
    </dgm:pt>
    <dgm:pt modelId="{D94ECF1C-0FFE-477F-854B-DE2A8ADB8A7D}" type="parTrans" cxnId="{BFD92A48-6C87-47F9-885E-66BF9B6DA139}">
      <dgm:prSet/>
      <dgm:spPr/>
      <dgm:t>
        <a:bodyPr/>
        <a:lstStyle/>
        <a:p>
          <a:endParaRPr lang="en-US"/>
        </a:p>
      </dgm:t>
    </dgm:pt>
    <dgm:pt modelId="{02ED47CD-647F-40D9-9425-D38EFC3855E6}" type="sibTrans" cxnId="{BFD92A48-6C87-47F9-885E-66BF9B6DA139}">
      <dgm:prSet/>
      <dgm:spPr/>
      <dgm:t>
        <a:bodyPr/>
        <a:lstStyle/>
        <a:p>
          <a:endParaRPr lang="en-US"/>
        </a:p>
      </dgm:t>
    </dgm:pt>
    <dgm:pt modelId="{5F09D2CB-D537-42F9-AEB2-73132EA5CF90}" type="pres">
      <dgm:prSet presAssocID="{4F847651-28D8-4EDD-BA4B-054BAD4AAA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0C0D48A-6709-4F20-903E-35310091029A}" type="pres">
      <dgm:prSet presAssocID="{B3D0AE8A-A8DD-4BB2-85C3-A197F9D8E6C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80E7E0-945C-4801-8520-10EFC8066992}" type="pres">
      <dgm:prSet presAssocID="{A8358DC2-7FAF-4CCF-B4E4-16E92E8DD257}" presName="spacer" presStyleCnt="0"/>
      <dgm:spPr/>
    </dgm:pt>
    <dgm:pt modelId="{A9BDEB04-F075-459A-8E56-FBE659E03887}" type="pres">
      <dgm:prSet presAssocID="{6428946C-2835-45D5-B0FB-3E7B45DDDE0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2A0855-0E5B-40B4-9037-2C7744907143}" type="pres">
      <dgm:prSet presAssocID="{51E76F3E-B86E-44D4-B6B4-ED07A54E2C73}" presName="spacer" presStyleCnt="0"/>
      <dgm:spPr/>
    </dgm:pt>
    <dgm:pt modelId="{454779AA-A019-4277-A0CB-38889E12E20D}" type="pres">
      <dgm:prSet presAssocID="{09470585-D708-492B-8760-0B10510C024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BE9DB6-B3E2-40AE-93C5-CBE5D6F92978}" type="pres">
      <dgm:prSet presAssocID="{7D26E8EB-215F-46B0-BC8F-CC25EF2A823B}" presName="spacer" presStyleCnt="0"/>
      <dgm:spPr/>
    </dgm:pt>
    <dgm:pt modelId="{A7DBF0FF-F74B-4EA5-A516-10427D0BAC87}" type="pres">
      <dgm:prSet presAssocID="{ACA01551-5AB7-4DF7-971D-756951FA366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FD92A48-6C87-47F9-885E-66BF9B6DA139}" srcId="{4F847651-28D8-4EDD-BA4B-054BAD4AAA7C}" destId="{ACA01551-5AB7-4DF7-971D-756951FA3665}" srcOrd="3" destOrd="0" parTransId="{D94ECF1C-0FFE-477F-854B-DE2A8ADB8A7D}" sibTransId="{02ED47CD-647F-40D9-9425-D38EFC3855E6}"/>
    <dgm:cxn modelId="{EE4968E9-BD48-427C-89A2-0C40A2DA1F31}" type="presOf" srcId="{ACA01551-5AB7-4DF7-971D-756951FA3665}" destId="{A7DBF0FF-F74B-4EA5-A516-10427D0BAC87}" srcOrd="0" destOrd="0" presId="urn:microsoft.com/office/officeart/2005/8/layout/vList2"/>
    <dgm:cxn modelId="{B9D17C1A-0996-4A17-82D6-0B7CF3491299}" srcId="{4F847651-28D8-4EDD-BA4B-054BAD4AAA7C}" destId="{09470585-D708-492B-8760-0B10510C024A}" srcOrd="2" destOrd="0" parTransId="{732A24BC-DD73-4AE4-BE20-17C02560C3E0}" sibTransId="{7D26E8EB-215F-46B0-BC8F-CC25EF2A823B}"/>
    <dgm:cxn modelId="{66FA1454-6E4F-4E0B-9F24-9CF0ED3EF9F5}" type="presOf" srcId="{09470585-D708-492B-8760-0B10510C024A}" destId="{454779AA-A019-4277-A0CB-38889E12E20D}" srcOrd="0" destOrd="0" presId="urn:microsoft.com/office/officeart/2005/8/layout/vList2"/>
    <dgm:cxn modelId="{316EA970-1D41-40D6-AD64-5ED58C865373}" srcId="{4F847651-28D8-4EDD-BA4B-054BAD4AAA7C}" destId="{6428946C-2835-45D5-B0FB-3E7B45DDDE04}" srcOrd="1" destOrd="0" parTransId="{060222E2-5414-42D9-BE14-0CA49F9880CD}" sibTransId="{51E76F3E-B86E-44D4-B6B4-ED07A54E2C73}"/>
    <dgm:cxn modelId="{AEB02E4C-06D2-45EF-84D9-35DB734CD817}" type="presOf" srcId="{6428946C-2835-45D5-B0FB-3E7B45DDDE04}" destId="{A9BDEB04-F075-459A-8E56-FBE659E03887}" srcOrd="0" destOrd="0" presId="urn:microsoft.com/office/officeart/2005/8/layout/vList2"/>
    <dgm:cxn modelId="{21BB5DF8-6BA3-4B07-BF40-CEB483138BDD}" type="presOf" srcId="{4F847651-28D8-4EDD-BA4B-054BAD4AAA7C}" destId="{5F09D2CB-D537-42F9-AEB2-73132EA5CF90}" srcOrd="0" destOrd="0" presId="urn:microsoft.com/office/officeart/2005/8/layout/vList2"/>
    <dgm:cxn modelId="{DEB82D33-A5A5-49A8-AA9A-20E5C0E3F143}" type="presOf" srcId="{B3D0AE8A-A8DD-4BB2-85C3-A197F9D8E6CC}" destId="{F0C0D48A-6709-4F20-903E-35310091029A}" srcOrd="0" destOrd="0" presId="urn:microsoft.com/office/officeart/2005/8/layout/vList2"/>
    <dgm:cxn modelId="{0DBE67AB-4150-4F64-899E-F0281EF023E0}" srcId="{4F847651-28D8-4EDD-BA4B-054BAD4AAA7C}" destId="{B3D0AE8A-A8DD-4BB2-85C3-A197F9D8E6CC}" srcOrd="0" destOrd="0" parTransId="{F3EFA9D7-647A-429C-9D4D-A5D5555E8028}" sibTransId="{A8358DC2-7FAF-4CCF-B4E4-16E92E8DD257}"/>
    <dgm:cxn modelId="{4566DD11-CD86-4CA9-8671-BFAFD9DA0D85}" type="presParOf" srcId="{5F09D2CB-D537-42F9-AEB2-73132EA5CF90}" destId="{F0C0D48A-6709-4F20-903E-35310091029A}" srcOrd="0" destOrd="0" presId="urn:microsoft.com/office/officeart/2005/8/layout/vList2"/>
    <dgm:cxn modelId="{2E8EA648-C54B-45CD-A3EF-B0340C1E7C5C}" type="presParOf" srcId="{5F09D2CB-D537-42F9-AEB2-73132EA5CF90}" destId="{B380E7E0-945C-4801-8520-10EFC8066992}" srcOrd="1" destOrd="0" presId="urn:microsoft.com/office/officeart/2005/8/layout/vList2"/>
    <dgm:cxn modelId="{E61DAA5D-5EB4-4774-B481-933D914448FE}" type="presParOf" srcId="{5F09D2CB-D537-42F9-AEB2-73132EA5CF90}" destId="{A9BDEB04-F075-459A-8E56-FBE659E03887}" srcOrd="2" destOrd="0" presId="urn:microsoft.com/office/officeart/2005/8/layout/vList2"/>
    <dgm:cxn modelId="{E5CE5D02-7209-4D58-AE05-1767D8273076}" type="presParOf" srcId="{5F09D2CB-D537-42F9-AEB2-73132EA5CF90}" destId="{102A0855-0E5B-40B4-9037-2C7744907143}" srcOrd="3" destOrd="0" presId="urn:microsoft.com/office/officeart/2005/8/layout/vList2"/>
    <dgm:cxn modelId="{0F3FC94A-D379-439D-A9F0-AEDC63641F15}" type="presParOf" srcId="{5F09D2CB-D537-42F9-AEB2-73132EA5CF90}" destId="{454779AA-A019-4277-A0CB-38889E12E20D}" srcOrd="4" destOrd="0" presId="urn:microsoft.com/office/officeart/2005/8/layout/vList2"/>
    <dgm:cxn modelId="{DAF2D95A-FFD1-4A90-A20E-09FF95DBFF07}" type="presParOf" srcId="{5F09D2CB-D537-42F9-AEB2-73132EA5CF90}" destId="{63BE9DB6-B3E2-40AE-93C5-CBE5D6F92978}" srcOrd="5" destOrd="0" presId="urn:microsoft.com/office/officeart/2005/8/layout/vList2"/>
    <dgm:cxn modelId="{3A91494B-0EA7-4B1F-ACFD-8F9BD94184AC}" type="presParOf" srcId="{5F09D2CB-D537-42F9-AEB2-73132EA5CF90}" destId="{A7DBF0FF-F74B-4EA5-A516-10427D0BAC8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66C5DB-57B4-4A04-B99C-0E95467D119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3BB2C9-8C25-44D1-A26C-39501FA29F3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FF9900"/>
          </a:solidFill>
        </a:ln>
      </dgm:spPr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Signos clínicos idénticos a los de fiebre aftosa (FA)</a:t>
          </a:r>
        </a:p>
      </dgm:t>
    </dgm:pt>
    <dgm:pt modelId="{7F9FBCB6-FB6F-4432-A143-6285101A03DD}" type="parTrans" cxnId="{35C1F371-76B0-4218-AECF-89C56C1B84A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0C18B9-BAC0-44AA-9B20-0378B0618E8C}" type="sibTrans" cxnId="{35C1F371-76B0-4218-AECF-89C56C1B84A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8B34DB-1F65-4BDE-AD8E-14514C9F9C4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FF9900"/>
          </a:solidFill>
        </a:ln>
      </dgm:spPr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Enfermedad  obligada a reportarse a la Organización Mundial de Sanidad Animal (OIE)</a:t>
          </a:r>
        </a:p>
      </dgm:t>
    </dgm:pt>
    <dgm:pt modelId="{B233398C-2972-4139-85DF-DD68FE188564}" type="parTrans" cxnId="{8BF189CA-5A8A-4FF2-BC67-264B963F8C6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841CF4-4599-4AC5-B5F9-67CAF8539CA2}" type="sibTrans" cxnId="{8BF189CA-5A8A-4FF2-BC67-264B963F8C6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BFAF63-EAAB-4649-AA05-DD8C2E02F3C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FF9900"/>
          </a:solidFill>
        </a:ln>
      </dgm:spPr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Proyecto Nacional de Erradicación de la Fiebre Aftosa. </a:t>
          </a:r>
        </a:p>
      </dgm:t>
    </dgm:pt>
    <dgm:pt modelId="{452A5314-7AD6-42A2-A3A6-668494D69B73}" type="parTrans" cxnId="{47D21CB3-4C86-4633-B022-717BB12485D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8492C-B254-4CB6-BD92-38C3D4EF66EE}" type="sibTrans" cxnId="{47D21CB3-4C86-4633-B022-717BB12485D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84D6B4-AB1A-4869-B369-0356B90CC234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FF9900"/>
          </a:solidFill>
        </a:ln>
      </dgm:spPr>
      <dgm:t>
        <a:bodyPr/>
        <a:lstStyle/>
        <a:p>
          <a:r>
            <a:rPr lang="es-EC">
              <a:latin typeface="Times New Roman" panose="02020603050405020304" pitchFamily="18" charset="0"/>
              <a:cs typeface="Times New Roman" panose="02020603050405020304" pitchFamily="18" charset="0"/>
            </a:rPr>
            <a:t>Disminución en la producción y sacrificio de animales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9D0802-0148-4EB1-98C1-D07D4383F94B}" type="parTrans" cxnId="{6F7F6EEC-62E0-4971-B693-AB6246E29328}">
      <dgm:prSet/>
      <dgm:spPr/>
    </dgm:pt>
    <dgm:pt modelId="{845112C9-31E7-453E-8D0D-9ECCDDEE32AE}" type="sibTrans" cxnId="{6F7F6EEC-62E0-4971-B693-AB6246E29328}">
      <dgm:prSet/>
      <dgm:spPr/>
    </dgm:pt>
    <dgm:pt modelId="{AED1905C-B8F3-4189-8399-F550A5E9F3E0}" type="pres">
      <dgm:prSet presAssocID="{0E66C5DB-57B4-4A04-B99C-0E95467D11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9C32C68-8B50-454A-AF34-A30E8428A561}" type="pres">
      <dgm:prSet presAssocID="{743BB2C9-8C25-44D1-A26C-39501FA29F3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CF0EA3-ED31-4FD9-BE24-4AAAF6577B14}" type="pres">
      <dgm:prSet presAssocID="{E30C18B9-BAC0-44AA-9B20-0378B0618E8C}" presName="sibTrans" presStyleCnt="0"/>
      <dgm:spPr/>
    </dgm:pt>
    <dgm:pt modelId="{260320FA-30A6-4906-9792-666275B122CB}" type="pres">
      <dgm:prSet presAssocID="{EB8B34DB-1F65-4BDE-AD8E-14514C9F9C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F1DE98-02CD-4261-BB84-F9D8AE2EF4C0}" type="pres">
      <dgm:prSet presAssocID="{F1841CF4-4599-4AC5-B5F9-67CAF8539CA2}" presName="sibTrans" presStyleCnt="0"/>
      <dgm:spPr/>
    </dgm:pt>
    <dgm:pt modelId="{148B0598-88F9-419C-8B97-787E4194C4E5}" type="pres">
      <dgm:prSet presAssocID="{BCBFAF63-EAAB-4649-AA05-DD8C2E02F3C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A97589-0B4A-4D30-BFE6-F1F5146AB086}" type="pres">
      <dgm:prSet presAssocID="{4FA8492C-B254-4CB6-BD92-38C3D4EF66EE}" presName="sibTrans" presStyleCnt="0"/>
      <dgm:spPr/>
    </dgm:pt>
    <dgm:pt modelId="{A3A36F00-CE24-4E24-9E93-BD492D4B12B6}" type="pres">
      <dgm:prSet presAssocID="{0184D6B4-AB1A-4869-B369-0356B90CC2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F7F6EEC-62E0-4971-B693-AB6246E29328}" srcId="{0E66C5DB-57B4-4A04-B99C-0E95467D1192}" destId="{0184D6B4-AB1A-4869-B369-0356B90CC234}" srcOrd="3" destOrd="0" parTransId="{5D9D0802-0148-4EB1-98C1-D07D4383F94B}" sibTransId="{845112C9-31E7-453E-8D0D-9ECCDDEE32AE}"/>
    <dgm:cxn modelId="{E2397D54-27FE-48DF-9799-C4430ECDCE8F}" type="presOf" srcId="{0184D6B4-AB1A-4869-B369-0356B90CC234}" destId="{A3A36F00-CE24-4E24-9E93-BD492D4B12B6}" srcOrd="0" destOrd="0" presId="urn:microsoft.com/office/officeart/2005/8/layout/default"/>
    <dgm:cxn modelId="{47D21CB3-4C86-4633-B022-717BB12485D4}" srcId="{0E66C5DB-57B4-4A04-B99C-0E95467D1192}" destId="{BCBFAF63-EAAB-4649-AA05-DD8C2E02F3C8}" srcOrd="2" destOrd="0" parTransId="{452A5314-7AD6-42A2-A3A6-668494D69B73}" sibTransId="{4FA8492C-B254-4CB6-BD92-38C3D4EF66EE}"/>
    <dgm:cxn modelId="{9C6040E9-F5F3-46F0-8800-92111B16CEDE}" type="presOf" srcId="{EB8B34DB-1F65-4BDE-AD8E-14514C9F9C41}" destId="{260320FA-30A6-4906-9792-666275B122CB}" srcOrd="0" destOrd="0" presId="urn:microsoft.com/office/officeart/2005/8/layout/default"/>
    <dgm:cxn modelId="{E40F5129-B196-48DB-91B4-D33EBB0FB1DB}" type="presOf" srcId="{BCBFAF63-EAAB-4649-AA05-DD8C2E02F3C8}" destId="{148B0598-88F9-419C-8B97-787E4194C4E5}" srcOrd="0" destOrd="0" presId="urn:microsoft.com/office/officeart/2005/8/layout/default"/>
    <dgm:cxn modelId="{CDEE6755-ED21-4458-827F-FE93BFA4241F}" type="presOf" srcId="{0E66C5DB-57B4-4A04-B99C-0E95467D1192}" destId="{AED1905C-B8F3-4189-8399-F550A5E9F3E0}" srcOrd="0" destOrd="0" presId="urn:microsoft.com/office/officeart/2005/8/layout/default"/>
    <dgm:cxn modelId="{6367A934-9E74-4F26-AF30-0622D11A53F8}" type="presOf" srcId="{743BB2C9-8C25-44D1-A26C-39501FA29F3A}" destId="{29C32C68-8B50-454A-AF34-A30E8428A561}" srcOrd="0" destOrd="0" presId="urn:microsoft.com/office/officeart/2005/8/layout/default"/>
    <dgm:cxn modelId="{35C1F371-76B0-4218-AECF-89C56C1B84AD}" srcId="{0E66C5DB-57B4-4A04-B99C-0E95467D1192}" destId="{743BB2C9-8C25-44D1-A26C-39501FA29F3A}" srcOrd="0" destOrd="0" parTransId="{7F9FBCB6-FB6F-4432-A143-6285101A03DD}" sibTransId="{E30C18B9-BAC0-44AA-9B20-0378B0618E8C}"/>
    <dgm:cxn modelId="{8BF189CA-5A8A-4FF2-BC67-264B963F8C6F}" srcId="{0E66C5DB-57B4-4A04-B99C-0E95467D1192}" destId="{EB8B34DB-1F65-4BDE-AD8E-14514C9F9C41}" srcOrd="1" destOrd="0" parTransId="{B233398C-2972-4139-85DF-DD68FE188564}" sibTransId="{F1841CF4-4599-4AC5-B5F9-67CAF8539CA2}"/>
    <dgm:cxn modelId="{228A074E-4459-47FC-BC5A-9C330543CC16}" type="presParOf" srcId="{AED1905C-B8F3-4189-8399-F550A5E9F3E0}" destId="{29C32C68-8B50-454A-AF34-A30E8428A561}" srcOrd="0" destOrd="0" presId="urn:microsoft.com/office/officeart/2005/8/layout/default"/>
    <dgm:cxn modelId="{C8E95FC4-EE14-4033-9DFB-60356FACE2C1}" type="presParOf" srcId="{AED1905C-B8F3-4189-8399-F550A5E9F3E0}" destId="{A9CF0EA3-ED31-4FD9-BE24-4AAAF6577B14}" srcOrd="1" destOrd="0" presId="urn:microsoft.com/office/officeart/2005/8/layout/default"/>
    <dgm:cxn modelId="{5BA35E44-92EC-4E91-905D-DDDDC20CBF96}" type="presParOf" srcId="{AED1905C-B8F3-4189-8399-F550A5E9F3E0}" destId="{260320FA-30A6-4906-9792-666275B122CB}" srcOrd="2" destOrd="0" presId="urn:microsoft.com/office/officeart/2005/8/layout/default"/>
    <dgm:cxn modelId="{A42BF6C9-7A5A-40D2-B9FD-C3EDE7D876DC}" type="presParOf" srcId="{AED1905C-B8F3-4189-8399-F550A5E9F3E0}" destId="{E6F1DE98-02CD-4261-BB84-F9D8AE2EF4C0}" srcOrd="3" destOrd="0" presId="urn:microsoft.com/office/officeart/2005/8/layout/default"/>
    <dgm:cxn modelId="{50872005-C68B-4480-A780-547F91B73C15}" type="presParOf" srcId="{AED1905C-B8F3-4189-8399-F550A5E9F3E0}" destId="{148B0598-88F9-419C-8B97-787E4194C4E5}" srcOrd="4" destOrd="0" presId="urn:microsoft.com/office/officeart/2005/8/layout/default"/>
    <dgm:cxn modelId="{BA4893B5-E42E-4095-AC16-F04A3DF73CB5}" type="presParOf" srcId="{AED1905C-B8F3-4189-8399-F550A5E9F3E0}" destId="{BFA97589-0B4A-4D30-BFE6-F1F5146AB086}" srcOrd="5" destOrd="0" presId="urn:microsoft.com/office/officeart/2005/8/layout/default"/>
    <dgm:cxn modelId="{9BFF7405-9269-450D-97C9-E5B6F24DCFC7}" type="presParOf" srcId="{AED1905C-B8F3-4189-8399-F550A5E9F3E0}" destId="{A3A36F00-CE24-4E24-9E93-BD492D4B12B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754E27-8746-4A5C-B059-61B42084B31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4CB22E9-B21C-4AD3-86E3-2FB9AC15B23A}">
      <dgm:prSet/>
      <dgm:spPr/>
      <dgm:t>
        <a:bodyPr/>
        <a:lstStyle/>
        <a:p>
          <a:r>
            <a:rPr lang="es-EC" dirty="0"/>
            <a:t>El patrón evolutivo se ve afectado por factores geográficos</a:t>
          </a:r>
        </a:p>
      </dgm:t>
    </dgm:pt>
    <dgm:pt modelId="{9B18EDAD-8263-4DCB-B87D-DC0314CA19A4}" type="parTrans" cxnId="{EF79F116-1ABF-4DD6-AD09-6164A5976A6F}">
      <dgm:prSet/>
      <dgm:spPr/>
      <dgm:t>
        <a:bodyPr/>
        <a:lstStyle/>
        <a:p>
          <a:endParaRPr lang="en-US"/>
        </a:p>
      </dgm:t>
    </dgm:pt>
    <dgm:pt modelId="{3479DFB0-EEA9-4FB9-8486-E31C9EE45AF7}" type="sibTrans" cxnId="{EF79F116-1ABF-4DD6-AD09-6164A5976A6F}">
      <dgm:prSet/>
      <dgm:spPr/>
      <dgm:t>
        <a:bodyPr/>
        <a:lstStyle/>
        <a:p>
          <a:endParaRPr lang="en-US"/>
        </a:p>
      </dgm:t>
    </dgm:pt>
    <dgm:pt modelId="{D4A6EB02-F36F-4855-B182-C14A7B2F1A5F}">
      <dgm:prSet/>
      <dgm:spPr/>
      <dgm:t>
        <a:bodyPr/>
        <a:lstStyle/>
        <a:p>
          <a:r>
            <a:rPr lang="es-EC" dirty="0"/>
            <a:t>Monitorear los linajes genéticos en áreas endémicas provee una advertencia temprana</a:t>
          </a:r>
        </a:p>
      </dgm:t>
    </dgm:pt>
    <dgm:pt modelId="{E18689B6-4C26-495B-8642-BE80DD858138}" type="parTrans" cxnId="{18C2EF7D-25EA-42FB-9E2A-B15E3EFD07CE}">
      <dgm:prSet/>
      <dgm:spPr/>
      <dgm:t>
        <a:bodyPr/>
        <a:lstStyle/>
        <a:p>
          <a:endParaRPr lang="en-US"/>
        </a:p>
      </dgm:t>
    </dgm:pt>
    <dgm:pt modelId="{BE7A48CC-1046-40CF-A487-16CEC11616C4}" type="sibTrans" cxnId="{18C2EF7D-25EA-42FB-9E2A-B15E3EFD07CE}">
      <dgm:prSet/>
      <dgm:spPr/>
      <dgm:t>
        <a:bodyPr/>
        <a:lstStyle/>
        <a:p>
          <a:endParaRPr lang="en-US"/>
        </a:p>
      </dgm:t>
    </dgm:pt>
    <dgm:pt modelId="{342658CE-B419-4DDC-B0C8-56B3240ECE3C}">
      <dgm:prSet/>
      <dgm:spPr/>
      <dgm:t>
        <a:bodyPr/>
        <a:lstStyle/>
        <a:p>
          <a:r>
            <a:rPr lang="es-EC" dirty="0"/>
            <a:t>En el año 2004 de desató una epidemia n Ecuador, con 53 focos infecciosos, de los cuales 50 se ocasionaron por VEV-NJ y tres por VEVI-1</a:t>
          </a:r>
        </a:p>
      </dgm:t>
    </dgm:pt>
    <dgm:pt modelId="{5C754BC4-8A00-49E4-BA79-E49AF0FE742B}" type="parTrans" cxnId="{50E2D860-E4FB-4802-B184-87AE43AABC14}">
      <dgm:prSet/>
      <dgm:spPr/>
      <dgm:t>
        <a:bodyPr/>
        <a:lstStyle/>
        <a:p>
          <a:endParaRPr lang="en-US"/>
        </a:p>
      </dgm:t>
    </dgm:pt>
    <dgm:pt modelId="{5407230D-DB51-4706-87E1-CDE3B5EB1E02}" type="sibTrans" cxnId="{50E2D860-E4FB-4802-B184-87AE43AABC14}">
      <dgm:prSet/>
      <dgm:spPr/>
      <dgm:t>
        <a:bodyPr/>
        <a:lstStyle/>
        <a:p>
          <a:endParaRPr lang="en-US"/>
        </a:p>
      </dgm:t>
    </dgm:pt>
    <dgm:pt modelId="{BA31A3F0-CFBF-4729-A2C2-90BB0D03C339}">
      <dgm:prSet/>
      <dgm:spPr/>
      <dgm:t>
        <a:bodyPr/>
        <a:lstStyle/>
        <a:p>
          <a:r>
            <a:rPr lang="es-EC" dirty="0"/>
            <a:t>Prevenir la diseminación de la enfermedad</a:t>
          </a:r>
        </a:p>
      </dgm:t>
    </dgm:pt>
    <dgm:pt modelId="{8AC45148-C113-4E66-B44C-B25F7AD69F63}" type="parTrans" cxnId="{EAD3C4EF-F1FA-4A27-A08F-810B974C5F2A}">
      <dgm:prSet/>
      <dgm:spPr/>
    </dgm:pt>
    <dgm:pt modelId="{2C482F62-647B-4449-B529-5502746AA319}" type="sibTrans" cxnId="{EAD3C4EF-F1FA-4A27-A08F-810B974C5F2A}">
      <dgm:prSet/>
      <dgm:spPr/>
    </dgm:pt>
    <dgm:pt modelId="{417617B5-170C-4772-910F-9D5ED49DD8B3}" type="pres">
      <dgm:prSet presAssocID="{A5754E27-8746-4A5C-B059-61B42084B3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262813D-BB0B-45F7-9132-8FFC3E9D5836}" type="pres">
      <dgm:prSet presAssocID="{342658CE-B419-4DDC-B0C8-56B3240ECE3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94F0D0-2A3A-4354-B1AD-46A7FA6DD95F}" type="pres">
      <dgm:prSet presAssocID="{5407230D-DB51-4706-87E1-CDE3B5EB1E02}" presName="spacer" presStyleCnt="0"/>
      <dgm:spPr/>
    </dgm:pt>
    <dgm:pt modelId="{709F46D2-D915-40F2-90DD-523E6D4BA945}" type="pres">
      <dgm:prSet presAssocID="{94CB22E9-B21C-4AD3-86E3-2FB9AC15B23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832163-02ED-48A5-9E28-0BE9B093C171}" type="pres">
      <dgm:prSet presAssocID="{3479DFB0-EEA9-4FB9-8486-E31C9EE45AF7}" presName="spacer" presStyleCnt="0"/>
      <dgm:spPr/>
    </dgm:pt>
    <dgm:pt modelId="{1D02614A-EDF2-4739-B9FA-DF6C8C4CE76F}" type="pres">
      <dgm:prSet presAssocID="{D4A6EB02-F36F-4855-B182-C14A7B2F1A5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B14E19-8DD3-43D5-9B6D-EA14AE287DAF}" type="pres">
      <dgm:prSet presAssocID="{BE7A48CC-1046-40CF-A487-16CEC11616C4}" presName="spacer" presStyleCnt="0"/>
      <dgm:spPr/>
    </dgm:pt>
    <dgm:pt modelId="{F497C71F-1675-4027-8ACE-9A58A5EAE158}" type="pres">
      <dgm:prSet presAssocID="{BA31A3F0-CFBF-4729-A2C2-90BB0D03C33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0E2D860-E4FB-4802-B184-87AE43AABC14}" srcId="{A5754E27-8746-4A5C-B059-61B42084B31C}" destId="{342658CE-B419-4DDC-B0C8-56B3240ECE3C}" srcOrd="0" destOrd="0" parTransId="{5C754BC4-8A00-49E4-BA79-E49AF0FE742B}" sibTransId="{5407230D-DB51-4706-87E1-CDE3B5EB1E02}"/>
    <dgm:cxn modelId="{5B10C6C9-D866-47AB-8EE6-D09B1932FF58}" type="presOf" srcId="{BA31A3F0-CFBF-4729-A2C2-90BB0D03C339}" destId="{F497C71F-1675-4027-8ACE-9A58A5EAE158}" srcOrd="0" destOrd="0" presId="urn:microsoft.com/office/officeart/2005/8/layout/vList2"/>
    <dgm:cxn modelId="{EF79F116-1ABF-4DD6-AD09-6164A5976A6F}" srcId="{A5754E27-8746-4A5C-B059-61B42084B31C}" destId="{94CB22E9-B21C-4AD3-86E3-2FB9AC15B23A}" srcOrd="1" destOrd="0" parTransId="{9B18EDAD-8263-4DCB-B87D-DC0314CA19A4}" sibTransId="{3479DFB0-EEA9-4FB9-8486-E31C9EE45AF7}"/>
    <dgm:cxn modelId="{9A9C13CC-6460-4866-BAB0-0E711051D54D}" type="presOf" srcId="{94CB22E9-B21C-4AD3-86E3-2FB9AC15B23A}" destId="{709F46D2-D915-40F2-90DD-523E6D4BA945}" srcOrd="0" destOrd="0" presId="urn:microsoft.com/office/officeart/2005/8/layout/vList2"/>
    <dgm:cxn modelId="{EAD3C4EF-F1FA-4A27-A08F-810B974C5F2A}" srcId="{A5754E27-8746-4A5C-B059-61B42084B31C}" destId="{BA31A3F0-CFBF-4729-A2C2-90BB0D03C339}" srcOrd="3" destOrd="0" parTransId="{8AC45148-C113-4E66-B44C-B25F7AD69F63}" sibTransId="{2C482F62-647B-4449-B529-5502746AA319}"/>
    <dgm:cxn modelId="{ACD32516-C884-4B77-8924-4A4CC932DD95}" type="presOf" srcId="{A5754E27-8746-4A5C-B059-61B42084B31C}" destId="{417617B5-170C-4772-910F-9D5ED49DD8B3}" srcOrd="0" destOrd="0" presId="urn:microsoft.com/office/officeart/2005/8/layout/vList2"/>
    <dgm:cxn modelId="{0537156A-F157-4E6F-9947-F744EBD04629}" type="presOf" srcId="{342658CE-B419-4DDC-B0C8-56B3240ECE3C}" destId="{0262813D-BB0B-45F7-9132-8FFC3E9D5836}" srcOrd="0" destOrd="0" presId="urn:microsoft.com/office/officeart/2005/8/layout/vList2"/>
    <dgm:cxn modelId="{18C2EF7D-25EA-42FB-9E2A-B15E3EFD07CE}" srcId="{A5754E27-8746-4A5C-B059-61B42084B31C}" destId="{D4A6EB02-F36F-4855-B182-C14A7B2F1A5F}" srcOrd="2" destOrd="0" parTransId="{E18689B6-4C26-495B-8642-BE80DD858138}" sibTransId="{BE7A48CC-1046-40CF-A487-16CEC11616C4}"/>
    <dgm:cxn modelId="{A8E2C680-F038-4314-9440-179D0524C4C1}" type="presOf" srcId="{D4A6EB02-F36F-4855-B182-C14A7B2F1A5F}" destId="{1D02614A-EDF2-4739-B9FA-DF6C8C4CE76F}" srcOrd="0" destOrd="0" presId="urn:microsoft.com/office/officeart/2005/8/layout/vList2"/>
    <dgm:cxn modelId="{FC9F6D6F-CC7F-4505-A593-99681844CE13}" type="presParOf" srcId="{417617B5-170C-4772-910F-9D5ED49DD8B3}" destId="{0262813D-BB0B-45F7-9132-8FFC3E9D5836}" srcOrd="0" destOrd="0" presId="urn:microsoft.com/office/officeart/2005/8/layout/vList2"/>
    <dgm:cxn modelId="{7255160E-0E0F-4D06-985C-8789964286FA}" type="presParOf" srcId="{417617B5-170C-4772-910F-9D5ED49DD8B3}" destId="{A794F0D0-2A3A-4354-B1AD-46A7FA6DD95F}" srcOrd="1" destOrd="0" presId="urn:microsoft.com/office/officeart/2005/8/layout/vList2"/>
    <dgm:cxn modelId="{C404C682-DC34-487D-8AB4-EC4DF938C392}" type="presParOf" srcId="{417617B5-170C-4772-910F-9D5ED49DD8B3}" destId="{709F46D2-D915-40F2-90DD-523E6D4BA945}" srcOrd="2" destOrd="0" presId="urn:microsoft.com/office/officeart/2005/8/layout/vList2"/>
    <dgm:cxn modelId="{EF7B2011-650C-4B8B-B125-473CF745C86A}" type="presParOf" srcId="{417617B5-170C-4772-910F-9D5ED49DD8B3}" destId="{A4832163-02ED-48A5-9E28-0BE9B093C171}" srcOrd="3" destOrd="0" presId="urn:microsoft.com/office/officeart/2005/8/layout/vList2"/>
    <dgm:cxn modelId="{A2BB144A-3404-4A83-83D6-5EC92F97AAEB}" type="presParOf" srcId="{417617B5-170C-4772-910F-9D5ED49DD8B3}" destId="{1D02614A-EDF2-4739-B9FA-DF6C8C4CE76F}" srcOrd="4" destOrd="0" presId="urn:microsoft.com/office/officeart/2005/8/layout/vList2"/>
    <dgm:cxn modelId="{D21F249E-B4E0-4443-992B-04ABB007041F}" type="presParOf" srcId="{417617B5-170C-4772-910F-9D5ED49DD8B3}" destId="{6AB14E19-8DD3-43D5-9B6D-EA14AE287DAF}" srcOrd="5" destOrd="0" presId="urn:microsoft.com/office/officeart/2005/8/layout/vList2"/>
    <dgm:cxn modelId="{67A82387-2555-440E-8881-473E8616F462}" type="presParOf" srcId="{417617B5-170C-4772-910F-9D5ED49DD8B3}" destId="{F497C71F-1675-4027-8ACE-9A58A5EAE15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D81BC7-7D95-44FB-A950-AB31F519065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68AF69-DD55-4490-B5F3-07FA8912700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r>
            <a:rPr lang="es-EC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Maceración mecánica</a:t>
          </a:r>
        </a:p>
      </dgm:t>
    </dgm:pt>
    <dgm:pt modelId="{4415C48A-E619-4F78-A455-C8CA8E8E3C65}" type="parTrans" cxnId="{894AF903-5996-4CEF-9797-F8E288543F3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2644C5-B46A-46CE-BFB1-2700EE041DCC}" type="sibTrans" cxnId="{894AF903-5996-4CEF-9797-F8E288543F3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5A886-D29F-4DB8-8A4B-8E34EA3D37F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Extracción con fenol/</a:t>
          </a:r>
          <a:r>
            <a:rPr lang="es-E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cloroformo </a:t>
          </a:r>
          <a:endParaRPr lang="es-EC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18A529-FDAC-40E7-9489-16DA6AAA0979}" type="parTrans" cxnId="{D410F210-72DA-4D2B-BAE8-66C36F35AD7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E86C78-9066-4ADC-B113-64639A49A678}" type="sibTrans" cxnId="{D410F210-72DA-4D2B-BAE8-66C36F35AD7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781EA8-EC1A-4CDE-A496-5A0BD3B12F3A}">
      <dgm:prSet custT="1"/>
      <dgm:spPr/>
      <dgm:t>
        <a:bodyPr/>
        <a:lstStyle/>
        <a:p>
          <a:r>
            <a:rPr lang="es-EC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Agente caotrópico </a:t>
          </a:r>
          <a:r>
            <a:rPr lang="es-EC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TRIzol</a:t>
          </a:r>
          <a:r>
            <a:rPr lang="es-EC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® </a:t>
          </a:r>
          <a:r>
            <a:rPr lang="es-EC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Reagent</a:t>
          </a:r>
          <a:r>
            <a:rPr lang="es-EC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3761168B-B5A5-4331-AB02-67AC89AFDAE7}" type="parTrans" cxnId="{FD546B55-1ECE-42A1-AE31-0C190B7ECC4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5370F0-9A50-4966-843E-90E81277E683}" type="sibTrans" cxnId="{FD546B55-1ECE-42A1-AE31-0C190B7ECC4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94E2A4-62FF-4BB3-8E33-25AEB81286D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Cuantificación de ARN</a:t>
          </a:r>
        </a:p>
      </dgm:t>
    </dgm:pt>
    <dgm:pt modelId="{A839F0BA-0A93-4E69-A442-F3AA5A3DF1E2}" type="parTrans" cxnId="{7BF053E2-6A0B-4164-82EC-9A6CCA33634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8CEF0D-0EFA-4BA9-A9A0-B7095252974B}" type="sibTrans" cxnId="{7BF053E2-6A0B-4164-82EC-9A6CCA33634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940FA6-B663-467E-B585-0B865B1FBBEC}" type="pres">
      <dgm:prSet presAssocID="{BFD81BC7-7D95-44FB-A950-AB31F519065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61E52DD-4074-405D-909E-522C870FCF49}" type="pres">
      <dgm:prSet presAssocID="{5368AF69-DD55-4490-B5F3-07FA89127001}" presName="composite" presStyleCnt="0"/>
      <dgm:spPr/>
    </dgm:pt>
    <dgm:pt modelId="{22BF1497-6770-4863-93C8-E93D92FE7142}" type="pres">
      <dgm:prSet presAssocID="{5368AF69-DD55-4490-B5F3-07FA89127001}" presName="bentUpArrow1" presStyleLbl="alignImgPlace1" presStyleIdx="0" presStyleCnt="2"/>
      <dgm:spPr>
        <a:solidFill>
          <a:srgbClr val="FF9900"/>
        </a:solidFill>
        <a:ln>
          <a:solidFill>
            <a:srgbClr val="FF9933"/>
          </a:solidFill>
        </a:ln>
      </dgm:spPr>
    </dgm:pt>
    <dgm:pt modelId="{BA85A197-E79B-4E1E-A732-388DDCB1B1F3}" type="pres">
      <dgm:prSet presAssocID="{5368AF69-DD55-4490-B5F3-07FA89127001}" presName="ParentText" presStyleLbl="node1" presStyleIdx="0" presStyleCnt="3" custScaleX="1057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37ECBB-B76C-4437-A8AC-C1E6A886CFB8}" type="pres">
      <dgm:prSet presAssocID="{5368AF69-DD55-4490-B5F3-07FA89127001}" presName="ChildText" presStyleLbl="revTx" presStyleIdx="0" presStyleCnt="2" custScaleX="146709" custLinFactNeighborX="31171" custLinFactNeighborY="-1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1D9C14-D073-49AB-A2FF-2C88FCB1BD83}" type="pres">
      <dgm:prSet presAssocID="{C92644C5-B46A-46CE-BFB1-2700EE041DCC}" presName="sibTrans" presStyleCnt="0"/>
      <dgm:spPr/>
    </dgm:pt>
    <dgm:pt modelId="{5BED55EA-9586-430C-8D0A-5BD085CBBDC6}" type="pres">
      <dgm:prSet presAssocID="{6455A886-D29F-4DB8-8A4B-8E34EA3D37F6}" presName="composite" presStyleCnt="0"/>
      <dgm:spPr/>
    </dgm:pt>
    <dgm:pt modelId="{E71A1FB8-5BC9-4A04-B612-C448CA8B3C49}" type="pres">
      <dgm:prSet presAssocID="{6455A886-D29F-4DB8-8A4B-8E34EA3D37F6}" presName="bentUpArrow1" presStyleLbl="alignImgPlace1" presStyleIdx="1" presStyleCnt="2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FF9900"/>
        </a:solidFill>
        <a:ln>
          <a:solidFill>
            <a:srgbClr val="FF9933"/>
          </a:solidFill>
        </a:ln>
      </dgm:spPr>
    </dgm:pt>
    <dgm:pt modelId="{422BCA2C-A8F8-4E06-8401-69079E7F3B46}" type="pres">
      <dgm:prSet presAssocID="{6455A886-D29F-4DB8-8A4B-8E34EA3D37F6}" presName="ParentText" presStyleLbl="node1" presStyleIdx="1" presStyleCnt="3" custScaleX="1303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2A4CD7-4087-46E9-AEAE-54F65EAC9923}" type="pres">
      <dgm:prSet presAssocID="{6455A886-D29F-4DB8-8A4B-8E34EA3D37F6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04B9FBA2-690D-4541-8776-0F7510F2D104}" type="pres">
      <dgm:prSet presAssocID="{99E86C78-9066-4ADC-B113-64639A49A678}" presName="sibTrans" presStyleCnt="0"/>
      <dgm:spPr/>
    </dgm:pt>
    <dgm:pt modelId="{441A5988-7595-44C8-9772-45534FEC9749}" type="pres">
      <dgm:prSet presAssocID="{E294E2A4-62FF-4BB3-8E33-25AEB81286D8}" presName="composite" presStyleCnt="0"/>
      <dgm:spPr/>
    </dgm:pt>
    <dgm:pt modelId="{DCF929AC-A00E-49FF-8A2C-DA449634179F}" type="pres">
      <dgm:prSet presAssocID="{E294E2A4-62FF-4BB3-8E33-25AEB81286D8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1EE4CB9-B86C-4984-BCEA-2585C85893FD}" type="presOf" srcId="{6455A886-D29F-4DB8-8A4B-8E34EA3D37F6}" destId="{422BCA2C-A8F8-4E06-8401-69079E7F3B46}" srcOrd="0" destOrd="0" presId="urn:microsoft.com/office/officeart/2005/8/layout/StepDownProcess"/>
    <dgm:cxn modelId="{98F7D4E5-C47B-4C6C-B17D-D44FE63DE368}" type="presOf" srcId="{88781EA8-EC1A-4CDE-A496-5A0BD3B12F3A}" destId="{1737ECBB-B76C-4437-A8AC-C1E6A886CFB8}" srcOrd="0" destOrd="0" presId="urn:microsoft.com/office/officeart/2005/8/layout/StepDownProcess"/>
    <dgm:cxn modelId="{D410F210-72DA-4D2B-BAE8-66C36F35AD79}" srcId="{BFD81BC7-7D95-44FB-A950-AB31F5190658}" destId="{6455A886-D29F-4DB8-8A4B-8E34EA3D37F6}" srcOrd="1" destOrd="0" parTransId="{3E18A529-FDAC-40E7-9489-16DA6AAA0979}" sibTransId="{99E86C78-9066-4ADC-B113-64639A49A678}"/>
    <dgm:cxn modelId="{2C3C5A58-50B5-4293-8D89-660FFA962C62}" type="presOf" srcId="{E294E2A4-62FF-4BB3-8E33-25AEB81286D8}" destId="{DCF929AC-A00E-49FF-8A2C-DA449634179F}" srcOrd="0" destOrd="0" presId="urn:microsoft.com/office/officeart/2005/8/layout/StepDownProcess"/>
    <dgm:cxn modelId="{FD546B55-1ECE-42A1-AE31-0C190B7ECC4E}" srcId="{5368AF69-DD55-4490-B5F3-07FA89127001}" destId="{88781EA8-EC1A-4CDE-A496-5A0BD3B12F3A}" srcOrd="0" destOrd="0" parTransId="{3761168B-B5A5-4331-AB02-67AC89AFDAE7}" sibTransId="{BB5370F0-9A50-4966-843E-90E81277E683}"/>
    <dgm:cxn modelId="{BA6076AA-10B1-44C3-9000-9B659434A522}" type="presOf" srcId="{BFD81BC7-7D95-44FB-A950-AB31F5190658}" destId="{AF940FA6-B663-467E-B585-0B865B1FBBEC}" srcOrd="0" destOrd="0" presId="urn:microsoft.com/office/officeart/2005/8/layout/StepDownProcess"/>
    <dgm:cxn modelId="{7BF053E2-6A0B-4164-82EC-9A6CCA336343}" srcId="{BFD81BC7-7D95-44FB-A950-AB31F5190658}" destId="{E294E2A4-62FF-4BB3-8E33-25AEB81286D8}" srcOrd="2" destOrd="0" parTransId="{A839F0BA-0A93-4E69-A442-F3AA5A3DF1E2}" sibTransId="{C28CEF0D-0EFA-4BA9-A9A0-B7095252974B}"/>
    <dgm:cxn modelId="{894AF903-5996-4CEF-9797-F8E288543F39}" srcId="{BFD81BC7-7D95-44FB-A950-AB31F5190658}" destId="{5368AF69-DD55-4490-B5F3-07FA89127001}" srcOrd="0" destOrd="0" parTransId="{4415C48A-E619-4F78-A455-C8CA8E8E3C65}" sibTransId="{C92644C5-B46A-46CE-BFB1-2700EE041DCC}"/>
    <dgm:cxn modelId="{9DB12F25-2135-4A98-B77D-606800BD094D}" type="presOf" srcId="{5368AF69-DD55-4490-B5F3-07FA89127001}" destId="{BA85A197-E79B-4E1E-A732-388DDCB1B1F3}" srcOrd="0" destOrd="0" presId="urn:microsoft.com/office/officeart/2005/8/layout/StepDownProcess"/>
    <dgm:cxn modelId="{1744395F-7325-4941-B3A3-AA91E607D12D}" type="presParOf" srcId="{AF940FA6-B663-467E-B585-0B865B1FBBEC}" destId="{561E52DD-4074-405D-909E-522C870FCF49}" srcOrd="0" destOrd="0" presId="urn:microsoft.com/office/officeart/2005/8/layout/StepDownProcess"/>
    <dgm:cxn modelId="{71D483A3-12D8-4762-9E78-0764E1A56665}" type="presParOf" srcId="{561E52DD-4074-405D-909E-522C870FCF49}" destId="{22BF1497-6770-4863-93C8-E93D92FE7142}" srcOrd="0" destOrd="0" presId="urn:microsoft.com/office/officeart/2005/8/layout/StepDownProcess"/>
    <dgm:cxn modelId="{CBCF34AA-C9ED-43CE-A0BA-BEB31DF5A8D4}" type="presParOf" srcId="{561E52DD-4074-405D-909E-522C870FCF49}" destId="{BA85A197-E79B-4E1E-A732-388DDCB1B1F3}" srcOrd="1" destOrd="0" presId="urn:microsoft.com/office/officeart/2005/8/layout/StepDownProcess"/>
    <dgm:cxn modelId="{4B97F63E-914B-4EEC-8659-372512E816F8}" type="presParOf" srcId="{561E52DD-4074-405D-909E-522C870FCF49}" destId="{1737ECBB-B76C-4437-A8AC-C1E6A886CFB8}" srcOrd="2" destOrd="0" presId="urn:microsoft.com/office/officeart/2005/8/layout/StepDownProcess"/>
    <dgm:cxn modelId="{FE210C5C-8B40-4A9E-A457-DEAF250A9D58}" type="presParOf" srcId="{AF940FA6-B663-467E-B585-0B865B1FBBEC}" destId="{B01D9C14-D073-49AB-A2FF-2C88FCB1BD83}" srcOrd="1" destOrd="0" presId="urn:microsoft.com/office/officeart/2005/8/layout/StepDownProcess"/>
    <dgm:cxn modelId="{EEECDEE4-D9AB-4C96-99F8-DE2EDFEC39D2}" type="presParOf" srcId="{AF940FA6-B663-467E-B585-0B865B1FBBEC}" destId="{5BED55EA-9586-430C-8D0A-5BD085CBBDC6}" srcOrd="2" destOrd="0" presId="urn:microsoft.com/office/officeart/2005/8/layout/StepDownProcess"/>
    <dgm:cxn modelId="{864D526C-2DEC-409F-B716-D5250F3F1571}" type="presParOf" srcId="{5BED55EA-9586-430C-8D0A-5BD085CBBDC6}" destId="{E71A1FB8-5BC9-4A04-B612-C448CA8B3C49}" srcOrd="0" destOrd="0" presId="urn:microsoft.com/office/officeart/2005/8/layout/StepDownProcess"/>
    <dgm:cxn modelId="{8B6C99AA-7CEF-4280-A3A7-87C1C6FB855E}" type="presParOf" srcId="{5BED55EA-9586-430C-8D0A-5BD085CBBDC6}" destId="{422BCA2C-A8F8-4E06-8401-69079E7F3B46}" srcOrd="1" destOrd="0" presId="urn:microsoft.com/office/officeart/2005/8/layout/StepDownProcess"/>
    <dgm:cxn modelId="{587D80E3-C55E-4098-906D-09D945C631C6}" type="presParOf" srcId="{5BED55EA-9586-430C-8D0A-5BD085CBBDC6}" destId="{3D2A4CD7-4087-46E9-AEAE-54F65EAC9923}" srcOrd="2" destOrd="0" presId="urn:microsoft.com/office/officeart/2005/8/layout/StepDownProcess"/>
    <dgm:cxn modelId="{346503FB-F2D0-4DEC-AAB9-B98AF16382D2}" type="presParOf" srcId="{AF940FA6-B663-467E-B585-0B865B1FBBEC}" destId="{04B9FBA2-690D-4541-8776-0F7510F2D104}" srcOrd="3" destOrd="0" presId="urn:microsoft.com/office/officeart/2005/8/layout/StepDownProcess"/>
    <dgm:cxn modelId="{AB16D7E4-FC97-49AC-BDCB-B3E2DF74D67B}" type="presParOf" srcId="{AF940FA6-B663-467E-B585-0B865B1FBBEC}" destId="{441A5988-7595-44C8-9772-45534FEC9749}" srcOrd="4" destOrd="0" presId="urn:microsoft.com/office/officeart/2005/8/layout/StepDownProcess"/>
    <dgm:cxn modelId="{A7CA5C77-EB8A-4164-BEFF-EDBA529E14AF}" type="presParOf" srcId="{441A5988-7595-44C8-9772-45534FEC9749}" destId="{DCF929AC-A00E-49FF-8A2C-DA449634179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4EBEBA-AB52-4E23-9401-45782365E4B5}" type="doc">
      <dgm:prSet loTypeId="urn:microsoft.com/office/officeart/2005/8/layout/vProcess5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7DE7AE16-B8B9-4685-8A33-D23B27837190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Temperatura de hibridación</a:t>
          </a:r>
        </a:p>
      </dgm:t>
    </dgm:pt>
    <dgm:pt modelId="{5A84B8FF-DA4D-41CD-9450-9B6BAD05961A}" type="parTrans" cxnId="{21037AA5-25DC-4388-888D-C8F644901EE6}">
      <dgm:prSet/>
      <dgm:spPr/>
      <dgm:t>
        <a:bodyPr/>
        <a:lstStyle/>
        <a:p>
          <a:endParaRPr lang="es-EC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F90D81-FDB5-4AF0-927C-B65A27459EA8}" type="sibTrans" cxnId="{21037AA5-25DC-4388-888D-C8F644901EE6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es-EC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1A81AE-870D-4B47-8414-01E528BB01D3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Calculo de Tm</a:t>
          </a:r>
        </a:p>
      </dgm:t>
    </dgm:pt>
    <dgm:pt modelId="{B9942024-3589-46B3-A7C8-565A4BCCA3A3}" type="parTrans" cxnId="{1CAB4DF0-D9DB-404B-8D6E-7E3165CA6491}">
      <dgm:prSet/>
      <dgm:spPr/>
      <dgm:t>
        <a:bodyPr/>
        <a:lstStyle/>
        <a:p>
          <a:endParaRPr lang="es-EC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42B820-1FA4-4260-94E3-798B369DDD27}" type="sibTrans" cxnId="{1CAB4DF0-D9DB-404B-8D6E-7E3165CA6491}">
      <dgm:prSet/>
      <dgm:spPr/>
      <dgm:t>
        <a:bodyPr/>
        <a:lstStyle/>
        <a:p>
          <a:endParaRPr lang="es-EC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40B39B-A8FA-4651-8D1E-26F4D6F05B40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Rango de: </a:t>
          </a:r>
          <a:r>
            <a:rPr lang="es-EC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Ta=Tm-5</a:t>
          </a:r>
          <a:endParaRPr lang="es-EC" sz="20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966B02-E942-4AA3-97C1-A6587AF221DC}" type="parTrans" cxnId="{55A00382-9CE8-4F2E-9EDA-9596ED392FDD}">
      <dgm:prSet/>
      <dgm:spPr/>
      <dgm:t>
        <a:bodyPr/>
        <a:lstStyle/>
        <a:p>
          <a:endParaRPr lang="es-EC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E8CF17-EFEA-4C77-A802-B1031D1D7E50}" type="sibTrans" cxnId="{55A00382-9CE8-4F2E-9EDA-9596ED392FDD}">
      <dgm:prSet/>
      <dgm:spPr/>
      <dgm:t>
        <a:bodyPr/>
        <a:lstStyle/>
        <a:p>
          <a:endParaRPr lang="es-EC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ECFBA3-8DE7-425B-9CFE-85D284B0D32E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Concentración de MgCl2</a:t>
          </a:r>
        </a:p>
      </dgm:t>
    </dgm:pt>
    <dgm:pt modelId="{05AE3AC6-01E5-4D75-9EB9-38DAAD533678}" type="parTrans" cxnId="{C2E87F49-0FAB-4A8E-8929-B4194A3445BE}">
      <dgm:prSet/>
      <dgm:spPr/>
      <dgm:t>
        <a:bodyPr/>
        <a:lstStyle/>
        <a:p>
          <a:endParaRPr lang="es-EC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E10197-164C-4D98-876F-BAD0DF6A6493}" type="sibTrans" cxnId="{C2E87F49-0FAB-4A8E-8929-B4194A3445BE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es-EC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96CE12-7F53-464F-AD93-30CDE2C60DB6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Desde 1mM hasta 2 </a:t>
          </a:r>
          <a:r>
            <a:rPr lang="es-EC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mM</a:t>
          </a:r>
          <a:r>
            <a:rPr lang="es-EC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con incrementos de 0.5mM.</a:t>
          </a:r>
          <a:endParaRPr lang="es-EC" sz="20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49742C-C348-4C73-98EA-5CF440AEDBC4}" type="parTrans" cxnId="{C750BE99-FEC9-46F5-ACA5-2A7141D31A98}">
      <dgm:prSet/>
      <dgm:spPr/>
      <dgm:t>
        <a:bodyPr/>
        <a:lstStyle/>
        <a:p>
          <a:endParaRPr lang="es-EC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BBE54C-5792-4ADF-BA31-B1328C53B8AC}" type="sibTrans" cxnId="{C750BE99-FEC9-46F5-ACA5-2A7141D31A98}">
      <dgm:prSet/>
      <dgm:spPr/>
      <dgm:t>
        <a:bodyPr/>
        <a:lstStyle/>
        <a:p>
          <a:endParaRPr lang="es-EC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E6E51E-E3AB-45D9-ABC5-9A8E1688371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4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Concentración de cebadores</a:t>
          </a:r>
        </a:p>
      </dgm:t>
    </dgm:pt>
    <dgm:pt modelId="{700F8070-3B26-4BF6-8C56-B8B20784C1FE}" type="parTrans" cxnId="{5053732D-A23F-4E29-A6FD-9F44E92FCC54}">
      <dgm:prSet/>
      <dgm:spPr/>
      <dgm:t>
        <a:bodyPr/>
        <a:lstStyle/>
        <a:p>
          <a:endParaRPr lang="es-EC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063892-F1C7-4592-B9FD-B06E7E002A49}" type="sibTrans" cxnId="{5053732D-A23F-4E29-A6FD-9F44E92FCC54}">
      <dgm:prSet/>
      <dgm:spPr/>
      <dgm:t>
        <a:bodyPr/>
        <a:lstStyle/>
        <a:p>
          <a:endParaRPr lang="es-EC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FECEF8-9C3C-42DE-A910-A646E076B27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Desde 0.1 µM hasta 0.5 µM con incrementos de 0.1 µM. </a:t>
          </a:r>
          <a:endParaRPr lang="es-EC" sz="20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273321-C35C-4148-975E-49FE444BAC03}" type="parTrans" cxnId="{54826DEF-CB8A-4ADD-A21C-36E1081CA8CC}">
      <dgm:prSet/>
      <dgm:spPr/>
      <dgm:t>
        <a:bodyPr/>
        <a:lstStyle/>
        <a:p>
          <a:endParaRPr lang="es-EC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76C058-FE23-4900-A05A-3E3EBFD62DD8}" type="sibTrans" cxnId="{54826DEF-CB8A-4ADD-A21C-36E1081CA8CC}">
      <dgm:prSet/>
      <dgm:spPr/>
      <dgm:t>
        <a:bodyPr/>
        <a:lstStyle/>
        <a:p>
          <a:endParaRPr lang="es-EC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0A2FA-7431-4530-AE81-1596803A0B57}" type="pres">
      <dgm:prSet presAssocID="{2D4EBEBA-AB52-4E23-9401-45782365E4B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86BEF42-66FD-4A76-9963-A723580D381B}" type="pres">
      <dgm:prSet presAssocID="{2D4EBEBA-AB52-4E23-9401-45782365E4B5}" presName="dummyMaxCanvas" presStyleCnt="0">
        <dgm:presLayoutVars/>
      </dgm:prSet>
      <dgm:spPr/>
    </dgm:pt>
    <dgm:pt modelId="{0C92D064-CDA0-48BB-878F-8AC0C0DF717F}" type="pres">
      <dgm:prSet presAssocID="{2D4EBEBA-AB52-4E23-9401-45782365E4B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00F6A8-3066-4DC5-9416-D5550F9165F6}" type="pres">
      <dgm:prSet presAssocID="{2D4EBEBA-AB52-4E23-9401-45782365E4B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F7D192-B44D-4BFE-A201-F41D3791E381}" type="pres">
      <dgm:prSet presAssocID="{2D4EBEBA-AB52-4E23-9401-45782365E4B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EE9238-09B6-4DD4-92B4-8269655846AB}" type="pres">
      <dgm:prSet presAssocID="{2D4EBEBA-AB52-4E23-9401-45782365E4B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AC30CC-2115-4EC4-B76A-1D9A56E0E20A}" type="pres">
      <dgm:prSet presAssocID="{2D4EBEBA-AB52-4E23-9401-45782365E4B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20EBF7-9961-47CB-AC71-5279B53D8672}" type="pres">
      <dgm:prSet presAssocID="{2D4EBEBA-AB52-4E23-9401-45782365E4B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61429B-4B29-4527-AEC0-CC585D9F9813}" type="pres">
      <dgm:prSet presAssocID="{2D4EBEBA-AB52-4E23-9401-45782365E4B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A8AACC-D12A-448B-8F05-E9737D39E806}" type="pres">
      <dgm:prSet presAssocID="{2D4EBEBA-AB52-4E23-9401-45782365E4B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A0CFA0F-A3F9-4C78-AD66-CD112574E11E}" type="presOf" srcId="{7DE7AE16-B8B9-4685-8A33-D23B27837190}" destId="{F320EBF7-9961-47CB-AC71-5279B53D8672}" srcOrd="1" destOrd="0" presId="urn:microsoft.com/office/officeart/2005/8/layout/vProcess5"/>
    <dgm:cxn modelId="{C750BE99-FEC9-46F5-ACA5-2A7141D31A98}" srcId="{2AECFBA3-8DE7-425B-9CFE-85D284B0D32E}" destId="{6496CE12-7F53-464F-AD93-30CDE2C60DB6}" srcOrd="0" destOrd="0" parTransId="{C949742C-C348-4C73-98EA-5CF440AEDBC4}" sibTransId="{33BBE54C-5792-4ADF-BA31-B1328C53B8AC}"/>
    <dgm:cxn modelId="{A871557B-57DA-4CD3-9F8D-4C4BC83D9DBD}" type="presOf" srcId="{09E6E51E-E3AB-45D9-ABC5-9A8E16883718}" destId="{70F7D192-B44D-4BFE-A201-F41D3791E381}" srcOrd="0" destOrd="0" presId="urn:microsoft.com/office/officeart/2005/8/layout/vProcess5"/>
    <dgm:cxn modelId="{265C3533-59B5-4DEE-B410-BB6421E66390}" type="presOf" srcId="{2AECFBA3-8DE7-425B-9CFE-85D284B0D32E}" destId="{9F61429B-4B29-4527-AEC0-CC585D9F9813}" srcOrd="1" destOrd="0" presId="urn:microsoft.com/office/officeart/2005/8/layout/vProcess5"/>
    <dgm:cxn modelId="{188B96F8-02B2-4E63-A608-44E36A1F0069}" type="presOf" srcId="{09E6E51E-E3AB-45D9-ABC5-9A8E16883718}" destId="{FCA8AACC-D12A-448B-8F05-E9737D39E806}" srcOrd="1" destOrd="0" presId="urn:microsoft.com/office/officeart/2005/8/layout/vProcess5"/>
    <dgm:cxn modelId="{C2E87F49-0FAB-4A8E-8929-B4194A3445BE}" srcId="{2D4EBEBA-AB52-4E23-9401-45782365E4B5}" destId="{2AECFBA3-8DE7-425B-9CFE-85D284B0D32E}" srcOrd="1" destOrd="0" parTransId="{05AE3AC6-01E5-4D75-9EB9-38DAAD533678}" sibTransId="{4FE10197-164C-4D98-876F-BAD0DF6A6493}"/>
    <dgm:cxn modelId="{6280FBE3-EBCB-46BA-97E1-44C82DB0DF71}" type="presOf" srcId="{271A81AE-870D-4B47-8414-01E528BB01D3}" destId="{0C92D064-CDA0-48BB-878F-8AC0C0DF717F}" srcOrd="0" destOrd="1" presId="urn:microsoft.com/office/officeart/2005/8/layout/vProcess5"/>
    <dgm:cxn modelId="{38185339-36CD-4850-A1D9-6FAC0965FE8B}" type="presOf" srcId="{6496CE12-7F53-464F-AD93-30CDE2C60DB6}" destId="{9F61429B-4B29-4527-AEC0-CC585D9F9813}" srcOrd="1" destOrd="1" presId="urn:microsoft.com/office/officeart/2005/8/layout/vProcess5"/>
    <dgm:cxn modelId="{21037AA5-25DC-4388-888D-C8F644901EE6}" srcId="{2D4EBEBA-AB52-4E23-9401-45782365E4B5}" destId="{7DE7AE16-B8B9-4685-8A33-D23B27837190}" srcOrd="0" destOrd="0" parTransId="{5A84B8FF-DA4D-41CD-9450-9B6BAD05961A}" sibTransId="{ABF90D81-FDB5-4AF0-927C-B65A27459EA8}"/>
    <dgm:cxn modelId="{6C08AFFB-7916-447B-923E-02BD0919D6D6}" type="presOf" srcId="{6496CE12-7F53-464F-AD93-30CDE2C60DB6}" destId="{1000F6A8-3066-4DC5-9416-D5550F9165F6}" srcOrd="0" destOrd="1" presId="urn:microsoft.com/office/officeart/2005/8/layout/vProcess5"/>
    <dgm:cxn modelId="{E9896C00-9894-4116-9C15-D62DF1DEFF1E}" type="presOf" srcId="{7DE7AE16-B8B9-4685-8A33-D23B27837190}" destId="{0C92D064-CDA0-48BB-878F-8AC0C0DF717F}" srcOrd="0" destOrd="0" presId="urn:microsoft.com/office/officeart/2005/8/layout/vProcess5"/>
    <dgm:cxn modelId="{933D64F5-2351-4B93-8D7F-E76C41E9A00D}" type="presOf" srcId="{B940B39B-A8FA-4651-8D1E-26F4D6F05B40}" destId="{F320EBF7-9961-47CB-AC71-5279B53D8672}" srcOrd="1" destOrd="2" presId="urn:microsoft.com/office/officeart/2005/8/layout/vProcess5"/>
    <dgm:cxn modelId="{1CB450C6-B3FC-4FD7-9C5A-1B12B860535A}" type="presOf" srcId="{271A81AE-870D-4B47-8414-01E528BB01D3}" destId="{F320EBF7-9961-47CB-AC71-5279B53D8672}" srcOrd="1" destOrd="1" presId="urn:microsoft.com/office/officeart/2005/8/layout/vProcess5"/>
    <dgm:cxn modelId="{04B5CC7C-0AA1-49B8-8503-7EAF61178FF7}" type="presOf" srcId="{2D4EBEBA-AB52-4E23-9401-45782365E4B5}" destId="{67B0A2FA-7431-4530-AE81-1596803A0B57}" srcOrd="0" destOrd="0" presId="urn:microsoft.com/office/officeart/2005/8/layout/vProcess5"/>
    <dgm:cxn modelId="{7C5DD422-0B7F-42CF-89DE-7D6B0A63C7F2}" type="presOf" srcId="{4FE10197-164C-4D98-876F-BAD0DF6A6493}" destId="{78AC30CC-2115-4EC4-B76A-1D9A56E0E20A}" srcOrd="0" destOrd="0" presId="urn:microsoft.com/office/officeart/2005/8/layout/vProcess5"/>
    <dgm:cxn modelId="{5053732D-A23F-4E29-A6FD-9F44E92FCC54}" srcId="{2D4EBEBA-AB52-4E23-9401-45782365E4B5}" destId="{09E6E51E-E3AB-45D9-ABC5-9A8E16883718}" srcOrd="2" destOrd="0" parTransId="{700F8070-3B26-4BF6-8C56-B8B20784C1FE}" sibTransId="{A1063892-F1C7-4592-B9FD-B06E7E002A49}"/>
    <dgm:cxn modelId="{BEC32BF7-9E52-476F-B8DE-015CE0F7DE53}" type="presOf" srcId="{2AECFBA3-8DE7-425B-9CFE-85D284B0D32E}" destId="{1000F6A8-3066-4DC5-9416-D5550F9165F6}" srcOrd="0" destOrd="0" presId="urn:microsoft.com/office/officeart/2005/8/layout/vProcess5"/>
    <dgm:cxn modelId="{CB949698-A132-44D8-B678-1034C3B7121C}" type="presOf" srcId="{C5FECEF8-9C3C-42DE-A910-A646E076B274}" destId="{70F7D192-B44D-4BFE-A201-F41D3791E381}" srcOrd="0" destOrd="1" presId="urn:microsoft.com/office/officeart/2005/8/layout/vProcess5"/>
    <dgm:cxn modelId="{FF2A86BE-3317-44CD-9029-365F88B7C00F}" type="presOf" srcId="{C5FECEF8-9C3C-42DE-A910-A646E076B274}" destId="{FCA8AACC-D12A-448B-8F05-E9737D39E806}" srcOrd="1" destOrd="1" presId="urn:microsoft.com/office/officeart/2005/8/layout/vProcess5"/>
    <dgm:cxn modelId="{1CAB4DF0-D9DB-404B-8D6E-7E3165CA6491}" srcId="{7DE7AE16-B8B9-4685-8A33-D23B27837190}" destId="{271A81AE-870D-4B47-8414-01E528BB01D3}" srcOrd="0" destOrd="0" parTransId="{B9942024-3589-46B3-A7C8-565A4BCCA3A3}" sibTransId="{C642B820-1FA4-4260-94E3-798B369DDD27}"/>
    <dgm:cxn modelId="{94870584-18E1-4BE0-80F3-BA670D751950}" type="presOf" srcId="{B940B39B-A8FA-4651-8D1E-26F4D6F05B40}" destId="{0C92D064-CDA0-48BB-878F-8AC0C0DF717F}" srcOrd="0" destOrd="2" presId="urn:microsoft.com/office/officeart/2005/8/layout/vProcess5"/>
    <dgm:cxn modelId="{AA014F06-74FB-4B79-9455-0656DCCF6BDA}" type="presOf" srcId="{ABF90D81-FDB5-4AF0-927C-B65A27459EA8}" destId="{0EEE9238-09B6-4DD4-92B4-8269655846AB}" srcOrd="0" destOrd="0" presId="urn:microsoft.com/office/officeart/2005/8/layout/vProcess5"/>
    <dgm:cxn modelId="{55A00382-9CE8-4F2E-9EDA-9596ED392FDD}" srcId="{7DE7AE16-B8B9-4685-8A33-D23B27837190}" destId="{B940B39B-A8FA-4651-8D1E-26F4D6F05B40}" srcOrd="1" destOrd="0" parTransId="{0F966B02-E942-4AA3-97C1-A6587AF221DC}" sibTransId="{CDE8CF17-EFEA-4C77-A802-B1031D1D7E50}"/>
    <dgm:cxn modelId="{54826DEF-CB8A-4ADD-A21C-36E1081CA8CC}" srcId="{09E6E51E-E3AB-45D9-ABC5-9A8E16883718}" destId="{C5FECEF8-9C3C-42DE-A910-A646E076B274}" srcOrd="0" destOrd="0" parTransId="{A5273321-C35C-4148-975E-49FE444BAC03}" sibTransId="{F676C058-FE23-4900-A05A-3E3EBFD62DD8}"/>
    <dgm:cxn modelId="{4B74BAA7-06EE-4617-A32E-856FEADBE795}" type="presParOf" srcId="{67B0A2FA-7431-4530-AE81-1596803A0B57}" destId="{986BEF42-66FD-4A76-9963-A723580D381B}" srcOrd="0" destOrd="0" presId="urn:microsoft.com/office/officeart/2005/8/layout/vProcess5"/>
    <dgm:cxn modelId="{5FBC65E0-35AE-4327-AE1D-9232456989B8}" type="presParOf" srcId="{67B0A2FA-7431-4530-AE81-1596803A0B57}" destId="{0C92D064-CDA0-48BB-878F-8AC0C0DF717F}" srcOrd="1" destOrd="0" presId="urn:microsoft.com/office/officeart/2005/8/layout/vProcess5"/>
    <dgm:cxn modelId="{454CB2E2-1D4C-4953-8081-89FECD8BFC5D}" type="presParOf" srcId="{67B0A2FA-7431-4530-AE81-1596803A0B57}" destId="{1000F6A8-3066-4DC5-9416-D5550F9165F6}" srcOrd="2" destOrd="0" presId="urn:microsoft.com/office/officeart/2005/8/layout/vProcess5"/>
    <dgm:cxn modelId="{C330FB84-BFC9-4EC0-B310-1D739E24453D}" type="presParOf" srcId="{67B0A2FA-7431-4530-AE81-1596803A0B57}" destId="{70F7D192-B44D-4BFE-A201-F41D3791E381}" srcOrd="3" destOrd="0" presId="urn:microsoft.com/office/officeart/2005/8/layout/vProcess5"/>
    <dgm:cxn modelId="{B79D7AA5-DC56-45EA-9B3E-AFF7C29B884B}" type="presParOf" srcId="{67B0A2FA-7431-4530-AE81-1596803A0B57}" destId="{0EEE9238-09B6-4DD4-92B4-8269655846AB}" srcOrd="4" destOrd="0" presId="urn:microsoft.com/office/officeart/2005/8/layout/vProcess5"/>
    <dgm:cxn modelId="{93EBF9F7-5FFF-4EB0-890A-EECCCD76D54F}" type="presParOf" srcId="{67B0A2FA-7431-4530-AE81-1596803A0B57}" destId="{78AC30CC-2115-4EC4-B76A-1D9A56E0E20A}" srcOrd="5" destOrd="0" presId="urn:microsoft.com/office/officeart/2005/8/layout/vProcess5"/>
    <dgm:cxn modelId="{04C797D4-C4E3-4C45-B7C5-A3DD0126409A}" type="presParOf" srcId="{67B0A2FA-7431-4530-AE81-1596803A0B57}" destId="{F320EBF7-9961-47CB-AC71-5279B53D8672}" srcOrd="6" destOrd="0" presId="urn:microsoft.com/office/officeart/2005/8/layout/vProcess5"/>
    <dgm:cxn modelId="{1285D956-8470-4BFF-BAC0-8AED1F34EF28}" type="presParOf" srcId="{67B0A2FA-7431-4530-AE81-1596803A0B57}" destId="{9F61429B-4B29-4527-AEC0-CC585D9F9813}" srcOrd="7" destOrd="0" presId="urn:microsoft.com/office/officeart/2005/8/layout/vProcess5"/>
    <dgm:cxn modelId="{8BC7112C-65CE-4B7D-AF8B-3BAA37539477}" type="presParOf" srcId="{67B0A2FA-7431-4530-AE81-1596803A0B57}" destId="{FCA8AACC-D12A-448B-8F05-E9737D39E80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737440-3273-41F2-A60B-C7F83B04C4E5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3138224A-53C2-4D0E-8E45-4A9AD5332AA9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Gel de agarosa al </a:t>
          </a:r>
          <a:r>
            <a:rPr lang="es-EC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al 1,5% (p/v), a 100 voltios por 30 minutos.</a:t>
          </a:r>
          <a:endParaRPr lang="es-E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0C8E3A-1749-4E06-9AE6-90B3A92901C7}" type="parTrans" cxnId="{9E44F37F-E1C1-4626-9F49-54DAA4AF5722}">
      <dgm:prSet/>
      <dgm:spPr/>
      <dgm:t>
        <a:bodyPr/>
        <a:lstStyle/>
        <a:p>
          <a:endParaRPr lang="es-E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57152C-57D4-4B69-BC89-93D6539AC4EB}" type="sibTrans" cxnId="{9E44F37F-E1C1-4626-9F49-54DAA4AF5722}">
      <dgm:prSet/>
      <dgm:spPr/>
      <dgm:t>
        <a:bodyPr/>
        <a:lstStyle/>
        <a:p>
          <a:endParaRPr lang="es-E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595475-9F4C-4951-BD83-51371F0455F3}" type="pres">
      <dgm:prSet presAssocID="{0B737440-3273-41F2-A60B-C7F83B04C4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715D5D1-CDD4-4E47-A744-FEDCF1B36E76}" type="pres">
      <dgm:prSet presAssocID="{3138224A-53C2-4D0E-8E45-4A9AD5332A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44F37F-E1C1-4626-9F49-54DAA4AF5722}" srcId="{0B737440-3273-41F2-A60B-C7F83B04C4E5}" destId="{3138224A-53C2-4D0E-8E45-4A9AD5332AA9}" srcOrd="0" destOrd="0" parTransId="{0C0C8E3A-1749-4E06-9AE6-90B3A92901C7}" sibTransId="{9957152C-57D4-4B69-BC89-93D6539AC4EB}"/>
    <dgm:cxn modelId="{F086A0A1-2361-437E-A248-1493A2491FFB}" type="presOf" srcId="{3138224A-53C2-4D0E-8E45-4A9AD5332AA9}" destId="{7715D5D1-CDD4-4E47-A744-FEDCF1B36E76}" srcOrd="0" destOrd="0" presId="urn:microsoft.com/office/officeart/2005/8/layout/vList2"/>
    <dgm:cxn modelId="{9E741496-EC9D-468E-9608-73653F9677B9}" type="presOf" srcId="{0B737440-3273-41F2-A60B-C7F83B04C4E5}" destId="{0D595475-9F4C-4951-BD83-51371F0455F3}" srcOrd="0" destOrd="0" presId="urn:microsoft.com/office/officeart/2005/8/layout/vList2"/>
    <dgm:cxn modelId="{674B145D-142F-40D7-A0A4-880B0D6B4C37}" type="presParOf" srcId="{0D595475-9F4C-4951-BD83-51371F0455F3}" destId="{7715D5D1-CDD4-4E47-A744-FEDCF1B36E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A188C4-405E-4CCD-BDEF-52CBD0D8DF34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2987E0D-1C6E-43E6-9713-6A8DA990C995}">
      <dgm:prSet custT="1"/>
      <dgm:spPr/>
      <dgm:t>
        <a:bodyPr/>
        <a:lstStyle/>
        <a:p>
          <a:r>
            <a:rPr lang="es-EC" sz="2400" dirty="0"/>
            <a:t>Uso del Kit </a:t>
          </a:r>
          <a:r>
            <a:rPr lang="es-EC" sz="2400" dirty="0" err="1"/>
            <a:t>PureLink</a:t>
          </a:r>
          <a:r>
            <a:rPr lang="es-EC" sz="2400" dirty="0"/>
            <a:t>® Quick Gel Extracción</a:t>
          </a:r>
        </a:p>
      </dgm:t>
    </dgm:pt>
    <dgm:pt modelId="{501D03ED-D4CE-4832-84B0-9FEC0CDD9D14}" type="parTrans" cxnId="{5025E0E2-F1A1-4809-B4B8-A8163093DD83}">
      <dgm:prSet/>
      <dgm:spPr/>
      <dgm:t>
        <a:bodyPr/>
        <a:lstStyle/>
        <a:p>
          <a:endParaRPr lang="en-US" sz="2400"/>
        </a:p>
      </dgm:t>
    </dgm:pt>
    <dgm:pt modelId="{BB618E34-240F-4AA8-8EBA-01CACFF78631}" type="sibTrans" cxnId="{5025E0E2-F1A1-4809-B4B8-A8163093DD83}">
      <dgm:prSet custT="1"/>
      <dgm:spPr/>
      <dgm:t>
        <a:bodyPr/>
        <a:lstStyle/>
        <a:p>
          <a:endParaRPr lang="en-US" sz="1800"/>
        </a:p>
      </dgm:t>
    </dgm:pt>
    <dgm:pt modelId="{676E95D8-0873-488D-B408-D1629BF3A90E}">
      <dgm:prSet custT="1"/>
      <dgm:spPr/>
      <dgm:t>
        <a:bodyPr/>
        <a:lstStyle/>
        <a:p>
          <a:r>
            <a:rPr lang="es-EC" sz="2400" dirty="0"/>
            <a:t>Corte de la banda de interés con bisturí estéril</a:t>
          </a:r>
        </a:p>
      </dgm:t>
    </dgm:pt>
    <dgm:pt modelId="{B4F214D7-A252-4AA5-9225-87BC07150BFB}" type="parTrans" cxnId="{CDAF95BC-C746-473C-BCCE-1808B1DE6A86}">
      <dgm:prSet/>
      <dgm:spPr/>
      <dgm:t>
        <a:bodyPr/>
        <a:lstStyle/>
        <a:p>
          <a:endParaRPr lang="en-US" sz="2400"/>
        </a:p>
      </dgm:t>
    </dgm:pt>
    <dgm:pt modelId="{F2EBF0BA-9E0D-4FBF-93B3-A8108E0A9788}" type="sibTrans" cxnId="{CDAF95BC-C746-473C-BCCE-1808B1DE6A86}">
      <dgm:prSet custT="1"/>
      <dgm:spPr/>
      <dgm:t>
        <a:bodyPr/>
        <a:lstStyle/>
        <a:p>
          <a:endParaRPr lang="en-US" sz="1800"/>
        </a:p>
      </dgm:t>
    </dgm:pt>
    <dgm:pt modelId="{F54942EC-C04F-4ABD-985C-E39619FE67E0}">
      <dgm:prSet custT="1"/>
      <dgm:spPr/>
      <dgm:t>
        <a:bodyPr/>
        <a:lstStyle/>
        <a:p>
          <a:r>
            <a:rPr lang="es-EC" sz="2400" dirty="0"/>
            <a:t>Almacenamiento a</a:t>
          </a:r>
        </a:p>
        <a:p>
          <a:r>
            <a:rPr lang="es-EC" sz="2400" dirty="0"/>
            <a:t> – 20°C</a:t>
          </a:r>
        </a:p>
      </dgm:t>
    </dgm:pt>
    <dgm:pt modelId="{6281178D-B07A-4697-B4F0-F2234FD2245C}" type="parTrans" cxnId="{0095A813-3C09-4806-BCDA-BD3C8F011A2C}">
      <dgm:prSet/>
      <dgm:spPr/>
      <dgm:t>
        <a:bodyPr/>
        <a:lstStyle/>
        <a:p>
          <a:endParaRPr lang="en-US" sz="2400"/>
        </a:p>
      </dgm:t>
    </dgm:pt>
    <dgm:pt modelId="{B8AE4DAB-7F81-4D55-BBB8-C0ABD8973F93}" type="sibTrans" cxnId="{0095A813-3C09-4806-BCDA-BD3C8F011A2C}">
      <dgm:prSet/>
      <dgm:spPr/>
      <dgm:t>
        <a:bodyPr/>
        <a:lstStyle/>
        <a:p>
          <a:endParaRPr lang="en-US" sz="2400"/>
        </a:p>
      </dgm:t>
    </dgm:pt>
    <dgm:pt modelId="{248F8661-4640-42CB-A6D5-124BFB077DDC}" type="pres">
      <dgm:prSet presAssocID="{B3A188C4-405E-4CCD-BDEF-52CBD0D8DF34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220CB8F-70C7-44D2-B776-3ABBDFA4AF47}" type="pres">
      <dgm:prSet presAssocID="{676E95D8-0873-488D-B408-D1629BF3A90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06271D-B5C0-4FA2-A915-E6FA3438BE92}" type="pres">
      <dgm:prSet presAssocID="{F2EBF0BA-9E0D-4FBF-93B3-A8108E0A9788}" presName="sibTrans" presStyleLbl="sibTrans2D1" presStyleIdx="0" presStyleCnt="2"/>
      <dgm:spPr/>
      <dgm:t>
        <a:bodyPr/>
        <a:lstStyle/>
        <a:p>
          <a:endParaRPr lang="es-EC"/>
        </a:p>
      </dgm:t>
    </dgm:pt>
    <dgm:pt modelId="{8251EE88-E0D5-487D-8631-24C841D6D0F8}" type="pres">
      <dgm:prSet presAssocID="{F2EBF0BA-9E0D-4FBF-93B3-A8108E0A9788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2E2A3820-3334-4382-9617-D2F79398AC31}" type="pres">
      <dgm:prSet presAssocID="{C2987E0D-1C6E-43E6-9713-6A8DA990C99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05E15B-754A-45DD-A501-68E940659E7C}" type="pres">
      <dgm:prSet presAssocID="{BB618E34-240F-4AA8-8EBA-01CACFF78631}" presName="sibTrans" presStyleLbl="sibTrans2D1" presStyleIdx="1" presStyleCnt="2"/>
      <dgm:spPr/>
      <dgm:t>
        <a:bodyPr/>
        <a:lstStyle/>
        <a:p>
          <a:endParaRPr lang="es-EC"/>
        </a:p>
      </dgm:t>
    </dgm:pt>
    <dgm:pt modelId="{EB3E0F10-D826-44A0-9063-9C12CB426139}" type="pres">
      <dgm:prSet presAssocID="{BB618E34-240F-4AA8-8EBA-01CACFF78631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62D4B2C4-942B-41A9-9C3E-DACD747989B1}" type="pres">
      <dgm:prSet presAssocID="{F54942EC-C04F-4ABD-985C-E39619FE67E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B0E396B-1820-4D92-9BCD-C84758A2EB62}" type="presOf" srcId="{B3A188C4-405E-4CCD-BDEF-52CBD0D8DF34}" destId="{248F8661-4640-42CB-A6D5-124BFB077DDC}" srcOrd="0" destOrd="0" presId="urn:microsoft.com/office/officeart/2005/8/layout/process2"/>
    <dgm:cxn modelId="{5025E0E2-F1A1-4809-B4B8-A8163093DD83}" srcId="{B3A188C4-405E-4CCD-BDEF-52CBD0D8DF34}" destId="{C2987E0D-1C6E-43E6-9713-6A8DA990C995}" srcOrd="1" destOrd="0" parTransId="{501D03ED-D4CE-4832-84B0-9FEC0CDD9D14}" sibTransId="{BB618E34-240F-4AA8-8EBA-01CACFF78631}"/>
    <dgm:cxn modelId="{55C4E41A-67B0-4F89-96D1-6B044B0B02A8}" type="presOf" srcId="{676E95D8-0873-488D-B408-D1629BF3A90E}" destId="{1220CB8F-70C7-44D2-B776-3ABBDFA4AF47}" srcOrd="0" destOrd="0" presId="urn:microsoft.com/office/officeart/2005/8/layout/process2"/>
    <dgm:cxn modelId="{98E744E8-F7BB-4668-BFCF-BED446A55B1D}" type="presOf" srcId="{C2987E0D-1C6E-43E6-9713-6A8DA990C995}" destId="{2E2A3820-3334-4382-9617-D2F79398AC31}" srcOrd="0" destOrd="0" presId="urn:microsoft.com/office/officeart/2005/8/layout/process2"/>
    <dgm:cxn modelId="{61FF2B78-7B14-4C18-A5B8-3F8B5AA103C0}" type="presOf" srcId="{F54942EC-C04F-4ABD-985C-E39619FE67E0}" destId="{62D4B2C4-942B-41A9-9C3E-DACD747989B1}" srcOrd="0" destOrd="0" presId="urn:microsoft.com/office/officeart/2005/8/layout/process2"/>
    <dgm:cxn modelId="{0095A813-3C09-4806-BCDA-BD3C8F011A2C}" srcId="{B3A188C4-405E-4CCD-BDEF-52CBD0D8DF34}" destId="{F54942EC-C04F-4ABD-985C-E39619FE67E0}" srcOrd="2" destOrd="0" parTransId="{6281178D-B07A-4697-B4F0-F2234FD2245C}" sibTransId="{B8AE4DAB-7F81-4D55-BBB8-C0ABD8973F93}"/>
    <dgm:cxn modelId="{CDAF95BC-C746-473C-BCCE-1808B1DE6A86}" srcId="{B3A188C4-405E-4CCD-BDEF-52CBD0D8DF34}" destId="{676E95D8-0873-488D-B408-D1629BF3A90E}" srcOrd="0" destOrd="0" parTransId="{B4F214D7-A252-4AA5-9225-87BC07150BFB}" sibTransId="{F2EBF0BA-9E0D-4FBF-93B3-A8108E0A9788}"/>
    <dgm:cxn modelId="{0E828F4C-CF92-439C-B8FE-ECCDD09892BB}" type="presOf" srcId="{BB618E34-240F-4AA8-8EBA-01CACFF78631}" destId="{E905E15B-754A-45DD-A501-68E940659E7C}" srcOrd="0" destOrd="0" presId="urn:microsoft.com/office/officeart/2005/8/layout/process2"/>
    <dgm:cxn modelId="{AE740113-6319-46BE-8C08-1DAECC15F937}" type="presOf" srcId="{BB618E34-240F-4AA8-8EBA-01CACFF78631}" destId="{EB3E0F10-D826-44A0-9063-9C12CB426139}" srcOrd="1" destOrd="0" presId="urn:microsoft.com/office/officeart/2005/8/layout/process2"/>
    <dgm:cxn modelId="{038A7CE8-6787-4C2E-ACB7-DB77437E2CBD}" type="presOf" srcId="{F2EBF0BA-9E0D-4FBF-93B3-A8108E0A9788}" destId="{8251EE88-E0D5-487D-8631-24C841D6D0F8}" srcOrd="1" destOrd="0" presId="urn:microsoft.com/office/officeart/2005/8/layout/process2"/>
    <dgm:cxn modelId="{EBAFC4C3-AFA7-4C08-A1CB-9F7C5DDEA4F7}" type="presOf" srcId="{F2EBF0BA-9E0D-4FBF-93B3-A8108E0A9788}" destId="{A306271D-B5C0-4FA2-A915-E6FA3438BE92}" srcOrd="0" destOrd="0" presId="urn:microsoft.com/office/officeart/2005/8/layout/process2"/>
    <dgm:cxn modelId="{C7150EC0-FF36-4C3E-BF63-543AC7A8701D}" type="presParOf" srcId="{248F8661-4640-42CB-A6D5-124BFB077DDC}" destId="{1220CB8F-70C7-44D2-B776-3ABBDFA4AF47}" srcOrd="0" destOrd="0" presId="urn:microsoft.com/office/officeart/2005/8/layout/process2"/>
    <dgm:cxn modelId="{82F9518E-107F-4E8A-B3A9-57E04A1AA712}" type="presParOf" srcId="{248F8661-4640-42CB-A6D5-124BFB077DDC}" destId="{A306271D-B5C0-4FA2-A915-E6FA3438BE92}" srcOrd="1" destOrd="0" presId="urn:microsoft.com/office/officeart/2005/8/layout/process2"/>
    <dgm:cxn modelId="{16CFE428-46EC-486C-A1C3-215ACFF3867E}" type="presParOf" srcId="{A306271D-B5C0-4FA2-A915-E6FA3438BE92}" destId="{8251EE88-E0D5-487D-8631-24C841D6D0F8}" srcOrd="0" destOrd="0" presId="urn:microsoft.com/office/officeart/2005/8/layout/process2"/>
    <dgm:cxn modelId="{71B6849F-00DC-42AF-ACF0-D619658CCE49}" type="presParOf" srcId="{248F8661-4640-42CB-A6D5-124BFB077DDC}" destId="{2E2A3820-3334-4382-9617-D2F79398AC31}" srcOrd="2" destOrd="0" presId="urn:microsoft.com/office/officeart/2005/8/layout/process2"/>
    <dgm:cxn modelId="{BDC2C0B7-12AC-41E5-99FC-F6F19DFFCACB}" type="presParOf" srcId="{248F8661-4640-42CB-A6D5-124BFB077DDC}" destId="{E905E15B-754A-45DD-A501-68E940659E7C}" srcOrd="3" destOrd="0" presId="urn:microsoft.com/office/officeart/2005/8/layout/process2"/>
    <dgm:cxn modelId="{ED625F28-D86A-43DF-A662-F3B2B93EC731}" type="presParOf" srcId="{E905E15B-754A-45DD-A501-68E940659E7C}" destId="{EB3E0F10-D826-44A0-9063-9C12CB426139}" srcOrd="0" destOrd="0" presId="urn:microsoft.com/office/officeart/2005/8/layout/process2"/>
    <dgm:cxn modelId="{996D2075-C969-4F41-B75A-9AD566975286}" type="presParOf" srcId="{248F8661-4640-42CB-A6D5-124BFB077DDC}" destId="{62D4B2C4-942B-41A9-9C3E-DACD747989B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B6401-03AC-4B7D-94EB-8BD2A9C915B9}">
      <dsp:nvSpPr>
        <dsp:cNvPr id="0" name=""/>
        <dsp:cNvSpPr/>
      </dsp:nvSpPr>
      <dsp:spPr>
        <a:xfrm>
          <a:off x="698" y="842905"/>
          <a:ext cx="2724841" cy="16349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Calibri" panose="020F0502020204030204" pitchFamily="34" charset="0"/>
              <a:cs typeface="+mn-cs"/>
            </a:rPr>
            <a:t>Familia:</a:t>
          </a:r>
          <a:r>
            <a:rPr lang="es-EC" sz="2400" i="1" kern="1200" dirty="0">
              <a:latin typeface="+mj-lt"/>
            </a:rPr>
            <a:t> </a:t>
          </a:r>
          <a:r>
            <a:rPr lang="es-EC" sz="2400" i="1" kern="1200" dirty="0" err="1"/>
            <a:t>Rhabdoviridae</a:t>
          </a:r>
          <a:r>
            <a:rPr lang="es-EC" sz="2400" i="1" kern="1200" dirty="0"/>
            <a:t/>
          </a:r>
          <a:br>
            <a:rPr lang="es-EC" sz="2400" i="1" kern="1200" dirty="0"/>
          </a:br>
          <a:r>
            <a:rPr lang="es-EC" sz="2400" i="1" kern="1200" dirty="0"/>
            <a:t/>
          </a:r>
          <a:br>
            <a:rPr lang="es-EC" sz="2400" i="1" kern="1200" dirty="0"/>
          </a:br>
          <a:r>
            <a:rPr lang="es-EC" sz="2400" kern="1200" dirty="0">
              <a:latin typeface="+mj-lt"/>
              <a:ea typeface="Calibri" panose="020F0502020204030204" pitchFamily="34" charset="0"/>
            </a:rPr>
            <a:t>Género: </a:t>
          </a:r>
          <a:r>
            <a:rPr lang="es-EC" sz="2400" i="1" kern="1200" dirty="0" err="1">
              <a:latin typeface="+mj-lt"/>
            </a:rPr>
            <a:t>Vesiculovirus</a:t>
          </a:r>
          <a:endParaRPr lang="es-ES" sz="2400" kern="1200" dirty="0">
            <a:latin typeface="+mj-lt"/>
          </a:endParaRPr>
        </a:p>
      </dsp:txBody>
      <dsp:txXfrm>
        <a:off x="698" y="842905"/>
        <a:ext cx="2724841" cy="1634904"/>
      </dsp:txXfrm>
    </dsp:sp>
    <dsp:sp modelId="{F76FF4EC-59BB-4A69-AAA7-68B9EA979DF1}">
      <dsp:nvSpPr>
        <dsp:cNvPr id="0" name=""/>
        <dsp:cNvSpPr/>
      </dsp:nvSpPr>
      <dsp:spPr>
        <a:xfrm>
          <a:off x="2998024" y="842905"/>
          <a:ext cx="2724841" cy="16349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ARN negativo no segmentado</a:t>
          </a:r>
          <a:br>
            <a:rPr lang="es-ES" sz="240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</a:br>
          <a:r>
            <a:rPr lang="es-ES" sz="240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/>
          </a:r>
          <a:br>
            <a:rPr lang="es-ES" sz="240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</a:br>
          <a:r>
            <a:rPr lang="es-ES" sz="240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Con envoltura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>
            <a:latin typeface="Times New Roman" panose="02020603050405020304" pitchFamily="18" charset="0"/>
            <a:ea typeface="Calibri" panose="020F0502020204030204" pitchFamily="34" charset="0"/>
          </a:endParaRPr>
        </a:p>
      </dsp:txBody>
      <dsp:txXfrm>
        <a:off x="2998024" y="842905"/>
        <a:ext cx="2724841" cy="163490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7A04C-3F71-4BC3-988A-BFB1C11D697C}">
      <dsp:nvSpPr>
        <dsp:cNvPr id="0" name=""/>
        <dsp:cNvSpPr/>
      </dsp:nvSpPr>
      <dsp:spPr>
        <a:xfrm>
          <a:off x="3814483" y="646"/>
          <a:ext cx="2841691" cy="147397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 enviaron 20 productos de PCR.</a:t>
          </a:r>
        </a:p>
      </dsp:txBody>
      <dsp:txXfrm>
        <a:off x="3814483" y="646"/>
        <a:ext cx="2841691" cy="1473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F20BB-18BC-48B0-B589-3EB05ECFBE3A}">
      <dsp:nvSpPr>
        <dsp:cNvPr id="0" name=""/>
        <dsp:cNvSpPr/>
      </dsp:nvSpPr>
      <dsp:spPr>
        <a:xfrm>
          <a:off x="4064000" y="701330"/>
          <a:ext cx="1453648" cy="293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32"/>
              </a:lnTo>
              <a:lnTo>
                <a:pt x="1453648" y="146632"/>
              </a:lnTo>
              <a:lnTo>
                <a:pt x="1453648" y="29326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FB150-F0CC-409B-8F8B-EBCE4A8456F8}">
      <dsp:nvSpPr>
        <dsp:cNvPr id="0" name=""/>
        <dsp:cNvSpPr/>
      </dsp:nvSpPr>
      <dsp:spPr>
        <a:xfrm>
          <a:off x="1349593" y="1692848"/>
          <a:ext cx="392104" cy="2625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5427"/>
              </a:lnTo>
              <a:lnTo>
                <a:pt x="392104" y="262542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4FBBF-13C9-4D98-A005-526BC2F192E2}">
      <dsp:nvSpPr>
        <dsp:cNvPr id="0" name=""/>
        <dsp:cNvSpPr/>
      </dsp:nvSpPr>
      <dsp:spPr>
        <a:xfrm>
          <a:off x="1349593" y="1692848"/>
          <a:ext cx="392104" cy="1633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3909"/>
              </a:lnTo>
              <a:lnTo>
                <a:pt x="392104" y="163390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63EEE-0ED4-4D29-900B-2C6340F9F636}">
      <dsp:nvSpPr>
        <dsp:cNvPr id="0" name=""/>
        <dsp:cNvSpPr/>
      </dsp:nvSpPr>
      <dsp:spPr>
        <a:xfrm>
          <a:off x="1349593" y="1692848"/>
          <a:ext cx="392104" cy="642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391"/>
              </a:lnTo>
              <a:lnTo>
                <a:pt x="392104" y="64239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A1F39-B8A8-4969-A32C-9A0FD74D6582}">
      <dsp:nvSpPr>
        <dsp:cNvPr id="0" name=""/>
        <dsp:cNvSpPr/>
      </dsp:nvSpPr>
      <dsp:spPr>
        <a:xfrm>
          <a:off x="2395205" y="701330"/>
          <a:ext cx="1668794" cy="293265"/>
        </a:xfrm>
        <a:custGeom>
          <a:avLst/>
          <a:gdLst/>
          <a:ahLst/>
          <a:cxnLst/>
          <a:rect l="0" t="0" r="0" b="0"/>
          <a:pathLst>
            <a:path>
              <a:moveTo>
                <a:pt x="1668794" y="0"/>
              </a:moveTo>
              <a:lnTo>
                <a:pt x="1668794" y="146632"/>
              </a:lnTo>
              <a:lnTo>
                <a:pt x="0" y="146632"/>
              </a:lnTo>
              <a:lnTo>
                <a:pt x="0" y="29326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5E075-6BDD-4E75-B7B8-09D6978E72EF}">
      <dsp:nvSpPr>
        <dsp:cNvPr id="0" name=""/>
        <dsp:cNvSpPr/>
      </dsp:nvSpPr>
      <dsp:spPr>
        <a:xfrm>
          <a:off x="2820734" y="3078"/>
          <a:ext cx="2486531" cy="6982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Serotipos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0734" y="3078"/>
        <a:ext cx="2486531" cy="698251"/>
      </dsp:txXfrm>
    </dsp:sp>
    <dsp:sp modelId="{07190AEE-D286-4A8A-BC86-83E6D5A2A65F}">
      <dsp:nvSpPr>
        <dsp:cNvPr id="0" name=""/>
        <dsp:cNvSpPr/>
      </dsp:nvSpPr>
      <dsp:spPr>
        <a:xfrm>
          <a:off x="1088189" y="994596"/>
          <a:ext cx="2614031" cy="6982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Indiana</a:t>
          </a:r>
        </a:p>
      </dsp:txBody>
      <dsp:txXfrm>
        <a:off x="1088189" y="994596"/>
        <a:ext cx="2614031" cy="698251"/>
      </dsp:txXfrm>
    </dsp:sp>
    <dsp:sp modelId="{D0DB986C-3DE4-476B-89E8-A83267477E55}">
      <dsp:nvSpPr>
        <dsp:cNvPr id="0" name=""/>
        <dsp:cNvSpPr/>
      </dsp:nvSpPr>
      <dsp:spPr>
        <a:xfrm>
          <a:off x="1741697" y="1986114"/>
          <a:ext cx="3400347" cy="698251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Indiana 1 (</a:t>
          </a:r>
          <a:r>
            <a:rPr lang="en-US" sz="2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VEVI-1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1741697" y="1986114"/>
        <a:ext cx="3400347" cy="698251"/>
      </dsp:txXfrm>
    </dsp:sp>
    <dsp:sp modelId="{FB46806F-9B28-4784-8E30-304F6074C4F2}">
      <dsp:nvSpPr>
        <dsp:cNvPr id="0" name=""/>
        <dsp:cNvSpPr/>
      </dsp:nvSpPr>
      <dsp:spPr>
        <a:xfrm>
          <a:off x="1741697" y="2977631"/>
          <a:ext cx="3438960" cy="6982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Indiana 2 (VEVI-2)</a:t>
          </a:r>
        </a:p>
      </dsp:txBody>
      <dsp:txXfrm>
        <a:off x="1741697" y="2977631"/>
        <a:ext cx="3438960" cy="698251"/>
      </dsp:txXfrm>
    </dsp:sp>
    <dsp:sp modelId="{1CDB0B9E-E6F5-4206-9AE1-197F7AF29D56}">
      <dsp:nvSpPr>
        <dsp:cNvPr id="0" name=""/>
        <dsp:cNvSpPr/>
      </dsp:nvSpPr>
      <dsp:spPr>
        <a:xfrm>
          <a:off x="1741697" y="3969149"/>
          <a:ext cx="3429394" cy="6982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Indiana 3 (VEVI-3)</a:t>
          </a:r>
        </a:p>
      </dsp:txBody>
      <dsp:txXfrm>
        <a:off x="1741697" y="3969149"/>
        <a:ext cx="3429394" cy="698251"/>
      </dsp:txXfrm>
    </dsp:sp>
    <dsp:sp modelId="{8B97BC59-01FC-43B4-BFF3-47FF282AE486}">
      <dsp:nvSpPr>
        <dsp:cNvPr id="0" name=""/>
        <dsp:cNvSpPr/>
      </dsp:nvSpPr>
      <dsp:spPr>
        <a:xfrm>
          <a:off x="3995487" y="994596"/>
          <a:ext cx="3044322" cy="698251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New Jersey (VEVNJ)</a:t>
          </a:r>
        </a:p>
      </dsp:txBody>
      <dsp:txXfrm>
        <a:off x="3995487" y="994596"/>
        <a:ext cx="3044322" cy="6982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0D48A-6709-4F20-903E-35310091029A}">
      <dsp:nvSpPr>
        <dsp:cNvPr id="0" name=""/>
        <dsp:cNvSpPr/>
      </dsp:nvSpPr>
      <dsp:spPr>
        <a:xfrm>
          <a:off x="0" y="25214"/>
          <a:ext cx="3822218" cy="79852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kern="1200" dirty="0"/>
            <a:t>Cultivo </a:t>
          </a:r>
          <a:r>
            <a:rPr lang="es-EC" sz="2100" b="0" i="1" kern="1200" dirty="0"/>
            <a:t>in vitro </a:t>
          </a:r>
        </a:p>
      </dsp:txBody>
      <dsp:txXfrm>
        <a:off x="38981" y="64195"/>
        <a:ext cx="3744256" cy="720562"/>
      </dsp:txXfrm>
    </dsp:sp>
    <dsp:sp modelId="{A9BDEB04-F075-459A-8E56-FBE659E03887}">
      <dsp:nvSpPr>
        <dsp:cNvPr id="0" name=""/>
        <dsp:cNvSpPr/>
      </dsp:nvSpPr>
      <dsp:spPr>
        <a:xfrm>
          <a:off x="0" y="884219"/>
          <a:ext cx="3822218" cy="79852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kern="1200" dirty="0"/>
            <a:t>ELISA sándwich indirecto</a:t>
          </a:r>
        </a:p>
      </dsp:txBody>
      <dsp:txXfrm>
        <a:off x="38981" y="923200"/>
        <a:ext cx="3744256" cy="720562"/>
      </dsp:txXfrm>
    </dsp:sp>
    <dsp:sp modelId="{454779AA-A019-4277-A0CB-38889E12E20D}">
      <dsp:nvSpPr>
        <dsp:cNvPr id="0" name=""/>
        <dsp:cNvSpPr/>
      </dsp:nvSpPr>
      <dsp:spPr>
        <a:xfrm>
          <a:off x="0" y="1743224"/>
          <a:ext cx="3822218" cy="79852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kern="1200" dirty="0"/>
            <a:t>Prueba de fijación del complemento</a:t>
          </a:r>
        </a:p>
      </dsp:txBody>
      <dsp:txXfrm>
        <a:off x="38981" y="1782205"/>
        <a:ext cx="3744256" cy="720562"/>
      </dsp:txXfrm>
    </dsp:sp>
    <dsp:sp modelId="{A7DBF0FF-F74B-4EA5-A516-10427D0BAC87}">
      <dsp:nvSpPr>
        <dsp:cNvPr id="0" name=""/>
        <dsp:cNvSpPr/>
      </dsp:nvSpPr>
      <dsp:spPr>
        <a:xfrm>
          <a:off x="0" y="2602229"/>
          <a:ext cx="3822218" cy="79852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kern="1200" dirty="0"/>
            <a:t>RT-PCR </a:t>
          </a:r>
        </a:p>
      </dsp:txBody>
      <dsp:txXfrm>
        <a:off x="38981" y="2641210"/>
        <a:ext cx="3744256" cy="7205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32C68-8B50-454A-AF34-A30E8428A561}">
      <dsp:nvSpPr>
        <dsp:cNvPr id="0" name=""/>
        <dsp:cNvSpPr/>
      </dsp:nvSpPr>
      <dsp:spPr>
        <a:xfrm>
          <a:off x="96028" y="782"/>
          <a:ext cx="2689954" cy="1613972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Signos clínicos idénticos a los de fiebre aftosa (FA)</a:t>
          </a:r>
        </a:p>
      </dsp:txBody>
      <dsp:txXfrm>
        <a:off x="96028" y="782"/>
        <a:ext cx="2689954" cy="1613972"/>
      </dsp:txXfrm>
    </dsp:sp>
    <dsp:sp modelId="{260320FA-30A6-4906-9792-666275B122CB}">
      <dsp:nvSpPr>
        <dsp:cNvPr id="0" name=""/>
        <dsp:cNvSpPr/>
      </dsp:nvSpPr>
      <dsp:spPr>
        <a:xfrm>
          <a:off x="3054979" y="782"/>
          <a:ext cx="2689954" cy="1613972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Enfermedad  obligada a reportarse a la Organización Mundial de Sanidad Animal (OIE)</a:t>
          </a:r>
        </a:p>
      </dsp:txBody>
      <dsp:txXfrm>
        <a:off x="3054979" y="782"/>
        <a:ext cx="2689954" cy="1613972"/>
      </dsp:txXfrm>
    </dsp:sp>
    <dsp:sp modelId="{148B0598-88F9-419C-8B97-787E4194C4E5}">
      <dsp:nvSpPr>
        <dsp:cNvPr id="0" name=""/>
        <dsp:cNvSpPr/>
      </dsp:nvSpPr>
      <dsp:spPr>
        <a:xfrm>
          <a:off x="6013929" y="782"/>
          <a:ext cx="2689954" cy="1613972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Proyecto Nacional de Erradicación de la Fiebre Aftosa. </a:t>
          </a:r>
        </a:p>
      </dsp:txBody>
      <dsp:txXfrm>
        <a:off x="6013929" y="782"/>
        <a:ext cx="2689954" cy="1613972"/>
      </dsp:txXfrm>
    </dsp:sp>
    <dsp:sp modelId="{A3A36F00-CE24-4E24-9E93-BD492D4B12B6}">
      <dsp:nvSpPr>
        <dsp:cNvPr id="0" name=""/>
        <dsp:cNvSpPr/>
      </dsp:nvSpPr>
      <dsp:spPr>
        <a:xfrm>
          <a:off x="8972879" y="782"/>
          <a:ext cx="2689954" cy="1613972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FF9900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>
              <a:latin typeface="Times New Roman" panose="02020603050405020304" pitchFamily="18" charset="0"/>
              <a:cs typeface="Times New Roman" panose="02020603050405020304" pitchFamily="18" charset="0"/>
            </a:rPr>
            <a:t>Disminución en la producción y sacrificio de animales</a:t>
          </a:r>
          <a:endParaRPr lang="es-EC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72879" y="782"/>
        <a:ext cx="2689954" cy="16139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2813D-BB0B-45F7-9132-8FFC3E9D5836}">
      <dsp:nvSpPr>
        <dsp:cNvPr id="0" name=""/>
        <dsp:cNvSpPr/>
      </dsp:nvSpPr>
      <dsp:spPr>
        <a:xfrm>
          <a:off x="0" y="19968"/>
          <a:ext cx="7347821" cy="11056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/>
            <a:t>En el año 2004 de desató una epidemia n Ecuador, con 53 focos infecciosos, de los cuales 50 se ocasionaron por VEV-NJ y tres por VEVI-1</a:t>
          </a:r>
        </a:p>
      </dsp:txBody>
      <dsp:txXfrm>
        <a:off x="53973" y="73941"/>
        <a:ext cx="7239875" cy="997703"/>
      </dsp:txXfrm>
    </dsp:sp>
    <dsp:sp modelId="{709F46D2-D915-40F2-90DD-523E6D4BA945}">
      <dsp:nvSpPr>
        <dsp:cNvPr id="0" name=""/>
        <dsp:cNvSpPr/>
      </dsp:nvSpPr>
      <dsp:spPr>
        <a:xfrm>
          <a:off x="0" y="1186098"/>
          <a:ext cx="7347821" cy="11056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/>
            <a:t>El patrón evolutivo se ve afectado por factores geográficos</a:t>
          </a:r>
        </a:p>
      </dsp:txBody>
      <dsp:txXfrm>
        <a:off x="53973" y="1240071"/>
        <a:ext cx="7239875" cy="997703"/>
      </dsp:txXfrm>
    </dsp:sp>
    <dsp:sp modelId="{1D02614A-EDF2-4739-B9FA-DF6C8C4CE76F}">
      <dsp:nvSpPr>
        <dsp:cNvPr id="0" name=""/>
        <dsp:cNvSpPr/>
      </dsp:nvSpPr>
      <dsp:spPr>
        <a:xfrm>
          <a:off x="0" y="2352228"/>
          <a:ext cx="7347821" cy="11056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/>
            <a:t>Monitorear los linajes genéticos en áreas endémicas provee una advertencia temprana</a:t>
          </a:r>
        </a:p>
      </dsp:txBody>
      <dsp:txXfrm>
        <a:off x="53973" y="2406201"/>
        <a:ext cx="7239875" cy="997703"/>
      </dsp:txXfrm>
    </dsp:sp>
    <dsp:sp modelId="{F497C71F-1675-4027-8ACE-9A58A5EAE158}">
      <dsp:nvSpPr>
        <dsp:cNvPr id="0" name=""/>
        <dsp:cNvSpPr/>
      </dsp:nvSpPr>
      <dsp:spPr>
        <a:xfrm>
          <a:off x="0" y="3518358"/>
          <a:ext cx="7347821" cy="11056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/>
            <a:t>Prevenir la diseminación de la enfermedad</a:t>
          </a:r>
        </a:p>
      </dsp:txBody>
      <dsp:txXfrm>
        <a:off x="53973" y="3572331"/>
        <a:ext cx="7239875" cy="9977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F1497-6770-4863-93C8-E93D92FE7142}">
      <dsp:nvSpPr>
        <dsp:cNvPr id="0" name=""/>
        <dsp:cNvSpPr/>
      </dsp:nvSpPr>
      <dsp:spPr>
        <a:xfrm rot="5400000">
          <a:off x="375161" y="1374952"/>
          <a:ext cx="1191979" cy="135702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9900"/>
        </a:solidFill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5A197-E79B-4E1E-A732-388DDCB1B1F3}">
      <dsp:nvSpPr>
        <dsp:cNvPr id="0" name=""/>
        <dsp:cNvSpPr/>
      </dsp:nvSpPr>
      <dsp:spPr>
        <a:xfrm>
          <a:off x="1689" y="53618"/>
          <a:ext cx="2121931" cy="1404549"/>
        </a:xfrm>
        <a:prstGeom prst="roundRect">
          <a:avLst>
            <a:gd name="adj" fmla="val 16670"/>
          </a:avLst>
        </a:prstGeom>
        <a:solidFill>
          <a:schemeClr val="lt1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Maceración mecánica</a:t>
          </a:r>
        </a:p>
      </dsp:txBody>
      <dsp:txXfrm>
        <a:off x="70266" y="122195"/>
        <a:ext cx="1984777" cy="1267395"/>
      </dsp:txXfrm>
    </dsp:sp>
    <dsp:sp modelId="{1737ECBB-B76C-4437-A8AC-C1E6A886CFB8}">
      <dsp:nvSpPr>
        <dsp:cNvPr id="0" name=""/>
        <dsp:cNvSpPr/>
      </dsp:nvSpPr>
      <dsp:spPr>
        <a:xfrm>
          <a:off x="2180025" y="173986"/>
          <a:ext cx="2141076" cy="1135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Agente caotrópico </a:t>
          </a:r>
          <a:r>
            <a:rPr lang="es-EC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TRIzol</a:t>
          </a:r>
          <a:r>
            <a:rPr lang="es-EC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® </a:t>
          </a:r>
          <a:r>
            <a:rPr lang="es-EC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Reagent</a:t>
          </a:r>
          <a:r>
            <a:rPr lang="es-EC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2180025" y="173986"/>
        <a:ext cx="2141076" cy="1135218"/>
      </dsp:txXfrm>
    </dsp:sp>
    <dsp:sp modelId="{E71A1FB8-5BC9-4A04-B612-C448CA8B3C49}">
      <dsp:nvSpPr>
        <dsp:cNvPr id="0" name=""/>
        <dsp:cNvSpPr/>
      </dsp:nvSpPr>
      <dsp:spPr>
        <a:xfrm rot="5400000">
          <a:off x="2476652" y="2952724"/>
          <a:ext cx="1191979" cy="135702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9900"/>
        </a:solidFill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422BCA2C-A8F8-4E06-8401-69079E7F3B46}">
      <dsp:nvSpPr>
        <dsp:cNvPr id="0" name=""/>
        <dsp:cNvSpPr/>
      </dsp:nvSpPr>
      <dsp:spPr>
        <a:xfrm>
          <a:off x="1856650" y="1631391"/>
          <a:ext cx="2614990" cy="1404549"/>
        </a:xfrm>
        <a:prstGeom prst="roundRect">
          <a:avLst>
            <a:gd name="adj" fmla="val 16670"/>
          </a:avLst>
        </a:prstGeom>
        <a:solidFill>
          <a:schemeClr val="lt1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Extracción con fenol/</a:t>
          </a:r>
          <a:r>
            <a:rPr lang="es-E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cloroformo </a:t>
          </a:r>
          <a:endParaRPr lang="es-EC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5227" y="1699968"/>
        <a:ext cx="2477836" cy="1267395"/>
      </dsp:txXfrm>
    </dsp:sp>
    <dsp:sp modelId="{3D2A4CD7-4087-46E9-AEAE-54F65EAC9923}">
      <dsp:nvSpPr>
        <dsp:cNvPr id="0" name=""/>
        <dsp:cNvSpPr/>
      </dsp:nvSpPr>
      <dsp:spPr>
        <a:xfrm>
          <a:off x="4167441" y="1765347"/>
          <a:ext cx="1459403" cy="1135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929AC-A00E-49FF-8A2C-DA449634179F}">
      <dsp:nvSpPr>
        <dsp:cNvPr id="0" name=""/>
        <dsp:cNvSpPr/>
      </dsp:nvSpPr>
      <dsp:spPr>
        <a:xfrm>
          <a:off x="3711611" y="3209163"/>
          <a:ext cx="2006592" cy="1404549"/>
        </a:xfrm>
        <a:prstGeom prst="roundRect">
          <a:avLst>
            <a:gd name="adj" fmla="val 16670"/>
          </a:avLst>
        </a:prstGeom>
        <a:solidFill>
          <a:schemeClr val="lt1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Cuantificación de ARN</a:t>
          </a:r>
        </a:p>
      </dsp:txBody>
      <dsp:txXfrm>
        <a:off x="3780188" y="3277740"/>
        <a:ext cx="1869438" cy="12673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2D064-CDA0-48BB-878F-8AC0C0DF717F}">
      <dsp:nvSpPr>
        <dsp:cNvPr id="0" name=""/>
        <dsp:cNvSpPr/>
      </dsp:nvSpPr>
      <dsp:spPr>
        <a:xfrm>
          <a:off x="0" y="0"/>
          <a:ext cx="4766171" cy="128926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Temperatura de hibridación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Calculo de Tm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Rango de: </a:t>
          </a:r>
          <a:r>
            <a:rPr lang="es-EC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Ta=Tm-5</a:t>
          </a:r>
          <a:endParaRPr lang="es-EC" sz="20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61" y="37761"/>
        <a:ext cx="3374953" cy="1213743"/>
      </dsp:txXfrm>
    </dsp:sp>
    <dsp:sp modelId="{1000F6A8-3066-4DC5-9416-D5550F9165F6}">
      <dsp:nvSpPr>
        <dsp:cNvPr id="0" name=""/>
        <dsp:cNvSpPr/>
      </dsp:nvSpPr>
      <dsp:spPr>
        <a:xfrm>
          <a:off x="420544" y="1504143"/>
          <a:ext cx="4766171" cy="128926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Concentración de MgCl2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Desde 1mM hasta 2 </a:t>
          </a:r>
          <a:r>
            <a:rPr lang="es-EC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mM</a:t>
          </a:r>
          <a:r>
            <a:rPr lang="es-EC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con incrementos de 0.5mM.</a:t>
          </a:r>
          <a:endParaRPr lang="es-EC" sz="20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8305" y="1541904"/>
        <a:ext cx="3432081" cy="1213743"/>
      </dsp:txXfrm>
    </dsp:sp>
    <dsp:sp modelId="{70F7D192-B44D-4BFE-A201-F41D3791E381}">
      <dsp:nvSpPr>
        <dsp:cNvPr id="0" name=""/>
        <dsp:cNvSpPr/>
      </dsp:nvSpPr>
      <dsp:spPr>
        <a:xfrm>
          <a:off x="841088" y="3008286"/>
          <a:ext cx="4766171" cy="128926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Concentración de cebadores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Desde 0.1 µM hasta 0.5 µM con incrementos de 0.1 µM. </a:t>
          </a:r>
          <a:endParaRPr lang="es-EC" sz="20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8849" y="3046047"/>
        <a:ext cx="3432081" cy="1213743"/>
      </dsp:txXfrm>
    </dsp:sp>
    <dsp:sp modelId="{0EEE9238-09B6-4DD4-92B4-8269655846AB}">
      <dsp:nvSpPr>
        <dsp:cNvPr id="0" name=""/>
        <dsp:cNvSpPr/>
      </dsp:nvSpPr>
      <dsp:spPr>
        <a:xfrm>
          <a:off x="3928148" y="977693"/>
          <a:ext cx="838022" cy="838022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6703" y="977693"/>
        <a:ext cx="460912" cy="630612"/>
      </dsp:txXfrm>
    </dsp:sp>
    <dsp:sp modelId="{78AC30CC-2115-4EC4-B76A-1D9A56E0E20A}">
      <dsp:nvSpPr>
        <dsp:cNvPr id="0" name=""/>
        <dsp:cNvSpPr/>
      </dsp:nvSpPr>
      <dsp:spPr>
        <a:xfrm>
          <a:off x="4348692" y="2473241"/>
          <a:ext cx="838022" cy="838022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7247" y="2473241"/>
        <a:ext cx="460912" cy="6306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5D5D1-CDD4-4E47-A744-FEDCF1B36E76}">
      <dsp:nvSpPr>
        <dsp:cNvPr id="0" name=""/>
        <dsp:cNvSpPr/>
      </dsp:nvSpPr>
      <dsp:spPr>
        <a:xfrm>
          <a:off x="0" y="701"/>
          <a:ext cx="3688854" cy="122802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Gel de agarosa al </a:t>
          </a:r>
          <a:r>
            <a:rPr lang="es-EC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al 1,5% (p/v), a 100 voltios por 30 minutos.</a:t>
          </a:r>
          <a:endParaRPr lang="es-E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947" y="60648"/>
        <a:ext cx="3568960" cy="11081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0CB8F-70C7-44D2-B776-3ABBDFA4AF47}">
      <dsp:nvSpPr>
        <dsp:cNvPr id="0" name=""/>
        <dsp:cNvSpPr/>
      </dsp:nvSpPr>
      <dsp:spPr>
        <a:xfrm>
          <a:off x="60963" y="0"/>
          <a:ext cx="3566095" cy="10765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/>
            <a:t>Corte de la banda de interés con bisturí estéril</a:t>
          </a:r>
        </a:p>
      </dsp:txBody>
      <dsp:txXfrm>
        <a:off x="92494" y="31531"/>
        <a:ext cx="3503033" cy="1013495"/>
      </dsp:txXfrm>
    </dsp:sp>
    <dsp:sp modelId="{A306271D-B5C0-4FA2-A915-E6FA3438BE92}">
      <dsp:nvSpPr>
        <dsp:cNvPr id="0" name=""/>
        <dsp:cNvSpPr/>
      </dsp:nvSpPr>
      <dsp:spPr>
        <a:xfrm rot="5400000">
          <a:off x="1642157" y="1103470"/>
          <a:ext cx="403708" cy="484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1698676" y="1143841"/>
        <a:ext cx="290670" cy="282596"/>
      </dsp:txXfrm>
    </dsp:sp>
    <dsp:sp modelId="{2E2A3820-3334-4382-9617-D2F79398AC31}">
      <dsp:nvSpPr>
        <dsp:cNvPr id="0" name=""/>
        <dsp:cNvSpPr/>
      </dsp:nvSpPr>
      <dsp:spPr>
        <a:xfrm>
          <a:off x="60963" y="1614835"/>
          <a:ext cx="3566095" cy="10765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/>
            <a:t>Uso del Kit </a:t>
          </a:r>
          <a:r>
            <a:rPr lang="es-EC" sz="2400" kern="1200" dirty="0" err="1"/>
            <a:t>PureLink</a:t>
          </a:r>
          <a:r>
            <a:rPr lang="es-EC" sz="2400" kern="1200" dirty="0"/>
            <a:t>® Quick Gel Extracción</a:t>
          </a:r>
        </a:p>
      </dsp:txBody>
      <dsp:txXfrm>
        <a:off x="92494" y="1646366"/>
        <a:ext cx="3503033" cy="1013495"/>
      </dsp:txXfrm>
    </dsp:sp>
    <dsp:sp modelId="{E905E15B-754A-45DD-A501-68E940659E7C}">
      <dsp:nvSpPr>
        <dsp:cNvPr id="0" name=""/>
        <dsp:cNvSpPr/>
      </dsp:nvSpPr>
      <dsp:spPr>
        <a:xfrm rot="5400000">
          <a:off x="1642157" y="2718306"/>
          <a:ext cx="403708" cy="484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1698676" y="2758677"/>
        <a:ext cx="290670" cy="282596"/>
      </dsp:txXfrm>
    </dsp:sp>
    <dsp:sp modelId="{62D4B2C4-942B-41A9-9C3E-DACD747989B1}">
      <dsp:nvSpPr>
        <dsp:cNvPr id="0" name=""/>
        <dsp:cNvSpPr/>
      </dsp:nvSpPr>
      <dsp:spPr>
        <a:xfrm>
          <a:off x="60963" y="3229671"/>
          <a:ext cx="3566095" cy="10765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/>
            <a:t>Almacenamiento 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/>
            <a:t> – 20°C</a:t>
          </a:r>
        </a:p>
      </dsp:txBody>
      <dsp:txXfrm>
        <a:off x="92494" y="3261202"/>
        <a:ext cx="3503033" cy="1013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75851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3300CFB-2177-43AA-92CA-E0561A06C896}" type="datetimeFigureOut">
              <a:rPr lang="es-ES" smtClean="0"/>
              <a:t>25/08/2017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57E9E84-C1C9-4402-BA6D-5A7EDC9D71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880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75851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05CB091-E173-44A8-99C7-7AFAED12D684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02030" y="3314928"/>
            <a:ext cx="8016240" cy="271221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BB96138-6BCB-4454-96D9-528C4B61F14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680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1341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5189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0241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7249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4192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6721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3260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9836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1845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4029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784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defTabSz="966155"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2464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1165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sz="13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7758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83037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46475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7186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0784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51712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27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634968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58032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29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7548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28824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87739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31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0012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32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09821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33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34598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34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26656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35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00101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36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77290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37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85575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38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53634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39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7785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03741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40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49447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41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01303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42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01885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43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95431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44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23686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45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9075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46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72044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47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2668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6615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72725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7527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3051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6138-6BCB-4454-96D9-528C4B61F14A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4001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EA2-BF41-4EA8-A28B-FD6CB6D2853C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1655-F461-40A0-A58A-0EADBBA1D51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790453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EA2-BF41-4EA8-A28B-FD6CB6D2853C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1655-F461-40A0-A58A-0EADBBA1D51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947522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EA2-BF41-4EA8-A28B-FD6CB6D2853C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1655-F461-40A0-A58A-0EADBBA1D51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821065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3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>
              <a:latin typeface="Arial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>
              <a:latin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>
              <a:latin typeface="Arial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>
              <a:latin typeface="Arial" charset="0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 sz="1800">
              <a:latin typeface="Arial" charset="0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03344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8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04023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643758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2942971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49185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046935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0858215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38627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EA2-BF41-4EA8-A28B-FD6CB6D2853C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1655-F461-40A0-A58A-0EADBBA1D51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033015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8042812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3237954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8259743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031861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EA2-BF41-4EA8-A28B-FD6CB6D2853C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1655-F461-40A0-A58A-0EADBBA1D51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59359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EA2-BF41-4EA8-A28B-FD6CB6D2853C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1655-F461-40A0-A58A-0EADBBA1D51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856107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EA2-BF41-4EA8-A28B-FD6CB6D2853C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1655-F461-40A0-A58A-0EADBBA1D51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947676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EA2-BF41-4EA8-A28B-FD6CB6D2853C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1655-F461-40A0-A58A-0EADBBA1D51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329250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EA2-BF41-4EA8-A28B-FD6CB6D2853C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1655-F461-40A0-A58A-0EADBBA1D51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231905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EA2-BF41-4EA8-A28B-FD6CB6D2853C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1655-F461-40A0-A58A-0EADBBA1D51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038022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EA2-BF41-4EA8-A28B-FD6CB6D2853C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1655-F461-40A0-A58A-0EADBBA1D51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669241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88EA2-BF41-4EA8-A28B-FD6CB6D2853C}" type="datetimeFigureOut">
              <a:rPr lang="es-EC" smtClean="0"/>
              <a:t>25/08/2017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F1655-F461-40A0-A58A-0EADBBA1D51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250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srgbClr val="000000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srgbClr val="000000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800">
              <a:solidFill>
                <a:srgbClr val="000000"/>
              </a:solidFill>
            </a:endParaRPr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99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push dir="u"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diagramColors" Target="../diagrams/colors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diagramQuickStyle" Target="../diagrams/quickStyle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8.xml"/><Relationship Id="rId11" Type="http://schemas.openxmlformats.org/officeDocument/2006/relationships/diagramLayout" Target="../diagrams/layout9.xml"/><Relationship Id="rId5" Type="http://schemas.openxmlformats.org/officeDocument/2006/relationships/diagramQuickStyle" Target="../diagrams/quickStyle8.xml"/><Relationship Id="rId10" Type="http://schemas.openxmlformats.org/officeDocument/2006/relationships/diagramData" Target="../diagrams/data9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8.jpg"/><Relationship Id="rId14" Type="http://schemas.microsoft.com/office/2007/relationships/diagramDrawing" Target="../diagrams/drawing9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0.xml"/><Relationship Id="rId11" Type="http://schemas.openxmlformats.org/officeDocument/2006/relationships/image" Target="../media/image22.png"/><Relationship Id="rId5" Type="http://schemas.openxmlformats.org/officeDocument/2006/relationships/diagramLayout" Target="../diagrams/layout10.xml"/><Relationship Id="rId10" Type="http://schemas.openxmlformats.org/officeDocument/2006/relationships/image" Target="../media/image21.png"/><Relationship Id="rId4" Type="http://schemas.openxmlformats.org/officeDocument/2006/relationships/diagramData" Target="../diagrams/data10.xml"/><Relationship Id="rId9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chopen.com/source/html/41211/media/image1.jpe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hyperlink" Target="http://vetbook.org/wiki/cow/index.php?title=File:Vsd02.jpg" TargetMode="External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1.jpe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4.jpg"/><Relationship Id="rId4" Type="http://schemas.openxmlformats.org/officeDocument/2006/relationships/diagramLayout" Target="../diagrams/layout4.xml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7" y="143981"/>
            <a:ext cx="1016281" cy="98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588" y="199424"/>
            <a:ext cx="30862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325656" y="1070151"/>
            <a:ext cx="9080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UNIVERSIDAD DE LAS FUERZAS ARMADAS   ESPE</a:t>
            </a:r>
          </a:p>
          <a:p>
            <a:pPr algn="ctr"/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DE LA VIDA Y DE LA AGRICULTURA</a:t>
            </a:r>
          </a:p>
          <a:p>
            <a:pPr algn="ctr"/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EN BIOTECNOLOGÍA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652338" y="2276385"/>
            <a:ext cx="975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“DIAGNÓSTICO MOLECULAR DE ESTOMATITIS VESICULAR BOVINO Y FILOGENIA DEL AGENTE CAUSAL PRESENTE EN MUESTRAS COLECTADAS EN LAS REGIONES COSTA Y ORIENTE DEL ECUADOR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559229" y="4188180"/>
            <a:ext cx="3641126" cy="338554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CAROLINA VANESSA LÓPEZ ALAJO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989244" y="4526734"/>
            <a:ext cx="4914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DIRECTOR: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Ing. FRANCISCO FLORES. </a:t>
            </a:r>
            <a:r>
              <a:rPr lang="es-EC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Agosto, 2017</a:t>
            </a:r>
          </a:p>
        </p:txBody>
      </p:sp>
      <p:sp>
        <p:nvSpPr>
          <p:cNvPr id="9" name="9 CuadroTexto"/>
          <p:cNvSpPr txBox="1"/>
          <p:nvPr/>
        </p:nvSpPr>
        <p:spPr>
          <a:xfrm>
            <a:off x="4720678" y="3653455"/>
            <a:ext cx="3531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INGENIERA EN BIOTECNOLOGÍA</a:t>
            </a:r>
          </a:p>
        </p:txBody>
      </p:sp>
      <p:sp>
        <p:nvSpPr>
          <p:cNvPr id="10" name="8 CuadroTexto"/>
          <p:cNvSpPr txBox="1"/>
          <p:nvPr/>
        </p:nvSpPr>
        <p:spPr>
          <a:xfrm>
            <a:off x="3341768" y="3319710"/>
            <a:ext cx="6505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PREVIA A LA OBTENCIÓN DE GRADO ACADÉMICO O TÍTULO DE:</a:t>
            </a:r>
          </a:p>
        </p:txBody>
      </p:sp>
    </p:spTree>
    <p:extLst>
      <p:ext uri="{BB962C8B-B14F-4D97-AF65-F5344CB8AC3E}">
        <p14:creationId xmlns:p14="http://schemas.microsoft.com/office/powerpoint/2010/main" val="360375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134"/>
    </mc:Choice>
    <mc:Fallback xmlns="">
      <p:transition advTm="1713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2629032" y="2571380"/>
            <a:ext cx="629689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6600" b="1" dirty="0">
                <a:latin typeface="Calibri" panose="020F0502020204030204" pitchFamily="34" charset="0"/>
              </a:rPr>
              <a:t>METODOLOGÍA</a:t>
            </a:r>
            <a:endParaRPr lang="es-EC" sz="3600" b="1" dirty="0"/>
          </a:p>
        </p:txBody>
      </p:sp>
    </p:spTree>
    <p:extLst>
      <p:ext uri="{BB962C8B-B14F-4D97-AF65-F5344CB8AC3E}">
        <p14:creationId xmlns:p14="http://schemas.microsoft.com/office/powerpoint/2010/main" val="246930403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CuadroTexto"/>
          <p:cNvSpPr txBox="1">
            <a:spLocks noChangeArrowheads="1"/>
          </p:cNvSpPr>
          <p:nvPr/>
        </p:nvSpPr>
        <p:spPr bwMode="auto">
          <a:xfrm>
            <a:off x="5155256" y="-63332"/>
            <a:ext cx="62968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MÉTODOLOGÍA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837" y="5956848"/>
            <a:ext cx="302895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ángulo 2">
            <a:extLst>
              <a:ext uri="{FF2B5EF4-FFF2-40B4-BE49-F238E27FC236}">
                <a16:creationId xmlns:a16="http://schemas.microsoft.com/office/drawing/2014/main" xmlns="" id="{61AEE635-1414-4D19-83C0-1DCA46BDB038}"/>
              </a:ext>
            </a:extLst>
          </p:cNvPr>
          <p:cNvSpPr/>
          <p:nvPr/>
        </p:nvSpPr>
        <p:spPr>
          <a:xfrm>
            <a:off x="544046" y="1535333"/>
            <a:ext cx="11150647" cy="4200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Muestreo realizado por AGROCALIDAD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muestras de tejido epitelial pertenecientes bovinos con sintomatología clínica de una enfermedad vesicular.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Región Costa y Oriente del Ecuador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Napo (1), Zamora Chinchipe (6), Pastaza (3), Morona Santiago (2), El Oro (1), Santo Domingo (5) y Esmeraldas (2). </a:t>
            </a:r>
          </a:p>
        </p:txBody>
      </p:sp>
      <p:sp>
        <p:nvSpPr>
          <p:cNvPr id="14" name="Rectángulo 1">
            <a:extLst>
              <a:ext uri="{FF2B5EF4-FFF2-40B4-BE49-F238E27FC236}">
                <a16:creationId xmlns:a16="http://schemas.microsoft.com/office/drawing/2014/main" xmlns="" id="{12B59283-34FA-49DE-A3D1-7FDBDE5ABB1E}"/>
              </a:ext>
            </a:extLst>
          </p:cNvPr>
          <p:cNvSpPr/>
          <p:nvPr/>
        </p:nvSpPr>
        <p:spPr>
          <a:xfrm>
            <a:off x="544046" y="612003"/>
            <a:ext cx="5904879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EC" sz="3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Descripción de las muestras.</a:t>
            </a:r>
            <a:endParaRPr lang="es-ES" sz="3200" dirty="0"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23912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1 CuadroTexto"/>
          <p:cNvSpPr txBox="1">
            <a:spLocks noChangeArrowheads="1"/>
          </p:cNvSpPr>
          <p:nvPr/>
        </p:nvSpPr>
        <p:spPr bwMode="auto">
          <a:xfrm>
            <a:off x="5155256" y="-63332"/>
            <a:ext cx="62968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E5C2FAD-1F47-4FC6-AAE2-9EA51980CA4A}"/>
              </a:ext>
            </a:extLst>
          </p:cNvPr>
          <p:cNvSpPr/>
          <p:nvPr/>
        </p:nvSpPr>
        <p:spPr>
          <a:xfrm>
            <a:off x="199643" y="711314"/>
            <a:ext cx="3707490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200"/>
            </a:pPr>
            <a:r>
              <a:rPr lang="es-EC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Extracción de ARN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C26B24E-630A-4173-A365-A378038D52CE}"/>
              </a:ext>
            </a:extLst>
          </p:cNvPr>
          <p:cNvSpPr/>
          <p:nvPr/>
        </p:nvSpPr>
        <p:spPr>
          <a:xfrm>
            <a:off x="6254646" y="711314"/>
            <a:ext cx="409811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50000"/>
              </a:lnSpc>
              <a:spcBef>
                <a:spcPts val="1000"/>
              </a:spcBef>
              <a:buSzPts val="1200"/>
            </a:pPr>
            <a:r>
              <a:rPr lang="es-EC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Transcripción reversa 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xmlns="" id="{BB29B8FE-D3C8-47BD-A5DA-C93592B4FD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3716917"/>
              </p:ext>
            </p:extLst>
          </p:nvPr>
        </p:nvGraphicFramePr>
        <p:xfrm>
          <a:off x="199643" y="1372521"/>
          <a:ext cx="5719893" cy="4667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40CF8A8-5F24-4A71-AB0E-7086B5E67BE3}"/>
              </a:ext>
            </a:extLst>
          </p:cNvPr>
          <p:cNvSpPr/>
          <p:nvPr/>
        </p:nvSpPr>
        <p:spPr>
          <a:xfrm>
            <a:off x="5919536" y="1374133"/>
            <a:ext cx="6272464" cy="830997"/>
          </a:xfrm>
          <a:prstGeom prst="rect">
            <a:avLst/>
          </a:prstGeom>
          <a:ln>
            <a:solidFill>
              <a:srgbClr val="FF9933"/>
            </a:solidFill>
          </a:ln>
        </p:spPr>
        <p:txBody>
          <a:bodyPr wrap="square">
            <a:spAutoFit/>
          </a:bodyPr>
          <a:lstStyle/>
          <a:p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Enzima </a:t>
            </a:r>
            <a:r>
              <a:rPr lang="es-EC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Moloney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Murine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Leukemia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Virus Reverse </a:t>
            </a:r>
            <a:r>
              <a:rPr lang="es-EC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Transcriptase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(M-MLV RT)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BE4E22C-92A8-4555-A0AE-C0EA7CE082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43"/>
          <a:stretch/>
        </p:blipFill>
        <p:spPr>
          <a:xfrm>
            <a:off x="6249721" y="2474260"/>
            <a:ext cx="5474291" cy="334902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B0AA17F-8F05-4FC5-8FB5-2214890F0EAA}"/>
              </a:ext>
            </a:extLst>
          </p:cNvPr>
          <p:cNvSpPr/>
          <p:nvPr/>
        </p:nvSpPr>
        <p:spPr>
          <a:xfrm>
            <a:off x="9726939" y="3433107"/>
            <a:ext cx="248177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Random hexamers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B67C782-8313-4890-9218-1D370CB1D271}"/>
              </a:ext>
            </a:extLst>
          </p:cNvPr>
          <p:cNvSpPr/>
          <p:nvPr/>
        </p:nvSpPr>
        <p:spPr>
          <a:xfrm>
            <a:off x="9964193" y="2660633"/>
            <a:ext cx="68903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Viral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21660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CuadroTexto"/>
          <p:cNvSpPr txBox="1">
            <a:spLocks noChangeArrowheads="1"/>
          </p:cNvSpPr>
          <p:nvPr/>
        </p:nvSpPr>
        <p:spPr bwMode="auto">
          <a:xfrm>
            <a:off x="5155256" y="-63332"/>
            <a:ext cx="62968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38DEB57-04C6-42EA-90C6-40F775FE2238}"/>
              </a:ext>
            </a:extLst>
          </p:cNvPr>
          <p:cNvSpPr/>
          <p:nvPr/>
        </p:nvSpPr>
        <p:spPr>
          <a:xfrm>
            <a:off x="0" y="644554"/>
            <a:ext cx="11002627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50000"/>
              </a:lnSpc>
              <a:spcBef>
                <a:spcPts val="1000"/>
              </a:spcBef>
              <a:buSzPts val="1200"/>
            </a:pPr>
            <a:r>
              <a:rPr lang="es-EC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Optimización de la Reacción en Cadena de la Polimerasa (RT-PRC)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D52F172-BCEB-4B95-8783-E8D2791961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8" t="30358" r="858" b="1379"/>
          <a:stretch/>
        </p:blipFill>
        <p:spPr>
          <a:xfrm>
            <a:off x="233932" y="1632428"/>
            <a:ext cx="4301008" cy="371001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9743C716-479F-4602-BA14-6611929B4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895788"/>
              </p:ext>
            </p:extLst>
          </p:nvPr>
        </p:nvGraphicFramePr>
        <p:xfrm>
          <a:off x="4957011" y="1305762"/>
          <a:ext cx="7234988" cy="496906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018224">
                  <a:extLst>
                    <a:ext uri="{9D8B030D-6E8A-4147-A177-3AD203B41FA5}">
                      <a16:colId xmlns:a16="http://schemas.microsoft.com/office/drawing/2014/main" xmlns="" val="1856197838"/>
                    </a:ext>
                  </a:extLst>
                </a:gridCol>
                <a:gridCol w="1816784">
                  <a:extLst>
                    <a:ext uri="{9D8B030D-6E8A-4147-A177-3AD203B41FA5}">
                      <a16:colId xmlns:a16="http://schemas.microsoft.com/office/drawing/2014/main" xmlns="" val="3939715249"/>
                    </a:ext>
                  </a:extLst>
                </a:gridCol>
                <a:gridCol w="1894646">
                  <a:extLst>
                    <a:ext uri="{9D8B030D-6E8A-4147-A177-3AD203B41FA5}">
                      <a16:colId xmlns:a16="http://schemas.microsoft.com/office/drawing/2014/main" xmlns="" val="1983215318"/>
                    </a:ext>
                  </a:extLst>
                </a:gridCol>
                <a:gridCol w="1505334">
                  <a:extLst>
                    <a:ext uri="{9D8B030D-6E8A-4147-A177-3AD203B41FA5}">
                      <a16:colId xmlns:a16="http://schemas.microsoft.com/office/drawing/2014/main" xmlns="" val="553551148"/>
                    </a:ext>
                  </a:extLst>
                </a:gridCol>
              </a:tblGrid>
              <a:tr h="753057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Reactivo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Concentración inicial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Concentración final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Volumen 1 </a:t>
                      </a:r>
                      <a:r>
                        <a:rPr lang="es-EC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Rx</a:t>
                      </a: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(µl)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3657175"/>
                  </a:ext>
                </a:extLst>
              </a:tr>
              <a:tr h="418366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s-EC" sz="20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28.75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3344466"/>
                  </a:ext>
                </a:extLst>
              </a:tr>
              <a:tr h="418366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Buffer PCR 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5X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1X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3686219"/>
                  </a:ext>
                </a:extLst>
              </a:tr>
              <a:tr h="418366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MgCl</a:t>
                      </a:r>
                      <a:r>
                        <a:rPr lang="es-EC" sz="20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25mM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 mM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803871"/>
                  </a:ext>
                </a:extLst>
              </a:tr>
              <a:tr h="418366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dNTP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nM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 mM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6204345"/>
                  </a:ext>
                </a:extLst>
              </a:tr>
              <a:tr h="560749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Primer Forward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µM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 µM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6587734"/>
                  </a:ext>
                </a:extLst>
              </a:tr>
              <a:tr h="402720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Primer Reverse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µM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 µM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5153566"/>
                  </a:ext>
                </a:extLst>
              </a:tr>
              <a:tr h="488509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Enzima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Taq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U/</a:t>
                      </a:r>
                      <a:r>
                        <a:rPr lang="es-EC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µl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1.25 U/50 </a:t>
                      </a: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µl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1667993"/>
                  </a:ext>
                </a:extLst>
              </a:tr>
              <a:tr h="418366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Volumen final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240495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D2F1F63-5792-4D02-903E-5382642DFFDD}"/>
              </a:ext>
            </a:extLst>
          </p:cNvPr>
          <p:cNvSpPr/>
          <p:nvPr/>
        </p:nvSpPr>
        <p:spPr>
          <a:xfrm>
            <a:off x="8048746" y="6274831"/>
            <a:ext cx="4070345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Adaptado de Sepúlveda </a:t>
            </a:r>
            <a:r>
              <a:rPr lang="es-EC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et al. </a:t>
            </a: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(2007) 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91683660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5155256" y="-63332"/>
            <a:ext cx="62968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400" b="1" dirty="0">
                <a:latin typeface="Calibri" panose="020F0502020204030204" pitchFamily="34" charset="0"/>
              </a:rPr>
              <a:t>MÉTODOLOGÍA</a:t>
            </a:r>
            <a:endParaRPr lang="es-EC" sz="22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15FB508-A0F0-4119-A7A0-A2CB91590541}"/>
              </a:ext>
            </a:extLst>
          </p:cNvPr>
          <p:cNvSpPr/>
          <p:nvPr/>
        </p:nvSpPr>
        <p:spPr>
          <a:xfrm>
            <a:off x="35124" y="706109"/>
            <a:ext cx="11002627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50000"/>
              </a:lnSpc>
              <a:spcBef>
                <a:spcPts val="1000"/>
              </a:spcBef>
              <a:buSzPts val="1200"/>
            </a:pPr>
            <a:r>
              <a:rPr lang="es-EC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Optimización de la Reacción en Cadena de la Polimerasa (RT-PRC)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421A2915-322D-458B-B77C-78E851D94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963775"/>
              </p:ext>
            </p:extLst>
          </p:nvPr>
        </p:nvGraphicFramePr>
        <p:xfrm>
          <a:off x="264695" y="1475550"/>
          <a:ext cx="11860856" cy="3995645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1682138">
                  <a:extLst>
                    <a:ext uri="{9D8B030D-6E8A-4147-A177-3AD203B41FA5}">
                      <a16:colId xmlns:a16="http://schemas.microsoft.com/office/drawing/2014/main" xmlns="" val="639995715"/>
                    </a:ext>
                  </a:extLst>
                </a:gridCol>
                <a:gridCol w="1275347">
                  <a:extLst>
                    <a:ext uri="{9D8B030D-6E8A-4147-A177-3AD203B41FA5}">
                      <a16:colId xmlns:a16="http://schemas.microsoft.com/office/drawing/2014/main" xmlns="" val="4016652175"/>
                    </a:ext>
                  </a:extLst>
                </a:gridCol>
                <a:gridCol w="4213336">
                  <a:extLst>
                    <a:ext uri="{9D8B030D-6E8A-4147-A177-3AD203B41FA5}">
                      <a16:colId xmlns:a16="http://schemas.microsoft.com/office/drawing/2014/main" xmlns="" val="2427237157"/>
                    </a:ext>
                  </a:extLst>
                </a:gridCol>
                <a:gridCol w="1323473">
                  <a:extLst>
                    <a:ext uri="{9D8B030D-6E8A-4147-A177-3AD203B41FA5}">
                      <a16:colId xmlns:a16="http://schemas.microsoft.com/office/drawing/2014/main" xmlns="" val="1984036151"/>
                    </a:ext>
                  </a:extLst>
                </a:gridCol>
                <a:gridCol w="3366562">
                  <a:extLst>
                    <a:ext uri="{9D8B030D-6E8A-4147-A177-3AD203B41FA5}">
                      <a16:colId xmlns:a16="http://schemas.microsoft.com/office/drawing/2014/main" xmlns="" val="3496960462"/>
                    </a:ext>
                  </a:extLst>
                </a:gridCol>
              </a:tblGrid>
              <a:tr h="459423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Cebador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Dirección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Secuencia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Tamaño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826595"/>
                  </a:ext>
                </a:extLst>
              </a:tr>
              <a:tr h="306040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P-NJ 102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Directo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5' GAGAGGATAAATATCTCC 3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 pb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u="none" strike="noStrike" kern="1200" baseline="0" dirty="0"/>
                        <a:t>(Sepúlveda et al., 2007) 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1798415"/>
                  </a:ext>
                </a:extLst>
              </a:tr>
              <a:tr h="306040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P-NJ 744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Reverso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5' GGGCATACTGAAGAATA 3'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7310995"/>
                  </a:ext>
                </a:extLst>
              </a:tr>
              <a:tr h="306040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P-Ind 179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Directo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5' GCAGATGATTCTGACAC 3'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 pb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u="none" strike="noStrike" kern="1200" baseline="0" dirty="0"/>
                        <a:t>(Sepúlveda et al., 2007) 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3217816"/>
                  </a:ext>
                </a:extLst>
              </a:tr>
              <a:tr h="306040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P-Ind 793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Reverso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5' GAC TCT YGC CTG RTT GTA 3'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2544913"/>
                  </a:ext>
                </a:extLst>
              </a:tr>
              <a:tr h="324499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P-Ind2 66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Directo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5' AATTGGATGACGCMGTCCA 3'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 pb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u="none" strike="noStrike" kern="1200" baseline="0" dirty="0"/>
                        <a:t>Centro Panamericano de Fiebre Aftosa – OPS/OMS 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5181387"/>
                  </a:ext>
                </a:extLst>
              </a:tr>
              <a:tr h="411242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P-711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Reverso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'CCTCCDACHGARATG 3'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9854595"/>
                  </a:ext>
                </a:extLst>
              </a:tr>
              <a:tr h="457148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P-Ind3 JX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Directo 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5' TATGAAAAAAAITAACAGIIATC 3'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pb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u="none" strike="noStrike" kern="1200" baseline="0" dirty="0"/>
                        <a:t>Centro Panamericano de Fiebre Aftosa – OPS/OMS 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0835367"/>
                  </a:ext>
                </a:extLst>
              </a:tr>
              <a:tr h="520977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P-711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Reverso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'CCTCCDACHGARATG 3'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987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69335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5155256" y="-63332"/>
            <a:ext cx="62968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MÉTODOLOGÍA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15FB508-A0F0-4119-A7A0-A2CB91590541}"/>
              </a:ext>
            </a:extLst>
          </p:cNvPr>
          <p:cNvSpPr/>
          <p:nvPr/>
        </p:nvSpPr>
        <p:spPr>
          <a:xfrm>
            <a:off x="0" y="644554"/>
            <a:ext cx="11002627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50000"/>
              </a:lnSpc>
              <a:spcBef>
                <a:spcPts val="1000"/>
              </a:spcBef>
              <a:buSzPts val="1200"/>
            </a:pPr>
            <a:r>
              <a:rPr lang="es-EC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Optimización de la Reacción en Cadena de la Polimerasa (RT-PRC)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7818407E-FBD2-426F-B322-DE58C4CD95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8741531"/>
              </p:ext>
            </p:extLst>
          </p:nvPr>
        </p:nvGraphicFramePr>
        <p:xfrm>
          <a:off x="175702" y="1732547"/>
          <a:ext cx="5607260" cy="4297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037E257C-5782-40B0-9EA1-12521F02A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985125"/>
              </p:ext>
            </p:extLst>
          </p:nvPr>
        </p:nvGraphicFramePr>
        <p:xfrm>
          <a:off x="6104238" y="1475550"/>
          <a:ext cx="6087763" cy="519709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829521">
                  <a:extLst>
                    <a:ext uri="{9D8B030D-6E8A-4147-A177-3AD203B41FA5}">
                      <a16:colId xmlns:a16="http://schemas.microsoft.com/office/drawing/2014/main" xmlns="" val="1009802006"/>
                    </a:ext>
                  </a:extLst>
                </a:gridCol>
                <a:gridCol w="1677266">
                  <a:extLst>
                    <a:ext uri="{9D8B030D-6E8A-4147-A177-3AD203B41FA5}">
                      <a16:colId xmlns:a16="http://schemas.microsoft.com/office/drawing/2014/main" xmlns="" val="3380401987"/>
                    </a:ext>
                  </a:extLst>
                </a:gridCol>
                <a:gridCol w="2580976">
                  <a:extLst>
                    <a:ext uri="{9D8B030D-6E8A-4147-A177-3AD203B41FA5}">
                      <a16:colId xmlns:a16="http://schemas.microsoft.com/office/drawing/2014/main" xmlns="" val="1392463551"/>
                    </a:ext>
                  </a:extLst>
                </a:gridCol>
              </a:tblGrid>
              <a:tr h="1095642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Cebador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Tm calculado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Rango de temperatura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89401844"/>
                  </a:ext>
                </a:extLst>
              </a:tr>
              <a:tr h="512682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P-NJ 102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50.5 °C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46°C – 53°C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21432488"/>
                  </a:ext>
                </a:extLst>
              </a:tr>
              <a:tr h="512682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P-NJ 744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52.9 °C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8746466"/>
                  </a:ext>
                </a:extLst>
              </a:tr>
              <a:tr h="512682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P-Ind 179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54.8 °C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50°C – 59°C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92484544"/>
                  </a:ext>
                </a:extLst>
              </a:tr>
              <a:tr h="512682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P-Ind 793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61.2 °C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646088"/>
                  </a:ext>
                </a:extLst>
              </a:tr>
              <a:tr h="512682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P-Ind2 66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62.4 °C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49°C – 56°C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64074789"/>
                  </a:ext>
                </a:extLst>
              </a:tr>
              <a:tr h="512682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P 711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49.3 °C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1982621"/>
                  </a:ext>
                </a:extLst>
              </a:tr>
              <a:tr h="512682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P-Ind3 JX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58 °C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48°C – 53°C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57231226"/>
                  </a:ext>
                </a:extLst>
              </a:tr>
              <a:tr h="512682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P 711</a:t>
                      </a:r>
                      <a:endParaRPr lang="es-EC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49.3 °C</a:t>
                      </a:r>
                      <a:endParaRPr lang="es-EC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8345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56000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ángulo 43"/>
          <p:cNvSpPr/>
          <p:nvPr/>
        </p:nvSpPr>
        <p:spPr>
          <a:xfrm>
            <a:off x="366304" y="513605"/>
            <a:ext cx="5481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b="1" dirty="0">
                <a:latin typeface="Calibri" panose="020F0502020204030204" pitchFamily="34" charset="0"/>
              </a:rPr>
              <a:t>Especificidad analítica</a:t>
            </a:r>
            <a:endParaRPr lang="es-ES" sz="3200" dirty="0">
              <a:latin typeface="Calibri" panose="020F0502020204030204" pitchFamily="34" charset="0"/>
            </a:endParaRPr>
          </a:p>
        </p:txBody>
      </p:sp>
      <p:sp>
        <p:nvSpPr>
          <p:cNvPr id="16" name="1 CuadroTexto"/>
          <p:cNvSpPr txBox="1">
            <a:spLocks noChangeArrowheads="1"/>
          </p:cNvSpPr>
          <p:nvPr/>
        </p:nvSpPr>
        <p:spPr bwMode="auto">
          <a:xfrm>
            <a:off x="5155256" y="-63332"/>
            <a:ext cx="62968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400" b="1" dirty="0">
                <a:latin typeface="Calibri" panose="020F0502020204030204" pitchFamily="34" charset="0"/>
              </a:rPr>
              <a:t>METODOLOGÍA</a:t>
            </a:r>
            <a:endParaRPr lang="es-EC" sz="2200" b="1" dirty="0"/>
          </a:p>
        </p:txBody>
      </p:sp>
      <p:sp>
        <p:nvSpPr>
          <p:cNvPr id="19" name="Rectángulo 43">
            <a:extLst>
              <a:ext uri="{FF2B5EF4-FFF2-40B4-BE49-F238E27FC236}">
                <a16:creationId xmlns:a16="http://schemas.microsoft.com/office/drawing/2014/main" xmlns="" id="{9B41A967-79FF-4085-8B70-B43B6B6976DA}"/>
              </a:ext>
            </a:extLst>
          </p:cNvPr>
          <p:cNvSpPr/>
          <p:nvPr/>
        </p:nvSpPr>
        <p:spPr>
          <a:xfrm>
            <a:off x="286094" y="2526890"/>
            <a:ext cx="5481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b="1" dirty="0">
                <a:latin typeface="Calibri" panose="020F0502020204030204" pitchFamily="34" charset="0"/>
              </a:rPr>
              <a:t>Límite de detección</a:t>
            </a:r>
            <a:endParaRPr lang="es-ES" sz="3200" dirty="0"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229887A-7764-4197-AD57-68C96B6F4CC2}"/>
              </a:ext>
            </a:extLst>
          </p:cNvPr>
          <p:cNvSpPr/>
          <p:nvPr/>
        </p:nvSpPr>
        <p:spPr>
          <a:xfrm>
            <a:off x="799440" y="1606211"/>
            <a:ext cx="1655002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EC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RT-PCR</a:t>
            </a:r>
            <a:endParaRPr lang="es-EC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A332F3-6D24-4CFF-AEE9-E198560CF075}"/>
              </a:ext>
            </a:extLst>
          </p:cNvPr>
          <p:cNvSpPr/>
          <p:nvPr/>
        </p:nvSpPr>
        <p:spPr>
          <a:xfrm>
            <a:off x="3600516" y="1390767"/>
            <a:ext cx="1939750" cy="954107"/>
          </a:xfrm>
          <a:prstGeom prst="rect">
            <a:avLst/>
          </a:prstGeom>
          <a:ln>
            <a:solidFill>
              <a:srgbClr val="9966FF"/>
            </a:solidFill>
          </a:ln>
        </p:spPr>
        <p:txBody>
          <a:bodyPr wrap="square">
            <a:spAutoFit/>
          </a:bodyPr>
          <a:lstStyle/>
          <a:p>
            <a:r>
              <a:rPr lang="es-EC" sz="2800" dirty="0">
                <a:latin typeface="Times New Roman" panose="02020603050405020304" pitchFamily="18" charset="0"/>
              </a:rPr>
              <a:t>Cebadores de EV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4C488E5-A4C9-41FB-B106-C3C9F4E422E4}"/>
              </a:ext>
            </a:extLst>
          </p:cNvPr>
          <p:cNvSpPr/>
          <p:nvPr/>
        </p:nvSpPr>
        <p:spPr>
          <a:xfrm>
            <a:off x="6686340" y="1390766"/>
            <a:ext cx="3713747" cy="954107"/>
          </a:xfrm>
          <a:prstGeom prst="rect">
            <a:avLst/>
          </a:prstGeom>
          <a:ln>
            <a:solidFill>
              <a:srgbClr val="9966FF"/>
            </a:solidFill>
          </a:ln>
        </p:spPr>
        <p:txBody>
          <a:bodyPr wrap="square">
            <a:spAutoFit/>
          </a:bodyPr>
          <a:lstStyle/>
          <a:p>
            <a:r>
              <a:rPr lang="es-EC" sz="2800" dirty="0">
                <a:latin typeface="Times New Roman" panose="02020603050405020304" pitchFamily="18" charset="0"/>
              </a:rPr>
              <a:t>Control positivo de referencia de FA</a:t>
            </a:r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xmlns="" id="{652DA147-839D-402B-BEA7-ADEA71E537E1}"/>
              </a:ext>
            </a:extLst>
          </p:cNvPr>
          <p:cNvSpPr/>
          <p:nvPr/>
        </p:nvSpPr>
        <p:spPr>
          <a:xfrm>
            <a:off x="5693806" y="1560007"/>
            <a:ext cx="838993" cy="738663"/>
          </a:xfrm>
          <a:prstGeom prst="mathPlus">
            <a:avLst/>
          </a:prstGeom>
          <a:solidFill>
            <a:srgbClr val="FF9933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82FB2E9-2614-46AB-94DC-806915D151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7" r="39256"/>
          <a:stretch/>
        </p:blipFill>
        <p:spPr>
          <a:xfrm>
            <a:off x="3923021" y="3766052"/>
            <a:ext cx="517864" cy="16321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FE5CE7B-88A8-4ED2-8B41-DD55DDBBB2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7" r="39256"/>
          <a:stretch/>
        </p:blipFill>
        <p:spPr>
          <a:xfrm>
            <a:off x="4738599" y="3766052"/>
            <a:ext cx="517864" cy="16321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0C5D904-37EB-4C5B-9AB6-57FF28578A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7" r="39256"/>
          <a:stretch/>
        </p:blipFill>
        <p:spPr>
          <a:xfrm>
            <a:off x="5597515" y="3769813"/>
            <a:ext cx="517864" cy="1632116"/>
          </a:xfrm>
          <a:prstGeom prst="rect">
            <a:avLst/>
          </a:prstGeom>
        </p:spPr>
      </p:pic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xmlns="" id="{C0BAFE43-2510-4E38-B2BC-DA2356BF595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57658" y="3358263"/>
            <a:ext cx="12700" cy="815578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xmlns="" id="{6BE45790-1966-4CD2-9D90-0C0C33ED4983}"/>
              </a:ext>
            </a:extLst>
          </p:cNvPr>
          <p:cNvCxnSpPr>
            <a:cxnSpLocks/>
            <a:stCxn id="23" idx="0"/>
            <a:endCxn id="24" idx="0"/>
          </p:cNvCxnSpPr>
          <p:nvPr/>
        </p:nvCxnSpPr>
        <p:spPr>
          <a:xfrm rot="16200000" flipH="1">
            <a:off x="5425108" y="3338474"/>
            <a:ext cx="3761" cy="858916"/>
          </a:xfrm>
          <a:prstGeom prst="curvedConnector3">
            <a:avLst>
              <a:gd name="adj1" fmla="val -607817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DAAACE8-00A3-4E8F-9B68-15D56F740ACE}"/>
              </a:ext>
            </a:extLst>
          </p:cNvPr>
          <p:cNvSpPr/>
          <p:nvPr/>
        </p:nvSpPr>
        <p:spPr>
          <a:xfrm>
            <a:off x="377358" y="3778753"/>
            <a:ext cx="330433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Producto de PCR amplificado </a:t>
            </a:r>
            <a:r>
              <a:rPr lang="es-EC" dirty="0">
                <a:latin typeface="Times New Roman" panose="02020603050405020304" pitchFamily="18" charset="0"/>
              </a:rPr>
              <a:t>(100 ng/</a:t>
            </a:r>
            <a:r>
              <a:rPr lang="es-EC" dirty="0" err="1">
                <a:latin typeface="Times New Roman" panose="02020603050405020304" pitchFamily="18" charset="0"/>
              </a:rPr>
              <a:t>ul</a:t>
            </a:r>
            <a:r>
              <a:rPr lang="es-EC" dirty="0">
                <a:latin typeface="Times New Roman" panose="02020603050405020304" pitchFamily="18" charset="0"/>
              </a:rPr>
              <a:t>)</a:t>
            </a:r>
            <a:endParaRPr lang="es-EC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F70B075E-9AF9-44EC-BFDE-378D65A285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7" r="39256"/>
          <a:stretch/>
        </p:blipFill>
        <p:spPr>
          <a:xfrm>
            <a:off x="6406742" y="3772403"/>
            <a:ext cx="517864" cy="163211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4D87CAFB-822A-4A6D-B7A0-D73904C2D2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7" r="39256"/>
          <a:stretch/>
        </p:blipFill>
        <p:spPr>
          <a:xfrm>
            <a:off x="7336514" y="3759702"/>
            <a:ext cx="517864" cy="163211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524B695D-259B-4B5F-8153-3EC270CAC7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7" r="39256"/>
          <a:stretch/>
        </p:blipFill>
        <p:spPr>
          <a:xfrm>
            <a:off x="8155648" y="3778753"/>
            <a:ext cx="517864" cy="1632116"/>
          </a:xfrm>
          <a:prstGeom prst="rect">
            <a:avLst/>
          </a:prstGeom>
        </p:spPr>
      </p:pic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xmlns="" id="{0F6D99DD-54F2-4643-942C-4221420678C8}"/>
              </a:ext>
            </a:extLst>
          </p:cNvPr>
          <p:cNvCxnSpPr>
            <a:cxnSpLocks/>
          </p:cNvCxnSpPr>
          <p:nvPr/>
        </p:nvCxnSpPr>
        <p:spPr>
          <a:xfrm rot="16200000" flipH="1">
            <a:off x="8092554" y="3486615"/>
            <a:ext cx="6350" cy="648110"/>
          </a:xfrm>
          <a:prstGeom prst="curvedConnector3">
            <a:avLst>
              <a:gd name="adj1" fmla="val -36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xmlns="" id="{2831A871-1E43-4788-B0DB-A77297D239F2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23933" y="3366495"/>
            <a:ext cx="2590" cy="809227"/>
          </a:xfrm>
          <a:prstGeom prst="curvedConnector3">
            <a:avLst>
              <a:gd name="adj1" fmla="val -8826255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uadroTexto 8">
                <a:extLst>
                  <a:ext uri="{FF2B5EF4-FFF2-40B4-BE49-F238E27FC236}">
                    <a16:creationId xmlns:a16="http://schemas.microsoft.com/office/drawing/2014/main" xmlns="" id="{DFBE0BC4-C90D-4752-A0C9-0C990594415D}"/>
                  </a:ext>
                </a:extLst>
              </p:cNvPr>
              <p:cNvSpPr txBox="1"/>
              <p:nvPr/>
            </p:nvSpPr>
            <p:spPr>
              <a:xfrm>
                <a:off x="4027288" y="5429736"/>
                <a:ext cx="9293296" cy="426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C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C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/>
                    </m:sSup>
                  </m:oMath>
                </a14:m>
                <a:r>
                  <a:rPr lang="es-EC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C" sz="2000" b="1" i="0" smtClean="0"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s-EC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C" sz="20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s-EC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/>
                    </m:sSup>
                    <m:r>
                      <a:rPr lang="es-EC" sz="2000" b="1" i="1" smtClean="0">
                        <a:latin typeface="Cambria Math" panose="02040503050406030204" pitchFamily="18" charset="0"/>
                      </a:rPr>
                      <m:t>         </m:t>
                    </m:r>
                    <m:sSup>
                      <m:sSupPr>
                        <m:ctrlPr>
                          <a:rPr lang="es-EC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s-EC" sz="20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s-EC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C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s-EC" sz="2000" b="1" i="1" smtClean="0">
                        <a:latin typeface="Cambria Math" panose="02040503050406030204" pitchFamily="18" charset="0"/>
                      </a:rPr>
                      <m:t>    </m:t>
                    </m:r>
                    <m:sSup>
                      <m:sSupPr>
                        <m:ctrlPr>
                          <a:rPr lang="es-EC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s-EC" sz="20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s-EC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C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s-EC" sz="2000" b="1" i="0" smtClean="0">
                        <a:latin typeface="Cambria Math" panose="02040503050406030204" pitchFamily="18" charset="0"/>
                      </a:rPr>
                      <m:t>      </m:t>
                    </m:r>
                    <m:sSup>
                      <m:sSupPr>
                        <m:ctrlPr>
                          <a:rPr lang="es-EC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s-EC" sz="20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s-EC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C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s-EC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s-EC" sz="2000" b="1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s-EC" sz="20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s-EC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C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s-EC" sz="2000" b="1" i="1" smtClean="0">
                        <a:latin typeface="Cambria Math" panose="02040503050406030204" pitchFamily="18" charset="0"/>
                      </a:rPr>
                      <m:t>    </m:t>
                    </m:r>
                    <m:sSup>
                      <m:sSupPr>
                        <m:ctrlPr>
                          <a:rPr lang="es-EC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s-EC" sz="20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s-EC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C" sz="2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s-EC" sz="2000" b="1" i="0" smtClean="0">
                        <a:latin typeface="Cambria Math" panose="02040503050406030204" pitchFamily="18" charset="0"/>
                      </a:rPr>
                      <m:t>    </m:t>
                    </m:r>
                    <m:sSup>
                      <m:sSupPr>
                        <m:ctrlPr>
                          <a:rPr lang="es-EC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s-EC" sz="20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s-EC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C" sz="2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s-EC" sz="20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s-EC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EC" sz="20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s-EC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s-EC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C" sz="2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r>
                      <a:rPr lang="es-EC" sz="2000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s-EC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s-EC" sz="2000" b="1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s-EC" sz="20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s-EC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C" sz="2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lang="es-EC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EC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CuadroTexto 8">
                <a:extLst>
                  <a:ext uri="{FF2B5EF4-FFF2-40B4-BE49-F238E27FC236}">
                    <a16:creationId xmlns:a16="http://schemas.microsoft.com/office/drawing/2014/main" id="{DFBE0BC4-C90D-4752-A0C9-0C9905944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288" y="5429736"/>
                <a:ext cx="9293296" cy="426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2F2D0523-597E-49FC-9380-4188607962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7" r="39256"/>
          <a:stretch/>
        </p:blipFill>
        <p:spPr>
          <a:xfrm>
            <a:off x="8961634" y="3777655"/>
            <a:ext cx="517864" cy="1632116"/>
          </a:xfrm>
          <a:prstGeom prst="rect">
            <a:avLst/>
          </a:prstGeom>
        </p:spPr>
      </p:pic>
      <p:cxnSp>
        <p:nvCxnSpPr>
          <p:cNvPr id="65" name="Connector: Curved 64">
            <a:extLst>
              <a:ext uri="{FF2B5EF4-FFF2-40B4-BE49-F238E27FC236}">
                <a16:creationId xmlns:a16="http://schemas.microsoft.com/office/drawing/2014/main" xmlns="" id="{EDA345DC-15EB-4FF6-AE61-AE96CB1EE4B9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37678" y="3362720"/>
            <a:ext cx="3761" cy="907042"/>
          </a:xfrm>
          <a:prstGeom prst="curvedConnector3">
            <a:avLst>
              <a:gd name="adj1" fmla="val -607817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EEB0AB68-1846-4B71-8666-C805456E0D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7" r="39256"/>
          <a:stretch/>
        </p:blipFill>
        <p:spPr>
          <a:xfrm>
            <a:off x="9787257" y="3763130"/>
            <a:ext cx="517864" cy="163211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CE2C8D44-D4B2-4B99-B9F4-D5AA378EB5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7" r="39256"/>
          <a:stretch/>
        </p:blipFill>
        <p:spPr>
          <a:xfrm>
            <a:off x="10536405" y="3766052"/>
            <a:ext cx="517864" cy="163211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A112DFD-CC6D-4E70-AC4D-ADF903D34E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7" r="39256"/>
          <a:stretch/>
        </p:blipFill>
        <p:spPr>
          <a:xfrm>
            <a:off x="11225057" y="3779172"/>
            <a:ext cx="517864" cy="1632116"/>
          </a:xfrm>
          <a:prstGeom prst="rect">
            <a:avLst/>
          </a:prstGeom>
        </p:spPr>
      </p:pic>
      <p:cxnSp>
        <p:nvCxnSpPr>
          <p:cNvPr id="70" name="Connector: Curved 69">
            <a:extLst>
              <a:ext uri="{FF2B5EF4-FFF2-40B4-BE49-F238E27FC236}">
                <a16:creationId xmlns:a16="http://schemas.microsoft.com/office/drawing/2014/main" xmlns="" id="{32967043-C992-4854-939A-9A36FAEB719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538640" y="3492965"/>
            <a:ext cx="6350" cy="648110"/>
          </a:xfrm>
          <a:prstGeom prst="curvedConnector3">
            <a:avLst>
              <a:gd name="adj1" fmla="val -36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xmlns="" id="{CCD1278D-9E6B-4FB3-AE69-5A1B8E42E456}"/>
              </a:ext>
            </a:extLst>
          </p:cNvPr>
          <p:cNvCxnSpPr>
            <a:cxnSpLocks/>
          </p:cNvCxnSpPr>
          <p:nvPr/>
        </p:nvCxnSpPr>
        <p:spPr>
          <a:xfrm rot="16200000" flipH="1">
            <a:off x="9784082" y="3492995"/>
            <a:ext cx="6350" cy="648110"/>
          </a:xfrm>
          <a:prstGeom prst="curvedConnector3">
            <a:avLst>
              <a:gd name="adj1" fmla="val -36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Connector: Curved 81">
            <a:extLst>
              <a:ext uri="{FF2B5EF4-FFF2-40B4-BE49-F238E27FC236}">
                <a16:creationId xmlns:a16="http://schemas.microsoft.com/office/drawing/2014/main" xmlns="" id="{974C6F62-CEFD-45E4-A213-816747743B2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282378" y="3499315"/>
            <a:ext cx="6350" cy="648110"/>
          </a:xfrm>
          <a:prstGeom prst="curvedConnector3">
            <a:avLst>
              <a:gd name="adj1" fmla="val -36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Connector: Curved 82">
            <a:extLst>
              <a:ext uri="{FF2B5EF4-FFF2-40B4-BE49-F238E27FC236}">
                <a16:creationId xmlns:a16="http://schemas.microsoft.com/office/drawing/2014/main" xmlns="" id="{74B53D7B-9F4B-4269-964B-AECCBABA7EB3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29485" y="3374140"/>
            <a:ext cx="2590" cy="809227"/>
          </a:xfrm>
          <a:prstGeom prst="curvedConnector3">
            <a:avLst>
              <a:gd name="adj1" fmla="val -8826255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A7C3D2DF-F6DE-46F4-99D2-CB039465FA86}"/>
                  </a:ext>
                </a:extLst>
              </p:cNvPr>
              <p:cNvSpPr/>
              <p:nvPr/>
            </p:nvSpPr>
            <p:spPr>
              <a:xfrm>
                <a:off x="1960701" y="5417004"/>
                <a:ext cx="2019359" cy="10490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s-EC" sz="2400" dirty="0"/>
                  <a:t>ADN diana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C" sz="2400">
                        <a:latin typeface="Cambria Math" panose="02040503050406030204" pitchFamily="18" charset="0"/>
                      </a:rPr>
                      <m:t>conc</m:t>
                    </m:r>
                    <m:r>
                      <a:rPr lang="es-EC" sz="240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s-EC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C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s-EC" sz="2400">
                                <a:latin typeface="Cambria Math" panose="02040503050406030204" pitchFamily="18" charset="0"/>
                              </a:rPr>
                              <m:t>ng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s-EC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μl</m:t>
                            </m:r>
                          </m:den>
                        </m:f>
                      </m:e>
                    </m:d>
                  </m:oMath>
                </a14:m>
                <a:r>
                  <a:rPr lang="es-EC" sz="2400" dirty="0"/>
                  <a:t> 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7C3D2DF-F6DE-46F4-99D2-CB039465FA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701" y="5417004"/>
                <a:ext cx="2019359" cy="1049070"/>
              </a:xfrm>
              <a:prstGeom prst="rect">
                <a:avLst/>
              </a:prstGeom>
              <a:blipFill>
                <a:blip r:embed="rId5"/>
                <a:stretch>
                  <a:fillRect l="-4834" t="-407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Connector: Curved 95">
            <a:extLst>
              <a:ext uri="{FF2B5EF4-FFF2-40B4-BE49-F238E27FC236}">
                <a16:creationId xmlns:a16="http://schemas.microsoft.com/office/drawing/2014/main" xmlns="" id="{2D5039FE-C645-443B-B9C8-11035090DCD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645233" y="3333146"/>
            <a:ext cx="12700" cy="815578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4192EC08-D806-4D6B-9745-281E399C0470}"/>
              </a:ext>
            </a:extLst>
          </p:cNvPr>
          <p:cNvSpPr/>
          <p:nvPr/>
        </p:nvSpPr>
        <p:spPr>
          <a:xfrm>
            <a:off x="370785" y="4621932"/>
            <a:ext cx="330433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Matriz (18ul): Agua o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</a:rPr>
              <a:t>cDNA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 de células epiteliales</a:t>
            </a:r>
            <a:endParaRPr lang="es-EC" dirty="0"/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xmlns="" id="{ADC6DB37-7F0E-41A6-B248-EEC33A44DD9C}"/>
              </a:ext>
            </a:extLst>
          </p:cNvPr>
          <p:cNvCxnSpPr/>
          <p:nvPr/>
        </p:nvCxnSpPr>
        <p:spPr>
          <a:xfrm>
            <a:off x="3681692" y="4945097"/>
            <a:ext cx="2746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0" name="Arrow: Right 99">
            <a:extLst>
              <a:ext uri="{FF2B5EF4-FFF2-40B4-BE49-F238E27FC236}">
                <a16:creationId xmlns:a16="http://schemas.microsoft.com/office/drawing/2014/main" xmlns="" id="{1D5AF133-AE63-4556-B003-B705C8D77F00}"/>
              </a:ext>
            </a:extLst>
          </p:cNvPr>
          <p:cNvSpPr/>
          <p:nvPr/>
        </p:nvSpPr>
        <p:spPr>
          <a:xfrm>
            <a:off x="3712403" y="4780804"/>
            <a:ext cx="314885" cy="31199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6E6CD159-4746-4211-B067-34DFD1F67731}"/>
              </a:ext>
            </a:extLst>
          </p:cNvPr>
          <p:cNvSpPr/>
          <p:nvPr/>
        </p:nvSpPr>
        <p:spPr>
          <a:xfrm>
            <a:off x="3422324" y="3164308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</a:rPr>
              <a:t>2ul</a:t>
            </a:r>
            <a:endParaRPr lang="es-EC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0F13CB77-C615-48F9-BA35-DE27B082B964}"/>
              </a:ext>
            </a:extLst>
          </p:cNvPr>
          <p:cNvSpPr/>
          <p:nvPr/>
        </p:nvSpPr>
        <p:spPr>
          <a:xfrm>
            <a:off x="4324199" y="3164308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</a:rPr>
              <a:t>2ul</a:t>
            </a:r>
            <a:endParaRPr lang="es-EC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17FAC7E6-D2F3-4D7B-8304-AD8980835750}"/>
              </a:ext>
            </a:extLst>
          </p:cNvPr>
          <p:cNvSpPr/>
          <p:nvPr/>
        </p:nvSpPr>
        <p:spPr>
          <a:xfrm>
            <a:off x="5126644" y="3155219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</a:rPr>
              <a:t>2ul</a:t>
            </a:r>
            <a:endParaRPr lang="es-EC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57FF3DF1-221A-4F7C-9E14-D9FA0865D451}"/>
              </a:ext>
            </a:extLst>
          </p:cNvPr>
          <p:cNvSpPr/>
          <p:nvPr/>
        </p:nvSpPr>
        <p:spPr>
          <a:xfrm>
            <a:off x="6067354" y="3158614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</a:rPr>
              <a:t>2ul</a:t>
            </a:r>
            <a:endParaRPr lang="es-EC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8A8DCF8A-2B24-437A-8347-CF3A8DA3B3CD}"/>
              </a:ext>
            </a:extLst>
          </p:cNvPr>
          <p:cNvSpPr/>
          <p:nvPr/>
        </p:nvSpPr>
        <p:spPr>
          <a:xfrm>
            <a:off x="6969229" y="3158614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</a:rPr>
              <a:t>2ul</a:t>
            </a:r>
            <a:endParaRPr lang="es-EC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553D8404-C91C-466B-A265-4189597831C7}"/>
              </a:ext>
            </a:extLst>
          </p:cNvPr>
          <p:cNvSpPr/>
          <p:nvPr/>
        </p:nvSpPr>
        <p:spPr>
          <a:xfrm>
            <a:off x="7771674" y="3149525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</a:rPr>
              <a:t>2ul</a:t>
            </a:r>
            <a:endParaRPr lang="es-EC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A670F671-C42B-4485-98A0-322DFFB030E8}"/>
              </a:ext>
            </a:extLst>
          </p:cNvPr>
          <p:cNvSpPr/>
          <p:nvPr/>
        </p:nvSpPr>
        <p:spPr>
          <a:xfrm>
            <a:off x="8592276" y="3173397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</a:rPr>
              <a:t>2ul</a:t>
            </a:r>
            <a:endParaRPr lang="es-EC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2AC28C9B-D78B-4EDD-A3D1-98C2CB6F9FA5}"/>
              </a:ext>
            </a:extLst>
          </p:cNvPr>
          <p:cNvSpPr/>
          <p:nvPr/>
        </p:nvSpPr>
        <p:spPr>
          <a:xfrm>
            <a:off x="9494151" y="3173397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</a:rPr>
              <a:t>2ul</a:t>
            </a:r>
            <a:endParaRPr lang="es-EC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315B27D8-F541-4C7E-B408-4BAB106A9CC3}"/>
              </a:ext>
            </a:extLst>
          </p:cNvPr>
          <p:cNvSpPr/>
          <p:nvPr/>
        </p:nvSpPr>
        <p:spPr>
          <a:xfrm>
            <a:off x="10296596" y="3164308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</a:rPr>
              <a:t>2ul</a:t>
            </a:r>
            <a:endParaRPr lang="es-EC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61AF2624-1BB5-466C-9268-89170D7CB239}"/>
              </a:ext>
            </a:extLst>
          </p:cNvPr>
          <p:cNvSpPr/>
          <p:nvPr/>
        </p:nvSpPr>
        <p:spPr>
          <a:xfrm>
            <a:off x="10993694" y="3157238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</a:rPr>
              <a:t>2ul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0156792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640557"/>
              </p:ext>
            </p:extLst>
          </p:nvPr>
        </p:nvGraphicFramePr>
        <p:xfrm>
          <a:off x="417925" y="1484972"/>
          <a:ext cx="3688854" cy="1229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5141264" y="-93991"/>
            <a:ext cx="62968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7925" y="684199"/>
            <a:ext cx="362606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C"/>
            </a:defPPr>
            <a:lvl1pPr>
              <a:defRPr sz="3200" b="1">
                <a:latin typeface="Calibri" panose="020F0502020204030204" pitchFamily="34" charset="0"/>
              </a:defRPr>
            </a:lvl1pPr>
          </a:lstStyle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Electroforesis </a:t>
            </a:r>
          </a:p>
        </p:txBody>
      </p:sp>
      <p:pic>
        <p:nvPicPr>
          <p:cNvPr id="41988" name="Picture 4" descr="http://img.medicalexpo.es/images_me/photo-m2/69781-943837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25" y="3177527"/>
            <a:ext cx="3688854" cy="2860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913A60-7771-430A-B824-DD93DF5603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734" y="1580738"/>
            <a:ext cx="3001437" cy="4001915"/>
          </a:xfrm>
          <a:prstGeom prst="rect">
            <a:avLst/>
          </a:prstGeom>
        </p:spPr>
      </p:pic>
      <p:sp>
        <p:nvSpPr>
          <p:cNvPr id="12" name="CuadroTexto 5">
            <a:extLst>
              <a:ext uri="{FF2B5EF4-FFF2-40B4-BE49-F238E27FC236}">
                <a16:creationId xmlns:a16="http://schemas.microsoft.com/office/drawing/2014/main" xmlns="" id="{4F867AD3-ABA5-4A49-A625-F588B3706F4B}"/>
              </a:ext>
            </a:extLst>
          </p:cNvPr>
          <p:cNvSpPr txBox="1"/>
          <p:nvPr/>
        </p:nvSpPr>
        <p:spPr>
          <a:xfrm>
            <a:off x="6481011" y="684199"/>
            <a:ext cx="571098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C"/>
            </a:defPPr>
            <a:lvl1pPr>
              <a:defRPr sz="3200" b="1">
                <a:latin typeface="Calibri" panose="020F0502020204030204" pitchFamily="34" charset="0"/>
              </a:defRPr>
            </a:lvl1pPr>
          </a:lstStyle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Purificación de los productos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05E5ED5B-86DF-4803-A6D2-D15E6B7B9A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7795749"/>
              </p:ext>
            </p:extLst>
          </p:nvPr>
        </p:nvGraphicFramePr>
        <p:xfrm>
          <a:off x="4706611" y="1484972"/>
          <a:ext cx="3688023" cy="4306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82929819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9818" y="682927"/>
            <a:ext cx="7322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Secuenciación de productos amplificados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09600" y="1635626"/>
            <a:ext cx="2441932" cy="57996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Método </a:t>
            </a:r>
            <a:r>
              <a:rPr lang="es-E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Sanger</a:t>
            </a:r>
            <a:endParaRPr lang="es-E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010" name="Picture 2" descr="http://macrogenlab.com/wp-content/uploads/2015/04/macoge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078" y="1188199"/>
            <a:ext cx="2943213" cy="16291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 CuadroTexto"/>
          <p:cNvSpPr txBox="1">
            <a:spLocks noChangeArrowheads="1"/>
          </p:cNvSpPr>
          <p:nvPr/>
        </p:nvSpPr>
        <p:spPr bwMode="auto">
          <a:xfrm>
            <a:off x="5155256" y="-63332"/>
            <a:ext cx="62968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B57AD442-5FE8-4ED9-8A0A-D9EC03393F90}"/>
              </a:ext>
            </a:extLst>
          </p:cNvPr>
          <p:cNvSpPr/>
          <p:nvPr/>
        </p:nvSpPr>
        <p:spPr>
          <a:xfrm>
            <a:off x="3163827" y="1852226"/>
            <a:ext cx="1424215" cy="213133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Diagrama 6">
            <a:extLst>
              <a:ext uri="{FF2B5EF4-FFF2-40B4-BE49-F238E27FC236}">
                <a16:creationId xmlns:a16="http://schemas.microsoft.com/office/drawing/2014/main" xmlns="" id="{A72CD05C-1148-4F3C-8D73-F9B76D7955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9428061"/>
              </p:ext>
            </p:extLst>
          </p:nvPr>
        </p:nvGraphicFramePr>
        <p:xfrm>
          <a:off x="834262" y="1265156"/>
          <a:ext cx="10470658" cy="147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EA0CED19-4595-4F3A-AB34-EFE71AADBA43}"/>
              </a:ext>
            </a:extLst>
          </p:cNvPr>
          <p:cNvSpPr/>
          <p:nvPr/>
        </p:nvSpPr>
        <p:spPr>
          <a:xfrm>
            <a:off x="7959252" y="1820125"/>
            <a:ext cx="688898" cy="277331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7">
            <a:extLst>
              <a:ext uri="{FF2B5EF4-FFF2-40B4-BE49-F238E27FC236}">
                <a16:creationId xmlns:a16="http://schemas.microsoft.com/office/drawing/2014/main" xmlns="" id="{40C2AA0D-4404-4603-B271-6C08E68F0CE4}"/>
              </a:ext>
            </a:extLst>
          </p:cNvPr>
          <p:cNvSpPr/>
          <p:nvPr/>
        </p:nvSpPr>
        <p:spPr>
          <a:xfrm>
            <a:off x="5140515" y="5400818"/>
            <a:ext cx="262947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Búsqueda de homólogos mediante BLAST.</a:t>
            </a:r>
            <a:endParaRPr lang="es-E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4" descr="http://besocratic.colorado.edu/images/blast-logo.jpg">
            <a:extLst>
              <a:ext uri="{FF2B5EF4-FFF2-40B4-BE49-F238E27FC236}">
                <a16:creationId xmlns:a16="http://schemas.microsoft.com/office/drawing/2014/main" xmlns="" id="{AD3BAA44-5711-4E17-A69B-F9AA32FFC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676" y="3784957"/>
            <a:ext cx="2091579" cy="14711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1">
            <a:extLst>
              <a:ext uri="{FF2B5EF4-FFF2-40B4-BE49-F238E27FC236}">
                <a16:creationId xmlns:a16="http://schemas.microsoft.com/office/drawing/2014/main" xmlns="" id="{BD530D59-7D9A-4078-AC94-B01C6455390C}"/>
              </a:ext>
            </a:extLst>
          </p:cNvPr>
          <p:cNvSpPr/>
          <p:nvPr/>
        </p:nvSpPr>
        <p:spPr>
          <a:xfrm>
            <a:off x="249818" y="2792261"/>
            <a:ext cx="9512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Limpieza y ensamblaje de las secuencias</a:t>
            </a:r>
            <a:endParaRPr lang="es-E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">
            <a:extLst>
              <a:ext uri="{FF2B5EF4-FFF2-40B4-BE49-F238E27FC236}">
                <a16:creationId xmlns:a16="http://schemas.microsoft.com/office/drawing/2014/main" xmlns="" id="{98A303AA-32E4-4523-88C8-C17F0BCD4E0E}"/>
              </a:ext>
            </a:extLst>
          </p:cNvPr>
          <p:cNvSpPr/>
          <p:nvPr/>
        </p:nvSpPr>
        <p:spPr>
          <a:xfrm>
            <a:off x="1056611" y="5202462"/>
            <a:ext cx="2904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Geneious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 10.2.2. </a:t>
            </a:r>
            <a:endParaRPr lang="es-E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 descr="Resultado de imagen para Geneious">
            <a:extLst>
              <a:ext uri="{FF2B5EF4-FFF2-40B4-BE49-F238E27FC236}">
                <a16:creationId xmlns:a16="http://schemas.microsoft.com/office/drawing/2014/main" xmlns="" id="{585341B6-EC09-448C-8042-851CBC42C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6" y="3972752"/>
            <a:ext cx="3771900" cy="12096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xmlns="" id="{27F5549B-6FB0-40C0-AFCD-81EB42254730}"/>
              </a:ext>
            </a:extLst>
          </p:cNvPr>
          <p:cNvSpPr/>
          <p:nvPr/>
        </p:nvSpPr>
        <p:spPr>
          <a:xfrm>
            <a:off x="4450927" y="4393874"/>
            <a:ext cx="689588" cy="367431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DFC24BD-29E3-4FD5-BBAE-D234187F3F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095" y="3337822"/>
            <a:ext cx="3261181" cy="3135286"/>
          </a:xfrm>
          <a:prstGeom prst="rect">
            <a:avLst/>
          </a:prstGeom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xmlns="" id="{141455C0-C25A-4BC7-9995-E5E2D99C6CD9}"/>
              </a:ext>
            </a:extLst>
          </p:cNvPr>
          <p:cNvSpPr/>
          <p:nvPr/>
        </p:nvSpPr>
        <p:spPr>
          <a:xfrm>
            <a:off x="7564416" y="4393874"/>
            <a:ext cx="689588" cy="367431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ángulo 7">
            <a:extLst>
              <a:ext uri="{FF2B5EF4-FFF2-40B4-BE49-F238E27FC236}">
                <a16:creationId xmlns:a16="http://schemas.microsoft.com/office/drawing/2014/main" xmlns="" id="{D3573BBB-402B-4E1F-8009-A66C00CD43BA}"/>
              </a:ext>
            </a:extLst>
          </p:cNvPr>
          <p:cNvSpPr/>
          <p:nvPr/>
        </p:nvSpPr>
        <p:spPr>
          <a:xfrm>
            <a:off x="8621384" y="5051070"/>
            <a:ext cx="3300319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Alineamiento de secuencias y construcción del árbol filogenético.</a:t>
            </a:r>
            <a:endParaRPr lang="es-E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7039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CuadroTexto"/>
          <p:cNvSpPr txBox="1">
            <a:spLocks noChangeArrowheads="1"/>
          </p:cNvSpPr>
          <p:nvPr/>
        </p:nvSpPr>
        <p:spPr bwMode="auto">
          <a:xfrm>
            <a:off x="5155256" y="-63332"/>
            <a:ext cx="62968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49818" y="988173"/>
            <a:ext cx="9512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filogenético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E32C9E3-4BF4-4E63-BF1E-73794AB2A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59" y="225243"/>
            <a:ext cx="2803642" cy="26954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E2B466-F294-4AE7-B59A-2AE4C93A4899}"/>
              </a:ext>
            </a:extLst>
          </p:cNvPr>
          <p:cNvSpPr/>
          <p:nvPr/>
        </p:nvSpPr>
        <p:spPr>
          <a:xfrm>
            <a:off x="556230" y="2065390"/>
            <a:ext cx="11400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La muestra M-1304 se secuenció utilizando cebadores para VEVI-1 y VEVI.3</a:t>
            </a:r>
            <a:endParaRPr lang="es-EC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EB738C1-D94C-4C89-BEEE-967720498D87}"/>
              </a:ext>
            </a:extLst>
          </p:cNvPr>
          <p:cNvSpPr/>
          <p:nvPr/>
        </p:nvSpPr>
        <p:spPr>
          <a:xfrm>
            <a:off x="556230" y="2932229"/>
            <a:ext cx="11400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Se descartaron las muestras M-1299 y M-1473, ya que las secuencias no pertenecen a un serotipo de VEV</a:t>
            </a:r>
            <a:endParaRPr lang="es-EC" sz="2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952C897-A443-44E4-BBE5-7FF8935A08AB}"/>
              </a:ext>
            </a:extLst>
          </p:cNvPr>
          <p:cNvSpPr/>
          <p:nvPr/>
        </p:nvSpPr>
        <p:spPr>
          <a:xfrm>
            <a:off x="556230" y="4248949"/>
            <a:ext cx="11400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Se trabajo con 19 secuencias obtenidas en este trabajo y 41 secuencias de referencia.</a:t>
            </a:r>
            <a:endParaRPr lang="es-EC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4B2DECA-B752-422C-8F4B-CA099D5A38B8}"/>
              </a:ext>
            </a:extLst>
          </p:cNvPr>
          <p:cNvSpPr/>
          <p:nvPr/>
        </p:nvSpPr>
        <p:spPr>
          <a:xfrm>
            <a:off x="556230" y="5443687"/>
            <a:ext cx="11400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Método de máxima verosimilitud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53828578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1 CuadroTexto"/>
          <p:cNvSpPr txBox="1">
            <a:spLocks noChangeArrowheads="1"/>
          </p:cNvSpPr>
          <p:nvPr/>
        </p:nvSpPr>
        <p:spPr bwMode="auto">
          <a:xfrm>
            <a:off x="6492287" y="-34585"/>
            <a:ext cx="5131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 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11301" y="600353"/>
            <a:ext cx="4828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Estomatitis Vesicular (EV)</a:t>
            </a:r>
            <a:endParaRPr lang="es-E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243251B-2292-4450-A337-4B03116AD786}"/>
              </a:ext>
            </a:extLst>
          </p:cNvPr>
          <p:cNvSpPr/>
          <p:nvPr/>
        </p:nvSpPr>
        <p:spPr>
          <a:xfrm>
            <a:off x="481262" y="1395663"/>
            <a:ext cx="5414212" cy="93846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una enfermedad viral que afecta a: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C339116-FE65-4FBE-8B40-9A2A50F2B4D0}"/>
              </a:ext>
            </a:extLst>
          </p:cNvPr>
          <p:cNvSpPr/>
          <p:nvPr/>
        </p:nvSpPr>
        <p:spPr>
          <a:xfrm>
            <a:off x="1323116" y="2883387"/>
            <a:ext cx="4272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Equinos, bovinos y porcinos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22D053-D4FE-49D1-A4DE-E1F1BDEEFEF6}"/>
              </a:ext>
            </a:extLst>
          </p:cNvPr>
          <p:cNvSpPr/>
          <p:nvPr/>
        </p:nvSpPr>
        <p:spPr>
          <a:xfrm>
            <a:off x="1323116" y="3771202"/>
            <a:ext cx="2454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Ovejas y cabras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67DF996-3421-4343-8CEA-8F3CD4695B78}"/>
              </a:ext>
            </a:extLst>
          </p:cNvPr>
          <p:cNvSpPr/>
          <p:nvPr/>
        </p:nvSpPr>
        <p:spPr>
          <a:xfrm>
            <a:off x="1323116" y="4796682"/>
            <a:ext cx="2436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Seres humanos 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xmlns="" id="{9B5F406D-D36A-4D36-B541-2D5EB7415B08}"/>
              </a:ext>
            </a:extLst>
          </p:cNvPr>
          <p:cNvCxnSpPr>
            <a:stCxn id="8" idx="1"/>
            <a:endCxn id="9" idx="1"/>
          </p:cNvCxnSpPr>
          <p:nvPr/>
        </p:nvCxnSpPr>
        <p:spPr>
          <a:xfrm rot="10800000" flipH="1" flipV="1">
            <a:off x="481262" y="1864895"/>
            <a:ext cx="841854" cy="1280102"/>
          </a:xfrm>
          <a:prstGeom prst="bentConnector3">
            <a:avLst>
              <a:gd name="adj1" fmla="val -2715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xmlns="" id="{41731D15-7B4D-44AA-AAD7-E8BD857FEA84}"/>
              </a:ext>
            </a:extLst>
          </p:cNvPr>
          <p:cNvCxnSpPr>
            <a:stCxn id="8" idx="1"/>
            <a:endCxn id="11" idx="1"/>
          </p:cNvCxnSpPr>
          <p:nvPr/>
        </p:nvCxnSpPr>
        <p:spPr>
          <a:xfrm rot="10800000" flipH="1" flipV="1">
            <a:off x="481262" y="1864894"/>
            <a:ext cx="841854" cy="2167917"/>
          </a:xfrm>
          <a:prstGeom prst="bentConnector3">
            <a:avLst>
              <a:gd name="adj1" fmla="val -2715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xmlns="" id="{7A32415D-FD93-47B9-B8AE-0934A89BFEBC}"/>
              </a:ext>
            </a:extLst>
          </p:cNvPr>
          <p:cNvCxnSpPr>
            <a:stCxn id="8" idx="1"/>
            <a:endCxn id="15" idx="1"/>
          </p:cNvCxnSpPr>
          <p:nvPr/>
        </p:nvCxnSpPr>
        <p:spPr>
          <a:xfrm rot="10800000" flipH="1" flipV="1">
            <a:off x="481262" y="1864894"/>
            <a:ext cx="841854" cy="3193397"/>
          </a:xfrm>
          <a:prstGeom prst="bentConnector3">
            <a:avLst>
              <a:gd name="adj1" fmla="val -2715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ángulo 4">
            <a:extLst>
              <a:ext uri="{FF2B5EF4-FFF2-40B4-BE49-F238E27FC236}">
                <a16:creationId xmlns:a16="http://schemas.microsoft.com/office/drawing/2014/main" xmlns="" id="{7F42B8A8-AEEA-4623-840D-73319DEEB573}"/>
              </a:ext>
            </a:extLst>
          </p:cNvPr>
          <p:cNvSpPr/>
          <p:nvPr/>
        </p:nvSpPr>
        <p:spPr>
          <a:xfrm>
            <a:off x="6577264" y="1185128"/>
            <a:ext cx="54187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Agente causal</a:t>
            </a:r>
          </a:p>
          <a:p>
            <a:endParaRPr lang="es-EC" sz="2400" i="1" dirty="0">
              <a:latin typeface="+mj-lt"/>
            </a:endParaRPr>
          </a:p>
          <a:p>
            <a:r>
              <a:rPr lang="es-EC" sz="2400" i="1" dirty="0">
                <a:latin typeface="+mj-lt"/>
              </a:rPr>
              <a:t>- Vesicular </a:t>
            </a:r>
            <a:r>
              <a:rPr lang="es-EC" sz="2400" i="1" dirty="0" err="1">
                <a:latin typeface="+mj-lt"/>
              </a:rPr>
              <a:t>stomatitis</a:t>
            </a:r>
            <a:r>
              <a:rPr lang="es-EC" sz="2400" i="1" dirty="0">
                <a:latin typeface="+mj-lt"/>
              </a:rPr>
              <a:t> virus (VSV)</a:t>
            </a:r>
          </a:p>
          <a:p>
            <a:endParaRPr lang="es-ES" sz="2400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Virus de Estomatitis Vesicular (VEV)</a:t>
            </a:r>
            <a:endParaRPr lang="es-ES" sz="2400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8" name="Diagrama 11">
            <a:extLst>
              <a:ext uri="{FF2B5EF4-FFF2-40B4-BE49-F238E27FC236}">
                <a16:creationId xmlns:a16="http://schemas.microsoft.com/office/drawing/2014/main" xmlns="" id="{F673E703-1ADC-4FF3-A77C-912B8C4A16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7658426"/>
              </p:ext>
            </p:extLst>
          </p:nvPr>
        </p:nvGraphicFramePr>
        <p:xfrm>
          <a:off x="6272464" y="2550695"/>
          <a:ext cx="5723564" cy="3320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0319571"/>
      </p:ext>
    </p:extLst>
  </p:cSld>
  <p:clrMapOvr>
    <a:masterClrMapping/>
  </p:clrMapOvr>
  <p:transition spd="slow" advTm="79765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994687"/>
          </a:xfrm>
        </p:spPr>
        <p:txBody>
          <a:bodyPr/>
          <a:lstStyle/>
          <a:p>
            <a:pPr marL="0" indent="0" algn="ctr">
              <a:buNone/>
            </a:pPr>
            <a:endParaRPr lang="es-EC"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s-EC" sz="7200" b="1" dirty="0">
                <a:solidFill>
                  <a:schemeClr val="tx1"/>
                </a:solidFill>
                <a:latin typeface="Calibri" panose="020F0502020204030204" pitchFamily="34" charset="0"/>
              </a:rPr>
              <a:t>RESULTADOS Y DISCUSIÓN</a:t>
            </a:r>
            <a:endParaRPr lang="es-EC" sz="4400" b="1" dirty="0">
              <a:solidFill>
                <a:schemeClr val="tx1"/>
              </a:solidFill>
            </a:endParaRP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877339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E576147-BFC0-4FDA-B934-852362176567}"/>
              </a:ext>
            </a:extLst>
          </p:cNvPr>
          <p:cNvSpPr/>
          <p:nvPr/>
        </p:nvSpPr>
        <p:spPr>
          <a:xfrm>
            <a:off x="0" y="5619832"/>
            <a:ext cx="12293600" cy="1226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4331368" y="0"/>
            <a:ext cx="76620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6E6A7A-871F-452D-91EF-11D47CA9D4D7}"/>
              </a:ext>
            </a:extLst>
          </p:cNvPr>
          <p:cNvSpPr/>
          <p:nvPr/>
        </p:nvSpPr>
        <p:spPr>
          <a:xfrm>
            <a:off x="-748148" y="667035"/>
            <a:ext cx="9282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Ensayos de optimización para la detección de VEVI-1</a:t>
            </a:r>
          </a:p>
        </p:txBody>
      </p:sp>
      <p:pic>
        <p:nvPicPr>
          <p:cNvPr id="46081" name="Picture 192">
            <a:extLst>
              <a:ext uri="{FF2B5EF4-FFF2-40B4-BE49-F238E27FC236}">
                <a16:creationId xmlns:a16="http://schemas.microsoft.com/office/drawing/2014/main" xmlns="" id="{84F21872-C3F3-4456-B797-4A969D71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t="24472" r="165" b="10271"/>
          <a:stretch>
            <a:fillRect/>
          </a:stretch>
        </p:blipFill>
        <p:spPr bwMode="auto">
          <a:xfrm>
            <a:off x="174570" y="1713470"/>
            <a:ext cx="11818851" cy="46712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0DCEA8F8-05E9-4DE5-8153-94DF5304F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0958" y="6538244"/>
            <a:ext cx="100779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400" b="1" i="0" u="none" strike="noStrike" cap="none" normalizeH="0" baseline="0" dirty="0" bmk="_Toc489331428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Carriles 1-7: M-1178, Carriles 8-14: M-1304, C+: control positivo VEVI-1 (con Ta=50°C), C-: control negativo.</a:t>
            </a:r>
            <a:endParaRPr kumimoji="0" lang="es-EC" altLang="es-EC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CED1F90-3982-41A0-98A5-BA8A517B5997}"/>
              </a:ext>
            </a:extLst>
          </p:cNvPr>
          <p:cNvSpPr/>
          <p:nvPr/>
        </p:nvSpPr>
        <p:spPr>
          <a:xfrm>
            <a:off x="2727158" y="2134284"/>
            <a:ext cx="488212" cy="43847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EF6B6B7-8A50-4B3D-83C3-360CC1C28C4C}"/>
              </a:ext>
            </a:extLst>
          </p:cNvPr>
          <p:cNvSpPr/>
          <p:nvPr/>
        </p:nvSpPr>
        <p:spPr>
          <a:xfrm>
            <a:off x="208173" y="1189646"/>
            <a:ext cx="5678906" cy="400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lvl="2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Gradiente de temperatura de hibridación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564A562-4542-48F1-A15C-C1526DEC1AD7}"/>
              </a:ext>
            </a:extLst>
          </p:cNvPr>
          <p:cNvSpPr/>
          <p:nvPr/>
        </p:nvSpPr>
        <p:spPr>
          <a:xfrm>
            <a:off x="7892716" y="2134284"/>
            <a:ext cx="545431" cy="42504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64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998D98B-8506-42AF-B287-83D9832C0931}"/>
              </a:ext>
            </a:extLst>
          </p:cNvPr>
          <p:cNvSpPr/>
          <p:nvPr/>
        </p:nvSpPr>
        <p:spPr>
          <a:xfrm>
            <a:off x="0" y="5619832"/>
            <a:ext cx="12293600" cy="1226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5696531" y="0"/>
            <a:ext cx="62968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400" b="1" dirty="0">
                <a:latin typeface="Calibri" panose="020F0502020204030204" pitchFamily="34" charset="0"/>
              </a:rPr>
              <a:t>RESULTADOS Y DISCUSIÓN</a:t>
            </a:r>
            <a:endParaRPr lang="es-EC" sz="22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73CA845-EE38-47CA-83CB-B48EE57D08C3}"/>
              </a:ext>
            </a:extLst>
          </p:cNvPr>
          <p:cNvSpPr/>
          <p:nvPr/>
        </p:nvSpPr>
        <p:spPr>
          <a:xfrm>
            <a:off x="-667937" y="721315"/>
            <a:ext cx="9282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Ensayos de optimización para la detección de VEVI-1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4D31E7-B117-464F-8DB8-C8D23C541727}"/>
              </a:ext>
            </a:extLst>
          </p:cNvPr>
          <p:cNvSpPr/>
          <p:nvPr/>
        </p:nvSpPr>
        <p:spPr>
          <a:xfrm>
            <a:off x="625642" y="1237847"/>
            <a:ext cx="4451685" cy="400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lvl="2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Gradiente de cloruro de magnesio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3F1EE596-DE28-4400-80F4-9DDFBE627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642" y="20005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41985" name="Picture 203">
            <a:extLst>
              <a:ext uri="{FF2B5EF4-FFF2-40B4-BE49-F238E27FC236}">
                <a16:creationId xmlns:a16="http://schemas.microsoft.com/office/drawing/2014/main" xmlns="" id="{8A8867F9-738C-49CB-96D9-CEB838F2F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29805" r="45673" b="14349"/>
          <a:stretch>
            <a:fillRect/>
          </a:stretch>
        </p:blipFill>
        <p:spPr bwMode="auto">
          <a:xfrm>
            <a:off x="2211140" y="1698199"/>
            <a:ext cx="7489879" cy="47784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15288FF9-E2A3-410F-BE89-CFA7A7A98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315" y="6476689"/>
            <a:ext cx="86306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b="1" i="0" u="none" strike="noStrike" cap="none" normalizeH="0" baseline="0" dirty="0" bmk="_Toc48933143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Carriles 1-3: M-1178, Carriles 4-6: M-1304, C-: control negativo.</a:t>
            </a:r>
            <a:endParaRPr kumimoji="0" lang="es-EC" altLang="es-EC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0154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AE02C8C-6461-4576-9DB3-90D0C72093AC}"/>
              </a:ext>
            </a:extLst>
          </p:cNvPr>
          <p:cNvSpPr/>
          <p:nvPr/>
        </p:nvSpPr>
        <p:spPr>
          <a:xfrm>
            <a:off x="0" y="5619832"/>
            <a:ext cx="12293600" cy="1226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4026568" y="0"/>
            <a:ext cx="79668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B985A16-DB88-4087-A593-121F14C98BC5}"/>
              </a:ext>
            </a:extLst>
          </p:cNvPr>
          <p:cNvSpPr/>
          <p:nvPr/>
        </p:nvSpPr>
        <p:spPr>
          <a:xfrm>
            <a:off x="-887422" y="593151"/>
            <a:ext cx="9282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Ensayos de optimización para la detección de VEVI-2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425FEA6-F389-4219-8747-1F289BB33D6B}"/>
              </a:ext>
            </a:extLst>
          </p:cNvPr>
          <p:cNvSpPr/>
          <p:nvPr/>
        </p:nvSpPr>
        <p:spPr>
          <a:xfrm>
            <a:off x="561474" y="1163970"/>
            <a:ext cx="5582653" cy="400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lvl="2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Gradiente de temperatura de hibridación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1AF0E306-E779-4C1C-BA11-5F41AB8B1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662" y="2325076"/>
            <a:ext cx="11927305" cy="53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0116344-45F8-442E-9BF3-6C5C40AF9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2285" y="6519446"/>
            <a:ext cx="97713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600" b="1" i="0" u="none" strike="noStrike" cap="none" normalizeH="0" baseline="0" dirty="0" bmk="_Toc48933143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Carriles 1-12:M-1299. C+: control positivo Ind-2 (a 50.1°C). C-: control negativo.</a:t>
            </a:r>
            <a:endParaRPr kumimoji="0" lang="es-EC" altLang="es-EC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B00B752-8A73-47C2-B5CD-A501A2B19B85}"/>
              </a:ext>
            </a:extLst>
          </p:cNvPr>
          <p:cNvGrpSpPr/>
          <p:nvPr/>
        </p:nvGrpSpPr>
        <p:grpSpPr>
          <a:xfrm>
            <a:off x="2522285" y="1673234"/>
            <a:ext cx="6415283" cy="4576391"/>
            <a:chOff x="2522285" y="1673234"/>
            <a:chExt cx="6415283" cy="4576391"/>
          </a:xfrm>
        </p:grpSpPr>
        <p:pic>
          <p:nvPicPr>
            <p:cNvPr id="43009" name="Picture 204">
              <a:extLst>
                <a:ext uri="{FF2B5EF4-FFF2-40B4-BE49-F238E27FC236}">
                  <a16:creationId xmlns:a16="http://schemas.microsoft.com/office/drawing/2014/main" xmlns="" id="{145EB53C-0817-411D-A27C-80C47BC0E3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11" t="25414" r="28915" b="6190"/>
            <a:stretch>
              <a:fillRect/>
            </a:stretch>
          </p:blipFill>
          <p:spPr bwMode="auto">
            <a:xfrm>
              <a:off x="2522285" y="1673234"/>
              <a:ext cx="6415282" cy="45678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xmlns="" id="{9F6E8536-7FA3-4F5D-AB17-B62A1BB30820}"/>
                </a:ext>
              </a:extLst>
            </p:cNvPr>
            <p:cNvSpPr txBox="1"/>
            <p:nvPr/>
          </p:nvSpPr>
          <p:spPr>
            <a:xfrm>
              <a:off x="2522286" y="5849515"/>
              <a:ext cx="6415282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C" sz="2000" b="1" dirty="0"/>
                <a:t>         Ta (°C):   </a:t>
              </a:r>
              <a:r>
                <a:rPr lang="es-EC" sz="1600" b="1" dirty="0"/>
                <a:t>56      55.2       51.6     50.1     49         50,1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508502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67C7395-76F5-4211-B1E9-574AF5DB373B}"/>
              </a:ext>
            </a:extLst>
          </p:cNvPr>
          <p:cNvSpPr/>
          <p:nvPr/>
        </p:nvSpPr>
        <p:spPr>
          <a:xfrm>
            <a:off x="0" y="5619832"/>
            <a:ext cx="12293600" cy="1226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4443663" y="0"/>
            <a:ext cx="75497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B985A16-DB88-4087-A593-121F14C98BC5}"/>
              </a:ext>
            </a:extLst>
          </p:cNvPr>
          <p:cNvSpPr/>
          <p:nvPr/>
        </p:nvSpPr>
        <p:spPr>
          <a:xfrm>
            <a:off x="-887422" y="612640"/>
            <a:ext cx="9282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Ensayos de optimización para la detección de VEVI-2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425FEA6-F389-4219-8747-1F289BB33D6B}"/>
              </a:ext>
            </a:extLst>
          </p:cNvPr>
          <p:cNvSpPr/>
          <p:nvPr/>
        </p:nvSpPr>
        <p:spPr>
          <a:xfrm>
            <a:off x="449179" y="1120471"/>
            <a:ext cx="5582653" cy="400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lvl="2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Gradiente de cloruro de magnesio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0F170C42-397B-4DF6-AD77-41E26B50C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7284" y="17374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44033" name="Picture 205">
            <a:extLst>
              <a:ext uri="{FF2B5EF4-FFF2-40B4-BE49-F238E27FC236}">
                <a16:creationId xmlns:a16="http://schemas.microsoft.com/office/drawing/2014/main" xmlns="" id="{FE16BBB0-69F0-4013-BEA2-C9AE2E285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7" t="17256" r="21155" b="4308"/>
          <a:stretch>
            <a:fillRect/>
          </a:stretch>
        </p:blipFill>
        <p:spPr bwMode="auto">
          <a:xfrm>
            <a:off x="2068329" y="1659677"/>
            <a:ext cx="7927006" cy="45880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15AF1987-FE5B-4635-BE52-D19747EE4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320" y="6366872"/>
            <a:ext cx="91038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600" b="1" i="0" u="none" strike="noStrike" cap="none" normalizeH="0" baseline="0" dirty="0" bmk="_Toc489331432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Carriles 1-3: M-1299. Carriles 5-6: Control positivo VEVI-2. C-: control negativo.</a:t>
            </a:r>
            <a:endParaRPr kumimoji="0" lang="es-EC" altLang="es-EC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80786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4142277-2983-4483-B321-82A0DAFA56A2}"/>
              </a:ext>
            </a:extLst>
          </p:cNvPr>
          <p:cNvSpPr/>
          <p:nvPr/>
        </p:nvSpPr>
        <p:spPr>
          <a:xfrm>
            <a:off x="0" y="5619832"/>
            <a:ext cx="12293600" cy="1226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4283242" y="0"/>
            <a:ext cx="7710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B985A16-DB88-4087-A593-121F14C98BC5}"/>
              </a:ext>
            </a:extLst>
          </p:cNvPr>
          <p:cNvSpPr/>
          <p:nvPr/>
        </p:nvSpPr>
        <p:spPr>
          <a:xfrm>
            <a:off x="-884585" y="578993"/>
            <a:ext cx="9282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Ensayos de optimización para la detección de VEVI-2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425FEA6-F389-4219-8747-1F289BB33D6B}"/>
              </a:ext>
            </a:extLst>
          </p:cNvPr>
          <p:cNvSpPr/>
          <p:nvPr/>
        </p:nvSpPr>
        <p:spPr>
          <a:xfrm>
            <a:off x="505326" y="1113025"/>
            <a:ext cx="3031958" cy="400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lvl="2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Especificidad analítica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0F170C42-397B-4DF6-AD77-41E26B50C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7284" y="17813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D6C24DE-841B-458E-80BE-60FFAA1590B0}"/>
              </a:ext>
            </a:extLst>
          </p:cNvPr>
          <p:cNvCxnSpPr/>
          <p:nvPr/>
        </p:nvCxnSpPr>
        <p:spPr>
          <a:xfrm flipH="1">
            <a:off x="8417092" y="9119303"/>
            <a:ext cx="1905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20A9BD2E-F375-4B1D-8ACE-EA6140C77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242" y="17813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09F5F4BB-A5F1-4794-8E44-20D545411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242" y="2009962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A9DBC322-56F5-44F7-AEE9-46D4EF83E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79475"/>
            <a:ext cx="123194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600" i="0" u="none" strike="noStrike" cap="none" normalizeH="0" baseline="0" dirty="0" bmk="_Toc485844114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Carril 1: M-1299, Carril 2: M-1473, Carril 3: M-1284, Carril 4: Control positivo VEVI-2, Carril 5: Control positivo FA, C-: control negativo.</a:t>
            </a:r>
            <a:endParaRPr kumimoji="0" lang="es-EC" altLang="es-EC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7890A8B-7AFF-4E1C-A974-B9E1E38448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54" t="25963" r="29399" b="15377"/>
          <a:stretch/>
        </p:blipFill>
        <p:spPr>
          <a:xfrm>
            <a:off x="2573196" y="1699604"/>
            <a:ext cx="6338047" cy="457936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C2412C4E-6E00-488C-B26E-C319FA5A7359}"/>
              </a:ext>
            </a:extLst>
          </p:cNvPr>
          <p:cNvCxnSpPr/>
          <p:nvPr/>
        </p:nvCxnSpPr>
        <p:spPr>
          <a:xfrm flipH="1">
            <a:off x="5685905" y="4305993"/>
            <a:ext cx="108065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B99C81FF-61FA-4776-9B43-FEDD0A370812}"/>
              </a:ext>
            </a:extLst>
          </p:cNvPr>
          <p:cNvCxnSpPr/>
          <p:nvPr/>
        </p:nvCxnSpPr>
        <p:spPr>
          <a:xfrm flipH="1">
            <a:off x="6470072" y="3826626"/>
            <a:ext cx="1080655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550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045AC67-94F6-4366-899C-6ED051354A82}"/>
              </a:ext>
            </a:extLst>
          </p:cNvPr>
          <p:cNvSpPr/>
          <p:nvPr/>
        </p:nvSpPr>
        <p:spPr>
          <a:xfrm>
            <a:off x="0" y="5619832"/>
            <a:ext cx="12293600" cy="1226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 CuadroTexto"/>
          <p:cNvSpPr txBox="1">
            <a:spLocks noChangeArrowheads="1"/>
          </p:cNvSpPr>
          <p:nvPr/>
        </p:nvSpPr>
        <p:spPr bwMode="auto">
          <a:xfrm>
            <a:off x="4172989" y="0"/>
            <a:ext cx="78204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41113AE-FE05-45A1-99A0-6924F5843A10}"/>
              </a:ext>
            </a:extLst>
          </p:cNvPr>
          <p:cNvSpPr/>
          <p:nvPr/>
        </p:nvSpPr>
        <p:spPr>
          <a:xfrm>
            <a:off x="-817566" y="577582"/>
            <a:ext cx="9282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Ensayos de optimización para la detección de VEVI-3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2A49F3-12D9-4E20-AE02-1303A4F52BC4}"/>
              </a:ext>
            </a:extLst>
          </p:cNvPr>
          <p:cNvSpPr/>
          <p:nvPr/>
        </p:nvSpPr>
        <p:spPr>
          <a:xfrm>
            <a:off x="642185" y="1082877"/>
            <a:ext cx="5486399" cy="400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lvl="2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Gradiente de temperatura de hibridación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99597127-BCDD-4F76-8056-3563BE5F9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5385" y="18047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52225" name="Picture 1">
            <a:extLst>
              <a:ext uri="{FF2B5EF4-FFF2-40B4-BE49-F238E27FC236}">
                <a16:creationId xmlns:a16="http://schemas.microsoft.com/office/drawing/2014/main" xmlns="" id="{BCFFA295-EABD-40ED-AF72-ACBE253BF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" t="16942" r="1224" b="6819"/>
          <a:stretch>
            <a:fillRect/>
          </a:stretch>
        </p:blipFill>
        <p:spPr bwMode="auto">
          <a:xfrm>
            <a:off x="642185" y="1616829"/>
            <a:ext cx="10799361" cy="47800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2A8647E-3881-4A23-A4F4-EF1B0A7C5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13" y="6503968"/>
            <a:ext cx="114798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600" b="1" i="0" u="none" strike="noStrike" cap="none" normalizeH="0" baseline="0" dirty="0" bmk="_Toc489331434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Carriles 1-5: M-1590, Carriles 6-10: M-1286, Carriles 11-15: control positivo VEVI-3, C-: control negativo.</a:t>
            </a:r>
            <a:endParaRPr kumimoji="0" lang="es-EC" altLang="es-EC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7F06890-E785-4BC4-8921-DF97817C94CF}"/>
              </a:ext>
            </a:extLst>
          </p:cNvPr>
          <p:cNvSpPr/>
          <p:nvPr/>
        </p:nvSpPr>
        <p:spPr>
          <a:xfrm>
            <a:off x="10170696" y="2202660"/>
            <a:ext cx="549604" cy="42101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400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4A88133-FF8A-4809-A07F-839FD52F2822}"/>
              </a:ext>
            </a:extLst>
          </p:cNvPr>
          <p:cNvSpPr/>
          <p:nvPr/>
        </p:nvSpPr>
        <p:spPr>
          <a:xfrm>
            <a:off x="0" y="5619832"/>
            <a:ext cx="12293600" cy="1226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 CuadroTexto"/>
          <p:cNvSpPr txBox="1">
            <a:spLocks noChangeArrowheads="1"/>
          </p:cNvSpPr>
          <p:nvPr/>
        </p:nvSpPr>
        <p:spPr bwMode="auto">
          <a:xfrm>
            <a:off x="4058653" y="0"/>
            <a:ext cx="79347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41113AE-FE05-45A1-99A0-6924F5843A10}"/>
              </a:ext>
            </a:extLst>
          </p:cNvPr>
          <p:cNvSpPr/>
          <p:nvPr/>
        </p:nvSpPr>
        <p:spPr>
          <a:xfrm>
            <a:off x="-892381" y="557330"/>
            <a:ext cx="9282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Ensayos de optimización para la detección de VEVI-3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2A49F3-12D9-4E20-AE02-1303A4F52BC4}"/>
              </a:ext>
            </a:extLst>
          </p:cNvPr>
          <p:cNvSpPr/>
          <p:nvPr/>
        </p:nvSpPr>
        <p:spPr>
          <a:xfrm>
            <a:off x="426701" y="1078073"/>
            <a:ext cx="5029199" cy="400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lvl="2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Gradiente de cloruro de magnesio</a:t>
            </a:r>
          </a:p>
        </p:txBody>
      </p:sp>
      <p:pic>
        <p:nvPicPr>
          <p:cNvPr id="51201" name="Picture 18">
            <a:extLst>
              <a:ext uri="{FF2B5EF4-FFF2-40B4-BE49-F238E27FC236}">
                <a16:creationId xmlns:a16="http://schemas.microsoft.com/office/drawing/2014/main" xmlns="" id="{CE525FF4-F2C1-4D5C-8C2B-E6616EBF5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t="22276" b="10271"/>
          <a:stretch/>
        </p:blipFill>
        <p:spPr bwMode="auto">
          <a:xfrm>
            <a:off x="328631" y="1605313"/>
            <a:ext cx="11636337" cy="45400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D3005E1C-AB0A-4B63-8F7C-A868F6279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842" y="6331332"/>
            <a:ext cx="10724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600" b="0" i="0" u="none" strike="noStrike" cap="none" normalizeH="0" baseline="0" dirty="0" bmk="_Toc489331435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Carriles 1-3: M-1590, Carriles 4-6: M-1286, Carriles 7-9: control positivo de VEVI-3. C-: control negativo.</a:t>
            </a:r>
            <a:endParaRPr kumimoji="0" lang="es-EC" altLang="es-EC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F974F96-9CBB-487F-A4D8-014AEFA7B11B}"/>
              </a:ext>
            </a:extLst>
          </p:cNvPr>
          <p:cNvSpPr/>
          <p:nvPr/>
        </p:nvSpPr>
        <p:spPr>
          <a:xfrm>
            <a:off x="2812507" y="2036276"/>
            <a:ext cx="677043" cy="40427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C1021A2-AAB4-447D-87CC-715865160D3B}"/>
              </a:ext>
            </a:extLst>
          </p:cNvPr>
          <p:cNvSpPr/>
          <p:nvPr/>
        </p:nvSpPr>
        <p:spPr>
          <a:xfrm>
            <a:off x="6135255" y="2028645"/>
            <a:ext cx="730766" cy="4050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E99D545-F018-4327-8EA3-C39FE6C9C38C}"/>
              </a:ext>
            </a:extLst>
          </p:cNvPr>
          <p:cNvSpPr/>
          <p:nvPr/>
        </p:nvSpPr>
        <p:spPr>
          <a:xfrm>
            <a:off x="9625263" y="2038436"/>
            <a:ext cx="751740" cy="40405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3FFD06D-4171-43EB-8437-D3E55368EC4C}"/>
              </a:ext>
            </a:extLst>
          </p:cNvPr>
          <p:cNvSpPr/>
          <p:nvPr/>
        </p:nvSpPr>
        <p:spPr>
          <a:xfrm>
            <a:off x="10342784" y="1998011"/>
            <a:ext cx="710227" cy="40810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043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3933B22-5A7F-41F6-B1B5-63D8301F53F3}"/>
              </a:ext>
            </a:extLst>
          </p:cNvPr>
          <p:cNvSpPr/>
          <p:nvPr/>
        </p:nvSpPr>
        <p:spPr>
          <a:xfrm>
            <a:off x="0" y="5619832"/>
            <a:ext cx="12293600" cy="1226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11">
            <a:extLst>
              <a:ext uri="{FF2B5EF4-FFF2-40B4-BE49-F238E27FC236}">
                <a16:creationId xmlns:a16="http://schemas.microsoft.com/office/drawing/2014/main" xmlns="" id="{67E602D8-E896-4EDE-B843-0BCB8D9AD407}"/>
              </a:ext>
            </a:extLst>
          </p:cNvPr>
          <p:cNvPicPr/>
          <p:nvPr/>
        </p:nvPicPr>
        <p:blipFill rotWithShape="1">
          <a:blip r:embed="rId3"/>
          <a:srcRect l="2469" t="18186" r="13041" b="4996"/>
          <a:stretch/>
        </p:blipFill>
        <p:spPr bwMode="auto">
          <a:xfrm>
            <a:off x="1030298" y="1700610"/>
            <a:ext cx="10439807" cy="477456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1 CuadroTexto"/>
          <p:cNvSpPr txBox="1">
            <a:spLocks noChangeArrowheads="1"/>
          </p:cNvSpPr>
          <p:nvPr/>
        </p:nvSpPr>
        <p:spPr bwMode="auto">
          <a:xfrm>
            <a:off x="4304420" y="0"/>
            <a:ext cx="7689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41113AE-FE05-45A1-99A0-6924F5843A10}"/>
              </a:ext>
            </a:extLst>
          </p:cNvPr>
          <p:cNvSpPr/>
          <p:nvPr/>
        </p:nvSpPr>
        <p:spPr>
          <a:xfrm>
            <a:off x="-791170" y="634934"/>
            <a:ext cx="9282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Ensayos de optimización para la detección de VEVI-3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2A49F3-12D9-4E20-AE02-1303A4F52BC4}"/>
              </a:ext>
            </a:extLst>
          </p:cNvPr>
          <p:cNvSpPr/>
          <p:nvPr/>
        </p:nvSpPr>
        <p:spPr>
          <a:xfrm>
            <a:off x="834189" y="1163122"/>
            <a:ext cx="5775157" cy="400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lvl="2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Gradiente de concentración de cebadores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DD54E07-2441-434E-AFA2-4881E59A6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8579" y="29420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A29F8F-537A-4B06-8A67-4C14D3371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227" y="6519446"/>
            <a:ext cx="115904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600" b="0" i="0" u="none" cap="none" normalizeH="0" baseline="0" dirty="0" bmk="_Toc489331436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Carriles 1-5: Muestra 1304. Carriles 8-12: muestra, Carril 9: Control positivo. Carriles 6,13: controles negativos.</a:t>
            </a:r>
            <a:endParaRPr kumimoji="0" lang="es-EC" altLang="es-EC" sz="3600" b="0" i="0" u="non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B264129-7834-4DB4-A03D-E22D57B7F821}"/>
              </a:ext>
            </a:extLst>
          </p:cNvPr>
          <p:cNvSpPr/>
          <p:nvPr/>
        </p:nvSpPr>
        <p:spPr>
          <a:xfrm>
            <a:off x="4427621" y="2167243"/>
            <a:ext cx="518191" cy="43005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F7F5F56-5010-447D-947D-64E36167C4F8}"/>
              </a:ext>
            </a:extLst>
          </p:cNvPr>
          <p:cNvSpPr/>
          <p:nvPr/>
        </p:nvSpPr>
        <p:spPr>
          <a:xfrm>
            <a:off x="8775032" y="2167243"/>
            <a:ext cx="582355" cy="43005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180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5AA52A9-67F0-4A55-A9AE-784826693790}"/>
              </a:ext>
            </a:extLst>
          </p:cNvPr>
          <p:cNvSpPr/>
          <p:nvPr/>
        </p:nvSpPr>
        <p:spPr>
          <a:xfrm>
            <a:off x="0" y="5619832"/>
            <a:ext cx="12293600" cy="1226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 CuadroTexto"/>
          <p:cNvSpPr txBox="1">
            <a:spLocks noChangeArrowheads="1"/>
          </p:cNvSpPr>
          <p:nvPr/>
        </p:nvSpPr>
        <p:spPr bwMode="auto">
          <a:xfrm>
            <a:off x="4363453" y="0"/>
            <a:ext cx="76299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41113AE-FE05-45A1-99A0-6924F5843A10}"/>
              </a:ext>
            </a:extLst>
          </p:cNvPr>
          <p:cNvSpPr/>
          <p:nvPr/>
        </p:nvSpPr>
        <p:spPr>
          <a:xfrm>
            <a:off x="-819243" y="614680"/>
            <a:ext cx="9282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Ensayos de optimización para la detección de VEVI-3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2A49F3-12D9-4E20-AE02-1303A4F52BC4}"/>
              </a:ext>
            </a:extLst>
          </p:cNvPr>
          <p:cNvSpPr/>
          <p:nvPr/>
        </p:nvSpPr>
        <p:spPr>
          <a:xfrm>
            <a:off x="625643" y="1080532"/>
            <a:ext cx="5462336" cy="400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lvl="2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 mínimo de detección: en agua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E8BD3BD-F1D3-483E-8E4E-C5ED6799778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26355" r="20803" b="4622"/>
          <a:stretch/>
        </p:blipFill>
        <p:spPr bwMode="auto">
          <a:xfrm>
            <a:off x="472952" y="1691024"/>
            <a:ext cx="9777956" cy="470156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D4C1644-99F4-4CBB-9BF5-CDEF510163E2}"/>
              </a:ext>
            </a:extLst>
          </p:cNvPr>
          <p:cNvSpPr/>
          <p:nvPr/>
        </p:nvSpPr>
        <p:spPr>
          <a:xfrm>
            <a:off x="7082592" y="1645457"/>
            <a:ext cx="745958" cy="47471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7F877F-D27B-439A-9F29-4FA916664074}"/>
              </a:ext>
            </a:extLst>
          </p:cNvPr>
          <p:cNvSpPr/>
          <p:nvPr/>
        </p:nvSpPr>
        <p:spPr>
          <a:xfrm>
            <a:off x="874002" y="6519446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1000"/>
              </a:spcAft>
            </a:pP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Carriles 1-7: Producto purificado en concentraciones decrecientes. C+: control positivo de VEVI-3. C-: control negativo.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FE22738-A283-4629-B160-E97E12F34A53}"/>
              </a:ext>
            </a:extLst>
          </p:cNvPr>
          <p:cNvSpPr/>
          <p:nvPr/>
        </p:nvSpPr>
        <p:spPr>
          <a:xfrm>
            <a:off x="10587789" y="2486751"/>
            <a:ext cx="1405632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0.1 </a:t>
            </a:r>
            <a:r>
              <a:rPr lang="es-EC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fg</a:t>
            </a:r>
            <a:r>
              <a:rPr lang="es-EC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/</a:t>
            </a:r>
            <a:r>
              <a:rPr lang="es-EC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ul</a:t>
            </a:r>
            <a:r>
              <a:rPr lang="es-EC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5138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1 CuadroTexto"/>
          <p:cNvSpPr txBox="1">
            <a:spLocks noChangeArrowheads="1"/>
          </p:cNvSpPr>
          <p:nvPr/>
        </p:nvSpPr>
        <p:spPr bwMode="auto">
          <a:xfrm>
            <a:off x="6492287" y="-34585"/>
            <a:ext cx="5131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  </a:t>
            </a:r>
          </a:p>
        </p:txBody>
      </p:sp>
      <p:pic>
        <p:nvPicPr>
          <p:cNvPr id="10" name="Picture 9" descr="media/image1.jpeg">
            <a:hlinkClick r:id="rId3"/>
            <a:extLst>
              <a:ext uri="{FF2B5EF4-FFF2-40B4-BE49-F238E27FC236}">
                <a16:creationId xmlns:a16="http://schemas.microsoft.com/office/drawing/2014/main" xmlns="" id="{A90A9DC7-FC2A-4A23-AD4B-23FF6C161F8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82"/>
          <a:stretch/>
        </p:blipFill>
        <p:spPr bwMode="auto">
          <a:xfrm>
            <a:off x="264696" y="2058426"/>
            <a:ext cx="5799222" cy="39730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623809A-68A9-4181-A92A-BA2114431E57}"/>
              </a:ext>
            </a:extLst>
          </p:cNvPr>
          <p:cNvSpPr/>
          <p:nvPr/>
        </p:nvSpPr>
        <p:spPr>
          <a:xfrm>
            <a:off x="9881523" y="5598331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(Li &amp; Zhang. 2012)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90EEBA-633C-485F-8C39-A834E9E9F857}"/>
              </a:ext>
            </a:extLst>
          </p:cNvPr>
          <p:cNvPicPr/>
          <p:nvPr/>
        </p:nvPicPr>
        <p:blipFill rotWithShape="1">
          <a:blip r:embed="rId5"/>
          <a:srcRect t="87334"/>
          <a:stretch/>
        </p:blipFill>
        <p:spPr bwMode="auto">
          <a:xfrm>
            <a:off x="6164405" y="2058426"/>
            <a:ext cx="5787737" cy="122646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C0AA02D-B0A7-4158-852C-EB100C84BE05}"/>
              </a:ext>
            </a:extLst>
          </p:cNvPr>
          <p:cNvSpPr/>
          <p:nvPr/>
        </p:nvSpPr>
        <p:spPr>
          <a:xfrm>
            <a:off x="7927304" y="1276409"/>
            <a:ext cx="2261938" cy="69073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Genoma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84109A6-B884-4761-9AA3-5743B40A533A}"/>
              </a:ext>
            </a:extLst>
          </p:cNvPr>
          <p:cNvSpPr/>
          <p:nvPr/>
        </p:nvSpPr>
        <p:spPr>
          <a:xfrm>
            <a:off x="6655658" y="3611811"/>
            <a:ext cx="4232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Proteína de </a:t>
            </a:r>
            <a:r>
              <a:rPr lang="es-EC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nucleocápside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</a:p>
          <a:p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Fosfoproteína P</a:t>
            </a:r>
          </a:p>
          <a:p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Proteína de matriz M</a:t>
            </a:r>
          </a:p>
          <a:p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Glicoproteína G </a:t>
            </a:r>
          </a:p>
          <a:p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Polimerasa L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4">
            <a:extLst>
              <a:ext uri="{FF2B5EF4-FFF2-40B4-BE49-F238E27FC236}">
                <a16:creationId xmlns:a16="http://schemas.microsoft.com/office/drawing/2014/main" xmlns="" id="{5E16C214-9A87-4E8D-B8B7-5F719FD117D1}"/>
              </a:ext>
            </a:extLst>
          </p:cNvPr>
          <p:cNvSpPr/>
          <p:nvPr/>
        </p:nvSpPr>
        <p:spPr>
          <a:xfrm>
            <a:off x="311301" y="600353"/>
            <a:ext cx="6706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Virus de Estomatitis Vesicular (VEV)</a:t>
            </a:r>
            <a:endParaRPr lang="es-E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7297EAD-BBA0-49E6-8738-3AC4D8504223}"/>
              </a:ext>
            </a:extLst>
          </p:cNvPr>
          <p:cNvSpPr/>
          <p:nvPr/>
        </p:nvSpPr>
        <p:spPr>
          <a:xfrm>
            <a:off x="2033338" y="1276409"/>
            <a:ext cx="2261938" cy="69073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Estructura</a:t>
            </a:r>
          </a:p>
        </p:txBody>
      </p:sp>
    </p:spTree>
    <p:extLst>
      <p:ext uri="{BB962C8B-B14F-4D97-AF65-F5344CB8AC3E}">
        <p14:creationId xmlns:p14="http://schemas.microsoft.com/office/powerpoint/2010/main" val="326141685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FE574A1-F9A5-4126-AC7C-BDF09F0F1664}"/>
              </a:ext>
            </a:extLst>
          </p:cNvPr>
          <p:cNvSpPr/>
          <p:nvPr/>
        </p:nvSpPr>
        <p:spPr>
          <a:xfrm>
            <a:off x="0" y="5619832"/>
            <a:ext cx="12293600" cy="1226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 CuadroTexto"/>
          <p:cNvSpPr txBox="1">
            <a:spLocks noChangeArrowheads="1"/>
          </p:cNvSpPr>
          <p:nvPr/>
        </p:nvSpPr>
        <p:spPr bwMode="auto">
          <a:xfrm>
            <a:off x="4299284" y="0"/>
            <a:ext cx="7694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41113AE-FE05-45A1-99A0-6924F5843A10}"/>
              </a:ext>
            </a:extLst>
          </p:cNvPr>
          <p:cNvSpPr/>
          <p:nvPr/>
        </p:nvSpPr>
        <p:spPr>
          <a:xfrm>
            <a:off x="-748148" y="588489"/>
            <a:ext cx="9282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Ensayos de optimización para la detección de VEVI-3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2A49F3-12D9-4E20-AE02-1303A4F52BC4}"/>
              </a:ext>
            </a:extLst>
          </p:cNvPr>
          <p:cNvSpPr/>
          <p:nvPr/>
        </p:nvSpPr>
        <p:spPr>
          <a:xfrm>
            <a:off x="677928" y="1077217"/>
            <a:ext cx="5462336" cy="400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lvl="2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 mínimo de detección: en </a:t>
            </a:r>
            <a:r>
              <a:rPr lang="es-EC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cDNA</a:t>
            </a: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C999597-EA5A-4D89-8ED6-C9400A312E0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0" t="24867" r="2536" b="2988"/>
          <a:stretch/>
        </p:blipFill>
        <p:spPr bwMode="auto">
          <a:xfrm>
            <a:off x="428031" y="1726919"/>
            <a:ext cx="9838917" cy="459519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A789D33-F4BE-40DD-ACD2-AF9328412893}"/>
              </a:ext>
            </a:extLst>
          </p:cNvPr>
          <p:cNvSpPr/>
          <p:nvPr/>
        </p:nvSpPr>
        <p:spPr>
          <a:xfrm>
            <a:off x="1182009" y="6414789"/>
            <a:ext cx="12014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1000"/>
              </a:spcAft>
            </a:pP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Carriles 1-7: Producto purificado en concentraciones decrecientes. C+: control positivo de VEVI-3. C-: control negativo.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FEB0B2A-4B2E-4CCE-A953-05F8C6EA4AEE}"/>
              </a:ext>
            </a:extLst>
          </p:cNvPr>
          <p:cNvSpPr/>
          <p:nvPr/>
        </p:nvSpPr>
        <p:spPr>
          <a:xfrm>
            <a:off x="5534528" y="1735832"/>
            <a:ext cx="673769" cy="45862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F230199-5546-49D4-84F1-386D45F157E2}"/>
              </a:ext>
            </a:extLst>
          </p:cNvPr>
          <p:cNvSpPr/>
          <p:nvPr/>
        </p:nvSpPr>
        <p:spPr>
          <a:xfrm>
            <a:off x="10577458" y="2650531"/>
            <a:ext cx="1405632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0.1 </a:t>
            </a:r>
            <a:r>
              <a:rPr lang="es-EC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fg</a:t>
            </a:r>
            <a:r>
              <a:rPr lang="es-EC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/</a:t>
            </a:r>
            <a:r>
              <a:rPr lang="es-EC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ul</a:t>
            </a:r>
            <a:r>
              <a:rPr lang="es-EC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613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6B74870-35CD-4E91-872F-EB4DC214CDCA}"/>
              </a:ext>
            </a:extLst>
          </p:cNvPr>
          <p:cNvSpPr/>
          <p:nvPr/>
        </p:nvSpPr>
        <p:spPr>
          <a:xfrm>
            <a:off x="0" y="5619832"/>
            <a:ext cx="12293600" cy="1226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 CuadroTexto"/>
          <p:cNvSpPr txBox="1">
            <a:spLocks noChangeArrowheads="1"/>
          </p:cNvSpPr>
          <p:nvPr/>
        </p:nvSpPr>
        <p:spPr bwMode="auto">
          <a:xfrm>
            <a:off x="4427621" y="0"/>
            <a:ext cx="756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41113AE-FE05-45A1-99A0-6924F5843A10}"/>
              </a:ext>
            </a:extLst>
          </p:cNvPr>
          <p:cNvSpPr/>
          <p:nvPr/>
        </p:nvSpPr>
        <p:spPr>
          <a:xfrm>
            <a:off x="-667938" y="632804"/>
            <a:ext cx="9282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Ensayos de optimización para la detección de VEVI-3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2A49F3-12D9-4E20-AE02-1303A4F52BC4}"/>
              </a:ext>
            </a:extLst>
          </p:cNvPr>
          <p:cNvSpPr/>
          <p:nvPr/>
        </p:nvSpPr>
        <p:spPr>
          <a:xfrm>
            <a:off x="603528" y="1140635"/>
            <a:ext cx="5462336" cy="400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lvl="2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Especificidad analítica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2802AFAE-A812-4830-82D7-ACC274466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405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2BF88253-4A25-49F1-8298-63E595C07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727" y="6404101"/>
            <a:ext cx="115182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600" b="0" i="0" u="none" strike="noStrike" cap="none" normalizeH="0" baseline="0" dirty="0" bmk="_Toc489331444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Carril 1: muestra, </a:t>
            </a:r>
            <a:r>
              <a:rPr lang="es-EC" altLang="es-EC" sz="1600" dirty="0" bmk="_Toc489331444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CFA</a:t>
            </a:r>
            <a:r>
              <a:rPr kumimoji="0" lang="es-EC" altLang="es-EC" sz="1600" b="0" i="0" u="none" strike="noStrike" cap="none" normalizeH="0" baseline="0" dirty="0" bmk="_Toc489331444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Control FA, C-: control negativo, C+: control positivo Ind-3.</a:t>
            </a:r>
            <a:endParaRPr kumimoji="0" lang="es-EC" altLang="es-EC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E6BDC90-C3DC-4CCE-8CEE-90594B2278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44" t="22426" r="34219" b="9066"/>
          <a:stretch/>
        </p:blipFill>
        <p:spPr>
          <a:xfrm>
            <a:off x="3272593" y="1727273"/>
            <a:ext cx="4398115" cy="45734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3429006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A33C45E-E32A-4C82-9901-20E7966CBC6D}"/>
              </a:ext>
            </a:extLst>
          </p:cNvPr>
          <p:cNvSpPr/>
          <p:nvPr/>
        </p:nvSpPr>
        <p:spPr>
          <a:xfrm>
            <a:off x="0" y="5619832"/>
            <a:ext cx="12293600" cy="1226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 CuadroTexto"/>
          <p:cNvSpPr txBox="1">
            <a:spLocks noChangeArrowheads="1"/>
          </p:cNvSpPr>
          <p:nvPr/>
        </p:nvSpPr>
        <p:spPr bwMode="auto">
          <a:xfrm>
            <a:off x="3898232" y="0"/>
            <a:ext cx="80951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41113AE-FE05-45A1-99A0-6924F5843A10}"/>
              </a:ext>
            </a:extLst>
          </p:cNvPr>
          <p:cNvSpPr/>
          <p:nvPr/>
        </p:nvSpPr>
        <p:spPr>
          <a:xfrm>
            <a:off x="-743042" y="516205"/>
            <a:ext cx="9282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Ensayos de optimización para la detección de VEVNJ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2A49F3-12D9-4E20-AE02-1303A4F52BC4}"/>
              </a:ext>
            </a:extLst>
          </p:cNvPr>
          <p:cNvSpPr/>
          <p:nvPr/>
        </p:nvSpPr>
        <p:spPr>
          <a:xfrm>
            <a:off x="794086" y="1022310"/>
            <a:ext cx="5462336" cy="400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lvl="2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Gradiente de temperatura de hibridación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7DB23039-C472-4CA6-A7F6-2D7437A90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0370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3" name="Picture 20">
            <a:extLst>
              <a:ext uri="{FF2B5EF4-FFF2-40B4-BE49-F238E27FC236}">
                <a16:creationId xmlns:a16="http://schemas.microsoft.com/office/drawing/2014/main" xmlns="" id="{8A03EF02-577C-45CB-A077-43F501CD0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20081" r="5984" b="10896"/>
          <a:stretch>
            <a:fillRect/>
          </a:stretch>
        </p:blipFill>
        <p:spPr bwMode="auto">
          <a:xfrm>
            <a:off x="689859" y="1624197"/>
            <a:ext cx="11133126" cy="47101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732C9852-E18B-4C52-978C-5532BBBE2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483925"/>
            <a:ext cx="119856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600" b="0" i="0" u="none" strike="noStrike" cap="none" normalizeH="0" baseline="0" dirty="0" bmk="_Toc489331437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Carriles 1-5: M-1508, Carriles </a:t>
            </a:r>
            <a:r>
              <a:rPr lang="es-EC" altLang="es-EC" sz="1600" dirty="0" bmk="_Toc48933143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6-10</a:t>
            </a:r>
            <a:r>
              <a:rPr kumimoji="0" lang="es-EC" altLang="es-EC" sz="1600" b="0" i="0" u="none" strike="noStrike" cap="none" normalizeH="0" baseline="0" dirty="0" bmk="_Toc489331437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M-1525, carriles 11-15 control positivo, C-: control negativo.</a:t>
            </a:r>
            <a:endParaRPr kumimoji="0" lang="es-EC" altLang="es-EC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37B2973-9949-4D97-8DF9-DFD5B4180BFE}"/>
              </a:ext>
            </a:extLst>
          </p:cNvPr>
          <p:cNvSpPr/>
          <p:nvPr/>
        </p:nvSpPr>
        <p:spPr>
          <a:xfrm>
            <a:off x="2823412" y="2068747"/>
            <a:ext cx="554282" cy="4340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D61EA53-4AD8-40DF-82EE-716485FDC13E}"/>
              </a:ext>
            </a:extLst>
          </p:cNvPr>
          <p:cNvSpPr/>
          <p:nvPr/>
        </p:nvSpPr>
        <p:spPr>
          <a:xfrm>
            <a:off x="6079958" y="1988151"/>
            <a:ext cx="630191" cy="43462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6FBE636-673E-4FDA-B1F6-85514557C8C5}"/>
              </a:ext>
            </a:extLst>
          </p:cNvPr>
          <p:cNvSpPr/>
          <p:nvPr/>
        </p:nvSpPr>
        <p:spPr>
          <a:xfrm>
            <a:off x="9654460" y="1988151"/>
            <a:ext cx="596445" cy="4442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80001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82DB385-4079-48D9-B7A6-6AC0B48B9B07}"/>
              </a:ext>
            </a:extLst>
          </p:cNvPr>
          <p:cNvSpPr/>
          <p:nvPr/>
        </p:nvSpPr>
        <p:spPr>
          <a:xfrm>
            <a:off x="0" y="5619832"/>
            <a:ext cx="12293600" cy="1226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 CuadroTexto"/>
          <p:cNvSpPr txBox="1">
            <a:spLocks noChangeArrowheads="1"/>
          </p:cNvSpPr>
          <p:nvPr/>
        </p:nvSpPr>
        <p:spPr bwMode="auto">
          <a:xfrm>
            <a:off x="3846384" y="0"/>
            <a:ext cx="81470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41113AE-FE05-45A1-99A0-6924F5843A10}"/>
              </a:ext>
            </a:extLst>
          </p:cNvPr>
          <p:cNvSpPr/>
          <p:nvPr/>
        </p:nvSpPr>
        <p:spPr>
          <a:xfrm>
            <a:off x="-794890" y="639972"/>
            <a:ext cx="9282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Ensayos de optimización para la detección de VEVNJ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2A49F3-12D9-4E20-AE02-1303A4F52BC4}"/>
              </a:ext>
            </a:extLst>
          </p:cNvPr>
          <p:cNvSpPr/>
          <p:nvPr/>
        </p:nvSpPr>
        <p:spPr>
          <a:xfrm>
            <a:off x="978569" y="1143739"/>
            <a:ext cx="5462336" cy="400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lvl="2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Gradiente cloruro de magnesio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48ED065F-A129-4B3C-A4F6-31A990D5D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89" y="191180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321" name="Picture 21">
            <a:extLst>
              <a:ext uri="{FF2B5EF4-FFF2-40B4-BE49-F238E27FC236}">
                <a16:creationId xmlns:a16="http://schemas.microsoft.com/office/drawing/2014/main" xmlns="" id="{FE81B01F-F65F-4880-BD4D-AC29B67E2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t="16629" r="21507" b="4936"/>
          <a:stretch>
            <a:fillRect/>
          </a:stretch>
        </p:blipFill>
        <p:spPr bwMode="auto">
          <a:xfrm>
            <a:off x="2030652" y="1585951"/>
            <a:ext cx="7517086" cy="45970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1FE080E9-AB02-45F8-B36B-A9B86E3B3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6351" y="6383801"/>
            <a:ext cx="116626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600" b="0" i="0" u="none" strike="noStrike" cap="none" normalizeH="0" baseline="0" dirty="0" bmk="_Toc489331438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Carriles 1-3: M-1525. Carriles 4-6: Control positivo de VEVNJ. C-: control negativo.</a:t>
            </a:r>
            <a:endParaRPr kumimoji="0" lang="es-EC" altLang="es-EC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B72F64E-67E0-412A-9FC2-453E8A71560E}"/>
              </a:ext>
            </a:extLst>
          </p:cNvPr>
          <p:cNvSpPr/>
          <p:nvPr/>
        </p:nvSpPr>
        <p:spPr>
          <a:xfrm>
            <a:off x="4054931" y="1972415"/>
            <a:ext cx="741658" cy="4210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4BEFF61-681C-48BB-89C0-117369164C17}"/>
              </a:ext>
            </a:extLst>
          </p:cNvPr>
          <p:cNvSpPr/>
          <p:nvPr/>
        </p:nvSpPr>
        <p:spPr>
          <a:xfrm>
            <a:off x="6260720" y="1979702"/>
            <a:ext cx="741658" cy="4210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33115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74A3F5-2A3B-4502-A3D9-B985A895969F}"/>
              </a:ext>
            </a:extLst>
          </p:cNvPr>
          <p:cNvSpPr/>
          <p:nvPr/>
        </p:nvSpPr>
        <p:spPr>
          <a:xfrm>
            <a:off x="0" y="5619832"/>
            <a:ext cx="12293600" cy="1226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 CuadroTexto"/>
          <p:cNvSpPr txBox="1">
            <a:spLocks noChangeArrowheads="1"/>
          </p:cNvSpPr>
          <p:nvPr/>
        </p:nvSpPr>
        <p:spPr bwMode="auto">
          <a:xfrm>
            <a:off x="4062951" y="0"/>
            <a:ext cx="79304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41113AE-FE05-45A1-99A0-6924F5843A10}"/>
              </a:ext>
            </a:extLst>
          </p:cNvPr>
          <p:cNvSpPr/>
          <p:nvPr/>
        </p:nvSpPr>
        <p:spPr>
          <a:xfrm>
            <a:off x="-667937" y="769441"/>
            <a:ext cx="9282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Ensayos de optimización para la detección de VEVNJ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2A49F3-12D9-4E20-AE02-1303A4F52BC4}"/>
              </a:ext>
            </a:extLst>
          </p:cNvPr>
          <p:cNvSpPr/>
          <p:nvPr/>
        </p:nvSpPr>
        <p:spPr>
          <a:xfrm>
            <a:off x="613607" y="1193028"/>
            <a:ext cx="6232357" cy="400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lvl="2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Gradiente de concentración de cebadores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1CD9ED86-D673-434C-B57F-BB62B1841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5780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55297" name="Picture 22">
            <a:extLst>
              <a:ext uri="{FF2B5EF4-FFF2-40B4-BE49-F238E27FC236}">
                <a16:creationId xmlns:a16="http://schemas.microsoft.com/office/drawing/2014/main" xmlns="" id="{E85FDBDA-63D7-47E7-99D4-B0CBB9935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" t="18198" r="14983" b="4936"/>
          <a:stretch>
            <a:fillRect/>
          </a:stretch>
        </p:blipFill>
        <p:spPr bwMode="auto">
          <a:xfrm>
            <a:off x="1163791" y="1650696"/>
            <a:ext cx="8898729" cy="47732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8D8ED857-097C-4DAD-B6E7-8212B770D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0042" y="6507467"/>
            <a:ext cx="118551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600" b="0" i="0" u="none" strike="noStrike" cap="none" normalizeH="0" baseline="0" dirty="0" bmk="_Toc489331439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Carriles 1-5: Control positivo de VEVNJ. Carriles 6-10: M-1525. C-: control negativo.</a:t>
            </a:r>
            <a:endParaRPr kumimoji="0" lang="es-EC" altLang="es-EC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EE49150-FCB8-4676-8DD2-7E4C70F1AA35}"/>
              </a:ext>
            </a:extLst>
          </p:cNvPr>
          <p:cNvSpPr/>
          <p:nvPr/>
        </p:nvSpPr>
        <p:spPr>
          <a:xfrm>
            <a:off x="4170003" y="2118741"/>
            <a:ext cx="448887" cy="43778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5642FC9-BF48-43A5-BF0F-F2356A8C6A5C}"/>
              </a:ext>
            </a:extLst>
          </p:cNvPr>
          <p:cNvSpPr/>
          <p:nvPr/>
        </p:nvSpPr>
        <p:spPr>
          <a:xfrm>
            <a:off x="7803742" y="2118741"/>
            <a:ext cx="448887" cy="43340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20808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76158E8-2AD0-433C-8207-1F07C1409535}"/>
              </a:ext>
            </a:extLst>
          </p:cNvPr>
          <p:cNvSpPr/>
          <p:nvPr/>
        </p:nvSpPr>
        <p:spPr>
          <a:xfrm>
            <a:off x="0" y="5619832"/>
            <a:ext cx="12293600" cy="1226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 CuadroTexto"/>
          <p:cNvSpPr txBox="1">
            <a:spLocks noChangeArrowheads="1"/>
          </p:cNvSpPr>
          <p:nvPr/>
        </p:nvSpPr>
        <p:spPr bwMode="auto">
          <a:xfrm>
            <a:off x="4138863" y="0"/>
            <a:ext cx="78545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41113AE-FE05-45A1-99A0-6924F5843A10}"/>
              </a:ext>
            </a:extLst>
          </p:cNvPr>
          <p:cNvSpPr/>
          <p:nvPr/>
        </p:nvSpPr>
        <p:spPr>
          <a:xfrm>
            <a:off x="-748148" y="559289"/>
            <a:ext cx="9282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Ensayos de optimización para la detección de VEVNJ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2A49F3-12D9-4E20-AE02-1303A4F52BC4}"/>
              </a:ext>
            </a:extLst>
          </p:cNvPr>
          <p:cNvSpPr/>
          <p:nvPr/>
        </p:nvSpPr>
        <p:spPr>
          <a:xfrm>
            <a:off x="627780" y="1076684"/>
            <a:ext cx="5462336" cy="400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lvl="2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 mínimo de detección: en agua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528ECD-17DF-46D0-8B3A-F0685F5E004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8" t="24252" r="17088" b="2206"/>
          <a:stretch/>
        </p:blipFill>
        <p:spPr bwMode="auto">
          <a:xfrm>
            <a:off x="920548" y="1576116"/>
            <a:ext cx="8480126" cy="484807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CCB70F3-D4DA-4BBF-A7AE-9EDBD2150AB6}"/>
              </a:ext>
            </a:extLst>
          </p:cNvPr>
          <p:cNvSpPr/>
          <p:nvPr/>
        </p:nvSpPr>
        <p:spPr>
          <a:xfrm>
            <a:off x="627780" y="6441961"/>
            <a:ext cx="117527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1000"/>
              </a:spcAft>
            </a:pP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Carriles 1-7: Producto purificado en concentraciones decrecientes. C+: control positivo de VEVNJ. C-: control negativo.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0EB2B8-269D-4208-8E5A-0D39D871EF11}"/>
              </a:ext>
            </a:extLst>
          </p:cNvPr>
          <p:cNvSpPr/>
          <p:nvPr/>
        </p:nvSpPr>
        <p:spPr>
          <a:xfrm>
            <a:off x="6833938" y="1659410"/>
            <a:ext cx="600351" cy="4717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EAD22CB-4BD2-4FB6-A7D5-5EC9D1971D2A}"/>
              </a:ext>
            </a:extLst>
          </p:cNvPr>
          <p:cNvSpPr/>
          <p:nvPr/>
        </p:nvSpPr>
        <p:spPr>
          <a:xfrm>
            <a:off x="9681050" y="3948694"/>
            <a:ext cx="1405632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1 </a:t>
            </a:r>
            <a:r>
              <a:rPr lang="es-EC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fg</a:t>
            </a:r>
            <a:r>
              <a:rPr lang="es-EC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/</a:t>
            </a:r>
            <a:r>
              <a:rPr lang="es-EC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ul</a:t>
            </a:r>
            <a:r>
              <a:rPr lang="es-EC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1530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8E87C91-4387-453C-AC81-AC9B933BBE56}"/>
              </a:ext>
            </a:extLst>
          </p:cNvPr>
          <p:cNvSpPr/>
          <p:nvPr/>
        </p:nvSpPr>
        <p:spPr>
          <a:xfrm>
            <a:off x="0" y="5619832"/>
            <a:ext cx="12293600" cy="1226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 CuadroTexto"/>
          <p:cNvSpPr txBox="1">
            <a:spLocks noChangeArrowheads="1"/>
          </p:cNvSpPr>
          <p:nvPr/>
        </p:nvSpPr>
        <p:spPr bwMode="auto">
          <a:xfrm>
            <a:off x="4186989" y="0"/>
            <a:ext cx="78064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41113AE-FE05-45A1-99A0-6924F5843A10}"/>
              </a:ext>
            </a:extLst>
          </p:cNvPr>
          <p:cNvSpPr/>
          <p:nvPr/>
        </p:nvSpPr>
        <p:spPr>
          <a:xfrm>
            <a:off x="-812316" y="610203"/>
            <a:ext cx="9282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Ensayos de optimización para la detección de VEVNJ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2A49F3-12D9-4E20-AE02-1303A4F52BC4}"/>
              </a:ext>
            </a:extLst>
          </p:cNvPr>
          <p:cNvSpPr/>
          <p:nvPr/>
        </p:nvSpPr>
        <p:spPr>
          <a:xfrm>
            <a:off x="644758" y="1118034"/>
            <a:ext cx="5462336" cy="400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lvl="2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 mínimo de detección: en </a:t>
            </a:r>
            <a:r>
              <a:rPr lang="es-EC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cDNA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CCB70F3-D4DA-4BBF-A7AE-9EDBD2150AB6}"/>
              </a:ext>
            </a:extLst>
          </p:cNvPr>
          <p:cNvSpPr/>
          <p:nvPr/>
        </p:nvSpPr>
        <p:spPr>
          <a:xfrm>
            <a:off x="439284" y="6329619"/>
            <a:ext cx="117527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1000"/>
              </a:spcAft>
            </a:pP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Carriles 1-7: Producto purificado en concentraciones decrecientes. C+: control positivo de VEVNJ. C-: control negativo.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4532AF9-ACCE-473E-AAE9-8197F9D2304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t="25431" r="16873" b="2991"/>
          <a:stretch/>
        </p:blipFill>
        <p:spPr bwMode="auto">
          <a:xfrm>
            <a:off x="1684421" y="1682071"/>
            <a:ext cx="8726905" cy="464754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B69CA5F-BD8F-4E1C-A381-C89783F89C69}"/>
              </a:ext>
            </a:extLst>
          </p:cNvPr>
          <p:cNvSpPr/>
          <p:nvPr/>
        </p:nvSpPr>
        <p:spPr>
          <a:xfrm>
            <a:off x="7865761" y="1727479"/>
            <a:ext cx="604470" cy="46021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D93FD2B-DDF0-4594-AE02-E4BEACDBD787}"/>
              </a:ext>
            </a:extLst>
          </p:cNvPr>
          <p:cNvSpPr/>
          <p:nvPr/>
        </p:nvSpPr>
        <p:spPr>
          <a:xfrm>
            <a:off x="9681050" y="3948694"/>
            <a:ext cx="1405632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1 </a:t>
            </a:r>
            <a:r>
              <a:rPr lang="es-EC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fg</a:t>
            </a:r>
            <a:r>
              <a:rPr lang="es-EC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/</a:t>
            </a:r>
            <a:r>
              <a:rPr lang="es-EC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ul</a:t>
            </a:r>
            <a:r>
              <a:rPr lang="es-EC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3266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3D2A975-0978-4A77-B34F-ED3AEE1C5B22}"/>
              </a:ext>
            </a:extLst>
          </p:cNvPr>
          <p:cNvSpPr/>
          <p:nvPr/>
        </p:nvSpPr>
        <p:spPr>
          <a:xfrm>
            <a:off x="0" y="5619832"/>
            <a:ext cx="12293600" cy="1226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 CuadroTexto"/>
          <p:cNvSpPr txBox="1">
            <a:spLocks noChangeArrowheads="1"/>
          </p:cNvSpPr>
          <p:nvPr/>
        </p:nvSpPr>
        <p:spPr bwMode="auto">
          <a:xfrm>
            <a:off x="4219074" y="0"/>
            <a:ext cx="77743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41113AE-FE05-45A1-99A0-6924F5843A10}"/>
              </a:ext>
            </a:extLst>
          </p:cNvPr>
          <p:cNvSpPr/>
          <p:nvPr/>
        </p:nvSpPr>
        <p:spPr>
          <a:xfrm>
            <a:off x="-859268" y="628453"/>
            <a:ext cx="9282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Ensayos de optimización para la detección de VEVNJ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2A49F3-12D9-4E20-AE02-1303A4F52BC4}"/>
              </a:ext>
            </a:extLst>
          </p:cNvPr>
          <p:cNvSpPr/>
          <p:nvPr/>
        </p:nvSpPr>
        <p:spPr>
          <a:xfrm>
            <a:off x="513347" y="1151802"/>
            <a:ext cx="5462336" cy="4001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lvl="2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Especificidad analítica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06FD6635-2EE4-4B34-AD70-13B815691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05" y="237806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3D24C9BC-3673-4C8A-B4A1-9448F1C6E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435" y="6519446"/>
            <a:ext cx="119032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600" b="0" i="0" u="none" strike="noStrike" cap="none" normalizeH="0" baseline="0" dirty="0" bmk="_Toc489331445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Carril 1: muestra, carril 2: control+ FA, carril 3: control positivo VEVNJ, carril 4: control negativo.</a:t>
            </a:r>
            <a:endParaRPr kumimoji="0" lang="es-EC" altLang="es-EC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8A02E18-4B1D-4801-AB9E-D7458783D3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93" t="25007" r="30521" b="8423"/>
          <a:stretch/>
        </p:blipFill>
        <p:spPr>
          <a:xfrm>
            <a:off x="2999872" y="1718571"/>
            <a:ext cx="5662864" cy="46190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6182306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4878028" y="0"/>
            <a:ext cx="73139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CB87B2C-2EC1-4A60-832F-F4EB0A046105}"/>
              </a:ext>
            </a:extLst>
          </p:cNvPr>
          <p:cNvSpPr/>
          <p:nvPr/>
        </p:nvSpPr>
        <p:spPr>
          <a:xfrm>
            <a:off x="299016" y="1022042"/>
            <a:ext cx="7369109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lvl="2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Homología de las secuencias M1299 y M1473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9598F1-3DAD-4537-A301-4D8B765FCD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4" t="25060" r="6203" b="40984"/>
          <a:stretch/>
        </p:blipFill>
        <p:spPr>
          <a:xfrm>
            <a:off x="299017" y="1859419"/>
            <a:ext cx="11506744" cy="391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19522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182">
            <a:extLst>
              <a:ext uri="{FF2B5EF4-FFF2-40B4-BE49-F238E27FC236}">
                <a16:creationId xmlns:a16="http://schemas.microsoft.com/office/drawing/2014/main" xmlns="" id="{36609EE4-05B4-495B-808F-B6FF69B84E07}"/>
              </a:ext>
            </a:extLst>
          </p:cNvPr>
          <p:cNvSpPr/>
          <p:nvPr/>
        </p:nvSpPr>
        <p:spPr>
          <a:xfrm>
            <a:off x="0" y="5619832"/>
            <a:ext cx="12293600" cy="1226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5696531" y="15766"/>
            <a:ext cx="62968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400" b="1" dirty="0">
                <a:latin typeface="Calibri" panose="020F0502020204030204" pitchFamily="34" charset="0"/>
              </a:rPr>
              <a:t>RESULTADOS Y DISCUSIÓN</a:t>
            </a:r>
            <a:endParaRPr lang="es-EC" sz="2200" b="1" dirty="0"/>
          </a:p>
        </p:txBody>
      </p:sp>
      <p:sp>
        <p:nvSpPr>
          <p:cNvPr id="8" name="Text Box 60">
            <a:extLst>
              <a:ext uri="{FF2B5EF4-FFF2-40B4-BE49-F238E27FC236}">
                <a16:creationId xmlns:a16="http://schemas.microsoft.com/office/drawing/2014/main" xmlns="" id="{AAD27140-3A3B-438C-9A76-4E525410B5C4}"/>
              </a:ext>
            </a:extLst>
          </p:cNvPr>
          <p:cNvSpPr txBox="1"/>
          <p:nvPr/>
        </p:nvSpPr>
        <p:spPr>
          <a:xfrm>
            <a:off x="5620434" y="1904657"/>
            <a:ext cx="1934828" cy="6000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180340" algn="ctr">
              <a:lnSpc>
                <a:spcPct val="150000"/>
              </a:lnSpc>
              <a:spcAft>
                <a:spcPts val="1000"/>
              </a:spcAft>
            </a:pP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VEVNJ</a:t>
            </a:r>
          </a:p>
        </p:txBody>
      </p:sp>
      <p:sp>
        <p:nvSpPr>
          <p:cNvPr id="10" name="Text Box 60">
            <a:extLst>
              <a:ext uri="{FF2B5EF4-FFF2-40B4-BE49-F238E27FC236}">
                <a16:creationId xmlns:a16="http://schemas.microsoft.com/office/drawing/2014/main" xmlns="" id="{96688A5C-27CE-48FE-A221-5C01A0AC15E7}"/>
              </a:ext>
            </a:extLst>
          </p:cNvPr>
          <p:cNvSpPr txBox="1"/>
          <p:nvPr/>
        </p:nvSpPr>
        <p:spPr>
          <a:xfrm>
            <a:off x="5238862" y="3667072"/>
            <a:ext cx="1934828" cy="6000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180340" algn="ctr">
              <a:lnSpc>
                <a:spcPct val="150000"/>
              </a:lnSpc>
              <a:spcAft>
                <a:spcPts val="1000"/>
              </a:spcAft>
            </a:pP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VEVI-3</a:t>
            </a:r>
          </a:p>
        </p:txBody>
      </p:sp>
      <p:sp>
        <p:nvSpPr>
          <p:cNvPr id="11" name="Text Box 60">
            <a:extLst>
              <a:ext uri="{FF2B5EF4-FFF2-40B4-BE49-F238E27FC236}">
                <a16:creationId xmlns:a16="http://schemas.microsoft.com/office/drawing/2014/main" xmlns="" id="{3508C09C-3589-44CD-A9F4-063646691D09}"/>
              </a:ext>
            </a:extLst>
          </p:cNvPr>
          <p:cNvSpPr txBox="1"/>
          <p:nvPr/>
        </p:nvSpPr>
        <p:spPr>
          <a:xfrm>
            <a:off x="5478909" y="4327323"/>
            <a:ext cx="1934828" cy="6000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180340" algn="ctr">
              <a:lnSpc>
                <a:spcPct val="150000"/>
              </a:lnSpc>
              <a:spcAft>
                <a:spcPts val="1000"/>
              </a:spcAft>
            </a:pP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VEVI-2</a:t>
            </a:r>
          </a:p>
        </p:txBody>
      </p:sp>
      <p:sp>
        <p:nvSpPr>
          <p:cNvPr id="12" name="Text Box 60">
            <a:extLst>
              <a:ext uri="{FF2B5EF4-FFF2-40B4-BE49-F238E27FC236}">
                <a16:creationId xmlns:a16="http://schemas.microsoft.com/office/drawing/2014/main" xmlns="" id="{AC18DA34-3D11-4BD1-BC36-98999B2AF51D}"/>
              </a:ext>
            </a:extLst>
          </p:cNvPr>
          <p:cNvSpPr txBox="1"/>
          <p:nvPr/>
        </p:nvSpPr>
        <p:spPr>
          <a:xfrm>
            <a:off x="6062149" y="5547316"/>
            <a:ext cx="1934828" cy="6000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180340" algn="ctr">
              <a:lnSpc>
                <a:spcPct val="150000"/>
              </a:lnSpc>
              <a:spcAft>
                <a:spcPts val="1000"/>
              </a:spcAft>
            </a:pP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VEVI-1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xmlns="" id="{1CAE8B2F-493F-4145-9D91-3843CABEC49F}"/>
              </a:ext>
            </a:extLst>
          </p:cNvPr>
          <p:cNvSpPr/>
          <p:nvPr/>
        </p:nvSpPr>
        <p:spPr>
          <a:xfrm>
            <a:off x="5669720" y="752462"/>
            <a:ext cx="521039" cy="296367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xmlns="" id="{8ECC82EF-344F-4866-8112-17FD2D963E06}"/>
              </a:ext>
            </a:extLst>
          </p:cNvPr>
          <p:cNvSpPr/>
          <p:nvPr/>
        </p:nvSpPr>
        <p:spPr>
          <a:xfrm>
            <a:off x="5550300" y="3735178"/>
            <a:ext cx="313082" cy="51594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xmlns="" id="{7514D2CC-6562-47FF-9A00-7D4FE05C4AC2}"/>
              </a:ext>
            </a:extLst>
          </p:cNvPr>
          <p:cNvSpPr/>
          <p:nvPr/>
        </p:nvSpPr>
        <p:spPr>
          <a:xfrm>
            <a:off x="5742532" y="4216199"/>
            <a:ext cx="255154" cy="79523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xmlns="" id="{DD4A802C-1F96-4FAF-9EE0-D79C56073A54}"/>
              </a:ext>
            </a:extLst>
          </p:cNvPr>
          <p:cNvSpPr/>
          <p:nvPr/>
        </p:nvSpPr>
        <p:spPr>
          <a:xfrm>
            <a:off x="6179337" y="4985342"/>
            <a:ext cx="413663" cy="176926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C6154653-EDC3-4404-BE38-14CE04E0E8C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2549" y="658612"/>
            <a:ext cx="5464175" cy="6292848"/>
            <a:chOff x="693" y="393"/>
            <a:chExt cx="3442" cy="3964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xmlns="" id="{5E166510-DC2E-452F-8437-C5E955F6960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93" y="393"/>
              <a:ext cx="3442" cy="3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184" name="Rectangle 5">
              <a:extLst>
                <a:ext uri="{FF2B5EF4-FFF2-40B4-BE49-F238E27FC236}">
                  <a16:creationId xmlns:a16="http://schemas.microsoft.com/office/drawing/2014/main" xmlns="" id="{201726FE-23F7-4142-95F3-CD731090C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1" y="429"/>
              <a:ext cx="88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EF028145.1 Ecuador 2004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" name="Freeform 6">
              <a:extLst>
                <a:ext uri="{FF2B5EF4-FFF2-40B4-BE49-F238E27FC236}">
                  <a16:creationId xmlns:a16="http://schemas.microsoft.com/office/drawing/2014/main" xmlns="" id="{ED8479EC-78D0-4D67-A6FB-C92E78B00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451"/>
              <a:ext cx="0" cy="31"/>
            </a:xfrm>
            <a:custGeom>
              <a:avLst/>
              <a:gdLst>
                <a:gd name="T0" fmla="*/ 31 h 31"/>
                <a:gd name="T1" fmla="*/ 0 h 31"/>
                <a:gd name="T2" fmla="*/ 0 h 3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1">
                  <a:moveTo>
                    <a:pt x="0" y="31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186" name="Rectangle 7">
              <a:extLst>
                <a:ext uri="{FF2B5EF4-FFF2-40B4-BE49-F238E27FC236}">
                  <a16:creationId xmlns:a16="http://schemas.microsoft.com/office/drawing/2014/main" xmlns="" id="{CD22BB3E-1826-4B6C-9E34-50DEC7F96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1" y="492"/>
              <a:ext cx="88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EF028142.1 Ecuador 2004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Freeform 8">
              <a:extLst>
                <a:ext uri="{FF2B5EF4-FFF2-40B4-BE49-F238E27FC236}">
                  <a16:creationId xmlns:a16="http://schemas.microsoft.com/office/drawing/2014/main" xmlns="" id="{C715A44E-816F-45D3-908C-FDE9229AD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484"/>
              <a:ext cx="0" cy="30"/>
            </a:xfrm>
            <a:custGeom>
              <a:avLst/>
              <a:gdLst>
                <a:gd name="T0" fmla="*/ 0 h 30"/>
                <a:gd name="T1" fmla="*/ 30 h 30"/>
                <a:gd name="T2" fmla="*/ 3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0">
                  <a:moveTo>
                    <a:pt x="0" y="0"/>
                  </a:moveTo>
                  <a:lnTo>
                    <a:pt x="0" y="30"/>
                  </a:lnTo>
                  <a:lnTo>
                    <a:pt x="0" y="3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188" name="Rectangle 9">
              <a:extLst>
                <a:ext uri="{FF2B5EF4-FFF2-40B4-BE49-F238E27FC236}">
                  <a16:creationId xmlns:a16="http://schemas.microsoft.com/office/drawing/2014/main" xmlns="" id="{06DB38EC-644B-4954-BF86-0A3636019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1" y="555"/>
              <a:ext cx="88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EF028150.1 Ecuador 2004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9" name="Freeform 10">
              <a:extLst>
                <a:ext uri="{FF2B5EF4-FFF2-40B4-BE49-F238E27FC236}">
                  <a16:creationId xmlns:a16="http://schemas.microsoft.com/office/drawing/2014/main" xmlns="" id="{1B1C8001-C06D-4C90-9B82-BA0A88B06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516"/>
              <a:ext cx="0" cy="61"/>
            </a:xfrm>
            <a:custGeom>
              <a:avLst/>
              <a:gdLst>
                <a:gd name="T0" fmla="*/ 0 h 61"/>
                <a:gd name="T1" fmla="*/ 61 h 61"/>
                <a:gd name="T2" fmla="*/ 61 h 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1">
                  <a:moveTo>
                    <a:pt x="0" y="0"/>
                  </a:moveTo>
                  <a:lnTo>
                    <a:pt x="0" y="61"/>
                  </a:lnTo>
                  <a:lnTo>
                    <a:pt x="0" y="61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190" name="Rectangle 11">
              <a:extLst>
                <a:ext uri="{FF2B5EF4-FFF2-40B4-BE49-F238E27FC236}">
                  <a16:creationId xmlns:a16="http://schemas.microsoft.com/office/drawing/2014/main" xmlns="" id="{813E7A42-A57A-4373-B078-31C8E52DF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1" y="618"/>
              <a:ext cx="88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EF028147.1 Ecuador 2004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1" name="Freeform 12">
              <a:extLst>
                <a:ext uri="{FF2B5EF4-FFF2-40B4-BE49-F238E27FC236}">
                  <a16:creationId xmlns:a16="http://schemas.microsoft.com/office/drawing/2014/main" xmlns="" id="{820897CD-6BEE-4A06-8F74-8AA2B751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547"/>
              <a:ext cx="0" cy="93"/>
            </a:xfrm>
            <a:custGeom>
              <a:avLst/>
              <a:gdLst>
                <a:gd name="T0" fmla="*/ 0 h 93"/>
                <a:gd name="T1" fmla="*/ 93 h 93"/>
                <a:gd name="T2" fmla="*/ 93 h 9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3">
                  <a:moveTo>
                    <a:pt x="0" y="0"/>
                  </a:moveTo>
                  <a:lnTo>
                    <a:pt x="0" y="93"/>
                  </a:lnTo>
                  <a:lnTo>
                    <a:pt x="0" y="93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192" name="Rectangle 13">
              <a:extLst>
                <a:ext uri="{FF2B5EF4-FFF2-40B4-BE49-F238E27FC236}">
                  <a16:creationId xmlns:a16="http://schemas.microsoft.com/office/drawing/2014/main" xmlns="" id="{36A74F40-9D14-4A82-A91D-40AABD2B9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1" y="681"/>
              <a:ext cx="88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EF028149.1 Ecuador 2004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3" name="Freeform 14">
              <a:extLst>
                <a:ext uri="{FF2B5EF4-FFF2-40B4-BE49-F238E27FC236}">
                  <a16:creationId xmlns:a16="http://schemas.microsoft.com/office/drawing/2014/main" xmlns="" id="{53035439-9E5B-4BEC-A769-81F0947E4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579"/>
              <a:ext cx="0" cy="124"/>
            </a:xfrm>
            <a:custGeom>
              <a:avLst/>
              <a:gdLst>
                <a:gd name="T0" fmla="*/ 0 h 124"/>
                <a:gd name="T1" fmla="*/ 124 h 124"/>
                <a:gd name="T2" fmla="*/ 124 h 1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4">
                  <a:moveTo>
                    <a:pt x="0" y="0"/>
                  </a:moveTo>
                  <a:lnTo>
                    <a:pt x="0" y="124"/>
                  </a:lnTo>
                  <a:lnTo>
                    <a:pt x="0" y="124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194" name="Rectangle 15">
              <a:extLst>
                <a:ext uri="{FF2B5EF4-FFF2-40B4-BE49-F238E27FC236}">
                  <a16:creationId xmlns:a16="http://schemas.microsoft.com/office/drawing/2014/main" xmlns="" id="{8AAA6468-9A5A-46DF-9745-0FD8B0A1A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4" y="744"/>
              <a:ext cx="88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EF028146.1 Ecuador 2004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5" name="Freeform 16">
              <a:extLst>
                <a:ext uri="{FF2B5EF4-FFF2-40B4-BE49-F238E27FC236}">
                  <a16:creationId xmlns:a16="http://schemas.microsoft.com/office/drawing/2014/main" xmlns="" id="{C506C11F-4874-43E1-BE7A-8CB40BCBF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610"/>
              <a:ext cx="23" cy="156"/>
            </a:xfrm>
            <a:custGeom>
              <a:avLst/>
              <a:gdLst>
                <a:gd name="T0" fmla="*/ 0 w 23"/>
                <a:gd name="T1" fmla="*/ 0 h 156"/>
                <a:gd name="T2" fmla="*/ 0 w 23"/>
                <a:gd name="T3" fmla="*/ 156 h 156"/>
                <a:gd name="T4" fmla="*/ 23 w 23"/>
                <a:gd name="T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56">
                  <a:moveTo>
                    <a:pt x="0" y="0"/>
                  </a:moveTo>
                  <a:lnTo>
                    <a:pt x="0" y="156"/>
                  </a:lnTo>
                  <a:lnTo>
                    <a:pt x="23" y="156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196" name="Rectangle 17">
              <a:extLst>
                <a:ext uri="{FF2B5EF4-FFF2-40B4-BE49-F238E27FC236}">
                  <a16:creationId xmlns:a16="http://schemas.microsoft.com/office/drawing/2014/main" xmlns="" id="{DBB3D608-2446-4768-8DB2-ED27C9E4A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4" y="807"/>
              <a:ext cx="88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EF028151.1 Ecuador 2004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7" name="Freeform 18">
              <a:extLst>
                <a:ext uri="{FF2B5EF4-FFF2-40B4-BE49-F238E27FC236}">
                  <a16:creationId xmlns:a16="http://schemas.microsoft.com/office/drawing/2014/main" xmlns="" id="{1B562D17-3A4F-45A8-B889-7CC0FD906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642"/>
              <a:ext cx="23" cy="187"/>
            </a:xfrm>
            <a:custGeom>
              <a:avLst/>
              <a:gdLst>
                <a:gd name="T0" fmla="*/ 0 w 23"/>
                <a:gd name="T1" fmla="*/ 0 h 187"/>
                <a:gd name="T2" fmla="*/ 0 w 23"/>
                <a:gd name="T3" fmla="*/ 187 h 187"/>
                <a:gd name="T4" fmla="*/ 23 w 23"/>
                <a:gd name="T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87">
                  <a:moveTo>
                    <a:pt x="0" y="0"/>
                  </a:moveTo>
                  <a:lnTo>
                    <a:pt x="0" y="187"/>
                  </a:lnTo>
                  <a:lnTo>
                    <a:pt x="23" y="187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198" name="Rectangle 19">
              <a:extLst>
                <a:ext uri="{FF2B5EF4-FFF2-40B4-BE49-F238E27FC236}">
                  <a16:creationId xmlns:a16="http://schemas.microsoft.com/office/drawing/2014/main" xmlns="" id="{FC813F0D-6C4C-4395-84A8-AD2D54C6D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1" y="870"/>
              <a:ext cx="88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EF028144.1 Ecuador 2004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9" name="Freeform 20">
              <a:extLst>
                <a:ext uri="{FF2B5EF4-FFF2-40B4-BE49-F238E27FC236}">
                  <a16:creationId xmlns:a16="http://schemas.microsoft.com/office/drawing/2014/main" xmlns="" id="{E19762BC-D43A-46AC-BDF2-564BB9374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673"/>
              <a:ext cx="0" cy="219"/>
            </a:xfrm>
            <a:custGeom>
              <a:avLst/>
              <a:gdLst>
                <a:gd name="T0" fmla="*/ 0 h 219"/>
                <a:gd name="T1" fmla="*/ 219 h 219"/>
                <a:gd name="T2" fmla="*/ 219 h 2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9">
                  <a:moveTo>
                    <a:pt x="0" y="0"/>
                  </a:moveTo>
                  <a:lnTo>
                    <a:pt x="0" y="219"/>
                  </a:lnTo>
                  <a:lnTo>
                    <a:pt x="0" y="219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00" name="Rectangle 21">
              <a:extLst>
                <a:ext uri="{FF2B5EF4-FFF2-40B4-BE49-F238E27FC236}">
                  <a16:creationId xmlns:a16="http://schemas.microsoft.com/office/drawing/2014/main" xmlns="" id="{36A5C373-7397-43BB-888B-AE2168E54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" y="933"/>
              <a:ext cx="88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EF028143.1 Ecuador 2004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1" name="Freeform 22">
              <a:extLst>
                <a:ext uri="{FF2B5EF4-FFF2-40B4-BE49-F238E27FC236}">
                  <a16:creationId xmlns:a16="http://schemas.microsoft.com/office/drawing/2014/main" xmlns="" id="{E88A4290-4BA0-46A3-859C-652C802CF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705"/>
              <a:ext cx="69" cy="250"/>
            </a:xfrm>
            <a:custGeom>
              <a:avLst/>
              <a:gdLst>
                <a:gd name="T0" fmla="*/ 0 w 69"/>
                <a:gd name="T1" fmla="*/ 0 h 250"/>
                <a:gd name="T2" fmla="*/ 0 w 69"/>
                <a:gd name="T3" fmla="*/ 250 h 250"/>
                <a:gd name="T4" fmla="*/ 69 w 69"/>
                <a:gd name="T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50">
                  <a:moveTo>
                    <a:pt x="0" y="0"/>
                  </a:moveTo>
                  <a:lnTo>
                    <a:pt x="0" y="250"/>
                  </a:lnTo>
                  <a:lnTo>
                    <a:pt x="69" y="25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02" name="Line 23">
              <a:extLst>
                <a:ext uri="{FF2B5EF4-FFF2-40B4-BE49-F238E27FC236}">
                  <a16:creationId xmlns:a16="http://schemas.microsoft.com/office/drawing/2014/main" xmlns="" id="{589D7281-8A67-4D59-B5A9-03B033D1C6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8" y="451"/>
              <a:ext cx="0" cy="251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03" name="Freeform 24">
              <a:extLst>
                <a:ext uri="{FF2B5EF4-FFF2-40B4-BE49-F238E27FC236}">
                  <a16:creationId xmlns:a16="http://schemas.microsoft.com/office/drawing/2014/main" xmlns="" id="{C40349C3-E929-4C8D-9192-EF3DF9EAB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703"/>
              <a:ext cx="45" cy="157"/>
            </a:xfrm>
            <a:custGeom>
              <a:avLst/>
              <a:gdLst>
                <a:gd name="T0" fmla="*/ 0 w 45"/>
                <a:gd name="T1" fmla="*/ 157 h 157"/>
                <a:gd name="T2" fmla="*/ 0 w 45"/>
                <a:gd name="T3" fmla="*/ 0 h 157"/>
                <a:gd name="T4" fmla="*/ 45 w 45"/>
                <a:gd name="T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57">
                  <a:moveTo>
                    <a:pt x="0" y="157"/>
                  </a:moveTo>
                  <a:lnTo>
                    <a:pt x="0" y="0"/>
                  </a:lnTo>
                  <a:lnTo>
                    <a:pt x="45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04" name="Rectangle 25">
              <a:extLst>
                <a:ext uri="{FF2B5EF4-FFF2-40B4-BE49-F238E27FC236}">
                  <a16:creationId xmlns:a16="http://schemas.microsoft.com/office/drawing/2014/main" xmlns="" id="{82B807F8-BEEC-4895-80E1-58C73C068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" y="996"/>
              <a:ext cx="88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EF028140.1 Ecuador 2004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" name="Freeform 26">
              <a:extLst>
                <a:ext uri="{FF2B5EF4-FFF2-40B4-BE49-F238E27FC236}">
                  <a16:creationId xmlns:a16="http://schemas.microsoft.com/office/drawing/2014/main" xmlns="" id="{E69B23E6-4E8E-4A10-B79E-10100AC30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862"/>
              <a:ext cx="0" cy="156"/>
            </a:xfrm>
            <a:custGeom>
              <a:avLst/>
              <a:gdLst>
                <a:gd name="T0" fmla="*/ 0 h 156"/>
                <a:gd name="T1" fmla="*/ 156 h 156"/>
                <a:gd name="T2" fmla="*/ 156 h 1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56">
                  <a:moveTo>
                    <a:pt x="0" y="0"/>
                  </a:moveTo>
                  <a:lnTo>
                    <a:pt x="0" y="156"/>
                  </a:lnTo>
                  <a:lnTo>
                    <a:pt x="0" y="156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06" name="Freeform 27">
              <a:extLst>
                <a:ext uri="{FF2B5EF4-FFF2-40B4-BE49-F238E27FC236}">
                  <a16:creationId xmlns:a16="http://schemas.microsoft.com/office/drawing/2014/main" xmlns="" id="{379A882E-2583-450F-B91A-C438FD6D2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861"/>
              <a:ext cx="24" cy="140"/>
            </a:xfrm>
            <a:custGeom>
              <a:avLst/>
              <a:gdLst>
                <a:gd name="T0" fmla="*/ 0 w 24"/>
                <a:gd name="T1" fmla="*/ 140 h 140"/>
                <a:gd name="T2" fmla="*/ 0 w 24"/>
                <a:gd name="T3" fmla="*/ 0 h 140"/>
                <a:gd name="T4" fmla="*/ 24 w 24"/>
                <a:gd name="T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40">
                  <a:moveTo>
                    <a:pt x="0" y="140"/>
                  </a:move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07" name="Rectangle 28">
              <a:extLst>
                <a:ext uri="{FF2B5EF4-FFF2-40B4-BE49-F238E27FC236}">
                  <a16:creationId xmlns:a16="http://schemas.microsoft.com/office/drawing/2014/main" xmlns="" id="{510A2C4A-3196-42F4-99BD-763B8601E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1059"/>
              <a:ext cx="88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EF028148.1 Ecuador 2004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" name="Freeform 29">
              <a:extLst>
                <a:ext uri="{FF2B5EF4-FFF2-40B4-BE49-F238E27FC236}">
                  <a16:creationId xmlns:a16="http://schemas.microsoft.com/office/drawing/2014/main" xmlns="" id="{303DAEE5-97A4-4825-9C40-5500934FC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1081"/>
              <a:ext cx="22" cy="31"/>
            </a:xfrm>
            <a:custGeom>
              <a:avLst/>
              <a:gdLst>
                <a:gd name="T0" fmla="*/ 0 w 22"/>
                <a:gd name="T1" fmla="*/ 31 h 31"/>
                <a:gd name="T2" fmla="*/ 0 w 22"/>
                <a:gd name="T3" fmla="*/ 0 h 31"/>
                <a:gd name="T4" fmla="*/ 22 w 22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31">
                  <a:moveTo>
                    <a:pt x="0" y="31"/>
                  </a:moveTo>
                  <a:lnTo>
                    <a:pt x="0" y="0"/>
                  </a:lnTo>
                  <a:lnTo>
                    <a:pt x="22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09" name="Rectangle 30">
              <a:extLst>
                <a:ext uri="{FF2B5EF4-FFF2-40B4-BE49-F238E27FC236}">
                  <a16:creationId xmlns:a16="http://schemas.microsoft.com/office/drawing/2014/main" xmlns="" id="{D188C4FF-3A29-4ACA-AEC6-656088D75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1122"/>
              <a:ext cx="88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EF028141.1 Ecuador 2004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0" name="Freeform 31">
              <a:extLst>
                <a:ext uri="{FF2B5EF4-FFF2-40B4-BE49-F238E27FC236}">
                  <a16:creationId xmlns:a16="http://schemas.microsoft.com/office/drawing/2014/main" xmlns="" id="{C63D6DC2-1830-4C39-810D-99C3CC8B5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1114"/>
              <a:ext cx="22" cy="30"/>
            </a:xfrm>
            <a:custGeom>
              <a:avLst/>
              <a:gdLst>
                <a:gd name="T0" fmla="*/ 0 w 22"/>
                <a:gd name="T1" fmla="*/ 0 h 30"/>
                <a:gd name="T2" fmla="*/ 0 w 22"/>
                <a:gd name="T3" fmla="*/ 30 h 30"/>
                <a:gd name="T4" fmla="*/ 22 w 22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30">
                  <a:moveTo>
                    <a:pt x="0" y="0"/>
                  </a:moveTo>
                  <a:lnTo>
                    <a:pt x="0" y="30"/>
                  </a:lnTo>
                  <a:lnTo>
                    <a:pt x="22" y="3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11" name="Rectangle 32">
              <a:extLst>
                <a:ext uri="{FF2B5EF4-FFF2-40B4-BE49-F238E27FC236}">
                  <a16:creationId xmlns:a16="http://schemas.microsoft.com/office/drawing/2014/main" xmlns="" id="{6DC45A3A-E726-44D2-ACB4-CC46CDEB5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1185"/>
              <a:ext cx="103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M1508 Zamora Chinchipe 2016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" name="Freeform 33">
              <a:extLst>
                <a:ext uri="{FF2B5EF4-FFF2-40B4-BE49-F238E27FC236}">
                  <a16:creationId xmlns:a16="http://schemas.microsoft.com/office/drawing/2014/main" xmlns="" id="{A8EDC968-28BB-457A-A601-BEB2A93F2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207"/>
              <a:ext cx="0" cy="31"/>
            </a:xfrm>
            <a:custGeom>
              <a:avLst/>
              <a:gdLst>
                <a:gd name="T0" fmla="*/ 31 h 31"/>
                <a:gd name="T1" fmla="*/ 0 h 31"/>
                <a:gd name="T2" fmla="*/ 0 h 3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1">
                  <a:moveTo>
                    <a:pt x="0" y="31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13" name="Rectangle 34">
              <a:extLst>
                <a:ext uri="{FF2B5EF4-FFF2-40B4-BE49-F238E27FC236}">
                  <a16:creationId xmlns:a16="http://schemas.microsoft.com/office/drawing/2014/main" xmlns="" id="{033D4FB3-5668-4AF0-AF9C-E178723AA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1248"/>
              <a:ext cx="103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M1372 Zamora Chinchipe 2017</a:t>
              </a:r>
              <a:endParaRPr kumimoji="0" lang="es-EC" altLang="es-EC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" name="Freeform 35">
              <a:extLst>
                <a:ext uri="{FF2B5EF4-FFF2-40B4-BE49-F238E27FC236}">
                  <a16:creationId xmlns:a16="http://schemas.microsoft.com/office/drawing/2014/main" xmlns="" id="{A4E0E3B9-DAF6-49A7-BEC8-D7266929A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240"/>
              <a:ext cx="0" cy="30"/>
            </a:xfrm>
            <a:custGeom>
              <a:avLst/>
              <a:gdLst>
                <a:gd name="T0" fmla="*/ 0 h 30"/>
                <a:gd name="T1" fmla="*/ 30 h 30"/>
                <a:gd name="T2" fmla="*/ 3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0">
                  <a:moveTo>
                    <a:pt x="0" y="0"/>
                  </a:moveTo>
                  <a:lnTo>
                    <a:pt x="0" y="30"/>
                  </a:lnTo>
                  <a:lnTo>
                    <a:pt x="0" y="3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15" name="Rectangle 36">
              <a:extLst>
                <a:ext uri="{FF2B5EF4-FFF2-40B4-BE49-F238E27FC236}">
                  <a16:creationId xmlns:a16="http://schemas.microsoft.com/office/drawing/2014/main" xmlns="" id="{152E64ED-1094-48D9-BC0F-3A036AC4A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1311"/>
              <a:ext cx="103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M1373 Zamora Chinchipe 2016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6" name="Freeform 37">
              <a:extLst>
                <a:ext uri="{FF2B5EF4-FFF2-40B4-BE49-F238E27FC236}">
                  <a16:creationId xmlns:a16="http://schemas.microsoft.com/office/drawing/2014/main" xmlns="" id="{B8E16979-27CE-4B80-83E1-895B474A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272"/>
              <a:ext cx="0" cy="61"/>
            </a:xfrm>
            <a:custGeom>
              <a:avLst/>
              <a:gdLst>
                <a:gd name="T0" fmla="*/ 0 h 61"/>
                <a:gd name="T1" fmla="*/ 61 h 61"/>
                <a:gd name="T2" fmla="*/ 61 h 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1">
                  <a:moveTo>
                    <a:pt x="0" y="0"/>
                  </a:moveTo>
                  <a:lnTo>
                    <a:pt x="0" y="61"/>
                  </a:lnTo>
                  <a:lnTo>
                    <a:pt x="0" y="61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17" name="Rectangle 38">
              <a:extLst>
                <a:ext uri="{FF2B5EF4-FFF2-40B4-BE49-F238E27FC236}">
                  <a16:creationId xmlns:a16="http://schemas.microsoft.com/office/drawing/2014/main" xmlns="" id="{4C114F1F-28E2-4B03-AD71-06C06F7EE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1" y="1374"/>
              <a:ext cx="99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M1818 Morona Santiago 2016</a:t>
              </a:r>
              <a:endParaRPr kumimoji="0" lang="es-EC" altLang="es-EC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" name="Freeform 39">
              <a:extLst>
                <a:ext uri="{FF2B5EF4-FFF2-40B4-BE49-F238E27FC236}">
                  <a16:creationId xmlns:a16="http://schemas.microsoft.com/office/drawing/2014/main" xmlns="" id="{315F182E-BDEC-4B84-892D-241D8EF35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" y="1396"/>
              <a:ext cx="23" cy="157"/>
            </a:xfrm>
            <a:custGeom>
              <a:avLst/>
              <a:gdLst>
                <a:gd name="T0" fmla="*/ 0 w 23"/>
                <a:gd name="T1" fmla="*/ 157 h 157"/>
                <a:gd name="T2" fmla="*/ 0 w 23"/>
                <a:gd name="T3" fmla="*/ 0 h 157"/>
                <a:gd name="T4" fmla="*/ 23 w 23"/>
                <a:gd name="T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57">
                  <a:moveTo>
                    <a:pt x="0" y="157"/>
                  </a:moveTo>
                  <a:lnTo>
                    <a:pt x="0" y="0"/>
                  </a:lnTo>
                  <a:lnTo>
                    <a:pt x="23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19" name="Rectangle 40">
              <a:extLst>
                <a:ext uri="{FF2B5EF4-FFF2-40B4-BE49-F238E27FC236}">
                  <a16:creationId xmlns:a16="http://schemas.microsoft.com/office/drawing/2014/main" xmlns="" id="{582A7FD7-30D6-4BE1-A890-64A8A4D5D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1437"/>
              <a:ext cx="53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M41 Napo 2017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0" name="Freeform 41">
              <a:extLst>
                <a:ext uri="{FF2B5EF4-FFF2-40B4-BE49-F238E27FC236}">
                  <a16:creationId xmlns:a16="http://schemas.microsoft.com/office/drawing/2014/main" xmlns="" id="{1EC5C05F-A766-47B9-9FA4-1B1BF464C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" y="1459"/>
              <a:ext cx="0" cy="125"/>
            </a:xfrm>
            <a:custGeom>
              <a:avLst/>
              <a:gdLst>
                <a:gd name="T0" fmla="*/ 125 h 125"/>
                <a:gd name="T1" fmla="*/ 0 h 125"/>
                <a:gd name="T2" fmla="*/ 0 h 1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5">
                  <a:moveTo>
                    <a:pt x="0" y="12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21" name="Rectangle 42">
              <a:extLst>
                <a:ext uri="{FF2B5EF4-FFF2-40B4-BE49-F238E27FC236}">
                  <a16:creationId xmlns:a16="http://schemas.microsoft.com/office/drawing/2014/main" xmlns="" id="{124B3521-D731-4BD4-806D-D54921FB0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1500"/>
              <a:ext cx="70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M1525 Pastaza 2016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" name="Freeform 43">
              <a:extLst>
                <a:ext uri="{FF2B5EF4-FFF2-40B4-BE49-F238E27FC236}">
                  <a16:creationId xmlns:a16="http://schemas.microsoft.com/office/drawing/2014/main" xmlns="" id="{62A400C4-E4F7-4D11-B363-61D0B1C04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" y="1522"/>
              <a:ext cx="0" cy="94"/>
            </a:xfrm>
            <a:custGeom>
              <a:avLst/>
              <a:gdLst>
                <a:gd name="T0" fmla="*/ 94 h 94"/>
                <a:gd name="T1" fmla="*/ 0 h 94"/>
                <a:gd name="T2" fmla="*/ 0 h 9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4">
                  <a:moveTo>
                    <a:pt x="0" y="94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23" name="Rectangle 44">
              <a:extLst>
                <a:ext uri="{FF2B5EF4-FFF2-40B4-BE49-F238E27FC236}">
                  <a16:creationId xmlns:a16="http://schemas.microsoft.com/office/drawing/2014/main" xmlns="" id="{7B2033B1-2355-4208-87B3-7C2E484AD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1563"/>
              <a:ext cx="99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M1700 Morona Santiago 2016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4" name="Freeform 45">
              <a:extLst>
                <a:ext uri="{FF2B5EF4-FFF2-40B4-BE49-F238E27FC236}">
                  <a16:creationId xmlns:a16="http://schemas.microsoft.com/office/drawing/2014/main" xmlns="" id="{829F3FAD-A6B1-413A-B8C8-317C95EDF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" y="1585"/>
              <a:ext cx="0" cy="62"/>
            </a:xfrm>
            <a:custGeom>
              <a:avLst/>
              <a:gdLst>
                <a:gd name="T0" fmla="*/ 62 h 62"/>
                <a:gd name="T1" fmla="*/ 0 h 62"/>
                <a:gd name="T2" fmla="*/ 0 h 6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2">
                  <a:moveTo>
                    <a:pt x="0" y="6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25" name="Rectangle 46">
              <a:extLst>
                <a:ext uri="{FF2B5EF4-FFF2-40B4-BE49-F238E27FC236}">
                  <a16:creationId xmlns:a16="http://schemas.microsoft.com/office/drawing/2014/main" xmlns="" id="{D7F85614-2595-43D6-ABC3-8B7B51A7C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1626"/>
              <a:ext cx="95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M72 Zamora Chinchipe 2016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6" name="Freeform 47">
              <a:extLst>
                <a:ext uri="{FF2B5EF4-FFF2-40B4-BE49-F238E27FC236}">
                  <a16:creationId xmlns:a16="http://schemas.microsoft.com/office/drawing/2014/main" xmlns="" id="{EA539A9C-0BF7-45F6-9F00-606D763DC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" y="1648"/>
              <a:ext cx="0" cy="31"/>
            </a:xfrm>
            <a:custGeom>
              <a:avLst/>
              <a:gdLst>
                <a:gd name="T0" fmla="*/ 31 h 31"/>
                <a:gd name="T1" fmla="*/ 0 h 31"/>
                <a:gd name="T2" fmla="*/ 0 h 3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1">
                  <a:moveTo>
                    <a:pt x="0" y="31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27" name="Rectangle 48">
              <a:extLst>
                <a:ext uri="{FF2B5EF4-FFF2-40B4-BE49-F238E27FC236}">
                  <a16:creationId xmlns:a16="http://schemas.microsoft.com/office/drawing/2014/main" xmlns="" id="{02F6606F-DBE2-43A6-B9B8-9BFC184F5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1689"/>
              <a:ext cx="99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M204 Zamora Chinchipe 2017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8" name="Freeform 49">
              <a:extLst>
                <a:ext uri="{FF2B5EF4-FFF2-40B4-BE49-F238E27FC236}">
                  <a16:creationId xmlns:a16="http://schemas.microsoft.com/office/drawing/2014/main" xmlns="" id="{53AE8CF1-A35D-4C96-A3D4-FD264D61B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" y="1681"/>
              <a:ext cx="0" cy="30"/>
            </a:xfrm>
            <a:custGeom>
              <a:avLst/>
              <a:gdLst>
                <a:gd name="T0" fmla="*/ 0 h 30"/>
                <a:gd name="T1" fmla="*/ 30 h 30"/>
                <a:gd name="T2" fmla="*/ 3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0">
                  <a:moveTo>
                    <a:pt x="0" y="0"/>
                  </a:moveTo>
                  <a:lnTo>
                    <a:pt x="0" y="30"/>
                  </a:lnTo>
                  <a:lnTo>
                    <a:pt x="0" y="3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29" name="Line 50">
              <a:extLst>
                <a:ext uri="{FF2B5EF4-FFF2-40B4-BE49-F238E27FC236}">
                  <a16:creationId xmlns:a16="http://schemas.microsoft.com/office/drawing/2014/main" xmlns="" id="{A5E7EF62-87A2-4E82-BF66-0F59797F4C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1555"/>
              <a:ext cx="0" cy="156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30" name="Freeform 51">
              <a:extLst>
                <a:ext uri="{FF2B5EF4-FFF2-40B4-BE49-F238E27FC236}">
                  <a16:creationId xmlns:a16="http://schemas.microsoft.com/office/drawing/2014/main" xmlns="" id="{0E82F6A7-04A2-4335-9412-8C276BD75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382"/>
              <a:ext cx="24" cy="172"/>
            </a:xfrm>
            <a:custGeom>
              <a:avLst/>
              <a:gdLst>
                <a:gd name="T0" fmla="*/ 0 w 24"/>
                <a:gd name="T1" fmla="*/ 0 h 172"/>
                <a:gd name="T2" fmla="*/ 0 w 24"/>
                <a:gd name="T3" fmla="*/ 172 h 172"/>
                <a:gd name="T4" fmla="*/ 24 w 24"/>
                <a:gd name="T5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72">
                  <a:moveTo>
                    <a:pt x="0" y="0"/>
                  </a:moveTo>
                  <a:lnTo>
                    <a:pt x="0" y="172"/>
                  </a:lnTo>
                  <a:lnTo>
                    <a:pt x="24" y="172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31" name="Line 52">
              <a:extLst>
                <a:ext uri="{FF2B5EF4-FFF2-40B4-BE49-F238E27FC236}">
                  <a16:creationId xmlns:a16="http://schemas.microsoft.com/office/drawing/2014/main" xmlns="" id="{0CCD34EC-31CD-491B-921D-4A716A0487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1" y="1207"/>
              <a:ext cx="0" cy="172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32" name="Freeform 53">
              <a:extLst>
                <a:ext uri="{FF2B5EF4-FFF2-40B4-BE49-F238E27FC236}">
                  <a16:creationId xmlns:a16="http://schemas.microsoft.com/office/drawing/2014/main" xmlns="" id="{AAD019E8-8CEC-42C2-8749-B17E7578B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1122"/>
              <a:ext cx="22" cy="259"/>
            </a:xfrm>
            <a:custGeom>
              <a:avLst/>
              <a:gdLst>
                <a:gd name="T0" fmla="*/ 0 w 22"/>
                <a:gd name="T1" fmla="*/ 0 h 259"/>
                <a:gd name="T2" fmla="*/ 0 w 22"/>
                <a:gd name="T3" fmla="*/ 259 h 259"/>
                <a:gd name="T4" fmla="*/ 22 w 22"/>
                <a:gd name="T5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9">
                  <a:moveTo>
                    <a:pt x="0" y="0"/>
                  </a:moveTo>
                  <a:lnTo>
                    <a:pt x="0" y="259"/>
                  </a:lnTo>
                  <a:lnTo>
                    <a:pt x="22" y="259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33" name="Line 54">
              <a:extLst>
                <a:ext uri="{FF2B5EF4-FFF2-40B4-BE49-F238E27FC236}">
                  <a16:creationId xmlns:a16="http://schemas.microsoft.com/office/drawing/2014/main" xmlns="" id="{DEF03D9D-7E12-4666-A382-31A74E97C0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9" y="861"/>
              <a:ext cx="0" cy="258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34" name="Freeform 55">
              <a:extLst>
                <a:ext uri="{FF2B5EF4-FFF2-40B4-BE49-F238E27FC236}">
                  <a16:creationId xmlns:a16="http://schemas.microsoft.com/office/drawing/2014/main" xmlns="" id="{1703C409-6152-48ED-95E7-268F128EF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1121"/>
              <a:ext cx="79" cy="325"/>
            </a:xfrm>
            <a:custGeom>
              <a:avLst/>
              <a:gdLst>
                <a:gd name="T0" fmla="*/ 0 w 79"/>
                <a:gd name="T1" fmla="*/ 325 h 325"/>
                <a:gd name="T2" fmla="*/ 0 w 79"/>
                <a:gd name="T3" fmla="*/ 0 h 325"/>
                <a:gd name="T4" fmla="*/ 79 w 79"/>
                <a:gd name="T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325">
                  <a:moveTo>
                    <a:pt x="0" y="325"/>
                  </a:moveTo>
                  <a:lnTo>
                    <a:pt x="0" y="0"/>
                  </a:lnTo>
                  <a:lnTo>
                    <a:pt x="79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35" name="Rectangle 56">
              <a:extLst>
                <a:ext uri="{FF2B5EF4-FFF2-40B4-BE49-F238E27FC236}">
                  <a16:creationId xmlns:a16="http://schemas.microsoft.com/office/drawing/2014/main" xmlns="" id="{062B8729-91C3-42AB-B11A-04F88EBC7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" y="1752"/>
              <a:ext cx="97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EF028139.1 Costa Rica 2004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6" name="Freeform 57">
              <a:extLst>
                <a:ext uri="{FF2B5EF4-FFF2-40B4-BE49-F238E27FC236}">
                  <a16:creationId xmlns:a16="http://schemas.microsoft.com/office/drawing/2014/main" xmlns="" id="{A940C996-E8BA-4153-8313-044CC3A35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1449"/>
              <a:ext cx="61" cy="325"/>
            </a:xfrm>
            <a:custGeom>
              <a:avLst/>
              <a:gdLst>
                <a:gd name="T0" fmla="*/ 0 w 61"/>
                <a:gd name="T1" fmla="*/ 0 h 325"/>
                <a:gd name="T2" fmla="*/ 0 w 61"/>
                <a:gd name="T3" fmla="*/ 325 h 325"/>
                <a:gd name="T4" fmla="*/ 61 w 61"/>
                <a:gd name="T5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325">
                  <a:moveTo>
                    <a:pt x="0" y="0"/>
                  </a:moveTo>
                  <a:lnTo>
                    <a:pt x="0" y="325"/>
                  </a:lnTo>
                  <a:lnTo>
                    <a:pt x="61" y="325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37" name="Freeform 58">
              <a:extLst>
                <a:ext uri="{FF2B5EF4-FFF2-40B4-BE49-F238E27FC236}">
                  <a16:creationId xmlns:a16="http://schemas.microsoft.com/office/drawing/2014/main" xmlns="" id="{222522D1-3050-48D0-A7A1-91A50D813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1448"/>
              <a:ext cx="56" cy="271"/>
            </a:xfrm>
            <a:custGeom>
              <a:avLst/>
              <a:gdLst>
                <a:gd name="T0" fmla="*/ 0 w 56"/>
                <a:gd name="T1" fmla="*/ 271 h 271"/>
                <a:gd name="T2" fmla="*/ 0 w 56"/>
                <a:gd name="T3" fmla="*/ 0 h 271"/>
                <a:gd name="T4" fmla="*/ 56 w 56"/>
                <a:gd name="T5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71">
                  <a:moveTo>
                    <a:pt x="0" y="271"/>
                  </a:moveTo>
                  <a:lnTo>
                    <a:pt x="0" y="0"/>
                  </a:lnTo>
                  <a:lnTo>
                    <a:pt x="56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38" name="Rectangle 59">
              <a:extLst>
                <a:ext uri="{FF2B5EF4-FFF2-40B4-BE49-F238E27FC236}">
                  <a16:creationId xmlns:a16="http://schemas.microsoft.com/office/drawing/2014/main" xmlns="" id="{A24AFFA6-5BC9-4B5F-8D2A-FCA966F71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3" y="1815"/>
              <a:ext cx="84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KF772602.1 </a:t>
              </a:r>
              <a:r>
                <a:rPr kumimoji="0" lang="es-EC" altLang="es-EC" sz="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Mexico</a:t>
              </a:r>
              <a:r>
                <a:rPr kumimoji="0" lang="es-EC" altLang="es-EC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2008</a:t>
              </a:r>
              <a:endParaRPr kumimoji="0" lang="es-EC" altLang="es-EC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9" name="Freeform 60">
              <a:extLst>
                <a:ext uri="{FF2B5EF4-FFF2-40B4-BE49-F238E27FC236}">
                  <a16:creationId xmlns:a16="http://schemas.microsoft.com/office/drawing/2014/main" xmlns="" id="{D2EF9B7B-75F8-4747-9175-251571612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37"/>
              <a:ext cx="0" cy="31"/>
            </a:xfrm>
            <a:custGeom>
              <a:avLst/>
              <a:gdLst>
                <a:gd name="T0" fmla="*/ 31 h 31"/>
                <a:gd name="T1" fmla="*/ 0 h 31"/>
                <a:gd name="T2" fmla="*/ 0 h 3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1">
                  <a:moveTo>
                    <a:pt x="0" y="31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40" name="Rectangle 61">
              <a:extLst>
                <a:ext uri="{FF2B5EF4-FFF2-40B4-BE49-F238E27FC236}">
                  <a16:creationId xmlns:a16="http://schemas.microsoft.com/office/drawing/2014/main" xmlns="" id="{171D2F70-E848-44E9-9932-3C006AB97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878"/>
              <a:ext cx="84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KF772604.1 Mexico 2010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1" name="Freeform 62">
              <a:extLst>
                <a:ext uri="{FF2B5EF4-FFF2-40B4-BE49-F238E27FC236}">
                  <a16:creationId xmlns:a16="http://schemas.microsoft.com/office/drawing/2014/main" xmlns="" id="{5EAE9C9B-5906-461B-8C4C-EE110E00E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70"/>
              <a:ext cx="46" cy="30"/>
            </a:xfrm>
            <a:custGeom>
              <a:avLst/>
              <a:gdLst>
                <a:gd name="T0" fmla="*/ 0 w 46"/>
                <a:gd name="T1" fmla="*/ 0 h 30"/>
                <a:gd name="T2" fmla="*/ 0 w 46"/>
                <a:gd name="T3" fmla="*/ 30 h 30"/>
                <a:gd name="T4" fmla="*/ 46 w 46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0">
                  <a:moveTo>
                    <a:pt x="0" y="0"/>
                  </a:moveTo>
                  <a:lnTo>
                    <a:pt x="0" y="30"/>
                  </a:lnTo>
                  <a:lnTo>
                    <a:pt x="46" y="3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42" name="Rectangle 63">
              <a:extLst>
                <a:ext uri="{FF2B5EF4-FFF2-40B4-BE49-F238E27FC236}">
                  <a16:creationId xmlns:a16="http://schemas.microsoft.com/office/drawing/2014/main" xmlns="" id="{8F723F96-A1A7-48BD-992C-937E69F25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3" y="1941"/>
              <a:ext cx="84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KF772606.1 Mexico 2010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3" name="Freeform 64">
              <a:extLst>
                <a:ext uri="{FF2B5EF4-FFF2-40B4-BE49-F238E27FC236}">
                  <a16:creationId xmlns:a16="http://schemas.microsoft.com/office/drawing/2014/main" xmlns="" id="{F39BFAC6-A6AE-4B2B-AC36-A5AD789BF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902"/>
              <a:ext cx="0" cy="61"/>
            </a:xfrm>
            <a:custGeom>
              <a:avLst/>
              <a:gdLst>
                <a:gd name="T0" fmla="*/ 0 h 61"/>
                <a:gd name="T1" fmla="*/ 61 h 61"/>
                <a:gd name="T2" fmla="*/ 61 h 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1">
                  <a:moveTo>
                    <a:pt x="0" y="0"/>
                  </a:moveTo>
                  <a:lnTo>
                    <a:pt x="0" y="61"/>
                  </a:lnTo>
                  <a:lnTo>
                    <a:pt x="0" y="61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44" name="Line 65">
              <a:extLst>
                <a:ext uri="{FF2B5EF4-FFF2-40B4-BE49-F238E27FC236}">
                  <a16:creationId xmlns:a16="http://schemas.microsoft.com/office/drawing/2014/main" xmlns="" id="{D9C2C472-2B1B-4E43-881F-DB50213E5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837"/>
              <a:ext cx="0" cy="62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45" name="Freeform 66">
              <a:extLst>
                <a:ext uri="{FF2B5EF4-FFF2-40B4-BE49-F238E27FC236}">
                  <a16:creationId xmlns:a16="http://schemas.microsoft.com/office/drawing/2014/main" xmlns="" id="{50FC44E8-7C06-41F2-BFD0-58E29D064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900"/>
              <a:ext cx="175" cy="92"/>
            </a:xfrm>
            <a:custGeom>
              <a:avLst/>
              <a:gdLst>
                <a:gd name="T0" fmla="*/ 0 w 175"/>
                <a:gd name="T1" fmla="*/ 92 h 92"/>
                <a:gd name="T2" fmla="*/ 0 w 175"/>
                <a:gd name="T3" fmla="*/ 0 h 92"/>
                <a:gd name="T4" fmla="*/ 175 w 175"/>
                <a:gd name="T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92">
                  <a:moveTo>
                    <a:pt x="0" y="92"/>
                  </a:moveTo>
                  <a:lnTo>
                    <a:pt x="0" y="0"/>
                  </a:lnTo>
                  <a:lnTo>
                    <a:pt x="175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46" name="Rectangle 67">
              <a:extLst>
                <a:ext uri="{FF2B5EF4-FFF2-40B4-BE49-F238E27FC236}">
                  <a16:creationId xmlns:a16="http://schemas.microsoft.com/office/drawing/2014/main" xmlns="" id="{3D09885F-8D9D-47F6-B974-C000AD970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8" y="2004"/>
              <a:ext cx="84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KF772577.1 </a:t>
              </a:r>
              <a:r>
                <a:rPr kumimoji="0" lang="es-EC" altLang="es-EC" sz="9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Mexico</a:t>
              </a:r>
              <a:r>
                <a:rPr kumimoji="0" lang="es-EC" altLang="es-EC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2005</a:t>
              </a:r>
              <a:endParaRPr kumimoji="0" lang="es-EC" altLang="es-EC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7" name="Freeform 68">
              <a:extLst>
                <a:ext uri="{FF2B5EF4-FFF2-40B4-BE49-F238E27FC236}">
                  <a16:creationId xmlns:a16="http://schemas.microsoft.com/office/drawing/2014/main" xmlns="" id="{8C847840-2BA3-42A1-B8C3-551B1B743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" y="2026"/>
              <a:ext cx="22" cy="58"/>
            </a:xfrm>
            <a:custGeom>
              <a:avLst/>
              <a:gdLst>
                <a:gd name="T0" fmla="*/ 0 w 22"/>
                <a:gd name="T1" fmla="*/ 58 h 58"/>
                <a:gd name="T2" fmla="*/ 0 w 22"/>
                <a:gd name="T3" fmla="*/ 0 h 58"/>
                <a:gd name="T4" fmla="*/ 22 w 22"/>
                <a:gd name="T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8">
                  <a:moveTo>
                    <a:pt x="0" y="58"/>
                  </a:moveTo>
                  <a:lnTo>
                    <a:pt x="0" y="0"/>
                  </a:lnTo>
                  <a:lnTo>
                    <a:pt x="22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48" name="Rectangle 69">
              <a:extLst>
                <a:ext uri="{FF2B5EF4-FFF2-40B4-BE49-F238E27FC236}">
                  <a16:creationId xmlns:a16="http://schemas.microsoft.com/office/drawing/2014/main" xmlns="" id="{714BCFA7-2C4B-4678-97CB-F4C683D2D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8" y="2067"/>
              <a:ext cx="84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KF772578.1 Mexico 2005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9" name="Freeform 70">
              <a:extLst>
                <a:ext uri="{FF2B5EF4-FFF2-40B4-BE49-F238E27FC236}">
                  <a16:creationId xmlns:a16="http://schemas.microsoft.com/office/drawing/2014/main" xmlns="" id="{C3E77ACD-AB6F-4D5B-A17C-1CA7D5687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2089"/>
              <a:ext cx="0" cy="54"/>
            </a:xfrm>
            <a:custGeom>
              <a:avLst/>
              <a:gdLst>
                <a:gd name="T0" fmla="*/ 54 h 54"/>
                <a:gd name="T1" fmla="*/ 0 h 54"/>
                <a:gd name="T2" fmla="*/ 0 h 5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4">
                  <a:moveTo>
                    <a:pt x="0" y="54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50" name="Rectangle 71">
              <a:extLst>
                <a:ext uri="{FF2B5EF4-FFF2-40B4-BE49-F238E27FC236}">
                  <a16:creationId xmlns:a16="http://schemas.microsoft.com/office/drawing/2014/main" xmlns="" id="{6FD83F06-A516-4C06-A1E3-49C8EEA0B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5" y="2130"/>
              <a:ext cx="84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KF772601.1 Mexico 2001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1" name="Freeform 72">
              <a:extLst>
                <a:ext uri="{FF2B5EF4-FFF2-40B4-BE49-F238E27FC236}">
                  <a16:creationId xmlns:a16="http://schemas.microsoft.com/office/drawing/2014/main" xmlns="" id="{3A6B471C-41A2-4F6C-9380-1024298B8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2152"/>
              <a:ext cx="46" cy="46"/>
            </a:xfrm>
            <a:custGeom>
              <a:avLst/>
              <a:gdLst>
                <a:gd name="T0" fmla="*/ 0 w 46"/>
                <a:gd name="T1" fmla="*/ 46 h 46"/>
                <a:gd name="T2" fmla="*/ 0 w 46"/>
                <a:gd name="T3" fmla="*/ 0 h 46"/>
                <a:gd name="T4" fmla="*/ 46 w 46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46">
                  <a:moveTo>
                    <a:pt x="0" y="46"/>
                  </a:move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52" name="Rectangle 73">
              <a:extLst>
                <a:ext uri="{FF2B5EF4-FFF2-40B4-BE49-F238E27FC236}">
                  <a16:creationId xmlns:a16="http://schemas.microsoft.com/office/drawing/2014/main" xmlns="" id="{BAE24004-23A6-466A-A157-C7AE2EE83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7" y="2193"/>
              <a:ext cx="75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FJ595505.1 USA 2006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3" name="Freeform 74">
              <a:extLst>
                <a:ext uri="{FF2B5EF4-FFF2-40B4-BE49-F238E27FC236}">
                  <a16:creationId xmlns:a16="http://schemas.microsoft.com/office/drawing/2014/main" xmlns="" id="{B591C1AD-3CEF-4974-AEB1-AA0874446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2215"/>
              <a:ext cx="0" cy="31"/>
            </a:xfrm>
            <a:custGeom>
              <a:avLst/>
              <a:gdLst>
                <a:gd name="T0" fmla="*/ 31 h 31"/>
                <a:gd name="T1" fmla="*/ 0 h 31"/>
                <a:gd name="T2" fmla="*/ 0 h 3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1">
                  <a:moveTo>
                    <a:pt x="0" y="31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54" name="Rectangle 75">
              <a:extLst>
                <a:ext uri="{FF2B5EF4-FFF2-40B4-BE49-F238E27FC236}">
                  <a16:creationId xmlns:a16="http://schemas.microsoft.com/office/drawing/2014/main" xmlns="" id="{411AB24E-7ABA-40E3-8D1F-A3B90EA40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7" y="2256"/>
              <a:ext cx="75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FJ595504.1 USA 2006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5" name="Freeform 76">
              <a:extLst>
                <a:ext uri="{FF2B5EF4-FFF2-40B4-BE49-F238E27FC236}">
                  <a16:creationId xmlns:a16="http://schemas.microsoft.com/office/drawing/2014/main" xmlns="" id="{38660D69-7DC7-4F93-B780-B0821653D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2248"/>
              <a:ext cx="0" cy="30"/>
            </a:xfrm>
            <a:custGeom>
              <a:avLst/>
              <a:gdLst>
                <a:gd name="T0" fmla="*/ 0 h 30"/>
                <a:gd name="T1" fmla="*/ 30 h 30"/>
                <a:gd name="T2" fmla="*/ 3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0">
                  <a:moveTo>
                    <a:pt x="0" y="0"/>
                  </a:moveTo>
                  <a:lnTo>
                    <a:pt x="0" y="30"/>
                  </a:lnTo>
                  <a:lnTo>
                    <a:pt x="0" y="3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56" name="Freeform 77">
              <a:extLst>
                <a:ext uri="{FF2B5EF4-FFF2-40B4-BE49-F238E27FC236}">
                  <a16:creationId xmlns:a16="http://schemas.microsoft.com/office/drawing/2014/main" xmlns="" id="{D995427E-37BA-44B8-AA04-A2FC0494F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2201"/>
              <a:ext cx="68" cy="46"/>
            </a:xfrm>
            <a:custGeom>
              <a:avLst/>
              <a:gdLst>
                <a:gd name="T0" fmla="*/ 0 w 68"/>
                <a:gd name="T1" fmla="*/ 0 h 46"/>
                <a:gd name="T2" fmla="*/ 0 w 68"/>
                <a:gd name="T3" fmla="*/ 46 h 46"/>
                <a:gd name="T4" fmla="*/ 68 w 68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46">
                  <a:moveTo>
                    <a:pt x="0" y="0"/>
                  </a:moveTo>
                  <a:lnTo>
                    <a:pt x="0" y="46"/>
                  </a:lnTo>
                  <a:lnTo>
                    <a:pt x="68" y="46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57" name="Freeform 78">
              <a:extLst>
                <a:ext uri="{FF2B5EF4-FFF2-40B4-BE49-F238E27FC236}">
                  <a16:creationId xmlns:a16="http://schemas.microsoft.com/office/drawing/2014/main" xmlns="" id="{43A6A907-B706-45C4-B21A-27746BA3B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2146"/>
              <a:ext cx="22" cy="54"/>
            </a:xfrm>
            <a:custGeom>
              <a:avLst/>
              <a:gdLst>
                <a:gd name="T0" fmla="*/ 0 w 22"/>
                <a:gd name="T1" fmla="*/ 0 h 54"/>
                <a:gd name="T2" fmla="*/ 0 w 22"/>
                <a:gd name="T3" fmla="*/ 54 h 54"/>
                <a:gd name="T4" fmla="*/ 22 w 22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4">
                  <a:moveTo>
                    <a:pt x="0" y="0"/>
                  </a:moveTo>
                  <a:lnTo>
                    <a:pt x="0" y="54"/>
                  </a:lnTo>
                  <a:lnTo>
                    <a:pt x="22" y="54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58" name="Freeform 79">
              <a:extLst>
                <a:ext uri="{FF2B5EF4-FFF2-40B4-BE49-F238E27FC236}">
                  <a16:creationId xmlns:a16="http://schemas.microsoft.com/office/drawing/2014/main" xmlns="" id="{FB123EAC-FA42-401A-9DBF-160032B7F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" y="2087"/>
              <a:ext cx="22" cy="57"/>
            </a:xfrm>
            <a:custGeom>
              <a:avLst/>
              <a:gdLst>
                <a:gd name="T0" fmla="*/ 0 w 22"/>
                <a:gd name="T1" fmla="*/ 0 h 57"/>
                <a:gd name="T2" fmla="*/ 0 w 22"/>
                <a:gd name="T3" fmla="*/ 57 h 57"/>
                <a:gd name="T4" fmla="*/ 22 w 22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7">
                  <a:moveTo>
                    <a:pt x="0" y="0"/>
                  </a:moveTo>
                  <a:lnTo>
                    <a:pt x="0" y="57"/>
                  </a:lnTo>
                  <a:lnTo>
                    <a:pt x="22" y="57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59" name="Freeform 80">
              <a:extLst>
                <a:ext uri="{FF2B5EF4-FFF2-40B4-BE49-F238E27FC236}">
                  <a16:creationId xmlns:a16="http://schemas.microsoft.com/office/drawing/2014/main" xmlns="" id="{BD326E4C-DC45-4B89-BF9D-5BEFD413B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994"/>
              <a:ext cx="138" cy="91"/>
            </a:xfrm>
            <a:custGeom>
              <a:avLst/>
              <a:gdLst>
                <a:gd name="T0" fmla="*/ 0 w 138"/>
                <a:gd name="T1" fmla="*/ 0 h 91"/>
                <a:gd name="T2" fmla="*/ 0 w 138"/>
                <a:gd name="T3" fmla="*/ 91 h 91"/>
                <a:gd name="T4" fmla="*/ 138 w 138"/>
                <a:gd name="T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" h="91">
                  <a:moveTo>
                    <a:pt x="0" y="0"/>
                  </a:moveTo>
                  <a:lnTo>
                    <a:pt x="0" y="91"/>
                  </a:lnTo>
                  <a:lnTo>
                    <a:pt x="138" y="91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60" name="Freeform 81">
              <a:extLst>
                <a:ext uri="{FF2B5EF4-FFF2-40B4-BE49-F238E27FC236}">
                  <a16:creationId xmlns:a16="http://schemas.microsoft.com/office/drawing/2014/main" xmlns="" id="{8E53272D-A408-4AEE-81AA-44E157397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1721"/>
              <a:ext cx="51" cy="272"/>
            </a:xfrm>
            <a:custGeom>
              <a:avLst/>
              <a:gdLst>
                <a:gd name="T0" fmla="*/ 0 w 51"/>
                <a:gd name="T1" fmla="*/ 0 h 272"/>
                <a:gd name="T2" fmla="*/ 0 w 51"/>
                <a:gd name="T3" fmla="*/ 272 h 272"/>
                <a:gd name="T4" fmla="*/ 51 w 51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72">
                  <a:moveTo>
                    <a:pt x="0" y="0"/>
                  </a:moveTo>
                  <a:lnTo>
                    <a:pt x="0" y="272"/>
                  </a:lnTo>
                  <a:lnTo>
                    <a:pt x="51" y="272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61" name="Freeform 82">
              <a:extLst>
                <a:ext uri="{FF2B5EF4-FFF2-40B4-BE49-F238E27FC236}">
                  <a16:creationId xmlns:a16="http://schemas.microsoft.com/office/drawing/2014/main" xmlns="" id="{1BB4694D-1ABF-4FCD-BC00-246EE9475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" y="1720"/>
              <a:ext cx="1906" cy="581"/>
            </a:xfrm>
            <a:custGeom>
              <a:avLst/>
              <a:gdLst>
                <a:gd name="T0" fmla="*/ 0 w 1906"/>
                <a:gd name="T1" fmla="*/ 581 h 581"/>
                <a:gd name="T2" fmla="*/ 0 w 1906"/>
                <a:gd name="T3" fmla="*/ 0 h 581"/>
                <a:gd name="T4" fmla="*/ 1906 w 1906"/>
                <a:gd name="T5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06" h="581">
                  <a:moveTo>
                    <a:pt x="0" y="581"/>
                  </a:moveTo>
                  <a:lnTo>
                    <a:pt x="0" y="0"/>
                  </a:lnTo>
                  <a:lnTo>
                    <a:pt x="1906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62" name="Rectangle 83">
              <a:extLst>
                <a:ext uri="{FF2B5EF4-FFF2-40B4-BE49-F238E27FC236}">
                  <a16:creationId xmlns:a16="http://schemas.microsoft.com/office/drawing/2014/main" xmlns="" id="{37D39649-1662-4099-840B-BEFC7F56E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4" y="2319"/>
              <a:ext cx="78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JF795528.1 Brasil 1977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3" name="Freeform 84">
              <a:extLst>
                <a:ext uri="{FF2B5EF4-FFF2-40B4-BE49-F238E27FC236}">
                  <a16:creationId xmlns:a16="http://schemas.microsoft.com/office/drawing/2014/main" xmlns="" id="{F521B2F9-D0D7-4DFA-942C-70B8BE89F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341"/>
              <a:ext cx="24" cy="31"/>
            </a:xfrm>
            <a:custGeom>
              <a:avLst/>
              <a:gdLst>
                <a:gd name="T0" fmla="*/ 0 w 24"/>
                <a:gd name="T1" fmla="*/ 31 h 31"/>
                <a:gd name="T2" fmla="*/ 0 w 24"/>
                <a:gd name="T3" fmla="*/ 0 h 31"/>
                <a:gd name="T4" fmla="*/ 24 w 24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1">
                  <a:moveTo>
                    <a:pt x="0" y="31"/>
                  </a:move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64" name="Rectangle 85">
              <a:extLst>
                <a:ext uri="{FF2B5EF4-FFF2-40B4-BE49-F238E27FC236}">
                  <a16:creationId xmlns:a16="http://schemas.microsoft.com/office/drawing/2014/main" xmlns="" id="{F3DAF499-3BBC-470C-B538-7ACDB89EE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" y="2382"/>
              <a:ext cx="78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JF795530.1 Brasil 1995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5" name="Freeform 86">
              <a:extLst>
                <a:ext uri="{FF2B5EF4-FFF2-40B4-BE49-F238E27FC236}">
                  <a16:creationId xmlns:a16="http://schemas.microsoft.com/office/drawing/2014/main" xmlns="" id="{DFE7EFE6-A233-47C8-B935-D81A51095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374"/>
              <a:ext cx="45" cy="30"/>
            </a:xfrm>
            <a:custGeom>
              <a:avLst/>
              <a:gdLst>
                <a:gd name="T0" fmla="*/ 0 w 45"/>
                <a:gd name="T1" fmla="*/ 0 h 30"/>
                <a:gd name="T2" fmla="*/ 0 w 45"/>
                <a:gd name="T3" fmla="*/ 30 h 30"/>
                <a:gd name="T4" fmla="*/ 45 w 45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0">
                  <a:moveTo>
                    <a:pt x="0" y="0"/>
                  </a:moveTo>
                  <a:lnTo>
                    <a:pt x="0" y="30"/>
                  </a:lnTo>
                  <a:lnTo>
                    <a:pt x="45" y="3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66" name="Freeform 87">
              <a:extLst>
                <a:ext uri="{FF2B5EF4-FFF2-40B4-BE49-F238E27FC236}">
                  <a16:creationId xmlns:a16="http://schemas.microsoft.com/office/drawing/2014/main" xmlns="" id="{85BC8C2B-7B25-4C06-98C9-3408F9724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2373"/>
              <a:ext cx="292" cy="46"/>
            </a:xfrm>
            <a:custGeom>
              <a:avLst/>
              <a:gdLst>
                <a:gd name="T0" fmla="*/ 0 w 292"/>
                <a:gd name="T1" fmla="*/ 46 h 46"/>
                <a:gd name="T2" fmla="*/ 0 w 292"/>
                <a:gd name="T3" fmla="*/ 0 h 46"/>
                <a:gd name="T4" fmla="*/ 292 w 292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2" h="46">
                  <a:moveTo>
                    <a:pt x="0" y="46"/>
                  </a:moveTo>
                  <a:lnTo>
                    <a:pt x="0" y="0"/>
                  </a:lnTo>
                  <a:lnTo>
                    <a:pt x="292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67" name="Rectangle 88">
              <a:extLst>
                <a:ext uri="{FF2B5EF4-FFF2-40B4-BE49-F238E27FC236}">
                  <a16:creationId xmlns:a16="http://schemas.microsoft.com/office/drawing/2014/main" xmlns="" id="{02C6AC4C-7A78-4E4D-8632-541EE2D00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2445"/>
              <a:ext cx="78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JF795529.1 Brasil 1986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8" name="Freeform 89">
              <a:extLst>
                <a:ext uri="{FF2B5EF4-FFF2-40B4-BE49-F238E27FC236}">
                  <a16:creationId xmlns:a16="http://schemas.microsoft.com/office/drawing/2014/main" xmlns="" id="{3C2C095A-3660-49F5-AB66-F4F8EAE3B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2421"/>
              <a:ext cx="101" cy="46"/>
            </a:xfrm>
            <a:custGeom>
              <a:avLst/>
              <a:gdLst>
                <a:gd name="T0" fmla="*/ 0 w 101"/>
                <a:gd name="T1" fmla="*/ 0 h 46"/>
                <a:gd name="T2" fmla="*/ 0 w 101"/>
                <a:gd name="T3" fmla="*/ 46 h 46"/>
                <a:gd name="T4" fmla="*/ 101 w 101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46">
                  <a:moveTo>
                    <a:pt x="0" y="0"/>
                  </a:moveTo>
                  <a:lnTo>
                    <a:pt x="0" y="46"/>
                  </a:lnTo>
                  <a:lnTo>
                    <a:pt x="101" y="46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69" name="Freeform 90">
              <a:extLst>
                <a:ext uri="{FF2B5EF4-FFF2-40B4-BE49-F238E27FC236}">
                  <a16:creationId xmlns:a16="http://schemas.microsoft.com/office/drawing/2014/main" xmlns="" id="{295AEF4A-A24B-4C5F-929E-875F2A7A7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" y="2420"/>
              <a:ext cx="405" cy="70"/>
            </a:xfrm>
            <a:custGeom>
              <a:avLst/>
              <a:gdLst>
                <a:gd name="T0" fmla="*/ 0 w 405"/>
                <a:gd name="T1" fmla="*/ 70 h 70"/>
                <a:gd name="T2" fmla="*/ 0 w 405"/>
                <a:gd name="T3" fmla="*/ 0 h 70"/>
                <a:gd name="T4" fmla="*/ 405 w 405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5" h="70">
                  <a:moveTo>
                    <a:pt x="0" y="70"/>
                  </a:moveTo>
                  <a:lnTo>
                    <a:pt x="0" y="0"/>
                  </a:lnTo>
                  <a:lnTo>
                    <a:pt x="405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70" name="Rectangle 91">
              <a:extLst>
                <a:ext uri="{FF2B5EF4-FFF2-40B4-BE49-F238E27FC236}">
                  <a16:creationId xmlns:a16="http://schemas.microsoft.com/office/drawing/2014/main" xmlns="" id="{45300611-A2D0-46CC-8057-10D0AB3D3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" y="2508"/>
              <a:ext cx="80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EU373658.1 Brasil 1964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1" name="Freeform 92">
              <a:extLst>
                <a:ext uri="{FF2B5EF4-FFF2-40B4-BE49-F238E27FC236}">
                  <a16:creationId xmlns:a16="http://schemas.microsoft.com/office/drawing/2014/main" xmlns="" id="{4D036BB7-3FAD-43AE-98C6-B97B51DE9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" y="2530"/>
              <a:ext cx="0" cy="31"/>
            </a:xfrm>
            <a:custGeom>
              <a:avLst/>
              <a:gdLst>
                <a:gd name="T0" fmla="*/ 31 h 31"/>
                <a:gd name="T1" fmla="*/ 0 h 31"/>
                <a:gd name="T2" fmla="*/ 0 h 3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1">
                  <a:moveTo>
                    <a:pt x="0" y="31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72" name="Rectangle 93">
              <a:extLst>
                <a:ext uri="{FF2B5EF4-FFF2-40B4-BE49-F238E27FC236}">
                  <a16:creationId xmlns:a16="http://schemas.microsoft.com/office/drawing/2014/main" xmlns="" id="{BFD7AE96-7084-4D30-BEE9-D0BF31E53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" y="2571"/>
              <a:ext cx="83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NC 025353.1 Brasil 1964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3" name="Freeform 94">
              <a:extLst>
                <a:ext uri="{FF2B5EF4-FFF2-40B4-BE49-F238E27FC236}">
                  <a16:creationId xmlns:a16="http://schemas.microsoft.com/office/drawing/2014/main" xmlns="" id="{000F7BF4-5A09-479C-93CB-2B2A00CE8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" y="2563"/>
              <a:ext cx="0" cy="30"/>
            </a:xfrm>
            <a:custGeom>
              <a:avLst/>
              <a:gdLst>
                <a:gd name="T0" fmla="*/ 0 h 30"/>
                <a:gd name="T1" fmla="*/ 30 h 30"/>
                <a:gd name="T2" fmla="*/ 3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0">
                  <a:moveTo>
                    <a:pt x="0" y="0"/>
                  </a:moveTo>
                  <a:lnTo>
                    <a:pt x="0" y="30"/>
                  </a:lnTo>
                  <a:lnTo>
                    <a:pt x="0" y="3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74" name="Freeform 95">
              <a:extLst>
                <a:ext uri="{FF2B5EF4-FFF2-40B4-BE49-F238E27FC236}">
                  <a16:creationId xmlns:a16="http://schemas.microsoft.com/office/drawing/2014/main" xmlns="" id="{E1EC28E1-7520-4C5D-A350-ADC6DB394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" y="2492"/>
              <a:ext cx="480" cy="70"/>
            </a:xfrm>
            <a:custGeom>
              <a:avLst/>
              <a:gdLst>
                <a:gd name="T0" fmla="*/ 0 w 480"/>
                <a:gd name="T1" fmla="*/ 0 h 70"/>
                <a:gd name="T2" fmla="*/ 0 w 480"/>
                <a:gd name="T3" fmla="*/ 70 h 70"/>
                <a:gd name="T4" fmla="*/ 480 w 480"/>
                <a:gd name="T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70">
                  <a:moveTo>
                    <a:pt x="0" y="0"/>
                  </a:moveTo>
                  <a:lnTo>
                    <a:pt x="0" y="70"/>
                  </a:lnTo>
                  <a:lnTo>
                    <a:pt x="480" y="7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75" name="Freeform 96">
              <a:extLst>
                <a:ext uri="{FF2B5EF4-FFF2-40B4-BE49-F238E27FC236}">
                  <a16:creationId xmlns:a16="http://schemas.microsoft.com/office/drawing/2014/main" xmlns="" id="{10E94C69-8C7B-4F0F-93DD-56C4E56F7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" y="2491"/>
              <a:ext cx="344" cy="393"/>
            </a:xfrm>
            <a:custGeom>
              <a:avLst/>
              <a:gdLst>
                <a:gd name="T0" fmla="*/ 0 w 344"/>
                <a:gd name="T1" fmla="*/ 393 h 393"/>
                <a:gd name="T2" fmla="*/ 0 w 344"/>
                <a:gd name="T3" fmla="*/ 0 h 393"/>
                <a:gd name="T4" fmla="*/ 344 w 344"/>
                <a:gd name="T5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" h="393">
                  <a:moveTo>
                    <a:pt x="0" y="393"/>
                  </a:moveTo>
                  <a:lnTo>
                    <a:pt x="0" y="0"/>
                  </a:lnTo>
                  <a:lnTo>
                    <a:pt x="344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76" name="Rectangle 97">
              <a:extLst>
                <a:ext uri="{FF2B5EF4-FFF2-40B4-BE49-F238E27FC236}">
                  <a16:creationId xmlns:a16="http://schemas.microsoft.com/office/drawing/2014/main" xmlns="" id="{AEFA461D-C05A-4F37-83C1-BC44CC376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2634"/>
              <a:ext cx="78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JF795526.1 Brasil 1998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7" name="Freeform 98">
              <a:extLst>
                <a:ext uri="{FF2B5EF4-FFF2-40B4-BE49-F238E27FC236}">
                  <a16:creationId xmlns:a16="http://schemas.microsoft.com/office/drawing/2014/main" xmlns="" id="{5D90A394-7F5D-40C7-89F1-D51BBCFAF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" y="2656"/>
              <a:ext cx="0" cy="31"/>
            </a:xfrm>
            <a:custGeom>
              <a:avLst/>
              <a:gdLst>
                <a:gd name="T0" fmla="*/ 31 h 31"/>
                <a:gd name="T1" fmla="*/ 0 h 31"/>
                <a:gd name="T2" fmla="*/ 0 h 3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1">
                  <a:moveTo>
                    <a:pt x="0" y="31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78" name="Rectangle 99">
              <a:extLst>
                <a:ext uri="{FF2B5EF4-FFF2-40B4-BE49-F238E27FC236}">
                  <a16:creationId xmlns:a16="http://schemas.microsoft.com/office/drawing/2014/main" xmlns="" id="{FF544975-8A68-418A-9887-AD8EE8BCF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2697"/>
              <a:ext cx="78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JF795527.1 Brasil 1998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9" name="Freeform 100">
              <a:extLst>
                <a:ext uri="{FF2B5EF4-FFF2-40B4-BE49-F238E27FC236}">
                  <a16:creationId xmlns:a16="http://schemas.microsoft.com/office/drawing/2014/main" xmlns="" id="{CAA5F583-7A17-49F2-B5C4-FBB35B3DF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" y="2689"/>
              <a:ext cx="0" cy="30"/>
            </a:xfrm>
            <a:custGeom>
              <a:avLst/>
              <a:gdLst>
                <a:gd name="T0" fmla="*/ 0 h 30"/>
                <a:gd name="T1" fmla="*/ 30 h 30"/>
                <a:gd name="T2" fmla="*/ 3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0">
                  <a:moveTo>
                    <a:pt x="0" y="0"/>
                  </a:moveTo>
                  <a:lnTo>
                    <a:pt x="0" y="30"/>
                  </a:lnTo>
                  <a:lnTo>
                    <a:pt x="0" y="3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80" name="Rectangle 101">
              <a:extLst>
                <a:ext uri="{FF2B5EF4-FFF2-40B4-BE49-F238E27FC236}">
                  <a16:creationId xmlns:a16="http://schemas.microsoft.com/office/drawing/2014/main" xmlns="" id="{76B74554-4185-49D2-8620-4FC756EC7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2760"/>
              <a:ext cx="78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JF795525.1 Brasil 1998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1" name="Freeform 102">
              <a:extLst>
                <a:ext uri="{FF2B5EF4-FFF2-40B4-BE49-F238E27FC236}">
                  <a16:creationId xmlns:a16="http://schemas.microsoft.com/office/drawing/2014/main" xmlns="" id="{18D9AC14-C14F-44B4-B6C0-6545610CC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" y="2721"/>
              <a:ext cx="0" cy="61"/>
            </a:xfrm>
            <a:custGeom>
              <a:avLst/>
              <a:gdLst>
                <a:gd name="T0" fmla="*/ 0 h 61"/>
                <a:gd name="T1" fmla="*/ 61 h 61"/>
                <a:gd name="T2" fmla="*/ 61 h 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1">
                  <a:moveTo>
                    <a:pt x="0" y="0"/>
                  </a:moveTo>
                  <a:lnTo>
                    <a:pt x="0" y="61"/>
                  </a:lnTo>
                  <a:lnTo>
                    <a:pt x="0" y="61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82" name="Line 103">
              <a:extLst>
                <a:ext uri="{FF2B5EF4-FFF2-40B4-BE49-F238E27FC236}">
                  <a16:creationId xmlns:a16="http://schemas.microsoft.com/office/drawing/2014/main" xmlns="" id="{78F85225-475D-42DA-9889-6B5725736C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7" y="2656"/>
              <a:ext cx="0" cy="62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83" name="Freeform 104">
              <a:extLst>
                <a:ext uri="{FF2B5EF4-FFF2-40B4-BE49-F238E27FC236}">
                  <a16:creationId xmlns:a16="http://schemas.microsoft.com/office/drawing/2014/main" xmlns="" id="{D68D7DF3-004C-4EE4-A68D-C09CF0636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2719"/>
              <a:ext cx="24" cy="62"/>
            </a:xfrm>
            <a:custGeom>
              <a:avLst/>
              <a:gdLst>
                <a:gd name="T0" fmla="*/ 0 w 24"/>
                <a:gd name="T1" fmla="*/ 62 h 62"/>
                <a:gd name="T2" fmla="*/ 0 w 24"/>
                <a:gd name="T3" fmla="*/ 0 h 62"/>
                <a:gd name="T4" fmla="*/ 24 w 24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62">
                  <a:moveTo>
                    <a:pt x="0" y="62"/>
                  </a:move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84" name="Rectangle 105">
              <a:extLst>
                <a:ext uri="{FF2B5EF4-FFF2-40B4-BE49-F238E27FC236}">
                  <a16:creationId xmlns:a16="http://schemas.microsoft.com/office/drawing/2014/main" xmlns="" id="{B715EDED-3B47-4590-B7E6-928C0FFC3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2823"/>
              <a:ext cx="91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JF795521.1 Argentina 1993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5" name="Freeform 106">
              <a:extLst>
                <a:ext uri="{FF2B5EF4-FFF2-40B4-BE49-F238E27FC236}">
                  <a16:creationId xmlns:a16="http://schemas.microsoft.com/office/drawing/2014/main" xmlns="" id="{56A01CD9-53D1-440F-B0A3-041B8BA88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2784"/>
              <a:ext cx="24" cy="61"/>
            </a:xfrm>
            <a:custGeom>
              <a:avLst/>
              <a:gdLst>
                <a:gd name="T0" fmla="*/ 0 w 24"/>
                <a:gd name="T1" fmla="*/ 0 h 61"/>
                <a:gd name="T2" fmla="*/ 0 w 24"/>
                <a:gd name="T3" fmla="*/ 61 h 61"/>
                <a:gd name="T4" fmla="*/ 24 w 24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61">
                  <a:moveTo>
                    <a:pt x="0" y="0"/>
                  </a:moveTo>
                  <a:lnTo>
                    <a:pt x="0" y="61"/>
                  </a:lnTo>
                  <a:lnTo>
                    <a:pt x="24" y="61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86" name="Freeform 107">
              <a:extLst>
                <a:ext uri="{FF2B5EF4-FFF2-40B4-BE49-F238E27FC236}">
                  <a16:creationId xmlns:a16="http://schemas.microsoft.com/office/drawing/2014/main" xmlns="" id="{4A2A79CB-0E3A-40AD-9AEF-913267BD2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2782"/>
              <a:ext cx="51" cy="62"/>
            </a:xfrm>
            <a:custGeom>
              <a:avLst/>
              <a:gdLst>
                <a:gd name="T0" fmla="*/ 0 w 51"/>
                <a:gd name="T1" fmla="*/ 62 h 62"/>
                <a:gd name="T2" fmla="*/ 0 w 51"/>
                <a:gd name="T3" fmla="*/ 0 h 62"/>
                <a:gd name="T4" fmla="*/ 51 w 5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62">
                  <a:moveTo>
                    <a:pt x="0" y="62"/>
                  </a:moveTo>
                  <a:lnTo>
                    <a:pt x="0" y="0"/>
                  </a:lnTo>
                  <a:lnTo>
                    <a:pt x="51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87" name="Rectangle 108">
              <a:extLst>
                <a:ext uri="{FF2B5EF4-FFF2-40B4-BE49-F238E27FC236}">
                  <a16:creationId xmlns:a16="http://schemas.microsoft.com/office/drawing/2014/main" xmlns="" id="{28583A0F-20E8-4030-8725-4D8A88100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2886"/>
              <a:ext cx="78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JF795523.1 Brasil 1979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8" name="Freeform 109">
              <a:extLst>
                <a:ext uri="{FF2B5EF4-FFF2-40B4-BE49-F238E27FC236}">
                  <a16:creationId xmlns:a16="http://schemas.microsoft.com/office/drawing/2014/main" xmlns="" id="{87BBE3B3-A888-44AF-8F57-73C6FEF1F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2847"/>
              <a:ext cx="89" cy="61"/>
            </a:xfrm>
            <a:custGeom>
              <a:avLst/>
              <a:gdLst>
                <a:gd name="T0" fmla="*/ 0 w 89"/>
                <a:gd name="T1" fmla="*/ 0 h 61"/>
                <a:gd name="T2" fmla="*/ 0 w 89"/>
                <a:gd name="T3" fmla="*/ 61 h 61"/>
                <a:gd name="T4" fmla="*/ 89 w 89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61">
                  <a:moveTo>
                    <a:pt x="0" y="0"/>
                  </a:moveTo>
                  <a:lnTo>
                    <a:pt x="0" y="61"/>
                  </a:lnTo>
                  <a:lnTo>
                    <a:pt x="89" y="61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89" name="Freeform 110">
              <a:extLst>
                <a:ext uri="{FF2B5EF4-FFF2-40B4-BE49-F238E27FC236}">
                  <a16:creationId xmlns:a16="http://schemas.microsoft.com/office/drawing/2014/main" xmlns="" id="{C03C185F-95E6-4459-A76F-C1A87F327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845"/>
              <a:ext cx="70" cy="62"/>
            </a:xfrm>
            <a:custGeom>
              <a:avLst/>
              <a:gdLst>
                <a:gd name="T0" fmla="*/ 0 w 70"/>
                <a:gd name="T1" fmla="*/ 62 h 62"/>
                <a:gd name="T2" fmla="*/ 0 w 70"/>
                <a:gd name="T3" fmla="*/ 0 h 62"/>
                <a:gd name="T4" fmla="*/ 70 w 70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62">
                  <a:moveTo>
                    <a:pt x="0" y="62"/>
                  </a:moveTo>
                  <a:lnTo>
                    <a:pt x="0" y="0"/>
                  </a:lnTo>
                  <a:lnTo>
                    <a:pt x="70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90" name="Rectangle 111">
              <a:extLst>
                <a:ext uri="{FF2B5EF4-FFF2-40B4-BE49-F238E27FC236}">
                  <a16:creationId xmlns:a16="http://schemas.microsoft.com/office/drawing/2014/main" xmlns="" id="{BB0E4363-BBC0-4B68-A201-502F991F6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" y="2949"/>
              <a:ext cx="91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JF795524.1 Argentina 1986</a:t>
              </a:r>
              <a:endParaRPr kumimoji="0" lang="es-EC" altLang="es-EC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1" name="Freeform 112">
              <a:extLst>
                <a:ext uri="{FF2B5EF4-FFF2-40B4-BE49-F238E27FC236}">
                  <a16:creationId xmlns:a16="http://schemas.microsoft.com/office/drawing/2014/main" xmlns="" id="{489EBC61-65F9-4F57-A8B6-2410535F9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910"/>
              <a:ext cx="121" cy="61"/>
            </a:xfrm>
            <a:custGeom>
              <a:avLst/>
              <a:gdLst>
                <a:gd name="T0" fmla="*/ 0 w 121"/>
                <a:gd name="T1" fmla="*/ 0 h 61"/>
                <a:gd name="T2" fmla="*/ 0 w 121"/>
                <a:gd name="T3" fmla="*/ 61 h 61"/>
                <a:gd name="T4" fmla="*/ 121 w 121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61">
                  <a:moveTo>
                    <a:pt x="0" y="0"/>
                  </a:moveTo>
                  <a:lnTo>
                    <a:pt x="0" y="61"/>
                  </a:lnTo>
                  <a:lnTo>
                    <a:pt x="121" y="61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92" name="Freeform 113">
              <a:extLst>
                <a:ext uri="{FF2B5EF4-FFF2-40B4-BE49-F238E27FC236}">
                  <a16:creationId xmlns:a16="http://schemas.microsoft.com/office/drawing/2014/main" xmlns="" id="{BD96D1A1-F3E5-4D26-B23A-42B46D98C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" y="2908"/>
              <a:ext cx="199" cy="78"/>
            </a:xfrm>
            <a:custGeom>
              <a:avLst/>
              <a:gdLst>
                <a:gd name="T0" fmla="*/ 0 w 199"/>
                <a:gd name="T1" fmla="*/ 78 h 78"/>
                <a:gd name="T2" fmla="*/ 0 w 199"/>
                <a:gd name="T3" fmla="*/ 0 h 78"/>
                <a:gd name="T4" fmla="*/ 199 w 199"/>
                <a:gd name="T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" h="78">
                  <a:moveTo>
                    <a:pt x="0" y="78"/>
                  </a:moveTo>
                  <a:lnTo>
                    <a:pt x="0" y="0"/>
                  </a:lnTo>
                  <a:lnTo>
                    <a:pt x="199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93" name="Rectangle 114">
              <a:extLst>
                <a:ext uri="{FF2B5EF4-FFF2-40B4-BE49-F238E27FC236}">
                  <a16:creationId xmlns:a16="http://schemas.microsoft.com/office/drawing/2014/main" xmlns="" id="{25BBB3BA-608D-45FA-8677-F64CC3BFB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9" y="3012"/>
              <a:ext cx="121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EU373657.1 Trinidad y Tobago 1961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4" name="Freeform 115">
              <a:extLst>
                <a:ext uri="{FF2B5EF4-FFF2-40B4-BE49-F238E27FC236}">
                  <a16:creationId xmlns:a16="http://schemas.microsoft.com/office/drawing/2014/main" xmlns="" id="{36431198-5EDA-450C-A907-6AFB7122C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3034"/>
              <a:ext cx="0" cy="31"/>
            </a:xfrm>
            <a:custGeom>
              <a:avLst/>
              <a:gdLst>
                <a:gd name="T0" fmla="*/ 31 h 31"/>
                <a:gd name="T1" fmla="*/ 0 h 31"/>
                <a:gd name="T2" fmla="*/ 0 h 3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1">
                  <a:moveTo>
                    <a:pt x="0" y="31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95" name="Rectangle 116">
              <a:extLst>
                <a:ext uri="{FF2B5EF4-FFF2-40B4-BE49-F238E27FC236}">
                  <a16:creationId xmlns:a16="http://schemas.microsoft.com/office/drawing/2014/main" xmlns="" id="{AA3C35AC-07FD-42DE-977E-F5E308790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9" y="3075"/>
              <a:ext cx="123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NC 028255.1 Trinidad y Tobago 1961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6" name="Freeform 117">
              <a:extLst>
                <a:ext uri="{FF2B5EF4-FFF2-40B4-BE49-F238E27FC236}">
                  <a16:creationId xmlns:a16="http://schemas.microsoft.com/office/drawing/2014/main" xmlns="" id="{653AB323-DE40-4222-B965-5C326205B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3067"/>
              <a:ext cx="0" cy="30"/>
            </a:xfrm>
            <a:custGeom>
              <a:avLst/>
              <a:gdLst>
                <a:gd name="T0" fmla="*/ 0 h 30"/>
                <a:gd name="T1" fmla="*/ 30 h 30"/>
                <a:gd name="T2" fmla="*/ 3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0">
                  <a:moveTo>
                    <a:pt x="0" y="0"/>
                  </a:moveTo>
                  <a:lnTo>
                    <a:pt x="0" y="30"/>
                  </a:lnTo>
                  <a:lnTo>
                    <a:pt x="0" y="3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97" name="Freeform 118">
              <a:extLst>
                <a:ext uri="{FF2B5EF4-FFF2-40B4-BE49-F238E27FC236}">
                  <a16:creationId xmlns:a16="http://schemas.microsoft.com/office/drawing/2014/main" xmlns="" id="{CC08D1E6-EDA4-47BF-801C-F144AEE0A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" y="2988"/>
              <a:ext cx="153" cy="78"/>
            </a:xfrm>
            <a:custGeom>
              <a:avLst/>
              <a:gdLst>
                <a:gd name="T0" fmla="*/ 0 w 153"/>
                <a:gd name="T1" fmla="*/ 0 h 78"/>
                <a:gd name="T2" fmla="*/ 0 w 153"/>
                <a:gd name="T3" fmla="*/ 78 h 78"/>
                <a:gd name="T4" fmla="*/ 153 w 153"/>
                <a:gd name="T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" h="78">
                  <a:moveTo>
                    <a:pt x="0" y="0"/>
                  </a:moveTo>
                  <a:lnTo>
                    <a:pt x="0" y="78"/>
                  </a:lnTo>
                  <a:lnTo>
                    <a:pt x="153" y="78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98" name="Freeform 119">
              <a:extLst>
                <a:ext uri="{FF2B5EF4-FFF2-40B4-BE49-F238E27FC236}">
                  <a16:creationId xmlns:a16="http://schemas.microsoft.com/office/drawing/2014/main" xmlns="" id="{9DAC5364-2457-452E-8009-608E19510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2987"/>
              <a:ext cx="253" cy="292"/>
            </a:xfrm>
            <a:custGeom>
              <a:avLst/>
              <a:gdLst>
                <a:gd name="T0" fmla="*/ 0 w 253"/>
                <a:gd name="T1" fmla="*/ 292 h 292"/>
                <a:gd name="T2" fmla="*/ 0 w 253"/>
                <a:gd name="T3" fmla="*/ 0 h 292"/>
                <a:gd name="T4" fmla="*/ 253 w 253"/>
                <a:gd name="T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3" h="292">
                  <a:moveTo>
                    <a:pt x="0" y="292"/>
                  </a:moveTo>
                  <a:lnTo>
                    <a:pt x="0" y="0"/>
                  </a:lnTo>
                  <a:lnTo>
                    <a:pt x="253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299" name="Rectangle 120">
              <a:extLst>
                <a:ext uri="{FF2B5EF4-FFF2-40B4-BE49-F238E27FC236}">
                  <a16:creationId xmlns:a16="http://schemas.microsoft.com/office/drawing/2014/main" xmlns="" id="{EAAD6814-CD8A-4D37-8592-DC81744A6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3" y="3138"/>
              <a:ext cx="11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M1304 Santo Domingo P179F 2016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" name="Freeform 121">
              <a:extLst>
                <a:ext uri="{FF2B5EF4-FFF2-40B4-BE49-F238E27FC236}">
                  <a16:creationId xmlns:a16="http://schemas.microsoft.com/office/drawing/2014/main" xmlns="" id="{28E7A1C2-FE21-46FF-9177-C30937748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3160"/>
              <a:ext cx="0" cy="31"/>
            </a:xfrm>
            <a:custGeom>
              <a:avLst/>
              <a:gdLst>
                <a:gd name="T0" fmla="*/ 31 h 31"/>
                <a:gd name="T1" fmla="*/ 0 h 31"/>
                <a:gd name="T2" fmla="*/ 0 h 3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1">
                  <a:moveTo>
                    <a:pt x="0" y="31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01" name="Rectangle 122">
              <a:extLst>
                <a:ext uri="{FF2B5EF4-FFF2-40B4-BE49-F238E27FC236}">
                  <a16:creationId xmlns:a16="http://schemas.microsoft.com/office/drawing/2014/main" xmlns="" id="{BADDAD35-8D7D-41C8-A8DA-D74B4F00B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3" y="3201"/>
              <a:ext cx="94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M1304 Santo Domingo 2016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2" name="Freeform 123">
              <a:extLst>
                <a:ext uri="{FF2B5EF4-FFF2-40B4-BE49-F238E27FC236}">
                  <a16:creationId xmlns:a16="http://schemas.microsoft.com/office/drawing/2014/main" xmlns="" id="{D4862FD1-BAA5-4290-9C41-5FAE629DC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3193"/>
              <a:ext cx="0" cy="30"/>
            </a:xfrm>
            <a:custGeom>
              <a:avLst/>
              <a:gdLst>
                <a:gd name="T0" fmla="*/ 0 h 30"/>
                <a:gd name="T1" fmla="*/ 30 h 30"/>
                <a:gd name="T2" fmla="*/ 3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0">
                  <a:moveTo>
                    <a:pt x="0" y="0"/>
                  </a:moveTo>
                  <a:lnTo>
                    <a:pt x="0" y="30"/>
                  </a:lnTo>
                  <a:lnTo>
                    <a:pt x="0" y="3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03" name="Rectangle 124">
              <a:extLst>
                <a:ext uri="{FF2B5EF4-FFF2-40B4-BE49-F238E27FC236}">
                  <a16:creationId xmlns:a16="http://schemas.microsoft.com/office/drawing/2014/main" xmlns="" id="{99875544-CAF9-48A8-A646-2E7097CBC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3" y="3264"/>
              <a:ext cx="94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M1178 Santo Domingo 2016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4" name="Freeform 125">
              <a:extLst>
                <a:ext uri="{FF2B5EF4-FFF2-40B4-BE49-F238E27FC236}">
                  <a16:creationId xmlns:a16="http://schemas.microsoft.com/office/drawing/2014/main" xmlns="" id="{2274CA1E-DE32-4ED3-AEAC-1C2305193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3225"/>
              <a:ext cx="0" cy="61"/>
            </a:xfrm>
            <a:custGeom>
              <a:avLst/>
              <a:gdLst>
                <a:gd name="T0" fmla="*/ 0 h 61"/>
                <a:gd name="T1" fmla="*/ 61 h 61"/>
                <a:gd name="T2" fmla="*/ 61 h 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1">
                  <a:moveTo>
                    <a:pt x="0" y="0"/>
                  </a:moveTo>
                  <a:lnTo>
                    <a:pt x="0" y="61"/>
                  </a:lnTo>
                  <a:lnTo>
                    <a:pt x="0" y="61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05" name="Rectangle 126">
              <a:extLst>
                <a:ext uri="{FF2B5EF4-FFF2-40B4-BE49-F238E27FC236}">
                  <a16:creationId xmlns:a16="http://schemas.microsoft.com/office/drawing/2014/main" xmlns="" id="{05CBF25E-C437-43B8-93D4-D06A9F91E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5" y="3327"/>
              <a:ext cx="94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M1286 Santo Domingo 2016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6" name="Freeform 127">
              <a:extLst>
                <a:ext uri="{FF2B5EF4-FFF2-40B4-BE49-F238E27FC236}">
                  <a16:creationId xmlns:a16="http://schemas.microsoft.com/office/drawing/2014/main" xmlns="" id="{7C38BF9E-1574-4513-BE75-B6AA8522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" y="3349"/>
              <a:ext cx="0" cy="31"/>
            </a:xfrm>
            <a:custGeom>
              <a:avLst/>
              <a:gdLst>
                <a:gd name="T0" fmla="*/ 31 h 31"/>
                <a:gd name="T1" fmla="*/ 0 h 31"/>
                <a:gd name="T2" fmla="*/ 0 h 3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1">
                  <a:moveTo>
                    <a:pt x="0" y="31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07" name="Rectangle 128">
              <a:extLst>
                <a:ext uri="{FF2B5EF4-FFF2-40B4-BE49-F238E27FC236}">
                  <a16:creationId xmlns:a16="http://schemas.microsoft.com/office/drawing/2014/main" xmlns="" id="{3A572777-374D-49FC-B885-C8A1C6A30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5" y="3390"/>
              <a:ext cx="76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M1288 Santo Domingo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" name="Freeform 129">
              <a:extLst>
                <a:ext uri="{FF2B5EF4-FFF2-40B4-BE49-F238E27FC236}">
                  <a16:creationId xmlns:a16="http://schemas.microsoft.com/office/drawing/2014/main" xmlns="" id="{E8C56014-7731-4270-822A-EB856659A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" y="3382"/>
              <a:ext cx="0" cy="30"/>
            </a:xfrm>
            <a:custGeom>
              <a:avLst/>
              <a:gdLst>
                <a:gd name="T0" fmla="*/ 0 h 30"/>
                <a:gd name="T1" fmla="*/ 30 h 30"/>
                <a:gd name="T2" fmla="*/ 3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0">
                  <a:moveTo>
                    <a:pt x="0" y="0"/>
                  </a:moveTo>
                  <a:lnTo>
                    <a:pt x="0" y="30"/>
                  </a:lnTo>
                  <a:lnTo>
                    <a:pt x="0" y="3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09" name="Freeform 130">
              <a:extLst>
                <a:ext uri="{FF2B5EF4-FFF2-40B4-BE49-F238E27FC236}">
                  <a16:creationId xmlns:a16="http://schemas.microsoft.com/office/drawing/2014/main" xmlns="" id="{410D8D2C-DD1E-42BA-A967-4AB3F31CF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3272"/>
              <a:ext cx="22" cy="109"/>
            </a:xfrm>
            <a:custGeom>
              <a:avLst/>
              <a:gdLst>
                <a:gd name="T0" fmla="*/ 0 w 22"/>
                <a:gd name="T1" fmla="*/ 0 h 109"/>
                <a:gd name="T2" fmla="*/ 0 w 22"/>
                <a:gd name="T3" fmla="*/ 109 h 109"/>
                <a:gd name="T4" fmla="*/ 22 w 22"/>
                <a:gd name="T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09">
                  <a:moveTo>
                    <a:pt x="0" y="0"/>
                  </a:moveTo>
                  <a:lnTo>
                    <a:pt x="0" y="109"/>
                  </a:lnTo>
                  <a:lnTo>
                    <a:pt x="22" y="109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10" name="Rectangle 131">
              <a:extLst>
                <a:ext uri="{FF2B5EF4-FFF2-40B4-BE49-F238E27FC236}">
                  <a16:creationId xmlns:a16="http://schemas.microsoft.com/office/drawing/2014/main" xmlns="" id="{7A6603F6-1190-49CE-8571-56C7A48EC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5" y="3453"/>
              <a:ext cx="65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M1240 El Oro 2016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" name="Freeform 132">
              <a:extLst>
                <a:ext uri="{FF2B5EF4-FFF2-40B4-BE49-F238E27FC236}">
                  <a16:creationId xmlns:a16="http://schemas.microsoft.com/office/drawing/2014/main" xmlns="" id="{C8D001E9-D325-47AD-9346-C2C628A0E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" y="3475"/>
              <a:ext cx="0" cy="62"/>
            </a:xfrm>
            <a:custGeom>
              <a:avLst/>
              <a:gdLst>
                <a:gd name="T0" fmla="*/ 62 h 62"/>
                <a:gd name="T1" fmla="*/ 0 h 62"/>
                <a:gd name="T2" fmla="*/ 0 h 6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2">
                  <a:moveTo>
                    <a:pt x="0" y="6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12" name="Rectangle 133">
              <a:extLst>
                <a:ext uri="{FF2B5EF4-FFF2-40B4-BE49-F238E27FC236}">
                  <a16:creationId xmlns:a16="http://schemas.microsoft.com/office/drawing/2014/main" xmlns="" id="{A9F15C48-22A9-45DE-840E-4097860B9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5" y="3516"/>
              <a:ext cx="82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M1257 Esmeraldas 2016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3" name="Freeform 134">
              <a:extLst>
                <a:ext uri="{FF2B5EF4-FFF2-40B4-BE49-F238E27FC236}">
                  <a16:creationId xmlns:a16="http://schemas.microsoft.com/office/drawing/2014/main" xmlns="" id="{50AD5184-5F3D-4C8E-845C-D51030CB0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" y="3538"/>
              <a:ext cx="0" cy="31"/>
            </a:xfrm>
            <a:custGeom>
              <a:avLst/>
              <a:gdLst>
                <a:gd name="T0" fmla="*/ 31 h 31"/>
                <a:gd name="T1" fmla="*/ 0 h 31"/>
                <a:gd name="T2" fmla="*/ 0 h 3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1">
                  <a:moveTo>
                    <a:pt x="0" y="31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14" name="Rectangle 135">
              <a:extLst>
                <a:ext uri="{FF2B5EF4-FFF2-40B4-BE49-F238E27FC236}">
                  <a16:creationId xmlns:a16="http://schemas.microsoft.com/office/drawing/2014/main" xmlns="" id="{3E4ABBCC-553B-4961-AEA8-F3778C17C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5" y="3579"/>
              <a:ext cx="82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M1259 Esmeraldas 2016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5" name="Freeform 136">
              <a:extLst>
                <a:ext uri="{FF2B5EF4-FFF2-40B4-BE49-F238E27FC236}">
                  <a16:creationId xmlns:a16="http://schemas.microsoft.com/office/drawing/2014/main" xmlns="" id="{C126479D-CCCF-4878-8438-8617D5F22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" y="3571"/>
              <a:ext cx="0" cy="30"/>
            </a:xfrm>
            <a:custGeom>
              <a:avLst/>
              <a:gdLst>
                <a:gd name="T0" fmla="*/ 0 h 30"/>
                <a:gd name="T1" fmla="*/ 30 h 30"/>
                <a:gd name="T2" fmla="*/ 3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0">
                  <a:moveTo>
                    <a:pt x="0" y="0"/>
                  </a:moveTo>
                  <a:lnTo>
                    <a:pt x="0" y="30"/>
                  </a:lnTo>
                  <a:lnTo>
                    <a:pt x="0" y="3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16" name="Line 137">
              <a:extLst>
                <a:ext uri="{FF2B5EF4-FFF2-40B4-BE49-F238E27FC236}">
                  <a16:creationId xmlns:a16="http://schemas.microsoft.com/office/drawing/2014/main" xmlns="" id="{548C4AB8-BC57-4992-AF96-9DEB564ED8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2" y="3540"/>
              <a:ext cx="0" cy="61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17" name="Freeform 138">
              <a:extLst>
                <a:ext uri="{FF2B5EF4-FFF2-40B4-BE49-F238E27FC236}">
                  <a16:creationId xmlns:a16="http://schemas.microsoft.com/office/drawing/2014/main" xmlns="" id="{9E2D7FE1-9A45-449F-88D5-FB54E19D6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3351"/>
              <a:ext cx="22" cy="187"/>
            </a:xfrm>
            <a:custGeom>
              <a:avLst/>
              <a:gdLst>
                <a:gd name="T0" fmla="*/ 0 w 22"/>
                <a:gd name="T1" fmla="*/ 0 h 187"/>
                <a:gd name="T2" fmla="*/ 0 w 22"/>
                <a:gd name="T3" fmla="*/ 187 h 187"/>
                <a:gd name="T4" fmla="*/ 22 w 22"/>
                <a:gd name="T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87">
                  <a:moveTo>
                    <a:pt x="0" y="0"/>
                  </a:moveTo>
                  <a:lnTo>
                    <a:pt x="0" y="187"/>
                  </a:lnTo>
                  <a:lnTo>
                    <a:pt x="22" y="187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18" name="Line 139">
              <a:extLst>
                <a:ext uri="{FF2B5EF4-FFF2-40B4-BE49-F238E27FC236}">
                  <a16:creationId xmlns:a16="http://schemas.microsoft.com/office/drawing/2014/main" xmlns="" id="{8A20F653-13B7-4BFD-8E66-DE69BEB56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0" y="3160"/>
              <a:ext cx="0" cy="188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19" name="Freeform 140">
              <a:extLst>
                <a:ext uri="{FF2B5EF4-FFF2-40B4-BE49-F238E27FC236}">
                  <a16:creationId xmlns:a16="http://schemas.microsoft.com/office/drawing/2014/main" xmlns="" id="{A0384A55-596E-4F8A-8FFE-4A6E5A44E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3349"/>
              <a:ext cx="121" cy="223"/>
            </a:xfrm>
            <a:custGeom>
              <a:avLst/>
              <a:gdLst>
                <a:gd name="T0" fmla="*/ 0 w 121"/>
                <a:gd name="T1" fmla="*/ 223 h 223"/>
                <a:gd name="T2" fmla="*/ 0 w 121"/>
                <a:gd name="T3" fmla="*/ 0 h 223"/>
                <a:gd name="T4" fmla="*/ 121 w 121"/>
                <a:gd name="T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223">
                  <a:moveTo>
                    <a:pt x="0" y="223"/>
                  </a:moveTo>
                  <a:lnTo>
                    <a:pt x="0" y="0"/>
                  </a:lnTo>
                  <a:lnTo>
                    <a:pt x="121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20" name="Rectangle 141">
              <a:extLst>
                <a:ext uri="{FF2B5EF4-FFF2-40B4-BE49-F238E27FC236}">
                  <a16:creationId xmlns:a16="http://schemas.microsoft.com/office/drawing/2014/main" xmlns="" id="{AF3E3A85-067E-42DA-A76E-575FF17EE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" y="3642"/>
              <a:ext cx="97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EF028134.1 Costa Rica 2004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1" name="Freeform 142">
              <a:extLst>
                <a:ext uri="{FF2B5EF4-FFF2-40B4-BE49-F238E27FC236}">
                  <a16:creationId xmlns:a16="http://schemas.microsoft.com/office/drawing/2014/main" xmlns="" id="{3E06AD81-1F61-465B-90F4-61B6C6392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3664"/>
              <a:ext cx="63" cy="133"/>
            </a:xfrm>
            <a:custGeom>
              <a:avLst/>
              <a:gdLst>
                <a:gd name="T0" fmla="*/ 0 w 63"/>
                <a:gd name="T1" fmla="*/ 133 h 133"/>
                <a:gd name="T2" fmla="*/ 0 w 63"/>
                <a:gd name="T3" fmla="*/ 0 h 133"/>
                <a:gd name="T4" fmla="*/ 63 w 63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33">
                  <a:moveTo>
                    <a:pt x="0" y="133"/>
                  </a:moveTo>
                  <a:lnTo>
                    <a:pt x="0" y="0"/>
                  </a:lnTo>
                  <a:lnTo>
                    <a:pt x="63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22" name="Rectangle 143">
              <a:extLst>
                <a:ext uri="{FF2B5EF4-FFF2-40B4-BE49-F238E27FC236}">
                  <a16:creationId xmlns:a16="http://schemas.microsoft.com/office/drawing/2014/main" xmlns="" id="{A6DC1770-644B-4F56-8011-038D60942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5" y="3705"/>
              <a:ext cx="76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AF473864.1 USA 1998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3" name="Freeform 144">
              <a:extLst>
                <a:ext uri="{FF2B5EF4-FFF2-40B4-BE49-F238E27FC236}">
                  <a16:creationId xmlns:a16="http://schemas.microsoft.com/office/drawing/2014/main" xmlns="" id="{B558808F-266E-4534-B0E9-6A2595DEE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3727"/>
              <a:ext cx="0" cy="31"/>
            </a:xfrm>
            <a:custGeom>
              <a:avLst/>
              <a:gdLst>
                <a:gd name="T0" fmla="*/ 31 h 31"/>
                <a:gd name="T1" fmla="*/ 0 h 31"/>
                <a:gd name="T2" fmla="*/ 0 h 3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1">
                  <a:moveTo>
                    <a:pt x="0" y="31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24" name="Rectangle 145">
              <a:extLst>
                <a:ext uri="{FF2B5EF4-FFF2-40B4-BE49-F238E27FC236}">
                  <a16:creationId xmlns:a16="http://schemas.microsoft.com/office/drawing/2014/main" xmlns="" id="{BE423602-E3C5-4B44-B3D9-571833FFA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7" y="3768"/>
              <a:ext cx="76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AF252223.1 USA 1997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5" name="Freeform 146">
              <a:extLst>
                <a:ext uri="{FF2B5EF4-FFF2-40B4-BE49-F238E27FC236}">
                  <a16:creationId xmlns:a16="http://schemas.microsoft.com/office/drawing/2014/main" xmlns="" id="{1C75F992-6A4F-4CC2-9163-9CCEF3D17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3760"/>
              <a:ext cx="22" cy="30"/>
            </a:xfrm>
            <a:custGeom>
              <a:avLst/>
              <a:gdLst>
                <a:gd name="T0" fmla="*/ 0 w 22"/>
                <a:gd name="T1" fmla="*/ 0 h 30"/>
                <a:gd name="T2" fmla="*/ 0 w 22"/>
                <a:gd name="T3" fmla="*/ 30 h 30"/>
                <a:gd name="T4" fmla="*/ 22 w 22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30">
                  <a:moveTo>
                    <a:pt x="0" y="0"/>
                  </a:moveTo>
                  <a:lnTo>
                    <a:pt x="0" y="30"/>
                  </a:lnTo>
                  <a:lnTo>
                    <a:pt x="22" y="3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26" name="Freeform 147">
              <a:extLst>
                <a:ext uri="{FF2B5EF4-FFF2-40B4-BE49-F238E27FC236}">
                  <a16:creationId xmlns:a16="http://schemas.microsoft.com/office/drawing/2014/main" xmlns="" id="{95833E3B-0AD6-427A-A5E5-77CDC080F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3759"/>
              <a:ext cx="68" cy="172"/>
            </a:xfrm>
            <a:custGeom>
              <a:avLst/>
              <a:gdLst>
                <a:gd name="T0" fmla="*/ 0 w 68"/>
                <a:gd name="T1" fmla="*/ 172 h 172"/>
                <a:gd name="T2" fmla="*/ 0 w 68"/>
                <a:gd name="T3" fmla="*/ 0 h 172"/>
                <a:gd name="T4" fmla="*/ 68 w 68"/>
                <a:gd name="T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72">
                  <a:moveTo>
                    <a:pt x="0" y="172"/>
                  </a:moveTo>
                  <a:lnTo>
                    <a:pt x="0" y="0"/>
                  </a:lnTo>
                  <a:lnTo>
                    <a:pt x="68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27" name="Rectangle 148">
              <a:extLst>
                <a:ext uri="{FF2B5EF4-FFF2-40B4-BE49-F238E27FC236}">
                  <a16:creationId xmlns:a16="http://schemas.microsoft.com/office/drawing/2014/main" xmlns="" id="{E5652520-A86D-452E-AEAA-A8DC6602E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5" y="3831"/>
              <a:ext cx="97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EF028137.1 Costa Rica 2004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8" name="Freeform 149">
              <a:extLst>
                <a:ext uri="{FF2B5EF4-FFF2-40B4-BE49-F238E27FC236}">
                  <a16:creationId xmlns:a16="http://schemas.microsoft.com/office/drawing/2014/main" xmlns="" id="{3AE716E9-BC47-42A0-95BB-223728DE7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3853"/>
              <a:ext cx="68" cy="125"/>
            </a:xfrm>
            <a:custGeom>
              <a:avLst/>
              <a:gdLst>
                <a:gd name="T0" fmla="*/ 0 w 68"/>
                <a:gd name="T1" fmla="*/ 125 h 125"/>
                <a:gd name="T2" fmla="*/ 0 w 68"/>
                <a:gd name="T3" fmla="*/ 0 h 125"/>
                <a:gd name="T4" fmla="*/ 68 w 68"/>
                <a:gd name="T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25">
                  <a:moveTo>
                    <a:pt x="0" y="125"/>
                  </a:moveTo>
                  <a:lnTo>
                    <a:pt x="0" y="0"/>
                  </a:lnTo>
                  <a:lnTo>
                    <a:pt x="68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29" name="Rectangle 150">
              <a:extLst>
                <a:ext uri="{FF2B5EF4-FFF2-40B4-BE49-F238E27FC236}">
                  <a16:creationId xmlns:a16="http://schemas.microsoft.com/office/drawing/2014/main" xmlns="" id="{1CA8F264-C5F9-4843-9DED-CB88AFE97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5" y="3894"/>
              <a:ext cx="99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EF028135.1 El Salvador 2004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0" name="Freeform 151">
              <a:extLst>
                <a:ext uri="{FF2B5EF4-FFF2-40B4-BE49-F238E27FC236}">
                  <a16:creationId xmlns:a16="http://schemas.microsoft.com/office/drawing/2014/main" xmlns="" id="{415C7BFE-BB37-42FE-8D1E-B2492CB19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3916"/>
              <a:ext cx="68" cy="93"/>
            </a:xfrm>
            <a:custGeom>
              <a:avLst/>
              <a:gdLst>
                <a:gd name="T0" fmla="*/ 0 w 68"/>
                <a:gd name="T1" fmla="*/ 93 h 93"/>
                <a:gd name="T2" fmla="*/ 0 w 68"/>
                <a:gd name="T3" fmla="*/ 0 h 93"/>
                <a:gd name="T4" fmla="*/ 68 w 68"/>
                <a:gd name="T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93">
                  <a:moveTo>
                    <a:pt x="0" y="93"/>
                  </a:moveTo>
                  <a:lnTo>
                    <a:pt x="0" y="0"/>
                  </a:lnTo>
                  <a:lnTo>
                    <a:pt x="68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31" name="Rectangle 152">
              <a:extLst>
                <a:ext uri="{FF2B5EF4-FFF2-40B4-BE49-F238E27FC236}">
                  <a16:creationId xmlns:a16="http://schemas.microsoft.com/office/drawing/2014/main" xmlns="" id="{338A1E97-19AD-470C-A481-2D7C1CEA3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" y="3957"/>
              <a:ext cx="93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KU296059.1 Colombia 2001</a:t>
              </a:r>
              <a:endParaRPr kumimoji="0" lang="es-EC" altLang="es-EC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2" name="Freeform 153">
              <a:extLst>
                <a:ext uri="{FF2B5EF4-FFF2-40B4-BE49-F238E27FC236}">
                  <a16:creationId xmlns:a16="http://schemas.microsoft.com/office/drawing/2014/main" xmlns="" id="{4905C328-88B5-4CC3-870D-591C4829C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3979"/>
              <a:ext cx="22" cy="62"/>
            </a:xfrm>
            <a:custGeom>
              <a:avLst/>
              <a:gdLst>
                <a:gd name="T0" fmla="*/ 0 w 22"/>
                <a:gd name="T1" fmla="*/ 62 h 62"/>
                <a:gd name="T2" fmla="*/ 0 w 22"/>
                <a:gd name="T3" fmla="*/ 0 h 62"/>
                <a:gd name="T4" fmla="*/ 22 w 22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62">
                  <a:moveTo>
                    <a:pt x="0" y="62"/>
                  </a:moveTo>
                  <a:lnTo>
                    <a:pt x="0" y="0"/>
                  </a:lnTo>
                  <a:lnTo>
                    <a:pt x="22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33" name="Rectangle 154">
              <a:extLst>
                <a:ext uri="{FF2B5EF4-FFF2-40B4-BE49-F238E27FC236}">
                  <a16:creationId xmlns:a16="http://schemas.microsoft.com/office/drawing/2014/main" xmlns="" id="{6772A4F5-75BB-4210-AB13-B98B0C041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2" y="4020"/>
              <a:ext cx="88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EF028138.1 Ecuador 2004</a:t>
              </a:r>
              <a:endParaRPr kumimoji="0" lang="es-EC" altLang="es-EC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4" name="Freeform 155">
              <a:extLst>
                <a:ext uri="{FF2B5EF4-FFF2-40B4-BE49-F238E27FC236}">
                  <a16:creationId xmlns:a16="http://schemas.microsoft.com/office/drawing/2014/main" xmlns="" id="{7B900607-A060-4DEF-B188-95F41F0F3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4042"/>
              <a:ext cx="22" cy="62"/>
            </a:xfrm>
            <a:custGeom>
              <a:avLst/>
              <a:gdLst>
                <a:gd name="T0" fmla="*/ 0 w 22"/>
                <a:gd name="T1" fmla="*/ 62 h 62"/>
                <a:gd name="T2" fmla="*/ 0 w 22"/>
                <a:gd name="T3" fmla="*/ 0 h 62"/>
                <a:gd name="T4" fmla="*/ 22 w 22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62">
                  <a:moveTo>
                    <a:pt x="0" y="62"/>
                  </a:moveTo>
                  <a:lnTo>
                    <a:pt x="0" y="0"/>
                  </a:lnTo>
                  <a:lnTo>
                    <a:pt x="22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35" name="Rectangle 156">
              <a:extLst>
                <a:ext uri="{FF2B5EF4-FFF2-40B4-BE49-F238E27FC236}">
                  <a16:creationId xmlns:a16="http://schemas.microsoft.com/office/drawing/2014/main" xmlns="" id="{BAF917B0-E9FE-445D-9296-3678F9379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2" y="4083"/>
              <a:ext cx="70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M1492 Pastaza 2016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6" name="Freeform 157">
              <a:extLst>
                <a:ext uri="{FF2B5EF4-FFF2-40B4-BE49-F238E27FC236}">
                  <a16:creationId xmlns:a16="http://schemas.microsoft.com/office/drawing/2014/main" xmlns="" id="{0EF1ECCA-225C-46F6-8C21-A86012F5D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4105"/>
              <a:ext cx="22" cy="30"/>
            </a:xfrm>
            <a:custGeom>
              <a:avLst/>
              <a:gdLst>
                <a:gd name="T0" fmla="*/ 0 w 22"/>
                <a:gd name="T1" fmla="*/ 30 h 30"/>
                <a:gd name="T2" fmla="*/ 0 w 22"/>
                <a:gd name="T3" fmla="*/ 0 h 30"/>
                <a:gd name="T4" fmla="*/ 22 w 22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30">
                  <a:moveTo>
                    <a:pt x="0" y="30"/>
                  </a:moveTo>
                  <a:lnTo>
                    <a:pt x="0" y="0"/>
                  </a:lnTo>
                  <a:lnTo>
                    <a:pt x="22" y="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37" name="Rectangle 158">
              <a:extLst>
                <a:ext uri="{FF2B5EF4-FFF2-40B4-BE49-F238E27FC236}">
                  <a16:creationId xmlns:a16="http://schemas.microsoft.com/office/drawing/2014/main" xmlns="" id="{2E4CA592-0DE6-4B02-B904-799D20049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2" y="4146"/>
              <a:ext cx="103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M1129 Zamora Chinchipe 2016</a:t>
              </a:r>
              <a:endParaRPr kumimoji="0" lang="es-EC" altLang="es-EC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8" name="Freeform 159">
              <a:extLst>
                <a:ext uri="{FF2B5EF4-FFF2-40B4-BE49-F238E27FC236}">
                  <a16:creationId xmlns:a16="http://schemas.microsoft.com/office/drawing/2014/main" xmlns="" id="{9897038F-CA73-469E-8743-A2B2DF09A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4138"/>
              <a:ext cx="22" cy="30"/>
            </a:xfrm>
            <a:custGeom>
              <a:avLst/>
              <a:gdLst>
                <a:gd name="T0" fmla="*/ 0 w 22"/>
                <a:gd name="T1" fmla="*/ 0 h 30"/>
                <a:gd name="T2" fmla="*/ 0 w 22"/>
                <a:gd name="T3" fmla="*/ 30 h 30"/>
                <a:gd name="T4" fmla="*/ 22 w 22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30">
                  <a:moveTo>
                    <a:pt x="0" y="0"/>
                  </a:moveTo>
                  <a:lnTo>
                    <a:pt x="0" y="30"/>
                  </a:lnTo>
                  <a:lnTo>
                    <a:pt x="22" y="30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39" name="Line 160">
              <a:extLst>
                <a:ext uri="{FF2B5EF4-FFF2-40B4-BE49-F238E27FC236}">
                  <a16:creationId xmlns:a16="http://schemas.microsoft.com/office/drawing/2014/main" xmlns="" id="{19BD1832-709F-40B2-965D-FDBDC7EA5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7" y="4107"/>
              <a:ext cx="0" cy="61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40" name="Freeform 161">
              <a:extLst>
                <a:ext uri="{FF2B5EF4-FFF2-40B4-BE49-F238E27FC236}">
                  <a16:creationId xmlns:a16="http://schemas.microsoft.com/office/drawing/2014/main" xmlns="" id="{EBED29F3-B4FA-423C-8BE6-D51D083AA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4044"/>
              <a:ext cx="22" cy="61"/>
            </a:xfrm>
            <a:custGeom>
              <a:avLst/>
              <a:gdLst>
                <a:gd name="T0" fmla="*/ 0 w 22"/>
                <a:gd name="T1" fmla="*/ 0 h 61"/>
                <a:gd name="T2" fmla="*/ 0 w 22"/>
                <a:gd name="T3" fmla="*/ 61 h 61"/>
                <a:gd name="T4" fmla="*/ 22 w 22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61">
                  <a:moveTo>
                    <a:pt x="0" y="0"/>
                  </a:moveTo>
                  <a:lnTo>
                    <a:pt x="0" y="61"/>
                  </a:lnTo>
                  <a:lnTo>
                    <a:pt x="22" y="61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41" name="Line 162">
              <a:extLst>
                <a:ext uri="{FF2B5EF4-FFF2-40B4-BE49-F238E27FC236}">
                  <a16:creationId xmlns:a16="http://schemas.microsoft.com/office/drawing/2014/main" xmlns="" id="{3B4BFDC5-6D39-4BBF-9BFA-ECD299715E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3933"/>
              <a:ext cx="0" cy="172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42" name="Freeform 163">
              <a:extLst>
                <a:ext uri="{FF2B5EF4-FFF2-40B4-BE49-F238E27FC236}">
                  <a16:creationId xmlns:a16="http://schemas.microsoft.com/office/drawing/2014/main" xmlns="" id="{3891D489-D447-47B5-8029-85D2F7D43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3800"/>
              <a:ext cx="52" cy="132"/>
            </a:xfrm>
            <a:custGeom>
              <a:avLst/>
              <a:gdLst>
                <a:gd name="T0" fmla="*/ 0 w 52"/>
                <a:gd name="T1" fmla="*/ 0 h 132"/>
                <a:gd name="T2" fmla="*/ 0 w 52"/>
                <a:gd name="T3" fmla="*/ 132 h 132"/>
                <a:gd name="T4" fmla="*/ 52 w 52"/>
                <a:gd name="T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32">
                  <a:moveTo>
                    <a:pt x="0" y="0"/>
                  </a:moveTo>
                  <a:lnTo>
                    <a:pt x="0" y="132"/>
                  </a:lnTo>
                  <a:lnTo>
                    <a:pt x="52" y="132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43" name="Freeform 164">
              <a:extLst>
                <a:ext uri="{FF2B5EF4-FFF2-40B4-BE49-F238E27FC236}">
                  <a16:creationId xmlns:a16="http://schemas.microsoft.com/office/drawing/2014/main" xmlns="" id="{12EAA92F-E1C8-4966-B717-4EAADB5FD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3575"/>
              <a:ext cx="14" cy="223"/>
            </a:xfrm>
            <a:custGeom>
              <a:avLst/>
              <a:gdLst>
                <a:gd name="T0" fmla="*/ 0 w 14"/>
                <a:gd name="T1" fmla="*/ 0 h 223"/>
                <a:gd name="T2" fmla="*/ 0 w 14"/>
                <a:gd name="T3" fmla="*/ 223 h 223"/>
                <a:gd name="T4" fmla="*/ 14 w 14"/>
                <a:gd name="T5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23">
                  <a:moveTo>
                    <a:pt x="0" y="0"/>
                  </a:moveTo>
                  <a:lnTo>
                    <a:pt x="0" y="223"/>
                  </a:lnTo>
                  <a:lnTo>
                    <a:pt x="14" y="223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44" name="Freeform 165">
              <a:extLst>
                <a:ext uri="{FF2B5EF4-FFF2-40B4-BE49-F238E27FC236}">
                  <a16:creationId xmlns:a16="http://schemas.microsoft.com/office/drawing/2014/main" xmlns="" id="{E7EACFC5-55F1-416E-AC2E-327E602A5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3282"/>
              <a:ext cx="899" cy="292"/>
            </a:xfrm>
            <a:custGeom>
              <a:avLst/>
              <a:gdLst>
                <a:gd name="T0" fmla="*/ 0 w 899"/>
                <a:gd name="T1" fmla="*/ 0 h 292"/>
                <a:gd name="T2" fmla="*/ 0 w 899"/>
                <a:gd name="T3" fmla="*/ 292 h 292"/>
                <a:gd name="T4" fmla="*/ 899 w 899"/>
                <a:gd name="T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9" h="292">
                  <a:moveTo>
                    <a:pt x="0" y="0"/>
                  </a:moveTo>
                  <a:lnTo>
                    <a:pt x="0" y="292"/>
                  </a:lnTo>
                  <a:lnTo>
                    <a:pt x="899" y="292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45" name="Freeform 166">
              <a:extLst>
                <a:ext uri="{FF2B5EF4-FFF2-40B4-BE49-F238E27FC236}">
                  <a16:creationId xmlns:a16="http://schemas.microsoft.com/office/drawing/2014/main" xmlns="" id="{2CE1D4D3-3FF6-426F-8A2D-DFD25C433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" y="2887"/>
              <a:ext cx="264" cy="393"/>
            </a:xfrm>
            <a:custGeom>
              <a:avLst/>
              <a:gdLst>
                <a:gd name="T0" fmla="*/ 0 w 264"/>
                <a:gd name="T1" fmla="*/ 0 h 393"/>
                <a:gd name="T2" fmla="*/ 0 w 264"/>
                <a:gd name="T3" fmla="*/ 393 h 393"/>
                <a:gd name="T4" fmla="*/ 264 w 264"/>
                <a:gd name="T5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4" h="393">
                  <a:moveTo>
                    <a:pt x="0" y="0"/>
                  </a:moveTo>
                  <a:lnTo>
                    <a:pt x="0" y="393"/>
                  </a:lnTo>
                  <a:lnTo>
                    <a:pt x="264" y="393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46" name="Freeform 167">
              <a:extLst>
                <a:ext uri="{FF2B5EF4-FFF2-40B4-BE49-F238E27FC236}">
                  <a16:creationId xmlns:a16="http://schemas.microsoft.com/office/drawing/2014/main" xmlns="" id="{20769716-AAED-48E0-B5CC-2C2DA00E9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" y="2304"/>
              <a:ext cx="888" cy="581"/>
            </a:xfrm>
            <a:custGeom>
              <a:avLst/>
              <a:gdLst>
                <a:gd name="T0" fmla="*/ 0 w 888"/>
                <a:gd name="T1" fmla="*/ 0 h 581"/>
                <a:gd name="T2" fmla="*/ 0 w 888"/>
                <a:gd name="T3" fmla="*/ 581 h 581"/>
                <a:gd name="T4" fmla="*/ 888 w 888"/>
                <a:gd name="T5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8" h="581">
                  <a:moveTo>
                    <a:pt x="0" y="0"/>
                  </a:moveTo>
                  <a:lnTo>
                    <a:pt x="0" y="581"/>
                  </a:lnTo>
                  <a:lnTo>
                    <a:pt x="888" y="581"/>
                  </a:lnTo>
                </a:path>
              </a:pathLst>
            </a:custGeom>
            <a:noFill/>
            <a:ln w="952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47" name="Rectangle 168">
              <a:extLst>
                <a:ext uri="{FF2B5EF4-FFF2-40B4-BE49-F238E27FC236}">
                  <a16:creationId xmlns:a16="http://schemas.microsoft.com/office/drawing/2014/main" xmlns="" id="{29706642-2D46-467A-8652-10210E054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" y="2330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99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8" name="Rectangle 169">
              <a:extLst>
                <a:ext uri="{FF2B5EF4-FFF2-40B4-BE49-F238E27FC236}">
                  <a16:creationId xmlns:a16="http://schemas.microsoft.com/office/drawing/2014/main" xmlns="" id="{BE76A703-B517-40EF-8072-4403AA0B4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" y="2571"/>
              <a:ext cx="1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100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9" name="Rectangle 170">
              <a:extLst>
                <a:ext uri="{FF2B5EF4-FFF2-40B4-BE49-F238E27FC236}">
                  <a16:creationId xmlns:a16="http://schemas.microsoft.com/office/drawing/2014/main" xmlns="" id="{8DBA1D2F-A3F4-47D4-A156-3C01553EC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3" y="2676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87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0" name="Rectangle 171">
              <a:extLst>
                <a:ext uri="{FF2B5EF4-FFF2-40B4-BE49-F238E27FC236}">
                  <a16:creationId xmlns:a16="http://schemas.microsoft.com/office/drawing/2014/main" xmlns="" id="{831F9189-46E5-4A9E-8A2C-E440C3465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" y="2739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93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1" name="Rectangle 172">
              <a:extLst>
                <a:ext uri="{FF2B5EF4-FFF2-40B4-BE49-F238E27FC236}">
                  <a16:creationId xmlns:a16="http://schemas.microsoft.com/office/drawing/2014/main" xmlns="" id="{AFC07780-54A2-4538-B320-609C65560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3075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99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2" name="Rectangle 173">
              <a:extLst>
                <a:ext uri="{FF2B5EF4-FFF2-40B4-BE49-F238E27FC236}">
                  <a16:creationId xmlns:a16="http://schemas.microsoft.com/office/drawing/2014/main" xmlns="" id="{512F3824-9D60-4CAC-9680-D55EDB897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9" y="2802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77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3" name="Rectangle 174">
              <a:extLst>
                <a:ext uri="{FF2B5EF4-FFF2-40B4-BE49-F238E27FC236}">
                  <a16:creationId xmlns:a16="http://schemas.microsoft.com/office/drawing/2014/main" xmlns="" id="{E4879797-2008-4B80-925D-6FEBAF176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" y="2377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99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4" name="Rectangle 175">
              <a:extLst>
                <a:ext uri="{FF2B5EF4-FFF2-40B4-BE49-F238E27FC236}">
                  <a16:creationId xmlns:a16="http://schemas.microsoft.com/office/drawing/2014/main" xmlns="" id="{AE490DC0-EF05-4734-A5FF-6D1C9169C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" y="2865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96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5" name="Rectangle 176">
              <a:extLst>
                <a:ext uri="{FF2B5EF4-FFF2-40B4-BE49-F238E27FC236}">
                  <a16:creationId xmlns:a16="http://schemas.microsoft.com/office/drawing/2014/main" xmlns="" id="{0FB5C2DE-7679-49FD-98CF-E2E11A02B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" y="2944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63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6" name="Rectangle 177">
              <a:extLst>
                <a:ext uri="{FF2B5EF4-FFF2-40B4-BE49-F238E27FC236}">
                  <a16:creationId xmlns:a16="http://schemas.microsoft.com/office/drawing/2014/main" xmlns="" id="{1E281806-328E-4181-87E7-DDFE439B6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8" y="3390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67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7" name="Rectangle 178">
              <a:extLst>
                <a:ext uri="{FF2B5EF4-FFF2-40B4-BE49-F238E27FC236}">
                  <a16:creationId xmlns:a16="http://schemas.microsoft.com/office/drawing/2014/main" xmlns="" id="{A2082C84-F187-46F5-BB79-DB2A20768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8" y="3547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67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8" name="Rectangle 179">
              <a:extLst>
                <a:ext uri="{FF2B5EF4-FFF2-40B4-BE49-F238E27FC236}">
                  <a16:creationId xmlns:a16="http://schemas.microsoft.com/office/drawing/2014/main" xmlns="" id="{FA398D4F-6342-4817-8434-B65075BCE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" y="3306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98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9" name="Rectangle 180">
              <a:extLst>
                <a:ext uri="{FF2B5EF4-FFF2-40B4-BE49-F238E27FC236}">
                  <a16:creationId xmlns:a16="http://schemas.microsoft.com/office/drawing/2014/main" xmlns="" id="{CE40D0B6-A516-4388-8C31-DC3B9BC3B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" y="3716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91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0" name="Rectangle 181">
              <a:extLst>
                <a:ext uri="{FF2B5EF4-FFF2-40B4-BE49-F238E27FC236}">
                  <a16:creationId xmlns:a16="http://schemas.microsoft.com/office/drawing/2014/main" xmlns="" id="{E95EEBB2-C212-4E35-A378-E7CC02757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3" y="4114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65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1" name="Rectangle 182">
              <a:extLst>
                <a:ext uri="{FF2B5EF4-FFF2-40B4-BE49-F238E27FC236}">
                  <a16:creationId xmlns:a16="http://schemas.microsoft.com/office/drawing/2014/main" xmlns="" id="{1B031132-22C6-48E9-8634-EEE771B0A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1" y="3941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55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2" name="Rectangle 183">
              <a:extLst>
                <a:ext uri="{FF2B5EF4-FFF2-40B4-BE49-F238E27FC236}">
                  <a16:creationId xmlns:a16="http://schemas.microsoft.com/office/drawing/2014/main" xmlns="" id="{026FCBF1-D05F-42DA-AD8E-58C79EBA0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" y="3583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96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3" name="Rectangle 184">
              <a:extLst>
                <a:ext uri="{FF2B5EF4-FFF2-40B4-BE49-F238E27FC236}">
                  <a16:creationId xmlns:a16="http://schemas.microsoft.com/office/drawing/2014/main" xmlns="" id="{30923EA3-346B-4FF8-B494-A9BCB515D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" y="3807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24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4" name="Rectangle 185">
              <a:extLst>
                <a:ext uri="{FF2B5EF4-FFF2-40B4-BE49-F238E27FC236}">
                  <a16:creationId xmlns:a16="http://schemas.microsoft.com/office/drawing/2014/main" xmlns="" id="{43685E34-3739-4A75-A255-3A18430A1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6" y="2448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81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5" name="Rectangle 186">
              <a:extLst>
                <a:ext uri="{FF2B5EF4-FFF2-40B4-BE49-F238E27FC236}">
                  <a16:creationId xmlns:a16="http://schemas.microsoft.com/office/drawing/2014/main" xmlns="" id="{88D14904-43B1-4192-86EE-A4119157B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" y="3289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56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6" name="Rectangle 187">
              <a:extLst>
                <a:ext uri="{FF2B5EF4-FFF2-40B4-BE49-F238E27FC236}">
                  <a16:creationId xmlns:a16="http://schemas.microsoft.com/office/drawing/2014/main" xmlns="" id="{2D9A9DFA-F712-45CF-AAD1-7F2E15B1B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3" y="1857"/>
              <a:ext cx="1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100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7" name="Rectangle 188">
              <a:extLst>
                <a:ext uri="{FF2B5EF4-FFF2-40B4-BE49-F238E27FC236}">
                  <a16:creationId xmlns:a16="http://schemas.microsoft.com/office/drawing/2014/main" xmlns="" id="{E771B6C8-C19E-40BD-BB89-2AB1D3E5F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1" y="2256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98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8" name="Rectangle 189">
              <a:extLst>
                <a:ext uri="{FF2B5EF4-FFF2-40B4-BE49-F238E27FC236}">
                  <a16:creationId xmlns:a16="http://schemas.microsoft.com/office/drawing/2014/main" xmlns="" id="{11D4422F-A41A-424B-A86D-022033BAB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1" y="2153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50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9" name="Rectangle 190">
              <a:extLst>
                <a:ext uri="{FF2B5EF4-FFF2-40B4-BE49-F238E27FC236}">
                  <a16:creationId xmlns:a16="http://schemas.microsoft.com/office/drawing/2014/main" xmlns="" id="{A0376598-24D2-4413-8A0A-507987544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2094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90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0" name="Rectangle 191">
              <a:extLst>
                <a:ext uri="{FF2B5EF4-FFF2-40B4-BE49-F238E27FC236}">
                  <a16:creationId xmlns:a16="http://schemas.microsoft.com/office/drawing/2014/main" xmlns="" id="{11995DDF-A685-4081-8B0F-27DBE3623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3" y="2209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51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" name="Rectangle 192">
              <a:extLst>
                <a:ext uri="{FF2B5EF4-FFF2-40B4-BE49-F238E27FC236}">
                  <a16:creationId xmlns:a16="http://schemas.microsoft.com/office/drawing/2014/main" xmlns="" id="{A62EABF1-4EBB-46B2-B05A-3209B0DF1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2002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50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2" name="Rectangle 193">
              <a:extLst>
                <a:ext uri="{FF2B5EF4-FFF2-40B4-BE49-F238E27FC236}">
                  <a16:creationId xmlns:a16="http://schemas.microsoft.com/office/drawing/2014/main" xmlns="" id="{D6B4875A-47A9-49AA-AEAC-52E7D5A90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" y="1677"/>
              <a:ext cx="1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100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3" name="Rectangle 194">
              <a:extLst>
                <a:ext uri="{FF2B5EF4-FFF2-40B4-BE49-F238E27FC236}">
                  <a16:creationId xmlns:a16="http://schemas.microsoft.com/office/drawing/2014/main" xmlns="" id="{A047824C-C6AE-4E07-A862-AF4BBD819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7" y="1405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76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4" name="Rectangle 195">
              <a:extLst>
                <a:ext uri="{FF2B5EF4-FFF2-40B4-BE49-F238E27FC236}">
                  <a16:creationId xmlns:a16="http://schemas.microsoft.com/office/drawing/2014/main" xmlns="" id="{BD39C681-3680-42F3-A37B-36F1561BA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1" y="1563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62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5" name="Rectangle 196">
              <a:extLst>
                <a:ext uri="{FF2B5EF4-FFF2-40B4-BE49-F238E27FC236}">
                  <a16:creationId xmlns:a16="http://schemas.microsoft.com/office/drawing/2014/main" xmlns="" id="{2E7301BF-DBE1-4FCB-9A62-E68C27317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1390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68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6" name="Rectangle 197">
              <a:extLst>
                <a:ext uri="{FF2B5EF4-FFF2-40B4-BE49-F238E27FC236}">
                  <a16:creationId xmlns:a16="http://schemas.microsoft.com/office/drawing/2014/main" xmlns="" id="{47175AD8-6C49-4ECF-9C0F-1959D869F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" y="1078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91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7" name="Rectangle 198">
              <a:extLst>
                <a:ext uri="{FF2B5EF4-FFF2-40B4-BE49-F238E27FC236}">
                  <a16:creationId xmlns:a16="http://schemas.microsoft.com/office/drawing/2014/main" xmlns="" id="{39126258-DCCF-495C-9154-83386813F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" y="818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42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8" name="Rectangle 199">
              <a:extLst>
                <a:ext uri="{FF2B5EF4-FFF2-40B4-BE49-F238E27FC236}">
                  <a16:creationId xmlns:a16="http://schemas.microsoft.com/office/drawing/2014/main" xmlns="" id="{B1100936-9690-4B18-ABF0-E2D61C42B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" y="661"/>
              <a:ext cx="7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76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9" name="Line 200">
              <a:extLst>
                <a:ext uri="{FF2B5EF4-FFF2-40B4-BE49-F238E27FC236}">
                  <a16:creationId xmlns:a16="http://schemas.microsoft.com/office/drawing/2014/main" xmlns="" id="{F8898FE7-5D2D-44ED-9C67-5E764787E7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4" y="4257"/>
              <a:ext cx="534" cy="0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80" name="Line 201">
              <a:extLst>
                <a:ext uri="{FF2B5EF4-FFF2-40B4-BE49-F238E27FC236}">
                  <a16:creationId xmlns:a16="http://schemas.microsoft.com/office/drawing/2014/main" xmlns="" id="{C8D962AD-5A71-4DC5-BFB3-C20391DB7A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4" y="4246"/>
              <a:ext cx="0" cy="21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81" name="Line 202">
              <a:extLst>
                <a:ext uri="{FF2B5EF4-FFF2-40B4-BE49-F238E27FC236}">
                  <a16:creationId xmlns:a16="http://schemas.microsoft.com/office/drawing/2014/main" xmlns="" id="{D86168A7-C9DE-4D91-84CF-47B80177F2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8" y="4246"/>
              <a:ext cx="0" cy="21"/>
            </a:xfrm>
            <a:prstGeom prst="line">
              <a:avLst/>
            </a:prstGeom>
            <a:noFill/>
            <a:ln w="9525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 sz="3600"/>
            </a:p>
          </p:txBody>
        </p:sp>
        <p:sp>
          <p:nvSpPr>
            <p:cNvPr id="382" name="Rectangle 203">
              <a:extLst>
                <a:ext uri="{FF2B5EF4-FFF2-40B4-BE49-F238E27FC236}">
                  <a16:creationId xmlns:a16="http://schemas.microsoft.com/office/drawing/2014/main" xmlns="" id="{E0EBB1D3-06EB-47FB-B453-E21A2F13C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" y="4270"/>
              <a:ext cx="14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s-EC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MS Sans Serif"/>
                </a:rPr>
                <a:t>0.20</a:t>
              </a:r>
              <a:endParaRPr kumimoji="0" lang="es-EC" altLang="es-EC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484799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1 CuadroTexto"/>
          <p:cNvSpPr txBox="1">
            <a:spLocks noChangeArrowheads="1"/>
          </p:cNvSpPr>
          <p:nvPr/>
        </p:nvSpPr>
        <p:spPr bwMode="auto">
          <a:xfrm>
            <a:off x="6492287" y="-34585"/>
            <a:ext cx="5131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 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11301" y="600353"/>
            <a:ext cx="6706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Virus de Estomatitis Vesicular (VEV)</a:t>
            </a:r>
            <a:endParaRPr lang="es-E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BEEF067D-E9D4-4AA1-8B4A-386CFC9E0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6689686"/>
              </p:ext>
            </p:extLst>
          </p:nvPr>
        </p:nvGraphicFramePr>
        <p:xfrm>
          <a:off x="-1010571" y="1235482"/>
          <a:ext cx="8128000" cy="467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0E54F4-C58F-49D7-889C-0902594E58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1" t="30526"/>
          <a:stretch/>
        </p:blipFill>
        <p:spPr>
          <a:xfrm>
            <a:off x="7833095" y="600353"/>
            <a:ext cx="4078167" cy="53468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98B37C1-681B-4275-86B2-84080A2FD2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69831" r="68931" b="22040"/>
          <a:stretch/>
        </p:blipFill>
        <p:spPr>
          <a:xfrm>
            <a:off x="5044059" y="3874168"/>
            <a:ext cx="4244322" cy="15159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8C9268B-BA66-4D41-AA15-70155D3206AE}"/>
              </a:ext>
            </a:extLst>
          </p:cNvPr>
          <p:cNvSpPr/>
          <p:nvPr/>
        </p:nvSpPr>
        <p:spPr>
          <a:xfrm>
            <a:off x="6676644" y="5609871"/>
            <a:ext cx="551535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(World </a:t>
            </a:r>
            <a:r>
              <a:rPr lang="en-US" dirty="0" err="1"/>
              <a:t>Organisation</a:t>
            </a:r>
            <a:r>
              <a:rPr lang="en-US" dirty="0"/>
              <a:t> for Animal Health (OIE), 2015). 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78755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angle 208">
            <a:extLst>
              <a:ext uri="{FF2B5EF4-FFF2-40B4-BE49-F238E27FC236}">
                <a16:creationId xmlns:a16="http://schemas.microsoft.com/office/drawing/2014/main" xmlns="" id="{84909902-381E-4B24-B7C5-AF7B3C5E7703}"/>
              </a:ext>
            </a:extLst>
          </p:cNvPr>
          <p:cNvSpPr/>
          <p:nvPr/>
        </p:nvSpPr>
        <p:spPr>
          <a:xfrm>
            <a:off x="0" y="5619832"/>
            <a:ext cx="12293600" cy="1226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5696531" y="15766"/>
            <a:ext cx="62968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400" b="1" dirty="0">
                <a:latin typeface="Calibri" panose="020F0502020204030204" pitchFamily="34" charset="0"/>
              </a:rPr>
              <a:t>RESULTADOS Y DISCUSIÓN</a:t>
            </a:r>
            <a:endParaRPr lang="es-EC" sz="2200" b="1" dirty="0"/>
          </a:p>
        </p:txBody>
      </p:sp>
      <p:sp>
        <p:nvSpPr>
          <p:cNvPr id="8" name="Text Box 60">
            <a:extLst>
              <a:ext uri="{FF2B5EF4-FFF2-40B4-BE49-F238E27FC236}">
                <a16:creationId xmlns:a16="http://schemas.microsoft.com/office/drawing/2014/main" xmlns="" id="{A7A96B89-4D15-49A2-8E15-64458275C045}"/>
              </a:ext>
            </a:extLst>
          </p:cNvPr>
          <p:cNvSpPr txBox="1"/>
          <p:nvPr/>
        </p:nvSpPr>
        <p:spPr>
          <a:xfrm>
            <a:off x="6391388" y="3413605"/>
            <a:ext cx="2632660" cy="6000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180340" algn="ctr">
              <a:lnSpc>
                <a:spcPct val="150000"/>
              </a:lnSpc>
              <a:spcAft>
                <a:spcPts val="1000"/>
              </a:spcAft>
            </a:pPr>
            <a:r>
              <a:rPr lang="es-EC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VEVNJ</a:t>
            </a:r>
          </a:p>
        </p:txBody>
      </p:sp>
      <p:sp>
        <p:nvSpPr>
          <p:cNvPr id="10" name="Cerrar llave 200">
            <a:extLst>
              <a:ext uri="{FF2B5EF4-FFF2-40B4-BE49-F238E27FC236}">
                <a16:creationId xmlns:a16="http://schemas.microsoft.com/office/drawing/2014/main" xmlns="" id="{6DB94815-5D02-4472-9ABC-9F71929D217C}"/>
              </a:ext>
            </a:extLst>
          </p:cNvPr>
          <p:cNvSpPr/>
          <p:nvPr/>
        </p:nvSpPr>
        <p:spPr>
          <a:xfrm>
            <a:off x="6397736" y="646046"/>
            <a:ext cx="695621" cy="6132583"/>
          </a:xfrm>
          <a:prstGeom prst="rightBrace">
            <a:avLst>
              <a:gd name="adj1" fmla="val 8333"/>
              <a:gd name="adj2" fmla="val 50621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368C55-C159-438D-B47F-F321B8CD68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33"/>
          <a:stretch/>
        </p:blipFill>
        <p:spPr>
          <a:xfrm>
            <a:off x="0" y="1674"/>
            <a:ext cx="12192000" cy="6776956"/>
          </a:xfrm>
          <a:prstGeom prst="rect">
            <a:avLst/>
          </a:prstGeom>
        </p:spPr>
      </p:pic>
      <p:sp>
        <p:nvSpPr>
          <p:cNvPr id="210" name="Rectangle 209">
            <a:extLst>
              <a:ext uri="{FF2B5EF4-FFF2-40B4-BE49-F238E27FC236}">
                <a16:creationId xmlns:a16="http://schemas.microsoft.com/office/drawing/2014/main" xmlns="" id="{67C546A9-2BE2-4C52-AA41-1837F13C76EB}"/>
              </a:ext>
            </a:extLst>
          </p:cNvPr>
          <p:cNvSpPr/>
          <p:nvPr/>
        </p:nvSpPr>
        <p:spPr>
          <a:xfrm>
            <a:off x="3352800" y="3018491"/>
            <a:ext cx="3625515" cy="19064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xmlns="" id="{7866E0FE-6FEA-480A-BFAA-0145F5BF7DAD}"/>
              </a:ext>
            </a:extLst>
          </p:cNvPr>
          <p:cNvSpPr/>
          <p:nvPr/>
        </p:nvSpPr>
        <p:spPr>
          <a:xfrm>
            <a:off x="3352799" y="5133474"/>
            <a:ext cx="3625515" cy="16451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6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  <p:bldP spid="2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215">
            <a:extLst>
              <a:ext uri="{FF2B5EF4-FFF2-40B4-BE49-F238E27FC236}">
                <a16:creationId xmlns:a16="http://schemas.microsoft.com/office/drawing/2014/main" xmlns="" id="{04CA44D5-2405-4890-818A-59D81265176C}"/>
              </a:ext>
            </a:extLst>
          </p:cNvPr>
          <p:cNvSpPr/>
          <p:nvPr/>
        </p:nvSpPr>
        <p:spPr>
          <a:xfrm>
            <a:off x="0" y="5619832"/>
            <a:ext cx="12293600" cy="1226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5696531" y="15766"/>
            <a:ext cx="62968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400" b="1" dirty="0">
                <a:latin typeface="Calibri" panose="020F0502020204030204" pitchFamily="34" charset="0"/>
              </a:rPr>
              <a:t>RESULTADOS Y DISCUSIÓN</a:t>
            </a:r>
            <a:endParaRPr lang="es-EC" sz="2200" b="1" dirty="0"/>
          </a:p>
        </p:txBody>
      </p:sp>
      <p:sp>
        <p:nvSpPr>
          <p:cNvPr id="9" name="Text Box 41">
            <a:extLst>
              <a:ext uri="{FF2B5EF4-FFF2-40B4-BE49-F238E27FC236}">
                <a16:creationId xmlns:a16="http://schemas.microsoft.com/office/drawing/2014/main" xmlns="" id="{DCBAAC7F-628F-420D-BD61-F8EF6CCFF2DA}"/>
              </a:ext>
            </a:extLst>
          </p:cNvPr>
          <p:cNvSpPr txBox="1"/>
          <p:nvPr/>
        </p:nvSpPr>
        <p:spPr>
          <a:xfrm>
            <a:off x="6488733" y="1045074"/>
            <a:ext cx="1614910" cy="32702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 algn="just">
              <a:lnSpc>
                <a:spcPct val="150000"/>
              </a:lnSpc>
              <a:spcAft>
                <a:spcPts val="1000"/>
              </a:spcAft>
            </a:pP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VEVI-3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xmlns="" id="{6EE8F7CD-CB51-431B-A70A-E498584D5B03}"/>
              </a:ext>
            </a:extLst>
          </p:cNvPr>
          <p:cNvSpPr/>
          <p:nvPr/>
        </p:nvSpPr>
        <p:spPr>
          <a:xfrm>
            <a:off x="6363119" y="835684"/>
            <a:ext cx="309670" cy="916726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xmlns="" id="{A0FE2274-0DF4-45DB-A62D-166AE177A690}"/>
              </a:ext>
            </a:extLst>
          </p:cNvPr>
          <p:cNvSpPr txBox="1"/>
          <p:nvPr/>
        </p:nvSpPr>
        <p:spPr>
          <a:xfrm>
            <a:off x="7067582" y="2274313"/>
            <a:ext cx="1532027" cy="27859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 algn="just">
              <a:lnSpc>
                <a:spcPct val="150000"/>
              </a:lnSpc>
              <a:spcAft>
                <a:spcPts val="1000"/>
              </a:spcAft>
            </a:pP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VEVI-2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xmlns="" id="{A44EC232-9F33-4C7B-9360-E9FDCB758D7A}"/>
              </a:ext>
            </a:extLst>
          </p:cNvPr>
          <p:cNvSpPr/>
          <p:nvPr/>
        </p:nvSpPr>
        <p:spPr>
          <a:xfrm>
            <a:off x="6915148" y="1778426"/>
            <a:ext cx="304869" cy="148095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14" name="Text Box 23">
            <a:extLst>
              <a:ext uri="{FF2B5EF4-FFF2-40B4-BE49-F238E27FC236}">
                <a16:creationId xmlns:a16="http://schemas.microsoft.com/office/drawing/2014/main" xmlns="" id="{CE488C78-9507-42D7-A53E-2834DEC4EC49}"/>
              </a:ext>
            </a:extLst>
          </p:cNvPr>
          <p:cNvSpPr txBox="1"/>
          <p:nvPr/>
        </p:nvSpPr>
        <p:spPr>
          <a:xfrm>
            <a:off x="7273927" y="4558467"/>
            <a:ext cx="1560932" cy="35438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80340" algn="just">
              <a:lnSpc>
                <a:spcPct val="150000"/>
              </a:lnSpc>
              <a:spcAft>
                <a:spcPts val="1000"/>
              </a:spcAft>
            </a:pP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VEVI-1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xmlns="" id="{0211CAFE-C47F-44F8-ABFB-2E48EB5F80C9}"/>
              </a:ext>
            </a:extLst>
          </p:cNvPr>
          <p:cNvSpPr/>
          <p:nvPr/>
        </p:nvSpPr>
        <p:spPr>
          <a:xfrm>
            <a:off x="7035837" y="3259882"/>
            <a:ext cx="425711" cy="3228832"/>
          </a:xfrm>
          <a:prstGeom prst="rightBrace">
            <a:avLst>
              <a:gd name="adj1" fmla="val 8333"/>
              <a:gd name="adj2" fmla="val 50737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FD3BBE-C86F-40F5-A373-9CD78B4BD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31"/>
          <a:stretch/>
        </p:blipFill>
        <p:spPr>
          <a:xfrm>
            <a:off x="0" y="785207"/>
            <a:ext cx="12192000" cy="6071119"/>
          </a:xfrm>
          <a:prstGeom prst="rect">
            <a:avLst/>
          </a:prstGeom>
        </p:spPr>
      </p:pic>
      <p:sp>
        <p:nvSpPr>
          <p:cNvPr id="217" name="Rectangle 216">
            <a:extLst>
              <a:ext uri="{FF2B5EF4-FFF2-40B4-BE49-F238E27FC236}">
                <a16:creationId xmlns:a16="http://schemas.microsoft.com/office/drawing/2014/main" xmlns="" id="{5E4CF903-43E6-48BD-9D0E-9E09A81BCABB}"/>
              </a:ext>
            </a:extLst>
          </p:cNvPr>
          <p:cNvSpPr/>
          <p:nvPr/>
        </p:nvSpPr>
        <p:spPr>
          <a:xfrm>
            <a:off x="2071016" y="765401"/>
            <a:ext cx="3625515" cy="1013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xmlns="" id="{75BE32F5-B1A8-44B3-AF0B-22C56AA629C3}"/>
              </a:ext>
            </a:extLst>
          </p:cNvPr>
          <p:cNvSpPr/>
          <p:nvPr/>
        </p:nvSpPr>
        <p:spPr>
          <a:xfrm>
            <a:off x="2319669" y="1798232"/>
            <a:ext cx="3808415" cy="14611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xmlns="" id="{29CCC907-0160-4992-BE16-D1BAFABFFCA6}"/>
              </a:ext>
            </a:extLst>
          </p:cNvPr>
          <p:cNvSpPr/>
          <p:nvPr/>
        </p:nvSpPr>
        <p:spPr>
          <a:xfrm>
            <a:off x="3227422" y="3259377"/>
            <a:ext cx="3808415" cy="1537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Rectangle 154">
            <a:extLst>
              <a:ext uri="{FF2B5EF4-FFF2-40B4-BE49-F238E27FC236}">
                <a16:creationId xmlns:a16="http://schemas.microsoft.com/office/drawing/2014/main" xmlns="" id="{667998CF-A45E-45DD-9DDE-FEAA99BD7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848" y="5886248"/>
            <a:ext cx="2279236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EF028138.1 Ecuador 2004</a:t>
            </a:r>
            <a:endParaRPr kumimoji="0" lang="es-EC" altLang="es-EC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xmlns="" id="{03C37B54-68F1-4500-9044-367F5D761161}"/>
              </a:ext>
            </a:extLst>
          </p:cNvPr>
          <p:cNvSpPr/>
          <p:nvPr/>
        </p:nvSpPr>
        <p:spPr>
          <a:xfrm>
            <a:off x="3653133" y="6095173"/>
            <a:ext cx="3808415" cy="5178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61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  <p:bldP spid="218" grpId="0" animBg="1"/>
      <p:bldP spid="219" grpId="0" animBg="1"/>
      <p:bldP spid="2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5663995" y="0"/>
            <a:ext cx="62968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400" b="1" dirty="0">
                <a:latin typeface="Calibri" panose="020F0502020204030204" pitchFamily="34" charset="0"/>
              </a:rPr>
              <a:t>CONCLUSIONES</a:t>
            </a:r>
            <a:endParaRPr lang="es-EC" sz="2200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336885" y="1000113"/>
            <a:ext cx="11624000" cy="485525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logró, únicamente, la estandarización y optimización del protocolo de PCR para la detección de VEVNJ utilizando los </a:t>
            </a:r>
            <a:r>
              <a:rPr lang="es-EC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ceadores</a:t>
            </a: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descritos.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se logró la estandarización y optimización del VEVI-1 debido a la presencia de productos inespecíficos, pero se comprobó la banda de ~ 650 pb sí corresponde al VEVI-1 y puede servir como método diagnóstico de la enfermedad.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cebadores para la PCR de VEVI-2 y VEVI-3 no son específicos y por lo tanto </a:t>
            </a: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pueden usarse para este diagnóstico.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límite mínimo de detección de VEVNJ fue de </a:t>
            </a:r>
            <a:r>
              <a:rPr lang="es-EC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s-EC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fg</a:t>
            </a:r>
            <a:r>
              <a:rPr lang="es-EC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C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s-EC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template</a:t>
            </a: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técnica demostró ser específica al obtenerse un resultado negativo en la amplificación del virus de fiebre aftosa.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56325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372" y="769440"/>
            <a:ext cx="11179196" cy="5005717"/>
          </a:xfrm>
        </p:spPr>
        <p:txBody>
          <a:bodyPr/>
          <a:lstStyle/>
          <a:p>
            <a:pPr algn="just"/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análisis filogenético basado en el alineamiento múltiple de aminoácidos, mostró la existencia de cuatro grupos principales (VEVI-1, VEVI-2, VEVI-3 y VEVNJ) donde las secuencias obtenidas en este proyecto se agrupan únicamente en VEVI-1 o VEVNJ.</a:t>
            </a:r>
          </a:p>
          <a:p>
            <a:pPr algn="just"/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VEVNJ está presente en muestras de la región oriente y VEVI-1 está presente mayoritariamente en la región costa. Existen únicamente dos muestras positivas a VEVI-1 provenientes del oriente, las </a:t>
            </a:r>
            <a:r>
              <a:rPr lang="es-EC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cuales´se</a:t>
            </a: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agrupan con muestras de la epidemia del 2004.</a:t>
            </a:r>
          </a:p>
        </p:txBody>
      </p:sp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5663995" y="0"/>
            <a:ext cx="62968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400" b="1" dirty="0">
                <a:latin typeface="Calibri" panose="020F0502020204030204" pitchFamily="34" charset="0"/>
              </a:rPr>
              <a:t>CONCLUSIONES</a:t>
            </a:r>
            <a:endParaRPr lang="es-EC" sz="2200" b="1" dirty="0"/>
          </a:p>
        </p:txBody>
      </p:sp>
    </p:spTree>
    <p:extLst>
      <p:ext uri="{BB962C8B-B14F-4D97-AF65-F5344CB8AC3E}">
        <p14:creationId xmlns:p14="http://schemas.microsoft.com/office/powerpoint/2010/main" val="1074038398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54768" y="0"/>
            <a:ext cx="10972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C" sz="4400" b="0" i="0" dirty="0">
                <a:effectLst/>
                <a:latin typeface="Calibri" panose="020F0502020204030204" pitchFamily="34" charset="0"/>
              </a:rPr>
              <a:t>RECOMENDACIONES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5954736"/>
            <a:ext cx="302895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contenido 3"/>
          <p:cNvSpPr>
            <a:spLocks noGrp="1"/>
          </p:cNvSpPr>
          <p:nvPr>
            <p:ph idx="1"/>
          </p:nvPr>
        </p:nvSpPr>
        <p:spPr>
          <a:xfrm>
            <a:off x="1089207" y="1294579"/>
            <a:ext cx="9852598" cy="3839171"/>
          </a:xfrm>
        </p:spPr>
        <p:txBody>
          <a:bodyPr/>
          <a:lstStyle/>
          <a:p>
            <a:pPr marL="0" indent="0" algn="just">
              <a:buNone/>
            </a:pP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Se recomienda realizar un nuevo diseño de cebadores para el diagnóstico de VEVI-1, VEVI-2 y VEVI-3 en base a las secuencias de la base de datos de NCBI y a las secuencias obtenidas en el presente estudio.</a:t>
            </a:r>
          </a:p>
          <a:p>
            <a:pPr marL="0" indent="0" algn="just">
              <a:buNone/>
            </a:pP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Se recomienda realizar cultivo celular de las muestras recolectadas en este estudio, de tal manera que los aislados se puedan almacenar y enviar para una secuenciación de genoma completo obteniendo secuencias que faciliten el diseño de cebadores específicos.</a:t>
            </a:r>
          </a:p>
          <a:p>
            <a:pPr marL="0" indent="0">
              <a:buNone/>
            </a:pPr>
            <a:endParaRPr lang="es-E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67352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119753"/>
            <a:ext cx="10972800" cy="3620689"/>
          </a:xfrm>
        </p:spPr>
        <p:txBody>
          <a:bodyPr/>
          <a:lstStyle/>
          <a:p>
            <a:pPr algn="just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vez que se obtengan cebadores específicos, es recomendable realizar las pruebas nuevamente a las muestras, que en un inicio fueron catalogadas como VEVI-2 y VEVI-3, para confirmar los resultados de este estudio.</a:t>
            </a:r>
          </a:p>
          <a:p>
            <a:pPr algn="just"/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recomendable continuar con la recolección de muestras de VEV, para profundizar en la información epidemiológica y geográfica del VEV en Ecuador.</a:t>
            </a:r>
          </a:p>
          <a:p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1 CuadroTexto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C" sz="4400" b="0" i="0" dirty="0">
                <a:effectLst/>
                <a:latin typeface="Calibri" panose="020F0502020204030204" pitchFamily="34" charset="0"/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853520792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5663995" y="0"/>
            <a:ext cx="62968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400" b="1" dirty="0">
                <a:latin typeface="Calibri" panose="020F0502020204030204" pitchFamily="34" charset="0"/>
              </a:rPr>
              <a:t>AGRADECIMIENTO</a:t>
            </a:r>
            <a:endParaRPr lang="es-EC" sz="2200" b="1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39880" r="38200" b="32341"/>
          <a:stretch>
            <a:fillRect/>
          </a:stretch>
        </p:blipFill>
        <p:spPr bwMode="auto">
          <a:xfrm>
            <a:off x="239367" y="918421"/>
            <a:ext cx="4573265" cy="125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14893" y="2422010"/>
            <a:ext cx="366460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C" altLang="es-EC" sz="2400" b="1" dirty="0"/>
              <a:t>Docentes</a:t>
            </a:r>
          </a:p>
          <a:p>
            <a:pPr algn="just" eaLnBrk="1" hangingPunct="1"/>
            <a:r>
              <a:rPr lang="es-EC" altLang="es-EC" sz="2400" dirty="0"/>
              <a:t>Ing. Francisco Flores, </a:t>
            </a:r>
            <a:r>
              <a:rPr lang="es-EC" altLang="es-EC" sz="2400" dirty="0" err="1"/>
              <a:t>Ph.D</a:t>
            </a:r>
            <a:r>
              <a:rPr lang="es-EC" altLang="es-EC" sz="2400" dirty="0"/>
              <a:t>.</a:t>
            </a:r>
          </a:p>
          <a:p>
            <a:pPr algn="just" eaLnBrk="1" hangingPunct="1"/>
            <a:r>
              <a:rPr lang="es-EC" altLang="es-EC" sz="2400" dirty="0"/>
              <a:t>Dr. Freddy Proaño, PhD.</a:t>
            </a:r>
          </a:p>
          <a:p>
            <a:pPr algn="just" eaLnBrk="1" hangingPunct="1"/>
            <a:endParaRPr lang="es-EC" altLang="es-EC" sz="2400" dirty="0"/>
          </a:p>
          <a:p>
            <a:pPr algn="just" eaLnBrk="1" hangingPunct="1"/>
            <a:endParaRPr lang="es-EC" altLang="es-EC" sz="2400" dirty="0"/>
          </a:p>
          <a:p>
            <a:pPr algn="just" eaLnBrk="1" hangingPunct="1"/>
            <a:endParaRPr lang="es-EC" altLang="es-EC" sz="2400" dirty="0"/>
          </a:p>
        </p:txBody>
      </p:sp>
      <p:pic>
        <p:nvPicPr>
          <p:cNvPr id="41994" name="Picture 10" descr="http://decv.espe.edu.ec/wp-content/uploads/2015/01/sello-biote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565" y="918421"/>
            <a:ext cx="1215971" cy="125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23BCA8-8F17-4691-B422-5D2E03D93A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608" y="769441"/>
            <a:ext cx="4217435" cy="1688088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6E31B01C-D6BE-4377-A2A8-5A3EB2009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725" y="2702747"/>
            <a:ext cx="360845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C" altLang="es-EC" sz="2400" dirty="0" err="1"/>
              <a:t>MsC</a:t>
            </a:r>
            <a:r>
              <a:rPr lang="es-EC" altLang="es-EC" sz="2400" dirty="0"/>
              <a:t>. Ana Garrido</a:t>
            </a:r>
          </a:p>
          <a:p>
            <a:pPr algn="just" eaLnBrk="1" hangingPunct="1"/>
            <a:r>
              <a:rPr lang="es-EC" altLang="es-EC" sz="2400" dirty="0"/>
              <a:t>Ing. David Jarrin</a:t>
            </a:r>
          </a:p>
          <a:p>
            <a:pPr algn="just" eaLnBrk="1" hangingPunct="1"/>
            <a:r>
              <a:rPr lang="es-EC" altLang="es-EC" sz="2400" dirty="0"/>
              <a:t>Ing. Sol Vaca</a:t>
            </a:r>
          </a:p>
          <a:p>
            <a:pPr algn="just" eaLnBrk="1" hangingPunct="1"/>
            <a:r>
              <a:rPr lang="es-EC" altLang="es-EC" sz="2400" dirty="0"/>
              <a:t>Ing. Silvia </a:t>
            </a:r>
            <a:r>
              <a:rPr lang="es-EC" altLang="es-EC" sz="2400" dirty="0" err="1"/>
              <a:t>Pachacama</a:t>
            </a:r>
            <a:r>
              <a:rPr lang="es-EC" altLang="es-EC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3530100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4315" y="2169829"/>
            <a:ext cx="10972800" cy="2117360"/>
          </a:xfrm>
        </p:spPr>
        <p:txBody>
          <a:bodyPr/>
          <a:lstStyle/>
          <a:p>
            <a:pPr marL="0" indent="0" algn="ctr">
              <a:buNone/>
            </a:pPr>
            <a:r>
              <a:rPr lang="es-ES" sz="9600" dirty="0">
                <a:solidFill>
                  <a:schemeClr val="tx1"/>
                </a:solidFill>
                <a:latin typeface="Freestyle Script" panose="030804020302050B0404" pitchFamily="66" charset="0"/>
              </a:rPr>
              <a:t>¡Gracias por su atención!</a:t>
            </a:r>
          </a:p>
        </p:txBody>
      </p:sp>
    </p:spTree>
    <p:extLst>
      <p:ext uri="{BB962C8B-B14F-4D97-AF65-F5344CB8AC3E}">
        <p14:creationId xmlns:p14="http://schemas.microsoft.com/office/powerpoint/2010/main" val="85630677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1 CuadroTexto"/>
          <p:cNvSpPr txBox="1">
            <a:spLocks noChangeArrowheads="1"/>
          </p:cNvSpPr>
          <p:nvPr/>
        </p:nvSpPr>
        <p:spPr bwMode="auto">
          <a:xfrm>
            <a:off x="6492287" y="-34585"/>
            <a:ext cx="5131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 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11301" y="600353"/>
            <a:ext cx="4828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Estomatitis Vesicular (EV)</a:t>
            </a:r>
            <a:endParaRPr lang="es-E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 descr="http://vetbook.org/wiki/cow/images/thumb/0/00/Vsd02.jpg/300px-Vsd02.jpg">
            <a:hlinkClick r:id="rId3"/>
            <a:extLst>
              <a:ext uri="{FF2B5EF4-FFF2-40B4-BE49-F238E27FC236}">
                <a16:creationId xmlns:a16="http://schemas.microsoft.com/office/drawing/2014/main" xmlns="" id="{83DBFA43-3216-41DE-9001-C1CA16C517E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85" y="2334126"/>
            <a:ext cx="4609314" cy="29189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6A08AA8-6A9B-4919-99F0-DA0F1D08C524}"/>
              </a:ext>
            </a:extLst>
          </p:cNvPr>
          <p:cNvSpPr/>
          <p:nvPr/>
        </p:nvSpPr>
        <p:spPr>
          <a:xfrm>
            <a:off x="651140" y="5390763"/>
            <a:ext cx="4724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Letchworth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Rodriguez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&amp; Del C. Barrera, 1999)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FD47130-1F43-4176-829B-E1DAF1DCCCF1}"/>
              </a:ext>
            </a:extLst>
          </p:cNvPr>
          <p:cNvSpPr/>
          <p:nvPr/>
        </p:nvSpPr>
        <p:spPr>
          <a:xfrm>
            <a:off x="1302562" y="1185128"/>
            <a:ext cx="3184359" cy="93846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Signos clínicos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5160191-02BF-44BB-A471-F57FAE9D83FF}"/>
              </a:ext>
            </a:extLst>
          </p:cNvPr>
          <p:cNvSpPr/>
          <p:nvPr/>
        </p:nvSpPr>
        <p:spPr>
          <a:xfrm>
            <a:off x="7879825" y="1137001"/>
            <a:ext cx="3477985" cy="67575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Técnicas diagnósticas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A5D6FBE7-6BBD-4AF2-8A73-17391F41AF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6284234"/>
              </p:ext>
            </p:extLst>
          </p:nvPr>
        </p:nvGraphicFramePr>
        <p:xfrm>
          <a:off x="7707708" y="2078356"/>
          <a:ext cx="3822218" cy="3425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B283C10-6F78-4726-96C0-6A157CCC45C7}"/>
              </a:ext>
            </a:extLst>
          </p:cNvPr>
          <p:cNvSpPr/>
          <p:nvPr/>
        </p:nvSpPr>
        <p:spPr>
          <a:xfrm>
            <a:off x="6609347" y="5554152"/>
            <a:ext cx="558265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(World </a:t>
            </a:r>
            <a:r>
              <a:rPr lang="en-US" dirty="0" err="1"/>
              <a:t>Organisation</a:t>
            </a:r>
            <a:r>
              <a:rPr lang="en-US" dirty="0"/>
              <a:t> for Animal Health (OIE), 2015). 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5915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1 CuadroTexto"/>
          <p:cNvSpPr txBox="1">
            <a:spLocks noChangeArrowheads="1"/>
          </p:cNvSpPr>
          <p:nvPr/>
        </p:nvSpPr>
        <p:spPr bwMode="auto">
          <a:xfrm>
            <a:off x="6492287" y="-34585"/>
            <a:ext cx="51319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 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27E8015A-9EB9-4F56-8D78-313B056A0B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5659129"/>
              </p:ext>
            </p:extLst>
          </p:nvPr>
        </p:nvGraphicFramePr>
        <p:xfrm>
          <a:off x="192505" y="1375943"/>
          <a:ext cx="11758863" cy="1615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ángulo 4">
            <a:extLst>
              <a:ext uri="{FF2B5EF4-FFF2-40B4-BE49-F238E27FC236}">
                <a16:creationId xmlns:a16="http://schemas.microsoft.com/office/drawing/2014/main" xmlns="" id="{E365E9B2-0F98-4B2B-89E2-D550ED6AF329}"/>
              </a:ext>
            </a:extLst>
          </p:cNvPr>
          <p:cNvSpPr/>
          <p:nvPr/>
        </p:nvSpPr>
        <p:spPr>
          <a:xfrm>
            <a:off x="324882" y="606502"/>
            <a:ext cx="7632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Importancia de Estomatitis Vesicular (EV)</a:t>
            </a:r>
            <a:endParaRPr lang="es-E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B330BE-25EA-4F7A-9EF4-5E8E06AAC4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35" y="3354312"/>
            <a:ext cx="2503571" cy="23450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45A25A1-623E-4E66-88F1-B99F927CCF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71" y="3354312"/>
            <a:ext cx="2133310" cy="23450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C810BA4-819B-4E11-92FD-B9BF182A8B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481" y="3354312"/>
            <a:ext cx="2024604" cy="23450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DEA0F44-9429-4F37-86D8-8CAD380152ED}"/>
              </a:ext>
            </a:extLst>
          </p:cNvPr>
          <p:cNvSpPr/>
          <p:nvPr/>
        </p:nvSpPr>
        <p:spPr>
          <a:xfrm>
            <a:off x="5384554" y="5691064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Signos clínicos de Fiebre aftosa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D6EC8CA-F6A7-4E6C-BD83-14A74CB039F1}"/>
              </a:ext>
            </a:extLst>
          </p:cNvPr>
          <p:cNvSpPr/>
          <p:nvPr/>
        </p:nvSpPr>
        <p:spPr>
          <a:xfrm>
            <a:off x="2085472" y="5699324"/>
            <a:ext cx="2230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Signos clínicos de 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7633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179F8687-D058-4D9A-B53F-768865DE59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745933"/>
              </p:ext>
            </p:extLst>
          </p:nvPr>
        </p:nvGraphicFramePr>
        <p:xfrm>
          <a:off x="609600" y="1500150"/>
          <a:ext cx="7347821" cy="464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21 CuadroTexto">
            <a:extLst>
              <a:ext uri="{FF2B5EF4-FFF2-40B4-BE49-F238E27FC236}">
                <a16:creationId xmlns:a16="http://schemas.microsoft.com/office/drawing/2014/main" xmlns="" id="{6F42B81C-B2B5-4CA9-B5DB-DB178D12E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287" y="-34585"/>
            <a:ext cx="51319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C" sz="4400" b="1" dirty="0">
                <a:solidFill>
                  <a:srgbClr val="000000"/>
                </a:solidFill>
                <a:latin typeface="Calibri" panose="020F0502020204030204" pitchFamily="34" charset="0"/>
              </a:rPr>
              <a:t>INTRODUCCIÓN </a:t>
            </a:r>
            <a:r>
              <a:rPr lang="es-EC" sz="44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Rectángulo 4">
            <a:extLst>
              <a:ext uri="{FF2B5EF4-FFF2-40B4-BE49-F238E27FC236}">
                <a16:creationId xmlns:a16="http://schemas.microsoft.com/office/drawing/2014/main" xmlns="" id="{ED8928FA-0B2B-44C2-9521-4DDE4C13CA40}"/>
              </a:ext>
            </a:extLst>
          </p:cNvPr>
          <p:cNvSpPr/>
          <p:nvPr/>
        </p:nvSpPr>
        <p:spPr>
          <a:xfrm>
            <a:off x="324882" y="817368"/>
            <a:ext cx="7632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Importancia de Estomatitis Vesicular (EV)</a:t>
            </a:r>
            <a:endParaRPr lang="es-ES" sz="3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09C26A-83E9-420E-B649-27F2BD499B91}"/>
              </a:ext>
            </a:extLst>
          </p:cNvPr>
          <p:cNvSpPr/>
          <p:nvPr/>
        </p:nvSpPr>
        <p:spPr>
          <a:xfrm>
            <a:off x="9058274" y="1762461"/>
            <a:ext cx="2692786" cy="15696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Necesidad de un método diagnostico rápido y certero</a:t>
            </a:r>
          </a:p>
          <a:p>
            <a:pPr lvl="0" algn="just"/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87C92E6-81CE-491F-829F-6A125CCC32BA}"/>
              </a:ext>
            </a:extLst>
          </p:cNvPr>
          <p:cNvSpPr/>
          <p:nvPr/>
        </p:nvSpPr>
        <p:spPr>
          <a:xfrm>
            <a:off x="9058274" y="3661717"/>
            <a:ext cx="2692786" cy="193899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Conocer la filogenia del agente causal y su relación con la distribución geográfica</a:t>
            </a:r>
          </a:p>
        </p:txBody>
      </p:sp>
    </p:spTree>
    <p:extLst>
      <p:ext uri="{BB962C8B-B14F-4D97-AF65-F5344CB8AC3E}">
        <p14:creationId xmlns:p14="http://schemas.microsoft.com/office/powerpoint/2010/main" val="34244955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1 CuadroTexto"/>
          <p:cNvSpPr txBox="1">
            <a:spLocks noChangeArrowheads="1"/>
          </p:cNvSpPr>
          <p:nvPr/>
        </p:nvSpPr>
        <p:spPr bwMode="auto">
          <a:xfrm>
            <a:off x="6186348" y="-92868"/>
            <a:ext cx="55724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C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5954736"/>
            <a:ext cx="3057525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71723" y="1315830"/>
            <a:ext cx="1145835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OBJETIVO GENERAL:</a:t>
            </a: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s-E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C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Diagnosticar estomatitis vesicular bovina e inferir la filogenia del agente causal a partir de muestras colectadas en las regiones costa y oriente del Ecuador.</a:t>
            </a:r>
            <a:endParaRPr lang="es-E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8894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4992131" y="22287"/>
            <a:ext cx="77980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5954736"/>
            <a:ext cx="3000375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955053" y="1232225"/>
            <a:ext cx="10454605" cy="4269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Estandarizar un protocolo para el diagnóstico del virus de estomatitis vesicular en bovinos mediante PCR.</a:t>
            </a:r>
          </a:p>
          <a:p>
            <a:pPr marL="342900" lvl="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la especificidad y sensibilidad analítica del ensayo.</a:t>
            </a:r>
          </a:p>
          <a:p>
            <a:pPr marL="342900" lvl="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Construir la filogenia de los virus de estomatitis vesicular bovino utilizando secuencias del gen codificante para la fosfoproteína P.</a:t>
            </a:r>
          </a:p>
        </p:txBody>
      </p:sp>
    </p:spTree>
    <p:extLst>
      <p:ext uri="{BB962C8B-B14F-4D97-AF65-F5344CB8AC3E}">
        <p14:creationId xmlns:p14="http://schemas.microsoft.com/office/powerpoint/2010/main" val="202196567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30855</TotalTime>
  <Words>2439</Words>
  <Application>Microsoft Office PowerPoint</Application>
  <PresentationFormat>Personalizado</PresentationFormat>
  <Paragraphs>516</Paragraphs>
  <Slides>47</Slides>
  <Notes>47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0" baseType="lpstr">
      <vt:lpstr>Tema de Office</vt:lpstr>
      <vt:lpstr>Diseño predeterminado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RECOMENDACIONES</vt:lpstr>
      <vt:lpstr>RECOMENDACIONES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 Proaño</dc:creator>
  <cp:lastModifiedBy>CAROLINA</cp:lastModifiedBy>
  <cp:revision>864</cp:revision>
  <cp:lastPrinted>2016-06-04T13:04:00Z</cp:lastPrinted>
  <dcterms:created xsi:type="dcterms:W3CDTF">2013-09-11T13:29:23Z</dcterms:created>
  <dcterms:modified xsi:type="dcterms:W3CDTF">2017-08-25T15:45:40Z</dcterms:modified>
</cp:coreProperties>
</file>