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2"/>
  </p:notesMasterIdLst>
  <p:sldIdLst>
    <p:sldId id="256" r:id="rId2"/>
    <p:sldId id="257" r:id="rId3"/>
    <p:sldId id="261" r:id="rId4"/>
    <p:sldId id="263" r:id="rId5"/>
    <p:sldId id="267" r:id="rId6"/>
    <p:sldId id="268" r:id="rId7"/>
    <p:sldId id="279" r:id="rId8"/>
    <p:sldId id="280" r:id="rId9"/>
    <p:sldId id="281" r:id="rId10"/>
    <p:sldId id="273" r:id="rId11"/>
    <p:sldId id="274" r:id="rId12"/>
    <p:sldId id="272" r:id="rId13"/>
    <p:sldId id="282" r:id="rId14"/>
    <p:sldId id="285" r:id="rId15"/>
    <p:sldId id="283" r:id="rId16"/>
    <p:sldId id="286" r:id="rId17"/>
    <p:sldId id="287" r:id="rId18"/>
    <p:sldId id="288" r:id="rId19"/>
    <p:sldId id="290" r:id="rId20"/>
    <p:sldId id="289" r:id="rId21"/>
    <p:sldId id="292" r:id="rId22"/>
    <p:sldId id="291" r:id="rId23"/>
    <p:sldId id="269" r:id="rId24"/>
    <p:sldId id="276" r:id="rId25"/>
    <p:sldId id="277" r:id="rId26"/>
    <p:sldId id="278" r:id="rId27"/>
    <p:sldId id="294" r:id="rId28"/>
    <p:sldId id="295" r:id="rId29"/>
    <p:sldId id="296" r:id="rId30"/>
    <p:sldId id="271"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DC97E64-4D1A-4290-9EDC-C774F15FFDE5}">
          <p14:sldIdLst>
            <p14:sldId id="256"/>
          </p14:sldIdLst>
        </p14:section>
        <p14:section name="Antecedentes" id="{E5E843C0-F586-460A-8887-2956184D9EED}">
          <p14:sldIdLst>
            <p14:sldId id="257"/>
            <p14:sldId id="261"/>
          </p14:sldIdLst>
        </p14:section>
        <p14:section name="Objetivos" id="{27A6F959-163D-4A13-90C9-95F71B3B60FD}">
          <p14:sldIdLst>
            <p14:sldId id="263"/>
            <p14:sldId id="267"/>
            <p14:sldId id="268"/>
            <p14:sldId id="279"/>
            <p14:sldId id="280"/>
            <p14:sldId id="281"/>
            <p14:sldId id="273"/>
            <p14:sldId id="274"/>
            <p14:sldId id="272"/>
            <p14:sldId id="282"/>
            <p14:sldId id="285"/>
            <p14:sldId id="283"/>
            <p14:sldId id="286"/>
            <p14:sldId id="287"/>
            <p14:sldId id="288"/>
            <p14:sldId id="290"/>
            <p14:sldId id="289"/>
            <p14:sldId id="292"/>
            <p14:sldId id="291"/>
            <p14:sldId id="269"/>
            <p14:sldId id="276"/>
            <p14:sldId id="277"/>
            <p14:sldId id="278"/>
            <p14:sldId id="294"/>
            <p14:sldId id="295"/>
            <p14:sldId id="296"/>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62" autoAdjust="0"/>
  </p:normalViewPr>
  <p:slideViewPr>
    <p:cSldViewPr>
      <p:cViewPr varScale="1">
        <p:scale>
          <a:sx n="70" d="100"/>
          <a:sy n="70" d="100"/>
        </p:scale>
        <p:origin x="-133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7C032-B877-4486-B11B-DEDF80044E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CDD3083F-0DAE-4849-B7FB-D616C76CB9CC}">
      <dgm:prSet phldrT="[Texto]"/>
      <dgm:spPr/>
      <dgm:t>
        <a:bodyPr/>
        <a:lstStyle/>
        <a:p>
          <a:pPr algn="just"/>
          <a:r>
            <a:rPr lang="es-MX" dirty="0" smtClean="0"/>
            <a:t>Analizar la empleabilidad del campo laboral en el ámbito de la Seguridad y Salud Ocupacional mediante el estudio de la oferta y la demanda de los profesionales en este campo del conocimiento para determinar los requerimientos laborales del sector.</a:t>
          </a:r>
          <a:endParaRPr lang="es-MX" dirty="0"/>
        </a:p>
      </dgm:t>
    </dgm:pt>
    <dgm:pt modelId="{254CBB92-E532-4CFD-9CBA-14C25608F44F}" type="parTrans" cxnId="{80EB0BA5-2A4E-4FF4-92E1-2B3E2CA7C2FB}">
      <dgm:prSet/>
      <dgm:spPr/>
      <dgm:t>
        <a:bodyPr/>
        <a:lstStyle/>
        <a:p>
          <a:endParaRPr lang="es-MX"/>
        </a:p>
      </dgm:t>
    </dgm:pt>
    <dgm:pt modelId="{A45D76E4-DC0D-4856-9E5E-C87BFF7429F5}" type="sibTrans" cxnId="{80EB0BA5-2A4E-4FF4-92E1-2B3E2CA7C2FB}">
      <dgm:prSet/>
      <dgm:spPr/>
      <dgm:t>
        <a:bodyPr/>
        <a:lstStyle/>
        <a:p>
          <a:endParaRPr lang="es-MX"/>
        </a:p>
      </dgm:t>
    </dgm:pt>
    <dgm:pt modelId="{FD0A0002-600A-4104-A2E4-83FADD56DA69}">
      <dgm:prSet phldrT="[Texto]"/>
      <dgm:spPr/>
      <dgm:t>
        <a:bodyPr/>
        <a:lstStyle/>
        <a:p>
          <a:pPr algn="just"/>
          <a:r>
            <a:rPr lang="es-MX" dirty="0" smtClean="0"/>
            <a:t>Diagnosticar la política de diversificación en el ámbito laboral de la Seguridad y Salud Ocupacional a través de la investigación de campo en la provincia de Pastaza, a fin de obtener una proyección laboral de los profesionales en este campo de conocimiento.</a:t>
          </a:r>
          <a:endParaRPr lang="es-MX" dirty="0"/>
        </a:p>
      </dgm:t>
    </dgm:pt>
    <dgm:pt modelId="{3352BDB8-BFE8-458C-A68B-33240B5AC576}" type="parTrans" cxnId="{65E6B329-56B7-4C1A-9457-0AAD33CEAE4C}">
      <dgm:prSet/>
      <dgm:spPr/>
      <dgm:t>
        <a:bodyPr/>
        <a:lstStyle/>
        <a:p>
          <a:endParaRPr lang="es-MX"/>
        </a:p>
      </dgm:t>
    </dgm:pt>
    <dgm:pt modelId="{E8D9F9B2-923C-4902-8DA4-5A13447A194D}" type="sibTrans" cxnId="{65E6B329-56B7-4C1A-9457-0AAD33CEAE4C}">
      <dgm:prSet/>
      <dgm:spPr/>
      <dgm:t>
        <a:bodyPr/>
        <a:lstStyle/>
        <a:p>
          <a:endParaRPr lang="es-MX"/>
        </a:p>
      </dgm:t>
    </dgm:pt>
    <dgm:pt modelId="{36E4F7BA-78EB-484E-BCC6-15AD1E6C9D2C}">
      <dgm:prSet phldrT="[Texto]"/>
      <dgm:spPr/>
      <dgm:t>
        <a:bodyPr/>
        <a:lstStyle/>
        <a:p>
          <a:pPr algn="just"/>
          <a:r>
            <a:rPr lang="es-MX" dirty="0" smtClean="0"/>
            <a:t>Elaborar un estudio de pertinencia del campo laboral de la Seguridad y Salud Ocupacional mediante un análisis comparativo de las dimensiones de docencia y territorio zonal con la finalidad de aportar a la eficiencia y eficacia de la formación laboral de la zona.</a:t>
          </a:r>
          <a:endParaRPr lang="es-MX" dirty="0"/>
        </a:p>
      </dgm:t>
    </dgm:pt>
    <dgm:pt modelId="{90AA2CA1-8906-4EBB-8A41-D548E1C44583}" type="parTrans" cxnId="{04BAEAED-FB6D-4D58-BFBA-F79F7A18C154}">
      <dgm:prSet/>
      <dgm:spPr/>
      <dgm:t>
        <a:bodyPr/>
        <a:lstStyle/>
        <a:p>
          <a:endParaRPr lang="es-MX"/>
        </a:p>
      </dgm:t>
    </dgm:pt>
    <dgm:pt modelId="{07CBDE67-8763-44F7-AF54-E55F07CA5984}" type="sibTrans" cxnId="{04BAEAED-FB6D-4D58-BFBA-F79F7A18C154}">
      <dgm:prSet/>
      <dgm:spPr/>
      <dgm:t>
        <a:bodyPr/>
        <a:lstStyle/>
        <a:p>
          <a:endParaRPr lang="es-MX"/>
        </a:p>
      </dgm:t>
    </dgm:pt>
    <dgm:pt modelId="{FE5E790E-5539-4A85-A40F-8C7A0F63AE84}" type="pres">
      <dgm:prSet presAssocID="{4657C032-B877-4486-B11B-DEDF80044E56}" presName="outerComposite" presStyleCnt="0">
        <dgm:presLayoutVars>
          <dgm:chMax val="5"/>
          <dgm:dir/>
          <dgm:resizeHandles val="exact"/>
        </dgm:presLayoutVars>
      </dgm:prSet>
      <dgm:spPr/>
      <dgm:t>
        <a:bodyPr/>
        <a:lstStyle/>
        <a:p>
          <a:endParaRPr lang="es-MX"/>
        </a:p>
      </dgm:t>
    </dgm:pt>
    <dgm:pt modelId="{B63DF34A-3CD2-4C28-8DC6-5C10D25C1784}" type="pres">
      <dgm:prSet presAssocID="{4657C032-B877-4486-B11B-DEDF80044E56}" presName="dummyMaxCanvas" presStyleCnt="0">
        <dgm:presLayoutVars/>
      </dgm:prSet>
      <dgm:spPr/>
    </dgm:pt>
    <dgm:pt modelId="{760D095A-504D-46D2-AE46-086227724123}" type="pres">
      <dgm:prSet presAssocID="{4657C032-B877-4486-B11B-DEDF80044E56}" presName="ThreeNodes_1" presStyleLbl="node1" presStyleIdx="0" presStyleCnt="3">
        <dgm:presLayoutVars>
          <dgm:bulletEnabled val="1"/>
        </dgm:presLayoutVars>
      </dgm:prSet>
      <dgm:spPr/>
      <dgm:t>
        <a:bodyPr/>
        <a:lstStyle/>
        <a:p>
          <a:endParaRPr lang="es-MX"/>
        </a:p>
      </dgm:t>
    </dgm:pt>
    <dgm:pt modelId="{392F4858-F04C-4BD9-AADD-01B055A4DE9D}" type="pres">
      <dgm:prSet presAssocID="{4657C032-B877-4486-B11B-DEDF80044E56}" presName="ThreeNodes_2" presStyleLbl="node1" presStyleIdx="1" presStyleCnt="3">
        <dgm:presLayoutVars>
          <dgm:bulletEnabled val="1"/>
        </dgm:presLayoutVars>
      </dgm:prSet>
      <dgm:spPr/>
      <dgm:t>
        <a:bodyPr/>
        <a:lstStyle/>
        <a:p>
          <a:endParaRPr lang="es-MX"/>
        </a:p>
      </dgm:t>
    </dgm:pt>
    <dgm:pt modelId="{EEA6F93E-F969-446A-833B-9488773E7F7F}" type="pres">
      <dgm:prSet presAssocID="{4657C032-B877-4486-B11B-DEDF80044E56}" presName="ThreeNodes_3" presStyleLbl="node1" presStyleIdx="2" presStyleCnt="3">
        <dgm:presLayoutVars>
          <dgm:bulletEnabled val="1"/>
        </dgm:presLayoutVars>
      </dgm:prSet>
      <dgm:spPr/>
      <dgm:t>
        <a:bodyPr/>
        <a:lstStyle/>
        <a:p>
          <a:endParaRPr lang="es-MX"/>
        </a:p>
      </dgm:t>
    </dgm:pt>
    <dgm:pt modelId="{1110509C-54AE-4527-A218-0C7017387EA1}" type="pres">
      <dgm:prSet presAssocID="{4657C032-B877-4486-B11B-DEDF80044E56}" presName="ThreeConn_1-2" presStyleLbl="fgAccFollowNode1" presStyleIdx="0" presStyleCnt="2">
        <dgm:presLayoutVars>
          <dgm:bulletEnabled val="1"/>
        </dgm:presLayoutVars>
      </dgm:prSet>
      <dgm:spPr/>
      <dgm:t>
        <a:bodyPr/>
        <a:lstStyle/>
        <a:p>
          <a:endParaRPr lang="es-MX"/>
        </a:p>
      </dgm:t>
    </dgm:pt>
    <dgm:pt modelId="{4F2C59B5-FD01-42CB-80D6-D0557E97E90D}" type="pres">
      <dgm:prSet presAssocID="{4657C032-B877-4486-B11B-DEDF80044E56}" presName="ThreeConn_2-3" presStyleLbl="fgAccFollowNode1" presStyleIdx="1" presStyleCnt="2">
        <dgm:presLayoutVars>
          <dgm:bulletEnabled val="1"/>
        </dgm:presLayoutVars>
      </dgm:prSet>
      <dgm:spPr/>
      <dgm:t>
        <a:bodyPr/>
        <a:lstStyle/>
        <a:p>
          <a:endParaRPr lang="es-MX"/>
        </a:p>
      </dgm:t>
    </dgm:pt>
    <dgm:pt modelId="{BC30DE5D-8065-4226-A2A5-7AA3DCE158B9}" type="pres">
      <dgm:prSet presAssocID="{4657C032-B877-4486-B11B-DEDF80044E56}" presName="ThreeNodes_1_text" presStyleLbl="node1" presStyleIdx="2" presStyleCnt="3">
        <dgm:presLayoutVars>
          <dgm:bulletEnabled val="1"/>
        </dgm:presLayoutVars>
      </dgm:prSet>
      <dgm:spPr/>
      <dgm:t>
        <a:bodyPr/>
        <a:lstStyle/>
        <a:p>
          <a:endParaRPr lang="es-MX"/>
        </a:p>
      </dgm:t>
    </dgm:pt>
    <dgm:pt modelId="{F54ABDEB-70A3-494C-8DCC-2A123D7E2688}" type="pres">
      <dgm:prSet presAssocID="{4657C032-B877-4486-B11B-DEDF80044E56}" presName="ThreeNodes_2_text" presStyleLbl="node1" presStyleIdx="2" presStyleCnt="3">
        <dgm:presLayoutVars>
          <dgm:bulletEnabled val="1"/>
        </dgm:presLayoutVars>
      </dgm:prSet>
      <dgm:spPr/>
      <dgm:t>
        <a:bodyPr/>
        <a:lstStyle/>
        <a:p>
          <a:endParaRPr lang="es-MX"/>
        </a:p>
      </dgm:t>
    </dgm:pt>
    <dgm:pt modelId="{29A5DA3C-8F64-4C81-935A-2A3235F36DE3}" type="pres">
      <dgm:prSet presAssocID="{4657C032-B877-4486-B11B-DEDF80044E56}" presName="ThreeNodes_3_text" presStyleLbl="node1" presStyleIdx="2" presStyleCnt="3">
        <dgm:presLayoutVars>
          <dgm:bulletEnabled val="1"/>
        </dgm:presLayoutVars>
      </dgm:prSet>
      <dgm:spPr/>
      <dgm:t>
        <a:bodyPr/>
        <a:lstStyle/>
        <a:p>
          <a:endParaRPr lang="es-MX"/>
        </a:p>
      </dgm:t>
    </dgm:pt>
  </dgm:ptLst>
  <dgm:cxnLst>
    <dgm:cxn modelId="{14A1E238-E91D-48D8-BC78-9374441B2BEF}" type="presOf" srcId="{4657C032-B877-4486-B11B-DEDF80044E56}" destId="{FE5E790E-5539-4A85-A40F-8C7A0F63AE84}" srcOrd="0" destOrd="0" presId="urn:microsoft.com/office/officeart/2005/8/layout/vProcess5"/>
    <dgm:cxn modelId="{04BAEAED-FB6D-4D58-BFBA-F79F7A18C154}" srcId="{4657C032-B877-4486-B11B-DEDF80044E56}" destId="{36E4F7BA-78EB-484E-BCC6-15AD1E6C9D2C}" srcOrd="2" destOrd="0" parTransId="{90AA2CA1-8906-4EBB-8A41-D548E1C44583}" sibTransId="{07CBDE67-8763-44F7-AF54-E55F07CA5984}"/>
    <dgm:cxn modelId="{6F399CFA-F72D-4EB7-902D-BEAFC3BBFB5D}" type="presOf" srcId="{A45D76E4-DC0D-4856-9E5E-C87BFF7429F5}" destId="{1110509C-54AE-4527-A218-0C7017387EA1}" srcOrd="0" destOrd="0" presId="urn:microsoft.com/office/officeart/2005/8/layout/vProcess5"/>
    <dgm:cxn modelId="{65E6B329-56B7-4C1A-9457-0AAD33CEAE4C}" srcId="{4657C032-B877-4486-B11B-DEDF80044E56}" destId="{FD0A0002-600A-4104-A2E4-83FADD56DA69}" srcOrd="1" destOrd="0" parTransId="{3352BDB8-BFE8-458C-A68B-33240B5AC576}" sibTransId="{E8D9F9B2-923C-4902-8DA4-5A13447A194D}"/>
    <dgm:cxn modelId="{A1462ECF-4B0F-4BE6-A0F8-FCD1244A5BF2}" type="presOf" srcId="{36E4F7BA-78EB-484E-BCC6-15AD1E6C9D2C}" destId="{29A5DA3C-8F64-4C81-935A-2A3235F36DE3}" srcOrd="1" destOrd="0" presId="urn:microsoft.com/office/officeart/2005/8/layout/vProcess5"/>
    <dgm:cxn modelId="{6A806373-1686-48F2-B16E-16C45A67F948}" type="presOf" srcId="{CDD3083F-0DAE-4849-B7FB-D616C76CB9CC}" destId="{BC30DE5D-8065-4226-A2A5-7AA3DCE158B9}" srcOrd="1" destOrd="0" presId="urn:microsoft.com/office/officeart/2005/8/layout/vProcess5"/>
    <dgm:cxn modelId="{80EB0BA5-2A4E-4FF4-92E1-2B3E2CA7C2FB}" srcId="{4657C032-B877-4486-B11B-DEDF80044E56}" destId="{CDD3083F-0DAE-4849-B7FB-D616C76CB9CC}" srcOrd="0" destOrd="0" parTransId="{254CBB92-E532-4CFD-9CBA-14C25608F44F}" sibTransId="{A45D76E4-DC0D-4856-9E5E-C87BFF7429F5}"/>
    <dgm:cxn modelId="{69EA405D-C567-4B6B-AD4C-B5F19A90895E}" type="presOf" srcId="{36E4F7BA-78EB-484E-BCC6-15AD1E6C9D2C}" destId="{EEA6F93E-F969-446A-833B-9488773E7F7F}" srcOrd="0" destOrd="0" presId="urn:microsoft.com/office/officeart/2005/8/layout/vProcess5"/>
    <dgm:cxn modelId="{7FAC9BB8-9BE3-46BD-91CA-931BBD58720C}" type="presOf" srcId="{FD0A0002-600A-4104-A2E4-83FADD56DA69}" destId="{F54ABDEB-70A3-494C-8DCC-2A123D7E2688}" srcOrd="1" destOrd="0" presId="urn:microsoft.com/office/officeart/2005/8/layout/vProcess5"/>
    <dgm:cxn modelId="{AADDD13B-9FDD-4A2B-BB9D-1314E837A913}" type="presOf" srcId="{E8D9F9B2-923C-4902-8DA4-5A13447A194D}" destId="{4F2C59B5-FD01-42CB-80D6-D0557E97E90D}" srcOrd="0" destOrd="0" presId="urn:microsoft.com/office/officeart/2005/8/layout/vProcess5"/>
    <dgm:cxn modelId="{A2897499-5C0E-42DE-8B93-A7D4B261B3EB}" type="presOf" srcId="{FD0A0002-600A-4104-A2E4-83FADD56DA69}" destId="{392F4858-F04C-4BD9-AADD-01B055A4DE9D}" srcOrd="0" destOrd="0" presId="urn:microsoft.com/office/officeart/2005/8/layout/vProcess5"/>
    <dgm:cxn modelId="{EE5AD69D-A63C-403C-9721-5D28330FE7E9}" type="presOf" srcId="{CDD3083F-0DAE-4849-B7FB-D616C76CB9CC}" destId="{760D095A-504D-46D2-AE46-086227724123}" srcOrd="0" destOrd="0" presId="urn:microsoft.com/office/officeart/2005/8/layout/vProcess5"/>
    <dgm:cxn modelId="{45C11EE1-1D9B-4B1E-A125-3035EBC42CBF}" type="presParOf" srcId="{FE5E790E-5539-4A85-A40F-8C7A0F63AE84}" destId="{B63DF34A-3CD2-4C28-8DC6-5C10D25C1784}" srcOrd="0" destOrd="0" presId="urn:microsoft.com/office/officeart/2005/8/layout/vProcess5"/>
    <dgm:cxn modelId="{335CAD72-67C4-4911-88F1-CC9F8465E444}" type="presParOf" srcId="{FE5E790E-5539-4A85-A40F-8C7A0F63AE84}" destId="{760D095A-504D-46D2-AE46-086227724123}" srcOrd="1" destOrd="0" presId="urn:microsoft.com/office/officeart/2005/8/layout/vProcess5"/>
    <dgm:cxn modelId="{3CFCA150-E7EA-4651-A9B8-F3B3F1779A6A}" type="presParOf" srcId="{FE5E790E-5539-4A85-A40F-8C7A0F63AE84}" destId="{392F4858-F04C-4BD9-AADD-01B055A4DE9D}" srcOrd="2" destOrd="0" presId="urn:microsoft.com/office/officeart/2005/8/layout/vProcess5"/>
    <dgm:cxn modelId="{A84EFC90-9B85-4951-ADDC-08C59ECFE8CA}" type="presParOf" srcId="{FE5E790E-5539-4A85-A40F-8C7A0F63AE84}" destId="{EEA6F93E-F969-446A-833B-9488773E7F7F}" srcOrd="3" destOrd="0" presId="urn:microsoft.com/office/officeart/2005/8/layout/vProcess5"/>
    <dgm:cxn modelId="{2B4D2F89-16E8-465B-99FF-181AF05D4F5F}" type="presParOf" srcId="{FE5E790E-5539-4A85-A40F-8C7A0F63AE84}" destId="{1110509C-54AE-4527-A218-0C7017387EA1}" srcOrd="4" destOrd="0" presId="urn:microsoft.com/office/officeart/2005/8/layout/vProcess5"/>
    <dgm:cxn modelId="{F6052F75-B4E4-4AA1-943B-64FAE5A700C6}" type="presParOf" srcId="{FE5E790E-5539-4A85-A40F-8C7A0F63AE84}" destId="{4F2C59B5-FD01-42CB-80D6-D0557E97E90D}" srcOrd="5" destOrd="0" presId="urn:microsoft.com/office/officeart/2005/8/layout/vProcess5"/>
    <dgm:cxn modelId="{9FA4A589-97EC-4339-AB95-95AA59AE5FA8}" type="presParOf" srcId="{FE5E790E-5539-4A85-A40F-8C7A0F63AE84}" destId="{BC30DE5D-8065-4226-A2A5-7AA3DCE158B9}" srcOrd="6" destOrd="0" presId="urn:microsoft.com/office/officeart/2005/8/layout/vProcess5"/>
    <dgm:cxn modelId="{B16D343F-30EB-4269-9BE4-A3EAC8A47528}" type="presParOf" srcId="{FE5E790E-5539-4A85-A40F-8C7A0F63AE84}" destId="{F54ABDEB-70A3-494C-8DCC-2A123D7E2688}" srcOrd="7" destOrd="0" presId="urn:microsoft.com/office/officeart/2005/8/layout/vProcess5"/>
    <dgm:cxn modelId="{1C4FC7E3-E146-4501-A9ED-E1984FC2650C}" type="presParOf" srcId="{FE5E790E-5539-4A85-A40F-8C7A0F63AE84}" destId="{29A5DA3C-8F64-4C81-935A-2A3235F36D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C82DDA-1F9C-46E2-A82C-851C71EBA1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F4BCA536-6646-400B-8D79-1F1EE95399AE}">
      <dgm:prSet phldrT="[Texto]"/>
      <dgm:spPr/>
      <dgm:t>
        <a:bodyPr/>
        <a:lstStyle/>
        <a:p>
          <a:pPr algn="just"/>
          <a:r>
            <a:rPr lang="es-MX" dirty="0" smtClean="0"/>
            <a:t>Se recomienda continuar con la investigación para verificar la expectativa de la demanda de los estudiantes de tercer año de bachillerato por seguir alguna carrera en SSO continúa con el 15% o existe alguna variación en aumento o es decreciente de acuerdo a las perspectivas presentadas en las encuestas. </a:t>
          </a:r>
          <a:endParaRPr lang="es-MX" dirty="0"/>
        </a:p>
      </dgm:t>
    </dgm:pt>
    <dgm:pt modelId="{0861A9C5-2BE5-4722-9775-1A00DC248BBB}" type="parTrans" cxnId="{41C089E7-EA58-4306-890A-1345D31ECDCF}">
      <dgm:prSet/>
      <dgm:spPr/>
      <dgm:t>
        <a:bodyPr/>
        <a:lstStyle/>
        <a:p>
          <a:endParaRPr lang="es-MX"/>
        </a:p>
      </dgm:t>
    </dgm:pt>
    <dgm:pt modelId="{3460065B-CFB1-41B2-B7C3-6DDF5D86B107}" type="sibTrans" cxnId="{41C089E7-EA58-4306-890A-1345D31ECDCF}">
      <dgm:prSet/>
      <dgm:spPr/>
      <dgm:t>
        <a:bodyPr/>
        <a:lstStyle/>
        <a:p>
          <a:endParaRPr lang="es-MX"/>
        </a:p>
      </dgm:t>
    </dgm:pt>
    <dgm:pt modelId="{96622AEE-40E3-473F-B251-B3C13F1AABB9}">
      <dgm:prSet phldrT="[Texto]" custT="1"/>
      <dgm:spPr/>
      <dgm:t>
        <a:bodyPr/>
        <a:lstStyle/>
        <a:p>
          <a:pPr algn="just"/>
          <a:r>
            <a:rPr lang="es-MX" sz="1800" dirty="0" smtClean="0"/>
            <a:t>Tener en cuenta que las empresas e instituciones encuestadas en su mayoría son catalogadas de tamaño grande por la cantidad de trabajadores,  quienes deben poseer una estructura y un departamento con expertos que tengan el grado mínimo de tercer nivel por lo que se recomienda poner énfasis en abrir carreras que llenen las expectativas de las ofertas laborales presentes en la provincia.</a:t>
          </a:r>
          <a:endParaRPr lang="es-MX" sz="1800" dirty="0"/>
        </a:p>
      </dgm:t>
    </dgm:pt>
    <dgm:pt modelId="{2F9451BD-303D-4445-9C48-77CB6082A272}" type="parTrans" cxnId="{7116EA94-6CB8-4242-B7A3-EFD1547F91BD}">
      <dgm:prSet/>
      <dgm:spPr/>
      <dgm:t>
        <a:bodyPr/>
        <a:lstStyle/>
        <a:p>
          <a:endParaRPr lang="es-MX"/>
        </a:p>
      </dgm:t>
    </dgm:pt>
    <dgm:pt modelId="{09AE310B-BEF8-40F6-8E10-86E8E374C2A6}" type="sibTrans" cxnId="{7116EA94-6CB8-4242-B7A3-EFD1547F91BD}">
      <dgm:prSet/>
      <dgm:spPr/>
      <dgm:t>
        <a:bodyPr/>
        <a:lstStyle/>
        <a:p>
          <a:endParaRPr lang="es-MX"/>
        </a:p>
      </dgm:t>
    </dgm:pt>
    <dgm:pt modelId="{BEFBC7C0-6B88-4AE9-91E3-E0BC487960A0}" type="pres">
      <dgm:prSet presAssocID="{3CC82DDA-1F9C-46E2-A82C-851C71EBA1B9}" presName="Name0" presStyleCnt="0">
        <dgm:presLayoutVars>
          <dgm:chMax val="7"/>
          <dgm:chPref val="7"/>
          <dgm:dir/>
        </dgm:presLayoutVars>
      </dgm:prSet>
      <dgm:spPr/>
      <dgm:t>
        <a:bodyPr/>
        <a:lstStyle/>
        <a:p>
          <a:endParaRPr lang="es-MX"/>
        </a:p>
      </dgm:t>
    </dgm:pt>
    <dgm:pt modelId="{CE5EC54E-9F82-4224-B1CB-4860DE054D16}" type="pres">
      <dgm:prSet presAssocID="{3CC82DDA-1F9C-46E2-A82C-851C71EBA1B9}" presName="Name1" presStyleCnt="0"/>
      <dgm:spPr/>
    </dgm:pt>
    <dgm:pt modelId="{7FD71819-382B-4FFC-A552-A626C294E00B}" type="pres">
      <dgm:prSet presAssocID="{3CC82DDA-1F9C-46E2-A82C-851C71EBA1B9}" presName="cycle" presStyleCnt="0"/>
      <dgm:spPr/>
    </dgm:pt>
    <dgm:pt modelId="{CC427F80-D474-4B86-AF35-E05AC35E78CF}" type="pres">
      <dgm:prSet presAssocID="{3CC82DDA-1F9C-46E2-A82C-851C71EBA1B9}" presName="srcNode" presStyleLbl="node1" presStyleIdx="0" presStyleCnt="2"/>
      <dgm:spPr/>
    </dgm:pt>
    <dgm:pt modelId="{4BBEBD7C-26FA-48BE-844B-575B069B6956}" type="pres">
      <dgm:prSet presAssocID="{3CC82DDA-1F9C-46E2-A82C-851C71EBA1B9}" presName="conn" presStyleLbl="parChTrans1D2" presStyleIdx="0" presStyleCnt="1"/>
      <dgm:spPr/>
      <dgm:t>
        <a:bodyPr/>
        <a:lstStyle/>
        <a:p>
          <a:endParaRPr lang="es-MX"/>
        </a:p>
      </dgm:t>
    </dgm:pt>
    <dgm:pt modelId="{60B88BD3-E7FF-449B-A688-ED1B03E7A20E}" type="pres">
      <dgm:prSet presAssocID="{3CC82DDA-1F9C-46E2-A82C-851C71EBA1B9}" presName="extraNode" presStyleLbl="node1" presStyleIdx="0" presStyleCnt="2"/>
      <dgm:spPr/>
    </dgm:pt>
    <dgm:pt modelId="{4D867510-6F40-4B69-A1F0-CEE357740D33}" type="pres">
      <dgm:prSet presAssocID="{3CC82DDA-1F9C-46E2-A82C-851C71EBA1B9}" presName="dstNode" presStyleLbl="node1" presStyleIdx="0" presStyleCnt="2"/>
      <dgm:spPr/>
    </dgm:pt>
    <dgm:pt modelId="{A8DFCA31-B745-4724-A326-7C6E2DD9DB96}" type="pres">
      <dgm:prSet presAssocID="{F4BCA536-6646-400B-8D79-1F1EE95399AE}" presName="text_1" presStyleLbl="node1" presStyleIdx="0" presStyleCnt="2" custScaleY="150694">
        <dgm:presLayoutVars>
          <dgm:bulletEnabled val="1"/>
        </dgm:presLayoutVars>
      </dgm:prSet>
      <dgm:spPr/>
      <dgm:t>
        <a:bodyPr/>
        <a:lstStyle/>
        <a:p>
          <a:endParaRPr lang="es-MX"/>
        </a:p>
      </dgm:t>
    </dgm:pt>
    <dgm:pt modelId="{FD10C113-84CB-4C64-9677-DD5978E0AD87}" type="pres">
      <dgm:prSet presAssocID="{F4BCA536-6646-400B-8D79-1F1EE95399AE}" presName="accent_1" presStyleCnt="0"/>
      <dgm:spPr/>
    </dgm:pt>
    <dgm:pt modelId="{C00A12FA-0148-4B1A-B9B0-3CB5CB9914C6}" type="pres">
      <dgm:prSet presAssocID="{F4BCA536-6646-400B-8D79-1F1EE95399AE}" presName="accentRepeatNode" presStyleLbl="solidFgAcc1" presStyleIdx="0" presStyleCnt="2"/>
      <dgm:spPr/>
    </dgm:pt>
    <dgm:pt modelId="{EF8E8FED-8410-461E-AECC-68D6167A194E}" type="pres">
      <dgm:prSet presAssocID="{96622AEE-40E3-473F-B251-B3C13F1AABB9}" presName="text_2" presStyleLbl="node1" presStyleIdx="1" presStyleCnt="2" custScaleY="179525" custLinFactNeighborX="-537" custLinFactNeighborY="22305">
        <dgm:presLayoutVars>
          <dgm:bulletEnabled val="1"/>
        </dgm:presLayoutVars>
      </dgm:prSet>
      <dgm:spPr/>
      <dgm:t>
        <a:bodyPr/>
        <a:lstStyle/>
        <a:p>
          <a:endParaRPr lang="es-MX"/>
        </a:p>
      </dgm:t>
    </dgm:pt>
    <dgm:pt modelId="{C6514044-F840-403D-A512-CFF09729BF5D}" type="pres">
      <dgm:prSet presAssocID="{96622AEE-40E3-473F-B251-B3C13F1AABB9}" presName="accent_2" presStyleCnt="0"/>
      <dgm:spPr/>
    </dgm:pt>
    <dgm:pt modelId="{ABEEDFAF-8373-4C76-BA38-E30E8E9A14DB}" type="pres">
      <dgm:prSet presAssocID="{96622AEE-40E3-473F-B251-B3C13F1AABB9}" presName="accentRepeatNode" presStyleLbl="solidFgAcc1" presStyleIdx="1" presStyleCnt="2"/>
      <dgm:spPr/>
    </dgm:pt>
  </dgm:ptLst>
  <dgm:cxnLst>
    <dgm:cxn modelId="{F525E840-7134-411C-9680-2EC0AF28F7BA}" type="presOf" srcId="{96622AEE-40E3-473F-B251-B3C13F1AABB9}" destId="{EF8E8FED-8410-461E-AECC-68D6167A194E}" srcOrd="0" destOrd="0" presId="urn:microsoft.com/office/officeart/2008/layout/VerticalCurvedList"/>
    <dgm:cxn modelId="{7116EA94-6CB8-4242-B7A3-EFD1547F91BD}" srcId="{3CC82DDA-1F9C-46E2-A82C-851C71EBA1B9}" destId="{96622AEE-40E3-473F-B251-B3C13F1AABB9}" srcOrd="1" destOrd="0" parTransId="{2F9451BD-303D-4445-9C48-77CB6082A272}" sibTransId="{09AE310B-BEF8-40F6-8E10-86E8E374C2A6}"/>
    <dgm:cxn modelId="{41C089E7-EA58-4306-890A-1345D31ECDCF}" srcId="{3CC82DDA-1F9C-46E2-A82C-851C71EBA1B9}" destId="{F4BCA536-6646-400B-8D79-1F1EE95399AE}" srcOrd="0" destOrd="0" parTransId="{0861A9C5-2BE5-4722-9775-1A00DC248BBB}" sibTransId="{3460065B-CFB1-41B2-B7C3-6DDF5D86B107}"/>
    <dgm:cxn modelId="{33DE314A-806E-48FA-88F2-AD51946A3A02}" type="presOf" srcId="{3CC82DDA-1F9C-46E2-A82C-851C71EBA1B9}" destId="{BEFBC7C0-6B88-4AE9-91E3-E0BC487960A0}" srcOrd="0" destOrd="0" presId="urn:microsoft.com/office/officeart/2008/layout/VerticalCurvedList"/>
    <dgm:cxn modelId="{58A86AF4-ACF1-400F-B217-4AF7A4FD06DC}" type="presOf" srcId="{F4BCA536-6646-400B-8D79-1F1EE95399AE}" destId="{A8DFCA31-B745-4724-A326-7C6E2DD9DB96}" srcOrd="0" destOrd="0" presId="urn:microsoft.com/office/officeart/2008/layout/VerticalCurvedList"/>
    <dgm:cxn modelId="{8D01B239-80E6-49D5-9AED-E7262A11D702}" type="presOf" srcId="{3460065B-CFB1-41B2-B7C3-6DDF5D86B107}" destId="{4BBEBD7C-26FA-48BE-844B-575B069B6956}" srcOrd="0" destOrd="0" presId="urn:microsoft.com/office/officeart/2008/layout/VerticalCurvedList"/>
    <dgm:cxn modelId="{2D45D0AA-AEFC-4DBB-A358-7B8CD6953C23}" type="presParOf" srcId="{BEFBC7C0-6B88-4AE9-91E3-E0BC487960A0}" destId="{CE5EC54E-9F82-4224-B1CB-4860DE054D16}" srcOrd="0" destOrd="0" presId="urn:microsoft.com/office/officeart/2008/layout/VerticalCurvedList"/>
    <dgm:cxn modelId="{9006CA9D-2A1A-4F79-BBA3-642A2E7F40EB}" type="presParOf" srcId="{CE5EC54E-9F82-4224-B1CB-4860DE054D16}" destId="{7FD71819-382B-4FFC-A552-A626C294E00B}" srcOrd="0" destOrd="0" presId="urn:microsoft.com/office/officeart/2008/layout/VerticalCurvedList"/>
    <dgm:cxn modelId="{CD8B5140-B48C-410E-A880-4A2F8C1F672F}" type="presParOf" srcId="{7FD71819-382B-4FFC-A552-A626C294E00B}" destId="{CC427F80-D474-4B86-AF35-E05AC35E78CF}" srcOrd="0" destOrd="0" presId="urn:microsoft.com/office/officeart/2008/layout/VerticalCurvedList"/>
    <dgm:cxn modelId="{28F71ACF-0B2D-4663-9C09-0CDD1FEE6DC2}" type="presParOf" srcId="{7FD71819-382B-4FFC-A552-A626C294E00B}" destId="{4BBEBD7C-26FA-48BE-844B-575B069B6956}" srcOrd="1" destOrd="0" presId="urn:microsoft.com/office/officeart/2008/layout/VerticalCurvedList"/>
    <dgm:cxn modelId="{C34132EA-8732-4BC4-B4E6-8152B4FBBD4A}" type="presParOf" srcId="{7FD71819-382B-4FFC-A552-A626C294E00B}" destId="{60B88BD3-E7FF-449B-A688-ED1B03E7A20E}" srcOrd="2" destOrd="0" presId="urn:microsoft.com/office/officeart/2008/layout/VerticalCurvedList"/>
    <dgm:cxn modelId="{74135635-BF13-4FEF-8B49-4C0675DED21F}" type="presParOf" srcId="{7FD71819-382B-4FFC-A552-A626C294E00B}" destId="{4D867510-6F40-4B69-A1F0-CEE357740D33}" srcOrd="3" destOrd="0" presId="urn:microsoft.com/office/officeart/2008/layout/VerticalCurvedList"/>
    <dgm:cxn modelId="{B99A9478-3DD6-4901-8BB6-C2527AECCBBA}" type="presParOf" srcId="{CE5EC54E-9F82-4224-B1CB-4860DE054D16}" destId="{A8DFCA31-B745-4724-A326-7C6E2DD9DB96}" srcOrd="1" destOrd="0" presId="urn:microsoft.com/office/officeart/2008/layout/VerticalCurvedList"/>
    <dgm:cxn modelId="{E7395626-096E-4765-B9CF-AA3C034299D2}" type="presParOf" srcId="{CE5EC54E-9F82-4224-B1CB-4860DE054D16}" destId="{FD10C113-84CB-4C64-9677-DD5978E0AD87}" srcOrd="2" destOrd="0" presId="urn:microsoft.com/office/officeart/2008/layout/VerticalCurvedList"/>
    <dgm:cxn modelId="{23E9B812-C656-41BA-A5AB-CB8B7F09E46B}" type="presParOf" srcId="{FD10C113-84CB-4C64-9677-DD5978E0AD87}" destId="{C00A12FA-0148-4B1A-B9B0-3CB5CB9914C6}" srcOrd="0" destOrd="0" presId="urn:microsoft.com/office/officeart/2008/layout/VerticalCurvedList"/>
    <dgm:cxn modelId="{8E3155D1-5C5B-48AC-8173-D0A12224123B}" type="presParOf" srcId="{CE5EC54E-9F82-4224-B1CB-4860DE054D16}" destId="{EF8E8FED-8410-461E-AECC-68D6167A194E}" srcOrd="3" destOrd="0" presId="urn:microsoft.com/office/officeart/2008/layout/VerticalCurvedList"/>
    <dgm:cxn modelId="{C1844C2B-8AED-4F2D-8E60-ED736AAEA146}" type="presParOf" srcId="{CE5EC54E-9F82-4224-B1CB-4860DE054D16}" destId="{C6514044-F840-403D-A512-CFF09729BF5D}" srcOrd="4" destOrd="0" presId="urn:microsoft.com/office/officeart/2008/layout/VerticalCurvedList"/>
    <dgm:cxn modelId="{D607B969-77E4-41EE-84C0-D097809EC332}" type="presParOf" srcId="{C6514044-F840-403D-A512-CFF09729BF5D}" destId="{ABEEDFAF-8373-4C76-BA38-E30E8E9A14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C82DDA-1F9C-46E2-A82C-851C71EBA1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6418404B-8CC8-40D5-97F7-B85758DB808B}">
      <dgm:prSet custT="1"/>
      <dgm:spPr/>
      <dgm:t>
        <a:bodyPr/>
        <a:lstStyle/>
        <a:p>
          <a:pPr algn="just"/>
          <a:r>
            <a:rPr lang="es-MX" sz="1800" dirty="0"/>
            <a:t>De la investigación realizada a los estudiantes y sus expectativas por seguir la carrera y el mercado laboral en la actualidad que ofrecen las instituciones y empresas, es necesario que el programa se encuentre alineado a materias que se dicten más al ámbito de seguridad y salud ocupacional que es la perspectiva de estudiantes y necesidad de empresas de tener profesionales lideres capacitados en el área de la seguridad.</a:t>
          </a:r>
          <a:endParaRPr lang="es-MX" sz="1800" dirty="0"/>
        </a:p>
      </dgm:t>
    </dgm:pt>
    <dgm:pt modelId="{BB03B8B5-5126-47C5-98F9-707E7996A3F3}" type="parTrans" cxnId="{30610540-B5E0-48EE-9584-3A00492AA0E3}">
      <dgm:prSet/>
      <dgm:spPr/>
      <dgm:t>
        <a:bodyPr/>
        <a:lstStyle/>
        <a:p>
          <a:endParaRPr lang="es-MX"/>
        </a:p>
      </dgm:t>
    </dgm:pt>
    <dgm:pt modelId="{FB328F03-2601-4A33-978D-01BA70F7B573}" type="sibTrans" cxnId="{30610540-B5E0-48EE-9584-3A00492AA0E3}">
      <dgm:prSet/>
      <dgm:spPr/>
      <dgm:t>
        <a:bodyPr/>
        <a:lstStyle/>
        <a:p>
          <a:endParaRPr lang="es-MX"/>
        </a:p>
      </dgm:t>
    </dgm:pt>
    <dgm:pt modelId="{24ECCEDA-7853-4969-99BE-99964B6D613E}">
      <dgm:prSet custT="1"/>
      <dgm:spPr/>
      <dgm:t>
        <a:bodyPr/>
        <a:lstStyle/>
        <a:p>
          <a:pPr algn="just"/>
          <a:r>
            <a:rPr lang="es-MX" sz="2000" dirty="0" smtClean="0"/>
            <a:t>Se recomienda al momento de abrir alguna carrera en Seguridad y Salud Ocupacional realizar una difusión masiva a través del internet y por ende las redes sociales, porque es el medio que la mayoría de estudiantes en la actualidad consume como se pudo observar en los resultados de las encuestas.</a:t>
          </a:r>
          <a:endParaRPr lang="es-MX" sz="2000" dirty="0"/>
        </a:p>
      </dgm:t>
    </dgm:pt>
    <dgm:pt modelId="{EAE0D4A4-EA24-4F79-9544-0A2DC511D93E}" type="parTrans" cxnId="{A4716DAC-D433-4256-B700-B30D8EBF68EC}">
      <dgm:prSet/>
      <dgm:spPr/>
      <dgm:t>
        <a:bodyPr/>
        <a:lstStyle/>
        <a:p>
          <a:endParaRPr lang="es-MX"/>
        </a:p>
      </dgm:t>
    </dgm:pt>
    <dgm:pt modelId="{DE899221-B695-4B3A-9655-1A9F5D6B36A6}" type="sibTrans" cxnId="{A4716DAC-D433-4256-B700-B30D8EBF68EC}">
      <dgm:prSet/>
      <dgm:spPr/>
      <dgm:t>
        <a:bodyPr/>
        <a:lstStyle/>
        <a:p>
          <a:endParaRPr lang="es-MX"/>
        </a:p>
      </dgm:t>
    </dgm:pt>
    <dgm:pt modelId="{BEFBC7C0-6B88-4AE9-91E3-E0BC487960A0}" type="pres">
      <dgm:prSet presAssocID="{3CC82DDA-1F9C-46E2-A82C-851C71EBA1B9}" presName="Name0" presStyleCnt="0">
        <dgm:presLayoutVars>
          <dgm:chMax val="7"/>
          <dgm:chPref val="7"/>
          <dgm:dir/>
        </dgm:presLayoutVars>
      </dgm:prSet>
      <dgm:spPr/>
      <dgm:t>
        <a:bodyPr/>
        <a:lstStyle/>
        <a:p>
          <a:endParaRPr lang="es-MX"/>
        </a:p>
      </dgm:t>
    </dgm:pt>
    <dgm:pt modelId="{CE5EC54E-9F82-4224-B1CB-4860DE054D16}" type="pres">
      <dgm:prSet presAssocID="{3CC82DDA-1F9C-46E2-A82C-851C71EBA1B9}" presName="Name1" presStyleCnt="0"/>
      <dgm:spPr/>
    </dgm:pt>
    <dgm:pt modelId="{7FD71819-382B-4FFC-A552-A626C294E00B}" type="pres">
      <dgm:prSet presAssocID="{3CC82DDA-1F9C-46E2-A82C-851C71EBA1B9}" presName="cycle" presStyleCnt="0"/>
      <dgm:spPr/>
    </dgm:pt>
    <dgm:pt modelId="{CC427F80-D474-4B86-AF35-E05AC35E78CF}" type="pres">
      <dgm:prSet presAssocID="{3CC82DDA-1F9C-46E2-A82C-851C71EBA1B9}" presName="srcNode" presStyleLbl="node1" presStyleIdx="0" presStyleCnt="2"/>
      <dgm:spPr/>
    </dgm:pt>
    <dgm:pt modelId="{4BBEBD7C-26FA-48BE-844B-575B069B6956}" type="pres">
      <dgm:prSet presAssocID="{3CC82DDA-1F9C-46E2-A82C-851C71EBA1B9}" presName="conn" presStyleLbl="parChTrans1D2" presStyleIdx="0" presStyleCnt="1"/>
      <dgm:spPr/>
      <dgm:t>
        <a:bodyPr/>
        <a:lstStyle/>
        <a:p>
          <a:endParaRPr lang="es-MX"/>
        </a:p>
      </dgm:t>
    </dgm:pt>
    <dgm:pt modelId="{60B88BD3-E7FF-449B-A688-ED1B03E7A20E}" type="pres">
      <dgm:prSet presAssocID="{3CC82DDA-1F9C-46E2-A82C-851C71EBA1B9}" presName="extraNode" presStyleLbl="node1" presStyleIdx="0" presStyleCnt="2"/>
      <dgm:spPr/>
    </dgm:pt>
    <dgm:pt modelId="{4D867510-6F40-4B69-A1F0-CEE357740D33}" type="pres">
      <dgm:prSet presAssocID="{3CC82DDA-1F9C-46E2-A82C-851C71EBA1B9}" presName="dstNode" presStyleLbl="node1" presStyleIdx="0" presStyleCnt="2"/>
      <dgm:spPr/>
    </dgm:pt>
    <dgm:pt modelId="{5C2D30A9-A223-4042-93F2-581165588D21}" type="pres">
      <dgm:prSet presAssocID="{6418404B-8CC8-40D5-97F7-B85758DB808B}" presName="text_1" presStyleLbl="node1" presStyleIdx="0" presStyleCnt="2" custScaleY="165141" custLinFactNeighborX="450" custLinFactNeighborY="-20286">
        <dgm:presLayoutVars>
          <dgm:bulletEnabled val="1"/>
        </dgm:presLayoutVars>
      </dgm:prSet>
      <dgm:spPr/>
    </dgm:pt>
    <dgm:pt modelId="{5A4CCFEF-8DF2-4505-A933-B31249C70E27}" type="pres">
      <dgm:prSet presAssocID="{6418404B-8CC8-40D5-97F7-B85758DB808B}" presName="accent_1" presStyleCnt="0"/>
      <dgm:spPr/>
    </dgm:pt>
    <dgm:pt modelId="{3E0A62E4-CC72-4B65-B157-4EF1AD8081B9}" type="pres">
      <dgm:prSet presAssocID="{6418404B-8CC8-40D5-97F7-B85758DB808B}" presName="accentRepeatNode" presStyleLbl="solidFgAcc1" presStyleIdx="0" presStyleCnt="2"/>
      <dgm:spPr/>
    </dgm:pt>
    <dgm:pt modelId="{0CD5A973-63AA-4026-9730-6D8FC8D96868}" type="pres">
      <dgm:prSet presAssocID="{24ECCEDA-7853-4969-99BE-99964B6D613E}" presName="text_2" presStyleLbl="node1" presStyleIdx="1" presStyleCnt="2" custScaleY="175487" custLinFactNeighborX="450" custLinFactNeighborY="10143">
        <dgm:presLayoutVars>
          <dgm:bulletEnabled val="1"/>
        </dgm:presLayoutVars>
      </dgm:prSet>
      <dgm:spPr/>
    </dgm:pt>
    <dgm:pt modelId="{A74ACD08-8C83-477E-9F2D-B711865CCE78}" type="pres">
      <dgm:prSet presAssocID="{24ECCEDA-7853-4969-99BE-99964B6D613E}" presName="accent_2" presStyleCnt="0"/>
      <dgm:spPr/>
    </dgm:pt>
    <dgm:pt modelId="{C8F84060-B31D-4EB8-8FB6-851F2B592ADC}" type="pres">
      <dgm:prSet presAssocID="{24ECCEDA-7853-4969-99BE-99964B6D613E}" presName="accentRepeatNode" presStyleLbl="solidFgAcc1" presStyleIdx="1" presStyleCnt="2"/>
      <dgm:spPr/>
    </dgm:pt>
  </dgm:ptLst>
  <dgm:cxnLst>
    <dgm:cxn modelId="{DE279B04-F22A-40D8-BB06-8FBD1D6F25F6}" type="presOf" srcId="{24ECCEDA-7853-4969-99BE-99964B6D613E}" destId="{0CD5A973-63AA-4026-9730-6D8FC8D96868}" srcOrd="0" destOrd="0" presId="urn:microsoft.com/office/officeart/2008/layout/VerticalCurvedList"/>
    <dgm:cxn modelId="{F0FC6B2F-F2F1-41EB-8AC2-929DC08E94F7}" type="presOf" srcId="{3CC82DDA-1F9C-46E2-A82C-851C71EBA1B9}" destId="{BEFBC7C0-6B88-4AE9-91E3-E0BC487960A0}" srcOrd="0" destOrd="0" presId="urn:microsoft.com/office/officeart/2008/layout/VerticalCurvedList"/>
    <dgm:cxn modelId="{A4716DAC-D433-4256-B700-B30D8EBF68EC}" srcId="{3CC82DDA-1F9C-46E2-A82C-851C71EBA1B9}" destId="{24ECCEDA-7853-4969-99BE-99964B6D613E}" srcOrd="1" destOrd="0" parTransId="{EAE0D4A4-EA24-4F79-9544-0A2DC511D93E}" sibTransId="{DE899221-B695-4B3A-9655-1A9F5D6B36A6}"/>
    <dgm:cxn modelId="{06A44DF0-3BE3-4C16-8F01-9C1BD8B78E27}" type="presOf" srcId="{6418404B-8CC8-40D5-97F7-B85758DB808B}" destId="{5C2D30A9-A223-4042-93F2-581165588D21}" srcOrd="0" destOrd="0" presId="urn:microsoft.com/office/officeart/2008/layout/VerticalCurvedList"/>
    <dgm:cxn modelId="{30610540-B5E0-48EE-9584-3A00492AA0E3}" srcId="{3CC82DDA-1F9C-46E2-A82C-851C71EBA1B9}" destId="{6418404B-8CC8-40D5-97F7-B85758DB808B}" srcOrd="0" destOrd="0" parTransId="{BB03B8B5-5126-47C5-98F9-707E7996A3F3}" sibTransId="{FB328F03-2601-4A33-978D-01BA70F7B573}"/>
    <dgm:cxn modelId="{0ECFEE7A-5235-417D-BDC2-A0BB47BBE77E}" type="presOf" srcId="{FB328F03-2601-4A33-978D-01BA70F7B573}" destId="{4BBEBD7C-26FA-48BE-844B-575B069B6956}" srcOrd="0" destOrd="0" presId="urn:microsoft.com/office/officeart/2008/layout/VerticalCurvedList"/>
    <dgm:cxn modelId="{029EB85D-C274-403E-8AE0-8429D0BD2963}" type="presParOf" srcId="{BEFBC7C0-6B88-4AE9-91E3-E0BC487960A0}" destId="{CE5EC54E-9F82-4224-B1CB-4860DE054D16}" srcOrd="0" destOrd="0" presId="urn:microsoft.com/office/officeart/2008/layout/VerticalCurvedList"/>
    <dgm:cxn modelId="{D6EA3E96-9FEE-467B-BA00-C8567A7292BB}" type="presParOf" srcId="{CE5EC54E-9F82-4224-B1CB-4860DE054D16}" destId="{7FD71819-382B-4FFC-A552-A626C294E00B}" srcOrd="0" destOrd="0" presId="urn:microsoft.com/office/officeart/2008/layout/VerticalCurvedList"/>
    <dgm:cxn modelId="{E3BA2AB0-648A-4531-B6B4-1E45028138C1}" type="presParOf" srcId="{7FD71819-382B-4FFC-A552-A626C294E00B}" destId="{CC427F80-D474-4B86-AF35-E05AC35E78CF}" srcOrd="0" destOrd="0" presId="urn:microsoft.com/office/officeart/2008/layout/VerticalCurvedList"/>
    <dgm:cxn modelId="{1727A280-6E7F-439F-A32A-801508735DF9}" type="presParOf" srcId="{7FD71819-382B-4FFC-A552-A626C294E00B}" destId="{4BBEBD7C-26FA-48BE-844B-575B069B6956}" srcOrd="1" destOrd="0" presId="urn:microsoft.com/office/officeart/2008/layout/VerticalCurvedList"/>
    <dgm:cxn modelId="{96B91C13-29F5-45AD-B8A4-63274EC2C3F4}" type="presParOf" srcId="{7FD71819-382B-4FFC-A552-A626C294E00B}" destId="{60B88BD3-E7FF-449B-A688-ED1B03E7A20E}" srcOrd="2" destOrd="0" presId="urn:microsoft.com/office/officeart/2008/layout/VerticalCurvedList"/>
    <dgm:cxn modelId="{01507ADD-8861-42DC-A17A-4E4DF0FB7B23}" type="presParOf" srcId="{7FD71819-382B-4FFC-A552-A626C294E00B}" destId="{4D867510-6F40-4B69-A1F0-CEE357740D33}" srcOrd="3" destOrd="0" presId="urn:microsoft.com/office/officeart/2008/layout/VerticalCurvedList"/>
    <dgm:cxn modelId="{747E8C3C-960C-4A55-AE72-3CDA81EAFFCB}" type="presParOf" srcId="{CE5EC54E-9F82-4224-B1CB-4860DE054D16}" destId="{5C2D30A9-A223-4042-93F2-581165588D21}" srcOrd="1" destOrd="0" presId="urn:microsoft.com/office/officeart/2008/layout/VerticalCurvedList"/>
    <dgm:cxn modelId="{83E5CD82-BECF-47FF-ADDC-F99E1E108A2A}" type="presParOf" srcId="{CE5EC54E-9F82-4224-B1CB-4860DE054D16}" destId="{5A4CCFEF-8DF2-4505-A933-B31249C70E27}" srcOrd="2" destOrd="0" presId="urn:microsoft.com/office/officeart/2008/layout/VerticalCurvedList"/>
    <dgm:cxn modelId="{CD33EC03-91B3-49D5-8BB9-F107A19C535F}" type="presParOf" srcId="{5A4CCFEF-8DF2-4505-A933-B31249C70E27}" destId="{3E0A62E4-CC72-4B65-B157-4EF1AD8081B9}" srcOrd="0" destOrd="0" presId="urn:microsoft.com/office/officeart/2008/layout/VerticalCurvedList"/>
    <dgm:cxn modelId="{36A7587B-716A-4B24-A27C-55688FD23501}" type="presParOf" srcId="{CE5EC54E-9F82-4224-B1CB-4860DE054D16}" destId="{0CD5A973-63AA-4026-9730-6D8FC8D96868}" srcOrd="3" destOrd="0" presId="urn:microsoft.com/office/officeart/2008/layout/VerticalCurvedList"/>
    <dgm:cxn modelId="{2204C1C5-ACA7-4B46-8F9E-A44CB6866BB1}" type="presParOf" srcId="{CE5EC54E-9F82-4224-B1CB-4860DE054D16}" destId="{A74ACD08-8C83-477E-9F2D-B711865CCE78}" srcOrd="4" destOrd="0" presId="urn:microsoft.com/office/officeart/2008/layout/VerticalCurvedList"/>
    <dgm:cxn modelId="{41997827-AF63-4C92-80A1-D09B3FA7FA87}" type="presParOf" srcId="{A74ACD08-8C83-477E-9F2D-B711865CCE78}" destId="{C8F84060-B31D-4EB8-8FB6-851F2B592A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C82DDA-1F9C-46E2-A82C-851C71EBA1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6418404B-8CC8-40D5-97F7-B85758DB808B}">
      <dgm:prSet custT="1"/>
      <dgm:spPr/>
      <dgm:t>
        <a:bodyPr/>
        <a:lstStyle/>
        <a:p>
          <a:pPr algn="just"/>
          <a:r>
            <a:rPr lang="es-MX" sz="1700" dirty="0" smtClean="0"/>
            <a:t>De los resultados obtenidos se recomienda tener un programa de pasantías dentro de la carrera para ganar experiencia con los profesionales de las instituciones y empresas debido a que en su mayoría bordean por los 32 años, entendiéndose que son personas que tienen un grado de experticia por su experiencia, al mismo tiempo puede ser personal que ya estece a punto de jubilarse y esa sea una nueva plaza de trabajo que es importante para los futuros expertos en seguridad.</a:t>
          </a:r>
          <a:endParaRPr lang="es-MX" sz="1700" dirty="0"/>
        </a:p>
      </dgm:t>
    </dgm:pt>
    <dgm:pt modelId="{BB03B8B5-5126-47C5-98F9-707E7996A3F3}" type="parTrans" cxnId="{30610540-B5E0-48EE-9584-3A00492AA0E3}">
      <dgm:prSet/>
      <dgm:spPr/>
      <dgm:t>
        <a:bodyPr/>
        <a:lstStyle/>
        <a:p>
          <a:endParaRPr lang="es-MX"/>
        </a:p>
      </dgm:t>
    </dgm:pt>
    <dgm:pt modelId="{FB328F03-2601-4A33-978D-01BA70F7B573}" type="sibTrans" cxnId="{30610540-B5E0-48EE-9584-3A00492AA0E3}">
      <dgm:prSet/>
      <dgm:spPr/>
      <dgm:t>
        <a:bodyPr/>
        <a:lstStyle/>
        <a:p>
          <a:endParaRPr lang="es-MX"/>
        </a:p>
      </dgm:t>
    </dgm:pt>
    <dgm:pt modelId="{24ECCEDA-7853-4969-99BE-99964B6D613E}">
      <dgm:prSet custT="1"/>
      <dgm:spPr/>
      <dgm:t>
        <a:bodyPr/>
        <a:lstStyle/>
        <a:p>
          <a:pPr algn="just"/>
          <a:r>
            <a:rPr lang="es-MX" sz="1800" dirty="0" smtClean="0"/>
            <a:t>Se recomienda tener mucho énfasis en los resultados obtenidos donde  la expectativa de la mayoría de los estudiantes se encuentra en continuar sus estudios en una universidad de orden pública que oferten carreras de tercer nivel y sea presencial. Solo el 4% de los encuestados, siendo un grupo minoritario se inclina por seguir estudios donde existan solo capacitaciones.</a:t>
          </a:r>
          <a:endParaRPr lang="es-MX" sz="1800" dirty="0"/>
        </a:p>
      </dgm:t>
    </dgm:pt>
    <dgm:pt modelId="{EAE0D4A4-EA24-4F79-9544-0A2DC511D93E}" type="parTrans" cxnId="{A4716DAC-D433-4256-B700-B30D8EBF68EC}">
      <dgm:prSet/>
      <dgm:spPr/>
      <dgm:t>
        <a:bodyPr/>
        <a:lstStyle/>
        <a:p>
          <a:endParaRPr lang="es-MX"/>
        </a:p>
      </dgm:t>
    </dgm:pt>
    <dgm:pt modelId="{DE899221-B695-4B3A-9655-1A9F5D6B36A6}" type="sibTrans" cxnId="{A4716DAC-D433-4256-B700-B30D8EBF68EC}">
      <dgm:prSet/>
      <dgm:spPr/>
      <dgm:t>
        <a:bodyPr/>
        <a:lstStyle/>
        <a:p>
          <a:endParaRPr lang="es-MX"/>
        </a:p>
      </dgm:t>
    </dgm:pt>
    <dgm:pt modelId="{BEFBC7C0-6B88-4AE9-91E3-E0BC487960A0}" type="pres">
      <dgm:prSet presAssocID="{3CC82DDA-1F9C-46E2-A82C-851C71EBA1B9}" presName="Name0" presStyleCnt="0">
        <dgm:presLayoutVars>
          <dgm:chMax val="7"/>
          <dgm:chPref val="7"/>
          <dgm:dir/>
        </dgm:presLayoutVars>
      </dgm:prSet>
      <dgm:spPr/>
      <dgm:t>
        <a:bodyPr/>
        <a:lstStyle/>
        <a:p>
          <a:endParaRPr lang="es-MX"/>
        </a:p>
      </dgm:t>
    </dgm:pt>
    <dgm:pt modelId="{CE5EC54E-9F82-4224-B1CB-4860DE054D16}" type="pres">
      <dgm:prSet presAssocID="{3CC82DDA-1F9C-46E2-A82C-851C71EBA1B9}" presName="Name1" presStyleCnt="0"/>
      <dgm:spPr/>
    </dgm:pt>
    <dgm:pt modelId="{7FD71819-382B-4FFC-A552-A626C294E00B}" type="pres">
      <dgm:prSet presAssocID="{3CC82DDA-1F9C-46E2-A82C-851C71EBA1B9}" presName="cycle" presStyleCnt="0"/>
      <dgm:spPr/>
    </dgm:pt>
    <dgm:pt modelId="{CC427F80-D474-4B86-AF35-E05AC35E78CF}" type="pres">
      <dgm:prSet presAssocID="{3CC82DDA-1F9C-46E2-A82C-851C71EBA1B9}" presName="srcNode" presStyleLbl="node1" presStyleIdx="0" presStyleCnt="2"/>
      <dgm:spPr/>
    </dgm:pt>
    <dgm:pt modelId="{4BBEBD7C-26FA-48BE-844B-575B069B6956}" type="pres">
      <dgm:prSet presAssocID="{3CC82DDA-1F9C-46E2-A82C-851C71EBA1B9}" presName="conn" presStyleLbl="parChTrans1D2" presStyleIdx="0" presStyleCnt="1"/>
      <dgm:spPr/>
      <dgm:t>
        <a:bodyPr/>
        <a:lstStyle/>
        <a:p>
          <a:endParaRPr lang="es-MX"/>
        </a:p>
      </dgm:t>
    </dgm:pt>
    <dgm:pt modelId="{60B88BD3-E7FF-449B-A688-ED1B03E7A20E}" type="pres">
      <dgm:prSet presAssocID="{3CC82DDA-1F9C-46E2-A82C-851C71EBA1B9}" presName="extraNode" presStyleLbl="node1" presStyleIdx="0" presStyleCnt="2"/>
      <dgm:spPr/>
    </dgm:pt>
    <dgm:pt modelId="{4D867510-6F40-4B69-A1F0-CEE357740D33}" type="pres">
      <dgm:prSet presAssocID="{3CC82DDA-1F9C-46E2-A82C-851C71EBA1B9}" presName="dstNode" presStyleLbl="node1" presStyleIdx="0" presStyleCnt="2"/>
      <dgm:spPr/>
    </dgm:pt>
    <dgm:pt modelId="{5C2D30A9-A223-4042-93F2-581165588D21}" type="pres">
      <dgm:prSet presAssocID="{6418404B-8CC8-40D5-97F7-B85758DB808B}" presName="text_1" presStyleLbl="node1" presStyleIdx="0" presStyleCnt="2" custScaleY="165141" custLinFactNeighborX="450" custLinFactNeighborY="-20286">
        <dgm:presLayoutVars>
          <dgm:bulletEnabled val="1"/>
        </dgm:presLayoutVars>
      </dgm:prSet>
      <dgm:spPr/>
      <dgm:t>
        <a:bodyPr/>
        <a:lstStyle/>
        <a:p>
          <a:endParaRPr lang="es-MX"/>
        </a:p>
      </dgm:t>
    </dgm:pt>
    <dgm:pt modelId="{5A4CCFEF-8DF2-4505-A933-B31249C70E27}" type="pres">
      <dgm:prSet presAssocID="{6418404B-8CC8-40D5-97F7-B85758DB808B}" presName="accent_1" presStyleCnt="0"/>
      <dgm:spPr/>
    </dgm:pt>
    <dgm:pt modelId="{3E0A62E4-CC72-4B65-B157-4EF1AD8081B9}" type="pres">
      <dgm:prSet presAssocID="{6418404B-8CC8-40D5-97F7-B85758DB808B}" presName="accentRepeatNode" presStyleLbl="solidFgAcc1" presStyleIdx="0" presStyleCnt="2"/>
      <dgm:spPr/>
    </dgm:pt>
    <dgm:pt modelId="{0CD5A973-63AA-4026-9730-6D8FC8D96868}" type="pres">
      <dgm:prSet presAssocID="{24ECCEDA-7853-4969-99BE-99964B6D613E}" presName="text_2" presStyleLbl="node1" presStyleIdx="1" presStyleCnt="2" custScaleY="175487" custLinFactNeighborX="450" custLinFactNeighborY="30429">
        <dgm:presLayoutVars>
          <dgm:bulletEnabled val="1"/>
        </dgm:presLayoutVars>
      </dgm:prSet>
      <dgm:spPr/>
      <dgm:t>
        <a:bodyPr/>
        <a:lstStyle/>
        <a:p>
          <a:endParaRPr lang="es-MX"/>
        </a:p>
      </dgm:t>
    </dgm:pt>
    <dgm:pt modelId="{A74ACD08-8C83-477E-9F2D-B711865CCE78}" type="pres">
      <dgm:prSet presAssocID="{24ECCEDA-7853-4969-99BE-99964B6D613E}" presName="accent_2" presStyleCnt="0"/>
      <dgm:spPr/>
    </dgm:pt>
    <dgm:pt modelId="{C8F84060-B31D-4EB8-8FB6-851F2B592ADC}" type="pres">
      <dgm:prSet presAssocID="{24ECCEDA-7853-4969-99BE-99964B6D613E}" presName="accentRepeatNode" presStyleLbl="solidFgAcc1" presStyleIdx="1" presStyleCnt="2"/>
      <dgm:spPr/>
    </dgm:pt>
  </dgm:ptLst>
  <dgm:cxnLst>
    <dgm:cxn modelId="{A035B7C5-233D-4641-BA19-803A90C7C596}" type="presOf" srcId="{6418404B-8CC8-40D5-97F7-B85758DB808B}" destId="{5C2D30A9-A223-4042-93F2-581165588D21}" srcOrd="0" destOrd="0" presId="urn:microsoft.com/office/officeart/2008/layout/VerticalCurvedList"/>
    <dgm:cxn modelId="{D5A466E7-CC04-4F21-AC20-066EF9E3B0E6}" type="presOf" srcId="{3CC82DDA-1F9C-46E2-A82C-851C71EBA1B9}" destId="{BEFBC7C0-6B88-4AE9-91E3-E0BC487960A0}" srcOrd="0" destOrd="0" presId="urn:microsoft.com/office/officeart/2008/layout/VerticalCurvedList"/>
    <dgm:cxn modelId="{6E12D988-2DEB-4554-94C3-F6FBA5514B4A}" type="presOf" srcId="{24ECCEDA-7853-4969-99BE-99964B6D613E}" destId="{0CD5A973-63AA-4026-9730-6D8FC8D96868}" srcOrd="0" destOrd="0" presId="urn:microsoft.com/office/officeart/2008/layout/VerticalCurvedList"/>
    <dgm:cxn modelId="{1E9B3F68-45AA-4505-9CA9-CB3684040A37}" type="presOf" srcId="{FB328F03-2601-4A33-978D-01BA70F7B573}" destId="{4BBEBD7C-26FA-48BE-844B-575B069B6956}" srcOrd="0" destOrd="0" presId="urn:microsoft.com/office/officeart/2008/layout/VerticalCurvedList"/>
    <dgm:cxn modelId="{30610540-B5E0-48EE-9584-3A00492AA0E3}" srcId="{3CC82DDA-1F9C-46E2-A82C-851C71EBA1B9}" destId="{6418404B-8CC8-40D5-97F7-B85758DB808B}" srcOrd="0" destOrd="0" parTransId="{BB03B8B5-5126-47C5-98F9-707E7996A3F3}" sibTransId="{FB328F03-2601-4A33-978D-01BA70F7B573}"/>
    <dgm:cxn modelId="{A4716DAC-D433-4256-B700-B30D8EBF68EC}" srcId="{3CC82DDA-1F9C-46E2-A82C-851C71EBA1B9}" destId="{24ECCEDA-7853-4969-99BE-99964B6D613E}" srcOrd="1" destOrd="0" parTransId="{EAE0D4A4-EA24-4F79-9544-0A2DC511D93E}" sibTransId="{DE899221-B695-4B3A-9655-1A9F5D6B36A6}"/>
    <dgm:cxn modelId="{1D3BDF05-14D2-4614-8BD7-D78E1ADC4E3B}" type="presParOf" srcId="{BEFBC7C0-6B88-4AE9-91E3-E0BC487960A0}" destId="{CE5EC54E-9F82-4224-B1CB-4860DE054D16}" srcOrd="0" destOrd="0" presId="urn:microsoft.com/office/officeart/2008/layout/VerticalCurvedList"/>
    <dgm:cxn modelId="{94F49370-A63D-4C3D-A7AB-C0B988E7EF25}" type="presParOf" srcId="{CE5EC54E-9F82-4224-B1CB-4860DE054D16}" destId="{7FD71819-382B-4FFC-A552-A626C294E00B}" srcOrd="0" destOrd="0" presId="urn:microsoft.com/office/officeart/2008/layout/VerticalCurvedList"/>
    <dgm:cxn modelId="{987A3F52-03B5-42D0-BEE4-7F68039DB925}" type="presParOf" srcId="{7FD71819-382B-4FFC-A552-A626C294E00B}" destId="{CC427F80-D474-4B86-AF35-E05AC35E78CF}" srcOrd="0" destOrd="0" presId="urn:microsoft.com/office/officeart/2008/layout/VerticalCurvedList"/>
    <dgm:cxn modelId="{B3A3EF1E-8F9B-4871-9EB8-2C7335217067}" type="presParOf" srcId="{7FD71819-382B-4FFC-A552-A626C294E00B}" destId="{4BBEBD7C-26FA-48BE-844B-575B069B6956}" srcOrd="1" destOrd="0" presId="urn:microsoft.com/office/officeart/2008/layout/VerticalCurvedList"/>
    <dgm:cxn modelId="{6A9F6AD8-1255-4479-90C8-C30649D4B907}" type="presParOf" srcId="{7FD71819-382B-4FFC-A552-A626C294E00B}" destId="{60B88BD3-E7FF-449B-A688-ED1B03E7A20E}" srcOrd="2" destOrd="0" presId="urn:microsoft.com/office/officeart/2008/layout/VerticalCurvedList"/>
    <dgm:cxn modelId="{4E17C0A1-C0EA-4F8E-A374-DE7E6798A9E4}" type="presParOf" srcId="{7FD71819-382B-4FFC-A552-A626C294E00B}" destId="{4D867510-6F40-4B69-A1F0-CEE357740D33}" srcOrd="3" destOrd="0" presId="urn:microsoft.com/office/officeart/2008/layout/VerticalCurvedList"/>
    <dgm:cxn modelId="{42866622-3ABD-4ECA-81E7-AC7B2D4AAB22}" type="presParOf" srcId="{CE5EC54E-9F82-4224-B1CB-4860DE054D16}" destId="{5C2D30A9-A223-4042-93F2-581165588D21}" srcOrd="1" destOrd="0" presId="urn:microsoft.com/office/officeart/2008/layout/VerticalCurvedList"/>
    <dgm:cxn modelId="{B177A02A-1405-4D37-AA17-C07C221ED736}" type="presParOf" srcId="{CE5EC54E-9F82-4224-B1CB-4860DE054D16}" destId="{5A4CCFEF-8DF2-4505-A933-B31249C70E27}" srcOrd="2" destOrd="0" presId="urn:microsoft.com/office/officeart/2008/layout/VerticalCurvedList"/>
    <dgm:cxn modelId="{2097B8E0-7572-4E72-88A1-205D19729FE4}" type="presParOf" srcId="{5A4CCFEF-8DF2-4505-A933-B31249C70E27}" destId="{3E0A62E4-CC72-4B65-B157-4EF1AD8081B9}" srcOrd="0" destOrd="0" presId="urn:microsoft.com/office/officeart/2008/layout/VerticalCurvedList"/>
    <dgm:cxn modelId="{F0C4A39B-94FD-48A7-B339-6824F8FB6419}" type="presParOf" srcId="{CE5EC54E-9F82-4224-B1CB-4860DE054D16}" destId="{0CD5A973-63AA-4026-9730-6D8FC8D96868}" srcOrd="3" destOrd="0" presId="urn:microsoft.com/office/officeart/2008/layout/VerticalCurvedList"/>
    <dgm:cxn modelId="{9EAB2A95-4D65-46A6-8C10-6346493CAFEC}" type="presParOf" srcId="{CE5EC54E-9F82-4224-B1CB-4860DE054D16}" destId="{A74ACD08-8C83-477E-9F2D-B711865CCE78}" srcOrd="4" destOrd="0" presId="urn:microsoft.com/office/officeart/2008/layout/VerticalCurvedList"/>
    <dgm:cxn modelId="{B69D5E2B-8966-4917-B3E8-F33793E3B4A3}" type="presParOf" srcId="{A74ACD08-8C83-477E-9F2D-B711865CCE78}" destId="{C8F84060-B31D-4EB8-8FB6-851F2B592A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7C032-B877-4486-B11B-DEDF80044E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E1183040-C9AA-4492-B50E-B5D54A331CF2}">
      <dgm:prSet/>
      <dgm:spPr/>
      <dgm:t>
        <a:bodyPr/>
        <a:lstStyle/>
        <a:p>
          <a:pPr algn="just"/>
          <a:r>
            <a:rPr lang="es-MX" dirty="0" smtClean="0"/>
            <a:t>Analizar la situación de igualdad en el campo laboral de Seguridad y salud Ocupacional en la provincia a través de un estudio bibliográfico y estadístico con el propósito de sustentar una oferta educativa equitativa.</a:t>
          </a:r>
          <a:endParaRPr lang="es-MX" dirty="0"/>
        </a:p>
      </dgm:t>
    </dgm:pt>
    <dgm:pt modelId="{96C47F99-61C5-4B20-BBA3-BDF57DE86A3B}" type="parTrans" cxnId="{00D82F5A-9E79-4013-AD37-56D3767A35C0}">
      <dgm:prSet/>
      <dgm:spPr/>
      <dgm:t>
        <a:bodyPr/>
        <a:lstStyle/>
        <a:p>
          <a:endParaRPr lang="es-MX"/>
        </a:p>
      </dgm:t>
    </dgm:pt>
    <dgm:pt modelId="{27507D53-DEF9-4BC7-AE9C-F23AC884AE0C}" type="sibTrans" cxnId="{00D82F5A-9E79-4013-AD37-56D3767A35C0}">
      <dgm:prSet/>
      <dgm:spPr/>
      <dgm:t>
        <a:bodyPr/>
        <a:lstStyle/>
        <a:p>
          <a:endParaRPr lang="es-MX"/>
        </a:p>
      </dgm:t>
    </dgm:pt>
    <dgm:pt modelId="{C007B12E-2ED8-4067-946B-3A16708AE82A}">
      <dgm:prSet/>
      <dgm:spPr/>
      <dgm:t>
        <a:bodyPr/>
        <a:lstStyle/>
        <a:p>
          <a:pPr algn="just"/>
          <a:r>
            <a:rPr lang="es-MX" dirty="0" smtClean="0"/>
            <a:t>Recopilar y sistematizar datos relacionados con los aspectos de titulación, oferta regional y nacional de los profesionales en el campo de la Seguridad y Salud Ocupacional de la provincia de Pastaza mediante un análisis estadístico a fin de coadyuvar en el fortalecimiento del área de conocimiento de la Seguridad.</a:t>
          </a:r>
          <a:endParaRPr lang="es-MX" dirty="0"/>
        </a:p>
      </dgm:t>
    </dgm:pt>
    <dgm:pt modelId="{D00769B2-6B1D-4271-84C1-311E672C97B9}" type="parTrans" cxnId="{65F62F19-7299-4F58-9191-77301D6204F8}">
      <dgm:prSet/>
      <dgm:spPr/>
      <dgm:t>
        <a:bodyPr/>
        <a:lstStyle/>
        <a:p>
          <a:endParaRPr lang="es-MX"/>
        </a:p>
      </dgm:t>
    </dgm:pt>
    <dgm:pt modelId="{D6C41036-B2AB-4310-A5D1-D5D9A21A7991}" type="sibTrans" cxnId="{65F62F19-7299-4F58-9191-77301D6204F8}">
      <dgm:prSet/>
      <dgm:spPr/>
      <dgm:t>
        <a:bodyPr/>
        <a:lstStyle/>
        <a:p>
          <a:endParaRPr lang="es-MX"/>
        </a:p>
      </dgm:t>
    </dgm:pt>
    <dgm:pt modelId="{FE5E790E-5539-4A85-A40F-8C7A0F63AE84}" type="pres">
      <dgm:prSet presAssocID="{4657C032-B877-4486-B11B-DEDF80044E56}" presName="outerComposite" presStyleCnt="0">
        <dgm:presLayoutVars>
          <dgm:chMax val="5"/>
          <dgm:dir/>
          <dgm:resizeHandles val="exact"/>
        </dgm:presLayoutVars>
      </dgm:prSet>
      <dgm:spPr/>
      <dgm:t>
        <a:bodyPr/>
        <a:lstStyle/>
        <a:p>
          <a:endParaRPr lang="es-MX"/>
        </a:p>
      </dgm:t>
    </dgm:pt>
    <dgm:pt modelId="{B63DF34A-3CD2-4C28-8DC6-5C10D25C1784}" type="pres">
      <dgm:prSet presAssocID="{4657C032-B877-4486-B11B-DEDF80044E56}" presName="dummyMaxCanvas" presStyleCnt="0">
        <dgm:presLayoutVars/>
      </dgm:prSet>
      <dgm:spPr/>
    </dgm:pt>
    <dgm:pt modelId="{EFF5C6B6-BD65-4387-B150-296E02232162}" type="pres">
      <dgm:prSet presAssocID="{4657C032-B877-4486-B11B-DEDF80044E56}" presName="TwoNodes_1" presStyleLbl="node1" presStyleIdx="0" presStyleCnt="2">
        <dgm:presLayoutVars>
          <dgm:bulletEnabled val="1"/>
        </dgm:presLayoutVars>
      </dgm:prSet>
      <dgm:spPr/>
      <dgm:t>
        <a:bodyPr/>
        <a:lstStyle/>
        <a:p>
          <a:endParaRPr lang="es-MX"/>
        </a:p>
      </dgm:t>
    </dgm:pt>
    <dgm:pt modelId="{7D0B4561-134A-4113-8A82-F76D74907DD9}" type="pres">
      <dgm:prSet presAssocID="{4657C032-B877-4486-B11B-DEDF80044E56}" presName="TwoNodes_2" presStyleLbl="node1" presStyleIdx="1" presStyleCnt="2">
        <dgm:presLayoutVars>
          <dgm:bulletEnabled val="1"/>
        </dgm:presLayoutVars>
      </dgm:prSet>
      <dgm:spPr/>
      <dgm:t>
        <a:bodyPr/>
        <a:lstStyle/>
        <a:p>
          <a:endParaRPr lang="es-MX"/>
        </a:p>
      </dgm:t>
    </dgm:pt>
    <dgm:pt modelId="{94A37D72-6C12-4916-B304-A06143359B7E}" type="pres">
      <dgm:prSet presAssocID="{4657C032-B877-4486-B11B-DEDF80044E56}" presName="TwoConn_1-2" presStyleLbl="fgAccFollowNode1" presStyleIdx="0" presStyleCnt="1">
        <dgm:presLayoutVars>
          <dgm:bulletEnabled val="1"/>
        </dgm:presLayoutVars>
      </dgm:prSet>
      <dgm:spPr/>
      <dgm:t>
        <a:bodyPr/>
        <a:lstStyle/>
        <a:p>
          <a:endParaRPr lang="es-MX"/>
        </a:p>
      </dgm:t>
    </dgm:pt>
    <dgm:pt modelId="{DF4CF93D-65DA-43A7-BE15-6D0C49AC7C2D}" type="pres">
      <dgm:prSet presAssocID="{4657C032-B877-4486-B11B-DEDF80044E56}" presName="TwoNodes_1_text" presStyleLbl="node1" presStyleIdx="1" presStyleCnt="2">
        <dgm:presLayoutVars>
          <dgm:bulletEnabled val="1"/>
        </dgm:presLayoutVars>
      </dgm:prSet>
      <dgm:spPr/>
      <dgm:t>
        <a:bodyPr/>
        <a:lstStyle/>
        <a:p>
          <a:endParaRPr lang="es-MX"/>
        </a:p>
      </dgm:t>
    </dgm:pt>
    <dgm:pt modelId="{FC0E0B26-5E81-45F4-A815-6C484070E22D}" type="pres">
      <dgm:prSet presAssocID="{4657C032-B877-4486-B11B-DEDF80044E56}" presName="TwoNodes_2_text" presStyleLbl="node1" presStyleIdx="1" presStyleCnt="2">
        <dgm:presLayoutVars>
          <dgm:bulletEnabled val="1"/>
        </dgm:presLayoutVars>
      </dgm:prSet>
      <dgm:spPr/>
      <dgm:t>
        <a:bodyPr/>
        <a:lstStyle/>
        <a:p>
          <a:endParaRPr lang="es-MX"/>
        </a:p>
      </dgm:t>
    </dgm:pt>
  </dgm:ptLst>
  <dgm:cxnLst>
    <dgm:cxn modelId="{56739507-DF29-49C6-A49B-B3F9E9E30B4A}" type="presOf" srcId="{E1183040-C9AA-4492-B50E-B5D54A331CF2}" destId="{DF4CF93D-65DA-43A7-BE15-6D0C49AC7C2D}" srcOrd="1" destOrd="0" presId="urn:microsoft.com/office/officeart/2005/8/layout/vProcess5"/>
    <dgm:cxn modelId="{00D82F5A-9E79-4013-AD37-56D3767A35C0}" srcId="{4657C032-B877-4486-B11B-DEDF80044E56}" destId="{E1183040-C9AA-4492-B50E-B5D54A331CF2}" srcOrd="0" destOrd="0" parTransId="{96C47F99-61C5-4B20-BBA3-BDF57DE86A3B}" sibTransId="{27507D53-DEF9-4BC7-AE9C-F23AC884AE0C}"/>
    <dgm:cxn modelId="{685DD268-A436-4B41-8D46-DE3CB969110F}" type="presOf" srcId="{C007B12E-2ED8-4067-946B-3A16708AE82A}" destId="{FC0E0B26-5E81-45F4-A815-6C484070E22D}" srcOrd="1" destOrd="0" presId="urn:microsoft.com/office/officeart/2005/8/layout/vProcess5"/>
    <dgm:cxn modelId="{900B5661-4793-4531-B070-8DD6A01F60E4}" type="presOf" srcId="{4657C032-B877-4486-B11B-DEDF80044E56}" destId="{FE5E790E-5539-4A85-A40F-8C7A0F63AE84}" srcOrd="0" destOrd="0" presId="urn:microsoft.com/office/officeart/2005/8/layout/vProcess5"/>
    <dgm:cxn modelId="{49849248-C400-42DA-8331-B1C9865E3D25}" type="presOf" srcId="{C007B12E-2ED8-4067-946B-3A16708AE82A}" destId="{7D0B4561-134A-4113-8A82-F76D74907DD9}" srcOrd="0" destOrd="0" presId="urn:microsoft.com/office/officeart/2005/8/layout/vProcess5"/>
    <dgm:cxn modelId="{65F62F19-7299-4F58-9191-77301D6204F8}" srcId="{4657C032-B877-4486-B11B-DEDF80044E56}" destId="{C007B12E-2ED8-4067-946B-3A16708AE82A}" srcOrd="1" destOrd="0" parTransId="{D00769B2-6B1D-4271-84C1-311E672C97B9}" sibTransId="{D6C41036-B2AB-4310-A5D1-D5D9A21A7991}"/>
    <dgm:cxn modelId="{A5547FF6-BA59-49B2-BC97-3150F70171F0}" type="presOf" srcId="{E1183040-C9AA-4492-B50E-B5D54A331CF2}" destId="{EFF5C6B6-BD65-4387-B150-296E02232162}" srcOrd="0" destOrd="0" presId="urn:microsoft.com/office/officeart/2005/8/layout/vProcess5"/>
    <dgm:cxn modelId="{DDB20674-1EE0-4945-A2C7-1EDE770B82D7}" type="presOf" srcId="{27507D53-DEF9-4BC7-AE9C-F23AC884AE0C}" destId="{94A37D72-6C12-4916-B304-A06143359B7E}" srcOrd="0" destOrd="0" presId="urn:microsoft.com/office/officeart/2005/8/layout/vProcess5"/>
    <dgm:cxn modelId="{B59A1C21-CFDE-4674-AC9C-2E3E0AF12BF0}" type="presParOf" srcId="{FE5E790E-5539-4A85-A40F-8C7A0F63AE84}" destId="{B63DF34A-3CD2-4C28-8DC6-5C10D25C1784}" srcOrd="0" destOrd="0" presId="urn:microsoft.com/office/officeart/2005/8/layout/vProcess5"/>
    <dgm:cxn modelId="{C2756F00-44D9-43D7-9E15-F9A045BA7A5F}" type="presParOf" srcId="{FE5E790E-5539-4A85-A40F-8C7A0F63AE84}" destId="{EFF5C6B6-BD65-4387-B150-296E02232162}" srcOrd="1" destOrd="0" presId="urn:microsoft.com/office/officeart/2005/8/layout/vProcess5"/>
    <dgm:cxn modelId="{1C3C962A-56F9-4E3A-827B-B6C9D721BF52}" type="presParOf" srcId="{FE5E790E-5539-4A85-A40F-8C7A0F63AE84}" destId="{7D0B4561-134A-4113-8A82-F76D74907DD9}" srcOrd="2" destOrd="0" presId="urn:microsoft.com/office/officeart/2005/8/layout/vProcess5"/>
    <dgm:cxn modelId="{707D3345-8C16-4248-8BC5-8C39B1997CB0}" type="presParOf" srcId="{FE5E790E-5539-4A85-A40F-8C7A0F63AE84}" destId="{94A37D72-6C12-4916-B304-A06143359B7E}" srcOrd="3" destOrd="0" presId="urn:microsoft.com/office/officeart/2005/8/layout/vProcess5"/>
    <dgm:cxn modelId="{71681B33-14E2-4C68-BAA1-77833771138B}" type="presParOf" srcId="{FE5E790E-5539-4A85-A40F-8C7A0F63AE84}" destId="{DF4CF93D-65DA-43A7-BE15-6D0C49AC7C2D}" srcOrd="4" destOrd="0" presId="urn:microsoft.com/office/officeart/2005/8/layout/vProcess5"/>
    <dgm:cxn modelId="{D334F909-66EC-4BF0-BA41-73E742C200FA}" type="presParOf" srcId="{FE5E790E-5539-4A85-A40F-8C7A0F63AE84}" destId="{FC0E0B26-5E81-45F4-A815-6C484070E22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51258-E17F-4044-B8AC-BBCD4270363C}"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s-MX"/>
        </a:p>
      </dgm:t>
    </dgm:pt>
    <dgm:pt modelId="{75C23BC2-3078-4E3A-9DDD-68E7764B7B9E}">
      <dgm:prSet/>
      <dgm:spPr/>
      <dgm:t>
        <a:bodyPr/>
        <a:lstStyle/>
        <a:p>
          <a:pPr rtl="0"/>
          <a:r>
            <a:rPr lang="es-MX" b="1" smtClean="0"/>
            <a:t>Antecedentes de la Seguridad Integral</a:t>
          </a:r>
          <a:endParaRPr lang="es-MX"/>
        </a:p>
      </dgm:t>
    </dgm:pt>
    <dgm:pt modelId="{C9129AC6-B679-48C8-A6DA-61BA9E246DF4}" type="parTrans" cxnId="{653ED136-3CDE-450E-802A-5E68C94470C3}">
      <dgm:prSet/>
      <dgm:spPr/>
      <dgm:t>
        <a:bodyPr/>
        <a:lstStyle/>
        <a:p>
          <a:endParaRPr lang="es-MX"/>
        </a:p>
      </dgm:t>
    </dgm:pt>
    <dgm:pt modelId="{7E45A8CC-893E-4C51-930C-0ED8ACDBCA83}" type="sibTrans" cxnId="{653ED136-3CDE-450E-802A-5E68C94470C3}">
      <dgm:prSet/>
      <dgm:spPr/>
      <dgm:t>
        <a:bodyPr/>
        <a:lstStyle/>
        <a:p>
          <a:endParaRPr lang="es-MX"/>
        </a:p>
      </dgm:t>
    </dgm:pt>
    <dgm:pt modelId="{47959A65-DDEB-4ABB-AF68-4DCB133A09C1}">
      <dgm:prSet/>
      <dgm:spPr/>
      <dgm:t>
        <a:bodyPr/>
        <a:lstStyle/>
        <a:p>
          <a:pPr algn="just" rtl="0"/>
          <a:r>
            <a:rPr lang="es-MX" dirty="0" smtClean="0"/>
            <a:t>La seguridad integral es la implicación de los diversos agentes sociales en los procesos de evaluación y prevención de riesgos</a:t>
          </a:r>
          <a:endParaRPr lang="es-MX" dirty="0"/>
        </a:p>
      </dgm:t>
    </dgm:pt>
    <dgm:pt modelId="{8301D1CB-2EBE-44BD-AEA2-2ECBD0B39B05}" type="parTrans" cxnId="{0217C15B-5F9B-4DF1-95CF-49BB08A328EC}">
      <dgm:prSet/>
      <dgm:spPr/>
      <dgm:t>
        <a:bodyPr/>
        <a:lstStyle/>
        <a:p>
          <a:endParaRPr lang="es-MX"/>
        </a:p>
      </dgm:t>
    </dgm:pt>
    <dgm:pt modelId="{DFBD1DA6-3116-4E91-9887-976D8721041F}" type="sibTrans" cxnId="{0217C15B-5F9B-4DF1-95CF-49BB08A328EC}">
      <dgm:prSet/>
      <dgm:spPr/>
      <dgm:t>
        <a:bodyPr/>
        <a:lstStyle/>
        <a:p>
          <a:endParaRPr lang="es-MX"/>
        </a:p>
      </dgm:t>
    </dgm:pt>
    <dgm:pt modelId="{14FA17AA-76E6-42F4-8532-E821F03FFCEB}">
      <dgm:prSet/>
      <dgm:spPr/>
      <dgm:t>
        <a:bodyPr/>
        <a:lstStyle/>
        <a:p>
          <a:pPr rtl="0"/>
          <a:r>
            <a:rPr lang="es-MX" b="1" smtClean="0"/>
            <a:t>Seguridad Salud Ocupacional</a:t>
          </a:r>
          <a:endParaRPr lang="es-MX"/>
        </a:p>
      </dgm:t>
    </dgm:pt>
    <dgm:pt modelId="{B3856822-BD50-4B35-80DE-6D36A061FE01}" type="parTrans" cxnId="{D0166222-3963-4FC0-AD4B-18BB4C8965C3}">
      <dgm:prSet/>
      <dgm:spPr/>
      <dgm:t>
        <a:bodyPr/>
        <a:lstStyle/>
        <a:p>
          <a:endParaRPr lang="es-MX"/>
        </a:p>
      </dgm:t>
    </dgm:pt>
    <dgm:pt modelId="{85BD49F6-CF9D-44D0-92BB-8FACF1878FB6}" type="sibTrans" cxnId="{D0166222-3963-4FC0-AD4B-18BB4C8965C3}">
      <dgm:prSet/>
      <dgm:spPr/>
      <dgm:t>
        <a:bodyPr/>
        <a:lstStyle/>
        <a:p>
          <a:endParaRPr lang="es-MX"/>
        </a:p>
      </dgm:t>
    </dgm:pt>
    <dgm:pt modelId="{5AEABB64-3B61-4858-9870-96DFB51D0706}">
      <dgm:prSet/>
      <dgm:spPr/>
      <dgm:t>
        <a:bodyPr/>
        <a:lstStyle/>
        <a:p>
          <a:pPr algn="just" rtl="0"/>
          <a:r>
            <a:rPr lang="es-MX" dirty="0" smtClean="0"/>
            <a:t>Es una disciplina que trata de la prevención de las lesiones y enfermedades relacionadas con el trabajo</a:t>
          </a:r>
          <a:endParaRPr lang="es-MX" dirty="0"/>
        </a:p>
      </dgm:t>
    </dgm:pt>
    <dgm:pt modelId="{FCF1EDB8-E131-44AF-B303-322F901D5562}" type="parTrans" cxnId="{9C0F0F01-3ED4-4AAF-85EC-11283B40C201}">
      <dgm:prSet/>
      <dgm:spPr/>
      <dgm:t>
        <a:bodyPr/>
        <a:lstStyle/>
        <a:p>
          <a:endParaRPr lang="es-MX"/>
        </a:p>
      </dgm:t>
    </dgm:pt>
    <dgm:pt modelId="{5C1132E9-F2CE-4C5F-9FFA-3594DE908CAD}" type="sibTrans" cxnId="{9C0F0F01-3ED4-4AAF-85EC-11283B40C201}">
      <dgm:prSet/>
      <dgm:spPr/>
      <dgm:t>
        <a:bodyPr/>
        <a:lstStyle/>
        <a:p>
          <a:endParaRPr lang="es-MX"/>
        </a:p>
      </dgm:t>
    </dgm:pt>
    <dgm:pt modelId="{973CD698-A089-4EB5-8BCC-AA719CD7D53C}" type="pres">
      <dgm:prSet presAssocID="{45F51258-E17F-4044-B8AC-BBCD4270363C}" presName="diagram" presStyleCnt="0">
        <dgm:presLayoutVars>
          <dgm:chPref val="1"/>
          <dgm:dir/>
          <dgm:animOne val="branch"/>
          <dgm:animLvl val="lvl"/>
          <dgm:resizeHandles val="exact"/>
        </dgm:presLayoutVars>
      </dgm:prSet>
      <dgm:spPr/>
    </dgm:pt>
    <dgm:pt modelId="{A9BEFBB1-44AC-4BCB-A1D5-0B357474ADE4}" type="pres">
      <dgm:prSet presAssocID="{75C23BC2-3078-4E3A-9DDD-68E7764B7B9E}" presName="root1" presStyleCnt="0"/>
      <dgm:spPr/>
    </dgm:pt>
    <dgm:pt modelId="{2A24AB72-039B-41BA-AC36-EDE21C6E2501}" type="pres">
      <dgm:prSet presAssocID="{75C23BC2-3078-4E3A-9DDD-68E7764B7B9E}" presName="LevelOneTextNode" presStyleLbl="node0" presStyleIdx="0" presStyleCnt="3">
        <dgm:presLayoutVars>
          <dgm:chPref val="3"/>
        </dgm:presLayoutVars>
      </dgm:prSet>
      <dgm:spPr/>
    </dgm:pt>
    <dgm:pt modelId="{3F0DB0C6-F762-45DC-904B-8568840C6947}" type="pres">
      <dgm:prSet presAssocID="{75C23BC2-3078-4E3A-9DDD-68E7764B7B9E}" presName="level2hierChild" presStyleCnt="0"/>
      <dgm:spPr/>
    </dgm:pt>
    <dgm:pt modelId="{160A40D7-F1EE-4C43-B8A7-42AFFDC0BA6F}" type="pres">
      <dgm:prSet presAssocID="{47959A65-DDEB-4ABB-AF68-4DCB133A09C1}" presName="root1" presStyleCnt="0"/>
      <dgm:spPr/>
    </dgm:pt>
    <dgm:pt modelId="{F396A3AE-23FA-4E14-8959-493F32EB6E4F}" type="pres">
      <dgm:prSet presAssocID="{47959A65-DDEB-4ABB-AF68-4DCB133A09C1}" presName="LevelOneTextNode" presStyleLbl="node0" presStyleIdx="1" presStyleCnt="3">
        <dgm:presLayoutVars>
          <dgm:chPref val="3"/>
        </dgm:presLayoutVars>
      </dgm:prSet>
      <dgm:spPr/>
    </dgm:pt>
    <dgm:pt modelId="{BAA7FEE3-F9AC-4E6F-8830-DF2CE196B697}" type="pres">
      <dgm:prSet presAssocID="{47959A65-DDEB-4ABB-AF68-4DCB133A09C1}" presName="level2hierChild" presStyleCnt="0"/>
      <dgm:spPr/>
    </dgm:pt>
    <dgm:pt modelId="{ACF2C6AF-8167-4DFB-B1EA-549E204791EE}" type="pres">
      <dgm:prSet presAssocID="{14FA17AA-76E6-42F4-8532-E821F03FFCEB}" presName="root1" presStyleCnt="0"/>
      <dgm:spPr/>
    </dgm:pt>
    <dgm:pt modelId="{978D8C25-A6DF-4DFC-A989-B543A62BDA4B}" type="pres">
      <dgm:prSet presAssocID="{14FA17AA-76E6-42F4-8532-E821F03FFCEB}" presName="LevelOneTextNode" presStyleLbl="node0" presStyleIdx="2" presStyleCnt="3">
        <dgm:presLayoutVars>
          <dgm:chPref val="3"/>
        </dgm:presLayoutVars>
      </dgm:prSet>
      <dgm:spPr/>
    </dgm:pt>
    <dgm:pt modelId="{F68E8CC8-239F-4EA4-A748-CE024608FA6C}" type="pres">
      <dgm:prSet presAssocID="{14FA17AA-76E6-42F4-8532-E821F03FFCEB}" presName="level2hierChild" presStyleCnt="0"/>
      <dgm:spPr/>
    </dgm:pt>
    <dgm:pt modelId="{945B5309-023F-4571-B5B4-905321323F5B}" type="pres">
      <dgm:prSet presAssocID="{FCF1EDB8-E131-44AF-B303-322F901D5562}" presName="conn2-1" presStyleLbl="parChTrans1D2" presStyleIdx="0" presStyleCnt="1"/>
      <dgm:spPr/>
    </dgm:pt>
    <dgm:pt modelId="{1E6568F1-A7E5-40DC-A6D1-AF62613025C7}" type="pres">
      <dgm:prSet presAssocID="{FCF1EDB8-E131-44AF-B303-322F901D5562}" presName="connTx" presStyleLbl="parChTrans1D2" presStyleIdx="0" presStyleCnt="1"/>
      <dgm:spPr/>
    </dgm:pt>
    <dgm:pt modelId="{9A01683F-C634-4192-B07E-AEDC118345C3}" type="pres">
      <dgm:prSet presAssocID="{5AEABB64-3B61-4858-9870-96DFB51D0706}" presName="root2" presStyleCnt="0"/>
      <dgm:spPr/>
    </dgm:pt>
    <dgm:pt modelId="{5EE4CEE3-C38A-4B3A-8226-DD43FBCA5A1E}" type="pres">
      <dgm:prSet presAssocID="{5AEABB64-3B61-4858-9870-96DFB51D0706}" presName="LevelTwoTextNode" presStyleLbl="node2" presStyleIdx="0" presStyleCnt="1">
        <dgm:presLayoutVars>
          <dgm:chPref val="3"/>
        </dgm:presLayoutVars>
      </dgm:prSet>
      <dgm:spPr/>
    </dgm:pt>
    <dgm:pt modelId="{A4928624-7E59-4B2E-BA18-868D800D445C}" type="pres">
      <dgm:prSet presAssocID="{5AEABB64-3B61-4858-9870-96DFB51D0706}" presName="level3hierChild" presStyleCnt="0"/>
      <dgm:spPr/>
    </dgm:pt>
  </dgm:ptLst>
  <dgm:cxnLst>
    <dgm:cxn modelId="{653ED136-3CDE-450E-802A-5E68C94470C3}" srcId="{45F51258-E17F-4044-B8AC-BBCD4270363C}" destId="{75C23BC2-3078-4E3A-9DDD-68E7764B7B9E}" srcOrd="0" destOrd="0" parTransId="{C9129AC6-B679-48C8-A6DA-61BA9E246DF4}" sibTransId="{7E45A8CC-893E-4C51-930C-0ED8ACDBCA83}"/>
    <dgm:cxn modelId="{ED62844C-052D-4F2B-9DD9-321C38BA873A}" type="presOf" srcId="{45F51258-E17F-4044-B8AC-BBCD4270363C}" destId="{973CD698-A089-4EB5-8BCC-AA719CD7D53C}" srcOrd="0" destOrd="0" presId="urn:microsoft.com/office/officeart/2005/8/layout/hierarchy2"/>
    <dgm:cxn modelId="{0217C15B-5F9B-4DF1-95CF-49BB08A328EC}" srcId="{45F51258-E17F-4044-B8AC-BBCD4270363C}" destId="{47959A65-DDEB-4ABB-AF68-4DCB133A09C1}" srcOrd="1" destOrd="0" parTransId="{8301D1CB-2EBE-44BD-AEA2-2ECBD0B39B05}" sibTransId="{DFBD1DA6-3116-4E91-9887-976D8721041F}"/>
    <dgm:cxn modelId="{149B953D-00DF-4F5C-B5A3-C6FDDA2FF54D}" type="presOf" srcId="{14FA17AA-76E6-42F4-8532-E821F03FFCEB}" destId="{978D8C25-A6DF-4DFC-A989-B543A62BDA4B}" srcOrd="0" destOrd="0" presId="urn:microsoft.com/office/officeart/2005/8/layout/hierarchy2"/>
    <dgm:cxn modelId="{D0166222-3963-4FC0-AD4B-18BB4C8965C3}" srcId="{45F51258-E17F-4044-B8AC-BBCD4270363C}" destId="{14FA17AA-76E6-42F4-8532-E821F03FFCEB}" srcOrd="2" destOrd="0" parTransId="{B3856822-BD50-4B35-80DE-6D36A061FE01}" sibTransId="{85BD49F6-CF9D-44D0-92BB-8FACF1878FB6}"/>
    <dgm:cxn modelId="{E6F45BA6-AAF1-4ED9-8885-ABF8D1D74B59}" type="presOf" srcId="{FCF1EDB8-E131-44AF-B303-322F901D5562}" destId="{945B5309-023F-4571-B5B4-905321323F5B}" srcOrd="0" destOrd="0" presId="urn:microsoft.com/office/officeart/2005/8/layout/hierarchy2"/>
    <dgm:cxn modelId="{9C0F0F01-3ED4-4AAF-85EC-11283B40C201}" srcId="{14FA17AA-76E6-42F4-8532-E821F03FFCEB}" destId="{5AEABB64-3B61-4858-9870-96DFB51D0706}" srcOrd="0" destOrd="0" parTransId="{FCF1EDB8-E131-44AF-B303-322F901D5562}" sibTransId="{5C1132E9-F2CE-4C5F-9FFA-3594DE908CAD}"/>
    <dgm:cxn modelId="{A74EF73E-420B-4664-B273-18AF78A4A434}" type="presOf" srcId="{47959A65-DDEB-4ABB-AF68-4DCB133A09C1}" destId="{F396A3AE-23FA-4E14-8959-493F32EB6E4F}" srcOrd="0" destOrd="0" presId="urn:microsoft.com/office/officeart/2005/8/layout/hierarchy2"/>
    <dgm:cxn modelId="{1FA41EC8-1109-4502-BA5D-D62AC02D1876}" type="presOf" srcId="{FCF1EDB8-E131-44AF-B303-322F901D5562}" destId="{1E6568F1-A7E5-40DC-A6D1-AF62613025C7}" srcOrd="1" destOrd="0" presId="urn:microsoft.com/office/officeart/2005/8/layout/hierarchy2"/>
    <dgm:cxn modelId="{5B5BB382-DA37-47F4-8FD2-5DA2DA772691}" type="presOf" srcId="{75C23BC2-3078-4E3A-9DDD-68E7764B7B9E}" destId="{2A24AB72-039B-41BA-AC36-EDE21C6E2501}" srcOrd="0" destOrd="0" presId="urn:microsoft.com/office/officeart/2005/8/layout/hierarchy2"/>
    <dgm:cxn modelId="{FB2A5E52-3881-498E-ACD5-0860CA504EB9}" type="presOf" srcId="{5AEABB64-3B61-4858-9870-96DFB51D0706}" destId="{5EE4CEE3-C38A-4B3A-8226-DD43FBCA5A1E}" srcOrd="0" destOrd="0" presId="urn:microsoft.com/office/officeart/2005/8/layout/hierarchy2"/>
    <dgm:cxn modelId="{87215E32-5794-47BC-9CBE-124D6C7B0CCE}" type="presParOf" srcId="{973CD698-A089-4EB5-8BCC-AA719CD7D53C}" destId="{A9BEFBB1-44AC-4BCB-A1D5-0B357474ADE4}" srcOrd="0" destOrd="0" presId="urn:microsoft.com/office/officeart/2005/8/layout/hierarchy2"/>
    <dgm:cxn modelId="{B2789CD0-E2A5-4174-B6AC-42386F64A874}" type="presParOf" srcId="{A9BEFBB1-44AC-4BCB-A1D5-0B357474ADE4}" destId="{2A24AB72-039B-41BA-AC36-EDE21C6E2501}" srcOrd="0" destOrd="0" presId="urn:microsoft.com/office/officeart/2005/8/layout/hierarchy2"/>
    <dgm:cxn modelId="{79959736-1AE3-4FE8-8FC4-34049E97F91D}" type="presParOf" srcId="{A9BEFBB1-44AC-4BCB-A1D5-0B357474ADE4}" destId="{3F0DB0C6-F762-45DC-904B-8568840C6947}" srcOrd="1" destOrd="0" presId="urn:microsoft.com/office/officeart/2005/8/layout/hierarchy2"/>
    <dgm:cxn modelId="{4CA58FD7-5F35-4177-85D8-65FD2BF95531}" type="presParOf" srcId="{973CD698-A089-4EB5-8BCC-AA719CD7D53C}" destId="{160A40D7-F1EE-4C43-B8A7-42AFFDC0BA6F}" srcOrd="1" destOrd="0" presId="urn:microsoft.com/office/officeart/2005/8/layout/hierarchy2"/>
    <dgm:cxn modelId="{D2BA37BD-7A32-456A-BAD2-B523D225C749}" type="presParOf" srcId="{160A40D7-F1EE-4C43-B8A7-42AFFDC0BA6F}" destId="{F396A3AE-23FA-4E14-8959-493F32EB6E4F}" srcOrd="0" destOrd="0" presId="urn:microsoft.com/office/officeart/2005/8/layout/hierarchy2"/>
    <dgm:cxn modelId="{7182E577-71B3-46C9-BFEE-6197037E8106}" type="presParOf" srcId="{160A40D7-F1EE-4C43-B8A7-42AFFDC0BA6F}" destId="{BAA7FEE3-F9AC-4E6F-8830-DF2CE196B697}" srcOrd="1" destOrd="0" presId="urn:microsoft.com/office/officeart/2005/8/layout/hierarchy2"/>
    <dgm:cxn modelId="{EF44CC06-A361-4E7C-B0AA-543DEA274954}" type="presParOf" srcId="{973CD698-A089-4EB5-8BCC-AA719CD7D53C}" destId="{ACF2C6AF-8167-4DFB-B1EA-549E204791EE}" srcOrd="2" destOrd="0" presId="urn:microsoft.com/office/officeart/2005/8/layout/hierarchy2"/>
    <dgm:cxn modelId="{33D81370-955C-4DAE-B396-5C523EE7D592}" type="presParOf" srcId="{ACF2C6AF-8167-4DFB-B1EA-549E204791EE}" destId="{978D8C25-A6DF-4DFC-A989-B543A62BDA4B}" srcOrd="0" destOrd="0" presId="urn:microsoft.com/office/officeart/2005/8/layout/hierarchy2"/>
    <dgm:cxn modelId="{AB9FFF17-36C4-4652-9F24-C8E250F7D1FD}" type="presParOf" srcId="{ACF2C6AF-8167-4DFB-B1EA-549E204791EE}" destId="{F68E8CC8-239F-4EA4-A748-CE024608FA6C}" srcOrd="1" destOrd="0" presId="urn:microsoft.com/office/officeart/2005/8/layout/hierarchy2"/>
    <dgm:cxn modelId="{6A6FCDB0-78DA-449A-89AF-660A5D49CDF7}" type="presParOf" srcId="{F68E8CC8-239F-4EA4-A748-CE024608FA6C}" destId="{945B5309-023F-4571-B5B4-905321323F5B}" srcOrd="0" destOrd="0" presId="urn:microsoft.com/office/officeart/2005/8/layout/hierarchy2"/>
    <dgm:cxn modelId="{09351F86-A438-4632-8479-60D46BE4FAB3}" type="presParOf" srcId="{945B5309-023F-4571-B5B4-905321323F5B}" destId="{1E6568F1-A7E5-40DC-A6D1-AF62613025C7}" srcOrd="0" destOrd="0" presId="urn:microsoft.com/office/officeart/2005/8/layout/hierarchy2"/>
    <dgm:cxn modelId="{A703E479-BF8D-4F4C-B695-88789729ACBE}" type="presParOf" srcId="{F68E8CC8-239F-4EA4-A748-CE024608FA6C}" destId="{9A01683F-C634-4192-B07E-AEDC118345C3}" srcOrd="1" destOrd="0" presId="urn:microsoft.com/office/officeart/2005/8/layout/hierarchy2"/>
    <dgm:cxn modelId="{78869378-C676-450F-A1AB-2FBBDA08B126}" type="presParOf" srcId="{9A01683F-C634-4192-B07E-AEDC118345C3}" destId="{5EE4CEE3-C38A-4B3A-8226-DD43FBCA5A1E}" srcOrd="0" destOrd="0" presId="urn:microsoft.com/office/officeart/2005/8/layout/hierarchy2"/>
    <dgm:cxn modelId="{45F4DE66-C300-483F-9022-005582085EEE}" type="presParOf" srcId="{9A01683F-C634-4192-B07E-AEDC118345C3}" destId="{A4928624-7E59-4B2E-BA18-868D800D445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72C72-83FD-4584-A5BD-BC09058EF1E5}"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s-MX"/>
        </a:p>
      </dgm:t>
    </dgm:pt>
    <dgm:pt modelId="{2705B70A-F8BC-4AE7-9BD3-C9FB6A976268}">
      <dgm:prSet custT="1"/>
      <dgm:spPr/>
      <dgm:t>
        <a:bodyPr/>
        <a:lstStyle/>
        <a:p>
          <a:pPr algn="just" rtl="0"/>
          <a:r>
            <a:rPr lang="es-MX" sz="1800" dirty="0" smtClean="0"/>
            <a:t>Un hecho importante que se dio en el proceso inicial de intervención del CEST fue la promulgación por parte del Ministro de Trabajo y Recursos Humanos del Reglamento de Seguridad y Salud de los Trabajadores y Mejoramiento del Medio Ambiente de Trabajo, Decreto No. 2393 del 17 de Noviembre de 1986. </a:t>
          </a:r>
          <a:endParaRPr lang="es-MX" sz="1800" dirty="0"/>
        </a:p>
      </dgm:t>
    </dgm:pt>
    <dgm:pt modelId="{9BF967F5-B37B-430B-9CBE-727B09F934DA}" type="sibTrans" cxnId="{BF9DE10B-D2C9-4F4E-86FC-E21F141342BC}">
      <dgm:prSet/>
      <dgm:spPr/>
      <dgm:t>
        <a:bodyPr/>
        <a:lstStyle/>
        <a:p>
          <a:endParaRPr lang="es-MX"/>
        </a:p>
      </dgm:t>
    </dgm:pt>
    <dgm:pt modelId="{BFA2E106-E9A5-439E-80A9-6866914DC834}" type="parTrans" cxnId="{BF9DE10B-D2C9-4F4E-86FC-E21F141342BC}">
      <dgm:prSet/>
      <dgm:spPr/>
      <dgm:t>
        <a:bodyPr/>
        <a:lstStyle/>
        <a:p>
          <a:endParaRPr lang="es-MX"/>
        </a:p>
      </dgm:t>
    </dgm:pt>
    <dgm:pt modelId="{FEAED9E1-32D6-4F65-A8FD-59146F1F2887}">
      <dgm:prSet custT="1"/>
      <dgm:spPr/>
      <dgm:t>
        <a:bodyPr/>
        <a:lstStyle/>
        <a:p>
          <a:pPr algn="just" rtl="0"/>
          <a:r>
            <a:rPr lang="es-MX" sz="1900" b="1" dirty="0" smtClean="0"/>
            <a:t>El Centro de Estudios de la Salud de los Trabajadores (CEST) Estructura y funcionamiento en el Ecuador</a:t>
          </a:r>
          <a:endParaRPr lang="es-MX" sz="1900" dirty="0"/>
        </a:p>
      </dgm:t>
    </dgm:pt>
    <dgm:pt modelId="{6C4F9A48-0A88-4243-8E9A-57E4F01CDCDB}" type="sibTrans" cxnId="{AA18041D-ADA1-4F04-9D80-ACC119908556}">
      <dgm:prSet/>
      <dgm:spPr/>
      <dgm:t>
        <a:bodyPr/>
        <a:lstStyle/>
        <a:p>
          <a:endParaRPr lang="es-MX"/>
        </a:p>
      </dgm:t>
    </dgm:pt>
    <dgm:pt modelId="{82AF688D-A456-4A1E-ABFB-FDE6574EA03E}" type="parTrans" cxnId="{AA18041D-ADA1-4F04-9D80-ACC119908556}">
      <dgm:prSet/>
      <dgm:spPr/>
      <dgm:t>
        <a:bodyPr/>
        <a:lstStyle/>
        <a:p>
          <a:endParaRPr lang="es-MX"/>
        </a:p>
      </dgm:t>
    </dgm:pt>
    <dgm:pt modelId="{8909B509-75E7-4330-9C52-6061673092F4}">
      <dgm:prSet/>
      <dgm:spPr/>
      <dgm:t>
        <a:bodyPr/>
        <a:lstStyle/>
        <a:p>
          <a:pPr rtl="0"/>
          <a:r>
            <a:rPr lang="es-MX" b="1" dirty="0" smtClean="0"/>
            <a:t>Historia Precursores de la </a:t>
          </a:r>
          <a:r>
            <a:rPr lang="es-MX" b="1" dirty="0" smtClean="0"/>
            <a:t>Salud Ocupacional </a:t>
          </a:r>
          <a:endParaRPr lang="es-MX" b="1" dirty="0"/>
        </a:p>
      </dgm:t>
    </dgm:pt>
    <dgm:pt modelId="{3746CF85-92F2-41A8-A627-D9101E55A5CE}" type="sibTrans" cxnId="{266D78BB-614C-49B4-954B-DFC6B4E72ADC}">
      <dgm:prSet/>
      <dgm:spPr/>
      <dgm:t>
        <a:bodyPr/>
        <a:lstStyle/>
        <a:p>
          <a:endParaRPr lang="es-MX"/>
        </a:p>
      </dgm:t>
    </dgm:pt>
    <dgm:pt modelId="{FE0647D6-615C-442B-8B57-51E3141416AC}" type="parTrans" cxnId="{266D78BB-614C-49B4-954B-DFC6B4E72ADC}">
      <dgm:prSet/>
      <dgm:spPr/>
      <dgm:t>
        <a:bodyPr/>
        <a:lstStyle/>
        <a:p>
          <a:endParaRPr lang="es-MX"/>
        </a:p>
      </dgm:t>
    </dgm:pt>
    <dgm:pt modelId="{F53CDFB0-325E-41AB-A3D9-2F8014B14227}">
      <dgm:prSet/>
      <dgm:spPr/>
      <dgm:t>
        <a:bodyPr/>
        <a:lstStyle/>
        <a:p>
          <a:pPr algn="just" rtl="0"/>
          <a:r>
            <a:rPr lang="es-MX" dirty="0" smtClean="0"/>
            <a:t>Entre 1413 y 1417 se dictaminan las ‘Ordenanzas de Francia’ que velan por la seguridad de la clase trabajadora</a:t>
          </a:r>
          <a:endParaRPr lang="es-MX" dirty="0"/>
        </a:p>
      </dgm:t>
    </dgm:pt>
    <dgm:pt modelId="{DFC69BAE-27D2-452E-A5F4-4F185689D84D}" type="sibTrans" cxnId="{354C065C-49F6-46B3-8336-C24B90164168}">
      <dgm:prSet/>
      <dgm:spPr/>
      <dgm:t>
        <a:bodyPr/>
        <a:lstStyle/>
        <a:p>
          <a:endParaRPr lang="es-MX"/>
        </a:p>
      </dgm:t>
    </dgm:pt>
    <dgm:pt modelId="{39EA4C02-2E80-4809-9DE5-5A5D67F73C98}" type="parTrans" cxnId="{354C065C-49F6-46B3-8336-C24B90164168}">
      <dgm:prSet/>
      <dgm:spPr/>
      <dgm:t>
        <a:bodyPr/>
        <a:lstStyle/>
        <a:p>
          <a:endParaRPr lang="es-MX"/>
        </a:p>
      </dgm:t>
    </dgm:pt>
    <dgm:pt modelId="{2BF81CFA-16DC-435B-BC73-4ACFE092491C}" type="pres">
      <dgm:prSet presAssocID="{EFD72C72-83FD-4584-A5BD-BC09058EF1E5}" presName="Name0" presStyleCnt="0">
        <dgm:presLayoutVars>
          <dgm:chMax val="7"/>
          <dgm:dir/>
          <dgm:animLvl val="lvl"/>
          <dgm:resizeHandles val="exact"/>
        </dgm:presLayoutVars>
      </dgm:prSet>
      <dgm:spPr/>
    </dgm:pt>
    <dgm:pt modelId="{EBB89D3E-AD9C-4835-8B9E-45268B9DD181}" type="pres">
      <dgm:prSet presAssocID="{8909B509-75E7-4330-9C52-6061673092F4}" presName="circle1" presStyleLbl="node1" presStyleIdx="0" presStyleCnt="4"/>
      <dgm:spPr/>
    </dgm:pt>
    <dgm:pt modelId="{ACABB8D0-69D1-4F93-BFB9-14BA1C78909C}" type="pres">
      <dgm:prSet presAssocID="{8909B509-75E7-4330-9C52-6061673092F4}" presName="space" presStyleCnt="0"/>
      <dgm:spPr/>
    </dgm:pt>
    <dgm:pt modelId="{E5C53CCC-22AC-4485-B9BE-61A8CD135BF5}" type="pres">
      <dgm:prSet presAssocID="{8909B509-75E7-4330-9C52-6061673092F4}" presName="rect1" presStyleLbl="alignAcc1" presStyleIdx="0" presStyleCnt="4"/>
      <dgm:spPr/>
      <dgm:t>
        <a:bodyPr/>
        <a:lstStyle/>
        <a:p>
          <a:endParaRPr lang="es-MX"/>
        </a:p>
      </dgm:t>
    </dgm:pt>
    <dgm:pt modelId="{DDEE560F-0A8C-4694-B11D-088B96236C5C}" type="pres">
      <dgm:prSet presAssocID="{F53CDFB0-325E-41AB-A3D9-2F8014B14227}" presName="vertSpace2" presStyleLbl="node1" presStyleIdx="0" presStyleCnt="4"/>
      <dgm:spPr/>
    </dgm:pt>
    <dgm:pt modelId="{7076618F-03F7-47AA-99BB-6C1C14BAE278}" type="pres">
      <dgm:prSet presAssocID="{F53CDFB0-325E-41AB-A3D9-2F8014B14227}" presName="circle2" presStyleLbl="node1" presStyleIdx="1" presStyleCnt="4"/>
      <dgm:spPr/>
    </dgm:pt>
    <dgm:pt modelId="{5F3EBB51-BB9E-4B0C-A4D6-C1A25095F951}" type="pres">
      <dgm:prSet presAssocID="{F53CDFB0-325E-41AB-A3D9-2F8014B14227}" presName="rect2" presStyleLbl="alignAcc1" presStyleIdx="1" presStyleCnt="4"/>
      <dgm:spPr/>
      <dgm:t>
        <a:bodyPr/>
        <a:lstStyle/>
        <a:p>
          <a:endParaRPr lang="es-MX"/>
        </a:p>
      </dgm:t>
    </dgm:pt>
    <dgm:pt modelId="{DFFBF099-CA70-4F24-8B10-EE30EDB4BE97}" type="pres">
      <dgm:prSet presAssocID="{FEAED9E1-32D6-4F65-A8FD-59146F1F2887}" presName="vertSpace3" presStyleLbl="node1" presStyleIdx="1" presStyleCnt="4"/>
      <dgm:spPr/>
    </dgm:pt>
    <dgm:pt modelId="{EA159576-D8AE-4646-B8E3-51C85D49DC55}" type="pres">
      <dgm:prSet presAssocID="{FEAED9E1-32D6-4F65-A8FD-59146F1F2887}" presName="circle3" presStyleLbl="node1" presStyleIdx="2" presStyleCnt="4"/>
      <dgm:spPr/>
    </dgm:pt>
    <dgm:pt modelId="{B9A8B0B8-3E97-4DDC-9064-CBB592895044}" type="pres">
      <dgm:prSet presAssocID="{FEAED9E1-32D6-4F65-A8FD-59146F1F2887}" presName="rect3" presStyleLbl="alignAcc1" presStyleIdx="2" presStyleCnt="4"/>
      <dgm:spPr/>
      <dgm:t>
        <a:bodyPr/>
        <a:lstStyle/>
        <a:p>
          <a:endParaRPr lang="es-MX"/>
        </a:p>
      </dgm:t>
    </dgm:pt>
    <dgm:pt modelId="{4A77E72D-4AF6-422D-A0C6-5A6EE7389150}" type="pres">
      <dgm:prSet presAssocID="{2705B70A-F8BC-4AE7-9BD3-C9FB6A976268}" presName="vertSpace4" presStyleLbl="node1" presStyleIdx="2" presStyleCnt="4"/>
      <dgm:spPr/>
    </dgm:pt>
    <dgm:pt modelId="{89D972FE-1B87-4B04-B0F9-5B2F9D433F15}" type="pres">
      <dgm:prSet presAssocID="{2705B70A-F8BC-4AE7-9BD3-C9FB6A976268}" presName="circle4" presStyleLbl="node1" presStyleIdx="3" presStyleCnt="4"/>
      <dgm:spPr/>
    </dgm:pt>
    <dgm:pt modelId="{8FC168DC-09C5-45AB-B280-00CB94642D25}" type="pres">
      <dgm:prSet presAssocID="{2705B70A-F8BC-4AE7-9BD3-C9FB6A976268}" presName="rect4" presStyleLbl="alignAcc1" presStyleIdx="3" presStyleCnt="4" custScaleY="178117" custLinFactNeighborX="481" custLinFactNeighborY="43075"/>
      <dgm:spPr/>
      <dgm:t>
        <a:bodyPr/>
        <a:lstStyle/>
        <a:p>
          <a:endParaRPr lang="es-MX"/>
        </a:p>
      </dgm:t>
    </dgm:pt>
    <dgm:pt modelId="{9F98BB9E-FD49-405A-9B75-B0907FF82551}" type="pres">
      <dgm:prSet presAssocID="{8909B509-75E7-4330-9C52-6061673092F4}" presName="rect1ParTxNoCh" presStyleLbl="alignAcc1" presStyleIdx="3" presStyleCnt="4">
        <dgm:presLayoutVars>
          <dgm:chMax val="1"/>
          <dgm:bulletEnabled val="1"/>
        </dgm:presLayoutVars>
      </dgm:prSet>
      <dgm:spPr/>
      <dgm:t>
        <a:bodyPr/>
        <a:lstStyle/>
        <a:p>
          <a:endParaRPr lang="es-MX"/>
        </a:p>
      </dgm:t>
    </dgm:pt>
    <dgm:pt modelId="{AB49F781-3A53-44C7-BCDA-D25141B91B39}" type="pres">
      <dgm:prSet presAssocID="{F53CDFB0-325E-41AB-A3D9-2F8014B14227}" presName="rect2ParTxNoCh" presStyleLbl="alignAcc1" presStyleIdx="3" presStyleCnt="4">
        <dgm:presLayoutVars>
          <dgm:chMax val="1"/>
          <dgm:bulletEnabled val="1"/>
        </dgm:presLayoutVars>
      </dgm:prSet>
      <dgm:spPr/>
      <dgm:t>
        <a:bodyPr/>
        <a:lstStyle/>
        <a:p>
          <a:endParaRPr lang="es-MX"/>
        </a:p>
      </dgm:t>
    </dgm:pt>
    <dgm:pt modelId="{63819E04-C77C-4A7B-B324-EA0DB5778616}" type="pres">
      <dgm:prSet presAssocID="{FEAED9E1-32D6-4F65-A8FD-59146F1F2887}" presName="rect3ParTxNoCh" presStyleLbl="alignAcc1" presStyleIdx="3" presStyleCnt="4">
        <dgm:presLayoutVars>
          <dgm:chMax val="1"/>
          <dgm:bulletEnabled val="1"/>
        </dgm:presLayoutVars>
      </dgm:prSet>
      <dgm:spPr/>
      <dgm:t>
        <a:bodyPr/>
        <a:lstStyle/>
        <a:p>
          <a:endParaRPr lang="es-MX"/>
        </a:p>
      </dgm:t>
    </dgm:pt>
    <dgm:pt modelId="{4272CBDC-28E4-40CD-9CCF-2809C0184155}" type="pres">
      <dgm:prSet presAssocID="{2705B70A-F8BC-4AE7-9BD3-C9FB6A976268}" presName="rect4ParTxNoCh" presStyleLbl="alignAcc1" presStyleIdx="3" presStyleCnt="4">
        <dgm:presLayoutVars>
          <dgm:chMax val="1"/>
          <dgm:bulletEnabled val="1"/>
        </dgm:presLayoutVars>
      </dgm:prSet>
      <dgm:spPr/>
      <dgm:t>
        <a:bodyPr/>
        <a:lstStyle/>
        <a:p>
          <a:endParaRPr lang="es-MX"/>
        </a:p>
      </dgm:t>
    </dgm:pt>
  </dgm:ptLst>
  <dgm:cxnLst>
    <dgm:cxn modelId="{D45A9799-E627-4095-B281-DF4212792958}" type="presOf" srcId="{F53CDFB0-325E-41AB-A3D9-2F8014B14227}" destId="{AB49F781-3A53-44C7-BCDA-D25141B91B39}" srcOrd="1" destOrd="0" presId="urn:microsoft.com/office/officeart/2005/8/layout/target3"/>
    <dgm:cxn modelId="{266D78BB-614C-49B4-954B-DFC6B4E72ADC}" srcId="{EFD72C72-83FD-4584-A5BD-BC09058EF1E5}" destId="{8909B509-75E7-4330-9C52-6061673092F4}" srcOrd="0" destOrd="0" parTransId="{FE0647D6-615C-442B-8B57-51E3141416AC}" sibTransId="{3746CF85-92F2-41A8-A627-D9101E55A5CE}"/>
    <dgm:cxn modelId="{F5835ED2-B184-4CF7-9AF7-71F499F1BEB6}" type="presOf" srcId="{F53CDFB0-325E-41AB-A3D9-2F8014B14227}" destId="{5F3EBB51-BB9E-4B0C-A4D6-C1A25095F951}" srcOrd="0" destOrd="0" presId="urn:microsoft.com/office/officeart/2005/8/layout/target3"/>
    <dgm:cxn modelId="{2F109B50-F0AA-4F38-AFC7-C2EB348F216A}" type="presOf" srcId="{8909B509-75E7-4330-9C52-6061673092F4}" destId="{9F98BB9E-FD49-405A-9B75-B0907FF82551}" srcOrd="1" destOrd="0" presId="urn:microsoft.com/office/officeart/2005/8/layout/target3"/>
    <dgm:cxn modelId="{AA18041D-ADA1-4F04-9D80-ACC119908556}" srcId="{EFD72C72-83FD-4584-A5BD-BC09058EF1E5}" destId="{FEAED9E1-32D6-4F65-A8FD-59146F1F2887}" srcOrd="2" destOrd="0" parTransId="{82AF688D-A456-4A1E-ABFB-FDE6574EA03E}" sibTransId="{6C4F9A48-0A88-4243-8E9A-57E4F01CDCDB}"/>
    <dgm:cxn modelId="{54D16083-57CC-44A1-A660-C32081A2CD28}" type="presOf" srcId="{EFD72C72-83FD-4584-A5BD-BC09058EF1E5}" destId="{2BF81CFA-16DC-435B-BC73-4ACFE092491C}" srcOrd="0" destOrd="0" presId="urn:microsoft.com/office/officeart/2005/8/layout/target3"/>
    <dgm:cxn modelId="{0F9CA3A8-ABA2-4C9A-9175-E075C7BF2FE5}" type="presOf" srcId="{2705B70A-F8BC-4AE7-9BD3-C9FB6A976268}" destId="{4272CBDC-28E4-40CD-9CCF-2809C0184155}" srcOrd="1" destOrd="0" presId="urn:microsoft.com/office/officeart/2005/8/layout/target3"/>
    <dgm:cxn modelId="{B30090F7-58B5-43E0-AFF7-74C668CE6412}" type="presOf" srcId="{FEAED9E1-32D6-4F65-A8FD-59146F1F2887}" destId="{63819E04-C77C-4A7B-B324-EA0DB5778616}" srcOrd="1" destOrd="0" presId="urn:microsoft.com/office/officeart/2005/8/layout/target3"/>
    <dgm:cxn modelId="{0D020854-6300-48EA-8C61-07A83AE24EC4}" type="presOf" srcId="{8909B509-75E7-4330-9C52-6061673092F4}" destId="{E5C53CCC-22AC-4485-B9BE-61A8CD135BF5}" srcOrd="0" destOrd="0" presId="urn:microsoft.com/office/officeart/2005/8/layout/target3"/>
    <dgm:cxn modelId="{33A29B2B-B94F-4175-9850-D9B126AB9C1F}" type="presOf" srcId="{FEAED9E1-32D6-4F65-A8FD-59146F1F2887}" destId="{B9A8B0B8-3E97-4DDC-9064-CBB592895044}" srcOrd="0" destOrd="0" presId="urn:microsoft.com/office/officeart/2005/8/layout/target3"/>
    <dgm:cxn modelId="{354C065C-49F6-46B3-8336-C24B90164168}" srcId="{EFD72C72-83FD-4584-A5BD-BC09058EF1E5}" destId="{F53CDFB0-325E-41AB-A3D9-2F8014B14227}" srcOrd="1" destOrd="0" parTransId="{39EA4C02-2E80-4809-9DE5-5A5D67F73C98}" sibTransId="{DFC69BAE-27D2-452E-A5F4-4F185689D84D}"/>
    <dgm:cxn modelId="{BF9DE10B-D2C9-4F4E-86FC-E21F141342BC}" srcId="{EFD72C72-83FD-4584-A5BD-BC09058EF1E5}" destId="{2705B70A-F8BC-4AE7-9BD3-C9FB6A976268}" srcOrd="3" destOrd="0" parTransId="{BFA2E106-E9A5-439E-80A9-6866914DC834}" sibTransId="{9BF967F5-B37B-430B-9CBE-727B09F934DA}"/>
    <dgm:cxn modelId="{54AE471A-26B1-4AA0-95AD-470299C4C234}" type="presOf" srcId="{2705B70A-F8BC-4AE7-9BD3-C9FB6A976268}" destId="{8FC168DC-09C5-45AB-B280-00CB94642D25}" srcOrd="0" destOrd="0" presId="urn:microsoft.com/office/officeart/2005/8/layout/target3"/>
    <dgm:cxn modelId="{A34E1C37-BD8B-40FA-A570-95A8AB973755}" type="presParOf" srcId="{2BF81CFA-16DC-435B-BC73-4ACFE092491C}" destId="{EBB89D3E-AD9C-4835-8B9E-45268B9DD181}" srcOrd="0" destOrd="0" presId="urn:microsoft.com/office/officeart/2005/8/layout/target3"/>
    <dgm:cxn modelId="{A5499E0F-FF4D-4863-B78F-936C1656BD6F}" type="presParOf" srcId="{2BF81CFA-16DC-435B-BC73-4ACFE092491C}" destId="{ACABB8D0-69D1-4F93-BFB9-14BA1C78909C}" srcOrd="1" destOrd="0" presId="urn:microsoft.com/office/officeart/2005/8/layout/target3"/>
    <dgm:cxn modelId="{0D14278F-8707-4038-8D9D-7831F55003D9}" type="presParOf" srcId="{2BF81CFA-16DC-435B-BC73-4ACFE092491C}" destId="{E5C53CCC-22AC-4485-B9BE-61A8CD135BF5}" srcOrd="2" destOrd="0" presId="urn:microsoft.com/office/officeart/2005/8/layout/target3"/>
    <dgm:cxn modelId="{98A950BB-FF9F-41F0-85E9-14673FA5B82E}" type="presParOf" srcId="{2BF81CFA-16DC-435B-BC73-4ACFE092491C}" destId="{DDEE560F-0A8C-4694-B11D-088B96236C5C}" srcOrd="3" destOrd="0" presId="urn:microsoft.com/office/officeart/2005/8/layout/target3"/>
    <dgm:cxn modelId="{ECB4B3E5-E8F3-405F-BF04-1BA2D9C5619C}" type="presParOf" srcId="{2BF81CFA-16DC-435B-BC73-4ACFE092491C}" destId="{7076618F-03F7-47AA-99BB-6C1C14BAE278}" srcOrd="4" destOrd="0" presId="urn:microsoft.com/office/officeart/2005/8/layout/target3"/>
    <dgm:cxn modelId="{E5B94056-0DC9-4F7B-9D4D-D4E92B01551F}" type="presParOf" srcId="{2BF81CFA-16DC-435B-BC73-4ACFE092491C}" destId="{5F3EBB51-BB9E-4B0C-A4D6-C1A25095F951}" srcOrd="5" destOrd="0" presId="urn:microsoft.com/office/officeart/2005/8/layout/target3"/>
    <dgm:cxn modelId="{49DDC417-49FF-49A7-A566-768E253DC16D}" type="presParOf" srcId="{2BF81CFA-16DC-435B-BC73-4ACFE092491C}" destId="{DFFBF099-CA70-4F24-8B10-EE30EDB4BE97}" srcOrd="6" destOrd="0" presId="urn:microsoft.com/office/officeart/2005/8/layout/target3"/>
    <dgm:cxn modelId="{F3CEBB4D-BEDB-4172-83E5-48BC7087D784}" type="presParOf" srcId="{2BF81CFA-16DC-435B-BC73-4ACFE092491C}" destId="{EA159576-D8AE-4646-B8E3-51C85D49DC55}" srcOrd="7" destOrd="0" presId="urn:microsoft.com/office/officeart/2005/8/layout/target3"/>
    <dgm:cxn modelId="{63EC6ECE-35B8-49AB-BB63-C48E1E20F914}" type="presParOf" srcId="{2BF81CFA-16DC-435B-BC73-4ACFE092491C}" destId="{B9A8B0B8-3E97-4DDC-9064-CBB592895044}" srcOrd="8" destOrd="0" presId="urn:microsoft.com/office/officeart/2005/8/layout/target3"/>
    <dgm:cxn modelId="{D87891DC-864D-42E5-B6CE-BE8316E107F0}" type="presParOf" srcId="{2BF81CFA-16DC-435B-BC73-4ACFE092491C}" destId="{4A77E72D-4AF6-422D-A0C6-5A6EE7389150}" srcOrd="9" destOrd="0" presId="urn:microsoft.com/office/officeart/2005/8/layout/target3"/>
    <dgm:cxn modelId="{D661FEEE-C4D8-48BE-B71E-7D38059AB2E4}" type="presParOf" srcId="{2BF81CFA-16DC-435B-BC73-4ACFE092491C}" destId="{89D972FE-1B87-4B04-B0F9-5B2F9D433F15}" srcOrd="10" destOrd="0" presId="urn:microsoft.com/office/officeart/2005/8/layout/target3"/>
    <dgm:cxn modelId="{B906E461-A833-4CBC-942F-D4CBB3C3B2C0}" type="presParOf" srcId="{2BF81CFA-16DC-435B-BC73-4ACFE092491C}" destId="{8FC168DC-09C5-45AB-B280-00CB94642D25}" srcOrd="11" destOrd="0" presId="urn:microsoft.com/office/officeart/2005/8/layout/target3"/>
    <dgm:cxn modelId="{EF934B40-61BD-4642-A37C-644EEE7618EA}" type="presParOf" srcId="{2BF81CFA-16DC-435B-BC73-4ACFE092491C}" destId="{9F98BB9E-FD49-405A-9B75-B0907FF82551}" srcOrd="12" destOrd="0" presId="urn:microsoft.com/office/officeart/2005/8/layout/target3"/>
    <dgm:cxn modelId="{B25320E8-441E-48AF-A570-660244D101A3}" type="presParOf" srcId="{2BF81CFA-16DC-435B-BC73-4ACFE092491C}" destId="{AB49F781-3A53-44C7-BCDA-D25141B91B39}" srcOrd="13" destOrd="0" presId="urn:microsoft.com/office/officeart/2005/8/layout/target3"/>
    <dgm:cxn modelId="{85A21625-8518-4CB0-A492-C593844F0243}" type="presParOf" srcId="{2BF81CFA-16DC-435B-BC73-4ACFE092491C}" destId="{63819E04-C77C-4A7B-B324-EA0DB5778616}" srcOrd="14" destOrd="0" presId="urn:microsoft.com/office/officeart/2005/8/layout/target3"/>
    <dgm:cxn modelId="{2EF1F604-8383-4686-A123-A9182F3FD526}" type="presParOf" srcId="{2BF81CFA-16DC-435B-BC73-4ACFE092491C}" destId="{4272CBDC-28E4-40CD-9CCF-2809C018415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E118E6-B839-4767-859B-C92FBAC1F0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C3BF4806-4464-4F5D-BCFD-DDE6558A997D}">
      <dgm:prSet custT="1"/>
      <dgm:spPr/>
      <dgm:t>
        <a:bodyPr/>
        <a:lstStyle/>
        <a:p>
          <a:pPr algn="ctr" rtl="0"/>
          <a:r>
            <a:rPr lang="es-MX" sz="2000" b="1" dirty="0" smtClean="0"/>
            <a:t>Fundamentación Legal</a:t>
          </a:r>
          <a:endParaRPr lang="es-MX" sz="2000" dirty="0"/>
        </a:p>
      </dgm:t>
    </dgm:pt>
    <dgm:pt modelId="{5BAA4600-4A1F-42EE-8EC4-263EFE680948}" type="parTrans" cxnId="{EEDF8F26-505F-47D4-BBF6-7D7D78029BAA}">
      <dgm:prSet/>
      <dgm:spPr/>
      <dgm:t>
        <a:bodyPr/>
        <a:lstStyle/>
        <a:p>
          <a:endParaRPr lang="es-MX"/>
        </a:p>
      </dgm:t>
    </dgm:pt>
    <dgm:pt modelId="{A1E7BC09-B35B-4CB2-9B02-D18F43E391D8}" type="sibTrans" cxnId="{EEDF8F26-505F-47D4-BBF6-7D7D78029BAA}">
      <dgm:prSet/>
      <dgm:spPr/>
      <dgm:t>
        <a:bodyPr/>
        <a:lstStyle/>
        <a:p>
          <a:endParaRPr lang="es-MX"/>
        </a:p>
      </dgm:t>
    </dgm:pt>
    <dgm:pt modelId="{6578754B-E5F1-4BCB-8E22-B9A2A9E4CAC4}">
      <dgm:prSet/>
      <dgm:spPr/>
      <dgm:t>
        <a:bodyPr/>
        <a:lstStyle/>
        <a:p>
          <a:pPr rtl="0"/>
          <a:r>
            <a:rPr lang="es-MX" b="1" dirty="0" smtClean="0"/>
            <a:t>Constitución de la República del Ecuador</a:t>
          </a:r>
          <a:endParaRPr lang="es-MX" dirty="0"/>
        </a:p>
      </dgm:t>
    </dgm:pt>
    <dgm:pt modelId="{ACA36A3B-9D3A-4841-A59D-65BA992AFF38}" type="parTrans" cxnId="{4700BDA7-067A-45BB-8D77-D8CC74238A17}">
      <dgm:prSet/>
      <dgm:spPr/>
      <dgm:t>
        <a:bodyPr/>
        <a:lstStyle/>
        <a:p>
          <a:endParaRPr lang="es-MX"/>
        </a:p>
      </dgm:t>
    </dgm:pt>
    <dgm:pt modelId="{293B5112-57B5-4015-B066-7F3AAF284393}" type="sibTrans" cxnId="{4700BDA7-067A-45BB-8D77-D8CC74238A17}">
      <dgm:prSet/>
      <dgm:spPr/>
      <dgm:t>
        <a:bodyPr/>
        <a:lstStyle/>
        <a:p>
          <a:endParaRPr lang="es-MX"/>
        </a:p>
      </dgm:t>
    </dgm:pt>
    <dgm:pt modelId="{97DDE2E8-6088-41A1-B77F-2F3C496C7093}">
      <dgm:prSet/>
      <dgm:spPr/>
      <dgm:t>
        <a:bodyPr/>
        <a:lstStyle/>
        <a:p>
          <a:pPr rtl="0"/>
          <a:r>
            <a:rPr lang="es-MX" dirty="0" smtClean="0"/>
            <a:t>Art. 23.- 6. El derecho a vivir en un ambiente sano, ecológicamente equilibrado y libre de contaminación</a:t>
          </a:r>
          <a:endParaRPr lang="es-MX" dirty="0"/>
        </a:p>
      </dgm:t>
    </dgm:pt>
    <dgm:pt modelId="{4B4C548D-65C0-45C4-A394-FD4E3AF481F9}" type="parTrans" cxnId="{AF17A0B0-DB67-42F3-8C34-2C2645F4F402}">
      <dgm:prSet/>
      <dgm:spPr/>
      <dgm:t>
        <a:bodyPr/>
        <a:lstStyle/>
        <a:p>
          <a:endParaRPr lang="es-MX"/>
        </a:p>
      </dgm:t>
    </dgm:pt>
    <dgm:pt modelId="{1CB23D48-2409-49B6-A465-DC6CCD32BA59}" type="sibTrans" cxnId="{AF17A0B0-DB67-42F3-8C34-2C2645F4F402}">
      <dgm:prSet/>
      <dgm:spPr/>
      <dgm:t>
        <a:bodyPr/>
        <a:lstStyle/>
        <a:p>
          <a:endParaRPr lang="es-MX"/>
        </a:p>
      </dgm:t>
    </dgm:pt>
    <dgm:pt modelId="{5C5F9A23-FE32-4DB5-BD3A-95FE42415F39}">
      <dgm:prSet/>
      <dgm:spPr/>
      <dgm:t>
        <a:bodyPr/>
        <a:lstStyle/>
        <a:p>
          <a:pPr rtl="0"/>
          <a:r>
            <a:rPr lang="es-MX" b="1" dirty="0" smtClean="0"/>
            <a:t>Instrumento Andino de Seguridad y Salud en el Trabajo </a:t>
          </a:r>
          <a:endParaRPr lang="es-MX" dirty="0"/>
        </a:p>
      </dgm:t>
    </dgm:pt>
    <dgm:pt modelId="{249984F1-DA56-4706-A04C-81E5FA58A0D6}" type="parTrans" cxnId="{57F5385B-1234-4745-AD64-50655913F3E5}">
      <dgm:prSet/>
      <dgm:spPr/>
      <dgm:t>
        <a:bodyPr/>
        <a:lstStyle/>
        <a:p>
          <a:endParaRPr lang="es-MX"/>
        </a:p>
      </dgm:t>
    </dgm:pt>
    <dgm:pt modelId="{A828454B-36BB-4F24-B9A0-7992CBACD670}" type="sibTrans" cxnId="{57F5385B-1234-4745-AD64-50655913F3E5}">
      <dgm:prSet/>
      <dgm:spPr/>
      <dgm:t>
        <a:bodyPr/>
        <a:lstStyle/>
        <a:p>
          <a:endParaRPr lang="es-MX"/>
        </a:p>
      </dgm:t>
    </dgm:pt>
    <dgm:pt modelId="{B941A20F-D1F7-4307-A0FB-7C57EAA0B671}">
      <dgm:prSet/>
      <dgm:spPr/>
      <dgm:t>
        <a:bodyPr/>
        <a:lstStyle/>
        <a:p>
          <a:pPr rtl="0"/>
          <a:r>
            <a:rPr lang="es-MX" dirty="0" smtClean="0"/>
            <a:t>Art. 4.- Los países miembros deberán propiciar el mejoramiento de las condiciones de Seguridad y Salud en el trabajo</a:t>
          </a:r>
          <a:endParaRPr lang="es-MX" dirty="0"/>
        </a:p>
      </dgm:t>
    </dgm:pt>
    <dgm:pt modelId="{DD091651-B789-4E93-AC91-8FB5A329F8F2}" type="parTrans" cxnId="{E03D1CBD-3F7D-41D2-900A-CFF73598FF96}">
      <dgm:prSet/>
      <dgm:spPr/>
      <dgm:t>
        <a:bodyPr/>
        <a:lstStyle/>
        <a:p>
          <a:endParaRPr lang="es-MX"/>
        </a:p>
      </dgm:t>
    </dgm:pt>
    <dgm:pt modelId="{2C351CD3-FB76-4BEA-A3AE-F923D4C46D89}" type="sibTrans" cxnId="{E03D1CBD-3F7D-41D2-900A-CFF73598FF96}">
      <dgm:prSet/>
      <dgm:spPr/>
      <dgm:t>
        <a:bodyPr/>
        <a:lstStyle/>
        <a:p>
          <a:endParaRPr lang="es-MX"/>
        </a:p>
      </dgm:t>
    </dgm:pt>
    <dgm:pt modelId="{0C4D280B-213B-4A46-A1F3-5F1AAE660642}">
      <dgm:prSet/>
      <dgm:spPr/>
      <dgm:t>
        <a:bodyPr/>
        <a:lstStyle/>
        <a:p>
          <a:pPr rtl="0"/>
          <a:r>
            <a:rPr lang="es-MX" b="1" smtClean="0"/>
            <a:t>Acuerdo Ministerial No. MDT-2017-0135</a:t>
          </a:r>
          <a:endParaRPr lang="es-MX"/>
        </a:p>
      </dgm:t>
    </dgm:pt>
    <dgm:pt modelId="{CA475153-DA1C-4B60-8F8C-D6F2FC20D4EB}" type="parTrans" cxnId="{C4E72764-DC7E-45BF-970E-CD8E5BCD4166}">
      <dgm:prSet/>
      <dgm:spPr/>
      <dgm:t>
        <a:bodyPr/>
        <a:lstStyle/>
        <a:p>
          <a:endParaRPr lang="es-MX"/>
        </a:p>
      </dgm:t>
    </dgm:pt>
    <dgm:pt modelId="{192B329A-5727-49F2-B485-6C923DC01F8B}" type="sibTrans" cxnId="{C4E72764-DC7E-45BF-970E-CD8E5BCD4166}">
      <dgm:prSet/>
      <dgm:spPr/>
      <dgm:t>
        <a:bodyPr/>
        <a:lstStyle/>
        <a:p>
          <a:endParaRPr lang="es-MX"/>
        </a:p>
      </dgm:t>
    </dgm:pt>
    <dgm:pt modelId="{C4BA9A08-7994-46FE-8C34-E3A5F4F2C9DA}">
      <dgm:prSet/>
      <dgm:spPr/>
      <dgm:t>
        <a:bodyPr/>
        <a:lstStyle/>
        <a:p>
          <a:pPr rtl="0"/>
          <a:r>
            <a:rPr lang="es-MX" dirty="0" smtClean="0"/>
            <a:t>Capitulo IV  </a:t>
          </a:r>
          <a:r>
            <a:rPr lang="es-MX" dirty="0" smtClean="0"/>
            <a:t>Obligaciones en Materia de Seguridad, Salud Del Trabajo y Gestión Integral de Riesgos</a:t>
          </a:r>
          <a:endParaRPr lang="es-MX" dirty="0"/>
        </a:p>
      </dgm:t>
    </dgm:pt>
    <dgm:pt modelId="{1A01CA4C-168B-4C84-BCC2-F075A356FDAD}" type="parTrans" cxnId="{70647FCB-FF58-43A3-B67A-796DBA08EB57}">
      <dgm:prSet/>
      <dgm:spPr/>
      <dgm:t>
        <a:bodyPr/>
        <a:lstStyle/>
        <a:p>
          <a:endParaRPr lang="es-MX"/>
        </a:p>
      </dgm:t>
    </dgm:pt>
    <dgm:pt modelId="{FA0B98EC-FC09-4C2B-97F0-1FF2C4DE45F4}" type="sibTrans" cxnId="{70647FCB-FF58-43A3-B67A-796DBA08EB57}">
      <dgm:prSet/>
      <dgm:spPr/>
      <dgm:t>
        <a:bodyPr/>
        <a:lstStyle/>
        <a:p>
          <a:endParaRPr lang="es-MX"/>
        </a:p>
      </dgm:t>
    </dgm:pt>
    <dgm:pt modelId="{B6771E7F-D2F6-47EF-9C91-E2468776B612}">
      <dgm:prSet/>
      <dgm:spPr/>
      <dgm:t>
        <a:bodyPr/>
        <a:lstStyle/>
        <a:p>
          <a:pPr rtl="0"/>
          <a:r>
            <a:rPr lang="es-MX" b="1" dirty="0" smtClean="0"/>
            <a:t>Resolución C.D. 513 Reglamento del Seguro General de Riesgos de Trabajo</a:t>
          </a:r>
          <a:endParaRPr lang="es-MX" dirty="0"/>
        </a:p>
      </dgm:t>
    </dgm:pt>
    <dgm:pt modelId="{B5D93ADD-2618-43A8-9DE1-E7BC170EB035}" type="parTrans" cxnId="{6C36DA46-0F0B-488F-A65E-C22138993B4F}">
      <dgm:prSet/>
      <dgm:spPr/>
      <dgm:t>
        <a:bodyPr/>
        <a:lstStyle/>
        <a:p>
          <a:endParaRPr lang="es-MX"/>
        </a:p>
      </dgm:t>
    </dgm:pt>
    <dgm:pt modelId="{2106DD79-D79A-45BE-B863-499738C7B6B6}" type="sibTrans" cxnId="{6C36DA46-0F0B-488F-A65E-C22138993B4F}">
      <dgm:prSet/>
      <dgm:spPr/>
      <dgm:t>
        <a:bodyPr/>
        <a:lstStyle/>
        <a:p>
          <a:endParaRPr lang="es-MX"/>
        </a:p>
      </dgm:t>
    </dgm:pt>
    <dgm:pt modelId="{72F228B0-F8D3-4CAA-828D-9C3DBC08C83F}" type="pres">
      <dgm:prSet presAssocID="{33E118E6-B839-4767-859B-C92FBAC1F0BC}" presName="linear" presStyleCnt="0">
        <dgm:presLayoutVars>
          <dgm:animLvl val="lvl"/>
          <dgm:resizeHandles val="exact"/>
        </dgm:presLayoutVars>
      </dgm:prSet>
      <dgm:spPr/>
    </dgm:pt>
    <dgm:pt modelId="{78098D57-F39D-46C8-87F5-569A2D4EBAB1}" type="pres">
      <dgm:prSet presAssocID="{C3BF4806-4464-4F5D-BCFD-DDE6558A997D}" presName="parentText" presStyleLbl="node1" presStyleIdx="0" presStyleCnt="8" custLinFactNeighborX="-26999" custLinFactNeighborY="91019">
        <dgm:presLayoutVars>
          <dgm:chMax val="0"/>
          <dgm:bulletEnabled val="1"/>
        </dgm:presLayoutVars>
      </dgm:prSet>
      <dgm:spPr/>
    </dgm:pt>
    <dgm:pt modelId="{E94EC3A1-B543-4F6E-B28E-9DFA6F7FDCF0}" type="pres">
      <dgm:prSet presAssocID="{A1E7BC09-B35B-4CB2-9B02-D18F43E391D8}" presName="spacer" presStyleCnt="0"/>
      <dgm:spPr/>
    </dgm:pt>
    <dgm:pt modelId="{559993D2-D4CF-4B59-AB6A-1BF042384266}" type="pres">
      <dgm:prSet presAssocID="{6578754B-E5F1-4BCB-8E22-B9A2A9E4CAC4}" presName="parentText" presStyleLbl="node1" presStyleIdx="1" presStyleCnt="8">
        <dgm:presLayoutVars>
          <dgm:chMax val="0"/>
          <dgm:bulletEnabled val="1"/>
        </dgm:presLayoutVars>
      </dgm:prSet>
      <dgm:spPr/>
    </dgm:pt>
    <dgm:pt modelId="{EA605D7C-C3CC-41BE-A172-46DDC0FB3FD4}" type="pres">
      <dgm:prSet presAssocID="{293B5112-57B5-4015-B066-7F3AAF284393}" presName="spacer" presStyleCnt="0"/>
      <dgm:spPr/>
    </dgm:pt>
    <dgm:pt modelId="{B53870CB-38EC-4942-A03E-0D28168A2478}" type="pres">
      <dgm:prSet presAssocID="{97DDE2E8-6088-41A1-B77F-2F3C496C7093}" presName="parentText" presStyleLbl="node1" presStyleIdx="2" presStyleCnt="8">
        <dgm:presLayoutVars>
          <dgm:chMax val="0"/>
          <dgm:bulletEnabled val="1"/>
        </dgm:presLayoutVars>
      </dgm:prSet>
      <dgm:spPr/>
    </dgm:pt>
    <dgm:pt modelId="{33A86503-B1B8-4BAE-88AF-176E9B0A8E05}" type="pres">
      <dgm:prSet presAssocID="{1CB23D48-2409-49B6-A465-DC6CCD32BA59}" presName="spacer" presStyleCnt="0"/>
      <dgm:spPr/>
    </dgm:pt>
    <dgm:pt modelId="{EA37B040-83CE-4BC9-8724-E29C94959ACD}" type="pres">
      <dgm:prSet presAssocID="{5C5F9A23-FE32-4DB5-BD3A-95FE42415F39}" presName="parentText" presStyleLbl="node1" presStyleIdx="3" presStyleCnt="8">
        <dgm:presLayoutVars>
          <dgm:chMax val="0"/>
          <dgm:bulletEnabled val="1"/>
        </dgm:presLayoutVars>
      </dgm:prSet>
      <dgm:spPr/>
    </dgm:pt>
    <dgm:pt modelId="{D2575F56-AF6D-41AF-998F-912DAD493B46}" type="pres">
      <dgm:prSet presAssocID="{A828454B-36BB-4F24-B9A0-7992CBACD670}" presName="spacer" presStyleCnt="0"/>
      <dgm:spPr/>
    </dgm:pt>
    <dgm:pt modelId="{B988E474-72D9-4C7B-95AF-5AAC823CCFF3}" type="pres">
      <dgm:prSet presAssocID="{B941A20F-D1F7-4307-A0FB-7C57EAA0B671}" presName="parentText" presStyleLbl="node1" presStyleIdx="4" presStyleCnt="8">
        <dgm:presLayoutVars>
          <dgm:chMax val="0"/>
          <dgm:bulletEnabled val="1"/>
        </dgm:presLayoutVars>
      </dgm:prSet>
      <dgm:spPr/>
    </dgm:pt>
    <dgm:pt modelId="{58BDE4E7-AB5B-4E67-B3BF-895A7E784B8C}" type="pres">
      <dgm:prSet presAssocID="{2C351CD3-FB76-4BEA-A3AE-F923D4C46D89}" presName="spacer" presStyleCnt="0"/>
      <dgm:spPr/>
    </dgm:pt>
    <dgm:pt modelId="{CF7E79F8-7954-4B1D-8FD9-C143F67B97FB}" type="pres">
      <dgm:prSet presAssocID="{0C4D280B-213B-4A46-A1F3-5F1AAE660642}" presName="parentText" presStyleLbl="node1" presStyleIdx="5" presStyleCnt="8">
        <dgm:presLayoutVars>
          <dgm:chMax val="0"/>
          <dgm:bulletEnabled val="1"/>
        </dgm:presLayoutVars>
      </dgm:prSet>
      <dgm:spPr/>
    </dgm:pt>
    <dgm:pt modelId="{96C7C3CF-2EBF-478B-AF48-AEF9A0DFE983}" type="pres">
      <dgm:prSet presAssocID="{192B329A-5727-49F2-B485-6C923DC01F8B}" presName="spacer" presStyleCnt="0"/>
      <dgm:spPr/>
    </dgm:pt>
    <dgm:pt modelId="{D5882E05-8C48-445C-9BDA-DCC88B3A311A}" type="pres">
      <dgm:prSet presAssocID="{C4BA9A08-7994-46FE-8C34-E3A5F4F2C9DA}" presName="parentText" presStyleLbl="node1" presStyleIdx="6" presStyleCnt="8">
        <dgm:presLayoutVars>
          <dgm:chMax val="0"/>
          <dgm:bulletEnabled val="1"/>
        </dgm:presLayoutVars>
      </dgm:prSet>
      <dgm:spPr/>
      <dgm:t>
        <a:bodyPr/>
        <a:lstStyle/>
        <a:p>
          <a:endParaRPr lang="es-MX"/>
        </a:p>
      </dgm:t>
    </dgm:pt>
    <dgm:pt modelId="{359A39B9-D5CB-4903-838A-524462814E3C}" type="pres">
      <dgm:prSet presAssocID="{FA0B98EC-FC09-4C2B-97F0-1FF2C4DE45F4}" presName="spacer" presStyleCnt="0"/>
      <dgm:spPr/>
    </dgm:pt>
    <dgm:pt modelId="{02FE1AF1-C7CD-455B-9CEE-842D7BF67F2F}" type="pres">
      <dgm:prSet presAssocID="{B6771E7F-D2F6-47EF-9C91-E2468776B612}" presName="parentText" presStyleLbl="node1" presStyleIdx="7" presStyleCnt="8" custScaleY="146410">
        <dgm:presLayoutVars>
          <dgm:chMax val="0"/>
          <dgm:bulletEnabled val="1"/>
        </dgm:presLayoutVars>
      </dgm:prSet>
      <dgm:spPr/>
    </dgm:pt>
  </dgm:ptLst>
  <dgm:cxnLst>
    <dgm:cxn modelId="{EEDF8F26-505F-47D4-BBF6-7D7D78029BAA}" srcId="{33E118E6-B839-4767-859B-C92FBAC1F0BC}" destId="{C3BF4806-4464-4F5D-BCFD-DDE6558A997D}" srcOrd="0" destOrd="0" parTransId="{5BAA4600-4A1F-42EE-8EC4-263EFE680948}" sibTransId="{A1E7BC09-B35B-4CB2-9B02-D18F43E391D8}"/>
    <dgm:cxn modelId="{DAEFC953-AACD-4E3A-877E-DE7AC1D7BE29}" type="presOf" srcId="{97DDE2E8-6088-41A1-B77F-2F3C496C7093}" destId="{B53870CB-38EC-4942-A03E-0D28168A2478}" srcOrd="0" destOrd="0" presId="urn:microsoft.com/office/officeart/2005/8/layout/vList2"/>
    <dgm:cxn modelId="{57F5385B-1234-4745-AD64-50655913F3E5}" srcId="{33E118E6-B839-4767-859B-C92FBAC1F0BC}" destId="{5C5F9A23-FE32-4DB5-BD3A-95FE42415F39}" srcOrd="3" destOrd="0" parTransId="{249984F1-DA56-4706-A04C-81E5FA58A0D6}" sibTransId="{A828454B-36BB-4F24-B9A0-7992CBACD670}"/>
    <dgm:cxn modelId="{EE327DD4-7093-497E-81E4-D7D3E40F2C11}" type="presOf" srcId="{0C4D280B-213B-4A46-A1F3-5F1AAE660642}" destId="{CF7E79F8-7954-4B1D-8FD9-C143F67B97FB}" srcOrd="0" destOrd="0" presId="urn:microsoft.com/office/officeart/2005/8/layout/vList2"/>
    <dgm:cxn modelId="{E03D1CBD-3F7D-41D2-900A-CFF73598FF96}" srcId="{33E118E6-B839-4767-859B-C92FBAC1F0BC}" destId="{B941A20F-D1F7-4307-A0FB-7C57EAA0B671}" srcOrd="4" destOrd="0" parTransId="{DD091651-B789-4E93-AC91-8FB5A329F8F2}" sibTransId="{2C351CD3-FB76-4BEA-A3AE-F923D4C46D89}"/>
    <dgm:cxn modelId="{74765A37-DC87-4BD4-94D5-C57DA8028C76}" type="presOf" srcId="{5C5F9A23-FE32-4DB5-BD3A-95FE42415F39}" destId="{EA37B040-83CE-4BC9-8724-E29C94959ACD}" srcOrd="0" destOrd="0" presId="urn:microsoft.com/office/officeart/2005/8/layout/vList2"/>
    <dgm:cxn modelId="{E21B49F2-A526-41E1-A5B5-5518FF81B3F9}" type="presOf" srcId="{C4BA9A08-7994-46FE-8C34-E3A5F4F2C9DA}" destId="{D5882E05-8C48-445C-9BDA-DCC88B3A311A}" srcOrd="0" destOrd="0" presId="urn:microsoft.com/office/officeart/2005/8/layout/vList2"/>
    <dgm:cxn modelId="{4700BDA7-067A-45BB-8D77-D8CC74238A17}" srcId="{33E118E6-B839-4767-859B-C92FBAC1F0BC}" destId="{6578754B-E5F1-4BCB-8E22-B9A2A9E4CAC4}" srcOrd="1" destOrd="0" parTransId="{ACA36A3B-9D3A-4841-A59D-65BA992AFF38}" sibTransId="{293B5112-57B5-4015-B066-7F3AAF284393}"/>
    <dgm:cxn modelId="{7871F42E-374E-42A2-9DE4-0B895BB4BCEB}" type="presOf" srcId="{33E118E6-B839-4767-859B-C92FBAC1F0BC}" destId="{72F228B0-F8D3-4CAA-828D-9C3DBC08C83F}" srcOrd="0" destOrd="0" presId="urn:microsoft.com/office/officeart/2005/8/layout/vList2"/>
    <dgm:cxn modelId="{97DCF3D8-2C24-455C-AC64-423D18A00BAC}" type="presOf" srcId="{B941A20F-D1F7-4307-A0FB-7C57EAA0B671}" destId="{B988E474-72D9-4C7B-95AF-5AAC823CCFF3}" srcOrd="0" destOrd="0" presId="urn:microsoft.com/office/officeart/2005/8/layout/vList2"/>
    <dgm:cxn modelId="{66514FD2-8FB4-4BBB-AB7B-CAF35B9B782E}" type="presOf" srcId="{6578754B-E5F1-4BCB-8E22-B9A2A9E4CAC4}" destId="{559993D2-D4CF-4B59-AB6A-1BF042384266}" srcOrd="0" destOrd="0" presId="urn:microsoft.com/office/officeart/2005/8/layout/vList2"/>
    <dgm:cxn modelId="{6C36DA46-0F0B-488F-A65E-C22138993B4F}" srcId="{33E118E6-B839-4767-859B-C92FBAC1F0BC}" destId="{B6771E7F-D2F6-47EF-9C91-E2468776B612}" srcOrd="7" destOrd="0" parTransId="{B5D93ADD-2618-43A8-9DE1-E7BC170EB035}" sibTransId="{2106DD79-D79A-45BE-B863-499738C7B6B6}"/>
    <dgm:cxn modelId="{5B4A5184-FE2B-45FB-89B9-9317622D3B67}" type="presOf" srcId="{C3BF4806-4464-4F5D-BCFD-DDE6558A997D}" destId="{78098D57-F39D-46C8-87F5-569A2D4EBAB1}" srcOrd="0" destOrd="0" presId="urn:microsoft.com/office/officeart/2005/8/layout/vList2"/>
    <dgm:cxn modelId="{18B18BA2-A634-4ACE-8DAD-CA99F0E18715}" type="presOf" srcId="{B6771E7F-D2F6-47EF-9C91-E2468776B612}" destId="{02FE1AF1-C7CD-455B-9CEE-842D7BF67F2F}" srcOrd="0" destOrd="0" presId="urn:microsoft.com/office/officeart/2005/8/layout/vList2"/>
    <dgm:cxn modelId="{AF17A0B0-DB67-42F3-8C34-2C2645F4F402}" srcId="{33E118E6-B839-4767-859B-C92FBAC1F0BC}" destId="{97DDE2E8-6088-41A1-B77F-2F3C496C7093}" srcOrd="2" destOrd="0" parTransId="{4B4C548D-65C0-45C4-A394-FD4E3AF481F9}" sibTransId="{1CB23D48-2409-49B6-A465-DC6CCD32BA59}"/>
    <dgm:cxn modelId="{C4E72764-DC7E-45BF-970E-CD8E5BCD4166}" srcId="{33E118E6-B839-4767-859B-C92FBAC1F0BC}" destId="{0C4D280B-213B-4A46-A1F3-5F1AAE660642}" srcOrd="5" destOrd="0" parTransId="{CA475153-DA1C-4B60-8F8C-D6F2FC20D4EB}" sibTransId="{192B329A-5727-49F2-B485-6C923DC01F8B}"/>
    <dgm:cxn modelId="{70647FCB-FF58-43A3-B67A-796DBA08EB57}" srcId="{33E118E6-B839-4767-859B-C92FBAC1F0BC}" destId="{C4BA9A08-7994-46FE-8C34-E3A5F4F2C9DA}" srcOrd="6" destOrd="0" parTransId="{1A01CA4C-168B-4C84-BCC2-F075A356FDAD}" sibTransId="{FA0B98EC-FC09-4C2B-97F0-1FF2C4DE45F4}"/>
    <dgm:cxn modelId="{03D0146D-15D5-4DE7-ACA5-FB75544F4076}" type="presParOf" srcId="{72F228B0-F8D3-4CAA-828D-9C3DBC08C83F}" destId="{78098D57-F39D-46C8-87F5-569A2D4EBAB1}" srcOrd="0" destOrd="0" presId="urn:microsoft.com/office/officeart/2005/8/layout/vList2"/>
    <dgm:cxn modelId="{35CEB612-542F-4D73-B6F4-33E45C122336}" type="presParOf" srcId="{72F228B0-F8D3-4CAA-828D-9C3DBC08C83F}" destId="{E94EC3A1-B543-4F6E-B28E-9DFA6F7FDCF0}" srcOrd="1" destOrd="0" presId="urn:microsoft.com/office/officeart/2005/8/layout/vList2"/>
    <dgm:cxn modelId="{02D8C76A-6619-45C0-903C-F8AF8DE5A2D1}" type="presParOf" srcId="{72F228B0-F8D3-4CAA-828D-9C3DBC08C83F}" destId="{559993D2-D4CF-4B59-AB6A-1BF042384266}" srcOrd="2" destOrd="0" presId="urn:microsoft.com/office/officeart/2005/8/layout/vList2"/>
    <dgm:cxn modelId="{74BABA49-6E9C-47E5-87D1-DB98C0EFCF17}" type="presParOf" srcId="{72F228B0-F8D3-4CAA-828D-9C3DBC08C83F}" destId="{EA605D7C-C3CC-41BE-A172-46DDC0FB3FD4}" srcOrd="3" destOrd="0" presId="urn:microsoft.com/office/officeart/2005/8/layout/vList2"/>
    <dgm:cxn modelId="{B337EAB8-E5FF-4B9C-826D-A2ECA0BBC15A}" type="presParOf" srcId="{72F228B0-F8D3-4CAA-828D-9C3DBC08C83F}" destId="{B53870CB-38EC-4942-A03E-0D28168A2478}" srcOrd="4" destOrd="0" presId="urn:microsoft.com/office/officeart/2005/8/layout/vList2"/>
    <dgm:cxn modelId="{6400D61B-C8D7-4FE8-AECC-30121DA495F4}" type="presParOf" srcId="{72F228B0-F8D3-4CAA-828D-9C3DBC08C83F}" destId="{33A86503-B1B8-4BAE-88AF-176E9B0A8E05}" srcOrd="5" destOrd="0" presId="urn:microsoft.com/office/officeart/2005/8/layout/vList2"/>
    <dgm:cxn modelId="{D644BB24-7519-4FAB-AE49-C9550C9F0B1D}" type="presParOf" srcId="{72F228B0-F8D3-4CAA-828D-9C3DBC08C83F}" destId="{EA37B040-83CE-4BC9-8724-E29C94959ACD}" srcOrd="6" destOrd="0" presId="urn:microsoft.com/office/officeart/2005/8/layout/vList2"/>
    <dgm:cxn modelId="{831D2C01-FA97-413F-A5BE-6507A3E98053}" type="presParOf" srcId="{72F228B0-F8D3-4CAA-828D-9C3DBC08C83F}" destId="{D2575F56-AF6D-41AF-998F-912DAD493B46}" srcOrd="7" destOrd="0" presId="urn:microsoft.com/office/officeart/2005/8/layout/vList2"/>
    <dgm:cxn modelId="{B29A60C0-80A6-4819-A2B8-323D50AEA5E2}" type="presParOf" srcId="{72F228B0-F8D3-4CAA-828D-9C3DBC08C83F}" destId="{B988E474-72D9-4C7B-95AF-5AAC823CCFF3}" srcOrd="8" destOrd="0" presId="urn:microsoft.com/office/officeart/2005/8/layout/vList2"/>
    <dgm:cxn modelId="{19A0CCFA-CB09-4592-859D-0933962454FD}" type="presParOf" srcId="{72F228B0-F8D3-4CAA-828D-9C3DBC08C83F}" destId="{58BDE4E7-AB5B-4E67-B3BF-895A7E784B8C}" srcOrd="9" destOrd="0" presId="urn:microsoft.com/office/officeart/2005/8/layout/vList2"/>
    <dgm:cxn modelId="{D20A837E-499A-4052-9F0F-B2C725BDCB4C}" type="presParOf" srcId="{72F228B0-F8D3-4CAA-828D-9C3DBC08C83F}" destId="{CF7E79F8-7954-4B1D-8FD9-C143F67B97FB}" srcOrd="10" destOrd="0" presId="urn:microsoft.com/office/officeart/2005/8/layout/vList2"/>
    <dgm:cxn modelId="{037534B1-287A-4C0A-9857-845D66AF29B5}" type="presParOf" srcId="{72F228B0-F8D3-4CAA-828D-9C3DBC08C83F}" destId="{96C7C3CF-2EBF-478B-AF48-AEF9A0DFE983}" srcOrd="11" destOrd="0" presId="urn:microsoft.com/office/officeart/2005/8/layout/vList2"/>
    <dgm:cxn modelId="{3AD8F143-E2EF-4354-B64E-C80A0C9469C6}" type="presParOf" srcId="{72F228B0-F8D3-4CAA-828D-9C3DBC08C83F}" destId="{D5882E05-8C48-445C-9BDA-DCC88B3A311A}" srcOrd="12" destOrd="0" presId="urn:microsoft.com/office/officeart/2005/8/layout/vList2"/>
    <dgm:cxn modelId="{ED634DC6-30EE-49BC-8DDD-15E5C7C2BAFE}" type="presParOf" srcId="{72F228B0-F8D3-4CAA-828D-9C3DBC08C83F}" destId="{359A39B9-D5CB-4903-838A-524462814E3C}" srcOrd="13" destOrd="0" presId="urn:microsoft.com/office/officeart/2005/8/layout/vList2"/>
    <dgm:cxn modelId="{FB4A2C08-B1E5-49DE-B896-37CA6A077B3A}" type="presParOf" srcId="{72F228B0-F8D3-4CAA-828D-9C3DBC08C83F}" destId="{02FE1AF1-C7CD-455B-9CEE-842D7BF67F2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DB007-4155-466B-BADF-84BD91F033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344DF212-5AF2-456D-B8B1-358EFF6AF571}">
      <dgm:prSet phldrT="[Texto]" custT="1"/>
      <dgm:spPr/>
      <dgm:t>
        <a:bodyPr/>
        <a:lstStyle/>
        <a:p>
          <a:pPr algn="just"/>
          <a:r>
            <a:rPr lang="es-MX" sz="1600" dirty="0" smtClean="0"/>
            <a:t>Acorde al estudio realizado en la provincia de Pastaza con base en los criterios de pertinencia que el CES exige para la creación de una nueva carrera, de acuerdo al análisis y los criterios presentados las empresas  tienen la demanda de profesionales con alto criterio y conocimiento en Seguridad y Salud Ocupacional. </a:t>
          </a:r>
          <a:endParaRPr lang="es-MX" sz="1600" dirty="0"/>
        </a:p>
      </dgm:t>
    </dgm:pt>
    <dgm:pt modelId="{B1A4E140-DFEE-459E-A2DC-FF8FAAF9A49D}" type="parTrans" cxnId="{2720A30A-88F3-489C-BA6B-40F93ABFA7FB}">
      <dgm:prSet/>
      <dgm:spPr/>
      <dgm:t>
        <a:bodyPr/>
        <a:lstStyle/>
        <a:p>
          <a:endParaRPr lang="es-MX"/>
        </a:p>
      </dgm:t>
    </dgm:pt>
    <dgm:pt modelId="{7F3C95DF-AD46-42BF-A0C5-8844C45DA005}" type="sibTrans" cxnId="{2720A30A-88F3-489C-BA6B-40F93ABFA7FB}">
      <dgm:prSet/>
      <dgm:spPr/>
      <dgm:t>
        <a:bodyPr/>
        <a:lstStyle/>
        <a:p>
          <a:endParaRPr lang="es-MX"/>
        </a:p>
      </dgm:t>
    </dgm:pt>
    <dgm:pt modelId="{9C756971-6660-4826-A078-7A3491305EFC}">
      <dgm:prSet phldrT="[Texto]"/>
      <dgm:spPr/>
      <dgm:t>
        <a:bodyPr/>
        <a:lstStyle/>
        <a:p>
          <a:r>
            <a:rPr lang="es-ES" dirty="0" smtClean="0"/>
            <a:t>2</a:t>
          </a:r>
          <a:endParaRPr lang="es-MX" dirty="0"/>
        </a:p>
      </dgm:t>
    </dgm:pt>
    <dgm:pt modelId="{7D921F1B-2121-4829-9A8F-23C8F2ADF386}" type="parTrans" cxnId="{5C0BF0A0-76B6-4DDE-A992-C0C3238F4F17}">
      <dgm:prSet/>
      <dgm:spPr/>
      <dgm:t>
        <a:bodyPr/>
        <a:lstStyle/>
        <a:p>
          <a:endParaRPr lang="es-MX"/>
        </a:p>
      </dgm:t>
    </dgm:pt>
    <dgm:pt modelId="{5F27961C-B90A-4C83-9436-FC4619B919BC}" type="sibTrans" cxnId="{5C0BF0A0-76B6-4DDE-A992-C0C3238F4F17}">
      <dgm:prSet/>
      <dgm:spPr/>
      <dgm:t>
        <a:bodyPr/>
        <a:lstStyle/>
        <a:p>
          <a:endParaRPr lang="es-MX"/>
        </a:p>
      </dgm:t>
    </dgm:pt>
    <dgm:pt modelId="{41D1F8A6-A170-4F5E-AFF6-07828A7F6A67}">
      <dgm:prSet phldrT="[Texto]" custT="1"/>
      <dgm:spPr/>
      <dgm:t>
        <a:bodyPr/>
        <a:lstStyle/>
        <a:p>
          <a:pPr algn="just"/>
          <a:r>
            <a:rPr lang="es-MX" sz="1600" dirty="0" smtClean="0"/>
            <a:t>Los estudiantes de tercer año de bachillerato aspiran a continuar con sus estudios superiores de tercer nivel quienes requieren seguir una carrera bajo la modalidad presencial de orden pública realizando la vinculación de la sociedad e igualdad de oportunidades para hombres y mujeres. De este grupo existe un interés por seguir la carrera de SSO a pesar de desconocer la oferta académica en la provincia. Por lo tanto ofertar una carrera en Seguridad y Salud Ocupacional en la provincia de Pastaza tendría la demanda de los estudiantes al culminar los estudios secundarios.</a:t>
          </a:r>
          <a:endParaRPr lang="es-MX" sz="1600" dirty="0"/>
        </a:p>
      </dgm:t>
    </dgm:pt>
    <dgm:pt modelId="{3C87E058-1B2F-4D2C-ACAA-348286174A40}" type="parTrans" cxnId="{9C3D5522-0F22-40D2-81DB-0146DC38F5D9}">
      <dgm:prSet/>
      <dgm:spPr/>
      <dgm:t>
        <a:bodyPr/>
        <a:lstStyle/>
        <a:p>
          <a:endParaRPr lang="es-MX"/>
        </a:p>
      </dgm:t>
    </dgm:pt>
    <dgm:pt modelId="{3727EC18-C9B7-4B5D-93D1-E9C53AEEA273}" type="sibTrans" cxnId="{9C3D5522-0F22-40D2-81DB-0146DC38F5D9}">
      <dgm:prSet/>
      <dgm:spPr/>
      <dgm:t>
        <a:bodyPr/>
        <a:lstStyle/>
        <a:p>
          <a:endParaRPr lang="es-MX"/>
        </a:p>
      </dgm:t>
    </dgm:pt>
    <dgm:pt modelId="{298A275D-43D5-4342-8C97-2986B969CF5E}">
      <dgm:prSet phldrT="[Texto]"/>
      <dgm:spPr/>
      <dgm:t>
        <a:bodyPr/>
        <a:lstStyle/>
        <a:p>
          <a:r>
            <a:rPr lang="es-ES" dirty="0" smtClean="0"/>
            <a:t>1</a:t>
          </a:r>
          <a:endParaRPr lang="es-MX" dirty="0"/>
        </a:p>
      </dgm:t>
    </dgm:pt>
    <dgm:pt modelId="{CA67F18E-17EB-4DDD-AC39-D00258A40847}" type="sibTrans" cxnId="{C2A4D8F3-B32E-4A92-8C4D-CE8673A33EF3}">
      <dgm:prSet/>
      <dgm:spPr/>
      <dgm:t>
        <a:bodyPr/>
        <a:lstStyle/>
        <a:p>
          <a:endParaRPr lang="es-MX"/>
        </a:p>
      </dgm:t>
    </dgm:pt>
    <dgm:pt modelId="{B13AB692-A75D-4996-86F2-4CC6FE0F0BC5}" type="parTrans" cxnId="{C2A4D8F3-B32E-4A92-8C4D-CE8673A33EF3}">
      <dgm:prSet/>
      <dgm:spPr/>
      <dgm:t>
        <a:bodyPr/>
        <a:lstStyle/>
        <a:p>
          <a:endParaRPr lang="es-MX"/>
        </a:p>
      </dgm:t>
    </dgm:pt>
    <dgm:pt modelId="{D3ADA427-0366-44D3-A5D4-64D9E12F386D}" type="pres">
      <dgm:prSet presAssocID="{47ADB007-4155-466B-BADF-84BD91F03395}" presName="linearFlow" presStyleCnt="0">
        <dgm:presLayoutVars>
          <dgm:dir/>
          <dgm:animLvl val="lvl"/>
          <dgm:resizeHandles val="exact"/>
        </dgm:presLayoutVars>
      </dgm:prSet>
      <dgm:spPr/>
      <dgm:t>
        <a:bodyPr/>
        <a:lstStyle/>
        <a:p>
          <a:endParaRPr lang="es-MX"/>
        </a:p>
      </dgm:t>
    </dgm:pt>
    <dgm:pt modelId="{B5F618AE-B1B2-4106-9322-FBB2AFFBC391}" type="pres">
      <dgm:prSet presAssocID="{298A275D-43D5-4342-8C97-2986B969CF5E}" presName="composite" presStyleCnt="0"/>
      <dgm:spPr/>
    </dgm:pt>
    <dgm:pt modelId="{93A63487-4488-4115-A6DC-8C4697A59545}" type="pres">
      <dgm:prSet presAssocID="{298A275D-43D5-4342-8C97-2986B969CF5E}" presName="parentText" presStyleLbl="alignNode1" presStyleIdx="0" presStyleCnt="2">
        <dgm:presLayoutVars>
          <dgm:chMax val="1"/>
          <dgm:bulletEnabled val="1"/>
        </dgm:presLayoutVars>
      </dgm:prSet>
      <dgm:spPr/>
      <dgm:t>
        <a:bodyPr/>
        <a:lstStyle/>
        <a:p>
          <a:endParaRPr lang="es-MX"/>
        </a:p>
      </dgm:t>
    </dgm:pt>
    <dgm:pt modelId="{5494B61F-0178-4A06-A6EB-26F5A8F77C31}" type="pres">
      <dgm:prSet presAssocID="{298A275D-43D5-4342-8C97-2986B969CF5E}" presName="descendantText" presStyleLbl="alignAcc1" presStyleIdx="0" presStyleCnt="2">
        <dgm:presLayoutVars>
          <dgm:bulletEnabled val="1"/>
        </dgm:presLayoutVars>
      </dgm:prSet>
      <dgm:spPr/>
      <dgm:t>
        <a:bodyPr/>
        <a:lstStyle/>
        <a:p>
          <a:endParaRPr lang="es-MX"/>
        </a:p>
      </dgm:t>
    </dgm:pt>
    <dgm:pt modelId="{AC49D38A-7B38-4E9F-AD79-DA8F13D2015D}" type="pres">
      <dgm:prSet presAssocID="{CA67F18E-17EB-4DDD-AC39-D00258A40847}" presName="sp" presStyleCnt="0"/>
      <dgm:spPr/>
    </dgm:pt>
    <dgm:pt modelId="{3FB0F065-3346-4D82-AFCB-9689F8406E09}" type="pres">
      <dgm:prSet presAssocID="{9C756971-6660-4826-A078-7A3491305EFC}" presName="composite" presStyleCnt="0"/>
      <dgm:spPr/>
    </dgm:pt>
    <dgm:pt modelId="{18598141-B444-445B-A4BD-A0E95CCD739C}" type="pres">
      <dgm:prSet presAssocID="{9C756971-6660-4826-A078-7A3491305EFC}" presName="parentText" presStyleLbl="alignNode1" presStyleIdx="1" presStyleCnt="2">
        <dgm:presLayoutVars>
          <dgm:chMax val="1"/>
          <dgm:bulletEnabled val="1"/>
        </dgm:presLayoutVars>
      </dgm:prSet>
      <dgm:spPr/>
      <dgm:t>
        <a:bodyPr/>
        <a:lstStyle/>
        <a:p>
          <a:endParaRPr lang="es-MX"/>
        </a:p>
      </dgm:t>
    </dgm:pt>
    <dgm:pt modelId="{1A989E11-0E4C-4793-B988-B3D04D1A46F4}" type="pres">
      <dgm:prSet presAssocID="{9C756971-6660-4826-A078-7A3491305EFC}" presName="descendantText" presStyleLbl="alignAcc1" presStyleIdx="1" presStyleCnt="2" custScaleY="186564">
        <dgm:presLayoutVars>
          <dgm:bulletEnabled val="1"/>
        </dgm:presLayoutVars>
      </dgm:prSet>
      <dgm:spPr/>
      <dgm:t>
        <a:bodyPr/>
        <a:lstStyle/>
        <a:p>
          <a:endParaRPr lang="es-MX"/>
        </a:p>
      </dgm:t>
    </dgm:pt>
  </dgm:ptLst>
  <dgm:cxnLst>
    <dgm:cxn modelId="{5C0BF0A0-76B6-4DDE-A992-C0C3238F4F17}" srcId="{47ADB007-4155-466B-BADF-84BD91F03395}" destId="{9C756971-6660-4826-A078-7A3491305EFC}" srcOrd="1" destOrd="0" parTransId="{7D921F1B-2121-4829-9A8F-23C8F2ADF386}" sibTransId="{5F27961C-B90A-4C83-9436-FC4619B919BC}"/>
    <dgm:cxn modelId="{C2A4D8F3-B32E-4A92-8C4D-CE8673A33EF3}" srcId="{47ADB007-4155-466B-BADF-84BD91F03395}" destId="{298A275D-43D5-4342-8C97-2986B969CF5E}" srcOrd="0" destOrd="0" parTransId="{B13AB692-A75D-4996-86F2-4CC6FE0F0BC5}" sibTransId="{CA67F18E-17EB-4DDD-AC39-D00258A40847}"/>
    <dgm:cxn modelId="{F2AB6E04-2054-4343-A5B1-53B95471BE03}" type="presOf" srcId="{344DF212-5AF2-456D-B8B1-358EFF6AF571}" destId="{5494B61F-0178-4A06-A6EB-26F5A8F77C31}" srcOrd="0" destOrd="0" presId="urn:microsoft.com/office/officeart/2005/8/layout/chevron2"/>
    <dgm:cxn modelId="{60EB4DB2-572D-4FCD-8E21-C79E614FA7E9}" type="presOf" srcId="{47ADB007-4155-466B-BADF-84BD91F03395}" destId="{D3ADA427-0366-44D3-A5D4-64D9E12F386D}" srcOrd="0" destOrd="0" presId="urn:microsoft.com/office/officeart/2005/8/layout/chevron2"/>
    <dgm:cxn modelId="{ACAE8D61-8BF3-41CD-8301-FC19C749FE73}" type="presOf" srcId="{9C756971-6660-4826-A078-7A3491305EFC}" destId="{18598141-B444-445B-A4BD-A0E95CCD739C}" srcOrd="0" destOrd="0" presId="urn:microsoft.com/office/officeart/2005/8/layout/chevron2"/>
    <dgm:cxn modelId="{9C3D5522-0F22-40D2-81DB-0146DC38F5D9}" srcId="{9C756971-6660-4826-A078-7A3491305EFC}" destId="{41D1F8A6-A170-4F5E-AFF6-07828A7F6A67}" srcOrd="0" destOrd="0" parTransId="{3C87E058-1B2F-4D2C-ACAA-348286174A40}" sibTransId="{3727EC18-C9B7-4B5D-93D1-E9C53AEEA273}"/>
    <dgm:cxn modelId="{2720A30A-88F3-489C-BA6B-40F93ABFA7FB}" srcId="{298A275D-43D5-4342-8C97-2986B969CF5E}" destId="{344DF212-5AF2-456D-B8B1-358EFF6AF571}" srcOrd="0" destOrd="0" parTransId="{B1A4E140-DFEE-459E-A2DC-FF8FAAF9A49D}" sibTransId="{7F3C95DF-AD46-42BF-A0C5-8844C45DA005}"/>
    <dgm:cxn modelId="{E0185189-1133-4250-A758-060336ADD801}" type="presOf" srcId="{298A275D-43D5-4342-8C97-2986B969CF5E}" destId="{93A63487-4488-4115-A6DC-8C4697A59545}" srcOrd="0" destOrd="0" presId="urn:microsoft.com/office/officeart/2005/8/layout/chevron2"/>
    <dgm:cxn modelId="{B31ED236-18E5-4328-86FE-D834B6970B5A}" type="presOf" srcId="{41D1F8A6-A170-4F5E-AFF6-07828A7F6A67}" destId="{1A989E11-0E4C-4793-B988-B3D04D1A46F4}" srcOrd="0" destOrd="0" presId="urn:microsoft.com/office/officeart/2005/8/layout/chevron2"/>
    <dgm:cxn modelId="{F62C600F-602F-4EF2-8EA2-70E085875071}" type="presParOf" srcId="{D3ADA427-0366-44D3-A5D4-64D9E12F386D}" destId="{B5F618AE-B1B2-4106-9322-FBB2AFFBC391}" srcOrd="0" destOrd="0" presId="urn:microsoft.com/office/officeart/2005/8/layout/chevron2"/>
    <dgm:cxn modelId="{A677B266-EF0B-44B1-9D57-3A3B034A3057}" type="presParOf" srcId="{B5F618AE-B1B2-4106-9322-FBB2AFFBC391}" destId="{93A63487-4488-4115-A6DC-8C4697A59545}" srcOrd="0" destOrd="0" presId="urn:microsoft.com/office/officeart/2005/8/layout/chevron2"/>
    <dgm:cxn modelId="{287AAE35-CEC3-4130-ADE5-19CD001FE0B9}" type="presParOf" srcId="{B5F618AE-B1B2-4106-9322-FBB2AFFBC391}" destId="{5494B61F-0178-4A06-A6EB-26F5A8F77C31}" srcOrd="1" destOrd="0" presId="urn:microsoft.com/office/officeart/2005/8/layout/chevron2"/>
    <dgm:cxn modelId="{6E59D46F-42B7-42DB-994D-BE5BEAEDF6D0}" type="presParOf" srcId="{D3ADA427-0366-44D3-A5D4-64D9E12F386D}" destId="{AC49D38A-7B38-4E9F-AD79-DA8F13D2015D}" srcOrd="1" destOrd="0" presId="urn:microsoft.com/office/officeart/2005/8/layout/chevron2"/>
    <dgm:cxn modelId="{9B72B241-4559-430E-9A02-1B011E6BC59A}" type="presParOf" srcId="{D3ADA427-0366-44D3-A5D4-64D9E12F386D}" destId="{3FB0F065-3346-4D82-AFCB-9689F8406E09}" srcOrd="2" destOrd="0" presId="urn:microsoft.com/office/officeart/2005/8/layout/chevron2"/>
    <dgm:cxn modelId="{DFCC9A07-CF79-466C-BE92-5FE3B693173B}" type="presParOf" srcId="{3FB0F065-3346-4D82-AFCB-9689F8406E09}" destId="{18598141-B444-445B-A4BD-A0E95CCD739C}" srcOrd="0" destOrd="0" presId="urn:microsoft.com/office/officeart/2005/8/layout/chevron2"/>
    <dgm:cxn modelId="{AC6F2A11-AD59-46DB-B795-17B2450CF3C2}" type="presParOf" srcId="{3FB0F065-3346-4D82-AFCB-9689F8406E09}" destId="{1A989E11-0E4C-4793-B988-B3D04D1A46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DB007-4155-466B-BADF-84BD91F033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344DF212-5AF2-456D-B8B1-358EFF6AF571}">
      <dgm:prSet phldrT="[Texto]" custT="1"/>
      <dgm:spPr/>
      <dgm:t>
        <a:bodyPr/>
        <a:lstStyle/>
        <a:p>
          <a:pPr algn="just"/>
          <a:r>
            <a:rPr lang="es-MX" sz="1500" dirty="0" smtClean="0"/>
            <a:t>En la provincia de Pastaza las instituciones y empresas en su mayoría se encuentran desempeñando las labores en diferentes actividades de servicio teniendo así una gran diversidad en el campo laboral presente. En la actualidad dirigen los departamentos de Seguridad los técnicos en su mayoría ingenieros industriales quienes han suplido la falta de profesiones en SSO en el mercado; por lo tanto la demanda de expertos capacitados en SSO es pretendido al momento de ocupar un puesto para estas actividades debido a que no existe algún centro de estudios que oferte en la actualidad la carrera de SSO en la localidad.</a:t>
          </a:r>
          <a:endParaRPr lang="es-MX" sz="1500" dirty="0"/>
        </a:p>
      </dgm:t>
    </dgm:pt>
    <dgm:pt modelId="{B1A4E140-DFEE-459E-A2DC-FF8FAAF9A49D}" type="parTrans" cxnId="{2720A30A-88F3-489C-BA6B-40F93ABFA7FB}">
      <dgm:prSet/>
      <dgm:spPr/>
      <dgm:t>
        <a:bodyPr/>
        <a:lstStyle/>
        <a:p>
          <a:endParaRPr lang="es-MX"/>
        </a:p>
      </dgm:t>
    </dgm:pt>
    <dgm:pt modelId="{7F3C95DF-AD46-42BF-A0C5-8844C45DA005}" type="sibTrans" cxnId="{2720A30A-88F3-489C-BA6B-40F93ABFA7FB}">
      <dgm:prSet/>
      <dgm:spPr/>
      <dgm:t>
        <a:bodyPr/>
        <a:lstStyle/>
        <a:p>
          <a:endParaRPr lang="es-MX"/>
        </a:p>
      </dgm:t>
    </dgm:pt>
    <dgm:pt modelId="{9C756971-6660-4826-A078-7A3491305EFC}">
      <dgm:prSet phldrT="[Texto]"/>
      <dgm:spPr/>
      <dgm:t>
        <a:bodyPr/>
        <a:lstStyle/>
        <a:p>
          <a:r>
            <a:rPr lang="es-ES" dirty="0" smtClean="0"/>
            <a:t>4</a:t>
          </a:r>
          <a:endParaRPr lang="es-MX" dirty="0"/>
        </a:p>
      </dgm:t>
    </dgm:pt>
    <dgm:pt modelId="{7D921F1B-2121-4829-9A8F-23C8F2ADF386}" type="parTrans" cxnId="{5C0BF0A0-76B6-4DDE-A992-C0C3238F4F17}">
      <dgm:prSet/>
      <dgm:spPr/>
      <dgm:t>
        <a:bodyPr/>
        <a:lstStyle/>
        <a:p>
          <a:endParaRPr lang="es-MX"/>
        </a:p>
      </dgm:t>
    </dgm:pt>
    <dgm:pt modelId="{5F27961C-B90A-4C83-9436-FC4619B919BC}" type="sibTrans" cxnId="{5C0BF0A0-76B6-4DDE-A992-C0C3238F4F17}">
      <dgm:prSet/>
      <dgm:spPr/>
      <dgm:t>
        <a:bodyPr/>
        <a:lstStyle/>
        <a:p>
          <a:endParaRPr lang="es-MX"/>
        </a:p>
      </dgm:t>
    </dgm:pt>
    <dgm:pt modelId="{41D1F8A6-A170-4F5E-AFF6-07828A7F6A67}">
      <dgm:prSet phldrT="[Texto]" custT="1"/>
      <dgm:spPr/>
      <dgm:t>
        <a:bodyPr/>
        <a:lstStyle/>
        <a:p>
          <a:pPr algn="just"/>
          <a:r>
            <a:rPr lang="es-MX" sz="1500" dirty="0" smtClean="0"/>
            <a:t>Dentro de la política de diversificación en cada ámbito laboral y a las exigencias emitidas por el ministerio de trabajo con los diferentes acuerdos, las necesidades de profesionales en Seguridad y Salud Ocupacional en las empresas encuestadas en la provincia de Pastaza va en aumento siendo de 33% aproximadamente desde el año 2017 hasta el 2019. Un crecimiento de acorde a la necesidad y requerimiento de las empresas por falta de profesionales capacitados para realizar estudios de campo y los diferentes riesgos laborables presentes en los trabajadores, como se pudo evidenciar en la investigación en su mayoría son de orden ergonómico.</a:t>
          </a:r>
          <a:endParaRPr lang="es-MX" sz="1500" dirty="0"/>
        </a:p>
      </dgm:t>
    </dgm:pt>
    <dgm:pt modelId="{3C87E058-1B2F-4D2C-ACAA-348286174A40}" type="parTrans" cxnId="{9C3D5522-0F22-40D2-81DB-0146DC38F5D9}">
      <dgm:prSet/>
      <dgm:spPr/>
      <dgm:t>
        <a:bodyPr/>
        <a:lstStyle/>
        <a:p>
          <a:endParaRPr lang="es-MX"/>
        </a:p>
      </dgm:t>
    </dgm:pt>
    <dgm:pt modelId="{3727EC18-C9B7-4B5D-93D1-E9C53AEEA273}" type="sibTrans" cxnId="{9C3D5522-0F22-40D2-81DB-0146DC38F5D9}">
      <dgm:prSet/>
      <dgm:spPr/>
      <dgm:t>
        <a:bodyPr/>
        <a:lstStyle/>
        <a:p>
          <a:endParaRPr lang="es-MX"/>
        </a:p>
      </dgm:t>
    </dgm:pt>
    <dgm:pt modelId="{298A275D-43D5-4342-8C97-2986B969CF5E}">
      <dgm:prSet phldrT="[Texto]"/>
      <dgm:spPr/>
      <dgm:t>
        <a:bodyPr/>
        <a:lstStyle/>
        <a:p>
          <a:r>
            <a:rPr lang="es-ES" dirty="0" smtClean="0"/>
            <a:t>3</a:t>
          </a:r>
          <a:endParaRPr lang="es-MX" dirty="0"/>
        </a:p>
      </dgm:t>
    </dgm:pt>
    <dgm:pt modelId="{CA67F18E-17EB-4DDD-AC39-D00258A40847}" type="sibTrans" cxnId="{C2A4D8F3-B32E-4A92-8C4D-CE8673A33EF3}">
      <dgm:prSet/>
      <dgm:spPr/>
      <dgm:t>
        <a:bodyPr/>
        <a:lstStyle/>
        <a:p>
          <a:endParaRPr lang="es-MX"/>
        </a:p>
      </dgm:t>
    </dgm:pt>
    <dgm:pt modelId="{B13AB692-A75D-4996-86F2-4CC6FE0F0BC5}" type="parTrans" cxnId="{C2A4D8F3-B32E-4A92-8C4D-CE8673A33EF3}">
      <dgm:prSet/>
      <dgm:spPr/>
      <dgm:t>
        <a:bodyPr/>
        <a:lstStyle/>
        <a:p>
          <a:endParaRPr lang="es-MX"/>
        </a:p>
      </dgm:t>
    </dgm:pt>
    <dgm:pt modelId="{D3ADA427-0366-44D3-A5D4-64D9E12F386D}" type="pres">
      <dgm:prSet presAssocID="{47ADB007-4155-466B-BADF-84BD91F03395}" presName="linearFlow" presStyleCnt="0">
        <dgm:presLayoutVars>
          <dgm:dir/>
          <dgm:animLvl val="lvl"/>
          <dgm:resizeHandles val="exact"/>
        </dgm:presLayoutVars>
      </dgm:prSet>
      <dgm:spPr/>
      <dgm:t>
        <a:bodyPr/>
        <a:lstStyle/>
        <a:p>
          <a:endParaRPr lang="es-MX"/>
        </a:p>
      </dgm:t>
    </dgm:pt>
    <dgm:pt modelId="{B5F618AE-B1B2-4106-9322-FBB2AFFBC391}" type="pres">
      <dgm:prSet presAssocID="{298A275D-43D5-4342-8C97-2986B969CF5E}" presName="composite" presStyleCnt="0"/>
      <dgm:spPr/>
    </dgm:pt>
    <dgm:pt modelId="{93A63487-4488-4115-A6DC-8C4697A59545}" type="pres">
      <dgm:prSet presAssocID="{298A275D-43D5-4342-8C97-2986B969CF5E}" presName="parentText" presStyleLbl="alignNode1" presStyleIdx="0" presStyleCnt="2">
        <dgm:presLayoutVars>
          <dgm:chMax val="1"/>
          <dgm:bulletEnabled val="1"/>
        </dgm:presLayoutVars>
      </dgm:prSet>
      <dgm:spPr/>
      <dgm:t>
        <a:bodyPr/>
        <a:lstStyle/>
        <a:p>
          <a:endParaRPr lang="es-MX"/>
        </a:p>
      </dgm:t>
    </dgm:pt>
    <dgm:pt modelId="{5494B61F-0178-4A06-A6EB-26F5A8F77C31}" type="pres">
      <dgm:prSet presAssocID="{298A275D-43D5-4342-8C97-2986B969CF5E}" presName="descendantText" presStyleLbl="alignAcc1" presStyleIdx="0" presStyleCnt="2" custScaleY="175192" custLinFactNeighborY="-7295">
        <dgm:presLayoutVars>
          <dgm:bulletEnabled val="1"/>
        </dgm:presLayoutVars>
      </dgm:prSet>
      <dgm:spPr/>
      <dgm:t>
        <a:bodyPr/>
        <a:lstStyle/>
        <a:p>
          <a:endParaRPr lang="es-MX"/>
        </a:p>
      </dgm:t>
    </dgm:pt>
    <dgm:pt modelId="{AC49D38A-7B38-4E9F-AD79-DA8F13D2015D}" type="pres">
      <dgm:prSet presAssocID="{CA67F18E-17EB-4DDD-AC39-D00258A40847}" presName="sp" presStyleCnt="0"/>
      <dgm:spPr/>
    </dgm:pt>
    <dgm:pt modelId="{3FB0F065-3346-4D82-AFCB-9689F8406E09}" type="pres">
      <dgm:prSet presAssocID="{9C756971-6660-4826-A078-7A3491305EFC}" presName="composite" presStyleCnt="0"/>
      <dgm:spPr/>
    </dgm:pt>
    <dgm:pt modelId="{18598141-B444-445B-A4BD-A0E95CCD739C}" type="pres">
      <dgm:prSet presAssocID="{9C756971-6660-4826-A078-7A3491305EFC}" presName="parentText" presStyleLbl="alignNode1" presStyleIdx="1" presStyleCnt="2">
        <dgm:presLayoutVars>
          <dgm:chMax val="1"/>
          <dgm:bulletEnabled val="1"/>
        </dgm:presLayoutVars>
      </dgm:prSet>
      <dgm:spPr/>
      <dgm:t>
        <a:bodyPr/>
        <a:lstStyle/>
        <a:p>
          <a:endParaRPr lang="es-MX"/>
        </a:p>
      </dgm:t>
    </dgm:pt>
    <dgm:pt modelId="{1A989E11-0E4C-4793-B988-B3D04D1A46F4}" type="pres">
      <dgm:prSet presAssocID="{9C756971-6660-4826-A078-7A3491305EFC}" presName="descendantText" presStyleLbl="alignAcc1" presStyleIdx="1" presStyleCnt="2" custScaleY="183058" custLinFactNeighborX="161" custLinFactNeighborY="28703">
        <dgm:presLayoutVars>
          <dgm:bulletEnabled val="1"/>
        </dgm:presLayoutVars>
      </dgm:prSet>
      <dgm:spPr/>
      <dgm:t>
        <a:bodyPr/>
        <a:lstStyle/>
        <a:p>
          <a:endParaRPr lang="es-MX"/>
        </a:p>
      </dgm:t>
    </dgm:pt>
  </dgm:ptLst>
  <dgm:cxnLst>
    <dgm:cxn modelId="{DB67C5C0-51E4-4492-B1B6-3105FBF2E64D}" type="presOf" srcId="{47ADB007-4155-466B-BADF-84BD91F03395}" destId="{D3ADA427-0366-44D3-A5D4-64D9E12F386D}" srcOrd="0" destOrd="0" presId="urn:microsoft.com/office/officeart/2005/8/layout/chevron2"/>
    <dgm:cxn modelId="{29BAACF5-9398-4D64-AF55-D1416056CA37}" type="presOf" srcId="{9C756971-6660-4826-A078-7A3491305EFC}" destId="{18598141-B444-445B-A4BD-A0E95CCD739C}" srcOrd="0" destOrd="0" presId="urn:microsoft.com/office/officeart/2005/8/layout/chevron2"/>
    <dgm:cxn modelId="{2720A30A-88F3-489C-BA6B-40F93ABFA7FB}" srcId="{298A275D-43D5-4342-8C97-2986B969CF5E}" destId="{344DF212-5AF2-456D-B8B1-358EFF6AF571}" srcOrd="0" destOrd="0" parTransId="{B1A4E140-DFEE-459E-A2DC-FF8FAAF9A49D}" sibTransId="{7F3C95DF-AD46-42BF-A0C5-8844C45DA005}"/>
    <dgm:cxn modelId="{3EAA6D34-99C0-4D88-8B82-DDA550393906}" type="presOf" srcId="{344DF212-5AF2-456D-B8B1-358EFF6AF571}" destId="{5494B61F-0178-4A06-A6EB-26F5A8F77C31}" srcOrd="0" destOrd="0" presId="urn:microsoft.com/office/officeart/2005/8/layout/chevron2"/>
    <dgm:cxn modelId="{5C0BF0A0-76B6-4DDE-A992-C0C3238F4F17}" srcId="{47ADB007-4155-466B-BADF-84BD91F03395}" destId="{9C756971-6660-4826-A078-7A3491305EFC}" srcOrd="1" destOrd="0" parTransId="{7D921F1B-2121-4829-9A8F-23C8F2ADF386}" sibTransId="{5F27961C-B90A-4C83-9436-FC4619B919BC}"/>
    <dgm:cxn modelId="{9C3D5522-0F22-40D2-81DB-0146DC38F5D9}" srcId="{9C756971-6660-4826-A078-7A3491305EFC}" destId="{41D1F8A6-A170-4F5E-AFF6-07828A7F6A67}" srcOrd="0" destOrd="0" parTransId="{3C87E058-1B2F-4D2C-ACAA-348286174A40}" sibTransId="{3727EC18-C9B7-4B5D-93D1-E9C53AEEA273}"/>
    <dgm:cxn modelId="{C2A4D8F3-B32E-4A92-8C4D-CE8673A33EF3}" srcId="{47ADB007-4155-466B-BADF-84BD91F03395}" destId="{298A275D-43D5-4342-8C97-2986B969CF5E}" srcOrd="0" destOrd="0" parTransId="{B13AB692-A75D-4996-86F2-4CC6FE0F0BC5}" sibTransId="{CA67F18E-17EB-4DDD-AC39-D00258A40847}"/>
    <dgm:cxn modelId="{9E87EB4B-83AC-41C3-9C0F-2E3339B46623}" type="presOf" srcId="{298A275D-43D5-4342-8C97-2986B969CF5E}" destId="{93A63487-4488-4115-A6DC-8C4697A59545}" srcOrd="0" destOrd="0" presId="urn:microsoft.com/office/officeart/2005/8/layout/chevron2"/>
    <dgm:cxn modelId="{A9B4DCFE-7DB2-4FBA-9191-6B479A89D96D}" type="presOf" srcId="{41D1F8A6-A170-4F5E-AFF6-07828A7F6A67}" destId="{1A989E11-0E4C-4793-B988-B3D04D1A46F4}" srcOrd="0" destOrd="0" presId="urn:microsoft.com/office/officeart/2005/8/layout/chevron2"/>
    <dgm:cxn modelId="{341033D9-2C13-4780-AAE0-3B9FB5398FAE}" type="presParOf" srcId="{D3ADA427-0366-44D3-A5D4-64D9E12F386D}" destId="{B5F618AE-B1B2-4106-9322-FBB2AFFBC391}" srcOrd="0" destOrd="0" presId="urn:microsoft.com/office/officeart/2005/8/layout/chevron2"/>
    <dgm:cxn modelId="{506AFC94-BE47-4000-B89F-7F49514BF92A}" type="presParOf" srcId="{B5F618AE-B1B2-4106-9322-FBB2AFFBC391}" destId="{93A63487-4488-4115-A6DC-8C4697A59545}" srcOrd="0" destOrd="0" presId="urn:microsoft.com/office/officeart/2005/8/layout/chevron2"/>
    <dgm:cxn modelId="{52C65441-56B0-4A09-ACF6-CB9A5D00A7B6}" type="presParOf" srcId="{B5F618AE-B1B2-4106-9322-FBB2AFFBC391}" destId="{5494B61F-0178-4A06-A6EB-26F5A8F77C31}" srcOrd="1" destOrd="0" presId="urn:microsoft.com/office/officeart/2005/8/layout/chevron2"/>
    <dgm:cxn modelId="{1A0CB31F-3384-4E97-817B-26F901335CD5}" type="presParOf" srcId="{D3ADA427-0366-44D3-A5D4-64D9E12F386D}" destId="{AC49D38A-7B38-4E9F-AD79-DA8F13D2015D}" srcOrd="1" destOrd="0" presId="urn:microsoft.com/office/officeart/2005/8/layout/chevron2"/>
    <dgm:cxn modelId="{A708D41E-333B-4DE1-88A2-A0017C3B3847}" type="presParOf" srcId="{D3ADA427-0366-44D3-A5D4-64D9E12F386D}" destId="{3FB0F065-3346-4D82-AFCB-9689F8406E09}" srcOrd="2" destOrd="0" presId="urn:microsoft.com/office/officeart/2005/8/layout/chevron2"/>
    <dgm:cxn modelId="{5F6D3980-779D-4C23-BE22-846A7B54A733}" type="presParOf" srcId="{3FB0F065-3346-4D82-AFCB-9689F8406E09}" destId="{18598141-B444-445B-A4BD-A0E95CCD739C}" srcOrd="0" destOrd="0" presId="urn:microsoft.com/office/officeart/2005/8/layout/chevron2"/>
    <dgm:cxn modelId="{0AAE766B-1D37-4F01-A9AF-056CE74C7EBA}" type="presParOf" srcId="{3FB0F065-3346-4D82-AFCB-9689F8406E09}" destId="{1A989E11-0E4C-4793-B988-B3D04D1A46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ADB007-4155-466B-BADF-84BD91F033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344DF212-5AF2-456D-B8B1-358EFF6AF571}">
      <dgm:prSet phldrT="[Texto]" custT="1"/>
      <dgm:spPr/>
      <dgm:t>
        <a:bodyPr/>
        <a:lstStyle/>
        <a:p>
          <a:pPr algn="just"/>
          <a:r>
            <a:rPr lang="es-MX" sz="1600" dirty="0" smtClean="0"/>
            <a:t>Acorde al análisis realizado el interés por seguir una carrera relacionada con SSO la mayor parte es de género femenino mientras que en el campo laboral actual sobresale en su mayor parte el género masculino; datos que establece que en un futuro se tendría mayor ingreso de personal femenino a las distintas instituciones públicas y empresas privadas; dejando de ser equitativo el ingreso de acuerdo a las ofertas laborales existentes. Estos datos de las proyecciones laborales nos permiten indicar que en un futuro no muy lejano de acuerdo a las ofertas académicas se tendría la tendencia de mayor personal femenino dirigiendo los distintos departamentos de SSO.</a:t>
          </a:r>
          <a:endParaRPr lang="es-MX" sz="1600" dirty="0"/>
        </a:p>
      </dgm:t>
    </dgm:pt>
    <dgm:pt modelId="{B1A4E140-DFEE-459E-A2DC-FF8FAAF9A49D}" type="parTrans" cxnId="{2720A30A-88F3-489C-BA6B-40F93ABFA7FB}">
      <dgm:prSet/>
      <dgm:spPr/>
      <dgm:t>
        <a:bodyPr/>
        <a:lstStyle/>
        <a:p>
          <a:endParaRPr lang="es-MX"/>
        </a:p>
      </dgm:t>
    </dgm:pt>
    <dgm:pt modelId="{7F3C95DF-AD46-42BF-A0C5-8844C45DA005}" type="sibTrans" cxnId="{2720A30A-88F3-489C-BA6B-40F93ABFA7FB}">
      <dgm:prSet/>
      <dgm:spPr/>
      <dgm:t>
        <a:bodyPr/>
        <a:lstStyle/>
        <a:p>
          <a:endParaRPr lang="es-MX"/>
        </a:p>
      </dgm:t>
    </dgm:pt>
    <dgm:pt modelId="{9C756971-6660-4826-A078-7A3491305EFC}">
      <dgm:prSet phldrT="[Texto]"/>
      <dgm:spPr/>
      <dgm:t>
        <a:bodyPr/>
        <a:lstStyle/>
        <a:p>
          <a:r>
            <a:rPr lang="es-ES" dirty="0" smtClean="0"/>
            <a:t>6</a:t>
          </a:r>
          <a:endParaRPr lang="es-MX" dirty="0"/>
        </a:p>
      </dgm:t>
    </dgm:pt>
    <dgm:pt modelId="{7D921F1B-2121-4829-9A8F-23C8F2ADF386}" type="parTrans" cxnId="{5C0BF0A0-76B6-4DDE-A992-C0C3238F4F17}">
      <dgm:prSet/>
      <dgm:spPr/>
      <dgm:t>
        <a:bodyPr/>
        <a:lstStyle/>
        <a:p>
          <a:endParaRPr lang="es-MX"/>
        </a:p>
      </dgm:t>
    </dgm:pt>
    <dgm:pt modelId="{5F27961C-B90A-4C83-9436-FC4619B919BC}" type="sibTrans" cxnId="{5C0BF0A0-76B6-4DDE-A992-C0C3238F4F17}">
      <dgm:prSet/>
      <dgm:spPr/>
      <dgm:t>
        <a:bodyPr/>
        <a:lstStyle/>
        <a:p>
          <a:endParaRPr lang="es-MX"/>
        </a:p>
      </dgm:t>
    </dgm:pt>
    <dgm:pt modelId="{41D1F8A6-A170-4F5E-AFF6-07828A7F6A67}">
      <dgm:prSet phldrT="[Texto]" custT="1"/>
      <dgm:spPr/>
      <dgm:t>
        <a:bodyPr/>
        <a:lstStyle/>
        <a:p>
          <a:pPr algn="just"/>
          <a:r>
            <a:rPr lang="es-MX" sz="1600" dirty="0" smtClean="0"/>
            <a:t>Conforme al análisis de pertinencia del campo laboral en Seguridad y Salud Ocupacional se concluye la evidenciada de fundamentos en la posibilidad de empleo con enfoques de procesos de comunicación e interacción entre personas con identidades culturales específicas y de igualdad; enmarcado dentro de las políticas contempladas en normativas ecuatorianas e internacionales, donde se entienda que un accidente nos es casualidad sino una suma de malas prácticas de trabajo por lo tanto se busca dentro del entorno laboral sea agradable, saludable y se mitigue al máximo los riesgos laborales.</a:t>
          </a:r>
          <a:endParaRPr lang="es-MX" sz="1600" dirty="0"/>
        </a:p>
      </dgm:t>
    </dgm:pt>
    <dgm:pt modelId="{3C87E058-1B2F-4D2C-ACAA-348286174A40}" type="parTrans" cxnId="{9C3D5522-0F22-40D2-81DB-0146DC38F5D9}">
      <dgm:prSet/>
      <dgm:spPr/>
      <dgm:t>
        <a:bodyPr/>
        <a:lstStyle/>
        <a:p>
          <a:endParaRPr lang="es-MX"/>
        </a:p>
      </dgm:t>
    </dgm:pt>
    <dgm:pt modelId="{3727EC18-C9B7-4B5D-93D1-E9C53AEEA273}" type="sibTrans" cxnId="{9C3D5522-0F22-40D2-81DB-0146DC38F5D9}">
      <dgm:prSet/>
      <dgm:spPr/>
      <dgm:t>
        <a:bodyPr/>
        <a:lstStyle/>
        <a:p>
          <a:endParaRPr lang="es-MX"/>
        </a:p>
      </dgm:t>
    </dgm:pt>
    <dgm:pt modelId="{298A275D-43D5-4342-8C97-2986B969CF5E}">
      <dgm:prSet phldrT="[Texto]"/>
      <dgm:spPr/>
      <dgm:t>
        <a:bodyPr/>
        <a:lstStyle/>
        <a:p>
          <a:r>
            <a:rPr lang="es-ES" dirty="0" smtClean="0"/>
            <a:t>5</a:t>
          </a:r>
          <a:endParaRPr lang="es-MX" dirty="0"/>
        </a:p>
      </dgm:t>
    </dgm:pt>
    <dgm:pt modelId="{CA67F18E-17EB-4DDD-AC39-D00258A40847}" type="sibTrans" cxnId="{C2A4D8F3-B32E-4A92-8C4D-CE8673A33EF3}">
      <dgm:prSet/>
      <dgm:spPr/>
      <dgm:t>
        <a:bodyPr/>
        <a:lstStyle/>
        <a:p>
          <a:endParaRPr lang="es-MX"/>
        </a:p>
      </dgm:t>
    </dgm:pt>
    <dgm:pt modelId="{B13AB692-A75D-4996-86F2-4CC6FE0F0BC5}" type="parTrans" cxnId="{C2A4D8F3-B32E-4A92-8C4D-CE8673A33EF3}">
      <dgm:prSet/>
      <dgm:spPr/>
      <dgm:t>
        <a:bodyPr/>
        <a:lstStyle/>
        <a:p>
          <a:endParaRPr lang="es-MX"/>
        </a:p>
      </dgm:t>
    </dgm:pt>
    <dgm:pt modelId="{D3ADA427-0366-44D3-A5D4-64D9E12F386D}" type="pres">
      <dgm:prSet presAssocID="{47ADB007-4155-466B-BADF-84BD91F03395}" presName="linearFlow" presStyleCnt="0">
        <dgm:presLayoutVars>
          <dgm:dir/>
          <dgm:animLvl val="lvl"/>
          <dgm:resizeHandles val="exact"/>
        </dgm:presLayoutVars>
      </dgm:prSet>
      <dgm:spPr/>
      <dgm:t>
        <a:bodyPr/>
        <a:lstStyle/>
        <a:p>
          <a:endParaRPr lang="es-MX"/>
        </a:p>
      </dgm:t>
    </dgm:pt>
    <dgm:pt modelId="{B5F618AE-B1B2-4106-9322-FBB2AFFBC391}" type="pres">
      <dgm:prSet presAssocID="{298A275D-43D5-4342-8C97-2986B969CF5E}" presName="composite" presStyleCnt="0"/>
      <dgm:spPr/>
    </dgm:pt>
    <dgm:pt modelId="{93A63487-4488-4115-A6DC-8C4697A59545}" type="pres">
      <dgm:prSet presAssocID="{298A275D-43D5-4342-8C97-2986B969CF5E}" presName="parentText" presStyleLbl="alignNode1" presStyleIdx="0" presStyleCnt="2">
        <dgm:presLayoutVars>
          <dgm:chMax val="1"/>
          <dgm:bulletEnabled val="1"/>
        </dgm:presLayoutVars>
      </dgm:prSet>
      <dgm:spPr/>
      <dgm:t>
        <a:bodyPr/>
        <a:lstStyle/>
        <a:p>
          <a:endParaRPr lang="es-MX"/>
        </a:p>
      </dgm:t>
    </dgm:pt>
    <dgm:pt modelId="{5494B61F-0178-4A06-A6EB-26F5A8F77C31}" type="pres">
      <dgm:prSet presAssocID="{298A275D-43D5-4342-8C97-2986B969CF5E}" presName="descendantText" presStyleLbl="alignAcc1" presStyleIdx="0" presStyleCnt="2" custScaleY="209147" custLinFactNeighborY="-7295">
        <dgm:presLayoutVars>
          <dgm:bulletEnabled val="1"/>
        </dgm:presLayoutVars>
      </dgm:prSet>
      <dgm:spPr/>
      <dgm:t>
        <a:bodyPr/>
        <a:lstStyle/>
        <a:p>
          <a:endParaRPr lang="es-MX"/>
        </a:p>
      </dgm:t>
    </dgm:pt>
    <dgm:pt modelId="{AC49D38A-7B38-4E9F-AD79-DA8F13D2015D}" type="pres">
      <dgm:prSet presAssocID="{CA67F18E-17EB-4DDD-AC39-D00258A40847}" presName="sp" presStyleCnt="0"/>
      <dgm:spPr/>
    </dgm:pt>
    <dgm:pt modelId="{3FB0F065-3346-4D82-AFCB-9689F8406E09}" type="pres">
      <dgm:prSet presAssocID="{9C756971-6660-4826-A078-7A3491305EFC}" presName="composite" presStyleCnt="0"/>
      <dgm:spPr/>
    </dgm:pt>
    <dgm:pt modelId="{18598141-B444-445B-A4BD-A0E95CCD739C}" type="pres">
      <dgm:prSet presAssocID="{9C756971-6660-4826-A078-7A3491305EFC}" presName="parentText" presStyleLbl="alignNode1" presStyleIdx="1" presStyleCnt="2">
        <dgm:presLayoutVars>
          <dgm:chMax val="1"/>
          <dgm:bulletEnabled val="1"/>
        </dgm:presLayoutVars>
      </dgm:prSet>
      <dgm:spPr/>
      <dgm:t>
        <a:bodyPr/>
        <a:lstStyle/>
        <a:p>
          <a:endParaRPr lang="es-MX"/>
        </a:p>
      </dgm:t>
    </dgm:pt>
    <dgm:pt modelId="{1A989E11-0E4C-4793-B988-B3D04D1A46F4}" type="pres">
      <dgm:prSet presAssocID="{9C756971-6660-4826-A078-7A3491305EFC}" presName="descendantText" presStyleLbl="alignAcc1" presStyleIdx="1" presStyleCnt="2" custScaleY="207462" custLinFactNeighborX="-53" custLinFactNeighborY="25085">
        <dgm:presLayoutVars>
          <dgm:bulletEnabled val="1"/>
        </dgm:presLayoutVars>
      </dgm:prSet>
      <dgm:spPr/>
      <dgm:t>
        <a:bodyPr/>
        <a:lstStyle/>
        <a:p>
          <a:endParaRPr lang="es-MX"/>
        </a:p>
      </dgm:t>
    </dgm:pt>
  </dgm:ptLst>
  <dgm:cxnLst>
    <dgm:cxn modelId="{5C0BF0A0-76B6-4DDE-A992-C0C3238F4F17}" srcId="{47ADB007-4155-466B-BADF-84BD91F03395}" destId="{9C756971-6660-4826-A078-7A3491305EFC}" srcOrd="1" destOrd="0" parTransId="{7D921F1B-2121-4829-9A8F-23C8F2ADF386}" sibTransId="{5F27961C-B90A-4C83-9436-FC4619B919BC}"/>
    <dgm:cxn modelId="{C2A4D8F3-B32E-4A92-8C4D-CE8673A33EF3}" srcId="{47ADB007-4155-466B-BADF-84BD91F03395}" destId="{298A275D-43D5-4342-8C97-2986B969CF5E}" srcOrd="0" destOrd="0" parTransId="{B13AB692-A75D-4996-86F2-4CC6FE0F0BC5}" sibTransId="{CA67F18E-17EB-4DDD-AC39-D00258A40847}"/>
    <dgm:cxn modelId="{CD918315-75B7-4E5B-85E3-2835E59EB3AF}" type="presOf" srcId="{9C756971-6660-4826-A078-7A3491305EFC}" destId="{18598141-B444-445B-A4BD-A0E95CCD739C}" srcOrd="0" destOrd="0" presId="urn:microsoft.com/office/officeart/2005/8/layout/chevron2"/>
    <dgm:cxn modelId="{08ADB182-5140-4C1A-812E-CD4426AC9A28}" type="presOf" srcId="{298A275D-43D5-4342-8C97-2986B969CF5E}" destId="{93A63487-4488-4115-A6DC-8C4697A59545}" srcOrd="0" destOrd="0" presId="urn:microsoft.com/office/officeart/2005/8/layout/chevron2"/>
    <dgm:cxn modelId="{9C3D5522-0F22-40D2-81DB-0146DC38F5D9}" srcId="{9C756971-6660-4826-A078-7A3491305EFC}" destId="{41D1F8A6-A170-4F5E-AFF6-07828A7F6A67}" srcOrd="0" destOrd="0" parTransId="{3C87E058-1B2F-4D2C-ACAA-348286174A40}" sibTransId="{3727EC18-C9B7-4B5D-93D1-E9C53AEEA273}"/>
    <dgm:cxn modelId="{2720A30A-88F3-489C-BA6B-40F93ABFA7FB}" srcId="{298A275D-43D5-4342-8C97-2986B969CF5E}" destId="{344DF212-5AF2-456D-B8B1-358EFF6AF571}" srcOrd="0" destOrd="0" parTransId="{B1A4E140-DFEE-459E-A2DC-FF8FAAF9A49D}" sibTransId="{7F3C95DF-AD46-42BF-A0C5-8844C45DA005}"/>
    <dgm:cxn modelId="{6EEC6D5F-83C0-4A5F-9A0C-D2AB679D8FA9}" type="presOf" srcId="{47ADB007-4155-466B-BADF-84BD91F03395}" destId="{D3ADA427-0366-44D3-A5D4-64D9E12F386D}" srcOrd="0" destOrd="0" presId="urn:microsoft.com/office/officeart/2005/8/layout/chevron2"/>
    <dgm:cxn modelId="{511452CA-556E-4838-BC49-24B7DED3A555}" type="presOf" srcId="{344DF212-5AF2-456D-B8B1-358EFF6AF571}" destId="{5494B61F-0178-4A06-A6EB-26F5A8F77C31}" srcOrd="0" destOrd="0" presId="urn:microsoft.com/office/officeart/2005/8/layout/chevron2"/>
    <dgm:cxn modelId="{381EDEFD-4E0C-47DD-AD98-911E96403E69}" type="presOf" srcId="{41D1F8A6-A170-4F5E-AFF6-07828A7F6A67}" destId="{1A989E11-0E4C-4793-B988-B3D04D1A46F4}" srcOrd="0" destOrd="0" presId="urn:microsoft.com/office/officeart/2005/8/layout/chevron2"/>
    <dgm:cxn modelId="{61487C33-8646-4264-8CFF-8F8E3596A2B1}" type="presParOf" srcId="{D3ADA427-0366-44D3-A5D4-64D9E12F386D}" destId="{B5F618AE-B1B2-4106-9322-FBB2AFFBC391}" srcOrd="0" destOrd="0" presId="urn:microsoft.com/office/officeart/2005/8/layout/chevron2"/>
    <dgm:cxn modelId="{C72445CF-36E3-4864-8674-43215856A905}" type="presParOf" srcId="{B5F618AE-B1B2-4106-9322-FBB2AFFBC391}" destId="{93A63487-4488-4115-A6DC-8C4697A59545}" srcOrd="0" destOrd="0" presId="urn:microsoft.com/office/officeart/2005/8/layout/chevron2"/>
    <dgm:cxn modelId="{A06CF745-C0B1-4AD5-89CF-3BADA708429D}" type="presParOf" srcId="{B5F618AE-B1B2-4106-9322-FBB2AFFBC391}" destId="{5494B61F-0178-4A06-A6EB-26F5A8F77C31}" srcOrd="1" destOrd="0" presId="urn:microsoft.com/office/officeart/2005/8/layout/chevron2"/>
    <dgm:cxn modelId="{CECCF71D-54A2-45DD-B4D1-0908A2B38F3F}" type="presParOf" srcId="{D3ADA427-0366-44D3-A5D4-64D9E12F386D}" destId="{AC49D38A-7B38-4E9F-AD79-DA8F13D2015D}" srcOrd="1" destOrd="0" presId="urn:microsoft.com/office/officeart/2005/8/layout/chevron2"/>
    <dgm:cxn modelId="{E1990653-33D3-4B66-ADEC-5C1CC9C278D2}" type="presParOf" srcId="{D3ADA427-0366-44D3-A5D4-64D9E12F386D}" destId="{3FB0F065-3346-4D82-AFCB-9689F8406E09}" srcOrd="2" destOrd="0" presId="urn:microsoft.com/office/officeart/2005/8/layout/chevron2"/>
    <dgm:cxn modelId="{B6B54169-72A6-488B-94BC-ED6596E0FE73}" type="presParOf" srcId="{3FB0F065-3346-4D82-AFCB-9689F8406E09}" destId="{18598141-B444-445B-A4BD-A0E95CCD739C}" srcOrd="0" destOrd="0" presId="urn:microsoft.com/office/officeart/2005/8/layout/chevron2"/>
    <dgm:cxn modelId="{B336C8BD-0D20-46B0-AFBA-88517C0E868B}" type="presParOf" srcId="{3FB0F065-3346-4D82-AFCB-9689F8406E09}" destId="{1A989E11-0E4C-4793-B988-B3D04D1A46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ADB007-4155-466B-BADF-84BD91F0339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344DF212-5AF2-456D-B8B1-358EFF6AF571}">
      <dgm:prSet phldrT="[Texto]" custT="1"/>
      <dgm:spPr/>
      <dgm:t>
        <a:bodyPr/>
        <a:lstStyle/>
        <a:p>
          <a:pPr algn="just"/>
          <a:r>
            <a:rPr lang="es-MX" sz="1600" dirty="0" smtClean="0"/>
            <a:t>Se pudo observar en la provincia de Pastaza que, no se oferta la carrera de Seguridad y Salud Ocupacional en tercer y cuarto nivel, los resultados de la investigación nos indican que la gran mayoría de profesionales tuvieron que trasladarse a otras ciudades del país para seguir alguna carrera universitaria de pregrado o posgrado. Siendo Pichincha y Guayas las provincias donde se concentra la mayoría de las ofertas académicas y estas a su vez reciben a estudiantes que deseen continuar la carrera en SSO. </a:t>
          </a:r>
          <a:endParaRPr lang="es-MX" sz="1600" dirty="0"/>
        </a:p>
      </dgm:t>
    </dgm:pt>
    <dgm:pt modelId="{B1A4E140-DFEE-459E-A2DC-FF8FAAF9A49D}" type="parTrans" cxnId="{2720A30A-88F3-489C-BA6B-40F93ABFA7FB}">
      <dgm:prSet/>
      <dgm:spPr/>
      <dgm:t>
        <a:bodyPr/>
        <a:lstStyle/>
        <a:p>
          <a:endParaRPr lang="es-MX"/>
        </a:p>
      </dgm:t>
    </dgm:pt>
    <dgm:pt modelId="{7F3C95DF-AD46-42BF-A0C5-8844C45DA005}" type="sibTrans" cxnId="{2720A30A-88F3-489C-BA6B-40F93ABFA7FB}">
      <dgm:prSet/>
      <dgm:spPr/>
      <dgm:t>
        <a:bodyPr/>
        <a:lstStyle/>
        <a:p>
          <a:endParaRPr lang="es-MX"/>
        </a:p>
      </dgm:t>
    </dgm:pt>
    <dgm:pt modelId="{298A275D-43D5-4342-8C97-2986B969CF5E}">
      <dgm:prSet phldrT="[Texto]"/>
      <dgm:spPr/>
      <dgm:t>
        <a:bodyPr/>
        <a:lstStyle/>
        <a:p>
          <a:r>
            <a:rPr lang="es-ES" dirty="0" smtClean="0"/>
            <a:t>7</a:t>
          </a:r>
          <a:endParaRPr lang="es-MX" dirty="0"/>
        </a:p>
      </dgm:t>
    </dgm:pt>
    <dgm:pt modelId="{CA67F18E-17EB-4DDD-AC39-D00258A40847}" type="sibTrans" cxnId="{C2A4D8F3-B32E-4A92-8C4D-CE8673A33EF3}">
      <dgm:prSet/>
      <dgm:spPr/>
      <dgm:t>
        <a:bodyPr/>
        <a:lstStyle/>
        <a:p>
          <a:endParaRPr lang="es-MX"/>
        </a:p>
      </dgm:t>
    </dgm:pt>
    <dgm:pt modelId="{B13AB692-A75D-4996-86F2-4CC6FE0F0BC5}" type="parTrans" cxnId="{C2A4D8F3-B32E-4A92-8C4D-CE8673A33EF3}">
      <dgm:prSet/>
      <dgm:spPr/>
      <dgm:t>
        <a:bodyPr/>
        <a:lstStyle/>
        <a:p>
          <a:endParaRPr lang="es-MX"/>
        </a:p>
      </dgm:t>
    </dgm:pt>
    <dgm:pt modelId="{D3ADA427-0366-44D3-A5D4-64D9E12F386D}" type="pres">
      <dgm:prSet presAssocID="{47ADB007-4155-466B-BADF-84BD91F03395}" presName="linearFlow" presStyleCnt="0">
        <dgm:presLayoutVars>
          <dgm:dir/>
          <dgm:animLvl val="lvl"/>
          <dgm:resizeHandles val="exact"/>
        </dgm:presLayoutVars>
      </dgm:prSet>
      <dgm:spPr/>
      <dgm:t>
        <a:bodyPr/>
        <a:lstStyle/>
        <a:p>
          <a:endParaRPr lang="es-MX"/>
        </a:p>
      </dgm:t>
    </dgm:pt>
    <dgm:pt modelId="{B5F618AE-B1B2-4106-9322-FBB2AFFBC391}" type="pres">
      <dgm:prSet presAssocID="{298A275D-43D5-4342-8C97-2986B969CF5E}" presName="composite" presStyleCnt="0"/>
      <dgm:spPr/>
    </dgm:pt>
    <dgm:pt modelId="{93A63487-4488-4115-A6DC-8C4697A59545}" type="pres">
      <dgm:prSet presAssocID="{298A275D-43D5-4342-8C97-2986B969CF5E}" presName="parentText" presStyleLbl="alignNode1" presStyleIdx="0" presStyleCnt="1">
        <dgm:presLayoutVars>
          <dgm:chMax val="1"/>
          <dgm:bulletEnabled val="1"/>
        </dgm:presLayoutVars>
      </dgm:prSet>
      <dgm:spPr/>
      <dgm:t>
        <a:bodyPr/>
        <a:lstStyle/>
        <a:p>
          <a:endParaRPr lang="es-MX"/>
        </a:p>
      </dgm:t>
    </dgm:pt>
    <dgm:pt modelId="{5494B61F-0178-4A06-A6EB-26F5A8F77C31}" type="pres">
      <dgm:prSet presAssocID="{298A275D-43D5-4342-8C97-2986B969CF5E}" presName="descendantText" presStyleLbl="alignAcc1" presStyleIdx="0" presStyleCnt="1" custScaleY="172845" custLinFactNeighborY="-7295">
        <dgm:presLayoutVars>
          <dgm:bulletEnabled val="1"/>
        </dgm:presLayoutVars>
      </dgm:prSet>
      <dgm:spPr/>
      <dgm:t>
        <a:bodyPr/>
        <a:lstStyle/>
        <a:p>
          <a:endParaRPr lang="es-MX"/>
        </a:p>
      </dgm:t>
    </dgm:pt>
  </dgm:ptLst>
  <dgm:cxnLst>
    <dgm:cxn modelId="{2720A30A-88F3-489C-BA6B-40F93ABFA7FB}" srcId="{298A275D-43D5-4342-8C97-2986B969CF5E}" destId="{344DF212-5AF2-456D-B8B1-358EFF6AF571}" srcOrd="0" destOrd="0" parTransId="{B1A4E140-DFEE-459E-A2DC-FF8FAAF9A49D}" sibTransId="{7F3C95DF-AD46-42BF-A0C5-8844C45DA005}"/>
    <dgm:cxn modelId="{E8A77034-487C-4F24-B5AA-AB77B71F8753}" type="presOf" srcId="{344DF212-5AF2-456D-B8B1-358EFF6AF571}" destId="{5494B61F-0178-4A06-A6EB-26F5A8F77C31}" srcOrd="0" destOrd="0" presId="urn:microsoft.com/office/officeart/2005/8/layout/chevron2"/>
    <dgm:cxn modelId="{BAA00F3C-6176-4EBD-8108-98AA862BC228}" type="presOf" srcId="{47ADB007-4155-466B-BADF-84BD91F03395}" destId="{D3ADA427-0366-44D3-A5D4-64D9E12F386D}" srcOrd="0" destOrd="0" presId="urn:microsoft.com/office/officeart/2005/8/layout/chevron2"/>
    <dgm:cxn modelId="{5C83C8C3-7F69-482C-A55B-59F26C698956}" type="presOf" srcId="{298A275D-43D5-4342-8C97-2986B969CF5E}" destId="{93A63487-4488-4115-A6DC-8C4697A59545}" srcOrd="0" destOrd="0" presId="urn:microsoft.com/office/officeart/2005/8/layout/chevron2"/>
    <dgm:cxn modelId="{C2A4D8F3-B32E-4A92-8C4D-CE8673A33EF3}" srcId="{47ADB007-4155-466B-BADF-84BD91F03395}" destId="{298A275D-43D5-4342-8C97-2986B969CF5E}" srcOrd="0" destOrd="0" parTransId="{B13AB692-A75D-4996-86F2-4CC6FE0F0BC5}" sibTransId="{CA67F18E-17EB-4DDD-AC39-D00258A40847}"/>
    <dgm:cxn modelId="{E412E7C4-19FB-4EF8-A1FB-3821C93420EF}" type="presParOf" srcId="{D3ADA427-0366-44D3-A5D4-64D9E12F386D}" destId="{B5F618AE-B1B2-4106-9322-FBB2AFFBC391}" srcOrd="0" destOrd="0" presId="urn:microsoft.com/office/officeart/2005/8/layout/chevron2"/>
    <dgm:cxn modelId="{DCE77206-5CCD-4556-9BDC-9EB8C4820EB3}" type="presParOf" srcId="{B5F618AE-B1B2-4106-9322-FBB2AFFBC391}" destId="{93A63487-4488-4115-A6DC-8C4697A59545}" srcOrd="0" destOrd="0" presId="urn:microsoft.com/office/officeart/2005/8/layout/chevron2"/>
    <dgm:cxn modelId="{6834028F-04C3-4012-8461-CEC2F9325C93}" type="presParOf" srcId="{B5F618AE-B1B2-4106-9322-FBB2AFFBC391}" destId="{5494B61F-0178-4A06-A6EB-26F5A8F77C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D095A-504D-46D2-AE46-086227724123}">
      <dsp:nvSpPr>
        <dsp:cNvPr id="0" name=""/>
        <dsp:cNvSpPr/>
      </dsp:nvSpPr>
      <dsp:spPr>
        <a:xfrm>
          <a:off x="0" y="0"/>
          <a:ext cx="6995160" cy="137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Analizar la empleabilidad del campo laboral en el ámbito de la Seguridad y Salud Ocupacional mediante el estudio de la oferta y la demanda de los profesionales en este campo del conocimiento para determinar los requerimientos laborales del sector.</a:t>
          </a:r>
          <a:endParaRPr lang="es-MX" sz="1500" kern="1200" dirty="0"/>
        </a:p>
      </dsp:txBody>
      <dsp:txXfrm>
        <a:off x="40173" y="40173"/>
        <a:ext cx="5515096" cy="1291254"/>
      </dsp:txXfrm>
    </dsp:sp>
    <dsp:sp modelId="{392F4858-F04C-4BD9-AADD-01B055A4DE9D}">
      <dsp:nvSpPr>
        <dsp:cNvPr id="0" name=""/>
        <dsp:cNvSpPr/>
      </dsp:nvSpPr>
      <dsp:spPr>
        <a:xfrm>
          <a:off x="617219" y="1600199"/>
          <a:ext cx="6995160" cy="137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Diagnosticar la política de diversificación en el ámbito laboral de la Seguridad y Salud Ocupacional a través de la investigación de campo en la provincia de Pastaza, a fin de obtener una proyección laboral de los profesionales en este campo de conocimiento.</a:t>
          </a:r>
          <a:endParaRPr lang="es-MX" sz="1500" kern="1200" dirty="0"/>
        </a:p>
      </dsp:txBody>
      <dsp:txXfrm>
        <a:off x="657392" y="1640372"/>
        <a:ext cx="5406053" cy="1291254"/>
      </dsp:txXfrm>
    </dsp:sp>
    <dsp:sp modelId="{EEA6F93E-F969-446A-833B-9488773E7F7F}">
      <dsp:nvSpPr>
        <dsp:cNvPr id="0" name=""/>
        <dsp:cNvSpPr/>
      </dsp:nvSpPr>
      <dsp:spPr>
        <a:xfrm>
          <a:off x="1234439" y="3200399"/>
          <a:ext cx="6995160" cy="137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Elaborar un estudio de pertinencia del campo laboral de la Seguridad y Salud Ocupacional mediante un análisis comparativo de las dimensiones de docencia y territorio zonal con la finalidad de aportar a la eficiencia y eficacia de la formación laboral de la zona.</a:t>
          </a:r>
          <a:endParaRPr lang="es-MX" sz="1500" kern="1200" dirty="0"/>
        </a:p>
      </dsp:txBody>
      <dsp:txXfrm>
        <a:off x="1274612" y="3240572"/>
        <a:ext cx="5406053" cy="1291254"/>
      </dsp:txXfrm>
    </dsp:sp>
    <dsp:sp modelId="{1110509C-54AE-4527-A218-0C7017387EA1}">
      <dsp:nvSpPr>
        <dsp:cNvPr id="0" name=""/>
        <dsp:cNvSpPr/>
      </dsp:nvSpPr>
      <dsp:spPr>
        <a:xfrm>
          <a:off x="6103619"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304215" y="1040130"/>
        <a:ext cx="490348" cy="670884"/>
      </dsp:txXfrm>
    </dsp:sp>
    <dsp:sp modelId="{4F2C59B5-FD01-42CB-80D6-D0557E97E90D}">
      <dsp:nvSpPr>
        <dsp:cNvPr id="0" name=""/>
        <dsp:cNvSpPr/>
      </dsp:nvSpPr>
      <dsp:spPr>
        <a:xfrm>
          <a:off x="6720839"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921435" y="2631186"/>
        <a:ext cx="490348" cy="6708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EBD7C-26FA-48BE-844B-575B069B6956}">
      <dsp:nvSpPr>
        <dsp:cNvPr id="0" name=""/>
        <dsp:cNvSpPr/>
      </dsp:nvSpPr>
      <dsp:spPr>
        <a:xfrm>
          <a:off x="-5576078" y="-860238"/>
          <a:ext cx="6690467" cy="6690467"/>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FCA31-B745-4724-A326-7C6E2DD9DB96}">
      <dsp:nvSpPr>
        <dsp:cNvPr id="0" name=""/>
        <dsp:cNvSpPr/>
      </dsp:nvSpPr>
      <dsp:spPr>
        <a:xfrm>
          <a:off x="913608" y="350129"/>
          <a:ext cx="7289774" cy="21395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50800" rIns="50800" bIns="50800" numCol="1" spcCol="1270" anchor="ctr" anchorCtr="0">
          <a:noAutofit/>
        </a:bodyPr>
        <a:lstStyle/>
        <a:p>
          <a:pPr lvl="0" algn="just" defTabSz="889000">
            <a:lnSpc>
              <a:spcPct val="90000"/>
            </a:lnSpc>
            <a:spcBef>
              <a:spcPct val="0"/>
            </a:spcBef>
            <a:spcAft>
              <a:spcPct val="35000"/>
            </a:spcAft>
          </a:pPr>
          <a:r>
            <a:rPr lang="es-MX" sz="2000" kern="1200" dirty="0" smtClean="0"/>
            <a:t>Se recomienda continuar con la investigación para verificar la expectativa de la demanda de los estudiantes de tercer año de bachillerato por seguir alguna carrera en SSO continúa con el 15% o existe alguna variación en aumento o es decreciente de acuerdo a las perspectivas presentadas en las encuestas. </a:t>
          </a:r>
          <a:endParaRPr lang="es-MX" sz="2000" kern="1200" dirty="0"/>
        </a:p>
      </dsp:txBody>
      <dsp:txXfrm>
        <a:off x="913608" y="350129"/>
        <a:ext cx="7289774" cy="2139594"/>
      </dsp:txXfrm>
    </dsp:sp>
    <dsp:sp modelId="{C00A12FA-0148-4B1A-B9B0-3CB5CB9914C6}">
      <dsp:nvSpPr>
        <dsp:cNvPr id="0" name=""/>
        <dsp:cNvSpPr/>
      </dsp:nvSpPr>
      <dsp:spPr>
        <a:xfrm>
          <a:off x="26216" y="532534"/>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E8FED-8410-461E-AECC-68D6167A194E}">
      <dsp:nvSpPr>
        <dsp:cNvPr id="0" name=""/>
        <dsp:cNvSpPr/>
      </dsp:nvSpPr>
      <dsp:spPr>
        <a:xfrm>
          <a:off x="874462" y="2421046"/>
          <a:ext cx="7289774" cy="25489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45720" rIns="45720" bIns="45720" numCol="1" spcCol="1270" anchor="ctr" anchorCtr="0">
          <a:noAutofit/>
        </a:bodyPr>
        <a:lstStyle/>
        <a:p>
          <a:pPr lvl="0" algn="just" defTabSz="800100">
            <a:lnSpc>
              <a:spcPct val="90000"/>
            </a:lnSpc>
            <a:spcBef>
              <a:spcPct val="0"/>
            </a:spcBef>
            <a:spcAft>
              <a:spcPct val="35000"/>
            </a:spcAft>
          </a:pPr>
          <a:r>
            <a:rPr lang="es-MX" sz="1800" kern="1200" dirty="0" smtClean="0"/>
            <a:t>Tener en cuenta que las empresas e instituciones encuestadas en su mayoría son catalogadas de tamaño grande por la cantidad de trabajadores,  quienes deben poseer una estructura y un departamento con expertos que tengan el grado mínimo de tercer nivel por lo que se recomienda poner énfasis en abrir carreras que llenen las expectativas de las ofertas laborales presentes en la provincia.</a:t>
          </a:r>
          <a:endParaRPr lang="es-MX" sz="1800" kern="1200" dirty="0"/>
        </a:p>
      </dsp:txBody>
      <dsp:txXfrm>
        <a:off x="874462" y="2421046"/>
        <a:ext cx="7289774" cy="2548944"/>
      </dsp:txXfrm>
    </dsp:sp>
    <dsp:sp modelId="{ABEEDFAF-8373-4C76-BA38-E30E8E9A14DB}">
      <dsp:nvSpPr>
        <dsp:cNvPr id="0" name=""/>
        <dsp:cNvSpPr/>
      </dsp:nvSpPr>
      <dsp:spPr>
        <a:xfrm>
          <a:off x="26216" y="2662672"/>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EBD7C-26FA-48BE-844B-575B069B6956}">
      <dsp:nvSpPr>
        <dsp:cNvPr id="0" name=""/>
        <dsp:cNvSpPr/>
      </dsp:nvSpPr>
      <dsp:spPr>
        <a:xfrm>
          <a:off x="-5576078" y="-860238"/>
          <a:ext cx="6690467" cy="6690467"/>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D30A9-A223-4042-93F2-581165588D21}">
      <dsp:nvSpPr>
        <dsp:cNvPr id="0" name=""/>
        <dsp:cNvSpPr/>
      </dsp:nvSpPr>
      <dsp:spPr>
        <a:xfrm>
          <a:off x="939825" y="0"/>
          <a:ext cx="7289774" cy="2344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45720" rIns="45720" bIns="45720" numCol="1" spcCol="1270" anchor="ctr" anchorCtr="0">
          <a:noAutofit/>
        </a:bodyPr>
        <a:lstStyle/>
        <a:p>
          <a:pPr lvl="0" algn="just" defTabSz="800100">
            <a:lnSpc>
              <a:spcPct val="90000"/>
            </a:lnSpc>
            <a:spcBef>
              <a:spcPct val="0"/>
            </a:spcBef>
            <a:spcAft>
              <a:spcPct val="35000"/>
            </a:spcAft>
          </a:pPr>
          <a:r>
            <a:rPr lang="es-MX" sz="1800" kern="1200" dirty="0"/>
            <a:t>De la investigación realizada a los estudiantes y sus expectativas por seguir la carrera y el mercado laboral en la actualidad que ofrecen las instituciones y empresas, es necesario que el programa se encuentre alineado a materias que se dicten más al ámbito de seguridad y salud ocupacional que es la perspectiva de estudiantes y necesidad de empresas de tener profesionales lideres capacitados en el área de la seguridad.</a:t>
          </a:r>
          <a:endParaRPr lang="es-MX" sz="1800" kern="1200" dirty="0"/>
        </a:p>
      </dsp:txBody>
      <dsp:txXfrm>
        <a:off x="939825" y="0"/>
        <a:ext cx="7289774" cy="2344716"/>
      </dsp:txXfrm>
    </dsp:sp>
    <dsp:sp modelId="{3E0A62E4-CC72-4B65-B157-4EF1AD8081B9}">
      <dsp:nvSpPr>
        <dsp:cNvPr id="0" name=""/>
        <dsp:cNvSpPr/>
      </dsp:nvSpPr>
      <dsp:spPr>
        <a:xfrm>
          <a:off x="26216" y="532534"/>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5A973-63AA-4026-9730-6D8FC8D96868}">
      <dsp:nvSpPr>
        <dsp:cNvPr id="0" name=""/>
        <dsp:cNvSpPr/>
      </dsp:nvSpPr>
      <dsp:spPr>
        <a:xfrm>
          <a:off x="939825" y="2448271"/>
          <a:ext cx="7289774" cy="24916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50800" rIns="50800" bIns="50800" numCol="1" spcCol="1270" anchor="ctr" anchorCtr="0">
          <a:noAutofit/>
        </a:bodyPr>
        <a:lstStyle/>
        <a:p>
          <a:pPr lvl="0" algn="just" defTabSz="889000">
            <a:lnSpc>
              <a:spcPct val="90000"/>
            </a:lnSpc>
            <a:spcBef>
              <a:spcPct val="0"/>
            </a:spcBef>
            <a:spcAft>
              <a:spcPct val="35000"/>
            </a:spcAft>
          </a:pPr>
          <a:r>
            <a:rPr lang="es-MX" sz="2000" kern="1200" dirty="0" smtClean="0"/>
            <a:t>Se recomienda al momento de abrir alguna carrera en Seguridad y Salud Ocupacional realizar una difusión masiva a través del internet y por ende las redes sociales, porque es el medio que la mayoría de estudiantes en la actualidad consume como se pudo observar en los resultados de las encuestas.</a:t>
          </a:r>
          <a:endParaRPr lang="es-MX" sz="2000" kern="1200" dirty="0"/>
        </a:p>
      </dsp:txBody>
      <dsp:txXfrm>
        <a:off x="939825" y="2448271"/>
        <a:ext cx="7289774" cy="2491611"/>
      </dsp:txXfrm>
    </dsp:sp>
    <dsp:sp modelId="{C8F84060-B31D-4EB8-8FB6-851F2B592ADC}">
      <dsp:nvSpPr>
        <dsp:cNvPr id="0" name=""/>
        <dsp:cNvSpPr/>
      </dsp:nvSpPr>
      <dsp:spPr>
        <a:xfrm>
          <a:off x="26216" y="2662672"/>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EBD7C-26FA-48BE-844B-575B069B6956}">
      <dsp:nvSpPr>
        <dsp:cNvPr id="0" name=""/>
        <dsp:cNvSpPr/>
      </dsp:nvSpPr>
      <dsp:spPr>
        <a:xfrm>
          <a:off x="-5576078" y="-860238"/>
          <a:ext cx="6690467" cy="6690467"/>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D30A9-A223-4042-93F2-581165588D21}">
      <dsp:nvSpPr>
        <dsp:cNvPr id="0" name=""/>
        <dsp:cNvSpPr/>
      </dsp:nvSpPr>
      <dsp:spPr>
        <a:xfrm>
          <a:off x="939825" y="0"/>
          <a:ext cx="7289774" cy="2344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43180" rIns="43180" bIns="43180" numCol="1" spcCol="1270" anchor="ctr" anchorCtr="0">
          <a:noAutofit/>
        </a:bodyPr>
        <a:lstStyle/>
        <a:p>
          <a:pPr lvl="0" algn="just" defTabSz="755650">
            <a:lnSpc>
              <a:spcPct val="90000"/>
            </a:lnSpc>
            <a:spcBef>
              <a:spcPct val="0"/>
            </a:spcBef>
            <a:spcAft>
              <a:spcPct val="35000"/>
            </a:spcAft>
          </a:pPr>
          <a:r>
            <a:rPr lang="es-MX" sz="1700" kern="1200" dirty="0" smtClean="0"/>
            <a:t>De los resultados obtenidos se recomienda tener un programa de pasantías dentro de la carrera para ganar experiencia con los profesionales de las instituciones y empresas debido a que en su mayoría bordean por los 32 años, entendiéndose que son personas que tienen un grado de experticia por su experiencia, al mismo tiempo puede ser personal que ya estece a punto de jubilarse y esa sea una nueva plaza de trabajo que es importante para los futuros expertos en seguridad.</a:t>
          </a:r>
          <a:endParaRPr lang="es-MX" sz="1700" kern="1200" dirty="0"/>
        </a:p>
      </dsp:txBody>
      <dsp:txXfrm>
        <a:off x="939825" y="0"/>
        <a:ext cx="7289774" cy="2344716"/>
      </dsp:txXfrm>
    </dsp:sp>
    <dsp:sp modelId="{3E0A62E4-CC72-4B65-B157-4EF1AD8081B9}">
      <dsp:nvSpPr>
        <dsp:cNvPr id="0" name=""/>
        <dsp:cNvSpPr/>
      </dsp:nvSpPr>
      <dsp:spPr>
        <a:xfrm>
          <a:off x="26216" y="532534"/>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5A973-63AA-4026-9730-6D8FC8D96868}">
      <dsp:nvSpPr>
        <dsp:cNvPr id="0" name=""/>
        <dsp:cNvSpPr/>
      </dsp:nvSpPr>
      <dsp:spPr>
        <a:xfrm>
          <a:off x="939825" y="2478379"/>
          <a:ext cx="7289774" cy="24916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988" tIns="45720" rIns="45720" bIns="45720" numCol="1" spcCol="1270" anchor="ctr" anchorCtr="0">
          <a:noAutofit/>
        </a:bodyPr>
        <a:lstStyle/>
        <a:p>
          <a:pPr lvl="0" algn="just" defTabSz="800100">
            <a:lnSpc>
              <a:spcPct val="90000"/>
            </a:lnSpc>
            <a:spcBef>
              <a:spcPct val="0"/>
            </a:spcBef>
            <a:spcAft>
              <a:spcPct val="35000"/>
            </a:spcAft>
          </a:pPr>
          <a:r>
            <a:rPr lang="es-MX" sz="1800" kern="1200" dirty="0" smtClean="0"/>
            <a:t>Se recomienda tener mucho énfasis en los resultados obtenidos donde  la expectativa de la mayoría de los estudiantes se encuentra en continuar sus estudios en una universidad de orden pública que oferten carreras de tercer nivel y sea presencial. Solo el 4% de los encuestados, siendo un grupo minoritario se inclina por seguir estudios donde existan solo capacitaciones.</a:t>
          </a:r>
          <a:endParaRPr lang="es-MX" sz="1800" kern="1200" dirty="0"/>
        </a:p>
      </dsp:txBody>
      <dsp:txXfrm>
        <a:off x="939825" y="2478379"/>
        <a:ext cx="7289774" cy="2491611"/>
      </dsp:txXfrm>
    </dsp:sp>
    <dsp:sp modelId="{C8F84060-B31D-4EB8-8FB6-851F2B592ADC}">
      <dsp:nvSpPr>
        <dsp:cNvPr id="0" name=""/>
        <dsp:cNvSpPr/>
      </dsp:nvSpPr>
      <dsp:spPr>
        <a:xfrm>
          <a:off x="26216" y="2662672"/>
          <a:ext cx="1774783" cy="17747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5C6B6-BD65-4387-B150-296E02232162}">
      <dsp:nvSpPr>
        <dsp:cNvPr id="0" name=""/>
        <dsp:cNvSpPr/>
      </dsp:nvSpPr>
      <dsp:spPr>
        <a:xfrm>
          <a:off x="0" y="0"/>
          <a:ext cx="6995160" cy="2057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Analizar la situación de igualdad en el campo laboral de Seguridad y salud Ocupacional en la provincia a través de un estudio bibliográfico y estadístico con el propósito de sustentar una oferta educativa equitativa.</a:t>
          </a:r>
          <a:endParaRPr lang="es-MX" sz="1500" kern="1200" dirty="0"/>
        </a:p>
      </dsp:txBody>
      <dsp:txXfrm>
        <a:off x="60259" y="60259"/>
        <a:ext cx="4868677" cy="1936882"/>
      </dsp:txXfrm>
    </dsp:sp>
    <dsp:sp modelId="{7D0B4561-134A-4113-8A82-F76D74907DD9}">
      <dsp:nvSpPr>
        <dsp:cNvPr id="0" name=""/>
        <dsp:cNvSpPr/>
      </dsp:nvSpPr>
      <dsp:spPr>
        <a:xfrm>
          <a:off x="1234439" y="2514599"/>
          <a:ext cx="6995160" cy="2057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Recopilar y sistematizar datos relacionados con los aspectos de titulación, oferta regional y nacional de los profesionales en el campo de la Seguridad y Salud Ocupacional de la provincia de Pastaza mediante un análisis estadístico a fin de coadyuvar en el fortalecimiento del área de conocimiento de la Seguridad.</a:t>
          </a:r>
          <a:endParaRPr lang="es-MX" sz="1500" kern="1200" dirty="0"/>
        </a:p>
      </dsp:txBody>
      <dsp:txXfrm>
        <a:off x="1294698" y="2574858"/>
        <a:ext cx="4302892" cy="1936882"/>
      </dsp:txXfrm>
    </dsp:sp>
    <dsp:sp modelId="{94A37D72-6C12-4916-B304-A06143359B7E}">
      <dsp:nvSpPr>
        <dsp:cNvPr id="0" name=""/>
        <dsp:cNvSpPr/>
      </dsp:nvSpPr>
      <dsp:spPr>
        <a:xfrm>
          <a:off x="5657850" y="1617344"/>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5958745" y="1617344"/>
        <a:ext cx="735520" cy="1006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4AB72-039B-41BA-AC36-EDE21C6E2501}">
      <dsp:nvSpPr>
        <dsp:cNvPr id="0" name=""/>
        <dsp:cNvSpPr/>
      </dsp:nvSpPr>
      <dsp:spPr>
        <a:xfrm>
          <a:off x="792956" y="2232"/>
          <a:ext cx="2768203" cy="1384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MX" sz="1600" b="1" kern="1200" smtClean="0"/>
            <a:t>Antecedentes de la Seguridad Integral</a:t>
          </a:r>
          <a:endParaRPr lang="es-MX" sz="1600" kern="1200"/>
        </a:p>
      </dsp:txBody>
      <dsp:txXfrm>
        <a:off x="833495" y="42771"/>
        <a:ext cx="2687125" cy="1303023"/>
      </dsp:txXfrm>
    </dsp:sp>
    <dsp:sp modelId="{F396A3AE-23FA-4E14-8959-493F32EB6E4F}">
      <dsp:nvSpPr>
        <dsp:cNvPr id="0" name=""/>
        <dsp:cNvSpPr/>
      </dsp:nvSpPr>
      <dsp:spPr>
        <a:xfrm>
          <a:off x="792956" y="1593949"/>
          <a:ext cx="2768203" cy="1384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rtl="0">
            <a:lnSpc>
              <a:spcPct val="90000"/>
            </a:lnSpc>
            <a:spcBef>
              <a:spcPct val="0"/>
            </a:spcBef>
            <a:spcAft>
              <a:spcPct val="35000"/>
            </a:spcAft>
          </a:pPr>
          <a:r>
            <a:rPr lang="es-MX" sz="1600" kern="1200" dirty="0" smtClean="0"/>
            <a:t>La seguridad integral es la implicación de los diversos agentes sociales en los procesos de evaluación y prevención de riesgos</a:t>
          </a:r>
          <a:endParaRPr lang="es-MX" sz="1600" kern="1200" dirty="0"/>
        </a:p>
      </dsp:txBody>
      <dsp:txXfrm>
        <a:off x="833495" y="1634488"/>
        <a:ext cx="2687125" cy="1303023"/>
      </dsp:txXfrm>
    </dsp:sp>
    <dsp:sp modelId="{978D8C25-A6DF-4DFC-A989-B543A62BDA4B}">
      <dsp:nvSpPr>
        <dsp:cNvPr id="0" name=""/>
        <dsp:cNvSpPr/>
      </dsp:nvSpPr>
      <dsp:spPr>
        <a:xfrm>
          <a:off x="792956" y="3185666"/>
          <a:ext cx="2768203" cy="1384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MX" sz="1600" b="1" kern="1200" smtClean="0"/>
            <a:t>Seguridad Salud Ocupacional</a:t>
          </a:r>
          <a:endParaRPr lang="es-MX" sz="1600" kern="1200"/>
        </a:p>
      </dsp:txBody>
      <dsp:txXfrm>
        <a:off x="833495" y="3226205"/>
        <a:ext cx="2687125" cy="1303023"/>
      </dsp:txXfrm>
    </dsp:sp>
    <dsp:sp modelId="{945B5309-023F-4571-B5B4-905321323F5B}">
      <dsp:nvSpPr>
        <dsp:cNvPr id="0" name=""/>
        <dsp:cNvSpPr/>
      </dsp:nvSpPr>
      <dsp:spPr>
        <a:xfrm>
          <a:off x="3561159" y="3850470"/>
          <a:ext cx="1107281" cy="54492"/>
        </a:xfrm>
        <a:custGeom>
          <a:avLst/>
          <a:gdLst/>
          <a:ahLst/>
          <a:cxnLst/>
          <a:rect l="0" t="0" r="0" b="0"/>
          <a:pathLst>
            <a:path>
              <a:moveTo>
                <a:pt x="0" y="27246"/>
              </a:moveTo>
              <a:lnTo>
                <a:pt x="110728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87117" y="3850034"/>
        <a:ext cx="55364" cy="55364"/>
      </dsp:txXfrm>
    </dsp:sp>
    <dsp:sp modelId="{5EE4CEE3-C38A-4B3A-8226-DD43FBCA5A1E}">
      <dsp:nvSpPr>
        <dsp:cNvPr id="0" name=""/>
        <dsp:cNvSpPr/>
      </dsp:nvSpPr>
      <dsp:spPr>
        <a:xfrm>
          <a:off x="4668440" y="3185666"/>
          <a:ext cx="2768203" cy="1384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rtl="0">
            <a:lnSpc>
              <a:spcPct val="90000"/>
            </a:lnSpc>
            <a:spcBef>
              <a:spcPct val="0"/>
            </a:spcBef>
            <a:spcAft>
              <a:spcPct val="35000"/>
            </a:spcAft>
          </a:pPr>
          <a:r>
            <a:rPr lang="es-MX" sz="1600" kern="1200" dirty="0" smtClean="0"/>
            <a:t>Es una disciplina que trata de la prevención de las lesiones y enfermedades relacionadas con el trabajo</a:t>
          </a:r>
          <a:endParaRPr lang="es-MX" sz="1600" kern="1200" dirty="0"/>
        </a:p>
      </dsp:txBody>
      <dsp:txXfrm>
        <a:off x="4708979" y="3226205"/>
        <a:ext cx="2687125" cy="1303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89D3E-AD9C-4835-8B9E-45268B9DD181}">
      <dsp:nvSpPr>
        <dsp:cNvPr id="0" name=""/>
        <dsp:cNvSpPr/>
      </dsp:nvSpPr>
      <dsp:spPr>
        <a:xfrm>
          <a:off x="0" y="0"/>
          <a:ext cx="4572000" cy="4572000"/>
        </a:xfrm>
        <a:prstGeom prst="pie">
          <a:avLst>
            <a:gd name="adj1" fmla="val 5400000"/>
            <a:gd name="adj2" fmla="val 162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53CCC-22AC-4485-B9BE-61A8CD135BF5}">
      <dsp:nvSpPr>
        <dsp:cNvPr id="0" name=""/>
        <dsp:cNvSpPr/>
      </dsp:nvSpPr>
      <dsp:spPr>
        <a:xfrm>
          <a:off x="2286000" y="0"/>
          <a:ext cx="5943600" cy="4572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MX" sz="1900" b="1" kern="1200" dirty="0" smtClean="0"/>
            <a:t>Historia Precursores de la </a:t>
          </a:r>
          <a:r>
            <a:rPr lang="es-MX" sz="1900" b="1" kern="1200" dirty="0" smtClean="0"/>
            <a:t>Salud Ocupacional </a:t>
          </a:r>
          <a:endParaRPr lang="es-MX" sz="1900" b="1" kern="1200" dirty="0"/>
        </a:p>
      </dsp:txBody>
      <dsp:txXfrm>
        <a:off x="2286000" y="0"/>
        <a:ext cx="5943600" cy="971549"/>
      </dsp:txXfrm>
    </dsp:sp>
    <dsp:sp modelId="{7076618F-03F7-47AA-99BB-6C1C14BAE278}">
      <dsp:nvSpPr>
        <dsp:cNvPr id="0" name=""/>
        <dsp:cNvSpPr/>
      </dsp:nvSpPr>
      <dsp:spPr>
        <a:xfrm>
          <a:off x="600074" y="971549"/>
          <a:ext cx="3371850" cy="3371850"/>
        </a:xfrm>
        <a:prstGeom prst="pie">
          <a:avLst>
            <a:gd name="adj1" fmla="val 5400000"/>
            <a:gd name="adj2" fmla="val 16200000"/>
          </a:avLst>
        </a:prstGeom>
        <a:solidFill>
          <a:schemeClr val="accent1">
            <a:shade val="50000"/>
            <a:hueOff val="173080"/>
            <a:satOff val="-12641"/>
            <a:lumOff val="22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EBB51-BB9E-4B0C-A4D6-C1A25095F951}">
      <dsp:nvSpPr>
        <dsp:cNvPr id="0" name=""/>
        <dsp:cNvSpPr/>
      </dsp:nvSpPr>
      <dsp:spPr>
        <a:xfrm>
          <a:off x="2286000" y="971549"/>
          <a:ext cx="5943600" cy="3371850"/>
        </a:xfrm>
        <a:prstGeom prst="rect">
          <a:avLst/>
        </a:prstGeom>
        <a:solidFill>
          <a:schemeClr val="lt1">
            <a:alpha val="90000"/>
            <a:hueOff val="0"/>
            <a:satOff val="0"/>
            <a:lumOff val="0"/>
            <a:alphaOff val="0"/>
          </a:schemeClr>
        </a:solidFill>
        <a:ln w="25400" cap="flat" cmpd="sng" algn="ctr">
          <a:solidFill>
            <a:schemeClr val="accent1">
              <a:shade val="50000"/>
              <a:hueOff val="173080"/>
              <a:satOff val="-12641"/>
              <a:lumOff val="22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MX" sz="1900" kern="1200" dirty="0" smtClean="0"/>
            <a:t>Entre 1413 y 1417 se dictaminan las ‘Ordenanzas de Francia’ que velan por la seguridad de la clase trabajadora</a:t>
          </a:r>
          <a:endParaRPr lang="es-MX" sz="1900" kern="1200" dirty="0"/>
        </a:p>
      </dsp:txBody>
      <dsp:txXfrm>
        <a:off x="2286000" y="971549"/>
        <a:ext cx="5943600" cy="971550"/>
      </dsp:txXfrm>
    </dsp:sp>
    <dsp:sp modelId="{EA159576-D8AE-4646-B8E3-51C85D49DC55}">
      <dsp:nvSpPr>
        <dsp:cNvPr id="0" name=""/>
        <dsp:cNvSpPr/>
      </dsp:nvSpPr>
      <dsp:spPr>
        <a:xfrm>
          <a:off x="1200150" y="1943100"/>
          <a:ext cx="2171700" cy="2171700"/>
        </a:xfrm>
        <a:prstGeom prst="pie">
          <a:avLst>
            <a:gd name="adj1" fmla="val 5400000"/>
            <a:gd name="adj2" fmla="val 16200000"/>
          </a:avLst>
        </a:prstGeom>
        <a:solidFill>
          <a:schemeClr val="accent1">
            <a:shade val="50000"/>
            <a:hueOff val="346161"/>
            <a:satOff val="-25283"/>
            <a:lumOff val="459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8B0B8-3E97-4DDC-9064-CBB592895044}">
      <dsp:nvSpPr>
        <dsp:cNvPr id="0" name=""/>
        <dsp:cNvSpPr/>
      </dsp:nvSpPr>
      <dsp:spPr>
        <a:xfrm>
          <a:off x="2286000" y="1943100"/>
          <a:ext cx="5943600" cy="2171700"/>
        </a:xfrm>
        <a:prstGeom prst="rect">
          <a:avLst/>
        </a:prstGeom>
        <a:solidFill>
          <a:schemeClr val="lt1">
            <a:alpha val="90000"/>
            <a:hueOff val="0"/>
            <a:satOff val="0"/>
            <a:lumOff val="0"/>
            <a:alphaOff val="0"/>
          </a:schemeClr>
        </a:solidFill>
        <a:ln w="25400" cap="flat" cmpd="sng" algn="ctr">
          <a:solidFill>
            <a:schemeClr val="accent1">
              <a:shade val="50000"/>
              <a:hueOff val="346161"/>
              <a:satOff val="-25283"/>
              <a:lumOff val="459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MX" sz="1900" b="1" kern="1200" dirty="0" smtClean="0"/>
            <a:t>El Centro de Estudios de la Salud de los Trabajadores (CEST) Estructura y funcionamiento en el Ecuador</a:t>
          </a:r>
          <a:endParaRPr lang="es-MX" sz="1900" kern="1200" dirty="0"/>
        </a:p>
      </dsp:txBody>
      <dsp:txXfrm>
        <a:off x="2286000" y="1943100"/>
        <a:ext cx="5943600" cy="971550"/>
      </dsp:txXfrm>
    </dsp:sp>
    <dsp:sp modelId="{89D972FE-1B87-4B04-B0F9-5B2F9D433F15}">
      <dsp:nvSpPr>
        <dsp:cNvPr id="0" name=""/>
        <dsp:cNvSpPr/>
      </dsp:nvSpPr>
      <dsp:spPr>
        <a:xfrm>
          <a:off x="1800225" y="2914650"/>
          <a:ext cx="971549" cy="971549"/>
        </a:xfrm>
        <a:prstGeom prst="pie">
          <a:avLst>
            <a:gd name="adj1" fmla="val 5400000"/>
            <a:gd name="adj2" fmla="val 16200000"/>
          </a:avLst>
        </a:prstGeom>
        <a:solidFill>
          <a:schemeClr val="accent1">
            <a:shade val="50000"/>
            <a:hueOff val="173080"/>
            <a:satOff val="-12641"/>
            <a:lumOff val="22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168DC-09C5-45AB-B280-00CB94642D25}">
      <dsp:nvSpPr>
        <dsp:cNvPr id="0" name=""/>
        <dsp:cNvSpPr/>
      </dsp:nvSpPr>
      <dsp:spPr>
        <a:xfrm>
          <a:off x="2286000" y="2841504"/>
          <a:ext cx="5943600" cy="1730495"/>
        </a:xfrm>
        <a:prstGeom prst="rect">
          <a:avLst/>
        </a:prstGeom>
        <a:solidFill>
          <a:schemeClr val="lt1">
            <a:alpha val="90000"/>
            <a:hueOff val="0"/>
            <a:satOff val="0"/>
            <a:lumOff val="0"/>
            <a:alphaOff val="0"/>
          </a:schemeClr>
        </a:solidFill>
        <a:ln w="25400" cap="flat" cmpd="sng" algn="ctr">
          <a:solidFill>
            <a:schemeClr val="accent1">
              <a:shade val="50000"/>
              <a:hueOff val="173080"/>
              <a:satOff val="-12641"/>
              <a:lumOff val="22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kern="1200" dirty="0" smtClean="0"/>
            <a:t>Un hecho importante que se dio en el proceso inicial de intervención del CEST fue la promulgación por parte del Ministro de Trabajo y Recursos Humanos del Reglamento de Seguridad y Salud de los Trabajadores y Mejoramiento del Medio Ambiente de Trabajo, Decreto No. 2393 del 17 de Noviembre de 1986. </a:t>
          </a:r>
          <a:endParaRPr lang="es-MX" sz="1800" kern="1200" dirty="0"/>
        </a:p>
      </dsp:txBody>
      <dsp:txXfrm>
        <a:off x="2286000" y="2841504"/>
        <a:ext cx="5943600" cy="1730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98D57-F39D-46C8-87F5-569A2D4EBAB1}">
      <dsp:nvSpPr>
        <dsp:cNvPr id="0" name=""/>
        <dsp:cNvSpPr/>
      </dsp:nvSpPr>
      <dsp:spPr>
        <a:xfrm>
          <a:off x="0" y="160095"/>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smtClean="0"/>
            <a:t>Fundamentación Legal</a:t>
          </a:r>
          <a:endParaRPr lang="es-MX" sz="2000" kern="1200" dirty="0"/>
        </a:p>
      </dsp:txBody>
      <dsp:txXfrm>
        <a:off x="27274" y="187369"/>
        <a:ext cx="8175052" cy="504163"/>
      </dsp:txXfrm>
    </dsp:sp>
    <dsp:sp modelId="{559993D2-D4CF-4B59-AB6A-1BF042384266}">
      <dsp:nvSpPr>
        <dsp:cNvPr id="0" name=""/>
        <dsp:cNvSpPr/>
      </dsp:nvSpPr>
      <dsp:spPr>
        <a:xfrm>
          <a:off x="0" y="722427"/>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1" kern="1200" dirty="0" smtClean="0"/>
            <a:t>Constitución de la República del Ecuador</a:t>
          </a:r>
          <a:endParaRPr lang="es-MX" sz="1400" kern="1200" dirty="0"/>
        </a:p>
      </dsp:txBody>
      <dsp:txXfrm>
        <a:off x="27274" y="749701"/>
        <a:ext cx="8175052" cy="504163"/>
      </dsp:txXfrm>
    </dsp:sp>
    <dsp:sp modelId="{B53870CB-38EC-4942-A03E-0D28168A2478}">
      <dsp:nvSpPr>
        <dsp:cNvPr id="0" name=""/>
        <dsp:cNvSpPr/>
      </dsp:nvSpPr>
      <dsp:spPr>
        <a:xfrm>
          <a:off x="0" y="1321459"/>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Art. 23.- 6. El derecho a vivir en un ambiente sano, ecológicamente equilibrado y libre de contaminación</a:t>
          </a:r>
          <a:endParaRPr lang="es-MX" sz="1400" kern="1200" dirty="0"/>
        </a:p>
      </dsp:txBody>
      <dsp:txXfrm>
        <a:off x="27274" y="1348733"/>
        <a:ext cx="8175052" cy="504163"/>
      </dsp:txXfrm>
    </dsp:sp>
    <dsp:sp modelId="{EA37B040-83CE-4BC9-8724-E29C94959ACD}">
      <dsp:nvSpPr>
        <dsp:cNvPr id="0" name=""/>
        <dsp:cNvSpPr/>
      </dsp:nvSpPr>
      <dsp:spPr>
        <a:xfrm>
          <a:off x="0" y="1920490"/>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1" kern="1200" dirty="0" smtClean="0"/>
            <a:t>Instrumento Andino de Seguridad y Salud en el Trabajo </a:t>
          </a:r>
          <a:endParaRPr lang="es-MX" sz="1400" kern="1200" dirty="0"/>
        </a:p>
      </dsp:txBody>
      <dsp:txXfrm>
        <a:off x="27274" y="1947764"/>
        <a:ext cx="8175052" cy="504163"/>
      </dsp:txXfrm>
    </dsp:sp>
    <dsp:sp modelId="{B988E474-72D9-4C7B-95AF-5AAC823CCFF3}">
      <dsp:nvSpPr>
        <dsp:cNvPr id="0" name=""/>
        <dsp:cNvSpPr/>
      </dsp:nvSpPr>
      <dsp:spPr>
        <a:xfrm>
          <a:off x="0" y="2519522"/>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Art. 4.- Los países miembros deberán propiciar el mejoramiento de las condiciones de Seguridad y Salud en el trabajo</a:t>
          </a:r>
          <a:endParaRPr lang="es-MX" sz="1400" kern="1200" dirty="0"/>
        </a:p>
      </dsp:txBody>
      <dsp:txXfrm>
        <a:off x="27274" y="2546796"/>
        <a:ext cx="8175052" cy="504163"/>
      </dsp:txXfrm>
    </dsp:sp>
    <dsp:sp modelId="{CF7E79F8-7954-4B1D-8FD9-C143F67B97FB}">
      <dsp:nvSpPr>
        <dsp:cNvPr id="0" name=""/>
        <dsp:cNvSpPr/>
      </dsp:nvSpPr>
      <dsp:spPr>
        <a:xfrm>
          <a:off x="0" y="3118554"/>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1" kern="1200" smtClean="0"/>
            <a:t>Acuerdo Ministerial No. MDT-2017-0135</a:t>
          </a:r>
          <a:endParaRPr lang="es-MX" sz="1400" kern="1200"/>
        </a:p>
      </dsp:txBody>
      <dsp:txXfrm>
        <a:off x="27274" y="3145828"/>
        <a:ext cx="8175052" cy="504163"/>
      </dsp:txXfrm>
    </dsp:sp>
    <dsp:sp modelId="{D5882E05-8C48-445C-9BDA-DCC88B3A311A}">
      <dsp:nvSpPr>
        <dsp:cNvPr id="0" name=""/>
        <dsp:cNvSpPr/>
      </dsp:nvSpPr>
      <dsp:spPr>
        <a:xfrm>
          <a:off x="0" y="3717585"/>
          <a:ext cx="8229600" cy="55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Capitulo IV  </a:t>
          </a:r>
          <a:r>
            <a:rPr lang="es-MX" sz="1400" kern="1200" dirty="0" smtClean="0"/>
            <a:t>Obligaciones en Materia de Seguridad, Salud Del Trabajo y Gestión Integral de Riesgos</a:t>
          </a:r>
          <a:endParaRPr lang="es-MX" sz="1400" kern="1200" dirty="0"/>
        </a:p>
      </dsp:txBody>
      <dsp:txXfrm>
        <a:off x="27274" y="3744859"/>
        <a:ext cx="8175052" cy="504163"/>
      </dsp:txXfrm>
    </dsp:sp>
    <dsp:sp modelId="{02FE1AF1-C7CD-455B-9CEE-842D7BF67F2F}">
      <dsp:nvSpPr>
        <dsp:cNvPr id="0" name=""/>
        <dsp:cNvSpPr/>
      </dsp:nvSpPr>
      <dsp:spPr>
        <a:xfrm>
          <a:off x="0" y="4316617"/>
          <a:ext cx="8229600" cy="818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1" kern="1200" dirty="0" smtClean="0"/>
            <a:t>Resolución C.D. 513 Reglamento del Seguro General de Riesgos de Trabajo</a:t>
          </a:r>
          <a:endParaRPr lang="es-MX" sz="1400" kern="1200" dirty="0"/>
        </a:p>
      </dsp:txBody>
      <dsp:txXfrm>
        <a:off x="39932" y="4356549"/>
        <a:ext cx="8149736" cy="738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3487-4488-4115-A6DC-8C4697A59545}">
      <dsp:nvSpPr>
        <dsp:cNvPr id="0" name=""/>
        <dsp:cNvSpPr/>
      </dsp:nvSpPr>
      <dsp:spPr>
        <a:xfrm rot="5400000">
          <a:off x="-316471" y="319481"/>
          <a:ext cx="2109808" cy="1476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ES" sz="4100" kern="1200" dirty="0" smtClean="0"/>
            <a:t>1</a:t>
          </a:r>
          <a:endParaRPr lang="es-MX" sz="4100" kern="1200" dirty="0"/>
        </a:p>
      </dsp:txBody>
      <dsp:txXfrm rot="-5400000">
        <a:off x="0" y="741443"/>
        <a:ext cx="1476866" cy="632942"/>
      </dsp:txXfrm>
    </dsp:sp>
    <dsp:sp modelId="{5494B61F-0178-4A06-A6EB-26F5A8F77C31}">
      <dsp:nvSpPr>
        <dsp:cNvPr id="0" name=""/>
        <dsp:cNvSpPr/>
      </dsp:nvSpPr>
      <dsp:spPr>
        <a:xfrm rot="5400000">
          <a:off x="4167545" y="-2687668"/>
          <a:ext cx="1371375" cy="67527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Acorde al estudio realizado en la provincia de Pastaza con base en los criterios de pertinencia que el CES exige para la creación de una nueva carrera, de acuerdo al análisis y los criterios presentados las empresas  tienen la demanda de profesionales con alto criterio y conocimiento en Seguridad y Salud Ocupacional. </a:t>
          </a:r>
          <a:endParaRPr lang="es-MX" sz="1600" kern="1200" dirty="0"/>
        </a:p>
      </dsp:txBody>
      <dsp:txXfrm rot="-5400000">
        <a:off x="1476867" y="69955"/>
        <a:ext cx="6685788" cy="1237485"/>
      </dsp:txXfrm>
    </dsp:sp>
    <dsp:sp modelId="{18598141-B444-445B-A4BD-A0E95CCD739C}">
      <dsp:nvSpPr>
        <dsp:cNvPr id="0" name=""/>
        <dsp:cNvSpPr/>
      </dsp:nvSpPr>
      <dsp:spPr>
        <a:xfrm rot="5400000">
          <a:off x="-316471" y="2775652"/>
          <a:ext cx="2109808" cy="1476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ES" sz="4100" kern="1200" dirty="0" smtClean="0"/>
            <a:t>2</a:t>
          </a:r>
          <a:endParaRPr lang="es-MX" sz="4100" kern="1200" dirty="0"/>
        </a:p>
      </dsp:txBody>
      <dsp:txXfrm rot="-5400000">
        <a:off x="0" y="3197614"/>
        <a:ext cx="1476866" cy="632942"/>
      </dsp:txXfrm>
    </dsp:sp>
    <dsp:sp modelId="{1A989E11-0E4C-4793-B988-B3D04D1A46F4}">
      <dsp:nvSpPr>
        <dsp:cNvPr id="0" name=""/>
        <dsp:cNvSpPr/>
      </dsp:nvSpPr>
      <dsp:spPr>
        <a:xfrm rot="5400000">
          <a:off x="3573986" y="-231497"/>
          <a:ext cx="2558493" cy="67527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Los estudiantes de tercer año de bachillerato aspiran a continuar con sus estudios superiores de tercer nivel quienes requieren seguir una carrera bajo la modalidad presencial de orden pública realizando la vinculación de la sociedad e igualdad de oportunidades para hombres y mujeres. De este grupo existe un interés por seguir la carrera de SSO a pesar de desconocer la oferta académica en la provincia. Por lo tanto ofertar una carrera en Seguridad y Salud Ocupacional en la provincia de Pastaza tendría la demanda de los estudiantes al culminar los estudios secundarios.</a:t>
          </a:r>
          <a:endParaRPr lang="es-MX" sz="1600" kern="1200" dirty="0"/>
        </a:p>
      </dsp:txBody>
      <dsp:txXfrm rot="-5400000">
        <a:off x="1476867" y="1990517"/>
        <a:ext cx="6627838" cy="2308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3487-4488-4115-A6DC-8C4697A59545}">
      <dsp:nvSpPr>
        <dsp:cNvPr id="0" name=""/>
        <dsp:cNvSpPr/>
      </dsp:nvSpPr>
      <dsp:spPr>
        <a:xfrm rot="5400000">
          <a:off x="-311373" y="840285"/>
          <a:ext cx="2075825" cy="14530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kern="1200" dirty="0" smtClean="0"/>
            <a:t>3</a:t>
          </a:r>
          <a:endParaRPr lang="es-MX" sz="4000" kern="1200" dirty="0"/>
        </a:p>
      </dsp:txBody>
      <dsp:txXfrm rot="-5400000">
        <a:off x="1" y="1255450"/>
        <a:ext cx="1453078" cy="622747"/>
      </dsp:txXfrm>
    </dsp:sp>
    <dsp:sp modelId="{5494B61F-0178-4A06-A6EB-26F5A8F77C31}">
      <dsp:nvSpPr>
        <dsp:cNvPr id="0" name=""/>
        <dsp:cNvSpPr/>
      </dsp:nvSpPr>
      <dsp:spPr>
        <a:xfrm rot="5400000">
          <a:off x="3690249" y="-2237171"/>
          <a:ext cx="2363842" cy="68381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En la provincia de Pastaza las instituciones y empresas en su mayoría se encuentran desempeñando las labores en diferentes actividades de servicio teniendo así una gran diversidad en el campo laboral presente. En la actualidad dirigen los departamentos de Seguridad los técnicos en su mayoría ingenieros industriales quienes han suplido la falta de profesiones en SSO en el mercado; por lo tanto la demanda de expertos capacitados en SSO es pretendido al momento de ocupar un puesto para estas actividades debido a que no existe algún centro de estudios que oferte en la actualidad la carrera de SSO en la localidad.</a:t>
          </a:r>
          <a:endParaRPr lang="es-MX" sz="1500" kern="1200" dirty="0"/>
        </a:p>
      </dsp:txBody>
      <dsp:txXfrm rot="-5400000">
        <a:off x="1453078" y="115393"/>
        <a:ext cx="6722792" cy="2133056"/>
      </dsp:txXfrm>
    </dsp:sp>
    <dsp:sp modelId="{18598141-B444-445B-A4BD-A0E95CCD739C}">
      <dsp:nvSpPr>
        <dsp:cNvPr id="0" name=""/>
        <dsp:cNvSpPr/>
      </dsp:nvSpPr>
      <dsp:spPr>
        <a:xfrm rot="5400000">
          <a:off x="-311373" y="3255913"/>
          <a:ext cx="2075825" cy="14530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kern="1200" dirty="0" smtClean="0"/>
            <a:t>4</a:t>
          </a:r>
          <a:endParaRPr lang="es-MX" sz="4000" kern="1200" dirty="0"/>
        </a:p>
      </dsp:txBody>
      <dsp:txXfrm rot="-5400000">
        <a:off x="1" y="3671078"/>
        <a:ext cx="1453078" cy="622747"/>
      </dsp:txXfrm>
    </dsp:sp>
    <dsp:sp modelId="{1A989E11-0E4C-4793-B988-B3D04D1A46F4}">
      <dsp:nvSpPr>
        <dsp:cNvPr id="0" name=""/>
        <dsp:cNvSpPr/>
      </dsp:nvSpPr>
      <dsp:spPr>
        <a:xfrm rot="5400000">
          <a:off x="3637182" y="387917"/>
          <a:ext cx="2469977" cy="68381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smtClean="0"/>
            <a:t>Dentro de la política de diversificación en cada ámbito laboral y a las exigencias emitidas por el ministerio de trabajo con los diferentes acuerdos, las necesidades de profesionales en Seguridad y Salud Ocupacional en las empresas encuestadas en la provincia de Pastaza va en aumento siendo de 33% aproximadamente desde el año 2017 hasta el 2019. Un crecimiento de acorde a la necesidad y requerimiento de las empresas por falta de profesionales capacitados para realizar estudios de campo y los diferentes riesgos laborables presentes en los trabajadores, como se pudo evidenciar en la investigación en su mayoría son de orden ergonómico.</a:t>
          </a:r>
          <a:endParaRPr lang="es-MX" sz="1500" kern="1200" dirty="0"/>
        </a:p>
      </dsp:txBody>
      <dsp:txXfrm rot="-5400000">
        <a:off x="1453078" y="2692595"/>
        <a:ext cx="6717611" cy="2228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3487-4488-4115-A6DC-8C4697A59545}">
      <dsp:nvSpPr>
        <dsp:cNvPr id="0" name=""/>
        <dsp:cNvSpPr/>
      </dsp:nvSpPr>
      <dsp:spPr>
        <a:xfrm rot="5400000">
          <a:off x="-280752" y="1030193"/>
          <a:ext cx="1871686" cy="13101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5</a:t>
          </a:r>
          <a:endParaRPr lang="es-MX" sz="3600" kern="1200" dirty="0"/>
        </a:p>
      </dsp:txBody>
      <dsp:txXfrm rot="-5400000">
        <a:off x="1" y="1404530"/>
        <a:ext cx="1310180" cy="561506"/>
      </dsp:txXfrm>
    </dsp:sp>
    <dsp:sp modelId="{5494B61F-0178-4A06-A6EB-26F5A8F77C31}">
      <dsp:nvSpPr>
        <dsp:cNvPr id="0" name=""/>
        <dsp:cNvSpPr/>
      </dsp:nvSpPr>
      <dsp:spPr>
        <a:xfrm rot="5400000">
          <a:off x="3528484" y="-2218304"/>
          <a:ext cx="2544474" cy="69810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Acorde al análisis realizado el interés por seguir una carrera relacionada con SSO la mayor parte es de género femenino mientras que en el campo laboral actual sobresale en su mayor parte el género masculino; datos que establece que en un futuro se tendría mayor ingreso de personal femenino a las distintas instituciones públicas y empresas privadas; dejando de ser equitativo el ingreso de acuerdo a las ofertas laborales existentes. Estos datos de las proyecciones laborales nos permiten indicar que en un futuro no muy lejano de acuerdo a las ofertas académicas se tendría la tendencia de mayor personal femenino dirigiendo los distintos departamentos de SSO.</a:t>
          </a:r>
          <a:endParaRPr lang="es-MX" sz="1600" kern="1200" dirty="0"/>
        </a:p>
      </dsp:txBody>
      <dsp:txXfrm rot="-5400000">
        <a:off x="1310180" y="124211"/>
        <a:ext cx="6856872" cy="2296052"/>
      </dsp:txXfrm>
    </dsp:sp>
    <dsp:sp modelId="{18598141-B444-445B-A4BD-A0E95CCD739C}">
      <dsp:nvSpPr>
        <dsp:cNvPr id="0" name=""/>
        <dsp:cNvSpPr/>
      </dsp:nvSpPr>
      <dsp:spPr>
        <a:xfrm rot="5400000">
          <a:off x="-280752" y="3365563"/>
          <a:ext cx="1871686" cy="13101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6</a:t>
          </a:r>
          <a:endParaRPr lang="es-MX" sz="3600" kern="1200" dirty="0"/>
        </a:p>
      </dsp:txBody>
      <dsp:txXfrm rot="-5400000">
        <a:off x="1" y="3739900"/>
        <a:ext cx="1310180" cy="561506"/>
      </dsp:txXfrm>
    </dsp:sp>
    <dsp:sp modelId="{1A989E11-0E4C-4793-B988-B3D04D1A46F4}">
      <dsp:nvSpPr>
        <dsp:cNvPr id="0" name=""/>
        <dsp:cNvSpPr/>
      </dsp:nvSpPr>
      <dsp:spPr>
        <a:xfrm rot="5400000">
          <a:off x="3535034" y="289469"/>
          <a:ext cx="2523975" cy="69810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Conforme al análisis de pertinencia del campo laboral en Seguridad y Salud Ocupacional se concluye la evidenciada de fundamentos en la posibilidad de empleo con enfoques de procesos de comunicación e interacción entre personas con identidades culturales específicas y de igualdad; enmarcado dentro de las políticas contempladas en normativas ecuatorianas e internacionales, donde se entienda que un accidente nos es casualidad sino una suma de malas prácticas de trabajo por lo tanto se busca dentro del entorno laboral sea agradable, saludable y se mitigue al máximo los riesgos laborales.</a:t>
          </a:r>
          <a:endParaRPr lang="es-MX" sz="1600" kern="1200" dirty="0"/>
        </a:p>
      </dsp:txBody>
      <dsp:txXfrm rot="-5400000">
        <a:off x="1306480" y="2641233"/>
        <a:ext cx="6857873" cy="2277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3487-4488-4115-A6DC-8C4697A59545}">
      <dsp:nvSpPr>
        <dsp:cNvPr id="0" name=""/>
        <dsp:cNvSpPr/>
      </dsp:nvSpPr>
      <dsp:spPr>
        <a:xfrm rot="5400000">
          <a:off x="-373826" y="970916"/>
          <a:ext cx="2492176" cy="17445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t>7</a:t>
          </a:r>
          <a:endParaRPr lang="es-MX" sz="4800" kern="1200" dirty="0"/>
        </a:p>
      </dsp:txBody>
      <dsp:txXfrm rot="-5400000">
        <a:off x="1" y="1469352"/>
        <a:ext cx="1744523" cy="747653"/>
      </dsp:txXfrm>
    </dsp:sp>
    <dsp:sp modelId="{5494B61F-0178-4A06-A6EB-26F5A8F77C31}">
      <dsp:nvSpPr>
        <dsp:cNvPr id="0" name=""/>
        <dsp:cNvSpPr/>
      </dsp:nvSpPr>
      <dsp:spPr>
        <a:xfrm rot="5400000">
          <a:off x="3149871" y="-1405347"/>
          <a:ext cx="2799941" cy="56106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Se pudo observar en la provincia de Pastaza que, no se oferta la carrera de Seguridad y Salud Ocupacional en tercer y cuarto nivel, los resultados de la investigación nos indican que la gran mayoría de profesionales tuvieron que trasladarse a otras ciudades del país para seguir alguna carrera universitaria de pregrado o posgrado. Siendo Pichincha y Guayas las provincias donde se concentra la mayoría de las ofertas académicas y estas a su vez reciben a estudiantes que deseen continuar la carrera en SSO. </a:t>
          </a:r>
          <a:endParaRPr lang="es-MX" sz="1600" kern="1200" dirty="0"/>
        </a:p>
      </dsp:txBody>
      <dsp:txXfrm rot="-5400000">
        <a:off x="1744524" y="136682"/>
        <a:ext cx="5473954" cy="25265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8467C-C242-43D7-8BC4-13D315AD3BFE}" type="datetimeFigureOut">
              <a:rPr lang="es-MX" smtClean="0"/>
              <a:t>14/05/2018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B6000-9C21-4432-B912-6575BB19DE75}" type="slidenum">
              <a:rPr lang="es-MX" smtClean="0"/>
              <a:t>‹Nº›</a:t>
            </a:fld>
            <a:endParaRPr lang="es-MX"/>
          </a:p>
        </p:txBody>
      </p:sp>
    </p:spTree>
    <p:extLst>
      <p:ext uri="{BB962C8B-B14F-4D97-AF65-F5344CB8AC3E}">
        <p14:creationId xmlns:p14="http://schemas.microsoft.com/office/powerpoint/2010/main" val="100022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DEB6000-9C21-4432-B912-6575BB19DE75}" type="slidenum">
              <a:rPr lang="es-MX" smtClean="0"/>
              <a:t>17</a:t>
            </a:fld>
            <a:endParaRPr lang="es-MX"/>
          </a:p>
        </p:txBody>
      </p:sp>
    </p:spTree>
    <p:extLst>
      <p:ext uri="{BB962C8B-B14F-4D97-AF65-F5344CB8AC3E}">
        <p14:creationId xmlns:p14="http://schemas.microsoft.com/office/powerpoint/2010/main" val="370703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A75B9583-3440-4643-9940-A62E05B507EE}" type="datetimeFigureOut">
              <a:rPr lang="es-MX" smtClean="0"/>
              <a:t>14/05/2018</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5B9583-3440-4643-9940-A62E05B507EE}" type="datetimeFigureOut">
              <a:rPr lang="es-MX" smtClean="0"/>
              <a:t>14/05/2018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5B9583-3440-4643-9940-A62E05B507EE}" type="datetimeFigureOut">
              <a:rPr lang="es-MX" smtClean="0"/>
              <a:t>14/05/2018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A75B9583-3440-4643-9940-A62E05B507EE}" type="datetimeFigureOut">
              <a:rPr lang="es-MX" smtClean="0"/>
              <a:t>14/05/2018</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A75B9583-3440-4643-9940-A62E05B507EE}" type="datetimeFigureOut">
              <a:rPr lang="es-MX" smtClean="0"/>
              <a:t>14/05/2018</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DE4ACB3B-0F3A-439E-8E78-5A621D28B7C6}" type="slidenum">
              <a:rPr lang="es-MX" smtClean="0"/>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A75B9583-3440-4643-9940-A62E05B507EE}" type="datetimeFigureOut">
              <a:rPr lang="es-MX" smtClean="0"/>
              <a:t>14/05/2018</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A75B9583-3440-4643-9940-A62E05B507EE}" type="datetimeFigureOut">
              <a:rPr lang="es-MX" smtClean="0"/>
              <a:t>14/05/2018</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75B9583-3440-4643-9940-A62E05B507EE}" type="datetimeFigureOut">
              <a:rPr lang="es-MX" smtClean="0"/>
              <a:t>14/05/2018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A75B9583-3440-4643-9940-A62E05B507EE}" type="datetimeFigureOut">
              <a:rPr lang="es-MX" smtClean="0"/>
              <a:t>14/05/2018</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A75B9583-3440-4643-9940-A62E05B507EE}" type="datetimeFigureOut">
              <a:rPr lang="es-MX" smtClean="0"/>
              <a:t>14/05/2018</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A75B9583-3440-4643-9940-A62E05B507EE}" type="datetimeFigureOut">
              <a:rPr lang="es-MX" smtClean="0"/>
              <a:t>14/05/2018</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E4ACB3B-0F3A-439E-8E78-5A621D28B7C6}" type="slidenum">
              <a:rPr lang="es-MX" smtClean="0"/>
              <a:t>‹Nº›</a:t>
            </a:fld>
            <a:endParaRPr lang="es-MX"/>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75B9583-3440-4643-9940-A62E05B507EE}" type="datetimeFigureOut">
              <a:rPr lang="es-MX" smtClean="0"/>
              <a:t>14/05/2018</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E4ACB3B-0F3A-439E-8E78-5A621D28B7C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132856"/>
            <a:ext cx="7848872" cy="2673418"/>
          </a:xfrm>
        </p:spPr>
        <p:txBody>
          <a:bodyPr>
            <a:noAutofit/>
          </a:bodyPr>
          <a:lstStyle/>
          <a:p>
            <a:pPr algn="ctr"/>
            <a:r>
              <a:rPr lang="es-MX" sz="3200" b="1" dirty="0"/>
              <a:t>PERSPECTIVAS DEL CAMPO LABORAL DE LOS PROFESIONALES EN SEGURIDAD Y SALUD OCUPACIONAL EN LA PROVINCIA DE PASTAZA PERIODO 2016 - 2017</a:t>
            </a:r>
            <a:endParaRPr lang="es-MX" sz="3200" dirty="0"/>
          </a:p>
        </p:txBody>
      </p:sp>
      <p:sp>
        <p:nvSpPr>
          <p:cNvPr id="3" name="2 Subtítulo"/>
          <p:cNvSpPr>
            <a:spLocks noGrp="1"/>
          </p:cNvSpPr>
          <p:nvPr>
            <p:ph type="subTitle" idx="1"/>
          </p:nvPr>
        </p:nvSpPr>
        <p:spPr>
          <a:xfrm>
            <a:off x="3275856" y="5589240"/>
            <a:ext cx="4752528" cy="596525"/>
          </a:xfrm>
        </p:spPr>
        <p:txBody>
          <a:bodyPr>
            <a:noAutofit/>
          </a:bodyPr>
          <a:lstStyle/>
          <a:p>
            <a:pPr algn="ctr"/>
            <a:r>
              <a:rPr lang="es-ES" sz="2400" b="1" dirty="0" smtClean="0"/>
              <a:t>Ing. William Patricio Tigse B.</a:t>
            </a:r>
            <a:endParaRPr lang="es-MX" sz="2400" b="1"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16632"/>
            <a:ext cx="5169599" cy="131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404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MX" dirty="0"/>
          </a:p>
        </p:txBody>
      </p:sp>
      <p:sp>
        <p:nvSpPr>
          <p:cNvPr id="3" name="2 Marcador de contenido"/>
          <p:cNvSpPr>
            <a:spLocks noGrp="1"/>
          </p:cNvSpPr>
          <p:nvPr>
            <p:ph idx="1"/>
          </p:nvPr>
        </p:nvSpPr>
        <p:spPr/>
        <p:txBody>
          <a:bodyPr/>
          <a:lstStyle/>
          <a:p>
            <a:pPr algn="just"/>
            <a:r>
              <a:rPr lang="es-MX" dirty="0"/>
              <a:t>S</a:t>
            </a:r>
            <a:r>
              <a:rPr lang="es-MX" dirty="0" smtClean="0"/>
              <a:t>e </a:t>
            </a:r>
            <a:r>
              <a:rPr lang="es-MX" dirty="0"/>
              <a:t>realizó la investigación por medio de un estudio descriptivo de la situación actual real con un enfoque Cuantitativo, Cualitativo y Determinístico.</a:t>
            </a:r>
          </a:p>
          <a:p>
            <a:r>
              <a:rPr lang="es-ES" dirty="0" smtClean="0"/>
              <a:t>Por medio de encuestas realizadas a estudiantes y empresas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212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7878291" cy="297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67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84784"/>
            <a:ext cx="4704762" cy="28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Gráfico 9"/>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4448175" y="3971925"/>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18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down)">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áfico 10"/>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4448175"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Gráfico 11"/>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35745" y="3971925"/>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178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1)">
                                      <p:cBhvr>
                                        <p:cTn id="1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Gráfico 12"/>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0"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Gráfico 13"/>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4448175" y="3971925"/>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636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heel(1)">
                                      <p:cBhvr>
                                        <p:cTn id="1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Gráfico 15"/>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4446104" y="1196752"/>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áfico 16"/>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0" y="3962400"/>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6009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2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heel(1)">
                                      <p:cBhvr>
                                        <p:cTn id="1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Gráfico 18"/>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2195736" y="206084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9766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Gráfico 23"/>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4163"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Gráfico 8"/>
          <p:cNvPicPr>
            <a:picLocks noChangeArrowheads="1"/>
          </p:cNvPicPr>
          <p:nvPr/>
        </p:nvPicPr>
        <p:blipFill>
          <a:blip r:embed="rId5">
            <a:extLst>
              <a:ext uri="{28A0092B-C50C-407E-A947-70E740481C1C}">
                <a14:useLocalDpi xmlns:a14="http://schemas.microsoft.com/office/drawing/2010/main" val="0"/>
              </a:ext>
            </a:extLst>
          </a:blip>
          <a:srcRect b="-89"/>
          <a:stretch>
            <a:fillRect/>
          </a:stretch>
        </p:blipFill>
        <p:spPr bwMode="auto">
          <a:xfrm>
            <a:off x="4432705" y="3963636"/>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37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heel(1)">
                                      <p:cBhvr>
                                        <p:cTn id="1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Gráfico 26"/>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4448175" y="1098105"/>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Gráfico 28"/>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27171" y="3789040"/>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4558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circle(in)">
                                      <p:cBhvr>
                                        <p:cTn id="11" dur="20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wheel(1)">
                                      <p:cBhvr>
                                        <p:cTn id="16"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Gráfico 30"/>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26260"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Gráfico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924944"/>
            <a:ext cx="5748486" cy="39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0870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circle(in)">
                                      <p:cBhvr>
                                        <p:cTn id="11" dur="20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wheel(1)">
                                      <p:cBhvr>
                                        <p:cTn id="16"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MX" dirty="0"/>
          </a:p>
        </p:txBody>
      </p:sp>
      <p:sp>
        <p:nvSpPr>
          <p:cNvPr id="3" name="2 Marcador de contenido"/>
          <p:cNvSpPr>
            <a:spLocks noGrp="1"/>
          </p:cNvSpPr>
          <p:nvPr>
            <p:ph idx="1"/>
          </p:nvPr>
        </p:nvSpPr>
        <p:spPr>
          <a:xfrm>
            <a:off x="457200" y="1484784"/>
            <a:ext cx="8229600" cy="4970024"/>
          </a:xfrm>
        </p:spPr>
        <p:txBody>
          <a:bodyPr>
            <a:normAutofit fontScale="62500" lnSpcReduction="20000"/>
          </a:bodyPr>
          <a:lstStyle/>
          <a:p>
            <a:pPr marL="64008" indent="0" algn="just">
              <a:buNone/>
            </a:pPr>
            <a:r>
              <a:rPr lang="es-MX" dirty="0" smtClean="0"/>
              <a:t>La </a:t>
            </a:r>
            <a:r>
              <a:rPr lang="es-MX" dirty="0"/>
              <a:t>Universidad de las Fuerzas Armadas ESPE, desde hace algunos años ha venido ejecutando varios proyectos en diferentes áreas, acorde a la necesidad de las plazas de trabajo. Uno es conocer el campo laboral de profesionales en el área de la seguridad a nivel provincial y nacional, cual es la demanda que requiere cada una de las empresas públicas, privadas y GADM (Gobierno Autónomo Descentralizado Municipal) municipales</a:t>
            </a:r>
            <a:r>
              <a:rPr lang="es-MX" dirty="0" smtClean="0"/>
              <a:t>.</a:t>
            </a:r>
          </a:p>
          <a:p>
            <a:pPr marL="64008" indent="0" algn="just">
              <a:buNone/>
            </a:pPr>
            <a:endParaRPr lang="es-MX" dirty="0" smtClean="0"/>
          </a:p>
          <a:p>
            <a:pPr marL="64008" indent="0" algn="just">
              <a:buNone/>
            </a:pPr>
            <a:r>
              <a:rPr lang="es-MX" dirty="0"/>
              <a:t>La Seguridad y Salud en el Trabajo, entendiéndose en un sentido amplio e integrador que englobe las prácticas tradicionales y muchas veces poco conocidas de la seguridad industrial, higiene industrial, ergonomía, psicosociología y medicina del trabajo, no ha tenido la aceptación de las organizaciones, entre otras razones, debido a los escasos resultados demostrados por dicha actividad, lo que a su vez ha determinado que en muchas organizaciones la acción preventiva sea relegada a un segundo plano al no considerarla parte de la productividad, y únicamente una exigencia legal.</a:t>
            </a:r>
          </a:p>
          <a:p>
            <a:endParaRPr lang="es-MX" dirty="0"/>
          </a:p>
          <a:p>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548680"/>
            <a:ext cx="3096343" cy="7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1429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Gráfico 32"/>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4448175" y="1196752"/>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Gráfico 33"/>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15470" y="386104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9384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circle(in)">
                                      <p:cBhvr>
                                        <p:cTn id="11" dur="2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wheel(1)">
                                      <p:cBhvr>
                                        <p:cTn id="16"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Gráfico 34"/>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107504"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ráfico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4105275"/>
            <a:ext cx="45815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61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circle(in)">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wheel(1)">
                                      <p:cBhvr>
                                        <p:cTn id="16"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Gráfico 35"/>
          <p:cNvPicPr>
            <a:picLocks noChangeArrowheads="1"/>
          </p:cNvPicPr>
          <p:nvPr/>
        </p:nvPicPr>
        <p:blipFill>
          <a:blip r:embed="rId3">
            <a:extLst>
              <a:ext uri="{28A0092B-C50C-407E-A947-70E740481C1C}">
                <a14:useLocalDpi xmlns:a14="http://schemas.microsoft.com/office/drawing/2010/main" val="0"/>
              </a:ext>
            </a:extLst>
          </a:blip>
          <a:srcRect b="-89"/>
          <a:stretch>
            <a:fillRect/>
          </a:stretch>
        </p:blipFill>
        <p:spPr bwMode="auto">
          <a:xfrm>
            <a:off x="11701" y="1340768"/>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Gráfico 36"/>
          <p:cNvPicPr>
            <a:picLocks noChangeArrowheads="1"/>
          </p:cNvPicPr>
          <p:nvPr/>
        </p:nvPicPr>
        <p:blipFill>
          <a:blip r:embed="rId4">
            <a:extLst>
              <a:ext uri="{28A0092B-C50C-407E-A947-70E740481C1C}">
                <a14:useLocalDpi xmlns:a14="http://schemas.microsoft.com/office/drawing/2010/main" val="0"/>
              </a:ext>
            </a:extLst>
          </a:blip>
          <a:srcRect b="-89"/>
          <a:stretch>
            <a:fillRect/>
          </a:stretch>
        </p:blipFill>
        <p:spPr bwMode="auto">
          <a:xfrm>
            <a:off x="4448175" y="3998345"/>
            <a:ext cx="4695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618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circle(in)">
                                      <p:cBhvr>
                                        <p:cTn id="11" dur="20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wheel(1)">
                                      <p:cBhvr>
                                        <p:cTn id="16"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42009553"/>
              </p:ext>
            </p:extLst>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5530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95341481"/>
              </p:ext>
            </p:extLst>
          </p:nvPr>
        </p:nvGraphicFramePr>
        <p:xfrm>
          <a:off x="457200" y="1412776"/>
          <a:ext cx="8291264" cy="504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606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79311360"/>
              </p:ext>
            </p:extLst>
          </p:nvPr>
        </p:nvGraphicFramePr>
        <p:xfrm>
          <a:off x="457200" y="1412776"/>
          <a:ext cx="8291264" cy="504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828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2011981"/>
              </p:ext>
            </p:extLst>
          </p:nvPr>
        </p:nvGraphicFramePr>
        <p:xfrm>
          <a:off x="899592" y="1988840"/>
          <a:ext cx="7355160" cy="30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3826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88680837"/>
              </p:ext>
            </p:extLst>
          </p:nvPr>
        </p:nvGraphicFramePr>
        <p:xfrm>
          <a:off x="457200" y="1484784"/>
          <a:ext cx="8229600" cy="496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460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50880579"/>
              </p:ext>
            </p:extLst>
          </p:nvPr>
        </p:nvGraphicFramePr>
        <p:xfrm>
          <a:off x="457200" y="1484784"/>
          <a:ext cx="8229600" cy="496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6760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96321866"/>
              </p:ext>
            </p:extLst>
          </p:nvPr>
        </p:nvGraphicFramePr>
        <p:xfrm>
          <a:off x="457200" y="1484784"/>
          <a:ext cx="8229600" cy="496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3024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7" y="1412776"/>
            <a:ext cx="610554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397" t="22266" r="37573" b="34515"/>
          <a:stretch/>
        </p:blipFill>
        <p:spPr bwMode="auto">
          <a:xfrm>
            <a:off x="5766165" y="3689427"/>
            <a:ext cx="3371850" cy="316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68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ox(in)">
                                      <p:cBhvr>
                                        <p:cTn id="1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48305" y="2833377"/>
            <a:ext cx="8291052"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 por su Atención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7312321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general</a:t>
            </a:r>
            <a:endParaRPr lang="es-MX" dirty="0"/>
          </a:p>
        </p:txBody>
      </p:sp>
      <p:sp>
        <p:nvSpPr>
          <p:cNvPr id="3" name="2 Marcador de contenido"/>
          <p:cNvSpPr>
            <a:spLocks noGrp="1"/>
          </p:cNvSpPr>
          <p:nvPr>
            <p:ph idx="1"/>
          </p:nvPr>
        </p:nvSpPr>
        <p:spPr/>
        <p:txBody>
          <a:bodyPr/>
          <a:lstStyle/>
          <a:p>
            <a:pPr algn="just"/>
            <a:r>
              <a:rPr lang="es-MX" dirty="0"/>
              <a:t>Contribuir al fortalecimiento del campo laboral de los profesionales de Seguridad y Salud Ocupacional en la provincia de Pastaza en el periodo 2016-2017, mediante el análisis de los criterios del estudio de pertinencia emitidos por el CES a fin de mejorar la oferta académica de educación superior.</a:t>
            </a:r>
          </a:p>
          <a:p>
            <a:endParaRPr lang="es-MX"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0833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3054789"/>
              </p:ext>
            </p:extLst>
          </p:nvPr>
        </p:nvGraphicFramePr>
        <p:xfrm>
          <a:off x="457200" y="188280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4387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8046211"/>
              </p:ext>
            </p:extLst>
          </p:nvPr>
        </p:nvGraphicFramePr>
        <p:xfrm>
          <a:off x="457200" y="188280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8147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Teórico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3961687"/>
              </p:ext>
            </p:extLst>
          </p:nvPr>
        </p:nvGraphicFramePr>
        <p:xfrm>
          <a:off x="457200" y="188280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071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Teórico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9201355"/>
              </p:ext>
            </p:extLst>
          </p:nvPr>
        </p:nvGraphicFramePr>
        <p:xfrm>
          <a:off x="457200" y="188280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61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Teórico</a:t>
            </a:r>
            <a:endParaRPr lang="es-MX"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430961168"/>
              </p:ext>
            </p:extLst>
          </p:nvPr>
        </p:nvGraphicFramePr>
        <p:xfrm>
          <a:off x="467544" y="1340768"/>
          <a:ext cx="8229600" cy="525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60648"/>
            <a:ext cx="2520280" cy="63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5583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1443</TotalTime>
  <Words>1813</Words>
  <Application>Microsoft Office PowerPoint</Application>
  <PresentationFormat>Presentación en pantalla (4:3)</PresentationFormat>
  <Paragraphs>79</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Brío</vt:lpstr>
      <vt:lpstr>PERSPECTIVAS DEL CAMPO LABORAL DE LOS PROFESIONALES EN SEGURIDAD Y SALUD OCUPACIONAL EN LA PROVINCIA DE PASTAZA PERIODO 2016 - 2017</vt:lpstr>
      <vt:lpstr>Antecedentes</vt:lpstr>
      <vt:lpstr>Antecedentes</vt:lpstr>
      <vt:lpstr>Objetivo general</vt:lpstr>
      <vt:lpstr>Objetivos Específicos</vt:lpstr>
      <vt:lpstr>Objetivos Específicos</vt:lpstr>
      <vt:lpstr>Marco Teórico</vt:lpstr>
      <vt:lpstr>Marco Teórico</vt:lpstr>
      <vt:lpstr>Marco Teórico</vt:lpstr>
      <vt:lpstr>Metodología</vt:lpstr>
      <vt:lpstr>Metodología</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Conclusiones</vt:lpstr>
      <vt:lpstr>Conclusiones</vt:lpstr>
      <vt:lpstr>Conclusiones</vt:lpstr>
      <vt:lpstr>Recomendaciones</vt:lpstr>
      <vt:lpstr>Recomendaciones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DEL CAMPO LABORAL DE LOS PROFESIONALES EN SEGURIDAD Y SALUD OCUPACIONAL EN LA PROVINCIA DE PASTAZA PERIODO 2016 - 2017</dc:title>
  <dc:creator>Patricio Tigse</dc:creator>
  <cp:lastModifiedBy>Patricio Tigse</cp:lastModifiedBy>
  <cp:revision>32</cp:revision>
  <dcterms:created xsi:type="dcterms:W3CDTF">2018-05-10T23:46:11Z</dcterms:created>
  <dcterms:modified xsi:type="dcterms:W3CDTF">2018-05-15T05:34:59Z</dcterms:modified>
</cp:coreProperties>
</file>