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8" r:id="rId3"/>
    <p:sldId id="260" r:id="rId4"/>
    <p:sldId id="261" r:id="rId5"/>
    <p:sldId id="262" r:id="rId6"/>
    <p:sldId id="263" r:id="rId7"/>
    <p:sldId id="311" r:id="rId8"/>
    <p:sldId id="264" r:id="rId9"/>
    <p:sldId id="266" r:id="rId10"/>
    <p:sldId id="271" r:id="rId11"/>
    <p:sldId id="273" r:id="rId12"/>
    <p:sldId id="274" r:id="rId13"/>
    <p:sldId id="275" r:id="rId14"/>
    <p:sldId id="278" r:id="rId15"/>
    <p:sldId id="279" r:id="rId16"/>
    <p:sldId id="280" r:id="rId17"/>
    <p:sldId id="291" r:id="rId18"/>
    <p:sldId id="282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8" r:id="rId31"/>
    <p:sldId id="309" r:id="rId32"/>
    <p:sldId id="304" r:id="rId33"/>
    <p:sldId id="305" r:id="rId34"/>
    <p:sldId id="303" r:id="rId35"/>
    <p:sldId id="310" r:id="rId3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nson Almeida" initials="RA" lastIdx="1" clrIdx="0">
    <p:extLst>
      <p:ext uri="{19B8F6BF-5375-455C-9EA6-DF929625EA0E}">
        <p15:presenceInfo xmlns:p15="http://schemas.microsoft.com/office/powerpoint/2012/main" userId="ea055df4ebffb9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EF4A8-453F-43BD-B0A4-0F13811BAFA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C77EFCB-2D3D-41C3-A375-9FB5F825F8C0}">
      <dgm:prSet phldrT="[Texto]" custT="1"/>
      <dgm:spPr/>
      <dgm:t>
        <a:bodyPr/>
        <a:lstStyle/>
        <a:p>
          <a:r>
            <a:rPr lang="es-EC" sz="3000" dirty="0" smtClean="0"/>
            <a:t>_Medios y sistemas de protección pasiva</a:t>
          </a:r>
        </a:p>
        <a:p>
          <a:r>
            <a:rPr lang="es-EC" sz="3000" dirty="0" smtClean="0"/>
            <a:t>_Medios y sistemas de protección activa</a:t>
          </a:r>
          <a:endParaRPr lang="es-EC" sz="3000" dirty="0"/>
        </a:p>
      </dgm:t>
    </dgm:pt>
    <dgm:pt modelId="{BE71F0A3-2E4D-4104-89C7-0BF251424898}" type="parTrans" cxnId="{FA464177-0A52-414A-9A4B-6D4D8CC6EC8C}">
      <dgm:prSet/>
      <dgm:spPr/>
      <dgm:t>
        <a:bodyPr/>
        <a:lstStyle/>
        <a:p>
          <a:endParaRPr lang="es-EC"/>
        </a:p>
      </dgm:t>
    </dgm:pt>
    <dgm:pt modelId="{ABAEEBB3-FDCB-4397-A5FB-47519975ABB8}" type="sibTrans" cxnId="{FA464177-0A52-414A-9A4B-6D4D8CC6EC8C}">
      <dgm:prSet/>
      <dgm:spPr/>
      <dgm:t>
        <a:bodyPr/>
        <a:lstStyle/>
        <a:p>
          <a:endParaRPr lang="es-EC"/>
        </a:p>
      </dgm:t>
    </dgm:pt>
    <dgm:pt modelId="{18EDCED5-D95C-42B5-A9C9-F16F9BA06FE1}">
      <dgm:prSet phldrT="[Texto]"/>
      <dgm:spPr/>
      <dgm:t>
        <a:bodyPr/>
        <a:lstStyle/>
        <a:p>
          <a:r>
            <a:rPr lang="es-EC" dirty="0" smtClean="0"/>
            <a:t>_Organización de seguridad física</a:t>
          </a:r>
        </a:p>
        <a:p>
          <a:r>
            <a:rPr lang="es-EC" dirty="0" smtClean="0"/>
            <a:t>_Servicio de vigilancia</a:t>
          </a:r>
          <a:endParaRPr lang="es-EC" dirty="0"/>
        </a:p>
      </dgm:t>
    </dgm:pt>
    <dgm:pt modelId="{9E662D60-F285-4D05-9F0B-4C0D22C88CC5}" type="parTrans" cxnId="{1982C079-7ACC-46AC-9FB3-E2AB85A56AF8}">
      <dgm:prSet/>
      <dgm:spPr/>
      <dgm:t>
        <a:bodyPr/>
        <a:lstStyle/>
        <a:p>
          <a:endParaRPr lang="es-EC"/>
        </a:p>
      </dgm:t>
    </dgm:pt>
    <dgm:pt modelId="{DD8C51B7-B947-4830-B923-95748F2CA499}" type="sibTrans" cxnId="{1982C079-7ACC-46AC-9FB3-E2AB85A56AF8}">
      <dgm:prSet/>
      <dgm:spPr/>
      <dgm:t>
        <a:bodyPr/>
        <a:lstStyle/>
        <a:p>
          <a:endParaRPr lang="es-EC"/>
        </a:p>
      </dgm:t>
    </dgm:pt>
    <dgm:pt modelId="{D26B59DD-032A-48CC-97D2-CE24992BB407}">
      <dgm:prSet phldrT="[Texto]"/>
      <dgm:spPr/>
      <dgm:t>
        <a:bodyPr/>
        <a:lstStyle/>
        <a:p>
          <a:r>
            <a:rPr lang="es-EC" dirty="0" smtClean="0"/>
            <a:t>_Establecimiento de planes</a:t>
          </a:r>
          <a:endParaRPr lang="es-EC" dirty="0"/>
        </a:p>
      </dgm:t>
    </dgm:pt>
    <dgm:pt modelId="{B695A6D0-65F1-48EE-BF88-EFD6BBE93309}" type="parTrans" cxnId="{6BFAA5E3-A89E-4691-8BA8-D308686D13A3}">
      <dgm:prSet/>
      <dgm:spPr/>
      <dgm:t>
        <a:bodyPr/>
        <a:lstStyle/>
        <a:p>
          <a:endParaRPr lang="es-EC"/>
        </a:p>
      </dgm:t>
    </dgm:pt>
    <dgm:pt modelId="{48A822E8-8760-431E-8348-A1373716D7CC}" type="sibTrans" cxnId="{6BFAA5E3-A89E-4691-8BA8-D308686D13A3}">
      <dgm:prSet/>
      <dgm:spPr/>
      <dgm:t>
        <a:bodyPr/>
        <a:lstStyle/>
        <a:p>
          <a:endParaRPr lang="es-EC"/>
        </a:p>
      </dgm:t>
    </dgm:pt>
    <dgm:pt modelId="{8F223927-EF4B-470D-AE2F-D0A18A5D2574}" type="pres">
      <dgm:prSet presAssocID="{06EEF4A8-453F-43BD-B0A4-0F13811BAFA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06A26F5E-572B-4FAD-A34C-136F7B74AD9D}" type="pres">
      <dgm:prSet presAssocID="{06EEF4A8-453F-43BD-B0A4-0F13811BAFA2}" presName="Name1" presStyleCnt="0"/>
      <dgm:spPr/>
    </dgm:pt>
    <dgm:pt modelId="{C6B9999A-02A2-49C5-9DE1-F6CBE063D12C}" type="pres">
      <dgm:prSet presAssocID="{06EEF4A8-453F-43BD-B0A4-0F13811BAFA2}" presName="cycle" presStyleCnt="0"/>
      <dgm:spPr/>
    </dgm:pt>
    <dgm:pt modelId="{1DBE68C8-892E-4F93-AF3C-F00C278F6908}" type="pres">
      <dgm:prSet presAssocID="{06EEF4A8-453F-43BD-B0A4-0F13811BAFA2}" presName="srcNode" presStyleLbl="node1" presStyleIdx="0" presStyleCnt="3"/>
      <dgm:spPr/>
    </dgm:pt>
    <dgm:pt modelId="{5BEA28CC-53A5-4D3D-9EE0-943B275FB6F0}" type="pres">
      <dgm:prSet presAssocID="{06EEF4A8-453F-43BD-B0A4-0F13811BAFA2}" presName="conn" presStyleLbl="parChTrans1D2" presStyleIdx="0" presStyleCnt="1" custLinFactNeighborX="-1978" custLinFactNeighborY="2985"/>
      <dgm:spPr/>
      <dgm:t>
        <a:bodyPr/>
        <a:lstStyle/>
        <a:p>
          <a:endParaRPr lang="es-EC"/>
        </a:p>
      </dgm:t>
    </dgm:pt>
    <dgm:pt modelId="{0A638EB2-374A-4D26-95C9-861E219A3A02}" type="pres">
      <dgm:prSet presAssocID="{06EEF4A8-453F-43BD-B0A4-0F13811BAFA2}" presName="extraNode" presStyleLbl="node1" presStyleIdx="0" presStyleCnt="3"/>
      <dgm:spPr/>
    </dgm:pt>
    <dgm:pt modelId="{7C02C32F-3F8A-4AC2-BE2F-AB51529518FD}" type="pres">
      <dgm:prSet presAssocID="{06EEF4A8-453F-43BD-B0A4-0F13811BAFA2}" presName="dstNode" presStyleLbl="node1" presStyleIdx="0" presStyleCnt="3"/>
      <dgm:spPr/>
    </dgm:pt>
    <dgm:pt modelId="{BCB0C9D3-480B-43C3-9427-CBCE8E9DA282}" type="pres">
      <dgm:prSet presAssocID="{3C77EFCB-2D3D-41C3-A375-9FB5F825F8C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644D0E-B48B-4CE3-A68D-147CB1393492}" type="pres">
      <dgm:prSet presAssocID="{3C77EFCB-2D3D-41C3-A375-9FB5F825F8C0}" presName="accent_1" presStyleCnt="0"/>
      <dgm:spPr/>
    </dgm:pt>
    <dgm:pt modelId="{516329E6-DACB-4E3B-8E9C-744092DF1F1C}" type="pres">
      <dgm:prSet presAssocID="{3C77EFCB-2D3D-41C3-A375-9FB5F825F8C0}" presName="accentRepeatNode" presStyleLbl="solidFgAcc1" presStyleIdx="0" presStyleCnt="3" custScaleY="53487"/>
      <dgm:spPr/>
    </dgm:pt>
    <dgm:pt modelId="{D9098855-0641-49B2-9F60-A29EB78FD969}" type="pres">
      <dgm:prSet presAssocID="{18EDCED5-D95C-42B5-A9C9-F16F9BA06FE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15C67C-9F83-4A28-B229-B3B2813DC223}" type="pres">
      <dgm:prSet presAssocID="{18EDCED5-D95C-42B5-A9C9-F16F9BA06FE1}" presName="accent_2" presStyleCnt="0"/>
      <dgm:spPr/>
    </dgm:pt>
    <dgm:pt modelId="{42BDD48C-0D7C-473F-A8FC-275EF4821A19}" type="pres">
      <dgm:prSet presAssocID="{18EDCED5-D95C-42B5-A9C9-F16F9BA06FE1}" presName="accentRepeatNode" presStyleLbl="solidFgAcc1" presStyleIdx="1" presStyleCnt="3" custScaleY="30197"/>
      <dgm:spPr>
        <a:prstGeom prst="ellipse">
          <a:avLst/>
        </a:prstGeom>
      </dgm:spPr>
    </dgm:pt>
    <dgm:pt modelId="{C2387B3A-1414-4FB0-A42D-AEE76FCA95E8}" type="pres">
      <dgm:prSet presAssocID="{D26B59DD-032A-48CC-97D2-CE24992BB40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44509D-A583-4D7D-973C-C301A6CE7EE8}" type="pres">
      <dgm:prSet presAssocID="{D26B59DD-032A-48CC-97D2-CE24992BB407}" presName="accent_3" presStyleCnt="0"/>
      <dgm:spPr/>
    </dgm:pt>
    <dgm:pt modelId="{4A876DF5-D360-44B8-8139-068A9B23A783}" type="pres">
      <dgm:prSet presAssocID="{D26B59DD-032A-48CC-97D2-CE24992BB407}" presName="accentRepeatNode" presStyleLbl="solidFgAcc1" presStyleIdx="2" presStyleCnt="3" custScaleY="22005" custLinFactNeighborX="3319" custLinFactNeighborY="3277"/>
      <dgm:spPr/>
    </dgm:pt>
  </dgm:ptLst>
  <dgm:cxnLst>
    <dgm:cxn modelId="{765CEAE6-1BC7-41DC-998B-E346F4F6B4DE}" type="presOf" srcId="{D26B59DD-032A-48CC-97D2-CE24992BB407}" destId="{C2387B3A-1414-4FB0-A42D-AEE76FCA95E8}" srcOrd="0" destOrd="0" presId="urn:microsoft.com/office/officeart/2008/layout/VerticalCurvedList"/>
    <dgm:cxn modelId="{1982C079-7ACC-46AC-9FB3-E2AB85A56AF8}" srcId="{06EEF4A8-453F-43BD-B0A4-0F13811BAFA2}" destId="{18EDCED5-D95C-42B5-A9C9-F16F9BA06FE1}" srcOrd="1" destOrd="0" parTransId="{9E662D60-F285-4D05-9F0B-4C0D22C88CC5}" sibTransId="{DD8C51B7-B947-4830-B923-95748F2CA499}"/>
    <dgm:cxn modelId="{3747E119-C42A-4EF4-82BD-2E2E659BBF1E}" type="presOf" srcId="{18EDCED5-D95C-42B5-A9C9-F16F9BA06FE1}" destId="{D9098855-0641-49B2-9F60-A29EB78FD969}" srcOrd="0" destOrd="0" presId="urn:microsoft.com/office/officeart/2008/layout/VerticalCurvedList"/>
    <dgm:cxn modelId="{27FE40B6-3691-4609-A557-274B7410C1DE}" type="presOf" srcId="{3C77EFCB-2D3D-41C3-A375-9FB5F825F8C0}" destId="{BCB0C9D3-480B-43C3-9427-CBCE8E9DA282}" srcOrd="0" destOrd="0" presId="urn:microsoft.com/office/officeart/2008/layout/VerticalCurvedList"/>
    <dgm:cxn modelId="{C3513E37-05F6-4A72-8DC3-6DD47EF43130}" type="presOf" srcId="{ABAEEBB3-FDCB-4397-A5FB-47519975ABB8}" destId="{5BEA28CC-53A5-4D3D-9EE0-943B275FB6F0}" srcOrd="0" destOrd="0" presId="urn:microsoft.com/office/officeart/2008/layout/VerticalCurvedList"/>
    <dgm:cxn modelId="{FA464177-0A52-414A-9A4B-6D4D8CC6EC8C}" srcId="{06EEF4A8-453F-43BD-B0A4-0F13811BAFA2}" destId="{3C77EFCB-2D3D-41C3-A375-9FB5F825F8C0}" srcOrd="0" destOrd="0" parTransId="{BE71F0A3-2E4D-4104-89C7-0BF251424898}" sibTransId="{ABAEEBB3-FDCB-4397-A5FB-47519975ABB8}"/>
    <dgm:cxn modelId="{A68D4D0B-2262-471F-B6B8-721D9B9F92F3}" type="presOf" srcId="{06EEF4A8-453F-43BD-B0A4-0F13811BAFA2}" destId="{8F223927-EF4B-470D-AE2F-D0A18A5D2574}" srcOrd="0" destOrd="0" presId="urn:microsoft.com/office/officeart/2008/layout/VerticalCurvedList"/>
    <dgm:cxn modelId="{6BFAA5E3-A89E-4691-8BA8-D308686D13A3}" srcId="{06EEF4A8-453F-43BD-B0A4-0F13811BAFA2}" destId="{D26B59DD-032A-48CC-97D2-CE24992BB407}" srcOrd="2" destOrd="0" parTransId="{B695A6D0-65F1-48EE-BF88-EFD6BBE93309}" sibTransId="{48A822E8-8760-431E-8348-A1373716D7CC}"/>
    <dgm:cxn modelId="{F539F53F-B1CF-4E32-8CF8-57CFE0AE3E10}" type="presParOf" srcId="{8F223927-EF4B-470D-AE2F-D0A18A5D2574}" destId="{06A26F5E-572B-4FAD-A34C-136F7B74AD9D}" srcOrd="0" destOrd="0" presId="urn:microsoft.com/office/officeart/2008/layout/VerticalCurvedList"/>
    <dgm:cxn modelId="{DFDFC632-D792-47A5-A566-C7C5C403440F}" type="presParOf" srcId="{06A26F5E-572B-4FAD-A34C-136F7B74AD9D}" destId="{C6B9999A-02A2-49C5-9DE1-F6CBE063D12C}" srcOrd="0" destOrd="0" presId="urn:microsoft.com/office/officeart/2008/layout/VerticalCurvedList"/>
    <dgm:cxn modelId="{C870B9F5-A6AA-4418-9428-14B755DE8D65}" type="presParOf" srcId="{C6B9999A-02A2-49C5-9DE1-F6CBE063D12C}" destId="{1DBE68C8-892E-4F93-AF3C-F00C278F6908}" srcOrd="0" destOrd="0" presId="urn:microsoft.com/office/officeart/2008/layout/VerticalCurvedList"/>
    <dgm:cxn modelId="{75B03CC0-B4A1-4418-9008-EB4007624C3A}" type="presParOf" srcId="{C6B9999A-02A2-49C5-9DE1-F6CBE063D12C}" destId="{5BEA28CC-53A5-4D3D-9EE0-943B275FB6F0}" srcOrd="1" destOrd="0" presId="urn:microsoft.com/office/officeart/2008/layout/VerticalCurvedList"/>
    <dgm:cxn modelId="{344BBF2B-8FAC-40A7-BF84-05179141291A}" type="presParOf" srcId="{C6B9999A-02A2-49C5-9DE1-F6CBE063D12C}" destId="{0A638EB2-374A-4D26-95C9-861E219A3A02}" srcOrd="2" destOrd="0" presId="urn:microsoft.com/office/officeart/2008/layout/VerticalCurvedList"/>
    <dgm:cxn modelId="{3D1C02E5-05F2-49D9-8086-C342FB00804E}" type="presParOf" srcId="{C6B9999A-02A2-49C5-9DE1-F6CBE063D12C}" destId="{7C02C32F-3F8A-4AC2-BE2F-AB51529518FD}" srcOrd="3" destOrd="0" presId="urn:microsoft.com/office/officeart/2008/layout/VerticalCurvedList"/>
    <dgm:cxn modelId="{82E22D04-8F94-4F38-9EEA-05737E22569D}" type="presParOf" srcId="{06A26F5E-572B-4FAD-A34C-136F7B74AD9D}" destId="{BCB0C9D3-480B-43C3-9427-CBCE8E9DA282}" srcOrd="1" destOrd="0" presId="urn:microsoft.com/office/officeart/2008/layout/VerticalCurvedList"/>
    <dgm:cxn modelId="{DA57C1AD-CC34-4DE8-BDA6-AF9EC00F03C9}" type="presParOf" srcId="{06A26F5E-572B-4FAD-A34C-136F7B74AD9D}" destId="{0A644D0E-B48B-4CE3-A68D-147CB1393492}" srcOrd="2" destOrd="0" presId="urn:microsoft.com/office/officeart/2008/layout/VerticalCurvedList"/>
    <dgm:cxn modelId="{FD003148-DA28-465C-BFFF-7C044F8C5F20}" type="presParOf" srcId="{0A644D0E-B48B-4CE3-A68D-147CB1393492}" destId="{516329E6-DACB-4E3B-8E9C-744092DF1F1C}" srcOrd="0" destOrd="0" presId="urn:microsoft.com/office/officeart/2008/layout/VerticalCurvedList"/>
    <dgm:cxn modelId="{0DDCB1A0-4BA7-43D3-B2FF-0499694BB372}" type="presParOf" srcId="{06A26F5E-572B-4FAD-A34C-136F7B74AD9D}" destId="{D9098855-0641-49B2-9F60-A29EB78FD969}" srcOrd="3" destOrd="0" presId="urn:microsoft.com/office/officeart/2008/layout/VerticalCurvedList"/>
    <dgm:cxn modelId="{AE4CFA9F-5D8D-412F-9AFE-AC1E21D76D4D}" type="presParOf" srcId="{06A26F5E-572B-4FAD-A34C-136F7B74AD9D}" destId="{3515C67C-9F83-4A28-B229-B3B2813DC223}" srcOrd="4" destOrd="0" presId="urn:microsoft.com/office/officeart/2008/layout/VerticalCurvedList"/>
    <dgm:cxn modelId="{A3924923-67DA-407D-91ED-7685A888CE76}" type="presParOf" srcId="{3515C67C-9F83-4A28-B229-B3B2813DC223}" destId="{42BDD48C-0D7C-473F-A8FC-275EF4821A19}" srcOrd="0" destOrd="0" presId="urn:microsoft.com/office/officeart/2008/layout/VerticalCurvedList"/>
    <dgm:cxn modelId="{D45E4A39-9FA7-4C81-8D3D-ED72DB8BD13B}" type="presParOf" srcId="{06A26F5E-572B-4FAD-A34C-136F7B74AD9D}" destId="{C2387B3A-1414-4FB0-A42D-AEE76FCA95E8}" srcOrd="5" destOrd="0" presId="urn:microsoft.com/office/officeart/2008/layout/VerticalCurvedList"/>
    <dgm:cxn modelId="{E3DF04E9-18AA-45BE-8CF2-542DB9829F48}" type="presParOf" srcId="{06A26F5E-572B-4FAD-A34C-136F7B74AD9D}" destId="{2E44509D-A583-4D7D-973C-C301A6CE7EE8}" srcOrd="6" destOrd="0" presId="urn:microsoft.com/office/officeart/2008/layout/VerticalCurvedList"/>
    <dgm:cxn modelId="{83A60289-32FC-4F06-9AFE-B30215503368}" type="presParOf" srcId="{2E44509D-A583-4D7D-973C-C301A6CE7EE8}" destId="{4A876DF5-D360-44B8-8139-068A9B23A7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A3A-6371-4FA1-9F82-9E8633FD91FB}" type="datetimeFigureOut">
              <a:rPr lang="es-EC" smtClean="0"/>
              <a:t>15/10/2018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0969-52DE-40F6-AB1B-CD969A15FE50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794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A3A-6371-4FA1-9F82-9E8633FD91FB}" type="datetimeFigureOut">
              <a:rPr lang="es-EC" smtClean="0"/>
              <a:t>15/10/2018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0969-52DE-40F6-AB1B-CD969A15FE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140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A3A-6371-4FA1-9F82-9E8633FD91FB}" type="datetimeFigureOut">
              <a:rPr lang="es-EC" smtClean="0"/>
              <a:t>15/10/2018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0969-52DE-40F6-AB1B-CD969A15FE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810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A3A-6371-4FA1-9F82-9E8633FD91FB}" type="datetimeFigureOut">
              <a:rPr lang="es-EC" smtClean="0"/>
              <a:t>15/10/2018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0969-52DE-40F6-AB1B-CD969A15FE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118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A3A-6371-4FA1-9F82-9E8633FD91FB}" type="datetimeFigureOut">
              <a:rPr lang="es-EC" smtClean="0"/>
              <a:t>15/10/2018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0969-52DE-40F6-AB1B-CD969A15FE50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42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A3A-6371-4FA1-9F82-9E8633FD91FB}" type="datetimeFigureOut">
              <a:rPr lang="es-EC" smtClean="0"/>
              <a:t>15/10/2018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0969-52DE-40F6-AB1B-CD969A15FE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700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A3A-6371-4FA1-9F82-9E8633FD91FB}" type="datetimeFigureOut">
              <a:rPr lang="es-EC" smtClean="0"/>
              <a:t>15/10/2018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0969-52DE-40F6-AB1B-CD969A15FE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7238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A3A-6371-4FA1-9F82-9E8633FD91FB}" type="datetimeFigureOut">
              <a:rPr lang="es-EC" smtClean="0"/>
              <a:t>15/10/2018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0969-52DE-40F6-AB1B-CD969A15FE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3312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A3A-6371-4FA1-9F82-9E8633FD91FB}" type="datetimeFigureOut">
              <a:rPr lang="es-EC" smtClean="0"/>
              <a:t>15/10/2018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0969-52DE-40F6-AB1B-CD969A15FE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3242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56BCA3A-6371-4FA1-9F82-9E8633FD91FB}" type="datetimeFigureOut">
              <a:rPr lang="es-EC" smtClean="0"/>
              <a:t>15/10/2018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7D0969-52DE-40F6-AB1B-CD969A15FE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78772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A3A-6371-4FA1-9F82-9E8633FD91FB}" type="datetimeFigureOut">
              <a:rPr lang="es-EC" smtClean="0"/>
              <a:t>15/10/2018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0969-52DE-40F6-AB1B-CD969A15FE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9557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56BCA3A-6371-4FA1-9F82-9E8633FD91FB}" type="datetimeFigureOut">
              <a:rPr lang="es-EC" smtClean="0"/>
              <a:t>15/10/2018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7D0969-52DE-40F6-AB1B-CD969A15FE50}" type="slidenum">
              <a:rPr lang="es-EC" smtClean="0"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89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67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857" y="5743976"/>
            <a:ext cx="930257" cy="1114023"/>
          </a:xfrm>
          <a:prstGeom prst="rect">
            <a:avLst/>
          </a:prstGeom>
        </p:spPr>
      </p:pic>
      <p:pic>
        <p:nvPicPr>
          <p:cNvPr id="2050" name="Picture 2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413" y="579325"/>
            <a:ext cx="5301527" cy="136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447715" y="1998479"/>
            <a:ext cx="745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SEGURIDAD Y DEFENSA 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319910" y="2394989"/>
            <a:ext cx="775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CARRERA DE: INGENIERÍA EN SEGURIDAD MENCIÓN PÚBLICA Y PRIVADA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403117" y="2768639"/>
            <a:ext cx="975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EC" sz="1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TRABAJO DE TITULACIÓN, PREVIO A LA OBTENCIÓN DEL TITULO DE INGENIERO EN SEGURIDAD MENCIÓN PÚBLICA Y PRIVADA </a:t>
            </a:r>
            <a:endParaRPr lang="es-EC" sz="1600" dirty="0"/>
          </a:p>
        </p:txBody>
      </p:sp>
      <p:sp>
        <p:nvSpPr>
          <p:cNvPr id="6" name="Rectángulo 5"/>
          <p:cNvSpPr/>
          <p:nvPr/>
        </p:nvSpPr>
        <p:spPr>
          <a:xfrm>
            <a:off x="625877" y="3437830"/>
            <a:ext cx="11308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EC" sz="1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TEMA: SISTEMA DE SEGURIDAD INTEGRAL PARA LOS “CENTROS DE DESARROLLO INFANTIL – CDI” ADMINISTRADOS POR EL GOBIERNO AUTÓNOMO DESCENTRALIZADO PARROQUIA RURAL DE CALDERÓN, CANTÓN QUITO. </a:t>
            </a:r>
            <a:endParaRPr lang="es-EC" sz="1600" dirty="0"/>
          </a:p>
        </p:txBody>
      </p:sp>
      <p:sp>
        <p:nvSpPr>
          <p:cNvPr id="7" name="Rectángulo 6"/>
          <p:cNvSpPr/>
          <p:nvPr/>
        </p:nvSpPr>
        <p:spPr>
          <a:xfrm>
            <a:off x="3818552" y="4265626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6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EC" sz="1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AUTOR: ALMEIDA </a:t>
            </a:r>
            <a:r>
              <a:rPr lang="es-EC" sz="16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ALMEIDA</a:t>
            </a:r>
            <a:r>
              <a:rPr lang="es-EC" sz="1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ROBINSON RENE </a:t>
            </a:r>
            <a:endParaRPr lang="es-EC" sz="1600" dirty="0"/>
          </a:p>
        </p:txBody>
      </p:sp>
      <p:sp>
        <p:nvSpPr>
          <p:cNvPr id="8" name="Rectángulo 7"/>
          <p:cNvSpPr/>
          <p:nvPr/>
        </p:nvSpPr>
        <p:spPr>
          <a:xfrm>
            <a:off x="2438289" y="4662577"/>
            <a:ext cx="82950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EC" sz="1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DIRECTOR DE TESIS: Crnl (SP) ARAUZ SÁNCHEZ, EDGAR ALFONSO Msc </a:t>
            </a:r>
            <a:endParaRPr lang="es-EC" sz="1600" dirty="0"/>
          </a:p>
        </p:txBody>
      </p:sp>
      <p:sp>
        <p:nvSpPr>
          <p:cNvPr id="9" name="Rectángulo 8"/>
          <p:cNvSpPr/>
          <p:nvPr/>
        </p:nvSpPr>
        <p:spPr>
          <a:xfrm>
            <a:off x="4916893" y="6380483"/>
            <a:ext cx="2695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Sangolquí, Octubre </a:t>
            </a:r>
            <a:r>
              <a:rPr lang="es-EC" b="1" i="0" u="none" strike="noStrike" baseline="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2018 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75737" y="5183089"/>
            <a:ext cx="9097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EC" sz="1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Director</a:t>
            </a:r>
            <a:r>
              <a:rPr lang="es-EC" sz="1600" b="1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de Carrera</a:t>
            </a:r>
            <a:r>
              <a:rPr lang="es-EC" sz="1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Crnl EMC (SP) VÁSQUEZ BRIONES, RENE PATRICIO Msc </a:t>
            </a:r>
            <a:endParaRPr lang="es-EC" sz="1600" dirty="0"/>
          </a:p>
        </p:txBody>
      </p:sp>
      <p:sp>
        <p:nvSpPr>
          <p:cNvPr id="12" name="Rectángulo 11"/>
          <p:cNvSpPr/>
          <p:nvPr/>
        </p:nvSpPr>
        <p:spPr>
          <a:xfrm>
            <a:off x="161437" y="5540525"/>
            <a:ext cx="8388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Secretaria Académica</a:t>
            </a:r>
            <a:r>
              <a:rPr lang="es-EC" sz="1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Abg. </a:t>
            </a:r>
            <a:r>
              <a:rPr lang="es-EC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DUQUE FLORES ALEXANDRA DEL CARMEN</a:t>
            </a:r>
            <a:endParaRPr lang="es-EC" sz="1600" dirty="0"/>
          </a:p>
        </p:txBody>
      </p:sp>
      <p:sp>
        <p:nvSpPr>
          <p:cNvPr id="13" name="Rectángulo 12"/>
          <p:cNvSpPr/>
          <p:nvPr/>
        </p:nvSpPr>
        <p:spPr>
          <a:xfrm>
            <a:off x="1175110" y="5852945"/>
            <a:ext cx="8388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Oponente</a:t>
            </a:r>
            <a:r>
              <a:rPr lang="es-EC" sz="1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Crnl</a:t>
            </a:r>
            <a:r>
              <a:rPr lang="es-EC" sz="1600" b="1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(SP) LARCO HUERTAS, JOSÉ LUIS </a:t>
            </a:r>
            <a:r>
              <a:rPr lang="es-EC" sz="1600" b="1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Dr</a:t>
            </a:r>
            <a:r>
              <a:rPr lang="es-EC" sz="1600" b="1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13671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73" y="5568375"/>
            <a:ext cx="975406" cy="12896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49294" y="322816"/>
            <a:ext cx="841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II:  MARCO DE REFERENCIA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49294" y="2133954"/>
            <a:ext cx="2346958" cy="2343864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Centros de 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esarrollo Infantil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987039" y="1693854"/>
            <a:ext cx="1805940" cy="4770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C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_¿Qué son?</a:t>
            </a:r>
            <a:endParaRPr lang="es-EC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982604" y="2182871"/>
            <a:ext cx="7485228" cy="4770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C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_¿Que es la seguridad en los centros infantiles?</a:t>
            </a:r>
            <a:endParaRPr lang="es-EC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941760" y="2792712"/>
            <a:ext cx="5106083" cy="4770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C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_¿Que tienen para su funcionamiento?</a:t>
            </a:r>
            <a:endParaRPr lang="es-EC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982604" y="3623773"/>
            <a:ext cx="4281999" cy="4770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C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_Administración y gestión</a:t>
            </a:r>
            <a:endParaRPr lang="es-EC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244793" y="3159138"/>
            <a:ext cx="4564820" cy="12464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C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_Permisos de funcionamiento</a:t>
            </a:r>
          </a:p>
          <a:p>
            <a:r>
              <a:rPr lang="es-EC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_Respaldo de archivos</a:t>
            </a:r>
          </a:p>
          <a:p>
            <a:r>
              <a:rPr lang="es-EC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_Periodo de atención y receso</a:t>
            </a:r>
            <a:endParaRPr lang="es-EC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941760" y="4378480"/>
            <a:ext cx="4693480" cy="4770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C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_Participación de la comunidad</a:t>
            </a:r>
            <a:endParaRPr lang="es-EC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brir llave 12"/>
          <p:cNvSpPr/>
          <p:nvPr/>
        </p:nvSpPr>
        <p:spPr>
          <a:xfrm>
            <a:off x="6555943" y="3352605"/>
            <a:ext cx="708660" cy="10770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Abrir llave 13"/>
          <p:cNvSpPr/>
          <p:nvPr/>
        </p:nvSpPr>
        <p:spPr>
          <a:xfrm>
            <a:off x="2641972" y="1623060"/>
            <a:ext cx="390787" cy="33470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712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73" y="5568375"/>
            <a:ext cx="975406" cy="12896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26469" y="1778940"/>
            <a:ext cx="5530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RIESGOS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6469" y="2170236"/>
            <a:ext cx="5164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Según (Ruiz Madruga &amp; </a:t>
            </a:r>
            <a:r>
              <a:rPr lang="pt-BR" sz="20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Ayuso</a:t>
            </a:r>
            <a:r>
              <a:rPr lang="pt-BR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Baptista, 2010). </a:t>
            </a:r>
            <a:endParaRPr lang="es-EC" sz="20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754380" y="2628577"/>
            <a:ext cx="3314700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RIESGOS DE ORIGEN NATURAL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4428144" y="2628577"/>
            <a:ext cx="3314700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RIESGOS DE ORIGEN ANTRÓPICO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8101908" y="2628577"/>
            <a:ext cx="3314700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RIESGOS DE ORIGEN TECNOLÓGICO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759114" y="3723253"/>
            <a:ext cx="33147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elacionados con factores geológicos y atmosféricos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4432878" y="3723253"/>
            <a:ext cx="33147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Relacionados con la actividad humana como tal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8106642" y="3723253"/>
            <a:ext cx="33147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Relacionados con el uso y acceso a la tecnología.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754380" y="4847538"/>
            <a:ext cx="33147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_Inundaciones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_Movimientos gravitatorios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_Fenómenos atmosféricos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_etc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4428144" y="4824678"/>
            <a:ext cx="33147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_Desplome de estructuras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_Riegos sanitarios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_Actos vandálicos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_Terrorismo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_etc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8101908" y="4824678"/>
            <a:ext cx="33147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_Agresiones industriales.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_Accidentes de transporte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_etc</a:t>
            </a:r>
          </a:p>
        </p:txBody>
      </p:sp>
      <p:sp>
        <p:nvSpPr>
          <p:cNvPr id="38" name="Flecha abajo 37"/>
          <p:cNvSpPr/>
          <p:nvPr/>
        </p:nvSpPr>
        <p:spPr>
          <a:xfrm>
            <a:off x="2217420" y="3274908"/>
            <a:ext cx="388620" cy="4483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Flecha abajo 38"/>
          <p:cNvSpPr/>
          <p:nvPr/>
        </p:nvSpPr>
        <p:spPr>
          <a:xfrm>
            <a:off x="5886450" y="3274907"/>
            <a:ext cx="388620" cy="4483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Flecha abajo 39"/>
          <p:cNvSpPr/>
          <p:nvPr/>
        </p:nvSpPr>
        <p:spPr>
          <a:xfrm>
            <a:off x="9569682" y="3309451"/>
            <a:ext cx="388620" cy="4483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Flecha abajo 40"/>
          <p:cNvSpPr/>
          <p:nvPr/>
        </p:nvSpPr>
        <p:spPr>
          <a:xfrm>
            <a:off x="2217420" y="4401523"/>
            <a:ext cx="388620" cy="44834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2" name="Flecha abajo 41"/>
          <p:cNvSpPr/>
          <p:nvPr/>
        </p:nvSpPr>
        <p:spPr>
          <a:xfrm>
            <a:off x="5886450" y="4378662"/>
            <a:ext cx="388620" cy="44834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Flecha abajo 42"/>
          <p:cNvSpPr/>
          <p:nvPr/>
        </p:nvSpPr>
        <p:spPr>
          <a:xfrm>
            <a:off x="9569682" y="4367486"/>
            <a:ext cx="388620" cy="44834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CuadroTexto 19"/>
          <p:cNvSpPr txBox="1"/>
          <p:nvPr/>
        </p:nvSpPr>
        <p:spPr>
          <a:xfrm>
            <a:off x="632863" y="597606"/>
            <a:ext cx="1700610" cy="591145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Riesgo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885365" y="436254"/>
            <a:ext cx="1805940" cy="4770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C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_¿Qué </a:t>
            </a:r>
            <a:r>
              <a:rPr lang="es-EC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C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s?</a:t>
            </a:r>
            <a:endParaRPr lang="es-EC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brir llave 21"/>
          <p:cNvSpPr/>
          <p:nvPr/>
        </p:nvSpPr>
        <p:spPr>
          <a:xfrm>
            <a:off x="2517437" y="163888"/>
            <a:ext cx="367928" cy="15149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CuadroTexto 22"/>
          <p:cNvSpPr txBox="1"/>
          <p:nvPr/>
        </p:nvSpPr>
        <p:spPr>
          <a:xfrm>
            <a:off x="2885364" y="1110303"/>
            <a:ext cx="2842259" cy="4770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C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_También tenemos</a:t>
            </a:r>
            <a:endParaRPr lang="es-EC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5575221" y="1112810"/>
            <a:ext cx="6413875" cy="4770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C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Amenaza (A) x Vulnerabilidad (v) = Riesgo (R)</a:t>
            </a:r>
            <a:endParaRPr lang="es-EC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Abrir llave 24"/>
          <p:cNvSpPr/>
          <p:nvPr/>
        </p:nvSpPr>
        <p:spPr>
          <a:xfrm>
            <a:off x="5404331" y="979817"/>
            <a:ext cx="274319" cy="67404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578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redondeado 27"/>
          <p:cNvSpPr/>
          <p:nvPr/>
        </p:nvSpPr>
        <p:spPr>
          <a:xfrm>
            <a:off x="811530" y="2573760"/>
            <a:ext cx="2057400" cy="10240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Rectángulo redondeado 28"/>
          <p:cNvSpPr/>
          <p:nvPr/>
        </p:nvSpPr>
        <p:spPr>
          <a:xfrm>
            <a:off x="805530" y="3825058"/>
            <a:ext cx="2057400" cy="10240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Rectángulo redondeado 29"/>
          <p:cNvSpPr/>
          <p:nvPr/>
        </p:nvSpPr>
        <p:spPr>
          <a:xfrm>
            <a:off x="766398" y="5049200"/>
            <a:ext cx="2057400" cy="10240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Rectángulo redondeado 24"/>
          <p:cNvSpPr/>
          <p:nvPr/>
        </p:nvSpPr>
        <p:spPr>
          <a:xfrm>
            <a:off x="845820" y="1348740"/>
            <a:ext cx="2057400" cy="10240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73" y="5568375"/>
            <a:ext cx="975406" cy="12896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26469" y="310746"/>
            <a:ext cx="8863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CLASIFICACIÓN GENERAL DE LOS RIESGOS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45820" y="134874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Agente causante del daño o perdida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57250" y="257376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Sujeto receptor del daño o perdida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45820" y="3739575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Amito o entorno de los riegos y amenazas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45820" y="5057574"/>
            <a:ext cx="1691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Método de análisis de riesgos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88620" y="1595511"/>
            <a:ext cx="342900" cy="5193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1</a:t>
            </a:r>
            <a:endParaRPr lang="es-EC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65760" y="2736435"/>
            <a:ext cx="342900" cy="5193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2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95049" y="3900219"/>
            <a:ext cx="342900" cy="5193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3</a:t>
            </a:r>
            <a:endParaRPr lang="es-EC" dirty="0"/>
          </a:p>
        </p:txBody>
      </p:sp>
      <p:sp>
        <p:nvSpPr>
          <p:cNvPr id="17" name="CuadroTexto 16"/>
          <p:cNvSpPr txBox="1"/>
          <p:nvPr/>
        </p:nvSpPr>
        <p:spPr>
          <a:xfrm>
            <a:off x="395049" y="5059650"/>
            <a:ext cx="342900" cy="5193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4</a:t>
            </a:r>
            <a:endParaRPr lang="es-EC" dirty="0"/>
          </a:p>
        </p:txBody>
      </p:sp>
      <p:sp>
        <p:nvSpPr>
          <p:cNvPr id="18" name="Flecha derecha 17"/>
          <p:cNvSpPr/>
          <p:nvPr/>
        </p:nvSpPr>
        <p:spPr>
          <a:xfrm>
            <a:off x="2994660" y="1595511"/>
            <a:ext cx="754380" cy="519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Flecha derecha 18"/>
          <p:cNvSpPr/>
          <p:nvPr/>
        </p:nvSpPr>
        <p:spPr>
          <a:xfrm>
            <a:off x="2971800" y="2798016"/>
            <a:ext cx="754380" cy="519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Flecha derecha 19"/>
          <p:cNvSpPr/>
          <p:nvPr/>
        </p:nvSpPr>
        <p:spPr>
          <a:xfrm>
            <a:off x="2971800" y="3988779"/>
            <a:ext cx="754380" cy="519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Flecha derecha 20"/>
          <p:cNvSpPr/>
          <p:nvPr/>
        </p:nvSpPr>
        <p:spPr>
          <a:xfrm>
            <a:off x="2948940" y="5290471"/>
            <a:ext cx="754380" cy="519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Rectángulo 21"/>
          <p:cNvSpPr/>
          <p:nvPr/>
        </p:nvSpPr>
        <p:spPr>
          <a:xfrm>
            <a:off x="4002498" y="1363235"/>
            <a:ext cx="5817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riesgos derivados de las actividades antisociales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3994800" y="1949807"/>
            <a:ext cx="5604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riesgos derivados de las instalaciones técnicas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brir llave 23"/>
          <p:cNvSpPr/>
          <p:nvPr/>
        </p:nvSpPr>
        <p:spPr>
          <a:xfrm>
            <a:off x="3771900" y="1386095"/>
            <a:ext cx="276318" cy="9866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Rectángulo 30"/>
          <p:cNvSpPr/>
          <p:nvPr/>
        </p:nvSpPr>
        <p:spPr>
          <a:xfrm>
            <a:off x="3941616" y="2571099"/>
            <a:ext cx="1616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personas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3933918" y="3157671"/>
            <a:ext cx="1330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bienes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Abrir llave 32"/>
          <p:cNvSpPr/>
          <p:nvPr/>
        </p:nvSpPr>
        <p:spPr>
          <a:xfrm>
            <a:off x="3711018" y="2593959"/>
            <a:ext cx="276318" cy="9866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Rectángulo 33"/>
          <p:cNvSpPr/>
          <p:nvPr/>
        </p:nvSpPr>
        <p:spPr>
          <a:xfrm>
            <a:off x="4002498" y="3721660"/>
            <a:ext cx="19611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Áreas exteriores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brir llave 35"/>
          <p:cNvSpPr/>
          <p:nvPr/>
        </p:nvSpPr>
        <p:spPr>
          <a:xfrm>
            <a:off x="3771900" y="3744520"/>
            <a:ext cx="276318" cy="9866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Rectángulo 36"/>
          <p:cNvSpPr/>
          <p:nvPr/>
        </p:nvSpPr>
        <p:spPr>
          <a:xfrm>
            <a:off x="3971205" y="4331092"/>
            <a:ext cx="1932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Áreas interiores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Abrir llave 37"/>
          <p:cNvSpPr/>
          <p:nvPr/>
        </p:nvSpPr>
        <p:spPr>
          <a:xfrm>
            <a:off x="3742605" y="5276982"/>
            <a:ext cx="237033" cy="5865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Rectángulo 38"/>
          <p:cNvSpPr/>
          <p:nvPr/>
        </p:nvSpPr>
        <p:spPr>
          <a:xfrm>
            <a:off x="4010490" y="5337774"/>
            <a:ext cx="1856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Método Mosler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2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73" y="5568375"/>
            <a:ext cx="975406" cy="128962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26469" y="464790"/>
            <a:ext cx="342900" cy="5193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5</a:t>
            </a:r>
          </a:p>
        </p:txBody>
      </p:sp>
      <p:sp>
        <p:nvSpPr>
          <p:cNvPr id="9" name="Flecha derecha 8"/>
          <p:cNvSpPr/>
          <p:nvPr/>
        </p:nvSpPr>
        <p:spPr>
          <a:xfrm>
            <a:off x="2880360" y="695611"/>
            <a:ext cx="754380" cy="519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3941910" y="742914"/>
            <a:ext cx="58884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 UNE-ISO 31000:2018 “Gestión del riesgo”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880" y="1268694"/>
            <a:ext cx="7003835" cy="4358399"/>
          </a:xfrm>
          <a:prstGeom prst="rect">
            <a:avLst/>
          </a:prstGeom>
        </p:spPr>
      </p:pic>
      <p:sp>
        <p:nvSpPr>
          <p:cNvPr id="10" name="Abrir llave 9"/>
          <p:cNvSpPr/>
          <p:nvPr/>
        </p:nvSpPr>
        <p:spPr>
          <a:xfrm>
            <a:off x="3674025" y="682122"/>
            <a:ext cx="237033" cy="5865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redondeado 11"/>
          <p:cNvSpPr/>
          <p:nvPr/>
        </p:nvSpPr>
        <p:spPr>
          <a:xfrm>
            <a:off x="715089" y="472122"/>
            <a:ext cx="2057400" cy="10240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/>
          <p:cNvSpPr txBox="1"/>
          <p:nvPr/>
        </p:nvSpPr>
        <p:spPr>
          <a:xfrm>
            <a:off x="777240" y="447866"/>
            <a:ext cx="1995249" cy="103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Gestión y tratamiento de los riesgos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932418" y="5627093"/>
            <a:ext cx="4303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Principios, marco de referencia y proceso </a:t>
            </a:r>
            <a:endParaRPr lang="es-EC" b="1" dirty="0"/>
          </a:p>
        </p:txBody>
      </p:sp>
      <p:sp>
        <p:nvSpPr>
          <p:cNvPr id="3" name="Flecha arriba 2"/>
          <p:cNvSpPr/>
          <p:nvPr/>
        </p:nvSpPr>
        <p:spPr>
          <a:xfrm rot="7746465">
            <a:off x="5050981" y="1112314"/>
            <a:ext cx="209013" cy="430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4935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73" y="5568375"/>
            <a:ext cx="975406" cy="12896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26469" y="310746"/>
            <a:ext cx="8863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 DE SEGURIDAD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26469" y="1051560"/>
            <a:ext cx="168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¿Qué es? 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3154680" y="2273299"/>
            <a:ext cx="6035040" cy="2801621"/>
            <a:chOff x="3765973" y="1153159"/>
            <a:chExt cx="4660053" cy="4551680"/>
          </a:xfrm>
        </p:grpSpPr>
        <p:sp>
          <p:nvSpPr>
            <p:cNvPr id="11" name="Forma libre 10"/>
            <p:cNvSpPr/>
            <p:nvPr/>
          </p:nvSpPr>
          <p:spPr>
            <a:xfrm>
              <a:off x="3874346" y="1153159"/>
              <a:ext cx="4551680" cy="4551680"/>
            </a:xfrm>
            <a:custGeom>
              <a:avLst/>
              <a:gdLst>
                <a:gd name="connsiteX0" fmla="*/ 2275840 w 4551680"/>
                <a:gd name="connsiteY0" fmla="*/ 0 h 4551680"/>
                <a:gd name="connsiteX1" fmla="*/ 4551680 w 4551680"/>
                <a:gd name="connsiteY1" fmla="*/ 2275840 h 4551680"/>
                <a:gd name="connsiteX2" fmla="*/ 2275840 w 4551680"/>
                <a:gd name="connsiteY2" fmla="*/ 4551680 h 4551680"/>
                <a:gd name="connsiteX3" fmla="*/ 2275840 w 4551680"/>
                <a:gd name="connsiteY3" fmla="*/ 2275840 h 4551680"/>
                <a:gd name="connsiteX4" fmla="*/ 2275840 w 4551680"/>
                <a:gd name="connsiteY4" fmla="*/ 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2275840" y="0"/>
                  </a:moveTo>
                  <a:cubicBezTo>
                    <a:pt x="3532752" y="0"/>
                    <a:pt x="4551680" y="1018928"/>
                    <a:pt x="4551680" y="2275840"/>
                  </a:cubicBezTo>
                  <a:cubicBezTo>
                    <a:pt x="4551680" y="3532752"/>
                    <a:pt x="3532752" y="4551680"/>
                    <a:pt x="2275840" y="4551680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6160" tIns="697653" rIns="697654" bIns="697654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2. LA SEGURIDAD     </a:t>
              </a:r>
              <a:r>
                <a:rPr lang="es-EC" sz="16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YS</a:t>
              </a:r>
              <a:r>
                <a:rPr lang="es-EC" sz="16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SALUD                             O              OCUPACIONAL</a:t>
              </a:r>
              <a:endParaRPr lang="es-EC" sz="16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orma libre 11"/>
            <p:cNvSpPr/>
            <p:nvPr/>
          </p:nvSpPr>
          <p:spPr>
            <a:xfrm>
              <a:off x="3765973" y="1153159"/>
              <a:ext cx="4551680" cy="4551680"/>
            </a:xfrm>
            <a:custGeom>
              <a:avLst/>
              <a:gdLst>
                <a:gd name="connsiteX0" fmla="*/ 2275840 w 4551680"/>
                <a:gd name="connsiteY0" fmla="*/ 4551680 h 4551680"/>
                <a:gd name="connsiteX1" fmla="*/ 0 w 4551680"/>
                <a:gd name="connsiteY1" fmla="*/ 2275840 h 4551680"/>
                <a:gd name="connsiteX2" fmla="*/ 2275840 w 4551680"/>
                <a:gd name="connsiteY2" fmla="*/ 0 h 4551680"/>
                <a:gd name="connsiteX3" fmla="*/ 2275840 w 4551680"/>
                <a:gd name="connsiteY3" fmla="*/ 2275840 h 4551680"/>
                <a:gd name="connsiteX4" fmla="*/ 2275840 w 4551680"/>
                <a:gd name="connsiteY4" fmla="*/ 455168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2275840" y="4551680"/>
                  </a:moveTo>
                  <a:cubicBezTo>
                    <a:pt x="1018928" y="4551680"/>
                    <a:pt x="0" y="3532752"/>
                    <a:pt x="0" y="2275840"/>
                  </a:cubicBezTo>
                  <a:cubicBezTo>
                    <a:pt x="0" y="1018928"/>
                    <a:pt x="1018928" y="0"/>
                    <a:pt x="2275840" y="0"/>
                  </a:cubicBezTo>
                  <a:lnTo>
                    <a:pt x="2275840" y="2275840"/>
                  </a:lnTo>
                  <a:lnTo>
                    <a:pt x="2275840" y="455168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0560" tIns="697653" rIns="2323254" bIns="697654" numCol="1" spcCol="1270" anchor="ctr" anchorCtr="0">
              <a:noAutofit/>
            </a:bodyPr>
            <a:lstStyle/>
            <a:p>
              <a:pPr marL="342900" lvl="0" indent="-3429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es-EC" sz="16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 SEGURIDAD </a:t>
              </a: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C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s-EC" sz="16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FÍSICA </a:t>
              </a:r>
              <a:endParaRPr lang="es-EC" sz="1600" kern="1200" dirty="0"/>
            </a:p>
          </p:txBody>
        </p:sp>
      </p:grpSp>
      <p:sp>
        <p:nvSpPr>
          <p:cNvPr id="13" name="Rectángulo 12"/>
          <p:cNvSpPr/>
          <p:nvPr/>
        </p:nvSpPr>
        <p:spPr>
          <a:xfrm>
            <a:off x="303609" y="1678074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¿como esta compuesto?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73" y="5568375"/>
            <a:ext cx="975406" cy="12896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26470" y="310746"/>
            <a:ext cx="4261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SEGURIDAD FÍSICA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34735" y="1359859"/>
            <a:ext cx="128016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Medios o factores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34440" y="2936386"/>
            <a:ext cx="1737360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334935" y="950626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_Medios humanos</a:t>
            </a: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_Medios técnicos</a:t>
            </a: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_Medios organizativos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660226" y="1236800"/>
            <a:ext cx="1737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_Pasivos</a:t>
            </a:r>
          </a:p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_Activos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337560" y="2509562"/>
            <a:ext cx="3742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_Elementos físicos o tangibles</a:t>
            </a: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_Elementos no físico intangibles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749040" y="4361587"/>
            <a:ext cx="1470660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Áreas y zonas de seguridad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539740" y="3538329"/>
            <a:ext cx="37426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_Protección a profundidad</a:t>
            </a: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_Mínima consecuencia por</a:t>
            </a:r>
          </a:p>
          <a:p>
            <a:pPr>
              <a:lnSpc>
                <a:spcPct val="150000"/>
              </a:lnSpc>
            </a:pP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fallas de componentes</a:t>
            </a: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_Protección balanceada</a:t>
            </a: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_Criterios de diseño</a:t>
            </a: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Conceptos de diseño y objetivos</a:t>
            </a:r>
          </a:p>
        </p:txBody>
      </p:sp>
      <p:sp>
        <p:nvSpPr>
          <p:cNvPr id="12" name="Abrir llave 11"/>
          <p:cNvSpPr/>
          <p:nvPr/>
        </p:nvSpPr>
        <p:spPr>
          <a:xfrm>
            <a:off x="2106335" y="950626"/>
            <a:ext cx="388620" cy="16070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Abrir llave 12"/>
          <p:cNvSpPr/>
          <p:nvPr/>
        </p:nvSpPr>
        <p:spPr>
          <a:xfrm>
            <a:off x="3101340" y="2769446"/>
            <a:ext cx="396240" cy="75577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Abrir llave 13"/>
          <p:cNvSpPr/>
          <p:nvPr/>
        </p:nvSpPr>
        <p:spPr>
          <a:xfrm>
            <a:off x="5303520" y="3672067"/>
            <a:ext cx="396240" cy="26600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Abrir llave 14"/>
          <p:cNvSpPr/>
          <p:nvPr/>
        </p:nvSpPr>
        <p:spPr>
          <a:xfrm>
            <a:off x="4431626" y="1326081"/>
            <a:ext cx="320040" cy="61860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CuadroTexto 16"/>
          <p:cNvSpPr txBox="1"/>
          <p:nvPr/>
        </p:nvSpPr>
        <p:spPr>
          <a:xfrm>
            <a:off x="9282351" y="2517235"/>
            <a:ext cx="374261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_Área de influencia</a:t>
            </a: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_Área de interés</a:t>
            </a: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_Área protegida</a:t>
            </a: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_Área critica o vital</a:t>
            </a: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_Área controlada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brir llave 17"/>
          <p:cNvSpPr/>
          <p:nvPr/>
        </p:nvSpPr>
        <p:spPr>
          <a:xfrm>
            <a:off x="8825151" y="2753307"/>
            <a:ext cx="640080" cy="21760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140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73" y="5568375"/>
            <a:ext cx="975406" cy="128962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18388" y="0"/>
            <a:ext cx="270266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Protección a profundidad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88" y="713571"/>
            <a:ext cx="5900078" cy="426990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20427" y="49834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Áreas y zonas de seguridad – Sistemas técnicos de seguridad  (Miño, 2010) </a:t>
            </a:r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466" y="1243466"/>
            <a:ext cx="5850733" cy="367143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118466" y="498360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Protección en profundidad –Anillos concéntricos de seguridad </a:t>
            </a:r>
          </a:p>
          <a:p>
            <a:r>
              <a:rPr lang="pt-BR" sz="1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(Fernando Chávez, F, b)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3222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73" y="5568375"/>
            <a:ext cx="975406" cy="128962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26470" y="310746"/>
            <a:ext cx="7583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SEGURIDAD Y SALUD OCUPACIONAL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19275" y="3116213"/>
            <a:ext cx="2923253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20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Relación salud – trabajo </a:t>
            </a:r>
            <a:endParaRPr lang="es-EC" sz="2000" dirty="0"/>
          </a:p>
        </p:txBody>
      </p:sp>
      <p:pic>
        <p:nvPicPr>
          <p:cNvPr id="21506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60" y="1136799"/>
            <a:ext cx="1803400" cy="174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988" y="3786432"/>
            <a:ext cx="1886072" cy="2124598"/>
          </a:xfrm>
          <a:prstGeom prst="rect">
            <a:avLst/>
          </a:prstGeom>
        </p:spPr>
      </p:pic>
      <p:sp>
        <p:nvSpPr>
          <p:cNvPr id="24" name="Flecha arriba y abajo 23"/>
          <p:cNvSpPr/>
          <p:nvPr/>
        </p:nvSpPr>
        <p:spPr>
          <a:xfrm>
            <a:off x="8633636" y="2987710"/>
            <a:ext cx="348775" cy="71170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Rectángulo 25"/>
          <p:cNvSpPr/>
          <p:nvPr/>
        </p:nvSpPr>
        <p:spPr>
          <a:xfrm>
            <a:off x="4523551" y="1741427"/>
            <a:ext cx="2349886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medio ambiente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4523550" y="4413059"/>
            <a:ext cx="2791649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hombre y su trabajo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lecha doblada 24"/>
          <p:cNvSpPr/>
          <p:nvPr/>
        </p:nvSpPr>
        <p:spPr>
          <a:xfrm>
            <a:off x="4073087" y="1817628"/>
            <a:ext cx="400050" cy="12414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9" name="Flecha doblada 28"/>
          <p:cNvSpPr/>
          <p:nvPr/>
        </p:nvSpPr>
        <p:spPr>
          <a:xfrm flipV="1">
            <a:off x="4054037" y="3532970"/>
            <a:ext cx="419100" cy="10801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73" y="5568375"/>
            <a:ext cx="975406" cy="12896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26470" y="310746"/>
            <a:ext cx="7583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GESTIÓN DEL RIESGO OCUPACIONAL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rma libre 5"/>
          <p:cNvSpPr/>
          <p:nvPr/>
        </p:nvSpPr>
        <p:spPr>
          <a:xfrm>
            <a:off x="1146583" y="1466035"/>
            <a:ext cx="3085200" cy="896969"/>
          </a:xfrm>
          <a:custGeom>
            <a:avLst/>
            <a:gdLst>
              <a:gd name="connsiteX0" fmla="*/ 0 w 2476500"/>
              <a:gd name="connsiteY0" fmla="*/ 0 h 720000"/>
              <a:gd name="connsiteX1" fmla="*/ 2476500 w 2476500"/>
              <a:gd name="connsiteY1" fmla="*/ 0 h 720000"/>
              <a:gd name="connsiteX2" fmla="*/ 2476500 w 2476500"/>
              <a:gd name="connsiteY2" fmla="*/ 720000 h 720000"/>
              <a:gd name="connsiteX3" fmla="*/ 0 w 2476500"/>
              <a:gd name="connsiteY3" fmla="*/ 720000 h 720000"/>
              <a:gd name="connsiteX4" fmla="*/ 0 w 24765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720000">
                <a:moveTo>
                  <a:pt x="0" y="0"/>
                </a:moveTo>
                <a:lnTo>
                  <a:pt x="2476500" y="0"/>
                </a:lnTo>
                <a:lnTo>
                  <a:pt x="24765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101600" rIns="177800" bIns="10160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500" kern="1200" dirty="0" smtClean="0"/>
              <a:t>Reconocimiento</a:t>
            </a:r>
            <a:endParaRPr lang="es-EC" sz="2500" kern="1200" dirty="0"/>
          </a:p>
        </p:txBody>
      </p:sp>
      <p:sp>
        <p:nvSpPr>
          <p:cNvPr id="8" name="Forma libre 7"/>
          <p:cNvSpPr/>
          <p:nvPr/>
        </p:nvSpPr>
        <p:spPr>
          <a:xfrm>
            <a:off x="4515426" y="2908704"/>
            <a:ext cx="3085200" cy="896969"/>
          </a:xfrm>
          <a:custGeom>
            <a:avLst/>
            <a:gdLst>
              <a:gd name="connsiteX0" fmla="*/ 0 w 2476500"/>
              <a:gd name="connsiteY0" fmla="*/ 0 h 720000"/>
              <a:gd name="connsiteX1" fmla="*/ 2476500 w 2476500"/>
              <a:gd name="connsiteY1" fmla="*/ 0 h 720000"/>
              <a:gd name="connsiteX2" fmla="*/ 2476500 w 2476500"/>
              <a:gd name="connsiteY2" fmla="*/ 720000 h 720000"/>
              <a:gd name="connsiteX3" fmla="*/ 0 w 2476500"/>
              <a:gd name="connsiteY3" fmla="*/ 720000 h 720000"/>
              <a:gd name="connsiteX4" fmla="*/ 0 w 24765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720000">
                <a:moveTo>
                  <a:pt x="0" y="0"/>
                </a:moveTo>
                <a:lnTo>
                  <a:pt x="2476500" y="0"/>
                </a:lnTo>
                <a:lnTo>
                  <a:pt x="24765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101600" rIns="177800" bIns="10160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500" kern="1200" dirty="0" smtClean="0"/>
              <a:t>La evaluación</a:t>
            </a:r>
            <a:endParaRPr lang="es-EC" sz="2500" kern="1200" dirty="0"/>
          </a:p>
        </p:txBody>
      </p:sp>
      <p:sp>
        <p:nvSpPr>
          <p:cNvPr id="10" name="Forma libre 9"/>
          <p:cNvSpPr/>
          <p:nvPr/>
        </p:nvSpPr>
        <p:spPr>
          <a:xfrm>
            <a:off x="7600626" y="4271047"/>
            <a:ext cx="3085200" cy="896969"/>
          </a:xfrm>
          <a:custGeom>
            <a:avLst/>
            <a:gdLst>
              <a:gd name="connsiteX0" fmla="*/ 0 w 2476500"/>
              <a:gd name="connsiteY0" fmla="*/ 0 h 720000"/>
              <a:gd name="connsiteX1" fmla="*/ 2476500 w 2476500"/>
              <a:gd name="connsiteY1" fmla="*/ 0 h 720000"/>
              <a:gd name="connsiteX2" fmla="*/ 2476500 w 2476500"/>
              <a:gd name="connsiteY2" fmla="*/ 720000 h 720000"/>
              <a:gd name="connsiteX3" fmla="*/ 0 w 2476500"/>
              <a:gd name="connsiteY3" fmla="*/ 720000 h 720000"/>
              <a:gd name="connsiteX4" fmla="*/ 0 w 24765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720000">
                <a:moveTo>
                  <a:pt x="0" y="0"/>
                </a:moveTo>
                <a:lnTo>
                  <a:pt x="2476500" y="0"/>
                </a:lnTo>
                <a:lnTo>
                  <a:pt x="24765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101600" rIns="177800" bIns="10160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500" kern="1200" dirty="0" smtClean="0"/>
              <a:t>Control</a:t>
            </a:r>
            <a:endParaRPr lang="es-EC" sz="2500" kern="12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515426" y="1352177"/>
            <a:ext cx="6914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observación, fuente de información, planificación del reconocimiento. Actividades previas, actividades durante el reconocimiento del trabajo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843455" y="2811612"/>
            <a:ext cx="36719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acuerdo a la naturaleza propiedad, concentración del factor de riesgo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7661745" y="2898029"/>
            <a:ext cx="3388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Tiempo de exposición del trabajador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843455" y="4340650"/>
            <a:ext cx="6757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lo realiza a través de los limites de exposición diaria a través de controles, primarios, secundarios, terciarios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73" y="5568375"/>
            <a:ext cx="975406" cy="12896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26470" y="310746"/>
            <a:ext cx="7583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 DE SEGURIDAD INTEGRAL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410" y="1856189"/>
            <a:ext cx="2432999" cy="305871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2725" y="1379135"/>
            <a:ext cx="1805940" cy="4770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C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_¿Qué </a:t>
            </a:r>
            <a:r>
              <a:rPr lang="es-EC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C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s?</a:t>
            </a:r>
            <a:endParaRPr lang="es-EC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599865" y="2401358"/>
            <a:ext cx="4704155" cy="4770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C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_¿A que debe responder?</a:t>
            </a:r>
            <a:endParaRPr lang="es-EC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orma libre 13"/>
          <p:cNvSpPr/>
          <p:nvPr/>
        </p:nvSpPr>
        <p:spPr>
          <a:xfrm>
            <a:off x="4599865" y="3385545"/>
            <a:ext cx="1549475" cy="546376"/>
          </a:xfrm>
          <a:custGeom>
            <a:avLst/>
            <a:gdLst>
              <a:gd name="connsiteX0" fmla="*/ 0 w 2476500"/>
              <a:gd name="connsiteY0" fmla="*/ 0 h 720000"/>
              <a:gd name="connsiteX1" fmla="*/ 2476500 w 2476500"/>
              <a:gd name="connsiteY1" fmla="*/ 0 h 720000"/>
              <a:gd name="connsiteX2" fmla="*/ 2476500 w 2476500"/>
              <a:gd name="connsiteY2" fmla="*/ 720000 h 720000"/>
              <a:gd name="connsiteX3" fmla="*/ 0 w 2476500"/>
              <a:gd name="connsiteY3" fmla="*/ 720000 h 720000"/>
              <a:gd name="connsiteX4" fmla="*/ 0 w 24765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720000">
                <a:moveTo>
                  <a:pt x="0" y="0"/>
                </a:moveTo>
                <a:lnTo>
                  <a:pt x="2476500" y="0"/>
                </a:lnTo>
                <a:lnTo>
                  <a:pt x="24765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101600" rIns="177800" bIns="10160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500" kern="1200" dirty="0" smtClean="0"/>
              <a:t>QUE</a:t>
            </a:r>
            <a:endParaRPr lang="es-EC" sz="2500" kern="1200" dirty="0"/>
          </a:p>
        </p:txBody>
      </p:sp>
      <p:sp>
        <p:nvSpPr>
          <p:cNvPr id="15" name="Forma libre 14"/>
          <p:cNvSpPr/>
          <p:nvPr/>
        </p:nvSpPr>
        <p:spPr>
          <a:xfrm>
            <a:off x="8106202" y="5295187"/>
            <a:ext cx="1549475" cy="546376"/>
          </a:xfrm>
          <a:custGeom>
            <a:avLst/>
            <a:gdLst>
              <a:gd name="connsiteX0" fmla="*/ 0 w 2476500"/>
              <a:gd name="connsiteY0" fmla="*/ 0 h 720000"/>
              <a:gd name="connsiteX1" fmla="*/ 2476500 w 2476500"/>
              <a:gd name="connsiteY1" fmla="*/ 0 h 720000"/>
              <a:gd name="connsiteX2" fmla="*/ 2476500 w 2476500"/>
              <a:gd name="connsiteY2" fmla="*/ 720000 h 720000"/>
              <a:gd name="connsiteX3" fmla="*/ 0 w 2476500"/>
              <a:gd name="connsiteY3" fmla="*/ 720000 h 720000"/>
              <a:gd name="connsiteX4" fmla="*/ 0 w 24765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720000">
                <a:moveTo>
                  <a:pt x="0" y="0"/>
                </a:moveTo>
                <a:lnTo>
                  <a:pt x="2476500" y="0"/>
                </a:lnTo>
                <a:lnTo>
                  <a:pt x="24765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101600" rIns="177800" bIns="10160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500" dirty="0" smtClean="0"/>
              <a:t>COMO </a:t>
            </a:r>
            <a:endParaRPr lang="es-EC" sz="2500" kern="1200" dirty="0"/>
          </a:p>
        </p:txBody>
      </p:sp>
      <p:sp>
        <p:nvSpPr>
          <p:cNvPr id="16" name="Forma libre 15"/>
          <p:cNvSpPr/>
          <p:nvPr/>
        </p:nvSpPr>
        <p:spPr>
          <a:xfrm>
            <a:off x="6301741" y="4341084"/>
            <a:ext cx="1549475" cy="546376"/>
          </a:xfrm>
          <a:custGeom>
            <a:avLst/>
            <a:gdLst>
              <a:gd name="connsiteX0" fmla="*/ 0 w 2476500"/>
              <a:gd name="connsiteY0" fmla="*/ 0 h 720000"/>
              <a:gd name="connsiteX1" fmla="*/ 2476500 w 2476500"/>
              <a:gd name="connsiteY1" fmla="*/ 0 h 720000"/>
              <a:gd name="connsiteX2" fmla="*/ 2476500 w 2476500"/>
              <a:gd name="connsiteY2" fmla="*/ 720000 h 720000"/>
              <a:gd name="connsiteX3" fmla="*/ 0 w 2476500"/>
              <a:gd name="connsiteY3" fmla="*/ 720000 h 720000"/>
              <a:gd name="connsiteX4" fmla="*/ 0 w 24765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720000">
                <a:moveTo>
                  <a:pt x="0" y="0"/>
                </a:moveTo>
                <a:lnTo>
                  <a:pt x="2476500" y="0"/>
                </a:lnTo>
                <a:lnTo>
                  <a:pt x="24765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101600" rIns="177800" bIns="10160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500" dirty="0" smtClean="0"/>
              <a:t>CUANDO</a:t>
            </a:r>
            <a:endParaRPr lang="es-EC" sz="2500" kern="1200" dirty="0"/>
          </a:p>
        </p:txBody>
      </p:sp>
    </p:spTree>
    <p:extLst>
      <p:ext uri="{BB962C8B-B14F-4D97-AF65-F5344CB8AC3E}">
        <p14:creationId xmlns:p14="http://schemas.microsoft.com/office/powerpoint/2010/main" val="32593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73" y="5568375"/>
            <a:ext cx="975406" cy="128962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08475" y="1521798"/>
            <a:ext cx="107137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5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El presente trabajo de investigación, cuyo giro de estudio es descriptivo está orientado a los Centros de Desarrollo Infantil “CDI” administrados por el GAD Parroquia Rural de Calderón del Cantón Quito, en el que se permite identificar factores de riesgo enfocados a la seguridad física y seguridad y salud ocupacional, permitiendo de esta forma realizar la identificación de amenazas, vulnerabilidades para el cálculo del riesgo. </a:t>
            </a:r>
            <a:endParaRPr lang="es-EC" sz="25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65575" y="540092"/>
            <a:ext cx="3092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RESUMEN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599" y="4827110"/>
            <a:ext cx="1534002" cy="11325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614" y="4827110"/>
            <a:ext cx="5502999" cy="119368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08475" y="4029834"/>
            <a:ext cx="453040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5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Además de utilizar la doctrina de:</a:t>
            </a:r>
            <a:endParaRPr lang="es-EC" sz="25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50874" y="4967764"/>
            <a:ext cx="3665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>
                <a:solidFill>
                  <a:srgbClr val="33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NORMA UNE-</a:t>
            </a:r>
            <a:endParaRPr lang="es-EC" sz="3600" b="1" dirty="0">
              <a:solidFill>
                <a:srgbClr val="33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4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73" y="5568375"/>
            <a:ext cx="975406" cy="12896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26470" y="310746"/>
            <a:ext cx="7583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 LEGAL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555631" y="1359991"/>
            <a:ext cx="2194560" cy="1687890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Constitución de la Republica del </a:t>
            </a:r>
            <a:r>
              <a:rPr lang="es-EC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</a:t>
            </a:r>
            <a:r>
              <a:rPr lang="es-EC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cuador </a:t>
            </a:r>
            <a:endParaRPr lang="es-EC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063490" y="1335669"/>
            <a:ext cx="2339340" cy="1664672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Plan Nacional de Desarrollo 2017-2021- Todo una vida</a:t>
            </a:r>
            <a:endParaRPr lang="es-EC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716129" y="1545606"/>
            <a:ext cx="2179320" cy="1244798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Código de la niñez y la adolescencia</a:t>
            </a:r>
            <a:endParaRPr lang="es-EC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871165" y="3650700"/>
            <a:ext cx="2567940" cy="2105978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Norma para el funcionamiento servicio de desarrollo infantil integral</a:t>
            </a:r>
            <a:endParaRPr lang="es-EC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205371" y="3550688"/>
            <a:ext cx="2156460" cy="2205990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Norma técnica de desarrollo infantil integral</a:t>
            </a:r>
            <a:endParaRPr lang="es-EC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949190" y="3650700"/>
            <a:ext cx="2567940" cy="2105978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Norma técnica de desarrollo infantil modalidad institucional</a:t>
            </a:r>
            <a:endParaRPr lang="es-EC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73" y="5568375"/>
            <a:ext cx="975406" cy="128962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49294" y="322816"/>
            <a:ext cx="841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III: METODOLOGÍA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rma libre 7"/>
          <p:cNvSpPr/>
          <p:nvPr/>
        </p:nvSpPr>
        <p:spPr>
          <a:xfrm>
            <a:off x="346494" y="1749043"/>
            <a:ext cx="2013100" cy="675995"/>
          </a:xfrm>
          <a:custGeom>
            <a:avLst/>
            <a:gdLst>
              <a:gd name="connsiteX0" fmla="*/ 0 w 2476500"/>
              <a:gd name="connsiteY0" fmla="*/ 0 h 720000"/>
              <a:gd name="connsiteX1" fmla="*/ 2476500 w 2476500"/>
              <a:gd name="connsiteY1" fmla="*/ 0 h 720000"/>
              <a:gd name="connsiteX2" fmla="*/ 2476500 w 2476500"/>
              <a:gd name="connsiteY2" fmla="*/ 720000 h 720000"/>
              <a:gd name="connsiteX3" fmla="*/ 0 w 2476500"/>
              <a:gd name="connsiteY3" fmla="*/ 720000 h 720000"/>
              <a:gd name="connsiteX4" fmla="*/ 0 w 24765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720000">
                <a:moveTo>
                  <a:pt x="0" y="0"/>
                </a:moveTo>
                <a:lnTo>
                  <a:pt x="2476500" y="0"/>
                </a:lnTo>
                <a:lnTo>
                  <a:pt x="24765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101600" rIns="177800" bIns="10160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Población</a:t>
            </a:r>
            <a:endPara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rma libre 8"/>
          <p:cNvSpPr/>
          <p:nvPr/>
        </p:nvSpPr>
        <p:spPr>
          <a:xfrm>
            <a:off x="495710" y="4323163"/>
            <a:ext cx="4165363" cy="706037"/>
          </a:xfrm>
          <a:custGeom>
            <a:avLst/>
            <a:gdLst>
              <a:gd name="connsiteX0" fmla="*/ 0 w 2476500"/>
              <a:gd name="connsiteY0" fmla="*/ 0 h 720000"/>
              <a:gd name="connsiteX1" fmla="*/ 2476500 w 2476500"/>
              <a:gd name="connsiteY1" fmla="*/ 0 h 720000"/>
              <a:gd name="connsiteX2" fmla="*/ 2476500 w 2476500"/>
              <a:gd name="connsiteY2" fmla="*/ 720000 h 720000"/>
              <a:gd name="connsiteX3" fmla="*/ 0 w 2476500"/>
              <a:gd name="connsiteY3" fmla="*/ 720000 h 720000"/>
              <a:gd name="connsiteX4" fmla="*/ 0 w 24765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720000">
                <a:moveTo>
                  <a:pt x="0" y="0"/>
                </a:moveTo>
                <a:lnTo>
                  <a:pt x="2476500" y="0"/>
                </a:lnTo>
                <a:lnTo>
                  <a:pt x="24765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101600" rIns="177800" bIns="10160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400" kern="1200" dirty="0" smtClean="0"/>
              <a:t>Técnicas e instrumentos de recolección de información</a:t>
            </a:r>
            <a:endParaRPr lang="es-EC" sz="2400" kern="1200" dirty="0"/>
          </a:p>
        </p:txBody>
      </p:sp>
      <p:sp>
        <p:nvSpPr>
          <p:cNvPr id="12" name="Forma libre 11"/>
          <p:cNvSpPr/>
          <p:nvPr/>
        </p:nvSpPr>
        <p:spPr>
          <a:xfrm>
            <a:off x="7044496" y="1749043"/>
            <a:ext cx="1482854" cy="637675"/>
          </a:xfrm>
          <a:custGeom>
            <a:avLst/>
            <a:gdLst>
              <a:gd name="connsiteX0" fmla="*/ 0 w 2476500"/>
              <a:gd name="connsiteY0" fmla="*/ 0 h 720000"/>
              <a:gd name="connsiteX1" fmla="*/ 2476500 w 2476500"/>
              <a:gd name="connsiteY1" fmla="*/ 0 h 720000"/>
              <a:gd name="connsiteX2" fmla="*/ 2476500 w 2476500"/>
              <a:gd name="connsiteY2" fmla="*/ 720000 h 720000"/>
              <a:gd name="connsiteX3" fmla="*/ 0 w 2476500"/>
              <a:gd name="connsiteY3" fmla="*/ 720000 h 720000"/>
              <a:gd name="connsiteX4" fmla="*/ 0 w 24765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720000">
                <a:moveTo>
                  <a:pt x="0" y="0"/>
                </a:moveTo>
                <a:lnTo>
                  <a:pt x="2476500" y="0"/>
                </a:lnTo>
                <a:lnTo>
                  <a:pt x="24765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101600" rIns="177800" bIns="10160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500" kern="1200" dirty="0" smtClean="0"/>
              <a:t>Muestra  </a:t>
            </a:r>
            <a:endParaRPr lang="es-EC" sz="2500" kern="1200" dirty="0"/>
          </a:p>
        </p:txBody>
      </p:sp>
      <p:sp>
        <p:nvSpPr>
          <p:cNvPr id="13" name="Rectángulo 12"/>
          <p:cNvSpPr/>
          <p:nvPr/>
        </p:nvSpPr>
        <p:spPr>
          <a:xfrm>
            <a:off x="2961036" y="1555902"/>
            <a:ext cx="166423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6600" b="1" dirty="0" smtClean="0"/>
              <a:t>881 </a:t>
            </a:r>
            <a:endParaRPr lang="es-EC" sz="6600" b="1" dirty="0"/>
          </a:p>
        </p:txBody>
      </p:sp>
      <p:sp>
        <p:nvSpPr>
          <p:cNvPr id="14" name="Flecha derecha 13"/>
          <p:cNvSpPr/>
          <p:nvPr/>
        </p:nvSpPr>
        <p:spPr>
          <a:xfrm>
            <a:off x="2482821" y="1931923"/>
            <a:ext cx="501075" cy="337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Rectángulo 14"/>
          <p:cNvSpPr/>
          <p:nvPr/>
        </p:nvSpPr>
        <p:spPr>
          <a:xfrm>
            <a:off x="4337013" y="1169842"/>
            <a:ext cx="2155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/>
              <a:t>81- </a:t>
            </a:r>
            <a:r>
              <a:rPr lang="es-EC" sz="2400" b="1" dirty="0" err="1" smtClean="0"/>
              <a:t>edu</a:t>
            </a:r>
            <a:r>
              <a:rPr lang="es-EC" sz="2400" b="1" dirty="0" smtClean="0"/>
              <a:t> y </a:t>
            </a:r>
            <a:r>
              <a:rPr lang="es-EC" sz="2400" b="1" dirty="0" err="1" smtClean="0"/>
              <a:t>coord</a:t>
            </a:r>
            <a:endParaRPr lang="es-EC" sz="2400" b="1" dirty="0"/>
          </a:p>
        </p:txBody>
      </p:sp>
      <p:sp>
        <p:nvSpPr>
          <p:cNvPr id="16" name="Rectángulo 15"/>
          <p:cNvSpPr/>
          <p:nvPr/>
        </p:nvSpPr>
        <p:spPr>
          <a:xfrm>
            <a:off x="4282374" y="2505301"/>
            <a:ext cx="3013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/>
              <a:t>800- padres de familia</a:t>
            </a:r>
            <a:endParaRPr lang="es-EC" sz="2400" b="1" dirty="0"/>
          </a:p>
        </p:txBody>
      </p:sp>
      <p:sp>
        <p:nvSpPr>
          <p:cNvPr id="17" name="Flecha derecha 16"/>
          <p:cNvSpPr/>
          <p:nvPr/>
        </p:nvSpPr>
        <p:spPr>
          <a:xfrm rot="20221610">
            <a:off x="4098337" y="1582429"/>
            <a:ext cx="309616" cy="80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Flecha derecha 17"/>
          <p:cNvSpPr/>
          <p:nvPr/>
        </p:nvSpPr>
        <p:spPr>
          <a:xfrm rot="2400227">
            <a:off x="4022249" y="2567927"/>
            <a:ext cx="309616" cy="80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Rectángulo 18"/>
          <p:cNvSpPr/>
          <p:nvPr/>
        </p:nvSpPr>
        <p:spPr>
          <a:xfrm>
            <a:off x="8924207" y="1499020"/>
            <a:ext cx="166423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6600" b="1" dirty="0" smtClean="0"/>
              <a:t>180 </a:t>
            </a:r>
            <a:endParaRPr lang="es-EC" sz="6600" b="1" dirty="0"/>
          </a:p>
        </p:txBody>
      </p:sp>
      <p:sp>
        <p:nvSpPr>
          <p:cNvPr id="20" name="Rectángulo 19"/>
          <p:cNvSpPr/>
          <p:nvPr/>
        </p:nvSpPr>
        <p:spPr>
          <a:xfrm>
            <a:off x="10285056" y="1939304"/>
            <a:ext cx="1530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/>
              <a:t>personas</a:t>
            </a:r>
            <a:endParaRPr lang="es-EC" sz="2800" dirty="0"/>
          </a:p>
        </p:txBody>
      </p:sp>
      <p:sp>
        <p:nvSpPr>
          <p:cNvPr id="21" name="Flecha derecha 20"/>
          <p:cNvSpPr/>
          <p:nvPr/>
        </p:nvSpPr>
        <p:spPr>
          <a:xfrm>
            <a:off x="8602618" y="1961623"/>
            <a:ext cx="501075" cy="212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Rectángulo 21"/>
          <p:cNvSpPr/>
          <p:nvPr/>
        </p:nvSpPr>
        <p:spPr>
          <a:xfrm>
            <a:off x="4321624" y="1939304"/>
            <a:ext cx="1530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/>
              <a:t>personas</a:t>
            </a:r>
            <a:endParaRPr lang="es-EC" sz="2800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658" y="3737452"/>
            <a:ext cx="6002996" cy="1755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Flecha derecha 27"/>
          <p:cNvSpPr/>
          <p:nvPr/>
        </p:nvSpPr>
        <p:spPr>
          <a:xfrm>
            <a:off x="5005828" y="4491707"/>
            <a:ext cx="501075" cy="337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6024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73" y="5568375"/>
            <a:ext cx="975406" cy="128962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80750" y="368536"/>
            <a:ext cx="11423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IV: ANÁLISIS E INTERPRETACIÓN DE RESULTADOS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388933" y="961395"/>
            <a:ext cx="5636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OBSERVACIÓN DE CAMPO Y SONDEOS DE OPINIÓN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34998" y="105156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BIBLIOGRÁFICO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5992535" y="1074420"/>
            <a:ext cx="0" cy="47777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538818" y="2205834"/>
            <a:ext cx="4833282" cy="830997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Ubicación, limites de la parroquia de Calderón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echa doblada hacia arriba 11"/>
          <p:cNvSpPr/>
          <p:nvPr/>
        </p:nvSpPr>
        <p:spPr>
          <a:xfrm rot="5400000">
            <a:off x="1346820" y="3143271"/>
            <a:ext cx="447166" cy="27906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1660051" y="3171773"/>
            <a:ext cx="3494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/>
              <a:t>Proceso geodinámicos</a:t>
            </a:r>
            <a:endParaRPr lang="es-EC" sz="2800" b="1" dirty="0"/>
          </a:p>
        </p:txBody>
      </p:sp>
      <p:sp>
        <p:nvSpPr>
          <p:cNvPr id="14" name="Flecha derecha 13"/>
          <p:cNvSpPr/>
          <p:nvPr/>
        </p:nvSpPr>
        <p:spPr>
          <a:xfrm rot="5400000">
            <a:off x="2743200" y="4046220"/>
            <a:ext cx="457200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CuadroTexto 16"/>
          <p:cNvSpPr txBox="1"/>
          <p:nvPr/>
        </p:nvSpPr>
        <p:spPr>
          <a:xfrm>
            <a:off x="538818" y="4707858"/>
            <a:ext cx="4833282" cy="51077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Ubicación, direcciones de los CDI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9564780" y="1738487"/>
            <a:ext cx="2221677" cy="43923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Áreas inmediatas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653624" y="2039412"/>
            <a:ext cx="2250067" cy="11237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Índice de delincuencia en la parroquia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9631753" y="3163124"/>
            <a:ext cx="2087732" cy="44267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Servicios básicos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779511" y="3908547"/>
            <a:ext cx="2051824" cy="44267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Seguridad física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9618310" y="4457700"/>
            <a:ext cx="2315290" cy="7831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Equipos, sistemas de seguridad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403641" y="5034290"/>
            <a:ext cx="2803564" cy="11237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Planes de seguridad, contingencias, emergencias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3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73" y="5568375"/>
            <a:ext cx="975406" cy="12896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205740"/>
            <a:ext cx="7583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ENCUESTA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rma libre 3"/>
          <p:cNvSpPr/>
          <p:nvPr/>
        </p:nvSpPr>
        <p:spPr>
          <a:xfrm>
            <a:off x="302185" y="1122405"/>
            <a:ext cx="2509595" cy="363495"/>
          </a:xfrm>
          <a:custGeom>
            <a:avLst/>
            <a:gdLst>
              <a:gd name="connsiteX0" fmla="*/ 0 w 2476500"/>
              <a:gd name="connsiteY0" fmla="*/ 0 h 720000"/>
              <a:gd name="connsiteX1" fmla="*/ 2476500 w 2476500"/>
              <a:gd name="connsiteY1" fmla="*/ 0 h 720000"/>
              <a:gd name="connsiteX2" fmla="*/ 2476500 w 2476500"/>
              <a:gd name="connsiteY2" fmla="*/ 720000 h 720000"/>
              <a:gd name="connsiteX3" fmla="*/ 0 w 2476500"/>
              <a:gd name="connsiteY3" fmla="*/ 720000 h 720000"/>
              <a:gd name="connsiteX4" fmla="*/ 0 w 24765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720000">
                <a:moveTo>
                  <a:pt x="0" y="0"/>
                </a:moveTo>
                <a:lnTo>
                  <a:pt x="2476500" y="0"/>
                </a:lnTo>
                <a:lnTo>
                  <a:pt x="24765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101600" rIns="177800" bIns="10160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500" kern="1200" dirty="0" smtClean="0"/>
              <a:t>Se divide en:</a:t>
            </a:r>
            <a:endParaRPr lang="es-EC" sz="2500" kern="1200" dirty="0"/>
          </a:p>
        </p:txBody>
      </p:sp>
      <p:sp>
        <p:nvSpPr>
          <p:cNvPr id="5" name="Forma libre 4"/>
          <p:cNvSpPr/>
          <p:nvPr/>
        </p:nvSpPr>
        <p:spPr>
          <a:xfrm>
            <a:off x="302185" y="2196825"/>
            <a:ext cx="1600200" cy="432075"/>
          </a:xfrm>
          <a:custGeom>
            <a:avLst/>
            <a:gdLst>
              <a:gd name="connsiteX0" fmla="*/ 0 w 2476500"/>
              <a:gd name="connsiteY0" fmla="*/ 0 h 720000"/>
              <a:gd name="connsiteX1" fmla="*/ 2476500 w 2476500"/>
              <a:gd name="connsiteY1" fmla="*/ 0 h 720000"/>
              <a:gd name="connsiteX2" fmla="*/ 2476500 w 2476500"/>
              <a:gd name="connsiteY2" fmla="*/ 720000 h 720000"/>
              <a:gd name="connsiteX3" fmla="*/ 0 w 2476500"/>
              <a:gd name="connsiteY3" fmla="*/ 720000 h 720000"/>
              <a:gd name="connsiteX4" fmla="*/ 0 w 24765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720000">
                <a:moveTo>
                  <a:pt x="0" y="0"/>
                </a:moveTo>
                <a:lnTo>
                  <a:pt x="2476500" y="0"/>
                </a:lnTo>
                <a:lnTo>
                  <a:pt x="24765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101600" rIns="177800" bIns="10160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500" kern="1200" dirty="0" smtClean="0"/>
              <a:t>Sección 1</a:t>
            </a:r>
            <a:endParaRPr lang="es-EC" sz="2500" kern="1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314699" y="825938"/>
            <a:ext cx="7735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_Sección 1 – 7 Preguntas generales</a:t>
            </a:r>
          </a:p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_Sección 2 – 4 Preguntas solo para padres de familia</a:t>
            </a:r>
          </a:p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_Sección 3 – 9 Preguntas solo para coordinadores y educadoras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brir llave 6"/>
          <p:cNvSpPr/>
          <p:nvPr/>
        </p:nvSpPr>
        <p:spPr>
          <a:xfrm>
            <a:off x="2926079" y="798672"/>
            <a:ext cx="571500" cy="104292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" t="3247" b="9344"/>
          <a:stretch/>
        </p:blipFill>
        <p:spPr>
          <a:xfrm>
            <a:off x="502920" y="3543300"/>
            <a:ext cx="4617720" cy="310828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5" t="3425" r="12060" b="10347"/>
          <a:stretch/>
        </p:blipFill>
        <p:spPr>
          <a:xfrm>
            <a:off x="6753388" y="3843611"/>
            <a:ext cx="3789760" cy="2853693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-236220" y="2870185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1.4. ¿Conoce 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usted si se ha realizado la identificación de las vulnerabilidades, amenazas, riesgos en su CDI?</a:t>
            </a:r>
            <a:endParaRPr lang="es-EC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627077" y="2862188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1.5. ¿Conoce 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usted </a:t>
            </a: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sobre las medidas de prevención, protección ante riesgos de origen natural como de origen antrópico?</a:t>
            </a:r>
            <a:endParaRPr lang="es-EC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Conector recto 15"/>
          <p:cNvCxnSpPr/>
          <p:nvPr/>
        </p:nvCxnSpPr>
        <p:spPr>
          <a:xfrm>
            <a:off x="5930118" y="2628900"/>
            <a:ext cx="0" cy="378362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90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bre 3"/>
          <p:cNvSpPr/>
          <p:nvPr/>
        </p:nvSpPr>
        <p:spPr>
          <a:xfrm>
            <a:off x="224912" y="342267"/>
            <a:ext cx="1600200" cy="432075"/>
          </a:xfrm>
          <a:custGeom>
            <a:avLst/>
            <a:gdLst>
              <a:gd name="connsiteX0" fmla="*/ 0 w 2476500"/>
              <a:gd name="connsiteY0" fmla="*/ 0 h 720000"/>
              <a:gd name="connsiteX1" fmla="*/ 2476500 w 2476500"/>
              <a:gd name="connsiteY1" fmla="*/ 0 h 720000"/>
              <a:gd name="connsiteX2" fmla="*/ 2476500 w 2476500"/>
              <a:gd name="connsiteY2" fmla="*/ 720000 h 720000"/>
              <a:gd name="connsiteX3" fmla="*/ 0 w 2476500"/>
              <a:gd name="connsiteY3" fmla="*/ 720000 h 720000"/>
              <a:gd name="connsiteX4" fmla="*/ 0 w 24765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720000">
                <a:moveTo>
                  <a:pt x="0" y="0"/>
                </a:moveTo>
                <a:lnTo>
                  <a:pt x="2476500" y="0"/>
                </a:lnTo>
                <a:lnTo>
                  <a:pt x="24765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101600" rIns="177800" bIns="10160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500" kern="1200" dirty="0" smtClean="0"/>
              <a:t>Sección 2</a:t>
            </a:r>
            <a:endParaRPr lang="es-EC" sz="2500" kern="1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19" y="2224113"/>
            <a:ext cx="3335973" cy="336124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1262631"/>
            <a:ext cx="6096000" cy="96148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 ¿Ha 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sido llamado a participar de simulacros de emergencia en conjunto padres de familia – personal de los CDI?</a:t>
            </a:r>
            <a:endParaRPr lang="es-EC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719" y="2224114"/>
            <a:ext cx="3922127" cy="371969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73" y="5568375"/>
            <a:ext cx="975406" cy="128962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719576" y="1309922"/>
            <a:ext cx="488627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2.4. ¿Conoce 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usted la existencia de un mapa de riesgos en su CDI?</a:t>
            </a:r>
            <a:endParaRPr lang="es-EC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6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73" y="5568375"/>
            <a:ext cx="975406" cy="1289625"/>
          </a:xfrm>
          <a:prstGeom prst="rect">
            <a:avLst/>
          </a:prstGeom>
        </p:spPr>
      </p:pic>
      <p:sp>
        <p:nvSpPr>
          <p:cNvPr id="4" name="Forma libre 3"/>
          <p:cNvSpPr/>
          <p:nvPr/>
        </p:nvSpPr>
        <p:spPr>
          <a:xfrm>
            <a:off x="224912" y="342267"/>
            <a:ext cx="1600200" cy="432075"/>
          </a:xfrm>
          <a:custGeom>
            <a:avLst/>
            <a:gdLst>
              <a:gd name="connsiteX0" fmla="*/ 0 w 2476500"/>
              <a:gd name="connsiteY0" fmla="*/ 0 h 720000"/>
              <a:gd name="connsiteX1" fmla="*/ 2476500 w 2476500"/>
              <a:gd name="connsiteY1" fmla="*/ 0 h 720000"/>
              <a:gd name="connsiteX2" fmla="*/ 2476500 w 2476500"/>
              <a:gd name="connsiteY2" fmla="*/ 720000 h 720000"/>
              <a:gd name="connsiteX3" fmla="*/ 0 w 2476500"/>
              <a:gd name="connsiteY3" fmla="*/ 720000 h 720000"/>
              <a:gd name="connsiteX4" fmla="*/ 0 w 24765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720000">
                <a:moveTo>
                  <a:pt x="0" y="0"/>
                </a:moveTo>
                <a:lnTo>
                  <a:pt x="2476500" y="0"/>
                </a:lnTo>
                <a:lnTo>
                  <a:pt x="24765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101600" rIns="177800" bIns="10160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500" kern="1200" dirty="0" smtClean="0"/>
              <a:t>Sección 3</a:t>
            </a:r>
            <a:endParaRPr lang="es-EC" sz="2500" kern="1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49" y="2329635"/>
            <a:ext cx="3945573" cy="387831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661948" y="1224388"/>
            <a:ext cx="591283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3.4. ¿Ha 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recibido capacitación en temas de seguridad?</a:t>
            </a:r>
            <a:endParaRPr lang="es-EC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2170" r="751" b="3033"/>
          <a:stretch/>
        </p:blipFill>
        <p:spPr>
          <a:xfrm>
            <a:off x="492369" y="2285362"/>
            <a:ext cx="5254792" cy="392259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1224388"/>
            <a:ext cx="5747161" cy="678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 ¿Conoce 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usted cuales son los riegos laborales a los que puede exponerse?</a:t>
            </a:r>
            <a:endParaRPr lang="es-EC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98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73" y="5568375"/>
            <a:ext cx="975406" cy="128962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04197" y="274751"/>
            <a:ext cx="11423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V: CONCLUSIONES Y RECOMENDACIONES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rma libre 4"/>
          <p:cNvSpPr/>
          <p:nvPr/>
        </p:nvSpPr>
        <p:spPr>
          <a:xfrm>
            <a:off x="304197" y="1022205"/>
            <a:ext cx="2626572" cy="478349"/>
          </a:xfrm>
          <a:custGeom>
            <a:avLst/>
            <a:gdLst>
              <a:gd name="connsiteX0" fmla="*/ 0 w 2476500"/>
              <a:gd name="connsiteY0" fmla="*/ 0 h 720000"/>
              <a:gd name="connsiteX1" fmla="*/ 2476500 w 2476500"/>
              <a:gd name="connsiteY1" fmla="*/ 0 h 720000"/>
              <a:gd name="connsiteX2" fmla="*/ 2476500 w 2476500"/>
              <a:gd name="connsiteY2" fmla="*/ 720000 h 720000"/>
              <a:gd name="connsiteX3" fmla="*/ 0 w 2476500"/>
              <a:gd name="connsiteY3" fmla="*/ 720000 h 720000"/>
              <a:gd name="connsiteX4" fmla="*/ 0 w 24765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720000">
                <a:moveTo>
                  <a:pt x="0" y="0"/>
                </a:moveTo>
                <a:lnTo>
                  <a:pt x="2476500" y="0"/>
                </a:lnTo>
                <a:lnTo>
                  <a:pt x="24765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101600" rIns="177800" bIns="10160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500" dirty="0" smtClean="0"/>
              <a:t>CONCLUSIONES</a:t>
            </a:r>
            <a:endParaRPr lang="es-EC" sz="2500" kern="1200" dirty="0"/>
          </a:p>
        </p:txBody>
      </p:sp>
      <p:sp>
        <p:nvSpPr>
          <p:cNvPr id="6" name="Rectángulo 5"/>
          <p:cNvSpPr/>
          <p:nvPr/>
        </p:nvSpPr>
        <p:spPr>
          <a:xfrm>
            <a:off x="304197" y="1795511"/>
            <a:ext cx="117212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principales factores de </a:t>
            </a:r>
            <a:r>
              <a:rPr lang="es-EC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riesgo están </a:t>
            </a:r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dados por la inseguridad ciudadana, delincuencia común, desempleo que han acarreado e incidido en problemas para generar inseguridad en la parroquia a tal punto que esto expone a los CDI por su población menor de edad </a:t>
            </a:r>
            <a:r>
              <a:rPr lang="es-EC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se considera </a:t>
            </a:r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altamente </a:t>
            </a:r>
            <a:r>
              <a:rPr lang="es-EC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vulnerable.. También </a:t>
            </a:r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acuerdo a los factores de riesgos ocupacionales identificamos riesgos ergonómicos causados por las malas posturas, movimientos continuos y rutinarios para dar atención a los niños y niñas.</a:t>
            </a:r>
            <a:endParaRPr lang="es-EC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21669" y="2994847"/>
            <a:ext cx="11721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áreas de mayor </a:t>
            </a:r>
            <a:r>
              <a:rPr lang="es-EC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riego </a:t>
            </a:r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 los espacios exteriores como patios, áreas de recreación externas ya que al no contar con medios de seguridad adecuados o la infraestructura adecuada expone a los niños y niñas, junto con el personal que labora en los centros infantiles a su integridad física. </a:t>
            </a:r>
            <a:endParaRPr lang="es-EC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1669" y="4061262"/>
            <a:ext cx="117212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EC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pudo establecer escenarios como: Sismos o terremotos, erupciones volcánicas, delincuencia común, riesgos por la infraestructura, riegos ergonómicos, que son los que más inciden en los CDI por lo cual a través del método Mosler </a:t>
            </a:r>
            <a:r>
              <a:rPr lang="es-EC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realizo </a:t>
            </a:r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 evaluación correspondiente para determinar el nivel de riego de cada uno de los escenarios para establecer prioridades de acción para la toma de decisiones. </a:t>
            </a:r>
            <a:endParaRPr lang="es-EC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6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73" y="5568375"/>
            <a:ext cx="975406" cy="12896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26470" y="310746"/>
            <a:ext cx="7583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Método Mosler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16" y="1278200"/>
            <a:ext cx="7804467" cy="42901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039048" y="3862193"/>
            <a:ext cx="341325" cy="5193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1</a:t>
            </a:r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10039047" y="4516869"/>
            <a:ext cx="341325" cy="5193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2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10039047" y="3250051"/>
            <a:ext cx="341325" cy="5193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5</a:t>
            </a:r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10039046" y="2706891"/>
            <a:ext cx="341325" cy="5193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4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039046" y="5049802"/>
            <a:ext cx="341325" cy="5193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3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9760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73" y="5568375"/>
            <a:ext cx="975406" cy="1289625"/>
          </a:xfrm>
          <a:prstGeom prst="rect">
            <a:avLst/>
          </a:prstGeom>
        </p:spPr>
      </p:pic>
      <p:sp>
        <p:nvSpPr>
          <p:cNvPr id="4" name="Forma libre 3"/>
          <p:cNvSpPr/>
          <p:nvPr/>
        </p:nvSpPr>
        <p:spPr>
          <a:xfrm>
            <a:off x="421427" y="389159"/>
            <a:ext cx="3118941" cy="454903"/>
          </a:xfrm>
          <a:custGeom>
            <a:avLst/>
            <a:gdLst>
              <a:gd name="connsiteX0" fmla="*/ 0 w 2476500"/>
              <a:gd name="connsiteY0" fmla="*/ 0 h 720000"/>
              <a:gd name="connsiteX1" fmla="*/ 2476500 w 2476500"/>
              <a:gd name="connsiteY1" fmla="*/ 0 h 720000"/>
              <a:gd name="connsiteX2" fmla="*/ 2476500 w 2476500"/>
              <a:gd name="connsiteY2" fmla="*/ 720000 h 720000"/>
              <a:gd name="connsiteX3" fmla="*/ 0 w 2476500"/>
              <a:gd name="connsiteY3" fmla="*/ 720000 h 720000"/>
              <a:gd name="connsiteX4" fmla="*/ 0 w 24765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720000">
                <a:moveTo>
                  <a:pt x="0" y="0"/>
                </a:moveTo>
                <a:lnTo>
                  <a:pt x="2476500" y="0"/>
                </a:lnTo>
                <a:lnTo>
                  <a:pt x="24765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101600" rIns="177800" bIns="10160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500" dirty="0" smtClean="0"/>
              <a:t>RECOMENDACIONES</a:t>
            </a:r>
            <a:endParaRPr lang="es-EC" sz="2500" kern="1200" dirty="0"/>
          </a:p>
        </p:txBody>
      </p:sp>
      <p:sp>
        <p:nvSpPr>
          <p:cNvPr id="5" name="Rectángulo 4"/>
          <p:cNvSpPr/>
          <p:nvPr/>
        </p:nvSpPr>
        <p:spPr>
          <a:xfrm>
            <a:off x="421427" y="1226800"/>
            <a:ext cx="113010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Establecer convenios interinstitucionales con las diferentes instituciones de control de la parroquia y de cada uno de los sectores en los que se encuentran los CDI a fin de generar una complementariedad para el reforzamiento de control externo por las instalaciones de los centros que permita disminuir los factores de riesgos que 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generan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ambiente adverso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</a:pPr>
            <a:endParaRPr lang="es-EC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los factores de riesgos ocupacionales crear un programa de seguridad y salud ocupacional el cual permita realizar un monitoreo al personal a fin de prevenir enfermedades profesionales en los trabajadores.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21427" y="3816428"/>
            <a:ext cx="10995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Crear planes de seguridad, planes de contingencias que permitan establecer medios y medidas necesarias de acuerdo a la realizad de la parroquia y de cada uno de los CDI con el propósito de minimizar el impacto en presencia de estas contingencias</a:t>
            </a:r>
            <a:endParaRPr lang="es-EC" sz="2000" dirty="0"/>
          </a:p>
        </p:txBody>
      </p:sp>
      <p:sp>
        <p:nvSpPr>
          <p:cNvPr id="7" name="Rectángulo 6"/>
          <p:cNvSpPr/>
          <p:nvPr/>
        </p:nvSpPr>
        <p:spPr>
          <a:xfrm>
            <a:off x="421426" y="4952534"/>
            <a:ext cx="113010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Fomentar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la participación de todas las autoridades en general de las instituciones tanto rectora como administradora y padres de familia a fin formar un conjunto de gestión y participación para que el grupo vulnerable tenga medios y medidas 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adecuadas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de respuesta ante cualquier eventualidad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36433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73" y="5568375"/>
            <a:ext cx="975406" cy="128962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04197" y="274751"/>
            <a:ext cx="4971188" cy="52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VI: PROPUESTA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923681" y="1065981"/>
            <a:ext cx="10400811" cy="186753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0340" algn="ctr">
              <a:lnSpc>
                <a:spcPct val="150000"/>
              </a:lnSpc>
              <a:spcAft>
                <a:spcPts val="0"/>
              </a:spcAft>
            </a:pPr>
            <a:r>
              <a:rPr lang="es-EC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 PILOTO DE UN MODELO DE PLANIFICACIÓN PARA LA SEGURIDAD INTEGRADA AL CDI “COPITOS DE MIEL” ADMINISTRADO POR EL GAD DE CALDERÓN</a:t>
            </a:r>
            <a:endParaRPr lang="es-EC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71347">
            <a:off x="226840" y="2697572"/>
            <a:ext cx="1686274" cy="168632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302088" y="3128281"/>
            <a:ext cx="9235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 general </a:t>
            </a:r>
            <a:r>
              <a:rPr lang="es-EC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Proponer </a:t>
            </a: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un modelo de planificación para la seguridad integrada que permita desarrollar una gestión de seguridad para actuar en los campos de la seguridad física y de la seguridad y salud ocupacional</a:t>
            </a:r>
            <a:endParaRPr lang="es-EC" sz="2400" dirty="0"/>
          </a:p>
        </p:txBody>
      </p:sp>
      <p:sp>
        <p:nvSpPr>
          <p:cNvPr id="8" name="Rectángulo 7"/>
          <p:cNvSpPr/>
          <p:nvPr/>
        </p:nvSpPr>
        <p:spPr>
          <a:xfrm>
            <a:off x="304197" y="4450086"/>
            <a:ext cx="2805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  <a:endParaRPr lang="es-EC" sz="2400" dirty="0"/>
          </a:p>
        </p:txBody>
      </p:sp>
      <p:sp>
        <p:nvSpPr>
          <p:cNvPr id="9" name="Rectángulo 8"/>
          <p:cNvSpPr/>
          <p:nvPr/>
        </p:nvSpPr>
        <p:spPr>
          <a:xfrm>
            <a:off x="0" y="495601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Elaborar un modelo de planificación de la seguridad para una resiliencia organizacional.</a:t>
            </a:r>
            <a:endParaRPr lang="es-EC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859141" y="490192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Elaborar planes de seguridad, contingencias, acordes a la problemática identificada en los CDI.</a:t>
            </a:r>
            <a:endParaRPr lang="es-EC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05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73" y="5568375"/>
            <a:ext cx="975406" cy="128962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65575" y="540092"/>
            <a:ext cx="3092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84" y="1644083"/>
            <a:ext cx="2447615" cy="360323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445156" y="1243629"/>
            <a:ext cx="4208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335394" y="1742815"/>
            <a:ext cx="841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I:   EL PROBLEMA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335394" y="2265916"/>
            <a:ext cx="841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II:  MARCO DE REFERENCIA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312534" y="2767739"/>
            <a:ext cx="841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III: METODOLOGÍA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310272" y="3295181"/>
            <a:ext cx="11622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IV: ANÁLISIS E INTERPRETACIÓN DE</a:t>
            </a:r>
          </a:p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RESULTADOS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335394" y="4200710"/>
            <a:ext cx="841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V:   CONCLUSIONES 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335394" y="4723930"/>
            <a:ext cx="841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VI:  PROPUESTA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08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73" y="5568375"/>
            <a:ext cx="975406" cy="128962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10413" y="298196"/>
            <a:ext cx="11815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MODELO DE PLANIFICACIÓN PARA UNA RESILIENCIA ORGANIZACIONAL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467" y="677713"/>
            <a:ext cx="7343487" cy="604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6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73" y="5568375"/>
            <a:ext cx="975406" cy="128962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04196" y="274751"/>
            <a:ext cx="8886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ESQUEMA DEL PROCESO DE PLANIFICACIÓN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71970" y="1083446"/>
            <a:ext cx="1899137" cy="40862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Requisitos legales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6411917" y="1272633"/>
            <a:ext cx="2415257" cy="71508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Apreciación del riesgo y aplicación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879845" y="2907322"/>
            <a:ext cx="4074841" cy="71508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Identificación de riesgos y exposición al riegos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7537181" y="4391080"/>
            <a:ext cx="1899137" cy="40862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Análisis del riesgo</a:t>
            </a:r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5980708" y="5364062"/>
            <a:ext cx="2846466" cy="40862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Valoración del riesgo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2790094" y="5320700"/>
            <a:ext cx="2344614" cy="40862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Tratamiento del riesgo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79940" y="4422290"/>
            <a:ext cx="2344614" cy="40862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Objetivos del riesgo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40678" y="3381784"/>
            <a:ext cx="3423138" cy="40862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Objetivos y metas para lograrlo</a:t>
            </a:r>
            <a:endParaRPr lang="es-EC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04196" y="2232615"/>
            <a:ext cx="4067603" cy="40862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Plan de acción para lograr los objetivos</a:t>
            </a:r>
            <a:endParaRPr lang="es-EC" dirty="0"/>
          </a:p>
        </p:txBody>
      </p:sp>
      <p:sp>
        <p:nvSpPr>
          <p:cNvPr id="17" name="Forma libre 16"/>
          <p:cNvSpPr/>
          <p:nvPr/>
        </p:nvSpPr>
        <p:spPr>
          <a:xfrm>
            <a:off x="3998791" y="1711569"/>
            <a:ext cx="3464728" cy="3327675"/>
          </a:xfrm>
          <a:custGeom>
            <a:avLst/>
            <a:gdLst>
              <a:gd name="connsiteX0" fmla="*/ 455978 w 3464728"/>
              <a:gd name="connsiteY0" fmla="*/ 0 h 3327675"/>
              <a:gd name="connsiteX1" fmla="*/ 2331671 w 3464728"/>
              <a:gd name="connsiteY1" fmla="*/ 492369 h 3327675"/>
              <a:gd name="connsiteX2" fmla="*/ 3457086 w 3464728"/>
              <a:gd name="connsiteY2" fmla="*/ 1946031 h 3327675"/>
              <a:gd name="connsiteX3" fmla="*/ 2777147 w 3464728"/>
              <a:gd name="connsiteY3" fmla="*/ 3141785 h 3327675"/>
              <a:gd name="connsiteX4" fmla="*/ 1839301 w 3464728"/>
              <a:gd name="connsiteY4" fmla="*/ 3305908 h 3327675"/>
              <a:gd name="connsiteX5" fmla="*/ 362194 w 3464728"/>
              <a:gd name="connsiteY5" fmla="*/ 2954216 h 3327675"/>
              <a:gd name="connsiteX6" fmla="*/ 80840 w 3464728"/>
              <a:gd name="connsiteY6" fmla="*/ 2461846 h 3327675"/>
              <a:gd name="connsiteX7" fmla="*/ 10501 w 3464728"/>
              <a:gd name="connsiteY7" fmla="*/ 1992923 h 3327675"/>
              <a:gd name="connsiteX8" fmla="*/ 268409 w 3464728"/>
              <a:gd name="connsiteY8" fmla="*/ 1359877 h 3327675"/>
              <a:gd name="connsiteX9" fmla="*/ 526317 w 3464728"/>
              <a:gd name="connsiteY9" fmla="*/ 1008185 h 3327675"/>
              <a:gd name="connsiteX10" fmla="*/ 854563 w 3464728"/>
              <a:gd name="connsiteY10" fmla="*/ 914400 h 3327675"/>
              <a:gd name="connsiteX11" fmla="*/ 1229701 w 3464728"/>
              <a:gd name="connsiteY11" fmla="*/ 844062 h 3327675"/>
              <a:gd name="connsiteX12" fmla="*/ 1464163 w 3464728"/>
              <a:gd name="connsiteY12" fmla="*/ 961293 h 3327675"/>
              <a:gd name="connsiteX13" fmla="*/ 1628286 w 3464728"/>
              <a:gd name="connsiteY13" fmla="*/ 1125416 h 332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4728" h="3327675">
                <a:moveTo>
                  <a:pt x="455978" y="0"/>
                </a:moveTo>
                <a:cubicBezTo>
                  <a:pt x="1143732" y="84015"/>
                  <a:pt x="1831486" y="168031"/>
                  <a:pt x="2331671" y="492369"/>
                </a:cubicBezTo>
                <a:cubicBezTo>
                  <a:pt x="2831856" y="816707"/>
                  <a:pt x="3382840" y="1504462"/>
                  <a:pt x="3457086" y="1946031"/>
                </a:cubicBezTo>
                <a:cubicBezTo>
                  <a:pt x="3531332" y="2387600"/>
                  <a:pt x="3046778" y="2915139"/>
                  <a:pt x="2777147" y="3141785"/>
                </a:cubicBezTo>
                <a:cubicBezTo>
                  <a:pt x="2507516" y="3368431"/>
                  <a:pt x="2241793" y="3337170"/>
                  <a:pt x="1839301" y="3305908"/>
                </a:cubicBezTo>
                <a:cubicBezTo>
                  <a:pt x="1436809" y="3274647"/>
                  <a:pt x="655271" y="3094893"/>
                  <a:pt x="362194" y="2954216"/>
                </a:cubicBezTo>
                <a:cubicBezTo>
                  <a:pt x="69117" y="2813539"/>
                  <a:pt x="139455" y="2622062"/>
                  <a:pt x="80840" y="2461846"/>
                </a:cubicBezTo>
                <a:cubicBezTo>
                  <a:pt x="22224" y="2301631"/>
                  <a:pt x="-20760" y="2176584"/>
                  <a:pt x="10501" y="1992923"/>
                </a:cubicBezTo>
                <a:cubicBezTo>
                  <a:pt x="41762" y="1809262"/>
                  <a:pt x="182440" y="1524000"/>
                  <a:pt x="268409" y="1359877"/>
                </a:cubicBezTo>
                <a:cubicBezTo>
                  <a:pt x="354378" y="1195754"/>
                  <a:pt x="428625" y="1082431"/>
                  <a:pt x="526317" y="1008185"/>
                </a:cubicBezTo>
                <a:cubicBezTo>
                  <a:pt x="624009" y="933939"/>
                  <a:pt x="737332" y="941754"/>
                  <a:pt x="854563" y="914400"/>
                </a:cubicBezTo>
                <a:cubicBezTo>
                  <a:pt x="971794" y="887046"/>
                  <a:pt x="1128101" y="836247"/>
                  <a:pt x="1229701" y="844062"/>
                </a:cubicBezTo>
                <a:cubicBezTo>
                  <a:pt x="1331301" y="851877"/>
                  <a:pt x="1397732" y="914401"/>
                  <a:pt x="1464163" y="961293"/>
                </a:cubicBezTo>
                <a:cubicBezTo>
                  <a:pt x="1530594" y="1008185"/>
                  <a:pt x="1597025" y="1094155"/>
                  <a:pt x="1628286" y="1125416"/>
                </a:cubicBezTo>
              </a:path>
            </a:pathLst>
          </a:custGeom>
          <a:noFill/>
          <a:ln w="38100"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607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73" y="5568375"/>
            <a:ext cx="975406" cy="12896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26470" y="310746"/>
            <a:ext cx="7583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OPERACIÓN E IMPLEMENTACIÓN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eptágono 3"/>
          <p:cNvSpPr/>
          <p:nvPr/>
        </p:nvSpPr>
        <p:spPr>
          <a:xfrm>
            <a:off x="5111262" y="2344616"/>
            <a:ext cx="2157046" cy="215704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340" y="2762676"/>
            <a:ext cx="1320889" cy="132092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148115" y="1294908"/>
            <a:ext cx="3381226" cy="8512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Asignación de responsabilidades</a:t>
            </a:r>
            <a:endParaRPr lang="es-EC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975691" y="1320704"/>
            <a:ext cx="3294984" cy="85693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Procedimiento y controles operacionales</a:t>
            </a:r>
            <a:endParaRPr lang="es-EC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537881" y="2735057"/>
            <a:ext cx="2814968" cy="8512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Documentación de los procedimientos</a:t>
            </a:r>
            <a:endParaRPr lang="es-EC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458321" y="4169663"/>
            <a:ext cx="4151737" cy="47672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Diseño de control y respuesta</a:t>
            </a:r>
            <a:endParaRPr lang="es-EC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716520" y="5142726"/>
            <a:ext cx="2946527" cy="8512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Ciclo de vida de los sistemas de protección</a:t>
            </a:r>
            <a:endParaRPr lang="es-EC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425085" y="2628697"/>
            <a:ext cx="3092825" cy="8512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Mantenimiento, evaluación y remplazo</a:t>
            </a:r>
            <a:endParaRPr lang="es-EC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034132" y="4169663"/>
            <a:ext cx="3873061" cy="47672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del desempeño</a:t>
            </a:r>
            <a:endParaRPr lang="es-EC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echa arriba 13"/>
          <p:cNvSpPr/>
          <p:nvPr/>
        </p:nvSpPr>
        <p:spPr>
          <a:xfrm rot="20049814">
            <a:off x="5543950" y="2276391"/>
            <a:ext cx="302848" cy="3191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Flecha arriba 14"/>
          <p:cNvSpPr/>
          <p:nvPr/>
        </p:nvSpPr>
        <p:spPr>
          <a:xfrm rot="1934466">
            <a:off x="6573296" y="2289067"/>
            <a:ext cx="302848" cy="3191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Flecha arriba 15"/>
          <p:cNvSpPr/>
          <p:nvPr/>
        </p:nvSpPr>
        <p:spPr>
          <a:xfrm rot="16978399">
            <a:off x="4890555" y="3036987"/>
            <a:ext cx="302848" cy="3413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Flecha arriba 16"/>
          <p:cNvSpPr/>
          <p:nvPr/>
        </p:nvSpPr>
        <p:spPr>
          <a:xfrm rot="13952241">
            <a:off x="5109314" y="4045853"/>
            <a:ext cx="302848" cy="3191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Flecha arriba 17"/>
          <p:cNvSpPr/>
          <p:nvPr/>
        </p:nvSpPr>
        <p:spPr>
          <a:xfrm rot="10800000">
            <a:off x="6026551" y="4508274"/>
            <a:ext cx="302848" cy="3191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Flecha arriba 18"/>
          <p:cNvSpPr/>
          <p:nvPr/>
        </p:nvSpPr>
        <p:spPr>
          <a:xfrm rot="7592969">
            <a:off x="6977291" y="4040100"/>
            <a:ext cx="302848" cy="34472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Flecha arriba 19"/>
          <p:cNvSpPr/>
          <p:nvPr/>
        </p:nvSpPr>
        <p:spPr>
          <a:xfrm rot="4578970">
            <a:off x="7167807" y="3047077"/>
            <a:ext cx="302848" cy="3191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Flecha curvada hacia abajo 21"/>
          <p:cNvSpPr/>
          <p:nvPr/>
        </p:nvSpPr>
        <p:spPr>
          <a:xfrm>
            <a:off x="5370400" y="1003090"/>
            <a:ext cx="1567522" cy="268657"/>
          </a:xfrm>
          <a:prstGeom prst="curved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73" y="5568375"/>
            <a:ext cx="975406" cy="128962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26469" y="310746"/>
            <a:ext cx="11247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ESTABLECIMIENTO DE UN SISTEMA DE PROTECCIÓN FÍSICA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515356403"/>
              </p:ext>
            </p:extLst>
          </p:nvPr>
        </p:nvGraphicFramePr>
        <p:xfrm>
          <a:off x="2031999" y="719666"/>
          <a:ext cx="971082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471995" y="1162298"/>
            <a:ext cx="2034410" cy="134165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Medios técnicos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71995" y="2758171"/>
            <a:ext cx="2491611" cy="134165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Medios humanos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26469" y="4385848"/>
            <a:ext cx="3179937" cy="134165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Medios organizativos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9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73" y="5568375"/>
            <a:ext cx="975406" cy="12896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866838" y="756222"/>
            <a:ext cx="4925469" cy="862251"/>
          </a:xfrm>
          <a:prstGeom prst="hep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PLANES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955" y="1997392"/>
            <a:ext cx="4342292" cy="1572339"/>
          </a:xfrm>
          <a:prstGeom prst="hep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 de seguridad física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879449" y="3563010"/>
            <a:ext cx="4925469" cy="2282428"/>
          </a:xfrm>
          <a:prstGeom prst="hep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 de coordinación con autoridades locales y fuerza publica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502768" y="2236155"/>
            <a:ext cx="4335141" cy="1369457"/>
          </a:xfrm>
          <a:prstGeom prst="hep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 de seguridad y salud ocupacional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 flipH="1">
            <a:off x="4525108" y="1618473"/>
            <a:ext cx="656492" cy="617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7502768" y="1618473"/>
            <a:ext cx="445478" cy="817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6329572" y="1618473"/>
            <a:ext cx="0" cy="1874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5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159" y="2994920"/>
            <a:ext cx="2280752" cy="30154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r="5864"/>
          <a:stretch/>
        </p:blipFill>
        <p:spPr>
          <a:xfrm>
            <a:off x="4693344" y="3263838"/>
            <a:ext cx="2680541" cy="26508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/>
          <a:stretch/>
        </p:blipFill>
        <p:spPr>
          <a:xfrm>
            <a:off x="998986" y="2752319"/>
            <a:ext cx="2421084" cy="310243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75611" y="197774"/>
            <a:ext cx="10052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GRACIAS </a:t>
            </a:r>
          </a:p>
          <a:p>
            <a:pPr algn="ctr"/>
            <a:r>
              <a:rPr lang="es-EC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SU ATENCIÓN</a:t>
            </a:r>
            <a:endParaRPr lang="es-EC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79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58895" y="622532"/>
            <a:ext cx="841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I:   EL PROBLEMA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00"/>
          <a:stretch/>
        </p:blipFill>
        <p:spPr>
          <a:xfrm>
            <a:off x="6134824" y="339466"/>
            <a:ext cx="5142775" cy="603686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73" y="5568375"/>
            <a:ext cx="975406" cy="12896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0" y="1428818"/>
            <a:ext cx="2906019" cy="16400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48" y="3068904"/>
            <a:ext cx="2571707" cy="17981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977" y="2480175"/>
            <a:ext cx="3177005" cy="174358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43" y="4369319"/>
            <a:ext cx="3200738" cy="184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2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73" y="5568375"/>
            <a:ext cx="975406" cy="12896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8895" y="622532"/>
            <a:ext cx="841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FORMULACIÓN DEL PROBLEMA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23491" y="1355536"/>
            <a:ext cx="94144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¿Cuáles son los principales factores de riesgos, que pueden generar un ambiente adverso para el desarrollo de las actividades de los niños, niñas y del personal que laboran en los Centros de Desarrollo Infantil - CDI? </a:t>
            </a:r>
            <a:endParaRPr lang="es-EC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573" y="3627423"/>
            <a:ext cx="2923520" cy="19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8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73" y="5568375"/>
            <a:ext cx="975406" cy="12896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27475" y="371072"/>
            <a:ext cx="2238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04615" y="957812"/>
            <a:ext cx="4478865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</a:p>
          <a:p>
            <a:pPr algn="just"/>
            <a:endParaRPr lang="es-EC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25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Determinar cuáles son los principales riesgos que pueden enfrentar los niños, niñas y las personas que laboran en los “Centros de Desarrollo Infantil - CDI “administrados por el Gobierno Autónomo Descentralizado Parroquia Rural de Calderón, cantón Quito.</a:t>
            </a:r>
            <a:endParaRPr lang="es-EC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465235" y="894292"/>
            <a:ext cx="3450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165073" y="1284692"/>
            <a:ext cx="658370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sz="20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EC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_</a:t>
            </a:r>
            <a:r>
              <a:rPr lang="es-EC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Identificar los grupos de personas vulnerables en el entorno de los “Centros de Desarrollo Infantil - CDI” administrados por el GAD Parroquial de Calderón. </a:t>
            </a:r>
          </a:p>
          <a:p>
            <a:endParaRPr lang="es-EC" sz="20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_</a:t>
            </a:r>
            <a:r>
              <a:rPr lang="es-EC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Identificar las principales áreas de riesgo en los espacios físicos donde funcionan los “Centros de Desarrollo Infantil - CDI” administrados por el GAD Parroquial de Calderón. </a:t>
            </a:r>
          </a:p>
          <a:p>
            <a:endParaRPr lang="es-EC" sz="20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_</a:t>
            </a:r>
            <a:r>
              <a:rPr lang="es-EC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Evaluar los riesgos identificados en los espacios físicos donde funcionan los “Centros de Desarrollo Infantil - CDI” administrados por el GAD Parroquial de Calderón. </a:t>
            </a:r>
          </a:p>
          <a:p>
            <a:endParaRPr lang="es-EC" sz="20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5074276" y="1284692"/>
            <a:ext cx="0" cy="505728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3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2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73" y="5568375"/>
            <a:ext cx="975406" cy="12896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27475" y="371072"/>
            <a:ext cx="3107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JUSTIFICACIÓN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25781" y="1622762"/>
            <a:ext cx="2308859" cy="142821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Constitución del  estado ecuatoriano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634740" y="2041564"/>
            <a:ext cx="154686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Garantiza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2857500" y="2057102"/>
            <a:ext cx="800100" cy="430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CuadroTexto 7"/>
          <p:cNvSpPr txBox="1"/>
          <p:nvPr/>
        </p:nvSpPr>
        <p:spPr>
          <a:xfrm>
            <a:off x="5501640" y="1521261"/>
            <a:ext cx="3950487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_Desarrollo integral y de seguridad.</a:t>
            </a:r>
          </a:p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_Protección especial y de salud</a:t>
            </a:r>
          </a:p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_Integración social</a:t>
            </a:r>
          </a:p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_Prevención ante riesgos y peligros</a:t>
            </a:r>
          </a:p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_etc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956143" y="1405056"/>
            <a:ext cx="1568601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niños y niñas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brir llave 13"/>
          <p:cNvSpPr/>
          <p:nvPr/>
        </p:nvSpPr>
        <p:spPr>
          <a:xfrm>
            <a:off x="9452127" y="1209377"/>
            <a:ext cx="320040" cy="18622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Abrir llave 15"/>
          <p:cNvSpPr/>
          <p:nvPr/>
        </p:nvSpPr>
        <p:spPr>
          <a:xfrm>
            <a:off x="5402580" y="1455420"/>
            <a:ext cx="320040" cy="18622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8" name="Conector recto 17"/>
          <p:cNvCxnSpPr/>
          <p:nvPr/>
        </p:nvCxnSpPr>
        <p:spPr>
          <a:xfrm>
            <a:off x="525781" y="3657600"/>
            <a:ext cx="10998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1315358" y="4529732"/>
            <a:ext cx="2342242" cy="49684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Prevención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988115" y="5208268"/>
            <a:ext cx="2342242" cy="49684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Vulnerabilidad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287325" y="4557768"/>
            <a:ext cx="2342242" cy="49684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Riesgos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847973" y="5205351"/>
            <a:ext cx="2342242" cy="49684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Amenazas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193074" y="4533602"/>
            <a:ext cx="3320759" cy="49297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Organización social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8707831" y="5205351"/>
            <a:ext cx="2342242" cy="49684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otros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522932" y="3868309"/>
            <a:ext cx="2547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 permite entender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8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73" y="5568375"/>
            <a:ext cx="975406" cy="12896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44595" y="439652"/>
            <a:ext cx="3587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conocimiento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46631" y="1667402"/>
            <a:ext cx="112911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 Centro Infantil del Buen </a:t>
            </a:r>
            <a:r>
              <a:rPr lang="es-EC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EC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ivir (CIBV) </a:t>
            </a:r>
            <a:r>
              <a:rPr lang="es-EC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EC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Centro de Desarrollo Infantil (CDI) ?</a:t>
            </a:r>
            <a:endParaRPr lang="es-EC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Resultado de imagen para incogni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5"/>
          <a:stretch/>
        </p:blipFill>
        <p:spPr bwMode="auto">
          <a:xfrm>
            <a:off x="778936" y="2257824"/>
            <a:ext cx="2286892" cy="222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46631" y="1030074"/>
            <a:ext cx="3587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la actualidad es: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833956" y="2466526"/>
            <a:ext cx="770382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5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Acuerdo Ministerial N° 017 del Ministerio de Inclusión Económica y Social acuerda a través de los artículos 1 y 2, sustituir y reformar “la denominación de los “Centros Infantiles del Buen Vivir” (CIBV) por “Centros de Desarrollo infantil (CDI) (Garcés, 2018) </a:t>
            </a:r>
            <a:endParaRPr lang="es-EC" sz="2500" dirty="0"/>
          </a:p>
        </p:txBody>
      </p:sp>
      <p:sp>
        <p:nvSpPr>
          <p:cNvPr id="7" name="Rectángulo 6"/>
          <p:cNvSpPr/>
          <p:nvPr/>
        </p:nvSpPr>
        <p:spPr>
          <a:xfrm>
            <a:off x="344595" y="4595830"/>
            <a:ext cx="111931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5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Cambio</a:t>
            </a:r>
            <a:r>
              <a:rPr lang="es-EC" sz="25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que entro en vigencia </a:t>
            </a:r>
            <a:r>
              <a:rPr lang="es-EC" sz="25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 partir de su publicación el 22 de marzo del 2018</a:t>
            </a:r>
          </a:p>
          <a:p>
            <a:endParaRPr lang="es-EC" sz="2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EC" sz="25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Por lo que se esclarece que este cambio no afecto directamente en el desarrollo de la investigación como tal. </a:t>
            </a:r>
            <a:endParaRPr lang="es-EC" sz="2500" dirty="0"/>
          </a:p>
        </p:txBody>
      </p:sp>
    </p:spTree>
    <p:extLst>
      <p:ext uri="{BB962C8B-B14F-4D97-AF65-F5344CB8AC3E}">
        <p14:creationId xmlns:p14="http://schemas.microsoft.com/office/powerpoint/2010/main" val="18490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Personalizado 5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4A7B29"/>
      </a:accent1>
      <a:accent2>
        <a:srgbClr val="4A7B29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2087</TotalTime>
  <Words>1974</Words>
  <Application>Microsoft Office PowerPoint</Application>
  <PresentationFormat>Panorámica</PresentationFormat>
  <Paragraphs>264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3" baseType="lpstr">
      <vt:lpstr>Calibri</vt:lpstr>
      <vt:lpstr>Calibri Light</vt:lpstr>
      <vt:lpstr>Cambria</vt:lpstr>
      <vt:lpstr>Symbol</vt:lpstr>
      <vt:lpstr>Tahoma</vt:lpstr>
      <vt:lpstr>Times New Roman</vt:lpstr>
      <vt:lpstr>Wingdings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Defensa Trabajo de titulación Robinson Rene  Almeida Almeida</dc:title>
  <dc:subject>Defensa Trabajo de titulación Robinson Rene  Almeida Almeida</dc:subject>
  <dc:creator>Robinson Almeida</dc:creator>
  <cp:keywords>Robinson Almeida</cp:keywords>
  <dc:description>Defensa Trabajo de titulación Robinson Rene  Almeida Almeida</dc:description>
  <cp:lastModifiedBy>Robinson Almeida</cp:lastModifiedBy>
  <cp:revision>209</cp:revision>
  <dcterms:created xsi:type="dcterms:W3CDTF">2018-10-02T15:29:02Z</dcterms:created>
  <dcterms:modified xsi:type="dcterms:W3CDTF">2018-10-15T12:56:10Z</dcterms:modified>
  <cp:category>Defensa Trabajo de titulación Robinson Rene  Almeida Almeida</cp:category>
  <cp:contentStatus>Defensa Trabajo de titulación Robinson Rene  Almeida Almeida</cp:contentStatus>
</cp:coreProperties>
</file>