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61" r:id="rId3"/>
    <p:sldId id="258" r:id="rId4"/>
    <p:sldId id="259" r:id="rId5"/>
    <p:sldId id="28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86" r:id="rId16"/>
    <p:sldId id="272" r:id="rId17"/>
    <p:sldId id="273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7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7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5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8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9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8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7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odelo%20matematico.xls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190" y="940158"/>
            <a:ext cx="10459834" cy="59178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INGENIERÍA 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</a:p>
          <a:p>
            <a:pPr marL="0" indent="0" algn="ctr">
              <a:buNone/>
            </a:pP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TEMA: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LOS CRÉDITOS OFRECIDOS POR LAS COOPERATIVAS DE AHORRO Y CRÉDITO EN EL CRECIMIENTO MICRO EMPRESARIAL EN LA CIUDAD DE QUITO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FLORES MOGOLLÓN, JOHNNY DOUGLAS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MANTILLA VARGAS, FARID ALFREDO,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MBA.</a:t>
            </a:r>
          </a:p>
          <a:p>
            <a:pPr algn="ctr"/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mercadotecnia.espe.edu.ec/wp-content/uploads/tmp/LOGO-PRINCIPAL-ESPE2.png">
            <a:extLst>
              <a:ext uri="{FF2B5EF4-FFF2-40B4-BE49-F238E27FC236}">
                <a16:creationId xmlns="" xmlns:a16="http://schemas.microsoft.com/office/drawing/2014/main" id="{45BD882A-3F04-4A47-AFFB-F01F9C6A3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63" y="478247"/>
            <a:ext cx="8298688" cy="9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eceac.espe.edu.ec/wp-content/uploads/2015/11/logoCEAC.jpg">
            <a:extLst>
              <a:ext uri="{FF2B5EF4-FFF2-40B4-BE49-F238E27FC236}">
                <a16:creationId xmlns="" xmlns:a16="http://schemas.microsoft.com/office/drawing/2014/main" id="{13B300B2-85D1-4CA8-8125-4E81D3F6A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5656" y="4694916"/>
            <a:ext cx="1100387" cy="10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4158" y="180304"/>
            <a:ext cx="10018713" cy="6336406"/>
          </a:xfrm>
        </p:spPr>
        <p:txBody>
          <a:bodyPr/>
          <a:lstStyle/>
          <a:p>
            <a:r>
              <a:rPr lang="es-EC" sz="4800" b="1" u="sng" dirty="0" smtClean="0"/>
              <a:t>Tamaño de la muestra</a:t>
            </a:r>
          </a:p>
          <a:p>
            <a:r>
              <a:rPr lang="es-EC" b="1" u="sng" dirty="0" smtClean="0"/>
              <a:t>Población universo: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9880 tiendas de barrio en el sector Norte de la Ciudad de Quito.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4800" b="1" u="sng" dirty="0" smtClean="0"/>
          </a:p>
          <a:p>
            <a:endParaRPr lang="es-EC" sz="3600" b="1" u="sng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26" y="3882509"/>
            <a:ext cx="5334000" cy="1533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26" y="5842211"/>
            <a:ext cx="5600700" cy="4476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F086AA0-2E30-4B03-B929-9A0F9F2D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650" y="2692299"/>
            <a:ext cx="2849066" cy="861755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="" xmlns:a16="http://schemas.microsoft.com/office/drawing/2014/main" id="{8FFF81DD-F9E4-4BEB-A861-3C150FDD845D}"/>
              </a:ext>
            </a:extLst>
          </p:cNvPr>
          <p:cNvSpPr txBox="1"/>
          <p:nvPr/>
        </p:nvSpPr>
        <p:spPr>
          <a:xfrm>
            <a:off x="1394158" y="2928401"/>
            <a:ext cx="4638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Población 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9880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tiendas de barrio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Nivel de confianza 95% = 1,96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Nivel de significancia o Error 5% = 0,05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Probabilidad de éxito 68% = 0,68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Probabilidad de fracaso 32%= 0,32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20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57577"/>
            <a:ext cx="10018713" cy="6065950"/>
          </a:xfrm>
        </p:spPr>
        <p:txBody>
          <a:bodyPr>
            <a:normAutofit fontScale="92500" lnSpcReduction="20000"/>
          </a:bodyPr>
          <a:lstStyle/>
          <a:p>
            <a:r>
              <a:rPr lang="es-EC" sz="4200" b="1" dirty="0" smtClean="0"/>
              <a:t>Estratificación de la muestra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26" y="2075713"/>
            <a:ext cx="3486486" cy="41147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629" y="961890"/>
            <a:ext cx="2088968" cy="10107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940" y="1705939"/>
            <a:ext cx="44481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1669"/>
            <a:ext cx="10018713" cy="5649532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Análisis Univariado</a:t>
            </a:r>
          </a:p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1: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¿Cuántas veces ha solicitado un crédito?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71.7 % de las tiendas de barrio solicitaron microcrédito. Esto es un indicador potencial de la demanda existente de microcréditos que requiere el sector. </a:t>
            </a:r>
          </a:p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1431029"/>
            <a:ext cx="5395711" cy="2914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815" y="1315118"/>
            <a:ext cx="4705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1669"/>
            <a:ext cx="10018713" cy="631064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Análisis Univariado</a:t>
            </a:r>
          </a:p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4: ¿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Cuál fue la finalidad del Crédito?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600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evidencia que el porcentaje mayor de los encuestados desean realizar mejoras en sus establecimientos. Y la opción con la que cuentan  es el   microcrédito .</a:t>
            </a: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71" y="1943771"/>
            <a:ext cx="4648200" cy="2609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66" y="1805658"/>
            <a:ext cx="47244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1669"/>
            <a:ext cx="10018713" cy="631064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Análisis </a:t>
            </a:r>
            <a:r>
              <a:rPr lang="es-EC" sz="3600" b="1" dirty="0" err="1" smtClean="0"/>
              <a:t>Bivariado</a:t>
            </a:r>
            <a:r>
              <a:rPr lang="es-EC" sz="3600" b="1" dirty="0" smtClean="0"/>
              <a:t> – Tablas de contingencia</a:t>
            </a:r>
          </a:p>
          <a:p>
            <a:endParaRPr lang="es-EC" sz="3600" b="1" dirty="0" smtClean="0"/>
          </a:p>
          <a:p>
            <a:pPr marL="0" indent="0">
              <a:buNone/>
            </a:pPr>
            <a:endParaRPr lang="es-EC" sz="3600" b="1" dirty="0" smtClean="0"/>
          </a:p>
          <a:p>
            <a:pPr marL="0" indent="0">
              <a:buNone/>
            </a:pP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600" dirty="0" smtClean="0"/>
          </a:p>
          <a:p>
            <a:endParaRPr lang="es-EC" sz="3600" dirty="0" smtClean="0"/>
          </a:p>
          <a:p>
            <a:pPr marL="0" indent="0">
              <a:buNone/>
            </a:pPr>
            <a:endParaRPr lang="es-EC" sz="3600" b="1" dirty="0"/>
          </a:p>
          <a:p>
            <a:endParaRPr lang="es-EC" sz="3600" b="1" dirty="0" smtClean="0"/>
          </a:p>
          <a:p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8" y="779065"/>
            <a:ext cx="6684807" cy="2820474"/>
          </a:xfrm>
          <a:prstGeom prst="rect">
            <a:avLst/>
          </a:prstGeom>
        </p:spPr>
      </p:pic>
      <p:sp>
        <p:nvSpPr>
          <p:cNvPr id="13" name="3 CuadroTexto">
            <a:extLst>
              <a:ext uri="{FF2B5EF4-FFF2-40B4-BE49-F238E27FC236}">
                <a16:creationId xmlns=""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7279126" y="1263544"/>
            <a:ext cx="3809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mayoría de los microempresarios desean realizar mejoras, pero necesitan acceso a un microcrédito para lograrlo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573" y="209811"/>
            <a:ext cx="10515587" cy="2007296"/>
          </a:xfrm>
        </p:spPr>
        <p:txBody>
          <a:bodyPr>
            <a:normAutofit/>
          </a:bodyPr>
          <a:lstStyle/>
          <a:p>
            <a:pPr algn="l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Bivariado</a:t>
            </a:r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C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un factor</a:t>
            </a:r>
            <a:b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1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es el promedio de ingresos antes de solicitar el microcrédito?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2 ¿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monto solicitó la última vez?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=""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8004068" y="1810112"/>
            <a:ext cx="3809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significancia cae dentro de la zona de aceptación, por lo tanto, se acepta la hipótesis alternativa (Si hay relación</a:t>
            </a:r>
            <a:r>
              <a:rPr lang="es-ES" dirty="0"/>
              <a:t>)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40373" y="3819134"/>
            <a:ext cx="2876550" cy="209550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573" y="1811838"/>
            <a:ext cx="6534150" cy="1752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23" y="4276334"/>
            <a:ext cx="23622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1669"/>
            <a:ext cx="10018713" cy="631064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Análisis Bivariado – Análisis de Correlaciones</a:t>
            </a:r>
          </a:p>
          <a:p>
            <a:endParaRPr lang="es-EC" sz="3600" b="1" dirty="0"/>
          </a:p>
          <a:p>
            <a:endParaRPr lang="es-EC" sz="3600" b="1" dirty="0" smtClean="0"/>
          </a:p>
          <a:p>
            <a:pPr marL="0" indent="0">
              <a:buNone/>
            </a:pP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600" dirty="0" smtClean="0"/>
          </a:p>
          <a:p>
            <a:endParaRPr lang="es-EC" sz="3600" dirty="0" smtClean="0"/>
          </a:p>
          <a:p>
            <a:pPr marL="0" indent="0">
              <a:buNone/>
            </a:pPr>
            <a:endParaRPr lang="es-EC" sz="3600" b="1" dirty="0"/>
          </a:p>
          <a:p>
            <a:endParaRPr lang="es-EC" sz="3600" b="1" dirty="0" smtClean="0"/>
          </a:p>
          <a:p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=""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1906997" y="4702034"/>
            <a:ext cx="917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0,229 es una correlación baja. Se determina que los ingresos de la actividad microempresarial  son  suficientes para vivir de una manera digna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promocionar microcréditos en este sector a las Cooperativas de Ahorro y Crédito 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09" y="1159542"/>
            <a:ext cx="913776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1669"/>
            <a:ext cx="10018713" cy="631064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Análisis Bivariado – CHI Cuadrado</a:t>
            </a:r>
          </a:p>
          <a:p>
            <a:endParaRPr lang="es-EC" sz="3600" b="1" dirty="0"/>
          </a:p>
          <a:p>
            <a:endParaRPr lang="es-EC" sz="3600" b="1" dirty="0" smtClean="0"/>
          </a:p>
          <a:p>
            <a:pPr marL="0" indent="0">
              <a:buNone/>
            </a:pP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600" dirty="0" smtClean="0"/>
          </a:p>
          <a:p>
            <a:endParaRPr lang="es-EC" sz="3600" dirty="0" smtClean="0"/>
          </a:p>
          <a:p>
            <a:pPr marL="0" indent="0">
              <a:buNone/>
            </a:pPr>
            <a:endParaRPr lang="es-EC" sz="3600" b="1" dirty="0"/>
          </a:p>
          <a:p>
            <a:endParaRPr lang="es-EC" sz="3600" b="1" dirty="0" smtClean="0"/>
          </a:p>
          <a:p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=""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1906997" y="4702034"/>
            <a:ext cx="917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puede apreciar que existe relación y asociación entre las tres variables de estudio. El nivel de significancia es aceptable  ya que es menor al 5 %, por consiguiente se acepta la Hipótesis.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0149" y="1335462"/>
            <a:ext cx="5916032" cy="313558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00342" y="1201492"/>
            <a:ext cx="3778520" cy="27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</a:t>
            </a:r>
            <a:r>
              <a:rPr lang="es-EC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44699"/>
            <a:ext cx="10018713" cy="6310112"/>
          </a:xfrm>
        </p:spPr>
        <p:txBody>
          <a:bodyPr>
            <a:normAutofit/>
          </a:bodyPr>
          <a:lstStyle/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4300" b="1" u="sng" dirty="0"/>
              <a:t>Estudio </a:t>
            </a:r>
            <a:r>
              <a:rPr lang="es-EC" sz="4300" b="1" u="sng" dirty="0" smtClean="0"/>
              <a:t>Técnico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57 % de la población activa gana el salario básico. Fuente: (INEC 2017)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 350000 desempleados en el país. Fuente: (INEC 2017) 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Costo de la canasta básica $ 700.00.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Pocas fuentes de empleo o empleo no adecuado.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21" y="3000777"/>
            <a:ext cx="6890197" cy="30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280893"/>
          </a:xfrm>
        </p:spPr>
        <p:txBody>
          <a:bodyPr>
            <a:normAutofit/>
          </a:bodyPr>
          <a:lstStyle/>
          <a:p>
            <a:r>
              <a:rPr lang="es-EC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1</a:t>
            </a:r>
            <a:endParaRPr lang="es-EC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484310" y="115910"/>
            <a:ext cx="10018713" cy="6284889"/>
          </a:xfrm>
        </p:spPr>
        <p:txBody>
          <a:bodyPr/>
          <a:lstStyle/>
          <a:p>
            <a:r>
              <a:rPr lang="es-EC" b="1" u="sng" dirty="0" smtClean="0"/>
              <a:t>Emprendimiento  &gt;&gt;&gt; Microcrédito</a:t>
            </a:r>
          </a:p>
          <a:p>
            <a:pPr algn="ctr"/>
            <a:r>
              <a:rPr lang="es-EC" b="1" dirty="0" smtClean="0"/>
              <a:t>Creación de una Pymes  “TIENDA DE BARRIO</a:t>
            </a:r>
            <a:r>
              <a:rPr lang="es-EC" dirty="0" smtClean="0"/>
              <a:t>”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11149"/>
              </p:ext>
            </p:extLst>
          </p:nvPr>
        </p:nvGraphicFramePr>
        <p:xfrm>
          <a:off x="1688473" y="1898560"/>
          <a:ext cx="5470907" cy="412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4187"/>
                <a:gridCol w="2246720"/>
              </a:tblGrid>
              <a:tr h="3653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Valores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Pago en arriendo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Garantía (dos </a:t>
                      </a:r>
                      <a:r>
                        <a:rPr lang="es-EC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meses)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Pago de servicios básicos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45671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de adecuaciones (pintura, arreglo de pisos, y </a:t>
                      </a:r>
                      <a:r>
                        <a:rPr lang="es-EC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baño)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Letrero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45671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Instalación de estanterías y mostrador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Seguridades (Alarma, rejas, puertas 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Frigoríficos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653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Productos para la venta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$1,500.00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ctr"/>
                </a:tc>
              </a:tr>
              <a:tr h="35395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inversión</a:t>
                      </a:r>
                      <a:endParaRPr lang="es-EC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$5,225.00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4" marR="8654" marT="8654" marB="0" anchor="b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543" y="2992688"/>
            <a:ext cx="44291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3287" y="289559"/>
            <a:ext cx="10018713" cy="3124201"/>
          </a:xfrm>
        </p:spPr>
        <p:txBody>
          <a:bodyPr>
            <a:normAutofit/>
          </a:bodyPr>
          <a:lstStyle/>
          <a:p>
            <a:r>
              <a:rPr lang="es-EC" sz="6000" b="1" dirty="0" smtClean="0"/>
              <a:t>CAPITULO IV</a:t>
            </a:r>
            <a:endParaRPr lang="es-EC" sz="6000" b="1" dirty="0"/>
          </a:p>
        </p:txBody>
      </p:sp>
    </p:spTree>
    <p:extLst>
      <p:ext uri="{BB962C8B-B14F-4D97-AF65-F5344CB8AC3E}">
        <p14:creationId xmlns:p14="http://schemas.microsoft.com/office/powerpoint/2010/main" val="25536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464234"/>
            <a:ext cx="10018713" cy="5753685"/>
          </a:xfrm>
        </p:spPr>
        <p:txBody>
          <a:bodyPr>
            <a:normAutofit/>
          </a:bodyPr>
          <a:lstStyle/>
          <a:p>
            <a:r>
              <a:rPr lang="es-EC" sz="4400" b="1" u="sng" dirty="0" smtClean="0"/>
              <a:t>Estrategias de Mercado</a:t>
            </a:r>
          </a:p>
          <a:p>
            <a:endParaRPr lang="es-EC" sz="4400" u="sng" dirty="0"/>
          </a:p>
          <a:p>
            <a:endParaRPr lang="es-EC" sz="4400" u="sng" dirty="0" smtClean="0"/>
          </a:p>
          <a:p>
            <a:endParaRPr lang="es-EC" sz="4400" u="sng" dirty="0"/>
          </a:p>
          <a:p>
            <a:endParaRPr lang="es-EC" sz="4400" u="sng" dirty="0" smtClean="0"/>
          </a:p>
          <a:p>
            <a:endParaRPr lang="es-EC" sz="4400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7" y="1988819"/>
            <a:ext cx="959416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267286"/>
            <a:ext cx="11746523" cy="6316393"/>
          </a:xfrm>
        </p:spPr>
        <p:txBody>
          <a:bodyPr>
            <a:normAutofit/>
          </a:bodyPr>
          <a:lstStyle/>
          <a:p>
            <a:r>
              <a:rPr lang="es-EC" sz="3200" u="sng" dirty="0" smtClean="0"/>
              <a:t>Estrategias de Crecimiento Intensivo de Penetración de mercado</a:t>
            </a:r>
          </a:p>
          <a:p>
            <a:endParaRPr lang="es-EC" sz="3600" dirty="0"/>
          </a:p>
          <a:p>
            <a:endParaRPr lang="es-EC" sz="3600" dirty="0" smtClean="0"/>
          </a:p>
          <a:p>
            <a:endParaRPr lang="es-EC" sz="3600" dirty="0"/>
          </a:p>
          <a:p>
            <a:endParaRPr lang="es-EC" sz="3600" dirty="0" smtClean="0"/>
          </a:p>
          <a:p>
            <a:endParaRPr lang="es-EC" sz="3600" dirty="0"/>
          </a:p>
          <a:p>
            <a:endParaRPr lang="es-EC" sz="3600" dirty="0" smtClean="0"/>
          </a:p>
          <a:p>
            <a:endParaRPr lang="es-EC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1195750"/>
            <a:ext cx="10926248" cy="5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39151"/>
            <a:ext cx="10018713" cy="5753686"/>
          </a:xfrm>
        </p:spPr>
        <p:txBody>
          <a:bodyPr>
            <a:normAutofit/>
          </a:bodyPr>
          <a:lstStyle/>
          <a:p>
            <a:r>
              <a:rPr lang="es-EC" sz="4000" b="1" u="sng" dirty="0" smtClean="0"/>
              <a:t>Método GAP</a:t>
            </a:r>
          </a:p>
          <a:p>
            <a:endParaRPr lang="es-EC" sz="4000" dirty="0"/>
          </a:p>
          <a:p>
            <a:endParaRPr lang="es-EC" sz="4000" dirty="0" smtClean="0"/>
          </a:p>
          <a:p>
            <a:endParaRPr lang="es-EC" sz="4000" dirty="0"/>
          </a:p>
          <a:p>
            <a:endParaRPr lang="es-EC" sz="4000" dirty="0" smtClean="0"/>
          </a:p>
          <a:p>
            <a:endParaRPr lang="es-EC" sz="4000" dirty="0"/>
          </a:p>
          <a:p>
            <a:pPr marL="0" indent="0">
              <a:buNone/>
            </a:pPr>
            <a:endParaRPr lang="es-EC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58" y="1317526"/>
            <a:ext cx="4563107" cy="45487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66" y="1476636"/>
            <a:ext cx="4762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438" y="337625"/>
            <a:ext cx="10996586" cy="6035040"/>
          </a:xfrm>
        </p:spPr>
        <p:txBody>
          <a:bodyPr/>
          <a:lstStyle/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r>
              <a:rPr lang="es-EC" sz="3600" b="1" dirty="0" smtClean="0"/>
              <a:t>Método GAP  											Marketing</a:t>
            </a:r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91" y="1097134"/>
            <a:ext cx="10241280" cy="47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506" y="309489"/>
            <a:ext cx="10982518" cy="6147582"/>
          </a:xfrm>
        </p:spPr>
        <p:txBody>
          <a:bodyPr>
            <a:normAutofit/>
          </a:bodyPr>
          <a:lstStyle/>
          <a:p>
            <a:r>
              <a:rPr lang="es-EC" sz="3600" dirty="0" smtClean="0"/>
              <a:t>Método GAP									             Productividad</a:t>
            </a:r>
          </a:p>
          <a:p>
            <a:endParaRPr lang="es-EC" sz="3600" dirty="0" smtClean="0"/>
          </a:p>
          <a:p>
            <a:endParaRPr lang="es-EC" sz="3600" dirty="0"/>
          </a:p>
          <a:p>
            <a:endParaRPr lang="es-EC" sz="3600" dirty="0"/>
          </a:p>
          <a:p>
            <a:endParaRPr lang="es-EC" sz="3600" dirty="0" smtClean="0"/>
          </a:p>
          <a:p>
            <a:endParaRPr lang="es-EC" sz="3600" dirty="0" smtClean="0"/>
          </a:p>
          <a:p>
            <a:endParaRPr lang="es-EC" sz="3600" dirty="0"/>
          </a:p>
          <a:p>
            <a:endParaRPr lang="es-EC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96" y="1152525"/>
            <a:ext cx="1023376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3724" y="562708"/>
            <a:ext cx="10729300" cy="5542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3900" b="1" u="sng" dirty="0" smtClean="0"/>
          </a:p>
          <a:p>
            <a:pPr marL="0" indent="0">
              <a:buNone/>
            </a:pPr>
            <a:endParaRPr lang="es-EC" sz="3900" b="1" u="sng" dirty="0"/>
          </a:p>
          <a:p>
            <a:pPr marL="0" indent="0">
              <a:buNone/>
            </a:pPr>
            <a:r>
              <a:rPr lang="es-EC" sz="3900" b="1" u="sng" dirty="0" smtClean="0"/>
              <a:t>Propuesta                                    </a:t>
            </a:r>
          </a:p>
          <a:p>
            <a:pPr marL="0" indent="0">
              <a:buNone/>
            </a:pP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utilización del siguiente 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matemático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3600" dirty="0" smtClean="0"/>
          </a:p>
          <a:p>
            <a:pPr marL="0" indent="0">
              <a:buNone/>
            </a:pPr>
            <a:endParaRPr lang="es-EC" sz="3600" dirty="0" smtClean="0"/>
          </a:p>
          <a:p>
            <a:pPr marL="0" indent="0">
              <a:buNone/>
            </a:pPr>
            <a:endParaRPr lang="es-EC" sz="3600" dirty="0"/>
          </a:p>
          <a:p>
            <a:pPr marL="0" indent="0">
              <a:buNone/>
            </a:pPr>
            <a:endParaRPr lang="es-EC" sz="3600" dirty="0" smtClean="0"/>
          </a:p>
          <a:p>
            <a:pPr marL="0" indent="0">
              <a:buNone/>
            </a:pPr>
            <a:endParaRPr lang="es-EC" sz="3600" dirty="0"/>
          </a:p>
          <a:p>
            <a:pPr marL="0" indent="0">
              <a:buNone/>
            </a:pPr>
            <a:endParaRPr lang="es-EC" sz="3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33" y="2587356"/>
            <a:ext cx="4029075" cy="3343275"/>
          </a:xfrm>
          <a:prstGeom prst="rect">
            <a:avLst/>
          </a:prstGeom>
        </p:spPr>
      </p:pic>
      <p:pic>
        <p:nvPicPr>
          <p:cNvPr id="5" name="Imagen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54" y="2954215"/>
            <a:ext cx="3961668" cy="19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304" y="365760"/>
            <a:ext cx="11024720" cy="5866227"/>
          </a:xfrm>
        </p:spPr>
        <p:txBody>
          <a:bodyPr>
            <a:normAutofit/>
          </a:bodyPr>
          <a:lstStyle/>
          <a:p>
            <a:r>
              <a:rPr lang="es-EC" sz="3200" b="1" u="sng" dirty="0" smtClean="0"/>
              <a:t>CONCLUSIONES Y RECOMENDACIONES</a:t>
            </a:r>
          </a:p>
          <a:p>
            <a:endParaRPr lang="es-EC" sz="3200" b="1" u="sng" dirty="0"/>
          </a:p>
          <a:p>
            <a:endParaRPr lang="es-EC" sz="3200" b="1" dirty="0" smtClean="0"/>
          </a:p>
          <a:p>
            <a:endParaRPr lang="es-EC" sz="3200" b="1" dirty="0" smtClean="0"/>
          </a:p>
          <a:p>
            <a:endParaRPr lang="es-EC" sz="3200" b="1" dirty="0"/>
          </a:p>
          <a:p>
            <a:endParaRPr lang="es-EC" sz="3200" b="1" dirty="0" smtClean="0"/>
          </a:p>
          <a:p>
            <a:endParaRPr lang="es-EC" sz="3200" b="1" dirty="0"/>
          </a:p>
          <a:p>
            <a:endParaRPr lang="es-EC" sz="3200" b="1" dirty="0" smtClean="0"/>
          </a:p>
          <a:p>
            <a:endParaRPr lang="es-EC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925694"/>
            <a:ext cx="104894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683327"/>
            <a:ext cx="10018713" cy="4107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5400" dirty="0" smtClean="0"/>
              <a:t>GRACIAS</a:t>
            </a:r>
          </a:p>
          <a:p>
            <a:pPr marL="0" indent="0" algn="ctr">
              <a:buNone/>
            </a:pPr>
            <a:endParaRPr lang="es-EC" sz="5400" dirty="0" smtClean="0"/>
          </a:p>
          <a:p>
            <a:pPr algn="ctr"/>
            <a:endParaRPr lang="es-EC" sz="5400" dirty="0"/>
          </a:p>
          <a:p>
            <a:pPr algn="ctr"/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39120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386367"/>
            <a:ext cx="10018713" cy="6117464"/>
          </a:xfrm>
        </p:spPr>
        <p:txBody>
          <a:bodyPr>
            <a:normAutofit/>
          </a:bodyPr>
          <a:lstStyle/>
          <a:p>
            <a:pPr algn="ctr"/>
            <a:r>
              <a:rPr lang="es-EC" sz="3600" b="1" u="sng" dirty="0" smtClean="0"/>
              <a:t>Marco Teórico</a:t>
            </a:r>
          </a:p>
          <a:p>
            <a:r>
              <a:rPr lang="es-EC" sz="3600" b="1" u="sng" dirty="0" smtClean="0"/>
              <a:t>Antecedentes</a:t>
            </a:r>
          </a:p>
          <a:p>
            <a:endParaRPr lang="es-EC" sz="3600" b="1" u="sng" dirty="0"/>
          </a:p>
          <a:p>
            <a:r>
              <a:rPr lang="es-EC" sz="3200" dirty="0" smtClean="0"/>
              <a:t>Las Cooperativas de Ahorro y Crédito se han convertido en la principal fuente de recursos para las Pymes.</a:t>
            </a:r>
            <a:endParaRPr lang="es-EC" sz="3200" dirty="0"/>
          </a:p>
          <a:p>
            <a:r>
              <a:rPr lang="es-EC" sz="3200" dirty="0" smtClean="0"/>
              <a:t>Según la Superintendencia de Bancos, en el 2017 se desembolsó más de 77 millones de dólares en microcréditos.</a:t>
            </a:r>
          </a:p>
          <a:p>
            <a:r>
              <a:rPr lang="es-EC" sz="3200" dirty="0" smtClean="0"/>
              <a:t>¿Por qué,  va en aumento la creación de microempresas?</a:t>
            </a:r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2821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90153"/>
            <a:ext cx="10018713" cy="6426558"/>
          </a:xfrm>
        </p:spPr>
        <p:txBody>
          <a:bodyPr>
            <a:normAutofit/>
          </a:bodyPr>
          <a:lstStyle/>
          <a:p>
            <a:r>
              <a:rPr lang="es-EC" sz="3600" b="1" u="sng" dirty="0" smtClean="0"/>
              <a:t>Teorías de soporte</a:t>
            </a:r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6" y="1390650"/>
            <a:ext cx="5040022" cy="476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46" y="2618076"/>
            <a:ext cx="5311054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90153"/>
            <a:ext cx="10018713" cy="6426558"/>
          </a:xfrm>
        </p:spPr>
        <p:txBody>
          <a:bodyPr>
            <a:normAutofit/>
          </a:bodyPr>
          <a:lstStyle/>
          <a:p>
            <a:r>
              <a:rPr lang="es-EC" sz="3600" b="1" u="sng" dirty="0" smtClean="0"/>
              <a:t>Teorías de soporte</a:t>
            </a:r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  <a:p>
            <a:endParaRPr lang="es-EC" sz="3600" b="1" dirty="0" smtClean="0"/>
          </a:p>
          <a:p>
            <a:endParaRPr lang="es-EC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28" y="1225261"/>
            <a:ext cx="4352925" cy="4552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25" y="2468706"/>
            <a:ext cx="3324225" cy="981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616" y="3532909"/>
            <a:ext cx="3276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280893"/>
          </a:xfrm>
        </p:spPr>
        <p:txBody>
          <a:bodyPr>
            <a:normAutofit/>
          </a:bodyPr>
          <a:lstStyle/>
          <a:p>
            <a:r>
              <a:rPr lang="es-EC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2</a:t>
            </a:r>
            <a:endParaRPr lang="es-EC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490951"/>
          </a:xfrm>
        </p:spPr>
        <p:txBody>
          <a:bodyPr/>
          <a:lstStyle/>
          <a:p>
            <a:r>
              <a:rPr lang="es-EC" sz="3600" b="1" u="sng" dirty="0" smtClean="0"/>
              <a:t>Fase Cualitativa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746975"/>
            <a:ext cx="11181050" cy="61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0067" y="180304"/>
            <a:ext cx="10018713" cy="6435145"/>
          </a:xfrm>
        </p:spPr>
        <p:txBody>
          <a:bodyPr/>
          <a:lstStyle/>
          <a:p>
            <a:r>
              <a:rPr lang="es-EC" sz="3600" b="1" u="sng" dirty="0"/>
              <a:t>Fase Cualitativa</a:t>
            </a:r>
          </a:p>
          <a:p>
            <a:endParaRPr lang="es-EC" dirty="0" smtClean="0"/>
          </a:p>
          <a:p>
            <a:endParaRPr lang="es-EC" dirty="0" smtClean="0"/>
          </a:p>
          <a:p>
            <a:pPr algn="ctr"/>
            <a:r>
              <a:rPr lang="es-EC" sz="2800" b="1" u="sng" dirty="0" smtClean="0"/>
              <a:t>Objetivos Específicos</a:t>
            </a:r>
            <a:endParaRPr lang="es-EC" sz="2800" b="1" u="sng" dirty="0"/>
          </a:p>
          <a:p>
            <a:endParaRPr lang="es-EC" sz="2800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61" y="614836"/>
            <a:ext cx="10858500" cy="1136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35" y="2177533"/>
            <a:ext cx="4829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90153"/>
            <a:ext cx="10018713" cy="5701048"/>
          </a:xfrm>
        </p:spPr>
        <p:txBody>
          <a:bodyPr>
            <a:normAutofit/>
          </a:bodyPr>
          <a:lstStyle/>
          <a:p>
            <a:r>
              <a:rPr lang="es-EC" sz="4800" b="1" u="sng" dirty="0" smtClean="0"/>
              <a:t>Fase Metodológica</a:t>
            </a:r>
          </a:p>
          <a:p>
            <a:endParaRPr lang="es-EC" sz="4800" b="1" u="sng" dirty="0"/>
          </a:p>
          <a:p>
            <a:r>
              <a:rPr lang="es-EC" sz="3600" b="1" u="sng" dirty="0" smtClean="0"/>
              <a:t>Investigación descriptiva</a:t>
            </a:r>
          </a:p>
          <a:p>
            <a:r>
              <a:rPr lang="es-EC" sz="3600" b="1" u="sng" dirty="0" smtClean="0"/>
              <a:t>Técnica de la encuesta</a:t>
            </a:r>
          </a:p>
          <a:p>
            <a:r>
              <a:rPr lang="es-EC" sz="3600" b="1" u="sng" dirty="0" smtClean="0"/>
              <a:t>Muestreo estratificado</a:t>
            </a:r>
          </a:p>
          <a:p>
            <a:endParaRPr lang="es-EC" b="1" u="sng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5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1226</TotalTime>
  <Words>548</Words>
  <Application>Microsoft Office PowerPoint</Application>
  <PresentationFormat>Personalizado</PresentationFormat>
  <Paragraphs>233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Parallax</vt:lpstr>
      <vt:lpstr>Presentación de PowerPoint</vt:lpstr>
      <vt:lpstr>CAPITULO 1</vt:lpstr>
      <vt:lpstr>Presentación de PowerPoint</vt:lpstr>
      <vt:lpstr>Presentación de PowerPoint</vt:lpstr>
      <vt:lpstr>Presentación de PowerPoint</vt:lpstr>
      <vt:lpstr>CAPITULO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Bivariado – Anova de un factor Variable 1 ¿Cuál es el promedio de ingresos antes de solicitar el microcrédito? Variable 2 ¿Qué monto solicitó la última vez?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jflores</dc:creator>
  <cp:lastModifiedBy>Johnny Flores</cp:lastModifiedBy>
  <cp:revision>74</cp:revision>
  <dcterms:created xsi:type="dcterms:W3CDTF">2018-09-09T16:57:34Z</dcterms:created>
  <dcterms:modified xsi:type="dcterms:W3CDTF">2018-10-22T23:41:04Z</dcterms:modified>
</cp:coreProperties>
</file>