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66" r:id="rId3"/>
    <p:sldId id="267" r:id="rId4"/>
    <p:sldId id="268" r:id="rId5"/>
    <p:sldId id="269" r:id="rId6"/>
    <p:sldId id="270" r:id="rId7"/>
    <p:sldId id="271" r:id="rId8"/>
    <p:sldId id="272" r:id="rId9"/>
    <p:sldId id="273" r:id="rId10"/>
    <p:sldId id="274" r:id="rId11"/>
    <p:sldId id="355" r:id="rId12"/>
    <p:sldId id="356" r:id="rId13"/>
    <p:sldId id="357" r:id="rId14"/>
    <p:sldId id="278" r:id="rId15"/>
    <p:sldId id="287" r:id="rId16"/>
    <p:sldId id="288" r:id="rId17"/>
    <p:sldId id="282" r:id="rId18"/>
    <p:sldId id="281" r:id="rId19"/>
    <p:sldId id="280" r:id="rId20"/>
    <p:sldId id="283" r:id="rId21"/>
    <p:sldId id="284" r:id="rId22"/>
    <p:sldId id="291" r:id="rId23"/>
    <p:sldId id="292" r:id="rId24"/>
    <p:sldId id="293" r:id="rId25"/>
    <p:sldId id="294" r:id="rId26"/>
    <p:sldId id="350" r:id="rId27"/>
    <p:sldId id="299" r:id="rId28"/>
    <p:sldId id="344" r:id="rId29"/>
    <p:sldId id="345" r:id="rId30"/>
    <p:sldId id="346" r:id="rId31"/>
    <p:sldId id="347" r:id="rId32"/>
    <p:sldId id="348" r:id="rId33"/>
    <p:sldId id="349" r:id="rId34"/>
    <p:sldId id="297"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23" r:id="rId48"/>
    <p:sldId id="324" r:id="rId49"/>
    <p:sldId id="325" r:id="rId50"/>
    <p:sldId id="354" r:id="rId51"/>
    <p:sldId id="318" r:id="rId52"/>
    <p:sldId id="352" r:id="rId53"/>
    <p:sldId id="353" r:id="rId54"/>
    <p:sldId id="319" r:id="rId5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64F"/>
    <a:srgbClr val="E8746E"/>
    <a:srgbClr val="F6C1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6" autoAdjust="0"/>
    <p:restoredTop sz="94660"/>
  </p:normalViewPr>
  <p:slideViewPr>
    <p:cSldViewPr snapToGrid="0">
      <p:cViewPr varScale="1">
        <p:scale>
          <a:sx n="77" d="100"/>
          <a:sy n="77" d="100"/>
        </p:scale>
        <p:origin x="11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PRE TEST</c:v>
                </c:pt>
              </c:strCache>
            </c:strRef>
          </c:tx>
          <c:spPr>
            <a:gradFill rotWithShape="1">
              <a:gsLst>
                <a:gs pos="0">
                  <a:schemeClr val="accent1">
                    <a:shade val="76000"/>
                    <a:tint val="96000"/>
                    <a:satMod val="100000"/>
                    <a:lumMod val="104000"/>
                  </a:schemeClr>
                </a:gs>
                <a:gs pos="78000">
                  <a:schemeClr val="accent1">
                    <a:shade val="76000"/>
                    <a:shade val="100000"/>
                    <a:satMod val="110000"/>
                    <a:lumMod val="100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2"/>
              <c:layout>
                <c:manualLayout>
                  <c:x val="2.5390377047098218E-3"/>
                  <c:y val="-4.589787722317843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5B8-4D66-AB27-0BDCE7B75954}"/>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Hoja1!$A$2:$A$4</c:f>
              <c:strCache>
                <c:ptCount val="3"/>
                <c:pt idx="0">
                  <c:v>a) Sí</c:v>
                </c:pt>
                <c:pt idx="1">
                  <c:v>b) Parcialmente</c:v>
                </c:pt>
                <c:pt idx="2">
                  <c:v>c) No</c:v>
                </c:pt>
              </c:strCache>
            </c:strRef>
          </c:cat>
          <c:val>
            <c:numRef>
              <c:f>Hoja1!$B$2:$B$4</c:f>
              <c:numCache>
                <c:formatCode>0.00%</c:formatCode>
                <c:ptCount val="3"/>
                <c:pt idx="0">
                  <c:v>0</c:v>
                </c:pt>
                <c:pt idx="1">
                  <c:v>6.6699999999999995E-2</c:v>
                </c:pt>
                <c:pt idx="2">
                  <c:v>0.93330000000000002</c:v>
                </c:pt>
              </c:numCache>
            </c:numRef>
          </c:val>
          <c:extLst xmlns:c16r2="http://schemas.microsoft.com/office/drawing/2015/06/chart">
            <c:ext xmlns:c16="http://schemas.microsoft.com/office/drawing/2014/chart" uri="{C3380CC4-5D6E-409C-BE32-E72D297353CC}">
              <c16:uniqueId val="{00000001-35B8-4D66-AB27-0BDCE7B75954}"/>
            </c:ext>
          </c:extLst>
        </c:ser>
        <c:ser>
          <c:idx val="1"/>
          <c:order val="1"/>
          <c:tx>
            <c:strRef>
              <c:f>Hoja1!$C$1</c:f>
              <c:strCache>
                <c:ptCount val="1"/>
                <c:pt idx="0">
                  <c:v>POST TEST</c:v>
                </c:pt>
              </c:strCache>
            </c:strRef>
          </c:tx>
          <c:spPr>
            <a:gradFill rotWithShape="1">
              <a:gsLst>
                <a:gs pos="0">
                  <a:schemeClr val="accent1">
                    <a:tint val="77000"/>
                    <a:tint val="96000"/>
                    <a:satMod val="100000"/>
                    <a:lumMod val="104000"/>
                  </a:schemeClr>
                </a:gs>
                <a:gs pos="78000">
                  <a:schemeClr val="accent1">
                    <a:tint val="77000"/>
                    <a:shade val="100000"/>
                    <a:satMod val="110000"/>
                    <a:lumMod val="100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5390377047099151E-3"/>
                  <c:y val="-1.721170395869193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5B8-4D66-AB27-0BDCE7B75954}"/>
                </c:ext>
                <c:ext xmlns:c15="http://schemas.microsoft.com/office/drawing/2012/chart" uri="{CE6537A1-D6FC-4f65-9D91-7224C49458BB}">
                  <c15:layout/>
                </c:ext>
              </c:extLst>
            </c:dLbl>
            <c:dLbl>
              <c:idx val="1"/>
              <c:layout>
                <c:manualLayout>
                  <c:x val="3.9008080245193651E-2"/>
                  <c:y val="-7.243752263672648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5B8-4D66-AB27-0BDCE7B75954}"/>
                </c:ext>
                <c:ext xmlns:c15="http://schemas.microsoft.com/office/drawing/2012/chart" uri="{CE6537A1-D6FC-4f65-9D91-7224C49458BB}">
                  <c15:layout/>
                </c:ext>
              </c:extLst>
            </c:dLbl>
            <c:dLbl>
              <c:idx val="3"/>
              <c:layout>
                <c:manualLayout>
                  <c:x val="2.2851339342389233E-2"/>
                  <c:y val="-2.29489386115892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35B8-4D66-AB27-0BDCE7B75954}"/>
                </c:ext>
                <c:ext xmlns:c15="http://schemas.microsoft.com/office/drawing/2012/chart" uri="{CE6537A1-D6FC-4f65-9D91-7224C49458BB}"/>
              </c:extLst>
            </c:dLbl>
            <c:dLbl>
              <c:idx val="4"/>
              <c:layout>
                <c:manualLayout>
                  <c:x val="3.3007490161228892E-2"/>
                  <c:y val="-5.259071011918758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5B8-4D66-AB27-0BDCE7B75954}"/>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Hoja1!$A$2:$A$4</c:f>
              <c:strCache>
                <c:ptCount val="3"/>
                <c:pt idx="0">
                  <c:v>a) Sí</c:v>
                </c:pt>
                <c:pt idx="1">
                  <c:v>b) Parcialmente</c:v>
                </c:pt>
                <c:pt idx="2">
                  <c:v>c) No</c:v>
                </c:pt>
              </c:strCache>
            </c:strRef>
          </c:cat>
          <c:val>
            <c:numRef>
              <c:f>Hoja1!$C$2:$C$4</c:f>
              <c:numCache>
                <c:formatCode>0.00%</c:formatCode>
                <c:ptCount val="3"/>
                <c:pt idx="0">
                  <c:v>0.93330000000000002</c:v>
                </c:pt>
                <c:pt idx="1">
                  <c:v>6.6699999999999995E-2</c:v>
                </c:pt>
                <c:pt idx="2">
                  <c:v>0</c:v>
                </c:pt>
              </c:numCache>
            </c:numRef>
          </c:val>
          <c:extLst xmlns:c16r2="http://schemas.microsoft.com/office/drawing/2015/06/chart">
            <c:ext xmlns:c16="http://schemas.microsoft.com/office/drawing/2014/chart" uri="{C3380CC4-5D6E-409C-BE32-E72D297353CC}">
              <c16:uniqueId val="{00000006-35B8-4D66-AB27-0BDCE7B75954}"/>
            </c:ext>
          </c:extLst>
        </c:ser>
        <c:dLbls>
          <c:showLegendKey val="0"/>
          <c:showVal val="1"/>
          <c:showCatName val="0"/>
          <c:showSerName val="0"/>
          <c:showPercent val="0"/>
          <c:showBubbleSize val="0"/>
        </c:dLbls>
        <c:gapWidth val="150"/>
        <c:shape val="box"/>
        <c:axId val="238112840"/>
        <c:axId val="238112448"/>
        <c:axId val="0"/>
      </c:bar3DChart>
      <c:catAx>
        <c:axId val="238112840"/>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crossAx val="238112448"/>
        <c:crosses val="autoZero"/>
        <c:auto val="1"/>
        <c:lblAlgn val="ctr"/>
        <c:lblOffset val="100"/>
        <c:noMultiLvlLbl val="0"/>
      </c:catAx>
      <c:valAx>
        <c:axId val="238112448"/>
        <c:scaling>
          <c:orientation val="minMax"/>
        </c:scaling>
        <c:delete val="0"/>
        <c:axPos val="l"/>
        <c:majorGridlines>
          <c:spPr>
            <a:ln w="9525" cap="flat" cmpd="sng" algn="ctr">
              <a:solidFill>
                <a:schemeClr val="dk1">
                  <a:lumMod val="50000"/>
                  <a:lumOff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crossAx val="238112840"/>
        <c:crosses val="autoZero"/>
        <c:crossBetween val="between"/>
      </c:valAx>
      <c:spPr>
        <a:noFill/>
        <a:ln>
          <a:noFill/>
        </a:ln>
        <a:effectLst/>
      </c:spPr>
    </c:plotArea>
    <c:legend>
      <c:legendPos val="b"/>
      <c:layout>
        <c:manualLayout>
          <c:xMode val="edge"/>
          <c:yMode val="edge"/>
          <c:x val="0.31100600882016216"/>
          <c:y val="0.78614804502336266"/>
          <c:w val="0.30594686739666038"/>
          <c:h val="0.123176044600264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PRE TEST</c:v>
                </c:pt>
              </c:strCache>
            </c:strRef>
          </c:tx>
          <c:spPr>
            <a:gradFill rotWithShape="1">
              <a:gsLst>
                <a:gs pos="0">
                  <a:schemeClr val="accent1">
                    <a:shade val="76000"/>
                    <a:tint val="96000"/>
                    <a:satMod val="100000"/>
                    <a:lumMod val="104000"/>
                  </a:schemeClr>
                </a:gs>
                <a:gs pos="78000">
                  <a:schemeClr val="accent1">
                    <a:shade val="76000"/>
                    <a:shade val="100000"/>
                    <a:satMod val="110000"/>
                    <a:lumMod val="100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Hoja1!$A$2:$A$4</c:f>
              <c:strCache>
                <c:ptCount val="3"/>
                <c:pt idx="0">
                  <c:v>a) Sí</c:v>
                </c:pt>
                <c:pt idx="1">
                  <c:v>b) Parcialemente</c:v>
                </c:pt>
                <c:pt idx="2">
                  <c:v>c) No</c:v>
                </c:pt>
              </c:strCache>
            </c:strRef>
          </c:cat>
          <c:val>
            <c:numRef>
              <c:f>Hoja1!$B$2:$B$4</c:f>
              <c:numCache>
                <c:formatCode>0.00%</c:formatCode>
                <c:ptCount val="3"/>
                <c:pt idx="0">
                  <c:v>6.6699999999999995E-2</c:v>
                </c:pt>
                <c:pt idx="1">
                  <c:v>0.1333</c:v>
                </c:pt>
                <c:pt idx="2">
                  <c:v>0.8</c:v>
                </c:pt>
              </c:numCache>
            </c:numRef>
          </c:val>
          <c:extLst xmlns:c16r2="http://schemas.microsoft.com/office/drawing/2015/06/chart">
            <c:ext xmlns:c16="http://schemas.microsoft.com/office/drawing/2014/chart" uri="{C3380CC4-5D6E-409C-BE32-E72D297353CC}">
              <c16:uniqueId val="{00000000-178F-44AB-BA74-F14CC735CE49}"/>
            </c:ext>
          </c:extLst>
        </c:ser>
        <c:ser>
          <c:idx val="1"/>
          <c:order val="1"/>
          <c:tx>
            <c:strRef>
              <c:f>Hoja1!$C$1</c:f>
              <c:strCache>
                <c:ptCount val="1"/>
                <c:pt idx="0">
                  <c:v>POST TEST</c:v>
                </c:pt>
              </c:strCache>
            </c:strRef>
          </c:tx>
          <c:spPr>
            <a:gradFill rotWithShape="1">
              <a:gsLst>
                <a:gs pos="0">
                  <a:schemeClr val="accent1">
                    <a:tint val="77000"/>
                    <a:tint val="96000"/>
                    <a:satMod val="100000"/>
                    <a:lumMod val="104000"/>
                  </a:schemeClr>
                </a:gs>
                <a:gs pos="78000">
                  <a:schemeClr val="accent1">
                    <a:tint val="77000"/>
                    <a:shade val="100000"/>
                    <a:satMod val="110000"/>
                    <a:lumMod val="100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layout>
                <c:manualLayout>
                  <c:x val="5.0840276797062559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78F-44AB-BA74-F14CC735CE49}"/>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Hoja1!$A$2:$A$4</c:f>
              <c:strCache>
                <c:ptCount val="3"/>
                <c:pt idx="0">
                  <c:v>a) Sí</c:v>
                </c:pt>
                <c:pt idx="1">
                  <c:v>b) Parcialemente</c:v>
                </c:pt>
                <c:pt idx="2">
                  <c:v>c) No</c:v>
                </c:pt>
              </c:strCache>
            </c:strRef>
          </c:cat>
          <c:val>
            <c:numRef>
              <c:f>Hoja1!$C$2:$C$4</c:f>
              <c:numCache>
                <c:formatCode>0.00%</c:formatCode>
                <c:ptCount val="3"/>
                <c:pt idx="0">
                  <c:v>0.86670000000000003</c:v>
                </c:pt>
                <c:pt idx="1">
                  <c:v>0.1333</c:v>
                </c:pt>
                <c:pt idx="2">
                  <c:v>0</c:v>
                </c:pt>
              </c:numCache>
            </c:numRef>
          </c:val>
          <c:extLst xmlns:c16r2="http://schemas.microsoft.com/office/drawing/2015/06/chart">
            <c:ext xmlns:c16="http://schemas.microsoft.com/office/drawing/2014/chart" uri="{C3380CC4-5D6E-409C-BE32-E72D297353CC}">
              <c16:uniqueId val="{00000002-178F-44AB-BA74-F14CC735CE49}"/>
            </c:ext>
          </c:extLst>
        </c:ser>
        <c:dLbls>
          <c:showLegendKey val="0"/>
          <c:showVal val="1"/>
          <c:showCatName val="0"/>
          <c:showSerName val="0"/>
          <c:showPercent val="0"/>
          <c:showBubbleSize val="0"/>
        </c:dLbls>
        <c:gapWidth val="150"/>
        <c:shape val="box"/>
        <c:axId val="238113232"/>
        <c:axId val="238115192"/>
        <c:axId val="0"/>
      </c:bar3DChart>
      <c:catAx>
        <c:axId val="238113232"/>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crossAx val="238115192"/>
        <c:crosses val="autoZero"/>
        <c:auto val="1"/>
        <c:lblAlgn val="ctr"/>
        <c:lblOffset val="100"/>
        <c:noMultiLvlLbl val="0"/>
      </c:catAx>
      <c:valAx>
        <c:axId val="238115192"/>
        <c:scaling>
          <c:orientation val="minMax"/>
        </c:scaling>
        <c:delete val="0"/>
        <c:axPos val="l"/>
        <c:majorGridlines>
          <c:spPr>
            <a:ln w="9525" cap="flat" cmpd="sng" algn="ctr">
              <a:solidFill>
                <a:schemeClr val="dk1">
                  <a:lumMod val="50000"/>
                  <a:lumOff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crossAx val="2381132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PRE TEST</c:v>
                </c:pt>
              </c:strCache>
            </c:strRef>
          </c:tx>
          <c:spPr>
            <a:gradFill rotWithShape="1">
              <a:gsLst>
                <a:gs pos="0">
                  <a:schemeClr val="accent1">
                    <a:shade val="76000"/>
                    <a:tint val="96000"/>
                    <a:satMod val="100000"/>
                    <a:lumMod val="104000"/>
                  </a:schemeClr>
                </a:gs>
                <a:gs pos="78000">
                  <a:schemeClr val="accent1">
                    <a:shade val="76000"/>
                    <a:shade val="100000"/>
                    <a:satMod val="110000"/>
                    <a:lumMod val="100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layout>
                <c:manualLayout>
                  <c:x val="-1.7624250969333802E-2"/>
                  <c:y val="-4.0631918323468061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1B6-4BED-9890-737ACB6398D7}"/>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Hoja1!$A$2:$A$4</c:f>
              <c:strCache>
                <c:ptCount val="3"/>
                <c:pt idx="0">
                  <c:v>a) Si</c:v>
                </c:pt>
                <c:pt idx="1">
                  <c:v>b) Parcialmente</c:v>
                </c:pt>
                <c:pt idx="2">
                  <c:v>c) No</c:v>
                </c:pt>
              </c:strCache>
            </c:strRef>
          </c:cat>
          <c:val>
            <c:numRef>
              <c:f>Hoja1!$B$2:$B$4</c:f>
              <c:numCache>
                <c:formatCode>0.00%</c:formatCode>
                <c:ptCount val="3"/>
                <c:pt idx="0">
                  <c:v>0</c:v>
                </c:pt>
                <c:pt idx="1">
                  <c:v>0.1333</c:v>
                </c:pt>
                <c:pt idx="2">
                  <c:v>0.86670000000000003</c:v>
                </c:pt>
              </c:numCache>
            </c:numRef>
          </c:val>
          <c:extLst xmlns:c16r2="http://schemas.microsoft.com/office/drawing/2015/06/chart">
            <c:ext xmlns:c16="http://schemas.microsoft.com/office/drawing/2014/chart" uri="{C3380CC4-5D6E-409C-BE32-E72D297353CC}">
              <c16:uniqueId val="{00000001-41B6-4BED-9890-737ACB6398D7}"/>
            </c:ext>
          </c:extLst>
        </c:ser>
        <c:ser>
          <c:idx val="1"/>
          <c:order val="1"/>
          <c:tx>
            <c:strRef>
              <c:f>Hoja1!$C$1</c:f>
              <c:strCache>
                <c:ptCount val="1"/>
                <c:pt idx="0">
                  <c:v>POST TEST</c:v>
                </c:pt>
              </c:strCache>
            </c:strRef>
          </c:tx>
          <c:spPr>
            <a:gradFill rotWithShape="1">
              <a:gsLst>
                <a:gs pos="0">
                  <a:schemeClr val="accent1">
                    <a:tint val="77000"/>
                    <a:tint val="96000"/>
                    <a:satMod val="100000"/>
                    <a:lumMod val="104000"/>
                  </a:schemeClr>
                </a:gs>
                <a:gs pos="78000">
                  <a:schemeClr val="accent1">
                    <a:tint val="77000"/>
                    <a:shade val="100000"/>
                    <a:satMod val="110000"/>
                    <a:lumMod val="100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layout>
                <c:manualLayout>
                  <c:x val="3.8773352132534432E-2"/>
                  <c:y val="1.773049645390066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1B6-4BED-9890-737ACB6398D7}"/>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Hoja1!$A$2:$A$4</c:f>
              <c:strCache>
                <c:ptCount val="3"/>
                <c:pt idx="0">
                  <c:v>a) Si</c:v>
                </c:pt>
                <c:pt idx="1">
                  <c:v>b) Parcialmente</c:v>
                </c:pt>
                <c:pt idx="2">
                  <c:v>c) No</c:v>
                </c:pt>
              </c:strCache>
            </c:strRef>
          </c:cat>
          <c:val>
            <c:numRef>
              <c:f>Hoja1!$C$2:$C$4</c:f>
              <c:numCache>
                <c:formatCode>0.00%</c:formatCode>
                <c:ptCount val="3"/>
                <c:pt idx="0">
                  <c:v>0.86670000000000003</c:v>
                </c:pt>
                <c:pt idx="1">
                  <c:v>0.1333</c:v>
                </c:pt>
                <c:pt idx="2">
                  <c:v>0</c:v>
                </c:pt>
              </c:numCache>
            </c:numRef>
          </c:val>
          <c:extLst xmlns:c16r2="http://schemas.microsoft.com/office/drawing/2015/06/chart">
            <c:ext xmlns:c16="http://schemas.microsoft.com/office/drawing/2014/chart" uri="{C3380CC4-5D6E-409C-BE32-E72D297353CC}">
              <c16:uniqueId val="{00000003-41B6-4BED-9890-737ACB6398D7}"/>
            </c:ext>
          </c:extLst>
        </c:ser>
        <c:dLbls>
          <c:showLegendKey val="0"/>
          <c:showVal val="1"/>
          <c:showCatName val="0"/>
          <c:showSerName val="0"/>
          <c:showPercent val="0"/>
          <c:showBubbleSize val="0"/>
        </c:dLbls>
        <c:gapWidth val="150"/>
        <c:shape val="box"/>
        <c:axId val="238115976"/>
        <c:axId val="236641416"/>
        <c:axId val="0"/>
      </c:bar3DChart>
      <c:catAx>
        <c:axId val="238115976"/>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crossAx val="236641416"/>
        <c:crosses val="autoZero"/>
        <c:auto val="1"/>
        <c:lblAlgn val="ctr"/>
        <c:lblOffset val="100"/>
        <c:noMultiLvlLbl val="0"/>
      </c:catAx>
      <c:valAx>
        <c:axId val="236641416"/>
        <c:scaling>
          <c:orientation val="minMax"/>
        </c:scaling>
        <c:delete val="0"/>
        <c:axPos val="l"/>
        <c:majorGridlines>
          <c:spPr>
            <a:ln w="9525" cap="flat" cmpd="sng" algn="ctr">
              <a:solidFill>
                <a:schemeClr val="dk1">
                  <a:lumMod val="50000"/>
                  <a:lumOff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crossAx val="2381159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PRE TEST</c:v>
                </c:pt>
              </c:strCache>
            </c:strRef>
          </c:tx>
          <c:spPr>
            <a:gradFill rotWithShape="1">
              <a:gsLst>
                <a:gs pos="0">
                  <a:schemeClr val="accent1">
                    <a:shade val="76000"/>
                    <a:tint val="96000"/>
                    <a:satMod val="100000"/>
                    <a:lumMod val="104000"/>
                  </a:schemeClr>
                </a:gs>
                <a:gs pos="78000">
                  <a:schemeClr val="accent1">
                    <a:shade val="76000"/>
                    <a:shade val="100000"/>
                    <a:satMod val="110000"/>
                    <a:lumMod val="100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Hoja1!$A$2:$A$4</c:f>
              <c:strCache>
                <c:ptCount val="3"/>
                <c:pt idx="0">
                  <c:v>a) Sí</c:v>
                </c:pt>
                <c:pt idx="1">
                  <c:v>b) Parcialmente</c:v>
                </c:pt>
                <c:pt idx="2">
                  <c:v>c) No</c:v>
                </c:pt>
              </c:strCache>
            </c:strRef>
          </c:cat>
          <c:val>
            <c:numRef>
              <c:f>Hoja1!$B$2:$B$4</c:f>
              <c:numCache>
                <c:formatCode>0.00%</c:formatCode>
                <c:ptCount val="3"/>
                <c:pt idx="0">
                  <c:v>0</c:v>
                </c:pt>
                <c:pt idx="1">
                  <c:v>6.6699999999999995E-2</c:v>
                </c:pt>
                <c:pt idx="2">
                  <c:v>0.93330000000000002</c:v>
                </c:pt>
              </c:numCache>
            </c:numRef>
          </c:val>
          <c:extLst xmlns:c16r2="http://schemas.microsoft.com/office/drawing/2015/06/chart">
            <c:ext xmlns:c16="http://schemas.microsoft.com/office/drawing/2014/chart" uri="{C3380CC4-5D6E-409C-BE32-E72D297353CC}">
              <c16:uniqueId val="{00000000-2647-4819-87B7-B45F42FF5987}"/>
            </c:ext>
          </c:extLst>
        </c:ser>
        <c:ser>
          <c:idx val="1"/>
          <c:order val="1"/>
          <c:tx>
            <c:strRef>
              <c:f>Hoja1!$C$1</c:f>
              <c:strCache>
                <c:ptCount val="1"/>
                <c:pt idx="0">
                  <c:v>POST TEST</c:v>
                </c:pt>
              </c:strCache>
            </c:strRef>
          </c:tx>
          <c:spPr>
            <a:gradFill rotWithShape="1">
              <a:gsLst>
                <a:gs pos="0">
                  <a:schemeClr val="accent1">
                    <a:tint val="77000"/>
                    <a:tint val="96000"/>
                    <a:satMod val="100000"/>
                    <a:lumMod val="104000"/>
                  </a:schemeClr>
                </a:gs>
                <a:gs pos="78000">
                  <a:schemeClr val="accent1">
                    <a:tint val="77000"/>
                    <a:shade val="100000"/>
                    <a:satMod val="110000"/>
                    <a:lumMod val="100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Hoja1!$A$2:$A$4</c:f>
              <c:strCache>
                <c:ptCount val="3"/>
                <c:pt idx="0">
                  <c:v>a) Sí</c:v>
                </c:pt>
                <c:pt idx="1">
                  <c:v>b) Parcialmente</c:v>
                </c:pt>
                <c:pt idx="2">
                  <c:v>c) No</c:v>
                </c:pt>
              </c:strCache>
            </c:strRef>
          </c:cat>
          <c:val>
            <c:numRef>
              <c:f>Hoja1!$C$2:$C$4</c:f>
              <c:numCache>
                <c:formatCode>0.00%</c:formatCode>
                <c:ptCount val="3"/>
                <c:pt idx="0">
                  <c:v>1</c:v>
                </c:pt>
                <c:pt idx="1">
                  <c:v>0</c:v>
                </c:pt>
                <c:pt idx="2">
                  <c:v>0</c:v>
                </c:pt>
              </c:numCache>
            </c:numRef>
          </c:val>
          <c:extLst xmlns:c16r2="http://schemas.microsoft.com/office/drawing/2015/06/chart">
            <c:ext xmlns:c16="http://schemas.microsoft.com/office/drawing/2014/chart" uri="{C3380CC4-5D6E-409C-BE32-E72D297353CC}">
              <c16:uniqueId val="{00000001-2647-4819-87B7-B45F42FF5987}"/>
            </c:ext>
          </c:extLst>
        </c:ser>
        <c:dLbls>
          <c:showLegendKey val="0"/>
          <c:showVal val="1"/>
          <c:showCatName val="0"/>
          <c:showSerName val="0"/>
          <c:showPercent val="0"/>
          <c:showBubbleSize val="0"/>
        </c:dLbls>
        <c:gapWidth val="150"/>
        <c:shape val="box"/>
        <c:axId val="317088160"/>
        <c:axId val="317087768"/>
        <c:axId val="0"/>
      </c:bar3DChart>
      <c:catAx>
        <c:axId val="317088160"/>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crossAx val="317087768"/>
        <c:crosses val="autoZero"/>
        <c:auto val="1"/>
        <c:lblAlgn val="ctr"/>
        <c:lblOffset val="100"/>
        <c:noMultiLvlLbl val="0"/>
      </c:catAx>
      <c:valAx>
        <c:axId val="317087768"/>
        <c:scaling>
          <c:orientation val="minMax"/>
        </c:scaling>
        <c:delete val="0"/>
        <c:axPos val="l"/>
        <c:majorGridlines>
          <c:spPr>
            <a:ln w="9525" cap="flat" cmpd="sng" algn="ctr">
              <a:solidFill>
                <a:schemeClr val="dk1">
                  <a:lumMod val="50000"/>
                  <a:lumOff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crossAx val="3170881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7.5331223991089782E-2"/>
          <c:y val="0.16747181964573268"/>
          <c:w val="0.89300093645929723"/>
          <c:h val="0.63237754700952231"/>
        </c:manualLayout>
      </c:layout>
      <c:lineChart>
        <c:grouping val="standard"/>
        <c:varyColors val="0"/>
        <c:ser>
          <c:idx val="0"/>
          <c:order val="0"/>
          <c:tx>
            <c:strRef>
              <c:f>Hoja1!$B$1</c:f>
              <c:strCache>
                <c:ptCount val="1"/>
                <c:pt idx="0">
                  <c:v>PRE TEST # PARTICIPANTES</c:v>
                </c:pt>
              </c:strCache>
            </c:strRef>
          </c:tx>
          <c:spPr>
            <a:ln w="22225" cap="rnd">
              <a:solidFill>
                <a:schemeClr val="accent6">
                  <a:tint val="58000"/>
                </a:schemeClr>
              </a:solidFill>
            </a:ln>
            <a:effectLst>
              <a:glow rad="139700">
                <a:schemeClr val="accent6">
                  <a:tint val="58000"/>
                  <a:satMod val="175000"/>
                  <a:alpha val="14000"/>
                </a:schemeClr>
              </a:glow>
            </a:effectLst>
          </c:spPr>
          <c:marker>
            <c:symbol val="circle"/>
            <c:size val="3"/>
            <c:spPr>
              <a:solidFill>
                <a:schemeClr val="accent6">
                  <a:tint val="58000"/>
                  <a:lumMod val="60000"/>
                  <a:lumOff val="40000"/>
                </a:schemeClr>
              </a:solidFill>
              <a:ln>
                <a:noFill/>
              </a:ln>
              <a:effectLst>
                <a:glow rad="63500">
                  <a:schemeClr val="accent6">
                    <a:tint val="58000"/>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Hoja1!$A$2:$A$6</c:f>
              <c:strCache>
                <c:ptCount val="5"/>
                <c:pt idx="0">
                  <c:v>EXCELENTE</c:v>
                </c:pt>
                <c:pt idx="1">
                  <c:v>MUY BUENO</c:v>
                </c:pt>
                <c:pt idx="2">
                  <c:v>BUENO</c:v>
                </c:pt>
                <c:pt idx="3">
                  <c:v>REGULAR</c:v>
                </c:pt>
                <c:pt idx="4">
                  <c:v>MALO</c:v>
                </c:pt>
              </c:strCache>
            </c:strRef>
          </c:cat>
          <c:val>
            <c:numRef>
              <c:f>Hoja1!$B$2:$B$6</c:f>
              <c:numCache>
                <c:formatCode>General</c:formatCode>
                <c:ptCount val="5"/>
                <c:pt idx="0">
                  <c:v>6</c:v>
                </c:pt>
                <c:pt idx="1">
                  <c:v>1</c:v>
                </c:pt>
                <c:pt idx="2">
                  <c:v>2</c:v>
                </c:pt>
                <c:pt idx="3">
                  <c:v>5</c:v>
                </c:pt>
                <c:pt idx="4">
                  <c:v>1</c:v>
                </c:pt>
              </c:numCache>
            </c:numRef>
          </c:val>
          <c:smooth val="0"/>
          <c:extLst xmlns:c16r2="http://schemas.microsoft.com/office/drawing/2015/06/chart">
            <c:ext xmlns:c16="http://schemas.microsoft.com/office/drawing/2014/chart" uri="{C3380CC4-5D6E-409C-BE32-E72D297353CC}">
              <c16:uniqueId val="{00000000-CCDD-40CC-8908-6A3910C35BEA}"/>
            </c:ext>
          </c:extLst>
        </c:ser>
        <c:ser>
          <c:idx val="2"/>
          <c:order val="2"/>
          <c:tx>
            <c:strRef>
              <c:f>Hoja1!$D$1</c:f>
              <c:strCache>
                <c:ptCount val="1"/>
                <c:pt idx="0">
                  <c:v>POST TEST # PARTICIPANTES</c:v>
                </c:pt>
              </c:strCache>
            </c:strRef>
          </c:tx>
          <c:spPr>
            <a:ln w="22225" cap="rnd">
              <a:solidFill>
                <a:schemeClr val="accent6">
                  <a:shade val="86000"/>
                </a:schemeClr>
              </a:solidFill>
            </a:ln>
            <a:effectLst>
              <a:glow rad="139700">
                <a:schemeClr val="accent6">
                  <a:shade val="86000"/>
                  <a:satMod val="175000"/>
                  <a:alpha val="14000"/>
                </a:schemeClr>
              </a:glow>
            </a:effectLst>
          </c:spPr>
          <c:marker>
            <c:symbol val="circle"/>
            <c:size val="3"/>
            <c:spPr>
              <a:solidFill>
                <a:schemeClr val="accent6">
                  <a:shade val="86000"/>
                  <a:lumMod val="60000"/>
                  <a:lumOff val="40000"/>
                </a:schemeClr>
              </a:solidFill>
              <a:ln>
                <a:noFill/>
              </a:ln>
              <a:effectLst>
                <a:glow rad="63500">
                  <a:schemeClr val="accent6">
                    <a:shade val="86000"/>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Hoja1!$A$2:$A$6</c:f>
              <c:strCache>
                <c:ptCount val="5"/>
                <c:pt idx="0">
                  <c:v>EXCELENTE</c:v>
                </c:pt>
                <c:pt idx="1">
                  <c:v>MUY BUENO</c:v>
                </c:pt>
                <c:pt idx="2">
                  <c:v>BUENO</c:v>
                </c:pt>
                <c:pt idx="3">
                  <c:v>REGULAR</c:v>
                </c:pt>
                <c:pt idx="4">
                  <c:v>MALO</c:v>
                </c:pt>
              </c:strCache>
            </c:strRef>
          </c:cat>
          <c:val>
            <c:numRef>
              <c:f>Hoja1!$D$2:$D$6</c:f>
              <c:numCache>
                <c:formatCode>General</c:formatCode>
                <c:ptCount val="5"/>
                <c:pt idx="0">
                  <c:v>6</c:v>
                </c:pt>
                <c:pt idx="1">
                  <c:v>1</c:v>
                </c:pt>
                <c:pt idx="2">
                  <c:v>3</c:v>
                </c:pt>
                <c:pt idx="3">
                  <c:v>4</c:v>
                </c:pt>
                <c:pt idx="4">
                  <c:v>1</c:v>
                </c:pt>
              </c:numCache>
            </c:numRef>
          </c:val>
          <c:smooth val="0"/>
          <c:extLst xmlns:c16r2="http://schemas.microsoft.com/office/drawing/2015/06/chart">
            <c:ext xmlns:c16="http://schemas.microsoft.com/office/drawing/2014/chart" uri="{C3380CC4-5D6E-409C-BE32-E72D297353CC}">
              <c16:uniqueId val="{00000001-CCDD-40CC-8908-6A3910C35BEA}"/>
            </c:ext>
          </c:extLst>
        </c:ser>
        <c:dLbls>
          <c:showLegendKey val="0"/>
          <c:showVal val="1"/>
          <c:showCatName val="0"/>
          <c:showSerName val="0"/>
          <c:showPercent val="0"/>
          <c:showBubbleSize val="0"/>
        </c:dLbls>
        <c:marker val="1"/>
        <c:smooth val="0"/>
        <c:axId val="317093648"/>
        <c:axId val="317089728"/>
        <c:extLst xmlns:c16r2="http://schemas.microsoft.com/office/drawing/2015/06/chart">
          <c:ext xmlns:c15="http://schemas.microsoft.com/office/drawing/2012/chart" uri="{02D57815-91ED-43cb-92C2-25804820EDAC}">
            <c15:filteredLineSeries>
              <c15:ser>
                <c:idx val="1"/>
                <c:order val="1"/>
                <c:tx>
                  <c:strRef>
                    <c:extLst xmlns:c16r2="http://schemas.microsoft.com/office/drawing/2015/06/chart">
                      <c:ext uri="{02D57815-91ED-43cb-92C2-25804820EDAC}">
                        <c15:formulaRef>
                          <c15:sqref>Hoja1!$C$1</c15:sqref>
                        </c15:formulaRef>
                      </c:ext>
                    </c:extLst>
                    <c:strCache>
                      <c:ptCount val="1"/>
                      <c:pt idx="0">
                        <c:v>PRE TEST %</c:v>
                      </c:pt>
                    </c:strCache>
                  </c:strRef>
                </c:tx>
                <c:spPr>
                  <a:ln w="22225" cap="rnd">
                    <a:solidFill>
                      <a:schemeClr val="accent6">
                        <a:tint val="86000"/>
                      </a:schemeClr>
                    </a:solidFill>
                  </a:ln>
                  <a:effectLst>
                    <a:glow rad="139700">
                      <a:schemeClr val="accent6">
                        <a:tint val="86000"/>
                        <a:satMod val="175000"/>
                        <a:alpha val="14000"/>
                      </a:schemeClr>
                    </a:glow>
                  </a:effectLst>
                </c:spPr>
                <c:marker>
                  <c:symbol val="circle"/>
                  <c:size val="3"/>
                  <c:spPr>
                    <a:solidFill>
                      <a:schemeClr val="accent6">
                        <a:tint val="86000"/>
                        <a:lumMod val="60000"/>
                        <a:lumOff val="40000"/>
                      </a:schemeClr>
                    </a:solidFill>
                    <a:ln>
                      <a:noFill/>
                    </a:ln>
                    <a:effectLst>
                      <a:glow rad="63500">
                        <a:schemeClr val="accent6">
                          <a:tint val="86000"/>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a:solidFill>
                              <a:schemeClr val="lt1">
                                <a:lumMod val="50000"/>
                              </a:schemeClr>
                            </a:solidFill>
                            <a:round/>
                          </a:ln>
                          <a:effectLst/>
                        </c:spPr>
                      </c15:leaderLines>
                    </c:ext>
                  </c:extLst>
                </c:dLbls>
                <c:cat>
                  <c:strRef>
                    <c:extLst xmlns:c16r2="http://schemas.microsoft.com/office/drawing/2015/06/chart">
                      <c:ext uri="{02D57815-91ED-43cb-92C2-25804820EDAC}">
                        <c15:formulaRef>
                          <c15:sqref>Hoja1!$A$2:$A$6</c15:sqref>
                        </c15:formulaRef>
                      </c:ext>
                    </c:extLst>
                    <c:strCache>
                      <c:ptCount val="5"/>
                      <c:pt idx="0">
                        <c:v>EXCELENTE</c:v>
                      </c:pt>
                      <c:pt idx="1">
                        <c:v>MUY BUENO</c:v>
                      </c:pt>
                      <c:pt idx="2">
                        <c:v>BUENO</c:v>
                      </c:pt>
                      <c:pt idx="3">
                        <c:v>REGULAR</c:v>
                      </c:pt>
                      <c:pt idx="4">
                        <c:v>MALO</c:v>
                      </c:pt>
                    </c:strCache>
                  </c:strRef>
                </c:cat>
                <c:val>
                  <c:numRef>
                    <c:extLst xmlns:c16r2="http://schemas.microsoft.com/office/drawing/2015/06/chart">
                      <c:ext uri="{02D57815-91ED-43cb-92C2-25804820EDAC}">
                        <c15:formulaRef>
                          <c15:sqref>Hoja1!$C$2:$C$6</c15:sqref>
                        </c15:formulaRef>
                      </c:ext>
                    </c:extLst>
                    <c:numCache>
                      <c:formatCode>0.00</c:formatCode>
                      <c:ptCount val="5"/>
                      <c:pt idx="0">
                        <c:v>40</c:v>
                      </c:pt>
                      <c:pt idx="1">
                        <c:v>6.666666666666667</c:v>
                      </c:pt>
                      <c:pt idx="2">
                        <c:v>13.333333333333334</c:v>
                      </c:pt>
                      <c:pt idx="3">
                        <c:v>33.333333333333336</c:v>
                      </c:pt>
                      <c:pt idx="4">
                        <c:v>6.666666666666667</c:v>
                      </c:pt>
                    </c:numCache>
                  </c:numRef>
                </c:val>
                <c:smooth val="0"/>
                <c:extLst xmlns:c16r2="http://schemas.microsoft.com/office/drawing/2015/06/chart">
                  <c:ext xmlns:c16="http://schemas.microsoft.com/office/drawing/2014/chart" uri="{C3380CC4-5D6E-409C-BE32-E72D297353CC}">
                    <c16:uniqueId val="{00000002-CCDD-40CC-8908-6A3910C35BEA}"/>
                  </c:ext>
                </c:extLst>
              </c15:ser>
            </c15:filteredLineSeries>
            <c15:filteredLineSeries>
              <c15:ser>
                <c:idx val="3"/>
                <c:order val="3"/>
                <c:tx>
                  <c:strRef>
                    <c:extLst xmlns:c15="http://schemas.microsoft.com/office/drawing/2012/chart" xmlns:c16r2="http://schemas.microsoft.com/office/drawing/2015/06/chart">
                      <c:ext xmlns:c15="http://schemas.microsoft.com/office/drawing/2012/chart" uri="{02D57815-91ED-43cb-92C2-25804820EDAC}">
                        <c15:formulaRef>
                          <c15:sqref>Hoja1!$E$1</c15:sqref>
                        </c15:formulaRef>
                      </c:ext>
                    </c:extLst>
                    <c:strCache>
                      <c:ptCount val="1"/>
                      <c:pt idx="0">
                        <c:v>POST TEST % </c:v>
                      </c:pt>
                    </c:strCache>
                  </c:strRef>
                </c:tx>
                <c:spPr>
                  <a:ln w="22225" cap="rnd">
                    <a:solidFill>
                      <a:schemeClr val="accent6">
                        <a:shade val="58000"/>
                      </a:schemeClr>
                    </a:solidFill>
                  </a:ln>
                  <a:effectLst>
                    <a:glow rad="139700">
                      <a:schemeClr val="accent6">
                        <a:shade val="58000"/>
                        <a:satMod val="175000"/>
                        <a:alpha val="14000"/>
                      </a:schemeClr>
                    </a:glow>
                  </a:effectLst>
                </c:spPr>
                <c:marker>
                  <c:symbol val="circle"/>
                  <c:size val="3"/>
                  <c:spPr>
                    <a:solidFill>
                      <a:schemeClr val="accent6">
                        <a:shade val="58000"/>
                        <a:lumMod val="60000"/>
                        <a:lumOff val="40000"/>
                      </a:schemeClr>
                    </a:solidFill>
                    <a:ln>
                      <a:noFill/>
                    </a:ln>
                    <a:effectLst>
                      <a:glow rad="63500">
                        <a:schemeClr val="accent6">
                          <a:shade val="58000"/>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s-EC"/>
                    </a:p>
                  </c:txPr>
                  <c:showLegendKey val="0"/>
                  <c:showVal val="1"/>
                  <c:showCatName val="0"/>
                  <c:showSerName val="0"/>
                  <c:showPercent val="0"/>
                  <c:showBubbleSize val="0"/>
                  <c:showLeaderLines val="0"/>
                  <c:extLst xmlns:c15="http://schemas.microsoft.com/office/drawing/2012/chart" xmlns:c16r2="http://schemas.microsoft.com/office/drawing/2015/06/char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extLst xmlns:c15="http://schemas.microsoft.com/office/drawing/2012/chart" xmlns:c16r2="http://schemas.microsoft.com/office/drawing/2015/06/chart">
                      <c:ext xmlns:c15="http://schemas.microsoft.com/office/drawing/2012/chart" uri="{02D57815-91ED-43cb-92C2-25804820EDAC}">
                        <c15:formulaRef>
                          <c15:sqref>Hoja1!$A$2:$A$6</c15:sqref>
                        </c15:formulaRef>
                      </c:ext>
                    </c:extLst>
                    <c:strCache>
                      <c:ptCount val="5"/>
                      <c:pt idx="0">
                        <c:v>EXCELENTE</c:v>
                      </c:pt>
                      <c:pt idx="1">
                        <c:v>MUY BUENO</c:v>
                      </c:pt>
                      <c:pt idx="2">
                        <c:v>BUENO</c:v>
                      </c:pt>
                      <c:pt idx="3">
                        <c:v>REGULAR</c:v>
                      </c:pt>
                      <c:pt idx="4">
                        <c:v>MALO</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Hoja1!$E$2:$E$6</c15:sqref>
                        </c15:formulaRef>
                      </c:ext>
                    </c:extLst>
                    <c:numCache>
                      <c:formatCode>0.00</c:formatCode>
                      <c:ptCount val="5"/>
                      <c:pt idx="0">
                        <c:v>40</c:v>
                      </c:pt>
                      <c:pt idx="1">
                        <c:v>6.666666666666667</c:v>
                      </c:pt>
                      <c:pt idx="2">
                        <c:v>20</c:v>
                      </c:pt>
                      <c:pt idx="3">
                        <c:v>26.666666666666668</c:v>
                      </c:pt>
                      <c:pt idx="4">
                        <c:v>6.666666666666667</c:v>
                      </c:pt>
                    </c:numCache>
                  </c:numRef>
                </c:val>
                <c:smooth val="0"/>
                <c:extLst xmlns:c15="http://schemas.microsoft.com/office/drawing/2012/chart" xmlns:c16r2="http://schemas.microsoft.com/office/drawing/2015/06/chart">
                  <c:ext xmlns:c16="http://schemas.microsoft.com/office/drawing/2014/chart" uri="{C3380CC4-5D6E-409C-BE32-E72D297353CC}">
                    <c16:uniqueId val="{00000003-CCDD-40CC-8908-6A3910C35BEA}"/>
                  </c:ext>
                </c:extLst>
              </c15:ser>
            </c15:filteredLineSeries>
          </c:ext>
        </c:extLst>
      </c:lineChart>
      <c:catAx>
        <c:axId val="317093648"/>
        <c:scaling>
          <c:orientation val="minMax"/>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C"/>
          </a:p>
        </c:txPr>
        <c:crossAx val="317089728"/>
        <c:crosses val="autoZero"/>
        <c:auto val="1"/>
        <c:lblAlgn val="ctr"/>
        <c:lblOffset val="100"/>
        <c:noMultiLvlLbl val="0"/>
      </c:catAx>
      <c:valAx>
        <c:axId val="317089728"/>
        <c:scaling>
          <c:orientation val="minMax"/>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C"/>
          </a:p>
        </c:txPr>
        <c:crossAx val="317093648"/>
        <c:crosses val="autoZero"/>
        <c:crossBetween val="between"/>
      </c:valAx>
      <c:spPr>
        <a:noFill/>
        <a:ln>
          <a:noFill/>
        </a:ln>
        <a:effectLst/>
      </c:spPr>
    </c:plotArea>
    <c:legend>
      <c:legendPos val="t"/>
      <c:layout>
        <c:manualLayout>
          <c:xMode val="edge"/>
          <c:yMode val="edge"/>
          <c:x val="9.7625662739769248E-2"/>
          <c:y val="0"/>
          <c:w val="0.89999988970421985"/>
          <c:h val="0.141867439499183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C"/>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7.5331223991089782E-2"/>
          <c:y val="0.16747181964573268"/>
          <c:w val="0.89300093645929723"/>
          <c:h val="0.63237754700952231"/>
        </c:manualLayout>
      </c:layout>
      <c:lineChart>
        <c:grouping val="standard"/>
        <c:varyColors val="0"/>
        <c:ser>
          <c:idx val="0"/>
          <c:order val="0"/>
          <c:tx>
            <c:strRef>
              <c:f>Hoja1!$B$1</c:f>
              <c:strCache>
                <c:ptCount val="1"/>
                <c:pt idx="0">
                  <c:v>PRE TEST # PARTICIPANTES</c:v>
                </c:pt>
              </c:strCache>
            </c:strRef>
          </c:tx>
          <c:spPr>
            <a:ln w="34925" cap="rnd">
              <a:solidFill>
                <a:schemeClr val="accent6">
                  <a:tint val="58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6">
                      <a:tint val="58000"/>
                      <a:tint val="96000"/>
                      <a:satMod val="100000"/>
                      <a:lumMod val="104000"/>
                    </a:schemeClr>
                  </a:gs>
                  <a:gs pos="78000">
                    <a:schemeClr val="accent6">
                      <a:tint val="58000"/>
                      <a:shade val="100000"/>
                      <a:satMod val="110000"/>
                      <a:lumMod val="100000"/>
                    </a:schemeClr>
                  </a:gs>
                </a:gsLst>
                <a:lin ang="5400000" scaled="0"/>
              </a:gradFill>
              <a:ln w="9525">
                <a:solidFill>
                  <a:schemeClr val="accent6">
                    <a:tint val="58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Hoja1!$A$2:$A$6</c:f>
              <c:strCache>
                <c:ptCount val="5"/>
                <c:pt idx="0">
                  <c:v>EXCELENTE</c:v>
                </c:pt>
                <c:pt idx="1">
                  <c:v>MUY BUENO</c:v>
                </c:pt>
                <c:pt idx="2">
                  <c:v>BUENO</c:v>
                </c:pt>
                <c:pt idx="3">
                  <c:v>REGULAR</c:v>
                </c:pt>
                <c:pt idx="4">
                  <c:v>MALO</c:v>
                </c:pt>
              </c:strCache>
            </c:strRef>
          </c:cat>
          <c:val>
            <c:numRef>
              <c:f>Hoja1!$B$2:$B$6</c:f>
              <c:numCache>
                <c:formatCode>General</c:formatCode>
                <c:ptCount val="5"/>
                <c:pt idx="0">
                  <c:v>4</c:v>
                </c:pt>
                <c:pt idx="1">
                  <c:v>6</c:v>
                </c:pt>
                <c:pt idx="2">
                  <c:v>4</c:v>
                </c:pt>
                <c:pt idx="3">
                  <c:v>1</c:v>
                </c:pt>
                <c:pt idx="4">
                  <c:v>0</c:v>
                </c:pt>
              </c:numCache>
            </c:numRef>
          </c:val>
          <c:smooth val="0"/>
          <c:extLst xmlns:c16r2="http://schemas.microsoft.com/office/drawing/2015/06/chart">
            <c:ext xmlns:c16="http://schemas.microsoft.com/office/drawing/2014/chart" uri="{C3380CC4-5D6E-409C-BE32-E72D297353CC}">
              <c16:uniqueId val="{00000000-A37C-496E-B0CD-8E9E51EB6E4D}"/>
            </c:ext>
          </c:extLst>
        </c:ser>
        <c:ser>
          <c:idx val="2"/>
          <c:order val="2"/>
          <c:tx>
            <c:strRef>
              <c:f>Hoja1!$D$1</c:f>
              <c:strCache>
                <c:ptCount val="1"/>
                <c:pt idx="0">
                  <c:v>POST TEST # PARTICIPANTES</c:v>
                </c:pt>
              </c:strCache>
            </c:strRef>
          </c:tx>
          <c:spPr>
            <a:ln w="34925" cap="rnd">
              <a:solidFill>
                <a:schemeClr val="accent6">
                  <a:shade val="86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hade val="86000"/>
                      <a:tint val="96000"/>
                      <a:satMod val="100000"/>
                      <a:lumMod val="104000"/>
                    </a:schemeClr>
                  </a:gs>
                  <a:gs pos="78000">
                    <a:schemeClr val="accent6">
                      <a:shade val="86000"/>
                      <a:shade val="100000"/>
                      <a:satMod val="110000"/>
                      <a:lumMod val="100000"/>
                    </a:schemeClr>
                  </a:gs>
                </a:gsLst>
                <a:lin ang="5400000" scaled="0"/>
              </a:gradFill>
              <a:ln w="9525">
                <a:solidFill>
                  <a:schemeClr val="accent6">
                    <a:shade val="86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Hoja1!$A$2:$A$6</c:f>
              <c:strCache>
                <c:ptCount val="5"/>
                <c:pt idx="0">
                  <c:v>EXCELENTE</c:v>
                </c:pt>
                <c:pt idx="1">
                  <c:v>MUY BUENO</c:v>
                </c:pt>
                <c:pt idx="2">
                  <c:v>BUENO</c:v>
                </c:pt>
                <c:pt idx="3">
                  <c:v>REGULAR</c:v>
                </c:pt>
                <c:pt idx="4">
                  <c:v>MALO</c:v>
                </c:pt>
              </c:strCache>
            </c:strRef>
          </c:cat>
          <c:val>
            <c:numRef>
              <c:f>Hoja1!$D$2:$D$6</c:f>
              <c:numCache>
                <c:formatCode>General</c:formatCode>
                <c:ptCount val="5"/>
                <c:pt idx="0">
                  <c:v>4</c:v>
                </c:pt>
                <c:pt idx="1">
                  <c:v>3</c:v>
                </c:pt>
                <c:pt idx="2">
                  <c:v>7</c:v>
                </c:pt>
                <c:pt idx="3">
                  <c:v>1</c:v>
                </c:pt>
                <c:pt idx="4">
                  <c:v>0</c:v>
                </c:pt>
              </c:numCache>
            </c:numRef>
          </c:val>
          <c:smooth val="0"/>
          <c:extLst xmlns:c16r2="http://schemas.microsoft.com/office/drawing/2015/06/chart">
            <c:ext xmlns:c16="http://schemas.microsoft.com/office/drawing/2014/chart" uri="{C3380CC4-5D6E-409C-BE32-E72D297353CC}">
              <c16:uniqueId val="{00000001-A37C-496E-B0CD-8E9E51EB6E4D}"/>
            </c:ext>
          </c:extLst>
        </c:ser>
        <c:dLbls>
          <c:showLegendKey val="0"/>
          <c:showVal val="1"/>
          <c:showCatName val="0"/>
          <c:showSerName val="0"/>
          <c:showPercent val="0"/>
          <c:showBubbleSize val="0"/>
        </c:dLbls>
        <c:marker val="1"/>
        <c:smooth val="0"/>
        <c:axId val="317091296"/>
        <c:axId val="317094040"/>
        <c:extLst xmlns:c16r2="http://schemas.microsoft.com/office/drawing/2015/06/chart">
          <c:ext xmlns:c15="http://schemas.microsoft.com/office/drawing/2012/chart" uri="{02D57815-91ED-43cb-92C2-25804820EDAC}">
            <c15:filteredLineSeries>
              <c15:ser>
                <c:idx val="1"/>
                <c:order val="1"/>
                <c:tx>
                  <c:strRef>
                    <c:extLst xmlns:c16r2="http://schemas.microsoft.com/office/drawing/2015/06/chart">
                      <c:ext uri="{02D57815-91ED-43cb-92C2-25804820EDAC}">
                        <c15:formulaRef>
                          <c15:sqref>Hoja1!$C$1</c15:sqref>
                        </c15:formulaRef>
                      </c:ext>
                    </c:extLst>
                    <c:strCache>
                      <c:ptCount val="1"/>
                      <c:pt idx="0">
                        <c:v>PRE TEST %</c:v>
                      </c:pt>
                    </c:strCache>
                  </c:strRef>
                </c:tx>
                <c:spPr>
                  <a:ln w="34925" cap="rnd">
                    <a:solidFill>
                      <a:schemeClr val="accent6">
                        <a:tint val="86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6">
                            <a:tint val="86000"/>
                            <a:tint val="96000"/>
                            <a:satMod val="100000"/>
                            <a:lumMod val="104000"/>
                          </a:schemeClr>
                        </a:gs>
                        <a:gs pos="78000">
                          <a:schemeClr val="accent6">
                            <a:tint val="86000"/>
                            <a:shade val="100000"/>
                            <a:satMod val="110000"/>
                            <a:lumMod val="100000"/>
                          </a:schemeClr>
                        </a:gs>
                      </a:gsLst>
                      <a:lin ang="5400000" scaled="0"/>
                    </a:gradFill>
                    <a:ln w="9525">
                      <a:solidFill>
                        <a:schemeClr val="accent6">
                          <a:tint val="86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a:solidFill>
                              <a:schemeClr val="lt1">
                                <a:lumMod val="95000"/>
                                <a:alpha val="54000"/>
                              </a:schemeClr>
                            </a:solidFill>
                          </a:ln>
                          <a:effectLst/>
                        </c:spPr>
                      </c15:leaderLines>
                    </c:ext>
                  </c:extLst>
                </c:dLbls>
                <c:cat>
                  <c:strRef>
                    <c:extLst xmlns:c16r2="http://schemas.microsoft.com/office/drawing/2015/06/chart">
                      <c:ext uri="{02D57815-91ED-43cb-92C2-25804820EDAC}">
                        <c15:formulaRef>
                          <c15:sqref>Hoja1!$A$2:$A$6</c15:sqref>
                        </c15:formulaRef>
                      </c:ext>
                    </c:extLst>
                    <c:strCache>
                      <c:ptCount val="5"/>
                      <c:pt idx="0">
                        <c:v>EXCELENTE</c:v>
                      </c:pt>
                      <c:pt idx="1">
                        <c:v>MUY BUENO</c:v>
                      </c:pt>
                      <c:pt idx="2">
                        <c:v>BUENO</c:v>
                      </c:pt>
                      <c:pt idx="3">
                        <c:v>REGULAR</c:v>
                      </c:pt>
                      <c:pt idx="4">
                        <c:v>MALO</c:v>
                      </c:pt>
                    </c:strCache>
                  </c:strRef>
                </c:cat>
                <c:val>
                  <c:numRef>
                    <c:extLst xmlns:c16r2="http://schemas.microsoft.com/office/drawing/2015/06/chart">
                      <c:ext uri="{02D57815-91ED-43cb-92C2-25804820EDAC}">
                        <c15:formulaRef>
                          <c15:sqref>Hoja1!$C$2:$C$6</c15:sqref>
                        </c15:formulaRef>
                      </c:ext>
                    </c:extLst>
                    <c:numCache>
                      <c:formatCode>0.00</c:formatCode>
                      <c:ptCount val="5"/>
                      <c:pt idx="0">
                        <c:v>26.666666666666668</c:v>
                      </c:pt>
                      <c:pt idx="1">
                        <c:v>40</c:v>
                      </c:pt>
                      <c:pt idx="2">
                        <c:v>26.666666666666668</c:v>
                      </c:pt>
                      <c:pt idx="3">
                        <c:v>6.666666666666667</c:v>
                      </c:pt>
                      <c:pt idx="4">
                        <c:v>0</c:v>
                      </c:pt>
                    </c:numCache>
                  </c:numRef>
                </c:val>
                <c:smooth val="0"/>
                <c:extLst xmlns:c16r2="http://schemas.microsoft.com/office/drawing/2015/06/chart">
                  <c:ext xmlns:c16="http://schemas.microsoft.com/office/drawing/2014/chart" uri="{C3380CC4-5D6E-409C-BE32-E72D297353CC}">
                    <c16:uniqueId val="{00000002-A37C-496E-B0CD-8E9E51EB6E4D}"/>
                  </c:ext>
                </c:extLst>
              </c15:ser>
            </c15:filteredLineSeries>
            <c15:filteredLineSeries>
              <c15:ser>
                <c:idx val="3"/>
                <c:order val="3"/>
                <c:tx>
                  <c:strRef>
                    <c:extLst xmlns:c15="http://schemas.microsoft.com/office/drawing/2012/chart" xmlns:c16r2="http://schemas.microsoft.com/office/drawing/2015/06/chart">
                      <c:ext xmlns:c15="http://schemas.microsoft.com/office/drawing/2012/chart" uri="{02D57815-91ED-43cb-92C2-25804820EDAC}">
                        <c15:formulaRef>
                          <c15:sqref>Hoja1!$E$1</c15:sqref>
                        </c15:formulaRef>
                      </c:ext>
                    </c:extLst>
                    <c:strCache>
                      <c:ptCount val="1"/>
                      <c:pt idx="0">
                        <c:v>POST TEST % </c:v>
                      </c:pt>
                    </c:strCache>
                  </c:strRef>
                </c:tx>
                <c:spPr>
                  <a:ln w="34925" cap="rnd">
                    <a:solidFill>
                      <a:schemeClr val="accent6">
                        <a:shade val="58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hade val="58000"/>
                            <a:tint val="96000"/>
                            <a:satMod val="100000"/>
                            <a:lumMod val="104000"/>
                          </a:schemeClr>
                        </a:gs>
                        <a:gs pos="78000">
                          <a:schemeClr val="accent6">
                            <a:shade val="58000"/>
                            <a:shade val="100000"/>
                            <a:satMod val="110000"/>
                            <a:lumMod val="100000"/>
                          </a:schemeClr>
                        </a:gs>
                      </a:gsLst>
                      <a:lin ang="5400000" scaled="0"/>
                    </a:gradFill>
                    <a:ln w="9525">
                      <a:solidFill>
                        <a:schemeClr val="accent6">
                          <a:shade val="58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5="http://schemas.microsoft.com/office/drawing/2012/char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extLst xmlns:c15="http://schemas.microsoft.com/office/drawing/2012/chart" xmlns:c16r2="http://schemas.microsoft.com/office/drawing/2015/06/chart">
                      <c:ext xmlns:c15="http://schemas.microsoft.com/office/drawing/2012/chart" uri="{02D57815-91ED-43cb-92C2-25804820EDAC}">
                        <c15:formulaRef>
                          <c15:sqref>Hoja1!$A$2:$A$6</c15:sqref>
                        </c15:formulaRef>
                      </c:ext>
                    </c:extLst>
                    <c:strCache>
                      <c:ptCount val="5"/>
                      <c:pt idx="0">
                        <c:v>EXCELENTE</c:v>
                      </c:pt>
                      <c:pt idx="1">
                        <c:v>MUY BUENO</c:v>
                      </c:pt>
                      <c:pt idx="2">
                        <c:v>BUENO</c:v>
                      </c:pt>
                      <c:pt idx="3">
                        <c:v>REGULAR</c:v>
                      </c:pt>
                      <c:pt idx="4">
                        <c:v>MALO</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Hoja1!$E$2:$E$6</c15:sqref>
                        </c15:formulaRef>
                      </c:ext>
                    </c:extLst>
                    <c:numCache>
                      <c:formatCode>0.00</c:formatCode>
                      <c:ptCount val="5"/>
                      <c:pt idx="0">
                        <c:v>26.666666666666668</c:v>
                      </c:pt>
                      <c:pt idx="1">
                        <c:v>20</c:v>
                      </c:pt>
                      <c:pt idx="2">
                        <c:v>46.666666666666664</c:v>
                      </c:pt>
                      <c:pt idx="3">
                        <c:v>6.666666666666667</c:v>
                      </c:pt>
                      <c:pt idx="4">
                        <c:v>0</c:v>
                      </c:pt>
                    </c:numCache>
                  </c:numRef>
                </c:val>
                <c:smooth val="0"/>
                <c:extLst xmlns:c15="http://schemas.microsoft.com/office/drawing/2012/chart" xmlns:c16r2="http://schemas.microsoft.com/office/drawing/2015/06/chart">
                  <c:ext xmlns:c16="http://schemas.microsoft.com/office/drawing/2014/chart" uri="{C3380CC4-5D6E-409C-BE32-E72D297353CC}">
                    <c16:uniqueId val="{00000003-A37C-496E-B0CD-8E9E51EB6E4D}"/>
                  </c:ext>
                </c:extLst>
              </c15:ser>
            </c15:filteredLineSeries>
          </c:ext>
        </c:extLst>
      </c:lineChart>
      <c:catAx>
        <c:axId val="317091296"/>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17094040"/>
        <c:crosses val="autoZero"/>
        <c:auto val="1"/>
        <c:lblAlgn val="ctr"/>
        <c:lblOffset val="100"/>
        <c:noMultiLvlLbl val="0"/>
      </c:catAx>
      <c:valAx>
        <c:axId val="31709404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17091296"/>
        <c:crosses val="autoZero"/>
        <c:crossBetween val="between"/>
      </c:valAx>
      <c:spPr>
        <a:noFill/>
        <a:ln>
          <a:noFill/>
        </a:ln>
        <a:effectLst/>
      </c:spPr>
    </c:plotArea>
    <c:legend>
      <c:legendPos val="b"/>
      <c:layout>
        <c:manualLayout>
          <c:xMode val="edge"/>
          <c:yMode val="edge"/>
          <c:x val="3.9822166485064044E-2"/>
          <c:y val="3.4620931968168525E-2"/>
          <c:w val="0.9"/>
          <c:h val="0.102646703833553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5331223991089782E-2"/>
          <c:y val="0.16747181964573268"/>
          <c:w val="0.89300093645929723"/>
          <c:h val="0.63237754700952231"/>
        </c:manualLayout>
      </c:layout>
      <c:lineChart>
        <c:grouping val="standard"/>
        <c:varyColors val="0"/>
        <c:ser>
          <c:idx val="0"/>
          <c:order val="0"/>
          <c:tx>
            <c:strRef>
              <c:f>Hoja1!$B$1</c:f>
              <c:strCache>
                <c:ptCount val="1"/>
                <c:pt idx="0">
                  <c:v>PRE TEST # PARTICIPANTES</c:v>
                </c:pt>
              </c:strCache>
            </c:strRef>
          </c:tx>
          <c:spPr>
            <a:ln w="34925" cap="rnd">
              <a:solidFill>
                <a:schemeClr val="accent1">
                  <a:shade val="58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hade val="58000"/>
                      <a:tint val="96000"/>
                      <a:satMod val="100000"/>
                      <a:lumMod val="104000"/>
                    </a:schemeClr>
                  </a:gs>
                  <a:gs pos="78000">
                    <a:schemeClr val="accent1">
                      <a:shade val="58000"/>
                      <a:shade val="100000"/>
                      <a:satMod val="110000"/>
                      <a:lumMod val="100000"/>
                    </a:schemeClr>
                  </a:gs>
                </a:gsLst>
                <a:lin ang="5400000" scaled="0"/>
              </a:gradFill>
              <a:ln w="9525">
                <a:solidFill>
                  <a:schemeClr val="accent1">
                    <a:shade val="58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Hoja1!$A$2:$A$6</c:f>
              <c:strCache>
                <c:ptCount val="5"/>
                <c:pt idx="0">
                  <c:v>EXCELENTE</c:v>
                </c:pt>
                <c:pt idx="1">
                  <c:v>MUY BUENO</c:v>
                </c:pt>
                <c:pt idx="2">
                  <c:v>BUENO</c:v>
                </c:pt>
                <c:pt idx="3">
                  <c:v>REGULAR</c:v>
                </c:pt>
                <c:pt idx="4">
                  <c:v>MALO</c:v>
                </c:pt>
              </c:strCache>
            </c:strRef>
          </c:cat>
          <c:val>
            <c:numRef>
              <c:f>Hoja1!$B$2:$B$6</c:f>
              <c:numCache>
                <c:formatCode>General</c:formatCode>
                <c:ptCount val="5"/>
                <c:pt idx="0">
                  <c:v>3</c:v>
                </c:pt>
                <c:pt idx="1">
                  <c:v>8</c:v>
                </c:pt>
                <c:pt idx="2">
                  <c:v>3</c:v>
                </c:pt>
                <c:pt idx="3">
                  <c:v>1</c:v>
                </c:pt>
                <c:pt idx="4">
                  <c:v>0</c:v>
                </c:pt>
              </c:numCache>
            </c:numRef>
          </c:val>
          <c:smooth val="0"/>
          <c:extLst xmlns:c16r2="http://schemas.microsoft.com/office/drawing/2015/06/chart">
            <c:ext xmlns:c16="http://schemas.microsoft.com/office/drawing/2014/chart" uri="{C3380CC4-5D6E-409C-BE32-E72D297353CC}">
              <c16:uniqueId val="{00000000-5301-4C1E-BDF0-78FAA5732079}"/>
            </c:ext>
          </c:extLst>
        </c:ser>
        <c:ser>
          <c:idx val="2"/>
          <c:order val="2"/>
          <c:tx>
            <c:strRef>
              <c:f>Hoja1!$D$1</c:f>
              <c:strCache>
                <c:ptCount val="1"/>
                <c:pt idx="0">
                  <c:v>POST TEST # PARTICIPANTES</c:v>
                </c:pt>
              </c:strCache>
            </c:strRef>
          </c:tx>
          <c:spPr>
            <a:ln w="34925" cap="rnd">
              <a:solidFill>
                <a:schemeClr val="accent1">
                  <a:tint val="86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1">
                      <a:tint val="86000"/>
                      <a:tint val="96000"/>
                      <a:satMod val="100000"/>
                      <a:lumMod val="104000"/>
                    </a:schemeClr>
                  </a:gs>
                  <a:gs pos="78000">
                    <a:schemeClr val="accent1">
                      <a:tint val="86000"/>
                      <a:shade val="100000"/>
                      <a:satMod val="110000"/>
                      <a:lumMod val="100000"/>
                    </a:schemeClr>
                  </a:gs>
                </a:gsLst>
                <a:lin ang="5400000" scaled="0"/>
              </a:gradFill>
              <a:ln w="9525">
                <a:solidFill>
                  <a:schemeClr val="accent1">
                    <a:tint val="86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Hoja1!$A$2:$A$6</c:f>
              <c:strCache>
                <c:ptCount val="5"/>
                <c:pt idx="0">
                  <c:v>EXCELENTE</c:v>
                </c:pt>
                <c:pt idx="1">
                  <c:v>MUY BUENO</c:v>
                </c:pt>
                <c:pt idx="2">
                  <c:v>BUENO</c:v>
                </c:pt>
                <c:pt idx="3">
                  <c:v>REGULAR</c:v>
                </c:pt>
                <c:pt idx="4">
                  <c:v>MALO</c:v>
                </c:pt>
              </c:strCache>
            </c:strRef>
          </c:cat>
          <c:val>
            <c:numRef>
              <c:f>Hoja1!$D$2:$D$6</c:f>
              <c:numCache>
                <c:formatCode>General</c:formatCode>
                <c:ptCount val="5"/>
                <c:pt idx="0">
                  <c:v>4</c:v>
                </c:pt>
                <c:pt idx="1">
                  <c:v>7</c:v>
                </c:pt>
                <c:pt idx="2">
                  <c:v>3</c:v>
                </c:pt>
                <c:pt idx="3">
                  <c:v>1</c:v>
                </c:pt>
                <c:pt idx="4">
                  <c:v>0</c:v>
                </c:pt>
              </c:numCache>
            </c:numRef>
          </c:val>
          <c:smooth val="0"/>
          <c:extLst xmlns:c16r2="http://schemas.microsoft.com/office/drawing/2015/06/chart">
            <c:ext xmlns:c16="http://schemas.microsoft.com/office/drawing/2014/chart" uri="{C3380CC4-5D6E-409C-BE32-E72D297353CC}">
              <c16:uniqueId val="{00000001-5301-4C1E-BDF0-78FAA5732079}"/>
            </c:ext>
          </c:extLst>
        </c:ser>
        <c:dLbls>
          <c:showLegendKey val="0"/>
          <c:showVal val="1"/>
          <c:showCatName val="0"/>
          <c:showSerName val="0"/>
          <c:showPercent val="0"/>
          <c:showBubbleSize val="0"/>
        </c:dLbls>
        <c:marker val="1"/>
        <c:smooth val="0"/>
        <c:axId val="317094432"/>
        <c:axId val="317087376"/>
        <c:extLst xmlns:c16r2="http://schemas.microsoft.com/office/drawing/2015/06/chart">
          <c:ext xmlns:c15="http://schemas.microsoft.com/office/drawing/2012/chart" uri="{02D57815-91ED-43cb-92C2-25804820EDAC}">
            <c15:filteredLineSeries>
              <c15:ser>
                <c:idx val="1"/>
                <c:order val="1"/>
                <c:tx>
                  <c:strRef>
                    <c:extLst xmlns:c16r2="http://schemas.microsoft.com/office/drawing/2015/06/chart">
                      <c:ext uri="{02D57815-91ED-43cb-92C2-25804820EDAC}">
                        <c15:formulaRef>
                          <c15:sqref>Hoja1!$C$1</c15:sqref>
                        </c15:formulaRef>
                      </c:ext>
                    </c:extLst>
                    <c:strCache>
                      <c:ptCount val="1"/>
                      <c:pt idx="0">
                        <c:v>PRE TEST %</c:v>
                      </c:pt>
                    </c:strCache>
                  </c:strRef>
                </c:tx>
                <c:spPr>
                  <a:ln w="34925" cap="rnd">
                    <a:solidFill>
                      <a:schemeClr val="accent1">
                        <a:shade val="86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hade val="86000"/>
                            <a:tint val="96000"/>
                            <a:satMod val="100000"/>
                            <a:lumMod val="104000"/>
                          </a:schemeClr>
                        </a:gs>
                        <a:gs pos="78000">
                          <a:schemeClr val="accent1">
                            <a:shade val="86000"/>
                            <a:shade val="100000"/>
                            <a:satMod val="110000"/>
                            <a:lumMod val="100000"/>
                          </a:schemeClr>
                        </a:gs>
                      </a:gsLst>
                      <a:lin ang="5400000" scaled="0"/>
                    </a:gradFill>
                    <a:ln w="9525">
                      <a:solidFill>
                        <a:schemeClr val="accent1">
                          <a:shade val="86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a:solidFill>
                              <a:schemeClr val="lt1">
                                <a:lumMod val="95000"/>
                                <a:alpha val="54000"/>
                              </a:schemeClr>
                            </a:solidFill>
                          </a:ln>
                          <a:effectLst/>
                        </c:spPr>
                      </c15:leaderLines>
                    </c:ext>
                  </c:extLst>
                </c:dLbls>
                <c:cat>
                  <c:strRef>
                    <c:extLst xmlns:c16r2="http://schemas.microsoft.com/office/drawing/2015/06/chart">
                      <c:ext uri="{02D57815-91ED-43cb-92C2-25804820EDAC}">
                        <c15:formulaRef>
                          <c15:sqref>Hoja1!$A$2:$A$6</c15:sqref>
                        </c15:formulaRef>
                      </c:ext>
                    </c:extLst>
                    <c:strCache>
                      <c:ptCount val="5"/>
                      <c:pt idx="0">
                        <c:v>EXCELENTE</c:v>
                      </c:pt>
                      <c:pt idx="1">
                        <c:v>MUY BUENO</c:v>
                      </c:pt>
                      <c:pt idx="2">
                        <c:v>BUENO</c:v>
                      </c:pt>
                      <c:pt idx="3">
                        <c:v>REGULAR</c:v>
                      </c:pt>
                      <c:pt idx="4">
                        <c:v>MALO</c:v>
                      </c:pt>
                    </c:strCache>
                  </c:strRef>
                </c:cat>
                <c:val>
                  <c:numRef>
                    <c:extLst xmlns:c16r2="http://schemas.microsoft.com/office/drawing/2015/06/chart">
                      <c:ext uri="{02D57815-91ED-43cb-92C2-25804820EDAC}">
                        <c15:formulaRef>
                          <c15:sqref>Hoja1!$C$2:$C$6</c15:sqref>
                        </c15:formulaRef>
                      </c:ext>
                    </c:extLst>
                    <c:numCache>
                      <c:formatCode>0.00</c:formatCode>
                      <c:ptCount val="5"/>
                      <c:pt idx="0">
                        <c:v>20</c:v>
                      </c:pt>
                      <c:pt idx="1">
                        <c:v>53.333333333333336</c:v>
                      </c:pt>
                      <c:pt idx="2">
                        <c:v>20</c:v>
                      </c:pt>
                      <c:pt idx="3">
                        <c:v>6.666666666666667</c:v>
                      </c:pt>
                      <c:pt idx="4">
                        <c:v>0</c:v>
                      </c:pt>
                    </c:numCache>
                  </c:numRef>
                </c:val>
                <c:smooth val="0"/>
                <c:extLst xmlns:c16r2="http://schemas.microsoft.com/office/drawing/2015/06/chart">
                  <c:ext xmlns:c16="http://schemas.microsoft.com/office/drawing/2014/chart" uri="{C3380CC4-5D6E-409C-BE32-E72D297353CC}">
                    <c16:uniqueId val="{00000002-5301-4C1E-BDF0-78FAA5732079}"/>
                  </c:ext>
                </c:extLst>
              </c15:ser>
            </c15:filteredLineSeries>
            <c15:filteredLineSeries>
              <c15:ser>
                <c:idx val="3"/>
                <c:order val="3"/>
                <c:tx>
                  <c:strRef>
                    <c:extLst xmlns:c15="http://schemas.microsoft.com/office/drawing/2012/chart" xmlns:c16r2="http://schemas.microsoft.com/office/drawing/2015/06/chart">
                      <c:ext xmlns:c15="http://schemas.microsoft.com/office/drawing/2012/chart" uri="{02D57815-91ED-43cb-92C2-25804820EDAC}">
                        <c15:formulaRef>
                          <c15:sqref>Hoja1!$E$1</c15:sqref>
                        </c15:formulaRef>
                      </c:ext>
                    </c:extLst>
                    <c:strCache>
                      <c:ptCount val="1"/>
                      <c:pt idx="0">
                        <c:v>POST TEST % </c:v>
                      </c:pt>
                    </c:strCache>
                  </c:strRef>
                </c:tx>
                <c:spPr>
                  <a:ln w="34925" cap="rnd">
                    <a:solidFill>
                      <a:schemeClr val="accent1">
                        <a:tint val="58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1">
                            <a:tint val="58000"/>
                            <a:tint val="96000"/>
                            <a:satMod val="100000"/>
                            <a:lumMod val="104000"/>
                          </a:schemeClr>
                        </a:gs>
                        <a:gs pos="78000">
                          <a:schemeClr val="accent1">
                            <a:tint val="58000"/>
                            <a:shade val="100000"/>
                            <a:satMod val="110000"/>
                            <a:lumMod val="100000"/>
                          </a:schemeClr>
                        </a:gs>
                      </a:gsLst>
                      <a:lin ang="5400000" scaled="0"/>
                    </a:gradFill>
                    <a:ln w="9525">
                      <a:solidFill>
                        <a:schemeClr val="accent1">
                          <a:tint val="58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xmlns:c15="http://schemas.microsoft.com/office/drawing/2012/char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extLst xmlns:c15="http://schemas.microsoft.com/office/drawing/2012/chart" xmlns:c16r2="http://schemas.microsoft.com/office/drawing/2015/06/chart">
                      <c:ext xmlns:c15="http://schemas.microsoft.com/office/drawing/2012/chart" uri="{02D57815-91ED-43cb-92C2-25804820EDAC}">
                        <c15:formulaRef>
                          <c15:sqref>Hoja1!$A$2:$A$6</c15:sqref>
                        </c15:formulaRef>
                      </c:ext>
                    </c:extLst>
                    <c:strCache>
                      <c:ptCount val="5"/>
                      <c:pt idx="0">
                        <c:v>EXCELENTE</c:v>
                      </c:pt>
                      <c:pt idx="1">
                        <c:v>MUY BUENO</c:v>
                      </c:pt>
                      <c:pt idx="2">
                        <c:v>BUENO</c:v>
                      </c:pt>
                      <c:pt idx="3">
                        <c:v>REGULAR</c:v>
                      </c:pt>
                      <c:pt idx="4">
                        <c:v>MALO</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Hoja1!$E$2:$E$6</c15:sqref>
                        </c15:formulaRef>
                      </c:ext>
                    </c:extLst>
                    <c:numCache>
                      <c:formatCode>0.00</c:formatCode>
                      <c:ptCount val="5"/>
                      <c:pt idx="0">
                        <c:v>26.666666666666668</c:v>
                      </c:pt>
                      <c:pt idx="1">
                        <c:v>20</c:v>
                      </c:pt>
                      <c:pt idx="2">
                        <c:v>26.666666666666668</c:v>
                      </c:pt>
                      <c:pt idx="3">
                        <c:v>26.666666666666668</c:v>
                      </c:pt>
                      <c:pt idx="4">
                        <c:v>0</c:v>
                      </c:pt>
                    </c:numCache>
                  </c:numRef>
                </c:val>
                <c:smooth val="0"/>
                <c:extLst xmlns:c15="http://schemas.microsoft.com/office/drawing/2012/chart" xmlns:c16r2="http://schemas.microsoft.com/office/drawing/2015/06/chart">
                  <c:ext xmlns:c16="http://schemas.microsoft.com/office/drawing/2014/chart" uri="{C3380CC4-5D6E-409C-BE32-E72D297353CC}">
                    <c16:uniqueId val="{00000003-5301-4C1E-BDF0-78FAA5732079}"/>
                  </c:ext>
                </c:extLst>
              </c15:ser>
            </c15:filteredLineSeries>
          </c:ext>
        </c:extLst>
      </c:lineChart>
      <c:catAx>
        <c:axId val="31709443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17087376"/>
        <c:crosses val="autoZero"/>
        <c:auto val="1"/>
        <c:lblAlgn val="ctr"/>
        <c:lblOffset val="100"/>
        <c:noMultiLvlLbl val="0"/>
      </c:catAx>
      <c:valAx>
        <c:axId val="31708737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17094432"/>
        <c:crosses val="autoZero"/>
        <c:crossBetween val="between"/>
      </c:valAx>
      <c:spPr>
        <a:noFill/>
        <a:ln>
          <a:noFill/>
        </a:ln>
        <a:effectLst/>
      </c:spPr>
    </c:plotArea>
    <c:legend>
      <c:legendPos val="b"/>
      <c:layout>
        <c:manualLayout>
          <c:xMode val="edge"/>
          <c:yMode val="edge"/>
          <c:x val="3.9822166485064044E-2"/>
          <c:y val="3.4620931968168525E-2"/>
          <c:w val="0.78623835858637769"/>
          <c:h val="0.134249149643884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colors7.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F618B79-2433-45AF-93E7-14977AC114BE}" type="datetimeFigureOut">
              <a:rPr lang="es-EC" smtClean="0"/>
              <a:t>23/10/2018</a:t>
            </a:fld>
            <a:endParaRPr lang="es-EC"/>
          </a:p>
        </p:txBody>
      </p:sp>
      <p:sp>
        <p:nvSpPr>
          <p:cNvPr id="5" name="Footer Placeholder 4"/>
          <p:cNvSpPr>
            <a:spLocks noGrp="1"/>
          </p:cNvSpPr>
          <p:nvPr>
            <p:ph type="ftr" sz="quarter" idx="11"/>
          </p:nvPr>
        </p:nvSpPr>
        <p:spPr>
          <a:xfrm>
            <a:off x="1371600" y="4323845"/>
            <a:ext cx="6400800" cy="365125"/>
          </a:xfrm>
        </p:spPr>
        <p:txBody>
          <a:bodyPr/>
          <a:lstStyle/>
          <a:p>
            <a:endParaRPr lang="es-EC"/>
          </a:p>
        </p:txBody>
      </p:sp>
      <p:sp>
        <p:nvSpPr>
          <p:cNvPr id="6" name="Slide Number Placeholder 5"/>
          <p:cNvSpPr>
            <a:spLocks noGrp="1"/>
          </p:cNvSpPr>
          <p:nvPr>
            <p:ph type="sldNum" sz="quarter" idx="12"/>
          </p:nvPr>
        </p:nvSpPr>
        <p:spPr>
          <a:xfrm>
            <a:off x="8077200" y="1430866"/>
            <a:ext cx="2743200" cy="365125"/>
          </a:xfrm>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1601111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FF618B79-2433-45AF-93E7-14977AC114BE}" type="datetimeFigureOut">
              <a:rPr lang="es-EC" smtClean="0"/>
              <a:t>23/10/2018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2729911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F618B79-2433-45AF-93E7-14977AC114BE}" type="datetimeFigureOut">
              <a:rPr lang="es-EC" smtClean="0"/>
              <a:t>23/10/2018</a:t>
            </a:fld>
            <a:endParaRPr lang="es-EC"/>
          </a:p>
        </p:txBody>
      </p:sp>
      <p:sp>
        <p:nvSpPr>
          <p:cNvPr id="6" name="Footer Placeholder 5"/>
          <p:cNvSpPr>
            <a:spLocks noGrp="1"/>
          </p:cNvSpPr>
          <p:nvPr>
            <p:ph type="ftr" sz="quarter" idx="11"/>
          </p:nvPr>
        </p:nvSpPr>
        <p:spPr>
          <a:xfrm>
            <a:off x="685800" y="379941"/>
            <a:ext cx="6991492" cy="365125"/>
          </a:xfrm>
        </p:spPr>
        <p:txBody>
          <a:bodyPr/>
          <a:lstStyle/>
          <a:p>
            <a:endParaRPr lang="es-EC"/>
          </a:p>
        </p:txBody>
      </p:sp>
      <p:sp>
        <p:nvSpPr>
          <p:cNvPr id="7" name="Slide Number Placeholder 6"/>
          <p:cNvSpPr>
            <a:spLocks noGrp="1"/>
          </p:cNvSpPr>
          <p:nvPr>
            <p:ph type="sldNum" sz="quarter" idx="12"/>
          </p:nvPr>
        </p:nvSpPr>
        <p:spPr>
          <a:xfrm>
            <a:off x="10862452" y="381000"/>
            <a:ext cx="643748" cy="365125"/>
          </a:xfrm>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1383874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F618B79-2433-45AF-93E7-14977AC114BE}" type="datetimeFigureOut">
              <a:rPr lang="es-EC" smtClean="0"/>
              <a:t>23/10/2018</a:t>
            </a:fld>
            <a:endParaRPr lang="es-EC"/>
          </a:p>
        </p:txBody>
      </p:sp>
      <p:sp>
        <p:nvSpPr>
          <p:cNvPr id="6" name="Footer Placeholder 5"/>
          <p:cNvSpPr>
            <a:spLocks noGrp="1"/>
          </p:cNvSpPr>
          <p:nvPr>
            <p:ph type="ftr" sz="quarter" idx="11"/>
          </p:nvPr>
        </p:nvSpPr>
        <p:spPr>
          <a:xfrm>
            <a:off x="685800" y="379941"/>
            <a:ext cx="6991492" cy="365125"/>
          </a:xfrm>
        </p:spPr>
        <p:txBody>
          <a:bodyPr/>
          <a:lstStyle/>
          <a:p>
            <a:endParaRPr lang="es-EC"/>
          </a:p>
        </p:txBody>
      </p:sp>
      <p:sp>
        <p:nvSpPr>
          <p:cNvPr id="7" name="Slide Number Placeholder 6"/>
          <p:cNvSpPr>
            <a:spLocks noGrp="1"/>
          </p:cNvSpPr>
          <p:nvPr>
            <p:ph type="sldNum" sz="quarter" idx="12"/>
          </p:nvPr>
        </p:nvSpPr>
        <p:spPr>
          <a:xfrm>
            <a:off x="10862452" y="381000"/>
            <a:ext cx="643748" cy="365125"/>
          </a:xfrm>
        </p:spPr>
        <p:txBody>
          <a:bodyPr/>
          <a:lstStyle/>
          <a:p>
            <a:fld id="{AA07CFE6-F78B-425B-837B-F11A723819A2}" type="slidenum">
              <a:rPr lang="es-EC" smtClean="0"/>
              <a:t>‹Nº›</a:t>
            </a:fld>
            <a:endParaRPr lang="es-EC"/>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0284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F618B79-2433-45AF-93E7-14977AC114BE}" type="datetimeFigureOut">
              <a:rPr lang="es-EC" smtClean="0"/>
              <a:t>23/10/2018</a:t>
            </a:fld>
            <a:endParaRPr lang="es-EC"/>
          </a:p>
        </p:txBody>
      </p:sp>
      <p:sp>
        <p:nvSpPr>
          <p:cNvPr id="6" name="Footer Placeholder 5"/>
          <p:cNvSpPr>
            <a:spLocks noGrp="1"/>
          </p:cNvSpPr>
          <p:nvPr>
            <p:ph type="ftr" sz="quarter" idx="11"/>
          </p:nvPr>
        </p:nvSpPr>
        <p:spPr>
          <a:xfrm>
            <a:off x="685800" y="378883"/>
            <a:ext cx="6991492" cy="365125"/>
          </a:xfrm>
        </p:spPr>
        <p:txBody>
          <a:bodyPr/>
          <a:lstStyle/>
          <a:p>
            <a:endParaRPr lang="es-EC"/>
          </a:p>
        </p:txBody>
      </p:sp>
      <p:sp>
        <p:nvSpPr>
          <p:cNvPr id="7" name="Slide Number Placeholder 6"/>
          <p:cNvSpPr>
            <a:spLocks noGrp="1"/>
          </p:cNvSpPr>
          <p:nvPr>
            <p:ph type="sldNum" sz="quarter" idx="12"/>
          </p:nvPr>
        </p:nvSpPr>
        <p:spPr>
          <a:xfrm>
            <a:off x="10862452" y="381000"/>
            <a:ext cx="643748" cy="365125"/>
          </a:xfrm>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3933484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FF618B79-2433-45AF-93E7-14977AC114BE}" type="datetimeFigureOut">
              <a:rPr lang="es-EC" smtClean="0"/>
              <a:t>23/10/2018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2968942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FF618B79-2433-45AF-93E7-14977AC114BE}" type="datetimeFigureOut">
              <a:rPr lang="es-EC" smtClean="0"/>
              <a:t>23/10/2018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1093374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F618B79-2433-45AF-93E7-14977AC114BE}" type="datetimeFigureOut">
              <a:rPr lang="es-EC" smtClean="0"/>
              <a:t>23/10/2018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1423896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F618B79-2433-45AF-93E7-14977AC114BE}" type="datetimeFigureOut">
              <a:rPr lang="es-EC" smtClean="0"/>
              <a:t>23/10/2018</a:t>
            </a:fld>
            <a:endParaRPr lang="es-EC"/>
          </a:p>
        </p:txBody>
      </p:sp>
      <p:sp>
        <p:nvSpPr>
          <p:cNvPr id="5" name="Footer Placeholder 4"/>
          <p:cNvSpPr>
            <a:spLocks noGrp="1"/>
          </p:cNvSpPr>
          <p:nvPr>
            <p:ph type="ftr" sz="quarter" idx="11"/>
          </p:nvPr>
        </p:nvSpPr>
        <p:spPr>
          <a:xfrm>
            <a:off x="685800" y="381000"/>
            <a:ext cx="6991492" cy="365125"/>
          </a:xfrm>
        </p:spPr>
        <p:txBody>
          <a:bodyPr/>
          <a:lstStyle/>
          <a:p>
            <a:endParaRPr lang="es-EC"/>
          </a:p>
        </p:txBody>
      </p:sp>
      <p:sp>
        <p:nvSpPr>
          <p:cNvPr id="6" name="Slide Number Placeholder 5"/>
          <p:cNvSpPr>
            <a:spLocks noGrp="1"/>
          </p:cNvSpPr>
          <p:nvPr>
            <p:ph type="sldNum" sz="quarter" idx="12"/>
          </p:nvPr>
        </p:nvSpPr>
        <p:spPr>
          <a:xfrm>
            <a:off x="10862452" y="381000"/>
            <a:ext cx="643748" cy="365125"/>
          </a:xfrm>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2118634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F618B79-2433-45AF-93E7-14977AC114BE}" type="datetimeFigureOut">
              <a:rPr lang="es-EC" smtClean="0"/>
              <a:t>23/10/2018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273429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FF618B79-2433-45AF-93E7-14977AC114BE}" type="datetimeFigureOut">
              <a:rPr lang="es-EC" smtClean="0"/>
              <a:t>23/10/2018</a:t>
            </a:fld>
            <a:endParaRPr lang="es-EC"/>
          </a:p>
        </p:txBody>
      </p:sp>
      <p:sp>
        <p:nvSpPr>
          <p:cNvPr id="5" name="Footer Placeholder 4"/>
          <p:cNvSpPr>
            <a:spLocks noGrp="1"/>
          </p:cNvSpPr>
          <p:nvPr>
            <p:ph type="ftr" sz="quarter" idx="11"/>
          </p:nvPr>
        </p:nvSpPr>
        <p:spPr>
          <a:xfrm>
            <a:off x="685800" y="381001"/>
            <a:ext cx="6991492" cy="364065"/>
          </a:xfrm>
        </p:spPr>
        <p:txBody>
          <a:bodyPr/>
          <a:lstStyle/>
          <a:p>
            <a:endParaRPr lang="es-EC"/>
          </a:p>
        </p:txBody>
      </p:sp>
      <p:sp>
        <p:nvSpPr>
          <p:cNvPr id="6" name="Slide Number Placeholder 5"/>
          <p:cNvSpPr>
            <a:spLocks noGrp="1"/>
          </p:cNvSpPr>
          <p:nvPr>
            <p:ph type="sldNum" sz="quarter" idx="12"/>
          </p:nvPr>
        </p:nvSpPr>
        <p:spPr>
          <a:xfrm>
            <a:off x="10862452" y="381000"/>
            <a:ext cx="643748" cy="365125"/>
          </a:xfrm>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191024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F618B79-2433-45AF-93E7-14977AC114BE}" type="datetimeFigureOut">
              <a:rPr lang="es-EC" smtClean="0"/>
              <a:t>23/10/2018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3384906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F618B79-2433-45AF-93E7-14977AC114BE}" type="datetimeFigureOut">
              <a:rPr lang="es-EC" smtClean="0"/>
              <a:t>23/10/2018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634794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F618B79-2433-45AF-93E7-14977AC114BE}" type="datetimeFigureOut">
              <a:rPr lang="es-EC" smtClean="0"/>
              <a:t>23/10/2018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2049977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18B79-2433-45AF-93E7-14977AC114BE}" type="datetimeFigureOut">
              <a:rPr lang="es-EC" smtClean="0"/>
              <a:t>23/10/2018</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354468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FF618B79-2433-45AF-93E7-14977AC114BE}" type="datetimeFigureOut">
              <a:rPr lang="es-EC" smtClean="0"/>
              <a:t>23/10/2018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308326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FF618B79-2433-45AF-93E7-14977AC114BE}" type="datetimeFigureOut">
              <a:rPr lang="es-EC" smtClean="0"/>
              <a:t>23/10/2018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A07CFE6-F78B-425B-837B-F11A723819A2}" type="slidenum">
              <a:rPr lang="es-EC" smtClean="0"/>
              <a:t>‹Nº›</a:t>
            </a:fld>
            <a:endParaRPr lang="es-EC"/>
          </a:p>
        </p:txBody>
      </p:sp>
    </p:spTree>
    <p:extLst>
      <p:ext uri="{BB962C8B-B14F-4D97-AF65-F5344CB8AC3E}">
        <p14:creationId xmlns:p14="http://schemas.microsoft.com/office/powerpoint/2010/main" val="114943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F618B79-2433-45AF-93E7-14977AC114BE}" type="datetimeFigureOut">
              <a:rPr lang="es-EC" smtClean="0"/>
              <a:t>23/10/2018</a:t>
            </a:fld>
            <a:endParaRPr lang="es-EC"/>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A07CFE6-F78B-425B-837B-F11A723819A2}" type="slidenum">
              <a:rPr lang="es-EC" smtClean="0"/>
              <a:t>‹Nº›</a:t>
            </a:fld>
            <a:endParaRPr lang="es-EC"/>
          </a:p>
        </p:txBody>
      </p:sp>
    </p:spTree>
    <p:extLst>
      <p:ext uri="{BB962C8B-B14F-4D97-AF65-F5344CB8AC3E}">
        <p14:creationId xmlns:p14="http://schemas.microsoft.com/office/powerpoint/2010/main" val="4669155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content.artofmanliness.com/uploads/2017/01/jiu.jpg"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hyperlink" Target="https://martialartsnewyorkdotorg.files.wordpress.com/2014/10/1902-3-20_nyworld_roosevelt.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jp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ege.espe.edu.ec/wp-content/uploads/2013/08/cropped-Comunicado-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841" y="114885"/>
            <a:ext cx="7920229" cy="1431556"/>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8" name="Picture 2" descr="Resultado de imagen para bandera del ecuad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948" y="3442627"/>
            <a:ext cx="4338069" cy="213514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130629" y="1695492"/>
            <a:ext cx="11926388" cy="6688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sz="2400" b="1">
                <a:solidFill>
                  <a:schemeClr val="bg1"/>
                </a:solidFill>
                <a:latin typeface="Arial" panose="020B0604020202020204" pitchFamily="34" charset="0"/>
                <a:cs typeface="Arial" panose="020B0604020202020204" pitchFamily="34" charset="0"/>
              </a:rPr>
              <a:t>VICERECTORADO DE INVESTIGACION Y VINCULACION CON LA COMUNIDAD </a:t>
            </a:r>
            <a:endParaRPr lang="es-EC" sz="2400" b="1" dirty="0">
              <a:solidFill>
                <a:schemeClr val="bg1"/>
              </a:solidFill>
              <a:latin typeface="Arial" panose="020B0604020202020204" pitchFamily="34" charset="0"/>
              <a:cs typeface="Arial" panose="020B0604020202020204" pitchFamily="34" charset="0"/>
            </a:endParaRPr>
          </a:p>
        </p:txBody>
      </p:sp>
      <p:sp>
        <p:nvSpPr>
          <p:cNvPr id="9" name="Rectángulo redondeado 8"/>
          <p:cNvSpPr/>
          <p:nvPr/>
        </p:nvSpPr>
        <p:spPr>
          <a:xfrm>
            <a:off x="130629" y="2704011"/>
            <a:ext cx="7384869" cy="104502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b="1">
                <a:solidFill>
                  <a:schemeClr val="bg1"/>
                </a:solidFill>
                <a:latin typeface="Arial" panose="020B0604020202020204" pitchFamily="34" charset="0"/>
                <a:cs typeface="Arial" panose="020B0604020202020204" pitchFamily="34" charset="0"/>
              </a:rPr>
              <a:t>MAESTRIA EN ENTRENAMIENTO DEPORTIVO VII PROMOCION</a:t>
            </a:r>
            <a:endParaRPr lang="es-EC" b="1" dirty="0">
              <a:solidFill>
                <a:schemeClr val="bg1"/>
              </a:solidFill>
              <a:latin typeface="Arial" panose="020B0604020202020204" pitchFamily="34" charset="0"/>
              <a:cs typeface="Arial" panose="020B0604020202020204" pitchFamily="34" charset="0"/>
            </a:endParaRPr>
          </a:p>
        </p:txBody>
      </p:sp>
      <p:sp>
        <p:nvSpPr>
          <p:cNvPr id="10" name="Rectángulo redondeado 9"/>
          <p:cNvSpPr/>
          <p:nvPr/>
        </p:nvSpPr>
        <p:spPr>
          <a:xfrm>
            <a:off x="180702" y="3944985"/>
            <a:ext cx="7284721" cy="11304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b="1" dirty="0">
                <a:solidFill>
                  <a:schemeClr val="bg1"/>
                </a:solidFill>
                <a:latin typeface="Arial" panose="020B0604020202020204" pitchFamily="34" charset="0"/>
                <a:cs typeface="Arial" panose="020B0604020202020204" pitchFamily="34" charset="0"/>
              </a:rPr>
              <a:t>AUTOR: LIC. JONATHAN RODRIGO CHACÓN QUINGA </a:t>
            </a:r>
          </a:p>
        </p:txBody>
      </p:sp>
      <p:sp>
        <p:nvSpPr>
          <p:cNvPr id="11" name="Rectángulo redondeado 10"/>
          <p:cNvSpPr/>
          <p:nvPr/>
        </p:nvSpPr>
        <p:spPr>
          <a:xfrm>
            <a:off x="230777" y="5329647"/>
            <a:ext cx="7234646" cy="118857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b="1" dirty="0">
              <a:solidFill>
                <a:schemeClr val="bg1"/>
              </a:solidFill>
              <a:latin typeface="Arial" panose="020B0604020202020204" pitchFamily="34" charset="0"/>
              <a:cs typeface="Arial" panose="020B0604020202020204" pitchFamily="34" charset="0"/>
            </a:endParaRPr>
          </a:p>
          <a:p>
            <a:pPr algn="ctr"/>
            <a:r>
              <a:rPr lang="es-EC" b="1" dirty="0" smtClean="0">
                <a:solidFill>
                  <a:schemeClr val="bg1"/>
                </a:solidFill>
                <a:latin typeface="Arial" panose="020B0604020202020204" pitchFamily="34" charset="0"/>
                <a:cs typeface="Arial" panose="020B0604020202020204" pitchFamily="34" charset="0"/>
              </a:rPr>
              <a:t>SANGOLQUÍ 2018</a:t>
            </a:r>
            <a:endParaRPr lang="es-EC"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184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51660" r="11978"/>
          <a:stretch/>
        </p:blipFill>
        <p:spPr bwMode="auto">
          <a:xfrm>
            <a:off x="5185955" y="4867314"/>
            <a:ext cx="6631170" cy="1908323"/>
          </a:xfrm>
          <a:prstGeom prst="rect">
            <a:avLst/>
          </a:prstGeom>
          <a:ln>
            <a:noFill/>
          </a:ln>
          <a:extLst>
            <a:ext uri="{53640926-AAD7-44D8-BBD7-CCE9431645EC}">
              <a14:shadowObscured xmlns:a14="http://schemas.microsoft.com/office/drawing/2010/main"/>
            </a:ext>
          </a:extLst>
        </p:spPr>
      </p:pic>
      <p:sp>
        <p:nvSpPr>
          <p:cNvPr id="6" name="Rectángulo redondeado 5"/>
          <p:cNvSpPr/>
          <p:nvPr/>
        </p:nvSpPr>
        <p:spPr>
          <a:xfrm>
            <a:off x="7350443" y="175633"/>
            <a:ext cx="3596639" cy="6596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C" b="1">
                <a:solidFill>
                  <a:schemeClr val="bg1"/>
                </a:solidFill>
                <a:latin typeface="Arial" panose="020B0604020202020204" pitchFamily="34" charset="0"/>
                <a:cs typeface="Arial" panose="020B0604020202020204" pitchFamily="34" charset="0"/>
              </a:rPr>
              <a:t>FUNDAMENTACIÓN TEÓRICA</a:t>
            </a:r>
            <a:endParaRPr lang="en-US">
              <a:solidFill>
                <a:schemeClr val="bg1"/>
              </a:solidFill>
            </a:endParaRPr>
          </a:p>
        </p:txBody>
      </p:sp>
      <p:sp>
        <p:nvSpPr>
          <p:cNvPr id="7" name="Rectángulo redondeado 6"/>
          <p:cNvSpPr/>
          <p:nvPr/>
        </p:nvSpPr>
        <p:spPr>
          <a:xfrm>
            <a:off x="393887" y="1331440"/>
            <a:ext cx="1980844" cy="5098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800" dirty="0">
                <a:latin typeface="Arial" panose="020B0604020202020204" pitchFamily="34" charset="0"/>
                <a:cs typeface="Arial" panose="020B0604020202020204" pitchFamily="34" charset="0"/>
              </a:rPr>
              <a:t>JiuJitsu</a:t>
            </a:r>
            <a:endParaRPr lang="en-US" sz="2800" dirty="0"/>
          </a:p>
        </p:txBody>
      </p:sp>
      <p:sp>
        <p:nvSpPr>
          <p:cNvPr id="9" name="Rectángulo redondeado 8"/>
          <p:cNvSpPr/>
          <p:nvPr/>
        </p:nvSpPr>
        <p:spPr>
          <a:xfrm>
            <a:off x="1480314" y="2377440"/>
            <a:ext cx="2102789" cy="5166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800" dirty="0">
                <a:latin typeface="Arial" panose="020B0604020202020204" pitchFamily="34" charset="0"/>
                <a:cs typeface="Arial" panose="020B0604020202020204" pitchFamily="34" charset="0"/>
              </a:rPr>
              <a:t>"arte </a:t>
            </a:r>
            <a:r>
              <a:rPr lang="es-ES" sz="2800" dirty="0" smtClean="0">
                <a:latin typeface="Arial" panose="020B0604020202020204" pitchFamily="34" charset="0"/>
                <a:cs typeface="Arial" panose="020B0604020202020204" pitchFamily="34" charset="0"/>
              </a:rPr>
              <a:t>noble</a:t>
            </a:r>
            <a:r>
              <a:rPr lang="es-ES" sz="2800" dirty="0">
                <a:latin typeface="Arial" panose="020B0604020202020204" pitchFamily="34" charset="0"/>
                <a:cs typeface="Arial" panose="020B0604020202020204" pitchFamily="34" charset="0"/>
              </a:rPr>
              <a:t>"</a:t>
            </a:r>
            <a:endParaRPr lang="en-US" sz="2800" dirty="0"/>
          </a:p>
        </p:txBody>
      </p:sp>
      <p:sp>
        <p:nvSpPr>
          <p:cNvPr id="10" name="Rectángulo redondeado 9"/>
          <p:cNvSpPr/>
          <p:nvPr/>
        </p:nvSpPr>
        <p:spPr>
          <a:xfrm>
            <a:off x="3110153" y="1331440"/>
            <a:ext cx="3505348" cy="542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800">
                <a:latin typeface="Arial" panose="020B0604020202020204" pitchFamily="34" charset="0"/>
                <a:cs typeface="Arial" panose="020B0604020202020204" pitchFamily="34" charset="0"/>
              </a:rPr>
              <a:t>sistema de combate</a:t>
            </a:r>
            <a:endParaRPr lang="en-US" sz="2800" dirty="0"/>
          </a:p>
        </p:txBody>
      </p:sp>
      <p:sp>
        <p:nvSpPr>
          <p:cNvPr id="11" name="Rectángulo redondeado 10"/>
          <p:cNvSpPr/>
          <p:nvPr/>
        </p:nvSpPr>
        <p:spPr>
          <a:xfrm>
            <a:off x="5422094" y="2188736"/>
            <a:ext cx="2722412" cy="7712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2800" dirty="0" smtClean="0"/>
              <a:t>Técnica sobre la fuerza</a:t>
            </a:r>
            <a:endParaRPr lang="en-US" sz="2800" dirty="0"/>
          </a:p>
        </p:txBody>
      </p:sp>
      <p:sp>
        <p:nvSpPr>
          <p:cNvPr id="14" name="Rectángulo redondeado 13"/>
          <p:cNvSpPr/>
          <p:nvPr/>
        </p:nvSpPr>
        <p:spPr>
          <a:xfrm>
            <a:off x="8501540" y="1272074"/>
            <a:ext cx="2280525" cy="50163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800" dirty="0" smtClean="0">
                <a:latin typeface="Arial" panose="020B0604020202020204" pitchFamily="34" charset="0"/>
                <a:cs typeface="Arial" panose="020B0604020202020204" pitchFamily="34" charset="0"/>
              </a:rPr>
              <a:t>Samurai</a:t>
            </a:r>
            <a:endParaRPr lang="en-US" sz="2800" dirty="0"/>
          </a:p>
        </p:txBody>
      </p:sp>
      <p:pic>
        <p:nvPicPr>
          <p:cNvPr id="15" name="Imagen 14"/>
          <p:cNvPicPr>
            <a:picLocks noChangeAspect="1"/>
          </p:cNvPicPr>
          <p:nvPr/>
        </p:nvPicPr>
        <p:blipFill rotWithShape="1">
          <a:blip r:embed="rId4">
            <a:extLst>
              <a:ext uri="{28A0092B-C50C-407E-A947-70E740481C1C}">
                <a14:useLocalDpi xmlns:a14="http://schemas.microsoft.com/office/drawing/2010/main" val="0"/>
              </a:ext>
            </a:extLst>
          </a:blip>
          <a:srcRect t="9804" r="9510" b="11961"/>
          <a:stretch/>
        </p:blipFill>
        <p:spPr>
          <a:xfrm>
            <a:off x="9535832" y="1808864"/>
            <a:ext cx="2281293" cy="2958514"/>
          </a:xfrm>
          <a:prstGeom prst="rect">
            <a:avLst/>
          </a:prstGeom>
        </p:spPr>
      </p:pic>
      <p:sp>
        <p:nvSpPr>
          <p:cNvPr id="16" name="Flecha curvada hacia la derecha 15"/>
          <p:cNvSpPr/>
          <p:nvPr/>
        </p:nvSpPr>
        <p:spPr>
          <a:xfrm>
            <a:off x="73408" y="1955196"/>
            <a:ext cx="1045028" cy="1004838"/>
          </a:xfrm>
          <a:prstGeom prst="curv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17" name="Flecha derecha 16"/>
          <p:cNvSpPr/>
          <p:nvPr/>
        </p:nvSpPr>
        <p:spPr>
          <a:xfrm rot="1648605">
            <a:off x="6786653" y="1560570"/>
            <a:ext cx="783771" cy="47409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Flecha derecha 17"/>
          <p:cNvSpPr/>
          <p:nvPr/>
        </p:nvSpPr>
        <p:spPr>
          <a:xfrm rot="19856524">
            <a:off x="3783725" y="2135562"/>
            <a:ext cx="1063142" cy="47409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Flecha curvada hacia arriba 18"/>
          <p:cNvSpPr/>
          <p:nvPr/>
        </p:nvSpPr>
        <p:spPr>
          <a:xfrm rot="19381274">
            <a:off x="8224051" y="2139559"/>
            <a:ext cx="1140303" cy="645786"/>
          </a:xfrm>
          <a:prstGeom prst="curved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pic>
        <p:nvPicPr>
          <p:cNvPr id="20" name="Imagen 19" descr="D:\FINALIZAR JUJITSU INFO\FOTOS DE JIUJITSU PARA TESIS LEGENDARIAS\Nomi No Sukune contra Taima No Kenya.jpg"/>
          <p:cNvPicPr/>
          <p:nvPr/>
        </p:nvPicPr>
        <p:blipFill rotWithShape="1">
          <a:blip r:embed="rId5" cstate="print">
            <a:extLst>
              <a:ext uri="{28A0092B-C50C-407E-A947-70E740481C1C}">
                <a14:useLocalDpi xmlns:a14="http://schemas.microsoft.com/office/drawing/2010/main" val="0"/>
              </a:ext>
            </a:extLst>
          </a:blip>
          <a:srcRect l="2437" t="3317" r="31560" b="6131"/>
          <a:stretch/>
        </p:blipFill>
        <p:spPr bwMode="auto">
          <a:xfrm>
            <a:off x="73408" y="3288120"/>
            <a:ext cx="4981918" cy="3487517"/>
          </a:xfrm>
          <a:prstGeom prst="rect">
            <a:avLst/>
          </a:prstGeom>
          <a:noFill/>
          <a:ln>
            <a:noFill/>
          </a:ln>
          <a:extLst>
            <a:ext uri="{53640926-AAD7-44D8-BBD7-CCE9431645EC}">
              <a14:shadowObscured xmlns:a14="http://schemas.microsoft.com/office/drawing/2010/main"/>
            </a:ext>
          </a:extLst>
        </p:spPr>
      </p:pic>
      <p:sp>
        <p:nvSpPr>
          <p:cNvPr id="21" name="Estrella de 6 puntas 20"/>
          <p:cNvSpPr/>
          <p:nvPr/>
        </p:nvSpPr>
        <p:spPr>
          <a:xfrm>
            <a:off x="6267864" y="3146097"/>
            <a:ext cx="2013987" cy="1517343"/>
          </a:xfrm>
          <a:prstGeom prst="star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MX" b="1" u="sng"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Principios</a:t>
            </a:r>
            <a:endParaRPr lang="en-US"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6395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ortada del libro de jiu jitsu vintage jj o'brien ">
            <a:hlinkClick r:id="rId2" tgtFrame="&quot;_blank&quot;"/>
          </p:cNvPr>
          <p:cNvPicPr/>
          <p:nvPr/>
        </p:nvPicPr>
        <p:blipFill rotWithShape="1">
          <a:blip r:embed="rId3">
            <a:extLst>
              <a:ext uri="{28A0092B-C50C-407E-A947-70E740481C1C}">
                <a14:useLocalDpi xmlns:a14="http://schemas.microsoft.com/office/drawing/2010/main" val="0"/>
              </a:ext>
            </a:extLst>
          </a:blip>
          <a:srcRect b="19265"/>
          <a:stretch/>
        </p:blipFill>
        <p:spPr bwMode="auto">
          <a:xfrm>
            <a:off x="0" y="806017"/>
            <a:ext cx="6103236" cy="6051983"/>
          </a:xfrm>
          <a:prstGeom prst="rect">
            <a:avLst/>
          </a:prstGeom>
          <a:noFill/>
          <a:ln>
            <a:noFill/>
          </a:ln>
        </p:spPr>
      </p:pic>
      <p:sp>
        <p:nvSpPr>
          <p:cNvPr id="7" name="Rectángulo redondeado 6"/>
          <p:cNvSpPr/>
          <p:nvPr/>
        </p:nvSpPr>
        <p:spPr>
          <a:xfrm>
            <a:off x="-36821" y="8798"/>
            <a:ext cx="6333566" cy="78842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dirty="0" smtClean="0">
                <a:solidFill>
                  <a:schemeClr val="bg1"/>
                </a:solidFill>
                <a:latin typeface="Arial" panose="020B0604020202020204" pitchFamily="34" charset="0"/>
                <a:cs typeface="Arial" panose="020B0604020202020204" pitchFamily="34" charset="0"/>
              </a:rPr>
              <a:t>Cartas </a:t>
            </a:r>
            <a:r>
              <a:rPr lang="es-MX" dirty="0">
                <a:solidFill>
                  <a:schemeClr val="bg1"/>
                </a:solidFill>
                <a:latin typeface="Arial" panose="020B0604020202020204" pitchFamily="34" charset="0"/>
                <a:cs typeface="Arial" panose="020B0604020202020204" pitchFamily="34" charset="0"/>
              </a:rPr>
              <a:t>de Roosevelt a sus hijos que mencionan a </a:t>
            </a:r>
            <a:r>
              <a:rPr lang="es-MX" dirty="0" err="1">
                <a:solidFill>
                  <a:schemeClr val="bg1"/>
                </a:solidFill>
                <a:latin typeface="Arial" panose="020B0604020202020204" pitchFamily="34" charset="0"/>
                <a:cs typeface="Arial" panose="020B0604020202020204" pitchFamily="34" charset="0"/>
              </a:rPr>
              <a:t>Jiu</a:t>
            </a:r>
            <a:r>
              <a:rPr lang="es-MX" dirty="0">
                <a:solidFill>
                  <a:schemeClr val="bg1"/>
                </a:solidFill>
                <a:latin typeface="Arial" panose="020B0604020202020204" pitchFamily="34" charset="0"/>
                <a:cs typeface="Arial" panose="020B0604020202020204" pitchFamily="34" charset="0"/>
              </a:rPr>
              <a:t> </a:t>
            </a:r>
            <a:r>
              <a:rPr lang="es-MX" dirty="0" err="1">
                <a:solidFill>
                  <a:schemeClr val="bg1"/>
                </a:solidFill>
                <a:latin typeface="Arial" panose="020B0604020202020204" pitchFamily="34" charset="0"/>
                <a:cs typeface="Arial" panose="020B0604020202020204" pitchFamily="34" charset="0"/>
              </a:rPr>
              <a:t>Jitsu</a:t>
            </a:r>
            <a:r>
              <a:rPr lang="es-MX" dirty="0">
                <a:solidFill>
                  <a:schemeClr val="bg1"/>
                </a:solidFill>
                <a:latin typeface="Arial" panose="020B0604020202020204" pitchFamily="34" charset="0"/>
                <a:cs typeface="Arial" panose="020B0604020202020204" pitchFamily="34" charset="0"/>
              </a:rPr>
              <a:t>:</a:t>
            </a:r>
            <a:endParaRPr lang="en-US" dirty="0">
              <a:solidFill>
                <a:schemeClr val="bg1"/>
              </a:solidFill>
              <a:latin typeface="Arial" panose="020B0604020202020204" pitchFamily="34" charset="0"/>
              <a:cs typeface="Arial" panose="020B0604020202020204" pitchFamily="34" charset="0"/>
            </a:endParaRPr>
          </a:p>
          <a:p>
            <a:pPr algn="ctr"/>
            <a:r>
              <a:rPr lang="es-MX" dirty="0">
                <a:solidFill>
                  <a:schemeClr val="bg1"/>
                </a:solidFill>
                <a:latin typeface="Arial" panose="020B0604020202020204" pitchFamily="34" charset="0"/>
                <a:cs typeface="Arial" panose="020B0604020202020204" pitchFamily="34" charset="0"/>
              </a:rPr>
              <a:t>Casa Blanca, 24 de febrero de 1905</a:t>
            </a:r>
            <a:endParaRPr lang="en-US" dirty="0">
              <a:solidFill>
                <a:schemeClr val="bg1"/>
              </a:solidFill>
              <a:latin typeface="Arial" panose="020B0604020202020204" pitchFamily="34" charset="0"/>
              <a:cs typeface="Arial" panose="020B0604020202020204" pitchFamily="34" charset="0"/>
            </a:endParaRPr>
          </a:p>
        </p:txBody>
      </p:sp>
      <p:pic>
        <p:nvPicPr>
          <p:cNvPr id="8" name="Imagen 7" descr="1902-3-20_NYWorld_Roosevelt">
            <a:hlinkClick r:id="rId4"/>
          </p:cNvPr>
          <p:cNvPicPr/>
          <p:nvPr/>
        </p:nvPicPr>
        <p:blipFill rotWithShape="1">
          <a:blip r:embed="rId5">
            <a:extLst>
              <a:ext uri="{28A0092B-C50C-407E-A947-70E740481C1C}">
                <a14:useLocalDpi xmlns:a14="http://schemas.microsoft.com/office/drawing/2010/main" val="0"/>
              </a:ext>
            </a:extLst>
          </a:blip>
          <a:srcRect b="5300"/>
          <a:stretch/>
        </p:blipFill>
        <p:spPr bwMode="auto">
          <a:xfrm>
            <a:off x="6296745" y="1"/>
            <a:ext cx="5895255" cy="3926540"/>
          </a:xfrm>
          <a:prstGeom prst="rect">
            <a:avLst/>
          </a:prstGeom>
          <a:noFill/>
          <a:ln>
            <a:noFill/>
          </a:ln>
        </p:spPr>
      </p:pic>
      <p:sp>
        <p:nvSpPr>
          <p:cNvPr id="9" name="Rectángulo redondeado 8"/>
          <p:cNvSpPr/>
          <p:nvPr/>
        </p:nvSpPr>
        <p:spPr>
          <a:xfrm>
            <a:off x="6051176" y="3805519"/>
            <a:ext cx="6334333" cy="28685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s-MX" dirty="0" smtClean="0">
                <a:latin typeface="Arial" panose="020B0604020202020204" pitchFamily="34" charset="0"/>
                <a:cs typeface="Arial" panose="020B0604020202020204" pitchFamily="34" charset="0"/>
              </a:rPr>
              <a:t>Ayer </a:t>
            </a:r>
            <a:r>
              <a:rPr lang="es-MX" dirty="0">
                <a:latin typeface="Arial" panose="020B0604020202020204" pitchFamily="34" charset="0"/>
                <a:cs typeface="Arial" panose="020B0604020202020204" pitchFamily="34" charset="0"/>
              </a:rPr>
              <a:t>por la tarde tuvimos al profesor </a:t>
            </a:r>
            <a:r>
              <a:rPr lang="es-MX" dirty="0" err="1">
                <a:latin typeface="Arial" panose="020B0604020202020204" pitchFamily="34" charset="0"/>
                <a:cs typeface="Arial" panose="020B0604020202020204" pitchFamily="34" charset="0"/>
              </a:rPr>
              <a:t>Yamashita</a:t>
            </a:r>
            <a:r>
              <a:rPr lang="es-MX" dirty="0">
                <a:latin typeface="Arial" panose="020B0604020202020204" pitchFamily="34" charset="0"/>
                <a:cs typeface="Arial" panose="020B0604020202020204" pitchFamily="34" charset="0"/>
              </a:rPr>
              <a:t> aquí para luchar con </a:t>
            </a:r>
            <a:r>
              <a:rPr lang="es-MX" dirty="0" err="1">
                <a:latin typeface="Arial" panose="020B0604020202020204" pitchFamily="34" charset="0"/>
                <a:cs typeface="Arial" panose="020B0604020202020204" pitchFamily="34" charset="0"/>
              </a:rPr>
              <a:t>Grant</a:t>
            </a:r>
            <a:r>
              <a:rPr lang="es-MX" dirty="0">
                <a:latin typeface="Arial" panose="020B0604020202020204" pitchFamily="34" charset="0"/>
                <a:cs typeface="Arial" panose="020B0604020202020204" pitchFamily="34" charset="0"/>
              </a:rPr>
              <a:t>. Fue muy interesante, pero, por supuesto, el </a:t>
            </a:r>
            <a:r>
              <a:rPr lang="es-MX" dirty="0" err="1">
                <a:latin typeface="Arial" panose="020B0604020202020204" pitchFamily="34" charset="0"/>
                <a:cs typeface="Arial" panose="020B0604020202020204" pitchFamily="34" charset="0"/>
              </a:rPr>
              <a:t>jiu</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jitsu</a:t>
            </a:r>
            <a:r>
              <a:rPr lang="es-MX" dirty="0">
                <a:latin typeface="Arial" panose="020B0604020202020204" pitchFamily="34" charset="0"/>
                <a:cs typeface="Arial" panose="020B0604020202020204" pitchFamily="34" charset="0"/>
              </a:rPr>
              <a:t> y nuestra lucha están tan separados que es difícil hacer una comparación entre ellos. La lucha es simplemente un deporte con reglas casi tan convencionales como las del tenis, mientras que el </a:t>
            </a:r>
            <a:r>
              <a:rPr lang="es-MX" dirty="0" err="1">
                <a:latin typeface="Arial" panose="020B0604020202020204" pitchFamily="34" charset="0"/>
                <a:cs typeface="Arial" panose="020B0604020202020204" pitchFamily="34" charset="0"/>
              </a:rPr>
              <a:t>jiu</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jitsu</a:t>
            </a:r>
            <a:r>
              <a:rPr lang="es-MX" dirty="0">
                <a:latin typeface="Arial" panose="020B0604020202020204" pitchFamily="34" charset="0"/>
                <a:cs typeface="Arial" panose="020B0604020202020204" pitchFamily="34" charset="0"/>
              </a:rPr>
              <a:t> realmente está destinado a la práctica de matar o deshabilitar a nuestro adversario. En consecuencia, </a:t>
            </a:r>
            <a:r>
              <a:rPr lang="es-MX" dirty="0" err="1">
                <a:latin typeface="Arial" panose="020B0604020202020204" pitchFamily="34" charset="0"/>
                <a:cs typeface="Arial" panose="020B0604020202020204" pitchFamily="34" charset="0"/>
              </a:rPr>
              <a:t>Grant</a:t>
            </a:r>
            <a:r>
              <a:rPr lang="es-MX" dirty="0">
                <a:latin typeface="Arial" panose="020B0604020202020204" pitchFamily="34" charset="0"/>
                <a:cs typeface="Arial" panose="020B0604020202020204" pitchFamily="34" charset="0"/>
              </a:rPr>
              <a:t> no sabía qué hacer, excepto poner a </a:t>
            </a:r>
            <a:r>
              <a:rPr lang="es-MX" dirty="0" err="1">
                <a:latin typeface="Arial" panose="020B0604020202020204" pitchFamily="34" charset="0"/>
                <a:cs typeface="Arial" panose="020B0604020202020204" pitchFamily="34" charset="0"/>
              </a:rPr>
              <a:t>Yamashita</a:t>
            </a:r>
            <a:r>
              <a:rPr lang="es-MX" dirty="0">
                <a:latin typeface="Arial" panose="020B0604020202020204" pitchFamily="34" charset="0"/>
                <a:cs typeface="Arial" panose="020B0604020202020204" pitchFamily="34" charset="0"/>
              </a:rPr>
              <a:t> en su espalda,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70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Vladimir Putin demostrÃ³ que es cinturÃ³n negro en judo | FOTOS"/>
          <p:cNvPicPr/>
          <p:nvPr/>
        </p:nvPicPr>
        <p:blipFill rotWithShape="1">
          <a:blip r:embed="rId2" cstate="print">
            <a:extLst>
              <a:ext uri="{28A0092B-C50C-407E-A947-70E740481C1C}">
                <a14:useLocalDpi xmlns:a14="http://schemas.microsoft.com/office/drawing/2010/main" val="0"/>
              </a:ext>
            </a:extLst>
          </a:blip>
          <a:srcRect r="5815"/>
          <a:stretch/>
        </p:blipFill>
        <p:spPr bwMode="auto">
          <a:xfrm>
            <a:off x="89690" y="3425637"/>
            <a:ext cx="3702382" cy="2800351"/>
          </a:xfrm>
          <a:prstGeom prst="rect">
            <a:avLst/>
          </a:prstGeom>
          <a:noFill/>
          <a:ln>
            <a:noFill/>
          </a:ln>
        </p:spPr>
      </p:pic>
      <p:sp>
        <p:nvSpPr>
          <p:cNvPr id="4" name="Rectángulo 3"/>
          <p:cNvSpPr/>
          <p:nvPr/>
        </p:nvSpPr>
        <p:spPr>
          <a:xfrm>
            <a:off x="1023257" y="2199255"/>
            <a:ext cx="3819122" cy="336118"/>
          </a:xfrm>
          <a:prstGeom prst="rect">
            <a:avLst/>
          </a:prstGeom>
        </p:spPr>
        <p:txBody>
          <a:bodyPr wrap="none">
            <a:spAutoFit/>
          </a:bodyPr>
          <a:lstStyle/>
          <a:p>
            <a:pPr>
              <a:lnSpc>
                <a:spcPct val="150000"/>
              </a:lnSpc>
            </a:pPr>
            <a:r>
              <a:rPr lang="es-EC" sz="1200" b="1" i="1" dirty="0">
                <a:solidFill>
                  <a:srgbClr val="000000"/>
                </a:solidFill>
                <a:latin typeface="Times New Roman" panose="02020603050405020304" pitchFamily="18" charset="0"/>
                <a:cs typeface="Times New Roman" panose="02020603050405020304" pitchFamily="18" charset="0"/>
              </a:rPr>
              <a:t>Vladimir Putin practicando judo con jóvenes de Rusia. </a:t>
            </a:r>
            <a:endParaRPr lang="es-EC" sz="1200" b="1" i="1" dirty="0">
              <a:solidFill>
                <a:prstClr val="black"/>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3"/>
          <a:srcRect l="8951"/>
          <a:stretch/>
        </p:blipFill>
        <p:spPr>
          <a:xfrm>
            <a:off x="8425389" y="3425636"/>
            <a:ext cx="3584882" cy="2692775"/>
          </a:xfrm>
          <a:prstGeom prst="rect">
            <a:avLst/>
          </a:prstGeom>
        </p:spPr>
      </p:pic>
      <p:pic>
        <p:nvPicPr>
          <p:cNvPr id="7" name="Imagen 6"/>
          <p:cNvPicPr>
            <a:picLocks noChangeAspect="1"/>
          </p:cNvPicPr>
          <p:nvPr/>
        </p:nvPicPr>
        <p:blipFill rotWithShape="1">
          <a:blip r:embed="rId4"/>
          <a:srcRect r="4764"/>
          <a:stretch/>
        </p:blipFill>
        <p:spPr>
          <a:xfrm>
            <a:off x="3912707" y="3425636"/>
            <a:ext cx="4458516" cy="2800352"/>
          </a:xfrm>
          <a:prstGeom prst="rect">
            <a:avLst/>
          </a:prstGeom>
        </p:spPr>
      </p:pic>
      <p:sp>
        <p:nvSpPr>
          <p:cNvPr id="8" name="Rectángulo redondeado 7"/>
          <p:cNvSpPr/>
          <p:nvPr/>
        </p:nvSpPr>
        <p:spPr>
          <a:xfrm>
            <a:off x="1023257" y="869316"/>
            <a:ext cx="10527767" cy="21111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200000"/>
              </a:lnSpc>
            </a:pPr>
            <a:r>
              <a:rPr lang="es-MX" dirty="0">
                <a:latin typeface="Arial" panose="020B0604020202020204" pitchFamily="34" charset="0"/>
                <a:ea typeface="Times New Roman" panose="02020603050405020304" pitchFamily="18" charset="0"/>
              </a:rPr>
              <a:t> “El Judo no solo significa buena salud, fuertes músculos y dominio de las técnicas, sino también nobleza, tolerancia y ayuda mutua, por lo que sus principios fundamentales se corresponden plenamente con los de una sociedad tolerante”.</a:t>
            </a:r>
            <a:r>
              <a:rPr lang="es-ES" dirty="0">
                <a:latin typeface="Arial" panose="020B0604020202020204" pitchFamily="34" charset="0"/>
                <a:ea typeface="Times New Roman" panose="02020603050405020304" pitchFamily="18" charset="0"/>
              </a:rPr>
              <a:t> </a:t>
            </a:r>
            <a:r>
              <a:rPr lang="es-MX" dirty="0">
                <a:latin typeface="Arial" panose="020B0604020202020204" pitchFamily="34" charset="0"/>
                <a:ea typeface="Times New Roman" panose="02020603050405020304" pitchFamily="18" charset="0"/>
              </a:rPr>
              <a:t>(Putin, 2016)</a:t>
            </a:r>
            <a:endParaRPr lang="en-US" dirty="0"/>
          </a:p>
        </p:txBody>
      </p:sp>
    </p:spTree>
    <p:extLst>
      <p:ext uri="{BB962C8B-B14F-4D97-AF65-F5344CB8AC3E}">
        <p14:creationId xmlns:p14="http://schemas.microsoft.com/office/powerpoint/2010/main" val="64524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31920" y="2959111"/>
            <a:ext cx="3952910" cy="2701784"/>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6572" t="6410" r="7271" b="-282"/>
          <a:stretch/>
        </p:blipFill>
        <p:spPr>
          <a:xfrm>
            <a:off x="96178" y="2959111"/>
            <a:ext cx="3718175" cy="2751875"/>
          </a:xfrm>
          <a:prstGeom prst="rect">
            <a:avLst/>
          </a:prstGeom>
        </p:spPr>
      </p:pic>
      <p:pic>
        <p:nvPicPr>
          <p:cNvPr id="6" name="Imagen 5"/>
          <p:cNvPicPr>
            <a:picLocks noChangeAspect="1"/>
          </p:cNvPicPr>
          <p:nvPr/>
        </p:nvPicPr>
        <p:blipFill>
          <a:blip r:embed="rId4"/>
          <a:stretch>
            <a:fillRect/>
          </a:stretch>
        </p:blipFill>
        <p:spPr>
          <a:xfrm>
            <a:off x="8020595" y="2959111"/>
            <a:ext cx="4040258" cy="2701784"/>
          </a:xfrm>
          <a:prstGeom prst="rect">
            <a:avLst/>
          </a:prstGeom>
        </p:spPr>
      </p:pic>
      <p:sp>
        <p:nvSpPr>
          <p:cNvPr id="8" name="Rectángulo redondeado 7"/>
          <p:cNvSpPr/>
          <p:nvPr/>
        </p:nvSpPr>
        <p:spPr>
          <a:xfrm>
            <a:off x="548640" y="522514"/>
            <a:ext cx="10698480" cy="194636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180340" algn="ctr">
              <a:lnSpc>
                <a:spcPct val="200000"/>
              </a:lnSpc>
              <a:spcAft>
                <a:spcPts val="0"/>
              </a:spcAft>
            </a:pPr>
            <a:r>
              <a:rPr lang="es-EC" dirty="0">
                <a:latin typeface="Arial" panose="020B0604020202020204" pitchFamily="34" charset="0"/>
                <a:ea typeface="Times New Roman" panose="02020603050405020304" pitchFamily="18" charset="0"/>
                <a:cs typeface="Arial" panose="020B0604020202020204" pitchFamily="34" charset="0"/>
              </a:rPr>
              <a:t>“Los policías de </a:t>
            </a:r>
            <a:r>
              <a:rPr lang="es-EC" dirty="0" err="1">
                <a:latin typeface="Arial" panose="020B0604020202020204" pitchFamily="34" charset="0"/>
                <a:ea typeface="Times New Roman" panose="02020603050405020304" pitchFamily="18" charset="0"/>
                <a:cs typeface="Arial" panose="020B0604020202020204" pitchFamily="34" charset="0"/>
              </a:rPr>
              <a:t>Dubai</a:t>
            </a:r>
            <a:r>
              <a:rPr lang="es-EC" dirty="0">
                <a:latin typeface="Arial" panose="020B0604020202020204" pitchFamily="34" charset="0"/>
                <a:ea typeface="Times New Roman" panose="02020603050405020304" pitchFamily="18" charset="0"/>
                <a:cs typeface="Arial" panose="020B0604020202020204" pitchFamily="34" charset="0"/>
              </a:rPr>
              <a:t> deben aprender el arte marcial del JiuJitsu para mejorar la forma física y hacer que estén bien preparados”. (Mohammed, 2018)</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3749245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8758645" y="346361"/>
            <a:ext cx="3265715" cy="58129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dirty="0" smtClean="0">
                <a:latin typeface="Arial" panose="020B0604020202020204" pitchFamily="34" charset="0"/>
                <a:cs typeface="Arial" panose="020B0604020202020204" pitchFamily="34" charset="0"/>
              </a:rPr>
              <a:t>TÉCNICA DE JIUJITSU</a:t>
            </a:r>
            <a:endParaRPr lang="en-US" dirty="0">
              <a:latin typeface="Arial" panose="020B0604020202020204" pitchFamily="34" charset="0"/>
              <a:cs typeface="Arial" panose="020B0604020202020204" pitchFamily="34" charset="0"/>
            </a:endParaRPr>
          </a:p>
        </p:txBody>
      </p:sp>
      <p:sp>
        <p:nvSpPr>
          <p:cNvPr id="7" name="Rectángulo redondeado 6"/>
          <p:cNvSpPr/>
          <p:nvPr/>
        </p:nvSpPr>
        <p:spPr>
          <a:xfrm>
            <a:off x="8850085" y="1058286"/>
            <a:ext cx="3174275" cy="5747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smtClean="0">
                <a:latin typeface="Arial" panose="020B0604020202020204" pitchFamily="34" charset="0"/>
                <a:cs typeface="Arial" panose="020B0604020202020204" pitchFamily="34" charset="0"/>
              </a:rPr>
              <a:t>FUNDAMENTOS</a:t>
            </a:r>
            <a:endParaRPr lang="en-US" dirty="0">
              <a:latin typeface="Arial" panose="020B0604020202020204" pitchFamily="34" charset="0"/>
              <a:cs typeface="Arial" panose="020B0604020202020204" pitchFamily="34" charset="0"/>
            </a:endParaRPr>
          </a:p>
        </p:txBody>
      </p:sp>
      <p:sp>
        <p:nvSpPr>
          <p:cNvPr id="8" name="Rectángulo redondeado 7"/>
          <p:cNvSpPr/>
          <p:nvPr/>
        </p:nvSpPr>
        <p:spPr>
          <a:xfrm>
            <a:off x="6439990" y="1868183"/>
            <a:ext cx="5584370" cy="284750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Wingdings" panose="05000000000000000000" pitchFamily="2" charset="2"/>
              <a:buChar char="ü"/>
            </a:pPr>
            <a:r>
              <a:rPr lang="es-MX" sz="2400" dirty="0">
                <a:latin typeface="Arial" panose="020B0604020202020204" pitchFamily="34" charset="0"/>
                <a:cs typeface="Arial" panose="020B0604020202020204" pitchFamily="34" charset="0"/>
              </a:rPr>
              <a:t>Técnicas de golpeo</a:t>
            </a:r>
          </a:p>
          <a:p>
            <a:pPr marL="285750" indent="-285750">
              <a:buFont typeface="Wingdings" panose="05000000000000000000" pitchFamily="2" charset="2"/>
              <a:buChar char="ü"/>
            </a:pPr>
            <a:r>
              <a:rPr lang="es-MX" sz="2400" dirty="0">
                <a:latin typeface="Arial" panose="020B0604020202020204" pitchFamily="34" charset="0"/>
                <a:cs typeface="Arial" panose="020B0604020202020204" pitchFamily="34" charset="0"/>
              </a:rPr>
              <a:t>Técnicas de apalancamiento</a:t>
            </a:r>
          </a:p>
          <a:p>
            <a:pPr marL="285750" indent="-285750">
              <a:buFont typeface="Wingdings" panose="05000000000000000000" pitchFamily="2" charset="2"/>
              <a:buChar char="ü"/>
            </a:pPr>
            <a:r>
              <a:rPr lang="es-MX" sz="2400" dirty="0">
                <a:latin typeface="Arial" panose="020B0604020202020204" pitchFamily="34" charset="0"/>
                <a:cs typeface="Arial" panose="020B0604020202020204" pitchFamily="34" charset="0"/>
              </a:rPr>
              <a:t>Técnicas de estrangulación</a:t>
            </a:r>
          </a:p>
          <a:p>
            <a:pPr marL="285750" indent="-285750">
              <a:buFont typeface="Wingdings" panose="05000000000000000000" pitchFamily="2" charset="2"/>
              <a:buChar char="ü"/>
            </a:pPr>
            <a:r>
              <a:rPr lang="es-MX" sz="2400" dirty="0">
                <a:latin typeface="Arial" panose="020B0604020202020204" pitchFamily="34" charset="0"/>
                <a:cs typeface="Arial" panose="020B0604020202020204" pitchFamily="34" charset="0"/>
              </a:rPr>
              <a:t>Técnicas de derribo</a:t>
            </a:r>
          </a:p>
          <a:p>
            <a:pPr marL="285750" indent="-285750">
              <a:buFont typeface="Wingdings" panose="05000000000000000000" pitchFamily="2" charset="2"/>
              <a:buChar char="ü"/>
            </a:pPr>
            <a:r>
              <a:rPr lang="es-MX" sz="2400" dirty="0">
                <a:latin typeface="Arial" panose="020B0604020202020204" pitchFamily="34" charset="0"/>
                <a:cs typeface="Arial" panose="020B0604020202020204" pitchFamily="34" charset="0"/>
              </a:rPr>
              <a:t>Técnicas a puntos de presión del cuerpo humano</a:t>
            </a:r>
          </a:p>
          <a:p>
            <a:pPr marL="285750" indent="-285750">
              <a:buFont typeface="Wingdings" panose="05000000000000000000" pitchFamily="2" charset="2"/>
              <a:buChar char="ü"/>
            </a:pPr>
            <a:r>
              <a:rPr lang="es-MX" sz="2400" dirty="0">
                <a:latin typeface="Arial" panose="020B0604020202020204" pitchFamily="34" charset="0"/>
                <a:cs typeface="Arial" panose="020B0604020202020204" pitchFamily="34" charset="0"/>
              </a:rPr>
              <a:t>Técnicas de defensa personal</a:t>
            </a:r>
            <a:endParaRPr lang="en-US" sz="2400" dirty="0">
              <a:latin typeface="Arial" panose="020B0604020202020204" pitchFamily="34" charset="0"/>
              <a:cs typeface="Arial" panose="020B0604020202020204" pitchFamily="34" charset="0"/>
            </a:endParaRPr>
          </a:p>
        </p:txBody>
      </p:sp>
      <p:pic>
        <p:nvPicPr>
          <p:cNvPr id="11" name="Imagen 10"/>
          <p:cNvPicPr/>
          <p:nvPr/>
        </p:nvPicPr>
        <p:blipFill rotWithShape="1">
          <a:blip r:embed="rId2"/>
          <a:srcRect l="13646" t="740"/>
          <a:stretch/>
        </p:blipFill>
        <p:spPr bwMode="auto">
          <a:xfrm>
            <a:off x="143691" y="2233749"/>
            <a:ext cx="6126480" cy="4127862"/>
          </a:xfrm>
          <a:prstGeom prst="rect">
            <a:avLst/>
          </a:prstGeom>
          <a:ln w="9525">
            <a:solidFill>
              <a:schemeClr val="tx1"/>
            </a:solidFill>
          </a:ln>
          <a:extLst>
            <a:ext uri="{53640926-AAD7-44D8-BBD7-CCE9431645EC}">
              <a14:shadowObscured xmlns:a14="http://schemas.microsoft.com/office/drawing/2010/main"/>
            </a:ext>
          </a:extLst>
        </p:spPr>
      </p:pic>
      <p:pic>
        <p:nvPicPr>
          <p:cNvPr id="12" name="Imagen 11"/>
          <p:cNvPicPr/>
          <p:nvPr/>
        </p:nvPicPr>
        <p:blipFill rotWithShape="1">
          <a:blip r:embed="rId3" cstate="print">
            <a:extLst>
              <a:ext uri="{28A0092B-C50C-407E-A947-70E740481C1C}">
                <a14:useLocalDpi xmlns:a14="http://schemas.microsoft.com/office/drawing/2010/main" val="0"/>
              </a:ext>
            </a:extLst>
          </a:blip>
          <a:srcRect l="39427" t="38050" r="27731" b="24108"/>
          <a:stretch/>
        </p:blipFill>
        <p:spPr bwMode="auto">
          <a:xfrm>
            <a:off x="6583680" y="4817172"/>
            <a:ext cx="5316583" cy="1897137"/>
          </a:xfrm>
          <a:prstGeom prst="rect">
            <a:avLst/>
          </a:prstGeom>
          <a:ln>
            <a:noFill/>
          </a:ln>
          <a:extLst>
            <a:ext uri="{53640926-AAD7-44D8-BBD7-CCE9431645EC}">
              <a14:shadowObscured xmlns:a14="http://schemas.microsoft.com/office/drawing/2010/main"/>
            </a:ext>
          </a:extLst>
        </p:spPr>
      </p:pic>
      <p:sp>
        <p:nvSpPr>
          <p:cNvPr id="13" name="Cinta perforada 12"/>
          <p:cNvSpPr/>
          <p:nvPr/>
        </p:nvSpPr>
        <p:spPr>
          <a:xfrm>
            <a:off x="646611" y="411674"/>
            <a:ext cx="5120640" cy="1293223"/>
          </a:xfrm>
          <a:prstGeom prst="flowChartPunchedTap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sz="2800" b="1" u="sng"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PRINCIPIOS TÉCNICOS</a:t>
            </a:r>
            <a:endParaRPr lang="en-US" sz="28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8857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41" y="2954512"/>
            <a:ext cx="6017660" cy="3841058"/>
          </a:xfrm>
          <a:prstGeom prst="rect">
            <a:avLst/>
          </a:prstGeom>
        </p:spPr>
      </p:pic>
      <p:pic>
        <p:nvPicPr>
          <p:cNvPr id="6" name="Imagen 5" descr="G:\29 - 08 - 2018\Tesis\AVANCES\TESIS JONATHAN CHACÓN - JIUJITSU SPP ESPE\IR FINALIZANDO TESIS SER MAGISTER\Fotos Para tesis\FOTOS YA REVISADAS\GEP\A5 día 2.jpg"/>
          <p:cNvPicPr/>
          <p:nvPr/>
        </p:nvPicPr>
        <p:blipFill rotWithShape="1">
          <a:blip r:embed="rId3" cstate="print">
            <a:extLst>
              <a:ext uri="{28A0092B-C50C-407E-A947-70E740481C1C}">
                <a14:useLocalDpi xmlns:a14="http://schemas.microsoft.com/office/drawing/2010/main" val="0"/>
              </a:ext>
            </a:extLst>
          </a:blip>
          <a:srcRect l="26418" t="26693" r="30945" b="27303"/>
          <a:stretch/>
        </p:blipFill>
        <p:spPr bwMode="auto">
          <a:xfrm>
            <a:off x="6347012" y="2971970"/>
            <a:ext cx="5688106" cy="3742918"/>
          </a:xfrm>
          <a:prstGeom prst="rect">
            <a:avLst/>
          </a:prstGeom>
          <a:noFill/>
          <a:ln>
            <a:noFill/>
          </a:ln>
          <a:extLst>
            <a:ext uri="{53640926-AAD7-44D8-BBD7-CCE9431645EC}">
              <a14:shadowObscured xmlns:a14="http://schemas.microsoft.com/office/drawing/2010/main"/>
            </a:ext>
          </a:extLst>
        </p:spPr>
      </p:pic>
      <p:sp>
        <p:nvSpPr>
          <p:cNvPr id="5" name="Rectángulo redondeado 4"/>
          <p:cNvSpPr/>
          <p:nvPr/>
        </p:nvSpPr>
        <p:spPr>
          <a:xfrm>
            <a:off x="8569234" y="424739"/>
            <a:ext cx="3252652" cy="76308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MX" sz="2000" b="1" dirty="0" smtClean="0">
                <a:latin typeface="Arial" panose="020B0604020202020204" pitchFamily="34" charset="0"/>
                <a:cs typeface="Arial" panose="020B0604020202020204" pitchFamily="34" charset="0"/>
              </a:rPr>
              <a:t>TÉCNICAS DE GOLPEO</a:t>
            </a:r>
            <a:endParaRPr lang="es-MX" sz="2000" b="1" dirty="0">
              <a:latin typeface="Arial" panose="020B0604020202020204" pitchFamily="34" charset="0"/>
              <a:cs typeface="Arial" panose="020B0604020202020204" pitchFamily="34" charset="0"/>
            </a:endParaRPr>
          </a:p>
        </p:txBody>
      </p:sp>
      <p:sp>
        <p:nvSpPr>
          <p:cNvPr id="8" name="Rectángulo redondeado 7"/>
          <p:cNvSpPr/>
          <p:nvPr/>
        </p:nvSpPr>
        <p:spPr>
          <a:xfrm>
            <a:off x="4307580" y="1960534"/>
            <a:ext cx="3004457" cy="47745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Eslabonamiento cinético</a:t>
            </a:r>
            <a:endParaRPr lang="en-US" dirty="0"/>
          </a:p>
        </p:txBody>
      </p:sp>
      <p:sp>
        <p:nvSpPr>
          <p:cNvPr id="9" name="Rectángulo redondeado 8"/>
          <p:cNvSpPr/>
          <p:nvPr/>
        </p:nvSpPr>
        <p:spPr>
          <a:xfrm>
            <a:off x="8634458" y="1960534"/>
            <a:ext cx="3122203" cy="6914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Llegando la mayor fuerza posible al brazo</a:t>
            </a:r>
            <a:endParaRPr lang="en-US" dirty="0"/>
          </a:p>
        </p:txBody>
      </p:sp>
      <p:sp>
        <p:nvSpPr>
          <p:cNvPr id="10" name="Rectángulo redondeado 9"/>
          <p:cNvSpPr/>
          <p:nvPr/>
        </p:nvSpPr>
        <p:spPr>
          <a:xfrm>
            <a:off x="388009" y="1454374"/>
            <a:ext cx="3045677" cy="62611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smtClean="0"/>
              <a:t>La técnica lo más </a:t>
            </a:r>
            <a:r>
              <a:rPr lang="es-ES" dirty="0"/>
              <a:t>importante</a:t>
            </a:r>
            <a:endParaRPr lang="en-US" dirty="0"/>
          </a:p>
        </p:txBody>
      </p:sp>
      <p:sp>
        <p:nvSpPr>
          <p:cNvPr id="12" name="Flecha curvada hacia abajo 11"/>
          <p:cNvSpPr/>
          <p:nvPr/>
        </p:nvSpPr>
        <p:spPr>
          <a:xfrm>
            <a:off x="7086591" y="1279443"/>
            <a:ext cx="1834917" cy="6833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lecha curvada hacia abajo 12"/>
          <p:cNvSpPr/>
          <p:nvPr/>
        </p:nvSpPr>
        <p:spPr>
          <a:xfrm rot="575484">
            <a:off x="3254858" y="926279"/>
            <a:ext cx="2112413" cy="74480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ble onda 13"/>
          <p:cNvSpPr/>
          <p:nvPr/>
        </p:nvSpPr>
        <p:spPr>
          <a:xfrm>
            <a:off x="388009" y="528284"/>
            <a:ext cx="1733690" cy="691434"/>
          </a:xfrm>
          <a:prstGeom prst="doubleWav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solidFill>
                  <a:schemeClr val="bg1"/>
                </a:solidFill>
                <a:latin typeface="Arial" panose="020B0604020202020204" pitchFamily="34" charset="0"/>
                <a:cs typeface="Arial" panose="020B0604020202020204" pitchFamily="34" charset="0"/>
              </a:rPr>
              <a:t>TIPOS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734226"/>
      </p:ext>
    </p:extLst>
  </p:cSld>
  <p:clrMapOvr>
    <a:masterClrMapping/>
  </p:clrMapOvr>
  <p:transition spd="slow">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7067006" y="463928"/>
            <a:ext cx="4799854" cy="65947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000" b="1" dirty="0" smtClean="0">
                <a:solidFill>
                  <a:schemeClr val="bg1"/>
                </a:solidFill>
                <a:latin typeface="Arial" panose="020B0604020202020204" pitchFamily="34" charset="0"/>
                <a:cs typeface="Arial" panose="020B0604020202020204" pitchFamily="34" charset="0"/>
              </a:rPr>
              <a:t>TÉCNICAS DE APALANCAMIENTO</a:t>
            </a:r>
            <a:endParaRPr lang="en-US" sz="2000" b="1" dirty="0">
              <a:solidFill>
                <a:schemeClr val="bg1"/>
              </a:solidFill>
              <a:latin typeface="Arial" panose="020B0604020202020204" pitchFamily="34" charset="0"/>
              <a:cs typeface="Arial" panose="020B0604020202020204" pitchFamily="34" charset="0"/>
            </a:endParaRPr>
          </a:p>
        </p:txBody>
      </p:sp>
      <p:sp>
        <p:nvSpPr>
          <p:cNvPr id="6" name="Rectángulo redondeado 5"/>
          <p:cNvSpPr/>
          <p:nvPr/>
        </p:nvSpPr>
        <p:spPr>
          <a:xfrm>
            <a:off x="195317" y="1874521"/>
            <a:ext cx="3096523" cy="82296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2000" dirty="0" smtClean="0">
                <a:solidFill>
                  <a:schemeClr val="bg1"/>
                </a:solidFill>
                <a:latin typeface="Arial" panose="020B0604020202020204" pitchFamily="34" charset="0"/>
                <a:cs typeface="Arial" panose="020B0604020202020204" pitchFamily="34" charset="0"/>
              </a:rPr>
              <a:t>Ingeniería </a:t>
            </a:r>
            <a:r>
              <a:rPr lang="es-ES" sz="2000" dirty="0">
                <a:solidFill>
                  <a:schemeClr val="bg1"/>
                </a:solidFill>
                <a:latin typeface="Arial" panose="020B0604020202020204" pitchFamily="34" charset="0"/>
                <a:cs typeface="Arial" panose="020B0604020202020204" pitchFamily="34" charset="0"/>
              </a:rPr>
              <a:t>de las articulaciones humanas</a:t>
            </a:r>
            <a:endParaRPr lang="en-US" sz="2000" dirty="0">
              <a:solidFill>
                <a:schemeClr val="bg1"/>
              </a:solidFill>
              <a:latin typeface="Arial" panose="020B0604020202020204" pitchFamily="34" charset="0"/>
              <a:cs typeface="Arial" panose="020B0604020202020204" pitchFamily="34" charset="0"/>
            </a:endParaRPr>
          </a:p>
        </p:txBody>
      </p:sp>
      <p:sp>
        <p:nvSpPr>
          <p:cNvPr id="7" name="Rectángulo redondeado 6"/>
          <p:cNvSpPr/>
          <p:nvPr/>
        </p:nvSpPr>
        <p:spPr>
          <a:xfrm>
            <a:off x="4750759" y="1894120"/>
            <a:ext cx="2316247" cy="82296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2000" dirty="0" smtClean="0">
                <a:solidFill>
                  <a:schemeClr val="bg1"/>
                </a:solidFill>
                <a:latin typeface="Arial" panose="020B0604020202020204" pitchFamily="34" charset="0"/>
                <a:cs typeface="Arial" panose="020B0604020202020204" pitchFamily="34" charset="0"/>
              </a:rPr>
              <a:t>Cuerpo </a:t>
            </a:r>
            <a:r>
              <a:rPr lang="es-ES" sz="2000" dirty="0">
                <a:solidFill>
                  <a:schemeClr val="bg1"/>
                </a:solidFill>
                <a:latin typeface="Arial" panose="020B0604020202020204" pitchFamily="34" charset="0"/>
                <a:cs typeface="Arial" panose="020B0604020202020204" pitchFamily="34" charset="0"/>
              </a:rPr>
              <a:t>como punto de apoyo</a:t>
            </a:r>
            <a:endParaRPr lang="en-US" sz="2000" dirty="0">
              <a:solidFill>
                <a:schemeClr val="bg1"/>
              </a:solidFill>
              <a:latin typeface="Arial" panose="020B0604020202020204" pitchFamily="34" charset="0"/>
              <a:cs typeface="Arial" panose="020B0604020202020204" pitchFamily="34" charset="0"/>
            </a:endParaRPr>
          </a:p>
        </p:txBody>
      </p:sp>
      <p:sp>
        <p:nvSpPr>
          <p:cNvPr id="8" name="Rectángulo redondeado 7"/>
          <p:cNvSpPr/>
          <p:nvPr/>
        </p:nvSpPr>
        <p:spPr>
          <a:xfrm>
            <a:off x="8803619" y="1894120"/>
            <a:ext cx="3063241" cy="82295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2000" dirty="0" smtClean="0">
                <a:solidFill>
                  <a:schemeClr val="bg1"/>
                </a:solidFill>
                <a:latin typeface="Arial" panose="020B0604020202020204" pitchFamily="34" charset="0"/>
                <a:cs typeface="Arial" panose="020B0604020202020204" pitchFamily="34" charset="0"/>
              </a:rPr>
              <a:t>Eslabones </a:t>
            </a:r>
            <a:r>
              <a:rPr lang="es-ES" sz="2000" dirty="0">
                <a:solidFill>
                  <a:schemeClr val="bg1"/>
                </a:solidFill>
                <a:latin typeface="Arial" panose="020B0604020202020204" pitchFamily="34" charset="0"/>
                <a:cs typeface="Arial" panose="020B0604020202020204" pitchFamily="34" charset="0"/>
              </a:rPr>
              <a:t>más débiles</a:t>
            </a:r>
            <a:endParaRPr lang="en-US" sz="2000" dirty="0">
              <a:solidFill>
                <a:schemeClr val="bg1"/>
              </a:solidFill>
              <a:latin typeface="Arial" panose="020B0604020202020204" pitchFamily="34" charset="0"/>
              <a:cs typeface="Arial" panose="020B0604020202020204" pitchFamily="34" charset="0"/>
            </a:endParaRPr>
          </a:p>
        </p:txBody>
      </p:sp>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29315" t="7363" r="22356" b="24582"/>
          <a:stretch/>
        </p:blipFill>
        <p:spPr>
          <a:xfrm>
            <a:off x="3440511" y="3239589"/>
            <a:ext cx="4349285" cy="3566677"/>
          </a:xfrm>
          <a:prstGeom prst="rect">
            <a:avLst/>
          </a:prstGeom>
        </p:spPr>
      </p:pic>
      <p:pic>
        <p:nvPicPr>
          <p:cNvPr id="11" name="Imagen 10"/>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9669" t="368" r="33051" b="6253"/>
          <a:stretch/>
        </p:blipFill>
        <p:spPr>
          <a:xfrm>
            <a:off x="34833" y="3239589"/>
            <a:ext cx="3257007" cy="3566677"/>
          </a:xfrm>
          <a:prstGeom prst="rect">
            <a:avLst/>
          </a:prstGeom>
        </p:spPr>
      </p:pic>
      <p:pic>
        <p:nvPicPr>
          <p:cNvPr id="12" name="Imagen 11"/>
          <p:cNvPicPr>
            <a:picLocks noChangeAspect="1"/>
          </p:cNvPicPr>
          <p:nvPr/>
        </p:nvPicPr>
        <p:blipFill rotWithShape="1">
          <a:blip r:embed="rId5">
            <a:extLst>
              <a:ext uri="{28A0092B-C50C-407E-A947-70E740481C1C}">
                <a14:useLocalDpi xmlns:a14="http://schemas.microsoft.com/office/drawing/2010/main" val="0"/>
              </a:ext>
            </a:extLst>
          </a:blip>
          <a:srcRect l="4562" r="3191"/>
          <a:stretch/>
        </p:blipFill>
        <p:spPr>
          <a:xfrm>
            <a:off x="7938467" y="3239589"/>
            <a:ext cx="4098210" cy="3566677"/>
          </a:xfrm>
          <a:prstGeom prst="rect">
            <a:avLst/>
          </a:prstGeom>
        </p:spPr>
      </p:pic>
      <p:sp>
        <p:nvSpPr>
          <p:cNvPr id="14" name="Flecha derecha 13"/>
          <p:cNvSpPr/>
          <p:nvPr/>
        </p:nvSpPr>
        <p:spPr>
          <a:xfrm>
            <a:off x="3509680" y="2124359"/>
            <a:ext cx="1023238" cy="386979"/>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Flecha derecha 14"/>
          <p:cNvSpPr/>
          <p:nvPr/>
        </p:nvSpPr>
        <p:spPr>
          <a:xfrm>
            <a:off x="7354015" y="2099859"/>
            <a:ext cx="1162594" cy="411479"/>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Onda 16"/>
          <p:cNvSpPr/>
          <p:nvPr/>
        </p:nvSpPr>
        <p:spPr>
          <a:xfrm>
            <a:off x="195317" y="747848"/>
            <a:ext cx="1737360" cy="751115"/>
          </a:xfrm>
          <a:prstGeom prst="wav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MX" b="1">
                <a:solidFill>
                  <a:schemeClr val="bg1"/>
                </a:solidFill>
                <a:latin typeface="Arial" panose="020B0604020202020204" pitchFamily="34" charset="0"/>
                <a:cs typeface="Arial" panose="020B0604020202020204" pitchFamily="34" charset="0"/>
              </a:rPr>
              <a:t>TIPOS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6353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r="6394" b="31875"/>
          <a:stretch/>
        </p:blipFill>
        <p:spPr>
          <a:xfrm>
            <a:off x="101238" y="3383280"/>
            <a:ext cx="7514408" cy="3397869"/>
          </a:xfrm>
          <a:prstGeom prst="rect">
            <a:avLst/>
          </a:prstGeom>
        </p:spPr>
      </p:pic>
      <p:pic>
        <p:nvPicPr>
          <p:cNvPr id="8" name="Imagen 7"/>
          <p:cNvPicPr>
            <a:picLocks noChangeAspect="1"/>
          </p:cNvPicPr>
          <p:nvPr/>
        </p:nvPicPr>
        <p:blipFill rotWithShape="1">
          <a:blip r:embed="rId3"/>
          <a:srcRect l="11283" t="446" r="16216" b="1696"/>
          <a:stretch/>
        </p:blipFill>
        <p:spPr>
          <a:xfrm>
            <a:off x="7692425" y="3383280"/>
            <a:ext cx="4460386" cy="3384807"/>
          </a:xfrm>
          <a:prstGeom prst="rect">
            <a:avLst/>
          </a:prstGeom>
        </p:spPr>
      </p:pic>
      <p:sp>
        <p:nvSpPr>
          <p:cNvPr id="5" name="Rectángulo redondeado 4"/>
          <p:cNvSpPr/>
          <p:nvPr/>
        </p:nvSpPr>
        <p:spPr>
          <a:xfrm>
            <a:off x="6518366" y="98288"/>
            <a:ext cx="5316582" cy="94052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b="1" dirty="0" smtClean="0">
                <a:solidFill>
                  <a:schemeClr val="bg1"/>
                </a:solidFill>
                <a:latin typeface="Arial" panose="020B0604020202020204" pitchFamily="34" charset="0"/>
                <a:cs typeface="Arial" panose="020B0604020202020204" pitchFamily="34" charset="0"/>
              </a:rPr>
              <a:t>TÉCNICAS DE ESTRANGULACIÓN</a:t>
            </a:r>
            <a:endParaRPr lang="en-US" b="1" dirty="0">
              <a:solidFill>
                <a:schemeClr val="bg1"/>
              </a:solidFill>
              <a:latin typeface="Arial" panose="020B0604020202020204" pitchFamily="34" charset="0"/>
              <a:cs typeface="Arial" panose="020B0604020202020204" pitchFamily="34" charset="0"/>
            </a:endParaRPr>
          </a:p>
        </p:txBody>
      </p:sp>
      <p:sp>
        <p:nvSpPr>
          <p:cNvPr id="10" name="Pergamino horizontal 9"/>
          <p:cNvSpPr/>
          <p:nvPr/>
        </p:nvSpPr>
        <p:spPr>
          <a:xfrm>
            <a:off x="326571" y="352697"/>
            <a:ext cx="1933303" cy="790620"/>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MX" b="1" dirty="0" smtClean="0">
                <a:solidFill>
                  <a:schemeClr val="bg1"/>
                </a:solidFill>
                <a:latin typeface="Arial" panose="020B0604020202020204" pitchFamily="34" charset="0"/>
                <a:cs typeface="Arial" panose="020B0604020202020204" pitchFamily="34" charset="0"/>
              </a:rPr>
              <a:t>TIPOS</a:t>
            </a:r>
            <a:endParaRPr lang="en-US" b="1" dirty="0">
              <a:solidFill>
                <a:schemeClr val="bg1"/>
              </a:solidFill>
              <a:latin typeface="Arial" panose="020B0604020202020204" pitchFamily="34" charset="0"/>
              <a:cs typeface="Arial" panose="020B0604020202020204" pitchFamily="34" charset="0"/>
            </a:endParaRPr>
          </a:p>
        </p:txBody>
      </p:sp>
      <p:sp>
        <p:nvSpPr>
          <p:cNvPr id="12" name="Rectángulo redondeado 11"/>
          <p:cNvSpPr/>
          <p:nvPr/>
        </p:nvSpPr>
        <p:spPr>
          <a:xfrm>
            <a:off x="300445" y="1314061"/>
            <a:ext cx="3321231" cy="101672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2400" dirty="0" smtClean="0">
                <a:latin typeface="Arial" panose="020B0604020202020204" pitchFamily="34" charset="0"/>
                <a:cs typeface="Arial" panose="020B0604020202020204" pitchFamily="34" charset="0"/>
              </a:rPr>
              <a:t>Fuerza </a:t>
            </a:r>
            <a:r>
              <a:rPr lang="es-ES" sz="2400" dirty="0">
                <a:latin typeface="Arial" panose="020B0604020202020204" pitchFamily="34" charset="0"/>
                <a:cs typeface="Arial" panose="020B0604020202020204" pitchFamily="34" charset="0"/>
              </a:rPr>
              <a:t>sobre la parte anterior del cuello</a:t>
            </a:r>
            <a:endParaRPr lang="en-US" sz="2400" dirty="0">
              <a:latin typeface="Arial" panose="020B0604020202020204" pitchFamily="34" charset="0"/>
              <a:cs typeface="Arial" panose="020B0604020202020204" pitchFamily="34" charset="0"/>
            </a:endParaRPr>
          </a:p>
        </p:txBody>
      </p:sp>
      <p:sp>
        <p:nvSpPr>
          <p:cNvPr id="13" name="Rectángulo redondeado 12"/>
          <p:cNvSpPr/>
          <p:nvPr/>
        </p:nvSpPr>
        <p:spPr>
          <a:xfrm>
            <a:off x="9677401" y="1298823"/>
            <a:ext cx="2288176" cy="9122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2400" dirty="0" smtClean="0">
                <a:latin typeface="Arial" panose="020B0604020202020204" pitchFamily="34" charset="0"/>
                <a:cs typeface="Arial" panose="020B0604020202020204" pitchFamily="34" charset="0"/>
              </a:rPr>
              <a:t>Factores </a:t>
            </a:r>
            <a:r>
              <a:rPr lang="es-ES" sz="2400" dirty="0">
                <a:latin typeface="Arial" panose="020B0604020202020204" pitchFamily="34" charset="0"/>
                <a:cs typeface="Arial" panose="020B0604020202020204" pitchFamily="34" charset="0"/>
              </a:rPr>
              <a:t>determinantes</a:t>
            </a:r>
            <a:endParaRPr lang="en-US" sz="2400" dirty="0">
              <a:latin typeface="Arial" panose="020B0604020202020204" pitchFamily="34" charset="0"/>
              <a:cs typeface="Arial" panose="020B0604020202020204" pitchFamily="34" charset="0"/>
            </a:endParaRPr>
          </a:p>
        </p:txBody>
      </p:sp>
      <p:sp>
        <p:nvSpPr>
          <p:cNvPr id="14" name="Rectángulo redondeado 13"/>
          <p:cNvSpPr/>
          <p:nvPr/>
        </p:nvSpPr>
        <p:spPr>
          <a:xfrm>
            <a:off x="4582887" y="2330788"/>
            <a:ext cx="3346268" cy="9122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2400" dirty="0" smtClean="0">
                <a:latin typeface="Arial" panose="020B0604020202020204" pitchFamily="34" charset="0"/>
                <a:cs typeface="Arial" panose="020B0604020202020204" pitchFamily="34" charset="0"/>
              </a:rPr>
              <a:t>Mecanismo </a:t>
            </a:r>
            <a:r>
              <a:rPr lang="es-ES" sz="2400" dirty="0">
                <a:latin typeface="Arial" panose="020B0604020202020204" pitchFamily="34" charset="0"/>
                <a:cs typeface="Arial" panose="020B0604020202020204" pitchFamily="34" charset="0"/>
              </a:rPr>
              <a:t>de asfixia</a:t>
            </a:r>
            <a:endParaRPr lang="en-US" sz="2400" dirty="0">
              <a:latin typeface="Arial" panose="020B0604020202020204" pitchFamily="34" charset="0"/>
              <a:cs typeface="Arial" panose="020B0604020202020204" pitchFamily="34" charset="0"/>
            </a:endParaRPr>
          </a:p>
        </p:txBody>
      </p:sp>
      <p:sp>
        <p:nvSpPr>
          <p:cNvPr id="16" name="Flecha doblada hacia arriba 15"/>
          <p:cNvSpPr/>
          <p:nvPr/>
        </p:nvSpPr>
        <p:spPr>
          <a:xfrm>
            <a:off x="8177348" y="2278536"/>
            <a:ext cx="1998617" cy="964476"/>
          </a:xfrm>
          <a:prstGeom prst="ben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Flecha doblada hacia arriba 17"/>
          <p:cNvSpPr/>
          <p:nvPr/>
        </p:nvSpPr>
        <p:spPr>
          <a:xfrm rot="5400000">
            <a:off x="3358825" y="1982253"/>
            <a:ext cx="1573458" cy="874666"/>
          </a:xfrm>
          <a:prstGeom prst="ben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5540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7981406" y="391886"/>
            <a:ext cx="3968931"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latin typeface="Arial" panose="020B0604020202020204" pitchFamily="34" charset="0"/>
                <a:cs typeface="Arial" panose="020B0604020202020204" pitchFamily="34" charset="0"/>
              </a:rPr>
              <a:t>TÉCNICAS DE DERRIBO</a:t>
            </a:r>
            <a:endParaRPr lang="en-US" dirty="0">
              <a:latin typeface="Arial" panose="020B0604020202020204" pitchFamily="34" charset="0"/>
              <a:cs typeface="Arial" panose="020B0604020202020204" pitchFamily="34" charset="0"/>
            </a:endParaRPr>
          </a:p>
        </p:txBody>
      </p:sp>
      <p:sp>
        <p:nvSpPr>
          <p:cNvPr id="6" name="Doble onda 5"/>
          <p:cNvSpPr/>
          <p:nvPr/>
        </p:nvSpPr>
        <p:spPr>
          <a:xfrm>
            <a:off x="248194" y="460466"/>
            <a:ext cx="1841863" cy="777240"/>
          </a:xfrm>
          <a:prstGeom prst="doubleWav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dirty="0" smtClean="0">
                <a:latin typeface="Arial" panose="020B0604020202020204" pitchFamily="34" charset="0"/>
                <a:cs typeface="Arial" panose="020B0604020202020204" pitchFamily="34" charset="0"/>
              </a:rPr>
              <a:t>TIPOS</a:t>
            </a:r>
            <a:endParaRPr lang="en-US" dirty="0">
              <a:latin typeface="Arial" panose="020B0604020202020204" pitchFamily="34" charset="0"/>
              <a:cs typeface="Arial" panose="020B0604020202020204" pitchFamily="34" charset="0"/>
            </a:endParaRPr>
          </a:p>
        </p:txBody>
      </p:sp>
      <p:sp>
        <p:nvSpPr>
          <p:cNvPr id="7" name="Proceso alternativo 6"/>
          <p:cNvSpPr/>
          <p:nvPr/>
        </p:nvSpPr>
        <p:spPr>
          <a:xfrm>
            <a:off x="217804" y="1465275"/>
            <a:ext cx="2834640" cy="1110343"/>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400" dirty="0" smtClean="0">
                <a:latin typeface="Arial" panose="020B0604020202020204" pitchFamily="34" charset="0"/>
                <a:cs typeface="Arial" panose="020B0604020202020204" pitchFamily="34" charset="0"/>
              </a:rPr>
              <a:t>Centro de gravedad</a:t>
            </a:r>
            <a:endParaRPr lang="en-US" sz="2400" dirty="0">
              <a:latin typeface="Arial" panose="020B0604020202020204" pitchFamily="34" charset="0"/>
              <a:cs typeface="Arial" panose="020B0604020202020204" pitchFamily="34" charset="0"/>
            </a:endParaRPr>
          </a:p>
        </p:txBody>
      </p:sp>
      <p:sp>
        <p:nvSpPr>
          <p:cNvPr id="8" name="Proceso alternativo 7"/>
          <p:cNvSpPr/>
          <p:nvPr/>
        </p:nvSpPr>
        <p:spPr>
          <a:xfrm>
            <a:off x="4487092" y="1869106"/>
            <a:ext cx="2834640" cy="1110343"/>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400" dirty="0" smtClean="0">
                <a:latin typeface="Arial" panose="020B0604020202020204" pitchFamily="34" charset="0"/>
                <a:cs typeface="Arial" panose="020B0604020202020204" pitchFamily="34" charset="0"/>
              </a:rPr>
              <a:t>Eslabón de unión</a:t>
            </a:r>
            <a:endParaRPr lang="en-US" sz="2400" dirty="0">
              <a:latin typeface="Arial" panose="020B0604020202020204" pitchFamily="34" charset="0"/>
              <a:cs typeface="Arial" panose="020B0604020202020204" pitchFamily="34" charset="0"/>
            </a:endParaRPr>
          </a:p>
        </p:txBody>
      </p:sp>
      <p:sp>
        <p:nvSpPr>
          <p:cNvPr id="9" name="Proceso alternativo 8"/>
          <p:cNvSpPr/>
          <p:nvPr/>
        </p:nvSpPr>
        <p:spPr>
          <a:xfrm>
            <a:off x="9115697" y="2020446"/>
            <a:ext cx="2834640" cy="1110343"/>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400" dirty="0" smtClean="0">
                <a:latin typeface="Arial" panose="020B0604020202020204" pitchFamily="34" charset="0"/>
                <a:cs typeface="Arial" panose="020B0604020202020204" pitchFamily="34" charset="0"/>
              </a:rPr>
              <a:t>Control</a:t>
            </a:r>
            <a:endParaRPr lang="en-US" sz="2400" dirty="0">
              <a:latin typeface="Arial" panose="020B0604020202020204" pitchFamily="34" charset="0"/>
              <a:cs typeface="Arial" panose="020B0604020202020204" pitchFamily="34" charset="0"/>
            </a:endParaRPr>
          </a:p>
        </p:txBody>
      </p:sp>
      <p:pic>
        <p:nvPicPr>
          <p:cNvPr id="11" name="Imagen 10" descr="C:\Users\JONATHAN\Desktop\Fotos Para tesis\LISTAS FOTOS GPP\N (1).jpg"/>
          <p:cNvPicPr/>
          <p:nvPr/>
        </p:nvPicPr>
        <p:blipFill rotWithShape="1">
          <a:blip r:embed="rId2" cstate="print">
            <a:extLst>
              <a:ext uri="{28A0092B-C50C-407E-A947-70E740481C1C}">
                <a14:useLocalDpi xmlns:a14="http://schemas.microsoft.com/office/drawing/2010/main" val="0"/>
              </a:ext>
            </a:extLst>
          </a:blip>
          <a:srcRect t="13433" b="7806"/>
          <a:stretch/>
        </p:blipFill>
        <p:spPr bwMode="auto">
          <a:xfrm>
            <a:off x="113301" y="3383280"/>
            <a:ext cx="8325305" cy="3370217"/>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rotWithShape="1">
          <a:blip r:embed="rId3" cstate="print">
            <a:extLst>
              <a:ext uri="{28A0092B-C50C-407E-A947-70E740481C1C}">
                <a14:useLocalDpi xmlns:a14="http://schemas.microsoft.com/office/drawing/2010/main" val="0"/>
              </a:ext>
            </a:extLst>
          </a:blip>
          <a:srcRect l="8121" t="947" r="50160" b="1020"/>
          <a:stretch/>
        </p:blipFill>
        <p:spPr bwMode="auto">
          <a:xfrm>
            <a:off x="8543109" y="3320028"/>
            <a:ext cx="3487282" cy="3433470"/>
          </a:xfrm>
          <a:prstGeom prst="rect">
            <a:avLst/>
          </a:prstGeom>
          <a:ln>
            <a:noFill/>
          </a:ln>
          <a:extLst>
            <a:ext uri="{53640926-AAD7-44D8-BBD7-CCE9431645EC}">
              <a14:shadowObscured xmlns:a14="http://schemas.microsoft.com/office/drawing/2010/main"/>
            </a:ext>
          </a:extLst>
        </p:spPr>
      </p:pic>
      <p:sp>
        <p:nvSpPr>
          <p:cNvPr id="13" name="Flecha circular 12"/>
          <p:cNvSpPr/>
          <p:nvPr/>
        </p:nvSpPr>
        <p:spPr>
          <a:xfrm rot="906897">
            <a:off x="2592266" y="661586"/>
            <a:ext cx="2355005" cy="215870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lecha circular 13"/>
          <p:cNvSpPr/>
          <p:nvPr/>
        </p:nvSpPr>
        <p:spPr>
          <a:xfrm>
            <a:off x="6980158" y="861772"/>
            <a:ext cx="2706417" cy="215870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328728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b="44913"/>
          <a:stretch/>
        </p:blipFill>
        <p:spPr bwMode="auto">
          <a:xfrm>
            <a:off x="48962" y="3605349"/>
            <a:ext cx="7775689" cy="3112905"/>
          </a:xfrm>
          <a:prstGeom prst="rect">
            <a:avLst/>
          </a:prstGeom>
          <a:ln>
            <a:noFill/>
          </a:ln>
          <a:extLst>
            <a:ext uri="{53640926-AAD7-44D8-BBD7-CCE9431645EC}">
              <a14:shadowObscured xmlns:a14="http://schemas.microsoft.com/office/drawing/2010/main"/>
            </a:ext>
          </a:extLst>
        </p:spPr>
      </p:pic>
      <p:pic>
        <p:nvPicPr>
          <p:cNvPr id="5" name="Imagen 4" descr="G:\29 - 08 - 2018\Tesis\AVANCES\TESIS JONATHAN CHACÓN - JIUJITSU SPP ESPE\IR FINALIZANDO TESIS SER MAGISTER\Fotos Para tesis\LISTAS FOTOS GPP\I17.jpg"/>
          <p:cNvPicPr/>
          <p:nvPr/>
        </p:nvPicPr>
        <p:blipFill rotWithShape="1">
          <a:blip r:embed="rId3" cstate="print">
            <a:extLst>
              <a:ext uri="{28A0092B-C50C-407E-A947-70E740481C1C}">
                <a14:useLocalDpi xmlns:a14="http://schemas.microsoft.com/office/drawing/2010/main" val="0"/>
              </a:ext>
            </a:extLst>
          </a:blip>
          <a:srcRect l="10412" t="3918" r="16343"/>
          <a:stretch/>
        </p:blipFill>
        <p:spPr bwMode="auto">
          <a:xfrm>
            <a:off x="7889967" y="3618412"/>
            <a:ext cx="4178096" cy="3101815"/>
          </a:xfrm>
          <a:prstGeom prst="rect">
            <a:avLst/>
          </a:prstGeom>
          <a:noFill/>
          <a:ln>
            <a:noFill/>
          </a:ln>
          <a:extLst>
            <a:ext uri="{53640926-AAD7-44D8-BBD7-CCE9431645EC}">
              <a14:shadowObscured xmlns:a14="http://schemas.microsoft.com/office/drawing/2010/main"/>
            </a:ext>
          </a:extLst>
        </p:spPr>
      </p:pic>
      <p:sp>
        <p:nvSpPr>
          <p:cNvPr id="6" name="Rectángulo redondeado 5"/>
          <p:cNvSpPr/>
          <p:nvPr/>
        </p:nvSpPr>
        <p:spPr>
          <a:xfrm>
            <a:off x="2910999" y="334135"/>
            <a:ext cx="9144000" cy="67170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b="1" dirty="0" smtClean="0">
                <a:solidFill>
                  <a:schemeClr val="bg1"/>
                </a:solidFill>
                <a:latin typeface="Arial" panose="020B0604020202020204" pitchFamily="34" charset="0"/>
                <a:cs typeface="Arial" panose="020B0604020202020204" pitchFamily="34" charset="0"/>
              </a:rPr>
              <a:t>TÉCNICAS A PUNTOS DÉBILES DEL CUERPO HUMANO</a:t>
            </a:r>
            <a:endParaRPr lang="en-US" b="1" dirty="0">
              <a:solidFill>
                <a:schemeClr val="bg1"/>
              </a:solidFill>
              <a:latin typeface="Arial" panose="020B0604020202020204" pitchFamily="34" charset="0"/>
              <a:cs typeface="Arial" panose="020B0604020202020204" pitchFamily="34" charset="0"/>
            </a:endParaRPr>
          </a:p>
        </p:txBody>
      </p:sp>
      <p:sp>
        <p:nvSpPr>
          <p:cNvPr id="8" name="Rectángulo redondeado 7"/>
          <p:cNvSpPr/>
          <p:nvPr/>
        </p:nvSpPr>
        <p:spPr>
          <a:xfrm>
            <a:off x="218031" y="2062621"/>
            <a:ext cx="2076994" cy="80097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smtClean="0">
                <a:latin typeface="Arial" panose="020B0604020202020204" pitchFamily="34" charset="0"/>
                <a:cs typeface="Arial" panose="020B0604020202020204" pitchFamily="34" charset="0"/>
              </a:rPr>
              <a:t>Ángulo específico</a:t>
            </a:r>
            <a:endParaRPr lang="en-US" dirty="0">
              <a:latin typeface="Arial" panose="020B0604020202020204" pitchFamily="34" charset="0"/>
              <a:cs typeface="Arial" panose="020B0604020202020204" pitchFamily="34" charset="0"/>
            </a:endParaRPr>
          </a:p>
        </p:txBody>
      </p:sp>
      <p:sp>
        <p:nvSpPr>
          <p:cNvPr id="9" name="Rectángulo redondeado 8"/>
          <p:cNvSpPr/>
          <p:nvPr/>
        </p:nvSpPr>
        <p:spPr>
          <a:xfrm>
            <a:off x="4149204" y="2089406"/>
            <a:ext cx="3333795" cy="80097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t>causando </a:t>
            </a:r>
            <a:r>
              <a:rPr lang="es-ES" dirty="0" smtClean="0"/>
              <a:t>una reacción</a:t>
            </a:r>
            <a:endParaRPr lang="en-US" dirty="0">
              <a:latin typeface="Arial" panose="020B0604020202020204" pitchFamily="34" charset="0"/>
              <a:cs typeface="Arial" panose="020B0604020202020204" pitchFamily="34" charset="0"/>
            </a:endParaRPr>
          </a:p>
        </p:txBody>
      </p:sp>
      <p:sp>
        <p:nvSpPr>
          <p:cNvPr id="10" name="Rectángulo redondeado 9"/>
          <p:cNvSpPr/>
          <p:nvPr/>
        </p:nvSpPr>
        <p:spPr>
          <a:xfrm>
            <a:off x="9536385" y="2061966"/>
            <a:ext cx="2076994" cy="80097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smtClean="0">
                <a:latin typeface="Arial" panose="020B0604020202020204" pitchFamily="34" charset="0"/>
                <a:cs typeface="Arial" panose="020B0604020202020204" pitchFamily="34" charset="0"/>
              </a:rPr>
              <a:t>Efectos</a:t>
            </a:r>
            <a:endParaRPr lang="en-US" dirty="0">
              <a:latin typeface="Arial" panose="020B0604020202020204" pitchFamily="34" charset="0"/>
              <a:cs typeface="Arial" panose="020B0604020202020204" pitchFamily="34" charset="0"/>
            </a:endParaRPr>
          </a:p>
        </p:txBody>
      </p:sp>
      <p:sp>
        <p:nvSpPr>
          <p:cNvPr id="12" name="Pergamino vertical 11"/>
          <p:cNvSpPr/>
          <p:nvPr/>
        </p:nvSpPr>
        <p:spPr>
          <a:xfrm>
            <a:off x="218031" y="334135"/>
            <a:ext cx="1297259" cy="1337911"/>
          </a:xfrm>
          <a:prstGeom prst="verticalScroll">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MX" b="1" dirty="0" smtClean="0">
                <a:solidFill>
                  <a:schemeClr val="bg1"/>
                </a:solidFill>
                <a:latin typeface="Arial" panose="020B0604020202020204" pitchFamily="34" charset="0"/>
                <a:cs typeface="Arial" panose="020B0604020202020204" pitchFamily="34" charset="0"/>
              </a:rPr>
              <a:t>TIPOS</a:t>
            </a:r>
            <a:endParaRPr lang="en-US" b="1" dirty="0">
              <a:solidFill>
                <a:schemeClr val="bg1"/>
              </a:solidFill>
              <a:latin typeface="Arial" panose="020B0604020202020204" pitchFamily="34" charset="0"/>
              <a:cs typeface="Arial" panose="020B0604020202020204" pitchFamily="34" charset="0"/>
            </a:endParaRPr>
          </a:p>
        </p:txBody>
      </p:sp>
      <p:sp>
        <p:nvSpPr>
          <p:cNvPr id="14" name="Flecha a la derecha con bandas 13"/>
          <p:cNvSpPr/>
          <p:nvPr/>
        </p:nvSpPr>
        <p:spPr>
          <a:xfrm>
            <a:off x="7754438" y="2214260"/>
            <a:ext cx="1510507" cy="496387"/>
          </a:xfrm>
          <a:prstGeom prst="striped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Flecha a la derecha con bandas 14"/>
          <p:cNvSpPr/>
          <p:nvPr/>
        </p:nvSpPr>
        <p:spPr>
          <a:xfrm>
            <a:off x="2578699" y="2394100"/>
            <a:ext cx="1510507" cy="496387"/>
          </a:xfrm>
          <a:prstGeom prst="striped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79187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Lst>
          </a:blip>
          <a:srcRect b="1524"/>
          <a:stretch/>
        </p:blipFill>
        <p:spPr>
          <a:xfrm>
            <a:off x="9525" y="0"/>
            <a:ext cx="12182475" cy="6858000"/>
          </a:xfrm>
          <a:prstGeom prst="rect">
            <a:avLst/>
          </a:prstGeom>
        </p:spPr>
      </p:pic>
      <p:pic>
        <p:nvPicPr>
          <p:cNvPr id="8" name="Imagen 7" descr="C:\Users\JONATHAN\Desktop\Fotos Para tesis\LISTAS FOTOS GEP\F5.jpg"/>
          <p:cNvPicPr/>
          <p:nvPr/>
        </p:nvPicPr>
        <p:blipFill rotWithShape="1">
          <a:blip r:embed="rId4">
            <a:extLst>
              <a:ext uri="{28A0092B-C50C-407E-A947-70E740481C1C}">
                <a14:useLocalDpi xmlns:a14="http://schemas.microsoft.com/office/drawing/2010/main" val="0"/>
              </a:ext>
            </a:extLst>
          </a:blip>
          <a:srcRect l="5001" r="1652"/>
          <a:stretch/>
        </p:blipFill>
        <p:spPr bwMode="auto">
          <a:xfrm>
            <a:off x="9525" y="2547258"/>
            <a:ext cx="7448005" cy="4090359"/>
          </a:xfrm>
          <a:prstGeom prst="rect">
            <a:avLst/>
          </a:prstGeom>
          <a:noFill/>
          <a:ln>
            <a:noFill/>
          </a:ln>
        </p:spPr>
      </p:pic>
      <p:sp>
        <p:nvSpPr>
          <p:cNvPr id="2" name="Rectángulo redondeado 1"/>
          <p:cNvSpPr/>
          <p:nvPr/>
        </p:nvSpPr>
        <p:spPr>
          <a:xfrm>
            <a:off x="4963886" y="441649"/>
            <a:ext cx="1541417" cy="66857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s-EC" sz="3000" b="1">
                <a:solidFill>
                  <a:schemeClr val="bg1"/>
                </a:solidFill>
                <a:latin typeface="Arial" panose="020B0604020202020204" pitchFamily="34" charset="0"/>
                <a:cs typeface="Arial" panose="020B0604020202020204" pitchFamily="34" charset="0"/>
              </a:rPr>
              <a:t>TEMA:</a:t>
            </a:r>
            <a:endParaRPr lang="es-EC" sz="3000" b="1" dirty="0">
              <a:solidFill>
                <a:schemeClr val="bg1"/>
              </a:solidFill>
              <a:latin typeface="Arial" panose="020B0604020202020204" pitchFamily="34" charset="0"/>
              <a:cs typeface="Arial" panose="020B0604020202020204" pitchFamily="34" charset="0"/>
            </a:endParaRPr>
          </a:p>
        </p:txBody>
      </p:sp>
      <p:sp>
        <p:nvSpPr>
          <p:cNvPr id="9" name="Rectángulo redondeado 8"/>
          <p:cNvSpPr/>
          <p:nvPr/>
        </p:nvSpPr>
        <p:spPr>
          <a:xfrm>
            <a:off x="104502" y="1254036"/>
            <a:ext cx="11900263" cy="107284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sz="2500" b="1" dirty="0">
                <a:solidFill>
                  <a:schemeClr val="bg1"/>
                </a:solidFill>
                <a:latin typeface="Arial" panose="020B0604020202020204" pitchFamily="34" charset="0"/>
                <a:ea typeface="Times New Roman" panose="02020603050405020304" pitchFamily="18" charset="0"/>
                <a:cs typeface="Arial" panose="020B0604020202020204" pitchFamily="34" charset="0"/>
              </a:rPr>
              <a:t>INCIDENCIA DEL ENTRENAMIENTO DE JIU JITSU EN LAS CAPACIDADES FÍSICAS DEL SERVICIO DE PROTECCIÓN </a:t>
            </a:r>
            <a:r>
              <a:rPr lang="es-ES" sz="25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PRESIDENCIAL</a:t>
            </a:r>
            <a:endParaRPr lang="es-EC" sz="2500" b="1" dirty="0">
              <a:latin typeface="Arial" panose="020B0604020202020204" pitchFamily="34" charset="0"/>
              <a:cs typeface="Arial" panose="020B0604020202020204" pitchFamily="34" charset="0"/>
            </a:endParaRPr>
          </a:p>
        </p:txBody>
      </p:sp>
      <p:sp>
        <p:nvSpPr>
          <p:cNvPr id="10" name="Rectángulo redondeado 9"/>
          <p:cNvSpPr/>
          <p:nvPr/>
        </p:nvSpPr>
        <p:spPr>
          <a:xfrm>
            <a:off x="7551147" y="4349932"/>
            <a:ext cx="4547235" cy="8621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C" sz="1600" dirty="0">
                <a:latin typeface="Arial" panose="020B0604020202020204" pitchFamily="34" charset="0"/>
                <a:cs typeface="Arial" panose="020B0604020202020204" pitchFamily="34" charset="0"/>
              </a:rPr>
              <a:t>DIRECTOR: MSC. </a:t>
            </a:r>
            <a:r>
              <a:rPr lang="es-EC" sz="1600" dirty="0" smtClean="0">
                <a:latin typeface="Arial" panose="020B0604020202020204" pitchFamily="34" charset="0"/>
                <a:cs typeface="Arial" panose="020B0604020202020204" pitchFamily="34" charset="0"/>
              </a:rPr>
              <a:t>EDUARDO LOACHAMIN A</a:t>
            </a:r>
            <a:r>
              <a:rPr lang="es-EC" sz="1600" dirty="0">
                <a:latin typeface="Arial" panose="020B0604020202020204" pitchFamily="34" charset="0"/>
                <a:cs typeface="Arial" panose="020B0604020202020204" pitchFamily="34" charset="0"/>
              </a:rPr>
              <a:t>.</a:t>
            </a:r>
            <a:br>
              <a:rPr lang="es-EC" sz="1600" dirty="0">
                <a:latin typeface="Arial" panose="020B0604020202020204" pitchFamily="34" charset="0"/>
                <a:cs typeface="Arial" panose="020B0604020202020204" pitchFamily="34" charset="0"/>
              </a:rPr>
            </a:br>
            <a:r>
              <a:rPr lang="es-EC" sz="1600" dirty="0">
                <a:latin typeface="Arial" panose="020B0604020202020204" pitchFamily="34" charset="0"/>
                <a:cs typeface="Arial" panose="020B0604020202020204" pitchFamily="34" charset="0"/>
              </a:rPr>
              <a:t>OPOSITOR: MSC. MARIO VACA  G.</a:t>
            </a:r>
            <a:br>
              <a:rPr lang="es-EC" sz="1600" dirty="0">
                <a:latin typeface="Arial" panose="020B0604020202020204" pitchFamily="34" charset="0"/>
                <a:cs typeface="Arial" panose="020B0604020202020204" pitchFamily="34" charset="0"/>
              </a:rPr>
            </a:br>
            <a:endParaRPr lang="es-EC"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731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1639" r="1631" b="51995"/>
          <a:stretch/>
        </p:blipFill>
        <p:spPr bwMode="auto">
          <a:xfrm>
            <a:off x="4271555" y="4480560"/>
            <a:ext cx="7785462" cy="2245122"/>
          </a:xfrm>
          <a:prstGeom prst="rect">
            <a:avLst/>
          </a:prstGeom>
          <a:ln>
            <a:noFill/>
          </a:ln>
          <a:extLst>
            <a:ext uri="{53640926-AAD7-44D8-BBD7-CCE9431645EC}">
              <a14:shadowObscured xmlns:a14="http://schemas.microsoft.com/office/drawing/2010/main"/>
            </a:ext>
          </a:extLst>
        </p:spPr>
      </p:pic>
      <p:pic>
        <p:nvPicPr>
          <p:cNvPr id="5" name="Imagen 4" descr="G:\29 - 08 - 2018\Tesis\AVANCES\TESIS JONATHAN CHACÓN - JIUJITSU SPP ESPE\IR FINALIZANDO TESIS SER MAGISTER\Fotos Para tesis\LISTAS FOTOS GEP\J2.jpg"/>
          <p:cNvPicPr/>
          <p:nvPr/>
        </p:nvPicPr>
        <p:blipFill rotWithShape="1">
          <a:blip r:embed="rId3" cstate="print">
            <a:extLst>
              <a:ext uri="{28A0092B-C50C-407E-A947-70E740481C1C}">
                <a14:useLocalDpi xmlns:a14="http://schemas.microsoft.com/office/drawing/2010/main" val="0"/>
              </a:ext>
            </a:extLst>
          </a:blip>
          <a:srcRect l="4165" t="19812" r="42188" b="19020"/>
          <a:stretch/>
        </p:blipFill>
        <p:spPr bwMode="auto">
          <a:xfrm>
            <a:off x="147842" y="4480560"/>
            <a:ext cx="3993084" cy="2245122"/>
          </a:xfrm>
          <a:prstGeom prst="rect">
            <a:avLst/>
          </a:prstGeom>
          <a:noFill/>
          <a:ln>
            <a:noFill/>
          </a:ln>
          <a:extLst>
            <a:ext uri="{53640926-AAD7-44D8-BBD7-CCE9431645EC}">
              <a14:shadowObscured xmlns:a14="http://schemas.microsoft.com/office/drawing/2010/main"/>
            </a:ext>
          </a:extLst>
        </p:spPr>
      </p:pic>
      <p:sp>
        <p:nvSpPr>
          <p:cNvPr id="6" name="Proceso alternativo 5"/>
          <p:cNvSpPr/>
          <p:nvPr/>
        </p:nvSpPr>
        <p:spPr>
          <a:xfrm>
            <a:off x="2704011" y="541148"/>
            <a:ext cx="9261565" cy="725949"/>
          </a:xfrm>
          <a:prstGeom prst="flowChartAlternateProcess">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sz="4000" dirty="0" smtClean="0">
                <a:solidFill>
                  <a:schemeClr val="bg1"/>
                </a:solidFill>
                <a:latin typeface="Arial" panose="020B0604020202020204" pitchFamily="34" charset="0"/>
                <a:cs typeface="Arial" panose="020B0604020202020204" pitchFamily="34" charset="0"/>
              </a:rPr>
              <a:t>TÉCNICAS DE DEFENSA PERSONAL</a:t>
            </a:r>
            <a:endParaRPr lang="en-US" sz="2400" dirty="0">
              <a:solidFill>
                <a:schemeClr val="bg1"/>
              </a:solidFill>
              <a:latin typeface="Arial" panose="020B0604020202020204" pitchFamily="34" charset="0"/>
              <a:cs typeface="Arial" panose="020B0604020202020204" pitchFamily="34" charset="0"/>
            </a:endParaRPr>
          </a:p>
        </p:txBody>
      </p:sp>
      <p:sp>
        <p:nvSpPr>
          <p:cNvPr id="8" name="Pergamino horizontal 7"/>
          <p:cNvSpPr/>
          <p:nvPr/>
        </p:nvSpPr>
        <p:spPr>
          <a:xfrm>
            <a:off x="124097" y="512374"/>
            <a:ext cx="1613263" cy="653143"/>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MX" sz="2400" dirty="0" smtClean="0">
                <a:solidFill>
                  <a:schemeClr val="bg1"/>
                </a:solidFill>
                <a:latin typeface="Arial" panose="020B0604020202020204" pitchFamily="34" charset="0"/>
                <a:cs typeface="Arial" panose="020B0604020202020204" pitchFamily="34" charset="0"/>
              </a:rPr>
              <a:t>TIPOS</a:t>
            </a:r>
            <a:endParaRPr lang="en-US" sz="2400" dirty="0">
              <a:solidFill>
                <a:schemeClr val="bg1"/>
              </a:solidFill>
              <a:latin typeface="Arial" panose="020B0604020202020204" pitchFamily="34" charset="0"/>
              <a:cs typeface="Arial" panose="020B0604020202020204" pitchFamily="34" charset="0"/>
            </a:endParaRPr>
          </a:p>
        </p:txBody>
      </p:sp>
      <p:sp>
        <p:nvSpPr>
          <p:cNvPr id="9" name="Proceso alternativo 8"/>
          <p:cNvSpPr/>
          <p:nvPr/>
        </p:nvSpPr>
        <p:spPr>
          <a:xfrm>
            <a:off x="502615" y="2210557"/>
            <a:ext cx="3011294" cy="1284644"/>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2400" dirty="0" smtClean="0">
                <a:latin typeface="Arial" panose="020B0604020202020204" pitchFamily="34" charset="0"/>
                <a:cs typeface="Arial" panose="020B0604020202020204" pitchFamily="34" charset="0"/>
              </a:rPr>
              <a:t>Mentalidad</a:t>
            </a:r>
            <a:endParaRPr lang="en-US" sz="2400" dirty="0">
              <a:latin typeface="Arial" panose="020B0604020202020204" pitchFamily="34" charset="0"/>
              <a:cs typeface="Arial" panose="020B0604020202020204" pitchFamily="34" charset="0"/>
            </a:endParaRPr>
          </a:p>
        </p:txBody>
      </p:sp>
      <p:sp>
        <p:nvSpPr>
          <p:cNvPr id="10" name="Proceso alternativo 9"/>
          <p:cNvSpPr/>
          <p:nvPr/>
        </p:nvSpPr>
        <p:spPr>
          <a:xfrm>
            <a:off x="4271555" y="2231506"/>
            <a:ext cx="3265714" cy="1284644"/>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dirty="0" smtClean="0">
                <a:latin typeface="Arial" panose="020B0604020202020204" pitchFamily="34" charset="0"/>
                <a:cs typeface="Arial" panose="020B0604020202020204" pitchFamily="34" charset="0"/>
              </a:rPr>
              <a:t>Técnicas </a:t>
            </a:r>
            <a:r>
              <a:rPr lang="es-EC" sz="2400" dirty="0">
                <a:latin typeface="Arial" panose="020B0604020202020204" pitchFamily="34" charset="0"/>
                <a:cs typeface="Arial" panose="020B0604020202020204" pitchFamily="34" charset="0"/>
              </a:rPr>
              <a:t>prácticas</a:t>
            </a:r>
            <a:endParaRPr lang="en-US" sz="2400" dirty="0">
              <a:latin typeface="Arial" panose="020B0604020202020204" pitchFamily="34" charset="0"/>
              <a:cs typeface="Arial" panose="020B0604020202020204" pitchFamily="34" charset="0"/>
            </a:endParaRPr>
          </a:p>
        </p:txBody>
      </p:sp>
      <p:sp>
        <p:nvSpPr>
          <p:cNvPr id="11" name="Proceso alternativo 10"/>
          <p:cNvSpPr/>
          <p:nvPr/>
        </p:nvSpPr>
        <p:spPr>
          <a:xfrm>
            <a:off x="8469222" y="2252456"/>
            <a:ext cx="3195910" cy="1284644"/>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2400" dirty="0" smtClean="0">
                <a:latin typeface="Arial" panose="020B0604020202020204" pitchFamily="34" charset="0"/>
                <a:cs typeface="Arial" panose="020B0604020202020204" pitchFamily="34" charset="0"/>
              </a:rPr>
              <a:t>Acciones eficientes</a:t>
            </a:r>
            <a:endParaRPr lang="en-US" sz="2400" dirty="0">
              <a:latin typeface="Arial" panose="020B0604020202020204" pitchFamily="34" charset="0"/>
              <a:cs typeface="Arial" panose="020B0604020202020204" pitchFamily="34" charset="0"/>
            </a:endParaRPr>
          </a:p>
        </p:txBody>
      </p:sp>
      <p:sp>
        <p:nvSpPr>
          <p:cNvPr id="13" name="Flecha derecha 12"/>
          <p:cNvSpPr/>
          <p:nvPr/>
        </p:nvSpPr>
        <p:spPr>
          <a:xfrm>
            <a:off x="3644537" y="2717074"/>
            <a:ext cx="496389" cy="177704"/>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 name="Flecha derecha 13"/>
          <p:cNvSpPr/>
          <p:nvPr/>
        </p:nvSpPr>
        <p:spPr>
          <a:xfrm>
            <a:off x="7798526" y="2784976"/>
            <a:ext cx="496389" cy="177704"/>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8554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29 - 08 - 2018\Tesis\AVANCES\TESIS JONATHAN CHACÓN - JIUJITSU SPP ESPE\IR FINALIZANDO TESIS SER MAGISTER\Fotos Para tesis\FOTOS YA REVISADAS\GEP\C12 día 4.jpg"/>
          <p:cNvPicPr/>
          <p:nvPr/>
        </p:nvPicPr>
        <p:blipFill rotWithShape="1">
          <a:blip r:embed="rId2" cstate="print">
            <a:extLst>
              <a:ext uri="{28A0092B-C50C-407E-A947-70E740481C1C}">
                <a14:useLocalDpi xmlns:a14="http://schemas.microsoft.com/office/drawing/2010/main" val="0"/>
              </a:ext>
            </a:extLst>
          </a:blip>
          <a:srcRect l="32454" t="8136" r="30752" b="27178"/>
          <a:stretch/>
        </p:blipFill>
        <p:spPr bwMode="auto">
          <a:xfrm>
            <a:off x="7863840" y="3030584"/>
            <a:ext cx="4198076" cy="3722914"/>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3"/>
          <a:srcRect l="626" t="2593"/>
          <a:stretch/>
        </p:blipFill>
        <p:spPr bwMode="auto">
          <a:xfrm>
            <a:off x="128588" y="3030584"/>
            <a:ext cx="7408681" cy="3722913"/>
          </a:xfrm>
          <a:prstGeom prst="rect">
            <a:avLst/>
          </a:prstGeom>
          <a:ln w="9525">
            <a:solidFill>
              <a:schemeClr val="tx1"/>
            </a:solidFill>
          </a:ln>
          <a:extLst>
            <a:ext uri="{53640926-AAD7-44D8-BBD7-CCE9431645EC}">
              <a14:shadowObscured xmlns:a14="http://schemas.microsoft.com/office/drawing/2010/main"/>
            </a:ext>
          </a:extLst>
        </p:spPr>
      </p:pic>
      <p:sp>
        <p:nvSpPr>
          <p:cNvPr id="5" name="Proceso alternativo 4"/>
          <p:cNvSpPr/>
          <p:nvPr/>
        </p:nvSpPr>
        <p:spPr>
          <a:xfrm>
            <a:off x="6622869" y="-42679"/>
            <a:ext cx="5569132" cy="1005840"/>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MX" sz="3600" u="sng" dirty="0" smtClean="0">
                <a:latin typeface="Arial" panose="020B0604020202020204" pitchFamily="34" charset="0"/>
                <a:cs typeface="Arial" panose="020B0604020202020204" pitchFamily="34" charset="0"/>
              </a:rPr>
              <a:t>CAPACIDADES FÍSICAS</a:t>
            </a:r>
            <a:endParaRPr lang="en-US" sz="3600" u="sng" dirty="0">
              <a:latin typeface="Arial" panose="020B0604020202020204" pitchFamily="34" charset="0"/>
              <a:cs typeface="Arial" panose="020B0604020202020204" pitchFamily="34" charset="0"/>
            </a:endParaRPr>
          </a:p>
        </p:txBody>
      </p:sp>
      <p:sp>
        <p:nvSpPr>
          <p:cNvPr id="7" name="Proceso alternativo 6"/>
          <p:cNvSpPr/>
          <p:nvPr/>
        </p:nvSpPr>
        <p:spPr>
          <a:xfrm>
            <a:off x="4139154" y="126752"/>
            <a:ext cx="1573962" cy="100584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2400" b="1" dirty="0" smtClean="0">
                <a:latin typeface="Arial" panose="020B0604020202020204" pitchFamily="34" charset="0"/>
                <a:cs typeface="Arial" panose="020B0604020202020204" pitchFamily="34" charset="0"/>
              </a:rPr>
              <a:t>FUERZA</a:t>
            </a:r>
            <a:endParaRPr lang="en-US" sz="2400" b="1" dirty="0">
              <a:latin typeface="Arial" panose="020B0604020202020204" pitchFamily="34" charset="0"/>
              <a:cs typeface="Arial" panose="020B0604020202020204" pitchFamily="34" charset="0"/>
            </a:endParaRPr>
          </a:p>
        </p:txBody>
      </p:sp>
      <p:sp>
        <p:nvSpPr>
          <p:cNvPr id="8" name="Proceso alternativo 7"/>
          <p:cNvSpPr/>
          <p:nvPr/>
        </p:nvSpPr>
        <p:spPr>
          <a:xfrm>
            <a:off x="481286" y="1551656"/>
            <a:ext cx="2248852" cy="100584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400" dirty="0" smtClean="0">
                <a:latin typeface="Arial" panose="020B0604020202020204" pitchFamily="34" charset="0"/>
                <a:cs typeface="Arial" panose="020B0604020202020204" pitchFamily="34" charset="0"/>
              </a:rPr>
              <a:t>Clasificación</a:t>
            </a:r>
            <a:endParaRPr lang="en-US" sz="2400" dirty="0">
              <a:latin typeface="Arial" panose="020B0604020202020204" pitchFamily="34" charset="0"/>
              <a:cs typeface="Arial" panose="020B0604020202020204" pitchFamily="34" charset="0"/>
            </a:endParaRPr>
          </a:p>
        </p:txBody>
      </p:sp>
      <p:sp>
        <p:nvSpPr>
          <p:cNvPr id="9" name="Proceso alternativo 8"/>
          <p:cNvSpPr/>
          <p:nvPr/>
        </p:nvSpPr>
        <p:spPr>
          <a:xfrm>
            <a:off x="3472948" y="1555365"/>
            <a:ext cx="2676816" cy="100584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400" dirty="0" smtClean="0">
                <a:latin typeface="Arial" panose="020B0604020202020204" pitchFamily="34" charset="0"/>
                <a:cs typeface="Arial" panose="020B0604020202020204" pitchFamily="34" charset="0"/>
              </a:rPr>
              <a:t>Métodos</a:t>
            </a:r>
            <a:endParaRPr lang="en-US" sz="2400" dirty="0">
              <a:latin typeface="Arial" panose="020B0604020202020204" pitchFamily="34" charset="0"/>
              <a:cs typeface="Arial" panose="020B0604020202020204" pitchFamily="34" charset="0"/>
            </a:endParaRPr>
          </a:p>
        </p:txBody>
      </p:sp>
      <p:sp>
        <p:nvSpPr>
          <p:cNvPr id="11" name="Proceso alternativo 10"/>
          <p:cNvSpPr/>
          <p:nvPr/>
        </p:nvSpPr>
        <p:spPr>
          <a:xfrm>
            <a:off x="6892574" y="1551656"/>
            <a:ext cx="2068548" cy="100584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400" dirty="0" smtClean="0">
                <a:latin typeface="Arial" panose="020B0604020202020204" pitchFamily="34" charset="0"/>
                <a:cs typeface="Arial" panose="020B0604020202020204" pitchFamily="34" charset="0"/>
              </a:rPr>
              <a:t>Importancia</a:t>
            </a:r>
            <a:endParaRPr lang="en-US" sz="2400" dirty="0">
              <a:latin typeface="Arial" panose="020B0604020202020204" pitchFamily="34" charset="0"/>
              <a:cs typeface="Arial" panose="020B0604020202020204" pitchFamily="34" charset="0"/>
            </a:endParaRPr>
          </a:p>
        </p:txBody>
      </p:sp>
      <p:cxnSp>
        <p:nvCxnSpPr>
          <p:cNvPr id="16" name="Conector recto de flecha 15"/>
          <p:cNvCxnSpPr>
            <a:stCxn id="7" idx="2"/>
          </p:cNvCxnSpPr>
          <p:nvPr/>
        </p:nvCxnSpPr>
        <p:spPr>
          <a:xfrm>
            <a:off x="4926135" y="1132592"/>
            <a:ext cx="0" cy="222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7978489" y="1329201"/>
            <a:ext cx="0" cy="222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4918145" y="1360764"/>
            <a:ext cx="15979" cy="178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1595826" y="1337720"/>
            <a:ext cx="15979" cy="178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1595826" y="1329201"/>
            <a:ext cx="6382663" cy="258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48880"/>
      </p:ext>
    </p:extLst>
  </p:cSld>
  <p:clrMapOvr>
    <a:masterClrMapping/>
  </p:clrMapOvr>
  <p:transition spd="slow">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3600" r="17941" b="46861"/>
          <a:stretch/>
        </p:blipFill>
        <p:spPr>
          <a:xfrm>
            <a:off x="250423" y="4125775"/>
            <a:ext cx="6567301" cy="2594815"/>
          </a:xfrm>
          <a:prstGeom prst="rect">
            <a:avLst/>
          </a:prstGeom>
        </p:spPr>
      </p:pic>
      <p:pic>
        <p:nvPicPr>
          <p:cNvPr id="5" name="Imagen 4"/>
          <p:cNvPicPr/>
          <p:nvPr/>
        </p:nvPicPr>
        <p:blipFill rotWithShape="1">
          <a:blip r:embed="rId3"/>
          <a:srcRect r="5668" b="37863"/>
          <a:stretch/>
        </p:blipFill>
        <p:spPr bwMode="auto">
          <a:xfrm>
            <a:off x="7078436" y="5018226"/>
            <a:ext cx="4982004" cy="1702364"/>
          </a:xfrm>
          <a:prstGeom prst="rect">
            <a:avLst/>
          </a:prstGeom>
          <a:ln>
            <a:noFill/>
          </a:ln>
          <a:extLst>
            <a:ext uri="{53640926-AAD7-44D8-BBD7-CCE9431645EC}">
              <a14:shadowObscured xmlns:a14="http://schemas.microsoft.com/office/drawing/2010/main"/>
            </a:ext>
          </a:extLst>
        </p:spPr>
      </p:pic>
      <p:pic>
        <p:nvPicPr>
          <p:cNvPr id="6" name="Imagen 5" descr="C:\Users\JONATHAN\Desktop\Fotos Para tesis\LISTAS FOTOS GEP\A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078436" y="204822"/>
            <a:ext cx="4982004" cy="2644976"/>
          </a:xfrm>
          <a:prstGeom prst="rect">
            <a:avLst/>
          </a:prstGeom>
          <a:noFill/>
          <a:ln>
            <a:noFill/>
          </a:ln>
        </p:spPr>
      </p:pic>
      <p:sp>
        <p:nvSpPr>
          <p:cNvPr id="8" name="Rectángulo redondeado 7"/>
          <p:cNvSpPr/>
          <p:nvPr/>
        </p:nvSpPr>
        <p:spPr>
          <a:xfrm>
            <a:off x="2468880" y="418011"/>
            <a:ext cx="2495006" cy="77070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dirty="0" smtClean="0"/>
              <a:t>RESISTENCIA</a:t>
            </a:r>
            <a:endParaRPr lang="en-US" dirty="0"/>
          </a:p>
        </p:txBody>
      </p:sp>
      <p:sp>
        <p:nvSpPr>
          <p:cNvPr id="9" name="Rectángulo redondeado 8"/>
          <p:cNvSpPr/>
          <p:nvPr/>
        </p:nvSpPr>
        <p:spPr>
          <a:xfrm>
            <a:off x="533946" y="2368821"/>
            <a:ext cx="2495006" cy="77070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smtClean="0"/>
              <a:t>Láctica</a:t>
            </a:r>
            <a:endParaRPr lang="en-US" dirty="0"/>
          </a:p>
        </p:txBody>
      </p:sp>
      <p:sp>
        <p:nvSpPr>
          <p:cNvPr id="10" name="Rectángulo redondeado 9"/>
          <p:cNvSpPr/>
          <p:nvPr/>
        </p:nvSpPr>
        <p:spPr>
          <a:xfrm>
            <a:off x="4322718" y="2364378"/>
            <a:ext cx="2495006" cy="77070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smtClean="0"/>
              <a:t>Aláctica</a:t>
            </a:r>
            <a:endParaRPr lang="en-US" dirty="0"/>
          </a:p>
        </p:txBody>
      </p:sp>
      <p:cxnSp>
        <p:nvCxnSpPr>
          <p:cNvPr id="13" name="Conector recto 12"/>
          <p:cNvCxnSpPr/>
          <p:nvPr/>
        </p:nvCxnSpPr>
        <p:spPr>
          <a:xfrm flipV="1">
            <a:off x="1672046" y="1933303"/>
            <a:ext cx="4049485" cy="13063"/>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Conector recto de flecha 14"/>
          <p:cNvCxnSpPr>
            <a:stCxn id="8" idx="2"/>
          </p:cNvCxnSpPr>
          <p:nvPr/>
        </p:nvCxnSpPr>
        <p:spPr>
          <a:xfrm>
            <a:off x="3716383" y="1188720"/>
            <a:ext cx="0" cy="75764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Conector recto de flecha 15"/>
          <p:cNvCxnSpPr/>
          <p:nvPr/>
        </p:nvCxnSpPr>
        <p:spPr>
          <a:xfrm>
            <a:off x="5721531" y="1939834"/>
            <a:ext cx="0" cy="42454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8" name="Conector recto de flecha 17"/>
          <p:cNvCxnSpPr/>
          <p:nvPr/>
        </p:nvCxnSpPr>
        <p:spPr>
          <a:xfrm>
            <a:off x="1672046" y="1946366"/>
            <a:ext cx="0" cy="42454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19" name="Imagen 18" descr="C:\Users\JONATHAN\Desktop\Fotos Para tesis\LISTAS FOTOS GEP\E1.JPG"/>
          <p:cNvPicPr/>
          <p:nvPr/>
        </p:nvPicPr>
        <p:blipFill rotWithShape="1">
          <a:blip r:embed="rId5" cstate="print">
            <a:extLst>
              <a:ext uri="{28A0092B-C50C-407E-A947-70E740481C1C}">
                <a14:useLocalDpi xmlns:a14="http://schemas.microsoft.com/office/drawing/2010/main" val="0"/>
              </a:ext>
            </a:extLst>
          </a:blip>
          <a:srcRect t="14834"/>
          <a:stretch/>
        </p:blipFill>
        <p:spPr bwMode="auto">
          <a:xfrm>
            <a:off x="7078436" y="2930264"/>
            <a:ext cx="4982004" cy="20074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62809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29 - 08 - 2018\Tesis\AVANCES\TESIS JONATHAN CHACÓN - JIUJITSU SPP ESPE\IR FINALIZANDO TESIS SER MAGISTER\Fotos Para tesis\LISTAS FOTOS GPP\K (15).jpg"/>
          <p:cNvPicPr/>
          <p:nvPr/>
        </p:nvPicPr>
        <p:blipFill rotWithShape="1">
          <a:blip r:embed="rId2">
            <a:extLst>
              <a:ext uri="{28A0092B-C50C-407E-A947-70E740481C1C}">
                <a14:useLocalDpi xmlns:a14="http://schemas.microsoft.com/office/drawing/2010/main" val="0"/>
              </a:ext>
            </a:extLst>
          </a:blip>
          <a:srcRect r="25774" b="31504"/>
          <a:stretch/>
        </p:blipFill>
        <p:spPr bwMode="auto">
          <a:xfrm>
            <a:off x="7035800" y="1905000"/>
            <a:ext cx="5015739" cy="2580141"/>
          </a:xfrm>
          <a:prstGeom prst="rect">
            <a:avLst/>
          </a:prstGeom>
          <a:noFill/>
          <a:ln>
            <a:noFill/>
          </a:ln>
          <a:extLst>
            <a:ext uri="{53640926-AAD7-44D8-BBD7-CCE9431645EC}">
              <a14:shadowObscured xmlns:a14="http://schemas.microsoft.com/office/drawing/2010/main"/>
            </a:ext>
          </a:extLst>
        </p:spPr>
      </p:pic>
      <p:pic>
        <p:nvPicPr>
          <p:cNvPr id="6" name="Imagen 5" descr="C:\Users\JONATHAN\Desktop\Fotos Para tesis\LISTAS FOTOS GEP\H5.jpg"/>
          <p:cNvPicPr/>
          <p:nvPr/>
        </p:nvPicPr>
        <p:blipFill rotWithShape="1">
          <a:blip r:embed="rId3" cstate="print">
            <a:extLst>
              <a:ext uri="{28A0092B-C50C-407E-A947-70E740481C1C}">
                <a14:useLocalDpi xmlns:a14="http://schemas.microsoft.com/office/drawing/2010/main" val="0"/>
              </a:ext>
            </a:extLst>
          </a:blip>
          <a:srcRect t="17772" r="29147" b="23777"/>
          <a:stretch/>
        </p:blipFill>
        <p:spPr bwMode="auto">
          <a:xfrm>
            <a:off x="171228" y="2150086"/>
            <a:ext cx="4626786" cy="2335055"/>
          </a:xfrm>
          <a:prstGeom prst="rect">
            <a:avLst/>
          </a:prstGeom>
          <a:noFill/>
          <a:ln>
            <a:noFill/>
          </a:ln>
          <a:extLst>
            <a:ext uri="{53640926-AAD7-44D8-BBD7-CCE9431645EC}">
              <a14:shadowObscured xmlns:a14="http://schemas.microsoft.com/office/drawing/2010/main"/>
            </a:ext>
          </a:extLst>
        </p:spPr>
      </p:pic>
      <p:sp>
        <p:nvSpPr>
          <p:cNvPr id="7" name="Proceso alternativo 6"/>
          <p:cNvSpPr/>
          <p:nvPr/>
        </p:nvSpPr>
        <p:spPr>
          <a:xfrm>
            <a:off x="5091407" y="2068625"/>
            <a:ext cx="1651000" cy="1242061"/>
          </a:xfrm>
          <a:prstGeom prst="flowChartAlternateProcess">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dirty="0" smtClean="0"/>
              <a:t>VELOCIDAD</a:t>
            </a:r>
            <a:endParaRPr lang="en-US" dirty="0"/>
          </a:p>
        </p:txBody>
      </p:sp>
      <p:sp>
        <p:nvSpPr>
          <p:cNvPr id="8" name="Proceso alternativo 7"/>
          <p:cNvSpPr/>
          <p:nvPr/>
        </p:nvSpPr>
        <p:spPr>
          <a:xfrm>
            <a:off x="5046957" y="4174149"/>
            <a:ext cx="1739900" cy="124206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dirty="0" smtClean="0"/>
              <a:t>Clasificación</a:t>
            </a:r>
            <a:endParaRPr lang="en-US" dirty="0"/>
          </a:p>
        </p:txBody>
      </p:sp>
      <p:sp>
        <p:nvSpPr>
          <p:cNvPr id="12" name="Flecha abajo 11"/>
          <p:cNvSpPr/>
          <p:nvPr/>
        </p:nvSpPr>
        <p:spPr>
          <a:xfrm>
            <a:off x="5662906" y="3424917"/>
            <a:ext cx="595607" cy="635000"/>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397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29 - 08 - 2018\Tesis\AVANCES\TESIS JONATHAN CHACÓN - JIUJITSU SPP ESPE\IR FINALIZANDO TESIS SER MAGISTER\Fotos Para tesis\LISTAS FOTOS GEP\N4.jpg"/>
          <p:cNvPicPr/>
          <p:nvPr/>
        </p:nvPicPr>
        <p:blipFill rotWithShape="1">
          <a:blip r:embed="rId2" cstate="print">
            <a:extLst>
              <a:ext uri="{28A0092B-C50C-407E-A947-70E740481C1C}">
                <a14:useLocalDpi xmlns:a14="http://schemas.microsoft.com/office/drawing/2010/main" val="0"/>
              </a:ext>
            </a:extLst>
          </a:blip>
          <a:srcRect l="22296" t="8491" r="23448" b="15102"/>
          <a:stretch/>
        </p:blipFill>
        <p:spPr bwMode="auto">
          <a:xfrm>
            <a:off x="190500" y="2387601"/>
            <a:ext cx="5207000" cy="3828870"/>
          </a:xfrm>
          <a:prstGeom prst="rect">
            <a:avLst/>
          </a:prstGeom>
          <a:noFill/>
          <a:ln>
            <a:noFill/>
          </a:ln>
          <a:extLst>
            <a:ext uri="{53640926-AAD7-44D8-BBD7-CCE9431645EC}">
              <a14:shadowObscured xmlns:a14="http://schemas.microsoft.com/office/drawing/2010/main"/>
            </a:ext>
          </a:extLst>
        </p:spPr>
      </p:pic>
      <p:pic>
        <p:nvPicPr>
          <p:cNvPr id="6" name="Imagen 5" descr="C:\Users\JONATHAN\Desktop\Fotos Para tesis\LISTAS FOTOS GPP\A Elegido 9.jpg"/>
          <p:cNvPicPr/>
          <p:nvPr/>
        </p:nvPicPr>
        <p:blipFill rotWithShape="1">
          <a:blip r:embed="rId3" cstate="print">
            <a:extLst>
              <a:ext uri="{28A0092B-C50C-407E-A947-70E740481C1C}">
                <a14:useLocalDpi xmlns:a14="http://schemas.microsoft.com/office/drawing/2010/main" val="0"/>
              </a:ext>
            </a:extLst>
          </a:blip>
          <a:srcRect l="4867" t="7322" r="20501" b="9045"/>
          <a:stretch/>
        </p:blipFill>
        <p:spPr bwMode="auto">
          <a:xfrm>
            <a:off x="5880101" y="2387601"/>
            <a:ext cx="6052094" cy="3828869"/>
          </a:xfrm>
          <a:prstGeom prst="rect">
            <a:avLst/>
          </a:prstGeom>
          <a:noFill/>
          <a:ln>
            <a:noFill/>
          </a:ln>
        </p:spPr>
      </p:pic>
      <p:sp>
        <p:nvSpPr>
          <p:cNvPr id="7" name="Rectángulo redondeado 6"/>
          <p:cNvSpPr/>
          <p:nvPr/>
        </p:nvSpPr>
        <p:spPr>
          <a:xfrm>
            <a:off x="1054100" y="1003300"/>
            <a:ext cx="3275511" cy="812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MX" dirty="0" smtClean="0"/>
              <a:t>CAPACIDAAD FÍSICA</a:t>
            </a:r>
            <a:endParaRPr lang="en-US" dirty="0"/>
          </a:p>
        </p:txBody>
      </p:sp>
      <p:sp>
        <p:nvSpPr>
          <p:cNvPr id="8" name="Rectángulo redondeado 7"/>
          <p:cNvSpPr/>
          <p:nvPr/>
        </p:nvSpPr>
        <p:spPr>
          <a:xfrm>
            <a:off x="7709989" y="965200"/>
            <a:ext cx="3275511" cy="812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Flexibilidad</a:t>
            </a:r>
            <a:endParaRPr lang="en-US" dirty="0"/>
          </a:p>
        </p:txBody>
      </p:sp>
    </p:spTree>
    <p:extLst>
      <p:ext uri="{BB962C8B-B14F-4D97-AF65-F5344CB8AC3E}">
        <p14:creationId xmlns:p14="http://schemas.microsoft.com/office/powerpoint/2010/main" val="2087057836"/>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987550" y="342900"/>
            <a:ext cx="8394700" cy="105448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DISEÑO METODOLÓGICO</a:t>
            </a:r>
            <a:r>
              <a:rPr lang="en-US" sz="2800" dirty="0">
                <a:solidFill>
                  <a:schemeClr val="bg1"/>
                </a:solidFill>
                <a:latin typeface="Arial" panose="020B0604020202020204" pitchFamily="34" charset="0"/>
                <a:cs typeface="Arial" panose="020B0604020202020204" pitchFamily="34" charset="0"/>
              </a:rPr>
              <a:t/>
            </a:r>
            <a:br>
              <a:rPr lang="en-US" sz="2800" dirty="0">
                <a:solidFill>
                  <a:schemeClr val="bg1"/>
                </a:solidFill>
                <a:latin typeface="Arial" panose="020B0604020202020204" pitchFamily="34" charset="0"/>
                <a:cs typeface="Arial" panose="020B0604020202020204" pitchFamily="34" charset="0"/>
              </a:rPr>
            </a:br>
            <a:endParaRPr lang="en-US" sz="2800" dirty="0">
              <a:solidFill>
                <a:schemeClr val="bg1"/>
              </a:solidFill>
              <a:latin typeface="Arial" panose="020B0604020202020204" pitchFamily="34" charset="0"/>
              <a:cs typeface="Arial" panose="020B0604020202020204" pitchFamily="34" charset="0"/>
            </a:endParaRPr>
          </a:p>
        </p:txBody>
      </p:sp>
      <p:sp>
        <p:nvSpPr>
          <p:cNvPr id="8" name="Proceso alternativo 7"/>
          <p:cNvSpPr/>
          <p:nvPr/>
        </p:nvSpPr>
        <p:spPr>
          <a:xfrm>
            <a:off x="482600" y="1817889"/>
            <a:ext cx="11150600" cy="992159"/>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a:solidFill>
                  <a:schemeClr val="bg1"/>
                </a:solidFill>
                <a:latin typeface="Arial" panose="020B0604020202020204" pitchFamily="34" charset="0"/>
                <a:cs typeface="Arial" panose="020B0604020202020204" pitchFamily="34" charset="0"/>
              </a:rPr>
              <a:t>TIPO DE </a:t>
            </a:r>
            <a:r>
              <a:rPr lang="es-EC" dirty="0" smtClean="0">
                <a:solidFill>
                  <a:schemeClr val="bg1"/>
                </a:solidFill>
                <a:latin typeface="Arial" panose="020B0604020202020204" pitchFamily="34" charset="0"/>
                <a:cs typeface="Arial" panose="020B0604020202020204" pitchFamily="34" charset="0"/>
              </a:rPr>
              <a:t>INVESTIGACIÓN: </a:t>
            </a:r>
            <a:r>
              <a:rPr lang="es-ES_tradnl" dirty="0" smtClean="0">
                <a:solidFill>
                  <a:schemeClr val="bg1"/>
                </a:solidFill>
                <a:latin typeface="Arial" panose="020B0604020202020204" pitchFamily="34" charset="0"/>
                <a:cs typeface="Arial" panose="020B0604020202020204" pitchFamily="34" charset="0"/>
              </a:rPr>
              <a:t>CUASI </a:t>
            </a:r>
            <a:r>
              <a:rPr lang="es-ES_tradnl" dirty="0">
                <a:solidFill>
                  <a:schemeClr val="bg1"/>
                </a:solidFill>
                <a:latin typeface="Arial" panose="020B0604020202020204" pitchFamily="34" charset="0"/>
                <a:cs typeface="Arial" panose="020B0604020202020204" pitchFamily="34" charset="0"/>
              </a:rPr>
              <a:t>EXPERIMENTAL </a:t>
            </a:r>
            <a:endParaRPr lang="es-EC" dirty="0">
              <a:solidFill>
                <a:schemeClr val="bg1"/>
              </a:solidFill>
              <a:latin typeface="Arial" panose="020B0604020202020204" pitchFamily="34" charset="0"/>
              <a:cs typeface="Arial" panose="020B0604020202020204" pitchFamily="34" charset="0"/>
            </a:endParaRPr>
          </a:p>
        </p:txBody>
      </p:sp>
      <p:sp>
        <p:nvSpPr>
          <p:cNvPr id="9" name="Proceso alternativo 8"/>
          <p:cNvSpPr/>
          <p:nvPr/>
        </p:nvSpPr>
        <p:spPr>
          <a:xfrm>
            <a:off x="368300" y="3085437"/>
            <a:ext cx="11518900" cy="1905915"/>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C">
                <a:solidFill>
                  <a:schemeClr val="bg1"/>
                </a:solidFill>
                <a:latin typeface="Arial" panose="020B0604020202020204" pitchFamily="34" charset="0"/>
                <a:cs typeface="Arial" panose="020B0604020202020204" pitchFamily="34" charset="0"/>
              </a:rPr>
              <a:t>POBLACIÓN Y MUESTRA:</a:t>
            </a:r>
          </a:p>
          <a:p>
            <a:pPr algn="ctr"/>
            <a:r>
              <a:rPr lang="es-EC">
                <a:solidFill>
                  <a:schemeClr val="bg1"/>
                </a:solidFill>
                <a:latin typeface="Arial" panose="020B0604020202020204" pitchFamily="34" charset="0"/>
                <a:cs typeface="Arial" panose="020B0604020202020204" pitchFamily="34" charset="0"/>
              </a:rPr>
              <a:t>30 PERSONAS DEL SERVICIO DE PROTECCIÓN PRESIDENCIAL (SPP), DE SEXO MASCULINO CON EDADES COMPRENDIDAS ENTRE LOS 30 Y 40 AÑOS, TENIENDO SIMILARES CARACTERÍSTICAS FÍSICAS.</a:t>
            </a:r>
            <a:endParaRPr lang="es-EC" dirty="0">
              <a:solidFill>
                <a:schemeClr val="bg1"/>
              </a:solidFill>
              <a:latin typeface="Arial" panose="020B0604020202020204" pitchFamily="34" charset="0"/>
              <a:cs typeface="Arial" panose="020B0604020202020204" pitchFamily="34" charset="0"/>
            </a:endParaRPr>
          </a:p>
        </p:txBody>
      </p:sp>
      <p:sp>
        <p:nvSpPr>
          <p:cNvPr id="10" name="Proceso alternativo 9"/>
          <p:cNvSpPr/>
          <p:nvPr/>
        </p:nvSpPr>
        <p:spPr>
          <a:xfrm>
            <a:off x="482600" y="5266741"/>
            <a:ext cx="11404600" cy="122296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C">
                <a:solidFill>
                  <a:schemeClr val="bg1"/>
                </a:solidFill>
                <a:latin typeface="Arial" panose="020B0604020202020204" pitchFamily="34" charset="0"/>
                <a:cs typeface="Arial" panose="020B0604020202020204" pitchFamily="34" charset="0"/>
              </a:rPr>
              <a:t>INSTRUMENTOS:</a:t>
            </a:r>
          </a:p>
          <a:p>
            <a:pPr algn="ctr"/>
            <a:r>
              <a:rPr lang="es-EC">
                <a:solidFill>
                  <a:schemeClr val="bg1"/>
                </a:solidFill>
                <a:latin typeface="Arial" panose="020B0604020202020204" pitchFamily="34" charset="0"/>
                <a:cs typeface="Arial" panose="020B0604020202020204" pitchFamily="34" charset="0"/>
              </a:rPr>
              <a:t>FICHA DE OBSERVACIÓN </a:t>
            </a:r>
          </a:p>
          <a:p>
            <a:pPr algn="ctr"/>
            <a:r>
              <a:rPr lang="es-EC">
                <a:solidFill>
                  <a:schemeClr val="bg1"/>
                </a:solidFill>
                <a:latin typeface="Arial" panose="020B0604020202020204" pitchFamily="34" charset="0"/>
                <a:cs typeface="Arial" panose="020B0604020202020204" pitchFamily="34" charset="0"/>
              </a:rPr>
              <a:t>TEST FÍSCOS Y TÉCNICOS</a:t>
            </a:r>
            <a:endParaRPr lang="es-EC"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588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365452" y="0"/>
            <a:ext cx="3567387" cy="369332"/>
          </a:xfrm>
          <a:prstGeom prst="rect">
            <a:avLst/>
          </a:prstGeom>
        </p:spPr>
        <p:txBody>
          <a:bodyPr wrap="none">
            <a:spAutoFit/>
          </a:bodyPr>
          <a:lstStyle/>
          <a:p>
            <a:pPr marR="31115" algn="ctr">
              <a:spcAft>
                <a:spcPts val="0"/>
              </a:spcAft>
            </a:pPr>
            <a:r>
              <a:rPr lang="es-ES" b="1" u="sng" dirty="0">
                <a:latin typeface="Arial" panose="020B0604020202020204" pitchFamily="34" charset="0"/>
                <a:ea typeface="Times New Roman" panose="02020603050405020304" pitchFamily="18" charset="0"/>
              </a:rPr>
              <a:t>PLANIFICACIÓN DIARIA No 12</a:t>
            </a:r>
            <a:endParaRPr lang="en-US" dirty="0">
              <a:latin typeface="Times New Roman" panose="02020603050405020304" pitchFamily="18" charset="0"/>
              <a:ea typeface="Times New Roman" panose="02020603050405020304" pitchFamily="18" charset="0"/>
            </a:endParaRPr>
          </a:p>
        </p:txBody>
      </p:sp>
      <p:pic>
        <p:nvPicPr>
          <p:cNvPr id="4" name="Imagen 3"/>
          <p:cNvPicPr>
            <a:picLocks noChangeAspect="1"/>
          </p:cNvPicPr>
          <p:nvPr/>
        </p:nvPicPr>
        <p:blipFill rotWithShape="1">
          <a:blip r:embed="rId2"/>
          <a:srcRect l="878" t="10923" r="1173" b="946"/>
          <a:stretch/>
        </p:blipFill>
        <p:spPr>
          <a:xfrm>
            <a:off x="-8710" y="369333"/>
            <a:ext cx="12200710" cy="6488668"/>
          </a:xfrm>
          <a:prstGeom prst="rect">
            <a:avLst/>
          </a:prstGeom>
        </p:spPr>
      </p:pic>
    </p:spTree>
    <p:extLst>
      <p:ext uri="{BB962C8B-B14F-4D97-AF65-F5344CB8AC3E}">
        <p14:creationId xmlns:p14="http://schemas.microsoft.com/office/powerpoint/2010/main" val="30918753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3007362"/>
            <a:ext cx="3771900" cy="3771900"/>
          </a:xfrm>
          <a:prstGeom prst="rect">
            <a:avLst/>
          </a:prstGeom>
        </p:spPr>
      </p:pic>
      <p:pic>
        <p:nvPicPr>
          <p:cNvPr id="4" name="Imagen 3" descr="G:\29 - 08 - 2018\Tesis\AVANCES\TESIS JONATHAN CHACÓN - JIUJITSU SPP ESPE\IR FINALIZANDO TESIS SER MAGISTER\Fotos Para tesis\FOTOS YA REVISADAS\M (43).jpg"/>
          <p:cNvPicPr/>
          <p:nvPr/>
        </p:nvPicPr>
        <p:blipFill rotWithShape="1">
          <a:blip r:embed="rId3">
            <a:extLst>
              <a:ext uri="{28A0092B-C50C-407E-A947-70E740481C1C}">
                <a14:useLocalDpi xmlns:a14="http://schemas.microsoft.com/office/drawing/2010/main" val="0"/>
              </a:ext>
            </a:extLst>
          </a:blip>
          <a:srcRect l="4342" r="39670" b="47401"/>
          <a:stretch/>
        </p:blipFill>
        <p:spPr bwMode="auto">
          <a:xfrm>
            <a:off x="4954724" y="3007362"/>
            <a:ext cx="6437176" cy="3673686"/>
          </a:xfrm>
          <a:prstGeom prst="rect">
            <a:avLst/>
          </a:prstGeom>
          <a:noFill/>
          <a:ln>
            <a:noFill/>
          </a:ln>
          <a:extLst>
            <a:ext uri="{53640926-AAD7-44D8-BBD7-CCE9431645EC}">
              <a14:shadowObscured xmlns:a14="http://schemas.microsoft.com/office/drawing/2010/main"/>
            </a:ext>
          </a:extLst>
        </p:spPr>
      </p:pic>
      <p:sp>
        <p:nvSpPr>
          <p:cNvPr id="2" name="Rectángulo redondeado 1"/>
          <p:cNvSpPr/>
          <p:nvPr/>
        </p:nvSpPr>
        <p:spPr>
          <a:xfrm>
            <a:off x="990600" y="876300"/>
            <a:ext cx="10223500" cy="181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lvl="1" algn="ctr">
              <a:spcBef>
                <a:spcPts val="200"/>
              </a:spcBef>
              <a:spcAft>
                <a:spcPts val="0"/>
              </a:spcAft>
            </a:pPr>
            <a:r>
              <a:rPr lang="es-ES_tradnl" sz="2800" b="1">
                <a:solidFill>
                  <a:schemeClr val="bg1"/>
                </a:solidFill>
                <a:latin typeface="Arial" panose="020B0604020202020204" pitchFamily="34" charset="0"/>
                <a:ea typeface="Times New Roman" panose="02020603050405020304" pitchFamily="18" charset="0"/>
                <a:cs typeface="Times New Roman" panose="02020603050405020304" pitchFamily="18" charset="0"/>
              </a:rPr>
              <a:t>Análisis de resultados pre y post test de la técnica de JiuJitsu en el personal del SPP.</a:t>
            </a:r>
            <a:endParaRPr lang="en-US" sz="28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1015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0" y="13064"/>
            <a:ext cx="4585062" cy="957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s-MX" b="1" u="sng" dirty="0">
                <a:latin typeface="Arial" panose="020B0604020202020204" pitchFamily="34" charset="0"/>
                <a:ea typeface="Times New Roman" panose="02020603050405020304" pitchFamily="18" charset="0"/>
                <a:cs typeface="Arial" panose="020B0604020202020204" pitchFamily="34" charset="0"/>
              </a:rPr>
              <a:t>Resultados pre y pos test de la </a:t>
            </a:r>
            <a:r>
              <a:rPr lang="es-MX" b="1" u="sng" dirty="0" smtClean="0">
                <a:latin typeface="Arial" panose="020B0604020202020204" pitchFamily="34" charset="0"/>
                <a:ea typeface="Times New Roman" panose="02020603050405020304" pitchFamily="18" charset="0"/>
                <a:cs typeface="Arial" panose="020B0604020202020204" pitchFamily="34" charset="0"/>
              </a:rPr>
              <a:t>técnica de golpeo</a:t>
            </a:r>
            <a:endParaRPr lang="en-US" sz="1100" b="1" i="1" u="sng"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778743665"/>
              </p:ext>
            </p:extLst>
          </p:nvPr>
        </p:nvGraphicFramePr>
        <p:xfrm>
          <a:off x="4585063" y="0"/>
          <a:ext cx="7606937" cy="1865958"/>
        </p:xfrm>
        <a:graphic>
          <a:graphicData uri="http://schemas.openxmlformats.org/drawingml/2006/table">
            <a:tbl>
              <a:tblPr firstRow="1" firstCol="1" bandRow="1">
                <a:tableStyleId>{5C22544A-7EE6-4342-B048-85BDC9FD1C3A}</a:tableStyleId>
              </a:tblPr>
              <a:tblGrid>
                <a:gridCol w="3342110">
                  <a:extLst>
                    <a:ext uri="{9D8B030D-6E8A-4147-A177-3AD203B41FA5}">
                      <a16:colId xmlns="" xmlns:a16="http://schemas.microsoft.com/office/drawing/2014/main" val="932991974"/>
                    </a:ext>
                  </a:extLst>
                </a:gridCol>
                <a:gridCol w="1959251">
                  <a:extLst>
                    <a:ext uri="{9D8B030D-6E8A-4147-A177-3AD203B41FA5}">
                      <a16:colId xmlns="" xmlns:a16="http://schemas.microsoft.com/office/drawing/2014/main" val="1222488790"/>
                    </a:ext>
                  </a:extLst>
                </a:gridCol>
                <a:gridCol w="1152788">
                  <a:extLst>
                    <a:ext uri="{9D8B030D-6E8A-4147-A177-3AD203B41FA5}">
                      <a16:colId xmlns="" xmlns:a16="http://schemas.microsoft.com/office/drawing/2014/main" val="1921376822"/>
                    </a:ext>
                  </a:extLst>
                </a:gridCol>
                <a:gridCol w="1152788">
                  <a:extLst>
                    <a:ext uri="{9D8B030D-6E8A-4147-A177-3AD203B41FA5}">
                      <a16:colId xmlns="" xmlns:a16="http://schemas.microsoft.com/office/drawing/2014/main" val="3012716657"/>
                    </a:ext>
                  </a:extLst>
                </a:gridCol>
              </a:tblGrid>
              <a:tr h="303982">
                <a:tc>
                  <a:txBody>
                    <a:bodyPr/>
                    <a:lstStyle/>
                    <a:p>
                      <a:pPr algn="l"/>
                      <a:endParaRPr lang="en-US" sz="1100">
                        <a:effectLst/>
                        <a:latin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PERSONAL (SPP)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l"/>
                      <a:endParaRPr lang="en-US" sz="11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3785130992"/>
                  </a:ext>
                </a:extLst>
              </a:tr>
              <a:tr h="303982">
                <a:tc>
                  <a:txBody>
                    <a:bodyPr/>
                    <a:lstStyle/>
                    <a:p>
                      <a:pPr algn="ctr">
                        <a:spcAft>
                          <a:spcPts val="0"/>
                        </a:spcAft>
                      </a:pPr>
                      <a:r>
                        <a:rPr lang="es-EC" sz="1200">
                          <a:effectLst/>
                        </a:rPr>
                        <a:t>TEST TÉCNICO No 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CONSIDERACIÓN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534544999"/>
                  </a:ext>
                </a:extLst>
              </a:tr>
              <a:tr h="303982">
                <a:tc rowSpan="3">
                  <a:txBody>
                    <a:bodyPr/>
                    <a:lstStyle/>
                    <a:p>
                      <a:pPr algn="l">
                        <a:spcAft>
                          <a:spcPts val="0"/>
                        </a:spcAft>
                      </a:pPr>
                      <a:r>
                        <a:rPr lang="es-EC" sz="1200">
                          <a:effectLst/>
                        </a:rPr>
                        <a:t>Ejecuta técnicas de golpeo utilizando eslabonamiento cinético de todo el cuerpo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a) 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93,33 </a:t>
                      </a:r>
                      <a:r>
                        <a:rPr lang="es-EC"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59553712"/>
                  </a:ext>
                </a:extLst>
              </a:tr>
              <a:tr h="288902">
                <a:tc vMerge="1">
                  <a:txBody>
                    <a:bodyPr/>
                    <a:lstStyle/>
                    <a:p>
                      <a:endParaRPr lang="en-US"/>
                    </a:p>
                  </a:txBody>
                  <a:tcPr/>
                </a:tc>
                <a:tc>
                  <a:txBody>
                    <a:bodyPr/>
                    <a:lstStyle/>
                    <a:p>
                      <a:pPr algn="l">
                        <a:spcAft>
                          <a:spcPts val="0"/>
                        </a:spcAft>
                      </a:pPr>
                      <a:r>
                        <a:rPr lang="es-EC" sz="1200">
                          <a:effectLst/>
                        </a:rPr>
                        <a:t>b) Parcialmente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6,67%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096167450"/>
                  </a:ext>
                </a:extLst>
              </a:tr>
              <a:tr h="288902">
                <a:tc vMerge="1">
                  <a:txBody>
                    <a:bodyPr/>
                    <a:lstStyle/>
                    <a:p>
                      <a:endParaRPr lang="en-US"/>
                    </a:p>
                  </a:txBody>
                  <a:tcPr/>
                </a:tc>
                <a:tc>
                  <a:txBody>
                    <a:bodyPr/>
                    <a:lstStyle/>
                    <a:p>
                      <a:pPr algn="l">
                        <a:spcAft>
                          <a:spcPts val="0"/>
                        </a:spcAft>
                      </a:pPr>
                      <a:r>
                        <a:rPr lang="es-EC" sz="1200">
                          <a:effectLst/>
                        </a:rPr>
                        <a:t>c) 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93,33%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 </a:t>
                      </a:r>
                      <a:r>
                        <a:rPr lang="es-EC"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66438242"/>
                  </a:ext>
                </a:extLst>
              </a:tr>
              <a:tr h="376208">
                <a:tc>
                  <a:txBody>
                    <a:bodyPr/>
                    <a:lstStyle/>
                    <a:p>
                      <a:pPr algn="ctr">
                        <a:spcAft>
                          <a:spcPts val="0"/>
                        </a:spcAft>
                      </a:pPr>
                      <a:r>
                        <a:rPr lang="es-EC"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528807067"/>
                  </a:ext>
                </a:extLst>
              </a:tr>
            </a:tbl>
          </a:graphicData>
        </a:graphic>
      </p:graphicFrame>
      <p:sp>
        <p:nvSpPr>
          <p:cNvPr id="6" name="Rectángulo redondeado 5"/>
          <p:cNvSpPr/>
          <p:nvPr/>
        </p:nvSpPr>
        <p:spPr>
          <a:xfrm>
            <a:off x="1" y="925432"/>
            <a:ext cx="4585061" cy="940526"/>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s-MX" b="1">
                <a:latin typeface="Arial" panose="020B0604020202020204" pitchFamily="34" charset="0"/>
                <a:ea typeface="Times New Roman" panose="02020603050405020304" pitchFamily="18" charset="0"/>
                <a:cs typeface="Arial" panose="020B0604020202020204" pitchFamily="34" charset="0"/>
              </a:rPr>
              <a:t>Fuente</a:t>
            </a:r>
            <a:r>
              <a:rPr lang="es-MX">
                <a:latin typeface="Arial" panose="020B0604020202020204" pitchFamily="34" charset="0"/>
                <a:ea typeface="Times New Roman" panose="02020603050405020304" pitchFamily="18" charset="0"/>
                <a:cs typeface="Arial" panose="020B0604020202020204" pitchFamily="34" charset="0"/>
              </a:rPr>
              <a:t>: Personal Del SPP grupo experimental</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8" name="Gráfico 7"/>
          <p:cNvGraphicFramePr/>
          <p:nvPr>
            <p:extLst>
              <p:ext uri="{D42A27DB-BD31-4B8C-83A1-F6EECF244321}">
                <p14:modId xmlns:p14="http://schemas.microsoft.com/office/powerpoint/2010/main" val="26073228"/>
              </p:ext>
            </p:extLst>
          </p:nvPr>
        </p:nvGraphicFramePr>
        <p:xfrm>
          <a:off x="27032" y="1879023"/>
          <a:ext cx="12164968" cy="49789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32521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0" y="13064"/>
            <a:ext cx="4585062" cy="957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s-ES_tradnl" u="sng" dirty="0">
                <a:latin typeface="Arial" panose="020B0604020202020204" pitchFamily="34" charset="0"/>
                <a:ea typeface="Times New Roman" panose="02020603050405020304" pitchFamily="18" charset="0"/>
              </a:rPr>
              <a:t>Resultados pre y pos test de la </a:t>
            </a:r>
            <a:r>
              <a:rPr lang="es-ES_tradnl" u="sng" dirty="0" smtClean="0">
                <a:latin typeface="Arial" panose="020B0604020202020204" pitchFamily="34" charset="0"/>
                <a:ea typeface="Times New Roman" panose="02020603050405020304" pitchFamily="18" charset="0"/>
              </a:rPr>
              <a:t>técnica de bloqueo</a:t>
            </a:r>
            <a:endParaRPr lang="en-US" sz="1100" i="1" u="sng" dirty="0">
              <a:latin typeface="Times New Roman" panose="02020603050405020304" pitchFamily="18" charset="0"/>
              <a:ea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789404214"/>
              </p:ext>
            </p:extLst>
          </p:nvPr>
        </p:nvGraphicFramePr>
        <p:xfrm>
          <a:off x="4585064" y="0"/>
          <a:ext cx="7606937" cy="1698171"/>
        </p:xfrm>
        <a:graphic>
          <a:graphicData uri="http://schemas.openxmlformats.org/drawingml/2006/table">
            <a:tbl>
              <a:tblPr firstRow="1" firstCol="1" bandRow="1">
                <a:tableStyleId>{5C22544A-7EE6-4342-B048-85BDC9FD1C3A}</a:tableStyleId>
              </a:tblPr>
              <a:tblGrid>
                <a:gridCol w="3364591">
                  <a:extLst>
                    <a:ext uri="{9D8B030D-6E8A-4147-A177-3AD203B41FA5}">
                      <a16:colId xmlns="" xmlns:a16="http://schemas.microsoft.com/office/drawing/2014/main" val="3959246971"/>
                    </a:ext>
                  </a:extLst>
                </a:gridCol>
                <a:gridCol w="1842695">
                  <a:extLst>
                    <a:ext uri="{9D8B030D-6E8A-4147-A177-3AD203B41FA5}">
                      <a16:colId xmlns="" xmlns:a16="http://schemas.microsoft.com/office/drawing/2014/main" val="1681819064"/>
                    </a:ext>
                  </a:extLst>
                </a:gridCol>
                <a:gridCol w="1200249">
                  <a:extLst>
                    <a:ext uri="{9D8B030D-6E8A-4147-A177-3AD203B41FA5}">
                      <a16:colId xmlns="" xmlns:a16="http://schemas.microsoft.com/office/drawing/2014/main" val="1838222369"/>
                    </a:ext>
                  </a:extLst>
                </a:gridCol>
                <a:gridCol w="1199402">
                  <a:extLst>
                    <a:ext uri="{9D8B030D-6E8A-4147-A177-3AD203B41FA5}">
                      <a16:colId xmlns="" xmlns:a16="http://schemas.microsoft.com/office/drawing/2014/main" val="1680899039"/>
                    </a:ext>
                  </a:extLst>
                </a:gridCol>
              </a:tblGrid>
              <a:tr h="280800">
                <a:tc gridSpan="4">
                  <a:txBody>
                    <a:bodyPr/>
                    <a:lstStyle/>
                    <a:p>
                      <a:pPr algn="ctr">
                        <a:spcAft>
                          <a:spcPts val="0"/>
                        </a:spcAft>
                      </a:pPr>
                      <a:r>
                        <a:rPr lang="es-EC" sz="1200">
                          <a:effectLst/>
                        </a:rPr>
                        <a:t>PERSONAL (SPP)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620445740"/>
                  </a:ext>
                </a:extLst>
              </a:tr>
              <a:tr h="294171">
                <a:tc>
                  <a:txBody>
                    <a:bodyPr/>
                    <a:lstStyle/>
                    <a:p>
                      <a:pPr algn="ctr">
                        <a:spcAft>
                          <a:spcPts val="0"/>
                        </a:spcAft>
                      </a:pPr>
                      <a:r>
                        <a:rPr lang="es-EC" sz="1200">
                          <a:effectLst/>
                        </a:rPr>
                        <a:t>TEST TÉCNICO No 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910746477"/>
                  </a:ext>
                </a:extLst>
              </a:tr>
              <a:tr h="280800">
                <a:tc rowSpan="3">
                  <a:txBody>
                    <a:bodyPr/>
                    <a:lstStyle/>
                    <a:p>
                      <a:pPr algn="l">
                        <a:spcAft>
                          <a:spcPts val="0"/>
                        </a:spcAft>
                      </a:pPr>
                      <a:r>
                        <a:rPr lang="es-EC" sz="1200">
                          <a:effectLst/>
                        </a:rPr>
                        <a:t>Realiza técnicas de bloqueo con el timing adecuado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a) 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6,67%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86,67 %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41471827"/>
                  </a:ext>
                </a:extLst>
              </a:tr>
              <a:tr h="280800">
                <a:tc vMerge="1">
                  <a:txBody>
                    <a:bodyPr/>
                    <a:lstStyle/>
                    <a:p>
                      <a:endParaRPr lang="en-US"/>
                    </a:p>
                  </a:txBody>
                  <a:tcPr/>
                </a:tc>
                <a:tc>
                  <a:txBody>
                    <a:bodyPr/>
                    <a:lstStyle/>
                    <a:p>
                      <a:pPr algn="l">
                        <a:spcAft>
                          <a:spcPts val="0"/>
                        </a:spcAft>
                      </a:pPr>
                      <a:r>
                        <a:rPr lang="es-EC" sz="1200">
                          <a:effectLst/>
                        </a:rPr>
                        <a:t>b) Parcialmente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13,33%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128499744"/>
                  </a:ext>
                </a:extLst>
              </a:tr>
              <a:tr h="280800">
                <a:tc vMerge="1">
                  <a:txBody>
                    <a:bodyPr/>
                    <a:lstStyle/>
                    <a:p>
                      <a:endParaRPr lang="en-US"/>
                    </a:p>
                  </a:txBody>
                  <a:tcPr/>
                </a:tc>
                <a:tc>
                  <a:txBody>
                    <a:bodyPr/>
                    <a:lstStyle/>
                    <a:p>
                      <a:pPr algn="l">
                        <a:spcAft>
                          <a:spcPts val="0"/>
                        </a:spcAft>
                      </a:pPr>
                      <a:r>
                        <a:rPr lang="es-EC" sz="1200">
                          <a:effectLst/>
                        </a:rPr>
                        <a:t>c) 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80 %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51627717"/>
                  </a:ext>
                </a:extLst>
              </a:tr>
              <a:tr h="280800">
                <a:tc>
                  <a:txBody>
                    <a:bodyPr/>
                    <a:lstStyle/>
                    <a:p>
                      <a:pPr algn="ctr">
                        <a:spcAft>
                          <a:spcPts val="0"/>
                        </a:spcAft>
                      </a:pPr>
                      <a:r>
                        <a:rPr lang="es-EC" sz="1200">
                          <a:effectLst/>
                        </a:rPr>
                        <a:t>TOTAL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240422937"/>
                  </a:ext>
                </a:extLst>
              </a:tr>
            </a:tbl>
          </a:graphicData>
        </a:graphic>
      </p:graphicFrame>
      <p:sp>
        <p:nvSpPr>
          <p:cNvPr id="6" name="Rectángulo redondeado 5"/>
          <p:cNvSpPr/>
          <p:nvPr/>
        </p:nvSpPr>
        <p:spPr>
          <a:xfrm>
            <a:off x="1" y="864177"/>
            <a:ext cx="4585061" cy="847058"/>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s-MX" b="1">
                <a:latin typeface="Arial" panose="020B0604020202020204" pitchFamily="34" charset="0"/>
                <a:ea typeface="Times New Roman" panose="02020603050405020304" pitchFamily="18" charset="0"/>
                <a:cs typeface="Arial" panose="020B0604020202020204" pitchFamily="34" charset="0"/>
              </a:rPr>
              <a:t>Fuente</a:t>
            </a:r>
            <a:r>
              <a:rPr lang="es-MX">
                <a:latin typeface="Arial" panose="020B0604020202020204" pitchFamily="34" charset="0"/>
                <a:ea typeface="Times New Roman" panose="02020603050405020304" pitchFamily="18" charset="0"/>
                <a:cs typeface="Arial" panose="020B0604020202020204" pitchFamily="34" charset="0"/>
              </a:rPr>
              <a:t>: Personal Del SPP grupo experimental</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7" name="Gráfico 6"/>
          <p:cNvGraphicFramePr/>
          <p:nvPr>
            <p:extLst>
              <p:ext uri="{D42A27DB-BD31-4B8C-83A1-F6EECF244321}">
                <p14:modId xmlns:p14="http://schemas.microsoft.com/office/powerpoint/2010/main" val="2718124365"/>
              </p:ext>
            </p:extLst>
          </p:nvPr>
        </p:nvGraphicFramePr>
        <p:xfrm>
          <a:off x="0" y="1711235"/>
          <a:ext cx="12192000" cy="51467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60616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29 - 08 - 2018\Tesis\AVANCES\TESIS JONATHAN CHACÓN - JIUJITSU SPP ESPE\IR FINALIZANDO TESIS SER MAGISTER\Fotos Para tesis\FOTOS YA REVISADAS\20180405_162707.jpg"/>
          <p:cNvPicPr/>
          <p:nvPr/>
        </p:nvPicPr>
        <p:blipFill rotWithShape="1">
          <a:blip r:embed="rId2" cstate="print">
            <a:extLst>
              <a:ext uri="{28A0092B-C50C-407E-A947-70E740481C1C}">
                <a14:useLocalDpi xmlns:a14="http://schemas.microsoft.com/office/drawing/2010/main" val="0"/>
              </a:ext>
            </a:extLst>
          </a:blip>
          <a:srcRect t="15892" r="23815" b="2041"/>
          <a:stretch/>
        </p:blipFill>
        <p:spPr bwMode="auto">
          <a:xfrm>
            <a:off x="228598" y="3307976"/>
            <a:ext cx="5620873" cy="3375996"/>
          </a:xfrm>
          <a:prstGeom prst="rect">
            <a:avLst/>
          </a:prstGeom>
          <a:noFill/>
          <a:ln>
            <a:noFill/>
          </a:ln>
          <a:extLst>
            <a:ext uri="{53640926-AAD7-44D8-BBD7-CCE9431645EC}">
              <a14:shadowObscured xmlns:a14="http://schemas.microsoft.com/office/drawing/2010/main"/>
            </a:ext>
          </a:extLst>
        </p:spPr>
      </p:pic>
      <p:pic>
        <p:nvPicPr>
          <p:cNvPr id="5" name="Imagen 4" descr="C:\Users\JONATHAN\Desktop\Fotos Para tesis\LISTAS FOTOS GEP\B4 día 3.jpg"/>
          <p:cNvPicPr/>
          <p:nvPr/>
        </p:nvPicPr>
        <p:blipFill rotWithShape="1">
          <a:blip r:embed="rId3" cstate="print">
            <a:extLst>
              <a:ext uri="{28A0092B-C50C-407E-A947-70E740481C1C}">
                <a14:useLocalDpi xmlns:a14="http://schemas.microsoft.com/office/drawing/2010/main" val="0"/>
              </a:ext>
            </a:extLst>
          </a:blip>
          <a:srcRect t="15292" r="10832"/>
          <a:stretch/>
        </p:blipFill>
        <p:spPr bwMode="auto">
          <a:xfrm>
            <a:off x="6010835" y="3307976"/>
            <a:ext cx="5999267" cy="3334454"/>
          </a:xfrm>
          <a:prstGeom prst="rect">
            <a:avLst/>
          </a:prstGeom>
          <a:noFill/>
          <a:ln>
            <a:noFill/>
          </a:ln>
          <a:extLst>
            <a:ext uri="{53640926-AAD7-44D8-BBD7-CCE9431645EC}">
              <a14:shadowObscured xmlns:a14="http://schemas.microsoft.com/office/drawing/2010/main"/>
            </a:ext>
          </a:extLst>
        </p:spPr>
      </p:pic>
      <p:sp>
        <p:nvSpPr>
          <p:cNvPr id="6" name="Rectángulo redondeado 5"/>
          <p:cNvSpPr/>
          <p:nvPr/>
        </p:nvSpPr>
        <p:spPr>
          <a:xfrm>
            <a:off x="8009465" y="475948"/>
            <a:ext cx="4000637" cy="73736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C" b="1">
                <a:solidFill>
                  <a:srgbClr val="FFC000"/>
                </a:solidFill>
                <a:latin typeface="Arial" panose="020B0604020202020204" pitchFamily="34" charset="0"/>
                <a:cs typeface="Arial" panose="020B0604020202020204" pitchFamily="34" charset="0"/>
              </a:rPr>
              <a:t>IDENTIFICACIÓN DEL PROBLEMA</a:t>
            </a:r>
            <a:endParaRPr lang="en-US"/>
          </a:p>
        </p:txBody>
      </p:sp>
      <p:sp>
        <p:nvSpPr>
          <p:cNvPr id="7" name="Rectángulo redondeado 6"/>
          <p:cNvSpPr/>
          <p:nvPr/>
        </p:nvSpPr>
        <p:spPr>
          <a:xfrm>
            <a:off x="228598" y="1410789"/>
            <a:ext cx="11781503" cy="158060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200000"/>
              </a:lnSpc>
            </a:pPr>
            <a:r>
              <a:rPr lang="es-ES" dirty="0">
                <a:latin typeface="Arial" panose="020B0604020202020204" pitchFamily="34" charset="0"/>
                <a:cs typeface="Arial" panose="020B0604020202020204" pitchFamily="34" charset="0"/>
              </a:rPr>
              <a:t> El problema radica en la falta de actividad física planificada por un programa determinado que incluya elementos físicos técnicos de defensa personal, en el personal del SPP</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0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0" y="13064"/>
            <a:ext cx="4585062" cy="957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s-MX" b="1" u="sng" dirty="0">
                <a:latin typeface="Arial" panose="020B0604020202020204" pitchFamily="34" charset="0"/>
                <a:ea typeface="Times New Roman" panose="02020603050405020304" pitchFamily="18" charset="0"/>
                <a:cs typeface="Arial" panose="020B0604020202020204" pitchFamily="34" charset="0"/>
              </a:rPr>
              <a:t>Resultados pre y pos test de </a:t>
            </a:r>
            <a:r>
              <a:rPr lang="es-MX" b="1" u="sng" dirty="0" smtClean="0">
                <a:latin typeface="Arial" panose="020B0604020202020204" pitchFamily="34" charset="0"/>
                <a:ea typeface="Times New Roman" panose="02020603050405020304" pitchFamily="18" charset="0"/>
                <a:cs typeface="Arial" panose="020B0604020202020204" pitchFamily="34" charset="0"/>
              </a:rPr>
              <a:t> la </a:t>
            </a:r>
            <a:r>
              <a:rPr lang="es-MX" b="1" u="sng" dirty="0" err="1" smtClean="0">
                <a:latin typeface="Arial" panose="020B0604020202020204" pitchFamily="34" charset="0"/>
                <a:ea typeface="Times New Roman" panose="02020603050405020304" pitchFamily="18" charset="0"/>
                <a:cs typeface="Arial" panose="020B0604020202020204" pitchFamily="34" charset="0"/>
              </a:rPr>
              <a:t>técncia</a:t>
            </a:r>
            <a:r>
              <a:rPr lang="es-MX" b="1" u="sng" dirty="0" smtClean="0">
                <a:latin typeface="Arial" panose="020B0604020202020204" pitchFamily="34" charset="0"/>
                <a:ea typeface="Times New Roman" panose="02020603050405020304" pitchFamily="18" charset="0"/>
                <a:cs typeface="Arial" panose="020B0604020202020204" pitchFamily="34" charset="0"/>
              </a:rPr>
              <a:t> de derribo</a:t>
            </a:r>
            <a:endParaRPr lang="en-US" sz="1100" b="1" i="1" u="sng"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ángulo redondeado 3"/>
          <p:cNvSpPr/>
          <p:nvPr/>
        </p:nvSpPr>
        <p:spPr>
          <a:xfrm>
            <a:off x="1" y="970708"/>
            <a:ext cx="4585061" cy="10409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s-MX" b="1" dirty="0">
                <a:latin typeface="Arial" panose="020B0604020202020204" pitchFamily="34" charset="0"/>
                <a:ea typeface="Times New Roman" panose="02020603050405020304" pitchFamily="18" charset="0"/>
                <a:cs typeface="Arial" panose="020B0604020202020204" pitchFamily="34" charset="0"/>
              </a:rPr>
              <a:t>Fuente</a:t>
            </a:r>
            <a:r>
              <a:rPr lang="es-MX" dirty="0">
                <a:latin typeface="Arial" panose="020B0604020202020204" pitchFamily="34" charset="0"/>
                <a:ea typeface="Times New Roman" panose="02020603050405020304" pitchFamily="18" charset="0"/>
                <a:cs typeface="Arial" panose="020B0604020202020204" pitchFamily="34" charset="0"/>
              </a:rPr>
              <a:t>: Personal Del SPP grupo experimental</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888564980"/>
              </p:ext>
            </p:extLst>
          </p:nvPr>
        </p:nvGraphicFramePr>
        <p:xfrm>
          <a:off x="4585063" y="13064"/>
          <a:ext cx="7606938" cy="1998616"/>
        </p:xfrm>
        <a:graphic>
          <a:graphicData uri="http://schemas.openxmlformats.org/drawingml/2006/table">
            <a:tbl>
              <a:tblPr firstRow="1" firstCol="1" bandRow="1">
                <a:tableStyleId>{5C22544A-7EE6-4342-B048-85BDC9FD1C3A}</a:tableStyleId>
              </a:tblPr>
              <a:tblGrid>
                <a:gridCol w="3091316">
                  <a:extLst>
                    <a:ext uri="{9D8B030D-6E8A-4147-A177-3AD203B41FA5}">
                      <a16:colId xmlns="" xmlns:a16="http://schemas.microsoft.com/office/drawing/2014/main" val="590354854"/>
                    </a:ext>
                  </a:extLst>
                </a:gridCol>
                <a:gridCol w="1902154">
                  <a:extLst>
                    <a:ext uri="{9D8B030D-6E8A-4147-A177-3AD203B41FA5}">
                      <a16:colId xmlns="" xmlns:a16="http://schemas.microsoft.com/office/drawing/2014/main" val="3911696104"/>
                    </a:ext>
                  </a:extLst>
                </a:gridCol>
                <a:gridCol w="1423466">
                  <a:extLst>
                    <a:ext uri="{9D8B030D-6E8A-4147-A177-3AD203B41FA5}">
                      <a16:colId xmlns="" xmlns:a16="http://schemas.microsoft.com/office/drawing/2014/main" val="4225291442"/>
                    </a:ext>
                  </a:extLst>
                </a:gridCol>
                <a:gridCol w="1190002">
                  <a:extLst>
                    <a:ext uri="{9D8B030D-6E8A-4147-A177-3AD203B41FA5}">
                      <a16:colId xmlns="" xmlns:a16="http://schemas.microsoft.com/office/drawing/2014/main" val="4154637431"/>
                    </a:ext>
                  </a:extLst>
                </a:gridCol>
              </a:tblGrid>
              <a:tr h="243393">
                <a:tc>
                  <a:txBody>
                    <a:bodyPr/>
                    <a:lstStyle/>
                    <a:p>
                      <a:pPr algn="l"/>
                      <a:endParaRPr lang="en-US" sz="110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C" sz="1200">
                          <a:effectLst/>
                        </a:rPr>
                        <a:t>PERSONAL (SPP)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l"/>
                      <a:endParaRPr lang="en-US" sz="11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2768661819"/>
                  </a:ext>
                </a:extLst>
              </a:tr>
              <a:tr h="243393">
                <a:tc>
                  <a:txBody>
                    <a:bodyPr/>
                    <a:lstStyle/>
                    <a:p>
                      <a:pPr algn="ctr">
                        <a:spcAft>
                          <a:spcPts val="0"/>
                        </a:spcAft>
                      </a:pPr>
                      <a:r>
                        <a:rPr lang="es-EC" sz="1200">
                          <a:effectLst/>
                        </a:rPr>
                        <a:t>TEST TÉCNICO No 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CONSIDERACIÓN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435131735"/>
                  </a:ext>
                </a:extLst>
              </a:tr>
              <a:tr h="243393">
                <a:tc rowSpan="5">
                  <a:txBody>
                    <a:bodyPr/>
                    <a:lstStyle/>
                    <a:p>
                      <a:pPr algn="l">
                        <a:spcAft>
                          <a:spcPts val="0"/>
                        </a:spcAft>
                      </a:pPr>
                      <a:r>
                        <a:rPr lang="es-EC" sz="1200">
                          <a:effectLst/>
                        </a:rPr>
                        <a:t>Realiza la técnica de  derribo y control de manera fluida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S" sz="1200">
                          <a:effectLst/>
                        </a:rPr>
                        <a:t>a) </a:t>
                      </a:r>
                      <a:r>
                        <a:rPr lang="es-ES" sz="1000">
                          <a:effectLst/>
                        </a:rPr>
                        <a:t>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86,67 </a:t>
                      </a:r>
                      <a:r>
                        <a:rPr lang="es-EC"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23914110"/>
                  </a:ext>
                </a:extLst>
              </a:tr>
              <a:tr h="231318">
                <a:tc vMerge="1">
                  <a:txBody>
                    <a:bodyPr/>
                    <a:lstStyle/>
                    <a:p>
                      <a:endParaRPr lang="en-US"/>
                    </a:p>
                  </a:txBody>
                  <a:tcPr/>
                </a:tc>
                <a:tc>
                  <a:txBody>
                    <a:bodyPr/>
                    <a:lstStyle/>
                    <a:p>
                      <a:pPr algn="l">
                        <a:spcAft>
                          <a:spcPts val="0"/>
                        </a:spcAft>
                      </a:pPr>
                      <a:r>
                        <a:rPr lang="es-ES" sz="1200">
                          <a:effectLst/>
                        </a:rPr>
                        <a:t>b) </a:t>
                      </a:r>
                      <a:r>
                        <a:rPr lang="es-ES" sz="1000">
                          <a:effectLst/>
                        </a:rPr>
                        <a:t>Parcialmente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13,33  %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687152309"/>
                  </a:ext>
                </a:extLst>
              </a:tr>
              <a:tr h="366042">
                <a:tc vMerge="1">
                  <a:txBody>
                    <a:bodyPr/>
                    <a:lstStyle/>
                    <a:p>
                      <a:endParaRPr lang="en-US"/>
                    </a:p>
                  </a:txBody>
                  <a:tcPr/>
                </a:tc>
                <a:tc>
                  <a:txBody>
                    <a:bodyPr/>
                    <a:lstStyle/>
                    <a:p>
                      <a:pPr algn="l">
                        <a:spcAft>
                          <a:spcPts val="0"/>
                        </a:spcAft>
                      </a:pPr>
                      <a:r>
                        <a:rPr lang="es-ES" sz="1200">
                          <a:effectLst/>
                        </a:rPr>
                        <a:t>c) </a:t>
                      </a:r>
                      <a:r>
                        <a:rPr lang="es-ES" sz="1000">
                          <a:effectLst/>
                        </a:rPr>
                        <a:t>Control de cadera</a:t>
                      </a:r>
                      <a:r>
                        <a:rPr lang="es-E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 </a:t>
                      </a:r>
                      <a:r>
                        <a:rPr lang="es-EC"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145670586"/>
                  </a:ext>
                </a:extLst>
              </a:tr>
              <a:tr h="305035">
                <a:tc vMerge="1">
                  <a:txBody>
                    <a:bodyPr/>
                    <a:lstStyle/>
                    <a:p>
                      <a:endParaRPr lang="en-US"/>
                    </a:p>
                  </a:txBody>
                  <a:tcPr/>
                </a:tc>
                <a:tc>
                  <a:txBody>
                    <a:bodyPr/>
                    <a:lstStyle/>
                    <a:p>
                      <a:pPr algn="l">
                        <a:spcAft>
                          <a:spcPts val="0"/>
                        </a:spcAft>
                      </a:pPr>
                      <a:r>
                        <a:rPr lang="es-ES" sz="1000">
                          <a:effectLst/>
                        </a:rPr>
                        <a:t>d) Control de extremidades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 </a:t>
                      </a:r>
                      <a:r>
                        <a:rPr lang="es-EC"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965361929"/>
                  </a:ext>
                </a:extLst>
              </a:tr>
              <a:tr h="183021">
                <a:tc vMerge="1">
                  <a:txBody>
                    <a:bodyPr/>
                    <a:lstStyle/>
                    <a:p>
                      <a:endParaRPr lang="en-US"/>
                    </a:p>
                  </a:txBody>
                  <a:tcPr/>
                </a:tc>
                <a:tc>
                  <a:txBody>
                    <a:bodyPr/>
                    <a:lstStyle/>
                    <a:p>
                      <a:pPr algn="l">
                        <a:spcAft>
                          <a:spcPts val="0"/>
                        </a:spcAft>
                      </a:pPr>
                      <a:r>
                        <a:rPr lang="es-ES" sz="1000">
                          <a:effectLst/>
                        </a:rPr>
                        <a:t>e) 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60 %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gn="ctr">
                        <a:spcAft>
                          <a:spcPts val="0"/>
                        </a:spcAft>
                        <a:buFont typeface="+mj-lt"/>
                        <a:buAutoNum type="arabicPeriod"/>
                      </a:pPr>
                      <a:r>
                        <a:rPr lang="es-EC"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3608813"/>
                  </a:ext>
                </a:extLst>
              </a:tr>
              <a:tr h="183021">
                <a:tc>
                  <a:txBody>
                    <a:bodyPr/>
                    <a:lstStyle/>
                    <a:p>
                      <a:pPr algn="ctr">
                        <a:spcAft>
                          <a:spcPts val="0"/>
                        </a:spcAft>
                      </a:pPr>
                      <a:r>
                        <a:rPr lang="es-EC" sz="1200">
                          <a:effectLst/>
                        </a:rPr>
                        <a:t>TOTAL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S" sz="10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57921435"/>
                  </a:ext>
                </a:extLst>
              </a:tr>
            </a:tbl>
          </a:graphicData>
        </a:graphic>
      </p:graphicFrame>
      <p:pic>
        <p:nvPicPr>
          <p:cNvPr id="8" name="Imagen 7"/>
          <p:cNvPicPr>
            <a:picLocks noChangeAspect="1"/>
          </p:cNvPicPr>
          <p:nvPr/>
        </p:nvPicPr>
        <p:blipFill rotWithShape="1">
          <a:blip r:embed="rId2"/>
          <a:srcRect l="4352" t="30089" r="8860" b="19553"/>
          <a:stretch/>
        </p:blipFill>
        <p:spPr>
          <a:xfrm>
            <a:off x="0" y="2011681"/>
            <a:ext cx="12228181" cy="4846320"/>
          </a:xfrm>
          <a:prstGeom prst="rect">
            <a:avLst/>
          </a:prstGeom>
        </p:spPr>
      </p:pic>
    </p:spTree>
    <p:extLst>
      <p:ext uri="{BB962C8B-B14F-4D97-AF65-F5344CB8AC3E}">
        <p14:creationId xmlns:p14="http://schemas.microsoft.com/office/powerpoint/2010/main" val="718387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0" y="13063"/>
            <a:ext cx="4585062" cy="104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s-MX" dirty="0">
                <a:latin typeface="Arial" panose="020B0604020202020204" pitchFamily="34" charset="0"/>
                <a:ea typeface="Times New Roman" panose="02020603050405020304" pitchFamily="18" charset="0"/>
              </a:rPr>
              <a:t>Resultados pre y pos test de las técnicas de defensa de atrapes</a:t>
            </a:r>
            <a:endParaRPr lang="en-US" sz="1100" i="1" dirty="0">
              <a:latin typeface="Times New Roman" panose="02020603050405020304" pitchFamily="18" charset="0"/>
              <a:ea typeface="Times New Roman" panose="02020603050405020304" pitchFamily="18" charset="0"/>
            </a:endParaRPr>
          </a:p>
        </p:txBody>
      </p:sp>
      <p:sp>
        <p:nvSpPr>
          <p:cNvPr id="3" name="Rectángulo redondeado 2"/>
          <p:cNvSpPr/>
          <p:nvPr/>
        </p:nvSpPr>
        <p:spPr>
          <a:xfrm>
            <a:off x="1" y="1058091"/>
            <a:ext cx="4585061" cy="940526"/>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s-MX" b="1" dirty="0" smtClean="0">
                <a:latin typeface="Arial" panose="020B0604020202020204" pitchFamily="34" charset="0"/>
                <a:ea typeface="Times New Roman" panose="02020603050405020304" pitchFamily="18" charset="0"/>
                <a:cs typeface="Arial" panose="020B0604020202020204" pitchFamily="34" charset="0"/>
              </a:rPr>
              <a:t>Fuente</a:t>
            </a:r>
            <a:r>
              <a:rPr lang="es-MX" dirty="0" smtClean="0">
                <a:latin typeface="Arial" panose="020B0604020202020204" pitchFamily="34" charset="0"/>
                <a:ea typeface="Times New Roman" panose="02020603050405020304" pitchFamily="18" charset="0"/>
                <a:cs typeface="Arial" panose="020B0604020202020204" pitchFamily="34" charset="0"/>
              </a:rPr>
              <a:t>: Personal Del SPP grupo experimental</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147630906"/>
              </p:ext>
            </p:extLst>
          </p:nvPr>
        </p:nvGraphicFramePr>
        <p:xfrm>
          <a:off x="4585063" y="0"/>
          <a:ext cx="7606938" cy="1998617"/>
        </p:xfrm>
        <a:graphic>
          <a:graphicData uri="http://schemas.openxmlformats.org/drawingml/2006/table">
            <a:tbl>
              <a:tblPr firstRow="1" firstCol="1" bandRow="1">
                <a:tableStyleId>{5C22544A-7EE6-4342-B048-85BDC9FD1C3A}</a:tableStyleId>
              </a:tblPr>
              <a:tblGrid>
                <a:gridCol w="2836760">
                  <a:extLst>
                    <a:ext uri="{9D8B030D-6E8A-4147-A177-3AD203B41FA5}">
                      <a16:colId xmlns="" xmlns:a16="http://schemas.microsoft.com/office/drawing/2014/main" val="70676946"/>
                    </a:ext>
                  </a:extLst>
                </a:gridCol>
                <a:gridCol w="2339351">
                  <a:extLst>
                    <a:ext uri="{9D8B030D-6E8A-4147-A177-3AD203B41FA5}">
                      <a16:colId xmlns="" xmlns:a16="http://schemas.microsoft.com/office/drawing/2014/main" val="1380630476"/>
                    </a:ext>
                  </a:extLst>
                </a:gridCol>
                <a:gridCol w="1215890">
                  <a:extLst>
                    <a:ext uri="{9D8B030D-6E8A-4147-A177-3AD203B41FA5}">
                      <a16:colId xmlns="" xmlns:a16="http://schemas.microsoft.com/office/drawing/2014/main" val="1530083281"/>
                    </a:ext>
                  </a:extLst>
                </a:gridCol>
                <a:gridCol w="1214937">
                  <a:extLst>
                    <a:ext uri="{9D8B030D-6E8A-4147-A177-3AD203B41FA5}">
                      <a16:colId xmlns="" xmlns:a16="http://schemas.microsoft.com/office/drawing/2014/main" val="1134938357"/>
                    </a:ext>
                  </a:extLst>
                </a:gridCol>
              </a:tblGrid>
              <a:tr h="330480">
                <a:tc gridSpan="4">
                  <a:txBody>
                    <a:bodyPr/>
                    <a:lstStyle/>
                    <a:p>
                      <a:pPr algn="ctr">
                        <a:spcAft>
                          <a:spcPts val="0"/>
                        </a:spcAft>
                      </a:pPr>
                      <a:r>
                        <a:rPr lang="es-EC" sz="1200">
                          <a:effectLst/>
                        </a:rPr>
                        <a:t>PERSONAL (SPP)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61127310"/>
                  </a:ext>
                </a:extLst>
              </a:tr>
              <a:tr h="346217">
                <a:tc>
                  <a:txBody>
                    <a:bodyPr/>
                    <a:lstStyle/>
                    <a:p>
                      <a:pPr algn="ctr">
                        <a:spcAft>
                          <a:spcPts val="0"/>
                        </a:spcAft>
                      </a:pPr>
                      <a:r>
                        <a:rPr lang="es-EC" sz="1200" dirty="0">
                          <a:effectLst/>
                        </a:rPr>
                        <a:t>TEST TÉCNICO No 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390052139"/>
                  </a:ext>
                </a:extLst>
              </a:tr>
              <a:tr h="330480">
                <a:tc rowSpan="3">
                  <a:txBody>
                    <a:bodyPr/>
                    <a:lstStyle/>
                    <a:p>
                      <a:pPr algn="l">
                        <a:spcAft>
                          <a:spcPts val="0"/>
                        </a:spcAft>
                      </a:pPr>
                      <a:r>
                        <a:rPr lang="es-EC" sz="1200">
                          <a:effectLst/>
                        </a:rPr>
                        <a:t>Ejecuta defensa de atrapes y derribos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a) 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86,67 %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12929747"/>
                  </a:ext>
                </a:extLst>
              </a:tr>
              <a:tr h="330480">
                <a:tc vMerge="1">
                  <a:txBody>
                    <a:bodyPr/>
                    <a:lstStyle/>
                    <a:p>
                      <a:endParaRPr lang="en-US"/>
                    </a:p>
                  </a:txBody>
                  <a:tcPr/>
                </a:tc>
                <a:tc>
                  <a:txBody>
                    <a:bodyPr/>
                    <a:lstStyle/>
                    <a:p>
                      <a:pPr algn="l">
                        <a:spcAft>
                          <a:spcPts val="0"/>
                        </a:spcAft>
                      </a:pPr>
                      <a:r>
                        <a:rPr lang="es-EC" sz="1200">
                          <a:effectLst/>
                        </a:rPr>
                        <a:t>b) Parcialmente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400041732"/>
                  </a:ext>
                </a:extLst>
              </a:tr>
              <a:tr h="330480">
                <a:tc vMerge="1">
                  <a:txBody>
                    <a:bodyPr/>
                    <a:lstStyle/>
                    <a:p>
                      <a:endParaRPr lang="en-US"/>
                    </a:p>
                  </a:txBody>
                  <a:tcPr/>
                </a:tc>
                <a:tc>
                  <a:txBody>
                    <a:bodyPr/>
                    <a:lstStyle/>
                    <a:p>
                      <a:pPr algn="l">
                        <a:spcAft>
                          <a:spcPts val="0"/>
                        </a:spcAft>
                      </a:pPr>
                      <a:r>
                        <a:rPr lang="es-EC" sz="1200">
                          <a:effectLst/>
                        </a:rPr>
                        <a:t>c) 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86,67 %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567017962"/>
                  </a:ext>
                </a:extLst>
              </a:tr>
              <a:tr h="330480">
                <a:tc>
                  <a:txBody>
                    <a:bodyPr/>
                    <a:lstStyle/>
                    <a:p>
                      <a:pPr algn="ctr">
                        <a:spcAft>
                          <a:spcPts val="0"/>
                        </a:spcAft>
                      </a:pPr>
                      <a:r>
                        <a:rPr lang="es-EC" sz="1200">
                          <a:effectLst/>
                        </a:rPr>
                        <a:t>TOTAL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682392830"/>
                  </a:ext>
                </a:extLst>
              </a:tr>
            </a:tbl>
          </a:graphicData>
        </a:graphic>
      </p:graphicFrame>
      <p:graphicFrame>
        <p:nvGraphicFramePr>
          <p:cNvPr id="7" name="Gráfico 6"/>
          <p:cNvGraphicFramePr/>
          <p:nvPr>
            <p:extLst>
              <p:ext uri="{D42A27DB-BD31-4B8C-83A1-F6EECF244321}">
                <p14:modId xmlns:p14="http://schemas.microsoft.com/office/powerpoint/2010/main" val="1704747459"/>
              </p:ext>
            </p:extLst>
          </p:nvPr>
        </p:nvGraphicFramePr>
        <p:xfrm>
          <a:off x="0" y="1998617"/>
          <a:ext cx="12192000" cy="48593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97899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0" y="13064"/>
            <a:ext cx="4585062" cy="957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s-MX" dirty="0">
                <a:latin typeface="Arial" panose="020B0604020202020204" pitchFamily="34" charset="0"/>
                <a:ea typeface="Times New Roman" panose="02020603050405020304" pitchFamily="18" charset="0"/>
              </a:rPr>
              <a:t>Resultados pre y pos test de las técnicas de </a:t>
            </a:r>
            <a:r>
              <a:rPr lang="es-MX" dirty="0" smtClean="0">
                <a:latin typeface="Arial" panose="020B0604020202020204" pitchFamily="34" charset="0"/>
                <a:ea typeface="Times New Roman" panose="02020603050405020304" pitchFamily="18" charset="0"/>
              </a:rPr>
              <a:t>sumisión </a:t>
            </a:r>
            <a:r>
              <a:rPr lang="es-ES_tradnl" dirty="0" smtClean="0">
                <a:latin typeface="Arial" panose="020B0604020202020204" pitchFamily="34" charset="0"/>
                <a:ea typeface="Times New Roman" panose="02020603050405020304" pitchFamily="18" charset="0"/>
              </a:rPr>
              <a:t>5</a:t>
            </a:r>
            <a:endParaRPr lang="en-US" sz="1100" i="1" dirty="0">
              <a:latin typeface="Times New Roman" panose="02020603050405020304" pitchFamily="18" charset="0"/>
              <a:ea typeface="Times New Roman" panose="02020603050405020304" pitchFamily="18" charset="0"/>
            </a:endParaRPr>
          </a:p>
        </p:txBody>
      </p:sp>
      <p:sp>
        <p:nvSpPr>
          <p:cNvPr id="3" name="Rectángulo redondeado 2"/>
          <p:cNvSpPr/>
          <p:nvPr/>
        </p:nvSpPr>
        <p:spPr>
          <a:xfrm>
            <a:off x="1" y="970708"/>
            <a:ext cx="4585061" cy="1027909"/>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s-MX" b="1" dirty="0" smtClean="0">
                <a:latin typeface="Arial" panose="020B0604020202020204" pitchFamily="34" charset="0"/>
                <a:ea typeface="Times New Roman" panose="02020603050405020304" pitchFamily="18" charset="0"/>
                <a:cs typeface="Arial" panose="020B0604020202020204" pitchFamily="34" charset="0"/>
              </a:rPr>
              <a:t>Fuente</a:t>
            </a:r>
            <a:r>
              <a:rPr lang="es-MX" dirty="0" smtClean="0">
                <a:latin typeface="Arial" panose="020B0604020202020204" pitchFamily="34" charset="0"/>
                <a:ea typeface="Times New Roman" panose="02020603050405020304" pitchFamily="18" charset="0"/>
                <a:cs typeface="Arial" panose="020B0604020202020204" pitchFamily="34" charset="0"/>
              </a:rPr>
              <a:t>: Personal Del SPP grupo experimental</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917636028"/>
              </p:ext>
            </p:extLst>
          </p:nvPr>
        </p:nvGraphicFramePr>
        <p:xfrm>
          <a:off x="4585063" y="13062"/>
          <a:ext cx="7606938" cy="1985554"/>
        </p:xfrm>
        <a:graphic>
          <a:graphicData uri="http://schemas.openxmlformats.org/drawingml/2006/table">
            <a:tbl>
              <a:tblPr firstRow="1" firstCol="1" bandRow="1">
                <a:tableStyleId>{5C22544A-7EE6-4342-B048-85BDC9FD1C3A}</a:tableStyleId>
              </a:tblPr>
              <a:tblGrid>
                <a:gridCol w="2901314">
                  <a:extLst>
                    <a:ext uri="{9D8B030D-6E8A-4147-A177-3AD203B41FA5}">
                      <a16:colId xmlns="" xmlns:a16="http://schemas.microsoft.com/office/drawing/2014/main" val="2110937430"/>
                    </a:ext>
                  </a:extLst>
                </a:gridCol>
                <a:gridCol w="1931540">
                  <a:extLst>
                    <a:ext uri="{9D8B030D-6E8A-4147-A177-3AD203B41FA5}">
                      <a16:colId xmlns="" xmlns:a16="http://schemas.microsoft.com/office/drawing/2014/main" val="3248762630"/>
                    </a:ext>
                  </a:extLst>
                </a:gridCol>
                <a:gridCol w="1387042">
                  <a:extLst>
                    <a:ext uri="{9D8B030D-6E8A-4147-A177-3AD203B41FA5}">
                      <a16:colId xmlns="" xmlns:a16="http://schemas.microsoft.com/office/drawing/2014/main" val="2683038918"/>
                    </a:ext>
                  </a:extLst>
                </a:gridCol>
                <a:gridCol w="1387042">
                  <a:extLst>
                    <a:ext uri="{9D8B030D-6E8A-4147-A177-3AD203B41FA5}">
                      <a16:colId xmlns="" xmlns:a16="http://schemas.microsoft.com/office/drawing/2014/main" val="3283428812"/>
                    </a:ext>
                  </a:extLst>
                </a:gridCol>
              </a:tblGrid>
              <a:tr h="296141">
                <a:tc gridSpan="4">
                  <a:txBody>
                    <a:bodyPr/>
                    <a:lstStyle/>
                    <a:p>
                      <a:pPr algn="ctr">
                        <a:spcAft>
                          <a:spcPts val="0"/>
                        </a:spcAft>
                      </a:pPr>
                      <a:r>
                        <a:rPr lang="es-EC" sz="1200">
                          <a:effectLst/>
                        </a:rPr>
                        <a:t>PERSONAL (SPP)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323820104"/>
                  </a:ext>
                </a:extLst>
              </a:tr>
              <a:tr h="310243">
                <a:tc>
                  <a:txBody>
                    <a:bodyPr/>
                    <a:lstStyle/>
                    <a:p>
                      <a:pPr algn="ctr">
                        <a:spcAft>
                          <a:spcPts val="0"/>
                        </a:spcAft>
                      </a:pPr>
                      <a:r>
                        <a:rPr lang="es-EC" sz="1200">
                          <a:effectLst/>
                        </a:rPr>
                        <a:t>TEST TÉCNICO No 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97743544"/>
                  </a:ext>
                </a:extLst>
              </a:tr>
              <a:tr h="288620">
                <a:tc rowSpan="3">
                  <a:txBody>
                    <a:bodyPr/>
                    <a:lstStyle/>
                    <a:p>
                      <a:pPr algn="l">
                        <a:spcAft>
                          <a:spcPts val="0"/>
                        </a:spcAft>
                      </a:pPr>
                      <a:r>
                        <a:rPr lang="es-EC" sz="1200">
                          <a:effectLst/>
                        </a:rPr>
                        <a:t>Realiza técnicas de sumisión para controlar utilizando la fuerza apropiada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a) 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100 %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09547684"/>
                  </a:ext>
                </a:extLst>
              </a:tr>
              <a:tr h="270757">
                <a:tc vMerge="1">
                  <a:txBody>
                    <a:bodyPr/>
                    <a:lstStyle/>
                    <a:p>
                      <a:endParaRPr lang="en-US"/>
                    </a:p>
                  </a:txBody>
                  <a:tcPr/>
                </a:tc>
                <a:tc>
                  <a:txBody>
                    <a:bodyPr/>
                    <a:lstStyle/>
                    <a:p>
                      <a:pPr algn="l">
                        <a:spcAft>
                          <a:spcPts val="0"/>
                        </a:spcAft>
                      </a:pPr>
                      <a:r>
                        <a:rPr lang="es-EC" sz="1200">
                          <a:effectLst/>
                        </a:rPr>
                        <a:t>b) Parcialmente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070424827"/>
                  </a:ext>
                </a:extLst>
              </a:tr>
              <a:tr h="523652">
                <a:tc vMerge="1">
                  <a:txBody>
                    <a:bodyPr/>
                    <a:lstStyle/>
                    <a:p>
                      <a:endParaRPr lang="en-US"/>
                    </a:p>
                  </a:txBody>
                  <a:tcPr/>
                </a:tc>
                <a:tc>
                  <a:txBody>
                    <a:bodyPr/>
                    <a:lstStyle/>
                    <a:p>
                      <a:pPr algn="l">
                        <a:spcAft>
                          <a:spcPts val="0"/>
                        </a:spcAft>
                      </a:pPr>
                      <a:r>
                        <a:rPr lang="es-EC" sz="1200">
                          <a:effectLst/>
                        </a:rPr>
                        <a:t>c) 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93,33 %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50375923"/>
                  </a:ext>
                </a:extLst>
              </a:tr>
              <a:tr h="296141">
                <a:tc>
                  <a:txBody>
                    <a:bodyPr/>
                    <a:lstStyle/>
                    <a:p>
                      <a:pPr algn="ctr">
                        <a:spcAft>
                          <a:spcPts val="0"/>
                        </a:spcAft>
                      </a:pPr>
                      <a:r>
                        <a:rPr lang="es-EC" sz="1200">
                          <a:effectLst/>
                        </a:rPr>
                        <a:t>TOTAL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endParaRPr lang="en-US" sz="110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687106950"/>
                  </a:ext>
                </a:extLst>
              </a:tr>
            </a:tbl>
          </a:graphicData>
        </a:graphic>
      </p:graphicFrame>
      <p:graphicFrame>
        <p:nvGraphicFramePr>
          <p:cNvPr id="7" name="Gráfico 6"/>
          <p:cNvGraphicFramePr/>
          <p:nvPr>
            <p:extLst>
              <p:ext uri="{D42A27DB-BD31-4B8C-83A1-F6EECF244321}">
                <p14:modId xmlns:p14="http://schemas.microsoft.com/office/powerpoint/2010/main" val="2328480150"/>
              </p:ext>
            </p:extLst>
          </p:nvPr>
        </p:nvGraphicFramePr>
        <p:xfrm>
          <a:off x="0" y="1998616"/>
          <a:ext cx="12192000" cy="48593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03860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0" y="13064"/>
            <a:ext cx="4702630" cy="957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s-MX" dirty="0">
                <a:latin typeface="Arial" panose="020B0604020202020204" pitchFamily="34" charset="0"/>
                <a:ea typeface="Times New Roman" panose="02020603050405020304" pitchFamily="18" charset="0"/>
                <a:cs typeface="Arial" panose="020B0604020202020204" pitchFamily="34" charset="0"/>
              </a:rPr>
              <a:t>Resultados pre y pos test de las técnicas a los puntos de presión</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ángulo redondeado 2"/>
          <p:cNvSpPr/>
          <p:nvPr/>
        </p:nvSpPr>
        <p:spPr>
          <a:xfrm>
            <a:off x="1" y="983773"/>
            <a:ext cx="4702629" cy="1014844"/>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s-MX" b="1" dirty="0" smtClean="0">
                <a:latin typeface="Arial" panose="020B0604020202020204" pitchFamily="34" charset="0"/>
                <a:ea typeface="Times New Roman" panose="02020603050405020304" pitchFamily="18" charset="0"/>
                <a:cs typeface="Arial" panose="020B0604020202020204" pitchFamily="34" charset="0"/>
              </a:rPr>
              <a:t>Fuente</a:t>
            </a:r>
            <a:r>
              <a:rPr lang="es-MX" dirty="0" smtClean="0">
                <a:latin typeface="Arial" panose="020B0604020202020204" pitchFamily="34" charset="0"/>
                <a:ea typeface="Times New Roman" panose="02020603050405020304" pitchFamily="18" charset="0"/>
                <a:cs typeface="Arial" panose="020B0604020202020204" pitchFamily="34" charset="0"/>
              </a:rPr>
              <a:t>: Personal Del SPP grupo experimental</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838431615"/>
              </p:ext>
            </p:extLst>
          </p:nvPr>
        </p:nvGraphicFramePr>
        <p:xfrm>
          <a:off x="4702630" y="-1"/>
          <a:ext cx="7489370" cy="1998617"/>
        </p:xfrm>
        <a:graphic>
          <a:graphicData uri="http://schemas.openxmlformats.org/drawingml/2006/table">
            <a:tbl>
              <a:tblPr firstRow="1" firstCol="1" bandRow="1">
                <a:tableStyleId>{5C22544A-7EE6-4342-B048-85BDC9FD1C3A}</a:tableStyleId>
              </a:tblPr>
              <a:tblGrid>
                <a:gridCol w="2824429">
                  <a:extLst>
                    <a:ext uri="{9D8B030D-6E8A-4147-A177-3AD203B41FA5}">
                      <a16:colId xmlns="" xmlns:a16="http://schemas.microsoft.com/office/drawing/2014/main" val="1776042728"/>
                    </a:ext>
                  </a:extLst>
                </a:gridCol>
                <a:gridCol w="2209481">
                  <a:extLst>
                    <a:ext uri="{9D8B030D-6E8A-4147-A177-3AD203B41FA5}">
                      <a16:colId xmlns="" xmlns:a16="http://schemas.microsoft.com/office/drawing/2014/main" val="1570491864"/>
                    </a:ext>
                  </a:extLst>
                </a:gridCol>
                <a:gridCol w="1228163">
                  <a:extLst>
                    <a:ext uri="{9D8B030D-6E8A-4147-A177-3AD203B41FA5}">
                      <a16:colId xmlns="" xmlns:a16="http://schemas.microsoft.com/office/drawing/2014/main" val="3560780018"/>
                    </a:ext>
                  </a:extLst>
                </a:gridCol>
                <a:gridCol w="1227297">
                  <a:extLst>
                    <a:ext uri="{9D8B030D-6E8A-4147-A177-3AD203B41FA5}">
                      <a16:colId xmlns="" xmlns:a16="http://schemas.microsoft.com/office/drawing/2014/main" val="2402970191"/>
                    </a:ext>
                  </a:extLst>
                </a:gridCol>
              </a:tblGrid>
              <a:tr h="407165">
                <a:tc>
                  <a:txBody>
                    <a:bodyPr/>
                    <a:lstStyle/>
                    <a:p>
                      <a:pPr algn="l"/>
                      <a:endParaRPr lang="en-US" sz="1100">
                        <a:effectLst/>
                        <a:latin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PERSONAL (SPP)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l"/>
                      <a:endParaRPr lang="en-US" sz="11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2040194534"/>
                  </a:ext>
                </a:extLst>
              </a:tr>
              <a:tr h="313613">
                <a:tc>
                  <a:txBody>
                    <a:bodyPr/>
                    <a:lstStyle/>
                    <a:p>
                      <a:pPr algn="l">
                        <a:spcAft>
                          <a:spcPts val="0"/>
                        </a:spcAft>
                      </a:pPr>
                      <a:r>
                        <a:rPr lang="es-EC" sz="1200">
                          <a:effectLst/>
                        </a:rPr>
                        <a:t>TEST TÉCNICO No 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CONSIDERACIÓN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POS TEST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403553897"/>
                  </a:ext>
                </a:extLst>
              </a:tr>
              <a:tr h="306171">
                <a:tc rowSpan="3">
                  <a:txBody>
                    <a:bodyPr/>
                    <a:lstStyle/>
                    <a:p>
                      <a:pPr algn="l">
                        <a:spcAft>
                          <a:spcPts val="0"/>
                        </a:spcAft>
                      </a:pPr>
                      <a:r>
                        <a:rPr lang="es-EC" sz="1200">
                          <a:effectLst/>
                        </a:rPr>
                        <a:t>Ejecuta técnicas a los puntos de presión para controlar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a) 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C" sz="1200">
                          <a:effectLst/>
                        </a:rPr>
                        <a:t>93,33 %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773008679"/>
                  </a:ext>
                </a:extLst>
              </a:tr>
              <a:tr h="306171">
                <a:tc vMerge="1">
                  <a:txBody>
                    <a:bodyPr/>
                    <a:lstStyle/>
                    <a:p>
                      <a:endParaRPr lang="en-US"/>
                    </a:p>
                  </a:txBody>
                  <a:tcPr/>
                </a:tc>
                <a:tc>
                  <a:txBody>
                    <a:bodyPr/>
                    <a:lstStyle/>
                    <a:p>
                      <a:pPr algn="l">
                        <a:spcAft>
                          <a:spcPts val="0"/>
                        </a:spcAft>
                      </a:pPr>
                      <a:r>
                        <a:rPr lang="es-EC" sz="1200">
                          <a:effectLst/>
                        </a:rPr>
                        <a:t>b) Parcialmente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153802638"/>
                  </a:ext>
                </a:extLst>
              </a:tr>
              <a:tr h="306171">
                <a:tc vMerge="1">
                  <a:txBody>
                    <a:bodyPr/>
                    <a:lstStyle/>
                    <a:p>
                      <a:endParaRPr lang="en-US"/>
                    </a:p>
                  </a:txBody>
                  <a:tcPr/>
                </a:tc>
                <a:tc>
                  <a:txBody>
                    <a:bodyPr/>
                    <a:lstStyle/>
                    <a:p>
                      <a:pPr algn="l">
                        <a:spcAft>
                          <a:spcPts val="0"/>
                        </a:spcAft>
                      </a:pPr>
                      <a:r>
                        <a:rPr lang="es-EC" sz="1200">
                          <a:effectLst/>
                        </a:rPr>
                        <a:t>c) 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93,33 %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736827630"/>
                  </a:ext>
                </a:extLst>
              </a:tr>
              <a:tr h="359326">
                <a:tc>
                  <a:txBody>
                    <a:bodyPr/>
                    <a:lstStyle/>
                    <a:p>
                      <a:pPr algn="ctr">
                        <a:spcAft>
                          <a:spcPts val="0"/>
                        </a:spcAft>
                      </a:pPr>
                      <a:r>
                        <a:rPr lang="es-EC" sz="1200">
                          <a:effectLst/>
                        </a:rPr>
                        <a:t>TOTAL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s-E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402057744"/>
                  </a:ext>
                </a:extLst>
              </a:tr>
            </a:tbl>
          </a:graphicData>
        </a:graphic>
      </p:graphicFrame>
      <p:pic>
        <p:nvPicPr>
          <p:cNvPr id="8" name="Imagen 7"/>
          <p:cNvPicPr>
            <a:picLocks noChangeAspect="1"/>
          </p:cNvPicPr>
          <p:nvPr/>
        </p:nvPicPr>
        <p:blipFill rotWithShape="1">
          <a:blip r:embed="rId2"/>
          <a:srcRect l="9473" t="30982" r="15229" b="27768"/>
          <a:stretch/>
        </p:blipFill>
        <p:spPr>
          <a:xfrm>
            <a:off x="0" y="1998616"/>
            <a:ext cx="11875325" cy="4859384"/>
          </a:xfrm>
          <a:prstGeom prst="rect">
            <a:avLst/>
          </a:prstGeom>
        </p:spPr>
      </p:pic>
    </p:spTree>
    <p:extLst>
      <p:ext uri="{BB962C8B-B14F-4D97-AF65-F5344CB8AC3E}">
        <p14:creationId xmlns:p14="http://schemas.microsoft.com/office/powerpoint/2010/main" val="35677122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4559" t="34503" r="69779" b="24694"/>
          <a:stretch/>
        </p:blipFill>
        <p:spPr>
          <a:xfrm>
            <a:off x="8101702" y="2188449"/>
            <a:ext cx="2858398" cy="4186951"/>
          </a:xfrm>
          <a:prstGeom prst="rect">
            <a:avLst/>
          </a:prstGeom>
        </p:spPr>
      </p:pic>
      <p:pic>
        <p:nvPicPr>
          <p:cNvPr id="4"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479" y="2188449"/>
            <a:ext cx="7004321" cy="425512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p:cNvSpPr/>
          <p:nvPr/>
        </p:nvSpPr>
        <p:spPr>
          <a:xfrm>
            <a:off x="228600" y="444500"/>
            <a:ext cx="11607800" cy="13589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800" b="1" dirty="0" smtClean="0">
                <a:solidFill>
                  <a:schemeClr val="bg1"/>
                </a:solidFill>
                <a:latin typeface="Arial" panose="020B0604020202020204" pitchFamily="34" charset="0"/>
                <a:cs typeface="Arial" panose="020B0604020202020204" pitchFamily="34" charset="0"/>
              </a:rPr>
              <a:t>ANÁLISIS DE RESULTADOS PRE Y POS TEST DE LAS CAPACIDADES FÍSICAS</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28637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269682664"/>
              </p:ext>
            </p:extLst>
          </p:nvPr>
        </p:nvGraphicFramePr>
        <p:xfrm>
          <a:off x="0" y="613952"/>
          <a:ext cx="4284618" cy="2207626"/>
        </p:xfrm>
        <a:graphic>
          <a:graphicData uri="http://schemas.openxmlformats.org/drawingml/2006/table">
            <a:tbl>
              <a:tblPr>
                <a:tableStyleId>{5C22544A-7EE6-4342-B048-85BDC9FD1C3A}</a:tableStyleId>
              </a:tblPr>
              <a:tblGrid>
                <a:gridCol w="1321506">
                  <a:extLst>
                    <a:ext uri="{9D8B030D-6E8A-4147-A177-3AD203B41FA5}">
                      <a16:colId xmlns="" xmlns:a16="http://schemas.microsoft.com/office/drawing/2014/main" val="3652692282"/>
                    </a:ext>
                  </a:extLst>
                </a:gridCol>
                <a:gridCol w="709951">
                  <a:extLst>
                    <a:ext uri="{9D8B030D-6E8A-4147-A177-3AD203B41FA5}">
                      <a16:colId xmlns="" xmlns:a16="http://schemas.microsoft.com/office/drawing/2014/main" val="3252380434"/>
                    </a:ext>
                  </a:extLst>
                </a:gridCol>
                <a:gridCol w="709951">
                  <a:extLst>
                    <a:ext uri="{9D8B030D-6E8A-4147-A177-3AD203B41FA5}">
                      <a16:colId xmlns="" xmlns:a16="http://schemas.microsoft.com/office/drawing/2014/main" val="1148549553"/>
                    </a:ext>
                  </a:extLst>
                </a:gridCol>
                <a:gridCol w="771605">
                  <a:extLst>
                    <a:ext uri="{9D8B030D-6E8A-4147-A177-3AD203B41FA5}">
                      <a16:colId xmlns="" xmlns:a16="http://schemas.microsoft.com/office/drawing/2014/main" val="1126856014"/>
                    </a:ext>
                  </a:extLst>
                </a:gridCol>
                <a:gridCol w="771605">
                  <a:extLst>
                    <a:ext uri="{9D8B030D-6E8A-4147-A177-3AD203B41FA5}">
                      <a16:colId xmlns="" xmlns:a16="http://schemas.microsoft.com/office/drawing/2014/main" val="3595059667"/>
                    </a:ext>
                  </a:extLst>
                </a:gridCol>
              </a:tblGrid>
              <a:tr h="243974">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54000613"/>
                  </a:ext>
                </a:extLst>
              </a:tr>
              <a:tr h="243974">
                <a:tc rowSpan="2">
                  <a:txBody>
                    <a:bodyPr/>
                    <a:lstStyle/>
                    <a:p>
                      <a:pPr algn="ctr">
                        <a:spcAft>
                          <a:spcPts val="0"/>
                        </a:spcAft>
                      </a:pPr>
                      <a:r>
                        <a:rPr lang="es-ES" sz="1200" dirty="0">
                          <a:effectLst/>
                        </a:rPr>
                        <a:t>CALIFICACIÓN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gridSpan="2">
                  <a:txBody>
                    <a:bodyPr/>
                    <a:lstStyle/>
                    <a:p>
                      <a:pPr algn="ctr">
                        <a:spcAft>
                          <a:spcPts val="0"/>
                        </a:spcAft>
                      </a:pPr>
                      <a:r>
                        <a:rPr lang="es-ES" sz="1200" dirty="0">
                          <a:effectLst/>
                        </a:rPr>
                        <a:t>PRE TEST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es-ES" sz="1200" dirty="0">
                          <a:effectLst/>
                        </a:rPr>
                        <a:t>POS TEST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332542095"/>
                  </a:ext>
                </a:extLst>
              </a:tr>
              <a:tr h="243974">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804033016"/>
                  </a:ext>
                </a:extLst>
              </a:tr>
              <a:tr h="243974">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33,33 %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155730252"/>
                  </a:ext>
                </a:extLst>
              </a:tr>
              <a:tr h="243974">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20 %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758444644"/>
                  </a:ext>
                </a:extLst>
              </a:tr>
              <a:tr h="243974">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40 %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171444402"/>
                  </a:ext>
                </a:extLst>
              </a:tr>
              <a:tr h="243974">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93133783"/>
                  </a:ext>
                </a:extLst>
              </a:tr>
              <a:tr h="243974">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123114564"/>
                  </a:ext>
                </a:extLst>
              </a:tr>
              <a:tr h="255834">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15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312266447"/>
                  </a:ext>
                </a:extLst>
              </a:tr>
            </a:tbl>
          </a:graphicData>
        </a:graphic>
      </p:graphicFrame>
      <p:sp>
        <p:nvSpPr>
          <p:cNvPr id="6" name="Rectángulo redondeado 5"/>
          <p:cNvSpPr/>
          <p:nvPr/>
        </p:nvSpPr>
        <p:spPr>
          <a:xfrm>
            <a:off x="-1" y="0"/>
            <a:ext cx="4284619" cy="61395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Resultados de la evaluación de la resistencia aeróbica</a:t>
            </a:r>
            <a:endParaRPr lang="en-US" sz="1100" i="1" dirty="0">
              <a:latin typeface="Times New Roman" panose="02020603050405020304" pitchFamily="18" charset="0"/>
              <a:ea typeface="Times New Roman" panose="02020603050405020304" pitchFamily="18" charset="0"/>
            </a:endParaRPr>
          </a:p>
        </p:txBody>
      </p:sp>
      <p:sp>
        <p:nvSpPr>
          <p:cNvPr id="10" name="Rectángulo redondeado 9"/>
          <p:cNvSpPr/>
          <p:nvPr/>
        </p:nvSpPr>
        <p:spPr>
          <a:xfrm>
            <a:off x="0" y="3226525"/>
            <a:ext cx="12192000" cy="29626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1000"/>
              </a:spcAft>
            </a:pPr>
            <a:r>
              <a:rPr lang="es-MX" dirty="0">
                <a:latin typeface="Arial" panose="020B0604020202020204" pitchFamily="34" charset="0"/>
                <a:ea typeface="Times New Roman" panose="02020603050405020304" pitchFamily="18" charset="0"/>
              </a:rPr>
              <a:t>Desviación estándar referente a la evaluación de la resistencia aeróbica</a:t>
            </a:r>
            <a:endParaRPr lang="en-US" sz="1100" i="1" dirty="0">
              <a:latin typeface="Times New Roman" panose="02020603050405020304" pitchFamily="18" charset="0"/>
              <a:ea typeface="Times New Roman" panose="02020603050405020304" pitchFamily="18" charset="0"/>
            </a:endParaRPr>
          </a:p>
        </p:txBody>
      </p:sp>
      <p:pic>
        <p:nvPicPr>
          <p:cNvPr id="12" name="Imagen 11"/>
          <p:cNvPicPr>
            <a:picLocks noChangeAspect="1"/>
          </p:cNvPicPr>
          <p:nvPr/>
        </p:nvPicPr>
        <p:blipFill rotWithShape="1">
          <a:blip r:embed="rId2"/>
          <a:srcRect l="38287" r="1374" b="62054"/>
          <a:stretch/>
        </p:blipFill>
        <p:spPr>
          <a:xfrm>
            <a:off x="4284618" y="-1"/>
            <a:ext cx="7907382" cy="3226525"/>
          </a:xfrm>
          <a:prstGeom prst="rect">
            <a:avLst/>
          </a:prstGeom>
        </p:spPr>
      </p:pic>
      <p:sp>
        <p:nvSpPr>
          <p:cNvPr id="13" name="Rectángulo redondeado 12"/>
          <p:cNvSpPr/>
          <p:nvPr/>
        </p:nvSpPr>
        <p:spPr>
          <a:xfrm>
            <a:off x="0" y="2847703"/>
            <a:ext cx="4284618" cy="3788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180340" algn="ctr">
              <a:spcAft>
                <a:spcPts val="0"/>
              </a:spcAft>
            </a:pPr>
            <a:r>
              <a:rPr lang="es-MX" sz="1400" b="1" dirty="0">
                <a:latin typeface="Arial" panose="020B0604020202020204" pitchFamily="34" charset="0"/>
                <a:ea typeface="Times New Roman" panose="02020603050405020304" pitchFamily="18" charset="0"/>
              </a:rPr>
              <a:t>Fuente:</a:t>
            </a:r>
            <a:r>
              <a:rPr lang="es-MX" sz="1400" dirty="0">
                <a:latin typeface="Arial" panose="020B0604020202020204" pitchFamily="34" charset="0"/>
                <a:ea typeface="Times New Roman" panose="02020603050405020304" pitchFamily="18" charset="0"/>
              </a:rPr>
              <a:t> Personal Del SPP grupo experimental</a:t>
            </a:r>
            <a:endParaRPr lang="en-US" sz="2400" dirty="0">
              <a:latin typeface="Times New Roman" panose="02020603050405020304" pitchFamily="18" charset="0"/>
              <a:ea typeface="Times New Roman" panose="02020603050405020304" pitchFamily="18" charset="0"/>
            </a:endParaRPr>
          </a:p>
        </p:txBody>
      </p:sp>
      <p:pic>
        <p:nvPicPr>
          <p:cNvPr id="2" name="Imagen 1"/>
          <p:cNvPicPr>
            <a:picLocks noChangeAspect="1"/>
          </p:cNvPicPr>
          <p:nvPr/>
        </p:nvPicPr>
        <p:blipFill rotWithShape="1">
          <a:blip r:embed="rId3"/>
          <a:srcRect l="24031" t="44911" r="25370" b="21875"/>
          <a:stretch/>
        </p:blipFill>
        <p:spPr>
          <a:xfrm>
            <a:off x="0" y="3526815"/>
            <a:ext cx="12192000" cy="3331186"/>
          </a:xfrm>
          <a:prstGeom prst="rect">
            <a:avLst/>
          </a:prstGeom>
        </p:spPr>
      </p:pic>
    </p:spTree>
    <p:extLst>
      <p:ext uri="{BB962C8B-B14F-4D97-AF65-F5344CB8AC3E}">
        <p14:creationId xmlns:p14="http://schemas.microsoft.com/office/powerpoint/2010/main" val="38756506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 y="0"/>
            <a:ext cx="4546601" cy="5207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MX" dirty="0">
                <a:latin typeface="Arial" panose="020B0604020202020204" pitchFamily="34" charset="0"/>
                <a:ea typeface="Times New Roman" panose="02020603050405020304" pitchFamily="18" charset="0"/>
              </a:rPr>
              <a:t>Resultados de la evaluación de la resistencia aeróbica</a:t>
            </a:r>
            <a:endParaRPr lang="en-US" sz="1100" i="1" dirty="0">
              <a:latin typeface="Times New Roman" panose="02020603050405020304" pitchFamily="18" charset="0"/>
              <a:ea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069722970"/>
              </p:ext>
            </p:extLst>
          </p:nvPr>
        </p:nvGraphicFramePr>
        <p:xfrm>
          <a:off x="1" y="520695"/>
          <a:ext cx="4546600" cy="2149108"/>
        </p:xfrm>
        <a:graphic>
          <a:graphicData uri="http://schemas.openxmlformats.org/drawingml/2006/table">
            <a:tbl>
              <a:tblPr>
                <a:tableStyleId>{5C22544A-7EE6-4342-B048-85BDC9FD1C3A}</a:tableStyleId>
              </a:tblPr>
              <a:tblGrid>
                <a:gridCol w="1461292">
                  <a:extLst>
                    <a:ext uri="{9D8B030D-6E8A-4147-A177-3AD203B41FA5}">
                      <a16:colId xmlns="" xmlns:a16="http://schemas.microsoft.com/office/drawing/2014/main" val="1604002992"/>
                    </a:ext>
                  </a:extLst>
                </a:gridCol>
                <a:gridCol w="781336">
                  <a:extLst>
                    <a:ext uri="{9D8B030D-6E8A-4147-A177-3AD203B41FA5}">
                      <a16:colId xmlns="" xmlns:a16="http://schemas.microsoft.com/office/drawing/2014/main" val="4225317949"/>
                    </a:ext>
                  </a:extLst>
                </a:gridCol>
                <a:gridCol w="781336">
                  <a:extLst>
                    <a:ext uri="{9D8B030D-6E8A-4147-A177-3AD203B41FA5}">
                      <a16:colId xmlns="" xmlns:a16="http://schemas.microsoft.com/office/drawing/2014/main" val="2526836773"/>
                    </a:ext>
                  </a:extLst>
                </a:gridCol>
                <a:gridCol w="761318">
                  <a:extLst>
                    <a:ext uri="{9D8B030D-6E8A-4147-A177-3AD203B41FA5}">
                      <a16:colId xmlns="" xmlns:a16="http://schemas.microsoft.com/office/drawing/2014/main" val="3429642153"/>
                    </a:ext>
                  </a:extLst>
                </a:gridCol>
                <a:gridCol w="761318">
                  <a:extLst>
                    <a:ext uri="{9D8B030D-6E8A-4147-A177-3AD203B41FA5}">
                      <a16:colId xmlns="" xmlns:a16="http://schemas.microsoft.com/office/drawing/2014/main" val="2209410547"/>
                    </a:ext>
                  </a:extLst>
                </a:gridCol>
              </a:tblGrid>
              <a:tr h="237507">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9926060"/>
                  </a:ext>
                </a:extLst>
              </a:tr>
              <a:tr h="237507">
                <a:tc rowSpan="2">
                  <a:txBody>
                    <a:bodyPr/>
                    <a:lstStyle/>
                    <a:p>
                      <a:pPr algn="ctr">
                        <a:spcAft>
                          <a:spcPts val="0"/>
                        </a:spcAft>
                      </a:pPr>
                      <a:r>
                        <a:rPr lang="es-ES" sz="1200">
                          <a:effectLst/>
                        </a:rPr>
                        <a:t>CALIFICACIÓN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gridSpan="2">
                  <a:txBody>
                    <a:bodyPr/>
                    <a:lstStyle/>
                    <a:p>
                      <a:pPr algn="ctr">
                        <a:spcAft>
                          <a:spcPts val="0"/>
                        </a:spcAft>
                      </a:pPr>
                      <a:r>
                        <a:rPr lang="es-ES"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spcAft>
                          <a:spcPts val="0"/>
                        </a:spcAft>
                      </a:pPr>
                      <a:r>
                        <a:rPr lang="es-ES" sz="1200" dirty="0">
                          <a:effectLst/>
                        </a:rPr>
                        <a:t>POS TEST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177364242"/>
                  </a:ext>
                </a:extLst>
              </a:tr>
              <a:tr h="237507">
                <a:tc vMerge="1">
                  <a:txBody>
                    <a:bodyPr/>
                    <a:lstStyle/>
                    <a:p>
                      <a:endParaRPr lang="en-US"/>
                    </a:p>
                  </a:txBody>
                  <a:tcPr/>
                </a:tc>
                <a:tc>
                  <a:txBody>
                    <a:bodyPr/>
                    <a:lstStyle/>
                    <a:p>
                      <a:pPr algn="ctr">
                        <a:spcAft>
                          <a:spcPts val="0"/>
                        </a:spcAft>
                      </a:pPr>
                      <a:r>
                        <a:rPr lang="es-E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43887545"/>
                  </a:ext>
                </a:extLst>
              </a:tr>
              <a:tr h="237507">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917294091"/>
                  </a:ext>
                </a:extLst>
              </a:tr>
              <a:tr h="237507">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885605924"/>
                  </a:ext>
                </a:extLst>
              </a:tr>
              <a:tr h="237507">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876681010"/>
                  </a:ext>
                </a:extLst>
              </a:tr>
              <a:tr h="237507">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603950274"/>
                  </a:ext>
                </a:extLst>
              </a:tr>
              <a:tr h="237507">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6,67 5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76488273"/>
                  </a:ext>
                </a:extLst>
              </a:tr>
              <a:tr h="249052">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15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74016121"/>
                  </a:ext>
                </a:extLst>
              </a:tr>
            </a:tbl>
          </a:graphicData>
        </a:graphic>
      </p:graphicFrame>
      <p:sp>
        <p:nvSpPr>
          <p:cNvPr id="4" name="Rectángulo redondeado 3"/>
          <p:cNvSpPr/>
          <p:nvPr/>
        </p:nvSpPr>
        <p:spPr>
          <a:xfrm>
            <a:off x="0" y="2669801"/>
            <a:ext cx="4546600" cy="283183"/>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indent="180340" algn="ctr">
              <a:spcAft>
                <a:spcPts val="0"/>
              </a:spcAft>
            </a:pPr>
            <a:r>
              <a:rPr lang="es-MX" b="1" dirty="0">
                <a:solidFill>
                  <a:schemeClr val="bg1"/>
                </a:solidFill>
                <a:latin typeface="Arial" panose="020B0604020202020204" pitchFamily="34" charset="0"/>
                <a:ea typeface="Times New Roman" panose="02020603050405020304" pitchFamily="18" charset="0"/>
              </a:rPr>
              <a:t>Fuente:</a:t>
            </a:r>
            <a:r>
              <a:rPr lang="es-MX" dirty="0">
                <a:solidFill>
                  <a:schemeClr val="bg1"/>
                </a:solidFill>
                <a:latin typeface="Arial" panose="020B0604020202020204" pitchFamily="34" charset="0"/>
                <a:ea typeface="Times New Roman" panose="02020603050405020304" pitchFamily="18" charset="0"/>
              </a:rPr>
              <a:t> Personal Del SPP grupo control</a:t>
            </a:r>
            <a:endParaRPr lang="en-US" sz="3200" dirty="0">
              <a:solidFill>
                <a:schemeClr val="bg1"/>
              </a:solidFill>
              <a:latin typeface="Times New Roman" panose="02020603050405020304" pitchFamily="18" charset="0"/>
              <a:ea typeface="Times New Roman" panose="02020603050405020304" pitchFamily="18" charset="0"/>
            </a:endParaRPr>
          </a:p>
        </p:txBody>
      </p:sp>
      <p:graphicFrame>
        <p:nvGraphicFramePr>
          <p:cNvPr id="6" name="Gráfico 5"/>
          <p:cNvGraphicFramePr/>
          <p:nvPr>
            <p:extLst>
              <p:ext uri="{D42A27DB-BD31-4B8C-83A1-F6EECF244321}">
                <p14:modId xmlns:p14="http://schemas.microsoft.com/office/powerpoint/2010/main" val="1328181823"/>
              </p:ext>
            </p:extLst>
          </p:nvPr>
        </p:nvGraphicFramePr>
        <p:xfrm>
          <a:off x="4546600" y="-1"/>
          <a:ext cx="7645401" cy="294305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redondeado 7"/>
          <p:cNvSpPr/>
          <p:nvPr/>
        </p:nvSpPr>
        <p:spPr>
          <a:xfrm>
            <a:off x="0" y="2962912"/>
            <a:ext cx="12192000" cy="29626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MX" dirty="0">
                <a:latin typeface="Arial" panose="020B0604020202020204" pitchFamily="34" charset="0"/>
                <a:ea typeface="Times New Roman" panose="02020603050405020304" pitchFamily="18" charset="0"/>
              </a:rPr>
              <a:t>Desviación estándar referente a la evaluación de la resistencia aeróbica</a:t>
            </a:r>
            <a:endParaRPr lang="en-US" sz="1100" i="1" dirty="0">
              <a:latin typeface="Times New Roman" panose="02020603050405020304" pitchFamily="18" charset="0"/>
              <a:ea typeface="Times New Roman" panose="02020603050405020304" pitchFamily="18" charset="0"/>
            </a:endParaRPr>
          </a:p>
        </p:txBody>
      </p:sp>
      <p:pic>
        <p:nvPicPr>
          <p:cNvPr id="5" name="Imagen 4"/>
          <p:cNvPicPr>
            <a:picLocks noChangeAspect="1"/>
          </p:cNvPicPr>
          <p:nvPr/>
        </p:nvPicPr>
        <p:blipFill rotWithShape="1">
          <a:blip r:embed="rId3"/>
          <a:srcRect l="24432" t="41518" r="25871" b="22232"/>
          <a:stretch/>
        </p:blipFill>
        <p:spPr>
          <a:xfrm>
            <a:off x="0" y="3252678"/>
            <a:ext cx="12192000" cy="3605322"/>
          </a:xfrm>
          <a:prstGeom prst="rect">
            <a:avLst/>
          </a:prstGeom>
        </p:spPr>
      </p:pic>
    </p:spTree>
    <p:extLst>
      <p:ext uri="{BB962C8B-B14F-4D97-AF65-F5344CB8AC3E}">
        <p14:creationId xmlns:p14="http://schemas.microsoft.com/office/powerpoint/2010/main" val="4147257083"/>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103876544"/>
              </p:ext>
            </p:extLst>
          </p:nvPr>
        </p:nvGraphicFramePr>
        <p:xfrm>
          <a:off x="0" y="613952"/>
          <a:ext cx="4284618" cy="2207626"/>
        </p:xfrm>
        <a:graphic>
          <a:graphicData uri="http://schemas.openxmlformats.org/drawingml/2006/table">
            <a:tbl>
              <a:tblPr>
                <a:tableStyleId>{5C22544A-7EE6-4342-B048-85BDC9FD1C3A}</a:tableStyleId>
              </a:tblPr>
              <a:tblGrid>
                <a:gridCol w="1321506">
                  <a:extLst>
                    <a:ext uri="{9D8B030D-6E8A-4147-A177-3AD203B41FA5}">
                      <a16:colId xmlns="" xmlns:a16="http://schemas.microsoft.com/office/drawing/2014/main" val="3652692282"/>
                    </a:ext>
                  </a:extLst>
                </a:gridCol>
                <a:gridCol w="709951">
                  <a:extLst>
                    <a:ext uri="{9D8B030D-6E8A-4147-A177-3AD203B41FA5}">
                      <a16:colId xmlns="" xmlns:a16="http://schemas.microsoft.com/office/drawing/2014/main" val="3252380434"/>
                    </a:ext>
                  </a:extLst>
                </a:gridCol>
                <a:gridCol w="709951">
                  <a:extLst>
                    <a:ext uri="{9D8B030D-6E8A-4147-A177-3AD203B41FA5}">
                      <a16:colId xmlns="" xmlns:a16="http://schemas.microsoft.com/office/drawing/2014/main" val="1148549553"/>
                    </a:ext>
                  </a:extLst>
                </a:gridCol>
                <a:gridCol w="771605">
                  <a:extLst>
                    <a:ext uri="{9D8B030D-6E8A-4147-A177-3AD203B41FA5}">
                      <a16:colId xmlns="" xmlns:a16="http://schemas.microsoft.com/office/drawing/2014/main" val="1126856014"/>
                    </a:ext>
                  </a:extLst>
                </a:gridCol>
                <a:gridCol w="771605">
                  <a:extLst>
                    <a:ext uri="{9D8B030D-6E8A-4147-A177-3AD203B41FA5}">
                      <a16:colId xmlns="" xmlns:a16="http://schemas.microsoft.com/office/drawing/2014/main" val="3595059667"/>
                    </a:ext>
                  </a:extLst>
                </a:gridCol>
              </a:tblGrid>
              <a:tr h="243974">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54000613"/>
                  </a:ext>
                </a:extLst>
              </a:tr>
              <a:tr h="243974">
                <a:tc rowSpan="2">
                  <a:txBody>
                    <a:bodyPr/>
                    <a:lstStyle/>
                    <a:p>
                      <a:pPr algn="ctr">
                        <a:spcAft>
                          <a:spcPts val="0"/>
                        </a:spcAft>
                      </a:pPr>
                      <a:r>
                        <a:rPr lang="es-ES" sz="1200" dirty="0">
                          <a:effectLst/>
                        </a:rPr>
                        <a:t>CALIFICACIÓN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gridSpan="2">
                  <a:txBody>
                    <a:bodyPr/>
                    <a:lstStyle/>
                    <a:p>
                      <a:pPr algn="ctr">
                        <a:spcAft>
                          <a:spcPts val="0"/>
                        </a:spcAft>
                      </a:pPr>
                      <a:r>
                        <a:rPr lang="es-ES"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es-ES"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332542095"/>
                  </a:ext>
                </a:extLst>
              </a:tr>
              <a:tr h="243974">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804033016"/>
                  </a:ext>
                </a:extLst>
              </a:tr>
              <a:tr h="243974">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33,33 %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155730252"/>
                  </a:ext>
                </a:extLst>
              </a:tr>
              <a:tr h="243974">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758444644"/>
                  </a:ext>
                </a:extLst>
              </a:tr>
              <a:tr h="243974">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171444402"/>
                  </a:ext>
                </a:extLst>
              </a:tr>
              <a:tr h="243974">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13,33 %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93133783"/>
                  </a:ext>
                </a:extLst>
              </a:tr>
              <a:tr h="243974">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123114564"/>
                  </a:ext>
                </a:extLst>
              </a:tr>
              <a:tr h="255834">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312266447"/>
                  </a:ext>
                </a:extLst>
              </a:tr>
            </a:tbl>
          </a:graphicData>
        </a:graphic>
      </p:graphicFrame>
      <p:sp>
        <p:nvSpPr>
          <p:cNvPr id="3" name="Rectángulo redondeado 2"/>
          <p:cNvSpPr/>
          <p:nvPr/>
        </p:nvSpPr>
        <p:spPr>
          <a:xfrm>
            <a:off x="-1" y="0"/>
            <a:ext cx="4284619" cy="61395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spcAft>
                <a:spcPts val="1000"/>
              </a:spcAft>
            </a:pPr>
            <a:r>
              <a:rPr lang="es-MX" dirty="0" smtClean="0">
                <a:latin typeface="Arial" panose="020B0604020202020204" pitchFamily="34" charset="0"/>
                <a:ea typeface="Times New Roman" panose="02020603050405020304" pitchFamily="18" charset="0"/>
              </a:rPr>
              <a:t>Resultados </a:t>
            </a:r>
            <a:r>
              <a:rPr lang="es-MX" dirty="0">
                <a:latin typeface="Arial" panose="020B0604020202020204" pitchFamily="34" charset="0"/>
                <a:ea typeface="Times New Roman" panose="02020603050405020304" pitchFamily="18" charset="0"/>
              </a:rPr>
              <a:t>de la evaluación de fuerza abdominal</a:t>
            </a:r>
            <a:endParaRPr lang="en-US" sz="1100" i="1" dirty="0">
              <a:latin typeface="Times New Roman" panose="02020603050405020304" pitchFamily="18" charset="0"/>
              <a:ea typeface="Times New Roman" panose="02020603050405020304" pitchFamily="18" charset="0"/>
            </a:endParaRPr>
          </a:p>
        </p:txBody>
      </p:sp>
      <p:sp>
        <p:nvSpPr>
          <p:cNvPr id="5" name="Rectángulo redondeado 4"/>
          <p:cNvSpPr/>
          <p:nvPr/>
        </p:nvSpPr>
        <p:spPr>
          <a:xfrm>
            <a:off x="0" y="3226525"/>
            <a:ext cx="12192000" cy="29626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Desviación estándar referente a la evaluación de fuerza abdominal</a:t>
            </a:r>
            <a:endParaRPr lang="en-US" sz="1100" i="1" dirty="0">
              <a:latin typeface="Times New Roman" panose="02020603050405020304" pitchFamily="18" charset="0"/>
              <a:ea typeface="Times New Roman" panose="02020603050405020304" pitchFamily="18" charset="0"/>
            </a:endParaRPr>
          </a:p>
        </p:txBody>
      </p:sp>
      <p:sp>
        <p:nvSpPr>
          <p:cNvPr id="7" name="Rectángulo redondeado 6"/>
          <p:cNvSpPr/>
          <p:nvPr/>
        </p:nvSpPr>
        <p:spPr>
          <a:xfrm>
            <a:off x="0" y="2847703"/>
            <a:ext cx="4284618" cy="3788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180340" algn="ctr">
              <a:spcAft>
                <a:spcPts val="0"/>
              </a:spcAft>
            </a:pPr>
            <a:r>
              <a:rPr lang="es-MX" sz="1400" b="1" dirty="0">
                <a:latin typeface="Arial" panose="020B0604020202020204" pitchFamily="34" charset="0"/>
                <a:ea typeface="Times New Roman" panose="02020603050405020304" pitchFamily="18" charset="0"/>
              </a:rPr>
              <a:t>Fuente:</a:t>
            </a:r>
            <a:r>
              <a:rPr lang="es-MX" sz="1400" dirty="0">
                <a:latin typeface="Arial" panose="020B0604020202020204" pitchFamily="34" charset="0"/>
                <a:ea typeface="Times New Roman" panose="02020603050405020304" pitchFamily="18" charset="0"/>
              </a:rPr>
              <a:t> Personal Del SPP grupo experimental</a:t>
            </a:r>
            <a:endParaRPr lang="en-US" sz="2400" dirty="0">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rotWithShape="1">
          <a:blip r:embed="rId2"/>
          <a:srcRect l="37408" t="838" r="3392" b="57321"/>
          <a:stretch/>
        </p:blipFill>
        <p:spPr>
          <a:xfrm>
            <a:off x="4284619" y="-23588"/>
            <a:ext cx="7907382" cy="3250112"/>
          </a:xfrm>
          <a:prstGeom prst="rect">
            <a:avLst/>
          </a:prstGeom>
        </p:spPr>
      </p:pic>
      <p:pic>
        <p:nvPicPr>
          <p:cNvPr id="4" name="Imagen 3"/>
          <p:cNvPicPr>
            <a:picLocks noChangeAspect="1"/>
          </p:cNvPicPr>
          <p:nvPr/>
        </p:nvPicPr>
        <p:blipFill rotWithShape="1">
          <a:blip r:embed="rId3"/>
          <a:srcRect l="24101" t="48839" r="25469" b="13482"/>
          <a:stretch/>
        </p:blipFill>
        <p:spPr>
          <a:xfrm>
            <a:off x="0" y="3532666"/>
            <a:ext cx="12192000" cy="3325334"/>
          </a:xfrm>
          <a:prstGeom prst="rect">
            <a:avLst/>
          </a:prstGeom>
        </p:spPr>
      </p:pic>
    </p:spTree>
    <p:extLst>
      <p:ext uri="{BB962C8B-B14F-4D97-AF65-F5344CB8AC3E}">
        <p14:creationId xmlns:p14="http://schemas.microsoft.com/office/powerpoint/2010/main" val="3904319902"/>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 y="0"/>
            <a:ext cx="4546601" cy="5207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MX" dirty="0">
                <a:latin typeface="Arial" panose="020B0604020202020204" pitchFamily="34" charset="0"/>
                <a:ea typeface="Times New Roman" panose="02020603050405020304" pitchFamily="18" charset="0"/>
              </a:rPr>
              <a:t>Resultados de la evaluación de fuerza abdominal</a:t>
            </a:r>
            <a:endParaRPr lang="en-US" sz="1100" i="1" dirty="0">
              <a:latin typeface="Times New Roman" panose="02020603050405020304" pitchFamily="18" charset="0"/>
              <a:ea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097345612"/>
              </p:ext>
            </p:extLst>
          </p:nvPr>
        </p:nvGraphicFramePr>
        <p:xfrm>
          <a:off x="0" y="510695"/>
          <a:ext cx="4546600" cy="2154142"/>
        </p:xfrm>
        <a:graphic>
          <a:graphicData uri="http://schemas.openxmlformats.org/drawingml/2006/table">
            <a:tbl>
              <a:tblPr>
                <a:tableStyleId>{5C22544A-7EE6-4342-B048-85BDC9FD1C3A}</a:tableStyleId>
              </a:tblPr>
              <a:tblGrid>
                <a:gridCol w="1461292">
                  <a:extLst>
                    <a:ext uri="{9D8B030D-6E8A-4147-A177-3AD203B41FA5}">
                      <a16:colId xmlns="" xmlns:a16="http://schemas.microsoft.com/office/drawing/2014/main" val="1604002992"/>
                    </a:ext>
                  </a:extLst>
                </a:gridCol>
                <a:gridCol w="781336">
                  <a:extLst>
                    <a:ext uri="{9D8B030D-6E8A-4147-A177-3AD203B41FA5}">
                      <a16:colId xmlns="" xmlns:a16="http://schemas.microsoft.com/office/drawing/2014/main" val="4225317949"/>
                    </a:ext>
                  </a:extLst>
                </a:gridCol>
                <a:gridCol w="781336">
                  <a:extLst>
                    <a:ext uri="{9D8B030D-6E8A-4147-A177-3AD203B41FA5}">
                      <a16:colId xmlns="" xmlns:a16="http://schemas.microsoft.com/office/drawing/2014/main" val="2526836773"/>
                    </a:ext>
                  </a:extLst>
                </a:gridCol>
                <a:gridCol w="761318">
                  <a:extLst>
                    <a:ext uri="{9D8B030D-6E8A-4147-A177-3AD203B41FA5}">
                      <a16:colId xmlns="" xmlns:a16="http://schemas.microsoft.com/office/drawing/2014/main" val="3429642153"/>
                    </a:ext>
                  </a:extLst>
                </a:gridCol>
                <a:gridCol w="761318">
                  <a:extLst>
                    <a:ext uri="{9D8B030D-6E8A-4147-A177-3AD203B41FA5}">
                      <a16:colId xmlns="" xmlns:a16="http://schemas.microsoft.com/office/drawing/2014/main" val="2209410547"/>
                    </a:ext>
                  </a:extLst>
                </a:gridCol>
              </a:tblGrid>
              <a:tr h="237507">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9926060"/>
                  </a:ext>
                </a:extLst>
              </a:tr>
              <a:tr h="237507">
                <a:tc rowSpan="2">
                  <a:txBody>
                    <a:bodyPr/>
                    <a:lstStyle/>
                    <a:p>
                      <a:pPr algn="ctr">
                        <a:spcAft>
                          <a:spcPts val="0"/>
                        </a:spcAft>
                      </a:pPr>
                      <a:r>
                        <a:rPr lang="es-ES" sz="1200">
                          <a:effectLst/>
                        </a:rPr>
                        <a:t>CALIFICACIÓN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gridSpan="2">
                  <a:txBody>
                    <a:bodyPr/>
                    <a:lstStyle/>
                    <a:p>
                      <a:pPr algn="ctr">
                        <a:spcAft>
                          <a:spcPts val="0"/>
                        </a:spcAft>
                      </a:pPr>
                      <a:r>
                        <a:rPr lang="es-ES"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spcAft>
                          <a:spcPts val="0"/>
                        </a:spcAft>
                      </a:pPr>
                      <a:r>
                        <a:rPr lang="es-ES"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177364242"/>
                  </a:ext>
                </a:extLst>
              </a:tr>
              <a:tr h="242541">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43887545"/>
                  </a:ext>
                </a:extLst>
              </a:tr>
              <a:tr h="237507">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917294091"/>
                  </a:ext>
                </a:extLst>
              </a:tr>
              <a:tr h="237507">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885605924"/>
                  </a:ext>
                </a:extLst>
              </a:tr>
              <a:tr h="237507">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876681010"/>
                  </a:ext>
                </a:extLst>
              </a:tr>
              <a:tr h="237507">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603950274"/>
                  </a:ext>
                </a:extLst>
              </a:tr>
              <a:tr h="237507">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76488273"/>
                  </a:ext>
                </a:extLst>
              </a:tr>
              <a:tr h="249052">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15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74016121"/>
                  </a:ext>
                </a:extLst>
              </a:tr>
            </a:tbl>
          </a:graphicData>
        </a:graphic>
      </p:graphicFrame>
      <p:sp>
        <p:nvSpPr>
          <p:cNvPr id="4" name="Rectángulo redondeado 3"/>
          <p:cNvSpPr/>
          <p:nvPr/>
        </p:nvSpPr>
        <p:spPr>
          <a:xfrm>
            <a:off x="0" y="2669801"/>
            <a:ext cx="4546600" cy="283183"/>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indent="180340" algn="ctr">
              <a:spcAft>
                <a:spcPts val="0"/>
              </a:spcAft>
            </a:pPr>
            <a:r>
              <a:rPr lang="es-MX" b="1" dirty="0">
                <a:solidFill>
                  <a:schemeClr val="bg1"/>
                </a:solidFill>
                <a:latin typeface="Arial" panose="020B0604020202020204" pitchFamily="34" charset="0"/>
                <a:ea typeface="Times New Roman" panose="02020603050405020304" pitchFamily="18" charset="0"/>
              </a:rPr>
              <a:t>Fuente:</a:t>
            </a:r>
            <a:r>
              <a:rPr lang="es-MX" dirty="0">
                <a:solidFill>
                  <a:schemeClr val="bg1"/>
                </a:solidFill>
                <a:latin typeface="Arial" panose="020B0604020202020204" pitchFamily="34" charset="0"/>
                <a:ea typeface="Times New Roman" panose="02020603050405020304" pitchFamily="18" charset="0"/>
              </a:rPr>
              <a:t> Personal Del SPP grupo control</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7" name="Rectángulo redondeado 6"/>
          <p:cNvSpPr/>
          <p:nvPr/>
        </p:nvSpPr>
        <p:spPr>
          <a:xfrm>
            <a:off x="0" y="2962912"/>
            <a:ext cx="12192000" cy="29626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MX" dirty="0">
                <a:latin typeface="Arial" panose="020B0604020202020204" pitchFamily="34" charset="0"/>
                <a:ea typeface="Times New Roman" panose="02020603050405020304" pitchFamily="18" charset="0"/>
              </a:rPr>
              <a:t>Desviación estándar referente a la evaluación de fuerza abdominal</a:t>
            </a:r>
            <a:endParaRPr lang="en-US" sz="1100" i="1" dirty="0">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rotWithShape="1">
          <a:blip r:embed="rId2"/>
          <a:srcRect l="39605" t="1302" r="3441" b="62240"/>
          <a:stretch/>
        </p:blipFill>
        <p:spPr>
          <a:xfrm>
            <a:off x="4546600" y="0"/>
            <a:ext cx="7645400" cy="2952984"/>
          </a:xfrm>
          <a:prstGeom prst="rect">
            <a:avLst/>
          </a:prstGeom>
        </p:spPr>
      </p:pic>
      <p:pic>
        <p:nvPicPr>
          <p:cNvPr id="5" name="Imagen 4"/>
          <p:cNvPicPr>
            <a:picLocks noChangeAspect="1"/>
          </p:cNvPicPr>
          <p:nvPr/>
        </p:nvPicPr>
        <p:blipFill rotWithShape="1">
          <a:blip r:embed="rId3"/>
          <a:srcRect l="24698" t="33661" r="25871" b="26518"/>
          <a:stretch/>
        </p:blipFill>
        <p:spPr>
          <a:xfrm>
            <a:off x="-13063" y="3272463"/>
            <a:ext cx="12205063" cy="3585537"/>
          </a:xfrm>
          <a:prstGeom prst="rect">
            <a:avLst/>
          </a:prstGeom>
        </p:spPr>
      </p:pic>
    </p:spTree>
    <p:extLst>
      <p:ext uri="{BB962C8B-B14F-4D97-AF65-F5344CB8AC3E}">
        <p14:creationId xmlns:p14="http://schemas.microsoft.com/office/powerpoint/2010/main" val="2464867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05737714"/>
              </p:ext>
            </p:extLst>
          </p:nvPr>
        </p:nvGraphicFramePr>
        <p:xfrm>
          <a:off x="0" y="613952"/>
          <a:ext cx="4284618" cy="2207626"/>
        </p:xfrm>
        <a:graphic>
          <a:graphicData uri="http://schemas.openxmlformats.org/drawingml/2006/table">
            <a:tbl>
              <a:tblPr>
                <a:tableStyleId>{5C22544A-7EE6-4342-B048-85BDC9FD1C3A}</a:tableStyleId>
              </a:tblPr>
              <a:tblGrid>
                <a:gridCol w="1321506">
                  <a:extLst>
                    <a:ext uri="{9D8B030D-6E8A-4147-A177-3AD203B41FA5}">
                      <a16:colId xmlns="" xmlns:a16="http://schemas.microsoft.com/office/drawing/2014/main" val="3652692282"/>
                    </a:ext>
                  </a:extLst>
                </a:gridCol>
                <a:gridCol w="709951">
                  <a:extLst>
                    <a:ext uri="{9D8B030D-6E8A-4147-A177-3AD203B41FA5}">
                      <a16:colId xmlns="" xmlns:a16="http://schemas.microsoft.com/office/drawing/2014/main" val="3252380434"/>
                    </a:ext>
                  </a:extLst>
                </a:gridCol>
                <a:gridCol w="709951">
                  <a:extLst>
                    <a:ext uri="{9D8B030D-6E8A-4147-A177-3AD203B41FA5}">
                      <a16:colId xmlns="" xmlns:a16="http://schemas.microsoft.com/office/drawing/2014/main" val="1148549553"/>
                    </a:ext>
                  </a:extLst>
                </a:gridCol>
                <a:gridCol w="771605">
                  <a:extLst>
                    <a:ext uri="{9D8B030D-6E8A-4147-A177-3AD203B41FA5}">
                      <a16:colId xmlns="" xmlns:a16="http://schemas.microsoft.com/office/drawing/2014/main" val="1126856014"/>
                    </a:ext>
                  </a:extLst>
                </a:gridCol>
                <a:gridCol w="771605">
                  <a:extLst>
                    <a:ext uri="{9D8B030D-6E8A-4147-A177-3AD203B41FA5}">
                      <a16:colId xmlns="" xmlns:a16="http://schemas.microsoft.com/office/drawing/2014/main" val="3595059667"/>
                    </a:ext>
                  </a:extLst>
                </a:gridCol>
              </a:tblGrid>
              <a:tr h="243974">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54000613"/>
                  </a:ext>
                </a:extLst>
              </a:tr>
              <a:tr h="243974">
                <a:tc rowSpan="2">
                  <a:txBody>
                    <a:bodyPr/>
                    <a:lstStyle/>
                    <a:p>
                      <a:pPr algn="ctr">
                        <a:spcAft>
                          <a:spcPts val="0"/>
                        </a:spcAft>
                      </a:pPr>
                      <a:r>
                        <a:rPr lang="es-ES" sz="1200" dirty="0">
                          <a:effectLst/>
                        </a:rPr>
                        <a:t>CALIFICACIÓN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gridSpan="2">
                  <a:txBody>
                    <a:bodyPr/>
                    <a:lstStyle/>
                    <a:p>
                      <a:pPr algn="ctr">
                        <a:spcAft>
                          <a:spcPts val="0"/>
                        </a:spcAft>
                      </a:pPr>
                      <a:r>
                        <a:rPr lang="es-ES"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es-ES"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332542095"/>
                  </a:ext>
                </a:extLst>
              </a:tr>
              <a:tr h="243974">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804033016"/>
                  </a:ext>
                </a:extLst>
              </a:tr>
              <a:tr h="243974">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155730252"/>
                  </a:ext>
                </a:extLst>
              </a:tr>
              <a:tr h="243974">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33,33 %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758444644"/>
                  </a:ext>
                </a:extLst>
              </a:tr>
              <a:tr h="243974">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171444402"/>
                  </a:ext>
                </a:extLst>
              </a:tr>
              <a:tr h="243974">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93133783"/>
                  </a:ext>
                </a:extLst>
              </a:tr>
              <a:tr h="243974">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123114564"/>
                  </a:ext>
                </a:extLst>
              </a:tr>
              <a:tr h="255834">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312266447"/>
                  </a:ext>
                </a:extLst>
              </a:tr>
            </a:tbl>
          </a:graphicData>
        </a:graphic>
      </p:graphicFrame>
      <p:sp>
        <p:nvSpPr>
          <p:cNvPr id="3" name="Rectángulo redondeado 2"/>
          <p:cNvSpPr/>
          <p:nvPr/>
        </p:nvSpPr>
        <p:spPr>
          <a:xfrm>
            <a:off x="-1" y="0"/>
            <a:ext cx="4284619" cy="61395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Resultados de la evaluación de la fuerza en brazos</a:t>
            </a:r>
            <a:endParaRPr lang="en-US" sz="1100" i="1" dirty="0">
              <a:latin typeface="Times New Roman" panose="02020603050405020304" pitchFamily="18" charset="0"/>
              <a:ea typeface="Times New Roman" panose="02020603050405020304" pitchFamily="18" charset="0"/>
            </a:endParaRPr>
          </a:p>
        </p:txBody>
      </p:sp>
      <p:sp>
        <p:nvSpPr>
          <p:cNvPr id="4" name="Rectángulo redondeado 3"/>
          <p:cNvSpPr/>
          <p:nvPr/>
        </p:nvSpPr>
        <p:spPr>
          <a:xfrm>
            <a:off x="0" y="3226525"/>
            <a:ext cx="12192000" cy="29626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Desviación estándar referente a la evaluación de fuerza en brazos</a:t>
            </a:r>
            <a:endParaRPr lang="en-US" sz="1100" i="1" dirty="0">
              <a:latin typeface="Times New Roman" panose="02020603050405020304" pitchFamily="18" charset="0"/>
              <a:ea typeface="Times New Roman" panose="02020603050405020304" pitchFamily="18" charset="0"/>
            </a:endParaRPr>
          </a:p>
        </p:txBody>
      </p:sp>
      <p:sp>
        <p:nvSpPr>
          <p:cNvPr id="5" name="Rectángulo redondeado 4"/>
          <p:cNvSpPr/>
          <p:nvPr/>
        </p:nvSpPr>
        <p:spPr>
          <a:xfrm>
            <a:off x="0" y="2821579"/>
            <a:ext cx="4284618" cy="40494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180340" algn="ctr">
              <a:spcAft>
                <a:spcPts val="0"/>
              </a:spcAft>
            </a:pPr>
            <a:r>
              <a:rPr lang="es-MX" sz="1400" b="1" dirty="0">
                <a:latin typeface="Arial" panose="020B0604020202020204" pitchFamily="34" charset="0"/>
                <a:ea typeface="Times New Roman" panose="02020603050405020304" pitchFamily="18" charset="0"/>
              </a:rPr>
              <a:t>Fuente:</a:t>
            </a:r>
            <a:r>
              <a:rPr lang="es-MX" sz="1400" dirty="0">
                <a:latin typeface="Arial" panose="020B0604020202020204" pitchFamily="34" charset="0"/>
                <a:ea typeface="Times New Roman" panose="02020603050405020304" pitchFamily="18" charset="0"/>
              </a:rPr>
              <a:t> Personal Del SPP grupo experimental</a:t>
            </a:r>
            <a:endParaRPr lang="en-US" sz="2400" dirty="0">
              <a:latin typeface="Times New Roman" panose="02020603050405020304" pitchFamily="18" charset="0"/>
              <a:ea typeface="Times New Roman" panose="02020603050405020304" pitchFamily="18" charset="0"/>
            </a:endParaRPr>
          </a:p>
        </p:txBody>
      </p:sp>
      <p:pic>
        <p:nvPicPr>
          <p:cNvPr id="9" name="Imagen 8"/>
          <p:cNvPicPr>
            <a:picLocks noChangeAspect="1"/>
          </p:cNvPicPr>
          <p:nvPr/>
        </p:nvPicPr>
        <p:blipFill rotWithShape="1">
          <a:blip r:embed="rId2"/>
          <a:srcRect l="37729" t="1737" r="5156" b="58185"/>
          <a:stretch/>
        </p:blipFill>
        <p:spPr>
          <a:xfrm>
            <a:off x="4284618" y="0"/>
            <a:ext cx="7907382" cy="3226524"/>
          </a:xfrm>
          <a:prstGeom prst="rect">
            <a:avLst/>
          </a:prstGeom>
        </p:spPr>
      </p:pic>
      <p:pic>
        <p:nvPicPr>
          <p:cNvPr id="6" name="Imagen 5"/>
          <p:cNvPicPr>
            <a:picLocks noChangeAspect="1"/>
          </p:cNvPicPr>
          <p:nvPr/>
        </p:nvPicPr>
        <p:blipFill rotWithShape="1">
          <a:blip r:embed="rId3"/>
          <a:srcRect l="23931" t="34732" r="25369" b="25625"/>
          <a:stretch/>
        </p:blipFill>
        <p:spPr>
          <a:xfrm>
            <a:off x="-2" y="3533103"/>
            <a:ext cx="12192002" cy="3324897"/>
          </a:xfrm>
          <a:prstGeom prst="rect">
            <a:avLst/>
          </a:prstGeom>
        </p:spPr>
      </p:pic>
    </p:spTree>
    <p:extLst>
      <p:ext uri="{BB962C8B-B14F-4D97-AF65-F5344CB8AC3E}">
        <p14:creationId xmlns:p14="http://schemas.microsoft.com/office/powerpoint/2010/main" val="1074579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r="8947" b="36293"/>
          <a:stretch/>
        </p:blipFill>
        <p:spPr bwMode="auto">
          <a:xfrm>
            <a:off x="209005" y="3660863"/>
            <a:ext cx="8007532" cy="3062785"/>
          </a:xfrm>
          <a:prstGeom prst="rect">
            <a:avLst/>
          </a:prstGeom>
          <a:ln>
            <a:noFill/>
          </a:ln>
          <a:extLst>
            <a:ext uri="{53640926-AAD7-44D8-BBD7-CCE9431645EC}">
              <a14:shadowObscured xmlns:a14="http://schemas.microsoft.com/office/drawing/2010/main"/>
            </a:ext>
          </a:extLst>
        </p:spPr>
      </p:pic>
      <p:pic>
        <p:nvPicPr>
          <p:cNvPr id="6" name="Imagen 5"/>
          <p:cNvPicPr>
            <a:picLocks noChangeAspect="1"/>
          </p:cNvPicPr>
          <p:nvPr/>
        </p:nvPicPr>
        <p:blipFill rotWithShape="1">
          <a:blip r:embed="rId3"/>
          <a:srcRect l="2265" t="13419" r="52011" b="24081"/>
          <a:stretch/>
        </p:blipFill>
        <p:spPr>
          <a:xfrm>
            <a:off x="7850777" y="3660863"/>
            <a:ext cx="3999155" cy="3062786"/>
          </a:xfrm>
          <a:prstGeom prst="rect">
            <a:avLst/>
          </a:prstGeom>
        </p:spPr>
      </p:pic>
      <p:sp>
        <p:nvSpPr>
          <p:cNvPr id="5" name="Rectángulo redondeado 4"/>
          <p:cNvSpPr/>
          <p:nvPr/>
        </p:nvSpPr>
        <p:spPr>
          <a:xfrm>
            <a:off x="6265818" y="532314"/>
            <a:ext cx="5791198" cy="61721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C" sz="2800" b="1" dirty="0">
                <a:solidFill>
                  <a:srgbClr val="FFC000"/>
                </a:solidFill>
                <a:latin typeface="Arial" panose="020B0604020202020204" pitchFamily="34" charset="0"/>
                <a:cs typeface="Arial" panose="020B0604020202020204" pitchFamily="34" charset="0"/>
              </a:rPr>
              <a:t>PROBLEMA DE INVESTIGACIÓN</a:t>
            </a:r>
            <a:endParaRPr lang="en-US" sz="2800" dirty="0"/>
          </a:p>
        </p:txBody>
      </p:sp>
      <p:sp>
        <p:nvSpPr>
          <p:cNvPr id="7" name="Rectángulo redondeado 6"/>
          <p:cNvSpPr/>
          <p:nvPr/>
        </p:nvSpPr>
        <p:spPr>
          <a:xfrm>
            <a:off x="117565" y="1410789"/>
            <a:ext cx="11939451" cy="207699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s-ES" sz="2800" dirty="0">
                <a:latin typeface="Arial" panose="020B0604020202020204" pitchFamily="34" charset="0"/>
                <a:cs typeface="Arial" panose="020B0604020202020204" pitchFamily="34" charset="0"/>
              </a:rPr>
              <a:t>¿Cómo   incide un programa de entrenamiento de JiuJitsu en las capacidades físicas del personal perteneciente al Servicio de </a:t>
            </a:r>
            <a:r>
              <a:rPr lang="es-ES" sz="2800" dirty="0" smtClean="0">
                <a:latin typeface="Arial" panose="020B0604020202020204" pitchFamily="34" charset="0"/>
                <a:cs typeface="Arial" panose="020B0604020202020204" pitchFamily="34" charset="0"/>
              </a:rPr>
              <a:t>Protección </a:t>
            </a:r>
            <a:r>
              <a:rPr lang="es-ES" sz="2800" dirty="0">
                <a:latin typeface="Arial" panose="020B0604020202020204" pitchFamily="34" charset="0"/>
                <a:cs typeface="Arial" panose="020B0604020202020204" pitchFamily="34" charset="0"/>
              </a:rPr>
              <a:t>Presidencial, de la República del Ecuador</a:t>
            </a:r>
            <a:r>
              <a:rPr lang="es-ES" sz="2800" dirty="0" smtClean="0">
                <a:latin typeface="Arial" panose="020B0604020202020204" pitchFamily="34" charset="0"/>
                <a:cs typeface="Arial" panose="020B0604020202020204" pitchFamily="34" charset="0"/>
              </a:rPr>
              <a:t>?</a:t>
            </a:r>
            <a:endParaRPr lang="en-US" sz="2800" dirty="0"/>
          </a:p>
        </p:txBody>
      </p:sp>
    </p:spTree>
    <p:extLst>
      <p:ext uri="{BB962C8B-B14F-4D97-AF65-F5344CB8AC3E}">
        <p14:creationId xmlns:p14="http://schemas.microsoft.com/office/powerpoint/2010/main" val="3231837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 y="0"/>
            <a:ext cx="4546601" cy="5207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Resultados de la evaluación de la fuerza en brazos</a:t>
            </a:r>
            <a:endParaRPr lang="en-US" sz="1100" i="1" dirty="0">
              <a:latin typeface="Times New Roman" panose="02020603050405020304" pitchFamily="18" charset="0"/>
              <a:ea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945511997"/>
              </p:ext>
            </p:extLst>
          </p:nvPr>
        </p:nvGraphicFramePr>
        <p:xfrm>
          <a:off x="0" y="510695"/>
          <a:ext cx="4546600" cy="2154142"/>
        </p:xfrm>
        <a:graphic>
          <a:graphicData uri="http://schemas.openxmlformats.org/drawingml/2006/table">
            <a:tbl>
              <a:tblPr>
                <a:tableStyleId>{5C22544A-7EE6-4342-B048-85BDC9FD1C3A}</a:tableStyleId>
              </a:tblPr>
              <a:tblGrid>
                <a:gridCol w="1461292">
                  <a:extLst>
                    <a:ext uri="{9D8B030D-6E8A-4147-A177-3AD203B41FA5}">
                      <a16:colId xmlns="" xmlns:a16="http://schemas.microsoft.com/office/drawing/2014/main" val="1604002992"/>
                    </a:ext>
                  </a:extLst>
                </a:gridCol>
                <a:gridCol w="781336">
                  <a:extLst>
                    <a:ext uri="{9D8B030D-6E8A-4147-A177-3AD203B41FA5}">
                      <a16:colId xmlns="" xmlns:a16="http://schemas.microsoft.com/office/drawing/2014/main" val="4225317949"/>
                    </a:ext>
                  </a:extLst>
                </a:gridCol>
                <a:gridCol w="781336">
                  <a:extLst>
                    <a:ext uri="{9D8B030D-6E8A-4147-A177-3AD203B41FA5}">
                      <a16:colId xmlns="" xmlns:a16="http://schemas.microsoft.com/office/drawing/2014/main" val="2526836773"/>
                    </a:ext>
                  </a:extLst>
                </a:gridCol>
                <a:gridCol w="761318">
                  <a:extLst>
                    <a:ext uri="{9D8B030D-6E8A-4147-A177-3AD203B41FA5}">
                      <a16:colId xmlns="" xmlns:a16="http://schemas.microsoft.com/office/drawing/2014/main" val="3429642153"/>
                    </a:ext>
                  </a:extLst>
                </a:gridCol>
                <a:gridCol w="761318">
                  <a:extLst>
                    <a:ext uri="{9D8B030D-6E8A-4147-A177-3AD203B41FA5}">
                      <a16:colId xmlns="" xmlns:a16="http://schemas.microsoft.com/office/drawing/2014/main" val="2209410547"/>
                    </a:ext>
                  </a:extLst>
                </a:gridCol>
              </a:tblGrid>
              <a:tr h="237507">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9926060"/>
                  </a:ext>
                </a:extLst>
              </a:tr>
              <a:tr h="237507">
                <a:tc rowSpan="2">
                  <a:txBody>
                    <a:bodyPr/>
                    <a:lstStyle/>
                    <a:p>
                      <a:pPr algn="ctr">
                        <a:spcAft>
                          <a:spcPts val="0"/>
                        </a:spcAft>
                      </a:pPr>
                      <a:r>
                        <a:rPr lang="es-ES" sz="1200">
                          <a:effectLst/>
                        </a:rPr>
                        <a:t>CALIFICACIÓN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gridSpan="2">
                  <a:txBody>
                    <a:bodyPr/>
                    <a:lstStyle/>
                    <a:p>
                      <a:pPr algn="ctr">
                        <a:spcAft>
                          <a:spcPts val="0"/>
                        </a:spcAft>
                      </a:pPr>
                      <a:r>
                        <a:rPr lang="es-ES"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spcAft>
                          <a:spcPts val="0"/>
                        </a:spcAft>
                      </a:pPr>
                      <a:r>
                        <a:rPr lang="es-ES"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177364242"/>
                  </a:ext>
                </a:extLst>
              </a:tr>
              <a:tr h="242541">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43887545"/>
                  </a:ext>
                </a:extLst>
              </a:tr>
              <a:tr h="237507">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917294091"/>
                  </a:ext>
                </a:extLst>
              </a:tr>
              <a:tr h="237507">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885605924"/>
                  </a:ext>
                </a:extLst>
              </a:tr>
              <a:tr h="237507">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876681010"/>
                  </a:ext>
                </a:extLst>
              </a:tr>
              <a:tr h="237507">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603950274"/>
                  </a:ext>
                </a:extLst>
              </a:tr>
              <a:tr h="237507">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76488273"/>
                  </a:ext>
                </a:extLst>
              </a:tr>
              <a:tr h="249052">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74016121"/>
                  </a:ext>
                </a:extLst>
              </a:tr>
            </a:tbl>
          </a:graphicData>
        </a:graphic>
      </p:graphicFrame>
      <p:sp>
        <p:nvSpPr>
          <p:cNvPr id="4" name="Rectángulo redondeado 3"/>
          <p:cNvSpPr/>
          <p:nvPr/>
        </p:nvSpPr>
        <p:spPr>
          <a:xfrm>
            <a:off x="0" y="2669801"/>
            <a:ext cx="4546600" cy="283183"/>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indent="180340" algn="ctr">
              <a:spcAft>
                <a:spcPts val="0"/>
              </a:spcAft>
            </a:pPr>
            <a:r>
              <a:rPr lang="es-MX" b="1" dirty="0">
                <a:solidFill>
                  <a:schemeClr val="bg1"/>
                </a:solidFill>
                <a:latin typeface="Arial" panose="020B0604020202020204" pitchFamily="34" charset="0"/>
                <a:ea typeface="Times New Roman" panose="02020603050405020304" pitchFamily="18" charset="0"/>
              </a:rPr>
              <a:t>Fuente:</a:t>
            </a:r>
            <a:r>
              <a:rPr lang="es-MX" dirty="0">
                <a:solidFill>
                  <a:schemeClr val="bg1"/>
                </a:solidFill>
                <a:latin typeface="Arial" panose="020B0604020202020204" pitchFamily="34" charset="0"/>
                <a:ea typeface="Times New Roman" panose="02020603050405020304" pitchFamily="18" charset="0"/>
              </a:rPr>
              <a:t> Personal Del SPP grupo control</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5" name="Rectángulo redondeado 4"/>
          <p:cNvSpPr/>
          <p:nvPr/>
        </p:nvSpPr>
        <p:spPr>
          <a:xfrm>
            <a:off x="0" y="2962912"/>
            <a:ext cx="12192000" cy="29626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Desviación estándar referente a la evaluación de fuerza en brazos</a:t>
            </a:r>
            <a:endParaRPr lang="en-US" sz="1100" i="1" dirty="0">
              <a:latin typeface="Times New Roman" panose="02020603050405020304" pitchFamily="18" charset="0"/>
              <a:ea typeface="Times New Roman" panose="02020603050405020304" pitchFamily="18" charset="0"/>
            </a:endParaRPr>
          </a:p>
        </p:txBody>
      </p:sp>
      <p:pic>
        <p:nvPicPr>
          <p:cNvPr id="8" name="Imagen 7"/>
          <p:cNvPicPr>
            <a:picLocks noChangeAspect="1"/>
          </p:cNvPicPr>
          <p:nvPr/>
        </p:nvPicPr>
        <p:blipFill rotWithShape="1">
          <a:blip r:embed="rId2"/>
          <a:srcRect l="23450" t="47569" r="24566" b="18840"/>
          <a:stretch/>
        </p:blipFill>
        <p:spPr>
          <a:xfrm>
            <a:off x="4533446" y="0"/>
            <a:ext cx="7658554" cy="2952984"/>
          </a:xfrm>
          <a:prstGeom prst="rect">
            <a:avLst/>
          </a:prstGeom>
        </p:spPr>
      </p:pic>
      <p:pic>
        <p:nvPicPr>
          <p:cNvPr id="6" name="Imagen 5"/>
          <p:cNvPicPr>
            <a:picLocks noChangeAspect="1"/>
          </p:cNvPicPr>
          <p:nvPr/>
        </p:nvPicPr>
        <p:blipFill rotWithShape="1">
          <a:blip r:embed="rId3"/>
          <a:srcRect l="24533" t="41696" r="26072" b="24197"/>
          <a:stretch/>
        </p:blipFill>
        <p:spPr>
          <a:xfrm>
            <a:off x="0" y="3277767"/>
            <a:ext cx="12192000" cy="3580234"/>
          </a:xfrm>
          <a:prstGeom prst="rect">
            <a:avLst/>
          </a:prstGeom>
        </p:spPr>
      </p:pic>
    </p:spTree>
    <p:extLst>
      <p:ext uri="{BB962C8B-B14F-4D97-AF65-F5344CB8AC3E}">
        <p14:creationId xmlns:p14="http://schemas.microsoft.com/office/powerpoint/2010/main" val="62251563"/>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346354173"/>
              </p:ext>
            </p:extLst>
          </p:nvPr>
        </p:nvGraphicFramePr>
        <p:xfrm>
          <a:off x="0" y="613952"/>
          <a:ext cx="4284618" cy="2207626"/>
        </p:xfrm>
        <a:graphic>
          <a:graphicData uri="http://schemas.openxmlformats.org/drawingml/2006/table">
            <a:tbl>
              <a:tblPr>
                <a:tableStyleId>{5C22544A-7EE6-4342-B048-85BDC9FD1C3A}</a:tableStyleId>
              </a:tblPr>
              <a:tblGrid>
                <a:gridCol w="1321506">
                  <a:extLst>
                    <a:ext uri="{9D8B030D-6E8A-4147-A177-3AD203B41FA5}">
                      <a16:colId xmlns="" xmlns:a16="http://schemas.microsoft.com/office/drawing/2014/main" val="3652692282"/>
                    </a:ext>
                  </a:extLst>
                </a:gridCol>
                <a:gridCol w="709951">
                  <a:extLst>
                    <a:ext uri="{9D8B030D-6E8A-4147-A177-3AD203B41FA5}">
                      <a16:colId xmlns="" xmlns:a16="http://schemas.microsoft.com/office/drawing/2014/main" val="3252380434"/>
                    </a:ext>
                  </a:extLst>
                </a:gridCol>
                <a:gridCol w="709951">
                  <a:extLst>
                    <a:ext uri="{9D8B030D-6E8A-4147-A177-3AD203B41FA5}">
                      <a16:colId xmlns="" xmlns:a16="http://schemas.microsoft.com/office/drawing/2014/main" val="1148549553"/>
                    </a:ext>
                  </a:extLst>
                </a:gridCol>
                <a:gridCol w="771605">
                  <a:extLst>
                    <a:ext uri="{9D8B030D-6E8A-4147-A177-3AD203B41FA5}">
                      <a16:colId xmlns="" xmlns:a16="http://schemas.microsoft.com/office/drawing/2014/main" val="1126856014"/>
                    </a:ext>
                  </a:extLst>
                </a:gridCol>
                <a:gridCol w="771605">
                  <a:extLst>
                    <a:ext uri="{9D8B030D-6E8A-4147-A177-3AD203B41FA5}">
                      <a16:colId xmlns="" xmlns:a16="http://schemas.microsoft.com/office/drawing/2014/main" val="3595059667"/>
                    </a:ext>
                  </a:extLst>
                </a:gridCol>
              </a:tblGrid>
              <a:tr h="243974">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54000613"/>
                  </a:ext>
                </a:extLst>
              </a:tr>
              <a:tr h="243974">
                <a:tc rowSpan="2">
                  <a:txBody>
                    <a:bodyPr/>
                    <a:lstStyle/>
                    <a:p>
                      <a:pPr algn="ctr">
                        <a:spcAft>
                          <a:spcPts val="0"/>
                        </a:spcAft>
                      </a:pPr>
                      <a:r>
                        <a:rPr lang="es-ES" sz="1200" dirty="0">
                          <a:effectLst/>
                        </a:rPr>
                        <a:t>CALIFICACIÓN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gridSpan="2">
                  <a:txBody>
                    <a:bodyPr/>
                    <a:lstStyle/>
                    <a:p>
                      <a:pPr algn="ctr">
                        <a:spcAft>
                          <a:spcPts val="0"/>
                        </a:spcAft>
                      </a:pPr>
                      <a:r>
                        <a:rPr lang="es-ES" sz="1200">
                          <a:effectLst/>
                        </a:rPr>
                        <a:t>PRE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es-ES"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332542095"/>
                  </a:ext>
                </a:extLst>
              </a:tr>
              <a:tr h="243974">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804033016"/>
                  </a:ext>
                </a:extLst>
              </a:tr>
              <a:tr h="243974">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155730252"/>
                  </a:ext>
                </a:extLst>
              </a:tr>
              <a:tr h="243974">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33,33 %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758444644"/>
                  </a:ext>
                </a:extLst>
              </a:tr>
              <a:tr h="243974">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171444402"/>
                  </a:ext>
                </a:extLst>
              </a:tr>
              <a:tr h="243974">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93133783"/>
                  </a:ext>
                </a:extLst>
              </a:tr>
              <a:tr h="243974">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123114564"/>
                  </a:ext>
                </a:extLst>
              </a:tr>
              <a:tr h="255834">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C" sz="12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C" sz="12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312266447"/>
                  </a:ext>
                </a:extLst>
              </a:tr>
            </a:tbl>
          </a:graphicData>
        </a:graphic>
      </p:graphicFrame>
      <p:sp>
        <p:nvSpPr>
          <p:cNvPr id="3" name="Rectángulo redondeado 2"/>
          <p:cNvSpPr/>
          <p:nvPr/>
        </p:nvSpPr>
        <p:spPr>
          <a:xfrm>
            <a:off x="-1" y="0"/>
            <a:ext cx="4284619" cy="61395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Resultados en la evaluación de la fuerza en piernas</a:t>
            </a:r>
            <a:endParaRPr lang="en-US" sz="1100" i="1" dirty="0">
              <a:latin typeface="Times New Roman" panose="02020603050405020304" pitchFamily="18" charset="0"/>
              <a:ea typeface="Times New Roman" panose="02020603050405020304" pitchFamily="18" charset="0"/>
            </a:endParaRPr>
          </a:p>
        </p:txBody>
      </p:sp>
      <p:sp>
        <p:nvSpPr>
          <p:cNvPr id="4" name="Rectángulo redondeado 3"/>
          <p:cNvSpPr/>
          <p:nvPr/>
        </p:nvSpPr>
        <p:spPr>
          <a:xfrm>
            <a:off x="0" y="3226525"/>
            <a:ext cx="12192000" cy="29626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Desviación estándar referente a la evaluación de fuerza en piernas</a:t>
            </a:r>
            <a:endParaRPr lang="en-US" sz="1100" i="1" dirty="0">
              <a:latin typeface="Times New Roman" panose="02020603050405020304" pitchFamily="18" charset="0"/>
              <a:ea typeface="Times New Roman" panose="02020603050405020304" pitchFamily="18" charset="0"/>
            </a:endParaRPr>
          </a:p>
        </p:txBody>
      </p:sp>
      <p:sp>
        <p:nvSpPr>
          <p:cNvPr id="5" name="Rectángulo redondeado 4"/>
          <p:cNvSpPr/>
          <p:nvPr/>
        </p:nvSpPr>
        <p:spPr>
          <a:xfrm>
            <a:off x="-1" y="2821579"/>
            <a:ext cx="4311651" cy="40494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180340" algn="ctr">
              <a:spcAft>
                <a:spcPts val="0"/>
              </a:spcAft>
            </a:pPr>
            <a:r>
              <a:rPr lang="es-MX" sz="1400" b="1" dirty="0">
                <a:latin typeface="Arial" panose="020B0604020202020204" pitchFamily="34" charset="0"/>
                <a:ea typeface="Times New Roman" panose="02020603050405020304" pitchFamily="18" charset="0"/>
              </a:rPr>
              <a:t>Fuente:</a:t>
            </a:r>
            <a:r>
              <a:rPr lang="es-MX" sz="1400" dirty="0">
                <a:latin typeface="Arial" panose="020B0604020202020204" pitchFamily="34" charset="0"/>
                <a:ea typeface="Times New Roman" panose="02020603050405020304" pitchFamily="18" charset="0"/>
              </a:rPr>
              <a:t> Personal Del SPP grupo experimental</a:t>
            </a:r>
            <a:endParaRPr lang="en-US" sz="2400" dirty="0">
              <a:latin typeface="Times New Roman" panose="02020603050405020304" pitchFamily="18" charset="0"/>
              <a:ea typeface="Times New Roman" panose="02020603050405020304" pitchFamily="18" charset="0"/>
            </a:endParaRPr>
          </a:p>
        </p:txBody>
      </p:sp>
      <p:pic>
        <p:nvPicPr>
          <p:cNvPr id="11" name="Imagen 10"/>
          <p:cNvPicPr>
            <a:picLocks noChangeAspect="1"/>
          </p:cNvPicPr>
          <p:nvPr/>
        </p:nvPicPr>
        <p:blipFill rotWithShape="1">
          <a:blip r:embed="rId2"/>
          <a:srcRect l="37729" t="2926" r="5267" b="58978"/>
          <a:stretch/>
        </p:blipFill>
        <p:spPr>
          <a:xfrm>
            <a:off x="4311651" y="0"/>
            <a:ext cx="7880349" cy="3226524"/>
          </a:xfrm>
          <a:prstGeom prst="rect">
            <a:avLst/>
          </a:prstGeom>
        </p:spPr>
      </p:pic>
      <p:pic>
        <p:nvPicPr>
          <p:cNvPr id="6" name="Imagen 5"/>
          <p:cNvPicPr>
            <a:picLocks noChangeAspect="1"/>
          </p:cNvPicPr>
          <p:nvPr/>
        </p:nvPicPr>
        <p:blipFill rotWithShape="1">
          <a:blip r:embed="rId3"/>
          <a:srcRect l="24834" t="47411" r="26172" b="15089"/>
          <a:stretch/>
        </p:blipFill>
        <p:spPr>
          <a:xfrm>
            <a:off x="0" y="3513319"/>
            <a:ext cx="12192000" cy="3344682"/>
          </a:xfrm>
          <a:prstGeom prst="rect">
            <a:avLst/>
          </a:prstGeom>
        </p:spPr>
      </p:pic>
    </p:spTree>
    <p:extLst>
      <p:ext uri="{BB962C8B-B14F-4D97-AF65-F5344CB8AC3E}">
        <p14:creationId xmlns:p14="http://schemas.microsoft.com/office/powerpoint/2010/main" val="653735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 y="0"/>
            <a:ext cx="4546601" cy="5207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s-ES" dirty="0">
                <a:latin typeface="Arial" panose="020B0604020202020204" pitchFamily="34" charset="0"/>
                <a:ea typeface="Times New Roman" panose="02020603050405020304" pitchFamily="18" charset="0"/>
              </a:rPr>
              <a:t>Resultados</a:t>
            </a:r>
            <a:r>
              <a:rPr lang="es-ES" i="1" dirty="0">
                <a:latin typeface="Arial" panose="020B0604020202020204" pitchFamily="34" charset="0"/>
                <a:ea typeface="Times New Roman" panose="02020603050405020304" pitchFamily="18" charset="0"/>
              </a:rPr>
              <a:t> en la evaluación de la fuerza en piernas</a:t>
            </a:r>
            <a:endParaRPr lang="en-US" dirty="0"/>
          </a:p>
        </p:txBody>
      </p:sp>
      <p:graphicFrame>
        <p:nvGraphicFramePr>
          <p:cNvPr id="3" name="Tabla 2"/>
          <p:cNvGraphicFramePr>
            <a:graphicFrameLocks noGrp="1"/>
          </p:cNvGraphicFramePr>
          <p:nvPr>
            <p:extLst>
              <p:ext uri="{D42A27DB-BD31-4B8C-83A1-F6EECF244321}">
                <p14:modId xmlns:p14="http://schemas.microsoft.com/office/powerpoint/2010/main" val="1306775391"/>
              </p:ext>
            </p:extLst>
          </p:nvPr>
        </p:nvGraphicFramePr>
        <p:xfrm>
          <a:off x="0" y="510695"/>
          <a:ext cx="4546600" cy="2154142"/>
        </p:xfrm>
        <a:graphic>
          <a:graphicData uri="http://schemas.openxmlformats.org/drawingml/2006/table">
            <a:tbl>
              <a:tblPr>
                <a:tableStyleId>{5C22544A-7EE6-4342-B048-85BDC9FD1C3A}</a:tableStyleId>
              </a:tblPr>
              <a:tblGrid>
                <a:gridCol w="1461292">
                  <a:extLst>
                    <a:ext uri="{9D8B030D-6E8A-4147-A177-3AD203B41FA5}">
                      <a16:colId xmlns="" xmlns:a16="http://schemas.microsoft.com/office/drawing/2014/main" val="1604002992"/>
                    </a:ext>
                  </a:extLst>
                </a:gridCol>
                <a:gridCol w="781336">
                  <a:extLst>
                    <a:ext uri="{9D8B030D-6E8A-4147-A177-3AD203B41FA5}">
                      <a16:colId xmlns="" xmlns:a16="http://schemas.microsoft.com/office/drawing/2014/main" val="4225317949"/>
                    </a:ext>
                  </a:extLst>
                </a:gridCol>
                <a:gridCol w="781336">
                  <a:extLst>
                    <a:ext uri="{9D8B030D-6E8A-4147-A177-3AD203B41FA5}">
                      <a16:colId xmlns="" xmlns:a16="http://schemas.microsoft.com/office/drawing/2014/main" val="2526836773"/>
                    </a:ext>
                  </a:extLst>
                </a:gridCol>
                <a:gridCol w="761318">
                  <a:extLst>
                    <a:ext uri="{9D8B030D-6E8A-4147-A177-3AD203B41FA5}">
                      <a16:colId xmlns="" xmlns:a16="http://schemas.microsoft.com/office/drawing/2014/main" val="3429642153"/>
                    </a:ext>
                  </a:extLst>
                </a:gridCol>
                <a:gridCol w="761318">
                  <a:extLst>
                    <a:ext uri="{9D8B030D-6E8A-4147-A177-3AD203B41FA5}">
                      <a16:colId xmlns="" xmlns:a16="http://schemas.microsoft.com/office/drawing/2014/main" val="2209410547"/>
                    </a:ext>
                  </a:extLst>
                </a:gridCol>
              </a:tblGrid>
              <a:tr h="237507">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9926060"/>
                  </a:ext>
                </a:extLst>
              </a:tr>
              <a:tr h="237507">
                <a:tc rowSpan="2">
                  <a:txBody>
                    <a:bodyPr/>
                    <a:lstStyle/>
                    <a:p>
                      <a:pPr algn="ctr">
                        <a:spcAft>
                          <a:spcPts val="0"/>
                        </a:spcAft>
                      </a:pPr>
                      <a:r>
                        <a:rPr lang="es-ES" sz="1200">
                          <a:effectLst/>
                        </a:rPr>
                        <a:t>CALIFICACIÓN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gridSpan="2">
                  <a:txBody>
                    <a:bodyPr/>
                    <a:lstStyle/>
                    <a:p>
                      <a:pPr algn="ctr">
                        <a:spcAft>
                          <a:spcPts val="0"/>
                        </a:spcAft>
                      </a:pPr>
                      <a:r>
                        <a:rPr lang="es-ES" sz="1000" dirty="0">
                          <a:effectLst/>
                        </a:rPr>
                        <a:t>PRE TEST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spcAft>
                          <a:spcPts val="0"/>
                        </a:spcAft>
                      </a:pPr>
                      <a:r>
                        <a:rPr lang="es-ES" sz="10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177364242"/>
                  </a:ext>
                </a:extLst>
              </a:tr>
              <a:tr h="242541">
                <a:tc vMerge="1">
                  <a:txBody>
                    <a:bodyPr/>
                    <a:lstStyle/>
                    <a:p>
                      <a:endParaRPr lang="en-US"/>
                    </a:p>
                  </a:txBody>
                  <a:tcPr/>
                </a:tc>
                <a:tc>
                  <a:txBody>
                    <a:bodyPr/>
                    <a:lstStyle/>
                    <a:p>
                      <a:pPr algn="ctr">
                        <a:spcAft>
                          <a:spcPts val="0"/>
                        </a:spcAft>
                      </a:pPr>
                      <a:r>
                        <a:rPr lang="es-ES" sz="10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43887545"/>
                  </a:ext>
                </a:extLst>
              </a:tr>
              <a:tr h="237507">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000" dirty="0">
                          <a:effectLst/>
                        </a:rPr>
                        <a:t>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dirty="0">
                          <a:effectLst/>
                        </a:rPr>
                        <a:t>40 %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dirty="0">
                          <a:effectLst/>
                        </a:rPr>
                        <a:t>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33,33 %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917294091"/>
                  </a:ext>
                </a:extLst>
              </a:tr>
              <a:tr h="237507">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0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dirty="0">
                          <a:effectLst/>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885605924"/>
                  </a:ext>
                </a:extLst>
              </a:tr>
              <a:tr h="237507">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0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dirty="0">
                          <a:effectLst/>
                        </a:rPr>
                        <a:t>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876681010"/>
                  </a:ext>
                </a:extLst>
              </a:tr>
              <a:tr h="237507">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000">
                          <a:effectLst/>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dirty="0">
                          <a:effectLst/>
                        </a:rPr>
                        <a:t>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dirty="0">
                          <a:effectLst/>
                        </a:rPr>
                        <a:t>26,67 %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603950274"/>
                  </a:ext>
                </a:extLst>
              </a:tr>
              <a:tr h="237507">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0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dirty="0">
                          <a:effectLst/>
                        </a:rPr>
                        <a:t>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76488273"/>
                  </a:ext>
                </a:extLst>
              </a:tr>
              <a:tr h="249052">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0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000">
                          <a:effectLst/>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000">
                          <a:effectLst/>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1000" dirty="0">
                          <a:effectLst/>
                        </a:rPr>
                        <a:t>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74016121"/>
                  </a:ext>
                </a:extLst>
              </a:tr>
            </a:tbl>
          </a:graphicData>
        </a:graphic>
      </p:graphicFrame>
      <p:sp>
        <p:nvSpPr>
          <p:cNvPr id="4" name="Rectángulo redondeado 3"/>
          <p:cNvSpPr/>
          <p:nvPr/>
        </p:nvSpPr>
        <p:spPr>
          <a:xfrm>
            <a:off x="0" y="2669801"/>
            <a:ext cx="4546600" cy="283183"/>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indent="180340" algn="ctr">
              <a:spcAft>
                <a:spcPts val="0"/>
              </a:spcAft>
            </a:pPr>
            <a:r>
              <a:rPr lang="es-MX" b="1" dirty="0">
                <a:solidFill>
                  <a:schemeClr val="bg1"/>
                </a:solidFill>
                <a:latin typeface="Arial" panose="020B0604020202020204" pitchFamily="34" charset="0"/>
                <a:ea typeface="Times New Roman" panose="02020603050405020304" pitchFamily="18" charset="0"/>
              </a:rPr>
              <a:t>Fuente:</a:t>
            </a:r>
            <a:r>
              <a:rPr lang="es-MX" dirty="0">
                <a:solidFill>
                  <a:schemeClr val="bg1"/>
                </a:solidFill>
                <a:latin typeface="Arial" panose="020B0604020202020204" pitchFamily="34" charset="0"/>
                <a:ea typeface="Times New Roman" panose="02020603050405020304" pitchFamily="18" charset="0"/>
              </a:rPr>
              <a:t> Personal Del SPP grupo control</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5" name="Rectángulo redondeado 4"/>
          <p:cNvSpPr/>
          <p:nvPr/>
        </p:nvSpPr>
        <p:spPr>
          <a:xfrm>
            <a:off x="0" y="2962912"/>
            <a:ext cx="12192000" cy="29626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Desviación estándar referente a la evaluación de fuerza en piernas</a:t>
            </a:r>
            <a:endParaRPr lang="en-US" sz="1100" i="1" dirty="0">
              <a:latin typeface="Times New Roman" panose="02020603050405020304" pitchFamily="18" charset="0"/>
              <a:ea typeface="Times New Roman" panose="02020603050405020304" pitchFamily="18" charset="0"/>
            </a:endParaRPr>
          </a:p>
        </p:txBody>
      </p:sp>
      <p:pic>
        <p:nvPicPr>
          <p:cNvPr id="10" name="Imagen 9"/>
          <p:cNvPicPr>
            <a:picLocks noChangeAspect="1"/>
          </p:cNvPicPr>
          <p:nvPr/>
        </p:nvPicPr>
        <p:blipFill rotWithShape="1">
          <a:blip r:embed="rId2"/>
          <a:srcRect l="39848" t="1736" r="3037" b="61756"/>
          <a:stretch/>
        </p:blipFill>
        <p:spPr>
          <a:xfrm>
            <a:off x="4546600" y="0"/>
            <a:ext cx="7645400" cy="2952984"/>
          </a:xfrm>
          <a:prstGeom prst="rect">
            <a:avLst/>
          </a:prstGeom>
        </p:spPr>
      </p:pic>
      <p:pic>
        <p:nvPicPr>
          <p:cNvPr id="6" name="Imagen 5"/>
          <p:cNvPicPr>
            <a:picLocks noChangeAspect="1"/>
          </p:cNvPicPr>
          <p:nvPr/>
        </p:nvPicPr>
        <p:blipFill rotWithShape="1">
          <a:blip r:embed="rId3"/>
          <a:srcRect l="24648" t="42589" r="25971" b="19911"/>
          <a:stretch/>
        </p:blipFill>
        <p:spPr>
          <a:xfrm>
            <a:off x="-1" y="3238323"/>
            <a:ext cx="12192001" cy="3619678"/>
          </a:xfrm>
          <a:prstGeom prst="rect">
            <a:avLst/>
          </a:prstGeom>
        </p:spPr>
      </p:pic>
    </p:spTree>
    <p:extLst>
      <p:ext uri="{BB962C8B-B14F-4D97-AF65-F5344CB8AC3E}">
        <p14:creationId xmlns:p14="http://schemas.microsoft.com/office/powerpoint/2010/main" val="3547512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ext uri="{D42A27DB-BD31-4B8C-83A1-F6EECF244321}">
                <p14:modId xmlns:p14="http://schemas.microsoft.com/office/powerpoint/2010/main" val="4203415818"/>
              </p:ext>
            </p:extLst>
          </p:nvPr>
        </p:nvGraphicFramePr>
        <p:xfrm>
          <a:off x="0" y="613952"/>
          <a:ext cx="4284618" cy="2207626"/>
        </p:xfrm>
        <a:graphic>
          <a:graphicData uri="http://schemas.openxmlformats.org/drawingml/2006/table">
            <a:tbl>
              <a:tblPr>
                <a:tableStyleId>{5C22544A-7EE6-4342-B048-85BDC9FD1C3A}</a:tableStyleId>
              </a:tblPr>
              <a:tblGrid>
                <a:gridCol w="1321506">
                  <a:extLst>
                    <a:ext uri="{9D8B030D-6E8A-4147-A177-3AD203B41FA5}">
                      <a16:colId xmlns="" xmlns:a16="http://schemas.microsoft.com/office/drawing/2014/main" val="3652692282"/>
                    </a:ext>
                  </a:extLst>
                </a:gridCol>
                <a:gridCol w="709951">
                  <a:extLst>
                    <a:ext uri="{9D8B030D-6E8A-4147-A177-3AD203B41FA5}">
                      <a16:colId xmlns="" xmlns:a16="http://schemas.microsoft.com/office/drawing/2014/main" val="3252380434"/>
                    </a:ext>
                  </a:extLst>
                </a:gridCol>
                <a:gridCol w="709951">
                  <a:extLst>
                    <a:ext uri="{9D8B030D-6E8A-4147-A177-3AD203B41FA5}">
                      <a16:colId xmlns="" xmlns:a16="http://schemas.microsoft.com/office/drawing/2014/main" val="1148549553"/>
                    </a:ext>
                  </a:extLst>
                </a:gridCol>
                <a:gridCol w="771605">
                  <a:extLst>
                    <a:ext uri="{9D8B030D-6E8A-4147-A177-3AD203B41FA5}">
                      <a16:colId xmlns="" xmlns:a16="http://schemas.microsoft.com/office/drawing/2014/main" val="1126856014"/>
                    </a:ext>
                  </a:extLst>
                </a:gridCol>
                <a:gridCol w="771605">
                  <a:extLst>
                    <a:ext uri="{9D8B030D-6E8A-4147-A177-3AD203B41FA5}">
                      <a16:colId xmlns="" xmlns:a16="http://schemas.microsoft.com/office/drawing/2014/main" val="3595059667"/>
                    </a:ext>
                  </a:extLst>
                </a:gridCol>
              </a:tblGrid>
              <a:tr h="243974">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54000613"/>
                  </a:ext>
                </a:extLst>
              </a:tr>
              <a:tr h="243974">
                <a:tc rowSpan="2">
                  <a:txBody>
                    <a:bodyPr/>
                    <a:lstStyle/>
                    <a:p>
                      <a:pPr algn="ctr">
                        <a:spcAft>
                          <a:spcPts val="0"/>
                        </a:spcAft>
                      </a:pPr>
                      <a:r>
                        <a:rPr lang="es-ES" sz="1200" dirty="0">
                          <a:effectLst/>
                        </a:rPr>
                        <a:t>CALIFICACIÓN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gridSpan="2">
                  <a:txBody>
                    <a:bodyPr/>
                    <a:lstStyle/>
                    <a:p>
                      <a:pPr algn="ctr">
                        <a:spcAft>
                          <a:spcPts val="0"/>
                        </a:spcAft>
                      </a:pPr>
                      <a:r>
                        <a:rPr lang="es-ES" sz="1200" dirty="0">
                          <a:effectLst/>
                        </a:rPr>
                        <a:t>PRE TEST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es-ES"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332542095"/>
                  </a:ext>
                </a:extLst>
              </a:tr>
              <a:tr h="243974">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804033016"/>
                  </a:ext>
                </a:extLst>
              </a:tr>
              <a:tr h="243974">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155730252"/>
                  </a:ext>
                </a:extLst>
              </a:tr>
              <a:tr h="243974">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46.67 %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758444644"/>
                  </a:ext>
                </a:extLst>
              </a:tr>
              <a:tr h="243974">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171444402"/>
                  </a:ext>
                </a:extLst>
              </a:tr>
              <a:tr h="243974">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93133783"/>
                  </a:ext>
                </a:extLst>
              </a:tr>
              <a:tr h="243974">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123114564"/>
                  </a:ext>
                </a:extLst>
              </a:tr>
              <a:tr h="255834">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20 %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312266447"/>
                  </a:ext>
                </a:extLst>
              </a:tr>
            </a:tbl>
          </a:graphicData>
        </a:graphic>
      </p:graphicFrame>
      <p:sp>
        <p:nvSpPr>
          <p:cNvPr id="9" name="Rectángulo redondeado 8"/>
          <p:cNvSpPr/>
          <p:nvPr/>
        </p:nvSpPr>
        <p:spPr>
          <a:xfrm>
            <a:off x="-1" y="0"/>
            <a:ext cx="4284619" cy="61395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Resultados de la evaluación de </a:t>
            </a:r>
            <a:r>
              <a:rPr lang="es-MX" dirty="0">
                <a:latin typeface="Arial" panose="020B0604020202020204" pitchFamily="34" charset="0"/>
                <a:ea typeface="Times New Roman" panose="02020603050405020304" pitchFamily="18" charset="0"/>
              </a:rPr>
              <a:t>la velocidad</a:t>
            </a:r>
            <a:endParaRPr lang="en-US" sz="1100" i="1" dirty="0">
              <a:latin typeface="Times New Roman" panose="02020603050405020304" pitchFamily="18" charset="0"/>
              <a:ea typeface="Times New Roman" panose="02020603050405020304" pitchFamily="18" charset="0"/>
            </a:endParaRPr>
          </a:p>
        </p:txBody>
      </p:sp>
      <p:sp>
        <p:nvSpPr>
          <p:cNvPr id="10" name="Rectángulo redondeado 9"/>
          <p:cNvSpPr/>
          <p:nvPr/>
        </p:nvSpPr>
        <p:spPr>
          <a:xfrm>
            <a:off x="0" y="3226525"/>
            <a:ext cx="12192000" cy="29626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Desviación estándar referente a la evaluación de </a:t>
            </a:r>
            <a:r>
              <a:rPr lang="es-MX" dirty="0">
                <a:latin typeface="Arial" panose="020B0604020202020204" pitchFamily="34" charset="0"/>
                <a:ea typeface="Times New Roman" panose="02020603050405020304" pitchFamily="18" charset="0"/>
              </a:rPr>
              <a:t>la velocidad</a:t>
            </a:r>
            <a:endParaRPr lang="en-US" sz="1100" i="1" dirty="0">
              <a:latin typeface="Times New Roman" panose="02020603050405020304" pitchFamily="18" charset="0"/>
              <a:ea typeface="Times New Roman" panose="02020603050405020304" pitchFamily="18" charset="0"/>
            </a:endParaRPr>
          </a:p>
        </p:txBody>
      </p:sp>
      <p:sp>
        <p:nvSpPr>
          <p:cNvPr id="11" name="Rectángulo redondeado 10"/>
          <p:cNvSpPr/>
          <p:nvPr/>
        </p:nvSpPr>
        <p:spPr>
          <a:xfrm>
            <a:off x="0" y="2821579"/>
            <a:ext cx="4284618" cy="40494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180340" algn="ctr">
              <a:spcAft>
                <a:spcPts val="0"/>
              </a:spcAft>
            </a:pPr>
            <a:r>
              <a:rPr lang="es-MX" sz="1400" b="1" dirty="0">
                <a:latin typeface="Arial" panose="020B0604020202020204" pitchFamily="34" charset="0"/>
                <a:ea typeface="Times New Roman" panose="02020603050405020304" pitchFamily="18" charset="0"/>
              </a:rPr>
              <a:t>Fuente:</a:t>
            </a:r>
            <a:r>
              <a:rPr lang="es-MX" sz="1400" dirty="0">
                <a:latin typeface="Arial" panose="020B0604020202020204" pitchFamily="34" charset="0"/>
                <a:ea typeface="Times New Roman" panose="02020603050405020304" pitchFamily="18" charset="0"/>
              </a:rPr>
              <a:t> Personal Del SPP grupo experimental</a:t>
            </a:r>
            <a:endParaRPr lang="en-US" sz="2400" dirty="0">
              <a:latin typeface="Times New Roman" panose="02020603050405020304" pitchFamily="18" charset="0"/>
              <a:ea typeface="Times New Roman" panose="02020603050405020304" pitchFamily="18" charset="0"/>
            </a:endParaRPr>
          </a:p>
        </p:txBody>
      </p:sp>
      <p:pic>
        <p:nvPicPr>
          <p:cNvPr id="16" name="Imagen 15"/>
          <p:cNvPicPr>
            <a:picLocks noChangeAspect="1"/>
          </p:cNvPicPr>
          <p:nvPr/>
        </p:nvPicPr>
        <p:blipFill rotWithShape="1">
          <a:blip r:embed="rId2"/>
          <a:srcRect l="38063" t="1563" r="4621" b="58582"/>
          <a:stretch/>
        </p:blipFill>
        <p:spPr>
          <a:xfrm>
            <a:off x="4284618" y="-1"/>
            <a:ext cx="7907382" cy="3220201"/>
          </a:xfrm>
          <a:prstGeom prst="rect">
            <a:avLst/>
          </a:prstGeom>
        </p:spPr>
      </p:pic>
      <p:pic>
        <p:nvPicPr>
          <p:cNvPr id="2" name="Imagen 1"/>
          <p:cNvPicPr>
            <a:picLocks noChangeAspect="1"/>
          </p:cNvPicPr>
          <p:nvPr/>
        </p:nvPicPr>
        <p:blipFill rotWithShape="1">
          <a:blip r:embed="rId3"/>
          <a:srcRect l="24332" t="27277" r="25871" b="32220"/>
          <a:stretch/>
        </p:blipFill>
        <p:spPr>
          <a:xfrm>
            <a:off x="-1" y="3522794"/>
            <a:ext cx="12192001" cy="3335206"/>
          </a:xfrm>
          <a:prstGeom prst="rect">
            <a:avLst/>
          </a:prstGeom>
        </p:spPr>
      </p:pic>
    </p:spTree>
    <p:extLst>
      <p:ext uri="{BB962C8B-B14F-4D97-AF65-F5344CB8AC3E}">
        <p14:creationId xmlns:p14="http://schemas.microsoft.com/office/powerpoint/2010/main" val="3197205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 y="0"/>
            <a:ext cx="4546601" cy="5207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Resultados de la evaluación de la velocidad</a:t>
            </a:r>
            <a:endParaRPr lang="en-US" sz="1100" i="1" dirty="0">
              <a:latin typeface="Times New Roman" panose="02020603050405020304" pitchFamily="18" charset="0"/>
              <a:ea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004684859"/>
              </p:ext>
            </p:extLst>
          </p:nvPr>
        </p:nvGraphicFramePr>
        <p:xfrm>
          <a:off x="0" y="510695"/>
          <a:ext cx="4546600" cy="2154142"/>
        </p:xfrm>
        <a:graphic>
          <a:graphicData uri="http://schemas.openxmlformats.org/drawingml/2006/table">
            <a:tbl>
              <a:tblPr>
                <a:tableStyleId>{5C22544A-7EE6-4342-B048-85BDC9FD1C3A}</a:tableStyleId>
              </a:tblPr>
              <a:tblGrid>
                <a:gridCol w="1461292">
                  <a:extLst>
                    <a:ext uri="{9D8B030D-6E8A-4147-A177-3AD203B41FA5}">
                      <a16:colId xmlns="" xmlns:a16="http://schemas.microsoft.com/office/drawing/2014/main" val="1604002992"/>
                    </a:ext>
                  </a:extLst>
                </a:gridCol>
                <a:gridCol w="781336">
                  <a:extLst>
                    <a:ext uri="{9D8B030D-6E8A-4147-A177-3AD203B41FA5}">
                      <a16:colId xmlns="" xmlns:a16="http://schemas.microsoft.com/office/drawing/2014/main" val="4225317949"/>
                    </a:ext>
                  </a:extLst>
                </a:gridCol>
                <a:gridCol w="781336">
                  <a:extLst>
                    <a:ext uri="{9D8B030D-6E8A-4147-A177-3AD203B41FA5}">
                      <a16:colId xmlns="" xmlns:a16="http://schemas.microsoft.com/office/drawing/2014/main" val="2526836773"/>
                    </a:ext>
                  </a:extLst>
                </a:gridCol>
                <a:gridCol w="761318">
                  <a:extLst>
                    <a:ext uri="{9D8B030D-6E8A-4147-A177-3AD203B41FA5}">
                      <a16:colId xmlns="" xmlns:a16="http://schemas.microsoft.com/office/drawing/2014/main" val="3429642153"/>
                    </a:ext>
                  </a:extLst>
                </a:gridCol>
                <a:gridCol w="761318">
                  <a:extLst>
                    <a:ext uri="{9D8B030D-6E8A-4147-A177-3AD203B41FA5}">
                      <a16:colId xmlns="" xmlns:a16="http://schemas.microsoft.com/office/drawing/2014/main" val="2209410547"/>
                    </a:ext>
                  </a:extLst>
                </a:gridCol>
              </a:tblGrid>
              <a:tr h="237507">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9926060"/>
                  </a:ext>
                </a:extLst>
              </a:tr>
              <a:tr h="237507">
                <a:tc rowSpan="2">
                  <a:txBody>
                    <a:bodyPr/>
                    <a:lstStyle/>
                    <a:p>
                      <a:pPr algn="ctr">
                        <a:spcAft>
                          <a:spcPts val="0"/>
                        </a:spcAft>
                      </a:pPr>
                      <a:r>
                        <a:rPr lang="es-ES" sz="1200">
                          <a:effectLst/>
                        </a:rPr>
                        <a:t>CALIFICACIÓN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gridSpan="2">
                  <a:txBody>
                    <a:bodyPr/>
                    <a:lstStyle/>
                    <a:p>
                      <a:pPr algn="ctr">
                        <a:spcAft>
                          <a:spcPts val="0"/>
                        </a:spcAft>
                      </a:pPr>
                      <a:r>
                        <a:rPr lang="es-ES" sz="1200" dirty="0">
                          <a:effectLst/>
                        </a:rPr>
                        <a:t>PRE TEST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spcAft>
                          <a:spcPts val="0"/>
                        </a:spcAft>
                      </a:pPr>
                      <a:r>
                        <a:rPr lang="es-ES"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177364242"/>
                  </a:ext>
                </a:extLst>
              </a:tr>
              <a:tr h="242541">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43887545"/>
                  </a:ext>
                </a:extLst>
              </a:tr>
              <a:tr h="237507">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26.67 %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917294091"/>
                  </a:ext>
                </a:extLst>
              </a:tr>
              <a:tr h="237507">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885605924"/>
                  </a:ext>
                </a:extLst>
              </a:tr>
              <a:tr h="237507">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876681010"/>
                  </a:ext>
                </a:extLst>
              </a:tr>
              <a:tr h="237507">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603950274"/>
                  </a:ext>
                </a:extLst>
              </a:tr>
              <a:tr h="237507">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0 %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76488273"/>
                  </a:ext>
                </a:extLst>
              </a:tr>
              <a:tr h="249052">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20 %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74016121"/>
                  </a:ext>
                </a:extLst>
              </a:tr>
            </a:tbl>
          </a:graphicData>
        </a:graphic>
      </p:graphicFrame>
      <p:sp>
        <p:nvSpPr>
          <p:cNvPr id="4" name="Rectángulo redondeado 3"/>
          <p:cNvSpPr/>
          <p:nvPr/>
        </p:nvSpPr>
        <p:spPr>
          <a:xfrm>
            <a:off x="0" y="2669801"/>
            <a:ext cx="4546600" cy="283183"/>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indent="180340" algn="ctr">
              <a:spcAft>
                <a:spcPts val="0"/>
              </a:spcAft>
            </a:pPr>
            <a:r>
              <a:rPr lang="es-MX" b="1" dirty="0">
                <a:solidFill>
                  <a:schemeClr val="bg1"/>
                </a:solidFill>
                <a:latin typeface="Arial" panose="020B0604020202020204" pitchFamily="34" charset="0"/>
                <a:ea typeface="Times New Roman" panose="02020603050405020304" pitchFamily="18" charset="0"/>
              </a:rPr>
              <a:t>Fuente:</a:t>
            </a:r>
            <a:r>
              <a:rPr lang="es-MX" dirty="0">
                <a:solidFill>
                  <a:schemeClr val="bg1"/>
                </a:solidFill>
                <a:latin typeface="Arial" panose="020B0604020202020204" pitchFamily="34" charset="0"/>
                <a:ea typeface="Times New Roman" panose="02020603050405020304" pitchFamily="18" charset="0"/>
              </a:rPr>
              <a:t> Personal Del SPP grupo control</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5" name="Rectángulo redondeado 4"/>
          <p:cNvSpPr/>
          <p:nvPr/>
        </p:nvSpPr>
        <p:spPr>
          <a:xfrm>
            <a:off x="0" y="2962912"/>
            <a:ext cx="12192000" cy="29626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Desviación estándar referente a la evaluación de la velocidad</a:t>
            </a:r>
            <a:endParaRPr lang="en-US" sz="1100" i="1" dirty="0">
              <a:latin typeface="Times New Roman" panose="02020603050405020304" pitchFamily="18" charset="0"/>
              <a:ea typeface="Times New Roman" panose="02020603050405020304" pitchFamily="18" charset="0"/>
            </a:endParaRPr>
          </a:p>
        </p:txBody>
      </p:sp>
      <p:graphicFrame>
        <p:nvGraphicFramePr>
          <p:cNvPr id="8" name="Gráfico 7"/>
          <p:cNvGraphicFramePr/>
          <p:nvPr>
            <p:extLst>
              <p:ext uri="{D42A27DB-BD31-4B8C-83A1-F6EECF244321}">
                <p14:modId xmlns:p14="http://schemas.microsoft.com/office/powerpoint/2010/main" val="997601168"/>
              </p:ext>
            </p:extLst>
          </p:nvPr>
        </p:nvGraphicFramePr>
        <p:xfrm>
          <a:off x="4546600" y="0"/>
          <a:ext cx="7645400" cy="2952984"/>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a:picLocks noChangeAspect="1"/>
          </p:cNvPicPr>
          <p:nvPr/>
        </p:nvPicPr>
        <p:blipFill rotWithShape="1">
          <a:blip r:embed="rId3"/>
          <a:srcRect l="24432" t="27590" r="25971" b="35625"/>
          <a:stretch/>
        </p:blipFill>
        <p:spPr>
          <a:xfrm>
            <a:off x="-1" y="3268251"/>
            <a:ext cx="12192001" cy="3589749"/>
          </a:xfrm>
          <a:prstGeom prst="rect">
            <a:avLst/>
          </a:prstGeom>
        </p:spPr>
      </p:pic>
    </p:spTree>
    <p:extLst>
      <p:ext uri="{BB962C8B-B14F-4D97-AF65-F5344CB8AC3E}">
        <p14:creationId xmlns:p14="http://schemas.microsoft.com/office/powerpoint/2010/main" val="3652834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538165820"/>
              </p:ext>
            </p:extLst>
          </p:nvPr>
        </p:nvGraphicFramePr>
        <p:xfrm>
          <a:off x="0" y="613952"/>
          <a:ext cx="4284618" cy="2207626"/>
        </p:xfrm>
        <a:graphic>
          <a:graphicData uri="http://schemas.openxmlformats.org/drawingml/2006/table">
            <a:tbl>
              <a:tblPr>
                <a:tableStyleId>{5C22544A-7EE6-4342-B048-85BDC9FD1C3A}</a:tableStyleId>
              </a:tblPr>
              <a:tblGrid>
                <a:gridCol w="1321506">
                  <a:extLst>
                    <a:ext uri="{9D8B030D-6E8A-4147-A177-3AD203B41FA5}">
                      <a16:colId xmlns="" xmlns:a16="http://schemas.microsoft.com/office/drawing/2014/main" val="3652692282"/>
                    </a:ext>
                  </a:extLst>
                </a:gridCol>
                <a:gridCol w="709951">
                  <a:extLst>
                    <a:ext uri="{9D8B030D-6E8A-4147-A177-3AD203B41FA5}">
                      <a16:colId xmlns="" xmlns:a16="http://schemas.microsoft.com/office/drawing/2014/main" val="3252380434"/>
                    </a:ext>
                  </a:extLst>
                </a:gridCol>
                <a:gridCol w="709951">
                  <a:extLst>
                    <a:ext uri="{9D8B030D-6E8A-4147-A177-3AD203B41FA5}">
                      <a16:colId xmlns="" xmlns:a16="http://schemas.microsoft.com/office/drawing/2014/main" val="1148549553"/>
                    </a:ext>
                  </a:extLst>
                </a:gridCol>
                <a:gridCol w="771605">
                  <a:extLst>
                    <a:ext uri="{9D8B030D-6E8A-4147-A177-3AD203B41FA5}">
                      <a16:colId xmlns="" xmlns:a16="http://schemas.microsoft.com/office/drawing/2014/main" val="1126856014"/>
                    </a:ext>
                  </a:extLst>
                </a:gridCol>
                <a:gridCol w="771605">
                  <a:extLst>
                    <a:ext uri="{9D8B030D-6E8A-4147-A177-3AD203B41FA5}">
                      <a16:colId xmlns="" xmlns:a16="http://schemas.microsoft.com/office/drawing/2014/main" val="3595059667"/>
                    </a:ext>
                  </a:extLst>
                </a:gridCol>
              </a:tblGrid>
              <a:tr h="243974">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54000613"/>
                  </a:ext>
                </a:extLst>
              </a:tr>
              <a:tr h="243974">
                <a:tc rowSpan="2">
                  <a:txBody>
                    <a:bodyPr/>
                    <a:lstStyle/>
                    <a:p>
                      <a:pPr algn="ctr">
                        <a:spcAft>
                          <a:spcPts val="0"/>
                        </a:spcAft>
                      </a:pPr>
                      <a:r>
                        <a:rPr lang="es-ES" sz="1200" dirty="0">
                          <a:effectLst/>
                        </a:rPr>
                        <a:t>CALIFICACIÓN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gridSpan="2">
                  <a:txBody>
                    <a:bodyPr/>
                    <a:lstStyle/>
                    <a:p>
                      <a:pPr algn="ctr">
                        <a:spcAft>
                          <a:spcPts val="0"/>
                        </a:spcAft>
                      </a:pPr>
                      <a:r>
                        <a:rPr lang="es-ES" sz="1200" dirty="0">
                          <a:effectLst/>
                        </a:rPr>
                        <a:t>PRE TEST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es-ES"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332542095"/>
                  </a:ext>
                </a:extLst>
              </a:tr>
              <a:tr h="243974">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804033016"/>
                  </a:ext>
                </a:extLst>
              </a:tr>
              <a:tr h="243974">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155730252"/>
                  </a:ext>
                </a:extLst>
              </a:tr>
              <a:tr h="243974">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46.67 %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758444644"/>
                  </a:ext>
                </a:extLst>
              </a:tr>
              <a:tr h="243974">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171444402"/>
                  </a:ext>
                </a:extLst>
              </a:tr>
              <a:tr h="243974">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13.33 %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293133783"/>
                  </a:ext>
                </a:extLst>
              </a:tr>
              <a:tr h="243974">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3123114564"/>
                  </a:ext>
                </a:extLst>
              </a:tr>
              <a:tr h="255834">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s-ES" sz="1200" dirty="0">
                          <a:effectLst/>
                        </a:rPr>
                        <a:t>20 %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312266447"/>
                  </a:ext>
                </a:extLst>
              </a:tr>
            </a:tbl>
          </a:graphicData>
        </a:graphic>
      </p:graphicFrame>
      <p:sp>
        <p:nvSpPr>
          <p:cNvPr id="3" name="Rectángulo redondeado 2"/>
          <p:cNvSpPr/>
          <p:nvPr/>
        </p:nvSpPr>
        <p:spPr>
          <a:xfrm>
            <a:off x="-1" y="0"/>
            <a:ext cx="4284619" cy="61395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Resultados en la evaluación de </a:t>
            </a:r>
            <a:r>
              <a:rPr lang="es-MX" dirty="0">
                <a:latin typeface="Arial" panose="020B0604020202020204" pitchFamily="34" charset="0"/>
                <a:ea typeface="Times New Roman" panose="02020603050405020304" pitchFamily="18" charset="0"/>
              </a:rPr>
              <a:t>la </a:t>
            </a:r>
            <a:r>
              <a:rPr lang="es-ES" dirty="0">
                <a:latin typeface="Arial" panose="020B0604020202020204" pitchFamily="34" charset="0"/>
                <a:ea typeface="Times New Roman" panose="02020603050405020304" pitchFamily="18" charset="0"/>
              </a:rPr>
              <a:t>flexibilidad</a:t>
            </a:r>
            <a:endParaRPr lang="en-US" sz="1100" i="1" dirty="0">
              <a:latin typeface="Times New Roman" panose="02020603050405020304" pitchFamily="18" charset="0"/>
              <a:ea typeface="Times New Roman" panose="02020603050405020304" pitchFamily="18" charset="0"/>
            </a:endParaRPr>
          </a:p>
        </p:txBody>
      </p:sp>
      <p:sp>
        <p:nvSpPr>
          <p:cNvPr id="4" name="Rectángulo redondeado 3"/>
          <p:cNvSpPr/>
          <p:nvPr/>
        </p:nvSpPr>
        <p:spPr>
          <a:xfrm>
            <a:off x="0" y="3226525"/>
            <a:ext cx="12192000" cy="29626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Desviación estándar referente a la evaluación de </a:t>
            </a:r>
            <a:r>
              <a:rPr lang="es-MX" dirty="0">
                <a:latin typeface="Arial" panose="020B0604020202020204" pitchFamily="34" charset="0"/>
                <a:ea typeface="Times New Roman" panose="02020603050405020304" pitchFamily="18" charset="0"/>
              </a:rPr>
              <a:t>la </a:t>
            </a:r>
            <a:r>
              <a:rPr lang="es-ES" dirty="0">
                <a:latin typeface="Arial" panose="020B0604020202020204" pitchFamily="34" charset="0"/>
                <a:ea typeface="Times New Roman" panose="02020603050405020304" pitchFamily="18" charset="0"/>
              </a:rPr>
              <a:t>flexibilidad en tronco</a:t>
            </a:r>
            <a:endParaRPr lang="en-US" sz="1100" i="1" dirty="0">
              <a:latin typeface="Times New Roman" panose="02020603050405020304" pitchFamily="18" charset="0"/>
              <a:ea typeface="Times New Roman" panose="02020603050405020304" pitchFamily="18" charset="0"/>
            </a:endParaRPr>
          </a:p>
        </p:txBody>
      </p:sp>
      <p:sp>
        <p:nvSpPr>
          <p:cNvPr id="5" name="Rectángulo redondeado 4"/>
          <p:cNvSpPr/>
          <p:nvPr/>
        </p:nvSpPr>
        <p:spPr>
          <a:xfrm>
            <a:off x="0" y="2847703"/>
            <a:ext cx="4284618" cy="3788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180340" algn="ctr">
              <a:spcAft>
                <a:spcPts val="0"/>
              </a:spcAft>
            </a:pPr>
            <a:r>
              <a:rPr lang="es-MX" sz="1400" b="1" dirty="0">
                <a:latin typeface="Arial" panose="020B0604020202020204" pitchFamily="34" charset="0"/>
                <a:ea typeface="Times New Roman" panose="02020603050405020304" pitchFamily="18" charset="0"/>
              </a:rPr>
              <a:t>Fuente:</a:t>
            </a:r>
            <a:r>
              <a:rPr lang="es-MX" sz="1400" dirty="0">
                <a:latin typeface="Arial" panose="020B0604020202020204" pitchFamily="34" charset="0"/>
                <a:ea typeface="Times New Roman" panose="02020603050405020304" pitchFamily="18" charset="0"/>
              </a:rPr>
              <a:t> Personal Del SPP grupo experimental</a:t>
            </a:r>
            <a:endParaRPr lang="en-US" sz="2400" dirty="0">
              <a:latin typeface="Times New Roman" panose="02020603050405020304" pitchFamily="18" charset="0"/>
              <a:ea typeface="Times New Roman" panose="02020603050405020304" pitchFamily="18" charset="0"/>
            </a:endParaRPr>
          </a:p>
        </p:txBody>
      </p:sp>
      <p:graphicFrame>
        <p:nvGraphicFramePr>
          <p:cNvPr id="8" name="Gráfico 7"/>
          <p:cNvGraphicFramePr/>
          <p:nvPr>
            <p:extLst>
              <p:ext uri="{D42A27DB-BD31-4B8C-83A1-F6EECF244321}">
                <p14:modId xmlns:p14="http://schemas.microsoft.com/office/powerpoint/2010/main" val="2476135551"/>
              </p:ext>
            </p:extLst>
          </p:nvPr>
        </p:nvGraphicFramePr>
        <p:xfrm>
          <a:off x="4284618" y="0"/>
          <a:ext cx="7907382" cy="3226524"/>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a:picLocks noChangeAspect="1"/>
          </p:cNvPicPr>
          <p:nvPr/>
        </p:nvPicPr>
        <p:blipFill rotWithShape="1">
          <a:blip r:embed="rId3"/>
          <a:srcRect l="24432" t="27590" r="25670" b="34732"/>
          <a:stretch/>
        </p:blipFill>
        <p:spPr>
          <a:xfrm>
            <a:off x="0" y="3530521"/>
            <a:ext cx="12192000" cy="3327480"/>
          </a:xfrm>
          <a:prstGeom prst="rect">
            <a:avLst/>
          </a:prstGeom>
        </p:spPr>
      </p:pic>
    </p:spTree>
    <p:extLst>
      <p:ext uri="{BB962C8B-B14F-4D97-AF65-F5344CB8AC3E}">
        <p14:creationId xmlns:p14="http://schemas.microsoft.com/office/powerpoint/2010/main" val="3206776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 y="0"/>
            <a:ext cx="4546601" cy="5207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Resultados en la evaluación de </a:t>
            </a:r>
            <a:r>
              <a:rPr lang="es-MX" dirty="0">
                <a:latin typeface="Arial" panose="020B0604020202020204" pitchFamily="34" charset="0"/>
                <a:ea typeface="Times New Roman" panose="02020603050405020304" pitchFamily="18" charset="0"/>
              </a:rPr>
              <a:t>la </a:t>
            </a:r>
            <a:r>
              <a:rPr lang="es-ES" dirty="0">
                <a:latin typeface="Arial" panose="020B0604020202020204" pitchFamily="34" charset="0"/>
                <a:ea typeface="Times New Roman" panose="02020603050405020304" pitchFamily="18" charset="0"/>
              </a:rPr>
              <a:t>flexibilidad en tronco</a:t>
            </a:r>
            <a:endParaRPr lang="en-US" sz="1100" i="1" dirty="0">
              <a:latin typeface="Times New Roman" panose="02020603050405020304" pitchFamily="18" charset="0"/>
              <a:ea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694485789"/>
              </p:ext>
            </p:extLst>
          </p:nvPr>
        </p:nvGraphicFramePr>
        <p:xfrm>
          <a:off x="0" y="510695"/>
          <a:ext cx="4546600" cy="2154142"/>
        </p:xfrm>
        <a:graphic>
          <a:graphicData uri="http://schemas.openxmlformats.org/drawingml/2006/table">
            <a:tbl>
              <a:tblPr>
                <a:tableStyleId>{5C22544A-7EE6-4342-B048-85BDC9FD1C3A}</a:tableStyleId>
              </a:tblPr>
              <a:tblGrid>
                <a:gridCol w="1461292">
                  <a:extLst>
                    <a:ext uri="{9D8B030D-6E8A-4147-A177-3AD203B41FA5}">
                      <a16:colId xmlns="" xmlns:a16="http://schemas.microsoft.com/office/drawing/2014/main" val="1604002992"/>
                    </a:ext>
                  </a:extLst>
                </a:gridCol>
                <a:gridCol w="781336">
                  <a:extLst>
                    <a:ext uri="{9D8B030D-6E8A-4147-A177-3AD203B41FA5}">
                      <a16:colId xmlns="" xmlns:a16="http://schemas.microsoft.com/office/drawing/2014/main" val="4225317949"/>
                    </a:ext>
                  </a:extLst>
                </a:gridCol>
                <a:gridCol w="781336">
                  <a:extLst>
                    <a:ext uri="{9D8B030D-6E8A-4147-A177-3AD203B41FA5}">
                      <a16:colId xmlns="" xmlns:a16="http://schemas.microsoft.com/office/drawing/2014/main" val="2526836773"/>
                    </a:ext>
                  </a:extLst>
                </a:gridCol>
                <a:gridCol w="761318">
                  <a:extLst>
                    <a:ext uri="{9D8B030D-6E8A-4147-A177-3AD203B41FA5}">
                      <a16:colId xmlns="" xmlns:a16="http://schemas.microsoft.com/office/drawing/2014/main" val="3429642153"/>
                    </a:ext>
                  </a:extLst>
                </a:gridCol>
                <a:gridCol w="761318">
                  <a:extLst>
                    <a:ext uri="{9D8B030D-6E8A-4147-A177-3AD203B41FA5}">
                      <a16:colId xmlns="" xmlns:a16="http://schemas.microsoft.com/office/drawing/2014/main" val="2209410547"/>
                    </a:ext>
                  </a:extLst>
                </a:gridCol>
              </a:tblGrid>
              <a:tr h="237507">
                <a:tc gridSpan="5">
                  <a:txBody>
                    <a:bodyPr/>
                    <a:lstStyle/>
                    <a:p>
                      <a:pPr algn="ctr">
                        <a:spcAft>
                          <a:spcPts val="0"/>
                        </a:spcAft>
                      </a:pPr>
                      <a:r>
                        <a:rPr lang="es-MX" sz="1200" dirty="0">
                          <a:effectLst/>
                        </a:rPr>
                        <a:t> </a:t>
                      </a:r>
                      <a:r>
                        <a:rPr lang="es-ES" sz="1200" dirty="0" smtClean="0">
                          <a:effectLst/>
                        </a:rPr>
                        <a:t>PERSONAL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pPr algn="ctr">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9926060"/>
                  </a:ext>
                </a:extLst>
              </a:tr>
              <a:tr h="237507">
                <a:tc rowSpan="2">
                  <a:txBody>
                    <a:bodyPr/>
                    <a:lstStyle/>
                    <a:p>
                      <a:pPr algn="ctr">
                        <a:spcAft>
                          <a:spcPts val="0"/>
                        </a:spcAft>
                      </a:pPr>
                      <a:r>
                        <a:rPr lang="es-ES" sz="1200">
                          <a:effectLst/>
                        </a:rPr>
                        <a:t>CALIFICACIÓN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gridSpan="2">
                  <a:txBody>
                    <a:bodyPr/>
                    <a:lstStyle/>
                    <a:p>
                      <a:pPr algn="ctr">
                        <a:spcAft>
                          <a:spcPts val="0"/>
                        </a:spcAft>
                      </a:pPr>
                      <a:r>
                        <a:rPr lang="es-ES" sz="1200" dirty="0">
                          <a:effectLst/>
                        </a:rPr>
                        <a:t>PRE TEST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spcAft>
                          <a:spcPts val="0"/>
                        </a:spcAft>
                      </a:pPr>
                      <a:r>
                        <a:rPr lang="es-ES" sz="1200">
                          <a:effectLst/>
                        </a:rPr>
                        <a:t>POS TEST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1177364242"/>
                  </a:ext>
                </a:extLst>
              </a:tr>
              <a:tr h="242541">
                <a:tc vMerge="1">
                  <a:txBody>
                    <a:bodyPr/>
                    <a:lstStyle/>
                    <a:p>
                      <a:endParaRPr lang="en-US"/>
                    </a:p>
                  </a:txBody>
                  <a:tcPr/>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43887545"/>
                  </a:ext>
                </a:extLst>
              </a:tr>
              <a:tr h="237507">
                <a:tc>
                  <a:txBody>
                    <a:bodyPr/>
                    <a:lstStyle/>
                    <a:p>
                      <a:pPr algn="ctr">
                        <a:spcAft>
                          <a:spcPts val="0"/>
                        </a:spcAft>
                      </a:pPr>
                      <a:r>
                        <a:rPr lang="es-ES" sz="1200">
                          <a:effectLst/>
                        </a:rPr>
                        <a:t>EXCELENTE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26.67 %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917294091"/>
                  </a:ext>
                </a:extLst>
              </a:tr>
              <a:tr h="237507">
                <a:tc>
                  <a:txBody>
                    <a:bodyPr/>
                    <a:lstStyle/>
                    <a:p>
                      <a:pPr algn="ctr">
                        <a:spcAft>
                          <a:spcPts val="0"/>
                        </a:spcAft>
                      </a:pPr>
                      <a:r>
                        <a:rPr lang="es-ES" sz="1200">
                          <a:effectLst/>
                        </a:rPr>
                        <a:t>MUY 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885605924"/>
                  </a:ext>
                </a:extLst>
              </a:tr>
              <a:tr h="237507">
                <a:tc>
                  <a:txBody>
                    <a:bodyPr/>
                    <a:lstStyle/>
                    <a:p>
                      <a:pPr algn="ctr">
                        <a:spcAft>
                          <a:spcPts val="0"/>
                        </a:spcAft>
                      </a:pPr>
                      <a:r>
                        <a:rPr lang="es-ES" sz="1200">
                          <a:effectLst/>
                        </a:rPr>
                        <a:t>BUENO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46.67 %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876681010"/>
                  </a:ext>
                </a:extLst>
              </a:tr>
              <a:tr h="237507">
                <a:tc>
                  <a:txBody>
                    <a:bodyPr/>
                    <a:lstStyle/>
                    <a:p>
                      <a:pPr algn="ctr">
                        <a:spcAft>
                          <a:spcPts val="0"/>
                        </a:spcAft>
                      </a:pPr>
                      <a:r>
                        <a:rPr lang="es-ES" sz="1200">
                          <a:effectLst/>
                        </a:rPr>
                        <a:t>REGULAR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6.67 %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6.67 %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603950274"/>
                  </a:ext>
                </a:extLst>
              </a:tr>
              <a:tr h="237507">
                <a:tc>
                  <a:txBody>
                    <a:bodyPr/>
                    <a:lstStyle/>
                    <a:p>
                      <a:pPr algn="ctr">
                        <a:spcAft>
                          <a:spcPts val="0"/>
                        </a:spcAft>
                      </a:pPr>
                      <a:r>
                        <a:rPr lang="es-ES" sz="1200">
                          <a:effectLst/>
                        </a:rPr>
                        <a:t>MALO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0 %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76488273"/>
                  </a:ext>
                </a:extLst>
              </a:tr>
              <a:tr h="249052">
                <a:tc>
                  <a:txBody>
                    <a:bodyPr/>
                    <a:lstStyle/>
                    <a:p>
                      <a:pPr algn="ctr">
                        <a:spcAft>
                          <a:spcPts val="0"/>
                        </a:spcAft>
                      </a:pPr>
                      <a:r>
                        <a:rPr lang="es-ES" sz="1200" dirty="0">
                          <a:effectLst/>
                        </a:rPr>
                        <a:t>TOTAL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20 %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a:effectLst/>
                        </a:rPr>
                        <a:t>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 sz="1200" dirty="0">
                          <a:effectLst/>
                        </a:rPr>
                        <a:t>20 %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74016121"/>
                  </a:ext>
                </a:extLst>
              </a:tr>
            </a:tbl>
          </a:graphicData>
        </a:graphic>
      </p:graphicFrame>
      <p:sp>
        <p:nvSpPr>
          <p:cNvPr id="4" name="Rectángulo redondeado 3"/>
          <p:cNvSpPr/>
          <p:nvPr/>
        </p:nvSpPr>
        <p:spPr>
          <a:xfrm>
            <a:off x="0" y="2669801"/>
            <a:ext cx="4546600" cy="283183"/>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indent="180340" algn="ctr">
              <a:spcAft>
                <a:spcPts val="0"/>
              </a:spcAft>
            </a:pPr>
            <a:r>
              <a:rPr lang="es-MX" b="1" dirty="0">
                <a:solidFill>
                  <a:schemeClr val="bg1"/>
                </a:solidFill>
                <a:latin typeface="Arial" panose="020B0604020202020204" pitchFamily="34" charset="0"/>
                <a:ea typeface="Times New Roman" panose="02020603050405020304" pitchFamily="18" charset="0"/>
              </a:rPr>
              <a:t>Fuente:</a:t>
            </a:r>
            <a:r>
              <a:rPr lang="es-MX" dirty="0">
                <a:solidFill>
                  <a:schemeClr val="bg1"/>
                </a:solidFill>
                <a:latin typeface="Arial" panose="020B0604020202020204" pitchFamily="34" charset="0"/>
                <a:ea typeface="Times New Roman" panose="02020603050405020304" pitchFamily="18" charset="0"/>
              </a:rPr>
              <a:t> Personal Del SPP grupo control</a:t>
            </a: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5" name="Rectángulo redondeado 4"/>
          <p:cNvSpPr/>
          <p:nvPr/>
        </p:nvSpPr>
        <p:spPr>
          <a:xfrm>
            <a:off x="0" y="2962912"/>
            <a:ext cx="12192000" cy="29626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000"/>
              </a:spcAft>
            </a:pPr>
            <a:r>
              <a:rPr lang="es-ES" dirty="0">
                <a:latin typeface="Arial" panose="020B0604020202020204" pitchFamily="34" charset="0"/>
                <a:ea typeface="Times New Roman" panose="02020603050405020304" pitchFamily="18" charset="0"/>
              </a:rPr>
              <a:t>Desviación estándar referente a la evaluación de </a:t>
            </a:r>
            <a:r>
              <a:rPr lang="es-MX" dirty="0">
                <a:latin typeface="Arial" panose="020B0604020202020204" pitchFamily="34" charset="0"/>
                <a:ea typeface="Times New Roman" panose="02020603050405020304" pitchFamily="18" charset="0"/>
              </a:rPr>
              <a:t>la </a:t>
            </a:r>
            <a:r>
              <a:rPr lang="es-ES" dirty="0">
                <a:latin typeface="Arial" panose="020B0604020202020204" pitchFamily="34" charset="0"/>
                <a:ea typeface="Times New Roman" panose="02020603050405020304" pitchFamily="18" charset="0"/>
              </a:rPr>
              <a:t>flexibilidad en tronco</a:t>
            </a:r>
            <a:endParaRPr lang="en-US" sz="1100" i="1" dirty="0">
              <a:latin typeface="Times New Roman" panose="02020603050405020304" pitchFamily="18" charset="0"/>
              <a:ea typeface="Times New Roman" panose="02020603050405020304" pitchFamily="18" charset="0"/>
            </a:endParaRPr>
          </a:p>
        </p:txBody>
      </p:sp>
      <p:pic>
        <p:nvPicPr>
          <p:cNvPr id="6" name="Imagen 5"/>
          <p:cNvPicPr>
            <a:picLocks noChangeAspect="1"/>
          </p:cNvPicPr>
          <p:nvPr/>
        </p:nvPicPr>
        <p:blipFill rotWithShape="1">
          <a:blip r:embed="rId2"/>
          <a:srcRect l="31259" t="46875" r="30088" b="24018"/>
          <a:stretch/>
        </p:blipFill>
        <p:spPr>
          <a:xfrm>
            <a:off x="4546600" y="-39847"/>
            <a:ext cx="7645400" cy="3002759"/>
          </a:xfrm>
          <a:prstGeom prst="rect">
            <a:avLst/>
          </a:prstGeom>
        </p:spPr>
      </p:pic>
      <p:pic>
        <p:nvPicPr>
          <p:cNvPr id="7" name="Imagen 6"/>
          <p:cNvPicPr>
            <a:picLocks noChangeAspect="1"/>
          </p:cNvPicPr>
          <p:nvPr/>
        </p:nvPicPr>
        <p:blipFill rotWithShape="1">
          <a:blip r:embed="rId3"/>
          <a:srcRect l="24433" t="29911" r="26071" b="32589"/>
          <a:stretch/>
        </p:blipFill>
        <p:spPr>
          <a:xfrm>
            <a:off x="0" y="3280155"/>
            <a:ext cx="12192000" cy="3577846"/>
          </a:xfrm>
          <a:prstGeom prst="rect">
            <a:avLst/>
          </a:prstGeom>
        </p:spPr>
      </p:pic>
    </p:spTree>
    <p:extLst>
      <p:ext uri="{BB962C8B-B14F-4D97-AF65-F5344CB8AC3E}">
        <p14:creationId xmlns:p14="http://schemas.microsoft.com/office/powerpoint/2010/main" val="296454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Users\JONATHAN\Desktop\Fotos Para tesis\LISTAS FOTOS GPP\L (39).jpg"/>
          <p:cNvPicPr/>
          <p:nvPr/>
        </p:nvPicPr>
        <p:blipFill rotWithShape="1">
          <a:blip r:embed="rId2" cstate="print">
            <a:extLst>
              <a:ext uri="{28A0092B-C50C-407E-A947-70E740481C1C}">
                <a14:useLocalDpi xmlns:a14="http://schemas.microsoft.com/office/drawing/2010/main" val="0"/>
              </a:ext>
            </a:extLst>
          </a:blip>
          <a:srcRect t="9025"/>
          <a:stretch/>
        </p:blipFill>
        <p:spPr bwMode="auto">
          <a:xfrm>
            <a:off x="507998" y="3388687"/>
            <a:ext cx="6705602" cy="3194049"/>
          </a:xfrm>
          <a:prstGeom prst="rect">
            <a:avLst/>
          </a:prstGeom>
          <a:noFill/>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52946" t="12403" r="661" b="46364"/>
          <a:stretch/>
        </p:blipFill>
        <p:spPr>
          <a:xfrm>
            <a:off x="7670800" y="3422650"/>
            <a:ext cx="3771899" cy="3126125"/>
          </a:xfrm>
          <a:prstGeom prst="rect">
            <a:avLst/>
          </a:prstGeom>
        </p:spPr>
      </p:pic>
      <p:sp>
        <p:nvSpPr>
          <p:cNvPr id="3" name="Rectángulo redondeado 2"/>
          <p:cNvSpPr/>
          <p:nvPr/>
        </p:nvSpPr>
        <p:spPr>
          <a:xfrm>
            <a:off x="3031216" y="236670"/>
            <a:ext cx="5426984" cy="65867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C" sz="2400" b="1">
                <a:solidFill>
                  <a:schemeClr val="bg1"/>
                </a:solidFill>
                <a:latin typeface="Arial" panose="020B0604020202020204" pitchFamily="34" charset="0"/>
                <a:cs typeface="Arial" panose="020B0604020202020204" pitchFamily="34" charset="0"/>
              </a:rPr>
              <a:t>VERIFICACIÓN DE LA HIPÓTESIS</a:t>
            </a:r>
            <a:endParaRPr lang="en-US" sz="2400" b="1">
              <a:solidFill>
                <a:schemeClr val="bg1"/>
              </a:solidFill>
              <a:latin typeface="Arial" panose="020B0604020202020204" pitchFamily="34" charset="0"/>
              <a:cs typeface="Arial" panose="020B0604020202020204" pitchFamily="34" charset="0"/>
            </a:endParaRPr>
          </a:p>
        </p:txBody>
      </p:sp>
      <p:sp>
        <p:nvSpPr>
          <p:cNvPr id="8" name="Rectángulo redondeado 7"/>
          <p:cNvSpPr/>
          <p:nvPr/>
        </p:nvSpPr>
        <p:spPr>
          <a:xfrm>
            <a:off x="507998" y="1397000"/>
            <a:ext cx="10934701" cy="1828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200000"/>
              </a:lnSpc>
            </a:pPr>
            <a:r>
              <a:rPr lang="es-ES" sz="2000" dirty="0">
                <a:solidFill>
                  <a:schemeClr val="bg1"/>
                </a:solidFill>
                <a:latin typeface="Arial" panose="020B0604020202020204" pitchFamily="34" charset="0"/>
                <a:cs typeface="Arial" panose="020B0604020202020204" pitchFamily="34" charset="0"/>
              </a:rPr>
              <a:t>La hipótesis </a:t>
            </a:r>
            <a:r>
              <a:rPr lang="es-ES" sz="2000" dirty="0" smtClean="0">
                <a:solidFill>
                  <a:schemeClr val="bg1"/>
                </a:solidFill>
                <a:latin typeface="Arial" panose="020B0604020202020204" pitchFamily="34" charset="0"/>
                <a:cs typeface="Arial" panose="020B0604020202020204" pitchFamily="34" charset="0"/>
              </a:rPr>
              <a:t>“</a:t>
            </a:r>
            <a:r>
              <a:rPr lang="es-MX" sz="2000" dirty="0" smtClean="0">
                <a:solidFill>
                  <a:schemeClr val="bg1"/>
                </a:solidFill>
                <a:latin typeface="Arial" panose="020B0604020202020204" pitchFamily="34" charset="0"/>
                <a:cs typeface="Arial" panose="020B0604020202020204" pitchFamily="34" charset="0"/>
              </a:rPr>
              <a:t>El </a:t>
            </a:r>
            <a:r>
              <a:rPr lang="es-MX" sz="2000" dirty="0">
                <a:solidFill>
                  <a:schemeClr val="bg1"/>
                </a:solidFill>
                <a:latin typeface="Arial" panose="020B0604020202020204" pitchFamily="34" charset="0"/>
                <a:cs typeface="Arial" panose="020B0604020202020204" pitchFamily="34" charset="0"/>
              </a:rPr>
              <a:t>entrenamiento de JiuJitsu incide significativamente en las capacidades físicas del personal perteneciente al Servicio de Protección Presidencial del Ecuador.</a:t>
            </a:r>
            <a:r>
              <a:rPr lang="es-ES" sz="2000" dirty="0">
                <a:solidFill>
                  <a:schemeClr val="bg1"/>
                </a:solidFill>
                <a:latin typeface="Arial" panose="020B0604020202020204" pitchFamily="34" charset="0"/>
                <a:cs typeface="Arial" panose="020B0604020202020204" pitchFamily="34" charset="0"/>
              </a:rPr>
              <a:t>”. Se determina que ésta se comprueba en su totalidad</a:t>
            </a:r>
            <a:r>
              <a:rPr lang="es-ES" sz="2000" dirty="0" smtClean="0">
                <a:solidFill>
                  <a:schemeClr val="bg1"/>
                </a:solidFill>
                <a:latin typeface="Arial" panose="020B0604020202020204" pitchFamily="34" charset="0"/>
                <a:cs typeface="Arial" panose="020B0604020202020204" pitchFamily="34" charset="0"/>
              </a:rPr>
              <a:t>.</a:t>
            </a:r>
            <a:endParaRPr lang="es-EC"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234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4140925" y="91440"/>
            <a:ext cx="4153989" cy="60089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CONCLUSIONES:</a:t>
            </a:r>
          </a:p>
        </p:txBody>
      </p:sp>
      <p:sp>
        <p:nvSpPr>
          <p:cNvPr id="5" name="Rectángulo redondeado 4"/>
          <p:cNvSpPr/>
          <p:nvPr/>
        </p:nvSpPr>
        <p:spPr>
          <a:xfrm>
            <a:off x="424541" y="953590"/>
            <a:ext cx="11586755" cy="20508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lvl="0" indent="-342900" algn="just">
              <a:lnSpc>
                <a:spcPct val="200000"/>
              </a:lnSpc>
              <a:spcAft>
                <a:spcPts val="0"/>
              </a:spcAft>
              <a:buFont typeface="Symbol" panose="05050102010706020507" pitchFamily="18" charset="2"/>
              <a:buChar char=""/>
            </a:pPr>
            <a:r>
              <a:rPr lang="es-EC" sz="1600" kern="50" dirty="0">
                <a:latin typeface="Arial" panose="020B0604020202020204" pitchFamily="34" charset="0"/>
                <a:ea typeface="Times New Roman" panose="02020603050405020304" pitchFamily="18" charset="0"/>
                <a:cs typeface="Arial" panose="020B0604020202020204" pitchFamily="34" charset="0"/>
              </a:rPr>
              <a:t>Se determina que el personal </a:t>
            </a:r>
            <a:r>
              <a:rPr lang="es-ES" sz="1600" kern="50" dirty="0">
                <a:latin typeface="Arial" panose="020B0604020202020204" pitchFamily="34" charset="0"/>
                <a:ea typeface="Times New Roman" panose="02020603050405020304" pitchFamily="18" charset="0"/>
                <a:cs typeface="Arial" panose="020B0604020202020204" pitchFamily="34" charset="0"/>
              </a:rPr>
              <a:t>perteneciente al Servicio de Protección Presidencial (SPP) grupo control, </a:t>
            </a:r>
            <a:r>
              <a:rPr lang="es-EC" sz="1600" kern="50" dirty="0">
                <a:latin typeface="Arial" panose="020B0604020202020204" pitchFamily="34" charset="0"/>
                <a:ea typeface="Times New Roman" panose="02020603050405020304" pitchFamily="18" charset="0"/>
                <a:cs typeface="Arial" panose="020B0604020202020204" pitchFamily="34" charset="0"/>
              </a:rPr>
              <a:t>mantiene su preparación de las capacidades físicas mediante el programa institucional, la cual es desarrollado por el personal de forma rutinaria, sin mayor interés ni motivación, además no mejora sus capacidades físicas</a:t>
            </a:r>
            <a:endParaRPr lang="en-US" sz="1600" kern="50"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5" descr="C:\Users\JONATHAN\Desktop\Fotos Para tesis\LISTAS FOTOS GPP\J9.jpg"/>
          <p:cNvPicPr/>
          <p:nvPr/>
        </p:nvPicPr>
        <p:blipFill rotWithShape="1">
          <a:blip r:embed="rId2" cstate="print">
            <a:extLst>
              <a:ext uri="{28A0092B-C50C-407E-A947-70E740481C1C}">
                <a14:useLocalDpi xmlns:a14="http://schemas.microsoft.com/office/drawing/2010/main" val="0"/>
              </a:ext>
            </a:extLst>
          </a:blip>
          <a:srcRect t="9117" b="10536"/>
          <a:stretch/>
        </p:blipFill>
        <p:spPr bwMode="auto">
          <a:xfrm>
            <a:off x="2168432" y="3135086"/>
            <a:ext cx="7641774" cy="35792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23294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3958317" y="52252"/>
            <a:ext cx="4153989" cy="4441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CONCLUSIONES:</a:t>
            </a:r>
          </a:p>
        </p:txBody>
      </p:sp>
      <p:sp>
        <p:nvSpPr>
          <p:cNvPr id="8" name="Rectángulo redondeado 7"/>
          <p:cNvSpPr/>
          <p:nvPr/>
        </p:nvSpPr>
        <p:spPr>
          <a:xfrm>
            <a:off x="91711" y="538496"/>
            <a:ext cx="11887200" cy="26154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342900" lvl="0" indent="-342900" algn="just">
              <a:lnSpc>
                <a:spcPct val="150000"/>
              </a:lnSpc>
              <a:spcAft>
                <a:spcPts val="0"/>
              </a:spcAft>
              <a:buFont typeface="Symbol" panose="05050102010706020507" pitchFamily="18" charset="2"/>
              <a:buChar char=""/>
            </a:pPr>
            <a:r>
              <a:rPr lang="es-EC" kern="50" dirty="0">
                <a:latin typeface="Arial" panose="020B0604020202020204" pitchFamily="34" charset="0"/>
                <a:ea typeface="Times New Roman" panose="02020603050405020304" pitchFamily="18" charset="0"/>
                <a:cs typeface="Arial" panose="020B0604020202020204" pitchFamily="34" charset="0"/>
              </a:rPr>
              <a:t>Al ser analizado las evaluaciones del personal del (SPP grupo experimental) en los diferentes test físicos realizados se evidencia una mejoría importante en todos los resultados correspondientes a las evaluaciones físicas, presentando un grupo más homogéneo con respecto al nivel de sus capacidades físicas, ubicándose el 100% de del grupo en los rangos excelente, muy bueno, bueno y regular en todas las capacidades físicas, siendo un 0% de los participantes que se ubiquen en el rango malo, demostrando que al ser sometidos al programa de entrenamiento </a:t>
            </a:r>
            <a:r>
              <a:rPr lang="es-EC" kern="50" dirty="0" smtClean="0">
                <a:latin typeface="Arial" panose="020B0604020202020204" pitchFamily="34" charset="0"/>
                <a:ea typeface="Times New Roman" panose="02020603050405020304" pitchFamily="18" charset="0"/>
                <a:cs typeface="Arial" panose="020B0604020202020204" pitchFamily="34" charset="0"/>
              </a:rPr>
              <a:t>evidencia </a:t>
            </a:r>
            <a:r>
              <a:rPr lang="es-EC" kern="50" dirty="0">
                <a:latin typeface="Arial" panose="020B0604020202020204" pitchFamily="34" charset="0"/>
                <a:ea typeface="Times New Roman" panose="02020603050405020304" pitchFamily="18" charset="0"/>
                <a:cs typeface="Arial" panose="020B0604020202020204" pitchFamily="34" charset="0"/>
              </a:rPr>
              <a:t>un cambio positivo.</a:t>
            </a:r>
            <a:endParaRPr lang="en-US" dirty="0">
              <a:latin typeface="Arial" panose="020B0604020202020204" pitchFamily="34" charset="0"/>
              <a:ea typeface="Times New Roman" panose="02020603050405020304" pitchFamily="18" charset="0"/>
              <a:cs typeface="Arial" panose="020B0604020202020204" pitchFamily="34" charset="0"/>
            </a:endParaRP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r="7962"/>
          <a:stretch/>
        </p:blipFill>
        <p:spPr>
          <a:xfrm>
            <a:off x="3526972" y="3196093"/>
            <a:ext cx="4911252" cy="3557402"/>
          </a:xfrm>
          <a:prstGeom prst="rect">
            <a:avLst/>
          </a:prstGeom>
        </p:spPr>
      </p:pic>
    </p:spTree>
    <p:extLst>
      <p:ext uri="{BB962C8B-B14F-4D97-AF65-F5344CB8AC3E}">
        <p14:creationId xmlns:p14="http://schemas.microsoft.com/office/powerpoint/2010/main" val="33995486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JONATHAN\Desktop\Fotos Para tesis\LISTAS FOTOS GEP\LISTOS TEST FÍSICOS\A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195" y="3631474"/>
            <a:ext cx="5879782" cy="3156314"/>
          </a:xfrm>
          <a:prstGeom prst="rect">
            <a:avLst/>
          </a:prstGeom>
          <a:noFill/>
          <a:ln>
            <a:noFill/>
          </a:ln>
        </p:spPr>
      </p:pic>
      <p:pic>
        <p:nvPicPr>
          <p:cNvPr id="5" name="Imagen 4" descr="G:\29 - 08 - 2018\Tesis\AVANCES\TESIS JONATHAN CHACÓN - JIUJITSU SPP ESPE\IR FINALIZANDO TESIS SER MAGISTER\Fotos Para tesis\FOTOS YA REVISADAS\M (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6919" y="3695399"/>
            <a:ext cx="5642681" cy="3028463"/>
          </a:xfrm>
          <a:prstGeom prst="rect">
            <a:avLst/>
          </a:prstGeom>
          <a:noFill/>
          <a:ln>
            <a:noFill/>
          </a:ln>
        </p:spPr>
      </p:pic>
      <p:sp>
        <p:nvSpPr>
          <p:cNvPr id="6" name="Rectángulo redondeado 5"/>
          <p:cNvSpPr/>
          <p:nvPr/>
        </p:nvSpPr>
        <p:spPr>
          <a:xfrm>
            <a:off x="7705165" y="703074"/>
            <a:ext cx="4334435" cy="48564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C" sz="2400" b="1" dirty="0" smtClean="0">
                <a:solidFill>
                  <a:schemeClr val="bg1"/>
                </a:solidFill>
                <a:latin typeface="Arial" panose="020B0604020202020204" pitchFamily="34" charset="0"/>
                <a:cs typeface="Arial" panose="020B0604020202020204" pitchFamily="34" charset="0"/>
              </a:rPr>
              <a:t>OBJETIVO GENERAL:</a:t>
            </a:r>
            <a:endParaRPr lang="en-US" sz="2400" dirty="0">
              <a:solidFill>
                <a:schemeClr val="bg1"/>
              </a:solidFill>
            </a:endParaRPr>
          </a:p>
        </p:txBody>
      </p:sp>
      <p:sp>
        <p:nvSpPr>
          <p:cNvPr id="7" name="Rectángulo redondeado 6"/>
          <p:cNvSpPr/>
          <p:nvPr/>
        </p:nvSpPr>
        <p:spPr>
          <a:xfrm>
            <a:off x="142195" y="1471723"/>
            <a:ext cx="11897405" cy="195727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200000"/>
              </a:lnSpc>
            </a:pPr>
            <a:r>
              <a:rPr lang="es-ES" sz="2400" dirty="0">
                <a:latin typeface="Arial" panose="020B0604020202020204" pitchFamily="34" charset="0"/>
                <a:cs typeface="Arial" panose="020B0604020202020204" pitchFamily="34" charset="0"/>
              </a:rPr>
              <a:t>Determinar la incidencia del entrenamiento de JiuJitsu en las capacidades físicas del personal perteneciente al Servicio de Protección Presidencial</a:t>
            </a:r>
            <a:r>
              <a:rPr lang="es-E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5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4349931" y="418012"/>
            <a:ext cx="4153989" cy="49638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CONCLUSIONES:</a:t>
            </a:r>
          </a:p>
        </p:txBody>
      </p:sp>
      <p:sp>
        <p:nvSpPr>
          <p:cNvPr id="3" name="Rectángulo redondeado 2"/>
          <p:cNvSpPr/>
          <p:nvPr/>
        </p:nvSpPr>
        <p:spPr>
          <a:xfrm>
            <a:off x="169816" y="1254034"/>
            <a:ext cx="6779623" cy="543414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lvl="0" indent="-342900" algn="just">
              <a:lnSpc>
                <a:spcPct val="200000"/>
              </a:lnSpc>
              <a:spcAft>
                <a:spcPts val="0"/>
              </a:spcAft>
              <a:buFont typeface="Symbol" panose="05050102010706020507" pitchFamily="18" charset="2"/>
              <a:buChar char=""/>
            </a:pPr>
            <a:r>
              <a:rPr lang="es-EC" sz="2000" kern="50" dirty="0">
                <a:latin typeface="Arial" panose="020B0604020202020204" pitchFamily="34" charset="0"/>
                <a:ea typeface="Times New Roman" panose="02020603050405020304" pitchFamily="18" charset="0"/>
                <a:cs typeface="Arial" panose="020B0604020202020204" pitchFamily="34" charset="0"/>
              </a:rPr>
              <a:t>El grupo control al no haber sido partícipes del entrenamiento de JiuJitsu no muestran cambios favorables en las evaluaciones de las capacidades físicas presentando un grupo muy variado ubicándose en todos los rangos como muy bueno, bueno, regular y malo.</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Imagen 3" descr="C:\Users\JONATHAN\AppData\Local\Microsoft\Windows\INetCache\Content.Word\20180917_080222.jpg"/>
          <p:cNvPicPr/>
          <p:nvPr/>
        </p:nvPicPr>
        <p:blipFill rotWithShape="1">
          <a:blip r:embed="rId2" cstate="print">
            <a:extLst>
              <a:ext uri="{28A0092B-C50C-407E-A947-70E740481C1C}">
                <a14:useLocalDpi xmlns:a14="http://schemas.microsoft.com/office/drawing/2010/main" val="0"/>
              </a:ext>
            </a:extLst>
          </a:blip>
          <a:srcRect r="47087" b="5524"/>
          <a:stretch/>
        </p:blipFill>
        <p:spPr bwMode="auto">
          <a:xfrm rot="5400000">
            <a:off x="6923313" y="1436916"/>
            <a:ext cx="5212082" cy="48463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9190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579223" y="313509"/>
            <a:ext cx="4153989" cy="52251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smtClean="0">
                <a:solidFill>
                  <a:schemeClr val="bg1"/>
                </a:solidFill>
                <a:latin typeface="Arial" panose="020B0604020202020204" pitchFamily="34" charset="0"/>
                <a:cs typeface="Arial" panose="020B0604020202020204" pitchFamily="34" charset="0"/>
              </a:rPr>
              <a:t>RECOMENDACIONES</a:t>
            </a:r>
            <a:endParaRPr lang="en-US" sz="2400" b="1" dirty="0">
              <a:solidFill>
                <a:schemeClr val="bg1"/>
              </a:solidFill>
              <a:latin typeface="Arial" panose="020B0604020202020204" pitchFamily="34" charset="0"/>
              <a:cs typeface="Arial" panose="020B0604020202020204" pitchFamily="34" charset="0"/>
            </a:endParaRPr>
          </a:p>
        </p:txBody>
      </p:sp>
      <p:sp>
        <p:nvSpPr>
          <p:cNvPr id="5" name="Rectángulo redondeado 4"/>
          <p:cNvSpPr/>
          <p:nvPr/>
        </p:nvSpPr>
        <p:spPr>
          <a:xfrm>
            <a:off x="169817" y="1397726"/>
            <a:ext cx="7563395" cy="462425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lvl="0" indent="-342900" algn="just">
              <a:lnSpc>
                <a:spcPct val="200000"/>
              </a:lnSpc>
              <a:spcAft>
                <a:spcPts val="0"/>
              </a:spcAft>
              <a:buFont typeface="Symbol" panose="05050102010706020507" pitchFamily="18" charset="2"/>
              <a:buChar char=""/>
            </a:pPr>
            <a:r>
              <a:rPr lang="es-EC" sz="2000" kern="50" dirty="0">
                <a:latin typeface="Arial" panose="020B0604020202020204" pitchFamily="34" charset="0"/>
                <a:ea typeface="Times New Roman" panose="02020603050405020304" pitchFamily="18" charset="0"/>
                <a:cs typeface="Arial" panose="020B0604020202020204" pitchFamily="34" charset="0"/>
              </a:rPr>
              <a:t>Incorporar en el plan de entrenamiento físico elementos técnicos de JiuJitsu para los entrenamientos rutinarios de los diferentes escuadrones para realizar una preparación integral, facilitando de esta manera la motivación y el desenvolvimiento individual y grupal consolidando cualidades propias de la institución a la que pertenecen y tener un nivel adecuado de capacidades físicas.</a:t>
            </a:r>
            <a:endParaRPr lang="en-US" sz="2000" kern="50"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5" descr="C:\Users\JONATHAN\AppData\Local\Microsoft\Windows\INetCache\Content.Word\20180917_071620.jpg"/>
          <p:cNvPicPr/>
          <p:nvPr/>
        </p:nvPicPr>
        <p:blipFill rotWithShape="1">
          <a:blip r:embed="rId2" cstate="print">
            <a:extLst>
              <a:ext uri="{28A0092B-C50C-407E-A947-70E740481C1C}">
                <a14:useLocalDpi xmlns:a14="http://schemas.microsoft.com/office/drawing/2010/main" val="0"/>
              </a:ext>
            </a:extLst>
          </a:blip>
          <a:srcRect l="1877" t="2567" r="21286" b="911"/>
          <a:stretch/>
        </p:blipFill>
        <p:spPr bwMode="auto">
          <a:xfrm rot="5400000">
            <a:off x="7738519" y="1927996"/>
            <a:ext cx="4624251" cy="35637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87412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749040" y="509451"/>
            <a:ext cx="4153989" cy="53557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smtClean="0">
                <a:solidFill>
                  <a:schemeClr val="bg1"/>
                </a:solidFill>
                <a:latin typeface="Arial" panose="020B0604020202020204" pitchFamily="34" charset="0"/>
                <a:cs typeface="Arial" panose="020B0604020202020204" pitchFamily="34" charset="0"/>
              </a:rPr>
              <a:t>RECOMENDACIONES</a:t>
            </a:r>
            <a:endParaRPr lang="en-US" sz="2400" b="1" dirty="0">
              <a:solidFill>
                <a:schemeClr val="bg1"/>
              </a:solidFill>
              <a:latin typeface="Arial" panose="020B0604020202020204" pitchFamily="34" charset="0"/>
              <a:cs typeface="Arial" panose="020B0604020202020204" pitchFamily="34" charset="0"/>
            </a:endParaRPr>
          </a:p>
        </p:txBody>
      </p:sp>
      <p:sp>
        <p:nvSpPr>
          <p:cNvPr id="5" name="Rectángulo redondeado 4"/>
          <p:cNvSpPr/>
          <p:nvPr/>
        </p:nvSpPr>
        <p:spPr>
          <a:xfrm>
            <a:off x="248193" y="1293223"/>
            <a:ext cx="6348550" cy="52773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342900" lvl="0" indent="-342900" algn="just">
              <a:lnSpc>
                <a:spcPct val="200000"/>
              </a:lnSpc>
              <a:spcAft>
                <a:spcPts val="0"/>
              </a:spcAft>
              <a:buFont typeface="Symbol" panose="05050102010706020507" pitchFamily="18" charset="2"/>
              <a:buChar char=""/>
            </a:pPr>
            <a:r>
              <a:rPr lang="es-ES" sz="2000" dirty="0">
                <a:latin typeface="Arial" panose="020B0604020202020204" pitchFamily="34" charset="0"/>
                <a:ea typeface="Times New Roman" panose="02020603050405020304" pitchFamily="18" charset="0"/>
                <a:cs typeface="Arial" panose="020B0604020202020204" pitchFamily="34" charset="0"/>
              </a:rPr>
              <a:t>Capacitar al personal que dirigen las actividades físicas en los diferentes escuadrones, con la intensión de planificar, ejecutar y evaluar procedimientos adecuados para el personal del Servicio de Protección Presidencial SPP</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5" descr="C:\Users\JONATHAN\Downloads\DSC_007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8812" y="2322604"/>
            <a:ext cx="5149714" cy="3176860"/>
          </a:xfrm>
          <a:prstGeom prst="rect">
            <a:avLst/>
          </a:prstGeom>
          <a:noFill/>
          <a:ln>
            <a:noFill/>
          </a:ln>
        </p:spPr>
      </p:pic>
    </p:spTree>
    <p:extLst>
      <p:ext uri="{BB962C8B-B14F-4D97-AF65-F5344CB8AC3E}">
        <p14:creationId xmlns:p14="http://schemas.microsoft.com/office/powerpoint/2010/main" val="2985948837"/>
      </p:ext>
    </p:extLst>
  </p:cSld>
  <p:clrMapOvr>
    <a:masterClrMapping/>
  </p:clrMapOvr>
  <p:transition spd="slow">
    <p:comb/>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3616362" y="352697"/>
            <a:ext cx="4153989" cy="44413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smtClean="0">
                <a:solidFill>
                  <a:schemeClr val="bg1"/>
                </a:solidFill>
                <a:latin typeface="Arial" panose="020B0604020202020204" pitchFamily="34" charset="0"/>
                <a:cs typeface="Arial" panose="020B0604020202020204" pitchFamily="34" charset="0"/>
              </a:rPr>
              <a:t>RECOMENDACIONES</a:t>
            </a:r>
            <a:endParaRPr lang="en-US" sz="2400" b="1" dirty="0">
              <a:solidFill>
                <a:schemeClr val="bg1"/>
              </a:solidFill>
              <a:latin typeface="Arial" panose="020B0604020202020204" pitchFamily="34" charset="0"/>
              <a:cs typeface="Arial" panose="020B0604020202020204" pitchFamily="34" charset="0"/>
            </a:endParaRPr>
          </a:p>
        </p:txBody>
      </p:sp>
      <p:sp>
        <p:nvSpPr>
          <p:cNvPr id="6" name="Rectángulo redondeado 5"/>
          <p:cNvSpPr/>
          <p:nvPr/>
        </p:nvSpPr>
        <p:spPr>
          <a:xfrm>
            <a:off x="136263" y="1097281"/>
            <a:ext cx="7634088" cy="511143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lvl="0" indent="-342900" algn="just">
              <a:lnSpc>
                <a:spcPct val="200000"/>
              </a:lnSpc>
              <a:spcAft>
                <a:spcPts val="0"/>
              </a:spcAft>
              <a:buFont typeface="Symbol" panose="05050102010706020507" pitchFamily="18" charset="2"/>
              <a:buChar char=""/>
            </a:pPr>
            <a:r>
              <a:rPr lang="es-ES" sz="2000" kern="50" dirty="0">
                <a:latin typeface="Arial" panose="020B0604020202020204" pitchFamily="34" charset="0"/>
                <a:ea typeface="Times New Roman" panose="02020603050405020304" pitchFamily="18" charset="0"/>
                <a:cs typeface="Arial" panose="020B0604020202020204" pitchFamily="34" charset="0"/>
              </a:rPr>
              <a:t>Dar prioridad a las actividades físicas y de JiuJitsu para el desarrollo de las capacidades físicas, ya que el estímulo propio de las actividades mejora notablemente las diferentes capacidades físicas y coadyuvar actividades que tenga un desarrollo integral, uniendo tres aspectos, preparación física, técnicas de defensa personal y control de emociones.</a:t>
            </a:r>
            <a:endParaRPr lang="en-US" sz="2000" kern="5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Imagen 3"/>
          <p:cNvPicPr/>
          <p:nvPr/>
        </p:nvPicPr>
        <p:blipFill rotWithShape="1">
          <a:blip r:embed="rId2"/>
          <a:srcRect t="23828" r="68515"/>
          <a:stretch/>
        </p:blipFill>
        <p:spPr bwMode="auto">
          <a:xfrm>
            <a:off x="7968343" y="1097281"/>
            <a:ext cx="3957727" cy="52773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53958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Users\JONATHAN\Desktop\Fotos Para tesis\LISTAS FOTOS GEP\F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p:spPr>
      </p:pic>
      <p:sp>
        <p:nvSpPr>
          <p:cNvPr id="2" name="Rectángulo 1"/>
          <p:cNvSpPr/>
          <p:nvPr/>
        </p:nvSpPr>
        <p:spPr>
          <a:xfrm>
            <a:off x="4741818" y="1"/>
            <a:ext cx="4206240" cy="430887"/>
          </a:xfrm>
          <a:prstGeom prst="rect">
            <a:avLst/>
          </a:prstGeom>
        </p:spPr>
        <p:txBody>
          <a:bodyPr wrap="square">
            <a:spAutoFit/>
          </a:bodyPr>
          <a:lstStyle/>
          <a:p>
            <a:r>
              <a:rPr lang="es-EC" sz="2200" b="1" u="sng" dirty="0">
                <a:solidFill>
                  <a:srgbClr val="FF0000"/>
                </a:solidFill>
                <a:effectLst>
                  <a:outerShdw blurRad="38100" dist="38100" dir="2700000" algn="tl">
                    <a:srgbClr val="000000">
                      <a:alpha val="43137"/>
                    </a:srgbClr>
                  </a:outerShdw>
                </a:effectLst>
              </a:rPr>
              <a:t>GRACIAS POR SU </a:t>
            </a:r>
            <a:r>
              <a:rPr lang="es-EC" sz="2200" b="1" u="sng" dirty="0" smtClean="0">
                <a:solidFill>
                  <a:srgbClr val="FF0000"/>
                </a:solidFill>
                <a:effectLst>
                  <a:outerShdw blurRad="38100" dist="38100" dir="2700000" algn="tl">
                    <a:srgbClr val="000000">
                      <a:alpha val="43137"/>
                    </a:srgbClr>
                  </a:outerShdw>
                </a:effectLst>
              </a:rPr>
              <a:t>ATENCIÓN</a:t>
            </a:r>
            <a:endParaRPr lang="en-US" sz="22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71788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8821271" y="443752"/>
            <a:ext cx="3241509" cy="67235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C" b="1" dirty="0">
                <a:solidFill>
                  <a:schemeClr val="bg1"/>
                </a:solidFill>
                <a:latin typeface="Arial" panose="020B0604020202020204" pitchFamily="34" charset="0"/>
                <a:cs typeface="Arial" panose="020B0604020202020204" pitchFamily="34" charset="0"/>
              </a:rPr>
              <a:t>OBJETIVOS ESPECÍFICOS</a:t>
            </a:r>
            <a:endParaRPr lang="en-US" dirty="0">
              <a:solidFill>
                <a:schemeClr val="bg1"/>
              </a:solidFill>
            </a:endParaRPr>
          </a:p>
        </p:txBody>
      </p:sp>
      <p:sp>
        <p:nvSpPr>
          <p:cNvPr id="5" name="Rectángulo redondeado 4"/>
          <p:cNvSpPr/>
          <p:nvPr/>
        </p:nvSpPr>
        <p:spPr>
          <a:xfrm>
            <a:off x="161366" y="1344706"/>
            <a:ext cx="11901414" cy="537882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nSpc>
                <a:spcPct val="200000"/>
              </a:lnSpc>
              <a:buFont typeface="Wingdings" panose="05000000000000000000" pitchFamily="2" charset="2"/>
              <a:buChar char="ü"/>
            </a:pPr>
            <a:r>
              <a:rPr lang="es-ES" sz="2000" dirty="0">
                <a:solidFill>
                  <a:schemeClr val="bg1"/>
                </a:solidFill>
                <a:latin typeface="Arial" panose="020B0604020202020204" pitchFamily="34" charset="0"/>
                <a:cs typeface="Arial" panose="020B0604020202020204" pitchFamily="34" charset="0"/>
              </a:rPr>
              <a:t>Evaluar por medio del pre test las capacidades físicas del personal perteneciente al Servicio de Protección Presidencial.</a:t>
            </a:r>
            <a:endParaRPr lang="en-US" sz="2000" dirty="0">
              <a:solidFill>
                <a:schemeClr val="bg1"/>
              </a:solidFill>
              <a:latin typeface="Arial" panose="020B0604020202020204" pitchFamily="34" charset="0"/>
              <a:cs typeface="Arial" panose="020B0604020202020204" pitchFamily="34" charset="0"/>
            </a:endParaRPr>
          </a:p>
          <a:p>
            <a:pPr marL="285750" lvl="0" indent="-285750">
              <a:lnSpc>
                <a:spcPct val="200000"/>
              </a:lnSpc>
              <a:buFont typeface="Wingdings" panose="05000000000000000000" pitchFamily="2" charset="2"/>
              <a:buChar char="ü"/>
            </a:pPr>
            <a:r>
              <a:rPr lang="es-ES" sz="2000" dirty="0">
                <a:solidFill>
                  <a:schemeClr val="bg1"/>
                </a:solidFill>
                <a:latin typeface="Arial" panose="020B0604020202020204" pitchFamily="34" charset="0"/>
                <a:cs typeface="Arial" panose="020B0604020202020204" pitchFamily="34" charset="0"/>
              </a:rPr>
              <a:t>Diseñar la propuesta de actividades físico técnicas de JiuJitsu acorde a los resultados obtenidos al personal perteneciente al Servicio de Protección Presidencial.</a:t>
            </a:r>
            <a:endParaRPr lang="en-US" sz="2000" b="1" dirty="0">
              <a:solidFill>
                <a:schemeClr val="bg1"/>
              </a:solidFill>
              <a:latin typeface="Arial" panose="020B0604020202020204" pitchFamily="34" charset="0"/>
              <a:cs typeface="Arial" panose="020B0604020202020204" pitchFamily="34" charset="0"/>
            </a:endParaRPr>
          </a:p>
          <a:p>
            <a:pPr marL="285750" lvl="0" indent="-285750">
              <a:lnSpc>
                <a:spcPct val="200000"/>
              </a:lnSpc>
              <a:buFont typeface="Wingdings" panose="05000000000000000000" pitchFamily="2" charset="2"/>
              <a:buChar char="ü"/>
            </a:pPr>
            <a:r>
              <a:rPr lang="es-ES" sz="2000" dirty="0">
                <a:solidFill>
                  <a:schemeClr val="bg1"/>
                </a:solidFill>
                <a:latin typeface="Arial" panose="020B0604020202020204" pitchFamily="34" charset="0"/>
                <a:cs typeface="Arial" panose="020B0604020202020204" pitchFamily="34" charset="0"/>
              </a:rPr>
              <a:t>Aplicar el entrenamiento de JiuJitsu al personal perteneciente al Servicio de Protección Presidencial.</a:t>
            </a:r>
            <a:endParaRPr lang="en-US" sz="2000" b="1" dirty="0">
              <a:solidFill>
                <a:schemeClr val="bg1"/>
              </a:solidFill>
              <a:latin typeface="Arial" panose="020B0604020202020204" pitchFamily="34" charset="0"/>
              <a:cs typeface="Arial" panose="020B0604020202020204" pitchFamily="34" charset="0"/>
            </a:endParaRPr>
          </a:p>
          <a:p>
            <a:pPr marL="285750" lvl="0" indent="-285750">
              <a:lnSpc>
                <a:spcPct val="200000"/>
              </a:lnSpc>
              <a:buFont typeface="Wingdings" panose="05000000000000000000" pitchFamily="2" charset="2"/>
              <a:buChar char="ü"/>
            </a:pPr>
            <a:r>
              <a:rPr lang="es-ES" sz="2000" dirty="0">
                <a:solidFill>
                  <a:schemeClr val="bg1"/>
                </a:solidFill>
                <a:latin typeface="Arial" panose="020B0604020202020204" pitchFamily="34" charset="0"/>
                <a:cs typeface="Arial" panose="020B0604020202020204" pitchFamily="34" charset="0"/>
              </a:rPr>
              <a:t>Evaluar por medio de post test la incidencia del entrenamiento de JiuJitsu en las capacidades físicas al personal perteneciente al Servicio de Protección Presidencial</a:t>
            </a:r>
            <a:r>
              <a:rPr lang="es-ES" sz="2000" dirty="0" smtClean="0">
                <a:solidFill>
                  <a:schemeClr val="bg1"/>
                </a:solidFill>
                <a:latin typeface="Arial" panose="020B0604020202020204" pitchFamily="34" charset="0"/>
                <a:cs typeface="Arial" panose="020B0604020202020204" pitchFamily="34" charset="0"/>
              </a:rPr>
              <a:t>.</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5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Users\JONATHAN\Desktop\Fotos Para tesis\LISTAS FOTOS GEP\B5 día 3.jpg"/>
          <p:cNvPicPr/>
          <p:nvPr/>
        </p:nvPicPr>
        <p:blipFill rotWithShape="1">
          <a:blip r:embed="rId2" cstate="print">
            <a:extLst>
              <a:ext uri="{28A0092B-C50C-407E-A947-70E740481C1C}">
                <a14:useLocalDpi xmlns:a14="http://schemas.microsoft.com/office/drawing/2010/main" val="0"/>
              </a:ext>
            </a:extLst>
          </a:blip>
          <a:srcRect t="25861" r="5945"/>
          <a:stretch/>
        </p:blipFill>
        <p:spPr bwMode="auto">
          <a:xfrm>
            <a:off x="100966" y="3905795"/>
            <a:ext cx="5986325" cy="2888834"/>
          </a:xfrm>
          <a:prstGeom prst="rect">
            <a:avLst/>
          </a:prstGeom>
          <a:noFill/>
          <a:ln>
            <a:noFill/>
          </a:ln>
        </p:spPr>
      </p:pic>
      <p:pic>
        <p:nvPicPr>
          <p:cNvPr id="9" name="Imagen 8" descr="G:\29 - 08 - 2018\Tesis\AVANCES\TESIS JONATHAN CHACÓN - JIUJITSU SPP ESPE\IR FINALIZANDO TESIS SER MAGISTER\Fotos Para tesis\FOTOS YA REVISADAS\L (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8549" y="3905794"/>
            <a:ext cx="5725885" cy="2888834"/>
          </a:xfrm>
          <a:prstGeom prst="rect">
            <a:avLst/>
          </a:prstGeom>
          <a:noFill/>
          <a:ln>
            <a:noFill/>
          </a:ln>
        </p:spPr>
      </p:pic>
      <p:sp>
        <p:nvSpPr>
          <p:cNvPr id="3" name="Rectángulo redondeado 2"/>
          <p:cNvSpPr/>
          <p:nvPr/>
        </p:nvSpPr>
        <p:spPr>
          <a:xfrm>
            <a:off x="1018902" y="340137"/>
            <a:ext cx="10202091" cy="54286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C" sz="3200" b="1">
                <a:solidFill>
                  <a:schemeClr val="bg1"/>
                </a:solidFill>
                <a:latin typeface="Arial" panose="020B0604020202020204" pitchFamily="34" charset="0"/>
                <a:cs typeface="Arial" panose="020B0604020202020204" pitchFamily="34" charset="0"/>
              </a:rPr>
              <a:t>VARIABLES DE INVESTIGACIÓN:</a:t>
            </a:r>
            <a:endParaRPr lang="en-US" sz="3200">
              <a:solidFill>
                <a:schemeClr val="bg1"/>
              </a:solidFill>
            </a:endParaRPr>
          </a:p>
        </p:txBody>
      </p:sp>
      <p:sp>
        <p:nvSpPr>
          <p:cNvPr id="11" name="Rectángulo redondeado 10"/>
          <p:cNvSpPr/>
          <p:nvPr/>
        </p:nvSpPr>
        <p:spPr>
          <a:xfrm>
            <a:off x="1118698" y="1704954"/>
            <a:ext cx="3553098" cy="855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800" b="1" dirty="0">
                <a:solidFill>
                  <a:schemeClr val="bg1"/>
                </a:solidFill>
                <a:latin typeface="Arial" panose="020B0604020202020204" pitchFamily="34" charset="0"/>
                <a:cs typeface="Arial" panose="020B0604020202020204" pitchFamily="34" charset="0"/>
              </a:rPr>
              <a:t>VARIABLE </a:t>
            </a:r>
            <a:r>
              <a:rPr lang="es-EC" sz="2800" b="1" dirty="0" smtClean="0">
                <a:solidFill>
                  <a:schemeClr val="bg1"/>
                </a:solidFill>
                <a:latin typeface="Arial" panose="020B0604020202020204" pitchFamily="34" charset="0"/>
                <a:cs typeface="Arial" panose="020B0604020202020204" pitchFamily="34" charset="0"/>
              </a:rPr>
              <a:t>DEPENDIENTE:</a:t>
            </a:r>
            <a:endParaRPr lang="en-US" sz="2800" dirty="0"/>
          </a:p>
        </p:txBody>
      </p:sp>
      <p:sp>
        <p:nvSpPr>
          <p:cNvPr id="12" name="Rectángulo redondeado 11"/>
          <p:cNvSpPr/>
          <p:nvPr/>
        </p:nvSpPr>
        <p:spPr>
          <a:xfrm>
            <a:off x="7563395" y="1770017"/>
            <a:ext cx="3553098" cy="79030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800" b="1" dirty="0">
                <a:solidFill>
                  <a:schemeClr val="bg1"/>
                </a:solidFill>
                <a:latin typeface="Arial" panose="020B0604020202020204" pitchFamily="34" charset="0"/>
                <a:cs typeface="Arial" panose="020B0604020202020204" pitchFamily="34" charset="0"/>
              </a:rPr>
              <a:t>VARIABLE INDEPENDIENTE:</a:t>
            </a:r>
          </a:p>
        </p:txBody>
      </p:sp>
      <p:sp>
        <p:nvSpPr>
          <p:cNvPr id="13" name="Rectángulo redondeado 12"/>
          <p:cNvSpPr/>
          <p:nvPr/>
        </p:nvSpPr>
        <p:spPr>
          <a:xfrm>
            <a:off x="1118698" y="3382274"/>
            <a:ext cx="3871313" cy="3918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C" sz="2400">
                <a:latin typeface="Arial" panose="020B0604020202020204" pitchFamily="34" charset="0"/>
                <a:cs typeface="Arial" panose="020B0604020202020204" pitchFamily="34" charset="0"/>
              </a:rPr>
              <a:t>Capacidades físicas </a:t>
            </a:r>
            <a:endParaRPr lang="en-US" sz="2400" dirty="0">
              <a:latin typeface="Arial" panose="020B0604020202020204" pitchFamily="34" charset="0"/>
              <a:cs typeface="Arial" panose="020B0604020202020204" pitchFamily="34" charset="0"/>
            </a:endParaRPr>
          </a:p>
        </p:txBody>
      </p:sp>
      <p:sp>
        <p:nvSpPr>
          <p:cNvPr id="14" name="Rectángulo redondeado 13"/>
          <p:cNvSpPr/>
          <p:nvPr/>
        </p:nvSpPr>
        <p:spPr>
          <a:xfrm>
            <a:off x="7290900" y="3382274"/>
            <a:ext cx="3825593" cy="4190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dirty="0" smtClean="0">
                <a:latin typeface="Arial" panose="020B0604020202020204" pitchFamily="34" charset="0"/>
                <a:cs typeface="Arial" panose="020B0604020202020204" pitchFamily="34" charset="0"/>
              </a:rPr>
              <a:t>Entrenamiento </a:t>
            </a:r>
            <a:r>
              <a:rPr lang="es-EC" sz="2400" dirty="0">
                <a:latin typeface="Arial" panose="020B0604020202020204" pitchFamily="34" charset="0"/>
                <a:cs typeface="Arial" panose="020B0604020202020204" pitchFamily="34" charset="0"/>
              </a:rPr>
              <a:t>de JiuJitsu</a:t>
            </a:r>
            <a:endParaRPr lang="es-EC" sz="2400" dirty="0">
              <a:solidFill>
                <a:srgbClr val="FF0000"/>
              </a:solidFill>
              <a:latin typeface="Arial" panose="020B0604020202020204" pitchFamily="34" charset="0"/>
              <a:cs typeface="Arial" panose="020B0604020202020204" pitchFamily="34" charset="0"/>
            </a:endParaRPr>
          </a:p>
        </p:txBody>
      </p:sp>
      <p:cxnSp>
        <p:nvCxnSpPr>
          <p:cNvPr id="16" name="Conector recto 15"/>
          <p:cNvCxnSpPr/>
          <p:nvPr/>
        </p:nvCxnSpPr>
        <p:spPr>
          <a:xfrm>
            <a:off x="2756263" y="1175657"/>
            <a:ext cx="6818811" cy="0"/>
          </a:xfrm>
          <a:prstGeom prst="line">
            <a:avLst/>
          </a:prstGeom>
        </p:spPr>
        <p:style>
          <a:lnRef idx="3">
            <a:schemeClr val="accent3"/>
          </a:lnRef>
          <a:fillRef idx="0">
            <a:schemeClr val="accent3"/>
          </a:fillRef>
          <a:effectRef idx="2">
            <a:schemeClr val="accent3"/>
          </a:effectRef>
          <a:fontRef idx="minor">
            <a:schemeClr val="tx1"/>
          </a:fontRef>
        </p:style>
      </p:cxnSp>
      <p:sp>
        <p:nvSpPr>
          <p:cNvPr id="18" name="Flecha abajo 17"/>
          <p:cNvSpPr/>
          <p:nvPr/>
        </p:nvSpPr>
        <p:spPr>
          <a:xfrm>
            <a:off x="5682343" y="883000"/>
            <a:ext cx="248194" cy="266531"/>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9" name="Flecha abajo 18"/>
          <p:cNvSpPr/>
          <p:nvPr/>
        </p:nvSpPr>
        <p:spPr>
          <a:xfrm>
            <a:off x="2632166" y="1175657"/>
            <a:ext cx="320040" cy="529297"/>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Flecha abajo 19"/>
          <p:cNvSpPr/>
          <p:nvPr/>
        </p:nvSpPr>
        <p:spPr>
          <a:xfrm>
            <a:off x="9339944" y="1175656"/>
            <a:ext cx="320040" cy="529297"/>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 name="Flecha abajo 20"/>
          <p:cNvSpPr/>
          <p:nvPr/>
        </p:nvSpPr>
        <p:spPr>
          <a:xfrm>
            <a:off x="2596243" y="2521132"/>
            <a:ext cx="320040" cy="861142"/>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Flecha abajo 21"/>
          <p:cNvSpPr/>
          <p:nvPr/>
        </p:nvSpPr>
        <p:spPr>
          <a:xfrm>
            <a:off x="9415054" y="2560320"/>
            <a:ext cx="244930" cy="82195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893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78" t="24183" r="30931" b="15158"/>
          <a:stretch/>
        </p:blipFill>
        <p:spPr>
          <a:xfrm>
            <a:off x="134472" y="3670664"/>
            <a:ext cx="5887506" cy="3049935"/>
          </a:xfrm>
          <a:prstGeom prst="rect">
            <a:avLst/>
          </a:prstGeom>
        </p:spPr>
      </p:pic>
      <p:pic>
        <p:nvPicPr>
          <p:cNvPr id="7" name="Imagen 6" descr="C:\Users\JONATHAN\Desktop\Fotos Para tesis\LISTAS FOTOS GPP\A Elegido 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5669" y="3670664"/>
            <a:ext cx="5859462" cy="3049936"/>
          </a:xfrm>
          <a:prstGeom prst="rect">
            <a:avLst/>
          </a:prstGeom>
          <a:noFill/>
          <a:ln>
            <a:noFill/>
          </a:ln>
        </p:spPr>
      </p:pic>
      <p:sp>
        <p:nvSpPr>
          <p:cNvPr id="3" name="Rectángulo redondeado 2"/>
          <p:cNvSpPr/>
          <p:nvPr/>
        </p:nvSpPr>
        <p:spPr>
          <a:xfrm>
            <a:off x="235131" y="1423851"/>
            <a:ext cx="11790000" cy="19594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ct val="200000"/>
              </a:lnSpc>
            </a:pPr>
            <a:r>
              <a:rPr lang="es-MX" dirty="0">
                <a:latin typeface="Arial" panose="020B0604020202020204" pitchFamily="34" charset="0"/>
                <a:cs typeface="Arial" panose="020B0604020202020204" pitchFamily="34" charset="0"/>
              </a:rPr>
              <a:t>El entrenamiento de JiuJitsu incide significativamente en las capacidades físicas del personal perteneciente al Servicio de Protección Presidencial del Ecuador.</a:t>
            </a:r>
            <a:endParaRPr lang="en-US" dirty="0">
              <a:latin typeface="Arial" panose="020B0604020202020204" pitchFamily="34" charset="0"/>
              <a:cs typeface="Arial" panose="020B0604020202020204" pitchFamily="34" charset="0"/>
            </a:endParaRPr>
          </a:p>
        </p:txBody>
      </p:sp>
      <p:sp>
        <p:nvSpPr>
          <p:cNvPr id="8" name="Rectángulo redondeado 7"/>
          <p:cNvSpPr/>
          <p:nvPr/>
        </p:nvSpPr>
        <p:spPr>
          <a:xfrm>
            <a:off x="8138159" y="470862"/>
            <a:ext cx="3886972" cy="54804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C" b="1" dirty="0">
                <a:solidFill>
                  <a:schemeClr val="bg1"/>
                </a:solidFill>
                <a:latin typeface="Arial" panose="020B0604020202020204" pitchFamily="34" charset="0"/>
                <a:cs typeface="Arial" panose="020B0604020202020204" pitchFamily="34" charset="0"/>
              </a:rPr>
              <a:t>HIPOTESIS DE INVESTIGACIÓN</a:t>
            </a:r>
            <a:endParaRPr lang="en-US" dirty="0">
              <a:solidFill>
                <a:schemeClr val="bg1"/>
              </a:solidFill>
            </a:endParaRPr>
          </a:p>
        </p:txBody>
      </p:sp>
    </p:spTree>
    <p:extLst>
      <p:ext uri="{BB962C8B-B14F-4D97-AF65-F5344CB8AC3E}">
        <p14:creationId xmlns:p14="http://schemas.microsoft.com/office/powerpoint/2010/main" val="3113776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4241158118"/>
              </p:ext>
            </p:extLst>
          </p:nvPr>
        </p:nvGraphicFramePr>
        <p:xfrm>
          <a:off x="167640" y="1188720"/>
          <a:ext cx="11876314" cy="5521249"/>
        </p:xfrm>
        <a:graphic>
          <a:graphicData uri="http://schemas.openxmlformats.org/drawingml/2006/table">
            <a:tbl>
              <a:tblPr firstRow="1" firstCol="1" bandRow="1">
                <a:tableStyleId>{5C22544A-7EE6-4342-B048-85BDC9FD1C3A}</a:tableStyleId>
              </a:tblPr>
              <a:tblGrid>
                <a:gridCol w="1582783">
                  <a:extLst>
                    <a:ext uri="{9D8B030D-6E8A-4147-A177-3AD203B41FA5}">
                      <a16:colId xmlns="" xmlns:a16="http://schemas.microsoft.com/office/drawing/2014/main" val="2281798859"/>
                    </a:ext>
                  </a:extLst>
                </a:gridCol>
                <a:gridCol w="4820194">
                  <a:extLst>
                    <a:ext uri="{9D8B030D-6E8A-4147-A177-3AD203B41FA5}">
                      <a16:colId xmlns="" xmlns:a16="http://schemas.microsoft.com/office/drawing/2014/main" val="2965043093"/>
                    </a:ext>
                  </a:extLst>
                </a:gridCol>
                <a:gridCol w="1397726">
                  <a:extLst>
                    <a:ext uri="{9D8B030D-6E8A-4147-A177-3AD203B41FA5}">
                      <a16:colId xmlns="" xmlns:a16="http://schemas.microsoft.com/office/drawing/2014/main" val="1641602486"/>
                    </a:ext>
                  </a:extLst>
                </a:gridCol>
                <a:gridCol w="1985554">
                  <a:extLst>
                    <a:ext uri="{9D8B030D-6E8A-4147-A177-3AD203B41FA5}">
                      <a16:colId xmlns="" xmlns:a16="http://schemas.microsoft.com/office/drawing/2014/main" val="4290992145"/>
                    </a:ext>
                  </a:extLst>
                </a:gridCol>
                <a:gridCol w="2090057">
                  <a:extLst>
                    <a:ext uri="{9D8B030D-6E8A-4147-A177-3AD203B41FA5}">
                      <a16:colId xmlns="" xmlns:a16="http://schemas.microsoft.com/office/drawing/2014/main" val="774694246"/>
                    </a:ext>
                  </a:extLst>
                </a:gridCol>
              </a:tblGrid>
              <a:tr h="297647">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VARIABLES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CONCEPTO</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DIMENSION</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INSTRUMENTOS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ctr">
                        <a:lnSpc>
                          <a:spcPct val="200000"/>
                        </a:lnSpc>
                        <a:spcAft>
                          <a:spcPts val="0"/>
                        </a:spcAft>
                      </a:pPr>
                      <a:r>
                        <a:rPr lang="es-EC" sz="1200">
                          <a:effectLst/>
                          <a:latin typeface="Arial" panose="020B0604020202020204" pitchFamily="34" charset="0"/>
                          <a:cs typeface="Arial" panose="020B0604020202020204" pitchFamily="34" charset="0"/>
                        </a:rPr>
                        <a:t>INDICADORES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extLst>
                  <a:ext uri="{0D108BD9-81ED-4DB2-BD59-A6C34878D82A}">
                    <a16:rowId xmlns="" xmlns:a16="http://schemas.microsoft.com/office/drawing/2014/main" val="3091677524"/>
                  </a:ext>
                </a:extLst>
              </a:tr>
              <a:tr h="1574681">
                <a:tc>
                  <a:txBody>
                    <a:bodyPr/>
                    <a:lstStyle/>
                    <a:p>
                      <a:pPr algn="ctr">
                        <a:lnSpc>
                          <a:spcPct val="200000"/>
                        </a:lnSpc>
                        <a:spcAft>
                          <a:spcPts val="0"/>
                        </a:spcAft>
                      </a:pPr>
                      <a:r>
                        <a:rPr lang="es-EC" sz="1100" dirty="0">
                          <a:effectLst/>
                          <a:latin typeface="Arial" panose="020B0604020202020204" pitchFamily="34" charset="0"/>
                          <a:cs typeface="Arial" panose="020B0604020202020204" pitchFamily="34" charset="0"/>
                        </a:rPr>
                        <a:t>INDEPENDIENTE</a:t>
                      </a:r>
                      <a:endParaRPr lang="en-US" sz="1800" dirty="0">
                        <a:effectLst/>
                        <a:latin typeface="Arial" panose="020B0604020202020204" pitchFamily="34" charset="0"/>
                        <a:cs typeface="Arial" panose="020B0604020202020204" pitchFamily="34" charset="0"/>
                      </a:endParaRPr>
                    </a:p>
                    <a:p>
                      <a:pPr algn="ctr">
                        <a:lnSpc>
                          <a:spcPct val="200000"/>
                        </a:lnSpc>
                        <a:spcAft>
                          <a:spcPts val="0"/>
                        </a:spcAft>
                      </a:pPr>
                      <a:r>
                        <a:rPr lang="es-EC" sz="11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cs typeface="Arial" panose="020B0604020202020204" pitchFamily="34" charset="0"/>
                      </a:endParaRPr>
                    </a:p>
                    <a:p>
                      <a:pPr algn="ctr">
                        <a:lnSpc>
                          <a:spcPct val="200000"/>
                        </a:lnSpc>
                        <a:spcAft>
                          <a:spcPts val="0"/>
                        </a:spcAft>
                      </a:pPr>
                      <a:r>
                        <a:rPr lang="es-EC" sz="1100" dirty="0">
                          <a:effectLst/>
                          <a:latin typeface="Arial" panose="020B0604020202020204" pitchFamily="34" charset="0"/>
                          <a:cs typeface="Arial" panose="020B0604020202020204" pitchFamily="34" charset="0"/>
                        </a:rPr>
                        <a:t>ENTRENAMIENTO DE JIUJITSU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just">
                        <a:lnSpc>
                          <a:spcPct val="200000"/>
                        </a:lnSpc>
                        <a:spcAft>
                          <a:spcPts val="0"/>
                        </a:spcAft>
                      </a:pPr>
                      <a:r>
                        <a:rPr lang="es-EC" sz="1600" dirty="0">
                          <a:effectLst/>
                          <a:latin typeface="Arial" panose="020B0604020202020204" pitchFamily="34" charset="0"/>
                          <a:cs typeface="Arial" panose="020B0604020202020204" pitchFamily="34" charset="0"/>
                        </a:rPr>
                        <a:t>El entrenamiento de JiuJitsu es un conjunto de ejercicios físico técnicos, que se utilizan en la práctica de diferentes elementos de defensa personal, pudiendo se dirigidos racionalmente a desarrollar y mejorar las capacidades y cualidades motoras.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just">
                        <a:lnSpc>
                          <a:spcPct val="200000"/>
                        </a:lnSpc>
                        <a:spcAft>
                          <a:spcPts val="0"/>
                        </a:spcAft>
                      </a:pPr>
                      <a:r>
                        <a:rPr lang="es-EC" sz="1600">
                          <a:effectLst/>
                          <a:latin typeface="Arial" panose="020B0604020202020204" pitchFamily="34" charset="0"/>
                          <a:cs typeface="Arial" panose="020B0604020202020204" pitchFamily="34" charset="0"/>
                        </a:rPr>
                        <a:t>Planificación macro, meso, micro y sesiones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marL="342900" lvl="0" indent="-342900">
                        <a:lnSpc>
                          <a:spcPct val="200000"/>
                        </a:lnSpc>
                        <a:spcAft>
                          <a:spcPts val="0"/>
                        </a:spcAft>
                        <a:buFont typeface="Symbol" panose="05050102010706020507" pitchFamily="18" charset="2"/>
                        <a:buChar char=""/>
                      </a:pPr>
                      <a:r>
                        <a:rPr lang="es-EC" sz="1600">
                          <a:effectLst/>
                          <a:latin typeface="Arial" panose="020B0604020202020204" pitchFamily="34" charset="0"/>
                          <a:cs typeface="Arial" panose="020B0604020202020204" pitchFamily="34" charset="0"/>
                        </a:rPr>
                        <a:t>Test.</a:t>
                      </a:r>
                      <a:endParaRPr lang="en-US" sz="1800">
                        <a:effectLst/>
                        <a:latin typeface="Arial" panose="020B0604020202020204" pitchFamily="34" charset="0"/>
                        <a:cs typeface="Arial" panose="020B0604020202020204" pitchFamily="34" charset="0"/>
                      </a:endParaRPr>
                    </a:p>
                    <a:p>
                      <a:pPr marL="342900" lvl="0" indent="-342900">
                        <a:lnSpc>
                          <a:spcPct val="200000"/>
                        </a:lnSpc>
                        <a:spcAft>
                          <a:spcPts val="0"/>
                        </a:spcAft>
                        <a:buFont typeface="Symbol" panose="05050102010706020507" pitchFamily="18" charset="2"/>
                        <a:buChar char=""/>
                      </a:pPr>
                      <a:r>
                        <a:rPr lang="es-EC" sz="1600">
                          <a:effectLst/>
                          <a:latin typeface="Arial" panose="020B0604020202020204" pitchFamily="34" charset="0"/>
                          <a:cs typeface="Arial" panose="020B0604020202020204" pitchFamily="34" charset="0"/>
                        </a:rPr>
                        <a:t>Guía de observación.</a:t>
                      </a:r>
                      <a:endParaRPr lang="en-US" sz="1800">
                        <a:effectLst/>
                        <a:latin typeface="Arial" panose="020B0604020202020204" pitchFamily="34" charset="0"/>
                        <a:cs typeface="Arial" panose="020B0604020202020204" pitchFamily="34" charset="0"/>
                      </a:endParaRPr>
                    </a:p>
                    <a:p>
                      <a:pPr marL="342900" lvl="0" indent="-342900">
                        <a:lnSpc>
                          <a:spcPct val="200000"/>
                        </a:lnSpc>
                        <a:spcAft>
                          <a:spcPts val="0"/>
                        </a:spcAft>
                        <a:buFont typeface="Symbol" panose="05050102010706020507" pitchFamily="18" charset="2"/>
                        <a:buChar char=""/>
                      </a:pPr>
                      <a:r>
                        <a:rPr lang="es-EC" sz="1600">
                          <a:effectLst/>
                          <a:latin typeface="Arial" panose="020B0604020202020204" pitchFamily="34" charset="0"/>
                          <a:cs typeface="Arial" panose="020B0604020202020204" pitchFamily="34" charset="0"/>
                        </a:rPr>
                        <a:t>Planes de clase</a:t>
                      </a:r>
                      <a:endParaRPr lang="en-US" sz="1800">
                        <a:effectLst/>
                        <a:latin typeface="Arial" panose="020B0604020202020204" pitchFamily="34" charset="0"/>
                        <a:cs typeface="Arial" panose="020B0604020202020204" pitchFamily="34" charset="0"/>
                      </a:endParaRPr>
                    </a:p>
                    <a:p>
                      <a:pPr marL="228600">
                        <a:lnSpc>
                          <a:spcPct val="200000"/>
                        </a:lnSpc>
                        <a:spcAft>
                          <a:spcPts val="0"/>
                        </a:spcAft>
                      </a:pPr>
                      <a:r>
                        <a:rPr lang="es-EC" sz="16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just">
                        <a:lnSpc>
                          <a:spcPct val="200000"/>
                        </a:lnSpc>
                        <a:spcAft>
                          <a:spcPts val="0"/>
                        </a:spcAft>
                      </a:pPr>
                      <a:r>
                        <a:rPr lang="es-EC" sz="1600" dirty="0">
                          <a:effectLst/>
                          <a:latin typeface="Arial" panose="020B0604020202020204" pitchFamily="34" charset="0"/>
                          <a:cs typeface="Arial" panose="020B0604020202020204" pitchFamily="34" charset="0"/>
                        </a:rPr>
                        <a:t>Test técnicos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extLst>
                  <a:ext uri="{0D108BD9-81ED-4DB2-BD59-A6C34878D82A}">
                    <a16:rowId xmlns="" xmlns:a16="http://schemas.microsoft.com/office/drawing/2014/main" val="2167658357"/>
                  </a:ext>
                </a:extLst>
              </a:tr>
              <a:tr h="2229409">
                <a:tc>
                  <a:txBody>
                    <a:bodyPr/>
                    <a:lstStyle/>
                    <a:p>
                      <a:pPr algn="ctr">
                        <a:lnSpc>
                          <a:spcPct val="200000"/>
                        </a:lnSpc>
                        <a:spcAft>
                          <a:spcPts val="0"/>
                        </a:spcAft>
                      </a:pPr>
                      <a:r>
                        <a:rPr lang="es-EC" sz="1100" dirty="0">
                          <a:effectLst/>
                          <a:latin typeface="Arial" panose="020B0604020202020204" pitchFamily="34" charset="0"/>
                          <a:cs typeface="Arial" panose="020B0604020202020204" pitchFamily="34" charset="0"/>
                        </a:rPr>
                        <a:t>DEPENDIENTE</a:t>
                      </a:r>
                      <a:endParaRPr lang="en-US" sz="1800" dirty="0">
                        <a:effectLst/>
                        <a:latin typeface="Arial" panose="020B0604020202020204" pitchFamily="34" charset="0"/>
                        <a:cs typeface="Arial" panose="020B0604020202020204" pitchFamily="34" charset="0"/>
                      </a:endParaRPr>
                    </a:p>
                    <a:p>
                      <a:pPr algn="ctr">
                        <a:lnSpc>
                          <a:spcPct val="200000"/>
                        </a:lnSpc>
                        <a:spcAft>
                          <a:spcPts val="0"/>
                        </a:spcAft>
                      </a:pPr>
                      <a:r>
                        <a:rPr lang="es-EC" sz="11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cs typeface="Arial" panose="020B0604020202020204" pitchFamily="34" charset="0"/>
                      </a:endParaRPr>
                    </a:p>
                    <a:p>
                      <a:pPr algn="ctr">
                        <a:lnSpc>
                          <a:spcPct val="200000"/>
                        </a:lnSpc>
                        <a:spcAft>
                          <a:spcPts val="0"/>
                        </a:spcAft>
                      </a:pPr>
                      <a:r>
                        <a:rPr lang="es-EC" sz="11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cs typeface="Arial" panose="020B0604020202020204" pitchFamily="34" charset="0"/>
                      </a:endParaRPr>
                    </a:p>
                    <a:p>
                      <a:pPr algn="ctr">
                        <a:lnSpc>
                          <a:spcPct val="200000"/>
                        </a:lnSpc>
                        <a:spcAft>
                          <a:spcPts val="0"/>
                        </a:spcAft>
                      </a:pPr>
                      <a:r>
                        <a:rPr lang="es-EC" sz="1100" dirty="0">
                          <a:effectLst/>
                          <a:latin typeface="Arial" panose="020B0604020202020204" pitchFamily="34" charset="0"/>
                          <a:cs typeface="Arial" panose="020B0604020202020204" pitchFamily="34" charset="0"/>
                        </a:rPr>
                        <a:t>CAPACIDADES </a:t>
                      </a:r>
                      <a:r>
                        <a:rPr lang="es-EC" sz="1100" dirty="0" smtClean="0">
                          <a:effectLst/>
                          <a:latin typeface="Arial" panose="020B0604020202020204" pitchFamily="34" charset="0"/>
                          <a:cs typeface="Arial" panose="020B0604020202020204" pitchFamily="34" charset="0"/>
                        </a:rPr>
                        <a:t>FÍSICAS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just">
                        <a:lnSpc>
                          <a:spcPct val="200000"/>
                        </a:lnSpc>
                        <a:spcAft>
                          <a:spcPts val="0"/>
                        </a:spcAft>
                      </a:pPr>
                      <a:r>
                        <a:rPr lang="es-ES" sz="1600" dirty="0" err="1">
                          <a:effectLst/>
                          <a:latin typeface="Arial" panose="020B0604020202020204" pitchFamily="34" charset="0"/>
                          <a:cs typeface="Arial" panose="020B0604020202020204" pitchFamily="34" charset="0"/>
                        </a:rPr>
                        <a:t>Garth</a:t>
                      </a:r>
                      <a:r>
                        <a:rPr lang="es-ES" sz="1600" dirty="0">
                          <a:effectLst/>
                          <a:latin typeface="Arial" panose="020B0604020202020204" pitchFamily="34" charset="0"/>
                          <a:cs typeface="Arial" panose="020B0604020202020204" pitchFamily="34" charset="0"/>
                        </a:rPr>
                        <a:t> y Col (1996): conjunto de capacidades que permiten a una persona satisfacer con éxito las exigencias físicas presentes y potenciales de la vida cotidiana.</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ctr">
                        <a:lnSpc>
                          <a:spcPct val="200000"/>
                        </a:lnSpc>
                        <a:spcAft>
                          <a:spcPts val="0"/>
                        </a:spcAft>
                      </a:pPr>
                      <a:r>
                        <a:rPr lang="es-EC" sz="1600" dirty="0">
                          <a:effectLst/>
                          <a:latin typeface="Arial" panose="020B0604020202020204" pitchFamily="34" charset="0"/>
                          <a:cs typeface="Arial" panose="020B0604020202020204" pitchFamily="34" charset="0"/>
                        </a:rPr>
                        <a:t>Fuerza</a:t>
                      </a:r>
                      <a:endParaRPr lang="en-US" sz="1800" dirty="0">
                        <a:effectLst/>
                        <a:latin typeface="Arial" panose="020B0604020202020204" pitchFamily="34" charset="0"/>
                        <a:cs typeface="Arial" panose="020B0604020202020204" pitchFamily="34" charset="0"/>
                      </a:endParaRPr>
                    </a:p>
                    <a:p>
                      <a:pPr algn="ctr">
                        <a:lnSpc>
                          <a:spcPct val="200000"/>
                        </a:lnSpc>
                        <a:spcAft>
                          <a:spcPts val="0"/>
                        </a:spcAft>
                      </a:pPr>
                      <a:r>
                        <a:rPr lang="es-EC" sz="1600" dirty="0">
                          <a:effectLst/>
                          <a:latin typeface="Arial" panose="020B0604020202020204" pitchFamily="34" charset="0"/>
                          <a:cs typeface="Arial" panose="020B0604020202020204" pitchFamily="34" charset="0"/>
                        </a:rPr>
                        <a:t>Resistencia</a:t>
                      </a:r>
                      <a:endParaRPr lang="en-US" sz="1800" dirty="0">
                        <a:effectLst/>
                        <a:latin typeface="Arial" panose="020B0604020202020204" pitchFamily="34" charset="0"/>
                        <a:cs typeface="Arial" panose="020B0604020202020204" pitchFamily="34" charset="0"/>
                      </a:endParaRPr>
                    </a:p>
                    <a:p>
                      <a:pPr algn="ctr">
                        <a:lnSpc>
                          <a:spcPct val="200000"/>
                        </a:lnSpc>
                        <a:spcAft>
                          <a:spcPts val="0"/>
                        </a:spcAft>
                      </a:pPr>
                      <a:r>
                        <a:rPr lang="es-EC" sz="1600" dirty="0">
                          <a:effectLst/>
                          <a:latin typeface="Arial" panose="020B0604020202020204" pitchFamily="34" charset="0"/>
                          <a:cs typeface="Arial" panose="020B0604020202020204" pitchFamily="34" charset="0"/>
                        </a:rPr>
                        <a:t>Velocidad</a:t>
                      </a:r>
                      <a:endParaRPr lang="en-US" sz="1800" dirty="0">
                        <a:effectLst/>
                        <a:latin typeface="Arial" panose="020B0604020202020204" pitchFamily="34" charset="0"/>
                        <a:cs typeface="Arial" panose="020B0604020202020204" pitchFamily="34" charset="0"/>
                      </a:endParaRPr>
                    </a:p>
                    <a:p>
                      <a:pPr algn="ctr">
                        <a:lnSpc>
                          <a:spcPct val="200000"/>
                        </a:lnSpc>
                        <a:spcAft>
                          <a:spcPts val="0"/>
                        </a:spcAft>
                      </a:pPr>
                      <a:r>
                        <a:rPr lang="es-EC" sz="1600" dirty="0" smtClean="0">
                          <a:effectLst/>
                          <a:latin typeface="Arial" panose="020B0604020202020204" pitchFamily="34" charset="0"/>
                          <a:cs typeface="Arial" panose="020B0604020202020204" pitchFamily="34" charset="0"/>
                        </a:rPr>
                        <a:t>Flexibilidad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marL="228600" algn="just">
                        <a:lnSpc>
                          <a:spcPct val="200000"/>
                        </a:lnSpc>
                        <a:spcAft>
                          <a:spcPts val="0"/>
                        </a:spcAft>
                      </a:pPr>
                      <a:r>
                        <a:rPr lang="es-EC" sz="1600" dirty="0">
                          <a:effectLst/>
                          <a:latin typeface="Arial" panose="020B0604020202020204" pitchFamily="34" charset="0"/>
                          <a:cs typeface="Arial" panose="020B0604020202020204" pitchFamily="34" charset="0"/>
                        </a:rPr>
                        <a:t>Test para evaluar cada capacidad física</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tc>
                  <a:txBody>
                    <a:bodyPr/>
                    <a:lstStyle/>
                    <a:p>
                      <a:pPr algn="just">
                        <a:lnSpc>
                          <a:spcPct val="200000"/>
                        </a:lnSpc>
                        <a:spcAft>
                          <a:spcPts val="0"/>
                        </a:spcAft>
                      </a:pPr>
                      <a:r>
                        <a:rPr lang="es-EC" sz="1600" dirty="0">
                          <a:effectLst/>
                          <a:latin typeface="Arial" panose="020B0604020202020204" pitchFamily="34" charset="0"/>
                          <a:cs typeface="Arial" panose="020B0604020202020204" pitchFamily="34" charset="0"/>
                        </a:rPr>
                        <a:t>Tiempos </a:t>
                      </a:r>
                      <a:endParaRPr lang="en-US" sz="1800" dirty="0">
                        <a:effectLst/>
                        <a:latin typeface="Arial" panose="020B0604020202020204" pitchFamily="34" charset="0"/>
                        <a:cs typeface="Arial" panose="020B0604020202020204" pitchFamily="34" charset="0"/>
                      </a:endParaRPr>
                    </a:p>
                    <a:p>
                      <a:pPr algn="just">
                        <a:lnSpc>
                          <a:spcPct val="200000"/>
                        </a:lnSpc>
                        <a:spcAft>
                          <a:spcPts val="0"/>
                        </a:spcAft>
                      </a:pPr>
                      <a:r>
                        <a:rPr lang="es-EC" sz="1600" dirty="0">
                          <a:effectLst/>
                          <a:latin typeface="Arial" panose="020B0604020202020204" pitchFamily="34" charset="0"/>
                          <a:cs typeface="Arial" panose="020B0604020202020204" pitchFamily="34" charset="0"/>
                        </a:rPr>
                        <a:t>Comportamiento de frecuencia cardiaca,  repeticiones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7144" marR="67144" marT="0" marB="0"/>
                </a:tc>
                <a:extLst>
                  <a:ext uri="{0D108BD9-81ED-4DB2-BD59-A6C34878D82A}">
                    <a16:rowId xmlns="" xmlns:a16="http://schemas.microsoft.com/office/drawing/2014/main" val="2339559979"/>
                  </a:ext>
                </a:extLst>
              </a:tr>
            </a:tbl>
          </a:graphicData>
        </a:graphic>
      </p:graphicFrame>
      <p:sp>
        <p:nvSpPr>
          <p:cNvPr id="4" name="Rectángulo redondeado 3"/>
          <p:cNvSpPr/>
          <p:nvPr/>
        </p:nvSpPr>
        <p:spPr>
          <a:xfrm>
            <a:off x="7236822" y="476990"/>
            <a:ext cx="4687389" cy="359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latin typeface="Arial" panose="020B0604020202020204" pitchFamily="34" charset="0"/>
                <a:cs typeface="Arial" panose="020B0604020202020204" pitchFamily="34" charset="0"/>
              </a:rPr>
              <a:t>OPERACIONALIZACIÓN DE VARIABLES:</a:t>
            </a:r>
            <a:endParaRPr lang="en-US" dirty="0">
              <a:solidFill>
                <a:schemeClr val="tx1"/>
              </a:solidFill>
            </a:endParaRPr>
          </a:p>
        </p:txBody>
      </p:sp>
    </p:spTree>
    <p:extLst>
      <p:ext uri="{BB962C8B-B14F-4D97-AF65-F5344CB8AC3E}">
        <p14:creationId xmlns:p14="http://schemas.microsoft.com/office/powerpoint/2010/main" val="34127181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Estela de condensació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Estela de condensación</Template>
  <TotalTime>2010</TotalTime>
  <Words>2446</Words>
  <Application>Microsoft Office PowerPoint</Application>
  <PresentationFormat>Panorámica</PresentationFormat>
  <Paragraphs>772</Paragraphs>
  <Slides>54</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54</vt:i4>
      </vt:variant>
    </vt:vector>
  </HeadingPairs>
  <TitlesOfParts>
    <vt:vector size="62" baseType="lpstr">
      <vt:lpstr>Arial</vt:lpstr>
      <vt:lpstr>Calibri</vt:lpstr>
      <vt:lpstr>Cambria</vt:lpstr>
      <vt:lpstr>Century Gothic</vt:lpstr>
      <vt:lpstr>Symbol</vt:lpstr>
      <vt:lpstr>Times New Roman</vt:lpstr>
      <vt:lpstr>Wingdings</vt:lpstr>
      <vt:lpstr>Estela de condensación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OBJETIVO GENERAL</dc:title>
  <dc:creator>DOCENTE</dc:creator>
  <cp:lastModifiedBy>Vaca Garcia Mario Rene</cp:lastModifiedBy>
  <cp:revision>99</cp:revision>
  <dcterms:created xsi:type="dcterms:W3CDTF">2018-09-24T22:20:57Z</dcterms:created>
  <dcterms:modified xsi:type="dcterms:W3CDTF">2018-10-23T19:51:17Z</dcterms:modified>
</cp:coreProperties>
</file>