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10" r:id="rId3"/>
    <p:sldId id="311" r:id="rId4"/>
    <p:sldId id="287" r:id="rId5"/>
    <p:sldId id="288" r:id="rId6"/>
    <p:sldId id="289" r:id="rId7"/>
    <p:sldId id="309" r:id="rId8"/>
    <p:sldId id="290" r:id="rId9"/>
    <p:sldId id="291" r:id="rId10"/>
    <p:sldId id="292" r:id="rId11"/>
    <p:sldId id="293" r:id="rId12"/>
    <p:sldId id="294" r:id="rId13"/>
    <p:sldId id="295" r:id="rId14"/>
    <p:sldId id="296" r:id="rId15"/>
    <p:sldId id="297" r:id="rId16"/>
    <p:sldId id="299" r:id="rId17"/>
    <p:sldId id="300" r:id="rId18"/>
    <p:sldId id="301" r:id="rId19"/>
    <p:sldId id="302" r:id="rId20"/>
    <p:sldId id="304" r:id="rId21"/>
    <p:sldId id="305" r:id="rId22"/>
    <p:sldId id="306" r:id="rId23"/>
    <p:sldId id="307" r:id="rId24"/>
    <p:sldId id="308" r:id="rId25"/>
    <p:sldId id="312"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C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shiba\Desktop\negra_2\TABULAC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shiba\Desktop\negra_2\TABUL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shiba\Desktop\negra_2\TABUL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oshiba\Desktop\negra_2\tabla%20de%20grafico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[TABULACION.xlsx]CARGOS!TablaDinámica1</c:name>
    <c:fmtId val="-1"/>
  </c:pivotSource>
  <c:chart>
    <c:autoTitleDeleted val="1"/>
    <c:pivotFmts>
      <c:pivotFmt>
        <c:idx val="0"/>
        <c:spPr>
          <a:solidFill>
            <a:schemeClr val="accent5">
              <a:lumMod val="40000"/>
              <a:lumOff val="60000"/>
            </a:schemeClr>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5">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5">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CARGOS!$B$3:$B$4</c:f>
              <c:strCache>
                <c:ptCount val="1"/>
                <c:pt idx="0">
                  <c:v>Total</c:v>
                </c:pt>
              </c:strCache>
            </c:strRef>
          </c:tx>
          <c:spPr>
            <a:solidFill>
              <a:schemeClr val="accent5">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CARGOS!$A$5:$A$19</c:f>
              <c:strCache>
                <c:ptCount val="14"/>
                <c:pt idx="0">
                  <c:v>ANALISTA DE OPERACIONES</c:v>
                </c:pt>
                <c:pt idx="1">
                  <c:v>ASESOR DE COBRANZAS</c:v>
                </c:pt>
                <c:pt idx="2">
                  <c:v>ASESOR DE NEGOCIOS </c:v>
                </c:pt>
                <c:pt idx="3">
                  <c:v>ASISTENTE DE NEGOCIOS</c:v>
                </c:pt>
                <c:pt idx="4">
                  <c:v>ASISTENTE DE OPERACIONES</c:v>
                </c:pt>
                <c:pt idx="5">
                  <c:v>AUDITOR INTERNO</c:v>
                </c:pt>
                <c:pt idx="6">
                  <c:v>COORDINADOR FINANCIERO</c:v>
                </c:pt>
                <c:pt idx="7">
                  <c:v>GERENTE</c:v>
                </c:pt>
                <c:pt idx="8">
                  <c:v>JEFE DE AGENCIA</c:v>
                </c:pt>
                <c:pt idx="9">
                  <c:v>JEFE DE PROCESOS</c:v>
                </c:pt>
                <c:pt idx="10">
                  <c:v>OFICIAL DE CREDITO</c:v>
                </c:pt>
                <c:pt idx="11">
                  <c:v>OFICIAL DE CRÉDITO</c:v>
                </c:pt>
                <c:pt idx="12">
                  <c:v>OFICIAL DE INVERCIONES</c:v>
                </c:pt>
                <c:pt idx="13">
                  <c:v>OFICIAL DE OPERACIONES</c:v>
                </c:pt>
              </c:strCache>
            </c:strRef>
          </c:cat>
          <c:val>
            <c:numRef>
              <c:f>CARGOS!$B$5:$B$19</c:f>
              <c:numCache>
                <c:formatCode>0.00%</c:formatCode>
                <c:ptCount val="14"/>
                <c:pt idx="0">
                  <c:v>6.4516129032258063E-2</c:v>
                </c:pt>
                <c:pt idx="1">
                  <c:v>6.4516129032258063E-2</c:v>
                </c:pt>
                <c:pt idx="2">
                  <c:v>9.6774193548387094E-2</c:v>
                </c:pt>
                <c:pt idx="3">
                  <c:v>3.2258064516129031E-2</c:v>
                </c:pt>
                <c:pt idx="4">
                  <c:v>3.2258064516129031E-2</c:v>
                </c:pt>
                <c:pt idx="5">
                  <c:v>9.6774193548387094E-2</c:v>
                </c:pt>
                <c:pt idx="6">
                  <c:v>3.2258064516129031E-2</c:v>
                </c:pt>
                <c:pt idx="7">
                  <c:v>3.2258064516129031E-2</c:v>
                </c:pt>
                <c:pt idx="8">
                  <c:v>0.25806451612903225</c:v>
                </c:pt>
                <c:pt idx="9">
                  <c:v>3.2258064516129031E-2</c:v>
                </c:pt>
                <c:pt idx="10">
                  <c:v>6.4516129032258063E-2</c:v>
                </c:pt>
                <c:pt idx="11">
                  <c:v>3.2258064516129031E-2</c:v>
                </c:pt>
                <c:pt idx="12">
                  <c:v>0.12903225806451613</c:v>
                </c:pt>
                <c:pt idx="13">
                  <c:v>3.2258064516129031E-2</c:v>
                </c:pt>
              </c:numCache>
            </c:numRef>
          </c:val>
          <c:extLst>
            <c:ext xmlns:c16="http://schemas.microsoft.com/office/drawing/2014/chart" uri="{C3380CC4-5D6E-409C-BE32-E72D297353CC}">
              <c16:uniqueId val="{00000000-BF34-4169-A041-45148CB818C8}"/>
            </c:ext>
          </c:extLst>
        </c:ser>
        <c:dLbls>
          <c:dLblPos val="outEnd"/>
          <c:showLegendKey val="0"/>
          <c:showVal val="1"/>
          <c:showCatName val="0"/>
          <c:showSerName val="0"/>
          <c:showPercent val="0"/>
          <c:showBubbleSize val="0"/>
        </c:dLbls>
        <c:gapWidth val="219"/>
        <c:overlap val="-27"/>
        <c:axId val="-456305840"/>
        <c:axId val="-456301488"/>
      </c:barChart>
      <c:catAx>
        <c:axId val="-45630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6301488"/>
        <c:crosses val="autoZero"/>
        <c:auto val="1"/>
        <c:lblAlgn val="ctr"/>
        <c:lblOffset val="100"/>
        <c:noMultiLvlLbl val="0"/>
      </c:catAx>
      <c:valAx>
        <c:axId val="-456301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63058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sz="105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[TABULACION.xlsx]SEXO!TablaDinámica2</c:name>
    <c:fmtId val="-1"/>
  </c:pivotSource>
  <c:chart>
    <c:autoTitleDeleted val="1"/>
    <c:pivotFmts>
      <c:pivotFmt>
        <c:idx val="0"/>
        <c:spPr>
          <a:solidFill>
            <a:schemeClr val="accent1"/>
          </a:solidFill>
          <a:ln w="19050">
            <a:solidFill>
              <a:schemeClr val="lt1"/>
            </a:solidFill>
          </a:ln>
          <a:effectLst/>
        </c:spPr>
        <c:marker>
          <c:symbol val="circle"/>
          <c:size val="5"/>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5">
              <a:lumMod val="60000"/>
              <a:lumOff val="40000"/>
            </a:schemeClr>
          </a:solidFill>
          <a:ln w="28575">
            <a:solidFill>
              <a:schemeClr val="accent1">
                <a:lumMod val="75000"/>
              </a:schemeClr>
            </a:solidFill>
          </a:ln>
          <a:effectLst/>
        </c:spPr>
      </c:pivotFmt>
      <c:pivotFmt>
        <c:idx val="2"/>
        <c:spPr>
          <a:solidFill>
            <a:srgbClr val="FF9999"/>
          </a:solidFill>
          <a:ln w="28575">
            <a:solidFill>
              <a:srgbClr val="FF0000"/>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F9999"/>
          </a:solidFill>
          <a:ln w="28575">
            <a:solidFill>
              <a:srgbClr val="FF0000"/>
            </a:solidFill>
          </a:ln>
          <a:effectLst/>
        </c:spPr>
      </c:pivotFmt>
      <c:pivotFmt>
        <c:idx val="5"/>
        <c:spPr>
          <a:solidFill>
            <a:schemeClr val="accent5">
              <a:lumMod val="60000"/>
              <a:lumOff val="40000"/>
            </a:schemeClr>
          </a:solidFill>
          <a:ln w="28575">
            <a:solidFill>
              <a:schemeClr val="accent1">
                <a:lumMod val="75000"/>
              </a:schemeClr>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9999"/>
          </a:solidFill>
          <a:ln w="28575">
            <a:solidFill>
              <a:srgbClr val="FF0000"/>
            </a:solidFill>
          </a:ln>
          <a:effectLst/>
        </c:spPr>
      </c:pivotFmt>
      <c:pivotFmt>
        <c:idx val="8"/>
        <c:spPr>
          <a:solidFill>
            <a:schemeClr val="accent5">
              <a:lumMod val="60000"/>
              <a:lumOff val="40000"/>
            </a:schemeClr>
          </a:solidFill>
          <a:ln w="28575">
            <a:solidFill>
              <a:schemeClr val="accent1">
                <a:lumMod val="75000"/>
              </a:schemeClr>
            </a:solidFill>
          </a:ln>
          <a:effectLst/>
        </c:spPr>
      </c:pivotFmt>
    </c:pivotFmts>
    <c:plotArea>
      <c:layout/>
      <c:pieChart>
        <c:varyColors val="1"/>
        <c:ser>
          <c:idx val="0"/>
          <c:order val="0"/>
          <c:tx>
            <c:strRef>
              <c:f>SEXO!$B$3:$B$4</c:f>
              <c:strCache>
                <c:ptCount val="1"/>
                <c:pt idx="0">
                  <c:v>Total</c:v>
                </c:pt>
              </c:strCache>
            </c:strRef>
          </c:tx>
          <c:dPt>
            <c:idx val="0"/>
            <c:bubble3D val="0"/>
            <c:spPr>
              <a:solidFill>
                <a:srgbClr val="FF9999"/>
              </a:solidFill>
              <a:ln w="28575">
                <a:solidFill>
                  <a:srgbClr val="FF0000"/>
                </a:solidFill>
              </a:ln>
              <a:effectLst/>
            </c:spPr>
            <c:extLst>
              <c:ext xmlns:c16="http://schemas.microsoft.com/office/drawing/2014/chart" uri="{C3380CC4-5D6E-409C-BE32-E72D297353CC}">
                <c16:uniqueId val="{00000001-4315-4568-998C-306D3D225BEC}"/>
              </c:ext>
            </c:extLst>
          </c:dPt>
          <c:dPt>
            <c:idx val="1"/>
            <c:bubble3D val="0"/>
            <c:spPr>
              <a:solidFill>
                <a:schemeClr val="accent5">
                  <a:lumMod val="60000"/>
                  <a:lumOff val="40000"/>
                </a:schemeClr>
              </a:solidFill>
              <a:ln w="28575">
                <a:solidFill>
                  <a:schemeClr val="accent1">
                    <a:lumMod val="75000"/>
                  </a:schemeClr>
                </a:solidFill>
              </a:ln>
              <a:effectLst/>
            </c:spPr>
            <c:extLst>
              <c:ext xmlns:c16="http://schemas.microsoft.com/office/drawing/2014/chart" uri="{C3380CC4-5D6E-409C-BE32-E72D297353CC}">
                <c16:uniqueId val="{00000003-4315-4568-998C-306D3D225BE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SEXO!$A$5:$A$7</c:f>
              <c:strCache>
                <c:ptCount val="2"/>
                <c:pt idx="0">
                  <c:v>F</c:v>
                </c:pt>
                <c:pt idx="1">
                  <c:v>M</c:v>
                </c:pt>
              </c:strCache>
            </c:strRef>
          </c:cat>
          <c:val>
            <c:numRef>
              <c:f>SEXO!$B$5:$B$7</c:f>
              <c:numCache>
                <c:formatCode>0.00%</c:formatCode>
                <c:ptCount val="2"/>
                <c:pt idx="0">
                  <c:v>0.38709677419354838</c:v>
                </c:pt>
                <c:pt idx="1">
                  <c:v>0.61290322580645162</c:v>
                </c:pt>
              </c:numCache>
            </c:numRef>
          </c:val>
          <c:extLst>
            <c:ext xmlns:c16="http://schemas.microsoft.com/office/drawing/2014/chart" uri="{C3380CC4-5D6E-409C-BE32-E72D297353CC}">
              <c16:uniqueId val="{00000004-4315-4568-998C-306D3D225BE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pivotSource>
    <c:name>[TABULACION.xlsx]CAL. GOBIERNO COOP!TablaDinámica3</c:name>
    <c:fmtId val="-1"/>
  </c:pivotSource>
  <c:chart>
    <c:autoTitleDeleted val="1"/>
    <c:pivotFmts>
      <c:pivotFmt>
        <c:idx val="0"/>
        <c:spPr>
          <a:solidFill>
            <a:schemeClr val="accent5"/>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5"/>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5"/>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'CAL. GOBIERNO COOP'!$B$3:$B$4</c:f>
              <c:strCache>
                <c:ptCount val="1"/>
                <c:pt idx="0">
                  <c:v>Total</c:v>
                </c:pt>
              </c:strCache>
            </c:strRef>
          </c:tx>
          <c:spPr>
            <a:solidFill>
              <a:schemeClr val="accent5"/>
            </a:solidFill>
            <a:ln w="19050">
              <a:solidFill>
                <a:schemeClr val="lt1"/>
              </a:solidFill>
            </a:ln>
            <a:effectLst/>
          </c:spPr>
          <c:invertIfNegative val="0"/>
          <c:dLbls>
            <c:dLbl>
              <c:idx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37E-4981-87EB-E98C53D6112F}"/>
                </c:ext>
              </c:extLst>
            </c:dLbl>
            <c:dLbl>
              <c:idx val="1"/>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37E-4981-87EB-E98C53D6112F}"/>
                </c:ext>
              </c:extLst>
            </c:dLbl>
            <c:dLbl>
              <c:idx val="2"/>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37E-4981-87EB-E98C53D6112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 GOBIERNO COOP'!$A$5:$A$8</c:f>
              <c:strCache>
                <c:ptCount val="3"/>
                <c:pt idx="0">
                  <c:v>BUENO</c:v>
                </c:pt>
                <c:pt idx="1">
                  <c:v>EXCELENTE</c:v>
                </c:pt>
                <c:pt idx="2">
                  <c:v>MUY BUENO</c:v>
                </c:pt>
              </c:strCache>
            </c:strRef>
          </c:cat>
          <c:val>
            <c:numRef>
              <c:f>'CAL. GOBIERNO COOP'!$B$5:$B$8</c:f>
              <c:numCache>
                <c:formatCode>0.00%</c:formatCode>
                <c:ptCount val="3"/>
                <c:pt idx="0">
                  <c:v>0.29032258064516131</c:v>
                </c:pt>
                <c:pt idx="1">
                  <c:v>0.19354838709677419</c:v>
                </c:pt>
                <c:pt idx="2">
                  <c:v>0.5161290322580645</c:v>
                </c:pt>
              </c:numCache>
            </c:numRef>
          </c:val>
          <c:extLst>
            <c:ext xmlns:c16="http://schemas.microsoft.com/office/drawing/2014/chart" uri="{C3380CC4-5D6E-409C-BE32-E72D297353CC}">
              <c16:uniqueId val="{00000003-6370-44FC-A032-6A84E7F678CD}"/>
            </c:ext>
          </c:extLst>
        </c:ser>
        <c:dLbls>
          <c:showLegendKey val="0"/>
          <c:showVal val="0"/>
          <c:showCatName val="0"/>
          <c:showSerName val="0"/>
          <c:showPercent val="0"/>
          <c:showBubbleSize val="0"/>
        </c:dLbls>
        <c:gapWidth val="150"/>
        <c:axId val="-456304752"/>
        <c:axId val="-456306928"/>
      </c:barChart>
      <c:valAx>
        <c:axId val="-45630692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6304752"/>
        <c:crosses val="autoZero"/>
        <c:crossBetween val="between"/>
      </c:valAx>
      <c:catAx>
        <c:axId val="-4563047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6306928"/>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[tabla de graficos.xlsx]Hoja3!TablaDinámica2</c:name>
    <c:fmtId val="-1"/>
  </c:pivotSource>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s-EC"/>
              <a:t>RK POR INDICE DE CONTROL ADMINISTRATIVO</a:t>
            </a:r>
          </a:p>
        </c:rich>
      </c:tx>
      <c:layout>
        <c:manualLayout>
          <c:xMode val="edge"/>
          <c:yMode val="edge"/>
          <c:x val="0.3514349261537113"/>
          <c:y val="1.883814221589528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circle"/>
          <c:size val="5"/>
          <c:spPr>
            <a:solidFill>
              <a:schemeClr val="accent1"/>
            </a:solidFill>
            <a:ln w="9525">
              <a:solidFill>
                <a:schemeClr val="accent1"/>
              </a:solidFill>
            </a:ln>
            <a:effectLst/>
          </c:spPr>
        </c:marker>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pivotFmt>
      <c:pivotFmt>
        <c:idx val="2"/>
        <c:spPr>
          <a:solidFill>
            <a:schemeClr val="accent1"/>
          </a:solidFill>
          <a:ln>
            <a:noFill/>
          </a:ln>
          <a:effectLst/>
        </c:spPr>
        <c:marker>
          <c:symbol val="circle"/>
          <c:size val="5"/>
          <c:spPr>
            <a:solidFill>
              <a:schemeClr val="accent1"/>
            </a:solidFill>
            <a:ln w="9525">
              <a:solidFill>
                <a:schemeClr val="accent1"/>
              </a:solidFill>
            </a:ln>
            <a:effectLst/>
          </c:spPr>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s>
    <c:plotArea>
      <c:layout/>
      <c:barChart>
        <c:barDir val="col"/>
        <c:grouping val="stacked"/>
        <c:varyColors val="0"/>
        <c:ser>
          <c:idx val="0"/>
          <c:order val="0"/>
          <c:tx>
            <c:strRef>
              <c:f>Hoja3!$B$3:$B$4</c:f>
              <c:strCache>
                <c:ptCount val="1"/>
                <c:pt idx="0">
                  <c:v>SUMA COMP 1</c:v>
                </c:pt>
              </c:strCache>
            </c:strRef>
          </c:tx>
          <c:spPr>
            <a:solidFill>
              <a:schemeClr val="accent1"/>
            </a:solidFill>
            <a:ln>
              <a:noFill/>
            </a:ln>
            <a:effectLst/>
          </c:spPr>
          <c:invertIfNegative val="0"/>
          <c:cat>
            <c:strRef>
              <c:f>Hoja3!$A$5:$A$36</c:f>
              <c:strCache>
                <c:ptCount val="31"/>
                <c:pt idx="0">
                  <c:v>EDUCADORES DE LOJA</c:v>
                </c:pt>
                <c:pt idx="1">
                  <c:v>PABLO MUÑOZ</c:v>
                </c:pt>
                <c:pt idx="2">
                  <c:v>MAQUITA CUSHUNCHI</c:v>
                </c:pt>
                <c:pt idx="3">
                  <c:v>23 DE JULIO</c:v>
                </c:pt>
                <c:pt idx="4">
                  <c:v>ANDALUCIA</c:v>
                </c:pt>
                <c:pt idx="5">
                  <c:v>15 DE ABRIL</c:v>
                </c:pt>
                <c:pt idx="6">
                  <c:v>KULLKI WASI</c:v>
                </c:pt>
                <c:pt idx="7">
                  <c:v>PILAUIN TIO</c:v>
                </c:pt>
                <c:pt idx="8">
                  <c:v>JUAN PIO DE MORA</c:v>
                </c:pt>
                <c:pt idx="9">
                  <c:v>COTOCOLLAO</c:v>
                </c:pt>
                <c:pt idx="10">
                  <c:v>CACPE LOJA</c:v>
                </c:pt>
                <c:pt idx="11">
                  <c:v>14 DE MARZO</c:v>
                </c:pt>
                <c:pt idx="12">
                  <c:v>LUZ DEL VALLE</c:v>
                </c:pt>
                <c:pt idx="13">
                  <c:v>COMERCIO</c:v>
                </c:pt>
                <c:pt idx="14">
                  <c:v>FERNANDO DAQUILEMA</c:v>
                </c:pt>
                <c:pt idx="15">
                  <c:v>CACPE ZAMORA</c:v>
                </c:pt>
                <c:pt idx="16">
                  <c:v>SAN FRANCISCO LTDA</c:v>
                </c:pt>
                <c:pt idx="17">
                  <c:v>RIOBAMBA</c:v>
                </c:pt>
                <c:pt idx="18">
                  <c:v>COOPROGRESO</c:v>
                </c:pt>
                <c:pt idx="19">
                  <c:v>ATUNTAQUI</c:v>
                </c:pt>
                <c:pt idx="20">
                  <c:v>OSCUS</c:v>
                </c:pt>
                <c:pt idx="21">
                  <c:v>GUARANDA</c:v>
                </c:pt>
                <c:pt idx="22">
                  <c:v>ARTESANOS</c:v>
                </c:pt>
                <c:pt idx="23">
                  <c:v>CAMARA DE COMERCIO DE AMBATO</c:v>
                </c:pt>
                <c:pt idx="24">
                  <c:v>SAN FRANCISCO DE ASIS</c:v>
                </c:pt>
                <c:pt idx="25">
                  <c:v>CONSTRUCCION COMERCIO Y PRODUCCION</c:v>
                </c:pt>
                <c:pt idx="26">
                  <c:v>POLICIA NACIONAL</c:v>
                </c:pt>
                <c:pt idx="27">
                  <c:v>CACPECO</c:v>
                </c:pt>
                <c:pt idx="28">
                  <c:v>29 DE OCTUBRE</c:v>
                </c:pt>
                <c:pt idx="29">
                  <c:v>ALIANZA DEL VALLE</c:v>
                </c:pt>
                <c:pt idx="30">
                  <c:v>EL SAGRARIO</c:v>
                </c:pt>
              </c:strCache>
            </c:strRef>
          </c:cat>
          <c:val>
            <c:numRef>
              <c:f>Hoja3!$B$5:$B$36</c:f>
              <c:numCache>
                <c:formatCode>0.00000</c:formatCode>
                <c:ptCount val="31"/>
                <c:pt idx="0">
                  <c:v>-1.00116</c:v>
                </c:pt>
                <c:pt idx="1">
                  <c:v>-1.00116</c:v>
                </c:pt>
                <c:pt idx="2">
                  <c:v>-1.1037600000000001</c:v>
                </c:pt>
                <c:pt idx="3">
                  <c:v>-0.31877</c:v>
                </c:pt>
                <c:pt idx="4">
                  <c:v>-1.4085399999999999</c:v>
                </c:pt>
                <c:pt idx="5">
                  <c:v>-1.4035899999999999</c:v>
                </c:pt>
                <c:pt idx="6">
                  <c:v>-1.30809</c:v>
                </c:pt>
                <c:pt idx="7">
                  <c:v>-1.4539899999999999</c:v>
                </c:pt>
                <c:pt idx="8">
                  <c:v>-1.4539899999999999</c:v>
                </c:pt>
                <c:pt idx="9">
                  <c:v>1.3243100000000001</c:v>
                </c:pt>
                <c:pt idx="10">
                  <c:v>1.3243100000000001</c:v>
                </c:pt>
                <c:pt idx="11">
                  <c:v>-1.3884700000000001</c:v>
                </c:pt>
                <c:pt idx="12">
                  <c:v>0.32851999999999998</c:v>
                </c:pt>
                <c:pt idx="13">
                  <c:v>-0.32090000000000002</c:v>
                </c:pt>
                <c:pt idx="14">
                  <c:v>-0.36923</c:v>
                </c:pt>
                <c:pt idx="15">
                  <c:v>-0.36923</c:v>
                </c:pt>
                <c:pt idx="16">
                  <c:v>0.74621999999999999</c:v>
                </c:pt>
                <c:pt idx="17">
                  <c:v>-0.16249</c:v>
                </c:pt>
                <c:pt idx="18">
                  <c:v>0.82138999999999995</c:v>
                </c:pt>
                <c:pt idx="19">
                  <c:v>1.1428799999999999</c:v>
                </c:pt>
                <c:pt idx="20">
                  <c:v>0.63529999999999998</c:v>
                </c:pt>
                <c:pt idx="21">
                  <c:v>0.99255000000000004</c:v>
                </c:pt>
                <c:pt idx="22">
                  <c:v>0.33067999999999997</c:v>
                </c:pt>
                <c:pt idx="23">
                  <c:v>-0.43235000000000001</c:v>
                </c:pt>
                <c:pt idx="24">
                  <c:v>0.31547999999999998</c:v>
                </c:pt>
                <c:pt idx="25">
                  <c:v>0.82784999999999997</c:v>
                </c:pt>
                <c:pt idx="26">
                  <c:v>0.94357999999999997</c:v>
                </c:pt>
                <c:pt idx="27">
                  <c:v>-1.2200000000000001E-2</c:v>
                </c:pt>
                <c:pt idx="28">
                  <c:v>1.24916</c:v>
                </c:pt>
                <c:pt idx="29">
                  <c:v>0.95577999999999996</c:v>
                </c:pt>
                <c:pt idx="30">
                  <c:v>1.56993</c:v>
                </c:pt>
              </c:numCache>
            </c:numRef>
          </c:val>
          <c:extLst>
            <c:ext xmlns:c16="http://schemas.microsoft.com/office/drawing/2014/chart" uri="{C3380CC4-5D6E-409C-BE32-E72D297353CC}">
              <c16:uniqueId val="{00000000-76DD-4C9E-80B4-E7E14A92D111}"/>
            </c:ext>
          </c:extLst>
        </c:ser>
        <c:ser>
          <c:idx val="1"/>
          <c:order val="1"/>
          <c:tx>
            <c:strRef>
              <c:f>Hoja3!$C$3:$C$4</c:f>
              <c:strCache>
                <c:ptCount val="1"/>
                <c:pt idx="0">
                  <c:v>Suma de COMP 2</c:v>
                </c:pt>
              </c:strCache>
            </c:strRef>
          </c:tx>
          <c:spPr>
            <a:solidFill>
              <a:schemeClr val="accent2"/>
            </a:solidFill>
            <a:ln>
              <a:noFill/>
            </a:ln>
            <a:effectLst/>
          </c:spPr>
          <c:invertIfNegative val="0"/>
          <c:cat>
            <c:strRef>
              <c:f>Hoja3!$A$5:$A$36</c:f>
              <c:strCache>
                <c:ptCount val="31"/>
                <c:pt idx="0">
                  <c:v>EDUCADORES DE LOJA</c:v>
                </c:pt>
                <c:pt idx="1">
                  <c:v>PABLO MUÑOZ</c:v>
                </c:pt>
                <c:pt idx="2">
                  <c:v>MAQUITA CUSHUNCHI</c:v>
                </c:pt>
                <c:pt idx="3">
                  <c:v>23 DE JULIO</c:v>
                </c:pt>
                <c:pt idx="4">
                  <c:v>ANDALUCIA</c:v>
                </c:pt>
                <c:pt idx="5">
                  <c:v>15 DE ABRIL</c:v>
                </c:pt>
                <c:pt idx="6">
                  <c:v>KULLKI WASI</c:v>
                </c:pt>
                <c:pt idx="7">
                  <c:v>PILAUIN TIO</c:v>
                </c:pt>
                <c:pt idx="8">
                  <c:v>JUAN PIO DE MORA</c:v>
                </c:pt>
                <c:pt idx="9">
                  <c:v>COTOCOLLAO</c:v>
                </c:pt>
                <c:pt idx="10">
                  <c:v>CACPE LOJA</c:v>
                </c:pt>
                <c:pt idx="11">
                  <c:v>14 DE MARZO</c:v>
                </c:pt>
                <c:pt idx="12">
                  <c:v>LUZ DEL VALLE</c:v>
                </c:pt>
                <c:pt idx="13">
                  <c:v>COMERCIO</c:v>
                </c:pt>
                <c:pt idx="14">
                  <c:v>FERNANDO DAQUILEMA</c:v>
                </c:pt>
                <c:pt idx="15">
                  <c:v>CACPE ZAMORA</c:v>
                </c:pt>
                <c:pt idx="16">
                  <c:v>SAN FRANCISCO LTDA</c:v>
                </c:pt>
                <c:pt idx="17">
                  <c:v>RIOBAMBA</c:v>
                </c:pt>
                <c:pt idx="18">
                  <c:v>COOPROGRESO</c:v>
                </c:pt>
                <c:pt idx="19">
                  <c:v>ATUNTAQUI</c:v>
                </c:pt>
                <c:pt idx="20">
                  <c:v>OSCUS</c:v>
                </c:pt>
                <c:pt idx="21">
                  <c:v>GUARANDA</c:v>
                </c:pt>
                <c:pt idx="22">
                  <c:v>ARTESANOS</c:v>
                </c:pt>
                <c:pt idx="23">
                  <c:v>CAMARA DE COMERCIO DE AMBATO</c:v>
                </c:pt>
                <c:pt idx="24">
                  <c:v>SAN FRANCISCO DE ASIS</c:v>
                </c:pt>
                <c:pt idx="25">
                  <c:v>CONSTRUCCION COMERCIO Y PRODUCCION</c:v>
                </c:pt>
                <c:pt idx="26">
                  <c:v>POLICIA NACIONAL</c:v>
                </c:pt>
                <c:pt idx="27">
                  <c:v>CACPECO</c:v>
                </c:pt>
                <c:pt idx="28">
                  <c:v>29 DE OCTUBRE</c:v>
                </c:pt>
                <c:pt idx="29">
                  <c:v>ALIANZA DEL VALLE</c:v>
                </c:pt>
                <c:pt idx="30">
                  <c:v>EL SAGRARIO</c:v>
                </c:pt>
              </c:strCache>
            </c:strRef>
          </c:cat>
          <c:val>
            <c:numRef>
              <c:f>Hoja3!$C$5:$C$36</c:f>
              <c:numCache>
                <c:formatCode>0.00000</c:formatCode>
                <c:ptCount val="31"/>
                <c:pt idx="0">
                  <c:v>-1.46482</c:v>
                </c:pt>
                <c:pt idx="1">
                  <c:v>-1.46482</c:v>
                </c:pt>
                <c:pt idx="2">
                  <c:v>-1.3065100000000001</c:v>
                </c:pt>
                <c:pt idx="3">
                  <c:v>-1.3790899999999999</c:v>
                </c:pt>
                <c:pt idx="4">
                  <c:v>-0.27559</c:v>
                </c:pt>
                <c:pt idx="5">
                  <c:v>-0.22853000000000001</c:v>
                </c:pt>
                <c:pt idx="6">
                  <c:v>-0.29343999999999998</c:v>
                </c:pt>
                <c:pt idx="7">
                  <c:v>0.25577</c:v>
                </c:pt>
                <c:pt idx="8">
                  <c:v>0.25577</c:v>
                </c:pt>
                <c:pt idx="9">
                  <c:v>-2.2795000000000001</c:v>
                </c:pt>
                <c:pt idx="10">
                  <c:v>-2.2795000000000001</c:v>
                </c:pt>
                <c:pt idx="11">
                  <c:v>0.47642000000000001</c:v>
                </c:pt>
                <c:pt idx="12">
                  <c:v>-0.44882</c:v>
                </c:pt>
                <c:pt idx="13">
                  <c:v>0.73096000000000005</c:v>
                </c:pt>
                <c:pt idx="14">
                  <c:v>0.87089000000000005</c:v>
                </c:pt>
                <c:pt idx="15">
                  <c:v>0.87089000000000005</c:v>
                </c:pt>
                <c:pt idx="16">
                  <c:v>-0.23624999999999999</c:v>
                </c:pt>
                <c:pt idx="17">
                  <c:v>0.76807000000000003</c:v>
                </c:pt>
                <c:pt idx="18">
                  <c:v>-0.15925</c:v>
                </c:pt>
                <c:pt idx="19">
                  <c:v>-0.32029999999999997</c:v>
                </c:pt>
                <c:pt idx="20">
                  <c:v>0.20992</c:v>
                </c:pt>
                <c:pt idx="21">
                  <c:v>-1.2189999999999999E-2</c:v>
                </c:pt>
                <c:pt idx="22">
                  <c:v>0.78851000000000004</c:v>
                </c:pt>
                <c:pt idx="23">
                  <c:v>1.6093299999999999</c:v>
                </c:pt>
                <c:pt idx="24">
                  <c:v>0.90827999999999998</c:v>
                </c:pt>
                <c:pt idx="25">
                  <c:v>0.44318999999999997</c:v>
                </c:pt>
                <c:pt idx="26">
                  <c:v>0.34478999999999999</c:v>
                </c:pt>
                <c:pt idx="27">
                  <c:v>1.42397</c:v>
                </c:pt>
                <c:pt idx="28">
                  <c:v>0.51393</c:v>
                </c:pt>
                <c:pt idx="29">
                  <c:v>0.92064000000000001</c:v>
                </c:pt>
                <c:pt idx="30">
                  <c:v>0.75727</c:v>
                </c:pt>
              </c:numCache>
            </c:numRef>
          </c:val>
          <c:extLst>
            <c:ext xmlns:c16="http://schemas.microsoft.com/office/drawing/2014/chart" uri="{C3380CC4-5D6E-409C-BE32-E72D297353CC}">
              <c16:uniqueId val="{00000001-76DD-4C9E-80B4-E7E14A92D111}"/>
            </c:ext>
          </c:extLst>
        </c:ser>
        <c:ser>
          <c:idx val="2"/>
          <c:order val="2"/>
          <c:tx>
            <c:strRef>
              <c:f>Hoja3!$D$3:$D$4</c:f>
              <c:strCache>
                <c:ptCount val="1"/>
                <c:pt idx="0">
                  <c:v>Suma de Indice de GCOOP</c:v>
                </c:pt>
              </c:strCache>
            </c:strRef>
          </c:tx>
          <c:spPr>
            <a:solidFill>
              <a:schemeClr val="accent3"/>
            </a:solidFill>
            <a:ln>
              <a:noFill/>
            </a:ln>
            <a:effectLst/>
          </c:spPr>
          <c:invertIfNegative val="0"/>
          <c:cat>
            <c:strRef>
              <c:f>Hoja3!$A$5:$A$36</c:f>
              <c:strCache>
                <c:ptCount val="31"/>
                <c:pt idx="0">
                  <c:v>EDUCADORES DE LOJA</c:v>
                </c:pt>
                <c:pt idx="1">
                  <c:v>PABLO MUÑOZ</c:v>
                </c:pt>
                <c:pt idx="2">
                  <c:v>MAQUITA CUSHUNCHI</c:v>
                </c:pt>
                <c:pt idx="3">
                  <c:v>23 DE JULIO</c:v>
                </c:pt>
                <c:pt idx="4">
                  <c:v>ANDALUCIA</c:v>
                </c:pt>
                <c:pt idx="5">
                  <c:v>15 DE ABRIL</c:v>
                </c:pt>
                <c:pt idx="6">
                  <c:v>KULLKI WASI</c:v>
                </c:pt>
                <c:pt idx="7">
                  <c:v>PILAUIN TIO</c:v>
                </c:pt>
                <c:pt idx="8">
                  <c:v>JUAN PIO DE MORA</c:v>
                </c:pt>
                <c:pt idx="9">
                  <c:v>COTOCOLLAO</c:v>
                </c:pt>
                <c:pt idx="10">
                  <c:v>CACPE LOJA</c:v>
                </c:pt>
                <c:pt idx="11">
                  <c:v>14 DE MARZO</c:v>
                </c:pt>
                <c:pt idx="12">
                  <c:v>LUZ DEL VALLE</c:v>
                </c:pt>
                <c:pt idx="13">
                  <c:v>COMERCIO</c:v>
                </c:pt>
                <c:pt idx="14">
                  <c:v>FERNANDO DAQUILEMA</c:v>
                </c:pt>
                <c:pt idx="15">
                  <c:v>CACPE ZAMORA</c:v>
                </c:pt>
                <c:pt idx="16">
                  <c:v>SAN FRANCISCO LTDA</c:v>
                </c:pt>
                <c:pt idx="17">
                  <c:v>RIOBAMBA</c:v>
                </c:pt>
                <c:pt idx="18">
                  <c:v>COOPROGRESO</c:v>
                </c:pt>
                <c:pt idx="19">
                  <c:v>ATUNTAQUI</c:v>
                </c:pt>
                <c:pt idx="20">
                  <c:v>OSCUS</c:v>
                </c:pt>
                <c:pt idx="21">
                  <c:v>GUARANDA</c:v>
                </c:pt>
                <c:pt idx="22">
                  <c:v>ARTESANOS</c:v>
                </c:pt>
                <c:pt idx="23">
                  <c:v>CAMARA DE COMERCIO DE AMBATO</c:v>
                </c:pt>
                <c:pt idx="24">
                  <c:v>SAN FRANCISCO DE ASIS</c:v>
                </c:pt>
                <c:pt idx="25">
                  <c:v>CONSTRUCCION COMERCIO Y PRODUCCION</c:v>
                </c:pt>
                <c:pt idx="26">
                  <c:v>POLICIA NACIONAL</c:v>
                </c:pt>
                <c:pt idx="27">
                  <c:v>CACPECO</c:v>
                </c:pt>
                <c:pt idx="28">
                  <c:v>29 DE OCTUBRE</c:v>
                </c:pt>
                <c:pt idx="29">
                  <c:v>ALIANZA DEL VALLE</c:v>
                </c:pt>
                <c:pt idx="30">
                  <c:v>EL SAGRARIO</c:v>
                </c:pt>
              </c:strCache>
            </c:strRef>
          </c:cat>
          <c:val>
            <c:numRef>
              <c:f>Hoja3!$D$5:$D$36</c:f>
              <c:numCache>
                <c:formatCode>0.00000</c:formatCode>
                <c:ptCount val="31"/>
                <c:pt idx="0">
                  <c:v>-1.23299</c:v>
                </c:pt>
                <c:pt idx="1">
                  <c:v>-1.23299</c:v>
                </c:pt>
                <c:pt idx="2">
                  <c:v>-1.2051350000000001</c:v>
                </c:pt>
                <c:pt idx="3">
                  <c:v>-0.84892999999999996</c:v>
                </c:pt>
                <c:pt idx="4">
                  <c:v>-0.84206499999999995</c:v>
                </c:pt>
                <c:pt idx="5">
                  <c:v>-0.81606000000000001</c:v>
                </c:pt>
                <c:pt idx="6">
                  <c:v>-0.80076499999999995</c:v>
                </c:pt>
                <c:pt idx="7">
                  <c:v>-0.59910999999999992</c:v>
                </c:pt>
                <c:pt idx="8">
                  <c:v>-0.59910999999999992</c:v>
                </c:pt>
                <c:pt idx="9">
                  <c:v>-0.47759499999999999</c:v>
                </c:pt>
                <c:pt idx="10">
                  <c:v>-0.47759499999999999</c:v>
                </c:pt>
                <c:pt idx="11">
                  <c:v>-0.45602500000000001</c:v>
                </c:pt>
                <c:pt idx="12">
                  <c:v>-6.0150000000000009E-2</c:v>
                </c:pt>
                <c:pt idx="13">
                  <c:v>0.20503000000000002</c:v>
                </c:pt>
                <c:pt idx="14">
                  <c:v>0.25083</c:v>
                </c:pt>
                <c:pt idx="15">
                  <c:v>0.25083</c:v>
                </c:pt>
                <c:pt idx="16">
                  <c:v>0.25498500000000002</c:v>
                </c:pt>
                <c:pt idx="17">
                  <c:v>0.30279</c:v>
                </c:pt>
                <c:pt idx="18">
                  <c:v>0.33106999999999998</c:v>
                </c:pt>
                <c:pt idx="19">
                  <c:v>0.41128999999999993</c:v>
                </c:pt>
                <c:pt idx="20">
                  <c:v>0.42260999999999999</c:v>
                </c:pt>
                <c:pt idx="21">
                  <c:v>0.49018</c:v>
                </c:pt>
                <c:pt idx="22">
                  <c:v>0.55959500000000006</c:v>
                </c:pt>
                <c:pt idx="23">
                  <c:v>0.58848999999999996</c:v>
                </c:pt>
                <c:pt idx="24">
                  <c:v>0.61187999999999998</c:v>
                </c:pt>
                <c:pt idx="25">
                  <c:v>0.63551999999999997</c:v>
                </c:pt>
                <c:pt idx="26">
                  <c:v>0.64418500000000001</c:v>
                </c:pt>
                <c:pt idx="27">
                  <c:v>0.70588499999999998</c:v>
                </c:pt>
                <c:pt idx="28">
                  <c:v>0.88154500000000002</c:v>
                </c:pt>
                <c:pt idx="29">
                  <c:v>0.93820999999999999</c:v>
                </c:pt>
                <c:pt idx="30">
                  <c:v>1.1636</c:v>
                </c:pt>
              </c:numCache>
            </c:numRef>
          </c:val>
          <c:extLst>
            <c:ext xmlns:c16="http://schemas.microsoft.com/office/drawing/2014/chart" uri="{C3380CC4-5D6E-409C-BE32-E72D297353CC}">
              <c16:uniqueId val="{00000002-76DD-4C9E-80B4-E7E14A92D111}"/>
            </c:ext>
          </c:extLst>
        </c:ser>
        <c:dLbls>
          <c:showLegendKey val="0"/>
          <c:showVal val="0"/>
          <c:showCatName val="0"/>
          <c:showSerName val="0"/>
          <c:showPercent val="0"/>
          <c:showBubbleSize val="0"/>
        </c:dLbls>
        <c:gapWidth val="55"/>
        <c:overlap val="100"/>
        <c:axId val="-456303120"/>
        <c:axId val="-456302032"/>
      </c:barChart>
      <c:catAx>
        <c:axId val="-45630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6302032"/>
        <c:crosses val="autoZero"/>
        <c:auto val="1"/>
        <c:lblAlgn val="ctr"/>
        <c:lblOffset val="100"/>
        <c:noMultiLvlLbl val="0"/>
      </c:catAx>
      <c:valAx>
        <c:axId val="-456302032"/>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6303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E5D67-2371-4CCB-BEA3-E95B821A6E7C}" type="doc">
      <dgm:prSet loTypeId="urn:microsoft.com/office/officeart/2005/8/layout/arrow6" loCatId="relationship" qsTypeId="urn:microsoft.com/office/officeart/2005/8/quickstyle/3d4" qsCatId="3D" csTypeId="urn:microsoft.com/office/officeart/2005/8/colors/colorful5" csCatId="colorful" phldr="1"/>
      <dgm:spPr/>
      <dgm:t>
        <a:bodyPr/>
        <a:lstStyle/>
        <a:p>
          <a:endParaRPr lang="es-EC"/>
        </a:p>
      </dgm:t>
    </dgm:pt>
    <dgm:pt modelId="{C34C4CEA-0056-4889-A2DC-FC6F5B3E22C4}">
      <dgm:prSet phldrT="[Texto]"/>
      <dgm:spPr/>
      <dgm:t>
        <a:bodyPr/>
        <a:lstStyle/>
        <a:p>
          <a:r>
            <a:rPr lang="es-EC" dirty="0"/>
            <a:t>Supervisión y Comparación</a:t>
          </a:r>
        </a:p>
      </dgm:t>
    </dgm:pt>
    <dgm:pt modelId="{797B1667-01DA-4477-B2B5-099A01B5766B}" type="parTrans" cxnId="{3914B7AD-88EE-4F90-A587-0239ED1E52A7}">
      <dgm:prSet/>
      <dgm:spPr/>
      <dgm:t>
        <a:bodyPr/>
        <a:lstStyle/>
        <a:p>
          <a:endParaRPr lang="es-EC"/>
        </a:p>
      </dgm:t>
    </dgm:pt>
    <dgm:pt modelId="{FB7B97CA-D737-4A99-9EE7-AAA35C2E0D98}" type="sibTrans" cxnId="{3914B7AD-88EE-4F90-A587-0239ED1E52A7}">
      <dgm:prSet/>
      <dgm:spPr/>
      <dgm:t>
        <a:bodyPr/>
        <a:lstStyle/>
        <a:p>
          <a:endParaRPr lang="es-EC"/>
        </a:p>
      </dgm:t>
    </dgm:pt>
    <dgm:pt modelId="{EB0A7B61-8CBC-46B9-93B2-03634DF5B7D6}">
      <dgm:prSet phldrT="[Texto]"/>
      <dgm:spPr/>
      <dgm:t>
        <a:bodyPr/>
        <a:lstStyle/>
        <a:p>
          <a:r>
            <a:rPr lang="es-EC" dirty="0"/>
            <a:t>Resultados</a:t>
          </a:r>
        </a:p>
      </dgm:t>
    </dgm:pt>
    <dgm:pt modelId="{7030ABB8-6E78-4E48-9200-102B12925587}" type="parTrans" cxnId="{F31F3214-E01A-4F8C-AAFC-158931700754}">
      <dgm:prSet/>
      <dgm:spPr/>
      <dgm:t>
        <a:bodyPr/>
        <a:lstStyle/>
        <a:p>
          <a:endParaRPr lang="es-EC"/>
        </a:p>
      </dgm:t>
    </dgm:pt>
    <dgm:pt modelId="{33A9069C-48F4-475B-BA74-7270E196EA5E}" type="sibTrans" cxnId="{F31F3214-E01A-4F8C-AAFC-158931700754}">
      <dgm:prSet/>
      <dgm:spPr/>
      <dgm:t>
        <a:bodyPr/>
        <a:lstStyle/>
        <a:p>
          <a:endParaRPr lang="es-EC"/>
        </a:p>
      </dgm:t>
    </dgm:pt>
    <dgm:pt modelId="{6CE66D1C-DC09-4327-AC47-1DB7017306B5}" type="pres">
      <dgm:prSet presAssocID="{98CE5D67-2371-4CCB-BEA3-E95B821A6E7C}" presName="compositeShape" presStyleCnt="0">
        <dgm:presLayoutVars>
          <dgm:chMax val="2"/>
          <dgm:dir/>
          <dgm:resizeHandles val="exact"/>
        </dgm:presLayoutVars>
      </dgm:prSet>
      <dgm:spPr/>
      <dgm:t>
        <a:bodyPr/>
        <a:lstStyle/>
        <a:p>
          <a:endParaRPr lang="es-EC"/>
        </a:p>
      </dgm:t>
    </dgm:pt>
    <dgm:pt modelId="{2DF53CA0-B8E4-4655-9CF2-2BCCF9B99393}" type="pres">
      <dgm:prSet presAssocID="{98CE5D67-2371-4CCB-BEA3-E95B821A6E7C}" presName="ribbon" presStyleLbl="node1" presStyleIdx="0" presStyleCnt="1"/>
      <dgm:spPr/>
    </dgm:pt>
    <dgm:pt modelId="{124BD6FD-00E0-4930-B58F-80C2CE8A283E}" type="pres">
      <dgm:prSet presAssocID="{98CE5D67-2371-4CCB-BEA3-E95B821A6E7C}" presName="leftArrowText" presStyleLbl="node1" presStyleIdx="0" presStyleCnt="1">
        <dgm:presLayoutVars>
          <dgm:chMax val="0"/>
          <dgm:bulletEnabled val="1"/>
        </dgm:presLayoutVars>
      </dgm:prSet>
      <dgm:spPr/>
      <dgm:t>
        <a:bodyPr/>
        <a:lstStyle/>
        <a:p>
          <a:endParaRPr lang="es-EC"/>
        </a:p>
      </dgm:t>
    </dgm:pt>
    <dgm:pt modelId="{72012911-3D29-4EB5-832C-EB805FC6310A}" type="pres">
      <dgm:prSet presAssocID="{98CE5D67-2371-4CCB-BEA3-E95B821A6E7C}" presName="rightArrowText" presStyleLbl="node1" presStyleIdx="0" presStyleCnt="1">
        <dgm:presLayoutVars>
          <dgm:chMax val="0"/>
          <dgm:bulletEnabled val="1"/>
        </dgm:presLayoutVars>
      </dgm:prSet>
      <dgm:spPr/>
      <dgm:t>
        <a:bodyPr/>
        <a:lstStyle/>
        <a:p>
          <a:endParaRPr lang="es-EC"/>
        </a:p>
      </dgm:t>
    </dgm:pt>
  </dgm:ptLst>
  <dgm:cxnLst>
    <dgm:cxn modelId="{F31F3214-E01A-4F8C-AAFC-158931700754}" srcId="{98CE5D67-2371-4CCB-BEA3-E95B821A6E7C}" destId="{EB0A7B61-8CBC-46B9-93B2-03634DF5B7D6}" srcOrd="1" destOrd="0" parTransId="{7030ABB8-6E78-4E48-9200-102B12925587}" sibTransId="{33A9069C-48F4-475B-BA74-7270E196EA5E}"/>
    <dgm:cxn modelId="{3914B7AD-88EE-4F90-A587-0239ED1E52A7}" srcId="{98CE5D67-2371-4CCB-BEA3-E95B821A6E7C}" destId="{C34C4CEA-0056-4889-A2DC-FC6F5B3E22C4}" srcOrd="0" destOrd="0" parTransId="{797B1667-01DA-4477-B2B5-099A01B5766B}" sibTransId="{FB7B97CA-D737-4A99-9EE7-AAA35C2E0D98}"/>
    <dgm:cxn modelId="{5C3C2FEF-74D6-4B8A-BCC7-7BA1BDD5B350}" type="presOf" srcId="{EB0A7B61-8CBC-46B9-93B2-03634DF5B7D6}" destId="{72012911-3D29-4EB5-832C-EB805FC6310A}" srcOrd="0" destOrd="0" presId="urn:microsoft.com/office/officeart/2005/8/layout/arrow6"/>
    <dgm:cxn modelId="{4D4C8BFF-9002-4B03-9A6D-254E05DE0F58}" type="presOf" srcId="{98CE5D67-2371-4CCB-BEA3-E95B821A6E7C}" destId="{6CE66D1C-DC09-4327-AC47-1DB7017306B5}" srcOrd="0" destOrd="0" presId="urn:microsoft.com/office/officeart/2005/8/layout/arrow6"/>
    <dgm:cxn modelId="{5D9503A9-0394-44C5-8B66-2BC430B33F67}" type="presOf" srcId="{C34C4CEA-0056-4889-A2DC-FC6F5B3E22C4}" destId="{124BD6FD-00E0-4930-B58F-80C2CE8A283E}" srcOrd="0" destOrd="0" presId="urn:microsoft.com/office/officeart/2005/8/layout/arrow6"/>
    <dgm:cxn modelId="{9E4080D2-6A33-45BE-8650-2565F8E48D98}" type="presParOf" srcId="{6CE66D1C-DC09-4327-AC47-1DB7017306B5}" destId="{2DF53CA0-B8E4-4655-9CF2-2BCCF9B99393}" srcOrd="0" destOrd="0" presId="urn:microsoft.com/office/officeart/2005/8/layout/arrow6"/>
    <dgm:cxn modelId="{10C57338-3C8D-4B13-82EF-4607F3ED659A}" type="presParOf" srcId="{6CE66D1C-DC09-4327-AC47-1DB7017306B5}" destId="{124BD6FD-00E0-4930-B58F-80C2CE8A283E}" srcOrd="1" destOrd="0" presId="urn:microsoft.com/office/officeart/2005/8/layout/arrow6"/>
    <dgm:cxn modelId="{BEC87896-2334-45AB-AB71-153F171B4127}" type="presParOf" srcId="{6CE66D1C-DC09-4327-AC47-1DB7017306B5}" destId="{72012911-3D29-4EB5-832C-EB805FC6310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700258-B3FB-402D-9678-CB310FAA7CDC}" type="doc">
      <dgm:prSet loTypeId="urn:microsoft.com/office/officeart/2005/8/layout/process1" loCatId="process" qsTypeId="urn:microsoft.com/office/officeart/2005/8/quickstyle/simple3" qsCatId="simple" csTypeId="urn:microsoft.com/office/officeart/2005/8/colors/colorful3" csCatId="colorful" phldr="1"/>
      <dgm:spPr/>
      <dgm:t>
        <a:bodyPr/>
        <a:lstStyle/>
        <a:p>
          <a:endParaRPr lang="es-EC"/>
        </a:p>
      </dgm:t>
    </dgm:pt>
    <dgm:pt modelId="{BD7125F8-650D-45AD-ACEB-93D31BE53A54}">
      <dgm:prSet phldrT="[Texto]" custT="1"/>
      <dgm:spPr/>
      <dgm:t>
        <a:bodyPr/>
        <a:lstStyle/>
        <a:p>
          <a:r>
            <a:rPr lang="es-EC" sz="1800" dirty="0"/>
            <a:t>2005</a:t>
          </a:r>
        </a:p>
      </dgm:t>
    </dgm:pt>
    <dgm:pt modelId="{B7A21DD8-8BC4-45ED-96CB-B450771FC18B}" type="parTrans" cxnId="{6D3C1674-35A3-43E9-8CB3-548FE6998C39}">
      <dgm:prSet/>
      <dgm:spPr/>
      <dgm:t>
        <a:bodyPr/>
        <a:lstStyle/>
        <a:p>
          <a:endParaRPr lang="es-EC" sz="1400"/>
        </a:p>
      </dgm:t>
    </dgm:pt>
    <dgm:pt modelId="{921F0283-92E8-4544-B732-325ECEC434AF}" type="sibTrans" cxnId="{6D3C1674-35A3-43E9-8CB3-548FE6998C39}">
      <dgm:prSet/>
      <dgm:spPr/>
      <dgm:t>
        <a:bodyPr/>
        <a:lstStyle/>
        <a:p>
          <a:endParaRPr lang="es-EC" sz="1400"/>
        </a:p>
      </dgm:t>
    </dgm:pt>
    <dgm:pt modelId="{9C5D61CD-0AFE-4E18-90A4-75C0AFCCF24B}">
      <dgm:prSet phldrT="[Texto]" custT="1"/>
      <dgm:spPr/>
      <dgm:t>
        <a:bodyPr/>
        <a:lstStyle/>
        <a:p>
          <a:r>
            <a:rPr lang="es-EC" sz="1800" dirty="0"/>
            <a:t>Buen gobierno cooperativo</a:t>
          </a:r>
        </a:p>
      </dgm:t>
    </dgm:pt>
    <dgm:pt modelId="{54337F2D-C62F-4284-8F79-54CA06817380}" type="parTrans" cxnId="{2C36D30A-2DE0-40B8-B9FD-974BD06B7474}">
      <dgm:prSet/>
      <dgm:spPr/>
      <dgm:t>
        <a:bodyPr/>
        <a:lstStyle/>
        <a:p>
          <a:endParaRPr lang="es-EC" sz="1400"/>
        </a:p>
      </dgm:t>
    </dgm:pt>
    <dgm:pt modelId="{88ECF578-FC5B-452D-A1A1-954C725E146E}" type="sibTrans" cxnId="{2C36D30A-2DE0-40B8-B9FD-974BD06B7474}">
      <dgm:prSet/>
      <dgm:spPr/>
      <dgm:t>
        <a:bodyPr/>
        <a:lstStyle/>
        <a:p>
          <a:endParaRPr lang="es-EC" sz="1400"/>
        </a:p>
      </dgm:t>
    </dgm:pt>
    <dgm:pt modelId="{6FBADCC0-7B3C-47D3-B582-D945B732BBEA}">
      <dgm:prSet phldrT="[Texto]" custT="1"/>
      <dgm:spPr/>
      <dgm:t>
        <a:bodyPr/>
        <a:lstStyle/>
        <a:p>
          <a:r>
            <a:rPr lang="es-EC" sz="1800" dirty="0"/>
            <a:t>232 indicadores</a:t>
          </a:r>
        </a:p>
      </dgm:t>
    </dgm:pt>
    <dgm:pt modelId="{88F15066-08FB-452C-A5F0-77DD811D8F21}" type="parTrans" cxnId="{8D90C219-132F-4F63-8F9A-9F691B49C7C1}">
      <dgm:prSet/>
      <dgm:spPr/>
      <dgm:t>
        <a:bodyPr/>
        <a:lstStyle/>
        <a:p>
          <a:endParaRPr lang="es-EC" sz="1400"/>
        </a:p>
      </dgm:t>
    </dgm:pt>
    <dgm:pt modelId="{84B82F97-9CE7-468C-A024-95090F9BEB80}" type="sibTrans" cxnId="{8D90C219-132F-4F63-8F9A-9F691B49C7C1}">
      <dgm:prSet/>
      <dgm:spPr/>
      <dgm:t>
        <a:bodyPr/>
        <a:lstStyle/>
        <a:p>
          <a:endParaRPr lang="es-EC" sz="1400"/>
        </a:p>
      </dgm:t>
    </dgm:pt>
    <dgm:pt modelId="{43A33D9E-3FCD-43FF-97CC-2FF89C4FB1D7}" type="pres">
      <dgm:prSet presAssocID="{ED700258-B3FB-402D-9678-CB310FAA7CDC}" presName="Name0" presStyleCnt="0">
        <dgm:presLayoutVars>
          <dgm:dir/>
          <dgm:resizeHandles val="exact"/>
        </dgm:presLayoutVars>
      </dgm:prSet>
      <dgm:spPr/>
      <dgm:t>
        <a:bodyPr/>
        <a:lstStyle/>
        <a:p>
          <a:endParaRPr lang="es-EC"/>
        </a:p>
      </dgm:t>
    </dgm:pt>
    <dgm:pt modelId="{8327FC05-5151-4961-8295-97CB60101DBB}" type="pres">
      <dgm:prSet presAssocID="{BD7125F8-650D-45AD-ACEB-93D31BE53A54}" presName="node" presStyleLbl="node1" presStyleIdx="0" presStyleCnt="3">
        <dgm:presLayoutVars>
          <dgm:bulletEnabled val="1"/>
        </dgm:presLayoutVars>
      </dgm:prSet>
      <dgm:spPr/>
      <dgm:t>
        <a:bodyPr/>
        <a:lstStyle/>
        <a:p>
          <a:endParaRPr lang="es-EC"/>
        </a:p>
      </dgm:t>
    </dgm:pt>
    <dgm:pt modelId="{0BCC6C30-FE85-4FF5-A4DF-47A60D5880EE}" type="pres">
      <dgm:prSet presAssocID="{921F0283-92E8-4544-B732-325ECEC434AF}" presName="sibTrans" presStyleLbl="sibTrans2D1" presStyleIdx="0" presStyleCnt="2"/>
      <dgm:spPr/>
      <dgm:t>
        <a:bodyPr/>
        <a:lstStyle/>
        <a:p>
          <a:endParaRPr lang="es-EC"/>
        </a:p>
      </dgm:t>
    </dgm:pt>
    <dgm:pt modelId="{1FF88BB4-9893-4B1A-92FC-5D8FA0BF51DA}" type="pres">
      <dgm:prSet presAssocID="{921F0283-92E8-4544-B732-325ECEC434AF}" presName="connectorText" presStyleLbl="sibTrans2D1" presStyleIdx="0" presStyleCnt="2"/>
      <dgm:spPr/>
      <dgm:t>
        <a:bodyPr/>
        <a:lstStyle/>
        <a:p>
          <a:endParaRPr lang="es-EC"/>
        </a:p>
      </dgm:t>
    </dgm:pt>
    <dgm:pt modelId="{16B6C6FA-2504-4B6D-9189-BC1CDF948B2E}" type="pres">
      <dgm:prSet presAssocID="{9C5D61CD-0AFE-4E18-90A4-75C0AFCCF24B}" presName="node" presStyleLbl="node1" presStyleIdx="1" presStyleCnt="3">
        <dgm:presLayoutVars>
          <dgm:bulletEnabled val="1"/>
        </dgm:presLayoutVars>
      </dgm:prSet>
      <dgm:spPr/>
      <dgm:t>
        <a:bodyPr/>
        <a:lstStyle/>
        <a:p>
          <a:endParaRPr lang="es-EC"/>
        </a:p>
      </dgm:t>
    </dgm:pt>
    <dgm:pt modelId="{4B3B4CBA-1B73-483F-B27E-AA474EDDBF31}" type="pres">
      <dgm:prSet presAssocID="{88ECF578-FC5B-452D-A1A1-954C725E146E}" presName="sibTrans" presStyleLbl="sibTrans2D1" presStyleIdx="1" presStyleCnt="2"/>
      <dgm:spPr/>
      <dgm:t>
        <a:bodyPr/>
        <a:lstStyle/>
        <a:p>
          <a:endParaRPr lang="es-EC"/>
        </a:p>
      </dgm:t>
    </dgm:pt>
    <dgm:pt modelId="{4AEDB5F8-1442-47D3-86DA-7BF32E81B81A}" type="pres">
      <dgm:prSet presAssocID="{88ECF578-FC5B-452D-A1A1-954C725E146E}" presName="connectorText" presStyleLbl="sibTrans2D1" presStyleIdx="1" presStyleCnt="2"/>
      <dgm:spPr/>
      <dgm:t>
        <a:bodyPr/>
        <a:lstStyle/>
        <a:p>
          <a:endParaRPr lang="es-EC"/>
        </a:p>
      </dgm:t>
    </dgm:pt>
    <dgm:pt modelId="{FF02C1FA-F744-4E02-A065-9C8289FE2813}" type="pres">
      <dgm:prSet presAssocID="{6FBADCC0-7B3C-47D3-B582-D945B732BBEA}" presName="node" presStyleLbl="node1" presStyleIdx="2" presStyleCnt="3">
        <dgm:presLayoutVars>
          <dgm:bulletEnabled val="1"/>
        </dgm:presLayoutVars>
      </dgm:prSet>
      <dgm:spPr/>
      <dgm:t>
        <a:bodyPr/>
        <a:lstStyle/>
        <a:p>
          <a:endParaRPr lang="es-EC"/>
        </a:p>
      </dgm:t>
    </dgm:pt>
  </dgm:ptLst>
  <dgm:cxnLst>
    <dgm:cxn modelId="{F1FA6BF2-C33A-4DDD-BD9A-DCB6AC27CC18}" type="presOf" srcId="{BD7125F8-650D-45AD-ACEB-93D31BE53A54}" destId="{8327FC05-5151-4961-8295-97CB60101DBB}" srcOrd="0" destOrd="0" presId="urn:microsoft.com/office/officeart/2005/8/layout/process1"/>
    <dgm:cxn modelId="{4F8C7E4D-DF3A-40C8-92E1-2ED55B1FB1F9}" type="presOf" srcId="{88ECF578-FC5B-452D-A1A1-954C725E146E}" destId="{4AEDB5F8-1442-47D3-86DA-7BF32E81B81A}" srcOrd="1" destOrd="0" presId="urn:microsoft.com/office/officeart/2005/8/layout/process1"/>
    <dgm:cxn modelId="{2C36D30A-2DE0-40B8-B9FD-974BD06B7474}" srcId="{ED700258-B3FB-402D-9678-CB310FAA7CDC}" destId="{9C5D61CD-0AFE-4E18-90A4-75C0AFCCF24B}" srcOrd="1" destOrd="0" parTransId="{54337F2D-C62F-4284-8F79-54CA06817380}" sibTransId="{88ECF578-FC5B-452D-A1A1-954C725E146E}"/>
    <dgm:cxn modelId="{D52A87E8-A024-4E80-B953-6DFA85507AB8}" type="presOf" srcId="{88ECF578-FC5B-452D-A1A1-954C725E146E}" destId="{4B3B4CBA-1B73-483F-B27E-AA474EDDBF31}" srcOrd="0" destOrd="0" presId="urn:microsoft.com/office/officeart/2005/8/layout/process1"/>
    <dgm:cxn modelId="{C6F5C26F-4B8B-443B-A2CF-7C11F0E8DA40}" type="presOf" srcId="{6FBADCC0-7B3C-47D3-B582-D945B732BBEA}" destId="{FF02C1FA-F744-4E02-A065-9C8289FE2813}" srcOrd="0" destOrd="0" presId="urn:microsoft.com/office/officeart/2005/8/layout/process1"/>
    <dgm:cxn modelId="{F3695A07-160E-4F1C-9917-F86B95A3F451}" type="presOf" srcId="{ED700258-B3FB-402D-9678-CB310FAA7CDC}" destId="{43A33D9E-3FCD-43FF-97CC-2FF89C4FB1D7}" srcOrd="0" destOrd="0" presId="urn:microsoft.com/office/officeart/2005/8/layout/process1"/>
    <dgm:cxn modelId="{CF811EC1-F3D4-48A3-9307-385AE7D4E1B1}" type="presOf" srcId="{921F0283-92E8-4544-B732-325ECEC434AF}" destId="{1FF88BB4-9893-4B1A-92FC-5D8FA0BF51DA}" srcOrd="1" destOrd="0" presId="urn:microsoft.com/office/officeart/2005/8/layout/process1"/>
    <dgm:cxn modelId="{E9D7ADAD-D00B-425E-BD3D-3B533F588A12}" type="presOf" srcId="{921F0283-92E8-4544-B732-325ECEC434AF}" destId="{0BCC6C30-FE85-4FF5-A4DF-47A60D5880EE}" srcOrd="0" destOrd="0" presId="urn:microsoft.com/office/officeart/2005/8/layout/process1"/>
    <dgm:cxn modelId="{8D90C219-132F-4F63-8F9A-9F691B49C7C1}" srcId="{ED700258-B3FB-402D-9678-CB310FAA7CDC}" destId="{6FBADCC0-7B3C-47D3-B582-D945B732BBEA}" srcOrd="2" destOrd="0" parTransId="{88F15066-08FB-452C-A5F0-77DD811D8F21}" sibTransId="{84B82F97-9CE7-468C-A024-95090F9BEB80}"/>
    <dgm:cxn modelId="{45092E02-981F-4B3C-A073-C76C44A8DE69}" type="presOf" srcId="{9C5D61CD-0AFE-4E18-90A4-75C0AFCCF24B}" destId="{16B6C6FA-2504-4B6D-9189-BC1CDF948B2E}" srcOrd="0" destOrd="0" presId="urn:microsoft.com/office/officeart/2005/8/layout/process1"/>
    <dgm:cxn modelId="{6D3C1674-35A3-43E9-8CB3-548FE6998C39}" srcId="{ED700258-B3FB-402D-9678-CB310FAA7CDC}" destId="{BD7125F8-650D-45AD-ACEB-93D31BE53A54}" srcOrd="0" destOrd="0" parTransId="{B7A21DD8-8BC4-45ED-96CB-B450771FC18B}" sibTransId="{921F0283-92E8-4544-B732-325ECEC434AF}"/>
    <dgm:cxn modelId="{4ABB2AD7-EE7B-46AF-B424-DF180FA7C2A3}" type="presParOf" srcId="{43A33D9E-3FCD-43FF-97CC-2FF89C4FB1D7}" destId="{8327FC05-5151-4961-8295-97CB60101DBB}" srcOrd="0" destOrd="0" presId="urn:microsoft.com/office/officeart/2005/8/layout/process1"/>
    <dgm:cxn modelId="{2D6921E4-5570-4386-9FCA-E17F81762838}" type="presParOf" srcId="{43A33D9E-3FCD-43FF-97CC-2FF89C4FB1D7}" destId="{0BCC6C30-FE85-4FF5-A4DF-47A60D5880EE}" srcOrd="1" destOrd="0" presId="urn:microsoft.com/office/officeart/2005/8/layout/process1"/>
    <dgm:cxn modelId="{2F9E3544-EF9B-4980-8847-A59DE038010B}" type="presParOf" srcId="{0BCC6C30-FE85-4FF5-A4DF-47A60D5880EE}" destId="{1FF88BB4-9893-4B1A-92FC-5D8FA0BF51DA}" srcOrd="0" destOrd="0" presId="urn:microsoft.com/office/officeart/2005/8/layout/process1"/>
    <dgm:cxn modelId="{A5095932-1550-4A8F-BC9B-2AF49ECEF398}" type="presParOf" srcId="{43A33D9E-3FCD-43FF-97CC-2FF89C4FB1D7}" destId="{16B6C6FA-2504-4B6D-9189-BC1CDF948B2E}" srcOrd="2" destOrd="0" presId="urn:microsoft.com/office/officeart/2005/8/layout/process1"/>
    <dgm:cxn modelId="{CF9BAF18-FE58-43B6-81BE-61DB802F0104}" type="presParOf" srcId="{43A33D9E-3FCD-43FF-97CC-2FF89C4FB1D7}" destId="{4B3B4CBA-1B73-483F-B27E-AA474EDDBF31}" srcOrd="3" destOrd="0" presId="urn:microsoft.com/office/officeart/2005/8/layout/process1"/>
    <dgm:cxn modelId="{50DCDF78-B3E2-4EF8-84B6-7FF90A82BB67}" type="presParOf" srcId="{4B3B4CBA-1B73-483F-B27E-AA474EDDBF31}" destId="{4AEDB5F8-1442-47D3-86DA-7BF32E81B81A}" srcOrd="0" destOrd="0" presId="urn:microsoft.com/office/officeart/2005/8/layout/process1"/>
    <dgm:cxn modelId="{D0628DD2-B9EE-4029-B8DB-84D1A2C0FEC2}" type="presParOf" srcId="{43A33D9E-3FCD-43FF-97CC-2FF89C4FB1D7}" destId="{FF02C1FA-F744-4E02-A065-9C8289FE2813}"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59A8CB-63BC-452A-90DE-4FAC14132CF4}" type="doc">
      <dgm:prSet loTypeId="urn:microsoft.com/office/officeart/2009/3/layout/RandomtoResultProcess" loCatId="process" qsTypeId="urn:microsoft.com/office/officeart/2005/8/quickstyle/simple5" qsCatId="simple" csTypeId="urn:microsoft.com/office/officeart/2005/8/colors/colorful1" csCatId="colorful" phldr="1"/>
      <dgm:spPr/>
      <dgm:t>
        <a:bodyPr/>
        <a:lstStyle/>
        <a:p>
          <a:endParaRPr lang="es-ES"/>
        </a:p>
      </dgm:t>
    </dgm:pt>
    <dgm:pt modelId="{C2A4D638-A5CD-46D9-8DC4-425335D3C278}">
      <dgm:prSet phldrT="[Texto]"/>
      <dgm:spPr/>
      <dgm:t>
        <a:bodyPr/>
        <a:lstStyle/>
        <a:p>
          <a:r>
            <a:rPr lang="es-ES" b="1" dirty="0"/>
            <a:t>1995 </a:t>
          </a:r>
        </a:p>
      </dgm:t>
    </dgm:pt>
    <dgm:pt modelId="{8CF6CA7F-8B65-4851-80A4-B3125ED974A6}" type="parTrans" cxnId="{21A8D8C4-7E98-4AA2-84B5-65B12B3534AE}">
      <dgm:prSet/>
      <dgm:spPr/>
      <dgm:t>
        <a:bodyPr/>
        <a:lstStyle/>
        <a:p>
          <a:endParaRPr lang="es-ES"/>
        </a:p>
      </dgm:t>
    </dgm:pt>
    <dgm:pt modelId="{78E29E0B-C678-4575-9695-FE372D750DDD}" type="sibTrans" cxnId="{21A8D8C4-7E98-4AA2-84B5-65B12B3534AE}">
      <dgm:prSet/>
      <dgm:spPr/>
      <dgm:t>
        <a:bodyPr/>
        <a:lstStyle/>
        <a:p>
          <a:endParaRPr lang="es-ES"/>
        </a:p>
      </dgm:t>
    </dgm:pt>
    <dgm:pt modelId="{615282B8-C9DC-47E9-8DCC-3A812050070F}">
      <dgm:prSet phldrT="[Texto]" custT="1"/>
      <dgm:spPr/>
      <dgm:t>
        <a:bodyPr/>
        <a:lstStyle/>
        <a:p>
          <a:r>
            <a:rPr lang="es-ES" sz="1800" dirty="0"/>
            <a:t>“Declaración de Identidad Cooperativa”</a:t>
          </a:r>
        </a:p>
      </dgm:t>
    </dgm:pt>
    <dgm:pt modelId="{0C37C7BC-FB58-4888-BD57-0B3984E01F3F}" type="parTrans" cxnId="{1F321834-1D4A-483D-9C68-4794BC7D723A}">
      <dgm:prSet/>
      <dgm:spPr/>
      <dgm:t>
        <a:bodyPr/>
        <a:lstStyle/>
        <a:p>
          <a:endParaRPr lang="es-ES"/>
        </a:p>
      </dgm:t>
    </dgm:pt>
    <dgm:pt modelId="{87A4B141-66BB-44CE-AD43-87BBCA19D490}" type="sibTrans" cxnId="{1F321834-1D4A-483D-9C68-4794BC7D723A}">
      <dgm:prSet/>
      <dgm:spPr/>
      <dgm:t>
        <a:bodyPr/>
        <a:lstStyle/>
        <a:p>
          <a:endParaRPr lang="es-ES"/>
        </a:p>
      </dgm:t>
    </dgm:pt>
    <dgm:pt modelId="{2952156E-ACFC-4EBE-8624-04AFD93A6727}">
      <dgm:prSet phldrT="[Texto]"/>
      <dgm:spPr/>
      <dgm:t>
        <a:bodyPr/>
        <a:lstStyle/>
        <a:p>
          <a:r>
            <a:rPr lang="es-ES" dirty="0"/>
            <a:t>Manchester</a:t>
          </a:r>
        </a:p>
      </dgm:t>
    </dgm:pt>
    <dgm:pt modelId="{65AF201B-6B58-4FA8-975F-2879FA84D156}" type="parTrans" cxnId="{99D2BD74-DF36-41A8-9FFE-53F803517536}">
      <dgm:prSet/>
      <dgm:spPr/>
      <dgm:t>
        <a:bodyPr/>
        <a:lstStyle/>
        <a:p>
          <a:endParaRPr lang="es-ES"/>
        </a:p>
      </dgm:t>
    </dgm:pt>
    <dgm:pt modelId="{F4407D7C-6792-4627-9A96-2420A08A0E81}" type="sibTrans" cxnId="{99D2BD74-DF36-41A8-9FFE-53F803517536}">
      <dgm:prSet/>
      <dgm:spPr/>
      <dgm:t>
        <a:bodyPr/>
        <a:lstStyle/>
        <a:p>
          <a:endParaRPr lang="es-ES"/>
        </a:p>
      </dgm:t>
    </dgm:pt>
    <dgm:pt modelId="{D074F148-09E6-4018-BC7A-0928764ADEEF}">
      <dgm:prSet phldrT="[Texto]" custT="1"/>
      <dgm:spPr/>
      <dgm:t>
        <a:bodyPr/>
        <a:lstStyle/>
        <a:p>
          <a:r>
            <a:rPr lang="es-ES" sz="1800" dirty="0"/>
            <a:t>Reformulación de los principios y valores cooperativos</a:t>
          </a:r>
        </a:p>
      </dgm:t>
    </dgm:pt>
    <dgm:pt modelId="{2CFD7A6E-7D71-4125-A6F5-585F25589F27}" type="parTrans" cxnId="{A391E7BB-DA05-4806-9802-3B7D19CF5186}">
      <dgm:prSet/>
      <dgm:spPr/>
      <dgm:t>
        <a:bodyPr/>
        <a:lstStyle/>
        <a:p>
          <a:endParaRPr lang="es-ES"/>
        </a:p>
      </dgm:t>
    </dgm:pt>
    <dgm:pt modelId="{5231D132-D161-40F2-A3C6-86763803C237}" type="sibTrans" cxnId="{A391E7BB-DA05-4806-9802-3B7D19CF5186}">
      <dgm:prSet/>
      <dgm:spPr/>
      <dgm:t>
        <a:bodyPr/>
        <a:lstStyle/>
        <a:p>
          <a:endParaRPr lang="es-ES"/>
        </a:p>
      </dgm:t>
    </dgm:pt>
    <dgm:pt modelId="{E9456BE5-EA59-496A-AF58-9A4716364DD3}" type="pres">
      <dgm:prSet presAssocID="{AC59A8CB-63BC-452A-90DE-4FAC14132CF4}" presName="Name0" presStyleCnt="0">
        <dgm:presLayoutVars>
          <dgm:dir/>
          <dgm:animOne val="branch"/>
          <dgm:animLvl val="lvl"/>
        </dgm:presLayoutVars>
      </dgm:prSet>
      <dgm:spPr/>
      <dgm:t>
        <a:bodyPr/>
        <a:lstStyle/>
        <a:p>
          <a:endParaRPr lang="es-EC"/>
        </a:p>
      </dgm:t>
    </dgm:pt>
    <dgm:pt modelId="{15962D61-026A-4367-AB07-7815211B3BF6}" type="pres">
      <dgm:prSet presAssocID="{C2A4D638-A5CD-46D9-8DC4-425335D3C278}" presName="chaos" presStyleCnt="0"/>
      <dgm:spPr/>
    </dgm:pt>
    <dgm:pt modelId="{A40DBAD5-E69A-4D98-8CD4-E0F56063CF3F}" type="pres">
      <dgm:prSet presAssocID="{C2A4D638-A5CD-46D9-8DC4-425335D3C278}" presName="parTx1" presStyleLbl="revTx" presStyleIdx="0" presStyleCnt="3"/>
      <dgm:spPr/>
      <dgm:t>
        <a:bodyPr/>
        <a:lstStyle/>
        <a:p>
          <a:endParaRPr lang="es-EC"/>
        </a:p>
      </dgm:t>
    </dgm:pt>
    <dgm:pt modelId="{B6171F35-D856-48FE-8727-E921394F3F7A}" type="pres">
      <dgm:prSet presAssocID="{C2A4D638-A5CD-46D9-8DC4-425335D3C278}" presName="desTx1" presStyleLbl="revTx" presStyleIdx="1" presStyleCnt="3">
        <dgm:presLayoutVars>
          <dgm:bulletEnabled val="1"/>
        </dgm:presLayoutVars>
      </dgm:prSet>
      <dgm:spPr/>
      <dgm:t>
        <a:bodyPr/>
        <a:lstStyle/>
        <a:p>
          <a:endParaRPr lang="es-EC"/>
        </a:p>
      </dgm:t>
    </dgm:pt>
    <dgm:pt modelId="{85D7B26B-449E-4F34-A814-723D4B809DE5}" type="pres">
      <dgm:prSet presAssocID="{C2A4D638-A5CD-46D9-8DC4-425335D3C278}" presName="c1" presStyleLbl="node1" presStyleIdx="0" presStyleCnt="19"/>
      <dgm:spPr/>
    </dgm:pt>
    <dgm:pt modelId="{AB4F01B0-4083-4F43-8B39-457EE7CE920A}" type="pres">
      <dgm:prSet presAssocID="{C2A4D638-A5CD-46D9-8DC4-425335D3C278}" presName="c2" presStyleLbl="node1" presStyleIdx="1" presStyleCnt="19"/>
      <dgm:spPr/>
    </dgm:pt>
    <dgm:pt modelId="{4A785E78-7B15-423E-81A4-FB7251C1DB31}" type="pres">
      <dgm:prSet presAssocID="{C2A4D638-A5CD-46D9-8DC4-425335D3C278}" presName="c3" presStyleLbl="node1" presStyleIdx="2" presStyleCnt="19"/>
      <dgm:spPr/>
    </dgm:pt>
    <dgm:pt modelId="{D00A71C0-DCF4-4235-899A-B69F89801AAA}" type="pres">
      <dgm:prSet presAssocID="{C2A4D638-A5CD-46D9-8DC4-425335D3C278}" presName="c4" presStyleLbl="node1" presStyleIdx="3" presStyleCnt="19"/>
      <dgm:spPr/>
    </dgm:pt>
    <dgm:pt modelId="{00D17F71-D0CA-4BC9-9C23-31273F376599}" type="pres">
      <dgm:prSet presAssocID="{C2A4D638-A5CD-46D9-8DC4-425335D3C278}" presName="c5" presStyleLbl="node1" presStyleIdx="4" presStyleCnt="19"/>
      <dgm:spPr/>
    </dgm:pt>
    <dgm:pt modelId="{E14867AB-469C-4167-AB35-5E17F493DCD4}" type="pres">
      <dgm:prSet presAssocID="{C2A4D638-A5CD-46D9-8DC4-425335D3C278}" presName="c6" presStyleLbl="node1" presStyleIdx="5" presStyleCnt="19"/>
      <dgm:spPr/>
    </dgm:pt>
    <dgm:pt modelId="{CFEA1F5B-A343-47C7-B3F7-8D845C84DCA7}" type="pres">
      <dgm:prSet presAssocID="{C2A4D638-A5CD-46D9-8DC4-425335D3C278}" presName="c7" presStyleLbl="node1" presStyleIdx="6" presStyleCnt="19"/>
      <dgm:spPr/>
    </dgm:pt>
    <dgm:pt modelId="{900BA212-707A-4EDD-A30F-9937F2FB41D6}" type="pres">
      <dgm:prSet presAssocID="{C2A4D638-A5CD-46D9-8DC4-425335D3C278}" presName="c8" presStyleLbl="node1" presStyleIdx="7" presStyleCnt="19"/>
      <dgm:spPr/>
    </dgm:pt>
    <dgm:pt modelId="{BE971E36-5E28-4CDE-8F1F-0A65C9E89DE7}" type="pres">
      <dgm:prSet presAssocID="{C2A4D638-A5CD-46D9-8DC4-425335D3C278}" presName="c9" presStyleLbl="node1" presStyleIdx="8" presStyleCnt="19"/>
      <dgm:spPr/>
    </dgm:pt>
    <dgm:pt modelId="{56FDB601-FFA4-40B7-B156-EBF5E5C68297}" type="pres">
      <dgm:prSet presAssocID="{C2A4D638-A5CD-46D9-8DC4-425335D3C278}" presName="c10" presStyleLbl="node1" presStyleIdx="9" presStyleCnt="19"/>
      <dgm:spPr/>
    </dgm:pt>
    <dgm:pt modelId="{EDE8E46B-4BEC-481C-A268-383CE5F6DCCD}" type="pres">
      <dgm:prSet presAssocID="{C2A4D638-A5CD-46D9-8DC4-425335D3C278}" presName="c11" presStyleLbl="node1" presStyleIdx="10" presStyleCnt="19"/>
      <dgm:spPr/>
    </dgm:pt>
    <dgm:pt modelId="{5DC17747-D631-451C-A01A-BE5C24A54078}" type="pres">
      <dgm:prSet presAssocID="{C2A4D638-A5CD-46D9-8DC4-425335D3C278}" presName="c12" presStyleLbl="node1" presStyleIdx="11" presStyleCnt="19"/>
      <dgm:spPr/>
    </dgm:pt>
    <dgm:pt modelId="{9DCBF2B7-DF1F-42F0-A7A0-10B966A25C5F}" type="pres">
      <dgm:prSet presAssocID="{C2A4D638-A5CD-46D9-8DC4-425335D3C278}" presName="c13" presStyleLbl="node1" presStyleIdx="12" presStyleCnt="19"/>
      <dgm:spPr/>
    </dgm:pt>
    <dgm:pt modelId="{5D2E67F9-63D7-4C3F-A5D4-B2A48526086C}" type="pres">
      <dgm:prSet presAssocID="{C2A4D638-A5CD-46D9-8DC4-425335D3C278}" presName="c14" presStyleLbl="node1" presStyleIdx="13" presStyleCnt="19"/>
      <dgm:spPr/>
    </dgm:pt>
    <dgm:pt modelId="{69C81F05-9D6C-4D96-B4AD-576ABF7D488E}" type="pres">
      <dgm:prSet presAssocID="{C2A4D638-A5CD-46D9-8DC4-425335D3C278}" presName="c15" presStyleLbl="node1" presStyleIdx="14" presStyleCnt="19"/>
      <dgm:spPr/>
    </dgm:pt>
    <dgm:pt modelId="{6C962A3B-2242-4DB2-9033-3D23CB9B2BB1}" type="pres">
      <dgm:prSet presAssocID="{C2A4D638-A5CD-46D9-8DC4-425335D3C278}" presName="c16" presStyleLbl="node1" presStyleIdx="15" presStyleCnt="19"/>
      <dgm:spPr/>
    </dgm:pt>
    <dgm:pt modelId="{D82259A3-C44E-4822-895C-E5637FAA8597}" type="pres">
      <dgm:prSet presAssocID="{C2A4D638-A5CD-46D9-8DC4-425335D3C278}" presName="c17" presStyleLbl="node1" presStyleIdx="16" presStyleCnt="19"/>
      <dgm:spPr/>
    </dgm:pt>
    <dgm:pt modelId="{C84E4F8E-410A-42C2-9A63-975845071587}" type="pres">
      <dgm:prSet presAssocID="{C2A4D638-A5CD-46D9-8DC4-425335D3C278}" presName="c18" presStyleLbl="node1" presStyleIdx="17" presStyleCnt="19"/>
      <dgm:spPr/>
    </dgm:pt>
    <dgm:pt modelId="{ECFCA5F5-0B55-4085-82B2-6766C64C8771}" type="pres">
      <dgm:prSet presAssocID="{78E29E0B-C678-4575-9695-FE372D750DDD}" presName="chevronComposite1" presStyleCnt="0"/>
      <dgm:spPr/>
    </dgm:pt>
    <dgm:pt modelId="{D3693F0E-4B22-48F0-B3ED-F0D2D57A0A4D}" type="pres">
      <dgm:prSet presAssocID="{78E29E0B-C678-4575-9695-FE372D750DDD}" presName="chevron1" presStyleLbl="sibTrans2D1" presStyleIdx="0" presStyleCnt="2"/>
      <dgm:spPr/>
    </dgm:pt>
    <dgm:pt modelId="{B979DC2C-7834-4E59-9EF4-12F4E476E8F6}" type="pres">
      <dgm:prSet presAssocID="{78E29E0B-C678-4575-9695-FE372D750DDD}" presName="spChevron1" presStyleCnt="0"/>
      <dgm:spPr/>
    </dgm:pt>
    <dgm:pt modelId="{37555487-B113-4D8A-8FA7-B0CEC0E459D4}" type="pres">
      <dgm:prSet presAssocID="{78E29E0B-C678-4575-9695-FE372D750DDD}" presName="overlap" presStyleCnt="0"/>
      <dgm:spPr/>
    </dgm:pt>
    <dgm:pt modelId="{63CE01FB-5F6E-4C7A-9E60-3E08804D84A4}" type="pres">
      <dgm:prSet presAssocID="{78E29E0B-C678-4575-9695-FE372D750DDD}" presName="chevronComposite2" presStyleCnt="0"/>
      <dgm:spPr/>
    </dgm:pt>
    <dgm:pt modelId="{D15AA2F9-EE00-4468-AE64-7349FCAFD2E1}" type="pres">
      <dgm:prSet presAssocID="{78E29E0B-C678-4575-9695-FE372D750DDD}" presName="chevron2" presStyleLbl="sibTrans2D1" presStyleIdx="1" presStyleCnt="2"/>
      <dgm:spPr/>
    </dgm:pt>
    <dgm:pt modelId="{C6FB78CD-03C8-44A2-A55D-8D4C3E6AD883}" type="pres">
      <dgm:prSet presAssocID="{78E29E0B-C678-4575-9695-FE372D750DDD}" presName="spChevron2" presStyleCnt="0"/>
      <dgm:spPr/>
    </dgm:pt>
    <dgm:pt modelId="{E9C556BA-0192-4E16-9F6F-4870883FE9A4}" type="pres">
      <dgm:prSet presAssocID="{2952156E-ACFC-4EBE-8624-04AFD93A6727}" presName="last" presStyleCnt="0"/>
      <dgm:spPr/>
    </dgm:pt>
    <dgm:pt modelId="{7EF34658-4759-4C77-BEB4-718D0A6B179C}" type="pres">
      <dgm:prSet presAssocID="{2952156E-ACFC-4EBE-8624-04AFD93A6727}" presName="circleTx" presStyleLbl="node1" presStyleIdx="18" presStyleCnt="19"/>
      <dgm:spPr/>
      <dgm:t>
        <a:bodyPr/>
        <a:lstStyle/>
        <a:p>
          <a:endParaRPr lang="es-EC"/>
        </a:p>
      </dgm:t>
    </dgm:pt>
    <dgm:pt modelId="{A7035F5F-511B-4835-9AE1-27A42956FC3F}" type="pres">
      <dgm:prSet presAssocID="{2952156E-ACFC-4EBE-8624-04AFD93A6727}" presName="desTxN" presStyleLbl="revTx" presStyleIdx="2" presStyleCnt="3">
        <dgm:presLayoutVars>
          <dgm:bulletEnabled val="1"/>
        </dgm:presLayoutVars>
      </dgm:prSet>
      <dgm:spPr/>
      <dgm:t>
        <a:bodyPr/>
        <a:lstStyle/>
        <a:p>
          <a:endParaRPr lang="es-EC"/>
        </a:p>
      </dgm:t>
    </dgm:pt>
    <dgm:pt modelId="{4BAA428C-30C8-4D60-A5EB-332808AC6DB7}" type="pres">
      <dgm:prSet presAssocID="{2952156E-ACFC-4EBE-8624-04AFD93A6727}" presName="spN" presStyleCnt="0"/>
      <dgm:spPr/>
    </dgm:pt>
  </dgm:ptLst>
  <dgm:cxnLst>
    <dgm:cxn modelId="{21A8D8C4-7E98-4AA2-84B5-65B12B3534AE}" srcId="{AC59A8CB-63BC-452A-90DE-4FAC14132CF4}" destId="{C2A4D638-A5CD-46D9-8DC4-425335D3C278}" srcOrd="0" destOrd="0" parTransId="{8CF6CA7F-8B65-4851-80A4-B3125ED974A6}" sibTransId="{78E29E0B-C678-4575-9695-FE372D750DDD}"/>
    <dgm:cxn modelId="{EADEB210-6989-4974-9C91-6CB145A81F99}" type="presOf" srcId="{615282B8-C9DC-47E9-8DCC-3A812050070F}" destId="{B6171F35-D856-48FE-8727-E921394F3F7A}" srcOrd="0" destOrd="0" presId="urn:microsoft.com/office/officeart/2009/3/layout/RandomtoResultProcess"/>
    <dgm:cxn modelId="{8F956757-C12E-4B3C-B787-B782BA654328}" type="presOf" srcId="{AC59A8CB-63BC-452A-90DE-4FAC14132CF4}" destId="{E9456BE5-EA59-496A-AF58-9A4716364DD3}" srcOrd="0" destOrd="0" presId="urn:microsoft.com/office/officeart/2009/3/layout/RandomtoResultProcess"/>
    <dgm:cxn modelId="{6135B254-FC9D-4180-A713-6B9F7671C9E7}" type="presOf" srcId="{2952156E-ACFC-4EBE-8624-04AFD93A6727}" destId="{7EF34658-4759-4C77-BEB4-718D0A6B179C}" srcOrd="0" destOrd="0" presId="urn:microsoft.com/office/officeart/2009/3/layout/RandomtoResultProcess"/>
    <dgm:cxn modelId="{D06122D3-BC78-435F-96CC-7AADD9B83EC4}" type="presOf" srcId="{D074F148-09E6-4018-BC7A-0928764ADEEF}" destId="{A7035F5F-511B-4835-9AE1-27A42956FC3F}" srcOrd="0" destOrd="0" presId="urn:microsoft.com/office/officeart/2009/3/layout/RandomtoResultProcess"/>
    <dgm:cxn modelId="{A391E7BB-DA05-4806-9802-3B7D19CF5186}" srcId="{2952156E-ACFC-4EBE-8624-04AFD93A6727}" destId="{D074F148-09E6-4018-BC7A-0928764ADEEF}" srcOrd="0" destOrd="0" parTransId="{2CFD7A6E-7D71-4125-A6F5-585F25589F27}" sibTransId="{5231D132-D161-40F2-A3C6-86763803C237}"/>
    <dgm:cxn modelId="{F9BB7D48-D031-4469-86C5-24487DCA5512}" type="presOf" srcId="{C2A4D638-A5CD-46D9-8DC4-425335D3C278}" destId="{A40DBAD5-E69A-4D98-8CD4-E0F56063CF3F}" srcOrd="0" destOrd="0" presId="urn:microsoft.com/office/officeart/2009/3/layout/RandomtoResultProcess"/>
    <dgm:cxn modelId="{1F321834-1D4A-483D-9C68-4794BC7D723A}" srcId="{C2A4D638-A5CD-46D9-8DC4-425335D3C278}" destId="{615282B8-C9DC-47E9-8DCC-3A812050070F}" srcOrd="0" destOrd="0" parTransId="{0C37C7BC-FB58-4888-BD57-0B3984E01F3F}" sibTransId="{87A4B141-66BB-44CE-AD43-87BBCA19D490}"/>
    <dgm:cxn modelId="{99D2BD74-DF36-41A8-9FFE-53F803517536}" srcId="{AC59A8CB-63BC-452A-90DE-4FAC14132CF4}" destId="{2952156E-ACFC-4EBE-8624-04AFD93A6727}" srcOrd="1" destOrd="0" parTransId="{65AF201B-6B58-4FA8-975F-2879FA84D156}" sibTransId="{F4407D7C-6792-4627-9A96-2420A08A0E81}"/>
    <dgm:cxn modelId="{B40706EB-8082-4B01-B4FF-E63728DC59BB}" type="presParOf" srcId="{E9456BE5-EA59-496A-AF58-9A4716364DD3}" destId="{15962D61-026A-4367-AB07-7815211B3BF6}" srcOrd="0" destOrd="0" presId="urn:microsoft.com/office/officeart/2009/3/layout/RandomtoResultProcess"/>
    <dgm:cxn modelId="{E1BDFBB1-E956-4D83-8E0C-D3516630373E}" type="presParOf" srcId="{15962D61-026A-4367-AB07-7815211B3BF6}" destId="{A40DBAD5-E69A-4D98-8CD4-E0F56063CF3F}" srcOrd="0" destOrd="0" presId="urn:microsoft.com/office/officeart/2009/3/layout/RandomtoResultProcess"/>
    <dgm:cxn modelId="{F554F53A-1F89-43AC-B971-E19ADAC73556}" type="presParOf" srcId="{15962D61-026A-4367-AB07-7815211B3BF6}" destId="{B6171F35-D856-48FE-8727-E921394F3F7A}" srcOrd="1" destOrd="0" presId="urn:microsoft.com/office/officeart/2009/3/layout/RandomtoResultProcess"/>
    <dgm:cxn modelId="{DF71BB65-B544-400A-8EC1-AB9AF18373B8}" type="presParOf" srcId="{15962D61-026A-4367-AB07-7815211B3BF6}" destId="{85D7B26B-449E-4F34-A814-723D4B809DE5}" srcOrd="2" destOrd="0" presId="urn:microsoft.com/office/officeart/2009/3/layout/RandomtoResultProcess"/>
    <dgm:cxn modelId="{DCE4E9EC-9FD8-4475-9A06-3B43A8C99B9B}" type="presParOf" srcId="{15962D61-026A-4367-AB07-7815211B3BF6}" destId="{AB4F01B0-4083-4F43-8B39-457EE7CE920A}" srcOrd="3" destOrd="0" presId="urn:microsoft.com/office/officeart/2009/3/layout/RandomtoResultProcess"/>
    <dgm:cxn modelId="{2BCA9EC1-E3F0-419C-A999-C9DF406BF805}" type="presParOf" srcId="{15962D61-026A-4367-AB07-7815211B3BF6}" destId="{4A785E78-7B15-423E-81A4-FB7251C1DB31}" srcOrd="4" destOrd="0" presId="urn:microsoft.com/office/officeart/2009/3/layout/RandomtoResultProcess"/>
    <dgm:cxn modelId="{F4CE0F51-A1DD-449A-875B-D82EDA80A373}" type="presParOf" srcId="{15962D61-026A-4367-AB07-7815211B3BF6}" destId="{D00A71C0-DCF4-4235-899A-B69F89801AAA}" srcOrd="5" destOrd="0" presId="urn:microsoft.com/office/officeart/2009/3/layout/RandomtoResultProcess"/>
    <dgm:cxn modelId="{934C79BC-734F-4361-A8DE-BDAD786FFB5F}" type="presParOf" srcId="{15962D61-026A-4367-AB07-7815211B3BF6}" destId="{00D17F71-D0CA-4BC9-9C23-31273F376599}" srcOrd="6" destOrd="0" presId="urn:microsoft.com/office/officeart/2009/3/layout/RandomtoResultProcess"/>
    <dgm:cxn modelId="{3CAF89DA-DF44-4C66-8F1B-8FF980BF2B4E}" type="presParOf" srcId="{15962D61-026A-4367-AB07-7815211B3BF6}" destId="{E14867AB-469C-4167-AB35-5E17F493DCD4}" srcOrd="7" destOrd="0" presId="urn:microsoft.com/office/officeart/2009/3/layout/RandomtoResultProcess"/>
    <dgm:cxn modelId="{3316F5C2-E1AB-47B0-8B51-CC4827C53D69}" type="presParOf" srcId="{15962D61-026A-4367-AB07-7815211B3BF6}" destId="{CFEA1F5B-A343-47C7-B3F7-8D845C84DCA7}" srcOrd="8" destOrd="0" presId="urn:microsoft.com/office/officeart/2009/3/layout/RandomtoResultProcess"/>
    <dgm:cxn modelId="{F8123B77-7B1F-489E-A328-8F1F078D60CD}" type="presParOf" srcId="{15962D61-026A-4367-AB07-7815211B3BF6}" destId="{900BA212-707A-4EDD-A30F-9937F2FB41D6}" srcOrd="9" destOrd="0" presId="urn:microsoft.com/office/officeart/2009/3/layout/RandomtoResultProcess"/>
    <dgm:cxn modelId="{8D8D2EB5-3911-40BD-9F81-1BC2DD685E8F}" type="presParOf" srcId="{15962D61-026A-4367-AB07-7815211B3BF6}" destId="{BE971E36-5E28-4CDE-8F1F-0A65C9E89DE7}" srcOrd="10" destOrd="0" presId="urn:microsoft.com/office/officeart/2009/3/layout/RandomtoResultProcess"/>
    <dgm:cxn modelId="{157CB829-7014-4748-A2F3-17B2F89CAEE4}" type="presParOf" srcId="{15962D61-026A-4367-AB07-7815211B3BF6}" destId="{56FDB601-FFA4-40B7-B156-EBF5E5C68297}" srcOrd="11" destOrd="0" presId="urn:microsoft.com/office/officeart/2009/3/layout/RandomtoResultProcess"/>
    <dgm:cxn modelId="{1CA5772D-C9F5-4DD4-8E48-0A9D2378B1D3}" type="presParOf" srcId="{15962D61-026A-4367-AB07-7815211B3BF6}" destId="{EDE8E46B-4BEC-481C-A268-383CE5F6DCCD}" srcOrd="12" destOrd="0" presId="urn:microsoft.com/office/officeart/2009/3/layout/RandomtoResultProcess"/>
    <dgm:cxn modelId="{E2C695DB-812B-4357-A5B3-9BB4FEB22ED0}" type="presParOf" srcId="{15962D61-026A-4367-AB07-7815211B3BF6}" destId="{5DC17747-D631-451C-A01A-BE5C24A54078}" srcOrd="13" destOrd="0" presId="urn:microsoft.com/office/officeart/2009/3/layout/RandomtoResultProcess"/>
    <dgm:cxn modelId="{BD45B110-E1A9-40E4-8DDF-4C2994F07368}" type="presParOf" srcId="{15962D61-026A-4367-AB07-7815211B3BF6}" destId="{9DCBF2B7-DF1F-42F0-A7A0-10B966A25C5F}" srcOrd="14" destOrd="0" presId="urn:microsoft.com/office/officeart/2009/3/layout/RandomtoResultProcess"/>
    <dgm:cxn modelId="{FE5D37E3-E3D3-4A35-8908-E0339D8D8AB1}" type="presParOf" srcId="{15962D61-026A-4367-AB07-7815211B3BF6}" destId="{5D2E67F9-63D7-4C3F-A5D4-B2A48526086C}" srcOrd="15" destOrd="0" presId="urn:microsoft.com/office/officeart/2009/3/layout/RandomtoResultProcess"/>
    <dgm:cxn modelId="{9A031B3D-ABCA-497F-964A-734192D6765E}" type="presParOf" srcId="{15962D61-026A-4367-AB07-7815211B3BF6}" destId="{69C81F05-9D6C-4D96-B4AD-576ABF7D488E}" srcOrd="16" destOrd="0" presId="urn:microsoft.com/office/officeart/2009/3/layout/RandomtoResultProcess"/>
    <dgm:cxn modelId="{73FF69F2-B3D4-49A2-8457-2BD30F935622}" type="presParOf" srcId="{15962D61-026A-4367-AB07-7815211B3BF6}" destId="{6C962A3B-2242-4DB2-9033-3D23CB9B2BB1}" srcOrd="17" destOrd="0" presId="urn:microsoft.com/office/officeart/2009/3/layout/RandomtoResultProcess"/>
    <dgm:cxn modelId="{65BC4560-F766-4463-B379-28CF5CE64F4F}" type="presParOf" srcId="{15962D61-026A-4367-AB07-7815211B3BF6}" destId="{D82259A3-C44E-4822-895C-E5637FAA8597}" srcOrd="18" destOrd="0" presId="urn:microsoft.com/office/officeart/2009/3/layout/RandomtoResultProcess"/>
    <dgm:cxn modelId="{54AA7E3F-A499-4359-9404-5BB3995EB63D}" type="presParOf" srcId="{15962D61-026A-4367-AB07-7815211B3BF6}" destId="{C84E4F8E-410A-42C2-9A63-975845071587}" srcOrd="19" destOrd="0" presId="urn:microsoft.com/office/officeart/2009/3/layout/RandomtoResultProcess"/>
    <dgm:cxn modelId="{CF83758A-60B7-4372-B1BC-1F67A9E825CA}" type="presParOf" srcId="{E9456BE5-EA59-496A-AF58-9A4716364DD3}" destId="{ECFCA5F5-0B55-4085-82B2-6766C64C8771}" srcOrd="1" destOrd="0" presId="urn:microsoft.com/office/officeart/2009/3/layout/RandomtoResultProcess"/>
    <dgm:cxn modelId="{A2D8A3FF-EFBA-467D-BCBC-91F2C740B30E}" type="presParOf" srcId="{ECFCA5F5-0B55-4085-82B2-6766C64C8771}" destId="{D3693F0E-4B22-48F0-B3ED-F0D2D57A0A4D}" srcOrd="0" destOrd="0" presId="urn:microsoft.com/office/officeart/2009/3/layout/RandomtoResultProcess"/>
    <dgm:cxn modelId="{C1205F29-C115-4F21-A495-E0E299B00981}" type="presParOf" srcId="{ECFCA5F5-0B55-4085-82B2-6766C64C8771}" destId="{B979DC2C-7834-4E59-9EF4-12F4E476E8F6}" srcOrd="1" destOrd="0" presId="urn:microsoft.com/office/officeart/2009/3/layout/RandomtoResultProcess"/>
    <dgm:cxn modelId="{7054F601-D1CC-4F0A-9907-532360478164}" type="presParOf" srcId="{E9456BE5-EA59-496A-AF58-9A4716364DD3}" destId="{37555487-B113-4D8A-8FA7-B0CEC0E459D4}" srcOrd="2" destOrd="0" presId="urn:microsoft.com/office/officeart/2009/3/layout/RandomtoResultProcess"/>
    <dgm:cxn modelId="{F85D1F42-BB8D-4BD1-B2FC-2F871E59CB5B}" type="presParOf" srcId="{E9456BE5-EA59-496A-AF58-9A4716364DD3}" destId="{63CE01FB-5F6E-4C7A-9E60-3E08804D84A4}" srcOrd="3" destOrd="0" presId="urn:microsoft.com/office/officeart/2009/3/layout/RandomtoResultProcess"/>
    <dgm:cxn modelId="{F3BB6314-B520-4358-9319-72450F32723C}" type="presParOf" srcId="{63CE01FB-5F6E-4C7A-9E60-3E08804D84A4}" destId="{D15AA2F9-EE00-4468-AE64-7349FCAFD2E1}" srcOrd="0" destOrd="0" presId="urn:microsoft.com/office/officeart/2009/3/layout/RandomtoResultProcess"/>
    <dgm:cxn modelId="{639DE2AC-C4CC-493A-97D3-2896A3E7C3E1}" type="presParOf" srcId="{63CE01FB-5F6E-4C7A-9E60-3E08804D84A4}" destId="{C6FB78CD-03C8-44A2-A55D-8D4C3E6AD883}" srcOrd="1" destOrd="0" presId="urn:microsoft.com/office/officeart/2009/3/layout/RandomtoResultProcess"/>
    <dgm:cxn modelId="{E6D5E82D-4725-4493-8381-AC365BB78221}" type="presParOf" srcId="{E9456BE5-EA59-496A-AF58-9A4716364DD3}" destId="{E9C556BA-0192-4E16-9F6F-4870883FE9A4}" srcOrd="4" destOrd="0" presId="urn:microsoft.com/office/officeart/2009/3/layout/RandomtoResultProcess"/>
    <dgm:cxn modelId="{D5C0E98A-4EC3-4444-BF2D-F8F75EE90C3E}" type="presParOf" srcId="{E9C556BA-0192-4E16-9F6F-4870883FE9A4}" destId="{7EF34658-4759-4C77-BEB4-718D0A6B179C}" srcOrd="0" destOrd="0" presId="urn:microsoft.com/office/officeart/2009/3/layout/RandomtoResultProcess"/>
    <dgm:cxn modelId="{B2D9AC8C-C323-40CD-914F-168129913CBD}" type="presParOf" srcId="{E9C556BA-0192-4E16-9F6F-4870883FE9A4}" destId="{A7035F5F-511B-4835-9AE1-27A42956FC3F}" srcOrd="1" destOrd="0" presId="urn:microsoft.com/office/officeart/2009/3/layout/RandomtoResultProcess"/>
    <dgm:cxn modelId="{C9B674EF-7177-402F-9206-255E9D086A59}" type="presParOf" srcId="{E9C556BA-0192-4E16-9F6F-4870883FE9A4}" destId="{4BAA428C-30C8-4D60-A5EB-332808AC6DB7}" srcOrd="2" destOrd="0" presId="urn:microsoft.com/office/officeart/2009/3/layout/RandomtoResul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8F665A-97B1-400B-9F67-7B9BE411C08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FE86DDDD-2D1A-4166-A824-77B981A1CD18}">
      <dgm:prSet phldrT="[Texto]" custT="1"/>
      <dgm:spPr/>
      <dgm:t>
        <a:bodyPr/>
        <a:lstStyle/>
        <a:p>
          <a:r>
            <a:rPr lang="es-EC" sz="2000" dirty="0"/>
            <a:t>Testera y Cabeza (2012)</a:t>
          </a:r>
        </a:p>
      </dgm:t>
    </dgm:pt>
    <dgm:pt modelId="{A082BA90-DB0A-4A8D-B4BF-4A9A444AC782}" type="parTrans" cxnId="{B3326312-DBC2-4925-9CBD-062EFDF985AC}">
      <dgm:prSet/>
      <dgm:spPr/>
      <dgm:t>
        <a:bodyPr/>
        <a:lstStyle/>
        <a:p>
          <a:endParaRPr lang="es-EC"/>
        </a:p>
      </dgm:t>
    </dgm:pt>
    <dgm:pt modelId="{A0ABFF38-5E1F-4322-8317-6B4C592F44B9}" type="sibTrans" cxnId="{B3326312-DBC2-4925-9CBD-062EFDF985AC}">
      <dgm:prSet/>
      <dgm:spPr/>
      <dgm:t>
        <a:bodyPr/>
        <a:lstStyle/>
        <a:p>
          <a:endParaRPr lang="es-EC"/>
        </a:p>
      </dgm:t>
    </dgm:pt>
    <dgm:pt modelId="{100E932B-99CA-43BD-BAB8-72F32A56FBC3}">
      <dgm:prSet phldrT="[Texto]" custT="1"/>
      <dgm:spPr/>
      <dgm:t>
        <a:bodyPr/>
        <a:lstStyle/>
        <a:p>
          <a:r>
            <a:rPr lang="es-EC" sz="1600" dirty="0"/>
            <a:t>Maximización económica de los accionistas como el objetivo empresarial.</a:t>
          </a:r>
        </a:p>
      </dgm:t>
    </dgm:pt>
    <dgm:pt modelId="{1EBD9EC5-DC40-4DC0-9739-962C54C865CA}" type="parTrans" cxnId="{F2F1EEE7-549D-4416-8CE0-ECEC9F9B63AA}">
      <dgm:prSet/>
      <dgm:spPr/>
      <dgm:t>
        <a:bodyPr/>
        <a:lstStyle/>
        <a:p>
          <a:endParaRPr lang="es-EC"/>
        </a:p>
      </dgm:t>
    </dgm:pt>
    <dgm:pt modelId="{F40546A6-A314-4F86-90A6-65F8A7A5D886}" type="sibTrans" cxnId="{F2F1EEE7-549D-4416-8CE0-ECEC9F9B63AA}">
      <dgm:prSet/>
      <dgm:spPr/>
      <dgm:t>
        <a:bodyPr/>
        <a:lstStyle/>
        <a:p>
          <a:endParaRPr lang="es-EC"/>
        </a:p>
      </dgm:t>
    </dgm:pt>
    <dgm:pt modelId="{D22C87FE-CF1D-48FD-9691-A984C77FB6B2}">
      <dgm:prSet phldrT="[Texto]" custT="1"/>
      <dgm:spPr/>
      <dgm:t>
        <a:bodyPr/>
        <a:lstStyle/>
        <a:p>
          <a:r>
            <a:rPr lang="es-EC" sz="1600" dirty="0"/>
            <a:t>Agentes interesados en conocer la empresa</a:t>
          </a:r>
        </a:p>
      </dgm:t>
    </dgm:pt>
    <dgm:pt modelId="{5D6AF19C-F883-4B4C-B162-C7EF95859AFD}" type="parTrans" cxnId="{5448B94E-1263-4EF7-9AA1-D959531AE7BA}">
      <dgm:prSet/>
      <dgm:spPr/>
      <dgm:t>
        <a:bodyPr/>
        <a:lstStyle/>
        <a:p>
          <a:endParaRPr lang="es-EC"/>
        </a:p>
      </dgm:t>
    </dgm:pt>
    <dgm:pt modelId="{CAB6255E-4723-4504-A2D3-1D2BE041CA54}" type="sibTrans" cxnId="{5448B94E-1263-4EF7-9AA1-D959531AE7BA}">
      <dgm:prSet/>
      <dgm:spPr/>
      <dgm:t>
        <a:bodyPr/>
        <a:lstStyle/>
        <a:p>
          <a:endParaRPr lang="es-EC"/>
        </a:p>
      </dgm:t>
    </dgm:pt>
    <dgm:pt modelId="{271687F7-FE81-4B85-8AE6-50FBE086FC3F}">
      <dgm:prSet phldrT="[Texto]" custT="1"/>
      <dgm:spPr/>
      <dgm:t>
        <a:bodyPr/>
        <a:lstStyle/>
        <a:p>
          <a:r>
            <a:rPr lang="es-EC" sz="2000" dirty="0"/>
            <a:t>Bernal, </a:t>
          </a:r>
          <a:r>
            <a:rPr lang="es-EC" sz="2000" dirty="0" err="1"/>
            <a:t>Oneto</a:t>
          </a:r>
          <a:r>
            <a:rPr lang="es-EC" sz="2000" dirty="0"/>
            <a:t>, </a:t>
          </a:r>
          <a:r>
            <a:rPr lang="es-EC" sz="1800" dirty="0" err="1"/>
            <a:t>Scheneider</a:t>
          </a:r>
          <a:r>
            <a:rPr lang="es-EC" sz="2000" dirty="0"/>
            <a:t>, y </a:t>
          </a:r>
          <a:r>
            <a:rPr lang="es-EC" sz="2000" dirty="0" err="1"/>
            <a:t>Wilcox</a:t>
          </a:r>
          <a:r>
            <a:rPr lang="es-EC" sz="2000" dirty="0"/>
            <a:t> (2012) </a:t>
          </a:r>
        </a:p>
      </dgm:t>
    </dgm:pt>
    <dgm:pt modelId="{7D51C538-8162-45DF-A1AE-6401F758460A}" type="parTrans" cxnId="{FA35D04A-A989-4B73-9160-E613902CAF6E}">
      <dgm:prSet/>
      <dgm:spPr/>
      <dgm:t>
        <a:bodyPr/>
        <a:lstStyle/>
        <a:p>
          <a:endParaRPr lang="es-EC"/>
        </a:p>
      </dgm:t>
    </dgm:pt>
    <dgm:pt modelId="{47758B2B-BAD8-4F17-AFA5-D0387843B9DF}" type="sibTrans" cxnId="{FA35D04A-A989-4B73-9160-E613902CAF6E}">
      <dgm:prSet/>
      <dgm:spPr/>
      <dgm:t>
        <a:bodyPr/>
        <a:lstStyle/>
        <a:p>
          <a:endParaRPr lang="es-EC"/>
        </a:p>
      </dgm:t>
    </dgm:pt>
    <dgm:pt modelId="{809BC69F-DB8C-4E98-9E18-FBFF1ADBE68B}">
      <dgm:prSet phldrT="[Texto]" custT="1"/>
      <dgm:spPr/>
      <dgm:t>
        <a:bodyPr/>
        <a:lstStyle/>
        <a:p>
          <a:r>
            <a:rPr lang="es-EC" sz="1600" dirty="0"/>
            <a:t>“El sistema de planificación y control está integrado en la estructura de la organización”.</a:t>
          </a:r>
        </a:p>
      </dgm:t>
    </dgm:pt>
    <dgm:pt modelId="{B893A5EE-F33E-474D-BE3A-34BEF052051D}" type="parTrans" cxnId="{F2C077C1-68F9-43C9-895F-D908B5FC84F5}">
      <dgm:prSet/>
      <dgm:spPr/>
      <dgm:t>
        <a:bodyPr/>
        <a:lstStyle/>
        <a:p>
          <a:endParaRPr lang="es-EC"/>
        </a:p>
      </dgm:t>
    </dgm:pt>
    <dgm:pt modelId="{F1115330-72F9-4E31-9A2C-7CA0A0E05157}" type="sibTrans" cxnId="{F2C077C1-68F9-43C9-895F-D908B5FC84F5}">
      <dgm:prSet/>
      <dgm:spPr/>
      <dgm:t>
        <a:bodyPr/>
        <a:lstStyle/>
        <a:p>
          <a:endParaRPr lang="es-EC"/>
        </a:p>
      </dgm:t>
    </dgm:pt>
    <dgm:pt modelId="{30DAAC5B-F0F3-41AD-81B9-360BAE691C28}">
      <dgm:prSet phldrT="[Texto]" custT="1"/>
      <dgm:spPr/>
      <dgm:t>
        <a:bodyPr/>
        <a:lstStyle/>
        <a:p>
          <a:r>
            <a:rPr lang="es-EC" sz="2000" dirty="0" err="1"/>
            <a:t>Ferruz</a:t>
          </a:r>
          <a:r>
            <a:rPr lang="es-EC" sz="2000" dirty="0"/>
            <a:t>, Marco, y Acero (2010)</a:t>
          </a:r>
        </a:p>
      </dgm:t>
    </dgm:pt>
    <dgm:pt modelId="{8EC5E838-5706-4322-8EFD-D544C0E06060}" type="parTrans" cxnId="{A9D4662E-B075-4F45-A110-B01334BA7AC8}">
      <dgm:prSet/>
      <dgm:spPr/>
      <dgm:t>
        <a:bodyPr/>
        <a:lstStyle/>
        <a:p>
          <a:endParaRPr lang="es-EC"/>
        </a:p>
      </dgm:t>
    </dgm:pt>
    <dgm:pt modelId="{D6EC7DFB-D0D3-4971-B3B6-D465840BDCEE}" type="sibTrans" cxnId="{A9D4662E-B075-4F45-A110-B01334BA7AC8}">
      <dgm:prSet/>
      <dgm:spPr/>
      <dgm:t>
        <a:bodyPr/>
        <a:lstStyle/>
        <a:p>
          <a:endParaRPr lang="es-EC"/>
        </a:p>
      </dgm:t>
    </dgm:pt>
    <dgm:pt modelId="{846EA54F-459F-48A6-96F8-15EBD78FCBA8}">
      <dgm:prSet phldrT="[Texto]" custT="1"/>
      <dgm:spPr/>
      <dgm:t>
        <a:bodyPr/>
        <a:lstStyle/>
        <a:p>
          <a:r>
            <a:rPr lang="es-EC" sz="1600" dirty="0"/>
            <a:t>Estructura de directivos (# determinados de consejeros externos).</a:t>
          </a:r>
        </a:p>
      </dgm:t>
    </dgm:pt>
    <dgm:pt modelId="{56AE2B2D-AF75-4563-9CC5-8C748295A87F}" type="parTrans" cxnId="{748717F0-3E50-45AB-B732-7A9D045A03AA}">
      <dgm:prSet/>
      <dgm:spPr/>
      <dgm:t>
        <a:bodyPr/>
        <a:lstStyle/>
        <a:p>
          <a:endParaRPr lang="es-EC"/>
        </a:p>
      </dgm:t>
    </dgm:pt>
    <dgm:pt modelId="{C036EC22-F824-41B5-822C-0AD7167FBA96}" type="sibTrans" cxnId="{748717F0-3E50-45AB-B732-7A9D045A03AA}">
      <dgm:prSet/>
      <dgm:spPr/>
      <dgm:t>
        <a:bodyPr/>
        <a:lstStyle/>
        <a:p>
          <a:endParaRPr lang="es-EC"/>
        </a:p>
      </dgm:t>
    </dgm:pt>
    <dgm:pt modelId="{721FB2A4-984E-4711-A7AB-D8D0067E4DE2}">
      <dgm:prSet phldrT="[Texto]" custT="1"/>
      <dgm:spPr/>
      <dgm:t>
        <a:bodyPr/>
        <a:lstStyle/>
        <a:p>
          <a:r>
            <a:rPr lang="es-EC" sz="1600" dirty="0"/>
            <a:t>Tamaño del consejo.</a:t>
          </a:r>
        </a:p>
      </dgm:t>
    </dgm:pt>
    <dgm:pt modelId="{5AF4A17D-9D63-46F2-8660-9823222F8BBE}" type="parTrans" cxnId="{8D5F3240-3EEB-4808-AAF3-B30BE4B151AF}">
      <dgm:prSet/>
      <dgm:spPr/>
      <dgm:t>
        <a:bodyPr/>
        <a:lstStyle/>
        <a:p>
          <a:endParaRPr lang="es-EC"/>
        </a:p>
      </dgm:t>
    </dgm:pt>
    <dgm:pt modelId="{22D5965E-FCB4-4863-AC53-BA9762C2A76A}" type="sibTrans" cxnId="{8D5F3240-3EEB-4808-AAF3-B30BE4B151AF}">
      <dgm:prSet/>
      <dgm:spPr/>
      <dgm:t>
        <a:bodyPr/>
        <a:lstStyle/>
        <a:p>
          <a:endParaRPr lang="es-EC"/>
        </a:p>
      </dgm:t>
    </dgm:pt>
    <dgm:pt modelId="{1C64AFD7-1717-41B5-836F-51CD1551BC10}">
      <dgm:prSet phldrT="[Texto]" custT="1"/>
      <dgm:spPr/>
      <dgm:t>
        <a:bodyPr/>
        <a:lstStyle/>
        <a:p>
          <a:r>
            <a:rPr lang="es-EC" sz="1600" dirty="0"/>
            <a:t>Remuneraciones de directivos. </a:t>
          </a:r>
        </a:p>
      </dgm:t>
    </dgm:pt>
    <dgm:pt modelId="{AA64C227-062B-495D-BA1A-3D1D681F244C}" type="parTrans" cxnId="{F457BAD7-3834-49C7-BE98-B423290312C4}">
      <dgm:prSet/>
      <dgm:spPr/>
      <dgm:t>
        <a:bodyPr/>
        <a:lstStyle/>
        <a:p>
          <a:endParaRPr lang="es-EC"/>
        </a:p>
      </dgm:t>
    </dgm:pt>
    <dgm:pt modelId="{DD327116-DDAA-406F-B5FB-E325A8611A08}" type="sibTrans" cxnId="{F457BAD7-3834-49C7-BE98-B423290312C4}">
      <dgm:prSet/>
      <dgm:spPr/>
      <dgm:t>
        <a:bodyPr/>
        <a:lstStyle/>
        <a:p>
          <a:endParaRPr lang="es-EC"/>
        </a:p>
      </dgm:t>
    </dgm:pt>
    <dgm:pt modelId="{66CC84F3-F9D2-47A1-A254-FBB5D54BF04F}">
      <dgm:prSet phldrT="[Texto]" custT="1"/>
      <dgm:spPr/>
      <dgm:t>
        <a:bodyPr/>
        <a:lstStyle/>
        <a:p>
          <a:r>
            <a:rPr lang="es-EC" sz="2000" dirty="0" err="1"/>
            <a:t>Arzbach</a:t>
          </a:r>
          <a:r>
            <a:rPr lang="es-EC" sz="2000" dirty="0"/>
            <a:t>, (2013) </a:t>
          </a:r>
        </a:p>
      </dgm:t>
    </dgm:pt>
    <dgm:pt modelId="{C521F905-BD85-4503-B394-E05C3A68590C}" type="parTrans" cxnId="{FD6A562D-B5DA-458A-A639-DBF34E382145}">
      <dgm:prSet/>
      <dgm:spPr/>
      <dgm:t>
        <a:bodyPr/>
        <a:lstStyle/>
        <a:p>
          <a:endParaRPr lang="es-EC"/>
        </a:p>
      </dgm:t>
    </dgm:pt>
    <dgm:pt modelId="{7531E658-6737-4397-B4F4-3A7F493FBC67}" type="sibTrans" cxnId="{FD6A562D-B5DA-458A-A639-DBF34E382145}">
      <dgm:prSet/>
      <dgm:spPr/>
      <dgm:t>
        <a:bodyPr/>
        <a:lstStyle/>
        <a:p>
          <a:endParaRPr lang="es-EC"/>
        </a:p>
      </dgm:t>
    </dgm:pt>
    <dgm:pt modelId="{56C1603A-2FA5-434F-9CCA-754BB0D20D17}">
      <dgm:prSet custT="1"/>
      <dgm:spPr/>
      <dgm:t>
        <a:bodyPr/>
        <a:lstStyle/>
        <a:p>
          <a:r>
            <a:rPr lang="es-EC" sz="2000" dirty="0"/>
            <a:t>Rodríguez, Fernández, y Rodríguez, (2012)</a:t>
          </a:r>
        </a:p>
      </dgm:t>
    </dgm:pt>
    <dgm:pt modelId="{F55239B6-E806-47AF-98B1-B53348B06B9F}" type="parTrans" cxnId="{978EB8AD-8076-45A6-8795-E4AA2A5675A3}">
      <dgm:prSet/>
      <dgm:spPr/>
      <dgm:t>
        <a:bodyPr/>
        <a:lstStyle/>
        <a:p>
          <a:endParaRPr lang="es-EC"/>
        </a:p>
      </dgm:t>
    </dgm:pt>
    <dgm:pt modelId="{2455323E-A861-4E6E-BBB3-E3B762A85B51}" type="sibTrans" cxnId="{978EB8AD-8076-45A6-8795-E4AA2A5675A3}">
      <dgm:prSet/>
      <dgm:spPr/>
      <dgm:t>
        <a:bodyPr/>
        <a:lstStyle/>
        <a:p>
          <a:endParaRPr lang="es-EC"/>
        </a:p>
      </dgm:t>
    </dgm:pt>
    <dgm:pt modelId="{BC6D22AD-7A63-455C-9410-BFB35FEBF107}">
      <dgm:prSet custT="1"/>
      <dgm:spPr/>
      <dgm:t>
        <a:bodyPr/>
        <a:lstStyle/>
        <a:p>
          <a:r>
            <a:rPr lang="es-EC" sz="2000" dirty="0"/>
            <a:t>López y Serrato (2014)</a:t>
          </a:r>
        </a:p>
      </dgm:t>
    </dgm:pt>
    <dgm:pt modelId="{77114A2D-50FA-48AE-952E-31102246A142}" type="parTrans" cxnId="{603A04BB-5CEE-4EC1-8CFD-4FFD0D0C18E0}">
      <dgm:prSet/>
      <dgm:spPr/>
      <dgm:t>
        <a:bodyPr/>
        <a:lstStyle/>
        <a:p>
          <a:endParaRPr lang="es-EC"/>
        </a:p>
      </dgm:t>
    </dgm:pt>
    <dgm:pt modelId="{4F381BBC-C3C7-45C1-B66D-8B08832F05CB}" type="sibTrans" cxnId="{603A04BB-5CEE-4EC1-8CFD-4FFD0D0C18E0}">
      <dgm:prSet/>
      <dgm:spPr/>
      <dgm:t>
        <a:bodyPr/>
        <a:lstStyle/>
        <a:p>
          <a:endParaRPr lang="es-EC"/>
        </a:p>
      </dgm:t>
    </dgm:pt>
    <dgm:pt modelId="{834A8497-AA4F-41C8-9300-37048194AA69}">
      <dgm:prSet custT="1"/>
      <dgm:spPr/>
      <dgm:t>
        <a:bodyPr/>
        <a:lstStyle/>
        <a:p>
          <a:r>
            <a:rPr lang="es-EC" sz="2000" dirty="0" err="1"/>
            <a:t>Pucheta</a:t>
          </a:r>
          <a:r>
            <a:rPr lang="es-EC" sz="2000" dirty="0"/>
            <a:t> (2015)</a:t>
          </a:r>
        </a:p>
      </dgm:t>
    </dgm:pt>
    <dgm:pt modelId="{5B02F299-04A6-49EE-89CE-709034918528}" type="parTrans" cxnId="{63788E75-4830-433D-8E7E-12A7C6710FEB}">
      <dgm:prSet/>
      <dgm:spPr/>
      <dgm:t>
        <a:bodyPr/>
        <a:lstStyle/>
        <a:p>
          <a:endParaRPr lang="es-EC"/>
        </a:p>
      </dgm:t>
    </dgm:pt>
    <dgm:pt modelId="{8F9700A0-31BE-43C6-A1C2-7A40D523A9E2}" type="sibTrans" cxnId="{63788E75-4830-433D-8E7E-12A7C6710FEB}">
      <dgm:prSet/>
      <dgm:spPr/>
      <dgm:t>
        <a:bodyPr/>
        <a:lstStyle/>
        <a:p>
          <a:endParaRPr lang="es-EC"/>
        </a:p>
      </dgm:t>
    </dgm:pt>
    <dgm:pt modelId="{A528A0FE-F120-413D-8A7D-0D57B188596C}" type="pres">
      <dgm:prSet presAssocID="{4E8F665A-97B1-400B-9F67-7B9BE411C089}" presName="Name0" presStyleCnt="0">
        <dgm:presLayoutVars>
          <dgm:dir/>
          <dgm:animLvl val="lvl"/>
          <dgm:resizeHandles val="exact"/>
        </dgm:presLayoutVars>
      </dgm:prSet>
      <dgm:spPr/>
      <dgm:t>
        <a:bodyPr/>
        <a:lstStyle/>
        <a:p>
          <a:endParaRPr lang="es-EC"/>
        </a:p>
      </dgm:t>
    </dgm:pt>
    <dgm:pt modelId="{CDE00AD4-3B6D-4EC9-957F-633DA112D260}" type="pres">
      <dgm:prSet presAssocID="{FE86DDDD-2D1A-4166-A824-77B981A1CD18}" presName="linNode" presStyleCnt="0"/>
      <dgm:spPr/>
    </dgm:pt>
    <dgm:pt modelId="{9731D7FF-86D5-4493-BA45-6B896536E69C}" type="pres">
      <dgm:prSet presAssocID="{FE86DDDD-2D1A-4166-A824-77B981A1CD18}" presName="parentText" presStyleLbl="node1" presStyleIdx="0" presStyleCnt="7" custLinFactNeighborX="416" custLinFactNeighborY="-2310">
        <dgm:presLayoutVars>
          <dgm:chMax val="1"/>
          <dgm:bulletEnabled val="1"/>
        </dgm:presLayoutVars>
      </dgm:prSet>
      <dgm:spPr/>
      <dgm:t>
        <a:bodyPr/>
        <a:lstStyle/>
        <a:p>
          <a:endParaRPr lang="es-EC"/>
        </a:p>
      </dgm:t>
    </dgm:pt>
    <dgm:pt modelId="{BBB7642E-D017-42FD-890E-BABE64E39586}" type="pres">
      <dgm:prSet presAssocID="{FE86DDDD-2D1A-4166-A824-77B981A1CD18}" presName="descendantText" presStyleLbl="alignAccFollowNode1" presStyleIdx="0" presStyleCnt="3" custScaleY="117582" custLinFactNeighborX="740" custLinFactNeighborY="-6596">
        <dgm:presLayoutVars>
          <dgm:bulletEnabled val="1"/>
        </dgm:presLayoutVars>
      </dgm:prSet>
      <dgm:spPr/>
      <dgm:t>
        <a:bodyPr/>
        <a:lstStyle/>
        <a:p>
          <a:endParaRPr lang="es-EC"/>
        </a:p>
      </dgm:t>
    </dgm:pt>
    <dgm:pt modelId="{E1D6EB2F-D19D-46BC-A91A-B4E0212E5DF1}" type="pres">
      <dgm:prSet presAssocID="{A0ABFF38-5E1F-4322-8317-6B4C592F44B9}" presName="sp" presStyleCnt="0"/>
      <dgm:spPr/>
    </dgm:pt>
    <dgm:pt modelId="{8136EAE5-4EB4-4C37-9722-85F013D4F4A8}" type="pres">
      <dgm:prSet presAssocID="{271687F7-FE81-4B85-8AE6-50FBE086FC3F}" presName="linNode" presStyleCnt="0"/>
      <dgm:spPr/>
    </dgm:pt>
    <dgm:pt modelId="{4F720537-F7E6-4858-BA41-7D74299B58E4}" type="pres">
      <dgm:prSet presAssocID="{271687F7-FE81-4B85-8AE6-50FBE086FC3F}" presName="parentText" presStyleLbl="node1" presStyleIdx="1" presStyleCnt="7">
        <dgm:presLayoutVars>
          <dgm:chMax val="1"/>
          <dgm:bulletEnabled val="1"/>
        </dgm:presLayoutVars>
      </dgm:prSet>
      <dgm:spPr/>
      <dgm:t>
        <a:bodyPr/>
        <a:lstStyle/>
        <a:p>
          <a:endParaRPr lang="es-EC"/>
        </a:p>
      </dgm:t>
    </dgm:pt>
    <dgm:pt modelId="{631139D9-610D-4EC4-8801-4F5F97D1A190}" type="pres">
      <dgm:prSet presAssocID="{271687F7-FE81-4B85-8AE6-50FBE086FC3F}" presName="descendantText" presStyleLbl="alignAccFollowNode1" presStyleIdx="1" presStyleCnt="3">
        <dgm:presLayoutVars>
          <dgm:bulletEnabled val="1"/>
        </dgm:presLayoutVars>
      </dgm:prSet>
      <dgm:spPr/>
      <dgm:t>
        <a:bodyPr/>
        <a:lstStyle/>
        <a:p>
          <a:endParaRPr lang="es-EC"/>
        </a:p>
      </dgm:t>
    </dgm:pt>
    <dgm:pt modelId="{F5207FED-EFCB-4330-B400-9AD755933B67}" type="pres">
      <dgm:prSet presAssocID="{47758B2B-BAD8-4F17-AFA5-D0387843B9DF}" presName="sp" presStyleCnt="0"/>
      <dgm:spPr/>
    </dgm:pt>
    <dgm:pt modelId="{B7D6BC56-F976-48C9-8DD2-250ABA0AA658}" type="pres">
      <dgm:prSet presAssocID="{30DAAC5B-F0F3-41AD-81B9-360BAE691C28}" presName="linNode" presStyleCnt="0"/>
      <dgm:spPr/>
    </dgm:pt>
    <dgm:pt modelId="{497486A3-7019-4BE6-A275-EBE4332A9B3F}" type="pres">
      <dgm:prSet presAssocID="{30DAAC5B-F0F3-41AD-81B9-360BAE691C28}" presName="parentText" presStyleLbl="node1" presStyleIdx="2" presStyleCnt="7">
        <dgm:presLayoutVars>
          <dgm:chMax val="1"/>
          <dgm:bulletEnabled val="1"/>
        </dgm:presLayoutVars>
      </dgm:prSet>
      <dgm:spPr/>
      <dgm:t>
        <a:bodyPr/>
        <a:lstStyle/>
        <a:p>
          <a:endParaRPr lang="es-EC"/>
        </a:p>
      </dgm:t>
    </dgm:pt>
    <dgm:pt modelId="{242AFC88-1E35-4E22-887A-3FBC790C66FD}" type="pres">
      <dgm:prSet presAssocID="{30DAAC5B-F0F3-41AD-81B9-360BAE691C28}" presName="descendantText" presStyleLbl="alignAccFollowNode1" presStyleIdx="2" presStyleCnt="3" custScaleY="126216" custLinFactNeighborX="645" custLinFactNeighborY="676">
        <dgm:presLayoutVars>
          <dgm:bulletEnabled val="1"/>
        </dgm:presLayoutVars>
      </dgm:prSet>
      <dgm:spPr/>
      <dgm:t>
        <a:bodyPr/>
        <a:lstStyle/>
        <a:p>
          <a:endParaRPr lang="es-EC"/>
        </a:p>
      </dgm:t>
    </dgm:pt>
    <dgm:pt modelId="{53F1CBBB-9457-4495-A03C-D368A34C0E22}" type="pres">
      <dgm:prSet presAssocID="{D6EC7DFB-D0D3-4971-B3B6-D465840BDCEE}" presName="sp" presStyleCnt="0"/>
      <dgm:spPr/>
    </dgm:pt>
    <dgm:pt modelId="{3D6B3C39-5851-408C-A4E8-F0E2BD3A0102}" type="pres">
      <dgm:prSet presAssocID="{66CC84F3-F9D2-47A1-A254-FBB5D54BF04F}" presName="linNode" presStyleCnt="0"/>
      <dgm:spPr/>
    </dgm:pt>
    <dgm:pt modelId="{E9E020FF-B3EB-4783-99DF-F08CF3866515}" type="pres">
      <dgm:prSet presAssocID="{66CC84F3-F9D2-47A1-A254-FBB5D54BF04F}" presName="parentText" presStyleLbl="node1" presStyleIdx="3" presStyleCnt="7">
        <dgm:presLayoutVars>
          <dgm:chMax val="1"/>
          <dgm:bulletEnabled val="1"/>
        </dgm:presLayoutVars>
      </dgm:prSet>
      <dgm:spPr/>
      <dgm:t>
        <a:bodyPr/>
        <a:lstStyle/>
        <a:p>
          <a:endParaRPr lang="es-EC"/>
        </a:p>
      </dgm:t>
    </dgm:pt>
    <dgm:pt modelId="{509E2F1E-63E2-4930-A66F-241498EFBFFD}" type="pres">
      <dgm:prSet presAssocID="{7531E658-6737-4397-B4F4-3A7F493FBC67}" presName="sp" presStyleCnt="0"/>
      <dgm:spPr/>
    </dgm:pt>
    <dgm:pt modelId="{1FB95E9D-B849-4440-AC05-13C3EED080E7}" type="pres">
      <dgm:prSet presAssocID="{56C1603A-2FA5-434F-9CCA-754BB0D20D17}" presName="linNode" presStyleCnt="0"/>
      <dgm:spPr/>
    </dgm:pt>
    <dgm:pt modelId="{5D861608-C9F0-4B6E-858A-951A08E10BED}" type="pres">
      <dgm:prSet presAssocID="{56C1603A-2FA5-434F-9CCA-754BB0D20D17}" presName="parentText" presStyleLbl="node1" presStyleIdx="4" presStyleCnt="7">
        <dgm:presLayoutVars>
          <dgm:chMax val="1"/>
          <dgm:bulletEnabled val="1"/>
        </dgm:presLayoutVars>
      </dgm:prSet>
      <dgm:spPr/>
      <dgm:t>
        <a:bodyPr/>
        <a:lstStyle/>
        <a:p>
          <a:endParaRPr lang="es-EC"/>
        </a:p>
      </dgm:t>
    </dgm:pt>
    <dgm:pt modelId="{8FCE796C-12C8-4FB1-B561-79389A08616D}" type="pres">
      <dgm:prSet presAssocID="{2455323E-A861-4E6E-BBB3-E3B762A85B51}" presName="sp" presStyleCnt="0"/>
      <dgm:spPr/>
    </dgm:pt>
    <dgm:pt modelId="{B81A8E90-011B-469A-98CA-725EA45898F7}" type="pres">
      <dgm:prSet presAssocID="{BC6D22AD-7A63-455C-9410-BFB35FEBF107}" presName="linNode" presStyleCnt="0"/>
      <dgm:spPr/>
    </dgm:pt>
    <dgm:pt modelId="{4C6D5C24-9FDC-496C-8450-87F0FD980987}" type="pres">
      <dgm:prSet presAssocID="{BC6D22AD-7A63-455C-9410-BFB35FEBF107}" presName="parentText" presStyleLbl="node1" presStyleIdx="5" presStyleCnt="7">
        <dgm:presLayoutVars>
          <dgm:chMax val="1"/>
          <dgm:bulletEnabled val="1"/>
        </dgm:presLayoutVars>
      </dgm:prSet>
      <dgm:spPr/>
      <dgm:t>
        <a:bodyPr/>
        <a:lstStyle/>
        <a:p>
          <a:endParaRPr lang="es-EC"/>
        </a:p>
      </dgm:t>
    </dgm:pt>
    <dgm:pt modelId="{4B39E220-5F8D-489C-8666-9E6AE5580F7E}" type="pres">
      <dgm:prSet presAssocID="{4F381BBC-C3C7-45C1-B66D-8B08832F05CB}" presName="sp" presStyleCnt="0"/>
      <dgm:spPr/>
    </dgm:pt>
    <dgm:pt modelId="{A54E6814-F525-4E3A-8F13-6721C4EEBF17}" type="pres">
      <dgm:prSet presAssocID="{834A8497-AA4F-41C8-9300-37048194AA69}" presName="linNode" presStyleCnt="0"/>
      <dgm:spPr/>
    </dgm:pt>
    <dgm:pt modelId="{FB24F42D-3F87-45EB-909F-BD6BABF18CD6}" type="pres">
      <dgm:prSet presAssocID="{834A8497-AA4F-41C8-9300-37048194AA69}" presName="parentText" presStyleLbl="node1" presStyleIdx="6" presStyleCnt="7">
        <dgm:presLayoutVars>
          <dgm:chMax val="1"/>
          <dgm:bulletEnabled val="1"/>
        </dgm:presLayoutVars>
      </dgm:prSet>
      <dgm:spPr/>
      <dgm:t>
        <a:bodyPr/>
        <a:lstStyle/>
        <a:p>
          <a:endParaRPr lang="es-EC"/>
        </a:p>
      </dgm:t>
    </dgm:pt>
  </dgm:ptLst>
  <dgm:cxnLst>
    <dgm:cxn modelId="{67A91782-20B4-4159-A4BF-27EE132F0B52}" type="presOf" srcId="{1C64AFD7-1717-41B5-836F-51CD1551BC10}" destId="{242AFC88-1E35-4E22-887A-3FBC790C66FD}" srcOrd="0" destOrd="2" presId="urn:microsoft.com/office/officeart/2005/8/layout/vList5"/>
    <dgm:cxn modelId="{8B7E0E79-20AF-417E-8ED2-B68048E31259}" type="presOf" srcId="{56C1603A-2FA5-434F-9CCA-754BB0D20D17}" destId="{5D861608-C9F0-4B6E-858A-951A08E10BED}" srcOrd="0" destOrd="0" presId="urn:microsoft.com/office/officeart/2005/8/layout/vList5"/>
    <dgm:cxn modelId="{08D0F36F-CD2A-41FB-B0D7-7FA3EDB5E1BA}" type="presOf" srcId="{BC6D22AD-7A63-455C-9410-BFB35FEBF107}" destId="{4C6D5C24-9FDC-496C-8450-87F0FD980987}" srcOrd="0" destOrd="0" presId="urn:microsoft.com/office/officeart/2005/8/layout/vList5"/>
    <dgm:cxn modelId="{692E3C94-7B74-47A6-9FF4-65FF0D572E10}" type="presOf" srcId="{30DAAC5B-F0F3-41AD-81B9-360BAE691C28}" destId="{497486A3-7019-4BE6-A275-EBE4332A9B3F}" srcOrd="0" destOrd="0" presId="urn:microsoft.com/office/officeart/2005/8/layout/vList5"/>
    <dgm:cxn modelId="{B86F5577-186A-4499-BAAF-5262D20E94B6}" type="presOf" srcId="{721FB2A4-984E-4711-A7AB-D8D0067E4DE2}" destId="{242AFC88-1E35-4E22-887A-3FBC790C66FD}" srcOrd="0" destOrd="1" presId="urn:microsoft.com/office/officeart/2005/8/layout/vList5"/>
    <dgm:cxn modelId="{978EB8AD-8076-45A6-8795-E4AA2A5675A3}" srcId="{4E8F665A-97B1-400B-9F67-7B9BE411C089}" destId="{56C1603A-2FA5-434F-9CCA-754BB0D20D17}" srcOrd="4" destOrd="0" parTransId="{F55239B6-E806-47AF-98B1-B53348B06B9F}" sibTransId="{2455323E-A861-4E6E-BBB3-E3B762A85B51}"/>
    <dgm:cxn modelId="{F2F1EEE7-549D-4416-8CE0-ECEC9F9B63AA}" srcId="{FE86DDDD-2D1A-4166-A824-77B981A1CD18}" destId="{100E932B-99CA-43BD-BAB8-72F32A56FBC3}" srcOrd="0" destOrd="0" parTransId="{1EBD9EC5-DC40-4DC0-9739-962C54C865CA}" sibTransId="{F40546A6-A314-4F86-90A6-65F8A7A5D886}"/>
    <dgm:cxn modelId="{8D14C237-FECF-43AD-AE1F-8C8ED9970FE7}" type="presOf" srcId="{D22C87FE-CF1D-48FD-9691-A984C77FB6B2}" destId="{BBB7642E-D017-42FD-890E-BABE64E39586}" srcOrd="0" destOrd="1" presId="urn:microsoft.com/office/officeart/2005/8/layout/vList5"/>
    <dgm:cxn modelId="{8D5F3240-3EEB-4808-AAF3-B30BE4B151AF}" srcId="{30DAAC5B-F0F3-41AD-81B9-360BAE691C28}" destId="{721FB2A4-984E-4711-A7AB-D8D0067E4DE2}" srcOrd="1" destOrd="0" parTransId="{5AF4A17D-9D63-46F2-8660-9823222F8BBE}" sibTransId="{22D5965E-FCB4-4863-AC53-BA9762C2A76A}"/>
    <dgm:cxn modelId="{AF9FA8D3-4163-400F-9717-E9A4D2C9EC8F}" type="presOf" srcId="{66CC84F3-F9D2-47A1-A254-FBB5D54BF04F}" destId="{E9E020FF-B3EB-4783-99DF-F08CF3866515}" srcOrd="0" destOrd="0" presId="urn:microsoft.com/office/officeart/2005/8/layout/vList5"/>
    <dgm:cxn modelId="{8BDAD7F5-7FF8-475D-9FCB-B9304BA049D5}" type="presOf" srcId="{834A8497-AA4F-41C8-9300-37048194AA69}" destId="{FB24F42D-3F87-45EB-909F-BD6BABF18CD6}" srcOrd="0" destOrd="0" presId="urn:microsoft.com/office/officeart/2005/8/layout/vList5"/>
    <dgm:cxn modelId="{A9D4662E-B075-4F45-A110-B01334BA7AC8}" srcId="{4E8F665A-97B1-400B-9F67-7B9BE411C089}" destId="{30DAAC5B-F0F3-41AD-81B9-360BAE691C28}" srcOrd="2" destOrd="0" parTransId="{8EC5E838-5706-4322-8EFD-D544C0E06060}" sibTransId="{D6EC7DFB-D0D3-4971-B3B6-D465840BDCEE}"/>
    <dgm:cxn modelId="{B14A4045-41AB-4E64-9439-FF0EF4998BC9}" type="presOf" srcId="{846EA54F-459F-48A6-96F8-15EBD78FCBA8}" destId="{242AFC88-1E35-4E22-887A-3FBC790C66FD}" srcOrd="0" destOrd="0" presId="urn:microsoft.com/office/officeart/2005/8/layout/vList5"/>
    <dgm:cxn modelId="{FA35D04A-A989-4B73-9160-E613902CAF6E}" srcId="{4E8F665A-97B1-400B-9F67-7B9BE411C089}" destId="{271687F7-FE81-4B85-8AE6-50FBE086FC3F}" srcOrd="1" destOrd="0" parTransId="{7D51C538-8162-45DF-A1AE-6401F758460A}" sibTransId="{47758B2B-BAD8-4F17-AFA5-D0387843B9DF}"/>
    <dgm:cxn modelId="{1FD6BD77-DC35-4DA3-87AD-C5918E92316E}" type="presOf" srcId="{FE86DDDD-2D1A-4166-A824-77B981A1CD18}" destId="{9731D7FF-86D5-4493-BA45-6B896536E69C}" srcOrd="0" destOrd="0" presId="urn:microsoft.com/office/officeart/2005/8/layout/vList5"/>
    <dgm:cxn modelId="{B3326312-DBC2-4925-9CBD-062EFDF985AC}" srcId="{4E8F665A-97B1-400B-9F67-7B9BE411C089}" destId="{FE86DDDD-2D1A-4166-A824-77B981A1CD18}" srcOrd="0" destOrd="0" parTransId="{A082BA90-DB0A-4A8D-B4BF-4A9A444AC782}" sibTransId="{A0ABFF38-5E1F-4322-8317-6B4C592F44B9}"/>
    <dgm:cxn modelId="{2B972413-0B32-4B22-ABE4-4A76C10AEB5D}" type="presOf" srcId="{809BC69F-DB8C-4E98-9E18-FBFF1ADBE68B}" destId="{631139D9-610D-4EC4-8801-4F5F97D1A190}" srcOrd="0" destOrd="0" presId="urn:microsoft.com/office/officeart/2005/8/layout/vList5"/>
    <dgm:cxn modelId="{F2C077C1-68F9-43C9-895F-D908B5FC84F5}" srcId="{271687F7-FE81-4B85-8AE6-50FBE086FC3F}" destId="{809BC69F-DB8C-4E98-9E18-FBFF1ADBE68B}" srcOrd="0" destOrd="0" parTransId="{B893A5EE-F33E-474D-BE3A-34BEF052051D}" sibTransId="{F1115330-72F9-4E31-9A2C-7CA0A0E05157}"/>
    <dgm:cxn modelId="{63788E75-4830-433D-8E7E-12A7C6710FEB}" srcId="{4E8F665A-97B1-400B-9F67-7B9BE411C089}" destId="{834A8497-AA4F-41C8-9300-37048194AA69}" srcOrd="6" destOrd="0" parTransId="{5B02F299-04A6-49EE-89CE-709034918528}" sibTransId="{8F9700A0-31BE-43C6-A1C2-7A40D523A9E2}"/>
    <dgm:cxn modelId="{F457BAD7-3834-49C7-BE98-B423290312C4}" srcId="{30DAAC5B-F0F3-41AD-81B9-360BAE691C28}" destId="{1C64AFD7-1717-41B5-836F-51CD1551BC10}" srcOrd="2" destOrd="0" parTransId="{AA64C227-062B-495D-BA1A-3D1D681F244C}" sibTransId="{DD327116-DDAA-406F-B5FB-E325A8611A08}"/>
    <dgm:cxn modelId="{034AE523-9B38-4EF5-B259-F6B2006731E5}" type="presOf" srcId="{4E8F665A-97B1-400B-9F67-7B9BE411C089}" destId="{A528A0FE-F120-413D-8A7D-0D57B188596C}" srcOrd="0" destOrd="0" presId="urn:microsoft.com/office/officeart/2005/8/layout/vList5"/>
    <dgm:cxn modelId="{748717F0-3E50-45AB-B732-7A9D045A03AA}" srcId="{30DAAC5B-F0F3-41AD-81B9-360BAE691C28}" destId="{846EA54F-459F-48A6-96F8-15EBD78FCBA8}" srcOrd="0" destOrd="0" parTransId="{56AE2B2D-AF75-4563-9CC5-8C748295A87F}" sibTransId="{C036EC22-F824-41B5-822C-0AD7167FBA96}"/>
    <dgm:cxn modelId="{A2DE78AA-1CE8-4EFE-B9AB-82DB41D54F9E}" type="presOf" srcId="{100E932B-99CA-43BD-BAB8-72F32A56FBC3}" destId="{BBB7642E-D017-42FD-890E-BABE64E39586}" srcOrd="0" destOrd="0" presId="urn:microsoft.com/office/officeart/2005/8/layout/vList5"/>
    <dgm:cxn modelId="{4C3D276B-C405-40BB-B340-A086DFAC7013}" type="presOf" srcId="{271687F7-FE81-4B85-8AE6-50FBE086FC3F}" destId="{4F720537-F7E6-4858-BA41-7D74299B58E4}" srcOrd="0" destOrd="0" presId="urn:microsoft.com/office/officeart/2005/8/layout/vList5"/>
    <dgm:cxn modelId="{5448B94E-1263-4EF7-9AA1-D959531AE7BA}" srcId="{FE86DDDD-2D1A-4166-A824-77B981A1CD18}" destId="{D22C87FE-CF1D-48FD-9691-A984C77FB6B2}" srcOrd="1" destOrd="0" parTransId="{5D6AF19C-F883-4B4C-B162-C7EF95859AFD}" sibTransId="{CAB6255E-4723-4504-A2D3-1D2BE041CA54}"/>
    <dgm:cxn modelId="{FD6A562D-B5DA-458A-A639-DBF34E382145}" srcId="{4E8F665A-97B1-400B-9F67-7B9BE411C089}" destId="{66CC84F3-F9D2-47A1-A254-FBB5D54BF04F}" srcOrd="3" destOrd="0" parTransId="{C521F905-BD85-4503-B394-E05C3A68590C}" sibTransId="{7531E658-6737-4397-B4F4-3A7F493FBC67}"/>
    <dgm:cxn modelId="{603A04BB-5CEE-4EC1-8CFD-4FFD0D0C18E0}" srcId="{4E8F665A-97B1-400B-9F67-7B9BE411C089}" destId="{BC6D22AD-7A63-455C-9410-BFB35FEBF107}" srcOrd="5" destOrd="0" parTransId="{77114A2D-50FA-48AE-952E-31102246A142}" sibTransId="{4F381BBC-C3C7-45C1-B66D-8B08832F05CB}"/>
    <dgm:cxn modelId="{B3919306-8CBA-4BFC-9C14-8D73E5E54041}" type="presParOf" srcId="{A528A0FE-F120-413D-8A7D-0D57B188596C}" destId="{CDE00AD4-3B6D-4EC9-957F-633DA112D260}" srcOrd="0" destOrd="0" presId="urn:microsoft.com/office/officeart/2005/8/layout/vList5"/>
    <dgm:cxn modelId="{FCCCB993-9F78-477F-9BEC-94337F36BC0A}" type="presParOf" srcId="{CDE00AD4-3B6D-4EC9-957F-633DA112D260}" destId="{9731D7FF-86D5-4493-BA45-6B896536E69C}" srcOrd="0" destOrd="0" presId="urn:microsoft.com/office/officeart/2005/8/layout/vList5"/>
    <dgm:cxn modelId="{8521C076-CCCD-4C36-A94C-D0BCBBB32B94}" type="presParOf" srcId="{CDE00AD4-3B6D-4EC9-957F-633DA112D260}" destId="{BBB7642E-D017-42FD-890E-BABE64E39586}" srcOrd="1" destOrd="0" presId="urn:microsoft.com/office/officeart/2005/8/layout/vList5"/>
    <dgm:cxn modelId="{0C388035-F7E2-49EA-9FDB-291A65CFBE2C}" type="presParOf" srcId="{A528A0FE-F120-413D-8A7D-0D57B188596C}" destId="{E1D6EB2F-D19D-46BC-A91A-B4E0212E5DF1}" srcOrd="1" destOrd="0" presId="urn:microsoft.com/office/officeart/2005/8/layout/vList5"/>
    <dgm:cxn modelId="{DA792F97-A65A-4E65-BE78-84B221096183}" type="presParOf" srcId="{A528A0FE-F120-413D-8A7D-0D57B188596C}" destId="{8136EAE5-4EB4-4C37-9722-85F013D4F4A8}" srcOrd="2" destOrd="0" presId="urn:microsoft.com/office/officeart/2005/8/layout/vList5"/>
    <dgm:cxn modelId="{A490D8A9-CED6-45D2-AF79-9C5DB39FCAA0}" type="presParOf" srcId="{8136EAE5-4EB4-4C37-9722-85F013D4F4A8}" destId="{4F720537-F7E6-4858-BA41-7D74299B58E4}" srcOrd="0" destOrd="0" presId="urn:microsoft.com/office/officeart/2005/8/layout/vList5"/>
    <dgm:cxn modelId="{D662BF2E-76C4-40ED-AF1F-C17F09AE32C7}" type="presParOf" srcId="{8136EAE5-4EB4-4C37-9722-85F013D4F4A8}" destId="{631139D9-610D-4EC4-8801-4F5F97D1A190}" srcOrd="1" destOrd="0" presId="urn:microsoft.com/office/officeart/2005/8/layout/vList5"/>
    <dgm:cxn modelId="{E68C8143-161A-4A78-8AE1-FE3C5049C1BF}" type="presParOf" srcId="{A528A0FE-F120-413D-8A7D-0D57B188596C}" destId="{F5207FED-EFCB-4330-B400-9AD755933B67}" srcOrd="3" destOrd="0" presId="urn:microsoft.com/office/officeart/2005/8/layout/vList5"/>
    <dgm:cxn modelId="{1DE6BF63-7F8A-4BC3-B5F0-921C5F715C75}" type="presParOf" srcId="{A528A0FE-F120-413D-8A7D-0D57B188596C}" destId="{B7D6BC56-F976-48C9-8DD2-250ABA0AA658}" srcOrd="4" destOrd="0" presId="urn:microsoft.com/office/officeart/2005/8/layout/vList5"/>
    <dgm:cxn modelId="{DE7C27C3-5D6B-4E91-9F79-8F13EF18AB8B}" type="presParOf" srcId="{B7D6BC56-F976-48C9-8DD2-250ABA0AA658}" destId="{497486A3-7019-4BE6-A275-EBE4332A9B3F}" srcOrd="0" destOrd="0" presId="urn:microsoft.com/office/officeart/2005/8/layout/vList5"/>
    <dgm:cxn modelId="{B4315B02-943D-46EA-8477-6C247FCADC0A}" type="presParOf" srcId="{B7D6BC56-F976-48C9-8DD2-250ABA0AA658}" destId="{242AFC88-1E35-4E22-887A-3FBC790C66FD}" srcOrd="1" destOrd="0" presId="urn:microsoft.com/office/officeart/2005/8/layout/vList5"/>
    <dgm:cxn modelId="{C64ED96D-E028-4F2F-AF9F-DE5213171E28}" type="presParOf" srcId="{A528A0FE-F120-413D-8A7D-0D57B188596C}" destId="{53F1CBBB-9457-4495-A03C-D368A34C0E22}" srcOrd="5" destOrd="0" presId="urn:microsoft.com/office/officeart/2005/8/layout/vList5"/>
    <dgm:cxn modelId="{20B067B0-3951-4748-9DE1-6163E6C360F3}" type="presParOf" srcId="{A528A0FE-F120-413D-8A7D-0D57B188596C}" destId="{3D6B3C39-5851-408C-A4E8-F0E2BD3A0102}" srcOrd="6" destOrd="0" presId="urn:microsoft.com/office/officeart/2005/8/layout/vList5"/>
    <dgm:cxn modelId="{E79B8E26-D235-4371-AB79-F1E2533E8F25}" type="presParOf" srcId="{3D6B3C39-5851-408C-A4E8-F0E2BD3A0102}" destId="{E9E020FF-B3EB-4783-99DF-F08CF3866515}" srcOrd="0" destOrd="0" presId="urn:microsoft.com/office/officeart/2005/8/layout/vList5"/>
    <dgm:cxn modelId="{F50608CA-3D4F-48A2-98C1-3062FB1D722F}" type="presParOf" srcId="{A528A0FE-F120-413D-8A7D-0D57B188596C}" destId="{509E2F1E-63E2-4930-A66F-241498EFBFFD}" srcOrd="7" destOrd="0" presId="urn:microsoft.com/office/officeart/2005/8/layout/vList5"/>
    <dgm:cxn modelId="{110AEB0B-A24A-4ACB-888B-D75C93A4BA97}" type="presParOf" srcId="{A528A0FE-F120-413D-8A7D-0D57B188596C}" destId="{1FB95E9D-B849-4440-AC05-13C3EED080E7}" srcOrd="8" destOrd="0" presId="urn:microsoft.com/office/officeart/2005/8/layout/vList5"/>
    <dgm:cxn modelId="{F4B6D1CD-D10D-4028-86B9-19BD05676604}" type="presParOf" srcId="{1FB95E9D-B849-4440-AC05-13C3EED080E7}" destId="{5D861608-C9F0-4B6E-858A-951A08E10BED}" srcOrd="0" destOrd="0" presId="urn:microsoft.com/office/officeart/2005/8/layout/vList5"/>
    <dgm:cxn modelId="{C72272CB-BC3C-4194-A2D1-F7ABE212E6D5}" type="presParOf" srcId="{A528A0FE-F120-413D-8A7D-0D57B188596C}" destId="{8FCE796C-12C8-4FB1-B561-79389A08616D}" srcOrd="9" destOrd="0" presId="urn:microsoft.com/office/officeart/2005/8/layout/vList5"/>
    <dgm:cxn modelId="{CD63AB9F-A6F1-4C7D-A46D-637E5634D6C6}" type="presParOf" srcId="{A528A0FE-F120-413D-8A7D-0D57B188596C}" destId="{B81A8E90-011B-469A-98CA-725EA45898F7}" srcOrd="10" destOrd="0" presId="urn:microsoft.com/office/officeart/2005/8/layout/vList5"/>
    <dgm:cxn modelId="{A77BA7B0-4499-4570-B023-23F6E42AFA26}" type="presParOf" srcId="{B81A8E90-011B-469A-98CA-725EA45898F7}" destId="{4C6D5C24-9FDC-496C-8450-87F0FD980987}" srcOrd="0" destOrd="0" presId="urn:microsoft.com/office/officeart/2005/8/layout/vList5"/>
    <dgm:cxn modelId="{918F2E4A-E8A5-48E2-8FCF-446B32124A97}" type="presParOf" srcId="{A528A0FE-F120-413D-8A7D-0D57B188596C}" destId="{4B39E220-5F8D-489C-8666-9E6AE5580F7E}" srcOrd="11" destOrd="0" presId="urn:microsoft.com/office/officeart/2005/8/layout/vList5"/>
    <dgm:cxn modelId="{A3537716-9BBD-425F-9680-3AF8F5959780}" type="presParOf" srcId="{A528A0FE-F120-413D-8A7D-0D57B188596C}" destId="{A54E6814-F525-4E3A-8F13-6721C4EEBF17}" srcOrd="12" destOrd="0" presId="urn:microsoft.com/office/officeart/2005/8/layout/vList5"/>
    <dgm:cxn modelId="{13586975-650D-429B-9BEE-E3DBB19F9133}" type="presParOf" srcId="{A54E6814-F525-4E3A-8F13-6721C4EEBF17}" destId="{FB24F42D-3F87-45EB-909F-BD6BABF18CD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B9041E-4376-4F69-9D79-69D307537CA8}" type="doc">
      <dgm:prSet loTypeId="urn:microsoft.com/office/officeart/2005/8/layout/process1" loCatId="process" qsTypeId="urn:microsoft.com/office/officeart/2005/8/quickstyle/simple1" qsCatId="simple" csTypeId="urn:microsoft.com/office/officeart/2005/8/colors/colorful5" csCatId="colorful" phldr="1"/>
      <dgm:spPr/>
    </dgm:pt>
    <dgm:pt modelId="{D5DDF59D-3AB2-4E14-A133-1EB124BB9252}">
      <dgm:prSet phldrT="[Texto]" phldr="1"/>
      <dgm:spPr/>
      <dgm:t>
        <a:bodyPr/>
        <a:lstStyle/>
        <a:p>
          <a:endParaRPr lang="es-EC"/>
        </a:p>
      </dgm:t>
    </dgm:pt>
    <dgm:pt modelId="{7AB80867-1373-44A5-88C5-40F1A4B7AEC9}" type="parTrans" cxnId="{0322FAC1-17FD-4CA0-901B-37FEDF471AAF}">
      <dgm:prSet/>
      <dgm:spPr/>
      <dgm:t>
        <a:bodyPr/>
        <a:lstStyle/>
        <a:p>
          <a:endParaRPr lang="es-EC"/>
        </a:p>
      </dgm:t>
    </dgm:pt>
    <dgm:pt modelId="{B8A934E2-57F1-4F09-AB76-D49111536DFD}" type="sibTrans" cxnId="{0322FAC1-17FD-4CA0-901B-37FEDF471AAF}">
      <dgm:prSet/>
      <dgm:spPr/>
      <dgm:t>
        <a:bodyPr/>
        <a:lstStyle/>
        <a:p>
          <a:endParaRPr lang="es-EC"/>
        </a:p>
      </dgm:t>
    </dgm:pt>
    <dgm:pt modelId="{E6E5F8ED-C86E-4C1D-AB65-7FE5DD53D45A}">
      <dgm:prSet phldrT="[Texto]" custT="1"/>
      <dgm:spPr/>
      <dgm:t>
        <a:bodyPr/>
        <a:lstStyle/>
        <a:p>
          <a:r>
            <a:rPr lang="es-EC" sz="1800" dirty="0"/>
            <a:t>Organizaciones identificadas</a:t>
          </a:r>
        </a:p>
      </dgm:t>
    </dgm:pt>
    <dgm:pt modelId="{CBFE05D5-FFDE-4C70-86D0-009ADB5A38C4}" type="parTrans" cxnId="{9E07ABBA-30D3-4993-A725-789BC6BDDDDE}">
      <dgm:prSet/>
      <dgm:spPr/>
      <dgm:t>
        <a:bodyPr/>
        <a:lstStyle/>
        <a:p>
          <a:endParaRPr lang="es-EC"/>
        </a:p>
      </dgm:t>
    </dgm:pt>
    <dgm:pt modelId="{16329E25-FFD4-4837-9CB8-352F4D697941}" type="sibTrans" cxnId="{9E07ABBA-30D3-4993-A725-789BC6BDDDDE}">
      <dgm:prSet/>
      <dgm:spPr/>
      <dgm:t>
        <a:bodyPr/>
        <a:lstStyle/>
        <a:p>
          <a:r>
            <a:rPr lang="es-EC" dirty="0"/>
            <a:t>Por su razón</a:t>
          </a:r>
        </a:p>
      </dgm:t>
    </dgm:pt>
    <dgm:pt modelId="{BEF3B833-14A0-45D9-8C3F-BD6EDDAE4FEC}">
      <dgm:prSet phldrT="[Texto]"/>
      <dgm:spPr/>
      <dgm:t>
        <a:bodyPr/>
        <a:lstStyle/>
        <a:p>
          <a:r>
            <a:rPr lang="es-EC" dirty="0"/>
            <a:t>* Asociativa</a:t>
          </a:r>
        </a:p>
        <a:p>
          <a:r>
            <a:rPr lang="es-EC" dirty="0"/>
            <a:t>* Actividades de responsabilidad social e intermediación financiera</a:t>
          </a:r>
        </a:p>
      </dgm:t>
    </dgm:pt>
    <dgm:pt modelId="{30F31F9C-D113-41E1-8C04-86E71BDAF8CC}" type="parTrans" cxnId="{D454B0F5-29CF-47D0-8B10-E6DD185BEA4A}">
      <dgm:prSet/>
      <dgm:spPr/>
      <dgm:t>
        <a:bodyPr/>
        <a:lstStyle/>
        <a:p>
          <a:endParaRPr lang="es-EC"/>
        </a:p>
      </dgm:t>
    </dgm:pt>
    <dgm:pt modelId="{DEBB4C1F-8006-45F9-987E-25F4CC93C29A}" type="sibTrans" cxnId="{D454B0F5-29CF-47D0-8B10-E6DD185BEA4A}">
      <dgm:prSet/>
      <dgm:spPr/>
      <dgm:t>
        <a:bodyPr/>
        <a:lstStyle/>
        <a:p>
          <a:endParaRPr lang="es-EC"/>
        </a:p>
      </dgm:t>
    </dgm:pt>
    <dgm:pt modelId="{8938746B-9FCA-4F63-BA88-C8618675BCD0}" type="pres">
      <dgm:prSet presAssocID="{D1B9041E-4376-4F69-9D79-69D307537CA8}" presName="Name0" presStyleCnt="0">
        <dgm:presLayoutVars>
          <dgm:dir/>
          <dgm:resizeHandles val="exact"/>
        </dgm:presLayoutVars>
      </dgm:prSet>
      <dgm:spPr/>
    </dgm:pt>
    <dgm:pt modelId="{26133256-37E1-47AB-B406-3F6EC3608ED9}" type="pres">
      <dgm:prSet presAssocID="{D5DDF59D-3AB2-4E14-A133-1EB124BB9252}" presName="node" presStyleLbl="node1" presStyleIdx="0" presStyleCnt="3">
        <dgm:presLayoutVars>
          <dgm:bulletEnabled val="1"/>
        </dgm:presLayoutVars>
      </dgm:prSet>
      <dgm:spPr/>
      <dgm:t>
        <a:bodyPr/>
        <a:lstStyle/>
        <a:p>
          <a:endParaRPr lang="es-EC"/>
        </a:p>
      </dgm:t>
    </dgm:pt>
    <dgm:pt modelId="{DF883BA1-AA98-4745-A9B8-00BEE27494B0}" type="pres">
      <dgm:prSet presAssocID="{B8A934E2-57F1-4F09-AB76-D49111536DFD}" presName="sibTrans" presStyleLbl="sibTrans2D1" presStyleIdx="0" presStyleCnt="2"/>
      <dgm:spPr/>
      <dgm:t>
        <a:bodyPr/>
        <a:lstStyle/>
        <a:p>
          <a:endParaRPr lang="es-EC"/>
        </a:p>
      </dgm:t>
    </dgm:pt>
    <dgm:pt modelId="{0A285326-A0DE-4F26-B676-F0E9EF3979BA}" type="pres">
      <dgm:prSet presAssocID="{B8A934E2-57F1-4F09-AB76-D49111536DFD}" presName="connectorText" presStyleLbl="sibTrans2D1" presStyleIdx="0" presStyleCnt="2"/>
      <dgm:spPr/>
      <dgm:t>
        <a:bodyPr/>
        <a:lstStyle/>
        <a:p>
          <a:endParaRPr lang="es-EC"/>
        </a:p>
      </dgm:t>
    </dgm:pt>
    <dgm:pt modelId="{429CC94D-57EB-4B75-8403-217D62FEFCDB}" type="pres">
      <dgm:prSet presAssocID="{E6E5F8ED-C86E-4C1D-AB65-7FE5DD53D45A}" presName="node" presStyleLbl="node1" presStyleIdx="1" presStyleCnt="3">
        <dgm:presLayoutVars>
          <dgm:bulletEnabled val="1"/>
        </dgm:presLayoutVars>
      </dgm:prSet>
      <dgm:spPr/>
      <dgm:t>
        <a:bodyPr/>
        <a:lstStyle/>
        <a:p>
          <a:endParaRPr lang="es-EC"/>
        </a:p>
      </dgm:t>
    </dgm:pt>
    <dgm:pt modelId="{92D671A2-5DEE-447F-B3B7-1060C3D2544B}" type="pres">
      <dgm:prSet presAssocID="{16329E25-FFD4-4837-9CB8-352F4D697941}" presName="sibTrans" presStyleLbl="sibTrans2D1" presStyleIdx="1" presStyleCnt="2" custScaleX="156303"/>
      <dgm:spPr/>
      <dgm:t>
        <a:bodyPr/>
        <a:lstStyle/>
        <a:p>
          <a:endParaRPr lang="es-EC"/>
        </a:p>
      </dgm:t>
    </dgm:pt>
    <dgm:pt modelId="{78728015-6DAA-41DE-80E7-237ACF56D413}" type="pres">
      <dgm:prSet presAssocID="{16329E25-FFD4-4837-9CB8-352F4D697941}" presName="connectorText" presStyleLbl="sibTrans2D1" presStyleIdx="1" presStyleCnt="2"/>
      <dgm:spPr/>
      <dgm:t>
        <a:bodyPr/>
        <a:lstStyle/>
        <a:p>
          <a:endParaRPr lang="es-EC"/>
        </a:p>
      </dgm:t>
    </dgm:pt>
    <dgm:pt modelId="{3F5FDA05-B848-4524-87C2-9B4F9D868A3F}" type="pres">
      <dgm:prSet presAssocID="{BEF3B833-14A0-45D9-8C3F-BD6EDDAE4FEC}" presName="node" presStyleLbl="node1" presStyleIdx="2" presStyleCnt="3">
        <dgm:presLayoutVars>
          <dgm:bulletEnabled val="1"/>
        </dgm:presLayoutVars>
      </dgm:prSet>
      <dgm:spPr/>
      <dgm:t>
        <a:bodyPr/>
        <a:lstStyle/>
        <a:p>
          <a:endParaRPr lang="es-EC"/>
        </a:p>
      </dgm:t>
    </dgm:pt>
  </dgm:ptLst>
  <dgm:cxnLst>
    <dgm:cxn modelId="{190F9C7B-A533-439E-9F2B-FC26A8C0AE99}" type="presOf" srcId="{BEF3B833-14A0-45D9-8C3F-BD6EDDAE4FEC}" destId="{3F5FDA05-B848-4524-87C2-9B4F9D868A3F}" srcOrd="0" destOrd="0" presId="urn:microsoft.com/office/officeart/2005/8/layout/process1"/>
    <dgm:cxn modelId="{D73C770E-7ED8-4E06-9984-3866B379EF05}" type="presOf" srcId="{B8A934E2-57F1-4F09-AB76-D49111536DFD}" destId="{DF883BA1-AA98-4745-A9B8-00BEE27494B0}" srcOrd="0" destOrd="0" presId="urn:microsoft.com/office/officeart/2005/8/layout/process1"/>
    <dgm:cxn modelId="{A4DB5313-7036-4147-8161-F8BC55C7B725}" type="presOf" srcId="{D1B9041E-4376-4F69-9D79-69D307537CA8}" destId="{8938746B-9FCA-4F63-BA88-C8618675BCD0}" srcOrd="0" destOrd="0" presId="urn:microsoft.com/office/officeart/2005/8/layout/process1"/>
    <dgm:cxn modelId="{20FAA01A-4EFC-4C2F-BB45-B1D684723C35}" type="presOf" srcId="{D5DDF59D-3AB2-4E14-A133-1EB124BB9252}" destId="{26133256-37E1-47AB-B406-3F6EC3608ED9}" srcOrd="0" destOrd="0" presId="urn:microsoft.com/office/officeart/2005/8/layout/process1"/>
    <dgm:cxn modelId="{0322FAC1-17FD-4CA0-901B-37FEDF471AAF}" srcId="{D1B9041E-4376-4F69-9D79-69D307537CA8}" destId="{D5DDF59D-3AB2-4E14-A133-1EB124BB9252}" srcOrd="0" destOrd="0" parTransId="{7AB80867-1373-44A5-88C5-40F1A4B7AEC9}" sibTransId="{B8A934E2-57F1-4F09-AB76-D49111536DFD}"/>
    <dgm:cxn modelId="{E28E449A-DD9F-4B08-BE7B-5BBC248B5FEC}" type="presOf" srcId="{16329E25-FFD4-4837-9CB8-352F4D697941}" destId="{92D671A2-5DEE-447F-B3B7-1060C3D2544B}" srcOrd="0" destOrd="0" presId="urn:microsoft.com/office/officeart/2005/8/layout/process1"/>
    <dgm:cxn modelId="{0412E9EC-B145-468F-9136-FA810D0EF91E}" type="presOf" srcId="{16329E25-FFD4-4837-9CB8-352F4D697941}" destId="{78728015-6DAA-41DE-80E7-237ACF56D413}" srcOrd="1" destOrd="0" presId="urn:microsoft.com/office/officeart/2005/8/layout/process1"/>
    <dgm:cxn modelId="{9E07ABBA-30D3-4993-A725-789BC6BDDDDE}" srcId="{D1B9041E-4376-4F69-9D79-69D307537CA8}" destId="{E6E5F8ED-C86E-4C1D-AB65-7FE5DD53D45A}" srcOrd="1" destOrd="0" parTransId="{CBFE05D5-FFDE-4C70-86D0-009ADB5A38C4}" sibTransId="{16329E25-FFD4-4837-9CB8-352F4D697941}"/>
    <dgm:cxn modelId="{6A7990D6-3C29-4D31-9648-9ABC88DF6F9C}" type="presOf" srcId="{B8A934E2-57F1-4F09-AB76-D49111536DFD}" destId="{0A285326-A0DE-4F26-B676-F0E9EF3979BA}" srcOrd="1" destOrd="0" presId="urn:microsoft.com/office/officeart/2005/8/layout/process1"/>
    <dgm:cxn modelId="{C9ADB7F3-FF20-41A7-B908-CE17511719C7}" type="presOf" srcId="{E6E5F8ED-C86E-4C1D-AB65-7FE5DD53D45A}" destId="{429CC94D-57EB-4B75-8403-217D62FEFCDB}" srcOrd="0" destOrd="0" presId="urn:microsoft.com/office/officeart/2005/8/layout/process1"/>
    <dgm:cxn modelId="{D454B0F5-29CF-47D0-8B10-E6DD185BEA4A}" srcId="{D1B9041E-4376-4F69-9D79-69D307537CA8}" destId="{BEF3B833-14A0-45D9-8C3F-BD6EDDAE4FEC}" srcOrd="2" destOrd="0" parTransId="{30F31F9C-D113-41E1-8C04-86E71BDAF8CC}" sibTransId="{DEBB4C1F-8006-45F9-987E-25F4CC93C29A}"/>
    <dgm:cxn modelId="{ACDE4760-EB81-43C2-9E3A-6DD4540A8C61}" type="presParOf" srcId="{8938746B-9FCA-4F63-BA88-C8618675BCD0}" destId="{26133256-37E1-47AB-B406-3F6EC3608ED9}" srcOrd="0" destOrd="0" presId="urn:microsoft.com/office/officeart/2005/8/layout/process1"/>
    <dgm:cxn modelId="{8FA52031-78F9-4C56-B09B-451435F347DF}" type="presParOf" srcId="{8938746B-9FCA-4F63-BA88-C8618675BCD0}" destId="{DF883BA1-AA98-4745-A9B8-00BEE27494B0}" srcOrd="1" destOrd="0" presId="urn:microsoft.com/office/officeart/2005/8/layout/process1"/>
    <dgm:cxn modelId="{60367662-44BB-4893-B7B8-0F3B8F9CA6FA}" type="presParOf" srcId="{DF883BA1-AA98-4745-A9B8-00BEE27494B0}" destId="{0A285326-A0DE-4F26-B676-F0E9EF3979BA}" srcOrd="0" destOrd="0" presId="urn:microsoft.com/office/officeart/2005/8/layout/process1"/>
    <dgm:cxn modelId="{C25C62F9-4269-40D7-A353-17A8866DEE9D}" type="presParOf" srcId="{8938746B-9FCA-4F63-BA88-C8618675BCD0}" destId="{429CC94D-57EB-4B75-8403-217D62FEFCDB}" srcOrd="2" destOrd="0" presId="urn:microsoft.com/office/officeart/2005/8/layout/process1"/>
    <dgm:cxn modelId="{26E3AB28-D23F-4158-9225-D413F6D3AC9F}" type="presParOf" srcId="{8938746B-9FCA-4F63-BA88-C8618675BCD0}" destId="{92D671A2-5DEE-447F-B3B7-1060C3D2544B}" srcOrd="3" destOrd="0" presId="urn:microsoft.com/office/officeart/2005/8/layout/process1"/>
    <dgm:cxn modelId="{A8956D80-0841-4EE9-9715-6ABBB2FB4EFA}" type="presParOf" srcId="{92D671A2-5DEE-447F-B3B7-1060C3D2544B}" destId="{78728015-6DAA-41DE-80E7-237ACF56D413}" srcOrd="0" destOrd="0" presId="urn:microsoft.com/office/officeart/2005/8/layout/process1"/>
    <dgm:cxn modelId="{259D0C30-AF6F-411A-9A16-B6FC2B17012A}" type="presParOf" srcId="{8938746B-9FCA-4F63-BA88-C8618675BCD0}" destId="{3F5FDA05-B848-4524-87C2-9B4F9D868A3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5CE6CE-F6C7-4EDE-BF32-158CA770123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s-EC"/>
        </a:p>
      </dgm:t>
    </dgm:pt>
    <dgm:pt modelId="{BE977F49-9879-4CB7-9F3E-E1E5A3E10E8A}">
      <dgm:prSet phldrT="[Texto]"/>
      <dgm:spPr/>
      <dgm:t>
        <a:bodyPr/>
        <a:lstStyle/>
        <a:p>
          <a:r>
            <a:rPr lang="es-EC" dirty="0"/>
            <a:t>ENFOQUE</a:t>
          </a:r>
        </a:p>
      </dgm:t>
    </dgm:pt>
    <dgm:pt modelId="{04CE3DFE-25DD-4CAF-BB76-505DEA332C30}" type="parTrans" cxnId="{A9C65255-F598-4759-8942-A6E31071924C}">
      <dgm:prSet/>
      <dgm:spPr/>
      <dgm:t>
        <a:bodyPr/>
        <a:lstStyle/>
        <a:p>
          <a:endParaRPr lang="es-EC"/>
        </a:p>
      </dgm:t>
    </dgm:pt>
    <dgm:pt modelId="{E704811B-E096-408C-9284-46C5ABA246F5}" type="sibTrans" cxnId="{A9C65255-F598-4759-8942-A6E31071924C}">
      <dgm:prSet/>
      <dgm:spPr/>
      <dgm:t>
        <a:bodyPr/>
        <a:lstStyle/>
        <a:p>
          <a:endParaRPr lang="es-EC"/>
        </a:p>
      </dgm:t>
    </dgm:pt>
    <dgm:pt modelId="{E06A070B-92D7-40FE-BA8A-3EDC2A0B00FD}">
      <dgm:prSet phldrT="[Texto]"/>
      <dgm:spPr/>
      <dgm:t>
        <a:bodyPr/>
        <a:lstStyle/>
        <a:p>
          <a:r>
            <a:rPr lang="es-EC" dirty="0"/>
            <a:t>Cuantitativo</a:t>
          </a:r>
        </a:p>
      </dgm:t>
    </dgm:pt>
    <dgm:pt modelId="{D43E2500-1B94-4418-A9D0-0DA04DFDA4D8}" type="parTrans" cxnId="{14D415CB-2617-4751-B388-608AB5BC5300}">
      <dgm:prSet/>
      <dgm:spPr/>
      <dgm:t>
        <a:bodyPr/>
        <a:lstStyle/>
        <a:p>
          <a:endParaRPr lang="es-EC"/>
        </a:p>
      </dgm:t>
    </dgm:pt>
    <dgm:pt modelId="{CFF1189E-A5CD-423E-8E9B-5A0BFE1CA48C}" type="sibTrans" cxnId="{14D415CB-2617-4751-B388-608AB5BC5300}">
      <dgm:prSet/>
      <dgm:spPr/>
      <dgm:t>
        <a:bodyPr/>
        <a:lstStyle/>
        <a:p>
          <a:endParaRPr lang="es-EC"/>
        </a:p>
      </dgm:t>
    </dgm:pt>
    <dgm:pt modelId="{58345E4A-C5D6-470C-98E3-99A4B73D97CE}">
      <dgm:prSet phldrT="[Texto]"/>
      <dgm:spPr/>
      <dgm:t>
        <a:bodyPr/>
        <a:lstStyle/>
        <a:p>
          <a:r>
            <a:rPr lang="es-EC" dirty="0"/>
            <a:t>FINALIDAD</a:t>
          </a:r>
        </a:p>
      </dgm:t>
    </dgm:pt>
    <dgm:pt modelId="{4B9A9979-5B2B-4EEC-A3B3-8909A99F1F26}" type="parTrans" cxnId="{87B699F8-337A-4726-91F5-97FB468690F7}">
      <dgm:prSet/>
      <dgm:spPr/>
      <dgm:t>
        <a:bodyPr/>
        <a:lstStyle/>
        <a:p>
          <a:endParaRPr lang="es-EC"/>
        </a:p>
      </dgm:t>
    </dgm:pt>
    <dgm:pt modelId="{AC78377E-3E2B-45E6-A465-189DB1A0321A}" type="sibTrans" cxnId="{87B699F8-337A-4726-91F5-97FB468690F7}">
      <dgm:prSet/>
      <dgm:spPr/>
      <dgm:t>
        <a:bodyPr/>
        <a:lstStyle/>
        <a:p>
          <a:endParaRPr lang="es-EC"/>
        </a:p>
      </dgm:t>
    </dgm:pt>
    <dgm:pt modelId="{6CAFC490-DED3-4651-A5B1-01F7ECC543C2}">
      <dgm:prSet phldrT="[Texto]"/>
      <dgm:spPr/>
      <dgm:t>
        <a:bodyPr/>
        <a:lstStyle/>
        <a:p>
          <a:r>
            <a:rPr lang="es-EC" dirty="0"/>
            <a:t>Aplicada</a:t>
          </a:r>
        </a:p>
      </dgm:t>
    </dgm:pt>
    <dgm:pt modelId="{E7817C5F-3A23-487A-BF93-F204D30EA6B9}" type="parTrans" cxnId="{BDCA7B5F-1C89-4B4C-9516-95D0759FF776}">
      <dgm:prSet/>
      <dgm:spPr/>
      <dgm:t>
        <a:bodyPr/>
        <a:lstStyle/>
        <a:p>
          <a:endParaRPr lang="es-EC"/>
        </a:p>
      </dgm:t>
    </dgm:pt>
    <dgm:pt modelId="{FE1432BC-0386-4821-AB4D-C46C0A30D6C8}" type="sibTrans" cxnId="{BDCA7B5F-1C89-4B4C-9516-95D0759FF776}">
      <dgm:prSet/>
      <dgm:spPr/>
      <dgm:t>
        <a:bodyPr/>
        <a:lstStyle/>
        <a:p>
          <a:endParaRPr lang="es-EC"/>
        </a:p>
      </dgm:t>
    </dgm:pt>
    <dgm:pt modelId="{EB890683-0627-4C67-8690-8DB5466824D0}">
      <dgm:prSet phldrT="[Texto]"/>
      <dgm:spPr/>
      <dgm:t>
        <a:bodyPr/>
        <a:lstStyle/>
        <a:p>
          <a:r>
            <a:rPr lang="es-EC" dirty="0"/>
            <a:t>FUENTES DE INFORMACIÓN</a:t>
          </a:r>
        </a:p>
      </dgm:t>
    </dgm:pt>
    <dgm:pt modelId="{5EE830C3-CF34-46F8-AF82-82DCA524375D}" type="parTrans" cxnId="{4026B77B-837E-42D0-8655-6D5CFAF79FF0}">
      <dgm:prSet/>
      <dgm:spPr/>
      <dgm:t>
        <a:bodyPr/>
        <a:lstStyle/>
        <a:p>
          <a:endParaRPr lang="es-EC"/>
        </a:p>
      </dgm:t>
    </dgm:pt>
    <dgm:pt modelId="{5744F9EC-71AA-4371-9CE2-14A4ADEE5B1C}" type="sibTrans" cxnId="{4026B77B-837E-42D0-8655-6D5CFAF79FF0}">
      <dgm:prSet/>
      <dgm:spPr/>
      <dgm:t>
        <a:bodyPr/>
        <a:lstStyle/>
        <a:p>
          <a:endParaRPr lang="es-EC"/>
        </a:p>
      </dgm:t>
    </dgm:pt>
    <dgm:pt modelId="{2C2C3A7B-D0A2-47E6-B30F-23FAD393ADDE}">
      <dgm:prSet phldrT="[Texto]"/>
      <dgm:spPr/>
      <dgm:t>
        <a:bodyPr/>
        <a:lstStyle/>
        <a:p>
          <a:r>
            <a:rPr lang="es-EC" dirty="0"/>
            <a:t>UNIDADES DE ANÁLISIS</a:t>
          </a:r>
        </a:p>
      </dgm:t>
    </dgm:pt>
    <dgm:pt modelId="{DB8AE135-29F4-473E-95BC-71BDAB39D082}" type="parTrans" cxnId="{5C1E9C37-0DAA-471D-BA04-7B16E12A784F}">
      <dgm:prSet/>
      <dgm:spPr/>
      <dgm:t>
        <a:bodyPr/>
        <a:lstStyle/>
        <a:p>
          <a:endParaRPr lang="es-EC"/>
        </a:p>
      </dgm:t>
    </dgm:pt>
    <dgm:pt modelId="{CC8BDCC9-B29C-4865-8C05-3B17F09347B6}" type="sibTrans" cxnId="{5C1E9C37-0DAA-471D-BA04-7B16E12A784F}">
      <dgm:prSet/>
      <dgm:spPr/>
      <dgm:t>
        <a:bodyPr/>
        <a:lstStyle/>
        <a:p>
          <a:endParaRPr lang="es-EC"/>
        </a:p>
      </dgm:t>
    </dgm:pt>
    <dgm:pt modelId="{8AE21520-3823-4FAC-8CEB-4FEE9904B1EA}">
      <dgm:prSet phldrT="[Texto]"/>
      <dgm:spPr/>
      <dgm:t>
        <a:bodyPr/>
        <a:lstStyle/>
        <a:p>
          <a:r>
            <a:rPr lang="es-EC" dirty="0"/>
            <a:t>ALCANCE</a:t>
          </a:r>
        </a:p>
      </dgm:t>
    </dgm:pt>
    <dgm:pt modelId="{92716B4C-6ECE-4902-86AE-F77EE1921B49}" type="parTrans" cxnId="{04F27AB3-AA24-4DC1-8FC7-1F78A6A2530F}">
      <dgm:prSet/>
      <dgm:spPr/>
      <dgm:t>
        <a:bodyPr/>
        <a:lstStyle/>
        <a:p>
          <a:endParaRPr lang="es-EC"/>
        </a:p>
      </dgm:t>
    </dgm:pt>
    <dgm:pt modelId="{6E9EC582-AF4C-4D4F-8CD9-8B9899A1B096}" type="sibTrans" cxnId="{04F27AB3-AA24-4DC1-8FC7-1F78A6A2530F}">
      <dgm:prSet/>
      <dgm:spPr/>
      <dgm:t>
        <a:bodyPr/>
        <a:lstStyle/>
        <a:p>
          <a:endParaRPr lang="es-EC"/>
        </a:p>
      </dgm:t>
    </dgm:pt>
    <dgm:pt modelId="{A42FC6E2-F18A-4DBD-A689-B6EB8FFD6CA0}">
      <dgm:prSet/>
      <dgm:spPr/>
      <dgm:t>
        <a:bodyPr/>
        <a:lstStyle/>
        <a:p>
          <a:r>
            <a:rPr lang="es-EC" dirty="0"/>
            <a:t>Mixto</a:t>
          </a:r>
        </a:p>
      </dgm:t>
    </dgm:pt>
    <dgm:pt modelId="{F25EEE6A-A21F-46CE-B6E6-2A30ABF9A788}" type="parTrans" cxnId="{DD6E0F65-BC49-4F42-9EAF-386CB4ACBAAE}">
      <dgm:prSet/>
      <dgm:spPr/>
      <dgm:t>
        <a:bodyPr/>
        <a:lstStyle/>
        <a:p>
          <a:endParaRPr lang="es-EC"/>
        </a:p>
      </dgm:t>
    </dgm:pt>
    <dgm:pt modelId="{7650D30B-457A-493A-9DEF-A39B480FEAB6}" type="sibTrans" cxnId="{DD6E0F65-BC49-4F42-9EAF-386CB4ACBAAE}">
      <dgm:prSet/>
      <dgm:spPr/>
      <dgm:t>
        <a:bodyPr/>
        <a:lstStyle/>
        <a:p>
          <a:endParaRPr lang="es-EC"/>
        </a:p>
      </dgm:t>
    </dgm:pt>
    <dgm:pt modelId="{CFAF502B-EB7F-45C9-84D6-C7477D8A1867}">
      <dgm:prSet/>
      <dgm:spPr/>
      <dgm:t>
        <a:bodyPr/>
        <a:lstStyle/>
        <a:p>
          <a:r>
            <a:rPr lang="es-EC" dirty="0" err="1"/>
            <a:t>Insitu</a:t>
          </a:r>
          <a:endParaRPr lang="es-EC" dirty="0"/>
        </a:p>
      </dgm:t>
    </dgm:pt>
    <dgm:pt modelId="{ADE8E5C0-ECB7-44BC-BE68-DFF97CAB57AD}" type="parTrans" cxnId="{C833E67D-5D47-4E78-B46F-A25474AA7739}">
      <dgm:prSet/>
      <dgm:spPr/>
      <dgm:t>
        <a:bodyPr/>
        <a:lstStyle/>
        <a:p>
          <a:endParaRPr lang="es-EC"/>
        </a:p>
      </dgm:t>
    </dgm:pt>
    <dgm:pt modelId="{A69AFF93-96A0-4871-9E4D-EA604F508827}" type="sibTrans" cxnId="{C833E67D-5D47-4E78-B46F-A25474AA7739}">
      <dgm:prSet/>
      <dgm:spPr/>
      <dgm:t>
        <a:bodyPr/>
        <a:lstStyle/>
        <a:p>
          <a:endParaRPr lang="es-EC"/>
        </a:p>
      </dgm:t>
    </dgm:pt>
    <dgm:pt modelId="{C1538B50-C110-415E-9650-7B394A325109}">
      <dgm:prSet/>
      <dgm:spPr/>
      <dgm:t>
        <a:bodyPr/>
        <a:lstStyle/>
        <a:p>
          <a:r>
            <a:rPr lang="es-EC" dirty="0" err="1"/>
            <a:t>Correlacional</a:t>
          </a:r>
          <a:endParaRPr lang="es-EC" dirty="0"/>
        </a:p>
      </dgm:t>
    </dgm:pt>
    <dgm:pt modelId="{114C1877-FE18-4955-8380-61D08B631790}" type="parTrans" cxnId="{3CBBA05E-0B69-49A1-B539-F2312F684DFA}">
      <dgm:prSet/>
      <dgm:spPr/>
      <dgm:t>
        <a:bodyPr/>
        <a:lstStyle/>
        <a:p>
          <a:endParaRPr lang="es-EC"/>
        </a:p>
      </dgm:t>
    </dgm:pt>
    <dgm:pt modelId="{D2E331B7-8023-4BF2-97B4-E783E7936ECB}" type="sibTrans" cxnId="{3CBBA05E-0B69-49A1-B539-F2312F684DFA}">
      <dgm:prSet/>
      <dgm:spPr/>
      <dgm:t>
        <a:bodyPr/>
        <a:lstStyle/>
        <a:p>
          <a:endParaRPr lang="es-EC"/>
        </a:p>
      </dgm:t>
    </dgm:pt>
    <dgm:pt modelId="{BF7118C7-C9CF-48CA-BDFD-59FBBCA6F7A9}" type="pres">
      <dgm:prSet presAssocID="{935CE6CE-F6C7-4EDE-BF32-158CA7701239}" presName="Name0" presStyleCnt="0">
        <dgm:presLayoutVars>
          <dgm:dir/>
          <dgm:animLvl val="lvl"/>
          <dgm:resizeHandles/>
        </dgm:presLayoutVars>
      </dgm:prSet>
      <dgm:spPr/>
      <dgm:t>
        <a:bodyPr/>
        <a:lstStyle/>
        <a:p>
          <a:endParaRPr lang="es-EC"/>
        </a:p>
      </dgm:t>
    </dgm:pt>
    <dgm:pt modelId="{E10974CA-3EA2-4E63-BD98-55F43DC5CAE1}" type="pres">
      <dgm:prSet presAssocID="{BE977F49-9879-4CB7-9F3E-E1E5A3E10E8A}" presName="linNode" presStyleCnt="0"/>
      <dgm:spPr/>
    </dgm:pt>
    <dgm:pt modelId="{ED42BABF-72B4-4E4B-B5E7-2EBCC22785FA}" type="pres">
      <dgm:prSet presAssocID="{BE977F49-9879-4CB7-9F3E-E1E5A3E10E8A}" presName="parentShp" presStyleLbl="node1" presStyleIdx="0" presStyleCnt="5">
        <dgm:presLayoutVars>
          <dgm:bulletEnabled val="1"/>
        </dgm:presLayoutVars>
      </dgm:prSet>
      <dgm:spPr/>
      <dgm:t>
        <a:bodyPr/>
        <a:lstStyle/>
        <a:p>
          <a:endParaRPr lang="es-EC"/>
        </a:p>
      </dgm:t>
    </dgm:pt>
    <dgm:pt modelId="{7AA4CE3C-8BA1-4D2A-B4F5-03D71D75F888}" type="pres">
      <dgm:prSet presAssocID="{BE977F49-9879-4CB7-9F3E-E1E5A3E10E8A}" presName="childShp" presStyleLbl="bgAccFollowNode1" presStyleIdx="0" presStyleCnt="5">
        <dgm:presLayoutVars>
          <dgm:bulletEnabled val="1"/>
        </dgm:presLayoutVars>
      </dgm:prSet>
      <dgm:spPr/>
      <dgm:t>
        <a:bodyPr/>
        <a:lstStyle/>
        <a:p>
          <a:endParaRPr lang="es-EC"/>
        </a:p>
      </dgm:t>
    </dgm:pt>
    <dgm:pt modelId="{61DF561A-8CD7-451F-B944-DECA04209C83}" type="pres">
      <dgm:prSet presAssocID="{E704811B-E096-408C-9284-46C5ABA246F5}" presName="spacing" presStyleCnt="0"/>
      <dgm:spPr/>
    </dgm:pt>
    <dgm:pt modelId="{0AD747DC-B4C5-4E5C-B595-96153CD3908C}" type="pres">
      <dgm:prSet presAssocID="{58345E4A-C5D6-470C-98E3-99A4B73D97CE}" presName="linNode" presStyleCnt="0"/>
      <dgm:spPr/>
    </dgm:pt>
    <dgm:pt modelId="{8851C004-8A5D-4140-BED3-EECF67A0D7A5}" type="pres">
      <dgm:prSet presAssocID="{58345E4A-C5D6-470C-98E3-99A4B73D97CE}" presName="parentShp" presStyleLbl="node1" presStyleIdx="1" presStyleCnt="5">
        <dgm:presLayoutVars>
          <dgm:bulletEnabled val="1"/>
        </dgm:presLayoutVars>
      </dgm:prSet>
      <dgm:spPr/>
      <dgm:t>
        <a:bodyPr/>
        <a:lstStyle/>
        <a:p>
          <a:endParaRPr lang="es-EC"/>
        </a:p>
      </dgm:t>
    </dgm:pt>
    <dgm:pt modelId="{CB913E95-D016-42AA-9BBE-B0D2B52C53D0}" type="pres">
      <dgm:prSet presAssocID="{58345E4A-C5D6-470C-98E3-99A4B73D97CE}" presName="childShp" presStyleLbl="bgAccFollowNode1" presStyleIdx="1" presStyleCnt="5">
        <dgm:presLayoutVars>
          <dgm:bulletEnabled val="1"/>
        </dgm:presLayoutVars>
      </dgm:prSet>
      <dgm:spPr/>
      <dgm:t>
        <a:bodyPr/>
        <a:lstStyle/>
        <a:p>
          <a:endParaRPr lang="es-EC"/>
        </a:p>
      </dgm:t>
    </dgm:pt>
    <dgm:pt modelId="{577122A3-9821-4E7F-A652-46608C7B4B51}" type="pres">
      <dgm:prSet presAssocID="{AC78377E-3E2B-45E6-A465-189DB1A0321A}" presName="spacing" presStyleCnt="0"/>
      <dgm:spPr/>
    </dgm:pt>
    <dgm:pt modelId="{6B185820-7159-4516-8843-1C86A334BF1E}" type="pres">
      <dgm:prSet presAssocID="{EB890683-0627-4C67-8690-8DB5466824D0}" presName="linNode" presStyleCnt="0"/>
      <dgm:spPr/>
    </dgm:pt>
    <dgm:pt modelId="{55845A92-3C21-4D24-B3DA-5BDF9446F059}" type="pres">
      <dgm:prSet presAssocID="{EB890683-0627-4C67-8690-8DB5466824D0}" presName="parentShp" presStyleLbl="node1" presStyleIdx="2" presStyleCnt="5">
        <dgm:presLayoutVars>
          <dgm:bulletEnabled val="1"/>
        </dgm:presLayoutVars>
      </dgm:prSet>
      <dgm:spPr/>
      <dgm:t>
        <a:bodyPr/>
        <a:lstStyle/>
        <a:p>
          <a:endParaRPr lang="es-EC"/>
        </a:p>
      </dgm:t>
    </dgm:pt>
    <dgm:pt modelId="{9E323C3E-322B-4F39-9CEC-2E88BB355EDC}" type="pres">
      <dgm:prSet presAssocID="{EB890683-0627-4C67-8690-8DB5466824D0}" presName="childShp" presStyleLbl="bgAccFollowNode1" presStyleIdx="2" presStyleCnt="5">
        <dgm:presLayoutVars>
          <dgm:bulletEnabled val="1"/>
        </dgm:presLayoutVars>
      </dgm:prSet>
      <dgm:spPr/>
      <dgm:t>
        <a:bodyPr/>
        <a:lstStyle/>
        <a:p>
          <a:endParaRPr lang="es-EC"/>
        </a:p>
      </dgm:t>
    </dgm:pt>
    <dgm:pt modelId="{D86826D5-47A8-4E51-9632-D6232545062B}" type="pres">
      <dgm:prSet presAssocID="{5744F9EC-71AA-4371-9CE2-14A4ADEE5B1C}" presName="spacing" presStyleCnt="0"/>
      <dgm:spPr/>
    </dgm:pt>
    <dgm:pt modelId="{FFFA91C3-497E-46CA-A1CA-91C5125CAAFA}" type="pres">
      <dgm:prSet presAssocID="{2C2C3A7B-D0A2-47E6-B30F-23FAD393ADDE}" presName="linNode" presStyleCnt="0"/>
      <dgm:spPr/>
    </dgm:pt>
    <dgm:pt modelId="{706E4B3A-CE68-45AE-A61A-32AB95E26463}" type="pres">
      <dgm:prSet presAssocID="{2C2C3A7B-D0A2-47E6-B30F-23FAD393ADDE}" presName="parentShp" presStyleLbl="node1" presStyleIdx="3" presStyleCnt="5">
        <dgm:presLayoutVars>
          <dgm:bulletEnabled val="1"/>
        </dgm:presLayoutVars>
      </dgm:prSet>
      <dgm:spPr/>
      <dgm:t>
        <a:bodyPr/>
        <a:lstStyle/>
        <a:p>
          <a:endParaRPr lang="es-EC"/>
        </a:p>
      </dgm:t>
    </dgm:pt>
    <dgm:pt modelId="{3676F663-A7DC-4BBC-8B0E-73981925DEE9}" type="pres">
      <dgm:prSet presAssocID="{2C2C3A7B-D0A2-47E6-B30F-23FAD393ADDE}" presName="childShp" presStyleLbl="bgAccFollowNode1" presStyleIdx="3" presStyleCnt="5">
        <dgm:presLayoutVars>
          <dgm:bulletEnabled val="1"/>
        </dgm:presLayoutVars>
      </dgm:prSet>
      <dgm:spPr/>
      <dgm:t>
        <a:bodyPr/>
        <a:lstStyle/>
        <a:p>
          <a:endParaRPr lang="es-EC"/>
        </a:p>
      </dgm:t>
    </dgm:pt>
    <dgm:pt modelId="{DFADE1C5-633C-4221-AA3D-AEC9380910EC}" type="pres">
      <dgm:prSet presAssocID="{CC8BDCC9-B29C-4865-8C05-3B17F09347B6}" presName="spacing" presStyleCnt="0"/>
      <dgm:spPr/>
    </dgm:pt>
    <dgm:pt modelId="{E397F8D6-622D-4023-B4A0-4DE9AF266B91}" type="pres">
      <dgm:prSet presAssocID="{8AE21520-3823-4FAC-8CEB-4FEE9904B1EA}" presName="linNode" presStyleCnt="0"/>
      <dgm:spPr/>
    </dgm:pt>
    <dgm:pt modelId="{20151183-AC4F-472B-8602-DF1BDC075464}" type="pres">
      <dgm:prSet presAssocID="{8AE21520-3823-4FAC-8CEB-4FEE9904B1EA}" presName="parentShp" presStyleLbl="node1" presStyleIdx="4" presStyleCnt="5">
        <dgm:presLayoutVars>
          <dgm:bulletEnabled val="1"/>
        </dgm:presLayoutVars>
      </dgm:prSet>
      <dgm:spPr/>
      <dgm:t>
        <a:bodyPr/>
        <a:lstStyle/>
        <a:p>
          <a:endParaRPr lang="es-EC"/>
        </a:p>
      </dgm:t>
    </dgm:pt>
    <dgm:pt modelId="{7EE36E19-3FFB-4950-9C5E-052F6F81C9C3}" type="pres">
      <dgm:prSet presAssocID="{8AE21520-3823-4FAC-8CEB-4FEE9904B1EA}" presName="childShp" presStyleLbl="bgAccFollowNode1" presStyleIdx="4" presStyleCnt="5">
        <dgm:presLayoutVars>
          <dgm:bulletEnabled val="1"/>
        </dgm:presLayoutVars>
      </dgm:prSet>
      <dgm:spPr/>
      <dgm:t>
        <a:bodyPr/>
        <a:lstStyle/>
        <a:p>
          <a:endParaRPr lang="es-EC"/>
        </a:p>
      </dgm:t>
    </dgm:pt>
  </dgm:ptLst>
  <dgm:cxnLst>
    <dgm:cxn modelId="{97E4BD2D-BAFE-414E-A649-8CF3F0F73BF9}" type="presOf" srcId="{C1538B50-C110-415E-9650-7B394A325109}" destId="{7EE36E19-3FFB-4950-9C5E-052F6F81C9C3}" srcOrd="0" destOrd="0" presId="urn:microsoft.com/office/officeart/2005/8/layout/vList6"/>
    <dgm:cxn modelId="{87B699F8-337A-4726-91F5-97FB468690F7}" srcId="{935CE6CE-F6C7-4EDE-BF32-158CA7701239}" destId="{58345E4A-C5D6-470C-98E3-99A4B73D97CE}" srcOrd="1" destOrd="0" parTransId="{4B9A9979-5B2B-4EEC-A3B3-8909A99F1F26}" sibTransId="{AC78377E-3E2B-45E6-A465-189DB1A0321A}"/>
    <dgm:cxn modelId="{3CBBA05E-0B69-49A1-B539-F2312F684DFA}" srcId="{8AE21520-3823-4FAC-8CEB-4FEE9904B1EA}" destId="{C1538B50-C110-415E-9650-7B394A325109}" srcOrd="0" destOrd="0" parTransId="{114C1877-FE18-4955-8380-61D08B631790}" sibTransId="{D2E331B7-8023-4BF2-97B4-E783E7936ECB}"/>
    <dgm:cxn modelId="{83FB5786-762A-4F12-B3C4-6BCE2A86EA15}" type="presOf" srcId="{935CE6CE-F6C7-4EDE-BF32-158CA7701239}" destId="{BF7118C7-C9CF-48CA-BDFD-59FBBCA6F7A9}" srcOrd="0" destOrd="0" presId="urn:microsoft.com/office/officeart/2005/8/layout/vList6"/>
    <dgm:cxn modelId="{A9C65255-F598-4759-8942-A6E31071924C}" srcId="{935CE6CE-F6C7-4EDE-BF32-158CA7701239}" destId="{BE977F49-9879-4CB7-9F3E-E1E5A3E10E8A}" srcOrd="0" destOrd="0" parTransId="{04CE3DFE-25DD-4CAF-BB76-505DEA332C30}" sibTransId="{E704811B-E096-408C-9284-46C5ABA246F5}"/>
    <dgm:cxn modelId="{824C7056-A887-4043-A0DC-F5E14C9FB021}" type="presOf" srcId="{E06A070B-92D7-40FE-BA8A-3EDC2A0B00FD}" destId="{7AA4CE3C-8BA1-4D2A-B4F5-03D71D75F888}" srcOrd="0" destOrd="0" presId="urn:microsoft.com/office/officeart/2005/8/layout/vList6"/>
    <dgm:cxn modelId="{4026B77B-837E-42D0-8655-6D5CFAF79FF0}" srcId="{935CE6CE-F6C7-4EDE-BF32-158CA7701239}" destId="{EB890683-0627-4C67-8690-8DB5466824D0}" srcOrd="2" destOrd="0" parTransId="{5EE830C3-CF34-46F8-AF82-82DCA524375D}" sibTransId="{5744F9EC-71AA-4371-9CE2-14A4ADEE5B1C}"/>
    <dgm:cxn modelId="{50EEB069-55FD-4337-B82F-A809658E4ACB}" type="presOf" srcId="{A42FC6E2-F18A-4DBD-A689-B6EB8FFD6CA0}" destId="{9E323C3E-322B-4F39-9CEC-2E88BB355EDC}" srcOrd="0" destOrd="0" presId="urn:microsoft.com/office/officeart/2005/8/layout/vList6"/>
    <dgm:cxn modelId="{2BA20C5A-CEF7-41A5-BB4A-F0A304EECC61}" type="presOf" srcId="{8AE21520-3823-4FAC-8CEB-4FEE9904B1EA}" destId="{20151183-AC4F-472B-8602-DF1BDC075464}" srcOrd="0" destOrd="0" presId="urn:microsoft.com/office/officeart/2005/8/layout/vList6"/>
    <dgm:cxn modelId="{C833E67D-5D47-4E78-B46F-A25474AA7739}" srcId="{2C2C3A7B-D0A2-47E6-B30F-23FAD393ADDE}" destId="{CFAF502B-EB7F-45C9-84D6-C7477D8A1867}" srcOrd="0" destOrd="0" parTransId="{ADE8E5C0-ECB7-44BC-BE68-DFF97CAB57AD}" sibTransId="{A69AFF93-96A0-4871-9E4D-EA604F508827}"/>
    <dgm:cxn modelId="{5C1E9C37-0DAA-471D-BA04-7B16E12A784F}" srcId="{935CE6CE-F6C7-4EDE-BF32-158CA7701239}" destId="{2C2C3A7B-D0A2-47E6-B30F-23FAD393ADDE}" srcOrd="3" destOrd="0" parTransId="{DB8AE135-29F4-473E-95BC-71BDAB39D082}" sibTransId="{CC8BDCC9-B29C-4865-8C05-3B17F09347B6}"/>
    <dgm:cxn modelId="{35072A75-A674-4C59-BC33-1F96457B2CD4}" type="presOf" srcId="{CFAF502B-EB7F-45C9-84D6-C7477D8A1867}" destId="{3676F663-A7DC-4BBC-8B0E-73981925DEE9}" srcOrd="0" destOrd="0" presId="urn:microsoft.com/office/officeart/2005/8/layout/vList6"/>
    <dgm:cxn modelId="{A60BA7F7-AD57-45F2-81D0-936F4C995CDC}" type="presOf" srcId="{58345E4A-C5D6-470C-98E3-99A4B73D97CE}" destId="{8851C004-8A5D-4140-BED3-EECF67A0D7A5}" srcOrd="0" destOrd="0" presId="urn:microsoft.com/office/officeart/2005/8/layout/vList6"/>
    <dgm:cxn modelId="{DD6E0F65-BC49-4F42-9EAF-386CB4ACBAAE}" srcId="{EB890683-0627-4C67-8690-8DB5466824D0}" destId="{A42FC6E2-F18A-4DBD-A689-B6EB8FFD6CA0}" srcOrd="0" destOrd="0" parTransId="{F25EEE6A-A21F-46CE-B6E6-2A30ABF9A788}" sibTransId="{7650D30B-457A-493A-9DEF-A39B480FEAB6}"/>
    <dgm:cxn modelId="{80EB78FC-6F83-42EB-87CD-4A217B5961F0}" type="presOf" srcId="{6CAFC490-DED3-4651-A5B1-01F7ECC543C2}" destId="{CB913E95-D016-42AA-9BBE-B0D2B52C53D0}" srcOrd="0" destOrd="0" presId="urn:microsoft.com/office/officeart/2005/8/layout/vList6"/>
    <dgm:cxn modelId="{BDCA7B5F-1C89-4B4C-9516-95D0759FF776}" srcId="{58345E4A-C5D6-470C-98E3-99A4B73D97CE}" destId="{6CAFC490-DED3-4651-A5B1-01F7ECC543C2}" srcOrd="0" destOrd="0" parTransId="{E7817C5F-3A23-487A-BF93-F204D30EA6B9}" sibTransId="{FE1432BC-0386-4821-AB4D-C46C0A30D6C8}"/>
    <dgm:cxn modelId="{BCE0B479-EC46-4C2C-B813-C37B9BBC8202}" type="presOf" srcId="{BE977F49-9879-4CB7-9F3E-E1E5A3E10E8A}" destId="{ED42BABF-72B4-4E4B-B5E7-2EBCC22785FA}" srcOrd="0" destOrd="0" presId="urn:microsoft.com/office/officeart/2005/8/layout/vList6"/>
    <dgm:cxn modelId="{14D415CB-2617-4751-B388-608AB5BC5300}" srcId="{BE977F49-9879-4CB7-9F3E-E1E5A3E10E8A}" destId="{E06A070B-92D7-40FE-BA8A-3EDC2A0B00FD}" srcOrd="0" destOrd="0" parTransId="{D43E2500-1B94-4418-A9D0-0DA04DFDA4D8}" sibTransId="{CFF1189E-A5CD-423E-8E9B-5A0BFE1CA48C}"/>
    <dgm:cxn modelId="{69C374BA-AE82-4CF7-A7E3-44A828FF513E}" type="presOf" srcId="{2C2C3A7B-D0A2-47E6-B30F-23FAD393ADDE}" destId="{706E4B3A-CE68-45AE-A61A-32AB95E26463}" srcOrd="0" destOrd="0" presId="urn:microsoft.com/office/officeart/2005/8/layout/vList6"/>
    <dgm:cxn modelId="{04F27AB3-AA24-4DC1-8FC7-1F78A6A2530F}" srcId="{935CE6CE-F6C7-4EDE-BF32-158CA7701239}" destId="{8AE21520-3823-4FAC-8CEB-4FEE9904B1EA}" srcOrd="4" destOrd="0" parTransId="{92716B4C-6ECE-4902-86AE-F77EE1921B49}" sibTransId="{6E9EC582-AF4C-4D4F-8CD9-8B9899A1B096}"/>
    <dgm:cxn modelId="{B73B5682-C0A4-413D-A66E-1F83ECCEE87D}" type="presOf" srcId="{EB890683-0627-4C67-8690-8DB5466824D0}" destId="{55845A92-3C21-4D24-B3DA-5BDF9446F059}" srcOrd="0" destOrd="0" presId="urn:microsoft.com/office/officeart/2005/8/layout/vList6"/>
    <dgm:cxn modelId="{44A52796-01BE-4DD2-83FE-6E221ACB30D6}" type="presParOf" srcId="{BF7118C7-C9CF-48CA-BDFD-59FBBCA6F7A9}" destId="{E10974CA-3EA2-4E63-BD98-55F43DC5CAE1}" srcOrd="0" destOrd="0" presId="urn:microsoft.com/office/officeart/2005/8/layout/vList6"/>
    <dgm:cxn modelId="{B5D86FA7-ACC7-487A-9236-6522A746E92E}" type="presParOf" srcId="{E10974CA-3EA2-4E63-BD98-55F43DC5CAE1}" destId="{ED42BABF-72B4-4E4B-B5E7-2EBCC22785FA}" srcOrd="0" destOrd="0" presId="urn:microsoft.com/office/officeart/2005/8/layout/vList6"/>
    <dgm:cxn modelId="{44131F54-6F25-41B4-9E37-E67FA76B0266}" type="presParOf" srcId="{E10974CA-3EA2-4E63-BD98-55F43DC5CAE1}" destId="{7AA4CE3C-8BA1-4D2A-B4F5-03D71D75F888}" srcOrd="1" destOrd="0" presId="urn:microsoft.com/office/officeart/2005/8/layout/vList6"/>
    <dgm:cxn modelId="{5A8EAEA1-D377-4F17-A534-E8542BA9388B}" type="presParOf" srcId="{BF7118C7-C9CF-48CA-BDFD-59FBBCA6F7A9}" destId="{61DF561A-8CD7-451F-B944-DECA04209C83}" srcOrd="1" destOrd="0" presId="urn:microsoft.com/office/officeart/2005/8/layout/vList6"/>
    <dgm:cxn modelId="{8A04D817-1FEA-4B22-AF23-472B5194D8ED}" type="presParOf" srcId="{BF7118C7-C9CF-48CA-BDFD-59FBBCA6F7A9}" destId="{0AD747DC-B4C5-4E5C-B595-96153CD3908C}" srcOrd="2" destOrd="0" presId="urn:microsoft.com/office/officeart/2005/8/layout/vList6"/>
    <dgm:cxn modelId="{B6E9B598-86D3-46B3-AFC6-04A21E92075C}" type="presParOf" srcId="{0AD747DC-B4C5-4E5C-B595-96153CD3908C}" destId="{8851C004-8A5D-4140-BED3-EECF67A0D7A5}" srcOrd="0" destOrd="0" presId="urn:microsoft.com/office/officeart/2005/8/layout/vList6"/>
    <dgm:cxn modelId="{467DBE4D-7F57-48A8-A2E4-35ECC24BBAEE}" type="presParOf" srcId="{0AD747DC-B4C5-4E5C-B595-96153CD3908C}" destId="{CB913E95-D016-42AA-9BBE-B0D2B52C53D0}" srcOrd="1" destOrd="0" presId="urn:microsoft.com/office/officeart/2005/8/layout/vList6"/>
    <dgm:cxn modelId="{B8A509AA-21DE-4920-B00A-E43B05F95180}" type="presParOf" srcId="{BF7118C7-C9CF-48CA-BDFD-59FBBCA6F7A9}" destId="{577122A3-9821-4E7F-A652-46608C7B4B51}" srcOrd="3" destOrd="0" presId="urn:microsoft.com/office/officeart/2005/8/layout/vList6"/>
    <dgm:cxn modelId="{08E44057-829F-4B75-BF52-66340CB6188C}" type="presParOf" srcId="{BF7118C7-C9CF-48CA-BDFD-59FBBCA6F7A9}" destId="{6B185820-7159-4516-8843-1C86A334BF1E}" srcOrd="4" destOrd="0" presId="urn:microsoft.com/office/officeart/2005/8/layout/vList6"/>
    <dgm:cxn modelId="{E129F3AE-D68C-4F21-BC59-5D5DB9BEE25A}" type="presParOf" srcId="{6B185820-7159-4516-8843-1C86A334BF1E}" destId="{55845A92-3C21-4D24-B3DA-5BDF9446F059}" srcOrd="0" destOrd="0" presId="urn:microsoft.com/office/officeart/2005/8/layout/vList6"/>
    <dgm:cxn modelId="{FCE648B1-5D27-4317-AC0D-861CE4533A5B}" type="presParOf" srcId="{6B185820-7159-4516-8843-1C86A334BF1E}" destId="{9E323C3E-322B-4F39-9CEC-2E88BB355EDC}" srcOrd="1" destOrd="0" presId="urn:microsoft.com/office/officeart/2005/8/layout/vList6"/>
    <dgm:cxn modelId="{243A3289-71FE-4386-8900-C75155A031B6}" type="presParOf" srcId="{BF7118C7-C9CF-48CA-BDFD-59FBBCA6F7A9}" destId="{D86826D5-47A8-4E51-9632-D6232545062B}" srcOrd="5" destOrd="0" presId="urn:microsoft.com/office/officeart/2005/8/layout/vList6"/>
    <dgm:cxn modelId="{966A0115-B461-42A7-B0CC-C4B38EA7D18E}" type="presParOf" srcId="{BF7118C7-C9CF-48CA-BDFD-59FBBCA6F7A9}" destId="{FFFA91C3-497E-46CA-A1CA-91C5125CAAFA}" srcOrd="6" destOrd="0" presId="urn:microsoft.com/office/officeart/2005/8/layout/vList6"/>
    <dgm:cxn modelId="{124CE418-F4C7-4086-8CC2-65286476F62C}" type="presParOf" srcId="{FFFA91C3-497E-46CA-A1CA-91C5125CAAFA}" destId="{706E4B3A-CE68-45AE-A61A-32AB95E26463}" srcOrd="0" destOrd="0" presId="urn:microsoft.com/office/officeart/2005/8/layout/vList6"/>
    <dgm:cxn modelId="{DBFA4059-D856-4432-98A3-1895D01D5345}" type="presParOf" srcId="{FFFA91C3-497E-46CA-A1CA-91C5125CAAFA}" destId="{3676F663-A7DC-4BBC-8B0E-73981925DEE9}" srcOrd="1" destOrd="0" presId="urn:microsoft.com/office/officeart/2005/8/layout/vList6"/>
    <dgm:cxn modelId="{14E07C18-0446-4438-8C65-AF78F06FFC9F}" type="presParOf" srcId="{BF7118C7-C9CF-48CA-BDFD-59FBBCA6F7A9}" destId="{DFADE1C5-633C-4221-AA3D-AEC9380910EC}" srcOrd="7" destOrd="0" presId="urn:microsoft.com/office/officeart/2005/8/layout/vList6"/>
    <dgm:cxn modelId="{131E420C-44E6-4026-8D77-CD7E59B17518}" type="presParOf" srcId="{BF7118C7-C9CF-48CA-BDFD-59FBBCA6F7A9}" destId="{E397F8D6-622D-4023-B4A0-4DE9AF266B91}" srcOrd="8" destOrd="0" presId="urn:microsoft.com/office/officeart/2005/8/layout/vList6"/>
    <dgm:cxn modelId="{9FA18930-5077-423D-B983-B4A8052E0199}" type="presParOf" srcId="{E397F8D6-622D-4023-B4A0-4DE9AF266B91}" destId="{20151183-AC4F-472B-8602-DF1BDC075464}" srcOrd="0" destOrd="0" presId="urn:microsoft.com/office/officeart/2005/8/layout/vList6"/>
    <dgm:cxn modelId="{83CB0728-B382-416A-A9FC-EE0416B6FD7C}" type="presParOf" srcId="{E397F8D6-622D-4023-B4A0-4DE9AF266B91}" destId="{7EE36E19-3FFB-4950-9C5E-052F6F81C9C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9F6C11-5DF4-4AAE-A52C-F97D9AB9B9F4}" type="doc">
      <dgm:prSet loTypeId="urn:microsoft.com/office/officeart/2005/8/layout/arrow4" loCatId="relationship" qsTypeId="urn:microsoft.com/office/officeart/2005/8/quickstyle/simple1" qsCatId="simple" csTypeId="urn:microsoft.com/office/officeart/2005/8/colors/colorful4" csCatId="colorful" phldr="1"/>
      <dgm:spPr/>
      <dgm:t>
        <a:bodyPr/>
        <a:lstStyle/>
        <a:p>
          <a:endParaRPr lang="es-EC"/>
        </a:p>
      </dgm:t>
    </dgm:pt>
    <dgm:pt modelId="{460E09F2-ADA5-4708-B411-18BA4EA0AE28}">
      <dgm:prSet phldrT="[Texto]"/>
      <dgm:spPr/>
      <dgm:t>
        <a:bodyPr/>
        <a:lstStyle/>
        <a:p>
          <a:pPr algn="just"/>
          <a:r>
            <a:rPr lang="es-EC" b="1" dirty="0"/>
            <a:t>Hipótesis nula:</a:t>
          </a:r>
          <a:r>
            <a:rPr lang="es-EC" dirty="0"/>
            <a:t> El control administrativo medido mediante la gobernanza cooperativa no influye en el rendimiento financiero en las </a:t>
          </a:r>
          <a:r>
            <a:rPr lang="es-EC" dirty="0" err="1"/>
            <a:t>COAC´s</a:t>
          </a:r>
          <a:r>
            <a:rPr lang="es-EC" dirty="0"/>
            <a:t>.</a:t>
          </a:r>
        </a:p>
      </dgm:t>
    </dgm:pt>
    <dgm:pt modelId="{00E2F8CB-AA53-45E0-951C-D71112C9DEC2}" type="parTrans" cxnId="{F2FA2FD4-8C3C-45FD-AFEA-23D5AB1D6C24}">
      <dgm:prSet/>
      <dgm:spPr/>
      <dgm:t>
        <a:bodyPr/>
        <a:lstStyle/>
        <a:p>
          <a:endParaRPr lang="es-EC"/>
        </a:p>
      </dgm:t>
    </dgm:pt>
    <dgm:pt modelId="{40814858-3E6A-4C9D-A885-DAE25220BE1F}" type="sibTrans" cxnId="{F2FA2FD4-8C3C-45FD-AFEA-23D5AB1D6C24}">
      <dgm:prSet/>
      <dgm:spPr/>
      <dgm:t>
        <a:bodyPr/>
        <a:lstStyle/>
        <a:p>
          <a:endParaRPr lang="es-EC"/>
        </a:p>
      </dgm:t>
    </dgm:pt>
    <dgm:pt modelId="{BFE4E263-E914-415E-BE95-DBD5DA54B22E}">
      <dgm:prSet phldrT="[Texto]"/>
      <dgm:spPr/>
      <dgm:t>
        <a:bodyPr/>
        <a:lstStyle/>
        <a:p>
          <a:pPr algn="just"/>
          <a:r>
            <a:rPr lang="es-EC" b="1" dirty="0"/>
            <a:t>Hipótesis alternativa:</a:t>
          </a:r>
          <a:r>
            <a:rPr lang="es-EC" dirty="0"/>
            <a:t> El control administrativo medido mediante la gobernanza cooperativa si influye en el rendimiento financiero en las </a:t>
          </a:r>
          <a:r>
            <a:rPr lang="es-EC" dirty="0" err="1"/>
            <a:t>COAC´s</a:t>
          </a:r>
          <a:r>
            <a:rPr lang="es-EC" dirty="0"/>
            <a:t>.</a:t>
          </a:r>
        </a:p>
      </dgm:t>
    </dgm:pt>
    <dgm:pt modelId="{610A217F-02CB-4280-9E6C-2D7D01600192}" type="parTrans" cxnId="{6EECF85C-1D46-4D3A-9E0E-EC55990236ED}">
      <dgm:prSet/>
      <dgm:spPr/>
      <dgm:t>
        <a:bodyPr/>
        <a:lstStyle/>
        <a:p>
          <a:endParaRPr lang="es-EC"/>
        </a:p>
      </dgm:t>
    </dgm:pt>
    <dgm:pt modelId="{4F2697BD-D755-4F85-8433-D53CFB8677BB}" type="sibTrans" cxnId="{6EECF85C-1D46-4D3A-9E0E-EC55990236ED}">
      <dgm:prSet/>
      <dgm:spPr/>
      <dgm:t>
        <a:bodyPr/>
        <a:lstStyle/>
        <a:p>
          <a:endParaRPr lang="es-EC"/>
        </a:p>
      </dgm:t>
    </dgm:pt>
    <dgm:pt modelId="{0B8BAF5F-C4D7-453E-B587-5E9E887CF51B}" type="pres">
      <dgm:prSet presAssocID="{9E9F6C11-5DF4-4AAE-A52C-F97D9AB9B9F4}" presName="compositeShape" presStyleCnt="0">
        <dgm:presLayoutVars>
          <dgm:chMax val="2"/>
          <dgm:dir/>
          <dgm:resizeHandles val="exact"/>
        </dgm:presLayoutVars>
      </dgm:prSet>
      <dgm:spPr/>
      <dgm:t>
        <a:bodyPr/>
        <a:lstStyle/>
        <a:p>
          <a:endParaRPr lang="es-EC"/>
        </a:p>
      </dgm:t>
    </dgm:pt>
    <dgm:pt modelId="{295A9028-A813-4C8A-9C45-242E4FB88B27}" type="pres">
      <dgm:prSet presAssocID="{460E09F2-ADA5-4708-B411-18BA4EA0AE28}" presName="upArrow" presStyleLbl="node1" presStyleIdx="0" presStyleCnt="2"/>
      <dgm:spPr/>
    </dgm:pt>
    <dgm:pt modelId="{F2AB89C3-78D6-4431-A4E4-C733640F4AB7}" type="pres">
      <dgm:prSet presAssocID="{460E09F2-ADA5-4708-B411-18BA4EA0AE28}" presName="upArrowText" presStyleLbl="revTx" presStyleIdx="0" presStyleCnt="2">
        <dgm:presLayoutVars>
          <dgm:chMax val="0"/>
          <dgm:bulletEnabled val="1"/>
        </dgm:presLayoutVars>
      </dgm:prSet>
      <dgm:spPr/>
      <dgm:t>
        <a:bodyPr/>
        <a:lstStyle/>
        <a:p>
          <a:endParaRPr lang="es-EC"/>
        </a:p>
      </dgm:t>
    </dgm:pt>
    <dgm:pt modelId="{86F04C0E-F757-4236-8081-76AF0591978E}" type="pres">
      <dgm:prSet presAssocID="{BFE4E263-E914-415E-BE95-DBD5DA54B22E}" presName="downArrow" presStyleLbl="node1" presStyleIdx="1" presStyleCnt="2"/>
      <dgm:spPr/>
    </dgm:pt>
    <dgm:pt modelId="{A24C7181-0D88-499D-8385-C11A8E4CC60F}" type="pres">
      <dgm:prSet presAssocID="{BFE4E263-E914-415E-BE95-DBD5DA54B22E}" presName="downArrowText" presStyleLbl="revTx" presStyleIdx="1" presStyleCnt="2">
        <dgm:presLayoutVars>
          <dgm:chMax val="0"/>
          <dgm:bulletEnabled val="1"/>
        </dgm:presLayoutVars>
      </dgm:prSet>
      <dgm:spPr/>
      <dgm:t>
        <a:bodyPr/>
        <a:lstStyle/>
        <a:p>
          <a:endParaRPr lang="es-EC"/>
        </a:p>
      </dgm:t>
    </dgm:pt>
  </dgm:ptLst>
  <dgm:cxnLst>
    <dgm:cxn modelId="{6EECF85C-1D46-4D3A-9E0E-EC55990236ED}" srcId="{9E9F6C11-5DF4-4AAE-A52C-F97D9AB9B9F4}" destId="{BFE4E263-E914-415E-BE95-DBD5DA54B22E}" srcOrd="1" destOrd="0" parTransId="{610A217F-02CB-4280-9E6C-2D7D01600192}" sibTransId="{4F2697BD-D755-4F85-8433-D53CFB8677BB}"/>
    <dgm:cxn modelId="{F2FA2FD4-8C3C-45FD-AFEA-23D5AB1D6C24}" srcId="{9E9F6C11-5DF4-4AAE-A52C-F97D9AB9B9F4}" destId="{460E09F2-ADA5-4708-B411-18BA4EA0AE28}" srcOrd="0" destOrd="0" parTransId="{00E2F8CB-AA53-45E0-951C-D71112C9DEC2}" sibTransId="{40814858-3E6A-4C9D-A885-DAE25220BE1F}"/>
    <dgm:cxn modelId="{113F692A-8E89-42AD-98AD-498EA44BFBFD}" type="presOf" srcId="{BFE4E263-E914-415E-BE95-DBD5DA54B22E}" destId="{A24C7181-0D88-499D-8385-C11A8E4CC60F}" srcOrd="0" destOrd="0" presId="urn:microsoft.com/office/officeart/2005/8/layout/arrow4"/>
    <dgm:cxn modelId="{B936BA42-A2C7-43EC-8CF5-883B143783CD}" type="presOf" srcId="{9E9F6C11-5DF4-4AAE-A52C-F97D9AB9B9F4}" destId="{0B8BAF5F-C4D7-453E-B587-5E9E887CF51B}" srcOrd="0" destOrd="0" presId="urn:microsoft.com/office/officeart/2005/8/layout/arrow4"/>
    <dgm:cxn modelId="{5746CDCD-1869-41F1-9A48-4648224364C0}" type="presOf" srcId="{460E09F2-ADA5-4708-B411-18BA4EA0AE28}" destId="{F2AB89C3-78D6-4431-A4E4-C733640F4AB7}" srcOrd="0" destOrd="0" presId="urn:microsoft.com/office/officeart/2005/8/layout/arrow4"/>
    <dgm:cxn modelId="{1BC91048-E3C5-4C58-B733-AED342DBA867}" type="presParOf" srcId="{0B8BAF5F-C4D7-453E-B587-5E9E887CF51B}" destId="{295A9028-A813-4C8A-9C45-242E4FB88B27}" srcOrd="0" destOrd="0" presId="urn:microsoft.com/office/officeart/2005/8/layout/arrow4"/>
    <dgm:cxn modelId="{D55C2316-88EB-41EA-943F-0B8A88474495}" type="presParOf" srcId="{0B8BAF5F-C4D7-453E-B587-5E9E887CF51B}" destId="{F2AB89C3-78D6-4431-A4E4-C733640F4AB7}" srcOrd="1" destOrd="0" presId="urn:microsoft.com/office/officeart/2005/8/layout/arrow4"/>
    <dgm:cxn modelId="{D8DD8B7D-6BA4-4A68-8519-38B9DF91F6E3}" type="presParOf" srcId="{0B8BAF5F-C4D7-453E-B587-5E9E887CF51B}" destId="{86F04C0E-F757-4236-8081-76AF0591978E}" srcOrd="2" destOrd="0" presId="urn:microsoft.com/office/officeart/2005/8/layout/arrow4"/>
    <dgm:cxn modelId="{905B2A68-AA8A-4B9B-A3CF-DB10E29C48EA}" type="presParOf" srcId="{0B8BAF5F-C4D7-453E-B587-5E9E887CF51B}" destId="{A24C7181-0D88-499D-8385-C11A8E4CC60F}" srcOrd="3" destOrd="0" presId="urn:microsoft.com/office/officeart/2005/8/layout/arrow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A60232-5363-4CC5-B00C-5F9213376171}" type="doc">
      <dgm:prSet loTypeId="urn:microsoft.com/office/officeart/2005/8/layout/arrow2" loCatId="process" qsTypeId="urn:microsoft.com/office/officeart/2005/8/quickstyle/simple1" qsCatId="simple" csTypeId="urn:microsoft.com/office/officeart/2005/8/colors/colorful3" csCatId="colorful" phldr="1"/>
      <dgm:spPr/>
    </dgm:pt>
    <dgm:pt modelId="{69393D38-DE63-47A4-B23F-F3E481F09874}">
      <dgm:prSet phldrT="[Texto]" custT="1"/>
      <dgm:spPr/>
      <dgm:t>
        <a:bodyPr/>
        <a:lstStyle/>
        <a:p>
          <a:r>
            <a:rPr lang="es-EC" sz="1800" b="0" dirty="0"/>
            <a:t>Reducir el número de variables</a:t>
          </a:r>
        </a:p>
      </dgm:t>
    </dgm:pt>
    <dgm:pt modelId="{C26F1327-6971-4AB9-A121-993127073130}" type="parTrans" cxnId="{947F93EB-9F59-4CC7-B1B6-3439F4FD602D}">
      <dgm:prSet/>
      <dgm:spPr/>
      <dgm:t>
        <a:bodyPr/>
        <a:lstStyle/>
        <a:p>
          <a:endParaRPr lang="es-EC"/>
        </a:p>
      </dgm:t>
    </dgm:pt>
    <dgm:pt modelId="{DAE86120-4041-4950-A0EF-79474D5393F3}" type="sibTrans" cxnId="{947F93EB-9F59-4CC7-B1B6-3439F4FD602D}">
      <dgm:prSet/>
      <dgm:spPr/>
      <dgm:t>
        <a:bodyPr/>
        <a:lstStyle/>
        <a:p>
          <a:endParaRPr lang="es-EC"/>
        </a:p>
      </dgm:t>
    </dgm:pt>
    <dgm:pt modelId="{95BB8FD9-B503-49EC-A815-240AEBE8FA6B}">
      <dgm:prSet phldrT="[Texto]" custT="1"/>
      <dgm:spPr/>
      <dgm:t>
        <a:bodyPr/>
        <a:lstStyle/>
        <a:p>
          <a:r>
            <a:rPr lang="es-EC" sz="1800" b="0" dirty="0"/>
            <a:t>Número reducido de factores</a:t>
          </a:r>
        </a:p>
      </dgm:t>
    </dgm:pt>
    <dgm:pt modelId="{DF1BDA14-946B-4BF2-A775-7AA8AB07E66C}" type="parTrans" cxnId="{1CCECA8F-123A-4469-BA5D-F342E43B54D8}">
      <dgm:prSet/>
      <dgm:spPr/>
      <dgm:t>
        <a:bodyPr/>
        <a:lstStyle/>
        <a:p>
          <a:endParaRPr lang="es-EC"/>
        </a:p>
      </dgm:t>
    </dgm:pt>
    <dgm:pt modelId="{F4E99D55-86E9-4842-9B0C-9A0AFE12100D}" type="sibTrans" cxnId="{1CCECA8F-123A-4469-BA5D-F342E43B54D8}">
      <dgm:prSet/>
      <dgm:spPr/>
      <dgm:t>
        <a:bodyPr/>
        <a:lstStyle/>
        <a:p>
          <a:endParaRPr lang="es-EC"/>
        </a:p>
      </dgm:t>
    </dgm:pt>
    <dgm:pt modelId="{FFE8863D-6318-45A0-8786-07DEDC03EF67}">
      <dgm:prSet phldrT="[Texto]" custT="1"/>
      <dgm:spPr/>
      <dgm:t>
        <a:bodyPr/>
        <a:lstStyle/>
        <a:p>
          <a:r>
            <a:rPr lang="es-EC" sz="1800" b="0" dirty="0"/>
            <a:t>Explicar el máximo de información obtenida de los datos</a:t>
          </a:r>
        </a:p>
      </dgm:t>
    </dgm:pt>
    <dgm:pt modelId="{991A68F2-E5CF-473D-AEDD-87E65051AF61}" type="parTrans" cxnId="{4AD400FE-EF1B-43DC-B6E8-8E080EFC6900}">
      <dgm:prSet/>
      <dgm:spPr/>
      <dgm:t>
        <a:bodyPr/>
        <a:lstStyle/>
        <a:p>
          <a:endParaRPr lang="es-EC"/>
        </a:p>
      </dgm:t>
    </dgm:pt>
    <dgm:pt modelId="{D0CEE112-0317-40FA-B96C-997493C22CE9}" type="sibTrans" cxnId="{4AD400FE-EF1B-43DC-B6E8-8E080EFC6900}">
      <dgm:prSet/>
      <dgm:spPr/>
      <dgm:t>
        <a:bodyPr/>
        <a:lstStyle/>
        <a:p>
          <a:endParaRPr lang="es-EC"/>
        </a:p>
      </dgm:t>
    </dgm:pt>
    <dgm:pt modelId="{B875AA4E-7439-4A38-BBA6-32E0F13AB561}" type="pres">
      <dgm:prSet presAssocID="{7CA60232-5363-4CC5-B00C-5F9213376171}" presName="arrowDiagram" presStyleCnt="0">
        <dgm:presLayoutVars>
          <dgm:chMax val="5"/>
          <dgm:dir/>
          <dgm:resizeHandles val="exact"/>
        </dgm:presLayoutVars>
      </dgm:prSet>
      <dgm:spPr/>
    </dgm:pt>
    <dgm:pt modelId="{0FCC12A3-5D16-4334-8D51-A8B68A571A70}" type="pres">
      <dgm:prSet presAssocID="{7CA60232-5363-4CC5-B00C-5F9213376171}" presName="arrow" presStyleLbl="bgShp" presStyleIdx="0" presStyleCnt="1"/>
      <dgm:spPr/>
    </dgm:pt>
    <dgm:pt modelId="{52310E89-6C1F-403D-A198-CADDA5D0FFD4}" type="pres">
      <dgm:prSet presAssocID="{7CA60232-5363-4CC5-B00C-5F9213376171}" presName="arrowDiagram3" presStyleCnt="0"/>
      <dgm:spPr/>
    </dgm:pt>
    <dgm:pt modelId="{80A3E11C-7777-407E-95F5-F5A0B6061C67}" type="pres">
      <dgm:prSet presAssocID="{69393D38-DE63-47A4-B23F-F3E481F09874}" presName="bullet3a" presStyleLbl="node1" presStyleIdx="0" presStyleCnt="3"/>
      <dgm:spPr/>
    </dgm:pt>
    <dgm:pt modelId="{98EF1EC6-2DEA-4649-9BF8-CEDF28487F98}" type="pres">
      <dgm:prSet presAssocID="{69393D38-DE63-47A4-B23F-F3E481F09874}" presName="textBox3a" presStyleLbl="revTx" presStyleIdx="0" presStyleCnt="3">
        <dgm:presLayoutVars>
          <dgm:bulletEnabled val="1"/>
        </dgm:presLayoutVars>
      </dgm:prSet>
      <dgm:spPr/>
      <dgm:t>
        <a:bodyPr/>
        <a:lstStyle/>
        <a:p>
          <a:endParaRPr lang="es-EC"/>
        </a:p>
      </dgm:t>
    </dgm:pt>
    <dgm:pt modelId="{56C7ED67-F6BF-4AF6-B8FE-DDC54CC0A8E9}" type="pres">
      <dgm:prSet presAssocID="{95BB8FD9-B503-49EC-A815-240AEBE8FA6B}" presName="bullet3b" presStyleLbl="node1" presStyleIdx="1" presStyleCnt="3"/>
      <dgm:spPr/>
    </dgm:pt>
    <dgm:pt modelId="{E040C4D1-C0B6-43D2-AA49-3AA25A8C5FCE}" type="pres">
      <dgm:prSet presAssocID="{95BB8FD9-B503-49EC-A815-240AEBE8FA6B}" presName="textBox3b" presStyleLbl="revTx" presStyleIdx="1" presStyleCnt="3">
        <dgm:presLayoutVars>
          <dgm:bulletEnabled val="1"/>
        </dgm:presLayoutVars>
      </dgm:prSet>
      <dgm:spPr/>
      <dgm:t>
        <a:bodyPr/>
        <a:lstStyle/>
        <a:p>
          <a:endParaRPr lang="es-EC"/>
        </a:p>
      </dgm:t>
    </dgm:pt>
    <dgm:pt modelId="{CC001B2B-9CC9-4717-98F1-CAE44F8F01F7}" type="pres">
      <dgm:prSet presAssocID="{FFE8863D-6318-45A0-8786-07DEDC03EF67}" presName="bullet3c" presStyleLbl="node1" presStyleIdx="2" presStyleCnt="3"/>
      <dgm:spPr/>
    </dgm:pt>
    <dgm:pt modelId="{B264B47A-80CC-4FA4-9674-9EEEED32CC4B}" type="pres">
      <dgm:prSet presAssocID="{FFE8863D-6318-45A0-8786-07DEDC03EF67}" presName="textBox3c" presStyleLbl="revTx" presStyleIdx="2" presStyleCnt="3">
        <dgm:presLayoutVars>
          <dgm:bulletEnabled val="1"/>
        </dgm:presLayoutVars>
      </dgm:prSet>
      <dgm:spPr/>
      <dgm:t>
        <a:bodyPr/>
        <a:lstStyle/>
        <a:p>
          <a:endParaRPr lang="es-EC"/>
        </a:p>
      </dgm:t>
    </dgm:pt>
  </dgm:ptLst>
  <dgm:cxnLst>
    <dgm:cxn modelId="{15D03DFD-5749-4DAD-9D6E-15F634161399}" type="presOf" srcId="{7CA60232-5363-4CC5-B00C-5F9213376171}" destId="{B875AA4E-7439-4A38-BBA6-32E0F13AB561}" srcOrd="0" destOrd="0" presId="urn:microsoft.com/office/officeart/2005/8/layout/arrow2"/>
    <dgm:cxn modelId="{1CCECA8F-123A-4469-BA5D-F342E43B54D8}" srcId="{7CA60232-5363-4CC5-B00C-5F9213376171}" destId="{95BB8FD9-B503-49EC-A815-240AEBE8FA6B}" srcOrd="1" destOrd="0" parTransId="{DF1BDA14-946B-4BF2-A775-7AA8AB07E66C}" sibTransId="{F4E99D55-86E9-4842-9B0C-9A0AFE12100D}"/>
    <dgm:cxn modelId="{694C72C5-5727-455C-AB35-BC4280ABE35F}" type="presOf" srcId="{FFE8863D-6318-45A0-8786-07DEDC03EF67}" destId="{B264B47A-80CC-4FA4-9674-9EEEED32CC4B}" srcOrd="0" destOrd="0" presId="urn:microsoft.com/office/officeart/2005/8/layout/arrow2"/>
    <dgm:cxn modelId="{CCEE1D24-680A-41D3-8084-77BB3EABD3AC}" type="presOf" srcId="{69393D38-DE63-47A4-B23F-F3E481F09874}" destId="{98EF1EC6-2DEA-4649-9BF8-CEDF28487F98}" srcOrd="0" destOrd="0" presId="urn:microsoft.com/office/officeart/2005/8/layout/arrow2"/>
    <dgm:cxn modelId="{947F93EB-9F59-4CC7-B1B6-3439F4FD602D}" srcId="{7CA60232-5363-4CC5-B00C-5F9213376171}" destId="{69393D38-DE63-47A4-B23F-F3E481F09874}" srcOrd="0" destOrd="0" parTransId="{C26F1327-6971-4AB9-A121-993127073130}" sibTransId="{DAE86120-4041-4950-A0EF-79474D5393F3}"/>
    <dgm:cxn modelId="{6063CE27-37DA-446B-B4B5-845AB655C0BA}" type="presOf" srcId="{95BB8FD9-B503-49EC-A815-240AEBE8FA6B}" destId="{E040C4D1-C0B6-43D2-AA49-3AA25A8C5FCE}" srcOrd="0" destOrd="0" presId="urn:microsoft.com/office/officeart/2005/8/layout/arrow2"/>
    <dgm:cxn modelId="{4AD400FE-EF1B-43DC-B6E8-8E080EFC6900}" srcId="{7CA60232-5363-4CC5-B00C-5F9213376171}" destId="{FFE8863D-6318-45A0-8786-07DEDC03EF67}" srcOrd="2" destOrd="0" parTransId="{991A68F2-E5CF-473D-AEDD-87E65051AF61}" sibTransId="{D0CEE112-0317-40FA-B96C-997493C22CE9}"/>
    <dgm:cxn modelId="{75CA0820-5F28-4EED-A890-E9347884F8E2}" type="presParOf" srcId="{B875AA4E-7439-4A38-BBA6-32E0F13AB561}" destId="{0FCC12A3-5D16-4334-8D51-A8B68A571A70}" srcOrd="0" destOrd="0" presId="urn:microsoft.com/office/officeart/2005/8/layout/arrow2"/>
    <dgm:cxn modelId="{53C684B8-D883-4F6A-9019-BCCB3EA21F08}" type="presParOf" srcId="{B875AA4E-7439-4A38-BBA6-32E0F13AB561}" destId="{52310E89-6C1F-403D-A198-CADDA5D0FFD4}" srcOrd="1" destOrd="0" presId="urn:microsoft.com/office/officeart/2005/8/layout/arrow2"/>
    <dgm:cxn modelId="{C06B1ABF-2A90-4611-9EFE-E141B345E674}" type="presParOf" srcId="{52310E89-6C1F-403D-A198-CADDA5D0FFD4}" destId="{80A3E11C-7777-407E-95F5-F5A0B6061C67}" srcOrd="0" destOrd="0" presId="urn:microsoft.com/office/officeart/2005/8/layout/arrow2"/>
    <dgm:cxn modelId="{52DFD639-156D-44B4-AD5A-ADC638E2A52A}" type="presParOf" srcId="{52310E89-6C1F-403D-A198-CADDA5D0FFD4}" destId="{98EF1EC6-2DEA-4649-9BF8-CEDF28487F98}" srcOrd="1" destOrd="0" presId="urn:microsoft.com/office/officeart/2005/8/layout/arrow2"/>
    <dgm:cxn modelId="{D6CB09A8-D56B-49AF-8305-3ECBBE527C94}" type="presParOf" srcId="{52310E89-6C1F-403D-A198-CADDA5D0FFD4}" destId="{56C7ED67-F6BF-4AF6-B8FE-DDC54CC0A8E9}" srcOrd="2" destOrd="0" presId="urn:microsoft.com/office/officeart/2005/8/layout/arrow2"/>
    <dgm:cxn modelId="{AB5F82EB-15E5-475C-95DE-465B60870AE6}" type="presParOf" srcId="{52310E89-6C1F-403D-A198-CADDA5D0FFD4}" destId="{E040C4D1-C0B6-43D2-AA49-3AA25A8C5FCE}" srcOrd="3" destOrd="0" presId="urn:microsoft.com/office/officeart/2005/8/layout/arrow2"/>
    <dgm:cxn modelId="{0C6B754A-1A94-4C56-A67C-2576F06B747A}" type="presParOf" srcId="{52310E89-6C1F-403D-A198-CADDA5D0FFD4}" destId="{CC001B2B-9CC9-4717-98F1-CAE44F8F01F7}" srcOrd="4" destOrd="0" presId="urn:microsoft.com/office/officeart/2005/8/layout/arrow2"/>
    <dgm:cxn modelId="{6F76AE19-5003-4574-8A21-3D7FF17D7193}" type="presParOf" srcId="{52310E89-6C1F-403D-A198-CADDA5D0FFD4}" destId="{B264B47A-80CC-4FA4-9674-9EEEED32CC4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94975B-1E14-4859-9D53-35FE1223F8C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5102EB44-DCC7-4D8C-866D-C8F7D3B315C5}">
      <dgm:prSet phldrT="[Texto]" custT="1"/>
      <dgm:spPr/>
      <dgm:t>
        <a:bodyPr/>
        <a:lstStyle/>
        <a:p>
          <a:r>
            <a:rPr lang="es-EC" sz="1600" dirty="0"/>
            <a:t>De acuerdo al análisis realizado se evidencia que son pocas las cooperativas que aplican modelos de gobernabilidad o control lo que incide en el cierre de varias cooperativas. </a:t>
          </a:r>
        </a:p>
      </dgm:t>
    </dgm:pt>
    <dgm:pt modelId="{3C4A6129-C977-4F4B-A51A-4AE27ABECCF2}" type="parTrans" cxnId="{F5A0B27C-C056-4521-A405-87EE38BACFBA}">
      <dgm:prSet/>
      <dgm:spPr/>
      <dgm:t>
        <a:bodyPr/>
        <a:lstStyle/>
        <a:p>
          <a:endParaRPr lang="es-EC"/>
        </a:p>
      </dgm:t>
    </dgm:pt>
    <dgm:pt modelId="{BED5A3E1-3A9F-4F71-BE4B-D8CAC496CD5E}" type="sibTrans" cxnId="{F5A0B27C-C056-4521-A405-87EE38BACFBA}">
      <dgm:prSet/>
      <dgm:spPr/>
      <dgm:t>
        <a:bodyPr/>
        <a:lstStyle/>
        <a:p>
          <a:endParaRPr lang="es-EC"/>
        </a:p>
      </dgm:t>
    </dgm:pt>
    <dgm:pt modelId="{90B8605B-1B3E-481D-835C-9A7FCED79542}">
      <dgm:prSet custT="1"/>
      <dgm:spPr/>
      <dgm:t>
        <a:bodyPr/>
        <a:lstStyle/>
        <a:p>
          <a:r>
            <a:rPr lang="es-EC" sz="1600"/>
            <a:t>La aplicación de una herramienta de control ya establecida en base a los principios de la ACI permite a los directivos de las cooperativas tomar decisiones acertadas sobre sus operaciones</a:t>
          </a:r>
          <a:r>
            <a:rPr lang="es-EC" sz="1100"/>
            <a:t>. </a:t>
          </a:r>
          <a:endParaRPr lang="es-EC" sz="1100" dirty="0"/>
        </a:p>
      </dgm:t>
    </dgm:pt>
    <dgm:pt modelId="{4D5EB3BD-B1D0-43CB-8DC3-D0BAB7107635}" type="parTrans" cxnId="{C141D52C-115E-4272-8292-475881E880FD}">
      <dgm:prSet/>
      <dgm:spPr/>
      <dgm:t>
        <a:bodyPr/>
        <a:lstStyle/>
        <a:p>
          <a:endParaRPr lang="es-EC"/>
        </a:p>
      </dgm:t>
    </dgm:pt>
    <dgm:pt modelId="{38B4DD8B-759B-4526-8431-37141917A503}" type="sibTrans" cxnId="{C141D52C-115E-4272-8292-475881E880FD}">
      <dgm:prSet/>
      <dgm:spPr/>
      <dgm:t>
        <a:bodyPr/>
        <a:lstStyle/>
        <a:p>
          <a:endParaRPr lang="es-EC"/>
        </a:p>
      </dgm:t>
    </dgm:pt>
    <dgm:pt modelId="{F5312EB9-B8AA-462C-A25C-30399CE95B8D}">
      <dgm:prSet custT="1"/>
      <dgm:spPr/>
      <dgm:t>
        <a:bodyPr/>
        <a:lstStyle/>
        <a:p>
          <a:r>
            <a:rPr lang="es-EC" sz="1600"/>
            <a:t>La aplicación de un modelo de gobernabilidad, ética y liderazgo como medida de control  influye en la rentabilidad de la cooperativa, aceptando de esta manera la hipótesis alternativa. </a:t>
          </a:r>
          <a:endParaRPr lang="es-EC" sz="1600" dirty="0"/>
        </a:p>
      </dgm:t>
    </dgm:pt>
    <dgm:pt modelId="{1CD07E95-1C88-40AC-AB70-7B33F7DD2A89}" type="parTrans" cxnId="{E18E614F-3455-4AA0-840D-4FFA68089E85}">
      <dgm:prSet/>
      <dgm:spPr/>
      <dgm:t>
        <a:bodyPr/>
        <a:lstStyle/>
        <a:p>
          <a:endParaRPr lang="es-EC"/>
        </a:p>
      </dgm:t>
    </dgm:pt>
    <dgm:pt modelId="{CDECF170-F5F4-4175-B1C5-821012D58C3A}" type="sibTrans" cxnId="{E18E614F-3455-4AA0-840D-4FFA68089E85}">
      <dgm:prSet/>
      <dgm:spPr/>
      <dgm:t>
        <a:bodyPr/>
        <a:lstStyle/>
        <a:p>
          <a:endParaRPr lang="es-EC"/>
        </a:p>
      </dgm:t>
    </dgm:pt>
    <dgm:pt modelId="{A7A0413B-7CC6-4392-AE8F-EF86390D68CA}">
      <dgm:prSet custT="1"/>
      <dgm:spPr/>
      <dgm:t>
        <a:bodyPr/>
        <a:lstStyle/>
        <a:p>
          <a:pPr algn="just"/>
          <a:r>
            <a:rPr lang="es-EC" sz="1600" dirty="0"/>
            <a:t>La comprobación se realizó mediante el análisis factorial y el método de correlación lineal de </a:t>
          </a:r>
          <a:r>
            <a:rPr lang="es-EC" sz="1600" dirty="0" err="1"/>
            <a:t>Spearman</a:t>
          </a:r>
          <a:r>
            <a:rPr lang="es-EC" sz="1600" dirty="0"/>
            <a:t>. Sin embargo, por la subjetividad de respuestas en la encuesta sobre el control da como resultado una relación del 33% entre las variables control administrativo y rendimiento financiero. Por esta razón se explica la baja relación entre las variables.</a:t>
          </a:r>
        </a:p>
      </dgm:t>
    </dgm:pt>
    <dgm:pt modelId="{CE6D098E-8001-4C4D-8A23-4C09946E36B5}" type="parTrans" cxnId="{7FC6F50D-BC0C-404D-BEF7-2CDD11E693E7}">
      <dgm:prSet/>
      <dgm:spPr/>
      <dgm:t>
        <a:bodyPr/>
        <a:lstStyle/>
        <a:p>
          <a:endParaRPr lang="es-EC"/>
        </a:p>
      </dgm:t>
    </dgm:pt>
    <dgm:pt modelId="{104A6B34-EA46-4084-8E73-6316A7B238FA}" type="sibTrans" cxnId="{7FC6F50D-BC0C-404D-BEF7-2CDD11E693E7}">
      <dgm:prSet/>
      <dgm:spPr/>
      <dgm:t>
        <a:bodyPr/>
        <a:lstStyle/>
        <a:p>
          <a:endParaRPr lang="es-EC"/>
        </a:p>
      </dgm:t>
    </dgm:pt>
    <dgm:pt modelId="{FE28FA53-B50A-4F6F-8D51-C55CA21F30D8}" type="pres">
      <dgm:prSet presAssocID="{1994975B-1E14-4859-9D53-35FE1223F8C5}" presName="linear" presStyleCnt="0">
        <dgm:presLayoutVars>
          <dgm:dir/>
          <dgm:animLvl val="lvl"/>
          <dgm:resizeHandles val="exact"/>
        </dgm:presLayoutVars>
      </dgm:prSet>
      <dgm:spPr/>
      <dgm:t>
        <a:bodyPr/>
        <a:lstStyle/>
        <a:p>
          <a:endParaRPr lang="es-EC"/>
        </a:p>
      </dgm:t>
    </dgm:pt>
    <dgm:pt modelId="{6D4F57CF-8CAA-4256-BC2F-55FAAF69E48B}" type="pres">
      <dgm:prSet presAssocID="{5102EB44-DCC7-4D8C-866D-C8F7D3B315C5}" presName="parentLin" presStyleCnt="0"/>
      <dgm:spPr/>
    </dgm:pt>
    <dgm:pt modelId="{9EB32577-B3C8-4F94-9EF7-20C6C8139270}" type="pres">
      <dgm:prSet presAssocID="{5102EB44-DCC7-4D8C-866D-C8F7D3B315C5}" presName="parentLeftMargin" presStyleLbl="node1" presStyleIdx="0" presStyleCnt="4"/>
      <dgm:spPr/>
      <dgm:t>
        <a:bodyPr/>
        <a:lstStyle/>
        <a:p>
          <a:endParaRPr lang="es-EC"/>
        </a:p>
      </dgm:t>
    </dgm:pt>
    <dgm:pt modelId="{2179E2E4-615B-4FB3-A390-B33CAEC1934D}" type="pres">
      <dgm:prSet presAssocID="{5102EB44-DCC7-4D8C-866D-C8F7D3B315C5}" presName="parentText" presStyleLbl="node1" presStyleIdx="0" presStyleCnt="4" custScaleX="139994" custLinFactNeighborX="-72491" custLinFactNeighborY="6453">
        <dgm:presLayoutVars>
          <dgm:chMax val="0"/>
          <dgm:bulletEnabled val="1"/>
        </dgm:presLayoutVars>
      </dgm:prSet>
      <dgm:spPr/>
      <dgm:t>
        <a:bodyPr/>
        <a:lstStyle/>
        <a:p>
          <a:endParaRPr lang="es-EC"/>
        </a:p>
      </dgm:t>
    </dgm:pt>
    <dgm:pt modelId="{C3D9429B-CBE7-44EF-93DE-1B902B92B898}" type="pres">
      <dgm:prSet presAssocID="{5102EB44-DCC7-4D8C-866D-C8F7D3B315C5}" presName="negativeSpace" presStyleCnt="0"/>
      <dgm:spPr/>
    </dgm:pt>
    <dgm:pt modelId="{1FDD0737-1339-4A26-817E-C0E2704E2EF4}" type="pres">
      <dgm:prSet presAssocID="{5102EB44-DCC7-4D8C-866D-C8F7D3B315C5}" presName="childText" presStyleLbl="conFgAcc1" presStyleIdx="0" presStyleCnt="4">
        <dgm:presLayoutVars>
          <dgm:bulletEnabled val="1"/>
        </dgm:presLayoutVars>
      </dgm:prSet>
      <dgm:spPr/>
    </dgm:pt>
    <dgm:pt modelId="{75C290C0-B3EE-4208-B285-4724BDDEB19B}" type="pres">
      <dgm:prSet presAssocID="{BED5A3E1-3A9F-4F71-BE4B-D8CAC496CD5E}" presName="spaceBetweenRectangles" presStyleCnt="0"/>
      <dgm:spPr/>
    </dgm:pt>
    <dgm:pt modelId="{3C663B7A-F084-40CB-9810-3F71B978FDFC}" type="pres">
      <dgm:prSet presAssocID="{90B8605B-1B3E-481D-835C-9A7FCED79542}" presName="parentLin" presStyleCnt="0"/>
      <dgm:spPr/>
    </dgm:pt>
    <dgm:pt modelId="{6152662D-FA60-4F4C-91A9-DBB8F6E479CF}" type="pres">
      <dgm:prSet presAssocID="{90B8605B-1B3E-481D-835C-9A7FCED79542}" presName="parentLeftMargin" presStyleLbl="node1" presStyleIdx="0" presStyleCnt="4"/>
      <dgm:spPr/>
      <dgm:t>
        <a:bodyPr/>
        <a:lstStyle/>
        <a:p>
          <a:endParaRPr lang="es-EC"/>
        </a:p>
      </dgm:t>
    </dgm:pt>
    <dgm:pt modelId="{ED1A1997-2CB4-42B6-B188-AA6F7979C6B5}" type="pres">
      <dgm:prSet presAssocID="{90B8605B-1B3E-481D-835C-9A7FCED79542}" presName="parentText" presStyleLbl="node1" presStyleIdx="1" presStyleCnt="4" custScaleX="140572" custLinFactNeighborX="-72491" custLinFactNeighborY="6453">
        <dgm:presLayoutVars>
          <dgm:chMax val="0"/>
          <dgm:bulletEnabled val="1"/>
        </dgm:presLayoutVars>
      </dgm:prSet>
      <dgm:spPr/>
      <dgm:t>
        <a:bodyPr/>
        <a:lstStyle/>
        <a:p>
          <a:endParaRPr lang="es-EC"/>
        </a:p>
      </dgm:t>
    </dgm:pt>
    <dgm:pt modelId="{BBE3D720-FF3A-4384-AF03-BE7CB3A8C933}" type="pres">
      <dgm:prSet presAssocID="{90B8605B-1B3E-481D-835C-9A7FCED79542}" presName="negativeSpace" presStyleCnt="0"/>
      <dgm:spPr/>
    </dgm:pt>
    <dgm:pt modelId="{C40E764D-BC7A-432A-8EF7-CB329CFD43EC}" type="pres">
      <dgm:prSet presAssocID="{90B8605B-1B3E-481D-835C-9A7FCED79542}" presName="childText" presStyleLbl="conFgAcc1" presStyleIdx="1" presStyleCnt="4">
        <dgm:presLayoutVars>
          <dgm:bulletEnabled val="1"/>
        </dgm:presLayoutVars>
      </dgm:prSet>
      <dgm:spPr/>
    </dgm:pt>
    <dgm:pt modelId="{DA2E6E4A-72C6-4A37-BE8F-3E2EA09F08FC}" type="pres">
      <dgm:prSet presAssocID="{38B4DD8B-759B-4526-8431-37141917A503}" presName="spaceBetweenRectangles" presStyleCnt="0"/>
      <dgm:spPr/>
    </dgm:pt>
    <dgm:pt modelId="{8C665C31-DC4C-4052-8479-47F4689C12FA}" type="pres">
      <dgm:prSet presAssocID="{F5312EB9-B8AA-462C-A25C-30399CE95B8D}" presName="parentLin" presStyleCnt="0"/>
      <dgm:spPr/>
    </dgm:pt>
    <dgm:pt modelId="{141AD209-A08E-48A1-8A86-8120D6B5B5C6}" type="pres">
      <dgm:prSet presAssocID="{F5312EB9-B8AA-462C-A25C-30399CE95B8D}" presName="parentLeftMargin" presStyleLbl="node1" presStyleIdx="1" presStyleCnt="4"/>
      <dgm:spPr/>
      <dgm:t>
        <a:bodyPr/>
        <a:lstStyle/>
        <a:p>
          <a:endParaRPr lang="es-EC"/>
        </a:p>
      </dgm:t>
    </dgm:pt>
    <dgm:pt modelId="{2BF8B556-518E-45D1-AE19-D4B87E54A4B9}" type="pres">
      <dgm:prSet presAssocID="{F5312EB9-B8AA-462C-A25C-30399CE95B8D}" presName="parentText" presStyleLbl="node1" presStyleIdx="2" presStyleCnt="4" custScaleX="142857" custLinFactNeighborX="-72491" custLinFactNeighborY="6453">
        <dgm:presLayoutVars>
          <dgm:chMax val="0"/>
          <dgm:bulletEnabled val="1"/>
        </dgm:presLayoutVars>
      </dgm:prSet>
      <dgm:spPr/>
      <dgm:t>
        <a:bodyPr/>
        <a:lstStyle/>
        <a:p>
          <a:endParaRPr lang="es-EC"/>
        </a:p>
      </dgm:t>
    </dgm:pt>
    <dgm:pt modelId="{4BE66936-F44E-4687-A0AF-05965D1EA449}" type="pres">
      <dgm:prSet presAssocID="{F5312EB9-B8AA-462C-A25C-30399CE95B8D}" presName="negativeSpace" presStyleCnt="0"/>
      <dgm:spPr/>
    </dgm:pt>
    <dgm:pt modelId="{E22BAD7D-AAD6-4828-B1DF-751776112908}" type="pres">
      <dgm:prSet presAssocID="{F5312EB9-B8AA-462C-A25C-30399CE95B8D}" presName="childText" presStyleLbl="conFgAcc1" presStyleIdx="2" presStyleCnt="4">
        <dgm:presLayoutVars>
          <dgm:bulletEnabled val="1"/>
        </dgm:presLayoutVars>
      </dgm:prSet>
      <dgm:spPr/>
    </dgm:pt>
    <dgm:pt modelId="{67BC12FF-AD5D-4E05-94D4-424015B289AC}" type="pres">
      <dgm:prSet presAssocID="{CDECF170-F5F4-4175-B1C5-821012D58C3A}" presName="spaceBetweenRectangles" presStyleCnt="0"/>
      <dgm:spPr/>
    </dgm:pt>
    <dgm:pt modelId="{7588CEA6-58B9-40EE-9563-07A1478BCE34}" type="pres">
      <dgm:prSet presAssocID="{A7A0413B-7CC6-4392-AE8F-EF86390D68CA}" presName="parentLin" presStyleCnt="0"/>
      <dgm:spPr/>
    </dgm:pt>
    <dgm:pt modelId="{D1E21BFF-AA89-40A3-9D18-3124B29F6E9A}" type="pres">
      <dgm:prSet presAssocID="{A7A0413B-7CC6-4392-AE8F-EF86390D68CA}" presName="parentLeftMargin" presStyleLbl="node1" presStyleIdx="2" presStyleCnt="4"/>
      <dgm:spPr/>
      <dgm:t>
        <a:bodyPr/>
        <a:lstStyle/>
        <a:p>
          <a:endParaRPr lang="es-EC"/>
        </a:p>
      </dgm:t>
    </dgm:pt>
    <dgm:pt modelId="{A09B512F-A0FD-4504-B6FA-1D4D570E8624}" type="pres">
      <dgm:prSet presAssocID="{A7A0413B-7CC6-4392-AE8F-EF86390D68CA}" presName="parentText" presStyleLbl="node1" presStyleIdx="3" presStyleCnt="4" custScaleX="142857" custScaleY="127651" custLinFactNeighborX="-72491" custLinFactNeighborY="6453">
        <dgm:presLayoutVars>
          <dgm:chMax val="0"/>
          <dgm:bulletEnabled val="1"/>
        </dgm:presLayoutVars>
      </dgm:prSet>
      <dgm:spPr/>
      <dgm:t>
        <a:bodyPr/>
        <a:lstStyle/>
        <a:p>
          <a:endParaRPr lang="es-EC"/>
        </a:p>
      </dgm:t>
    </dgm:pt>
    <dgm:pt modelId="{D1C9A382-F026-4851-8418-EC7C6620267E}" type="pres">
      <dgm:prSet presAssocID="{A7A0413B-7CC6-4392-AE8F-EF86390D68CA}" presName="negativeSpace" presStyleCnt="0"/>
      <dgm:spPr/>
    </dgm:pt>
    <dgm:pt modelId="{680AB248-4824-47B5-ACF2-35C66761B15F}" type="pres">
      <dgm:prSet presAssocID="{A7A0413B-7CC6-4392-AE8F-EF86390D68CA}" presName="childText" presStyleLbl="conFgAcc1" presStyleIdx="3" presStyleCnt="4">
        <dgm:presLayoutVars>
          <dgm:bulletEnabled val="1"/>
        </dgm:presLayoutVars>
      </dgm:prSet>
      <dgm:spPr/>
    </dgm:pt>
  </dgm:ptLst>
  <dgm:cxnLst>
    <dgm:cxn modelId="{C506FD25-56F8-43B3-9F81-16A132BFCDDA}" type="presOf" srcId="{90B8605B-1B3E-481D-835C-9A7FCED79542}" destId="{6152662D-FA60-4F4C-91A9-DBB8F6E479CF}" srcOrd="0" destOrd="0" presId="urn:microsoft.com/office/officeart/2005/8/layout/list1"/>
    <dgm:cxn modelId="{F230A58C-AA18-4C8B-A760-2D36BD973C3A}" type="presOf" srcId="{A7A0413B-7CC6-4392-AE8F-EF86390D68CA}" destId="{D1E21BFF-AA89-40A3-9D18-3124B29F6E9A}" srcOrd="0" destOrd="0" presId="urn:microsoft.com/office/officeart/2005/8/layout/list1"/>
    <dgm:cxn modelId="{1E2E5568-F602-4542-AD8B-675A1CDA4CCB}" type="presOf" srcId="{1994975B-1E14-4859-9D53-35FE1223F8C5}" destId="{FE28FA53-B50A-4F6F-8D51-C55CA21F30D8}" srcOrd="0" destOrd="0" presId="urn:microsoft.com/office/officeart/2005/8/layout/list1"/>
    <dgm:cxn modelId="{C141D52C-115E-4272-8292-475881E880FD}" srcId="{1994975B-1E14-4859-9D53-35FE1223F8C5}" destId="{90B8605B-1B3E-481D-835C-9A7FCED79542}" srcOrd="1" destOrd="0" parTransId="{4D5EB3BD-B1D0-43CB-8DC3-D0BAB7107635}" sibTransId="{38B4DD8B-759B-4526-8431-37141917A503}"/>
    <dgm:cxn modelId="{F0DC5EA7-6CC0-41CF-AD9E-4E50FD356DE9}" type="presOf" srcId="{5102EB44-DCC7-4D8C-866D-C8F7D3B315C5}" destId="{9EB32577-B3C8-4F94-9EF7-20C6C8139270}" srcOrd="0" destOrd="0" presId="urn:microsoft.com/office/officeart/2005/8/layout/list1"/>
    <dgm:cxn modelId="{205B26CB-DA70-4DED-B51F-7B73C3892761}" type="presOf" srcId="{F5312EB9-B8AA-462C-A25C-30399CE95B8D}" destId="{2BF8B556-518E-45D1-AE19-D4B87E54A4B9}" srcOrd="1" destOrd="0" presId="urn:microsoft.com/office/officeart/2005/8/layout/list1"/>
    <dgm:cxn modelId="{E18E614F-3455-4AA0-840D-4FFA68089E85}" srcId="{1994975B-1E14-4859-9D53-35FE1223F8C5}" destId="{F5312EB9-B8AA-462C-A25C-30399CE95B8D}" srcOrd="2" destOrd="0" parTransId="{1CD07E95-1C88-40AC-AB70-7B33F7DD2A89}" sibTransId="{CDECF170-F5F4-4175-B1C5-821012D58C3A}"/>
    <dgm:cxn modelId="{7FC6F50D-BC0C-404D-BEF7-2CDD11E693E7}" srcId="{1994975B-1E14-4859-9D53-35FE1223F8C5}" destId="{A7A0413B-7CC6-4392-AE8F-EF86390D68CA}" srcOrd="3" destOrd="0" parTransId="{CE6D098E-8001-4C4D-8A23-4C09946E36B5}" sibTransId="{104A6B34-EA46-4084-8E73-6316A7B238FA}"/>
    <dgm:cxn modelId="{2D4BC001-E6CA-4345-8D13-DD3D101AEDD8}" type="presOf" srcId="{90B8605B-1B3E-481D-835C-9A7FCED79542}" destId="{ED1A1997-2CB4-42B6-B188-AA6F7979C6B5}" srcOrd="1" destOrd="0" presId="urn:microsoft.com/office/officeart/2005/8/layout/list1"/>
    <dgm:cxn modelId="{E0342DCC-DE02-4602-A6D7-8EFA1436B749}" type="presOf" srcId="{5102EB44-DCC7-4D8C-866D-C8F7D3B315C5}" destId="{2179E2E4-615B-4FB3-A390-B33CAEC1934D}" srcOrd="1" destOrd="0" presId="urn:microsoft.com/office/officeart/2005/8/layout/list1"/>
    <dgm:cxn modelId="{2D44A71B-0C02-4F37-A482-54F52D57C55D}" type="presOf" srcId="{F5312EB9-B8AA-462C-A25C-30399CE95B8D}" destId="{141AD209-A08E-48A1-8A86-8120D6B5B5C6}" srcOrd="0" destOrd="0" presId="urn:microsoft.com/office/officeart/2005/8/layout/list1"/>
    <dgm:cxn modelId="{C2098B70-D023-4242-8C38-4E23B361BE4E}" type="presOf" srcId="{A7A0413B-7CC6-4392-AE8F-EF86390D68CA}" destId="{A09B512F-A0FD-4504-B6FA-1D4D570E8624}" srcOrd="1" destOrd="0" presId="urn:microsoft.com/office/officeart/2005/8/layout/list1"/>
    <dgm:cxn modelId="{F5A0B27C-C056-4521-A405-87EE38BACFBA}" srcId="{1994975B-1E14-4859-9D53-35FE1223F8C5}" destId="{5102EB44-DCC7-4D8C-866D-C8F7D3B315C5}" srcOrd="0" destOrd="0" parTransId="{3C4A6129-C977-4F4B-A51A-4AE27ABECCF2}" sibTransId="{BED5A3E1-3A9F-4F71-BE4B-D8CAC496CD5E}"/>
    <dgm:cxn modelId="{49DC89CE-79FD-475E-8426-1CCBA59057E6}" type="presParOf" srcId="{FE28FA53-B50A-4F6F-8D51-C55CA21F30D8}" destId="{6D4F57CF-8CAA-4256-BC2F-55FAAF69E48B}" srcOrd="0" destOrd="0" presId="urn:microsoft.com/office/officeart/2005/8/layout/list1"/>
    <dgm:cxn modelId="{2BB88A2B-C8FB-4BFB-AE6D-E103BA88203A}" type="presParOf" srcId="{6D4F57CF-8CAA-4256-BC2F-55FAAF69E48B}" destId="{9EB32577-B3C8-4F94-9EF7-20C6C8139270}" srcOrd="0" destOrd="0" presId="urn:microsoft.com/office/officeart/2005/8/layout/list1"/>
    <dgm:cxn modelId="{3CE33665-BCDA-4A59-B528-4758B350DD22}" type="presParOf" srcId="{6D4F57CF-8CAA-4256-BC2F-55FAAF69E48B}" destId="{2179E2E4-615B-4FB3-A390-B33CAEC1934D}" srcOrd="1" destOrd="0" presId="urn:microsoft.com/office/officeart/2005/8/layout/list1"/>
    <dgm:cxn modelId="{80157807-B60D-4112-B723-D186EDC2F255}" type="presParOf" srcId="{FE28FA53-B50A-4F6F-8D51-C55CA21F30D8}" destId="{C3D9429B-CBE7-44EF-93DE-1B902B92B898}" srcOrd="1" destOrd="0" presId="urn:microsoft.com/office/officeart/2005/8/layout/list1"/>
    <dgm:cxn modelId="{2EFE5A1D-A1CD-4C9A-B8D1-0AE699A48345}" type="presParOf" srcId="{FE28FA53-B50A-4F6F-8D51-C55CA21F30D8}" destId="{1FDD0737-1339-4A26-817E-C0E2704E2EF4}" srcOrd="2" destOrd="0" presId="urn:microsoft.com/office/officeart/2005/8/layout/list1"/>
    <dgm:cxn modelId="{3F7EFB27-58AC-4272-96B0-3A399912EB73}" type="presParOf" srcId="{FE28FA53-B50A-4F6F-8D51-C55CA21F30D8}" destId="{75C290C0-B3EE-4208-B285-4724BDDEB19B}" srcOrd="3" destOrd="0" presId="urn:microsoft.com/office/officeart/2005/8/layout/list1"/>
    <dgm:cxn modelId="{2E9D8ADB-1A80-4FE7-BA48-2332A56169C4}" type="presParOf" srcId="{FE28FA53-B50A-4F6F-8D51-C55CA21F30D8}" destId="{3C663B7A-F084-40CB-9810-3F71B978FDFC}" srcOrd="4" destOrd="0" presId="urn:microsoft.com/office/officeart/2005/8/layout/list1"/>
    <dgm:cxn modelId="{F67DD967-0FCA-4485-A797-6251208C559C}" type="presParOf" srcId="{3C663B7A-F084-40CB-9810-3F71B978FDFC}" destId="{6152662D-FA60-4F4C-91A9-DBB8F6E479CF}" srcOrd="0" destOrd="0" presId="urn:microsoft.com/office/officeart/2005/8/layout/list1"/>
    <dgm:cxn modelId="{0E5488CD-DB57-4EE9-95AC-827D0C0BBB4B}" type="presParOf" srcId="{3C663B7A-F084-40CB-9810-3F71B978FDFC}" destId="{ED1A1997-2CB4-42B6-B188-AA6F7979C6B5}" srcOrd="1" destOrd="0" presId="urn:microsoft.com/office/officeart/2005/8/layout/list1"/>
    <dgm:cxn modelId="{6766AB93-671B-457F-BAB8-2EB79A9C3BD7}" type="presParOf" srcId="{FE28FA53-B50A-4F6F-8D51-C55CA21F30D8}" destId="{BBE3D720-FF3A-4384-AF03-BE7CB3A8C933}" srcOrd="5" destOrd="0" presId="urn:microsoft.com/office/officeart/2005/8/layout/list1"/>
    <dgm:cxn modelId="{C2F75898-43E5-4409-883D-39EC2B05BA77}" type="presParOf" srcId="{FE28FA53-B50A-4F6F-8D51-C55CA21F30D8}" destId="{C40E764D-BC7A-432A-8EF7-CB329CFD43EC}" srcOrd="6" destOrd="0" presId="urn:microsoft.com/office/officeart/2005/8/layout/list1"/>
    <dgm:cxn modelId="{6AA093A5-7284-4C53-8BD0-5FBFEF2D166D}" type="presParOf" srcId="{FE28FA53-B50A-4F6F-8D51-C55CA21F30D8}" destId="{DA2E6E4A-72C6-4A37-BE8F-3E2EA09F08FC}" srcOrd="7" destOrd="0" presId="urn:microsoft.com/office/officeart/2005/8/layout/list1"/>
    <dgm:cxn modelId="{D1BB03AA-55B4-43FD-B8D1-D4DE0B73FE1A}" type="presParOf" srcId="{FE28FA53-B50A-4F6F-8D51-C55CA21F30D8}" destId="{8C665C31-DC4C-4052-8479-47F4689C12FA}" srcOrd="8" destOrd="0" presId="urn:microsoft.com/office/officeart/2005/8/layout/list1"/>
    <dgm:cxn modelId="{0621346A-BC47-497F-95EF-CDCAE19D7400}" type="presParOf" srcId="{8C665C31-DC4C-4052-8479-47F4689C12FA}" destId="{141AD209-A08E-48A1-8A86-8120D6B5B5C6}" srcOrd="0" destOrd="0" presId="urn:microsoft.com/office/officeart/2005/8/layout/list1"/>
    <dgm:cxn modelId="{F3D560B8-23DB-4EF5-8979-A1F5F067B281}" type="presParOf" srcId="{8C665C31-DC4C-4052-8479-47F4689C12FA}" destId="{2BF8B556-518E-45D1-AE19-D4B87E54A4B9}" srcOrd="1" destOrd="0" presId="urn:microsoft.com/office/officeart/2005/8/layout/list1"/>
    <dgm:cxn modelId="{FD1083D9-514C-4E51-8891-B3B634951FB4}" type="presParOf" srcId="{FE28FA53-B50A-4F6F-8D51-C55CA21F30D8}" destId="{4BE66936-F44E-4687-A0AF-05965D1EA449}" srcOrd="9" destOrd="0" presId="urn:microsoft.com/office/officeart/2005/8/layout/list1"/>
    <dgm:cxn modelId="{53783C6E-CAEC-4F48-A913-D6A21A270056}" type="presParOf" srcId="{FE28FA53-B50A-4F6F-8D51-C55CA21F30D8}" destId="{E22BAD7D-AAD6-4828-B1DF-751776112908}" srcOrd="10" destOrd="0" presId="urn:microsoft.com/office/officeart/2005/8/layout/list1"/>
    <dgm:cxn modelId="{112D9325-A6D7-4E88-8EF8-81EE99CB6581}" type="presParOf" srcId="{FE28FA53-B50A-4F6F-8D51-C55CA21F30D8}" destId="{67BC12FF-AD5D-4E05-94D4-424015B289AC}" srcOrd="11" destOrd="0" presId="urn:microsoft.com/office/officeart/2005/8/layout/list1"/>
    <dgm:cxn modelId="{809FDBA5-AD66-44E4-943F-FB3A6EA1B72E}" type="presParOf" srcId="{FE28FA53-B50A-4F6F-8D51-C55CA21F30D8}" destId="{7588CEA6-58B9-40EE-9563-07A1478BCE34}" srcOrd="12" destOrd="0" presId="urn:microsoft.com/office/officeart/2005/8/layout/list1"/>
    <dgm:cxn modelId="{9164C05D-2067-439D-8401-87570E6BD335}" type="presParOf" srcId="{7588CEA6-58B9-40EE-9563-07A1478BCE34}" destId="{D1E21BFF-AA89-40A3-9D18-3124B29F6E9A}" srcOrd="0" destOrd="0" presId="urn:microsoft.com/office/officeart/2005/8/layout/list1"/>
    <dgm:cxn modelId="{CA8262BD-F12D-45FA-A149-A520CD6426B2}" type="presParOf" srcId="{7588CEA6-58B9-40EE-9563-07A1478BCE34}" destId="{A09B512F-A0FD-4504-B6FA-1D4D570E8624}" srcOrd="1" destOrd="0" presId="urn:microsoft.com/office/officeart/2005/8/layout/list1"/>
    <dgm:cxn modelId="{7B10A29D-B0ED-4D25-87FB-004150CCC789}" type="presParOf" srcId="{FE28FA53-B50A-4F6F-8D51-C55CA21F30D8}" destId="{D1C9A382-F026-4851-8418-EC7C6620267E}" srcOrd="13" destOrd="0" presId="urn:microsoft.com/office/officeart/2005/8/layout/list1"/>
    <dgm:cxn modelId="{C34D1AB3-157E-416D-B529-53C3FC956B86}" type="presParOf" srcId="{FE28FA53-B50A-4F6F-8D51-C55CA21F30D8}" destId="{680AB248-4824-47B5-ACF2-35C66761B1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D261E7-CEC3-4E46-87C6-CF577D9875A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69BD2A48-D7CC-4D7D-8C23-5F57124FC9AA}">
      <dgm:prSet phldrT="[Texto]" custT="1"/>
      <dgm:spPr/>
      <dgm:t>
        <a:bodyPr/>
        <a:lstStyle/>
        <a:p>
          <a:pPr algn="just"/>
          <a:r>
            <a:rPr lang="es-EC" sz="1600" dirty="0"/>
            <a:t>El instrumento de medición y control es confiable mediante el análisis del </a:t>
          </a:r>
          <a:r>
            <a:rPr lang="es-EC" sz="1600" dirty="0" err="1"/>
            <a:t>Alpha</a:t>
          </a:r>
          <a:r>
            <a:rPr lang="es-EC" sz="1600" dirty="0"/>
            <a:t> de </a:t>
          </a:r>
          <a:r>
            <a:rPr lang="es-EC" sz="1600" dirty="0" err="1"/>
            <a:t>Conbrach</a:t>
          </a:r>
          <a:r>
            <a:rPr lang="es-EC" sz="1600" dirty="0"/>
            <a:t>, que indicó su confiabilidad y validez en un 73% afirmando que el instrumento de la ACI en base a los 7 principios del cooperativismo sirve para medir el control y gobernabilidad de las cooperativas. </a:t>
          </a:r>
        </a:p>
      </dgm:t>
    </dgm:pt>
    <dgm:pt modelId="{94E5E91D-3879-407B-8A7A-D7D2365A067D}" type="parTrans" cxnId="{D40445E1-8056-42CE-A630-B1769C024C36}">
      <dgm:prSet/>
      <dgm:spPr/>
      <dgm:t>
        <a:bodyPr/>
        <a:lstStyle/>
        <a:p>
          <a:endParaRPr lang="es-EC"/>
        </a:p>
      </dgm:t>
    </dgm:pt>
    <dgm:pt modelId="{C488E687-F62B-44E5-ADBC-521F2DC3ECB0}" type="sibTrans" cxnId="{D40445E1-8056-42CE-A630-B1769C024C36}">
      <dgm:prSet/>
      <dgm:spPr/>
      <dgm:t>
        <a:bodyPr/>
        <a:lstStyle/>
        <a:p>
          <a:endParaRPr lang="es-EC"/>
        </a:p>
      </dgm:t>
    </dgm:pt>
    <dgm:pt modelId="{EC4289A2-52F6-4983-AC27-0693921D5D7F}">
      <dgm:prSet custT="1"/>
      <dgm:spPr/>
      <dgm:t>
        <a:bodyPr/>
        <a:lstStyle/>
        <a:p>
          <a:pPr algn="just"/>
          <a:r>
            <a:rPr lang="es-EC" sz="1600" dirty="0"/>
            <a:t>A pesar de ser el instrumento un modelo propuesto por una organización internacional, se identificó que aquellas empresas que han aplicado herramientas de control inciden de manera positiva en la rentabilidad de las empresas tal es el caso de la Cooperativa de la Policía Nacional, la 29 de Octubre que según el ranking presentado en la figura 13 se encuentran dentro de los primeros lugares, pero al momento de aplicar el modelo de la ACI en las demás </a:t>
          </a:r>
          <a:r>
            <a:rPr lang="es-EC" sz="1600" dirty="0" err="1"/>
            <a:t>COAC´s</a:t>
          </a:r>
          <a:r>
            <a:rPr lang="es-EC" sz="1600" dirty="0"/>
            <a:t> su incidencia es mínima.</a:t>
          </a:r>
        </a:p>
      </dgm:t>
    </dgm:pt>
    <dgm:pt modelId="{6FA6E7AA-9C2C-4DCB-A18B-8BA9624A81C8}" type="parTrans" cxnId="{AD4EBB6B-2E2D-4FD3-8A0B-85F3F6F874DB}">
      <dgm:prSet/>
      <dgm:spPr/>
      <dgm:t>
        <a:bodyPr/>
        <a:lstStyle/>
        <a:p>
          <a:endParaRPr lang="es-EC"/>
        </a:p>
      </dgm:t>
    </dgm:pt>
    <dgm:pt modelId="{D84D0FCB-987E-44DD-9074-ABE700A6E65A}" type="sibTrans" cxnId="{AD4EBB6B-2E2D-4FD3-8A0B-85F3F6F874DB}">
      <dgm:prSet/>
      <dgm:spPr/>
      <dgm:t>
        <a:bodyPr/>
        <a:lstStyle/>
        <a:p>
          <a:endParaRPr lang="es-EC"/>
        </a:p>
      </dgm:t>
    </dgm:pt>
    <dgm:pt modelId="{332684E7-5A89-4526-A9CA-6BE769913903}" type="pres">
      <dgm:prSet presAssocID="{CCD261E7-CEC3-4E46-87C6-CF577D9875A3}" presName="linear" presStyleCnt="0">
        <dgm:presLayoutVars>
          <dgm:dir/>
          <dgm:animLvl val="lvl"/>
          <dgm:resizeHandles val="exact"/>
        </dgm:presLayoutVars>
      </dgm:prSet>
      <dgm:spPr/>
      <dgm:t>
        <a:bodyPr/>
        <a:lstStyle/>
        <a:p>
          <a:endParaRPr lang="es-EC"/>
        </a:p>
      </dgm:t>
    </dgm:pt>
    <dgm:pt modelId="{8BEE0DC9-BF91-47F3-93DB-A120574EEF95}" type="pres">
      <dgm:prSet presAssocID="{69BD2A48-D7CC-4D7D-8C23-5F57124FC9AA}" presName="parentLin" presStyleCnt="0"/>
      <dgm:spPr/>
    </dgm:pt>
    <dgm:pt modelId="{56A1B7D2-ED3C-438A-BC83-EAEEDBFF600A}" type="pres">
      <dgm:prSet presAssocID="{69BD2A48-D7CC-4D7D-8C23-5F57124FC9AA}" presName="parentLeftMargin" presStyleLbl="node1" presStyleIdx="0" presStyleCnt="2"/>
      <dgm:spPr/>
      <dgm:t>
        <a:bodyPr/>
        <a:lstStyle/>
        <a:p>
          <a:endParaRPr lang="es-EC"/>
        </a:p>
      </dgm:t>
    </dgm:pt>
    <dgm:pt modelId="{38568073-EEBA-4297-BF6A-9B0FE4E421FA}" type="pres">
      <dgm:prSet presAssocID="{69BD2A48-D7CC-4D7D-8C23-5F57124FC9AA}" presName="parentText" presStyleLbl="node1" presStyleIdx="0" presStyleCnt="2" custScaleX="127707">
        <dgm:presLayoutVars>
          <dgm:chMax val="0"/>
          <dgm:bulletEnabled val="1"/>
        </dgm:presLayoutVars>
      </dgm:prSet>
      <dgm:spPr/>
      <dgm:t>
        <a:bodyPr/>
        <a:lstStyle/>
        <a:p>
          <a:endParaRPr lang="es-EC"/>
        </a:p>
      </dgm:t>
    </dgm:pt>
    <dgm:pt modelId="{8D861370-CCAD-4C9C-ABE9-7CB0BF2C68F7}" type="pres">
      <dgm:prSet presAssocID="{69BD2A48-D7CC-4D7D-8C23-5F57124FC9AA}" presName="negativeSpace" presStyleCnt="0"/>
      <dgm:spPr/>
    </dgm:pt>
    <dgm:pt modelId="{ADDFAACD-BD0E-4156-8213-39EE951F8D2B}" type="pres">
      <dgm:prSet presAssocID="{69BD2A48-D7CC-4D7D-8C23-5F57124FC9AA}" presName="childText" presStyleLbl="conFgAcc1" presStyleIdx="0" presStyleCnt="2">
        <dgm:presLayoutVars>
          <dgm:bulletEnabled val="1"/>
        </dgm:presLayoutVars>
      </dgm:prSet>
      <dgm:spPr/>
    </dgm:pt>
    <dgm:pt modelId="{D26410C5-1432-4332-9CE7-CE492DBEF80A}" type="pres">
      <dgm:prSet presAssocID="{C488E687-F62B-44E5-ADBC-521F2DC3ECB0}" presName="spaceBetweenRectangles" presStyleCnt="0"/>
      <dgm:spPr/>
    </dgm:pt>
    <dgm:pt modelId="{013B8B10-4507-4A1E-AADD-ADCA332FA9BE}" type="pres">
      <dgm:prSet presAssocID="{EC4289A2-52F6-4983-AC27-0693921D5D7F}" presName="parentLin" presStyleCnt="0"/>
      <dgm:spPr/>
    </dgm:pt>
    <dgm:pt modelId="{2122DA8A-21F0-4F09-A078-E23BB71721A5}" type="pres">
      <dgm:prSet presAssocID="{EC4289A2-52F6-4983-AC27-0693921D5D7F}" presName="parentLeftMargin" presStyleLbl="node1" presStyleIdx="0" presStyleCnt="2"/>
      <dgm:spPr/>
      <dgm:t>
        <a:bodyPr/>
        <a:lstStyle/>
        <a:p>
          <a:endParaRPr lang="es-EC"/>
        </a:p>
      </dgm:t>
    </dgm:pt>
    <dgm:pt modelId="{E2142ACB-107E-460F-92C6-8EFDA717DCCB}" type="pres">
      <dgm:prSet presAssocID="{EC4289A2-52F6-4983-AC27-0693921D5D7F}" presName="parentText" presStyleLbl="node1" presStyleIdx="1" presStyleCnt="2" custScaleX="125060">
        <dgm:presLayoutVars>
          <dgm:chMax val="0"/>
          <dgm:bulletEnabled val="1"/>
        </dgm:presLayoutVars>
      </dgm:prSet>
      <dgm:spPr/>
      <dgm:t>
        <a:bodyPr/>
        <a:lstStyle/>
        <a:p>
          <a:endParaRPr lang="es-EC"/>
        </a:p>
      </dgm:t>
    </dgm:pt>
    <dgm:pt modelId="{CAC1DD83-696A-42F9-99D5-9056A1DCA133}" type="pres">
      <dgm:prSet presAssocID="{EC4289A2-52F6-4983-AC27-0693921D5D7F}" presName="negativeSpace" presStyleCnt="0"/>
      <dgm:spPr/>
    </dgm:pt>
    <dgm:pt modelId="{47B6A4B8-AF89-421E-A746-B7C2ED571251}" type="pres">
      <dgm:prSet presAssocID="{EC4289A2-52F6-4983-AC27-0693921D5D7F}" presName="childText" presStyleLbl="conFgAcc1" presStyleIdx="1" presStyleCnt="2">
        <dgm:presLayoutVars>
          <dgm:bulletEnabled val="1"/>
        </dgm:presLayoutVars>
      </dgm:prSet>
      <dgm:spPr/>
    </dgm:pt>
  </dgm:ptLst>
  <dgm:cxnLst>
    <dgm:cxn modelId="{AD4EBB6B-2E2D-4FD3-8A0B-85F3F6F874DB}" srcId="{CCD261E7-CEC3-4E46-87C6-CF577D9875A3}" destId="{EC4289A2-52F6-4983-AC27-0693921D5D7F}" srcOrd="1" destOrd="0" parTransId="{6FA6E7AA-9C2C-4DCB-A18B-8BA9624A81C8}" sibTransId="{D84D0FCB-987E-44DD-9074-ABE700A6E65A}"/>
    <dgm:cxn modelId="{64C4F06A-25B8-4273-92C0-8258E84A0B41}" type="presOf" srcId="{69BD2A48-D7CC-4D7D-8C23-5F57124FC9AA}" destId="{38568073-EEBA-4297-BF6A-9B0FE4E421FA}" srcOrd="1" destOrd="0" presId="urn:microsoft.com/office/officeart/2005/8/layout/list1"/>
    <dgm:cxn modelId="{5A4857B5-3A57-46A3-8B10-66256BC17C0E}" type="presOf" srcId="{69BD2A48-D7CC-4D7D-8C23-5F57124FC9AA}" destId="{56A1B7D2-ED3C-438A-BC83-EAEEDBFF600A}" srcOrd="0" destOrd="0" presId="urn:microsoft.com/office/officeart/2005/8/layout/list1"/>
    <dgm:cxn modelId="{16783BAC-C619-4D49-B467-0EAD1039A40F}" type="presOf" srcId="{CCD261E7-CEC3-4E46-87C6-CF577D9875A3}" destId="{332684E7-5A89-4526-A9CA-6BE769913903}" srcOrd="0" destOrd="0" presId="urn:microsoft.com/office/officeart/2005/8/layout/list1"/>
    <dgm:cxn modelId="{D40445E1-8056-42CE-A630-B1769C024C36}" srcId="{CCD261E7-CEC3-4E46-87C6-CF577D9875A3}" destId="{69BD2A48-D7CC-4D7D-8C23-5F57124FC9AA}" srcOrd="0" destOrd="0" parTransId="{94E5E91D-3879-407B-8A7A-D7D2365A067D}" sibTransId="{C488E687-F62B-44E5-ADBC-521F2DC3ECB0}"/>
    <dgm:cxn modelId="{288A525E-CDD2-488B-B14A-2EC1B50D8214}" type="presOf" srcId="{EC4289A2-52F6-4983-AC27-0693921D5D7F}" destId="{E2142ACB-107E-460F-92C6-8EFDA717DCCB}" srcOrd="1" destOrd="0" presId="urn:microsoft.com/office/officeart/2005/8/layout/list1"/>
    <dgm:cxn modelId="{709F478C-744B-4EFA-93D0-1F9F6C724113}" type="presOf" srcId="{EC4289A2-52F6-4983-AC27-0693921D5D7F}" destId="{2122DA8A-21F0-4F09-A078-E23BB71721A5}" srcOrd="0" destOrd="0" presId="urn:microsoft.com/office/officeart/2005/8/layout/list1"/>
    <dgm:cxn modelId="{CA4B197F-EB7C-4D55-A2C4-3F53D0F41042}" type="presParOf" srcId="{332684E7-5A89-4526-A9CA-6BE769913903}" destId="{8BEE0DC9-BF91-47F3-93DB-A120574EEF95}" srcOrd="0" destOrd="0" presId="urn:microsoft.com/office/officeart/2005/8/layout/list1"/>
    <dgm:cxn modelId="{B892FA44-3D29-46B6-9B6B-28FAFCF66C09}" type="presParOf" srcId="{8BEE0DC9-BF91-47F3-93DB-A120574EEF95}" destId="{56A1B7D2-ED3C-438A-BC83-EAEEDBFF600A}" srcOrd="0" destOrd="0" presId="urn:microsoft.com/office/officeart/2005/8/layout/list1"/>
    <dgm:cxn modelId="{A05F6ECE-EA67-42B7-AD7D-F007EE42EE1F}" type="presParOf" srcId="{8BEE0DC9-BF91-47F3-93DB-A120574EEF95}" destId="{38568073-EEBA-4297-BF6A-9B0FE4E421FA}" srcOrd="1" destOrd="0" presId="urn:microsoft.com/office/officeart/2005/8/layout/list1"/>
    <dgm:cxn modelId="{586475B9-78F5-4682-B231-E87D68073E91}" type="presParOf" srcId="{332684E7-5A89-4526-A9CA-6BE769913903}" destId="{8D861370-CCAD-4C9C-ABE9-7CB0BF2C68F7}" srcOrd="1" destOrd="0" presId="urn:microsoft.com/office/officeart/2005/8/layout/list1"/>
    <dgm:cxn modelId="{AABC2F9C-359C-4FC7-B305-C22684936AE9}" type="presParOf" srcId="{332684E7-5A89-4526-A9CA-6BE769913903}" destId="{ADDFAACD-BD0E-4156-8213-39EE951F8D2B}" srcOrd="2" destOrd="0" presId="urn:microsoft.com/office/officeart/2005/8/layout/list1"/>
    <dgm:cxn modelId="{15B0FA8A-6C7C-4801-9660-70A63B964DBC}" type="presParOf" srcId="{332684E7-5A89-4526-A9CA-6BE769913903}" destId="{D26410C5-1432-4332-9CE7-CE492DBEF80A}" srcOrd="3" destOrd="0" presId="urn:microsoft.com/office/officeart/2005/8/layout/list1"/>
    <dgm:cxn modelId="{10693D2D-CD8E-42DD-AED4-6A74E8995B70}" type="presParOf" srcId="{332684E7-5A89-4526-A9CA-6BE769913903}" destId="{013B8B10-4507-4A1E-AADD-ADCA332FA9BE}" srcOrd="4" destOrd="0" presId="urn:microsoft.com/office/officeart/2005/8/layout/list1"/>
    <dgm:cxn modelId="{2CC6694B-6036-4871-8098-760E86B228F2}" type="presParOf" srcId="{013B8B10-4507-4A1E-AADD-ADCA332FA9BE}" destId="{2122DA8A-21F0-4F09-A078-E23BB71721A5}" srcOrd="0" destOrd="0" presId="urn:microsoft.com/office/officeart/2005/8/layout/list1"/>
    <dgm:cxn modelId="{8650AB3F-9000-4E36-8B5C-0793D579604D}" type="presParOf" srcId="{013B8B10-4507-4A1E-AADD-ADCA332FA9BE}" destId="{E2142ACB-107E-460F-92C6-8EFDA717DCCB}" srcOrd="1" destOrd="0" presId="urn:microsoft.com/office/officeart/2005/8/layout/list1"/>
    <dgm:cxn modelId="{84E2AB83-9B61-4136-9CAB-70718F43A263}" type="presParOf" srcId="{332684E7-5A89-4526-A9CA-6BE769913903}" destId="{CAC1DD83-696A-42F9-99D5-9056A1DCA133}" srcOrd="5" destOrd="0" presId="urn:microsoft.com/office/officeart/2005/8/layout/list1"/>
    <dgm:cxn modelId="{06586986-1A38-4EAF-B4F9-BEA55DBFB301}" type="presParOf" srcId="{332684E7-5A89-4526-A9CA-6BE769913903}" destId="{47B6A4B8-AF89-421E-A746-B7C2ED5712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7694EA4-3675-4A53-ADB6-2EA8D8C2D30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6E71FBB7-AAC4-4B71-86C7-AD69C5B26E6B}">
      <dgm:prSet phldrT="[Texto]" custT="1"/>
      <dgm:spPr/>
      <dgm:t>
        <a:bodyPr/>
        <a:lstStyle/>
        <a:p>
          <a:pPr algn="just"/>
          <a:r>
            <a:rPr lang="es-EC" sz="1600" dirty="0"/>
            <a:t>Teniendo en cuenta la importancia del control en las </a:t>
          </a:r>
          <a:r>
            <a:rPr lang="es-EC" sz="1600" dirty="0" err="1"/>
            <a:t>COAC´s</a:t>
          </a:r>
          <a:r>
            <a:rPr lang="es-EC" sz="1600" dirty="0"/>
            <a:t> y en base a las investigaciones realizadas anteriormente, se recomienda aplicar el instrumento propuesto por la ACI en base a los 7 principios del cooperativismo ya que la aplicación de este instrumento facilitará la toma de decisiones y mejorará en la gestión de las </a:t>
          </a:r>
          <a:r>
            <a:rPr lang="es-EC" sz="1600" dirty="0" err="1"/>
            <a:t>COAC´s</a:t>
          </a:r>
          <a:r>
            <a:rPr lang="es-EC" sz="1600" dirty="0"/>
            <a:t> reduciendo así los conflictos de interés entre el principal y los </a:t>
          </a:r>
          <a:r>
            <a:rPr lang="es-EC" sz="1600" dirty="0" err="1"/>
            <a:t>stakeholders</a:t>
          </a:r>
          <a:r>
            <a:rPr lang="es-EC" sz="1600" dirty="0"/>
            <a:t>.</a:t>
          </a:r>
        </a:p>
      </dgm:t>
    </dgm:pt>
    <dgm:pt modelId="{F9DFF4C2-0732-421F-BF21-9B5777D68E4F}" type="parTrans" cxnId="{A255E053-4DE5-4BC0-BD9C-BD0540C2F651}">
      <dgm:prSet/>
      <dgm:spPr/>
      <dgm:t>
        <a:bodyPr/>
        <a:lstStyle/>
        <a:p>
          <a:endParaRPr lang="es-EC"/>
        </a:p>
      </dgm:t>
    </dgm:pt>
    <dgm:pt modelId="{B0455FE4-C6C9-4DA1-A17F-35FA472524D7}" type="sibTrans" cxnId="{A255E053-4DE5-4BC0-BD9C-BD0540C2F651}">
      <dgm:prSet/>
      <dgm:spPr/>
      <dgm:t>
        <a:bodyPr/>
        <a:lstStyle/>
        <a:p>
          <a:endParaRPr lang="es-EC"/>
        </a:p>
      </dgm:t>
    </dgm:pt>
    <dgm:pt modelId="{63E89009-1D18-4CDC-BFAE-F2148DA7841F}">
      <dgm:prSet custT="1"/>
      <dgm:spPr/>
      <dgm:t>
        <a:bodyPr/>
        <a:lstStyle/>
        <a:p>
          <a:pPr algn="just"/>
          <a:r>
            <a:rPr lang="es-EC" sz="1600" dirty="0"/>
            <a:t>En la investigación se determinó el nivel de gobierno cooperativo que presentó algunos problemas, entre los principales el no poder determinar con exactitud el estado en el que se encuentran las </a:t>
          </a:r>
          <a:r>
            <a:rPr lang="es-EC" sz="1600" dirty="0" err="1"/>
            <a:t>COAC´s</a:t>
          </a:r>
          <a:r>
            <a:rPr lang="es-EC" sz="1600" dirty="0"/>
            <a:t> debido a la subjetividad de las respuestas en el modelo propuesto. Por lo tanto, se recomienda diseñar una escala que permita valorar la situación real de las </a:t>
          </a:r>
          <a:r>
            <a:rPr lang="es-EC" sz="1600" dirty="0" err="1"/>
            <a:t>COAC´s</a:t>
          </a:r>
          <a:r>
            <a:rPr lang="es-EC" sz="1600" dirty="0"/>
            <a:t>.</a:t>
          </a:r>
        </a:p>
      </dgm:t>
    </dgm:pt>
    <dgm:pt modelId="{F28D7501-72D6-41ED-B5DF-AA22C4A6E9CE}" type="parTrans" cxnId="{395D5F02-FFD3-4251-A25E-FBA53775A3EA}">
      <dgm:prSet/>
      <dgm:spPr/>
      <dgm:t>
        <a:bodyPr/>
        <a:lstStyle/>
        <a:p>
          <a:endParaRPr lang="es-EC"/>
        </a:p>
      </dgm:t>
    </dgm:pt>
    <dgm:pt modelId="{CE0346EB-2062-463F-A601-91C22A9D5D40}" type="sibTrans" cxnId="{395D5F02-FFD3-4251-A25E-FBA53775A3EA}">
      <dgm:prSet/>
      <dgm:spPr/>
      <dgm:t>
        <a:bodyPr/>
        <a:lstStyle/>
        <a:p>
          <a:endParaRPr lang="es-EC"/>
        </a:p>
      </dgm:t>
    </dgm:pt>
    <dgm:pt modelId="{AEA471A1-FCE6-488F-9B2E-05C4A0A99F34}">
      <dgm:prSet custT="1"/>
      <dgm:spPr/>
      <dgm:t>
        <a:bodyPr/>
        <a:lstStyle/>
        <a:p>
          <a:pPr algn="just"/>
          <a:r>
            <a:rPr lang="es-EC" sz="1600" dirty="0"/>
            <a:t>Como se mencionó anteriormente debido a la subjetividad de las respuestas el modelo del ACI presentó una baja relación con respecto a la rentabilidad debido a que las instituciones realizaron su autoevaluación sin la mediación de una persona externa, por lo tanto, se pierde la objetividad de las respuestas. Por consiguiente, se recomienda a estas instituciones inscribirse en el programa propuesto por la ACI cuyo objetivo principal es fortalecer los sistemas de control de la gestión y administración para que sean más eficientes, democráticos y transparentes</a:t>
          </a:r>
        </a:p>
      </dgm:t>
    </dgm:pt>
    <dgm:pt modelId="{D1301F4D-E6D2-4887-BF67-52B06119C0D9}" type="parTrans" cxnId="{9F144703-FD10-4622-96E2-27EE7CDDB798}">
      <dgm:prSet/>
      <dgm:spPr/>
      <dgm:t>
        <a:bodyPr/>
        <a:lstStyle/>
        <a:p>
          <a:endParaRPr lang="es-EC"/>
        </a:p>
      </dgm:t>
    </dgm:pt>
    <dgm:pt modelId="{410CAB43-1044-4891-BF1C-C0B066F80CCC}" type="sibTrans" cxnId="{9F144703-FD10-4622-96E2-27EE7CDDB798}">
      <dgm:prSet/>
      <dgm:spPr/>
      <dgm:t>
        <a:bodyPr/>
        <a:lstStyle/>
        <a:p>
          <a:endParaRPr lang="es-EC"/>
        </a:p>
      </dgm:t>
    </dgm:pt>
    <dgm:pt modelId="{9C313926-B3A6-4A87-87E0-B342923DE45A}" type="pres">
      <dgm:prSet presAssocID="{87694EA4-3675-4A53-ADB6-2EA8D8C2D300}" presName="diagram" presStyleCnt="0">
        <dgm:presLayoutVars>
          <dgm:dir/>
          <dgm:resizeHandles val="exact"/>
        </dgm:presLayoutVars>
      </dgm:prSet>
      <dgm:spPr/>
      <dgm:t>
        <a:bodyPr/>
        <a:lstStyle/>
        <a:p>
          <a:endParaRPr lang="es-EC"/>
        </a:p>
      </dgm:t>
    </dgm:pt>
    <dgm:pt modelId="{D7D385E4-705B-49D8-BEFA-B2C407511BF2}" type="pres">
      <dgm:prSet presAssocID="{6E71FBB7-AAC4-4B71-86C7-AD69C5B26E6B}" presName="node" presStyleLbl="node1" presStyleIdx="0" presStyleCnt="3">
        <dgm:presLayoutVars>
          <dgm:bulletEnabled val="1"/>
        </dgm:presLayoutVars>
      </dgm:prSet>
      <dgm:spPr/>
      <dgm:t>
        <a:bodyPr/>
        <a:lstStyle/>
        <a:p>
          <a:endParaRPr lang="es-EC"/>
        </a:p>
      </dgm:t>
    </dgm:pt>
    <dgm:pt modelId="{4B2F0E7B-918C-4AA2-BE43-EE376764D081}" type="pres">
      <dgm:prSet presAssocID="{B0455FE4-C6C9-4DA1-A17F-35FA472524D7}" presName="sibTrans" presStyleCnt="0"/>
      <dgm:spPr/>
    </dgm:pt>
    <dgm:pt modelId="{1402C7C1-DA5A-463F-AD56-7F28ED4F8940}" type="pres">
      <dgm:prSet presAssocID="{63E89009-1D18-4CDC-BFAE-F2148DA7841F}" presName="node" presStyleLbl="node1" presStyleIdx="1" presStyleCnt="3">
        <dgm:presLayoutVars>
          <dgm:bulletEnabled val="1"/>
        </dgm:presLayoutVars>
      </dgm:prSet>
      <dgm:spPr/>
      <dgm:t>
        <a:bodyPr/>
        <a:lstStyle/>
        <a:p>
          <a:endParaRPr lang="es-EC"/>
        </a:p>
      </dgm:t>
    </dgm:pt>
    <dgm:pt modelId="{7757B574-9982-4BEF-B945-30188CEBB5E0}" type="pres">
      <dgm:prSet presAssocID="{CE0346EB-2062-463F-A601-91C22A9D5D40}" presName="sibTrans" presStyleCnt="0"/>
      <dgm:spPr/>
    </dgm:pt>
    <dgm:pt modelId="{91B0C6AD-75ED-46FE-80C3-9616AACA94CF}" type="pres">
      <dgm:prSet presAssocID="{AEA471A1-FCE6-488F-9B2E-05C4A0A99F34}" presName="node" presStyleLbl="node1" presStyleIdx="2" presStyleCnt="3" custScaleX="120812">
        <dgm:presLayoutVars>
          <dgm:bulletEnabled val="1"/>
        </dgm:presLayoutVars>
      </dgm:prSet>
      <dgm:spPr/>
      <dgm:t>
        <a:bodyPr/>
        <a:lstStyle/>
        <a:p>
          <a:endParaRPr lang="es-EC"/>
        </a:p>
      </dgm:t>
    </dgm:pt>
  </dgm:ptLst>
  <dgm:cxnLst>
    <dgm:cxn modelId="{0692E5D9-442A-4D09-8529-F44628A2D695}" type="presOf" srcId="{6E71FBB7-AAC4-4B71-86C7-AD69C5B26E6B}" destId="{D7D385E4-705B-49D8-BEFA-B2C407511BF2}" srcOrd="0" destOrd="0" presId="urn:microsoft.com/office/officeart/2005/8/layout/default"/>
    <dgm:cxn modelId="{395D5F02-FFD3-4251-A25E-FBA53775A3EA}" srcId="{87694EA4-3675-4A53-ADB6-2EA8D8C2D300}" destId="{63E89009-1D18-4CDC-BFAE-F2148DA7841F}" srcOrd="1" destOrd="0" parTransId="{F28D7501-72D6-41ED-B5DF-AA22C4A6E9CE}" sibTransId="{CE0346EB-2062-463F-A601-91C22A9D5D40}"/>
    <dgm:cxn modelId="{F82C36A0-DC88-46EC-9E70-0830D490239B}" type="presOf" srcId="{AEA471A1-FCE6-488F-9B2E-05C4A0A99F34}" destId="{91B0C6AD-75ED-46FE-80C3-9616AACA94CF}" srcOrd="0" destOrd="0" presId="urn:microsoft.com/office/officeart/2005/8/layout/default"/>
    <dgm:cxn modelId="{A255E053-4DE5-4BC0-BD9C-BD0540C2F651}" srcId="{87694EA4-3675-4A53-ADB6-2EA8D8C2D300}" destId="{6E71FBB7-AAC4-4B71-86C7-AD69C5B26E6B}" srcOrd="0" destOrd="0" parTransId="{F9DFF4C2-0732-421F-BF21-9B5777D68E4F}" sibTransId="{B0455FE4-C6C9-4DA1-A17F-35FA472524D7}"/>
    <dgm:cxn modelId="{AD0F254B-0D7D-4201-B1BC-CA2501CDDD2D}" type="presOf" srcId="{87694EA4-3675-4A53-ADB6-2EA8D8C2D300}" destId="{9C313926-B3A6-4A87-87E0-B342923DE45A}" srcOrd="0" destOrd="0" presId="urn:microsoft.com/office/officeart/2005/8/layout/default"/>
    <dgm:cxn modelId="{B5FA6EB3-7A40-40DF-9A63-9369DCC96E21}" type="presOf" srcId="{63E89009-1D18-4CDC-BFAE-F2148DA7841F}" destId="{1402C7C1-DA5A-463F-AD56-7F28ED4F8940}" srcOrd="0" destOrd="0" presId="urn:microsoft.com/office/officeart/2005/8/layout/default"/>
    <dgm:cxn modelId="{9F144703-FD10-4622-96E2-27EE7CDDB798}" srcId="{87694EA4-3675-4A53-ADB6-2EA8D8C2D300}" destId="{AEA471A1-FCE6-488F-9B2E-05C4A0A99F34}" srcOrd="2" destOrd="0" parTransId="{D1301F4D-E6D2-4887-BF67-52B06119C0D9}" sibTransId="{410CAB43-1044-4891-BF1C-C0B066F80CCC}"/>
    <dgm:cxn modelId="{B60C8FFF-B20C-4E5A-8C8A-41D31FA97177}" type="presParOf" srcId="{9C313926-B3A6-4A87-87E0-B342923DE45A}" destId="{D7D385E4-705B-49D8-BEFA-B2C407511BF2}" srcOrd="0" destOrd="0" presId="urn:microsoft.com/office/officeart/2005/8/layout/default"/>
    <dgm:cxn modelId="{90FEBFE4-0C0E-4153-AA87-D73C1F6AA94A}" type="presParOf" srcId="{9C313926-B3A6-4A87-87E0-B342923DE45A}" destId="{4B2F0E7B-918C-4AA2-BE43-EE376764D081}" srcOrd="1" destOrd="0" presId="urn:microsoft.com/office/officeart/2005/8/layout/default"/>
    <dgm:cxn modelId="{8ED5F28A-2838-48AF-891F-E712B24FA77C}" type="presParOf" srcId="{9C313926-B3A6-4A87-87E0-B342923DE45A}" destId="{1402C7C1-DA5A-463F-AD56-7F28ED4F8940}" srcOrd="2" destOrd="0" presId="urn:microsoft.com/office/officeart/2005/8/layout/default"/>
    <dgm:cxn modelId="{A0A292A5-A9B6-4280-9626-0634C6B1125A}" type="presParOf" srcId="{9C313926-B3A6-4A87-87E0-B342923DE45A}" destId="{7757B574-9982-4BEF-B945-30188CEBB5E0}" srcOrd="3" destOrd="0" presId="urn:microsoft.com/office/officeart/2005/8/layout/default"/>
    <dgm:cxn modelId="{33594DC9-D4A8-4782-BBE3-707A563D1623}" type="presParOf" srcId="{9C313926-B3A6-4A87-87E0-B342923DE45A}" destId="{91B0C6AD-75ED-46FE-80C3-9616AACA94C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4040B-FDF8-4901-A2FD-BEC77F99851B}" type="doc">
      <dgm:prSet loTypeId="urn:microsoft.com/office/officeart/2005/8/layout/hProcess9" loCatId="process" qsTypeId="urn:microsoft.com/office/officeart/2005/8/quickstyle/simple3" qsCatId="simple" csTypeId="urn:microsoft.com/office/officeart/2005/8/colors/colorful3" csCatId="colorful" phldr="1"/>
      <dgm:spPr/>
    </dgm:pt>
    <dgm:pt modelId="{BCF2782F-9925-4C51-B1F0-80AA788F5765}">
      <dgm:prSet phldrT="[Texto]"/>
      <dgm:spPr/>
      <dgm:t>
        <a:bodyPr/>
        <a:lstStyle/>
        <a:p>
          <a:r>
            <a:rPr lang="es-EC" dirty="0"/>
            <a:t>CAMEL</a:t>
          </a:r>
        </a:p>
      </dgm:t>
    </dgm:pt>
    <dgm:pt modelId="{13BFE4FA-F0E2-4BE9-B665-9B065079DF46}" type="parTrans" cxnId="{74651013-F906-41D2-8001-4CC6BB46198B}">
      <dgm:prSet/>
      <dgm:spPr/>
      <dgm:t>
        <a:bodyPr/>
        <a:lstStyle/>
        <a:p>
          <a:endParaRPr lang="es-EC"/>
        </a:p>
      </dgm:t>
    </dgm:pt>
    <dgm:pt modelId="{669D6A57-D4CF-432B-A835-B45F706E5CD5}" type="sibTrans" cxnId="{74651013-F906-41D2-8001-4CC6BB46198B}">
      <dgm:prSet/>
      <dgm:spPr/>
      <dgm:t>
        <a:bodyPr/>
        <a:lstStyle/>
        <a:p>
          <a:endParaRPr lang="es-EC"/>
        </a:p>
      </dgm:t>
    </dgm:pt>
    <dgm:pt modelId="{ACBED22C-D519-49F8-AA26-CF96F25C804A}">
      <dgm:prSet phldrT="[Texto]"/>
      <dgm:spPr/>
      <dgm:t>
        <a:bodyPr/>
        <a:lstStyle/>
        <a:p>
          <a:r>
            <a:rPr lang="es-EC" dirty="0"/>
            <a:t>Inseguridad financiera</a:t>
          </a:r>
        </a:p>
      </dgm:t>
    </dgm:pt>
    <dgm:pt modelId="{F9603856-590E-4D82-A607-103E77BF4CEC}" type="parTrans" cxnId="{D45E299A-40B7-4C49-ACEA-B42CF057743D}">
      <dgm:prSet/>
      <dgm:spPr/>
      <dgm:t>
        <a:bodyPr/>
        <a:lstStyle/>
        <a:p>
          <a:endParaRPr lang="es-EC"/>
        </a:p>
      </dgm:t>
    </dgm:pt>
    <dgm:pt modelId="{AA60FCB7-E813-4E18-A6BE-42EBF494EAE9}" type="sibTrans" cxnId="{D45E299A-40B7-4C49-ACEA-B42CF057743D}">
      <dgm:prSet/>
      <dgm:spPr/>
      <dgm:t>
        <a:bodyPr/>
        <a:lstStyle/>
        <a:p>
          <a:endParaRPr lang="es-EC"/>
        </a:p>
      </dgm:t>
    </dgm:pt>
    <dgm:pt modelId="{02EFFEA9-ACBA-4400-A2BD-5167AE3D7CB1}">
      <dgm:prSet phldrT="[Texto]"/>
      <dgm:spPr/>
      <dgm:t>
        <a:bodyPr/>
        <a:lstStyle/>
        <a:p>
          <a:r>
            <a:rPr lang="es-EC" dirty="0"/>
            <a:t>Estabilidad</a:t>
          </a:r>
        </a:p>
      </dgm:t>
    </dgm:pt>
    <dgm:pt modelId="{59EF3AB5-5A8E-4FBF-9ACA-F9EBBF72FF80}" type="parTrans" cxnId="{19CA33EB-764C-4AF9-B0FD-B61782FC8A0F}">
      <dgm:prSet/>
      <dgm:spPr/>
      <dgm:t>
        <a:bodyPr/>
        <a:lstStyle/>
        <a:p>
          <a:endParaRPr lang="es-EC"/>
        </a:p>
      </dgm:t>
    </dgm:pt>
    <dgm:pt modelId="{182E7FEE-F8EE-4AFF-90D3-D612F49B82E4}" type="sibTrans" cxnId="{19CA33EB-764C-4AF9-B0FD-B61782FC8A0F}">
      <dgm:prSet/>
      <dgm:spPr/>
      <dgm:t>
        <a:bodyPr/>
        <a:lstStyle/>
        <a:p>
          <a:endParaRPr lang="es-EC"/>
        </a:p>
      </dgm:t>
    </dgm:pt>
    <dgm:pt modelId="{6BF4DF0E-AFFA-4585-91A1-0694EE7D86E2}" type="pres">
      <dgm:prSet presAssocID="{7E84040B-FDF8-4901-A2FD-BEC77F99851B}" presName="CompostProcess" presStyleCnt="0">
        <dgm:presLayoutVars>
          <dgm:dir/>
          <dgm:resizeHandles val="exact"/>
        </dgm:presLayoutVars>
      </dgm:prSet>
      <dgm:spPr/>
    </dgm:pt>
    <dgm:pt modelId="{B5E003CB-4092-41EA-800E-BDB85BBC933E}" type="pres">
      <dgm:prSet presAssocID="{7E84040B-FDF8-4901-A2FD-BEC77F99851B}" presName="arrow" presStyleLbl="bgShp" presStyleIdx="0" presStyleCnt="1"/>
      <dgm:spPr/>
    </dgm:pt>
    <dgm:pt modelId="{FD27D502-C102-406B-B2FD-8B53A6E7455E}" type="pres">
      <dgm:prSet presAssocID="{7E84040B-FDF8-4901-A2FD-BEC77F99851B}" presName="linearProcess" presStyleCnt="0"/>
      <dgm:spPr/>
    </dgm:pt>
    <dgm:pt modelId="{8BEE0355-B306-484C-946F-9B16BB8AF260}" type="pres">
      <dgm:prSet presAssocID="{BCF2782F-9925-4C51-B1F0-80AA788F5765}" presName="textNode" presStyleLbl="node1" presStyleIdx="0" presStyleCnt="3">
        <dgm:presLayoutVars>
          <dgm:bulletEnabled val="1"/>
        </dgm:presLayoutVars>
      </dgm:prSet>
      <dgm:spPr/>
      <dgm:t>
        <a:bodyPr/>
        <a:lstStyle/>
        <a:p>
          <a:endParaRPr lang="es-EC"/>
        </a:p>
      </dgm:t>
    </dgm:pt>
    <dgm:pt modelId="{8D92A7EF-9CEB-46DD-974A-475010A58F39}" type="pres">
      <dgm:prSet presAssocID="{669D6A57-D4CF-432B-A835-B45F706E5CD5}" presName="sibTrans" presStyleCnt="0"/>
      <dgm:spPr/>
    </dgm:pt>
    <dgm:pt modelId="{A3215839-502A-427F-9907-64D9FED75431}" type="pres">
      <dgm:prSet presAssocID="{ACBED22C-D519-49F8-AA26-CF96F25C804A}" presName="textNode" presStyleLbl="node1" presStyleIdx="1" presStyleCnt="3">
        <dgm:presLayoutVars>
          <dgm:bulletEnabled val="1"/>
        </dgm:presLayoutVars>
      </dgm:prSet>
      <dgm:spPr/>
      <dgm:t>
        <a:bodyPr/>
        <a:lstStyle/>
        <a:p>
          <a:endParaRPr lang="es-EC"/>
        </a:p>
      </dgm:t>
    </dgm:pt>
    <dgm:pt modelId="{EEDE23ED-92B1-4D96-A3A1-9C621494E97D}" type="pres">
      <dgm:prSet presAssocID="{AA60FCB7-E813-4E18-A6BE-42EBF494EAE9}" presName="sibTrans" presStyleCnt="0"/>
      <dgm:spPr/>
    </dgm:pt>
    <dgm:pt modelId="{5FB70723-5A0A-477E-9EF1-97612024BA28}" type="pres">
      <dgm:prSet presAssocID="{02EFFEA9-ACBA-4400-A2BD-5167AE3D7CB1}" presName="textNode" presStyleLbl="node1" presStyleIdx="2" presStyleCnt="3">
        <dgm:presLayoutVars>
          <dgm:bulletEnabled val="1"/>
        </dgm:presLayoutVars>
      </dgm:prSet>
      <dgm:spPr/>
      <dgm:t>
        <a:bodyPr/>
        <a:lstStyle/>
        <a:p>
          <a:endParaRPr lang="es-EC"/>
        </a:p>
      </dgm:t>
    </dgm:pt>
  </dgm:ptLst>
  <dgm:cxnLst>
    <dgm:cxn modelId="{49E4072A-7606-4131-A04D-2570700223B3}" type="presOf" srcId="{7E84040B-FDF8-4901-A2FD-BEC77F99851B}" destId="{6BF4DF0E-AFFA-4585-91A1-0694EE7D86E2}" srcOrd="0" destOrd="0" presId="urn:microsoft.com/office/officeart/2005/8/layout/hProcess9"/>
    <dgm:cxn modelId="{A3F5478C-8269-4F9F-9163-C5EC4B13B3D7}" type="presOf" srcId="{BCF2782F-9925-4C51-B1F0-80AA788F5765}" destId="{8BEE0355-B306-484C-946F-9B16BB8AF260}" srcOrd="0" destOrd="0" presId="urn:microsoft.com/office/officeart/2005/8/layout/hProcess9"/>
    <dgm:cxn modelId="{D45E299A-40B7-4C49-ACEA-B42CF057743D}" srcId="{7E84040B-FDF8-4901-A2FD-BEC77F99851B}" destId="{ACBED22C-D519-49F8-AA26-CF96F25C804A}" srcOrd="1" destOrd="0" parTransId="{F9603856-590E-4D82-A607-103E77BF4CEC}" sibTransId="{AA60FCB7-E813-4E18-A6BE-42EBF494EAE9}"/>
    <dgm:cxn modelId="{6F340E12-6A43-476C-BF00-145F28615186}" type="presOf" srcId="{02EFFEA9-ACBA-4400-A2BD-5167AE3D7CB1}" destId="{5FB70723-5A0A-477E-9EF1-97612024BA28}" srcOrd="0" destOrd="0" presId="urn:microsoft.com/office/officeart/2005/8/layout/hProcess9"/>
    <dgm:cxn modelId="{19CA33EB-764C-4AF9-B0FD-B61782FC8A0F}" srcId="{7E84040B-FDF8-4901-A2FD-BEC77F99851B}" destId="{02EFFEA9-ACBA-4400-A2BD-5167AE3D7CB1}" srcOrd="2" destOrd="0" parTransId="{59EF3AB5-5A8E-4FBF-9ACA-F9EBBF72FF80}" sibTransId="{182E7FEE-F8EE-4AFF-90D3-D612F49B82E4}"/>
    <dgm:cxn modelId="{49F364D3-5092-4F6D-8819-8CD501C65760}" type="presOf" srcId="{ACBED22C-D519-49F8-AA26-CF96F25C804A}" destId="{A3215839-502A-427F-9907-64D9FED75431}" srcOrd="0" destOrd="0" presId="urn:microsoft.com/office/officeart/2005/8/layout/hProcess9"/>
    <dgm:cxn modelId="{74651013-F906-41D2-8001-4CC6BB46198B}" srcId="{7E84040B-FDF8-4901-A2FD-BEC77F99851B}" destId="{BCF2782F-9925-4C51-B1F0-80AA788F5765}" srcOrd="0" destOrd="0" parTransId="{13BFE4FA-F0E2-4BE9-B665-9B065079DF46}" sibTransId="{669D6A57-D4CF-432B-A835-B45F706E5CD5}"/>
    <dgm:cxn modelId="{2E3BD9BB-6641-4BE4-B20D-B94ACDF4538F}" type="presParOf" srcId="{6BF4DF0E-AFFA-4585-91A1-0694EE7D86E2}" destId="{B5E003CB-4092-41EA-800E-BDB85BBC933E}" srcOrd="0" destOrd="0" presId="urn:microsoft.com/office/officeart/2005/8/layout/hProcess9"/>
    <dgm:cxn modelId="{4C4D38B7-C4DD-4ED0-A873-1DC71E33424D}" type="presParOf" srcId="{6BF4DF0E-AFFA-4585-91A1-0694EE7D86E2}" destId="{FD27D502-C102-406B-B2FD-8B53A6E7455E}" srcOrd="1" destOrd="0" presId="urn:microsoft.com/office/officeart/2005/8/layout/hProcess9"/>
    <dgm:cxn modelId="{932A38C0-0BDB-42F8-B37E-7E3C109197E0}" type="presParOf" srcId="{FD27D502-C102-406B-B2FD-8B53A6E7455E}" destId="{8BEE0355-B306-484C-946F-9B16BB8AF260}" srcOrd="0" destOrd="0" presId="urn:microsoft.com/office/officeart/2005/8/layout/hProcess9"/>
    <dgm:cxn modelId="{61433EDD-4377-4FAD-B383-F3493F70C94F}" type="presParOf" srcId="{FD27D502-C102-406B-B2FD-8B53A6E7455E}" destId="{8D92A7EF-9CEB-46DD-974A-475010A58F39}" srcOrd="1" destOrd="0" presId="urn:microsoft.com/office/officeart/2005/8/layout/hProcess9"/>
    <dgm:cxn modelId="{C630EE3F-0911-4018-9B60-394C6A02A76A}" type="presParOf" srcId="{FD27D502-C102-406B-B2FD-8B53A6E7455E}" destId="{A3215839-502A-427F-9907-64D9FED75431}" srcOrd="2" destOrd="0" presId="urn:microsoft.com/office/officeart/2005/8/layout/hProcess9"/>
    <dgm:cxn modelId="{F1BAAB7A-839D-430E-826A-A678F3EEE75D}" type="presParOf" srcId="{FD27D502-C102-406B-B2FD-8B53A6E7455E}" destId="{EEDE23ED-92B1-4D96-A3A1-9C621494E97D}" srcOrd="3" destOrd="0" presId="urn:microsoft.com/office/officeart/2005/8/layout/hProcess9"/>
    <dgm:cxn modelId="{E8A84EAA-F5D5-4A74-8435-F09CA17A3DAD}" type="presParOf" srcId="{FD27D502-C102-406B-B2FD-8B53A6E7455E}" destId="{5FB70723-5A0A-477E-9EF1-97612024BA28}"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3A462-8745-4B6F-9E04-7F8D51D6E24C}"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s-EC"/>
        </a:p>
      </dgm:t>
    </dgm:pt>
    <dgm:pt modelId="{D0551FFC-23BA-463A-A835-A05BDD934C1F}">
      <dgm:prSet phldrT="[Texto]"/>
      <dgm:spPr/>
      <dgm:t>
        <a:bodyPr/>
        <a:lstStyle/>
        <a:p>
          <a:r>
            <a:rPr lang="es-EC" dirty="0"/>
            <a:t>PLANTEAMIENTO DEL PROBLEMA</a:t>
          </a:r>
        </a:p>
      </dgm:t>
    </dgm:pt>
    <dgm:pt modelId="{E5672AFE-4F07-463C-AA00-E31573A7DEBB}" type="parTrans" cxnId="{5E6B2F6B-3B80-4C86-9FD5-33EDCF1062BC}">
      <dgm:prSet/>
      <dgm:spPr/>
      <dgm:t>
        <a:bodyPr/>
        <a:lstStyle/>
        <a:p>
          <a:endParaRPr lang="es-EC"/>
        </a:p>
      </dgm:t>
    </dgm:pt>
    <dgm:pt modelId="{8141E9E7-E07F-4688-8AED-6A46BCF4B892}" type="sibTrans" cxnId="{5E6B2F6B-3B80-4C86-9FD5-33EDCF1062BC}">
      <dgm:prSet/>
      <dgm:spPr/>
      <dgm:t>
        <a:bodyPr/>
        <a:lstStyle/>
        <a:p>
          <a:endParaRPr lang="es-EC"/>
        </a:p>
      </dgm:t>
    </dgm:pt>
    <dgm:pt modelId="{410771BC-5509-431C-B8D8-0FBF51F6F82E}">
      <dgm:prSet phldrT="[Texto]" custT="1"/>
      <dgm:spPr/>
      <dgm:t>
        <a:bodyPr/>
        <a:lstStyle/>
        <a:p>
          <a:r>
            <a:rPr lang="es-EC" sz="1600" dirty="0"/>
            <a:t>Escándalos internacionales en los 90</a:t>
          </a:r>
        </a:p>
      </dgm:t>
    </dgm:pt>
    <dgm:pt modelId="{FE322061-9DB9-4683-B31E-0A051E32816F}" type="parTrans" cxnId="{5152DD0E-426D-4E46-90F2-BA89A872E436}">
      <dgm:prSet/>
      <dgm:spPr/>
      <dgm:t>
        <a:bodyPr/>
        <a:lstStyle/>
        <a:p>
          <a:endParaRPr lang="es-EC"/>
        </a:p>
      </dgm:t>
    </dgm:pt>
    <dgm:pt modelId="{23D7CAF4-8D6C-46B0-BF90-06375EB65D3D}" type="sibTrans" cxnId="{5152DD0E-426D-4E46-90F2-BA89A872E436}">
      <dgm:prSet/>
      <dgm:spPr/>
      <dgm:t>
        <a:bodyPr/>
        <a:lstStyle/>
        <a:p>
          <a:endParaRPr lang="es-EC"/>
        </a:p>
      </dgm:t>
    </dgm:pt>
    <dgm:pt modelId="{188354B6-A6AB-47EA-89BB-0AD30CC6E0C1}">
      <dgm:prSet phldrT="[Texto]" custT="1"/>
      <dgm:spPr/>
      <dgm:t>
        <a:bodyPr/>
        <a:lstStyle/>
        <a:p>
          <a:r>
            <a:rPr lang="es-EC" sz="1600" dirty="0"/>
            <a:t>Gobernabilidad</a:t>
          </a:r>
        </a:p>
      </dgm:t>
    </dgm:pt>
    <dgm:pt modelId="{95BAFAB8-D815-4D95-883A-F731649E5CD9}" type="parTrans" cxnId="{3FD40CEA-B819-4882-BFF7-FA3DEDAE3460}">
      <dgm:prSet/>
      <dgm:spPr/>
      <dgm:t>
        <a:bodyPr/>
        <a:lstStyle/>
        <a:p>
          <a:endParaRPr lang="es-EC"/>
        </a:p>
      </dgm:t>
    </dgm:pt>
    <dgm:pt modelId="{C46C3C55-20AB-4193-86CC-D039C6CADA19}" type="sibTrans" cxnId="{3FD40CEA-B819-4882-BFF7-FA3DEDAE3460}">
      <dgm:prSet/>
      <dgm:spPr/>
      <dgm:t>
        <a:bodyPr/>
        <a:lstStyle/>
        <a:p>
          <a:endParaRPr lang="es-EC"/>
        </a:p>
      </dgm:t>
    </dgm:pt>
    <dgm:pt modelId="{6CCFB78F-D387-4A26-83A1-94D0F859C1C4}">
      <dgm:prSet phldrT="[Texto]" custT="1"/>
      <dgm:spPr/>
      <dgm:t>
        <a:bodyPr/>
        <a:lstStyle/>
        <a:p>
          <a:r>
            <a:rPr lang="es-EC" sz="1600" dirty="0"/>
            <a:t>Ejercicio fiscal 2017: liquidación forzosa </a:t>
          </a:r>
        </a:p>
      </dgm:t>
    </dgm:pt>
    <dgm:pt modelId="{D896CDCF-87DF-48CE-BB49-FA07F1500D34}" type="parTrans" cxnId="{4F6372A2-F223-4D4F-A6C6-1AF7BBBEB6E1}">
      <dgm:prSet/>
      <dgm:spPr/>
      <dgm:t>
        <a:bodyPr/>
        <a:lstStyle/>
        <a:p>
          <a:endParaRPr lang="es-EC"/>
        </a:p>
      </dgm:t>
    </dgm:pt>
    <dgm:pt modelId="{AABF042D-913D-4B7E-B522-5FDBCFCFE3F7}" type="sibTrans" cxnId="{4F6372A2-F223-4D4F-A6C6-1AF7BBBEB6E1}">
      <dgm:prSet/>
      <dgm:spPr/>
      <dgm:t>
        <a:bodyPr/>
        <a:lstStyle/>
        <a:p>
          <a:endParaRPr lang="es-EC"/>
        </a:p>
      </dgm:t>
    </dgm:pt>
    <dgm:pt modelId="{E00D6752-CCD5-43B6-9C4F-FF4A882B26C6}">
      <dgm:prSet phldrT="[Texto]" custT="1"/>
      <dgm:spPr/>
      <dgm:t>
        <a:bodyPr/>
        <a:lstStyle/>
        <a:p>
          <a:r>
            <a:rPr lang="es-EC" sz="1600" dirty="0"/>
            <a:t>Causas</a:t>
          </a:r>
        </a:p>
      </dgm:t>
    </dgm:pt>
    <dgm:pt modelId="{A642580B-C5DA-48A3-99B7-70AAFE6B82BF}" type="parTrans" cxnId="{082759C2-CA20-4B8F-A173-1E6E7E2F30CF}">
      <dgm:prSet/>
      <dgm:spPr/>
      <dgm:t>
        <a:bodyPr/>
        <a:lstStyle/>
        <a:p>
          <a:endParaRPr lang="es-EC"/>
        </a:p>
      </dgm:t>
    </dgm:pt>
    <dgm:pt modelId="{829835CC-2ABC-4D95-8DC2-4A7404A5907A}" type="sibTrans" cxnId="{082759C2-CA20-4B8F-A173-1E6E7E2F30CF}">
      <dgm:prSet/>
      <dgm:spPr/>
      <dgm:t>
        <a:bodyPr/>
        <a:lstStyle/>
        <a:p>
          <a:endParaRPr lang="es-EC"/>
        </a:p>
      </dgm:t>
    </dgm:pt>
    <dgm:pt modelId="{83391ACA-46F2-4034-BED2-43F8FD67FD20}" type="pres">
      <dgm:prSet presAssocID="{4C73A462-8745-4B6F-9E04-7F8D51D6E24C}" presName="Name0" presStyleCnt="0">
        <dgm:presLayoutVars>
          <dgm:chMax val="1"/>
          <dgm:chPref val="1"/>
          <dgm:dir/>
          <dgm:animOne val="branch"/>
          <dgm:animLvl val="lvl"/>
        </dgm:presLayoutVars>
      </dgm:prSet>
      <dgm:spPr/>
      <dgm:t>
        <a:bodyPr/>
        <a:lstStyle/>
        <a:p>
          <a:endParaRPr lang="es-EC"/>
        </a:p>
      </dgm:t>
    </dgm:pt>
    <dgm:pt modelId="{04AD3D56-F97D-498C-87E9-1D3D320CFBEF}" type="pres">
      <dgm:prSet presAssocID="{D0551FFC-23BA-463A-A835-A05BDD934C1F}" presName="singleCycle" presStyleCnt="0"/>
      <dgm:spPr/>
    </dgm:pt>
    <dgm:pt modelId="{8B0AC60E-36A8-4319-BED5-8200E638714A}" type="pres">
      <dgm:prSet presAssocID="{D0551FFC-23BA-463A-A835-A05BDD934C1F}" presName="singleCenter" presStyleLbl="node1" presStyleIdx="0" presStyleCnt="5">
        <dgm:presLayoutVars>
          <dgm:chMax val="7"/>
          <dgm:chPref val="7"/>
        </dgm:presLayoutVars>
      </dgm:prSet>
      <dgm:spPr/>
      <dgm:t>
        <a:bodyPr/>
        <a:lstStyle/>
        <a:p>
          <a:endParaRPr lang="es-EC"/>
        </a:p>
      </dgm:t>
    </dgm:pt>
    <dgm:pt modelId="{235172BF-3614-43C5-AA11-6EFCFD104B50}" type="pres">
      <dgm:prSet presAssocID="{FE322061-9DB9-4683-B31E-0A051E32816F}" presName="Name56" presStyleLbl="parChTrans1D2" presStyleIdx="0" presStyleCnt="4"/>
      <dgm:spPr/>
      <dgm:t>
        <a:bodyPr/>
        <a:lstStyle/>
        <a:p>
          <a:endParaRPr lang="es-EC"/>
        </a:p>
      </dgm:t>
    </dgm:pt>
    <dgm:pt modelId="{C7E18C40-03EC-43D6-93B7-8EE084741955}" type="pres">
      <dgm:prSet presAssocID="{410771BC-5509-431C-B8D8-0FBF51F6F82E}" presName="text0" presStyleLbl="node1" presStyleIdx="1" presStyleCnt="5" custScaleX="160417">
        <dgm:presLayoutVars>
          <dgm:bulletEnabled val="1"/>
        </dgm:presLayoutVars>
      </dgm:prSet>
      <dgm:spPr/>
      <dgm:t>
        <a:bodyPr/>
        <a:lstStyle/>
        <a:p>
          <a:endParaRPr lang="es-EC"/>
        </a:p>
      </dgm:t>
    </dgm:pt>
    <dgm:pt modelId="{DE3F7811-9AA6-4CC1-AFE5-3C5F745A1B0F}" type="pres">
      <dgm:prSet presAssocID="{95BAFAB8-D815-4D95-883A-F731649E5CD9}" presName="Name56" presStyleLbl="parChTrans1D2" presStyleIdx="1" presStyleCnt="4"/>
      <dgm:spPr/>
      <dgm:t>
        <a:bodyPr/>
        <a:lstStyle/>
        <a:p>
          <a:endParaRPr lang="es-EC"/>
        </a:p>
      </dgm:t>
    </dgm:pt>
    <dgm:pt modelId="{3B54AA4F-EC88-42E4-9F68-45D469B67260}" type="pres">
      <dgm:prSet presAssocID="{188354B6-A6AB-47EA-89BB-0AD30CC6E0C1}" presName="text0" presStyleLbl="node1" presStyleIdx="2" presStyleCnt="5" custScaleX="158611">
        <dgm:presLayoutVars>
          <dgm:bulletEnabled val="1"/>
        </dgm:presLayoutVars>
      </dgm:prSet>
      <dgm:spPr/>
      <dgm:t>
        <a:bodyPr/>
        <a:lstStyle/>
        <a:p>
          <a:endParaRPr lang="es-EC"/>
        </a:p>
      </dgm:t>
    </dgm:pt>
    <dgm:pt modelId="{6E4F0698-606D-4EBA-88D1-D5B919E09FF2}" type="pres">
      <dgm:prSet presAssocID="{D896CDCF-87DF-48CE-BB49-FA07F1500D34}" presName="Name56" presStyleLbl="parChTrans1D2" presStyleIdx="2" presStyleCnt="4"/>
      <dgm:spPr/>
      <dgm:t>
        <a:bodyPr/>
        <a:lstStyle/>
        <a:p>
          <a:endParaRPr lang="es-EC"/>
        </a:p>
      </dgm:t>
    </dgm:pt>
    <dgm:pt modelId="{9D67C4A9-CE44-41A4-870A-B65AA339454E}" type="pres">
      <dgm:prSet presAssocID="{6CCFB78F-D387-4A26-83A1-94D0F859C1C4}" presName="text0" presStyleLbl="node1" presStyleIdx="3" presStyleCnt="5" custScaleX="134350">
        <dgm:presLayoutVars>
          <dgm:bulletEnabled val="1"/>
        </dgm:presLayoutVars>
      </dgm:prSet>
      <dgm:spPr/>
      <dgm:t>
        <a:bodyPr/>
        <a:lstStyle/>
        <a:p>
          <a:endParaRPr lang="es-EC"/>
        </a:p>
      </dgm:t>
    </dgm:pt>
    <dgm:pt modelId="{AC072354-67A4-4070-9917-31C509F5951D}" type="pres">
      <dgm:prSet presAssocID="{A642580B-C5DA-48A3-99B7-70AAFE6B82BF}" presName="Name56" presStyleLbl="parChTrans1D2" presStyleIdx="3" presStyleCnt="4"/>
      <dgm:spPr/>
      <dgm:t>
        <a:bodyPr/>
        <a:lstStyle/>
        <a:p>
          <a:endParaRPr lang="es-EC"/>
        </a:p>
      </dgm:t>
    </dgm:pt>
    <dgm:pt modelId="{CCB560CB-0780-407F-BADE-7AB96BA50ABD}" type="pres">
      <dgm:prSet presAssocID="{E00D6752-CCD5-43B6-9C4F-FF4A882B26C6}" presName="text0" presStyleLbl="node1" presStyleIdx="4" presStyleCnt="5" custScaleX="150103">
        <dgm:presLayoutVars>
          <dgm:bulletEnabled val="1"/>
        </dgm:presLayoutVars>
      </dgm:prSet>
      <dgm:spPr/>
      <dgm:t>
        <a:bodyPr/>
        <a:lstStyle/>
        <a:p>
          <a:endParaRPr lang="es-EC"/>
        </a:p>
      </dgm:t>
    </dgm:pt>
  </dgm:ptLst>
  <dgm:cxnLst>
    <dgm:cxn modelId="{C376AFC4-79A7-44D9-BA3E-EBCE255A73F7}" type="presOf" srcId="{FE322061-9DB9-4683-B31E-0A051E32816F}" destId="{235172BF-3614-43C5-AA11-6EFCFD104B50}" srcOrd="0" destOrd="0" presId="urn:microsoft.com/office/officeart/2008/layout/RadialCluster"/>
    <dgm:cxn modelId="{D44576F3-048A-4AD4-A22C-4E226C398FE1}" type="presOf" srcId="{410771BC-5509-431C-B8D8-0FBF51F6F82E}" destId="{C7E18C40-03EC-43D6-93B7-8EE084741955}" srcOrd="0" destOrd="0" presId="urn:microsoft.com/office/officeart/2008/layout/RadialCluster"/>
    <dgm:cxn modelId="{1D6F61D1-7370-46BF-A346-5109ACF6ECDB}" type="presOf" srcId="{6CCFB78F-D387-4A26-83A1-94D0F859C1C4}" destId="{9D67C4A9-CE44-41A4-870A-B65AA339454E}" srcOrd="0" destOrd="0" presId="urn:microsoft.com/office/officeart/2008/layout/RadialCluster"/>
    <dgm:cxn modelId="{082759C2-CA20-4B8F-A173-1E6E7E2F30CF}" srcId="{D0551FFC-23BA-463A-A835-A05BDD934C1F}" destId="{E00D6752-CCD5-43B6-9C4F-FF4A882B26C6}" srcOrd="3" destOrd="0" parTransId="{A642580B-C5DA-48A3-99B7-70AAFE6B82BF}" sibTransId="{829835CC-2ABC-4D95-8DC2-4A7404A5907A}"/>
    <dgm:cxn modelId="{38809B0A-999F-4B67-9436-B637CE6910CB}" type="presOf" srcId="{95BAFAB8-D815-4D95-883A-F731649E5CD9}" destId="{DE3F7811-9AA6-4CC1-AFE5-3C5F745A1B0F}" srcOrd="0" destOrd="0" presId="urn:microsoft.com/office/officeart/2008/layout/RadialCluster"/>
    <dgm:cxn modelId="{5152DD0E-426D-4E46-90F2-BA89A872E436}" srcId="{D0551FFC-23BA-463A-A835-A05BDD934C1F}" destId="{410771BC-5509-431C-B8D8-0FBF51F6F82E}" srcOrd="0" destOrd="0" parTransId="{FE322061-9DB9-4683-B31E-0A051E32816F}" sibTransId="{23D7CAF4-8D6C-46B0-BF90-06375EB65D3D}"/>
    <dgm:cxn modelId="{A3CAE4A7-D917-43AE-A3ED-610E5B311FF2}" type="presOf" srcId="{E00D6752-CCD5-43B6-9C4F-FF4A882B26C6}" destId="{CCB560CB-0780-407F-BADE-7AB96BA50ABD}" srcOrd="0" destOrd="0" presId="urn:microsoft.com/office/officeart/2008/layout/RadialCluster"/>
    <dgm:cxn modelId="{4398812F-092A-4106-B0FA-59AB098A815F}" type="presOf" srcId="{4C73A462-8745-4B6F-9E04-7F8D51D6E24C}" destId="{83391ACA-46F2-4034-BED2-43F8FD67FD20}" srcOrd="0" destOrd="0" presId="urn:microsoft.com/office/officeart/2008/layout/RadialCluster"/>
    <dgm:cxn modelId="{5E6B2F6B-3B80-4C86-9FD5-33EDCF1062BC}" srcId="{4C73A462-8745-4B6F-9E04-7F8D51D6E24C}" destId="{D0551FFC-23BA-463A-A835-A05BDD934C1F}" srcOrd="0" destOrd="0" parTransId="{E5672AFE-4F07-463C-AA00-E31573A7DEBB}" sibTransId="{8141E9E7-E07F-4688-8AED-6A46BCF4B892}"/>
    <dgm:cxn modelId="{7B83F985-A053-4F77-BCBB-47922B76C7AB}" type="presOf" srcId="{A642580B-C5DA-48A3-99B7-70AAFE6B82BF}" destId="{AC072354-67A4-4070-9917-31C509F5951D}" srcOrd="0" destOrd="0" presId="urn:microsoft.com/office/officeart/2008/layout/RadialCluster"/>
    <dgm:cxn modelId="{BAC22B92-C860-4C39-82C5-7D50F5C2B788}" type="presOf" srcId="{188354B6-A6AB-47EA-89BB-0AD30CC6E0C1}" destId="{3B54AA4F-EC88-42E4-9F68-45D469B67260}" srcOrd="0" destOrd="0" presId="urn:microsoft.com/office/officeart/2008/layout/RadialCluster"/>
    <dgm:cxn modelId="{9DFC4F0C-D8C0-4652-A355-2259D12DF2C7}" type="presOf" srcId="{D896CDCF-87DF-48CE-BB49-FA07F1500D34}" destId="{6E4F0698-606D-4EBA-88D1-D5B919E09FF2}" srcOrd="0" destOrd="0" presId="urn:microsoft.com/office/officeart/2008/layout/RadialCluster"/>
    <dgm:cxn modelId="{3FD40CEA-B819-4882-BFF7-FA3DEDAE3460}" srcId="{D0551FFC-23BA-463A-A835-A05BDD934C1F}" destId="{188354B6-A6AB-47EA-89BB-0AD30CC6E0C1}" srcOrd="1" destOrd="0" parTransId="{95BAFAB8-D815-4D95-883A-F731649E5CD9}" sibTransId="{C46C3C55-20AB-4193-86CC-D039C6CADA19}"/>
    <dgm:cxn modelId="{5D84B3B6-B8F5-4081-A127-7ACE47BA4A33}" type="presOf" srcId="{D0551FFC-23BA-463A-A835-A05BDD934C1F}" destId="{8B0AC60E-36A8-4319-BED5-8200E638714A}" srcOrd="0" destOrd="0" presId="urn:microsoft.com/office/officeart/2008/layout/RadialCluster"/>
    <dgm:cxn modelId="{4F6372A2-F223-4D4F-A6C6-1AF7BBBEB6E1}" srcId="{D0551FFC-23BA-463A-A835-A05BDD934C1F}" destId="{6CCFB78F-D387-4A26-83A1-94D0F859C1C4}" srcOrd="2" destOrd="0" parTransId="{D896CDCF-87DF-48CE-BB49-FA07F1500D34}" sibTransId="{AABF042D-913D-4B7E-B522-5FDBCFCFE3F7}"/>
    <dgm:cxn modelId="{D7DD6EFA-2E70-40BB-A295-7331FB26AE07}" type="presParOf" srcId="{83391ACA-46F2-4034-BED2-43F8FD67FD20}" destId="{04AD3D56-F97D-498C-87E9-1D3D320CFBEF}" srcOrd="0" destOrd="0" presId="urn:microsoft.com/office/officeart/2008/layout/RadialCluster"/>
    <dgm:cxn modelId="{B44CC24F-20C5-4128-BB93-5C78061A7949}" type="presParOf" srcId="{04AD3D56-F97D-498C-87E9-1D3D320CFBEF}" destId="{8B0AC60E-36A8-4319-BED5-8200E638714A}" srcOrd="0" destOrd="0" presId="urn:microsoft.com/office/officeart/2008/layout/RadialCluster"/>
    <dgm:cxn modelId="{1840730E-6C56-4CFD-A68B-0B07996F393A}" type="presParOf" srcId="{04AD3D56-F97D-498C-87E9-1D3D320CFBEF}" destId="{235172BF-3614-43C5-AA11-6EFCFD104B50}" srcOrd="1" destOrd="0" presId="urn:microsoft.com/office/officeart/2008/layout/RadialCluster"/>
    <dgm:cxn modelId="{B71FE758-E881-49AF-9C64-FCC2F5AF23D7}" type="presParOf" srcId="{04AD3D56-F97D-498C-87E9-1D3D320CFBEF}" destId="{C7E18C40-03EC-43D6-93B7-8EE084741955}" srcOrd="2" destOrd="0" presId="urn:microsoft.com/office/officeart/2008/layout/RadialCluster"/>
    <dgm:cxn modelId="{D90ED69B-AF44-4982-972C-62FF822D6E42}" type="presParOf" srcId="{04AD3D56-F97D-498C-87E9-1D3D320CFBEF}" destId="{DE3F7811-9AA6-4CC1-AFE5-3C5F745A1B0F}" srcOrd="3" destOrd="0" presId="urn:microsoft.com/office/officeart/2008/layout/RadialCluster"/>
    <dgm:cxn modelId="{24119046-F810-4AE6-ADA7-B82EF43C36CC}" type="presParOf" srcId="{04AD3D56-F97D-498C-87E9-1D3D320CFBEF}" destId="{3B54AA4F-EC88-42E4-9F68-45D469B67260}" srcOrd="4" destOrd="0" presId="urn:microsoft.com/office/officeart/2008/layout/RadialCluster"/>
    <dgm:cxn modelId="{7E97778C-59A4-404B-B159-067413ADB5AE}" type="presParOf" srcId="{04AD3D56-F97D-498C-87E9-1D3D320CFBEF}" destId="{6E4F0698-606D-4EBA-88D1-D5B919E09FF2}" srcOrd="5" destOrd="0" presId="urn:microsoft.com/office/officeart/2008/layout/RadialCluster"/>
    <dgm:cxn modelId="{155BB41E-DBD6-449F-9E39-6959CDAA8A95}" type="presParOf" srcId="{04AD3D56-F97D-498C-87E9-1D3D320CFBEF}" destId="{9D67C4A9-CE44-41A4-870A-B65AA339454E}" srcOrd="6" destOrd="0" presId="urn:microsoft.com/office/officeart/2008/layout/RadialCluster"/>
    <dgm:cxn modelId="{EEA7237A-5CC0-4210-ABDA-DB4F9735002A}" type="presParOf" srcId="{04AD3D56-F97D-498C-87E9-1D3D320CFBEF}" destId="{AC072354-67A4-4070-9917-31C509F5951D}" srcOrd="7" destOrd="0" presId="urn:microsoft.com/office/officeart/2008/layout/RadialCluster"/>
    <dgm:cxn modelId="{DE47A1A1-2EB2-4B66-A57D-FAC89FADC7DC}" type="presParOf" srcId="{04AD3D56-F97D-498C-87E9-1D3D320CFBEF}" destId="{CCB560CB-0780-407F-BADE-7AB96BA50ABD}"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07C342-5970-4EB2-8EFA-6E86AF28D9AA}"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es-EC"/>
        </a:p>
      </dgm:t>
    </dgm:pt>
    <dgm:pt modelId="{12C99B0F-1583-46A5-B111-31AAA4A92673}">
      <dgm:prSet phldrT="[Texto]" custT="1"/>
      <dgm:spPr/>
      <dgm:t>
        <a:bodyPr/>
        <a:lstStyle/>
        <a:p>
          <a:r>
            <a:rPr lang="es-EC" sz="1600" dirty="0"/>
            <a:t>HERRAMIENTAS DE CONTROL Y GESTIÓN ADMINISTRATIVA</a:t>
          </a:r>
        </a:p>
      </dgm:t>
    </dgm:pt>
    <dgm:pt modelId="{E6B3A462-CEDB-4E2F-86A3-45B98738775C}" type="parTrans" cxnId="{0154B729-FFDD-4D01-8999-B84F35050FCF}">
      <dgm:prSet/>
      <dgm:spPr/>
      <dgm:t>
        <a:bodyPr/>
        <a:lstStyle/>
        <a:p>
          <a:endParaRPr lang="es-EC" sz="1100"/>
        </a:p>
      </dgm:t>
    </dgm:pt>
    <dgm:pt modelId="{8B77E748-9D11-4F1B-ACA6-98BDF54097C8}" type="sibTrans" cxnId="{0154B729-FFDD-4D01-8999-B84F35050FCF}">
      <dgm:prSet/>
      <dgm:spPr/>
      <dgm:t>
        <a:bodyPr/>
        <a:lstStyle/>
        <a:p>
          <a:endParaRPr lang="es-EC" sz="1100"/>
        </a:p>
      </dgm:t>
    </dgm:pt>
    <dgm:pt modelId="{56E8D68C-3BB5-4717-85D7-702A1F1E0F9A}">
      <dgm:prSet phldrT="[Texto]" custT="1"/>
      <dgm:spPr/>
      <dgm:t>
        <a:bodyPr/>
        <a:lstStyle/>
        <a:p>
          <a:pPr marL="0" lvl="0" algn="just" defTabSz="800100">
            <a:lnSpc>
              <a:spcPct val="90000"/>
            </a:lnSpc>
            <a:spcBef>
              <a:spcPct val="0"/>
            </a:spcBef>
            <a:spcAft>
              <a:spcPct val="35000"/>
            </a:spcAft>
            <a:buFont typeface="Wingdings" panose="05000000000000000000" pitchFamily="2" charset="2"/>
            <a:buNone/>
          </a:pPr>
          <a:r>
            <a:rPr lang="es-EC" sz="2000" kern="1200" dirty="0"/>
            <a:t>-  Mejor uso de los recursos.</a:t>
          </a:r>
        </a:p>
        <a:p>
          <a:pPr marL="0" lvl="0" algn="just" defTabSz="800100">
            <a:lnSpc>
              <a:spcPct val="90000"/>
            </a:lnSpc>
            <a:spcBef>
              <a:spcPct val="0"/>
            </a:spcBef>
            <a:spcAft>
              <a:spcPct val="35000"/>
            </a:spcAft>
            <a:buFont typeface="Wingdings" panose="05000000000000000000" pitchFamily="2" charset="2"/>
            <a:buChar char="ü"/>
          </a:pPr>
          <a:r>
            <a:rPr lang="es-EC" sz="2000" kern="1200" dirty="0"/>
            <a:t>-  &gt; Transparencia.</a:t>
          </a:r>
        </a:p>
        <a:p>
          <a:pPr marL="0" lvl="0" indent="0" algn="just" defTabSz="800100">
            <a:lnSpc>
              <a:spcPct val="90000"/>
            </a:lnSpc>
            <a:spcBef>
              <a:spcPct val="0"/>
            </a:spcBef>
            <a:spcAft>
              <a:spcPct val="35000"/>
            </a:spcAft>
            <a:buFont typeface="Wingdings" panose="05000000000000000000" pitchFamily="2" charset="2"/>
            <a:buNone/>
          </a:pPr>
          <a:r>
            <a:rPr lang="es-EC" sz="2000" kern="1200" dirty="0">
              <a:latin typeface="Calibri" panose="020F0502020204030204"/>
              <a:ea typeface="+mn-ea"/>
              <a:cs typeface="+mn-cs"/>
            </a:rPr>
            <a:t>- Reducción de la rentabilidad.</a:t>
          </a:r>
        </a:p>
      </dgm:t>
    </dgm:pt>
    <dgm:pt modelId="{097681A9-0838-47BA-8030-F672C6DA8717}" type="parTrans" cxnId="{153DC77C-8773-4AE5-88BE-55EE378CAA0D}">
      <dgm:prSet/>
      <dgm:spPr/>
      <dgm:t>
        <a:bodyPr/>
        <a:lstStyle/>
        <a:p>
          <a:endParaRPr lang="es-EC" sz="1100"/>
        </a:p>
      </dgm:t>
    </dgm:pt>
    <dgm:pt modelId="{240EB90E-4DE2-4025-8119-D6F6BC039D04}" type="sibTrans" cxnId="{153DC77C-8773-4AE5-88BE-55EE378CAA0D}">
      <dgm:prSet/>
      <dgm:spPr/>
      <dgm:t>
        <a:bodyPr/>
        <a:lstStyle/>
        <a:p>
          <a:endParaRPr lang="es-EC" sz="1100"/>
        </a:p>
      </dgm:t>
    </dgm:pt>
    <dgm:pt modelId="{81BC38E6-AB99-4BA5-93E4-DAADB70283FE}">
      <dgm:prSet phldrT="[Texto]" custT="1"/>
      <dgm:spPr/>
      <dgm:t>
        <a:bodyPr/>
        <a:lstStyle/>
        <a:p>
          <a:pPr algn="just"/>
          <a:r>
            <a:rPr lang="es-EC" sz="1600" dirty="0"/>
            <a:t>   FACILITAN:</a:t>
          </a:r>
        </a:p>
        <a:p>
          <a:pPr algn="r"/>
          <a:r>
            <a:rPr lang="es-EC" sz="1000" dirty="0"/>
            <a:t>-</a:t>
          </a:r>
          <a:r>
            <a:rPr lang="es-EC" sz="1800" dirty="0"/>
            <a:t>Cumplimiento de los objetivos institucionales</a:t>
          </a:r>
        </a:p>
        <a:p>
          <a:pPr algn="r"/>
          <a:r>
            <a:rPr lang="es-EC" sz="1800" dirty="0"/>
            <a:t>-Mejora en cada una de las áreas de la organización</a:t>
          </a:r>
        </a:p>
      </dgm:t>
    </dgm:pt>
    <dgm:pt modelId="{A5036889-989E-4FDA-BC9F-83C3E07D0B10}" type="parTrans" cxnId="{AB04617D-0BC6-4CA7-B92E-AEED309E7050}">
      <dgm:prSet/>
      <dgm:spPr/>
      <dgm:t>
        <a:bodyPr/>
        <a:lstStyle/>
        <a:p>
          <a:endParaRPr lang="es-EC" sz="1100"/>
        </a:p>
      </dgm:t>
    </dgm:pt>
    <dgm:pt modelId="{7F042D63-02BB-4C99-A034-5384DBECD7B6}" type="sibTrans" cxnId="{AB04617D-0BC6-4CA7-B92E-AEED309E7050}">
      <dgm:prSet/>
      <dgm:spPr/>
      <dgm:t>
        <a:bodyPr/>
        <a:lstStyle/>
        <a:p>
          <a:endParaRPr lang="es-EC" sz="1100"/>
        </a:p>
      </dgm:t>
    </dgm:pt>
    <dgm:pt modelId="{218612E6-A797-44FC-977F-28A0B42E5155}">
      <dgm:prSet phldrT="[Texto]" custT="1"/>
      <dgm:spPr/>
      <dgm:t>
        <a:bodyPr/>
        <a:lstStyle/>
        <a:p>
          <a:r>
            <a:rPr lang="es-EC" sz="1600" b="1" dirty="0"/>
            <a:t>ALIANZA COOPERATIVA INTERNACIONAL (ACI)</a:t>
          </a:r>
        </a:p>
      </dgm:t>
    </dgm:pt>
    <dgm:pt modelId="{D9CD554F-3C46-4002-A54F-A131912C819E}" type="parTrans" cxnId="{DD340374-F7DD-4FE4-B17E-50458E26183D}">
      <dgm:prSet/>
      <dgm:spPr/>
      <dgm:t>
        <a:bodyPr/>
        <a:lstStyle/>
        <a:p>
          <a:endParaRPr lang="es-EC" sz="1100"/>
        </a:p>
      </dgm:t>
    </dgm:pt>
    <dgm:pt modelId="{D4A15D61-AF27-4E84-89DB-3E88ADDEE5B2}" type="sibTrans" cxnId="{DD340374-F7DD-4FE4-B17E-50458E26183D}">
      <dgm:prSet/>
      <dgm:spPr/>
      <dgm:t>
        <a:bodyPr/>
        <a:lstStyle/>
        <a:p>
          <a:endParaRPr lang="es-EC" sz="1100"/>
        </a:p>
      </dgm:t>
    </dgm:pt>
    <dgm:pt modelId="{425A0D67-AC62-4CBB-BCBA-1C403678A311}" type="pres">
      <dgm:prSet presAssocID="{D807C342-5970-4EB2-8EFA-6E86AF28D9AA}" presName="Name0" presStyleCnt="0">
        <dgm:presLayoutVars>
          <dgm:dir/>
          <dgm:animOne val="branch"/>
          <dgm:animLvl val="lvl"/>
        </dgm:presLayoutVars>
      </dgm:prSet>
      <dgm:spPr/>
      <dgm:t>
        <a:bodyPr/>
        <a:lstStyle/>
        <a:p>
          <a:endParaRPr lang="es-EC"/>
        </a:p>
      </dgm:t>
    </dgm:pt>
    <dgm:pt modelId="{F0D95EC5-4CC9-4A34-B7D1-21CA589FE410}" type="pres">
      <dgm:prSet presAssocID="{12C99B0F-1583-46A5-B111-31AAA4A92673}" presName="chaos" presStyleCnt="0"/>
      <dgm:spPr/>
    </dgm:pt>
    <dgm:pt modelId="{1C0A33A3-743C-49C4-9DCB-64FDBFAD1DAF}" type="pres">
      <dgm:prSet presAssocID="{12C99B0F-1583-46A5-B111-31AAA4A92673}" presName="parTx1" presStyleLbl="revTx" presStyleIdx="0" presStyleCnt="3"/>
      <dgm:spPr/>
      <dgm:t>
        <a:bodyPr/>
        <a:lstStyle/>
        <a:p>
          <a:endParaRPr lang="es-EC"/>
        </a:p>
      </dgm:t>
    </dgm:pt>
    <dgm:pt modelId="{A8A56F7A-6087-4F7B-B681-B5AF585DEC39}" type="pres">
      <dgm:prSet presAssocID="{12C99B0F-1583-46A5-B111-31AAA4A92673}" presName="desTx1" presStyleLbl="revTx" presStyleIdx="1" presStyleCnt="3" custScaleX="128758" custLinFactNeighborX="8495" custLinFactNeighborY="12612">
        <dgm:presLayoutVars>
          <dgm:bulletEnabled val="1"/>
        </dgm:presLayoutVars>
      </dgm:prSet>
      <dgm:spPr/>
      <dgm:t>
        <a:bodyPr/>
        <a:lstStyle/>
        <a:p>
          <a:endParaRPr lang="es-EC"/>
        </a:p>
      </dgm:t>
    </dgm:pt>
    <dgm:pt modelId="{718234CC-2E25-43C3-910D-0C5C5A6CA579}" type="pres">
      <dgm:prSet presAssocID="{12C99B0F-1583-46A5-B111-31AAA4A92673}" presName="c1" presStyleLbl="node1" presStyleIdx="0" presStyleCnt="19"/>
      <dgm:spPr/>
    </dgm:pt>
    <dgm:pt modelId="{668198CC-AF93-44C4-B44B-854CA9EDD544}" type="pres">
      <dgm:prSet presAssocID="{12C99B0F-1583-46A5-B111-31AAA4A92673}" presName="c2" presStyleLbl="node1" presStyleIdx="1" presStyleCnt="19"/>
      <dgm:spPr/>
    </dgm:pt>
    <dgm:pt modelId="{6F1BD89F-9704-4817-A20C-8D2118B52955}" type="pres">
      <dgm:prSet presAssocID="{12C99B0F-1583-46A5-B111-31AAA4A92673}" presName="c3" presStyleLbl="node1" presStyleIdx="2" presStyleCnt="19"/>
      <dgm:spPr/>
    </dgm:pt>
    <dgm:pt modelId="{2B5B1AFD-AC7E-44AE-99A7-163639128760}" type="pres">
      <dgm:prSet presAssocID="{12C99B0F-1583-46A5-B111-31AAA4A92673}" presName="c4" presStyleLbl="node1" presStyleIdx="3" presStyleCnt="19"/>
      <dgm:spPr/>
    </dgm:pt>
    <dgm:pt modelId="{F7E5CE50-64A1-479A-ADA2-277FBA6C6EB7}" type="pres">
      <dgm:prSet presAssocID="{12C99B0F-1583-46A5-B111-31AAA4A92673}" presName="c5" presStyleLbl="node1" presStyleIdx="4" presStyleCnt="19"/>
      <dgm:spPr/>
    </dgm:pt>
    <dgm:pt modelId="{9A3DE0AC-0CE8-4A13-8D62-C46F9B97AA5C}" type="pres">
      <dgm:prSet presAssocID="{12C99B0F-1583-46A5-B111-31AAA4A92673}" presName="c6" presStyleLbl="node1" presStyleIdx="5" presStyleCnt="19"/>
      <dgm:spPr/>
    </dgm:pt>
    <dgm:pt modelId="{9D2BC17C-3CD6-45FE-8E2D-7F3F64CA4F2D}" type="pres">
      <dgm:prSet presAssocID="{12C99B0F-1583-46A5-B111-31AAA4A92673}" presName="c7" presStyleLbl="node1" presStyleIdx="6" presStyleCnt="19"/>
      <dgm:spPr/>
    </dgm:pt>
    <dgm:pt modelId="{B7C3319B-61CF-4C8B-A615-994F18BE4051}" type="pres">
      <dgm:prSet presAssocID="{12C99B0F-1583-46A5-B111-31AAA4A92673}" presName="c8" presStyleLbl="node1" presStyleIdx="7" presStyleCnt="19"/>
      <dgm:spPr/>
    </dgm:pt>
    <dgm:pt modelId="{96F74488-2B97-4B90-8AAB-84BEFD655B69}" type="pres">
      <dgm:prSet presAssocID="{12C99B0F-1583-46A5-B111-31AAA4A92673}" presName="c9" presStyleLbl="node1" presStyleIdx="8" presStyleCnt="19"/>
      <dgm:spPr/>
    </dgm:pt>
    <dgm:pt modelId="{14DA9048-EC05-4A9F-9098-6BB7884CC51C}" type="pres">
      <dgm:prSet presAssocID="{12C99B0F-1583-46A5-B111-31AAA4A92673}" presName="c10" presStyleLbl="node1" presStyleIdx="9" presStyleCnt="19"/>
      <dgm:spPr/>
    </dgm:pt>
    <dgm:pt modelId="{81DCC4C6-EC61-420C-8650-B58ABE613EC3}" type="pres">
      <dgm:prSet presAssocID="{12C99B0F-1583-46A5-B111-31AAA4A92673}" presName="c11" presStyleLbl="node1" presStyleIdx="10" presStyleCnt="19"/>
      <dgm:spPr/>
    </dgm:pt>
    <dgm:pt modelId="{BC7D6641-9DBF-4974-8A2C-7C32D2E3E8DC}" type="pres">
      <dgm:prSet presAssocID="{12C99B0F-1583-46A5-B111-31AAA4A92673}" presName="c12" presStyleLbl="node1" presStyleIdx="11" presStyleCnt="19"/>
      <dgm:spPr/>
    </dgm:pt>
    <dgm:pt modelId="{9E5C3229-23D9-4A96-B101-FD26DCFAAC6E}" type="pres">
      <dgm:prSet presAssocID="{12C99B0F-1583-46A5-B111-31AAA4A92673}" presName="c13" presStyleLbl="node1" presStyleIdx="12" presStyleCnt="19"/>
      <dgm:spPr/>
    </dgm:pt>
    <dgm:pt modelId="{21C449FA-082F-48D4-B8D9-D0193222B6B8}" type="pres">
      <dgm:prSet presAssocID="{12C99B0F-1583-46A5-B111-31AAA4A92673}" presName="c14" presStyleLbl="node1" presStyleIdx="13" presStyleCnt="19"/>
      <dgm:spPr/>
    </dgm:pt>
    <dgm:pt modelId="{93C56F6A-ECFE-4D1B-A9EB-08A0DDE9BFF9}" type="pres">
      <dgm:prSet presAssocID="{12C99B0F-1583-46A5-B111-31AAA4A92673}" presName="c15" presStyleLbl="node1" presStyleIdx="14" presStyleCnt="19"/>
      <dgm:spPr/>
    </dgm:pt>
    <dgm:pt modelId="{91981997-C502-4EB8-8551-B7D30C873D37}" type="pres">
      <dgm:prSet presAssocID="{12C99B0F-1583-46A5-B111-31AAA4A92673}" presName="c16" presStyleLbl="node1" presStyleIdx="15" presStyleCnt="19"/>
      <dgm:spPr/>
    </dgm:pt>
    <dgm:pt modelId="{3C99C5F6-969C-4F32-8A0F-E3DB67AD00E2}" type="pres">
      <dgm:prSet presAssocID="{12C99B0F-1583-46A5-B111-31AAA4A92673}" presName="c17" presStyleLbl="node1" presStyleIdx="16" presStyleCnt="19"/>
      <dgm:spPr/>
    </dgm:pt>
    <dgm:pt modelId="{B33E1E65-9D4D-4DEA-B8A3-8E722F74781B}" type="pres">
      <dgm:prSet presAssocID="{12C99B0F-1583-46A5-B111-31AAA4A92673}" presName="c18" presStyleLbl="node1" presStyleIdx="17" presStyleCnt="19"/>
      <dgm:spPr/>
    </dgm:pt>
    <dgm:pt modelId="{FFFB7D17-427A-4808-988D-1C22015F7573}" type="pres">
      <dgm:prSet presAssocID="{8B77E748-9D11-4F1B-ACA6-98BDF54097C8}" presName="chevronComposite1" presStyleCnt="0"/>
      <dgm:spPr/>
    </dgm:pt>
    <dgm:pt modelId="{62670498-49B4-4EF9-B1FE-AD9E20A8F06C}" type="pres">
      <dgm:prSet presAssocID="{8B77E748-9D11-4F1B-ACA6-98BDF54097C8}" presName="chevron1" presStyleLbl="sibTrans2D1" presStyleIdx="0" presStyleCnt="2"/>
      <dgm:spPr/>
    </dgm:pt>
    <dgm:pt modelId="{D59F15BA-60E8-4151-B661-D07A9AB93052}" type="pres">
      <dgm:prSet presAssocID="{8B77E748-9D11-4F1B-ACA6-98BDF54097C8}" presName="spChevron1" presStyleCnt="0"/>
      <dgm:spPr/>
    </dgm:pt>
    <dgm:pt modelId="{81096674-7D94-4E0B-AE7B-56F8B9A26B83}" type="pres">
      <dgm:prSet presAssocID="{8B77E748-9D11-4F1B-ACA6-98BDF54097C8}" presName="overlap" presStyleCnt="0"/>
      <dgm:spPr/>
    </dgm:pt>
    <dgm:pt modelId="{2BD5DFFF-36D2-4354-90CC-9D17A56AD8E7}" type="pres">
      <dgm:prSet presAssocID="{8B77E748-9D11-4F1B-ACA6-98BDF54097C8}" presName="chevronComposite2" presStyleCnt="0"/>
      <dgm:spPr/>
    </dgm:pt>
    <dgm:pt modelId="{42BE1953-4222-400C-94D9-B1B760FA3488}" type="pres">
      <dgm:prSet presAssocID="{8B77E748-9D11-4F1B-ACA6-98BDF54097C8}" presName="chevron2" presStyleLbl="sibTrans2D1" presStyleIdx="1" presStyleCnt="2"/>
      <dgm:spPr/>
    </dgm:pt>
    <dgm:pt modelId="{DEAD1CC1-272D-45A9-B3A3-8D716B963AAA}" type="pres">
      <dgm:prSet presAssocID="{8B77E748-9D11-4F1B-ACA6-98BDF54097C8}" presName="spChevron2" presStyleCnt="0"/>
      <dgm:spPr/>
    </dgm:pt>
    <dgm:pt modelId="{8C1ED5F2-19A8-486E-A141-2CB60BF55825}" type="pres">
      <dgm:prSet presAssocID="{81BC38E6-AB99-4BA5-93E4-DAADB70283FE}" presName="last" presStyleCnt="0"/>
      <dgm:spPr/>
    </dgm:pt>
    <dgm:pt modelId="{965BB0D7-63EC-43DF-B404-C8134064E4DF}" type="pres">
      <dgm:prSet presAssocID="{81BC38E6-AB99-4BA5-93E4-DAADB70283FE}" presName="circleTx" presStyleLbl="node1" presStyleIdx="18" presStyleCnt="19" custScaleX="117788" custScaleY="118924" custLinFactNeighborX="-3681" custLinFactNeighborY="-6936"/>
      <dgm:spPr/>
      <dgm:t>
        <a:bodyPr/>
        <a:lstStyle/>
        <a:p>
          <a:endParaRPr lang="es-EC"/>
        </a:p>
      </dgm:t>
    </dgm:pt>
    <dgm:pt modelId="{BB4631D7-C355-4974-8AB3-A607DE887ED4}" type="pres">
      <dgm:prSet presAssocID="{81BC38E6-AB99-4BA5-93E4-DAADB70283FE}" presName="desTxN" presStyleLbl="revTx" presStyleIdx="2" presStyleCnt="3" custScaleY="47488" custLinFactNeighborX="4497" custLinFactNeighborY="-30198">
        <dgm:presLayoutVars>
          <dgm:bulletEnabled val="1"/>
        </dgm:presLayoutVars>
      </dgm:prSet>
      <dgm:spPr/>
      <dgm:t>
        <a:bodyPr/>
        <a:lstStyle/>
        <a:p>
          <a:endParaRPr lang="es-EC"/>
        </a:p>
      </dgm:t>
    </dgm:pt>
    <dgm:pt modelId="{FE178994-3895-4874-A637-7596976C4523}" type="pres">
      <dgm:prSet presAssocID="{81BC38E6-AB99-4BA5-93E4-DAADB70283FE}" presName="spN" presStyleCnt="0"/>
      <dgm:spPr/>
    </dgm:pt>
  </dgm:ptLst>
  <dgm:cxnLst>
    <dgm:cxn modelId="{13EAA321-EF49-41AF-BED7-CD3067D3C3B7}" type="presOf" srcId="{81BC38E6-AB99-4BA5-93E4-DAADB70283FE}" destId="{965BB0D7-63EC-43DF-B404-C8134064E4DF}" srcOrd="0" destOrd="0" presId="urn:microsoft.com/office/officeart/2009/3/layout/RandomtoResultProcess"/>
    <dgm:cxn modelId="{0154B729-FFDD-4D01-8999-B84F35050FCF}" srcId="{D807C342-5970-4EB2-8EFA-6E86AF28D9AA}" destId="{12C99B0F-1583-46A5-B111-31AAA4A92673}" srcOrd="0" destOrd="0" parTransId="{E6B3A462-CEDB-4E2F-86A3-45B98738775C}" sibTransId="{8B77E748-9D11-4F1B-ACA6-98BDF54097C8}"/>
    <dgm:cxn modelId="{DD340374-F7DD-4FE4-B17E-50458E26183D}" srcId="{81BC38E6-AB99-4BA5-93E4-DAADB70283FE}" destId="{218612E6-A797-44FC-977F-28A0B42E5155}" srcOrd="0" destOrd="0" parTransId="{D9CD554F-3C46-4002-A54F-A131912C819E}" sibTransId="{D4A15D61-AF27-4E84-89DB-3E88ADDEE5B2}"/>
    <dgm:cxn modelId="{B0E80DA1-24DC-496C-81CE-7DECF9DDE962}" type="presOf" srcId="{56E8D68C-3BB5-4717-85D7-702A1F1E0F9A}" destId="{A8A56F7A-6087-4F7B-B681-B5AF585DEC39}" srcOrd="0" destOrd="0" presId="urn:microsoft.com/office/officeart/2009/3/layout/RandomtoResultProcess"/>
    <dgm:cxn modelId="{68D7D23F-951B-421D-BEEF-1E47B084F1BF}" type="presOf" srcId="{D807C342-5970-4EB2-8EFA-6E86AF28D9AA}" destId="{425A0D67-AC62-4CBB-BCBA-1C403678A311}" srcOrd="0" destOrd="0" presId="urn:microsoft.com/office/officeart/2009/3/layout/RandomtoResultProcess"/>
    <dgm:cxn modelId="{5166F1CD-1603-44EE-A2D2-A9521792760C}" type="presOf" srcId="{12C99B0F-1583-46A5-B111-31AAA4A92673}" destId="{1C0A33A3-743C-49C4-9DCB-64FDBFAD1DAF}" srcOrd="0" destOrd="0" presId="urn:microsoft.com/office/officeart/2009/3/layout/RandomtoResultProcess"/>
    <dgm:cxn modelId="{9B077F91-1058-4C8E-B8CD-B0219B151219}" type="presOf" srcId="{218612E6-A797-44FC-977F-28A0B42E5155}" destId="{BB4631D7-C355-4974-8AB3-A607DE887ED4}" srcOrd="0" destOrd="0" presId="urn:microsoft.com/office/officeart/2009/3/layout/RandomtoResultProcess"/>
    <dgm:cxn modelId="{153DC77C-8773-4AE5-88BE-55EE378CAA0D}" srcId="{12C99B0F-1583-46A5-B111-31AAA4A92673}" destId="{56E8D68C-3BB5-4717-85D7-702A1F1E0F9A}" srcOrd="0" destOrd="0" parTransId="{097681A9-0838-47BA-8030-F672C6DA8717}" sibTransId="{240EB90E-4DE2-4025-8119-D6F6BC039D04}"/>
    <dgm:cxn modelId="{AB04617D-0BC6-4CA7-B92E-AEED309E7050}" srcId="{D807C342-5970-4EB2-8EFA-6E86AF28D9AA}" destId="{81BC38E6-AB99-4BA5-93E4-DAADB70283FE}" srcOrd="1" destOrd="0" parTransId="{A5036889-989E-4FDA-BC9F-83C3E07D0B10}" sibTransId="{7F042D63-02BB-4C99-A034-5384DBECD7B6}"/>
    <dgm:cxn modelId="{1FD90F24-6BE8-41A4-8009-B8619009E729}" type="presParOf" srcId="{425A0D67-AC62-4CBB-BCBA-1C403678A311}" destId="{F0D95EC5-4CC9-4A34-B7D1-21CA589FE410}" srcOrd="0" destOrd="0" presId="urn:microsoft.com/office/officeart/2009/3/layout/RandomtoResultProcess"/>
    <dgm:cxn modelId="{D7B95703-D128-4335-9B3E-80836A20AC91}" type="presParOf" srcId="{F0D95EC5-4CC9-4A34-B7D1-21CA589FE410}" destId="{1C0A33A3-743C-49C4-9DCB-64FDBFAD1DAF}" srcOrd="0" destOrd="0" presId="urn:microsoft.com/office/officeart/2009/3/layout/RandomtoResultProcess"/>
    <dgm:cxn modelId="{66AB7355-C3CC-4044-8BD1-1AE171E31EFF}" type="presParOf" srcId="{F0D95EC5-4CC9-4A34-B7D1-21CA589FE410}" destId="{A8A56F7A-6087-4F7B-B681-B5AF585DEC39}" srcOrd="1" destOrd="0" presId="urn:microsoft.com/office/officeart/2009/3/layout/RandomtoResultProcess"/>
    <dgm:cxn modelId="{BA135F2E-3065-4A64-8C69-23EE40BE001F}" type="presParOf" srcId="{F0D95EC5-4CC9-4A34-B7D1-21CA589FE410}" destId="{718234CC-2E25-43C3-910D-0C5C5A6CA579}" srcOrd="2" destOrd="0" presId="urn:microsoft.com/office/officeart/2009/3/layout/RandomtoResultProcess"/>
    <dgm:cxn modelId="{E5F0A9A0-C160-463B-A671-37F560C40704}" type="presParOf" srcId="{F0D95EC5-4CC9-4A34-B7D1-21CA589FE410}" destId="{668198CC-AF93-44C4-B44B-854CA9EDD544}" srcOrd="3" destOrd="0" presId="urn:microsoft.com/office/officeart/2009/3/layout/RandomtoResultProcess"/>
    <dgm:cxn modelId="{AE74649E-67EF-4B4A-9017-C79870C13659}" type="presParOf" srcId="{F0D95EC5-4CC9-4A34-B7D1-21CA589FE410}" destId="{6F1BD89F-9704-4817-A20C-8D2118B52955}" srcOrd="4" destOrd="0" presId="urn:microsoft.com/office/officeart/2009/3/layout/RandomtoResultProcess"/>
    <dgm:cxn modelId="{3BFD7F9E-092D-4B2B-87B8-696A637B3061}" type="presParOf" srcId="{F0D95EC5-4CC9-4A34-B7D1-21CA589FE410}" destId="{2B5B1AFD-AC7E-44AE-99A7-163639128760}" srcOrd="5" destOrd="0" presId="urn:microsoft.com/office/officeart/2009/3/layout/RandomtoResultProcess"/>
    <dgm:cxn modelId="{A59CDEF2-767F-491C-8856-97D7D8F3E88E}" type="presParOf" srcId="{F0D95EC5-4CC9-4A34-B7D1-21CA589FE410}" destId="{F7E5CE50-64A1-479A-ADA2-277FBA6C6EB7}" srcOrd="6" destOrd="0" presId="urn:microsoft.com/office/officeart/2009/3/layout/RandomtoResultProcess"/>
    <dgm:cxn modelId="{06ADEAB5-909C-4602-93E0-CDC1AB6B75DF}" type="presParOf" srcId="{F0D95EC5-4CC9-4A34-B7D1-21CA589FE410}" destId="{9A3DE0AC-0CE8-4A13-8D62-C46F9B97AA5C}" srcOrd="7" destOrd="0" presId="urn:microsoft.com/office/officeart/2009/3/layout/RandomtoResultProcess"/>
    <dgm:cxn modelId="{B01CBF0A-1D82-4FC4-A3AD-2D80D2653415}" type="presParOf" srcId="{F0D95EC5-4CC9-4A34-B7D1-21CA589FE410}" destId="{9D2BC17C-3CD6-45FE-8E2D-7F3F64CA4F2D}" srcOrd="8" destOrd="0" presId="urn:microsoft.com/office/officeart/2009/3/layout/RandomtoResultProcess"/>
    <dgm:cxn modelId="{434520B7-313B-4567-B739-2399D6F8F3A3}" type="presParOf" srcId="{F0D95EC5-4CC9-4A34-B7D1-21CA589FE410}" destId="{B7C3319B-61CF-4C8B-A615-994F18BE4051}" srcOrd="9" destOrd="0" presId="urn:microsoft.com/office/officeart/2009/3/layout/RandomtoResultProcess"/>
    <dgm:cxn modelId="{24BDECD8-16A5-48D8-A8E9-B243C051DC3F}" type="presParOf" srcId="{F0D95EC5-4CC9-4A34-B7D1-21CA589FE410}" destId="{96F74488-2B97-4B90-8AAB-84BEFD655B69}" srcOrd="10" destOrd="0" presId="urn:microsoft.com/office/officeart/2009/3/layout/RandomtoResultProcess"/>
    <dgm:cxn modelId="{EE3A0060-9907-47F9-8E92-142BB78F591F}" type="presParOf" srcId="{F0D95EC5-4CC9-4A34-B7D1-21CA589FE410}" destId="{14DA9048-EC05-4A9F-9098-6BB7884CC51C}" srcOrd="11" destOrd="0" presId="urn:microsoft.com/office/officeart/2009/3/layout/RandomtoResultProcess"/>
    <dgm:cxn modelId="{A6796A54-5D3D-426F-9F79-678A44239683}" type="presParOf" srcId="{F0D95EC5-4CC9-4A34-B7D1-21CA589FE410}" destId="{81DCC4C6-EC61-420C-8650-B58ABE613EC3}" srcOrd="12" destOrd="0" presId="urn:microsoft.com/office/officeart/2009/3/layout/RandomtoResultProcess"/>
    <dgm:cxn modelId="{0E5CE6F7-AF09-403D-90F0-DE612594B7EB}" type="presParOf" srcId="{F0D95EC5-4CC9-4A34-B7D1-21CA589FE410}" destId="{BC7D6641-9DBF-4974-8A2C-7C32D2E3E8DC}" srcOrd="13" destOrd="0" presId="urn:microsoft.com/office/officeart/2009/3/layout/RandomtoResultProcess"/>
    <dgm:cxn modelId="{08EE4DE3-E630-414F-A5F3-8AEA6D903F1B}" type="presParOf" srcId="{F0D95EC5-4CC9-4A34-B7D1-21CA589FE410}" destId="{9E5C3229-23D9-4A96-B101-FD26DCFAAC6E}" srcOrd="14" destOrd="0" presId="urn:microsoft.com/office/officeart/2009/3/layout/RandomtoResultProcess"/>
    <dgm:cxn modelId="{314A2BDE-C7FB-4E5D-988D-E3883E98920E}" type="presParOf" srcId="{F0D95EC5-4CC9-4A34-B7D1-21CA589FE410}" destId="{21C449FA-082F-48D4-B8D9-D0193222B6B8}" srcOrd="15" destOrd="0" presId="urn:microsoft.com/office/officeart/2009/3/layout/RandomtoResultProcess"/>
    <dgm:cxn modelId="{4DD4E802-1E78-4C5D-986E-E91F9C4723D5}" type="presParOf" srcId="{F0D95EC5-4CC9-4A34-B7D1-21CA589FE410}" destId="{93C56F6A-ECFE-4D1B-A9EB-08A0DDE9BFF9}" srcOrd="16" destOrd="0" presId="urn:microsoft.com/office/officeart/2009/3/layout/RandomtoResultProcess"/>
    <dgm:cxn modelId="{8625DA22-8F05-4405-96DB-EE929575CD21}" type="presParOf" srcId="{F0D95EC5-4CC9-4A34-B7D1-21CA589FE410}" destId="{91981997-C502-4EB8-8551-B7D30C873D37}" srcOrd="17" destOrd="0" presId="urn:microsoft.com/office/officeart/2009/3/layout/RandomtoResultProcess"/>
    <dgm:cxn modelId="{32849D45-0A7F-417E-871B-E99F9AC876E3}" type="presParOf" srcId="{F0D95EC5-4CC9-4A34-B7D1-21CA589FE410}" destId="{3C99C5F6-969C-4F32-8A0F-E3DB67AD00E2}" srcOrd="18" destOrd="0" presId="urn:microsoft.com/office/officeart/2009/3/layout/RandomtoResultProcess"/>
    <dgm:cxn modelId="{3432EE74-42A1-455D-BAC2-D4495EBC30A4}" type="presParOf" srcId="{F0D95EC5-4CC9-4A34-B7D1-21CA589FE410}" destId="{B33E1E65-9D4D-4DEA-B8A3-8E722F74781B}" srcOrd="19" destOrd="0" presId="urn:microsoft.com/office/officeart/2009/3/layout/RandomtoResultProcess"/>
    <dgm:cxn modelId="{EA777005-77DC-4DC2-BA39-2E33E06B7F7C}" type="presParOf" srcId="{425A0D67-AC62-4CBB-BCBA-1C403678A311}" destId="{FFFB7D17-427A-4808-988D-1C22015F7573}" srcOrd="1" destOrd="0" presId="urn:microsoft.com/office/officeart/2009/3/layout/RandomtoResultProcess"/>
    <dgm:cxn modelId="{EF2218E3-C071-4084-8ECE-E4B06AC92D2F}" type="presParOf" srcId="{FFFB7D17-427A-4808-988D-1C22015F7573}" destId="{62670498-49B4-4EF9-B1FE-AD9E20A8F06C}" srcOrd="0" destOrd="0" presId="urn:microsoft.com/office/officeart/2009/3/layout/RandomtoResultProcess"/>
    <dgm:cxn modelId="{B22B4AC3-B316-4776-8D80-50F89E189244}" type="presParOf" srcId="{FFFB7D17-427A-4808-988D-1C22015F7573}" destId="{D59F15BA-60E8-4151-B661-D07A9AB93052}" srcOrd="1" destOrd="0" presId="urn:microsoft.com/office/officeart/2009/3/layout/RandomtoResultProcess"/>
    <dgm:cxn modelId="{372CF9C9-B38A-4901-BBD5-179F836778F0}" type="presParOf" srcId="{425A0D67-AC62-4CBB-BCBA-1C403678A311}" destId="{81096674-7D94-4E0B-AE7B-56F8B9A26B83}" srcOrd="2" destOrd="0" presId="urn:microsoft.com/office/officeart/2009/3/layout/RandomtoResultProcess"/>
    <dgm:cxn modelId="{93DC0FF6-1EA6-4AD6-82E4-48B226680285}" type="presParOf" srcId="{425A0D67-AC62-4CBB-BCBA-1C403678A311}" destId="{2BD5DFFF-36D2-4354-90CC-9D17A56AD8E7}" srcOrd="3" destOrd="0" presId="urn:microsoft.com/office/officeart/2009/3/layout/RandomtoResultProcess"/>
    <dgm:cxn modelId="{9621BF87-F40E-4A3B-BFA6-3135646B3DAE}" type="presParOf" srcId="{2BD5DFFF-36D2-4354-90CC-9D17A56AD8E7}" destId="{42BE1953-4222-400C-94D9-B1B760FA3488}" srcOrd="0" destOrd="0" presId="urn:microsoft.com/office/officeart/2009/3/layout/RandomtoResultProcess"/>
    <dgm:cxn modelId="{D3D67957-9B71-47DE-BFE4-89D9BA6C3DF1}" type="presParOf" srcId="{2BD5DFFF-36D2-4354-90CC-9D17A56AD8E7}" destId="{DEAD1CC1-272D-45A9-B3A3-8D716B963AAA}" srcOrd="1" destOrd="0" presId="urn:microsoft.com/office/officeart/2009/3/layout/RandomtoResultProcess"/>
    <dgm:cxn modelId="{CD7449A6-028B-4B92-A3ED-AC7B1586FF84}" type="presParOf" srcId="{425A0D67-AC62-4CBB-BCBA-1C403678A311}" destId="{8C1ED5F2-19A8-486E-A141-2CB60BF55825}" srcOrd="4" destOrd="0" presId="urn:microsoft.com/office/officeart/2009/3/layout/RandomtoResultProcess"/>
    <dgm:cxn modelId="{DBE118F8-2E94-48F8-83F0-4ABF6E23D8FE}" type="presParOf" srcId="{8C1ED5F2-19A8-486E-A141-2CB60BF55825}" destId="{965BB0D7-63EC-43DF-B404-C8134064E4DF}" srcOrd="0" destOrd="0" presId="urn:microsoft.com/office/officeart/2009/3/layout/RandomtoResultProcess"/>
    <dgm:cxn modelId="{AFCBB68A-1769-400E-8133-814150C784A0}" type="presParOf" srcId="{8C1ED5F2-19A8-486E-A141-2CB60BF55825}" destId="{BB4631D7-C355-4974-8AB3-A607DE887ED4}" srcOrd="1" destOrd="0" presId="urn:microsoft.com/office/officeart/2009/3/layout/RandomtoResultProcess"/>
    <dgm:cxn modelId="{4038BE22-9A28-4455-A65B-5243DFBAE526}" type="presParOf" srcId="{8C1ED5F2-19A8-486E-A141-2CB60BF55825}" destId="{FE178994-3895-4874-A637-7596976C452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8C99B-103E-4404-B41A-D2DC1A93DB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B6D13E22-7646-4542-A15C-0A99BF551D56}">
      <dgm:prSet phldrT="[Texto]" custT="1"/>
      <dgm:spPr/>
      <dgm:t>
        <a:bodyPr/>
        <a:lstStyle/>
        <a:p>
          <a:pPr algn="just"/>
          <a:r>
            <a:rPr lang="es-EC" sz="2000" dirty="0"/>
            <a:t>OBJETIVO GENERAL</a:t>
          </a:r>
        </a:p>
      </dgm:t>
    </dgm:pt>
    <dgm:pt modelId="{D3989835-9864-47FD-BBB5-A4226583CC0A}" type="parTrans" cxnId="{1FDB552E-B004-494F-BC03-ED20F5179B6F}">
      <dgm:prSet/>
      <dgm:spPr/>
      <dgm:t>
        <a:bodyPr/>
        <a:lstStyle/>
        <a:p>
          <a:pPr algn="just"/>
          <a:endParaRPr lang="es-EC"/>
        </a:p>
      </dgm:t>
    </dgm:pt>
    <dgm:pt modelId="{D1C4ED65-E9FB-4268-8D4C-5C854756D85A}" type="sibTrans" cxnId="{1FDB552E-B004-494F-BC03-ED20F5179B6F}">
      <dgm:prSet/>
      <dgm:spPr/>
      <dgm:t>
        <a:bodyPr/>
        <a:lstStyle/>
        <a:p>
          <a:pPr algn="just"/>
          <a:endParaRPr lang="es-EC"/>
        </a:p>
      </dgm:t>
    </dgm:pt>
    <dgm:pt modelId="{BB3649C4-F8E6-4C62-8CAA-78A4F2ADB2EF}">
      <dgm:prSet phldrT="[Texto]" custT="1"/>
      <dgm:spPr/>
      <dgm:t>
        <a:bodyPr/>
        <a:lstStyle/>
        <a:p>
          <a:pPr algn="just"/>
          <a:r>
            <a:rPr lang="es-EC" sz="1800" dirty="0"/>
            <a:t>Determinar la incidencia del control administrativo en el rendimiento financiero de las </a:t>
          </a:r>
          <a:r>
            <a:rPr lang="es-EC" sz="1800" dirty="0" err="1"/>
            <a:t>COAC´s</a:t>
          </a:r>
          <a:r>
            <a:rPr lang="es-EC" sz="1800" dirty="0"/>
            <a:t> del segmento 1 y 2, mediante la adopción de herramientas de gobernanza cooperativa.</a:t>
          </a:r>
        </a:p>
      </dgm:t>
    </dgm:pt>
    <dgm:pt modelId="{03F1BE9E-2E92-4752-BC30-322FC6D3457B}" type="parTrans" cxnId="{88041588-DACC-4CE0-B226-6352A0A70696}">
      <dgm:prSet/>
      <dgm:spPr/>
      <dgm:t>
        <a:bodyPr/>
        <a:lstStyle/>
        <a:p>
          <a:pPr algn="just"/>
          <a:endParaRPr lang="es-EC"/>
        </a:p>
      </dgm:t>
    </dgm:pt>
    <dgm:pt modelId="{A8D3C0BB-BAE4-4C48-801A-1B0C86F99890}" type="sibTrans" cxnId="{88041588-DACC-4CE0-B226-6352A0A70696}">
      <dgm:prSet/>
      <dgm:spPr/>
      <dgm:t>
        <a:bodyPr/>
        <a:lstStyle/>
        <a:p>
          <a:pPr algn="just"/>
          <a:endParaRPr lang="es-EC"/>
        </a:p>
      </dgm:t>
    </dgm:pt>
    <dgm:pt modelId="{53029D5A-371A-446B-9F56-54E4A2FA5252}">
      <dgm:prSet phldrT="[Texto]" custT="1"/>
      <dgm:spPr/>
      <dgm:t>
        <a:bodyPr/>
        <a:lstStyle/>
        <a:p>
          <a:pPr algn="just"/>
          <a:r>
            <a:rPr lang="es-EC" sz="2000" dirty="0"/>
            <a:t>OBJETIVOS ESPECÍFICOS</a:t>
          </a:r>
        </a:p>
      </dgm:t>
    </dgm:pt>
    <dgm:pt modelId="{1EA056E7-9055-438B-89B6-EC94EA7281D9}" type="parTrans" cxnId="{4A4FB6DE-2C5E-41B7-BB8B-7F3E6D945C39}">
      <dgm:prSet/>
      <dgm:spPr/>
      <dgm:t>
        <a:bodyPr/>
        <a:lstStyle/>
        <a:p>
          <a:pPr algn="just"/>
          <a:endParaRPr lang="es-EC"/>
        </a:p>
      </dgm:t>
    </dgm:pt>
    <dgm:pt modelId="{29C5A199-2657-4F82-8B54-70621B525632}" type="sibTrans" cxnId="{4A4FB6DE-2C5E-41B7-BB8B-7F3E6D945C39}">
      <dgm:prSet/>
      <dgm:spPr/>
      <dgm:t>
        <a:bodyPr/>
        <a:lstStyle/>
        <a:p>
          <a:pPr algn="just"/>
          <a:endParaRPr lang="es-EC"/>
        </a:p>
      </dgm:t>
    </dgm:pt>
    <dgm:pt modelId="{A02D8E1E-FAC5-4AD0-9225-FDBCEF52FD7C}" type="pres">
      <dgm:prSet presAssocID="{9878C99B-103E-4404-B41A-D2DC1A93DB42}" presName="linear" presStyleCnt="0">
        <dgm:presLayoutVars>
          <dgm:animLvl val="lvl"/>
          <dgm:resizeHandles val="exact"/>
        </dgm:presLayoutVars>
      </dgm:prSet>
      <dgm:spPr/>
      <dgm:t>
        <a:bodyPr/>
        <a:lstStyle/>
        <a:p>
          <a:endParaRPr lang="es-EC"/>
        </a:p>
      </dgm:t>
    </dgm:pt>
    <dgm:pt modelId="{08557ADB-00DA-4BCF-B24C-56507FAC9835}" type="pres">
      <dgm:prSet presAssocID="{B6D13E22-7646-4542-A15C-0A99BF551D56}" presName="parentText" presStyleLbl="node1" presStyleIdx="0" presStyleCnt="2" custScaleY="53017" custLinFactNeighborX="-624" custLinFactNeighborY="-7043">
        <dgm:presLayoutVars>
          <dgm:chMax val="0"/>
          <dgm:bulletEnabled val="1"/>
        </dgm:presLayoutVars>
      </dgm:prSet>
      <dgm:spPr/>
      <dgm:t>
        <a:bodyPr/>
        <a:lstStyle/>
        <a:p>
          <a:endParaRPr lang="es-EC"/>
        </a:p>
      </dgm:t>
    </dgm:pt>
    <dgm:pt modelId="{6E290181-AF48-4175-A173-1B9FBF7C9AE9}" type="pres">
      <dgm:prSet presAssocID="{B6D13E22-7646-4542-A15C-0A99BF551D56}" presName="childText" presStyleLbl="revTx" presStyleIdx="0" presStyleCnt="1">
        <dgm:presLayoutVars>
          <dgm:bulletEnabled val="1"/>
        </dgm:presLayoutVars>
      </dgm:prSet>
      <dgm:spPr/>
      <dgm:t>
        <a:bodyPr/>
        <a:lstStyle/>
        <a:p>
          <a:endParaRPr lang="es-EC"/>
        </a:p>
      </dgm:t>
    </dgm:pt>
    <dgm:pt modelId="{653B9A5A-CB27-47F6-9699-4004E4790F11}" type="pres">
      <dgm:prSet presAssocID="{53029D5A-371A-446B-9F56-54E4A2FA5252}" presName="parentText" presStyleLbl="node1" presStyleIdx="1" presStyleCnt="2" custScaleY="53906" custLinFactNeighborY="-41059">
        <dgm:presLayoutVars>
          <dgm:chMax val="0"/>
          <dgm:bulletEnabled val="1"/>
        </dgm:presLayoutVars>
      </dgm:prSet>
      <dgm:spPr/>
      <dgm:t>
        <a:bodyPr/>
        <a:lstStyle/>
        <a:p>
          <a:endParaRPr lang="es-EC"/>
        </a:p>
      </dgm:t>
    </dgm:pt>
  </dgm:ptLst>
  <dgm:cxnLst>
    <dgm:cxn modelId="{88041588-DACC-4CE0-B226-6352A0A70696}" srcId="{B6D13E22-7646-4542-A15C-0A99BF551D56}" destId="{BB3649C4-F8E6-4C62-8CAA-78A4F2ADB2EF}" srcOrd="0" destOrd="0" parTransId="{03F1BE9E-2E92-4752-BC30-322FC6D3457B}" sibTransId="{A8D3C0BB-BAE4-4C48-801A-1B0C86F99890}"/>
    <dgm:cxn modelId="{1FDB552E-B004-494F-BC03-ED20F5179B6F}" srcId="{9878C99B-103E-4404-B41A-D2DC1A93DB42}" destId="{B6D13E22-7646-4542-A15C-0A99BF551D56}" srcOrd="0" destOrd="0" parTransId="{D3989835-9864-47FD-BBB5-A4226583CC0A}" sibTransId="{D1C4ED65-E9FB-4268-8D4C-5C854756D85A}"/>
    <dgm:cxn modelId="{3E3608B4-8550-4045-9BF0-4C58567DB360}" type="presOf" srcId="{53029D5A-371A-446B-9F56-54E4A2FA5252}" destId="{653B9A5A-CB27-47F6-9699-4004E4790F11}" srcOrd="0" destOrd="0" presId="urn:microsoft.com/office/officeart/2005/8/layout/vList2"/>
    <dgm:cxn modelId="{E8062AAE-04BC-4D8F-A54D-CBE041D26FB5}" type="presOf" srcId="{BB3649C4-F8E6-4C62-8CAA-78A4F2ADB2EF}" destId="{6E290181-AF48-4175-A173-1B9FBF7C9AE9}" srcOrd="0" destOrd="0" presId="urn:microsoft.com/office/officeart/2005/8/layout/vList2"/>
    <dgm:cxn modelId="{8FC6C732-FF51-40C9-97FB-6A2E64CBEC99}" type="presOf" srcId="{B6D13E22-7646-4542-A15C-0A99BF551D56}" destId="{08557ADB-00DA-4BCF-B24C-56507FAC9835}" srcOrd="0" destOrd="0" presId="urn:microsoft.com/office/officeart/2005/8/layout/vList2"/>
    <dgm:cxn modelId="{D99257CE-7B6A-4772-A7BE-E0FFFD30BB8E}" type="presOf" srcId="{9878C99B-103E-4404-B41A-D2DC1A93DB42}" destId="{A02D8E1E-FAC5-4AD0-9225-FDBCEF52FD7C}" srcOrd="0" destOrd="0" presId="urn:microsoft.com/office/officeart/2005/8/layout/vList2"/>
    <dgm:cxn modelId="{4A4FB6DE-2C5E-41B7-BB8B-7F3E6D945C39}" srcId="{9878C99B-103E-4404-B41A-D2DC1A93DB42}" destId="{53029D5A-371A-446B-9F56-54E4A2FA5252}" srcOrd="1" destOrd="0" parTransId="{1EA056E7-9055-438B-89B6-EC94EA7281D9}" sibTransId="{29C5A199-2657-4F82-8B54-70621B525632}"/>
    <dgm:cxn modelId="{91FC51F1-9AD6-4AB2-9922-2360F2C43EAE}" type="presParOf" srcId="{A02D8E1E-FAC5-4AD0-9225-FDBCEF52FD7C}" destId="{08557ADB-00DA-4BCF-B24C-56507FAC9835}" srcOrd="0" destOrd="0" presId="urn:microsoft.com/office/officeart/2005/8/layout/vList2"/>
    <dgm:cxn modelId="{227015C0-8CF2-410F-93D9-D6DA4C7200D5}" type="presParOf" srcId="{A02D8E1E-FAC5-4AD0-9225-FDBCEF52FD7C}" destId="{6E290181-AF48-4175-A173-1B9FBF7C9AE9}" srcOrd="1" destOrd="0" presId="urn:microsoft.com/office/officeart/2005/8/layout/vList2"/>
    <dgm:cxn modelId="{4C7A5230-64D4-4F03-AF0B-64E7EEA63E70}" type="presParOf" srcId="{A02D8E1E-FAC5-4AD0-9225-FDBCEF52FD7C}" destId="{653B9A5A-CB27-47F6-9699-4004E4790F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8AF810-EC02-45B8-9A5E-85C724DC19B6}" type="doc">
      <dgm:prSet loTypeId="urn:microsoft.com/office/officeart/2005/8/layout/process1" loCatId="process" qsTypeId="urn:microsoft.com/office/officeart/2005/8/quickstyle/simple1" qsCatId="simple" csTypeId="urn:microsoft.com/office/officeart/2005/8/colors/colorful5" csCatId="colorful" phldr="1"/>
      <dgm:spPr/>
    </dgm:pt>
    <dgm:pt modelId="{344D14DA-EA03-4ACA-B213-EBB07C9DA356}">
      <dgm:prSet phldrT="[Texto]"/>
      <dgm:spPr/>
      <dgm:t>
        <a:bodyPr/>
        <a:lstStyle/>
        <a:p>
          <a:r>
            <a:rPr lang="es-EC" dirty="0"/>
            <a:t>Elaborar el Marco Teórico y Marco Referencial relacionados con el control administrativo y el rendimiento financiero.</a:t>
          </a:r>
        </a:p>
      </dgm:t>
    </dgm:pt>
    <dgm:pt modelId="{1D72EF69-0221-42D7-B924-A23E0B9BBAF2}" type="parTrans" cxnId="{C5D2C2DD-D51B-4EBC-956C-9BC7BF87298F}">
      <dgm:prSet/>
      <dgm:spPr/>
      <dgm:t>
        <a:bodyPr/>
        <a:lstStyle/>
        <a:p>
          <a:endParaRPr lang="es-EC"/>
        </a:p>
      </dgm:t>
    </dgm:pt>
    <dgm:pt modelId="{E7A55E82-81EB-4A66-B64B-08933B14E1E4}" type="sibTrans" cxnId="{C5D2C2DD-D51B-4EBC-956C-9BC7BF87298F}">
      <dgm:prSet/>
      <dgm:spPr/>
      <dgm:t>
        <a:bodyPr/>
        <a:lstStyle/>
        <a:p>
          <a:endParaRPr lang="es-EC"/>
        </a:p>
      </dgm:t>
    </dgm:pt>
    <dgm:pt modelId="{87419665-20F5-428B-A343-A60F5834D643}">
      <dgm:prSet phldrT="[Texto]"/>
      <dgm:spPr/>
      <dgm:t>
        <a:bodyPr/>
        <a:lstStyle/>
        <a:p>
          <a:r>
            <a:rPr lang="es-EC"/>
            <a:t>Determinar los niveles de rentabilidad de las COAC´s del segmento 1 y 2 mediante la aplicación de indicadores financieros.</a:t>
          </a:r>
          <a:endParaRPr lang="es-EC" dirty="0"/>
        </a:p>
      </dgm:t>
    </dgm:pt>
    <dgm:pt modelId="{62C26422-6BBD-453A-8B96-81C3C27A74B9}" type="parTrans" cxnId="{6BFF4600-E6A5-42A0-B165-C7CAA334EAE8}">
      <dgm:prSet/>
      <dgm:spPr/>
      <dgm:t>
        <a:bodyPr/>
        <a:lstStyle/>
        <a:p>
          <a:endParaRPr lang="es-EC"/>
        </a:p>
      </dgm:t>
    </dgm:pt>
    <dgm:pt modelId="{85993896-7A51-4F4D-9041-1D9BFFCB0F63}" type="sibTrans" cxnId="{6BFF4600-E6A5-42A0-B165-C7CAA334EAE8}">
      <dgm:prSet/>
      <dgm:spPr/>
      <dgm:t>
        <a:bodyPr/>
        <a:lstStyle/>
        <a:p>
          <a:endParaRPr lang="es-EC"/>
        </a:p>
      </dgm:t>
    </dgm:pt>
    <dgm:pt modelId="{174B1B0A-087E-43BF-B307-41AB104FCB4A}">
      <dgm:prSet phldrT="[Texto]"/>
      <dgm:spPr/>
      <dgm:t>
        <a:bodyPr/>
        <a:lstStyle/>
        <a:p>
          <a:r>
            <a:rPr lang="es-EC"/>
            <a:t>Realizar un diagnóstico del control administrativo mediante la aplicación de las herramientas de gobernanza cooperativa.</a:t>
          </a:r>
          <a:endParaRPr lang="es-EC" dirty="0"/>
        </a:p>
      </dgm:t>
    </dgm:pt>
    <dgm:pt modelId="{609AF913-CA2C-4387-A0F9-89177B1E657D}" type="parTrans" cxnId="{AB9C3AE4-C6F1-4F11-8C11-CE011F518D3E}">
      <dgm:prSet/>
      <dgm:spPr/>
      <dgm:t>
        <a:bodyPr/>
        <a:lstStyle/>
        <a:p>
          <a:endParaRPr lang="es-EC"/>
        </a:p>
      </dgm:t>
    </dgm:pt>
    <dgm:pt modelId="{FA785F6B-82A4-4027-BDF8-4638BFE3FDA7}" type="sibTrans" cxnId="{AB9C3AE4-C6F1-4F11-8C11-CE011F518D3E}">
      <dgm:prSet/>
      <dgm:spPr/>
      <dgm:t>
        <a:bodyPr/>
        <a:lstStyle/>
        <a:p>
          <a:endParaRPr lang="es-EC"/>
        </a:p>
      </dgm:t>
    </dgm:pt>
    <dgm:pt modelId="{3F343B34-7B59-43B8-B463-8C03D40356D8}">
      <dgm:prSet phldrT="[Texto]"/>
      <dgm:spPr/>
      <dgm:t>
        <a:bodyPr/>
        <a:lstStyle/>
        <a:p>
          <a:r>
            <a:rPr lang="es-EC"/>
            <a:t>Establecer la relación entre las variables control administrativo medido mediante la gobernanza cooperativa y rendimiento financiero a través de herramientas estadísticas.</a:t>
          </a:r>
          <a:endParaRPr lang="es-EC" dirty="0"/>
        </a:p>
      </dgm:t>
    </dgm:pt>
    <dgm:pt modelId="{8A832689-5683-49DF-BFA3-D45DAFF1F944}" type="parTrans" cxnId="{3BD6FA5D-DEDC-4A1A-8C83-B19C959CE20E}">
      <dgm:prSet/>
      <dgm:spPr/>
      <dgm:t>
        <a:bodyPr/>
        <a:lstStyle/>
        <a:p>
          <a:endParaRPr lang="es-EC"/>
        </a:p>
      </dgm:t>
    </dgm:pt>
    <dgm:pt modelId="{7EFB3D28-741B-4F90-9A52-893A715E403D}" type="sibTrans" cxnId="{3BD6FA5D-DEDC-4A1A-8C83-B19C959CE20E}">
      <dgm:prSet/>
      <dgm:spPr/>
      <dgm:t>
        <a:bodyPr/>
        <a:lstStyle/>
        <a:p>
          <a:endParaRPr lang="es-EC"/>
        </a:p>
      </dgm:t>
    </dgm:pt>
    <dgm:pt modelId="{E508FFAB-8E06-45CA-8779-794F7B741C25}" type="pres">
      <dgm:prSet presAssocID="{D38AF810-EC02-45B8-9A5E-85C724DC19B6}" presName="Name0" presStyleCnt="0">
        <dgm:presLayoutVars>
          <dgm:dir/>
          <dgm:resizeHandles val="exact"/>
        </dgm:presLayoutVars>
      </dgm:prSet>
      <dgm:spPr/>
    </dgm:pt>
    <dgm:pt modelId="{7D4B326B-0AFA-4260-B5F8-9A8D0B7D230F}" type="pres">
      <dgm:prSet presAssocID="{344D14DA-EA03-4ACA-B213-EBB07C9DA356}" presName="node" presStyleLbl="node1" presStyleIdx="0" presStyleCnt="4">
        <dgm:presLayoutVars>
          <dgm:bulletEnabled val="1"/>
        </dgm:presLayoutVars>
      </dgm:prSet>
      <dgm:spPr/>
      <dgm:t>
        <a:bodyPr/>
        <a:lstStyle/>
        <a:p>
          <a:endParaRPr lang="es-EC"/>
        </a:p>
      </dgm:t>
    </dgm:pt>
    <dgm:pt modelId="{A9600EDD-70B9-419C-A2FE-F022373FEAE6}" type="pres">
      <dgm:prSet presAssocID="{E7A55E82-81EB-4A66-B64B-08933B14E1E4}" presName="sibTrans" presStyleLbl="sibTrans2D1" presStyleIdx="0" presStyleCnt="3"/>
      <dgm:spPr/>
      <dgm:t>
        <a:bodyPr/>
        <a:lstStyle/>
        <a:p>
          <a:endParaRPr lang="es-EC"/>
        </a:p>
      </dgm:t>
    </dgm:pt>
    <dgm:pt modelId="{F4295171-A7A3-43B7-AE7C-265F889CD381}" type="pres">
      <dgm:prSet presAssocID="{E7A55E82-81EB-4A66-B64B-08933B14E1E4}" presName="connectorText" presStyleLbl="sibTrans2D1" presStyleIdx="0" presStyleCnt="3"/>
      <dgm:spPr/>
      <dgm:t>
        <a:bodyPr/>
        <a:lstStyle/>
        <a:p>
          <a:endParaRPr lang="es-EC"/>
        </a:p>
      </dgm:t>
    </dgm:pt>
    <dgm:pt modelId="{8F722209-1790-48D2-9A7B-419FADAF9B8C}" type="pres">
      <dgm:prSet presAssocID="{87419665-20F5-428B-A343-A60F5834D643}" presName="node" presStyleLbl="node1" presStyleIdx="1" presStyleCnt="4">
        <dgm:presLayoutVars>
          <dgm:bulletEnabled val="1"/>
        </dgm:presLayoutVars>
      </dgm:prSet>
      <dgm:spPr/>
      <dgm:t>
        <a:bodyPr/>
        <a:lstStyle/>
        <a:p>
          <a:endParaRPr lang="es-EC"/>
        </a:p>
      </dgm:t>
    </dgm:pt>
    <dgm:pt modelId="{F770B9D1-FCAE-4B8B-A9A3-2E8E0F8DD0A0}" type="pres">
      <dgm:prSet presAssocID="{85993896-7A51-4F4D-9041-1D9BFFCB0F63}" presName="sibTrans" presStyleLbl="sibTrans2D1" presStyleIdx="1" presStyleCnt="3"/>
      <dgm:spPr/>
      <dgm:t>
        <a:bodyPr/>
        <a:lstStyle/>
        <a:p>
          <a:endParaRPr lang="es-EC"/>
        </a:p>
      </dgm:t>
    </dgm:pt>
    <dgm:pt modelId="{C0BE04FF-B3F1-42E4-BD14-0D6D4BA0520D}" type="pres">
      <dgm:prSet presAssocID="{85993896-7A51-4F4D-9041-1D9BFFCB0F63}" presName="connectorText" presStyleLbl="sibTrans2D1" presStyleIdx="1" presStyleCnt="3"/>
      <dgm:spPr/>
      <dgm:t>
        <a:bodyPr/>
        <a:lstStyle/>
        <a:p>
          <a:endParaRPr lang="es-EC"/>
        </a:p>
      </dgm:t>
    </dgm:pt>
    <dgm:pt modelId="{5F07E635-F4FF-4BB8-97C9-72068A0F7DA8}" type="pres">
      <dgm:prSet presAssocID="{174B1B0A-087E-43BF-B307-41AB104FCB4A}" presName="node" presStyleLbl="node1" presStyleIdx="2" presStyleCnt="4" custLinFactNeighborY="-983">
        <dgm:presLayoutVars>
          <dgm:bulletEnabled val="1"/>
        </dgm:presLayoutVars>
      </dgm:prSet>
      <dgm:spPr/>
      <dgm:t>
        <a:bodyPr/>
        <a:lstStyle/>
        <a:p>
          <a:endParaRPr lang="es-EC"/>
        </a:p>
      </dgm:t>
    </dgm:pt>
    <dgm:pt modelId="{7BC27EB2-2B2E-48DE-ABD3-CC953FCFCFE2}" type="pres">
      <dgm:prSet presAssocID="{FA785F6B-82A4-4027-BDF8-4638BFE3FDA7}" presName="sibTrans" presStyleLbl="sibTrans2D1" presStyleIdx="2" presStyleCnt="3"/>
      <dgm:spPr/>
      <dgm:t>
        <a:bodyPr/>
        <a:lstStyle/>
        <a:p>
          <a:endParaRPr lang="es-EC"/>
        </a:p>
      </dgm:t>
    </dgm:pt>
    <dgm:pt modelId="{432FCFAA-8DEE-4CAC-9AD3-D84D83DB8BD5}" type="pres">
      <dgm:prSet presAssocID="{FA785F6B-82A4-4027-BDF8-4638BFE3FDA7}" presName="connectorText" presStyleLbl="sibTrans2D1" presStyleIdx="2" presStyleCnt="3"/>
      <dgm:spPr/>
      <dgm:t>
        <a:bodyPr/>
        <a:lstStyle/>
        <a:p>
          <a:endParaRPr lang="es-EC"/>
        </a:p>
      </dgm:t>
    </dgm:pt>
    <dgm:pt modelId="{387D80AC-2994-4484-AA0D-FA4575EFD600}" type="pres">
      <dgm:prSet presAssocID="{3F343B34-7B59-43B8-B463-8C03D40356D8}" presName="node" presStyleLbl="node1" presStyleIdx="3" presStyleCnt="4">
        <dgm:presLayoutVars>
          <dgm:bulletEnabled val="1"/>
        </dgm:presLayoutVars>
      </dgm:prSet>
      <dgm:spPr/>
      <dgm:t>
        <a:bodyPr/>
        <a:lstStyle/>
        <a:p>
          <a:endParaRPr lang="es-EC"/>
        </a:p>
      </dgm:t>
    </dgm:pt>
  </dgm:ptLst>
  <dgm:cxnLst>
    <dgm:cxn modelId="{C5D2C2DD-D51B-4EBC-956C-9BC7BF87298F}" srcId="{D38AF810-EC02-45B8-9A5E-85C724DC19B6}" destId="{344D14DA-EA03-4ACA-B213-EBB07C9DA356}" srcOrd="0" destOrd="0" parTransId="{1D72EF69-0221-42D7-B924-A23E0B9BBAF2}" sibTransId="{E7A55E82-81EB-4A66-B64B-08933B14E1E4}"/>
    <dgm:cxn modelId="{0797F016-95B5-4E12-AFC4-223C97E1A0CE}" type="presOf" srcId="{E7A55E82-81EB-4A66-B64B-08933B14E1E4}" destId="{A9600EDD-70B9-419C-A2FE-F022373FEAE6}" srcOrd="0" destOrd="0" presId="urn:microsoft.com/office/officeart/2005/8/layout/process1"/>
    <dgm:cxn modelId="{54A996DB-83A7-4F75-BDEA-8FA700B81544}" type="presOf" srcId="{174B1B0A-087E-43BF-B307-41AB104FCB4A}" destId="{5F07E635-F4FF-4BB8-97C9-72068A0F7DA8}" srcOrd="0" destOrd="0" presId="urn:microsoft.com/office/officeart/2005/8/layout/process1"/>
    <dgm:cxn modelId="{AB9C3AE4-C6F1-4F11-8C11-CE011F518D3E}" srcId="{D38AF810-EC02-45B8-9A5E-85C724DC19B6}" destId="{174B1B0A-087E-43BF-B307-41AB104FCB4A}" srcOrd="2" destOrd="0" parTransId="{609AF913-CA2C-4387-A0F9-89177B1E657D}" sibTransId="{FA785F6B-82A4-4027-BDF8-4638BFE3FDA7}"/>
    <dgm:cxn modelId="{85E37D76-809A-46AD-82C7-AA541A6FD4E5}" type="presOf" srcId="{344D14DA-EA03-4ACA-B213-EBB07C9DA356}" destId="{7D4B326B-0AFA-4260-B5F8-9A8D0B7D230F}" srcOrd="0" destOrd="0" presId="urn:microsoft.com/office/officeart/2005/8/layout/process1"/>
    <dgm:cxn modelId="{F33E895F-74DF-49B4-ACF2-245902FE3F8E}" type="presOf" srcId="{FA785F6B-82A4-4027-BDF8-4638BFE3FDA7}" destId="{7BC27EB2-2B2E-48DE-ABD3-CC953FCFCFE2}" srcOrd="0" destOrd="0" presId="urn:microsoft.com/office/officeart/2005/8/layout/process1"/>
    <dgm:cxn modelId="{0386D33A-00D6-4128-955F-A57B37DADD12}" type="presOf" srcId="{87419665-20F5-428B-A343-A60F5834D643}" destId="{8F722209-1790-48D2-9A7B-419FADAF9B8C}" srcOrd="0" destOrd="0" presId="urn:microsoft.com/office/officeart/2005/8/layout/process1"/>
    <dgm:cxn modelId="{3BD6FA5D-DEDC-4A1A-8C83-B19C959CE20E}" srcId="{D38AF810-EC02-45B8-9A5E-85C724DC19B6}" destId="{3F343B34-7B59-43B8-B463-8C03D40356D8}" srcOrd="3" destOrd="0" parTransId="{8A832689-5683-49DF-BFA3-D45DAFF1F944}" sibTransId="{7EFB3D28-741B-4F90-9A52-893A715E403D}"/>
    <dgm:cxn modelId="{91690F13-BFD4-4A86-8BD5-89B1B6014C2F}" type="presOf" srcId="{D38AF810-EC02-45B8-9A5E-85C724DC19B6}" destId="{E508FFAB-8E06-45CA-8779-794F7B741C25}" srcOrd="0" destOrd="0" presId="urn:microsoft.com/office/officeart/2005/8/layout/process1"/>
    <dgm:cxn modelId="{6BFF4600-E6A5-42A0-B165-C7CAA334EAE8}" srcId="{D38AF810-EC02-45B8-9A5E-85C724DC19B6}" destId="{87419665-20F5-428B-A343-A60F5834D643}" srcOrd="1" destOrd="0" parTransId="{62C26422-6BBD-453A-8B96-81C3C27A74B9}" sibTransId="{85993896-7A51-4F4D-9041-1D9BFFCB0F63}"/>
    <dgm:cxn modelId="{51593172-4477-4A8A-95C4-51228A0CCFD1}" type="presOf" srcId="{FA785F6B-82A4-4027-BDF8-4638BFE3FDA7}" destId="{432FCFAA-8DEE-4CAC-9AD3-D84D83DB8BD5}" srcOrd="1" destOrd="0" presId="urn:microsoft.com/office/officeart/2005/8/layout/process1"/>
    <dgm:cxn modelId="{E831965F-4B1F-4A2C-AF7F-869B95742F12}" type="presOf" srcId="{85993896-7A51-4F4D-9041-1D9BFFCB0F63}" destId="{C0BE04FF-B3F1-42E4-BD14-0D6D4BA0520D}" srcOrd="1" destOrd="0" presId="urn:microsoft.com/office/officeart/2005/8/layout/process1"/>
    <dgm:cxn modelId="{32660E5F-8853-48AD-8B9D-CD9958775C65}" type="presOf" srcId="{85993896-7A51-4F4D-9041-1D9BFFCB0F63}" destId="{F770B9D1-FCAE-4B8B-A9A3-2E8E0F8DD0A0}" srcOrd="0" destOrd="0" presId="urn:microsoft.com/office/officeart/2005/8/layout/process1"/>
    <dgm:cxn modelId="{03133786-0AEA-4C7D-B939-A1E5AF158F06}" type="presOf" srcId="{E7A55E82-81EB-4A66-B64B-08933B14E1E4}" destId="{F4295171-A7A3-43B7-AE7C-265F889CD381}" srcOrd="1" destOrd="0" presId="urn:microsoft.com/office/officeart/2005/8/layout/process1"/>
    <dgm:cxn modelId="{8A351BD6-71DB-42A4-8617-DE844BE53F77}" type="presOf" srcId="{3F343B34-7B59-43B8-B463-8C03D40356D8}" destId="{387D80AC-2994-4484-AA0D-FA4575EFD600}" srcOrd="0" destOrd="0" presId="urn:microsoft.com/office/officeart/2005/8/layout/process1"/>
    <dgm:cxn modelId="{CC237FE0-4416-4844-A447-8288022E74F0}" type="presParOf" srcId="{E508FFAB-8E06-45CA-8779-794F7B741C25}" destId="{7D4B326B-0AFA-4260-B5F8-9A8D0B7D230F}" srcOrd="0" destOrd="0" presId="urn:microsoft.com/office/officeart/2005/8/layout/process1"/>
    <dgm:cxn modelId="{0D0CC814-C947-40FB-9CF0-6960AC226FE1}" type="presParOf" srcId="{E508FFAB-8E06-45CA-8779-794F7B741C25}" destId="{A9600EDD-70B9-419C-A2FE-F022373FEAE6}" srcOrd="1" destOrd="0" presId="urn:microsoft.com/office/officeart/2005/8/layout/process1"/>
    <dgm:cxn modelId="{8D42F9A0-93A6-4CC1-8D37-C78A8C6C6DAB}" type="presParOf" srcId="{A9600EDD-70B9-419C-A2FE-F022373FEAE6}" destId="{F4295171-A7A3-43B7-AE7C-265F889CD381}" srcOrd="0" destOrd="0" presId="urn:microsoft.com/office/officeart/2005/8/layout/process1"/>
    <dgm:cxn modelId="{889A08DF-874A-4FEE-994C-BC88FE12A0A6}" type="presParOf" srcId="{E508FFAB-8E06-45CA-8779-794F7B741C25}" destId="{8F722209-1790-48D2-9A7B-419FADAF9B8C}" srcOrd="2" destOrd="0" presId="urn:microsoft.com/office/officeart/2005/8/layout/process1"/>
    <dgm:cxn modelId="{4A1BD2EF-03B9-4FC2-885B-0B6CE78D2C11}" type="presParOf" srcId="{E508FFAB-8E06-45CA-8779-794F7B741C25}" destId="{F770B9D1-FCAE-4B8B-A9A3-2E8E0F8DD0A0}" srcOrd="3" destOrd="0" presId="urn:microsoft.com/office/officeart/2005/8/layout/process1"/>
    <dgm:cxn modelId="{0973149C-E3B6-41AF-AE1F-F24713821E2C}" type="presParOf" srcId="{F770B9D1-FCAE-4B8B-A9A3-2E8E0F8DD0A0}" destId="{C0BE04FF-B3F1-42E4-BD14-0D6D4BA0520D}" srcOrd="0" destOrd="0" presId="urn:microsoft.com/office/officeart/2005/8/layout/process1"/>
    <dgm:cxn modelId="{924CA9B5-5F4B-457C-B483-A04D5DC8BECA}" type="presParOf" srcId="{E508FFAB-8E06-45CA-8779-794F7B741C25}" destId="{5F07E635-F4FF-4BB8-97C9-72068A0F7DA8}" srcOrd="4" destOrd="0" presId="urn:microsoft.com/office/officeart/2005/8/layout/process1"/>
    <dgm:cxn modelId="{94560CC4-D80A-48A6-A462-CA7BA3393899}" type="presParOf" srcId="{E508FFAB-8E06-45CA-8779-794F7B741C25}" destId="{7BC27EB2-2B2E-48DE-ABD3-CC953FCFCFE2}" srcOrd="5" destOrd="0" presId="urn:microsoft.com/office/officeart/2005/8/layout/process1"/>
    <dgm:cxn modelId="{831936EA-7C4E-4577-B30D-7F8B86727814}" type="presParOf" srcId="{7BC27EB2-2B2E-48DE-ABD3-CC953FCFCFE2}" destId="{432FCFAA-8DEE-4CAC-9AD3-D84D83DB8BD5}" srcOrd="0" destOrd="0" presId="urn:microsoft.com/office/officeart/2005/8/layout/process1"/>
    <dgm:cxn modelId="{4677C8B2-4366-4FBE-88C4-1033E2286678}" type="presParOf" srcId="{E508FFAB-8E06-45CA-8779-794F7B741C25}" destId="{387D80AC-2994-4484-AA0D-FA4575EFD600}"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B2E0D1-BB07-4CB4-829F-EF27ADF5F716}"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C"/>
        </a:p>
      </dgm:t>
    </dgm:pt>
    <dgm:pt modelId="{BB3CFF04-093D-4736-86E0-DF87BE062623}">
      <dgm:prSet phldrT="[Texto]" custT="1"/>
      <dgm:spPr/>
      <dgm:t>
        <a:bodyPr/>
        <a:lstStyle/>
        <a:p>
          <a:r>
            <a:rPr lang="es-EC" sz="2400" dirty="0">
              <a:latin typeface="+mn-lt"/>
              <a:cs typeface="Times New Roman" pitchFamily="18" charset="0"/>
            </a:rPr>
            <a:t>TEORÍA DE LA AGENCIA</a:t>
          </a:r>
        </a:p>
      </dgm:t>
    </dgm:pt>
    <dgm:pt modelId="{2460DEB5-B647-4C0C-8214-8EA77FC3552F}" type="parTrans" cxnId="{DCC92B28-45FF-45AE-B5C3-E08672B1030D}">
      <dgm:prSet/>
      <dgm:spPr/>
      <dgm:t>
        <a:bodyPr/>
        <a:lstStyle/>
        <a:p>
          <a:endParaRPr lang="es-EC">
            <a:latin typeface="Times New Roman" pitchFamily="18" charset="0"/>
            <a:cs typeface="Times New Roman" pitchFamily="18" charset="0"/>
          </a:endParaRPr>
        </a:p>
      </dgm:t>
    </dgm:pt>
    <dgm:pt modelId="{177878B4-FF69-42FB-BB2C-17CBCCE0B408}" type="sibTrans" cxnId="{DCC92B28-45FF-45AE-B5C3-E08672B1030D}">
      <dgm:prSet/>
      <dgm:spPr/>
      <dgm:t>
        <a:bodyPr/>
        <a:lstStyle/>
        <a:p>
          <a:endParaRPr lang="es-EC">
            <a:latin typeface="Times New Roman" pitchFamily="18" charset="0"/>
            <a:cs typeface="Times New Roman" pitchFamily="18" charset="0"/>
          </a:endParaRPr>
        </a:p>
      </dgm:t>
    </dgm:pt>
    <dgm:pt modelId="{FF4CE9F7-5CE4-4CA6-9C60-B86C5C24D4C8}">
      <dgm:prSet phldrT="[Texto]" custT="1"/>
      <dgm:spPr/>
      <dgm:t>
        <a:bodyPr/>
        <a:lstStyle/>
        <a:p>
          <a:pPr algn="l"/>
          <a:r>
            <a:rPr lang="es-EC" sz="1600" b="0" dirty="0">
              <a:latin typeface="+mn-lt"/>
              <a:cs typeface="Times New Roman" pitchFamily="18" charset="0"/>
            </a:rPr>
            <a:t>1976 Jensen-</a:t>
          </a:r>
          <a:r>
            <a:rPr lang="es-EC" sz="1600" b="0" dirty="0" err="1">
              <a:latin typeface="+mn-lt"/>
              <a:cs typeface="Times New Roman" pitchFamily="18" charset="0"/>
            </a:rPr>
            <a:t>Mecling</a:t>
          </a:r>
          <a:r>
            <a:rPr lang="es-EC" sz="1600" b="0" dirty="0">
              <a:latin typeface="+mn-lt"/>
              <a:cs typeface="Times New Roman" pitchFamily="18" charset="0"/>
            </a:rPr>
            <a:t>: Modelo de relación contractual.</a:t>
          </a:r>
        </a:p>
      </dgm:t>
    </dgm:pt>
    <dgm:pt modelId="{A4B22175-D593-4CF0-9555-82003BD62DB0}" type="parTrans" cxnId="{1DA67D85-EB48-4A1D-AA4E-91A04BEC1A06}">
      <dgm:prSet/>
      <dgm:spPr/>
      <dgm:t>
        <a:bodyPr/>
        <a:lstStyle/>
        <a:p>
          <a:endParaRPr lang="es-EC">
            <a:latin typeface="Times New Roman" pitchFamily="18" charset="0"/>
            <a:cs typeface="Times New Roman" pitchFamily="18" charset="0"/>
          </a:endParaRPr>
        </a:p>
      </dgm:t>
    </dgm:pt>
    <dgm:pt modelId="{C1EC5252-DE10-4CA8-A6E9-BDD399D9B5B8}" type="sibTrans" cxnId="{1DA67D85-EB48-4A1D-AA4E-91A04BEC1A06}">
      <dgm:prSet/>
      <dgm:spPr/>
      <dgm:t>
        <a:bodyPr/>
        <a:lstStyle/>
        <a:p>
          <a:endParaRPr lang="es-EC">
            <a:latin typeface="Times New Roman" pitchFamily="18" charset="0"/>
            <a:cs typeface="Times New Roman" pitchFamily="18" charset="0"/>
          </a:endParaRPr>
        </a:p>
      </dgm:t>
    </dgm:pt>
    <dgm:pt modelId="{251F39A7-E269-476A-9A33-F4C211999491}">
      <dgm:prSet phldrT="[Texto]" custT="1"/>
      <dgm:spPr/>
      <dgm:t>
        <a:bodyPr/>
        <a:lstStyle/>
        <a:p>
          <a:pPr algn="l"/>
          <a:r>
            <a:rPr lang="es-EC" sz="1600" dirty="0">
              <a:latin typeface="+mn-lt"/>
              <a:cs typeface="Times New Roman" pitchFamily="18" charset="0"/>
            </a:rPr>
            <a:t>Reducir:</a:t>
          </a:r>
        </a:p>
        <a:p>
          <a:pPr algn="ctr"/>
          <a:r>
            <a:rPr lang="es-EC" sz="1600" dirty="0">
              <a:latin typeface="+mn-lt"/>
              <a:cs typeface="Times New Roman" pitchFamily="18" charset="0"/>
            </a:rPr>
            <a:t>-El valor y</a:t>
          </a:r>
        </a:p>
        <a:p>
          <a:pPr algn="ctr"/>
          <a:r>
            <a:rPr lang="es-EC" sz="1600" dirty="0">
              <a:latin typeface="+mn-lt"/>
              <a:cs typeface="Times New Roman" pitchFamily="18" charset="0"/>
            </a:rPr>
            <a:t>-Rentabilidad</a:t>
          </a:r>
        </a:p>
      </dgm:t>
    </dgm:pt>
    <dgm:pt modelId="{EF12C2AC-62B9-40F9-9CD4-27E5C4621068}" type="parTrans" cxnId="{0D819672-80B2-4E3F-AC59-69366A8132BF}">
      <dgm:prSet/>
      <dgm:spPr/>
      <dgm:t>
        <a:bodyPr/>
        <a:lstStyle/>
        <a:p>
          <a:endParaRPr lang="es-EC">
            <a:latin typeface="Times New Roman" pitchFamily="18" charset="0"/>
            <a:cs typeface="Times New Roman" pitchFamily="18" charset="0"/>
          </a:endParaRPr>
        </a:p>
      </dgm:t>
    </dgm:pt>
    <dgm:pt modelId="{CE31069B-608E-46EA-A1BE-636D54D2443D}" type="sibTrans" cxnId="{0D819672-80B2-4E3F-AC59-69366A8132BF}">
      <dgm:prSet/>
      <dgm:spPr/>
      <dgm:t>
        <a:bodyPr/>
        <a:lstStyle/>
        <a:p>
          <a:endParaRPr lang="es-EC">
            <a:latin typeface="Times New Roman" pitchFamily="18" charset="0"/>
            <a:cs typeface="Times New Roman" pitchFamily="18" charset="0"/>
          </a:endParaRPr>
        </a:p>
      </dgm:t>
    </dgm:pt>
    <dgm:pt modelId="{4F7BE7F7-5552-4DE6-AEBC-9358D873E4B8}">
      <dgm:prSet phldrT="[Texto]" custT="1"/>
      <dgm:spPr/>
      <dgm:t>
        <a:bodyPr/>
        <a:lstStyle/>
        <a:p>
          <a:r>
            <a:rPr lang="es-EC" sz="2400" dirty="0">
              <a:latin typeface="+mn-lt"/>
              <a:cs typeface="Times New Roman" pitchFamily="18" charset="0"/>
            </a:rPr>
            <a:t>TEORÍA DE LA MOTIVACIÓN</a:t>
          </a:r>
        </a:p>
      </dgm:t>
    </dgm:pt>
    <dgm:pt modelId="{8F12DA04-FF8F-4486-8AF4-62A6D329153E}" type="parTrans" cxnId="{912E0EBF-A3DF-4516-8B22-62E5B30DD9DC}">
      <dgm:prSet/>
      <dgm:spPr/>
      <dgm:t>
        <a:bodyPr/>
        <a:lstStyle/>
        <a:p>
          <a:endParaRPr lang="es-EC">
            <a:latin typeface="Times New Roman" pitchFamily="18" charset="0"/>
            <a:cs typeface="Times New Roman" pitchFamily="18" charset="0"/>
          </a:endParaRPr>
        </a:p>
      </dgm:t>
    </dgm:pt>
    <dgm:pt modelId="{C20E5B28-E4E8-4707-A59A-6991CAA0E731}" type="sibTrans" cxnId="{912E0EBF-A3DF-4516-8B22-62E5B30DD9DC}">
      <dgm:prSet/>
      <dgm:spPr/>
      <dgm:t>
        <a:bodyPr/>
        <a:lstStyle/>
        <a:p>
          <a:endParaRPr lang="es-EC">
            <a:latin typeface="Times New Roman" pitchFamily="18" charset="0"/>
            <a:cs typeface="Times New Roman" pitchFamily="18" charset="0"/>
          </a:endParaRPr>
        </a:p>
      </dgm:t>
    </dgm:pt>
    <dgm:pt modelId="{CC3E236A-9406-4B9A-82E0-63B498388330}">
      <dgm:prSet phldrT="[Texto]" custT="1"/>
      <dgm:spPr/>
      <dgm:t>
        <a:bodyPr/>
        <a:lstStyle/>
        <a:p>
          <a:r>
            <a:rPr lang="es-EC" sz="1600" dirty="0">
              <a:latin typeface="+mn-lt"/>
              <a:cs typeface="Times New Roman" pitchFamily="18" charset="0"/>
            </a:rPr>
            <a:t>Evolución de la motivación: 1920 hasta mediados de 1960.</a:t>
          </a:r>
        </a:p>
      </dgm:t>
    </dgm:pt>
    <dgm:pt modelId="{1D08A9DD-C813-4F07-9D3B-6464005DE7CC}" type="parTrans" cxnId="{99503D85-1DAB-4FD2-8795-CC6C6EA2B3B1}">
      <dgm:prSet/>
      <dgm:spPr/>
      <dgm:t>
        <a:bodyPr/>
        <a:lstStyle/>
        <a:p>
          <a:endParaRPr lang="es-EC">
            <a:latin typeface="Times New Roman" pitchFamily="18" charset="0"/>
            <a:cs typeface="Times New Roman" pitchFamily="18" charset="0"/>
          </a:endParaRPr>
        </a:p>
      </dgm:t>
    </dgm:pt>
    <dgm:pt modelId="{D31EA95A-EF90-4824-852B-C9D0538243D1}" type="sibTrans" cxnId="{99503D85-1DAB-4FD2-8795-CC6C6EA2B3B1}">
      <dgm:prSet/>
      <dgm:spPr/>
      <dgm:t>
        <a:bodyPr/>
        <a:lstStyle/>
        <a:p>
          <a:endParaRPr lang="es-EC">
            <a:latin typeface="Times New Roman" pitchFamily="18" charset="0"/>
            <a:cs typeface="Times New Roman" pitchFamily="18" charset="0"/>
          </a:endParaRPr>
        </a:p>
      </dgm:t>
    </dgm:pt>
    <dgm:pt modelId="{84632FC3-757E-43B9-B301-B2FCA8D5DB92}">
      <dgm:prSet phldrT="[Texto]" custT="1"/>
      <dgm:spPr/>
      <dgm:t>
        <a:bodyPr/>
        <a:lstStyle/>
        <a:p>
          <a:r>
            <a:rPr lang="es-EC" sz="1400" dirty="0">
              <a:latin typeface="+mn-lt"/>
              <a:cs typeface="Times New Roman" pitchFamily="18" charset="0"/>
            </a:rPr>
            <a:t>Sistema de medidas de desempeño en base a resultados.</a:t>
          </a:r>
        </a:p>
      </dgm:t>
    </dgm:pt>
    <dgm:pt modelId="{AF918B35-E06C-4EB3-84A3-F46465AFEBEE}" type="parTrans" cxnId="{DB2DF24A-8CB0-425A-BF69-4D652E35EBD0}">
      <dgm:prSet/>
      <dgm:spPr/>
      <dgm:t>
        <a:bodyPr/>
        <a:lstStyle/>
        <a:p>
          <a:endParaRPr lang="es-EC">
            <a:latin typeface="Times New Roman" pitchFamily="18" charset="0"/>
            <a:cs typeface="Times New Roman" pitchFamily="18" charset="0"/>
          </a:endParaRPr>
        </a:p>
      </dgm:t>
    </dgm:pt>
    <dgm:pt modelId="{83E878B6-9B02-43C7-AC44-B9CE645B7666}" type="sibTrans" cxnId="{DB2DF24A-8CB0-425A-BF69-4D652E35EBD0}">
      <dgm:prSet/>
      <dgm:spPr/>
      <dgm:t>
        <a:bodyPr/>
        <a:lstStyle/>
        <a:p>
          <a:endParaRPr lang="es-EC">
            <a:latin typeface="Times New Roman" pitchFamily="18" charset="0"/>
            <a:cs typeface="Times New Roman" pitchFamily="18" charset="0"/>
          </a:endParaRPr>
        </a:p>
      </dgm:t>
    </dgm:pt>
    <dgm:pt modelId="{61207C10-D894-4393-8490-DDA4B73FAC38}">
      <dgm:prSet phldrT="[Texto]" custT="1"/>
      <dgm:spPr/>
      <dgm:t>
        <a:bodyPr/>
        <a:lstStyle/>
        <a:p>
          <a:r>
            <a:rPr lang="es-EC" sz="2400" dirty="0">
              <a:latin typeface="+mn-lt"/>
              <a:cs typeface="Times New Roman" pitchFamily="18" charset="0"/>
            </a:rPr>
            <a:t>TEORÍA DE LOS STAKEHOLDERS</a:t>
          </a:r>
        </a:p>
      </dgm:t>
    </dgm:pt>
    <dgm:pt modelId="{0AB39C51-4BF0-4D67-9DD9-9B7A49999A0F}" type="parTrans" cxnId="{4D2B3CDC-0EB5-478F-8815-778FDA2EAC80}">
      <dgm:prSet/>
      <dgm:spPr/>
      <dgm:t>
        <a:bodyPr/>
        <a:lstStyle/>
        <a:p>
          <a:endParaRPr lang="es-EC"/>
        </a:p>
      </dgm:t>
    </dgm:pt>
    <dgm:pt modelId="{1F280F0D-17F3-4367-B7AC-90DA9973D54C}" type="sibTrans" cxnId="{4D2B3CDC-0EB5-478F-8815-778FDA2EAC80}">
      <dgm:prSet/>
      <dgm:spPr/>
      <dgm:t>
        <a:bodyPr/>
        <a:lstStyle/>
        <a:p>
          <a:endParaRPr lang="es-EC"/>
        </a:p>
      </dgm:t>
    </dgm:pt>
    <dgm:pt modelId="{4D39A250-A54D-4208-8E71-B1837097A8FA}">
      <dgm:prSet phldrT="[Texto]" custT="1"/>
      <dgm:spPr/>
      <dgm:t>
        <a:bodyPr/>
        <a:lstStyle/>
        <a:p>
          <a:r>
            <a:rPr lang="es-EC" sz="1600" dirty="0">
              <a:latin typeface="+mn-lt"/>
              <a:cs typeface="Times New Roman" pitchFamily="18" charset="0"/>
            </a:rPr>
            <a:t>Principal - Agente</a:t>
          </a:r>
        </a:p>
      </dgm:t>
    </dgm:pt>
    <dgm:pt modelId="{2B7F253A-591E-465D-8692-517350F20967}" type="parTrans" cxnId="{ACF47AF8-F650-4CC9-9581-85DD18C0529A}">
      <dgm:prSet/>
      <dgm:spPr/>
      <dgm:t>
        <a:bodyPr/>
        <a:lstStyle/>
        <a:p>
          <a:endParaRPr lang="es-EC"/>
        </a:p>
      </dgm:t>
    </dgm:pt>
    <dgm:pt modelId="{6CF20480-B4E2-4EDE-8509-095B6EE457AE}" type="sibTrans" cxnId="{ACF47AF8-F650-4CC9-9581-85DD18C0529A}">
      <dgm:prSet/>
      <dgm:spPr/>
      <dgm:t>
        <a:bodyPr/>
        <a:lstStyle/>
        <a:p>
          <a:endParaRPr lang="es-EC"/>
        </a:p>
      </dgm:t>
    </dgm:pt>
    <dgm:pt modelId="{EB460A37-A108-4326-A91F-DE3D45173BD5}">
      <dgm:prSet phldrT="[Texto]" custT="1"/>
      <dgm:spPr/>
      <dgm:t>
        <a:bodyPr/>
        <a:lstStyle/>
        <a:p>
          <a:r>
            <a:rPr lang="es-EC" sz="1400" dirty="0">
              <a:latin typeface="+mn-lt"/>
              <a:cs typeface="Times New Roman" pitchFamily="18" charset="0"/>
            </a:rPr>
            <a:t>1984 </a:t>
          </a:r>
          <a:r>
            <a:rPr lang="es-EC" sz="1400" dirty="0" err="1">
              <a:latin typeface="+mn-lt"/>
              <a:cs typeface="Times New Roman" pitchFamily="18" charset="0"/>
            </a:rPr>
            <a:t>Edwar</a:t>
          </a:r>
          <a:r>
            <a:rPr lang="es-EC" sz="1400" dirty="0">
              <a:latin typeface="+mn-lt"/>
              <a:cs typeface="Times New Roman" pitchFamily="18" charset="0"/>
            </a:rPr>
            <a:t> </a:t>
          </a:r>
          <a:r>
            <a:rPr lang="es-EC" sz="1400" dirty="0" err="1">
              <a:latin typeface="+mn-lt"/>
              <a:cs typeface="Times New Roman" pitchFamily="18" charset="0"/>
            </a:rPr>
            <a:t>Freeman</a:t>
          </a:r>
          <a:r>
            <a:rPr lang="es-EC" sz="1400" dirty="0">
              <a:latin typeface="+mn-lt"/>
              <a:cs typeface="Times New Roman" pitchFamily="18" charset="0"/>
            </a:rPr>
            <a:t>: Afectación en el logro de los objetivos empresariales</a:t>
          </a:r>
        </a:p>
      </dgm:t>
    </dgm:pt>
    <dgm:pt modelId="{A764F40C-E0B8-4116-B268-4B177A7F35C8}" type="parTrans" cxnId="{CB474450-A6DE-46C8-8646-5D3C96034C28}">
      <dgm:prSet/>
      <dgm:spPr/>
      <dgm:t>
        <a:bodyPr/>
        <a:lstStyle/>
        <a:p>
          <a:endParaRPr lang="es-EC"/>
        </a:p>
      </dgm:t>
    </dgm:pt>
    <dgm:pt modelId="{AE0A9BA3-66E7-47AB-9464-003DE09808DE}" type="sibTrans" cxnId="{CB474450-A6DE-46C8-8646-5D3C96034C28}">
      <dgm:prSet/>
      <dgm:spPr/>
      <dgm:t>
        <a:bodyPr/>
        <a:lstStyle/>
        <a:p>
          <a:endParaRPr lang="es-EC"/>
        </a:p>
      </dgm:t>
    </dgm:pt>
    <dgm:pt modelId="{F1AF0C2E-6C90-430E-9CB2-59D88BE523C1}">
      <dgm:prSet phldrT="[Texto]" custT="1"/>
      <dgm:spPr/>
      <dgm:t>
        <a:bodyPr/>
        <a:lstStyle/>
        <a:p>
          <a:r>
            <a:rPr lang="es-EC" sz="1050" dirty="0">
              <a:latin typeface="+mn-lt"/>
              <a:cs typeface="Times New Roman" pitchFamily="18" charset="0"/>
            </a:rPr>
            <a:t>- Generación de valor</a:t>
          </a:r>
        </a:p>
        <a:p>
          <a:r>
            <a:rPr lang="es-EC" sz="1050" dirty="0">
              <a:latin typeface="+mn-lt"/>
              <a:cs typeface="Times New Roman" pitchFamily="18" charset="0"/>
            </a:rPr>
            <a:t>- Asumir Riesgos</a:t>
          </a:r>
        </a:p>
      </dgm:t>
    </dgm:pt>
    <dgm:pt modelId="{40C90CAE-35C6-4ED4-8E6D-D29E88CC1AA7}" type="parTrans" cxnId="{BDE0B692-C15D-498E-878D-BC55C164522F}">
      <dgm:prSet/>
      <dgm:spPr/>
      <dgm:t>
        <a:bodyPr/>
        <a:lstStyle/>
        <a:p>
          <a:endParaRPr lang="es-EC"/>
        </a:p>
      </dgm:t>
    </dgm:pt>
    <dgm:pt modelId="{86E76862-0931-433F-87A4-384066FF886F}" type="sibTrans" cxnId="{BDE0B692-C15D-498E-878D-BC55C164522F}">
      <dgm:prSet/>
      <dgm:spPr/>
      <dgm:t>
        <a:bodyPr/>
        <a:lstStyle/>
        <a:p>
          <a:endParaRPr lang="es-EC"/>
        </a:p>
      </dgm:t>
    </dgm:pt>
    <dgm:pt modelId="{1824D005-6E1F-4514-B711-AD848692CE74}">
      <dgm:prSet phldrT="[Texto]" custT="1"/>
      <dgm:spPr/>
      <dgm:t>
        <a:bodyPr/>
        <a:lstStyle/>
        <a:p>
          <a:r>
            <a:rPr lang="es-EC" sz="1400" dirty="0">
              <a:latin typeface="+mn-lt"/>
              <a:cs typeface="Times New Roman" pitchFamily="18" charset="0"/>
            </a:rPr>
            <a:t>OPERACIONES</a:t>
          </a:r>
        </a:p>
      </dgm:t>
    </dgm:pt>
    <dgm:pt modelId="{10334C74-4F55-4062-AF12-40E65FFB284D}" type="parTrans" cxnId="{B9BD005C-D8DB-4256-B801-0CA5362E3933}">
      <dgm:prSet/>
      <dgm:spPr/>
      <dgm:t>
        <a:bodyPr/>
        <a:lstStyle/>
        <a:p>
          <a:endParaRPr lang="es-EC"/>
        </a:p>
      </dgm:t>
    </dgm:pt>
    <dgm:pt modelId="{FC83BA07-9996-4ECC-9063-7B42FCCD746E}" type="sibTrans" cxnId="{B9BD005C-D8DB-4256-B801-0CA5362E3933}">
      <dgm:prSet/>
      <dgm:spPr/>
      <dgm:t>
        <a:bodyPr/>
        <a:lstStyle/>
        <a:p>
          <a:endParaRPr lang="es-EC"/>
        </a:p>
      </dgm:t>
    </dgm:pt>
    <dgm:pt modelId="{DDC71EE5-772A-4751-B807-9BAEDBB94B74}">
      <dgm:prSet phldrT="[Texto]" custT="1"/>
      <dgm:spPr/>
      <dgm:t>
        <a:bodyPr/>
        <a:lstStyle/>
        <a:p>
          <a:r>
            <a:rPr lang="es-EC" sz="1400" dirty="0">
              <a:latin typeface="+mn-lt"/>
              <a:cs typeface="Times New Roman" pitchFamily="18" charset="0"/>
            </a:rPr>
            <a:t>TOMA DE DECISIONES</a:t>
          </a:r>
        </a:p>
      </dgm:t>
    </dgm:pt>
    <dgm:pt modelId="{F419ED84-008F-40E1-AC69-BAD2F721B830}" type="parTrans" cxnId="{19C56F88-6B05-4AD3-9DF6-CEF6727A3AB0}">
      <dgm:prSet/>
      <dgm:spPr/>
      <dgm:t>
        <a:bodyPr/>
        <a:lstStyle/>
        <a:p>
          <a:endParaRPr lang="es-EC"/>
        </a:p>
      </dgm:t>
    </dgm:pt>
    <dgm:pt modelId="{7BACE4EC-37FA-4ACE-94ED-8469984F5D7B}" type="sibTrans" cxnId="{19C56F88-6B05-4AD3-9DF6-CEF6727A3AB0}">
      <dgm:prSet/>
      <dgm:spPr/>
      <dgm:t>
        <a:bodyPr/>
        <a:lstStyle/>
        <a:p>
          <a:endParaRPr lang="es-EC"/>
        </a:p>
      </dgm:t>
    </dgm:pt>
    <dgm:pt modelId="{9A020BD7-4FF3-4715-A254-6EEC05C04157}" type="pres">
      <dgm:prSet presAssocID="{85B2E0D1-BB07-4CB4-829F-EF27ADF5F716}" presName="theList" presStyleCnt="0">
        <dgm:presLayoutVars>
          <dgm:dir/>
          <dgm:animLvl val="lvl"/>
          <dgm:resizeHandles val="exact"/>
        </dgm:presLayoutVars>
      </dgm:prSet>
      <dgm:spPr/>
      <dgm:t>
        <a:bodyPr/>
        <a:lstStyle/>
        <a:p>
          <a:endParaRPr lang="es-EC"/>
        </a:p>
      </dgm:t>
    </dgm:pt>
    <dgm:pt modelId="{73A93AF4-297D-40E3-AA64-8AEC25CEC2EB}" type="pres">
      <dgm:prSet presAssocID="{BB3CFF04-093D-4736-86E0-DF87BE062623}" presName="compNode" presStyleCnt="0"/>
      <dgm:spPr/>
    </dgm:pt>
    <dgm:pt modelId="{F21E21FE-0251-4A51-9A44-7C000987E992}" type="pres">
      <dgm:prSet presAssocID="{BB3CFF04-093D-4736-86E0-DF87BE062623}" presName="aNode" presStyleLbl="bgShp" presStyleIdx="0" presStyleCnt="3" custLinFactNeighborX="-5196" custLinFactNeighborY="-1615"/>
      <dgm:spPr/>
      <dgm:t>
        <a:bodyPr/>
        <a:lstStyle/>
        <a:p>
          <a:endParaRPr lang="es-EC"/>
        </a:p>
      </dgm:t>
    </dgm:pt>
    <dgm:pt modelId="{0D663F60-9EE4-42B0-BE32-F191606313D8}" type="pres">
      <dgm:prSet presAssocID="{BB3CFF04-093D-4736-86E0-DF87BE062623}" presName="textNode" presStyleLbl="bgShp" presStyleIdx="0" presStyleCnt="3"/>
      <dgm:spPr/>
      <dgm:t>
        <a:bodyPr/>
        <a:lstStyle/>
        <a:p>
          <a:endParaRPr lang="es-EC"/>
        </a:p>
      </dgm:t>
    </dgm:pt>
    <dgm:pt modelId="{BA8DAB07-38D7-4775-A63E-862F114DCE40}" type="pres">
      <dgm:prSet presAssocID="{BB3CFF04-093D-4736-86E0-DF87BE062623}" presName="compChildNode" presStyleCnt="0"/>
      <dgm:spPr/>
    </dgm:pt>
    <dgm:pt modelId="{1C5D21B3-CBAB-4B59-8B80-B1780D2C8288}" type="pres">
      <dgm:prSet presAssocID="{BB3CFF04-093D-4736-86E0-DF87BE062623}" presName="theInnerList" presStyleCnt="0"/>
      <dgm:spPr/>
    </dgm:pt>
    <dgm:pt modelId="{E836FF16-6262-4C91-AF80-BA399CEDA2D8}" type="pres">
      <dgm:prSet presAssocID="{FF4CE9F7-5CE4-4CA6-9C60-B86C5C24D4C8}" presName="childNode" presStyleLbl="node1" presStyleIdx="0" presStyleCnt="9" custScaleX="103156" custScaleY="50365">
        <dgm:presLayoutVars>
          <dgm:bulletEnabled val="1"/>
        </dgm:presLayoutVars>
      </dgm:prSet>
      <dgm:spPr/>
      <dgm:t>
        <a:bodyPr/>
        <a:lstStyle/>
        <a:p>
          <a:endParaRPr lang="es-EC"/>
        </a:p>
      </dgm:t>
    </dgm:pt>
    <dgm:pt modelId="{055A34EB-13A6-4F68-B1D5-278C47B5D6A3}" type="pres">
      <dgm:prSet presAssocID="{FF4CE9F7-5CE4-4CA6-9C60-B86C5C24D4C8}" presName="aSpace2" presStyleCnt="0"/>
      <dgm:spPr/>
    </dgm:pt>
    <dgm:pt modelId="{5AD7341F-3159-4C48-9DC8-88447D781D6B}" type="pres">
      <dgm:prSet presAssocID="{4D39A250-A54D-4208-8E71-B1837097A8FA}" presName="childNode" presStyleLbl="node1" presStyleIdx="1" presStyleCnt="9" custScaleX="103156" custScaleY="35501">
        <dgm:presLayoutVars>
          <dgm:bulletEnabled val="1"/>
        </dgm:presLayoutVars>
      </dgm:prSet>
      <dgm:spPr/>
      <dgm:t>
        <a:bodyPr/>
        <a:lstStyle/>
        <a:p>
          <a:endParaRPr lang="es-EC"/>
        </a:p>
      </dgm:t>
    </dgm:pt>
    <dgm:pt modelId="{CAC01D06-6C15-41C5-8EA4-26157DEA508B}" type="pres">
      <dgm:prSet presAssocID="{4D39A250-A54D-4208-8E71-B1837097A8FA}" presName="aSpace2" presStyleCnt="0"/>
      <dgm:spPr/>
    </dgm:pt>
    <dgm:pt modelId="{899882DA-28BA-47BC-937B-DB15D04FAFAB}" type="pres">
      <dgm:prSet presAssocID="{251F39A7-E269-476A-9A33-F4C211999491}" presName="childNode" presStyleLbl="node1" presStyleIdx="2" presStyleCnt="9" custScaleX="64172" custScaleY="68807" custLinFactNeighborX="17034" custLinFactNeighborY="-18460">
        <dgm:presLayoutVars>
          <dgm:bulletEnabled val="1"/>
        </dgm:presLayoutVars>
      </dgm:prSet>
      <dgm:spPr/>
      <dgm:t>
        <a:bodyPr/>
        <a:lstStyle/>
        <a:p>
          <a:endParaRPr lang="es-EC"/>
        </a:p>
      </dgm:t>
    </dgm:pt>
    <dgm:pt modelId="{D38FAA79-2C9F-4BFA-8AB3-95064C4C9FE1}" type="pres">
      <dgm:prSet presAssocID="{BB3CFF04-093D-4736-86E0-DF87BE062623}" presName="aSpace" presStyleCnt="0"/>
      <dgm:spPr/>
    </dgm:pt>
    <dgm:pt modelId="{3497A19B-DADA-4A87-BA26-B279A57381E5}" type="pres">
      <dgm:prSet presAssocID="{61207C10-D894-4393-8490-DDA4B73FAC38}" presName="compNode" presStyleCnt="0"/>
      <dgm:spPr/>
    </dgm:pt>
    <dgm:pt modelId="{6928AE62-614D-4843-9B4A-7B38831D6A6D}" type="pres">
      <dgm:prSet presAssocID="{61207C10-D894-4393-8490-DDA4B73FAC38}" presName="aNode" presStyleLbl="bgShp" presStyleIdx="1" presStyleCnt="3" custLinFactNeighborX="-912" custLinFactNeighborY="-486"/>
      <dgm:spPr/>
      <dgm:t>
        <a:bodyPr/>
        <a:lstStyle/>
        <a:p>
          <a:endParaRPr lang="es-EC"/>
        </a:p>
      </dgm:t>
    </dgm:pt>
    <dgm:pt modelId="{3DA8452E-1D54-45DB-9887-798FE1B97B10}" type="pres">
      <dgm:prSet presAssocID="{61207C10-D894-4393-8490-DDA4B73FAC38}" presName="textNode" presStyleLbl="bgShp" presStyleIdx="1" presStyleCnt="3"/>
      <dgm:spPr/>
      <dgm:t>
        <a:bodyPr/>
        <a:lstStyle/>
        <a:p>
          <a:endParaRPr lang="es-EC"/>
        </a:p>
      </dgm:t>
    </dgm:pt>
    <dgm:pt modelId="{32AD732C-A50F-4A06-A00A-36D5942ACB1E}" type="pres">
      <dgm:prSet presAssocID="{61207C10-D894-4393-8490-DDA4B73FAC38}" presName="compChildNode" presStyleCnt="0"/>
      <dgm:spPr/>
    </dgm:pt>
    <dgm:pt modelId="{CD902692-B3BF-4D63-8765-5B91119718E1}" type="pres">
      <dgm:prSet presAssocID="{61207C10-D894-4393-8490-DDA4B73FAC38}" presName="theInnerList" presStyleCnt="0"/>
      <dgm:spPr/>
    </dgm:pt>
    <dgm:pt modelId="{8756E1F7-0F87-4EDD-8C57-454B3205B547}" type="pres">
      <dgm:prSet presAssocID="{61207C10-D894-4393-8490-DDA4B73FAC38}" presName="aSpace" presStyleCnt="0"/>
      <dgm:spPr/>
    </dgm:pt>
    <dgm:pt modelId="{C765186D-8B5E-471A-B6FA-ED23FA758A56}" type="pres">
      <dgm:prSet presAssocID="{4F7BE7F7-5552-4DE6-AEBC-9358D873E4B8}" presName="compNode" presStyleCnt="0"/>
      <dgm:spPr/>
    </dgm:pt>
    <dgm:pt modelId="{FC545DF4-02E3-45B4-A7B9-CEBD2A700D1B}" type="pres">
      <dgm:prSet presAssocID="{4F7BE7F7-5552-4DE6-AEBC-9358D873E4B8}" presName="aNode" presStyleLbl="bgShp" presStyleIdx="2" presStyleCnt="3" custLinFactNeighborX="-2823" custLinFactNeighborY="-486"/>
      <dgm:spPr/>
      <dgm:t>
        <a:bodyPr/>
        <a:lstStyle/>
        <a:p>
          <a:endParaRPr lang="es-EC"/>
        </a:p>
      </dgm:t>
    </dgm:pt>
    <dgm:pt modelId="{48504818-030C-4F19-8C0C-8395DFA29812}" type="pres">
      <dgm:prSet presAssocID="{4F7BE7F7-5552-4DE6-AEBC-9358D873E4B8}" presName="textNode" presStyleLbl="bgShp" presStyleIdx="2" presStyleCnt="3"/>
      <dgm:spPr/>
      <dgm:t>
        <a:bodyPr/>
        <a:lstStyle/>
        <a:p>
          <a:endParaRPr lang="es-EC"/>
        </a:p>
      </dgm:t>
    </dgm:pt>
    <dgm:pt modelId="{DC776105-0F37-47E6-B763-63FB29BEAB2B}" type="pres">
      <dgm:prSet presAssocID="{4F7BE7F7-5552-4DE6-AEBC-9358D873E4B8}" presName="compChildNode" presStyleCnt="0"/>
      <dgm:spPr/>
    </dgm:pt>
    <dgm:pt modelId="{AB44E682-2049-4599-875C-DF1BCB5B9DD9}" type="pres">
      <dgm:prSet presAssocID="{4F7BE7F7-5552-4DE6-AEBC-9358D873E4B8}" presName="theInnerList" presStyleCnt="0"/>
      <dgm:spPr/>
    </dgm:pt>
    <dgm:pt modelId="{C4122B35-FA6F-4087-AF1A-BAEAD7B4AC57}" type="pres">
      <dgm:prSet presAssocID="{CC3E236A-9406-4B9A-82E0-63B498388330}" presName="childNode" presStyleLbl="node1" presStyleIdx="3" presStyleCnt="9" custScaleY="2000000" custLinFactY="241061" custLinFactNeighborX="223" custLinFactNeighborY="300000">
        <dgm:presLayoutVars>
          <dgm:bulletEnabled val="1"/>
        </dgm:presLayoutVars>
      </dgm:prSet>
      <dgm:spPr/>
      <dgm:t>
        <a:bodyPr/>
        <a:lstStyle/>
        <a:p>
          <a:endParaRPr lang="es-EC"/>
        </a:p>
      </dgm:t>
    </dgm:pt>
    <dgm:pt modelId="{AD8A5F15-3C1F-44AF-9272-A25768FBF65A}" type="pres">
      <dgm:prSet presAssocID="{CC3E236A-9406-4B9A-82E0-63B498388330}" presName="aSpace2" presStyleCnt="0"/>
      <dgm:spPr/>
    </dgm:pt>
    <dgm:pt modelId="{2772F210-8B30-4A4B-8946-F1531A5735C1}" type="pres">
      <dgm:prSet presAssocID="{EB460A37-A108-4326-A91F-DE3D45173BD5}" presName="childNode" presStyleLbl="node1" presStyleIdx="4" presStyleCnt="9" custScaleX="97481" custScaleY="2000000" custLinFactX="-32294" custLinFactY="-1631768" custLinFactNeighborX="-100000" custLinFactNeighborY="-1700000">
        <dgm:presLayoutVars>
          <dgm:bulletEnabled val="1"/>
        </dgm:presLayoutVars>
      </dgm:prSet>
      <dgm:spPr/>
      <dgm:t>
        <a:bodyPr/>
        <a:lstStyle/>
        <a:p>
          <a:endParaRPr lang="es-EC"/>
        </a:p>
      </dgm:t>
    </dgm:pt>
    <dgm:pt modelId="{2120AB6F-CD5E-4E31-A868-CCE318F54390}" type="pres">
      <dgm:prSet presAssocID="{EB460A37-A108-4326-A91F-DE3D45173BD5}" presName="aSpace2" presStyleCnt="0"/>
      <dgm:spPr/>
    </dgm:pt>
    <dgm:pt modelId="{5DB57C17-35DB-4C29-9466-AF8025C574F3}" type="pres">
      <dgm:prSet presAssocID="{84632FC3-757E-43B9-B301-B2FCA8D5DB92}" presName="childNode" presStyleLbl="node1" presStyleIdx="5" presStyleCnt="9" custScaleY="2000000" custLinFactY="-172984" custLinFactNeighborX="950" custLinFactNeighborY="-200000">
        <dgm:presLayoutVars>
          <dgm:bulletEnabled val="1"/>
        </dgm:presLayoutVars>
      </dgm:prSet>
      <dgm:spPr/>
      <dgm:t>
        <a:bodyPr/>
        <a:lstStyle/>
        <a:p>
          <a:endParaRPr lang="es-EC"/>
        </a:p>
      </dgm:t>
    </dgm:pt>
    <dgm:pt modelId="{FDBA7F76-AAF6-46D1-A975-DB8AAC5E773D}" type="pres">
      <dgm:prSet presAssocID="{84632FC3-757E-43B9-B301-B2FCA8D5DB92}" presName="aSpace2" presStyleCnt="0"/>
      <dgm:spPr/>
    </dgm:pt>
    <dgm:pt modelId="{AE6BEA20-A9FA-4D9B-8D12-FEBBA672489B}" type="pres">
      <dgm:prSet presAssocID="{1824D005-6E1F-4514-B711-AD848692CE74}" presName="childNode" presStyleLbl="node1" presStyleIdx="6" presStyleCnt="9" custScaleX="51573" custScaleY="1148339" custLinFactY="1070307" custLinFactNeighborX="-25685" custLinFactNeighborY="1100000">
        <dgm:presLayoutVars>
          <dgm:bulletEnabled val="1"/>
        </dgm:presLayoutVars>
      </dgm:prSet>
      <dgm:spPr/>
      <dgm:t>
        <a:bodyPr/>
        <a:lstStyle/>
        <a:p>
          <a:endParaRPr lang="es-EC"/>
        </a:p>
      </dgm:t>
    </dgm:pt>
    <dgm:pt modelId="{D5964DF4-DF0E-4C94-9D9E-538681D53DC5}" type="pres">
      <dgm:prSet presAssocID="{1824D005-6E1F-4514-B711-AD848692CE74}" presName="aSpace2" presStyleCnt="0"/>
      <dgm:spPr/>
    </dgm:pt>
    <dgm:pt modelId="{FA361ED4-90DE-4EF2-A1CB-213D1688A501}" type="pres">
      <dgm:prSet presAssocID="{DDC71EE5-772A-4751-B807-9BAEDBB94B74}" presName="childNode" presStyleLbl="node1" presStyleIdx="7" presStyleCnt="9" custScaleX="51573" custScaleY="1664840" custLinFactY="-445805" custLinFactNeighborX="31967" custLinFactNeighborY="-500000">
        <dgm:presLayoutVars>
          <dgm:bulletEnabled val="1"/>
        </dgm:presLayoutVars>
      </dgm:prSet>
      <dgm:spPr/>
      <dgm:t>
        <a:bodyPr/>
        <a:lstStyle/>
        <a:p>
          <a:endParaRPr lang="es-EC"/>
        </a:p>
      </dgm:t>
    </dgm:pt>
    <dgm:pt modelId="{28B6E48E-2505-4A60-B577-B373EE409EA8}" type="pres">
      <dgm:prSet presAssocID="{DDC71EE5-772A-4751-B807-9BAEDBB94B74}" presName="aSpace2" presStyleCnt="0"/>
      <dgm:spPr/>
    </dgm:pt>
    <dgm:pt modelId="{AF679F66-769B-48AB-9363-1ED706A98E78}" type="pres">
      <dgm:prSet presAssocID="{F1AF0C2E-6C90-430E-9CB2-59D88BE523C1}" presName="childNode" presStyleLbl="node1" presStyleIdx="8" presStyleCnt="9" custScaleX="67715" custScaleY="2000000" custLinFactX="-18940" custLinFactY="-1600657" custLinFactNeighborX="-100000" custLinFactNeighborY="-1700000">
        <dgm:presLayoutVars>
          <dgm:bulletEnabled val="1"/>
        </dgm:presLayoutVars>
      </dgm:prSet>
      <dgm:spPr/>
      <dgm:t>
        <a:bodyPr/>
        <a:lstStyle/>
        <a:p>
          <a:endParaRPr lang="es-EC"/>
        </a:p>
      </dgm:t>
    </dgm:pt>
  </dgm:ptLst>
  <dgm:cxnLst>
    <dgm:cxn modelId="{CB474450-A6DE-46C8-8646-5D3C96034C28}" srcId="{4F7BE7F7-5552-4DE6-AEBC-9358D873E4B8}" destId="{EB460A37-A108-4326-A91F-DE3D45173BD5}" srcOrd="1" destOrd="0" parTransId="{A764F40C-E0B8-4116-B268-4B177A7F35C8}" sibTransId="{AE0A9BA3-66E7-47AB-9464-003DE09808DE}"/>
    <dgm:cxn modelId="{BDE0B692-C15D-498E-878D-BC55C164522F}" srcId="{4F7BE7F7-5552-4DE6-AEBC-9358D873E4B8}" destId="{F1AF0C2E-6C90-430E-9CB2-59D88BE523C1}" srcOrd="5" destOrd="0" parTransId="{40C90CAE-35C6-4ED4-8E6D-D29E88CC1AA7}" sibTransId="{86E76862-0931-433F-87A4-384066FF886F}"/>
    <dgm:cxn modelId="{4D2B3CDC-0EB5-478F-8815-778FDA2EAC80}" srcId="{85B2E0D1-BB07-4CB4-829F-EF27ADF5F716}" destId="{61207C10-D894-4393-8490-DDA4B73FAC38}" srcOrd="1" destOrd="0" parTransId="{0AB39C51-4BF0-4D67-9DD9-9B7A49999A0F}" sibTransId="{1F280F0D-17F3-4367-B7AC-90DA9973D54C}"/>
    <dgm:cxn modelId="{5362A43F-2B11-446D-87E4-D233B4700A44}" type="presOf" srcId="{BB3CFF04-093D-4736-86E0-DF87BE062623}" destId="{0D663F60-9EE4-42B0-BE32-F191606313D8}" srcOrd="1" destOrd="0" presId="urn:microsoft.com/office/officeart/2005/8/layout/lProcess2"/>
    <dgm:cxn modelId="{99503D85-1DAB-4FD2-8795-CC6C6EA2B3B1}" srcId="{4F7BE7F7-5552-4DE6-AEBC-9358D873E4B8}" destId="{CC3E236A-9406-4B9A-82E0-63B498388330}" srcOrd="0" destOrd="0" parTransId="{1D08A9DD-C813-4F07-9D3B-6464005DE7CC}" sibTransId="{D31EA95A-EF90-4824-852B-C9D0538243D1}"/>
    <dgm:cxn modelId="{6BF95E5F-D64C-466C-9F02-628384D3378B}" type="presOf" srcId="{1824D005-6E1F-4514-B711-AD848692CE74}" destId="{AE6BEA20-A9FA-4D9B-8D12-FEBBA672489B}" srcOrd="0" destOrd="0" presId="urn:microsoft.com/office/officeart/2005/8/layout/lProcess2"/>
    <dgm:cxn modelId="{ACF47AF8-F650-4CC9-9581-85DD18C0529A}" srcId="{BB3CFF04-093D-4736-86E0-DF87BE062623}" destId="{4D39A250-A54D-4208-8E71-B1837097A8FA}" srcOrd="1" destOrd="0" parTransId="{2B7F253A-591E-465D-8692-517350F20967}" sibTransId="{6CF20480-B4E2-4EDE-8509-095B6EE457AE}"/>
    <dgm:cxn modelId="{C0F162CA-7CD3-4B51-89F5-A38DA186E6C8}" type="presOf" srcId="{EB460A37-A108-4326-A91F-DE3D45173BD5}" destId="{2772F210-8B30-4A4B-8946-F1531A5735C1}" srcOrd="0" destOrd="0" presId="urn:microsoft.com/office/officeart/2005/8/layout/lProcess2"/>
    <dgm:cxn modelId="{F344D9F3-4614-494B-ACCA-C5C937E13195}" type="presOf" srcId="{4F7BE7F7-5552-4DE6-AEBC-9358D873E4B8}" destId="{48504818-030C-4F19-8C0C-8395DFA29812}" srcOrd="1" destOrd="0" presId="urn:microsoft.com/office/officeart/2005/8/layout/lProcess2"/>
    <dgm:cxn modelId="{1DA67D85-EB48-4A1D-AA4E-91A04BEC1A06}" srcId="{BB3CFF04-093D-4736-86E0-DF87BE062623}" destId="{FF4CE9F7-5CE4-4CA6-9C60-B86C5C24D4C8}" srcOrd="0" destOrd="0" parTransId="{A4B22175-D593-4CF0-9555-82003BD62DB0}" sibTransId="{C1EC5252-DE10-4CA8-A6E9-BDD399D9B5B8}"/>
    <dgm:cxn modelId="{B9BD005C-D8DB-4256-B801-0CA5362E3933}" srcId="{4F7BE7F7-5552-4DE6-AEBC-9358D873E4B8}" destId="{1824D005-6E1F-4514-B711-AD848692CE74}" srcOrd="3" destOrd="0" parTransId="{10334C74-4F55-4062-AF12-40E65FFB284D}" sibTransId="{FC83BA07-9996-4ECC-9063-7B42FCCD746E}"/>
    <dgm:cxn modelId="{DB2DF24A-8CB0-425A-BF69-4D652E35EBD0}" srcId="{4F7BE7F7-5552-4DE6-AEBC-9358D873E4B8}" destId="{84632FC3-757E-43B9-B301-B2FCA8D5DB92}" srcOrd="2" destOrd="0" parTransId="{AF918B35-E06C-4EB3-84A3-F46465AFEBEE}" sibTransId="{83E878B6-9B02-43C7-AC44-B9CE645B7666}"/>
    <dgm:cxn modelId="{98B802A0-090D-4B66-826A-5B62048716C2}" type="presOf" srcId="{84632FC3-757E-43B9-B301-B2FCA8D5DB92}" destId="{5DB57C17-35DB-4C29-9466-AF8025C574F3}" srcOrd="0" destOrd="0" presId="urn:microsoft.com/office/officeart/2005/8/layout/lProcess2"/>
    <dgm:cxn modelId="{A0F30374-9D4C-4783-9F11-E297CA2DDDA0}" type="presOf" srcId="{61207C10-D894-4393-8490-DDA4B73FAC38}" destId="{3DA8452E-1D54-45DB-9887-798FE1B97B10}" srcOrd="1" destOrd="0" presId="urn:microsoft.com/office/officeart/2005/8/layout/lProcess2"/>
    <dgm:cxn modelId="{2C4CF309-3397-4BA1-BC14-3BCB1A7531C9}" type="presOf" srcId="{FF4CE9F7-5CE4-4CA6-9C60-B86C5C24D4C8}" destId="{E836FF16-6262-4C91-AF80-BA399CEDA2D8}" srcOrd="0" destOrd="0" presId="urn:microsoft.com/office/officeart/2005/8/layout/lProcess2"/>
    <dgm:cxn modelId="{6E63A908-E2F7-4AD0-A238-F1DC1597A7A9}" type="presOf" srcId="{DDC71EE5-772A-4751-B807-9BAEDBB94B74}" destId="{FA361ED4-90DE-4EF2-A1CB-213D1688A501}" srcOrd="0" destOrd="0" presId="urn:microsoft.com/office/officeart/2005/8/layout/lProcess2"/>
    <dgm:cxn modelId="{0D819672-80B2-4E3F-AC59-69366A8132BF}" srcId="{BB3CFF04-093D-4736-86E0-DF87BE062623}" destId="{251F39A7-E269-476A-9A33-F4C211999491}" srcOrd="2" destOrd="0" parTransId="{EF12C2AC-62B9-40F9-9CD4-27E5C4621068}" sibTransId="{CE31069B-608E-46EA-A1BE-636D54D2443D}"/>
    <dgm:cxn modelId="{EF2C7C17-4758-4E2C-BB13-7AA09F81A583}" type="presOf" srcId="{61207C10-D894-4393-8490-DDA4B73FAC38}" destId="{6928AE62-614D-4843-9B4A-7B38831D6A6D}" srcOrd="0" destOrd="0" presId="urn:microsoft.com/office/officeart/2005/8/layout/lProcess2"/>
    <dgm:cxn modelId="{799908AA-2A91-4A3D-A5DD-365D0BCB0EA2}" type="presOf" srcId="{BB3CFF04-093D-4736-86E0-DF87BE062623}" destId="{F21E21FE-0251-4A51-9A44-7C000987E992}" srcOrd="0" destOrd="0" presId="urn:microsoft.com/office/officeart/2005/8/layout/lProcess2"/>
    <dgm:cxn modelId="{912E0EBF-A3DF-4516-8B22-62E5B30DD9DC}" srcId="{85B2E0D1-BB07-4CB4-829F-EF27ADF5F716}" destId="{4F7BE7F7-5552-4DE6-AEBC-9358D873E4B8}" srcOrd="2" destOrd="0" parTransId="{8F12DA04-FF8F-4486-8AF4-62A6D329153E}" sibTransId="{C20E5B28-E4E8-4707-A59A-6991CAA0E731}"/>
    <dgm:cxn modelId="{8C573493-672D-40C3-8BB2-32B223A2DA6C}" type="presOf" srcId="{4F7BE7F7-5552-4DE6-AEBC-9358D873E4B8}" destId="{FC545DF4-02E3-45B4-A7B9-CEBD2A700D1B}" srcOrd="0" destOrd="0" presId="urn:microsoft.com/office/officeart/2005/8/layout/lProcess2"/>
    <dgm:cxn modelId="{646CB227-53A8-40D9-A367-DF077BA03053}" type="presOf" srcId="{251F39A7-E269-476A-9A33-F4C211999491}" destId="{899882DA-28BA-47BC-937B-DB15D04FAFAB}" srcOrd="0" destOrd="0" presId="urn:microsoft.com/office/officeart/2005/8/layout/lProcess2"/>
    <dgm:cxn modelId="{93015BAB-699A-486E-A7B1-F3D133085437}" type="presOf" srcId="{85B2E0D1-BB07-4CB4-829F-EF27ADF5F716}" destId="{9A020BD7-4FF3-4715-A254-6EEC05C04157}" srcOrd="0" destOrd="0" presId="urn:microsoft.com/office/officeart/2005/8/layout/lProcess2"/>
    <dgm:cxn modelId="{DCC92B28-45FF-45AE-B5C3-E08672B1030D}" srcId="{85B2E0D1-BB07-4CB4-829F-EF27ADF5F716}" destId="{BB3CFF04-093D-4736-86E0-DF87BE062623}" srcOrd="0" destOrd="0" parTransId="{2460DEB5-B647-4C0C-8214-8EA77FC3552F}" sibTransId="{177878B4-FF69-42FB-BB2C-17CBCCE0B408}"/>
    <dgm:cxn modelId="{462DF3B8-FA18-4E1A-9553-F292632F519F}" type="presOf" srcId="{CC3E236A-9406-4B9A-82E0-63B498388330}" destId="{C4122B35-FA6F-4087-AF1A-BAEAD7B4AC57}" srcOrd="0" destOrd="0" presId="urn:microsoft.com/office/officeart/2005/8/layout/lProcess2"/>
    <dgm:cxn modelId="{19C56F88-6B05-4AD3-9DF6-CEF6727A3AB0}" srcId="{4F7BE7F7-5552-4DE6-AEBC-9358D873E4B8}" destId="{DDC71EE5-772A-4751-B807-9BAEDBB94B74}" srcOrd="4" destOrd="0" parTransId="{F419ED84-008F-40E1-AC69-BAD2F721B830}" sibTransId="{7BACE4EC-37FA-4ACE-94ED-8469984F5D7B}"/>
    <dgm:cxn modelId="{3F757458-1FE9-43F7-888C-C2D8E50039D6}" type="presOf" srcId="{4D39A250-A54D-4208-8E71-B1837097A8FA}" destId="{5AD7341F-3159-4C48-9DC8-88447D781D6B}" srcOrd="0" destOrd="0" presId="urn:microsoft.com/office/officeart/2005/8/layout/lProcess2"/>
    <dgm:cxn modelId="{2B235612-AB10-47B5-B2E4-B41EA8DDA3EA}" type="presOf" srcId="{F1AF0C2E-6C90-430E-9CB2-59D88BE523C1}" destId="{AF679F66-769B-48AB-9363-1ED706A98E78}" srcOrd="0" destOrd="0" presId="urn:microsoft.com/office/officeart/2005/8/layout/lProcess2"/>
    <dgm:cxn modelId="{A030C052-C64C-48CE-9D69-72CC4E6A8467}" type="presParOf" srcId="{9A020BD7-4FF3-4715-A254-6EEC05C04157}" destId="{73A93AF4-297D-40E3-AA64-8AEC25CEC2EB}" srcOrd="0" destOrd="0" presId="urn:microsoft.com/office/officeart/2005/8/layout/lProcess2"/>
    <dgm:cxn modelId="{3DFCD6ED-1C18-4971-A5FE-70B153B47F20}" type="presParOf" srcId="{73A93AF4-297D-40E3-AA64-8AEC25CEC2EB}" destId="{F21E21FE-0251-4A51-9A44-7C000987E992}" srcOrd="0" destOrd="0" presId="urn:microsoft.com/office/officeart/2005/8/layout/lProcess2"/>
    <dgm:cxn modelId="{C89ECBB4-1BBE-486A-BA71-299CF49B48DD}" type="presParOf" srcId="{73A93AF4-297D-40E3-AA64-8AEC25CEC2EB}" destId="{0D663F60-9EE4-42B0-BE32-F191606313D8}" srcOrd="1" destOrd="0" presId="urn:microsoft.com/office/officeart/2005/8/layout/lProcess2"/>
    <dgm:cxn modelId="{352EECA7-269B-4C8B-ADAA-D73D2B6F998C}" type="presParOf" srcId="{73A93AF4-297D-40E3-AA64-8AEC25CEC2EB}" destId="{BA8DAB07-38D7-4775-A63E-862F114DCE40}" srcOrd="2" destOrd="0" presId="urn:microsoft.com/office/officeart/2005/8/layout/lProcess2"/>
    <dgm:cxn modelId="{CB863AD6-9704-4A38-A0A7-475842DBE3A2}" type="presParOf" srcId="{BA8DAB07-38D7-4775-A63E-862F114DCE40}" destId="{1C5D21B3-CBAB-4B59-8B80-B1780D2C8288}" srcOrd="0" destOrd="0" presId="urn:microsoft.com/office/officeart/2005/8/layout/lProcess2"/>
    <dgm:cxn modelId="{E48C1B32-9C7A-4861-AEA1-2CABCAD69D83}" type="presParOf" srcId="{1C5D21B3-CBAB-4B59-8B80-B1780D2C8288}" destId="{E836FF16-6262-4C91-AF80-BA399CEDA2D8}" srcOrd="0" destOrd="0" presId="urn:microsoft.com/office/officeart/2005/8/layout/lProcess2"/>
    <dgm:cxn modelId="{7CC7C171-257B-4022-9156-6849DD331EE5}" type="presParOf" srcId="{1C5D21B3-CBAB-4B59-8B80-B1780D2C8288}" destId="{055A34EB-13A6-4F68-B1D5-278C47B5D6A3}" srcOrd="1" destOrd="0" presId="urn:microsoft.com/office/officeart/2005/8/layout/lProcess2"/>
    <dgm:cxn modelId="{A3CEC3B0-7B8B-4B2B-9636-4F71E66130DE}" type="presParOf" srcId="{1C5D21B3-CBAB-4B59-8B80-B1780D2C8288}" destId="{5AD7341F-3159-4C48-9DC8-88447D781D6B}" srcOrd="2" destOrd="0" presId="urn:microsoft.com/office/officeart/2005/8/layout/lProcess2"/>
    <dgm:cxn modelId="{3D7FFE6D-0E1D-499B-AF48-54DC537B7412}" type="presParOf" srcId="{1C5D21B3-CBAB-4B59-8B80-B1780D2C8288}" destId="{CAC01D06-6C15-41C5-8EA4-26157DEA508B}" srcOrd="3" destOrd="0" presId="urn:microsoft.com/office/officeart/2005/8/layout/lProcess2"/>
    <dgm:cxn modelId="{9E42197D-0FC5-4BE3-A377-A0140EF054E7}" type="presParOf" srcId="{1C5D21B3-CBAB-4B59-8B80-B1780D2C8288}" destId="{899882DA-28BA-47BC-937B-DB15D04FAFAB}" srcOrd="4" destOrd="0" presId="urn:microsoft.com/office/officeart/2005/8/layout/lProcess2"/>
    <dgm:cxn modelId="{E6786EA7-DD32-478B-95D2-E5FA1BF90AD1}" type="presParOf" srcId="{9A020BD7-4FF3-4715-A254-6EEC05C04157}" destId="{D38FAA79-2C9F-4BFA-8AB3-95064C4C9FE1}" srcOrd="1" destOrd="0" presId="urn:microsoft.com/office/officeart/2005/8/layout/lProcess2"/>
    <dgm:cxn modelId="{FFC8BAAF-0035-4618-AEB1-107037DAF40D}" type="presParOf" srcId="{9A020BD7-4FF3-4715-A254-6EEC05C04157}" destId="{3497A19B-DADA-4A87-BA26-B279A57381E5}" srcOrd="2" destOrd="0" presId="urn:microsoft.com/office/officeart/2005/8/layout/lProcess2"/>
    <dgm:cxn modelId="{A12C40D4-FC13-40DE-9358-4BDD8721198D}" type="presParOf" srcId="{3497A19B-DADA-4A87-BA26-B279A57381E5}" destId="{6928AE62-614D-4843-9B4A-7B38831D6A6D}" srcOrd="0" destOrd="0" presId="urn:microsoft.com/office/officeart/2005/8/layout/lProcess2"/>
    <dgm:cxn modelId="{D4F5D9BB-F929-4A48-A298-1C47EA527C8C}" type="presParOf" srcId="{3497A19B-DADA-4A87-BA26-B279A57381E5}" destId="{3DA8452E-1D54-45DB-9887-798FE1B97B10}" srcOrd="1" destOrd="0" presId="urn:microsoft.com/office/officeart/2005/8/layout/lProcess2"/>
    <dgm:cxn modelId="{4BA9A98D-BADF-409F-8C1F-BEC2A30686FB}" type="presParOf" srcId="{3497A19B-DADA-4A87-BA26-B279A57381E5}" destId="{32AD732C-A50F-4A06-A00A-36D5942ACB1E}" srcOrd="2" destOrd="0" presId="urn:microsoft.com/office/officeart/2005/8/layout/lProcess2"/>
    <dgm:cxn modelId="{44D2948E-7926-4AE0-ADC3-6102B73069D0}" type="presParOf" srcId="{32AD732C-A50F-4A06-A00A-36D5942ACB1E}" destId="{CD902692-B3BF-4D63-8765-5B91119718E1}" srcOrd="0" destOrd="0" presId="urn:microsoft.com/office/officeart/2005/8/layout/lProcess2"/>
    <dgm:cxn modelId="{51E1439A-8AA6-4325-BEC3-40EB8E23036E}" type="presParOf" srcId="{9A020BD7-4FF3-4715-A254-6EEC05C04157}" destId="{8756E1F7-0F87-4EDD-8C57-454B3205B547}" srcOrd="3" destOrd="0" presId="urn:microsoft.com/office/officeart/2005/8/layout/lProcess2"/>
    <dgm:cxn modelId="{952FD0AF-DCAD-4658-BE19-8C5D30D5F981}" type="presParOf" srcId="{9A020BD7-4FF3-4715-A254-6EEC05C04157}" destId="{C765186D-8B5E-471A-B6FA-ED23FA758A56}" srcOrd="4" destOrd="0" presId="urn:microsoft.com/office/officeart/2005/8/layout/lProcess2"/>
    <dgm:cxn modelId="{545388A9-14AB-43A8-B572-0FB7FDDEA8B4}" type="presParOf" srcId="{C765186D-8B5E-471A-B6FA-ED23FA758A56}" destId="{FC545DF4-02E3-45B4-A7B9-CEBD2A700D1B}" srcOrd="0" destOrd="0" presId="urn:microsoft.com/office/officeart/2005/8/layout/lProcess2"/>
    <dgm:cxn modelId="{0EEC3E44-E082-40C0-A3ED-37E382A771A1}" type="presParOf" srcId="{C765186D-8B5E-471A-B6FA-ED23FA758A56}" destId="{48504818-030C-4F19-8C0C-8395DFA29812}" srcOrd="1" destOrd="0" presId="urn:microsoft.com/office/officeart/2005/8/layout/lProcess2"/>
    <dgm:cxn modelId="{A968E2FD-A079-4955-BC92-E558F80AA63B}" type="presParOf" srcId="{C765186D-8B5E-471A-B6FA-ED23FA758A56}" destId="{DC776105-0F37-47E6-B763-63FB29BEAB2B}" srcOrd="2" destOrd="0" presId="urn:microsoft.com/office/officeart/2005/8/layout/lProcess2"/>
    <dgm:cxn modelId="{C7A486AC-0044-4F07-BB24-5A495EFDFE38}" type="presParOf" srcId="{DC776105-0F37-47E6-B763-63FB29BEAB2B}" destId="{AB44E682-2049-4599-875C-DF1BCB5B9DD9}" srcOrd="0" destOrd="0" presId="urn:microsoft.com/office/officeart/2005/8/layout/lProcess2"/>
    <dgm:cxn modelId="{20470A53-AC4B-41D1-A6C5-41477F7FC4F4}" type="presParOf" srcId="{AB44E682-2049-4599-875C-DF1BCB5B9DD9}" destId="{C4122B35-FA6F-4087-AF1A-BAEAD7B4AC57}" srcOrd="0" destOrd="0" presId="urn:microsoft.com/office/officeart/2005/8/layout/lProcess2"/>
    <dgm:cxn modelId="{D11132FF-BCEA-40FB-920E-6CFFB3E7221B}" type="presParOf" srcId="{AB44E682-2049-4599-875C-DF1BCB5B9DD9}" destId="{AD8A5F15-3C1F-44AF-9272-A25768FBF65A}" srcOrd="1" destOrd="0" presId="urn:microsoft.com/office/officeart/2005/8/layout/lProcess2"/>
    <dgm:cxn modelId="{497360B6-A498-4B4B-B749-2D881B1268A6}" type="presParOf" srcId="{AB44E682-2049-4599-875C-DF1BCB5B9DD9}" destId="{2772F210-8B30-4A4B-8946-F1531A5735C1}" srcOrd="2" destOrd="0" presId="urn:microsoft.com/office/officeart/2005/8/layout/lProcess2"/>
    <dgm:cxn modelId="{AAA44EBA-94B9-48BB-BCA2-1BACD430631B}" type="presParOf" srcId="{AB44E682-2049-4599-875C-DF1BCB5B9DD9}" destId="{2120AB6F-CD5E-4E31-A868-CCE318F54390}" srcOrd="3" destOrd="0" presId="urn:microsoft.com/office/officeart/2005/8/layout/lProcess2"/>
    <dgm:cxn modelId="{C3EC7635-C5E1-4CE9-B849-CE743845F4EA}" type="presParOf" srcId="{AB44E682-2049-4599-875C-DF1BCB5B9DD9}" destId="{5DB57C17-35DB-4C29-9466-AF8025C574F3}" srcOrd="4" destOrd="0" presId="urn:microsoft.com/office/officeart/2005/8/layout/lProcess2"/>
    <dgm:cxn modelId="{6376F502-6302-409B-A41E-D5BCB4A0B99D}" type="presParOf" srcId="{AB44E682-2049-4599-875C-DF1BCB5B9DD9}" destId="{FDBA7F76-AAF6-46D1-A975-DB8AAC5E773D}" srcOrd="5" destOrd="0" presId="urn:microsoft.com/office/officeart/2005/8/layout/lProcess2"/>
    <dgm:cxn modelId="{8F3DD01F-5E63-4FCB-9825-8EE3F9736292}" type="presParOf" srcId="{AB44E682-2049-4599-875C-DF1BCB5B9DD9}" destId="{AE6BEA20-A9FA-4D9B-8D12-FEBBA672489B}" srcOrd="6" destOrd="0" presId="urn:microsoft.com/office/officeart/2005/8/layout/lProcess2"/>
    <dgm:cxn modelId="{C810C494-725A-48CF-B14E-5686C91B9AD3}" type="presParOf" srcId="{AB44E682-2049-4599-875C-DF1BCB5B9DD9}" destId="{D5964DF4-DF0E-4C94-9D9E-538681D53DC5}" srcOrd="7" destOrd="0" presId="urn:microsoft.com/office/officeart/2005/8/layout/lProcess2"/>
    <dgm:cxn modelId="{8E12A3DD-089E-45A0-AFC8-014060443ED3}" type="presParOf" srcId="{AB44E682-2049-4599-875C-DF1BCB5B9DD9}" destId="{FA361ED4-90DE-4EF2-A1CB-213D1688A501}" srcOrd="8" destOrd="0" presId="urn:microsoft.com/office/officeart/2005/8/layout/lProcess2"/>
    <dgm:cxn modelId="{1C21B077-E481-42DD-99EB-C894FBA962C8}" type="presParOf" srcId="{AB44E682-2049-4599-875C-DF1BCB5B9DD9}" destId="{28B6E48E-2505-4A60-B577-B373EE409EA8}" srcOrd="9" destOrd="0" presId="urn:microsoft.com/office/officeart/2005/8/layout/lProcess2"/>
    <dgm:cxn modelId="{0FCF35B0-0E52-47F8-A0D5-EC65EA460930}" type="presParOf" srcId="{AB44E682-2049-4599-875C-DF1BCB5B9DD9}" destId="{AF679F66-769B-48AB-9363-1ED706A98E78}"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8539C9-5DB3-40DF-AB49-62225623DB90}"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ES"/>
        </a:p>
      </dgm:t>
    </dgm:pt>
    <dgm:pt modelId="{C3DF53E1-21A1-44D4-B0F6-7D03E9799E49}">
      <dgm:prSet phldrT="[Texto]"/>
      <dgm:spPr/>
      <dgm:t>
        <a:bodyPr/>
        <a:lstStyle/>
        <a:p>
          <a:r>
            <a:rPr lang="es-ES" dirty="0"/>
            <a:t>Organización no gubernamental.</a:t>
          </a:r>
        </a:p>
      </dgm:t>
    </dgm:pt>
    <dgm:pt modelId="{CC1BF3A9-31FA-4F0B-BD3B-DABBDDB15ABD}" type="parTrans" cxnId="{0A07A68F-0D77-4C45-AF1C-1E83ABB2D8BD}">
      <dgm:prSet/>
      <dgm:spPr/>
      <dgm:t>
        <a:bodyPr/>
        <a:lstStyle/>
        <a:p>
          <a:endParaRPr lang="es-ES"/>
        </a:p>
      </dgm:t>
    </dgm:pt>
    <dgm:pt modelId="{AA92EF8F-CB29-4DBE-986C-A05B815C7E56}" type="sibTrans" cxnId="{0A07A68F-0D77-4C45-AF1C-1E83ABB2D8BD}">
      <dgm:prSet/>
      <dgm:spPr/>
      <dgm:t>
        <a:bodyPr/>
        <a:lstStyle/>
        <a:p>
          <a:endParaRPr lang="es-ES"/>
        </a:p>
      </dgm:t>
    </dgm:pt>
    <dgm:pt modelId="{2855191A-40B8-4D51-98CE-DC25816B25DF}">
      <dgm:prSet phldrT="[Texto]"/>
      <dgm:spPr/>
      <dgm:t>
        <a:bodyPr/>
        <a:lstStyle/>
        <a:p>
          <a:r>
            <a:rPr lang="es-ES" dirty="0"/>
            <a:t>Alianza Cooperativa Internacional</a:t>
          </a:r>
        </a:p>
      </dgm:t>
    </dgm:pt>
    <dgm:pt modelId="{58F9DE62-C0EE-44CD-BEF1-D8FC2FE7FD42}" type="parTrans" cxnId="{D112D0C4-312D-42D6-BEF2-9BD0D3C81230}">
      <dgm:prSet/>
      <dgm:spPr/>
      <dgm:t>
        <a:bodyPr/>
        <a:lstStyle/>
        <a:p>
          <a:endParaRPr lang="es-ES"/>
        </a:p>
      </dgm:t>
    </dgm:pt>
    <dgm:pt modelId="{C85DCD2F-039B-4995-AFDD-CD32BB46C313}" type="sibTrans" cxnId="{D112D0C4-312D-42D6-BEF2-9BD0D3C81230}">
      <dgm:prSet/>
      <dgm:spPr/>
      <dgm:t>
        <a:bodyPr/>
        <a:lstStyle/>
        <a:p>
          <a:endParaRPr lang="es-ES"/>
        </a:p>
      </dgm:t>
    </dgm:pt>
    <dgm:pt modelId="{CE6D3A0D-C8DA-45A0-B383-EAB5684E577C}">
      <dgm:prSet phldrT="[Texto]"/>
      <dgm:spPr/>
      <dgm:t>
        <a:bodyPr/>
        <a:lstStyle/>
        <a:p>
          <a:r>
            <a:rPr lang="es-ES" dirty="0"/>
            <a:t>1895: Londres</a:t>
          </a:r>
        </a:p>
      </dgm:t>
    </dgm:pt>
    <dgm:pt modelId="{2697B125-E212-46E8-8BC5-BA45DD762951}" type="parTrans" cxnId="{C0BFC156-D297-4BE4-A554-1F86A653A06B}">
      <dgm:prSet/>
      <dgm:spPr/>
      <dgm:t>
        <a:bodyPr/>
        <a:lstStyle/>
        <a:p>
          <a:endParaRPr lang="es-ES"/>
        </a:p>
      </dgm:t>
    </dgm:pt>
    <dgm:pt modelId="{C0D5475B-DC05-436A-9E22-58EC290D6C91}" type="sibTrans" cxnId="{C0BFC156-D297-4BE4-A554-1F86A653A06B}">
      <dgm:prSet/>
      <dgm:spPr/>
      <dgm:t>
        <a:bodyPr/>
        <a:lstStyle/>
        <a:p>
          <a:endParaRPr lang="es-ES"/>
        </a:p>
      </dgm:t>
    </dgm:pt>
    <dgm:pt modelId="{B6686691-18A6-4E4B-8FD4-F979B7A700F9}">
      <dgm:prSet phldrT="[Texto]"/>
      <dgm:spPr/>
      <dgm:t>
        <a:bodyPr/>
        <a:lstStyle/>
        <a:p>
          <a:r>
            <a:rPr lang="es-ES" dirty="0"/>
            <a:t>303 organizaciones</a:t>
          </a:r>
        </a:p>
      </dgm:t>
    </dgm:pt>
    <dgm:pt modelId="{FFB5B420-6D44-43D5-BCBC-A061F79967E7}" type="parTrans" cxnId="{1D41CD9D-C454-4106-8B9A-37113654DA1B}">
      <dgm:prSet/>
      <dgm:spPr/>
      <dgm:t>
        <a:bodyPr/>
        <a:lstStyle/>
        <a:p>
          <a:endParaRPr lang="es-ES"/>
        </a:p>
      </dgm:t>
    </dgm:pt>
    <dgm:pt modelId="{D0699AFB-C580-4EEC-B10E-A49355298B9D}" type="sibTrans" cxnId="{1D41CD9D-C454-4106-8B9A-37113654DA1B}">
      <dgm:prSet/>
      <dgm:spPr/>
      <dgm:t>
        <a:bodyPr/>
        <a:lstStyle/>
        <a:p>
          <a:endParaRPr lang="es-ES"/>
        </a:p>
      </dgm:t>
    </dgm:pt>
    <dgm:pt modelId="{F62FB7F5-3A04-4F92-81E5-1C8CFA3C2EA5}">
      <dgm:prSet phldrT="[Texto]"/>
      <dgm:spPr/>
      <dgm:t>
        <a:bodyPr/>
        <a:lstStyle/>
        <a:p>
          <a:r>
            <a:rPr lang="es-ES" dirty="0"/>
            <a:t>105 países</a:t>
          </a:r>
        </a:p>
      </dgm:t>
    </dgm:pt>
    <dgm:pt modelId="{74BAC668-7BB8-422A-BBB4-889F08B48B19}" type="parTrans" cxnId="{2D6CC0C1-C876-4906-8026-005B63C490CD}">
      <dgm:prSet/>
      <dgm:spPr/>
      <dgm:t>
        <a:bodyPr/>
        <a:lstStyle/>
        <a:p>
          <a:endParaRPr lang="es-ES"/>
        </a:p>
      </dgm:t>
    </dgm:pt>
    <dgm:pt modelId="{6E24D15B-F33C-482B-B33E-B9EED039E376}" type="sibTrans" cxnId="{2D6CC0C1-C876-4906-8026-005B63C490CD}">
      <dgm:prSet/>
      <dgm:spPr/>
      <dgm:t>
        <a:bodyPr/>
        <a:lstStyle/>
        <a:p>
          <a:endParaRPr lang="es-ES"/>
        </a:p>
      </dgm:t>
    </dgm:pt>
    <dgm:pt modelId="{1A957CA5-BB83-4A85-A920-E9B6C9035BCB}" type="pres">
      <dgm:prSet presAssocID="{068539C9-5DB3-40DF-AB49-62225623DB90}" presName="Name0" presStyleCnt="0">
        <dgm:presLayoutVars>
          <dgm:dir/>
          <dgm:resizeHandles/>
        </dgm:presLayoutVars>
      </dgm:prSet>
      <dgm:spPr/>
      <dgm:t>
        <a:bodyPr/>
        <a:lstStyle/>
        <a:p>
          <a:endParaRPr lang="es-EC"/>
        </a:p>
      </dgm:t>
    </dgm:pt>
    <dgm:pt modelId="{0C993D1A-CA98-499D-BAB4-E6107D7F9D79}" type="pres">
      <dgm:prSet presAssocID="{C3DF53E1-21A1-44D4-B0F6-7D03E9799E49}" presName="compNode" presStyleCnt="0"/>
      <dgm:spPr/>
    </dgm:pt>
    <dgm:pt modelId="{E796CF82-44B6-438E-BFFB-A7021F30875C}" type="pres">
      <dgm:prSet presAssocID="{C3DF53E1-21A1-44D4-B0F6-7D03E9799E49}" presName="dummyConnPt" presStyleCnt="0"/>
      <dgm:spPr/>
    </dgm:pt>
    <dgm:pt modelId="{7DDDCE07-C844-44B2-A3C5-888B4A3025F7}" type="pres">
      <dgm:prSet presAssocID="{C3DF53E1-21A1-44D4-B0F6-7D03E9799E49}" presName="node" presStyleLbl="node1" presStyleIdx="0" presStyleCnt="5" custLinFactNeighborX="-129" custLinFactNeighborY="-3010">
        <dgm:presLayoutVars>
          <dgm:bulletEnabled val="1"/>
        </dgm:presLayoutVars>
      </dgm:prSet>
      <dgm:spPr/>
      <dgm:t>
        <a:bodyPr/>
        <a:lstStyle/>
        <a:p>
          <a:endParaRPr lang="es-EC"/>
        </a:p>
      </dgm:t>
    </dgm:pt>
    <dgm:pt modelId="{6C5EE3F2-E2D7-4BE8-ABC4-445F3B39AE73}" type="pres">
      <dgm:prSet presAssocID="{AA92EF8F-CB29-4DBE-986C-A05B815C7E56}" presName="sibTrans" presStyleLbl="bgSibTrans2D1" presStyleIdx="0" presStyleCnt="4"/>
      <dgm:spPr/>
      <dgm:t>
        <a:bodyPr/>
        <a:lstStyle/>
        <a:p>
          <a:endParaRPr lang="es-EC"/>
        </a:p>
      </dgm:t>
    </dgm:pt>
    <dgm:pt modelId="{E2C57EEE-2AF7-4681-8DBC-70EF4397868D}" type="pres">
      <dgm:prSet presAssocID="{2855191A-40B8-4D51-98CE-DC25816B25DF}" presName="compNode" presStyleCnt="0"/>
      <dgm:spPr/>
    </dgm:pt>
    <dgm:pt modelId="{7CD8B219-CA6D-4D1C-A832-5DC228076D83}" type="pres">
      <dgm:prSet presAssocID="{2855191A-40B8-4D51-98CE-DC25816B25DF}" presName="dummyConnPt" presStyleCnt="0"/>
      <dgm:spPr/>
    </dgm:pt>
    <dgm:pt modelId="{0DA6D7BB-55B5-4BC9-81D0-979935455B59}" type="pres">
      <dgm:prSet presAssocID="{2855191A-40B8-4D51-98CE-DC25816B25DF}" presName="node" presStyleLbl="node1" presStyleIdx="1" presStyleCnt="5">
        <dgm:presLayoutVars>
          <dgm:bulletEnabled val="1"/>
        </dgm:presLayoutVars>
      </dgm:prSet>
      <dgm:spPr/>
      <dgm:t>
        <a:bodyPr/>
        <a:lstStyle/>
        <a:p>
          <a:endParaRPr lang="es-EC"/>
        </a:p>
      </dgm:t>
    </dgm:pt>
    <dgm:pt modelId="{64A18CE1-BCBF-400B-9B2C-634A1EA719F9}" type="pres">
      <dgm:prSet presAssocID="{C85DCD2F-039B-4995-AFDD-CD32BB46C313}" presName="sibTrans" presStyleLbl="bgSibTrans2D1" presStyleIdx="1" presStyleCnt="4"/>
      <dgm:spPr/>
      <dgm:t>
        <a:bodyPr/>
        <a:lstStyle/>
        <a:p>
          <a:endParaRPr lang="es-EC"/>
        </a:p>
      </dgm:t>
    </dgm:pt>
    <dgm:pt modelId="{3537FF1E-CC9B-4882-B7E2-5C7E40AF4184}" type="pres">
      <dgm:prSet presAssocID="{CE6D3A0D-C8DA-45A0-B383-EAB5684E577C}" presName="compNode" presStyleCnt="0"/>
      <dgm:spPr/>
    </dgm:pt>
    <dgm:pt modelId="{104BA31B-18DA-4B80-8331-9E17D0FF4716}" type="pres">
      <dgm:prSet presAssocID="{CE6D3A0D-C8DA-45A0-B383-EAB5684E577C}" presName="dummyConnPt" presStyleCnt="0"/>
      <dgm:spPr/>
    </dgm:pt>
    <dgm:pt modelId="{91FE8DD0-C472-417B-A526-47AB381A0092}" type="pres">
      <dgm:prSet presAssocID="{CE6D3A0D-C8DA-45A0-B383-EAB5684E577C}" presName="node" presStyleLbl="node1" presStyleIdx="2" presStyleCnt="5">
        <dgm:presLayoutVars>
          <dgm:bulletEnabled val="1"/>
        </dgm:presLayoutVars>
      </dgm:prSet>
      <dgm:spPr/>
      <dgm:t>
        <a:bodyPr/>
        <a:lstStyle/>
        <a:p>
          <a:endParaRPr lang="es-EC"/>
        </a:p>
      </dgm:t>
    </dgm:pt>
    <dgm:pt modelId="{B039710E-4BF0-42D3-8BDE-6331258B34A8}" type="pres">
      <dgm:prSet presAssocID="{C0D5475B-DC05-436A-9E22-58EC290D6C91}" presName="sibTrans" presStyleLbl="bgSibTrans2D1" presStyleIdx="2" presStyleCnt="4"/>
      <dgm:spPr/>
      <dgm:t>
        <a:bodyPr/>
        <a:lstStyle/>
        <a:p>
          <a:endParaRPr lang="es-EC"/>
        </a:p>
      </dgm:t>
    </dgm:pt>
    <dgm:pt modelId="{6E784887-FE0E-470B-9DF0-1B6A6AFB47FB}" type="pres">
      <dgm:prSet presAssocID="{B6686691-18A6-4E4B-8FD4-F979B7A700F9}" presName="compNode" presStyleCnt="0"/>
      <dgm:spPr/>
    </dgm:pt>
    <dgm:pt modelId="{7B8F2933-5FFD-475F-98A7-92531826044A}" type="pres">
      <dgm:prSet presAssocID="{B6686691-18A6-4E4B-8FD4-F979B7A700F9}" presName="dummyConnPt" presStyleCnt="0"/>
      <dgm:spPr/>
    </dgm:pt>
    <dgm:pt modelId="{41CBD155-184D-41E3-A6F8-199910B4D866}" type="pres">
      <dgm:prSet presAssocID="{B6686691-18A6-4E4B-8FD4-F979B7A700F9}" presName="node" presStyleLbl="node1" presStyleIdx="3" presStyleCnt="5">
        <dgm:presLayoutVars>
          <dgm:bulletEnabled val="1"/>
        </dgm:presLayoutVars>
      </dgm:prSet>
      <dgm:spPr/>
      <dgm:t>
        <a:bodyPr/>
        <a:lstStyle/>
        <a:p>
          <a:endParaRPr lang="es-EC"/>
        </a:p>
      </dgm:t>
    </dgm:pt>
    <dgm:pt modelId="{15D28143-79E9-4BBF-BB3E-DE971218A490}" type="pres">
      <dgm:prSet presAssocID="{D0699AFB-C580-4EEC-B10E-A49355298B9D}" presName="sibTrans" presStyleLbl="bgSibTrans2D1" presStyleIdx="3" presStyleCnt="4"/>
      <dgm:spPr/>
      <dgm:t>
        <a:bodyPr/>
        <a:lstStyle/>
        <a:p>
          <a:endParaRPr lang="es-EC"/>
        </a:p>
      </dgm:t>
    </dgm:pt>
    <dgm:pt modelId="{585EC535-8CE9-4995-9474-E7861EE9E0EE}" type="pres">
      <dgm:prSet presAssocID="{F62FB7F5-3A04-4F92-81E5-1C8CFA3C2EA5}" presName="compNode" presStyleCnt="0"/>
      <dgm:spPr/>
    </dgm:pt>
    <dgm:pt modelId="{7929040B-47DB-423B-ADB1-42B3DC5B293E}" type="pres">
      <dgm:prSet presAssocID="{F62FB7F5-3A04-4F92-81E5-1C8CFA3C2EA5}" presName="dummyConnPt" presStyleCnt="0"/>
      <dgm:spPr/>
    </dgm:pt>
    <dgm:pt modelId="{D352D5C1-9838-4B77-8970-CC33127A909C}" type="pres">
      <dgm:prSet presAssocID="{F62FB7F5-3A04-4F92-81E5-1C8CFA3C2EA5}" presName="node" presStyleLbl="node1" presStyleIdx="4" presStyleCnt="5">
        <dgm:presLayoutVars>
          <dgm:bulletEnabled val="1"/>
        </dgm:presLayoutVars>
      </dgm:prSet>
      <dgm:spPr/>
      <dgm:t>
        <a:bodyPr/>
        <a:lstStyle/>
        <a:p>
          <a:endParaRPr lang="es-EC"/>
        </a:p>
      </dgm:t>
    </dgm:pt>
  </dgm:ptLst>
  <dgm:cxnLst>
    <dgm:cxn modelId="{E33A0B67-5A5B-4F60-896E-03367C038E70}" type="presOf" srcId="{CE6D3A0D-C8DA-45A0-B383-EAB5684E577C}" destId="{91FE8DD0-C472-417B-A526-47AB381A0092}" srcOrd="0" destOrd="0" presId="urn:microsoft.com/office/officeart/2005/8/layout/bProcess4"/>
    <dgm:cxn modelId="{C0BFC156-D297-4BE4-A554-1F86A653A06B}" srcId="{068539C9-5DB3-40DF-AB49-62225623DB90}" destId="{CE6D3A0D-C8DA-45A0-B383-EAB5684E577C}" srcOrd="2" destOrd="0" parTransId="{2697B125-E212-46E8-8BC5-BA45DD762951}" sibTransId="{C0D5475B-DC05-436A-9E22-58EC290D6C91}"/>
    <dgm:cxn modelId="{B34E917B-9B81-4631-B1E4-D832E175AFDF}" type="presOf" srcId="{C3DF53E1-21A1-44D4-B0F6-7D03E9799E49}" destId="{7DDDCE07-C844-44B2-A3C5-888B4A3025F7}" srcOrd="0" destOrd="0" presId="urn:microsoft.com/office/officeart/2005/8/layout/bProcess4"/>
    <dgm:cxn modelId="{92DA7036-07ED-4D3A-B8A3-0631116A5232}" type="presOf" srcId="{AA92EF8F-CB29-4DBE-986C-A05B815C7E56}" destId="{6C5EE3F2-E2D7-4BE8-ABC4-445F3B39AE73}" srcOrd="0" destOrd="0" presId="urn:microsoft.com/office/officeart/2005/8/layout/bProcess4"/>
    <dgm:cxn modelId="{5F1547B7-FE28-41C5-B193-F6785DE54430}" type="presOf" srcId="{D0699AFB-C580-4EEC-B10E-A49355298B9D}" destId="{15D28143-79E9-4BBF-BB3E-DE971218A490}" srcOrd="0" destOrd="0" presId="urn:microsoft.com/office/officeart/2005/8/layout/bProcess4"/>
    <dgm:cxn modelId="{2D6CC0C1-C876-4906-8026-005B63C490CD}" srcId="{068539C9-5DB3-40DF-AB49-62225623DB90}" destId="{F62FB7F5-3A04-4F92-81E5-1C8CFA3C2EA5}" srcOrd="4" destOrd="0" parTransId="{74BAC668-7BB8-422A-BBB4-889F08B48B19}" sibTransId="{6E24D15B-F33C-482B-B33E-B9EED039E376}"/>
    <dgm:cxn modelId="{0A07A68F-0D77-4C45-AF1C-1E83ABB2D8BD}" srcId="{068539C9-5DB3-40DF-AB49-62225623DB90}" destId="{C3DF53E1-21A1-44D4-B0F6-7D03E9799E49}" srcOrd="0" destOrd="0" parTransId="{CC1BF3A9-31FA-4F0B-BD3B-DABBDDB15ABD}" sibTransId="{AA92EF8F-CB29-4DBE-986C-A05B815C7E56}"/>
    <dgm:cxn modelId="{0CFFA620-40CA-4856-9C90-345B9C21E0AA}" type="presOf" srcId="{B6686691-18A6-4E4B-8FD4-F979B7A700F9}" destId="{41CBD155-184D-41E3-A6F8-199910B4D866}" srcOrd="0" destOrd="0" presId="urn:microsoft.com/office/officeart/2005/8/layout/bProcess4"/>
    <dgm:cxn modelId="{75F3B3B1-B285-42F2-9B12-CCCC3D63B7FD}" type="presOf" srcId="{068539C9-5DB3-40DF-AB49-62225623DB90}" destId="{1A957CA5-BB83-4A85-A920-E9B6C9035BCB}" srcOrd="0" destOrd="0" presId="urn:microsoft.com/office/officeart/2005/8/layout/bProcess4"/>
    <dgm:cxn modelId="{4502319A-1ED3-4586-9D07-CCBA9D3D8281}" type="presOf" srcId="{2855191A-40B8-4D51-98CE-DC25816B25DF}" destId="{0DA6D7BB-55B5-4BC9-81D0-979935455B59}" srcOrd="0" destOrd="0" presId="urn:microsoft.com/office/officeart/2005/8/layout/bProcess4"/>
    <dgm:cxn modelId="{BD8AD802-9B9F-4183-9363-F9BD2A72949B}" type="presOf" srcId="{F62FB7F5-3A04-4F92-81E5-1C8CFA3C2EA5}" destId="{D352D5C1-9838-4B77-8970-CC33127A909C}" srcOrd="0" destOrd="0" presId="urn:microsoft.com/office/officeart/2005/8/layout/bProcess4"/>
    <dgm:cxn modelId="{D112D0C4-312D-42D6-BEF2-9BD0D3C81230}" srcId="{068539C9-5DB3-40DF-AB49-62225623DB90}" destId="{2855191A-40B8-4D51-98CE-DC25816B25DF}" srcOrd="1" destOrd="0" parTransId="{58F9DE62-C0EE-44CD-BEF1-D8FC2FE7FD42}" sibTransId="{C85DCD2F-039B-4995-AFDD-CD32BB46C313}"/>
    <dgm:cxn modelId="{1D41CD9D-C454-4106-8B9A-37113654DA1B}" srcId="{068539C9-5DB3-40DF-AB49-62225623DB90}" destId="{B6686691-18A6-4E4B-8FD4-F979B7A700F9}" srcOrd="3" destOrd="0" parTransId="{FFB5B420-6D44-43D5-BCBC-A061F79967E7}" sibTransId="{D0699AFB-C580-4EEC-B10E-A49355298B9D}"/>
    <dgm:cxn modelId="{67B9F660-4C35-40AE-8F08-2D8EC2BE373C}" type="presOf" srcId="{C85DCD2F-039B-4995-AFDD-CD32BB46C313}" destId="{64A18CE1-BCBF-400B-9B2C-634A1EA719F9}" srcOrd="0" destOrd="0" presId="urn:microsoft.com/office/officeart/2005/8/layout/bProcess4"/>
    <dgm:cxn modelId="{DDF623F7-85F5-4DD4-9225-CA80B1703022}" type="presOf" srcId="{C0D5475B-DC05-436A-9E22-58EC290D6C91}" destId="{B039710E-4BF0-42D3-8BDE-6331258B34A8}" srcOrd="0" destOrd="0" presId="urn:microsoft.com/office/officeart/2005/8/layout/bProcess4"/>
    <dgm:cxn modelId="{D9E5EE1C-59A2-4F86-BB27-D51F40034E20}" type="presParOf" srcId="{1A957CA5-BB83-4A85-A920-E9B6C9035BCB}" destId="{0C993D1A-CA98-499D-BAB4-E6107D7F9D79}" srcOrd="0" destOrd="0" presId="urn:microsoft.com/office/officeart/2005/8/layout/bProcess4"/>
    <dgm:cxn modelId="{6A16E998-8A2C-48D8-AC8E-AEDB9E43BDBF}" type="presParOf" srcId="{0C993D1A-CA98-499D-BAB4-E6107D7F9D79}" destId="{E796CF82-44B6-438E-BFFB-A7021F30875C}" srcOrd="0" destOrd="0" presId="urn:microsoft.com/office/officeart/2005/8/layout/bProcess4"/>
    <dgm:cxn modelId="{D50513B8-D4D6-4FB4-832F-F6338FEF14ED}" type="presParOf" srcId="{0C993D1A-CA98-499D-BAB4-E6107D7F9D79}" destId="{7DDDCE07-C844-44B2-A3C5-888B4A3025F7}" srcOrd="1" destOrd="0" presId="urn:microsoft.com/office/officeart/2005/8/layout/bProcess4"/>
    <dgm:cxn modelId="{CC551EA5-C59A-4578-9C0E-71D371E4A4E1}" type="presParOf" srcId="{1A957CA5-BB83-4A85-A920-E9B6C9035BCB}" destId="{6C5EE3F2-E2D7-4BE8-ABC4-445F3B39AE73}" srcOrd="1" destOrd="0" presId="urn:microsoft.com/office/officeart/2005/8/layout/bProcess4"/>
    <dgm:cxn modelId="{37187CF7-DD2D-4458-BD6D-6091F5E780D8}" type="presParOf" srcId="{1A957CA5-BB83-4A85-A920-E9B6C9035BCB}" destId="{E2C57EEE-2AF7-4681-8DBC-70EF4397868D}" srcOrd="2" destOrd="0" presId="urn:microsoft.com/office/officeart/2005/8/layout/bProcess4"/>
    <dgm:cxn modelId="{1919F8E2-FA39-4699-A6D7-FCDBB1718580}" type="presParOf" srcId="{E2C57EEE-2AF7-4681-8DBC-70EF4397868D}" destId="{7CD8B219-CA6D-4D1C-A832-5DC228076D83}" srcOrd="0" destOrd="0" presId="urn:microsoft.com/office/officeart/2005/8/layout/bProcess4"/>
    <dgm:cxn modelId="{19528B70-99FD-4572-B936-3473D7D44A9D}" type="presParOf" srcId="{E2C57EEE-2AF7-4681-8DBC-70EF4397868D}" destId="{0DA6D7BB-55B5-4BC9-81D0-979935455B59}" srcOrd="1" destOrd="0" presId="urn:microsoft.com/office/officeart/2005/8/layout/bProcess4"/>
    <dgm:cxn modelId="{66D4F051-C566-4423-A490-09ABF32836AB}" type="presParOf" srcId="{1A957CA5-BB83-4A85-A920-E9B6C9035BCB}" destId="{64A18CE1-BCBF-400B-9B2C-634A1EA719F9}" srcOrd="3" destOrd="0" presId="urn:microsoft.com/office/officeart/2005/8/layout/bProcess4"/>
    <dgm:cxn modelId="{D1D8C1FE-DB48-482E-9781-9692CAD74DE0}" type="presParOf" srcId="{1A957CA5-BB83-4A85-A920-E9B6C9035BCB}" destId="{3537FF1E-CC9B-4882-B7E2-5C7E40AF4184}" srcOrd="4" destOrd="0" presId="urn:microsoft.com/office/officeart/2005/8/layout/bProcess4"/>
    <dgm:cxn modelId="{EA7D64D4-2E27-4BC5-9749-30DE23C60C41}" type="presParOf" srcId="{3537FF1E-CC9B-4882-B7E2-5C7E40AF4184}" destId="{104BA31B-18DA-4B80-8331-9E17D0FF4716}" srcOrd="0" destOrd="0" presId="urn:microsoft.com/office/officeart/2005/8/layout/bProcess4"/>
    <dgm:cxn modelId="{25242C97-AF21-4048-BC83-74090E9C78ED}" type="presParOf" srcId="{3537FF1E-CC9B-4882-B7E2-5C7E40AF4184}" destId="{91FE8DD0-C472-417B-A526-47AB381A0092}" srcOrd="1" destOrd="0" presId="urn:microsoft.com/office/officeart/2005/8/layout/bProcess4"/>
    <dgm:cxn modelId="{0790FF8E-E989-4403-B698-0D5A1FE19206}" type="presParOf" srcId="{1A957CA5-BB83-4A85-A920-E9B6C9035BCB}" destId="{B039710E-4BF0-42D3-8BDE-6331258B34A8}" srcOrd="5" destOrd="0" presId="urn:microsoft.com/office/officeart/2005/8/layout/bProcess4"/>
    <dgm:cxn modelId="{F63B88B4-DAD2-4079-A274-F6D443FB6E33}" type="presParOf" srcId="{1A957CA5-BB83-4A85-A920-E9B6C9035BCB}" destId="{6E784887-FE0E-470B-9DF0-1B6A6AFB47FB}" srcOrd="6" destOrd="0" presId="urn:microsoft.com/office/officeart/2005/8/layout/bProcess4"/>
    <dgm:cxn modelId="{9EA88F09-6078-4ECC-BEB3-B9F0E7D70CC1}" type="presParOf" srcId="{6E784887-FE0E-470B-9DF0-1B6A6AFB47FB}" destId="{7B8F2933-5FFD-475F-98A7-92531826044A}" srcOrd="0" destOrd="0" presId="urn:microsoft.com/office/officeart/2005/8/layout/bProcess4"/>
    <dgm:cxn modelId="{9F47FDD5-01D2-4604-9A38-E19ADF4FC6AD}" type="presParOf" srcId="{6E784887-FE0E-470B-9DF0-1B6A6AFB47FB}" destId="{41CBD155-184D-41E3-A6F8-199910B4D866}" srcOrd="1" destOrd="0" presId="urn:microsoft.com/office/officeart/2005/8/layout/bProcess4"/>
    <dgm:cxn modelId="{0D1F9FE5-8039-4D37-A84A-30DB25E2371D}" type="presParOf" srcId="{1A957CA5-BB83-4A85-A920-E9B6C9035BCB}" destId="{15D28143-79E9-4BBF-BB3E-DE971218A490}" srcOrd="7" destOrd="0" presId="urn:microsoft.com/office/officeart/2005/8/layout/bProcess4"/>
    <dgm:cxn modelId="{0DEF45D3-1334-4614-B53D-B9F2AE309402}" type="presParOf" srcId="{1A957CA5-BB83-4A85-A920-E9B6C9035BCB}" destId="{585EC535-8CE9-4995-9474-E7861EE9E0EE}" srcOrd="8" destOrd="0" presId="urn:microsoft.com/office/officeart/2005/8/layout/bProcess4"/>
    <dgm:cxn modelId="{B00BE119-64FC-4CA1-9EFC-4DDD6245F89B}" type="presParOf" srcId="{585EC535-8CE9-4995-9474-E7861EE9E0EE}" destId="{7929040B-47DB-423B-ADB1-42B3DC5B293E}" srcOrd="0" destOrd="0" presId="urn:microsoft.com/office/officeart/2005/8/layout/bProcess4"/>
    <dgm:cxn modelId="{CDF43FB3-4D2C-4E88-A25F-6AA533284123}" type="presParOf" srcId="{585EC535-8CE9-4995-9474-E7861EE9E0EE}" destId="{D352D5C1-9838-4B77-8970-CC33127A909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6C6561-576F-4B94-9B32-939115F892D0}"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s-EC"/>
        </a:p>
      </dgm:t>
    </dgm:pt>
    <dgm:pt modelId="{35024377-0949-405A-974E-FCDD495B5AC7}">
      <dgm:prSet phldrT="[Texto]"/>
      <dgm:spPr/>
      <dgm:t>
        <a:bodyPr/>
        <a:lstStyle/>
        <a:p>
          <a:r>
            <a:rPr lang="es-EC" dirty="0"/>
            <a:t>SOCIAL</a:t>
          </a:r>
        </a:p>
      </dgm:t>
    </dgm:pt>
    <dgm:pt modelId="{45BDE0D7-A59D-4892-A077-57F5BC70ABAA}" type="parTrans" cxnId="{C9A547E7-060B-442A-96B7-C12D4B853966}">
      <dgm:prSet/>
      <dgm:spPr/>
      <dgm:t>
        <a:bodyPr/>
        <a:lstStyle/>
        <a:p>
          <a:endParaRPr lang="es-EC"/>
        </a:p>
      </dgm:t>
    </dgm:pt>
    <dgm:pt modelId="{992F471A-9BA7-4759-A44B-2694502EBF1B}" type="sibTrans" cxnId="{C9A547E7-060B-442A-96B7-C12D4B853966}">
      <dgm:prSet/>
      <dgm:spPr/>
      <dgm:t>
        <a:bodyPr/>
        <a:lstStyle/>
        <a:p>
          <a:endParaRPr lang="es-EC"/>
        </a:p>
      </dgm:t>
    </dgm:pt>
    <dgm:pt modelId="{FADEFF87-D5DA-446D-B282-E455B3E5FB73}">
      <dgm:prSet phldrT="[Texto]"/>
      <dgm:spPr/>
      <dgm:t>
        <a:bodyPr/>
        <a:lstStyle/>
        <a:p>
          <a:r>
            <a:rPr lang="es-EC" dirty="0"/>
            <a:t>FINANCIERO</a:t>
          </a:r>
        </a:p>
      </dgm:t>
    </dgm:pt>
    <dgm:pt modelId="{8097978B-B34D-4414-A7D3-032ACB1DAF17}" type="parTrans" cxnId="{79749891-1474-47A5-A113-1D4B5E8261B9}">
      <dgm:prSet/>
      <dgm:spPr/>
      <dgm:t>
        <a:bodyPr/>
        <a:lstStyle/>
        <a:p>
          <a:endParaRPr lang="es-EC"/>
        </a:p>
      </dgm:t>
    </dgm:pt>
    <dgm:pt modelId="{A8F3E403-B1D0-4353-BB40-0F70C7F2175C}" type="sibTrans" cxnId="{79749891-1474-47A5-A113-1D4B5E8261B9}">
      <dgm:prSet/>
      <dgm:spPr/>
      <dgm:t>
        <a:bodyPr/>
        <a:lstStyle/>
        <a:p>
          <a:endParaRPr lang="es-EC"/>
        </a:p>
      </dgm:t>
    </dgm:pt>
    <dgm:pt modelId="{AD8B730B-DC42-4585-B518-AA5267B45689}" type="pres">
      <dgm:prSet presAssocID="{746C6561-576F-4B94-9B32-939115F892D0}" presName="compositeShape" presStyleCnt="0">
        <dgm:presLayoutVars>
          <dgm:chMax val="2"/>
          <dgm:dir/>
          <dgm:resizeHandles val="exact"/>
        </dgm:presLayoutVars>
      </dgm:prSet>
      <dgm:spPr/>
      <dgm:t>
        <a:bodyPr/>
        <a:lstStyle/>
        <a:p>
          <a:endParaRPr lang="es-EC"/>
        </a:p>
      </dgm:t>
    </dgm:pt>
    <dgm:pt modelId="{723E255E-59C5-4C08-BBAF-545EA8DD4329}" type="pres">
      <dgm:prSet presAssocID="{746C6561-576F-4B94-9B32-939115F892D0}" presName="divider" presStyleLbl="fgShp" presStyleIdx="0" presStyleCnt="1"/>
      <dgm:spPr/>
    </dgm:pt>
    <dgm:pt modelId="{9FCACF06-C2F1-4459-8CD7-814D2091B01E}" type="pres">
      <dgm:prSet presAssocID="{35024377-0949-405A-974E-FCDD495B5AC7}" presName="downArrow" presStyleLbl="node1" presStyleIdx="0" presStyleCnt="2"/>
      <dgm:spPr/>
    </dgm:pt>
    <dgm:pt modelId="{89AAE96F-3838-4208-AEDF-77A78BABCB7A}" type="pres">
      <dgm:prSet presAssocID="{35024377-0949-405A-974E-FCDD495B5AC7}" presName="downArrowText" presStyleLbl="revTx" presStyleIdx="0" presStyleCnt="2">
        <dgm:presLayoutVars>
          <dgm:bulletEnabled val="1"/>
        </dgm:presLayoutVars>
      </dgm:prSet>
      <dgm:spPr/>
      <dgm:t>
        <a:bodyPr/>
        <a:lstStyle/>
        <a:p>
          <a:endParaRPr lang="es-EC"/>
        </a:p>
      </dgm:t>
    </dgm:pt>
    <dgm:pt modelId="{7E0AEC2F-AA20-4CAB-8510-6903A21A7053}" type="pres">
      <dgm:prSet presAssocID="{FADEFF87-D5DA-446D-B282-E455B3E5FB73}" presName="upArrow" presStyleLbl="node1" presStyleIdx="1" presStyleCnt="2"/>
      <dgm:spPr/>
    </dgm:pt>
    <dgm:pt modelId="{F33E225E-E85D-487A-8ADB-A0486F52CB44}" type="pres">
      <dgm:prSet presAssocID="{FADEFF87-D5DA-446D-B282-E455B3E5FB73}" presName="upArrowText" presStyleLbl="revTx" presStyleIdx="1" presStyleCnt="2">
        <dgm:presLayoutVars>
          <dgm:bulletEnabled val="1"/>
        </dgm:presLayoutVars>
      </dgm:prSet>
      <dgm:spPr/>
      <dgm:t>
        <a:bodyPr/>
        <a:lstStyle/>
        <a:p>
          <a:endParaRPr lang="es-EC"/>
        </a:p>
      </dgm:t>
    </dgm:pt>
  </dgm:ptLst>
  <dgm:cxnLst>
    <dgm:cxn modelId="{2A9A548C-0BB5-4E46-802E-BDAF1FF88600}" type="presOf" srcId="{746C6561-576F-4B94-9B32-939115F892D0}" destId="{AD8B730B-DC42-4585-B518-AA5267B45689}" srcOrd="0" destOrd="0" presId="urn:microsoft.com/office/officeart/2005/8/layout/arrow3"/>
    <dgm:cxn modelId="{79749891-1474-47A5-A113-1D4B5E8261B9}" srcId="{746C6561-576F-4B94-9B32-939115F892D0}" destId="{FADEFF87-D5DA-446D-B282-E455B3E5FB73}" srcOrd="1" destOrd="0" parTransId="{8097978B-B34D-4414-A7D3-032ACB1DAF17}" sibTransId="{A8F3E403-B1D0-4353-BB40-0F70C7F2175C}"/>
    <dgm:cxn modelId="{C9A547E7-060B-442A-96B7-C12D4B853966}" srcId="{746C6561-576F-4B94-9B32-939115F892D0}" destId="{35024377-0949-405A-974E-FCDD495B5AC7}" srcOrd="0" destOrd="0" parTransId="{45BDE0D7-A59D-4892-A077-57F5BC70ABAA}" sibTransId="{992F471A-9BA7-4759-A44B-2694502EBF1B}"/>
    <dgm:cxn modelId="{1719549B-5B23-45C0-B093-102F15367065}" type="presOf" srcId="{35024377-0949-405A-974E-FCDD495B5AC7}" destId="{89AAE96F-3838-4208-AEDF-77A78BABCB7A}" srcOrd="0" destOrd="0" presId="urn:microsoft.com/office/officeart/2005/8/layout/arrow3"/>
    <dgm:cxn modelId="{57464DC0-CE26-45D4-A388-C4BC1C8075EE}" type="presOf" srcId="{FADEFF87-D5DA-446D-B282-E455B3E5FB73}" destId="{F33E225E-E85D-487A-8ADB-A0486F52CB44}" srcOrd="0" destOrd="0" presId="urn:microsoft.com/office/officeart/2005/8/layout/arrow3"/>
    <dgm:cxn modelId="{88DC04D7-7680-45AA-BE9A-FC1B806A5FD5}" type="presParOf" srcId="{AD8B730B-DC42-4585-B518-AA5267B45689}" destId="{723E255E-59C5-4C08-BBAF-545EA8DD4329}" srcOrd="0" destOrd="0" presId="urn:microsoft.com/office/officeart/2005/8/layout/arrow3"/>
    <dgm:cxn modelId="{77A71A1F-A35B-4B1D-85F6-FDECFE2A2098}" type="presParOf" srcId="{AD8B730B-DC42-4585-B518-AA5267B45689}" destId="{9FCACF06-C2F1-4459-8CD7-814D2091B01E}" srcOrd="1" destOrd="0" presId="urn:microsoft.com/office/officeart/2005/8/layout/arrow3"/>
    <dgm:cxn modelId="{E32D8628-56B4-4A86-9A79-2281E948CAFB}" type="presParOf" srcId="{AD8B730B-DC42-4585-B518-AA5267B45689}" destId="{89AAE96F-3838-4208-AEDF-77A78BABCB7A}" srcOrd="2" destOrd="0" presId="urn:microsoft.com/office/officeart/2005/8/layout/arrow3"/>
    <dgm:cxn modelId="{CD3F2C12-FA1C-4060-BACE-6354501CFADF}" type="presParOf" srcId="{AD8B730B-DC42-4585-B518-AA5267B45689}" destId="{7E0AEC2F-AA20-4CAB-8510-6903A21A7053}" srcOrd="3" destOrd="0" presId="urn:microsoft.com/office/officeart/2005/8/layout/arrow3"/>
    <dgm:cxn modelId="{FAB67E90-128D-4E68-9597-7FAF4F57EAA6}" type="presParOf" srcId="{AD8B730B-DC42-4585-B518-AA5267B45689}" destId="{F33E225E-E85D-487A-8ADB-A0486F52CB44}"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53CA0-B8E4-4655-9CF2-2BCCF9B99393}">
      <dsp:nvSpPr>
        <dsp:cNvPr id="0" name=""/>
        <dsp:cNvSpPr/>
      </dsp:nvSpPr>
      <dsp:spPr>
        <a:xfrm>
          <a:off x="192191" y="0"/>
          <a:ext cx="5002005" cy="2000802"/>
        </a:xfrm>
        <a:prstGeom prst="leftRightRibb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4BD6FD-00E0-4930-B58F-80C2CE8A283E}">
      <dsp:nvSpPr>
        <dsp:cNvPr id="0" name=""/>
        <dsp:cNvSpPr/>
      </dsp:nvSpPr>
      <dsp:spPr>
        <a:xfrm>
          <a:off x="792432" y="350140"/>
          <a:ext cx="1650661" cy="980392"/>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es-EC" sz="2100" kern="1200" dirty="0"/>
            <a:t>Supervisión y Comparación</a:t>
          </a:r>
        </a:p>
      </dsp:txBody>
      <dsp:txXfrm>
        <a:off x="792432" y="350140"/>
        <a:ext cx="1650661" cy="980392"/>
      </dsp:txXfrm>
    </dsp:sp>
    <dsp:sp modelId="{72012911-3D29-4EB5-832C-EB805FC6310A}">
      <dsp:nvSpPr>
        <dsp:cNvPr id="0" name=""/>
        <dsp:cNvSpPr/>
      </dsp:nvSpPr>
      <dsp:spPr>
        <a:xfrm>
          <a:off x="2693194" y="670268"/>
          <a:ext cx="1950781" cy="980392"/>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es-EC" sz="2100" kern="1200" dirty="0"/>
            <a:t>Resultados</a:t>
          </a:r>
        </a:p>
      </dsp:txBody>
      <dsp:txXfrm>
        <a:off x="2693194" y="670268"/>
        <a:ext cx="1950781" cy="9803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7FC05-5151-4961-8295-97CB60101DBB}">
      <dsp:nvSpPr>
        <dsp:cNvPr id="0" name=""/>
        <dsp:cNvSpPr/>
      </dsp:nvSpPr>
      <dsp:spPr>
        <a:xfrm>
          <a:off x="5732" y="0"/>
          <a:ext cx="1713487" cy="80772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2005</a:t>
          </a:r>
        </a:p>
      </dsp:txBody>
      <dsp:txXfrm>
        <a:off x="29389" y="23657"/>
        <a:ext cx="1666173" cy="760406"/>
      </dsp:txXfrm>
    </dsp:sp>
    <dsp:sp modelId="{0BCC6C30-FE85-4FF5-A4DF-47A60D5880EE}">
      <dsp:nvSpPr>
        <dsp:cNvPr id="0" name=""/>
        <dsp:cNvSpPr/>
      </dsp:nvSpPr>
      <dsp:spPr>
        <a:xfrm>
          <a:off x="1890569" y="191387"/>
          <a:ext cx="363259" cy="42494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1890569" y="276376"/>
        <a:ext cx="254281" cy="254967"/>
      </dsp:txXfrm>
    </dsp:sp>
    <dsp:sp modelId="{16B6C6FA-2504-4B6D-9189-BC1CDF948B2E}">
      <dsp:nvSpPr>
        <dsp:cNvPr id="0" name=""/>
        <dsp:cNvSpPr/>
      </dsp:nvSpPr>
      <dsp:spPr>
        <a:xfrm>
          <a:off x="2404616" y="0"/>
          <a:ext cx="1713487" cy="807720"/>
        </a:xfrm>
        <a:prstGeom prst="roundRect">
          <a:avLst>
            <a:gd name="adj" fmla="val 10000"/>
          </a:avLst>
        </a:prstGeom>
        <a:gradFill rotWithShape="0">
          <a:gsLst>
            <a:gs pos="0">
              <a:schemeClr val="accent3">
                <a:hueOff val="68"/>
                <a:satOff val="-25131"/>
                <a:lumOff val="-5883"/>
                <a:alphaOff val="0"/>
                <a:tint val="50000"/>
                <a:satMod val="300000"/>
              </a:schemeClr>
            </a:gs>
            <a:gs pos="35000">
              <a:schemeClr val="accent3">
                <a:hueOff val="68"/>
                <a:satOff val="-25131"/>
                <a:lumOff val="-5883"/>
                <a:alphaOff val="0"/>
                <a:tint val="37000"/>
                <a:satMod val="300000"/>
              </a:schemeClr>
            </a:gs>
            <a:gs pos="100000">
              <a:schemeClr val="accent3">
                <a:hueOff val="68"/>
                <a:satOff val="-25131"/>
                <a:lumOff val="-5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Buen gobierno cooperativo</a:t>
          </a:r>
        </a:p>
      </dsp:txBody>
      <dsp:txXfrm>
        <a:off x="2428273" y="23657"/>
        <a:ext cx="1666173" cy="760406"/>
      </dsp:txXfrm>
    </dsp:sp>
    <dsp:sp modelId="{4B3B4CBA-1B73-483F-B27E-AA474EDDBF31}">
      <dsp:nvSpPr>
        <dsp:cNvPr id="0" name=""/>
        <dsp:cNvSpPr/>
      </dsp:nvSpPr>
      <dsp:spPr>
        <a:xfrm>
          <a:off x="4289452" y="191387"/>
          <a:ext cx="363259" cy="424945"/>
        </a:xfrm>
        <a:prstGeom prst="rightArrow">
          <a:avLst>
            <a:gd name="adj1" fmla="val 60000"/>
            <a:gd name="adj2" fmla="val 50000"/>
          </a:avLst>
        </a:prstGeom>
        <a:gradFill rotWithShape="0">
          <a:gsLst>
            <a:gs pos="0">
              <a:schemeClr val="accent3">
                <a:hueOff val="137"/>
                <a:satOff val="-50262"/>
                <a:lumOff val="-11766"/>
                <a:alphaOff val="0"/>
                <a:tint val="50000"/>
                <a:satMod val="300000"/>
              </a:schemeClr>
            </a:gs>
            <a:gs pos="35000">
              <a:schemeClr val="accent3">
                <a:hueOff val="137"/>
                <a:satOff val="-50262"/>
                <a:lumOff val="-11766"/>
                <a:alphaOff val="0"/>
                <a:tint val="37000"/>
                <a:satMod val="300000"/>
              </a:schemeClr>
            </a:gs>
            <a:gs pos="100000">
              <a:schemeClr val="accent3">
                <a:hueOff val="137"/>
                <a:satOff val="-50262"/>
                <a:lumOff val="-1176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4289452" y="276376"/>
        <a:ext cx="254281" cy="254967"/>
      </dsp:txXfrm>
    </dsp:sp>
    <dsp:sp modelId="{FF02C1FA-F744-4E02-A065-9C8289FE2813}">
      <dsp:nvSpPr>
        <dsp:cNvPr id="0" name=""/>
        <dsp:cNvSpPr/>
      </dsp:nvSpPr>
      <dsp:spPr>
        <a:xfrm>
          <a:off x="4803499" y="0"/>
          <a:ext cx="1713487" cy="807720"/>
        </a:xfrm>
        <a:prstGeom prst="roundRect">
          <a:avLst>
            <a:gd name="adj" fmla="val 10000"/>
          </a:avLst>
        </a:prstGeom>
        <a:gradFill rotWithShape="0">
          <a:gsLst>
            <a:gs pos="0">
              <a:schemeClr val="accent3">
                <a:hueOff val="137"/>
                <a:satOff val="-50262"/>
                <a:lumOff val="-11766"/>
                <a:alphaOff val="0"/>
                <a:tint val="50000"/>
                <a:satMod val="300000"/>
              </a:schemeClr>
            </a:gs>
            <a:gs pos="35000">
              <a:schemeClr val="accent3">
                <a:hueOff val="137"/>
                <a:satOff val="-50262"/>
                <a:lumOff val="-11766"/>
                <a:alphaOff val="0"/>
                <a:tint val="37000"/>
                <a:satMod val="300000"/>
              </a:schemeClr>
            </a:gs>
            <a:gs pos="100000">
              <a:schemeClr val="accent3">
                <a:hueOff val="137"/>
                <a:satOff val="-50262"/>
                <a:lumOff val="-117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232 indicadores</a:t>
          </a:r>
        </a:p>
      </dsp:txBody>
      <dsp:txXfrm>
        <a:off x="4827156" y="23657"/>
        <a:ext cx="1666173" cy="760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BAD5-E69A-4D98-8CD4-E0F56063CF3F}">
      <dsp:nvSpPr>
        <dsp:cNvPr id="0" name=""/>
        <dsp:cNvSpPr/>
      </dsp:nvSpPr>
      <dsp:spPr>
        <a:xfrm>
          <a:off x="124307" y="1853767"/>
          <a:ext cx="1815809" cy="59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a:t>1995 </a:t>
          </a:r>
        </a:p>
      </dsp:txBody>
      <dsp:txXfrm>
        <a:off x="124307" y="1853767"/>
        <a:ext cx="1815809" cy="598391"/>
      </dsp:txXfrm>
    </dsp:sp>
    <dsp:sp modelId="{B6171F35-D856-48FE-8727-E921394F3F7A}">
      <dsp:nvSpPr>
        <dsp:cNvPr id="0" name=""/>
        <dsp:cNvSpPr/>
      </dsp:nvSpPr>
      <dsp:spPr>
        <a:xfrm>
          <a:off x="124307" y="3115569"/>
          <a:ext cx="1815809" cy="112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“Declaración de Identidad Cooperativa”</a:t>
          </a:r>
        </a:p>
      </dsp:txBody>
      <dsp:txXfrm>
        <a:off x="124307" y="3115569"/>
        <a:ext cx="1815809" cy="1121094"/>
      </dsp:txXfrm>
    </dsp:sp>
    <dsp:sp modelId="{85D7B26B-449E-4F34-A814-723D4B809DE5}">
      <dsp:nvSpPr>
        <dsp:cNvPr id="0" name=""/>
        <dsp:cNvSpPr/>
      </dsp:nvSpPr>
      <dsp:spPr>
        <a:xfrm>
          <a:off x="122244" y="1671773"/>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4F01B0-4083-4F43-8B39-457EE7CE920A}">
      <dsp:nvSpPr>
        <dsp:cNvPr id="0" name=""/>
        <dsp:cNvSpPr/>
      </dsp:nvSpPr>
      <dsp:spPr>
        <a:xfrm>
          <a:off x="223352" y="1469558"/>
          <a:ext cx="144439" cy="14443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785E78-7B15-423E-81A4-FB7251C1DB31}">
      <dsp:nvSpPr>
        <dsp:cNvPr id="0" name=""/>
        <dsp:cNvSpPr/>
      </dsp:nvSpPr>
      <dsp:spPr>
        <a:xfrm>
          <a:off x="466010" y="1510001"/>
          <a:ext cx="226976" cy="22697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00A71C0-DCF4-4235-899A-B69F89801AAA}">
      <dsp:nvSpPr>
        <dsp:cNvPr id="0" name=""/>
        <dsp:cNvSpPr/>
      </dsp:nvSpPr>
      <dsp:spPr>
        <a:xfrm>
          <a:off x="668225" y="1287564"/>
          <a:ext cx="144439" cy="14443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D17F71-D0CA-4BC9-9C23-31273F376599}">
      <dsp:nvSpPr>
        <dsp:cNvPr id="0" name=""/>
        <dsp:cNvSpPr/>
      </dsp:nvSpPr>
      <dsp:spPr>
        <a:xfrm>
          <a:off x="931105" y="1206678"/>
          <a:ext cx="144439" cy="14443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14867AB-469C-4167-AB35-5E17F493DCD4}">
      <dsp:nvSpPr>
        <dsp:cNvPr id="0" name=""/>
        <dsp:cNvSpPr/>
      </dsp:nvSpPr>
      <dsp:spPr>
        <a:xfrm>
          <a:off x="1254649" y="1348229"/>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FEA1F5B-A343-47C7-B3F7-8D845C84DCA7}">
      <dsp:nvSpPr>
        <dsp:cNvPr id="0" name=""/>
        <dsp:cNvSpPr/>
      </dsp:nvSpPr>
      <dsp:spPr>
        <a:xfrm>
          <a:off x="1456864" y="1449336"/>
          <a:ext cx="226976" cy="22697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0BA212-707A-4EDD-A30F-9937F2FB41D6}">
      <dsp:nvSpPr>
        <dsp:cNvPr id="0" name=""/>
        <dsp:cNvSpPr/>
      </dsp:nvSpPr>
      <dsp:spPr>
        <a:xfrm>
          <a:off x="1739966" y="1671773"/>
          <a:ext cx="144439" cy="14443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971E36-5E28-4CDE-8F1F-0A65C9E89DE7}">
      <dsp:nvSpPr>
        <dsp:cNvPr id="0" name=""/>
        <dsp:cNvSpPr/>
      </dsp:nvSpPr>
      <dsp:spPr>
        <a:xfrm>
          <a:off x="1861295" y="1894210"/>
          <a:ext cx="144439" cy="14443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FDB601-FFA4-40B7-B156-EBF5E5C68297}">
      <dsp:nvSpPr>
        <dsp:cNvPr id="0" name=""/>
        <dsp:cNvSpPr/>
      </dsp:nvSpPr>
      <dsp:spPr>
        <a:xfrm>
          <a:off x="809776" y="1469558"/>
          <a:ext cx="371415" cy="37141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E8E46B-4BEC-481C-A268-383CE5F6DCCD}">
      <dsp:nvSpPr>
        <dsp:cNvPr id="0" name=""/>
        <dsp:cNvSpPr/>
      </dsp:nvSpPr>
      <dsp:spPr>
        <a:xfrm>
          <a:off x="21136" y="2237976"/>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C17747-D631-451C-A01A-BE5C24A54078}">
      <dsp:nvSpPr>
        <dsp:cNvPr id="0" name=""/>
        <dsp:cNvSpPr/>
      </dsp:nvSpPr>
      <dsp:spPr>
        <a:xfrm>
          <a:off x="142465" y="2419969"/>
          <a:ext cx="226976" cy="22697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CBF2B7-DF1F-42F0-A7A0-10B966A25C5F}">
      <dsp:nvSpPr>
        <dsp:cNvPr id="0" name=""/>
        <dsp:cNvSpPr/>
      </dsp:nvSpPr>
      <dsp:spPr>
        <a:xfrm>
          <a:off x="445788" y="2581741"/>
          <a:ext cx="330147" cy="33014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2E67F9-63D7-4C3F-A5D4-B2A48526086C}">
      <dsp:nvSpPr>
        <dsp:cNvPr id="0" name=""/>
        <dsp:cNvSpPr/>
      </dsp:nvSpPr>
      <dsp:spPr>
        <a:xfrm>
          <a:off x="870440" y="2844621"/>
          <a:ext cx="144439" cy="14443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C81F05-9D6C-4D96-B4AD-576ABF7D488E}">
      <dsp:nvSpPr>
        <dsp:cNvPr id="0" name=""/>
        <dsp:cNvSpPr/>
      </dsp:nvSpPr>
      <dsp:spPr>
        <a:xfrm>
          <a:off x="951326" y="2581741"/>
          <a:ext cx="226976" cy="22697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C962A3B-2242-4DB2-9033-3D23CB9B2BB1}">
      <dsp:nvSpPr>
        <dsp:cNvPr id="0" name=""/>
        <dsp:cNvSpPr/>
      </dsp:nvSpPr>
      <dsp:spPr>
        <a:xfrm>
          <a:off x="1153541" y="2864843"/>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82259A3-C44E-4822-895C-E5637FAA8597}">
      <dsp:nvSpPr>
        <dsp:cNvPr id="0" name=""/>
        <dsp:cNvSpPr/>
      </dsp:nvSpPr>
      <dsp:spPr>
        <a:xfrm>
          <a:off x="1335535" y="2541298"/>
          <a:ext cx="330147" cy="33014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4E4F8E-410A-42C2-9A63-975845071587}">
      <dsp:nvSpPr>
        <dsp:cNvPr id="0" name=""/>
        <dsp:cNvSpPr/>
      </dsp:nvSpPr>
      <dsp:spPr>
        <a:xfrm>
          <a:off x="1780409" y="2460412"/>
          <a:ext cx="226976" cy="22697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693F0E-4B22-48F0-B3ED-F0D2D57A0A4D}">
      <dsp:nvSpPr>
        <dsp:cNvPr id="0" name=""/>
        <dsp:cNvSpPr/>
      </dsp:nvSpPr>
      <dsp:spPr>
        <a:xfrm>
          <a:off x="2007385" y="1509665"/>
          <a:ext cx="666596" cy="1272606"/>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5AA2F9-EE00-4468-AE64-7349FCAFD2E1}">
      <dsp:nvSpPr>
        <dsp:cNvPr id="0" name=""/>
        <dsp:cNvSpPr/>
      </dsp:nvSpPr>
      <dsp:spPr>
        <a:xfrm>
          <a:off x="2552782" y="1509665"/>
          <a:ext cx="666596" cy="1272606"/>
        </a:xfrm>
        <a:prstGeom prst="chevron">
          <a:avLst>
            <a:gd name="adj" fmla="val 623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F34658-4759-4C77-BEB4-718D0A6B179C}">
      <dsp:nvSpPr>
        <dsp:cNvPr id="0" name=""/>
        <dsp:cNvSpPr/>
      </dsp:nvSpPr>
      <dsp:spPr>
        <a:xfrm>
          <a:off x="3355728" y="1419383"/>
          <a:ext cx="1545292" cy="15452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a:t>Manchester</a:t>
          </a:r>
        </a:p>
      </dsp:txBody>
      <dsp:txXfrm>
        <a:off x="3582031" y="1645686"/>
        <a:ext cx="1092686" cy="1092686"/>
      </dsp:txXfrm>
    </dsp:sp>
    <dsp:sp modelId="{A7035F5F-511B-4835-9AE1-27A42956FC3F}">
      <dsp:nvSpPr>
        <dsp:cNvPr id="0" name=""/>
        <dsp:cNvSpPr/>
      </dsp:nvSpPr>
      <dsp:spPr>
        <a:xfrm>
          <a:off x="3219379" y="3115569"/>
          <a:ext cx="1817991" cy="112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Reformulación de los principios y valores cooperativos</a:t>
          </a:r>
        </a:p>
      </dsp:txBody>
      <dsp:txXfrm>
        <a:off x="3219379" y="3115569"/>
        <a:ext cx="1817991" cy="11210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7642E-D017-42FD-890E-BABE64E39586}">
      <dsp:nvSpPr>
        <dsp:cNvPr id="0" name=""/>
        <dsp:cNvSpPr/>
      </dsp:nvSpPr>
      <dsp:spPr>
        <a:xfrm rot="5400000">
          <a:off x="7394155" y="-3304677"/>
          <a:ext cx="660830" cy="727018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Maximización económica de los accionistas como el objetivo empresarial.</a:t>
          </a:r>
        </a:p>
        <a:p>
          <a:pPr marL="171450" lvl="1" indent="-171450" algn="l" defTabSz="711200">
            <a:lnSpc>
              <a:spcPct val="90000"/>
            </a:lnSpc>
            <a:spcBef>
              <a:spcPct val="0"/>
            </a:spcBef>
            <a:spcAft>
              <a:spcPct val="15000"/>
            </a:spcAft>
            <a:buChar char="••"/>
          </a:pPr>
          <a:r>
            <a:rPr lang="es-EC" sz="1600" kern="1200" dirty="0"/>
            <a:t>Agentes interesados en conocer la empresa</a:t>
          </a:r>
        </a:p>
      </dsp:txBody>
      <dsp:txXfrm rot="-5400000">
        <a:off x="4089479" y="32258"/>
        <a:ext cx="7237925" cy="596312"/>
      </dsp:txXfrm>
    </dsp:sp>
    <dsp:sp modelId="{9731D7FF-86D5-4493-BA45-6B896536E69C}">
      <dsp:nvSpPr>
        <dsp:cNvPr id="0" name=""/>
        <dsp:cNvSpPr/>
      </dsp:nvSpPr>
      <dsp:spPr>
        <a:xfrm>
          <a:off x="30243" y="0"/>
          <a:ext cx="4089478" cy="702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a:t>Testera y Cabeza (2012)</a:t>
          </a:r>
        </a:p>
      </dsp:txBody>
      <dsp:txXfrm>
        <a:off x="64537" y="34294"/>
        <a:ext cx="4020890" cy="633932"/>
      </dsp:txXfrm>
    </dsp:sp>
    <dsp:sp modelId="{631139D9-610D-4EC4-8801-4F5F97D1A190}">
      <dsp:nvSpPr>
        <dsp:cNvPr id="0" name=""/>
        <dsp:cNvSpPr/>
      </dsp:nvSpPr>
      <dsp:spPr>
        <a:xfrm rot="5400000">
          <a:off x="7443562" y="-2544584"/>
          <a:ext cx="562016" cy="7270184"/>
        </a:xfrm>
        <a:prstGeom prst="round2SameRect">
          <a:avLst/>
        </a:prstGeom>
        <a:solidFill>
          <a:schemeClr val="accent4">
            <a:tint val="40000"/>
            <a:alpha val="90000"/>
            <a:hueOff val="1984176"/>
            <a:satOff val="2217"/>
            <a:lumOff val="-192"/>
            <a:alphaOff val="0"/>
          </a:schemeClr>
        </a:solidFill>
        <a:ln w="25400" cap="flat" cmpd="sng" algn="ctr">
          <a:solidFill>
            <a:schemeClr val="accent4">
              <a:tint val="40000"/>
              <a:alpha val="90000"/>
              <a:hueOff val="1984176"/>
              <a:satOff val="2217"/>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“El sistema de planificación y control está integrado en la estructura de la organización”.</a:t>
          </a:r>
        </a:p>
      </dsp:txBody>
      <dsp:txXfrm rot="-5400000">
        <a:off x="4089479" y="836934"/>
        <a:ext cx="7242749" cy="507146"/>
      </dsp:txXfrm>
    </dsp:sp>
    <dsp:sp modelId="{4F720537-F7E6-4858-BA41-7D74299B58E4}">
      <dsp:nvSpPr>
        <dsp:cNvPr id="0" name=""/>
        <dsp:cNvSpPr/>
      </dsp:nvSpPr>
      <dsp:spPr>
        <a:xfrm>
          <a:off x="0" y="739247"/>
          <a:ext cx="4089478" cy="702520"/>
        </a:xfrm>
        <a:prstGeom prst="roundRect">
          <a:avLst/>
        </a:prstGeom>
        <a:solidFill>
          <a:schemeClr val="accent4">
            <a:hueOff val="515079"/>
            <a:satOff val="561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a:t>Bernal, </a:t>
          </a:r>
          <a:r>
            <a:rPr lang="es-EC" sz="2000" kern="1200" dirty="0" err="1"/>
            <a:t>Oneto</a:t>
          </a:r>
          <a:r>
            <a:rPr lang="es-EC" sz="2000" kern="1200" dirty="0"/>
            <a:t>, </a:t>
          </a:r>
          <a:r>
            <a:rPr lang="es-EC" sz="1800" kern="1200" dirty="0" err="1"/>
            <a:t>Scheneider</a:t>
          </a:r>
          <a:r>
            <a:rPr lang="es-EC" sz="2000" kern="1200" dirty="0"/>
            <a:t>, y </a:t>
          </a:r>
          <a:r>
            <a:rPr lang="es-EC" sz="2000" kern="1200" dirty="0" err="1"/>
            <a:t>Wilcox</a:t>
          </a:r>
          <a:r>
            <a:rPr lang="es-EC" sz="2000" kern="1200" dirty="0"/>
            <a:t> (2012) </a:t>
          </a:r>
        </a:p>
      </dsp:txBody>
      <dsp:txXfrm>
        <a:off x="34294" y="773541"/>
        <a:ext cx="4020890" cy="633932"/>
      </dsp:txXfrm>
    </dsp:sp>
    <dsp:sp modelId="{242AFC88-1E35-4E22-887A-3FBC790C66FD}">
      <dsp:nvSpPr>
        <dsp:cNvPr id="0" name=""/>
        <dsp:cNvSpPr/>
      </dsp:nvSpPr>
      <dsp:spPr>
        <a:xfrm rot="5400000">
          <a:off x="7373443" y="-1796171"/>
          <a:ext cx="709354" cy="7263084"/>
        </a:xfrm>
        <a:prstGeom prst="round2SameRect">
          <a:avLst/>
        </a:prstGeom>
        <a:solidFill>
          <a:schemeClr val="accent4">
            <a:tint val="40000"/>
            <a:alpha val="90000"/>
            <a:hueOff val="3968353"/>
            <a:satOff val="4435"/>
            <a:lumOff val="-385"/>
            <a:alphaOff val="0"/>
          </a:schemeClr>
        </a:solidFill>
        <a:ln w="25400" cap="flat" cmpd="sng" algn="ctr">
          <a:solidFill>
            <a:schemeClr val="accent4">
              <a:tint val="40000"/>
              <a:alpha val="90000"/>
              <a:hueOff val="3968353"/>
              <a:satOff val="443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Estructura de directivos (# determinados de consejeros externos).</a:t>
          </a:r>
        </a:p>
        <a:p>
          <a:pPr marL="171450" lvl="1" indent="-171450" algn="l" defTabSz="711200">
            <a:lnSpc>
              <a:spcPct val="90000"/>
            </a:lnSpc>
            <a:spcBef>
              <a:spcPct val="0"/>
            </a:spcBef>
            <a:spcAft>
              <a:spcPct val="15000"/>
            </a:spcAft>
            <a:buChar char="••"/>
          </a:pPr>
          <a:r>
            <a:rPr lang="es-EC" sz="1600" kern="1200" dirty="0"/>
            <a:t>Tamaño del consejo.</a:t>
          </a:r>
        </a:p>
        <a:p>
          <a:pPr marL="171450" lvl="1" indent="-171450" algn="l" defTabSz="711200">
            <a:lnSpc>
              <a:spcPct val="90000"/>
            </a:lnSpc>
            <a:spcBef>
              <a:spcPct val="0"/>
            </a:spcBef>
            <a:spcAft>
              <a:spcPct val="15000"/>
            </a:spcAft>
            <a:buChar char="••"/>
          </a:pPr>
          <a:r>
            <a:rPr lang="es-EC" sz="1600" kern="1200" dirty="0"/>
            <a:t>Remuneraciones de directivos. </a:t>
          </a:r>
        </a:p>
      </dsp:txBody>
      <dsp:txXfrm rot="-5400000">
        <a:off x="4096578" y="1515322"/>
        <a:ext cx="7228456" cy="640098"/>
      </dsp:txXfrm>
    </dsp:sp>
    <dsp:sp modelId="{497486A3-7019-4BE6-A275-EBE4332A9B3F}">
      <dsp:nvSpPr>
        <dsp:cNvPr id="0" name=""/>
        <dsp:cNvSpPr/>
      </dsp:nvSpPr>
      <dsp:spPr>
        <a:xfrm>
          <a:off x="0" y="1480311"/>
          <a:ext cx="4085485" cy="702520"/>
        </a:xfrm>
        <a:prstGeom prst="roundRect">
          <a:avLst/>
        </a:prstGeom>
        <a:solidFill>
          <a:schemeClr val="accent4">
            <a:hueOff val="1030158"/>
            <a:satOff val="11228"/>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err="1"/>
            <a:t>Ferruz</a:t>
          </a:r>
          <a:r>
            <a:rPr lang="es-EC" sz="2000" kern="1200" dirty="0"/>
            <a:t>, Marco, y Acero (2010)</a:t>
          </a:r>
        </a:p>
      </dsp:txBody>
      <dsp:txXfrm>
        <a:off x="34294" y="1514605"/>
        <a:ext cx="4016897" cy="633932"/>
      </dsp:txXfrm>
    </dsp:sp>
    <dsp:sp modelId="{E9E020FF-B3EB-4783-99DF-F08CF3866515}">
      <dsp:nvSpPr>
        <dsp:cNvPr id="0" name=""/>
        <dsp:cNvSpPr/>
      </dsp:nvSpPr>
      <dsp:spPr>
        <a:xfrm>
          <a:off x="0" y="2221375"/>
          <a:ext cx="4089478" cy="702520"/>
        </a:xfrm>
        <a:prstGeom prst="roundRect">
          <a:avLst/>
        </a:prstGeom>
        <a:solidFill>
          <a:schemeClr val="accent4">
            <a:hueOff val="1545236"/>
            <a:satOff val="16843"/>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err="1"/>
            <a:t>Arzbach</a:t>
          </a:r>
          <a:r>
            <a:rPr lang="es-EC" sz="2000" kern="1200" dirty="0"/>
            <a:t>, (2013) </a:t>
          </a:r>
        </a:p>
      </dsp:txBody>
      <dsp:txXfrm>
        <a:off x="34294" y="2255669"/>
        <a:ext cx="4020890" cy="633932"/>
      </dsp:txXfrm>
    </dsp:sp>
    <dsp:sp modelId="{5D861608-C9F0-4B6E-858A-951A08E10BED}">
      <dsp:nvSpPr>
        <dsp:cNvPr id="0" name=""/>
        <dsp:cNvSpPr/>
      </dsp:nvSpPr>
      <dsp:spPr>
        <a:xfrm>
          <a:off x="0" y="2959021"/>
          <a:ext cx="4089478" cy="702520"/>
        </a:xfrm>
        <a:prstGeom prst="roundRect">
          <a:avLst/>
        </a:prstGeom>
        <a:solidFill>
          <a:schemeClr val="accent4">
            <a:hueOff val="2060315"/>
            <a:satOff val="22457"/>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a:t>Rodríguez, Fernández, y Rodríguez, (2012)</a:t>
          </a:r>
        </a:p>
      </dsp:txBody>
      <dsp:txXfrm>
        <a:off x="34294" y="2993315"/>
        <a:ext cx="4020890" cy="633932"/>
      </dsp:txXfrm>
    </dsp:sp>
    <dsp:sp modelId="{4C6D5C24-9FDC-496C-8450-87F0FD980987}">
      <dsp:nvSpPr>
        <dsp:cNvPr id="0" name=""/>
        <dsp:cNvSpPr/>
      </dsp:nvSpPr>
      <dsp:spPr>
        <a:xfrm>
          <a:off x="0" y="3696668"/>
          <a:ext cx="4089478" cy="702520"/>
        </a:xfrm>
        <a:prstGeom prst="roundRect">
          <a:avLst/>
        </a:prstGeom>
        <a:solidFill>
          <a:schemeClr val="accent4">
            <a:hueOff val="2575394"/>
            <a:satOff val="28071"/>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a:t>López y Serrato (2014)</a:t>
          </a:r>
        </a:p>
      </dsp:txBody>
      <dsp:txXfrm>
        <a:off x="34294" y="3730962"/>
        <a:ext cx="4020890" cy="633932"/>
      </dsp:txXfrm>
    </dsp:sp>
    <dsp:sp modelId="{FB24F42D-3F87-45EB-909F-BD6BABF18CD6}">
      <dsp:nvSpPr>
        <dsp:cNvPr id="0" name=""/>
        <dsp:cNvSpPr/>
      </dsp:nvSpPr>
      <dsp:spPr>
        <a:xfrm>
          <a:off x="0" y="4434315"/>
          <a:ext cx="4089478" cy="702520"/>
        </a:xfrm>
        <a:prstGeom prst="roundRect">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err="1"/>
            <a:t>Pucheta</a:t>
          </a:r>
          <a:r>
            <a:rPr lang="es-EC" sz="2000" kern="1200" dirty="0"/>
            <a:t> (2015)</a:t>
          </a:r>
        </a:p>
      </dsp:txBody>
      <dsp:txXfrm>
        <a:off x="34294" y="4468609"/>
        <a:ext cx="4020890" cy="6339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33256-37E1-47AB-B406-3F6EC3608ED9}">
      <dsp:nvSpPr>
        <dsp:cNvPr id="0" name=""/>
        <dsp:cNvSpPr/>
      </dsp:nvSpPr>
      <dsp:spPr>
        <a:xfrm>
          <a:off x="9497" y="0"/>
          <a:ext cx="2838683" cy="14466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kern="1200"/>
        </a:p>
      </dsp:txBody>
      <dsp:txXfrm>
        <a:off x="51868" y="42371"/>
        <a:ext cx="2753941" cy="1361921"/>
      </dsp:txXfrm>
    </dsp:sp>
    <dsp:sp modelId="{DF883BA1-AA98-4745-A9B8-00BEE27494B0}">
      <dsp:nvSpPr>
        <dsp:cNvPr id="0" name=""/>
        <dsp:cNvSpPr/>
      </dsp:nvSpPr>
      <dsp:spPr>
        <a:xfrm>
          <a:off x="3132049" y="371334"/>
          <a:ext cx="601801" cy="70399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132049" y="512133"/>
        <a:ext cx="421261" cy="422395"/>
      </dsp:txXfrm>
    </dsp:sp>
    <dsp:sp modelId="{429CC94D-57EB-4B75-8403-217D62FEFCDB}">
      <dsp:nvSpPr>
        <dsp:cNvPr id="0" name=""/>
        <dsp:cNvSpPr/>
      </dsp:nvSpPr>
      <dsp:spPr>
        <a:xfrm>
          <a:off x="3983655" y="0"/>
          <a:ext cx="2838683" cy="1446663"/>
        </a:xfrm>
        <a:prstGeom prst="roundRect">
          <a:avLst>
            <a:gd name="adj" fmla="val 10000"/>
          </a:avLst>
        </a:prstGeom>
        <a:solidFill>
          <a:schemeClr val="accent5">
            <a:hueOff val="3517239"/>
            <a:satOff val="-2834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Organizaciones identificadas</a:t>
          </a:r>
        </a:p>
      </dsp:txBody>
      <dsp:txXfrm>
        <a:off x="4026026" y="42371"/>
        <a:ext cx="2753941" cy="1361921"/>
      </dsp:txXfrm>
    </dsp:sp>
    <dsp:sp modelId="{92D671A2-5DEE-447F-B3B7-1060C3D2544B}">
      <dsp:nvSpPr>
        <dsp:cNvPr id="0" name=""/>
        <dsp:cNvSpPr/>
      </dsp:nvSpPr>
      <dsp:spPr>
        <a:xfrm>
          <a:off x="6936791" y="371334"/>
          <a:ext cx="940633" cy="703993"/>
        </a:xfrm>
        <a:prstGeom prst="righ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a:t>Por su razón</a:t>
          </a:r>
        </a:p>
      </dsp:txBody>
      <dsp:txXfrm>
        <a:off x="6936791" y="512133"/>
        <a:ext cx="729435" cy="422395"/>
      </dsp:txXfrm>
    </dsp:sp>
    <dsp:sp modelId="{3F5FDA05-B848-4524-87C2-9B4F9D868A3F}">
      <dsp:nvSpPr>
        <dsp:cNvPr id="0" name=""/>
        <dsp:cNvSpPr/>
      </dsp:nvSpPr>
      <dsp:spPr>
        <a:xfrm>
          <a:off x="7957812" y="0"/>
          <a:ext cx="2838683" cy="1446663"/>
        </a:xfrm>
        <a:prstGeom prst="roundRect">
          <a:avLst>
            <a:gd name="adj" fmla="val 10000"/>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 Asociativa</a:t>
          </a:r>
        </a:p>
        <a:p>
          <a:pPr lvl="0" algn="ctr" defTabSz="800100">
            <a:lnSpc>
              <a:spcPct val="90000"/>
            </a:lnSpc>
            <a:spcBef>
              <a:spcPct val="0"/>
            </a:spcBef>
            <a:spcAft>
              <a:spcPct val="35000"/>
            </a:spcAft>
          </a:pPr>
          <a:r>
            <a:rPr lang="es-EC" sz="1800" kern="1200" dirty="0"/>
            <a:t>* Actividades de responsabilidad social e intermediación financiera</a:t>
          </a:r>
        </a:p>
      </dsp:txBody>
      <dsp:txXfrm>
        <a:off x="8000183" y="42371"/>
        <a:ext cx="2753941" cy="13619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CE3C-8BA1-4D2A-B4F5-03D71D75F888}">
      <dsp:nvSpPr>
        <dsp:cNvPr id="0" name=""/>
        <dsp:cNvSpPr/>
      </dsp:nvSpPr>
      <dsp:spPr>
        <a:xfrm>
          <a:off x="2792905" y="941"/>
          <a:ext cx="4189358" cy="509846"/>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Cuantitativo</a:t>
          </a:r>
        </a:p>
      </dsp:txBody>
      <dsp:txXfrm>
        <a:off x="2792905" y="64672"/>
        <a:ext cx="3998166" cy="382384"/>
      </dsp:txXfrm>
    </dsp:sp>
    <dsp:sp modelId="{ED42BABF-72B4-4E4B-B5E7-2EBCC22785FA}">
      <dsp:nvSpPr>
        <dsp:cNvPr id="0" name=""/>
        <dsp:cNvSpPr/>
      </dsp:nvSpPr>
      <dsp:spPr>
        <a:xfrm>
          <a:off x="0" y="941"/>
          <a:ext cx="2792905" cy="5098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ENFOQUE</a:t>
          </a:r>
        </a:p>
      </dsp:txBody>
      <dsp:txXfrm>
        <a:off x="24889" y="25830"/>
        <a:ext cx="2743127" cy="460068"/>
      </dsp:txXfrm>
    </dsp:sp>
    <dsp:sp modelId="{CB913E95-D016-42AA-9BBE-B0D2B52C53D0}">
      <dsp:nvSpPr>
        <dsp:cNvPr id="0" name=""/>
        <dsp:cNvSpPr/>
      </dsp:nvSpPr>
      <dsp:spPr>
        <a:xfrm>
          <a:off x="2792905" y="561772"/>
          <a:ext cx="4189358" cy="509846"/>
        </a:xfrm>
        <a:prstGeom prst="rightArrow">
          <a:avLst>
            <a:gd name="adj1" fmla="val 75000"/>
            <a:gd name="adj2" fmla="val 50000"/>
          </a:avLst>
        </a:prstGeom>
        <a:solidFill>
          <a:schemeClr val="accent5">
            <a:tint val="40000"/>
            <a:alpha val="90000"/>
            <a:hueOff val="1627459"/>
            <a:satOff val="-2868"/>
            <a:lumOff val="427"/>
            <a:alphaOff val="0"/>
          </a:schemeClr>
        </a:solidFill>
        <a:ln w="25400" cap="flat" cmpd="sng" algn="ctr">
          <a:solidFill>
            <a:schemeClr val="accent5">
              <a:tint val="40000"/>
              <a:alpha val="90000"/>
              <a:hueOff val="1627459"/>
              <a:satOff val="-2868"/>
              <a:lumOff val="4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Aplicada</a:t>
          </a:r>
        </a:p>
      </dsp:txBody>
      <dsp:txXfrm>
        <a:off x="2792905" y="625503"/>
        <a:ext cx="3998166" cy="382384"/>
      </dsp:txXfrm>
    </dsp:sp>
    <dsp:sp modelId="{8851C004-8A5D-4140-BED3-EECF67A0D7A5}">
      <dsp:nvSpPr>
        <dsp:cNvPr id="0" name=""/>
        <dsp:cNvSpPr/>
      </dsp:nvSpPr>
      <dsp:spPr>
        <a:xfrm>
          <a:off x="0" y="561772"/>
          <a:ext cx="2792905" cy="509846"/>
        </a:xfrm>
        <a:prstGeom prst="roundRect">
          <a:avLst/>
        </a:prstGeom>
        <a:solidFill>
          <a:schemeClr val="accent5">
            <a:hueOff val="1758620"/>
            <a:satOff val="-14175"/>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FINALIDAD</a:t>
          </a:r>
        </a:p>
      </dsp:txBody>
      <dsp:txXfrm>
        <a:off x="24889" y="586661"/>
        <a:ext cx="2743127" cy="460068"/>
      </dsp:txXfrm>
    </dsp:sp>
    <dsp:sp modelId="{9E323C3E-322B-4F39-9CEC-2E88BB355EDC}">
      <dsp:nvSpPr>
        <dsp:cNvPr id="0" name=""/>
        <dsp:cNvSpPr/>
      </dsp:nvSpPr>
      <dsp:spPr>
        <a:xfrm>
          <a:off x="2792905" y="1122603"/>
          <a:ext cx="4189358" cy="509846"/>
        </a:xfrm>
        <a:prstGeom prst="rightArrow">
          <a:avLst>
            <a:gd name="adj1" fmla="val 75000"/>
            <a:gd name="adj2" fmla="val 50000"/>
          </a:avLst>
        </a:prstGeom>
        <a:solidFill>
          <a:schemeClr val="accent5">
            <a:tint val="40000"/>
            <a:alpha val="90000"/>
            <a:hueOff val="3254918"/>
            <a:satOff val="-5737"/>
            <a:lumOff val="853"/>
            <a:alphaOff val="0"/>
          </a:schemeClr>
        </a:solidFill>
        <a:ln w="25400" cap="flat" cmpd="sng" algn="ctr">
          <a:solidFill>
            <a:schemeClr val="accent5">
              <a:tint val="40000"/>
              <a:alpha val="90000"/>
              <a:hueOff val="3254918"/>
              <a:satOff val="-5737"/>
              <a:lumOff val="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Mixto</a:t>
          </a:r>
        </a:p>
      </dsp:txBody>
      <dsp:txXfrm>
        <a:off x="2792905" y="1186334"/>
        <a:ext cx="3998166" cy="382384"/>
      </dsp:txXfrm>
    </dsp:sp>
    <dsp:sp modelId="{55845A92-3C21-4D24-B3DA-5BDF9446F059}">
      <dsp:nvSpPr>
        <dsp:cNvPr id="0" name=""/>
        <dsp:cNvSpPr/>
      </dsp:nvSpPr>
      <dsp:spPr>
        <a:xfrm>
          <a:off x="0" y="1122603"/>
          <a:ext cx="2792905" cy="509846"/>
        </a:xfrm>
        <a:prstGeom prst="roundRect">
          <a:avLst/>
        </a:prstGeom>
        <a:solidFill>
          <a:schemeClr val="accent5">
            <a:hueOff val="3517239"/>
            <a:satOff val="-2834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FUENTES DE INFORMACIÓN</a:t>
          </a:r>
        </a:p>
      </dsp:txBody>
      <dsp:txXfrm>
        <a:off x="24889" y="1147492"/>
        <a:ext cx="2743127" cy="460068"/>
      </dsp:txXfrm>
    </dsp:sp>
    <dsp:sp modelId="{3676F663-A7DC-4BBC-8B0E-73981925DEE9}">
      <dsp:nvSpPr>
        <dsp:cNvPr id="0" name=""/>
        <dsp:cNvSpPr/>
      </dsp:nvSpPr>
      <dsp:spPr>
        <a:xfrm>
          <a:off x="2792905" y="1683434"/>
          <a:ext cx="4189358" cy="509846"/>
        </a:xfrm>
        <a:prstGeom prst="rightArrow">
          <a:avLst>
            <a:gd name="adj1" fmla="val 75000"/>
            <a:gd name="adj2" fmla="val 50000"/>
          </a:avLst>
        </a:prstGeom>
        <a:solidFill>
          <a:schemeClr val="accent5">
            <a:tint val="40000"/>
            <a:alpha val="90000"/>
            <a:hueOff val="4882377"/>
            <a:satOff val="-8605"/>
            <a:lumOff val="1280"/>
            <a:alphaOff val="0"/>
          </a:schemeClr>
        </a:solidFill>
        <a:ln w="25400" cap="flat" cmpd="sng" algn="ctr">
          <a:solidFill>
            <a:schemeClr val="accent5">
              <a:tint val="40000"/>
              <a:alpha val="90000"/>
              <a:hueOff val="4882377"/>
              <a:satOff val="-8605"/>
              <a:lumOff val="1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err="1"/>
            <a:t>Insitu</a:t>
          </a:r>
          <a:endParaRPr lang="es-EC" sz="2600" kern="1200" dirty="0"/>
        </a:p>
      </dsp:txBody>
      <dsp:txXfrm>
        <a:off x="2792905" y="1747165"/>
        <a:ext cx="3998166" cy="382384"/>
      </dsp:txXfrm>
    </dsp:sp>
    <dsp:sp modelId="{706E4B3A-CE68-45AE-A61A-32AB95E26463}">
      <dsp:nvSpPr>
        <dsp:cNvPr id="0" name=""/>
        <dsp:cNvSpPr/>
      </dsp:nvSpPr>
      <dsp:spPr>
        <a:xfrm>
          <a:off x="0" y="1683434"/>
          <a:ext cx="2792905" cy="509846"/>
        </a:xfrm>
        <a:prstGeom prst="roundRect">
          <a:avLst/>
        </a:prstGeom>
        <a:solidFill>
          <a:schemeClr val="accent5">
            <a:hueOff val="5275859"/>
            <a:satOff val="-42524"/>
            <a:lumOff val="1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UNIDADES DE ANÁLISIS</a:t>
          </a:r>
        </a:p>
      </dsp:txBody>
      <dsp:txXfrm>
        <a:off x="24889" y="1708323"/>
        <a:ext cx="2743127" cy="460068"/>
      </dsp:txXfrm>
    </dsp:sp>
    <dsp:sp modelId="{7EE36E19-3FFB-4950-9C5E-052F6F81C9C3}">
      <dsp:nvSpPr>
        <dsp:cNvPr id="0" name=""/>
        <dsp:cNvSpPr/>
      </dsp:nvSpPr>
      <dsp:spPr>
        <a:xfrm>
          <a:off x="2792905" y="2244265"/>
          <a:ext cx="4189358" cy="509846"/>
        </a:xfrm>
        <a:prstGeom prst="rightArrow">
          <a:avLst>
            <a:gd name="adj1" fmla="val 75000"/>
            <a:gd name="adj2" fmla="val 50000"/>
          </a:avLst>
        </a:prstGeom>
        <a:solidFill>
          <a:schemeClr val="accent5">
            <a:tint val="40000"/>
            <a:alpha val="90000"/>
            <a:hueOff val="6509836"/>
            <a:satOff val="-11474"/>
            <a:lumOff val="1707"/>
            <a:alphaOff val="0"/>
          </a:schemeClr>
        </a:solidFill>
        <a:ln w="25400" cap="flat" cmpd="sng" algn="ctr">
          <a:solidFill>
            <a:schemeClr val="accent5">
              <a:tint val="40000"/>
              <a:alpha val="90000"/>
              <a:hueOff val="6509836"/>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err="1"/>
            <a:t>Correlacional</a:t>
          </a:r>
          <a:endParaRPr lang="es-EC" sz="2600" kern="1200" dirty="0"/>
        </a:p>
      </dsp:txBody>
      <dsp:txXfrm>
        <a:off x="2792905" y="2307996"/>
        <a:ext cx="3998166" cy="382384"/>
      </dsp:txXfrm>
    </dsp:sp>
    <dsp:sp modelId="{20151183-AC4F-472B-8602-DF1BDC075464}">
      <dsp:nvSpPr>
        <dsp:cNvPr id="0" name=""/>
        <dsp:cNvSpPr/>
      </dsp:nvSpPr>
      <dsp:spPr>
        <a:xfrm>
          <a:off x="0" y="2244265"/>
          <a:ext cx="2792905" cy="509846"/>
        </a:xfrm>
        <a:prstGeom prst="roundRect">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ALCANCE</a:t>
          </a:r>
        </a:p>
      </dsp:txBody>
      <dsp:txXfrm>
        <a:off x="24889" y="2269154"/>
        <a:ext cx="2743127" cy="4600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A9028-A813-4C8A-9C45-242E4FB88B27}">
      <dsp:nvSpPr>
        <dsp:cNvPr id="0" name=""/>
        <dsp:cNvSpPr/>
      </dsp:nvSpPr>
      <dsp:spPr>
        <a:xfrm>
          <a:off x="1194042" y="0"/>
          <a:ext cx="1313431" cy="985073"/>
        </a:xfrm>
        <a:prstGeom prst="up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B89C3-78D6-4431-A4E4-C733640F4AB7}">
      <dsp:nvSpPr>
        <dsp:cNvPr id="0" name=""/>
        <dsp:cNvSpPr/>
      </dsp:nvSpPr>
      <dsp:spPr>
        <a:xfrm>
          <a:off x="2546876" y="0"/>
          <a:ext cx="5262661" cy="9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just" defTabSz="755650">
            <a:lnSpc>
              <a:spcPct val="90000"/>
            </a:lnSpc>
            <a:spcBef>
              <a:spcPct val="0"/>
            </a:spcBef>
            <a:spcAft>
              <a:spcPct val="35000"/>
            </a:spcAft>
          </a:pPr>
          <a:r>
            <a:rPr lang="es-EC" sz="1700" b="1" kern="1200" dirty="0"/>
            <a:t>Hipótesis nula:</a:t>
          </a:r>
          <a:r>
            <a:rPr lang="es-EC" sz="1700" kern="1200" dirty="0"/>
            <a:t> El control administrativo medido mediante la gobernanza cooperativa no influye en el rendimiento financiero en las </a:t>
          </a:r>
          <a:r>
            <a:rPr lang="es-EC" sz="1700" kern="1200" dirty="0" err="1"/>
            <a:t>COAC´s</a:t>
          </a:r>
          <a:r>
            <a:rPr lang="es-EC" sz="1700" kern="1200" dirty="0"/>
            <a:t>.</a:t>
          </a:r>
        </a:p>
      </dsp:txBody>
      <dsp:txXfrm>
        <a:off x="2546876" y="0"/>
        <a:ext cx="5262661" cy="985073"/>
      </dsp:txXfrm>
    </dsp:sp>
    <dsp:sp modelId="{86F04C0E-F757-4236-8081-76AF0591978E}">
      <dsp:nvSpPr>
        <dsp:cNvPr id="0" name=""/>
        <dsp:cNvSpPr/>
      </dsp:nvSpPr>
      <dsp:spPr>
        <a:xfrm>
          <a:off x="1588071" y="1067162"/>
          <a:ext cx="1313431" cy="985073"/>
        </a:xfrm>
        <a:prstGeom prst="downArrow">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C7181-0D88-499D-8385-C11A8E4CC60F}">
      <dsp:nvSpPr>
        <dsp:cNvPr id="0" name=""/>
        <dsp:cNvSpPr/>
      </dsp:nvSpPr>
      <dsp:spPr>
        <a:xfrm>
          <a:off x="2940905" y="1067162"/>
          <a:ext cx="5262661" cy="9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just" defTabSz="755650">
            <a:lnSpc>
              <a:spcPct val="90000"/>
            </a:lnSpc>
            <a:spcBef>
              <a:spcPct val="0"/>
            </a:spcBef>
            <a:spcAft>
              <a:spcPct val="35000"/>
            </a:spcAft>
          </a:pPr>
          <a:r>
            <a:rPr lang="es-EC" sz="1700" b="1" kern="1200" dirty="0"/>
            <a:t>Hipótesis alternativa:</a:t>
          </a:r>
          <a:r>
            <a:rPr lang="es-EC" sz="1700" kern="1200" dirty="0"/>
            <a:t> El control administrativo medido mediante la gobernanza cooperativa si influye en el rendimiento financiero en las </a:t>
          </a:r>
          <a:r>
            <a:rPr lang="es-EC" sz="1700" kern="1200" dirty="0" err="1"/>
            <a:t>COAC´s</a:t>
          </a:r>
          <a:r>
            <a:rPr lang="es-EC" sz="1700" kern="1200" dirty="0"/>
            <a:t>.</a:t>
          </a:r>
        </a:p>
      </dsp:txBody>
      <dsp:txXfrm>
        <a:off x="2940905" y="1067162"/>
        <a:ext cx="5262661" cy="9850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C12A3-5D16-4334-8D51-A8B68A571A70}">
      <dsp:nvSpPr>
        <dsp:cNvPr id="0" name=""/>
        <dsp:cNvSpPr/>
      </dsp:nvSpPr>
      <dsp:spPr>
        <a:xfrm>
          <a:off x="0" y="908467"/>
          <a:ext cx="5762772" cy="3601732"/>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3E11C-7777-407E-95F5-F5A0B6061C67}">
      <dsp:nvSpPr>
        <dsp:cNvPr id="0" name=""/>
        <dsp:cNvSpPr/>
      </dsp:nvSpPr>
      <dsp:spPr>
        <a:xfrm>
          <a:off x="731872" y="3394383"/>
          <a:ext cx="149832" cy="1498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F1EC6-2DEA-4649-9BF8-CEDF28487F98}">
      <dsp:nvSpPr>
        <dsp:cNvPr id="0" name=""/>
        <dsp:cNvSpPr/>
      </dsp:nvSpPr>
      <dsp:spPr>
        <a:xfrm>
          <a:off x="806788" y="3469299"/>
          <a:ext cx="1342725" cy="10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93" tIns="0" rIns="0" bIns="0" numCol="1" spcCol="1270" anchor="t" anchorCtr="0">
          <a:noAutofit/>
        </a:bodyPr>
        <a:lstStyle/>
        <a:p>
          <a:pPr lvl="0" algn="l" defTabSz="800100">
            <a:lnSpc>
              <a:spcPct val="90000"/>
            </a:lnSpc>
            <a:spcBef>
              <a:spcPct val="0"/>
            </a:spcBef>
            <a:spcAft>
              <a:spcPct val="35000"/>
            </a:spcAft>
          </a:pPr>
          <a:r>
            <a:rPr lang="es-EC" sz="1800" b="0" kern="1200" dirty="0"/>
            <a:t>Reducir el número de variables</a:t>
          </a:r>
        </a:p>
      </dsp:txBody>
      <dsp:txXfrm>
        <a:off x="806788" y="3469299"/>
        <a:ext cx="1342725" cy="1040900"/>
      </dsp:txXfrm>
    </dsp:sp>
    <dsp:sp modelId="{56C7ED67-F6BF-4AF6-B8FE-DDC54CC0A8E9}">
      <dsp:nvSpPr>
        <dsp:cNvPr id="0" name=""/>
        <dsp:cNvSpPr/>
      </dsp:nvSpPr>
      <dsp:spPr>
        <a:xfrm>
          <a:off x="2054428" y="2415432"/>
          <a:ext cx="270850" cy="270850"/>
        </a:xfrm>
        <a:prstGeom prst="ellipse">
          <a:avLst/>
        </a:prstGeom>
        <a:solidFill>
          <a:schemeClr val="accent3">
            <a:hueOff val="68"/>
            <a:satOff val="-25131"/>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0C4D1-C0B6-43D2-AA49-3AA25A8C5FCE}">
      <dsp:nvSpPr>
        <dsp:cNvPr id="0" name=""/>
        <dsp:cNvSpPr/>
      </dsp:nvSpPr>
      <dsp:spPr>
        <a:xfrm>
          <a:off x="2189853" y="2550857"/>
          <a:ext cx="1383065" cy="195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18" tIns="0" rIns="0" bIns="0" numCol="1" spcCol="1270" anchor="t" anchorCtr="0">
          <a:noAutofit/>
        </a:bodyPr>
        <a:lstStyle/>
        <a:p>
          <a:pPr lvl="0" algn="l" defTabSz="800100">
            <a:lnSpc>
              <a:spcPct val="90000"/>
            </a:lnSpc>
            <a:spcBef>
              <a:spcPct val="0"/>
            </a:spcBef>
            <a:spcAft>
              <a:spcPct val="35000"/>
            </a:spcAft>
          </a:pPr>
          <a:r>
            <a:rPr lang="es-EC" sz="1800" b="0" kern="1200" dirty="0"/>
            <a:t>Número reducido de factores</a:t>
          </a:r>
        </a:p>
      </dsp:txBody>
      <dsp:txXfrm>
        <a:off x="2189853" y="2550857"/>
        <a:ext cx="1383065" cy="1959342"/>
      </dsp:txXfrm>
    </dsp:sp>
    <dsp:sp modelId="{CC001B2B-9CC9-4717-98F1-CAE44F8F01F7}">
      <dsp:nvSpPr>
        <dsp:cNvPr id="0" name=""/>
        <dsp:cNvSpPr/>
      </dsp:nvSpPr>
      <dsp:spPr>
        <a:xfrm>
          <a:off x="3644953" y="1819705"/>
          <a:ext cx="374580" cy="374580"/>
        </a:xfrm>
        <a:prstGeom prst="ellipse">
          <a:avLst/>
        </a:prstGeom>
        <a:solidFill>
          <a:schemeClr val="accent3">
            <a:hueOff val="137"/>
            <a:satOff val="-50262"/>
            <a:lumOff val="-11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4B47A-80CC-4FA4-9674-9EEEED32CC4B}">
      <dsp:nvSpPr>
        <dsp:cNvPr id="0" name=""/>
        <dsp:cNvSpPr/>
      </dsp:nvSpPr>
      <dsp:spPr>
        <a:xfrm>
          <a:off x="3832243" y="2006995"/>
          <a:ext cx="1383065" cy="2503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482" tIns="0" rIns="0" bIns="0" numCol="1" spcCol="1270" anchor="t" anchorCtr="0">
          <a:noAutofit/>
        </a:bodyPr>
        <a:lstStyle/>
        <a:p>
          <a:pPr lvl="0" algn="l" defTabSz="800100">
            <a:lnSpc>
              <a:spcPct val="90000"/>
            </a:lnSpc>
            <a:spcBef>
              <a:spcPct val="0"/>
            </a:spcBef>
            <a:spcAft>
              <a:spcPct val="35000"/>
            </a:spcAft>
          </a:pPr>
          <a:r>
            <a:rPr lang="es-EC" sz="1800" b="0" kern="1200" dirty="0"/>
            <a:t>Explicar el máximo de información obtenida de los datos</a:t>
          </a:r>
        </a:p>
      </dsp:txBody>
      <dsp:txXfrm>
        <a:off x="3832243" y="2006995"/>
        <a:ext cx="1383065" cy="25032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0737-1339-4A26-817E-C0E2704E2EF4}">
      <dsp:nvSpPr>
        <dsp:cNvPr id="0" name=""/>
        <dsp:cNvSpPr/>
      </dsp:nvSpPr>
      <dsp:spPr>
        <a:xfrm>
          <a:off x="0" y="496779"/>
          <a:ext cx="7912735"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9E2E4-615B-4FB3-A390-B33CAEC1934D}">
      <dsp:nvSpPr>
        <dsp:cNvPr id="0" name=""/>
        <dsp:cNvSpPr/>
      </dsp:nvSpPr>
      <dsp:spPr>
        <a:xfrm>
          <a:off x="105647" y="111127"/>
          <a:ext cx="7526975" cy="88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l" defTabSz="711200">
            <a:lnSpc>
              <a:spcPct val="90000"/>
            </a:lnSpc>
            <a:spcBef>
              <a:spcPct val="0"/>
            </a:spcBef>
            <a:spcAft>
              <a:spcPct val="35000"/>
            </a:spcAft>
          </a:pPr>
          <a:r>
            <a:rPr lang="es-EC" sz="1600" kern="1200" dirty="0"/>
            <a:t>De acuerdo al análisis realizado se evidencia que son pocas las cooperativas que aplican modelos de gobernabilidad o control lo que incide en el cierre de varias cooperativas. </a:t>
          </a:r>
        </a:p>
      </dsp:txBody>
      <dsp:txXfrm>
        <a:off x="148878" y="154358"/>
        <a:ext cx="7440513" cy="799138"/>
      </dsp:txXfrm>
    </dsp:sp>
    <dsp:sp modelId="{C40E764D-BC7A-432A-8EF7-CB329CFD43EC}">
      <dsp:nvSpPr>
        <dsp:cNvPr id="0" name=""/>
        <dsp:cNvSpPr/>
      </dsp:nvSpPr>
      <dsp:spPr>
        <a:xfrm>
          <a:off x="0" y="1857579"/>
          <a:ext cx="7912735"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A1997-2CB4-42B6-B188-AA6F7979C6B5}">
      <dsp:nvSpPr>
        <dsp:cNvPr id="0" name=""/>
        <dsp:cNvSpPr/>
      </dsp:nvSpPr>
      <dsp:spPr>
        <a:xfrm>
          <a:off x="105222" y="1471927"/>
          <a:ext cx="7527637" cy="88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l" defTabSz="711200">
            <a:lnSpc>
              <a:spcPct val="90000"/>
            </a:lnSpc>
            <a:spcBef>
              <a:spcPct val="0"/>
            </a:spcBef>
            <a:spcAft>
              <a:spcPct val="35000"/>
            </a:spcAft>
          </a:pPr>
          <a:r>
            <a:rPr lang="es-EC" sz="1600" kern="1200"/>
            <a:t>La aplicación de una herramienta de control ya establecida en base a los principios de la ACI permite a los directivos de las cooperativas tomar decisiones acertadas sobre sus operaciones</a:t>
          </a:r>
          <a:r>
            <a:rPr lang="es-EC" sz="1100" kern="1200"/>
            <a:t>. </a:t>
          </a:r>
          <a:endParaRPr lang="es-EC" sz="1100" kern="1200" dirty="0"/>
        </a:p>
      </dsp:txBody>
      <dsp:txXfrm>
        <a:off x="148453" y="1515158"/>
        <a:ext cx="7441175" cy="799138"/>
      </dsp:txXfrm>
    </dsp:sp>
    <dsp:sp modelId="{E22BAD7D-AAD6-4828-B1DF-751776112908}">
      <dsp:nvSpPr>
        <dsp:cNvPr id="0" name=""/>
        <dsp:cNvSpPr/>
      </dsp:nvSpPr>
      <dsp:spPr>
        <a:xfrm>
          <a:off x="0" y="3218379"/>
          <a:ext cx="7912735" cy="756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F8B556-518E-45D1-AE19-D4B87E54A4B9}">
      <dsp:nvSpPr>
        <dsp:cNvPr id="0" name=""/>
        <dsp:cNvSpPr/>
      </dsp:nvSpPr>
      <dsp:spPr>
        <a:xfrm>
          <a:off x="103627" y="2832727"/>
          <a:ext cx="7534090" cy="88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l" defTabSz="711200">
            <a:lnSpc>
              <a:spcPct val="90000"/>
            </a:lnSpc>
            <a:spcBef>
              <a:spcPct val="0"/>
            </a:spcBef>
            <a:spcAft>
              <a:spcPct val="35000"/>
            </a:spcAft>
          </a:pPr>
          <a:r>
            <a:rPr lang="es-EC" sz="1600" kern="1200"/>
            <a:t>La aplicación de un modelo de gobernabilidad, ética y liderazgo como medida de control  influye en la rentabilidad de la cooperativa, aceptando de esta manera la hipótesis alternativa. </a:t>
          </a:r>
          <a:endParaRPr lang="es-EC" sz="1600" kern="1200" dirty="0"/>
        </a:p>
      </dsp:txBody>
      <dsp:txXfrm>
        <a:off x="146858" y="2875958"/>
        <a:ext cx="7447628" cy="799138"/>
      </dsp:txXfrm>
    </dsp:sp>
    <dsp:sp modelId="{680AB248-4824-47B5-ACF2-35C66761B15F}">
      <dsp:nvSpPr>
        <dsp:cNvPr id="0" name=""/>
        <dsp:cNvSpPr/>
      </dsp:nvSpPr>
      <dsp:spPr>
        <a:xfrm>
          <a:off x="0" y="4824057"/>
          <a:ext cx="7912735" cy="756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B512F-A0FD-4504-B6FA-1D4D570E8624}">
      <dsp:nvSpPr>
        <dsp:cNvPr id="0" name=""/>
        <dsp:cNvSpPr/>
      </dsp:nvSpPr>
      <dsp:spPr>
        <a:xfrm>
          <a:off x="103627" y="4193527"/>
          <a:ext cx="7534090" cy="11304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just" defTabSz="711200">
            <a:lnSpc>
              <a:spcPct val="90000"/>
            </a:lnSpc>
            <a:spcBef>
              <a:spcPct val="0"/>
            </a:spcBef>
            <a:spcAft>
              <a:spcPct val="35000"/>
            </a:spcAft>
          </a:pPr>
          <a:r>
            <a:rPr lang="es-EC" sz="1600" kern="1200" dirty="0"/>
            <a:t>La comprobación se realizó mediante el análisis factorial y el método de correlación lineal de </a:t>
          </a:r>
          <a:r>
            <a:rPr lang="es-EC" sz="1600" kern="1200" dirty="0" err="1"/>
            <a:t>Spearman</a:t>
          </a:r>
          <a:r>
            <a:rPr lang="es-EC" sz="1600" kern="1200" dirty="0"/>
            <a:t>. Sin embargo, por la subjetividad de respuestas en la encuesta sobre el control da como resultado una relación del 33% entre las variables control administrativo y rendimiento financiero. Por esta razón se explica la baja relación entre las variables.</a:t>
          </a:r>
        </a:p>
      </dsp:txBody>
      <dsp:txXfrm>
        <a:off x="158812" y="4248712"/>
        <a:ext cx="7423720" cy="10201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FAACD-BD0E-4156-8213-39EE951F8D2B}">
      <dsp:nvSpPr>
        <dsp:cNvPr id="0" name=""/>
        <dsp:cNvSpPr/>
      </dsp:nvSpPr>
      <dsp:spPr>
        <a:xfrm>
          <a:off x="0" y="865919"/>
          <a:ext cx="10515600" cy="146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68073-EEBA-4297-BF6A-9B0FE4E421FA}">
      <dsp:nvSpPr>
        <dsp:cNvPr id="0" name=""/>
        <dsp:cNvSpPr/>
      </dsp:nvSpPr>
      <dsp:spPr>
        <a:xfrm>
          <a:off x="525780" y="9839"/>
          <a:ext cx="9400410" cy="1712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just" defTabSz="711200">
            <a:lnSpc>
              <a:spcPct val="90000"/>
            </a:lnSpc>
            <a:spcBef>
              <a:spcPct val="0"/>
            </a:spcBef>
            <a:spcAft>
              <a:spcPct val="35000"/>
            </a:spcAft>
          </a:pPr>
          <a:r>
            <a:rPr lang="es-EC" sz="1600" kern="1200" dirty="0"/>
            <a:t>El instrumento de medición y control es confiable mediante el análisis del </a:t>
          </a:r>
          <a:r>
            <a:rPr lang="es-EC" sz="1600" kern="1200" dirty="0" err="1"/>
            <a:t>Alpha</a:t>
          </a:r>
          <a:r>
            <a:rPr lang="es-EC" sz="1600" kern="1200" dirty="0"/>
            <a:t> de </a:t>
          </a:r>
          <a:r>
            <a:rPr lang="es-EC" sz="1600" kern="1200" dirty="0" err="1"/>
            <a:t>Conbrach</a:t>
          </a:r>
          <a:r>
            <a:rPr lang="es-EC" sz="1600" kern="1200" dirty="0"/>
            <a:t>, que indicó su confiabilidad y validez en un 73% afirmando que el instrumento de la ACI en base a los 7 principios del cooperativismo sirve para medir el control y gobernabilidad de las cooperativas. </a:t>
          </a:r>
        </a:p>
      </dsp:txBody>
      <dsp:txXfrm>
        <a:off x="609361" y="93420"/>
        <a:ext cx="9233248" cy="1544998"/>
      </dsp:txXfrm>
    </dsp:sp>
    <dsp:sp modelId="{47B6A4B8-AF89-421E-A746-B7C2ED571251}">
      <dsp:nvSpPr>
        <dsp:cNvPr id="0" name=""/>
        <dsp:cNvSpPr/>
      </dsp:nvSpPr>
      <dsp:spPr>
        <a:xfrm>
          <a:off x="0" y="3496799"/>
          <a:ext cx="10515600" cy="1461600"/>
        </a:xfrm>
        <a:prstGeom prst="rect">
          <a:avLst/>
        </a:prstGeom>
        <a:solidFill>
          <a:schemeClr val="lt1">
            <a:alpha val="90000"/>
            <a:hueOff val="0"/>
            <a:satOff val="0"/>
            <a:lumOff val="0"/>
            <a:alphaOff val="0"/>
          </a:schemeClr>
        </a:solidFill>
        <a:ln w="25400"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dsp:style>
    </dsp:sp>
    <dsp:sp modelId="{E2142ACB-107E-460F-92C6-8EFDA717DCCB}">
      <dsp:nvSpPr>
        <dsp:cNvPr id="0" name=""/>
        <dsp:cNvSpPr/>
      </dsp:nvSpPr>
      <dsp:spPr>
        <a:xfrm>
          <a:off x="525780" y="2640719"/>
          <a:ext cx="9205566" cy="1712160"/>
        </a:xfrm>
        <a:prstGeom prst="roundRect">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just" defTabSz="711200">
            <a:lnSpc>
              <a:spcPct val="90000"/>
            </a:lnSpc>
            <a:spcBef>
              <a:spcPct val="0"/>
            </a:spcBef>
            <a:spcAft>
              <a:spcPct val="35000"/>
            </a:spcAft>
          </a:pPr>
          <a:r>
            <a:rPr lang="es-EC" sz="1600" kern="1200" dirty="0"/>
            <a:t>A pesar de ser el instrumento un modelo propuesto por una organización internacional, se identificó que aquellas empresas que han aplicado herramientas de control inciden de manera positiva en la rentabilidad de las empresas tal es el caso de la Cooperativa de la Policía Nacional, la 29 de Octubre que según el ranking presentado en la figura 13 se encuentran dentro de los primeros lugares, pero al momento de aplicar el modelo de la ACI en las demás </a:t>
          </a:r>
          <a:r>
            <a:rPr lang="es-EC" sz="1600" kern="1200" dirty="0" err="1"/>
            <a:t>COAC´s</a:t>
          </a:r>
          <a:r>
            <a:rPr lang="es-EC" sz="1600" kern="1200" dirty="0"/>
            <a:t> su incidencia es mínima.</a:t>
          </a:r>
        </a:p>
      </dsp:txBody>
      <dsp:txXfrm>
        <a:off x="609361" y="2724300"/>
        <a:ext cx="9038404" cy="15449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385E4-705B-49D8-BEFA-B2C407511BF2}">
      <dsp:nvSpPr>
        <dsp:cNvPr id="0" name=""/>
        <dsp:cNvSpPr/>
      </dsp:nvSpPr>
      <dsp:spPr>
        <a:xfrm>
          <a:off x="1291341" y="753"/>
          <a:ext cx="4167046" cy="25002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a:t>Teniendo en cuenta la importancia del control en las </a:t>
          </a:r>
          <a:r>
            <a:rPr lang="es-EC" sz="1600" kern="1200" dirty="0" err="1"/>
            <a:t>COAC´s</a:t>
          </a:r>
          <a:r>
            <a:rPr lang="es-EC" sz="1600" kern="1200" dirty="0"/>
            <a:t> y en base a las investigaciones realizadas anteriormente, se recomienda aplicar el instrumento propuesto por la ACI en base a los 7 principios del cooperativismo ya que la aplicación de este instrumento facilitará la toma de decisiones y mejorará en la gestión de las </a:t>
          </a:r>
          <a:r>
            <a:rPr lang="es-EC" sz="1600" kern="1200" dirty="0" err="1"/>
            <a:t>COAC´s</a:t>
          </a:r>
          <a:r>
            <a:rPr lang="es-EC" sz="1600" kern="1200" dirty="0"/>
            <a:t> reduciendo así los conflictos de interés entre el principal y los </a:t>
          </a:r>
          <a:r>
            <a:rPr lang="es-EC" sz="1600" kern="1200" dirty="0" err="1"/>
            <a:t>stakeholders</a:t>
          </a:r>
          <a:r>
            <a:rPr lang="es-EC" sz="1600" kern="1200" dirty="0"/>
            <a:t>.</a:t>
          </a:r>
        </a:p>
      </dsp:txBody>
      <dsp:txXfrm>
        <a:off x="1291341" y="753"/>
        <a:ext cx="4167046" cy="2500227"/>
      </dsp:txXfrm>
    </dsp:sp>
    <dsp:sp modelId="{1402C7C1-DA5A-463F-AD56-7F28ED4F8940}">
      <dsp:nvSpPr>
        <dsp:cNvPr id="0" name=""/>
        <dsp:cNvSpPr/>
      </dsp:nvSpPr>
      <dsp:spPr>
        <a:xfrm>
          <a:off x="5875092" y="753"/>
          <a:ext cx="4167046" cy="2500227"/>
        </a:xfrm>
        <a:prstGeom prst="rect">
          <a:avLst/>
        </a:prstGeom>
        <a:solidFill>
          <a:schemeClr val="accent5">
            <a:hueOff val="3517239"/>
            <a:satOff val="-2834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a:t>En la investigación se determinó el nivel de gobierno cooperativo que presentó algunos problemas, entre los principales el no poder determinar con exactitud el estado en el que se encuentran las </a:t>
          </a:r>
          <a:r>
            <a:rPr lang="es-EC" sz="1600" kern="1200" dirty="0" err="1"/>
            <a:t>COAC´s</a:t>
          </a:r>
          <a:r>
            <a:rPr lang="es-EC" sz="1600" kern="1200" dirty="0"/>
            <a:t> debido a la subjetividad de las respuestas en el modelo propuesto. Por lo tanto, se recomienda diseñar una escala que permita valorar la situación real de las </a:t>
          </a:r>
          <a:r>
            <a:rPr lang="es-EC" sz="1600" kern="1200" dirty="0" err="1"/>
            <a:t>COAC´s</a:t>
          </a:r>
          <a:r>
            <a:rPr lang="es-EC" sz="1600" kern="1200" dirty="0"/>
            <a:t>.</a:t>
          </a:r>
        </a:p>
      </dsp:txBody>
      <dsp:txXfrm>
        <a:off x="5875092" y="753"/>
        <a:ext cx="4167046" cy="2500227"/>
      </dsp:txXfrm>
    </dsp:sp>
    <dsp:sp modelId="{91B0C6AD-75ED-46FE-80C3-9616AACA94CF}">
      <dsp:nvSpPr>
        <dsp:cNvPr id="0" name=""/>
        <dsp:cNvSpPr/>
      </dsp:nvSpPr>
      <dsp:spPr>
        <a:xfrm>
          <a:off x="3149594" y="2917685"/>
          <a:ext cx="5034291" cy="2500227"/>
        </a:xfrm>
        <a:prstGeom prst="rect">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a:t>Como se mencionó anteriormente debido a la subjetividad de las respuestas el modelo del ACI presentó una baja relación con respecto a la rentabilidad debido a que las instituciones realizaron su autoevaluación sin la mediación de una persona externa, por lo tanto, se pierde la objetividad de las respuestas. Por consiguiente, se recomienda a estas instituciones inscribirse en el programa propuesto por la ACI cuyo objetivo principal es fortalecer los sistemas de control de la gestión y administración para que sean más eficientes, democráticos y transparentes</a:t>
          </a:r>
        </a:p>
      </dsp:txBody>
      <dsp:txXfrm>
        <a:off x="3149594" y="2917685"/>
        <a:ext cx="5034291" cy="250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003CB-4092-41EA-800E-BDB85BBC933E}">
      <dsp:nvSpPr>
        <dsp:cNvPr id="0" name=""/>
        <dsp:cNvSpPr/>
      </dsp:nvSpPr>
      <dsp:spPr>
        <a:xfrm>
          <a:off x="404217" y="0"/>
          <a:ext cx="4581127" cy="1808646"/>
        </a:xfrm>
        <a:prstGeom prst="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BEE0355-B306-484C-946F-9B16BB8AF260}">
      <dsp:nvSpPr>
        <dsp:cNvPr id="0" name=""/>
        <dsp:cNvSpPr/>
      </dsp:nvSpPr>
      <dsp:spPr>
        <a:xfrm>
          <a:off x="159213" y="542593"/>
          <a:ext cx="1616868" cy="723458"/>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CAMEL</a:t>
          </a:r>
        </a:p>
      </dsp:txBody>
      <dsp:txXfrm>
        <a:off x="194529" y="577909"/>
        <a:ext cx="1546236" cy="652826"/>
      </dsp:txXfrm>
    </dsp:sp>
    <dsp:sp modelId="{A3215839-502A-427F-9907-64D9FED75431}">
      <dsp:nvSpPr>
        <dsp:cNvPr id="0" name=""/>
        <dsp:cNvSpPr/>
      </dsp:nvSpPr>
      <dsp:spPr>
        <a:xfrm>
          <a:off x="1886346" y="542593"/>
          <a:ext cx="1616868" cy="723458"/>
        </a:xfrm>
        <a:prstGeom prst="roundRect">
          <a:avLst/>
        </a:prstGeom>
        <a:gradFill rotWithShape="0">
          <a:gsLst>
            <a:gs pos="0">
              <a:schemeClr val="accent3">
                <a:hueOff val="68"/>
                <a:satOff val="-25131"/>
                <a:lumOff val="-5883"/>
                <a:alphaOff val="0"/>
                <a:tint val="50000"/>
                <a:satMod val="300000"/>
              </a:schemeClr>
            </a:gs>
            <a:gs pos="35000">
              <a:schemeClr val="accent3">
                <a:hueOff val="68"/>
                <a:satOff val="-25131"/>
                <a:lumOff val="-5883"/>
                <a:alphaOff val="0"/>
                <a:tint val="37000"/>
                <a:satMod val="300000"/>
              </a:schemeClr>
            </a:gs>
            <a:gs pos="100000">
              <a:schemeClr val="accent3">
                <a:hueOff val="68"/>
                <a:satOff val="-25131"/>
                <a:lumOff val="-5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Inseguridad financiera</a:t>
          </a:r>
        </a:p>
      </dsp:txBody>
      <dsp:txXfrm>
        <a:off x="1921662" y="577909"/>
        <a:ext cx="1546236" cy="652826"/>
      </dsp:txXfrm>
    </dsp:sp>
    <dsp:sp modelId="{5FB70723-5A0A-477E-9EF1-97612024BA28}">
      <dsp:nvSpPr>
        <dsp:cNvPr id="0" name=""/>
        <dsp:cNvSpPr/>
      </dsp:nvSpPr>
      <dsp:spPr>
        <a:xfrm>
          <a:off x="3613480" y="542593"/>
          <a:ext cx="1616868" cy="723458"/>
        </a:xfrm>
        <a:prstGeom prst="roundRect">
          <a:avLst/>
        </a:prstGeom>
        <a:gradFill rotWithShape="0">
          <a:gsLst>
            <a:gs pos="0">
              <a:schemeClr val="accent3">
                <a:hueOff val="137"/>
                <a:satOff val="-50262"/>
                <a:lumOff val="-11766"/>
                <a:alphaOff val="0"/>
                <a:tint val="50000"/>
                <a:satMod val="300000"/>
              </a:schemeClr>
            </a:gs>
            <a:gs pos="35000">
              <a:schemeClr val="accent3">
                <a:hueOff val="137"/>
                <a:satOff val="-50262"/>
                <a:lumOff val="-11766"/>
                <a:alphaOff val="0"/>
                <a:tint val="37000"/>
                <a:satMod val="300000"/>
              </a:schemeClr>
            </a:gs>
            <a:gs pos="100000">
              <a:schemeClr val="accent3">
                <a:hueOff val="137"/>
                <a:satOff val="-50262"/>
                <a:lumOff val="-117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Estabilidad</a:t>
          </a:r>
        </a:p>
      </dsp:txBody>
      <dsp:txXfrm>
        <a:off x="3648796" y="577909"/>
        <a:ext cx="1546236" cy="652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AC60E-36A8-4319-BED5-8200E638714A}">
      <dsp:nvSpPr>
        <dsp:cNvPr id="0" name=""/>
        <dsp:cNvSpPr/>
      </dsp:nvSpPr>
      <dsp:spPr>
        <a:xfrm>
          <a:off x="4723130" y="1832451"/>
          <a:ext cx="1570672" cy="15706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C" sz="1200" kern="1200" dirty="0"/>
            <a:t>PLANTEAMIENTO DEL PROBLEMA</a:t>
          </a:r>
        </a:p>
      </dsp:txBody>
      <dsp:txXfrm>
        <a:off x="4799804" y="1909125"/>
        <a:ext cx="1417324" cy="1417324"/>
      </dsp:txXfrm>
    </dsp:sp>
    <dsp:sp modelId="{235172BF-3614-43C5-AA11-6EFCFD104B50}">
      <dsp:nvSpPr>
        <dsp:cNvPr id="0" name=""/>
        <dsp:cNvSpPr/>
      </dsp:nvSpPr>
      <dsp:spPr>
        <a:xfrm rot="16200000">
          <a:off x="5118641" y="1442625"/>
          <a:ext cx="779650" cy="0"/>
        </a:xfrm>
        <a:custGeom>
          <a:avLst/>
          <a:gdLst/>
          <a:ahLst/>
          <a:cxnLst/>
          <a:rect l="0" t="0" r="0" b="0"/>
          <a:pathLst>
            <a:path>
              <a:moveTo>
                <a:pt x="0" y="0"/>
              </a:moveTo>
              <a:lnTo>
                <a:pt x="77965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18C40-03EC-43D6-93B7-8EE084741955}">
      <dsp:nvSpPr>
        <dsp:cNvPr id="0" name=""/>
        <dsp:cNvSpPr/>
      </dsp:nvSpPr>
      <dsp:spPr>
        <a:xfrm>
          <a:off x="4664391" y="449"/>
          <a:ext cx="1688149" cy="1052350"/>
        </a:xfrm>
        <a:prstGeom prst="roundRect">
          <a:avLst/>
        </a:prstGeom>
        <a:solidFill>
          <a:schemeClr val="accent5">
            <a:hueOff val="1758620"/>
            <a:satOff val="-14175"/>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a:t>Escándalos internacionales en los 90</a:t>
          </a:r>
        </a:p>
      </dsp:txBody>
      <dsp:txXfrm>
        <a:off x="4715762" y="51820"/>
        <a:ext cx="1585407" cy="949608"/>
      </dsp:txXfrm>
    </dsp:sp>
    <dsp:sp modelId="{DE3F7811-9AA6-4CC1-AFE5-3C5F745A1B0F}">
      <dsp:nvSpPr>
        <dsp:cNvPr id="0" name=""/>
        <dsp:cNvSpPr/>
      </dsp:nvSpPr>
      <dsp:spPr>
        <a:xfrm>
          <a:off x="6293802" y="2617787"/>
          <a:ext cx="471254" cy="0"/>
        </a:xfrm>
        <a:custGeom>
          <a:avLst/>
          <a:gdLst/>
          <a:ahLst/>
          <a:cxnLst/>
          <a:rect l="0" t="0" r="0" b="0"/>
          <a:pathLst>
            <a:path>
              <a:moveTo>
                <a:pt x="0" y="0"/>
              </a:moveTo>
              <a:lnTo>
                <a:pt x="47125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4AA4F-EC88-42E4-9F68-45D469B67260}">
      <dsp:nvSpPr>
        <dsp:cNvPr id="0" name=""/>
        <dsp:cNvSpPr/>
      </dsp:nvSpPr>
      <dsp:spPr>
        <a:xfrm>
          <a:off x="6765056" y="2091612"/>
          <a:ext cx="1669143" cy="1052350"/>
        </a:xfrm>
        <a:prstGeom prst="roundRect">
          <a:avLst/>
        </a:prstGeom>
        <a:solidFill>
          <a:schemeClr val="accent5">
            <a:hueOff val="3517239"/>
            <a:satOff val="-2834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a:t>Gobernabilidad</a:t>
          </a:r>
        </a:p>
      </dsp:txBody>
      <dsp:txXfrm>
        <a:off x="6816427" y="2142983"/>
        <a:ext cx="1566401" cy="949608"/>
      </dsp:txXfrm>
    </dsp:sp>
    <dsp:sp modelId="{6E4F0698-606D-4EBA-88D1-D5B919E09FF2}">
      <dsp:nvSpPr>
        <dsp:cNvPr id="0" name=""/>
        <dsp:cNvSpPr/>
      </dsp:nvSpPr>
      <dsp:spPr>
        <a:xfrm rot="5400000">
          <a:off x="5118641" y="3792949"/>
          <a:ext cx="779650" cy="0"/>
        </a:xfrm>
        <a:custGeom>
          <a:avLst/>
          <a:gdLst/>
          <a:ahLst/>
          <a:cxnLst/>
          <a:rect l="0" t="0" r="0" b="0"/>
          <a:pathLst>
            <a:path>
              <a:moveTo>
                <a:pt x="0" y="0"/>
              </a:moveTo>
              <a:lnTo>
                <a:pt x="77965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7C4A9-CE44-41A4-870A-B65AA339454E}">
      <dsp:nvSpPr>
        <dsp:cNvPr id="0" name=""/>
        <dsp:cNvSpPr/>
      </dsp:nvSpPr>
      <dsp:spPr>
        <a:xfrm>
          <a:off x="4801550" y="4182774"/>
          <a:ext cx="1413832" cy="1052350"/>
        </a:xfrm>
        <a:prstGeom prst="roundRect">
          <a:avLst/>
        </a:prstGeom>
        <a:solidFill>
          <a:schemeClr val="accent5">
            <a:hueOff val="5275859"/>
            <a:satOff val="-42524"/>
            <a:lumOff val="1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a:t>Ejercicio fiscal 2017: liquidación forzosa </a:t>
          </a:r>
        </a:p>
      </dsp:txBody>
      <dsp:txXfrm>
        <a:off x="4852921" y="4234145"/>
        <a:ext cx="1311090" cy="949608"/>
      </dsp:txXfrm>
    </dsp:sp>
    <dsp:sp modelId="{AC072354-67A4-4070-9917-31C509F5951D}">
      <dsp:nvSpPr>
        <dsp:cNvPr id="0" name=""/>
        <dsp:cNvSpPr/>
      </dsp:nvSpPr>
      <dsp:spPr>
        <a:xfrm rot="10800000">
          <a:off x="4207109" y="2617787"/>
          <a:ext cx="516021" cy="0"/>
        </a:xfrm>
        <a:custGeom>
          <a:avLst/>
          <a:gdLst/>
          <a:ahLst/>
          <a:cxnLst/>
          <a:rect l="0" t="0" r="0" b="0"/>
          <a:pathLst>
            <a:path>
              <a:moveTo>
                <a:pt x="0" y="0"/>
              </a:moveTo>
              <a:lnTo>
                <a:pt x="51602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560CB-0780-407F-BADE-7AB96BA50ABD}">
      <dsp:nvSpPr>
        <dsp:cNvPr id="0" name=""/>
        <dsp:cNvSpPr/>
      </dsp:nvSpPr>
      <dsp:spPr>
        <a:xfrm>
          <a:off x="2627499" y="2091612"/>
          <a:ext cx="1579609" cy="1052350"/>
        </a:xfrm>
        <a:prstGeom prst="roundRect">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a:t>Causas</a:t>
          </a:r>
        </a:p>
      </dsp:txBody>
      <dsp:txXfrm>
        <a:off x="2678870" y="2142983"/>
        <a:ext cx="1476867" cy="949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3A3-743C-49C4-9DCB-64FDBFAD1DAF}">
      <dsp:nvSpPr>
        <dsp:cNvPr id="0" name=""/>
        <dsp:cNvSpPr/>
      </dsp:nvSpPr>
      <dsp:spPr>
        <a:xfrm>
          <a:off x="380879" y="1002821"/>
          <a:ext cx="2628319" cy="86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HERRAMIENTAS DE CONTROL Y GESTIÓN ADMINISTRATIVA</a:t>
          </a:r>
        </a:p>
      </dsp:txBody>
      <dsp:txXfrm>
        <a:off x="380879" y="1002821"/>
        <a:ext cx="2628319" cy="866150"/>
      </dsp:txXfrm>
    </dsp:sp>
    <dsp:sp modelId="{A8A56F7A-6087-4F7B-B681-B5AF585DEC39}">
      <dsp:nvSpPr>
        <dsp:cNvPr id="0" name=""/>
        <dsp:cNvSpPr/>
      </dsp:nvSpPr>
      <dsp:spPr>
        <a:xfrm>
          <a:off x="226229" y="2895418"/>
          <a:ext cx="3384171" cy="162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algn="just" defTabSz="800100">
            <a:lnSpc>
              <a:spcPct val="90000"/>
            </a:lnSpc>
            <a:spcBef>
              <a:spcPct val="0"/>
            </a:spcBef>
            <a:spcAft>
              <a:spcPct val="35000"/>
            </a:spcAft>
            <a:buFont typeface="Wingdings" panose="05000000000000000000" pitchFamily="2" charset="2"/>
            <a:buNone/>
          </a:pPr>
          <a:r>
            <a:rPr lang="es-EC" sz="2000" kern="1200" dirty="0"/>
            <a:t>-  Mejor uso de los recursos.</a:t>
          </a:r>
        </a:p>
        <a:p>
          <a:pPr marL="0" lvl="0" algn="just" defTabSz="800100">
            <a:lnSpc>
              <a:spcPct val="90000"/>
            </a:lnSpc>
            <a:spcBef>
              <a:spcPct val="0"/>
            </a:spcBef>
            <a:spcAft>
              <a:spcPct val="35000"/>
            </a:spcAft>
            <a:buFont typeface="Wingdings" panose="05000000000000000000" pitchFamily="2" charset="2"/>
            <a:buChar char="ü"/>
          </a:pPr>
          <a:r>
            <a:rPr lang="es-EC" sz="2000" kern="1200" dirty="0"/>
            <a:t>-  &gt; Transparencia.</a:t>
          </a:r>
        </a:p>
        <a:p>
          <a:pPr marL="0" lvl="0" indent="0" algn="just" defTabSz="800100">
            <a:lnSpc>
              <a:spcPct val="90000"/>
            </a:lnSpc>
            <a:spcBef>
              <a:spcPct val="0"/>
            </a:spcBef>
            <a:spcAft>
              <a:spcPct val="35000"/>
            </a:spcAft>
            <a:buFont typeface="Wingdings" panose="05000000000000000000" pitchFamily="2" charset="2"/>
            <a:buNone/>
          </a:pPr>
          <a:r>
            <a:rPr lang="es-EC" sz="2000" kern="1200" dirty="0">
              <a:latin typeface="Calibri" panose="020F0502020204030204"/>
              <a:ea typeface="+mn-ea"/>
              <a:cs typeface="+mn-cs"/>
            </a:rPr>
            <a:t>- Reducción de la rentabilidad.</a:t>
          </a:r>
        </a:p>
      </dsp:txBody>
      <dsp:txXfrm>
        <a:off x="226229" y="2895418"/>
        <a:ext cx="3384171" cy="1622744"/>
      </dsp:txXfrm>
    </dsp:sp>
    <dsp:sp modelId="{718234CC-2E25-43C3-910D-0C5C5A6CA579}">
      <dsp:nvSpPr>
        <dsp:cNvPr id="0" name=""/>
        <dsp:cNvSpPr/>
      </dsp:nvSpPr>
      <dsp:spPr>
        <a:xfrm>
          <a:off x="377892" y="739392"/>
          <a:ext cx="209070" cy="2090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198CC-AF93-44C4-B44B-854CA9EDD544}">
      <dsp:nvSpPr>
        <dsp:cNvPr id="0" name=""/>
        <dsp:cNvSpPr/>
      </dsp:nvSpPr>
      <dsp:spPr>
        <a:xfrm>
          <a:off x="524242" y="446692"/>
          <a:ext cx="209070" cy="209070"/>
        </a:xfrm>
        <a:prstGeom prst="ellipse">
          <a:avLst/>
        </a:prstGeom>
        <a:solidFill>
          <a:schemeClr val="accent4">
            <a:hueOff val="171693"/>
            <a:satOff val="187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BD89F-9704-4817-A20C-8D2118B52955}">
      <dsp:nvSpPr>
        <dsp:cNvPr id="0" name=""/>
        <dsp:cNvSpPr/>
      </dsp:nvSpPr>
      <dsp:spPr>
        <a:xfrm>
          <a:off x="875481" y="505232"/>
          <a:ext cx="328539" cy="328539"/>
        </a:xfrm>
        <a:prstGeom prst="ellipse">
          <a:avLst/>
        </a:prstGeom>
        <a:solidFill>
          <a:schemeClr val="accent4">
            <a:hueOff val="343386"/>
            <a:satOff val="374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B1AFD-AC7E-44AE-99A7-163639128760}">
      <dsp:nvSpPr>
        <dsp:cNvPr id="0" name=""/>
        <dsp:cNvSpPr/>
      </dsp:nvSpPr>
      <dsp:spPr>
        <a:xfrm>
          <a:off x="1168180" y="183263"/>
          <a:ext cx="209070" cy="209070"/>
        </a:xfrm>
        <a:prstGeom prst="ellipse">
          <a:avLst/>
        </a:prstGeom>
        <a:solidFill>
          <a:schemeClr val="accent4">
            <a:hueOff val="515079"/>
            <a:satOff val="561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5CE50-64A1-479A-ADA2-277FBA6C6EB7}">
      <dsp:nvSpPr>
        <dsp:cNvPr id="0" name=""/>
        <dsp:cNvSpPr/>
      </dsp:nvSpPr>
      <dsp:spPr>
        <a:xfrm>
          <a:off x="1548689" y="66184"/>
          <a:ext cx="209070" cy="209070"/>
        </a:xfrm>
        <a:prstGeom prst="ellipse">
          <a:avLst/>
        </a:prstGeom>
        <a:solidFill>
          <a:schemeClr val="accent4">
            <a:hueOff val="686772"/>
            <a:satOff val="748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DE0AC-0CE8-4A13-8D62-C46F9B97AA5C}">
      <dsp:nvSpPr>
        <dsp:cNvPr id="0" name=""/>
        <dsp:cNvSpPr/>
      </dsp:nvSpPr>
      <dsp:spPr>
        <a:xfrm>
          <a:off x="2017008" y="271073"/>
          <a:ext cx="209070" cy="209070"/>
        </a:xfrm>
        <a:prstGeom prst="ellipse">
          <a:avLst/>
        </a:prstGeom>
        <a:solidFill>
          <a:schemeClr val="accent4">
            <a:hueOff val="858465"/>
            <a:satOff val="93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BC17C-3CD6-45FE-8E2D-7F3F64CA4F2D}">
      <dsp:nvSpPr>
        <dsp:cNvPr id="0" name=""/>
        <dsp:cNvSpPr/>
      </dsp:nvSpPr>
      <dsp:spPr>
        <a:xfrm>
          <a:off x="2309707" y="417423"/>
          <a:ext cx="328539" cy="328539"/>
        </a:xfrm>
        <a:prstGeom prst="ellipse">
          <a:avLst/>
        </a:prstGeom>
        <a:solidFill>
          <a:schemeClr val="accent4">
            <a:hueOff val="1030158"/>
            <a:satOff val="11228"/>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3319B-61CF-4C8B-A615-994F18BE4051}">
      <dsp:nvSpPr>
        <dsp:cNvPr id="0" name=""/>
        <dsp:cNvSpPr/>
      </dsp:nvSpPr>
      <dsp:spPr>
        <a:xfrm>
          <a:off x="2719486" y="739392"/>
          <a:ext cx="209070" cy="209070"/>
        </a:xfrm>
        <a:prstGeom prst="ellipse">
          <a:avLst/>
        </a:prstGeom>
        <a:solidFill>
          <a:schemeClr val="accent4">
            <a:hueOff val="1201851"/>
            <a:satOff val="1310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74488-2B97-4B90-8AAB-84BEFD655B69}">
      <dsp:nvSpPr>
        <dsp:cNvPr id="0" name=""/>
        <dsp:cNvSpPr/>
      </dsp:nvSpPr>
      <dsp:spPr>
        <a:xfrm>
          <a:off x="2895105" y="1061361"/>
          <a:ext cx="209070" cy="209070"/>
        </a:xfrm>
        <a:prstGeom prst="ellipse">
          <a:avLst/>
        </a:prstGeom>
        <a:solidFill>
          <a:schemeClr val="accent4">
            <a:hueOff val="1373543"/>
            <a:satOff val="14971"/>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A9048-EC05-4A9F-9098-6BB7884CC51C}">
      <dsp:nvSpPr>
        <dsp:cNvPr id="0" name=""/>
        <dsp:cNvSpPr/>
      </dsp:nvSpPr>
      <dsp:spPr>
        <a:xfrm>
          <a:off x="1373070" y="446692"/>
          <a:ext cx="537610" cy="537610"/>
        </a:xfrm>
        <a:prstGeom prst="ellipse">
          <a:avLst/>
        </a:prstGeom>
        <a:solidFill>
          <a:schemeClr val="accent4">
            <a:hueOff val="1545236"/>
            <a:satOff val="16843"/>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CC4C6-EC61-420C-8650-B58ABE613EC3}">
      <dsp:nvSpPr>
        <dsp:cNvPr id="0" name=""/>
        <dsp:cNvSpPr/>
      </dsp:nvSpPr>
      <dsp:spPr>
        <a:xfrm>
          <a:off x="231543" y="1558949"/>
          <a:ext cx="209070" cy="209070"/>
        </a:xfrm>
        <a:prstGeom prst="ellipse">
          <a:avLst/>
        </a:prstGeom>
        <a:solidFill>
          <a:schemeClr val="accent4">
            <a:hueOff val="1716929"/>
            <a:satOff val="18714"/>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D6641-9DBF-4974-8A2C-7C32D2E3E8DC}">
      <dsp:nvSpPr>
        <dsp:cNvPr id="0" name=""/>
        <dsp:cNvSpPr/>
      </dsp:nvSpPr>
      <dsp:spPr>
        <a:xfrm>
          <a:off x="407162" y="1822379"/>
          <a:ext cx="328539" cy="328539"/>
        </a:xfrm>
        <a:prstGeom prst="ellipse">
          <a:avLst/>
        </a:prstGeom>
        <a:solidFill>
          <a:schemeClr val="accent4">
            <a:hueOff val="1888622"/>
            <a:satOff val="20585"/>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C3229-23D9-4A96-B101-FD26DCFAAC6E}">
      <dsp:nvSpPr>
        <dsp:cNvPr id="0" name=""/>
        <dsp:cNvSpPr/>
      </dsp:nvSpPr>
      <dsp:spPr>
        <a:xfrm>
          <a:off x="846211" y="2056538"/>
          <a:ext cx="477876" cy="477876"/>
        </a:xfrm>
        <a:prstGeom prst="ellipse">
          <a:avLst/>
        </a:prstGeom>
        <a:solidFill>
          <a:schemeClr val="accent4">
            <a:hueOff val="2060315"/>
            <a:satOff val="22457"/>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449FA-082F-48D4-B8D9-D0193222B6B8}">
      <dsp:nvSpPr>
        <dsp:cNvPr id="0" name=""/>
        <dsp:cNvSpPr/>
      </dsp:nvSpPr>
      <dsp:spPr>
        <a:xfrm>
          <a:off x="1460879" y="2437047"/>
          <a:ext cx="209070" cy="209070"/>
        </a:xfrm>
        <a:prstGeom prst="ellipse">
          <a:avLst/>
        </a:prstGeom>
        <a:solidFill>
          <a:schemeClr val="accent4">
            <a:hueOff val="2232008"/>
            <a:satOff val="2432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56F6A-ECFE-4D1B-A9EB-08A0DDE9BFF9}">
      <dsp:nvSpPr>
        <dsp:cNvPr id="0" name=""/>
        <dsp:cNvSpPr/>
      </dsp:nvSpPr>
      <dsp:spPr>
        <a:xfrm>
          <a:off x="1577959" y="2056538"/>
          <a:ext cx="328539" cy="328539"/>
        </a:xfrm>
        <a:prstGeom prst="ellipse">
          <a:avLst/>
        </a:prstGeom>
        <a:solidFill>
          <a:schemeClr val="accent4">
            <a:hueOff val="2403701"/>
            <a:satOff val="26199"/>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81997-C502-4EB8-8551-B7D30C873D37}">
      <dsp:nvSpPr>
        <dsp:cNvPr id="0" name=""/>
        <dsp:cNvSpPr/>
      </dsp:nvSpPr>
      <dsp:spPr>
        <a:xfrm>
          <a:off x="1870658" y="2466317"/>
          <a:ext cx="209070" cy="209070"/>
        </a:xfrm>
        <a:prstGeom prst="ellipse">
          <a:avLst/>
        </a:prstGeom>
        <a:solidFill>
          <a:schemeClr val="accent4">
            <a:hueOff val="2575394"/>
            <a:satOff val="28071"/>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9C5F6-969C-4F32-8A0F-E3DB67AD00E2}">
      <dsp:nvSpPr>
        <dsp:cNvPr id="0" name=""/>
        <dsp:cNvSpPr/>
      </dsp:nvSpPr>
      <dsp:spPr>
        <a:xfrm>
          <a:off x="2134088" y="1997998"/>
          <a:ext cx="477876" cy="477876"/>
        </a:xfrm>
        <a:prstGeom prst="ellipse">
          <a:avLst/>
        </a:prstGeom>
        <a:solidFill>
          <a:schemeClr val="accent4">
            <a:hueOff val="2747087"/>
            <a:satOff val="29942"/>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E1E65-9D4D-4DEA-B8A3-8E722F74781B}">
      <dsp:nvSpPr>
        <dsp:cNvPr id="0" name=""/>
        <dsp:cNvSpPr/>
      </dsp:nvSpPr>
      <dsp:spPr>
        <a:xfrm>
          <a:off x="2778026" y="1880918"/>
          <a:ext cx="328539" cy="328539"/>
        </a:xfrm>
        <a:prstGeom prst="ellipse">
          <a:avLst/>
        </a:prstGeom>
        <a:solidFill>
          <a:schemeClr val="accent4">
            <a:hueOff val="2918780"/>
            <a:satOff val="31814"/>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70498-49B4-4EF9-B1FE-AD9E20A8F06C}">
      <dsp:nvSpPr>
        <dsp:cNvPr id="0" name=""/>
        <dsp:cNvSpPr/>
      </dsp:nvSpPr>
      <dsp:spPr>
        <a:xfrm>
          <a:off x="3387124" y="504745"/>
          <a:ext cx="964874" cy="1842051"/>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E1953-4222-400C-94D9-B1B760FA3488}">
      <dsp:nvSpPr>
        <dsp:cNvPr id="0" name=""/>
        <dsp:cNvSpPr/>
      </dsp:nvSpPr>
      <dsp:spPr>
        <a:xfrm>
          <a:off x="4176567" y="504745"/>
          <a:ext cx="964874" cy="1842051"/>
        </a:xfrm>
        <a:prstGeom prst="chevron">
          <a:avLst>
            <a:gd name="adj" fmla="val 62310"/>
          </a:avLst>
        </a:prstGeom>
        <a:solidFill>
          <a:schemeClr val="accent4">
            <a:hueOff val="3090473"/>
            <a:satOff val="33685"/>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5BB0D7-63EC-43DF-B404-C8134064E4DF}">
      <dsp:nvSpPr>
        <dsp:cNvPr id="0" name=""/>
        <dsp:cNvSpPr/>
      </dsp:nvSpPr>
      <dsp:spPr>
        <a:xfrm>
          <a:off x="5059107" y="7283"/>
          <a:ext cx="2634629" cy="2660039"/>
        </a:xfrm>
        <a:prstGeom prst="ellipse">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711200">
            <a:lnSpc>
              <a:spcPct val="90000"/>
            </a:lnSpc>
            <a:spcBef>
              <a:spcPct val="0"/>
            </a:spcBef>
            <a:spcAft>
              <a:spcPct val="35000"/>
            </a:spcAft>
          </a:pPr>
          <a:r>
            <a:rPr lang="es-EC" sz="1600" kern="1200" dirty="0"/>
            <a:t>   FACILITAN:</a:t>
          </a:r>
        </a:p>
        <a:p>
          <a:pPr lvl="0" algn="r" defTabSz="711200">
            <a:lnSpc>
              <a:spcPct val="90000"/>
            </a:lnSpc>
            <a:spcBef>
              <a:spcPct val="0"/>
            </a:spcBef>
            <a:spcAft>
              <a:spcPct val="35000"/>
            </a:spcAft>
          </a:pPr>
          <a:r>
            <a:rPr lang="es-EC" sz="1000" kern="1200" dirty="0"/>
            <a:t>-</a:t>
          </a:r>
          <a:r>
            <a:rPr lang="es-EC" sz="1800" kern="1200" dirty="0"/>
            <a:t>Cumplimiento de los objetivos institucionales</a:t>
          </a:r>
        </a:p>
        <a:p>
          <a:pPr lvl="0" algn="r" defTabSz="711200">
            <a:lnSpc>
              <a:spcPct val="90000"/>
            </a:lnSpc>
            <a:spcBef>
              <a:spcPct val="0"/>
            </a:spcBef>
            <a:spcAft>
              <a:spcPct val="35000"/>
            </a:spcAft>
          </a:pPr>
          <a:r>
            <a:rPr lang="es-EC" sz="1800" kern="1200" dirty="0"/>
            <a:t>-Mejora en cada una de las áreas de la organización</a:t>
          </a:r>
        </a:p>
      </dsp:txBody>
      <dsp:txXfrm>
        <a:off x="5444939" y="396837"/>
        <a:ext cx="1862965" cy="1880931"/>
      </dsp:txXfrm>
    </dsp:sp>
    <dsp:sp modelId="{BB4631D7-C355-4974-8AB3-A607DE887ED4}">
      <dsp:nvSpPr>
        <dsp:cNvPr id="0" name=""/>
        <dsp:cNvSpPr/>
      </dsp:nvSpPr>
      <dsp:spPr>
        <a:xfrm>
          <a:off x="5147549" y="2765266"/>
          <a:ext cx="2631476" cy="77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a:t>ALIANZA COOPERATIVA INTERNACIONAL (ACI)</a:t>
          </a:r>
        </a:p>
      </dsp:txBody>
      <dsp:txXfrm>
        <a:off x="5147549" y="2765266"/>
        <a:ext cx="2631476" cy="770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57ADB-00DA-4BCF-B24C-56507FAC9835}">
      <dsp:nvSpPr>
        <dsp:cNvPr id="0" name=""/>
        <dsp:cNvSpPr/>
      </dsp:nvSpPr>
      <dsp:spPr>
        <a:xfrm>
          <a:off x="0" y="0"/>
          <a:ext cx="11180817" cy="645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a:t>OBJETIVO GENERAL</a:t>
          </a:r>
        </a:p>
      </dsp:txBody>
      <dsp:txXfrm>
        <a:off x="31492" y="31492"/>
        <a:ext cx="11117833" cy="582126"/>
      </dsp:txXfrm>
    </dsp:sp>
    <dsp:sp modelId="{6E290181-AF48-4175-A173-1B9FBF7C9AE9}">
      <dsp:nvSpPr>
        <dsp:cNvPr id="0" name=""/>
        <dsp:cNvSpPr/>
      </dsp:nvSpPr>
      <dsp:spPr>
        <a:xfrm>
          <a:off x="0" y="670921"/>
          <a:ext cx="1118081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91"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EC" sz="1800" kern="1200" dirty="0"/>
            <a:t>Determinar la incidencia del control administrativo en el rendimiento financiero de las </a:t>
          </a:r>
          <a:r>
            <a:rPr lang="es-EC" sz="1800" kern="1200" dirty="0" err="1"/>
            <a:t>COAC´s</a:t>
          </a:r>
          <a:r>
            <a:rPr lang="es-EC" sz="1800" kern="1200" dirty="0"/>
            <a:t> del segmento 1 y 2, mediante la adopción de herramientas de gobernanza cooperativa.</a:t>
          </a:r>
        </a:p>
      </dsp:txBody>
      <dsp:txXfrm>
        <a:off x="0" y="670921"/>
        <a:ext cx="11180817" cy="1076400"/>
      </dsp:txXfrm>
    </dsp:sp>
    <dsp:sp modelId="{653B9A5A-CB27-47F6-9699-4004E4790F11}">
      <dsp:nvSpPr>
        <dsp:cNvPr id="0" name=""/>
        <dsp:cNvSpPr/>
      </dsp:nvSpPr>
      <dsp:spPr>
        <a:xfrm>
          <a:off x="0" y="1305362"/>
          <a:ext cx="11180817" cy="655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a:t>OBJETIVOS ESPECÍFICOS</a:t>
          </a:r>
        </a:p>
      </dsp:txBody>
      <dsp:txXfrm>
        <a:off x="32020" y="1337382"/>
        <a:ext cx="11116777" cy="591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B326B-0AFA-4260-B5F8-9A8D0B7D230F}">
      <dsp:nvSpPr>
        <dsp:cNvPr id="0" name=""/>
        <dsp:cNvSpPr/>
      </dsp:nvSpPr>
      <dsp:spPr>
        <a:xfrm>
          <a:off x="4838" y="535235"/>
          <a:ext cx="2115343" cy="31019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Elaborar el Marco Teórico y Marco Referencial relacionados con el control administrativo y el rendimiento financiero.</a:t>
          </a:r>
        </a:p>
      </dsp:txBody>
      <dsp:txXfrm>
        <a:off x="66794" y="597191"/>
        <a:ext cx="1991431" cy="2977989"/>
      </dsp:txXfrm>
    </dsp:sp>
    <dsp:sp modelId="{A9600EDD-70B9-419C-A2FE-F022373FEAE6}">
      <dsp:nvSpPr>
        <dsp:cNvPr id="0" name=""/>
        <dsp:cNvSpPr/>
      </dsp:nvSpPr>
      <dsp:spPr>
        <a:xfrm>
          <a:off x="2331716" y="1823883"/>
          <a:ext cx="448452" cy="52460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331716" y="1928804"/>
        <a:ext cx="313916" cy="314763"/>
      </dsp:txXfrm>
    </dsp:sp>
    <dsp:sp modelId="{8F722209-1790-48D2-9A7B-419FADAF9B8C}">
      <dsp:nvSpPr>
        <dsp:cNvPr id="0" name=""/>
        <dsp:cNvSpPr/>
      </dsp:nvSpPr>
      <dsp:spPr>
        <a:xfrm>
          <a:off x="2966319" y="535235"/>
          <a:ext cx="2115343" cy="3101901"/>
        </a:xfrm>
        <a:prstGeom prst="roundRect">
          <a:avLst>
            <a:gd name="adj" fmla="val 10000"/>
          </a:avLst>
        </a:prstGeom>
        <a:solidFill>
          <a:schemeClr val="accent5">
            <a:hueOff val="2344826"/>
            <a:satOff val="-1889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Determinar los niveles de rentabilidad de las COAC´s del segmento 1 y 2 mediante la aplicación de indicadores financieros.</a:t>
          </a:r>
          <a:endParaRPr lang="es-EC" sz="1800" kern="1200" dirty="0"/>
        </a:p>
      </dsp:txBody>
      <dsp:txXfrm>
        <a:off x="3028275" y="597191"/>
        <a:ext cx="1991431" cy="2977989"/>
      </dsp:txXfrm>
    </dsp:sp>
    <dsp:sp modelId="{F770B9D1-FCAE-4B8B-A9A3-2E8E0F8DD0A0}">
      <dsp:nvSpPr>
        <dsp:cNvPr id="0" name=""/>
        <dsp:cNvSpPr/>
      </dsp:nvSpPr>
      <dsp:spPr>
        <a:xfrm rot="21564606">
          <a:off x="5293185" y="1808507"/>
          <a:ext cx="448476" cy="524605"/>
        </a:xfrm>
        <a:prstGeom prst="rightArrow">
          <a:avLst>
            <a:gd name="adj1" fmla="val 60000"/>
            <a:gd name="adj2" fmla="val 50000"/>
          </a:avLst>
        </a:prstGeom>
        <a:solidFill>
          <a:schemeClr val="accent5">
            <a:hueOff val="3517239"/>
            <a:satOff val="-28349"/>
            <a:lumOff val="80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293189" y="1914121"/>
        <a:ext cx="313933" cy="314763"/>
      </dsp:txXfrm>
    </dsp:sp>
    <dsp:sp modelId="{5F07E635-F4FF-4BB8-97C9-72068A0F7DA8}">
      <dsp:nvSpPr>
        <dsp:cNvPr id="0" name=""/>
        <dsp:cNvSpPr/>
      </dsp:nvSpPr>
      <dsp:spPr>
        <a:xfrm>
          <a:off x="5927800" y="504743"/>
          <a:ext cx="2115343" cy="3101901"/>
        </a:xfrm>
        <a:prstGeom prst="roundRect">
          <a:avLst>
            <a:gd name="adj" fmla="val 10000"/>
          </a:avLst>
        </a:prstGeom>
        <a:solidFill>
          <a:schemeClr val="accent5">
            <a:hueOff val="4689652"/>
            <a:satOff val="-3779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Realizar un diagnóstico del control administrativo mediante la aplicación de las herramientas de gobernanza cooperativa.</a:t>
          </a:r>
          <a:endParaRPr lang="es-EC" sz="1800" kern="1200" dirty="0"/>
        </a:p>
      </dsp:txBody>
      <dsp:txXfrm>
        <a:off x="5989756" y="566699"/>
        <a:ext cx="1991431" cy="2977989"/>
      </dsp:txXfrm>
    </dsp:sp>
    <dsp:sp modelId="{7BC27EB2-2B2E-48DE-ABD3-CC953FCFCFE2}">
      <dsp:nvSpPr>
        <dsp:cNvPr id="0" name=""/>
        <dsp:cNvSpPr/>
      </dsp:nvSpPr>
      <dsp:spPr>
        <a:xfrm rot="35394">
          <a:off x="8254667" y="1808768"/>
          <a:ext cx="448476" cy="524605"/>
        </a:xfrm>
        <a:prstGeom prst="righ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8254671" y="1912996"/>
        <a:ext cx="313933" cy="314763"/>
      </dsp:txXfrm>
    </dsp:sp>
    <dsp:sp modelId="{387D80AC-2994-4484-AA0D-FA4575EFD600}">
      <dsp:nvSpPr>
        <dsp:cNvPr id="0" name=""/>
        <dsp:cNvSpPr/>
      </dsp:nvSpPr>
      <dsp:spPr>
        <a:xfrm>
          <a:off x="8889282" y="535235"/>
          <a:ext cx="2115343" cy="3101901"/>
        </a:xfrm>
        <a:prstGeom prst="roundRect">
          <a:avLst>
            <a:gd name="adj" fmla="val 10000"/>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Establecer la relación entre las variables control administrativo medido mediante la gobernanza cooperativa y rendimiento financiero a través de herramientas estadísticas.</a:t>
          </a:r>
          <a:endParaRPr lang="es-EC" sz="1800" kern="1200" dirty="0"/>
        </a:p>
      </dsp:txBody>
      <dsp:txXfrm>
        <a:off x="8951238" y="597191"/>
        <a:ext cx="1991431" cy="29779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1FE-0251-4A51-9A44-7C000987E992}">
      <dsp:nvSpPr>
        <dsp:cNvPr id="0" name=""/>
        <dsp:cNvSpPr/>
      </dsp:nvSpPr>
      <dsp:spPr>
        <a:xfrm>
          <a:off x="0" y="0"/>
          <a:ext cx="3705538" cy="4678912"/>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latin typeface="+mn-lt"/>
              <a:cs typeface="Times New Roman" pitchFamily="18" charset="0"/>
            </a:rPr>
            <a:t>TEORÍA DE LA AGENCIA</a:t>
          </a:r>
        </a:p>
      </dsp:txBody>
      <dsp:txXfrm>
        <a:off x="0" y="0"/>
        <a:ext cx="3705538" cy="1403673"/>
      </dsp:txXfrm>
    </dsp:sp>
    <dsp:sp modelId="{E836FF16-6262-4C91-AF80-BA399CEDA2D8}">
      <dsp:nvSpPr>
        <dsp:cNvPr id="0" name=""/>
        <dsp:cNvSpPr/>
      </dsp:nvSpPr>
      <dsp:spPr>
        <a:xfrm>
          <a:off x="325200" y="1404206"/>
          <a:ext cx="3057988" cy="82570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s-EC" sz="1600" b="0" kern="1200" dirty="0">
              <a:latin typeface="+mn-lt"/>
              <a:cs typeface="Times New Roman" pitchFamily="18" charset="0"/>
            </a:rPr>
            <a:t>1976 Jensen-</a:t>
          </a:r>
          <a:r>
            <a:rPr lang="es-EC" sz="1600" b="0" kern="1200" dirty="0" err="1">
              <a:latin typeface="+mn-lt"/>
              <a:cs typeface="Times New Roman" pitchFamily="18" charset="0"/>
            </a:rPr>
            <a:t>Mecling</a:t>
          </a:r>
          <a:r>
            <a:rPr lang="es-EC" sz="1600" b="0" kern="1200" dirty="0">
              <a:latin typeface="+mn-lt"/>
              <a:cs typeface="Times New Roman" pitchFamily="18" charset="0"/>
            </a:rPr>
            <a:t>: Modelo de relación contractual.</a:t>
          </a:r>
        </a:p>
      </dsp:txBody>
      <dsp:txXfrm>
        <a:off x="349384" y="1428390"/>
        <a:ext cx="3009620" cy="777339"/>
      </dsp:txXfrm>
    </dsp:sp>
    <dsp:sp modelId="{5AD7341F-3159-4C48-9DC8-88447D781D6B}">
      <dsp:nvSpPr>
        <dsp:cNvPr id="0" name=""/>
        <dsp:cNvSpPr/>
      </dsp:nvSpPr>
      <dsp:spPr>
        <a:xfrm>
          <a:off x="325200" y="2482136"/>
          <a:ext cx="3057988" cy="582020"/>
        </a:xfrm>
        <a:prstGeom prst="roundRect">
          <a:avLst>
            <a:gd name="adj" fmla="val 10000"/>
          </a:avLst>
        </a:prstGeom>
        <a:gradFill rotWithShape="0">
          <a:gsLst>
            <a:gs pos="0">
              <a:schemeClr val="accent5">
                <a:hueOff val="879310"/>
                <a:satOff val="-7087"/>
                <a:lumOff val="2010"/>
                <a:alphaOff val="0"/>
                <a:tint val="50000"/>
                <a:satMod val="300000"/>
              </a:schemeClr>
            </a:gs>
            <a:gs pos="35000">
              <a:schemeClr val="accent5">
                <a:hueOff val="879310"/>
                <a:satOff val="-7087"/>
                <a:lumOff val="2010"/>
                <a:alphaOff val="0"/>
                <a:tint val="37000"/>
                <a:satMod val="300000"/>
              </a:schemeClr>
            </a:gs>
            <a:gs pos="100000">
              <a:schemeClr val="accent5">
                <a:hueOff val="879310"/>
                <a:satOff val="-7087"/>
                <a:lumOff val="201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a:latin typeface="+mn-lt"/>
              <a:cs typeface="Times New Roman" pitchFamily="18" charset="0"/>
            </a:rPr>
            <a:t>Principal - Agente</a:t>
          </a:r>
        </a:p>
      </dsp:txBody>
      <dsp:txXfrm>
        <a:off x="342247" y="2499183"/>
        <a:ext cx="3023894" cy="547926"/>
      </dsp:txXfrm>
    </dsp:sp>
    <dsp:sp modelId="{899882DA-28BA-47BC-937B-DB15D04FAFAB}">
      <dsp:nvSpPr>
        <dsp:cNvPr id="0" name=""/>
        <dsp:cNvSpPr/>
      </dsp:nvSpPr>
      <dsp:spPr>
        <a:xfrm>
          <a:off x="1407988" y="3269818"/>
          <a:ext cx="1902334" cy="1128054"/>
        </a:xfrm>
        <a:prstGeom prst="roundRect">
          <a:avLst>
            <a:gd name="adj" fmla="val 10000"/>
          </a:avLst>
        </a:prstGeom>
        <a:gradFill rotWithShape="0">
          <a:gsLst>
            <a:gs pos="0">
              <a:schemeClr val="accent5">
                <a:hueOff val="1758620"/>
                <a:satOff val="-14175"/>
                <a:lumOff val="4020"/>
                <a:alphaOff val="0"/>
                <a:tint val="50000"/>
                <a:satMod val="300000"/>
              </a:schemeClr>
            </a:gs>
            <a:gs pos="35000">
              <a:schemeClr val="accent5">
                <a:hueOff val="1758620"/>
                <a:satOff val="-14175"/>
                <a:lumOff val="4020"/>
                <a:alphaOff val="0"/>
                <a:tint val="37000"/>
                <a:satMod val="300000"/>
              </a:schemeClr>
            </a:gs>
            <a:gs pos="100000">
              <a:schemeClr val="accent5">
                <a:hueOff val="1758620"/>
                <a:satOff val="-14175"/>
                <a:lumOff val="402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s-EC" sz="1600" kern="1200" dirty="0">
              <a:latin typeface="+mn-lt"/>
              <a:cs typeface="Times New Roman" pitchFamily="18" charset="0"/>
            </a:rPr>
            <a:t>Reducir:</a:t>
          </a:r>
        </a:p>
        <a:p>
          <a:pPr lvl="0" algn="ctr" defTabSz="711200">
            <a:lnSpc>
              <a:spcPct val="90000"/>
            </a:lnSpc>
            <a:spcBef>
              <a:spcPct val="0"/>
            </a:spcBef>
            <a:spcAft>
              <a:spcPct val="35000"/>
            </a:spcAft>
          </a:pPr>
          <a:r>
            <a:rPr lang="es-EC" sz="1600" kern="1200" dirty="0">
              <a:latin typeface="+mn-lt"/>
              <a:cs typeface="Times New Roman" pitchFamily="18" charset="0"/>
            </a:rPr>
            <a:t>-El valor y</a:t>
          </a:r>
        </a:p>
        <a:p>
          <a:pPr lvl="0" algn="ctr" defTabSz="711200">
            <a:lnSpc>
              <a:spcPct val="90000"/>
            </a:lnSpc>
            <a:spcBef>
              <a:spcPct val="0"/>
            </a:spcBef>
            <a:spcAft>
              <a:spcPct val="35000"/>
            </a:spcAft>
          </a:pPr>
          <a:r>
            <a:rPr lang="es-EC" sz="1600" kern="1200" dirty="0">
              <a:latin typeface="+mn-lt"/>
              <a:cs typeface="Times New Roman" pitchFamily="18" charset="0"/>
            </a:rPr>
            <a:t>-Rentabilidad</a:t>
          </a:r>
        </a:p>
      </dsp:txBody>
      <dsp:txXfrm>
        <a:off x="1441028" y="3302858"/>
        <a:ext cx="1836254" cy="1061974"/>
      </dsp:txXfrm>
    </dsp:sp>
    <dsp:sp modelId="{6928AE62-614D-4843-9B4A-7B38831D6A6D}">
      <dsp:nvSpPr>
        <dsp:cNvPr id="0" name=""/>
        <dsp:cNvSpPr/>
      </dsp:nvSpPr>
      <dsp:spPr>
        <a:xfrm>
          <a:off x="3951084" y="0"/>
          <a:ext cx="3705538" cy="4678912"/>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latin typeface="+mn-lt"/>
              <a:cs typeface="Times New Roman" pitchFamily="18" charset="0"/>
            </a:rPr>
            <a:t>TEORÍA DE LOS STAKEHOLDERS</a:t>
          </a:r>
        </a:p>
      </dsp:txBody>
      <dsp:txXfrm>
        <a:off x="3951084" y="0"/>
        <a:ext cx="3705538" cy="1403673"/>
      </dsp:txXfrm>
    </dsp:sp>
    <dsp:sp modelId="{FC545DF4-02E3-45B4-A7B9-CEBD2A700D1B}">
      <dsp:nvSpPr>
        <dsp:cNvPr id="0" name=""/>
        <dsp:cNvSpPr/>
      </dsp:nvSpPr>
      <dsp:spPr>
        <a:xfrm>
          <a:off x="7863725" y="0"/>
          <a:ext cx="3705538" cy="4678912"/>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latin typeface="+mn-lt"/>
              <a:cs typeface="Times New Roman" pitchFamily="18" charset="0"/>
            </a:rPr>
            <a:t>TEORÍA DE LA MOTIVACIÓN</a:t>
          </a:r>
        </a:p>
      </dsp:txBody>
      <dsp:txXfrm>
        <a:off x="7863725" y="0"/>
        <a:ext cx="3705538" cy="1403673"/>
      </dsp:txXfrm>
    </dsp:sp>
    <dsp:sp modelId="{C4122B35-FA6F-4087-AF1A-BAEAD7B4AC57}">
      <dsp:nvSpPr>
        <dsp:cNvPr id="0" name=""/>
        <dsp:cNvSpPr/>
      </dsp:nvSpPr>
      <dsp:spPr>
        <a:xfrm>
          <a:off x="8345497" y="1485785"/>
          <a:ext cx="2964430" cy="557805"/>
        </a:xfrm>
        <a:prstGeom prst="roundRect">
          <a:avLst>
            <a:gd name="adj" fmla="val 10000"/>
          </a:avLst>
        </a:prstGeom>
        <a:gradFill rotWithShape="0">
          <a:gsLst>
            <a:gs pos="0">
              <a:schemeClr val="accent5">
                <a:hueOff val="2637929"/>
                <a:satOff val="-21262"/>
                <a:lumOff val="6030"/>
                <a:alphaOff val="0"/>
                <a:tint val="50000"/>
                <a:satMod val="300000"/>
              </a:schemeClr>
            </a:gs>
            <a:gs pos="35000">
              <a:schemeClr val="accent5">
                <a:hueOff val="2637929"/>
                <a:satOff val="-21262"/>
                <a:lumOff val="6030"/>
                <a:alphaOff val="0"/>
                <a:tint val="37000"/>
                <a:satMod val="300000"/>
              </a:schemeClr>
            </a:gs>
            <a:gs pos="100000">
              <a:schemeClr val="accent5">
                <a:hueOff val="2637929"/>
                <a:satOff val="-21262"/>
                <a:lumOff val="6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a:latin typeface="+mn-lt"/>
              <a:cs typeface="Times New Roman" pitchFamily="18" charset="0"/>
            </a:rPr>
            <a:t>Evolución de la motivación: 1920 hasta mediados de 1960.</a:t>
          </a:r>
        </a:p>
      </dsp:txBody>
      <dsp:txXfrm>
        <a:off x="8361835" y="1502123"/>
        <a:ext cx="2931754" cy="525129"/>
      </dsp:txXfrm>
    </dsp:sp>
    <dsp:sp modelId="{2772F210-8B30-4A4B-8946-F1531A5735C1}">
      <dsp:nvSpPr>
        <dsp:cNvPr id="0" name=""/>
        <dsp:cNvSpPr/>
      </dsp:nvSpPr>
      <dsp:spPr>
        <a:xfrm>
          <a:off x="4454459" y="1439728"/>
          <a:ext cx="2889756" cy="557805"/>
        </a:xfrm>
        <a:prstGeom prst="roundRect">
          <a:avLst>
            <a:gd name="adj" fmla="val 10000"/>
          </a:avLst>
        </a:prstGeom>
        <a:gradFill rotWithShape="0">
          <a:gsLst>
            <a:gs pos="0">
              <a:schemeClr val="accent5">
                <a:hueOff val="3517239"/>
                <a:satOff val="-28349"/>
                <a:lumOff val="8040"/>
                <a:alphaOff val="0"/>
                <a:tint val="50000"/>
                <a:satMod val="300000"/>
              </a:schemeClr>
            </a:gs>
            <a:gs pos="35000">
              <a:schemeClr val="accent5">
                <a:hueOff val="3517239"/>
                <a:satOff val="-28349"/>
                <a:lumOff val="8040"/>
                <a:alphaOff val="0"/>
                <a:tint val="37000"/>
                <a:satMod val="300000"/>
              </a:schemeClr>
            </a:gs>
            <a:gs pos="100000">
              <a:schemeClr val="accent5">
                <a:hueOff val="3517239"/>
                <a:satOff val="-28349"/>
                <a:lumOff val="80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a:latin typeface="+mn-lt"/>
              <a:cs typeface="Times New Roman" pitchFamily="18" charset="0"/>
            </a:rPr>
            <a:t>1984 </a:t>
          </a:r>
          <a:r>
            <a:rPr lang="es-EC" sz="1400" kern="1200" dirty="0" err="1">
              <a:latin typeface="+mn-lt"/>
              <a:cs typeface="Times New Roman" pitchFamily="18" charset="0"/>
            </a:rPr>
            <a:t>Edwar</a:t>
          </a:r>
          <a:r>
            <a:rPr lang="es-EC" sz="1400" kern="1200" dirty="0">
              <a:latin typeface="+mn-lt"/>
              <a:cs typeface="Times New Roman" pitchFamily="18" charset="0"/>
            </a:rPr>
            <a:t> </a:t>
          </a:r>
          <a:r>
            <a:rPr lang="es-EC" sz="1400" kern="1200" dirty="0" err="1">
              <a:latin typeface="+mn-lt"/>
              <a:cs typeface="Times New Roman" pitchFamily="18" charset="0"/>
            </a:rPr>
            <a:t>Freeman</a:t>
          </a:r>
          <a:r>
            <a:rPr lang="es-EC" sz="1400" kern="1200" dirty="0">
              <a:latin typeface="+mn-lt"/>
              <a:cs typeface="Times New Roman" pitchFamily="18" charset="0"/>
            </a:rPr>
            <a:t>: Afectación en el logro de los objetivos empresariales</a:t>
          </a:r>
        </a:p>
      </dsp:txBody>
      <dsp:txXfrm>
        <a:off x="4470797" y="1456066"/>
        <a:ext cx="2857080" cy="525129"/>
      </dsp:txXfrm>
    </dsp:sp>
    <dsp:sp modelId="{5DB57C17-35DB-4C29-9466-AF8025C574F3}">
      <dsp:nvSpPr>
        <dsp:cNvPr id="0" name=""/>
        <dsp:cNvSpPr/>
      </dsp:nvSpPr>
      <dsp:spPr>
        <a:xfrm>
          <a:off x="8367048" y="2473045"/>
          <a:ext cx="2964430" cy="557805"/>
        </a:xfrm>
        <a:prstGeom prst="roundRect">
          <a:avLst>
            <a:gd name="adj" fmla="val 10000"/>
          </a:avLst>
        </a:prstGeom>
        <a:gradFill rotWithShape="0">
          <a:gsLst>
            <a:gs pos="0">
              <a:schemeClr val="accent5">
                <a:hueOff val="4396549"/>
                <a:satOff val="-35436"/>
                <a:lumOff val="10049"/>
                <a:alphaOff val="0"/>
                <a:tint val="50000"/>
                <a:satMod val="300000"/>
              </a:schemeClr>
            </a:gs>
            <a:gs pos="35000">
              <a:schemeClr val="accent5">
                <a:hueOff val="4396549"/>
                <a:satOff val="-35436"/>
                <a:lumOff val="10049"/>
                <a:alphaOff val="0"/>
                <a:tint val="37000"/>
                <a:satMod val="300000"/>
              </a:schemeClr>
            </a:gs>
            <a:gs pos="100000">
              <a:schemeClr val="accent5">
                <a:hueOff val="4396549"/>
                <a:satOff val="-35436"/>
                <a:lumOff val="100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a:latin typeface="+mn-lt"/>
              <a:cs typeface="Times New Roman" pitchFamily="18" charset="0"/>
            </a:rPr>
            <a:t>Sistema de medidas de desempeño en base a resultados.</a:t>
          </a:r>
        </a:p>
      </dsp:txBody>
      <dsp:txXfrm>
        <a:off x="8383386" y="2489383"/>
        <a:ext cx="2931754" cy="525129"/>
      </dsp:txXfrm>
    </dsp:sp>
    <dsp:sp modelId="{AE6BEA20-A9FA-4D9B-8D12-FEBBA672489B}">
      <dsp:nvSpPr>
        <dsp:cNvPr id="0" name=""/>
        <dsp:cNvSpPr/>
      </dsp:nvSpPr>
      <dsp:spPr>
        <a:xfrm>
          <a:off x="8295264" y="3437679"/>
          <a:ext cx="1528845" cy="320274"/>
        </a:xfrm>
        <a:prstGeom prst="roundRect">
          <a:avLst>
            <a:gd name="adj" fmla="val 10000"/>
          </a:avLst>
        </a:prstGeom>
        <a:gradFill rotWithShape="0">
          <a:gsLst>
            <a:gs pos="0">
              <a:schemeClr val="accent5">
                <a:hueOff val="5275859"/>
                <a:satOff val="-42524"/>
                <a:lumOff val="12059"/>
                <a:alphaOff val="0"/>
                <a:tint val="50000"/>
                <a:satMod val="300000"/>
              </a:schemeClr>
            </a:gs>
            <a:gs pos="35000">
              <a:schemeClr val="accent5">
                <a:hueOff val="5275859"/>
                <a:satOff val="-42524"/>
                <a:lumOff val="12059"/>
                <a:alphaOff val="0"/>
                <a:tint val="37000"/>
                <a:satMod val="300000"/>
              </a:schemeClr>
            </a:gs>
            <a:gs pos="100000">
              <a:schemeClr val="accent5">
                <a:hueOff val="5275859"/>
                <a:satOff val="-42524"/>
                <a:lumOff val="1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a:latin typeface="+mn-lt"/>
              <a:cs typeface="Times New Roman" pitchFamily="18" charset="0"/>
            </a:rPr>
            <a:t>OPERACIONES</a:t>
          </a:r>
        </a:p>
      </dsp:txBody>
      <dsp:txXfrm>
        <a:off x="8304645" y="3447060"/>
        <a:ext cx="1510083" cy="301512"/>
      </dsp:txXfrm>
    </dsp:sp>
    <dsp:sp modelId="{FA361ED4-90DE-4EF2-A1CB-213D1688A501}">
      <dsp:nvSpPr>
        <dsp:cNvPr id="0" name=""/>
        <dsp:cNvSpPr/>
      </dsp:nvSpPr>
      <dsp:spPr>
        <a:xfrm>
          <a:off x="10004318" y="3270744"/>
          <a:ext cx="1528845" cy="464328"/>
        </a:xfrm>
        <a:prstGeom prst="roundRect">
          <a:avLst>
            <a:gd name="adj" fmla="val 10000"/>
          </a:avLst>
        </a:prstGeom>
        <a:gradFill rotWithShape="0">
          <a:gsLst>
            <a:gs pos="0">
              <a:schemeClr val="accent5">
                <a:hueOff val="6155168"/>
                <a:satOff val="-49611"/>
                <a:lumOff val="14069"/>
                <a:alphaOff val="0"/>
                <a:tint val="50000"/>
                <a:satMod val="300000"/>
              </a:schemeClr>
            </a:gs>
            <a:gs pos="35000">
              <a:schemeClr val="accent5">
                <a:hueOff val="6155168"/>
                <a:satOff val="-49611"/>
                <a:lumOff val="14069"/>
                <a:alphaOff val="0"/>
                <a:tint val="37000"/>
                <a:satMod val="300000"/>
              </a:schemeClr>
            </a:gs>
            <a:gs pos="100000">
              <a:schemeClr val="accent5">
                <a:hueOff val="6155168"/>
                <a:satOff val="-49611"/>
                <a:lumOff val="140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a:latin typeface="+mn-lt"/>
              <a:cs typeface="Times New Roman" pitchFamily="18" charset="0"/>
            </a:rPr>
            <a:t>TOMA DE DECISIONES</a:t>
          </a:r>
        </a:p>
      </dsp:txBody>
      <dsp:txXfrm>
        <a:off x="10017918" y="3284344"/>
        <a:ext cx="1501645" cy="437128"/>
      </dsp:txXfrm>
    </dsp:sp>
    <dsp:sp modelId="{AF679F66-769B-48AB-9363-1ED706A98E78}">
      <dsp:nvSpPr>
        <dsp:cNvPr id="0" name=""/>
        <dsp:cNvSpPr/>
      </dsp:nvSpPr>
      <dsp:spPr>
        <a:xfrm>
          <a:off x="5291525" y="3365782"/>
          <a:ext cx="2007364" cy="557805"/>
        </a:xfrm>
        <a:prstGeom prst="roundRect">
          <a:avLst>
            <a:gd name="adj" fmla="val 10000"/>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EC" sz="1050" kern="1200" dirty="0">
              <a:latin typeface="+mn-lt"/>
              <a:cs typeface="Times New Roman" pitchFamily="18" charset="0"/>
            </a:rPr>
            <a:t>- Generación de valor</a:t>
          </a:r>
        </a:p>
        <a:p>
          <a:pPr lvl="0" algn="ctr" defTabSz="466725">
            <a:lnSpc>
              <a:spcPct val="90000"/>
            </a:lnSpc>
            <a:spcBef>
              <a:spcPct val="0"/>
            </a:spcBef>
            <a:spcAft>
              <a:spcPct val="35000"/>
            </a:spcAft>
          </a:pPr>
          <a:r>
            <a:rPr lang="es-EC" sz="1050" kern="1200" dirty="0">
              <a:latin typeface="+mn-lt"/>
              <a:cs typeface="Times New Roman" pitchFamily="18" charset="0"/>
            </a:rPr>
            <a:t>- Asumir Riesgos</a:t>
          </a:r>
        </a:p>
      </dsp:txBody>
      <dsp:txXfrm>
        <a:off x="5307863" y="3382120"/>
        <a:ext cx="1974688" cy="5251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EE3F2-E2D7-4BE8-ABC4-445F3B39AE73}">
      <dsp:nvSpPr>
        <dsp:cNvPr id="0" name=""/>
        <dsp:cNvSpPr/>
      </dsp:nvSpPr>
      <dsp:spPr>
        <a:xfrm rot="5394182">
          <a:off x="-359343" y="1641784"/>
          <a:ext cx="1554205" cy="18392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DDDCE07-C844-44B2-A3C5-888B4A3025F7}">
      <dsp:nvSpPr>
        <dsp:cNvPr id="0" name=""/>
        <dsp:cNvSpPr/>
      </dsp:nvSpPr>
      <dsp:spPr>
        <a:xfrm>
          <a:off x="0" y="644885"/>
          <a:ext cx="2043638" cy="122618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Organización no gubernamental.</a:t>
          </a:r>
        </a:p>
      </dsp:txBody>
      <dsp:txXfrm>
        <a:off x="35914" y="680799"/>
        <a:ext cx="1971810" cy="1154354"/>
      </dsp:txXfrm>
    </dsp:sp>
    <dsp:sp modelId="{64A18CE1-BCBF-400B-9B2C-634A1EA719F9}">
      <dsp:nvSpPr>
        <dsp:cNvPr id="0" name=""/>
        <dsp:cNvSpPr/>
      </dsp:nvSpPr>
      <dsp:spPr>
        <a:xfrm rot="5400000">
          <a:off x="-339572" y="3192967"/>
          <a:ext cx="1517294" cy="183927"/>
        </a:xfrm>
        <a:prstGeom prst="rect">
          <a:avLst/>
        </a:prstGeom>
        <a:gradFill rotWithShape="0">
          <a:gsLst>
            <a:gs pos="0">
              <a:schemeClr val="accent5">
                <a:hueOff val="2344826"/>
                <a:satOff val="-18899"/>
                <a:lumOff val="5360"/>
                <a:alphaOff val="0"/>
                <a:tint val="50000"/>
                <a:satMod val="300000"/>
              </a:schemeClr>
            </a:gs>
            <a:gs pos="35000">
              <a:schemeClr val="accent5">
                <a:hueOff val="2344826"/>
                <a:satOff val="-18899"/>
                <a:lumOff val="5360"/>
                <a:alphaOff val="0"/>
                <a:tint val="37000"/>
                <a:satMod val="300000"/>
              </a:schemeClr>
            </a:gs>
            <a:gs pos="100000">
              <a:schemeClr val="accent5">
                <a:hueOff val="2344826"/>
                <a:satOff val="-18899"/>
                <a:lumOff val="536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DA6D7BB-55B5-4BC9-81D0-979935455B59}">
      <dsp:nvSpPr>
        <dsp:cNvPr id="0" name=""/>
        <dsp:cNvSpPr/>
      </dsp:nvSpPr>
      <dsp:spPr>
        <a:xfrm>
          <a:off x="2630" y="2214522"/>
          <a:ext cx="2043638" cy="1226182"/>
        </a:xfrm>
        <a:prstGeom prst="roundRect">
          <a:avLst>
            <a:gd name="adj" fmla="val 10000"/>
          </a:avLst>
        </a:prstGeom>
        <a:gradFill rotWithShape="0">
          <a:gsLst>
            <a:gs pos="0">
              <a:schemeClr val="accent5">
                <a:hueOff val="1758620"/>
                <a:satOff val="-14175"/>
                <a:lumOff val="4020"/>
                <a:alphaOff val="0"/>
                <a:tint val="50000"/>
                <a:satMod val="300000"/>
              </a:schemeClr>
            </a:gs>
            <a:gs pos="35000">
              <a:schemeClr val="accent5">
                <a:hueOff val="1758620"/>
                <a:satOff val="-14175"/>
                <a:lumOff val="4020"/>
                <a:alphaOff val="0"/>
                <a:tint val="37000"/>
                <a:satMod val="300000"/>
              </a:schemeClr>
            </a:gs>
            <a:gs pos="100000">
              <a:schemeClr val="accent5">
                <a:hueOff val="1758620"/>
                <a:satOff val="-14175"/>
                <a:lumOff val="402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Alianza Cooperativa Internacional</a:t>
          </a:r>
        </a:p>
      </dsp:txBody>
      <dsp:txXfrm>
        <a:off x="38544" y="2250436"/>
        <a:ext cx="1971810" cy="1154354"/>
      </dsp:txXfrm>
    </dsp:sp>
    <dsp:sp modelId="{B039710E-4BF0-42D3-8BDE-6331258B34A8}">
      <dsp:nvSpPr>
        <dsp:cNvPr id="0" name=""/>
        <dsp:cNvSpPr/>
      </dsp:nvSpPr>
      <dsp:spPr>
        <a:xfrm>
          <a:off x="426791" y="3959331"/>
          <a:ext cx="2702604" cy="183927"/>
        </a:xfrm>
        <a:prstGeom prst="rect">
          <a:avLst/>
        </a:prstGeom>
        <a:gradFill rotWithShape="0">
          <a:gsLst>
            <a:gs pos="0">
              <a:schemeClr val="accent5">
                <a:hueOff val="4689652"/>
                <a:satOff val="-37799"/>
                <a:lumOff val="10719"/>
                <a:alphaOff val="0"/>
                <a:tint val="50000"/>
                <a:satMod val="300000"/>
              </a:schemeClr>
            </a:gs>
            <a:gs pos="35000">
              <a:schemeClr val="accent5">
                <a:hueOff val="4689652"/>
                <a:satOff val="-37799"/>
                <a:lumOff val="10719"/>
                <a:alphaOff val="0"/>
                <a:tint val="37000"/>
                <a:satMod val="300000"/>
              </a:schemeClr>
            </a:gs>
            <a:gs pos="100000">
              <a:schemeClr val="accent5">
                <a:hueOff val="4689652"/>
                <a:satOff val="-37799"/>
                <a:lumOff val="1071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1FE8DD0-C472-417B-A526-47AB381A0092}">
      <dsp:nvSpPr>
        <dsp:cNvPr id="0" name=""/>
        <dsp:cNvSpPr/>
      </dsp:nvSpPr>
      <dsp:spPr>
        <a:xfrm>
          <a:off x="2630" y="3747251"/>
          <a:ext cx="2043638" cy="1226182"/>
        </a:xfrm>
        <a:prstGeom prst="roundRect">
          <a:avLst>
            <a:gd name="adj" fmla="val 10000"/>
          </a:avLst>
        </a:prstGeom>
        <a:gradFill rotWithShape="0">
          <a:gsLst>
            <a:gs pos="0">
              <a:schemeClr val="accent5">
                <a:hueOff val="3517239"/>
                <a:satOff val="-28349"/>
                <a:lumOff val="8040"/>
                <a:alphaOff val="0"/>
                <a:tint val="50000"/>
                <a:satMod val="300000"/>
              </a:schemeClr>
            </a:gs>
            <a:gs pos="35000">
              <a:schemeClr val="accent5">
                <a:hueOff val="3517239"/>
                <a:satOff val="-28349"/>
                <a:lumOff val="8040"/>
                <a:alphaOff val="0"/>
                <a:tint val="37000"/>
                <a:satMod val="300000"/>
              </a:schemeClr>
            </a:gs>
            <a:gs pos="100000">
              <a:schemeClr val="accent5">
                <a:hueOff val="3517239"/>
                <a:satOff val="-28349"/>
                <a:lumOff val="80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1895: Londres</a:t>
          </a:r>
        </a:p>
      </dsp:txBody>
      <dsp:txXfrm>
        <a:off x="38544" y="3783165"/>
        <a:ext cx="1971810" cy="1154354"/>
      </dsp:txXfrm>
    </dsp:sp>
    <dsp:sp modelId="{15D28143-79E9-4BBF-BB3E-DE971218A490}">
      <dsp:nvSpPr>
        <dsp:cNvPr id="0" name=""/>
        <dsp:cNvSpPr/>
      </dsp:nvSpPr>
      <dsp:spPr>
        <a:xfrm rot="16200000">
          <a:off x="2378465" y="3192967"/>
          <a:ext cx="1517294" cy="183927"/>
        </a:xfrm>
        <a:prstGeom prst="rect">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1CBD155-184D-41E3-A6F8-199910B4D866}">
      <dsp:nvSpPr>
        <dsp:cNvPr id="0" name=""/>
        <dsp:cNvSpPr/>
      </dsp:nvSpPr>
      <dsp:spPr>
        <a:xfrm>
          <a:off x="2720668" y="3747251"/>
          <a:ext cx="2043638" cy="1226182"/>
        </a:xfrm>
        <a:prstGeom prst="roundRect">
          <a:avLst>
            <a:gd name="adj" fmla="val 10000"/>
          </a:avLst>
        </a:prstGeom>
        <a:gradFill rotWithShape="0">
          <a:gsLst>
            <a:gs pos="0">
              <a:schemeClr val="accent5">
                <a:hueOff val="5275859"/>
                <a:satOff val="-42524"/>
                <a:lumOff val="12059"/>
                <a:alphaOff val="0"/>
                <a:tint val="50000"/>
                <a:satMod val="300000"/>
              </a:schemeClr>
            </a:gs>
            <a:gs pos="35000">
              <a:schemeClr val="accent5">
                <a:hueOff val="5275859"/>
                <a:satOff val="-42524"/>
                <a:lumOff val="12059"/>
                <a:alphaOff val="0"/>
                <a:tint val="37000"/>
                <a:satMod val="300000"/>
              </a:schemeClr>
            </a:gs>
            <a:gs pos="100000">
              <a:schemeClr val="accent5">
                <a:hueOff val="5275859"/>
                <a:satOff val="-42524"/>
                <a:lumOff val="1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303 organizaciones</a:t>
          </a:r>
        </a:p>
      </dsp:txBody>
      <dsp:txXfrm>
        <a:off x="2756582" y="3783165"/>
        <a:ext cx="1971810" cy="1154354"/>
      </dsp:txXfrm>
    </dsp:sp>
    <dsp:sp modelId="{D352D5C1-9838-4B77-8970-CC33127A909C}">
      <dsp:nvSpPr>
        <dsp:cNvPr id="0" name=""/>
        <dsp:cNvSpPr/>
      </dsp:nvSpPr>
      <dsp:spPr>
        <a:xfrm>
          <a:off x="2720668" y="2214522"/>
          <a:ext cx="2043638" cy="1226182"/>
        </a:xfrm>
        <a:prstGeom prst="roundRect">
          <a:avLst>
            <a:gd name="adj" fmla="val 10000"/>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105 países</a:t>
          </a:r>
        </a:p>
      </dsp:txBody>
      <dsp:txXfrm>
        <a:off x="2756582" y="2250436"/>
        <a:ext cx="1971810" cy="1154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E255E-59C5-4C08-BBAF-545EA8DD4329}">
      <dsp:nvSpPr>
        <dsp:cNvPr id="0" name=""/>
        <dsp:cNvSpPr/>
      </dsp:nvSpPr>
      <dsp:spPr>
        <a:xfrm rot="21300000">
          <a:off x="9271" y="833584"/>
          <a:ext cx="4771129" cy="421063"/>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ACF06-C2F1-4459-8CD7-814D2091B01E}">
      <dsp:nvSpPr>
        <dsp:cNvPr id="0" name=""/>
        <dsp:cNvSpPr/>
      </dsp:nvSpPr>
      <dsp:spPr>
        <a:xfrm>
          <a:off x="574760" y="104411"/>
          <a:ext cx="1436901" cy="835292"/>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AE96F-3838-4208-AEDF-77A78BABCB7A}">
      <dsp:nvSpPr>
        <dsp:cNvPr id="0" name=""/>
        <dsp:cNvSpPr/>
      </dsp:nvSpPr>
      <dsp:spPr>
        <a:xfrm>
          <a:off x="2538526" y="0"/>
          <a:ext cx="1532695" cy="87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t>SOCIAL</a:t>
          </a:r>
        </a:p>
      </dsp:txBody>
      <dsp:txXfrm>
        <a:off x="2538526" y="0"/>
        <a:ext cx="1532695" cy="877057"/>
      </dsp:txXfrm>
    </dsp:sp>
    <dsp:sp modelId="{7E0AEC2F-AA20-4CAB-8510-6903A21A7053}">
      <dsp:nvSpPr>
        <dsp:cNvPr id="0" name=""/>
        <dsp:cNvSpPr/>
      </dsp:nvSpPr>
      <dsp:spPr>
        <a:xfrm>
          <a:off x="2778009" y="1148527"/>
          <a:ext cx="1436901" cy="835292"/>
        </a:xfrm>
        <a:prstGeom prst="upArrow">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E225E-E85D-487A-8ADB-A0486F52CB44}">
      <dsp:nvSpPr>
        <dsp:cNvPr id="0" name=""/>
        <dsp:cNvSpPr/>
      </dsp:nvSpPr>
      <dsp:spPr>
        <a:xfrm>
          <a:off x="718450" y="1211174"/>
          <a:ext cx="1532695" cy="87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t>FINANCIERO</a:t>
          </a:r>
        </a:p>
      </dsp:txBody>
      <dsp:txXfrm>
        <a:off x="718450" y="1211174"/>
        <a:ext cx="1532695" cy="877057"/>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E0D29-7E11-40B5-A07E-930AA2D69E24}" type="datetimeFigureOut">
              <a:rPr lang="es-EC" smtClean="0"/>
              <a:t>5/11/2018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5B3C0-8C5B-47A8-9AB6-DD7CADF4A934}" type="slidenum">
              <a:rPr lang="es-EC" smtClean="0"/>
              <a:t>‹Nº›</a:t>
            </a:fld>
            <a:endParaRPr lang="es-EC"/>
          </a:p>
        </p:txBody>
      </p:sp>
    </p:spTree>
    <p:extLst>
      <p:ext uri="{BB962C8B-B14F-4D97-AF65-F5344CB8AC3E}">
        <p14:creationId xmlns:p14="http://schemas.microsoft.com/office/powerpoint/2010/main" val="145368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7</a:t>
            </a:fld>
            <a:endParaRPr lang="es-ES"/>
          </a:p>
        </p:txBody>
      </p:sp>
    </p:spTree>
    <p:extLst>
      <p:ext uri="{BB962C8B-B14F-4D97-AF65-F5344CB8AC3E}">
        <p14:creationId xmlns:p14="http://schemas.microsoft.com/office/powerpoint/2010/main" val="425640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59"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6171D-9993-4C35-9F32-2DAA985D7D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A1E5320-12D4-49A0-948D-B5F8DEB6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A85BF65-013E-4588-B948-6FB1038430CD}"/>
              </a:ext>
            </a:extLst>
          </p:cNvPr>
          <p:cNvSpPr>
            <a:spLocks noGrp="1"/>
          </p:cNvSpPr>
          <p:nvPr>
            <p:ph type="dt" sz="half" idx="10"/>
          </p:nvPr>
        </p:nvSpPr>
        <p:spPr/>
        <p:txBody>
          <a:bodyPr/>
          <a:lstStyle/>
          <a:p>
            <a:fld id="{9A520052-D3AA-4AA5-B719-E7BB6DA5E4DC}" type="datetimeFigureOut">
              <a:rPr lang="es-ES" smtClean="0"/>
              <a:t>05/11/2018</a:t>
            </a:fld>
            <a:endParaRPr lang="es-ES"/>
          </a:p>
        </p:txBody>
      </p:sp>
      <p:sp>
        <p:nvSpPr>
          <p:cNvPr id="5" name="Marcador de pie de página 4">
            <a:extLst>
              <a:ext uri="{FF2B5EF4-FFF2-40B4-BE49-F238E27FC236}">
                <a16:creationId xmlns:a16="http://schemas.microsoft.com/office/drawing/2014/main" id="{8BC90813-2AB5-49D3-916C-C280950199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56BFCD-328F-465E-9D76-C0CCC34FBE95}"/>
              </a:ext>
            </a:extLst>
          </p:cNvPr>
          <p:cNvSpPr>
            <a:spLocks noGrp="1"/>
          </p:cNvSpPr>
          <p:nvPr>
            <p:ph type="sldNum" sz="quarter" idx="12"/>
          </p:nvPr>
        </p:nvSpPr>
        <p:spPr/>
        <p:txBody>
          <a:bodyPr/>
          <a:lstStyle/>
          <a:p>
            <a:fld id="{44A28F18-196F-4E42-AF2B-A8DA6528AC4A}" type="slidenum">
              <a:rPr lang="es-ES" smtClean="0"/>
              <a:t>‹Nº›</a:t>
            </a:fld>
            <a:endParaRPr lang="es-ES"/>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3.xml"/><Relationship Id="rId7"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diagramDrawing" Target="../diagrams/drawing15.xml"/><Relationship Id="rId3" Type="http://schemas.openxmlformats.org/officeDocument/2006/relationships/diagramLayout" Target="../diagrams/layout14.xml"/><Relationship Id="rId7" Type="http://schemas.openxmlformats.org/officeDocument/2006/relationships/image" Target="../media/image130.png"/><Relationship Id="rId12" Type="http://schemas.openxmlformats.org/officeDocument/2006/relationships/diagramColors" Target="../diagrams/colors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diagramQuickStyle" Target="../diagrams/quickStyle15.xml"/><Relationship Id="rId5" Type="http://schemas.openxmlformats.org/officeDocument/2006/relationships/diagramColors" Target="../diagrams/colors14.xml"/><Relationship Id="rId10" Type="http://schemas.openxmlformats.org/officeDocument/2006/relationships/diagramLayout" Target="../diagrams/layout15.xml"/><Relationship Id="rId4" Type="http://schemas.openxmlformats.org/officeDocument/2006/relationships/diagramQuickStyle" Target="../diagrams/quickStyle14.xml"/><Relationship Id="rId9" Type="http://schemas.openxmlformats.org/officeDocument/2006/relationships/diagramData" Target="../diagrams/data15.xml"/><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16.xml"/><Relationship Id="rId7" Type="http://schemas.openxmlformats.org/officeDocument/2006/relationships/image" Target="../media/image18.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Layout" Target="../diagrams/layout8.xml"/><Relationship Id="rId7" Type="http://schemas.openxmlformats.org/officeDocument/2006/relationships/image" Target="../media/image13.png"/><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diagramData" Target="../diagrams/data8.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a:extLst>
              <a:ext uri="{FF2B5EF4-FFF2-40B4-BE49-F238E27FC236}">
                <a16:creationId xmlns:a16="http://schemas.microsoft.com/office/drawing/2014/main" id="{18161A7C-B0BC-4E91-880A-34422E9D3F62}"/>
              </a:ext>
            </a:extLst>
          </p:cNvPr>
          <p:cNvSpPr/>
          <p:nvPr/>
        </p:nvSpPr>
        <p:spPr>
          <a:xfrm>
            <a:off x="1473085" y="1482557"/>
            <a:ext cx="10349947" cy="415498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dirty="0"/>
              <a:t>CARRERA DE INGENIERÍA EN FINANZAS Y AUDITORÍA</a:t>
            </a:r>
            <a:endParaRPr lang="es-ES" sz="2000" b="1" cap="all" dirty="0">
              <a:ln w="0"/>
              <a:effectLst>
                <a:reflection blurRad="12700" stA="50000" endPos="50000" dist="5000" dir="5400000" sy="-100000" rotWithShape="0"/>
              </a:effectLst>
              <a:latin typeface="Arial Narrow" pitchFamily="34" charset="0"/>
            </a:endParaRPr>
          </a:p>
          <a:p>
            <a:pPr algn="ctr"/>
            <a:endParaRPr lang="es-ES" sz="2400" b="1" cap="all" dirty="0">
              <a:ln w="0"/>
              <a:effectLst>
                <a:reflection blurRad="12700" stA="50000" endPos="50000" dist="5000" dir="5400000" sy="-100000" rotWithShape="0"/>
              </a:effectLst>
              <a:latin typeface="Arial Narrow" pitchFamily="34" charset="0"/>
            </a:endParaRPr>
          </a:p>
          <a:p>
            <a:pPr algn="ctr"/>
            <a:r>
              <a:rPr lang="es-ES" sz="2000" b="1" dirty="0"/>
              <a:t>TRABAJO DE TITULACIÓN PREVIO </a:t>
            </a:r>
            <a:r>
              <a:rPr lang="es-EC" sz="2000" b="1" dirty="0"/>
              <a:t>A LA OBTENCIÓN DEL TÍTULO EN INGENIERÍA EN FINANZAS Y AUDITORÍA</a:t>
            </a:r>
          </a:p>
          <a:p>
            <a:pPr algn="ctr"/>
            <a:endParaRPr lang="es-ES" sz="2400" b="1" cap="all" dirty="0">
              <a:ln w="0"/>
              <a:effectLst>
                <a:reflection blurRad="12700" stA="50000" endPos="50000" dist="5000" dir="5400000" sy="-100000" rotWithShape="0"/>
              </a:effectLst>
              <a:latin typeface="Arial Narrow" pitchFamily="34" charset="0"/>
            </a:endParaRPr>
          </a:p>
          <a:p>
            <a:pPr algn="ctr"/>
            <a:r>
              <a:rPr lang="es-EC" sz="2000" b="1" dirty="0"/>
              <a:t>TEMA: “EL CONTROL ADMINISTRATIVO Y SU INCIDENCIA EN EL RENDIMIENTO FINANCIERO DE LAS COOPERATIVAS DE AHORRO Y CRÉDITO”</a:t>
            </a:r>
            <a:endParaRPr lang="es-EC" sz="2000" dirty="0"/>
          </a:p>
          <a:p>
            <a:pPr algn="ctr"/>
            <a:endParaRPr lang="es-ES" b="1" cap="all" dirty="0">
              <a:ln w="0"/>
              <a:effectLst>
                <a:reflection blurRad="12700" stA="50000" endPos="50000" dist="5000" dir="5400000" sy="-100000" rotWithShape="0"/>
              </a:effectLst>
              <a:latin typeface="Arial Narrow" pitchFamily="34" charset="0"/>
            </a:endParaRPr>
          </a:p>
          <a:p>
            <a:pPr algn="r"/>
            <a:r>
              <a:rPr lang="es-ES" sz="2000" b="1" cap="all" dirty="0">
                <a:ln w="0"/>
                <a:solidFill>
                  <a:schemeClr val="accent5"/>
                </a:solidFill>
                <a:effectLst>
                  <a:reflection blurRad="12700" stA="50000" endPos="50000" dist="5000" dir="5400000" sy="-100000" rotWithShape="0"/>
                </a:effectLst>
                <a:latin typeface="+mj-lt"/>
              </a:rPr>
              <a:t>AUTORA:  </a:t>
            </a:r>
          </a:p>
          <a:p>
            <a:pPr algn="r"/>
            <a:endParaRPr lang="es-ES" sz="2000" b="1" cap="all" dirty="0">
              <a:ln w="0"/>
              <a:effectLst>
                <a:reflection blurRad="12700" stA="50000" endPos="50000" dist="5000" dir="5400000" sy="-100000" rotWithShape="0"/>
              </a:effectLst>
              <a:latin typeface="Arial Narrow" pitchFamily="34" charset="0"/>
            </a:endParaRPr>
          </a:p>
          <a:p>
            <a:pPr algn="r"/>
            <a:r>
              <a:rPr lang="es-EC" sz="2000" b="1" dirty="0"/>
              <a:t>VACA GUAMBA, ANDREA ESTEFANÍA</a:t>
            </a:r>
          </a:p>
          <a:p>
            <a:pPr algn="r"/>
            <a:endParaRPr lang="es-EC" sz="2000" b="1" dirty="0"/>
          </a:p>
          <a:p>
            <a:pPr algn="ctr"/>
            <a:r>
              <a:rPr lang="es-EC" sz="2000" b="1" dirty="0"/>
              <a:t>SANGOLQUÍ, SEPTIEMBRE 2018</a:t>
            </a:r>
            <a:endParaRPr lang="es-EC" sz="2000" dirty="0"/>
          </a:p>
        </p:txBody>
      </p:sp>
      <p:sp>
        <p:nvSpPr>
          <p:cNvPr id="5" name="Título 1">
            <a:extLst>
              <a:ext uri="{FF2B5EF4-FFF2-40B4-BE49-F238E27FC236}">
                <a16:creationId xmlns:a16="http://schemas.microsoft.com/office/drawing/2014/main" id="{F0E20245-DE11-4FAB-854F-D8589F23E690}"/>
              </a:ext>
            </a:extLst>
          </p:cNvPr>
          <p:cNvSpPr txBox="1">
            <a:spLocks/>
          </p:cNvSpPr>
          <p:nvPr/>
        </p:nvSpPr>
        <p:spPr>
          <a:xfrm>
            <a:off x="0" y="822895"/>
            <a:ext cx="11823032" cy="659662"/>
          </a:xfrm>
          <a:prstGeom prst="rect">
            <a:avLst/>
          </a:prstGeom>
        </p:spPr>
        <p:txBody>
          <a:bodyPr anchor="ct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000" kern="0" dirty="0">
                <a:solidFill>
                  <a:schemeClr val="tx1"/>
                </a:solidFill>
                <a:latin typeface="Century Schoolbook"/>
                <a:cs typeface="Century Schoolbook"/>
              </a:rPr>
              <a:t>UNIVERSIDAD DE LAS FUERZAS ARMADAS - ESPE</a:t>
            </a:r>
            <a:endParaRPr lang="es-ES" sz="3000" kern="0" dirty="0">
              <a:solidFill>
                <a:schemeClr val="tx1"/>
              </a:solidFill>
            </a:endParaRPr>
          </a:p>
        </p:txBody>
      </p:sp>
    </p:spTree>
    <p:extLst>
      <p:ext uri="{BB962C8B-B14F-4D97-AF65-F5344CB8AC3E}">
        <p14:creationId xmlns:p14="http://schemas.microsoft.com/office/powerpoint/2010/main" val="1981116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972" y="208645"/>
            <a:ext cx="8229600" cy="634082"/>
          </a:xfrm>
        </p:spPr>
        <p:txBody>
          <a:bodyPr>
            <a:noAutofit/>
          </a:bodyPr>
          <a:lstStyle/>
          <a:p>
            <a:pPr algn="l"/>
            <a:r>
              <a:rPr lang="es-EC" sz="2800" b="1" dirty="0">
                <a:solidFill>
                  <a:schemeClr val="tx1"/>
                </a:solidFill>
              </a:rPr>
              <a:t>PRINCIPIOS DEL COOPERATIVISMO</a:t>
            </a:r>
          </a:p>
        </p:txBody>
      </p:sp>
      <p:graphicFrame>
        <p:nvGraphicFramePr>
          <p:cNvPr id="6" name="4 Diagrama"/>
          <p:cNvGraphicFramePr/>
          <p:nvPr>
            <p:extLst>
              <p:ext uri="{D42A27DB-BD31-4B8C-83A1-F6EECF244321}">
                <p14:modId xmlns:p14="http://schemas.microsoft.com/office/powerpoint/2010/main" val="759102687"/>
              </p:ext>
            </p:extLst>
          </p:nvPr>
        </p:nvGraphicFramePr>
        <p:xfrm>
          <a:off x="184052" y="-279423"/>
          <a:ext cx="5058508" cy="544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ector recto de flecha 7"/>
          <p:cNvCxnSpPr/>
          <p:nvPr/>
        </p:nvCxnSpPr>
        <p:spPr>
          <a:xfrm>
            <a:off x="2331281" y="4068724"/>
            <a:ext cx="158417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5692" y="4216953"/>
            <a:ext cx="2005584" cy="1828800"/>
          </a:xfrm>
          <a:prstGeom prst="rect">
            <a:avLst/>
          </a:prstGeom>
        </p:spPr>
      </p:pic>
      <p:cxnSp>
        <p:nvCxnSpPr>
          <p:cNvPr id="10" name="15 Conector curvado"/>
          <p:cNvCxnSpPr/>
          <p:nvPr/>
        </p:nvCxnSpPr>
        <p:spPr>
          <a:xfrm rot="16200000" flipH="1">
            <a:off x="2602488" y="3471369"/>
            <a:ext cx="5472608" cy="1"/>
          </a:xfrm>
          <a:prstGeom prst="curvedConnector3">
            <a:avLst/>
          </a:prstGeom>
          <a:ln>
            <a:headEnd type="arrow"/>
            <a:tailEnd type="arrow"/>
          </a:ln>
        </p:spPr>
        <p:style>
          <a:lnRef idx="3">
            <a:schemeClr val="accent3"/>
          </a:lnRef>
          <a:fillRef idx="0">
            <a:schemeClr val="accent3"/>
          </a:fillRef>
          <a:effectRef idx="2">
            <a:schemeClr val="accent3"/>
          </a:effectRef>
          <a:fontRef idx="minor">
            <a:schemeClr val="tx1"/>
          </a:fontRef>
        </p:style>
      </p:cxnSp>
      <p:graphicFrame>
        <p:nvGraphicFramePr>
          <p:cNvPr id="11" name="Tabla 10"/>
          <p:cNvGraphicFramePr>
            <a:graphicFrameLocks noGrp="1"/>
          </p:cNvGraphicFramePr>
          <p:nvPr>
            <p:extLst>
              <p:ext uri="{D42A27DB-BD31-4B8C-83A1-F6EECF244321}">
                <p14:modId xmlns:p14="http://schemas.microsoft.com/office/powerpoint/2010/main" val="3853764668"/>
              </p:ext>
            </p:extLst>
          </p:nvPr>
        </p:nvGraphicFramePr>
        <p:xfrm>
          <a:off x="5467723" y="1162509"/>
          <a:ext cx="6495676" cy="4239915"/>
        </p:xfrm>
        <a:graphic>
          <a:graphicData uri="http://schemas.openxmlformats.org/drawingml/2006/table">
            <a:tbl>
              <a:tblPr firstRow="1" firstCol="1" bandRow="1">
                <a:tableStyleId>{7DF18680-E054-41AD-8BC1-D1AEF772440D}</a:tableStyleId>
              </a:tblPr>
              <a:tblGrid>
                <a:gridCol w="428575">
                  <a:extLst>
                    <a:ext uri="{9D8B030D-6E8A-4147-A177-3AD203B41FA5}">
                      <a16:colId xmlns:a16="http://schemas.microsoft.com/office/drawing/2014/main" val="20000"/>
                    </a:ext>
                  </a:extLst>
                </a:gridCol>
                <a:gridCol w="3566850">
                  <a:extLst>
                    <a:ext uri="{9D8B030D-6E8A-4147-A177-3AD203B41FA5}">
                      <a16:colId xmlns:a16="http://schemas.microsoft.com/office/drawing/2014/main" val="20001"/>
                    </a:ext>
                  </a:extLst>
                </a:gridCol>
                <a:gridCol w="1188950">
                  <a:extLst>
                    <a:ext uri="{9D8B030D-6E8A-4147-A177-3AD203B41FA5}">
                      <a16:colId xmlns:a16="http://schemas.microsoft.com/office/drawing/2014/main" val="20002"/>
                    </a:ext>
                  </a:extLst>
                </a:gridCol>
                <a:gridCol w="1311301">
                  <a:extLst>
                    <a:ext uri="{9D8B030D-6E8A-4147-A177-3AD203B41FA5}">
                      <a16:colId xmlns:a16="http://schemas.microsoft.com/office/drawing/2014/main" val="20003"/>
                    </a:ext>
                  </a:extLst>
                </a:gridCol>
              </a:tblGrid>
              <a:tr h="897779">
                <a:tc>
                  <a:txBody>
                    <a:bodyPr/>
                    <a:lstStyle/>
                    <a:p>
                      <a:pPr algn="ctr">
                        <a:lnSpc>
                          <a:spcPct val="150000"/>
                        </a:lnSpc>
                        <a:spcAft>
                          <a:spcPts val="0"/>
                        </a:spcAft>
                      </a:pPr>
                      <a:r>
                        <a:rPr lang="es-EC" sz="1400" dirty="0">
                          <a:effectLst/>
                        </a:rPr>
                        <a:t>N.º</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PRINCIPIO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SUB PRINCIPIOS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INDICADORES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99260">
                <a:tc>
                  <a:txBody>
                    <a:bodyPr/>
                    <a:lstStyle/>
                    <a:p>
                      <a:pPr algn="ctr">
                        <a:lnSpc>
                          <a:spcPct val="150000"/>
                        </a:lnSpc>
                        <a:spcAft>
                          <a:spcPts val="0"/>
                        </a:spcAft>
                      </a:pPr>
                      <a:r>
                        <a:rPr lang="es-EC" sz="16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Afiliación voluntaria y abierta</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7</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23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98519">
                <a:tc>
                  <a:txBody>
                    <a:bodyPr/>
                    <a:lstStyle/>
                    <a:p>
                      <a:pPr algn="ctr">
                        <a:lnSpc>
                          <a:spcPct val="150000"/>
                        </a:lnSpc>
                        <a:spcAft>
                          <a:spcPts val="0"/>
                        </a:spcAft>
                      </a:pPr>
                      <a:r>
                        <a:rPr lang="es-EC" sz="1600">
                          <a:effectLst/>
                        </a:rPr>
                        <a:t>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Control democrático por parte de los miembros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112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9260">
                <a:tc>
                  <a:txBody>
                    <a:bodyPr/>
                    <a:lstStyle/>
                    <a:p>
                      <a:pPr algn="ctr">
                        <a:lnSpc>
                          <a:spcPct val="150000"/>
                        </a:lnSpc>
                        <a:spcAft>
                          <a:spcPts val="0"/>
                        </a:spcAft>
                      </a:pPr>
                      <a:r>
                        <a:rPr lang="es-EC" sz="1600">
                          <a:effectLst/>
                        </a:rPr>
                        <a:t>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Participación económica de los miembros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28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9260">
                <a:tc>
                  <a:txBody>
                    <a:bodyPr/>
                    <a:lstStyle/>
                    <a:p>
                      <a:pPr algn="ctr">
                        <a:lnSpc>
                          <a:spcPct val="150000"/>
                        </a:lnSpc>
                        <a:spcAft>
                          <a:spcPts val="0"/>
                        </a:spcAft>
                      </a:pPr>
                      <a:r>
                        <a:rPr lang="es-EC" sz="1600">
                          <a:effectLst/>
                        </a:rPr>
                        <a:t>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Autonomía e independencia</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9260">
                <a:tc>
                  <a:txBody>
                    <a:bodyPr/>
                    <a:lstStyle/>
                    <a:p>
                      <a:pPr algn="ctr">
                        <a:lnSpc>
                          <a:spcPct val="150000"/>
                        </a:lnSpc>
                        <a:spcAft>
                          <a:spcPts val="0"/>
                        </a:spcAft>
                      </a:pPr>
                      <a:r>
                        <a:rPr lang="es-EC" sz="1600">
                          <a:effectLst/>
                        </a:rPr>
                        <a:t>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Educación, formación e información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23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99260">
                <a:tc>
                  <a:txBody>
                    <a:bodyPr/>
                    <a:lstStyle/>
                    <a:p>
                      <a:pPr algn="ctr">
                        <a:lnSpc>
                          <a:spcPct val="150000"/>
                        </a:lnSpc>
                        <a:spcAft>
                          <a:spcPts val="0"/>
                        </a:spcAft>
                      </a:pPr>
                      <a:r>
                        <a:rPr lang="es-EC" sz="1600">
                          <a:effectLst/>
                        </a:rPr>
                        <a:t>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Cooperación entre cooperativas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99260">
                <a:tc>
                  <a:txBody>
                    <a:bodyPr/>
                    <a:lstStyle/>
                    <a:p>
                      <a:pPr algn="ctr">
                        <a:lnSpc>
                          <a:spcPct val="150000"/>
                        </a:lnSpc>
                        <a:spcAft>
                          <a:spcPts val="0"/>
                        </a:spcAft>
                      </a:pPr>
                      <a:r>
                        <a:rPr lang="es-EC" sz="1600">
                          <a:effectLst/>
                        </a:rPr>
                        <a:t>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Preocupación por la comunidad</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32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99260">
                <a:tc gridSpan="2">
                  <a:txBody>
                    <a:bodyPr/>
                    <a:lstStyle/>
                    <a:p>
                      <a:pPr algn="r">
                        <a:lnSpc>
                          <a:spcPct val="150000"/>
                        </a:lnSpc>
                        <a:spcAft>
                          <a:spcPts val="0"/>
                        </a:spcAft>
                      </a:pPr>
                      <a:r>
                        <a:rPr lang="es-EC" sz="1600">
                          <a:effectLst/>
                        </a:rPr>
                        <a:t>Total Indicadores por principio</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600">
                          <a:effectLst/>
                        </a:rPr>
                        <a:t>76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232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57189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72188258"/>
              </p:ext>
            </p:extLst>
          </p:nvPr>
        </p:nvGraphicFramePr>
        <p:xfrm>
          <a:off x="237976" y="762323"/>
          <a:ext cx="11359663" cy="513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2"/>
          <p:cNvSpPr/>
          <p:nvPr/>
        </p:nvSpPr>
        <p:spPr>
          <a:xfrm>
            <a:off x="-232556" y="224479"/>
            <a:ext cx="640871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800" b="1" dirty="0">
                <a:ln/>
                <a:latin typeface="+mj-lt"/>
                <a:cs typeface="Times New Roman" pitchFamily="18" charset="0"/>
              </a:rPr>
              <a:t>5. MARCO REFERENCIAL</a:t>
            </a:r>
          </a:p>
        </p:txBody>
      </p:sp>
      <p:sp>
        <p:nvSpPr>
          <p:cNvPr id="17" name="Rectángulo redondeado 16"/>
          <p:cNvSpPr/>
          <p:nvPr/>
        </p:nvSpPr>
        <p:spPr>
          <a:xfrm>
            <a:off x="4357704" y="2976856"/>
            <a:ext cx="7239936" cy="6435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600" dirty="0">
                <a:solidFill>
                  <a:schemeClr val="tx1"/>
                </a:solidFill>
              </a:rPr>
              <a:t>Importancia de un buen gobierno.</a:t>
            </a:r>
          </a:p>
          <a:p>
            <a:pPr marL="285750" indent="-285750">
              <a:buFont typeface="Arial" panose="020B0604020202020204" pitchFamily="34" charset="0"/>
              <a:buChar char="•"/>
            </a:pPr>
            <a:r>
              <a:rPr lang="es-EC" sz="1600" dirty="0">
                <a:solidFill>
                  <a:schemeClr val="tx1"/>
                </a:solidFill>
              </a:rPr>
              <a:t>Eliminar la representación de los Gerentes o Consejos</a:t>
            </a:r>
            <a:r>
              <a:rPr lang="es-EC" sz="1400" dirty="0">
                <a:solidFill>
                  <a:schemeClr val="tx1"/>
                </a:solidFill>
              </a:rPr>
              <a:t>.</a:t>
            </a:r>
          </a:p>
        </p:txBody>
      </p:sp>
      <p:sp>
        <p:nvSpPr>
          <p:cNvPr id="19" name="Rectángulo redondeado 18"/>
          <p:cNvSpPr/>
          <p:nvPr/>
        </p:nvSpPr>
        <p:spPr>
          <a:xfrm>
            <a:off x="4357705" y="3653626"/>
            <a:ext cx="7239935" cy="68422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rPr>
              <a:t>.</a:t>
            </a:r>
          </a:p>
          <a:p>
            <a:pPr marL="285750" indent="-285750">
              <a:buFont typeface="Arial" panose="020B0604020202020204" pitchFamily="34" charset="0"/>
              <a:buChar char="•"/>
            </a:pPr>
            <a:r>
              <a:rPr lang="es-EC" sz="1600" dirty="0">
                <a:solidFill>
                  <a:schemeClr val="tx1"/>
                </a:solidFill>
              </a:rPr>
              <a:t>Efectividad del consejo de administración que demostró una leve relación con el ROE.</a:t>
            </a:r>
          </a:p>
          <a:p>
            <a:pPr marL="285750" indent="-285750">
              <a:buFont typeface="Arial" panose="020B0604020202020204" pitchFamily="34" charset="0"/>
              <a:buChar char="•"/>
            </a:pPr>
            <a:r>
              <a:rPr lang="es-ES" sz="1600" dirty="0">
                <a:solidFill>
                  <a:schemeClr val="tx1"/>
                </a:solidFill>
              </a:rPr>
              <a:t>Ninguna con la Q-</a:t>
            </a:r>
            <a:r>
              <a:rPr lang="es-ES" sz="1600" dirty="0" err="1">
                <a:solidFill>
                  <a:schemeClr val="tx1"/>
                </a:solidFill>
              </a:rPr>
              <a:t>Tobin</a:t>
            </a:r>
            <a:endParaRPr lang="es-ES" sz="1600" dirty="0">
              <a:solidFill>
                <a:schemeClr val="tx1"/>
              </a:solidFill>
            </a:endParaRPr>
          </a:p>
          <a:p>
            <a:pPr marL="285750" indent="-285750">
              <a:buFont typeface="Arial" panose="020B0604020202020204" pitchFamily="34" charset="0"/>
              <a:buChar char="•"/>
            </a:pPr>
            <a:endParaRPr lang="es-EC" sz="1400" dirty="0">
              <a:solidFill>
                <a:schemeClr val="tx1"/>
              </a:solidFill>
            </a:endParaRPr>
          </a:p>
        </p:txBody>
      </p:sp>
      <p:sp>
        <p:nvSpPr>
          <p:cNvPr id="20" name="Rectángulo redondeado 19"/>
          <p:cNvSpPr/>
          <p:nvPr/>
        </p:nvSpPr>
        <p:spPr>
          <a:xfrm>
            <a:off x="4357704" y="4446445"/>
            <a:ext cx="7239936" cy="6646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600" dirty="0">
                <a:solidFill>
                  <a:schemeClr val="tx1"/>
                </a:solidFill>
              </a:rPr>
              <a:t>G.C. como un determinante de la rentabilidad y creación de valor en las empresas.</a:t>
            </a:r>
          </a:p>
          <a:p>
            <a:pPr marL="285750" indent="-285750">
              <a:buFont typeface="Arial" panose="020B0604020202020204" pitchFamily="34" charset="0"/>
              <a:buChar char="•"/>
            </a:pPr>
            <a:r>
              <a:rPr lang="es-EC" sz="1600" dirty="0">
                <a:solidFill>
                  <a:schemeClr val="tx1"/>
                </a:solidFill>
              </a:rPr>
              <a:t>Índice de gobierno corporativo (IGCP) en base al índice COLCAP.</a:t>
            </a:r>
          </a:p>
        </p:txBody>
      </p:sp>
      <p:sp>
        <p:nvSpPr>
          <p:cNvPr id="21" name="Rectángulo redondeado 20"/>
          <p:cNvSpPr/>
          <p:nvPr/>
        </p:nvSpPr>
        <p:spPr>
          <a:xfrm>
            <a:off x="4357704" y="5177604"/>
            <a:ext cx="7239936" cy="7231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600" dirty="0">
                <a:solidFill>
                  <a:schemeClr val="tx1"/>
                </a:solidFill>
              </a:rPr>
              <a:t>C.A mecanismo de control.</a:t>
            </a:r>
          </a:p>
          <a:p>
            <a:pPr marL="285750" indent="-285750">
              <a:buFont typeface="Arial" panose="020B0604020202020204" pitchFamily="34" charset="0"/>
              <a:buChar char="•"/>
            </a:pPr>
            <a:r>
              <a:rPr lang="es-EC" sz="1600" dirty="0">
                <a:solidFill>
                  <a:schemeClr val="tx1"/>
                </a:solidFill>
              </a:rPr>
              <a:t>Tamaño del consejo muestra una afectación positiva en la rentabilidad.</a:t>
            </a:r>
          </a:p>
          <a:p>
            <a:pPr marL="285750" indent="-285750">
              <a:buFont typeface="Arial" panose="020B0604020202020204" pitchFamily="34" charset="0"/>
              <a:buChar char="•"/>
            </a:pPr>
            <a:r>
              <a:rPr lang="es-EC" sz="1600" dirty="0">
                <a:solidFill>
                  <a:schemeClr val="tx1"/>
                </a:solidFill>
              </a:rPr>
              <a:t>Número de reuniones del C.A contribuye a la creación de valor.</a:t>
            </a:r>
          </a:p>
        </p:txBody>
      </p:sp>
    </p:spTree>
    <p:extLst>
      <p:ext uri="{BB962C8B-B14F-4D97-AF65-F5344CB8AC3E}">
        <p14:creationId xmlns:p14="http://schemas.microsoft.com/office/powerpoint/2010/main" val="2957178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9C6B6-C10A-49D2-A7E2-6E132B9FFCD3}"/>
              </a:ext>
            </a:extLst>
          </p:cNvPr>
          <p:cNvSpPr>
            <a:spLocks noGrp="1"/>
          </p:cNvSpPr>
          <p:nvPr>
            <p:ph type="title"/>
          </p:nvPr>
        </p:nvSpPr>
        <p:spPr>
          <a:xfrm>
            <a:off x="365760" y="227965"/>
            <a:ext cx="10515600" cy="753991"/>
          </a:xfrm>
        </p:spPr>
        <p:txBody>
          <a:bodyPr/>
          <a:lstStyle/>
          <a:p>
            <a:pPr algn="l"/>
            <a:r>
              <a:rPr lang="es-EC" b="1" dirty="0">
                <a:solidFill>
                  <a:schemeClr val="tx1"/>
                </a:solidFill>
              </a:rPr>
              <a:t>6. MARCO SITUACIONAL</a:t>
            </a:r>
          </a:p>
        </p:txBody>
      </p:sp>
      <p:graphicFrame>
        <p:nvGraphicFramePr>
          <p:cNvPr id="5" name="Diagrama 4">
            <a:extLst>
              <a:ext uri="{FF2B5EF4-FFF2-40B4-BE49-F238E27FC236}">
                <a16:creationId xmlns:a16="http://schemas.microsoft.com/office/drawing/2014/main" id="{3E2C167A-041C-44C3-ACBB-C7B8FB54E9E5}"/>
              </a:ext>
            </a:extLst>
          </p:cNvPr>
          <p:cNvGraphicFramePr/>
          <p:nvPr>
            <p:extLst>
              <p:ext uri="{D42A27DB-BD31-4B8C-83A1-F6EECF244321}">
                <p14:modId xmlns:p14="http://schemas.microsoft.com/office/powerpoint/2010/main" val="1937012394"/>
              </p:ext>
            </p:extLst>
          </p:nvPr>
        </p:nvGraphicFramePr>
        <p:xfrm>
          <a:off x="365760" y="912352"/>
          <a:ext cx="10805994" cy="144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2C9E2DED-8764-43C4-8A30-78EA505133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899" y="1172041"/>
            <a:ext cx="1857552" cy="924533"/>
          </a:xfrm>
          <a:prstGeom prst="rect">
            <a:avLst/>
          </a:prstGeom>
        </p:spPr>
      </p:pic>
      <p:graphicFrame>
        <p:nvGraphicFramePr>
          <p:cNvPr id="6" name="Tabla 5">
            <a:extLst>
              <a:ext uri="{FF2B5EF4-FFF2-40B4-BE49-F238E27FC236}">
                <a16:creationId xmlns:a16="http://schemas.microsoft.com/office/drawing/2014/main" id="{19BFB87D-A310-4FD5-BBBC-CE2FFFA5CED6}"/>
              </a:ext>
            </a:extLst>
          </p:cNvPr>
          <p:cNvGraphicFramePr>
            <a:graphicFrameLocks noGrp="1"/>
          </p:cNvGraphicFramePr>
          <p:nvPr>
            <p:extLst>
              <p:ext uri="{D42A27DB-BD31-4B8C-83A1-F6EECF244321}">
                <p14:modId xmlns:p14="http://schemas.microsoft.com/office/powerpoint/2010/main" val="4277362049"/>
              </p:ext>
            </p:extLst>
          </p:nvPr>
        </p:nvGraphicFramePr>
        <p:xfrm>
          <a:off x="365760" y="2667000"/>
          <a:ext cx="5732514" cy="3133622"/>
        </p:xfrm>
        <a:graphic>
          <a:graphicData uri="http://schemas.openxmlformats.org/drawingml/2006/table">
            <a:tbl>
              <a:tblPr firstRow="1" firstCol="1" bandRow="1">
                <a:tableStyleId>{F2DE63D5-997A-4646-A377-4702673A728D}</a:tableStyleId>
              </a:tblPr>
              <a:tblGrid>
                <a:gridCol w="1482509">
                  <a:extLst>
                    <a:ext uri="{9D8B030D-6E8A-4147-A177-3AD203B41FA5}">
                      <a16:colId xmlns:a16="http://schemas.microsoft.com/office/drawing/2014/main" val="4013929435"/>
                    </a:ext>
                  </a:extLst>
                </a:gridCol>
                <a:gridCol w="4250005">
                  <a:extLst>
                    <a:ext uri="{9D8B030D-6E8A-4147-A177-3AD203B41FA5}">
                      <a16:colId xmlns:a16="http://schemas.microsoft.com/office/drawing/2014/main" val="2564140941"/>
                    </a:ext>
                  </a:extLst>
                </a:gridCol>
              </a:tblGrid>
              <a:tr h="402670">
                <a:tc>
                  <a:txBody>
                    <a:bodyPr/>
                    <a:lstStyle/>
                    <a:p>
                      <a:pPr algn="ctr">
                        <a:lnSpc>
                          <a:spcPct val="150000"/>
                        </a:lnSpc>
                        <a:spcAft>
                          <a:spcPts val="800"/>
                        </a:spcAft>
                      </a:pPr>
                      <a:r>
                        <a:rPr lang="es-EC" sz="1600" dirty="0">
                          <a:effectLst/>
                        </a:rPr>
                        <a:t>Segmento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rPr>
                        <a:t>Activos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8803833"/>
                  </a:ext>
                </a:extLst>
              </a:tr>
              <a:tr h="476921">
                <a:tc>
                  <a:txBody>
                    <a:bodyPr/>
                    <a:lstStyle/>
                    <a:p>
                      <a:pPr algn="ctr">
                        <a:lnSpc>
                          <a:spcPct val="150000"/>
                        </a:lnSpc>
                        <a:spcAft>
                          <a:spcPts val="800"/>
                        </a:spcAft>
                      </a:pPr>
                      <a:r>
                        <a:rPr lang="es-EC" sz="16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dirty="0">
                          <a:effectLst/>
                        </a:rPr>
                        <a:t>Mayor a 80´000.000,00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6212855"/>
                  </a:ext>
                </a:extLst>
              </a:tr>
              <a:tr h="476921">
                <a:tc>
                  <a:txBody>
                    <a:bodyPr/>
                    <a:lstStyle/>
                    <a:p>
                      <a:pPr algn="ctr">
                        <a:lnSpc>
                          <a:spcPct val="150000"/>
                        </a:lnSpc>
                        <a:spcAft>
                          <a:spcPts val="800"/>
                        </a:spcAft>
                      </a:pPr>
                      <a:r>
                        <a:rPr lang="es-EC" sz="16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a:effectLst/>
                        </a:rPr>
                        <a:t>Mayor a 20´000.000,00 hasta 80´000.000,00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9648930"/>
                  </a:ext>
                </a:extLst>
              </a:tr>
              <a:tr h="476921">
                <a:tc>
                  <a:txBody>
                    <a:bodyPr/>
                    <a:lstStyle/>
                    <a:p>
                      <a:pPr algn="ctr">
                        <a:lnSpc>
                          <a:spcPct val="150000"/>
                        </a:lnSpc>
                        <a:spcAft>
                          <a:spcPts val="800"/>
                        </a:spcAft>
                      </a:pPr>
                      <a:r>
                        <a:rPr lang="es-EC" sz="16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a:effectLst/>
                        </a:rPr>
                        <a:t>Mayor a 5´000.000,00 hasta 20´000.000,00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8959766"/>
                  </a:ext>
                </a:extLst>
              </a:tr>
              <a:tr h="476921">
                <a:tc>
                  <a:txBody>
                    <a:bodyPr/>
                    <a:lstStyle/>
                    <a:p>
                      <a:pPr algn="ctr">
                        <a:lnSpc>
                          <a:spcPct val="150000"/>
                        </a:lnSpc>
                        <a:spcAft>
                          <a:spcPts val="800"/>
                        </a:spcAft>
                      </a:pPr>
                      <a:r>
                        <a:rPr lang="es-EC" sz="16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a:effectLst/>
                        </a:rPr>
                        <a:t>Mayor a 1´000.000,00 hasta 5´000.000.00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1922428"/>
                  </a:ext>
                </a:extLst>
              </a:tr>
              <a:tr h="823268">
                <a:tc>
                  <a:txBody>
                    <a:bodyPr/>
                    <a:lstStyle/>
                    <a:p>
                      <a:pPr algn="ctr">
                        <a:lnSpc>
                          <a:spcPct val="150000"/>
                        </a:lnSpc>
                        <a:spcAft>
                          <a:spcPts val="800"/>
                        </a:spcAft>
                      </a:pPr>
                      <a:r>
                        <a:rPr lang="es-EC" sz="16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dirty="0">
                          <a:effectLst/>
                        </a:rPr>
                        <a:t>Hasta 1´000.000,00 Cajas de Ahorro, bancos comunales y cajas comunales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6128626"/>
                  </a:ext>
                </a:extLst>
              </a:tr>
            </a:tbl>
          </a:graphicData>
        </a:graphic>
      </p:graphicFrame>
      <p:sp>
        <p:nvSpPr>
          <p:cNvPr id="7" name="Rectángulo: esquinas redondeadas 6">
            <a:extLst>
              <a:ext uri="{FF2B5EF4-FFF2-40B4-BE49-F238E27FC236}">
                <a16:creationId xmlns:a16="http://schemas.microsoft.com/office/drawing/2014/main" id="{C7E61670-A4B5-495F-A68A-EDA4673AA06F}"/>
              </a:ext>
            </a:extLst>
          </p:cNvPr>
          <p:cNvSpPr/>
          <p:nvPr/>
        </p:nvSpPr>
        <p:spPr>
          <a:xfrm>
            <a:off x="6169925" y="4107463"/>
            <a:ext cx="3261815" cy="88710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&gt; Concentración de activos</a:t>
            </a:r>
          </a:p>
        </p:txBody>
      </p:sp>
      <p:sp>
        <p:nvSpPr>
          <p:cNvPr id="8" name="Rectángulo: esquinas redondeadas 7">
            <a:extLst>
              <a:ext uri="{FF2B5EF4-FFF2-40B4-BE49-F238E27FC236}">
                <a16:creationId xmlns:a16="http://schemas.microsoft.com/office/drawing/2014/main" id="{65533254-3A14-47FA-B102-2818FDDFA579}"/>
              </a:ext>
            </a:extLst>
          </p:cNvPr>
          <p:cNvSpPr/>
          <p:nvPr/>
        </p:nvSpPr>
        <p:spPr>
          <a:xfrm>
            <a:off x="6535684" y="4912966"/>
            <a:ext cx="3261815" cy="8871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&gt; Información para análisis futuros</a:t>
            </a:r>
          </a:p>
        </p:txBody>
      </p:sp>
      <p:pic>
        <p:nvPicPr>
          <p:cNvPr id="3" name="Imagen 2"/>
          <p:cNvPicPr>
            <a:picLocks noChangeAspect="1"/>
          </p:cNvPicPr>
          <p:nvPr/>
        </p:nvPicPr>
        <p:blipFill>
          <a:blip r:embed="rId8"/>
          <a:stretch>
            <a:fillRect/>
          </a:stretch>
        </p:blipFill>
        <p:spPr>
          <a:xfrm>
            <a:off x="9545955" y="2684115"/>
            <a:ext cx="2447925" cy="1866900"/>
          </a:xfrm>
          <a:prstGeom prst="rect">
            <a:avLst/>
          </a:prstGeom>
        </p:spPr>
      </p:pic>
    </p:spTree>
    <p:extLst>
      <p:ext uri="{BB962C8B-B14F-4D97-AF65-F5344CB8AC3E}">
        <p14:creationId xmlns:p14="http://schemas.microsoft.com/office/powerpoint/2010/main" val="1162448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EA263-2382-439B-983B-DD819E40830A}"/>
              </a:ext>
            </a:extLst>
          </p:cNvPr>
          <p:cNvSpPr>
            <a:spLocks noGrp="1"/>
          </p:cNvSpPr>
          <p:nvPr>
            <p:ph type="title"/>
          </p:nvPr>
        </p:nvSpPr>
        <p:spPr>
          <a:xfrm>
            <a:off x="317696" y="329027"/>
            <a:ext cx="10515600" cy="704020"/>
          </a:xfrm>
        </p:spPr>
        <p:txBody>
          <a:bodyPr/>
          <a:lstStyle/>
          <a:p>
            <a:pPr algn="l"/>
            <a:r>
              <a:rPr lang="es-EC" b="1" dirty="0">
                <a:solidFill>
                  <a:schemeClr val="tx1"/>
                </a:solidFill>
              </a:rPr>
              <a:t>7. METODOLOGÍA</a:t>
            </a:r>
          </a:p>
        </p:txBody>
      </p:sp>
      <p:graphicFrame>
        <p:nvGraphicFramePr>
          <p:cNvPr id="4" name="Diagrama 3">
            <a:extLst>
              <a:ext uri="{FF2B5EF4-FFF2-40B4-BE49-F238E27FC236}">
                <a16:creationId xmlns:a16="http://schemas.microsoft.com/office/drawing/2014/main" id="{8B3D567E-1DD5-4C30-8644-BC6AC73DB933}"/>
              </a:ext>
            </a:extLst>
          </p:cNvPr>
          <p:cNvGraphicFramePr/>
          <p:nvPr>
            <p:extLst>
              <p:ext uri="{D42A27DB-BD31-4B8C-83A1-F6EECF244321}">
                <p14:modId xmlns:p14="http://schemas.microsoft.com/office/powerpoint/2010/main" val="932489251"/>
              </p:ext>
            </p:extLst>
          </p:nvPr>
        </p:nvGraphicFramePr>
        <p:xfrm>
          <a:off x="317696" y="1033047"/>
          <a:ext cx="6982264" cy="2755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66C78B48-F2B9-4CEC-9CA5-A4B8DC840FE7}"/>
                  </a:ext>
                </a:extLst>
              </p:cNvPr>
              <p:cNvSpPr/>
              <p:nvPr/>
            </p:nvSpPr>
            <p:spPr>
              <a:xfrm>
                <a:off x="8159004" y="1792708"/>
                <a:ext cx="2920030" cy="706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0">
                                  <a:latin typeface="Cambria Math" panose="02040503050406030204" pitchFamily="18" charset="0"/>
                                </a:rPr>
                                <m:t>∝</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m:t>
                          </m:r>
                          <m:r>
                            <a:rPr lang="es-EC" i="1">
                              <a:latin typeface="Cambria Math" panose="02040503050406030204" pitchFamily="18" charset="0"/>
                            </a:rPr>
                            <m:t>𝑁</m:t>
                          </m:r>
                        </m:num>
                        <m:den>
                          <m:sSup>
                            <m:sSupPr>
                              <m:ctrlPr>
                                <a:rPr lang="es-EC" i="1">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−1)+</m:t>
                          </m:r>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0">
                                  <a:latin typeface="Cambria Math" panose="02040503050406030204" pitchFamily="18" charset="0"/>
                                </a:rPr>
                                <m:t>∝</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5" name="Rectángulo 4">
                <a:extLst>
                  <a:ext uri="{FF2B5EF4-FFF2-40B4-BE49-F238E27FC236}">
                    <a16:creationId xmlns:a16="http://schemas.microsoft.com/office/drawing/2014/main" xmlns:a14="http://schemas.microsoft.com/office/drawing/2010/main" xmlns="" id="{66C78B48-F2B9-4CEC-9CA5-A4B8DC840FE7}"/>
                  </a:ext>
                </a:extLst>
              </p:cNvPr>
              <p:cNvSpPr>
                <a:spLocks noRot="1" noChangeAspect="1" noMove="1" noResize="1" noEditPoints="1" noAdjustHandles="1" noChangeArrowheads="1" noChangeShapeType="1" noTextEdit="1"/>
              </p:cNvSpPr>
              <p:nvPr/>
            </p:nvSpPr>
            <p:spPr>
              <a:xfrm>
                <a:off x="8159004" y="1792708"/>
                <a:ext cx="2920030" cy="70660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CC6CD609-A9F2-43E0-9D0A-47F43AC10D15}"/>
                  </a:ext>
                </a:extLst>
              </p:cNvPr>
              <p:cNvSpPr/>
              <p:nvPr/>
            </p:nvSpPr>
            <p:spPr>
              <a:xfrm>
                <a:off x="6466449" y="2343427"/>
                <a:ext cx="6096000" cy="1651799"/>
              </a:xfrm>
              <a:prstGeom prst="rect">
                <a:avLst/>
              </a:prstGeom>
            </p:spPr>
            <p:txBody>
              <a:bodyPr>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67.651</m:t>
                          </m:r>
                        </m:num>
                        <m:den>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1+ </m:t>
                          </m:r>
                          <m:f>
                            <m:fPr>
                              <m:ctrlP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(67.651−1)</m:t>
                              </m:r>
                            </m:num>
                            <m:den>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58</m:t>
                              </m:r>
                            </m:den>
                          </m:f>
                        </m:den>
                      </m:f>
                    </m:oMath>
                  </m:oMathPara>
                </a14:m>
                <a:endParaRPr lang="es-EC" dirty="0">
                  <a:solidFill>
                    <a:srgbClr val="000000"/>
                  </a:solidFill>
                  <a:latin typeface="Times New Roman" panose="02020603050405020304" pitchFamily="18" charset="0"/>
                  <a:ea typeface="Calibri" panose="020F0502020204030204" pitchFamily="34"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=31</m:t>
                      </m:r>
                    </m:oMath>
                  </m:oMathPara>
                </a14:m>
                <a:endParaRPr lang="es-EC" dirty="0">
                  <a:solidFill>
                    <a:srgbClr val="000000"/>
                  </a:solidFill>
                  <a:latin typeface="Times New Roman" panose="02020603050405020304" pitchFamily="18" charset="0"/>
                  <a:ea typeface="Calibri" panose="020F0502020204030204" pitchFamily="34" charset="0"/>
                </a:endParaRPr>
              </a:p>
            </p:txBody>
          </p:sp>
        </mc:Choice>
        <mc:Fallback xmlns="">
          <p:sp>
            <p:nvSpPr>
              <p:cNvPr id="6" name="Rectángulo 5">
                <a:extLst>
                  <a:ext uri="{FF2B5EF4-FFF2-40B4-BE49-F238E27FC236}">
                    <a16:creationId xmlns:a16="http://schemas.microsoft.com/office/drawing/2014/main" xmlns:a14="http://schemas.microsoft.com/office/drawing/2010/main" xmlns="" id="{CC6CD609-A9F2-43E0-9D0A-47F43AC10D15}"/>
                  </a:ext>
                </a:extLst>
              </p:cNvPr>
              <p:cNvSpPr>
                <a:spLocks noRot="1" noChangeAspect="1" noMove="1" noResize="1" noEditPoints="1" noAdjustHandles="1" noChangeArrowheads="1" noChangeShapeType="1" noTextEdit="1"/>
              </p:cNvSpPr>
              <p:nvPr/>
            </p:nvSpPr>
            <p:spPr>
              <a:xfrm>
                <a:off x="6466449" y="2343427"/>
                <a:ext cx="6096000" cy="1651799"/>
              </a:xfrm>
              <a:prstGeom prst="rect">
                <a:avLst/>
              </a:prstGeom>
              <a:blipFill rotWithShape="0">
                <a:blip r:embed="rId8"/>
                <a:stretch>
                  <a:fillRect/>
                </a:stretch>
              </a:blipFill>
            </p:spPr>
            <p:txBody>
              <a:bodyPr/>
              <a:lstStyle/>
              <a:p>
                <a:r>
                  <a:rPr lang="es-EC">
                    <a:noFill/>
                  </a:rPr>
                  <a:t> </a:t>
                </a:r>
              </a:p>
            </p:txBody>
          </p:sp>
        </mc:Fallback>
      </mc:AlternateContent>
      <p:sp>
        <p:nvSpPr>
          <p:cNvPr id="7" name="CuadroTexto 6">
            <a:extLst>
              <a:ext uri="{FF2B5EF4-FFF2-40B4-BE49-F238E27FC236}">
                <a16:creationId xmlns:a16="http://schemas.microsoft.com/office/drawing/2014/main" id="{B7FF3D93-BBEB-4C95-B87B-25859EC9BC1F}"/>
              </a:ext>
            </a:extLst>
          </p:cNvPr>
          <p:cNvSpPr txBox="1"/>
          <p:nvPr/>
        </p:nvSpPr>
        <p:spPr>
          <a:xfrm>
            <a:off x="8159004" y="1240172"/>
            <a:ext cx="2920030" cy="461665"/>
          </a:xfrm>
          <a:prstGeom prst="rect">
            <a:avLst/>
          </a:prstGeom>
          <a:noFill/>
        </p:spPr>
        <p:txBody>
          <a:bodyPr wrap="square" rtlCol="0">
            <a:spAutoFit/>
          </a:bodyPr>
          <a:lstStyle/>
          <a:p>
            <a:pPr algn="ctr"/>
            <a:r>
              <a:rPr lang="es-EC" sz="2400" b="1" dirty="0"/>
              <a:t>MUESTRA</a:t>
            </a:r>
          </a:p>
        </p:txBody>
      </p:sp>
      <p:graphicFrame>
        <p:nvGraphicFramePr>
          <p:cNvPr id="9" name="Diagrama 8">
            <a:extLst>
              <a:ext uri="{FF2B5EF4-FFF2-40B4-BE49-F238E27FC236}">
                <a16:creationId xmlns:a16="http://schemas.microsoft.com/office/drawing/2014/main" id="{53B3EF5E-9C34-43A9-AD10-6C46982A9E48}"/>
              </a:ext>
            </a:extLst>
          </p:cNvPr>
          <p:cNvGraphicFramePr/>
          <p:nvPr>
            <p:extLst>
              <p:ext uri="{D42A27DB-BD31-4B8C-83A1-F6EECF244321}">
                <p14:modId xmlns:p14="http://schemas.microsoft.com/office/powerpoint/2010/main" val="2499166001"/>
              </p:ext>
            </p:extLst>
          </p:nvPr>
        </p:nvGraphicFramePr>
        <p:xfrm>
          <a:off x="1767644" y="3995226"/>
          <a:ext cx="9397610" cy="20522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Imagen 2"/>
          <p:cNvPicPr>
            <a:picLocks noChangeAspect="1"/>
          </p:cNvPicPr>
          <p:nvPr/>
        </p:nvPicPr>
        <p:blipFill>
          <a:blip r:embed="rId14"/>
          <a:stretch>
            <a:fillRect/>
          </a:stretch>
        </p:blipFill>
        <p:spPr>
          <a:xfrm>
            <a:off x="317696" y="3801427"/>
            <a:ext cx="2701290" cy="2151285"/>
          </a:xfrm>
          <a:prstGeom prst="rect">
            <a:avLst/>
          </a:prstGeom>
        </p:spPr>
      </p:pic>
    </p:spTree>
    <p:extLst>
      <p:ext uri="{BB962C8B-B14F-4D97-AF65-F5344CB8AC3E}">
        <p14:creationId xmlns:p14="http://schemas.microsoft.com/office/powerpoint/2010/main" val="2695726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876D5-1327-4058-BD95-49A54865782A}"/>
              </a:ext>
            </a:extLst>
          </p:cNvPr>
          <p:cNvSpPr>
            <a:spLocks noGrp="1"/>
          </p:cNvSpPr>
          <p:nvPr>
            <p:ph type="title"/>
          </p:nvPr>
        </p:nvSpPr>
        <p:spPr>
          <a:xfrm>
            <a:off x="-518160" y="183514"/>
            <a:ext cx="10515600" cy="718087"/>
          </a:xfrm>
        </p:spPr>
        <p:txBody>
          <a:bodyPr/>
          <a:lstStyle/>
          <a:p>
            <a:pPr algn="ctr"/>
            <a:r>
              <a:rPr lang="es-EC" dirty="0">
                <a:solidFill>
                  <a:schemeClr val="tx1"/>
                </a:solidFill>
              </a:rPr>
              <a:t>8. </a:t>
            </a:r>
            <a:r>
              <a:rPr lang="es-EC" b="1" dirty="0">
                <a:solidFill>
                  <a:schemeClr val="tx1"/>
                </a:solidFill>
              </a:rPr>
              <a:t>RESULTADOS ANÁLISIS DESCRIPTIVO</a:t>
            </a:r>
          </a:p>
        </p:txBody>
      </p:sp>
      <p:graphicFrame>
        <p:nvGraphicFramePr>
          <p:cNvPr id="4" name="Gráfico 3">
            <a:extLst>
              <a:ext uri="{FF2B5EF4-FFF2-40B4-BE49-F238E27FC236}">
                <a16:creationId xmlns:a16="http://schemas.microsoft.com/office/drawing/2014/main" id="{CE3C56D4-E21B-47F1-AE0F-CEC9ED128DBD}"/>
              </a:ext>
            </a:extLst>
          </p:cNvPr>
          <p:cNvGraphicFramePr/>
          <p:nvPr>
            <p:extLst>
              <p:ext uri="{D42A27DB-BD31-4B8C-83A1-F6EECF244321}">
                <p14:modId xmlns:p14="http://schemas.microsoft.com/office/powerpoint/2010/main" val="1801936686"/>
              </p:ext>
            </p:extLst>
          </p:nvPr>
        </p:nvGraphicFramePr>
        <p:xfrm>
          <a:off x="1283824" y="827320"/>
          <a:ext cx="9511811"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76279C6F-DF01-4930-8118-6D1815BC4605}"/>
              </a:ext>
            </a:extLst>
          </p:cNvPr>
          <p:cNvGraphicFramePr/>
          <p:nvPr>
            <p:extLst>
              <p:ext uri="{D42A27DB-BD31-4B8C-83A1-F6EECF244321}">
                <p14:modId xmlns:p14="http://schemas.microsoft.com/office/powerpoint/2010/main" val="3693397499"/>
              </p:ext>
            </p:extLst>
          </p:nvPr>
        </p:nvGraphicFramePr>
        <p:xfrm>
          <a:off x="1095550" y="3690507"/>
          <a:ext cx="4526281"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9E0570FC-AF3B-481C-BE6F-065AC4E951A7}"/>
              </a:ext>
            </a:extLst>
          </p:cNvPr>
          <p:cNvGraphicFramePr/>
          <p:nvPr>
            <p:extLst>
              <p:ext uri="{D42A27DB-BD31-4B8C-83A1-F6EECF244321}">
                <p14:modId xmlns:p14="http://schemas.microsoft.com/office/powerpoint/2010/main" val="1980432524"/>
              </p:ext>
            </p:extLst>
          </p:nvPr>
        </p:nvGraphicFramePr>
        <p:xfrm>
          <a:off x="5936199" y="3680982"/>
          <a:ext cx="6011961" cy="230505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esquinas redondeadas 6">
            <a:extLst>
              <a:ext uri="{FF2B5EF4-FFF2-40B4-BE49-F238E27FC236}">
                <a16:creationId xmlns:a16="http://schemas.microsoft.com/office/drawing/2014/main" id="{D2F636EC-F8E2-488E-A155-BCAE57F5EBEE}"/>
              </a:ext>
            </a:extLst>
          </p:cNvPr>
          <p:cNvSpPr/>
          <p:nvPr/>
        </p:nvSpPr>
        <p:spPr>
          <a:xfrm rot="16200000">
            <a:off x="69641" y="1712970"/>
            <a:ext cx="1537115" cy="51470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CARGOS</a:t>
            </a:r>
          </a:p>
        </p:txBody>
      </p:sp>
      <p:sp>
        <p:nvSpPr>
          <p:cNvPr id="8" name="Rectángulo: esquinas redondeadas 7">
            <a:extLst>
              <a:ext uri="{FF2B5EF4-FFF2-40B4-BE49-F238E27FC236}">
                <a16:creationId xmlns:a16="http://schemas.microsoft.com/office/drawing/2014/main" id="{8FE08265-B2EC-4ABB-9597-52D03222092E}"/>
              </a:ext>
            </a:extLst>
          </p:cNvPr>
          <p:cNvSpPr/>
          <p:nvPr/>
        </p:nvSpPr>
        <p:spPr>
          <a:xfrm>
            <a:off x="580848" y="4576157"/>
            <a:ext cx="1537115" cy="5147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GÉNERO</a:t>
            </a:r>
          </a:p>
        </p:txBody>
      </p:sp>
      <p:sp>
        <p:nvSpPr>
          <p:cNvPr id="9" name="Rectángulo: esquinas redondeadas 8">
            <a:extLst>
              <a:ext uri="{FF2B5EF4-FFF2-40B4-BE49-F238E27FC236}">
                <a16:creationId xmlns:a16="http://schemas.microsoft.com/office/drawing/2014/main" id="{140493C5-4155-4B1E-8B02-34BB2524206A}"/>
              </a:ext>
            </a:extLst>
          </p:cNvPr>
          <p:cNvSpPr/>
          <p:nvPr/>
        </p:nvSpPr>
        <p:spPr>
          <a:xfrm>
            <a:off x="6557890" y="3232741"/>
            <a:ext cx="4324495" cy="5147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GOBERNABILIDAD COOPERATIVA</a:t>
            </a:r>
          </a:p>
        </p:txBody>
      </p:sp>
    </p:spTree>
    <p:extLst>
      <p:ext uri="{BB962C8B-B14F-4D97-AF65-F5344CB8AC3E}">
        <p14:creationId xmlns:p14="http://schemas.microsoft.com/office/powerpoint/2010/main" val="11054076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5359B-B83F-499D-A99F-EE1171CB2D1C}"/>
              </a:ext>
            </a:extLst>
          </p:cNvPr>
          <p:cNvSpPr>
            <a:spLocks noGrp="1"/>
          </p:cNvSpPr>
          <p:nvPr>
            <p:ph type="title"/>
          </p:nvPr>
        </p:nvSpPr>
        <p:spPr>
          <a:xfrm>
            <a:off x="131298" y="220002"/>
            <a:ext cx="11100582" cy="647749"/>
          </a:xfrm>
        </p:spPr>
        <p:txBody>
          <a:bodyPr>
            <a:noAutofit/>
          </a:bodyPr>
          <a:lstStyle/>
          <a:p>
            <a:pPr algn="ctr"/>
            <a:r>
              <a:rPr lang="es-EC" sz="2800" b="1" dirty="0">
                <a:solidFill>
                  <a:schemeClr val="tx1"/>
                </a:solidFill>
              </a:rPr>
              <a:t>ANÁLISIS INFERENCIAL DEL SECTOR ECONÓMICO POPULAR Y SOLIDARIO</a:t>
            </a:r>
          </a:p>
        </p:txBody>
      </p:sp>
      <p:graphicFrame>
        <p:nvGraphicFramePr>
          <p:cNvPr id="6" name="Tabla 5">
            <a:extLst>
              <a:ext uri="{FF2B5EF4-FFF2-40B4-BE49-F238E27FC236}">
                <a16:creationId xmlns:a16="http://schemas.microsoft.com/office/drawing/2014/main" id="{B97FB1B9-E712-4FB7-B9D6-E6923653EDF4}"/>
              </a:ext>
            </a:extLst>
          </p:cNvPr>
          <p:cNvGraphicFramePr>
            <a:graphicFrameLocks noGrp="1"/>
          </p:cNvGraphicFramePr>
          <p:nvPr>
            <p:extLst>
              <p:ext uri="{D42A27DB-BD31-4B8C-83A1-F6EECF244321}">
                <p14:modId xmlns:p14="http://schemas.microsoft.com/office/powerpoint/2010/main" val="3092332014"/>
              </p:ext>
            </p:extLst>
          </p:nvPr>
        </p:nvGraphicFramePr>
        <p:xfrm>
          <a:off x="592895" y="1270781"/>
          <a:ext cx="5088694" cy="4737322"/>
        </p:xfrm>
        <a:graphic>
          <a:graphicData uri="http://schemas.openxmlformats.org/drawingml/2006/table">
            <a:tbl>
              <a:tblPr firstRow="1" firstCol="1" bandRow="1">
                <a:tableStyleId>{BDBED569-4797-4DF1-A0F4-6AAB3CD982D8}</a:tableStyleId>
              </a:tblPr>
              <a:tblGrid>
                <a:gridCol w="5088694">
                  <a:extLst>
                    <a:ext uri="{9D8B030D-6E8A-4147-A177-3AD203B41FA5}">
                      <a16:colId xmlns:a16="http://schemas.microsoft.com/office/drawing/2014/main" val="3789964157"/>
                    </a:ext>
                  </a:extLst>
                </a:gridCol>
              </a:tblGrid>
              <a:tr h="530008">
                <a:tc>
                  <a:txBody>
                    <a:bodyPr/>
                    <a:lstStyle/>
                    <a:p>
                      <a:pPr algn="ctr">
                        <a:lnSpc>
                          <a:spcPct val="150000"/>
                        </a:lnSpc>
                        <a:spcAft>
                          <a:spcPts val="0"/>
                        </a:spcAft>
                      </a:pPr>
                      <a:r>
                        <a:rPr lang="es-EC" sz="1800" dirty="0">
                          <a:effectLst/>
                        </a:rPr>
                        <a:t>GRUPOS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030572"/>
                  </a:ext>
                </a:extLst>
              </a:tr>
              <a:tr h="530008">
                <a:tc>
                  <a:txBody>
                    <a:bodyPr/>
                    <a:lstStyle/>
                    <a:p>
                      <a:pPr algn="just">
                        <a:lnSpc>
                          <a:spcPct val="150000"/>
                        </a:lnSpc>
                        <a:spcAft>
                          <a:spcPts val="0"/>
                        </a:spcAft>
                      </a:pPr>
                      <a:r>
                        <a:rPr lang="es-EC" sz="1800" b="0">
                          <a:effectLst/>
                        </a:rPr>
                        <a:t>P.P Membresía abierta y voluntaria</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8569115"/>
                  </a:ext>
                </a:extLst>
              </a:tr>
              <a:tr h="746323">
                <a:tc>
                  <a:txBody>
                    <a:bodyPr/>
                    <a:lstStyle/>
                    <a:p>
                      <a:pPr algn="just">
                        <a:lnSpc>
                          <a:spcPct val="150000"/>
                        </a:lnSpc>
                        <a:spcAft>
                          <a:spcPts val="0"/>
                        </a:spcAft>
                        <a:tabLst>
                          <a:tab pos="1847850" algn="l"/>
                        </a:tabLst>
                      </a:pPr>
                      <a:r>
                        <a:rPr lang="es-EC" sz="1800" b="0">
                          <a:effectLst/>
                        </a:rPr>
                        <a:t>S.P Control democrático de sus asociados y asociadas</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2648544"/>
                  </a:ext>
                </a:extLst>
              </a:tr>
              <a:tr h="746323">
                <a:tc>
                  <a:txBody>
                    <a:bodyPr/>
                    <a:lstStyle/>
                    <a:p>
                      <a:pPr algn="just">
                        <a:lnSpc>
                          <a:spcPct val="150000"/>
                        </a:lnSpc>
                        <a:spcAft>
                          <a:spcPts val="0"/>
                        </a:spcAft>
                      </a:pPr>
                      <a:r>
                        <a:rPr lang="es-EC" sz="1800" b="0">
                          <a:effectLst/>
                        </a:rPr>
                        <a:t>T.P Participación económica de los asociados y asociadas</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1769827"/>
                  </a:ext>
                </a:extLst>
              </a:tr>
              <a:tr h="530008">
                <a:tc>
                  <a:txBody>
                    <a:bodyPr/>
                    <a:lstStyle/>
                    <a:p>
                      <a:pPr algn="just">
                        <a:lnSpc>
                          <a:spcPct val="150000"/>
                        </a:lnSpc>
                        <a:spcAft>
                          <a:spcPts val="0"/>
                        </a:spcAft>
                      </a:pPr>
                      <a:r>
                        <a:rPr lang="es-EC" sz="1800" b="0">
                          <a:effectLst/>
                        </a:rPr>
                        <a:t>C.P Autonomía e independencia</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599968"/>
                  </a:ext>
                </a:extLst>
              </a:tr>
              <a:tr h="530008">
                <a:tc>
                  <a:txBody>
                    <a:bodyPr/>
                    <a:lstStyle/>
                    <a:p>
                      <a:pPr algn="just">
                        <a:lnSpc>
                          <a:spcPct val="150000"/>
                        </a:lnSpc>
                        <a:spcAft>
                          <a:spcPts val="0"/>
                        </a:spcAft>
                      </a:pPr>
                      <a:r>
                        <a:rPr lang="es-EC" sz="1800" b="0" dirty="0">
                          <a:effectLst/>
                        </a:rPr>
                        <a:t>Q. P Educación, capacitación e Información</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9230007"/>
                  </a:ext>
                </a:extLst>
              </a:tr>
              <a:tr h="530008">
                <a:tc>
                  <a:txBody>
                    <a:bodyPr/>
                    <a:lstStyle/>
                    <a:p>
                      <a:pPr algn="just">
                        <a:lnSpc>
                          <a:spcPct val="150000"/>
                        </a:lnSpc>
                        <a:spcAft>
                          <a:spcPts val="0"/>
                        </a:spcAft>
                      </a:pPr>
                      <a:r>
                        <a:rPr lang="es-EC" sz="1800" b="0">
                          <a:effectLst/>
                        </a:rPr>
                        <a:t>SX. P Cooperación entre cooperativas</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804679"/>
                  </a:ext>
                </a:extLst>
              </a:tr>
              <a:tr h="530008">
                <a:tc>
                  <a:txBody>
                    <a:bodyPr/>
                    <a:lstStyle/>
                    <a:p>
                      <a:pPr algn="just">
                        <a:lnSpc>
                          <a:spcPct val="150000"/>
                        </a:lnSpc>
                        <a:spcAft>
                          <a:spcPts val="0"/>
                        </a:spcAft>
                      </a:pPr>
                      <a:r>
                        <a:rPr lang="es-EC" sz="1800" b="0" dirty="0">
                          <a:effectLst/>
                        </a:rPr>
                        <a:t>ST. P Compromiso con la comunidad</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010028"/>
                  </a:ext>
                </a:extLst>
              </a:tr>
            </a:tbl>
          </a:graphicData>
        </a:graphic>
      </p:graphicFrame>
      <p:pic>
        <p:nvPicPr>
          <p:cNvPr id="3" name="Imagen 2"/>
          <p:cNvPicPr>
            <a:picLocks noChangeAspect="1"/>
          </p:cNvPicPr>
          <p:nvPr/>
        </p:nvPicPr>
        <p:blipFill>
          <a:blip r:embed="rId2"/>
          <a:stretch>
            <a:fillRect/>
          </a:stretch>
        </p:blipFill>
        <p:spPr>
          <a:xfrm>
            <a:off x="6139815" y="1210627"/>
            <a:ext cx="5804196" cy="4611053"/>
          </a:xfrm>
          <a:prstGeom prst="rect">
            <a:avLst/>
          </a:prstGeom>
        </p:spPr>
      </p:pic>
    </p:spTree>
    <p:extLst>
      <p:ext uri="{BB962C8B-B14F-4D97-AF65-F5344CB8AC3E}">
        <p14:creationId xmlns:p14="http://schemas.microsoft.com/office/powerpoint/2010/main" val="23077742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6106A-7FF9-49B2-AE30-BFC22502EC83}"/>
              </a:ext>
            </a:extLst>
          </p:cNvPr>
          <p:cNvSpPr>
            <a:spLocks noGrp="1"/>
          </p:cNvSpPr>
          <p:nvPr>
            <p:ph type="title"/>
          </p:nvPr>
        </p:nvSpPr>
        <p:spPr>
          <a:xfrm>
            <a:off x="213360" y="221664"/>
            <a:ext cx="10515600" cy="900967"/>
          </a:xfrm>
        </p:spPr>
        <p:txBody>
          <a:bodyPr>
            <a:normAutofit/>
          </a:bodyPr>
          <a:lstStyle/>
          <a:p>
            <a:pPr algn="l"/>
            <a:r>
              <a:rPr lang="es-EC" b="1" dirty="0">
                <a:solidFill>
                  <a:schemeClr val="tx1"/>
                </a:solidFill>
              </a:rPr>
              <a:t>ANÁLISIS FACTORIAL</a:t>
            </a:r>
          </a:p>
        </p:txBody>
      </p:sp>
      <p:graphicFrame>
        <p:nvGraphicFramePr>
          <p:cNvPr id="4" name="Diagrama 3">
            <a:extLst>
              <a:ext uri="{FF2B5EF4-FFF2-40B4-BE49-F238E27FC236}">
                <a16:creationId xmlns:a16="http://schemas.microsoft.com/office/drawing/2014/main" id="{1016ABBC-036E-4B38-9310-16D43F7AB688}"/>
              </a:ext>
            </a:extLst>
          </p:cNvPr>
          <p:cNvGraphicFramePr/>
          <p:nvPr>
            <p:extLst>
              <p:ext uri="{D42A27DB-BD31-4B8C-83A1-F6EECF244321}">
                <p14:modId xmlns:p14="http://schemas.microsoft.com/office/powerpoint/2010/main" val="636729333"/>
              </p:ext>
            </p:extLst>
          </p:nvPr>
        </p:nvGraphicFramePr>
        <p:xfrm>
          <a:off x="220394" y="506437"/>
          <a:ext cx="57627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EAE67A54-69C1-4272-8A55-B488EE57A5FE}"/>
              </a:ext>
            </a:extLst>
          </p:cNvPr>
          <p:cNvPicPr/>
          <p:nvPr/>
        </p:nvPicPr>
        <p:blipFill rotWithShape="1">
          <a:blip r:embed="rId7">
            <a:extLst>
              <a:ext uri="{28A0092B-C50C-407E-A947-70E740481C1C}">
                <a14:useLocalDpi xmlns:a14="http://schemas.microsoft.com/office/drawing/2010/main" val="0"/>
              </a:ext>
            </a:extLst>
          </a:blip>
          <a:srcRect l="1751" t="28274" r="38651" b="12669"/>
          <a:stretch/>
        </p:blipFill>
        <p:spPr bwMode="auto">
          <a:xfrm>
            <a:off x="5699760" y="2697480"/>
            <a:ext cx="6111240" cy="3082632"/>
          </a:xfrm>
          <a:prstGeom prst="rect">
            <a:avLst/>
          </a:prstGeom>
          <a:ln>
            <a:noFill/>
          </a:ln>
          <a:extLst>
            <a:ext uri="{53640926-AAD7-44D8-BBD7-CCE9431645EC}">
              <a14:shadowObscured xmlns:a14="http://schemas.microsoft.com/office/drawing/2010/main"/>
            </a:ext>
          </a:extLst>
        </p:spPr>
      </p:pic>
      <p:pic>
        <p:nvPicPr>
          <p:cNvPr id="6" name="19 Imagen">
            <a:extLst>
              <a:ext uri="{FF2B5EF4-FFF2-40B4-BE49-F238E27FC236}">
                <a16:creationId xmlns:a16="http://schemas.microsoft.com/office/drawing/2014/main" id="{FC6EF1F1-8135-4F2E-BA0B-B455A2ECA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075" y="896449"/>
            <a:ext cx="1653280" cy="1267558"/>
          </a:xfrm>
          <a:prstGeom prst="rect">
            <a:avLst/>
          </a:prstGeom>
        </p:spPr>
      </p:pic>
      <p:sp>
        <p:nvSpPr>
          <p:cNvPr id="7" name="Rectángulo: esquinas redondeadas 6">
            <a:extLst>
              <a:ext uri="{FF2B5EF4-FFF2-40B4-BE49-F238E27FC236}">
                <a16:creationId xmlns:a16="http://schemas.microsoft.com/office/drawing/2014/main" id="{88C41878-81C2-42FF-9AD9-1E3E651EE5EF}"/>
              </a:ext>
            </a:extLst>
          </p:cNvPr>
          <p:cNvSpPr/>
          <p:nvPr/>
        </p:nvSpPr>
        <p:spPr>
          <a:xfrm>
            <a:off x="8428893" y="949201"/>
            <a:ext cx="1772529" cy="5282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7 indicadores</a:t>
            </a:r>
          </a:p>
        </p:txBody>
      </p:sp>
      <p:sp>
        <p:nvSpPr>
          <p:cNvPr id="8" name="Rectángulo: esquinas redondeadas 7">
            <a:extLst>
              <a:ext uri="{FF2B5EF4-FFF2-40B4-BE49-F238E27FC236}">
                <a16:creationId xmlns:a16="http://schemas.microsoft.com/office/drawing/2014/main" id="{1FE88375-6F16-426F-86D5-08396002B6FB}"/>
              </a:ext>
            </a:extLst>
          </p:cNvPr>
          <p:cNvSpPr/>
          <p:nvPr/>
        </p:nvSpPr>
        <p:spPr>
          <a:xfrm>
            <a:off x="9315157" y="1530228"/>
            <a:ext cx="1942514" cy="5282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217 datos</a:t>
            </a:r>
          </a:p>
        </p:txBody>
      </p:sp>
    </p:spTree>
    <p:extLst>
      <p:ext uri="{BB962C8B-B14F-4D97-AF65-F5344CB8AC3E}">
        <p14:creationId xmlns:p14="http://schemas.microsoft.com/office/powerpoint/2010/main" val="10313109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9963C-5DCB-4788-BE45-A2B262EBE8B8}"/>
              </a:ext>
            </a:extLst>
          </p:cNvPr>
          <p:cNvSpPr>
            <a:spLocks noGrp="1"/>
          </p:cNvSpPr>
          <p:nvPr>
            <p:ph type="title"/>
          </p:nvPr>
        </p:nvSpPr>
        <p:spPr>
          <a:xfrm>
            <a:off x="486508" y="190811"/>
            <a:ext cx="10515600" cy="591478"/>
          </a:xfrm>
        </p:spPr>
        <p:txBody>
          <a:bodyPr>
            <a:normAutofit fontScale="90000"/>
          </a:bodyPr>
          <a:lstStyle/>
          <a:p>
            <a:pPr algn="l"/>
            <a:r>
              <a:rPr lang="es-EC" sz="3100" dirty="0">
                <a:solidFill>
                  <a:schemeClr val="tx1"/>
                </a:solidFill>
              </a:rPr>
              <a:t>ANÁLISIS</a:t>
            </a:r>
            <a:r>
              <a:rPr lang="es-EC" sz="4000" dirty="0">
                <a:solidFill>
                  <a:schemeClr val="tx1"/>
                </a:solidFill>
              </a:rPr>
              <a:t> </a:t>
            </a:r>
            <a:r>
              <a:rPr lang="es-EC" sz="3100" dirty="0">
                <a:solidFill>
                  <a:schemeClr val="tx1"/>
                </a:solidFill>
              </a:rPr>
              <a:t>FACTORIAL</a:t>
            </a:r>
            <a:r>
              <a:rPr lang="es-EC" sz="4000" dirty="0">
                <a:solidFill>
                  <a:schemeClr val="tx1"/>
                </a:solidFill>
              </a:rPr>
              <a:t> </a:t>
            </a:r>
            <a:r>
              <a:rPr lang="es-EC" sz="3100" dirty="0">
                <a:solidFill>
                  <a:schemeClr val="tx1"/>
                </a:solidFill>
              </a:rPr>
              <a:t>DE LOS PRINCIPIOS DEL ACI</a:t>
            </a:r>
            <a:endParaRPr lang="es-EC" sz="4000" b="1" dirty="0">
              <a:solidFill>
                <a:schemeClr val="tx1"/>
              </a:solidFill>
            </a:endParaRPr>
          </a:p>
        </p:txBody>
      </p:sp>
      <p:sp>
        <p:nvSpPr>
          <p:cNvPr id="3" name="Marcador de contenido 2">
            <a:extLst>
              <a:ext uri="{FF2B5EF4-FFF2-40B4-BE49-F238E27FC236}">
                <a16:creationId xmlns:a16="http://schemas.microsoft.com/office/drawing/2014/main" id="{73B96441-4573-4F05-BE15-0F9FC1347B95}"/>
              </a:ext>
            </a:extLst>
          </p:cNvPr>
          <p:cNvSpPr>
            <a:spLocks noGrp="1"/>
          </p:cNvSpPr>
          <p:nvPr>
            <p:ph idx="1"/>
          </p:nvPr>
        </p:nvSpPr>
        <p:spPr>
          <a:xfrm>
            <a:off x="486508" y="1150376"/>
            <a:ext cx="10515600" cy="591478"/>
          </a:xfrm>
        </p:spPr>
        <p:txBody>
          <a:bodyPr/>
          <a:lstStyle/>
          <a:p>
            <a:r>
              <a:rPr lang="es-EC" dirty="0"/>
              <a:t>Análisis factorial de los principios del ACI</a:t>
            </a:r>
          </a:p>
        </p:txBody>
      </p:sp>
      <p:graphicFrame>
        <p:nvGraphicFramePr>
          <p:cNvPr id="4" name="Tabla 3">
            <a:extLst>
              <a:ext uri="{FF2B5EF4-FFF2-40B4-BE49-F238E27FC236}">
                <a16:creationId xmlns:a16="http://schemas.microsoft.com/office/drawing/2014/main" id="{D6AE4BB3-7CC1-4612-9134-0EAC9A488510}"/>
              </a:ext>
            </a:extLst>
          </p:cNvPr>
          <p:cNvGraphicFramePr>
            <a:graphicFrameLocks noGrp="1"/>
          </p:cNvGraphicFramePr>
          <p:nvPr>
            <p:extLst>
              <p:ext uri="{D42A27DB-BD31-4B8C-83A1-F6EECF244321}">
                <p14:modId xmlns:p14="http://schemas.microsoft.com/office/powerpoint/2010/main" val="294212855"/>
              </p:ext>
            </p:extLst>
          </p:nvPr>
        </p:nvGraphicFramePr>
        <p:xfrm>
          <a:off x="697523" y="866245"/>
          <a:ext cx="10515598" cy="2610616"/>
        </p:xfrm>
        <a:graphic>
          <a:graphicData uri="http://schemas.openxmlformats.org/drawingml/2006/table">
            <a:tbl>
              <a:tblPr firstRow="1" firstCol="1" bandRow="1">
                <a:tableStyleId>{7DF18680-E054-41AD-8BC1-D1AEF772440D}</a:tableStyleId>
              </a:tblPr>
              <a:tblGrid>
                <a:gridCol w="2378629">
                  <a:extLst>
                    <a:ext uri="{9D8B030D-6E8A-4147-A177-3AD203B41FA5}">
                      <a16:colId xmlns:a16="http://schemas.microsoft.com/office/drawing/2014/main" val="2111588362"/>
                    </a:ext>
                  </a:extLst>
                </a:gridCol>
                <a:gridCol w="1163025">
                  <a:extLst>
                    <a:ext uri="{9D8B030D-6E8A-4147-A177-3AD203B41FA5}">
                      <a16:colId xmlns:a16="http://schemas.microsoft.com/office/drawing/2014/main" val="3658560765"/>
                    </a:ext>
                  </a:extLst>
                </a:gridCol>
                <a:gridCol w="1163025">
                  <a:extLst>
                    <a:ext uri="{9D8B030D-6E8A-4147-A177-3AD203B41FA5}">
                      <a16:colId xmlns:a16="http://schemas.microsoft.com/office/drawing/2014/main" val="1740398175"/>
                    </a:ext>
                  </a:extLst>
                </a:gridCol>
                <a:gridCol w="1163025">
                  <a:extLst>
                    <a:ext uri="{9D8B030D-6E8A-4147-A177-3AD203B41FA5}">
                      <a16:colId xmlns:a16="http://schemas.microsoft.com/office/drawing/2014/main" val="728765658"/>
                    </a:ext>
                  </a:extLst>
                </a:gridCol>
                <a:gridCol w="1163025">
                  <a:extLst>
                    <a:ext uri="{9D8B030D-6E8A-4147-A177-3AD203B41FA5}">
                      <a16:colId xmlns:a16="http://schemas.microsoft.com/office/drawing/2014/main" val="932311610"/>
                    </a:ext>
                  </a:extLst>
                </a:gridCol>
                <a:gridCol w="1163025">
                  <a:extLst>
                    <a:ext uri="{9D8B030D-6E8A-4147-A177-3AD203B41FA5}">
                      <a16:colId xmlns:a16="http://schemas.microsoft.com/office/drawing/2014/main" val="536059123"/>
                    </a:ext>
                  </a:extLst>
                </a:gridCol>
                <a:gridCol w="1163025">
                  <a:extLst>
                    <a:ext uri="{9D8B030D-6E8A-4147-A177-3AD203B41FA5}">
                      <a16:colId xmlns:a16="http://schemas.microsoft.com/office/drawing/2014/main" val="4264436918"/>
                    </a:ext>
                  </a:extLst>
                </a:gridCol>
                <a:gridCol w="1158819">
                  <a:extLst>
                    <a:ext uri="{9D8B030D-6E8A-4147-A177-3AD203B41FA5}">
                      <a16:colId xmlns:a16="http://schemas.microsoft.com/office/drawing/2014/main" val="1310026243"/>
                    </a:ext>
                  </a:extLst>
                </a:gridCol>
              </a:tblGrid>
              <a:tr h="190500">
                <a:tc>
                  <a:txBody>
                    <a:bodyPr/>
                    <a:lstStyle/>
                    <a:p>
                      <a:pPr>
                        <a:lnSpc>
                          <a:spcPct val="150000"/>
                        </a:lnSpc>
                        <a:spcAft>
                          <a:spcPts val="0"/>
                        </a:spcAft>
                      </a:pPr>
                      <a:r>
                        <a:rPr lang="es-EC" sz="1600" dirty="0">
                          <a:effectLst/>
                        </a:rPr>
                        <a:t>CORRELACIÓN</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P.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S.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T.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C.P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Q.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SX.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ST.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4998852"/>
                  </a:ext>
                </a:extLst>
              </a:tr>
              <a:tr h="190500">
                <a:tc>
                  <a:txBody>
                    <a:bodyPr/>
                    <a:lstStyle/>
                    <a:p>
                      <a:pPr>
                        <a:lnSpc>
                          <a:spcPct val="150000"/>
                        </a:lnSpc>
                        <a:spcAft>
                          <a:spcPts val="0"/>
                        </a:spcAft>
                      </a:pPr>
                      <a:r>
                        <a:rPr lang="es-EC" sz="1600" dirty="0">
                          <a:effectLst/>
                        </a:rPr>
                        <a:t>P. P</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0,525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0,602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0,214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-0,051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-0,035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192377"/>
                  </a:ext>
                </a:extLst>
              </a:tr>
              <a:tr h="190500">
                <a:tc>
                  <a:txBody>
                    <a:bodyPr/>
                    <a:lstStyle/>
                    <a:p>
                      <a:pPr>
                        <a:lnSpc>
                          <a:spcPct val="150000"/>
                        </a:lnSpc>
                        <a:spcAft>
                          <a:spcPts val="0"/>
                        </a:spcAft>
                      </a:pPr>
                      <a:r>
                        <a:rPr lang="es-EC" sz="1600">
                          <a:effectLst/>
                        </a:rPr>
                        <a:t>S.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0,525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0,658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dirty="0">
                          <a:effectLst/>
                        </a:rPr>
                        <a:t>0,508</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0,288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-0,018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0,353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4548170"/>
                  </a:ext>
                </a:extLst>
              </a:tr>
              <a:tr h="190500">
                <a:tc>
                  <a:txBody>
                    <a:bodyPr/>
                    <a:lstStyle/>
                    <a:p>
                      <a:pPr>
                        <a:lnSpc>
                          <a:spcPct val="150000"/>
                        </a:lnSpc>
                        <a:spcAft>
                          <a:spcPts val="0"/>
                        </a:spcAft>
                      </a:pPr>
                      <a:r>
                        <a:rPr lang="es-EC" sz="1600">
                          <a:effectLst/>
                        </a:rPr>
                        <a:t>T.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0,602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0,658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0,84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0,644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0,167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4338424"/>
                  </a:ext>
                </a:extLst>
              </a:tr>
              <a:tr h="190500">
                <a:tc>
                  <a:txBody>
                    <a:bodyPr/>
                    <a:lstStyle/>
                    <a:p>
                      <a:pPr>
                        <a:lnSpc>
                          <a:spcPct val="150000"/>
                        </a:lnSpc>
                        <a:spcAft>
                          <a:spcPts val="0"/>
                        </a:spcAft>
                      </a:pPr>
                      <a:r>
                        <a:rPr lang="es-EC" sz="1600">
                          <a:effectLst/>
                        </a:rPr>
                        <a:t>C.P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0,508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0,84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0,606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0,156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0,039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5229015"/>
                  </a:ext>
                </a:extLst>
              </a:tr>
              <a:tr h="190500">
                <a:tc>
                  <a:txBody>
                    <a:bodyPr/>
                    <a:lstStyle/>
                    <a:p>
                      <a:pPr>
                        <a:lnSpc>
                          <a:spcPct val="150000"/>
                        </a:lnSpc>
                        <a:spcAft>
                          <a:spcPts val="0"/>
                        </a:spcAft>
                      </a:pPr>
                      <a:r>
                        <a:rPr lang="es-EC" sz="1600">
                          <a:effectLst/>
                        </a:rPr>
                        <a:t>Q.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0,214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0,288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0,644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0,606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0,161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0,483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757908"/>
                  </a:ext>
                </a:extLst>
              </a:tr>
              <a:tr h="190500">
                <a:tc>
                  <a:txBody>
                    <a:bodyPr/>
                    <a:lstStyle/>
                    <a:p>
                      <a:pPr>
                        <a:lnSpc>
                          <a:spcPct val="150000"/>
                        </a:lnSpc>
                        <a:spcAft>
                          <a:spcPts val="0"/>
                        </a:spcAft>
                      </a:pPr>
                      <a:r>
                        <a:rPr lang="es-EC" sz="1600">
                          <a:effectLst/>
                        </a:rPr>
                        <a:t>SX. P</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-0,051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-0,018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0,156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0,161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0,293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7575952"/>
                  </a:ext>
                </a:extLst>
              </a:tr>
              <a:tr h="190500">
                <a:tc>
                  <a:txBody>
                    <a:bodyPr/>
                    <a:lstStyle/>
                    <a:p>
                      <a:pPr>
                        <a:lnSpc>
                          <a:spcPct val="150000"/>
                        </a:lnSpc>
                        <a:spcAft>
                          <a:spcPts val="0"/>
                        </a:spcAft>
                      </a:pPr>
                      <a:r>
                        <a:rPr lang="es-EC" sz="1600" dirty="0">
                          <a:effectLst/>
                        </a:rPr>
                        <a:t>ST. P</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-0,035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0,353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0,167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dirty="0">
                          <a:effectLst/>
                        </a:rPr>
                        <a:t>0,039</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0,483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0,293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dirty="0">
                          <a:effectLst/>
                        </a:rPr>
                        <a:t>1</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806568"/>
                  </a:ext>
                </a:extLst>
              </a:tr>
            </a:tbl>
          </a:graphicData>
        </a:graphic>
      </p:graphicFrame>
      <p:sp>
        <p:nvSpPr>
          <p:cNvPr id="6" name="4 CuadroTexto">
            <a:extLst>
              <a:ext uri="{FF2B5EF4-FFF2-40B4-BE49-F238E27FC236}">
                <a16:creationId xmlns:a16="http://schemas.microsoft.com/office/drawing/2014/main" id="{8A38FA29-C09A-4589-9C10-6B3F920012A0}"/>
              </a:ext>
            </a:extLst>
          </p:cNvPr>
          <p:cNvSpPr txBox="1"/>
          <p:nvPr/>
        </p:nvSpPr>
        <p:spPr>
          <a:xfrm>
            <a:off x="6126065" y="3660781"/>
            <a:ext cx="3252396" cy="104644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600" dirty="0"/>
              <a:t>RANGOS:</a:t>
            </a:r>
            <a:endParaRPr lang="es-ES" sz="1600" dirty="0"/>
          </a:p>
          <a:p>
            <a:r>
              <a:rPr lang="es-EC" sz="1600" dirty="0"/>
              <a:t>Recomendable - KMO:  &gt; 0.50 </a:t>
            </a:r>
            <a:endParaRPr lang="es-ES" sz="1600" dirty="0"/>
          </a:p>
          <a:p>
            <a:r>
              <a:rPr lang="es-EC" sz="1600" dirty="0"/>
              <a:t>Obligatorio - Significancia: &lt; 0.05</a:t>
            </a:r>
            <a:endParaRPr lang="es-ES" sz="1600" dirty="0"/>
          </a:p>
          <a:p>
            <a:endParaRPr lang="es-ES" sz="1400" dirty="0"/>
          </a:p>
        </p:txBody>
      </p:sp>
      <p:pic>
        <p:nvPicPr>
          <p:cNvPr id="7" name="Imagen 6">
            <a:extLst>
              <a:ext uri="{FF2B5EF4-FFF2-40B4-BE49-F238E27FC236}">
                <a16:creationId xmlns:a16="http://schemas.microsoft.com/office/drawing/2014/main" id="{AA6543B4-0BD0-40E5-97E8-A2DAD990167C}"/>
              </a:ext>
            </a:extLst>
          </p:cNvPr>
          <p:cNvPicPr/>
          <p:nvPr/>
        </p:nvPicPr>
        <p:blipFill>
          <a:blip r:embed="rId2"/>
          <a:stretch>
            <a:fillRect/>
          </a:stretch>
        </p:blipFill>
        <p:spPr>
          <a:xfrm>
            <a:off x="8220636" y="4847169"/>
            <a:ext cx="3514164" cy="960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esquinas redondeadas 7">
            <a:extLst>
              <a:ext uri="{FF2B5EF4-FFF2-40B4-BE49-F238E27FC236}">
                <a16:creationId xmlns:a16="http://schemas.microsoft.com/office/drawing/2014/main" id="{CBD7A526-111A-4B83-8A38-93D1D443B3AD}"/>
              </a:ext>
            </a:extLst>
          </p:cNvPr>
          <p:cNvSpPr/>
          <p:nvPr/>
        </p:nvSpPr>
        <p:spPr>
          <a:xfrm>
            <a:off x="9546101" y="3793176"/>
            <a:ext cx="2505220" cy="6223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Alpha de Cronbach</a:t>
            </a:r>
          </a:p>
        </p:txBody>
      </p:sp>
      <p:sp>
        <p:nvSpPr>
          <p:cNvPr id="9" name="Elipse 8">
            <a:extLst>
              <a:ext uri="{FF2B5EF4-FFF2-40B4-BE49-F238E27FC236}">
                <a16:creationId xmlns:a16="http://schemas.microsoft.com/office/drawing/2014/main" id="{0EF1DA2F-886E-40C7-BD77-6A0C05B1B457}"/>
              </a:ext>
            </a:extLst>
          </p:cNvPr>
          <p:cNvSpPr/>
          <p:nvPr/>
        </p:nvSpPr>
        <p:spPr>
          <a:xfrm>
            <a:off x="211015" y="4018274"/>
            <a:ext cx="1027028" cy="83169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KMO</a:t>
            </a:r>
          </a:p>
        </p:txBody>
      </p:sp>
      <p:sp>
        <p:nvSpPr>
          <p:cNvPr id="10" name="Elipse 9">
            <a:extLst>
              <a:ext uri="{FF2B5EF4-FFF2-40B4-BE49-F238E27FC236}">
                <a16:creationId xmlns:a16="http://schemas.microsoft.com/office/drawing/2014/main" id="{68FD3C02-868B-4385-A692-C04D5E4B3092}"/>
              </a:ext>
            </a:extLst>
          </p:cNvPr>
          <p:cNvSpPr/>
          <p:nvPr/>
        </p:nvSpPr>
        <p:spPr>
          <a:xfrm>
            <a:off x="105507" y="5208497"/>
            <a:ext cx="1238043" cy="8316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Test de </a:t>
            </a:r>
            <a:r>
              <a:rPr lang="es-EC" sz="1600" dirty="0" err="1"/>
              <a:t>Barlett</a:t>
            </a:r>
            <a:endParaRPr lang="es-EC" sz="1600" dirty="0"/>
          </a:p>
        </p:txBody>
      </p:sp>
      <p:graphicFrame>
        <p:nvGraphicFramePr>
          <p:cNvPr id="5" name="Tabla 4">
            <a:extLst>
              <a:ext uri="{FF2B5EF4-FFF2-40B4-BE49-F238E27FC236}">
                <a16:creationId xmlns:a16="http://schemas.microsoft.com/office/drawing/2014/main" id="{22487353-F024-4D03-BE7D-0FF14A3BBF0F}"/>
              </a:ext>
            </a:extLst>
          </p:cNvPr>
          <p:cNvGraphicFramePr>
            <a:graphicFrameLocks noGrp="1"/>
          </p:cNvGraphicFramePr>
          <p:nvPr>
            <p:extLst>
              <p:ext uri="{D42A27DB-BD31-4B8C-83A1-F6EECF244321}">
                <p14:modId xmlns:p14="http://schemas.microsoft.com/office/powerpoint/2010/main" val="2734287832"/>
              </p:ext>
            </p:extLst>
          </p:nvPr>
        </p:nvGraphicFramePr>
        <p:xfrm>
          <a:off x="1397268" y="3728965"/>
          <a:ext cx="4500611" cy="2421790"/>
        </p:xfrm>
        <a:graphic>
          <a:graphicData uri="http://schemas.openxmlformats.org/drawingml/2006/table">
            <a:tbl>
              <a:tblPr firstRow="1" firstCol="1" bandRow="1">
                <a:tableStyleId>{5FD0F851-EC5A-4D38-B0AD-8093EC10F338}</a:tableStyleId>
              </a:tblPr>
              <a:tblGrid>
                <a:gridCol w="2130589">
                  <a:extLst>
                    <a:ext uri="{9D8B030D-6E8A-4147-A177-3AD203B41FA5}">
                      <a16:colId xmlns:a16="http://schemas.microsoft.com/office/drawing/2014/main" val="1749287362"/>
                    </a:ext>
                  </a:extLst>
                </a:gridCol>
                <a:gridCol w="1454357">
                  <a:extLst>
                    <a:ext uri="{9D8B030D-6E8A-4147-A177-3AD203B41FA5}">
                      <a16:colId xmlns:a16="http://schemas.microsoft.com/office/drawing/2014/main" val="692300125"/>
                    </a:ext>
                  </a:extLst>
                </a:gridCol>
                <a:gridCol w="915665">
                  <a:extLst>
                    <a:ext uri="{9D8B030D-6E8A-4147-A177-3AD203B41FA5}">
                      <a16:colId xmlns:a16="http://schemas.microsoft.com/office/drawing/2014/main" val="1049818700"/>
                    </a:ext>
                  </a:extLst>
                </a:gridCol>
              </a:tblGrid>
              <a:tr h="698641">
                <a:tc gridSpan="2">
                  <a:txBody>
                    <a:bodyPr/>
                    <a:lstStyle/>
                    <a:p>
                      <a:pPr>
                        <a:lnSpc>
                          <a:spcPct val="150000"/>
                        </a:lnSpc>
                        <a:spcAft>
                          <a:spcPts val="0"/>
                        </a:spcAft>
                      </a:pPr>
                      <a:r>
                        <a:rPr lang="es-EC" sz="1600" dirty="0">
                          <a:effectLst/>
                        </a:rPr>
                        <a:t>Medida de adecuación </a:t>
                      </a:r>
                      <a:r>
                        <a:rPr lang="es-EC" sz="1600" dirty="0" err="1">
                          <a:effectLst/>
                        </a:rPr>
                        <a:t>muestral</a:t>
                      </a:r>
                      <a:r>
                        <a:rPr lang="es-EC" sz="1600" dirty="0">
                          <a:effectLst/>
                        </a:rPr>
                        <a:t> de </a:t>
                      </a:r>
                      <a:r>
                        <a:rPr lang="es-EC" sz="1600" dirty="0" err="1">
                          <a:effectLst/>
                        </a:rPr>
                        <a:t>Kaiser</a:t>
                      </a:r>
                      <a:r>
                        <a:rPr lang="es-EC" sz="1600" dirty="0">
                          <a:effectLst/>
                        </a:rPr>
                        <a:t>-Meyer-</a:t>
                      </a:r>
                      <a:r>
                        <a:rPr lang="es-EC" sz="1600" dirty="0" err="1">
                          <a:effectLst/>
                        </a:rPr>
                        <a:t>Olkin</a:t>
                      </a:r>
                      <a:r>
                        <a:rPr lang="es-EC" sz="1600" dirty="0">
                          <a:effectLst/>
                        </a:rPr>
                        <a:t>.</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r">
                        <a:lnSpc>
                          <a:spcPct val="150000"/>
                        </a:lnSpc>
                        <a:spcAft>
                          <a:spcPts val="0"/>
                        </a:spcAft>
                      </a:pPr>
                      <a:r>
                        <a:rPr lang="es-EC" sz="1600" dirty="0">
                          <a:effectLst/>
                        </a:rPr>
                        <a:t>,600</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3217966"/>
                  </a:ext>
                </a:extLst>
              </a:tr>
              <a:tr h="515531">
                <a:tc rowSpan="3">
                  <a:txBody>
                    <a:bodyPr/>
                    <a:lstStyle/>
                    <a:p>
                      <a:pPr>
                        <a:lnSpc>
                          <a:spcPct val="150000"/>
                        </a:lnSpc>
                        <a:spcAft>
                          <a:spcPts val="0"/>
                        </a:spcAft>
                      </a:pPr>
                      <a:r>
                        <a:rPr lang="es-EC" sz="1600">
                          <a:effectLst/>
                        </a:rPr>
                        <a:t>Prueba de esfericidad de Bartlett</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600">
                          <a:effectLst/>
                        </a:rPr>
                        <a:t>Chi-cuadrado aproximado</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106,677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174531"/>
                  </a:ext>
                </a:extLst>
              </a:tr>
              <a:tr h="515531">
                <a:tc vMerge="1">
                  <a:txBody>
                    <a:bodyPr/>
                    <a:lstStyle/>
                    <a:p>
                      <a:endParaRPr lang="es-EC"/>
                    </a:p>
                  </a:txBody>
                  <a:tcPr/>
                </a:tc>
                <a:tc>
                  <a:txBody>
                    <a:bodyPr/>
                    <a:lstStyle/>
                    <a:p>
                      <a:pPr>
                        <a:lnSpc>
                          <a:spcPct val="150000"/>
                        </a:lnSpc>
                        <a:spcAft>
                          <a:spcPts val="0"/>
                        </a:spcAft>
                      </a:pPr>
                      <a:r>
                        <a:rPr lang="es-EC" sz="1600">
                          <a:effectLst/>
                        </a:rPr>
                        <a:t>gl</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a:effectLst/>
                        </a:rPr>
                        <a:t>21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7796465"/>
                  </a:ext>
                </a:extLst>
              </a:tr>
              <a:tr h="515531">
                <a:tc vMerge="1">
                  <a:txBody>
                    <a:bodyPr/>
                    <a:lstStyle/>
                    <a:p>
                      <a:endParaRPr lang="es-EC"/>
                    </a:p>
                  </a:txBody>
                  <a:tcPr/>
                </a:tc>
                <a:tc>
                  <a:txBody>
                    <a:bodyPr/>
                    <a:lstStyle/>
                    <a:p>
                      <a:pPr>
                        <a:lnSpc>
                          <a:spcPct val="150000"/>
                        </a:lnSpc>
                        <a:spcAft>
                          <a:spcPts val="0"/>
                        </a:spcAft>
                      </a:pPr>
                      <a:r>
                        <a:rPr lang="es-EC" sz="1600" dirty="0">
                          <a:effectLst/>
                        </a:rPr>
                        <a:t>Sig.</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600" dirty="0">
                          <a:effectLst/>
                        </a:rPr>
                        <a:t>,000</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396890"/>
                  </a:ext>
                </a:extLst>
              </a:tr>
            </a:tbl>
          </a:graphicData>
        </a:graphic>
      </p:graphicFrame>
    </p:spTree>
    <p:extLst>
      <p:ext uri="{BB962C8B-B14F-4D97-AF65-F5344CB8AC3E}">
        <p14:creationId xmlns:p14="http://schemas.microsoft.com/office/powerpoint/2010/main" val="3296750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7D31A8FC-1AAA-418B-B668-D2936E1D258B}"/>
              </a:ext>
            </a:extLst>
          </p:cNvPr>
          <p:cNvGraphicFramePr>
            <a:graphicFrameLocks noGrp="1"/>
          </p:cNvGraphicFramePr>
          <p:nvPr>
            <p:extLst>
              <p:ext uri="{D42A27DB-BD31-4B8C-83A1-F6EECF244321}">
                <p14:modId xmlns:p14="http://schemas.microsoft.com/office/powerpoint/2010/main" val="375906542"/>
              </p:ext>
            </p:extLst>
          </p:nvPr>
        </p:nvGraphicFramePr>
        <p:xfrm>
          <a:off x="881673" y="197080"/>
          <a:ext cx="5257702" cy="3287165"/>
        </p:xfrm>
        <a:graphic>
          <a:graphicData uri="http://schemas.openxmlformats.org/drawingml/2006/table">
            <a:tbl>
              <a:tblPr>
                <a:tableStyleId>{B301B821-A1FF-4177-AEE7-76D212191A09}</a:tableStyleId>
              </a:tblPr>
              <a:tblGrid>
                <a:gridCol w="806293">
                  <a:extLst>
                    <a:ext uri="{9D8B030D-6E8A-4147-A177-3AD203B41FA5}">
                      <a16:colId xmlns:a16="http://schemas.microsoft.com/office/drawing/2014/main" val="261749152"/>
                    </a:ext>
                  </a:extLst>
                </a:gridCol>
                <a:gridCol w="806293">
                  <a:extLst>
                    <a:ext uri="{9D8B030D-6E8A-4147-A177-3AD203B41FA5}">
                      <a16:colId xmlns:a16="http://schemas.microsoft.com/office/drawing/2014/main" val="3932949698"/>
                    </a:ext>
                  </a:extLst>
                </a:gridCol>
                <a:gridCol w="685349">
                  <a:extLst>
                    <a:ext uri="{9D8B030D-6E8A-4147-A177-3AD203B41FA5}">
                      <a16:colId xmlns:a16="http://schemas.microsoft.com/office/drawing/2014/main" val="3640737590"/>
                    </a:ext>
                  </a:extLst>
                </a:gridCol>
                <a:gridCol w="833170">
                  <a:extLst>
                    <a:ext uri="{9D8B030D-6E8A-4147-A177-3AD203B41FA5}">
                      <a16:colId xmlns:a16="http://schemas.microsoft.com/office/drawing/2014/main" val="1447361024"/>
                    </a:ext>
                  </a:extLst>
                </a:gridCol>
                <a:gridCol w="836529">
                  <a:extLst>
                    <a:ext uri="{9D8B030D-6E8A-4147-A177-3AD203B41FA5}">
                      <a16:colId xmlns:a16="http://schemas.microsoft.com/office/drawing/2014/main" val="409641786"/>
                    </a:ext>
                  </a:extLst>
                </a:gridCol>
                <a:gridCol w="645034">
                  <a:extLst>
                    <a:ext uri="{9D8B030D-6E8A-4147-A177-3AD203B41FA5}">
                      <a16:colId xmlns:a16="http://schemas.microsoft.com/office/drawing/2014/main" val="693618940"/>
                    </a:ext>
                  </a:extLst>
                </a:gridCol>
                <a:gridCol w="645034">
                  <a:extLst>
                    <a:ext uri="{9D8B030D-6E8A-4147-A177-3AD203B41FA5}">
                      <a16:colId xmlns:a16="http://schemas.microsoft.com/office/drawing/2014/main" val="2819896253"/>
                    </a:ext>
                  </a:extLst>
                </a:gridCol>
              </a:tblGrid>
              <a:tr h="745977">
                <a:tc rowSpan="2">
                  <a:txBody>
                    <a:bodyPr/>
                    <a:lstStyle/>
                    <a:p>
                      <a:pPr algn="ctr" fontAlgn="ctr"/>
                      <a:r>
                        <a:rPr lang="es-EC" sz="1400" u="none" strike="noStrike" dirty="0">
                          <a:effectLst/>
                        </a:rPr>
                        <a:t>Componente</a:t>
                      </a:r>
                      <a:endParaRPr lang="es-EC" sz="1400" b="1" i="0" u="none" strike="noStrike" dirty="0">
                        <a:solidFill>
                          <a:srgbClr val="000000"/>
                        </a:solidFill>
                        <a:effectLst/>
                        <a:latin typeface="Arial" panose="020B0604020202020204" pitchFamily="34" charset="0"/>
                      </a:endParaRPr>
                    </a:p>
                  </a:txBody>
                  <a:tcPr marL="9525" marR="9525" marT="9525" marB="0" vert="vert270" anchor="ctr"/>
                </a:tc>
                <a:tc gridSpan="3">
                  <a:txBody>
                    <a:bodyPr/>
                    <a:lstStyle/>
                    <a:p>
                      <a:pPr algn="ctr" fontAlgn="ctr"/>
                      <a:r>
                        <a:rPr lang="es-EC" sz="1400" u="none" strike="noStrike" dirty="0" err="1">
                          <a:effectLst/>
                        </a:rPr>
                        <a:t>Autovalores</a:t>
                      </a:r>
                      <a:r>
                        <a:rPr lang="es-EC" sz="1400" u="none" strike="noStrike" dirty="0">
                          <a:effectLst/>
                        </a:rPr>
                        <a:t> iniciales</a:t>
                      </a:r>
                      <a:endParaRPr lang="es-EC"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gridSpan="3">
                  <a:txBody>
                    <a:bodyPr/>
                    <a:lstStyle/>
                    <a:p>
                      <a:pPr algn="ctr" fontAlgn="ctr"/>
                      <a:r>
                        <a:rPr lang="es-EC" sz="1400" u="none" strike="noStrike" dirty="0">
                          <a:effectLst/>
                        </a:rPr>
                        <a:t>Sumas de las saturaciones al cuadrado de la extracción</a:t>
                      </a:r>
                      <a:endParaRPr lang="es-EC"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94271792"/>
                  </a:ext>
                </a:extLst>
              </a:tr>
              <a:tr h="940780">
                <a:tc vMerge="1">
                  <a:txBody>
                    <a:bodyPr/>
                    <a:lstStyle/>
                    <a:p>
                      <a:endParaRPr lang="es-EC"/>
                    </a:p>
                  </a:txBody>
                  <a:tcPr/>
                </a:tc>
                <a:tc>
                  <a:txBody>
                    <a:bodyPr/>
                    <a:lstStyle/>
                    <a:p>
                      <a:pPr algn="ctr" fontAlgn="ctr"/>
                      <a:r>
                        <a:rPr lang="es-EC" sz="1400" u="none" strike="noStrike">
                          <a:effectLst/>
                        </a:rPr>
                        <a:t>Total</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 de la varianza</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 acumulado</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Total</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 de la varianza</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dirty="0">
                          <a:effectLst/>
                        </a:rPr>
                        <a:t>% acumulado</a:t>
                      </a:r>
                      <a:endParaRPr lang="es-EC" sz="1400" b="0" i="0" u="none" strike="noStrike" dirty="0">
                        <a:solidFill>
                          <a:srgbClr val="000000"/>
                        </a:solidFill>
                        <a:effectLst/>
                        <a:latin typeface="Arial" panose="020B0604020202020204" pitchFamily="34" charset="0"/>
                      </a:endParaRPr>
                    </a:p>
                  </a:txBody>
                  <a:tcPr marL="9525" marR="9525" marT="9525" marB="0" vert="vert270" anchor="ctr"/>
                </a:tc>
                <a:extLst>
                  <a:ext uri="{0D108BD9-81ED-4DB2-BD59-A6C34878D82A}">
                    <a16:rowId xmlns:a16="http://schemas.microsoft.com/office/drawing/2014/main" val="2949883723"/>
                  </a:ext>
                </a:extLst>
              </a:tr>
              <a:tr h="227085">
                <a:tc>
                  <a:txBody>
                    <a:bodyPr/>
                    <a:lstStyle/>
                    <a:p>
                      <a:pPr algn="ctr" fontAlgn="ctr"/>
                      <a:r>
                        <a:rPr lang="es-EC" sz="1200" u="none" strike="noStrike">
                          <a:effectLst/>
                        </a:rPr>
                        <a:t>1</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3,308</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47,252</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47,252</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3,308</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dirty="0">
                          <a:effectLst/>
                        </a:rPr>
                        <a:t>47,252</a:t>
                      </a:r>
                      <a:endParaRPr lang="es-EC"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47,252</a:t>
                      </a:r>
                      <a:endParaRPr lang="es-EC"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42554046"/>
                  </a:ext>
                </a:extLst>
              </a:tr>
              <a:tr h="227085">
                <a:tc>
                  <a:txBody>
                    <a:bodyPr/>
                    <a:lstStyle/>
                    <a:p>
                      <a:pPr algn="ctr" fontAlgn="ctr"/>
                      <a:r>
                        <a:rPr lang="es-EC" sz="1200" u="none" strike="noStrike">
                          <a:effectLst/>
                        </a:rPr>
                        <a:t>2</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1,419</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20,269</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67,521</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1,419</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20,269</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dirty="0">
                          <a:effectLst/>
                        </a:rPr>
                        <a:t>67,521</a:t>
                      </a:r>
                      <a:endParaRPr lang="es-EC"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79741109"/>
                  </a:ext>
                </a:extLst>
              </a:tr>
              <a:tr h="227085">
                <a:tc>
                  <a:txBody>
                    <a:bodyPr/>
                    <a:lstStyle/>
                    <a:p>
                      <a:pPr algn="ctr" fontAlgn="ctr"/>
                      <a:r>
                        <a:rPr lang="es-EC" sz="1200" u="none" strike="noStrike">
                          <a:effectLst/>
                        </a:rPr>
                        <a:t>3</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0,871</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12,448</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79,969</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52080925"/>
                  </a:ext>
                </a:extLst>
              </a:tr>
              <a:tr h="227085">
                <a:tc>
                  <a:txBody>
                    <a:bodyPr/>
                    <a:lstStyle/>
                    <a:p>
                      <a:pPr algn="ctr" fontAlgn="ctr"/>
                      <a:r>
                        <a:rPr lang="es-EC" sz="1200" u="none" strike="noStrike">
                          <a:effectLst/>
                        </a:rPr>
                        <a:t>4</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0,746</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10,652</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90,622</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43972350"/>
                  </a:ext>
                </a:extLst>
              </a:tr>
              <a:tr h="227085">
                <a:tc>
                  <a:txBody>
                    <a:bodyPr/>
                    <a:lstStyle/>
                    <a:p>
                      <a:pPr algn="ctr" fontAlgn="ctr"/>
                      <a:r>
                        <a:rPr lang="es-EC" sz="1200" u="none" strike="noStrike">
                          <a:effectLst/>
                        </a:rPr>
                        <a:t>5</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0,409</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5,843</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96,465</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11437932"/>
                  </a:ext>
                </a:extLst>
              </a:tr>
              <a:tr h="227085">
                <a:tc>
                  <a:txBody>
                    <a:bodyPr/>
                    <a:lstStyle/>
                    <a:p>
                      <a:pPr algn="ctr" fontAlgn="ctr"/>
                      <a:r>
                        <a:rPr lang="es-EC" sz="1200" u="none" strike="noStrike">
                          <a:effectLst/>
                        </a:rPr>
                        <a:t>6</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0,14</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1,998</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98,463</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EC"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23004574"/>
                  </a:ext>
                </a:extLst>
              </a:tr>
              <a:tr h="237898">
                <a:tc>
                  <a:txBody>
                    <a:bodyPr/>
                    <a:lstStyle/>
                    <a:p>
                      <a:pPr algn="ctr" fontAlgn="ctr"/>
                      <a:r>
                        <a:rPr lang="es-EC" sz="1200" u="none" strike="noStrike">
                          <a:effectLst/>
                        </a:rPr>
                        <a:t>7</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0,108</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1,537</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100</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400" u="none" strike="noStrike" dirty="0">
                          <a:effectLst/>
                        </a:rPr>
                        <a:t> </a:t>
                      </a:r>
                      <a:endParaRPr lang="es-EC"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C" sz="1200" u="none" strike="noStrike">
                          <a:effectLst/>
                        </a:rPr>
                        <a:t> </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200" u="none" strike="noStrike" dirty="0">
                          <a:effectLst/>
                        </a:rPr>
                        <a:t> </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34922666"/>
                  </a:ext>
                </a:extLst>
              </a:tr>
            </a:tbl>
          </a:graphicData>
        </a:graphic>
      </p:graphicFrame>
      <p:pic>
        <p:nvPicPr>
          <p:cNvPr id="6" name="Imagen 5">
            <a:extLst>
              <a:ext uri="{FF2B5EF4-FFF2-40B4-BE49-F238E27FC236}">
                <a16:creationId xmlns:a16="http://schemas.microsoft.com/office/drawing/2014/main" id="{72EADF3A-786E-4B62-B0CF-F94F94CD20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14725"/>
            <a:ext cx="5370244" cy="2718435"/>
          </a:xfrm>
          <a:prstGeom prst="rect">
            <a:avLst/>
          </a:prstGeom>
          <a:noFill/>
          <a:ln>
            <a:noFill/>
          </a:ln>
        </p:spPr>
      </p:pic>
      <p:graphicFrame>
        <p:nvGraphicFramePr>
          <p:cNvPr id="7" name="Tabla 6">
            <a:extLst>
              <a:ext uri="{FF2B5EF4-FFF2-40B4-BE49-F238E27FC236}">
                <a16:creationId xmlns:a16="http://schemas.microsoft.com/office/drawing/2014/main" id="{6135220B-159F-4EE8-8F96-7B6377DEEC2E}"/>
              </a:ext>
            </a:extLst>
          </p:cNvPr>
          <p:cNvGraphicFramePr>
            <a:graphicFrameLocks noGrp="1"/>
          </p:cNvGraphicFramePr>
          <p:nvPr>
            <p:extLst>
              <p:ext uri="{D42A27DB-BD31-4B8C-83A1-F6EECF244321}">
                <p14:modId xmlns:p14="http://schemas.microsoft.com/office/powerpoint/2010/main" val="1308870906"/>
              </p:ext>
            </p:extLst>
          </p:nvPr>
        </p:nvGraphicFramePr>
        <p:xfrm>
          <a:off x="7238999" y="45720"/>
          <a:ext cx="4754879" cy="6755384"/>
        </p:xfrm>
        <a:graphic>
          <a:graphicData uri="http://schemas.openxmlformats.org/drawingml/2006/table">
            <a:tbl>
              <a:tblPr firstRow="1" firstCol="1" bandRow="1">
                <a:tableStyleId>{7DF18680-E054-41AD-8BC1-D1AEF772440D}</a:tableStyleId>
              </a:tblPr>
              <a:tblGrid>
                <a:gridCol w="483096">
                  <a:extLst>
                    <a:ext uri="{9D8B030D-6E8A-4147-A177-3AD203B41FA5}">
                      <a16:colId xmlns:a16="http://schemas.microsoft.com/office/drawing/2014/main" val="2062818726"/>
                    </a:ext>
                  </a:extLst>
                </a:gridCol>
                <a:gridCol w="2585703">
                  <a:extLst>
                    <a:ext uri="{9D8B030D-6E8A-4147-A177-3AD203B41FA5}">
                      <a16:colId xmlns:a16="http://schemas.microsoft.com/office/drawing/2014/main" val="4086799071"/>
                    </a:ext>
                  </a:extLst>
                </a:gridCol>
                <a:gridCol w="1686080">
                  <a:extLst>
                    <a:ext uri="{9D8B030D-6E8A-4147-A177-3AD203B41FA5}">
                      <a16:colId xmlns:a16="http://schemas.microsoft.com/office/drawing/2014/main" val="3024313210"/>
                    </a:ext>
                  </a:extLst>
                </a:gridCol>
              </a:tblGrid>
              <a:tr h="202936">
                <a:tc>
                  <a:txBody>
                    <a:bodyPr/>
                    <a:lstStyle/>
                    <a:p>
                      <a:pPr>
                        <a:lnSpc>
                          <a:spcPct val="150000"/>
                        </a:lnSpc>
                        <a:spcAft>
                          <a:spcPts val="0"/>
                        </a:spcAft>
                      </a:pPr>
                      <a:r>
                        <a:rPr lang="es-EC" sz="1000" dirty="0">
                          <a:effectLst/>
                        </a:rPr>
                        <a:t>N.º</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ctr">
                        <a:lnSpc>
                          <a:spcPct val="150000"/>
                        </a:lnSpc>
                        <a:spcAft>
                          <a:spcPts val="0"/>
                        </a:spcAft>
                      </a:pPr>
                      <a:r>
                        <a:rPr lang="es-EC" sz="1000">
                          <a:effectLst/>
                        </a:rPr>
                        <a:t>COAC</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ctr">
                        <a:lnSpc>
                          <a:spcPct val="150000"/>
                        </a:lnSpc>
                        <a:spcAft>
                          <a:spcPts val="0"/>
                        </a:spcAft>
                      </a:pPr>
                      <a:r>
                        <a:rPr lang="es-EC" sz="1000">
                          <a:effectLst/>
                        </a:rPr>
                        <a:t>Índice de CA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099081138"/>
                  </a:ext>
                </a:extLst>
              </a:tr>
              <a:tr h="202936">
                <a:tc>
                  <a:txBody>
                    <a:bodyPr/>
                    <a:lstStyle/>
                    <a:p>
                      <a:pPr algn="ctr">
                        <a:lnSpc>
                          <a:spcPct val="150000"/>
                        </a:lnSpc>
                        <a:spcAft>
                          <a:spcPts val="0"/>
                        </a:spcAft>
                      </a:pPr>
                      <a:r>
                        <a:rPr lang="es-EC" sz="1000" dirty="0">
                          <a:effectLst/>
                        </a:rPr>
                        <a:t>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dirty="0">
                          <a:effectLst/>
                        </a:rPr>
                        <a:t>LUZ DEL VALLE</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-0,06015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877206384"/>
                  </a:ext>
                </a:extLst>
              </a:tr>
              <a:tr h="202936">
                <a:tc>
                  <a:txBody>
                    <a:bodyPr/>
                    <a:lstStyle/>
                    <a:p>
                      <a:pPr algn="ctr">
                        <a:lnSpc>
                          <a:spcPct val="150000"/>
                        </a:lnSpc>
                        <a:spcAft>
                          <a:spcPts val="0"/>
                        </a:spcAft>
                      </a:pPr>
                      <a:r>
                        <a:rPr lang="es-EC" sz="1000">
                          <a:effectLst/>
                        </a:rPr>
                        <a:t>2</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CAMARA DE COMERCIO DE AMBATO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0,58849</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276962121"/>
                  </a:ext>
                </a:extLst>
              </a:tr>
              <a:tr h="202936">
                <a:tc>
                  <a:txBody>
                    <a:bodyPr/>
                    <a:lstStyle/>
                    <a:p>
                      <a:pPr algn="ctr">
                        <a:lnSpc>
                          <a:spcPct val="150000"/>
                        </a:lnSpc>
                        <a:spcAft>
                          <a:spcPts val="0"/>
                        </a:spcAft>
                      </a:pPr>
                      <a:r>
                        <a:rPr lang="es-EC" sz="1000" dirty="0">
                          <a:effectLst/>
                        </a:rPr>
                        <a:t>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ANDALUCIA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-0,842065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24168471"/>
                  </a:ext>
                </a:extLst>
              </a:tr>
              <a:tr h="202936">
                <a:tc>
                  <a:txBody>
                    <a:bodyPr/>
                    <a:lstStyle/>
                    <a:p>
                      <a:pPr algn="ctr">
                        <a:lnSpc>
                          <a:spcPct val="150000"/>
                        </a:lnSpc>
                        <a:spcAft>
                          <a:spcPts val="0"/>
                        </a:spcAft>
                      </a:pPr>
                      <a:r>
                        <a:rPr lang="es-EC" sz="1000" dirty="0">
                          <a:effectLst/>
                        </a:rPr>
                        <a:t>4</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dirty="0">
                          <a:effectLst/>
                        </a:rPr>
                        <a:t>CACPECO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0,705885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1298069729"/>
                  </a:ext>
                </a:extLst>
              </a:tr>
              <a:tr h="202936">
                <a:tc>
                  <a:txBody>
                    <a:bodyPr/>
                    <a:lstStyle/>
                    <a:p>
                      <a:pPr algn="ctr">
                        <a:lnSpc>
                          <a:spcPct val="150000"/>
                        </a:lnSpc>
                        <a:spcAft>
                          <a:spcPts val="0"/>
                        </a:spcAft>
                      </a:pPr>
                      <a:r>
                        <a:rPr lang="es-EC" sz="1000">
                          <a:effectLst/>
                        </a:rPr>
                        <a:t>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dirty="0">
                          <a:effectLst/>
                        </a:rPr>
                        <a:t>COTOCOLLAO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-0,477595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730776662"/>
                  </a:ext>
                </a:extLst>
              </a:tr>
              <a:tr h="202936">
                <a:tc>
                  <a:txBody>
                    <a:bodyPr/>
                    <a:lstStyle/>
                    <a:p>
                      <a:pPr algn="ctr">
                        <a:lnSpc>
                          <a:spcPct val="150000"/>
                        </a:lnSpc>
                        <a:spcAft>
                          <a:spcPts val="0"/>
                        </a:spcAft>
                      </a:pPr>
                      <a:r>
                        <a:rPr lang="es-EC" sz="1000">
                          <a:effectLst/>
                        </a:rPr>
                        <a:t>6</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dirty="0">
                          <a:effectLst/>
                        </a:rPr>
                        <a:t>EL SAGRARIO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1,1636</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229344442"/>
                  </a:ext>
                </a:extLst>
              </a:tr>
              <a:tr h="202936">
                <a:tc>
                  <a:txBody>
                    <a:bodyPr/>
                    <a:lstStyle/>
                    <a:p>
                      <a:pPr algn="ctr">
                        <a:lnSpc>
                          <a:spcPct val="150000"/>
                        </a:lnSpc>
                        <a:spcAft>
                          <a:spcPts val="0"/>
                        </a:spcAft>
                      </a:pPr>
                      <a:r>
                        <a:rPr lang="es-EC" sz="1000">
                          <a:effectLst/>
                        </a:rPr>
                        <a:t>7</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dirty="0">
                          <a:effectLst/>
                        </a:rPr>
                        <a:t>14 DE MARZO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-0,456025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573074678"/>
                  </a:ext>
                </a:extLst>
              </a:tr>
              <a:tr h="202936">
                <a:tc>
                  <a:txBody>
                    <a:bodyPr/>
                    <a:lstStyle/>
                    <a:p>
                      <a:pPr algn="ctr">
                        <a:lnSpc>
                          <a:spcPct val="150000"/>
                        </a:lnSpc>
                        <a:spcAft>
                          <a:spcPts val="0"/>
                        </a:spcAft>
                      </a:pPr>
                      <a:r>
                        <a:rPr lang="es-EC" sz="1000">
                          <a:effectLst/>
                        </a:rPr>
                        <a:t>8</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dirty="0">
                          <a:effectLst/>
                        </a:rPr>
                        <a:t>PABLO MUÑOZ</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-1,23299</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1843115997"/>
                  </a:ext>
                </a:extLst>
              </a:tr>
              <a:tr h="202936">
                <a:tc>
                  <a:txBody>
                    <a:bodyPr/>
                    <a:lstStyle/>
                    <a:p>
                      <a:pPr algn="ctr">
                        <a:lnSpc>
                          <a:spcPct val="150000"/>
                        </a:lnSpc>
                        <a:spcAft>
                          <a:spcPts val="0"/>
                        </a:spcAft>
                      </a:pPr>
                      <a:r>
                        <a:rPr lang="es-EC" sz="1000">
                          <a:effectLst/>
                        </a:rPr>
                        <a:t>9</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ALIANZA DEL VALLE</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0,93821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019961478"/>
                  </a:ext>
                </a:extLst>
              </a:tr>
              <a:tr h="202936">
                <a:tc>
                  <a:txBody>
                    <a:bodyPr/>
                    <a:lstStyle/>
                    <a:p>
                      <a:pPr algn="ctr">
                        <a:lnSpc>
                          <a:spcPct val="150000"/>
                        </a:lnSpc>
                        <a:spcAft>
                          <a:spcPts val="0"/>
                        </a:spcAft>
                      </a:pPr>
                      <a:r>
                        <a:rPr lang="es-EC" sz="1000">
                          <a:effectLst/>
                        </a:rPr>
                        <a:t>10</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SAN FRANCISCO DE ASIS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0,61188</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4169003797"/>
                  </a:ext>
                </a:extLst>
              </a:tr>
              <a:tr h="202936">
                <a:tc>
                  <a:txBody>
                    <a:bodyPr/>
                    <a:lstStyle/>
                    <a:p>
                      <a:pPr algn="ctr">
                        <a:lnSpc>
                          <a:spcPct val="150000"/>
                        </a:lnSpc>
                        <a:spcAft>
                          <a:spcPts val="0"/>
                        </a:spcAft>
                      </a:pPr>
                      <a:r>
                        <a:rPr lang="es-EC" sz="1000" dirty="0">
                          <a:effectLst/>
                        </a:rPr>
                        <a:t>11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ATUNTAQUI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0,41129</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89917599"/>
                  </a:ext>
                </a:extLst>
              </a:tr>
              <a:tr h="202936">
                <a:tc>
                  <a:txBody>
                    <a:bodyPr/>
                    <a:lstStyle/>
                    <a:p>
                      <a:pPr algn="ctr">
                        <a:lnSpc>
                          <a:spcPct val="150000"/>
                        </a:lnSpc>
                        <a:spcAft>
                          <a:spcPts val="0"/>
                        </a:spcAft>
                      </a:pPr>
                      <a:r>
                        <a:rPr lang="es-EC" sz="1000">
                          <a:effectLst/>
                        </a:rPr>
                        <a:t>12</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23 DE JULIO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-0,84893</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432009361"/>
                  </a:ext>
                </a:extLst>
              </a:tr>
              <a:tr h="202936">
                <a:tc>
                  <a:txBody>
                    <a:bodyPr/>
                    <a:lstStyle/>
                    <a:p>
                      <a:pPr algn="ctr">
                        <a:lnSpc>
                          <a:spcPct val="150000"/>
                        </a:lnSpc>
                        <a:spcAft>
                          <a:spcPts val="0"/>
                        </a:spcAft>
                      </a:pPr>
                      <a:r>
                        <a:rPr lang="es-EC" sz="1000" dirty="0">
                          <a:effectLst/>
                        </a:rPr>
                        <a:t>13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29 DE OCTUBRE</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0,881545</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926088943"/>
                  </a:ext>
                </a:extLst>
              </a:tr>
              <a:tr h="202936">
                <a:tc>
                  <a:txBody>
                    <a:bodyPr/>
                    <a:lstStyle/>
                    <a:p>
                      <a:pPr algn="ctr">
                        <a:lnSpc>
                          <a:spcPct val="150000"/>
                        </a:lnSpc>
                        <a:spcAft>
                          <a:spcPts val="0"/>
                        </a:spcAft>
                      </a:pPr>
                      <a:r>
                        <a:rPr lang="es-EC" sz="1000" dirty="0">
                          <a:effectLst/>
                        </a:rPr>
                        <a:t>14</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ARTESANOS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0,559595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1268039757"/>
                  </a:ext>
                </a:extLst>
              </a:tr>
              <a:tr h="202936">
                <a:tc>
                  <a:txBody>
                    <a:bodyPr/>
                    <a:lstStyle/>
                    <a:p>
                      <a:pPr algn="ctr">
                        <a:lnSpc>
                          <a:spcPct val="150000"/>
                        </a:lnSpc>
                        <a:spcAft>
                          <a:spcPts val="0"/>
                        </a:spcAft>
                      </a:pPr>
                      <a:r>
                        <a:rPr lang="es-EC" sz="1000" dirty="0">
                          <a:effectLst/>
                        </a:rPr>
                        <a:t>15</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MAQUITA CUSHUNCHI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-1,205135</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290196888"/>
                  </a:ext>
                </a:extLst>
              </a:tr>
              <a:tr h="202936">
                <a:tc>
                  <a:txBody>
                    <a:bodyPr/>
                    <a:lstStyle/>
                    <a:p>
                      <a:pPr algn="ctr">
                        <a:lnSpc>
                          <a:spcPct val="150000"/>
                        </a:lnSpc>
                        <a:spcAft>
                          <a:spcPts val="0"/>
                        </a:spcAft>
                      </a:pPr>
                      <a:r>
                        <a:rPr lang="es-EC" sz="1000" dirty="0">
                          <a:effectLst/>
                        </a:rPr>
                        <a:t>16</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POLICIA NACIONAL</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0,644185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1003606035"/>
                  </a:ext>
                </a:extLst>
              </a:tr>
              <a:tr h="202936">
                <a:tc>
                  <a:txBody>
                    <a:bodyPr/>
                    <a:lstStyle/>
                    <a:p>
                      <a:pPr algn="ctr">
                        <a:lnSpc>
                          <a:spcPct val="150000"/>
                        </a:lnSpc>
                        <a:spcAft>
                          <a:spcPts val="0"/>
                        </a:spcAft>
                      </a:pPr>
                      <a:r>
                        <a:rPr lang="es-EC" sz="1000" dirty="0">
                          <a:effectLst/>
                        </a:rPr>
                        <a:t>17</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SAN FRANCISCO LTDA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0,254985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402715813"/>
                  </a:ext>
                </a:extLst>
              </a:tr>
              <a:tr h="202936">
                <a:tc>
                  <a:txBody>
                    <a:bodyPr/>
                    <a:lstStyle/>
                    <a:p>
                      <a:pPr algn="ctr">
                        <a:lnSpc>
                          <a:spcPct val="150000"/>
                        </a:lnSpc>
                        <a:spcAft>
                          <a:spcPts val="0"/>
                        </a:spcAft>
                      </a:pPr>
                      <a:r>
                        <a:rPr lang="es-EC" sz="1000">
                          <a:effectLst/>
                        </a:rPr>
                        <a:t>18</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COOPROGRESO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0,33107</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189398349"/>
                  </a:ext>
                </a:extLst>
              </a:tr>
              <a:tr h="202936">
                <a:tc>
                  <a:txBody>
                    <a:bodyPr/>
                    <a:lstStyle/>
                    <a:p>
                      <a:pPr algn="ctr">
                        <a:lnSpc>
                          <a:spcPct val="150000"/>
                        </a:lnSpc>
                        <a:spcAft>
                          <a:spcPts val="0"/>
                        </a:spcAft>
                      </a:pPr>
                      <a:r>
                        <a:rPr lang="es-EC" sz="1000" dirty="0">
                          <a:effectLst/>
                        </a:rPr>
                        <a:t>19</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FERNANDO DAQUILEMA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0,25083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709258127"/>
                  </a:ext>
                </a:extLst>
              </a:tr>
              <a:tr h="202936">
                <a:tc>
                  <a:txBody>
                    <a:bodyPr/>
                    <a:lstStyle/>
                    <a:p>
                      <a:pPr algn="ctr">
                        <a:lnSpc>
                          <a:spcPct val="150000"/>
                        </a:lnSpc>
                        <a:spcAft>
                          <a:spcPts val="0"/>
                        </a:spcAft>
                      </a:pPr>
                      <a:r>
                        <a:rPr lang="es-EC" sz="1000">
                          <a:effectLst/>
                        </a:rPr>
                        <a:t>20</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PILAUIN TIO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-0,59911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1271234869"/>
                  </a:ext>
                </a:extLst>
              </a:tr>
              <a:tr h="202936">
                <a:tc>
                  <a:txBody>
                    <a:bodyPr/>
                    <a:lstStyle/>
                    <a:p>
                      <a:pPr algn="ctr">
                        <a:lnSpc>
                          <a:spcPct val="150000"/>
                        </a:lnSpc>
                        <a:spcAft>
                          <a:spcPts val="0"/>
                        </a:spcAft>
                      </a:pPr>
                      <a:r>
                        <a:rPr lang="es-EC" sz="1000" dirty="0">
                          <a:effectLst/>
                        </a:rPr>
                        <a:t>21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RIOBAMBA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0,30279</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415890490"/>
                  </a:ext>
                </a:extLst>
              </a:tr>
              <a:tr h="202936">
                <a:tc>
                  <a:txBody>
                    <a:bodyPr/>
                    <a:lstStyle/>
                    <a:p>
                      <a:pPr algn="ctr">
                        <a:lnSpc>
                          <a:spcPct val="150000"/>
                        </a:lnSpc>
                        <a:spcAft>
                          <a:spcPts val="0"/>
                        </a:spcAft>
                      </a:pPr>
                      <a:r>
                        <a:rPr lang="es-EC" sz="1000" dirty="0">
                          <a:effectLst/>
                        </a:rPr>
                        <a:t>22</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OSCUS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0,42261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2522890219"/>
                  </a:ext>
                </a:extLst>
              </a:tr>
              <a:tr h="202936">
                <a:tc>
                  <a:txBody>
                    <a:bodyPr/>
                    <a:lstStyle/>
                    <a:p>
                      <a:pPr algn="ctr">
                        <a:lnSpc>
                          <a:spcPct val="150000"/>
                        </a:lnSpc>
                        <a:spcAft>
                          <a:spcPts val="0"/>
                        </a:spcAft>
                      </a:pPr>
                      <a:r>
                        <a:rPr lang="es-EC" sz="1000" dirty="0">
                          <a:effectLst/>
                        </a:rPr>
                        <a:t>23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KULLKI WASI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-0,800765</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1359357797"/>
                  </a:ext>
                </a:extLst>
              </a:tr>
              <a:tr h="202936">
                <a:tc>
                  <a:txBody>
                    <a:bodyPr/>
                    <a:lstStyle/>
                    <a:p>
                      <a:pPr algn="ctr">
                        <a:lnSpc>
                          <a:spcPct val="150000"/>
                        </a:lnSpc>
                        <a:spcAft>
                          <a:spcPts val="0"/>
                        </a:spcAft>
                      </a:pPr>
                      <a:r>
                        <a:rPr lang="es-EC" sz="1000" dirty="0">
                          <a:effectLst/>
                        </a:rPr>
                        <a:t>24</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JUAN PIO DE MORA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-0,59911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277776710"/>
                  </a:ext>
                </a:extLst>
              </a:tr>
              <a:tr h="202936">
                <a:tc>
                  <a:txBody>
                    <a:bodyPr/>
                    <a:lstStyle/>
                    <a:p>
                      <a:pPr algn="ctr">
                        <a:lnSpc>
                          <a:spcPct val="150000"/>
                        </a:lnSpc>
                        <a:spcAft>
                          <a:spcPts val="0"/>
                        </a:spcAft>
                      </a:pPr>
                      <a:r>
                        <a:rPr lang="es-EC" sz="1000" dirty="0">
                          <a:effectLst/>
                        </a:rPr>
                        <a:t>25</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GUARANDA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0,49018</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549098761"/>
                  </a:ext>
                </a:extLst>
              </a:tr>
              <a:tr h="202936">
                <a:tc>
                  <a:txBody>
                    <a:bodyPr/>
                    <a:lstStyle/>
                    <a:p>
                      <a:pPr algn="ctr">
                        <a:lnSpc>
                          <a:spcPct val="150000"/>
                        </a:lnSpc>
                        <a:spcAft>
                          <a:spcPts val="0"/>
                        </a:spcAft>
                      </a:pPr>
                      <a:r>
                        <a:rPr lang="es-EC" sz="1000" dirty="0">
                          <a:effectLst/>
                        </a:rPr>
                        <a:t>26</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EDUCADORES DE LOJA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-1,23299</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633142809"/>
                  </a:ext>
                </a:extLst>
              </a:tr>
              <a:tr h="202936">
                <a:tc>
                  <a:txBody>
                    <a:bodyPr/>
                    <a:lstStyle/>
                    <a:p>
                      <a:pPr algn="ctr">
                        <a:lnSpc>
                          <a:spcPct val="150000"/>
                        </a:lnSpc>
                        <a:spcAft>
                          <a:spcPts val="0"/>
                        </a:spcAft>
                      </a:pPr>
                      <a:r>
                        <a:rPr lang="es-EC" sz="1000" dirty="0">
                          <a:effectLst/>
                        </a:rPr>
                        <a:t>27</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CACPE ZAMORA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0,25083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041478765"/>
                  </a:ext>
                </a:extLst>
              </a:tr>
              <a:tr h="202936">
                <a:tc>
                  <a:txBody>
                    <a:bodyPr/>
                    <a:lstStyle/>
                    <a:p>
                      <a:pPr algn="ctr">
                        <a:lnSpc>
                          <a:spcPct val="150000"/>
                        </a:lnSpc>
                        <a:spcAft>
                          <a:spcPts val="0"/>
                        </a:spcAft>
                      </a:pPr>
                      <a:r>
                        <a:rPr lang="es-EC" sz="1000" dirty="0">
                          <a:effectLst/>
                        </a:rPr>
                        <a:t>28</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CACPE LOJA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a:effectLst/>
                        </a:rPr>
                        <a:t>-0,477595</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859610435"/>
                  </a:ext>
                </a:extLst>
              </a:tr>
              <a:tr h="421067">
                <a:tc>
                  <a:txBody>
                    <a:bodyPr/>
                    <a:lstStyle/>
                    <a:p>
                      <a:pPr algn="ctr">
                        <a:lnSpc>
                          <a:spcPct val="150000"/>
                        </a:lnSpc>
                        <a:spcAft>
                          <a:spcPts val="0"/>
                        </a:spcAft>
                      </a:pPr>
                      <a:r>
                        <a:rPr lang="es-EC" sz="1000" dirty="0">
                          <a:effectLst/>
                        </a:rPr>
                        <a:t>29</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CONSTRUCCION COMERCIO Y PRODUCCION</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0,63552</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3310440512"/>
                  </a:ext>
                </a:extLst>
              </a:tr>
              <a:tr h="202936">
                <a:tc>
                  <a:txBody>
                    <a:bodyPr/>
                    <a:lstStyle/>
                    <a:p>
                      <a:pPr algn="ctr">
                        <a:lnSpc>
                          <a:spcPct val="150000"/>
                        </a:lnSpc>
                        <a:spcAft>
                          <a:spcPts val="0"/>
                        </a:spcAft>
                      </a:pPr>
                      <a:r>
                        <a:rPr lang="es-EC" sz="1000" dirty="0">
                          <a:effectLst/>
                        </a:rPr>
                        <a:t>30</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a:effectLst/>
                        </a:rPr>
                        <a:t>COMERCIO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0,20503</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1172845507"/>
                  </a:ext>
                </a:extLst>
              </a:tr>
              <a:tr h="202936">
                <a:tc>
                  <a:txBody>
                    <a:bodyPr/>
                    <a:lstStyle/>
                    <a:p>
                      <a:pPr algn="ctr">
                        <a:lnSpc>
                          <a:spcPct val="150000"/>
                        </a:lnSpc>
                        <a:spcAft>
                          <a:spcPts val="0"/>
                        </a:spcAft>
                      </a:pPr>
                      <a:r>
                        <a:rPr lang="es-EC" sz="1000" dirty="0">
                          <a:effectLst/>
                        </a:rPr>
                        <a:t>31</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nSpc>
                          <a:spcPct val="150000"/>
                        </a:lnSpc>
                        <a:spcAft>
                          <a:spcPts val="0"/>
                        </a:spcAft>
                      </a:pPr>
                      <a:r>
                        <a:rPr lang="es-EC" sz="1000" dirty="0">
                          <a:effectLst/>
                        </a:rPr>
                        <a:t>15 DE ABRIL</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tc>
                  <a:txBody>
                    <a:bodyPr/>
                    <a:lstStyle/>
                    <a:p>
                      <a:pPr algn="r">
                        <a:lnSpc>
                          <a:spcPct val="150000"/>
                        </a:lnSpc>
                        <a:spcAft>
                          <a:spcPts val="0"/>
                        </a:spcAft>
                      </a:pPr>
                      <a:r>
                        <a:rPr lang="es-EC" sz="1000" dirty="0">
                          <a:effectLst/>
                        </a:rPr>
                        <a:t>-0,81606</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15" marR="36815" marT="0" marB="0"/>
                </a:tc>
                <a:extLst>
                  <a:ext uri="{0D108BD9-81ED-4DB2-BD59-A6C34878D82A}">
                    <a16:rowId xmlns:a16="http://schemas.microsoft.com/office/drawing/2014/main" val="480028789"/>
                  </a:ext>
                </a:extLst>
              </a:tr>
            </a:tbl>
          </a:graphicData>
        </a:graphic>
      </p:graphicFrame>
    </p:spTree>
    <p:extLst>
      <p:ext uri="{BB962C8B-B14F-4D97-AF65-F5344CB8AC3E}">
        <p14:creationId xmlns:p14="http://schemas.microsoft.com/office/powerpoint/2010/main" val="2600901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3E2DA6B-E2F7-49AD-92CE-4018047831AC}"/>
              </a:ext>
            </a:extLst>
          </p:cNvPr>
          <p:cNvGraphicFramePr/>
          <p:nvPr>
            <p:extLst>
              <p:ext uri="{D42A27DB-BD31-4B8C-83A1-F6EECF244321}">
                <p14:modId xmlns:p14="http://schemas.microsoft.com/office/powerpoint/2010/main" val="2506233475"/>
              </p:ext>
            </p:extLst>
          </p:nvPr>
        </p:nvGraphicFramePr>
        <p:xfrm>
          <a:off x="0" y="369839"/>
          <a:ext cx="12192000" cy="4719149"/>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A57FEF31-2092-46F9-AF45-3A8722D69C5E}"/>
              </a:ext>
            </a:extLst>
          </p:cNvPr>
          <p:cNvSpPr txBox="1"/>
          <p:nvPr/>
        </p:nvSpPr>
        <p:spPr>
          <a:xfrm>
            <a:off x="998806" y="5088988"/>
            <a:ext cx="9889588" cy="923330"/>
          </a:xfrm>
          <a:prstGeom prst="rect">
            <a:avLst/>
          </a:prstGeom>
          <a:noFill/>
        </p:spPr>
        <p:txBody>
          <a:bodyPr wrap="square" rtlCol="0">
            <a:spAutoFit/>
          </a:bodyPr>
          <a:lstStyle/>
          <a:p>
            <a:pPr algn="just"/>
            <a:r>
              <a:rPr lang="es-EC" dirty="0"/>
              <a:t>La cooperativa con el mejor puntaje a nivel global es El Sagrario, mientras que la peor en el ranking de las 31 </a:t>
            </a:r>
            <a:r>
              <a:rPr lang="es-EC" dirty="0" err="1"/>
              <a:t>COAC´s</a:t>
            </a:r>
            <a:r>
              <a:rPr lang="es-EC" dirty="0"/>
              <a:t> del segmento 2 es la de Educadores de Loja y Pablo Muñoz.</a:t>
            </a:r>
          </a:p>
          <a:p>
            <a:pPr algn="just"/>
            <a:endParaRPr lang="es-EC" dirty="0"/>
          </a:p>
        </p:txBody>
      </p:sp>
    </p:spTree>
    <p:extLst>
      <p:ext uri="{BB962C8B-B14F-4D97-AF65-F5344CB8AC3E}">
        <p14:creationId xmlns:p14="http://schemas.microsoft.com/office/powerpoint/2010/main" val="2274808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007CD07-6B14-4C31-961B-0511528935CA}"/>
              </a:ext>
            </a:extLst>
          </p:cNvPr>
          <p:cNvSpPr>
            <a:spLocks noGrp="1"/>
          </p:cNvSpPr>
          <p:nvPr>
            <p:ph type="title"/>
          </p:nvPr>
        </p:nvSpPr>
        <p:spPr>
          <a:xfrm>
            <a:off x="609600" y="274638"/>
            <a:ext cx="10972800" cy="639762"/>
          </a:xfrm>
        </p:spPr>
        <p:txBody>
          <a:bodyPr/>
          <a:lstStyle/>
          <a:p>
            <a:pPr algn="ctr"/>
            <a:r>
              <a:rPr lang="es-EC" dirty="0">
                <a:solidFill>
                  <a:schemeClr val="tx1"/>
                </a:solidFill>
              </a:rPr>
              <a:t>INTRODUCCIÓN</a:t>
            </a:r>
          </a:p>
        </p:txBody>
      </p:sp>
      <p:sp>
        <p:nvSpPr>
          <p:cNvPr id="5" name="Marcador de texto 4">
            <a:extLst>
              <a:ext uri="{FF2B5EF4-FFF2-40B4-BE49-F238E27FC236}">
                <a16:creationId xmlns:a16="http://schemas.microsoft.com/office/drawing/2014/main" id="{CBA47FFD-5E3D-4843-88F3-95DDE855BFA8}"/>
              </a:ext>
            </a:extLst>
          </p:cNvPr>
          <p:cNvSpPr>
            <a:spLocks noGrp="1"/>
          </p:cNvSpPr>
          <p:nvPr>
            <p:ph type="body" idx="1"/>
          </p:nvPr>
        </p:nvSpPr>
        <p:spPr>
          <a:xfrm>
            <a:off x="609600" y="895351"/>
            <a:ext cx="5386917" cy="639762"/>
          </a:xfrm>
        </p:spPr>
        <p:txBody>
          <a:bodyPr/>
          <a:lstStyle/>
          <a:p>
            <a:pPr algn="ctr"/>
            <a:r>
              <a:rPr lang="es-EC" dirty="0">
                <a:solidFill>
                  <a:schemeClr val="tx1"/>
                </a:solidFill>
              </a:rPr>
              <a:t>CONTROL ADMINISTRATIVO</a:t>
            </a:r>
          </a:p>
        </p:txBody>
      </p:sp>
      <p:graphicFrame>
        <p:nvGraphicFramePr>
          <p:cNvPr id="9" name="Marcador de contenido 8">
            <a:extLst>
              <a:ext uri="{FF2B5EF4-FFF2-40B4-BE49-F238E27FC236}">
                <a16:creationId xmlns:a16="http://schemas.microsoft.com/office/drawing/2014/main" id="{414CC82D-4D11-49B9-B6AF-4DD33A05D3BE}"/>
              </a:ext>
            </a:extLst>
          </p:cNvPr>
          <p:cNvGraphicFramePr>
            <a:graphicFrameLocks noGrp="1"/>
          </p:cNvGraphicFramePr>
          <p:nvPr>
            <p:ph sz="half" idx="2"/>
            <p:extLst>
              <p:ext uri="{D42A27DB-BD31-4B8C-83A1-F6EECF244321}">
                <p14:modId xmlns:p14="http://schemas.microsoft.com/office/powerpoint/2010/main" val="2555836322"/>
              </p:ext>
            </p:extLst>
          </p:nvPr>
        </p:nvGraphicFramePr>
        <p:xfrm>
          <a:off x="609600" y="1670051"/>
          <a:ext cx="5386388" cy="2000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texto 6">
            <a:extLst>
              <a:ext uri="{FF2B5EF4-FFF2-40B4-BE49-F238E27FC236}">
                <a16:creationId xmlns:a16="http://schemas.microsoft.com/office/drawing/2014/main" id="{B9F313EA-E2E3-41BC-BEA3-82DA67DD5B96}"/>
              </a:ext>
            </a:extLst>
          </p:cNvPr>
          <p:cNvSpPr>
            <a:spLocks noGrp="1"/>
          </p:cNvSpPr>
          <p:nvPr>
            <p:ph type="body" sz="quarter" idx="3"/>
          </p:nvPr>
        </p:nvSpPr>
        <p:spPr>
          <a:xfrm>
            <a:off x="6193368" y="895351"/>
            <a:ext cx="5389033" cy="639762"/>
          </a:xfrm>
        </p:spPr>
        <p:txBody>
          <a:bodyPr/>
          <a:lstStyle/>
          <a:p>
            <a:pPr algn="ctr"/>
            <a:r>
              <a:rPr lang="es-EC" dirty="0">
                <a:solidFill>
                  <a:schemeClr val="tx1"/>
                </a:solidFill>
              </a:rPr>
              <a:t>RENDIMIENTO FINANCIERO</a:t>
            </a:r>
          </a:p>
        </p:txBody>
      </p:sp>
      <p:graphicFrame>
        <p:nvGraphicFramePr>
          <p:cNvPr id="16" name="Marcador de contenido 15">
            <a:extLst>
              <a:ext uri="{FF2B5EF4-FFF2-40B4-BE49-F238E27FC236}">
                <a16:creationId xmlns:a16="http://schemas.microsoft.com/office/drawing/2014/main" id="{7B9C9393-9D5D-4C9A-BB2F-D5CFB79063B5}"/>
              </a:ext>
            </a:extLst>
          </p:cNvPr>
          <p:cNvGraphicFramePr>
            <a:graphicFrameLocks noGrp="1"/>
          </p:cNvGraphicFramePr>
          <p:nvPr>
            <p:ph sz="quarter" idx="4"/>
            <p:extLst>
              <p:ext uri="{D42A27DB-BD31-4B8C-83A1-F6EECF244321}">
                <p14:modId xmlns:p14="http://schemas.microsoft.com/office/powerpoint/2010/main" val="2417591752"/>
              </p:ext>
            </p:extLst>
          </p:nvPr>
        </p:nvGraphicFramePr>
        <p:xfrm>
          <a:off x="6439581" y="3174032"/>
          <a:ext cx="5389562" cy="1808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Elipse 10">
            <a:extLst>
              <a:ext uri="{FF2B5EF4-FFF2-40B4-BE49-F238E27FC236}">
                <a16:creationId xmlns:a16="http://schemas.microsoft.com/office/drawing/2014/main" id="{33761A2F-6DC5-435C-8528-166CDA822A60}"/>
              </a:ext>
            </a:extLst>
          </p:cNvPr>
          <p:cNvSpPr/>
          <p:nvPr/>
        </p:nvSpPr>
        <p:spPr>
          <a:xfrm>
            <a:off x="145937" y="4270511"/>
            <a:ext cx="2065937" cy="90114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Gobierno</a:t>
            </a:r>
          </a:p>
          <a:p>
            <a:pPr algn="ctr"/>
            <a:r>
              <a:rPr lang="es-EC" dirty="0"/>
              <a:t>Corporativo</a:t>
            </a:r>
          </a:p>
        </p:txBody>
      </p:sp>
      <p:sp>
        <p:nvSpPr>
          <p:cNvPr id="12" name="Rectángulo: esquinas redondeadas 11">
            <a:extLst>
              <a:ext uri="{FF2B5EF4-FFF2-40B4-BE49-F238E27FC236}">
                <a16:creationId xmlns:a16="http://schemas.microsoft.com/office/drawing/2014/main" id="{617A315D-2904-406D-8051-AB64189409A9}"/>
              </a:ext>
            </a:extLst>
          </p:cNvPr>
          <p:cNvSpPr/>
          <p:nvPr/>
        </p:nvSpPr>
        <p:spPr>
          <a:xfrm>
            <a:off x="2358267" y="4078355"/>
            <a:ext cx="1550504" cy="38431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Normas</a:t>
            </a:r>
          </a:p>
        </p:txBody>
      </p:sp>
      <p:sp>
        <p:nvSpPr>
          <p:cNvPr id="13" name="Rectángulo: esquinas redondeadas 12">
            <a:extLst>
              <a:ext uri="{FF2B5EF4-FFF2-40B4-BE49-F238E27FC236}">
                <a16:creationId xmlns:a16="http://schemas.microsoft.com/office/drawing/2014/main" id="{A28DDB7F-495A-4007-B13B-AA6431620A06}"/>
              </a:ext>
            </a:extLst>
          </p:cNvPr>
          <p:cNvSpPr/>
          <p:nvPr/>
        </p:nvSpPr>
        <p:spPr>
          <a:xfrm>
            <a:off x="2358267" y="4995792"/>
            <a:ext cx="1550504" cy="38431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Prácticas</a:t>
            </a:r>
          </a:p>
        </p:txBody>
      </p:sp>
      <p:sp>
        <p:nvSpPr>
          <p:cNvPr id="2" name="Cerrar llave 1">
            <a:extLst>
              <a:ext uri="{FF2B5EF4-FFF2-40B4-BE49-F238E27FC236}">
                <a16:creationId xmlns:a16="http://schemas.microsoft.com/office/drawing/2014/main" id="{C1670B67-4C2A-4820-ACD1-4F9A53788E9E}"/>
              </a:ext>
            </a:extLst>
          </p:cNvPr>
          <p:cNvSpPr/>
          <p:nvPr/>
        </p:nvSpPr>
        <p:spPr>
          <a:xfrm>
            <a:off x="3908772" y="4240696"/>
            <a:ext cx="197380" cy="94725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6" name="CuadroTexto 5">
            <a:extLst>
              <a:ext uri="{FF2B5EF4-FFF2-40B4-BE49-F238E27FC236}">
                <a16:creationId xmlns:a16="http://schemas.microsoft.com/office/drawing/2014/main" id="{78C259C5-057C-4434-B100-254F6F71C7B5}"/>
              </a:ext>
            </a:extLst>
          </p:cNvPr>
          <p:cNvSpPr txBox="1"/>
          <p:nvPr/>
        </p:nvSpPr>
        <p:spPr>
          <a:xfrm>
            <a:off x="4116791" y="4397919"/>
            <a:ext cx="1879196" cy="646331"/>
          </a:xfrm>
          <a:prstGeom prst="rect">
            <a:avLst/>
          </a:prstGeom>
          <a:noFill/>
        </p:spPr>
        <p:txBody>
          <a:bodyPr wrap="square" rtlCol="0">
            <a:spAutoFit/>
          </a:bodyPr>
          <a:lstStyle/>
          <a:p>
            <a:r>
              <a:rPr lang="es-EC" dirty="0"/>
              <a:t>Órganos de gobierno</a:t>
            </a:r>
          </a:p>
        </p:txBody>
      </p:sp>
      <p:cxnSp>
        <p:nvCxnSpPr>
          <p:cNvPr id="14" name="Conector: angular 13">
            <a:extLst>
              <a:ext uri="{FF2B5EF4-FFF2-40B4-BE49-F238E27FC236}">
                <a16:creationId xmlns:a16="http://schemas.microsoft.com/office/drawing/2014/main" id="{F5882F6D-FC28-4757-9210-BECA782122C5}"/>
              </a:ext>
            </a:extLst>
          </p:cNvPr>
          <p:cNvCxnSpPr>
            <a:stCxn id="11" idx="4"/>
          </p:cNvCxnSpPr>
          <p:nvPr/>
        </p:nvCxnSpPr>
        <p:spPr>
          <a:xfrm rot="16200000" flipH="1">
            <a:off x="2247033" y="4103531"/>
            <a:ext cx="790990" cy="29272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2050" name="Picture 2" descr="Resultado de imagen para imagen aci de las americas">
            <a:extLst>
              <a:ext uri="{FF2B5EF4-FFF2-40B4-BE49-F238E27FC236}">
                <a16:creationId xmlns:a16="http://schemas.microsoft.com/office/drawing/2014/main" id="{E823FD0C-E07F-4482-8FDB-1F45D3B6F4BB}"/>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0944" t="3583" r="10921" b="13257"/>
          <a:stretch/>
        </p:blipFill>
        <p:spPr bwMode="auto">
          <a:xfrm>
            <a:off x="4329132" y="5212246"/>
            <a:ext cx="1641254" cy="1500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magen rendimiento financiero">
            <a:extLst>
              <a:ext uri="{FF2B5EF4-FFF2-40B4-BE49-F238E27FC236}">
                <a16:creationId xmlns:a16="http://schemas.microsoft.com/office/drawing/2014/main" id="{6B9D1C19-93EA-43F8-B76B-560D9AF6EC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87884" y="1670051"/>
            <a:ext cx="2375050" cy="16498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esquinas redondeadas 14">
            <a:extLst>
              <a:ext uri="{FF2B5EF4-FFF2-40B4-BE49-F238E27FC236}">
                <a16:creationId xmlns:a16="http://schemas.microsoft.com/office/drawing/2014/main" id="{C8722B04-01D4-4F6E-9CD8-A1966BF05F4E}"/>
              </a:ext>
            </a:extLst>
          </p:cNvPr>
          <p:cNvSpPr/>
          <p:nvPr/>
        </p:nvSpPr>
        <p:spPr>
          <a:xfrm>
            <a:off x="7093060" y="1847336"/>
            <a:ext cx="2375050" cy="7102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Ganancia esperada</a:t>
            </a:r>
          </a:p>
        </p:txBody>
      </p:sp>
      <p:sp>
        <p:nvSpPr>
          <p:cNvPr id="17" name="Rectángulo: esquinas redondeadas 16">
            <a:extLst>
              <a:ext uri="{FF2B5EF4-FFF2-40B4-BE49-F238E27FC236}">
                <a16:creationId xmlns:a16="http://schemas.microsoft.com/office/drawing/2014/main" id="{3068EF75-BA79-43F6-8D7C-2DA811BFCC23}"/>
              </a:ext>
            </a:extLst>
          </p:cNvPr>
          <p:cNvSpPr/>
          <p:nvPr/>
        </p:nvSpPr>
        <p:spPr>
          <a:xfrm>
            <a:off x="7561943" y="5044250"/>
            <a:ext cx="1325941" cy="6463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ROA</a:t>
            </a:r>
          </a:p>
        </p:txBody>
      </p:sp>
      <p:sp>
        <p:nvSpPr>
          <p:cNvPr id="20" name="Rectángulo: esquinas redondeadas 19">
            <a:extLst>
              <a:ext uri="{FF2B5EF4-FFF2-40B4-BE49-F238E27FC236}">
                <a16:creationId xmlns:a16="http://schemas.microsoft.com/office/drawing/2014/main" id="{DE811D96-1524-40D3-BE55-8893C2C82746}"/>
              </a:ext>
            </a:extLst>
          </p:cNvPr>
          <p:cNvSpPr/>
          <p:nvPr/>
        </p:nvSpPr>
        <p:spPr>
          <a:xfrm>
            <a:off x="9468110" y="5056939"/>
            <a:ext cx="1325941" cy="6463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ROE</a:t>
            </a:r>
          </a:p>
        </p:txBody>
      </p:sp>
    </p:spTree>
    <p:extLst>
      <p:ext uri="{BB962C8B-B14F-4D97-AF65-F5344CB8AC3E}">
        <p14:creationId xmlns:p14="http://schemas.microsoft.com/office/powerpoint/2010/main" val="1234072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60356B3-13F0-4A07-B9A3-3CD30255D5E7}"/>
              </a:ext>
            </a:extLst>
          </p:cNvPr>
          <p:cNvGraphicFramePr>
            <a:graphicFrameLocks noGrp="1"/>
          </p:cNvGraphicFramePr>
          <p:nvPr>
            <p:extLst>
              <p:ext uri="{D42A27DB-BD31-4B8C-83A1-F6EECF244321}">
                <p14:modId xmlns:p14="http://schemas.microsoft.com/office/powerpoint/2010/main" val="743579705"/>
              </p:ext>
            </p:extLst>
          </p:nvPr>
        </p:nvGraphicFramePr>
        <p:xfrm>
          <a:off x="348474" y="900859"/>
          <a:ext cx="5385179" cy="1337374"/>
        </p:xfrm>
        <a:graphic>
          <a:graphicData uri="http://schemas.openxmlformats.org/drawingml/2006/table">
            <a:tbl>
              <a:tblPr>
                <a:tableStyleId>{1FECB4D8-DB02-4DC6-A0A2-4F2EBAE1DC90}</a:tableStyleId>
              </a:tblPr>
              <a:tblGrid>
                <a:gridCol w="2232695">
                  <a:extLst>
                    <a:ext uri="{9D8B030D-6E8A-4147-A177-3AD203B41FA5}">
                      <a16:colId xmlns:a16="http://schemas.microsoft.com/office/drawing/2014/main" val="1075166344"/>
                    </a:ext>
                  </a:extLst>
                </a:gridCol>
                <a:gridCol w="2232695">
                  <a:extLst>
                    <a:ext uri="{9D8B030D-6E8A-4147-A177-3AD203B41FA5}">
                      <a16:colId xmlns:a16="http://schemas.microsoft.com/office/drawing/2014/main" val="329171717"/>
                    </a:ext>
                  </a:extLst>
                </a:gridCol>
                <a:gridCol w="919789">
                  <a:extLst>
                    <a:ext uri="{9D8B030D-6E8A-4147-A177-3AD203B41FA5}">
                      <a16:colId xmlns:a16="http://schemas.microsoft.com/office/drawing/2014/main" val="1689236173"/>
                    </a:ext>
                  </a:extLst>
                </a:gridCol>
              </a:tblGrid>
              <a:tr h="262287">
                <a:tc gridSpan="2">
                  <a:txBody>
                    <a:bodyPr/>
                    <a:lstStyle/>
                    <a:p>
                      <a:pPr marL="38100" marR="38100">
                        <a:lnSpc>
                          <a:spcPts val="1600"/>
                        </a:lnSpc>
                        <a:spcAft>
                          <a:spcPts val="0"/>
                        </a:spcAft>
                      </a:pPr>
                      <a:r>
                        <a:rPr lang="es-EC" sz="1400" dirty="0">
                          <a:effectLst/>
                        </a:rPr>
                        <a:t>Medida de adecuación </a:t>
                      </a:r>
                      <a:r>
                        <a:rPr lang="es-EC" sz="1400" dirty="0" err="1">
                          <a:effectLst/>
                        </a:rPr>
                        <a:t>muestral</a:t>
                      </a:r>
                      <a:r>
                        <a:rPr lang="es-EC" sz="1400" dirty="0">
                          <a:effectLst/>
                        </a:rPr>
                        <a:t> de </a:t>
                      </a:r>
                      <a:r>
                        <a:rPr lang="es-EC" sz="1400" dirty="0" err="1">
                          <a:effectLst/>
                        </a:rPr>
                        <a:t>Kaiser</a:t>
                      </a:r>
                      <a:r>
                        <a:rPr lang="es-EC" sz="1400" dirty="0">
                          <a:effectLst/>
                        </a:rPr>
                        <a:t>-Meyer-</a:t>
                      </a:r>
                      <a:r>
                        <a:rPr lang="es-EC" sz="1400" dirty="0" err="1">
                          <a:effectLst/>
                        </a:rPr>
                        <a:t>Olkin</a:t>
                      </a:r>
                      <a:r>
                        <a:rPr lang="es-EC" sz="1400" dirty="0">
                          <a:effectLst/>
                        </a:rPr>
                        <a:t>.</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1400" dirty="0">
                          <a:effectLst/>
                        </a:rPr>
                        <a:t>,500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998101"/>
                  </a:ext>
                </a:extLst>
              </a:tr>
              <a:tr h="262287">
                <a:tc rowSpan="3">
                  <a:txBody>
                    <a:bodyPr/>
                    <a:lstStyle/>
                    <a:p>
                      <a:pPr marL="38100" marR="38100">
                        <a:lnSpc>
                          <a:spcPts val="1600"/>
                        </a:lnSpc>
                        <a:spcAft>
                          <a:spcPts val="0"/>
                        </a:spcAft>
                      </a:pPr>
                      <a:r>
                        <a:rPr lang="es-EC" sz="1400">
                          <a:effectLst/>
                        </a:rPr>
                        <a:t>Prueba de esfericidad de Bartlett</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nSpc>
                          <a:spcPts val="1600"/>
                        </a:lnSpc>
                        <a:spcAft>
                          <a:spcPts val="0"/>
                        </a:spcAft>
                      </a:pPr>
                      <a:r>
                        <a:rPr lang="es-EC" sz="1400">
                          <a:effectLst/>
                        </a:rPr>
                        <a:t>Chi-cuadrado aproximado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24,590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5049698"/>
                  </a:ext>
                </a:extLst>
              </a:tr>
              <a:tr h="262287">
                <a:tc vMerge="1">
                  <a:txBody>
                    <a:bodyPr/>
                    <a:lstStyle/>
                    <a:p>
                      <a:endParaRPr lang="es-EC"/>
                    </a:p>
                  </a:txBody>
                  <a:tcPr/>
                </a:tc>
                <a:tc>
                  <a:txBody>
                    <a:bodyPr/>
                    <a:lstStyle/>
                    <a:p>
                      <a:pPr marL="38100" marR="38100">
                        <a:lnSpc>
                          <a:spcPts val="1600"/>
                        </a:lnSpc>
                        <a:spcAft>
                          <a:spcPts val="0"/>
                        </a:spcAft>
                      </a:pPr>
                      <a:r>
                        <a:rPr lang="es-EC" sz="1400">
                          <a:effectLst/>
                        </a:rPr>
                        <a:t>gl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165956"/>
                  </a:ext>
                </a:extLst>
              </a:tr>
              <a:tr h="262287">
                <a:tc vMerge="1">
                  <a:txBody>
                    <a:bodyPr/>
                    <a:lstStyle/>
                    <a:p>
                      <a:endParaRPr lang="es-EC"/>
                    </a:p>
                  </a:txBody>
                  <a:tcPr/>
                </a:tc>
                <a:tc>
                  <a:txBody>
                    <a:bodyPr/>
                    <a:lstStyle/>
                    <a:p>
                      <a:pPr marL="38100" marR="38100">
                        <a:lnSpc>
                          <a:spcPts val="1600"/>
                        </a:lnSpc>
                        <a:spcAft>
                          <a:spcPts val="0"/>
                        </a:spcAft>
                      </a:pPr>
                      <a:r>
                        <a:rPr lang="es-EC" sz="1400">
                          <a:effectLst/>
                        </a:rPr>
                        <a:t>Sig.</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,000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954229"/>
                  </a:ext>
                </a:extLst>
              </a:tr>
            </a:tbl>
          </a:graphicData>
        </a:graphic>
      </p:graphicFrame>
      <p:pic>
        <p:nvPicPr>
          <p:cNvPr id="5" name="Imagen 4">
            <a:extLst>
              <a:ext uri="{FF2B5EF4-FFF2-40B4-BE49-F238E27FC236}">
                <a16:creationId xmlns:a16="http://schemas.microsoft.com/office/drawing/2014/main" id="{83AFC482-2BD2-411A-AAC7-666B2562433E}"/>
              </a:ext>
            </a:extLst>
          </p:cNvPr>
          <p:cNvPicPr/>
          <p:nvPr/>
        </p:nvPicPr>
        <p:blipFill>
          <a:blip r:embed="rId2">
            <a:extLst>
              <a:ext uri="{28A0092B-C50C-407E-A947-70E740481C1C}">
                <a14:useLocalDpi xmlns:a14="http://schemas.microsoft.com/office/drawing/2010/main" val="0"/>
              </a:ext>
            </a:extLst>
          </a:blip>
          <a:stretch>
            <a:fillRect/>
          </a:stretch>
        </p:blipFill>
        <p:spPr>
          <a:xfrm>
            <a:off x="348474" y="2238233"/>
            <a:ext cx="3324366" cy="2524837"/>
          </a:xfrm>
          <a:prstGeom prst="rect">
            <a:avLst/>
          </a:prstGeom>
        </p:spPr>
      </p:pic>
      <p:graphicFrame>
        <p:nvGraphicFramePr>
          <p:cNvPr id="7" name="Tabla 6">
            <a:extLst>
              <a:ext uri="{FF2B5EF4-FFF2-40B4-BE49-F238E27FC236}">
                <a16:creationId xmlns:a16="http://schemas.microsoft.com/office/drawing/2014/main" id="{9D266D9D-342A-4831-BE81-12FDFCC8C9B0}"/>
              </a:ext>
            </a:extLst>
          </p:cNvPr>
          <p:cNvGraphicFramePr>
            <a:graphicFrameLocks noGrp="1"/>
          </p:cNvGraphicFramePr>
          <p:nvPr>
            <p:extLst>
              <p:ext uri="{D42A27DB-BD31-4B8C-83A1-F6EECF244321}">
                <p14:modId xmlns:p14="http://schemas.microsoft.com/office/powerpoint/2010/main" val="3757183977"/>
              </p:ext>
            </p:extLst>
          </p:nvPr>
        </p:nvGraphicFramePr>
        <p:xfrm>
          <a:off x="90076" y="4923895"/>
          <a:ext cx="5521656" cy="1861145"/>
        </p:xfrm>
        <a:graphic>
          <a:graphicData uri="http://schemas.openxmlformats.org/drawingml/2006/table">
            <a:tbl>
              <a:tblPr>
                <a:tableStyleId>{74C1A8A3-306A-4EB7-A6B1-4F7E0EB9C5D6}</a:tableStyleId>
              </a:tblPr>
              <a:tblGrid>
                <a:gridCol w="788808">
                  <a:extLst>
                    <a:ext uri="{9D8B030D-6E8A-4147-A177-3AD203B41FA5}">
                      <a16:colId xmlns:a16="http://schemas.microsoft.com/office/drawing/2014/main" val="3055010234"/>
                    </a:ext>
                  </a:extLst>
                </a:gridCol>
                <a:gridCol w="788808">
                  <a:extLst>
                    <a:ext uri="{9D8B030D-6E8A-4147-A177-3AD203B41FA5}">
                      <a16:colId xmlns:a16="http://schemas.microsoft.com/office/drawing/2014/main" val="1351912603"/>
                    </a:ext>
                  </a:extLst>
                </a:gridCol>
                <a:gridCol w="788808">
                  <a:extLst>
                    <a:ext uri="{9D8B030D-6E8A-4147-A177-3AD203B41FA5}">
                      <a16:colId xmlns:a16="http://schemas.microsoft.com/office/drawing/2014/main" val="1350592944"/>
                    </a:ext>
                  </a:extLst>
                </a:gridCol>
                <a:gridCol w="788808">
                  <a:extLst>
                    <a:ext uri="{9D8B030D-6E8A-4147-A177-3AD203B41FA5}">
                      <a16:colId xmlns:a16="http://schemas.microsoft.com/office/drawing/2014/main" val="3723187422"/>
                    </a:ext>
                  </a:extLst>
                </a:gridCol>
                <a:gridCol w="788808">
                  <a:extLst>
                    <a:ext uri="{9D8B030D-6E8A-4147-A177-3AD203B41FA5}">
                      <a16:colId xmlns:a16="http://schemas.microsoft.com/office/drawing/2014/main" val="3353899992"/>
                    </a:ext>
                  </a:extLst>
                </a:gridCol>
                <a:gridCol w="788808">
                  <a:extLst>
                    <a:ext uri="{9D8B030D-6E8A-4147-A177-3AD203B41FA5}">
                      <a16:colId xmlns:a16="http://schemas.microsoft.com/office/drawing/2014/main" val="3197241899"/>
                    </a:ext>
                  </a:extLst>
                </a:gridCol>
                <a:gridCol w="788808">
                  <a:extLst>
                    <a:ext uri="{9D8B030D-6E8A-4147-A177-3AD203B41FA5}">
                      <a16:colId xmlns:a16="http://schemas.microsoft.com/office/drawing/2014/main" val="474363041"/>
                    </a:ext>
                  </a:extLst>
                </a:gridCol>
              </a:tblGrid>
              <a:tr h="341145">
                <a:tc rowSpan="2">
                  <a:txBody>
                    <a:bodyPr/>
                    <a:lstStyle/>
                    <a:p>
                      <a:pPr algn="ctr" fontAlgn="ctr"/>
                      <a:r>
                        <a:rPr lang="es-EC" sz="1400" u="none" strike="noStrike" dirty="0">
                          <a:effectLst/>
                        </a:rPr>
                        <a:t>Componente</a:t>
                      </a:r>
                      <a:endParaRPr lang="es-EC" sz="1400" b="0" i="0" u="none" strike="noStrike" dirty="0">
                        <a:solidFill>
                          <a:srgbClr val="000000"/>
                        </a:solidFill>
                        <a:effectLst/>
                        <a:latin typeface="Arial" panose="020B0604020202020204" pitchFamily="34" charset="0"/>
                      </a:endParaRPr>
                    </a:p>
                  </a:txBody>
                  <a:tcPr marL="9525" marR="9525" marT="9525" marB="0" vert="vert270" anchor="ctr"/>
                </a:tc>
                <a:tc gridSpan="3">
                  <a:txBody>
                    <a:bodyPr/>
                    <a:lstStyle/>
                    <a:p>
                      <a:pPr algn="ctr" fontAlgn="ctr"/>
                      <a:r>
                        <a:rPr lang="es-EC" sz="1400" u="none" strike="noStrike" dirty="0">
                          <a:effectLst/>
                        </a:rPr>
                        <a:t>Autovalores iniciales</a:t>
                      </a:r>
                      <a:endParaRPr lang="es-EC"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gridSpan="3">
                  <a:txBody>
                    <a:bodyPr/>
                    <a:lstStyle/>
                    <a:p>
                      <a:pPr algn="ctr" fontAlgn="ctr"/>
                      <a:r>
                        <a:rPr lang="es-EC" sz="1400" u="none" strike="noStrike" dirty="0">
                          <a:effectLst/>
                        </a:rPr>
                        <a:t>Sumas de las saturaciones al cuadrado de la extracción</a:t>
                      </a:r>
                      <a:endParaRPr lang="es-EC"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03115008"/>
                  </a:ext>
                </a:extLst>
              </a:tr>
              <a:tr h="850479">
                <a:tc vMerge="1">
                  <a:txBody>
                    <a:bodyPr/>
                    <a:lstStyle/>
                    <a:p>
                      <a:endParaRPr lang="es-EC"/>
                    </a:p>
                  </a:txBody>
                  <a:tcPr/>
                </a:tc>
                <a:tc>
                  <a:txBody>
                    <a:bodyPr/>
                    <a:lstStyle/>
                    <a:p>
                      <a:pPr algn="ctr" fontAlgn="ctr"/>
                      <a:r>
                        <a:rPr lang="es-EC" sz="1400" u="none" strike="noStrike">
                          <a:effectLst/>
                        </a:rPr>
                        <a:t>Total</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 de la varianza</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 acumulado</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Total</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 de la varianza</a:t>
                      </a:r>
                      <a:endParaRPr lang="es-EC" sz="1400" b="0"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400" u="none" strike="noStrike">
                          <a:effectLst/>
                        </a:rPr>
                        <a:t>% acumulado</a:t>
                      </a:r>
                      <a:endParaRPr lang="es-EC" sz="1400" b="0" i="0" u="none" strike="noStrike">
                        <a:solidFill>
                          <a:srgbClr val="000000"/>
                        </a:solidFill>
                        <a:effectLst/>
                        <a:latin typeface="Arial" panose="020B0604020202020204" pitchFamily="34" charset="0"/>
                      </a:endParaRPr>
                    </a:p>
                  </a:txBody>
                  <a:tcPr marL="9525" marR="9525" marT="9525" marB="0" vert="vert270" anchor="ctr"/>
                </a:tc>
                <a:extLst>
                  <a:ext uri="{0D108BD9-81ED-4DB2-BD59-A6C34878D82A}">
                    <a16:rowId xmlns:a16="http://schemas.microsoft.com/office/drawing/2014/main" val="892895099"/>
                  </a:ext>
                </a:extLst>
              </a:tr>
              <a:tr h="281633">
                <a:tc>
                  <a:txBody>
                    <a:bodyPr/>
                    <a:lstStyle/>
                    <a:p>
                      <a:pPr algn="ctr" fontAlgn="ctr"/>
                      <a:r>
                        <a:rPr lang="es-EC" sz="1400" u="none" strike="noStrike">
                          <a:effectLst/>
                        </a:rPr>
                        <a:t>1</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1,76</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88,014</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88,014</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1,76</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88,014</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88,014</a:t>
                      </a:r>
                      <a:endParaRPr lang="es-EC"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12385222"/>
                  </a:ext>
                </a:extLst>
              </a:tr>
              <a:tr h="292788">
                <a:tc>
                  <a:txBody>
                    <a:bodyPr/>
                    <a:lstStyle/>
                    <a:p>
                      <a:pPr algn="ctr" fontAlgn="ctr"/>
                      <a:r>
                        <a:rPr lang="es-EC" sz="1400" u="none" strike="noStrike">
                          <a:effectLst/>
                        </a:rPr>
                        <a:t>2</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0,24</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11,986</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100</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400" u="none" strike="noStrike">
                          <a:effectLst/>
                        </a:rPr>
                        <a:t> </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400" u="none" strike="noStrike">
                          <a:effectLst/>
                        </a:rPr>
                        <a:t> </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400" u="none" strike="noStrike" dirty="0">
                          <a:effectLst/>
                        </a:rPr>
                        <a:t> </a:t>
                      </a:r>
                      <a:endParaRPr lang="es-EC"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35865585"/>
                  </a:ext>
                </a:extLst>
              </a:tr>
            </a:tbl>
          </a:graphicData>
        </a:graphic>
      </p:graphicFrame>
      <p:sp>
        <p:nvSpPr>
          <p:cNvPr id="8" name="Rectángulo: esquinas redondeadas 7">
            <a:extLst>
              <a:ext uri="{FF2B5EF4-FFF2-40B4-BE49-F238E27FC236}">
                <a16:creationId xmlns:a16="http://schemas.microsoft.com/office/drawing/2014/main" id="{CFDA2789-FCEC-402D-9793-E25F8E627250}"/>
              </a:ext>
            </a:extLst>
          </p:cNvPr>
          <p:cNvSpPr/>
          <p:nvPr/>
        </p:nvSpPr>
        <p:spPr>
          <a:xfrm>
            <a:off x="4001296" y="2976077"/>
            <a:ext cx="1610436" cy="10491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Alpha </a:t>
            </a:r>
          </a:p>
          <a:p>
            <a:pPr algn="ctr"/>
            <a:r>
              <a:rPr lang="es-EC" dirty="0"/>
              <a:t>0,61</a:t>
            </a:r>
          </a:p>
        </p:txBody>
      </p:sp>
      <p:graphicFrame>
        <p:nvGraphicFramePr>
          <p:cNvPr id="9" name="Tabla 8">
            <a:extLst>
              <a:ext uri="{FF2B5EF4-FFF2-40B4-BE49-F238E27FC236}">
                <a16:creationId xmlns:a16="http://schemas.microsoft.com/office/drawing/2014/main" id="{4989A36E-A8B6-4400-ACB0-2701119EAA64}"/>
              </a:ext>
            </a:extLst>
          </p:cNvPr>
          <p:cNvGraphicFramePr>
            <a:graphicFrameLocks noGrp="1"/>
          </p:cNvGraphicFramePr>
          <p:nvPr>
            <p:extLst>
              <p:ext uri="{D42A27DB-BD31-4B8C-83A1-F6EECF244321}">
                <p14:modId xmlns:p14="http://schemas.microsoft.com/office/powerpoint/2010/main" val="141219768"/>
              </p:ext>
            </p:extLst>
          </p:nvPr>
        </p:nvGraphicFramePr>
        <p:xfrm>
          <a:off x="6096000" y="0"/>
          <a:ext cx="5994278" cy="6858016"/>
        </p:xfrm>
        <a:graphic>
          <a:graphicData uri="http://schemas.openxmlformats.org/drawingml/2006/table">
            <a:tbl>
              <a:tblPr firstRow="1" firstCol="1" bandRow="1">
                <a:tableStyleId>{7DF18680-E054-41AD-8BC1-D1AEF772440D}</a:tableStyleId>
              </a:tblPr>
              <a:tblGrid>
                <a:gridCol w="822415">
                  <a:extLst>
                    <a:ext uri="{9D8B030D-6E8A-4147-A177-3AD203B41FA5}">
                      <a16:colId xmlns:a16="http://schemas.microsoft.com/office/drawing/2014/main" val="3767881837"/>
                    </a:ext>
                  </a:extLst>
                </a:gridCol>
                <a:gridCol w="3470687">
                  <a:extLst>
                    <a:ext uri="{9D8B030D-6E8A-4147-A177-3AD203B41FA5}">
                      <a16:colId xmlns:a16="http://schemas.microsoft.com/office/drawing/2014/main" val="3972521240"/>
                    </a:ext>
                  </a:extLst>
                </a:gridCol>
                <a:gridCol w="1701176">
                  <a:extLst>
                    <a:ext uri="{9D8B030D-6E8A-4147-A177-3AD203B41FA5}">
                      <a16:colId xmlns:a16="http://schemas.microsoft.com/office/drawing/2014/main" val="3612877301"/>
                    </a:ext>
                  </a:extLst>
                </a:gridCol>
              </a:tblGrid>
              <a:tr h="214313">
                <a:tc>
                  <a:txBody>
                    <a:bodyPr/>
                    <a:lstStyle/>
                    <a:p>
                      <a:pPr algn="ctr">
                        <a:lnSpc>
                          <a:spcPct val="150000"/>
                        </a:lnSpc>
                        <a:spcAft>
                          <a:spcPts val="0"/>
                        </a:spcAft>
                      </a:pPr>
                      <a:r>
                        <a:rPr lang="es-EC" sz="1000" dirty="0">
                          <a:effectLst/>
                        </a:rPr>
                        <a:t>Nº</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COAC</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INDICE RENTABILIDAD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405004127"/>
                  </a:ext>
                </a:extLst>
              </a:tr>
              <a:tr h="214313">
                <a:tc>
                  <a:txBody>
                    <a:bodyPr/>
                    <a:lstStyle/>
                    <a:p>
                      <a:pPr algn="ctr">
                        <a:lnSpc>
                          <a:spcPct val="150000"/>
                        </a:lnSpc>
                        <a:spcAft>
                          <a:spcPts val="0"/>
                        </a:spcAft>
                      </a:pPr>
                      <a:r>
                        <a:rPr lang="es-EC" sz="10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LUZ DEL VALLE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-0,10205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813037268"/>
                  </a:ext>
                </a:extLst>
              </a:tr>
              <a:tr h="214313">
                <a:tc>
                  <a:txBody>
                    <a:bodyPr/>
                    <a:lstStyle/>
                    <a:p>
                      <a:pPr algn="ctr">
                        <a:lnSpc>
                          <a:spcPct val="150000"/>
                        </a:lnSpc>
                        <a:spcAft>
                          <a:spcPts val="0"/>
                        </a:spcAft>
                      </a:pPr>
                      <a:r>
                        <a:rPr lang="es-EC" sz="1000">
                          <a:effectLst/>
                        </a:rPr>
                        <a:t>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CAMARA DE COMERCIO DE AMBATO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-0,06568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950327283"/>
                  </a:ext>
                </a:extLst>
              </a:tr>
              <a:tr h="214313">
                <a:tc>
                  <a:txBody>
                    <a:bodyPr/>
                    <a:lstStyle/>
                    <a:p>
                      <a:pPr algn="ctr">
                        <a:lnSpc>
                          <a:spcPct val="150000"/>
                        </a:lnSpc>
                        <a:spcAft>
                          <a:spcPts val="0"/>
                        </a:spcAft>
                      </a:pPr>
                      <a:r>
                        <a:rPr lang="es-EC" sz="1000">
                          <a:effectLst/>
                        </a:rPr>
                        <a:t>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ANDALUCIA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0,39455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14590896"/>
                  </a:ext>
                </a:extLst>
              </a:tr>
              <a:tr h="214313">
                <a:tc>
                  <a:txBody>
                    <a:bodyPr/>
                    <a:lstStyle/>
                    <a:p>
                      <a:pPr algn="ctr">
                        <a:lnSpc>
                          <a:spcPct val="150000"/>
                        </a:lnSpc>
                        <a:spcAft>
                          <a:spcPts val="0"/>
                        </a:spcAft>
                      </a:pPr>
                      <a:r>
                        <a:rPr lang="es-EC" sz="1000">
                          <a:effectLst/>
                        </a:rPr>
                        <a:t>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CACPECO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1,10889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050489347"/>
                  </a:ext>
                </a:extLst>
              </a:tr>
              <a:tr h="214313">
                <a:tc>
                  <a:txBody>
                    <a:bodyPr/>
                    <a:lstStyle/>
                    <a:p>
                      <a:pPr algn="ctr">
                        <a:lnSpc>
                          <a:spcPct val="150000"/>
                        </a:lnSpc>
                        <a:spcAft>
                          <a:spcPts val="0"/>
                        </a:spcAft>
                      </a:pPr>
                      <a:r>
                        <a:rPr lang="es-EC" sz="10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COTOCOLLAO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-0,06688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712243602"/>
                  </a:ext>
                </a:extLst>
              </a:tr>
              <a:tr h="214313">
                <a:tc>
                  <a:txBody>
                    <a:bodyPr/>
                    <a:lstStyle/>
                    <a:p>
                      <a:pPr algn="ctr">
                        <a:lnSpc>
                          <a:spcPct val="150000"/>
                        </a:lnSpc>
                        <a:spcAft>
                          <a:spcPts val="0"/>
                        </a:spcAft>
                      </a:pPr>
                      <a:r>
                        <a:rPr lang="es-EC" sz="1000">
                          <a:effectLst/>
                        </a:rPr>
                        <a:t>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EL SAGRARIO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1,02441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813130731"/>
                  </a:ext>
                </a:extLst>
              </a:tr>
              <a:tr h="214313">
                <a:tc>
                  <a:txBody>
                    <a:bodyPr/>
                    <a:lstStyle/>
                    <a:p>
                      <a:pPr algn="ctr">
                        <a:lnSpc>
                          <a:spcPct val="150000"/>
                        </a:lnSpc>
                        <a:spcAft>
                          <a:spcPts val="0"/>
                        </a:spcAft>
                      </a:pPr>
                      <a:r>
                        <a:rPr lang="es-EC" sz="1000">
                          <a:effectLst/>
                        </a:rPr>
                        <a:t>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14 DE MARZO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-0,4337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210873555"/>
                  </a:ext>
                </a:extLst>
              </a:tr>
              <a:tr h="214313">
                <a:tc>
                  <a:txBody>
                    <a:bodyPr/>
                    <a:lstStyle/>
                    <a:p>
                      <a:pPr algn="ctr">
                        <a:lnSpc>
                          <a:spcPct val="150000"/>
                        </a:lnSpc>
                        <a:spcAft>
                          <a:spcPts val="0"/>
                        </a:spcAft>
                      </a:pPr>
                      <a:r>
                        <a:rPr lang="es-EC" sz="1000">
                          <a:effectLst/>
                        </a:rPr>
                        <a:t>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PABLO MUÑOZ</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0,60292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710013963"/>
                  </a:ext>
                </a:extLst>
              </a:tr>
              <a:tr h="214313">
                <a:tc>
                  <a:txBody>
                    <a:bodyPr/>
                    <a:lstStyle/>
                    <a:p>
                      <a:pPr algn="ctr">
                        <a:lnSpc>
                          <a:spcPct val="150000"/>
                        </a:lnSpc>
                        <a:spcAft>
                          <a:spcPts val="0"/>
                        </a:spcAft>
                      </a:pPr>
                      <a:r>
                        <a:rPr lang="es-EC" sz="1000" dirty="0">
                          <a:effectLst/>
                        </a:rPr>
                        <a:t>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ALIANZA DEL VALLE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3,51789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534925629"/>
                  </a:ext>
                </a:extLst>
              </a:tr>
              <a:tr h="214313">
                <a:tc>
                  <a:txBody>
                    <a:bodyPr/>
                    <a:lstStyle/>
                    <a:p>
                      <a:pPr algn="ctr">
                        <a:lnSpc>
                          <a:spcPct val="150000"/>
                        </a:lnSpc>
                        <a:spcAft>
                          <a:spcPts val="0"/>
                        </a:spcAft>
                      </a:pPr>
                      <a:r>
                        <a:rPr lang="es-EC" sz="1000">
                          <a:effectLst/>
                        </a:rPr>
                        <a:t>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SAN FRANCISCO DE ASIS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-1,12542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410205866"/>
                  </a:ext>
                </a:extLst>
              </a:tr>
              <a:tr h="214313">
                <a:tc>
                  <a:txBody>
                    <a:bodyPr/>
                    <a:lstStyle/>
                    <a:p>
                      <a:pPr algn="ctr">
                        <a:lnSpc>
                          <a:spcPct val="150000"/>
                        </a:lnSpc>
                        <a:spcAft>
                          <a:spcPts val="0"/>
                        </a:spcAft>
                      </a:pPr>
                      <a:r>
                        <a:rPr lang="es-EC" sz="1000">
                          <a:effectLst/>
                        </a:rPr>
                        <a:t>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ATUNTAQUI</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0,99446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300480353"/>
                  </a:ext>
                </a:extLst>
              </a:tr>
              <a:tr h="214313">
                <a:tc>
                  <a:txBody>
                    <a:bodyPr/>
                    <a:lstStyle/>
                    <a:p>
                      <a:pPr algn="ctr">
                        <a:lnSpc>
                          <a:spcPct val="150000"/>
                        </a:lnSpc>
                        <a:spcAft>
                          <a:spcPts val="0"/>
                        </a:spcAft>
                      </a:pPr>
                      <a:r>
                        <a:rPr lang="es-EC" sz="1000">
                          <a:effectLst/>
                        </a:rPr>
                        <a:t>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23 DE JULIO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0,47221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378035203"/>
                  </a:ext>
                </a:extLst>
              </a:tr>
              <a:tr h="214313">
                <a:tc>
                  <a:txBody>
                    <a:bodyPr/>
                    <a:lstStyle/>
                    <a:p>
                      <a:pPr algn="ctr">
                        <a:lnSpc>
                          <a:spcPct val="150000"/>
                        </a:lnSpc>
                        <a:spcAft>
                          <a:spcPts val="0"/>
                        </a:spcAft>
                      </a:pPr>
                      <a:r>
                        <a:rPr lang="es-EC" sz="1000">
                          <a:effectLst/>
                        </a:rPr>
                        <a:t>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29 DE OCTUBRE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-0,20706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1673456260"/>
                  </a:ext>
                </a:extLst>
              </a:tr>
              <a:tr h="214313">
                <a:tc>
                  <a:txBody>
                    <a:bodyPr/>
                    <a:lstStyle/>
                    <a:p>
                      <a:pPr algn="ctr">
                        <a:lnSpc>
                          <a:spcPct val="150000"/>
                        </a:lnSpc>
                        <a:spcAft>
                          <a:spcPts val="0"/>
                        </a:spcAft>
                      </a:pPr>
                      <a:r>
                        <a:rPr lang="es-EC" sz="1000">
                          <a:effectLst/>
                        </a:rPr>
                        <a:t>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ARTESANOS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-0,76662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79253481"/>
                  </a:ext>
                </a:extLst>
              </a:tr>
              <a:tr h="214313">
                <a:tc>
                  <a:txBody>
                    <a:bodyPr/>
                    <a:lstStyle/>
                    <a:p>
                      <a:pPr algn="ctr">
                        <a:lnSpc>
                          <a:spcPct val="150000"/>
                        </a:lnSpc>
                        <a:spcAft>
                          <a:spcPts val="0"/>
                        </a:spcAft>
                      </a:pPr>
                      <a:r>
                        <a:rPr lang="es-EC" sz="1000">
                          <a:effectLst/>
                        </a:rPr>
                        <a:t>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MAQUITA CUSHUNCHI</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-0,55798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442277038"/>
                  </a:ext>
                </a:extLst>
              </a:tr>
              <a:tr h="214313">
                <a:tc>
                  <a:txBody>
                    <a:bodyPr/>
                    <a:lstStyle/>
                    <a:p>
                      <a:pPr algn="ctr">
                        <a:lnSpc>
                          <a:spcPct val="150000"/>
                        </a:lnSpc>
                        <a:spcAft>
                          <a:spcPts val="0"/>
                        </a:spcAft>
                      </a:pPr>
                      <a:r>
                        <a:rPr lang="es-EC" sz="1000">
                          <a:effectLst/>
                        </a:rPr>
                        <a:t>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POLICIA NACIONAL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-0,42609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071699329"/>
                  </a:ext>
                </a:extLst>
              </a:tr>
              <a:tr h="214313">
                <a:tc>
                  <a:txBody>
                    <a:bodyPr/>
                    <a:lstStyle/>
                    <a:p>
                      <a:pPr algn="ctr">
                        <a:lnSpc>
                          <a:spcPct val="150000"/>
                        </a:lnSpc>
                        <a:spcAft>
                          <a:spcPts val="0"/>
                        </a:spcAft>
                      </a:pPr>
                      <a:r>
                        <a:rPr lang="es-EC" sz="1000">
                          <a:effectLst/>
                        </a:rPr>
                        <a:t>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SAN FRANCISCO LTDA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1,64477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138957088"/>
                  </a:ext>
                </a:extLst>
              </a:tr>
              <a:tr h="214313">
                <a:tc>
                  <a:txBody>
                    <a:bodyPr/>
                    <a:lstStyle/>
                    <a:p>
                      <a:pPr algn="ctr">
                        <a:lnSpc>
                          <a:spcPct val="150000"/>
                        </a:lnSpc>
                        <a:spcAft>
                          <a:spcPts val="0"/>
                        </a:spcAft>
                      </a:pPr>
                      <a:r>
                        <a:rPr lang="es-EC" sz="1000">
                          <a:effectLst/>
                        </a:rPr>
                        <a:t>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COOPROGRESO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-0,59102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015261709"/>
                  </a:ext>
                </a:extLst>
              </a:tr>
              <a:tr h="214313">
                <a:tc>
                  <a:txBody>
                    <a:bodyPr/>
                    <a:lstStyle/>
                    <a:p>
                      <a:pPr algn="ctr">
                        <a:lnSpc>
                          <a:spcPct val="150000"/>
                        </a:lnSpc>
                        <a:spcAft>
                          <a:spcPts val="0"/>
                        </a:spcAft>
                      </a:pPr>
                      <a:r>
                        <a:rPr lang="es-EC" sz="1000">
                          <a:effectLst/>
                        </a:rPr>
                        <a:t>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FERNANDO DAQUILEMA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0,61836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156322431"/>
                  </a:ext>
                </a:extLst>
              </a:tr>
              <a:tr h="214313">
                <a:tc>
                  <a:txBody>
                    <a:bodyPr/>
                    <a:lstStyle/>
                    <a:p>
                      <a:pPr algn="ctr">
                        <a:lnSpc>
                          <a:spcPct val="150000"/>
                        </a:lnSpc>
                        <a:spcAft>
                          <a:spcPts val="0"/>
                        </a:spcAft>
                      </a:pPr>
                      <a:r>
                        <a:rPr lang="es-EC" sz="1000">
                          <a:effectLst/>
                        </a:rPr>
                        <a:t>20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PILAUIN TIO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-1,33402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2365455043"/>
                  </a:ext>
                </a:extLst>
              </a:tr>
              <a:tr h="214313">
                <a:tc>
                  <a:txBody>
                    <a:bodyPr/>
                    <a:lstStyle/>
                    <a:p>
                      <a:pPr algn="ctr">
                        <a:lnSpc>
                          <a:spcPct val="150000"/>
                        </a:lnSpc>
                        <a:spcAft>
                          <a:spcPts val="0"/>
                        </a:spcAft>
                      </a:pPr>
                      <a:r>
                        <a:rPr lang="es-EC" sz="1000">
                          <a:effectLst/>
                        </a:rPr>
                        <a:t>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RIOBAMBA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0,11103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1217396662"/>
                  </a:ext>
                </a:extLst>
              </a:tr>
              <a:tr h="214313">
                <a:tc>
                  <a:txBody>
                    <a:bodyPr/>
                    <a:lstStyle/>
                    <a:p>
                      <a:pPr algn="ctr">
                        <a:lnSpc>
                          <a:spcPct val="150000"/>
                        </a:lnSpc>
                        <a:spcAft>
                          <a:spcPts val="0"/>
                        </a:spcAft>
                      </a:pPr>
                      <a:r>
                        <a:rPr lang="es-EC" sz="1000">
                          <a:effectLst/>
                        </a:rPr>
                        <a:t>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OSCUS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0,36677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364173045"/>
                  </a:ext>
                </a:extLst>
              </a:tr>
              <a:tr h="214313">
                <a:tc>
                  <a:txBody>
                    <a:bodyPr/>
                    <a:lstStyle/>
                    <a:p>
                      <a:pPr algn="ctr">
                        <a:lnSpc>
                          <a:spcPct val="150000"/>
                        </a:lnSpc>
                        <a:spcAft>
                          <a:spcPts val="0"/>
                        </a:spcAft>
                      </a:pPr>
                      <a:r>
                        <a:rPr lang="es-EC" sz="1000">
                          <a:effectLst/>
                        </a:rPr>
                        <a:t>23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KULLKI WASI</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-0,7862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1724477597"/>
                  </a:ext>
                </a:extLst>
              </a:tr>
              <a:tr h="214313">
                <a:tc>
                  <a:txBody>
                    <a:bodyPr/>
                    <a:lstStyle/>
                    <a:p>
                      <a:pPr algn="ctr">
                        <a:lnSpc>
                          <a:spcPct val="150000"/>
                        </a:lnSpc>
                        <a:spcAft>
                          <a:spcPts val="0"/>
                        </a:spcAft>
                      </a:pPr>
                      <a:r>
                        <a:rPr lang="es-EC" sz="1000">
                          <a:effectLst/>
                        </a:rPr>
                        <a:t>24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JUAN PIO DE MORA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-0,66418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557491450"/>
                  </a:ext>
                </a:extLst>
              </a:tr>
              <a:tr h="214313">
                <a:tc>
                  <a:txBody>
                    <a:bodyPr/>
                    <a:lstStyle/>
                    <a:p>
                      <a:pPr algn="ctr">
                        <a:lnSpc>
                          <a:spcPct val="150000"/>
                        </a:lnSpc>
                        <a:spcAft>
                          <a:spcPts val="0"/>
                        </a:spcAft>
                      </a:pPr>
                      <a:r>
                        <a:rPr lang="es-EC" sz="1000">
                          <a:effectLst/>
                        </a:rPr>
                        <a:t>25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GUARANDA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0,07089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245573207"/>
                  </a:ext>
                </a:extLst>
              </a:tr>
              <a:tr h="214313">
                <a:tc>
                  <a:txBody>
                    <a:bodyPr/>
                    <a:lstStyle/>
                    <a:p>
                      <a:pPr algn="ctr">
                        <a:lnSpc>
                          <a:spcPct val="150000"/>
                        </a:lnSpc>
                        <a:spcAft>
                          <a:spcPts val="0"/>
                        </a:spcAft>
                      </a:pPr>
                      <a:r>
                        <a:rPr lang="es-EC" sz="1000">
                          <a:effectLst/>
                        </a:rPr>
                        <a:t>26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EDUCADORES DE LOJA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-0,03556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446673770"/>
                  </a:ext>
                </a:extLst>
              </a:tr>
              <a:tr h="214313">
                <a:tc>
                  <a:txBody>
                    <a:bodyPr/>
                    <a:lstStyle/>
                    <a:p>
                      <a:pPr algn="ctr">
                        <a:lnSpc>
                          <a:spcPct val="150000"/>
                        </a:lnSpc>
                        <a:spcAft>
                          <a:spcPts val="0"/>
                        </a:spcAft>
                      </a:pPr>
                      <a:r>
                        <a:rPr lang="es-EC" sz="1000">
                          <a:effectLst/>
                        </a:rPr>
                        <a:t>27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CACPE ZAMORA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-0,26306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3614022174"/>
                  </a:ext>
                </a:extLst>
              </a:tr>
              <a:tr h="214313">
                <a:tc>
                  <a:txBody>
                    <a:bodyPr/>
                    <a:lstStyle/>
                    <a:p>
                      <a:pPr algn="ctr">
                        <a:lnSpc>
                          <a:spcPct val="150000"/>
                        </a:lnSpc>
                        <a:spcAft>
                          <a:spcPts val="0"/>
                        </a:spcAft>
                      </a:pPr>
                      <a:r>
                        <a:rPr lang="es-EC" sz="1000">
                          <a:effectLst/>
                        </a:rPr>
                        <a:t>28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CACPE LOJA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-0,4488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77171466"/>
                  </a:ext>
                </a:extLst>
              </a:tr>
              <a:tr h="214313">
                <a:tc>
                  <a:txBody>
                    <a:bodyPr/>
                    <a:lstStyle/>
                    <a:p>
                      <a:pPr algn="ctr">
                        <a:lnSpc>
                          <a:spcPct val="150000"/>
                        </a:lnSpc>
                        <a:spcAft>
                          <a:spcPts val="0"/>
                        </a:spcAft>
                      </a:pPr>
                      <a:r>
                        <a:rPr lang="es-EC" sz="1000">
                          <a:effectLst/>
                        </a:rPr>
                        <a:t>29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CONSTRUCCION COMERCIO Y PRODUCCION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-0,84211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955651227"/>
                  </a:ext>
                </a:extLst>
              </a:tr>
              <a:tr h="214313">
                <a:tc>
                  <a:txBody>
                    <a:bodyPr/>
                    <a:lstStyle/>
                    <a:p>
                      <a:pPr algn="ctr">
                        <a:lnSpc>
                          <a:spcPct val="150000"/>
                        </a:lnSpc>
                        <a:spcAft>
                          <a:spcPts val="0"/>
                        </a:spcAft>
                      </a:pPr>
                      <a:r>
                        <a:rPr lang="es-EC" sz="1000">
                          <a:effectLst/>
                        </a:rPr>
                        <a:t>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COMERCIO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a:effectLst/>
                        </a:rPr>
                        <a:t>-0,34225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1833021347"/>
                  </a:ext>
                </a:extLst>
              </a:tr>
              <a:tr h="214313">
                <a:tc>
                  <a:txBody>
                    <a:bodyPr/>
                    <a:lstStyle/>
                    <a:p>
                      <a:pPr algn="ctr">
                        <a:lnSpc>
                          <a:spcPct val="150000"/>
                        </a:lnSpc>
                        <a:spcAft>
                          <a:spcPts val="0"/>
                        </a:spcAft>
                      </a:pPr>
                      <a:r>
                        <a:rPr lang="es-EC" sz="1000">
                          <a:effectLst/>
                        </a:rPr>
                        <a:t>31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nSpc>
                          <a:spcPct val="150000"/>
                        </a:lnSpc>
                        <a:spcAft>
                          <a:spcPts val="0"/>
                        </a:spcAft>
                      </a:pPr>
                      <a:r>
                        <a:rPr lang="es-EC" sz="1000">
                          <a:effectLst/>
                        </a:rPr>
                        <a:t>15 DE ABRIL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tc>
                  <a:txBody>
                    <a:bodyPr/>
                    <a:lstStyle/>
                    <a:p>
                      <a:pPr algn="ctr">
                        <a:lnSpc>
                          <a:spcPct val="150000"/>
                        </a:lnSpc>
                        <a:spcAft>
                          <a:spcPts val="0"/>
                        </a:spcAft>
                      </a:pPr>
                      <a:r>
                        <a:rPr lang="es-EC" sz="1000" dirty="0">
                          <a:effectLst/>
                        </a:rPr>
                        <a:t>-1,86845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34" marR="26934" marT="0" marB="0" anchor="ctr"/>
                </a:tc>
                <a:extLst>
                  <a:ext uri="{0D108BD9-81ED-4DB2-BD59-A6C34878D82A}">
                    <a16:rowId xmlns:a16="http://schemas.microsoft.com/office/drawing/2014/main" val="4033252031"/>
                  </a:ext>
                </a:extLst>
              </a:tr>
            </a:tbl>
          </a:graphicData>
        </a:graphic>
      </p:graphicFrame>
      <p:sp>
        <p:nvSpPr>
          <p:cNvPr id="2" name="Rectángulo 1"/>
          <p:cNvSpPr/>
          <p:nvPr/>
        </p:nvSpPr>
        <p:spPr>
          <a:xfrm>
            <a:off x="348474" y="0"/>
            <a:ext cx="5976126" cy="954107"/>
          </a:xfrm>
          <a:prstGeom prst="rect">
            <a:avLst/>
          </a:prstGeom>
        </p:spPr>
        <p:txBody>
          <a:bodyPr wrap="square">
            <a:spAutoFit/>
          </a:bodyPr>
          <a:lstStyle/>
          <a:p>
            <a:r>
              <a:rPr lang="es-EC" sz="2400" b="1" i="1" dirty="0">
                <a:effectLst>
                  <a:outerShdw blurRad="38100" dist="38100" dir="2700000" algn="tl">
                    <a:srgbClr val="000000">
                      <a:alpha val="43137"/>
                    </a:srgbClr>
                  </a:outerShdw>
                </a:effectLst>
              </a:rPr>
              <a:t>ANÁLISIS</a:t>
            </a:r>
            <a:r>
              <a:rPr lang="es-EC" sz="3200" b="1" i="1" dirty="0">
                <a:effectLst>
                  <a:outerShdw blurRad="38100" dist="38100" dir="2700000" algn="tl">
                    <a:srgbClr val="000000">
                      <a:alpha val="43137"/>
                    </a:srgbClr>
                  </a:outerShdw>
                </a:effectLst>
              </a:rPr>
              <a:t> </a:t>
            </a:r>
            <a:r>
              <a:rPr lang="es-EC" sz="2400" b="1" i="1" dirty="0">
                <a:effectLst>
                  <a:outerShdw blurRad="38100" dist="38100" dir="2700000" algn="tl">
                    <a:srgbClr val="000000">
                      <a:alpha val="43137"/>
                    </a:srgbClr>
                  </a:outerShdw>
                </a:effectLst>
              </a:rPr>
              <a:t>FACTORIAL</a:t>
            </a:r>
            <a:r>
              <a:rPr lang="es-EC" sz="3200" b="1" i="1" dirty="0">
                <a:effectLst>
                  <a:outerShdw blurRad="38100" dist="38100" dir="2700000" algn="tl">
                    <a:srgbClr val="000000">
                      <a:alpha val="43137"/>
                    </a:srgbClr>
                  </a:outerShdw>
                </a:effectLst>
              </a:rPr>
              <a:t> </a:t>
            </a:r>
            <a:r>
              <a:rPr lang="es-EC" sz="2400" b="1" i="1" dirty="0">
                <a:effectLst>
                  <a:outerShdw blurRad="38100" dist="38100" dir="2700000" algn="tl">
                    <a:srgbClr val="000000">
                      <a:alpha val="43137"/>
                    </a:srgbClr>
                  </a:outerShdw>
                </a:effectLst>
              </a:rPr>
              <a:t>DE LA RENTABILIDAD</a:t>
            </a:r>
          </a:p>
        </p:txBody>
      </p:sp>
    </p:spTree>
    <p:extLst>
      <p:ext uri="{BB962C8B-B14F-4D97-AF65-F5344CB8AC3E}">
        <p14:creationId xmlns:p14="http://schemas.microsoft.com/office/powerpoint/2010/main" val="243920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8B7266-238A-4E36-BECE-07F74136C3B4}"/>
              </a:ext>
            </a:extLst>
          </p:cNvPr>
          <p:cNvSpPr>
            <a:spLocks noGrp="1"/>
          </p:cNvSpPr>
          <p:nvPr>
            <p:ph type="title"/>
          </p:nvPr>
        </p:nvSpPr>
        <p:spPr>
          <a:xfrm>
            <a:off x="348018" y="191182"/>
            <a:ext cx="10515600" cy="576571"/>
          </a:xfrm>
        </p:spPr>
        <p:txBody>
          <a:bodyPr>
            <a:normAutofit fontScale="90000"/>
          </a:bodyPr>
          <a:lstStyle/>
          <a:p>
            <a:pPr algn="l"/>
            <a:r>
              <a:rPr lang="es-EC" sz="3600" b="1" dirty="0">
                <a:solidFill>
                  <a:schemeClr val="tx1"/>
                </a:solidFill>
              </a:rPr>
              <a:t>9. PRUEBA DE HIPÓTESIS</a:t>
            </a:r>
          </a:p>
        </p:txBody>
      </p:sp>
      <p:graphicFrame>
        <p:nvGraphicFramePr>
          <p:cNvPr id="4" name="Tabla 3">
            <a:extLst>
              <a:ext uri="{FF2B5EF4-FFF2-40B4-BE49-F238E27FC236}">
                <a16:creationId xmlns:a16="http://schemas.microsoft.com/office/drawing/2014/main" id="{B88864BE-59B4-4606-BF8A-D97A66206A83}"/>
              </a:ext>
            </a:extLst>
          </p:cNvPr>
          <p:cNvGraphicFramePr>
            <a:graphicFrameLocks noGrp="1"/>
          </p:cNvGraphicFramePr>
          <p:nvPr>
            <p:extLst>
              <p:ext uri="{D42A27DB-BD31-4B8C-83A1-F6EECF244321}">
                <p14:modId xmlns:p14="http://schemas.microsoft.com/office/powerpoint/2010/main" val="3247263492"/>
              </p:ext>
            </p:extLst>
          </p:nvPr>
        </p:nvGraphicFramePr>
        <p:xfrm>
          <a:off x="871409" y="983189"/>
          <a:ext cx="6595214" cy="2202942"/>
        </p:xfrm>
        <a:graphic>
          <a:graphicData uri="http://schemas.openxmlformats.org/drawingml/2006/table">
            <a:tbl>
              <a:tblPr firstRow="1" firstCol="1" bandRow="1">
                <a:tableStyleId>{8799B23B-EC83-4686-B30A-512413B5E67A}</a:tableStyleId>
              </a:tblPr>
              <a:tblGrid>
                <a:gridCol w="4711216">
                  <a:extLst>
                    <a:ext uri="{9D8B030D-6E8A-4147-A177-3AD203B41FA5}">
                      <a16:colId xmlns:a16="http://schemas.microsoft.com/office/drawing/2014/main" val="13734322"/>
                    </a:ext>
                  </a:extLst>
                </a:gridCol>
                <a:gridCol w="1883998">
                  <a:extLst>
                    <a:ext uri="{9D8B030D-6E8A-4147-A177-3AD203B41FA5}">
                      <a16:colId xmlns:a16="http://schemas.microsoft.com/office/drawing/2014/main" val="4239148910"/>
                    </a:ext>
                  </a:extLst>
                </a:gridCol>
              </a:tblGrid>
              <a:tr h="321912">
                <a:tc gridSpan="2">
                  <a:txBody>
                    <a:bodyPr/>
                    <a:lstStyle/>
                    <a:p>
                      <a:pPr algn="ctr">
                        <a:lnSpc>
                          <a:spcPct val="150000"/>
                        </a:lnSpc>
                        <a:spcAft>
                          <a:spcPts val="0"/>
                        </a:spcAft>
                      </a:pPr>
                      <a:r>
                        <a:rPr lang="es-EC" sz="1800">
                          <a:effectLst/>
                        </a:rPr>
                        <a:t>Estadísticas de la regresión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1030226370"/>
                  </a:ext>
                </a:extLst>
              </a:tr>
              <a:tr h="321912">
                <a:tc>
                  <a:txBody>
                    <a:bodyPr/>
                    <a:lstStyle/>
                    <a:p>
                      <a:pPr>
                        <a:lnSpc>
                          <a:spcPct val="150000"/>
                        </a:lnSpc>
                        <a:spcAft>
                          <a:spcPts val="0"/>
                        </a:spcAft>
                      </a:pPr>
                      <a:r>
                        <a:rPr lang="es-EC" sz="1800">
                          <a:effectLst/>
                        </a:rPr>
                        <a:t>Coeficiente de correlación múltiple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1800">
                          <a:effectLst/>
                        </a:rPr>
                        <a:t>0,332025249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87809736"/>
                  </a:ext>
                </a:extLst>
              </a:tr>
              <a:tr h="321912">
                <a:tc>
                  <a:txBody>
                    <a:bodyPr/>
                    <a:lstStyle/>
                    <a:p>
                      <a:pPr>
                        <a:lnSpc>
                          <a:spcPct val="150000"/>
                        </a:lnSpc>
                        <a:spcAft>
                          <a:spcPts val="0"/>
                        </a:spcAft>
                      </a:pPr>
                      <a:r>
                        <a:rPr lang="es-EC" sz="1800">
                          <a:effectLst/>
                        </a:rPr>
                        <a:t>Coeficiente de determinación R^2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1800">
                          <a:effectLst/>
                        </a:rPr>
                        <a:t>0,110240766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68904718"/>
                  </a:ext>
                </a:extLst>
              </a:tr>
              <a:tr h="321912">
                <a:tc>
                  <a:txBody>
                    <a:bodyPr/>
                    <a:lstStyle/>
                    <a:p>
                      <a:pPr>
                        <a:lnSpc>
                          <a:spcPct val="150000"/>
                        </a:lnSpc>
                        <a:spcAft>
                          <a:spcPts val="0"/>
                        </a:spcAft>
                      </a:pPr>
                      <a:r>
                        <a:rPr lang="es-EC" sz="1800">
                          <a:effectLst/>
                        </a:rPr>
                        <a:t>R^2 ajustado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1800">
                          <a:effectLst/>
                        </a:rPr>
                        <a:t>0,079559413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4164610"/>
                  </a:ext>
                </a:extLst>
              </a:tr>
              <a:tr h="321912">
                <a:tc>
                  <a:txBody>
                    <a:bodyPr/>
                    <a:lstStyle/>
                    <a:p>
                      <a:pPr>
                        <a:lnSpc>
                          <a:spcPct val="150000"/>
                        </a:lnSpc>
                        <a:spcAft>
                          <a:spcPts val="0"/>
                        </a:spcAft>
                      </a:pPr>
                      <a:r>
                        <a:rPr lang="es-EC" sz="1800">
                          <a:effectLst/>
                        </a:rPr>
                        <a:t>Error típico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1800">
                          <a:effectLst/>
                        </a:rPr>
                        <a:t>0,959396044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4668394"/>
                  </a:ext>
                </a:extLst>
              </a:tr>
              <a:tr h="321912">
                <a:tc>
                  <a:txBody>
                    <a:bodyPr/>
                    <a:lstStyle/>
                    <a:p>
                      <a:pPr>
                        <a:lnSpc>
                          <a:spcPct val="150000"/>
                        </a:lnSpc>
                        <a:spcAft>
                          <a:spcPts val="0"/>
                        </a:spcAft>
                      </a:pPr>
                      <a:r>
                        <a:rPr lang="es-EC" sz="1800">
                          <a:effectLst/>
                        </a:rPr>
                        <a:t>Observaciones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1800" dirty="0">
                          <a:effectLst/>
                        </a:rPr>
                        <a:t>31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27973327"/>
                  </a:ext>
                </a:extLst>
              </a:tr>
            </a:tbl>
          </a:graphicData>
        </a:graphic>
      </p:graphicFrame>
      <p:sp>
        <p:nvSpPr>
          <p:cNvPr id="5" name="Rectángulo: esquinas redondeadas 4">
            <a:extLst>
              <a:ext uri="{FF2B5EF4-FFF2-40B4-BE49-F238E27FC236}">
                <a16:creationId xmlns:a16="http://schemas.microsoft.com/office/drawing/2014/main" id="{67C590A8-5A03-4C7F-A656-5CD10D93B402}"/>
              </a:ext>
            </a:extLst>
          </p:cNvPr>
          <p:cNvSpPr/>
          <p:nvPr/>
        </p:nvSpPr>
        <p:spPr>
          <a:xfrm>
            <a:off x="8162708" y="1528762"/>
            <a:ext cx="2197290" cy="10781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ANÁLISIS DE REGRESIÓN LINEAL</a:t>
            </a:r>
          </a:p>
        </p:txBody>
      </p:sp>
      <p:sp>
        <p:nvSpPr>
          <p:cNvPr id="7" name="Rectángulo: esquinas redondeadas 6">
            <a:extLst>
              <a:ext uri="{FF2B5EF4-FFF2-40B4-BE49-F238E27FC236}">
                <a16:creationId xmlns:a16="http://schemas.microsoft.com/office/drawing/2014/main" id="{493C3038-FA48-4374-BC52-0088BF1CDF03}"/>
              </a:ext>
            </a:extLst>
          </p:cNvPr>
          <p:cNvSpPr/>
          <p:nvPr/>
        </p:nvSpPr>
        <p:spPr>
          <a:xfrm>
            <a:off x="938511" y="3599393"/>
            <a:ext cx="2238233" cy="8021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t>Gobernabilidad frente al rendimiento</a:t>
            </a:r>
          </a:p>
        </p:txBody>
      </p:sp>
      <p:sp>
        <p:nvSpPr>
          <p:cNvPr id="8" name="Rectángulo: esquinas redondeadas 7">
            <a:extLst>
              <a:ext uri="{FF2B5EF4-FFF2-40B4-BE49-F238E27FC236}">
                <a16:creationId xmlns:a16="http://schemas.microsoft.com/office/drawing/2014/main" id="{C5901CEA-6809-4603-A1F3-F8663DFE94CE}"/>
              </a:ext>
            </a:extLst>
          </p:cNvPr>
          <p:cNvSpPr/>
          <p:nvPr/>
        </p:nvSpPr>
        <p:spPr>
          <a:xfrm>
            <a:off x="2877166" y="4842150"/>
            <a:ext cx="1473958" cy="4670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Control</a:t>
            </a:r>
          </a:p>
        </p:txBody>
      </p:sp>
      <p:cxnSp>
        <p:nvCxnSpPr>
          <p:cNvPr id="10" name="Conector: angular 9">
            <a:extLst>
              <a:ext uri="{FF2B5EF4-FFF2-40B4-BE49-F238E27FC236}">
                <a16:creationId xmlns:a16="http://schemas.microsoft.com/office/drawing/2014/main" id="{11359A68-E954-4F71-8658-E0A0591427A6}"/>
              </a:ext>
            </a:extLst>
          </p:cNvPr>
          <p:cNvCxnSpPr>
            <a:cxnSpLocks/>
          </p:cNvCxnSpPr>
          <p:nvPr/>
        </p:nvCxnSpPr>
        <p:spPr>
          <a:xfrm>
            <a:off x="1676163" y="4401559"/>
            <a:ext cx="1201003" cy="712032"/>
          </a:xfrm>
          <a:prstGeom prst="bent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Rectángulo 13">
            <a:extLst>
              <a:ext uri="{FF2B5EF4-FFF2-40B4-BE49-F238E27FC236}">
                <a16:creationId xmlns:a16="http://schemas.microsoft.com/office/drawing/2014/main" id="{364DF815-3FF4-4CF9-8657-915613212CB3}"/>
              </a:ext>
            </a:extLst>
          </p:cNvPr>
          <p:cNvSpPr/>
          <p:nvPr/>
        </p:nvSpPr>
        <p:spPr>
          <a:xfrm>
            <a:off x="4885898" y="3767050"/>
            <a:ext cx="2074460" cy="10211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Enfoque en las necesidades</a:t>
            </a:r>
          </a:p>
        </p:txBody>
      </p:sp>
      <p:sp>
        <p:nvSpPr>
          <p:cNvPr id="15" name="Rectángulo 14">
            <a:extLst>
              <a:ext uri="{FF2B5EF4-FFF2-40B4-BE49-F238E27FC236}">
                <a16:creationId xmlns:a16="http://schemas.microsoft.com/office/drawing/2014/main" id="{4203B252-1AD9-41D2-B07F-A7D3EF386166}"/>
              </a:ext>
            </a:extLst>
          </p:cNvPr>
          <p:cNvSpPr/>
          <p:nvPr/>
        </p:nvSpPr>
        <p:spPr>
          <a:xfrm>
            <a:off x="4885898" y="5196462"/>
            <a:ext cx="2074460" cy="9012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Razón de ser</a:t>
            </a:r>
          </a:p>
        </p:txBody>
      </p:sp>
      <p:cxnSp>
        <p:nvCxnSpPr>
          <p:cNvPr id="17" name="Conector: angular 16">
            <a:extLst>
              <a:ext uri="{FF2B5EF4-FFF2-40B4-BE49-F238E27FC236}">
                <a16:creationId xmlns:a16="http://schemas.microsoft.com/office/drawing/2014/main" id="{670A7D87-C3A2-4847-ACAA-413F0E461306}"/>
              </a:ext>
            </a:extLst>
          </p:cNvPr>
          <p:cNvCxnSpPr>
            <a:cxnSpLocks/>
            <a:stCxn id="8" idx="0"/>
            <a:endCxn id="14" idx="1"/>
          </p:cNvCxnSpPr>
          <p:nvPr/>
        </p:nvCxnSpPr>
        <p:spPr>
          <a:xfrm rot="5400000" flipH="1" flipV="1">
            <a:off x="3967767" y="3924020"/>
            <a:ext cx="564509" cy="1271753"/>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Conector: angular 19">
            <a:extLst>
              <a:ext uri="{FF2B5EF4-FFF2-40B4-BE49-F238E27FC236}">
                <a16:creationId xmlns:a16="http://schemas.microsoft.com/office/drawing/2014/main" id="{0E2A00E3-0CA8-4344-9D08-532326631CFF}"/>
              </a:ext>
            </a:extLst>
          </p:cNvPr>
          <p:cNvCxnSpPr>
            <a:cxnSpLocks/>
            <a:stCxn id="8" idx="2"/>
            <a:endCxn id="15" idx="1"/>
          </p:cNvCxnSpPr>
          <p:nvPr/>
        </p:nvCxnSpPr>
        <p:spPr>
          <a:xfrm rot="16200000" flipH="1">
            <a:off x="4081102" y="4842268"/>
            <a:ext cx="337839" cy="1271753"/>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Conector recto de flecha 22">
            <a:extLst>
              <a:ext uri="{FF2B5EF4-FFF2-40B4-BE49-F238E27FC236}">
                <a16:creationId xmlns:a16="http://schemas.microsoft.com/office/drawing/2014/main" id="{1EB53A5B-32C6-4A9A-A39A-FC7ECA0B971E}"/>
              </a:ext>
            </a:extLst>
          </p:cNvPr>
          <p:cNvCxnSpPr/>
          <p:nvPr/>
        </p:nvCxnSpPr>
        <p:spPr>
          <a:xfrm>
            <a:off x="7788095" y="3437824"/>
            <a:ext cx="0" cy="2553542"/>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grpSp>
        <p:nvGrpSpPr>
          <p:cNvPr id="24" name="Grupo 23">
            <a:extLst>
              <a:ext uri="{FF2B5EF4-FFF2-40B4-BE49-F238E27FC236}">
                <a16:creationId xmlns:a16="http://schemas.microsoft.com/office/drawing/2014/main" id="{140CA991-FB8C-4A2B-AFEA-B1353109F409}"/>
              </a:ext>
            </a:extLst>
          </p:cNvPr>
          <p:cNvGrpSpPr/>
          <p:nvPr/>
        </p:nvGrpSpPr>
        <p:grpSpPr>
          <a:xfrm>
            <a:off x="8073997" y="3764992"/>
            <a:ext cx="3491134" cy="1744505"/>
            <a:chOff x="2807179" y="672734"/>
            <a:chExt cx="5262661" cy="1080927"/>
          </a:xfrm>
        </p:grpSpPr>
        <p:sp>
          <p:nvSpPr>
            <p:cNvPr id="25" name="Rectángulo 24">
              <a:extLst>
                <a:ext uri="{FF2B5EF4-FFF2-40B4-BE49-F238E27FC236}">
                  <a16:creationId xmlns:a16="http://schemas.microsoft.com/office/drawing/2014/main" id="{23E09FE6-4122-4CCB-BD08-879568155B71}"/>
                </a:ext>
              </a:extLst>
            </p:cNvPr>
            <p:cNvSpPr/>
            <p:nvPr/>
          </p:nvSpPr>
          <p:spPr>
            <a:xfrm>
              <a:off x="2807179" y="672734"/>
              <a:ext cx="5262661" cy="9850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CuadroTexto 25">
              <a:extLst>
                <a:ext uri="{FF2B5EF4-FFF2-40B4-BE49-F238E27FC236}">
                  <a16:creationId xmlns:a16="http://schemas.microsoft.com/office/drawing/2014/main" id="{B9C93A28-3D17-42A6-AB74-F779661A8FA2}"/>
                </a:ext>
              </a:extLst>
            </p:cNvPr>
            <p:cNvSpPr txBox="1"/>
            <p:nvPr/>
          </p:nvSpPr>
          <p:spPr>
            <a:xfrm>
              <a:off x="2807179" y="768588"/>
              <a:ext cx="5262661" cy="9850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0" rIns="135128" bIns="135128" numCol="1" spcCol="1270" anchor="ctr" anchorCtr="0">
              <a:noAutofit/>
            </a:bodyPr>
            <a:lstStyle/>
            <a:p>
              <a:pPr marL="0" lvl="0" indent="0" algn="just" defTabSz="844550">
                <a:lnSpc>
                  <a:spcPct val="90000"/>
                </a:lnSpc>
                <a:spcBef>
                  <a:spcPct val="0"/>
                </a:spcBef>
                <a:spcAft>
                  <a:spcPct val="35000"/>
                </a:spcAft>
                <a:buNone/>
              </a:pPr>
              <a:r>
                <a:rPr lang="es-EC" sz="1900" b="1" kern="1200" dirty="0"/>
                <a:t>Hipótesis alternativa:</a:t>
              </a:r>
              <a:r>
                <a:rPr lang="es-EC" sz="1900" kern="1200" dirty="0"/>
                <a:t> El control administrativo medido mediante la gobernanza cooperativa si influye en el rendimiento financiero en las </a:t>
              </a:r>
              <a:r>
                <a:rPr lang="es-EC" sz="1900" kern="1200" dirty="0" err="1"/>
                <a:t>COAC´s</a:t>
              </a:r>
              <a:r>
                <a:rPr lang="es-EC" sz="1900" kern="1200" dirty="0"/>
                <a:t>.</a:t>
              </a:r>
            </a:p>
          </p:txBody>
        </p:sp>
      </p:grpSp>
    </p:spTree>
    <p:extLst>
      <p:ext uri="{BB962C8B-B14F-4D97-AF65-F5344CB8AC3E}">
        <p14:creationId xmlns:p14="http://schemas.microsoft.com/office/powerpoint/2010/main" val="1735493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39683-783E-40E5-81C1-A3F756AC4590}"/>
              </a:ext>
            </a:extLst>
          </p:cNvPr>
          <p:cNvSpPr>
            <a:spLocks noGrp="1"/>
          </p:cNvSpPr>
          <p:nvPr>
            <p:ph type="title"/>
          </p:nvPr>
        </p:nvSpPr>
        <p:spPr>
          <a:xfrm>
            <a:off x="838200" y="227296"/>
            <a:ext cx="10515600" cy="453741"/>
          </a:xfrm>
        </p:spPr>
        <p:txBody>
          <a:bodyPr>
            <a:normAutofit fontScale="90000"/>
          </a:bodyPr>
          <a:lstStyle/>
          <a:p>
            <a:pPr algn="l"/>
            <a:r>
              <a:rPr lang="es-EC" sz="4000" b="1" dirty="0">
                <a:solidFill>
                  <a:schemeClr val="tx1"/>
                </a:solidFill>
              </a:rPr>
              <a:t>10. CONCLUSIONES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63342739"/>
              </p:ext>
            </p:extLst>
          </p:nvPr>
        </p:nvGraphicFramePr>
        <p:xfrm>
          <a:off x="652145" y="804863"/>
          <a:ext cx="7912735" cy="5634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9267825" y="2379344"/>
            <a:ext cx="2348989" cy="2466975"/>
          </a:xfrm>
          <a:prstGeom prst="rect">
            <a:avLst/>
          </a:prstGeom>
        </p:spPr>
      </p:pic>
    </p:spTree>
    <p:extLst>
      <p:ext uri="{BB962C8B-B14F-4D97-AF65-F5344CB8AC3E}">
        <p14:creationId xmlns:p14="http://schemas.microsoft.com/office/powerpoint/2010/main" val="27753344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1105607504"/>
              </p:ext>
            </p:extLst>
          </p:nvPr>
        </p:nvGraphicFramePr>
        <p:xfrm>
          <a:off x="929640" y="609601"/>
          <a:ext cx="10515600" cy="496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2138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025B5-0916-4EEA-93FE-50827F022FC4}"/>
              </a:ext>
            </a:extLst>
          </p:cNvPr>
          <p:cNvSpPr>
            <a:spLocks noGrp="1"/>
          </p:cNvSpPr>
          <p:nvPr>
            <p:ph type="title"/>
          </p:nvPr>
        </p:nvSpPr>
        <p:spPr>
          <a:xfrm>
            <a:off x="838200" y="37579"/>
            <a:ext cx="10515600" cy="767639"/>
          </a:xfrm>
        </p:spPr>
        <p:txBody>
          <a:bodyPr>
            <a:normAutofit/>
          </a:bodyPr>
          <a:lstStyle/>
          <a:p>
            <a:pPr algn="l"/>
            <a:r>
              <a:rPr lang="es-EC" sz="4000" b="1" dirty="0">
                <a:solidFill>
                  <a:schemeClr val="tx1"/>
                </a:solidFill>
              </a:rPr>
              <a:t>11. RECOMENDACIONES</a:t>
            </a:r>
          </a:p>
        </p:txBody>
      </p:sp>
      <p:sp>
        <p:nvSpPr>
          <p:cNvPr id="3" name="Marcador de contenido 2">
            <a:extLst>
              <a:ext uri="{FF2B5EF4-FFF2-40B4-BE49-F238E27FC236}">
                <a16:creationId xmlns:a16="http://schemas.microsoft.com/office/drawing/2014/main" id="{54E1B551-77B4-4F3F-A0E7-9D27AB1797D7}"/>
              </a:ext>
            </a:extLst>
          </p:cNvPr>
          <p:cNvSpPr>
            <a:spLocks noGrp="1"/>
          </p:cNvSpPr>
          <p:nvPr>
            <p:ph idx="1"/>
          </p:nvPr>
        </p:nvSpPr>
        <p:spPr>
          <a:xfrm>
            <a:off x="838200" y="805218"/>
            <a:ext cx="10774680" cy="5687657"/>
          </a:xfrm>
        </p:spPr>
        <p:txBody>
          <a:bodyPr>
            <a:normAutofit/>
          </a:bodyPr>
          <a:lstStyle/>
          <a:p>
            <a:pPr marL="0" indent="0" algn="just">
              <a:buNone/>
            </a:pPr>
            <a:endParaRPr lang="es-EC" sz="2400" dirty="0">
              <a:solidFill>
                <a:schemeClr val="tx1"/>
              </a:solidFill>
            </a:endParaRPr>
          </a:p>
          <a:p>
            <a:pPr algn="just"/>
            <a:endParaRPr lang="es-EC" sz="2400" dirty="0">
              <a:solidFill>
                <a:schemeClr val="tx1"/>
              </a:solidFill>
            </a:endParaRPr>
          </a:p>
        </p:txBody>
      </p:sp>
      <p:graphicFrame>
        <p:nvGraphicFramePr>
          <p:cNvPr id="4" name="Diagrama 3"/>
          <p:cNvGraphicFramePr/>
          <p:nvPr>
            <p:extLst>
              <p:ext uri="{D42A27DB-BD31-4B8C-83A1-F6EECF244321}">
                <p14:modId xmlns:p14="http://schemas.microsoft.com/office/powerpoint/2010/main" val="277979901"/>
              </p:ext>
            </p:extLst>
          </p:nvPr>
        </p:nvGraphicFramePr>
        <p:xfrm>
          <a:off x="0" y="802716"/>
          <a:ext cx="113334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8991600" y="3459480"/>
            <a:ext cx="2225040" cy="2225040"/>
          </a:xfrm>
          <a:prstGeom prst="rect">
            <a:avLst/>
          </a:prstGeom>
        </p:spPr>
      </p:pic>
    </p:spTree>
    <p:extLst>
      <p:ext uri="{BB962C8B-B14F-4D97-AF65-F5344CB8AC3E}">
        <p14:creationId xmlns:p14="http://schemas.microsoft.com/office/powerpoint/2010/main" val="1201638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4C929B-1543-497F-A00B-F368E08071D1}"/>
              </a:ext>
            </a:extLst>
          </p:cNvPr>
          <p:cNvPicPr>
            <a:picLocks noChangeAspect="1"/>
          </p:cNvPicPr>
          <p:nvPr/>
        </p:nvPicPr>
        <p:blipFill>
          <a:blip r:embed="rId2"/>
          <a:stretch>
            <a:fillRect/>
          </a:stretch>
        </p:blipFill>
        <p:spPr>
          <a:xfrm>
            <a:off x="1972546" y="824945"/>
            <a:ext cx="5701853" cy="3203717"/>
          </a:xfrm>
          <a:prstGeom prst="rect">
            <a:avLst/>
          </a:prstGeom>
        </p:spPr>
      </p:pic>
      <p:pic>
        <p:nvPicPr>
          <p:cNvPr id="5" name="Picture 3">
            <a:extLst>
              <a:ext uri="{FF2B5EF4-FFF2-40B4-BE49-F238E27FC236}">
                <a16:creationId xmlns:a16="http://schemas.microsoft.com/office/drawing/2014/main" id="{C72C1DD8-BC58-405E-A563-CFE660FFD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078" y="2810712"/>
            <a:ext cx="3384376" cy="28083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9373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2717E-C7BC-4973-9F06-356D874CE05E}"/>
              </a:ext>
            </a:extLst>
          </p:cNvPr>
          <p:cNvSpPr>
            <a:spLocks noGrp="1"/>
          </p:cNvSpPr>
          <p:nvPr>
            <p:ph type="title"/>
          </p:nvPr>
        </p:nvSpPr>
        <p:spPr>
          <a:xfrm>
            <a:off x="725554" y="109085"/>
            <a:ext cx="10972800" cy="500606"/>
          </a:xfrm>
        </p:spPr>
        <p:txBody>
          <a:bodyPr/>
          <a:lstStyle/>
          <a:p>
            <a:r>
              <a:rPr lang="es-EC" dirty="0">
                <a:solidFill>
                  <a:schemeClr val="tx1"/>
                </a:solidFill>
              </a:rPr>
              <a:t>CONTENIDO GENERAL</a:t>
            </a:r>
          </a:p>
        </p:txBody>
      </p:sp>
      <p:sp>
        <p:nvSpPr>
          <p:cNvPr id="4" name="Rectángulo: esquinas redondeadas 3">
            <a:extLst>
              <a:ext uri="{FF2B5EF4-FFF2-40B4-BE49-F238E27FC236}">
                <a16:creationId xmlns:a16="http://schemas.microsoft.com/office/drawing/2014/main" id="{D04ECA1C-1603-48E3-8F13-FA0BDE5CC259}"/>
              </a:ext>
            </a:extLst>
          </p:cNvPr>
          <p:cNvSpPr/>
          <p:nvPr/>
        </p:nvSpPr>
        <p:spPr>
          <a:xfrm>
            <a:off x="361122" y="743105"/>
            <a:ext cx="4896680" cy="46944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r>
              <a:rPr lang="es-EC" sz="2000" dirty="0"/>
              <a:t>1. Planteamiento del problema</a:t>
            </a:r>
          </a:p>
        </p:txBody>
      </p:sp>
      <p:sp>
        <p:nvSpPr>
          <p:cNvPr id="5" name="Rectángulo: esquinas redondeadas 4">
            <a:extLst>
              <a:ext uri="{FF2B5EF4-FFF2-40B4-BE49-F238E27FC236}">
                <a16:creationId xmlns:a16="http://schemas.microsoft.com/office/drawing/2014/main" id="{BAD4D805-77E0-49E4-B2FD-543306E4ABAA}"/>
              </a:ext>
            </a:extLst>
          </p:cNvPr>
          <p:cNvSpPr/>
          <p:nvPr/>
        </p:nvSpPr>
        <p:spPr>
          <a:xfrm>
            <a:off x="725554" y="1286753"/>
            <a:ext cx="4896680" cy="500605"/>
          </a:xfrm>
          <a:prstGeom prst="roundRect">
            <a:avLst/>
          </a:prstGeom>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r>
              <a:rPr lang="es-EC" sz="2000" dirty="0"/>
              <a:t>2. Justificación</a:t>
            </a:r>
          </a:p>
        </p:txBody>
      </p:sp>
      <p:sp>
        <p:nvSpPr>
          <p:cNvPr id="6" name="Rectángulo: esquinas redondeadas 5">
            <a:extLst>
              <a:ext uri="{FF2B5EF4-FFF2-40B4-BE49-F238E27FC236}">
                <a16:creationId xmlns:a16="http://schemas.microsoft.com/office/drawing/2014/main" id="{B740B117-31B6-4CCC-9A3B-5A12E36ACE10}"/>
              </a:ext>
            </a:extLst>
          </p:cNvPr>
          <p:cNvSpPr/>
          <p:nvPr/>
        </p:nvSpPr>
        <p:spPr>
          <a:xfrm>
            <a:off x="1093299" y="1895503"/>
            <a:ext cx="4764159" cy="508442"/>
          </a:xfrm>
          <a:prstGeom prst="roundRect">
            <a:avLst/>
          </a:prstGeom>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r>
              <a:rPr lang="es-EC" sz="2000" dirty="0"/>
              <a:t>3. Objetivos</a:t>
            </a:r>
          </a:p>
        </p:txBody>
      </p:sp>
      <p:sp>
        <p:nvSpPr>
          <p:cNvPr id="7" name="Rectángulo: esquinas redondeadas 6">
            <a:extLst>
              <a:ext uri="{FF2B5EF4-FFF2-40B4-BE49-F238E27FC236}">
                <a16:creationId xmlns:a16="http://schemas.microsoft.com/office/drawing/2014/main" id="{879AAA36-6EFD-48A8-90E7-5B5BC82C56B7}"/>
              </a:ext>
            </a:extLst>
          </p:cNvPr>
          <p:cNvSpPr/>
          <p:nvPr/>
        </p:nvSpPr>
        <p:spPr>
          <a:xfrm>
            <a:off x="1345091" y="2514800"/>
            <a:ext cx="4764159" cy="488961"/>
          </a:xfrm>
          <a:prstGeom prst="roundRect">
            <a:avLst/>
          </a:prstGeom>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0" anchor="ctr"/>
          <a:lstStyle/>
          <a:p>
            <a:r>
              <a:rPr lang="es-EC" sz="2000" dirty="0"/>
              <a:t>4. Marco teórico</a:t>
            </a:r>
          </a:p>
        </p:txBody>
      </p:sp>
      <p:sp>
        <p:nvSpPr>
          <p:cNvPr id="8" name="Rectángulo: esquinas redondeadas 7">
            <a:extLst>
              <a:ext uri="{FF2B5EF4-FFF2-40B4-BE49-F238E27FC236}">
                <a16:creationId xmlns:a16="http://schemas.microsoft.com/office/drawing/2014/main" id="{0786386B-99ED-44BD-B7BA-3D715EE8F9B0}"/>
              </a:ext>
            </a:extLst>
          </p:cNvPr>
          <p:cNvSpPr/>
          <p:nvPr/>
        </p:nvSpPr>
        <p:spPr>
          <a:xfrm>
            <a:off x="1669774" y="3113360"/>
            <a:ext cx="4764159" cy="488961"/>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r>
              <a:rPr lang="es-EC" sz="2000" dirty="0"/>
              <a:t>5. Marco referencial</a:t>
            </a:r>
          </a:p>
        </p:txBody>
      </p:sp>
      <p:sp>
        <p:nvSpPr>
          <p:cNvPr id="10" name="Rectángulo: esquinas redondeadas 9">
            <a:extLst>
              <a:ext uri="{FF2B5EF4-FFF2-40B4-BE49-F238E27FC236}">
                <a16:creationId xmlns:a16="http://schemas.microsoft.com/office/drawing/2014/main" id="{66775E75-7F15-457C-BA3A-94CD2800B787}"/>
              </a:ext>
            </a:extLst>
          </p:cNvPr>
          <p:cNvSpPr/>
          <p:nvPr/>
        </p:nvSpPr>
        <p:spPr>
          <a:xfrm>
            <a:off x="2551047" y="4931593"/>
            <a:ext cx="4764156" cy="563689"/>
          </a:xfrm>
          <a:prstGeom prst="roundRect">
            <a:avLst/>
          </a:prstGeom>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r>
              <a:rPr lang="es-EC" sz="2000" dirty="0"/>
              <a:t>8. Resultados</a:t>
            </a:r>
          </a:p>
        </p:txBody>
      </p:sp>
      <p:sp>
        <p:nvSpPr>
          <p:cNvPr id="11" name="Rectángulo: esquinas redondeadas 10">
            <a:extLst>
              <a:ext uri="{FF2B5EF4-FFF2-40B4-BE49-F238E27FC236}">
                <a16:creationId xmlns:a16="http://schemas.microsoft.com/office/drawing/2014/main" id="{9963C600-A052-418C-BD99-035F8867178F}"/>
              </a:ext>
            </a:extLst>
          </p:cNvPr>
          <p:cNvSpPr/>
          <p:nvPr/>
        </p:nvSpPr>
        <p:spPr>
          <a:xfrm>
            <a:off x="2266124" y="4333664"/>
            <a:ext cx="4764157" cy="488961"/>
          </a:xfrm>
          <a:prstGeom prst="roundRect">
            <a:avLst/>
          </a:prstGeom>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r>
              <a:rPr lang="es-EC" sz="2000" dirty="0"/>
              <a:t>7. Metodología</a:t>
            </a:r>
          </a:p>
        </p:txBody>
      </p:sp>
      <p:sp>
        <p:nvSpPr>
          <p:cNvPr id="12" name="Rectángulo: esquinas redondeadas 11">
            <a:extLst>
              <a:ext uri="{FF2B5EF4-FFF2-40B4-BE49-F238E27FC236}">
                <a16:creationId xmlns:a16="http://schemas.microsoft.com/office/drawing/2014/main" id="{44253013-8748-4FBF-A8D0-BDCD698568DF}"/>
              </a:ext>
            </a:extLst>
          </p:cNvPr>
          <p:cNvSpPr/>
          <p:nvPr/>
        </p:nvSpPr>
        <p:spPr>
          <a:xfrm>
            <a:off x="1967947" y="3735735"/>
            <a:ext cx="4764158" cy="488961"/>
          </a:xfrm>
          <a:prstGeom prst="roundRect">
            <a:avLst/>
          </a:prstGeom>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rtlCol="0" anchor="ctr"/>
          <a:lstStyle/>
          <a:p>
            <a:r>
              <a:rPr lang="es-EC" sz="2000" dirty="0"/>
              <a:t>6. Marco situacional</a:t>
            </a:r>
          </a:p>
        </p:txBody>
      </p:sp>
      <p:sp>
        <p:nvSpPr>
          <p:cNvPr id="14" name="Rectángulo: esquinas redondeadas 13">
            <a:extLst>
              <a:ext uri="{FF2B5EF4-FFF2-40B4-BE49-F238E27FC236}">
                <a16:creationId xmlns:a16="http://schemas.microsoft.com/office/drawing/2014/main" id="{A279BD50-FD63-49B5-913A-6C9DEEFE5660}"/>
              </a:ext>
            </a:extLst>
          </p:cNvPr>
          <p:cNvSpPr/>
          <p:nvPr/>
        </p:nvSpPr>
        <p:spPr>
          <a:xfrm>
            <a:off x="3187151" y="6196547"/>
            <a:ext cx="4764155" cy="508442"/>
          </a:xfrm>
          <a:prstGeom prst="roundRect">
            <a:avLst/>
          </a:prstGeom>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r>
              <a:rPr lang="es-EC" sz="2000" dirty="0"/>
              <a:t>10. Conclusiones y recomendaciones</a:t>
            </a:r>
          </a:p>
        </p:txBody>
      </p:sp>
      <p:sp>
        <p:nvSpPr>
          <p:cNvPr id="9" name="Rectángulo: esquinas redondeadas 8">
            <a:extLst>
              <a:ext uri="{FF2B5EF4-FFF2-40B4-BE49-F238E27FC236}">
                <a16:creationId xmlns:a16="http://schemas.microsoft.com/office/drawing/2014/main" id="{54F92909-8B0A-4F98-B6FE-ED62DFFFA309}"/>
              </a:ext>
            </a:extLst>
          </p:cNvPr>
          <p:cNvSpPr/>
          <p:nvPr/>
        </p:nvSpPr>
        <p:spPr>
          <a:xfrm>
            <a:off x="2809462" y="5612311"/>
            <a:ext cx="4764155" cy="508443"/>
          </a:xfrm>
          <a:prstGeom prst="roundRect">
            <a:avLst/>
          </a:prstGeom>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0" anchor="ctr"/>
          <a:lstStyle/>
          <a:p>
            <a:r>
              <a:rPr lang="es-EC" sz="2000" dirty="0"/>
              <a:t>9. Prueba de hipótesis</a:t>
            </a:r>
          </a:p>
        </p:txBody>
      </p:sp>
      <p:pic>
        <p:nvPicPr>
          <p:cNvPr id="15" name="Imagen 14">
            <a:extLst>
              <a:ext uri="{FF2B5EF4-FFF2-40B4-BE49-F238E27FC236}">
                <a16:creationId xmlns:a16="http://schemas.microsoft.com/office/drawing/2014/main" id="{17C2AF44-9A95-4FF4-AB38-8DE6D36EE008}"/>
              </a:ext>
            </a:extLst>
          </p:cNvPr>
          <p:cNvPicPr>
            <a:picLocks noChangeAspect="1"/>
          </p:cNvPicPr>
          <p:nvPr/>
        </p:nvPicPr>
        <p:blipFill rotWithShape="1">
          <a:blip r:embed="rId2"/>
          <a:srcRect l="58016" t="35890" r="3844" b="7362"/>
          <a:stretch/>
        </p:blipFill>
        <p:spPr>
          <a:xfrm>
            <a:off x="8401877" y="1392347"/>
            <a:ext cx="2802840" cy="3930985"/>
          </a:xfrm>
          <a:prstGeom prst="rect">
            <a:avLst/>
          </a:prstGeom>
        </p:spPr>
      </p:pic>
    </p:spTree>
    <p:extLst>
      <p:ext uri="{BB962C8B-B14F-4D97-AF65-F5344CB8AC3E}">
        <p14:creationId xmlns:p14="http://schemas.microsoft.com/office/powerpoint/2010/main" val="1659099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F7557-2ECF-4E81-A6DF-873F8A33BE3B}"/>
              </a:ext>
            </a:extLst>
          </p:cNvPr>
          <p:cNvSpPr>
            <a:spLocks noGrp="1"/>
          </p:cNvSpPr>
          <p:nvPr>
            <p:ph type="title"/>
          </p:nvPr>
        </p:nvSpPr>
        <p:spPr>
          <a:xfrm>
            <a:off x="0" y="466504"/>
            <a:ext cx="10515600" cy="382173"/>
          </a:xfrm>
        </p:spPr>
        <p:txBody>
          <a:bodyPr>
            <a:normAutofit fontScale="90000"/>
          </a:bodyPr>
          <a:lstStyle/>
          <a:p>
            <a:pPr algn="l"/>
            <a:r>
              <a:rPr lang="es-EC" b="1" dirty="0">
                <a:solidFill>
                  <a:schemeClr val="tx1"/>
                </a:solidFill>
              </a:rPr>
              <a:t>1. PLANTEAMIENTO DEL PROBLEMA</a:t>
            </a:r>
          </a:p>
        </p:txBody>
      </p:sp>
      <p:graphicFrame>
        <p:nvGraphicFramePr>
          <p:cNvPr id="4" name="Marcador de contenido 3">
            <a:extLst>
              <a:ext uri="{FF2B5EF4-FFF2-40B4-BE49-F238E27FC236}">
                <a16:creationId xmlns:a16="http://schemas.microsoft.com/office/drawing/2014/main" id="{63284C7A-763F-41D2-BEB4-4018B7AD1584}"/>
              </a:ext>
            </a:extLst>
          </p:cNvPr>
          <p:cNvGraphicFramePr>
            <a:graphicFrameLocks noGrp="1"/>
          </p:cNvGraphicFramePr>
          <p:nvPr>
            <p:ph idx="1"/>
            <p:extLst>
              <p:ext uri="{D42A27DB-BD31-4B8C-83A1-F6EECF244321}">
                <p14:modId xmlns:p14="http://schemas.microsoft.com/office/powerpoint/2010/main" val="4179868519"/>
              </p:ext>
            </p:extLst>
          </p:nvPr>
        </p:nvGraphicFramePr>
        <p:xfrm>
          <a:off x="292100" y="941388"/>
          <a:ext cx="11061700" cy="523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266B298-4CE7-48B5-B03A-E1DF0E76DD8D}"/>
              </a:ext>
            </a:extLst>
          </p:cNvPr>
          <p:cNvSpPr txBox="1"/>
          <p:nvPr/>
        </p:nvSpPr>
        <p:spPr>
          <a:xfrm>
            <a:off x="8918712" y="2469276"/>
            <a:ext cx="2795657" cy="3046988"/>
          </a:xfrm>
          <a:prstGeom prst="rect">
            <a:avLst/>
          </a:prstGeom>
          <a:noFill/>
        </p:spPr>
        <p:txBody>
          <a:bodyPr wrap="square" rtlCol="0">
            <a:spAutoFit/>
          </a:bodyPr>
          <a:lstStyle/>
          <a:p>
            <a:pPr marL="285750" indent="-285750">
              <a:buFont typeface="Arial" panose="020B0604020202020204" pitchFamily="34" charset="0"/>
              <a:buChar char="•"/>
            </a:pPr>
            <a:r>
              <a:rPr lang="es-EC" sz="2000" dirty="0"/>
              <a:t>Conflictos de interés</a:t>
            </a:r>
          </a:p>
          <a:p>
            <a:pPr marL="285750" indent="-285750">
              <a:buFont typeface="Arial" panose="020B0604020202020204" pitchFamily="34" charset="0"/>
              <a:buChar char="•"/>
            </a:pPr>
            <a:r>
              <a:rPr lang="es-EC" sz="2000" dirty="0"/>
              <a:t>Mal manejo de los recursos financieros</a:t>
            </a:r>
          </a:p>
          <a:p>
            <a:pPr marL="285750" indent="-285750">
              <a:buFont typeface="Arial" panose="020B0604020202020204" pitchFamily="34" charset="0"/>
              <a:buChar char="•"/>
            </a:pPr>
            <a:r>
              <a:rPr lang="es-EC" sz="2000" dirty="0"/>
              <a:t>Servicios inadecuados a los asociados</a:t>
            </a:r>
          </a:p>
          <a:p>
            <a:pPr marL="285750" indent="-285750">
              <a:buFont typeface="Arial" panose="020B0604020202020204" pitchFamily="34" charset="0"/>
              <a:buChar char="•"/>
            </a:pPr>
            <a:r>
              <a:rPr lang="es-EC" sz="2000" dirty="0"/>
              <a:t>Permanencia de directivos por varios años</a:t>
            </a:r>
          </a:p>
          <a:p>
            <a:pPr marL="285750" indent="-285750">
              <a:buFont typeface="Arial" panose="020B0604020202020204" pitchFamily="34" charset="0"/>
              <a:buChar char="•"/>
            </a:pPr>
            <a:endParaRPr lang="es-EC" sz="1200" dirty="0"/>
          </a:p>
        </p:txBody>
      </p:sp>
      <p:sp>
        <p:nvSpPr>
          <p:cNvPr id="6" name="Abrir llave 5">
            <a:extLst>
              <a:ext uri="{FF2B5EF4-FFF2-40B4-BE49-F238E27FC236}">
                <a16:creationId xmlns:a16="http://schemas.microsoft.com/office/drawing/2014/main" id="{96A2F50B-FA56-4A40-B604-0DFCD4A4FD51}"/>
              </a:ext>
            </a:extLst>
          </p:cNvPr>
          <p:cNvSpPr/>
          <p:nvPr/>
        </p:nvSpPr>
        <p:spPr>
          <a:xfrm>
            <a:off x="8865703" y="2292121"/>
            <a:ext cx="53009" cy="30266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Cerrar llave 6">
            <a:extLst>
              <a:ext uri="{FF2B5EF4-FFF2-40B4-BE49-F238E27FC236}">
                <a16:creationId xmlns:a16="http://schemas.microsoft.com/office/drawing/2014/main" id="{1B875739-5511-4A2C-BB97-A7E82862F2A1}"/>
              </a:ext>
            </a:extLst>
          </p:cNvPr>
          <p:cNvSpPr/>
          <p:nvPr/>
        </p:nvSpPr>
        <p:spPr>
          <a:xfrm>
            <a:off x="2729949" y="2738562"/>
            <a:ext cx="53009" cy="2069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CuadroTexto 7">
            <a:extLst>
              <a:ext uri="{FF2B5EF4-FFF2-40B4-BE49-F238E27FC236}">
                <a16:creationId xmlns:a16="http://schemas.microsoft.com/office/drawing/2014/main" id="{B8A6B035-4058-42CC-BEF9-FB0B2C3B8345}"/>
              </a:ext>
            </a:extLst>
          </p:cNvPr>
          <p:cNvSpPr txBox="1"/>
          <p:nvPr/>
        </p:nvSpPr>
        <p:spPr>
          <a:xfrm>
            <a:off x="504135" y="3177162"/>
            <a:ext cx="2172805" cy="1631216"/>
          </a:xfrm>
          <a:prstGeom prst="rect">
            <a:avLst/>
          </a:prstGeom>
          <a:noFill/>
        </p:spPr>
        <p:txBody>
          <a:bodyPr wrap="square" rtlCol="0">
            <a:spAutoFit/>
          </a:bodyPr>
          <a:lstStyle/>
          <a:p>
            <a:pPr marL="285750" indent="-285750" algn="just">
              <a:buFont typeface="Arial" panose="020B0604020202020204" pitchFamily="34" charset="0"/>
              <a:buChar char="•"/>
            </a:pPr>
            <a:r>
              <a:rPr lang="es-EC" sz="2000" dirty="0"/>
              <a:t>Obligatoriedad</a:t>
            </a:r>
          </a:p>
          <a:p>
            <a:pPr marL="285750" indent="-285750" algn="just">
              <a:buFont typeface="Arial" panose="020B0604020202020204" pitchFamily="34" charset="0"/>
              <a:buChar char="•"/>
            </a:pPr>
            <a:r>
              <a:rPr lang="es-EC" sz="2000" dirty="0"/>
              <a:t>Créditos vinculados</a:t>
            </a:r>
          </a:p>
          <a:p>
            <a:pPr marL="285750" indent="-285750" algn="just">
              <a:buFont typeface="Arial" panose="020B0604020202020204" pitchFamily="34" charset="0"/>
              <a:buChar char="•"/>
            </a:pPr>
            <a:r>
              <a:rPr lang="es-EC" sz="2000" dirty="0"/>
              <a:t>Asimetría de la información</a:t>
            </a:r>
          </a:p>
        </p:txBody>
      </p:sp>
      <p:pic>
        <p:nvPicPr>
          <p:cNvPr id="3" name="Imagen 2"/>
          <p:cNvPicPr>
            <a:picLocks noChangeAspect="1"/>
          </p:cNvPicPr>
          <p:nvPr/>
        </p:nvPicPr>
        <p:blipFill>
          <a:blip r:embed="rId7"/>
          <a:stretch>
            <a:fillRect/>
          </a:stretch>
        </p:blipFill>
        <p:spPr>
          <a:xfrm>
            <a:off x="713760" y="1352354"/>
            <a:ext cx="1753553" cy="1386208"/>
          </a:xfrm>
          <a:prstGeom prst="rect">
            <a:avLst/>
          </a:prstGeom>
        </p:spPr>
      </p:pic>
    </p:spTree>
    <p:extLst>
      <p:ext uri="{BB962C8B-B14F-4D97-AF65-F5344CB8AC3E}">
        <p14:creationId xmlns:p14="http://schemas.microsoft.com/office/powerpoint/2010/main" val="32782641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284F0-8555-478B-AD8C-41CB8B4915A0}"/>
              </a:ext>
            </a:extLst>
          </p:cNvPr>
          <p:cNvSpPr>
            <a:spLocks noGrp="1"/>
          </p:cNvSpPr>
          <p:nvPr>
            <p:ph type="title"/>
          </p:nvPr>
        </p:nvSpPr>
        <p:spPr>
          <a:xfrm>
            <a:off x="392264" y="450794"/>
            <a:ext cx="10515600" cy="734805"/>
          </a:xfrm>
        </p:spPr>
        <p:txBody>
          <a:bodyPr/>
          <a:lstStyle/>
          <a:p>
            <a:pPr algn="l"/>
            <a:r>
              <a:rPr lang="es-EC" dirty="0">
                <a:solidFill>
                  <a:schemeClr val="tx1"/>
                </a:solidFill>
              </a:rPr>
              <a:t>2</a:t>
            </a:r>
            <a:r>
              <a:rPr lang="es-EC" b="1" dirty="0">
                <a:solidFill>
                  <a:schemeClr val="tx1"/>
                </a:solidFill>
              </a:rPr>
              <a:t>. JUSTIFICACIÓN</a:t>
            </a:r>
          </a:p>
        </p:txBody>
      </p:sp>
      <p:graphicFrame>
        <p:nvGraphicFramePr>
          <p:cNvPr id="4" name="Marcador de contenido 3">
            <a:extLst>
              <a:ext uri="{FF2B5EF4-FFF2-40B4-BE49-F238E27FC236}">
                <a16:creationId xmlns:a16="http://schemas.microsoft.com/office/drawing/2014/main" id="{8C804DA4-3429-4500-A2DE-F4F9670765E6}"/>
              </a:ext>
            </a:extLst>
          </p:cNvPr>
          <p:cNvGraphicFramePr>
            <a:graphicFrameLocks noGrp="1"/>
          </p:cNvGraphicFramePr>
          <p:nvPr>
            <p:ph idx="1"/>
            <p:extLst>
              <p:ext uri="{D42A27DB-BD31-4B8C-83A1-F6EECF244321}">
                <p14:modId xmlns:p14="http://schemas.microsoft.com/office/powerpoint/2010/main" val="446658837"/>
              </p:ext>
            </p:extLst>
          </p:nvPr>
        </p:nvGraphicFramePr>
        <p:xfrm>
          <a:off x="559904" y="987547"/>
          <a:ext cx="7779026" cy="451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DC4C3C26-637F-452D-BE26-F41CC0B1BFE8}"/>
              </a:ext>
            </a:extLst>
          </p:cNvPr>
          <p:cNvSpPr/>
          <p:nvPr/>
        </p:nvSpPr>
        <p:spPr>
          <a:xfrm>
            <a:off x="5291591" y="4807953"/>
            <a:ext cx="2782957" cy="4956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1600" dirty="0"/>
              <a:t>RENDIMIENTO FINANCIERO</a:t>
            </a:r>
          </a:p>
        </p:txBody>
      </p:sp>
      <p:cxnSp>
        <p:nvCxnSpPr>
          <p:cNvPr id="8" name="Conector recto de flecha 7">
            <a:extLst>
              <a:ext uri="{FF2B5EF4-FFF2-40B4-BE49-F238E27FC236}">
                <a16:creationId xmlns:a16="http://schemas.microsoft.com/office/drawing/2014/main" id="{E86E46BC-41F1-47FA-8458-DFD03BCE4178}"/>
              </a:ext>
            </a:extLst>
          </p:cNvPr>
          <p:cNvCxnSpPr/>
          <p:nvPr/>
        </p:nvCxnSpPr>
        <p:spPr>
          <a:xfrm>
            <a:off x="6865950" y="4397825"/>
            <a:ext cx="0" cy="41012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 name="Conector: angular 9">
            <a:extLst>
              <a:ext uri="{FF2B5EF4-FFF2-40B4-BE49-F238E27FC236}">
                <a16:creationId xmlns:a16="http://schemas.microsoft.com/office/drawing/2014/main" id="{D6DAC9D9-9DDF-4004-AAD2-7847D5B3CECB}"/>
              </a:ext>
            </a:extLst>
          </p:cNvPr>
          <p:cNvCxnSpPr/>
          <p:nvPr/>
        </p:nvCxnSpPr>
        <p:spPr>
          <a:xfrm>
            <a:off x="5524827" y="5303564"/>
            <a:ext cx="742122" cy="490330"/>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CuadroTexto 10">
            <a:extLst>
              <a:ext uri="{FF2B5EF4-FFF2-40B4-BE49-F238E27FC236}">
                <a16:creationId xmlns:a16="http://schemas.microsoft.com/office/drawing/2014/main" id="{7614E3BE-3E7F-4017-9541-EB7B527EB431}"/>
              </a:ext>
            </a:extLst>
          </p:cNvPr>
          <p:cNvSpPr txBox="1"/>
          <p:nvPr/>
        </p:nvSpPr>
        <p:spPr>
          <a:xfrm>
            <a:off x="6266949" y="5338243"/>
            <a:ext cx="2333047" cy="923330"/>
          </a:xfrm>
          <a:prstGeom prst="rect">
            <a:avLst/>
          </a:prstGeom>
          <a:noFill/>
        </p:spPr>
        <p:txBody>
          <a:bodyPr wrap="square" rtlCol="0">
            <a:spAutoFit/>
          </a:bodyPr>
          <a:lstStyle/>
          <a:p>
            <a:pPr marL="285750" indent="-285750">
              <a:buFont typeface="Arial" panose="020B0604020202020204" pitchFamily="34" charset="0"/>
              <a:buChar char="•"/>
            </a:pPr>
            <a:r>
              <a:rPr lang="es-EC" dirty="0"/>
              <a:t>Control</a:t>
            </a:r>
          </a:p>
          <a:p>
            <a:pPr marL="285750" indent="-285750">
              <a:buFont typeface="Arial" panose="020B0604020202020204" pitchFamily="34" charset="0"/>
              <a:buChar char="•"/>
            </a:pPr>
            <a:r>
              <a:rPr lang="es-EC" dirty="0"/>
              <a:t>Gestión</a:t>
            </a:r>
          </a:p>
          <a:p>
            <a:pPr marL="285750" indent="-285750">
              <a:buFont typeface="Arial" panose="020B0604020202020204" pitchFamily="34" charset="0"/>
              <a:buChar char="•"/>
            </a:pPr>
            <a:r>
              <a:rPr lang="es-EC" dirty="0"/>
              <a:t>Administración</a:t>
            </a:r>
          </a:p>
        </p:txBody>
      </p:sp>
      <p:sp>
        <p:nvSpPr>
          <p:cNvPr id="12" name="Rectángulo: esquinas redondeadas 11">
            <a:extLst>
              <a:ext uri="{FF2B5EF4-FFF2-40B4-BE49-F238E27FC236}">
                <a16:creationId xmlns:a16="http://schemas.microsoft.com/office/drawing/2014/main" id="{BC585802-85EA-4D08-8B5F-1F3F124E80B6}"/>
              </a:ext>
            </a:extLst>
          </p:cNvPr>
          <p:cNvSpPr/>
          <p:nvPr/>
        </p:nvSpPr>
        <p:spPr>
          <a:xfrm>
            <a:off x="8491330" y="3878751"/>
            <a:ext cx="3563510" cy="14594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2000" dirty="0"/>
              <a:t>Falta de herramientas de control que posibilita transparentar sus operaciones internas y externas</a:t>
            </a:r>
          </a:p>
        </p:txBody>
      </p:sp>
      <p:pic>
        <p:nvPicPr>
          <p:cNvPr id="5" name="Imagen 4"/>
          <p:cNvPicPr>
            <a:picLocks noChangeAspect="1"/>
          </p:cNvPicPr>
          <p:nvPr/>
        </p:nvPicPr>
        <p:blipFill>
          <a:blip r:embed="rId7"/>
          <a:stretch>
            <a:fillRect/>
          </a:stretch>
        </p:blipFill>
        <p:spPr>
          <a:xfrm>
            <a:off x="8688784" y="1185599"/>
            <a:ext cx="2741216" cy="2195157"/>
          </a:xfrm>
          <a:prstGeom prst="rect">
            <a:avLst/>
          </a:prstGeom>
        </p:spPr>
      </p:pic>
    </p:spTree>
    <p:extLst>
      <p:ext uri="{BB962C8B-B14F-4D97-AF65-F5344CB8AC3E}">
        <p14:creationId xmlns:p14="http://schemas.microsoft.com/office/powerpoint/2010/main" val="36773782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7CC27-C1F8-4F9C-8489-3522570299A1}"/>
              </a:ext>
            </a:extLst>
          </p:cNvPr>
          <p:cNvSpPr>
            <a:spLocks noGrp="1"/>
          </p:cNvSpPr>
          <p:nvPr>
            <p:ph type="title"/>
          </p:nvPr>
        </p:nvSpPr>
        <p:spPr>
          <a:xfrm>
            <a:off x="202096" y="228152"/>
            <a:ext cx="10515600" cy="527947"/>
          </a:xfrm>
        </p:spPr>
        <p:txBody>
          <a:bodyPr>
            <a:normAutofit fontScale="90000"/>
          </a:bodyPr>
          <a:lstStyle/>
          <a:p>
            <a:pPr algn="l"/>
            <a:r>
              <a:rPr lang="es-EC" dirty="0">
                <a:solidFill>
                  <a:schemeClr val="tx1"/>
                </a:solidFill>
              </a:rPr>
              <a:t>3</a:t>
            </a:r>
            <a:r>
              <a:rPr lang="es-EC" b="1" dirty="0">
                <a:solidFill>
                  <a:schemeClr val="tx1"/>
                </a:solidFill>
              </a:rPr>
              <a:t>. OBJETIVOS DE LA INVESTIGACIÓN</a:t>
            </a:r>
          </a:p>
        </p:txBody>
      </p:sp>
      <p:graphicFrame>
        <p:nvGraphicFramePr>
          <p:cNvPr id="4" name="Marcador de contenido 3">
            <a:extLst>
              <a:ext uri="{FF2B5EF4-FFF2-40B4-BE49-F238E27FC236}">
                <a16:creationId xmlns:a16="http://schemas.microsoft.com/office/drawing/2014/main" id="{B001BA0F-A25D-498E-A5EC-8F42B43C5AA9}"/>
              </a:ext>
            </a:extLst>
          </p:cNvPr>
          <p:cNvGraphicFramePr>
            <a:graphicFrameLocks noGrp="1"/>
          </p:cNvGraphicFramePr>
          <p:nvPr>
            <p:ph idx="1"/>
            <p:extLst>
              <p:ext uri="{D42A27DB-BD31-4B8C-83A1-F6EECF244321}">
                <p14:modId xmlns:p14="http://schemas.microsoft.com/office/powerpoint/2010/main" val="346133241"/>
              </p:ext>
            </p:extLst>
          </p:nvPr>
        </p:nvGraphicFramePr>
        <p:xfrm>
          <a:off x="675903" y="756099"/>
          <a:ext cx="11180817" cy="2429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2034370267"/>
              </p:ext>
            </p:extLst>
          </p:nvPr>
        </p:nvGraphicFramePr>
        <p:xfrm>
          <a:off x="572936" y="2289387"/>
          <a:ext cx="11009464" cy="4172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26742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771872383"/>
              </p:ext>
            </p:extLst>
          </p:nvPr>
        </p:nvGraphicFramePr>
        <p:xfrm>
          <a:off x="196664" y="1112288"/>
          <a:ext cx="11675296" cy="467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2"/>
          <p:cNvSpPr/>
          <p:nvPr/>
        </p:nvSpPr>
        <p:spPr>
          <a:xfrm>
            <a:off x="2283834" y="611721"/>
            <a:ext cx="6408712"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000" b="1" i="1" dirty="0">
                <a:ln/>
                <a:cs typeface="Times New Roman" pitchFamily="18" charset="0"/>
              </a:rPr>
              <a:t>TEORÍAS DE SOPORTE</a:t>
            </a:r>
          </a:p>
        </p:txBody>
      </p:sp>
      <p:sp>
        <p:nvSpPr>
          <p:cNvPr id="6" name="1 Título"/>
          <p:cNvSpPr txBox="1">
            <a:spLocks/>
          </p:cNvSpPr>
          <p:nvPr/>
        </p:nvSpPr>
        <p:spPr>
          <a:xfrm>
            <a:off x="346985" y="17864"/>
            <a:ext cx="7200292"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VE" sz="2900" b="1" dirty="0">
                <a:cs typeface="Times New Roman" pitchFamily="18" charset="0"/>
              </a:rPr>
              <a:t>4. MARCO TEÓRICO</a:t>
            </a:r>
          </a:p>
        </p:txBody>
      </p:sp>
      <p:sp>
        <p:nvSpPr>
          <p:cNvPr id="4" name="Flecha curvada hacia arriba 3"/>
          <p:cNvSpPr/>
          <p:nvPr/>
        </p:nvSpPr>
        <p:spPr>
          <a:xfrm rot="2025277">
            <a:off x="825793" y="4493628"/>
            <a:ext cx="792088" cy="288032"/>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tx1"/>
              </a:solidFill>
            </a:endParaRPr>
          </a:p>
        </p:txBody>
      </p:sp>
      <p:sp>
        <p:nvSpPr>
          <p:cNvPr id="8" name="Flecha curvada hacia arriba 7"/>
          <p:cNvSpPr/>
          <p:nvPr/>
        </p:nvSpPr>
        <p:spPr>
          <a:xfrm rot="2871693">
            <a:off x="4646960" y="4469660"/>
            <a:ext cx="720516"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Abrir llave 6"/>
          <p:cNvSpPr/>
          <p:nvPr/>
        </p:nvSpPr>
        <p:spPr>
          <a:xfrm rot="16200000">
            <a:off x="10041770" y="4454375"/>
            <a:ext cx="122620" cy="1188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Rectángulo redondeado 9"/>
          <p:cNvSpPr/>
          <p:nvPr/>
        </p:nvSpPr>
        <p:spPr>
          <a:xfrm>
            <a:off x="9094968" y="5210499"/>
            <a:ext cx="201622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600" dirty="0">
                <a:cs typeface="Times New Roman" panose="02020603050405020304" pitchFamily="18" charset="0"/>
              </a:rPr>
              <a:t>Δ</a:t>
            </a:r>
            <a:r>
              <a:rPr lang="es-EC" sz="1600" dirty="0">
                <a:cs typeface="Times New Roman" panose="02020603050405020304" pitchFamily="18" charset="0"/>
              </a:rPr>
              <a:t> EL VALOR DE LAS EMPRESAS</a:t>
            </a:r>
          </a:p>
        </p:txBody>
      </p:sp>
      <p:sp>
        <p:nvSpPr>
          <p:cNvPr id="2" name="Rectángulo: esquinas redondeadas 1">
            <a:extLst>
              <a:ext uri="{FF2B5EF4-FFF2-40B4-BE49-F238E27FC236}">
                <a16:creationId xmlns:a16="http://schemas.microsoft.com/office/drawing/2014/main" id="{5B198325-985D-4E60-93C7-9B4D97477D53}"/>
              </a:ext>
            </a:extLst>
          </p:cNvPr>
          <p:cNvSpPr/>
          <p:nvPr/>
        </p:nvSpPr>
        <p:spPr>
          <a:xfrm>
            <a:off x="4825970" y="3328543"/>
            <a:ext cx="2540059" cy="7275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sz="1400" dirty="0"/>
              <a:t>Grupos de interés:</a:t>
            </a:r>
          </a:p>
          <a:p>
            <a:pPr marL="285750" indent="-285750" algn="ctr">
              <a:buFont typeface="Arial" panose="020B0604020202020204" pitchFamily="34" charset="0"/>
              <a:buChar char="•"/>
            </a:pPr>
            <a:r>
              <a:rPr lang="es-EC" sz="1400" dirty="0"/>
              <a:t>Primarios</a:t>
            </a:r>
          </a:p>
          <a:p>
            <a:pPr marL="285750" indent="-285750" algn="ctr">
              <a:buFont typeface="Arial" panose="020B0604020202020204" pitchFamily="34" charset="0"/>
              <a:buChar char="•"/>
            </a:pPr>
            <a:r>
              <a:rPr lang="es-EC" sz="1400" dirty="0"/>
              <a:t>Secundarios</a:t>
            </a:r>
          </a:p>
          <a:p>
            <a:pPr algn="ctr"/>
            <a:endParaRPr lang="es-EC" sz="1400" dirty="0"/>
          </a:p>
        </p:txBody>
      </p:sp>
    </p:spTree>
    <p:extLst>
      <p:ext uri="{BB962C8B-B14F-4D97-AF65-F5344CB8AC3E}">
        <p14:creationId xmlns:p14="http://schemas.microsoft.com/office/powerpoint/2010/main" val="4027405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21939" b="21940"/>
          <a:stretch/>
        </p:blipFill>
        <p:spPr>
          <a:xfrm>
            <a:off x="1467661" y="1695513"/>
            <a:ext cx="1199778" cy="673334"/>
          </a:xfrm>
          <a:prstGeom prst="rect">
            <a:avLst/>
          </a:prstGeom>
        </p:spPr>
      </p:pic>
      <p:sp>
        <p:nvSpPr>
          <p:cNvPr id="9" name="Rectángulo 2"/>
          <p:cNvSpPr/>
          <p:nvPr/>
        </p:nvSpPr>
        <p:spPr>
          <a:xfrm>
            <a:off x="466932" y="222491"/>
            <a:ext cx="640871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dirty="0">
                <a:ln/>
                <a:latin typeface="+mj-lt"/>
                <a:cs typeface="Times New Roman" pitchFamily="18" charset="0"/>
              </a:rPr>
              <a:t>4.- MARCO TEÓRICO</a:t>
            </a:r>
          </a:p>
        </p:txBody>
      </p:sp>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l="7476" r="7476" b="13130"/>
          <a:stretch/>
        </p:blipFill>
        <p:spPr>
          <a:xfrm>
            <a:off x="2491540" y="1000277"/>
            <a:ext cx="2664296" cy="1336857"/>
          </a:xfrm>
          <a:prstGeom prst="ellipse">
            <a:avLst/>
          </a:prstGeom>
          <a:ln>
            <a:noFill/>
          </a:ln>
          <a:effectLst>
            <a:softEdge rad="112500"/>
          </a:effectLst>
        </p:spPr>
      </p:pic>
      <p:pic>
        <p:nvPicPr>
          <p:cNvPr id="15" name="Imagen 14"/>
          <p:cNvPicPr>
            <a:picLocks noChangeAspect="1"/>
          </p:cNvPicPr>
          <p:nvPr/>
        </p:nvPicPr>
        <p:blipFill>
          <a:blip r:embed="rId4"/>
          <a:stretch>
            <a:fillRect/>
          </a:stretch>
        </p:blipFill>
        <p:spPr>
          <a:xfrm>
            <a:off x="803412" y="970352"/>
            <a:ext cx="1080120" cy="741337"/>
          </a:xfrm>
          <a:prstGeom prst="rect">
            <a:avLst/>
          </a:prstGeom>
        </p:spPr>
      </p:pic>
      <p:sp>
        <p:nvSpPr>
          <p:cNvPr id="17" name="Flecha derecha 16"/>
          <p:cNvSpPr/>
          <p:nvPr/>
        </p:nvSpPr>
        <p:spPr>
          <a:xfrm>
            <a:off x="5707820" y="1282064"/>
            <a:ext cx="1672208" cy="77328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a:t>BÚSQUEDA</a:t>
            </a:r>
          </a:p>
        </p:txBody>
      </p:sp>
      <p:sp>
        <p:nvSpPr>
          <p:cNvPr id="18" name="Rectángulo redondeado 17"/>
          <p:cNvSpPr/>
          <p:nvPr/>
        </p:nvSpPr>
        <p:spPr>
          <a:xfrm>
            <a:off x="7932012" y="1051002"/>
            <a:ext cx="2939440" cy="13213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La equidad, transparencia y objetividad de todos los grupos de interés</a:t>
            </a:r>
          </a:p>
        </p:txBody>
      </p:sp>
      <p:sp>
        <p:nvSpPr>
          <p:cNvPr id="19" name="CuadroTexto 18"/>
          <p:cNvSpPr txBox="1"/>
          <p:nvPr/>
        </p:nvSpPr>
        <p:spPr>
          <a:xfrm>
            <a:off x="2546102" y="2677863"/>
            <a:ext cx="3610858" cy="30777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400" dirty="0"/>
              <a:t>FACTORES EXTERNOS DE CADA PAÍS</a:t>
            </a:r>
          </a:p>
        </p:txBody>
      </p:sp>
      <p:sp>
        <p:nvSpPr>
          <p:cNvPr id="20" name="Flecha curvada hacia arriba 19"/>
          <p:cNvSpPr/>
          <p:nvPr/>
        </p:nvSpPr>
        <p:spPr>
          <a:xfrm rot="2833007">
            <a:off x="994879" y="2481991"/>
            <a:ext cx="1152933" cy="535525"/>
          </a:xfrm>
          <a:prstGeom prst="curved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21" name="Elipse 20"/>
          <p:cNvSpPr/>
          <p:nvPr/>
        </p:nvSpPr>
        <p:spPr>
          <a:xfrm>
            <a:off x="1887590" y="4298039"/>
            <a:ext cx="2407900" cy="108012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dirty="0"/>
              <a:t>UNA HERRAMIENTA</a:t>
            </a:r>
          </a:p>
        </p:txBody>
      </p:sp>
      <p:sp>
        <p:nvSpPr>
          <p:cNvPr id="22" name="Rectángulo redondeado 21"/>
          <p:cNvSpPr/>
          <p:nvPr/>
        </p:nvSpPr>
        <p:spPr>
          <a:xfrm>
            <a:off x="5195938" y="3533613"/>
            <a:ext cx="2376264" cy="71498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Mejor uso de los recursos</a:t>
            </a:r>
          </a:p>
        </p:txBody>
      </p:sp>
      <p:sp>
        <p:nvSpPr>
          <p:cNvPr id="23" name="Rectángulo redondeado 22"/>
          <p:cNvSpPr/>
          <p:nvPr/>
        </p:nvSpPr>
        <p:spPr>
          <a:xfrm>
            <a:off x="5195938" y="4508616"/>
            <a:ext cx="2376264" cy="6728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Transparencia </a:t>
            </a:r>
          </a:p>
        </p:txBody>
      </p:sp>
      <p:sp>
        <p:nvSpPr>
          <p:cNvPr id="24" name="Rectángulo redondeado 23"/>
          <p:cNvSpPr/>
          <p:nvPr/>
        </p:nvSpPr>
        <p:spPr>
          <a:xfrm>
            <a:off x="5195938" y="5378159"/>
            <a:ext cx="2376264" cy="5973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Información asimétrica</a:t>
            </a:r>
          </a:p>
        </p:txBody>
      </p:sp>
      <p:cxnSp>
        <p:nvCxnSpPr>
          <p:cNvPr id="26" name="Conector recto 25"/>
          <p:cNvCxnSpPr>
            <a:stCxn id="21" idx="0"/>
          </p:cNvCxnSpPr>
          <p:nvPr/>
        </p:nvCxnSpPr>
        <p:spPr>
          <a:xfrm flipV="1">
            <a:off x="3091540" y="3881017"/>
            <a:ext cx="137942" cy="417022"/>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Conector recto de flecha 27"/>
          <p:cNvCxnSpPr/>
          <p:nvPr/>
        </p:nvCxnSpPr>
        <p:spPr>
          <a:xfrm>
            <a:off x="3229482" y="3894294"/>
            <a:ext cx="1714390" cy="1690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5" name="Conector recto de flecha 34"/>
          <p:cNvCxnSpPr>
            <a:stCxn id="21" idx="6"/>
          </p:cNvCxnSpPr>
          <p:nvPr/>
        </p:nvCxnSpPr>
        <p:spPr>
          <a:xfrm>
            <a:off x="4295490" y="4838099"/>
            <a:ext cx="504366" cy="692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7" name="Conector recto de flecha 36"/>
          <p:cNvCxnSpPr/>
          <p:nvPr/>
        </p:nvCxnSpPr>
        <p:spPr>
          <a:xfrm>
            <a:off x="3301490" y="5810207"/>
            <a:ext cx="1570374"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9" name="Conector recto 38"/>
          <p:cNvCxnSpPr/>
          <p:nvPr/>
        </p:nvCxnSpPr>
        <p:spPr>
          <a:xfrm>
            <a:off x="3146128" y="5394414"/>
            <a:ext cx="137942" cy="432048"/>
          </a:xfrm>
          <a:prstGeom prst="line">
            <a:avLst/>
          </a:prstGeom>
        </p:spPr>
        <p:style>
          <a:lnRef idx="2">
            <a:schemeClr val="accent5"/>
          </a:lnRef>
          <a:fillRef idx="0">
            <a:schemeClr val="accent5"/>
          </a:fillRef>
          <a:effectRef idx="1">
            <a:schemeClr val="accent5"/>
          </a:effectRef>
          <a:fontRef idx="minor">
            <a:schemeClr val="tx1"/>
          </a:fontRef>
        </p:style>
      </p:cxnSp>
      <p:pic>
        <p:nvPicPr>
          <p:cNvPr id="41" name="Imagen 40"/>
          <p:cNvPicPr>
            <a:picLocks noChangeAspect="1"/>
          </p:cNvPicPr>
          <p:nvPr/>
        </p:nvPicPr>
        <p:blipFill>
          <a:blip r:embed="rId5"/>
          <a:stretch>
            <a:fillRect/>
          </a:stretch>
        </p:blipFill>
        <p:spPr>
          <a:xfrm>
            <a:off x="8472650" y="2865597"/>
            <a:ext cx="2561111" cy="2765999"/>
          </a:xfrm>
          <a:prstGeom prst="rect">
            <a:avLst/>
          </a:prstGeom>
        </p:spPr>
      </p:pic>
    </p:spTree>
    <p:extLst>
      <p:ext uri="{BB962C8B-B14F-4D97-AF65-F5344CB8AC3E}">
        <p14:creationId xmlns:p14="http://schemas.microsoft.com/office/powerpoint/2010/main" val="41728669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redondeado 18"/>
          <p:cNvSpPr/>
          <p:nvPr/>
        </p:nvSpPr>
        <p:spPr>
          <a:xfrm>
            <a:off x="5615708" y="3672767"/>
            <a:ext cx="6378171" cy="8990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La aplicación de metodologías o modelos que sistematicen la ejecución de la práctica social, económica y ambiental de las COAC</a:t>
            </a:r>
          </a:p>
        </p:txBody>
      </p:sp>
      <p:sp>
        <p:nvSpPr>
          <p:cNvPr id="2" name="Título 1"/>
          <p:cNvSpPr>
            <a:spLocks noGrp="1"/>
          </p:cNvSpPr>
          <p:nvPr>
            <p:ph type="title"/>
          </p:nvPr>
        </p:nvSpPr>
        <p:spPr>
          <a:xfrm>
            <a:off x="1982793" y="116632"/>
            <a:ext cx="8229600" cy="504056"/>
          </a:xfrm>
        </p:spPr>
        <p:txBody>
          <a:bodyPr>
            <a:normAutofit fontScale="90000"/>
          </a:bodyPr>
          <a:lstStyle/>
          <a:p>
            <a:pPr algn="ctr"/>
            <a:r>
              <a:rPr lang="es-EC" sz="3600" dirty="0">
                <a:solidFill>
                  <a:schemeClr val="tx1"/>
                </a:solidFill>
              </a:rPr>
              <a:t>ACI</a:t>
            </a:r>
            <a:endParaRPr lang="es-EC" dirty="0">
              <a:solidFill>
                <a:schemeClr val="tx1"/>
              </a:solidFill>
            </a:endParaRPr>
          </a:p>
        </p:txBody>
      </p:sp>
      <p:sp>
        <p:nvSpPr>
          <p:cNvPr id="4" name="Rectángulo redondeado 3"/>
          <p:cNvSpPr/>
          <p:nvPr/>
        </p:nvSpPr>
        <p:spPr>
          <a:xfrm>
            <a:off x="195444" y="674888"/>
            <a:ext cx="9553887"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2000" dirty="0"/>
              <a:t>Promover y fortalecer cooperativas autónomas en todo el mundo.</a:t>
            </a:r>
          </a:p>
        </p:txBody>
      </p:sp>
      <p:graphicFrame>
        <p:nvGraphicFramePr>
          <p:cNvPr id="5" name="Marcador de contenido 1"/>
          <p:cNvGraphicFramePr>
            <a:graphicFrameLocks noGrp="1"/>
          </p:cNvGraphicFramePr>
          <p:nvPr>
            <p:ph idx="1"/>
            <p:extLst>
              <p:ext uri="{D42A27DB-BD31-4B8C-83A1-F6EECF244321}">
                <p14:modId xmlns:p14="http://schemas.microsoft.com/office/powerpoint/2010/main" val="3569072067"/>
              </p:ext>
            </p:extLst>
          </p:nvPr>
        </p:nvGraphicFramePr>
        <p:xfrm>
          <a:off x="353703" y="1033754"/>
          <a:ext cx="4766937" cy="5655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3662" y="1635930"/>
            <a:ext cx="2777449" cy="1080120"/>
          </a:xfrm>
          <a:prstGeom prst="rect">
            <a:avLst/>
          </a:prstGeom>
        </p:spPr>
      </p:pic>
      <p:graphicFrame>
        <p:nvGraphicFramePr>
          <p:cNvPr id="16" name="Diagrama 15"/>
          <p:cNvGraphicFramePr/>
          <p:nvPr>
            <p:extLst>
              <p:ext uri="{D42A27DB-BD31-4B8C-83A1-F6EECF244321}">
                <p14:modId xmlns:p14="http://schemas.microsoft.com/office/powerpoint/2010/main" val="2533510120"/>
              </p:ext>
            </p:extLst>
          </p:nvPr>
        </p:nvGraphicFramePr>
        <p:xfrm>
          <a:off x="6425022" y="1418654"/>
          <a:ext cx="4789672" cy="2088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CuadroTexto 16"/>
          <p:cNvSpPr txBox="1"/>
          <p:nvPr/>
        </p:nvSpPr>
        <p:spPr>
          <a:xfrm rot="21316389">
            <a:off x="7795785" y="2359364"/>
            <a:ext cx="1945441" cy="276999"/>
          </a:xfrm>
          <a:prstGeom prst="rect">
            <a:avLst/>
          </a:prstGeom>
          <a:noFill/>
        </p:spPr>
        <p:txBody>
          <a:bodyPr wrap="square" rtlCol="0">
            <a:spAutoFit/>
          </a:bodyPr>
          <a:lstStyle/>
          <a:p>
            <a:pPr algn="ctr"/>
            <a:r>
              <a:rPr lang="es-EC" sz="1200" dirty="0"/>
              <a:t>CONCENTRACIÓN</a:t>
            </a:r>
          </a:p>
        </p:txBody>
      </p:sp>
      <p:graphicFrame>
        <p:nvGraphicFramePr>
          <p:cNvPr id="20" name="Diagrama 19"/>
          <p:cNvGraphicFramePr/>
          <p:nvPr>
            <p:extLst>
              <p:ext uri="{D42A27DB-BD31-4B8C-83A1-F6EECF244321}">
                <p14:modId xmlns:p14="http://schemas.microsoft.com/office/powerpoint/2010/main" val="2163695756"/>
              </p:ext>
            </p:extLst>
          </p:nvPr>
        </p:nvGraphicFramePr>
        <p:xfrm>
          <a:off x="5615708" y="4861560"/>
          <a:ext cx="6522720" cy="8077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425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Presentación tesis">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TotalTime>
  <Words>2243</Words>
  <Application>Microsoft Office PowerPoint</Application>
  <PresentationFormat>Panorámica</PresentationFormat>
  <Paragraphs>622</Paragraphs>
  <Slides>25</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4" baseType="lpstr">
      <vt:lpstr>Arial</vt:lpstr>
      <vt:lpstr>Arial Narrow</vt:lpstr>
      <vt:lpstr>Calibri</vt:lpstr>
      <vt:lpstr>Cambria Math</vt:lpstr>
      <vt:lpstr>Century Schoolbook</vt:lpstr>
      <vt:lpstr>Times New Roman</vt:lpstr>
      <vt:lpstr>Wingdings</vt:lpstr>
      <vt:lpstr>Presentación tesis</vt:lpstr>
      <vt:lpstr>CorelDRAW</vt:lpstr>
      <vt:lpstr>Presentación de PowerPoint</vt:lpstr>
      <vt:lpstr>INTRODUCCIÓN</vt:lpstr>
      <vt:lpstr>CONTENIDO GENERAL</vt:lpstr>
      <vt:lpstr>1. PLANTEAMIENTO DEL PROBLEMA</vt:lpstr>
      <vt:lpstr>2. JUSTIFICACIÓN</vt:lpstr>
      <vt:lpstr>3. OBJETIVOS DE LA INVESTIGACIÓN</vt:lpstr>
      <vt:lpstr>Presentación de PowerPoint</vt:lpstr>
      <vt:lpstr>Presentación de PowerPoint</vt:lpstr>
      <vt:lpstr>ACI</vt:lpstr>
      <vt:lpstr>PRINCIPIOS DEL COOPERATIVISMO</vt:lpstr>
      <vt:lpstr>Presentación de PowerPoint</vt:lpstr>
      <vt:lpstr>6. MARCO SITUACIONAL</vt:lpstr>
      <vt:lpstr>7. METODOLOGÍA</vt:lpstr>
      <vt:lpstr>8. RESULTADOS ANÁLISIS DESCRIPTIVO</vt:lpstr>
      <vt:lpstr>ANÁLISIS INFERENCIAL DEL SECTOR ECONÓMICO POPULAR Y SOLIDARIO</vt:lpstr>
      <vt:lpstr>ANÁLISIS FACTORIAL</vt:lpstr>
      <vt:lpstr>ANÁLISIS FACTORIAL DE LOS PRINCIPIOS DEL ACI</vt:lpstr>
      <vt:lpstr>Presentación de PowerPoint</vt:lpstr>
      <vt:lpstr>Presentación de PowerPoint</vt:lpstr>
      <vt:lpstr>Presentación de PowerPoint</vt:lpstr>
      <vt:lpstr>9. PRUEBA DE HIPÓTESIS</vt:lpstr>
      <vt:lpstr>10. CONCLUSIONES</vt:lpstr>
      <vt:lpstr>Presentación de PowerPoint</vt:lpstr>
      <vt:lpstr>11.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Katyta Farías</dc:creator>
  <cp:lastModifiedBy>Usuario de Windows</cp:lastModifiedBy>
  <cp:revision>51</cp:revision>
  <dcterms:created xsi:type="dcterms:W3CDTF">2018-05-19T21:54:56Z</dcterms:created>
  <dcterms:modified xsi:type="dcterms:W3CDTF">2018-11-06T04:42:45Z</dcterms:modified>
</cp:coreProperties>
</file>