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60" r:id="rId1"/>
  </p:sldMasterIdLst>
  <p:notesMasterIdLst>
    <p:notesMasterId r:id="rId30"/>
  </p:notesMasterIdLst>
  <p:sldIdLst>
    <p:sldId id="264" r:id="rId2"/>
    <p:sldId id="321" r:id="rId3"/>
    <p:sldId id="323" r:id="rId4"/>
    <p:sldId id="324" r:id="rId5"/>
    <p:sldId id="327" r:id="rId6"/>
    <p:sldId id="328" r:id="rId7"/>
    <p:sldId id="330" r:id="rId8"/>
    <p:sldId id="310" r:id="rId9"/>
    <p:sldId id="333" r:id="rId10"/>
    <p:sldId id="331" r:id="rId11"/>
    <p:sldId id="335" r:id="rId12"/>
    <p:sldId id="337" r:id="rId13"/>
    <p:sldId id="355" r:id="rId14"/>
    <p:sldId id="339" r:id="rId15"/>
    <p:sldId id="342" r:id="rId16"/>
    <p:sldId id="343" r:id="rId17"/>
    <p:sldId id="341" r:id="rId18"/>
    <p:sldId id="354" r:id="rId19"/>
    <p:sldId id="345" r:id="rId20"/>
    <p:sldId id="346" r:id="rId21"/>
    <p:sldId id="347" r:id="rId22"/>
    <p:sldId id="348" r:id="rId23"/>
    <p:sldId id="349" r:id="rId24"/>
    <p:sldId id="351" r:id="rId25"/>
    <p:sldId id="352" r:id="rId26"/>
    <p:sldId id="277" r:id="rId27"/>
    <p:sldId id="274" r:id="rId28"/>
    <p:sldId id="358" r:id="rId2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18" autoAdjust="0"/>
    <p:restoredTop sz="72890" autoAdjust="0"/>
  </p:normalViewPr>
  <p:slideViewPr>
    <p:cSldViewPr snapToGrid="0">
      <p:cViewPr varScale="1">
        <p:scale>
          <a:sx n="46" d="100"/>
          <a:sy n="46" d="100"/>
        </p:scale>
        <p:origin x="810" y="48"/>
      </p:cViewPr>
      <p:guideLst>
        <p:guide orient="horz" pos="2160"/>
        <p:guide pos="3840"/>
      </p:guideLst>
    </p:cSldViewPr>
  </p:slideViewPr>
  <p:outlineViewPr>
    <p:cViewPr>
      <p:scale>
        <a:sx n="33" d="100"/>
        <a:sy n="33" d="100"/>
      </p:scale>
      <p:origin x="0" y="-1464"/>
    </p:cViewPr>
  </p:outlineViewPr>
  <p:notesTextViewPr>
    <p:cViewPr>
      <p:scale>
        <a:sx n="1" d="1"/>
        <a:sy n="1" d="1"/>
      </p:scale>
      <p:origin x="0" y="0"/>
    </p:cViewPr>
  </p:notesTextViewPr>
  <p:sorterViewPr>
    <p:cViewPr>
      <p:scale>
        <a:sx n="100" d="100"/>
        <a:sy n="100" d="100"/>
      </p:scale>
      <p:origin x="0" y="-6570"/>
    </p:cViewPr>
  </p:sorter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9F3F96-0B81-4D07-9AD5-8BD1897104C7}" type="datetimeFigureOut">
              <a:rPr lang="es-EC" smtClean="0"/>
              <a:pPr/>
              <a:t>5/11/2018</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E839E6-DEB3-40CA-A5A7-3543C6320E19}" type="slidenum">
              <a:rPr lang="es-EC" smtClean="0"/>
              <a:pPr/>
              <a:t>‹Nº›</a:t>
            </a:fld>
            <a:endParaRPr lang="es-EC"/>
          </a:p>
        </p:txBody>
      </p:sp>
    </p:spTree>
    <p:extLst>
      <p:ext uri="{BB962C8B-B14F-4D97-AF65-F5344CB8AC3E}">
        <p14:creationId xmlns:p14="http://schemas.microsoft.com/office/powerpoint/2010/main" val="315190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Virus: Agentes infecciosos</a:t>
            </a:r>
            <a:r>
              <a:rPr lang="es-EC" baseline="0" dirty="0" smtClean="0"/>
              <a:t> que se replican dentro de una célula huésped </a:t>
            </a:r>
          </a:p>
          <a:p>
            <a:r>
              <a:rPr lang="es-EC" dirty="0" smtClean="0"/>
              <a:t>Están</a:t>
            </a:r>
            <a:r>
              <a:rPr lang="es-EC" baseline="0" dirty="0" smtClean="0"/>
              <a:t> compuestos de una o varias moléculas de Ácidos nucleicos sea ADN o ARN </a:t>
            </a:r>
          </a:p>
          <a:p>
            <a:r>
              <a:rPr lang="es-EC" dirty="0" smtClean="0"/>
              <a:t>Protegido</a:t>
            </a:r>
            <a:r>
              <a:rPr lang="es-EC" baseline="0" dirty="0" smtClean="0"/>
              <a:t> por una proteína de cubierta llamada </a:t>
            </a:r>
            <a:r>
              <a:rPr lang="es-EC" baseline="0" dirty="0" err="1" smtClean="0"/>
              <a:t>capside</a:t>
            </a:r>
            <a:r>
              <a:rPr lang="es-EC" baseline="0" dirty="0" smtClean="0"/>
              <a:t>. Parásitos obligados ya que necesitan de la </a:t>
            </a:r>
          </a:p>
          <a:p>
            <a:r>
              <a:rPr lang="es-EC" baseline="0" dirty="0" smtClean="0"/>
              <a:t>Maquinaria celular para replicarse. </a:t>
            </a:r>
          </a:p>
          <a:p>
            <a:r>
              <a:rPr lang="es-EC" sz="1200" kern="1200" dirty="0" err="1" smtClean="0">
                <a:solidFill>
                  <a:schemeClr val="tx1"/>
                </a:solidFill>
                <a:effectLst/>
                <a:latin typeface="+mn-lt"/>
                <a:ea typeface="+mn-ea"/>
                <a:cs typeface="+mn-cs"/>
              </a:rPr>
              <a:t>Fitopatógenos</a:t>
            </a:r>
            <a:r>
              <a:rPr lang="es-EC" sz="1200" kern="1200" dirty="0" smtClean="0">
                <a:solidFill>
                  <a:schemeClr val="tx1"/>
                </a:solidFill>
                <a:effectLst/>
                <a:latin typeface="+mn-lt"/>
                <a:ea typeface="+mn-ea"/>
                <a:cs typeface="+mn-cs"/>
              </a:rPr>
              <a:t>: mayoría genoma ARN de cadena simple, distribución cosmopolita causantes de grandes pérdidas a nivel de producción </a:t>
            </a:r>
          </a:p>
          <a:p>
            <a:r>
              <a:rPr lang="es-EC" sz="1200" kern="1200" dirty="0" err="1" smtClean="0">
                <a:solidFill>
                  <a:schemeClr val="tx1"/>
                </a:solidFill>
                <a:effectLst/>
                <a:latin typeface="+mn-lt"/>
                <a:ea typeface="+mn-ea"/>
                <a:cs typeface="+mn-cs"/>
              </a:rPr>
              <a:t>Sintomas</a:t>
            </a:r>
            <a:r>
              <a:rPr lang="es-EC" sz="1200" kern="1200" dirty="0" smtClean="0">
                <a:solidFill>
                  <a:schemeClr val="tx1"/>
                </a:solidFill>
                <a:effectLst/>
                <a:latin typeface="+mn-lt"/>
                <a:ea typeface="+mn-ea"/>
                <a:cs typeface="+mn-cs"/>
              </a:rPr>
              <a:t>:</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alteraciones en el crecimiento, crecimiento en roseta por alteraciones de los entrenudos, manchas cloróticas en las hojas a manera de mosaico, </a:t>
            </a:r>
            <a:r>
              <a:rPr lang="es-EC" sz="1200" kern="1200" dirty="0" err="1" smtClean="0">
                <a:solidFill>
                  <a:schemeClr val="tx1"/>
                </a:solidFill>
                <a:effectLst/>
                <a:latin typeface="+mn-lt"/>
                <a:ea typeface="+mn-ea"/>
                <a:cs typeface="+mn-cs"/>
              </a:rPr>
              <a:t>amarillamiento</a:t>
            </a:r>
            <a:r>
              <a:rPr lang="es-EC" sz="1200" kern="1200" dirty="0" smtClean="0">
                <a:solidFill>
                  <a:schemeClr val="tx1"/>
                </a:solidFill>
                <a:effectLst/>
                <a:latin typeface="+mn-lt"/>
                <a:ea typeface="+mn-ea"/>
                <a:cs typeface="+mn-cs"/>
              </a:rPr>
              <a:t> completo o manchas anulares, deformación, e inclusive la muerte de la planta </a:t>
            </a:r>
            <a:endParaRPr lang="es-EC" dirty="0"/>
          </a:p>
        </p:txBody>
      </p:sp>
      <p:sp>
        <p:nvSpPr>
          <p:cNvPr id="4" name="Marcador de número de diapositiva 3"/>
          <p:cNvSpPr>
            <a:spLocks noGrp="1"/>
          </p:cNvSpPr>
          <p:nvPr>
            <p:ph type="sldNum" sz="quarter" idx="10"/>
          </p:nvPr>
        </p:nvSpPr>
        <p:spPr/>
        <p:txBody>
          <a:bodyPr/>
          <a:lstStyle/>
          <a:p>
            <a:fld id="{E4E839E6-DEB3-40CA-A5A7-3543C6320E19}" type="slidenum">
              <a:rPr lang="es-EC" smtClean="0"/>
              <a:pPr/>
              <a:t>2</a:t>
            </a:fld>
            <a:endParaRPr lang="es-EC"/>
          </a:p>
        </p:txBody>
      </p:sp>
    </p:spTree>
    <p:extLst>
      <p:ext uri="{BB962C8B-B14F-4D97-AF65-F5344CB8AC3E}">
        <p14:creationId xmlns:p14="http://schemas.microsoft.com/office/powerpoint/2010/main" val="3301239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4E839E6-DEB3-40CA-A5A7-3543C6320E19}" type="slidenum">
              <a:rPr lang="es-EC" smtClean="0"/>
              <a:pPr/>
              <a:t>3</a:t>
            </a:fld>
            <a:endParaRPr lang="es-EC"/>
          </a:p>
        </p:txBody>
      </p:sp>
    </p:spTree>
    <p:extLst>
      <p:ext uri="{BB962C8B-B14F-4D97-AF65-F5344CB8AC3E}">
        <p14:creationId xmlns:p14="http://schemas.microsoft.com/office/powerpoint/2010/main" val="3068624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forma de varilla filamentosa, ligeramente flexible con simetría helicoidal. </a:t>
            </a:r>
          </a:p>
          <a:p>
            <a:r>
              <a:rPr lang="es-EC" sz="1200" kern="1200" dirty="0" smtClean="0">
                <a:solidFill>
                  <a:schemeClr val="tx1"/>
                </a:solidFill>
                <a:effectLst/>
                <a:latin typeface="+mn-lt"/>
                <a:ea typeface="+mn-ea"/>
                <a:cs typeface="+mn-cs"/>
              </a:rPr>
              <a:t>tamaño entre 470 a 1000 </a:t>
            </a:r>
            <a:r>
              <a:rPr lang="es-EC" sz="1200" kern="1200" dirty="0" err="1" smtClean="0">
                <a:solidFill>
                  <a:schemeClr val="tx1"/>
                </a:solidFill>
                <a:effectLst/>
                <a:latin typeface="+mn-lt"/>
                <a:ea typeface="+mn-ea"/>
                <a:cs typeface="+mn-cs"/>
              </a:rPr>
              <a:t>nm</a:t>
            </a:r>
            <a:r>
              <a:rPr lang="es-EC" sz="1200" kern="1200" dirty="0" smtClean="0">
                <a:solidFill>
                  <a:schemeClr val="tx1"/>
                </a:solidFill>
                <a:effectLst/>
                <a:latin typeface="+mn-lt"/>
                <a:ea typeface="+mn-ea"/>
                <a:cs typeface="+mn-cs"/>
              </a:rPr>
              <a:t> y de 12 a 13 </a:t>
            </a:r>
            <a:r>
              <a:rPr lang="es-EC" sz="1200" kern="1200" dirty="0" err="1" smtClean="0">
                <a:solidFill>
                  <a:schemeClr val="tx1"/>
                </a:solidFill>
                <a:effectLst/>
                <a:latin typeface="+mn-lt"/>
                <a:ea typeface="+mn-ea"/>
                <a:cs typeface="+mn-cs"/>
              </a:rPr>
              <a:t>nm</a:t>
            </a:r>
            <a:r>
              <a:rPr lang="es-EC" sz="1200" kern="1200" dirty="0" smtClean="0">
                <a:solidFill>
                  <a:schemeClr val="tx1"/>
                </a:solidFill>
                <a:effectLst/>
                <a:latin typeface="+mn-lt"/>
                <a:ea typeface="+mn-ea"/>
                <a:cs typeface="+mn-cs"/>
              </a:rPr>
              <a:t> de diámetro. No presentan envoltura y están constituidos de una proteína de cubierta simple (CP) (Figura 2). El genoma de este género es de ARN de cadena simple y sentido positivo (</a:t>
            </a:r>
            <a:r>
              <a:rPr lang="es-EC" sz="1200" kern="1200" dirty="0" err="1" smtClean="0">
                <a:solidFill>
                  <a:schemeClr val="tx1"/>
                </a:solidFill>
                <a:effectLst/>
                <a:latin typeface="+mn-lt"/>
                <a:ea typeface="+mn-ea"/>
                <a:cs typeface="+mn-cs"/>
              </a:rPr>
              <a:t>ssRNA</a:t>
            </a:r>
            <a:r>
              <a:rPr lang="es-EC" sz="1200" kern="1200" dirty="0" smtClean="0">
                <a:solidFill>
                  <a:schemeClr val="tx1"/>
                </a:solidFill>
                <a:effectLst/>
                <a:latin typeface="+mn-lt"/>
                <a:ea typeface="+mn-ea"/>
                <a:cs typeface="+mn-cs"/>
              </a:rPr>
              <a:t>(+)) ubicándose en el grupo IV de la clasificación de Baltimore, tiene un tamaño entre 5.8 y 7.5 </a:t>
            </a:r>
            <a:r>
              <a:rPr lang="es-EC" sz="1200" kern="1200" dirty="0" err="1" smtClean="0">
                <a:solidFill>
                  <a:schemeClr val="tx1"/>
                </a:solidFill>
                <a:effectLst/>
                <a:latin typeface="+mn-lt"/>
                <a:ea typeface="+mn-ea"/>
                <a:cs typeface="+mn-cs"/>
              </a:rPr>
              <a:t>Kpb</a:t>
            </a:r>
            <a:r>
              <a:rPr lang="es-EC" sz="1200" kern="1200" dirty="0" smtClean="0">
                <a:solidFill>
                  <a:schemeClr val="tx1"/>
                </a:solidFill>
                <a:effectLst/>
                <a:latin typeface="+mn-lt"/>
                <a:ea typeface="+mn-ea"/>
                <a:cs typeface="+mn-cs"/>
              </a:rPr>
              <a:t> que codifican para 5 Marcos de lectura abiertos (</a:t>
            </a:r>
            <a:r>
              <a:rPr lang="es-EC" sz="1200" kern="1200" dirty="0" err="1" smtClean="0">
                <a:solidFill>
                  <a:schemeClr val="tx1"/>
                </a:solidFill>
                <a:effectLst/>
                <a:latin typeface="+mn-lt"/>
                <a:ea typeface="+mn-ea"/>
                <a:cs typeface="+mn-cs"/>
              </a:rPr>
              <a:t>ORFs</a:t>
            </a:r>
            <a:r>
              <a:rPr lang="es-EC" sz="1200" kern="1200" dirty="0" smtClean="0">
                <a:solidFill>
                  <a:schemeClr val="tx1"/>
                </a:solidFill>
                <a:effectLst/>
                <a:latin typeface="+mn-lt"/>
                <a:ea typeface="+mn-ea"/>
                <a:cs typeface="+mn-cs"/>
              </a:rPr>
              <a:t>): La </a:t>
            </a:r>
            <a:r>
              <a:rPr lang="es-EC" sz="1200" kern="1200" dirty="0" err="1" smtClean="0">
                <a:solidFill>
                  <a:schemeClr val="tx1"/>
                </a:solidFill>
                <a:effectLst/>
                <a:latin typeface="+mn-lt"/>
                <a:ea typeface="+mn-ea"/>
                <a:cs typeface="+mn-cs"/>
              </a:rPr>
              <a:t>replicasa</a:t>
            </a:r>
            <a:r>
              <a:rPr lang="es-EC" sz="1200" kern="1200" dirty="0" smtClean="0">
                <a:solidFill>
                  <a:schemeClr val="tx1"/>
                </a:solidFill>
                <a:effectLst/>
                <a:latin typeface="+mn-lt"/>
                <a:ea typeface="+mn-ea"/>
                <a:cs typeface="+mn-cs"/>
              </a:rPr>
              <a:t> viral (</a:t>
            </a:r>
            <a:r>
              <a:rPr lang="es-EC" sz="1200" kern="1200" dirty="0" err="1" smtClean="0">
                <a:solidFill>
                  <a:schemeClr val="tx1"/>
                </a:solidFill>
                <a:effectLst/>
                <a:latin typeface="+mn-lt"/>
                <a:ea typeface="+mn-ea"/>
                <a:cs typeface="+mn-cs"/>
              </a:rPr>
              <a:t>RdRp</a:t>
            </a:r>
            <a:r>
              <a:rPr lang="es-EC" sz="1200" kern="1200" dirty="0" smtClean="0">
                <a:solidFill>
                  <a:schemeClr val="tx1"/>
                </a:solidFill>
                <a:effectLst/>
                <a:latin typeface="+mn-lt"/>
                <a:ea typeface="+mn-ea"/>
                <a:cs typeface="+mn-cs"/>
              </a:rPr>
              <a:t>) que copia el RNA sin pasar por una molécula intermedia de ADN, el triplete de proteínas TGB (triple-gene block) involucradas en el movimiento del virus de una célula a otra, y la cubierta proteica (CP) la cual recubre al virus (Figura 3).</a:t>
            </a:r>
            <a:endParaRPr lang="es-EC" dirty="0"/>
          </a:p>
        </p:txBody>
      </p:sp>
      <p:sp>
        <p:nvSpPr>
          <p:cNvPr id="4" name="Marcador de número de diapositiva 3"/>
          <p:cNvSpPr>
            <a:spLocks noGrp="1"/>
          </p:cNvSpPr>
          <p:nvPr>
            <p:ph type="sldNum" sz="quarter" idx="10"/>
          </p:nvPr>
        </p:nvSpPr>
        <p:spPr/>
        <p:txBody>
          <a:bodyPr/>
          <a:lstStyle/>
          <a:p>
            <a:fld id="{E4E839E6-DEB3-40CA-A5A7-3543C6320E19}" type="slidenum">
              <a:rPr lang="es-EC" smtClean="0"/>
              <a:pPr/>
              <a:t>4</a:t>
            </a:fld>
            <a:endParaRPr lang="es-EC"/>
          </a:p>
        </p:txBody>
      </p:sp>
    </p:spTree>
    <p:extLst>
      <p:ext uri="{BB962C8B-B14F-4D97-AF65-F5344CB8AC3E}">
        <p14:creationId xmlns:p14="http://schemas.microsoft.com/office/powerpoint/2010/main" val="3528341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4E839E6-DEB3-40CA-A5A7-3543C6320E19}" type="slidenum">
              <a:rPr lang="es-EC" smtClean="0"/>
              <a:pPr/>
              <a:t>5</a:t>
            </a:fld>
            <a:endParaRPr lang="es-EC"/>
          </a:p>
        </p:txBody>
      </p:sp>
    </p:spTree>
    <p:extLst>
      <p:ext uri="{BB962C8B-B14F-4D97-AF65-F5344CB8AC3E}">
        <p14:creationId xmlns:p14="http://schemas.microsoft.com/office/powerpoint/2010/main" val="1551897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acorde a una búsqueda de homólogos cercanos en la base de datos </a:t>
            </a:r>
            <a:r>
              <a:rPr lang="es-EC" sz="1200" kern="1200" dirty="0" err="1" smtClean="0">
                <a:solidFill>
                  <a:schemeClr val="tx1"/>
                </a:solidFill>
                <a:effectLst/>
                <a:latin typeface="+mn-lt"/>
                <a:ea typeface="+mn-ea"/>
                <a:cs typeface="+mn-cs"/>
              </a:rPr>
              <a:t>Uniprot</a:t>
            </a:r>
            <a:r>
              <a:rPr lang="es-EC" sz="1200" kern="1200" dirty="0" smtClean="0">
                <a:solidFill>
                  <a:schemeClr val="tx1"/>
                </a:solidFill>
                <a:effectLst/>
                <a:latin typeface="+mn-lt"/>
                <a:ea typeface="+mn-ea"/>
                <a:cs typeface="+mn-cs"/>
              </a:rPr>
              <a:t>.</a:t>
            </a:r>
            <a:r>
              <a:rPr lang="es-EC" sz="1200" i="1" kern="1200" dirty="0" smtClean="0">
                <a:solidFill>
                  <a:schemeClr val="tx1"/>
                </a:solidFill>
                <a:effectLst/>
                <a:latin typeface="+mn-lt"/>
                <a:ea typeface="+mn-ea"/>
                <a:cs typeface="+mn-cs"/>
              </a:rPr>
              <a:t> </a:t>
            </a:r>
          </a:p>
          <a:p>
            <a:r>
              <a:rPr lang="es-EC" sz="1200" i="1" kern="1200" dirty="0" smtClean="0">
                <a:solidFill>
                  <a:schemeClr val="tx1"/>
                </a:solidFill>
                <a:effectLst/>
                <a:latin typeface="+mn-lt"/>
                <a:ea typeface="+mn-ea"/>
                <a:cs typeface="+mn-cs"/>
              </a:rPr>
              <a:t>Se ensambla mediante mecanismo de bucle n-terminal</a:t>
            </a:r>
          </a:p>
          <a:p>
            <a:r>
              <a:rPr lang="es-EC" sz="1200" i="1" kern="1200" dirty="0" smtClean="0">
                <a:solidFill>
                  <a:schemeClr val="tx1"/>
                </a:solidFill>
                <a:effectLst/>
                <a:latin typeface="+mn-lt"/>
                <a:ea typeface="+mn-ea"/>
                <a:cs typeface="+mn-cs"/>
              </a:rPr>
              <a:t>Que características estructurales le</a:t>
            </a:r>
            <a:r>
              <a:rPr lang="es-EC" sz="1200" i="1" kern="1200" baseline="0" dirty="0" smtClean="0">
                <a:solidFill>
                  <a:schemeClr val="tx1"/>
                </a:solidFill>
                <a:effectLst/>
                <a:latin typeface="+mn-lt"/>
                <a:ea typeface="+mn-ea"/>
                <a:cs typeface="+mn-cs"/>
              </a:rPr>
              <a:t> dan flexibilidad al virus</a:t>
            </a:r>
            <a:endParaRPr lang="es-EC" sz="1200" i="1" kern="1200" dirty="0" smtClean="0">
              <a:solidFill>
                <a:schemeClr val="tx1"/>
              </a:solidFill>
              <a:effectLst/>
              <a:latin typeface="+mn-lt"/>
              <a:ea typeface="+mn-ea"/>
              <a:cs typeface="+mn-cs"/>
            </a:endParaRPr>
          </a:p>
          <a:p>
            <a:r>
              <a:rPr lang="es-EC" sz="1200" i="1" kern="1200" dirty="0" smtClean="0">
                <a:solidFill>
                  <a:schemeClr val="tx1"/>
                </a:solidFill>
                <a:effectLst/>
                <a:latin typeface="+mn-lt"/>
                <a:ea typeface="+mn-ea"/>
                <a:cs typeface="+mn-cs"/>
              </a:rPr>
              <a:t>Entre que estructuras secundarias entra</a:t>
            </a:r>
            <a:r>
              <a:rPr lang="es-EC" sz="1200" i="1" kern="1200" baseline="0" dirty="0" smtClean="0">
                <a:solidFill>
                  <a:schemeClr val="tx1"/>
                </a:solidFill>
                <a:effectLst/>
                <a:latin typeface="+mn-lt"/>
                <a:ea typeface="+mn-ea"/>
                <a:cs typeface="+mn-cs"/>
              </a:rPr>
              <a:t> el </a:t>
            </a:r>
            <a:r>
              <a:rPr lang="es-EC" sz="1200" i="1" kern="1200" baseline="0" dirty="0" err="1" smtClean="0">
                <a:solidFill>
                  <a:schemeClr val="tx1"/>
                </a:solidFill>
                <a:effectLst/>
                <a:latin typeface="+mn-lt"/>
                <a:ea typeface="+mn-ea"/>
                <a:cs typeface="+mn-cs"/>
              </a:rPr>
              <a:t>ssRNA</a:t>
            </a:r>
            <a:endParaRPr lang="es-EC" sz="1200" i="1" kern="1200" dirty="0" smtClean="0">
              <a:solidFill>
                <a:schemeClr val="tx1"/>
              </a:solidFill>
              <a:effectLst/>
              <a:latin typeface="+mn-lt"/>
              <a:ea typeface="+mn-ea"/>
              <a:cs typeface="+mn-cs"/>
            </a:endParaRPr>
          </a:p>
          <a:p>
            <a:r>
              <a:rPr lang="es-EC" sz="1200" i="1" kern="1200" dirty="0" smtClean="0">
                <a:solidFill>
                  <a:schemeClr val="tx1"/>
                </a:solidFill>
                <a:effectLst/>
                <a:latin typeface="+mn-lt"/>
                <a:ea typeface="+mn-ea"/>
                <a:cs typeface="+mn-cs"/>
              </a:rPr>
              <a:t>Que </a:t>
            </a:r>
            <a:r>
              <a:rPr lang="es-EC" sz="1200" i="1" kern="1200" dirty="0" err="1" smtClean="0">
                <a:solidFill>
                  <a:schemeClr val="tx1"/>
                </a:solidFill>
                <a:effectLst/>
                <a:latin typeface="+mn-lt"/>
                <a:ea typeface="+mn-ea"/>
                <a:cs typeface="+mn-cs"/>
              </a:rPr>
              <a:t>aa</a:t>
            </a:r>
            <a:r>
              <a:rPr lang="es-EC" sz="1200" i="1" kern="1200" baseline="0" dirty="0" smtClean="0">
                <a:solidFill>
                  <a:schemeClr val="tx1"/>
                </a:solidFill>
                <a:effectLst/>
                <a:latin typeface="+mn-lt"/>
                <a:ea typeface="+mn-ea"/>
                <a:cs typeface="+mn-cs"/>
              </a:rPr>
              <a:t> están involucrados en el empaquetamiento del </a:t>
            </a:r>
            <a:r>
              <a:rPr lang="es-EC" sz="1200" i="1" kern="1200" baseline="0" dirty="0" err="1" smtClean="0">
                <a:solidFill>
                  <a:schemeClr val="tx1"/>
                </a:solidFill>
                <a:effectLst/>
                <a:latin typeface="+mn-lt"/>
                <a:ea typeface="+mn-ea"/>
                <a:cs typeface="+mn-cs"/>
              </a:rPr>
              <a:t>ssRNA</a:t>
            </a:r>
            <a:endParaRPr lang="es-EC" sz="1200" i="1" kern="1200" baseline="0" dirty="0" smtClean="0">
              <a:solidFill>
                <a:schemeClr val="tx1"/>
              </a:solidFill>
              <a:effectLst/>
              <a:latin typeface="+mn-lt"/>
              <a:ea typeface="+mn-ea"/>
              <a:cs typeface="+mn-cs"/>
            </a:endParaRPr>
          </a:p>
          <a:p>
            <a:r>
              <a:rPr lang="es-EC" sz="1200" i="1" kern="1200" baseline="0" dirty="0" smtClean="0">
                <a:solidFill>
                  <a:schemeClr val="tx1"/>
                </a:solidFill>
                <a:effectLst/>
                <a:latin typeface="+mn-lt"/>
                <a:ea typeface="+mn-ea"/>
                <a:cs typeface="+mn-cs"/>
              </a:rPr>
              <a:t>Que dominio esta relacionado con el ensamblaje proteína </a:t>
            </a:r>
            <a:r>
              <a:rPr lang="es-EC" sz="1200" i="1" kern="1200" baseline="0" dirty="0" err="1" smtClean="0">
                <a:solidFill>
                  <a:schemeClr val="tx1"/>
                </a:solidFill>
                <a:effectLst/>
                <a:latin typeface="+mn-lt"/>
                <a:ea typeface="+mn-ea"/>
                <a:cs typeface="+mn-cs"/>
              </a:rPr>
              <a:t>proteína</a:t>
            </a:r>
            <a:r>
              <a:rPr lang="es-EC" sz="1200" i="1" kern="1200" baseline="0" dirty="0" smtClean="0">
                <a:solidFill>
                  <a:schemeClr val="tx1"/>
                </a:solidFill>
                <a:effectLst/>
                <a:latin typeface="+mn-lt"/>
                <a:ea typeface="+mn-ea"/>
                <a:cs typeface="+mn-cs"/>
              </a:rPr>
              <a:t> para dar una estructura helicoidal</a:t>
            </a:r>
          </a:p>
          <a:p>
            <a:r>
              <a:rPr lang="es-EC" sz="1200" i="1" kern="1200" baseline="0" dirty="0" smtClean="0">
                <a:solidFill>
                  <a:schemeClr val="tx1"/>
                </a:solidFill>
                <a:effectLst/>
                <a:latin typeface="+mn-lt"/>
                <a:ea typeface="+mn-ea"/>
                <a:cs typeface="+mn-cs"/>
              </a:rPr>
              <a:t>Si el CP por si solo es propenso a la agregación y formar VLP en ausencia de ARN</a:t>
            </a:r>
          </a:p>
          <a:p>
            <a:r>
              <a:rPr lang="es-EC" sz="1200" i="1" kern="1200" baseline="0" dirty="0" smtClean="0">
                <a:solidFill>
                  <a:schemeClr val="tx1"/>
                </a:solidFill>
                <a:effectLst/>
                <a:latin typeface="+mn-lt"/>
                <a:ea typeface="+mn-ea"/>
                <a:cs typeface="+mn-cs"/>
              </a:rPr>
              <a:t>Que </a:t>
            </a:r>
            <a:r>
              <a:rPr lang="es-EC" sz="1200" i="1" kern="1200" baseline="0" dirty="0" err="1" smtClean="0">
                <a:solidFill>
                  <a:schemeClr val="tx1"/>
                </a:solidFill>
                <a:effectLst/>
                <a:latin typeface="+mn-lt"/>
                <a:ea typeface="+mn-ea"/>
                <a:cs typeface="+mn-cs"/>
              </a:rPr>
              <a:t>aa</a:t>
            </a:r>
            <a:r>
              <a:rPr lang="es-EC" sz="1200" i="1" kern="1200" baseline="0" dirty="0" smtClean="0">
                <a:solidFill>
                  <a:schemeClr val="tx1"/>
                </a:solidFill>
                <a:effectLst/>
                <a:latin typeface="+mn-lt"/>
                <a:ea typeface="+mn-ea"/>
                <a:cs typeface="+mn-cs"/>
              </a:rPr>
              <a:t> involucrados en la polimerización</a:t>
            </a:r>
          </a:p>
          <a:p>
            <a:r>
              <a:rPr lang="es-EC" sz="1200" i="1" kern="1200" baseline="0" dirty="0" smtClean="0">
                <a:solidFill>
                  <a:schemeClr val="tx1"/>
                </a:solidFill>
                <a:effectLst/>
                <a:latin typeface="+mn-lt"/>
                <a:ea typeface="+mn-ea"/>
                <a:cs typeface="+mn-cs"/>
              </a:rPr>
              <a:t>residuos clave ubicados en la superficie de </a:t>
            </a:r>
            <a:r>
              <a:rPr lang="es-EC" sz="1200" i="1" kern="1200" baseline="0" dirty="0" err="1" smtClean="0">
                <a:solidFill>
                  <a:schemeClr val="tx1"/>
                </a:solidFill>
                <a:effectLst/>
                <a:latin typeface="+mn-lt"/>
                <a:ea typeface="+mn-ea"/>
                <a:cs typeface="+mn-cs"/>
              </a:rPr>
              <a:t>nanoparticulas</a:t>
            </a:r>
            <a:r>
              <a:rPr lang="es-EC" sz="1200" i="1" kern="1200" baseline="0" dirty="0" smtClean="0">
                <a:solidFill>
                  <a:schemeClr val="tx1"/>
                </a:solidFill>
                <a:effectLst/>
                <a:latin typeface="+mn-lt"/>
                <a:ea typeface="+mn-ea"/>
                <a:cs typeface="+mn-cs"/>
              </a:rPr>
              <a:t> que interactúen con células inmunes </a:t>
            </a:r>
          </a:p>
          <a:p>
            <a:r>
              <a:rPr lang="es-EC" sz="1200" i="1" kern="1200" baseline="0" dirty="0" err="1" smtClean="0">
                <a:solidFill>
                  <a:schemeClr val="tx1"/>
                </a:solidFill>
                <a:effectLst/>
                <a:latin typeface="+mn-lt"/>
                <a:ea typeface="+mn-ea"/>
                <a:cs typeface="+mn-cs"/>
              </a:rPr>
              <a:t>Difraccion</a:t>
            </a:r>
            <a:r>
              <a:rPr lang="es-EC" sz="1200" i="1" kern="1200" baseline="0" dirty="0" smtClean="0">
                <a:solidFill>
                  <a:schemeClr val="tx1"/>
                </a:solidFill>
                <a:effectLst/>
                <a:latin typeface="+mn-lt"/>
                <a:ea typeface="+mn-ea"/>
                <a:cs typeface="+mn-cs"/>
              </a:rPr>
              <a:t> de rayos X</a:t>
            </a:r>
          </a:p>
          <a:p>
            <a:r>
              <a:rPr lang="es-EC" sz="1200" i="1" kern="1200" baseline="0" dirty="0" err="1" smtClean="0">
                <a:solidFill>
                  <a:schemeClr val="tx1"/>
                </a:solidFill>
                <a:effectLst/>
                <a:latin typeface="+mn-lt"/>
                <a:ea typeface="+mn-ea"/>
                <a:cs typeface="+mn-cs"/>
              </a:rPr>
              <a:t>Docking</a:t>
            </a:r>
            <a:endParaRPr lang="es-EC" sz="1200" i="1" kern="1200" baseline="0" dirty="0" smtClean="0">
              <a:solidFill>
                <a:schemeClr val="tx1"/>
              </a:solidFill>
              <a:effectLst/>
              <a:latin typeface="+mn-lt"/>
              <a:ea typeface="+mn-ea"/>
              <a:cs typeface="+mn-cs"/>
            </a:endParaRPr>
          </a:p>
          <a:p>
            <a:r>
              <a:rPr lang="es-EC" sz="1200" i="1" kern="1200" baseline="0" dirty="0" err="1" smtClean="0">
                <a:solidFill>
                  <a:schemeClr val="tx1"/>
                </a:solidFill>
                <a:effectLst/>
                <a:latin typeface="+mn-lt"/>
                <a:ea typeface="+mn-ea"/>
                <a:cs typeface="+mn-cs"/>
              </a:rPr>
              <a:t>Criomicroscopia</a:t>
            </a:r>
            <a:r>
              <a:rPr lang="es-EC" sz="1200" i="1" kern="1200" baseline="0" dirty="0" smtClean="0">
                <a:solidFill>
                  <a:schemeClr val="tx1"/>
                </a:solidFill>
                <a:effectLst/>
                <a:latin typeface="+mn-lt"/>
                <a:ea typeface="+mn-ea"/>
                <a:cs typeface="+mn-cs"/>
              </a:rPr>
              <a:t> </a:t>
            </a:r>
            <a:r>
              <a:rPr lang="es-EC" sz="1200" i="1" kern="1200" baseline="0" dirty="0" err="1" smtClean="0">
                <a:solidFill>
                  <a:schemeClr val="tx1"/>
                </a:solidFill>
                <a:effectLst/>
                <a:latin typeface="+mn-lt"/>
                <a:ea typeface="+mn-ea"/>
                <a:cs typeface="+mn-cs"/>
              </a:rPr>
              <a:t>electronica</a:t>
            </a:r>
            <a:endParaRPr lang="es-EC" dirty="0"/>
          </a:p>
        </p:txBody>
      </p:sp>
      <p:sp>
        <p:nvSpPr>
          <p:cNvPr id="4" name="Marcador de número de diapositiva 3"/>
          <p:cNvSpPr>
            <a:spLocks noGrp="1"/>
          </p:cNvSpPr>
          <p:nvPr>
            <p:ph type="sldNum" sz="quarter" idx="10"/>
          </p:nvPr>
        </p:nvSpPr>
        <p:spPr/>
        <p:txBody>
          <a:bodyPr/>
          <a:lstStyle/>
          <a:p>
            <a:fld id="{E4E839E6-DEB3-40CA-A5A7-3543C6320E19}" type="slidenum">
              <a:rPr lang="es-EC" smtClean="0"/>
              <a:pPr/>
              <a:t>12</a:t>
            </a:fld>
            <a:endParaRPr lang="es-EC"/>
          </a:p>
        </p:txBody>
      </p:sp>
    </p:spTree>
    <p:extLst>
      <p:ext uri="{BB962C8B-B14F-4D97-AF65-F5344CB8AC3E}">
        <p14:creationId xmlns:p14="http://schemas.microsoft.com/office/powerpoint/2010/main" val="3099599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La especificidad del diagnóstico se determino</a:t>
            </a:r>
            <a:r>
              <a:rPr lang="es-EC" baseline="0" dirty="0" smtClean="0"/>
              <a:t> aplicando la prueba a 16 muestras de hoja </a:t>
            </a:r>
            <a:r>
              <a:rPr lang="es-EC" baseline="0" dirty="0" err="1" smtClean="0"/>
              <a:t>babaco</a:t>
            </a:r>
            <a:r>
              <a:rPr lang="es-EC" baseline="0" dirty="0" smtClean="0"/>
              <a:t> con sintomatología viral de diferentes regiones del país </a:t>
            </a:r>
          </a:p>
          <a:p>
            <a:r>
              <a:rPr lang="es-EC" baseline="0" dirty="0" smtClean="0"/>
              <a:t>Y un control comercial de los </a:t>
            </a:r>
            <a:r>
              <a:rPr lang="es-EC" baseline="0" dirty="0" err="1" smtClean="0"/>
              <a:t>congeneros</a:t>
            </a:r>
            <a:r>
              <a:rPr lang="es-EC" baseline="0" dirty="0" smtClean="0"/>
              <a:t> cercanos a </a:t>
            </a:r>
            <a:r>
              <a:rPr lang="es-EC" baseline="0" dirty="0" err="1" smtClean="0"/>
              <a:t>BabMV</a:t>
            </a:r>
            <a:r>
              <a:rPr lang="es-EC" baseline="0" dirty="0" smtClean="0"/>
              <a:t> </a:t>
            </a:r>
            <a:endParaRPr lang="es-EC" dirty="0"/>
          </a:p>
        </p:txBody>
      </p:sp>
      <p:sp>
        <p:nvSpPr>
          <p:cNvPr id="4" name="Marcador de número de diapositiva 3"/>
          <p:cNvSpPr>
            <a:spLocks noGrp="1"/>
          </p:cNvSpPr>
          <p:nvPr>
            <p:ph type="sldNum" sz="quarter" idx="10"/>
          </p:nvPr>
        </p:nvSpPr>
        <p:spPr/>
        <p:txBody>
          <a:bodyPr/>
          <a:lstStyle/>
          <a:p>
            <a:fld id="{E4E839E6-DEB3-40CA-A5A7-3543C6320E19}" type="slidenum">
              <a:rPr lang="es-EC" smtClean="0"/>
              <a:pPr/>
              <a:t>16</a:t>
            </a:fld>
            <a:endParaRPr lang="es-EC"/>
          </a:p>
        </p:txBody>
      </p:sp>
    </p:spTree>
    <p:extLst>
      <p:ext uri="{BB962C8B-B14F-4D97-AF65-F5344CB8AC3E}">
        <p14:creationId xmlns:p14="http://schemas.microsoft.com/office/powerpoint/2010/main" val="2172784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En virus, La principal premisa es que los procesos epidémicos dejan una impronta cuantificable en los genomas través del tiempo. En los virus que mutan rápidamente como los de ARN, la evolución de su genoma ocurre a la par con la dispersión geográfica, este proceso </a:t>
            </a:r>
            <a:r>
              <a:rPr lang="es-EC" sz="1200" kern="1200" dirty="0" err="1" smtClean="0">
                <a:solidFill>
                  <a:schemeClr val="tx1"/>
                </a:solidFill>
                <a:effectLst/>
                <a:latin typeface="+mn-lt"/>
                <a:ea typeface="+mn-ea"/>
                <a:cs typeface="+mn-cs"/>
              </a:rPr>
              <a:t>filodinámico</a:t>
            </a:r>
            <a:r>
              <a:rPr lang="es-EC" sz="1200" kern="1200" dirty="0" smtClean="0">
                <a:solidFill>
                  <a:schemeClr val="tx1"/>
                </a:solidFill>
                <a:effectLst/>
                <a:latin typeface="+mn-lt"/>
                <a:ea typeface="+mn-ea"/>
                <a:cs typeface="+mn-cs"/>
              </a:rPr>
              <a:t> puede ser modelado con los datos genómicos utilizando análisis </a:t>
            </a:r>
            <a:r>
              <a:rPr lang="es-EC" sz="1200" kern="1200" dirty="0" err="1" smtClean="0">
                <a:solidFill>
                  <a:schemeClr val="tx1"/>
                </a:solidFill>
                <a:effectLst/>
                <a:latin typeface="+mn-lt"/>
                <a:ea typeface="+mn-ea"/>
                <a:cs typeface="+mn-cs"/>
              </a:rPr>
              <a:t>filogeográficos</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Faria</a:t>
            </a:r>
            <a:r>
              <a:rPr lang="es-EC" sz="1200" kern="1200" dirty="0" smtClean="0">
                <a:solidFill>
                  <a:schemeClr val="tx1"/>
                </a:solidFill>
                <a:effectLst/>
                <a:latin typeface="+mn-lt"/>
                <a:ea typeface="+mn-ea"/>
                <a:cs typeface="+mn-cs"/>
              </a:rPr>
              <a:t> et al., 2011).</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E4E839E6-DEB3-40CA-A5A7-3543C6320E19}" type="slidenum">
              <a:rPr lang="es-EC" smtClean="0"/>
              <a:pPr/>
              <a:t>18</a:t>
            </a:fld>
            <a:endParaRPr lang="es-EC"/>
          </a:p>
        </p:txBody>
      </p:sp>
    </p:spTree>
    <p:extLst>
      <p:ext uri="{BB962C8B-B14F-4D97-AF65-F5344CB8AC3E}">
        <p14:creationId xmlns:p14="http://schemas.microsoft.com/office/powerpoint/2010/main" val="1235212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En virus, La principal premisa es que los procesos epidémicos dejan una impronta cuantificable en los genomas través del tiempo. En los virus que mutan rápidamente como los de ARN, la evolución de su genoma ocurre a la par con la dispersión geográfica, este proceso </a:t>
            </a:r>
            <a:r>
              <a:rPr lang="es-EC" sz="1200" kern="1200" dirty="0" err="1" smtClean="0">
                <a:solidFill>
                  <a:schemeClr val="tx1"/>
                </a:solidFill>
                <a:effectLst/>
                <a:latin typeface="+mn-lt"/>
                <a:ea typeface="+mn-ea"/>
                <a:cs typeface="+mn-cs"/>
              </a:rPr>
              <a:t>filodinámico</a:t>
            </a:r>
            <a:r>
              <a:rPr lang="es-EC" sz="1200" kern="1200" dirty="0" smtClean="0">
                <a:solidFill>
                  <a:schemeClr val="tx1"/>
                </a:solidFill>
                <a:effectLst/>
                <a:latin typeface="+mn-lt"/>
                <a:ea typeface="+mn-ea"/>
                <a:cs typeface="+mn-cs"/>
              </a:rPr>
              <a:t> puede ser modelado con los datos genómicos utilizando análisis </a:t>
            </a:r>
            <a:r>
              <a:rPr lang="es-EC" sz="1200" kern="1200" dirty="0" err="1" smtClean="0">
                <a:solidFill>
                  <a:schemeClr val="tx1"/>
                </a:solidFill>
                <a:effectLst/>
                <a:latin typeface="+mn-lt"/>
                <a:ea typeface="+mn-ea"/>
                <a:cs typeface="+mn-cs"/>
              </a:rPr>
              <a:t>filogeográficos</a:t>
            </a:r>
            <a:endParaRPr lang="es-EC" dirty="0"/>
          </a:p>
        </p:txBody>
      </p:sp>
      <p:sp>
        <p:nvSpPr>
          <p:cNvPr id="4" name="Marcador de número de diapositiva 3"/>
          <p:cNvSpPr>
            <a:spLocks noGrp="1"/>
          </p:cNvSpPr>
          <p:nvPr>
            <p:ph type="sldNum" sz="quarter" idx="10"/>
          </p:nvPr>
        </p:nvSpPr>
        <p:spPr/>
        <p:txBody>
          <a:bodyPr/>
          <a:lstStyle/>
          <a:p>
            <a:fld id="{E4E839E6-DEB3-40CA-A5A7-3543C6320E19}" type="slidenum">
              <a:rPr lang="es-EC" smtClean="0"/>
              <a:pPr/>
              <a:t>19</a:t>
            </a:fld>
            <a:endParaRPr lang="es-EC"/>
          </a:p>
        </p:txBody>
      </p:sp>
    </p:spTree>
    <p:extLst>
      <p:ext uri="{BB962C8B-B14F-4D97-AF65-F5344CB8AC3E}">
        <p14:creationId xmlns:p14="http://schemas.microsoft.com/office/powerpoint/2010/main" val="927471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4E839E6-DEB3-40CA-A5A7-3543C6320E19}" type="slidenum">
              <a:rPr lang="es-EC" smtClean="0"/>
              <a:pPr/>
              <a:t>22</a:t>
            </a:fld>
            <a:endParaRPr lang="es-EC"/>
          </a:p>
        </p:txBody>
      </p:sp>
    </p:spTree>
    <p:extLst>
      <p:ext uri="{BB962C8B-B14F-4D97-AF65-F5344CB8AC3E}">
        <p14:creationId xmlns:p14="http://schemas.microsoft.com/office/powerpoint/2010/main" val="34876533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userDrawn="1"/>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1101" name="CorelDRAW" r:id="rId3" imgW="9151920" imgH="5621400" progId="">
                  <p:embed/>
                </p:oleObj>
              </mc:Choice>
              <mc:Fallback>
                <p:oleObj name="CorelDRAW" r:id="rId3" imgW="9151920" imgH="5621400" progId="">
                  <p:embed/>
                  <p:pic>
                    <p:nvPicPr>
                      <p:cNvPr id="0"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609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s-EC" altLang="es-EC" sz="1400">
              <a:solidFill>
                <a:srgbClr val="000000"/>
              </a:solidFill>
            </a:endParaRPr>
          </a:p>
        </p:txBody>
      </p:sp>
      <p:sp>
        <p:nvSpPr>
          <p:cNvPr id="4" name="Rectangle 25"/>
          <p:cNvSpPr>
            <a:spLocks noChangeArrowheads="1"/>
          </p:cNvSpPr>
          <p:nvPr userDrawn="1"/>
        </p:nvSpPr>
        <p:spPr bwMode="auto">
          <a:xfrm>
            <a:off x="4165600" y="6245225"/>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s-EC" altLang="es-EC" sz="1400">
              <a:solidFill>
                <a:srgbClr val="000000"/>
              </a:solidFill>
            </a:endParaRPr>
          </a:p>
        </p:txBody>
      </p:sp>
      <p:sp>
        <p:nvSpPr>
          <p:cNvPr id="5" name="Rectangle 26"/>
          <p:cNvSpPr>
            <a:spLocks noChangeArrowheads="1"/>
          </p:cNvSpPr>
          <p:nvPr userDrawn="1"/>
        </p:nvSpPr>
        <p:spPr bwMode="auto">
          <a:xfrm>
            <a:off x="609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s-EC" altLang="es-EC" sz="1400">
              <a:solidFill>
                <a:srgbClr val="000000"/>
              </a:solidFill>
            </a:endParaRPr>
          </a:p>
        </p:txBody>
      </p:sp>
      <p:sp>
        <p:nvSpPr>
          <p:cNvPr id="6" name="Rectangle 27"/>
          <p:cNvSpPr>
            <a:spLocks noChangeArrowheads="1"/>
          </p:cNvSpPr>
          <p:nvPr userDrawn="1"/>
        </p:nvSpPr>
        <p:spPr bwMode="auto">
          <a:xfrm>
            <a:off x="4165600" y="6245225"/>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s-EC" altLang="es-EC" sz="1400">
              <a:solidFill>
                <a:srgbClr val="000000"/>
              </a:solidFill>
            </a:endParaRPr>
          </a:p>
        </p:txBody>
      </p:sp>
      <p:pic>
        <p:nvPicPr>
          <p:cNvPr id="7" name="Picture 48" descr="bannner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89984" y="260351"/>
            <a:ext cx="1056216" cy="7921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s-EC" altLang="es-EC" sz="1800">
              <a:solidFill>
                <a:srgbClr val="000000"/>
              </a:solidFill>
            </a:endParaRPr>
          </a:p>
        </p:txBody>
      </p:sp>
      <p:pic>
        <p:nvPicPr>
          <p:cNvPr id="9" name="Picture 49" descr="LOGO ESPE ORIGINAL copia"/>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43934" y="115888"/>
            <a:ext cx="4417484"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0559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1957148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2766820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4290652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363387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3611028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871668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2028628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782152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3304323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1811348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userDrawn="1"/>
        </p:nvSpPr>
        <p:spPr bwMode="auto">
          <a:xfrm>
            <a:off x="0" y="1"/>
            <a:ext cx="12192000" cy="620713"/>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s-EC" altLang="es-EC" sz="1800">
              <a:solidFill>
                <a:srgbClr val="000000"/>
              </a:solidFill>
            </a:endParaRPr>
          </a:p>
        </p:txBody>
      </p:sp>
      <p:sp>
        <p:nvSpPr>
          <p:cNvPr id="1027" name="Rectangle 21"/>
          <p:cNvSpPr>
            <a:spLocks noChangeArrowheads="1"/>
          </p:cNvSpPr>
          <p:nvPr userDrawn="1"/>
        </p:nvSpPr>
        <p:spPr bwMode="auto">
          <a:xfrm rot="10800000">
            <a:off x="1" y="6308726"/>
            <a:ext cx="10513484" cy="549275"/>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s-EC" altLang="es-EC" sz="1800">
              <a:solidFill>
                <a:srgbClr val="000000"/>
              </a:solidFill>
            </a:endParaRPr>
          </a:p>
        </p:txBody>
      </p:sp>
      <p:sp>
        <p:nvSpPr>
          <p:cNvPr id="1028" name="Line 23"/>
          <p:cNvSpPr>
            <a:spLocks noChangeShapeType="1"/>
          </p:cNvSpPr>
          <p:nvPr userDrawn="1"/>
        </p:nvSpPr>
        <p:spPr bwMode="auto">
          <a:xfrm rot="10800000" flipH="1">
            <a:off x="33868" y="6296025"/>
            <a:ext cx="887941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EC" sz="1800">
              <a:solidFill>
                <a:srgbClr val="000000"/>
              </a:solidFill>
            </a:endParaRPr>
          </a:p>
        </p:txBody>
      </p:sp>
      <p:sp>
        <p:nvSpPr>
          <p:cNvPr id="1029" name="Line 24"/>
          <p:cNvSpPr>
            <a:spLocks noChangeShapeType="1"/>
          </p:cNvSpPr>
          <p:nvPr userDrawn="1"/>
        </p:nvSpPr>
        <p:spPr bwMode="auto">
          <a:xfrm rot="10800000" flipH="1">
            <a:off x="33868" y="6245225"/>
            <a:ext cx="8879417"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EC" sz="1800">
              <a:solidFill>
                <a:srgbClr val="000000"/>
              </a:solidFill>
            </a:endParaRPr>
          </a:p>
        </p:txBody>
      </p:sp>
      <p:pic>
        <p:nvPicPr>
          <p:cNvPr id="1030" name="Picture 26" descr="LOGO ESPE ORIGINAL cop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3070"/>
          <a:stretch>
            <a:fillRect/>
          </a:stretch>
        </p:blipFill>
        <p:spPr bwMode="auto">
          <a:xfrm>
            <a:off x="8976784" y="5949950"/>
            <a:ext cx="30734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5428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DCSE/mapafinalfinal/renderers/d3/d3renderer/index.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0.png"/><Relationship Id="rId7"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2443488" y="1151676"/>
            <a:ext cx="8435360" cy="4416502"/>
          </a:xfrm>
          <a:prstGeom prst="rect">
            <a:avLst/>
          </a:prstGeom>
        </p:spPr>
        <p:txBody>
          <a:bodyPr>
            <a:normAutofit/>
            <a:scene3d>
              <a:camera prst="orthographicFront"/>
              <a:lightRig rig="soft" dir="t">
                <a:rot lat="0" lon="0" rev="10800000"/>
              </a:lightRig>
            </a:scene3d>
            <a:sp3d>
              <a:bevelT w="27940" h="12700"/>
              <a:contourClr>
                <a:srgbClr val="DDDDDD"/>
              </a:contourClr>
            </a:sp3d>
          </a:bodyPr>
          <a:lst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ctr">
              <a:spcBef>
                <a:spcPct val="0"/>
              </a:spcBef>
              <a:buFontTx/>
              <a:buNone/>
              <a:defRPr/>
            </a:pPr>
            <a:endParaRPr lang="es-ES" sz="28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cs typeface="Arial" pitchFamily="34" charset="0"/>
            </a:endParaRPr>
          </a:p>
        </p:txBody>
      </p:sp>
      <p:pic>
        <p:nvPicPr>
          <p:cNvPr id="4100" name="4 Imagen"/>
          <p:cNvPicPr>
            <a:picLocks noChangeAspect="1" noChangeArrowheads="1"/>
          </p:cNvPicPr>
          <p:nvPr/>
        </p:nvPicPr>
        <p:blipFill>
          <a:blip r:embed="rId2" cstate="print">
            <a:extLst>
              <a:ext uri="{28A0092B-C50C-407E-A947-70E740481C1C}">
                <a14:useLocalDpi xmlns:a14="http://schemas.microsoft.com/office/drawing/2010/main" val="0"/>
              </a:ext>
            </a:extLst>
          </a:blip>
          <a:srcRect l="6454" t="35651" r="48363" b="40483"/>
          <a:stretch>
            <a:fillRect/>
          </a:stretch>
        </p:blipFill>
        <p:spPr bwMode="auto">
          <a:xfrm>
            <a:off x="206499" y="46164"/>
            <a:ext cx="4771626" cy="101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3 Rectángulo"/>
          <p:cNvSpPr>
            <a:spLocks noChangeArrowheads="1"/>
          </p:cNvSpPr>
          <p:nvPr/>
        </p:nvSpPr>
        <p:spPr bwMode="auto">
          <a:xfrm>
            <a:off x="5203714" y="5121631"/>
            <a:ext cx="22076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s-EC" altLang="es-EC" sz="2000" dirty="0" smtClean="0">
                <a:solidFill>
                  <a:srgbClr val="000000"/>
                </a:solidFill>
              </a:rPr>
              <a:t>Septiembre, 2018</a:t>
            </a:r>
            <a:endParaRPr lang="es-EC" altLang="es-EC" dirty="0">
              <a:solidFill>
                <a:srgbClr val="000000"/>
              </a:solidFill>
            </a:endParaRPr>
          </a:p>
        </p:txBody>
      </p:sp>
      <p:sp>
        <p:nvSpPr>
          <p:cNvPr id="2" name="Rectángulo 1"/>
          <p:cNvSpPr/>
          <p:nvPr/>
        </p:nvSpPr>
        <p:spPr>
          <a:xfrm>
            <a:off x="1160895" y="1486180"/>
            <a:ext cx="9414456" cy="2246769"/>
          </a:xfrm>
          <a:prstGeom prst="rect">
            <a:avLst/>
          </a:prstGeom>
        </p:spPr>
        <p:txBody>
          <a:bodyPr wrap="square">
            <a:spAutoFit/>
          </a:bodyPr>
          <a:lstStyle/>
          <a:p>
            <a:r>
              <a:rPr lang="es-EC" sz="2800" b="1" dirty="0"/>
              <a:t>TEMA: CARACTERIZACIÓN MOLECULAR, DIAGNÓSTICO Y FILOGEOGRAFÍA DEL POTEXVIRUS CAUSANTE DE SÍNTOMAS DE MOSAICO Y MANCHAS CLORÓTICAS EN PLANTACIONES DE BABACO (</a:t>
            </a:r>
            <a:r>
              <a:rPr lang="es-EC" sz="2800" b="1" i="1" dirty="0" err="1"/>
              <a:t>Vasconcellea</a:t>
            </a:r>
            <a:r>
              <a:rPr lang="es-EC" sz="2800" b="1" i="1" dirty="0"/>
              <a:t> × </a:t>
            </a:r>
            <a:r>
              <a:rPr lang="es-EC" sz="2800" b="1" i="1" dirty="0" err="1"/>
              <a:t>heilbornii</a:t>
            </a:r>
            <a:r>
              <a:rPr lang="es-EC" sz="2800" b="1" i="1" dirty="0"/>
              <a:t>. </a:t>
            </a:r>
            <a:r>
              <a:rPr lang="es-EC" sz="2800" b="1" i="1" dirty="0" err="1"/>
              <a:t>var</a:t>
            </a:r>
            <a:r>
              <a:rPr lang="es-EC" sz="2800" b="1" i="1" dirty="0"/>
              <a:t>. </a:t>
            </a:r>
            <a:r>
              <a:rPr lang="es-EC" sz="2800" b="1" i="1" dirty="0" err="1"/>
              <a:t>p</a:t>
            </a:r>
            <a:r>
              <a:rPr lang="es-EC" sz="2800" b="1" i="1" dirty="0" err="1" smtClean="0"/>
              <a:t>entagona</a:t>
            </a:r>
            <a:r>
              <a:rPr lang="es-EC" sz="2800" b="1" dirty="0"/>
              <a:t>)</a:t>
            </a:r>
            <a:endParaRPr lang="es-EC" sz="2800" dirty="0"/>
          </a:p>
        </p:txBody>
      </p:sp>
      <p:sp>
        <p:nvSpPr>
          <p:cNvPr id="3" name="Rectángulo 2"/>
          <p:cNvSpPr/>
          <p:nvPr/>
        </p:nvSpPr>
        <p:spPr>
          <a:xfrm>
            <a:off x="571551" y="4296485"/>
            <a:ext cx="10003800" cy="461665"/>
          </a:xfrm>
          <a:prstGeom prst="rect">
            <a:avLst/>
          </a:prstGeom>
        </p:spPr>
        <p:txBody>
          <a:bodyPr wrap="square">
            <a:spAutoFit/>
          </a:bodyPr>
          <a:lstStyle/>
          <a:p>
            <a:pPr algn="ctr"/>
            <a:r>
              <a:rPr lang="es-EC" sz="2400" b="1" dirty="0" smtClean="0"/>
              <a:t>Eduardo Moncayo</a:t>
            </a:r>
            <a:endParaRPr lang="es-EC" dirty="0"/>
          </a:p>
        </p:txBody>
      </p:sp>
      <p:pic>
        <p:nvPicPr>
          <p:cNvPr id="9" name="Imagen 15" descr="Descripción: C:\Users\HP\Pictures\Fiam¡s\EShPE\424864_433616274989_106916624989_1628075_1992944167_n.jpg"/>
          <p:cNvPicPr>
            <a:picLocks noChangeAspect="1" noChangeArrowheads="1"/>
          </p:cNvPicPr>
          <p:nvPr/>
        </p:nvPicPr>
        <p:blipFill>
          <a:blip r:embed="rId3" cstate="print">
            <a:extLst>
              <a:ext uri="{28A0092B-C50C-407E-A947-70E740481C1C}">
                <a14:useLocalDpi xmlns:a14="http://schemas.microsoft.com/office/drawing/2010/main" val="0"/>
              </a:ext>
            </a:extLst>
          </a:blip>
          <a:srcRect l="3590" t="2563" b="3589"/>
          <a:stretch>
            <a:fillRect/>
          </a:stretch>
        </p:blipFill>
        <p:spPr bwMode="auto">
          <a:xfrm>
            <a:off x="10575351" y="311100"/>
            <a:ext cx="1373449" cy="12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a:blip r:embed="rId4" cstate="print"/>
          <a:stretch>
            <a:fillRect/>
          </a:stretch>
        </p:blipFill>
        <p:spPr>
          <a:xfrm>
            <a:off x="10760393" y="4408512"/>
            <a:ext cx="1306863" cy="1159666"/>
          </a:xfrm>
          <a:prstGeom prst="rect">
            <a:avLst/>
          </a:prstGeom>
        </p:spPr>
      </p:pic>
    </p:spTree>
    <p:extLst>
      <p:ext uri="{BB962C8B-B14F-4D97-AF65-F5344CB8AC3E}">
        <p14:creationId xmlns:p14="http://schemas.microsoft.com/office/powerpoint/2010/main" val="3910358093"/>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665"/>
            <a:ext cx="10972800" cy="1143000"/>
          </a:xfrm>
        </p:spPr>
        <p:txBody>
          <a:bodyPr/>
          <a:lstStyle/>
          <a:p>
            <a:pPr algn="l"/>
            <a:r>
              <a:rPr lang="es-EC" sz="4000" dirty="0" smtClean="0">
                <a:solidFill>
                  <a:schemeClr val="tx1"/>
                </a:solidFill>
              </a:rPr>
              <a:t>Metodología</a:t>
            </a:r>
            <a:r>
              <a:rPr lang="es-EC" dirty="0" smtClean="0"/>
              <a:t> </a:t>
            </a:r>
            <a:endParaRPr lang="es-EC" dirty="0"/>
          </a:p>
        </p:txBody>
      </p:sp>
      <p:pic>
        <p:nvPicPr>
          <p:cNvPr id="4" name="Picture 8" descr="Resultado de imagen para extraccion de arn con kit español"/>
          <p:cNvPicPr>
            <a:picLocks noChangeAspect="1" noChangeArrowheads="1"/>
          </p:cNvPicPr>
          <p:nvPr/>
        </p:nvPicPr>
        <p:blipFill rotWithShape="1">
          <a:blip r:embed="rId2" cstate="print"/>
          <a:srcRect r="44804" b="77452"/>
          <a:stretch/>
        </p:blipFill>
        <p:spPr bwMode="auto">
          <a:xfrm>
            <a:off x="339143" y="1198697"/>
            <a:ext cx="1193442" cy="1274047"/>
          </a:xfrm>
          <a:prstGeom prst="rect">
            <a:avLst/>
          </a:prstGeom>
          <a:noFill/>
        </p:spPr>
      </p:pic>
      <p:pic>
        <p:nvPicPr>
          <p:cNvPr id="5122" name="Picture 2" descr="Resultado de imagen para arn"/>
          <p:cNvPicPr>
            <a:picLocks noChangeAspect="1" noChangeArrowheads="1"/>
          </p:cNvPicPr>
          <p:nvPr/>
        </p:nvPicPr>
        <p:blipFill rotWithShape="1">
          <a:blip r:embed="rId3">
            <a:extLst>
              <a:ext uri="{28A0092B-C50C-407E-A947-70E740481C1C}">
                <a14:useLocalDpi xmlns:a14="http://schemas.microsoft.com/office/drawing/2010/main" val="0"/>
              </a:ext>
            </a:extLst>
          </a:blip>
          <a:srcRect l="29821" r="31334"/>
          <a:stretch/>
        </p:blipFill>
        <p:spPr bwMode="auto">
          <a:xfrm rot="4237879">
            <a:off x="2081576" y="934980"/>
            <a:ext cx="669702" cy="163830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236112" y="2373833"/>
            <a:ext cx="2961126" cy="923330"/>
          </a:xfrm>
          <a:prstGeom prst="rect">
            <a:avLst/>
          </a:prstGeom>
          <a:noFill/>
        </p:spPr>
        <p:txBody>
          <a:bodyPr wrap="square" rtlCol="0">
            <a:spAutoFit/>
          </a:bodyPr>
          <a:lstStyle/>
          <a:p>
            <a:r>
              <a:rPr lang="es-EC" dirty="0" smtClean="0"/>
              <a:t>Extracción de ARN total a partir de tejido vegetal con sintomatología de virosis </a:t>
            </a:r>
            <a:endParaRPr lang="es-EC" dirty="0"/>
          </a:p>
        </p:txBody>
      </p:sp>
      <p:sp>
        <p:nvSpPr>
          <p:cNvPr id="6" name="Flecha derecha 5"/>
          <p:cNvSpPr/>
          <p:nvPr/>
        </p:nvSpPr>
        <p:spPr>
          <a:xfrm>
            <a:off x="3703299" y="1524851"/>
            <a:ext cx="1580824" cy="3708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CuadroTexto 6"/>
          <p:cNvSpPr txBox="1"/>
          <p:nvPr/>
        </p:nvSpPr>
        <p:spPr>
          <a:xfrm>
            <a:off x="3703299" y="1895735"/>
            <a:ext cx="1777285" cy="646331"/>
          </a:xfrm>
          <a:prstGeom prst="rect">
            <a:avLst/>
          </a:prstGeom>
          <a:noFill/>
        </p:spPr>
        <p:txBody>
          <a:bodyPr wrap="square" rtlCol="0">
            <a:spAutoFit/>
          </a:bodyPr>
          <a:lstStyle/>
          <a:p>
            <a:r>
              <a:rPr lang="es-EC" dirty="0" smtClean="0"/>
              <a:t>Transcripción reversa</a:t>
            </a:r>
            <a:endParaRPr lang="es-EC" dirty="0"/>
          </a:p>
        </p:txBody>
      </p:sp>
      <p:pic>
        <p:nvPicPr>
          <p:cNvPr id="5124" name="Picture 4" descr="Resultado de imagen para ADN"/>
          <p:cNvPicPr>
            <a:picLocks noChangeAspect="1" noChangeArrowheads="1"/>
          </p:cNvPicPr>
          <p:nvPr/>
        </p:nvPicPr>
        <p:blipFill rotWithShape="1">
          <a:blip r:embed="rId4">
            <a:extLst>
              <a:ext uri="{28A0092B-C50C-407E-A947-70E740481C1C}">
                <a14:useLocalDpi xmlns:a14="http://schemas.microsoft.com/office/drawing/2010/main" val="0"/>
              </a:ext>
            </a:extLst>
          </a:blip>
          <a:srcRect l="1345" t="-2964" r="41190" b="2964"/>
          <a:stretch/>
        </p:blipFill>
        <p:spPr bwMode="auto">
          <a:xfrm>
            <a:off x="5588079" y="846138"/>
            <a:ext cx="810066" cy="1837610"/>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5515099" y="2683748"/>
            <a:ext cx="2228045" cy="369332"/>
          </a:xfrm>
          <a:prstGeom prst="rect">
            <a:avLst/>
          </a:prstGeom>
          <a:noFill/>
        </p:spPr>
        <p:txBody>
          <a:bodyPr wrap="square" rtlCol="0">
            <a:spAutoFit/>
          </a:bodyPr>
          <a:lstStyle/>
          <a:p>
            <a:r>
              <a:rPr lang="es-EC" dirty="0" err="1" smtClean="0"/>
              <a:t>cDNA</a:t>
            </a:r>
            <a:endParaRPr lang="es-EC" dirty="0"/>
          </a:p>
        </p:txBody>
      </p:sp>
      <p:sp>
        <p:nvSpPr>
          <p:cNvPr id="11" name="Flecha derecha 10"/>
          <p:cNvSpPr/>
          <p:nvPr/>
        </p:nvSpPr>
        <p:spPr>
          <a:xfrm>
            <a:off x="6400242" y="1524851"/>
            <a:ext cx="1342902" cy="3708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126" name="Picture 6" descr="Resultado de imagen para PC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3804"/>
          <a:stretch/>
        </p:blipFill>
        <p:spPr bwMode="auto">
          <a:xfrm>
            <a:off x="7770869" y="888508"/>
            <a:ext cx="4403074" cy="2034996"/>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p:cNvSpPr txBox="1"/>
          <p:nvPr/>
        </p:nvSpPr>
        <p:spPr>
          <a:xfrm>
            <a:off x="6853308" y="2065255"/>
            <a:ext cx="1080137" cy="369332"/>
          </a:xfrm>
          <a:prstGeom prst="rect">
            <a:avLst/>
          </a:prstGeom>
          <a:noFill/>
        </p:spPr>
        <p:txBody>
          <a:bodyPr wrap="square" rtlCol="0">
            <a:spAutoFit/>
          </a:bodyPr>
          <a:lstStyle/>
          <a:p>
            <a:r>
              <a:rPr lang="es-EC" dirty="0" smtClean="0"/>
              <a:t>PCR</a:t>
            </a:r>
            <a:endParaRPr lang="es-EC" dirty="0"/>
          </a:p>
        </p:txBody>
      </p:sp>
      <p:sp>
        <p:nvSpPr>
          <p:cNvPr id="15" name="CuadroTexto 14"/>
          <p:cNvSpPr txBox="1"/>
          <p:nvPr/>
        </p:nvSpPr>
        <p:spPr>
          <a:xfrm>
            <a:off x="9115868" y="2923504"/>
            <a:ext cx="2897747" cy="923330"/>
          </a:xfrm>
          <a:prstGeom prst="rect">
            <a:avLst/>
          </a:prstGeom>
          <a:noFill/>
        </p:spPr>
        <p:txBody>
          <a:bodyPr wrap="square" rtlCol="0">
            <a:spAutoFit/>
          </a:bodyPr>
          <a:lstStyle/>
          <a:p>
            <a:r>
              <a:rPr lang="es-EC" dirty="0" smtClean="0"/>
              <a:t>Copias de los distintos fragmentos del genoma viral</a:t>
            </a:r>
            <a:endParaRPr lang="es-EC" dirty="0"/>
          </a:p>
        </p:txBody>
      </p:sp>
      <p:sp>
        <p:nvSpPr>
          <p:cNvPr id="19" name="Flecha doblada 18"/>
          <p:cNvSpPr/>
          <p:nvPr/>
        </p:nvSpPr>
        <p:spPr>
          <a:xfrm rot="10800000">
            <a:off x="9813701" y="3779741"/>
            <a:ext cx="1056067" cy="1584101"/>
          </a:xfrm>
          <a:prstGeom prst="bentArrow">
            <a:avLst>
              <a:gd name="adj1" fmla="val 25000"/>
              <a:gd name="adj2" fmla="val 26408"/>
              <a:gd name="adj3" fmla="val 25000"/>
              <a:gd name="adj4" fmla="val 345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20" name="CuadroTexto 19"/>
          <p:cNvSpPr txBox="1"/>
          <p:nvPr/>
        </p:nvSpPr>
        <p:spPr>
          <a:xfrm>
            <a:off x="6706453" y="5525995"/>
            <a:ext cx="2755368" cy="461665"/>
          </a:xfrm>
          <a:prstGeom prst="rect">
            <a:avLst/>
          </a:prstGeom>
          <a:noFill/>
        </p:spPr>
        <p:txBody>
          <a:bodyPr wrap="square" rtlCol="0">
            <a:spAutoFit/>
          </a:bodyPr>
          <a:lstStyle/>
          <a:p>
            <a:r>
              <a:rPr lang="es-EC" sz="2400" dirty="0" smtClean="0"/>
              <a:t>Secuenciación</a:t>
            </a:r>
            <a:endParaRPr lang="es-EC" sz="2400" dirty="0"/>
          </a:p>
        </p:txBody>
      </p:sp>
      <p:pic>
        <p:nvPicPr>
          <p:cNvPr id="24" name="Picture 2" descr="Resultado de imagen para macrog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8145" y="3779741"/>
            <a:ext cx="2751643" cy="1827091"/>
          </a:xfrm>
          <a:prstGeom prst="rect">
            <a:avLst/>
          </a:prstGeom>
          <a:noFill/>
          <a:extLst>
            <a:ext uri="{909E8E84-426E-40DD-AFC4-6F175D3DCCD1}">
              <a14:hiddenFill xmlns:a14="http://schemas.microsoft.com/office/drawing/2010/main">
                <a:solidFill>
                  <a:srgbClr val="FFFFFF"/>
                </a:solidFill>
              </a14:hiddenFill>
            </a:ext>
          </a:extLst>
        </p:spPr>
      </p:pic>
      <p:sp>
        <p:nvSpPr>
          <p:cNvPr id="21" name="Flecha izquierda 20"/>
          <p:cNvSpPr/>
          <p:nvPr/>
        </p:nvSpPr>
        <p:spPr>
          <a:xfrm>
            <a:off x="4989211" y="4566163"/>
            <a:ext cx="1197735" cy="4378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6" name="Imagen 25"/>
          <p:cNvPicPr>
            <a:picLocks noChangeAspect="1"/>
          </p:cNvPicPr>
          <p:nvPr/>
        </p:nvPicPr>
        <p:blipFill>
          <a:blip r:embed="rId7"/>
          <a:stretch>
            <a:fillRect/>
          </a:stretch>
        </p:blipFill>
        <p:spPr>
          <a:xfrm>
            <a:off x="3182443" y="4180928"/>
            <a:ext cx="1750074" cy="1173620"/>
          </a:xfrm>
          <a:prstGeom prst="rect">
            <a:avLst/>
          </a:prstGeom>
        </p:spPr>
      </p:pic>
      <p:sp>
        <p:nvSpPr>
          <p:cNvPr id="22" name="CuadroTexto 21"/>
          <p:cNvSpPr txBox="1"/>
          <p:nvPr/>
        </p:nvSpPr>
        <p:spPr>
          <a:xfrm>
            <a:off x="3053423" y="5579045"/>
            <a:ext cx="2880575" cy="646331"/>
          </a:xfrm>
          <a:prstGeom prst="rect">
            <a:avLst/>
          </a:prstGeom>
          <a:noFill/>
        </p:spPr>
        <p:txBody>
          <a:bodyPr wrap="square" rtlCol="0">
            <a:spAutoFit/>
          </a:bodyPr>
          <a:lstStyle/>
          <a:p>
            <a:r>
              <a:rPr lang="es-EC" dirty="0" smtClean="0"/>
              <a:t>Ensamblaje de </a:t>
            </a:r>
            <a:r>
              <a:rPr lang="es-EC" dirty="0" err="1" smtClean="0"/>
              <a:t>contigs</a:t>
            </a:r>
            <a:r>
              <a:rPr lang="es-EC" dirty="0" smtClean="0"/>
              <a:t> a un genoma de referencia </a:t>
            </a:r>
            <a:endParaRPr lang="es-EC" dirty="0"/>
          </a:p>
        </p:txBody>
      </p:sp>
      <p:pic>
        <p:nvPicPr>
          <p:cNvPr id="5128" name="Picture 8" descr="Resultado de imagen para phyre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92" y="4304599"/>
            <a:ext cx="2053688" cy="889566"/>
          </a:xfrm>
          <a:prstGeom prst="rect">
            <a:avLst/>
          </a:prstGeom>
          <a:noFill/>
          <a:extLst>
            <a:ext uri="{909E8E84-426E-40DD-AFC4-6F175D3DCCD1}">
              <a14:hiddenFill xmlns:a14="http://schemas.microsoft.com/office/drawing/2010/main">
                <a:solidFill>
                  <a:srgbClr val="FFFFFF"/>
                </a:solidFill>
              </a14:hiddenFill>
            </a:ext>
          </a:extLst>
        </p:spPr>
      </p:pic>
      <p:sp>
        <p:nvSpPr>
          <p:cNvPr id="23" name="Flecha izquierda 22"/>
          <p:cNvSpPr/>
          <p:nvPr/>
        </p:nvSpPr>
        <p:spPr>
          <a:xfrm>
            <a:off x="2204296" y="4530441"/>
            <a:ext cx="917677" cy="4378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CuadroTexto 24"/>
          <p:cNvSpPr txBox="1"/>
          <p:nvPr/>
        </p:nvSpPr>
        <p:spPr>
          <a:xfrm>
            <a:off x="90224" y="5194165"/>
            <a:ext cx="1968184" cy="923330"/>
          </a:xfrm>
          <a:prstGeom prst="rect">
            <a:avLst/>
          </a:prstGeom>
          <a:noFill/>
        </p:spPr>
        <p:txBody>
          <a:bodyPr wrap="square" rtlCol="0">
            <a:spAutoFit/>
          </a:bodyPr>
          <a:lstStyle/>
          <a:p>
            <a:r>
              <a:rPr lang="es-EC" dirty="0" smtClean="0"/>
              <a:t>Predicción de estructura 3ria proteína CP</a:t>
            </a:r>
            <a:endParaRPr lang="es-EC" dirty="0"/>
          </a:p>
        </p:txBody>
      </p:sp>
    </p:spTree>
    <p:extLst>
      <p:ext uri="{BB962C8B-B14F-4D97-AF65-F5344CB8AC3E}">
        <p14:creationId xmlns:p14="http://schemas.microsoft.com/office/powerpoint/2010/main" val="2862278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218363" y="750608"/>
            <a:ext cx="10542429" cy="3515156"/>
          </a:xfrm>
          <a:prstGeom prst="rect">
            <a:avLst/>
          </a:prstGeom>
        </p:spPr>
      </p:pic>
      <p:pic>
        <p:nvPicPr>
          <p:cNvPr id="13" name="Imagen 12"/>
          <p:cNvPicPr/>
          <p:nvPr/>
        </p:nvPicPr>
        <p:blipFill>
          <a:blip r:embed="rId3">
            <a:extLst>
              <a:ext uri="{28A0092B-C50C-407E-A947-70E740481C1C}">
                <a14:useLocalDpi xmlns:a14="http://schemas.microsoft.com/office/drawing/2010/main" val="0"/>
              </a:ext>
            </a:extLst>
          </a:blip>
          <a:srcRect/>
          <a:stretch>
            <a:fillRect/>
          </a:stretch>
        </p:blipFill>
        <p:spPr bwMode="auto">
          <a:xfrm>
            <a:off x="118602" y="4194123"/>
            <a:ext cx="5691874" cy="2115941"/>
          </a:xfrm>
          <a:prstGeom prst="rect">
            <a:avLst/>
          </a:prstGeom>
          <a:noFill/>
          <a:ln>
            <a:noFill/>
          </a:ln>
        </p:spPr>
      </p:pic>
      <p:sp>
        <p:nvSpPr>
          <p:cNvPr id="15" name="Rectángulo 14"/>
          <p:cNvSpPr/>
          <p:nvPr/>
        </p:nvSpPr>
        <p:spPr>
          <a:xfrm>
            <a:off x="0" y="6292479"/>
            <a:ext cx="5370976" cy="553998"/>
          </a:xfrm>
          <a:prstGeom prst="rect">
            <a:avLst/>
          </a:prstGeom>
        </p:spPr>
        <p:txBody>
          <a:bodyPr wrap="square">
            <a:spAutoFit/>
          </a:bodyPr>
          <a:lstStyle/>
          <a:p>
            <a:r>
              <a:rPr lang="es-EC" b="1" dirty="0">
                <a:latin typeface="Arial" panose="020B0604020202020204" pitchFamily="34" charset="0"/>
                <a:ea typeface="Arial" panose="020B0604020202020204" pitchFamily="34" charset="0"/>
              </a:rPr>
              <a:t>Representación del genoma de </a:t>
            </a:r>
            <a:r>
              <a:rPr lang="es-EC" b="1" dirty="0" err="1">
                <a:latin typeface="Arial" panose="020B0604020202020204" pitchFamily="34" charset="0"/>
                <a:ea typeface="Arial" panose="020B0604020202020204" pitchFamily="34" charset="0"/>
              </a:rPr>
              <a:t>BabMV</a:t>
            </a:r>
            <a:r>
              <a:rPr lang="es-EC" b="1" dirty="0">
                <a:latin typeface="Arial" panose="020B0604020202020204" pitchFamily="34" charset="0"/>
                <a:ea typeface="Arial" panose="020B0604020202020204" pitchFamily="34" charset="0"/>
              </a:rPr>
              <a:t>. 	</a:t>
            </a:r>
            <a:endParaRPr lang="es-EC" b="1" dirty="0" smtClean="0">
              <a:latin typeface="Arial" panose="020B0604020202020204" pitchFamily="34" charset="0"/>
              <a:ea typeface="Arial" panose="020B0604020202020204" pitchFamily="34" charset="0"/>
            </a:endParaRPr>
          </a:p>
          <a:p>
            <a:r>
              <a:rPr lang="es-EC" sz="1200" b="1" dirty="0" smtClean="0">
                <a:latin typeface="Arial" panose="020B0604020202020204" pitchFamily="34" charset="0"/>
                <a:ea typeface="Arial" panose="020B0604020202020204" pitchFamily="34" charset="0"/>
              </a:rPr>
              <a:t>Fuente</a:t>
            </a:r>
            <a:r>
              <a:rPr lang="es-EC" sz="1200" b="1" dirty="0">
                <a:latin typeface="Arial" panose="020B0604020202020204" pitchFamily="34" charset="0"/>
                <a:ea typeface="Arial" panose="020B0604020202020204" pitchFamily="34" charset="0"/>
              </a:rPr>
              <a:t>: (</a:t>
            </a:r>
            <a:r>
              <a:rPr lang="es-EC" sz="1200" b="1" dirty="0">
                <a:latin typeface="Arial" panose="020B0604020202020204" pitchFamily="34" charset="0"/>
                <a:ea typeface="Calibri" panose="020F0502020204030204" pitchFamily="34" charset="0"/>
              </a:rPr>
              <a:t>Quinto, </a:t>
            </a:r>
            <a:r>
              <a:rPr lang="es-EC" sz="1200" b="1" i="1" dirty="0">
                <a:latin typeface="Arial" panose="020B0604020202020204" pitchFamily="34" charset="0"/>
                <a:ea typeface="Calibri" panose="020F0502020204030204" pitchFamily="34" charset="0"/>
              </a:rPr>
              <a:t>et al</a:t>
            </a:r>
            <a:r>
              <a:rPr lang="es-EC" sz="1200" b="1" dirty="0">
                <a:latin typeface="Arial" panose="020B0604020202020204" pitchFamily="34" charset="0"/>
                <a:ea typeface="Calibri" panose="020F0502020204030204" pitchFamily="34" charset="0"/>
              </a:rPr>
              <a:t>.  2017)</a:t>
            </a:r>
            <a:endParaRPr lang="es-EC" b="1" dirty="0"/>
          </a:p>
        </p:txBody>
      </p:sp>
      <p:sp>
        <p:nvSpPr>
          <p:cNvPr id="4" name="CuadroTexto 3"/>
          <p:cNvSpPr txBox="1"/>
          <p:nvPr/>
        </p:nvSpPr>
        <p:spPr>
          <a:xfrm>
            <a:off x="1638249" y="2323665"/>
            <a:ext cx="3349958" cy="2031325"/>
          </a:xfrm>
          <a:prstGeom prst="rect">
            <a:avLst/>
          </a:prstGeom>
          <a:noFill/>
        </p:spPr>
        <p:txBody>
          <a:bodyPr wrap="square" rtlCol="0">
            <a:spAutoFit/>
          </a:bodyPr>
          <a:lstStyle/>
          <a:p>
            <a:r>
              <a:rPr lang="es-EC" b="1" dirty="0" smtClean="0">
                <a:latin typeface="Calibri" panose="020F0502020204030204" pitchFamily="34" charset="0"/>
                <a:cs typeface="Calibri" panose="020F0502020204030204" pitchFamily="34" charset="0"/>
              </a:rPr>
              <a:t>Genoma de referencia:</a:t>
            </a:r>
          </a:p>
          <a:p>
            <a:r>
              <a:rPr lang="es-EC" i="1" dirty="0" err="1" smtClean="0">
                <a:latin typeface="Calibri" panose="020F0502020204030204" pitchFamily="34" charset="0"/>
                <a:cs typeface="Calibri" panose="020F0502020204030204" pitchFamily="34" charset="0"/>
              </a:rPr>
              <a:t>Alternanthera</a:t>
            </a:r>
            <a:r>
              <a:rPr lang="es-EC" i="1" dirty="0" smtClean="0">
                <a:latin typeface="Calibri" panose="020F0502020204030204" pitchFamily="34" charset="0"/>
                <a:cs typeface="Calibri" panose="020F0502020204030204" pitchFamily="34" charset="0"/>
              </a:rPr>
              <a:t> </a:t>
            </a:r>
            <a:r>
              <a:rPr lang="es-EC" i="1" dirty="0" err="1" smtClean="0">
                <a:latin typeface="Calibri" panose="020F0502020204030204" pitchFamily="34" charset="0"/>
                <a:cs typeface="Calibri" panose="020F0502020204030204" pitchFamily="34" charset="0"/>
              </a:rPr>
              <a:t>mosaic</a:t>
            </a:r>
            <a:r>
              <a:rPr lang="es-EC" i="1" dirty="0" smtClean="0">
                <a:latin typeface="Calibri" panose="020F0502020204030204" pitchFamily="34" charset="0"/>
                <a:cs typeface="Calibri" panose="020F0502020204030204" pitchFamily="34" charset="0"/>
              </a:rPr>
              <a:t> virus</a:t>
            </a:r>
          </a:p>
          <a:p>
            <a:endParaRPr lang="es-EC" i="1" dirty="0">
              <a:latin typeface="Calibri" panose="020F0502020204030204" pitchFamily="34" charset="0"/>
              <a:cs typeface="Calibri" panose="020F0502020204030204" pitchFamily="34" charset="0"/>
            </a:endParaRPr>
          </a:p>
          <a:p>
            <a:r>
              <a:rPr lang="es-EC" b="1" dirty="0" smtClean="0">
                <a:latin typeface="Calibri" panose="020F0502020204030204" pitchFamily="34" charset="0"/>
                <a:cs typeface="Calibri" panose="020F0502020204030204" pitchFamily="34" charset="0"/>
              </a:rPr>
              <a:t>Tamaño de la secuencia consenso  obtenida: </a:t>
            </a:r>
            <a:r>
              <a:rPr lang="es-EC" i="1" dirty="0" smtClean="0">
                <a:latin typeface="Calibri" panose="020F0502020204030204" pitchFamily="34" charset="0"/>
                <a:cs typeface="Calibri" panose="020F0502020204030204" pitchFamily="34" charset="0"/>
              </a:rPr>
              <a:t>4022 </a:t>
            </a:r>
            <a:r>
              <a:rPr lang="es-EC" i="1" dirty="0" err="1" smtClean="0">
                <a:latin typeface="Calibri" panose="020F0502020204030204" pitchFamily="34" charset="0"/>
                <a:cs typeface="Calibri" panose="020F0502020204030204" pitchFamily="34" charset="0"/>
              </a:rPr>
              <a:t>nt</a:t>
            </a:r>
            <a:endParaRPr lang="es-EC" i="1" dirty="0" smtClean="0">
              <a:latin typeface="Calibri" panose="020F0502020204030204" pitchFamily="34" charset="0"/>
              <a:cs typeface="Calibri" panose="020F0502020204030204" pitchFamily="34" charset="0"/>
            </a:endParaRPr>
          </a:p>
          <a:p>
            <a:endParaRPr lang="es-EC" b="1" i="1" dirty="0">
              <a:latin typeface="Calibri" panose="020F0502020204030204" pitchFamily="34" charset="0"/>
              <a:cs typeface="Calibri" panose="020F0502020204030204" pitchFamily="34" charset="0"/>
            </a:endParaRPr>
          </a:p>
          <a:p>
            <a:r>
              <a:rPr lang="es-EC" b="1" dirty="0" smtClean="0">
                <a:latin typeface="Calibri" panose="020F0502020204030204" pitchFamily="34" charset="0"/>
                <a:cs typeface="Calibri" panose="020F0502020204030204" pitchFamily="34" charset="0"/>
              </a:rPr>
              <a:t>Tamaño final:</a:t>
            </a:r>
            <a:r>
              <a:rPr lang="es-EC" dirty="0" smtClean="0">
                <a:latin typeface="Calibri" panose="020F0502020204030204" pitchFamily="34" charset="0"/>
                <a:cs typeface="Calibri" panose="020F0502020204030204" pitchFamily="34" charset="0"/>
              </a:rPr>
              <a:t> 6692 </a:t>
            </a:r>
            <a:r>
              <a:rPr lang="es-EC" dirty="0" err="1" smtClean="0">
                <a:latin typeface="Calibri" panose="020F0502020204030204" pitchFamily="34" charset="0"/>
                <a:cs typeface="Calibri" panose="020F0502020204030204" pitchFamily="34" charset="0"/>
              </a:rPr>
              <a:t>nt</a:t>
            </a:r>
            <a:endParaRPr lang="es-EC" b="1" dirty="0">
              <a:latin typeface="Calibri" panose="020F0502020204030204" pitchFamily="34" charset="0"/>
              <a:cs typeface="Calibri" panose="020F050202020403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946181527"/>
              </p:ext>
            </p:extLst>
          </p:nvPr>
        </p:nvGraphicFramePr>
        <p:xfrm>
          <a:off x="9008565" y="4664128"/>
          <a:ext cx="3183435" cy="1369698"/>
        </p:xfrm>
        <a:graphic>
          <a:graphicData uri="http://schemas.openxmlformats.org/drawingml/2006/table">
            <a:tbl>
              <a:tblPr firstRow="1" firstCol="1" bandRow="1"/>
              <a:tblGrid>
                <a:gridCol w="678016">
                  <a:extLst>
                    <a:ext uri="{9D8B030D-6E8A-4147-A177-3AD203B41FA5}">
                      <a16:colId xmlns:a16="http://schemas.microsoft.com/office/drawing/2014/main" val="801817745"/>
                    </a:ext>
                  </a:extLst>
                </a:gridCol>
                <a:gridCol w="243030">
                  <a:extLst>
                    <a:ext uri="{9D8B030D-6E8A-4147-A177-3AD203B41FA5}">
                      <a16:colId xmlns:a16="http://schemas.microsoft.com/office/drawing/2014/main" val="2133181378"/>
                    </a:ext>
                  </a:extLst>
                </a:gridCol>
                <a:gridCol w="2262389">
                  <a:extLst>
                    <a:ext uri="{9D8B030D-6E8A-4147-A177-3AD203B41FA5}">
                      <a16:colId xmlns:a16="http://schemas.microsoft.com/office/drawing/2014/main" val="4083206050"/>
                    </a:ext>
                  </a:extLst>
                </a:gridCol>
              </a:tblGrid>
              <a:tr h="168645">
                <a:tc rowSpan="2">
                  <a:txBody>
                    <a:bodyPr/>
                    <a:lstStyle/>
                    <a:p>
                      <a:pPr algn="ctr">
                        <a:lnSpc>
                          <a:spcPct val="107000"/>
                        </a:lnSpc>
                        <a:spcAft>
                          <a:spcPts val="0"/>
                        </a:spcAft>
                      </a:pPr>
                      <a:r>
                        <a:rPr lang="es-EC" sz="1400" b="1" dirty="0">
                          <a:effectLst/>
                          <a:latin typeface="Calibri" panose="020F0502020204030204" pitchFamily="34" charset="0"/>
                          <a:ea typeface="Calibri" panose="020F0502020204030204" pitchFamily="34" charset="0"/>
                          <a:cs typeface="Calibri" panose="020F0502020204030204" pitchFamily="34" charset="0"/>
                        </a:rPr>
                        <a:t>AMV5</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nSpc>
                          <a:spcPct val="107000"/>
                        </a:lnSpc>
                        <a:spcAft>
                          <a:spcPts val="0"/>
                        </a:spcAft>
                      </a:pPr>
                      <a:r>
                        <a:rPr lang="es-EC" sz="1400" dirty="0">
                          <a:effectLst/>
                          <a:latin typeface="Calibri" panose="020F0502020204030204" pitchFamily="34" charset="0"/>
                          <a:ea typeface="Calibri" panose="020F0502020204030204" pitchFamily="34" charset="0"/>
                          <a:cs typeface="Calibri" panose="020F0502020204030204" pitchFamily="34" charset="0"/>
                        </a:rPr>
                        <a:t>F</a:t>
                      </a: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nSpc>
                          <a:spcPct val="107000"/>
                        </a:lnSpc>
                        <a:spcAft>
                          <a:spcPts val="0"/>
                        </a:spcAft>
                      </a:pPr>
                      <a:r>
                        <a:rPr lang="es-EC"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GCTATAGGTATAGGATTAGC</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2597865695"/>
                  </a:ext>
                </a:extLst>
              </a:tr>
              <a:tr h="91440">
                <a:tc vMerge="1">
                  <a:txBody>
                    <a:bodyPr/>
                    <a:lstStyle/>
                    <a:p>
                      <a:endParaRPr lang="es-EC"/>
                    </a:p>
                  </a:txBody>
                  <a:tcPr/>
                </a:tc>
                <a:tc>
                  <a:txBody>
                    <a:bodyPr/>
                    <a:lstStyle/>
                    <a:p>
                      <a:pPr>
                        <a:lnSpc>
                          <a:spcPct val="107000"/>
                        </a:lnSpc>
                        <a:spcAft>
                          <a:spcPts val="0"/>
                        </a:spcAft>
                      </a:pPr>
                      <a:r>
                        <a:rPr lang="es-EC" sz="1400" dirty="0">
                          <a:effectLst/>
                          <a:latin typeface="Calibri" panose="020F0502020204030204" pitchFamily="34" charset="0"/>
                          <a:ea typeface="Calibri" panose="020F0502020204030204" pitchFamily="34" charset="0"/>
                          <a:cs typeface="Calibri" panose="020F0502020204030204" pitchFamily="34" charset="0"/>
                        </a:rPr>
                        <a:t>R</a:t>
                      </a: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07000"/>
                        </a:lnSpc>
                        <a:spcAft>
                          <a:spcPts val="0"/>
                        </a:spcAft>
                      </a:pPr>
                      <a:r>
                        <a:rPr lang="es-EC"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CCRTCRAAGAAATCRAAVGC</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1597043919"/>
                  </a:ext>
                </a:extLst>
              </a:tr>
              <a:tr h="91440">
                <a:tc rowSpan="2">
                  <a:txBody>
                    <a:bodyPr/>
                    <a:lstStyle/>
                    <a:p>
                      <a:pPr algn="ctr">
                        <a:lnSpc>
                          <a:spcPct val="107000"/>
                        </a:lnSpc>
                        <a:spcAft>
                          <a:spcPts val="0"/>
                        </a:spcAft>
                      </a:pPr>
                      <a:r>
                        <a:rPr lang="es-EC" sz="1400" b="1" dirty="0">
                          <a:effectLst/>
                          <a:latin typeface="Calibri" panose="020F0502020204030204" pitchFamily="34" charset="0"/>
                          <a:ea typeface="Calibri" panose="020F0502020204030204" pitchFamily="34" charset="0"/>
                          <a:cs typeface="Calibri" panose="020F0502020204030204" pitchFamily="34" charset="0"/>
                        </a:rPr>
                        <a:t>AMV6</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nSpc>
                          <a:spcPct val="107000"/>
                        </a:lnSpc>
                        <a:spcAft>
                          <a:spcPts val="0"/>
                        </a:spcAft>
                      </a:pPr>
                      <a:r>
                        <a:rPr lang="es-EC" sz="1400">
                          <a:effectLst/>
                          <a:latin typeface="Calibri" panose="020F0502020204030204" pitchFamily="34" charset="0"/>
                          <a:ea typeface="Calibri" panose="020F0502020204030204" pitchFamily="34" charset="0"/>
                          <a:cs typeface="Calibri" panose="020F0502020204030204" pitchFamily="34" charset="0"/>
                        </a:rPr>
                        <a:t>F</a:t>
                      </a: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nSpc>
                          <a:spcPct val="107000"/>
                        </a:lnSpc>
                        <a:spcAft>
                          <a:spcPts val="0"/>
                        </a:spcAft>
                      </a:pPr>
                      <a:r>
                        <a:rPr lang="es-EC"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AAYGARCTBAGRMTIGAYTGG</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3576572579"/>
                  </a:ext>
                </a:extLst>
              </a:tr>
              <a:tr h="91440">
                <a:tc vMerge="1">
                  <a:txBody>
                    <a:bodyPr/>
                    <a:lstStyle/>
                    <a:p>
                      <a:endParaRPr lang="es-EC"/>
                    </a:p>
                  </a:txBody>
                  <a:tcPr/>
                </a:tc>
                <a:tc>
                  <a:txBody>
                    <a:bodyPr/>
                    <a:lstStyle/>
                    <a:p>
                      <a:pPr>
                        <a:lnSpc>
                          <a:spcPct val="107000"/>
                        </a:lnSpc>
                        <a:spcAft>
                          <a:spcPts val="0"/>
                        </a:spcAft>
                      </a:pPr>
                      <a:r>
                        <a:rPr lang="es-EC" sz="1400">
                          <a:effectLst/>
                          <a:latin typeface="Calibri" panose="020F0502020204030204" pitchFamily="34" charset="0"/>
                          <a:ea typeface="Calibri" panose="020F0502020204030204" pitchFamily="34" charset="0"/>
                          <a:cs typeface="Calibri" panose="020F0502020204030204" pitchFamily="34" charset="0"/>
                        </a:rPr>
                        <a:t>R</a:t>
                      </a: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07000"/>
                        </a:lnSpc>
                        <a:spcAft>
                          <a:spcPts val="0"/>
                        </a:spcAft>
                      </a:pPr>
                      <a:r>
                        <a:rPr lang="es-EC"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AAATAGGGTGTACTTTCCAG</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3796731830"/>
                  </a:ext>
                </a:extLst>
              </a:tr>
              <a:tr h="91440">
                <a:tc rowSpan="2">
                  <a:txBody>
                    <a:bodyPr/>
                    <a:lstStyle/>
                    <a:p>
                      <a:pPr algn="ctr">
                        <a:lnSpc>
                          <a:spcPct val="107000"/>
                        </a:lnSpc>
                        <a:spcAft>
                          <a:spcPts val="0"/>
                        </a:spcAft>
                      </a:pPr>
                      <a:r>
                        <a:rPr lang="es-EC" sz="1400" b="1" dirty="0" err="1">
                          <a:effectLst/>
                          <a:latin typeface="Calibri" panose="020F0502020204030204" pitchFamily="34" charset="0"/>
                          <a:ea typeface="Calibri" panose="020F0502020204030204" pitchFamily="34" charset="0"/>
                          <a:cs typeface="Calibri" panose="020F0502020204030204" pitchFamily="34" charset="0"/>
                        </a:rPr>
                        <a:t>cpBMV</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nSpc>
                          <a:spcPct val="107000"/>
                        </a:lnSpc>
                        <a:spcAft>
                          <a:spcPts val="0"/>
                        </a:spcAft>
                      </a:pPr>
                      <a:r>
                        <a:rPr lang="es-EC" sz="1400" dirty="0">
                          <a:effectLst/>
                          <a:latin typeface="Calibri" panose="020F0502020204030204" pitchFamily="34" charset="0"/>
                          <a:ea typeface="Calibri" panose="020F0502020204030204" pitchFamily="34" charset="0"/>
                          <a:cs typeface="Calibri" panose="020F0502020204030204" pitchFamily="34" charset="0"/>
                        </a:rPr>
                        <a:t>F</a:t>
                      </a: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nSpc>
                          <a:spcPct val="107000"/>
                        </a:lnSpc>
                        <a:spcAft>
                          <a:spcPts val="0"/>
                        </a:spcAft>
                      </a:pPr>
                      <a:r>
                        <a:rPr lang="es-EC"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GCTGTTTTCTTAGTTATCTAG</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1266603082"/>
                  </a:ext>
                </a:extLst>
              </a:tr>
              <a:tr h="91440">
                <a:tc vMerge="1">
                  <a:txBody>
                    <a:bodyPr/>
                    <a:lstStyle/>
                    <a:p>
                      <a:endParaRPr lang="es-EC"/>
                    </a:p>
                  </a:txBody>
                  <a:tcPr/>
                </a:tc>
                <a:tc>
                  <a:txBody>
                    <a:bodyPr/>
                    <a:lstStyle/>
                    <a:p>
                      <a:pPr>
                        <a:lnSpc>
                          <a:spcPct val="107000"/>
                        </a:lnSpc>
                        <a:spcAft>
                          <a:spcPts val="0"/>
                        </a:spcAft>
                      </a:pPr>
                      <a:r>
                        <a:rPr lang="es-EC" sz="1400">
                          <a:effectLst/>
                          <a:latin typeface="Calibri" panose="020F0502020204030204" pitchFamily="34" charset="0"/>
                          <a:ea typeface="Calibri" panose="020F0502020204030204" pitchFamily="34" charset="0"/>
                          <a:cs typeface="Calibri" panose="020F0502020204030204" pitchFamily="34" charset="0"/>
                        </a:rPr>
                        <a:t>R</a:t>
                      </a: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07000"/>
                        </a:lnSpc>
                        <a:spcAft>
                          <a:spcPts val="0"/>
                        </a:spcAft>
                      </a:pPr>
                      <a:r>
                        <a:rPr lang="es-EC"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GAGGCAAACCTACTCIGG</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4195789496"/>
                  </a:ext>
                </a:extLst>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3727071920"/>
              </p:ext>
            </p:extLst>
          </p:nvPr>
        </p:nvGraphicFramePr>
        <p:xfrm>
          <a:off x="5923117" y="4695030"/>
          <a:ext cx="3098327" cy="2054547"/>
        </p:xfrm>
        <a:graphic>
          <a:graphicData uri="http://schemas.openxmlformats.org/drawingml/2006/table">
            <a:tbl>
              <a:tblPr firstRow="1" firstCol="1" bandRow="1"/>
              <a:tblGrid>
                <a:gridCol w="669908">
                  <a:extLst>
                    <a:ext uri="{9D8B030D-6E8A-4147-A177-3AD203B41FA5}">
                      <a16:colId xmlns:a16="http://schemas.microsoft.com/office/drawing/2014/main" val="1872072400"/>
                    </a:ext>
                  </a:extLst>
                </a:gridCol>
                <a:gridCol w="203365">
                  <a:extLst>
                    <a:ext uri="{9D8B030D-6E8A-4147-A177-3AD203B41FA5}">
                      <a16:colId xmlns:a16="http://schemas.microsoft.com/office/drawing/2014/main" val="62178813"/>
                    </a:ext>
                  </a:extLst>
                </a:gridCol>
                <a:gridCol w="2225054">
                  <a:extLst>
                    <a:ext uri="{9D8B030D-6E8A-4147-A177-3AD203B41FA5}">
                      <a16:colId xmlns:a16="http://schemas.microsoft.com/office/drawing/2014/main" val="2476948439"/>
                    </a:ext>
                  </a:extLst>
                </a:gridCol>
              </a:tblGrid>
              <a:tr h="95911">
                <a:tc>
                  <a:txBody>
                    <a:bodyPr/>
                    <a:lstStyle/>
                    <a:p>
                      <a:pPr>
                        <a:lnSpc>
                          <a:spcPct val="107000"/>
                        </a:lnSpc>
                        <a:spcAft>
                          <a:spcPts val="0"/>
                        </a:spcAft>
                      </a:pPr>
                      <a:r>
                        <a:rPr lang="es-EC" sz="14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Primer</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07000"/>
                        </a:lnSpc>
                        <a:spcAft>
                          <a:spcPts val="0"/>
                        </a:spcAft>
                      </a:pPr>
                      <a:r>
                        <a:rPr lang="es-EC" sz="14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07000"/>
                        </a:lnSpc>
                        <a:spcAft>
                          <a:spcPts val="0"/>
                        </a:spcAft>
                      </a:pPr>
                      <a:r>
                        <a:rPr lang="es-EC" sz="14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Secuencia 5´</a:t>
                      </a:r>
                      <a:r>
                        <a:rPr lang="es-EC" sz="1400" dirty="0">
                          <a:solidFill>
                            <a:srgbClr val="FFFFFF"/>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s-EC" sz="14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3’</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572301464"/>
                  </a:ext>
                </a:extLst>
              </a:tr>
              <a:tr h="0">
                <a:tc rowSpan="2">
                  <a:txBody>
                    <a:bodyPr/>
                    <a:lstStyle/>
                    <a:p>
                      <a:pPr algn="ctr">
                        <a:lnSpc>
                          <a:spcPct val="107000"/>
                        </a:lnSpc>
                        <a:spcAft>
                          <a:spcPts val="0"/>
                        </a:spcAft>
                      </a:pPr>
                      <a:r>
                        <a:rPr lang="es-EC" sz="1400" b="1" dirty="0">
                          <a:effectLst/>
                          <a:latin typeface="Calibri" panose="020F0502020204030204" pitchFamily="34" charset="0"/>
                          <a:ea typeface="Calibri" panose="020F0502020204030204" pitchFamily="34" charset="0"/>
                          <a:cs typeface="Calibri" panose="020F0502020204030204" pitchFamily="34" charset="0"/>
                        </a:rPr>
                        <a:t>AMV1</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nSpc>
                          <a:spcPct val="107000"/>
                        </a:lnSpc>
                        <a:spcAft>
                          <a:spcPts val="0"/>
                        </a:spcAft>
                      </a:pPr>
                      <a:r>
                        <a:rPr lang="es-EC" sz="1400" dirty="0">
                          <a:effectLst/>
                          <a:latin typeface="Calibri" panose="020F0502020204030204" pitchFamily="34" charset="0"/>
                          <a:ea typeface="Calibri" panose="020F0502020204030204" pitchFamily="34" charset="0"/>
                          <a:cs typeface="Calibri" panose="020F0502020204030204" pitchFamily="34" charset="0"/>
                        </a:rPr>
                        <a:t>F</a:t>
                      </a: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nSpc>
                          <a:spcPct val="107000"/>
                        </a:lnSpc>
                        <a:spcAft>
                          <a:spcPts val="0"/>
                        </a:spcAft>
                      </a:pPr>
                      <a:r>
                        <a:rPr lang="es-EC" sz="1400">
                          <a:effectLst/>
                          <a:latin typeface="Calibri" panose="020F0502020204030204" pitchFamily="34" charset="0"/>
                          <a:ea typeface="Calibri" panose="020F0502020204030204" pitchFamily="34" charset="0"/>
                          <a:cs typeface="Calibri" panose="020F0502020204030204" pitchFamily="34" charset="0"/>
                        </a:rPr>
                        <a:t>CCCACTTTCGATGCAAACAC</a:t>
                      </a: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4012234917"/>
                  </a:ext>
                </a:extLst>
              </a:tr>
              <a:tr h="0">
                <a:tc vMerge="1">
                  <a:txBody>
                    <a:bodyPr/>
                    <a:lstStyle/>
                    <a:p>
                      <a:endParaRPr lang="es-EC"/>
                    </a:p>
                  </a:txBody>
                  <a:tcPr/>
                </a:tc>
                <a:tc>
                  <a:txBody>
                    <a:bodyPr/>
                    <a:lstStyle/>
                    <a:p>
                      <a:pPr>
                        <a:lnSpc>
                          <a:spcPct val="107000"/>
                        </a:lnSpc>
                        <a:spcAft>
                          <a:spcPts val="0"/>
                        </a:spcAft>
                      </a:pPr>
                      <a:r>
                        <a:rPr lang="es-EC" sz="1400">
                          <a:effectLst/>
                          <a:latin typeface="Calibri" panose="020F0502020204030204" pitchFamily="34" charset="0"/>
                          <a:ea typeface="Calibri" panose="020F0502020204030204" pitchFamily="34" charset="0"/>
                          <a:cs typeface="Calibri" panose="020F0502020204030204" pitchFamily="34" charset="0"/>
                        </a:rPr>
                        <a:t>R</a:t>
                      </a: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07000"/>
                        </a:lnSpc>
                        <a:spcAft>
                          <a:spcPts val="0"/>
                        </a:spcAft>
                      </a:pPr>
                      <a:r>
                        <a:rPr lang="es-EC" sz="1400" dirty="0">
                          <a:effectLst/>
                          <a:latin typeface="Calibri" panose="020F0502020204030204" pitchFamily="34" charset="0"/>
                          <a:ea typeface="Calibri" panose="020F0502020204030204" pitchFamily="34" charset="0"/>
                          <a:cs typeface="Calibri" panose="020F0502020204030204" pitchFamily="34" charset="0"/>
                        </a:rPr>
                        <a:t>CCIGIICCIGCIACIGCATG</a:t>
                      </a: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1542859830"/>
                  </a:ext>
                </a:extLst>
              </a:tr>
              <a:tr h="0">
                <a:tc rowSpan="2">
                  <a:txBody>
                    <a:bodyPr/>
                    <a:lstStyle/>
                    <a:p>
                      <a:pPr algn="ctr">
                        <a:lnSpc>
                          <a:spcPct val="107000"/>
                        </a:lnSpc>
                        <a:spcAft>
                          <a:spcPts val="0"/>
                        </a:spcAft>
                      </a:pPr>
                      <a:r>
                        <a:rPr lang="es-EC" sz="1400" b="1" dirty="0">
                          <a:effectLst/>
                          <a:latin typeface="Calibri" panose="020F0502020204030204" pitchFamily="34" charset="0"/>
                          <a:ea typeface="Calibri" panose="020F0502020204030204" pitchFamily="34" charset="0"/>
                          <a:cs typeface="Calibri" panose="020F0502020204030204" pitchFamily="34" charset="0"/>
                        </a:rPr>
                        <a:t>AMV2</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nSpc>
                          <a:spcPct val="107000"/>
                        </a:lnSpc>
                        <a:spcAft>
                          <a:spcPts val="0"/>
                        </a:spcAft>
                      </a:pPr>
                      <a:r>
                        <a:rPr lang="es-EC" sz="1400" dirty="0">
                          <a:effectLst/>
                          <a:latin typeface="Calibri" panose="020F0502020204030204" pitchFamily="34" charset="0"/>
                          <a:ea typeface="Calibri" panose="020F0502020204030204" pitchFamily="34" charset="0"/>
                          <a:cs typeface="Calibri" panose="020F0502020204030204" pitchFamily="34" charset="0"/>
                        </a:rPr>
                        <a:t>F</a:t>
                      </a: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nSpc>
                          <a:spcPct val="107000"/>
                        </a:lnSpc>
                        <a:spcAft>
                          <a:spcPts val="0"/>
                        </a:spcAft>
                      </a:pPr>
                      <a:r>
                        <a:rPr lang="es-EC" sz="1400" dirty="0">
                          <a:effectLst/>
                          <a:latin typeface="Calibri" panose="020F0502020204030204" pitchFamily="34" charset="0"/>
                          <a:ea typeface="Calibri" panose="020F0502020204030204" pitchFamily="34" charset="0"/>
                          <a:cs typeface="Calibri" panose="020F0502020204030204" pitchFamily="34" charset="0"/>
                        </a:rPr>
                        <a:t>CACCARCAGGCIARRGAYGA</a:t>
                      </a: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440153744"/>
                  </a:ext>
                </a:extLst>
              </a:tr>
              <a:tr h="0">
                <a:tc vMerge="1">
                  <a:txBody>
                    <a:bodyPr/>
                    <a:lstStyle/>
                    <a:p>
                      <a:endParaRPr lang="es-EC"/>
                    </a:p>
                  </a:txBody>
                  <a:tcPr/>
                </a:tc>
                <a:tc>
                  <a:txBody>
                    <a:bodyPr/>
                    <a:lstStyle/>
                    <a:p>
                      <a:pPr>
                        <a:lnSpc>
                          <a:spcPct val="107000"/>
                        </a:lnSpc>
                        <a:spcAft>
                          <a:spcPts val="0"/>
                        </a:spcAft>
                      </a:pPr>
                      <a:r>
                        <a:rPr lang="es-EC" sz="1400">
                          <a:effectLst/>
                          <a:latin typeface="Calibri" panose="020F0502020204030204" pitchFamily="34" charset="0"/>
                          <a:ea typeface="Calibri" panose="020F0502020204030204" pitchFamily="34" charset="0"/>
                          <a:cs typeface="Calibri" panose="020F0502020204030204" pitchFamily="34" charset="0"/>
                        </a:rPr>
                        <a:t>R</a:t>
                      </a: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07000"/>
                        </a:lnSpc>
                        <a:spcAft>
                          <a:spcPts val="0"/>
                        </a:spcAft>
                      </a:pPr>
                      <a:r>
                        <a:rPr lang="es-EC" sz="1400" dirty="0">
                          <a:effectLst/>
                          <a:latin typeface="Calibri" panose="020F0502020204030204" pitchFamily="34" charset="0"/>
                          <a:ea typeface="Calibri" panose="020F0502020204030204" pitchFamily="34" charset="0"/>
                          <a:cs typeface="Calibri" panose="020F0502020204030204" pitchFamily="34" charset="0"/>
                        </a:rPr>
                        <a:t>CTCAAACTGCAGCATCGCCCC</a:t>
                      </a: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865658934"/>
                  </a:ext>
                </a:extLst>
              </a:tr>
              <a:tr h="0">
                <a:tc rowSpan="2">
                  <a:txBody>
                    <a:bodyPr/>
                    <a:lstStyle/>
                    <a:p>
                      <a:pPr algn="ctr">
                        <a:lnSpc>
                          <a:spcPct val="107000"/>
                        </a:lnSpc>
                        <a:spcAft>
                          <a:spcPts val="0"/>
                        </a:spcAft>
                      </a:pPr>
                      <a:r>
                        <a:rPr lang="es-EC" sz="1400" b="1" dirty="0">
                          <a:effectLst/>
                          <a:latin typeface="Calibri" panose="020F0502020204030204" pitchFamily="34" charset="0"/>
                          <a:ea typeface="Calibri" panose="020F0502020204030204" pitchFamily="34" charset="0"/>
                          <a:cs typeface="Calibri" panose="020F0502020204030204" pitchFamily="34" charset="0"/>
                        </a:rPr>
                        <a:t>AMV3</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nSpc>
                          <a:spcPct val="107000"/>
                        </a:lnSpc>
                        <a:spcAft>
                          <a:spcPts val="0"/>
                        </a:spcAft>
                      </a:pPr>
                      <a:r>
                        <a:rPr lang="es-EC" sz="1400" dirty="0">
                          <a:effectLst/>
                          <a:latin typeface="Calibri" panose="020F0502020204030204" pitchFamily="34" charset="0"/>
                          <a:ea typeface="Calibri" panose="020F0502020204030204" pitchFamily="34" charset="0"/>
                          <a:cs typeface="Calibri" panose="020F0502020204030204" pitchFamily="34" charset="0"/>
                        </a:rPr>
                        <a:t>F</a:t>
                      </a: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nSpc>
                          <a:spcPct val="107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TAGTGAGCCGCTTGTTGTCC</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2911834405"/>
                  </a:ext>
                </a:extLst>
              </a:tr>
              <a:tr h="0">
                <a:tc vMerge="1">
                  <a:txBody>
                    <a:bodyPr/>
                    <a:lstStyle/>
                    <a:p>
                      <a:endParaRPr lang="es-EC"/>
                    </a:p>
                  </a:txBody>
                  <a:tcPr/>
                </a:tc>
                <a:tc>
                  <a:txBody>
                    <a:bodyPr/>
                    <a:lstStyle/>
                    <a:p>
                      <a:pPr>
                        <a:lnSpc>
                          <a:spcPct val="107000"/>
                        </a:lnSpc>
                        <a:spcAft>
                          <a:spcPts val="0"/>
                        </a:spcAft>
                      </a:pPr>
                      <a:r>
                        <a:rPr lang="es-EC" sz="1400">
                          <a:effectLst/>
                          <a:latin typeface="Calibri" panose="020F0502020204030204" pitchFamily="34" charset="0"/>
                          <a:ea typeface="Calibri" panose="020F0502020204030204" pitchFamily="34" charset="0"/>
                          <a:cs typeface="Calibri" panose="020F0502020204030204" pitchFamily="34" charset="0"/>
                        </a:rPr>
                        <a:t>R</a:t>
                      </a: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07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CGTCVCKGTASSWRCCTCCG</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4174411293"/>
                  </a:ext>
                </a:extLst>
              </a:tr>
              <a:tr h="0">
                <a:tc rowSpan="2">
                  <a:txBody>
                    <a:bodyPr/>
                    <a:lstStyle/>
                    <a:p>
                      <a:pPr algn="ctr">
                        <a:lnSpc>
                          <a:spcPct val="107000"/>
                        </a:lnSpc>
                        <a:spcAft>
                          <a:spcPts val="0"/>
                        </a:spcAft>
                      </a:pPr>
                      <a:r>
                        <a:rPr lang="es-EC" sz="1400" b="1" dirty="0">
                          <a:effectLst/>
                          <a:latin typeface="Calibri" panose="020F0502020204030204" pitchFamily="34" charset="0"/>
                          <a:ea typeface="Calibri" panose="020F0502020204030204" pitchFamily="34" charset="0"/>
                          <a:cs typeface="Calibri" panose="020F0502020204030204" pitchFamily="34" charset="0"/>
                        </a:rPr>
                        <a:t>AMV4</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nSpc>
                          <a:spcPct val="107000"/>
                        </a:lnSpc>
                        <a:spcAft>
                          <a:spcPts val="0"/>
                        </a:spcAft>
                      </a:pPr>
                      <a:r>
                        <a:rPr lang="es-EC" sz="1400">
                          <a:effectLst/>
                          <a:latin typeface="Calibri" panose="020F0502020204030204" pitchFamily="34" charset="0"/>
                          <a:ea typeface="Calibri" panose="020F0502020204030204" pitchFamily="34" charset="0"/>
                          <a:cs typeface="Calibri" panose="020F0502020204030204" pitchFamily="34" charset="0"/>
                        </a:rPr>
                        <a:t>F</a:t>
                      </a: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nSpc>
                          <a:spcPct val="107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AACADRCTIGGRGTBTACTC</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3419072355"/>
                  </a:ext>
                </a:extLst>
              </a:tr>
              <a:tr h="91440">
                <a:tc vMerge="1">
                  <a:txBody>
                    <a:bodyPr/>
                    <a:lstStyle/>
                    <a:p>
                      <a:endParaRPr lang="es-EC"/>
                    </a:p>
                  </a:txBody>
                  <a:tcPr/>
                </a:tc>
                <a:tc>
                  <a:txBody>
                    <a:bodyPr/>
                    <a:lstStyle/>
                    <a:p>
                      <a:pPr>
                        <a:lnSpc>
                          <a:spcPct val="107000"/>
                        </a:lnSpc>
                        <a:spcAft>
                          <a:spcPts val="0"/>
                        </a:spcAft>
                      </a:pPr>
                      <a:r>
                        <a:rPr lang="es-EC" sz="1400" dirty="0">
                          <a:effectLst/>
                          <a:latin typeface="Calibri" panose="020F0502020204030204" pitchFamily="34" charset="0"/>
                          <a:ea typeface="Calibri" panose="020F0502020204030204" pitchFamily="34" charset="0"/>
                          <a:cs typeface="Calibri" panose="020F0502020204030204" pitchFamily="34" charset="0"/>
                        </a:rPr>
                        <a:t>R</a:t>
                      </a: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07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CAATTCGCCTTGGGGTTTGAG</a:t>
                      </a:r>
                      <a:endParaRPr lang="es-EC"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1923597000"/>
                  </a:ext>
                </a:extLst>
              </a:tr>
            </a:tbl>
          </a:graphicData>
        </a:graphic>
      </p:graphicFrame>
      <p:sp>
        <p:nvSpPr>
          <p:cNvPr id="3" name="CuadroTexto 2"/>
          <p:cNvSpPr txBox="1"/>
          <p:nvPr/>
        </p:nvSpPr>
        <p:spPr>
          <a:xfrm>
            <a:off x="4554415" y="5741588"/>
            <a:ext cx="1300138" cy="646331"/>
          </a:xfrm>
          <a:prstGeom prst="rect">
            <a:avLst/>
          </a:prstGeom>
          <a:noFill/>
        </p:spPr>
        <p:txBody>
          <a:bodyPr wrap="square" rtlCol="0">
            <a:spAutoFit/>
          </a:bodyPr>
          <a:lstStyle/>
          <a:p>
            <a:r>
              <a:rPr lang="es-EC" dirty="0" smtClean="0"/>
              <a:t>96% identidad</a:t>
            </a:r>
            <a:endParaRPr lang="es-EC" dirty="0"/>
          </a:p>
        </p:txBody>
      </p:sp>
      <p:sp>
        <p:nvSpPr>
          <p:cNvPr id="11" name="Título 1"/>
          <p:cNvSpPr txBox="1">
            <a:spLocks/>
          </p:cNvSpPr>
          <p:nvPr/>
        </p:nvSpPr>
        <p:spPr>
          <a:xfrm>
            <a:off x="-1" y="4478"/>
            <a:ext cx="11853333" cy="1325563"/>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smtClean="0">
                <a:solidFill>
                  <a:srgbClr val="C00000"/>
                </a:solidFill>
              </a:rPr>
              <a:t>Resultados: Caracterización molecular del genoma viral</a:t>
            </a:r>
            <a:endParaRPr lang="es-EC" kern="0" dirty="0"/>
          </a:p>
        </p:txBody>
      </p:sp>
    </p:spTree>
    <p:extLst>
      <p:ext uri="{BB962C8B-B14F-4D97-AF65-F5344CB8AC3E}">
        <p14:creationId xmlns:p14="http://schemas.microsoft.com/office/powerpoint/2010/main" val="685048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7822" y="101295"/>
            <a:ext cx="10515600" cy="1325563"/>
          </a:xfrm>
        </p:spPr>
        <p:txBody>
          <a:bodyPr/>
          <a:lstStyle/>
          <a:p>
            <a:r>
              <a:rPr lang="es-EC" dirty="0" smtClean="0">
                <a:solidFill>
                  <a:schemeClr val="tx1"/>
                </a:solidFill>
              </a:rPr>
              <a:t>Predicción de estructura terciaria de la proteína de cubierta</a:t>
            </a:r>
            <a:endParaRPr lang="es-EC" dirty="0">
              <a:solidFill>
                <a:schemeClr val="tx1"/>
              </a:solidFill>
            </a:endParaRPr>
          </a:p>
        </p:txBody>
      </p:sp>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481152" y="1426858"/>
            <a:ext cx="4393842" cy="36869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uadroTexto 7"/>
          <p:cNvSpPr txBox="1"/>
          <p:nvPr/>
        </p:nvSpPr>
        <p:spPr>
          <a:xfrm>
            <a:off x="10306" y="5193872"/>
            <a:ext cx="5407378" cy="1384995"/>
          </a:xfrm>
          <a:prstGeom prst="rect">
            <a:avLst/>
          </a:prstGeom>
          <a:noFill/>
        </p:spPr>
        <p:txBody>
          <a:bodyPr wrap="square" rtlCol="0">
            <a:spAutoFit/>
          </a:bodyPr>
          <a:lstStyle/>
          <a:p>
            <a:r>
              <a:rPr lang="es-EC" b="1" dirty="0" smtClean="0"/>
              <a:t>Estructura terciaria de la proteína CP: </a:t>
            </a:r>
          </a:p>
          <a:p>
            <a:pPr algn="just"/>
            <a:r>
              <a:rPr lang="es-EC" sz="1600" dirty="0" smtClean="0">
                <a:latin typeface="Arial" panose="020B0604020202020204" pitchFamily="34" charset="0"/>
                <a:ea typeface="Calibri" panose="020F0502020204030204" pitchFamily="34" charset="0"/>
                <a:cs typeface="Times New Roman" panose="02020603050405020304" pitchFamily="18" charset="0"/>
              </a:rPr>
              <a:t>plegamiento con estructuras en forma de hélices alfa (49%), un desorden del 30% y ninguna lamina beta. disposición espacial alargada, flexible y filamentosa.</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s-EC" b="1" dirty="0"/>
          </a:p>
        </p:txBody>
      </p:sp>
      <p:pic>
        <p:nvPicPr>
          <p:cNvPr id="6" name="Imagen 5"/>
          <p:cNvPicPr>
            <a:picLocks noChangeAspect="1"/>
          </p:cNvPicPr>
          <p:nvPr/>
        </p:nvPicPr>
        <p:blipFill>
          <a:blip r:embed="rId4"/>
          <a:stretch>
            <a:fillRect/>
          </a:stretch>
        </p:blipFill>
        <p:spPr>
          <a:xfrm>
            <a:off x="7370981" y="1351094"/>
            <a:ext cx="4348163" cy="38384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CuadroTexto 10"/>
          <p:cNvSpPr txBox="1"/>
          <p:nvPr/>
        </p:nvSpPr>
        <p:spPr>
          <a:xfrm>
            <a:off x="481152" y="905999"/>
            <a:ext cx="3457802" cy="461665"/>
          </a:xfrm>
          <a:prstGeom prst="rect">
            <a:avLst/>
          </a:prstGeom>
          <a:noFill/>
        </p:spPr>
        <p:txBody>
          <a:bodyPr wrap="square" rtlCol="0">
            <a:spAutoFit/>
          </a:bodyPr>
          <a:lstStyle/>
          <a:p>
            <a:r>
              <a:rPr lang="es-EC" sz="2400" dirty="0" err="1" smtClean="0"/>
              <a:t>BabMV</a:t>
            </a:r>
            <a:endParaRPr lang="es-EC" sz="2400" dirty="0"/>
          </a:p>
        </p:txBody>
      </p:sp>
      <p:sp>
        <p:nvSpPr>
          <p:cNvPr id="14" name="Flecha derecha 13"/>
          <p:cNvSpPr/>
          <p:nvPr/>
        </p:nvSpPr>
        <p:spPr>
          <a:xfrm>
            <a:off x="5092774" y="3464169"/>
            <a:ext cx="2039815" cy="492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CuadroTexto 14"/>
          <p:cNvSpPr txBox="1"/>
          <p:nvPr/>
        </p:nvSpPr>
        <p:spPr>
          <a:xfrm>
            <a:off x="9545062" y="1426858"/>
            <a:ext cx="2725616" cy="523220"/>
          </a:xfrm>
          <a:prstGeom prst="rect">
            <a:avLst/>
          </a:prstGeom>
          <a:noFill/>
        </p:spPr>
        <p:txBody>
          <a:bodyPr wrap="square" rtlCol="0">
            <a:spAutoFit/>
          </a:bodyPr>
          <a:lstStyle/>
          <a:p>
            <a:r>
              <a:rPr lang="es-EC" sz="2800" dirty="0" err="1" smtClean="0"/>
              <a:t>PepMV</a:t>
            </a:r>
            <a:endParaRPr lang="es-EC" sz="2800" dirty="0"/>
          </a:p>
        </p:txBody>
      </p:sp>
      <p:sp>
        <p:nvSpPr>
          <p:cNvPr id="16" name="Rectángulo redondeado 15"/>
          <p:cNvSpPr/>
          <p:nvPr/>
        </p:nvSpPr>
        <p:spPr>
          <a:xfrm>
            <a:off x="7018642" y="5226972"/>
            <a:ext cx="5011615" cy="15453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El </a:t>
            </a:r>
            <a:r>
              <a:rPr lang="es-EC" dirty="0" err="1"/>
              <a:t>ssRNA</a:t>
            </a:r>
            <a:r>
              <a:rPr lang="es-EC" dirty="0"/>
              <a:t> se </a:t>
            </a:r>
            <a:r>
              <a:rPr lang="es-EC" dirty="0" smtClean="0"/>
              <a:t>pliega </a:t>
            </a:r>
            <a:r>
              <a:rPr lang="es-EC" dirty="0"/>
              <a:t>en una hélice de 70 Å de </a:t>
            </a:r>
            <a:r>
              <a:rPr lang="es-EC" dirty="0" smtClean="0"/>
              <a:t>diámetro. </a:t>
            </a:r>
            <a:r>
              <a:rPr lang="es-EC" dirty="0"/>
              <a:t>Cada CP une cinco </a:t>
            </a:r>
            <a:r>
              <a:rPr lang="es-EC" dirty="0" err="1"/>
              <a:t>ribonucleótidos</a:t>
            </a:r>
            <a:r>
              <a:rPr lang="es-EC" dirty="0"/>
              <a:t> </a:t>
            </a:r>
            <a:r>
              <a:rPr lang="es-EC" dirty="0" smtClean="0"/>
              <a:t>genoma </a:t>
            </a:r>
            <a:r>
              <a:rPr lang="es-EC" dirty="0"/>
              <a:t>de </a:t>
            </a:r>
            <a:r>
              <a:rPr lang="es-EC" dirty="0" err="1"/>
              <a:t>PepMV</a:t>
            </a:r>
            <a:r>
              <a:rPr lang="es-EC" dirty="0"/>
              <a:t> requeriría 1290 copias de </a:t>
            </a:r>
            <a:r>
              <a:rPr lang="es-EC" dirty="0" err="1"/>
              <a:t>PepMV</a:t>
            </a:r>
            <a:r>
              <a:rPr lang="es-EC" dirty="0"/>
              <a:t> CP que abarca 510 </a:t>
            </a:r>
            <a:r>
              <a:rPr lang="es-EC" dirty="0" err="1" smtClean="0"/>
              <a:t>nm</a:t>
            </a:r>
            <a:r>
              <a:rPr lang="es-EC" dirty="0" smtClean="0"/>
              <a:t>. </a:t>
            </a:r>
            <a:r>
              <a:rPr lang="es-EC" dirty="0"/>
              <a:t>(</a:t>
            </a:r>
            <a:r>
              <a:rPr lang="es-EC" dirty="0" smtClean="0"/>
              <a:t>3,95Å)</a:t>
            </a:r>
            <a:endParaRPr lang="es-EC" dirty="0"/>
          </a:p>
        </p:txBody>
      </p:sp>
      <p:sp>
        <p:nvSpPr>
          <p:cNvPr id="18" name="CuadroTexto 17"/>
          <p:cNvSpPr txBox="1"/>
          <p:nvPr/>
        </p:nvSpPr>
        <p:spPr>
          <a:xfrm>
            <a:off x="3068624" y="1553190"/>
            <a:ext cx="2338754" cy="646331"/>
          </a:xfrm>
          <a:prstGeom prst="rect">
            <a:avLst/>
          </a:prstGeom>
          <a:noFill/>
        </p:spPr>
        <p:txBody>
          <a:bodyPr wrap="square" rtlCol="0">
            <a:spAutoFit/>
          </a:bodyPr>
          <a:lstStyle/>
          <a:p>
            <a:r>
              <a:rPr lang="es-EC" dirty="0" smtClean="0"/>
              <a:t>3.75Å Aumento axial/subunidad</a:t>
            </a:r>
            <a:endParaRPr lang="es-EC" dirty="0"/>
          </a:p>
        </p:txBody>
      </p:sp>
      <p:sp>
        <p:nvSpPr>
          <p:cNvPr id="20" name="CuadroTexto 19"/>
          <p:cNvSpPr txBox="1"/>
          <p:nvPr/>
        </p:nvSpPr>
        <p:spPr>
          <a:xfrm>
            <a:off x="5250076" y="3076197"/>
            <a:ext cx="2278207" cy="369277"/>
          </a:xfrm>
          <a:prstGeom prst="rect">
            <a:avLst/>
          </a:prstGeom>
          <a:noFill/>
        </p:spPr>
        <p:txBody>
          <a:bodyPr wrap="square" rtlCol="0">
            <a:spAutoFit/>
          </a:bodyPr>
          <a:lstStyle/>
          <a:p>
            <a:r>
              <a:rPr lang="es-EC" dirty="0" smtClean="0"/>
              <a:t>Homologo </a:t>
            </a:r>
            <a:endParaRPr lang="es-EC" dirty="0"/>
          </a:p>
        </p:txBody>
      </p:sp>
    </p:spTree>
    <p:extLst>
      <p:ext uri="{BB962C8B-B14F-4D97-AF65-F5344CB8AC3E}">
        <p14:creationId xmlns:p14="http://schemas.microsoft.com/office/powerpoint/2010/main" val="3453367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6618514" y="1110721"/>
            <a:ext cx="5397640" cy="1821392"/>
          </a:xfrm>
          <a:prstGeom prst="rect">
            <a:avLst/>
          </a:prstGeom>
        </p:spPr>
      </p:pic>
      <p:sp>
        <p:nvSpPr>
          <p:cNvPr id="7" name="Rectángulo 6"/>
          <p:cNvSpPr/>
          <p:nvPr/>
        </p:nvSpPr>
        <p:spPr>
          <a:xfrm>
            <a:off x="6487886" y="3329391"/>
            <a:ext cx="5704114" cy="1446550"/>
          </a:xfrm>
          <a:prstGeom prst="rect">
            <a:avLst/>
          </a:prstGeom>
        </p:spPr>
        <p:txBody>
          <a:bodyPr wrap="square">
            <a:spAutoFit/>
          </a:bodyPr>
          <a:lstStyle/>
          <a:p>
            <a:r>
              <a:rPr lang="es-EC" sz="2400" b="1" dirty="0"/>
              <a:t>Morfología</a:t>
            </a:r>
            <a:r>
              <a:rPr lang="es-EC" sz="2400" dirty="0"/>
              <a:t> </a:t>
            </a:r>
            <a:r>
              <a:rPr lang="es-EC" sz="2400" b="1" dirty="0"/>
              <a:t>de </a:t>
            </a:r>
            <a:r>
              <a:rPr lang="es-EC" sz="2400" b="1" dirty="0" err="1"/>
              <a:t>Potexvirus</a:t>
            </a:r>
            <a:r>
              <a:rPr lang="es-EC" sz="2400" b="1" dirty="0"/>
              <a:t>:</a:t>
            </a:r>
            <a:r>
              <a:rPr lang="es-EC" sz="2400" dirty="0"/>
              <a:t> Estructura flexible, filamentosa, Longitud de </a:t>
            </a:r>
            <a:r>
              <a:rPr lang="en-US" sz="2400" dirty="0"/>
              <a:t>470-1000 nm y 12-13 nm de </a:t>
            </a:r>
            <a:r>
              <a:rPr lang="en-US" sz="2400" dirty="0" err="1"/>
              <a:t>ancho</a:t>
            </a:r>
            <a:r>
              <a:rPr lang="en-US" sz="2400" dirty="0"/>
              <a:t> </a:t>
            </a:r>
            <a:r>
              <a:rPr lang="es-EC" sz="1600" b="1" dirty="0">
                <a:latin typeface="Arial" panose="020B0604020202020204" pitchFamily="34" charset="0"/>
                <a:ea typeface="Arial" panose="020B0604020202020204" pitchFamily="34" charset="0"/>
              </a:rPr>
              <a:t>Fuente: (</a:t>
            </a:r>
            <a:r>
              <a:rPr lang="es-EC" sz="1600" b="1" dirty="0" err="1">
                <a:latin typeface="Arial" panose="020B0604020202020204" pitchFamily="34" charset="0"/>
                <a:ea typeface="Calibri" panose="020F0502020204030204" pitchFamily="34" charset="0"/>
              </a:rPr>
              <a:t>ViralZone</a:t>
            </a:r>
            <a:r>
              <a:rPr lang="es-EC" sz="1600" b="1" dirty="0">
                <a:latin typeface="Arial" panose="020B0604020202020204" pitchFamily="34" charset="0"/>
                <a:ea typeface="Calibri" panose="020F0502020204030204" pitchFamily="34" charset="0"/>
              </a:rPr>
              <a:t>, 2008)</a:t>
            </a:r>
            <a:endParaRPr lang="es-EC" sz="1600" b="1" dirty="0"/>
          </a:p>
        </p:txBody>
      </p:sp>
      <p:pic>
        <p:nvPicPr>
          <p:cNvPr id="8" name="Imagen 7"/>
          <p:cNvPicPr>
            <a:picLocks noChangeAspect="1"/>
          </p:cNvPicPr>
          <p:nvPr/>
        </p:nvPicPr>
        <p:blipFill>
          <a:blip r:embed="rId3"/>
          <a:stretch>
            <a:fillRect/>
          </a:stretch>
        </p:blipFill>
        <p:spPr>
          <a:xfrm>
            <a:off x="609600" y="1697920"/>
            <a:ext cx="3590855" cy="3378185"/>
          </a:xfrm>
          <a:prstGeom prst="rect">
            <a:avLst/>
          </a:prstGeom>
        </p:spPr>
      </p:pic>
      <p:sp>
        <p:nvSpPr>
          <p:cNvPr id="10" name="CuadroTexto 9"/>
          <p:cNvSpPr txBox="1"/>
          <p:nvPr/>
        </p:nvSpPr>
        <p:spPr>
          <a:xfrm>
            <a:off x="609600" y="5076105"/>
            <a:ext cx="5292970" cy="1569660"/>
          </a:xfrm>
          <a:prstGeom prst="rect">
            <a:avLst/>
          </a:prstGeom>
          <a:noFill/>
        </p:spPr>
        <p:txBody>
          <a:bodyPr wrap="square" rtlCol="0">
            <a:spAutoFit/>
          </a:bodyPr>
          <a:lstStyle/>
          <a:p>
            <a:r>
              <a:rPr lang="es-EC" sz="2400" b="1" dirty="0" err="1" smtClean="0"/>
              <a:t>BabMV</a:t>
            </a:r>
            <a:r>
              <a:rPr lang="es-EC" sz="2400" b="1" dirty="0" smtClean="0"/>
              <a:t>: </a:t>
            </a:r>
            <a:r>
              <a:rPr lang="es-EC" sz="2400" dirty="0" smtClean="0"/>
              <a:t>Partícula larga, filamentosa de aproximadamente  ~ 500nm</a:t>
            </a:r>
          </a:p>
          <a:p>
            <a:r>
              <a:rPr lang="es-EC" sz="2400" dirty="0" smtClean="0"/>
              <a:t> </a:t>
            </a:r>
            <a:r>
              <a:rPr lang="es-EC" sz="1600" b="1" dirty="0" smtClean="0"/>
              <a:t>Fuente: (Quinto et al. 2017)</a:t>
            </a:r>
            <a:endParaRPr lang="es-EC" sz="1600" dirty="0" smtClean="0"/>
          </a:p>
          <a:p>
            <a:endParaRPr lang="es-EC" sz="2400" dirty="0"/>
          </a:p>
        </p:txBody>
      </p:sp>
      <p:pic>
        <p:nvPicPr>
          <p:cNvPr id="11" name="Imagen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0"/>
            <a:ext cx="1914521" cy="1697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CuadroTexto 11"/>
          <p:cNvSpPr txBox="1"/>
          <p:nvPr/>
        </p:nvSpPr>
        <p:spPr>
          <a:xfrm>
            <a:off x="2844800" y="174171"/>
            <a:ext cx="4644571" cy="2308324"/>
          </a:xfrm>
          <a:prstGeom prst="rect">
            <a:avLst/>
          </a:prstGeom>
          <a:noFill/>
        </p:spPr>
        <p:txBody>
          <a:bodyPr wrap="square" rtlCol="0">
            <a:spAutoFit/>
          </a:bodyPr>
          <a:lstStyle/>
          <a:p>
            <a:r>
              <a:rPr lang="es-EC" dirty="0" smtClean="0"/>
              <a:t>1339 subunidades proteicas para recubrir el genoma de </a:t>
            </a:r>
            <a:r>
              <a:rPr lang="es-EC" dirty="0" smtClean="0">
                <a:cs typeface="Calibri" panose="020F0502020204030204" pitchFamily="34" charset="0"/>
              </a:rPr>
              <a:t>6692 </a:t>
            </a:r>
            <a:r>
              <a:rPr lang="es-EC" dirty="0" err="1" smtClean="0">
                <a:cs typeface="Calibri" panose="020F0502020204030204" pitchFamily="34" charset="0"/>
              </a:rPr>
              <a:t>nt</a:t>
            </a:r>
            <a:endParaRPr lang="es-EC" dirty="0" smtClean="0">
              <a:cs typeface="Calibri" panose="020F0502020204030204" pitchFamily="34" charset="0"/>
            </a:endParaRPr>
          </a:p>
          <a:p>
            <a:r>
              <a:rPr lang="es-EC" b="1" dirty="0" smtClean="0">
                <a:cs typeface="Calibri" panose="020F0502020204030204" pitchFamily="34" charset="0"/>
              </a:rPr>
              <a:t>Tamaño proteína: </a:t>
            </a:r>
            <a:r>
              <a:rPr lang="es-EC" dirty="0"/>
              <a:t>3.75Å Aumento </a:t>
            </a:r>
            <a:r>
              <a:rPr lang="es-EC" dirty="0" smtClean="0">
                <a:latin typeface="+mj-lt"/>
              </a:rPr>
              <a:t>axial/subunidad</a:t>
            </a:r>
            <a:endParaRPr lang="es-EC" dirty="0" smtClean="0">
              <a:latin typeface="+mj-lt"/>
              <a:cs typeface="Calibri" panose="020F0502020204030204" pitchFamily="34" charset="0"/>
            </a:endParaRPr>
          </a:p>
          <a:p>
            <a:r>
              <a:rPr lang="es-EC" b="1" dirty="0" smtClean="0">
                <a:latin typeface="+mj-lt"/>
                <a:cs typeface="Calibri" panose="020F0502020204030204" pitchFamily="34" charset="0"/>
              </a:rPr>
              <a:t>Tamaño inferido: </a:t>
            </a:r>
            <a:r>
              <a:rPr lang="es-EC" dirty="0" smtClean="0">
                <a:latin typeface="+mj-lt"/>
                <a:cs typeface="Calibri" panose="020F0502020204030204" pitchFamily="34" charset="0"/>
              </a:rPr>
              <a:t>501nm</a:t>
            </a:r>
          </a:p>
          <a:p>
            <a:endParaRPr lang="es-EC" b="1" dirty="0">
              <a:latin typeface="Calibri" panose="020F0502020204030204" pitchFamily="34" charset="0"/>
              <a:cs typeface="Calibri" panose="020F0502020204030204" pitchFamily="34" charset="0"/>
            </a:endParaRPr>
          </a:p>
          <a:p>
            <a:endParaRPr lang="es-EC" dirty="0" smtClean="0"/>
          </a:p>
          <a:p>
            <a:endParaRPr lang="es-EC" dirty="0"/>
          </a:p>
        </p:txBody>
      </p:sp>
    </p:spTree>
    <p:extLst>
      <p:ext uri="{BB962C8B-B14F-4D97-AF65-F5344CB8AC3E}">
        <p14:creationId xmlns:p14="http://schemas.microsoft.com/office/powerpoint/2010/main" val="109784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2988" y="5969834"/>
            <a:ext cx="3239979" cy="688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ítulo 1">
            <a:extLst>
              <a:ext uri="{FF2B5EF4-FFF2-40B4-BE49-F238E27FC236}">
                <a16:creationId xmlns:a16="http://schemas.microsoft.com/office/drawing/2014/main" id="{15F2BFA2-D7BA-4D8D-97C6-1D769CDE30CB}"/>
              </a:ext>
            </a:extLst>
          </p:cNvPr>
          <p:cNvSpPr txBox="1">
            <a:spLocks/>
          </p:cNvSpPr>
          <p:nvPr/>
        </p:nvSpPr>
        <p:spPr>
          <a:xfrm>
            <a:off x="79555" y="106892"/>
            <a:ext cx="10566802" cy="845824"/>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C" sz="6600" b="1" u="none" strike="noStrike" kern="0" cap="none" spc="0" normalizeH="0" baseline="0" noProof="0" dirty="0" smtClean="0">
                <a:ln>
                  <a:noFill/>
                </a:ln>
                <a:solidFill>
                  <a:srgbClr val="002060"/>
                </a:solidFill>
                <a:effectLst>
                  <a:outerShdw blurRad="38100" dist="38100" dir="2700000" algn="tl">
                    <a:srgbClr val="C0C0C0"/>
                  </a:outerShdw>
                </a:effectLst>
                <a:uLnTx/>
                <a:uFillTx/>
                <a:latin typeface="+mj-lt"/>
                <a:ea typeface="+mj-ea"/>
                <a:cs typeface="+mj-cs"/>
              </a:rPr>
              <a:t>Prueba de Diagnóstico para </a:t>
            </a:r>
            <a:r>
              <a:rPr kumimoji="0" lang="es-EC" sz="6600" b="1" u="none" strike="noStrike" kern="0" cap="none" spc="0" normalizeH="0" noProof="0" dirty="0" smtClean="0">
                <a:ln>
                  <a:noFill/>
                </a:ln>
                <a:solidFill>
                  <a:srgbClr val="002060"/>
                </a:solidFill>
                <a:effectLst>
                  <a:outerShdw blurRad="38100" dist="38100" dir="2700000" algn="tl">
                    <a:srgbClr val="C0C0C0"/>
                  </a:outerShdw>
                </a:effectLst>
                <a:uLnTx/>
                <a:uFillTx/>
                <a:latin typeface="+mj-lt"/>
                <a:ea typeface="+mj-ea"/>
                <a:cs typeface="+mj-cs"/>
              </a:rPr>
              <a:t> </a:t>
            </a:r>
            <a:r>
              <a:rPr kumimoji="0" lang="es-EC" sz="6600" b="1" u="none" strike="noStrike" kern="0" cap="none" spc="0" normalizeH="0" noProof="0" dirty="0" err="1" smtClean="0">
                <a:ln>
                  <a:noFill/>
                </a:ln>
                <a:solidFill>
                  <a:srgbClr val="002060"/>
                </a:solidFill>
                <a:effectLst>
                  <a:outerShdw blurRad="38100" dist="38100" dir="2700000" algn="tl">
                    <a:srgbClr val="C0C0C0"/>
                  </a:outerShdw>
                </a:effectLst>
                <a:uLnTx/>
                <a:uFillTx/>
                <a:latin typeface="+mj-lt"/>
                <a:ea typeface="+mj-ea"/>
                <a:cs typeface="+mj-cs"/>
              </a:rPr>
              <a:t>BabMV</a:t>
            </a:r>
            <a:r>
              <a:rPr kumimoji="0" lang="es-EC" sz="6600" b="1" u="none" strike="noStrike" kern="0" cap="none" spc="0" normalizeH="0" noProof="0" dirty="0" smtClean="0">
                <a:ln>
                  <a:noFill/>
                </a:ln>
                <a:solidFill>
                  <a:srgbClr val="002060"/>
                </a:solidFill>
                <a:effectLst>
                  <a:outerShdw blurRad="38100" dist="38100" dir="2700000" algn="tl">
                    <a:srgbClr val="C0C0C0"/>
                  </a:outerShdw>
                </a:effectLst>
                <a:uLnTx/>
                <a:uFillTx/>
                <a:latin typeface="+mj-lt"/>
                <a:ea typeface="+mj-ea"/>
                <a:cs typeface="+mj-cs"/>
              </a:rPr>
              <a:t> </a:t>
            </a:r>
            <a:endParaRPr kumimoji="0" lang="es-EC" sz="6600" b="1" u="none" strike="noStrike" kern="0" cap="none" spc="0" normalizeH="0" baseline="0" noProof="0" dirty="0">
              <a:ln>
                <a:noFill/>
              </a:ln>
              <a:solidFill>
                <a:srgbClr val="002060"/>
              </a:solidFill>
              <a:effectLst>
                <a:outerShdw blurRad="38100" dist="38100" dir="2700000" algn="tl">
                  <a:srgbClr val="C0C0C0"/>
                </a:outerShdw>
              </a:effectLst>
              <a:uLnTx/>
              <a:uFillTx/>
              <a:latin typeface="+mj-lt"/>
              <a:ea typeface="+mj-ea"/>
              <a:cs typeface="+mj-cs"/>
            </a:endParaRPr>
          </a:p>
        </p:txBody>
      </p:sp>
      <p:sp>
        <p:nvSpPr>
          <p:cNvPr id="3" name="Flecha doblada hacia arriba 2"/>
          <p:cNvSpPr/>
          <p:nvPr/>
        </p:nvSpPr>
        <p:spPr>
          <a:xfrm rot="5400000">
            <a:off x="3438659" y="1901206"/>
            <a:ext cx="1499294" cy="23493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146" name="Picture 2" descr="Resultado de imagen para rt-pcr"/>
          <p:cNvPicPr>
            <a:picLocks noChangeAspect="1" noChangeArrowheads="1"/>
          </p:cNvPicPr>
          <p:nvPr/>
        </p:nvPicPr>
        <p:blipFill rotWithShape="1">
          <a:blip r:embed="rId3">
            <a:extLst>
              <a:ext uri="{28A0092B-C50C-407E-A947-70E740481C1C}">
                <a14:useLocalDpi xmlns:a14="http://schemas.microsoft.com/office/drawing/2010/main" val="0"/>
              </a:ext>
            </a:extLst>
          </a:blip>
          <a:srcRect l="27792"/>
          <a:stretch/>
        </p:blipFill>
        <p:spPr bwMode="auto">
          <a:xfrm>
            <a:off x="6160093" y="3168887"/>
            <a:ext cx="3008839" cy="2215168"/>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6160093" y="2584112"/>
            <a:ext cx="2562895" cy="584775"/>
          </a:xfrm>
          <a:prstGeom prst="rect">
            <a:avLst/>
          </a:prstGeom>
          <a:noFill/>
        </p:spPr>
        <p:txBody>
          <a:bodyPr wrap="square" rtlCol="0">
            <a:spAutoFit/>
          </a:bodyPr>
          <a:lstStyle/>
          <a:p>
            <a:r>
              <a:rPr lang="es-EC" sz="3200" dirty="0" smtClean="0"/>
              <a:t>RT-PCR</a:t>
            </a:r>
            <a:endParaRPr lang="es-EC" sz="3200" dirty="0"/>
          </a:p>
        </p:txBody>
      </p:sp>
    </p:spTree>
    <p:extLst>
      <p:ext uri="{BB962C8B-B14F-4D97-AF65-F5344CB8AC3E}">
        <p14:creationId xmlns:p14="http://schemas.microsoft.com/office/powerpoint/2010/main" val="1787135060"/>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0"/>
            <a:ext cx="11311944" cy="4525963"/>
          </a:xfrm>
        </p:spPr>
        <p:txBody>
          <a:bodyPr/>
          <a:lstStyle/>
          <a:p>
            <a:pPr marL="0" indent="0">
              <a:buNone/>
            </a:pPr>
            <a:endParaRPr lang="es-EC" b="1" dirty="0" smtClean="0">
              <a:solidFill>
                <a:schemeClr val="tx1"/>
              </a:solidFill>
            </a:endParaRPr>
          </a:p>
          <a:p>
            <a:pPr marL="0" indent="0">
              <a:buNone/>
            </a:pPr>
            <a:endParaRPr lang="es-EC" b="1" dirty="0">
              <a:solidFill>
                <a:schemeClr val="tx1"/>
              </a:solidFill>
            </a:endParaRPr>
          </a:p>
          <a:p>
            <a:r>
              <a:rPr lang="es-EC" dirty="0" smtClean="0">
                <a:solidFill>
                  <a:schemeClr val="tx1"/>
                </a:solidFill>
              </a:rPr>
              <a:t>Diseño </a:t>
            </a:r>
            <a:r>
              <a:rPr lang="es-EC" dirty="0">
                <a:solidFill>
                  <a:schemeClr val="tx1"/>
                </a:solidFill>
              </a:rPr>
              <a:t>de </a:t>
            </a:r>
            <a:r>
              <a:rPr lang="es-EC" dirty="0" err="1">
                <a:solidFill>
                  <a:schemeClr val="tx1"/>
                </a:solidFill>
              </a:rPr>
              <a:t>primers</a:t>
            </a:r>
            <a:r>
              <a:rPr lang="es-EC" dirty="0">
                <a:solidFill>
                  <a:schemeClr val="tx1"/>
                </a:solidFill>
              </a:rPr>
              <a:t> específicos: alineamiento </a:t>
            </a:r>
            <a:r>
              <a:rPr lang="es-EC" dirty="0" err="1">
                <a:solidFill>
                  <a:schemeClr val="tx1"/>
                </a:solidFill>
              </a:rPr>
              <a:t>multiple</a:t>
            </a:r>
            <a:r>
              <a:rPr lang="es-EC" dirty="0">
                <a:solidFill>
                  <a:schemeClr val="tx1"/>
                </a:solidFill>
              </a:rPr>
              <a:t> de 15 aislados virales con sus </a:t>
            </a:r>
            <a:r>
              <a:rPr lang="es-EC" dirty="0" err="1">
                <a:solidFill>
                  <a:schemeClr val="tx1"/>
                </a:solidFill>
              </a:rPr>
              <a:t>congéneros</a:t>
            </a:r>
            <a:r>
              <a:rPr lang="es-EC" dirty="0">
                <a:solidFill>
                  <a:schemeClr val="tx1"/>
                </a:solidFill>
              </a:rPr>
              <a:t> mas cercanos</a:t>
            </a:r>
          </a:p>
          <a:p>
            <a:pPr marL="0" indent="0">
              <a:buNone/>
            </a:pPr>
            <a:endParaRPr lang="es-EC" b="1" dirty="0" smtClean="0">
              <a:solidFill>
                <a:schemeClr val="tx1"/>
              </a:solidFill>
            </a:endParaRPr>
          </a:p>
        </p:txBody>
      </p:sp>
      <p:pic>
        <p:nvPicPr>
          <p:cNvPr id="7" name="Imagen 6"/>
          <p:cNvPicPr>
            <a:picLocks noChangeAspect="1"/>
          </p:cNvPicPr>
          <p:nvPr/>
        </p:nvPicPr>
        <p:blipFill rotWithShape="1">
          <a:blip r:embed="rId2"/>
          <a:srcRect b="6001"/>
          <a:stretch/>
        </p:blipFill>
        <p:spPr>
          <a:xfrm>
            <a:off x="678844" y="1764404"/>
            <a:ext cx="11027602" cy="3039537"/>
          </a:xfrm>
          <a:prstGeom prst="rect">
            <a:avLst/>
          </a:prstGeom>
        </p:spPr>
      </p:pic>
      <p:sp>
        <p:nvSpPr>
          <p:cNvPr id="9" name="Rectángulo 8"/>
          <p:cNvSpPr/>
          <p:nvPr/>
        </p:nvSpPr>
        <p:spPr>
          <a:xfrm>
            <a:off x="3467695" y="1764404"/>
            <a:ext cx="2302040" cy="30395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Picture 8" descr="Resultado de imagen para extraccion de arn con kit español"/>
          <p:cNvPicPr>
            <a:picLocks noChangeAspect="1" noChangeArrowheads="1"/>
          </p:cNvPicPr>
          <p:nvPr/>
        </p:nvPicPr>
        <p:blipFill rotWithShape="1">
          <a:blip r:embed="rId3" cstate="print"/>
          <a:srcRect r="44804" b="77452"/>
          <a:stretch/>
        </p:blipFill>
        <p:spPr bwMode="auto">
          <a:xfrm>
            <a:off x="2279947" y="5016320"/>
            <a:ext cx="1193442" cy="1274047"/>
          </a:xfrm>
          <a:prstGeom prst="rect">
            <a:avLst/>
          </a:prstGeom>
          <a:noFill/>
        </p:spPr>
      </p:pic>
      <p:pic>
        <p:nvPicPr>
          <p:cNvPr id="11" name="Picture 2" descr="Resultado de imagen para arn"/>
          <p:cNvPicPr>
            <a:picLocks noChangeAspect="1" noChangeArrowheads="1"/>
          </p:cNvPicPr>
          <p:nvPr/>
        </p:nvPicPr>
        <p:blipFill rotWithShape="1">
          <a:blip r:embed="rId4">
            <a:extLst>
              <a:ext uri="{28A0092B-C50C-407E-A947-70E740481C1C}">
                <a14:useLocalDpi xmlns:a14="http://schemas.microsoft.com/office/drawing/2010/main" val="0"/>
              </a:ext>
            </a:extLst>
          </a:blip>
          <a:srcRect l="29821" r="31334"/>
          <a:stretch/>
        </p:blipFill>
        <p:spPr bwMode="auto">
          <a:xfrm rot="4237879">
            <a:off x="4317568" y="4883650"/>
            <a:ext cx="669702" cy="16383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Resultado de imagen para rt-pcr"/>
          <p:cNvPicPr>
            <a:picLocks noChangeAspect="1" noChangeArrowheads="1"/>
          </p:cNvPicPr>
          <p:nvPr/>
        </p:nvPicPr>
        <p:blipFill rotWithShape="1">
          <a:blip r:embed="rId5">
            <a:extLst>
              <a:ext uri="{28A0092B-C50C-407E-A947-70E740481C1C}">
                <a14:useLocalDpi xmlns:a14="http://schemas.microsoft.com/office/drawing/2010/main" val="0"/>
              </a:ext>
            </a:extLst>
          </a:blip>
          <a:srcRect l="27792"/>
          <a:stretch/>
        </p:blipFill>
        <p:spPr bwMode="auto">
          <a:xfrm>
            <a:off x="7490661" y="4803941"/>
            <a:ext cx="2774745" cy="2042823"/>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p:cNvSpPr txBox="1"/>
          <p:nvPr/>
        </p:nvSpPr>
        <p:spPr>
          <a:xfrm>
            <a:off x="193432" y="5330177"/>
            <a:ext cx="2323380" cy="830997"/>
          </a:xfrm>
          <a:prstGeom prst="rect">
            <a:avLst/>
          </a:prstGeom>
          <a:noFill/>
        </p:spPr>
        <p:txBody>
          <a:bodyPr wrap="square" rtlCol="0">
            <a:spAutoFit/>
          </a:bodyPr>
          <a:lstStyle/>
          <a:p>
            <a:pPr marL="285750" indent="-285750">
              <a:buFont typeface="Arial" panose="020B0604020202020204" pitchFamily="34" charset="0"/>
              <a:buChar char="•"/>
            </a:pPr>
            <a:r>
              <a:rPr lang="es-EC" sz="2400" dirty="0" smtClean="0"/>
              <a:t>Extracción de  RNA total</a:t>
            </a:r>
            <a:endParaRPr lang="es-EC" sz="2400" dirty="0"/>
          </a:p>
        </p:txBody>
      </p:sp>
      <p:sp>
        <p:nvSpPr>
          <p:cNvPr id="14" name="Flecha derecha 13"/>
          <p:cNvSpPr/>
          <p:nvPr/>
        </p:nvSpPr>
        <p:spPr>
          <a:xfrm>
            <a:off x="5480786" y="5860577"/>
            <a:ext cx="1685039" cy="5484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CuadroTexto 14"/>
          <p:cNvSpPr txBox="1"/>
          <p:nvPr/>
        </p:nvSpPr>
        <p:spPr>
          <a:xfrm>
            <a:off x="5359016" y="5397933"/>
            <a:ext cx="1691252" cy="369332"/>
          </a:xfrm>
          <a:prstGeom prst="rect">
            <a:avLst/>
          </a:prstGeom>
          <a:noFill/>
        </p:spPr>
        <p:txBody>
          <a:bodyPr wrap="square" rtlCol="0">
            <a:spAutoFit/>
          </a:bodyPr>
          <a:lstStyle/>
          <a:p>
            <a:pPr marL="285750" indent="-285750">
              <a:buFont typeface="Arial" panose="020B0604020202020204" pitchFamily="34" charset="0"/>
              <a:buChar char="•"/>
            </a:pPr>
            <a:r>
              <a:rPr lang="es-EC" dirty="0" smtClean="0"/>
              <a:t>RT-PCR</a:t>
            </a:r>
            <a:endParaRPr lang="es-EC" dirty="0"/>
          </a:p>
        </p:txBody>
      </p:sp>
      <p:sp>
        <p:nvSpPr>
          <p:cNvPr id="2" name="Rectángulo 1"/>
          <p:cNvSpPr/>
          <p:nvPr/>
        </p:nvSpPr>
        <p:spPr>
          <a:xfrm>
            <a:off x="678844" y="4290646"/>
            <a:ext cx="11027602" cy="513295"/>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6" name="Marcador de contenido 2"/>
          <p:cNvSpPr txBox="1">
            <a:spLocks/>
          </p:cNvSpPr>
          <p:nvPr/>
        </p:nvSpPr>
        <p:spPr>
          <a:xfrm>
            <a:off x="5359016" y="-448014"/>
            <a:ext cx="7717012" cy="2000039"/>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buFontTx/>
              <a:buNone/>
            </a:pPr>
            <a:endParaRPr lang="es-EC" kern="0" dirty="0" smtClean="0">
              <a:solidFill>
                <a:schemeClr val="tx1"/>
              </a:solidFill>
            </a:endParaRPr>
          </a:p>
          <a:p>
            <a:pPr marL="0" indent="0">
              <a:buFontTx/>
              <a:buNone/>
            </a:pPr>
            <a:r>
              <a:rPr lang="es-EC" b="1" kern="0" dirty="0" smtClean="0">
                <a:solidFill>
                  <a:schemeClr val="tx1"/>
                </a:solidFill>
              </a:rPr>
              <a:t>Diagnóstico mediante RT-PCR.</a:t>
            </a:r>
          </a:p>
          <a:p>
            <a:pPr marL="0" indent="0">
              <a:buFontTx/>
              <a:buNone/>
            </a:pPr>
            <a:r>
              <a:rPr lang="es-EC" kern="0" dirty="0" smtClean="0">
                <a:solidFill>
                  <a:schemeClr val="tx1"/>
                </a:solidFill>
              </a:rPr>
              <a:t>Fragmento del gen codificante de la proteína CP</a:t>
            </a:r>
            <a:endParaRPr lang="es-EC" kern="0" dirty="0">
              <a:solidFill>
                <a:schemeClr val="tx1"/>
              </a:solidFill>
            </a:endParaRPr>
          </a:p>
        </p:txBody>
      </p:sp>
      <p:sp>
        <p:nvSpPr>
          <p:cNvPr id="17" name="Título 1"/>
          <p:cNvSpPr txBox="1">
            <a:spLocks/>
          </p:cNvSpPr>
          <p:nvPr/>
        </p:nvSpPr>
        <p:spPr>
          <a:xfrm>
            <a:off x="193432" y="27412"/>
            <a:ext cx="109728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kern="0" dirty="0" smtClean="0">
                <a:solidFill>
                  <a:schemeClr val="tx1"/>
                </a:solidFill>
              </a:rPr>
              <a:t>Metodología</a:t>
            </a:r>
            <a:r>
              <a:rPr lang="es-EC" kern="0" dirty="0" smtClean="0"/>
              <a:t> </a:t>
            </a:r>
            <a:endParaRPr lang="es-EC" kern="0" dirty="0"/>
          </a:p>
        </p:txBody>
      </p:sp>
    </p:spTree>
    <p:extLst>
      <p:ext uri="{BB962C8B-B14F-4D97-AF65-F5344CB8AC3E}">
        <p14:creationId xmlns:p14="http://schemas.microsoft.com/office/powerpoint/2010/main" val="2060709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5576" y="274638"/>
            <a:ext cx="5888306" cy="4525963"/>
          </a:xfrm>
        </p:spPr>
        <p:txBody>
          <a:bodyPr/>
          <a:lstStyle/>
          <a:p>
            <a:r>
              <a:rPr lang="es-EC" sz="3200" dirty="0" smtClean="0">
                <a:solidFill>
                  <a:schemeClr val="tx1"/>
                </a:solidFill>
              </a:rPr>
              <a:t>ESPECIFICIDAD:</a:t>
            </a:r>
          </a:p>
          <a:p>
            <a:endParaRPr lang="es-EC" sz="2000" dirty="0">
              <a:solidFill>
                <a:schemeClr val="tx1"/>
              </a:solidFill>
            </a:endParaRPr>
          </a:p>
          <a:p>
            <a:pPr marL="0" indent="0" algn="just">
              <a:buNone/>
            </a:pPr>
            <a:r>
              <a:rPr lang="es-EC" sz="2000" dirty="0" smtClean="0">
                <a:solidFill>
                  <a:schemeClr val="tx1"/>
                </a:solidFill>
              </a:rPr>
              <a:t>Se evaluó la prueba de diagnóstico con 16 aislados virales de </a:t>
            </a:r>
            <a:r>
              <a:rPr lang="es-EC" sz="2000" dirty="0" err="1" smtClean="0">
                <a:solidFill>
                  <a:schemeClr val="tx1"/>
                </a:solidFill>
              </a:rPr>
              <a:t>babaco</a:t>
            </a:r>
            <a:r>
              <a:rPr lang="es-EC" sz="2000" dirty="0" smtClean="0">
                <a:solidFill>
                  <a:schemeClr val="tx1"/>
                </a:solidFill>
              </a:rPr>
              <a:t> de diferentes regiones del país, y dos </a:t>
            </a:r>
            <a:r>
              <a:rPr lang="es-EC" sz="2000" dirty="0" err="1" smtClean="0">
                <a:solidFill>
                  <a:schemeClr val="tx1"/>
                </a:solidFill>
              </a:rPr>
              <a:t>congéneros</a:t>
            </a:r>
            <a:r>
              <a:rPr lang="es-EC" sz="2000" dirty="0" smtClean="0">
                <a:solidFill>
                  <a:schemeClr val="tx1"/>
                </a:solidFill>
              </a:rPr>
              <a:t> controles: </a:t>
            </a:r>
            <a:r>
              <a:rPr lang="es-EC" sz="2000" dirty="0" err="1">
                <a:solidFill>
                  <a:schemeClr val="tx1"/>
                </a:solidFill>
              </a:rPr>
              <a:t>P</a:t>
            </a:r>
            <a:r>
              <a:rPr lang="es-EC" sz="2000" dirty="0" err="1" smtClean="0">
                <a:solidFill>
                  <a:schemeClr val="tx1"/>
                </a:solidFill>
              </a:rPr>
              <a:t>apMV</a:t>
            </a:r>
            <a:r>
              <a:rPr lang="es-EC" sz="2000" dirty="0" smtClean="0">
                <a:solidFill>
                  <a:schemeClr val="tx1"/>
                </a:solidFill>
              </a:rPr>
              <a:t> y </a:t>
            </a:r>
            <a:r>
              <a:rPr lang="es-EC" sz="2000" dirty="0" err="1" smtClean="0">
                <a:solidFill>
                  <a:schemeClr val="tx1"/>
                </a:solidFill>
              </a:rPr>
              <a:t>AltMV</a:t>
            </a:r>
            <a:endParaRPr lang="es-EC" sz="2000" dirty="0" smtClean="0">
              <a:solidFill>
                <a:schemeClr val="tx1"/>
              </a:solidFill>
            </a:endParaRPr>
          </a:p>
          <a:p>
            <a:pPr marL="0" indent="0">
              <a:buNone/>
            </a:pPr>
            <a:endParaRPr lang="es-EC" dirty="0">
              <a:solidFill>
                <a:schemeClr val="tx1"/>
              </a:solidFill>
            </a:endParaRPr>
          </a:p>
          <a:p>
            <a:r>
              <a:rPr lang="es-EC" sz="3200" dirty="0" smtClean="0">
                <a:solidFill>
                  <a:schemeClr val="tx1"/>
                </a:solidFill>
              </a:rPr>
              <a:t>SENSIBILIDAD:</a:t>
            </a:r>
          </a:p>
          <a:p>
            <a:endParaRPr lang="es-EC" dirty="0">
              <a:solidFill>
                <a:schemeClr val="tx1"/>
              </a:solidFill>
            </a:endParaRPr>
          </a:p>
        </p:txBody>
      </p:sp>
      <p:sp>
        <p:nvSpPr>
          <p:cNvPr id="4" name="AutoShape 2" descr="Resultado de imagen para Ecuador sierra map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5" name="Imagen 4"/>
          <p:cNvPicPr>
            <a:picLocks noChangeAspect="1"/>
          </p:cNvPicPr>
          <p:nvPr/>
        </p:nvPicPr>
        <p:blipFill>
          <a:blip r:embed="rId3"/>
          <a:stretch>
            <a:fillRect/>
          </a:stretch>
        </p:blipFill>
        <p:spPr>
          <a:xfrm>
            <a:off x="6687824" y="655180"/>
            <a:ext cx="2477518" cy="2605782"/>
          </a:xfrm>
          <a:prstGeom prst="rect">
            <a:avLst/>
          </a:prstGeom>
        </p:spPr>
      </p:pic>
      <p:sp>
        <p:nvSpPr>
          <p:cNvPr id="6" name="Rectángulo 5"/>
          <p:cNvSpPr/>
          <p:nvPr/>
        </p:nvSpPr>
        <p:spPr>
          <a:xfrm>
            <a:off x="-19105" y="3806905"/>
            <a:ext cx="6096000" cy="2215991"/>
          </a:xfrm>
          <a:prstGeom prst="rect">
            <a:avLst/>
          </a:prstGeom>
        </p:spPr>
        <p:txBody>
          <a:bodyPr>
            <a:spAutoFit/>
          </a:bodyPr>
          <a:lstStyle/>
          <a:p>
            <a:pPr marL="285750" indent="-285750">
              <a:buFont typeface="Arial" panose="020B0604020202020204" pitchFamily="34" charset="0"/>
              <a:buChar char="•"/>
            </a:pPr>
            <a:r>
              <a:rPr lang="es-EC" sz="2000" dirty="0" smtClean="0">
                <a:latin typeface="Arial" panose="020B0604020202020204" pitchFamily="34" charset="0"/>
                <a:ea typeface="Calibri" panose="020F0502020204030204" pitchFamily="34" charset="0"/>
              </a:rPr>
              <a:t>Cuantificación producto </a:t>
            </a:r>
            <a:r>
              <a:rPr lang="es-EC" sz="2000" dirty="0">
                <a:latin typeface="Arial" panose="020B0604020202020204" pitchFamily="34" charset="0"/>
                <a:ea typeface="Calibri" panose="020F0502020204030204" pitchFamily="34" charset="0"/>
              </a:rPr>
              <a:t>de PCR amplificado por los </a:t>
            </a:r>
            <a:r>
              <a:rPr lang="es-EC" sz="2000" dirty="0" err="1">
                <a:latin typeface="Arial" panose="020B0604020202020204" pitchFamily="34" charset="0"/>
                <a:ea typeface="Calibri" panose="020F0502020204030204" pitchFamily="34" charset="0"/>
              </a:rPr>
              <a:t>primers</a:t>
            </a:r>
            <a:r>
              <a:rPr lang="es-EC" sz="2000" dirty="0">
                <a:latin typeface="Arial" panose="020B0604020202020204" pitchFamily="34" charset="0"/>
                <a:ea typeface="Calibri" panose="020F0502020204030204" pitchFamily="34" charset="0"/>
              </a:rPr>
              <a:t> de </a:t>
            </a:r>
            <a:r>
              <a:rPr lang="es-EC" sz="2000" dirty="0" smtClean="0">
                <a:latin typeface="Arial" panose="020B0604020202020204" pitchFamily="34" charset="0"/>
                <a:ea typeface="Calibri" panose="020F0502020204030204" pitchFamily="34" charset="0"/>
              </a:rPr>
              <a:t>diagnóstico.</a:t>
            </a:r>
          </a:p>
          <a:p>
            <a:pPr marL="285750" indent="-285750">
              <a:buFont typeface="Arial" panose="020B0604020202020204" pitchFamily="34" charset="0"/>
              <a:buChar char="•"/>
            </a:pPr>
            <a:endParaRPr lang="es-EC" sz="2000" dirty="0" smtClean="0">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s-EC" sz="2000" dirty="0" smtClean="0">
                <a:latin typeface="Arial" panose="020B0604020202020204" pitchFamily="34" charset="0"/>
                <a:ea typeface="Calibri" panose="020F0502020204030204" pitchFamily="34" charset="0"/>
              </a:rPr>
              <a:t>diluciones </a:t>
            </a:r>
            <a:r>
              <a:rPr lang="es-EC" sz="2000" dirty="0">
                <a:latin typeface="Arial" panose="020B0604020202020204" pitchFamily="34" charset="0"/>
                <a:ea typeface="Calibri" panose="020F0502020204030204" pitchFamily="34" charset="0"/>
              </a:rPr>
              <a:t>del </a:t>
            </a:r>
            <a:r>
              <a:rPr lang="es-EC" sz="2000" dirty="0" err="1">
                <a:latin typeface="Arial" panose="020B0604020202020204" pitchFamily="34" charset="0"/>
                <a:ea typeface="Calibri" panose="020F0502020204030204" pitchFamily="34" charset="0"/>
              </a:rPr>
              <a:t>amplicón</a:t>
            </a:r>
            <a:r>
              <a:rPr lang="es-EC" sz="2000" dirty="0">
                <a:latin typeface="Arial" panose="020B0604020202020204" pitchFamily="34" charset="0"/>
                <a:ea typeface="Calibri" panose="020F0502020204030204" pitchFamily="34" charset="0"/>
              </a:rPr>
              <a:t> hasta una </a:t>
            </a:r>
            <a:r>
              <a:rPr lang="es-EC" sz="2000" dirty="0" smtClean="0">
                <a:latin typeface="Arial" panose="020B0604020202020204" pitchFamily="34" charset="0"/>
                <a:ea typeface="Calibri" panose="020F0502020204030204" pitchFamily="34" charset="0"/>
              </a:rPr>
              <a:t>concentración</a:t>
            </a:r>
          </a:p>
          <a:p>
            <a:pPr marL="285750" indent="-285750">
              <a:buFont typeface="Arial" panose="020B0604020202020204" pitchFamily="34" charset="0"/>
              <a:buChar char="•"/>
            </a:pPr>
            <a:endParaRPr lang="es-EC" sz="2000" dirty="0">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s-EC" sz="2000" dirty="0" err="1" smtClean="0">
                <a:latin typeface="Arial" panose="020B0604020202020204" pitchFamily="34" charset="0"/>
                <a:ea typeface="Calibri" panose="020F0502020204030204" pitchFamily="34" charset="0"/>
              </a:rPr>
              <a:t>Amplicón</a:t>
            </a:r>
            <a:r>
              <a:rPr lang="es-EC" sz="2000" dirty="0" smtClean="0">
                <a:latin typeface="Arial" panose="020B0604020202020204" pitchFamily="34" charset="0"/>
                <a:ea typeface="Calibri" panose="020F0502020204030204" pitchFamily="34" charset="0"/>
              </a:rPr>
              <a:t> </a:t>
            </a:r>
            <a:r>
              <a:rPr lang="es-EC" sz="2000" dirty="0" err="1" smtClean="0">
                <a:latin typeface="Arial" panose="020B0604020202020204" pitchFamily="34" charset="0"/>
                <a:ea typeface="Calibri" panose="020F0502020204030204" pitchFamily="34" charset="0"/>
              </a:rPr>
              <a:t>diluído</a:t>
            </a:r>
            <a:r>
              <a:rPr lang="es-EC" sz="2000" dirty="0" smtClean="0">
                <a:latin typeface="Arial" panose="020B0604020202020204" pitchFamily="34" charset="0"/>
                <a:ea typeface="Calibri" panose="020F0502020204030204" pitchFamily="34" charset="0"/>
              </a:rPr>
              <a:t> nuevo </a:t>
            </a:r>
            <a:r>
              <a:rPr lang="es-EC" sz="2000" dirty="0" err="1" smtClean="0">
                <a:latin typeface="Arial" panose="020B0604020202020204" pitchFamily="34" charset="0"/>
                <a:ea typeface="Calibri" panose="020F0502020204030204" pitchFamily="34" charset="0"/>
              </a:rPr>
              <a:t>template</a:t>
            </a:r>
            <a:r>
              <a:rPr lang="es-EC" sz="2000" dirty="0" smtClean="0">
                <a:latin typeface="Arial" panose="020B0604020202020204" pitchFamily="34" charset="0"/>
                <a:ea typeface="Calibri" panose="020F0502020204030204" pitchFamily="34" charset="0"/>
              </a:rPr>
              <a:t> para RT-PCR</a:t>
            </a:r>
          </a:p>
          <a:p>
            <a:endParaRPr lang="es-EC" dirty="0"/>
          </a:p>
        </p:txBody>
      </p:sp>
      <p:pic>
        <p:nvPicPr>
          <p:cNvPr id="7" name="Picture 1" descr="C:\Users\user\Documents\LABORATORIO\TESIS\Resultados\VIRUS AGUA TESIS\cdna\R1.polietyl.jpg"/>
          <p:cNvPicPr>
            <a:picLocks noChangeAspect="1" noChangeArrowheads="1"/>
          </p:cNvPicPr>
          <p:nvPr/>
        </p:nvPicPr>
        <p:blipFill rotWithShape="1">
          <a:blip r:embed="rId4" cstate="print"/>
          <a:srcRect l="30684" t="35351" r="993" b="3846"/>
          <a:stretch/>
        </p:blipFill>
        <p:spPr bwMode="auto">
          <a:xfrm>
            <a:off x="5902214" y="3477508"/>
            <a:ext cx="5276648" cy="3122915"/>
          </a:xfrm>
          <a:prstGeom prst="rect">
            <a:avLst/>
          </a:prstGeom>
          <a:noFill/>
        </p:spPr>
      </p:pic>
      <p:sp>
        <p:nvSpPr>
          <p:cNvPr id="8" name="Rectángulo 7"/>
          <p:cNvSpPr/>
          <p:nvPr/>
        </p:nvSpPr>
        <p:spPr>
          <a:xfrm>
            <a:off x="9930213" y="4198512"/>
            <a:ext cx="1248649" cy="486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210ng/</a:t>
            </a:r>
            <a:r>
              <a:rPr lang="es-EC" dirty="0" err="1" smtClean="0"/>
              <a:t>uL</a:t>
            </a:r>
            <a:endParaRPr lang="es-EC" dirty="0"/>
          </a:p>
        </p:txBody>
      </p:sp>
    </p:spTree>
    <p:extLst>
      <p:ext uri="{BB962C8B-B14F-4D97-AF65-F5344CB8AC3E}">
        <p14:creationId xmlns:p14="http://schemas.microsoft.com/office/powerpoint/2010/main" val="2382489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4478"/>
            <a:ext cx="11853333" cy="1325563"/>
          </a:xfrm>
        </p:spPr>
        <p:txBody>
          <a:bodyPr/>
          <a:lstStyle/>
          <a:p>
            <a:pPr algn="l"/>
            <a:r>
              <a:rPr lang="es-EC" b="1" dirty="0" smtClean="0">
                <a:solidFill>
                  <a:srgbClr val="C00000"/>
                </a:solidFill>
              </a:rPr>
              <a:t>Resultados: Prueba de diagnóstico para </a:t>
            </a:r>
            <a:r>
              <a:rPr lang="es-EC" b="1" dirty="0" err="1" smtClean="0">
                <a:solidFill>
                  <a:srgbClr val="C00000"/>
                </a:solidFill>
              </a:rPr>
              <a:t>BabMV</a:t>
            </a:r>
            <a:endParaRPr lang="es-EC" b="1" dirty="0"/>
          </a:p>
        </p:txBody>
      </p:sp>
      <p:graphicFrame>
        <p:nvGraphicFramePr>
          <p:cNvPr id="6" name="Tabla 5"/>
          <p:cNvGraphicFramePr>
            <a:graphicFrameLocks noGrp="1"/>
          </p:cNvGraphicFramePr>
          <p:nvPr>
            <p:extLst>
              <p:ext uri="{D42A27DB-BD31-4B8C-83A1-F6EECF244321}">
                <p14:modId xmlns:p14="http://schemas.microsoft.com/office/powerpoint/2010/main" val="816774940"/>
              </p:ext>
            </p:extLst>
          </p:nvPr>
        </p:nvGraphicFramePr>
        <p:xfrm>
          <a:off x="609600" y="1330041"/>
          <a:ext cx="4848543" cy="880491"/>
        </p:xfrm>
        <a:graphic>
          <a:graphicData uri="http://schemas.openxmlformats.org/drawingml/2006/table">
            <a:tbl>
              <a:tblPr firstRow="1" firstCol="1" bandRow="1"/>
              <a:tblGrid>
                <a:gridCol w="924243">
                  <a:extLst>
                    <a:ext uri="{9D8B030D-6E8A-4147-A177-3AD203B41FA5}">
                      <a16:colId xmlns:a16="http://schemas.microsoft.com/office/drawing/2014/main" val="674328647"/>
                    </a:ext>
                  </a:extLst>
                </a:gridCol>
                <a:gridCol w="495300">
                  <a:extLst>
                    <a:ext uri="{9D8B030D-6E8A-4147-A177-3AD203B41FA5}">
                      <a16:colId xmlns:a16="http://schemas.microsoft.com/office/drawing/2014/main" val="2153559907"/>
                    </a:ext>
                  </a:extLst>
                </a:gridCol>
                <a:gridCol w="3429000">
                  <a:extLst>
                    <a:ext uri="{9D8B030D-6E8A-4147-A177-3AD203B41FA5}">
                      <a16:colId xmlns:a16="http://schemas.microsoft.com/office/drawing/2014/main" val="2768069027"/>
                    </a:ext>
                  </a:extLst>
                </a:gridCol>
              </a:tblGrid>
              <a:tr h="0">
                <a:tc>
                  <a:txBody>
                    <a:bodyPr/>
                    <a:lstStyle/>
                    <a:p>
                      <a:pPr>
                        <a:lnSpc>
                          <a:spcPct val="107000"/>
                        </a:lnSpc>
                        <a:spcAft>
                          <a:spcPts val="0"/>
                        </a:spcAft>
                      </a:pPr>
                      <a:r>
                        <a:rPr lang="es-EC" sz="1800" b="1" dirty="0" err="1"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Primers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07000"/>
                        </a:lnSpc>
                        <a:spcAft>
                          <a:spcPts val="0"/>
                        </a:spcAft>
                      </a:pPr>
                      <a:r>
                        <a:rPr lang="es-EC"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07000"/>
                        </a:lnSpc>
                        <a:spcAft>
                          <a:spcPts val="0"/>
                        </a:spcAft>
                      </a:pPr>
                      <a:r>
                        <a:rPr lang="es-EC"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Secuencia 5´</a:t>
                      </a:r>
                      <a:r>
                        <a:rPr lang="es-EC" sz="1800">
                          <a:solidFill>
                            <a:srgbClr val="FFFFFF"/>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s-EC" sz="1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237822862"/>
                  </a:ext>
                </a:extLst>
              </a:tr>
              <a:tr h="91440">
                <a:tc rowSpan="2">
                  <a:txBody>
                    <a:bodyPr/>
                    <a:lstStyle/>
                    <a:p>
                      <a:pPr algn="ctr">
                        <a:lnSpc>
                          <a:spcPct val="107000"/>
                        </a:lnSpc>
                        <a:spcAft>
                          <a:spcPts val="0"/>
                        </a:spcAft>
                      </a:pPr>
                      <a:r>
                        <a:rPr lang="es-EC" sz="1800" b="1" dirty="0" err="1">
                          <a:effectLst/>
                          <a:latin typeface="Calibri" panose="020F0502020204030204" pitchFamily="34" charset="0"/>
                          <a:ea typeface="Calibri" panose="020F0502020204030204" pitchFamily="34" charset="0"/>
                          <a:cs typeface="Times New Roman" panose="02020603050405020304" pitchFamily="18" charset="0"/>
                        </a:rPr>
                        <a:t>BMVd</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nSpc>
                          <a:spcPct val="107000"/>
                        </a:lnSpc>
                        <a:spcAft>
                          <a:spcPts val="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F</a:t>
                      </a: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nSpc>
                          <a:spcPct val="107000"/>
                        </a:lnSpc>
                        <a:spcAft>
                          <a:spcPts val="0"/>
                        </a:spcAft>
                      </a:pPr>
                      <a:r>
                        <a:rPr lang="es-EC"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TCAGAGTCATCHAACAYTGGAA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2131596962"/>
                  </a:ext>
                </a:extLst>
              </a:tr>
              <a:tr h="91440">
                <a:tc vMerge="1">
                  <a:txBody>
                    <a:bodyPr/>
                    <a:lstStyle/>
                    <a:p>
                      <a:endParaRPr lang="es-EC"/>
                    </a:p>
                  </a:txBody>
                  <a:tcPr/>
                </a:tc>
                <a:tc>
                  <a:txBody>
                    <a:bodyPr/>
                    <a:lstStyle/>
                    <a:p>
                      <a:pPr>
                        <a:lnSpc>
                          <a:spcPct val="107000"/>
                        </a:lnSpc>
                        <a:spcAft>
                          <a:spcPts val="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R</a:t>
                      </a:r>
                    </a:p>
                  </a:txBody>
                  <a:tcPr marL="68580" marR="6858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07000"/>
                        </a:lnSpc>
                        <a:spcAft>
                          <a:spcPts val="0"/>
                        </a:spcAft>
                      </a:pPr>
                      <a:r>
                        <a:rPr lang="es-EC"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TGADGATTCACCAGARATC</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353572734"/>
                  </a:ext>
                </a:extLst>
              </a:tr>
            </a:tbl>
          </a:graphicData>
        </a:graphic>
      </p:graphicFrame>
      <p:pic>
        <p:nvPicPr>
          <p:cNvPr id="8" name="Imagen 7"/>
          <p:cNvPicPr>
            <a:picLocks noChangeAspect="1"/>
          </p:cNvPicPr>
          <p:nvPr/>
        </p:nvPicPr>
        <p:blipFill>
          <a:blip r:embed="rId2"/>
          <a:stretch>
            <a:fillRect/>
          </a:stretch>
        </p:blipFill>
        <p:spPr>
          <a:xfrm>
            <a:off x="120332" y="2662765"/>
            <a:ext cx="6625589" cy="2249274"/>
          </a:xfrm>
          <a:prstGeom prst="rect">
            <a:avLst/>
          </a:prstGeom>
        </p:spPr>
      </p:pic>
      <p:sp>
        <p:nvSpPr>
          <p:cNvPr id="9" name="CuadroTexto 8"/>
          <p:cNvSpPr txBox="1"/>
          <p:nvPr/>
        </p:nvSpPr>
        <p:spPr>
          <a:xfrm>
            <a:off x="120332" y="4986257"/>
            <a:ext cx="6184900" cy="923330"/>
          </a:xfrm>
          <a:prstGeom prst="rect">
            <a:avLst/>
          </a:prstGeom>
          <a:noFill/>
        </p:spPr>
        <p:txBody>
          <a:bodyPr wrap="square" rtlCol="0">
            <a:spAutoFit/>
          </a:bodyPr>
          <a:lstStyle/>
          <a:p>
            <a:r>
              <a:rPr lang="es-EC" b="1" dirty="0" smtClean="0"/>
              <a:t>Especificidad: </a:t>
            </a:r>
            <a:r>
              <a:rPr lang="es-EC" dirty="0" smtClean="0"/>
              <a:t>La prueba de diagnostico fue positiva para aislados virales de distintas provincias del Ecuador, y negativa para dos virus control del mismo genero: </a:t>
            </a:r>
            <a:r>
              <a:rPr lang="es-EC" dirty="0" err="1" smtClean="0"/>
              <a:t>AltMV</a:t>
            </a:r>
            <a:r>
              <a:rPr lang="es-EC" dirty="0" smtClean="0"/>
              <a:t> y PMV</a:t>
            </a:r>
            <a:endParaRPr lang="es-EC" b="1" dirty="0"/>
          </a:p>
        </p:txBody>
      </p:sp>
      <p:sp>
        <p:nvSpPr>
          <p:cNvPr id="10" name="CuadroTexto 9"/>
          <p:cNvSpPr txBox="1"/>
          <p:nvPr/>
        </p:nvSpPr>
        <p:spPr>
          <a:xfrm>
            <a:off x="7209787" y="3241026"/>
            <a:ext cx="4518343" cy="646331"/>
          </a:xfrm>
          <a:prstGeom prst="rect">
            <a:avLst/>
          </a:prstGeom>
          <a:noFill/>
        </p:spPr>
        <p:txBody>
          <a:bodyPr wrap="square" rtlCol="0">
            <a:spAutoFit/>
          </a:bodyPr>
          <a:lstStyle/>
          <a:p>
            <a:r>
              <a:rPr lang="es-EC" b="1" dirty="0" smtClean="0"/>
              <a:t>Sensibilidad:</a:t>
            </a:r>
            <a:r>
              <a:rPr lang="es-EC" dirty="0" smtClean="0"/>
              <a:t> La carga viral mínima detectable de virus fue de 8ng/</a:t>
            </a:r>
            <a:r>
              <a:rPr lang="es-EC" dirty="0" err="1" smtClean="0"/>
              <a:t>uL</a:t>
            </a:r>
            <a:r>
              <a:rPr lang="es-EC" dirty="0" smtClean="0"/>
              <a:t> de </a:t>
            </a:r>
            <a:r>
              <a:rPr lang="es-EC" dirty="0" err="1" smtClean="0"/>
              <a:t>cDNA</a:t>
            </a:r>
            <a:r>
              <a:rPr lang="es-EC" dirty="0" smtClean="0"/>
              <a:t> viral</a:t>
            </a:r>
            <a:endParaRPr lang="es-EC" b="1" dirty="0" smtClean="0"/>
          </a:p>
        </p:txBody>
      </p:sp>
      <p:pic>
        <p:nvPicPr>
          <p:cNvPr id="11" name="Imagen 10"/>
          <p:cNvPicPr>
            <a:picLocks noChangeAspect="1"/>
          </p:cNvPicPr>
          <p:nvPr/>
        </p:nvPicPr>
        <p:blipFill>
          <a:blip r:embed="rId3"/>
          <a:stretch>
            <a:fillRect/>
          </a:stretch>
        </p:blipFill>
        <p:spPr>
          <a:xfrm>
            <a:off x="6745918" y="4145844"/>
            <a:ext cx="5446079" cy="2311400"/>
          </a:xfrm>
          <a:prstGeom prst="rect">
            <a:avLst/>
          </a:prstGeom>
        </p:spPr>
      </p:pic>
      <p:pic>
        <p:nvPicPr>
          <p:cNvPr id="12" name="Imagen 11"/>
          <p:cNvPicPr/>
          <p:nvPr/>
        </p:nvPicPr>
        <p:blipFill>
          <a:blip r:embed="rId4">
            <a:extLst>
              <a:ext uri="{28A0092B-C50C-407E-A947-70E740481C1C}">
                <a14:useLocalDpi xmlns:a14="http://schemas.microsoft.com/office/drawing/2010/main" val="0"/>
              </a:ext>
            </a:extLst>
          </a:blip>
          <a:srcRect/>
          <a:stretch>
            <a:fillRect/>
          </a:stretch>
        </p:blipFill>
        <p:spPr bwMode="auto">
          <a:xfrm>
            <a:off x="8064718" y="944943"/>
            <a:ext cx="2017128" cy="2166839"/>
          </a:xfrm>
          <a:prstGeom prst="rect">
            <a:avLst/>
          </a:prstGeom>
          <a:noFill/>
          <a:ln>
            <a:noFill/>
          </a:ln>
        </p:spPr>
      </p:pic>
      <p:sp>
        <p:nvSpPr>
          <p:cNvPr id="4" name="CuadroTexto 3"/>
          <p:cNvSpPr txBox="1"/>
          <p:nvPr/>
        </p:nvSpPr>
        <p:spPr>
          <a:xfrm>
            <a:off x="9584917" y="1551406"/>
            <a:ext cx="2268415" cy="646331"/>
          </a:xfrm>
          <a:prstGeom prst="rect">
            <a:avLst/>
          </a:prstGeom>
          <a:noFill/>
        </p:spPr>
        <p:txBody>
          <a:bodyPr wrap="square" rtlCol="0">
            <a:spAutoFit/>
          </a:bodyPr>
          <a:lstStyle/>
          <a:p>
            <a:pPr algn="r"/>
            <a:r>
              <a:rPr lang="es-EC" dirty="0" smtClean="0"/>
              <a:t>Control </a:t>
            </a:r>
            <a:r>
              <a:rPr lang="es-EC" dirty="0" err="1" smtClean="0"/>
              <a:t>Potex</a:t>
            </a:r>
            <a:r>
              <a:rPr lang="es-EC" dirty="0" smtClean="0"/>
              <a:t>, </a:t>
            </a:r>
            <a:r>
              <a:rPr lang="es-EC" dirty="0" err="1" smtClean="0"/>
              <a:t>PapMV</a:t>
            </a:r>
            <a:r>
              <a:rPr lang="es-EC" dirty="0" smtClean="0"/>
              <a:t> y </a:t>
            </a:r>
            <a:r>
              <a:rPr lang="es-EC" dirty="0" err="1" smtClean="0"/>
              <a:t>AltMV</a:t>
            </a:r>
            <a:endParaRPr lang="es-EC" dirty="0"/>
          </a:p>
        </p:txBody>
      </p:sp>
    </p:spTree>
    <p:extLst>
      <p:ext uri="{BB962C8B-B14F-4D97-AF65-F5344CB8AC3E}">
        <p14:creationId xmlns:p14="http://schemas.microsoft.com/office/powerpoint/2010/main" val="36202525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2988" y="5969834"/>
            <a:ext cx="3239979" cy="688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ítulo 1">
            <a:extLst>
              <a:ext uri="{FF2B5EF4-FFF2-40B4-BE49-F238E27FC236}">
                <a16:creationId xmlns:a16="http://schemas.microsoft.com/office/drawing/2014/main" id="{15F2BFA2-D7BA-4D8D-97C6-1D769CDE30CB}"/>
              </a:ext>
            </a:extLst>
          </p:cNvPr>
          <p:cNvSpPr txBox="1">
            <a:spLocks/>
          </p:cNvSpPr>
          <p:nvPr/>
        </p:nvSpPr>
        <p:spPr>
          <a:xfrm>
            <a:off x="428317" y="356651"/>
            <a:ext cx="10566802" cy="845824"/>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C" sz="6600" b="1" u="none" strike="noStrike" kern="0" cap="none" spc="0" normalizeH="0" baseline="0" noProof="0" dirty="0" err="1" smtClean="0">
                <a:ln>
                  <a:noFill/>
                </a:ln>
                <a:solidFill>
                  <a:srgbClr val="002060"/>
                </a:solidFill>
                <a:effectLst>
                  <a:outerShdw blurRad="38100" dist="38100" dir="2700000" algn="tl">
                    <a:srgbClr val="C0C0C0"/>
                  </a:outerShdw>
                </a:effectLst>
                <a:uLnTx/>
                <a:uFillTx/>
                <a:latin typeface="+mj-lt"/>
                <a:ea typeface="+mj-ea"/>
                <a:cs typeface="+mj-cs"/>
              </a:rPr>
              <a:t>Filogeografía</a:t>
            </a:r>
            <a:r>
              <a:rPr kumimoji="0" lang="es-EC" sz="6600" b="1" u="none" strike="noStrike" kern="0" cap="none" spc="0" normalizeH="0" baseline="0" noProof="0" dirty="0" smtClean="0">
                <a:ln>
                  <a:noFill/>
                </a:ln>
                <a:solidFill>
                  <a:srgbClr val="002060"/>
                </a:solidFill>
                <a:effectLst>
                  <a:outerShdw blurRad="38100" dist="38100" dir="2700000" algn="tl">
                    <a:srgbClr val="C0C0C0"/>
                  </a:outerShdw>
                </a:effectLst>
                <a:uLnTx/>
                <a:uFillTx/>
                <a:latin typeface="+mj-lt"/>
                <a:ea typeface="+mj-ea"/>
                <a:cs typeface="+mj-cs"/>
              </a:rPr>
              <a:t> y variabilidad genética de </a:t>
            </a:r>
            <a:r>
              <a:rPr kumimoji="0" lang="es-EC" sz="6600" b="1" u="none" strike="noStrike" kern="0" cap="none" spc="0" normalizeH="0" baseline="0" noProof="0" dirty="0" err="1" smtClean="0">
                <a:ln>
                  <a:noFill/>
                </a:ln>
                <a:solidFill>
                  <a:srgbClr val="002060"/>
                </a:solidFill>
                <a:effectLst>
                  <a:outerShdw blurRad="38100" dist="38100" dir="2700000" algn="tl">
                    <a:srgbClr val="C0C0C0"/>
                  </a:outerShdw>
                </a:effectLst>
                <a:uLnTx/>
                <a:uFillTx/>
                <a:latin typeface="+mj-lt"/>
                <a:ea typeface="+mj-ea"/>
                <a:cs typeface="+mj-cs"/>
              </a:rPr>
              <a:t>BabMV</a:t>
            </a:r>
            <a:endParaRPr kumimoji="0" lang="es-EC" sz="6600" b="1" u="none" strike="noStrike" kern="0" cap="none" spc="0" normalizeH="0" baseline="0" noProof="0" dirty="0">
              <a:ln>
                <a:noFill/>
              </a:ln>
              <a:solidFill>
                <a:srgbClr val="002060"/>
              </a:solidFill>
              <a:effectLst>
                <a:outerShdw blurRad="38100" dist="38100" dir="2700000" algn="tl">
                  <a:srgbClr val="C0C0C0"/>
                </a:outerShdw>
              </a:effectLst>
              <a:uLnTx/>
              <a:uFillTx/>
              <a:latin typeface="+mj-lt"/>
              <a:ea typeface="+mj-ea"/>
              <a:cs typeface="+mj-cs"/>
            </a:endParaRPr>
          </a:p>
        </p:txBody>
      </p:sp>
      <p:pic>
        <p:nvPicPr>
          <p:cNvPr id="2" name="Picture 2" descr="Resultado de imagen para distribuciÃ³n geograf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9390" y="3217984"/>
            <a:ext cx="3139091" cy="2129050"/>
          </a:xfrm>
          <a:prstGeom prst="rect">
            <a:avLst/>
          </a:prstGeom>
          <a:noFill/>
          <a:extLst>
            <a:ext uri="{909E8E84-426E-40DD-AFC4-6F175D3DCCD1}">
              <a14:hiddenFill xmlns:a14="http://schemas.microsoft.com/office/drawing/2010/main">
                <a:solidFill>
                  <a:srgbClr val="FFFFFF"/>
                </a:solidFill>
              </a14:hiddenFill>
            </a:ext>
          </a:extLst>
        </p:spPr>
      </p:pic>
      <p:sp>
        <p:nvSpPr>
          <p:cNvPr id="4" name="Flecha derecha 3"/>
          <p:cNvSpPr/>
          <p:nvPr/>
        </p:nvSpPr>
        <p:spPr>
          <a:xfrm>
            <a:off x="7983415" y="3833446"/>
            <a:ext cx="1230922" cy="2989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Flecha derecha 6"/>
          <p:cNvSpPr/>
          <p:nvPr/>
        </p:nvSpPr>
        <p:spPr>
          <a:xfrm rot="10800000">
            <a:off x="7930660" y="4511107"/>
            <a:ext cx="1283677" cy="3422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076" name="Picture 4" descr="Resultado de imagen para variabilidad genetic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38630" y="3073536"/>
            <a:ext cx="1608694" cy="3217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575910"/>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52450" y="2518"/>
            <a:ext cx="3390900" cy="584775"/>
          </a:xfrm>
          <a:prstGeom prst="rect">
            <a:avLst/>
          </a:prstGeom>
          <a:noFill/>
        </p:spPr>
        <p:txBody>
          <a:bodyPr wrap="square" rtlCol="0">
            <a:spAutoFit/>
          </a:bodyPr>
          <a:lstStyle/>
          <a:p>
            <a:r>
              <a:rPr lang="es-EC" sz="3200" b="1" dirty="0" smtClean="0">
                <a:solidFill>
                  <a:srgbClr val="FF0000"/>
                </a:solidFill>
              </a:rPr>
              <a:t>Premisas:</a:t>
            </a:r>
            <a:endParaRPr lang="es-EC" sz="3200" b="1" dirty="0">
              <a:solidFill>
                <a:srgbClr val="FF0000"/>
              </a:solidFill>
            </a:endParaRPr>
          </a:p>
        </p:txBody>
      </p:sp>
      <p:sp>
        <p:nvSpPr>
          <p:cNvPr id="6" name="CuadroTexto 5"/>
          <p:cNvSpPr txBox="1"/>
          <p:nvPr/>
        </p:nvSpPr>
        <p:spPr>
          <a:xfrm>
            <a:off x="552450" y="793963"/>
            <a:ext cx="4438650" cy="1384995"/>
          </a:xfrm>
          <a:prstGeom prst="rect">
            <a:avLst/>
          </a:prstGeom>
          <a:noFill/>
        </p:spPr>
        <p:txBody>
          <a:bodyPr wrap="square" rtlCol="0">
            <a:spAutoFit/>
          </a:bodyPr>
          <a:lstStyle/>
          <a:p>
            <a:r>
              <a:rPr lang="es-EC" sz="2800" dirty="0" smtClean="0"/>
              <a:t>Distancia genética aumenta con la distancia geográfica </a:t>
            </a:r>
            <a:endParaRPr lang="es-EC" sz="2800" dirty="0"/>
          </a:p>
        </p:txBody>
      </p:sp>
      <p:sp>
        <p:nvSpPr>
          <p:cNvPr id="7" name="Rectángulo 6"/>
          <p:cNvSpPr/>
          <p:nvPr/>
        </p:nvSpPr>
        <p:spPr>
          <a:xfrm>
            <a:off x="6648450" y="587293"/>
            <a:ext cx="4324350" cy="1384995"/>
          </a:xfrm>
          <a:prstGeom prst="rect">
            <a:avLst/>
          </a:prstGeom>
        </p:spPr>
        <p:txBody>
          <a:bodyPr wrap="square">
            <a:spAutoFit/>
          </a:bodyPr>
          <a:lstStyle/>
          <a:p>
            <a:r>
              <a:rPr lang="es-EC" sz="2800" dirty="0" smtClean="0">
                <a:latin typeface="Arial" panose="020B0604020202020204" pitchFamily="34" charset="0"/>
                <a:ea typeface="Calibri" panose="020F0502020204030204" pitchFamily="34" charset="0"/>
              </a:rPr>
              <a:t>Epidemias dejan impronta genómica cuantificable a través </a:t>
            </a:r>
            <a:r>
              <a:rPr lang="es-EC" sz="2800" dirty="0">
                <a:latin typeface="Arial" panose="020B0604020202020204" pitchFamily="34" charset="0"/>
                <a:ea typeface="Calibri" panose="020F0502020204030204" pitchFamily="34" charset="0"/>
              </a:rPr>
              <a:t>del tiempo.</a:t>
            </a:r>
            <a:endParaRPr lang="es-EC" sz="2800" dirty="0"/>
          </a:p>
        </p:txBody>
      </p:sp>
      <p:pic>
        <p:nvPicPr>
          <p:cNvPr id="4098" name="Picture 2" descr="Resultado de imagen para genomic imprin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5150" y="1954375"/>
            <a:ext cx="3232150" cy="198347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para phylogeograph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11" y="2178958"/>
            <a:ext cx="4011289" cy="300707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5400675" y="3937849"/>
            <a:ext cx="6819900" cy="1384995"/>
          </a:xfrm>
          <a:prstGeom prst="rect">
            <a:avLst/>
          </a:prstGeom>
          <a:noFill/>
        </p:spPr>
        <p:txBody>
          <a:bodyPr wrap="square" rtlCol="0">
            <a:spAutoFit/>
          </a:bodyPr>
          <a:lstStyle/>
          <a:p>
            <a:r>
              <a:rPr lang="es-EC" sz="2800" dirty="0" smtClean="0"/>
              <a:t>Virus de ARN </a:t>
            </a:r>
            <a:r>
              <a:rPr lang="es-EC" sz="2800" dirty="0"/>
              <a:t>evolución de su genoma ocurre a la par con la dispersión geográfica</a:t>
            </a:r>
            <a:r>
              <a:rPr lang="es-EC" sz="2800" dirty="0" smtClean="0"/>
              <a:t> </a:t>
            </a:r>
            <a:endParaRPr lang="es-EC" sz="2800" dirty="0"/>
          </a:p>
        </p:txBody>
      </p:sp>
      <p:sp>
        <p:nvSpPr>
          <p:cNvPr id="11" name="Rectángulo redondeado 10"/>
          <p:cNvSpPr/>
          <p:nvPr/>
        </p:nvSpPr>
        <p:spPr>
          <a:xfrm>
            <a:off x="552450" y="5322844"/>
            <a:ext cx="11029950" cy="15351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s-EC" sz="2800" b="1" dirty="0">
                <a:solidFill>
                  <a:schemeClr val="tx1"/>
                </a:solidFill>
                <a:latin typeface="Arial" panose="020B0604020202020204" pitchFamily="34" charset="0"/>
                <a:ea typeface="Calibri" panose="020F0502020204030204" pitchFamily="34" charset="0"/>
              </a:rPr>
              <a:t>teoría de </a:t>
            </a:r>
            <a:r>
              <a:rPr lang="es-EC" sz="2800" b="1" dirty="0" smtClean="0">
                <a:solidFill>
                  <a:schemeClr val="tx1"/>
                </a:solidFill>
                <a:latin typeface="Arial" panose="020B0604020202020204" pitchFamily="34" charset="0"/>
                <a:ea typeface="Calibri" panose="020F0502020204030204" pitchFamily="34" charset="0"/>
              </a:rPr>
              <a:t>coalescencia:</a:t>
            </a:r>
            <a:r>
              <a:rPr lang="es-EC" sz="2800" dirty="0">
                <a:solidFill>
                  <a:schemeClr val="tx1"/>
                </a:solidFill>
                <a:latin typeface="Arial" panose="020B0604020202020204" pitchFamily="34" charset="0"/>
                <a:ea typeface="Calibri" panose="020F0502020204030204" pitchFamily="34" charset="0"/>
              </a:rPr>
              <a:t> </a:t>
            </a:r>
            <a:r>
              <a:rPr lang="es-EC" sz="2800" dirty="0" smtClean="0">
                <a:solidFill>
                  <a:schemeClr val="tx1"/>
                </a:solidFill>
                <a:latin typeface="Arial" panose="020B0604020202020204" pitchFamily="34" charset="0"/>
                <a:ea typeface="Calibri" panose="020F0502020204030204" pitchFamily="34" charset="0"/>
              </a:rPr>
              <a:t>dos </a:t>
            </a:r>
            <a:r>
              <a:rPr lang="es-EC" sz="2800" dirty="0">
                <a:solidFill>
                  <a:schemeClr val="tx1"/>
                </a:solidFill>
                <a:latin typeface="Arial" panose="020B0604020202020204" pitchFamily="34" charset="0"/>
                <a:ea typeface="Calibri" panose="020F0502020204030204" pitchFamily="34" charset="0"/>
              </a:rPr>
              <a:t>o más muestras de individuos tomadas en un tiempo (t) convergen en un ancestro en común</a:t>
            </a:r>
            <a:endParaRPr lang="es-EC" sz="2800" dirty="0">
              <a:solidFill>
                <a:schemeClr val="tx1"/>
              </a:solidFill>
            </a:endParaRPr>
          </a:p>
        </p:txBody>
      </p:sp>
    </p:spTree>
    <p:extLst>
      <p:ext uri="{BB962C8B-B14F-4D97-AF65-F5344CB8AC3E}">
        <p14:creationId xmlns:p14="http://schemas.microsoft.com/office/powerpoint/2010/main" val="3010547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0" y="438080"/>
            <a:ext cx="5015618" cy="845824"/>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400" i="0" dirty="0">
                <a:solidFill>
                  <a:srgbClr val="002060"/>
                </a:solidFill>
              </a:rPr>
              <a:t>INTRODUCCIÓN</a:t>
            </a:r>
            <a:endParaRPr lang="es-EC" sz="4400" kern="0" dirty="0">
              <a:solidFill>
                <a:srgbClr val="002060"/>
              </a:solidFill>
            </a:endParaRPr>
          </a:p>
        </p:txBody>
      </p:sp>
      <p:sp>
        <p:nvSpPr>
          <p:cNvPr id="5" name="CuadroTexto 4"/>
          <p:cNvSpPr txBox="1"/>
          <p:nvPr/>
        </p:nvSpPr>
        <p:spPr>
          <a:xfrm>
            <a:off x="286999" y="3197351"/>
            <a:ext cx="4211392" cy="584775"/>
          </a:xfrm>
          <a:prstGeom prst="rect">
            <a:avLst/>
          </a:prstGeom>
          <a:noFill/>
        </p:spPr>
        <p:txBody>
          <a:bodyPr wrap="square" rtlCol="0">
            <a:spAutoFit/>
          </a:bodyPr>
          <a:lstStyle/>
          <a:p>
            <a:r>
              <a:rPr lang="es-EC" sz="3200" dirty="0" smtClean="0"/>
              <a:t>Virus </a:t>
            </a:r>
            <a:r>
              <a:rPr lang="es-EC" sz="3200" dirty="0" err="1" smtClean="0"/>
              <a:t>Fitopatógenos</a:t>
            </a:r>
            <a:endParaRPr lang="es-EC" sz="3200" dirty="0"/>
          </a:p>
        </p:txBody>
      </p:sp>
      <p:pic>
        <p:nvPicPr>
          <p:cNvPr id="6" name="Picture 4" descr="http://www.pv.fagro.edu.uy/fitopato/docs/cursos/fitopato/practicas/5/Anillos%20clor%F3ticos24.JPG"/>
          <p:cNvPicPr>
            <a:picLocks noChangeAspect="1" noChangeArrowheads="1"/>
          </p:cNvPicPr>
          <p:nvPr/>
        </p:nvPicPr>
        <p:blipFill>
          <a:blip r:embed="rId3" cstate="print"/>
          <a:srcRect/>
          <a:stretch>
            <a:fillRect/>
          </a:stretch>
        </p:blipFill>
        <p:spPr bwMode="auto">
          <a:xfrm>
            <a:off x="2475847" y="4087164"/>
            <a:ext cx="2040129" cy="2145323"/>
          </a:xfrm>
          <a:prstGeom prst="rect">
            <a:avLst/>
          </a:prstGeom>
          <a:noFill/>
        </p:spPr>
      </p:pic>
      <p:pic>
        <p:nvPicPr>
          <p:cNvPr id="7" name="Picture 6" descr="https://tse4.mm.bing.net/th?id=OIP.yGUzEt6bvGdJy_kfUjd71gEsDH&amp;pid=15.1&amp;P=0&amp;w=260&amp;h=173"/>
          <p:cNvPicPr>
            <a:picLocks noChangeAspect="1" noChangeArrowheads="1"/>
          </p:cNvPicPr>
          <p:nvPr/>
        </p:nvPicPr>
        <p:blipFill>
          <a:blip r:embed="rId4" cstate="print"/>
          <a:srcRect/>
          <a:stretch>
            <a:fillRect/>
          </a:stretch>
        </p:blipFill>
        <p:spPr bwMode="auto">
          <a:xfrm>
            <a:off x="4812421" y="4167560"/>
            <a:ext cx="2982530" cy="1984530"/>
          </a:xfrm>
          <a:prstGeom prst="rect">
            <a:avLst/>
          </a:prstGeom>
          <a:noFill/>
        </p:spPr>
      </p:pic>
      <p:pic>
        <p:nvPicPr>
          <p:cNvPr id="2050" name="Picture 2" descr="Resultado de imagen para virus estructu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5618" y="391556"/>
            <a:ext cx="6035901" cy="2759271"/>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3032898" y="1588942"/>
            <a:ext cx="2930986" cy="584775"/>
          </a:xfrm>
          <a:prstGeom prst="rect">
            <a:avLst/>
          </a:prstGeom>
          <a:noFill/>
        </p:spPr>
        <p:txBody>
          <a:bodyPr wrap="square" rtlCol="0">
            <a:spAutoFit/>
          </a:bodyPr>
          <a:lstStyle/>
          <a:p>
            <a:r>
              <a:rPr lang="es-EC" sz="3200" dirty="0" smtClean="0"/>
              <a:t>Virus</a:t>
            </a:r>
            <a:endParaRPr lang="es-EC" sz="3200" dirty="0"/>
          </a:p>
        </p:txBody>
      </p:sp>
      <p:pic>
        <p:nvPicPr>
          <p:cNvPr id="2052" name="Picture 4" descr="Imagen relacionad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527" y="3910842"/>
            <a:ext cx="2047875" cy="2324101"/>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7794951" y="3489738"/>
            <a:ext cx="4358512" cy="2215991"/>
          </a:xfrm>
          <a:prstGeom prst="rect">
            <a:avLst/>
          </a:prstGeom>
          <a:noFill/>
        </p:spPr>
        <p:txBody>
          <a:bodyPr wrap="square" rtlCol="0">
            <a:spAutoFit/>
          </a:bodyPr>
          <a:lstStyle/>
          <a:p>
            <a:r>
              <a:rPr lang="es-EC" b="1" dirty="0" smtClean="0"/>
              <a:t>SINTOMAS:</a:t>
            </a:r>
          </a:p>
          <a:p>
            <a:r>
              <a:rPr lang="es-EC" sz="2400" dirty="0" smtClean="0"/>
              <a:t>Alteraciones en el crecimiento</a:t>
            </a:r>
          </a:p>
          <a:p>
            <a:r>
              <a:rPr lang="es-EC" sz="2400" dirty="0" smtClean="0"/>
              <a:t>Crecimiento en roseta </a:t>
            </a:r>
          </a:p>
          <a:p>
            <a:r>
              <a:rPr lang="es-EC" sz="2400" dirty="0" smtClean="0"/>
              <a:t>Manchas cloróticas y mosaico</a:t>
            </a:r>
          </a:p>
          <a:p>
            <a:r>
              <a:rPr lang="es-EC" sz="2400" dirty="0" smtClean="0"/>
              <a:t>Arrugamiento y deformación</a:t>
            </a:r>
          </a:p>
          <a:p>
            <a:r>
              <a:rPr lang="es-EC" sz="2400" dirty="0" smtClean="0"/>
              <a:t>Muerte de la planta</a:t>
            </a:r>
            <a:endParaRPr lang="es-EC" sz="2400" dirty="0"/>
          </a:p>
        </p:txBody>
      </p:sp>
    </p:spTree>
    <p:extLst>
      <p:ext uri="{BB962C8B-B14F-4D97-AF65-F5344CB8AC3E}">
        <p14:creationId xmlns:p14="http://schemas.microsoft.com/office/powerpoint/2010/main" val="1923163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39" y="102448"/>
            <a:ext cx="11232656" cy="1325563"/>
          </a:xfrm>
        </p:spPr>
        <p:txBody>
          <a:bodyPr/>
          <a:lstStyle/>
          <a:p>
            <a:r>
              <a:rPr lang="es-EC" b="1" dirty="0" smtClean="0">
                <a:solidFill>
                  <a:srgbClr val="C00000"/>
                </a:solidFill>
              </a:rPr>
              <a:t>Variabilidad genética y </a:t>
            </a:r>
            <a:r>
              <a:rPr lang="es-EC" b="1" dirty="0" err="1" smtClean="0">
                <a:solidFill>
                  <a:srgbClr val="C00000"/>
                </a:solidFill>
              </a:rPr>
              <a:t>Filogeografía</a:t>
            </a:r>
            <a:r>
              <a:rPr lang="es-EC" b="1" dirty="0" smtClean="0">
                <a:solidFill>
                  <a:srgbClr val="C00000"/>
                </a:solidFill>
              </a:rPr>
              <a:t> de </a:t>
            </a:r>
            <a:r>
              <a:rPr lang="es-EC" b="1" dirty="0" err="1" smtClean="0">
                <a:solidFill>
                  <a:srgbClr val="C00000"/>
                </a:solidFill>
              </a:rPr>
              <a:t>BabMV</a:t>
            </a:r>
            <a:endParaRPr lang="es-EC" b="1" dirty="0">
              <a:solidFill>
                <a:srgbClr val="C00000"/>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4015597561"/>
              </p:ext>
            </p:extLst>
          </p:nvPr>
        </p:nvGraphicFramePr>
        <p:xfrm>
          <a:off x="5539" y="1273965"/>
          <a:ext cx="6300012" cy="4326660"/>
        </p:xfrm>
        <a:graphic>
          <a:graphicData uri="http://schemas.openxmlformats.org/drawingml/2006/table">
            <a:tbl>
              <a:tblPr firstRow="1" bandRow="1">
                <a:tableStyleId>{5C22544A-7EE6-4342-B048-85BDC9FD1C3A}</a:tableStyleId>
              </a:tblPr>
              <a:tblGrid>
                <a:gridCol w="3150006">
                  <a:extLst>
                    <a:ext uri="{9D8B030D-6E8A-4147-A177-3AD203B41FA5}">
                      <a16:colId xmlns:a16="http://schemas.microsoft.com/office/drawing/2014/main" val="1636744307"/>
                    </a:ext>
                  </a:extLst>
                </a:gridCol>
                <a:gridCol w="3150006">
                  <a:extLst>
                    <a:ext uri="{9D8B030D-6E8A-4147-A177-3AD203B41FA5}">
                      <a16:colId xmlns:a16="http://schemas.microsoft.com/office/drawing/2014/main" val="381126766"/>
                    </a:ext>
                  </a:extLst>
                </a:gridCol>
              </a:tblGrid>
              <a:tr h="350159">
                <a:tc gridSpan="2">
                  <a:txBody>
                    <a:bodyPr/>
                    <a:lstStyle/>
                    <a:p>
                      <a:pPr algn="ctr"/>
                      <a:r>
                        <a:rPr lang="es-EC" sz="2000" b="1" dirty="0" smtClean="0"/>
                        <a:t>Consideraciones en el análisis </a:t>
                      </a:r>
                      <a:r>
                        <a:rPr lang="es-EC" sz="2000" b="1" dirty="0" err="1" smtClean="0"/>
                        <a:t>filogeografico</a:t>
                      </a:r>
                      <a:endParaRPr lang="es-EC" sz="2000" b="1" dirty="0"/>
                    </a:p>
                  </a:txBody>
                  <a:tcPr/>
                </a:tc>
                <a:tc hMerge="1">
                  <a:txBody>
                    <a:bodyPr/>
                    <a:lstStyle/>
                    <a:p>
                      <a:endParaRPr lang="es-EC" dirty="0"/>
                    </a:p>
                  </a:txBody>
                  <a:tcPr/>
                </a:tc>
                <a:extLst>
                  <a:ext uri="{0D108BD9-81ED-4DB2-BD59-A6C34878D82A}">
                    <a16:rowId xmlns:a16="http://schemas.microsoft.com/office/drawing/2014/main" val="1883709596"/>
                  </a:ext>
                </a:extLst>
              </a:tr>
              <a:tr h="7315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2000" b="1" dirty="0" smtClean="0"/>
                        <a:t>Región del genoma utilizada: 	</a:t>
                      </a:r>
                      <a:endParaRPr lang="es-EC" sz="2000" dirty="0" smtClean="0"/>
                    </a:p>
                  </a:txBody>
                  <a:tcPr/>
                </a:tc>
                <a:tc>
                  <a:txBody>
                    <a:bodyPr/>
                    <a:lstStyle/>
                    <a:p>
                      <a:pPr marL="0" indent="0">
                        <a:buNone/>
                      </a:pPr>
                      <a:r>
                        <a:rPr lang="es-EC" sz="2000" dirty="0" smtClean="0"/>
                        <a:t>Gen de la proteína de cubierta CP</a:t>
                      </a:r>
                    </a:p>
                  </a:txBody>
                  <a:tcPr/>
                </a:tc>
                <a:extLst>
                  <a:ext uri="{0D108BD9-81ED-4DB2-BD59-A6C34878D82A}">
                    <a16:rowId xmlns:a16="http://schemas.microsoft.com/office/drawing/2014/main" val="4131309304"/>
                  </a:ext>
                </a:extLst>
              </a:tr>
              <a:tr h="6311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2000" b="1" dirty="0" smtClean="0"/>
                        <a:t>Número de muestras:</a:t>
                      </a:r>
                    </a:p>
                  </a:txBody>
                  <a:tcPr/>
                </a:tc>
                <a:tc>
                  <a:txBody>
                    <a:bodyPr/>
                    <a:lstStyle/>
                    <a:p>
                      <a:r>
                        <a:rPr lang="es-EC" sz="2000" dirty="0" smtClean="0"/>
                        <a:t>27 aislados virales</a:t>
                      </a:r>
                    </a:p>
                  </a:txBody>
                  <a:tcPr/>
                </a:tc>
                <a:extLst>
                  <a:ext uri="{0D108BD9-81ED-4DB2-BD59-A6C34878D82A}">
                    <a16:rowId xmlns:a16="http://schemas.microsoft.com/office/drawing/2014/main" val="1679202703"/>
                  </a:ext>
                </a:extLst>
              </a:tr>
              <a:tr h="1082462">
                <a:tc>
                  <a:txBody>
                    <a:bodyPr/>
                    <a:lstStyle/>
                    <a:p>
                      <a:r>
                        <a:rPr lang="es-EC" sz="2000" b="1" dirty="0" smtClean="0"/>
                        <a:t>Regiones geográficas: </a:t>
                      </a:r>
                    </a:p>
                  </a:txBody>
                  <a:tcPr/>
                </a:tc>
                <a:tc>
                  <a:txBody>
                    <a:bodyPr/>
                    <a:lstStyle/>
                    <a:p>
                      <a:pPr marL="0" indent="0">
                        <a:buNone/>
                      </a:pPr>
                      <a:r>
                        <a:rPr lang="es-EC" sz="2000" dirty="0" smtClean="0"/>
                        <a:t>Imbabura, Pichincha, </a:t>
                      </a:r>
                      <a:r>
                        <a:rPr lang="es-EC" sz="2000" dirty="0" err="1" smtClean="0"/>
                        <a:t>Sto</a:t>
                      </a:r>
                      <a:r>
                        <a:rPr lang="es-EC" sz="2000" dirty="0" smtClean="0"/>
                        <a:t> Domingo, Tungurahua, Azuay y Loja</a:t>
                      </a:r>
                    </a:p>
                  </a:txBody>
                  <a:tcPr/>
                </a:tc>
                <a:extLst>
                  <a:ext uri="{0D108BD9-81ED-4DB2-BD59-A6C34878D82A}">
                    <a16:rowId xmlns:a16="http://schemas.microsoft.com/office/drawing/2014/main" val="2386565015"/>
                  </a:ext>
                </a:extLst>
              </a:tr>
              <a:tr h="603381">
                <a:tc>
                  <a:txBody>
                    <a:bodyPr/>
                    <a:lstStyle/>
                    <a:p>
                      <a:r>
                        <a:rPr lang="es-EC" sz="2000" b="1" dirty="0" smtClean="0"/>
                        <a:t>Hospederos</a:t>
                      </a:r>
                    </a:p>
                  </a:txBody>
                  <a:tcPr/>
                </a:tc>
                <a:tc>
                  <a:txBody>
                    <a:bodyPr/>
                    <a:lstStyle/>
                    <a:p>
                      <a:pPr marL="0" indent="0">
                        <a:buNone/>
                      </a:pPr>
                      <a:r>
                        <a:rPr lang="es-EC" sz="2000" dirty="0" smtClean="0"/>
                        <a:t>Babaco</a:t>
                      </a:r>
                      <a:r>
                        <a:rPr lang="es-EC" sz="2000" baseline="0" dirty="0" smtClean="0"/>
                        <a:t> y Chamburo</a:t>
                      </a:r>
                      <a:endParaRPr lang="es-EC" sz="2000" dirty="0" smtClean="0"/>
                    </a:p>
                  </a:txBody>
                  <a:tcPr/>
                </a:tc>
                <a:extLst>
                  <a:ext uri="{0D108BD9-81ED-4DB2-BD59-A6C34878D82A}">
                    <a16:rowId xmlns:a16="http://schemas.microsoft.com/office/drawing/2014/main" val="2206134044"/>
                  </a:ext>
                </a:extLst>
              </a:tr>
              <a:tr h="8818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2000" b="1" dirty="0" smtClean="0"/>
                        <a:t>Intervalo de Fechas de muestreo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2000" b="0" dirty="0" smtClean="0"/>
                        <a:t>2016-2018</a:t>
                      </a:r>
                    </a:p>
                  </a:txBody>
                  <a:tcPr/>
                </a:tc>
                <a:extLst>
                  <a:ext uri="{0D108BD9-81ED-4DB2-BD59-A6C34878D82A}">
                    <a16:rowId xmlns:a16="http://schemas.microsoft.com/office/drawing/2014/main" val="2111359859"/>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11822816"/>
              </p:ext>
            </p:extLst>
          </p:nvPr>
        </p:nvGraphicFramePr>
        <p:xfrm>
          <a:off x="6310086" y="1293363"/>
          <a:ext cx="5881914" cy="2897244"/>
        </p:xfrm>
        <a:graphic>
          <a:graphicData uri="http://schemas.openxmlformats.org/drawingml/2006/table">
            <a:tbl>
              <a:tblPr firstRow="1" firstCol="1" bandRow="1">
                <a:tableStyleId>{5C22544A-7EE6-4342-B048-85BDC9FD1C3A}</a:tableStyleId>
              </a:tblPr>
              <a:tblGrid>
                <a:gridCol w="1817914">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987431">
                <a:tc>
                  <a:txBody>
                    <a:bodyPr/>
                    <a:lstStyle/>
                    <a:p>
                      <a:pPr algn="ctr">
                        <a:lnSpc>
                          <a:spcPct val="150000"/>
                        </a:lnSpc>
                        <a:spcBef>
                          <a:spcPts val="1200"/>
                        </a:spcBef>
                        <a:spcAft>
                          <a:spcPts val="0"/>
                        </a:spcAft>
                      </a:pPr>
                      <a:r>
                        <a:rPr lang="es-EC" sz="2000" dirty="0">
                          <a:solidFill>
                            <a:schemeClr val="bg1"/>
                          </a:solidFill>
                          <a:effectLst/>
                        </a:rPr>
                        <a:t>Reloj Molecular</a:t>
                      </a:r>
                      <a:endParaRPr lang="es-EC"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1200"/>
                        </a:spcBef>
                        <a:spcAft>
                          <a:spcPts val="0"/>
                        </a:spcAft>
                      </a:pPr>
                      <a:r>
                        <a:rPr lang="es-EC" sz="2000" dirty="0">
                          <a:solidFill>
                            <a:schemeClr val="bg1"/>
                          </a:solidFill>
                          <a:effectLst/>
                        </a:rPr>
                        <a:t>Modelo Demográfico</a:t>
                      </a:r>
                      <a:endParaRPr lang="es-EC"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461191">
                <a:tc rowSpan="2">
                  <a:txBody>
                    <a:bodyPr/>
                    <a:lstStyle/>
                    <a:p>
                      <a:pPr algn="ctr">
                        <a:lnSpc>
                          <a:spcPct val="150000"/>
                        </a:lnSpc>
                        <a:spcBef>
                          <a:spcPts val="1200"/>
                        </a:spcBef>
                        <a:spcAft>
                          <a:spcPts val="0"/>
                        </a:spcAft>
                      </a:pPr>
                      <a:r>
                        <a:rPr lang="es-EC" sz="2000" dirty="0">
                          <a:solidFill>
                            <a:schemeClr val="bg1"/>
                          </a:solidFill>
                          <a:effectLst/>
                        </a:rPr>
                        <a:t>Estricto</a:t>
                      </a:r>
                      <a:endParaRPr lang="es-EC"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1200"/>
                        </a:spcBef>
                        <a:spcAft>
                          <a:spcPts val="0"/>
                        </a:spcAft>
                      </a:pPr>
                      <a:r>
                        <a:rPr lang="es-EC" sz="2000" dirty="0">
                          <a:effectLst/>
                        </a:rPr>
                        <a:t>Tamaño constante</a:t>
                      </a:r>
                      <a:endParaRPr lang="es-EC" sz="3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61191">
                <a:tc vMerge="1">
                  <a:txBody>
                    <a:bodyPr/>
                    <a:lstStyle/>
                    <a:p>
                      <a:endParaRPr lang="es-EC"/>
                    </a:p>
                  </a:txBody>
                  <a:tcPr/>
                </a:tc>
                <a:tc>
                  <a:txBody>
                    <a:bodyPr/>
                    <a:lstStyle/>
                    <a:p>
                      <a:pPr algn="ctr">
                        <a:lnSpc>
                          <a:spcPct val="150000"/>
                        </a:lnSpc>
                        <a:spcBef>
                          <a:spcPts val="1200"/>
                        </a:spcBef>
                        <a:spcAft>
                          <a:spcPts val="0"/>
                        </a:spcAft>
                      </a:pPr>
                      <a:r>
                        <a:rPr lang="es-EC" sz="2000" dirty="0">
                          <a:effectLst/>
                        </a:rPr>
                        <a:t>Crecimiento exponencial</a:t>
                      </a:r>
                      <a:endParaRPr lang="es-EC" sz="3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61191">
                <a:tc rowSpan="2">
                  <a:txBody>
                    <a:bodyPr/>
                    <a:lstStyle/>
                    <a:p>
                      <a:pPr algn="ctr">
                        <a:lnSpc>
                          <a:spcPct val="150000"/>
                        </a:lnSpc>
                        <a:spcBef>
                          <a:spcPts val="1200"/>
                        </a:spcBef>
                        <a:spcAft>
                          <a:spcPts val="0"/>
                        </a:spcAft>
                      </a:pPr>
                      <a:r>
                        <a:rPr lang="es-EC" sz="2000" dirty="0">
                          <a:solidFill>
                            <a:schemeClr val="bg1"/>
                          </a:solidFill>
                          <a:effectLst/>
                        </a:rPr>
                        <a:t>Relajado </a:t>
                      </a:r>
                      <a:r>
                        <a:rPr lang="es-EC" sz="2000" dirty="0" err="1">
                          <a:solidFill>
                            <a:schemeClr val="bg1"/>
                          </a:solidFill>
                          <a:effectLst/>
                        </a:rPr>
                        <a:t>Lognormal</a:t>
                      </a:r>
                      <a:endParaRPr lang="es-EC"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1200"/>
                        </a:spcBef>
                        <a:spcAft>
                          <a:spcPts val="0"/>
                        </a:spcAft>
                      </a:pPr>
                      <a:r>
                        <a:rPr lang="es-EC" sz="2000" dirty="0">
                          <a:effectLst/>
                        </a:rPr>
                        <a:t>Tamaño Constante</a:t>
                      </a:r>
                      <a:endParaRPr lang="es-EC" sz="3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526240">
                <a:tc vMerge="1">
                  <a:txBody>
                    <a:bodyPr/>
                    <a:lstStyle/>
                    <a:p>
                      <a:endParaRPr lang="es-EC"/>
                    </a:p>
                  </a:txBody>
                  <a:tcPr/>
                </a:tc>
                <a:tc>
                  <a:txBody>
                    <a:bodyPr/>
                    <a:lstStyle/>
                    <a:p>
                      <a:pPr algn="ctr">
                        <a:lnSpc>
                          <a:spcPct val="150000"/>
                        </a:lnSpc>
                        <a:spcBef>
                          <a:spcPts val="1200"/>
                        </a:spcBef>
                        <a:spcAft>
                          <a:spcPts val="0"/>
                        </a:spcAft>
                      </a:pPr>
                      <a:r>
                        <a:rPr lang="es-EC" sz="2000" dirty="0">
                          <a:effectLst/>
                        </a:rPr>
                        <a:t>Crecimiento exponencial</a:t>
                      </a:r>
                      <a:endParaRPr lang="es-EC" sz="3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7" name="CuadroTexto 6"/>
          <p:cNvSpPr txBox="1"/>
          <p:nvPr/>
        </p:nvSpPr>
        <p:spPr>
          <a:xfrm>
            <a:off x="6676570" y="924031"/>
            <a:ext cx="5341257" cy="369332"/>
          </a:xfrm>
          <a:prstGeom prst="rect">
            <a:avLst/>
          </a:prstGeom>
          <a:noFill/>
        </p:spPr>
        <p:txBody>
          <a:bodyPr wrap="square" rtlCol="0">
            <a:spAutoFit/>
          </a:bodyPr>
          <a:lstStyle/>
          <a:p>
            <a:r>
              <a:rPr lang="es-EC" b="1" dirty="0" smtClean="0"/>
              <a:t>Combinaciones de ajuste de Datos genéticos</a:t>
            </a:r>
            <a:endParaRPr lang="es-EC" b="1" dirty="0"/>
          </a:p>
        </p:txBody>
      </p:sp>
    </p:spTree>
    <p:extLst>
      <p:ext uri="{BB962C8B-B14F-4D97-AF65-F5344CB8AC3E}">
        <p14:creationId xmlns:p14="http://schemas.microsoft.com/office/powerpoint/2010/main" val="37035339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66992" y="-1"/>
            <a:ext cx="9002786" cy="461665"/>
          </a:xfrm>
          <a:prstGeom prst="rect">
            <a:avLst/>
          </a:prstGeom>
          <a:noFill/>
        </p:spPr>
        <p:txBody>
          <a:bodyPr wrap="none" rtlCol="0">
            <a:spAutoFit/>
          </a:bodyPr>
          <a:lstStyle/>
          <a:p>
            <a:pPr algn="r"/>
            <a:r>
              <a:rPr lang="es-EC" sz="2400" dirty="0" smtClean="0"/>
              <a:t>Árbol de máxima credibilidad y </a:t>
            </a:r>
            <a:r>
              <a:rPr lang="es-EC" sz="2400" dirty="0" err="1" smtClean="0"/>
              <a:t>parametros</a:t>
            </a:r>
            <a:r>
              <a:rPr lang="es-EC" sz="2400" dirty="0" smtClean="0"/>
              <a:t> evolutivos de </a:t>
            </a:r>
            <a:r>
              <a:rPr lang="es-EC" sz="2400" dirty="0" err="1" smtClean="0"/>
              <a:t>BabMV</a:t>
            </a:r>
            <a:endParaRPr lang="es-EC" sz="2400"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154546" y="566670"/>
            <a:ext cx="11887199" cy="6199202"/>
          </a:xfrm>
          <a:prstGeom prst="rect">
            <a:avLst/>
          </a:prstGeom>
          <a:noFill/>
          <a:ln>
            <a:noFill/>
          </a:ln>
        </p:spPr>
      </p:pic>
      <p:graphicFrame>
        <p:nvGraphicFramePr>
          <p:cNvPr id="6" name="Tabla 5"/>
          <p:cNvGraphicFramePr>
            <a:graphicFrameLocks noGrp="1"/>
          </p:cNvGraphicFramePr>
          <p:nvPr>
            <p:extLst>
              <p:ext uri="{D42A27DB-BD31-4B8C-83A1-F6EECF244321}">
                <p14:modId xmlns:p14="http://schemas.microsoft.com/office/powerpoint/2010/main" val="2217037129"/>
              </p:ext>
            </p:extLst>
          </p:nvPr>
        </p:nvGraphicFramePr>
        <p:xfrm>
          <a:off x="332806" y="724570"/>
          <a:ext cx="6097024" cy="3646976"/>
        </p:xfrm>
        <a:graphic>
          <a:graphicData uri="http://schemas.openxmlformats.org/drawingml/2006/table">
            <a:tbl>
              <a:tblPr firstRow="1" bandRow="1">
                <a:tableStyleId>{5C22544A-7EE6-4342-B048-85BDC9FD1C3A}</a:tableStyleId>
              </a:tblPr>
              <a:tblGrid>
                <a:gridCol w="2990992">
                  <a:extLst>
                    <a:ext uri="{9D8B030D-6E8A-4147-A177-3AD203B41FA5}">
                      <a16:colId xmlns:a16="http://schemas.microsoft.com/office/drawing/2014/main" val="3298659109"/>
                    </a:ext>
                  </a:extLst>
                </a:gridCol>
                <a:gridCol w="3106032">
                  <a:extLst>
                    <a:ext uri="{9D8B030D-6E8A-4147-A177-3AD203B41FA5}">
                      <a16:colId xmlns:a16="http://schemas.microsoft.com/office/drawing/2014/main" val="2562366847"/>
                    </a:ext>
                  </a:extLst>
                </a:gridCol>
              </a:tblGrid>
              <a:tr h="324688">
                <a:tc gridSpan="2">
                  <a:txBody>
                    <a:bodyPr/>
                    <a:lstStyle/>
                    <a:p>
                      <a:pPr algn="ctr"/>
                      <a:r>
                        <a:rPr lang="es-EC" sz="1600" dirty="0" err="1" smtClean="0"/>
                        <a:t>Parametros</a:t>
                      </a:r>
                      <a:r>
                        <a:rPr lang="es-EC" sz="1600" dirty="0" smtClean="0"/>
                        <a:t> evolutivos</a:t>
                      </a:r>
                      <a:endParaRPr lang="es-EC" sz="1600" dirty="0"/>
                    </a:p>
                  </a:txBody>
                  <a:tcPr/>
                </a:tc>
                <a:tc hMerge="1">
                  <a:txBody>
                    <a:bodyPr/>
                    <a:lstStyle/>
                    <a:p>
                      <a:endParaRPr lang="es-EC" dirty="0"/>
                    </a:p>
                  </a:txBody>
                  <a:tcPr/>
                </a:tc>
                <a:extLst>
                  <a:ext uri="{0D108BD9-81ED-4DB2-BD59-A6C34878D82A}">
                    <a16:rowId xmlns:a16="http://schemas.microsoft.com/office/drawing/2014/main" val="2726672393"/>
                  </a:ext>
                </a:extLst>
              </a:tr>
              <a:tr h="324688">
                <a:tc>
                  <a:txBody>
                    <a:bodyPr/>
                    <a:lstStyle/>
                    <a:p>
                      <a:r>
                        <a:rPr lang="es-EC" sz="1600" dirty="0" smtClean="0"/>
                        <a:t>Reloj</a:t>
                      </a:r>
                      <a:r>
                        <a:rPr lang="es-EC" sz="1600" baseline="0" dirty="0" smtClean="0"/>
                        <a:t> Molecular</a:t>
                      </a:r>
                      <a:endParaRPr lang="es-EC"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600" dirty="0" smtClean="0"/>
                        <a:t>Estricto</a:t>
                      </a:r>
                      <a:endParaRPr lang="es-EC" sz="1600" dirty="0"/>
                    </a:p>
                  </a:txBody>
                  <a:tcPr/>
                </a:tc>
                <a:extLst>
                  <a:ext uri="{0D108BD9-81ED-4DB2-BD59-A6C34878D82A}">
                    <a16:rowId xmlns:a16="http://schemas.microsoft.com/office/drawing/2014/main" val="10001"/>
                  </a:ext>
                </a:extLst>
              </a:tr>
              <a:tr h="523606">
                <a:tc>
                  <a:txBody>
                    <a:bodyPr/>
                    <a:lstStyle/>
                    <a:p>
                      <a:r>
                        <a:rPr lang="es-EC" sz="1600" dirty="0" smtClean="0"/>
                        <a:t>Modelo Demográfico</a:t>
                      </a:r>
                      <a:endParaRPr lang="es-EC"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600" dirty="0" smtClean="0"/>
                        <a:t>Crecimiento</a:t>
                      </a:r>
                      <a:r>
                        <a:rPr lang="es-EC" sz="1600" baseline="0" dirty="0" smtClean="0"/>
                        <a:t> exponencial</a:t>
                      </a:r>
                      <a:endParaRPr lang="es-EC" sz="1600" dirty="0"/>
                    </a:p>
                  </a:txBody>
                  <a:tcPr/>
                </a:tc>
                <a:extLst>
                  <a:ext uri="{0D108BD9-81ED-4DB2-BD59-A6C34878D82A}">
                    <a16:rowId xmlns:a16="http://schemas.microsoft.com/office/drawing/2014/main" val="10002"/>
                  </a:ext>
                </a:extLst>
              </a:tr>
              <a:tr h="523606">
                <a:tc>
                  <a:txBody>
                    <a:bodyPr/>
                    <a:lstStyle/>
                    <a:p>
                      <a:r>
                        <a:rPr lang="es-EC" sz="1600" dirty="0" smtClean="0"/>
                        <a:t>Tasa</a:t>
                      </a:r>
                      <a:r>
                        <a:rPr lang="es-EC" sz="1600" baseline="0" dirty="0" smtClean="0"/>
                        <a:t> de sustitución</a:t>
                      </a:r>
                      <a:endParaRPr lang="es-EC"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600" kern="1200" dirty="0" smtClean="0">
                          <a:solidFill>
                            <a:schemeClr val="dk1"/>
                          </a:solidFill>
                          <a:effectLst/>
                          <a:latin typeface="+mn-lt"/>
                          <a:ea typeface="+mn-ea"/>
                          <a:cs typeface="+mn-cs"/>
                        </a:rPr>
                        <a:t>4.81x10</a:t>
                      </a:r>
                      <a:r>
                        <a:rPr lang="es-EC" sz="1600" kern="1200" baseline="30000" dirty="0" smtClean="0">
                          <a:solidFill>
                            <a:schemeClr val="dk1"/>
                          </a:solidFill>
                          <a:effectLst/>
                          <a:latin typeface="+mn-lt"/>
                          <a:ea typeface="+mn-ea"/>
                          <a:cs typeface="+mn-cs"/>
                        </a:rPr>
                        <a:t>-3</a:t>
                      </a:r>
                      <a:r>
                        <a:rPr lang="es-EC" sz="1600" kern="1200" dirty="0" smtClean="0">
                          <a:solidFill>
                            <a:schemeClr val="dk1"/>
                          </a:solidFill>
                          <a:effectLst/>
                          <a:latin typeface="+mn-lt"/>
                          <a:ea typeface="+mn-ea"/>
                          <a:cs typeface="+mn-cs"/>
                        </a:rPr>
                        <a:t> </a:t>
                      </a:r>
                      <a:r>
                        <a:rPr lang="es-EC" sz="1600" kern="1200" dirty="0" err="1" smtClean="0">
                          <a:solidFill>
                            <a:schemeClr val="dk1"/>
                          </a:solidFill>
                          <a:effectLst/>
                          <a:latin typeface="+mn-lt"/>
                          <a:ea typeface="+mn-ea"/>
                          <a:cs typeface="+mn-cs"/>
                        </a:rPr>
                        <a:t>Sust</a:t>
                      </a:r>
                      <a:r>
                        <a:rPr lang="es-EC" sz="1600" kern="1200" dirty="0" smtClean="0">
                          <a:solidFill>
                            <a:schemeClr val="dk1"/>
                          </a:solidFill>
                          <a:effectLst/>
                          <a:latin typeface="+mn-lt"/>
                          <a:ea typeface="+mn-ea"/>
                          <a:cs typeface="+mn-cs"/>
                        </a:rPr>
                        <a:t>/sitio/año</a:t>
                      </a:r>
                      <a:endParaRPr lang="es-EC" sz="1600" dirty="0"/>
                    </a:p>
                  </a:txBody>
                  <a:tcPr/>
                </a:tc>
                <a:extLst>
                  <a:ext uri="{0D108BD9-81ED-4DB2-BD59-A6C34878D82A}">
                    <a16:rowId xmlns:a16="http://schemas.microsoft.com/office/drawing/2014/main" val="2894516269"/>
                  </a:ext>
                </a:extLst>
              </a:tr>
              <a:tr h="796962">
                <a:tc>
                  <a:txBody>
                    <a:bodyPr/>
                    <a:lstStyle/>
                    <a:p>
                      <a:r>
                        <a:rPr lang="es-EC" sz="1600" dirty="0" smtClean="0"/>
                        <a:t>Fecha de origen</a:t>
                      </a:r>
                      <a:r>
                        <a:rPr lang="es-EC" sz="1600" baseline="0" dirty="0" smtClean="0"/>
                        <a:t> del ancestro en común mas cercano</a:t>
                      </a:r>
                      <a:endParaRPr lang="es-EC" sz="1600" dirty="0"/>
                    </a:p>
                  </a:txBody>
                  <a:tcPr/>
                </a:tc>
                <a:tc>
                  <a:txBody>
                    <a:bodyPr/>
                    <a:lstStyle/>
                    <a:p>
                      <a:r>
                        <a:rPr lang="es-EC" sz="1800" kern="1200" dirty="0" smtClean="0">
                          <a:solidFill>
                            <a:schemeClr val="dk1"/>
                          </a:solidFill>
                          <a:effectLst/>
                          <a:latin typeface="+mn-lt"/>
                          <a:ea typeface="+mn-ea"/>
                          <a:cs typeface="+mn-cs"/>
                        </a:rPr>
                        <a:t>1790 a 1960</a:t>
                      </a:r>
                      <a:r>
                        <a:rPr lang="es-EC" sz="1600" baseline="0" dirty="0" smtClean="0"/>
                        <a:t> (NDC 95%)</a:t>
                      </a:r>
                      <a:endParaRPr lang="es-EC" sz="1600" dirty="0"/>
                    </a:p>
                  </a:txBody>
                  <a:tcPr/>
                </a:tc>
                <a:extLst>
                  <a:ext uri="{0D108BD9-81ED-4DB2-BD59-A6C34878D82A}">
                    <a16:rowId xmlns:a16="http://schemas.microsoft.com/office/drawing/2014/main" val="1034145861"/>
                  </a:ext>
                </a:extLst>
              </a:tr>
              <a:tr h="324688">
                <a:tc>
                  <a:txBody>
                    <a:bodyPr/>
                    <a:lstStyle/>
                    <a:p>
                      <a:r>
                        <a:rPr lang="es-EC" sz="1600" dirty="0" smtClean="0"/>
                        <a:t>Genotipos virales</a:t>
                      </a:r>
                      <a:endParaRPr lang="es-EC" sz="1600" dirty="0"/>
                    </a:p>
                  </a:txBody>
                  <a:tcPr/>
                </a:tc>
                <a:tc>
                  <a:txBody>
                    <a:bodyPr/>
                    <a:lstStyle/>
                    <a:p>
                      <a:r>
                        <a:rPr lang="es-EC" sz="1600" dirty="0" smtClean="0"/>
                        <a:t>3</a:t>
                      </a:r>
                      <a:endParaRPr lang="es-EC" sz="1600" dirty="0"/>
                    </a:p>
                  </a:txBody>
                  <a:tcPr/>
                </a:tc>
                <a:extLst>
                  <a:ext uri="{0D108BD9-81ED-4DB2-BD59-A6C34878D82A}">
                    <a16:rowId xmlns:a16="http://schemas.microsoft.com/office/drawing/2014/main" val="3018531185"/>
                  </a:ext>
                </a:extLst>
              </a:tr>
              <a:tr h="796962">
                <a:tc>
                  <a:txBody>
                    <a:bodyPr/>
                    <a:lstStyle/>
                    <a:p>
                      <a:r>
                        <a:rPr lang="es-EC" sz="1600" dirty="0" smtClean="0"/>
                        <a:t>Región</a:t>
                      </a:r>
                      <a:r>
                        <a:rPr lang="es-EC" sz="1600" baseline="0" dirty="0" smtClean="0"/>
                        <a:t> geográfica con mayor variabilidad genética</a:t>
                      </a:r>
                      <a:endParaRPr lang="es-EC" sz="1600" dirty="0"/>
                    </a:p>
                  </a:txBody>
                  <a:tcPr/>
                </a:tc>
                <a:tc>
                  <a:txBody>
                    <a:bodyPr/>
                    <a:lstStyle/>
                    <a:p>
                      <a:r>
                        <a:rPr lang="es-EC" sz="1600" dirty="0" smtClean="0"/>
                        <a:t>Tungurahua</a:t>
                      </a:r>
                      <a:endParaRPr lang="es-EC" sz="1600" dirty="0"/>
                    </a:p>
                  </a:txBody>
                  <a:tcPr/>
                </a:tc>
                <a:extLst>
                  <a:ext uri="{0D108BD9-81ED-4DB2-BD59-A6C34878D82A}">
                    <a16:rowId xmlns:a16="http://schemas.microsoft.com/office/drawing/2014/main" val="2435057086"/>
                  </a:ext>
                </a:extLst>
              </a:tr>
            </a:tbl>
          </a:graphicData>
        </a:graphic>
      </p:graphicFrame>
      <p:sp>
        <p:nvSpPr>
          <p:cNvPr id="4" name="CuadroTexto 3"/>
          <p:cNvSpPr txBox="1"/>
          <p:nvPr/>
        </p:nvSpPr>
        <p:spPr>
          <a:xfrm>
            <a:off x="423058" y="4786309"/>
            <a:ext cx="5776687" cy="369332"/>
          </a:xfrm>
          <a:prstGeom prst="rect">
            <a:avLst/>
          </a:prstGeom>
          <a:noFill/>
        </p:spPr>
        <p:txBody>
          <a:bodyPr wrap="square" rtlCol="0">
            <a:spAutoFit/>
          </a:bodyPr>
          <a:lstStyle/>
          <a:p>
            <a:r>
              <a:rPr lang="es-EC" b="1" dirty="0"/>
              <a:t>¿</a:t>
            </a:r>
            <a:r>
              <a:rPr lang="es-EC" b="1" dirty="0" smtClean="0"/>
              <a:t>Deriva genética, Selección, Efecto fundador?</a:t>
            </a:r>
            <a:endParaRPr lang="es-EC" b="1" dirty="0"/>
          </a:p>
        </p:txBody>
      </p:sp>
      <p:sp>
        <p:nvSpPr>
          <p:cNvPr id="7" name="CuadroTexto 6"/>
          <p:cNvSpPr txBox="1"/>
          <p:nvPr/>
        </p:nvSpPr>
        <p:spPr>
          <a:xfrm>
            <a:off x="582715" y="4416977"/>
            <a:ext cx="4119914" cy="369332"/>
          </a:xfrm>
          <a:prstGeom prst="rect">
            <a:avLst/>
          </a:prstGeom>
          <a:noFill/>
        </p:spPr>
        <p:txBody>
          <a:bodyPr wrap="square" rtlCol="0">
            <a:spAutoFit/>
          </a:bodyPr>
          <a:lstStyle/>
          <a:p>
            <a:r>
              <a:rPr lang="es-EC" dirty="0" smtClean="0"/>
              <a:t>Proceso Evolutivo:</a:t>
            </a:r>
            <a:endParaRPr lang="es-EC" dirty="0"/>
          </a:p>
        </p:txBody>
      </p:sp>
    </p:spTree>
    <p:extLst>
      <p:ext uri="{BB962C8B-B14F-4D97-AF65-F5344CB8AC3E}">
        <p14:creationId xmlns:p14="http://schemas.microsoft.com/office/powerpoint/2010/main" val="36357245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5" name="Imagen 4"/>
          <p:cNvPicPr>
            <a:picLocks noChangeAspect="1"/>
          </p:cNvPicPr>
          <p:nvPr/>
        </p:nvPicPr>
        <p:blipFill>
          <a:blip r:embed="rId3"/>
          <a:stretch>
            <a:fillRect/>
          </a:stretch>
        </p:blipFill>
        <p:spPr>
          <a:xfrm>
            <a:off x="0" y="2286"/>
            <a:ext cx="12106275" cy="5034987"/>
          </a:xfrm>
          <a:prstGeom prst="rect">
            <a:avLst/>
          </a:prstGeom>
        </p:spPr>
      </p:pic>
      <p:sp>
        <p:nvSpPr>
          <p:cNvPr id="4" name="CuadroTexto 3"/>
          <p:cNvSpPr txBox="1"/>
          <p:nvPr/>
        </p:nvSpPr>
        <p:spPr>
          <a:xfrm>
            <a:off x="6386286" y="336325"/>
            <a:ext cx="5458052" cy="923330"/>
          </a:xfrm>
          <a:prstGeom prst="rect">
            <a:avLst/>
          </a:prstGeom>
          <a:noFill/>
        </p:spPr>
        <p:txBody>
          <a:bodyPr wrap="square" rtlCol="0">
            <a:spAutoFit/>
          </a:bodyPr>
          <a:lstStyle/>
          <a:p>
            <a:r>
              <a:rPr lang="es-EC" b="1" dirty="0" smtClean="0"/>
              <a:t>Distancia genética promedio: </a:t>
            </a:r>
            <a:r>
              <a:rPr lang="es-EC" dirty="0" smtClean="0"/>
              <a:t>5.4% (0,054)</a:t>
            </a:r>
          </a:p>
          <a:p>
            <a:r>
              <a:rPr lang="es-EC" b="1" dirty="0" smtClean="0"/>
              <a:t>Genotipo mas distante:</a:t>
            </a:r>
            <a:r>
              <a:rPr lang="es-EC" dirty="0" smtClean="0"/>
              <a:t> Genotipo 3, Chamburo</a:t>
            </a:r>
          </a:p>
          <a:p>
            <a:endParaRPr lang="es-EC" b="1" dirty="0"/>
          </a:p>
        </p:txBody>
      </p:sp>
      <p:sp>
        <p:nvSpPr>
          <p:cNvPr id="9" name="Rectángulo 8"/>
          <p:cNvSpPr/>
          <p:nvPr/>
        </p:nvSpPr>
        <p:spPr>
          <a:xfrm>
            <a:off x="130629" y="5037273"/>
            <a:ext cx="11975646" cy="1323439"/>
          </a:xfrm>
          <a:prstGeom prst="rect">
            <a:avLst/>
          </a:prstGeom>
        </p:spPr>
        <p:txBody>
          <a:bodyPr wrap="square">
            <a:spAutoFit/>
          </a:bodyPr>
          <a:lstStyle/>
          <a:p>
            <a:r>
              <a:rPr lang="es-EC" sz="2000" b="1" dirty="0" smtClean="0"/>
              <a:t>Calculo </a:t>
            </a:r>
            <a:r>
              <a:rPr lang="es-EC" sz="2000" b="1" dirty="0"/>
              <a:t>de la distancia genética comparada por pares entre cada aislado de </a:t>
            </a:r>
            <a:r>
              <a:rPr lang="es-EC" sz="2000" b="1" dirty="0" err="1"/>
              <a:t>BabMV</a:t>
            </a:r>
            <a:r>
              <a:rPr lang="es-EC" sz="2000" b="1" dirty="0"/>
              <a:t>. </a:t>
            </a:r>
            <a:r>
              <a:rPr lang="es-EC" sz="2000" dirty="0"/>
              <a:t>En verde se encierran los aislados virales pertenecientes al genotipo 2 y en rojo los aislados virales pertenecientes al genotipo 3. El  azul se encierra la distancia genética  comparada entre los 3 aislados  virales de chamburo pertenecientes al genotipo 3 </a:t>
            </a:r>
          </a:p>
        </p:txBody>
      </p:sp>
    </p:spTree>
    <p:extLst>
      <p:ext uri="{BB962C8B-B14F-4D97-AF65-F5344CB8AC3E}">
        <p14:creationId xmlns:p14="http://schemas.microsoft.com/office/powerpoint/2010/main" val="980550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hlinkClick r:id="rId2" action="ppaction://hlinkfile"/>
          </p:cNvPr>
          <p:cNvPicPr/>
          <p:nvPr/>
        </p:nvPicPr>
        <p:blipFill>
          <a:blip r:embed="rId3">
            <a:extLst>
              <a:ext uri="{28A0092B-C50C-407E-A947-70E740481C1C}">
                <a14:useLocalDpi xmlns:a14="http://schemas.microsoft.com/office/drawing/2010/main" val="0"/>
              </a:ext>
            </a:extLst>
          </a:blip>
          <a:srcRect/>
          <a:stretch>
            <a:fillRect/>
          </a:stretch>
        </p:blipFill>
        <p:spPr bwMode="auto">
          <a:xfrm>
            <a:off x="174677" y="1050933"/>
            <a:ext cx="4940187" cy="49897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CuadroTexto 6"/>
          <p:cNvSpPr txBox="1"/>
          <p:nvPr/>
        </p:nvSpPr>
        <p:spPr>
          <a:xfrm>
            <a:off x="531575" y="349957"/>
            <a:ext cx="9166579" cy="584775"/>
          </a:xfrm>
          <a:prstGeom prst="rect">
            <a:avLst/>
          </a:prstGeom>
          <a:noFill/>
        </p:spPr>
        <p:txBody>
          <a:bodyPr wrap="square" rtlCol="0">
            <a:spAutoFit/>
          </a:bodyPr>
          <a:lstStyle/>
          <a:p>
            <a:r>
              <a:rPr lang="es-EC" sz="3200" dirty="0" smtClean="0"/>
              <a:t>Ruta de dispersión de </a:t>
            </a:r>
            <a:r>
              <a:rPr lang="es-EC" sz="3200" dirty="0" err="1" smtClean="0"/>
              <a:t>BabMV</a:t>
            </a:r>
            <a:r>
              <a:rPr lang="es-EC" sz="3200" dirty="0" smtClean="0"/>
              <a:t> en el Ecuador</a:t>
            </a:r>
            <a:endParaRPr lang="es-EC" sz="3200" dirty="0"/>
          </a:p>
        </p:txBody>
      </p:sp>
      <p:sp>
        <p:nvSpPr>
          <p:cNvPr id="2" name="CuadroTexto 1"/>
          <p:cNvSpPr txBox="1"/>
          <p:nvPr/>
        </p:nvSpPr>
        <p:spPr>
          <a:xfrm>
            <a:off x="5544457" y="1544926"/>
            <a:ext cx="6647543" cy="3139321"/>
          </a:xfrm>
          <a:prstGeom prst="rect">
            <a:avLst/>
          </a:prstGeom>
          <a:noFill/>
        </p:spPr>
        <p:txBody>
          <a:bodyPr wrap="square" rtlCol="0">
            <a:spAutoFit/>
          </a:bodyPr>
          <a:lstStyle/>
          <a:p>
            <a:r>
              <a:rPr lang="es-EC" b="1" dirty="0" smtClean="0"/>
              <a:t>Centro de origen inferido en el programa: </a:t>
            </a:r>
            <a:r>
              <a:rPr lang="es-EC" dirty="0" smtClean="0"/>
              <a:t>Provincia de Cañar</a:t>
            </a:r>
          </a:p>
          <a:p>
            <a:endParaRPr lang="es-EC" dirty="0" smtClean="0"/>
          </a:p>
          <a:p>
            <a:r>
              <a:rPr lang="es-EC" b="1" dirty="0" smtClean="0"/>
              <a:t>Lugar mas antiguo de muestreo: </a:t>
            </a:r>
            <a:r>
              <a:rPr lang="es-EC" dirty="0" smtClean="0"/>
              <a:t>Azuay (chamburo) y Sto. Domingo (</a:t>
            </a:r>
            <a:r>
              <a:rPr lang="es-EC" dirty="0" err="1" smtClean="0"/>
              <a:t>Babaco</a:t>
            </a:r>
            <a:r>
              <a:rPr lang="es-EC" dirty="0" smtClean="0"/>
              <a:t>)</a:t>
            </a:r>
          </a:p>
          <a:p>
            <a:endParaRPr lang="es-EC" dirty="0" smtClean="0"/>
          </a:p>
          <a:p>
            <a:r>
              <a:rPr lang="es-EC" b="1" dirty="0" smtClean="0"/>
              <a:t>Lugar con mayor variabilidad genética: </a:t>
            </a:r>
            <a:r>
              <a:rPr lang="es-EC" dirty="0" smtClean="0"/>
              <a:t>Imbabura</a:t>
            </a:r>
          </a:p>
          <a:p>
            <a:endParaRPr lang="es-EC" dirty="0" smtClean="0"/>
          </a:p>
          <a:p>
            <a:r>
              <a:rPr lang="es-EC" b="1" dirty="0" smtClean="0"/>
              <a:t>Salto geográfico: </a:t>
            </a:r>
            <a:r>
              <a:rPr lang="es-EC" dirty="0" smtClean="0"/>
              <a:t>Imbabura-Loja</a:t>
            </a:r>
          </a:p>
          <a:p>
            <a:endParaRPr lang="es-EC" dirty="0" smtClean="0"/>
          </a:p>
          <a:p>
            <a:r>
              <a:rPr lang="es-EC" b="1" dirty="0" smtClean="0"/>
              <a:t>Centro de origen mas probable: </a:t>
            </a:r>
            <a:r>
              <a:rPr lang="es-EC" dirty="0" smtClean="0"/>
              <a:t>Provincia de </a:t>
            </a:r>
            <a:r>
              <a:rPr lang="es-EC" dirty="0"/>
              <a:t>L</a:t>
            </a:r>
            <a:r>
              <a:rPr lang="es-EC" dirty="0" smtClean="0"/>
              <a:t>oja</a:t>
            </a:r>
            <a:endParaRPr lang="es-EC" b="1" dirty="0"/>
          </a:p>
        </p:txBody>
      </p:sp>
    </p:spTree>
    <p:extLst>
      <p:ext uri="{BB962C8B-B14F-4D97-AF65-F5344CB8AC3E}">
        <p14:creationId xmlns:p14="http://schemas.microsoft.com/office/powerpoint/2010/main" val="18050874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315" y="0"/>
            <a:ext cx="10972800" cy="1143000"/>
          </a:xfrm>
        </p:spPr>
        <p:txBody>
          <a:bodyPr/>
          <a:lstStyle/>
          <a:p>
            <a:r>
              <a:rPr lang="es-EC" dirty="0" smtClean="0">
                <a:solidFill>
                  <a:srgbClr val="C00000"/>
                </a:solidFill>
              </a:rPr>
              <a:t>Conclusiones</a:t>
            </a:r>
            <a:endParaRPr lang="es-EC" dirty="0">
              <a:solidFill>
                <a:srgbClr val="C00000"/>
              </a:solidFill>
            </a:endParaRPr>
          </a:p>
        </p:txBody>
      </p:sp>
      <p:sp>
        <p:nvSpPr>
          <p:cNvPr id="6" name="Rectángulo 5"/>
          <p:cNvSpPr/>
          <p:nvPr/>
        </p:nvSpPr>
        <p:spPr>
          <a:xfrm>
            <a:off x="72572" y="468767"/>
            <a:ext cx="11582400" cy="5632311"/>
          </a:xfrm>
          <a:prstGeom prst="rect">
            <a:avLst/>
          </a:prstGeom>
        </p:spPr>
        <p:txBody>
          <a:bodyPr wrap="square">
            <a:spAutoFit/>
          </a:bodyPr>
          <a:lstStyle/>
          <a:p>
            <a:pPr marL="285750" indent="-285750">
              <a:buFont typeface="Arial" panose="020B0604020202020204" pitchFamily="34" charset="0"/>
              <a:buChar char="•"/>
            </a:pPr>
            <a:r>
              <a:rPr lang="es-EC" sz="2000" dirty="0" smtClean="0"/>
              <a:t>Se logro caracterizar el genoma de </a:t>
            </a:r>
            <a:r>
              <a:rPr lang="es-EC" sz="2000" dirty="0" err="1" smtClean="0"/>
              <a:t>BabMV</a:t>
            </a:r>
            <a:r>
              <a:rPr lang="es-EC" sz="2000" dirty="0" smtClean="0"/>
              <a:t> el cual consta </a:t>
            </a:r>
            <a:r>
              <a:rPr lang="es-EC" sz="2000" dirty="0"/>
              <a:t>de cinco </a:t>
            </a:r>
            <a:r>
              <a:rPr lang="es-EC" sz="2000" dirty="0" err="1"/>
              <a:t>ORFs</a:t>
            </a:r>
            <a:r>
              <a:rPr lang="es-EC" sz="2000" dirty="0"/>
              <a:t> </a:t>
            </a:r>
            <a:r>
              <a:rPr lang="es-EC" sz="2000" dirty="0" smtClean="0"/>
              <a:t>al </a:t>
            </a:r>
            <a:r>
              <a:rPr lang="es-EC" sz="2000" dirty="0"/>
              <a:t>igual que otros </a:t>
            </a:r>
            <a:r>
              <a:rPr lang="es-EC" sz="2000" dirty="0" err="1"/>
              <a:t>Potexvirus</a:t>
            </a:r>
            <a:r>
              <a:rPr lang="es-EC" sz="2000" dirty="0"/>
              <a:t>, El ORF1 codifica para la </a:t>
            </a:r>
            <a:r>
              <a:rPr lang="es-EC" sz="2000" dirty="0" err="1"/>
              <a:t>replicasa</a:t>
            </a:r>
            <a:r>
              <a:rPr lang="es-EC" sz="2000" dirty="0"/>
              <a:t> viral, El ORF2, ORF3 y ORF4 codifican para el bloque triple de genes implicados en la infectividad del virus y el ORF5 codifica para la proteína de cubierta CP</a:t>
            </a:r>
            <a:r>
              <a:rPr lang="es-EC" sz="2000" dirty="0" smtClean="0"/>
              <a:t>.</a:t>
            </a:r>
          </a:p>
          <a:p>
            <a:pPr marL="285750" indent="-285750">
              <a:buFont typeface="Arial" panose="020B0604020202020204" pitchFamily="34" charset="0"/>
              <a:buChar char="•"/>
            </a:pPr>
            <a:endParaRPr lang="es-EC" sz="2000" dirty="0"/>
          </a:p>
          <a:p>
            <a:pPr marL="285750" indent="-285750">
              <a:buFont typeface="Arial" panose="020B0604020202020204" pitchFamily="34" charset="0"/>
              <a:buChar char="•"/>
            </a:pPr>
            <a:r>
              <a:rPr lang="es-EC" sz="2000" dirty="0" smtClean="0"/>
              <a:t>La </a:t>
            </a:r>
            <a:r>
              <a:rPr lang="es-EC" sz="2000" dirty="0"/>
              <a:t>estructura terciaria de la proteína de cubierta de </a:t>
            </a:r>
            <a:r>
              <a:rPr lang="es-EC" sz="2000" dirty="0" err="1"/>
              <a:t>BabMV</a:t>
            </a:r>
            <a:r>
              <a:rPr lang="es-EC" sz="2000" dirty="0"/>
              <a:t> contiene 49% de hélices alfa, un desorden del 30% y ninguna lamina beta, lo que le confiere una disposición flexible y alargada homologa al </a:t>
            </a:r>
            <a:r>
              <a:rPr lang="es-EC" sz="2000" dirty="0" err="1"/>
              <a:t>potexvirus</a:t>
            </a:r>
            <a:r>
              <a:rPr lang="es-EC" sz="2000" dirty="0"/>
              <a:t> </a:t>
            </a:r>
            <a:r>
              <a:rPr lang="es-EC" sz="2000" dirty="0" smtClean="0"/>
              <a:t>Pepino </a:t>
            </a:r>
            <a:r>
              <a:rPr lang="es-EC" sz="2000" dirty="0" err="1"/>
              <a:t>Mosaic</a:t>
            </a:r>
            <a:r>
              <a:rPr lang="es-EC" sz="2000" dirty="0"/>
              <a:t> </a:t>
            </a:r>
            <a:r>
              <a:rPr lang="es-EC" sz="2000" dirty="0" smtClean="0"/>
              <a:t>Virus. El tamaño calculado de la </a:t>
            </a:r>
            <a:r>
              <a:rPr lang="es-EC" sz="2000" dirty="0" err="1" smtClean="0"/>
              <a:t>particula</a:t>
            </a:r>
            <a:r>
              <a:rPr lang="es-EC" sz="2000" dirty="0" smtClean="0"/>
              <a:t> viral fue de 501nm</a:t>
            </a:r>
          </a:p>
          <a:p>
            <a:pPr marL="285750" indent="-285750">
              <a:buFont typeface="Arial" panose="020B0604020202020204" pitchFamily="34" charset="0"/>
              <a:buChar char="•"/>
            </a:pPr>
            <a:endParaRPr lang="es-EC" sz="2000" dirty="0"/>
          </a:p>
          <a:p>
            <a:pPr marL="285750" indent="-285750">
              <a:buFont typeface="Arial" panose="020B0604020202020204" pitchFamily="34" charset="0"/>
              <a:buChar char="•"/>
            </a:pPr>
            <a:r>
              <a:rPr lang="es-EC" sz="2000" dirty="0" smtClean="0"/>
              <a:t>La </a:t>
            </a:r>
            <a:r>
              <a:rPr lang="es-EC" sz="2000" dirty="0"/>
              <a:t>RT-PCR diseñada para el diagnóstico de </a:t>
            </a:r>
            <a:r>
              <a:rPr lang="es-EC" sz="2000" dirty="0" err="1"/>
              <a:t>BabMV</a:t>
            </a:r>
            <a:r>
              <a:rPr lang="es-EC" sz="2000" dirty="0"/>
              <a:t> detectó todos los aislados virales sometidos a prueba y fue capaz de detectar hasta 8 </a:t>
            </a:r>
            <a:r>
              <a:rPr lang="es-EC" sz="2000" dirty="0" err="1"/>
              <a:t>ng</a:t>
            </a:r>
            <a:r>
              <a:rPr lang="es-EC" sz="2000" dirty="0"/>
              <a:t>/</a:t>
            </a:r>
            <a:r>
              <a:rPr lang="es-EC" sz="2000" dirty="0" err="1"/>
              <a:t>uL</a:t>
            </a:r>
            <a:r>
              <a:rPr lang="es-EC" sz="2000" dirty="0"/>
              <a:t> de RNA viral. No presentó reacción cruzada con otros </a:t>
            </a:r>
            <a:r>
              <a:rPr lang="es-EC" sz="2000" dirty="0" err="1"/>
              <a:t>potexvirus</a:t>
            </a:r>
            <a:r>
              <a:rPr lang="es-EC" sz="2000" dirty="0"/>
              <a:t> cercanos. </a:t>
            </a:r>
            <a:endParaRPr lang="es-EC" sz="2000" dirty="0" smtClean="0"/>
          </a:p>
          <a:p>
            <a:pPr marL="285750" indent="-285750">
              <a:buFont typeface="Arial" panose="020B0604020202020204" pitchFamily="34" charset="0"/>
              <a:buChar char="•"/>
            </a:pPr>
            <a:endParaRPr lang="es-EC" sz="2000" dirty="0"/>
          </a:p>
          <a:p>
            <a:pPr marL="285750" indent="-285750">
              <a:buFont typeface="Arial" panose="020B0604020202020204" pitchFamily="34" charset="0"/>
              <a:buChar char="•"/>
            </a:pPr>
            <a:r>
              <a:rPr lang="es-EC" sz="2000" dirty="0" smtClean="0"/>
              <a:t>El análisis </a:t>
            </a:r>
            <a:r>
              <a:rPr lang="es-EC" sz="2000" dirty="0" err="1" smtClean="0"/>
              <a:t>filogeográfico</a:t>
            </a:r>
            <a:r>
              <a:rPr lang="es-EC" sz="2000" dirty="0" smtClean="0"/>
              <a:t> en conjunto con los eventos de propagación del </a:t>
            </a:r>
            <a:r>
              <a:rPr lang="es-EC" sz="2000" dirty="0" err="1" smtClean="0"/>
              <a:t>babaco</a:t>
            </a:r>
            <a:r>
              <a:rPr lang="es-EC" sz="2000" dirty="0" smtClean="0"/>
              <a:t> conocidos en el Ecuador, permitieron inferir que el centro de origen más probable de </a:t>
            </a:r>
            <a:r>
              <a:rPr lang="es-EC" sz="2000" dirty="0" err="1" smtClean="0"/>
              <a:t>BabMV</a:t>
            </a:r>
            <a:r>
              <a:rPr lang="es-EC" sz="2000" dirty="0" smtClean="0"/>
              <a:t> está ligado con el centro de origen de su hospedero el cual es la Provincia de Loja y su fecha de origen está entre </a:t>
            </a:r>
            <a:r>
              <a:rPr lang="es-EC" sz="2000" dirty="0" smtClean="0">
                <a:solidFill>
                  <a:schemeClr val="dk1"/>
                </a:solidFill>
              </a:rPr>
              <a:t>1790 y </a:t>
            </a:r>
            <a:r>
              <a:rPr lang="es-EC" sz="2000" dirty="0">
                <a:solidFill>
                  <a:schemeClr val="dk1"/>
                </a:solidFill>
              </a:rPr>
              <a:t>1960</a:t>
            </a:r>
            <a:r>
              <a:rPr lang="es-EC" sz="2000" dirty="0" smtClean="0"/>
              <a:t>.</a:t>
            </a:r>
            <a:endParaRPr lang="es-EC" sz="2000" dirty="0"/>
          </a:p>
        </p:txBody>
      </p:sp>
    </p:spTree>
    <p:extLst>
      <p:ext uri="{BB962C8B-B14F-4D97-AF65-F5344CB8AC3E}">
        <p14:creationId xmlns:p14="http://schemas.microsoft.com/office/powerpoint/2010/main" val="35172576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rgbClr val="C00000"/>
                </a:solidFill>
              </a:rPr>
              <a:t>Recomendaciones</a:t>
            </a:r>
            <a:endParaRPr lang="es-EC" dirty="0">
              <a:solidFill>
                <a:srgbClr val="C00000"/>
              </a:solidFill>
            </a:endParaRPr>
          </a:p>
        </p:txBody>
      </p:sp>
      <p:sp>
        <p:nvSpPr>
          <p:cNvPr id="3" name="Marcador de contenido 2"/>
          <p:cNvSpPr>
            <a:spLocks noGrp="1"/>
          </p:cNvSpPr>
          <p:nvPr>
            <p:ph idx="1"/>
          </p:nvPr>
        </p:nvSpPr>
        <p:spPr>
          <a:xfrm>
            <a:off x="194734" y="1037545"/>
            <a:ext cx="7989710" cy="2429756"/>
          </a:xfrm>
        </p:spPr>
        <p:txBody>
          <a:bodyPr>
            <a:normAutofit/>
          </a:bodyPr>
          <a:lstStyle/>
          <a:p>
            <a:pPr algn="just"/>
            <a:r>
              <a:rPr lang="es-EC" sz="2000" dirty="0" smtClean="0">
                <a:solidFill>
                  <a:schemeClr val="tx1"/>
                </a:solidFill>
              </a:rPr>
              <a:t>Para los estudios evolutivos de virus </a:t>
            </a:r>
            <a:r>
              <a:rPr lang="es-EC" sz="2000" dirty="0" err="1" smtClean="0">
                <a:solidFill>
                  <a:schemeClr val="tx1"/>
                </a:solidFill>
              </a:rPr>
              <a:t>fitopatógenos</a:t>
            </a:r>
            <a:r>
              <a:rPr lang="es-EC" sz="2000" dirty="0" smtClean="0">
                <a:solidFill>
                  <a:schemeClr val="tx1"/>
                </a:solidFill>
              </a:rPr>
              <a:t> de plantas híbridas de reproducción asexual, se debería tomar en cuenta aislados virales de diferentes hospederos de reproducción sexual, y se debe dar un seguimiento al linaje de estas plantas híbridas y a la procedencia de las líneas </a:t>
            </a:r>
            <a:r>
              <a:rPr lang="es-EC" sz="2000" dirty="0" err="1" smtClean="0">
                <a:solidFill>
                  <a:schemeClr val="tx1"/>
                </a:solidFill>
              </a:rPr>
              <a:t>clonales</a:t>
            </a:r>
            <a:r>
              <a:rPr lang="es-EC" sz="2000" dirty="0" smtClean="0">
                <a:solidFill>
                  <a:schemeClr val="tx1"/>
                </a:solidFill>
              </a:rPr>
              <a:t>.</a:t>
            </a:r>
          </a:p>
          <a:p>
            <a:pPr algn="just"/>
            <a:endParaRPr lang="es-EC" dirty="0" smtClean="0">
              <a:solidFill>
                <a:schemeClr val="tx1"/>
              </a:solidFill>
            </a:endParaRPr>
          </a:p>
          <a:p>
            <a:pPr algn="just"/>
            <a:endParaRPr lang="es-EC" dirty="0"/>
          </a:p>
        </p:txBody>
      </p:sp>
      <p:pic>
        <p:nvPicPr>
          <p:cNvPr id="1028" name="Picture 4" descr="Resultado de imagen para bioinformat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180" y="2901243"/>
            <a:ext cx="3937353" cy="291856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916311" y="3037085"/>
            <a:ext cx="6536266" cy="1631216"/>
          </a:xfrm>
          <a:prstGeom prst="rect">
            <a:avLst/>
          </a:prstGeom>
        </p:spPr>
        <p:txBody>
          <a:bodyPr wrap="square">
            <a:spAutoFit/>
          </a:bodyPr>
          <a:lstStyle/>
          <a:p>
            <a:pPr marL="342900" indent="-342900" algn="just">
              <a:buFont typeface="Arial" panose="020B0604020202020204" pitchFamily="34" charset="0"/>
              <a:buChar char="•"/>
            </a:pPr>
            <a:r>
              <a:rPr lang="es-EC" sz="2000" dirty="0"/>
              <a:t>Si </a:t>
            </a:r>
            <a:r>
              <a:rPr lang="es-EC" sz="2000" dirty="0" smtClean="0"/>
              <a:t>bien, </a:t>
            </a:r>
            <a:r>
              <a:rPr lang="es-EC" sz="2000" dirty="0"/>
              <a:t>los análisis </a:t>
            </a:r>
            <a:r>
              <a:rPr lang="es-EC" sz="2000" dirty="0" err="1" smtClean="0"/>
              <a:t>bioinformáticos</a:t>
            </a:r>
            <a:r>
              <a:rPr lang="es-EC" sz="2000" dirty="0" smtClean="0"/>
              <a:t> </a:t>
            </a:r>
            <a:r>
              <a:rPr lang="es-EC" sz="2000" dirty="0"/>
              <a:t>ayudan a predecir posibles eventos pasados en la evolución de un organismo, hay que tener en cuenta los eventos de migración conocidos para sacar conclusiones acorde a la realidad.</a:t>
            </a:r>
          </a:p>
        </p:txBody>
      </p:sp>
      <p:pic>
        <p:nvPicPr>
          <p:cNvPr id="1030" name="Picture 6" descr="Resultado de imagen para linaj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7724" y="987411"/>
            <a:ext cx="2162188" cy="2162189"/>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4959119" y="4668301"/>
            <a:ext cx="6096000" cy="1323439"/>
          </a:xfrm>
          <a:prstGeom prst="rect">
            <a:avLst/>
          </a:prstGeom>
        </p:spPr>
        <p:txBody>
          <a:bodyPr>
            <a:spAutoFit/>
          </a:bodyPr>
          <a:lstStyle/>
          <a:p>
            <a:pPr marL="342900" indent="-342900">
              <a:buFont typeface="Arial" panose="020B0604020202020204" pitchFamily="34" charset="0"/>
              <a:buChar char="•"/>
            </a:pPr>
            <a:r>
              <a:rPr lang="es-EC" sz="2000" dirty="0" smtClean="0"/>
              <a:t>se </a:t>
            </a:r>
            <a:r>
              <a:rPr lang="es-EC" sz="2000" dirty="0"/>
              <a:t>debería incrementar el número de muestras temporales y repetir el análisis </a:t>
            </a:r>
            <a:r>
              <a:rPr lang="es-EC" sz="2000" dirty="0" err="1"/>
              <a:t>filodinámico</a:t>
            </a:r>
            <a:r>
              <a:rPr lang="es-EC" sz="2000" dirty="0"/>
              <a:t> para reducir la incertidumbre temporal y corroborar los parámetros evolutivos del virus.</a:t>
            </a:r>
          </a:p>
        </p:txBody>
      </p:sp>
    </p:spTree>
    <p:extLst>
      <p:ext uri="{BB962C8B-B14F-4D97-AF65-F5344CB8AC3E}">
        <p14:creationId xmlns:p14="http://schemas.microsoft.com/office/powerpoint/2010/main" val="8784846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09600" y="241839"/>
            <a:ext cx="4578220" cy="845824"/>
          </a:xfrm>
        </p:spPr>
        <p:txBody>
          <a:bodyPr/>
          <a:lstStyle/>
          <a:p>
            <a:pPr algn="l"/>
            <a:r>
              <a:rPr lang="es-EC" dirty="0">
                <a:solidFill>
                  <a:srgbClr val="002060"/>
                </a:solidFill>
              </a:rPr>
              <a:t>AGRADECIMIENTOS</a:t>
            </a:r>
          </a:p>
        </p:txBody>
      </p:sp>
      <p:pic>
        <p:nvPicPr>
          <p:cNvPr id="5" name="3 Imagen"/>
          <p:cNvPicPr>
            <a:picLocks noChangeAspect="1" noChangeArrowheads="1"/>
          </p:cNvPicPr>
          <p:nvPr/>
        </p:nvPicPr>
        <p:blipFill>
          <a:blip r:embed="rId2" cstate="print">
            <a:extLst>
              <a:ext uri="{28A0092B-C50C-407E-A947-70E740481C1C}">
                <a14:useLocalDpi xmlns:a14="http://schemas.microsoft.com/office/drawing/2010/main" val="0"/>
              </a:ext>
            </a:extLst>
          </a:blip>
          <a:srcRect l="6454" t="35651" r="48363" b="40483"/>
          <a:stretch>
            <a:fillRect/>
          </a:stretch>
        </p:blipFill>
        <p:spPr bwMode="auto">
          <a:xfrm>
            <a:off x="9021234" y="5965826"/>
            <a:ext cx="3026833"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s://lh6.googleusercontent.com/Ipgun149lsDBm32Uv_8pDjVPX5lhWaMDLLitPaBrF6Y-jV04070wUMvNCS0Sq2FjoQvBEhdg85zRn45nockd3UI7UBAk1gQGRd-WIiqqF2AJoHH-BN2HEijD8lWYl9kILykmdWGzsu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373" y="1315375"/>
            <a:ext cx="3447622" cy="8892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3.googleusercontent.com/P7unaI5V1q7NJxLIltqT3sXgMQh1-BoLPk5Zyrh99TGOLKVOAu084Ofir9YYfmw99b68q_N6iAT7ZlrQYYASZ9i6B9615QbYEUcAJkB_x8M6lpK3bTYxBSie63whLeRcZONZv1y8cX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91730" y="549296"/>
            <a:ext cx="1785870" cy="178587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lh6.googleusercontent.com/YtgUE-m0TAuaNThD0KPw5vVfxd5No5mFYmglyz7hHH4lT7E4kGxbIGKfxQi1SfgKE4NdwJE5lwvhbcErIAFVRiQMrrsWGVvYrDnNwaZbi9y6-ZTlKLQSoeVNUt6_Iptca3tJ1nBNLX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38772" y="3470712"/>
            <a:ext cx="2860242" cy="1338593"/>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6" cstate="print"/>
          <a:stretch>
            <a:fillRect/>
          </a:stretch>
        </p:blipFill>
        <p:spPr>
          <a:xfrm>
            <a:off x="6432930" y="763781"/>
            <a:ext cx="3058800" cy="1581620"/>
          </a:xfrm>
          <a:prstGeom prst="rect">
            <a:avLst/>
          </a:prstGeom>
        </p:spPr>
      </p:pic>
      <p:sp>
        <p:nvSpPr>
          <p:cNvPr id="6" name="Rectángulo 5"/>
          <p:cNvSpPr/>
          <p:nvPr/>
        </p:nvSpPr>
        <p:spPr>
          <a:xfrm>
            <a:off x="4702" y="2307691"/>
            <a:ext cx="5710700" cy="2031325"/>
          </a:xfrm>
          <a:prstGeom prst="rect">
            <a:avLst/>
          </a:prstGeom>
        </p:spPr>
        <p:txBody>
          <a:bodyPr wrap="square">
            <a:spAutoFit/>
          </a:bodyPr>
          <a:lstStyle/>
          <a:p>
            <a:pPr algn="ctr"/>
            <a:r>
              <a:rPr lang="es-EC" sz="1400" b="1" dirty="0">
                <a:solidFill>
                  <a:srgbClr val="006600"/>
                </a:solidFill>
                <a:latin typeface="Arial" panose="020B0604020202020204" pitchFamily="34" charset="0"/>
              </a:rPr>
              <a:t>Departamento de Ciencias de la Vida y la Agricultura</a:t>
            </a:r>
            <a:endParaRPr lang="es-EC" sz="1400" dirty="0"/>
          </a:p>
          <a:p>
            <a:pPr algn="ctr"/>
            <a:r>
              <a:rPr lang="es-EC" sz="1400" b="1" dirty="0">
                <a:solidFill>
                  <a:srgbClr val="006600"/>
                </a:solidFill>
                <a:latin typeface="Arial" panose="020B0604020202020204" pitchFamily="34" charset="0"/>
              </a:rPr>
              <a:t>Carrera de Ingeniería en Biotecnología</a:t>
            </a:r>
            <a:endParaRPr lang="es-EC" sz="1400" dirty="0"/>
          </a:p>
          <a:p>
            <a:pPr algn="ctr"/>
            <a:r>
              <a:rPr lang="es-EC" sz="1400" b="1" dirty="0">
                <a:solidFill>
                  <a:srgbClr val="1155CC"/>
                </a:solidFill>
                <a:latin typeface="Arial" panose="020B0604020202020204" pitchFamily="34" charset="0"/>
              </a:rPr>
              <a:t>Grupo de Investigación en Microbiología y Ambiente (GIMA).</a:t>
            </a:r>
            <a:endParaRPr lang="es-EC" sz="1400" dirty="0"/>
          </a:p>
          <a:p>
            <a:pPr algn="ctr"/>
            <a:r>
              <a:rPr lang="es-EC" sz="1600" dirty="0"/>
              <a:t/>
            </a:r>
            <a:br>
              <a:rPr lang="es-EC" sz="1600" dirty="0"/>
            </a:br>
            <a:r>
              <a:rPr lang="es-EC" sz="1600" b="1" dirty="0">
                <a:solidFill>
                  <a:srgbClr val="000000"/>
                </a:solidFill>
                <a:latin typeface="Arial" panose="020B0604020202020204" pitchFamily="34" charset="0"/>
              </a:rPr>
              <a:t>Francisco Flores, </a:t>
            </a:r>
            <a:r>
              <a:rPr lang="es-EC" sz="1600" b="1" dirty="0" err="1" smtClean="0">
                <a:solidFill>
                  <a:srgbClr val="000000"/>
                </a:solidFill>
                <a:latin typeface="Arial" panose="020B0604020202020204" pitchFamily="34" charset="0"/>
              </a:rPr>
              <a:t>Ph.D</a:t>
            </a:r>
            <a:r>
              <a:rPr lang="es-EC" sz="1600" b="1" dirty="0" smtClean="0">
                <a:solidFill>
                  <a:srgbClr val="000000"/>
                </a:solidFill>
                <a:latin typeface="Arial" panose="020B0604020202020204" pitchFamily="34" charset="0"/>
              </a:rPr>
              <a:t>. </a:t>
            </a:r>
            <a:endParaRPr lang="es-EC" sz="1600" dirty="0"/>
          </a:p>
          <a:p>
            <a:pPr algn="ctr"/>
            <a:r>
              <a:rPr lang="es-EC" sz="1600" b="1" dirty="0" smtClean="0">
                <a:solidFill>
                  <a:srgbClr val="000000"/>
                </a:solidFill>
                <a:latin typeface="Arial" panose="020B0604020202020204" pitchFamily="34" charset="0"/>
              </a:rPr>
              <a:t>Alma </a:t>
            </a:r>
            <a:r>
              <a:rPr lang="es-EC" sz="1600" b="1" dirty="0">
                <a:solidFill>
                  <a:srgbClr val="000000"/>
                </a:solidFill>
                <a:latin typeface="Arial" panose="020B0604020202020204" pitchFamily="34" charset="0"/>
              </a:rPr>
              <a:t>Koch, </a:t>
            </a:r>
            <a:r>
              <a:rPr lang="es-EC" sz="1600" b="1" dirty="0" err="1">
                <a:solidFill>
                  <a:srgbClr val="000000"/>
                </a:solidFill>
                <a:latin typeface="Arial" panose="020B0604020202020204" pitchFamily="34" charset="0"/>
              </a:rPr>
              <a:t>MSc</a:t>
            </a:r>
            <a:r>
              <a:rPr lang="es-EC" sz="1600" b="1" dirty="0" smtClean="0">
                <a:solidFill>
                  <a:srgbClr val="000000"/>
                </a:solidFill>
                <a:latin typeface="Arial" panose="020B0604020202020204" pitchFamily="34" charset="0"/>
              </a:rPr>
              <a:t>.</a:t>
            </a:r>
            <a:endParaRPr lang="es-EC" sz="1600" dirty="0"/>
          </a:p>
          <a:p>
            <a:r>
              <a:rPr lang="es-EC" dirty="0"/>
              <a:t/>
            </a:r>
            <a:br>
              <a:rPr lang="es-EC" dirty="0"/>
            </a:br>
            <a:endParaRPr lang="es-EC" dirty="0"/>
          </a:p>
        </p:txBody>
      </p:sp>
      <p:sp>
        <p:nvSpPr>
          <p:cNvPr id="8" name="Rectángulo 7"/>
          <p:cNvSpPr/>
          <p:nvPr/>
        </p:nvSpPr>
        <p:spPr>
          <a:xfrm>
            <a:off x="6432930" y="2305156"/>
            <a:ext cx="5294180" cy="1815882"/>
          </a:xfrm>
          <a:prstGeom prst="rect">
            <a:avLst/>
          </a:prstGeom>
        </p:spPr>
        <p:txBody>
          <a:bodyPr wrap="square">
            <a:spAutoFit/>
          </a:bodyPr>
          <a:lstStyle/>
          <a:p>
            <a:pPr algn="ctr"/>
            <a:r>
              <a:rPr lang="es-EC" sz="1600" b="1" dirty="0">
                <a:solidFill>
                  <a:srgbClr val="F14124"/>
                </a:solidFill>
                <a:latin typeface="Arial" panose="020B0604020202020204" pitchFamily="34" charset="0"/>
              </a:rPr>
              <a:t>Universidad Estatal de Oklahoma, USA.</a:t>
            </a:r>
            <a:endParaRPr lang="es-EC" sz="1600" b="1" dirty="0"/>
          </a:p>
          <a:p>
            <a:pPr algn="ctr"/>
            <a:r>
              <a:rPr lang="es-EC" sz="1400" b="1" dirty="0">
                <a:solidFill>
                  <a:srgbClr val="006600"/>
                </a:solidFill>
                <a:latin typeface="Arial" panose="020B0604020202020204" pitchFamily="34" charset="0"/>
              </a:rPr>
              <a:t>Instituto Nacional de Microbiología Forense </a:t>
            </a:r>
          </a:p>
          <a:p>
            <a:pPr algn="ctr"/>
            <a:r>
              <a:rPr lang="es-EC" sz="1400" b="1" dirty="0">
                <a:solidFill>
                  <a:srgbClr val="006600"/>
                </a:solidFill>
                <a:latin typeface="Arial" panose="020B0604020202020204" pitchFamily="34" charset="0"/>
              </a:rPr>
              <a:t>y Bioseguridad Agrícola y Alimenticia</a:t>
            </a:r>
            <a:r>
              <a:rPr lang="es-EC" sz="1400" dirty="0"/>
              <a:t/>
            </a:r>
            <a:br>
              <a:rPr lang="es-EC" sz="1400" dirty="0"/>
            </a:br>
            <a:r>
              <a:rPr lang="es-EC" sz="1400" b="1" dirty="0">
                <a:solidFill>
                  <a:srgbClr val="000000"/>
                </a:solidFill>
                <a:latin typeface="Arial" panose="020B0604020202020204" pitchFamily="34" charset="0"/>
              </a:rPr>
              <a:t>Francisco Ochoa-Corona,  </a:t>
            </a:r>
            <a:r>
              <a:rPr lang="es-EC" sz="1400" b="1" dirty="0" err="1" smtClean="0">
                <a:solidFill>
                  <a:srgbClr val="000000"/>
                </a:solidFill>
                <a:latin typeface="Arial" panose="020B0604020202020204" pitchFamily="34" charset="0"/>
              </a:rPr>
              <a:t>Ph.D</a:t>
            </a:r>
            <a:r>
              <a:rPr lang="es-EC" sz="1400" b="1" dirty="0">
                <a:solidFill>
                  <a:srgbClr val="000000"/>
                </a:solidFill>
                <a:latin typeface="Arial" panose="020B0604020202020204" pitchFamily="34" charset="0"/>
              </a:rPr>
              <a:t>.</a:t>
            </a:r>
            <a:endParaRPr lang="es-EC" sz="1400" dirty="0"/>
          </a:p>
          <a:p>
            <a:r>
              <a:rPr lang="es-EC" dirty="0"/>
              <a:t/>
            </a:r>
            <a:br>
              <a:rPr lang="es-EC" dirty="0"/>
            </a:br>
            <a:r>
              <a:rPr lang="es-EC" dirty="0"/>
              <a:t/>
            </a:r>
            <a:br>
              <a:rPr lang="es-EC" dirty="0"/>
            </a:br>
            <a:endParaRPr lang="es-EC" dirty="0"/>
          </a:p>
        </p:txBody>
      </p:sp>
      <p:sp>
        <p:nvSpPr>
          <p:cNvPr id="9" name="Rectángulo 8"/>
          <p:cNvSpPr/>
          <p:nvPr/>
        </p:nvSpPr>
        <p:spPr>
          <a:xfrm>
            <a:off x="2667402" y="4798239"/>
            <a:ext cx="6096000" cy="1723549"/>
          </a:xfrm>
          <a:prstGeom prst="rect">
            <a:avLst/>
          </a:prstGeom>
        </p:spPr>
        <p:txBody>
          <a:bodyPr>
            <a:spAutoFit/>
          </a:bodyPr>
          <a:lstStyle/>
          <a:p>
            <a:pPr algn="ctr"/>
            <a:r>
              <a:rPr lang="es-EC" sz="1400" b="1" dirty="0">
                <a:solidFill>
                  <a:srgbClr val="006600"/>
                </a:solidFill>
                <a:latin typeface="Arial" panose="020B0604020202020204" pitchFamily="34" charset="0"/>
              </a:rPr>
              <a:t>Programa de Fruticultura</a:t>
            </a:r>
            <a:endParaRPr lang="es-EC" sz="1400" dirty="0"/>
          </a:p>
          <a:p>
            <a:pPr algn="ctr"/>
            <a:r>
              <a:rPr lang="es-EC" sz="1400" b="1" dirty="0">
                <a:solidFill>
                  <a:srgbClr val="006600"/>
                </a:solidFill>
                <a:latin typeface="Arial" panose="020B0604020202020204" pitchFamily="34" charset="0"/>
              </a:rPr>
              <a:t>Granja Experimental Tumbaco</a:t>
            </a:r>
            <a:endParaRPr lang="es-EC" sz="1400" dirty="0"/>
          </a:p>
          <a:p>
            <a:pPr algn="ctr"/>
            <a:r>
              <a:rPr lang="es-EC" sz="1400" dirty="0"/>
              <a:t/>
            </a:r>
            <a:br>
              <a:rPr lang="es-EC" sz="1400" dirty="0"/>
            </a:br>
            <a:r>
              <a:rPr lang="es-EC" sz="1400" b="1" dirty="0">
                <a:solidFill>
                  <a:srgbClr val="000000"/>
                </a:solidFill>
                <a:latin typeface="Arial" panose="020B0604020202020204" pitchFamily="34" charset="0"/>
              </a:rPr>
              <a:t>William Viera, </a:t>
            </a:r>
            <a:r>
              <a:rPr lang="es-EC" sz="1400" b="1" dirty="0" err="1">
                <a:solidFill>
                  <a:srgbClr val="000000"/>
                </a:solidFill>
                <a:latin typeface="Arial" panose="020B0604020202020204" pitchFamily="34" charset="0"/>
              </a:rPr>
              <a:t>MSc</a:t>
            </a:r>
            <a:r>
              <a:rPr lang="es-EC" sz="1400" b="1" dirty="0">
                <a:solidFill>
                  <a:srgbClr val="000000"/>
                </a:solidFill>
                <a:latin typeface="Arial" panose="020B0604020202020204" pitchFamily="34" charset="0"/>
              </a:rPr>
              <a:t>.</a:t>
            </a:r>
            <a:endParaRPr lang="es-EC" sz="1400" dirty="0"/>
          </a:p>
          <a:p>
            <a:pPr algn="ctr"/>
            <a:r>
              <a:rPr lang="es-EC" sz="1400" b="1" dirty="0">
                <a:solidFill>
                  <a:srgbClr val="000000"/>
                </a:solidFill>
                <a:latin typeface="Arial" panose="020B0604020202020204" pitchFamily="34" charset="0"/>
              </a:rPr>
              <a:t>Andrea Sotomayor, Ing.</a:t>
            </a:r>
            <a:endParaRPr lang="es-EC" sz="1400" dirty="0"/>
          </a:p>
          <a:p>
            <a:r>
              <a:rPr lang="es-EC" dirty="0"/>
              <a:t/>
            </a:r>
            <a:br>
              <a:rPr lang="es-EC" dirty="0"/>
            </a:br>
            <a:endParaRPr lang="es-EC" dirty="0"/>
          </a:p>
        </p:txBody>
      </p:sp>
      <p:pic>
        <p:nvPicPr>
          <p:cNvPr id="11" name="Imagen 10"/>
          <p:cNvPicPr>
            <a:picLocks noChangeAspect="1"/>
          </p:cNvPicPr>
          <p:nvPr/>
        </p:nvPicPr>
        <p:blipFill>
          <a:blip r:embed="rId7" cstate="print"/>
          <a:stretch>
            <a:fillRect/>
          </a:stretch>
        </p:blipFill>
        <p:spPr>
          <a:xfrm>
            <a:off x="3946523" y="948548"/>
            <a:ext cx="1455401" cy="1291474"/>
          </a:xfrm>
          <a:prstGeom prst="rect">
            <a:avLst/>
          </a:prstGeom>
        </p:spPr>
      </p:pic>
      <p:pic>
        <p:nvPicPr>
          <p:cNvPr id="3" name="Imagen 2"/>
          <p:cNvPicPr>
            <a:picLocks noChangeAspect="1"/>
          </p:cNvPicPr>
          <p:nvPr/>
        </p:nvPicPr>
        <p:blipFill>
          <a:blip r:embed="rId8"/>
          <a:stretch>
            <a:fillRect/>
          </a:stretch>
        </p:blipFill>
        <p:spPr>
          <a:xfrm>
            <a:off x="7516542" y="3704915"/>
            <a:ext cx="4381651" cy="945419"/>
          </a:xfrm>
          <a:prstGeom prst="rect">
            <a:avLst/>
          </a:prstGeom>
        </p:spPr>
      </p:pic>
      <p:sp>
        <p:nvSpPr>
          <p:cNvPr id="13" name="Rectángulo 12"/>
          <p:cNvSpPr/>
          <p:nvPr/>
        </p:nvSpPr>
        <p:spPr>
          <a:xfrm>
            <a:off x="6731357" y="4746748"/>
            <a:ext cx="6096000" cy="1723549"/>
          </a:xfrm>
          <a:prstGeom prst="rect">
            <a:avLst/>
          </a:prstGeom>
        </p:spPr>
        <p:txBody>
          <a:bodyPr>
            <a:spAutoFit/>
          </a:bodyPr>
          <a:lstStyle/>
          <a:p>
            <a:pPr algn="ctr"/>
            <a:r>
              <a:rPr lang="es-EC" sz="1400" b="1" dirty="0" smtClean="0">
                <a:solidFill>
                  <a:srgbClr val="006600"/>
                </a:solidFill>
                <a:latin typeface="Arial" panose="020B0604020202020204" pitchFamily="34" charset="0"/>
              </a:rPr>
              <a:t>Proyecto</a:t>
            </a:r>
          </a:p>
          <a:p>
            <a:pPr algn="ctr"/>
            <a:r>
              <a:rPr lang="es-EC" sz="1400" b="1" dirty="0" smtClean="0">
                <a:solidFill>
                  <a:srgbClr val="006600"/>
                </a:solidFill>
                <a:latin typeface="Arial" panose="020B0604020202020204" pitchFamily="34" charset="0"/>
              </a:rPr>
              <a:t> “</a:t>
            </a:r>
            <a:r>
              <a:rPr lang="es-ES" sz="1400" b="1" dirty="0" err="1" smtClean="0">
                <a:solidFill>
                  <a:srgbClr val="006600"/>
                </a:solidFill>
                <a:latin typeface="Arial" panose="020B0604020202020204" pitchFamily="34" charset="0"/>
              </a:rPr>
              <a:t>Biocontrol</a:t>
            </a:r>
            <a:r>
              <a:rPr lang="es-ES" sz="1400" b="1" dirty="0" smtClean="0">
                <a:solidFill>
                  <a:srgbClr val="006600"/>
                </a:solidFill>
                <a:latin typeface="Arial" panose="020B0604020202020204" pitchFamily="34" charset="0"/>
              </a:rPr>
              <a:t> </a:t>
            </a:r>
            <a:r>
              <a:rPr lang="es-ES" sz="1400" b="1" dirty="0" err="1">
                <a:solidFill>
                  <a:srgbClr val="006600"/>
                </a:solidFill>
                <a:latin typeface="Arial" panose="020B0604020202020204" pitchFamily="34" charset="0"/>
              </a:rPr>
              <a:t>for</a:t>
            </a:r>
            <a:r>
              <a:rPr lang="es-ES" sz="1400" b="1" dirty="0">
                <a:solidFill>
                  <a:srgbClr val="006600"/>
                </a:solidFill>
                <a:latin typeface="Arial" panose="020B0604020202020204" pitchFamily="34" charset="0"/>
              </a:rPr>
              <a:t> </a:t>
            </a:r>
            <a:r>
              <a:rPr lang="es-ES" sz="1400" b="1" dirty="0" err="1">
                <a:solidFill>
                  <a:srgbClr val="006600"/>
                </a:solidFill>
                <a:latin typeface="Arial" panose="020B0604020202020204" pitchFamily="34" charset="0"/>
              </a:rPr>
              <a:t>Sustainable</a:t>
            </a:r>
            <a:r>
              <a:rPr lang="es-ES" sz="1400" b="1" dirty="0">
                <a:solidFill>
                  <a:srgbClr val="006600"/>
                </a:solidFill>
                <a:latin typeface="Arial" panose="020B0604020202020204" pitchFamily="34" charset="0"/>
              </a:rPr>
              <a:t> </a:t>
            </a:r>
            <a:r>
              <a:rPr lang="es-ES" sz="1400" b="1" dirty="0" err="1">
                <a:solidFill>
                  <a:srgbClr val="006600"/>
                </a:solidFill>
                <a:latin typeface="Arial" panose="020B0604020202020204" pitchFamily="34" charset="0"/>
              </a:rPr>
              <a:t>Farming</a:t>
            </a:r>
            <a:r>
              <a:rPr lang="es-ES" sz="1400" b="1" dirty="0">
                <a:solidFill>
                  <a:srgbClr val="006600"/>
                </a:solidFill>
                <a:latin typeface="Arial" panose="020B0604020202020204" pitchFamily="34" charset="0"/>
              </a:rPr>
              <a:t> </a:t>
            </a:r>
            <a:r>
              <a:rPr lang="es-ES" sz="1400" b="1" dirty="0" err="1">
                <a:solidFill>
                  <a:srgbClr val="006600"/>
                </a:solidFill>
                <a:latin typeface="Arial" panose="020B0604020202020204" pitchFamily="34" charset="0"/>
              </a:rPr>
              <a:t>Systems</a:t>
            </a:r>
            <a:r>
              <a:rPr lang="es-ES" sz="1400" b="1" dirty="0">
                <a:solidFill>
                  <a:srgbClr val="006600"/>
                </a:solidFill>
                <a:latin typeface="Arial" panose="020B0604020202020204" pitchFamily="34" charset="0"/>
              </a:rPr>
              <a:t>, Ecuador</a:t>
            </a:r>
            <a:r>
              <a:rPr lang="es-ES" sz="1400" b="1" dirty="0" smtClean="0">
                <a:solidFill>
                  <a:srgbClr val="006600"/>
                </a:solidFill>
                <a:latin typeface="Arial" panose="020B0604020202020204" pitchFamily="34" charset="0"/>
              </a:rPr>
              <a:t>"</a:t>
            </a:r>
            <a:r>
              <a:rPr lang="es-EC" sz="1400" b="1" dirty="0">
                <a:solidFill>
                  <a:srgbClr val="006600"/>
                </a:solidFill>
                <a:latin typeface="Arial" panose="020B0604020202020204" pitchFamily="34" charset="0"/>
              </a:rPr>
              <a:t/>
            </a:r>
            <a:br>
              <a:rPr lang="es-EC" sz="1400" b="1" dirty="0">
                <a:solidFill>
                  <a:srgbClr val="006600"/>
                </a:solidFill>
                <a:latin typeface="Arial" panose="020B0604020202020204" pitchFamily="34" charset="0"/>
              </a:rPr>
            </a:br>
            <a:endParaRPr lang="es-EC" sz="1400" b="1" dirty="0" smtClean="0">
              <a:solidFill>
                <a:srgbClr val="006600"/>
              </a:solidFill>
              <a:latin typeface="Arial" panose="020B0604020202020204" pitchFamily="34" charset="0"/>
            </a:endParaRPr>
          </a:p>
          <a:p>
            <a:pPr algn="ctr"/>
            <a:r>
              <a:rPr lang="es-EC" sz="1400" b="1" dirty="0" smtClean="0">
                <a:solidFill>
                  <a:srgbClr val="000000"/>
                </a:solidFill>
                <a:latin typeface="Arial" panose="020B0604020202020204" pitchFamily="34" charset="0"/>
              </a:rPr>
              <a:t>Ministerio de Asuntos Exteriores y Comercio</a:t>
            </a:r>
          </a:p>
          <a:p>
            <a:pPr algn="ctr"/>
            <a:r>
              <a:rPr lang="es-EC" sz="1400" b="1" dirty="0" smtClean="0">
                <a:solidFill>
                  <a:srgbClr val="000000"/>
                </a:solidFill>
                <a:latin typeface="Arial" panose="020B0604020202020204" pitchFamily="34" charset="0"/>
              </a:rPr>
              <a:t> Nueva Zelanda</a:t>
            </a:r>
            <a:endParaRPr lang="es-EC" sz="1400" dirty="0"/>
          </a:p>
          <a:p>
            <a:r>
              <a:rPr lang="es-EC" dirty="0"/>
              <a:t/>
            </a:r>
            <a:br>
              <a:rPr lang="es-EC" dirty="0"/>
            </a:br>
            <a:endParaRPr lang="es-EC" dirty="0"/>
          </a:p>
        </p:txBody>
      </p:sp>
    </p:spTree>
    <p:extLst>
      <p:ext uri="{BB962C8B-B14F-4D97-AF65-F5344CB8AC3E}">
        <p14:creationId xmlns:p14="http://schemas.microsoft.com/office/powerpoint/2010/main" val="988463702"/>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p:cNvPicPr>
            <a:picLocks noChangeAspect="1" noChangeArrowheads="1"/>
          </p:cNvPicPr>
          <p:nvPr/>
        </p:nvPicPr>
        <p:blipFill>
          <a:blip r:embed="rId2" cstate="print">
            <a:extLst>
              <a:ext uri="{28A0092B-C50C-407E-A947-70E740481C1C}">
                <a14:useLocalDpi xmlns:a14="http://schemas.microsoft.com/office/drawing/2010/main" val="0"/>
              </a:ext>
            </a:extLst>
          </a:blip>
          <a:srcRect l="6454" t="35651" r="48363" b="40483"/>
          <a:stretch>
            <a:fillRect/>
          </a:stretch>
        </p:blipFill>
        <p:spPr bwMode="auto">
          <a:xfrm>
            <a:off x="9021234" y="5965826"/>
            <a:ext cx="3026833"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2687216" y="2500604"/>
            <a:ext cx="7280455" cy="1938992"/>
          </a:xfrm>
          <a:prstGeom prst="rect">
            <a:avLst/>
          </a:prstGeom>
          <a:noFill/>
        </p:spPr>
        <p:txBody>
          <a:bodyPr wrap="none" rtlCol="0">
            <a:spAutoFit/>
          </a:bodyPr>
          <a:lstStyle/>
          <a:p>
            <a:pPr algn="ctr"/>
            <a:r>
              <a:rPr lang="es-ES" sz="6000" b="1" dirty="0"/>
              <a:t>GRACIAS </a:t>
            </a:r>
          </a:p>
          <a:p>
            <a:pPr algn="ctr"/>
            <a:r>
              <a:rPr lang="es-ES" sz="6000" b="1" dirty="0"/>
              <a:t>POR SU ATENCIÓN</a:t>
            </a:r>
          </a:p>
        </p:txBody>
      </p:sp>
    </p:spTree>
    <p:extLst>
      <p:ext uri="{BB962C8B-B14F-4D97-AF65-F5344CB8AC3E}">
        <p14:creationId xmlns:p14="http://schemas.microsoft.com/office/powerpoint/2010/main" val="149496391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29766" y="0"/>
            <a:ext cx="2964273" cy="1015663"/>
          </a:xfrm>
          <a:prstGeom prst="rect">
            <a:avLst/>
          </a:prstGeom>
          <a:noFill/>
        </p:spPr>
        <p:txBody>
          <a:bodyPr wrap="none" rtlCol="0">
            <a:spAutoFit/>
          </a:bodyPr>
          <a:lstStyle/>
          <a:p>
            <a:pPr algn="ctr"/>
            <a:r>
              <a:rPr lang="es-ES" sz="6000" b="1" dirty="0" smtClean="0"/>
              <a:t>Anexos</a:t>
            </a:r>
            <a:endParaRPr lang="es-ES" sz="6000" b="1" dirty="0"/>
          </a:p>
        </p:txBody>
      </p:sp>
      <p:graphicFrame>
        <p:nvGraphicFramePr>
          <p:cNvPr id="3" name="Tabla 2"/>
          <p:cNvGraphicFramePr>
            <a:graphicFrameLocks noGrp="1"/>
          </p:cNvGraphicFramePr>
          <p:nvPr>
            <p:extLst>
              <p:ext uri="{D42A27DB-BD31-4B8C-83A1-F6EECF244321}">
                <p14:modId xmlns:p14="http://schemas.microsoft.com/office/powerpoint/2010/main" val="3879944777"/>
              </p:ext>
            </p:extLst>
          </p:nvPr>
        </p:nvGraphicFramePr>
        <p:xfrm>
          <a:off x="4612184" y="302649"/>
          <a:ext cx="5966460" cy="2057400"/>
        </p:xfrm>
        <a:graphic>
          <a:graphicData uri="http://schemas.openxmlformats.org/drawingml/2006/table">
            <a:tbl>
              <a:tblPr firstRow="1" firstCol="1" bandRow="1">
                <a:tableStyleId>{5C22544A-7EE6-4342-B048-85BDC9FD1C3A}</a:tableStyleId>
              </a:tblPr>
              <a:tblGrid>
                <a:gridCol w="2983230">
                  <a:extLst>
                    <a:ext uri="{9D8B030D-6E8A-4147-A177-3AD203B41FA5}">
                      <a16:colId xmlns:a16="http://schemas.microsoft.com/office/drawing/2014/main" val="20000"/>
                    </a:ext>
                  </a:extLst>
                </a:gridCol>
                <a:gridCol w="2983230">
                  <a:extLst>
                    <a:ext uri="{9D8B030D-6E8A-4147-A177-3AD203B41FA5}">
                      <a16:colId xmlns:a16="http://schemas.microsoft.com/office/drawing/2014/main" val="20001"/>
                    </a:ext>
                  </a:extLst>
                </a:gridCol>
              </a:tblGrid>
              <a:tr h="0">
                <a:tc>
                  <a:txBody>
                    <a:bodyPr/>
                    <a:lstStyle/>
                    <a:p>
                      <a:pPr algn="ctr">
                        <a:lnSpc>
                          <a:spcPct val="150000"/>
                        </a:lnSpc>
                        <a:spcBef>
                          <a:spcPts val="1200"/>
                        </a:spcBef>
                        <a:spcAft>
                          <a:spcPts val="0"/>
                        </a:spcAft>
                      </a:pPr>
                      <a:r>
                        <a:rPr lang="es-EC" sz="1800" dirty="0">
                          <a:effectLst/>
                        </a:rPr>
                        <a:t>2(</a:t>
                      </a:r>
                      <a:r>
                        <a:rPr lang="es-EC" sz="1800" dirty="0" err="1">
                          <a:effectLst/>
                        </a:rPr>
                        <a:t>Ln</a:t>
                      </a:r>
                      <a:r>
                        <a:rPr lang="es-EC" sz="1800" dirty="0">
                          <a:effectLst/>
                        </a:rPr>
                        <a:t> K</a:t>
                      </a:r>
                      <a:r>
                        <a:rPr lang="es-EC" sz="1800" baseline="-25000" dirty="0">
                          <a:effectLst/>
                        </a:rPr>
                        <a:t>0</a:t>
                      </a:r>
                      <a:r>
                        <a:rPr lang="es-EC" sz="1800" dirty="0">
                          <a:effectLst/>
                        </a:rPr>
                        <a:t> – </a:t>
                      </a:r>
                      <a:r>
                        <a:rPr lang="es-EC" sz="1800" dirty="0" err="1">
                          <a:effectLst/>
                        </a:rPr>
                        <a:t>LnK</a:t>
                      </a:r>
                      <a:r>
                        <a:rPr lang="es-EC" sz="1800" dirty="0">
                          <a:effectLst/>
                        </a:rPr>
                        <a:t>)</a:t>
                      </a:r>
                      <a:endParaRPr lang="es-EC"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1200"/>
                        </a:spcBef>
                        <a:spcAft>
                          <a:spcPts val="0"/>
                        </a:spcAft>
                      </a:pPr>
                      <a:r>
                        <a:rPr lang="es-EC" sz="1800">
                          <a:effectLst/>
                        </a:rPr>
                        <a:t>Fuerza de la evidencia</a:t>
                      </a:r>
                      <a:endParaRPr lang="es-EC"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lgn="ctr">
                        <a:lnSpc>
                          <a:spcPct val="150000"/>
                        </a:lnSpc>
                        <a:spcBef>
                          <a:spcPts val="1200"/>
                        </a:spcBef>
                        <a:spcAft>
                          <a:spcPts val="0"/>
                        </a:spcAft>
                      </a:pPr>
                      <a:r>
                        <a:rPr lang="es-EC" sz="1800" dirty="0">
                          <a:effectLst/>
                        </a:rPr>
                        <a:t>0-2</a:t>
                      </a:r>
                      <a:endParaRPr lang="es-EC"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1200"/>
                        </a:spcBef>
                        <a:spcAft>
                          <a:spcPts val="0"/>
                        </a:spcAft>
                      </a:pPr>
                      <a:r>
                        <a:rPr lang="es-EC" sz="1800" dirty="0">
                          <a:effectLst/>
                        </a:rPr>
                        <a:t>No significativa</a:t>
                      </a:r>
                      <a:endParaRPr lang="es-EC"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gn="ctr">
                        <a:lnSpc>
                          <a:spcPct val="150000"/>
                        </a:lnSpc>
                        <a:spcBef>
                          <a:spcPts val="1200"/>
                        </a:spcBef>
                        <a:spcAft>
                          <a:spcPts val="0"/>
                        </a:spcAft>
                      </a:pPr>
                      <a:r>
                        <a:rPr lang="es-EC" sz="1800" dirty="0">
                          <a:effectLst/>
                        </a:rPr>
                        <a:t>2-6</a:t>
                      </a:r>
                      <a:endParaRPr lang="es-EC"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1200"/>
                        </a:spcBef>
                        <a:spcAft>
                          <a:spcPts val="0"/>
                        </a:spcAft>
                      </a:pPr>
                      <a:r>
                        <a:rPr lang="es-EC" sz="1800">
                          <a:effectLst/>
                        </a:rPr>
                        <a:t>Positiva</a:t>
                      </a:r>
                      <a:endParaRPr lang="es-EC"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gn="ctr">
                        <a:lnSpc>
                          <a:spcPct val="150000"/>
                        </a:lnSpc>
                        <a:spcBef>
                          <a:spcPts val="1200"/>
                        </a:spcBef>
                        <a:spcAft>
                          <a:spcPts val="0"/>
                        </a:spcAft>
                      </a:pPr>
                      <a:r>
                        <a:rPr lang="es-EC" sz="1800">
                          <a:effectLst/>
                        </a:rPr>
                        <a:t>6-10</a:t>
                      </a:r>
                      <a:endParaRPr lang="es-EC"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1200"/>
                        </a:spcBef>
                        <a:spcAft>
                          <a:spcPts val="0"/>
                        </a:spcAft>
                      </a:pPr>
                      <a:r>
                        <a:rPr lang="es-EC" sz="1800" dirty="0">
                          <a:effectLst/>
                        </a:rPr>
                        <a:t>Fuerte</a:t>
                      </a:r>
                      <a:endParaRPr lang="es-EC"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lgn="ctr">
                        <a:lnSpc>
                          <a:spcPct val="150000"/>
                        </a:lnSpc>
                        <a:spcBef>
                          <a:spcPts val="1200"/>
                        </a:spcBef>
                        <a:spcAft>
                          <a:spcPts val="0"/>
                        </a:spcAft>
                      </a:pPr>
                      <a:r>
                        <a:rPr lang="es-EC" sz="1800" dirty="0">
                          <a:effectLst/>
                        </a:rPr>
                        <a:t>&gt;10</a:t>
                      </a:r>
                      <a:endParaRPr lang="es-EC"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1200"/>
                        </a:spcBef>
                        <a:spcAft>
                          <a:spcPts val="0"/>
                        </a:spcAft>
                      </a:pPr>
                      <a:r>
                        <a:rPr lang="es-EC" sz="1800" dirty="0">
                          <a:effectLst/>
                        </a:rPr>
                        <a:t>Muy fuerte</a:t>
                      </a:r>
                      <a:endParaRPr lang="es-EC"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4088664783"/>
              </p:ext>
            </p:extLst>
          </p:nvPr>
        </p:nvGraphicFramePr>
        <p:xfrm>
          <a:off x="229766" y="2286762"/>
          <a:ext cx="10515601" cy="3189732"/>
        </p:xfrm>
        <a:graphic>
          <a:graphicData uri="http://schemas.openxmlformats.org/drawingml/2006/table">
            <a:tbl>
              <a:tblPr firstRow="1" firstCol="1" bandRow="1">
                <a:tableStyleId>{5C22544A-7EE6-4342-B048-85BDC9FD1C3A}</a:tableStyleId>
              </a:tblPr>
              <a:tblGrid>
                <a:gridCol w="1745590">
                  <a:extLst>
                    <a:ext uri="{9D8B030D-6E8A-4147-A177-3AD203B41FA5}">
                      <a16:colId xmlns:a16="http://schemas.microsoft.com/office/drawing/2014/main" val="20000"/>
                    </a:ext>
                  </a:extLst>
                </a:gridCol>
                <a:gridCol w="1425915">
                  <a:extLst>
                    <a:ext uri="{9D8B030D-6E8A-4147-A177-3AD203B41FA5}">
                      <a16:colId xmlns:a16="http://schemas.microsoft.com/office/drawing/2014/main" val="20001"/>
                    </a:ext>
                  </a:extLst>
                </a:gridCol>
                <a:gridCol w="1083107">
                  <a:extLst>
                    <a:ext uri="{9D8B030D-6E8A-4147-A177-3AD203B41FA5}">
                      <a16:colId xmlns:a16="http://schemas.microsoft.com/office/drawing/2014/main" val="20002"/>
                    </a:ext>
                  </a:extLst>
                </a:gridCol>
                <a:gridCol w="1886499">
                  <a:extLst>
                    <a:ext uri="{9D8B030D-6E8A-4147-A177-3AD203B41FA5}">
                      <a16:colId xmlns:a16="http://schemas.microsoft.com/office/drawing/2014/main" val="20003"/>
                    </a:ext>
                  </a:extLst>
                </a:gridCol>
                <a:gridCol w="1406987">
                  <a:extLst>
                    <a:ext uri="{9D8B030D-6E8A-4147-A177-3AD203B41FA5}">
                      <a16:colId xmlns:a16="http://schemas.microsoft.com/office/drawing/2014/main" val="20004"/>
                    </a:ext>
                  </a:extLst>
                </a:gridCol>
                <a:gridCol w="1078901">
                  <a:extLst>
                    <a:ext uri="{9D8B030D-6E8A-4147-A177-3AD203B41FA5}">
                      <a16:colId xmlns:a16="http://schemas.microsoft.com/office/drawing/2014/main" val="20005"/>
                    </a:ext>
                  </a:extLst>
                </a:gridCol>
                <a:gridCol w="1888602">
                  <a:extLst>
                    <a:ext uri="{9D8B030D-6E8A-4147-A177-3AD203B41FA5}">
                      <a16:colId xmlns:a16="http://schemas.microsoft.com/office/drawing/2014/main" val="20006"/>
                    </a:ext>
                  </a:extLst>
                </a:gridCol>
              </a:tblGrid>
              <a:tr h="175260">
                <a:tc>
                  <a:txBody>
                    <a:bodyPr/>
                    <a:lstStyle/>
                    <a:p>
                      <a:pPr algn="ctr">
                        <a:lnSpc>
                          <a:spcPct val="115000"/>
                        </a:lnSpc>
                        <a:spcAft>
                          <a:spcPts val="0"/>
                        </a:spcAft>
                      </a:pPr>
                      <a:r>
                        <a:rPr lang="es-EC" sz="1400" dirty="0">
                          <a:effectLst/>
                        </a:rPr>
                        <a:t> </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lnSpc>
                          <a:spcPct val="115000"/>
                        </a:lnSpc>
                        <a:spcAft>
                          <a:spcPts val="0"/>
                        </a:spcAft>
                      </a:pPr>
                      <a:r>
                        <a:rPr lang="es-EC" sz="1400" dirty="0" err="1">
                          <a:effectLst/>
                        </a:rPr>
                        <a:t>Path</a:t>
                      </a:r>
                      <a:r>
                        <a:rPr lang="es-EC" sz="1400" dirty="0">
                          <a:effectLst/>
                        </a:rPr>
                        <a:t> </a:t>
                      </a:r>
                      <a:r>
                        <a:rPr lang="es-EC" sz="1400" dirty="0" err="1">
                          <a:effectLst/>
                        </a:rPr>
                        <a:t>sampling</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1400">
                          <a:effectLst/>
                        </a:rPr>
                        <a:t>Stepping-Stone sampling</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175260">
                <a:tc>
                  <a:txBody>
                    <a:bodyPr/>
                    <a:lstStyle/>
                    <a:p>
                      <a:pPr algn="ctr">
                        <a:lnSpc>
                          <a:spcPct val="115000"/>
                        </a:lnSpc>
                        <a:spcAft>
                          <a:spcPts val="0"/>
                        </a:spcAft>
                      </a:pPr>
                      <a:r>
                        <a:rPr lang="es-EC" sz="1400">
                          <a:effectLst/>
                        </a:rPr>
                        <a:t>Modelo de coalescencia</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dirty="0" err="1">
                          <a:effectLst/>
                        </a:rPr>
                        <a:t>Ln</a:t>
                      </a:r>
                      <a:r>
                        <a:rPr lang="es-EC" sz="1400" dirty="0">
                          <a:effectLst/>
                        </a:rPr>
                        <a:t>(k)</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2(LnK</a:t>
                      </a:r>
                      <a:r>
                        <a:rPr lang="es-EC" sz="1400" baseline="-25000">
                          <a:effectLst/>
                        </a:rPr>
                        <a:t>0</a:t>
                      </a:r>
                      <a:r>
                        <a:rPr lang="es-EC" sz="1400">
                          <a:effectLst/>
                        </a:rPr>
                        <a:t> -LnK)</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Significancia</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Ln(k)</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2(LnK-LnK</a:t>
                      </a:r>
                      <a:r>
                        <a:rPr lang="es-EC" sz="1400" baseline="-25000">
                          <a:effectLst/>
                        </a:rPr>
                        <a:t>0</a:t>
                      </a:r>
                      <a:r>
                        <a:rPr lang="es-EC" sz="1400">
                          <a:effectLst/>
                        </a:rPr>
                        <a:t>)</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Significancia</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50520">
                <a:tc>
                  <a:txBody>
                    <a:bodyPr/>
                    <a:lstStyle/>
                    <a:p>
                      <a:pPr algn="ctr">
                        <a:lnSpc>
                          <a:spcPct val="115000"/>
                        </a:lnSpc>
                        <a:spcAft>
                          <a:spcPts val="0"/>
                        </a:spcAft>
                      </a:pPr>
                      <a:r>
                        <a:rPr lang="es-EC" sz="1400">
                          <a:effectLst/>
                        </a:rPr>
                        <a:t>Reloj estricto Tamaño  constante</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dirty="0">
                          <a:effectLst/>
                        </a:rPr>
                        <a:t>-2504.742</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dirty="0">
                          <a:effectLst/>
                        </a:rPr>
                        <a:t>40</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dirty="0">
                          <a:effectLst/>
                        </a:rPr>
                        <a:t>Muy significativo</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2504.635</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39</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Muy significativo</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50520">
                <a:tc>
                  <a:txBody>
                    <a:bodyPr/>
                    <a:lstStyle/>
                    <a:p>
                      <a:pPr algn="ctr">
                        <a:lnSpc>
                          <a:spcPct val="115000"/>
                        </a:lnSpc>
                        <a:spcAft>
                          <a:spcPts val="0"/>
                        </a:spcAft>
                      </a:pPr>
                      <a:r>
                        <a:rPr lang="es-EC" sz="1400">
                          <a:effectLst/>
                        </a:rPr>
                        <a:t>Reloj Estricto crecimiento exponencial</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-2484.813</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0</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dirty="0">
                          <a:effectLst/>
                        </a:rPr>
                        <a:t>-2485.101</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dirty="0">
                          <a:effectLst/>
                        </a:rPr>
                        <a:t>0</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50520">
                <a:tc>
                  <a:txBody>
                    <a:bodyPr/>
                    <a:lstStyle/>
                    <a:p>
                      <a:pPr algn="ctr">
                        <a:lnSpc>
                          <a:spcPct val="115000"/>
                        </a:lnSpc>
                        <a:spcAft>
                          <a:spcPts val="0"/>
                        </a:spcAft>
                      </a:pPr>
                      <a:r>
                        <a:rPr lang="es-EC" sz="1400">
                          <a:effectLst/>
                        </a:rPr>
                        <a:t>Reloj relajado Tamaño constante</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-2508.775</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48</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Muy significativo</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-2509.262</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48</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Muy significativo</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50520">
                <a:tc>
                  <a:txBody>
                    <a:bodyPr/>
                    <a:lstStyle/>
                    <a:p>
                      <a:pPr algn="ctr">
                        <a:lnSpc>
                          <a:spcPct val="115000"/>
                        </a:lnSpc>
                        <a:spcAft>
                          <a:spcPts val="0"/>
                        </a:spcAft>
                      </a:pPr>
                      <a:r>
                        <a:rPr lang="es-EC" sz="1400">
                          <a:effectLst/>
                        </a:rPr>
                        <a:t>Reloj relajado tamaño exponencial</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-2504.047</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38</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Muy significativo</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2504.272</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a:effectLst/>
                        </a:rPr>
                        <a:t>38</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400" dirty="0">
                          <a:effectLst/>
                        </a:rPr>
                        <a:t>Muy significativo</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bl>
          </a:graphicData>
        </a:graphic>
      </p:graphicFrame>
      <p:sp>
        <p:nvSpPr>
          <p:cNvPr id="5" name="Rectángulo 4"/>
          <p:cNvSpPr/>
          <p:nvPr/>
        </p:nvSpPr>
        <p:spPr>
          <a:xfrm>
            <a:off x="146039" y="1015663"/>
            <a:ext cx="4382418" cy="646331"/>
          </a:xfrm>
          <a:prstGeom prst="rect">
            <a:avLst/>
          </a:prstGeom>
        </p:spPr>
        <p:txBody>
          <a:bodyPr wrap="square">
            <a:spAutoFit/>
          </a:bodyPr>
          <a:lstStyle/>
          <a:p>
            <a:r>
              <a:rPr lang="es-EC" dirty="0" smtClean="0">
                <a:latin typeface="Arial" panose="020B0604020202020204" pitchFamily="34" charset="0"/>
                <a:ea typeface="Calibri" panose="020F0502020204030204" pitchFamily="34" charset="0"/>
              </a:rPr>
              <a:t>Fuerza de evidencia </a:t>
            </a:r>
            <a:r>
              <a:rPr lang="es-EC" dirty="0">
                <a:latin typeface="Arial" panose="020B0604020202020204" pitchFamily="34" charset="0"/>
                <a:ea typeface="Calibri" panose="020F0502020204030204" pitchFamily="34" charset="0"/>
              </a:rPr>
              <a:t>del ajuste de los </a:t>
            </a:r>
            <a:r>
              <a:rPr lang="es-EC" dirty="0" smtClean="0">
                <a:latin typeface="Arial" panose="020B0604020202020204" pitchFamily="34" charset="0"/>
                <a:ea typeface="Calibri" panose="020F0502020204030204" pitchFamily="34" charset="0"/>
              </a:rPr>
              <a:t>datos </a:t>
            </a:r>
            <a:r>
              <a:rPr lang="es-EC" dirty="0"/>
              <a:t>según </a:t>
            </a:r>
            <a:r>
              <a:rPr lang="es-EC" dirty="0" err="1"/>
              <a:t>Kass</a:t>
            </a:r>
            <a:r>
              <a:rPr lang="es-EC" dirty="0"/>
              <a:t> &amp; </a:t>
            </a:r>
            <a:r>
              <a:rPr lang="es-EC" dirty="0" err="1"/>
              <a:t>Raftery</a:t>
            </a:r>
            <a:r>
              <a:rPr lang="es-EC" dirty="0"/>
              <a:t> </a:t>
            </a:r>
          </a:p>
        </p:txBody>
      </p:sp>
      <p:sp>
        <p:nvSpPr>
          <p:cNvPr id="7" name="Rectángulo 6"/>
          <p:cNvSpPr/>
          <p:nvPr/>
        </p:nvSpPr>
        <p:spPr>
          <a:xfrm>
            <a:off x="229765" y="5391220"/>
            <a:ext cx="10786577" cy="646331"/>
          </a:xfrm>
          <a:prstGeom prst="rect">
            <a:avLst/>
          </a:prstGeom>
        </p:spPr>
        <p:txBody>
          <a:bodyPr wrap="square">
            <a:spAutoFit/>
          </a:bodyPr>
          <a:lstStyle/>
          <a:p>
            <a:r>
              <a:rPr lang="es-EC" b="1" dirty="0"/>
              <a:t>Verosimilitudes marginales y soporte de ajuste del set de datos a un modelo de coalescencia con un reloj molecular estricto y modelo demográfico de crecimiento exponencial</a:t>
            </a:r>
          </a:p>
        </p:txBody>
      </p:sp>
    </p:spTree>
    <p:extLst>
      <p:ext uri="{BB962C8B-B14F-4D97-AF65-F5344CB8AC3E}">
        <p14:creationId xmlns:p14="http://schemas.microsoft.com/office/powerpoint/2010/main" val="38888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553193" y="232018"/>
            <a:ext cx="3717701" cy="845824"/>
          </a:xfrm>
        </p:spPr>
        <p:txBody>
          <a:bodyPr/>
          <a:lstStyle/>
          <a:p>
            <a:pPr algn="l"/>
            <a:r>
              <a:rPr lang="es-EC" sz="2800" dirty="0" smtClean="0">
                <a:solidFill>
                  <a:srgbClr val="002060"/>
                </a:solidFill>
              </a:rPr>
              <a:t>INTRODUCCIÓN</a:t>
            </a:r>
            <a:endParaRPr lang="es-EC" sz="2800" dirty="0">
              <a:solidFill>
                <a:srgbClr val="002060"/>
              </a:solidFill>
            </a:endParaRPr>
          </a:p>
        </p:txBody>
      </p:sp>
      <p:pic>
        <p:nvPicPr>
          <p:cNvPr id="9" name="Picture 2" descr="Resultado de imagen para virus en agua"/>
          <p:cNvPicPr>
            <a:picLocks noChangeAspect="1" noChangeArrowheads="1"/>
          </p:cNvPicPr>
          <p:nvPr/>
        </p:nvPicPr>
        <p:blipFill>
          <a:blip r:embed="rId3" cstate="print"/>
          <a:srcRect/>
          <a:stretch>
            <a:fillRect/>
          </a:stretch>
        </p:blipFill>
        <p:spPr bwMode="auto">
          <a:xfrm>
            <a:off x="6358844" y="4168186"/>
            <a:ext cx="1979190" cy="1979190"/>
          </a:xfrm>
          <a:prstGeom prst="rect">
            <a:avLst/>
          </a:prstGeom>
          <a:noFill/>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8261" y="5923673"/>
            <a:ext cx="3108227" cy="660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uadroTexto 1"/>
          <p:cNvSpPr txBox="1"/>
          <p:nvPr/>
        </p:nvSpPr>
        <p:spPr>
          <a:xfrm>
            <a:off x="634554" y="3097771"/>
            <a:ext cx="1380861" cy="338554"/>
          </a:xfrm>
          <a:prstGeom prst="rect">
            <a:avLst/>
          </a:prstGeom>
          <a:noFill/>
        </p:spPr>
        <p:txBody>
          <a:bodyPr wrap="square" rtlCol="0">
            <a:spAutoFit/>
          </a:bodyPr>
          <a:lstStyle/>
          <a:p>
            <a:r>
              <a:rPr lang="es-EC" sz="1600" dirty="0" smtClean="0"/>
              <a:t>VECTORES</a:t>
            </a:r>
            <a:endParaRPr lang="es-EC" sz="1600" dirty="0"/>
          </a:p>
        </p:txBody>
      </p:sp>
      <p:pic>
        <p:nvPicPr>
          <p:cNvPr id="10" name="Picture 2"/>
          <p:cNvPicPr>
            <a:picLocks noChangeAspect="1" noChangeArrowheads="1"/>
          </p:cNvPicPr>
          <p:nvPr/>
        </p:nvPicPr>
        <p:blipFill rotWithShape="1">
          <a:blip r:embed="rId5" cstate="print"/>
          <a:srcRect l="34753" t="29819" r="42079" b="-1"/>
          <a:stretch/>
        </p:blipFill>
        <p:spPr bwMode="auto">
          <a:xfrm>
            <a:off x="3473656" y="2769106"/>
            <a:ext cx="1677893" cy="3393520"/>
          </a:xfrm>
          <a:prstGeom prst="rect">
            <a:avLst/>
          </a:prstGeom>
          <a:noFill/>
          <a:ln w="9525">
            <a:noFill/>
            <a:miter lim="800000"/>
            <a:headEnd/>
            <a:tailEnd/>
          </a:ln>
          <a:effectLst/>
        </p:spPr>
      </p:pic>
      <p:sp>
        <p:nvSpPr>
          <p:cNvPr id="3" name="Flecha derecha 2"/>
          <p:cNvSpPr/>
          <p:nvPr/>
        </p:nvSpPr>
        <p:spPr>
          <a:xfrm rot="2247486">
            <a:off x="2568210" y="2994245"/>
            <a:ext cx="467610" cy="4028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1" name="Picture 2"/>
          <p:cNvPicPr>
            <a:picLocks noChangeAspect="1" noChangeArrowheads="1"/>
          </p:cNvPicPr>
          <p:nvPr/>
        </p:nvPicPr>
        <p:blipFill rotWithShape="1">
          <a:blip r:embed="rId5" cstate="print"/>
          <a:srcRect l="7787" t="12755" r="74932" b="71886"/>
          <a:stretch/>
        </p:blipFill>
        <p:spPr bwMode="auto">
          <a:xfrm>
            <a:off x="632915" y="2154537"/>
            <a:ext cx="1633446" cy="969297"/>
          </a:xfrm>
          <a:prstGeom prst="rect">
            <a:avLst/>
          </a:prstGeom>
          <a:noFill/>
          <a:ln w="9525">
            <a:noFill/>
            <a:miter lim="800000"/>
            <a:headEnd/>
            <a:tailEnd/>
          </a:ln>
          <a:effectLst/>
        </p:spPr>
      </p:pic>
      <p:sp>
        <p:nvSpPr>
          <p:cNvPr id="13" name="Flecha derecha 12"/>
          <p:cNvSpPr/>
          <p:nvPr/>
        </p:nvSpPr>
        <p:spPr>
          <a:xfrm rot="9036453">
            <a:off x="5155365" y="2977305"/>
            <a:ext cx="587236" cy="44102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solidFill>
                <a:srgbClr val="FF0000"/>
              </a:solidFill>
            </a:endParaRPr>
          </a:p>
        </p:txBody>
      </p:sp>
      <p:sp>
        <p:nvSpPr>
          <p:cNvPr id="14" name="CuadroTexto 13"/>
          <p:cNvSpPr txBox="1"/>
          <p:nvPr/>
        </p:nvSpPr>
        <p:spPr>
          <a:xfrm>
            <a:off x="5973773" y="3454162"/>
            <a:ext cx="1358448" cy="341634"/>
          </a:xfrm>
          <a:prstGeom prst="rect">
            <a:avLst/>
          </a:prstGeom>
          <a:noFill/>
        </p:spPr>
        <p:txBody>
          <a:bodyPr wrap="square" rtlCol="0">
            <a:spAutoFit/>
          </a:bodyPr>
          <a:lstStyle/>
          <a:p>
            <a:r>
              <a:rPr lang="es-EC" sz="1600" dirty="0" smtClean="0"/>
              <a:t>ESTACAS</a:t>
            </a:r>
            <a:endParaRPr lang="es-EC" sz="1600" dirty="0"/>
          </a:p>
        </p:txBody>
      </p:sp>
      <p:pic>
        <p:nvPicPr>
          <p:cNvPr id="7" name="Imagen 6"/>
          <p:cNvPicPr>
            <a:picLocks noChangeAspect="1"/>
          </p:cNvPicPr>
          <p:nvPr/>
        </p:nvPicPr>
        <p:blipFill>
          <a:blip r:embed="rId6"/>
          <a:stretch>
            <a:fillRect/>
          </a:stretch>
        </p:blipFill>
        <p:spPr>
          <a:xfrm>
            <a:off x="5752667" y="1617633"/>
            <a:ext cx="1816762" cy="1839542"/>
          </a:xfrm>
          <a:prstGeom prst="rect">
            <a:avLst/>
          </a:prstGeom>
        </p:spPr>
      </p:pic>
      <p:pic>
        <p:nvPicPr>
          <p:cNvPr id="12" name="Imagen 11"/>
          <p:cNvPicPr>
            <a:picLocks noChangeAspect="1"/>
          </p:cNvPicPr>
          <p:nvPr/>
        </p:nvPicPr>
        <p:blipFill rotWithShape="1">
          <a:blip r:embed="rId7"/>
          <a:srcRect l="67055" r="6421" b="73992"/>
          <a:stretch/>
        </p:blipFill>
        <p:spPr>
          <a:xfrm>
            <a:off x="385889" y="3809209"/>
            <a:ext cx="1939203" cy="1241114"/>
          </a:xfrm>
          <a:prstGeom prst="rect">
            <a:avLst/>
          </a:prstGeom>
        </p:spPr>
      </p:pic>
      <p:sp>
        <p:nvSpPr>
          <p:cNvPr id="17" name="Flecha derecha 16"/>
          <p:cNvSpPr/>
          <p:nvPr/>
        </p:nvSpPr>
        <p:spPr>
          <a:xfrm rot="21336116">
            <a:off x="1975726" y="4717518"/>
            <a:ext cx="467610" cy="4028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Flecha derecha 17"/>
          <p:cNvSpPr/>
          <p:nvPr/>
        </p:nvSpPr>
        <p:spPr>
          <a:xfrm rot="5400000">
            <a:off x="4273360" y="2333862"/>
            <a:ext cx="467610" cy="4028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5" name="Imagen 14"/>
          <p:cNvPicPr>
            <a:picLocks noChangeAspect="1"/>
          </p:cNvPicPr>
          <p:nvPr/>
        </p:nvPicPr>
        <p:blipFill>
          <a:blip r:embed="rId8"/>
          <a:stretch>
            <a:fillRect/>
          </a:stretch>
        </p:blipFill>
        <p:spPr>
          <a:xfrm>
            <a:off x="3590731" y="878353"/>
            <a:ext cx="1656205" cy="1019203"/>
          </a:xfrm>
          <a:prstGeom prst="rect">
            <a:avLst/>
          </a:prstGeom>
        </p:spPr>
      </p:pic>
      <p:sp>
        <p:nvSpPr>
          <p:cNvPr id="20" name="CuadroTexto 19"/>
          <p:cNvSpPr txBox="1"/>
          <p:nvPr/>
        </p:nvSpPr>
        <p:spPr>
          <a:xfrm>
            <a:off x="3310424" y="1974428"/>
            <a:ext cx="2292408" cy="338554"/>
          </a:xfrm>
          <a:prstGeom prst="rect">
            <a:avLst/>
          </a:prstGeom>
          <a:noFill/>
        </p:spPr>
        <p:txBody>
          <a:bodyPr wrap="square" rtlCol="0">
            <a:spAutoFit/>
          </a:bodyPr>
          <a:lstStyle/>
          <a:p>
            <a:r>
              <a:rPr lang="es-EC" sz="1600" dirty="0" smtClean="0"/>
              <a:t>SEMILLAS Y POLEN</a:t>
            </a:r>
            <a:endParaRPr lang="es-EC" sz="1600" dirty="0"/>
          </a:p>
        </p:txBody>
      </p:sp>
      <p:sp>
        <p:nvSpPr>
          <p:cNvPr id="21" name="Flecha derecha 20"/>
          <p:cNvSpPr/>
          <p:nvPr/>
        </p:nvSpPr>
        <p:spPr>
          <a:xfrm rot="20393693">
            <a:off x="2847148" y="5489202"/>
            <a:ext cx="467610" cy="4028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CuadroTexto 21"/>
          <p:cNvSpPr txBox="1"/>
          <p:nvPr/>
        </p:nvSpPr>
        <p:spPr>
          <a:xfrm>
            <a:off x="1987180" y="5739397"/>
            <a:ext cx="968526" cy="338554"/>
          </a:xfrm>
          <a:prstGeom prst="rect">
            <a:avLst/>
          </a:prstGeom>
          <a:noFill/>
        </p:spPr>
        <p:txBody>
          <a:bodyPr wrap="square" rtlCol="0">
            <a:spAutoFit/>
          </a:bodyPr>
          <a:lstStyle/>
          <a:p>
            <a:r>
              <a:rPr lang="es-EC" sz="1600" dirty="0" smtClean="0"/>
              <a:t>SUELO</a:t>
            </a:r>
            <a:endParaRPr lang="es-EC" sz="1600" dirty="0"/>
          </a:p>
        </p:txBody>
      </p:sp>
      <p:sp>
        <p:nvSpPr>
          <p:cNvPr id="23" name="CuadroTexto 22"/>
          <p:cNvSpPr txBox="1"/>
          <p:nvPr/>
        </p:nvSpPr>
        <p:spPr>
          <a:xfrm>
            <a:off x="324878" y="5011656"/>
            <a:ext cx="2000214" cy="584775"/>
          </a:xfrm>
          <a:prstGeom prst="rect">
            <a:avLst/>
          </a:prstGeom>
          <a:noFill/>
        </p:spPr>
        <p:txBody>
          <a:bodyPr wrap="square" rtlCol="0">
            <a:spAutoFit/>
          </a:bodyPr>
          <a:lstStyle/>
          <a:p>
            <a:pPr algn="ctr"/>
            <a:r>
              <a:rPr lang="es-EC" sz="1600" dirty="0" smtClean="0"/>
              <a:t>HERRAMIENTAS</a:t>
            </a:r>
          </a:p>
          <a:p>
            <a:pPr algn="ctr"/>
            <a:r>
              <a:rPr lang="es-EC" sz="1600" dirty="0" smtClean="0"/>
              <a:t>CONTAMINADAS</a:t>
            </a:r>
            <a:endParaRPr lang="es-EC" sz="1600" dirty="0"/>
          </a:p>
        </p:txBody>
      </p:sp>
      <p:sp>
        <p:nvSpPr>
          <p:cNvPr id="24" name="Flecha derecha 23"/>
          <p:cNvSpPr/>
          <p:nvPr/>
        </p:nvSpPr>
        <p:spPr>
          <a:xfrm rot="12262717">
            <a:off x="5323047" y="4411350"/>
            <a:ext cx="942527" cy="577662"/>
          </a:xfrm>
          <a:prstGeom prst="rightArrow">
            <a:avLst>
              <a:gd name="adj1" fmla="val 46589"/>
              <a:gd name="adj2" fmla="val 5000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C"/>
          </a:p>
        </p:txBody>
      </p:sp>
      <p:sp>
        <p:nvSpPr>
          <p:cNvPr id="4" name="Rectángulo 3"/>
          <p:cNvSpPr/>
          <p:nvPr/>
        </p:nvSpPr>
        <p:spPr>
          <a:xfrm>
            <a:off x="5934064" y="971302"/>
            <a:ext cx="6096000" cy="954107"/>
          </a:xfrm>
          <a:prstGeom prst="rect">
            <a:avLst/>
          </a:prstGeom>
        </p:spPr>
        <p:txBody>
          <a:bodyPr>
            <a:spAutoFit/>
          </a:bodyPr>
          <a:lstStyle/>
          <a:p>
            <a:pPr algn="ctr"/>
            <a:r>
              <a:rPr lang="es-EC" sz="2800" b="1" dirty="0">
                <a:solidFill>
                  <a:prstClr val="black"/>
                </a:solidFill>
              </a:rPr>
              <a:t>MECANISMOS DE TRANSMISIÓN</a:t>
            </a:r>
          </a:p>
          <a:p>
            <a:pPr algn="ctr"/>
            <a:r>
              <a:rPr lang="es-EC" sz="2800" b="1" dirty="0">
                <a:solidFill>
                  <a:prstClr val="black"/>
                </a:solidFill>
              </a:rPr>
              <a:t>DE VIRUS EN PLANTAS</a:t>
            </a:r>
          </a:p>
        </p:txBody>
      </p:sp>
    </p:spTree>
    <p:extLst>
      <p:ext uri="{BB962C8B-B14F-4D97-AF65-F5344CB8AC3E}">
        <p14:creationId xmlns:p14="http://schemas.microsoft.com/office/powerpoint/2010/main" val="252059689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14"/>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grpId="0" nodeType="clickEffect">
                                  <p:stCondLst>
                                    <p:cond delay="0"/>
                                  </p:stCondLst>
                                  <p:iterate type="lt">
                                    <p:tmAbs val="25"/>
                                  </p:iterate>
                                  <p:childTnLst>
                                    <p:set>
                                      <p:cBhvr override="childStyle">
                                        <p:cTn id="10" dur="indefinite"/>
                                        <p:tgtEl>
                                          <p:spTgt spid="20"/>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grpId="0" nodeType="clickEffect">
                                  <p:stCondLst>
                                    <p:cond delay="0"/>
                                  </p:stCondLst>
                                  <p:iterate type="lt">
                                    <p:tmAbs val="25"/>
                                  </p:iterate>
                                  <p:childTnLst>
                                    <p:set>
                                      <p:cBhvr override="childStyle">
                                        <p:cTn id="14" dur="indefinite"/>
                                        <p:tgtEl>
                                          <p:spTgt spid="2"/>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grpId="0" nodeType="clickEffect">
                                  <p:stCondLst>
                                    <p:cond delay="0"/>
                                  </p:stCondLst>
                                  <p:iterate type="lt">
                                    <p:tmAbs val="25"/>
                                  </p:iterate>
                                  <p:childTnLst>
                                    <p:set>
                                      <p:cBhvr override="childStyle">
                                        <p:cTn id="18" dur="indefinite"/>
                                        <p:tgtEl>
                                          <p:spTgt spid="23"/>
                                        </p:tgtEl>
                                        <p:attrNameLst>
                                          <p:attrName>style.fontWeight</p:attrName>
                                        </p:attrNameLst>
                                      </p:cBhvr>
                                      <p:to>
                                        <p:strVal val="bold"/>
                                      </p:to>
                                    </p:set>
                                  </p:childTnLst>
                                </p:cTn>
                              </p:par>
                            </p:childTnLst>
                          </p:cTn>
                        </p:par>
                      </p:childTnLst>
                    </p:cTn>
                  </p:par>
                  <p:par>
                    <p:cTn id="19" fill="hold">
                      <p:stCondLst>
                        <p:cond delay="indefinite"/>
                      </p:stCondLst>
                      <p:childTnLst>
                        <p:par>
                          <p:cTn id="20" fill="hold">
                            <p:stCondLst>
                              <p:cond delay="0"/>
                            </p:stCondLst>
                            <p:childTnLst>
                              <p:par>
                                <p:cTn id="21" presetID="15" presetClass="emph" presetSubtype="0" grpId="0" nodeType="clickEffect">
                                  <p:stCondLst>
                                    <p:cond delay="0"/>
                                  </p:stCondLst>
                                  <p:iterate type="lt">
                                    <p:tmAbs val="25"/>
                                  </p:iterate>
                                  <p:childTnLst>
                                    <p:set>
                                      <p:cBhvr override="childStyle">
                                        <p:cTn id="22" dur="indefinite"/>
                                        <p:tgtEl>
                                          <p:spTgt spid="2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20"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C" sz="4800" dirty="0" smtClean="0">
                <a:solidFill>
                  <a:schemeClr val="tx1"/>
                </a:solidFill>
              </a:rPr>
              <a:t>POTEXVIRUS</a:t>
            </a:r>
            <a:endParaRPr lang="es-EC" dirty="0">
              <a:solidFill>
                <a:schemeClr val="tx1"/>
              </a:solidFill>
            </a:endParaRPr>
          </a:p>
        </p:txBody>
      </p:sp>
      <p:pic>
        <p:nvPicPr>
          <p:cNvPr id="4" name="image26.png"/>
          <p:cNvPicPr>
            <a:picLocks noGrp="1"/>
          </p:cNvPicPr>
          <p:nvPr>
            <p:ph idx="1"/>
          </p:nvPr>
        </p:nvPicPr>
        <p:blipFill>
          <a:blip r:embed="rId3" cstate="print"/>
          <a:srcRect/>
          <a:stretch>
            <a:fillRect/>
          </a:stretch>
        </p:blipFill>
        <p:spPr>
          <a:xfrm>
            <a:off x="169986" y="1101115"/>
            <a:ext cx="7567245" cy="1396037"/>
          </a:xfrm>
          <a:prstGeom prst="rect">
            <a:avLst/>
          </a:prstGeom>
          <a:ln w="19050">
            <a:solidFill>
              <a:schemeClr val="tx1"/>
            </a:solidFill>
          </a:ln>
        </p:spPr>
      </p:pic>
      <p:sp>
        <p:nvSpPr>
          <p:cNvPr id="5" name="Rectangle 2"/>
          <p:cNvSpPr>
            <a:spLocks noChangeArrowheads="1"/>
          </p:cNvSpPr>
          <p:nvPr/>
        </p:nvSpPr>
        <p:spPr bwMode="auto">
          <a:xfrm>
            <a:off x="1002324" y="311925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3073" name="Imagen 5" descr="https://viralzone.expasy.org/resources/Potexvirus_geno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986" y="3031333"/>
            <a:ext cx="8113686" cy="3826667"/>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8440614" y="598804"/>
            <a:ext cx="4273063" cy="1200329"/>
          </a:xfrm>
          <a:prstGeom prst="rect">
            <a:avLst/>
          </a:prstGeom>
        </p:spPr>
        <p:txBody>
          <a:bodyPr wrap="square">
            <a:spAutoFit/>
          </a:bodyPr>
          <a:lstStyle/>
          <a:p>
            <a:r>
              <a:rPr lang="es-EC" sz="2400" b="1" dirty="0" err="1" smtClean="0">
                <a:latin typeface="Arial" panose="020B0604020202020204" pitchFamily="34" charset="0"/>
                <a:ea typeface="Calibri" panose="020F0502020204030204" pitchFamily="34" charset="0"/>
                <a:cs typeface="Times New Roman" panose="02020603050405020304" pitchFamily="18" charset="0"/>
              </a:rPr>
              <a:t>Virión</a:t>
            </a:r>
            <a:r>
              <a:rPr lang="es-EC" sz="2400" b="1" dirty="0" smtClean="0">
                <a:latin typeface="Arial" panose="020B0604020202020204" pitchFamily="34" charset="0"/>
                <a:ea typeface="Calibri" panose="020F0502020204030204" pitchFamily="34" charset="0"/>
                <a:cs typeface="Times New Roman" panose="02020603050405020304" pitchFamily="18" charset="0"/>
              </a:rPr>
              <a:t> de </a:t>
            </a:r>
            <a:r>
              <a:rPr lang="es-EC" sz="2400" b="1" dirty="0" err="1" smtClean="0">
                <a:latin typeface="Arial" panose="020B0604020202020204" pitchFamily="34" charset="0"/>
                <a:ea typeface="Calibri" panose="020F0502020204030204" pitchFamily="34" charset="0"/>
                <a:cs typeface="Times New Roman" panose="02020603050405020304" pitchFamily="18" charset="0"/>
              </a:rPr>
              <a:t>Potexvirus</a:t>
            </a:r>
            <a:r>
              <a:rPr lang="es-EC" sz="2400" dirty="0" smtClean="0">
                <a:latin typeface="Arial" panose="020B0604020202020204" pitchFamily="34" charset="0"/>
                <a:ea typeface="Calibri" panose="020F0502020204030204" pitchFamily="34" charset="0"/>
                <a:cs typeface="Times New Roman" panose="02020603050405020304" pitchFamily="18" charset="0"/>
              </a:rPr>
              <a:t> </a:t>
            </a:r>
          </a:p>
          <a:p>
            <a:r>
              <a:rPr lang="es-EC" sz="2400" dirty="0" smtClean="0">
                <a:latin typeface="Arial" panose="020B0604020202020204" pitchFamily="34" charset="0"/>
                <a:ea typeface="Calibri" panose="020F0502020204030204" pitchFamily="34" charset="0"/>
                <a:cs typeface="Times New Roman" panose="02020603050405020304" pitchFamily="18" charset="0"/>
              </a:rPr>
              <a:t>sin </a:t>
            </a:r>
            <a:r>
              <a:rPr lang="es-EC" sz="2400" dirty="0">
                <a:latin typeface="Arial" panose="020B0604020202020204" pitchFamily="34" charset="0"/>
                <a:ea typeface="Calibri" panose="020F0502020204030204" pitchFamily="34" charset="0"/>
                <a:cs typeface="Times New Roman" panose="02020603050405020304" pitchFamily="18" charset="0"/>
              </a:rPr>
              <a:t>envoltura flexible y </a:t>
            </a:r>
            <a:r>
              <a:rPr lang="es-EC" sz="2400" dirty="0" smtClean="0">
                <a:latin typeface="Arial" panose="020B0604020202020204" pitchFamily="34" charset="0"/>
                <a:ea typeface="Calibri" panose="020F0502020204030204" pitchFamily="34" charset="0"/>
                <a:cs typeface="Times New Roman" panose="02020603050405020304" pitchFamily="18" charset="0"/>
              </a:rPr>
              <a:t>filamentoso</a:t>
            </a:r>
            <a:endParaRPr lang="es-EC" sz="2400" dirty="0"/>
          </a:p>
        </p:txBody>
      </p:sp>
      <p:sp>
        <p:nvSpPr>
          <p:cNvPr id="8" name="Rectángulo 7"/>
          <p:cNvSpPr/>
          <p:nvPr/>
        </p:nvSpPr>
        <p:spPr>
          <a:xfrm>
            <a:off x="8293331" y="1918927"/>
            <a:ext cx="3908328" cy="1200329"/>
          </a:xfrm>
          <a:prstGeom prst="rect">
            <a:avLst/>
          </a:prstGeom>
        </p:spPr>
        <p:txBody>
          <a:bodyPr wrap="square">
            <a:spAutoFit/>
          </a:bodyPr>
          <a:lstStyle/>
          <a:p>
            <a:r>
              <a:rPr lang="es-EC" sz="2400" b="1" dirty="0" smtClean="0"/>
              <a:t>Tamaño:</a:t>
            </a:r>
            <a:r>
              <a:rPr lang="es-EC" sz="2400" dirty="0" smtClean="0"/>
              <a:t>470 </a:t>
            </a:r>
            <a:r>
              <a:rPr lang="es-EC" sz="2400" dirty="0"/>
              <a:t>a 1000 </a:t>
            </a:r>
            <a:r>
              <a:rPr lang="es-EC" sz="2400" dirty="0" err="1"/>
              <a:t>nm</a:t>
            </a:r>
            <a:r>
              <a:rPr lang="es-EC" sz="2400" dirty="0"/>
              <a:t> </a:t>
            </a:r>
            <a:r>
              <a:rPr lang="es-EC" sz="2400" dirty="0" smtClean="0"/>
              <a:t>de largo, 12 </a:t>
            </a:r>
            <a:r>
              <a:rPr lang="es-EC" sz="2400" dirty="0"/>
              <a:t>a 13 </a:t>
            </a:r>
            <a:r>
              <a:rPr lang="es-EC" sz="2400" dirty="0" err="1"/>
              <a:t>nm</a:t>
            </a:r>
            <a:r>
              <a:rPr lang="es-EC" sz="2400" dirty="0"/>
              <a:t> de diámetro</a:t>
            </a:r>
          </a:p>
        </p:txBody>
      </p:sp>
      <p:sp>
        <p:nvSpPr>
          <p:cNvPr id="9" name="Rectángulo 8"/>
          <p:cNvSpPr/>
          <p:nvPr/>
        </p:nvSpPr>
        <p:spPr>
          <a:xfrm>
            <a:off x="8423832" y="3188419"/>
            <a:ext cx="3690936" cy="3416320"/>
          </a:xfrm>
          <a:prstGeom prst="rect">
            <a:avLst/>
          </a:prstGeom>
        </p:spPr>
        <p:txBody>
          <a:bodyPr wrap="square">
            <a:spAutoFit/>
          </a:bodyPr>
          <a:lstStyle/>
          <a:p>
            <a:r>
              <a:rPr lang="es-EC" sz="2400" b="1" dirty="0" smtClean="0"/>
              <a:t>Genoma: </a:t>
            </a:r>
            <a:r>
              <a:rPr lang="es-EC" sz="2400" dirty="0" err="1" smtClean="0"/>
              <a:t>ssRNA</a:t>
            </a:r>
            <a:r>
              <a:rPr lang="es-EC" sz="2400" dirty="0" smtClean="0"/>
              <a:t>(+)) </a:t>
            </a:r>
            <a:r>
              <a:rPr lang="es-EC" sz="2400" dirty="0"/>
              <a:t>entre 5.8 y 7.5 </a:t>
            </a:r>
            <a:r>
              <a:rPr lang="es-EC" sz="2400" dirty="0" smtClean="0"/>
              <a:t>Kb </a:t>
            </a:r>
          </a:p>
          <a:p>
            <a:endParaRPr lang="es-EC" sz="2400" dirty="0"/>
          </a:p>
          <a:p>
            <a:r>
              <a:rPr lang="es-EC" sz="2400" b="1" dirty="0" smtClean="0"/>
              <a:t>5 </a:t>
            </a:r>
            <a:r>
              <a:rPr lang="es-EC" sz="2400" b="1" dirty="0" err="1" smtClean="0"/>
              <a:t>ORFs</a:t>
            </a:r>
            <a:r>
              <a:rPr lang="es-EC" sz="2400" b="1" dirty="0" smtClean="0"/>
              <a:t>:</a:t>
            </a:r>
          </a:p>
          <a:p>
            <a:r>
              <a:rPr lang="es-EC" sz="2400" dirty="0" err="1"/>
              <a:t>replicasa</a:t>
            </a:r>
            <a:r>
              <a:rPr lang="es-EC" sz="2400" dirty="0"/>
              <a:t> viral </a:t>
            </a:r>
            <a:endParaRPr lang="es-EC" sz="2400" dirty="0" smtClean="0"/>
          </a:p>
          <a:p>
            <a:r>
              <a:rPr lang="es-EC" sz="2400" dirty="0" smtClean="0"/>
              <a:t>triple-gene block</a:t>
            </a:r>
          </a:p>
          <a:p>
            <a:r>
              <a:rPr lang="es-EC" sz="2400" dirty="0" err="1" smtClean="0"/>
              <a:t>Coat</a:t>
            </a:r>
            <a:r>
              <a:rPr lang="es-EC" sz="2400" dirty="0" smtClean="0"/>
              <a:t> </a:t>
            </a:r>
            <a:r>
              <a:rPr lang="es-EC" sz="2400" dirty="0" err="1" smtClean="0"/>
              <a:t>Protein</a:t>
            </a:r>
            <a:endParaRPr lang="es-EC" sz="2400" dirty="0" smtClean="0"/>
          </a:p>
          <a:p>
            <a:endParaRPr lang="es-EC" sz="2400" dirty="0"/>
          </a:p>
          <a:p>
            <a:endParaRPr lang="es-EC" sz="2400" dirty="0" smtClean="0"/>
          </a:p>
        </p:txBody>
      </p:sp>
    </p:spTree>
    <p:extLst>
      <p:ext uri="{BB962C8B-B14F-4D97-AF65-F5344CB8AC3E}">
        <p14:creationId xmlns:p14="http://schemas.microsoft.com/office/powerpoint/2010/main" val="693282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noChangeArrowheads="1"/>
          </p:cNvPicPr>
          <p:nvPr/>
        </p:nvPicPr>
        <p:blipFill>
          <a:blip r:embed="rId3" cstate="print">
            <a:extLst>
              <a:ext uri="{28A0092B-C50C-407E-A947-70E740481C1C}">
                <a14:useLocalDpi xmlns:a14="http://schemas.microsoft.com/office/drawing/2010/main" val="0"/>
              </a:ext>
            </a:extLst>
          </a:blip>
          <a:srcRect l="6454" t="35651" r="48363" b="40483"/>
          <a:stretch>
            <a:fillRect/>
          </a:stretch>
        </p:blipFill>
        <p:spPr bwMode="auto">
          <a:xfrm>
            <a:off x="9021234" y="5965826"/>
            <a:ext cx="3026833"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ítulo 1"/>
          <p:cNvSpPr>
            <a:spLocks noGrp="1"/>
          </p:cNvSpPr>
          <p:nvPr>
            <p:ph type="title"/>
          </p:nvPr>
        </p:nvSpPr>
        <p:spPr>
          <a:xfrm>
            <a:off x="609600" y="210244"/>
            <a:ext cx="3717701" cy="845824"/>
          </a:xfrm>
        </p:spPr>
        <p:txBody>
          <a:bodyPr/>
          <a:lstStyle/>
          <a:p>
            <a:pPr algn="l"/>
            <a:r>
              <a:rPr lang="es-EC" i="0" dirty="0">
                <a:solidFill>
                  <a:srgbClr val="002060"/>
                </a:solidFill>
              </a:rPr>
              <a:t>INTRODUCCIÓN</a:t>
            </a:r>
          </a:p>
        </p:txBody>
      </p:sp>
      <p:sp>
        <p:nvSpPr>
          <p:cNvPr id="8" name="Rectángulo 7"/>
          <p:cNvSpPr/>
          <p:nvPr/>
        </p:nvSpPr>
        <p:spPr>
          <a:xfrm>
            <a:off x="491342" y="827468"/>
            <a:ext cx="6811158" cy="830997"/>
          </a:xfrm>
          <a:prstGeom prst="rect">
            <a:avLst/>
          </a:prstGeom>
        </p:spPr>
        <p:txBody>
          <a:bodyPr wrap="square">
            <a:spAutoFit/>
          </a:bodyPr>
          <a:lstStyle/>
          <a:p>
            <a:r>
              <a:rPr lang="it-IT" sz="2400" b="1" dirty="0">
                <a:effectLst>
                  <a:outerShdw blurRad="38100" dist="38100" dir="2700000" algn="tl">
                    <a:srgbClr val="000000">
                      <a:alpha val="43137"/>
                    </a:srgbClr>
                  </a:outerShdw>
                </a:effectLst>
              </a:rPr>
              <a:t>Babaco (</a:t>
            </a:r>
            <a:r>
              <a:rPr lang="it-IT" sz="2400" b="1" i="1" dirty="0">
                <a:effectLst>
                  <a:outerShdw blurRad="38100" dist="38100" dir="2700000" algn="tl">
                    <a:srgbClr val="000000">
                      <a:alpha val="43137"/>
                    </a:srgbClr>
                  </a:outerShdw>
                </a:effectLst>
              </a:rPr>
              <a:t>Vasconcellea  ×  heilbornii.  </a:t>
            </a:r>
            <a:r>
              <a:rPr lang="it-IT" sz="2400" b="1" dirty="0">
                <a:effectLst>
                  <a:outerShdw blurRad="38100" dist="38100" dir="2700000" algn="tl">
                    <a:srgbClr val="000000">
                      <a:alpha val="43137"/>
                    </a:srgbClr>
                  </a:outerShdw>
                </a:effectLst>
              </a:rPr>
              <a:t>var.  pentagona</a:t>
            </a:r>
            <a:r>
              <a:rPr lang="it-IT" sz="2000" b="1" dirty="0">
                <a:effectLst>
                  <a:outerShdw blurRad="38100" dist="38100" dir="2700000" algn="tl">
                    <a:srgbClr val="000000">
                      <a:alpha val="43137"/>
                    </a:srgbClr>
                  </a:outerShdw>
                </a:effectLst>
              </a:rPr>
              <a:t>)</a:t>
            </a:r>
            <a:endParaRPr lang="es-EC" sz="2000" b="1" dirty="0">
              <a:effectLst>
                <a:outerShdw blurRad="38100" dist="38100" dir="2700000" algn="tl">
                  <a:srgbClr val="000000">
                    <a:alpha val="43137"/>
                  </a:srgbClr>
                </a:outerShdw>
              </a:effectLst>
            </a:endParaRPr>
          </a:p>
        </p:txBody>
      </p:sp>
      <p:sp>
        <p:nvSpPr>
          <p:cNvPr id="9" name="Rectángulo 8"/>
          <p:cNvSpPr/>
          <p:nvPr/>
        </p:nvSpPr>
        <p:spPr>
          <a:xfrm>
            <a:off x="7632490" y="633156"/>
            <a:ext cx="5247831" cy="2585323"/>
          </a:xfrm>
          <a:prstGeom prst="rect">
            <a:avLst/>
          </a:prstGeom>
        </p:spPr>
        <p:txBody>
          <a:bodyPr wrap="square">
            <a:spAutoFit/>
          </a:bodyPr>
          <a:lstStyle/>
          <a:p>
            <a:pPr marL="285750" indent="-285750"/>
            <a:r>
              <a:rPr lang="es-EC" b="1" dirty="0"/>
              <a:t>Frutal nativo del Ecuador</a:t>
            </a:r>
            <a:r>
              <a:rPr lang="es-EC" dirty="0"/>
              <a:t>.</a:t>
            </a:r>
          </a:p>
          <a:p>
            <a:pPr marL="285750" indent="-285750">
              <a:buFont typeface="Arial" panose="020B0604020202020204" pitchFamily="34" charset="0"/>
              <a:buChar char="•"/>
            </a:pPr>
            <a:r>
              <a:rPr lang="es-EC" dirty="0"/>
              <a:t>1500-2500 msnm y 14-20°C.</a:t>
            </a:r>
          </a:p>
          <a:p>
            <a:pPr marL="285750" indent="-285750">
              <a:buFont typeface="Arial" panose="020B0604020202020204" pitchFamily="34" charset="0"/>
              <a:buChar char="•"/>
            </a:pPr>
            <a:r>
              <a:rPr lang="es-EC" dirty="0"/>
              <a:t>Híbrido natural </a:t>
            </a:r>
            <a:r>
              <a:rPr lang="es-EC" dirty="0" err="1"/>
              <a:t>partenocárpico</a:t>
            </a:r>
            <a:r>
              <a:rPr lang="es-EC" dirty="0"/>
              <a:t> : </a:t>
            </a:r>
          </a:p>
          <a:p>
            <a:pPr marL="285750" indent="-285750">
              <a:buFont typeface="Arial" panose="020B0604020202020204" pitchFamily="34" charset="0"/>
              <a:buChar char="•"/>
            </a:pPr>
            <a:r>
              <a:rPr lang="es-EC" i="1" dirty="0" err="1"/>
              <a:t>Vasconcellea</a:t>
            </a:r>
            <a:r>
              <a:rPr lang="es-EC" i="1" dirty="0"/>
              <a:t> </a:t>
            </a:r>
            <a:r>
              <a:rPr lang="es-EC" i="1" dirty="0" err="1" smtClean="0"/>
              <a:t>pubescens</a:t>
            </a:r>
            <a:r>
              <a:rPr lang="es-EC" i="1" dirty="0" smtClean="0"/>
              <a:t> </a:t>
            </a:r>
            <a:r>
              <a:rPr lang="es-EC" dirty="0" smtClean="0"/>
              <a:t>(Chamburo)  x </a:t>
            </a:r>
            <a:r>
              <a:rPr lang="es-EC" i="1" dirty="0" err="1" smtClean="0"/>
              <a:t>Vasconcellea</a:t>
            </a:r>
            <a:r>
              <a:rPr lang="es-EC" i="1" dirty="0" smtClean="0"/>
              <a:t> </a:t>
            </a:r>
            <a:r>
              <a:rPr lang="es-EC" i="1" dirty="0" err="1" smtClean="0"/>
              <a:t>stipulata</a:t>
            </a:r>
            <a:r>
              <a:rPr lang="es-EC" i="1" dirty="0" smtClean="0"/>
              <a:t>  </a:t>
            </a:r>
            <a:r>
              <a:rPr lang="es-EC" dirty="0" smtClean="0"/>
              <a:t>(</a:t>
            </a:r>
            <a:r>
              <a:rPr lang="es-EC" dirty="0" err="1" smtClean="0"/>
              <a:t>Toronche</a:t>
            </a:r>
            <a:r>
              <a:rPr lang="es-EC" dirty="0" smtClean="0"/>
              <a:t>).</a:t>
            </a:r>
          </a:p>
          <a:p>
            <a:pPr marL="285750" indent="-285750">
              <a:buFont typeface="Arial" panose="020B0604020202020204" pitchFamily="34" charset="0"/>
              <a:buChar char="•"/>
            </a:pPr>
            <a:r>
              <a:rPr lang="es-EC" dirty="0" smtClean="0"/>
              <a:t>Cultivo a nivel de invernadero</a:t>
            </a:r>
          </a:p>
          <a:p>
            <a:pPr marL="285750" indent="-285750">
              <a:buFont typeface="Arial" panose="020B0604020202020204" pitchFamily="34" charset="0"/>
              <a:buChar char="•"/>
            </a:pPr>
            <a:r>
              <a:rPr lang="es-EC" dirty="0" smtClean="0"/>
              <a:t>Reproducción por estacas </a:t>
            </a:r>
          </a:p>
          <a:p>
            <a:pPr marL="285750" indent="-285750">
              <a:buFont typeface="Arial" panose="020B0604020202020204" pitchFamily="34" charset="0"/>
              <a:buChar char="•"/>
            </a:pPr>
            <a:endParaRPr lang="es-EC" dirty="0"/>
          </a:p>
          <a:p>
            <a:pPr marL="285750" indent="-285750">
              <a:buFont typeface="Arial" panose="020B0604020202020204" pitchFamily="34" charset="0"/>
              <a:buChar char="•"/>
            </a:pPr>
            <a:endParaRPr lang="es-EC" dirty="0"/>
          </a:p>
        </p:txBody>
      </p:sp>
      <p:pic>
        <p:nvPicPr>
          <p:cNvPr id="16" name="Imagen 15"/>
          <p:cNvPicPr>
            <a:picLocks noChangeAspect="1"/>
          </p:cNvPicPr>
          <p:nvPr/>
        </p:nvPicPr>
        <p:blipFill rotWithShape="1">
          <a:blip r:embed="rId4" cstate="print"/>
          <a:srcRect l="20724" t="27997" r="21500" b="23643"/>
          <a:stretch/>
        </p:blipFill>
        <p:spPr>
          <a:xfrm>
            <a:off x="175514" y="2112287"/>
            <a:ext cx="7055181" cy="3320084"/>
          </a:xfrm>
          <a:prstGeom prst="rect">
            <a:avLst/>
          </a:prstGeom>
        </p:spPr>
      </p:pic>
      <p:sp>
        <p:nvSpPr>
          <p:cNvPr id="2" name="Rectángulo 1"/>
          <p:cNvSpPr/>
          <p:nvPr/>
        </p:nvSpPr>
        <p:spPr>
          <a:xfrm>
            <a:off x="333428" y="5361486"/>
            <a:ext cx="7126986" cy="920252"/>
          </a:xfrm>
          <a:prstGeom prst="rect">
            <a:avLst/>
          </a:prstGeom>
        </p:spPr>
        <p:txBody>
          <a:bodyPr wrap="square">
            <a:spAutoFit/>
          </a:bodyPr>
          <a:lstStyle/>
          <a:p>
            <a:pPr algn="ctr">
              <a:lnSpc>
                <a:spcPct val="200000"/>
              </a:lnSpc>
              <a:spcAft>
                <a:spcPts val="0"/>
              </a:spcAft>
            </a:pPr>
            <a:r>
              <a:rPr lang="es-EC" sz="2000" dirty="0">
                <a:latin typeface="Arial" panose="020B0604020202020204" pitchFamily="34" charset="0"/>
                <a:ea typeface="Calibri" panose="020F0502020204030204" pitchFamily="34" charset="0"/>
                <a:cs typeface="Times New Roman" panose="02020603050405020304" pitchFamily="18" charset="0"/>
              </a:rPr>
              <a:t>Crecimiento y Distribución del </a:t>
            </a:r>
            <a:r>
              <a:rPr lang="es-EC" sz="2000" dirty="0" err="1">
                <a:latin typeface="Arial" panose="020B0604020202020204" pitchFamily="34" charset="0"/>
                <a:ea typeface="Calibri" panose="020F0502020204030204" pitchFamily="34" charset="0"/>
                <a:cs typeface="Times New Roman" panose="02020603050405020304" pitchFamily="18" charset="0"/>
              </a:rPr>
              <a:t>Babaco</a:t>
            </a:r>
            <a:r>
              <a:rPr lang="es-EC" sz="2000" dirty="0">
                <a:latin typeface="Arial" panose="020B0604020202020204" pitchFamily="34" charset="0"/>
                <a:ea typeface="Calibri" panose="020F0502020204030204" pitchFamily="34" charset="0"/>
                <a:cs typeface="Times New Roman" panose="02020603050405020304" pitchFamily="18" charset="0"/>
              </a:rPr>
              <a:t> en América del Sur.</a:t>
            </a:r>
            <a:endParaRPr lang="es-EC" sz="2000" b="1" dirty="0">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EC" sz="1200" i="1" dirty="0">
                <a:latin typeface="Arial" panose="020B0604020202020204" pitchFamily="34" charset="0"/>
                <a:ea typeface="Calibri" panose="020F0502020204030204" pitchFamily="34" charset="0"/>
                <a:cs typeface="Arial" panose="020B0604020202020204" pitchFamily="34" charset="0"/>
              </a:rPr>
              <a:t>Fuente</a:t>
            </a:r>
            <a:r>
              <a:rPr lang="es-EC" sz="1200" dirty="0">
                <a:latin typeface="Arial" panose="020B0604020202020204" pitchFamily="34" charset="0"/>
                <a:ea typeface="Calibri" panose="020F0502020204030204" pitchFamily="34" charset="0"/>
                <a:cs typeface="Arial" panose="020B0604020202020204" pitchFamily="34" charset="0"/>
              </a:rPr>
              <a:t> (</a:t>
            </a:r>
            <a:r>
              <a:rPr lang="es-EC" sz="1200" dirty="0" err="1">
                <a:latin typeface="Arial" panose="020B0604020202020204" pitchFamily="34" charset="0"/>
                <a:ea typeface="Calibri" panose="020F0502020204030204" pitchFamily="34" charset="0"/>
                <a:cs typeface="Arial" panose="020B0604020202020204" pitchFamily="34" charset="0"/>
              </a:rPr>
              <a:t>Scheldeman</a:t>
            </a:r>
            <a:r>
              <a:rPr lang="es-EC" sz="1200" dirty="0">
                <a:latin typeface="Arial" panose="020B0604020202020204" pitchFamily="34" charset="0"/>
                <a:ea typeface="Calibri" panose="020F0502020204030204" pitchFamily="34" charset="0"/>
                <a:cs typeface="Arial" panose="020B0604020202020204" pitchFamily="34" charset="0"/>
              </a:rPr>
              <a:t>, </a:t>
            </a:r>
            <a:r>
              <a:rPr lang="es-EC" sz="1200" i="1" dirty="0">
                <a:latin typeface="Arial" panose="020B0604020202020204" pitchFamily="34" charset="0"/>
                <a:ea typeface="Calibri" panose="020F0502020204030204" pitchFamily="34" charset="0"/>
                <a:cs typeface="Arial" panose="020B0604020202020204" pitchFamily="34" charset="0"/>
              </a:rPr>
              <a:t>et al</a:t>
            </a:r>
            <a:r>
              <a:rPr lang="es-EC" sz="1200" dirty="0">
                <a:latin typeface="Arial" panose="020B0604020202020204" pitchFamily="34" charset="0"/>
                <a:ea typeface="Calibri" panose="020F0502020204030204" pitchFamily="34" charset="0"/>
                <a:cs typeface="Arial" panose="020B0604020202020204" pitchFamily="34" charset="0"/>
              </a:rPr>
              <a:t>. 2011).</a:t>
            </a:r>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8" name="Picture 4" descr="Resultado de imagen para babaco"/>
          <p:cNvPicPr>
            <a:picLocks noChangeAspect="1" noChangeArrowheads="1"/>
          </p:cNvPicPr>
          <p:nvPr/>
        </p:nvPicPr>
        <p:blipFill rotWithShape="1">
          <a:blip r:embed="rId5">
            <a:extLst>
              <a:ext uri="{28A0092B-C50C-407E-A947-70E740481C1C}">
                <a14:useLocalDpi xmlns:a14="http://schemas.microsoft.com/office/drawing/2010/main" val="0"/>
              </a:ext>
            </a:extLst>
          </a:blip>
          <a:srcRect l="17217" t="16217" r="19500" b="20872"/>
          <a:stretch/>
        </p:blipFill>
        <p:spPr bwMode="auto">
          <a:xfrm>
            <a:off x="7683262" y="4182996"/>
            <a:ext cx="1880225" cy="2492185"/>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n 18"/>
          <p:cNvPicPr>
            <a:picLocks noChangeAspect="1"/>
          </p:cNvPicPr>
          <p:nvPr/>
        </p:nvPicPr>
        <p:blipFill>
          <a:blip r:embed="rId6"/>
          <a:stretch>
            <a:fillRect/>
          </a:stretch>
        </p:blipFill>
        <p:spPr>
          <a:xfrm>
            <a:off x="10037671" y="4067469"/>
            <a:ext cx="1941026" cy="2588034"/>
          </a:xfrm>
          <a:prstGeom prst="rect">
            <a:avLst/>
          </a:prstGeom>
        </p:spPr>
      </p:pic>
      <p:sp>
        <p:nvSpPr>
          <p:cNvPr id="3" name="CuadroTexto 2"/>
          <p:cNvSpPr txBox="1"/>
          <p:nvPr/>
        </p:nvSpPr>
        <p:spPr>
          <a:xfrm>
            <a:off x="7823688" y="3042809"/>
            <a:ext cx="3543035" cy="646331"/>
          </a:xfrm>
          <a:prstGeom prst="rect">
            <a:avLst/>
          </a:prstGeom>
          <a:noFill/>
        </p:spPr>
        <p:txBody>
          <a:bodyPr wrap="square" rtlCol="0">
            <a:spAutoFit/>
          </a:bodyPr>
          <a:lstStyle/>
          <a:p>
            <a:r>
              <a:rPr lang="es-EC" dirty="0" smtClean="0"/>
              <a:t>POTENICIAL DE INDUSTRIALIZACIÓN</a:t>
            </a:r>
            <a:endParaRPr lang="es-EC" dirty="0"/>
          </a:p>
        </p:txBody>
      </p:sp>
    </p:spTree>
    <p:extLst>
      <p:ext uri="{BB962C8B-B14F-4D97-AF65-F5344CB8AC3E}">
        <p14:creationId xmlns:p14="http://schemas.microsoft.com/office/powerpoint/2010/main" val="37227552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79211" y="28514"/>
            <a:ext cx="4968191" cy="4139040"/>
          </a:xfrm>
          <a:prstGeom prst="rect">
            <a:avLst/>
          </a:prstGeom>
          <a:noFill/>
          <a:ln>
            <a:noFill/>
          </a:ln>
        </p:spPr>
      </p:pic>
      <p:sp>
        <p:nvSpPr>
          <p:cNvPr id="5" name="Rectángulo 4"/>
          <p:cNvSpPr/>
          <p:nvPr/>
        </p:nvSpPr>
        <p:spPr>
          <a:xfrm>
            <a:off x="-208283" y="3982328"/>
            <a:ext cx="6394296" cy="1302921"/>
          </a:xfrm>
          <a:prstGeom prst="rect">
            <a:avLst/>
          </a:prstGeom>
        </p:spPr>
        <p:txBody>
          <a:bodyPr wrap="square">
            <a:spAutoFit/>
          </a:bodyPr>
          <a:lstStyle/>
          <a:p>
            <a:pPr algn="ctr">
              <a:lnSpc>
                <a:spcPct val="200000"/>
              </a:lnSpc>
              <a:spcAft>
                <a:spcPts val="800"/>
              </a:spcAft>
            </a:pPr>
            <a:r>
              <a:rPr lang="es-EC" b="1" dirty="0">
                <a:latin typeface="Arial" panose="020B0604020202020204" pitchFamily="34" charset="0"/>
                <a:ea typeface="Arial" panose="020B0604020202020204" pitchFamily="34" charset="0"/>
                <a:cs typeface="Times New Roman" panose="02020603050405020304" pitchFamily="18" charset="0"/>
              </a:rPr>
              <a:t>Hojas de </a:t>
            </a:r>
            <a:r>
              <a:rPr lang="es-EC" b="1" dirty="0" err="1">
                <a:latin typeface="Arial" panose="020B0604020202020204" pitchFamily="34" charset="0"/>
                <a:ea typeface="Arial" panose="020B0604020202020204" pitchFamily="34" charset="0"/>
                <a:cs typeface="Times New Roman" panose="02020603050405020304" pitchFamily="18" charset="0"/>
              </a:rPr>
              <a:t>babaco</a:t>
            </a:r>
            <a:r>
              <a:rPr lang="es-EC" b="1" dirty="0">
                <a:latin typeface="Arial" panose="020B0604020202020204" pitchFamily="34" charset="0"/>
                <a:ea typeface="Arial" panose="020B0604020202020204" pitchFamily="34" charset="0"/>
                <a:cs typeface="Times New Roman" panose="02020603050405020304" pitchFamily="18" charset="0"/>
              </a:rPr>
              <a:t> con sintomatología de </a:t>
            </a:r>
            <a:r>
              <a:rPr lang="es-EC" b="1" dirty="0" smtClean="0">
                <a:latin typeface="Arial" panose="020B0604020202020204" pitchFamily="34" charset="0"/>
                <a:ea typeface="Arial" panose="020B0604020202020204" pitchFamily="34" charset="0"/>
                <a:cs typeface="Times New Roman" panose="02020603050405020304" pitchFamily="18" charset="0"/>
              </a:rPr>
              <a:t>virosis</a:t>
            </a:r>
          </a:p>
          <a:p>
            <a:pPr algn="ctr">
              <a:lnSpc>
                <a:spcPct val="200000"/>
              </a:lnSpc>
              <a:spcAft>
                <a:spcPts val="800"/>
              </a:spcAft>
            </a:pPr>
            <a:r>
              <a:rPr lang="es-EC" dirty="0" smtClean="0">
                <a:latin typeface="Arial" panose="020B0604020202020204" pitchFamily="34" charset="0"/>
                <a:ea typeface="Arial" panose="020B0604020202020204" pitchFamily="34" charset="0"/>
                <a:cs typeface="Times New Roman" panose="02020603050405020304" pitchFamily="18" charset="0"/>
              </a:rPr>
              <a:t> </a:t>
            </a:r>
            <a:r>
              <a:rPr lang="es-EC" dirty="0">
                <a:latin typeface="Arial" panose="020B0604020202020204" pitchFamily="34" charset="0"/>
                <a:ea typeface="Arial" panose="020B0604020202020204" pitchFamily="34" charset="0"/>
                <a:cs typeface="Times New Roman" panose="02020603050405020304" pitchFamily="18" charset="0"/>
              </a:rPr>
              <a:t>Mosaico, Manchas cloróticas, Deformación </a:t>
            </a:r>
            <a:r>
              <a:rPr lang="es-EC" dirty="0" smtClean="0">
                <a:latin typeface="Arial" panose="020B0604020202020204" pitchFamily="34" charset="0"/>
                <a:ea typeface="Arial" panose="020B0604020202020204" pitchFamily="34" charset="0"/>
                <a:cs typeface="Times New Roman" panose="02020603050405020304" pitchFamily="18" charset="0"/>
              </a:rPr>
              <a:t>y arrugamiento</a:t>
            </a:r>
            <a:endParaRPr lang="es-EC" sz="16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upo 5"/>
          <p:cNvGrpSpPr/>
          <p:nvPr/>
        </p:nvGrpSpPr>
        <p:grpSpPr>
          <a:xfrm>
            <a:off x="7619722" y="1137566"/>
            <a:ext cx="3883348" cy="3194998"/>
            <a:chOff x="0" y="0"/>
            <a:chExt cx="3419475" cy="3038158"/>
          </a:xfrm>
        </p:grpSpPr>
        <p:pic>
          <p:nvPicPr>
            <p:cNvPr id="7" name="Imagen 6" descr="C:\Users\WIND8\Downloads\Potex_QP-PP-11oct.jpg"/>
            <p:cNvPicPr>
              <a:picLocks noChangeAspect="1"/>
            </p:cNvPicPr>
            <p:nvPr/>
          </p:nvPicPr>
          <p:blipFill rotWithShape="1">
            <a:blip r:embed="rId3" cstate="print">
              <a:extLst>
                <a:ext uri="{28A0092B-C50C-407E-A947-70E740481C1C}">
                  <a14:useLocalDpi xmlns:a14="http://schemas.microsoft.com/office/drawing/2010/main" val="0"/>
                </a:ext>
              </a:extLst>
            </a:blip>
            <a:srcRect l="16053" t="17938" r="50607" b="17075"/>
            <a:stretch/>
          </p:blipFill>
          <p:spPr bwMode="auto">
            <a:xfrm rot="5400000">
              <a:off x="695325" y="314325"/>
              <a:ext cx="2649220" cy="2798445"/>
            </a:xfrm>
            <a:prstGeom prst="rect">
              <a:avLst/>
            </a:prstGeom>
            <a:noFill/>
            <a:ln>
              <a:noFill/>
            </a:ln>
            <a:extLst>
              <a:ext uri="{53640926-AAD7-44D8-BBD7-CCE9431645EC}">
                <a14:shadowObscured xmlns:a14="http://schemas.microsoft.com/office/drawing/2010/main"/>
              </a:ext>
            </a:extLst>
          </p:spPr>
        </p:pic>
        <p:sp>
          <p:nvSpPr>
            <p:cNvPr id="8" name="Cuadro de texto 68"/>
            <p:cNvSpPr txBox="1">
              <a:spLocks noChangeArrowheads="1"/>
            </p:cNvSpPr>
            <p:nvPr/>
          </p:nvSpPr>
          <p:spPr bwMode="auto">
            <a:xfrm>
              <a:off x="0" y="523875"/>
              <a:ext cx="616585" cy="2495447"/>
            </a:xfrm>
            <a:prstGeom prst="rect">
              <a:avLst/>
            </a:prstGeom>
            <a:solidFill>
              <a:srgbClr val="FFFFFF"/>
            </a:solidFill>
            <a:ln w="9525">
              <a:noFill/>
              <a:miter lim="800000"/>
              <a:headEnd/>
              <a:tailEnd/>
            </a:ln>
          </p:spPr>
          <p:txBody>
            <a:bodyPr rot="0" vert="horz" wrap="square" lIns="91440" tIns="45720" rIns="91440" bIns="45720" anchor="t" anchorCtr="0" upright="1">
              <a:noAutofit/>
            </a:bodyPr>
            <a:lstStyle/>
            <a:p>
              <a:pPr>
                <a:spcAft>
                  <a:spcPts val="0"/>
                </a:spcAft>
              </a:pPr>
              <a:r>
                <a:rPr lang="es-EC" sz="1200">
                  <a:effectLst/>
                  <a:latin typeface="Calibri" panose="020F0502020204030204" pitchFamily="34" charset="0"/>
                  <a:ea typeface="Calibri" panose="020F0502020204030204" pitchFamily="34" charset="0"/>
                  <a:cs typeface="Times New Roman" panose="02020603050405020304" pitchFamily="18" charset="0"/>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C" sz="900">
                  <a:effectLst/>
                  <a:latin typeface="Calibri" panose="020F0502020204030204" pitchFamily="34" charset="0"/>
                  <a:ea typeface="Calibri" panose="020F0502020204030204" pitchFamily="34" charset="0"/>
                  <a:cs typeface="Times New Roman" panose="02020603050405020304" pitchFamily="18" charset="0"/>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C" sz="900">
                  <a:effectLst/>
                  <a:latin typeface="Calibri" panose="020F0502020204030204" pitchFamily="34" charset="0"/>
                  <a:ea typeface="Calibri" panose="020F0502020204030204" pitchFamily="34" charset="0"/>
                  <a:cs typeface="Times New Roman" panose="02020603050405020304" pitchFamily="18" charset="0"/>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C" sz="900">
                  <a:effectLst/>
                  <a:latin typeface="Calibri" panose="020F0502020204030204" pitchFamily="34" charset="0"/>
                  <a:ea typeface="Calibri" panose="020F0502020204030204" pitchFamily="34" charset="0"/>
                  <a:cs typeface="Times New Roman" panose="02020603050405020304" pitchFamily="18" charset="0"/>
                </a:rPr>
                <a:t>1000 pb</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C" sz="900">
                  <a:effectLst/>
                  <a:latin typeface="Calibri" panose="020F0502020204030204" pitchFamily="34" charset="0"/>
                  <a:ea typeface="Calibri" panose="020F0502020204030204" pitchFamily="34" charset="0"/>
                  <a:cs typeface="Times New Roman" panose="02020603050405020304" pitchFamily="18" charset="0"/>
                </a:rPr>
                <a:t>750 pb</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C" sz="900">
                  <a:effectLst/>
                  <a:latin typeface="Calibri" panose="020F0502020204030204" pitchFamily="34" charset="0"/>
                  <a:ea typeface="Calibri" panose="020F0502020204030204" pitchFamily="34" charset="0"/>
                  <a:cs typeface="Times New Roman" panose="02020603050405020304" pitchFamily="18" charset="0"/>
                </a:rPr>
                <a:t>500 pb</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C" sz="900">
                  <a:effectLst/>
                  <a:latin typeface="Calibri" panose="020F0502020204030204" pitchFamily="34" charset="0"/>
                  <a:ea typeface="Calibri" panose="020F0502020204030204" pitchFamily="34" charset="0"/>
                  <a:cs typeface="Times New Roman" panose="02020603050405020304" pitchFamily="18" charset="0"/>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C" sz="900">
                  <a:effectLst/>
                  <a:latin typeface="Calibri" panose="020F0502020204030204" pitchFamily="34" charset="0"/>
                  <a:ea typeface="Calibri" panose="020F0502020204030204" pitchFamily="34" charset="0"/>
                  <a:cs typeface="Times New Roman" panose="02020603050405020304" pitchFamily="18" charset="0"/>
                </a:rPr>
                <a:t>250 pb</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C" sz="900">
                  <a:effectLst/>
                  <a:latin typeface="Calibri" panose="020F0502020204030204" pitchFamily="34" charset="0"/>
                  <a:ea typeface="Calibri" panose="020F0502020204030204" pitchFamily="34" charset="0"/>
                  <a:cs typeface="Times New Roman" panose="02020603050405020304" pitchFamily="18" charset="0"/>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C" sz="900">
                  <a:effectLst/>
                  <a:latin typeface="Calibri" panose="020F0502020204030204" pitchFamily="34" charset="0"/>
                  <a:ea typeface="Calibri" panose="020F0502020204030204" pitchFamily="34" charset="0"/>
                  <a:cs typeface="Times New Roman" panose="02020603050405020304" pitchFamily="18" charset="0"/>
                </a:rPr>
                <a:t>169pb</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 name="Cuadro de texto 69"/>
            <p:cNvSpPr txBox="1">
              <a:spLocks noChangeArrowheads="1"/>
            </p:cNvSpPr>
            <p:nvPr/>
          </p:nvSpPr>
          <p:spPr bwMode="auto">
            <a:xfrm>
              <a:off x="620858" y="0"/>
              <a:ext cx="2798617" cy="400050"/>
            </a:xfrm>
            <a:prstGeom prst="rect">
              <a:avLst/>
            </a:prstGeom>
            <a:solidFill>
              <a:srgbClr val="FFFFFF"/>
            </a:solidFill>
            <a:ln w="9525">
              <a:noFill/>
              <a:miter lim="800000"/>
              <a:headEnd/>
              <a:tailEnd/>
            </a:ln>
          </p:spPr>
          <p:txBody>
            <a:bodyPr rot="0" vert="horz" wrap="square" lIns="91440" tIns="45720" rIns="91440" bIns="45720" anchor="t" anchorCtr="0" upright="1">
              <a:noAutofit/>
            </a:bodyPr>
            <a:lstStyle/>
            <a:p>
              <a:pPr>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1        2         3       4        5        6       7        8</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M      PP       QP    RP                                 C(-)</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Conector recto 9"/>
            <p:cNvCxnSpPr/>
            <p:nvPr/>
          </p:nvCxnSpPr>
          <p:spPr>
            <a:xfrm>
              <a:off x="466725" y="1933575"/>
              <a:ext cx="152400" cy="0"/>
            </a:xfrm>
            <a:prstGeom prst="line">
              <a:avLst/>
            </a:prstGeom>
          </p:spPr>
          <p:style>
            <a:lnRef idx="3">
              <a:schemeClr val="dk1"/>
            </a:lnRef>
            <a:fillRef idx="0">
              <a:schemeClr val="dk1"/>
            </a:fillRef>
            <a:effectRef idx="2">
              <a:schemeClr val="dk1"/>
            </a:effectRef>
            <a:fontRef idx="minor">
              <a:schemeClr val="tx1"/>
            </a:fontRef>
          </p:style>
        </p:cxnSp>
        <p:cxnSp>
          <p:nvCxnSpPr>
            <p:cNvPr id="11" name="Conector recto 10"/>
            <p:cNvCxnSpPr/>
            <p:nvPr/>
          </p:nvCxnSpPr>
          <p:spPr>
            <a:xfrm>
              <a:off x="485775" y="1114425"/>
              <a:ext cx="152400" cy="0"/>
            </a:xfrm>
            <a:prstGeom prst="line">
              <a:avLst/>
            </a:prstGeom>
          </p:spPr>
          <p:style>
            <a:lnRef idx="3">
              <a:schemeClr val="dk1"/>
            </a:lnRef>
            <a:fillRef idx="0">
              <a:schemeClr val="dk1"/>
            </a:fillRef>
            <a:effectRef idx="2">
              <a:schemeClr val="dk1"/>
            </a:effectRef>
            <a:fontRef idx="minor">
              <a:schemeClr val="tx1"/>
            </a:fontRef>
          </p:style>
        </p:cxnSp>
        <p:cxnSp>
          <p:nvCxnSpPr>
            <p:cNvPr id="12" name="Conector recto 11"/>
            <p:cNvCxnSpPr/>
            <p:nvPr/>
          </p:nvCxnSpPr>
          <p:spPr>
            <a:xfrm>
              <a:off x="466725" y="1219200"/>
              <a:ext cx="152400" cy="0"/>
            </a:xfrm>
            <a:prstGeom prst="line">
              <a:avLst/>
            </a:prstGeom>
          </p:spPr>
          <p:style>
            <a:lnRef idx="3">
              <a:schemeClr val="dk1"/>
            </a:lnRef>
            <a:fillRef idx="0">
              <a:schemeClr val="dk1"/>
            </a:fillRef>
            <a:effectRef idx="2">
              <a:schemeClr val="dk1"/>
            </a:effectRef>
            <a:fontRef idx="minor">
              <a:schemeClr val="tx1"/>
            </a:fontRef>
          </p:style>
        </p:cxnSp>
        <p:cxnSp>
          <p:nvCxnSpPr>
            <p:cNvPr id="13" name="Conector recto 12"/>
            <p:cNvCxnSpPr/>
            <p:nvPr/>
          </p:nvCxnSpPr>
          <p:spPr>
            <a:xfrm>
              <a:off x="466725" y="1381125"/>
              <a:ext cx="152400" cy="0"/>
            </a:xfrm>
            <a:prstGeom prst="line">
              <a:avLst/>
            </a:prstGeom>
          </p:spPr>
          <p:style>
            <a:lnRef idx="3">
              <a:schemeClr val="dk1"/>
            </a:lnRef>
            <a:fillRef idx="0">
              <a:schemeClr val="dk1"/>
            </a:fillRef>
            <a:effectRef idx="2">
              <a:schemeClr val="dk1"/>
            </a:effectRef>
            <a:fontRef idx="minor">
              <a:schemeClr val="tx1"/>
            </a:fontRef>
          </p:style>
        </p:cxnSp>
        <p:cxnSp>
          <p:nvCxnSpPr>
            <p:cNvPr id="14" name="Conector recto 13"/>
            <p:cNvCxnSpPr/>
            <p:nvPr/>
          </p:nvCxnSpPr>
          <p:spPr>
            <a:xfrm>
              <a:off x="466725" y="1657350"/>
              <a:ext cx="152400" cy="0"/>
            </a:xfrm>
            <a:prstGeom prst="line">
              <a:avLst/>
            </a:prstGeom>
          </p:spPr>
          <p:style>
            <a:lnRef idx="3">
              <a:schemeClr val="dk1"/>
            </a:lnRef>
            <a:fillRef idx="0">
              <a:schemeClr val="dk1"/>
            </a:fillRef>
            <a:effectRef idx="2">
              <a:schemeClr val="dk1"/>
            </a:effectRef>
            <a:fontRef idx="minor">
              <a:schemeClr val="tx1"/>
            </a:fontRef>
          </p:style>
        </p:cxnSp>
        <p:cxnSp>
          <p:nvCxnSpPr>
            <p:cNvPr id="15" name="Conector recto de flecha 14"/>
            <p:cNvCxnSpPr>
              <a:cxnSpLocks noChangeShapeType="1"/>
            </p:cNvCxnSpPr>
            <p:nvPr/>
          </p:nvCxnSpPr>
          <p:spPr bwMode="auto">
            <a:xfrm flipH="1" flipV="1">
              <a:off x="1704975" y="2000250"/>
              <a:ext cx="95250" cy="161925"/>
            </a:xfrm>
            <a:prstGeom prst="straightConnector1">
              <a:avLst/>
            </a:prstGeom>
            <a:noFill/>
            <a:ln w="9525">
              <a:solidFill>
                <a:schemeClr val="bg1">
                  <a:lumMod val="100000"/>
                  <a:lumOff val="0"/>
                </a:schemeClr>
              </a:solidFill>
              <a:round/>
              <a:headEnd/>
              <a:tailEnd type="triangle" w="med" len="med"/>
            </a:ln>
            <a:extLst>
              <a:ext uri="{909E8E84-426E-40DD-AFC4-6F175D3DCCD1}">
                <a14:hiddenFill xmlns:a14="http://schemas.microsoft.com/office/drawing/2010/main">
                  <a:noFill/>
                </a14:hiddenFill>
              </a:ext>
            </a:extLst>
          </p:spPr>
        </p:cxnSp>
        <p:cxnSp>
          <p:nvCxnSpPr>
            <p:cNvPr id="16" name="Conector recto de flecha 15"/>
            <p:cNvCxnSpPr>
              <a:cxnSpLocks noChangeShapeType="1"/>
            </p:cNvCxnSpPr>
            <p:nvPr/>
          </p:nvCxnSpPr>
          <p:spPr bwMode="auto">
            <a:xfrm flipH="1" flipV="1">
              <a:off x="1409700" y="1990725"/>
              <a:ext cx="95250" cy="161925"/>
            </a:xfrm>
            <a:prstGeom prst="straightConnector1">
              <a:avLst/>
            </a:prstGeom>
            <a:noFill/>
            <a:ln w="9525">
              <a:solidFill>
                <a:schemeClr val="bg1">
                  <a:lumMod val="100000"/>
                  <a:lumOff val="0"/>
                </a:schemeClr>
              </a:solidFill>
              <a:round/>
              <a:headEnd/>
              <a:tailEnd type="triangle" w="med" len="med"/>
            </a:ln>
            <a:extLst>
              <a:ext uri="{909E8E84-426E-40DD-AFC4-6F175D3DCCD1}">
                <a14:hiddenFill xmlns:a14="http://schemas.microsoft.com/office/drawing/2010/main">
                  <a:noFill/>
                </a14:hiddenFill>
              </a:ext>
            </a:extLst>
          </p:spPr>
        </p:cxnSp>
      </p:grpSp>
      <p:sp>
        <p:nvSpPr>
          <p:cNvPr id="17" name="Título 1"/>
          <p:cNvSpPr>
            <a:spLocks noGrp="1"/>
          </p:cNvSpPr>
          <p:nvPr>
            <p:ph type="title"/>
          </p:nvPr>
        </p:nvSpPr>
        <p:spPr>
          <a:xfrm>
            <a:off x="444644" y="358440"/>
            <a:ext cx="11165188" cy="1325563"/>
          </a:xfrm>
        </p:spPr>
        <p:txBody>
          <a:bodyPr/>
          <a:lstStyle/>
          <a:p>
            <a:r>
              <a:rPr lang="es-EC" sz="2400" dirty="0" smtClean="0">
                <a:solidFill>
                  <a:schemeClr val="tx1"/>
                </a:solidFill>
              </a:rPr>
              <a:t>Estudio previo:</a:t>
            </a:r>
            <a:br>
              <a:rPr lang="es-EC" sz="2400" dirty="0" smtClean="0">
                <a:solidFill>
                  <a:schemeClr val="tx1"/>
                </a:solidFill>
              </a:rPr>
            </a:br>
            <a:r>
              <a:rPr lang="es-EC" sz="2400" dirty="0" smtClean="0">
                <a:solidFill>
                  <a:schemeClr val="tx1"/>
                </a:solidFill>
              </a:rPr>
              <a:t>Identificación del agente causal</a:t>
            </a:r>
            <a:endParaRPr lang="es-EC" sz="2400" dirty="0">
              <a:solidFill>
                <a:schemeClr val="tx1"/>
              </a:solidFill>
            </a:endParaRPr>
          </a:p>
        </p:txBody>
      </p:sp>
      <p:graphicFrame>
        <p:nvGraphicFramePr>
          <p:cNvPr id="18" name="Tabla 17"/>
          <p:cNvGraphicFramePr>
            <a:graphicFrameLocks noGrp="1"/>
          </p:cNvGraphicFramePr>
          <p:nvPr>
            <p:extLst>
              <p:ext uri="{D42A27DB-BD31-4B8C-83A1-F6EECF244321}">
                <p14:modId xmlns:p14="http://schemas.microsoft.com/office/powerpoint/2010/main" val="824469489"/>
              </p:ext>
            </p:extLst>
          </p:nvPr>
        </p:nvGraphicFramePr>
        <p:xfrm>
          <a:off x="8344469" y="5306095"/>
          <a:ext cx="3574801" cy="1301328"/>
        </p:xfrm>
        <a:graphic>
          <a:graphicData uri="http://schemas.openxmlformats.org/drawingml/2006/table">
            <a:tbl>
              <a:tblPr firstRow="1" firstCol="1" bandRow="1">
                <a:tableStyleId>{69CF1AB2-1976-4502-BF36-3FF5EA218861}</a:tableStyleId>
              </a:tblPr>
              <a:tblGrid>
                <a:gridCol w="1884144">
                  <a:extLst>
                    <a:ext uri="{9D8B030D-6E8A-4147-A177-3AD203B41FA5}">
                      <a16:colId xmlns:a16="http://schemas.microsoft.com/office/drawing/2014/main" val="943503317"/>
                    </a:ext>
                  </a:extLst>
                </a:gridCol>
                <a:gridCol w="1690657">
                  <a:extLst>
                    <a:ext uri="{9D8B030D-6E8A-4147-A177-3AD203B41FA5}">
                      <a16:colId xmlns:a16="http://schemas.microsoft.com/office/drawing/2014/main" val="580193833"/>
                    </a:ext>
                  </a:extLst>
                </a:gridCol>
              </a:tblGrid>
              <a:tr h="775164">
                <a:tc>
                  <a:txBody>
                    <a:bodyPr/>
                    <a:lstStyle/>
                    <a:p>
                      <a:pPr algn="ctr">
                        <a:lnSpc>
                          <a:spcPct val="107000"/>
                        </a:lnSpc>
                        <a:spcAft>
                          <a:spcPts val="800"/>
                        </a:spcAft>
                        <a:tabLst>
                          <a:tab pos="3457575" algn="l"/>
                        </a:tabLst>
                      </a:pPr>
                      <a:r>
                        <a:rPr lang="es-ES" sz="1600" dirty="0">
                          <a:effectLst/>
                        </a:rPr>
                        <a:t>Especie</a:t>
                      </a:r>
                      <a:endParaRPr lang="es-E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800"/>
                        </a:spcAft>
                        <a:tabLst>
                          <a:tab pos="3457575" algn="l"/>
                        </a:tabLst>
                      </a:pPr>
                      <a:r>
                        <a:rPr lang="es-ES" sz="1600" dirty="0" smtClean="0">
                          <a:effectLst/>
                        </a:rPr>
                        <a:t>% Identidad nucleótidos</a:t>
                      </a:r>
                      <a:endParaRPr lang="es-E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248301412"/>
                  </a:ext>
                </a:extLst>
              </a:tr>
              <a:tr h="526164">
                <a:tc>
                  <a:txBody>
                    <a:bodyPr/>
                    <a:lstStyle/>
                    <a:p>
                      <a:pPr algn="ctr">
                        <a:lnSpc>
                          <a:spcPct val="107000"/>
                        </a:lnSpc>
                        <a:spcAft>
                          <a:spcPts val="800"/>
                        </a:spcAft>
                        <a:tabLst>
                          <a:tab pos="3457575" algn="l"/>
                        </a:tabLst>
                      </a:pPr>
                      <a:r>
                        <a:rPr lang="es-ES" sz="1600" dirty="0" err="1">
                          <a:effectLst/>
                        </a:rPr>
                        <a:t>Alternanthera</a:t>
                      </a:r>
                      <a:r>
                        <a:rPr lang="es-ES" sz="1600" dirty="0">
                          <a:effectLst/>
                        </a:rPr>
                        <a:t> </a:t>
                      </a:r>
                      <a:r>
                        <a:rPr lang="es-ES" sz="1600" dirty="0" err="1">
                          <a:effectLst/>
                        </a:rPr>
                        <a:t>Mosaic</a:t>
                      </a:r>
                      <a:r>
                        <a:rPr lang="es-ES" sz="1600" dirty="0">
                          <a:effectLst/>
                        </a:rPr>
                        <a:t> Virus</a:t>
                      </a:r>
                      <a:endParaRPr lang="es-ES"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800"/>
                        </a:spcAft>
                        <a:tabLst>
                          <a:tab pos="3457575" algn="l"/>
                        </a:tabLst>
                      </a:pPr>
                      <a:r>
                        <a:rPr lang="es-ES" sz="1600" dirty="0">
                          <a:effectLst/>
                        </a:rPr>
                        <a:t>71%</a:t>
                      </a:r>
                      <a:endParaRPr lang="es-E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22563137"/>
                  </a:ext>
                </a:extLst>
              </a:tr>
            </a:tbl>
          </a:graphicData>
        </a:graphic>
      </p:graphicFrame>
      <p:sp>
        <p:nvSpPr>
          <p:cNvPr id="19" name="CuadroTexto 18"/>
          <p:cNvSpPr txBox="1"/>
          <p:nvPr/>
        </p:nvSpPr>
        <p:spPr>
          <a:xfrm>
            <a:off x="8344469" y="4402955"/>
            <a:ext cx="4344751" cy="461665"/>
          </a:xfrm>
          <a:prstGeom prst="rect">
            <a:avLst/>
          </a:prstGeom>
          <a:noFill/>
        </p:spPr>
        <p:txBody>
          <a:bodyPr wrap="square" rtlCol="0">
            <a:spAutoFit/>
          </a:bodyPr>
          <a:lstStyle/>
          <a:p>
            <a:r>
              <a:rPr lang="es-EC" sz="2400" dirty="0" smtClean="0"/>
              <a:t>Secuenciación y </a:t>
            </a:r>
            <a:r>
              <a:rPr lang="es-EC" sz="2400" dirty="0" err="1" smtClean="0"/>
              <a:t>Blast</a:t>
            </a:r>
            <a:r>
              <a:rPr lang="es-EC" sz="2400" dirty="0"/>
              <a:t>:</a:t>
            </a:r>
          </a:p>
        </p:txBody>
      </p:sp>
      <p:sp>
        <p:nvSpPr>
          <p:cNvPr id="22" name="Flecha curvada hacia la derecha 21"/>
          <p:cNvSpPr/>
          <p:nvPr/>
        </p:nvSpPr>
        <p:spPr>
          <a:xfrm>
            <a:off x="7456868" y="3515932"/>
            <a:ext cx="692893" cy="121061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26" name="Rectángulo redondeado 25"/>
          <p:cNvSpPr/>
          <p:nvPr/>
        </p:nvSpPr>
        <p:spPr>
          <a:xfrm>
            <a:off x="0" y="5749405"/>
            <a:ext cx="7989473" cy="10624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s-EC" b="1" dirty="0"/>
              <a:t>Criterio de demarcación de </a:t>
            </a:r>
            <a:r>
              <a:rPr lang="es-EC" b="1" dirty="0" err="1"/>
              <a:t>potexvirus</a:t>
            </a:r>
            <a:r>
              <a:rPr lang="es-EC" b="1" dirty="0"/>
              <a:t>: </a:t>
            </a:r>
            <a:r>
              <a:rPr lang="es-EC" dirty="0"/>
              <a:t>&lt;72% de identidad a nivel </a:t>
            </a:r>
            <a:r>
              <a:rPr lang="es-EC" dirty="0" err="1" smtClean="0"/>
              <a:t>nt</a:t>
            </a:r>
            <a:r>
              <a:rPr lang="es-EC" dirty="0" smtClean="0"/>
              <a:t> en </a:t>
            </a:r>
            <a:r>
              <a:rPr lang="es-EC" dirty="0"/>
              <a:t>secuencias de </a:t>
            </a:r>
            <a:r>
              <a:rPr lang="es-EC" dirty="0" err="1"/>
              <a:t>cápside</a:t>
            </a:r>
            <a:r>
              <a:rPr lang="es-EC" dirty="0"/>
              <a:t> o genes de replicación. </a:t>
            </a:r>
          </a:p>
        </p:txBody>
      </p:sp>
      <p:sp>
        <p:nvSpPr>
          <p:cNvPr id="27" name="Flecha derecha 26"/>
          <p:cNvSpPr/>
          <p:nvPr/>
        </p:nvSpPr>
        <p:spPr>
          <a:xfrm>
            <a:off x="5681664" y="1868156"/>
            <a:ext cx="1403797" cy="4878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525430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8642" y="710495"/>
            <a:ext cx="10972800" cy="1143000"/>
          </a:xfrm>
        </p:spPr>
        <p:txBody>
          <a:bodyPr/>
          <a:lstStyle/>
          <a:p>
            <a:r>
              <a:rPr lang="es-EC" b="1" dirty="0" smtClean="0">
                <a:solidFill>
                  <a:srgbClr val="C00000"/>
                </a:solidFill>
              </a:rPr>
              <a:t>Objetivos</a:t>
            </a:r>
            <a:endParaRPr lang="es-EC" b="1" dirty="0">
              <a:solidFill>
                <a:srgbClr val="C00000"/>
              </a:solidFill>
            </a:endParaRPr>
          </a:p>
        </p:txBody>
      </p:sp>
      <p:sp>
        <p:nvSpPr>
          <p:cNvPr id="6" name="Rectángulo 5"/>
          <p:cNvSpPr/>
          <p:nvPr/>
        </p:nvSpPr>
        <p:spPr>
          <a:xfrm>
            <a:off x="103031" y="1281995"/>
            <a:ext cx="11758411" cy="4401205"/>
          </a:xfrm>
          <a:prstGeom prst="rect">
            <a:avLst/>
          </a:prstGeom>
        </p:spPr>
        <p:txBody>
          <a:bodyPr wrap="square">
            <a:spAutoFit/>
          </a:bodyPr>
          <a:lstStyle/>
          <a:p>
            <a:pPr marL="514350" indent="-285750" algn="just">
              <a:lnSpc>
                <a:spcPct val="200000"/>
              </a:lnSpc>
              <a:spcBef>
                <a:spcPts val="1200"/>
              </a:spcBef>
              <a:spcAft>
                <a:spcPts val="1200"/>
              </a:spcAft>
              <a:buFont typeface="Arial" panose="020B0604020202020204" pitchFamily="34" charset="0"/>
              <a:buChar char="•"/>
            </a:pPr>
            <a:r>
              <a:rPr lang="es-EC" sz="2400" spc="-10" dirty="0">
                <a:latin typeface="Arial" panose="020B0604020202020204" pitchFamily="34" charset="0"/>
                <a:ea typeface="Calibri" panose="020F0502020204030204" pitchFamily="34" charset="0"/>
                <a:cs typeface="Times New Roman" panose="02020603050405020304" pitchFamily="18" charset="0"/>
              </a:rPr>
              <a:t>Caracterizar el virus causante de síntomas de mosaico y manchas cloróticas en plantaciones de </a:t>
            </a:r>
            <a:r>
              <a:rPr lang="es-EC" sz="2400" spc="-10" dirty="0" smtClean="0">
                <a:latin typeface="Arial" panose="020B0604020202020204" pitchFamily="34" charset="0"/>
                <a:ea typeface="Calibri" panose="020F0502020204030204" pitchFamily="34" charset="0"/>
                <a:cs typeface="Times New Roman" panose="02020603050405020304" pitchFamily="18" charset="0"/>
              </a:rPr>
              <a:t>babaco.</a:t>
            </a:r>
          </a:p>
          <a:p>
            <a:pPr marL="514350" indent="-285750" algn="just">
              <a:lnSpc>
                <a:spcPct val="200000"/>
              </a:lnSpc>
              <a:spcBef>
                <a:spcPts val="1200"/>
              </a:spcBef>
              <a:spcAft>
                <a:spcPts val="1200"/>
              </a:spcAft>
              <a:buFont typeface="Arial" panose="020B0604020202020204" pitchFamily="34" charset="0"/>
              <a:buChar char="•"/>
            </a:pPr>
            <a:r>
              <a:rPr lang="es-EC" sz="2400" spc="-10" dirty="0" smtClean="0">
                <a:latin typeface="Arial" panose="020B0604020202020204" pitchFamily="34" charset="0"/>
                <a:ea typeface="Calibri" panose="020F0502020204030204" pitchFamily="34" charset="0"/>
                <a:cs typeface="Times New Roman" panose="02020603050405020304" pitchFamily="18" charset="0"/>
              </a:rPr>
              <a:t>Diseñar una prueba de diagnostico viral</a:t>
            </a:r>
          </a:p>
          <a:p>
            <a:pPr marL="514350" indent="-285750" algn="just">
              <a:lnSpc>
                <a:spcPct val="200000"/>
              </a:lnSpc>
              <a:spcBef>
                <a:spcPts val="1200"/>
              </a:spcBef>
              <a:spcAft>
                <a:spcPts val="1200"/>
              </a:spcAft>
              <a:buFont typeface="Arial" panose="020B0604020202020204" pitchFamily="34" charset="0"/>
              <a:buChar char="•"/>
            </a:pPr>
            <a:r>
              <a:rPr lang="es-EC" sz="2400" spc="-10" dirty="0">
                <a:latin typeface="Arial" panose="020B0604020202020204" pitchFamily="34" charset="0"/>
                <a:ea typeface="Calibri" panose="020F0502020204030204" pitchFamily="34" charset="0"/>
                <a:cs typeface="Times New Roman" panose="02020603050405020304" pitchFamily="18" charset="0"/>
              </a:rPr>
              <a:t>R</a:t>
            </a:r>
            <a:r>
              <a:rPr lang="es-EC" sz="2400" spc="-10" dirty="0" smtClean="0">
                <a:latin typeface="Arial" panose="020B0604020202020204" pitchFamily="34" charset="0"/>
                <a:ea typeface="Calibri" panose="020F0502020204030204" pitchFamily="34" charset="0"/>
                <a:cs typeface="Times New Roman" panose="02020603050405020304" pitchFamily="18" charset="0"/>
              </a:rPr>
              <a:t>ealizar un análisis </a:t>
            </a:r>
            <a:r>
              <a:rPr lang="es-EC" sz="2400" spc="-10" dirty="0" err="1" smtClean="0">
                <a:latin typeface="Arial" panose="020B0604020202020204" pitchFamily="34" charset="0"/>
                <a:ea typeface="Calibri" panose="020F0502020204030204" pitchFamily="34" charset="0"/>
                <a:cs typeface="Times New Roman" panose="02020603050405020304" pitchFamily="18" charset="0"/>
              </a:rPr>
              <a:t>filogeográfico</a:t>
            </a:r>
            <a:r>
              <a:rPr lang="es-EC" sz="2400" spc="-10" dirty="0" smtClean="0">
                <a:latin typeface="Arial" panose="020B0604020202020204" pitchFamily="34" charset="0"/>
                <a:ea typeface="Calibri" panose="020F0502020204030204" pitchFamily="34" charset="0"/>
                <a:cs typeface="Times New Roman" panose="02020603050405020304" pitchFamily="18" charset="0"/>
              </a:rPr>
              <a:t> para determinar centro de origen más probable y parámetros evolutivos del virus.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783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2988" y="5969834"/>
            <a:ext cx="3239979" cy="688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ítulo 1">
            <a:extLst>
              <a:ext uri="{FF2B5EF4-FFF2-40B4-BE49-F238E27FC236}">
                <a16:creationId xmlns:a16="http://schemas.microsoft.com/office/drawing/2014/main" id="{15F2BFA2-D7BA-4D8D-97C6-1D769CDE30CB}"/>
              </a:ext>
            </a:extLst>
          </p:cNvPr>
          <p:cNvSpPr txBox="1">
            <a:spLocks/>
          </p:cNvSpPr>
          <p:nvPr/>
        </p:nvSpPr>
        <p:spPr>
          <a:xfrm>
            <a:off x="444635" y="480379"/>
            <a:ext cx="9227399" cy="845824"/>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C" sz="6600" b="1" u="none" strike="noStrike" kern="0" cap="none" spc="0" normalizeH="0" baseline="0" noProof="0" dirty="0" smtClean="0">
                <a:ln>
                  <a:noFill/>
                </a:ln>
                <a:solidFill>
                  <a:srgbClr val="002060"/>
                </a:solidFill>
                <a:effectLst>
                  <a:outerShdw blurRad="38100" dist="38100" dir="2700000" algn="tl">
                    <a:srgbClr val="C0C0C0"/>
                  </a:outerShdw>
                </a:effectLst>
                <a:uLnTx/>
                <a:uFillTx/>
                <a:latin typeface="+mj-lt"/>
                <a:ea typeface="+mj-ea"/>
                <a:cs typeface="+mj-cs"/>
              </a:rPr>
              <a:t>Caracterización Molecular</a:t>
            </a:r>
            <a:endParaRPr kumimoji="0" lang="es-EC" sz="6600" b="1" u="none" strike="noStrike" kern="0" cap="none" spc="0" normalizeH="0" baseline="0" noProof="0" dirty="0">
              <a:ln>
                <a:noFill/>
              </a:ln>
              <a:solidFill>
                <a:srgbClr val="002060"/>
              </a:solidFill>
              <a:effectLst>
                <a:outerShdw blurRad="38100" dist="38100" dir="2700000" algn="tl">
                  <a:srgbClr val="C0C0C0"/>
                </a:outerShdw>
              </a:effectLst>
              <a:uLnTx/>
              <a:uFillTx/>
              <a:latin typeface="+mj-lt"/>
              <a:ea typeface="+mj-ea"/>
              <a:cs typeface="+mj-cs"/>
            </a:endParaRPr>
          </a:p>
        </p:txBody>
      </p:sp>
      <p:pic>
        <p:nvPicPr>
          <p:cNvPr id="4098" name="Picture 2" descr="Resultado de imagen para secuenciacion del geno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0222" y="3335627"/>
            <a:ext cx="5883110" cy="2686051"/>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doblada hacia arriba 2"/>
          <p:cNvSpPr/>
          <p:nvPr/>
        </p:nvSpPr>
        <p:spPr>
          <a:xfrm rot="5400000">
            <a:off x="3438659" y="2910624"/>
            <a:ext cx="1499294" cy="23493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CuadroTexto 3"/>
          <p:cNvSpPr txBox="1"/>
          <p:nvPr/>
        </p:nvSpPr>
        <p:spPr>
          <a:xfrm>
            <a:off x="6203901" y="2698762"/>
            <a:ext cx="5589431" cy="523220"/>
          </a:xfrm>
          <a:prstGeom prst="rect">
            <a:avLst/>
          </a:prstGeom>
          <a:noFill/>
        </p:spPr>
        <p:txBody>
          <a:bodyPr wrap="square" rtlCol="0">
            <a:spAutoFit/>
          </a:bodyPr>
          <a:lstStyle/>
          <a:p>
            <a:r>
              <a:rPr lang="es-EC" sz="2800" dirty="0" smtClean="0"/>
              <a:t>Secuenciación del genoma viral</a:t>
            </a:r>
            <a:endParaRPr lang="es-EC" sz="2800" dirty="0"/>
          </a:p>
        </p:txBody>
      </p:sp>
    </p:spTree>
    <p:extLst>
      <p:ext uri="{BB962C8B-B14F-4D97-AF65-F5344CB8AC3E}">
        <p14:creationId xmlns:p14="http://schemas.microsoft.com/office/powerpoint/2010/main" val="1033309084"/>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3359" y="75751"/>
            <a:ext cx="10515600" cy="1325563"/>
          </a:xfrm>
        </p:spPr>
        <p:txBody>
          <a:bodyPr/>
          <a:lstStyle/>
          <a:p>
            <a:r>
              <a:rPr lang="es-EC" dirty="0" smtClean="0">
                <a:solidFill>
                  <a:srgbClr val="C00000"/>
                </a:solidFill>
              </a:rPr>
              <a:t>Metodología</a:t>
            </a:r>
            <a:endParaRPr lang="es-EC" dirty="0">
              <a:solidFill>
                <a:srgbClr val="C00000"/>
              </a:solidFill>
            </a:endParaRPr>
          </a:p>
        </p:txBody>
      </p:sp>
      <p:sp>
        <p:nvSpPr>
          <p:cNvPr id="3" name="Marcador de contenido 2"/>
          <p:cNvSpPr>
            <a:spLocks noGrp="1"/>
          </p:cNvSpPr>
          <p:nvPr>
            <p:ph idx="1"/>
          </p:nvPr>
        </p:nvSpPr>
        <p:spPr>
          <a:xfrm>
            <a:off x="0" y="1063980"/>
            <a:ext cx="10515600" cy="5372019"/>
          </a:xfrm>
        </p:spPr>
        <p:txBody>
          <a:bodyPr>
            <a:normAutofit/>
          </a:bodyPr>
          <a:lstStyle/>
          <a:p>
            <a:r>
              <a:rPr lang="es-EC" dirty="0" smtClean="0">
                <a:solidFill>
                  <a:schemeClr val="tx1"/>
                </a:solidFill>
              </a:rPr>
              <a:t>Análisis filogenético de </a:t>
            </a:r>
            <a:r>
              <a:rPr lang="es-EC" dirty="0" err="1">
                <a:solidFill>
                  <a:schemeClr val="tx1"/>
                </a:solidFill>
              </a:rPr>
              <a:t>P</a:t>
            </a:r>
            <a:r>
              <a:rPr lang="es-EC" dirty="0" err="1" smtClean="0">
                <a:solidFill>
                  <a:schemeClr val="tx1"/>
                </a:solidFill>
              </a:rPr>
              <a:t>otexvirus</a:t>
            </a:r>
            <a:endParaRPr lang="es-EC" dirty="0" smtClean="0">
              <a:solidFill>
                <a:schemeClr val="tx1"/>
              </a:solidFill>
            </a:endParaRPr>
          </a:p>
          <a:p>
            <a:endParaRPr lang="es-EC" dirty="0" smtClean="0">
              <a:solidFill>
                <a:schemeClr val="tx1"/>
              </a:solidFill>
            </a:endParaRPr>
          </a:p>
          <a:p>
            <a:r>
              <a:rPr lang="es-EC" dirty="0" smtClean="0">
                <a:solidFill>
                  <a:schemeClr val="tx1"/>
                </a:solidFill>
              </a:rPr>
              <a:t>Alineamiento múltiple de secuencias</a:t>
            </a:r>
          </a:p>
          <a:p>
            <a:endParaRPr lang="es-EC" dirty="0" smtClean="0">
              <a:solidFill>
                <a:schemeClr val="tx1"/>
              </a:solidFill>
            </a:endParaRPr>
          </a:p>
          <a:p>
            <a:endParaRPr lang="es-EC" dirty="0">
              <a:solidFill>
                <a:schemeClr val="tx1"/>
              </a:solidFill>
            </a:endParaRPr>
          </a:p>
          <a:p>
            <a:endParaRPr lang="es-EC" dirty="0" smtClean="0">
              <a:solidFill>
                <a:schemeClr val="tx1"/>
              </a:solidFill>
            </a:endParaRPr>
          </a:p>
          <a:p>
            <a:endParaRPr lang="es-EC" dirty="0" smtClean="0">
              <a:solidFill>
                <a:schemeClr val="tx1"/>
              </a:solidFill>
            </a:endParaRPr>
          </a:p>
          <a:p>
            <a:pPr marL="0" indent="0">
              <a:buNone/>
            </a:pPr>
            <a:endParaRPr lang="es-EC" dirty="0">
              <a:solidFill>
                <a:schemeClr val="tx1"/>
              </a:solidFill>
            </a:endParaRPr>
          </a:p>
          <a:p>
            <a:endParaRPr lang="es-EC" dirty="0" smtClean="0">
              <a:solidFill>
                <a:schemeClr val="tx1"/>
              </a:solidFill>
            </a:endParaRPr>
          </a:p>
          <a:p>
            <a:r>
              <a:rPr lang="es-EC" dirty="0" smtClean="0">
                <a:solidFill>
                  <a:schemeClr val="tx1"/>
                </a:solidFill>
              </a:rPr>
              <a:t>Diseño de </a:t>
            </a:r>
            <a:r>
              <a:rPr lang="es-EC" dirty="0" err="1" smtClean="0">
                <a:solidFill>
                  <a:schemeClr val="tx1"/>
                </a:solidFill>
              </a:rPr>
              <a:t>primers</a:t>
            </a:r>
            <a:r>
              <a:rPr lang="es-EC" dirty="0" smtClean="0">
                <a:solidFill>
                  <a:schemeClr val="tx1"/>
                </a:solidFill>
              </a:rPr>
              <a:t> degenerados</a:t>
            </a:r>
          </a:p>
          <a:p>
            <a:endParaRPr lang="es-EC" dirty="0" smtClean="0">
              <a:solidFill>
                <a:schemeClr val="tx1"/>
              </a:solidFill>
            </a:endParaRPr>
          </a:p>
          <a:p>
            <a:endParaRPr lang="es-EC" dirty="0"/>
          </a:p>
          <a:p>
            <a:endParaRPr lang="es-EC" dirty="0" smtClean="0"/>
          </a:p>
          <a:p>
            <a:endParaRPr lang="es-EC" dirty="0"/>
          </a:p>
          <a:p>
            <a:endParaRPr lang="es-EC" dirty="0"/>
          </a:p>
        </p:txBody>
      </p:sp>
      <p:pic>
        <p:nvPicPr>
          <p:cNvPr id="4" name="Imagen 3"/>
          <p:cNvPicPr>
            <a:picLocks noChangeAspect="1"/>
          </p:cNvPicPr>
          <p:nvPr/>
        </p:nvPicPr>
        <p:blipFill>
          <a:blip r:embed="rId2" cstate="print"/>
          <a:stretch>
            <a:fillRect/>
          </a:stretch>
        </p:blipFill>
        <p:spPr>
          <a:xfrm>
            <a:off x="6368551" y="721110"/>
            <a:ext cx="5778723" cy="5863890"/>
          </a:xfrm>
          <a:prstGeom prst="rect">
            <a:avLst/>
          </a:prstGeom>
        </p:spPr>
      </p:pic>
      <p:pic>
        <p:nvPicPr>
          <p:cNvPr id="5" name="Imagen 4"/>
          <p:cNvPicPr>
            <a:picLocks noChangeAspect="1"/>
          </p:cNvPicPr>
          <p:nvPr/>
        </p:nvPicPr>
        <p:blipFill>
          <a:blip r:embed="rId3" cstate="print"/>
          <a:stretch>
            <a:fillRect/>
          </a:stretch>
        </p:blipFill>
        <p:spPr>
          <a:xfrm>
            <a:off x="5362337" y="225634"/>
            <a:ext cx="6829663" cy="2239348"/>
          </a:xfrm>
          <a:prstGeom prst="rect">
            <a:avLst/>
          </a:prstGeom>
        </p:spPr>
      </p:pic>
      <p:pic>
        <p:nvPicPr>
          <p:cNvPr id="6" name="Imagen 5"/>
          <p:cNvPicPr>
            <a:picLocks noChangeAspect="1"/>
          </p:cNvPicPr>
          <p:nvPr/>
        </p:nvPicPr>
        <p:blipFill>
          <a:blip r:embed="rId4"/>
          <a:stretch>
            <a:fillRect/>
          </a:stretch>
        </p:blipFill>
        <p:spPr>
          <a:xfrm>
            <a:off x="141406" y="2966009"/>
            <a:ext cx="6191250" cy="1638300"/>
          </a:xfrm>
          <a:prstGeom prst="rect">
            <a:avLst/>
          </a:prstGeom>
        </p:spPr>
      </p:pic>
      <p:sp>
        <p:nvSpPr>
          <p:cNvPr id="7" name="Título 1"/>
          <p:cNvSpPr txBox="1">
            <a:spLocks/>
          </p:cNvSpPr>
          <p:nvPr/>
        </p:nvSpPr>
        <p:spPr>
          <a:xfrm>
            <a:off x="609600" y="27665"/>
            <a:ext cx="109728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kern="0" dirty="0" smtClean="0">
                <a:solidFill>
                  <a:schemeClr val="tx1"/>
                </a:solidFill>
              </a:rPr>
              <a:t>Metodología</a:t>
            </a:r>
            <a:r>
              <a:rPr lang="es-EC" kern="0" dirty="0" smtClean="0"/>
              <a:t> </a:t>
            </a:r>
            <a:endParaRPr lang="es-EC" kern="0" dirty="0"/>
          </a:p>
        </p:txBody>
      </p:sp>
    </p:spTree>
    <p:extLst>
      <p:ext uri="{BB962C8B-B14F-4D97-AF65-F5344CB8AC3E}">
        <p14:creationId xmlns:p14="http://schemas.microsoft.com/office/powerpoint/2010/main" val="247063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seño predeterminado">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6584</TotalTime>
  <Words>2113</Words>
  <Application>Microsoft Office PowerPoint</Application>
  <PresentationFormat>Panorámica</PresentationFormat>
  <Paragraphs>366</Paragraphs>
  <Slides>28</Slides>
  <Notes>9</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28</vt:i4>
      </vt:variant>
    </vt:vector>
  </HeadingPairs>
  <TitlesOfParts>
    <vt:vector size="34" baseType="lpstr">
      <vt:lpstr>Arial</vt:lpstr>
      <vt:lpstr>Calibri</vt:lpstr>
      <vt:lpstr>Times New Roman</vt:lpstr>
      <vt:lpstr>Wingdings</vt:lpstr>
      <vt:lpstr>Diseño predeterminado</vt:lpstr>
      <vt:lpstr>CorelDRAW</vt:lpstr>
      <vt:lpstr>Presentación de PowerPoint</vt:lpstr>
      <vt:lpstr>Presentación de PowerPoint</vt:lpstr>
      <vt:lpstr>INTRODUCCIÓN</vt:lpstr>
      <vt:lpstr>POTEXVIRUS</vt:lpstr>
      <vt:lpstr>INTRODUCCIÓN</vt:lpstr>
      <vt:lpstr>Estudio previo: Identificación del agente causal</vt:lpstr>
      <vt:lpstr>Objetivos</vt:lpstr>
      <vt:lpstr>Presentación de PowerPoint</vt:lpstr>
      <vt:lpstr>Metodología</vt:lpstr>
      <vt:lpstr>Metodología </vt:lpstr>
      <vt:lpstr>Presentación de PowerPoint</vt:lpstr>
      <vt:lpstr>Predicción de estructura terciaria de la proteína de cubierta</vt:lpstr>
      <vt:lpstr>Presentación de PowerPoint</vt:lpstr>
      <vt:lpstr>Presentación de PowerPoint</vt:lpstr>
      <vt:lpstr>Presentación de PowerPoint</vt:lpstr>
      <vt:lpstr>Presentación de PowerPoint</vt:lpstr>
      <vt:lpstr>Resultados: Prueba de diagnóstico para BabMV</vt:lpstr>
      <vt:lpstr>Presentación de PowerPoint</vt:lpstr>
      <vt:lpstr>Presentación de PowerPoint</vt:lpstr>
      <vt:lpstr>Variabilidad genética y Filogeografía de BabMV</vt:lpstr>
      <vt:lpstr>Presentación de PowerPoint</vt:lpstr>
      <vt:lpstr>Presentación de PowerPoint</vt:lpstr>
      <vt:lpstr>Presentación de PowerPoint</vt:lpstr>
      <vt:lpstr>Conclusiones</vt:lpstr>
      <vt:lpstr>Recomendaciones</vt:lpstr>
      <vt:lpstr>AGRADECIMIENTOS</vt:lpstr>
      <vt:lpstr>Presentación de PowerPoint</vt:lpstr>
      <vt:lpstr>Presentación de PowerPoint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234</cp:revision>
  <dcterms:created xsi:type="dcterms:W3CDTF">2014-08-08T01:51:36Z</dcterms:created>
  <dcterms:modified xsi:type="dcterms:W3CDTF">2018-11-05T16:53:27Z</dcterms:modified>
</cp:coreProperties>
</file>