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3" r:id="rId18"/>
    <p:sldId id="274" r:id="rId19"/>
    <p:sldId id="275" r:id="rId20"/>
    <p:sldId id="276" r:id="rId21"/>
    <p:sldId id="277" r:id="rId22"/>
    <p:sldId id="278" r:id="rId23"/>
    <p:sldId id="291" r:id="rId24"/>
    <p:sldId id="279" r:id="rId25"/>
    <p:sldId id="281" r:id="rId26"/>
    <p:sldId id="282" r:id="rId27"/>
    <p:sldId id="283" r:id="rId28"/>
    <p:sldId id="284" r:id="rId29"/>
    <p:sldId id="285" r:id="rId30"/>
    <p:sldId id="286" r:id="rId31"/>
    <p:sldId id="287" r:id="rId32"/>
    <p:sldId id="288" r:id="rId33"/>
    <p:sldId id="289" r:id="rId34"/>
    <p:sldId id="293" r:id="rId35"/>
    <p:sldId id="294" r:id="rId36"/>
    <p:sldId id="29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5" autoAdjust="0"/>
    <p:restoredTop sz="94660"/>
  </p:normalViewPr>
  <p:slideViewPr>
    <p:cSldViewPr snapToGrid="0">
      <p:cViewPr varScale="1">
        <p:scale>
          <a:sx n="72" d="100"/>
          <a:sy n="72" d="100"/>
        </p:scale>
        <p:origin x="53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736D2F0-880B-47C0-A1D7-672894F0B10D}" type="datetimeFigureOut">
              <a:rPr lang="es-EC" smtClean="0"/>
              <a:t>20/11/2018</a:t>
            </a:fld>
            <a:endParaRPr lang="es-EC"/>
          </a:p>
        </p:txBody>
      </p:sp>
      <p:sp>
        <p:nvSpPr>
          <p:cNvPr id="5" name="Footer Placeholder 4"/>
          <p:cNvSpPr>
            <a:spLocks noGrp="1"/>
          </p:cNvSpPr>
          <p:nvPr>
            <p:ph type="ftr" sz="quarter" idx="11"/>
          </p:nvPr>
        </p:nvSpPr>
        <p:spPr>
          <a:xfrm>
            <a:off x="1876424" y="5410201"/>
            <a:ext cx="5124886" cy="365125"/>
          </a:xfrm>
        </p:spPr>
        <p:txBody>
          <a:bodyPr/>
          <a:lstStyle/>
          <a:p>
            <a:endParaRPr lang="es-EC"/>
          </a:p>
        </p:txBody>
      </p:sp>
      <p:sp>
        <p:nvSpPr>
          <p:cNvPr id="6" name="Slide Number Placeholder 5"/>
          <p:cNvSpPr>
            <a:spLocks noGrp="1"/>
          </p:cNvSpPr>
          <p:nvPr>
            <p:ph type="sldNum" sz="quarter" idx="12"/>
          </p:nvPr>
        </p:nvSpPr>
        <p:spPr>
          <a:xfrm>
            <a:off x="9896911" y="5410199"/>
            <a:ext cx="771089" cy="365125"/>
          </a:xfrm>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3169804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523116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2589559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006837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24442072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736D2F0-880B-47C0-A1D7-672894F0B10D}" type="datetimeFigureOut">
              <a:rPr lang="es-EC" smtClean="0"/>
              <a:t>20/11/2018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791481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los estilos de texto del patrón</a:t>
            </a:r>
          </a:p>
        </p:txBody>
      </p:sp>
      <p:sp>
        <p:nvSpPr>
          <p:cNvPr id="3" name="Date Placeholder 2"/>
          <p:cNvSpPr>
            <a:spLocks noGrp="1"/>
          </p:cNvSpPr>
          <p:nvPr>
            <p:ph type="dt" sz="half" idx="10"/>
          </p:nvPr>
        </p:nvSpPr>
        <p:spPr/>
        <p:txBody>
          <a:bodyPr/>
          <a:lstStyle/>
          <a:p>
            <a:fld id="{4736D2F0-880B-47C0-A1D7-672894F0B10D}" type="datetimeFigureOut">
              <a:rPr lang="es-EC" smtClean="0"/>
              <a:t>20/11/2018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23026406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36D2F0-880B-47C0-A1D7-672894F0B10D}" type="datetimeFigureOut">
              <a:rPr lang="es-EC" smtClean="0"/>
              <a:t>20/11/2018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2524356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36D2F0-880B-47C0-A1D7-672894F0B10D}" type="datetimeFigureOut">
              <a:rPr lang="es-EC" smtClean="0"/>
              <a:t>20/11/2018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736083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736D2F0-880B-47C0-A1D7-672894F0B10D}" type="datetimeFigureOut">
              <a:rPr lang="es-EC" smtClean="0"/>
              <a:t>20/11/2018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3846425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Date Placeholder 3"/>
          <p:cNvSpPr>
            <a:spLocks noGrp="1"/>
          </p:cNvSpPr>
          <p:nvPr>
            <p:ph type="dt" sz="half" idx="10"/>
          </p:nvPr>
        </p:nvSpPr>
        <p:spPr/>
        <p:txBody>
          <a:bodyPr/>
          <a:lstStyle/>
          <a:p>
            <a:fld id="{4736D2F0-880B-47C0-A1D7-672894F0B10D}" type="datetimeFigureOut">
              <a:rPr lang="es-EC" smtClean="0"/>
              <a:t>20/11/2018</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536734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3265193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Content Placeholder 3"/>
          <p:cNvSpPr>
            <a:spLocks noGrp="1"/>
          </p:cNvSpPr>
          <p:nvPr>
            <p:ph sz="half" idx="2"/>
          </p:nvPr>
        </p:nvSpPr>
        <p:spPr>
          <a:xfrm>
            <a:off x="1141410" y="3073397"/>
            <a:ext cx="4878391"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Content Placeholder 5"/>
          <p:cNvSpPr>
            <a:spLocks noGrp="1"/>
          </p:cNvSpPr>
          <p:nvPr>
            <p:ph sz="quarter" idx="4"/>
          </p:nvPr>
        </p:nvSpPr>
        <p:spPr>
          <a:xfrm>
            <a:off x="6172200" y="3073397"/>
            <a:ext cx="4875210" cy="2717801"/>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736D2F0-880B-47C0-A1D7-672894F0B10D}" type="datetimeFigureOut">
              <a:rPr lang="es-EC" smtClean="0"/>
              <a:t>20/11/2018</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78763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736D2F0-880B-47C0-A1D7-672894F0B10D}" type="datetimeFigureOut">
              <a:rPr lang="es-EC" smtClean="0"/>
              <a:t>20/11/2018</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2642530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6D2F0-880B-47C0-A1D7-672894F0B10D}" type="datetimeFigureOut">
              <a:rPr lang="es-EC" smtClean="0"/>
              <a:t>20/11/2018</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56894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85626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Date Placeholder 4"/>
          <p:cNvSpPr>
            <a:spLocks noGrp="1"/>
          </p:cNvSpPr>
          <p:nvPr>
            <p:ph type="dt" sz="half" idx="10"/>
          </p:nvPr>
        </p:nvSpPr>
        <p:spPr/>
        <p:txBody>
          <a:bodyPr/>
          <a:lstStyle/>
          <a:p>
            <a:fld id="{4736D2F0-880B-47C0-A1D7-672894F0B10D}" type="datetimeFigureOut">
              <a:rPr lang="es-EC" smtClean="0"/>
              <a:t>20/11/2018</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E12E9288-0F88-446F-9E54-D6F30E3B424F}" type="slidenum">
              <a:rPr lang="es-EC" smtClean="0"/>
              <a:t>‹Nº›</a:t>
            </a:fld>
            <a:endParaRPr lang="es-EC"/>
          </a:p>
        </p:txBody>
      </p:sp>
    </p:spTree>
    <p:extLst>
      <p:ext uri="{BB962C8B-B14F-4D97-AF65-F5344CB8AC3E}">
        <p14:creationId xmlns:p14="http://schemas.microsoft.com/office/powerpoint/2010/main" val="1758875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36D2F0-880B-47C0-A1D7-672894F0B10D}" type="datetimeFigureOut">
              <a:rPr lang="es-EC" smtClean="0"/>
              <a:t>20/11/2018</a:t>
            </a:fld>
            <a:endParaRPr lang="es-EC"/>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EC"/>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12E9288-0F88-446F-9E54-D6F30E3B424F}" type="slidenum">
              <a:rPr lang="es-EC" smtClean="0"/>
              <a:t>‹Nº›</a:t>
            </a:fld>
            <a:endParaRPr lang="es-EC"/>
          </a:p>
        </p:txBody>
      </p:sp>
    </p:spTree>
    <p:extLst>
      <p:ext uri="{BB962C8B-B14F-4D97-AF65-F5344CB8AC3E}">
        <p14:creationId xmlns:p14="http://schemas.microsoft.com/office/powerpoint/2010/main" val="29390663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0587A-4B30-431A-AD60-1DC0FBA37D99}"/>
              </a:ext>
            </a:extLst>
          </p:cNvPr>
          <p:cNvSpPr>
            <a:spLocks noGrp="1"/>
          </p:cNvSpPr>
          <p:nvPr>
            <p:ph type="title"/>
          </p:nvPr>
        </p:nvSpPr>
        <p:spPr>
          <a:xfrm>
            <a:off x="1141413" y="618519"/>
            <a:ext cx="9905998" cy="905482"/>
          </a:xfrm>
        </p:spPr>
        <p:txBody>
          <a:bodyPr>
            <a:normAutofit fontScale="90000"/>
          </a:bodyPr>
          <a:lstStyle/>
          <a:p>
            <a:pPr algn="ctr"/>
            <a:r>
              <a:rPr lang="es-EC" sz="3100" b="1" dirty="0">
                <a:latin typeface="+mn-lt"/>
              </a:rPr>
              <a:t>CARRERA DE INGENIERÍA ELECTRÓNICA EN REDES Y       COMUNICACIÓN DE DATOS</a:t>
            </a:r>
            <a:endParaRPr lang="es-EC" sz="3200" b="1" dirty="0"/>
          </a:p>
        </p:txBody>
      </p:sp>
      <p:sp>
        <p:nvSpPr>
          <p:cNvPr id="3" name="Marcador de contenido 2">
            <a:extLst>
              <a:ext uri="{FF2B5EF4-FFF2-40B4-BE49-F238E27FC236}">
                <a16:creationId xmlns:a16="http://schemas.microsoft.com/office/drawing/2014/main" id="{56261F3E-6FAF-4247-AAE3-D896742D90E6}"/>
              </a:ext>
            </a:extLst>
          </p:cNvPr>
          <p:cNvSpPr>
            <a:spLocks noGrp="1"/>
          </p:cNvSpPr>
          <p:nvPr>
            <p:ph idx="1"/>
          </p:nvPr>
        </p:nvSpPr>
        <p:spPr>
          <a:xfrm>
            <a:off x="838200" y="1825625"/>
            <a:ext cx="10757452" cy="4667250"/>
          </a:xfrm>
        </p:spPr>
        <p:txBody>
          <a:bodyPr>
            <a:normAutofit/>
          </a:bodyPr>
          <a:lstStyle/>
          <a:p>
            <a:endParaRPr lang="es-EC" dirty="0"/>
          </a:p>
          <a:p>
            <a:endParaRPr lang="es-EC" dirty="0"/>
          </a:p>
          <a:p>
            <a:endParaRPr lang="es-EC" dirty="0"/>
          </a:p>
          <a:p>
            <a:endParaRPr lang="es-EC" dirty="0"/>
          </a:p>
          <a:p>
            <a:pPr marL="0" indent="0" algn="ctr">
              <a:buNone/>
            </a:pPr>
            <a:r>
              <a:rPr lang="es-ES" b="1" dirty="0"/>
              <a:t>“DISEÑO E IMPLEMENTACIÓN DE UNA RED DE FIBRA ÓPTICA CON TECNOLOGÍA OTN-DWDM PARA LA PROVISIÓN DE SERVICIOS DE DATOS, TELEVISIÓN POR CABLE Y TELEFONÍA A GRAN DISTANCIA”</a:t>
            </a:r>
            <a:endParaRPr lang="es-EC" dirty="0"/>
          </a:p>
          <a:p>
            <a:pPr marL="0" indent="0" algn="ctr">
              <a:buNone/>
            </a:pPr>
            <a:r>
              <a:rPr lang="es-EC" b="1" dirty="0"/>
              <a:t>Director: Christian Vega</a:t>
            </a:r>
            <a:endParaRPr lang="es-EC" dirty="0"/>
          </a:p>
          <a:p>
            <a:pPr marL="0" indent="0">
              <a:buNone/>
            </a:pPr>
            <a:r>
              <a:rPr lang="es-EC" sz="1600" b="1" dirty="0"/>
              <a:t>Realizado por: </a:t>
            </a:r>
            <a:r>
              <a:rPr lang="es-EC" sz="1600" dirty="0"/>
              <a:t>Claudia Carranco</a:t>
            </a:r>
          </a:p>
          <a:p>
            <a:pPr marL="0" indent="0">
              <a:buNone/>
            </a:pPr>
            <a:endParaRPr lang="es-EC" dirty="0"/>
          </a:p>
        </p:txBody>
      </p:sp>
      <p:pic>
        <p:nvPicPr>
          <p:cNvPr id="1026" name="Picture 2" descr="Resultado de imagen para espe logo">
            <a:extLst>
              <a:ext uri="{FF2B5EF4-FFF2-40B4-BE49-F238E27FC236}">
                <a16:creationId xmlns:a16="http://schemas.microsoft.com/office/drawing/2014/main" id="{4E6CEB96-3B7E-4103-8AEB-8EB2BD5B6D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972" b="34782"/>
          <a:stretch/>
        </p:blipFill>
        <p:spPr bwMode="auto">
          <a:xfrm>
            <a:off x="3011625" y="1825625"/>
            <a:ext cx="6775176" cy="179439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4931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2D57807-9EDC-44A7-BBDB-F23805E5AEE4}"/>
              </a:ext>
            </a:extLst>
          </p:cNvPr>
          <p:cNvSpPr>
            <a:spLocks noGrp="1"/>
          </p:cNvSpPr>
          <p:nvPr>
            <p:ph type="title"/>
          </p:nvPr>
        </p:nvSpPr>
        <p:spPr/>
        <p:txBody>
          <a:bodyPr/>
          <a:lstStyle/>
          <a:p>
            <a:r>
              <a:rPr lang="es-EC" dirty="0"/>
              <a:t>Red de acceso-HFC	</a:t>
            </a:r>
          </a:p>
        </p:txBody>
      </p:sp>
      <p:sp>
        <p:nvSpPr>
          <p:cNvPr id="3" name="Marcador de contenido 2">
            <a:extLst>
              <a:ext uri="{FF2B5EF4-FFF2-40B4-BE49-F238E27FC236}">
                <a16:creationId xmlns:a16="http://schemas.microsoft.com/office/drawing/2014/main" id="{750E5575-4AF4-421D-AC1E-22AC5B82AC3F}"/>
              </a:ext>
            </a:extLst>
          </p:cNvPr>
          <p:cNvSpPr>
            <a:spLocks noGrp="1"/>
          </p:cNvSpPr>
          <p:nvPr>
            <p:ph idx="1"/>
          </p:nvPr>
        </p:nvSpPr>
        <p:spPr/>
        <p:txBody>
          <a:bodyPr/>
          <a:lstStyle/>
          <a:p>
            <a:pPr marL="0" indent="0">
              <a:buNone/>
            </a:pPr>
            <a:r>
              <a:rPr lang="es-EC" dirty="0"/>
              <a:t>La red actual de la Empresa se basa en una red HFC (Red Híbrida Fibra-Coaxial), en la cual el medio de la fibra óptica se lo usa para la etapa de transporte y en la etapa de distribución se lo hace por medio de cable coaxial. </a:t>
            </a:r>
          </a:p>
          <a:p>
            <a:pPr marL="0" indent="0">
              <a:buNone/>
            </a:pPr>
            <a:r>
              <a:rPr lang="es-EC" dirty="0"/>
              <a:t>Este esquema cuenta con una cabecera principal (Head </a:t>
            </a:r>
            <a:r>
              <a:rPr lang="es-EC" dirty="0" err="1"/>
              <a:t>End</a:t>
            </a:r>
            <a:r>
              <a:rPr lang="es-EC" dirty="0"/>
              <a:t>) al cual se reciben ciertos servicios por aire, luego son procesados y transmitidos por la red troncal desde el Head </a:t>
            </a:r>
            <a:r>
              <a:rPr lang="es-EC" dirty="0" err="1"/>
              <a:t>End</a:t>
            </a:r>
            <a:r>
              <a:rPr lang="es-EC" dirty="0"/>
              <a:t> hasta los nodos, por medio de la red de distribución.</a:t>
            </a:r>
          </a:p>
        </p:txBody>
      </p:sp>
    </p:spTree>
    <p:extLst>
      <p:ext uri="{BB962C8B-B14F-4D97-AF65-F5344CB8AC3E}">
        <p14:creationId xmlns:p14="http://schemas.microsoft.com/office/powerpoint/2010/main" val="3796255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161D9C-9E61-4DFC-BD06-274AAF087ECA}"/>
              </a:ext>
            </a:extLst>
          </p:cNvPr>
          <p:cNvSpPr>
            <a:spLocks noGrp="1"/>
          </p:cNvSpPr>
          <p:nvPr>
            <p:ph type="title"/>
          </p:nvPr>
        </p:nvSpPr>
        <p:spPr>
          <a:xfrm>
            <a:off x="1141413" y="618518"/>
            <a:ext cx="9905998" cy="1011499"/>
          </a:xfrm>
        </p:spPr>
        <p:txBody>
          <a:bodyPr/>
          <a:lstStyle/>
          <a:p>
            <a:r>
              <a:rPr lang="es-EC" dirty="0"/>
              <a:t>RED de acceso-HFC</a:t>
            </a:r>
          </a:p>
        </p:txBody>
      </p:sp>
      <p:sp>
        <p:nvSpPr>
          <p:cNvPr id="3" name="Marcador de contenido 2">
            <a:extLst>
              <a:ext uri="{FF2B5EF4-FFF2-40B4-BE49-F238E27FC236}">
                <a16:creationId xmlns:a16="http://schemas.microsoft.com/office/drawing/2014/main" id="{06FD325C-FF31-4B5F-BC7F-1A5D9126A6BB}"/>
              </a:ext>
            </a:extLst>
          </p:cNvPr>
          <p:cNvSpPr>
            <a:spLocks noGrp="1"/>
          </p:cNvSpPr>
          <p:nvPr>
            <p:ph idx="1"/>
          </p:nvPr>
        </p:nvSpPr>
        <p:spPr>
          <a:xfrm>
            <a:off x="1141412" y="1630017"/>
            <a:ext cx="10268710" cy="4837044"/>
          </a:xfrm>
        </p:spPr>
        <p:txBody>
          <a:bodyPr/>
          <a:lstStyle/>
          <a:p>
            <a:r>
              <a:rPr lang="es-EC" dirty="0"/>
              <a:t>En resumen, la red HFC está conformada por cuatro partes: Head </a:t>
            </a:r>
            <a:r>
              <a:rPr lang="es-EC" dirty="0" err="1"/>
              <a:t>End</a:t>
            </a:r>
            <a:r>
              <a:rPr lang="es-EC" dirty="0"/>
              <a:t>, red troncal, red de distribución y equipos terminales. La siguiente figura muestra el esquema actual de la red.</a:t>
            </a:r>
          </a:p>
          <a:p>
            <a:pPr marL="0" indent="0">
              <a:buNone/>
            </a:pPr>
            <a:endParaRPr lang="es-EC" dirty="0"/>
          </a:p>
        </p:txBody>
      </p:sp>
      <p:pic>
        <p:nvPicPr>
          <p:cNvPr id="4" name="Imagen 3">
            <a:extLst>
              <a:ext uri="{FF2B5EF4-FFF2-40B4-BE49-F238E27FC236}">
                <a16:creationId xmlns:a16="http://schemas.microsoft.com/office/drawing/2014/main" id="{ACFD0688-2EC3-40A9-9B66-EB0BB5C7C61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087302" y="3158952"/>
            <a:ext cx="4221811" cy="30805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28864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E38C80E-368B-4D37-BB97-DC7E8D867D3D}"/>
              </a:ext>
            </a:extLst>
          </p:cNvPr>
          <p:cNvSpPr>
            <a:spLocks noGrp="1"/>
          </p:cNvSpPr>
          <p:nvPr>
            <p:ph type="title"/>
          </p:nvPr>
        </p:nvSpPr>
        <p:spPr/>
        <p:txBody>
          <a:bodyPr/>
          <a:lstStyle/>
          <a:p>
            <a:r>
              <a:rPr lang="es-EC" dirty="0"/>
              <a:t>Red de transporte-</a:t>
            </a:r>
            <a:r>
              <a:rPr lang="es-EC" dirty="0" err="1"/>
              <a:t>sdh</a:t>
            </a:r>
            <a:endParaRPr lang="es-EC" dirty="0"/>
          </a:p>
        </p:txBody>
      </p:sp>
      <p:sp>
        <p:nvSpPr>
          <p:cNvPr id="3" name="Marcador de contenido 2">
            <a:extLst>
              <a:ext uri="{FF2B5EF4-FFF2-40B4-BE49-F238E27FC236}">
                <a16:creationId xmlns:a16="http://schemas.microsoft.com/office/drawing/2014/main" id="{DBEE73F9-A631-4B23-9FA4-6B027317C529}"/>
              </a:ext>
            </a:extLst>
          </p:cNvPr>
          <p:cNvSpPr>
            <a:spLocks noGrp="1"/>
          </p:cNvSpPr>
          <p:nvPr>
            <p:ph idx="1"/>
          </p:nvPr>
        </p:nvSpPr>
        <p:spPr>
          <a:xfrm>
            <a:off x="1141412" y="2249486"/>
            <a:ext cx="9905999" cy="4323591"/>
          </a:xfrm>
        </p:spPr>
        <p:txBody>
          <a:bodyPr/>
          <a:lstStyle/>
          <a:p>
            <a:pPr marL="0" indent="0">
              <a:buNone/>
            </a:pPr>
            <a:r>
              <a:rPr lang="es-EC" dirty="0"/>
              <a:t>Se compone de una estructura anillada con radiales de acceso, los equipos multiplexores se encuentran distribuidos en las principales ciudades como Quito y Guayaquil, entre otras. </a:t>
            </a:r>
          </a:p>
          <a:p>
            <a:pPr marL="0" indent="0">
              <a:buNone/>
            </a:pPr>
            <a:endParaRPr lang="es-EC" dirty="0"/>
          </a:p>
          <a:p>
            <a:pPr marL="0" indent="0">
              <a:buNone/>
            </a:pPr>
            <a:r>
              <a:rPr lang="es-EC" dirty="0"/>
              <a:t>La red de transporte óptico la conforman enlaces SDH 1XSTM-1 con protección (1+1) en configuración redundante, en la banda de los 8Ghz. </a:t>
            </a:r>
          </a:p>
          <a:p>
            <a:pPr marL="0" indent="0">
              <a:buNone/>
            </a:pPr>
            <a:endParaRPr lang="es-EC" dirty="0"/>
          </a:p>
        </p:txBody>
      </p:sp>
    </p:spTree>
    <p:extLst>
      <p:ext uri="{BB962C8B-B14F-4D97-AF65-F5344CB8AC3E}">
        <p14:creationId xmlns:p14="http://schemas.microsoft.com/office/powerpoint/2010/main" val="1637757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3C429B9-E9C6-4339-B375-D6902198BFF0}"/>
              </a:ext>
            </a:extLst>
          </p:cNvPr>
          <p:cNvSpPr>
            <a:spLocks noGrp="1"/>
          </p:cNvSpPr>
          <p:nvPr>
            <p:ph type="title"/>
          </p:nvPr>
        </p:nvSpPr>
        <p:spPr>
          <a:xfrm>
            <a:off x="1141413" y="618518"/>
            <a:ext cx="9905998" cy="878978"/>
          </a:xfrm>
        </p:spPr>
        <p:txBody>
          <a:bodyPr/>
          <a:lstStyle/>
          <a:p>
            <a:r>
              <a:rPr lang="es-EC" dirty="0"/>
              <a:t>RED DE TRANSPORTE-SDH</a:t>
            </a:r>
          </a:p>
        </p:txBody>
      </p:sp>
      <p:sp>
        <p:nvSpPr>
          <p:cNvPr id="3" name="Marcador de contenido 2">
            <a:extLst>
              <a:ext uri="{FF2B5EF4-FFF2-40B4-BE49-F238E27FC236}">
                <a16:creationId xmlns:a16="http://schemas.microsoft.com/office/drawing/2014/main" id="{50379250-B4CC-4D2D-A071-1B8D1FF44E84}"/>
              </a:ext>
            </a:extLst>
          </p:cNvPr>
          <p:cNvSpPr>
            <a:spLocks noGrp="1"/>
          </p:cNvSpPr>
          <p:nvPr>
            <p:ph idx="1"/>
          </p:nvPr>
        </p:nvSpPr>
        <p:spPr>
          <a:xfrm>
            <a:off x="1141412" y="1497496"/>
            <a:ext cx="9905999" cy="5035826"/>
          </a:xfrm>
        </p:spPr>
        <p:txBody>
          <a:bodyPr/>
          <a:lstStyle/>
          <a:p>
            <a:pPr marL="0" indent="0">
              <a:buNone/>
            </a:pPr>
            <a:r>
              <a:rPr lang="es-EC" dirty="0"/>
              <a:t>La siguiente figura muestra la distribución de equipos SDH de la red de fibra óptica actual.</a:t>
            </a:r>
          </a:p>
          <a:p>
            <a:pPr marL="0" indent="0">
              <a:buNone/>
            </a:pPr>
            <a:endParaRPr lang="es-EC" dirty="0"/>
          </a:p>
        </p:txBody>
      </p:sp>
      <p:pic>
        <p:nvPicPr>
          <p:cNvPr id="4" name="Imagen 3">
            <a:extLst>
              <a:ext uri="{FF2B5EF4-FFF2-40B4-BE49-F238E27FC236}">
                <a16:creationId xmlns:a16="http://schemas.microsoft.com/office/drawing/2014/main" id="{E9832E69-FB68-4947-8643-2DF444D167C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34604" y="2566310"/>
            <a:ext cx="4322791" cy="36731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65326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A40262-DF3F-4535-B5A1-3078E6B928FC}"/>
              </a:ext>
            </a:extLst>
          </p:cNvPr>
          <p:cNvSpPr>
            <a:spLocks noGrp="1"/>
          </p:cNvSpPr>
          <p:nvPr>
            <p:ph type="title"/>
          </p:nvPr>
        </p:nvSpPr>
        <p:spPr>
          <a:xfrm>
            <a:off x="1141413" y="618518"/>
            <a:ext cx="9905998" cy="852473"/>
          </a:xfrm>
        </p:spPr>
        <p:txBody>
          <a:bodyPr/>
          <a:lstStyle/>
          <a:p>
            <a:r>
              <a:rPr lang="es-EC" dirty="0"/>
              <a:t>Red de transporte-</a:t>
            </a:r>
            <a:r>
              <a:rPr lang="es-EC" dirty="0" err="1"/>
              <a:t>mpls</a:t>
            </a:r>
            <a:r>
              <a:rPr lang="es-EC" dirty="0"/>
              <a:t>	</a:t>
            </a:r>
          </a:p>
        </p:txBody>
      </p:sp>
      <p:sp>
        <p:nvSpPr>
          <p:cNvPr id="3" name="Marcador de contenido 2">
            <a:extLst>
              <a:ext uri="{FF2B5EF4-FFF2-40B4-BE49-F238E27FC236}">
                <a16:creationId xmlns:a16="http://schemas.microsoft.com/office/drawing/2014/main" id="{2D2AF1CA-C3F9-45F8-A1ED-EB1921A85066}"/>
              </a:ext>
            </a:extLst>
          </p:cNvPr>
          <p:cNvSpPr>
            <a:spLocks noGrp="1"/>
          </p:cNvSpPr>
          <p:nvPr>
            <p:ph idx="1"/>
          </p:nvPr>
        </p:nvSpPr>
        <p:spPr>
          <a:xfrm>
            <a:off x="1141412" y="1762539"/>
            <a:ext cx="9905999" cy="4704522"/>
          </a:xfrm>
        </p:spPr>
        <p:txBody>
          <a:bodyPr/>
          <a:lstStyle/>
          <a:p>
            <a:pPr marL="0" indent="0">
              <a:buNone/>
            </a:pPr>
            <a:r>
              <a:rPr lang="es-EC" dirty="0"/>
              <a:t>La red MPLS fue implementada de forma paralela a la red SDH, con el objetivo de satisfacer los requerimientos de los usuarios, con esta implementación se aprovechó de mejor manera los recursos de la red de fibra instalados.</a:t>
            </a:r>
          </a:p>
          <a:p>
            <a:pPr marL="0" indent="0">
              <a:buNone/>
            </a:pPr>
            <a:r>
              <a:rPr lang="es-EC" dirty="0"/>
              <a:t>La empresa posee una red MPLS que se caracteriza por su robustez y redundancia, logrando de esta manera tener todo el tiempo un enlace de Back Up. La velocidad de operación del </a:t>
            </a:r>
            <a:r>
              <a:rPr lang="es-EC" dirty="0" err="1"/>
              <a:t>Backbone</a:t>
            </a:r>
            <a:r>
              <a:rPr lang="es-EC" dirty="0"/>
              <a:t> MPLS es de 1 Gbps en todas sus interconexiones por medio de fibra.</a:t>
            </a:r>
          </a:p>
          <a:p>
            <a:pPr marL="0" indent="0">
              <a:buNone/>
            </a:pPr>
            <a:endParaRPr lang="es-EC" dirty="0"/>
          </a:p>
          <a:p>
            <a:pPr marL="0" indent="0">
              <a:buNone/>
            </a:pPr>
            <a:endParaRPr lang="es-EC" dirty="0"/>
          </a:p>
          <a:p>
            <a:endParaRPr lang="es-EC" dirty="0"/>
          </a:p>
        </p:txBody>
      </p:sp>
    </p:spTree>
    <p:extLst>
      <p:ext uri="{BB962C8B-B14F-4D97-AF65-F5344CB8AC3E}">
        <p14:creationId xmlns:p14="http://schemas.microsoft.com/office/powerpoint/2010/main" val="4885085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5EBD274-1EEE-44F7-A821-2861432FE8B2}"/>
              </a:ext>
            </a:extLst>
          </p:cNvPr>
          <p:cNvSpPr>
            <a:spLocks noGrp="1"/>
          </p:cNvSpPr>
          <p:nvPr>
            <p:ph type="title"/>
          </p:nvPr>
        </p:nvSpPr>
        <p:spPr>
          <a:xfrm>
            <a:off x="1141413" y="618518"/>
            <a:ext cx="9905998" cy="772960"/>
          </a:xfrm>
        </p:spPr>
        <p:txBody>
          <a:bodyPr/>
          <a:lstStyle/>
          <a:p>
            <a:r>
              <a:rPr lang="es-EC" dirty="0"/>
              <a:t>Requerimientos Para La Red OTN </a:t>
            </a:r>
          </a:p>
        </p:txBody>
      </p:sp>
      <p:sp>
        <p:nvSpPr>
          <p:cNvPr id="3" name="Marcador de contenido 2">
            <a:extLst>
              <a:ext uri="{FF2B5EF4-FFF2-40B4-BE49-F238E27FC236}">
                <a16:creationId xmlns:a16="http://schemas.microsoft.com/office/drawing/2014/main" id="{52BDB5E5-2C98-499B-B7EE-7E2BBDAEE315}"/>
              </a:ext>
            </a:extLst>
          </p:cNvPr>
          <p:cNvSpPr>
            <a:spLocks noGrp="1"/>
          </p:cNvSpPr>
          <p:nvPr>
            <p:ph idx="1"/>
          </p:nvPr>
        </p:nvSpPr>
        <p:spPr>
          <a:xfrm>
            <a:off x="1141412" y="1484243"/>
            <a:ext cx="9905999" cy="4306958"/>
          </a:xfrm>
        </p:spPr>
        <p:txBody>
          <a:bodyPr/>
          <a:lstStyle/>
          <a:p>
            <a:pPr marL="0" indent="0">
              <a:buNone/>
            </a:pPr>
            <a:r>
              <a:rPr lang="es-EC" dirty="0"/>
              <a:t>La empresa privada solicita se realice el diseño teniendo en cuenta los siguientes factores:</a:t>
            </a:r>
          </a:p>
          <a:p>
            <a:pPr marL="0" indent="0">
              <a:buNone/>
            </a:pPr>
            <a:endParaRPr lang="es-EC" dirty="0"/>
          </a:p>
          <a:p>
            <a:pPr>
              <a:buFont typeface="Wingdings" panose="05000000000000000000" pitchFamily="2" charset="2"/>
              <a:buChar char="Ø"/>
            </a:pPr>
            <a:r>
              <a:rPr lang="es-EC" dirty="0"/>
              <a:t>Tendido aéreo</a:t>
            </a:r>
          </a:p>
          <a:p>
            <a:pPr>
              <a:buFont typeface="Wingdings" panose="05000000000000000000" pitchFamily="2" charset="2"/>
              <a:buChar char="Ø"/>
            </a:pPr>
            <a:r>
              <a:rPr lang="es-EC" dirty="0"/>
              <a:t>Redundancia de la red</a:t>
            </a:r>
          </a:p>
          <a:p>
            <a:pPr>
              <a:buFont typeface="Wingdings" panose="05000000000000000000" pitchFamily="2" charset="2"/>
              <a:buChar char="Ø"/>
            </a:pPr>
            <a:r>
              <a:rPr lang="es-EC" dirty="0"/>
              <a:t>Recomendaciones para Tecnología OTN</a:t>
            </a:r>
          </a:p>
        </p:txBody>
      </p:sp>
    </p:spTree>
    <p:extLst>
      <p:ext uri="{BB962C8B-B14F-4D97-AF65-F5344CB8AC3E}">
        <p14:creationId xmlns:p14="http://schemas.microsoft.com/office/powerpoint/2010/main" val="2243108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64BDB6-974F-4A20-BE08-D413D1031ECF}"/>
              </a:ext>
            </a:extLst>
          </p:cNvPr>
          <p:cNvSpPr>
            <a:spLocks noGrp="1"/>
          </p:cNvSpPr>
          <p:nvPr>
            <p:ph type="title"/>
          </p:nvPr>
        </p:nvSpPr>
        <p:spPr>
          <a:xfrm>
            <a:off x="1141413" y="618518"/>
            <a:ext cx="9905998" cy="759708"/>
          </a:xfrm>
        </p:spPr>
        <p:txBody>
          <a:bodyPr/>
          <a:lstStyle/>
          <a:p>
            <a:r>
              <a:rPr lang="es-EC" dirty="0"/>
              <a:t>CONSIDERACIONES DE DISEÑO</a:t>
            </a:r>
          </a:p>
        </p:txBody>
      </p:sp>
      <p:sp>
        <p:nvSpPr>
          <p:cNvPr id="3" name="Marcador de contenido 2">
            <a:extLst>
              <a:ext uri="{FF2B5EF4-FFF2-40B4-BE49-F238E27FC236}">
                <a16:creationId xmlns:a16="http://schemas.microsoft.com/office/drawing/2014/main" id="{D041280F-9EFC-4B93-B0A6-CD6326224153}"/>
              </a:ext>
            </a:extLst>
          </p:cNvPr>
          <p:cNvSpPr>
            <a:spLocks noGrp="1"/>
          </p:cNvSpPr>
          <p:nvPr>
            <p:ph idx="1"/>
          </p:nvPr>
        </p:nvSpPr>
        <p:spPr>
          <a:xfrm>
            <a:off x="1141412" y="1378226"/>
            <a:ext cx="9905999" cy="5115339"/>
          </a:xfrm>
        </p:spPr>
        <p:txBody>
          <a:bodyPr/>
          <a:lstStyle/>
          <a:p>
            <a:pPr marL="457200" lvl="1" indent="0">
              <a:buNone/>
            </a:pPr>
            <a:r>
              <a:rPr lang="es-EC" b="1" dirty="0"/>
              <a:t>ESCENARIO DE DESPLIEGUE</a:t>
            </a:r>
          </a:p>
          <a:p>
            <a:pPr marL="457200" lvl="1" indent="0">
              <a:buNone/>
            </a:pPr>
            <a:endParaRPr lang="es-EC" b="1" dirty="0"/>
          </a:p>
          <a:p>
            <a:pPr marL="457200" lvl="1" indent="0">
              <a:buNone/>
            </a:pPr>
            <a:r>
              <a:rPr lang="es-EC" dirty="0"/>
              <a:t>Debido a la demanda de tráfico y por estrategias comerciales de la empresa el enlace se realizará en dos partes o </a:t>
            </a:r>
            <a:r>
              <a:rPr lang="es-EC" dirty="0" err="1"/>
              <a:t>sub-enlaces</a:t>
            </a:r>
            <a:r>
              <a:rPr lang="es-EC" dirty="0"/>
              <a:t>: Quito- Ambato y Ambato- Riobamba, siendo ambos dos enlaces Punto-Punto, mediante fibra óptica.</a:t>
            </a:r>
          </a:p>
          <a:p>
            <a:pPr marL="457200" lvl="1" indent="0">
              <a:buNone/>
            </a:pPr>
            <a:endParaRPr lang="es-EC" dirty="0"/>
          </a:p>
          <a:p>
            <a:pPr marL="457200" lvl="1" indent="0">
              <a:buNone/>
            </a:pPr>
            <a:r>
              <a:rPr lang="es-EC" dirty="0"/>
              <a:t>El Enlace Quito- Riobamba, es una parte del Anillo Nacional de fibra óptica. El enlace se realizará atravesando las provincias de Pichincha, Cotopaxi, Tungurahua y Chimborazo, de acuerdo a la figura siguiente.</a:t>
            </a:r>
          </a:p>
        </p:txBody>
      </p:sp>
    </p:spTree>
    <p:extLst>
      <p:ext uri="{BB962C8B-B14F-4D97-AF65-F5344CB8AC3E}">
        <p14:creationId xmlns:p14="http://schemas.microsoft.com/office/powerpoint/2010/main" val="76138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DB91CD-A458-4B13-9F45-F04975E50CC3}"/>
              </a:ext>
            </a:extLst>
          </p:cNvPr>
          <p:cNvSpPr>
            <a:spLocks noGrp="1"/>
          </p:cNvSpPr>
          <p:nvPr>
            <p:ph type="title"/>
          </p:nvPr>
        </p:nvSpPr>
        <p:spPr>
          <a:xfrm>
            <a:off x="1141413" y="618518"/>
            <a:ext cx="9905998" cy="784769"/>
          </a:xfrm>
        </p:spPr>
        <p:txBody>
          <a:bodyPr/>
          <a:lstStyle/>
          <a:p>
            <a:r>
              <a:rPr lang="es-EC" dirty="0"/>
              <a:t>CONSIDERACIONES DE DISEÑO</a:t>
            </a:r>
          </a:p>
        </p:txBody>
      </p:sp>
      <p:sp>
        <p:nvSpPr>
          <p:cNvPr id="3" name="Marcador de contenido 2">
            <a:extLst>
              <a:ext uri="{FF2B5EF4-FFF2-40B4-BE49-F238E27FC236}">
                <a16:creationId xmlns:a16="http://schemas.microsoft.com/office/drawing/2014/main" id="{98667876-FB0A-404B-97B9-E39ED5FCB932}"/>
              </a:ext>
            </a:extLst>
          </p:cNvPr>
          <p:cNvSpPr>
            <a:spLocks noGrp="1"/>
          </p:cNvSpPr>
          <p:nvPr>
            <p:ph idx="1"/>
          </p:nvPr>
        </p:nvSpPr>
        <p:spPr>
          <a:xfrm>
            <a:off x="1141412" y="1403287"/>
            <a:ext cx="9905999" cy="4387914"/>
          </a:xfrm>
        </p:spPr>
        <p:txBody>
          <a:bodyPr/>
          <a:lstStyle/>
          <a:p>
            <a:pPr marL="0" indent="0">
              <a:buNone/>
            </a:pPr>
            <a:r>
              <a:rPr lang="es-EC" dirty="0"/>
              <a:t>ESCENARIO DE DESPLIEGUE</a:t>
            </a:r>
          </a:p>
          <a:p>
            <a:pPr marL="0" indent="0">
              <a:buNone/>
            </a:pPr>
            <a:endParaRPr lang="es-EC" dirty="0"/>
          </a:p>
        </p:txBody>
      </p:sp>
      <p:pic>
        <p:nvPicPr>
          <p:cNvPr id="4" name="Imagen 3">
            <a:extLst>
              <a:ext uri="{FF2B5EF4-FFF2-40B4-BE49-F238E27FC236}">
                <a16:creationId xmlns:a16="http://schemas.microsoft.com/office/drawing/2014/main" id="{057D9E51-8299-4A78-B2FA-48CEED6362D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726870" y="2020176"/>
            <a:ext cx="6462713" cy="4219306"/>
          </a:xfrm>
          <a:prstGeom prst="rect">
            <a:avLst/>
          </a:prstGeom>
          <a:noFill/>
          <a:ln>
            <a:noFill/>
          </a:ln>
        </p:spPr>
      </p:pic>
    </p:spTree>
    <p:extLst>
      <p:ext uri="{BB962C8B-B14F-4D97-AF65-F5344CB8AC3E}">
        <p14:creationId xmlns:p14="http://schemas.microsoft.com/office/powerpoint/2010/main" val="913311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4E4768-520F-4A31-930D-5F1054179D89}"/>
              </a:ext>
            </a:extLst>
          </p:cNvPr>
          <p:cNvSpPr>
            <a:spLocks noGrp="1"/>
          </p:cNvSpPr>
          <p:nvPr>
            <p:ph idx="1"/>
          </p:nvPr>
        </p:nvSpPr>
        <p:spPr>
          <a:xfrm>
            <a:off x="1141412" y="1553029"/>
            <a:ext cx="9905999" cy="4920342"/>
          </a:xfrm>
        </p:spPr>
        <p:txBody>
          <a:bodyPr/>
          <a:lstStyle/>
          <a:p>
            <a:pPr marL="0" indent="0">
              <a:buNone/>
            </a:pPr>
            <a:r>
              <a:rPr lang="es-EC" dirty="0"/>
              <a:t>DISTANCIA ENTRE ENLACES</a:t>
            </a:r>
          </a:p>
          <a:p>
            <a:pPr marL="0" indent="0">
              <a:buNone/>
            </a:pPr>
            <a:r>
              <a:rPr lang="es-EC" dirty="0"/>
              <a:t>El enlace Quito – Riobamba comprende alrededor de 230 Km de cable de fibra óptica para interconectar las centrales en mención.  A continuación se detalla las distancias aproximadas entre las centrales que se interconectan en el enlace de estudio:</a:t>
            </a:r>
          </a:p>
          <a:p>
            <a:pPr marL="0" indent="0">
              <a:buNone/>
            </a:pPr>
            <a:endParaRPr lang="es-EC" dirty="0"/>
          </a:p>
        </p:txBody>
      </p:sp>
      <p:sp>
        <p:nvSpPr>
          <p:cNvPr id="4" name="Título 1">
            <a:extLst>
              <a:ext uri="{FF2B5EF4-FFF2-40B4-BE49-F238E27FC236}">
                <a16:creationId xmlns:a16="http://schemas.microsoft.com/office/drawing/2014/main" id="{6ABE4A65-A339-4A4C-8B1F-0DA64BEB7AF8}"/>
              </a:ext>
            </a:extLst>
          </p:cNvPr>
          <p:cNvSpPr>
            <a:spLocks noGrp="1"/>
          </p:cNvSpPr>
          <p:nvPr>
            <p:ph type="title"/>
          </p:nvPr>
        </p:nvSpPr>
        <p:spPr>
          <a:xfrm>
            <a:off x="1141413" y="618518"/>
            <a:ext cx="9905998" cy="784769"/>
          </a:xfrm>
        </p:spPr>
        <p:txBody>
          <a:bodyPr/>
          <a:lstStyle/>
          <a:p>
            <a:r>
              <a:rPr lang="es-EC" dirty="0"/>
              <a:t>CONSIDERACIONES DE DISEÑO</a:t>
            </a:r>
          </a:p>
        </p:txBody>
      </p:sp>
      <p:pic>
        <p:nvPicPr>
          <p:cNvPr id="2" name="Imagen 1">
            <a:extLst>
              <a:ext uri="{FF2B5EF4-FFF2-40B4-BE49-F238E27FC236}">
                <a16:creationId xmlns:a16="http://schemas.microsoft.com/office/drawing/2014/main" id="{11F2E9C4-95D1-4789-B557-9490077E579A}"/>
              </a:ext>
            </a:extLst>
          </p:cNvPr>
          <p:cNvPicPr>
            <a:picLocks noChangeAspect="1"/>
          </p:cNvPicPr>
          <p:nvPr/>
        </p:nvPicPr>
        <p:blipFill rotWithShape="1">
          <a:blip r:embed="rId2"/>
          <a:srcRect t="3208"/>
          <a:stretch/>
        </p:blipFill>
        <p:spPr>
          <a:xfrm>
            <a:off x="1839151" y="4346712"/>
            <a:ext cx="8223060" cy="1749287"/>
          </a:xfrm>
          <a:prstGeom prst="rect">
            <a:avLst/>
          </a:prstGeom>
        </p:spPr>
      </p:pic>
    </p:spTree>
    <p:extLst>
      <p:ext uri="{BB962C8B-B14F-4D97-AF65-F5344CB8AC3E}">
        <p14:creationId xmlns:p14="http://schemas.microsoft.com/office/powerpoint/2010/main" val="37480194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E911911-0DF0-4AE5-8701-53151FD48304}"/>
              </a:ext>
            </a:extLst>
          </p:cNvPr>
          <p:cNvSpPr>
            <a:spLocks noGrp="1"/>
          </p:cNvSpPr>
          <p:nvPr>
            <p:ph idx="1"/>
          </p:nvPr>
        </p:nvSpPr>
        <p:spPr>
          <a:xfrm>
            <a:off x="1141412" y="1403286"/>
            <a:ext cx="9905999" cy="4836195"/>
          </a:xfrm>
        </p:spPr>
        <p:txBody>
          <a:bodyPr/>
          <a:lstStyle/>
          <a:p>
            <a:pPr marL="0" indent="0">
              <a:buNone/>
            </a:pPr>
            <a:r>
              <a:rPr lang="es-EC" dirty="0"/>
              <a:t>INFRAESTRUCTURA</a:t>
            </a:r>
          </a:p>
          <a:p>
            <a:pPr marL="0" indent="0">
              <a:buNone/>
            </a:pPr>
            <a:r>
              <a:rPr lang="es-EC" dirty="0"/>
              <a:t>Debido a que la empresa solicita que la implementación se realice únicamente vía aérea, se optó por usar la infraestructura existente de otras operadoras y arrendarla, a continuación se indica el total de postes a usar por cada Provincia.</a:t>
            </a:r>
          </a:p>
        </p:txBody>
      </p:sp>
      <p:sp>
        <p:nvSpPr>
          <p:cNvPr id="4" name="Título 1">
            <a:extLst>
              <a:ext uri="{FF2B5EF4-FFF2-40B4-BE49-F238E27FC236}">
                <a16:creationId xmlns:a16="http://schemas.microsoft.com/office/drawing/2014/main" id="{3BBA0812-05D3-492D-83CA-17980C382219}"/>
              </a:ext>
            </a:extLst>
          </p:cNvPr>
          <p:cNvSpPr>
            <a:spLocks noGrp="1"/>
          </p:cNvSpPr>
          <p:nvPr>
            <p:ph type="title"/>
          </p:nvPr>
        </p:nvSpPr>
        <p:spPr>
          <a:xfrm>
            <a:off x="1141413" y="618518"/>
            <a:ext cx="9905998" cy="784769"/>
          </a:xfrm>
        </p:spPr>
        <p:txBody>
          <a:bodyPr/>
          <a:lstStyle/>
          <a:p>
            <a:r>
              <a:rPr lang="es-EC" dirty="0"/>
              <a:t>CONSIDERACIONES DE DISEÑO</a:t>
            </a:r>
          </a:p>
        </p:txBody>
      </p:sp>
      <p:pic>
        <p:nvPicPr>
          <p:cNvPr id="2" name="Imagen 1">
            <a:extLst>
              <a:ext uri="{FF2B5EF4-FFF2-40B4-BE49-F238E27FC236}">
                <a16:creationId xmlns:a16="http://schemas.microsoft.com/office/drawing/2014/main" id="{62A2A42A-D544-45BD-9634-3E09E3607AD3}"/>
              </a:ext>
            </a:extLst>
          </p:cNvPr>
          <p:cNvPicPr>
            <a:picLocks noChangeAspect="1"/>
          </p:cNvPicPr>
          <p:nvPr/>
        </p:nvPicPr>
        <p:blipFill rotWithShape="1">
          <a:blip r:embed="rId2"/>
          <a:srcRect l="966" t="2930" r="1029" b="3677"/>
          <a:stretch/>
        </p:blipFill>
        <p:spPr>
          <a:xfrm>
            <a:off x="1325217" y="4214192"/>
            <a:ext cx="9621080" cy="1683026"/>
          </a:xfrm>
          <a:prstGeom prst="rect">
            <a:avLst/>
          </a:prstGeom>
        </p:spPr>
      </p:pic>
    </p:spTree>
    <p:extLst>
      <p:ext uri="{BB962C8B-B14F-4D97-AF65-F5344CB8AC3E}">
        <p14:creationId xmlns:p14="http://schemas.microsoft.com/office/powerpoint/2010/main" val="3974495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740213-E5A8-4F33-BF70-07FC5138E95B}"/>
              </a:ext>
            </a:extLst>
          </p:cNvPr>
          <p:cNvSpPr>
            <a:spLocks noGrp="1"/>
          </p:cNvSpPr>
          <p:nvPr>
            <p:ph type="title"/>
          </p:nvPr>
        </p:nvSpPr>
        <p:spPr/>
        <p:txBody>
          <a:bodyPr/>
          <a:lstStyle/>
          <a:p>
            <a:r>
              <a:rPr lang="es-EC" dirty="0"/>
              <a:t>OBJETIVO GENERAL</a:t>
            </a:r>
          </a:p>
        </p:txBody>
      </p:sp>
      <p:sp>
        <p:nvSpPr>
          <p:cNvPr id="3" name="Marcador de contenido 2">
            <a:extLst>
              <a:ext uri="{FF2B5EF4-FFF2-40B4-BE49-F238E27FC236}">
                <a16:creationId xmlns:a16="http://schemas.microsoft.com/office/drawing/2014/main" id="{76578FFE-0444-4DF0-8F52-B7FD2D99E7A4}"/>
              </a:ext>
            </a:extLst>
          </p:cNvPr>
          <p:cNvSpPr>
            <a:spLocks noGrp="1"/>
          </p:cNvSpPr>
          <p:nvPr>
            <p:ph idx="1"/>
          </p:nvPr>
        </p:nvSpPr>
        <p:spPr/>
        <p:txBody>
          <a:bodyPr/>
          <a:lstStyle/>
          <a:p>
            <a:pPr marL="0" indent="0">
              <a:buNone/>
            </a:pPr>
            <a:endParaRPr lang="es-EC" dirty="0"/>
          </a:p>
          <a:p>
            <a:pPr marL="0" indent="0">
              <a:buNone/>
            </a:pPr>
            <a:endParaRPr lang="es-EC"/>
          </a:p>
          <a:p>
            <a:pPr marL="0" indent="0">
              <a:buNone/>
            </a:pPr>
            <a:r>
              <a:rPr lang="es-EC"/>
              <a:t>Desarrollar </a:t>
            </a:r>
            <a:r>
              <a:rPr lang="es-EC" dirty="0"/>
              <a:t>e implementar una red de fibra óptica con tecnología OTN-DWDM.</a:t>
            </a:r>
          </a:p>
          <a:p>
            <a:pPr marL="0" indent="0">
              <a:buNone/>
            </a:pPr>
            <a:endParaRPr lang="es-EC" dirty="0"/>
          </a:p>
        </p:txBody>
      </p:sp>
    </p:spTree>
    <p:extLst>
      <p:ext uri="{BB962C8B-B14F-4D97-AF65-F5344CB8AC3E}">
        <p14:creationId xmlns:p14="http://schemas.microsoft.com/office/powerpoint/2010/main" val="72796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F06D29-6C8A-4ECA-AF91-84D66E9A8D9D}"/>
              </a:ext>
            </a:extLst>
          </p:cNvPr>
          <p:cNvSpPr>
            <a:spLocks noGrp="1"/>
          </p:cNvSpPr>
          <p:nvPr>
            <p:ph type="title"/>
          </p:nvPr>
        </p:nvSpPr>
        <p:spPr>
          <a:xfrm>
            <a:off x="1141413" y="618518"/>
            <a:ext cx="9905998" cy="818396"/>
          </a:xfrm>
        </p:spPr>
        <p:txBody>
          <a:bodyPr/>
          <a:lstStyle/>
          <a:p>
            <a:r>
              <a:rPr lang="es-EC" dirty="0"/>
              <a:t>DISEÑO</a:t>
            </a:r>
          </a:p>
        </p:txBody>
      </p:sp>
      <mc:AlternateContent xmlns:mc="http://schemas.openxmlformats.org/markup-compatibility/2006" xmlns:a14="http://schemas.microsoft.com/office/drawing/2010/main">
        <mc:Choice Requires="a14">
          <p:sp>
            <p:nvSpPr>
              <p:cNvPr id="3" name="Marcador de contenido 2">
                <a:extLst>
                  <a:ext uri="{FF2B5EF4-FFF2-40B4-BE49-F238E27FC236}">
                    <a16:creationId xmlns:a16="http://schemas.microsoft.com/office/drawing/2014/main" id="{B0BF61E2-6047-4AF8-93E3-17BD7C1C0E26}"/>
                  </a:ext>
                </a:extLst>
              </p:cNvPr>
              <p:cNvSpPr>
                <a:spLocks noGrp="1"/>
              </p:cNvSpPr>
              <p:nvPr>
                <p:ph idx="1"/>
              </p:nvPr>
            </p:nvSpPr>
            <p:spPr>
              <a:xfrm>
                <a:off x="1141412" y="1553029"/>
                <a:ext cx="9905999" cy="4238172"/>
              </a:xfrm>
            </p:spPr>
            <p:txBody>
              <a:bodyPr/>
              <a:lstStyle/>
              <a:p>
                <a:pPr marL="0" indent="0">
                  <a:buNone/>
                </a:pPr>
                <a:r>
                  <a:rPr lang="es-EC" dirty="0"/>
                  <a:t>CALCULO DE ATENUACIONES ÓPTICAS POR ENLACE</a:t>
                </a:r>
              </a:p>
              <a:p>
                <a:pPr marL="0" indent="0">
                  <a:buNone/>
                </a:pPr>
                <a:r>
                  <a:rPr lang="es-EC" dirty="0"/>
                  <a:t>La atenuación es el desgaste que sufre la señal en el enlace, éste es un parámetro clave para conocer el estado del enlace óptico, así como la correcta manipulación del cable de fibra durante la instalación, y, el correcto proceso de empalme o fusión  a través del enlace.</a:t>
                </a:r>
              </a:p>
              <a:p>
                <a:pPr marL="0" indent="0">
                  <a:buNone/>
                </a:pPr>
                <a:r>
                  <a:rPr lang="es-EC" dirty="0"/>
                  <a:t>	Para el cálculo de la atenuación se usa la siguiente ecuación:</a:t>
                </a:r>
              </a:p>
              <a:p>
                <a:pPr marL="0" indent="0">
                  <a:buNone/>
                </a:pPr>
                <a:endParaRPr lang="es-EC" i="1" dirty="0"/>
              </a:p>
              <a:p>
                <a:pPr marL="0" indent="0">
                  <a:buNone/>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𝐴</m:t>
                      </m:r>
                      <m:d>
                        <m:dPr>
                          <m:ctrlPr>
                            <a:rPr lang="es-EC" i="1">
                              <a:latin typeface="Cambria Math" panose="02040503050406030204" pitchFamily="18" charset="0"/>
                            </a:rPr>
                          </m:ctrlPr>
                        </m:dPr>
                        <m:e>
                          <m:r>
                            <a:rPr lang="es-EC" i="1">
                              <a:latin typeface="Cambria Math" panose="02040503050406030204" pitchFamily="18" charset="0"/>
                            </a:rPr>
                            <m:t>𝑑𝑏</m:t>
                          </m:r>
                        </m:e>
                      </m:d>
                      <m:r>
                        <a:rPr lang="es-EC" i="1">
                          <a:latin typeface="Cambria Math" panose="02040503050406030204" pitchFamily="18" charset="0"/>
                        </a:rPr>
                        <m:t>=</m:t>
                      </m:r>
                      <m:r>
                        <a:rPr lang="es-EC" i="1">
                          <a:latin typeface="Cambria Math" panose="02040503050406030204" pitchFamily="18" charset="0"/>
                        </a:rPr>
                        <m:t>𝑛</m:t>
                      </m:r>
                      <m:r>
                        <a:rPr lang="es-EC" i="1">
                          <a:latin typeface="Cambria Math" panose="02040503050406030204" pitchFamily="18" charset="0"/>
                        </a:rPr>
                        <m:t>∗</m:t>
                      </m:r>
                      <m:r>
                        <a:rPr lang="es-EC" i="1">
                          <a:latin typeface="Cambria Math" panose="02040503050406030204" pitchFamily="18" charset="0"/>
                        </a:rPr>
                        <m:t>𝐶</m:t>
                      </m:r>
                      <m:r>
                        <a:rPr lang="es-EC" i="1">
                          <a:latin typeface="Cambria Math" panose="02040503050406030204" pitchFamily="18" charset="0"/>
                        </a:rPr>
                        <m:t>+</m:t>
                      </m:r>
                      <m:r>
                        <a:rPr lang="es-EC" i="1">
                          <a:latin typeface="Cambria Math" panose="02040503050406030204" pitchFamily="18" charset="0"/>
                        </a:rPr>
                        <m:t>𝑐</m:t>
                      </m:r>
                      <m:r>
                        <a:rPr lang="es-EC" i="1">
                          <a:latin typeface="Cambria Math" panose="02040503050406030204" pitchFamily="18" charset="0"/>
                        </a:rPr>
                        <m:t>∗</m:t>
                      </m:r>
                      <m:r>
                        <a:rPr lang="es-EC" i="1">
                          <a:latin typeface="Cambria Math" panose="02040503050406030204" pitchFamily="18" charset="0"/>
                        </a:rPr>
                        <m:t>𝐽</m:t>
                      </m:r>
                      <m:r>
                        <a:rPr lang="es-EC" i="1">
                          <a:latin typeface="Cambria Math" panose="02040503050406030204" pitchFamily="18" charset="0"/>
                        </a:rPr>
                        <m:t>+</m:t>
                      </m:r>
                      <m:r>
                        <a:rPr lang="es-EC" i="1">
                          <a:latin typeface="Cambria Math" panose="02040503050406030204" pitchFamily="18" charset="0"/>
                        </a:rPr>
                        <m:t>𝐿</m:t>
                      </m:r>
                      <m:r>
                        <a:rPr lang="es-EC" i="1">
                          <a:latin typeface="Cambria Math" panose="02040503050406030204" pitchFamily="18" charset="0"/>
                        </a:rPr>
                        <m:t>∗</m:t>
                      </m:r>
                      <m:r>
                        <a:rPr lang="es-EC" i="1">
                          <a:latin typeface="Cambria Math" panose="02040503050406030204" pitchFamily="18" charset="0"/>
                        </a:rPr>
                        <m:t>𝑎</m:t>
                      </m:r>
                      <m:r>
                        <a:rPr lang="es-EC" i="1">
                          <a:latin typeface="Cambria Math" panose="02040503050406030204" pitchFamily="18" charset="0"/>
                        </a:rPr>
                        <m:t>+</m:t>
                      </m:r>
                      <m:r>
                        <a:rPr lang="es-EC" i="1">
                          <a:latin typeface="Cambria Math" panose="02040503050406030204" pitchFamily="18" charset="0"/>
                        </a:rPr>
                        <m:t>𝑀</m:t>
                      </m:r>
                      <m:r>
                        <a:rPr lang="es-EC" i="1">
                          <a:latin typeface="Cambria Math" panose="02040503050406030204" pitchFamily="18" charset="0"/>
                        </a:rPr>
                        <m:t>     </m:t>
                      </m:r>
                    </m:oMath>
                  </m:oMathPara>
                </a14:m>
                <a:endParaRPr lang="es-EC" dirty="0"/>
              </a:p>
              <a:p>
                <a:pPr marL="0" indent="0">
                  <a:buNone/>
                </a:pPr>
                <a:endParaRPr lang="es-EC" dirty="0"/>
              </a:p>
            </p:txBody>
          </p:sp>
        </mc:Choice>
        <mc:Fallback xmlns="">
          <p:sp>
            <p:nvSpPr>
              <p:cNvPr id="3" name="Marcador de contenido 2">
                <a:extLst>
                  <a:ext uri="{FF2B5EF4-FFF2-40B4-BE49-F238E27FC236}">
                    <a16:creationId xmlns:a16="http://schemas.microsoft.com/office/drawing/2014/main" id="{B0BF61E2-6047-4AF8-93E3-17BD7C1C0E26}"/>
                  </a:ext>
                </a:extLst>
              </p:cNvPr>
              <p:cNvSpPr>
                <a:spLocks noGrp="1" noRot="1" noChangeAspect="1" noMove="1" noResize="1" noEditPoints="1" noAdjustHandles="1" noChangeArrowheads="1" noChangeShapeType="1" noTextEdit="1"/>
              </p:cNvSpPr>
              <p:nvPr>
                <p:ph idx="1"/>
              </p:nvPr>
            </p:nvSpPr>
            <p:spPr>
              <a:xfrm>
                <a:off x="1141412" y="1553029"/>
                <a:ext cx="9905999" cy="4238172"/>
              </a:xfrm>
              <a:blipFill>
                <a:blip r:embed="rId2"/>
                <a:stretch>
                  <a:fillRect l="-923" t="-144" r="-1354"/>
                </a:stretch>
              </a:blipFill>
            </p:spPr>
            <p:txBody>
              <a:bodyPr/>
              <a:lstStyle/>
              <a:p>
                <a:r>
                  <a:rPr lang="es-EC">
                    <a:noFill/>
                  </a:rPr>
                  <a:t> </a:t>
                </a:r>
              </a:p>
            </p:txBody>
          </p:sp>
        </mc:Fallback>
      </mc:AlternateContent>
    </p:spTree>
    <p:extLst>
      <p:ext uri="{BB962C8B-B14F-4D97-AF65-F5344CB8AC3E}">
        <p14:creationId xmlns:p14="http://schemas.microsoft.com/office/powerpoint/2010/main" val="4178201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4720B8-1975-4974-8C59-592A48A8E06B}"/>
              </a:ext>
            </a:extLst>
          </p:cNvPr>
          <p:cNvSpPr>
            <a:spLocks noGrp="1"/>
          </p:cNvSpPr>
          <p:nvPr>
            <p:ph type="title"/>
          </p:nvPr>
        </p:nvSpPr>
        <p:spPr/>
        <p:txBody>
          <a:bodyPr/>
          <a:lstStyle/>
          <a:p>
            <a:r>
              <a:rPr lang="es-EC" dirty="0"/>
              <a:t>DISEÑO</a:t>
            </a:r>
          </a:p>
        </p:txBody>
      </p:sp>
      <p:sp>
        <p:nvSpPr>
          <p:cNvPr id="3" name="Marcador de contenido 2">
            <a:extLst>
              <a:ext uri="{FF2B5EF4-FFF2-40B4-BE49-F238E27FC236}">
                <a16:creationId xmlns:a16="http://schemas.microsoft.com/office/drawing/2014/main" id="{8BDA3F0A-591E-4962-A752-7BAE86095CB1}"/>
              </a:ext>
            </a:extLst>
          </p:cNvPr>
          <p:cNvSpPr>
            <a:spLocks noGrp="1"/>
          </p:cNvSpPr>
          <p:nvPr>
            <p:ph idx="1"/>
          </p:nvPr>
        </p:nvSpPr>
        <p:spPr>
          <a:xfrm>
            <a:off x="1141412" y="1843314"/>
            <a:ext cx="9905999" cy="4396168"/>
          </a:xfrm>
        </p:spPr>
        <p:txBody>
          <a:bodyPr>
            <a:normAutofit fontScale="92500" lnSpcReduction="20000"/>
          </a:bodyPr>
          <a:lstStyle/>
          <a:p>
            <a:r>
              <a:rPr lang="es-EC" dirty="0"/>
              <a:t>Donde: </a:t>
            </a:r>
          </a:p>
          <a:p>
            <a:pPr lvl="0"/>
            <a:r>
              <a:rPr lang="es-EC" dirty="0"/>
              <a:t>n — número de conectores</a:t>
            </a:r>
          </a:p>
          <a:p>
            <a:pPr lvl="0"/>
            <a:r>
              <a:rPr lang="es-EC" dirty="0"/>
              <a:t>C — atenuación para un conector óptico (dB)</a:t>
            </a:r>
          </a:p>
          <a:p>
            <a:pPr lvl="0"/>
            <a:r>
              <a:rPr lang="es-EC" dirty="0"/>
              <a:t>c — número de empalmes en el enlace</a:t>
            </a:r>
          </a:p>
          <a:p>
            <a:pPr lvl="0"/>
            <a:r>
              <a:rPr lang="es-EC" dirty="0"/>
              <a:t>J — atenuación para un empalme (dB)</a:t>
            </a:r>
          </a:p>
          <a:p>
            <a:pPr lvl="0"/>
            <a:r>
              <a:rPr lang="es-EC" dirty="0"/>
              <a:t>a — atenuación para el cable óptico (dB/Km) </a:t>
            </a:r>
          </a:p>
          <a:p>
            <a:pPr lvl="0"/>
            <a:r>
              <a:rPr lang="es-EC" dirty="0"/>
              <a:t>L — longitud total del cable óptico(Km)</a:t>
            </a:r>
          </a:p>
          <a:p>
            <a:pPr lvl="0"/>
            <a:r>
              <a:rPr lang="es-EC" dirty="0"/>
              <a:t>M — margen del sistema (los cables de interconexión, curva del cable, los eventos de atenuación óptica impredecibles, y así sucesivamente, se deben considerar alrededor de 3dB).</a:t>
            </a:r>
          </a:p>
          <a:p>
            <a:pPr marL="0" indent="0">
              <a:buNone/>
            </a:pPr>
            <a:endParaRPr lang="es-EC" dirty="0"/>
          </a:p>
        </p:txBody>
      </p:sp>
    </p:spTree>
    <p:extLst>
      <p:ext uri="{BB962C8B-B14F-4D97-AF65-F5344CB8AC3E}">
        <p14:creationId xmlns:p14="http://schemas.microsoft.com/office/powerpoint/2010/main" val="3659226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87C483-024C-47D8-8AFE-E313F7C22CCD}"/>
              </a:ext>
            </a:extLst>
          </p:cNvPr>
          <p:cNvSpPr>
            <a:spLocks noGrp="1"/>
          </p:cNvSpPr>
          <p:nvPr>
            <p:ph type="title"/>
          </p:nvPr>
        </p:nvSpPr>
        <p:spPr>
          <a:xfrm>
            <a:off x="1141413" y="618518"/>
            <a:ext cx="9905998" cy="832911"/>
          </a:xfrm>
        </p:spPr>
        <p:txBody>
          <a:bodyPr/>
          <a:lstStyle/>
          <a:p>
            <a:r>
              <a:rPr lang="es-EC" dirty="0"/>
              <a:t>diseño</a:t>
            </a:r>
          </a:p>
        </p:txBody>
      </p:sp>
      <p:sp>
        <p:nvSpPr>
          <p:cNvPr id="3" name="Marcador de contenido 2">
            <a:extLst>
              <a:ext uri="{FF2B5EF4-FFF2-40B4-BE49-F238E27FC236}">
                <a16:creationId xmlns:a16="http://schemas.microsoft.com/office/drawing/2014/main" id="{3F60DBBE-663A-4222-BBDA-20834C381FDB}"/>
              </a:ext>
            </a:extLst>
          </p:cNvPr>
          <p:cNvSpPr>
            <a:spLocks noGrp="1"/>
          </p:cNvSpPr>
          <p:nvPr>
            <p:ph idx="1"/>
          </p:nvPr>
        </p:nvSpPr>
        <p:spPr>
          <a:xfrm>
            <a:off x="1141412" y="1451428"/>
            <a:ext cx="9905999" cy="5065485"/>
          </a:xfrm>
        </p:spPr>
        <p:txBody>
          <a:bodyPr>
            <a:normAutofit/>
          </a:bodyPr>
          <a:lstStyle/>
          <a:p>
            <a:pPr marL="0" indent="0">
              <a:buNone/>
            </a:pPr>
            <a:r>
              <a:rPr lang="es-EC" sz="2000" dirty="0"/>
              <a:t>A continuación se indican las tablas de atenuación por cada enlace:</a:t>
            </a:r>
          </a:p>
          <a:p>
            <a:pPr marL="0" indent="0">
              <a:buNone/>
            </a:pPr>
            <a:r>
              <a:rPr lang="es-EC" sz="2000" dirty="0"/>
              <a:t>Quito-Ambato</a:t>
            </a:r>
          </a:p>
          <a:p>
            <a:pPr marL="0" indent="0">
              <a:buNone/>
            </a:pPr>
            <a:endParaRPr lang="es-EC" sz="2000" dirty="0"/>
          </a:p>
          <a:p>
            <a:pPr marL="0" indent="0">
              <a:buNone/>
            </a:pPr>
            <a:endParaRPr lang="es-EC" sz="2000" dirty="0"/>
          </a:p>
          <a:p>
            <a:pPr marL="0" indent="0">
              <a:buNone/>
            </a:pPr>
            <a:endParaRPr lang="es-EC" sz="2000" dirty="0"/>
          </a:p>
          <a:p>
            <a:pPr marL="0" indent="0">
              <a:buNone/>
            </a:pPr>
            <a:r>
              <a:rPr lang="es-EC" sz="2000" dirty="0"/>
              <a:t>Ambato-Riobamba</a:t>
            </a:r>
          </a:p>
        </p:txBody>
      </p:sp>
      <p:pic>
        <p:nvPicPr>
          <p:cNvPr id="7" name="Imagen 6">
            <a:extLst>
              <a:ext uri="{FF2B5EF4-FFF2-40B4-BE49-F238E27FC236}">
                <a16:creationId xmlns:a16="http://schemas.microsoft.com/office/drawing/2014/main" id="{B86D4E58-0800-491B-9524-D7957D00839F}"/>
              </a:ext>
            </a:extLst>
          </p:cNvPr>
          <p:cNvPicPr>
            <a:picLocks noChangeAspect="1"/>
          </p:cNvPicPr>
          <p:nvPr/>
        </p:nvPicPr>
        <p:blipFill rotWithShape="1">
          <a:blip r:embed="rId2"/>
          <a:srcRect l="26440" t="35021" r="44195" b="51437"/>
          <a:stretch/>
        </p:blipFill>
        <p:spPr>
          <a:xfrm>
            <a:off x="1270860" y="2386739"/>
            <a:ext cx="7811147" cy="1503336"/>
          </a:xfrm>
          <a:prstGeom prst="rect">
            <a:avLst/>
          </a:prstGeom>
        </p:spPr>
      </p:pic>
      <p:pic>
        <p:nvPicPr>
          <p:cNvPr id="8" name="Imagen 7">
            <a:extLst>
              <a:ext uri="{FF2B5EF4-FFF2-40B4-BE49-F238E27FC236}">
                <a16:creationId xmlns:a16="http://schemas.microsoft.com/office/drawing/2014/main" id="{DC1E0B19-B544-455D-9D23-5743FA7EF7C8}"/>
              </a:ext>
            </a:extLst>
          </p:cNvPr>
          <p:cNvPicPr>
            <a:picLocks noChangeAspect="1"/>
          </p:cNvPicPr>
          <p:nvPr/>
        </p:nvPicPr>
        <p:blipFill rotWithShape="1">
          <a:blip r:embed="rId3"/>
          <a:srcRect l="26949" t="45647" r="44703" b="39204"/>
          <a:stretch/>
        </p:blipFill>
        <p:spPr>
          <a:xfrm>
            <a:off x="1270860" y="4494509"/>
            <a:ext cx="7811146" cy="1503336"/>
          </a:xfrm>
          <a:prstGeom prst="rect">
            <a:avLst/>
          </a:prstGeom>
        </p:spPr>
      </p:pic>
    </p:spTree>
    <p:extLst>
      <p:ext uri="{BB962C8B-B14F-4D97-AF65-F5344CB8AC3E}">
        <p14:creationId xmlns:p14="http://schemas.microsoft.com/office/powerpoint/2010/main" val="1041988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84CA2E-8F4D-45EE-8209-9DC4F067F2E7}"/>
              </a:ext>
            </a:extLst>
          </p:cNvPr>
          <p:cNvSpPr>
            <a:spLocks noGrp="1"/>
          </p:cNvSpPr>
          <p:nvPr>
            <p:ph type="title"/>
          </p:nvPr>
        </p:nvSpPr>
        <p:spPr>
          <a:xfrm>
            <a:off x="1141413" y="618518"/>
            <a:ext cx="9905998" cy="727682"/>
          </a:xfrm>
        </p:spPr>
        <p:txBody>
          <a:bodyPr/>
          <a:lstStyle/>
          <a:p>
            <a:r>
              <a:rPr lang="es-EC" dirty="0"/>
              <a:t>diseño</a:t>
            </a:r>
          </a:p>
        </p:txBody>
      </p:sp>
      <p:sp>
        <p:nvSpPr>
          <p:cNvPr id="3" name="Marcador de contenido 2">
            <a:extLst>
              <a:ext uri="{FF2B5EF4-FFF2-40B4-BE49-F238E27FC236}">
                <a16:creationId xmlns:a16="http://schemas.microsoft.com/office/drawing/2014/main" id="{B1D2D39D-D259-4274-86B3-F74C334A7635}"/>
              </a:ext>
            </a:extLst>
          </p:cNvPr>
          <p:cNvSpPr>
            <a:spLocks noGrp="1"/>
          </p:cNvSpPr>
          <p:nvPr>
            <p:ph idx="1"/>
          </p:nvPr>
        </p:nvSpPr>
        <p:spPr>
          <a:xfrm>
            <a:off x="1141413" y="1612900"/>
            <a:ext cx="6097588" cy="4178301"/>
          </a:xfrm>
        </p:spPr>
        <p:txBody>
          <a:bodyPr/>
          <a:lstStyle/>
          <a:p>
            <a:pPr marL="0" indent="0">
              <a:buNone/>
            </a:pPr>
            <a:r>
              <a:rPr lang="es-EC" dirty="0"/>
              <a:t>CAPACIDAD DWDM</a:t>
            </a:r>
          </a:p>
          <a:p>
            <a:pPr marL="0" indent="0">
              <a:buNone/>
            </a:pPr>
            <a:r>
              <a:rPr lang="es-EC" dirty="0"/>
              <a:t>La capacidad que brinda la tecnología DWDM para la red al finalizar la implementación total del proyecto será de aproximadamente 40 lambdas, con el uso de 2 de los 24 los hilos del cable de fibra óptica.</a:t>
            </a:r>
          </a:p>
          <a:p>
            <a:pPr marL="0" indent="0">
              <a:buNone/>
            </a:pPr>
            <a:r>
              <a:rPr lang="es-EC" dirty="0"/>
              <a:t>El equipo activo a integrar en los nodos es el OTN (ZXONE 9700 40X100G) </a:t>
            </a:r>
          </a:p>
        </p:txBody>
      </p:sp>
      <p:pic>
        <p:nvPicPr>
          <p:cNvPr id="5122" name="Picture 2" descr="Imagen relacionada">
            <a:extLst>
              <a:ext uri="{FF2B5EF4-FFF2-40B4-BE49-F238E27FC236}">
                <a16:creationId xmlns:a16="http://schemas.microsoft.com/office/drawing/2014/main" id="{19EF7D91-0869-48FD-9D18-76161AAA91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424" y="704003"/>
            <a:ext cx="2492375" cy="5449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87393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A454A-F4EB-4E4E-9D70-39AF9DCB682D}"/>
              </a:ext>
            </a:extLst>
          </p:cNvPr>
          <p:cNvSpPr>
            <a:spLocks noGrp="1"/>
          </p:cNvSpPr>
          <p:nvPr>
            <p:ph type="title"/>
          </p:nvPr>
        </p:nvSpPr>
        <p:spPr>
          <a:xfrm>
            <a:off x="1141413" y="618518"/>
            <a:ext cx="9905998" cy="822824"/>
          </a:xfrm>
        </p:spPr>
        <p:txBody>
          <a:bodyPr/>
          <a:lstStyle/>
          <a:p>
            <a:r>
              <a:rPr lang="es-EC" dirty="0"/>
              <a:t>Implementación</a:t>
            </a:r>
          </a:p>
        </p:txBody>
      </p:sp>
      <p:sp>
        <p:nvSpPr>
          <p:cNvPr id="3" name="Marcador de contenido 2">
            <a:extLst>
              <a:ext uri="{FF2B5EF4-FFF2-40B4-BE49-F238E27FC236}">
                <a16:creationId xmlns:a16="http://schemas.microsoft.com/office/drawing/2014/main" id="{0CA46F71-E500-4907-9770-160FDB3CBC27}"/>
              </a:ext>
            </a:extLst>
          </p:cNvPr>
          <p:cNvSpPr>
            <a:spLocks noGrp="1"/>
          </p:cNvSpPr>
          <p:nvPr>
            <p:ph idx="1"/>
          </p:nvPr>
        </p:nvSpPr>
        <p:spPr>
          <a:xfrm>
            <a:off x="1141412" y="1766806"/>
            <a:ext cx="9905999" cy="4711485"/>
          </a:xfrm>
        </p:spPr>
        <p:txBody>
          <a:bodyPr/>
          <a:lstStyle/>
          <a:p>
            <a:pPr marL="0" indent="0">
              <a:buNone/>
            </a:pPr>
            <a:r>
              <a:rPr lang="es-EC" dirty="0"/>
              <a:t>RUTAS DEL CABLEADO-RUTA EN EL DISTRITO METROPOLITANO DE QUITO</a:t>
            </a:r>
          </a:p>
          <a:p>
            <a:pPr marL="0" indent="0">
              <a:buNone/>
            </a:pPr>
            <a:endParaRPr lang="es-EC" dirty="0"/>
          </a:p>
        </p:txBody>
      </p:sp>
      <p:pic>
        <p:nvPicPr>
          <p:cNvPr id="4" name="1 Imagen" descr="Poste a pasar fibra.jpg">
            <a:extLst>
              <a:ext uri="{FF2B5EF4-FFF2-40B4-BE49-F238E27FC236}">
                <a16:creationId xmlns:a16="http://schemas.microsoft.com/office/drawing/2014/main" id="{2C4D2563-B15A-45EF-8675-22793002E63E}"/>
              </a:ext>
            </a:extLst>
          </p:cNvPr>
          <p:cNvPicPr/>
          <p:nvPr/>
        </p:nvPicPr>
        <p:blipFill rotWithShape="1">
          <a:blip r:embed="rId2"/>
          <a:srcRect l="813"/>
          <a:stretch/>
        </p:blipFill>
        <p:spPr>
          <a:xfrm>
            <a:off x="2061275" y="2643390"/>
            <a:ext cx="7557000" cy="3596092"/>
          </a:xfrm>
          <a:prstGeom prst="rect">
            <a:avLst/>
          </a:prstGeom>
        </p:spPr>
      </p:pic>
    </p:spTree>
    <p:extLst>
      <p:ext uri="{BB962C8B-B14F-4D97-AF65-F5344CB8AC3E}">
        <p14:creationId xmlns:p14="http://schemas.microsoft.com/office/powerpoint/2010/main" val="82304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A454A-F4EB-4E4E-9D70-39AF9DCB682D}"/>
              </a:ext>
            </a:extLst>
          </p:cNvPr>
          <p:cNvSpPr>
            <a:spLocks noGrp="1"/>
          </p:cNvSpPr>
          <p:nvPr>
            <p:ph type="title"/>
          </p:nvPr>
        </p:nvSpPr>
        <p:spPr>
          <a:xfrm>
            <a:off x="1141413" y="618518"/>
            <a:ext cx="9905998" cy="822824"/>
          </a:xfrm>
        </p:spPr>
        <p:txBody>
          <a:bodyPr/>
          <a:lstStyle/>
          <a:p>
            <a:r>
              <a:rPr lang="es-EC" dirty="0"/>
              <a:t>Implementación</a:t>
            </a:r>
          </a:p>
        </p:txBody>
      </p:sp>
      <p:sp>
        <p:nvSpPr>
          <p:cNvPr id="3" name="Marcador de contenido 2">
            <a:extLst>
              <a:ext uri="{FF2B5EF4-FFF2-40B4-BE49-F238E27FC236}">
                <a16:creationId xmlns:a16="http://schemas.microsoft.com/office/drawing/2014/main" id="{0CA46F71-E500-4907-9770-160FDB3CBC27}"/>
              </a:ext>
            </a:extLst>
          </p:cNvPr>
          <p:cNvSpPr>
            <a:spLocks noGrp="1"/>
          </p:cNvSpPr>
          <p:nvPr>
            <p:ph idx="1"/>
          </p:nvPr>
        </p:nvSpPr>
        <p:spPr>
          <a:xfrm>
            <a:off x="1141412" y="1766806"/>
            <a:ext cx="9905999" cy="4711485"/>
          </a:xfrm>
        </p:spPr>
        <p:txBody>
          <a:bodyPr/>
          <a:lstStyle/>
          <a:p>
            <a:pPr marL="0" indent="0">
              <a:buNone/>
            </a:pPr>
            <a:r>
              <a:rPr lang="es-EC" dirty="0"/>
              <a:t>RUTAS DEL CABLEADO-RUTA EN LA PROVINCIA DE COTOPAXI</a:t>
            </a:r>
          </a:p>
        </p:txBody>
      </p:sp>
      <p:pic>
        <p:nvPicPr>
          <p:cNvPr id="5" name="1 Imagen" descr="Poste a pasar fibra.jpg">
            <a:extLst>
              <a:ext uri="{FF2B5EF4-FFF2-40B4-BE49-F238E27FC236}">
                <a16:creationId xmlns:a16="http://schemas.microsoft.com/office/drawing/2014/main" id="{047D42E8-389F-462A-B575-5BE0842EED21}"/>
              </a:ext>
            </a:extLst>
          </p:cNvPr>
          <p:cNvPicPr/>
          <p:nvPr/>
        </p:nvPicPr>
        <p:blipFill>
          <a:blip r:embed="rId2"/>
          <a:stretch>
            <a:fillRect/>
          </a:stretch>
        </p:blipFill>
        <p:spPr>
          <a:xfrm>
            <a:off x="2400301" y="2512695"/>
            <a:ext cx="7099300" cy="3545205"/>
          </a:xfrm>
          <a:prstGeom prst="rect">
            <a:avLst/>
          </a:prstGeom>
        </p:spPr>
      </p:pic>
    </p:spTree>
    <p:extLst>
      <p:ext uri="{BB962C8B-B14F-4D97-AF65-F5344CB8AC3E}">
        <p14:creationId xmlns:p14="http://schemas.microsoft.com/office/powerpoint/2010/main" val="1252466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A454A-F4EB-4E4E-9D70-39AF9DCB682D}"/>
              </a:ext>
            </a:extLst>
          </p:cNvPr>
          <p:cNvSpPr>
            <a:spLocks noGrp="1"/>
          </p:cNvSpPr>
          <p:nvPr>
            <p:ph type="title"/>
          </p:nvPr>
        </p:nvSpPr>
        <p:spPr>
          <a:xfrm>
            <a:off x="1141413" y="618518"/>
            <a:ext cx="9905998" cy="822824"/>
          </a:xfrm>
        </p:spPr>
        <p:txBody>
          <a:bodyPr/>
          <a:lstStyle/>
          <a:p>
            <a:r>
              <a:rPr lang="es-EC" dirty="0"/>
              <a:t>Implementación</a:t>
            </a:r>
          </a:p>
        </p:txBody>
      </p:sp>
      <p:sp>
        <p:nvSpPr>
          <p:cNvPr id="3" name="Marcador de contenido 2">
            <a:extLst>
              <a:ext uri="{FF2B5EF4-FFF2-40B4-BE49-F238E27FC236}">
                <a16:creationId xmlns:a16="http://schemas.microsoft.com/office/drawing/2014/main" id="{0CA46F71-E500-4907-9770-160FDB3CBC27}"/>
              </a:ext>
            </a:extLst>
          </p:cNvPr>
          <p:cNvSpPr>
            <a:spLocks noGrp="1"/>
          </p:cNvSpPr>
          <p:nvPr>
            <p:ph idx="1"/>
          </p:nvPr>
        </p:nvSpPr>
        <p:spPr>
          <a:xfrm>
            <a:off x="1141412" y="1766806"/>
            <a:ext cx="9905999" cy="4711485"/>
          </a:xfrm>
        </p:spPr>
        <p:txBody>
          <a:bodyPr/>
          <a:lstStyle/>
          <a:p>
            <a:pPr marL="0" indent="0">
              <a:buNone/>
            </a:pPr>
            <a:r>
              <a:rPr lang="es-EC" dirty="0"/>
              <a:t>RUTAS DEL CABLEADO-RUTA EN LA PROVINCIA DE TUNGURAHUA</a:t>
            </a:r>
          </a:p>
          <a:p>
            <a:pPr marL="0" indent="0">
              <a:buNone/>
            </a:pPr>
            <a:endParaRPr lang="es-EC" dirty="0"/>
          </a:p>
        </p:txBody>
      </p:sp>
      <p:pic>
        <p:nvPicPr>
          <p:cNvPr id="5" name="1 Imagen" descr="Poste a pasar fibra.jpg">
            <a:extLst>
              <a:ext uri="{FF2B5EF4-FFF2-40B4-BE49-F238E27FC236}">
                <a16:creationId xmlns:a16="http://schemas.microsoft.com/office/drawing/2014/main" id="{A2E9D57B-B095-4246-9285-6C4475E43632}"/>
              </a:ext>
            </a:extLst>
          </p:cNvPr>
          <p:cNvPicPr/>
          <p:nvPr/>
        </p:nvPicPr>
        <p:blipFill>
          <a:blip r:embed="rId2"/>
          <a:stretch>
            <a:fillRect/>
          </a:stretch>
        </p:blipFill>
        <p:spPr>
          <a:xfrm>
            <a:off x="2573336" y="2625724"/>
            <a:ext cx="6811964" cy="3495675"/>
          </a:xfrm>
          <a:prstGeom prst="rect">
            <a:avLst/>
          </a:prstGeom>
        </p:spPr>
      </p:pic>
    </p:spTree>
    <p:extLst>
      <p:ext uri="{BB962C8B-B14F-4D97-AF65-F5344CB8AC3E}">
        <p14:creationId xmlns:p14="http://schemas.microsoft.com/office/powerpoint/2010/main" val="2829466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B5A454A-F4EB-4E4E-9D70-39AF9DCB682D}"/>
              </a:ext>
            </a:extLst>
          </p:cNvPr>
          <p:cNvSpPr>
            <a:spLocks noGrp="1"/>
          </p:cNvSpPr>
          <p:nvPr>
            <p:ph type="title"/>
          </p:nvPr>
        </p:nvSpPr>
        <p:spPr>
          <a:xfrm>
            <a:off x="1141413" y="618518"/>
            <a:ext cx="9905998" cy="822824"/>
          </a:xfrm>
        </p:spPr>
        <p:txBody>
          <a:bodyPr/>
          <a:lstStyle/>
          <a:p>
            <a:r>
              <a:rPr lang="es-EC" dirty="0"/>
              <a:t>Implementación</a:t>
            </a:r>
          </a:p>
        </p:txBody>
      </p:sp>
      <p:sp>
        <p:nvSpPr>
          <p:cNvPr id="3" name="Marcador de contenido 2">
            <a:extLst>
              <a:ext uri="{FF2B5EF4-FFF2-40B4-BE49-F238E27FC236}">
                <a16:creationId xmlns:a16="http://schemas.microsoft.com/office/drawing/2014/main" id="{0CA46F71-E500-4907-9770-160FDB3CBC27}"/>
              </a:ext>
            </a:extLst>
          </p:cNvPr>
          <p:cNvSpPr>
            <a:spLocks noGrp="1"/>
          </p:cNvSpPr>
          <p:nvPr>
            <p:ph idx="1"/>
          </p:nvPr>
        </p:nvSpPr>
        <p:spPr>
          <a:xfrm>
            <a:off x="1141412" y="1766806"/>
            <a:ext cx="9905999" cy="4711485"/>
          </a:xfrm>
        </p:spPr>
        <p:txBody>
          <a:bodyPr/>
          <a:lstStyle/>
          <a:p>
            <a:pPr marL="0" indent="0">
              <a:buNone/>
            </a:pPr>
            <a:r>
              <a:rPr lang="es-EC" dirty="0"/>
              <a:t>RUTAS DEL CABLEADO-RUTA EN LA PROVINCIA DE CHIMBORAZO</a:t>
            </a:r>
          </a:p>
          <a:p>
            <a:pPr marL="0" indent="0">
              <a:buNone/>
            </a:pPr>
            <a:endParaRPr lang="es-EC" dirty="0"/>
          </a:p>
        </p:txBody>
      </p:sp>
      <p:pic>
        <p:nvPicPr>
          <p:cNvPr id="5" name="1 Imagen" descr="Poste a pasar fibra.jpg">
            <a:extLst>
              <a:ext uri="{FF2B5EF4-FFF2-40B4-BE49-F238E27FC236}">
                <a16:creationId xmlns:a16="http://schemas.microsoft.com/office/drawing/2014/main" id="{B4890E2D-F6BF-4DE4-A83B-C223F4A84D5B}"/>
              </a:ext>
            </a:extLst>
          </p:cNvPr>
          <p:cNvPicPr/>
          <p:nvPr/>
        </p:nvPicPr>
        <p:blipFill>
          <a:blip r:embed="rId2"/>
          <a:stretch>
            <a:fillRect/>
          </a:stretch>
        </p:blipFill>
        <p:spPr>
          <a:xfrm>
            <a:off x="2075814" y="2574607"/>
            <a:ext cx="7474585" cy="3483293"/>
          </a:xfrm>
          <a:prstGeom prst="rect">
            <a:avLst/>
          </a:prstGeom>
        </p:spPr>
      </p:pic>
    </p:spTree>
    <p:extLst>
      <p:ext uri="{BB962C8B-B14F-4D97-AF65-F5344CB8AC3E}">
        <p14:creationId xmlns:p14="http://schemas.microsoft.com/office/powerpoint/2010/main" val="4651912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AB0D3C-052C-482F-AC4B-577061F54B34}"/>
              </a:ext>
            </a:extLst>
          </p:cNvPr>
          <p:cNvSpPr>
            <a:spLocks noGrp="1"/>
          </p:cNvSpPr>
          <p:nvPr>
            <p:ph type="title"/>
          </p:nvPr>
        </p:nvSpPr>
        <p:spPr>
          <a:xfrm>
            <a:off x="1141413" y="618518"/>
            <a:ext cx="9905998" cy="753082"/>
          </a:xfrm>
        </p:spPr>
        <p:txBody>
          <a:bodyPr/>
          <a:lstStyle/>
          <a:p>
            <a:r>
              <a:rPr lang="es-EC" dirty="0"/>
              <a:t>IMPLEMENTACIÓN</a:t>
            </a:r>
          </a:p>
        </p:txBody>
      </p:sp>
      <p:sp>
        <p:nvSpPr>
          <p:cNvPr id="3" name="Marcador de contenido 2">
            <a:extLst>
              <a:ext uri="{FF2B5EF4-FFF2-40B4-BE49-F238E27FC236}">
                <a16:creationId xmlns:a16="http://schemas.microsoft.com/office/drawing/2014/main" id="{053683B5-CFF3-4392-846C-00BF7084F567}"/>
              </a:ext>
            </a:extLst>
          </p:cNvPr>
          <p:cNvSpPr>
            <a:spLocks noGrp="1"/>
          </p:cNvSpPr>
          <p:nvPr>
            <p:ph idx="1"/>
          </p:nvPr>
        </p:nvSpPr>
        <p:spPr>
          <a:xfrm>
            <a:off x="1141412" y="1371600"/>
            <a:ext cx="9905999" cy="4419601"/>
          </a:xfrm>
        </p:spPr>
        <p:txBody>
          <a:bodyPr>
            <a:normAutofit lnSpcReduction="10000"/>
          </a:bodyPr>
          <a:lstStyle/>
          <a:p>
            <a:pPr marL="457200" lvl="1" indent="0">
              <a:buNone/>
            </a:pPr>
            <a:r>
              <a:rPr lang="es-EC" b="1" dirty="0"/>
              <a:t>Instalación del  cable de fibra óptica.</a:t>
            </a:r>
          </a:p>
          <a:p>
            <a:pPr marL="0" indent="0">
              <a:buNone/>
            </a:pPr>
            <a:r>
              <a:rPr lang="es-EC" dirty="0"/>
              <a:t>Cuando los herrajes han sido instalados en toda la zona de trabajo, empieza el proceso de instalación del cable de fibra óptica. Para el tendido aéreo de cable existen dos métodos, pudiendo usar cualquiera de los métodos o una combinación de los mismos, dependiendo de la geografía y obstáculos existentes en la zona de trabajo.</a:t>
            </a:r>
          </a:p>
          <a:p>
            <a:pPr marL="0" indent="0">
              <a:buNone/>
            </a:pPr>
            <a:r>
              <a:rPr lang="es-EC" dirty="0"/>
              <a:t>Los métodos son:</a:t>
            </a:r>
          </a:p>
          <a:p>
            <a:pPr>
              <a:buFontTx/>
              <a:buChar char="-"/>
            </a:pPr>
            <a:r>
              <a:rPr lang="es-EC" dirty="0"/>
              <a:t>Instalación con desplazamiento de carrete</a:t>
            </a:r>
          </a:p>
          <a:p>
            <a:pPr>
              <a:buFontTx/>
              <a:buChar char="-"/>
            </a:pPr>
            <a:r>
              <a:rPr lang="es-EC" dirty="0"/>
              <a:t>Instalación con carrete fijo</a:t>
            </a:r>
          </a:p>
          <a:p>
            <a:pPr marL="0" indent="0">
              <a:buNone/>
            </a:pPr>
            <a:endParaRPr lang="es-EC" dirty="0"/>
          </a:p>
        </p:txBody>
      </p:sp>
    </p:spTree>
    <p:extLst>
      <p:ext uri="{BB962C8B-B14F-4D97-AF65-F5344CB8AC3E}">
        <p14:creationId xmlns:p14="http://schemas.microsoft.com/office/powerpoint/2010/main" val="27749994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63C19-C0CE-4143-9D01-F3CCFD3ED1CB}"/>
              </a:ext>
            </a:extLst>
          </p:cNvPr>
          <p:cNvSpPr>
            <a:spLocks noGrp="1"/>
          </p:cNvSpPr>
          <p:nvPr>
            <p:ph type="title"/>
          </p:nvPr>
        </p:nvSpPr>
        <p:spPr>
          <a:xfrm>
            <a:off x="1141413" y="618518"/>
            <a:ext cx="9905998" cy="867382"/>
          </a:xfrm>
        </p:spPr>
        <p:txBody>
          <a:bodyPr/>
          <a:lstStyle/>
          <a:p>
            <a:r>
              <a:rPr lang="es-EC" dirty="0"/>
              <a:t>implementación</a:t>
            </a:r>
          </a:p>
        </p:txBody>
      </p:sp>
      <p:pic>
        <p:nvPicPr>
          <p:cNvPr id="4" name="Imagen 3">
            <a:extLst>
              <a:ext uri="{FF2B5EF4-FFF2-40B4-BE49-F238E27FC236}">
                <a16:creationId xmlns:a16="http://schemas.microsoft.com/office/drawing/2014/main" id="{10165C55-5CD4-42DB-986A-18CADEEF42C3}"/>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735776" y="1765934"/>
            <a:ext cx="3100387" cy="2742565"/>
          </a:xfrm>
          <a:prstGeom prst="rect">
            <a:avLst/>
          </a:prstGeom>
          <a:noFill/>
        </p:spPr>
      </p:pic>
      <p:pic>
        <p:nvPicPr>
          <p:cNvPr id="5" name="image122.jpeg">
            <a:extLst>
              <a:ext uri="{FF2B5EF4-FFF2-40B4-BE49-F238E27FC236}">
                <a16:creationId xmlns:a16="http://schemas.microsoft.com/office/drawing/2014/main" id="{53033415-9229-4F5D-BD6F-ECBF69097630}"/>
              </a:ext>
            </a:extLst>
          </p:cNvPr>
          <p:cNvPicPr/>
          <p:nvPr/>
        </p:nvPicPr>
        <p:blipFill>
          <a:blip r:embed="rId3" cstate="print"/>
          <a:stretch>
            <a:fillRect/>
          </a:stretch>
        </p:blipFill>
        <p:spPr>
          <a:xfrm>
            <a:off x="4836163" y="1765934"/>
            <a:ext cx="2924175" cy="2742565"/>
          </a:xfrm>
          <a:prstGeom prst="rect">
            <a:avLst/>
          </a:prstGeom>
        </p:spPr>
      </p:pic>
      <p:pic>
        <p:nvPicPr>
          <p:cNvPr id="6" name="image122.jpeg">
            <a:extLst>
              <a:ext uri="{FF2B5EF4-FFF2-40B4-BE49-F238E27FC236}">
                <a16:creationId xmlns:a16="http://schemas.microsoft.com/office/drawing/2014/main" id="{96778B2F-25D3-4555-A1C0-B93D3E879FD5}"/>
              </a:ext>
            </a:extLst>
          </p:cNvPr>
          <p:cNvPicPr/>
          <p:nvPr/>
        </p:nvPicPr>
        <p:blipFill>
          <a:blip r:embed="rId4" cstate="print"/>
          <a:stretch>
            <a:fillRect/>
          </a:stretch>
        </p:blipFill>
        <p:spPr>
          <a:xfrm>
            <a:off x="1166813" y="4508499"/>
            <a:ext cx="3410903" cy="1905001"/>
          </a:xfrm>
          <a:prstGeom prst="rect">
            <a:avLst/>
          </a:prstGeom>
        </p:spPr>
      </p:pic>
      <p:pic>
        <p:nvPicPr>
          <p:cNvPr id="7" name="image122.jpeg">
            <a:extLst>
              <a:ext uri="{FF2B5EF4-FFF2-40B4-BE49-F238E27FC236}">
                <a16:creationId xmlns:a16="http://schemas.microsoft.com/office/drawing/2014/main" id="{A59041A5-301B-4BC1-9DD8-30C3D0AD4EE4}"/>
              </a:ext>
            </a:extLst>
          </p:cNvPr>
          <p:cNvPicPr/>
          <p:nvPr/>
        </p:nvPicPr>
        <p:blipFill>
          <a:blip r:embed="rId5" cstate="print"/>
          <a:stretch>
            <a:fillRect/>
          </a:stretch>
        </p:blipFill>
        <p:spPr>
          <a:xfrm>
            <a:off x="7760338" y="1765934"/>
            <a:ext cx="2384425" cy="2742565"/>
          </a:xfrm>
          <a:prstGeom prst="rect">
            <a:avLst/>
          </a:prstGeom>
        </p:spPr>
      </p:pic>
      <p:pic>
        <p:nvPicPr>
          <p:cNvPr id="8" name="image122.jpeg">
            <a:extLst>
              <a:ext uri="{FF2B5EF4-FFF2-40B4-BE49-F238E27FC236}">
                <a16:creationId xmlns:a16="http://schemas.microsoft.com/office/drawing/2014/main" id="{B9C336AC-1DC5-4858-AB2E-F9BF899365D3}"/>
              </a:ext>
            </a:extLst>
          </p:cNvPr>
          <p:cNvPicPr/>
          <p:nvPr/>
        </p:nvPicPr>
        <p:blipFill>
          <a:blip r:embed="rId6" cstate="print"/>
          <a:stretch>
            <a:fillRect/>
          </a:stretch>
        </p:blipFill>
        <p:spPr>
          <a:xfrm>
            <a:off x="4577716" y="4508499"/>
            <a:ext cx="3639184" cy="1905001"/>
          </a:xfrm>
          <a:prstGeom prst="rect">
            <a:avLst/>
          </a:prstGeom>
        </p:spPr>
      </p:pic>
      <p:pic>
        <p:nvPicPr>
          <p:cNvPr id="9" name="image122.jpeg">
            <a:extLst>
              <a:ext uri="{FF2B5EF4-FFF2-40B4-BE49-F238E27FC236}">
                <a16:creationId xmlns:a16="http://schemas.microsoft.com/office/drawing/2014/main" id="{81E07AEA-23F4-4EF9-B42E-A753391623E7}"/>
              </a:ext>
            </a:extLst>
          </p:cNvPr>
          <p:cNvPicPr/>
          <p:nvPr/>
        </p:nvPicPr>
        <p:blipFill>
          <a:blip r:embed="rId7" cstate="print"/>
          <a:stretch>
            <a:fillRect/>
          </a:stretch>
        </p:blipFill>
        <p:spPr>
          <a:xfrm>
            <a:off x="8216899" y="4508499"/>
            <a:ext cx="2384425" cy="1905001"/>
          </a:xfrm>
          <a:prstGeom prst="rect">
            <a:avLst/>
          </a:prstGeom>
        </p:spPr>
      </p:pic>
    </p:spTree>
    <p:extLst>
      <p:ext uri="{BB962C8B-B14F-4D97-AF65-F5344CB8AC3E}">
        <p14:creationId xmlns:p14="http://schemas.microsoft.com/office/powerpoint/2010/main" val="79453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777D62-B8B8-4E8D-B09D-6FF2B7BA566B}"/>
              </a:ext>
            </a:extLst>
          </p:cNvPr>
          <p:cNvSpPr>
            <a:spLocks noGrp="1"/>
          </p:cNvSpPr>
          <p:nvPr>
            <p:ph type="title"/>
          </p:nvPr>
        </p:nvSpPr>
        <p:spPr/>
        <p:txBody>
          <a:bodyPr/>
          <a:lstStyle/>
          <a:p>
            <a:r>
              <a:rPr lang="es-EC" dirty="0"/>
              <a:t>OBJETIVOS ESPECÍFICOS</a:t>
            </a:r>
          </a:p>
        </p:txBody>
      </p:sp>
      <p:sp>
        <p:nvSpPr>
          <p:cNvPr id="3" name="Marcador de contenido 2">
            <a:extLst>
              <a:ext uri="{FF2B5EF4-FFF2-40B4-BE49-F238E27FC236}">
                <a16:creationId xmlns:a16="http://schemas.microsoft.com/office/drawing/2014/main" id="{95E2DF24-D1AD-4C25-BBA9-F0C2AE325824}"/>
              </a:ext>
            </a:extLst>
          </p:cNvPr>
          <p:cNvSpPr>
            <a:spLocks noGrp="1"/>
          </p:cNvSpPr>
          <p:nvPr>
            <p:ph idx="1"/>
          </p:nvPr>
        </p:nvSpPr>
        <p:spPr/>
        <p:txBody>
          <a:bodyPr/>
          <a:lstStyle/>
          <a:p>
            <a:pPr lvl="0"/>
            <a:r>
              <a:rPr lang="es-EC" dirty="0"/>
              <a:t>Conocer los procedimientos técnicos necesarios para el tendido del enlace entre las ciudades requeridas con la tecnología OTN-DWDM.</a:t>
            </a:r>
          </a:p>
          <a:p>
            <a:pPr lvl="0"/>
            <a:r>
              <a:rPr lang="es-EC" dirty="0"/>
              <a:t>Analizar los recursos y tiempo para la construcción de la red de fibra óptica.</a:t>
            </a:r>
          </a:p>
          <a:p>
            <a:pPr lvl="0"/>
            <a:r>
              <a:rPr lang="es-EC" dirty="0"/>
              <a:t>Realizar un estudio económico y técnico de los resultados obtenidos.</a:t>
            </a:r>
          </a:p>
          <a:p>
            <a:endParaRPr lang="es-EC" dirty="0"/>
          </a:p>
        </p:txBody>
      </p:sp>
    </p:spTree>
    <p:extLst>
      <p:ext uri="{BB962C8B-B14F-4D97-AF65-F5344CB8AC3E}">
        <p14:creationId xmlns:p14="http://schemas.microsoft.com/office/powerpoint/2010/main" val="2275779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F05A86-07A9-42AD-B88B-96BD5A26C8FC}"/>
              </a:ext>
            </a:extLst>
          </p:cNvPr>
          <p:cNvSpPr>
            <a:spLocks noGrp="1"/>
          </p:cNvSpPr>
          <p:nvPr>
            <p:ph type="title"/>
          </p:nvPr>
        </p:nvSpPr>
        <p:spPr>
          <a:xfrm>
            <a:off x="1141413" y="618518"/>
            <a:ext cx="9905998" cy="5604482"/>
          </a:xfrm>
        </p:spPr>
        <p:txBody>
          <a:bodyPr>
            <a:normAutofit/>
          </a:bodyPr>
          <a:lstStyle/>
          <a:p>
            <a:pPr algn="ctr"/>
            <a:r>
              <a:rPr lang="es-EC" sz="6000" b="1" dirty="0"/>
              <a:t>Resultados finales</a:t>
            </a:r>
          </a:p>
        </p:txBody>
      </p:sp>
    </p:spTree>
    <p:extLst>
      <p:ext uri="{BB962C8B-B14F-4D97-AF65-F5344CB8AC3E}">
        <p14:creationId xmlns:p14="http://schemas.microsoft.com/office/powerpoint/2010/main" val="2985867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C03DC3-45F6-4F45-8EF0-E852BA882086}"/>
              </a:ext>
            </a:extLst>
          </p:cNvPr>
          <p:cNvSpPr>
            <a:spLocks noGrp="1"/>
          </p:cNvSpPr>
          <p:nvPr>
            <p:ph type="title"/>
          </p:nvPr>
        </p:nvSpPr>
        <p:spPr/>
        <p:txBody>
          <a:bodyPr/>
          <a:lstStyle/>
          <a:p>
            <a:r>
              <a:rPr lang="es-EC" dirty="0"/>
              <a:t>ESTADO FINAL DE LA RED</a:t>
            </a:r>
          </a:p>
        </p:txBody>
      </p:sp>
      <p:sp>
        <p:nvSpPr>
          <p:cNvPr id="3" name="Marcador de contenido 2">
            <a:extLst>
              <a:ext uri="{FF2B5EF4-FFF2-40B4-BE49-F238E27FC236}">
                <a16:creationId xmlns:a16="http://schemas.microsoft.com/office/drawing/2014/main" id="{A1BB6213-9025-43D9-A192-4A76712DC965}"/>
              </a:ext>
            </a:extLst>
          </p:cNvPr>
          <p:cNvSpPr>
            <a:spLocks noGrp="1"/>
          </p:cNvSpPr>
          <p:nvPr>
            <p:ph idx="1"/>
          </p:nvPr>
        </p:nvSpPr>
        <p:spPr>
          <a:xfrm>
            <a:off x="1141412" y="1739900"/>
            <a:ext cx="9905999" cy="4499582"/>
          </a:xfrm>
        </p:spPr>
        <p:txBody>
          <a:bodyPr>
            <a:normAutofit fontScale="85000" lnSpcReduction="20000"/>
          </a:bodyPr>
          <a:lstStyle/>
          <a:p>
            <a:pPr marL="0" indent="0">
              <a:buNone/>
            </a:pPr>
            <a:r>
              <a:rPr lang="es-EC" dirty="0"/>
              <a:t>Con los cables de los enlaces fusionados en los respectivos </a:t>
            </a:r>
            <a:r>
              <a:rPr lang="es-EC" dirty="0" err="1"/>
              <a:t>ODFs</a:t>
            </a:r>
            <a:r>
              <a:rPr lang="es-EC" dirty="0"/>
              <a:t> en cada uno de los Nodos, el siguiente paso es certificar la idoneidad de los enlaces, mediante la realización de mediciones con el equipo OTDR a cada uno de los hilos; el OTDR mostrará una gráfica en la pantalla donde se puede observar:</a:t>
            </a:r>
          </a:p>
          <a:p>
            <a:pPr lvl="0"/>
            <a:r>
              <a:rPr lang="es-EC" dirty="0"/>
              <a:t>El nivel de señal en función de la distancia.</a:t>
            </a:r>
          </a:p>
          <a:p>
            <a:pPr lvl="0"/>
            <a:r>
              <a:rPr lang="es-EC" dirty="0"/>
              <a:t>La longitud total del enlace.</a:t>
            </a:r>
          </a:p>
          <a:p>
            <a:pPr lvl="0"/>
            <a:r>
              <a:rPr lang="es-EC" dirty="0"/>
              <a:t>Las atenuaciones producidas en los empalmes.</a:t>
            </a:r>
          </a:p>
          <a:p>
            <a:pPr lvl="0"/>
            <a:r>
              <a:rPr lang="es-EC" dirty="0"/>
              <a:t>La atenuación total del enlace.</a:t>
            </a:r>
          </a:p>
          <a:p>
            <a:pPr marL="0" indent="0">
              <a:buNone/>
            </a:pPr>
            <a:r>
              <a:rPr lang="es-EC" dirty="0"/>
              <a:t>Estos resultados se comparan con los cálculos teóricos realizados previamente,  si los valores medidos no son los adecuados en cada empalme (0,1 dB) o el valor de atenuación total del enlace supera los valores previamente calculados, se deben realizar las correcciones respectivas. </a:t>
            </a:r>
          </a:p>
          <a:p>
            <a:endParaRPr lang="es-EC" dirty="0"/>
          </a:p>
        </p:txBody>
      </p:sp>
    </p:spTree>
    <p:extLst>
      <p:ext uri="{BB962C8B-B14F-4D97-AF65-F5344CB8AC3E}">
        <p14:creationId xmlns:p14="http://schemas.microsoft.com/office/powerpoint/2010/main" val="2005668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955179-4440-45BC-BCCB-D58D5DE0298C}"/>
              </a:ext>
            </a:extLst>
          </p:cNvPr>
          <p:cNvSpPr>
            <a:spLocks noGrp="1"/>
          </p:cNvSpPr>
          <p:nvPr>
            <p:ph type="title"/>
          </p:nvPr>
        </p:nvSpPr>
        <p:spPr>
          <a:xfrm>
            <a:off x="1141413" y="618518"/>
            <a:ext cx="9905998" cy="676882"/>
          </a:xfrm>
        </p:spPr>
        <p:txBody>
          <a:bodyPr/>
          <a:lstStyle/>
          <a:p>
            <a:r>
              <a:rPr lang="es-EC" dirty="0"/>
              <a:t>ESTADO FINAL DE LA RED</a:t>
            </a:r>
          </a:p>
        </p:txBody>
      </p:sp>
      <p:sp>
        <p:nvSpPr>
          <p:cNvPr id="3" name="Marcador de contenido 2">
            <a:extLst>
              <a:ext uri="{FF2B5EF4-FFF2-40B4-BE49-F238E27FC236}">
                <a16:creationId xmlns:a16="http://schemas.microsoft.com/office/drawing/2014/main" id="{95FCC58C-E4C9-4EE8-84F5-E4B1D3B4A019}"/>
              </a:ext>
            </a:extLst>
          </p:cNvPr>
          <p:cNvSpPr>
            <a:spLocks noGrp="1"/>
          </p:cNvSpPr>
          <p:nvPr>
            <p:ph idx="1"/>
          </p:nvPr>
        </p:nvSpPr>
        <p:spPr>
          <a:xfrm>
            <a:off x="1141412" y="1422400"/>
            <a:ext cx="9905999" cy="4368801"/>
          </a:xfrm>
        </p:spPr>
        <p:txBody>
          <a:bodyPr/>
          <a:lstStyle/>
          <a:p>
            <a:pPr marL="0" indent="0">
              <a:buNone/>
            </a:pPr>
            <a:r>
              <a:rPr lang="es-EC" dirty="0"/>
              <a:t>ATENUACIÓN DE LA SEÑAL DEL ENLACE</a:t>
            </a:r>
          </a:p>
          <a:p>
            <a:pPr marL="0" indent="0">
              <a:buNone/>
            </a:pPr>
            <a:r>
              <a:rPr lang="es-EC" sz="2000" dirty="0"/>
              <a:t>Se realiza las mediciones de cada uno de los hilos, y se anota cada uno de los valores de atenuación y distancia, poniendo especial atención en las atenuaciones mayores a 0,1 dB en los empalmes. En el caso de encontrar distancias incoherentes o atenuaciones fuera del rango permitido se deben reportar para proceder a su reparación. </a:t>
            </a:r>
          </a:p>
        </p:txBody>
      </p:sp>
      <p:pic>
        <p:nvPicPr>
          <p:cNvPr id="4" name="image122.jpeg">
            <a:extLst>
              <a:ext uri="{FF2B5EF4-FFF2-40B4-BE49-F238E27FC236}">
                <a16:creationId xmlns:a16="http://schemas.microsoft.com/office/drawing/2014/main" id="{AFDBD526-B72E-4A9B-9E77-FE9B43FBB097}"/>
              </a:ext>
            </a:extLst>
          </p:cNvPr>
          <p:cNvPicPr/>
          <p:nvPr/>
        </p:nvPicPr>
        <p:blipFill>
          <a:blip r:embed="rId2" cstate="print"/>
          <a:stretch>
            <a:fillRect/>
          </a:stretch>
        </p:blipFill>
        <p:spPr>
          <a:xfrm>
            <a:off x="3249612" y="3600451"/>
            <a:ext cx="4916488" cy="2639031"/>
          </a:xfrm>
          <a:prstGeom prst="rect">
            <a:avLst/>
          </a:prstGeom>
        </p:spPr>
      </p:pic>
    </p:spTree>
    <p:extLst>
      <p:ext uri="{BB962C8B-B14F-4D97-AF65-F5344CB8AC3E}">
        <p14:creationId xmlns:p14="http://schemas.microsoft.com/office/powerpoint/2010/main" val="3700155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08669-7AD7-41F3-85E2-627A9F0FDFDA}"/>
              </a:ext>
            </a:extLst>
          </p:cNvPr>
          <p:cNvSpPr>
            <a:spLocks noGrp="1"/>
          </p:cNvSpPr>
          <p:nvPr>
            <p:ph type="title"/>
          </p:nvPr>
        </p:nvSpPr>
        <p:spPr>
          <a:xfrm>
            <a:off x="1141413" y="618518"/>
            <a:ext cx="9905998" cy="778482"/>
          </a:xfrm>
        </p:spPr>
        <p:txBody>
          <a:bodyPr/>
          <a:lstStyle/>
          <a:p>
            <a:r>
              <a:rPr lang="es-EC" dirty="0"/>
              <a:t>ESTADO FINAL DE LA RED</a:t>
            </a:r>
          </a:p>
        </p:txBody>
      </p:sp>
      <p:sp>
        <p:nvSpPr>
          <p:cNvPr id="3" name="Marcador de contenido 2">
            <a:extLst>
              <a:ext uri="{FF2B5EF4-FFF2-40B4-BE49-F238E27FC236}">
                <a16:creationId xmlns:a16="http://schemas.microsoft.com/office/drawing/2014/main" id="{A1D43B56-90CB-4189-A1AE-D06E45C12CA7}"/>
              </a:ext>
            </a:extLst>
          </p:cNvPr>
          <p:cNvSpPr>
            <a:spLocks noGrp="1"/>
          </p:cNvSpPr>
          <p:nvPr>
            <p:ph idx="1"/>
          </p:nvPr>
        </p:nvSpPr>
        <p:spPr>
          <a:xfrm>
            <a:off x="1092200" y="1397000"/>
            <a:ext cx="9955211" cy="4394201"/>
          </a:xfrm>
        </p:spPr>
        <p:txBody>
          <a:bodyPr/>
          <a:lstStyle/>
          <a:p>
            <a:pPr marL="0" indent="0">
              <a:buNone/>
            </a:pPr>
            <a:r>
              <a:rPr lang="es-EC" sz="2000" dirty="0"/>
              <a:t>Una vez realizadas las mediciones con OTDR, se toma como ejemplo  la las medidas mostradas en la siguiente tabla, correspondiente a las pruebas bidireccionales del enlace Ambato- Riobamba. En este caso se indican los eventos presentados previas reparaciones.</a:t>
            </a:r>
          </a:p>
          <a:p>
            <a:endParaRPr lang="es-EC" dirty="0"/>
          </a:p>
        </p:txBody>
      </p:sp>
      <p:pic>
        <p:nvPicPr>
          <p:cNvPr id="4" name="Imagen 3">
            <a:extLst>
              <a:ext uri="{FF2B5EF4-FFF2-40B4-BE49-F238E27FC236}">
                <a16:creationId xmlns:a16="http://schemas.microsoft.com/office/drawing/2014/main" id="{8D185917-A8E8-4076-B9DC-2FC077C1EDC4}"/>
              </a:ext>
            </a:extLst>
          </p:cNvPr>
          <p:cNvPicPr/>
          <p:nvPr/>
        </p:nvPicPr>
        <p:blipFill>
          <a:blip r:embed="rId2"/>
          <a:stretch>
            <a:fillRect/>
          </a:stretch>
        </p:blipFill>
        <p:spPr bwMode="auto">
          <a:xfrm>
            <a:off x="1976437" y="2643159"/>
            <a:ext cx="8235949" cy="3596323"/>
          </a:xfrm>
          <a:prstGeom prst="rect">
            <a:avLst/>
          </a:prstGeom>
          <a:noFill/>
          <a:ln w="9525">
            <a:noFill/>
            <a:miter lim="800000"/>
            <a:headEnd/>
            <a:tailEnd/>
          </a:ln>
        </p:spPr>
      </p:pic>
    </p:spTree>
    <p:extLst>
      <p:ext uri="{BB962C8B-B14F-4D97-AF65-F5344CB8AC3E}">
        <p14:creationId xmlns:p14="http://schemas.microsoft.com/office/powerpoint/2010/main" val="1250429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508669-7AD7-41F3-85E2-627A9F0FDFDA}"/>
              </a:ext>
            </a:extLst>
          </p:cNvPr>
          <p:cNvSpPr>
            <a:spLocks noGrp="1"/>
          </p:cNvSpPr>
          <p:nvPr>
            <p:ph type="title"/>
          </p:nvPr>
        </p:nvSpPr>
        <p:spPr>
          <a:xfrm>
            <a:off x="1141413" y="618518"/>
            <a:ext cx="9905998" cy="778482"/>
          </a:xfrm>
        </p:spPr>
        <p:txBody>
          <a:bodyPr/>
          <a:lstStyle/>
          <a:p>
            <a:r>
              <a:rPr lang="es-EC" dirty="0"/>
              <a:t>ESTADO FINAL DE LA RED</a:t>
            </a:r>
          </a:p>
        </p:txBody>
      </p:sp>
      <p:sp>
        <p:nvSpPr>
          <p:cNvPr id="3" name="Marcador de contenido 2">
            <a:extLst>
              <a:ext uri="{FF2B5EF4-FFF2-40B4-BE49-F238E27FC236}">
                <a16:creationId xmlns:a16="http://schemas.microsoft.com/office/drawing/2014/main" id="{A1D43B56-90CB-4189-A1AE-D06E45C12CA7}"/>
              </a:ext>
            </a:extLst>
          </p:cNvPr>
          <p:cNvSpPr>
            <a:spLocks noGrp="1"/>
          </p:cNvSpPr>
          <p:nvPr>
            <p:ph idx="1"/>
          </p:nvPr>
        </p:nvSpPr>
        <p:spPr>
          <a:xfrm>
            <a:off x="1092200" y="1397000"/>
            <a:ext cx="9955211" cy="4394201"/>
          </a:xfrm>
        </p:spPr>
        <p:txBody>
          <a:bodyPr/>
          <a:lstStyle/>
          <a:p>
            <a:pPr marL="0" indent="0">
              <a:buNone/>
            </a:pPr>
            <a:r>
              <a:rPr lang="es-EC" sz="2000" dirty="0"/>
              <a:t>En la siguiente tabla se observan los nuevos resultados de las pruebas, una vez realizadas las reparaciones de los eventos identificados en las pruebas anteriores.</a:t>
            </a:r>
          </a:p>
          <a:p>
            <a:endParaRPr lang="es-EC" dirty="0"/>
          </a:p>
        </p:txBody>
      </p:sp>
      <p:pic>
        <p:nvPicPr>
          <p:cNvPr id="5" name="Imagen 4">
            <a:extLst>
              <a:ext uri="{FF2B5EF4-FFF2-40B4-BE49-F238E27FC236}">
                <a16:creationId xmlns:a16="http://schemas.microsoft.com/office/drawing/2014/main" id="{30CDDB64-738D-40F8-8292-82B9606284BE}"/>
              </a:ext>
            </a:extLst>
          </p:cNvPr>
          <p:cNvPicPr/>
          <p:nvPr/>
        </p:nvPicPr>
        <p:blipFill>
          <a:blip r:embed="rId2"/>
          <a:stretch>
            <a:fillRect/>
          </a:stretch>
        </p:blipFill>
        <p:spPr bwMode="auto">
          <a:xfrm>
            <a:off x="1726819" y="2300426"/>
            <a:ext cx="8685972" cy="3782323"/>
          </a:xfrm>
          <a:prstGeom prst="rect">
            <a:avLst/>
          </a:prstGeom>
          <a:noFill/>
          <a:ln w="9525">
            <a:noFill/>
            <a:miter lim="800000"/>
            <a:headEnd/>
            <a:tailEnd/>
          </a:ln>
        </p:spPr>
      </p:pic>
    </p:spTree>
    <p:extLst>
      <p:ext uri="{BB962C8B-B14F-4D97-AF65-F5344CB8AC3E}">
        <p14:creationId xmlns:p14="http://schemas.microsoft.com/office/powerpoint/2010/main" val="1443093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A5C2BA-E3D1-4249-A84D-20994E4332B9}"/>
              </a:ext>
            </a:extLst>
          </p:cNvPr>
          <p:cNvSpPr>
            <a:spLocks noGrp="1"/>
          </p:cNvSpPr>
          <p:nvPr>
            <p:ph type="title"/>
          </p:nvPr>
        </p:nvSpPr>
        <p:spPr/>
        <p:txBody>
          <a:bodyPr/>
          <a:lstStyle/>
          <a:p>
            <a:r>
              <a:rPr lang="es-EC" dirty="0"/>
              <a:t>CONCLUSIONES</a:t>
            </a:r>
          </a:p>
        </p:txBody>
      </p:sp>
      <p:sp>
        <p:nvSpPr>
          <p:cNvPr id="3" name="Marcador de contenido 2">
            <a:extLst>
              <a:ext uri="{FF2B5EF4-FFF2-40B4-BE49-F238E27FC236}">
                <a16:creationId xmlns:a16="http://schemas.microsoft.com/office/drawing/2014/main" id="{0AFF80A4-5AC7-4BC9-8B7D-98D02F0DB297}"/>
              </a:ext>
            </a:extLst>
          </p:cNvPr>
          <p:cNvSpPr>
            <a:spLocks noGrp="1"/>
          </p:cNvSpPr>
          <p:nvPr>
            <p:ph idx="1"/>
          </p:nvPr>
        </p:nvSpPr>
        <p:spPr/>
        <p:txBody>
          <a:bodyPr/>
          <a:lstStyle/>
          <a:p>
            <a:r>
              <a:rPr lang="es-EC" dirty="0"/>
              <a:t>La implementación de la red OTN por medio del tendido aéreo y alquilando la infraestructura de operadoras existentes, resulta mejor; ya que económicamente es menos costoso.</a:t>
            </a:r>
          </a:p>
          <a:p>
            <a:r>
              <a:rPr lang="es-EC" dirty="0"/>
              <a:t>La nueva red será capaz de cumplir con las exigencias de los nuevos y actuales usuarios, gracias a su mejora en capacidad; con la implementación de DWDM.</a:t>
            </a:r>
          </a:p>
        </p:txBody>
      </p:sp>
    </p:spTree>
    <p:extLst>
      <p:ext uri="{BB962C8B-B14F-4D97-AF65-F5344CB8AC3E}">
        <p14:creationId xmlns:p14="http://schemas.microsoft.com/office/powerpoint/2010/main" val="37775408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CE9947-C44F-489C-A269-6766093ADC22}"/>
              </a:ext>
            </a:extLst>
          </p:cNvPr>
          <p:cNvSpPr>
            <a:spLocks noGrp="1"/>
          </p:cNvSpPr>
          <p:nvPr>
            <p:ph type="title"/>
          </p:nvPr>
        </p:nvSpPr>
        <p:spPr>
          <a:xfrm>
            <a:off x="1141413" y="618518"/>
            <a:ext cx="9905998" cy="5553682"/>
          </a:xfrm>
        </p:spPr>
        <p:txBody>
          <a:bodyPr>
            <a:normAutofit/>
          </a:bodyPr>
          <a:lstStyle/>
          <a:p>
            <a:pPr algn="ctr"/>
            <a:r>
              <a:rPr lang="es-EC" sz="6000" b="1" dirty="0"/>
              <a:t>Gracias por su atención</a:t>
            </a:r>
          </a:p>
        </p:txBody>
      </p:sp>
    </p:spTree>
    <p:extLst>
      <p:ext uri="{BB962C8B-B14F-4D97-AF65-F5344CB8AC3E}">
        <p14:creationId xmlns:p14="http://schemas.microsoft.com/office/powerpoint/2010/main" val="185439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8474E0-D6DB-4A01-87C4-7646AA4F752E}"/>
              </a:ext>
            </a:extLst>
          </p:cNvPr>
          <p:cNvSpPr>
            <a:spLocks noGrp="1"/>
          </p:cNvSpPr>
          <p:nvPr>
            <p:ph type="title"/>
          </p:nvPr>
        </p:nvSpPr>
        <p:spPr/>
        <p:txBody>
          <a:bodyPr/>
          <a:lstStyle/>
          <a:p>
            <a:r>
              <a:rPr lang="es-EC" dirty="0"/>
              <a:t>Aviso IMPORTANTE</a:t>
            </a:r>
          </a:p>
        </p:txBody>
      </p:sp>
      <p:sp>
        <p:nvSpPr>
          <p:cNvPr id="3" name="Marcador de contenido 2">
            <a:extLst>
              <a:ext uri="{FF2B5EF4-FFF2-40B4-BE49-F238E27FC236}">
                <a16:creationId xmlns:a16="http://schemas.microsoft.com/office/drawing/2014/main" id="{45731C8D-A4F9-4627-9F7A-FAC4134E7C23}"/>
              </a:ext>
            </a:extLst>
          </p:cNvPr>
          <p:cNvSpPr>
            <a:spLocks noGrp="1"/>
          </p:cNvSpPr>
          <p:nvPr>
            <p:ph idx="1"/>
          </p:nvPr>
        </p:nvSpPr>
        <p:spPr/>
        <p:txBody>
          <a:bodyPr/>
          <a:lstStyle/>
          <a:p>
            <a:pPr marL="0" indent="0">
              <a:buNone/>
            </a:pPr>
            <a:r>
              <a:rPr lang="es-EC" dirty="0"/>
              <a:t>La empresa para la cual se ejecutó el diseño e implementación, solicita total confidencialidad sobre la información brindada, así como no indicar su nombre. Es por esto que dentro del desarrollo del proyecto de tesis no se mencionará el nombre de la empresa; únicamente se indica como “Empresa Privada”.</a:t>
            </a:r>
          </a:p>
        </p:txBody>
      </p:sp>
    </p:spTree>
    <p:extLst>
      <p:ext uri="{BB962C8B-B14F-4D97-AF65-F5344CB8AC3E}">
        <p14:creationId xmlns:p14="http://schemas.microsoft.com/office/powerpoint/2010/main" val="4138665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C18416-4FBC-465D-948B-4B87EDBFDD65}"/>
              </a:ext>
            </a:extLst>
          </p:cNvPr>
          <p:cNvSpPr>
            <a:spLocks noGrp="1"/>
          </p:cNvSpPr>
          <p:nvPr>
            <p:ph type="title"/>
          </p:nvPr>
        </p:nvSpPr>
        <p:spPr/>
        <p:txBody>
          <a:bodyPr/>
          <a:lstStyle/>
          <a:p>
            <a:r>
              <a:rPr lang="es-EC" dirty="0"/>
              <a:t>Requerimiento de la empresa privada</a:t>
            </a:r>
          </a:p>
        </p:txBody>
      </p:sp>
      <p:sp>
        <p:nvSpPr>
          <p:cNvPr id="3" name="Marcador de contenido 2">
            <a:extLst>
              <a:ext uri="{FF2B5EF4-FFF2-40B4-BE49-F238E27FC236}">
                <a16:creationId xmlns:a16="http://schemas.microsoft.com/office/drawing/2014/main" id="{534F9173-FE00-43F4-8C79-87018B116CDF}"/>
              </a:ext>
            </a:extLst>
          </p:cNvPr>
          <p:cNvSpPr>
            <a:spLocks noGrp="1"/>
          </p:cNvSpPr>
          <p:nvPr>
            <p:ph idx="1"/>
          </p:nvPr>
        </p:nvSpPr>
        <p:spPr/>
        <p:txBody>
          <a:bodyPr/>
          <a:lstStyle/>
          <a:p>
            <a:pPr marL="0" indent="0">
              <a:buNone/>
            </a:pPr>
            <a:r>
              <a:rPr lang="es-EC" dirty="0"/>
              <a:t>La Empresa Privada enfocada en expandir su red hacia nuevas ciudades, así como también mejorar las capacidades de la red actual, solicita diseñar e implementar una Red de Fibra Óptica Nacional que lo conforman las siguientes ciudades:</a:t>
            </a:r>
          </a:p>
          <a:p>
            <a:pPr marL="0" indent="0" algn="ctr">
              <a:buNone/>
            </a:pPr>
            <a:r>
              <a:rPr lang="es-EC" dirty="0"/>
              <a:t>   Quito-Ambato-Riobamba-Cuenca-Machala-Guayaquil-Salinas-Manta-    Portoviejo-Chone-Santo Domingo-Quito.</a:t>
            </a:r>
          </a:p>
        </p:txBody>
      </p:sp>
    </p:spTree>
    <p:extLst>
      <p:ext uri="{BB962C8B-B14F-4D97-AF65-F5344CB8AC3E}">
        <p14:creationId xmlns:p14="http://schemas.microsoft.com/office/powerpoint/2010/main" val="1977212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58584A-3C5D-4219-9D11-E0DF6ADAB843}"/>
              </a:ext>
            </a:extLst>
          </p:cNvPr>
          <p:cNvSpPr>
            <a:spLocks noGrp="1"/>
          </p:cNvSpPr>
          <p:nvPr>
            <p:ph type="title"/>
          </p:nvPr>
        </p:nvSpPr>
        <p:spPr/>
        <p:txBody>
          <a:bodyPr/>
          <a:lstStyle/>
          <a:p>
            <a:r>
              <a:rPr lang="es-EC" dirty="0"/>
              <a:t>PROYECTO GLOBAL	</a:t>
            </a:r>
          </a:p>
        </p:txBody>
      </p:sp>
      <p:sp>
        <p:nvSpPr>
          <p:cNvPr id="3" name="Marcador de contenido 2">
            <a:extLst>
              <a:ext uri="{FF2B5EF4-FFF2-40B4-BE49-F238E27FC236}">
                <a16:creationId xmlns:a16="http://schemas.microsoft.com/office/drawing/2014/main" id="{7FBC8515-91C3-464B-8519-B459A3E41A1E}"/>
              </a:ext>
            </a:extLst>
          </p:cNvPr>
          <p:cNvSpPr>
            <a:spLocks noGrp="1"/>
          </p:cNvSpPr>
          <p:nvPr>
            <p:ph idx="1"/>
          </p:nvPr>
        </p:nvSpPr>
        <p:spPr>
          <a:xfrm>
            <a:off x="1141412" y="2249487"/>
            <a:ext cx="9905999" cy="4389852"/>
          </a:xfrm>
        </p:spPr>
        <p:txBody>
          <a:bodyPr>
            <a:normAutofit fontScale="92500" lnSpcReduction="10000"/>
          </a:bodyPr>
          <a:lstStyle/>
          <a:p>
            <a:pPr marL="0" indent="0">
              <a:buNone/>
            </a:pPr>
            <a:r>
              <a:rPr lang="es-EC" dirty="0"/>
              <a:t>El Anillo Nacional de Fibra Óptica es desarrollado con tecnología OTN-DWDM y tiene una longitud aproximada de 1670 Km. Al tratarse de un proyecto extenso, se decide trabajar en tramos, es decir por rutas, las cuales son:</a:t>
            </a:r>
          </a:p>
          <a:p>
            <a:pPr marL="0" indent="0">
              <a:buNone/>
            </a:pPr>
            <a:endParaRPr lang="es-EC" dirty="0"/>
          </a:p>
          <a:p>
            <a:pPr marL="0" indent="0">
              <a:buNone/>
            </a:pPr>
            <a:r>
              <a:rPr lang="es-EC" dirty="0"/>
              <a:t>-Quito-Ambato-Riobamba 		-Riobamba-Cuenca-Machala	     </a:t>
            </a:r>
          </a:p>
          <a:p>
            <a:pPr marL="0" indent="0">
              <a:buNone/>
            </a:pPr>
            <a:r>
              <a:rPr lang="es-EC" dirty="0"/>
              <a:t>-Machala-Guayaquil-Salinas		-Salinas-Manta-Portoviejo	</a:t>
            </a:r>
          </a:p>
          <a:p>
            <a:pPr marL="0" indent="0">
              <a:buNone/>
            </a:pPr>
            <a:r>
              <a:rPr lang="es-EC" dirty="0"/>
              <a:t>-Portoviejo-Chone-Santo Domingo	-Santo Domingo-Quito.</a:t>
            </a:r>
          </a:p>
          <a:p>
            <a:pPr marL="0" indent="0">
              <a:buNone/>
            </a:pPr>
            <a:endParaRPr lang="es-EC" dirty="0"/>
          </a:p>
          <a:p>
            <a:pPr marL="0" indent="0">
              <a:buNone/>
            </a:pPr>
            <a:r>
              <a:rPr lang="es-EC" dirty="0"/>
              <a:t>En el presente proyecto se estudia la ruta Quito-Ambato-Riobamba.</a:t>
            </a:r>
          </a:p>
          <a:p>
            <a:pPr marL="0" indent="0">
              <a:buNone/>
            </a:pPr>
            <a:endParaRPr lang="es-EC" dirty="0"/>
          </a:p>
        </p:txBody>
      </p:sp>
    </p:spTree>
    <p:extLst>
      <p:ext uri="{BB962C8B-B14F-4D97-AF65-F5344CB8AC3E}">
        <p14:creationId xmlns:p14="http://schemas.microsoft.com/office/powerpoint/2010/main" val="523570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1D6039-48E7-442D-99A9-0DADDFB7C3EB}"/>
              </a:ext>
            </a:extLst>
          </p:cNvPr>
          <p:cNvSpPr>
            <a:spLocks noGrp="1"/>
          </p:cNvSpPr>
          <p:nvPr>
            <p:ph type="title"/>
          </p:nvPr>
        </p:nvSpPr>
        <p:spPr/>
        <p:txBody>
          <a:bodyPr/>
          <a:lstStyle/>
          <a:p>
            <a:r>
              <a:rPr lang="es-EC" dirty="0"/>
              <a:t>ALCANCE</a:t>
            </a:r>
          </a:p>
        </p:txBody>
      </p:sp>
      <p:sp>
        <p:nvSpPr>
          <p:cNvPr id="3" name="Marcador de contenido 2">
            <a:extLst>
              <a:ext uri="{FF2B5EF4-FFF2-40B4-BE49-F238E27FC236}">
                <a16:creationId xmlns:a16="http://schemas.microsoft.com/office/drawing/2014/main" id="{D4EB2225-5D39-487D-B3BF-D0782524CFAF}"/>
              </a:ext>
            </a:extLst>
          </p:cNvPr>
          <p:cNvSpPr>
            <a:spLocks noGrp="1"/>
          </p:cNvSpPr>
          <p:nvPr>
            <p:ph idx="1"/>
          </p:nvPr>
        </p:nvSpPr>
        <p:spPr/>
        <p:txBody>
          <a:bodyPr>
            <a:normAutofit fontScale="85000" lnSpcReduction="10000"/>
          </a:bodyPr>
          <a:lstStyle/>
          <a:p>
            <a:pPr marL="0" indent="0">
              <a:buNone/>
            </a:pPr>
            <a:r>
              <a:rPr lang="es-EC" dirty="0"/>
              <a:t>Como se indicó anteriormente la ruta asignada para realizar el diseño e implementación es la que comprende las ciudades Quito, Ambato y Riobamba; a continuación, se indica el alcance del proyecto.</a:t>
            </a:r>
          </a:p>
          <a:p>
            <a:pPr marL="0" indent="0">
              <a:buNone/>
            </a:pPr>
            <a:r>
              <a:rPr lang="es-EC" dirty="0"/>
              <a:t>-Diseñar la Red OTN entre las ciudades.</a:t>
            </a:r>
          </a:p>
          <a:p>
            <a:pPr marL="0" indent="0">
              <a:buNone/>
            </a:pPr>
            <a:r>
              <a:rPr lang="es-EC" dirty="0"/>
              <a:t>-Realizar el Cronograma de actividades, para desarrollo y puesta en marcha.</a:t>
            </a:r>
          </a:p>
          <a:p>
            <a:pPr marL="0" indent="0">
              <a:buNone/>
            </a:pPr>
            <a:r>
              <a:rPr lang="es-EC" dirty="0"/>
              <a:t>-Realizar el análisis de costos.</a:t>
            </a:r>
          </a:p>
          <a:p>
            <a:pPr marL="0" indent="0">
              <a:buNone/>
            </a:pPr>
            <a:r>
              <a:rPr lang="es-EC" dirty="0"/>
              <a:t>-Realizar la implementación física de la red, de acuerdo a las normativas.</a:t>
            </a:r>
          </a:p>
          <a:p>
            <a:pPr marL="0" indent="0">
              <a:buNone/>
            </a:pPr>
            <a:r>
              <a:rPr lang="es-EC" dirty="0"/>
              <a:t>-Realizar las pruebas finales de la red de fibra óptica, entre las ciudades ya mencionadas.</a:t>
            </a:r>
          </a:p>
        </p:txBody>
      </p:sp>
    </p:spTree>
    <p:extLst>
      <p:ext uri="{BB962C8B-B14F-4D97-AF65-F5344CB8AC3E}">
        <p14:creationId xmlns:p14="http://schemas.microsoft.com/office/powerpoint/2010/main" val="2442689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A66809E-D84C-4B46-BEDE-320AC19F4435}"/>
              </a:ext>
            </a:extLst>
          </p:cNvPr>
          <p:cNvSpPr>
            <a:spLocks noGrp="1"/>
          </p:cNvSpPr>
          <p:nvPr>
            <p:ph idx="1"/>
          </p:nvPr>
        </p:nvSpPr>
        <p:spPr>
          <a:xfrm>
            <a:off x="1141412" y="702365"/>
            <a:ext cx="9905999" cy="5605670"/>
          </a:xfrm>
        </p:spPr>
        <p:txBody>
          <a:bodyPr>
            <a:normAutofit/>
          </a:bodyPr>
          <a:lstStyle/>
          <a:p>
            <a:pPr marL="0" indent="0">
              <a:buNone/>
            </a:pPr>
            <a:r>
              <a:rPr lang="es-EC" sz="3600" dirty="0"/>
              <a:t>Para explicar de mejor manera el desarrollo del proyecto, se cubrirán los siguientes 4 temas:</a:t>
            </a:r>
          </a:p>
          <a:p>
            <a:pPr marL="0" indent="0">
              <a:buNone/>
            </a:pPr>
            <a:endParaRPr lang="es-EC" sz="3600" dirty="0"/>
          </a:p>
          <a:p>
            <a:pPr>
              <a:buFont typeface="Wingdings" panose="05000000000000000000" pitchFamily="2" charset="2"/>
              <a:buChar char="ü"/>
            </a:pPr>
            <a:r>
              <a:rPr lang="es-EC" sz="3600" dirty="0"/>
              <a:t>Situación Actual de la red de la Empresa Privada</a:t>
            </a:r>
          </a:p>
          <a:p>
            <a:pPr>
              <a:buFont typeface="Wingdings" panose="05000000000000000000" pitchFamily="2" charset="2"/>
              <a:buChar char="ü"/>
            </a:pPr>
            <a:r>
              <a:rPr lang="es-EC" sz="3600" dirty="0"/>
              <a:t>Red Proyectada</a:t>
            </a:r>
          </a:p>
          <a:p>
            <a:pPr>
              <a:buFont typeface="Wingdings" panose="05000000000000000000" pitchFamily="2" charset="2"/>
              <a:buChar char="ü"/>
            </a:pPr>
            <a:r>
              <a:rPr lang="es-EC" sz="3600" dirty="0"/>
              <a:t>Solución: Diseño de la Red de fibra óptica</a:t>
            </a:r>
          </a:p>
          <a:p>
            <a:pPr>
              <a:buFont typeface="Wingdings" panose="05000000000000000000" pitchFamily="2" charset="2"/>
              <a:buChar char="ü"/>
            </a:pPr>
            <a:r>
              <a:rPr lang="es-EC" sz="3600" dirty="0"/>
              <a:t>Resultados Finales</a:t>
            </a:r>
          </a:p>
        </p:txBody>
      </p:sp>
    </p:spTree>
    <p:extLst>
      <p:ext uri="{BB962C8B-B14F-4D97-AF65-F5344CB8AC3E}">
        <p14:creationId xmlns:p14="http://schemas.microsoft.com/office/powerpoint/2010/main" val="3835454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191149-B668-4E47-80C8-E605A57471AC}"/>
              </a:ext>
            </a:extLst>
          </p:cNvPr>
          <p:cNvSpPr>
            <a:spLocks noGrp="1"/>
          </p:cNvSpPr>
          <p:nvPr>
            <p:ph type="title"/>
          </p:nvPr>
        </p:nvSpPr>
        <p:spPr>
          <a:xfrm>
            <a:off x="1141413" y="618517"/>
            <a:ext cx="9905998" cy="5702769"/>
          </a:xfrm>
        </p:spPr>
        <p:txBody>
          <a:bodyPr>
            <a:normAutofit/>
          </a:bodyPr>
          <a:lstStyle/>
          <a:p>
            <a:pPr algn="ctr"/>
            <a:r>
              <a:rPr lang="es-EC" sz="6000" b="1" dirty="0"/>
              <a:t>SITUACIÓN ACTUAL DE LA EMPRESA PRIVADA</a:t>
            </a:r>
          </a:p>
        </p:txBody>
      </p:sp>
    </p:spTree>
    <p:extLst>
      <p:ext uri="{BB962C8B-B14F-4D97-AF65-F5344CB8AC3E}">
        <p14:creationId xmlns:p14="http://schemas.microsoft.com/office/powerpoint/2010/main" val="17858867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214</TotalTime>
  <Words>1623</Words>
  <Application>Microsoft Office PowerPoint</Application>
  <PresentationFormat>Panorámica</PresentationFormat>
  <Paragraphs>138</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Cambria Math</vt:lpstr>
      <vt:lpstr>Trebuchet MS</vt:lpstr>
      <vt:lpstr>Tw Cen MT</vt:lpstr>
      <vt:lpstr>Wingdings</vt:lpstr>
      <vt:lpstr>Circuito</vt:lpstr>
      <vt:lpstr>CARRERA DE INGENIERÍA ELECTRÓNICA EN REDES Y       COMUNICACIÓN DE DATOS</vt:lpstr>
      <vt:lpstr>OBJETIVO GENERAL</vt:lpstr>
      <vt:lpstr>OBJETIVOS ESPECÍFICOS</vt:lpstr>
      <vt:lpstr>Aviso IMPORTANTE</vt:lpstr>
      <vt:lpstr>Requerimiento de la empresa privada</vt:lpstr>
      <vt:lpstr>PROYECTO GLOBAL </vt:lpstr>
      <vt:lpstr>ALCANCE</vt:lpstr>
      <vt:lpstr>Presentación de PowerPoint</vt:lpstr>
      <vt:lpstr>SITUACIÓN ACTUAL DE LA EMPRESA PRIVADA</vt:lpstr>
      <vt:lpstr>Red de acceso-HFC </vt:lpstr>
      <vt:lpstr>RED de acceso-HFC</vt:lpstr>
      <vt:lpstr>Red de transporte-sdh</vt:lpstr>
      <vt:lpstr>RED DE TRANSPORTE-SDH</vt:lpstr>
      <vt:lpstr>Red de transporte-mpls </vt:lpstr>
      <vt:lpstr>Requerimientos Para La Red OTN </vt:lpstr>
      <vt:lpstr>CONSIDERACIONES DE DISEÑO</vt:lpstr>
      <vt:lpstr>CONSIDERACIONES DE DISEÑO</vt:lpstr>
      <vt:lpstr>CONSIDERACIONES DE DISEÑO</vt:lpstr>
      <vt:lpstr>CONSIDERACIONES DE DISEÑO</vt:lpstr>
      <vt:lpstr>DISEÑO</vt:lpstr>
      <vt:lpstr>DISEÑO</vt:lpstr>
      <vt:lpstr>diseño</vt:lpstr>
      <vt:lpstr>diseño</vt:lpstr>
      <vt:lpstr>Implementación</vt:lpstr>
      <vt:lpstr>Implementación</vt:lpstr>
      <vt:lpstr>Implementación</vt:lpstr>
      <vt:lpstr>Implementación</vt:lpstr>
      <vt:lpstr>IMPLEMENTACIÓN</vt:lpstr>
      <vt:lpstr>implementación</vt:lpstr>
      <vt:lpstr>Resultados finales</vt:lpstr>
      <vt:lpstr>ESTADO FINAL DE LA RED</vt:lpstr>
      <vt:lpstr>ESTADO FINAL DE LA RED</vt:lpstr>
      <vt:lpstr>ESTADO FINAL DE LA RED</vt:lpstr>
      <vt:lpstr>ESTADO FINAL DE LA RED</vt:lpstr>
      <vt:lpstr>CONCLUSIONES</vt:lpstr>
      <vt:lpstr>Gracias por su atención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CARRERA DE INGENIERÍA ELECTRÓNICA EN REDES Y       COMUNICACIÓN DE DATOS Director: Christian Vega</dc:title>
  <dc:creator>GABY</dc:creator>
  <cp:lastModifiedBy>GABY</cp:lastModifiedBy>
  <cp:revision>33</cp:revision>
  <dcterms:created xsi:type="dcterms:W3CDTF">2018-11-16T22:51:58Z</dcterms:created>
  <dcterms:modified xsi:type="dcterms:W3CDTF">2018-11-20T17:30:02Z</dcterms:modified>
</cp:coreProperties>
</file>