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7"/>
  </p:notesMasterIdLst>
  <p:sldIdLst>
    <p:sldId id="261" r:id="rId2"/>
    <p:sldId id="262" r:id="rId3"/>
    <p:sldId id="264" r:id="rId4"/>
    <p:sldId id="265" r:id="rId5"/>
    <p:sldId id="292" r:id="rId6"/>
    <p:sldId id="266" r:id="rId7"/>
    <p:sldId id="294" r:id="rId8"/>
    <p:sldId id="293" r:id="rId9"/>
    <p:sldId id="258" r:id="rId10"/>
    <p:sldId id="259" r:id="rId11"/>
    <p:sldId id="260" r:id="rId12"/>
    <p:sldId id="272" r:id="rId13"/>
    <p:sldId id="273" r:id="rId14"/>
    <p:sldId id="289" r:id="rId15"/>
    <p:sldId id="267" r:id="rId16"/>
    <p:sldId id="263" r:id="rId17"/>
    <p:sldId id="290" r:id="rId18"/>
    <p:sldId id="269" r:id="rId19"/>
    <p:sldId id="270" r:id="rId20"/>
    <p:sldId id="274" r:id="rId21"/>
    <p:sldId id="276" r:id="rId22"/>
    <p:sldId id="277" r:id="rId23"/>
    <p:sldId id="278" r:id="rId24"/>
    <p:sldId id="279" r:id="rId25"/>
    <p:sldId id="275" r:id="rId26"/>
    <p:sldId id="280" r:id="rId27"/>
    <p:sldId id="281" r:id="rId28"/>
    <p:sldId id="282" r:id="rId29"/>
    <p:sldId id="283" r:id="rId30"/>
    <p:sldId id="284" r:id="rId31"/>
    <p:sldId id="285" r:id="rId32"/>
    <p:sldId id="286" r:id="rId33"/>
    <p:sldId id="287" r:id="rId34"/>
    <p:sldId id="288" r:id="rId35"/>
    <p:sldId id="291"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515A"/>
    <a:srgbClr val="CB535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varScale="1">
        <p:scale>
          <a:sx n="67" d="100"/>
          <a:sy n="67" d="100"/>
        </p:scale>
        <p:origin x="72"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ESS\Desktop\edid\TESIS%20EDITH\GRAFICOS%20ANALIS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ESS\Desktop\edid\TESIS%20EDITH\GRAFICOS%20ANALI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milia\Documents\GRAFICOS%20ANALI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ESS\Desktop\edid\TESIS%20EDITH\GRAFICOS%20ANALI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amilia\Desktop\TESIS%20EDITH\GRAFICOS%20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31575884487631"/>
          <c:y val="6.2162945616990692E-2"/>
          <c:w val="0.72148447069116362"/>
          <c:h val="0.8326195683872849"/>
        </c:manualLayout>
      </c:layout>
      <c:barChart>
        <c:barDir val="col"/>
        <c:grouping val="clustered"/>
        <c:varyColors val="0"/>
        <c:ser>
          <c:idx val="0"/>
          <c:order val="0"/>
          <c:tx>
            <c:strRef>
              <c:f>'test 1000'!$C$8</c:f>
              <c:strCache>
                <c:ptCount val="1"/>
                <c:pt idx="0">
                  <c:v>PRE TEST</c:v>
                </c:pt>
              </c:strCache>
            </c:strRef>
          </c:tx>
          <c:invertIfNegative val="0"/>
          <c:dLbls>
            <c:spPr>
              <a:noFill/>
              <a:ln>
                <a:noFill/>
              </a:ln>
              <a:effectLst/>
            </c:spPr>
            <c:txPr>
              <a:bodyPr/>
              <a:lstStyle/>
              <a:p>
                <a:pPr>
                  <a:defRPr b="0"/>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1000'!$A$9:$B$11</c:f>
              <c:strCache>
                <c:ptCount val="3"/>
                <c:pt idx="0">
                  <c:v>MAXIMO </c:v>
                </c:pt>
                <c:pt idx="1">
                  <c:v>MINIMO </c:v>
                </c:pt>
                <c:pt idx="2">
                  <c:v>PROMEDIO</c:v>
                </c:pt>
              </c:strCache>
            </c:strRef>
          </c:cat>
          <c:val>
            <c:numRef>
              <c:f>'test 1000'!$C$9:$C$11</c:f>
              <c:numCache>
                <c:formatCode>[$-F400]h:mm:ss\ AM/PM</c:formatCode>
                <c:ptCount val="3"/>
                <c:pt idx="0">
                  <c:v>2.3148148148148151E-3</c:v>
                </c:pt>
                <c:pt idx="1">
                  <c:v>1.9907407407407408E-3</c:v>
                </c:pt>
                <c:pt idx="2">
                  <c:v>2.1151620370370369E-3</c:v>
                </c:pt>
              </c:numCache>
            </c:numRef>
          </c:val>
          <c:extLst xmlns:c16r2="http://schemas.microsoft.com/office/drawing/2015/06/chart">
            <c:ext xmlns:c16="http://schemas.microsoft.com/office/drawing/2014/chart" uri="{C3380CC4-5D6E-409C-BE32-E72D297353CC}">
              <c16:uniqueId val="{00000000-1CF1-4D7B-83F1-0BC5CB28FDE7}"/>
            </c:ext>
          </c:extLst>
        </c:ser>
        <c:ser>
          <c:idx val="1"/>
          <c:order val="1"/>
          <c:tx>
            <c:strRef>
              <c:f>'test 1000'!$D$8</c:f>
              <c:strCache>
                <c:ptCount val="1"/>
                <c:pt idx="0">
                  <c:v>POS TEST</c:v>
                </c:pt>
              </c:strCache>
            </c:strRef>
          </c:tx>
          <c:spPr>
            <a:solidFill>
              <a:srgbClr val="CB5353"/>
            </a:solidFill>
          </c:spPr>
          <c:invertIfNegative val="0"/>
          <c:dLbls>
            <c:dLbl>
              <c:idx val="1"/>
              <c:layout>
                <c:manualLayout>
                  <c:x val="6.5625000000000003E-2"/>
                  <c:y val="1.769911504424778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F1-4D7B-83F1-0BC5CB28FDE7}"/>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1000'!$A$9:$B$11</c:f>
              <c:strCache>
                <c:ptCount val="3"/>
                <c:pt idx="0">
                  <c:v>MAXIMO </c:v>
                </c:pt>
                <c:pt idx="1">
                  <c:v>MINIMO </c:v>
                </c:pt>
                <c:pt idx="2">
                  <c:v>PROMEDIO</c:v>
                </c:pt>
              </c:strCache>
            </c:strRef>
          </c:cat>
          <c:val>
            <c:numRef>
              <c:f>'test 1000'!$D$9:$D$11</c:f>
              <c:numCache>
                <c:formatCode>[$-F400]h:mm:ss\ AM/PM</c:formatCode>
                <c:ptCount val="3"/>
                <c:pt idx="0">
                  <c:v>1.9560185185185184E-3</c:v>
                </c:pt>
                <c:pt idx="1">
                  <c:v>1.9212962962962962E-3</c:v>
                </c:pt>
                <c:pt idx="2">
                  <c:v>1.9367283950617283E-3</c:v>
                </c:pt>
              </c:numCache>
            </c:numRef>
          </c:val>
          <c:extLst xmlns:c16r2="http://schemas.microsoft.com/office/drawing/2015/06/chart">
            <c:ext xmlns:c16="http://schemas.microsoft.com/office/drawing/2014/chart" uri="{C3380CC4-5D6E-409C-BE32-E72D297353CC}">
              <c16:uniqueId val="{00000002-1CF1-4D7B-83F1-0BC5CB28FDE7}"/>
            </c:ext>
          </c:extLst>
        </c:ser>
        <c:dLbls>
          <c:dLblPos val="outEnd"/>
          <c:showLegendKey val="0"/>
          <c:showVal val="1"/>
          <c:showCatName val="0"/>
          <c:showSerName val="0"/>
          <c:showPercent val="0"/>
          <c:showBubbleSize val="0"/>
        </c:dLbls>
        <c:gapWidth val="150"/>
        <c:axId val="-1109124240"/>
        <c:axId val="-1109129680"/>
      </c:barChart>
      <c:catAx>
        <c:axId val="-1109124240"/>
        <c:scaling>
          <c:orientation val="minMax"/>
        </c:scaling>
        <c:delete val="0"/>
        <c:axPos val="b"/>
        <c:numFmt formatCode="General" sourceLinked="0"/>
        <c:majorTickMark val="out"/>
        <c:minorTickMark val="none"/>
        <c:tickLblPos val="nextTo"/>
        <c:crossAx val="-1109129680"/>
        <c:crosses val="autoZero"/>
        <c:auto val="1"/>
        <c:lblAlgn val="ctr"/>
        <c:lblOffset val="100"/>
        <c:noMultiLvlLbl val="0"/>
      </c:catAx>
      <c:valAx>
        <c:axId val="-1109129680"/>
        <c:scaling>
          <c:orientation val="minMax"/>
        </c:scaling>
        <c:delete val="0"/>
        <c:axPos val="l"/>
        <c:majorGridlines/>
        <c:numFmt formatCode="[$-F400]h:mm:ss\ AM/PM" sourceLinked="1"/>
        <c:majorTickMark val="out"/>
        <c:minorTickMark val="none"/>
        <c:tickLblPos val="nextTo"/>
        <c:crossAx val="-1109124240"/>
        <c:crosses val="autoZero"/>
        <c:crossBetween val="between"/>
      </c:valAx>
    </c:plotArea>
    <c:legend>
      <c:legendPos val="b"/>
      <c:layout>
        <c:manualLayout>
          <c:xMode val="edge"/>
          <c:yMode val="edge"/>
          <c:x val="0.80899862528899658"/>
          <c:y val="0.46612475728304437"/>
          <c:w val="0.18850994446991132"/>
          <c:h val="0.13783997066885487"/>
        </c:manualLayout>
      </c:layout>
      <c:overlay val="0"/>
    </c:legend>
    <c:plotVisOnly val="1"/>
    <c:dispBlanksAs val="gap"/>
    <c:showDLblsOverMax val="0"/>
  </c:chart>
  <c:spPr>
    <a:ln w="28575">
      <a:solidFill>
        <a:schemeClr val="tx1"/>
      </a:solidFill>
    </a:ln>
  </c:spPr>
  <c:txPr>
    <a:bodyPr/>
    <a:lstStyle/>
    <a:p>
      <a:pPr>
        <a:defRPr sz="2000" b="1"/>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'TEST 5K'!$I$7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5K'!$H$8:$H$10</c:f>
              <c:strCache>
                <c:ptCount val="3"/>
                <c:pt idx="0">
                  <c:v>MAXIMO</c:v>
                </c:pt>
                <c:pt idx="1">
                  <c:v>MINIMO</c:v>
                </c:pt>
                <c:pt idx="2">
                  <c:v>PPROMEDIO</c:v>
                </c:pt>
              </c:strCache>
            </c:strRef>
          </c:cat>
          <c:val>
            <c:numRef>
              <c:f>'TEST 5K'!$I$8:$I$10</c:f>
              <c:numCache>
                <c:formatCode>0</c:formatCode>
                <c:ptCount val="3"/>
                <c:pt idx="0">
                  <c:v>61</c:v>
                </c:pt>
                <c:pt idx="1">
                  <c:v>54</c:v>
                </c:pt>
                <c:pt idx="2">
                  <c:v>56.75</c:v>
                </c:pt>
              </c:numCache>
            </c:numRef>
          </c:val>
          <c:extLst xmlns:c16r2="http://schemas.microsoft.com/office/drawing/2015/06/chart">
            <c:ext xmlns:c16="http://schemas.microsoft.com/office/drawing/2014/chart" uri="{C3380CC4-5D6E-409C-BE32-E72D297353CC}">
              <c16:uniqueId val="{00000000-EE78-4AF0-9AFB-91D69FA39AA5}"/>
            </c:ext>
          </c:extLst>
        </c:ser>
        <c:ser>
          <c:idx val="1"/>
          <c:order val="1"/>
          <c:tx>
            <c:strRef>
              <c:f>'TEST 5K'!$J$7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5K'!$H$8:$H$10</c:f>
              <c:strCache>
                <c:ptCount val="3"/>
                <c:pt idx="0">
                  <c:v>MAXIMO</c:v>
                </c:pt>
                <c:pt idx="1">
                  <c:v>MINIMO</c:v>
                </c:pt>
                <c:pt idx="2">
                  <c:v>PPROMEDIO</c:v>
                </c:pt>
              </c:strCache>
            </c:strRef>
          </c:cat>
          <c:val>
            <c:numRef>
              <c:f>'TEST 5K'!$J$8:$J$10</c:f>
              <c:numCache>
                <c:formatCode>0</c:formatCode>
                <c:ptCount val="3"/>
                <c:pt idx="0">
                  <c:v>55</c:v>
                </c:pt>
                <c:pt idx="1">
                  <c:v>53</c:v>
                </c:pt>
                <c:pt idx="2">
                  <c:v>54.25</c:v>
                </c:pt>
              </c:numCache>
            </c:numRef>
          </c:val>
          <c:extLst xmlns:c16r2="http://schemas.microsoft.com/office/drawing/2015/06/chart">
            <c:ext xmlns:c16="http://schemas.microsoft.com/office/drawing/2014/chart" uri="{C3380CC4-5D6E-409C-BE32-E72D297353CC}">
              <c16:uniqueId val="{00000001-EE78-4AF0-9AFB-91D69FA39AA5}"/>
            </c:ext>
          </c:extLst>
        </c:ser>
        <c:dLbls>
          <c:dLblPos val="outEnd"/>
          <c:showLegendKey val="0"/>
          <c:showVal val="1"/>
          <c:showCatName val="0"/>
          <c:showSerName val="0"/>
          <c:showPercent val="0"/>
          <c:showBubbleSize val="0"/>
        </c:dLbls>
        <c:gapWidth val="150"/>
        <c:axId val="-1104350064"/>
        <c:axId val="-1104273504"/>
      </c:barChart>
      <c:catAx>
        <c:axId val="-1104350064"/>
        <c:scaling>
          <c:orientation val="minMax"/>
        </c:scaling>
        <c:delete val="0"/>
        <c:axPos val="b"/>
        <c:numFmt formatCode="General" sourceLinked="0"/>
        <c:majorTickMark val="out"/>
        <c:minorTickMark val="none"/>
        <c:tickLblPos val="nextTo"/>
        <c:crossAx val="-1104273504"/>
        <c:crosses val="autoZero"/>
        <c:auto val="1"/>
        <c:lblAlgn val="ctr"/>
        <c:lblOffset val="100"/>
        <c:noMultiLvlLbl val="0"/>
      </c:catAx>
      <c:valAx>
        <c:axId val="-1104273504"/>
        <c:scaling>
          <c:orientation val="minMax"/>
        </c:scaling>
        <c:delete val="0"/>
        <c:axPos val="l"/>
        <c:majorGridlines/>
        <c:numFmt formatCode="0" sourceLinked="1"/>
        <c:majorTickMark val="out"/>
        <c:minorTickMark val="none"/>
        <c:tickLblPos val="nextTo"/>
        <c:crossAx val="-1104350064"/>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20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'TEST 27K'!$B$7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27K'!$A$8:$A$10</c:f>
              <c:strCache>
                <c:ptCount val="3"/>
                <c:pt idx="0">
                  <c:v>MAXIMO</c:v>
                </c:pt>
                <c:pt idx="1">
                  <c:v>MINIMO</c:v>
                </c:pt>
                <c:pt idx="2">
                  <c:v>PPROMEDIO</c:v>
                </c:pt>
              </c:strCache>
            </c:strRef>
          </c:cat>
          <c:val>
            <c:numRef>
              <c:f>'TEST 27K'!$B$8:$B$10</c:f>
              <c:numCache>
                <c:formatCode>0</c:formatCode>
                <c:ptCount val="3"/>
                <c:pt idx="0">
                  <c:v>64</c:v>
                </c:pt>
                <c:pt idx="1">
                  <c:v>54</c:v>
                </c:pt>
                <c:pt idx="2">
                  <c:v>59</c:v>
                </c:pt>
              </c:numCache>
            </c:numRef>
          </c:val>
          <c:extLst xmlns:c16r2="http://schemas.microsoft.com/office/drawing/2015/06/chart">
            <c:ext xmlns:c16="http://schemas.microsoft.com/office/drawing/2014/chart" uri="{C3380CC4-5D6E-409C-BE32-E72D297353CC}">
              <c16:uniqueId val="{00000000-CC45-41E4-8723-8CEE3BE1F7E7}"/>
            </c:ext>
          </c:extLst>
        </c:ser>
        <c:ser>
          <c:idx val="1"/>
          <c:order val="1"/>
          <c:tx>
            <c:strRef>
              <c:f>'TEST 27K'!$C$7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27K'!$A$8:$A$10</c:f>
              <c:strCache>
                <c:ptCount val="3"/>
                <c:pt idx="0">
                  <c:v>MAXIMO</c:v>
                </c:pt>
                <c:pt idx="1">
                  <c:v>MINIMO</c:v>
                </c:pt>
                <c:pt idx="2">
                  <c:v>PPROMEDIO</c:v>
                </c:pt>
              </c:strCache>
            </c:strRef>
          </c:cat>
          <c:val>
            <c:numRef>
              <c:f>'TEST 27K'!$C$8:$C$10</c:f>
              <c:numCache>
                <c:formatCode>0</c:formatCode>
                <c:ptCount val="3"/>
                <c:pt idx="0">
                  <c:v>58</c:v>
                </c:pt>
                <c:pt idx="1">
                  <c:v>52</c:v>
                </c:pt>
                <c:pt idx="2">
                  <c:v>55.5</c:v>
                </c:pt>
              </c:numCache>
            </c:numRef>
          </c:val>
          <c:extLst xmlns:c16r2="http://schemas.microsoft.com/office/drawing/2015/06/chart">
            <c:ext xmlns:c16="http://schemas.microsoft.com/office/drawing/2014/chart" uri="{C3380CC4-5D6E-409C-BE32-E72D297353CC}">
              <c16:uniqueId val="{00000001-CC45-41E4-8723-8CEE3BE1F7E7}"/>
            </c:ext>
          </c:extLst>
        </c:ser>
        <c:dLbls>
          <c:dLblPos val="outEnd"/>
          <c:showLegendKey val="0"/>
          <c:showVal val="1"/>
          <c:showCatName val="0"/>
          <c:showSerName val="0"/>
          <c:showPercent val="0"/>
          <c:showBubbleSize val="0"/>
        </c:dLbls>
        <c:gapWidth val="150"/>
        <c:axId val="-1104272416"/>
        <c:axId val="-1104275136"/>
      </c:barChart>
      <c:catAx>
        <c:axId val="-1104272416"/>
        <c:scaling>
          <c:orientation val="minMax"/>
        </c:scaling>
        <c:delete val="0"/>
        <c:axPos val="b"/>
        <c:numFmt formatCode="General" sourceLinked="0"/>
        <c:majorTickMark val="out"/>
        <c:minorTickMark val="none"/>
        <c:tickLblPos val="nextTo"/>
        <c:crossAx val="-1104275136"/>
        <c:crosses val="autoZero"/>
        <c:auto val="1"/>
        <c:lblAlgn val="ctr"/>
        <c:lblOffset val="100"/>
        <c:noMultiLvlLbl val="0"/>
      </c:catAx>
      <c:valAx>
        <c:axId val="-1104275136"/>
        <c:scaling>
          <c:orientation val="minMax"/>
        </c:scaling>
        <c:delete val="0"/>
        <c:axPos val="l"/>
        <c:majorGridlines/>
        <c:numFmt formatCode="0" sourceLinked="1"/>
        <c:majorTickMark val="out"/>
        <c:minorTickMark val="none"/>
        <c:tickLblPos val="nextTo"/>
        <c:crossAx val="-1104272416"/>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18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4028191734831"/>
          <c:y val="4.1116773954649015E-2"/>
          <c:w val="0.89397518492006678"/>
          <c:h val="0.75515440573308112"/>
        </c:manualLayout>
      </c:layout>
      <c:barChart>
        <c:barDir val="col"/>
        <c:grouping val="clustered"/>
        <c:varyColors val="0"/>
        <c:ser>
          <c:idx val="0"/>
          <c:order val="0"/>
          <c:tx>
            <c:strRef>
              <c:f>'TEST 5K'!$Q$7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5K'!$P$8:$P$10</c:f>
              <c:strCache>
                <c:ptCount val="3"/>
                <c:pt idx="0">
                  <c:v>MAXIMO</c:v>
                </c:pt>
                <c:pt idx="1">
                  <c:v>MINIMO</c:v>
                </c:pt>
                <c:pt idx="2">
                  <c:v>PPROMEDIO</c:v>
                </c:pt>
              </c:strCache>
            </c:strRef>
          </c:cat>
          <c:val>
            <c:numRef>
              <c:f>'TEST 5K'!$Q$8:$Q$10</c:f>
              <c:numCache>
                <c:formatCode>0</c:formatCode>
                <c:ptCount val="3"/>
                <c:pt idx="0">
                  <c:v>172</c:v>
                </c:pt>
                <c:pt idx="1">
                  <c:v>158</c:v>
                </c:pt>
                <c:pt idx="2">
                  <c:v>164</c:v>
                </c:pt>
              </c:numCache>
            </c:numRef>
          </c:val>
          <c:extLst xmlns:c16r2="http://schemas.microsoft.com/office/drawing/2015/06/chart">
            <c:ext xmlns:c16="http://schemas.microsoft.com/office/drawing/2014/chart" uri="{C3380CC4-5D6E-409C-BE32-E72D297353CC}">
              <c16:uniqueId val="{00000000-F0EA-4789-B93E-198F229B3F5A}"/>
            </c:ext>
          </c:extLst>
        </c:ser>
        <c:ser>
          <c:idx val="1"/>
          <c:order val="1"/>
          <c:tx>
            <c:strRef>
              <c:f>'TEST 5K'!$R$7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5K'!$P$8:$P$10</c:f>
              <c:strCache>
                <c:ptCount val="3"/>
                <c:pt idx="0">
                  <c:v>MAXIMO</c:v>
                </c:pt>
                <c:pt idx="1">
                  <c:v>MINIMO</c:v>
                </c:pt>
                <c:pt idx="2">
                  <c:v>PPROMEDIO</c:v>
                </c:pt>
              </c:strCache>
            </c:strRef>
          </c:cat>
          <c:val>
            <c:numRef>
              <c:f>'TEST 5K'!$R$8:$R$10</c:f>
              <c:numCache>
                <c:formatCode>0</c:formatCode>
                <c:ptCount val="3"/>
                <c:pt idx="0">
                  <c:v>170</c:v>
                </c:pt>
                <c:pt idx="1">
                  <c:v>160</c:v>
                </c:pt>
                <c:pt idx="2">
                  <c:v>164.5</c:v>
                </c:pt>
              </c:numCache>
            </c:numRef>
          </c:val>
          <c:extLst xmlns:c16r2="http://schemas.microsoft.com/office/drawing/2015/06/chart">
            <c:ext xmlns:c16="http://schemas.microsoft.com/office/drawing/2014/chart" uri="{C3380CC4-5D6E-409C-BE32-E72D297353CC}">
              <c16:uniqueId val="{00000001-F0EA-4789-B93E-198F229B3F5A}"/>
            </c:ext>
          </c:extLst>
        </c:ser>
        <c:dLbls>
          <c:dLblPos val="outEnd"/>
          <c:showLegendKey val="0"/>
          <c:showVal val="1"/>
          <c:showCatName val="0"/>
          <c:showSerName val="0"/>
          <c:showPercent val="0"/>
          <c:showBubbleSize val="0"/>
        </c:dLbls>
        <c:gapWidth val="150"/>
        <c:axId val="-1105930672"/>
        <c:axId val="-1105930128"/>
      </c:barChart>
      <c:catAx>
        <c:axId val="-1105930672"/>
        <c:scaling>
          <c:orientation val="minMax"/>
        </c:scaling>
        <c:delete val="0"/>
        <c:axPos val="b"/>
        <c:numFmt formatCode="General" sourceLinked="0"/>
        <c:majorTickMark val="out"/>
        <c:minorTickMark val="none"/>
        <c:tickLblPos val="nextTo"/>
        <c:crossAx val="-1105930128"/>
        <c:crosses val="autoZero"/>
        <c:auto val="1"/>
        <c:lblAlgn val="ctr"/>
        <c:lblOffset val="100"/>
        <c:noMultiLvlLbl val="0"/>
      </c:catAx>
      <c:valAx>
        <c:axId val="-1105930128"/>
        <c:scaling>
          <c:orientation val="minMax"/>
        </c:scaling>
        <c:delete val="0"/>
        <c:axPos val="l"/>
        <c:majorGridlines/>
        <c:numFmt formatCode="0" sourceLinked="1"/>
        <c:majorTickMark val="out"/>
        <c:minorTickMark val="none"/>
        <c:tickLblPos val="nextTo"/>
        <c:crossAx val="-1105930672"/>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1800"/>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91822469978739"/>
          <c:y val="3.2781589818187289E-2"/>
          <c:w val="0.8890817753002126"/>
          <c:h val="0.78326271504982281"/>
        </c:manualLayout>
      </c:layout>
      <c:barChart>
        <c:barDir val="col"/>
        <c:grouping val="clustered"/>
        <c:varyColors val="0"/>
        <c:ser>
          <c:idx val="0"/>
          <c:order val="0"/>
          <c:tx>
            <c:strRef>
              <c:f>'TEST 27K'!$J$7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27K'!$I$8:$I$10</c:f>
              <c:strCache>
                <c:ptCount val="3"/>
                <c:pt idx="0">
                  <c:v>MAXIMO</c:v>
                </c:pt>
                <c:pt idx="1">
                  <c:v>MINIMO</c:v>
                </c:pt>
                <c:pt idx="2">
                  <c:v>PPROMEDIO</c:v>
                </c:pt>
              </c:strCache>
            </c:strRef>
          </c:cat>
          <c:val>
            <c:numRef>
              <c:f>'TEST 27K'!$J$8:$J$10</c:f>
              <c:numCache>
                <c:formatCode>0</c:formatCode>
                <c:ptCount val="3"/>
                <c:pt idx="0">
                  <c:v>170</c:v>
                </c:pt>
                <c:pt idx="1">
                  <c:v>160</c:v>
                </c:pt>
                <c:pt idx="2">
                  <c:v>166</c:v>
                </c:pt>
              </c:numCache>
            </c:numRef>
          </c:val>
          <c:extLst xmlns:c16r2="http://schemas.microsoft.com/office/drawing/2015/06/chart">
            <c:ext xmlns:c16="http://schemas.microsoft.com/office/drawing/2014/chart" uri="{C3380CC4-5D6E-409C-BE32-E72D297353CC}">
              <c16:uniqueId val="{00000000-6FCB-4A15-9F6D-72B37312A537}"/>
            </c:ext>
          </c:extLst>
        </c:ser>
        <c:ser>
          <c:idx val="1"/>
          <c:order val="1"/>
          <c:tx>
            <c:strRef>
              <c:f>'TEST 27K'!$K$7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27K'!$I$8:$I$10</c:f>
              <c:strCache>
                <c:ptCount val="3"/>
                <c:pt idx="0">
                  <c:v>MAXIMO</c:v>
                </c:pt>
                <c:pt idx="1">
                  <c:v>MINIMO</c:v>
                </c:pt>
                <c:pt idx="2">
                  <c:v>PPROMEDIO</c:v>
                </c:pt>
              </c:strCache>
            </c:strRef>
          </c:cat>
          <c:val>
            <c:numRef>
              <c:f>'TEST 27K'!$K$8:$K$10</c:f>
              <c:numCache>
                <c:formatCode>0</c:formatCode>
                <c:ptCount val="3"/>
                <c:pt idx="0">
                  <c:v>170</c:v>
                </c:pt>
                <c:pt idx="1">
                  <c:v>162</c:v>
                </c:pt>
                <c:pt idx="2">
                  <c:v>166.75</c:v>
                </c:pt>
              </c:numCache>
            </c:numRef>
          </c:val>
          <c:extLst xmlns:c16r2="http://schemas.microsoft.com/office/drawing/2015/06/chart">
            <c:ext xmlns:c16="http://schemas.microsoft.com/office/drawing/2014/chart" uri="{C3380CC4-5D6E-409C-BE32-E72D297353CC}">
              <c16:uniqueId val="{00000001-6FCB-4A15-9F6D-72B37312A537}"/>
            </c:ext>
          </c:extLst>
        </c:ser>
        <c:dLbls>
          <c:dLblPos val="outEnd"/>
          <c:showLegendKey val="0"/>
          <c:showVal val="1"/>
          <c:showCatName val="0"/>
          <c:showSerName val="0"/>
          <c:showPercent val="0"/>
          <c:showBubbleSize val="0"/>
        </c:dLbls>
        <c:gapWidth val="150"/>
        <c:axId val="-1105929040"/>
        <c:axId val="-1105931760"/>
      </c:barChart>
      <c:catAx>
        <c:axId val="-1105929040"/>
        <c:scaling>
          <c:orientation val="minMax"/>
        </c:scaling>
        <c:delete val="0"/>
        <c:axPos val="b"/>
        <c:numFmt formatCode="General" sourceLinked="0"/>
        <c:majorTickMark val="out"/>
        <c:minorTickMark val="none"/>
        <c:tickLblPos val="nextTo"/>
        <c:crossAx val="-1105931760"/>
        <c:crosses val="autoZero"/>
        <c:auto val="1"/>
        <c:lblAlgn val="ctr"/>
        <c:lblOffset val="100"/>
        <c:noMultiLvlLbl val="0"/>
      </c:catAx>
      <c:valAx>
        <c:axId val="-1105931760"/>
        <c:scaling>
          <c:orientation val="minMax"/>
        </c:scaling>
        <c:delete val="0"/>
        <c:axPos val="l"/>
        <c:majorGridlines/>
        <c:numFmt formatCode="0" sourceLinked="1"/>
        <c:majorTickMark val="out"/>
        <c:minorTickMark val="none"/>
        <c:tickLblPos val="nextTo"/>
        <c:crossAx val="-1105929040"/>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1800"/>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'TEST 27K'!$X$7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27K'!$W$8:$W$10</c:f>
              <c:strCache>
                <c:ptCount val="3"/>
                <c:pt idx="0">
                  <c:v>MAXIMO</c:v>
                </c:pt>
                <c:pt idx="1">
                  <c:v>MINIMO</c:v>
                </c:pt>
                <c:pt idx="2">
                  <c:v>PROMEDIO</c:v>
                </c:pt>
              </c:strCache>
            </c:strRef>
          </c:cat>
          <c:val>
            <c:numRef>
              <c:f>'TEST 27K'!$X$8:$X$10</c:f>
              <c:numCache>
                <c:formatCode>General</c:formatCode>
                <c:ptCount val="3"/>
                <c:pt idx="0">
                  <c:v>39</c:v>
                </c:pt>
                <c:pt idx="1">
                  <c:v>32</c:v>
                </c:pt>
                <c:pt idx="2" formatCode="0">
                  <c:v>34.75</c:v>
                </c:pt>
              </c:numCache>
            </c:numRef>
          </c:val>
          <c:extLst xmlns:c16r2="http://schemas.microsoft.com/office/drawing/2015/06/chart">
            <c:ext xmlns:c16="http://schemas.microsoft.com/office/drawing/2014/chart" uri="{C3380CC4-5D6E-409C-BE32-E72D297353CC}">
              <c16:uniqueId val="{00000000-BE70-441E-AD89-7C7CA1C83398}"/>
            </c:ext>
          </c:extLst>
        </c:ser>
        <c:ser>
          <c:idx val="1"/>
          <c:order val="1"/>
          <c:tx>
            <c:strRef>
              <c:f>'TEST 27K'!$Y$7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27K'!$W$8:$W$10</c:f>
              <c:strCache>
                <c:ptCount val="3"/>
                <c:pt idx="0">
                  <c:v>MAXIMO</c:v>
                </c:pt>
                <c:pt idx="1">
                  <c:v>MINIMO</c:v>
                </c:pt>
                <c:pt idx="2">
                  <c:v>PROMEDIO</c:v>
                </c:pt>
              </c:strCache>
            </c:strRef>
          </c:cat>
          <c:val>
            <c:numRef>
              <c:f>'TEST 27K'!$Y$8:$Y$10</c:f>
              <c:numCache>
                <c:formatCode>General</c:formatCode>
                <c:ptCount val="3"/>
                <c:pt idx="0">
                  <c:v>42</c:v>
                </c:pt>
                <c:pt idx="1">
                  <c:v>34</c:v>
                </c:pt>
                <c:pt idx="2" formatCode="0">
                  <c:v>37.25</c:v>
                </c:pt>
              </c:numCache>
            </c:numRef>
          </c:val>
          <c:extLst xmlns:c16r2="http://schemas.microsoft.com/office/drawing/2015/06/chart">
            <c:ext xmlns:c16="http://schemas.microsoft.com/office/drawing/2014/chart" uri="{C3380CC4-5D6E-409C-BE32-E72D297353CC}">
              <c16:uniqueId val="{00000001-BE70-441E-AD89-7C7CA1C83398}"/>
            </c:ext>
          </c:extLst>
        </c:ser>
        <c:dLbls>
          <c:dLblPos val="outEnd"/>
          <c:showLegendKey val="0"/>
          <c:showVal val="1"/>
          <c:showCatName val="0"/>
          <c:showSerName val="0"/>
          <c:showPercent val="0"/>
          <c:showBubbleSize val="0"/>
        </c:dLbls>
        <c:gapWidth val="150"/>
        <c:axId val="-1045082208"/>
        <c:axId val="-1045082752"/>
      </c:barChart>
      <c:catAx>
        <c:axId val="-1045082208"/>
        <c:scaling>
          <c:orientation val="minMax"/>
        </c:scaling>
        <c:delete val="0"/>
        <c:axPos val="b"/>
        <c:numFmt formatCode="General" sourceLinked="0"/>
        <c:majorTickMark val="out"/>
        <c:minorTickMark val="none"/>
        <c:tickLblPos val="nextTo"/>
        <c:crossAx val="-1045082752"/>
        <c:crosses val="autoZero"/>
        <c:auto val="1"/>
        <c:lblAlgn val="ctr"/>
        <c:lblOffset val="100"/>
        <c:noMultiLvlLbl val="0"/>
      </c:catAx>
      <c:valAx>
        <c:axId val="-1045082752"/>
        <c:scaling>
          <c:orientation val="minMax"/>
        </c:scaling>
        <c:delete val="0"/>
        <c:axPos val="l"/>
        <c:majorGridlines/>
        <c:numFmt formatCode="General" sourceLinked="1"/>
        <c:majorTickMark val="out"/>
        <c:minorTickMark val="none"/>
        <c:tickLblPos val="nextTo"/>
        <c:crossAx val="-1045082208"/>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1800"/>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'TEST 5K'!$AE$8</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5K'!$AD$9:$AD$11</c:f>
              <c:strCache>
                <c:ptCount val="3"/>
                <c:pt idx="0">
                  <c:v>MAXIMO</c:v>
                </c:pt>
                <c:pt idx="1">
                  <c:v>MINIMO</c:v>
                </c:pt>
                <c:pt idx="2">
                  <c:v>PROMEDIO</c:v>
                </c:pt>
              </c:strCache>
            </c:strRef>
          </c:cat>
          <c:val>
            <c:numRef>
              <c:f>'TEST 5K'!$AE$9:$AE$11</c:f>
              <c:numCache>
                <c:formatCode>General</c:formatCode>
                <c:ptCount val="3"/>
                <c:pt idx="0">
                  <c:v>41</c:v>
                </c:pt>
                <c:pt idx="1">
                  <c:v>28</c:v>
                </c:pt>
                <c:pt idx="2" formatCode="0">
                  <c:v>33.25</c:v>
                </c:pt>
              </c:numCache>
            </c:numRef>
          </c:val>
          <c:extLst xmlns:c16r2="http://schemas.microsoft.com/office/drawing/2015/06/chart">
            <c:ext xmlns:c16="http://schemas.microsoft.com/office/drawing/2014/chart" uri="{C3380CC4-5D6E-409C-BE32-E72D297353CC}">
              <c16:uniqueId val="{00000000-5579-4E53-A834-CC3B4BD899BA}"/>
            </c:ext>
          </c:extLst>
        </c:ser>
        <c:ser>
          <c:idx val="1"/>
          <c:order val="1"/>
          <c:tx>
            <c:strRef>
              <c:f>'TEST 5K'!$AF$8</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5K'!$AD$9:$AD$11</c:f>
              <c:strCache>
                <c:ptCount val="3"/>
                <c:pt idx="0">
                  <c:v>MAXIMO</c:v>
                </c:pt>
                <c:pt idx="1">
                  <c:v>MINIMO</c:v>
                </c:pt>
                <c:pt idx="2">
                  <c:v>PROMEDIO</c:v>
                </c:pt>
              </c:strCache>
            </c:strRef>
          </c:cat>
          <c:val>
            <c:numRef>
              <c:f>'TEST 5K'!$AF$9:$AF$11</c:f>
              <c:numCache>
                <c:formatCode>General</c:formatCode>
                <c:ptCount val="3"/>
                <c:pt idx="0">
                  <c:v>40</c:v>
                </c:pt>
                <c:pt idx="1">
                  <c:v>32</c:v>
                </c:pt>
                <c:pt idx="2" formatCode="0">
                  <c:v>35.25</c:v>
                </c:pt>
              </c:numCache>
            </c:numRef>
          </c:val>
          <c:extLst xmlns:c16r2="http://schemas.microsoft.com/office/drawing/2015/06/chart">
            <c:ext xmlns:c16="http://schemas.microsoft.com/office/drawing/2014/chart" uri="{C3380CC4-5D6E-409C-BE32-E72D297353CC}">
              <c16:uniqueId val="{00000001-5579-4E53-A834-CC3B4BD899BA}"/>
            </c:ext>
          </c:extLst>
        </c:ser>
        <c:dLbls>
          <c:dLblPos val="outEnd"/>
          <c:showLegendKey val="0"/>
          <c:showVal val="1"/>
          <c:showCatName val="0"/>
          <c:showSerName val="0"/>
          <c:showPercent val="0"/>
          <c:showBubbleSize val="0"/>
        </c:dLbls>
        <c:gapWidth val="150"/>
        <c:axId val="-1045076768"/>
        <c:axId val="-1045078944"/>
      </c:barChart>
      <c:catAx>
        <c:axId val="-1045076768"/>
        <c:scaling>
          <c:orientation val="minMax"/>
        </c:scaling>
        <c:delete val="0"/>
        <c:axPos val="b"/>
        <c:numFmt formatCode="General" sourceLinked="0"/>
        <c:majorTickMark val="out"/>
        <c:minorTickMark val="none"/>
        <c:tickLblPos val="nextTo"/>
        <c:crossAx val="-1045078944"/>
        <c:crosses val="autoZero"/>
        <c:auto val="1"/>
        <c:lblAlgn val="ctr"/>
        <c:lblOffset val="100"/>
        <c:noMultiLvlLbl val="0"/>
      </c:catAx>
      <c:valAx>
        <c:axId val="-1045078944"/>
        <c:scaling>
          <c:orientation val="minMax"/>
        </c:scaling>
        <c:delete val="0"/>
        <c:axPos val="l"/>
        <c:majorGridlines/>
        <c:numFmt formatCode="General" sourceLinked="1"/>
        <c:majorTickMark val="out"/>
        <c:minorTickMark val="none"/>
        <c:tickLblPos val="nextTo"/>
        <c:crossAx val="-1045076768"/>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1800"/>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482032225902802E-2"/>
          <c:y val="2.9799403031664232E-2"/>
          <c:w val="0.88083289471057724"/>
          <c:h val="0.76323991311302519"/>
        </c:manualLayout>
      </c:layout>
      <c:barChart>
        <c:barDir val="col"/>
        <c:grouping val="clustered"/>
        <c:varyColors val="0"/>
        <c:ser>
          <c:idx val="0"/>
          <c:order val="0"/>
          <c:tx>
            <c:strRef>
              <c:f>Hoja1!$H$7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Hoja1!$G$8:$G$10</c:f>
              <c:strCache>
                <c:ptCount val="3"/>
                <c:pt idx="0">
                  <c:v>MAXIMO</c:v>
                </c:pt>
                <c:pt idx="1">
                  <c:v>MINIMO</c:v>
                </c:pt>
                <c:pt idx="2">
                  <c:v>PROMEDIO</c:v>
                </c:pt>
              </c:strCache>
            </c:strRef>
          </c:cat>
          <c:val>
            <c:numRef>
              <c:f>Hoja1!$H$8:$H$10</c:f>
              <c:numCache>
                <c:formatCode>0.00</c:formatCode>
                <c:ptCount val="3"/>
                <c:pt idx="0">
                  <c:v>1.99</c:v>
                </c:pt>
                <c:pt idx="1">
                  <c:v>1.65</c:v>
                </c:pt>
                <c:pt idx="2">
                  <c:v>1.7825000000000002</c:v>
                </c:pt>
              </c:numCache>
            </c:numRef>
          </c:val>
          <c:extLst xmlns:c16r2="http://schemas.microsoft.com/office/drawing/2015/06/chart">
            <c:ext xmlns:c16="http://schemas.microsoft.com/office/drawing/2014/chart" uri="{C3380CC4-5D6E-409C-BE32-E72D297353CC}">
              <c16:uniqueId val="{00000000-E0C2-4D5B-9D5A-CA2419EC3E5A}"/>
            </c:ext>
          </c:extLst>
        </c:ser>
        <c:ser>
          <c:idx val="1"/>
          <c:order val="1"/>
          <c:tx>
            <c:strRef>
              <c:f>Hoja1!$I$7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b="1"/>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Hoja1!$G$8:$G$10</c:f>
              <c:strCache>
                <c:ptCount val="3"/>
                <c:pt idx="0">
                  <c:v>MAXIMO</c:v>
                </c:pt>
                <c:pt idx="1">
                  <c:v>MINIMO</c:v>
                </c:pt>
                <c:pt idx="2">
                  <c:v>PROMEDIO</c:v>
                </c:pt>
              </c:strCache>
            </c:strRef>
          </c:cat>
          <c:val>
            <c:numRef>
              <c:f>Hoja1!$I$8:$I$10</c:f>
              <c:numCache>
                <c:formatCode>0.00</c:formatCode>
                <c:ptCount val="3"/>
                <c:pt idx="0">
                  <c:v>2.0499999999999998</c:v>
                </c:pt>
                <c:pt idx="1">
                  <c:v>1.73</c:v>
                </c:pt>
                <c:pt idx="2">
                  <c:v>1.8525</c:v>
                </c:pt>
              </c:numCache>
            </c:numRef>
          </c:val>
          <c:extLst xmlns:c16r2="http://schemas.microsoft.com/office/drawing/2015/06/chart">
            <c:ext xmlns:c16="http://schemas.microsoft.com/office/drawing/2014/chart" uri="{C3380CC4-5D6E-409C-BE32-E72D297353CC}">
              <c16:uniqueId val="{00000001-E0C2-4D5B-9D5A-CA2419EC3E5A}"/>
            </c:ext>
          </c:extLst>
        </c:ser>
        <c:dLbls>
          <c:dLblPos val="outEnd"/>
          <c:showLegendKey val="0"/>
          <c:showVal val="1"/>
          <c:showCatName val="0"/>
          <c:showSerName val="0"/>
          <c:showPercent val="0"/>
          <c:showBubbleSize val="0"/>
        </c:dLbls>
        <c:gapWidth val="150"/>
        <c:axId val="-1045077312"/>
        <c:axId val="-1045080032"/>
      </c:barChart>
      <c:catAx>
        <c:axId val="-1045077312"/>
        <c:scaling>
          <c:orientation val="minMax"/>
        </c:scaling>
        <c:delete val="0"/>
        <c:axPos val="b"/>
        <c:numFmt formatCode="General" sourceLinked="0"/>
        <c:majorTickMark val="out"/>
        <c:minorTickMark val="none"/>
        <c:tickLblPos val="nextTo"/>
        <c:crossAx val="-1045080032"/>
        <c:crosses val="autoZero"/>
        <c:auto val="1"/>
        <c:lblAlgn val="ctr"/>
        <c:lblOffset val="100"/>
        <c:noMultiLvlLbl val="0"/>
      </c:catAx>
      <c:valAx>
        <c:axId val="-1045080032"/>
        <c:scaling>
          <c:orientation val="minMax"/>
        </c:scaling>
        <c:delete val="0"/>
        <c:axPos val="l"/>
        <c:majorGridlines/>
        <c:numFmt formatCode="0.00" sourceLinked="1"/>
        <c:majorTickMark val="out"/>
        <c:minorTickMark val="none"/>
        <c:tickLblPos val="nextTo"/>
        <c:crossAx val="-1045077312"/>
        <c:crosses val="autoZero"/>
        <c:crossBetween val="between"/>
      </c:valAx>
    </c:plotArea>
    <c:legend>
      <c:legendPos val="b"/>
      <c:layout/>
      <c:overlay val="0"/>
    </c:legend>
    <c:plotVisOnly val="1"/>
    <c:dispBlanksAs val="gap"/>
    <c:showDLblsOverMax val="0"/>
  </c:chart>
  <c:txPr>
    <a:bodyPr/>
    <a:lstStyle/>
    <a:p>
      <a:pPr>
        <a:defRPr sz="2000"/>
      </a:pPr>
      <a:endParaRPr lang="es-EC"/>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TIEMPOS </a:t>
            </a:r>
            <a:r>
              <a:rPr lang="en-US" dirty="0" smtClean="0"/>
              <a:t>DEL MARATON</a:t>
            </a:r>
            <a:endParaRPr lang="en-US" dirty="0"/>
          </a:p>
        </c:rich>
      </c:tx>
      <c:layout/>
      <c:overlay val="0"/>
      <c:spPr>
        <a:noFill/>
        <a:ln>
          <a:noFill/>
        </a:ln>
        <a:effectLst/>
      </c:spPr>
    </c:title>
    <c:autoTitleDeleted val="0"/>
    <c:plotArea>
      <c:layout/>
      <c:barChart>
        <c:barDir val="bar"/>
        <c:grouping val="clustered"/>
        <c:varyColors val="0"/>
        <c:ser>
          <c:idx val="0"/>
          <c:order val="0"/>
          <c:tx>
            <c:strRef>
              <c:f>Hoja3!$B$2</c:f>
              <c:strCache>
                <c:ptCount val="1"/>
                <c:pt idx="0">
                  <c:v>2017</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Hoja3!$A$3:$A$5</c:f>
              <c:strCache>
                <c:ptCount val="3"/>
                <c:pt idx="0">
                  <c:v>MANUEL CAÑAR</c:v>
                </c:pt>
                <c:pt idx="1">
                  <c:v>ANGEL CHASI</c:v>
                </c:pt>
                <c:pt idx="2">
                  <c:v>MARCO ERAZO</c:v>
                </c:pt>
              </c:strCache>
            </c:strRef>
          </c:cat>
          <c:val>
            <c:numRef>
              <c:f>Hoja3!$B$3:$B$5</c:f>
              <c:numCache>
                <c:formatCode>h:mm:ss</c:formatCode>
                <c:ptCount val="3"/>
                <c:pt idx="0" formatCode="[$-F400]h:mm:ss\ AM/PM">
                  <c:v>0.10305555555555555</c:v>
                </c:pt>
                <c:pt idx="1">
                  <c:v>0.10092592592592592</c:v>
                </c:pt>
                <c:pt idx="2">
                  <c:v>9.8449074074074064E-2</c:v>
                </c:pt>
              </c:numCache>
            </c:numRef>
          </c:val>
          <c:extLst xmlns:c16r2="http://schemas.microsoft.com/office/drawing/2015/06/chart">
            <c:ext xmlns:c16="http://schemas.microsoft.com/office/drawing/2014/chart" uri="{C3380CC4-5D6E-409C-BE32-E72D297353CC}">
              <c16:uniqueId val="{00000000-B1FA-40F9-8586-CF9D7B0503DE}"/>
            </c:ext>
          </c:extLst>
        </c:ser>
        <c:ser>
          <c:idx val="1"/>
          <c:order val="1"/>
          <c:tx>
            <c:strRef>
              <c:f>Hoja3!$C$2</c:f>
              <c:strCache>
                <c:ptCount val="1"/>
                <c:pt idx="0">
                  <c:v>2018</c:v>
                </c:pt>
              </c:strCache>
            </c:strRef>
          </c:tx>
          <c:spPr>
            <a:solidFill>
              <a:srgbClr val="CB5353">
                <a:alpha val="85000"/>
              </a:srgb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Hoja3!$A$3:$A$5</c:f>
              <c:strCache>
                <c:ptCount val="3"/>
                <c:pt idx="0">
                  <c:v>MANUEL CAÑAR</c:v>
                </c:pt>
                <c:pt idx="1">
                  <c:v>ANGEL CHASI</c:v>
                </c:pt>
                <c:pt idx="2">
                  <c:v>MARCO ERAZO</c:v>
                </c:pt>
              </c:strCache>
            </c:strRef>
          </c:cat>
          <c:val>
            <c:numRef>
              <c:f>Hoja3!$C$3:$C$5</c:f>
              <c:numCache>
                <c:formatCode>h:mm:ss</c:formatCode>
                <c:ptCount val="3"/>
                <c:pt idx="0">
                  <c:v>9.8599537037037041E-2</c:v>
                </c:pt>
                <c:pt idx="1">
                  <c:v>0.10076388888888889</c:v>
                </c:pt>
                <c:pt idx="2">
                  <c:v>0.10140046296296296</c:v>
                </c:pt>
              </c:numCache>
            </c:numRef>
          </c:val>
          <c:extLst xmlns:c16r2="http://schemas.microsoft.com/office/drawing/2015/06/chart">
            <c:ext xmlns:c16="http://schemas.microsoft.com/office/drawing/2014/chart" uri="{C3380CC4-5D6E-409C-BE32-E72D297353CC}">
              <c16:uniqueId val="{00000001-B1FA-40F9-8586-CF9D7B0503DE}"/>
            </c:ext>
          </c:extLst>
        </c:ser>
        <c:dLbls>
          <c:dLblPos val="inEnd"/>
          <c:showLegendKey val="0"/>
          <c:showVal val="1"/>
          <c:showCatName val="0"/>
          <c:showSerName val="0"/>
          <c:showPercent val="0"/>
          <c:showBubbleSize val="0"/>
        </c:dLbls>
        <c:gapWidth val="65"/>
        <c:axId val="-1045079488"/>
        <c:axId val="-1044797648"/>
      </c:barChart>
      <c:catAx>
        <c:axId val="-10450794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vert="horz"/>
          <a:lstStyle/>
          <a:p>
            <a:pPr>
              <a:defRPr/>
            </a:pPr>
            <a:endParaRPr lang="es-EC"/>
          </a:p>
        </c:txPr>
        <c:crossAx val="-1044797648"/>
        <c:crosses val="autoZero"/>
        <c:auto val="1"/>
        <c:lblAlgn val="ctr"/>
        <c:lblOffset val="100"/>
        <c:noMultiLvlLbl val="0"/>
      </c:catAx>
      <c:valAx>
        <c:axId val="-104479764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F400]h:mm:ss\ AM/PM" sourceLinked="1"/>
        <c:majorTickMark val="none"/>
        <c:minorTickMark val="none"/>
        <c:tickLblPos val="nextTo"/>
        <c:spPr>
          <a:noFill/>
          <a:ln>
            <a:noFill/>
          </a:ln>
          <a:effectLst/>
        </c:spPr>
        <c:txPr>
          <a:bodyPr rot="-60000000" vert="horz"/>
          <a:lstStyle/>
          <a:p>
            <a:pPr>
              <a:defRPr/>
            </a:pPr>
            <a:endParaRPr lang="es-EC"/>
          </a:p>
        </c:txPr>
        <c:crossAx val="-10450794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0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Hoja1!$C$15</c:f>
              <c:strCache>
                <c:ptCount val="1"/>
                <c:pt idx="0">
                  <c:v>PRE TEST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Hoja1!$A$16:$B$18</c:f>
              <c:strCache>
                <c:ptCount val="3"/>
                <c:pt idx="0">
                  <c:v>MAXIMO </c:v>
                </c:pt>
                <c:pt idx="1">
                  <c:v>MINIMO </c:v>
                </c:pt>
                <c:pt idx="2">
                  <c:v>PROMEDIO</c:v>
                </c:pt>
              </c:strCache>
            </c:strRef>
          </c:cat>
          <c:val>
            <c:numRef>
              <c:f>Hoja1!$C$16:$C$18</c:f>
              <c:numCache>
                <c:formatCode>0.00</c:formatCode>
                <c:ptCount val="3"/>
                <c:pt idx="0">
                  <c:v>67.017154687962133</c:v>
                </c:pt>
                <c:pt idx="1">
                  <c:v>65.390417036379773</c:v>
                </c:pt>
                <c:pt idx="2">
                  <c:v>66.055900621118013</c:v>
                </c:pt>
              </c:numCache>
            </c:numRef>
          </c:val>
          <c:extLst xmlns:c16r2="http://schemas.microsoft.com/office/drawing/2015/06/chart">
            <c:ext xmlns:c16="http://schemas.microsoft.com/office/drawing/2014/chart" uri="{C3380CC4-5D6E-409C-BE32-E72D297353CC}">
              <c16:uniqueId val="{00000000-6A3D-483E-BD1B-224D5A1C3344}"/>
            </c:ext>
          </c:extLst>
        </c:ser>
        <c:ser>
          <c:idx val="1"/>
          <c:order val="1"/>
          <c:tx>
            <c:strRef>
              <c:f>Hoja1!$D$15</c:f>
              <c:strCache>
                <c:ptCount val="1"/>
                <c:pt idx="0">
                  <c:v>POST TEST</c:v>
                </c:pt>
              </c:strCache>
            </c:strRef>
          </c:tx>
          <c:spPr>
            <a:solidFill>
              <a:srgbClr val="CB5353"/>
            </a:solidFill>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Hoja1!$A$16:$B$18</c:f>
              <c:strCache>
                <c:ptCount val="3"/>
                <c:pt idx="0">
                  <c:v>MAXIMO </c:v>
                </c:pt>
                <c:pt idx="1">
                  <c:v>MINIMO </c:v>
                </c:pt>
                <c:pt idx="2">
                  <c:v>PROMEDIO</c:v>
                </c:pt>
              </c:strCache>
            </c:strRef>
          </c:cat>
          <c:val>
            <c:numRef>
              <c:f>Hoja1!$D$16:$D$18</c:f>
              <c:numCache>
                <c:formatCode>0.00</c:formatCode>
                <c:ptCount val="3"/>
                <c:pt idx="0">
                  <c:v>67.900000000000006</c:v>
                </c:pt>
                <c:pt idx="1">
                  <c:v>67.31</c:v>
                </c:pt>
                <c:pt idx="2">
                  <c:v>67.607499999999987</c:v>
                </c:pt>
              </c:numCache>
            </c:numRef>
          </c:val>
          <c:extLst xmlns:c16r2="http://schemas.microsoft.com/office/drawing/2015/06/chart">
            <c:ext xmlns:c16="http://schemas.microsoft.com/office/drawing/2014/chart" uri="{C3380CC4-5D6E-409C-BE32-E72D297353CC}">
              <c16:uniqueId val="{00000001-6A3D-483E-BD1B-224D5A1C3344}"/>
            </c:ext>
          </c:extLst>
        </c:ser>
        <c:dLbls>
          <c:showLegendKey val="0"/>
          <c:showVal val="1"/>
          <c:showCatName val="0"/>
          <c:showSerName val="0"/>
          <c:showPercent val="0"/>
          <c:showBubbleSize val="0"/>
        </c:dLbls>
        <c:gapWidth val="75"/>
        <c:axId val="-1109120976"/>
        <c:axId val="-1109116080"/>
      </c:barChart>
      <c:catAx>
        <c:axId val="-1109120976"/>
        <c:scaling>
          <c:orientation val="minMax"/>
        </c:scaling>
        <c:delete val="0"/>
        <c:axPos val="b"/>
        <c:numFmt formatCode="General" sourceLinked="0"/>
        <c:majorTickMark val="none"/>
        <c:minorTickMark val="none"/>
        <c:tickLblPos val="nextTo"/>
        <c:crossAx val="-1109116080"/>
        <c:crosses val="autoZero"/>
        <c:auto val="1"/>
        <c:lblAlgn val="ctr"/>
        <c:lblOffset val="100"/>
        <c:noMultiLvlLbl val="0"/>
      </c:catAx>
      <c:valAx>
        <c:axId val="-1109116080"/>
        <c:scaling>
          <c:orientation val="minMax"/>
        </c:scaling>
        <c:delete val="0"/>
        <c:axPos val="l"/>
        <c:majorGridlines/>
        <c:numFmt formatCode="0.00" sourceLinked="1"/>
        <c:majorTickMark val="none"/>
        <c:minorTickMark val="none"/>
        <c:tickLblPos val="nextTo"/>
        <c:crossAx val="-1109120976"/>
        <c:crosses val="autoZero"/>
        <c:crossBetween val="between"/>
      </c:valAx>
    </c:plotArea>
    <c:legend>
      <c:legendPos val="b"/>
      <c:layout/>
      <c:overlay val="0"/>
      <c:txPr>
        <a:bodyPr/>
        <a:lstStyle/>
        <a:p>
          <a:pPr>
            <a:defRPr sz="2000" b="1"/>
          </a:pPr>
          <a:endParaRPr lang="es-EC"/>
        </a:p>
      </c:txPr>
    </c:legend>
    <c:plotVisOnly val="1"/>
    <c:dispBlanksAs val="gap"/>
    <c:showDLblsOverMax val="0"/>
  </c:chart>
  <c:spPr>
    <a:ln w="57150">
      <a:solidFill>
        <a:schemeClr val="accent2">
          <a:lumMod val="50000"/>
        </a:schemeClr>
      </a:solidFill>
    </a:ln>
  </c:spPr>
  <c:txPr>
    <a:bodyPr/>
    <a:lstStyle/>
    <a:p>
      <a:pPr>
        <a:defRPr sz="16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Hoja1!$AG$7</c:f>
              <c:strCache>
                <c:ptCount val="1"/>
                <c:pt idx="0">
                  <c:v>PRE TEST</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Hoja1!$AF$8:$AF$10</c:f>
              <c:strCache>
                <c:ptCount val="3"/>
                <c:pt idx="0">
                  <c:v>MAX</c:v>
                </c:pt>
                <c:pt idx="1">
                  <c:v>MIN</c:v>
                </c:pt>
                <c:pt idx="2">
                  <c:v>PROM</c:v>
                </c:pt>
              </c:strCache>
            </c:strRef>
          </c:cat>
          <c:val>
            <c:numRef>
              <c:f>Hoja1!$AG$8:$AG$10</c:f>
              <c:numCache>
                <c:formatCode>General</c:formatCode>
                <c:ptCount val="3"/>
                <c:pt idx="0">
                  <c:v>11</c:v>
                </c:pt>
                <c:pt idx="1">
                  <c:v>5.5</c:v>
                </c:pt>
                <c:pt idx="2">
                  <c:v>8.15</c:v>
                </c:pt>
              </c:numCache>
            </c:numRef>
          </c:val>
          <c:extLst xmlns:c16r2="http://schemas.microsoft.com/office/drawing/2015/06/chart">
            <c:ext xmlns:c16="http://schemas.microsoft.com/office/drawing/2014/chart" uri="{C3380CC4-5D6E-409C-BE32-E72D297353CC}">
              <c16:uniqueId val="{00000000-B1E2-4AA3-98E9-8A9A52D83037}"/>
            </c:ext>
          </c:extLst>
        </c:ser>
        <c:ser>
          <c:idx val="1"/>
          <c:order val="1"/>
          <c:tx>
            <c:strRef>
              <c:f>Hoja1!$AH$7</c:f>
              <c:strCache>
                <c:ptCount val="1"/>
                <c:pt idx="0">
                  <c:v>POS TEST</c:v>
                </c:pt>
              </c:strCache>
            </c:strRef>
          </c:tx>
          <c:spPr>
            <a:solidFill>
              <a:srgbClr val="CB5353"/>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Hoja1!$AF$8:$AF$10</c:f>
              <c:strCache>
                <c:ptCount val="3"/>
                <c:pt idx="0">
                  <c:v>MAX</c:v>
                </c:pt>
                <c:pt idx="1">
                  <c:v>MIN</c:v>
                </c:pt>
                <c:pt idx="2">
                  <c:v>PROM</c:v>
                </c:pt>
              </c:strCache>
            </c:strRef>
          </c:cat>
          <c:val>
            <c:numRef>
              <c:f>Hoja1!$AH$8:$AH$10</c:f>
              <c:numCache>
                <c:formatCode>General</c:formatCode>
                <c:ptCount val="3"/>
                <c:pt idx="0">
                  <c:v>19.100000000000001</c:v>
                </c:pt>
                <c:pt idx="1">
                  <c:v>9.9</c:v>
                </c:pt>
                <c:pt idx="2" formatCode="0.0">
                  <c:v>13.074999999999999</c:v>
                </c:pt>
              </c:numCache>
            </c:numRef>
          </c:val>
          <c:extLst xmlns:c16r2="http://schemas.microsoft.com/office/drawing/2015/06/chart">
            <c:ext xmlns:c16="http://schemas.microsoft.com/office/drawing/2014/chart" uri="{C3380CC4-5D6E-409C-BE32-E72D297353CC}">
              <c16:uniqueId val="{00000001-B1E2-4AA3-98E9-8A9A52D83037}"/>
            </c:ext>
          </c:extLst>
        </c:ser>
        <c:dLbls>
          <c:dLblPos val="outEnd"/>
          <c:showLegendKey val="0"/>
          <c:showVal val="1"/>
          <c:showCatName val="0"/>
          <c:showSerName val="0"/>
          <c:showPercent val="0"/>
          <c:showBubbleSize val="0"/>
        </c:dLbls>
        <c:gapWidth val="150"/>
        <c:axId val="-1109123152"/>
        <c:axId val="-1109129136"/>
      </c:barChart>
      <c:catAx>
        <c:axId val="-1109123152"/>
        <c:scaling>
          <c:orientation val="minMax"/>
        </c:scaling>
        <c:delete val="0"/>
        <c:axPos val="b"/>
        <c:numFmt formatCode="General" sourceLinked="0"/>
        <c:majorTickMark val="out"/>
        <c:minorTickMark val="none"/>
        <c:tickLblPos val="nextTo"/>
        <c:crossAx val="-1109129136"/>
        <c:crosses val="autoZero"/>
        <c:auto val="1"/>
        <c:lblAlgn val="ctr"/>
        <c:lblOffset val="100"/>
        <c:noMultiLvlLbl val="0"/>
      </c:catAx>
      <c:valAx>
        <c:axId val="-1109129136"/>
        <c:scaling>
          <c:orientation val="minMax"/>
        </c:scaling>
        <c:delete val="0"/>
        <c:axPos val="l"/>
        <c:majorGridlines/>
        <c:numFmt formatCode="General" sourceLinked="1"/>
        <c:majorTickMark val="out"/>
        <c:minorTickMark val="none"/>
        <c:tickLblPos val="nextTo"/>
        <c:crossAx val="-1109123152"/>
        <c:crosses val="autoZero"/>
        <c:crossBetween val="between"/>
      </c:valAx>
    </c:plotArea>
    <c:legend>
      <c:legendPos val="b"/>
      <c:layout/>
      <c:overlay val="0"/>
    </c:legend>
    <c:plotVisOnly val="1"/>
    <c:dispBlanksAs val="gap"/>
    <c:showDLblsOverMax val="0"/>
  </c:chart>
  <c:spPr>
    <a:ln w="57150">
      <a:solidFill>
        <a:schemeClr val="accent2">
          <a:lumMod val="75000"/>
        </a:schemeClr>
      </a:solidFill>
    </a:ln>
  </c:spPr>
  <c:txPr>
    <a:bodyPr/>
    <a:lstStyle/>
    <a:p>
      <a:pPr>
        <a:defRPr sz="20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3709086869899E-2"/>
          <c:y val="5.6582022845936719E-2"/>
          <c:w val="0.88202537182852148"/>
          <c:h val="0.78570392242636333"/>
        </c:manualLayout>
      </c:layout>
      <c:barChart>
        <c:barDir val="col"/>
        <c:grouping val="clustered"/>
        <c:varyColors val="0"/>
        <c:ser>
          <c:idx val="0"/>
          <c:order val="0"/>
          <c:tx>
            <c:strRef>
              <c:f>Hoja1!$AU$7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8.3333333333333332E-3"/>
                  <c:y val="0.2685185185185185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C8F-4949-9453-AB252347ECAB}"/>
                </c:ext>
                <c:ext xmlns:c15="http://schemas.microsoft.com/office/drawing/2012/chart" uri="{CE6537A1-D6FC-4f65-9D91-7224C49458BB}">
                  <c15:layout/>
                </c:ext>
              </c:extLst>
            </c:dLbl>
            <c:dLbl>
              <c:idx val="2"/>
              <c:layout>
                <c:manualLayout>
                  <c:x val="-5.5555555555555558E-3"/>
                  <c:y val="0.1342592592592593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8F-4949-9453-AB252347ECAB}"/>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Hoja1!$AT$8:$AT$10</c:f>
              <c:strCache>
                <c:ptCount val="3"/>
                <c:pt idx="0">
                  <c:v>MAX</c:v>
                </c:pt>
                <c:pt idx="1">
                  <c:v>MIN</c:v>
                </c:pt>
                <c:pt idx="2">
                  <c:v>PROM</c:v>
                </c:pt>
              </c:strCache>
            </c:strRef>
          </c:cat>
          <c:val>
            <c:numRef>
              <c:f>Hoja1!$AU$8:$AU$10</c:f>
              <c:numCache>
                <c:formatCode>General</c:formatCode>
                <c:ptCount val="3"/>
                <c:pt idx="0">
                  <c:v>0.4</c:v>
                </c:pt>
                <c:pt idx="1">
                  <c:v>-1.1000000000000001</c:v>
                </c:pt>
                <c:pt idx="2">
                  <c:v>-0.1</c:v>
                </c:pt>
              </c:numCache>
            </c:numRef>
          </c:val>
          <c:extLst xmlns:c16r2="http://schemas.microsoft.com/office/drawing/2015/06/chart">
            <c:ext xmlns:c16="http://schemas.microsoft.com/office/drawing/2014/chart" uri="{C3380CC4-5D6E-409C-BE32-E72D297353CC}">
              <c16:uniqueId val="{00000002-DC8F-4949-9453-AB252347ECAB}"/>
            </c:ext>
          </c:extLst>
        </c:ser>
        <c:ser>
          <c:idx val="1"/>
          <c:order val="1"/>
          <c:tx>
            <c:strRef>
              <c:f>Hoja1!$AV$7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8.3333333333333332E-3"/>
                  <c:y val="0.2222222222222222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8F-4949-9453-AB252347ECAB}"/>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Hoja1!$AT$8:$AT$10</c:f>
              <c:strCache>
                <c:ptCount val="3"/>
                <c:pt idx="0">
                  <c:v>MAX</c:v>
                </c:pt>
                <c:pt idx="1">
                  <c:v>MIN</c:v>
                </c:pt>
                <c:pt idx="2">
                  <c:v>PROM</c:v>
                </c:pt>
              </c:strCache>
            </c:strRef>
          </c:cat>
          <c:val>
            <c:numRef>
              <c:f>Hoja1!$AV$8:$AV$10</c:f>
              <c:numCache>
                <c:formatCode>General</c:formatCode>
                <c:ptCount val="3"/>
                <c:pt idx="0">
                  <c:v>2.8</c:v>
                </c:pt>
                <c:pt idx="1">
                  <c:v>-0.7</c:v>
                </c:pt>
                <c:pt idx="2">
                  <c:v>0.95</c:v>
                </c:pt>
              </c:numCache>
            </c:numRef>
          </c:val>
          <c:extLst xmlns:c16r2="http://schemas.microsoft.com/office/drawing/2015/06/chart">
            <c:ext xmlns:c16="http://schemas.microsoft.com/office/drawing/2014/chart" uri="{C3380CC4-5D6E-409C-BE32-E72D297353CC}">
              <c16:uniqueId val="{00000004-DC8F-4949-9453-AB252347ECAB}"/>
            </c:ext>
          </c:extLst>
        </c:ser>
        <c:dLbls>
          <c:dLblPos val="outEnd"/>
          <c:showLegendKey val="0"/>
          <c:showVal val="1"/>
          <c:showCatName val="0"/>
          <c:showSerName val="0"/>
          <c:showPercent val="0"/>
          <c:showBubbleSize val="0"/>
        </c:dLbls>
        <c:gapWidth val="150"/>
        <c:axId val="-1109117712"/>
        <c:axId val="-1109122608"/>
      </c:barChart>
      <c:catAx>
        <c:axId val="-1109117712"/>
        <c:scaling>
          <c:orientation val="minMax"/>
        </c:scaling>
        <c:delete val="0"/>
        <c:axPos val="b"/>
        <c:numFmt formatCode="General" sourceLinked="0"/>
        <c:majorTickMark val="out"/>
        <c:minorTickMark val="none"/>
        <c:tickLblPos val="nextTo"/>
        <c:crossAx val="-1109122608"/>
        <c:crosses val="autoZero"/>
        <c:auto val="1"/>
        <c:lblAlgn val="ctr"/>
        <c:lblOffset val="100"/>
        <c:noMultiLvlLbl val="0"/>
      </c:catAx>
      <c:valAx>
        <c:axId val="-1109122608"/>
        <c:scaling>
          <c:orientation val="minMax"/>
        </c:scaling>
        <c:delete val="0"/>
        <c:axPos val="l"/>
        <c:majorGridlines/>
        <c:numFmt formatCode="General" sourceLinked="1"/>
        <c:majorTickMark val="out"/>
        <c:minorTickMark val="none"/>
        <c:tickLblPos val="nextTo"/>
        <c:crossAx val="-1109117712"/>
        <c:crosses val="autoZero"/>
        <c:crossBetween val="between"/>
      </c:valAx>
    </c:plotArea>
    <c:legend>
      <c:legendPos val="t"/>
      <c:layout>
        <c:manualLayout>
          <c:xMode val="edge"/>
          <c:yMode val="edge"/>
          <c:x val="0.29396757717662897"/>
          <c:y val="0.84517286764252864"/>
          <c:w val="0.61606906577464327"/>
          <c:h val="9.9607542606336141E-2"/>
        </c:manualLayout>
      </c:layout>
      <c:overlay val="0"/>
      <c:txPr>
        <a:bodyPr/>
        <a:lstStyle/>
        <a:p>
          <a:pPr>
            <a:defRPr b="1"/>
          </a:pPr>
          <a:endParaRPr lang="es-EC"/>
        </a:p>
      </c:txPr>
    </c:legend>
    <c:plotVisOnly val="1"/>
    <c:dispBlanksAs val="gap"/>
    <c:showDLblsOverMax val="0"/>
  </c:chart>
  <c:txPr>
    <a:bodyPr/>
    <a:lstStyle/>
    <a:p>
      <a:pPr>
        <a:defRPr sz="20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chemeClr val="accent2">
                    <a:lumMod val="75000"/>
                  </a:schemeClr>
                </a:solidFill>
              </a:rPr>
              <a:t>FRECUENCIA CARDIACA EN REPOSO</a:t>
            </a:r>
          </a:p>
        </c:rich>
      </c:tx>
      <c:layout>
        <c:manualLayout>
          <c:xMode val="edge"/>
          <c:yMode val="edge"/>
          <c:x val="0.18086741577724075"/>
          <c:y val="0"/>
        </c:manualLayout>
      </c:layout>
      <c:overlay val="0"/>
    </c:title>
    <c:autoTitleDeleted val="0"/>
    <c:plotArea>
      <c:layout/>
      <c:barChart>
        <c:barDir val="col"/>
        <c:grouping val="clustered"/>
        <c:varyColors val="0"/>
        <c:ser>
          <c:idx val="0"/>
          <c:order val="0"/>
          <c:tx>
            <c:strRef>
              <c:f>'test 1000'!$H$8</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1000'!$G$9:$G$11</c:f>
              <c:strCache>
                <c:ptCount val="3"/>
                <c:pt idx="0">
                  <c:v>MAXIMO </c:v>
                </c:pt>
                <c:pt idx="1">
                  <c:v>MINIMO </c:v>
                </c:pt>
                <c:pt idx="2">
                  <c:v>PROMEDIO</c:v>
                </c:pt>
              </c:strCache>
            </c:strRef>
          </c:cat>
          <c:val>
            <c:numRef>
              <c:f>'test 1000'!$H$9:$H$11</c:f>
              <c:numCache>
                <c:formatCode>0</c:formatCode>
                <c:ptCount val="3"/>
                <c:pt idx="0">
                  <c:v>60</c:v>
                </c:pt>
                <c:pt idx="1">
                  <c:v>57</c:v>
                </c:pt>
                <c:pt idx="2">
                  <c:v>58.75</c:v>
                </c:pt>
              </c:numCache>
            </c:numRef>
          </c:val>
          <c:extLst xmlns:c16r2="http://schemas.microsoft.com/office/drawing/2015/06/chart">
            <c:ext xmlns:c16="http://schemas.microsoft.com/office/drawing/2014/chart" uri="{C3380CC4-5D6E-409C-BE32-E72D297353CC}">
              <c16:uniqueId val="{00000000-D8CB-4859-93F2-56557A9AC43C}"/>
            </c:ext>
          </c:extLst>
        </c:ser>
        <c:ser>
          <c:idx val="1"/>
          <c:order val="1"/>
          <c:tx>
            <c:strRef>
              <c:f>'test 1000'!$I$8</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1000'!$G$9:$G$11</c:f>
              <c:strCache>
                <c:ptCount val="3"/>
                <c:pt idx="0">
                  <c:v>MAXIMO </c:v>
                </c:pt>
                <c:pt idx="1">
                  <c:v>MINIMO </c:v>
                </c:pt>
                <c:pt idx="2">
                  <c:v>PROMEDIO</c:v>
                </c:pt>
              </c:strCache>
            </c:strRef>
          </c:cat>
          <c:val>
            <c:numRef>
              <c:f>'test 1000'!$I$9:$I$11</c:f>
              <c:numCache>
                <c:formatCode>0</c:formatCode>
                <c:ptCount val="3"/>
                <c:pt idx="0">
                  <c:v>56</c:v>
                </c:pt>
                <c:pt idx="1">
                  <c:v>50</c:v>
                </c:pt>
                <c:pt idx="2">
                  <c:v>54</c:v>
                </c:pt>
              </c:numCache>
            </c:numRef>
          </c:val>
          <c:extLst xmlns:c16r2="http://schemas.microsoft.com/office/drawing/2015/06/chart">
            <c:ext xmlns:c16="http://schemas.microsoft.com/office/drawing/2014/chart" uri="{C3380CC4-5D6E-409C-BE32-E72D297353CC}">
              <c16:uniqueId val="{00000001-D8CB-4859-93F2-56557A9AC43C}"/>
            </c:ext>
          </c:extLst>
        </c:ser>
        <c:dLbls>
          <c:dLblPos val="outEnd"/>
          <c:showLegendKey val="0"/>
          <c:showVal val="1"/>
          <c:showCatName val="0"/>
          <c:showSerName val="0"/>
          <c:showPercent val="0"/>
          <c:showBubbleSize val="0"/>
        </c:dLbls>
        <c:gapWidth val="150"/>
        <c:axId val="-1109122064"/>
        <c:axId val="-1109128048"/>
      </c:barChart>
      <c:catAx>
        <c:axId val="-1109122064"/>
        <c:scaling>
          <c:orientation val="minMax"/>
        </c:scaling>
        <c:delete val="0"/>
        <c:axPos val="b"/>
        <c:numFmt formatCode="General" sourceLinked="0"/>
        <c:majorTickMark val="none"/>
        <c:minorTickMark val="none"/>
        <c:tickLblPos val="nextTo"/>
        <c:crossAx val="-1109128048"/>
        <c:crosses val="autoZero"/>
        <c:auto val="1"/>
        <c:lblAlgn val="ctr"/>
        <c:lblOffset val="100"/>
        <c:noMultiLvlLbl val="0"/>
      </c:catAx>
      <c:valAx>
        <c:axId val="-1109128048"/>
        <c:scaling>
          <c:orientation val="minMax"/>
        </c:scaling>
        <c:delete val="0"/>
        <c:axPos val="l"/>
        <c:majorGridlines/>
        <c:numFmt formatCode="0" sourceLinked="1"/>
        <c:majorTickMark val="none"/>
        <c:minorTickMark val="none"/>
        <c:tickLblPos val="nextTo"/>
        <c:crossAx val="-1109122064"/>
        <c:crosses val="autoZero"/>
        <c:crossBetween val="between"/>
      </c:valAx>
    </c:plotArea>
    <c:legend>
      <c:legendPos val="t"/>
      <c:layout/>
      <c:overlay val="0"/>
    </c:legend>
    <c:plotVisOnly val="1"/>
    <c:dispBlanksAs val="gap"/>
    <c:showDLblsOverMax val="0"/>
  </c:chart>
  <c:txPr>
    <a:bodyPr/>
    <a:lstStyle/>
    <a:p>
      <a:pPr>
        <a:defRPr sz="20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FRECUENCIA CARDIACA MAXIMA</a:t>
            </a:r>
          </a:p>
        </c:rich>
      </c:tx>
      <c:layout/>
      <c:overlay val="0"/>
    </c:title>
    <c:autoTitleDeleted val="0"/>
    <c:plotArea>
      <c:layout/>
      <c:barChart>
        <c:barDir val="col"/>
        <c:grouping val="clustered"/>
        <c:varyColors val="0"/>
        <c:ser>
          <c:idx val="0"/>
          <c:order val="0"/>
          <c:tx>
            <c:strRef>
              <c:f>'test 1000'!$L$8</c:f>
              <c:strCache>
                <c:ptCount val="1"/>
                <c:pt idx="0">
                  <c:v>PRE TEST</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1000'!$K$9:$K$11</c:f>
              <c:strCache>
                <c:ptCount val="3"/>
                <c:pt idx="0">
                  <c:v>MAXIMO </c:v>
                </c:pt>
                <c:pt idx="1">
                  <c:v>MINIMO </c:v>
                </c:pt>
                <c:pt idx="2">
                  <c:v>PROMEDIO</c:v>
                </c:pt>
              </c:strCache>
            </c:strRef>
          </c:cat>
          <c:val>
            <c:numRef>
              <c:f>'test 1000'!$L$9:$L$11</c:f>
              <c:numCache>
                <c:formatCode>General</c:formatCode>
                <c:ptCount val="3"/>
                <c:pt idx="0">
                  <c:v>175</c:v>
                </c:pt>
                <c:pt idx="1">
                  <c:v>152</c:v>
                </c:pt>
                <c:pt idx="2" formatCode="0">
                  <c:v>159.75</c:v>
                </c:pt>
              </c:numCache>
            </c:numRef>
          </c:val>
          <c:extLst xmlns:c16r2="http://schemas.microsoft.com/office/drawing/2015/06/chart">
            <c:ext xmlns:c16="http://schemas.microsoft.com/office/drawing/2014/chart" uri="{C3380CC4-5D6E-409C-BE32-E72D297353CC}">
              <c16:uniqueId val="{00000000-A02B-48DA-9EED-B570823F9C18}"/>
            </c:ext>
          </c:extLst>
        </c:ser>
        <c:ser>
          <c:idx val="1"/>
          <c:order val="1"/>
          <c:tx>
            <c:strRef>
              <c:f>'test 1000'!$M$8</c:f>
              <c:strCache>
                <c:ptCount val="1"/>
                <c:pt idx="0">
                  <c:v>POS TEST</c:v>
                </c:pt>
              </c:strCache>
            </c:strRef>
          </c:tx>
          <c:spPr>
            <a:solidFill>
              <a:srgbClr val="CB5353"/>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1000'!$K$9:$K$11</c:f>
              <c:strCache>
                <c:ptCount val="3"/>
                <c:pt idx="0">
                  <c:v>MAXIMO </c:v>
                </c:pt>
                <c:pt idx="1">
                  <c:v>MINIMO </c:v>
                </c:pt>
                <c:pt idx="2">
                  <c:v>PROMEDIO</c:v>
                </c:pt>
              </c:strCache>
            </c:strRef>
          </c:cat>
          <c:val>
            <c:numRef>
              <c:f>'test 1000'!$M$9:$M$11</c:f>
              <c:numCache>
                <c:formatCode>General</c:formatCode>
                <c:ptCount val="3"/>
                <c:pt idx="0">
                  <c:v>170</c:v>
                </c:pt>
                <c:pt idx="1">
                  <c:v>158</c:v>
                </c:pt>
                <c:pt idx="2" formatCode="0">
                  <c:v>161.25</c:v>
                </c:pt>
              </c:numCache>
            </c:numRef>
          </c:val>
          <c:extLst xmlns:c16r2="http://schemas.microsoft.com/office/drawing/2015/06/chart">
            <c:ext xmlns:c16="http://schemas.microsoft.com/office/drawing/2014/chart" uri="{C3380CC4-5D6E-409C-BE32-E72D297353CC}">
              <c16:uniqueId val="{00000001-A02B-48DA-9EED-B570823F9C18}"/>
            </c:ext>
          </c:extLst>
        </c:ser>
        <c:dLbls>
          <c:dLblPos val="outEnd"/>
          <c:showLegendKey val="0"/>
          <c:showVal val="1"/>
          <c:showCatName val="0"/>
          <c:showSerName val="0"/>
          <c:showPercent val="0"/>
          <c:showBubbleSize val="0"/>
        </c:dLbls>
        <c:gapWidth val="150"/>
        <c:axId val="-1359128880"/>
        <c:axId val="-1359128336"/>
      </c:barChart>
      <c:catAx>
        <c:axId val="-1359128880"/>
        <c:scaling>
          <c:orientation val="minMax"/>
        </c:scaling>
        <c:delete val="0"/>
        <c:axPos val="b"/>
        <c:numFmt formatCode="General" sourceLinked="0"/>
        <c:majorTickMark val="out"/>
        <c:minorTickMark val="none"/>
        <c:tickLblPos val="nextTo"/>
        <c:crossAx val="-1359128336"/>
        <c:crosses val="autoZero"/>
        <c:auto val="1"/>
        <c:lblAlgn val="ctr"/>
        <c:lblOffset val="100"/>
        <c:noMultiLvlLbl val="0"/>
      </c:catAx>
      <c:valAx>
        <c:axId val="-1359128336"/>
        <c:scaling>
          <c:orientation val="minMax"/>
        </c:scaling>
        <c:delete val="0"/>
        <c:axPos val="l"/>
        <c:majorGridlines/>
        <c:numFmt formatCode="General" sourceLinked="1"/>
        <c:majorTickMark val="out"/>
        <c:minorTickMark val="none"/>
        <c:tickLblPos val="nextTo"/>
        <c:crossAx val="-1359128880"/>
        <c:crosses val="autoZero"/>
        <c:crossBetween val="between"/>
      </c:valAx>
    </c:plotArea>
    <c:legend>
      <c:legendPos val="t"/>
      <c:layout/>
      <c:overlay val="0"/>
    </c:legend>
    <c:plotVisOnly val="1"/>
    <c:dispBlanksAs val="gap"/>
    <c:showDLblsOverMax val="0"/>
  </c:chart>
  <c:txPr>
    <a:bodyPr/>
    <a:lstStyle/>
    <a:p>
      <a:pPr>
        <a:defRPr sz="20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'test 1000'!$Y$8</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1000'!$X$9:$X$11</c:f>
              <c:strCache>
                <c:ptCount val="3"/>
                <c:pt idx="0">
                  <c:v>MAX</c:v>
                </c:pt>
                <c:pt idx="1">
                  <c:v>MIN</c:v>
                </c:pt>
                <c:pt idx="2">
                  <c:v>PROM</c:v>
                </c:pt>
              </c:strCache>
            </c:strRef>
          </c:cat>
          <c:val>
            <c:numRef>
              <c:f>'test 1000'!$Y$9:$Y$11</c:f>
              <c:numCache>
                <c:formatCode>General</c:formatCode>
                <c:ptCount val="3"/>
                <c:pt idx="0">
                  <c:v>60</c:v>
                </c:pt>
                <c:pt idx="1">
                  <c:v>33</c:v>
                </c:pt>
                <c:pt idx="2">
                  <c:v>41.5</c:v>
                </c:pt>
              </c:numCache>
            </c:numRef>
          </c:val>
          <c:extLst xmlns:c16r2="http://schemas.microsoft.com/office/drawing/2015/06/chart">
            <c:ext xmlns:c16="http://schemas.microsoft.com/office/drawing/2014/chart" uri="{C3380CC4-5D6E-409C-BE32-E72D297353CC}">
              <c16:uniqueId val="{00000000-6660-47CF-8558-220B5BD8E0EF}"/>
            </c:ext>
          </c:extLst>
        </c:ser>
        <c:ser>
          <c:idx val="1"/>
          <c:order val="1"/>
          <c:tx>
            <c:strRef>
              <c:f>'test 1000'!$Z$8</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1000'!$X$9:$X$11</c:f>
              <c:strCache>
                <c:ptCount val="3"/>
                <c:pt idx="0">
                  <c:v>MAX</c:v>
                </c:pt>
                <c:pt idx="1">
                  <c:v>MIN</c:v>
                </c:pt>
                <c:pt idx="2">
                  <c:v>PROM</c:v>
                </c:pt>
              </c:strCache>
            </c:strRef>
          </c:cat>
          <c:val>
            <c:numRef>
              <c:f>'test 1000'!$Z$9:$Z$11</c:f>
              <c:numCache>
                <c:formatCode>General</c:formatCode>
                <c:ptCount val="3"/>
                <c:pt idx="0">
                  <c:v>59</c:v>
                </c:pt>
                <c:pt idx="1">
                  <c:v>40</c:v>
                </c:pt>
                <c:pt idx="2">
                  <c:v>46</c:v>
                </c:pt>
              </c:numCache>
            </c:numRef>
          </c:val>
          <c:extLst xmlns:c16r2="http://schemas.microsoft.com/office/drawing/2015/06/chart">
            <c:ext xmlns:c16="http://schemas.microsoft.com/office/drawing/2014/chart" uri="{C3380CC4-5D6E-409C-BE32-E72D297353CC}">
              <c16:uniqueId val="{00000001-6660-47CF-8558-220B5BD8E0EF}"/>
            </c:ext>
          </c:extLst>
        </c:ser>
        <c:dLbls>
          <c:dLblPos val="outEnd"/>
          <c:showLegendKey val="0"/>
          <c:showVal val="1"/>
          <c:showCatName val="0"/>
          <c:showSerName val="0"/>
          <c:showPercent val="0"/>
          <c:showBubbleSize val="0"/>
        </c:dLbls>
        <c:gapWidth val="150"/>
        <c:axId val="-1104346256"/>
        <c:axId val="-1104346800"/>
      </c:barChart>
      <c:catAx>
        <c:axId val="-1104346256"/>
        <c:scaling>
          <c:orientation val="minMax"/>
        </c:scaling>
        <c:delete val="0"/>
        <c:axPos val="b"/>
        <c:numFmt formatCode="General" sourceLinked="0"/>
        <c:majorTickMark val="out"/>
        <c:minorTickMark val="none"/>
        <c:tickLblPos val="nextTo"/>
        <c:crossAx val="-1104346800"/>
        <c:crosses val="autoZero"/>
        <c:auto val="1"/>
        <c:lblAlgn val="ctr"/>
        <c:lblOffset val="100"/>
        <c:noMultiLvlLbl val="0"/>
      </c:catAx>
      <c:valAx>
        <c:axId val="-1104346800"/>
        <c:scaling>
          <c:orientation val="minMax"/>
        </c:scaling>
        <c:delete val="0"/>
        <c:axPos val="l"/>
        <c:majorGridlines/>
        <c:numFmt formatCode="General" sourceLinked="1"/>
        <c:majorTickMark val="out"/>
        <c:minorTickMark val="none"/>
        <c:tickLblPos val="nextTo"/>
        <c:crossAx val="-1104346256"/>
        <c:crosses val="autoZero"/>
        <c:crossBetween val="between"/>
      </c:valAx>
    </c:plotArea>
    <c:legend>
      <c:legendPos val="r"/>
      <c:layout/>
      <c:overlay val="0"/>
    </c:legend>
    <c:plotVisOnly val="1"/>
    <c:dispBlanksAs val="gap"/>
    <c:showDLblsOverMax val="0"/>
  </c:chart>
  <c:spPr>
    <a:ln w="38100">
      <a:solidFill>
        <a:schemeClr val="accent2">
          <a:lumMod val="75000"/>
        </a:schemeClr>
      </a:solidFill>
    </a:ln>
  </c:spPr>
  <c:txPr>
    <a:bodyPr/>
    <a:lstStyle/>
    <a:p>
      <a:pPr>
        <a:defRPr sz="20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72044231994138"/>
          <c:y val="5.3651814491182379E-2"/>
          <c:w val="0.79453901316877507"/>
          <c:h val="0.69759143161851789"/>
        </c:manualLayout>
      </c:layout>
      <c:barChart>
        <c:barDir val="col"/>
        <c:grouping val="clustered"/>
        <c:varyColors val="0"/>
        <c:ser>
          <c:idx val="0"/>
          <c:order val="0"/>
          <c:tx>
            <c:strRef>
              <c:f>'TEST 5K'!$M$7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5K'!$L$8:$L$10</c:f>
              <c:strCache>
                <c:ptCount val="3"/>
                <c:pt idx="0">
                  <c:v>MAXIMO</c:v>
                </c:pt>
                <c:pt idx="1">
                  <c:v>MINIMO</c:v>
                </c:pt>
                <c:pt idx="2">
                  <c:v>PPROMEDIO</c:v>
                </c:pt>
              </c:strCache>
            </c:strRef>
          </c:cat>
          <c:val>
            <c:numRef>
              <c:f>'TEST 5K'!$M$8:$M$10</c:f>
              <c:numCache>
                <c:formatCode>[$-F400]h:mm:ss\ AM/PM</c:formatCode>
                <c:ptCount val="3"/>
                <c:pt idx="0">
                  <c:v>1.0972222222222223E-2</c:v>
                </c:pt>
                <c:pt idx="1">
                  <c:v>1.0625000000000001E-2</c:v>
                </c:pt>
                <c:pt idx="2">
                  <c:v>1.080150462962963E-2</c:v>
                </c:pt>
              </c:numCache>
            </c:numRef>
          </c:val>
          <c:extLst xmlns:c16r2="http://schemas.microsoft.com/office/drawing/2015/06/chart">
            <c:ext xmlns:c16="http://schemas.microsoft.com/office/drawing/2014/chart" uri="{C3380CC4-5D6E-409C-BE32-E72D297353CC}">
              <c16:uniqueId val="{00000000-7721-4BAA-AC90-678B994008C2}"/>
            </c:ext>
          </c:extLst>
        </c:ser>
        <c:ser>
          <c:idx val="1"/>
          <c:order val="1"/>
          <c:tx>
            <c:strRef>
              <c:f>'TEST 5K'!$N$7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4336917562724014E-2"/>
                  <c:y val="3.524229074889868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21-4BAA-AC90-678B994008C2}"/>
                </c:ext>
                <c:ext xmlns:c15="http://schemas.microsoft.com/office/drawing/2012/chart" uri="{CE6537A1-D6FC-4f65-9D91-7224C49458BB}">
                  <c15:layout/>
                </c:ext>
              </c:extLst>
            </c:dLbl>
            <c:dLbl>
              <c:idx val="1"/>
              <c:layout>
                <c:manualLayout>
                  <c:x val="1.0752688172043012E-2"/>
                  <c:y val="1.762114537444939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721-4BAA-AC90-678B994008C2}"/>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5K'!$L$8:$L$10</c:f>
              <c:strCache>
                <c:ptCount val="3"/>
                <c:pt idx="0">
                  <c:v>MAXIMO</c:v>
                </c:pt>
                <c:pt idx="1">
                  <c:v>MINIMO</c:v>
                </c:pt>
                <c:pt idx="2">
                  <c:v>PPROMEDIO</c:v>
                </c:pt>
              </c:strCache>
            </c:strRef>
          </c:cat>
          <c:val>
            <c:numRef>
              <c:f>'TEST 5K'!$N$8:$N$10</c:f>
              <c:numCache>
                <c:formatCode>[$-F400]h:mm:ss\ AM/PM</c:formatCode>
                <c:ptCount val="3"/>
                <c:pt idx="0">
                  <c:v>1.0671296296296297E-2</c:v>
                </c:pt>
                <c:pt idx="1">
                  <c:v>1.0474537037037037E-2</c:v>
                </c:pt>
                <c:pt idx="2">
                  <c:v>1.058738425925926E-2</c:v>
                </c:pt>
              </c:numCache>
            </c:numRef>
          </c:val>
          <c:extLst xmlns:c16r2="http://schemas.microsoft.com/office/drawing/2015/06/chart">
            <c:ext xmlns:c16="http://schemas.microsoft.com/office/drawing/2014/chart" uri="{C3380CC4-5D6E-409C-BE32-E72D297353CC}">
              <c16:uniqueId val="{00000003-7721-4BAA-AC90-678B994008C2}"/>
            </c:ext>
          </c:extLst>
        </c:ser>
        <c:dLbls>
          <c:dLblPos val="outEnd"/>
          <c:showLegendKey val="0"/>
          <c:showVal val="1"/>
          <c:showCatName val="0"/>
          <c:showSerName val="0"/>
          <c:showPercent val="0"/>
          <c:showBubbleSize val="0"/>
        </c:dLbls>
        <c:gapWidth val="150"/>
        <c:axId val="-1104351696"/>
        <c:axId val="-1104347888"/>
      </c:barChart>
      <c:catAx>
        <c:axId val="-1104351696"/>
        <c:scaling>
          <c:orientation val="minMax"/>
        </c:scaling>
        <c:delete val="0"/>
        <c:axPos val="b"/>
        <c:numFmt formatCode="General" sourceLinked="0"/>
        <c:majorTickMark val="out"/>
        <c:minorTickMark val="none"/>
        <c:tickLblPos val="nextTo"/>
        <c:crossAx val="-1104347888"/>
        <c:crosses val="autoZero"/>
        <c:auto val="1"/>
        <c:lblAlgn val="ctr"/>
        <c:lblOffset val="100"/>
        <c:noMultiLvlLbl val="0"/>
      </c:catAx>
      <c:valAx>
        <c:axId val="-1104347888"/>
        <c:scaling>
          <c:orientation val="minMax"/>
        </c:scaling>
        <c:delete val="0"/>
        <c:axPos val="l"/>
        <c:majorGridlines/>
        <c:numFmt formatCode="[$-F400]h:mm:ss\ AM/PM" sourceLinked="1"/>
        <c:majorTickMark val="out"/>
        <c:minorTickMark val="none"/>
        <c:tickLblPos val="nextTo"/>
        <c:crossAx val="-1104351696"/>
        <c:crosses val="autoZero"/>
        <c:crossBetween val="between"/>
      </c:valAx>
    </c:plotArea>
    <c:legend>
      <c:legendPos val="b"/>
      <c:layout/>
      <c:overlay val="0"/>
    </c:legend>
    <c:plotVisOnly val="1"/>
    <c:dispBlanksAs val="gap"/>
    <c:showDLblsOverMax val="0"/>
  </c:chart>
  <c:spPr>
    <a:ln>
      <a:solidFill>
        <a:sysClr val="windowText" lastClr="000000"/>
      </a:solidFill>
    </a:ln>
  </c:spPr>
  <c:txPr>
    <a:bodyPr/>
    <a:lstStyle/>
    <a:p>
      <a:pPr>
        <a:defRPr sz="20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'TEST 27K'!$F$7</c:f>
              <c:strCache>
                <c:ptCount val="1"/>
                <c:pt idx="0">
                  <c:v>PRE TEST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27K'!$E$8:$E$10</c:f>
              <c:strCache>
                <c:ptCount val="3"/>
                <c:pt idx="0">
                  <c:v>MAXIMO</c:v>
                </c:pt>
                <c:pt idx="1">
                  <c:v>MINIMO</c:v>
                </c:pt>
                <c:pt idx="2">
                  <c:v>PPROMEDIO</c:v>
                </c:pt>
              </c:strCache>
            </c:strRef>
          </c:cat>
          <c:val>
            <c:numRef>
              <c:f>'TEST 27K'!$F$8:$F$10</c:f>
              <c:numCache>
                <c:formatCode>[$-F400]h:mm:ss\ AM/PM</c:formatCode>
                <c:ptCount val="3"/>
                <c:pt idx="0">
                  <c:v>6.2546296296296294E-2</c:v>
                </c:pt>
                <c:pt idx="1">
                  <c:v>6.2268518518518522E-2</c:v>
                </c:pt>
                <c:pt idx="2">
                  <c:v>6.2473958333333336E-2</c:v>
                </c:pt>
              </c:numCache>
            </c:numRef>
          </c:val>
          <c:extLst xmlns:c16r2="http://schemas.microsoft.com/office/drawing/2015/06/chart">
            <c:ext xmlns:c16="http://schemas.microsoft.com/office/drawing/2014/chart" uri="{C3380CC4-5D6E-409C-BE32-E72D297353CC}">
              <c16:uniqueId val="{00000000-C79C-4E5A-B430-B7559C0713C3}"/>
            </c:ext>
          </c:extLst>
        </c:ser>
        <c:ser>
          <c:idx val="1"/>
          <c:order val="1"/>
          <c:tx>
            <c:strRef>
              <c:f>'TEST 27K'!$G$7</c:f>
              <c:strCache>
                <c:ptCount val="1"/>
                <c:pt idx="0">
                  <c:v>POS TEST</c:v>
                </c:pt>
              </c:strCache>
            </c:strRef>
          </c:tx>
          <c:spPr>
            <a:solidFill>
              <a:srgbClr val="CB53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'TEST 27K'!$E$8:$E$10</c:f>
              <c:strCache>
                <c:ptCount val="3"/>
                <c:pt idx="0">
                  <c:v>MAXIMO</c:v>
                </c:pt>
                <c:pt idx="1">
                  <c:v>MINIMO</c:v>
                </c:pt>
                <c:pt idx="2">
                  <c:v>PPROMEDIO</c:v>
                </c:pt>
              </c:strCache>
            </c:strRef>
          </c:cat>
          <c:val>
            <c:numRef>
              <c:f>'TEST 27K'!$G$8:$G$10</c:f>
              <c:numCache>
                <c:formatCode>[$-F400]h:mm:ss\ AM/PM</c:formatCode>
                <c:ptCount val="3"/>
                <c:pt idx="0">
                  <c:v>6.115740740740741E-2</c:v>
                </c:pt>
                <c:pt idx="1">
                  <c:v>6.0590277777777778E-2</c:v>
                </c:pt>
                <c:pt idx="2">
                  <c:v>6.0859375E-2</c:v>
                </c:pt>
              </c:numCache>
            </c:numRef>
          </c:val>
          <c:extLst xmlns:c16r2="http://schemas.microsoft.com/office/drawing/2015/06/chart">
            <c:ext xmlns:c16="http://schemas.microsoft.com/office/drawing/2014/chart" uri="{C3380CC4-5D6E-409C-BE32-E72D297353CC}">
              <c16:uniqueId val="{00000001-C79C-4E5A-B430-B7559C0713C3}"/>
            </c:ext>
          </c:extLst>
        </c:ser>
        <c:dLbls>
          <c:dLblPos val="outEnd"/>
          <c:showLegendKey val="0"/>
          <c:showVal val="1"/>
          <c:showCatName val="0"/>
          <c:showSerName val="0"/>
          <c:showPercent val="0"/>
          <c:showBubbleSize val="0"/>
        </c:dLbls>
        <c:gapWidth val="150"/>
        <c:axId val="-1104345168"/>
        <c:axId val="-1104344624"/>
      </c:barChart>
      <c:catAx>
        <c:axId val="-1104345168"/>
        <c:scaling>
          <c:orientation val="minMax"/>
        </c:scaling>
        <c:delete val="0"/>
        <c:axPos val="b"/>
        <c:numFmt formatCode="General" sourceLinked="0"/>
        <c:majorTickMark val="out"/>
        <c:minorTickMark val="none"/>
        <c:tickLblPos val="nextTo"/>
        <c:crossAx val="-1104344624"/>
        <c:crosses val="autoZero"/>
        <c:auto val="1"/>
        <c:lblAlgn val="ctr"/>
        <c:lblOffset val="100"/>
        <c:noMultiLvlLbl val="0"/>
      </c:catAx>
      <c:valAx>
        <c:axId val="-1104344624"/>
        <c:scaling>
          <c:orientation val="minMax"/>
        </c:scaling>
        <c:delete val="0"/>
        <c:axPos val="l"/>
        <c:majorGridlines/>
        <c:numFmt formatCode="[$-F400]h:mm:ss\ AM/PM" sourceLinked="1"/>
        <c:majorTickMark val="out"/>
        <c:minorTickMark val="none"/>
        <c:tickLblPos val="nextTo"/>
        <c:crossAx val="-1104345168"/>
        <c:crosses val="autoZero"/>
        <c:crossBetween val="between"/>
      </c:valAx>
      <c:spPr>
        <a:ln w="19050">
          <a:solidFill>
            <a:sysClr val="windowText" lastClr="000000"/>
          </a:solidFill>
        </a:ln>
      </c:spPr>
    </c:plotArea>
    <c:legend>
      <c:legendPos val="b"/>
      <c:layout/>
      <c:overlay val="0"/>
    </c:legend>
    <c:plotVisOnly val="1"/>
    <c:dispBlanksAs val="gap"/>
    <c:showDLblsOverMax val="0"/>
  </c:chart>
  <c:spPr>
    <a:ln w="38100">
      <a:solidFill>
        <a:sysClr val="windowText" lastClr="000000"/>
      </a:solidFill>
    </a:ln>
  </c:spPr>
  <c:txPr>
    <a:bodyPr/>
    <a:lstStyle/>
    <a:p>
      <a:pPr>
        <a:defRPr sz="1800"/>
      </a:pPr>
      <a:endParaRPr lang="es-EC"/>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322F1-15C4-49D6-B994-62E65EC088B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E5990080-476A-480C-8457-98F5E80C2028}">
      <dgm:prSet phldrT="[Texto]"/>
      <dgm:spPr>
        <a:blipFill rotWithShape="0">
          <a:blip xmlns:r="http://schemas.openxmlformats.org/officeDocument/2006/relationships" r:embed="rId1"/>
          <a:stretch>
            <a:fillRect/>
          </a:stretch>
        </a:blipFill>
        <a:ln>
          <a:solidFill>
            <a:schemeClr val="bg2">
              <a:lumMod val="10000"/>
            </a:schemeClr>
          </a:solidFill>
        </a:ln>
      </dgm:spPr>
      <dgm:t>
        <a:bodyPr/>
        <a:lstStyle/>
        <a:p>
          <a:r>
            <a:rPr lang="es-EC" dirty="0" smtClean="0">
              <a:solidFill>
                <a:srgbClr val="C00000"/>
              </a:solidFill>
            </a:rPr>
            <a:t>MARATON</a:t>
          </a:r>
          <a:endParaRPr lang="es-EC" dirty="0">
            <a:solidFill>
              <a:srgbClr val="C00000"/>
            </a:solidFill>
          </a:endParaRPr>
        </a:p>
      </dgm:t>
    </dgm:pt>
    <dgm:pt modelId="{31743D86-44A3-48FA-AF4C-64BD10A058A4}" type="parTrans" cxnId="{0479DEF0-2327-42B7-9222-C5E1F7753941}">
      <dgm:prSet/>
      <dgm:spPr/>
      <dgm:t>
        <a:bodyPr/>
        <a:lstStyle/>
        <a:p>
          <a:endParaRPr lang="es-EC"/>
        </a:p>
      </dgm:t>
    </dgm:pt>
    <dgm:pt modelId="{2387690B-6A58-4142-AAA6-CEB65BE0AA41}" type="sibTrans" cxnId="{0479DEF0-2327-42B7-9222-C5E1F7753941}">
      <dgm:prSet/>
      <dgm:spPr/>
      <dgm:t>
        <a:bodyPr/>
        <a:lstStyle/>
        <a:p>
          <a:endParaRPr lang="es-EC"/>
        </a:p>
      </dgm:t>
    </dgm:pt>
    <dgm:pt modelId="{75A6D861-ECDC-4BB4-9688-0FB2B34E3840}">
      <dgm:prSet phldrT="[Texto]" custT="1"/>
      <dgm:spPr/>
      <dgm:t>
        <a:bodyPr/>
        <a:lstStyle/>
        <a:p>
          <a:r>
            <a:rPr lang="es-EC" sz="2000" dirty="0" smtClean="0"/>
            <a:t>RESISTENCIA </a:t>
          </a:r>
          <a:endParaRPr lang="es-EC" sz="2000" dirty="0"/>
        </a:p>
      </dgm:t>
    </dgm:pt>
    <dgm:pt modelId="{D815B4E6-F608-4F33-9E2B-46E3E656D8F5}" type="parTrans" cxnId="{8582D756-01FE-428B-89FA-D762078297A5}">
      <dgm:prSet/>
      <dgm:spPr/>
      <dgm:t>
        <a:bodyPr/>
        <a:lstStyle/>
        <a:p>
          <a:endParaRPr lang="es-EC"/>
        </a:p>
      </dgm:t>
    </dgm:pt>
    <dgm:pt modelId="{AE8DF72C-CB8F-45E2-B1AE-8D34C9F912B8}" type="sibTrans" cxnId="{8582D756-01FE-428B-89FA-D762078297A5}">
      <dgm:prSet/>
      <dgm:spPr/>
      <dgm:t>
        <a:bodyPr/>
        <a:lstStyle/>
        <a:p>
          <a:endParaRPr lang="es-EC"/>
        </a:p>
      </dgm:t>
    </dgm:pt>
    <dgm:pt modelId="{87471311-227D-4FD8-9834-B9215DD662FD}">
      <dgm:prSet phldrT="[Texto]" custT="1"/>
      <dgm:spPr/>
      <dgm:t>
        <a:bodyPr/>
        <a:lstStyle/>
        <a:p>
          <a:r>
            <a:rPr lang="es-EC" sz="2000" dirty="0" smtClean="0"/>
            <a:t>FRECUENCIA CARDIACA</a:t>
          </a:r>
          <a:endParaRPr lang="es-EC" sz="2000" dirty="0"/>
        </a:p>
      </dgm:t>
    </dgm:pt>
    <dgm:pt modelId="{43D670BF-63CF-414B-9446-970BF1518D72}" type="parTrans" cxnId="{C9117932-8277-4514-AA1E-3613F4EB972F}">
      <dgm:prSet/>
      <dgm:spPr/>
      <dgm:t>
        <a:bodyPr/>
        <a:lstStyle/>
        <a:p>
          <a:endParaRPr lang="es-EC"/>
        </a:p>
      </dgm:t>
    </dgm:pt>
    <dgm:pt modelId="{298BB962-68D0-462F-AC78-F044B7A771A8}" type="sibTrans" cxnId="{C9117932-8277-4514-AA1E-3613F4EB972F}">
      <dgm:prSet/>
      <dgm:spPr/>
      <dgm:t>
        <a:bodyPr/>
        <a:lstStyle/>
        <a:p>
          <a:endParaRPr lang="es-EC"/>
        </a:p>
      </dgm:t>
    </dgm:pt>
    <dgm:pt modelId="{9088B41E-327F-49F9-9453-E5792BA89098}">
      <dgm:prSet phldrT="[Texto]" custT="1"/>
      <dgm:spPr/>
      <dgm:t>
        <a:bodyPr/>
        <a:lstStyle/>
        <a:p>
          <a:r>
            <a:rPr lang="es-EC" sz="2000" dirty="0" smtClean="0"/>
            <a:t>VO2 MAX</a:t>
          </a:r>
          <a:endParaRPr lang="es-EC" sz="2000" dirty="0"/>
        </a:p>
      </dgm:t>
    </dgm:pt>
    <dgm:pt modelId="{CCD91A6D-4BC0-408D-A621-A64727B7A6C1}" type="parTrans" cxnId="{CA699E96-A496-4163-A13C-D0DB1BB7E538}">
      <dgm:prSet/>
      <dgm:spPr/>
      <dgm:t>
        <a:bodyPr/>
        <a:lstStyle/>
        <a:p>
          <a:endParaRPr lang="es-EC"/>
        </a:p>
      </dgm:t>
    </dgm:pt>
    <dgm:pt modelId="{C6275012-EF99-4DA2-A336-A6D07A34D3E9}" type="sibTrans" cxnId="{CA699E96-A496-4163-A13C-D0DB1BB7E538}">
      <dgm:prSet/>
      <dgm:spPr/>
      <dgm:t>
        <a:bodyPr/>
        <a:lstStyle/>
        <a:p>
          <a:endParaRPr lang="es-EC"/>
        </a:p>
      </dgm:t>
    </dgm:pt>
    <dgm:pt modelId="{94CD10B9-38C3-4C53-8409-FB9320733680}">
      <dgm:prSet phldrT="[Texto]" custT="1"/>
      <dgm:spPr/>
      <dgm:t>
        <a:bodyPr/>
        <a:lstStyle/>
        <a:p>
          <a:r>
            <a:rPr lang="es-EC" sz="2000" dirty="0" smtClean="0"/>
            <a:t>AEROBICO- ANAEROBICO </a:t>
          </a:r>
          <a:endParaRPr lang="es-EC" sz="2000" dirty="0"/>
        </a:p>
      </dgm:t>
    </dgm:pt>
    <dgm:pt modelId="{24499C2E-5B07-409F-9FC0-42F30D1E0030}" type="parTrans" cxnId="{B9781BC7-EFBE-4A3A-8D1D-596E79CB00D4}">
      <dgm:prSet/>
      <dgm:spPr/>
      <dgm:t>
        <a:bodyPr/>
        <a:lstStyle/>
        <a:p>
          <a:endParaRPr lang="es-EC"/>
        </a:p>
      </dgm:t>
    </dgm:pt>
    <dgm:pt modelId="{730665EB-9116-4D70-A87C-51D078B63B17}" type="sibTrans" cxnId="{B9781BC7-EFBE-4A3A-8D1D-596E79CB00D4}">
      <dgm:prSet/>
      <dgm:spPr/>
      <dgm:t>
        <a:bodyPr/>
        <a:lstStyle/>
        <a:p>
          <a:endParaRPr lang="es-EC"/>
        </a:p>
      </dgm:t>
    </dgm:pt>
    <dgm:pt modelId="{15ED391C-22C5-4E05-80DE-4FFAFB6DCE95}" type="pres">
      <dgm:prSet presAssocID="{F92322F1-15C4-49D6-B994-62E65EC088B6}" presName="Name0" presStyleCnt="0">
        <dgm:presLayoutVars>
          <dgm:chMax val="1"/>
          <dgm:dir/>
          <dgm:animLvl val="ctr"/>
          <dgm:resizeHandles val="exact"/>
        </dgm:presLayoutVars>
      </dgm:prSet>
      <dgm:spPr/>
      <dgm:t>
        <a:bodyPr/>
        <a:lstStyle/>
        <a:p>
          <a:endParaRPr lang="es-EC"/>
        </a:p>
      </dgm:t>
    </dgm:pt>
    <dgm:pt modelId="{D28F4694-97CE-4FC3-A337-00761881FF7B}" type="pres">
      <dgm:prSet presAssocID="{E5990080-476A-480C-8457-98F5E80C2028}" presName="centerShape" presStyleLbl="node0" presStyleIdx="0" presStyleCnt="1" custScaleX="148003" custScaleY="125593" custLinFactNeighborX="-352" custLinFactNeighborY="-174"/>
      <dgm:spPr/>
      <dgm:t>
        <a:bodyPr/>
        <a:lstStyle/>
        <a:p>
          <a:endParaRPr lang="es-EC"/>
        </a:p>
      </dgm:t>
    </dgm:pt>
    <dgm:pt modelId="{92CF4F7F-1671-4B4C-ADBF-876ED0AF1882}" type="pres">
      <dgm:prSet presAssocID="{75A6D861-ECDC-4BB4-9688-0FB2B34E3840}" presName="node" presStyleLbl="node1" presStyleIdx="0" presStyleCnt="4" custScaleX="145776" custScaleY="80348" custRadScaleRad="101726" custRadScaleInc="-11297">
        <dgm:presLayoutVars>
          <dgm:bulletEnabled val="1"/>
        </dgm:presLayoutVars>
      </dgm:prSet>
      <dgm:spPr/>
      <dgm:t>
        <a:bodyPr/>
        <a:lstStyle/>
        <a:p>
          <a:endParaRPr lang="es-EC"/>
        </a:p>
      </dgm:t>
    </dgm:pt>
    <dgm:pt modelId="{AA3537A5-01A8-452E-94EE-4E87FB728AA8}" type="pres">
      <dgm:prSet presAssocID="{75A6D861-ECDC-4BB4-9688-0FB2B34E3840}" presName="dummy" presStyleCnt="0"/>
      <dgm:spPr/>
    </dgm:pt>
    <dgm:pt modelId="{A5F9ACCB-80C1-41BD-BDB2-365C11D3E25D}" type="pres">
      <dgm:prSet presAssocID="{AE8DF72C-CB8F-45E2-B1AE-8D34C9F912B8}" presName="sibTrans" presStyleLbl="sibTrans2D1" presStyleIdx="0" presStyleCnt="4"/>
      <dgm:spPr/>
      <dgm:t>
        <a:bodyPr/>
        <a:lstStyle/>
        <a:p>
          <a:endParaRPr lang="es-EC"/>
        </a:p>
      </dgm:t>
    </dgm:pt>
    <dgm:pt modelId="{8E9F8267-A349-40D1-B2E6-DCF698FBCB37}" type="pres">
      <dgm:prSet presAssocID="{94CD10B9-38C3-4C53-8409-FB9320733680}" presName="node" presStyleLbl="node1" presStyleIdx="1" presStyleCnt="4" custScaleX="158751" custScaleY="92194">
        <dgm:presLayoutVars>
          <dgm:bulletEnabled val="1"/>
        </dgm:presLayoutVars>
      </dgm:prSet>
      <dgm:spPr/>
      <dgm:t>
        <a:bodyPr/>
        <a:lstStyle/>
        <a:p>
          <a:endParaRPr lang="es-EC"/>
        </a:p>
      </dgm:t>
    </dgm:pt>
    <dgm:pt modelId="{D6DEB130-D3C9-4E49-B1A2-65DF868F751A}" type="pres">
      <dgm:prSet presAssocID="{94CD10B9-38C3-4C53-8409-FB9320733680}" presName="dummy" presStyleCnt="0"/>
      <dgm:spPr/>
    </dgm:pt>
    <dgm:pt modelId="{4977D788-22B1-44AB-80DB-C4AEBEE34F5A}" type="pres">
      <dgm:prSet presAssocID="{730665EB-9116-4D70-A87C-51D078B63B17}" presName="sibTrans" presStyleLbl="sibTrans2D1" presStyleIdx="1" presStyleCnt="4" custScaleX="129829" custScaleY="107738"/>
      <dgm:spPr/>
      <dgm:t>
        <a:bodyPr/>
        <a:lstStyle/>
        <a:p>
          <a:endParaRPr lang="es-EC"/>
        </a:p>
      </dgm:t>
    </dgm:pt>
    <dgm:pt modelId="{E0997A61-647C-40CC-824B-0338BFDD990F}" type="pres">
      <dgm:prSet presAssocID="{87471311-227D-4FD8-9834-B9215DD662FD}" presName="node" presStyleLbl="node1" presStyleIdx="2" presStyleCnt="4" custScaleX="179854" custScaleY="110950">
        <dgm:presLayoutVars>
          <dgm:bulletEnabled val="1"/>
        </dgm:presLayoutVars>
      </dgm:prSet>
      <dgm:spPr/>
      <dgm:t>
        <a:bodyPr/>
        <a:lstStyle/>
        <a:p>
          <a:endParaRPr lang="es-EC"/>
        </a:p>
      </dgm:t>
    </dgm:pt>
    <dgm:pt modelId="{6273905C-B953-49BB-9582-DA9CD62F6E92}" type="pres">
      <dgm:prSet presAssocID="{87471311-227D-4FD8-9834-B9215DD662FD}" presName="dummy" presStyleCnt="0"/>
      <dgm:spPr/>
    </dgm:pt>
    <dgm:pt modelId="{39F738FC-1DBD-4778-AEAB-A39957A97CC5}" type="pres">
      <dgm:prSet presAssocID="{298BB962-68D0-462F-AC78-F044B7A771A8}" presName="sibTrans" presStyleLbl="sibTrans2D1" presStyleIdx="2" presStyleCnt="4" custScaleX="129829" custScaleY="107738"/>
      <dgm:spPr/>
      <dgm:t>
        <a:bodyPr/>
        <a:lstStyle/>
        <a:p>
          <a:endParaRPr lang="es-EC"/>
        </a:p>
      </dgm:t>
    </dgm:pt>
    <dgm:pt modelId="{2739403A-48A2-4135-AA58-BC73665168DC}" type="pres">
      <dgm:prSet presAssocID="{9088B41E-327F-49F9-9453-E5792BA89098}" presName="node" presStyleLbl="node1" presStyleIdx="3" presStyleCnt="4" custRadScaleRad="104817" custRadScaleInc="-2422">
        <dgm:presLayoutVars>
          <dgm:bulletEnabled val="1"/>
        </dgm:presLayoutVars>
      </dgm:prSet>
      <dgm:spPr/>
      <dgm:t>
        <a:bodyPr/>
        <a:lstStyle/>
        <a:p>
          <a:endParaRPr lang="es-EC"/>
        </a:p>
      </dgm:t>
    </dgm:pt>
    <dgm:pt modelId="{3861E4C1-CE90-4659-8014-23517917CBA0}" type="pres">
      <dgm:prSet presAssocID="{9088B41E-327F-49F9-9453-E5792BA89098}" presName="dummy" presStyleCnt="0"/>
      <dgm:spPr/>
    </dgm:pt>
    <dgm:pt modelId="{76DA7593-440E-4229-9FC9-E30410CF5DE3}" type="pres">
      <dgm:prSet presAssocID="{C6275012-EF99-4DA2-A336-A6D07A34D3E9}" presName="sibTrans" presStyleLbl="sibTrans2D1" presStyleIdx="3" presStyleCnt="4" custLinFactNeighborX="-7534" custLinFactNeighborY="-276"/>
      <dgm:spPr/>
      <dgm:t>
        <a:bodyPr/>
        <a:lstStyle/>
        <a:p>
          <a:endParaRPr lang="es-EC"/>
        </a:p>
      </dgm:t>
    </dgm:pt>
  </dgm:ptLst>
  <dgm:cxnLst>
    <dgm:cxn modelId="{B9781BC7-EFBE-4A3A-8D1D-596E79CB00D4}" srcId="{E5990080-476A-480C-8457-98F5E80C2028}" destId="{94CD10B9-38C3-4C53-8409-FB9320733680}" srcOrd="1" destOrd="0" parTransId="{24499C2E-5B07-409F-9FC0-42F30D1E0030}" sibTransId="{730665EB-9116-4D70-A87C-51D078B63B17}"/>
    <dgm:cxn modelId="{15078E81-19F8-49F2-8BCD-CC5613CD2BB0}" type="presOf" srcId="{730665EB-9116-4D70-A87C-51D078B63B17}" destId="{4977D788-22B1-44AB-80DB-C4AEBEE34F5A}" srcOrd="0" destOrd="0" presId="urn:microsoft.com/office/officeart/2005/8/layout/radial6"/>
    <dgm:cxn modelId="{11C400B5-1D46-477A-A24C-BCFF3C30CA5C}" type="presOf" srcId="{E5990080-476A-480C-8457-98F5E80C2028}" destId="{D28F4694-97CE-4FC3-A337-00761881FF7B}" srcOrd="0" destOrd="0" presId="urn:microsoft.com/office/officeart/2005/8/layout/radial6"/>
    <dgm:cxn modelId="{CA699E96-A496-4163-A13C-D0DB1BB7E538}" srcId="{E5990080-476A-480C-8457-98F5E80C2028}" destId="{9088B41E-327F-49F9-9453-E5792BA89098}" srcOrd="3" destOrd="0" parTransId="{CCD91A6D-4BC0-408D-A621-A64727B7A6C1}" sibTransId="{C6275012-EF99-4DA2-A336-A6D07A34D3E9}"/>
    <dgm:cxn modelId="{3C0AD391-D898-415C-B6DB-9040078F6E59}" type="presOf" srcId="{C6275012-EF99-4DA2-A336-A6D07A34D3E9}" destId="{76DA7593-440E-4229-9FC9-E30410CF5DE3}" srcOrd="0" destOrd="0" presId="urn:microsoft.com/office/officeart/2005/8/layout/radial6"/>
    <dgm:cxn modelId="{8582D756-01FE-428B-89FA-D762078297A5}" srcId="{E5990080-476A-480C-8457-98F5E80C2028}" destId="{75A6D861-ECDC-4BB4-9688-0FB2B34E3840}" srcOrd="0" destOrd="0" parTransId="{D815B4E6-F608-4F33-9E2B-46E3E656D8F5}" sibTransId="{AE8DF72C-CB8F-45E2-B1AE-8D34C9F912B8}"/>
    <dgm:cxn modelId="{3E23936C-EFF5-4C5D-9C63-F70483688D08}" type="presOf" srcId="{298BB962-68D0-462F-AC78-F044B7A771A8}" destId="{39F738FC-1DBD-4778-AEAB-A39957A97CC5}" srcOrd="0" destOrd="0" presId="urn:microsoft.com/office/officeart/2005/8/layout/radial6"/>
    <dgm:cxn modelId="{59096358-1311-42D6-9417-EDF6E403DC3F}" type="presOf" srcId="{87471311-227D-4FD8-9834-B9215DD662FD}" destId="{E0997A61-647C-40CC-824B-0338BFDD990F}" srcOrd="0" destOrd="0" presId="urn:microsoft.com/office/officeart/2005/8/layout/radial6"/>
    <dgm:cxn modelId="{C9117932-8277-4514-AA1E-3613F4EB972F}" srcId="{E5990080-476A-480C-8457-98F5E80C2028}" destId="{87471311-227D-4FD8-9834-B9215DD662FD}" srcOrd="2" destOrd="0" parTransId="{43D670BF-63CF-414B-9446-970BF1518D72}" sibTransId="{298BB962-68D0-462F-AC78-F044B7A771A8}"/>
    <dgm:cxn modelId="{D8773E20-CFC3-454F-B84B-0755B5D7848B}" type="presOf" srcId="{AE8DF72C-CB8F-45E2-B1AE-8D34C9F912B8}" destId="{A5F9ACCB-80C1-41BD-BDB2-365C11D3E25D}" srcOrd="0" destOrd="0" presId="urn:microsoft.com/office/officeart/2005/8/layout/radial6"/>
    <dgm:cxn modelId="{0479DEF0-2327-42B7-9222-C5E1F7753941}" srcId="{F92322F1-15C4-49D6-B994-62E65EC088B6}" destId="{E5990080-476A-480C-8457-98F5E80C2028}" srcOrd="0" destOrd="0" parTransId="{31743D86-44A3-48FA-AF4C-64BD10A058A4}" sibTransId="{2387690B-6A58-4142-AAA6-CEB65BE0AA41}"/>
    <dgm:cxn modelId="{95FF2B79-8164-418F-895A-236E6FA04076}" type="presOf" srcId="{F92322F1-15C4-49D6-B994-62E65EC088B6}" destId="{15ED391C-22C5-4E05-80DE-4FFAFB6DCE95}" srcOrd="0" destOrd="0" presId="urn:microsoft.com/office/officeart/2005/8/layout/radial6"/>
    <dgm:cxn modelId="{D35CBEEB-CE0B-4673-8B32-057C6EDE06F7}" type="presOf" srcId="{94CD10B9-38C3-4C53-8409-FB9320733680}" destId="{8E9F8267-A349-40D1-B2E6-DCF698FBCB37}" srcOrd="0" destOrd="0" presId="urn:microsoft.com/office/officeart/2005/8/layout/radial6"/>
    <dgm:cxn modelId="{259C0DFE-3A91-4E98-94E0-7DAD6AF6DD94}" type="presOf" srcId="{9088B41E-327F-49F9-9453-E5792BA89098}" destId="{2739403A-48A2-4135-AA58-BC73665168DC}" srcOrd="0" destOrd="0" presId="urn:microsoft.com/office/officeart/2005/8/layout/radial6"/>
    <dgm:cxn modelId="{811844A7-4720-42D0-AE48-6368A666CD38}" type="presOf" srcId="{75A6D861-ECDC-4BB4-9688-0FB2B34E3840}" destId="{92CF4F7F-1671-4B4C-ADBF-876ED0AF1882}" srcOrd="0" destOrd="0" presId="urn:microsoft.com/office/officeart/2005/8/layout/radial6"/>
    <dgm:cxn modelId="{34CF115D-3D0B-48EB-8522-EE75410A9A35}" type="presParOf" srcId="{15ED391C-22C5-4E05-80DE-4FFAFB6DCE95}" destId="{D28F4694-97CE-4FC3-A337-00761881FF7B}" srcOrd="0" destOrd="0" presId="urn:microsoft.com/office/officeart/2005/8/layout/radial6"/>
    <dgm:cxn modelId="{2A64BAC3-F589-4BD2-80FA-E74F601CCCEA}" type="presParOf" srcId="{15ED391C-22C5-4E05-80DE-4FFAFB6DCE95}" destId="{92CF4F7F-1671-4B4C-ADBF-876ED0AF1882}" srcOrd="1" destOrd="0" presId="urn:microsoft.com/office/officeart/2005/8/layout/radial6"/>
    <dgm:cxn modelId="{DCA8D03E-0A5E-499F-BFE9-72DCC7CAC5B3}" type="presParOf" srcId="{15ED391C-22C5-4E05-80DE-4FFAFB6DCE95}" destId="{AA3537A5-01A8-452E-94EE-4E87FB728AA8}" srcOrd="2" destOrd="0" presId="urn:microsoft.com/office/officeart/2005/8/layout/radial6"/>
    <dgm:cxn modelId="{AB6F7001-F73D-471D-9E89-8A62B69FCC74}" type="presParOf" srcId="{15ED391C-22C5-4E05-80DE-4FFAFB6DCE95}" destId="{A5F9ACCB-80C1-41BD-BDB2-365C11D3E25D}" srcOrd="3" destOrd="0" presId="urn:microsoft.com/office/officeart/2005/8/layout/radial6"/>
    <dgm:cxn modelId="{4680CB65-2F25-465D-9052-C0F8A751B724}" type="presParOf" srcId="{15ED391C-22C5-4E05-80DE-4FFAFB6DCE95}" destId="{8E9F8267-A349-40D1-B2E6-DCF698FBCB37}" srcOrd="4" destOrd="0" presId="urn:microsoft.com/office/officeart/2005/8/layout/radial6"/>
    <dgm:cxn modelId="{70235D5E-D5F5-4C43-A2A1-63B42387CD26}" type="presParOf" srcId="{15ED391C-22C5-4E05-80DE-4FFAFB6DCE95}" destId="{D6DEB130-D3C9-4E49-B1A2-65DF868F751A}" srcOrd="5" destOrd="0" presId="urn:microsoft.com/office/officeart/2005/8/layout/radial6"/>
    <dgm:cxn modelId="{37CA3A96-EEB8-4535-9571-D48FD6408F98}" type="presParOf" srcId="{15ED391C-22C5-4E05-80DE-4FFAFB6DCE95}" destId="{4977D788-22B1-44AB-80DB-C4AEBEE34F5A}" srcOrd="6" destOrd="0" presId="urn:microsoft.com/office/officeart/2005/8/layout/radial6"/>
    <dgm:cxn modelId="{F944070C-98BD-4BC0-8815-1E644113FEEE}" type="presParOf" srcId="{15ED391C-22C5-4E05-80DE-4FFAFB6DCE95}" destId="{E0997A61-647C-40CC-824B-0338BFDD990F}" srcOrd="7" destOrd="0" presId="urn:microsoft.com/office/officeart/2005/8/layout/radial6"/>
    <dgm:cxn modelId="{F1882DC3-1F05-4309-A0B4-096563A25F1B}" type="presParOf" srcId="{15ED391C-22C5-4E05-80DE-4FFAFB6DCE95}" destId="{6273905C-B953-49BB-9582-DA9CD62F6E92}" srcOrd="8" destOrd="0" presId="urn:microsoft.com/office/officeart/2005/8/layout/radial6"/>
    <dgm:cxn modelId="{A50DF17C-4F26-452B-8DA1-85D5041A706D}" type="presParOf" srcId="{15ED391C-22C5-4E05-80DE-4FFAFB6DCE95}" destId="{39F738FC-1DBD-4778-AEAB-A39957A97CC5}" srcOrd="9" destOrd="0" presId="urn:microsoft.com/office/officeart/2005/8/layout/radial6"/>
    <dgm:cxn modelId="{6E600CF7-0598-40C4-BFCE-9C5727CAE2F5}" type="presParOf" srcId="{15ED391C-22C5-4E05-80DE-4FFAFB6DCE95}" destId="{2739403A-48A2-4135-AA58-BC73665168DC}" srcOrd="10" destOrd="0" presId="urn:microsoft.com/office/officeart/2005/8/layout/radial6"/>
    <dgm:cxn modelId="{9AECB2BC-4F5A-4E05-A618-53F065504E8B}" type="presParOf" srcId="{15ED391C-22C5-4E05-80DE-4FFAFB6DCE95}" destId="{3861E4C1-CE90-4659-8014-23517917CBA0}" srcOrd="11" destOrd="0" presId="urn:microsoft.com/office/officeart/2005/8/layout/radial6"/>
    <dgm:cxn modelId="{D2346416-B282-46D8-A189-6E0F280545FC}" type="presParOf" srcId="{15ED391C-22C5-4E05-80DE-4FFAFB6DCE95}" destId="{76DA7593-440E-4229-9FC9-E30410CF5DE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A7593-440E-4229-9FC9-E30410CF5DE3}">
      <dsp:nvSpPr>
        <dsp:cNvPr id="0" name=""/>
        <dsp:cNvSpPr/>
      </dsp:nvSpPr>
      <dsp:spPr>
        <a:xfrm>
          <a:off x="591754" y="483721"/>
          <a:ext cx="4202862" cy="4202862"/>
        </a:xfrm>
        <a:prstGeom prst="blockArc">
          <a:avLst>
            <a:gd name="adj1" fmla="val 10701374"/>
            <a:gd name="adj2" fmla="val 1615998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F738FC-1DBD-4778-AEAB-A39957A97CC5}">
      <dsp:nvSpPr>
        <dsp:cNvPr id="0" name=""/>
        <dsp:cNvSpPr/>
      </dsp:nvSpPr>
      <dsp:spPr>
        <a:xfrm>
          <a:off x="282255" y="366690"/>
          <a:ext cx="5456534" cy="4528080"/>
        </a:xfrm>
        <a:prstGeom prst="blockArc">
          <a:avLst>
            <a:gd name="adj1" fmla="val 5234376"/>
            <a:gd name="adj2" fmla="val 1075829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77D788-22B1-44AB-80DB-C4AEBEE34F5A}">
      <dsp:nvSpPr>
        <dsp:cNvPr id="0" name=""/>
        <dsp:cNvSpPr/>
      </dsp:nvSpPr>
      <dsp:spPr>
        <a:xfrm>
          <a:off x="381110" y="364309"/>
          <a:ext cx="5456534" cy="452808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F9ACCB-80C1-41BD-BDB2-365C11D3E25D}">
      <dsp:nvSpPr>
        <dsp:cNvPr id="0" name=""/>
        <dsp:cNvSpPr/>
      </dsp:nvSpPr>
      <dsp:spPr>
        <a:xfrm>
          <a:off x="1008248" y="491727"/>
          <a:ext cx="4202862" cy="4202862"/>
        </a:xfrm>
        <a:prstGeom prst="blockArc">
          <a:avLst>
            <a:gd name="adj1" fmla="val 15992634"/>
            <a:gd name="adj2" fmla="val 5894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F4694-97CE-4FC3-A337-00761881FF7B}">
      <dsp:nvSpPr>
        <dsp:cNvPr id="0" name=""/>
        <dsp:cNvSpPr/>
      </dsp:nvSpPr>
      <dsp:spPr>
        <a:xfrm>
          <a:off x="1662809" y="1405933"/>
          <a:ext cx="2864236" cy="2430545"/>
        </a:xfrm>
        <a:prstGeom prst="ellipse">
          <a:avLst/>
        </a:prstGeom>
        <a:blipFill rotWithShape="0">
          <a:blip xmlns:r="http://schemas.openxmlformats.org/officeDocument/2006/relationships" r:embed="rId1"/>
          <a:stretch>
            <a:fillRect/>
          </a:stretch>
        </a:blipFill>
        <a:ln w="15875" cap="flat" cmpd="sng" algn="ctr">
          <a:solidFill>
            <a:schemeClr val="bg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C" sz="3500" kern="1200" dirty="0" smtClean="0">
              <a:solidFill>
                <a:srgbClr val="C00000"/>
              </a:solidFill>
            </a:rPr>
            <a:t>MARATON</a:t>
          </a:r>
          <a:endParaRPr lang="es-EC" sz="3500" kern="1200" dirty="0">
            <a:solidFill>
              <a:srgbClr val="C00000"/>
            </a:solidFill>
          </a:endParaRPr>
        </a:p>
      </dsp:txBody>
      <dsp:txXfrm>
        <a:off x="2082267" y="1761878"/>
        <a:ext cx="2025320" cy="1718655"/>
      </dsp:txXfrm>
    </dsp:sp>
    <dsp:sp modelId="{92CF4F7F-1671-4B4C-ADBF-876ED0AF1882}">
      <dsp:nvSpPr>
        <dsp:cNvPr id="0" name=""/>
        <dsp:cNvSpPr/>
      </dsp:nvSpPr>
      <dsp:spPr>
        <a:xfrm>
          <a:off x="1998539" y="0"/>
          <a:ext cx="1974796" cy="10884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RESISTENCIA </a:t>
          </a:r>
          <a:endParaRPr lang="es-EC" sz="2000" kern="1200" dirty="0"/>
        </a:p>
      </dsp:txBody>
      <dsp:txXfrm>
        <a:off x="2287741" y="159401"/>
        <a:ext cx="1396392" cy="769655"/>
      </dsp:txXfrm>
    </dsp:sp>
    <dsp:sp modelId="{8E9F8267-A349-40D1-B2E6-DCF698FBCB37}">
      <dsp:nvSpPr>
        <dsp:cNvPr id="0" name=""/>
        <dsp:cNvSpPr/>
      </dsp:nvSpPr>
      <dsp:spPr>
        <a:xfrm>
          <a:off x="4086758" y="2003882"/>
          <a:ext cx="2150566" cy="12489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AEROBICO- ANAEROBICO </a:t>
          </a:r>
          <a:endParaRPr lang="es-EC" sz="2000" kern="1200" dirty="0"/>
        </a:p>
      </dsp:txBody>
      <dsp:txXfrm>
        <a:off x="4401701" y="2186784"/>
        <a:ext cx="1520680" cy="883128"/>
      </dsp:txXfrm>
    </dsp:sp>
    <dsp:sp modelId="{E0997A61-647C-40CC-824B-0338BFDD990F}">
      <dsp:nvSpPr>
        <dsp:cNvPr id="0" name=""/>
        <dsp:cNvSpPr/>
      </dsp:nvSpPr>
      <dsp:spPr>
        <a:xfrm>
          <a:off x="1891156" y="3929504"/>
          <a:ext cx="2436444" cy="150301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FRECUENCIA CARDIACA</a:t>
          </a:r>
          <a:endParaRPr lang="es-EC" sz="2000" kern="1200" dirty="0"/>
        </a:p>
      </dsp:txBody>
      <dsp:txXfrm>
        <a:off x="2247965" y="4149616"/>
        <a:ext cx="1722826" cy="1062792"/>
      </dsp:txXfrm>
    </dsp:sp>
    <dsp:sp modelId="{2739403A-48A2-4135-AA58-BC73665168DC}">
      <dsp:nvSpPr>
        <dsp:cNvPr id="0" name=""/>
        <dsp:cNvSpPr/>
      </dsp:nvSpPr>
      <dsp:spPr>
        <a:xfrm>
          <a:off x="280671" y="1978294"/>
          <a:ext cx="1354678" cy="13546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VO2 MAX</a:t>
          </a:r>
          <a:endParaRPr lang="es-EC" sz="2000" kern="1200" dirty="0"/>
        </a:p>
      </dsp:txBody>
      <dsp:txXfrm>
        <a:off x="479059" y="2176682"/>
        <a:ext cx="957902" cy="9579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C7B15-CC9D-4BD4-91FF-9D51581AD07F}" type="datetimeFigureOut">
              <a:rPr lang="es-EC" smtClean="0"/>
              <a:t>6/11/2018</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ADA55-A300-48AF-9D76-37B46265B9E2}" type="slidenum">
              <a:rPr lang="es-EC" smtClean="0"/>
              <a:t>‹Nº›</a:t>
            </a:fld>
            <a:endParaRPr lang="es-EC"/>
          </a:p>
        </p:txBody>
      </p:sp>
    </p:spTree>
    <p:extLst>
      <p:ext uri="{BB962C8B-B14F-4D97-AF65-F5344CB8AC3E}">
        <p14:creationId xmlns:p14="http://schemas.microsoft.com/office/powerpoint/2010/main" val="310427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826FCE-6F4C-4CB8-A2CE-A55CA50F947A}" type="datetimeFigureOut">
              <a:rPr lang="es-EC" smtClean="0"/>
              <a:t>6/11/2018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8663CB8-F3F8-46F1-9C11-FCF6CDEC171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2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2826FCE-6F4C-4CB8-A2CE-A55CA50F947A}" type="datetimeFigureOut">
              <a:rPr lang="es-EC" smtClean="0"/>
              <a:t>6/11/2018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306889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2826FCE-6F4C-4CB8-A2CE-A55CA50F947A}" type="datetimeFigureOut">
              <a:rPr lang="es-EC" smtClean="0"/>
              <a:t>6/11/2018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278012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2826FCE-6F4C-4CB8-A2CE-A55CA50F947A}" type="datetimeFigureOut">
              <a:rPr lang="es-EC" smtClean="0"/>
              <a:t>6/11/2018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113717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2826FCE-6F4C-4CB8-A2CE-A55CA50F947A}" type="datetimeFigureOut">
              <a:rPr lang="es-EC" smtClean="0"/>
              <a:t>6/11/2018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8663CB8-F3F8-46F1-9C11-FCF6CDEC171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58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2826FCE-6F4C-4CB8-A2CE-A55CA50F947A}" type="datetimeFigureOut">
              <a:rPr lang="es-EC" smtClean="0"/>
              <a:t>6/11/2018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153419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2826FCE-6F4C-4CB8-A2CE-A55CA50F947A}" type="datetimeFigureOut">
              <a:rPr lang="es-EC" smtClean="0"/>
              <a:t>6/11/2018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422609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2826FCE-6F4C-4CB8-A2CE-A55CA50F947A}" type="datetimeFigureOut">
              <a:rPr lang="es-EC" smtClean="0"/>
              <a:t>6/11/2018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52264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826FCE-6F4C-4CB8-A2CE-A55CA50F947A}" type="datetimeFigureOut">
              <a:rPr lang="es-EC" smtClean="0"/>
              <a:t>6/11/2018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428499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826FCE-6F4C-4CB8-A2CE-A55CA50F947A}" type="datetimeFigureOut">
              <a:rPr lang="es-EC" smtClean="0"/>
              <a:t>6/11/2018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663CB8-F3F8-46F1-9C11-FCF6CDEC1718}" type="slidenum">
              <a:rPr lang="es-EC" smtClean="0"/>
              <a:t>‹Nº›</a:t>
            </a:fld>
            <a:endParaRPr lang="es-EC"/>
          </a:p>
        </p:txBody>
      </p:sp>
    </p:spTree>
    <p:extLst>
      <p:ext uri="{BB962C8B-B14F-4D97-AF65-F5344CB8AC3E}">
        <p14:creationId xmlns:p14="http://schemas.microsoft.com/office/powerpoint/2010/main" val="375854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2826FCE-6F4C-4CB8-A2CE-A55CA50F947A}" type="datetimeFigureOut">
              <a:rPr lang="es-EC" smtClean="0"/>
              <a:t>6/11/2018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8663CB8-F3F8-46F1-9C11-FCF6CDEC1718}" type="slidenum">
              <a:rPr lang="es-EC" smtClean="0"/>
              <a:t>‹Nº›</a:t>
            </a:fld>
            <a:endParaRPr lang="es-EC"/>
          </a:p>
        </p:txBody>
      </p:sp>
    </p:spTree>
    <p:extLst>
      <p:ext uri="{BB962C8B-B14F-4D97-AF65-F5344CB8AC3E}">
        <p14:creationId xmlns:p14="http://schemas.microsoft.com/office/powerpoint/2010/main" val="16902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826FCE-6F4C-4CB8-A2CE-A55CA50F947A}" type="datetimeFigureOut">
              <a:rPr lang="es-EC" smtClean="0"/>
              <a:t>6/11/2018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663CB8-F3F8-46F1-9C11-FCF6CDEC171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891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ar/imgres?imgurl=http://profesorviaweb.com/wp-content/uploads/2009/08/Sensor-Capaz-De-Interpretar-El-Pensamiento.jpg&amp;imgrefurl=http://profesorviaweb.com/tag/el-pensamiento/&amp;usg=__NXQPbftnUPjmg8CoYFTUGI9E7sw=&amp;h=421&amp;w=500&amp;sz=27&amp;hl=es&amp;start=14&amp;zoom=1&amp;tbnid=zJTOpP5LQ8e-vM:&amp;tbnh=109&amp;tbnw=130&amp;ei=rbC0TbahE4aSgQe886DHCw&amp;prev=/search?q=pensamiento&amp;um=1&amp;hl=es&amp;sa=N&amp;tbm=isch&amp;prmd=ivns&amp;um=1&amp;itbs=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5320956" cy="1204061"/>
          </a:xfrm>
          <a:prstGeom prst="rect">
            <a:avLst/>
          </a:prstGeom>
          <a:noFill/>
          <a:ln>
            <a:noFill/>
          </a:ln>
        </p:spPr>
      </p:pic>
      <p:sp>
        <p:nvSpPr>
          <p:cNvPr id="7" name="CuadroTexto 6"/>
          <p:cNvSpPr txBox="1"/>
          <p:nvPr/>
        </p:nvSpPr>
        <p:spPr>
          <a:xfrm>
            <a:off x="2228852" y="3091733"/>
            <a:ext cx="8151628" cy="584775"/>
          </a:xfrm>
          <a:prstGeom prst="rect">
            <a:avLst/>
          </a:prstGeom>
          <a:noFill/>
        </p:spPr>
        <p:txBody>
          <a:bodyPr wrap="square" rtlCol="0">
            <a:spAutoFit/>
          </a:bodyPr>
          <a:lstStyle/>
          <a:p>
            <a:r>
              <a:rPr lang="es-EC" sz="3200" b="1" u="sng" dirty="0" smtClean="0">
                <a:ln w="76200"/>
                <a:solidFill>
                  <a:schemeClr val="accent5"/>
                </a:solidFill>
                <a:effectLst>
                  <a:reflection blurRad="6350" stA="53000" endA="300" endPos="35500" dir="5400000" sy="-90000" algn="bl" rotWithShape="0"/>
                </a:effectLst>
              </a:rPr>
              <a:t>MAESTRIA EN ENTRENAMIENTO DEPORTIVO</a:t>
            </a:r>
            <a:endParaRPr lang="es-EC" sz="3200" b="1" u="sng" dirty="0">
              <a:ln w="76200"/>
              <a:solidFill>
                <a:schemeClr val="accent5"/>
              </a:solidFill>
              <a:effectLst>
                <a:reflection blurRad="6350" stA="53000" endA="300" endPos="35500" dir="5400000" sy="-90000" algn="bl" rotWithShape="0"/>
              </a:effectLst>
            </a:endParaRPr>
          </a:p>
        </p:txBody>
      </p:sp>
      <p:sp>
        <p:nvSpPr>
          <p:cNvPr id="9" name="Rectángulo 8"/>
          <p:cNvSpPr/>
          <p:nvPr/>
        </p:nvSpPr>
        <p:spPr>
          <a:xfrm>
            <a:off x="3259841" y="4486272"/>
            <a:ext cx="5699098" cy="523220"/>
          </a:xfrm>
          <a:prstGeom prst="rect">
            <a:avLst/>
          </a:prstGeom>
          <a:noFill/>
        </p:spPr>
        <p:txBody>
          <a:bodyPr wrap="square" lIns="91440" tIns="45720" rIns="91440" bIns="45720">
            <a:spAutoFit/>
          </a:bodyPr>
          <a:lstStyle/>
          <a:p>
            <a:pPr algn="ctr"/>
            <a:r>
              <a:rPr lang="es-EC" sz="2800" b="1" cap="none" spc="0" dirty="0" smtClean="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Arial" pitchFamily="34" charset="0"/>
                <a:cs typeface="Arial" pitchFamily="34" charset="0"/>
              </a:rPr>
              <a:t>LCDA. EDITH SUNTAXI</a:t>
            </a:r>
            <a:endParaRPr lang="es-EC" sz="28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Arial" pitchFamily="34" charset="0"/>
              <a:cs typeface="Arial" pitchFamily="34" charset="0"/>
            </a:endParaRPr>
          </a:p>
        </p:txBody>
      </p:sp>
      <p:sp>
        <p:nvSpPr>
          <p:cNvPr id="2" name="CuadroTexto 1"/>
          <p:cNvSpPr txBox="1"/>
          <p:nvPr/>
        </p:nvSpPr>
        <p:spPr>
          <a:xfrm>
            <a:off x="551677" y="1642053"/>
            <a:ext cx="10724667" cy="1200329"/>
          </a:xfrm>
          <a:prstGeom prst="rect">
            <a:avLst/>
          </a:prstGeom>
          <a:noFill/>
        </p:spPr>
        <p:txBody>
          <a:bodyPr wrap="none" rtlCol="0">
            <a:spAutoFit/>
          </a:bodyPr>
          <a:lstStyle/>
          <a:p>
            <a:pPr algn="ctr"/>
            <a:r>
              <a:rPr lang="es-EC"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VICERRECTORADO DE INVESTIGACION Y VINCULACION </a:t>
            </a:r>
          </a:p>
          <a:p>
            <a:pPr algn="ctr"/>
            <a:r>
              <a:rPr lang="es-EC"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 LA COMUNIDAD</a:t>
            </a:r>
            <a:endParaRPr lang="es-EC"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9686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01736" y="493164"/>
            <a:ext cx="2398281" cy="707886"/>
          </a:xfrm>
          <a:prstGeom prst="rect">
            <a:avLst/>
          </a:prstGeom>
          <a:solidFill>
            <a:srgbClr val="CB5353"/>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s-EC" sz="4000" b="1" dirty="0" smtClean="0"/>
              <a:t>FUERZA</a:t>
            </a:r>
            <a:endParaRPr lang="es-EC" sz="4000" b="1" dirty="0"/>
          </a:p>
        </p:txBody>
      </p:sp>
      <p:sp>
        <p:nvSpPr>
          <p:cNvPr id="4" name="Rectángulo 3"/>
          <p:cNvSpPr/>
          <p:nvPr/>
        </p:nvSpPr>
        <p:spPr>
          <a:xfrm>
            <a:off x="1722864" y="1978277"/>
            <a:ext cx="7783551" cy="1015663"/>
          </a:xfrm>
          <a:prstGeom prst="rect">
            <a:avLst/>
          </a:prstGeom>
          <a:solidFill>
            <a:schemeClr val="bg1"/>
          </a:solidFill>
          <a:ln w="38100">
            <a:solidFill>
              <a:schemeClr val="tx1"/>
            </a:solidFill>
          </a:ln>
        </p:spPr>
        <p:txBody>
          <a:bodyPr wrap="square">
            <a:spAutoFit/>
          </a:bodyPr>
          <a:lstStyle/>
          <a:p>
            <a:r>
              <a:rPr lang="es-EC" sz="2000" dirty="0">
                <a:latin typeface="Arial" panose="020B0604020202020204" pitchFamily="34" charset="0"/>
                <a:ea typeface="Times New Roman" panose="02020603050405020304" pitchFamily="18" charset="0"/>
              </a:rPr>
              <a:t>S</a:t>
            </a:r>
            <a:r>
              <a:rPr lang="es-EC" sz="2000" dirty="0" smtClean="0">
                <a:effectLst/>
                <a:latin typeface="Arial" panose="020B0604020202020204" pitchFamily="34" charset="0"/>
                <a:ea typeface="Times New Roman" panose="02020603050405020304" pitchFamily="18" charset="0"/>
              </a:rPr>
              <a:t>e manifiesta por la acción conjunta y coordinada del sistema nervioso y muscular para generar tensión y así producir fuerza (</a:t>
            </a:r>
            <a:r>
              <a:rPr lang="es-EC" sz="2000" dirty="0" err="1" smtClean="0">
                <a:effectLst/>
                <a:latin typeface="Arial" panose="020B0604020202020204" pitchFamily="34" charset="0"/>
                <a:ea typeface="Times New Roman" panose="02020603050405020304" pitchFamily="18" charset="0"/>
              </a:rPr>
              <a:t>Siff</a:t>
            </a:r>
            <a:r>
              <a:rPr lang="es-EC" sz="2000" dirty="0" smtClean="0">
                <a:effectLst/>
                <a:latin typeface="Arial" panose="020B0604020202020204" pitchFamily="34" charset="0"/>
                <a:ea typeface="Times New Roman" panose="02020603050405020304" pitchFamily="18" charset="0"/>
              </a:rPr>
              <a:t> y </a:t>
            </a:r>
            <a:r>
              <a:rPr lang="es-EC" sz="2000" dirty="0" err="1" smtClean="0">
                <a:effectLst/>
                <a:latin typeface="Arial" panose="020B0604020202020204" pitchFamily="34" charset="0"/>
                <a:ea typeface="Times New Roman" panose="02020603050405020304" pitchFamily="18" charset="0"/>
              </a:rPr>
              <a:t>Verkhoshansky</a:t>
            </a:r>
            <a:r>
              <a:rPr lang="es-EC" sz="2000" dirty="0" smtClean="0">
                <a:effectLst/>
                <a:latin typeface="Arial" panose="020B0604020202020204" pitchFamily="34" charset="0"/>
                <a:ea typeface="Times New Roman" panose="02020603050405020304" pitchFamily="18" charset="0"/>
              </a:rPr>
              <a:t>, 2000; Bosco, 2000). </a:t>
            </a:r>
            <a:endParaRPr lang="es-EC" sz="2000" dirty="0"/>
          </a:p>
        </p:txBody>
      </p:sp>
      <p:sp>
        <p:nvSpPr>
          <p:cNvPr id="5" name="Rectángulo 4"/>
          <p:cNvSpPr/>
          <p:nvPr/>
        </p:nvSpPr>
        <p:spPr>
          <a:xfrm>
            <a:off x="1510991" y="3527135"/>
            <a:ext cx="9538137" cy="1015663"/>
          </a:xfrm>
          <a:prstGeom prst="rect">
            <a:avLst/>
          </a:prstGeom>
          <a:solidFill>
            <a:schemeClr val="bg1"/>
          </a:solidFill>
          <a:ln>
            <a:solidFill>
              <a:schemeClr val="tx1"/>
            </a:solidFill>
          </a:ln>
        </p:spPr>
        <p:txBody>
          <a:bodyPr wrap="square">
            <a:spAutoFit/>
          </a:bodyPr>
          <a:lstStyle/>
          <a:p>
            <a:r>
              <a:rPr lang="es-ES" sz="2000" dirty="0" smtClean="0">
                <a:effectLst/>
                <a:latin typeface="Arial" panose="020B0604020202020204" pitchFamily="34" charset="0"/>
                <a:ea typeface="Times New Roman" panose="02020603050405020304" pitchFamily="18" charset="0"/>
              </a:rPr>
              <a:t> De acuerdo con el DRAE (Diccionario de la Real Academia Española) la fuerza se define como aquella “capacidad para mover algo o alguien que tenga peso o haga resistencia”. </a:t>
            </a:r>
            <a:endParaRPr lang="es-EC" sz="2000" dirty="0"/>
          </a:p>
        </p:txBody>
      </p:sp>
      <p:sp>
        <p:nvSpPr>
          <p:cNvPr id="6" name="Rectángulo 5"/>
          <p:cNvSpPr/>
          <p:nvPr/>
        </p:nvSpPr>
        <p:spPr>
          <a:xfrm>
            <a:off x="1446133" y="4666093"/>
            <a:ext cx="10283411" cy="1477328"/>
          </a:xfrm>
          <a:prstGeom prst="rect">
            <a:avLst/>
          </a:prstGeom>
          <a:solidFill>
            <a:schemeClr val="bg1"/>
          </a:solidFill>
          <a:ln>
            <a:solidFill>
              <a:schemeClr val="tx1"/>
            </a:solidFill>
          </a:ln>
        </p:spPr>
        <p:txBody>
          <a:bodyPr wrap="square">
            <a:spAutoFit/>
          </a:bodyPr>
          <a:lstStyle/>
          <a:p>
            <a:pPr algn="just">
              <a:lnSpc>
                <a:spcPct val="150000"/>
              </a:lnSpc>
            </a:pPr>
            <a:r>
              <a:rPr lang="es-EC" sz="2000" dirty="0" smtClean="0">
                <a:effectLst/>
                <a:latin typeface="Arial" panose="020B0604020202020204" pitchFamily="34" charset="0"/>
                <a:ea typeface="Times New Roman" panose="02020603050405020304" pitchFamily="18" charset="0"/>
              </a:rPr>
              <a:t>(Román Suárez, 2004)en su libro Giga fuerza (2004) destaca que para Vorobiev (1974) en fisiología se entiende por “fuerza muscular aquella tensión máxima expresada en gramos o kilogramos que los músculos son capaces de desarrollar.</a:t>
            </a:r>
            <a:endParaRPr lang="es-EC" sz="2000" dirty="0">
              <a:effectLst/>
              <a:latin typeface="Times New Roman" panose="02020603050405020304" pitchFamily="18" charset="0"/>
              <a:ea typeface="Times New Roman" panose="02020603050405020304" pitchFamily="18" charset="0"/>
            </a:endParaRPr>
          </a:p>
        </p:txBody>
      </p:sp>
      <p:cxnSp>
        <p:nvCxnSpPr>
          <p:cNvPr id="12" name="11 Conector recto de flecha"/>
          <p:cNvCxnSpPr/>
          <p:nvPr/>
        </p:nvCxnSpPr>
        <p:spPr>
          <a:xfrm>
            <a:off x="5943600" y="1350527"/>
            <a:ext cx="0" cy="6277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5943600" y="2899385"/>
            <a:ext cx="0" cy="6277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943600" y="4173465"/>
            <a:ext cx="0" cy="4926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7337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55737" y="679798"/>
            <a:ext cx="7556810" cy="369332"/>
          </a:xfrm>
          <a:prstGeom prst="rect">
            <a:avLst/>
          </a:prstGeom>
        </p:spPr>
        <p:txBody>
          <a:bodyPr wrap="square">
            <a:spAutoFit/>
          </a:bodyPr>
          <a:lstStyle/>
          <a:p>
            <a:endParaRPr lang="es-EC" dirty="0"/>
          </a:p>
        </p:txBody>
      </p:sp>
      <p:sp>
        <p:nvSpPr>
          <p:cNvPr id="3" name="Rectángulo 2"/>
          <p:cNvSpPr/>
          <p:nvPr/>
        </p:nvSpPr>
        <p:spPr>
          <a:xfrm>
            <a:off x="4264957" y="2324713"/>
            <a:ext cx="5020933" cy="457754"/>
          </a:xfrm>
          <a:prstGeom prst="rect">
            <a:avLst/>
          </a:prstGeom>
        </p:spPr>
        <p:txBody>
          <a:bodyPr wrap="square">
            <a:spAutoFit/>
          </a:bodyPr>
          <a:lstStyle/>
          <a:p>
            <a:pPr indent="449580">
              <a:lnSpc>
                <a:spcPct val="150000"/>
              </a:lnSpc>
            </a:pPr>
            <a:r>
              <a:rPr lang="es-EC" dirty="0" smtClean="0">
                <a:solidFill>
                  <a:srgbClr val="000000"/>
                </a:solidFill>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7890192" y="2553590"/>
            <a:ext cx="4301808" cy="457754"/>
          </a:xfrm>
          <a:prstGeom prst="rect">
            <a:avLst/>
          </a:prstGeom>
        </p:spPr>
        <p:txBody>
          <a:bodyPr wrap="square">
            <a:spAutoFit/>
          </a:bodyPr>
          <a:lstStyle/>
          <a:p>
            <a:pPr algn="just">
              <a:lnSpc>
                <a:spcPct val="150000"/>
              </a:lnSpc>
              <a:spcAft>
                <a:spcPts val="0"/>
              </a:spcAft>
            </a:pPr>
            <a:r>
              <a:rPr lang="es-EC" dirty="0" smtClean="0">
                <a:solidFill>
                  <a:srgbClr val="000000"/>
                </a:solidFill>
                <a:effectLst/>
                <a:latin typeface="Arial" panose="020B0604020202020204" pitchFamily="34" charset="0"/>
                <a:ea typeface="Times New Roman" panose="02020603050405020304" pitchFamily="18" charset="0"/>
              </a:rPr>
              <a:t>.</a:t>
            </a:r>
            <a:endParaRPr lang="es-EC" dirty="0">
              <a:effectLst/>
              <a:latin typeface="Times New Roman" panose="02020603050405020304" pitchFamily="18" charset="0"/>
              <a:ea typeface="Times New Roman" panose="02020603050405020304" pitchFamily="18" charset="0"/>
            </a:endParaRPr>
          </a:p>
        </p:txBody>
      </p:sp>
      <p:sp>
        <p:nvSpPr>
          <p:cNvPr id="5" name="4 CuadroTexto"/>
          <p:cNvSpPr txBox="1"/>
          <p:nvPr/>
        </p:nvSpPr>
        <p:spPr>
          <a:xfrm>
            <a:off x="4621475" y="2541234"/>
            <a:ext cx="7221441" cy="1938992"/>
          </a:xfrm>
          <a:prstGeom prst="rect">
            <a:avLst/>
          </a:prstGeom>
          <a:noFill/>
          <a:ln w="57150">
            <a:solidFill>
              <a:schemeClr val="tx1"/>
            </a:solidFill>
          </a:ln>
        </p:spPr>
        <p:txBody>
          <a:bodyPr wrap="square" rtlCol="0">
            <a:spAutoFit/>
          </a:bodyPr>
          <a:lstStyle/>
          <a:p>
            <a:pPr algn="just"/>
            <a:r>
              <a:rPr lang="es-EC" sz="2400" dirty="0" smtClean="0">
                <a:latin typeface="Arial" pitchFamily="34" charset="0"/>
                <a:cs typeface="Arial" pitchFamily="34" charset="0"/>
              </a:rPr>
              <a:t>Con el entrenamiento </a:t>
            </a:r>
            <a:r>
              <a:rPr lang="es-EC" sz="2400" dirty="0" smtClean="0">
                <a:solidFill>
                  <a:srgbClr val="000000"/>
                </a:solidFill>
                <a:latin typeface="Arial" panose="020B0604020202020204" pitchFamily="34" charset="0"/>
                <a:ea typeface="Times New Roman" panose="02020603050405020304" pitchFamily="18" charset="0"/>
                <a:cs typeface="Arial" pitchFamily="34" charset="0"/>
              </a:rPr>
              <a:t>además de vencer la gravedad, se   realiza un trabajo en el cual se movilizan distintas cargas, entendiendo por carga el peso de una masa.</a:t>
            </a:r>
            <a:endParaRPr lang="es-EC" sz="2400" dirty="0" smtClean="0">
              <a:latin typeface="Arial" pitchFamily="34" charset="0"/>
              <a:ea typeface="Times New Roman" panose="02020603050405020304" pitchFamily="18" charset="0"/>
              <a:cs typeface="Arial" pitchFamily="34" charset="0"/>
            </a:endParaRPr>
          </a:p>
          <a:p>
            <a:endParaRPr lang="es-EC" sz="2400" dirty="0"/>
          </a:p>
        </p:txBody>
      </p:sp>
      <p:sp>
        <p:nvSpPr>
          <p:cNvPr id="10" name="9 Rectángulo"/>
          <p:cNvSpPr/>
          <p:nvPr/>
        </p:nvSpPr>
        <p:spPr>
          <a:xfrm>
            <a:off x="4589944" y="679798"/>
            <a:ext cx="7252972" cy="1200329"/>
          </a:xfrm>
          <a:prstGeom prst="rect">
            <a:avLst/>
          </a:prstGeom>
          <a:ln w="57150">
            <a:solidFill>
              <a:schemeClr val="tx1"/>
            </a:solidFill>
          </a:ln>
        </p:spPr>
        <p:txBody>
          <a:bodyPr wrap="square">
            <a:spAutoFit/>
          </a:bodyPr>
          <a:lstStyle/>
          <a:p>
            <a:pPr lvl="0" algn="just"/>
            <a:r>
              <a:rPr lang="es-EC" sz="2400" dirty="0">
                <a:solidFill>
                  <a:srgbClr val="000000"/>
                </a:solidFill>
                <a:latin typeface="Arial" panose="020B0604020202020204" pitchFamily="34" charset="0"/>
                <a:ea typeface="Times New Roman" panose="02020603050405020304" pitchFamily="18" charset="0"/>
              </a:rPr>
              <a:t>Desde que se nace se debe vencer una resistencia constantemente una fuerza o resistencia al movimiento llamada </a:t>
            </a:r>
            <a:r>
              <a:rPr lang="es-EC" sz="2400" dirty="0" smtClean="0">
                <a:solidFill>
                  <a:srgbClr val="000000"/>
                </a:solidFill>
                <a:latin typeface="Arial" panose="020B0604020202020204" pitchFamily="34" charset="0"/>
                <a:ea typeface="Times New Roman" panose="02020603050405020304" pitchFamily="18" charset="0"/>
              </a:rPr>
              <a:t>gravedad.</a:t>
            </a:r>
            <a:endParaRPr lang="es-EC" sz="2400" dirty="0"/>
          </a:p>
        </p:txBody>
      </p:sp>
      <p:sp>
        <p:nvSpPr>
          <p:cNvPr id="11" name="10 Rectángulo"/>
          <p:cNvSpPr/>
          <p:nvPr/>
        </p:nvSpPr>
        <p:spPr>
          <a:xfrm>
            <a:off x="4651468" y="4885507"/>
            <a:ext cx="7428571" cy="1200329"/>
          </a:xfrm>
          <a:prstGeom prst="rect">
            <a:avLst/>
          </a:prstGeom>
          <a:ln w="57150">
            <a:solidFill>
              <a:schemeClr val="tx1"/>
            </a:solidFill>
          </a:ln>
        </p:spPr>
        <p:txBody>
          <a:bodyPr wrap="square">
            <a:spAutoFit/>
          </a:bodyPr>
          <a:lstStyle/>
          <a:p>
            <a:pPr lvl="0" algn="just"/>
            <a:r>
              <a:rPr lang="es-EC" sz="2400" dirty="0">
                <a:solidFill>
                  <a:srgbClr val="000000"/>
                </a:solidFill>
                <a:latin typeface="Arial" panose="020B0604020202020204" pitchFamily="34" charset="0"/>
                <a:ea typeface="Times New Roman" panose="02020603050405020304" pitchFamily="18" charset="0"/>
              </a:rPr>
              <a:t>La masa</a:t>
            </a:r>
            <a:r>
              <a:rPr lang="es-EC" sz="2400" b="1" dirty="0">
                <a:solidFill>
                  <a:srgbClr val="000000"/>
                </a:solidFill>
                <a:latin typeface="Arial" panose="020B0604020202020204" pitchFamily="34" charset="0"/>
                <a:ea typeface="Times New Roman" panose="02020603050405020304" pitchFamily="18" charset="0"/>
              </a:rPr>
              <a:t> </a:t>
            </a:r>
            <a:r>
              <a:rPr lang="es-EC" sz="2400" dirty="0">
                <a:solidFill>
                  <a:srgbClr val="000000"/>
                </a:solidFill>
                <a:latin typeface="Arial" panose="020B0604020202020204" pitchFamily="34" charset="0"/>
                <a:ea typeface="Times New Roman" panose="02020603050405020304" pitchFamily="18" charset="0"/>
              </a:rPr>
              <a:t>que se debe mover, para trabajar la fuerza, en deportes como el atletismo en las carreras, es la carga </a:t>
            </a:r>
            <a:r>
              <a:rPr lang="es-EC" sz="2400" dirty="0" smtClean="0">
                <a:solidFill>
                  <a:srgbClr val="000000"/>
                </a:solidFill>
                <a:latin typeface="Arial" panose="020B0604020202020204" pitchFamily="34" charset="0"/>
                <a:ea typeface="Times New Roman" panose="02020603050405020304" pitchFamily="18" charset="0"/>
              </a:rPr>
              <a:t>natural, </a:t>
            </a:r>
            <a:r>
              <a:rPr lang="es-EC" sz="2400" dirty="0">
                <a:solidFill>
                  <a:srgbClr val="000000"/>
                </a:solidFill>
                <a:latin typeface="Arial" panose="020B0604020202020204" pitchFamily="34" charset="0"/>
                <a:ea typeface="Times New Roman" panose="02020603050405020304" pitchFamily="18" charset="0"/>
              </a:rPr>
              <a:t>es </a:t>
            </a:r>
            <a:r>
              <a:rPr lang="es-EC" sz="2400" dirty="0" smtClean="0">
                <a:solidFill>
                  <a:srgbClr val="000000"/>
                </a:solidFill>
                <a:latin typeface="Arial" panose="020B0604020202020204" pitchFamily="34" charset="0"/>
                <a:ea typeface="Times New Roman" panose="02020603050405020304" pitchFamily="18" charset="0"/>
              </a:rPr>
              <a:t>decir, </a:t>
            </a:r>
            <a:r>
              <a:rPr lang="es-EC" sz="2400" dirty="0">
                <a:solidFill>
                  <a:srgbClr val="000000"/>
                </a:solidFill>
                <a:latin typeface="Arial" panose="020B0604020202020204" pitchFamily="34" charset="0"/>
                <a:ea typeface="Times New Roman" panose="02020603050405020304" pitchFamily="18" charset="0"/>
              </a:rPr>
              <a:t>el propio </a:t>
            </a:r>
            <a:r>
              <a:rPr lang="es-EC" sz="2400" dirty="0" smtClean="0">
                <a:solidFill>
                  <a:srgbClr val="000000"/>
                </a:solidFill>
                <a:latin typeface="Arial" panose="020B0604020202020204" pitchFamily="34" charset="0"/>
                <a:ea typeface="Times New Roman" panose="02020603050405020304" pitchFamily="18" charset="0"/>
              </a:rPr>
              <a:t>peso.</a:t>
            </a:r>
            <a:endParaRPr lang="es-EC" sz="2400" dirty="0"/>
          </a:p>
        </p:txBody>
      </p:sp>
      <p:sp>
        <p:nvSpPr>
          <p:cNvPr id="12" name="11 Rectángulo"/>
          <p:cNvSpPr/>
          <p:nvPr/>
        </p:nvSpPr>
        <p:spPr>
          <a:xfrm>
            <a:off x="460212" y="2657401"/>
            <a:ext cx="1812163" cy="707886"/>
          </a:xfrm>
          <a:prstGeom prst="rect">
            <a:avLst/>
          </a:prstGeom>
          <a:solidFill>
            <a:srgbClr val="CB5353"/>
          </a:solidFill>
          <a:ln>
            <a:solidFill>
              <a:schemeClr val="tx1"/>
            </a:solidFill>
          </a:ln>
          <a:scene3d>
            <a:camera prst="orthographicFront"/>
            <a:lightRig rig="threePt" dir="t"/>
          </a:scene3d>
          <a:sp3d>
            <a:bevelT/>
          </a:sp3d>
        </p:spPr>
        <p:txBody>
          <a:bodyPr wrap="none">
            <a:spAutoFit/>
          </a:bodyPr>
          <a:lstStyle/>
          <a:p>
            <a:pPr lvl="0"/>
            <a:r>
              <a:rPr lang="es-EC" sz="4000" dirty="0"/>
              <a:t>FUERZA</a:t>
            </a:r>
          </a:p>
        </p:txBody>
      </p:sp>
      <p:sp>
        <p:nvSpPr>
          <p:cNvPr id="13" name="12 Flecha a la derecha con bandas"/>
          <p:cNvSpPr/>
          <p:nvPr/>
        </p:nvSpPr>
        <p:spPr>
          <a:xfrm>
            <a:off x="2491336" y="2548629"/>
            <a:ext cx="1781503" cy="10800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644391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95106" y="438743"/>
            <a:ext cx="2687310" cy="935744"/>
          </a:xfrm>
        </p:spPr>
        <p:txBody>
          <a:bodyPr/>
          <a:lstStyle/>
          <a:p>
            <a:r>
              <a:rPr lang="es-ES" b="1" dirty="0">
                <a:solidFill>
                  <a:srgbClr val="C00000"/>
                </a:solidFill>
              </a:rPr>
              <a:t>HIPÓTESIS</a:t>
            </a:r>
            <a:endParaRPr lang="es-EC" b="1" dirty="0">
              <a:solidFill>
                <a:srgbClr val="C00000"/>
              </a:solidFill>
            </a:endParaRPr>
          </a:p>
        </p:txBody>
      </p:sp>
      <p:sp>
        <p:nvSpPr>
          <p:cNvPr id="3" name="Marcador de contenido 2"/>
          <p:cNvSpPr>
            <a:spLocks noGrp="1"/>
          </p:cNvSpPr>
          <p:nvPr>
            <p:ph idx="1"/>
          </p:nvPr>
        </p:nvSpPr>
        <p:spPr>
          <a:xfrm>
            <a:off x="850556" y="2060404"/>
            <a:ext cx="10676035" cy="2537354"/>
          </a:xfrm>
        </p:spPr>
        <p:txBody>
          <a:bodyPr>
            <a:noAutofit/>
          </a:bodyPr>
          <a:lstStyle/>
          <a:p>
            <a:pPr algn="just"/>
            <a:r>
              <a:rPr lang="es-ES" sz="4000" dirty="0">
                <a:solidFill>
                  <a:srgbClr val="FF0000"/>
                </a:solidFill>
              </a:rPr>
              <a:t>El </a:t>
            </a:r>
            <a:r>
              <a:rPr lang="es-ES" sz="4000" dirty="0" smtClean="0">
                <a:solidFill>
                  <a:srgbClr val="FF0000"/>
                </a:solidFill>
              </a:rPr>
              <a:t>trabajo </a:t>
            </a:r>
            <a:r>
              <a:rPr lang="es-ES" sz="4000" dirty="0">
                <a:solidFill>
                  <a:srgbClr val="FF0000"/>
                </a:solidFill>
              </a:rPr>
              <a:t>de la fuerza </a:t>
            </a:r>
            <a:r>
              <a:rPr lang="es-ES" sz="4000" dirty="0">
                <a:solidFill>
                  <a:schemeClr val="tx1"/>
                </a:solidFill>
              </a:rPr>
              <a:t>incide significativamente en el </a:t>
            </a:r>
            <a:r>
              <a:rPr lang="es-ES" sz="4000" dirty="0">
                <a:solidFill>
                  <a:srgbClr val="002060"/>
                </a:solidFill>
              </a:rPr>
              <a:t>rendimiento de los corredores </a:t>
            </a:r>
            <a:r>
              <a:rPr lang="es-ES" sz="4000" dirty="0">
                <a:solidFill>
                  <a:schemeClr val="tx1"/>
                </a:solidFill>
              </a:rPr>
              <a:t>de Maratón de la Federación Deportiva Militar de </a:t>
            </a:r>
            <a:r>
              <a:rPr lang="es-ES" sz="4000" dirty="0" smtClean="0">
                <a:solidFill>
                  <a:schemeClr val="tx1"/>
                </a:solidFill>
              </a:rPr>
              <a:t>Ecuador.</a:t>
            </a:r>
            <a:endParaRPr lang="es-EC" sz="4000" dirty="0">
              <a:solidFill>
                <a:schemeClr val="tx1"/>
              </a:solidFill>
            </a:endParaRPr>
          </a:p>
        </p:txBody>
      </p:sp>
    </p:spTree>
    <p:extLst>
      <p:ext uri="{BB962C8B-B14F-4D97-AF65-F5344CB8AC3E}">
        <p14:creationId xmlns:p14="http://schemas.microsoft.com/office/powerpoint/2010/main" val="20780864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60199" y="462792"/>
            <a:ext cx="3276104" cy="584775"/>
          </a:xfrm>
          <a:prstGeom prst="rect">
            <a:avLst/>
          </a:prstGeom>
          <a:solidFill>
            <a:schemeClr val="bg1"/>
          </a:solidFill>
        </p:spPr>
        <p:txBody>
          <a:bodyPr wrap="square">
            <a:spAutoFit/>
          </a:bodyPr>
          <a:lstStyle/>
          <a:p>
            <a:pPr>
              <a:spcAft>
                <a:spcPts val="0"/>
              </a:spcAft>
            </a:pPr>
            <a:r>
              <a:rPr lang="es-E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POBLACIÓN</a:t>
            </a:r>
          </a:p>
        </p:txBody>
      </p:sp>
      <p:sp>
        <p:nvSpPr>
          <p:cNvPr id="2" name="1 Rectángulo"/>
          <p:cNvSpPr/>
          <p:nvPr/>
        </p:nvSpPr>
        <p:spPr>
          <a:xfrm>
            <a:off x="852486" y="1740065"/>
            <a:ext cx="10334625" cy="1384995"/>
          </a:xfrm>
          <a:prstGeom prst="rect">
            <a:avLst/>
          </a:prstGeom>
        </p:spPr>
        <p:txBody>
          <a:bodyPr wrap="square">
            <a:spAutoFit/>
          </a:bodyPr>
          <a:lstStyle/>
          <a:p>
            <a:pPr algn="just"/>
            <a:r>
              <a:rPr lang="es-ES" sz="2800" dirty="0">
                <a:latin typeface="Arial" panose="020B0604020202020204" pitchFamily="34" charset="0"/>
                <a:ea typeface="Times New Roman" panose="02020603050405020304" pitchFamily="18" charset="0"/>
              </a:rPr>
              <a:t>Se estudiará la totalidad de la población masculina de los corredores de la Federación Deportiva Militar que son 4 deportistas, con edades de 30 a 42 años. </a:t>
            </a:r>
            <a:endParaRPr lang="es-EC" sz="2800" dirty="0"/>
          </a:p>
        </p:txBody>
      </p:sp>
      <p:pic>
        <p:nvPicPr>
          <p:cNvPr id="2052" name="Picture 4" descr="C:\Users\Familia\Desktop\FOTOS TESIS\IMG-20180621-WA00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270"/>
          <a:stretch/>
        </p:blipFill>
        <p:spPr bwMode="auto">
          <a:xfrm>
            <a:off x="2678806" y="3125060"/>
            <a:ext cx="4778284" cy="317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4624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7132" y="439835"/>
            <a:ext cx="9906429" cy="822960"/>
          </a:xfrm>
        </p:spPr>
        <p:txBody>
          <a:bodyPr/>
          <a:lstStyle/>
          <a:p>
            <a:r>
              <a:rPr lang="es-EC" dirty="0">
                <a:solidFill>
                  <a:srgbClr val="C00000"/>
                </a:solidFill>
              </a:rPr>
              <a:t>	</a:t>
            </a:r>
            <a:r>
              <a:rPr lang="es-EC" b="1" dirty="0" smtClean="0">
                <a:solidFill>
                  <a:srgbClr val="C00000"/>
                </a:solidFill>
              </a:rPr>
              <a:t>MÉTODO DE MEDICIÓN.</a:t>
            </a:r>
            <a:endParaRPr lang="es-EC" b="1" dirty="0">
              <a:solidFill>
                <a:srgbClr val="C00000"/>
              </a:solidFill>
            </a:endParaRPr>
          </a:p>
        </p:txBody>
      </p:sp>
      <p:sp>
        <p:nvSpPr>
          <p:cNvPr id="3" name="2 Marcador de contenido"/>
          <p:cNvSpPr>
            <a:spLocks noGrp="1"/>
          </p:cNvSpPr>
          <p:nvPr>
            <p:ph idx="1"/>
          </p:nvPr>
        </p:nvSpPr>
        <p:spPr>
          <a:xfrm>
            <a:off x="895512" y="2717441"/>
            <a:ext cx="4513616" cy="2936383"/>
          </a:xfrm>
          <a:ln w="57150">
            <a:solidFill>
              <a:schemeClr val="bg2">
                <a:lumMod val="10000"/>
              </a:schemeClr>
            </a:solidFill>
          </a:ln>
        </p:spPr>
        <p:txBody>
          <a:bodyPr>
            <a:normAutofit/>
          </a:bodyPr>
          <a:lstStyle/>
          <a:p>
            <a:pPr marL="0" indent="0" fontAlgn="t">
              <a:buNone/>
            </a:pPr>
            <a:r>
              <a:rPr lang="es-EC" b="1" dirty="0"/>
              <a:t> </a:t>
            </a:r>
            <a:r>
              <a:rPr lang="es-EC" sz="2800" dirty="0" smtClean="0">
                <a:solidFill>
                  <a:schemeClr val="tx1"/>
                </a:solidFill>
              </a:rPr>
              <a:t>Carrera de  1000 </a:t>
            </a:r>
            <a:r>
              <a:rPr lang="es-EC" sz="2800" dirty="0" smtClean="0">
                <a:solidFill>
                  <a:schemeClr val="tx1"/>
                </a:solidFill>
              </a:rPr>
              <a:t>m.</a:t>
            </a:r>
            <a:endParaRPr lang="es-EC" sz="2800" dirty="0" smtClean="0">
              <a:solidFill>
                <a:schemeClr val="tx1"/>
              </a:solidFill>
            </a:endParaRPr>
          </a:p>
          <a:p>
            <a:pPr marL="0" indent="0">
              <a:buNone/>
            </a:pPr>
            <a:r>
              <a:rPr lang="es-EC" sz="2800" dirty="0" smtClean="0">
                <a:solidFill>
                  <a:schemeClr val="tx1"/>
                </a:solidFill>
              </a:rPr>
              <a:t>Carrera de 5000 </a:t>
            </a:r>
            <a:r>
              <a:rPr lang="es-EC" sz="2800" dirty="0" smtClean="0">
                <a:solidFill>
                  <a:schemeClr val="tx1"/>
                </a:solidFill>
              </a:rPr>
              <a:t>m</a:t>
            </a:r>
            <a:r>
              <a:rPr lang="es-EC" sz="2800" dirty="0">
                <a:solidFill>
                  <a:schemeClr val="tx1"/>
                </a:solidFill>
              </a:rPr>
              <a:t>.</a:t>
            </a:r>
            <a:endParaRPr lang="es-EC" sz="2800" dirty="0" smtClean="0">
              <a:solidFill>
                <a:schemeClr val="tx1"/>
              </a:solidFill>
            </a:endParaRPr>
          </a:p>
          <a:p>
            <a:pPr marL="0" indent="0">
              <a:buNone/>
            </a:pPr>
            <a:r>
              <a:rPr lang="es-EC" sz="2800" dirty="0" smtClean="0">
                <a:solidFill>
                  <a:schemeClr val="tx1"/>
                </a:solidFill>
              </a:rPr>
              <a:t>Carrera de 27 </a:t>
            </a:r>
            <a:r>
              <a:rPr lang="es-EC" sz="2800" dirty="0" smtClean="0">
                <a:solidFill>
                  <a:schemeClr val="tx1"/>
                </a:solidFill>
              </a:rPr>
              <a:t>km.  </a:t>
            </a:r>
            <a:endParaRPr lang="es-EC" sz="2800" dirty="0" smtClean="0">
              <a:solidFill>
                <a:schemeClr val="tx1"/>
              </a:solidFill>
            </a:endParaRPr>
          </a:p>
          <a:p>
            <a:pPr marL="0" indent="0">
              <a:buNone/>
            </a:pPr>
            <a:r>
              <a:rPr lang="es-EC" sz="2800" dirty="0" smtClean="0">
                <a:solidFill>
                  <a:schemeClr val="tx1"/>
                </a:solidFill>
              </a:rPr>
              <a:t>Competencia </a:t>
            </a:r>
            <a:r>
              <a:rPr lang="es-EC" sz="2800" dirty="0">
                <a:solidFill>
                  <a:schemeClr val="tx1"/>
                </a:solidFill>
              </a:rPr>
              <a:t>Internacional </a:t>
            </a:r>
            <a:r>
              <a:rPr lang="es-EC" sz="2800" dirty="0" smtClean="0">
                <a:solidFill>
                  <a:schemeClr val="tx1"/>
                </a:solidFill>
              </a:rPr>
              <a:t>de Maratón, en </a:t>
            </a:r>
            <a:r>
              <a:rPr lang="es-EC" sz="2800" dirty="0">
                <a:solidFill>
                  <a:schemeClr val="tx1"/>
                </a:solidFill>
              </a:rPr>
              <a:t>la Coruña, España </a:t>
            </a:r>
          </a:p>
          <a:p>
            <a:pPr fontAlgn="t"/>
            <a:endParaRPr lang="es-EC" dirty="0"/>
          </a:p>
          <a:p>
            <a:endParaRPr lang="es-EC" dirty="0"/>
          </a:p>
        </p:txBody>
      </p:sp>
      <p:sp>
        <p:nvSpPr>
          <p:cNvPr id="4" name="CuadroTexto 3"/>
          <p:cNvSpPr txBox="1"/>
          <p:nvPr/>
        </p:nvSpPr>
        <p:spPr>
          <a:xfrm>
            <a:off x="7972023" y="2704563"/>
            <a:ext cx="3850783" cy="1815882"/>
          </a:xfrm>
          <a:prstGeom prst="rect">
            <a:avLst/>
          </a:prstGeom>
          <a:noFill/>
          <a:ln w="38100">
            <a:solidFill>
              <a:schemeClr val="tx1"/>
            </a:solidFill>
          </a:ln>
        </p:spPr>
        <p:txBody>
          <a:bodyPr wrap="square" rtlCol="0">
            <a:spAutoFit/>
          </a:bodyPr>
          <a:lstStyle/>
          <a:p>
            <a:pPr fontAlgn="t"/>
            <a:r>
              <a:rPr lang="es-EC" sz="2800" dirty="0"/>
              <a:t>Medición de la frecuencia cardiaca.</a:t>
            </a:r>
          </a:p>
          <a:p>
            <a:pPr fontAlgn="t"/>
            <a:r>
              <a:rPr lang="es-EC" sz="2800" dirty="0"/>
              <a:t>Medición del lactato </a:t>
            </a:r>
          </a:p>
          <a:p>
            <a:pPr fontAlgn="t"/>
            <a:r>
              <a:rPr lang="es-EC" sz="2800" dirty="0"/>
              <a:t>Medición del  Vo2 máx.</a:t>
            </a:r>
          </a:p>
        </p:txBody>
      </p:sp>
      <p:sp>
        <p:nvSpPr>
          <p:cNvPr id="5" name="Rectángulo 4"/>
          <p:cNvSpPr/>
          <p:nvPr/>
        </p:nvSpPr>
        <p:spPr>
          <a:xfrm>
            <a:off x="5957766" y="5300165"/>
            <a:ext cx="2373342" cy="584775"/>
          </a:xfrm>
          <a:prstGeom prst="rect">
            <a:avLst/>
          </a:prstGeom>
        </p:spPr>
        <p:txBody>
          <a:bodyPr wrap="none">
            <a:spAutoFit/>
          </a:bodyPr>
          <a:lstStyle/>
          <a:p>
            <a:r>
              <a:rPr lang="es-EC" sz="3200" b="1" dirty="0"/>
              <a:t>Rendimiento</a:t>
            </a:r>
            <a:endParaRPr lang="es-EC" sz="3200" dirty="0"/>
          </a:p>
        </p:txBody>
      </p:sp>
      <p:sp>
        <p:nvSpPr>
          <p:cNvPr id="6" name="Rectángulo 5"/>
          <p:cNvSpPr/>
          <p:nvPr/>
        </p:nvSpPr>
        <p:spPr>
          <a:xfrm>
            <a:off x="1411648" y="1858069"/>
            <a:ext cx="1975495" cy="646331"/>
          </a:xfrm>
          <a:prstGeom prst="rect">
            <a:avLst/>
          </a:prstGeom>
        </p:spPr>
        <p:txBody>
          <a:bodyPr wrap="square">
            <a:spAutoFit/>
          </a:bodyPr>
          <a:lstStyle/>
          <a:p>
            <a:pPr fontAlgn="t"/>
            <a:r>
              <a:rPr lang="es-EC" sz="3600" b="1" dirty="0">
                <a:solidFill>
                  <a:schemeClr val="tx1">
                    <a:lumMod val="95000"/>
                    <a:lumOff val="5000"/>
                  </a:schemeClr>
                </a:solidFill>
              </a:rPr>
              <a:t>Test de :</a:t>
            </a:r>
          </a:p>
        </p:txBody>
      </p:sp>
      <p:sp>
        <p:nvSpPr>
          <p:cNvPr id="7" name="Flecha a la derecha con bandas 6"/>
          <p:cNvSpPr/>
          <p:nvPr/>
        </p:nvSpPr>
        <p:spPr>
          <a:xfrm>
            <a:off x="5679583" y="3206839"/>
            <a:ext cx="2189409" cy="9787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72564474"/>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10760" y="37447"/>
            <a:ext cx="584900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EJERCICIOS DE FUERZA</a:t>
            </a:r>
            <a:endParaRPr lang="es-EC" sz="4000" b="1" dirty="0">
              <a:ln w="22225">
                <a:solidFill>
                  <a:schemeClr val="accent2"/>
                </a:solidFill>
                <a:prstDash val="solid"/>
              </a:ln>
              <a:solidFill>
                <a:schemeClr val="accent2">
                  <a:lumMod val="40000"/>
                  <a:lumOff val="60000"/>
                </a:schemeClr>
              </a:solidFill>
            </a:endParaRP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18213" b="-2260"/>
          <a:stretch/>
        </p:blipFill>
        <p:spPr bwMode="auto">
          <a:xfrm>
            <a:off x="2286464" y="803028"/>
            <a:ext cx="6655376" cy="562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descr="C:\Users\Familia\Desktop\FOTOS TESIS\IMG_20180316_0906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052" y="2236943"/>
            <a:ext cx="1176337" cy="156844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Familia\Desktop\FOTOS TESIS\IMG_20180319_0921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92" y="789465"/>
            <a:ext cx="901337" cy="120178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Familia\Desktop\FOTOS TESIS\IMG_20180319_0919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131" y="4107323"/>
            <a:ext cx="864540" cy="115272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Familia\Desktop\FOTOS TESIS\IMG_20180319_0917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5334" y="855879"/>
            <a:ext cx="1425271" cy="106895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Familia\Desktop\FOTOS TESIS\IMG_20180316_090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4713" y="2067473"/>
            <a:ext cx="982134" cy="1309512"/>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Familia\Desktop\FOTOS TESIS\IMG_20180319_09155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18996" y="3615664"/>
            <a:ext cx="1550125" cy="1162594"/>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Familia\Desktop\FOTOS TESIS\IMG_20180316_09143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7051" y="5039326"/>
            <a:ext cx="1539593" cy="115469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Familia\Desktop\FOTOS TESIS\SAM_328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150"/>
          <a:stretch/>
        </p:blipFill>
        <p:spPr bwMode="auto">
          <a:xfrm>
            <a:off x="498131" y="5279957"/>
            <a:ext cx="861954" cy="98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4304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4855" y="204952"/>
            <a:ext cx="11197173" cy="584775"/>
          </a:xfrm>
          <a:prstGeom prst="rect">
            <a:avLst/>
          </a:prstGeom>
          <a:noFill/>
        </p:spPr>
        <p:txBody>
          <a:bodyPr wrap="square" rtlCol="0">
            <a:spAutoFit/>
          </a:bodyPr>
          <a:lstStyle/>
          <a:p>
            <a:pPr algn="ctr"/>
            <a:r>
              <a:rPr lang="es-EC" sz="3200" b="1" dirty="0" smtClean="0"/>
              <a:t>Programa de Fuerza Aplicado.</a:t>
            </a:r>
            <a:endParaRPr lang="es-EC" sz="32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14855" y="888642"/>
            <a:ext cx="10950373" cy="5306096"/>
          </a:xfrm>
          <a:prstGeom prst="rect">
            <a:avLst/>
          </a:prstGeom>
          <a:noFill/>
          <a:ln>
            <a:noFill/>
          </a:ln>
        </p:spPr>
      </p:pic>
    </p:spTree>
    <p:extLst>
      <p:ext uri="{BB962C8B-B14F-4D97-AF65-F5344CB8AC3E}">
        <p14:creationId xmlns:p14="http://schemas.microsoft.com/office/powerpoint/2010/main" val="942365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7192" y="1"/>
            <a:ext cx="4030012" cy="2588845"/>
          </a:xfrm>
          <a:prstGeom prst="ellipse">
            <a:avLst/>
          </a:prstGeom>
          <a:ln>
            <a:noFill/>
          </a:ln>
          <a:effectLst>
            <a:softEdge rad="112500"/>
          </a:effectLst>
        </p:spPr>
      </p:pic>
      <p:pic>
        <p:nvPicPr>
          <p:cNvPr id="4" name="Imagen 3"/>
          <p:cNvPicPr>
            <a:picLocks noChangeAspect="1"/>
          </p:cNvPicPr>
          <p:nvPr/>
        </p:nvPicPr>
        <p:blipFill>
          <a:blip r:embed="rId3"/>
          <a:stretch>
            <a:fillRect/>
          </a:stretch>
        </p:blipFill>
        <p:spPr>
          <a:xfrm rot="5400000">
            <a:off x="-484215" y="3772512"/>
            <a:ext cx="3794503" cy="1798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a:blip r:embed="rId4"/>
          <a:stretch>
            <a:fillRect/>
          </a:stretch>
        </p:blipFill>
        <p:spPr>
          <a:xfrm rot="5400000">
            <a:off x="4763358" y="425485"/>
            <a:ext cx="2818137" cy="1967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2 Marcador de contenido"/>
          <p:cNvSpPr>
            <a:spLocks noGrp="1"/>
          </p:cNvSpPr>
          <p:nvPr>
            <p:ph idx="1"/>
          </p:nvPr>
        </p:nvSpPr>
        <p:spPr>
          <a:xfrm>
            <a:off x="1783080" y="2774422"/>
            <a:ext cx="9589770" cy="1997604"/>
          </a:xfrm>
        </p:spPr>
        <p:txBody>
          <a:bodyPr>
            <a:normAutofit/>
          </a:bodyPr>
          <a:lstStyle/>
          <a:p>
            <a:pPr algn="ctr"/>
            <a:r>
              <a:rPr lang="es-EC" sz="4800" b="1" dirty="0" smtClean="0">
                <a:ln w="0">
                  <a:solidFill>
                    <a:schemeClr val="tx1">
                      <a:lumMod val="85000"/>
                      <a:lumOff val="15000"/>
                    </a:schemeClr>
                  </a:solidFill>
                </a:ln>
                <a:solidFill>
                  <a:srgbClr val="C00000"/>
                </a:solidFill>
                <a:effectLst>
                  <a:outerShdw blurRad="38100" dist="25400" dir="5400000" algn="ctr" rotWithShape="0">
                    <a:srgbClr val="6E747A">
                      <a:alpha val="43000"/>
                    </a:srgbClr>
                  </a:outerShdw>
                </a:effectLst>
              </a:rPr>
              <a:t>Resultados obtenidos en la investigación</a:t>
            </a:r>
            <a:r>
              <a:rPr lang="es-EC" sz="4800" b="1" dirty="0" smtClean="0">
                <a:ln w="22225">
                  <a:solidFill>
                    <a:schemeClr val="tx1">
                      <a:lumMod val="85000"/>
                      <a:lumOff val="15000"/>
                    </a:schemeClr>
                  </a:solidFill>
                  <a:prstDash val="solid"/>
                </a:ln>
                <a:solidFill>
                  <a:srgbClr val="C00000"/>
                </a:solidFill>
              </a:rPr>
              <a:t>.</a:t>
            </a:r>
            <a:endParaRPr lang="es-EC" sz="4800" b="1" dirty="0">
              <a:ln w="22225">
                <a:solidFill>
                  <a:schemeClr val="tx1">
                    <a:lumMod val="85000"/>
                    <a:lumOff val="15000"/>
                  </a:schemeClr>
                </a:solidFill>
                <a:prstDash val="solid"/>
              </a:ln>
              <a:solidFill>
                <a:srgbClr val="C00000"/>
              </a:solidFill>
            </a:endParaRPr>
          </a:p>
        </p:txBody>
      </p:sp>
      <p:pic>
        <p:nvPicPr>
          <p:cNvPr id="7" name="Imagen 6"/>
          <p:cNvPicPr>
            <a:picLocks noChangeAspect="1"/>
          </p:cNvPicPr>
          <p:nvPr/>
        </p:nvPicPr>
        <p:blipFill>
          <a:blip r:embed="rId5"/>
          <a:stretch>
            <a:fillRect/>
          </a:stretch>
        </p:blipFill>
        <p:spPr>
          <a:xfrm>
            <a:off x="2747975" y="4097989"/>
            <a:ext cx="2008823" cy="2178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6"/>
          <a:stretch>
            <a:fillRect/>
          </a:stretch>
        </p:blipFill>
        <p:spPr>
          <a:xfrm rot="5400000">
            <a:off x="9507058" y="2804531"/>
            <a:ext cx="3257361" cy="1937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a:blip r:embed="rId7"/>
          <a:stretch>
            <a:fillRect/>
          </a:stretch>
        </p:blipFill>
        <p:spPr>
          <a:xfrm>
            <a:off x="5685261" y="4108914"/>
            <a:ext cx="2077415" cy="2257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p:cNvPicPr>
            <a:picLocks noChangeAspect="1"/>
          </p:cNvPicPr>
          <p:nvPr/>
        </p:nvPicPr>
        <p:blipFill>
          <a:blip r:embed="rId8"/>
          <a:stretch>
            <a:fillRect/>
          </a:stretch>
        </p:blipFill>
        <p:spPr>
          <a:xfrm>
            <a:off x="8086855" y="248432"/>
            <a:ext cx="3048883" cy="1684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p:cNvPicPr>
            <a:picLocks noChangeAspect="1"/>
          </p:cNvPicPr>
          <p:nvPr/>
        </p:nvPicPr>
        <p:blipFill>
          <a:blip r:embed="rId9"/>
          <a:stretch>
            <a:fillRect/>
          </a:stretch>
        </p:blipFill>
        <p:spPr>
          <a:xfrm>
            <a:off x="8303297" y="3993079"/>
            <a:ext cx="1851307" cy="2462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9194947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404575" y="865247"/>
            <a:ext cx="2191151" cy="553998"/>
          </a:xfrm>
          <a:prstGeom prst="rect">
            <a:avLst/>
          </a:prstGeom>
          <a:scene3d>
            <a:camera prst="perspectiveFront"/>
            <a:lightRig rig="threePt" dir="t"/>
          </a:scene3d>
        </p:spPr>
        <p:style>
          <a:lnRef idx="1">
            <a:schemeClr val="accent1"/>
          </a:lnRef>
          <a:fillRef idx="2">
            <a:schemeClr val="accent1"/>
          </a:fillRef>
          <a:effectRef idx="1">
            <a:schemeClr val="accent1"/>
          </a:effectRef>
          <a:fontRef idx="minor">
            <a:schemeClr val="dk1"/>
          </a:fontRef>
        </p:style>
        <p:txBody>
          <a:bodyPr wrap="square">
            <a:spAutoFit/>
          </a:bodyPr>
          <a:lstStyle/>
          <a:p>
            <a:pPr marL="457200">
              <a:lnSpc>
                <a:spcPct val="150000"/>
              </a:lnSpc>
              <a:spcAft>
                <a:spcPts val="0"/>
              </a:spcAft>
            </a:pPr>
            <a:r>
              <a:rPr lang="es-ES_tradnl" sz="2000" b="1" dirty="0" smtClean="0">
                <a:solidFill>
                  <a:schemeClr val="accent2"/>
                </a:solidFill>
                <a:effectLst/>
                <a:latin typeface="Arial" panose="020B0604020202020204" pitchFamily="34" charset="0"/>
                <a:ea typeface="Times New Roman" panose="02020603050405020304" pitchFamily="18" charset="0"/>
              </a:rPr>
              <a:t>TIEMPO</a:t>
            </a:r>
            <a:r>
              <a:rPr lang="es-ES_tradnl" sz="2000" b="1" dirty="0" smtClean="0">
                <a:effectLst/>
                <a:latin typeface="Arial" panose="020B0604020202020204" pitchFamily="34" charset="0"/>
                <a:ea typeface="Times New Roman" panose="02020603050405020304" pitchFamily="18" charset="0"/>
              </a:rPr>
              <a:t> </a:t>
            </a:r>
            <a:endParaRPr lang="es-EC" sz="2000" dirty="0">
              <a:effectLst/>
              <a:latin typeface="Times New Roman" panose="02020603050405020304" pitchFamily="18" charset="0"/>
              <a:ea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538681384"/>
              </p:ext>
            </p:extLst>
          </p:nvPr>
        </p:nvGraphicFramePr>
        <p:xfrm>
          <a:off x="5344734" y="1579593"/>
          <a:ext cx="6542466" cy="4232811"/>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4028408" y="165346"/>
            <a:ext cx="3583005" cy="584775"/>
          </a:xfrm>
          <a:prstGeom prst="rect">
            <a:avLst/>
          </a:prstGeom>
          <a:ln/>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3200" dirty="0" smtClean="0">
                <a:ln w="0"/>
                <a:solidFill>
                  <a:srgbClr val="C00000"/>
                </a:solidFill>
                <a:effectLst>
                  <a:outerShdw blurRad="38100" dist="25400" dir="5400000" algn="ctr" rotWithShape="0">
                    <a:srgbClr val="6E747A">
                      <a:alpha val="43000"/>
                    </a:srgbClr>
                  </a:outerShdw>
                </a:effectLst>
              </a:rPr>
              <a:t>TEST 1000 METROS</a:t>
            </a:r>
            <a:endParaRPr lang="es-EC" sz="3200" dirty="0">
              <a:ln w="0"/>
              <a:solidFill>
                <a:srgbClr val="C00000"/>
              </a:solidFill>
              <a:effectLst>
                <a:outerShdw blurRad="38100" dist="25400" dir="5400000" algn="ctr" rotWithShape="0">
                  <a:srgbClr val="6E747A">
                    <a:alpha val="43000"/>
                  </a:srgbClr>
                </a:outerShdw>
              </a:effectLst>
            </a:endParaRPr>
          </a:p>
        </p:txBody>
      </p:sp>
      <p:pic>
        <p:nvPicPr>
          <p:cNvPr id="4" name="Imagen 3"/>
          <p:cNvPicPr>
            <a:picLocks noChangeAspect="1"/>
          </p:cNvPicPr>
          <p:nvPr/>
        </p:nvPicPr>
        <p:blipFill>
          <a:blip r:embed="rId3"/>
          <a:stretch>
            <a:fillRect/>
          </a:stretch>
        </p:blipFill>
        <p:spPr>
          <a:xfrm>
            <a:off x="290318" y="1579593"/>
            <a:ext cx="4953609" cy="3082559"/>
          </a:xfrm>
          <a:prstGeom prst="rect">
            <a:avLst/>
          </a:prstGeom>
          <a:ln w="28575">
            <a:solidFill>
              <a:schemeClr val="tx1"/>
            </a:solidFill>
          </a:ln>
        </p:spPr>
      </p:pic>
    </p:spTree>
    <p:extLst>
      <p:ext uri="{BB962C8B-B14F-4D97-AF65-F5344CB8AC3E}">
        <p14:creationId xmlns:p14="http://schemas.microsoft.com/office/powerpoint/2010/main" val="698940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4257081540"/>
              </p:ext>
            </p:extLst>
          </p:nvPr>
        </p:nvGraphicFramePr>
        <p:xfrm>
          <a:off x="4955480" y="1836336"/>
          <a:ext cx="6395545" cy="402809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2701899" y="476901"/>
            <a:ext cx="7008772" cy="7465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2" algn="just">
              <a:lnSpc>
                <a:spcPct val="150000"/>
              </a:lnSpc>
              <a:spcAft>
                <a:spcPts val="0"/>
              </a:spcAft>
            </a:pPr>
            <a:r>
              <a:rPr lang="es-ES_tradnl" sz="28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ANÁLISIS DEL VO2 MÁXIMO</a:t>
            </a:r>
            <a:endParaRPr lang="es-EC"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pic>
        <p:nvPicPr>
          <p:cNvPr id="4" name="chart"/>
          <p:cNvPicPr>
            <a:picLocks noChangeAspect="1"/>
          </p:cNvPicPr>
          <p:nvPr/>
        </p:nvPicPr>
        <p:blipFill>
          <a:blip r:embed="rId3"/>
          <a:stretch>
            <a:fillRect/>
          </a:stretch>
        </p:blipFill>
        <p:spPr>
          <a:xfrm>
            <a:off x="293165" y="2102155"/>
            <a:ext cx="4368988" cy="2096358"/>
          </a:xfrm>
          <a:prstGeom prst="rect">
            <a:avLst/>
          </a:prstGeom>
          <a:ln w="57150">
            <a:solidFill>
              <a:schemeClr val="accent2">
                <a:lumMod val="50000"/>
              </a:schemeClr>
            </a:solidFill>
          </a:ln>
        </p:spPr>
      </p:pic>
    </p:spTree>
    <p:extLst>
      <p:ext uri="{BB962C8B-B14F-4D97-AF65-F5344CB8AC3E}">
        <p14:creationId xmlns:p14="http://schemas.microsoft.com/office/powerpoint/2010/main" val="4071145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2971" y="1440721"/>
            <a:ext cx="10315497" cy="1477328"/>
          </a:xfrm>
          <a:prstGeom prst="rect">
            <a:avLst/>
          </a:prstGeom>
          <a:noFill/>
          <a:ln w="57150">
            <a:solidFill>
              <a:schemeClr val="tx1"/>
            </a:solidFill>
          </a:ln>
        </p:spPr>
        <p:txBody>
          <a:bodyPr wrap="square" rtlCol="0">
            <a:spAutoFit/>
          </a:bodyPr>
          <a:lstStyle/>
          <a:p>
            <a:r>
              <a:rPr lang="es-ES" b="1" dirty="0"/>
              <a:t> </a:t>
            </a:r>
            <a:endParaRPr lang="es-EC" sz="2000" dirty="0"/>
          </a:p>
          <a:p>
            <a:pPr algn="just"/>
            <a:r>
              <a:rPr lang="es-ES" sz="2400" b="1" dirty="0">
                <a:solidFill>
                  <a:srgbClr val="C00000"/>
                </a:solidFill>
                <a:latin typeface="Arial Black" panose="020B0A04020102020204" pitchFamily="34" charset="0"/>
              </a:rPr>
              <a:t>TEMA</a:t>
            </a:r>
            <a:r>
              <a:rPr lang="es-ES" sz="2000" b="1" dirty="0"/>
              <a:t>:  </a:t>
            </a:r>
            <a:r>
              <a:rPr lang="es-ES" sz="2400" b="1" dirty="0">
                <a:latin typeface="Arial Black" panose="020B0A04020102020204" pitchFamily="34" charset="0"/>
              </a:rPr>
              <a:t>EL </a:t>
            </a:r>
            <a:r>
              <a:rPr lang="es-ES" sz="2400" b="1" dirty="0" smtClean="0">
                <a:latin typeface="Arial Black" panose="020B0A04020102020204" pitchFamily="34" charset="0"/>
              </a:rPr>
              <a:t>TRABAJO </a:t>
            </a:r>
            <a:r>
              <a:rPr lang="es-ES" sz="2400" b="1" dirty="0">
                <a:latin typeface="Arial Black" panose="020B0A04020102020204" pitchFamily="34" charset="0"/>
              </a:rPr>
              <a:t>DE FUERZA EN EL RENDIMIENTO </a:t>
            </a:r>
            <a:r>
              <a:rPr lang="es-ES" sz="2400" b="1" dirty="0" smtClean="0">
                <a:latin typeface="Arial Black" panose="020B0A04020102020204" pitchFamily="34" charset="0"/>
              </a:rPr>
              <a:t>DE CORREDORES </a:t>
            </a:r>
            <a:r>
              <a:rPr lang="es-ES" sz="2400" b="1" dirty="0">
                <a:latin typeface="Arial Black" panose="020B0A04020102020204" pitchFamily="34" charset="0"/>
              </a:rPr>
              <a:t>DE MARATON DE LA FEDERACION DEPORTIVA MILITAR</a:t>
            </a:r>
            <a:r>
              <a:rPr lang="es-ES" sz="2400" b="1" dirty="0" smtClean="0"/>
              <a:t>.</a:t>
            </a:r>
            <a:endParaRPr lang="es-EC" sz="2400" dirty="0"/>
          </a:p>
        </p:txBody>
      </p:sp>
      <p:sp>
        <p:nvSpPr>
          <p:cNvPr id="3" name="Rectángulo 2"/>
          <p:cNvSpPr/>
          <p:nvPr/>
        </p:nvSpPr>
        <p:spPr>
          <a:xfrm>
            <a:off x="2011679" y="3769194"/>
            <a:ext cx="6541478" cy="1015663"/>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AUTOR: LCDA. </a:t>
            </a:r>
            <a:r>
              <a:rPr lang="es-EC" sz="2000" b="1" dirty="0" smtClean="0">
                <a:latin typeface="Arial" panose="020B0604020202020204" pitchFamily="34" charset="0"/>
                <a:cs typeface="Arial" panose="020B0604020202020204" pitchFamily="34" charset="0"/>
              </a:rPr>
              <a:t>EDITH GEANINE SUNTAXI SUNTAXI</a:t>
            </a:r>
            <a:endParaRPr lang="es-EC"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endParaRPr lang="es-EC" sz="2000" dirty="0" smtClean="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DIRECTOR: PHD EDGARDO ROMERO FROMETA</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4076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345835" y="1598102"/>
            <a:ext cx="5486359" cy="3974023"/>
          </a:xfrm>
          <a:prstGeom prst="rect">
            <a:avLst/>
          </a:prstGeom>
          <a:ln w="38100">
            <a:solidFill>
              <a:schemeClr val="accent2">
                <a:lumMod val="75000"/>
              </a:schemeClr>
            </a:solidFill>
          </a:ln>
        </p:spPr>
      </p:pic>
      <p:sp>
        <p:nvSpPr>
          <p:cNvPr id="7" name="Rectángulo 6"/>
          <p:cNvSpPr/>
          <p:nvPr/>
        </p:nvSpPr>
        <p:spPr>
          <a:xfrm>
            <a:off x="2998439" y="649415"/>
            <a:ext cx="6026265" cy="646331"/>
          </a:xfrm>
          <a:prstGeom prst="rect">
            <a:avLst/>
          </a:prstGeom>
        </p:spPr>
        <p:txBody>
          <a:bodyPr wrap="none">
            <a:spAutoFit/>
          </a:bodyPr>
          <a:lstStyle/>
          <a:p>
            <a:r>
              <a:rPr lang="es-EC" sz="3600" b="1" dirty="0" smtClean="0"/>
              <a:t>ANÁLISIS LACTATO EN REPOSO</a:t>
            </a:r>
            <a:endParaRPr lang="es-EC" sz="3600" b="1" dirty="0"/>
          </a:p>
        </p:txBody>
      </p:sp>
      <p:pic>
        <p:nvPicPr>
          <p:cNvPr id="3" name="Imagen 2"/>
          <p:cNvPicPr>
            <a:picLocks noChangeAspect="1"/>
          </p:cNvPicPr>
          <p:nvPr/>
        </p:nvPicPr>
        <p:blipFill>
          <a:blip r:embed="rId3"/>
          <a:stretch>
            <a:fillRect/>
          </a:stretch>
        </p:blipFill>
        <p:spPr>
          <a:xfrm>
            <a:off x="2044983" y="1598102"/>
            <a:ext cx="4300852" cy="2759586"/>
          </a:xfrm>
          <a:prstGeom prst="rect">
            <a:avLst/>
          </a:prstGeom>
          <a:ln w="38100">
            <a:solidFill>
              <a:schemeClr val="accent2">
                <a:lumMod val="75000"/>
              </a:schemeClr>
            </a:solidFill>
          </a:ln>
        </p:spPr>
      </p:pic>
    </p:spTree>
    <p:extLst>
      <p:ext uri="{BB962C8B-B14F-4D97-AF65-F5344CB8AC3E}">
        <p14:creationId xmlns:p14="http://schemas.microsoft.com/office/powerpoint/2010/main" val="2896554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337614846"/>
              </p:ext>
            </p:extLst>
          </p:nvPr>
        </p:nvGraphicFramePr>
        <p:xfrm>
          <a:off x="5183049" y="1667864"/>
          <a:ext cx="5509260" cy="38633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692388" y="462718"/>
            <a:ext cx="8379346" cy="646331"/>
          </a:xfrm>
          <a:prstGeom prst="rect">
            <a:avLst/>
          </a:prstGeom>
        </p:spPr>
        <p:txBody>
          <a:bodyPr wrap="none">
            <a:spAutoFit/>
          </a:bodyPr>
          <a:lstStyle/>
          <a:p>
            <a:pPr algn="ctr"/>
            <a:r>
              <a:rPr lang="es-ES" sz="3600" b="1" dirty="0" smtClean="0">
                <a:effectLst/>
                <a:latin typeface="Times New Roman" panose="02020603050405020304" pitchFamily="18" charset="0"/>
                <a:ea typeface="Times New Roman" panose="02020603050405020304" pitchFamily="18" charset="0"/>
              </a:rPr>
              <a:t>ANÁLISIS LACTATO POS EJERCICIO</a:t>
            </a:r>
            <a:endParaRPr lang="es-EC" sz="3600" b="1" dirty="0"/>
          </a:p>
        </p:txBody>
      </p:sp>
      <p:pic>
        <p:nvPicPr>
          <p:cNvPr id="2" name="Imagen 1"/>
          <p:cNvPicPr>
            <a:picLocks noChangeAspect="1"/>
          </p:cNvPicPr>
          <p:nvPr/>
        </p:nvPicPr>
        <p:blipFill>
          <a:blip r:embed="rId3"/>
          <a:stretch>
            <a:fillRect/>
          </a:stretch>
        </p:blipFill>
        <p:spPr>
          <a:xfrm>
            <a:off x="388445" y="1633402"/>
            <a:ext cx="4674360" cy="2890120"/>
          </a:xfrm>
          <a:prstGeom prst="rect">
            <a:avLst/>
          </a:prstGeom>
          <a:ln w="38100">
            <a:solidFill>
              <a:schemeClr val="accent2">
                <a:lumMod val="75000"/>
              </a:schemeClr>
            </a:solidFill>
          </a:ln>
        </p:spPr>
      </p:pic>
      <p:pic>
        <p:nvPicPr>
          <p:cNvPr id="3" name="Imagen 2"/>
          <p:cNvPicPr>
            <a:picLocks noChangeAspect="1"/>
          </p:cNvPicPr>
          <p:nvPr/>
        </p:nvPicPr>
        <p:blipFill>
          <a:blip r:embed="rId4"/>
          <a:stretch>
            <a:fillRect/>
          </a:stretch>
        </p:blipFill>
        <p:spPr>
          <a:xfrm>
            <a:off x="750753" y="4636782"/>
            <a:ext cx="2078171" cy="2046260"/>
          </a:xfrm>
          <a:prstGeom prst="rect">
            <a:avLst/>
          </a:prstGeom>
        </p:spPr>
      </p:pic>
    </p:spTree>
    <p:extLst>
      <p:ext uri="{BB962C8B-B14F-4D97-AF65-F5344CB8AC3E}">
        <p14:creationId xmlns:p14="http://schemas.microsoft.com/office/powerpoint/2010/main" val="472695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002133026"/>
              </p:ext>
            </p:extLst>
          </p:nvPr>
        </p:nvGraphicFramePr>
        <p:xfrm>
          <a:off x="6375042" y="1852114"/>
          <a:ext cx="5241701" cy="32607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2212427" y="308641"/>
            <a:ext cx="7909035" cy="523220"/>
          </a:xfrm>
          <a:prstGeom prst="rect">
            <a:avLst/>
          </a:prstGeom>
          <a:solidFill>
            <a:schemeClr val="bg1"/>
          </a:solidFill>
        </p:spPr>
        <p:txBody>
          <a:bodyPr wrap="square">
            <a:spAutoFit/>
          </a:bodyPr>
          <a:lstStyle/>
          <a:p>
            <a:pPr algn="ctr"/>
            <a:r>
              <a:rPr lang="es-ES_tradnl" sz="2800" b="1" dirty="0" smtClean="0">
                <a:ln w="22225">
                  <a:solidFill>
                    <a:schemeClr val="accent2"/>
                  </a:solidFill>
                  <a:prstDash val="solid"/>
                </a:ln>
                <a:solidFill>
                  <a:schemeClr val="accent2">
                    <a:lumMod val="40000"/>
                    <a:lumOff val="60000"/>
                  </a:schemeClr>
                </a:solidFill>
                <a:latin typeface="Arial" panose="020B0604020202020204" pitchFamily="34" charset="0"/>
                <a:ea typeface="Times New Roman" panose="02020603050405020304" pitchFamily="18" charset="0"/>
              </a:rPr>
              <a:t>ACLARAMIENTO DE LACTATO</a:t>
            </a:r>
            <a:endParaRPr lang="es-EC" sz="2800" b="1" dirty="0">
              <a:ln w="22225">
                <a:solidFill>
                  <a:schemeClr val="accent2"/>
                </a:solidFill>
                <a:prstDash val="solid"/>
              </a:ln>
              <a:solidFill>
                <a:schemeClr val="accent2">
                  <a:lumMod val="40000"/>
                  <a:lumOff val="60000"/>
                </a:schemeClr>
              </a:solidFill>
            </a:endParaRPr>
          </a:p>
        </p:txBody>
      </p:sp>
      <p:sp>
        <p:nvSpPr>
          <p:cNvPr id="5" name="Rectangle 1"/>
          <p:cNvSpPr>
            <a:spLocks noChangeArrowheads="1"/>
          </p:cNvSpPr>
          <p:nvPr/>
        </p:nvSpPr>
        <p:spPr bwMode="auto">
          <a:xfrm>
            <a:off x="985839" y="1021520"/>
            <a:ext cx="104155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determinar la recuperación o eliminación del ácido láctico se utilizó la  siguiente fórmula: </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 Lac. =( LacMax – Lac.Min   ) /    Minutos </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ángulo 5"/>
          <p:cNvSpPr/>
          <p:nvPr/>
        </p:nvSpPr>
        <p:spPr>
          <a:xfrm>
            <a:off x="533182" y="5858946"/>
            <a:ext cx="6164474" cy="369332"/>
          </a:xfrm>
          <a:prstGeom prst="rect">
            <a:avLst/>
          </a:prstGeom>
        </p:spPr>
        <p:txBody>
          <a:bodyPr wrap="square">
            <a:spAutoFit/>
          </a:bodyPr>
          <a:lstStyle/>
          <a:p>
            <a:r>
              <a:rPr lang="es-EC" dirty="0" smtClean="0"/>
              <a:t>Aumentó </a:t>
            </a:r>
            <a:r>
              <a:rPr lang="es-EC" dirty="0"/>
              <a:t>la velocidad de </a:t>
            </a:r>
            <a:r>
              <a:rPr lang="es-EC" dirty="0" smtClean="0"/>
              <a:t>aclaramiento (mml/l/min.) </a:t>
            </a:r>
            <a:endParaRPr lang="es-EC" dirty="0"/>
          </a:p>
        </p:txBody>
      </p:sp>
      <p:pic>
        <p:nvPicPr>
          <p:cNvPr id="4" name="Imagen 3"/>
          <p:cNvPicPr>
            <a:picLocks noChangeAspect="1"/>
          </p:cNvPicPr>
          <p:nvPr/>
        </p:nvPicPr>
        <p:blipFill>
          <a:blip r:embed="rId3"/>
          <a:stretch>
            <a:fillRect/>
          </a:stretch>
        </p:blipFill>
        <p:spPr>
          <a:xfrm>
            <a:off x="676956" y="1949841"/>
            <a:ext cx="5323055" cy="2351703"/>
          </a:xfrm>
          <a:prstGeom prst="rect">
            <a:avLst/>
          </a:prstGeom>
        </p:spPr>
      </p:pic>
    </p:spTree>
    <p:extLst>
      <p:ext uri="{BB962C8B-B14F-4D97-AF65-F5344CB8AC3E}">
        <p14:creationId xmlns:p14="http://schemas.microsoft.com/office/powerpoint/2010/main" val="2390074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073459815"/>
              </p:ext>
            </p:extLst>
          </p:nvPr>
        </p:nvGraphicFramePr>
        <p:xfrm>
          <a:off x="2368158" y="553791"/>
          <a:ext cx="7378261" cy="4950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330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925842209"/>
              </p:ext>
            </p:extLst>
          </p:nvPr>
        </p:nvGraphicFramePr>
        <p:xfrm>
          <a:off x="3326524" y="1182415"/>
          <a:ext cx="6164317" cy="4461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035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643107062"/>
              </p:ext>
            </p:extLst>
          </p:nvPr>
        </p:nvGraphicFramePr>
        <p:xfrm>
          <a:off x="3042745" y="1876097"/>
          <a:ext cx="5880538" cy="38152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243350" y="666179"/>
            <a:ext cx="8786829" cy="523220"/>
          </a:xfrm>
          <a:prstGeom prst="rect">
            <a:avLst/>
          </a:prstGeom>
        </p:spPr>
        <p:txBody>
          <a:bodyPr wrap="none">
            <a:spAutoFit/>
          </a:bodyPr>
          <a:lstStyle/>
          <a:p>
            <a:pPr marL="457200" indent="-457200"/>
            <a:r>
              <a:rPr lang="es-EC" sz="2800" b="1" dirty="0" smtClean="0">
                <a:effectLst/>
                <a:latin typeface="Times New Roman" panose="02020603050405020304" pitchFamily="18" charset="0"/>
                <a:ea typeface="Times New Roman" panose="02020603050405020304" pitchFamily="18" charset="0"/>
              </a:rPr>
              <a:t>RECUPERACIÓN DE LA FRECUENCIA CARDIACA</a:t>
            </a:r>
            <a:endParaRPr lang="es-EC"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057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1464" y="249229"/>
            <a:ext cx="4353911" cy="523220"/>
          </a:xfrm>
          <a:prstGeom prst="rect">
            <a:avLst/>
          </a:prstGeom>
          <a:solidFill>
            <a:schemeClr val="bg1"/>
          </a:solidFill>
        </p:spPr>
        <p:txBody>
          <a:bodyPr wrap="square">
            <a:spAutoFit/>
          </a:bodyPr>
          <a:lstStyle/>
          <a:p>
            <a:pPr marL="457200" indent="-457200"/>
            <a:r>
              <a:rPr lang="es-EC" sz="2800" b="1" dirty="0" smtClean="0">
                <a:solidFill>
                  <a:srgbClr val="0070C0"/>
                </a:solidFill>
                <a:effectLst/>
                <a:latin typeface="Times New Roman" panose="02020603050405020304" pitchFamily="18" charset="0"/>
                <a:ea typeface="Times New Roman" panose="02020603050405020304" pitchFamily="18" charset="0"/>
              </a:rPr>
              <a:t>ANALISIS DEL </a:t>
            </a:r>
            <a:r>
              <a:rPr lang="es-EC" sz="2800" b="1" dirty="0" smtClean="0">
                <a:solidFill>
                  <a:srgbClr val="0070C0"/>
                </a:solidFill>
                <a:effectLst/>
                <a:latin typeface="Times New Roman" panose="02020603050405020304" pitchFamily="18" charset="0"/>
                <a:ea typeface="Times New Roman" panose="02020603050405020304" pitchFamily="18" charset="0"/>
              </a:rPr>
              <a:t>TIEMPO</a:t>
            </a:r>
            <a:endParaRPr lang="es-EC" sz="2800" dirty="0" smtClean="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3" name="Gráfico 2">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200-000003000000}"/>
              </a:ext>
            </a:extLst>
          </p:cNvPr>
          <p:cNvGraphicFramePr/>
          <p:nvPr>
            <p:extLst>
              <p:ext uri="{D42A27DB-BD31-4B8C-83A1-F6EECF244321}">
                <p14:modId xmlns:p14="http://schemas.microsoft.com/office/powerpoint/2010/main" val="737568059"/>
              </p:ext>
            </p:extLst>
          </p:nvPr>
        </p:nvGraphicFramePr>
        <p:xfrm>
          <a:off x="394138" y="2184653"/>
          <a:ext cx="6022428" cy="407320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361089" y="1040579"/>
            <a:ext cx="4191084" cy="461665"/>
          </a:xfrm>
          <a:prstGeom prst="rect">
            <a:avLst/>
          </a:prstGeom>
        </p:spPr>
        <p:txBody>
          <a:bodyPr wrap="none">
            <a:spAutoFit/>
          </a:bodyPr>
          <a:lstStyle/>
          <a:p>
            <a:pPr marL="365760" indent="-365760">
              <a:spcBef>
                <a:spcPts val="200"/>
              </a:spcBef>
              <a:spcAft>
                <a:spcPts val="0"/>
              </a:spcAft>
            </a:pPr>
            <a:r>
              <a:rPr lang="es-ES_tradnl" sz="2400" b="1" dirty="0" smtClean="0">
                <a:solidFill>
                  <a:schemeClr val="tx1">
                    <a:lumMod val="95000"/>
                    <a:lumOff val="5000"/>
                  </a:schemeClr>
                </a:solidFill>
                <a:effectLst/>
                <a:latin typeface="Cambria" panose="02040503050406030204" pitchFamily="18" charset="0"/>
                <a:ea typeface="Times New Roman" panose="02020603050405020304" pitchFamily="18" charset="0"/>
                <a:cs typeface="Times New Roman" panose="02020603050405020304" pitchFamily="18" charset="0"/>
              </a:rPr>
              <a:t>TEST 5000 METROS PLANOS</a:t>
            </a:r>
            <a:endParaRPr lang="es-EC" sz="2400" b="1" dirty="0" smtClean="0">
              <a:solidFill>
                <a:schemeClr val="tx1">
                  <a:lumMod val="95000"/>
                  <a:lumOff val="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896224538"/>
              </p:ext>
            </p:extLst>
          </p:nvPr>
        </p:nvGraphicFramePr>
        <p:xfrm>
          <a:off x="6466259" y="2184653"/>
          <a:ext cx="5263286" cy="395909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7403500" y="1040579"/>
            <a:ext cx="3564630" cy="461665"/>
          </a:xfrm>
          <a:prstGeom prst="rect">
            <a:avLst/>
          </a:prstGeom>
        </p:spPr>
        <p:txBody>
          <a:bodyPr wrap="none">
            <a:spAutoFit/>
          </a:bodyPr>
          <a:lstStyle/>
          <a:p>
            <a:r>
              <a:rPr lang="es-ES" sz="2400" b="1" dirty="0" smtClean="0">
                <a:effectLst/>
                <a:latin typeface="Times New Roman" panose="02020603050405020304" pitchFamily="18" charset="0"/>
                <a:ea typeface="Times New Roman" panose="02020603050405020304" pitchFamily="18" charset="0"/>
              </a:rPr>
              <a:t>TEST 27 KILOMETROS</a:t>
            </a:r>
            <a:endParaRPr lang="es-EC" sz="2400" dirty="0"/>
          </a:p>
        </p:txBody>
      </p:sp>
    </p:spTree>
    <p:extLst>
      <p:ext uri="{BB962C8B-B14F-4D97-AF65-F5344CB8AC3E}">
        <p14:creationId xmlns:p14="http://schemas.microsoft.com/office/powerpoint/2010/main" val="1991101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200-000002000000}"/>
              </a:ext>
            </a:extLst>
          </p:cNvPr>
          <p:cNvGraphicFramePr/>
          <p:nvPr>
            <p:extLst>
              <p:ext uri="{D42A27DB-BD31-4B8C-83A1-F6EECF244321}">
                <p14:modId xmlns:p14="http://schemas.microsoft.com/office/powerpoint/2010/main" val="1457885905"/>
              </p:ext>
            </p:extLst>
          </p:nvPr>
        </p:nvGraphicFramePr>
        <p:xfrm>
          <a:off x="1387367" y="1876097"/>
          <a:ext cx="4997667"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908839" y="350868"/>
            <a:ext cx="8413201" cy="461665"/>
          </a:xfrm>
          <a:prstGeom prst="rect">
            <a:avLst/>
          </a:prstGeom>
          <a:solidFill>
            <a:schemeClr val="bg1"/>
          </a:solidFill>
        </p:spPr>
        <p:txBody>
          <a:bodyPr wrap="none">
            <a:spAutoFit/>
          </a:bodyPr>
          <a:lstStyle/>
          <a:p>
            <a:r>
              <a:rPr lang="es-ES" sz="2400" b="1" dirty="0" smtClean="0">
                <a:solidFill>
                  <a:schemeClr val="accent1">
                    <a:lumMod val="75000"/>
                  </a:schemeClr>
                </a:solidFill>
                <a:effectLst/>
                <a:latin typeface="Times New Roman" panose="02020603050405020304" pitchFamily="18" charset="0"/>
                <a:ea typeface="Times New Roman" panose="02020603050405020304" pitchFamily="18" charset="0"/>
              </a:rPr>
              <a:t>ANÁLISIS DE LA FRECUENCIA CARDIACA  EN REPOSO</a:t>
            </a:r>
            <a:endParaRPr lang="es-EC" sz="2400" b="1" dirty="0">
              <a:solidFill>
                <a:schemeClr val="accent1">
                  <a:lumMod val="75000"/>
                </a:schemeClr>
              </a:solidFill>
            </a:endParaRPr>
          </a:p>
        </p:txBody>
      </p:sp>
      <p:graphicFrame>
        <p:nvGraphicFramePr>
          <p:cNvPr id="4" name="Gráfico 3"/>
          <p:cNvGraphicFramePr/>
          <p:nvPr>
            <p:extLst>
              <p:ext uri="{D42A27DB-BD31-4B8C-83A1-F6EECF244321}">
                <p14:modId xmlns:p14="http://schemas.microsoft.com/office/powerpoint/2010/main" val="2229179353"/>
              </p:ext>
            </p:extLst>
          </p:nvPr>
        </p:nvGraphicFramePr>
        <p:xfrm>
          <a:off x="6503768" y="1943756"/>
          <a:ext cx="4358673" cy="3479582"/>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2621509" y="1274542"/>
            <a:ext cx="2386872" cy="369332"/>
          </a:xfrm>
          <a:prstGeom prst="rect">
            <a:avLst/>
          </a:prstGeom>
          <a:noFill/>
        </p:spPr>
        <p:txBody>
          <a:bodyPr wrap="none" rtlCol="0">
            <a:spAutoFit/>
          </a:bodyPr>
          <a:lstStyle/>
          <a:p>
            <a:r>
              <a:rPr lang="es-EC" b="1" dirty="0" smtClean="0"/>
              <a:t>TEST DE 5000 METROS </a:t>
            </a:r>
            <a:endParaRPr lang="es-EC" b="1" dirty="0"/>
          </a:p>
        </p:txBody>
      </p:sp>
      <p:sp>
        <p:nvSpPr>
          <p:cNvPr id="6" name="CuadroTexto 5"/>
          <p:cNvSpPr txBox="1"/>
          <p:nvPr/>
        </p:nvSpPr>
        <p:spPr>
          <a:xfrm>
            <a:off x="7049507" y="1274542"/>
            <a:ext cx="2589620" cy="369332"/>
          </a:xfrm>
          <a:prstGeom prst="rect">
            <a:avLst/>
          </a:prstGeom>
          <a:noFill/>
        </p:spPr>
        <p:txBody>
          <a:bodyPr wrap="none" rtlCol="0">
            <a:spAutoFit/>
          </a:bodyPr>
          <a:lstStyle/>
          <a:p>
            <a:r>
              <a:rPr lang="es-EC" b="1" dirty="0" smtClean="0"/>
              <a:t>TEST DE 27 KILOMETROS </a:t>
            </a:r>
            <a:endParaRPr lang="es-EC" b="1" dirty="0"/>
          </a:p>
        </p:txBody>
      </p:sp>
    </p:spTree>
    <p:extLst>
      <p:ext uri="{BB962C8B-B14F-4D97-AF65-F5344CB8AC3E}">
        <p14:creationId xmlns:p14="http://schemas.microsoft.com/office/powerpoint/2010/main" val="339813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879601256"/>
              </p:ext>
            </p:extLst>
          </p:nvPr>
        </p:nvGraphicFramePr>
        <p:xfrm>
          <a:off x="486498" y="1952033"/>
          <a:ext cx="5722883" cy="438570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3142496" y="519856"/>
            <a:ext cx="6942606" cy="461665"/>
          </a:xfrm>
          <a:prstGeom prst="rect">
            <a:avLst/>
          </a:prstGeom>
        </p:spPr>
        <p:txBody>
          <a:bodyPr wrap="none">
            <a:spAutoFit/>
          </a:bodyPr>
          <a:lstStyle/>
          <a:p>
            <a:pPr marL="457200" indent="-457200"/>
            <a:r>
              <a:rPr lang="es-EC" sz="2400" b="1" dirty="0" smtClean="0">
                <a:effectLst/>
                <a:latin typeface="Times New Roman" panose="02020603050405020304" pitchFamily="18" charset="0"/>
                <a:ea typeface="Times New Roman" panose="02020603050405020304" pitchFamily="18" charset="0"/>
              </a:rPr>
              <a:t>ANÁLISIS FRECUENCIA CARDIACA MÁXIMA</a:t>
            </a:r>
            <a:endParaRPr lang="es-EC" sz="2400" b="1" dirty="0">
              <a:effectLst/>
              <a:latin typeface="Times New Roman" panose="02020603050405020304" pitchFamily="18" charset="0"/>
              <a:ea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268133763"/>
              </p:ext>
            </p:extLst>
          </p:nvPr>
        </p:nvGraphicFramePr>
        <p:xfrm>
          <a:off x="6558455" y="2049519"/>
          <a:ext cx="5218385" cy="4256688"/>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2321472" y="1220725"/>
            <a:ext cx="3651192" cy="461665"/>
          </a:xfrm>
          <a:prstGeom prst="rect">
            <a:avLst/>
          </a:prstGeom>
          <a:noFill/>
        </p:spPr>
        <p:txBody>
          <a:bodyPr wrap="none" rtlCol="0">
            <a:spAutoFit/>
          </a:bodyPr>
          <a:lstStyle/>
          <a:p>
            <a:r>
              <a:rPr lang="es-EC" sz="2400" b="1" dirty="0" smtClean="0">
                <a:latin typeface="Times New Roman" panose="02020603050405020304" pitchFamily="18" charset="0"/>
                <a:cs typeface="Times New Roman" panose="02020603050405020304" pitchFamily="18" charset="0"/>
              </a:rPr>
              <a:t>TEST DE 5000 METROS </a:t>
            </a:r>
            <a:endParaRPr lang="es-EC" sz="2400" b="1" dirty="0">
              <a:latin typeface="Times New Roman" panose="02020603050405020304" pitchFamily="18" charset="0"/>
              <a:cs typeface="Times New Roman" panose="02020603050405020304" pitchFamily="18" charset="0"/>
            </a:endParaRPr>
          </a:p>
        </p:txBody>
      </p:sp>
      <p:sp>
        <p:nvSpPr>
          <p:cNvPr id="7" name="Rectángulo 6"/>
          <p:cNvSpPr/>
          <p:nvPr/>
        </p:nvSpPr>
        <p:spPr>
          <a:xfrm>
            <a:off x="7581355" y="1220725"/>
            <a:ext cx="3564630" cy="461665"/>
          </a:xfrm>
          <a:prstGeom prst="rect">
            <a:avLst/>
          </a:prstGeom>
        </p:spPr>
        <p:txBody>
          <a:bodyPr wrap="none">
            <a:spAutoFit/>
          </a:bodyPr>
          <a:lstStyle/>
          <a:p>
            <a:r>
              <a:rPr lang="es-ES" sz="2400" b="1" dirty="0" smtClean="0">
                <a:effectLst/>
                <a:latin typeface="Times New Roman" panose="02020603050405020304" pitchFamily="18" charset="0"/>
                <a:ea typeface="Times New Roman" panose="02020603050405020304" pitchFamily="18" charset="0"/>
              </a:rPr>
              <a:t>TEST 27 KILOMETROS</a:t>
            </a:r>
            <a:endParaRPr lang="es-EC" sz="2400" dirty="0"/>
          </a:p>
        </p:txBody>
      </p:sp>
    </p:spTree>
    <p:extLst>
      <p:ext uri="{BB962C8B-B14F-4D97-AF65-F5344CB8AC3E}">
        <p14:creationId xmlns:p14="http://schemas.microsoft.com/office/powerpoint/2010/main" val="2556213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53861" y="567587"/>
            <a:ext cx="7120759" cy="830997"/>
          </a:xfrm>
          <a:prstGeom prst="rect">
            <a:avLst/>
          </a:prstGeom>
        </p:spPr>
        <p:txBody>
          <a:bodyPr wrap="square">
            <a:spAutoFit/>
          </a:bodyPr>
          <a:lstStyle/>
          <a:p>
            <a:pPr algn="ctr"/>
            <a:r>
              <a:rPr lang="es-ES" sz="2400" b="1" dirty="0" smtClean="0">
                <a:effectLst/>
                <a:latin typeface="Times New Roman" panose="02020603050405020304" pitchFamily="18" charset="0"/>
                <a:ea typeface="Times New Roman" panose="02020603050405020304" pitchFamily="18" charset="0"/>
              </a:rPr>
              <a:t>ANÁLISIS DE LA RECUPERACIÓN DE LA FRECUENCIA CARDÍACA</a:t>
            </a:r>
            <a:endParaRPr lang="es-EC" sz="2400" b="1" dirty="0"/>
          </a:p>
        </p:txBody>
      </p:sp>
      <p:sp>
        <p:nvSpPr>
          <p:cNvPr id="5" name="CuadroTexto 4"/>
          <p:cNvSpPr txBox="1"/>
          <p:nvPr/>
        </p:nvSpPr>
        <p:spPr>
          <a:xfrm>
            <a:off x="2664372" y="1497724"/>
            <a:ext cx="2360262" cy="369332"/>
          </a:xfrm>
          <a:prstGeom prst="rect">
            <a:avLst/>
          </a:prstGeom>
          <a:noFill/>
        </p:spPr>
        <p:txBody>
          <a:bodyPr wrap="none" rtlCol="0">
            <a:spAutoFit/>
          </a:bodyPr>
          <a:lstStyle/>
          <a:p>
            <a:r>
              <a:rPr lang="es-EC" dirty="0" smtClean="0"/>
              <a:t>TEST DE 5000 METROS </a:t>
            </a:r>
            <a:endParaRPr lang="es-EC" dirty="0"/>
          </a:p>
        </p:txBody>
      </p:sp>
      <p:sp>
        <p:nvSpPr>
          <p:cNvPr id="6" name="Rectángulo 5"/>
          <p:cNvSpPr/>
          <p:nvPr/>
        </p:nvSpPr>
        <p:spPr>
          <a:xfrm>
            <a:off x="7652792" y="1497724"/>
            <a:ext cx="2719655" cy="369332"/>
          </a:xfrm>
          <a:prstGeom prst="rect">
            <a:avLst/>
          </a:prstGeom>
        </p:spPr>
        <p:txBody>
          <a:bodyPr wrap="none">
            <a:spAutoFit/>
          </a:bodyPr>
          <a:lstStyle/>
          <a:p>
            <a:r>
              <a:rPr lang="es-ES" b="1" dirty="0" smtClean="0">
                <a:effectLst/>
                <a:latin typeface="Times New Roman" panose="02020603050405020304" pitchFamily="18" charset="0"/>
                <a:ea typeface="Times New Roman" panose="02020603050405020304" pitchFamily="18" charset="0"/>
              </a:rPr>
              <a:t>TEST 27 KILOMETROS</a:t>
            </a:r>
            <a:endParaRPr lang="es-EC" dirty="0"/>
          </a:p>
        </p:txBody>
      </p:sp>
      <p:graphicFrame>
        <p:nvGraphicFramePr>
          <p:cNvPr id="7" name="Gráfico 6"/>
          <p:cNvGraphicFramePr/>
          <p:nvPr>
            <p:extLst>
              <p:ext uri="{D42A27DB-BD31-4B8C-83A1-F6EECF244321}">
                <p14:modId xmlns:p14="http://schemas.microsoft.com/office/powerpoint/2010/main" val="781631303"/>
              </p:ext>
            </p:extLst>
          </p:nvPr>
        </p:nvGraphicFramePr>
        <p:xfrm>
          <a:off x="6264986" y="2087773"/>
          <a:ext cx="4960062" cy="365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2180417453"/>
              </p:ext>
            </p:extLst>
          </p:nvPr>
        </p:nvGraphicFramePr>
        <p:xfrm>
          <a:off x="993228" y="2120953"/>
          <a:ext cx="4619296" cy="36334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246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MARATON MARCO E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4" descr="Resultado de imagen para CORREDORES DE MARATON HAI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 name="Imagen 12"/>
          <p:cNvPicPr>
            <a:picLocks noChangeAspect="1"/>
          </p:cNvPicPr>
          <p:nvPr/>
        </p:nvPicPr>
        <p:blipFill>
          <a:blip r:embed="rId2"/>
          <a:stretch>
            <a:fillRect/>
          </a:stretch>
        </p:blipFill>
        <p:spPr>
          <a:xfrm>
            <a:off x="8414285" y="2746503"/>
            <a:ext cx="2969552" cy="2241022"/>
          </a:xfrm>
          <a:prstGeom prst="rect">
            <a:avLst/>
          </a:prstGeom>
          <a:ln w="9525" cap="sq" cmpd="thickThin">
            <a:solidFill>
              <a:srgbClr val="000000"/>
            </a:solidFill>
            <a:prstDash val="solid"/>
            <a:miter lim="800000"/>
          </a:ln>
          <a:effectLst>
            <a:innerShdw blurRad="76200">
              <a:srgbClr val="000000"/>
            </a:innerShdw>
          </a:effectLst>
        </p:spPr>
      </p:pic>
      <p:sp>
        <p:nvSpPr>
          <p:cNvPr id="14" name="CuadroTexto 13"/>
          <p:cNvSpPr txBox="1"/>
          <p:nvPr/>
        </p:nvSpPr>
        <p:spPr>
          <a:xfrm>
            <a:off x="1470807" y="1217969"/>
            <a:ext cx="253596" cy="369332"/>
          </a:xfrm>
          <a:prstGeom prst="rect">
            <a:avLst/>
          </a:prstGeom>
          <a:noFill/>
        </p:spPr>
        <p:txBody>
          <a:bodyPr wrap="none" rtlCol="0">
            <a:spAutoFit/>
          </a:bodyPr>
          <a:lstStyle/>
          <a:p>
            <a:r>
              <a:rPr lang="es-EC" dirty="0" smtClean="0"/>
              <a:t> </a:t>
            </a:r>
            <a:endParaRPr lang="es-EC" dirty="0"/>
          </a:p>
        </p:txBody>
      </p:sp>
      <p:graphicFrame>
        <p:nvGraphicFramePr>
          <p:cNvPr id="19" name="Diagrama 18"/>
          <p:cNvGraphicFramePr/>
          <p:nvPr>
            <p:extLst>
              <p:ext uri="{D42A27DB-BD31-4B8C-83A1-F6EECF244321}">
                <p14:modId xmlns:p14="http://schemas.microsoft.com/office/powerpoint/2010/main" val="2530367464"/>
              </p:ext>
            </p:extLst>
          </p:nvPr>
        </p:nvGraphicFramePr>
        <p:xfrm>
          <a:off x="155575" y="731870"/>
          <a:ext cx="6616700" cy="546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xplosión 2 2"/>
          <p:cNvSpPr/>
          <p:nvPr/>
        </p:nvSpPr>
        <p:spPr>
          <a:xfrm>
            <a:off x="6218694" y="312738"/>
            <a:ext cx="5731568" cy="181342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ENTRENAMIENTO DE FUERZA</a:t>
            </a:r>
            <a:endParaRPr lang="es-EC" sz="2400" b="1" dirty="0"/>
          </a:p>
        </p:txBody>
      </p:sp>
      <p:cxnSp>
        <p:nvCxnSpPr>
          <p:cNvPr id="6" name="Conector recto de flecha 5"/>
          <p:cNvCxnSpPr/>
          <p:nvPr/>
        </p:nvCxnSpPr>
        <p:spPr>
          <a:xfrm>
            <a:off x="9899061" y="2156868"/>
            <a:ext cx="11288" cy="53018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p:cNvCxnSpPr/>
          <p:nvPr/>
        </p:nvCxnSpPr>
        <p:spPr>
          <a:xfrm>
            <a:off x="9883296" y="5023690"/>
            <a:ext cx="11288" cy="53018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7" name="Flecha izquierda y derecha 6"/>
          <p:cNvSpPr/>
          <p:nvPr/>
        </p:nvSpPr>
        <p:spPr>
          <a:xfrm rot="20994113">
            <a:off x="5242205" y="1944571"/>
            <a:ext cx="1952978" cy="693055"/>
          </a:xfrm>
          <a:prstGeom prst="leftRightArrow">
            <a:avLst>
              <a:gd name="adj1" fmla="val 50000"/>
              <a:gd name="adj2" fmla="val 46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7240815" y="2160722"/>
            <a:ext cx="414302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Menos"/>
          <p:cNvSpPr/>
          <p:nvPr/>
        </p:nvSpPr>
        <p:spPr>
          <a:xfrm>
            <a:off x="6613784" y="3518340"/>
            <a:ext cx="930517" cy="677918"/>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redondeado"/>
          <p:cNvSpPr/>
          <p:nvPr/>
        </p:nvSpPr>
        <p:spPr>
          <a:xfrm>
            <a:off x="8162646" y="5553875"/>
            <a:ext cx="3221191" cy="64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dirty="0"/>
              <a:t>Pesados y cansados</a:t>
            </a:r>
          </a:p>
        </p:txBody>
      </p:sp>
      <p:sp>
        <p:nvSpPr>
          <p:cNvPr id="5" name="CuadroTexto 4"/>
          <p:cNvSpPr txBox="1"/>
          <p:nvPr/>
        </p:nvSpPr>
        <p:spPr>
          <a:xfrm>
            <a:off x="3205190" y="50173"/>
            <a:ext cx="5722207" cy="584775"/>
          </a:xfrm>
          <a:prstGeom prst="rect">
            <a:avLst/>
          </a:prstGeom>
          <a:noFill/>
        </p:spPr>
        <p:txBody>
          <a:bodyPr wrap="none" rtlCol="0">
            <a:spAutoFit/>
          </a:bodyPr>
          <a:lstStyle/>
          <a:p>
            <a:r>
              <a:rPr lang="es-EC" sz="3200" b="1" dirty="0" smtClean="0">
                <a:solidFill>
                  <a:srgbClr val="C00000"/>
                </a:solidFill>
              </a:rPr>
              <a:t>IDENTIFICACIÓN DEL PROBLEMA</a:t>
            </a:r>
            <a:endParaRPr lang="es-EC" sz="3200" b="1" dirty="0">
              <a:solidFill>
                <a:srgbClr val="C00000"/>
              </a:solidFill>
            </a:endParaRPr>
          </a:p>
        </p:txBody>
      </p:sp>
    </p:spTree>
    <p:extLst>
      <p:ext uri="{BB962C8B-B14F-4D97-AF65-F5344CB8AC3E}">
        <p14:creationId xmlns:p14="http://schemas.microsoft.com/office/powerpoint/2010/main" val="21730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3" grpId="0" animBg="1"/>
      <p:bldP spid="7" grpId="0" animBg="1"/>
      <p:bldP spid="2"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0109" y="216168"/>
            <a:ext cx="10838466" cy="954107"/>
          </a:xfrm>
          <a:prstGeom prst="rect">
            <a:avLst/>
          </a:prstGeom>
          <a:solidFill>
            <a:schemeClr val="bg1"/>
          </a:solidFill>
        </p:spPr>
        <p:txBody>
          <a:bodyPr wrap="square">
            <a:spAutoFit/>
          </a:bodyPr>
          <a:lstStyle/>
          <a:p>
            <a:pPr algn="ctr"/>
            <a:r>
              <a:rPr lang="es-ES_tradnl" sz="2800" b="1" dirty="0" smtClean="0">
                <a:solidFill>
                  <a:schemeClr val="accent2">
                    <a:lumMod val="75000"/>
                  </a:schemeClr>
                </a:solidFill>
                <a:effectLst/>
                <a:latin typeface="Times New Roman" panose="02020603050405020304" pitchFamily="18" charset="0"/>
                <a:ea typeface="Times New Roman" panose="02020603050405020304" pitchFamily="18" charset="0"/>
              </a:rPr>
              <a:t>ANALISIS DEL SALTO  DE LONGITUD SIN CARRERA DE IMPULSO</a:t>
            </a:r>
            <a:endParaRPr lang="es-EC" sz="2800" b="1" dirty="0">
              <a:solidFill>
                <a:schemeClr val="accent2">
                  <a:lumMod val="75000"/>
                </a:schemeClr>
              </a:solidFill>
            </a:endParaRPr>
          </a:p>
        </p:txBody>
      </p:sp>
      <p:graphicFrame>
        <p:nvGraphicFramePr>
          <p:cNvPr id="3" name="Gráfico 2"/>
          <p:cNvGraphicFramePr/>
          <p:nvPr>
            <p:extLst>
              <p:ext uri="{D42A27DB-BD31-4B8C-83A1-F6EECF244321}">
                <p14:modId xmlns:p14="http://schemas.microsoft.com/office/powerpoint/2010/main" val="988949322"/>
              </p:ext>
            </p:extLst>
          </p:nvPr>
        </p:nvGraphicFramePr>
        <p:xfrm>
          <a:off x="1907628" y="1355834"/>
          <a:ext cx="7614744" cy="5202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056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BF8A5C4B-A45C-444B-A46B-B55B2AC2D894}"/>
              </a:ext>
            </a:extLst>
          </p:cNvPr>
          <p:cNvGraphicFramePr/>
          <p:nvPr>
            <p:extLst>
              <p:ext uri="{D42A27DB-BD31-4B8C-83A1-F6EECF244321}">
                <p14:modId xmlns:p14="http://schemas.microsoft.com/office/powerpoint/2010/main" val="2687304087"/>
              </p:ext>
            </p:extLst>
          </p:nvPr>
        </p:nvGraphicFramePr>
        <p:xfrm>
          <a:off x="2538249" y="914401"/>
          <a:ext cx="6558454" cy="4934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8634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539" y="3200400"/>
            <a:ext cx="1666710" cy="30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1198181" y="1919936"/>
            <a:ext cx="9254358" cy="383181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smtClean="0">
                <a:effectLst/>
                <a:latin typeface="Arial" panose="020B0604020202020204" pitchFamily="34" charset="0"/>
                <a:ea typeface="Times New Roman" panose="02020603050405020304" pitchFamily="18" charset="0"/>
              </a:rPr>
              <a:t>En la investigación se cumple con los objetivos propuestos y se confirma la hipótesis planteada, demostrando que el entrenamiento de fuerza actuó de manera positiva en el rendimiento de maratonistas de la FEDEME.</a:t>
            </a:r>
            <a:endParaRPr lang="es-EC" dirty="0" smtClean="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smtClean="0">
                <a:effectLst/>
                <a:latin typeface="Arial" panose="020B0604020202020204" pitchFamily="34" charset="0"/>
                <a:ea typeface="Times New Roman" panose="02020603050405020304" pitchFamily="18" charset="0"/>
              </a:rPr>
              <a:t>Los resultados demuestran que hubo mejoría ostensible en todas las pruebas de Carrera y en el salto, indicativo de un desarrollo efectivo tanto de la resistencia aerobia, láctica y la fuerza rápida.</a:t>
            </a:r>
            <a:endParaRPr lang="es-EC" dirty="0" smtClean="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smtClean="0">
                <a:effectLst/>
                <a:latin typeface="Arial" panose="020B0604020202020204" pitchFamily="34" charset="0"/>
                <a:ea typeface="Times New Roman" panose="02020603050405020304" pitchFamily="18" charset="0"/>
              </a:rPr>
              <a:t>Los indicadores fisiológicos VO2máx, frecuencia cardíaca máxima y mínima valores de lactato máximo </a:t>
            </a:r>
            <a:r>
              <a:rPr lang="es-ES" dirty="0" smtClean="0">
                <a:latin typeface="Arial" panose="020B0604020202020204" pitchFamily="34" charset="0"/>
                <a:ea typeface="Times New Roman" panose="02020603050405020304" pitchFamily="18" charset="0"/>
              </a:rPr>
              <a:t>, </a:t>
            </a:r>
            <a:r>
              <a:rPr lang="es-ES" dirty="0" smtClean="0">
                <a:effectLst/>
                <a:latin typeface="Arial" panose="020B0604020202020204" pitchFamily="34" charset="0"/>
                <a:ea typeface="Times New Roman" panose="02020603050405020304" pitchFamily="18" charset="0"/>
              </a:rPr>
              <a:t>mínimo y aclaramiento del lactato mostraron desplazamientos muy positivos, indicativos de la influencia del programa de fuerza aplicado. </a:t>
            </a:r>
            <a:endParaRPr lang="es-EC" dirty="0" smtClean="0">
              <a:effectLst/>
              <a:latin typeface="Times New Roman" panose="02020603050405020304" pitchFamily="18" charset="0"/>
              <a:ea typeface="Times New Roman" panose="02020603050405020304" pitchFamily="18" charset="0"/>
            </a:endParaRPr>
          </a:p>
        </p:txBody>
      </p:sp>
      <p:sp>
        <p:nvSpPr>
          <p:cNvPr id="3" name="Llamada ovalada 2"/>
          <p:cNvSpPr/>
          <p:nvPr/>
        </p:nvSpPr>
        <p:spPr>
          <a:xfrm>
            <a:off x="3720662" y="425669"/>
            <a:ext cx="4666593" cy="9932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CONCLUSIONES </a:t>
            </a:r>
            <a:endParaRPr lang="es-EC"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65" y="67351"/>
            <a:ext cx="2549284" cy="185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607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50882" y="839749"/>
            <a:ext cx="10294883"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smtClean="0">
                <a:effectLst/>
                <a:latin typeface="Arial" panose="020B0604020202020204" pitchFamily="34" charset="0"/>
                <a:ea typeface="Times New Roman" panose="02020603050405020304" pitchFamily="18" charset="0"/>
              </a:rPr>
              <a:t>Se concluye también que en el pos-test en la prueba de 27 km los valores de la frecuencia cardiaca al concluir la prueba y luego de cinco minutos de concluida no manifestaron valores de desplazamientos favorables al programa, lo que es indicativo de que siendo una distancia eminentemente aerobia reclama de un tiempo mayor de aplicación de este tipo de programa de fuerza.</a:t>
            </a:r>
            <a:endParaRPr lang="es-EC" dirty="0" smtClean="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smtClean="0">
                <a:effectLst/>
                <a:latin typeface="Arial" panose="020B0604020202020204" pitchFamily="34" charset="0"/>
                <a:ea typeface="Times New Roman" panose="02020603050405020304" pitchFamily="18" charset="0"/>
              </a:rPr>
              <a:t>En la investigación se destaca como muy positivo los valores obtenidos del lactato sanguíneo, una vez concluida la aplicación del programa de ejercicios de fuerza, directamente asociados con una mejor preparación láctica de los corredores.</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449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8635" y="2669569"/>
            <a:ext cx="9979572" cy="2169825"/>
          </a:xfrm>
          <a:prstGeom prst="rect">
            <a:avLst/>
          </a:prstGeom>
        </p:spPr>
        <p:txBody>
          <a:bodyPr wrap="square">
            <a:spAutoFit/>
          </a:bodyPr>
          <a:lstStyle/>
          <a:p>
            <a:pPr marL="342900" lvl="0" indent="-342900" algn="just">
              <a:lnSpc>
                <a:spcPct val="150000"/>
              </a:lnSpc>
              <a:spcAft>
                <a:spcPts val="0"/>
              </a:spcAft>
              <a:buSzPts val="1000"/>
              <a:buFont typeface="Symbol" panose="05050102010706020507" pitchFamily="18" charset="2"/>
              <a:buChar char=""/>
              <a:tabLst>
                <a:tab pos="457200" algn="l"/>
              </a:tabLst>
            </a:pPr>
            <a:r>
              <a:rPr lang="es-ES" dirty="0" smtClean="0">
                <a:effectLst/>
                <a:latin typeface="Arial" panose="020B0604020202020204" pitchFamily="34" charset="0"/>
                <a:ea typeface="Times New Roman" panose="02020603050405020304" pitchFamily="18" charset="0"/>
              </a:rPr>
              <a:t>Seguir aplicando el plan de fuerza en los maratonistas de la FEDEME para sistematizar los logros. </a:t>
            </a:r>
            <a:endParaRPr lang="es-EC" dirty="0" smtClean="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es-ES" dirty="0" smtClean="0">
                <a:effectLst/>
                <a:latin typeface="Arial" panose="020B0604020202020204" pitchFamily="34" charset="0"/>
                <a:ea typeface="Times New Roman" panose="02020603050405020304" pitchFamily="18" charset="0"/>
              </a:rPr>
              <a:t>Dirigir la investigación hacia una aplicación más prolongada del plan de fuerza, utilizando, de forma dominante, el empleo de ejercicios con pesas, por su variabilidad al aplicarlo en diferentes ángulos del trabajo muscular.</a:t>
            </a:r>
            <a:endParaRPr lang="es-EC" dirty="0">
              <a:effectLst/>
              <a:latin typeface="Times New Roman" panose="02020603050405020304" pitchFamily="18" charset="0"/>
              <a:ea typeface="Times New Roman" panose="02020603050405020304" pitchFamily="18" charset="0"/>
            </a:endParaRPr>
          </a:p>
        </p:txBody>
      </p:sp>
      <p:sp>
        <p:nvSpPr>
          <p:cNvPr id="5" name="Llamada de nube 4"/>
          <p:cNvSpPr/>
          <p:nvPr/>
        </p:nvSpPr>
        <p:spPr>
          <a:xfrm>
            <a:off x="3153104" y="567559"/>
            <a:ext cx="4351283" cy="99322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RECOMENDACIONES</a:t>
            </a:r>
            <a:endParaRPr lang="es-EC" dirty="0"/>
          </a:p>
        </p:txBody>
      </p:sp>
    </p:spTree>
    <p:extLst>
      <p:ext uri="{BB962C8B-B14F-4D97-AF65-F5344CB8AC3E}">
        <p14:creationId xmlns:p14="http://schemas.microsoft.com/office/powerpoint/2010/main" val="3013745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r>
              <a:rPr lang="es-EC" sz="6600" dirty="0" smtClean="0">
                <a:solidFill>
                  <a:srgbClr val="FF0000"/>
                </a:solidFill>
              </a:rPr>
              <a:t>Gracias por su atención.</a:t>
            </a:r>
            <a:endParaRPr lang="es-EC" sz="6600" dirty="0">
              <a:solidFill>
                <a:srgbClr val="FF0000"/>
              </a:solidFill>
            </a:endParaRPr>
          </a:p>
        </p:txBody>
      </p:sp>
    </p:spTree>
    <p:extLst>
      <p:ext uri="{BB962C8B-B14F-4D97-AF65-F5344CB8AC3E}">
        <p14:creationId xmlns:p14="http://schemas.microsoft.com/office/powerpoint/2010/main" val="254687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1464" y="1792432"/>
            <a:ext cx="8037102" cy="2308324"/>
          </a:xfrm>
          <a:prstGeom prst="rect">
            <a:avLst/>
          </a:prstGeom>
          <a:ln w="28575">
            <a:solidFill>
              <a:schemeClr val="tx1"/>
            </a:solidFill>
          </a:ln>
        </p:spPr>
        <p:txBody>
          <a:bodyPr wrap="square">
            <a:spAutoFit/>
          </a:bodyPr>
          <a:lstStyle/>
          <a:p>
            <a:pPr algn="just">
              <a:lnSpc>
                <a:spcPct val="150000"/>
              </a:lnSpc>
              <a:spcAft>
                <a:spcPts val="0"/>
              </a:spcAft>
            </a:pPr>
            <a:r>
              <a:rPr lang="es-ES" sz="2400" dirty="0" smtClean="0">
                <a:effectLst/>
                <a:latin typeface="Arial" panose="020B0604020202020204" pitchFamily="34" charset="0"/>
                <a:ea typeface="Times New Roman" panose="02020603050405020304" pitchFamily="18" charset="0"/>
              </a:rPr>
              <a:t>¿Cómo   incide un programa de entrenamiento dirigido al desarrollo de la fuerza en el rendimiento de los corredores de maratón, de la Federación Deportiva Militar de Ecuador?</a:t>
            </a:r>
            <a:endParaRPr lang="es-EC" sz="24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2719059" y="750699"/>
            <a:ext cx="6414128" cy="523220"/>
          </a:xfrm>
          <a:prstGeom prst="rect">
            <a:avLst/>
          </a:prstGeom>
        </p:spPr>
        <p:txBody>
          <a:bodyPr wrap="none">
            <a:spAutoFit/>
          </a:bodyPr>
          <a:lstStyle/>
          <a:p>
            <a:pPr lvl="0">
              <a:spcBef>
                <a:spcPts val="200"/>
              </a:spcBef>
              <a:spcAft>
                <a:spcPts val="0"/>
              </a:spcAft>
              <a:buSzPts val="1200"/>
            </a:pPr>
            <a:r>
              <a:rPr lang="es-ES" sz="2800" b="1" spc="0" dirty="0" smtClean="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rPr>
              <a:t>FORMULACIÓN DEL PROBLEMA</a:t>
            </a:r>
            <a:endParaRPr lang="es-EC" sz="2800" b="1" spc="0" dirty="0">
              <a:solidFill>
                <a:srgbClr val="C0000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4" name="3 Imagen" descr="http://t2.gstatic.com/images?q=tbn:ANd9GcSrfOzt6hMiHnjZgZT-vf_krUh-ffnNtPBUHD7sL_1OdD07xA_kU63wseh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2280581"/>
            <a:ext cx="15716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35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gtEl>
                                        <p:attrNameLst>
                                          <p:attrName>ppt_x</p:attrName>
                                          <p:attrName>ppt_y</p:attrName>
                                        </p:attrNameLst>
                                      </p:cBhvr>
                                    </p:animMotion>
                                    <p:animRot by="1500000">
                                      <p:cBhvr>
                                        <p:cTn id="21" dur="125" fill="hold">
                                          <p:stCondLst>
                                            <p:cond delay="0"/>
                                          </p:stCondLst>
                                        </p:cTn>
                                        <p:tgtEl>
                                          <p:spTgt spid="3"/>
                                        </p:tgtEl>
                                        <p:attrNameLst>
                                          <p:attrName>r</p:attrName>
                                        </p:attrNameLst>
                                      </p:cBhvr>
                                    </p:animRot>
                                    <p:animRot by="-1500000">
                                      <p:cBhvr>
                                        <p:cTn id="22" dur="125" fill="hold">
                                          <p:stCondLst>
                                            <p:cond delay="125"/>
                                          </p:stCondLst>
                                        </p:cTn>
                                        <p:tgtEl>
                                          <p:spTgt spid="3"/>
                                        </p:tgtEl>
                                        <p:attrNameLst>
                                          <p:attrName>r</p:attrName>
                                        </p:attrNameLst>
                                      </p:cBhvr>
                                    </p:animRot>
                                    <p:animRot by="-1500000">
                                      <p:cBhvr>
                                        <p:cTn id="23" dur="125" fill="hold">
                                          <p:stCondLst>
                                            <p:cond delay="250"/>
                                          </p:stCondLst>
                                        </p:cTn>
                                        <p:tgtEl>
                                          <p:spTgt spid="3"/>
                                        </p:tgtEl>
                                        <p:attrNameLst>
                                          <p:attrName>r</p:attrName>
                                        </p:attrNameLst>
                                      </p:cBhvr>
                                    </p:animRot>
                                    <p:animRot by="1500000">
                                      <p:cBhvr>
                                        <p:cTn id="2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20902" y="260661"/>
            <a:ext cx="5749451" cy="461665"/>
          </a:xfrm>
          <a:prstGeom prst="rect">
            <a:avLst/>
          </a:prstGeom>
          <a:solidFill>
            <a:schemeClr val="bg1"/>
          </a:solidFill>
        </p:spPr>
        <p:txBody>
          <a:bodyPr wrap="square">
            <a:spAutoFit/>
          </a:bodyPr>
          <a:lstStyle/>
          <a:p>
            <a:r>
              <a:rPr lang="es-ES" sz="2400" b="1" dirty="0">
                <a:solidFill>
                  <a:srgbClr val="C00000"/>
                </a:solidFill>
                <a:latin typeface="Comic Sans MS" panose="030F0702030302020204" pitchFamily="66" charset="0"/>
              </a:rPr>
              <a:t>JUSTIFICACIÓN E IMPORTANCIA</a:t>
            </a:r>
            <a:endParaRPr lang="es-EC" sz="2400" b="1" dirty="0"/>
          </a:p>
        </p:txBody>
      </p:sp>
      <p:sp>
        <p:nvSpPr>
          <p:cNvPr id="8" name="Rectángulo 7"/>
          <p:cNvSpPr/>
          <p:nvPr/>
        </p:nvSpPr>
        <p:spPr>
          <a:xfrm>
            <a:off x="483471" y="5301076"/>
            <a:ext cx="11024315" cy="646331"/>
          </a:xfrm>
          <a:prstGeom prst="rect">
            <a:avLst/>
          </a:prstGeom>
          <a:ln w="38100">
            <a:solidFill>
              <a:schemeClr val="tx1"/>
            </a:solidFill>
          </a:ln>
        </p:spPr>
        <p:txBody>
          <a:bodyPr wrap="square">
            <a:spAutoFit/>
          </a:bodyPr>
          <a:lstStyle/>
          <a:p>
            <a:r>
              <a:rPr lang="es-ES" dirty="0" smtClean="0">
                <a:latin typeface="Arial" panose="020B0604020202020204" pitchFamily="34" charset="0"/>
                <a:ea typeface="Times New Roman" panose="02020603050405020304" pitchFamily="18" charset="0"/>
              </a:rPr>
              <a:t>Estará direccionado a  fortalecer </a:t>
            </a:r>
            <a:r>
              <a:rPr lang="es-ES" dirty="0">
                <a:latin typeface="Arial" panose="020B0604020202020204" pitchFamily="34" charset="0"/>
                <a:ea typeface="Times New Roman" panose="02020603050405020304" pitchFamily="18" charset="0"/>
              </a:rPr>
              <a:t>los músculos, para que puedan soportar las exigencias </a:t>
            </a:r>
            <a:r>
              <a:rPr lang="es-ES" dirty="0" smtClean="0">
                <a:latin typeface="Arial" panose="020B0604020202020204" pitchFamily="34" charset="0"/>
                <a:ea typeface="Times New Roman" panose="02020603050405020304" pitchFamily="18" charset="0"/>
              </a:rPr>
              <a:t>del mataron , </a:t>
            </a:r>
            <a:r>
              <a:rPr lang="es-ES" dirty="0">
                <a:latin typeface="Arial" panose="020B0604020202020204" pitchFamily="34" charset="0"/>
                <a:ea typeface="Times New Roman" panose="02020603050405020304" pitchFamily="18" charset="0"/>
              </a:rPr>
              <a:t>no solo en la competición sino en todo el proceso de </a:t>
            </a:r>
            <a:r>
              <a:rPr lang="es-ES" dirty="0" smtClean="0">
                <a:latin typeface="Arial" panose="020B0604020202020204" pitchFamily="34" charset="0"/>
                <a:ea typeface="Times New Roman" panose="02020603050405020304" pitchFamily="18" charset="0"/>
              </a:rPr>
              <a:t>entrenamiento beneficiando el rendimiento deportivo.</a:t>
            </a:r>
            <a:endParaRPr lang="es-EC" dirty="0"/>
          </a:p>
        </p:txBody>
      </p:sp>
      <p:sp>
        <p:nvSpPr>
          <p:cNvPr id="11" name="CuadroTexto 10"/>
          <p:cNvSpPr txBox="1"/>
          <p:nvPr/>
        </p:nvSpPr>
        <p:spPr>
          <a:xfrm>
            <a:off x="95267" y="2737506"/>
            <a:ext cx="1707775" cy="523220"/>
          </a:xfrm>
          <a:prstGeom prst="rect">
            <a:avLst/>
          </a:prstGeom>
          <a:noFill/>
          <a:ln w="38100">
            <a:solidFill>
              <a:schemeClr val="tx1"/>
            </a:solidFill>
          </a:ln>
        </p:spPr>
        <p:txBody>
          <a:bodyPr wrap="none" rtlCol="0">
            <a:spAutoFit/>
          </a:bodyPr>
          <a:lstStyle/>
          <a:p>
            <a:r>
              <a:rPr lang="es-EC" sz="2800" dirty="0" smtClean="0"/>
              <a:t>AGRESION</a:t>
            </a:r>
            <a:endParaRPr lang="es-EC" sz="2800" dirty="0"/>
          </a:p>
        </p:txBody>
      </p:sp>
      <p:pic>
        <p:nvPicPr>
          <p:cNvPr id="15" name="Imagen 14"/>
          <p:cNvPicPr>
            <a:picLocks noChangeAspect="1"/>
          </p:cNvPicPr>
          <p:nvPr/>
        </p:nvPicPr>
        <p:blipFill>
          <a:blip r:embed="rId2"/>
          <a:stretch>
            <a:fillRect/>
          </a:stretch>
        </p:blipFill>
        <p:spPr>
          <a:xfrm>
            <a:off x="3654462" y="1529255"/>
            <a:ext cx="3839725" cy="2581742"/>
          </a:xfrm>
          <a:prstGeom prst="rect">
            <a:avLst/>
          </a:prstGeom>
        </p:spPr>
      </p:pic>
      <p:sp>
        <p:nvSpPr>
          <p:cNvPr id="17" name="Rectángulo 16"/>
          <p:cNvSpPr/>
          <p:nvPr/>
        </p:nvSpPr>
        <p:spPr>
          <a:xfrm>
            <a:off x="3621753" y="4681887"/>
            <a:ext cx="4066178" cy="461665"/>
          </a:xfrm>
          <a:prstGeom prst="rect">
            <a:avLst/>
          </a:prstGeom>
        </p:spPr>
        <p:txBody>
          <a:bodyPr wrap="none">
            <a:spAutoFit/>
          </a:bodyPr>
          <a:lstStyle/>
          <a:p>
            <a:r>
              <a:rPr lang="es-ES" sz="2400" b="1" dirty="0" smtClean="0">
                <a:latin typeface="Arial" panose="020B0604020202020204" pitchFamily="34" charset="0"/>
                <a:ea typeface="Times New Roman" panose="02020603050405020304" pitchFamily="18" charset="0"/>
              </a:rPr>
              <a:t>EL TRABAJO DE FUERZA </a:t>
            </a:r>
            <a:endParaRPr lang="es-EC" sz="2400" b="1" dirty="0"/>
          </a:p>
        </p:txBody>
      </p:sp>
      <p:sp>
        <p:nvSpPr>
          <p:cNvPr id="18" name="Rectángulo 17"/>
          <p:cNvSpPr/>
          <p:nvPr/>
        </p:nvSpPr>
        <p:spPr>
          <a:xfrm>
            <a:off x="7296846" y="928269"/>
            <a:ext cx="4243469" cy="400110"/>
          </a:xfrm>
          <a:prstGeom prst="rect">
            <a:avLst/>
          </a:prstGeom>
          <a:ln w="38100">
            <a:solidFill>
              <a:schemeClr val="tx1"/>
            </a:solidFill>
          </a:ln>
        </p:spPr>
        <p:txBody>
          <a:bodyPr wrap="none">
            <a:spAutoFit/>
          </a:bodyPr>
          <a:lstStyle/>
          <a:p>
            <a:r>
              <a:rPr lang="es-ES" sz="2000" dirty="0" smtClean="0">
                <a:latin typeface="Arial" panose="020B0604020202020204" pitchFamily="34" charset="0"/>
                <a:ea typeface="Times New Roman" panose="02020603050405020304" pitchFamily="18" charset="0"/>
              </a:rPr>
              <a:t>Kil</a:t>
            </a:r>
            <a:r>
              <a:rPr lang="es-ES" sz="2000" dirty="0">
                <a:latin typeface="Arial" panose="020B0604020202020204" pitchFamily="34" charset="0"/>
                <a:ea typeface="Times New Roman" panose="02020603050405020304" pitchFamily="18" charset="0"/>
              </a:rPr>
              <a:t>ó</a:t>
            </a:r>
            <a:r>
              <a:rPr lang="es-ES" sz="2000" dirty="0" smtClean="0">
                <a:latin typeface="Arial" panose="020B0604020202020204" pitchFamily="34" charset="0"/>
                <a:ea typeface="Times New Roman" panose="02020603050405020304" pitchFamily="18" charset="0"/>
              </a:rPr>
              <a:t>metros /horas de entrenamiento</a:t>
            </a:r>
            <a:endParaRPr lang="es-EC" sz="2000" dirty="0"/>
          </a:p>
        </p:txBody>
      </p:sp>
      <p:sp>
        <p:nvSpPr>
          <p:cNvPr id="19" name="CuadroTexto 18"/>
          <p:cNvSpPr txBox="1"/>
          <p:nvPr/>
        </p:nvSpPr>
        <p:spPr>
          <a:xfrm>
            <a:off x="1426724" y="991553"/>
            <a:ext cx="2571345" cy="461665"/>
          </a:xfrm>
          <a:prstGeom prst="rect">
            <a:avLst/>
          </a:prstGeom>
          <a:noFill/>
          <a:ln w="38100">
            <a:solidFill>
              <a:schemeClr val="bg2">
                <a:lumMod val="10000"/>
              </a:schemeClr>
            </a:solidFill>
          </a:ln>
        </p:spPr>
        <p:txBody>
          <a:bodyPr wrap="none" rtlCol="0">
            <a:spAutoFit/>
          </a:bodyPr>
          <a:lstStyle/>
          <a:p>
            <a:r>
              <a:rPr lang="es-EC" sz="2400" dirty="0" smtClean="0"/>
              <a:t>Movimiento Cíclico</a:t>
            </a:r>
            <a:endParaRPr lang="es-EC" sz="2400" dirty="0"/>
          </a:p>
        </p:txBody>
      </p:sp>
      <p:sp>
        <p:nvSpPr>
          <p:cNvPr id="20" name="Flecha a la derecha con muesca 19"/>
          <p:cNvSpPr/>
          <p:nvPr/>
        </p:nvSpPr>
        <p:spPr>
          <a:xfrm>
            <a:off x="1897919" y="2497130"/>
            <a:ext cx="1628957" cy="10039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lecha doblada hacia arriba 25"/>
          <p:cNvSpPr/>
          <p:nvPr/>
        </p:nvSpPr>
        <p:spPr>
          <a:xfrm rot="16200000" flipH="1">
            <a:off x="7907336" y="1954573"/>
            <a:ext cx="1870545" cy="115194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lecha derecha 27"/>
          <p:cNvSpPr/>
          <p:nvPr/>
        </p:nvSpPr>
        <p:spPr>
          <a:xfrm>
            <a:off x="4421665" y="972640"/>
            <a:ext cx="2305318" cy="311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lecha arriba 29"/>
          <p:cNvSpPr/>
          <p:nvPr/>
        </p:nvSpPr>
        <p:spPr>
          <a:xfrm>
            <a:off x="5316475" y="4135918"/>
            <a:ext cx="450280" cy="4961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27876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93544" y="717452"/>
            <a:ext cx="5121656" cy="523220"/>
          </a:xfrm>
          <a:prstGeom prst="rect">
            <a:avLst/>
          </a:prstGeom>
        </p:spPr>
        <p:txBody>
          <a:bodyPr wrap="square">
            <a:spAutoFit/>
          </a:bodyPr>
          <a:lstStyle/>
          <a:p>
            <a:pPr marL="457200" indent="-457200"/>
            <a:r>
              <a:rPr lang="es-EC" sz="2800" b="1" dirty="0" smtClean="0">
                <a:solidFill>
                  <a:srgbClr val="C00000"/>
                </a:solidFill>
                <a:effectLst/>
                <a:latin typeface="Times New Roman" panose="02020603050405020304" pitchFamily="18" charset="0"/>
                <a:ea typeface="Times New Roman" panose="02020603050405020304" pitchFamily="18" charset="0"/>
              </a:rPr>
              <a:t>OBJETIVO GENERAL</a:t>
            </a:r>
            <a:endParaRPr lang="es-EC" sz="2800" b="1" dirty="0">
              <a:solidFill>
                <a:srgbClr val="C00000"/>
              </a:solidFill>
              <a:effectLst/>
              <a:latin typeface="Times New Roman" panose="02020603050405020304" pitchFamily="18" charset="0"/>
              <a:ea typeface="Times New Roman" panose="02020603050405020304" pitchFamily="18" charset="0"/>
            </a:endParaRPr>
          </a:p>
        </p:txBody>
      </p:sp>
      <p:sp>
        <p:nvSpPr>
          <p:cNvPr id="7" name="Llamada rectangular redondeada 6"/>
          <p:cNvSpPr/>
          <p:nvPr/>
        </p:nvSpPr>
        <p:spPr>
          <a:xfrm>
            <a:off x="1993940" y="2644726"/>
            <a:ext cx="8269412" cy="2377440"/>
          </a:xfrm>
          <a:prstGeom prst="wedgeRoundRectCallout">
            <a:avLst>
              <a:gd name="adj1" fmla="val -25565"/>
              <a:gd name="adj2" fmla="val -9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latin typeface="Arial" panose="020B0604020202020204" pitchFamily="34" charset="0"/>
                <a:cs typeface="Arial" panose="020B0604020202020204" pitchFamily="34" charset="0"/>
              </a:rPr>
              <a:t> Diseñar un programa   de fuerza, para analizar los efectos en el   rendimiento de corredores de maratón de la Federación Deportiva Militar.</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9195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09105496"/>
              </p:ext>
            </p:extLst>
          </p:nvPr>
        </p:nvGraphicFramePr>
        <p:xfrm>
          <a:off x="2457450" y="671512"/>
          <a:ext cx="9001126" cy="3036934"/>
        </p:xfrm>
        <a:graphic>
          <a:graphicData uri="http://schemas.openxmlformats.org/drawingml/2006/table">
            <a:tbl>
              <a:tblPr firstRow="1" firstCol="1" bandRow="1">
                <a:tableStyleId>{5C22544A-7EE6-4342-B048-85BDC9FD1C3A}</a:tableStyleId>
              </a:tblPr>
              <a:tblGrid>
                <a:gridCol w="2289672"/>
                <a:gridCol w="1941479"/>
                <a:gridCol w="2538472"/>
                <a:gridCol w="2231503"/>
              </a:tblGrid>
              <a:tr h="903334">
                <a:tc>
                  <a:txBody>
                    <a:bodyPr/>
                    <a:lstStyle/>
                    <a:p>
                      <a:pPr algn="ctr">
                        <a:lnSpc>
                          <a:spcPct val="150000"/>
                        </a:lnSpc>
                        <a:spcAft>
                          <a:spcPts val="0"/>
                        </a:spcAft>
                      </a:pPr>
                      <a:r>
                        <a:rPr lang="es-EC" sz="2000" dirty="0">
                          <a:effectLst/>
                        </a:rPr>
                        <a:t>CONCEPTO</a:t>
                      </a:r>
                      <a:endParaRPr lang="es-EC"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DIMENSION</a:t>
                      </a:r>
                      <a:endParaRPr lang="es-EC"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INSTRUMENTOS</a:t>
                      </a:r>
                      <a:endParaRPr lang="es-EC"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INDICADORES</a:t>
                      </a:r>
                      <a:endParaRPr lang="es-EC" sz="2000" dirty="0">
                        <a:effectLst/>
                        <a:latin typeface="Times New Roman" panose="02020603050405020304" pitchFamily="18" charset="0"/>
                        <a:ea typeface="Times New Roman" panose="02020603050405020304" pitchFamily="18" charset="0"/>
                      </a:endParaRPr>
                    </a:p>
                  </a:txBody>
                  <a:tcPr marL="68580" marR="68580" marT="0" marB="0" anchor="ctr"/>
                </a:tc>
              </a:tr>
              <a:tr h="1890943">
                <a:tc>
                  <a:txBody>
                    <a:bodyPr/>
                    <a:lstStyle/>
                    <a:p>
                      <a:pPr algn="just">
                        <a:spcAft>
                          <a:spcPts val="0"/>
                        </a:spcAft>
                      </a:pPr>
                      <a:r>
                        <a:rPr lang="es-EC" sz="2000" dirty="0">
                          <a:effectLst/>
                        </a:rPr>
                        <a:t>Proceso mediante el cual se utilizan determinadas cargas dirigidas al desarrollo de la fuerza.</a:t>
                      </a:r>
                      <a:endParaRPr lang="es-EC"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Resistencia a la Fuerza.</a:t>
                      </a:r>
                    </a:p>
                    <a:p>
                      <a:pPr algn="just">
                        <a:spcAft>
                          <a:spcPts val="0"/>
                        </a:spcAft>
                      </a:pPr>
                      <a:r>
                        <a:rPr lang="es-EC" sz="2000" dirty="0">
                          <a:effectLst/>
                        </a:rPr>
                        <a:t> </a:t>
                      </a:r>
                    </a:p>
                    <a:p>
                      <a:pPr algn="just">
                        <a:spcAft>
                          <a:spcPts val="0"/>
                        </a:spcAft>
                      </a:pPr>
                      <a:r>
                        <a:rPr lang="es-EC" sz="2000" dirty="0">
                          <a:effectLst/>
                        </a:rPr>
                        <a:t> </a:t>
                      </a:r>
                    </a:p>
                    <a:p>
                      <a:pPr algn="just">
                        <a:spcAft>
                          <a:spcPts val="0"/>
                        </a:spcAft>
                      </a:pPr>
                      <a:r>
                        <a:rPr lang="es-EC" sz="2000" dirty="0">
                          <a:effectLst/>
                        </a:rPr>
                        <a:t> </a:t>
                      </a:r>
                    </a:p>
                    <a:p>
                      <a:pPr algn="just">
                        <a:spcAft>
                          <a:spcPts val="0"/>
                        </a:spcAft>
                      </a:pPr>
                      <a:r>
                        <a:rPr lang="es-EC" sz="2000" dirty="0">
                          <a:effectLst/>
                        </a:rPr>
                        <a:t>Fuerza rápida.</a:t>
                      </a:r>
                    </a:p>
                    <a:p>
                      <a:pPr algn="just">
                        <a:spcAft>
                          <a:spcPts val="0"/>
                        </a:spcAft>
                      </a:pPr>
                      <a:r>
                        <a:rPr lang="es-EC" sz="2000" dirty="0">
                          <a:effectLst/>
                        </a:rPr>
                        <a:t> </a:t>
                      </a:r>
                      <a:endParaRPr lang="es-EC"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28600">
                        <a:spcAft>
                          <a:spcPts val="0"/>
                        </a:spcAft>
                      </a:pPr>
                      <a:r>
                        <a:rPr lang="es-EC" sz="2000" dirty="0">
                          <a:effectLst/>
                        </a:rPr>
                        <a:t> </a:t>
                      </a:r>
                    </a:p>
                    <a:p>
                      <a:pPr marL="342900" lvl="0" indent="-342900">
                        <a:spcAft>
                          <a:spcPts val="0"/>
                        </a:spcAft>
                        <a:buFont typeface="Symbol" panose="05050102010706020507" pitchFamily="18" charset="2"/>
                        <a:buChar char=""/>
                      </a:pPr>
                      <a:r>
                        <a:rPr lang="es-EC" sz="2000" dirty="0" err="1">
                          <a:effectLst/>
                        </a:rPr>
                        <a:t>Macrociclos</a:t>
                      </a:r>
                      <a:endParaRPr lang="es-EC" sz="2000" dirty="0">
                        <a:effectLst/>
                      </a:endParaRPr>
                    </a:p>
                    <a:p>
                      <a:pPr marL="342900" lvl="0" indent="-342900">
                        <a:spcAft>
                          <a:spcPts val="0"/>
                        </a:spcAft>
                        <a:buFont typeface="Symbol" panose="05050102010706020507" pitchFamily="18" charset="2"/>
                        <a:buChar char=""/>
                      </a:pPr>
                      <a:r>
                        <a:rPr lang="es-EC" sz="2000" dirty="0">
                          <a:effectLst/>
                        </a:rPr>
                        <a:t>Planes semanales</a:t>
                      </a:r>
                    </a:p>
                    <a:p>
                      <a:pPr marL="228600">
                        <a:spcAft>
                          <a:spcPts val="0"/>
                        </a:spcAft>
                      </a:pPr>
                      <a:r>
                        <a:rPr lang="es-EC" sz="2000" dirty="0">
                          <a:effectLst/>
                        </a:rPr>
                        <a:t> </a:t>
                      </a:r>
                      <a:endParaRPr lang="es-EC"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2000" dirty="0">
                          <a:effectLst/>
                        </a:rPr>
                        <a:t>Tonelaje</a:t>
                      </a:r>
                    </a:p>
                    <a:p>
                      <a:pPr algn="just">
                        <a:spcAft>
                          <a:spcPts val="0"/>
                        </a:spcAft>
                      </a:pPr>
                      <a:r>
                        <a:rPr lang="es-EC" sz="2000" dirty="0">
                          <a:effectLst/>
                        </a:rPr>
                        <a:t>Repeticiones</a:t>
                      </a:r>
                      <a:endParaRPr lang="es-EC"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ángulo 5"/>
          <p:cNvSpPr/>
          <p:nvPr/>
        </p:nvSpPr>
        <p:spPr>
          <a:xfrm>
            <a:off x="293032" y="1540361"/>
            <a:ext cx="2221568" cy="1938992"/>
          </a:xfrm>
          <a:prstGeom prst="rect">
            <a:avLst/>
          </a:prstGeom>
          <a:solidFill>
            <a:schemeClr val="accent1"/>
          </a:solidFill>
          <a:ln w="28575">
            <a:solidFill>
              <a:schemeClr val="bg1"/>
            </a:solidFill>
          </a:ln>
        </p:spPr>
        <p:txBody>
          <a:bodyPr wrap="square">
            <a:spAutoFit/>
          </a:bodyPr>
          <a:lstStyle/>
          <a:p>
            <a:pPr lvl="0" algn="ctr" eaLnBrk="0" fontAlgn="base" hangingPunct="0">
              <a:spcBef>
                <a:spcPct val="0"/>
              </a:spcBef>
              <a:spcAft>
                <a:spcPct val="0"/>
              </a:spcAft>
            </a:pPr>
            <a:r>
              <a:rPr lang="es-ES" sz="2000" i="1" dirty="0">
                <a:latin typeface="Arial" panose="020B0604020202020204" pitchFamily="34" charset="0"/>
                <a:ea typeface="Times New Roman" panose="02020603050405020304" pitchFamily="18" charset="0"/>
                <a:cs typeface="Arial" panose="020B0604020202020204" pitchFamily="34" charset="0"/>
              </a:rPr>
              <a:t>Variable Independiente</a:t>
            </a:r>
            <a:r>
              <a:rPr lang="es-ES" sz="2000" i="1" dirty="0" smtClean="0">
                <a:latin typeface="Arial" panose="020B0604020202020204" pitchFamily="34" charset="0"/>
                <a:ea typeface="Times New Roman" panose="02020603050405020304" pitchFamily="18" charset="0"/>
                <a:cs typeface="Arial" panose="020B0604020202020204" pitchFamily="34" charset="0"/>
              </a:rPr>
              <a:t>:</a:t>
            </a:r>
          </a:p>
          <a:p>
            <a:pPr lvl="0" algn="ctr" eaLnBrk="0" fontAlgn="base" hangingPunct="0">
              <a:spcBef>
                <a:spcPct val="0"/>
              </a:spcBef>
              <a:spcAft>
                <a:spcPct val="0"/>
              </a:spcAft>
            </a:pPr>
            <a:endParaRPr lang="es-ES" sz="2000" b="1" i="1" dirty="0">
              <a:solidFill>
                <a:srgbClr val="1F497D"/>
              </a:solidFill>
              <a:latin typeface="Arial" panose="020B0604020202020204" pitchFamily="34" charset="0"/>
              <a:ea typeface="Times New Roman" panose="02020603050405020304" pitchFamily="18" charset="0"/>
              <a:cs typeface="Arial" panose="020B0604020202020204" pitchFamily="34" charset="0"/>
            </a:endParaRPr>
          </a:p>
          <a:p>
            <a:pPr lvl="0" algn="ctr" eaLnBrk="0" fontAlgn="base" hangingPunct="0">
              <a:spcBef>
                <a:spcPct val="0"/>
              </a:spcBef>
              <a:spcAft>
                <a:spcPct val="0"/>
              </a:spcAft>
            </a:pPr>
            <a:r>
              <a:rPr lang="es-ES" sz="2000" b="1" i="1" dirty="0" smtClean="0">
                <a:solidFill>
                  <a:srgbClr val="1F497D"/>
                </a:solidFill>
                <a:latin typeface="Arial" panose="020B0604020202020204" pitchFamily="34" charset="0"/>
                <a:ea typeface="Times New Roman" panose="02020603050405020304" pitchFamily="18" charset="0"/>
                <a:cs typeface="Arial" panose="020B0604020202020204" pitchFamily="34" charset="0"/>
              </a:rPr>
              <a:t> </a:t>
            </a:r>
            <a:r>
              <a:rPr lang="es-EC" sz="2000" b="1" i="1" dirty="0">
                <a:latin typeface="Arial" panose="020B0604020202020204" pitchFamily="34" charset="0"/>
                <a:ea typeface="Times New Roman" panose="02020603050405020304" pitchFamily="18" charset="0"/>
                <a:cs typeface="Arial" panose="020B0604020202020204" pitchFamily="34" charset="0"/>
              </a:rPr>
              <a:t>Trabajo de  </a:t>
            </a:r>
            <a:r>
              <a:rPr lang="es-EC" sz="2000" b="1" i="1" dirty="0" smtClean="0">
                <a:latin typeface="Arial" panose="020B0604020202020204" pitchFamily="34" charset="0"/>
                <a:ea typeface="Times New Roman" panose="02020603050405020304" pitchFamily="18" charset="0"/>
                <a:cs typeface="Arial" panose="020B0604020202020204" pitchFamily="34" charset="0"/>
              </a:rPr>
              <a:t>Fuerza</a:t>
            </a:r>
          </a:p>
          <a:p>
            <a:pPr lvl="0" eaLnBrk="0" fontAlgn="base" hangingPunct="0">
              <a:spcBef>
                <a:spcPct val="0"/>
              </a:spcBef>
              <a:spcAft>
                <a:spcPct val="0"/>
              </a:spcAft>
            </a:pPr>
            <a:endParaRPr lang="es-EC" sz="2000" b="1" i="1"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784070173"/>
              </p:ext>
            </p:extLst>
          </p:nvPr>
        </p:nvGraphicFramePr>
        <p:xfrm>
          <a:off x="2500313" y="3512502"/>
          <a:ext cx="8972551" cy="3566160"/>
        </p:xfrm>
        <a:graphic>
          <a:graphicData uri="http://schemas.openxmlformats.org/drawingml/2006/table">
            <a:tbl>
              <a:tblPr firstRow="1" firstCol="1" bandRow="1">
                <a:tableStyleId>{5C22544A-7EE6-4342-B048-85BDC9FD1C3A}</a:tableStyleId>
              </a:tblPr>
              <a:tblGrid>
                <a:gridCol w="2200275"/>
                <a:gridCol w="2046831"/>
                <a:gridCol w="2596981"/>
                <a:gridCol w="2128464"/>
              </a:tblGrid>
              <a:tr h="2745423">
                <a:tc>
                  <a:txBody>
                    <a:bodyPr/>
                    <a:lstStyle/>
                    <a:p>
                      <a:pPr algn="just">
                        <a:spcAft>
                          <a:spcPts val="0"/>
                        </a:spcAft>
                      </a:pPr>
                      <a:r>
                        <a:rPr lang="es-ES" sz="1800" b="0" dirty="0" smtClean="0">
                          <a:effectLst/>
                        </a:rPr>
                        <a:t>Es el </a:t>
                      </a:r>
                      <a:r>
                        <a:rPr lang="es-ES" sz="1800" b="0" dirty="0">
                          <a:effectLst/>
                        </a:rPr>
                        <a:t>resultado conjunto de una actividad deportiva que, especialmente dentro del deporte de competición, cristaliza en una magnitud otorgada a dicha actividad motriz según reglas previamente establecidas" (Martin, 2001).</a:t>
                      </a:r>
                      <a:endParaRPr lang="es-EC"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2000" b="0" dirty="0">
                          <a:solidFill>
                            <a:schemeClr val="tx1"/>
                          </a:solidFill>
                          <a:effectLst/>
                        </a:rPr>
                        <a:t>Rendimiento.</a:t>
                      </a:r>
                      <a:endParaRPr lang="es-EC"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marL="228600" algn="just">
                        <a:lnSpc>
                          <a:spcPct val="150000"/>
                        </a:lnSpc>
                        <a:spcAft>
                          <a:spcPts val="0"/>
                        </a:spcAft>
                      </a:pPr>
                      <a:r>
                        <a:rPr lang="es-EC" sz="2000" b="0" dirty="0">
                          <a:solidFill>
                            <a:schemeClr val="tx1"/>
                          </a:solidFill>
                          <a:effectLst/>
                        </a:rPr>
                        <a:t>Test de 1000 m, 5000 m, 27 km y como complemento Maratón Internacional en la Coruña, España</a:t>
                      </a:r>
                      <a:endParaRPr lang="es-EC"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marL="342900" lvl="0" indent="-342900" algn="just">
                        <a:lnSpc>
                          <a:spcPct val="150000"/>
                        </a:lnSpc>
                        <a:spcAft>
                          <a:spcPts val="0"/>
                        </a:spcAft>
                        <a:buFont typeface="Symbol" panose="05050102010706020507" pitchFamily="18" charset="2"/>
                        <a:buChar char=""/>
                      </a:pPr>
                      <a:r>
                        <a:rPr lang="es-EC" sz="2000" b="0" dirty="0">
                          <a:solidFill>
                            <a:schemeClr val="tx1"/>
                          </a:solidFill>
                          <a:effectLst/>
                        </a:rPr>
                        <a:t>Frecuencia cardiaca.</a:t>
                      </a:r>
                    </a:p>
                    <a:p>
                      <a:pPr marL="342900" lvl="0" indent="-342900" algn="just">
                        <a:lnSpc>
                          <a:spcPct val="150000"/>
                        </a:lnSpc>
                        <a:spcAft>
                          <a:spcPts val="0"/>
                        </a:spcAft>
                        <a:buFont typeface="Symbol" panose="05050102010706020507" pitchFamily="18" charset="2"/>
                        <a:buChar char=""/>
                      </a:pPr>
                      <a:r>
                        <a:rPr lang="es-EC" sz="2000" b="0" dirty="0">
                          <a:solidFill>
                            <a:schemeClr val="tx1"/>
                          </a:solidFill>
                          <a:effectLst/>
                        </a:rPr>
                        <a:t>Lactato.</a:t>
                      </a:r>
                    </a:p>
                    <a:p>
                      <a:pPr marL="342900" lvl="0" indent="-342900" algn="just">
                        <a:lnSpc>
                          <a:spcPct val="150000"/>
                        </a:lnSpc>
                        <a:spcAft>
                          <a:spcPts val="0"/>
                        </a:spcAft>
                        <a:buFont typeface="Symbol" panose="05050102010706020507" pitchFamily="18" charset="2"/>
                        <a:buChar char=""/>
                      </a:pPr>
                      <a:r>
                        <a:rPr lang="es-EC" sz="2000" b="0" dirty="0">
                          <a:solidFill>
                            <a:schemeClr val="tx1"/>
                          </a:solidFill>
                          <a:effectLst/>
                        </a:rPr>
                        <a:t>Vo2 </a:t>
                      </a:r>
                      <a:r>
                        <a:rPr lang="es-EC" sz="2000" b="0" dirty="0" err="1">
                          <a:solidFill>
                            <a:schemeClr val="tx1"/>
                          </a:solidFill>
                          <a:effectLst/>
                        </a:rPr>
                        <a:t>max</a:t>
                      </a:r>
                      <a:r>
                        <a:rPr lang="es-EC" sz="2000" b="0" dirty="0">
                          <a:solidFill>
                            <a:schemeClr val="tx1"/>
                          </a:solidFill>
                          <a:effectLst/>
                        </a:rPr>
                        <a:t>.</a:t>
                      </a:r>
                    </a:p>
                    <a:p>
                      <a:pPr marL="342900" lvl="0" indent="-342900" algn="just">
                        <a:lnSpc>
                          <a:spcPct val="150000"/>
                        </a:lnSpc>
                        <a:spcAft>
                          <a:spcPts val="0"/>
                        </a:spcAft>
                        <a:buFont typeface="Symbol" panose="05050102010706020507" pitchFamily="18" charset="2"/>
                        <a:buChar char=""/>
                      </a:pPr>
                      <a:r>
                        <a:rPr lang="es-EC" sz="2000" b="0" dirty="0">
                          <a:solidFill>
                            <a:schemeClr val="tx1"/>
                          </a:solidFill>
                          <a:effectLst/>
                        </a:rPr>
                        <a:t>Tiempo</a:t>
                      </a:r>
                    </a:p>
                    <a:p>
                      <a:pPr algn="just">
                        <a:lnSpc>
                          <a:spcPct val="150000"/>
                        </a:lnSpc>
                        <a:spcAft>
                          <a:spcPts val="0"/>
                        </a:spcAft>
                      </a:pPr>
                      <a:r>
                        <a:rPr lang="es-EC" sz="2000" b="0" dirty="0">
                          <a:solidFill>
                            <a:schemeClr val="tx1"/>
                          </a:solidFill>
                          <a:effectLst/>
                        </a:rPr>
                        <a:t> </a:t>
                      </a:r>
                      <a:endParaRPr lang="es-EC"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
        <p:nvSpPr>
          <p:cNvPr id="9" name="Rectángulo 8"/>
          <p:cNvSpPr/>
          <p:nvPr/>
        </p:nvSpPr>
        <p:spPr>
          <a:xfrm>
            <a:off x="293032" y="3479353"/>
            <a:ext cx="2221568" cy="3447098"/>
          </a:xfrm>
          <a:prstGeom prst="rect">
            <a:avLst/>
          </a:prstGeom>
          <a:solidFill>
            <a:schemeClr val="accent1"/>
          </a:solidFill>
          <a:ln>
            <a:solidFill>
              <a:schemeClr val="bg1"/>
            </a:solidFill>
          </a:ln>
        </p:spPr>
        <p:txBody>
          <a:bodyPr wrap="square">
            <a:spAutoFit/>
          </a:bodyPr>
          <a:lstStyle/>
          <a:p>
            <a:pPr lvl="0" eaLnBrk="0" fontAlgn="base" hangingPunct="0">
              <a:spcBef>
                <a:spcPct val="0"/>
              </a:spcBef>
              <a:spcAft>
                <a:spcPct val="0"/>
              </a:spcAft>
            </a:pPr>
            <a:r>
              <a:rPr lang="es-ES" dirty="0" smtClean="0">
                <a:latin typeface="Arial" panose="020B0604020202020204" pitchFamily="34" charset="0"/>
                <a:ea typeface="Times New Roman" panose="02020603050405020304" pitchFamily="18" charset="0"/>
                <a:cs typeface="Arial" panose="020B0604020202020204" pitchFamily="34" charset="0"/>
              </a:rPr>
              <a:t>Variable </a:t>
            </a:r>
            <a:r>
              <a:rPr lang="es-ES" dirty="0">
                <a:latin typeface="Arial" panose="020B0604020202020204" pitchFamily="34" charset="0"/>
                <a:ea typeface="Times New Roman" panose="02020603050405020304" pitchFamily="18" charset="0"/>
                <a:cs typeface="Arial" panose="020B0604020202020204" pitchFamily="34" charset="0"/>
              </a:rPr>
              <a:t>Dependiente: </a:t>
            </a:r>
            <a:endParaRPr lang="es-ES" dirty="0" smtClean="0">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es-ES" b="1" dirty="0">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s-ES" b="1" dirty="0" smtClean="0">
                <a:latin typeface="Arial" panose="020B0604020202020204" pitchFamily="34" charset="0"/>
                <a:ea typeface="Times New Roman" panose="02020603050405020304" pitchFamily="18" charset="0"/>
                <a:cs typeface="Arial" panose="020B0604020202020204" pitchFamily="34" charset="0"/>
              </a:rPr>
              <a:t>Rendimiento </a:t>
            </a:r>
            <a:r>
              <a:rPr lang="es-ES" b="1" dirty="0">
                <a:latin typeface="Arial" panose="020B0604020202020204" pitchFamily="34" charset="0"/>
                <a:ea typeface="Times New Roman" panose="02020603050405020304" pitchFamily="18" charset="0"/>
                <a:cs typeface="Arial" panose="020B0604020202020204" pitchFamily="34" charset="0"/>
              </a:rPr>
              <a:t>de los </a:t>
            </a:r>
            <a:r>
              <a:rPr lang="es-ES" b="1" dirty="0" smtClean="0">
                <a:latin typeface="Arial" panose="020B0604020202020204" pitchFamily="34" charset="0"/>
                <a:ea typeface="Times New Roman" panose="02020603050405020304" pitchFamily="18" charset="0"/>
                <a:cs typeface="Arial" panose="020B0604020202020204" pitchFamily="34" charset="0"/>
              </a:rPr>
              <a:t>corredores</a:t>
            </a:r>
          </a:p>
          <a:p>
            <a:pPr lvl="0" eaLnBrk="0" fontAlgn="base" hangingPunct="0">
              <a:spcBef>
                <a:spcPct val="0"/>
              </a:spcBef>
              <a:spcAft>
                <a:spcPct val="0"/>
              </a:spcAft>
            </a:pPr>
            <a:endParaRPr lang="es-ES" sz="1600" b="1"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s-ES" sz="1600" b="1" dirty="0" smtClean="0">
              <a:latin typeface="Arial" panose="020B0604020202020204" pitchFamily="34" charset="0"/>
              <a:cs typeface="Arial" panose="020B0604020202020204" pitchFamily="34" charset="0"/>
            </a:endParaRPr>
          </a:p>
        </p:txBody>
      </p:sp>
      <p:sp>
        <p:nvSpPr>
          <p:cNvPr id="10" name="Rectángulo 9"/>
          <p:cNvSpPr/>
          <p:nvPr/>
        </p:nvSpPr>
        <p:spPr>
          <a:xfrm>
            <a:off x="3120329" y="158234"/>
            <a:ext cx="5179816" cy="400110"/>
          </a:xfrm>
          <a:prstGeom prst="rect">
            <a:avLst/>
          </a:prstGeom>
          <a:solidFill>
            <a:schemeClr val="bg1"/>
          </a:solidFill>
        </p:spPr>
        <p:txBody>
          <a:bodyPr wrap="none">
            <a:spAutoFit/>
          </a:bodyPr>
          <a:lstStyle/>
          <a:p>
            <a:pPr algn="ctr"/>
            <a:r>
              <a:rPr lang="es-EC" sz="2000" b="1" dirty="0">
                <a:solidFill>
                  <a:srgbClr val="C00000"/>
                </a:solidFill>
                <a:latin typeface="Arial" panose="020B0604020202020204" pitchFamily="34" charset="0"/>
                <a:cs typeface="Arial" panose="020B0604020202020204" pitchFamily="34" charset="0"/>
              </a:rPr>
              <a:t>OPERACIONALIZACIÓN DE </a:t>
            </a:r>
            <a:r>
              <a:rPr lang="es-EC" sz="2000" b="1" dirty="0" smtClean="0">
                <a:solidFill>
                  <a:srgbClr val="C00000"/>
                </a:solidFill>
                <a:latin typeface="Arial" panose="020B0604020202020204" pitchFamily="34" charset="0"/>
                <a:cs typeface="Arial" panose="020B0604020202020204" pitchFamily="34" charset="0"/>
              </a:rPr>
              <a:t>VARIABLES</a:t>
            </a:r>
            <a:endParaRPr lang="en-US" dirty="0"/>
          </a:p>
        </p:txBody>
      </p:sp>
    </p:spTree>
    <p:extLst>
      <p:ext uri="{BB962C8B-B14F-4D97-AF65-F5344CB8AC3E}">
        <p14:creationId xmlns:p14="http://schemas.microsoft.com/office/powerpoint/2010/main" val="19464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4101" y="1522974"/>
            <a:ext cx="8409905" cy="2289171"/>
          </a:xfrm>
        </p:spPr>
        <p:txBody>
          <a:bodyPr>
            <a:normAutofit/>
          </a:bodyPr>
          <a:lstStyle/>
          <a:p>
            <a:pPr algn="ctr"/>
            <a:r>
              <a:rPr lang="es-EC" sz="6600" spc="0" dirty="0" smtClean="0">
                <a:ln w="76200"/>
                <a:solidFill>
                  <a:srgbClr val="C00000"/>
                </a:solidFill>
                <a:effectLst>
                  <a:reflection blurRad="6350" stA="53000" endA="300" endPos="35500" dir="5400000" sy="-90000" algn="bl" rotWithShape="0"/>
                </a:effectLst>
              </a:rPr>
              <a:t>MARCO TEÓRICO</a:t>
            </a:r>
            <a:endParaRPr lang="es-EC" sz="6600" spc="0" dirty="0">
              <a:ln w="76200"/>
              <a:solidFill>
                <a:srgbClr val="C0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87431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2348" y="1864769"/>
            <a:ext cx="6737046" cy="830997"/>
          </a:xfrm>
          <a:prstGeom prst="rect">
            <a:avLst/>
          </a:prstGeom>
          <a:solidFill>
            <a:schemeClr val="bg1"/>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s-EC" sz="2400" dirty="0" smtClean="0"/>
              <a:t>Consiste en recorrer una distancia de </a:t>
            </a:r>
            <a:r>
              <a:rPr lang="es-EC" sz="2400" dirty="0" smtClean="0">
                <a:effectLst/>
              </a:rPr>
              <a:t>42 195metros </a:t>
            </a:r>
            <a:r>
              <a:rPr lang="es-EC" sz="2400" dirty="0" smtClean="0"/>
              <a:t>(42 km y 195 m). </a:t>
            </a:r>
            <a:endParaRPr lang="es-EC" sz="2400" dirty="0"/>
          </a:p>
        </p:txBody>
      </p:sp>
      <p:sp>
        <p:nvSpPr>
          <p:cNvPr id="3" name="CuadroTexto 2"/>
          <p:cNvSpPr txBox="1"/>
          <p:nvPr/>
        </p:nvSpPr>
        <p:spPr>
          <a:xfrm>
            <a:off x="4350249" y="288429"/>
            <a:ext cx="3405321" cy="400110"/>
          </a:xfrm>
          <a:prstGeom prst="rect">
            <a:avLst/>
          </a:prstGeom>
          <a:solidFill>
            <a:schemeClr val="accent1">
              <a:lumMod val="60000"/>
              <a:lumOff val="40000"/>
            </a:schemeClr>
          </a:solidFill>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dirty="0" smtClean="0"/>
              <a:t>MARATON </a:t>
            </a:r>
            <a:endParaRPr lang="es-EC" sz="2000" b="1" dirty="0"/>
          </a:p>
        </p:txBody>
      </p:sp>
      <p:sp>
        <p:nvSpPr>
          <p:cNvPr id="4" name="Flecha abajo 3"/>
          <p:cNvSpPr/>
          <p:nvPr/>
        </p:nvSpPr>
        <p:spPr>
          <a:xfrm>
            <a:off x="5785281" y="996315"/>
            <a:ext cx="535258" cy="86845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4508796" y="3009251"/>
            <a:ext cx="2984150" cy="461665"/>
          </a:xfrm>
          <a:prstGeom prst="rect">
            <a:avLst/>
          </a:prstGeom>
          <a:solidFill>
            <a:schemeClr val="bg1"/>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s-EC" sz="2400" dirty="0" smtClean="0"/>
              <a:t>Prueba de Resistencia </a:t>
            </a:r>
            <a:endParaRPr lang="es-EC" sz="2400" dirty="0"/>
          </a:p>
        </p:txBody>
      </p:sp>
      <p:sp>
        <p:nvSpPr>
          <p:cNvPr id="6" name="Rectángulo 5"/>
          <p:cNvSpPr/>
          <p:nvPr/>
        </p:nvSpPr>
        <p:spPr>
          <a:xfrm>
            <a:off x="920155" y="4601150"/>
            <a:ext cx="10161431" cy="1569660"/>
          </a:xfrm>
          <a:prstGeom prst="rect">
            <a:avLst/>
          </a:prstGeom>
          <a:solidFill>
            <a:schemeClr val="bg1"/>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s-EC" sz="2400" dirty="0" smtClean="0"/>
              <a:t>En el maratón el rendimiento </a:t>
            </a:r>
            <a:r>
              <a:rPr lang="es-EC" sz="2400" dirty="0"/>
              <a:t>se debe a cuatro factores fisiológicos: el consumo máximo de oxígeno (VO</a:t>
            </a:r>
            <a:r>
              <a:rPr lang="es-EC" sz="2400" baseline="-25000" dirty="0"/>
              <a:t>2max</a:t>
            </a:r>
            <a:r>
              <a:rPr lang="es-EC" sz="2400" dirty="0"/>
              <a:t>), la cinética del VO</a:t>
            </a:r>
            <a:r>
              <a:rPr lang="es-EC" sz="2400" baseline="-25000" dirty="0"/>
              <a:t>2</a:t>
            </a:r>
            <a:r>
              <a:rPr lang="es-EC" sz="2400" dirty="0"/>
              <a:t>, el porcentaje del VO</a:t>
            </a:r>
            <a:r>
              <a:rPr lang="es-EC" sz="2400" baseline="-25000" dirty="0"/>
              <a:t>2max </a:t>
            </a:r>
            <a:r>
              <a:rPr lang="es-EC" sz="2400" dirty="0"/>
              <a:t>que somos capaces de utilizar (%VO</a:t>
            </a:r>
            <a:r>
              <a:rPr lang="es-EC" sz="2400" baseline="-25000" dirty="0"/>
              <a:t>2max</a:t>
            </a:r>
            <a:r>
              <a:rPr lang="es-EC" sz="2400" dirty="0"/>
              <a:t>) y la economía de carrera (EC) (Jones, 2016; Jones y Carter, 2000). </a:t>
            </a:r>
          </a:p>
        </p:txBody>
      </p:sp>
      <p:sp>
        <p:nvSpPr>
          <p:cNvPr id="7" name="CuadroTexto 6"/>
          <p:cNvSpPr txBox="1"/>
          <p:nvPr/>
        </p:nvSpPr>
        <p:spPr>
          <a:xfrm>
            <a:off x="7584262" y="3860687"/>
            <a:ext cx="2902782" cy="461665"/>
          </a:xfrm>
          <a:prstGeom prst="rect">
            <a:avLst/>
          </a:prstGeom>
          <a:solidFill>
            <a:schemeClr val="bg1"/>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s-EC" sz="2400" dirty="0" smtClean="0"/>
              <a:t>Aeróbica - anaeróbica</a:t>
            </a:r>
            <a:endParaRPr lang="es-EC" sz="2400" dirty="0"/>
          </a:p>
        </p:txBody>
      </p:sp>
      <p:sp>
        <p:nvSpPr>
          <p:cNvPr id="9" name="Rectángulo 8"/>
          <p:cNvSpPr/>
          <p:nvPr/>
        </p:nvSpPr>
        <p:spPr>
          <a:xfrm>
            <a:off x="2074672" y="3861349"/>
            <a:ext cx="2616614" cy="461665"/>
          </a:xfrm>
          <a:prstGeom prst="rect">
            <a:avLst/>
          </a:prstGeom>
          <a:solidFill>
            <a:schemeClr val="bg1"/>
          </a:solidFill>
          <a:ln w="571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none">
            <a:spAutoFit/>
          </a:bodyPr>
          <a:lstStyle/>
          <a:p>
            <a:r>
              <a:rPr lang="es-EC" sz="2400" dirty="0" smtClean="0"/>
              <a:t>Sistema de energía </a:t>
            </a:r>
            <a:endParaRPr lang="es-EC" sz="2400" dirty="0"/>
          </a:p>
        </p:txBody>
      </p:sp>
      <p:sp>
        <p:nvSpPr>
          <p:cNvPr id="10" name="Flecha derecha 9"/>
          <p:cNvSpPr/>
          <p:nvPr/>
        </p:nvSpPr>
        <p:spPr>
          <a:xfrm>
            <a:off x="5681203" y="3930012"/>
            <a:ext cx="639336" cy="212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75" y="1088945"/>
            <a:ext cx="17240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889</TotalTime>
  <Words>1022</Words>
  <Application>Microsoft Office PowerPoint</Application>
  <PresentationFormat>Panorámica</PresentationFormat>
  <Paragraphs>142</Paragraphs>
  <Slides>35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vt:lpstr>
      <vt:lpstr>Arial Black</vt:lpstr>
      <vt:lpstr>Calibri</vt:lpstr>
      <vt:lpstr>Calibri Light</vt:lpstr>
      <vt:lpstr>Cambria</vt:lpstr>
      <vt:lpstr>Comic Sans MS</vt:lpstr>
      <vt:lpstr>Symbol</vt:lpstr>
      <vt:lpstr>Times New Roman</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TEÓRICO</vt:lpstr>
      <vt:lpstr>Presentación de PowerPoint</vt:lpstr>
      <vt:lpstr>Presentación de PowerPoint</vt:lpstr>
      <vt:lpstr>Presentación de PowerPoint</vt:lpstr>
      <vt:lpstr>HIPÓTESIS</vt:lpstr>
      <vt:lpstr>Presentación de PowerPoint</vt:lpstr>
      <vt:lpstr> MÉTODO DE MEDICIÓN.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Alexis Suntaxi</dc:creator>
  <cp:lastModifiedBy>Familia</cp:lastModifiedBy>
  <cp:revision>73</cp:revision>
  <dcterms:created xsi:type="dcterms:W3CDTF">2018-06-20T14:47:56Z</dcterms:created>
  <dcterms:modified xsi:type="dcterms:W3CDTF">2018-11-07T04:30:43Z</dcterms:modified>
</cp:coreProperties>
</file>