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10" r:id="rId8"/>
    <p:sldId id="311" r:id="rId9"/>
    <p:sldId id="312" r:id="rId10"/>
    <p:sldId id="313" r:id="rId11"/>
    <p:sldId id="314" r:id="rId12"/>
    <p:sldId id="286" r:id="rId13"/>
    <p:sldId id="263" r:id="rId14"/>
    <p:sldId id="287" r:id="rId15"/>
    <p:sldId id="288" r:id="rId16"/>
    <p:sldId id="289" r:id="rId17"/>
    <p:sldId id="290" r:id="rId18"/>
    <p:sldId id="291" r:id="rId19"/>
    <p:sldId id="319" r:id="rId20"/>
    <p:sldId id="292" r:id="rId21"/>
    <p:sldId id="293" r:id="rId22"/>
    <p:sldId id="294" r:id="rId23"/>
    <p:sldId id="295" r:id="rId24"/>
    <p:sldId id="296" r:id="rId25"/>
    <p:sldId id="297" r:id="rId26"/>
    <p:sldId id="299" r:id="rId27"/>
    <p:sldId id="300" r:id="rId28"/>
    <p:sldId id="301" r:id="rId29"/>
    <p:sldId id="265" r:id="rId30"/>
    <p:sldId id="266" r:id="rId31"/>
    <p:sldId id="316" r:id="rId32"/>
    <p:sldId id="315" r:id="rId33"/>
    <p:sldId id="317" r:id="rId34"/>
    <p:sldId id="318" r:id="rId35"/>
    <p:sldId id="320" r:id="rId36"/>
    <p:sldId id="331" r:id="rId37"/>
    <p:sldId id="267" r:id="rId38"/>
    <p:sldId id="268" r:id="rId39"/>
    <p:sldId id="302" r:id="rId40"/>
    <p:sldId id="303" r:id="rId41"/>
    <p:sldId id="304" r:id="rId42"/>
    <p:sldId id="305" r:id="rId43"/>
    <p:sldId id="306" r:id="rId44"/>
    <p:sldId id="307" r:id="rId45"/>
    <p:sldId id="308" r:id="rId46"/>
    <p:sldId id="309" r:id="rId47"/>
    <p:sldId id="271" r:id="rId48"/>
    <p:sldId id="284" r:id="rId49"/>
    <p:sldId id="273" r:id="rId50"/>
    <p:sldId id="323" r:id="rId51"/>
    <p:sldId id="285" r:id="rId52"/>
    <p:sldId id="321" r:id="rId53"/>
    <p:sldId id="322" r:id="rId54"/>
    <p:sldId id="324" r:id="rId55"/>
    <p:sldId id="325" r:id="rId56"/>
    <p:sldId id="335" r:id="rId57"/>
    <p:sldId id="327" r:id="rId58"/>
    <p:sldId id="328" r:id="rId59"/>
    <p:sldId id="329" r:id="rId60"/>
    <p:sldId id="330" r:id="rId61"/>
    <p:sldId id="332" r:id="rId62"/>
    <p:sldId id="276" r:id="rId63"/>
    <p:sldId id="333" r:id="rId64"/>
    <p:sldId id="277" r:id="rId65"/>
    <p:sldId id="334" r:id="rId66"/>
    <p:sldId id="278" r:id="rId6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5" autoAdjust="0"/>
    <p:restoredTop sz="94660"/>
  </p:normalViewPr>
  <p:slideViewPr>
    <p:cSldViewPr snapToGrid="0">
      <p:cViewPr>
        <p:scale>
          <a:sx n="50" d="100"/>
          <a:sy n="50" d="100"/>
        </p:scale>
        <p:origin x="1410" y="57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image" Target="../media/image45.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2981D-C61A-4BD8-9A4C-6BF692CC9171}"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s-ES"/>
        </a:p>
      </dgm:t>
    </dgm:pt>
    <dgm:pt modelId="{42DEEF39-5171-43B3-B3A2-DEF4F1365A23}">
      <dgm:prSet phldrT="[Texto]"/>
      <dgm:spPr/>
      <dgm:t>
        <a:bodyPr/>
        <a:lstStyle/>
        <a:p>
          <a:r>
            <a:rPr lang="es-ES" i="1" dirty="0" smtClean="0"/>
            <a:t>Symbol </a:t>
          </a:r>
          <a:r>
            <a:rPr lang="es-ES" i="1" dirty="0" err="1" smtClean="0"/>
            <a:t>Synchronization</a:t>
          </a:r>
          <a:r>
            <a:rPr lang="es-ES" i="1" dirty="0" smtClean="0"/>
            <a:t> </a:t>
          </a:r>
          <a:endParaRPr lang="es-ES" dirty="0"/>
        </a:p>
      </dgm:t>
    </dgm:pt>
    <dgm:pt modelId="{B0BD5656-8451-4208-A8E6-DB1E8EFD6334}" type="parTrans" cxnId="{D21888E6-F357-4C8A-BDC0-3800E9A3DB4F}">
      <dgm:prSet/>
      <dgm:spPr/>
      <dgm:t>
        <a:bodyPr/>
        <a:lstStyle/>
        <a:p>
          <a:endParaRPr lang="es-ES"/>
        </a:p>
      </dgm:t>
    </dgm:pt>
    <dgm:pt modelId="{371F658A-B174-4404-993E-05242D049F54}" type="sibTrans" cxnId="{D21888E6-F357-4C8A-BDC0-3800E9A3DB4F}">
      <dgm:prSet/>
      <dgm:spPr/>
      <dgm:t>
        <a:bodyPr/>
        <a:lstStyle/>
        <a:p>
          <a:endParaRPr lang="es-ES"/>
        </a:p>
      </dgm:t>
    </dgm:pt>
    <dgm:pt modelId="{919FA98C-086D-4261-90F6-E2F58B1A2EBB}">
      <dgm:prSet phldrT="[Texto]" phldr="1"/>
      <dgm:spPr/>
      <dgm:t>
        <a:bodyPr/>
        <a:lstStyle/>
        <a:p>
          <a:endParaRPr lang="es-ES" dirty="0"/>
        </a:p>
      </dgm:t>
    </dgm:pt>
    <dgm:pt modelId="{B8787ED9-E1FE-425B-8D83-6E049CA79D5E}" type="parTrans" cxnId="{9BF072FF-931F-4956-A55E-D6A75A9C56C8}">
      <dgm:prSet/>
      <dgm:spPr/>
      <dgm:t>
        <a:bodyPr/>
        <a:lstStyle/>
        <a:p>
          <a:endParaRPr lang="es-ES"/>
        </a:p>
      </dgm:t>
    </dgm:pt>
    <dgm:pt modelId="{3B89DEAD-AC91-4283-AF6F-FA6D5A6207BE}" type="sibTrans" cxnId="{9BF072FF-931F-4956-A55E-D6A75A9C56C8}">
      <dgm:prSet/>
      <dgm:spPr/>
      <dgm:t>
        <a:bodyPr/>
        <a:lstStyle/>
        <a:p>
          <a:endParaRPr lang="es-ES"/>
        </a:p>
      </dgm:t>
    </dgm:pt>
    <dgm:pt modelId="{0F3437CD-3800-4CB9-8330-4E5C4D62ECE0}">
      <dgm:prSet phldrT="[Texto]" phldr="1"/>
      <dgm:spPr/>
      <dgm:t>
        <a:bodyPr/>
        <a:lstStyle/>
        <a:p>
          <a:endParaRPr lang="es-ES"/>
        </a:p>
      </dgm:t>
    </dgm:pt>
    <dgm:pt modelId="{705CF0EC-C285-4819-8AB3-A33688DD955C}" type="parTrans" cxnId="{2AC3F445-9220-4896-B045-B25E6A97AA5E}">
      <dgm:prSet/>
      <dgm:spPr/>
      <dgm:t>
        <a:bodyPr/>
        <a:lstStyle/>
        <a:p>
          <a:endParaRPr lang="es-ES"/>
        </a:p>
      </dgm:t>
    </dgm:pt>
    <dgm:pt modelId="{71C169EA-E021-47A8-B390-2B96E43E219D}" type="sibTrans" cxnId="{2AC3F445-9220-4896-B045-B25E6A97AA5E}">
      <dgm:prSet/>
      <dgm:spPr/>
      <dgm:t>
        <a:bodyPr/>
        <a:lstStyle/>
        <a:p>
          <a:endParaRPr lang="es-ES"/>
        </a:p>
      </dgm:t>
    </dgm:pt>
    <dgm:pt modelId="{DA8423CC-641D-4070-881F-922CDE0479B2}">
      <dgm:prSet phldrT="[Texto]"/>
      <dgm:spPr/>
      <dgm:t>
        <a:bodyPr/>
        <a:lstStyle/>
        <a:p>
          <a:r>
            <a:rPr lang="es-ES" i="1" dirty="0" smtClean="0"/>
            <a:t>Symbol </a:t>
          </a:r>
          <a:r>
            <a:rPr lang="es-ES" i="1" dirty="0" err="1" smtClean="0"/>
            <a:t>Synchronization</a:t>
          </a:r>
          <a:r>
            <a:rPr lang="es-ES" i="1" dirty="0" smtClean="0"/>
            <a:t> </a:t>
          </a:r>
          <a:endParaRPr lang="es-ES" dirty="0"/>
        </a:p>
      </dgm:t>
    </dgm:pt>
    <dgm:pt modelId="{DB89657B-44A1-4579-A8EE-7A22958A0C50}" type="parTrans" cxnId="{11898D12-1829-4297-ACE0-4F6D98613324}">
      <dgm:prSet/>
      <dgm:spPr/>
      <dgm:t>
        <a:bodyPr/>
        <a:lstStyle/>
        <a:p>
          <a:endParaRPr lang="es-ES"/>
        </a:p>
      </dgm:t>
    </dgm:pt>
    <dgm:pt modelId="{A10354BD-B90B-47FF-B45F-528BB69E258D}" type="sibTrans" cxnId="{11898D12-1829-4297-ACE0-4F6D98613324}">
      <dgm:prSet/>
      <dgm:spPr/>
      <dgm:t>
        <a:bodyPr/>
        <a:lstStyle/>
        <a:p>
          <a:endParaRPr lang="es-ES"/>
        </a:p>
      </dgm:t>
    </dgm:pt>
    <dgm:pt modelId="{38E18C74-4C58-4296-B35D-8312D7F45971}">
      <dgm:prSet phldrT="[Texto]"/>
      <dgm:spPr/>
      <dgm:t>
        <a:bodyPr/>
        <a:lstStyle/>
        <a:p>
          <a:r>
            <a:rPr lang="es-ES" dirty="0" err="1" smtClean="0"/>
            <a:t>Codec</a:t>
          </a:r>
          <a:r>
            <a:rPr lang="es-ES" dirty="0" smtClean="0"/>
            <a:t> G711 </a:t>
          </a:r>
          <a:endParaRPr lang="es-ES" dirty="0"/>
        </a:p>
      </dgm:t>
    </dgm:pt>
    <dgm:pt modelId="{C749FFDC-8CBE-414D-87EA-F8111FBD4523}" type="parTrans" cxnId="{E029D18E-A8B2-499C-ABE8-0B6C1B384382}">
      <dgm:prSet/>
      <dgm:spPr/>
      <dgm:t>
        <a:bodyPr/>
        <a:lstStyle/>
        <a:p>
          <a:endParaRPr lang="es-ES"/>
        </a:p>
      </dgm:t>
    </dgm:pt>
    <dgm:pt modelId="{7DABB34C-99CD-44DF-B9EC-B62FC5C6F88E}" type="sibTrans" cxnId="{E029D18E-A8B2-499C-ABE8-0B6C1B384382}">
      <dgm:prSet/>
      <dgm:spPr/>
      <dgm:t>
        <a:bodyPr/>
        <a:lstStyle/>
        <a:p>
          <a:endParaRPr lang="es-ES"/>
        </a:p>
      </dgm:t>
    </dgm:pt>
    <dgm:pt modelId="{BFBAFAD0-50F8-4EA9-9BDC-D6BA655A18B9}">
      <dgm:prSet phldrT="[Texto]" phldr="1"/>
      <dgm:spPr/>
      <dgm:t>
        <a:bodyPr/>
        <a:lstStyle/>
        <a:p>
          <a:endParaRPr lang="es-ES" dirty="0"/>
        </a:p>
      </dgm:t>
    </dgm:pt>
    <dgm:pt modelId="{61472999-67B4-4D8E-98D2-D535197043F6}" type="parTrans" cxnId="{2C3F1EF8-D0C0-407C-9C85-703BFA2FA1C7}">
      <dgm:prSet/>
      <dgm:spPr/>
      <dgm:t>
        <a:bodyPr/>
        <a:lstStyle/>
        <a:p>
          <a:endParaRPr lang="es-ES"/>
        </a:p>
      </dgm:t>
    </dgm:pt>
    <dgm:pt modelId="{9A43C8B0-FF2B-42AD-8C9F-A2E94B3D473B}" type="sibTrans" cxnId="{2C3F1EF8-D0C0-407C-9C85-703BFA2FA1C7}">
      <dgm:prSet/>
      <dgm:spPr/>
      <dgm:t>
        <a:bodyPr/>
        <a:lstStyle/>
        <a:p>
          <a:endParaRPr lang="es-ES"/>
        </a:p>
      </dgm:t>
    </dgm:pt>
    <dgm:pt modelId="{3795FC60-1411-490E-ACB0-767B0197896E}">
      <dgm:prSet phldrT="[Texto]"/>
      <dgm:spPr/>
      <dgm:t>
        <a:bodyPr/>
        <a:lstStyle/>
        <a:p>
          <a:r>
            <a:rPr lang="es-ES" i="1" dirty="0" smtClean="0"/>
            <a:t>Symbol </a:t>
          </a:r>
          <a:r>
            <a:rPr lang="es-ES" i="1" dirty="0" err="1" smtClean="0"/>
            <a:t>Synchronization</a:t>
          </a:r>
          <a:r>
            <a:rPr lang="es-ES" i="1" dirty="0" smtClean="0"/>
            <a:t> </a:t>
          </a:r>
          <a:endParaRPr lang="es-ES" dirty="0"/>
        </a:p>
      </dgm:t>
    </dgm:pt>
    <dgm:pt modelId="{32E08CC5-C611-4A67-8FFB-D418AB04A6BC}" type="parTrans" cxnId="{30FE836C-82A0-4653-A300-DC40379EFCC2}">
      <dgm:prSet/>
      <dgm:spPr/>
      <dgm:t>
        <a:bodyPr/>
        <a:lstStyle/>
        <a:p>
          <a:endParaRPr lang="es-ES"/>
        </a:p>
      </dgm:t>
    </dgm:pt>
    <dgm:pt modelId="{67A06E45-23C1-410B-B439-4D65168CE85B}" type="sibTrans" cxnId="{30FE836C-82A0-4653-A300-DC40379EFCC2}">
      <dgm:prSet/>
      <dgm:spPr/>
      <dgm:t>
        <a:bodyPr/>
        <a:lstStyle/>
        <a:p>
          <a:endParaRPr lang="es-ES"/>
        </a:p>
      </dgm:t>
    </dgm:pt>
    <dgm:pt modelId="{118979D2-2722-404F-B9C9-892642A457B8}">
      <dgm:prSet phldrT="[Texto]"/>
      <dgm:spPr/>
      <dgm:t>
        <a:bodyPr/>
        <a:lstStyle/>
        <a:p>
          <a:r>
            <a:rPr lang="en-US" i="1" dirty="0" smtClean="0"/>
            <a:t>Carrier Synchronizer</a:t>
          </a:r>
          <a:endParaRPr lang="es-ES" dirty="0"/>
        </a:p>
      </dgm:t>
    </dgm:pt>
    <dgm:pt modelId="{EE9B2F49-ADFF-4584-AC3E-55E8060B8329}" type="parTrans" cxnId="{5C1EBED9-C0CD-40ED-B3F3-A5D7AF3FEE00}">
      <dgm:prSet/>
      <dgm:spPr/>
      <dgm:t>
        <a:bodyPr/>
        <a:lstStyle/>
        <a:p>
          <a:endParaRPr lang="es-ES"/>
        </a:p>
      </dgm:t>
    </dgm:pt>
    <dgm:pt modelId="{7AB3C01D-E8A5-4A24-873A-0E54EE0EE3FF}" type="sibTrans" cxnId="{5C1EBED9-C0CD-40ED-B3F3-A5D7AF3FEE00}">
      <dgm:prSet/>
      <dgm:spPr/>
      <dgm:t>
        <a:bodyPr/>
        <a:lstStyle/>
        <a:p>
          <a:endParaRPr lang="es-ES"/>
        </a:p>
      </dgm:t>
    </dgm:pt>
    <dgm:pt modelId="{5B802505-DCC9-4E69-8269-D1E08C51130F}">
      <dgm:prSet/>
      <dgm:spPr/>
      <dgm:t>
        <a:bodyPr/>
        <a:lstStyle/>
        <a:p>
          <a:r>
            <a:rPr lang="en-US" i="1" dirty="0" smtClean="0"/>
            <a:t>Coarse Frequency</a:t>
          </a:r>
          <a:endParaRPr lang="es-ES" dirty="0"/>
        </a:p>
      </dgm:t>
    </dgm:pt>
    <dgm:pt modelId="{89929076-1710-4209-B9E9-EA16D1638594}" type="parTrans" cxnId="{48CECA8D-6217-4DCC-8AC6-72E40761843E}">
      <dgm:prSet/>
      <dgm:spPr/>
      <dgm:t>
        <a:bodyPr/>
        <a:lstStyle/>
        <a:p>
          <a:endParaRPr lang="es-ES"/>
        </a:p>
      </dgm:t>
    </dgm:pt>
    <dgm:pt modelId="{C0003E5E-C712-4683-A4FB-7BE47837AC14}" type="sibTrans" cxnId="{48CECA8D-6217-4DCC-8AC6-72E40761843E}">
      <dgm:prSet/>
      <dgm:spPr/>
      <dgm:t>
        <a:bodyPr/>
        <a:lstStyle/>
        <a:p>
          <a:endParaRPr lang="es-ES"/>
        </a:p>
      </dgm:t>
    </dgm:pt>
    <dgm:pt modelId="{A57881D2-CAFA-4168-A66B-392AA6FC0901}">
      <dgm:prSet/>
      <dgm:spPr/>
      <dgm:t>
        <a:bodyPr/>
        <a:lstStyle/>
        <a:p>
          <a:r>
            <a:rPr lang="en-US" i="1" dirty="0" smtClean="0"/>
            <a:t>Compensator</a:t>
          </a:r>
          <a:endParaRPr lang="es-ES" dirty="0"/>
        </a:p>
      </dgm:t>
    </dgm:pt>
    <dgm:pt modelId="{5BF9D2A1-2B3E-4A24-B56B-F279CE4A9A6A}" type="parTrans" cxnId="{C1E10062-3CCC-4381-8C8A-03D6193E0676}">
      <dgm:prSet/>
      <dgm:spPr/>
    </dgm:pt>
    <dgm:pt modelId="{E6471BDD-28CE-40C9-8CC2-9C2329C53389}" type="sibTrans" cxnId="{C1E10062-3CCC-4381-8C8A-03D6193E0676}">
      <dgm:prSet/>
      <dgm:spPr/>
    </dgm:pt>
    <dgm:pt modelId="{BC495A71-91E2-43C2-83AD-C646714F0908}" type="pres">
      <dgm:prSet presAssocID="{E1F2981D-C61A-4BD8-9A4C-6BF692CC9171}" presName="linear" presStyleCnt="0">
        <dgm:presLayoutVars>
          <dgm:dir/>
          <dgm:resizeHandles val="exact"/>
        </dgm:presLayoutVars>
      </dgm:prSet>
      <dgm:spPr/>
      <dgm:t>
        <a:bodyPr/>
        <a:lstStyle/>
        <a:p>
          <a:endParaRPr lang="es-ES"/>
        </a:p>
      </dgm:t>
    </dgm:pt>
    <dgm:pt modelId="{8901D42D-5644-46E7-9FED-1522CDF30C2B}" type="pres">
      <dgm:prSet presAssocID="{42DEEF39-5171-43B3-B3A2-DEF4F1365A23}" presName="comp" presStyleCnt="0"/>
      <dgm:spPr/>
    </dgm:pt>
    <dgm:pt modelId="{16109589-49C1-4C1E-B167-650AE1133C34}" type="pres">
      <dgm:prSet presAssocID="{42DEEF39-5171-43B3-B3A2-DEF4F1365A23}" presName="box" presStyleLbl="node1" presStyleIdx="0" presStyleCnt="3"/>
      <dgm:spPr/>
      <dgm:t>
        <a:bodyPr/>
        <a:lstStyle/>
        <a:p>
          <a:endParaRPr lang="es-ES"/>
        </a:p>
      </dgm:t>
    </dgm:pt>
    <dgm:pt modelId="{99844A38-38D5-41C6-BF75-A1CCD86752C7}" type="pres">
      <dgm:prSet presAssocID="{42DEEF39-5171-43B3-B3A2-DEF4F1365A23}" presName="img" presStyleLbl="fgImgPlace1" presStyleIdx="0" presStyleCnt="3"/>
      <dgm:spPr>
        <a:blipFill rotWithShape="1">
          <a:blip xmlns:r="http://schemas.openxmlformats.org/officeDocument/2006/relationships" r:embed="rId1"/>
          <a:stretch>
            <a:fillRect/>
          </a:stretch>
        </a:blipFill>
      </dgm:spPr>
    </dgm:pt>
    <dgm:pt modelId="{763B0C4A-3587-4B43-9B12-9DDAD31926A1}" type="pres">
      <dgm:prSet presAssocID="{42DEEF39-5171-43B3-B3A2-DEF4F1365A23}" presName="text" presStyleLbl="node1" presStyleIdx="0" presStyleCnt="3">
        <dgm:presLayoutVars>
          <dgm:bulletEnabled val="1"/>
        </dgm:presLayoutVars>
      </dgm:prSet>
      <dgm:spPr/>
      <dgm:t>
        <a:bodyPr/>
        <a:lstStyle/>
        <a:p>
          <a:endParaRPr lang="es-ES"/>
        </a:p>
      </dgm:t>
    </dgm:pt>
    <dgm:pt modelId="{17A78BE0-AC94-4E0B-A9DC-FB3EAF37AB39}" type="pres">
      <dgm:prSet presAssocID="{371F658A-B174-4404-993E-05242D049F54}" presName="spacer" presStyleCnt="0"/>
      <dgm:spPr/>
    </dgm:pt>
    <dgm:pt modelId="{E5D40020-0F78-431E-87BB-017446F50731}" type="pres">
      <dgm:prSet presAssocID="{DA8423CC-641D-4070-881F-922CDE0479B2}" presName="comp" presStyleCnt="0"/>
      <dgm:spPr/>
    </dgm:pt>
    <dgm:pt modelId="{20A053D5-DDB3-44EB-B651-DCDD0611D588}" type="pres">
      <dgm:prSet presAssocID="{DA8423CC-641D-4070-881F-922CDE0479B2}" presName="box" presStyleLbl="node1" presStyleIdx="1" presStyleCnt="3"/>
      <dgm:spPr/>
      <dgm:t>
        <a:bodyPr/>
        <a:lstStyle/>
        <a:p>
          <a:endParaRPr lang="es-ES"/>
        </a:p>
      </dgm:t>
    </dgm:pt>
    <dgm:pt modelId="{094E1203-97E9-4525-8072-CA4E4B3965AB}" type="pres">
      <dgm:prSet presAssocID="{DA8423CC-641D-4070-881F-922CDE0479B2}" presName="img" presStyleLbl="fgImgPlace1" presStyleIdx="1" presStyleCnt="3"/>
      <dgm:spPr>
        <a:blipFill rotWithShape="1">
          <a:blip xmlns:r="http://schemas.openxmlformats.org/officeDocument/2006/relationships" r:embed="rId2"/>
          <a:stretch>
            <a:fillRect/>
          </a:stretch>
        </a:blipFill>
      </dgm:spPr>
    </dgm:pt>
    <dgm:pt modelId="{D4AA97D0-CB83-4C44-82BD-80026EB41640}" type="pres">
      <dgm:prSet presAssocID="{DA8423CC-641D-4070-881F-922CDE0479B2}" presName="text" presStyleLbl="node1" presStyleIdx="1" presStyleCnt="3">
        <dgm:presLayoutVars>
          <dgm:bulletEnabled val="1"/>
        </dgm:presLayoutVars>
      </dgm:prSet>
      <dgm:spPr/>
      <dgm:t>
        <a:bodyPr/>
        <a:lstStyle/>
        <a:p>
          <a:endParaRPr lang="es-ES"/>
        </a:p>
      </dgm:t>
    </dgm:pt>
    <dgm:pt modelId="{4CECD231-19A5-4410-82D5-BB86721D70AA}" type="pres">
      <dgm:prSet presAssocID="{A10354BD-B90B-47FF-B45F-528BB69E258D}" presName="spacer" presStyleCnt="0"/>
      <dgm:spPr/>
    </dgm:pt>
    <dgm:pt modelId="{DC08CA91-E374-4001-B837-13D647313212}" type="pres">
      <dgm:prSet presAssocID="{3795FC60-1411-490E-ACB0-767B0197896E}" presName="comp" presStyleCnt="0"/>
      <dgm:spPr/>
    </dgm:pt>
    <dgm:pt modelId="{8B75DB7A-D0B8-4AEC-B73D-1E3989DE3266}" type="pres">
      <dgm:prSet presAssocID="{3795FC60-1411-490E-ACB0-767B0197896E}" presName="box" presStyleLbl="node1" presStyleIdx="2" presStyleCnt="3"/>
      <dgm:spPr/>
      <dgm:t>
        <a:bodyPr/>
        <a:lstStyle/>
        <a:p>
          <a:endParaRPr lang="es-ES"/>
        </a:p>
      </dgm:t>
    </dgm:pt>
    <dgm:pt modelId="{B705976F-42B4-4623-9D86-5EB2778CAE50}" type="pres">
      <dgm:prSet presAssocID="{3795FC60-1411-490E-ACB0-767B0197896E}" presName="img" presStyleLbl="fgImgPlace1" presStyleIdx="2" presStyleCnt="3"/>
      <dgm:spPr>
        <a:blipFill rotWithShape="1">
          <a:blip xmlns:r="http://schemas.openxmlformats.org/officeDocument/2006/relationships" r:embed="rId3"/>
          <a:stretch>
            <a:fillRect/>
          </a:stretch>
        </a:blipFill>
      </dgm:spPr>
    </dgm:pt>
    <dgm:pt modelId="{16914D93-4E63-402F-B2B4-0C54EB841ACB}" type="pres">
      <dgm:prSet presAssocID="{3795FC60-1411-490E-ACB0-767B0197896E}" presName="text" presStyleLbl="node1" presStyleIdx="2" presStyleCnt="3">
        <dgm:presLayoutVars>
          <dgm:bulletEnabled val="1"/>
        </dgm:presLayoutVars>
      </dgm:prSet>
      <dgm:spPr/>
      <dgm:t>
        <a:bodyPr/>
        <a:lstStyle/>
        <a:p>
          <a:endParaRPr lang="es-ES"/>
        </a:p>
      </dgm:t>
    </dgm:pt>
  </dgm:ptLst>
  <dgm:cxnLst>
    <dgm:cxn modelId="{B942A600-D14D-4785-B968-A0E9C063CC51}" type="presOf" srcId="{42DEEF39-5171-43B3-B3A2-DEF4F1365A23}" destId="{16109589-49C1-4C1E-B167-650AE1133C34}" srcOrd="0" destOrd="0" presId="urn:microsoft.com/office/officeart/2005/8/layout/vList4"/>
    <dgm:cxn modelId="{A31A21EA-03BE-4D11-AC49-602E601350BB}" type="presOf" srcId="{5B802505-DCC9-4E69-8269-D1E08C51130F}" destId="{16914D93-4E63-402F-B2B4-0C54EB841ACB}" srcOrd="1" destOrd="2" presId="urn:microsoft.com/office/officeart/2005/8/layout/vList4"/>
    <dgm:cxn modelId="{CF97AF9C-F948-4EC8-8456-027BCB994D16}" type="presOf" srcId="{BFBAFAD0-50F8-4EA9-9BDC-D6BA655A18B9}" destId="{D4AA97D0-CB83-4C44-82BD-80026EB41640}" srcOrd="1" destOrd="2" presId="urn:microsoft.com/office/officeart/2005/8/layout/vList4"/>
    <dgm:cxn modelId="{2C3F1EF8-D0C0-407C-9C85-703BFA2FA1C7}" srcId="{DA8423CC-641D-4070-881F-922CDE0479B2}" destId="{BFBAFAD0-50F8-4EA9-9BDC-D6BA655A18B9}" srcOrd="1" destOrd="0" parTransId="{61472999-67B4-4D8E-98D2-D535197043F6}" sibTransId="{9A43C8B0-FF2B-42AD-8C9F-A2E94B3D473B}"/>
    <dgm:cxn modelId="{6B7F8A9B-169B-4A05-80FC-A09180B91A0E}" type="presOf" srcId="{919FA98C-086D-4261-90F6-E2F58B1A2EBB}" destId="{763B0C4A-3587-4B43-9B12-9DDAD31926A1}" srcOrd="1" destOrd="1" presId="urn:microsoft.com/office/officeart/2005/8/layout/vList4"/>
    <dgm:cxn modelId="{30FE836C-82A0-4653-A300-DC40379EFCC2}" srcId="{E1F2981D-C61A-4BD8-9A4C-6BF692CC9171}" destId="{3795FC60-1411-490E-ACB0-767B0197896E}" srcOrd="2" destOrd="0" parTransId="{32E08CC5-C611-4A67-8FFB-D418AB04A6BC}" sibTransId="{67A06E45-23C1-410B-B439-4D65168CE85B}"/>
    <dgm:cxn modelId="{9BF072FF-931F-4956-A55E-D6A75A9C56C8}" srcId="{42DEEF39-5171-43B3-B3A2-DEF4F1365A23}" destId="{919FA98C-086D-4261-90F6-E2F58B1A2EBB}" srcOrd="0" destOrd="0" parTransId="{B8787ED9-E1FE-425B-8D83-6E049CA79D5E}" sibTransId="{3B89DEAD-AC91-4283-AF6F-FA6D5A6207BE}"/>
    <dgm:cxn modelId="{31ED45BD-3D0F-4459-8F5D-D7F3FA2608D4}" type="presOf" srcId="{42DEEF39-5171-43B3-B3A2-DEF4F1365A23}" destId="{763B0C4A-3587-4B43-9B12-9DDAD31926A1}" srcOrd="1" destOrd="0" presId="urn:microsoft.com/office/officeart/2005/8/layout/vList4"/>
    <dgm:cxn modelId="{D21888E6-F357-4C8A-BDC0-3800E9A3DB4F}" srcId="{E1F2981D-C61A-4BD8-9A4C-6BF692CC9171}" destId="{42DEEF39-5171-43B3-B3A2-DEF4F1365A23}" srcOrd="0" destOrd="0" parTransId="{B0BD5656-8451-4208-A8E6-DB1E8EFD6334}" sibTransId="{371F658A-B174-4404-993E-05242D049F54}"/>
    <dgm:cxn modelId="{F7DA41A7-0D7E-4843-B5A4-0FDDB7F4C4CF}" type="presOf" srcId="{3795FC60-1411-490E-ACB0-767B0197896E}" destId="{16914D93-4E63-402F-B2B4-0C54EB841ACB}" srcOrd="1" destOrd="0" presId="urn:microsoft.com/office/officeart/2005/8/layout/vList4"/>
    <dgm:cxn modelId="{8CD2903E-F74F-4897-86C2-C22B6B8BB5C4}" type="presOf" srcId="{118979D2-2722-404F-B9C9-892642A457B8}" destId="{8B75DB7A-D0B8-4AEC-B73D-1E3989DE3266}" srcOrd="0" destOrd="1" presId="urn:microsoft.com/office/officeart/2005/8/layout/vList4"/>
    <dgm:cxn modelId="{5CD288B3-FB47-4FF0-A59D-F435C12E2597}" type="presOf" srcId="{0F3437CD-3800-4CB9-8330-4E5C4D62ECE0}" destId="{16109589-49C1-4C1E-B167-650AE1133C34}" srcOrd="0" destOrd="2" presId="urn:microsoft.com/office/officeart/2005/8/layout/vList4"/>
    <dgm:cxn modelId="{9D628C25-967A-4D4E-9122-5B88EBF072DC}" type="presOf" srcId="{118979D2-2722-404F-B9C9-892642A457B8}" destId="{16914D93-4E63-402F-B2B4-0C54EB841ACB}" srcOrd="1" destOrd="1" presId="urn:microsoft.com/office/officeart/2005/8/layout/vList4"/>
    <dgm:cxn modelId="{C1E10062-3CCC-4381-8C8A-03D6193E0676}" srcId="{3795FC60-1411-490E-ACB0-767B0197896E}" destId="{A57881D2-CAFA-4168-A66B-392AA6FC0901}" srcOrd="2" destOrd="0" parTransId="{5BF9D2A1-2B3E-4A24-B56B-F279CE4A9A6A}" sibTransId="{E6471BDD-28CE-40C9-8CC2-9C2329C53389}"/>
    <dgm:cxn modelId="{7A1F863A-25E8-4AD8-BD5C-1FB6F797A00E}" type="presOf" srcId="{A57881D2-CAFA-4168-A66B-392AA6FC0901}" destId="{8B75DB7A-D0B8-4AEC-B73D-1E3989DE3266}" srcOrd="0" destOrd="3" presId="urn:microsoft.com/office/officeart/2005/8/layout/vList4"/>
    <dgm:cxn modelId="{FAA0E112-2C9C-4DCB-9DA8-9401546C62F0}" type="presOf" srcId="{A57881D2-CAFA-4168-A66B-392AA6FC0901}" destId="{16914D93-4E63-402F-B2B4-0C54EB841ACB}" srcOrd="1" destOrd="3" presId="urn:microsoft.com/office/officeart/2005/8/layout/vList4"/>
    <dgm:cxn modelId="{266E8234-2986-4BC5-BFF5-B09A5E7ECEEE}" type="presOf" srcId="{E1F2981D-C61A-4BD8-9A4C-6BF692CC9171}" destId="{BC495A71-91E2-43C2-83AD-C646714F0908}" srcOrd="0" destOrd="0" presId="urn:microsoft.com/office/officeart/2005/8/layout/vList4"/>
    <dgm:cxn modelId="{C2CAAAF1-BBB2-40B2-9C27-385035EAB08B}" type="presOf" srcId="{3795FC60-1411-490E-ACB0-767B0197896E}" destId="{8B75DB7A-D0B8-4AEC-B73D-1E3989DE3266}" srcOrd="0" destOrd="0" presId="urn:microsoft.com/office/officeart/2005/8/layout/vList4"/>
    <dgm:cxn modelId="{5A292E6B-8CD9-4CCF-BA85-616702552ED4}" type="presOf" srcId="{38E18C74-4C58-4296-B35D-8312D7F45971}" destId="{D4AA97D0-CB83-4C44-82BD-80026EB41640}" srcOrd="1" destOrd="1" presId="urn:microsoft.com/office/officeart/2005/8/layout/vList4"/>
    <dgm:cxn modelId="{11898D12-1829-4297-ACE0-4F6D98613324}" srcId="{E1F2981D-C61A-4BD8-9A4C-6BF692CC9171}" destId="{DA8423CC-641D-4070-881F-922CDE0479B2}" srcOrd="1" destOrd="0" parTransId="{DB89657B-44A1-4579-A8EE-7A22958A0C50}" sibTransId="{A10354BD-B90B-47FF-B45F-528BB69E258D}"/>
    <dgm:cxn modelId="{D47FECB1-0B0F-4BBE-A0C2-0CA81F80C63D}" type="presOf" srcId="{0F3437CD-3800-4CB9-8330-4E5C4D62ECE0}" destId="{763B0C4A-3587-4B43-9B12-9DDAD31926A1}" srcOrd="1" destOrd="2" presId="urn:microsoft.com/office/officeart/2005/8/layout/vList4"/>
    <dgm:cxn modelId="{ACC24621-D644-4C38-9CF4-8B90485535B1}" type="presOf" srcId="{38E18C74-4C58-4296-B35D-8312D7F45971}" destId="{20A053D5-DDB3-44EB-B651-DCDD0611D588}" srcOrd="0" destOrd="1" presId="urn:microsoft.com/office/officeart/2005/8/layout/vList4"/>
    <dgm:cxn modelId="{2AC3F445-9220-4896-B045-B25E6A97AA5E}" srcId="{42DEEF39-5171-43B3-B3A2-DEF4F1365A23}" destId="{0F3437CD-3800-4CB9-8330-4E5C4D62ECE0}" srcOrd="1" destOrd="0" parTransId="{705CF0EC-C285-4819-8AB3-A33688DD955C}" sibTransId="{71C169EA-E021-47A8-B390-2B96E43E219D}"/>
    <dgm:cxn modelId="{48CECA8D-6217-4DCC-8AC6-72E40761843E}" srcId="{3795FC60-1411-490E-ACB0-767B0197896E}" destId="{5B802505-DCC9-4E69-8269-D1E08C51130F}" srcOrd="1" destOrd="0" parTransId="{89929076-1710-4209-B9E9-EA16D1638594}" sibTransId="{C0003E5E-C712-4683-A4FB-7BE47837AC14}"/>
    <dgm:cxn modelId="{70A2BF90-5A9C-477A-870F-2694920BD676}" type="presOf" srcId="{DA8423CC-641D-4070-881F-922CDE0479B2}" destId="{20A053D5-DDB3-44EB-B651-DCDD0611D588}" srcOrd="0" destOrd="0" presId="urn:microsoft.com/office/officeart/2005/8/layout/vList4"/>
    <dgm:cxn modelId="{E029D18E-A8B2-499C-ABE8-0B6C1B384382}" srcId="{DA8423CC-641D-4070-881F-922CDE0479B2}" destId="{38E18C74-4C58-4296-B35D-8312D7F45971}" srcOrd="0" destOrd="0" parTransId="{C749FFDC-8CBE-414D-87EA-F8111FBD4523}" sibTransId="{7DABB34C-99CD-44DF-B9EC-B62FC5C6F88E}"/>
    <dgm:cxn modelId="{119F9836-CD11-41CF-AF29-0B4AB5BC9965}" type="presOf" srcId="{5B802505-DCC9-4E69-8269-D1E08C51130F}" destId="{8B75DB7A-D0B8-4AEC-B73D-1E3989DE3266}" srcOrd="0" destOrd="2" presId="urn:microsoft.com/office/officeart/2005/8/layout/vList4"/>
    <dgm:cxn modelId="{5C1EBED9-C0CD-40ED-B3F3-A5D7AF3FEE00}" srcId="{3795FC60-1411-490E-ACB0-767B0197896E}" destId="{118979D2-2722-404F-B9C9-892642A457B8}" srcOrd="0" destOrd="0" parTransId="{EE9B2F49-ADFF-4584-AC3E-55E8060B8329}" sibTransId="{7AB3C01D-E8A5-4A24-873A-0E54EE0EE3FF}"/>
    <dgm:cxn modelId="{AC176F55-EC61-4D58-ABA6-4A47FA6724D3}" type="presOf" srcId="{919FA98C-086D-4261-90F6-E2F58B1A2EBB}" destId="{16109589-49C1-4C1E-B167-650AE1133C34}" srcOrd="0" destOrd="1" presId="urn:microsoft.com/office/officeart/2005/8/layout/vList4"/>
    <dgm:cxn modelId="{E3543CB3-91E6-482C-9120-036AB2118166}" type="presOf" srcId="{BFBAFAD0-50F8-4EA9-9BDC-D6BA655A18B9}" destId="{20A053D5-DDB3-44EB-B651-DCDD0611D588}" srcOrd="0" destOrd="2" presId="urn:microsoft.com/office/officeart/2005/8/layout/vList4"/>
    <dgm:cxn modelId="{B823BC1E-9626-429C-AAC2-F7B1140B0F2C}" type="presOf" srcId="{DA8423CC-641D-4070-881F-922CDE0479B2}" destId="{D4AA97D0-CB83-4C44-82BD-80026EB41640}" srcOrd="1" destOrd="0" presId="urn:microsoft.com/office/officeart/2005/8/layout/vList4"/>
    <dgm:cxn modelId="{08F90978-513A-466E-AC5F-635458962316}" type="presParOf" srcId="{BC495A71-91E2-43C2-83AD-C646714F0908}" destId="{8901D42D-5644-46E7-9FED-1522CDF30C2B}" srcOrd="0" destOrd="0" presId="urn:microsoft.com/office/officeart/2005/8/layout/vList4"/>
    <dgm:cxn modelId="{10B5D30F-4452-4558-A268-3610CFB8627C}" type="presParOf" srcId="{8901D42D-5644-46E7-9FED-1522CDF30C2B}" destId="{16109589-49C1-4C1E-B167-650AE1133C34}" srcOrd="0" destOrd="0" presId="urn:microsoft.com/office/officeart/2005/8/layout/vList4"/>
    <dgm:cxn modelId="{E02B7FE2-D467-4426-A627-F05E5A2306D8}" type="presParOf" srcId="{8901D42D-5644-46E7-9FED-1522CDF30C2B}" destId="{99844A38-38D5-41C6-BF75-A1CCD86752C7}" srcOrd="1" destOrd="0" presId="urn:microsoft.com/office/officeart/2005/8/layout/vList4"/>
    <dgm:cxn modelId="{FFA1B0AD-8023-48E6-8BB5-3A88F599405C}" type="presParOf" srcId="{8901D42D-5644-46E7-9FED-1522CDF30C2B}" destId="{763B0C4A-3587-4B43-9B12-9DDAD31926A1}" srcOrd="2" destOrd="0" presId="urn:microsoft.com/office/officeart/2005/8/layout/vList4"/>
    <dgm:cxn modelId="{42EC8559-D47E-4B8D-8E76-3B540191B107}" type="presParOf" srcId="{BC495A71-91E2-43C2-83AD-C646714F0908}" destId="{17A78BE0-AC94-4E0B-A9DC-FB3EAF37AB39}" srcOrd="1" destOrd="0" presId="urn:microsoft.com/office/officeart/2005/8/layout/vList4"/>
    <dgm:cxn modelId="{08851114-8889-447B-B1FC-7342AEF3E73D}" type="presParOf" srcId="{BC495A71-91E2-43C2-83AD-C646714F0908}" destId="{E5D40020-0F78-431E-87BB-017446F50731}" srcOrd="2" destOrd="0" presId="urn:microsoft.com/office/officeart/2005/8/layout/vList4"/>
    <dgm:cxn modelId="{DC6B23BC-3C8B-4397-B586-6C810588E38E}" type="presParOf" srcId="{E5D40020-0F78-431E-87BB-017446F50731}" destId="{20A053D5-DDB3-44EB-B651-DCDD0611D588}" srcOrd="0" destOrd="0" presId="urn:microsoft.com/office/officeart/2005/8/layout/vList4"/>
    <dgm:cxn modelId="{E7EBE623-5E9A-41AF-BCFA-A561719470D7}" type="presParOf" srcId="{E5D40020-0F78-431E-87BB-017446F50731}" destId="{094E1203-97E9-4525-8072-CA4E4B3965AB}" srcOrd="1" destOrd="0" presId="urn:microsoft.com/office/officeart/2005/8/layout/vList4"/>
    <dgm:cxn modelId="{1F7E61CD-3127-4B9C-9DF9-DBF4F609EC1A}" type="presParOf" srcId="{E5D40020-0F78-431E-87BB-017446F50731}" destId="{D4AA97D0-CB83-4C44-82BD-80026EB41640}" srcOrd="2" destOrd="0" presId="urn:microsoft.com/office/officeart/2005/8/layout/vList4"/>
    <dgm:cxn modelId="{BD4164ED-F70A-432A-A8F1-42F11190AB79}" type="presParOf" srcId="{BC495A71-91E2-43C2-83AD-C646714F0908}" destId="{4CECD231-19A5-4410-82D5-BB86721D70AA}" srcOrd="3" destOrd="0" presId="urn:microsoft.com/office/officeart/2005/8/layout/vList4"/>
    <dgm:cxn modelId="{D23A0820-9097-4949-8A9A-5E43C66B6AEC}" type="presParOf" srcId="{BC495A71-91E2-43C2-83AD-C646714F0908}" destId="{DC08CA91-E374-4001-B837-13D647313212}" srcOrd="4" destOrd="0" presId="urn:microsoft.com/office/officeart/2005/8/layout/vList4"/>
    <dgm:cxn modelId="{221EA6FC-7E11-49B1-BF2C-203E3F5D663A}" type="presParOf" srcId="{DC08CA91-E374-4001-B837-13D647313212}" destId="{8B75DB7A-D0B8-4AEC-B73D-1E3989DE3266}" srcOrd="0" destOrd="0" presId="urn:microsoft.com/office/officeart/2005/8/layout/vList4"/>
    <dgm:cxn modelId="{6BACCEDB-4241-4E55-86C1-F6F438804847}" type="presParOf" srcId="{DC08CA91-E374-4001-B837-13D647313212}" destId="{B705976F-42B4-4623-9D86-5EB2778CAE50}" srcOrd="1" destOrd="0" presId="urn:microsoft.com/office/officeart/2005/8/layout/vList4"/>
    <dgm:cxn modelId="{89C6C244-60F5-4298-8417-D5F855822F51}" type="presParOf" srcId="{DC08CA91-E374-4001-B837-13D647313212}" destId="{16914D93-4E63-402F-B2B4-0C54EB841AC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2981D-C61A-4BD8-9A4C-6BF692CC9171}" type="doc">
      <dgm:prSet loTypeId="urn:microsoft.com/office/officeart/2005/8/layout/vList4" loCatId="picture" qsTypeId="urn:microsoft.com/office/officeart/2005/8/quickstyle/simple1" qsCatId="simple" csTypeId="urn:microsoft.com/office/officeart/2005/8/colors/accent1_1" csCatId="accent1" phldr="1"/>
      <dgm:spPr/>
      <dgm:t>
        <a:bodyPr/>
        <a:lstStyle/>
        <a:p>
          <a:endParaRPr lang="es-ES"/>
        </a:p>
      </dgm:t>
    </dgm:pt>
    <dgm:pt modelId="{42DEEF39-5171-43B3-B3A2-DEF4F1365A23}">
      <dgm:prSet phldrT="[Texto]"/>
      <dgm:spPr/>
      <dgm:t>
        <a:bodyPr/>
        <a:lstStyle/>
        <a:p>
          <a:r>
            <a:rPr lang="es-ES" i="1" dirty="0" err="1" smtClean="0"/>
            <a:t>Coarse</a:t>
          </a:r>
          <a:r>
            <a:rPr lang="es-ES" i="1" dirty="0" smtClean="0"/>
            <a:t> </a:t>
          </a:r>
          <a:r>
            <a:rPr lang="es-ES" i="1" dirty="0" err="1" smtClean="0"/>
            <a:t>Frequency</a:t>
          </a:r>
          <a:r>
            <a:rPr lang="es-ES" i="1" dirty="0" smtClean="0"/>
            <a:t> </a:t>
          </a:r>
        </a:p>
        <a:p>
          <a:r>
            <a:rPr lang="es-ES" i="1" dirty="0" err="1" smtClean="0"/>
            <a:t>Compensator</a:t>
          </a:r>
          <a:endParaRPr lang="es-ES" dirty="0" smtClean="0"/>
        </a:p>
        <a:p>
          <a:r>
            <a:rPr lang="es-ES" i="1" dirty="0" err="1" smtClean="0"/>
            <a:t>Carrier</a:t>
          </a:r>
          <a:r>
            <a:rPr lang="es-ES" i="1" dirty="0" smtClean="0"/>
            <a:t> </a:t>
          </a:r>
          <a:r>
            <a:rPr lang="es-ES" i="1" dirty="0" err="1" smtClean="0"/>
            <a:t>Synchronizer</a:t>
          </a:r>
          <a:endParaRPr lang="es-ES" i="1" dirty="0" smtClean="0"/>
        </a:p>
        <a:p>
          <a:r>
            <a:rPr lang="es-US" i="1" dirty="0" smtClean="0"/>
            <a:t>G711</a:t>
          </a:r>
          <a:endParaRPr lang="es-ES" dirty="0"/>
        </a:p>
      </dgm:t>
    </dgm:pt>
    <dgm:pt modelId="{B0BD5656-8451-4208-A8E6-DB1E8EFD6334}" type="parTrans" cxnId="{D21888E6-F357-4C8A-BDC0-3800E9A3DB4F}">
      <dgm:prSet/>
      <dgm:spPr/>
      <dgm:t>
        <a:bodyPr/>
        <a:lstStyle/>
        <a:p>
          <a:endParaRPr lang="es-ES"/>
        </a:p>
      </dgm:t>
    </dgm:pt>
    <dgm:pt modelId="{371F658A-B174-4404-993E-05242D049F54}" type="sibTrans" cxnId="{D21888E6-F357-4C8A-BDC0-3800E9A3DB4F}">
      <dgm:prSet/>
      <dgm:spPr/>
      <dgm:t>
        <a:bodyPr/>
        <a:lstStyle/>
        <a:p>
          <a:endParaRPr lang="es-ES"/>
        </a:p>
      </dgm:t>
    </dgm:pt>
    <dgm:pt modelId="{DA8423CC-641D-4070-881F-922CDE0479B2}">
      <dgm:prSet phldrT="[Texto]"/>
      <dgm:spPr/>
      <dgm:t>
        <a:bodyPr/>
        <a:lstStyle/>
        <a:p>
          <a:r>
            <a:rPr lang="en-US" i="1" dirty="0" smtClean="0"/>
            <a:t>Coarse Frequency compensator</a:t>
          </a:r>
          <a:endParaRPr lang="es-ES" dirty="0" smtClean="0"/>
        </a:p>
        <a:p>
          <a:r>
            <a:rPr lang="en-US" i="1" dirty="0" smtClean="0"/>
            <a:t>Carrier Synchronizer</a:t>
          </a:r>
          <a:endParaRPr lang="es-ES" dirty="0" smtClean="0"/>
        </a:p>
        <a:p>
          <a:r>
            <a:rPr lang="en-US" i="1" dirty="0" smtClean="0"/>
            <a:t>Symbol Synchronizer</a:t>
          </a:r>
          <a:endParaRPr lang="es-ES" dirty="0" smtClean="0"/>
        </a:p>
        <a:p>
          <a:r>
            <a:rPr lang="en-US" i="1" dirty="0" smtClean="0"/>
            <a:t>I/Q Imbalance compensator </a:t>
          </a:r>
          <a:endParaRPr lang="es-ES" dirty="0"/>
        </a:p>
      </dgm:t>
    </dgm:pt>
    <dgm:pt modelId="{DB89657B-44A1-4579-A8EE-7A22958A0C50}" type="parTrans" cxnId="{11898D12-1829-4297-ACE0-4F6D98613324}">
      <dgm:prSet/>
      <dgm:spPr/>
      <dgm:t>
        <a:bodyPr/>
        <a:lstStyle/>
        <a:p>
          <a:endParaRPr lang="es-ES"/>
        </a:p>
      </dgm:t>
    </dgm:pt>
    <dgm:pt modelId="{A10354BD-B90B-47FF-B45F-528BB69E258D}" type="sibTrans" cxnId="{11898D12-1829-4297-ACE0-4F6D98613324}">
      <dgm:prSet/>
      <dgm:spPr/>
      <dgm:t>
        <a:bodyPr/>
        <a:lstStyle/>
        <a:p>
          <a:endParaRPr lang="es-ES"/>
        </a:p>
      </dgm:t>
    </dgm:pt>
    <dgm:pt modelId="{BC495A71-91E2-43C2-83AD-C646714F0908}" type="pres">
      <dgm:prSet presAssocID="{E1F2981D-C61A-4BD8-9A4C-6BF692CC9171}" presName="linear" presStyleCnt="0">
        <dgm:presLayoutVars>
          <dgm:dir/>
          <dgm:resizeHandles val="exact"/>
        </dgm:presLayoutVars>
      </dgm:prSet>
      <dgm:spPr/>
      <dgm:t>
        <a:bodyPr/>
        <a:lstStyle/>
        <a:p>
          <a:endParaRPr lang="es-ES"/>
        </a:p>
      </dgm:t>
    </dgm:pt>
    <dgm:pt modelId="{8901D42D-5644-46E7-9FED-1522CDF30C2B}" type="pres">
      <dgm:prSet presAssocID="{42DEEF39-5171-43B3-B3A2-DEF4F1365A23}" presName="comp" presStyleCnt="0"/>
      <dgm:spPr/>
    </dgm:pt>
    <dgm:pt modelId="{16109589-49C1-4C1E-B167-650AE1133C34}" type="pres">
      <dgm:prSet presAssocID="{42DEEF39-5171-43B3-B3A2-DEF4F1365A23}" presName="box" presStyleLbl="node1" presStyleIdx="0" presStyleCnt="2"/>
      <dgm:spPr/>
      <dgm:t>
        <a:bodyPr/>
        <a:lstStyle/>
        <a:p>
          <a:endParaRPr lang="es-ES"/>
        </a:p>
      </dgm:t>
    </dgm:pt>
    <dgm:pt modelId="{99844A38-38D5-41C6-BF75-A1CCD86752C7}" type="pres">
      <dgm:prSet presAssocID="{42DEEF39-5171-43B3-B3A2-DEF4F1365A23}" presName="img" presStyleLbl="fgImgPlace1" presStyleIdx="0" presStyleCnt="2" custScaleX="110803"/>
      <dgm:spPr>
        <a:blipFill rotWithShape="1">
          <a:blip xmlns:r="http://schemas.openxmlformats.org/officeDocument/2006/relationships" r:embed="rId1"/>
          <a:stretch>
            <a:fillRect/>
          </a:stretch>
        </a:blipFill>
      </dgm:spPr>
    </dgm:pt>
    <dgm:pt modelId="{763B0C4A-3587-4B43-9B12-9DDAD31926A1}" type="pres">
      <dgm:prSet presAssocID="{42DEEF39-5171-43B3-B3A2-DEF4F1365A23}" presName="text" presStyleLbl="node1" presStyleIdx="0" presStyleCnt="2">
        <dgm:presLayoutVars>
          <dgm:bulletEnabled val="1"/>
        </dgm:presLayoutVars>
      </dgm:prSet>
      <dgm:spPr/>
      <dgm:t>
        <a:bodyPr/>
        <a:lstStyle/>
        <a:p>
          <a:endParaRPr lang="es-ES"/>
        </a:p>
      </dgm:t>
    </dgm:pt>
    <dgm:pt modelId="{17A78BE0-AC94-4E0B-A9DC-FB3EAF37AB39}" type="pres">
      <dgm:prSet presAssocID="{371F658A-B174-4404-993E-05242D049F54}" presName="spacer" presStyleCnt="0"/>
      <dgm:spPr/>
    </dgm:pt>
    <dgm:pt modelId="{E5D40020-0F78-431E-87BB-017446F50731}" type="pres">
      <dgm:prSet presAssocID="{DA8423CC-641D-4070-881F-922CDE0479B2}" presName="comp" presStyleCnt="0"/>
      <dgm:spPr/>
    </dgm:pt>
    <dgm:pt modelId="{20A053D5-DDB3-44EB-B651-DCDD0611D588}" type="pres">
      <dgm:prSet presAssocID="{DA8423CC-641D-4070-881F-922CDE0479B2}" presName="box" presStyleLbl="node1" presStyleIdx="1" presStyleCnt="2"/>
      <dgm:spPr/>
      <dgm:t>
        <a:bodyPr/>
        <a:lstStyle/>
        <a:p>
          <a:endParaRPr lang="es-ES"/>
        </a:p>
      </dgm:t>
    </dgm:pt>
    <dgm:pt modelId="{094E1203-97E9-4525-8072-CA4E4B3965AB}" type="pres">
      <dgm:prSet presAssocID="{DA8423CC-641D-4070-881F-922CDE0479B2}" presName="img" presStyleLbl="fgImgPlace1" presStyleIdx="1" presStyleCnt="2" custScaleX="107764" custLinFactNeighborY="639"/>
      <dgm:spPr>
        <a:blipFill rotWithShape="1">
          <a:blip xmlns:r="http://schemas.openxmlformats.org/officeDocument/2006/relationships" r:embed="rId2"/>
          <a:stretch>
            <a:fillRect/>
          </a:stretch>
        </a:blipFill>
      </dgm:spPr>
    </dgm:pt>
    <dgm:pt modelId="{D4AA97D0-CB83-4C44-82BD-80026EB41640}" type="pres">
      <dgm:prSet presAssocID="{DA8423CC-641D-4070-881F-922CDE0479B2}" presName="text" presStyleLbl="node1" presStyleIdx="1" presStyleCnt="2">
        <dgm:presLayoutVars>
          <dgm:bulletEnabled val="1"/>
        </dgm:presLayoutVars>
      </dgm:prSet>
      <dgm:spPr/>
      <dgm:t>
        <a:bodyPr/>
        <a:lstStyle/>
        <a:p>
          <a:endParaRPr lang="es-ES"/>
        </a:p>
      </dgm:t>
    </dgm:pt>
  </dgm:ptLst>
  <dgm:cxnLst>
    <dgm:cxn modelId="{B2708276-A4C4-47EF-A106-F06FBB21C485}" type="presOf" srcId="{DA8423CC-641D-4070-881F-922CDE0479B2}" destId="{D4AA97D0-CB83-4C44-82BD-80026EB41640}" srcOrd="1" destOrd="0" presId="urn:microsoft.com/office/officeart/2005/8/layout/vList4"/>
    <dgm:cxn modelId="{D21888E6-F357-4C8A-BDC0-3800E9A3DB4F}" srcId="{E1F2981D-C61A-4BD8-9A4C-6BF692CC9171}" destId="{42DEEF39-5171-43B3-B3A2-DEF4F1365A23}" srcOrd="0" destOrd="0" parTransId="{B0BD5656-8451-4208-A8E6-DB1E8EFD6334}" sibTransId="{371F658A-B174-4404-993E-05242D049F54}"/>
    <dgm:cxn modelId="{84DB79AE-800C-4727-83A8-87CDA007D0DC}" type="presOf" srcId="{42DEEF39-5171-43B3-B3A2-DEF4F1365A23}" destId="{763B0C4A-3587-4B43-9B12-9DDAD31926A1}" srcOrd="1" destOrd="0" presId="urn:microsoft.com/office/officeart/2005/8/layout/vList4"/>
    <dgm:cxn modelId="{11898D12-1829-4297-ACE0-4F6D98613324}" srcId="{E1F2981D-C61A-4BD8-9A4C-6BF692CC9171}" destId="{DA8423CC-641D-4070-881F-922CDE0479B2}" srcOrd="1" destOrd="0" parTransId="{DB89657B-44A1-4579-A8EE-7A22958A0C50}" sibTransId="{A10354BD-B90B-47FF-B45F-528BB69E258D}"/>
    <dgm:cxn modelId="{657873C6-E02D-403C-AAD2-9E60B884FC6F}" type="presOf" srcId="{E1F2981D-C61A-4BD8-9A4C-6BF692CC9171}" destId="{BC495A71-91E2-43C2-83AD-C646714F0908}" srcOrd="0" destOrd="0" presId="urn:microsoft.com/office/officeart/2005/8/layout/vList4"/>
    <dgm:cxn modelId="{3D768B17-53B9-4960-8511-EDCE21C2B09C}" type="presOf" srcId="{DA8423CC-641D-4070-881F-922CDE0479B2}" destId="{20A053D5-DDB3-44EB-B651-DCDD0611D588}" srcOrd="0" destOrd="0" presId="urn:microsoft.com/office/officeart/2005/8/layout/vList4"/>
    <dgm:cxn modelId="{FC2CA58F-3EA0-4F86-9F8C-44A98D74246A}" type="presOf" srcId="{42DEEF39-5171-43B3-B3A2-DEF4F1365A23}" destId="{16109589-49C1-4C1E-B167-650AE1133C34}" srcOrd="0" destOrd="0" presId="urn:microsoft.com/office/officeart/2005/8/layout/vList4"/>
    <dgm:cxn modelId="{87F5ACEB-A8D6-4473-B05E-E25685E3BF48}" type="presParOf" srcId="{BC495A71-91E2-43C2-83AD-C646714F0908}" destId="{8901D42D-5644-46E7-9FED-1522CDF30C2B}" srcOrd="0" destOrd="0" presId="urn:microsoft.com/office/officeart/2005/8/layout/vList4"/>
    <dgm:cxn modelId="{DD6C9087-2B33-427D-9563-85FC1DF3100D}" type="presParOf" srcId="{8901D42D-5644-46E7-9FED-1522CDF30C2B}" destId="{16109589-49C1-4C1E-B167-650AE1133C34}" srcOrd="0" destOrd="0" presId="urn:microsoft.com/office/officeart/2005/8/layout/vList4"/>
    <dgm:cxn modelId="{B34F8799-4240-40CD-8F48-C645FE7FB127}" type="presParOf" srcId="{8901D42D-5644-46E7-9FED-1522CDF30C2B}" destId="{99844A38-38D5-41C6-BF75-A1CCD86752C7}" srcOrd="1" destOrd="0" presId="urn:microsoft.com/office/officeart/2005/8/layout/vList4"/>
    <dgm:cxn modelId="{FCCB82B1-BCA3-4201-A5D6-25A7198EA01E}" type="presParOf" srcId="{8901D42D-5644-46E7-9FED-1522CDF30C2B}" destId="{763B0C4A-3587-4B43-9B12-9DDAD31926A1}" srcOrd="2" destOrd="0" presId="urn:microsoft.com/office/officeart/2005/8/layout/vList4"/>
    <dgm:cxn modelId="{07C05B72-055C-4DC3-BC2F-CE228C597C53}" type="presParOf" srcId="{BC495A71-91E2-43C2-83AD-C646714F0908}" destId="{17A78BE0-AC94-4E0B-A9DC-FB3EAF37AB39}" srcOrd="1" destOrd="0" presId="urn:microsoft.com/office/officeart/2005/8/layout/vList4"/>
    <dgm:cxn modelId="{03028E1A-747D-4A17-874D-DE7754AA756B}" type="presParOf" srcId="{BC495A71-91E2-43C2-83AD-C646714F0908}" destId="{E5D40020-0F78-431E-87BB-017446F50731}" srcOrd="2" destOrd="0" presId="urn:microsoft.com/office/officeart/2005/8/layout/vList4"/>
    <dgm:cxn modelId="{A4EA7258-24EE-43CE-A0BE-5FEE5076DE76}" type="presParOf" srcId="{E5D40020-0F78-431E-87BB-017446F50731}" destId="{20A053D5-DDB3-44EB-B651-DCDD0611D588}" srcOrd="0" destOrd="0" presId="urn:microsoft.com/office/officeart/2005/8/layout/vList4"/>
    <dgm:cxn modelId="{30D6552A-926C-4461-9CCB-FBCFC169BFC8}" type="presParOf" srcId="{E5D40020-0F78-431E-87BB-017446F50731}" destId="{094E1203-97E9-4525-8072-CA4E4B3965AB}" srcOrd="1" destOrd="0" presId="urn:microsoft.com/office/officeart/2005/8/layout/vList4"/>
    <dgm:cxn modelId="{EECFDFFA-7713-4834-8E23-01AF6FC25CDD}" type="presParOf" srcId="{E5D40020-0F78-431E-87BB-017446F50731}" destId="{D4AA97D0-CB83-4C44-82BD-80026EB4164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557E80-E22F-45DA-90A5-F4C32E04879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ES"/>
        </a:p>
      </dgm:t>
    </dgm:pt>
    <dgm:pt modelId="{7FC4E572-0E74-4C55-B318-2A9CF5489D24}">
      <dgm:prSet phldrT="[Texto]"/>
      <dgm:spPr>
        <a:solidFill>
          <a:schemeClr val="accent2">
            <a:lumMod val="50000"/>
          </a:schemeClr>
        </a:solidFill>
      </dgm:spPr>
      <dgm:t>
        <a:bodyPr/>
        <a:lstStyle/>
        <a:p>
          <a:r>
            <a:rPr lang="es-ES" dirty="0" smtClean="0"/>
            <a:t>Criptografía Simétrica</a:t>
          </a:r>
          <a:endParaRPr lang="es-ES" dirty="0"/>
        </a:p>
      </dgm:t>
    </dgm:pt>
    <dgm:pt modelId="{1B4086D2-536A-4A94-8660-E59E4F3E53D9}" type="parTrans" cxnId="{1D8428C0-64EC-4DF5-ACFC-5956684036FC}">
      <dgm:prSet/>
      <dgm:spPr/>
      <dgm:t>
        <a:bodyPr/>
        <a:lstStyle/>
        <a:p>
          <a:endParaRPr lang="es-ES"/>
        </a:p>
      </dgm:t>
    </dgm:pt>
    <dgm:pt modelId="{4AE75839-6DD2-4252-A474-F8F1B9620071}" type="sibTrans" cxnId="{1D8428C0-64EC-4DF5-ACFC-5956684036FC}">
      <dgm:prSet/>
      <dgm:spPr/>
      <dgm:t>
        <a:bodyPr/>
        <a:lstStyle/>
        <a:p>
          <a:endParaRPr lang="es-ES"/>
        </a:p>
      </dgm:t>
    </dgm:pt>
    <dgm:pt modelId="{23D7979C-F0A0-4B62-B5A6-F08E0861260F}">
      <dgm:prSet phldrT="[Texto]"/>
      <dgm:spPr>
        <a:solidFill>
          <a:schemeClr val="accent3">
            <a:lumMod val="50000"/>
          </a:schemeClr>
        </a:solidFill>
      </dgm:spPr>
      <dgm:t>
        <a:bodyPr/>
        <a:lstStyle/>
        <a:p>
          <a:r>
            <a:rPr lang="es-ES" dirty="0" smtClean="0"/>
            <a:t>Cifrado en Flujo</a:t>
          </a:r>
          <a:endParaRPr lang="es-ES" dirty="0"/>
        </a:p>
      </dgm:t>
    </dgm:pt>
    <dgm:pt modelId="{4C695FA5-EE77-4479-B0BD-290D088A1840}" type="parTrans" cxnId="{35A4A37E-4AD3-44BB-872B-F849EC78B106}">
      <dgm:prSet/>
      <dgm:spPr/>
      <dgm:t>
        <a:bodyPr/>
        <a:lstStyle/>
        <a:p>
          <a:endParaRPr lang="es-ES"/>
        </a:p>
      </dgm:t>
    </dgm:pt>
    <dgm:pt modelId="{642440F1-C964-42F4-B259-24022452B94A}" type="sibTrans" cxnId="{35A4A37E-4AD3-44BB-872B-F849EC78B106}">
      <dgm:prSet/>
      <dgm:spPr/>
      <dgm:t>
        <a:bodyPr/>
        <a:lstStyle/>
        <a:p>
          <a:endParaRPr lang="es-ES"/>
        </a:p>
      </dgm:t>
    </dgm:pt>
    <dgm:pt modelId="{BA9AAED3-194C-4D8C-B9DB-5A5512956326}">
      <dgm:prSet phldrT="[Texto]"/>
      <dgm:spPr>
        <a:solidFill>
          <a:schemeClr val="accent3">
            <a:lumMod val="50000"/>
          </a:schemeClr>
        </a:solidFill>
      </dgm:spPr>
      <dgm:t>
        <a:bodyPr/>
        <a:lstStyle/>
        <a:p>
          <a:r>
            <a:rPr lang="es-ES" dirty="0" smtClean="0"/>
            <a:t>Cifrado en Bloque</a:t>
          </a:r>
          <a:endParaRPr lang="es-ES" dirty="0"/>
        </a:p>
      </dgm:t>
    </dgm:pt>
    <dgm:pt modelId="{708A1925-8E73-43DA-ABAD-D69D9737706E}" type="parTrans" cxnId="{C487C99E-6E5E-4899-9E87-63D7608FBBE2}">
      <dgm:prSet/>
      <dgm:spPr/>
      <dgm:t>
        <a:bodyPr/>
        <a:lstStyle/>
        <a:p>
          <a:endParaRPr lang="es-ES"/>
        </a:p>
      </dgm:t>
    </dgm:pt>
    <dgm:pt modelId="{E00A0A79-1E0A-43ED-9B25-AFAF3B6EB537}" type="sibTrans" cxnId="{C487C99E-6E5E-4899-9E87-63D7608FBBE2}">
      <dgm:prSet/>
      <dgm:spPr/>
      <dgm:t>
        <a:bodyPr/>
        <a:lstStyle/>
        <a:p>
          <a:endParaRPr lang="es-ES"/>
        </a:p>
      </dgm:t>
    </dgm:pt>
    <dgm:pt modelId="{CDBD8890-D208-4F5A-AE8A-1FF0838A6210}">
      <dgm:prSet/>
      <dgm:spPr>
        <a:solidFill>
          <a:schemeClr val="accent5">
            <a:lumMod val="50000"/>
          </a:schemeClr>
        </a:solidFill>
      </dgm:spPr>
      <dgm:t>
        <a:bodyPr/>
        <a:lstStyle/>
        <a:p>
          <a:r>
            <a:rPr lang="es-ES" dirty="0" smtClean="0"/>
            <a:t>Cifrado AES</a:t>
          </a:r>
          <a:endParaRPr lang="es-ES" dirty="0"/>
        </a:p>
      </dgm:t>
    </dgm:pt>
    <dgm:pt modelId="{A5DC5119-1DD7-4B17-90AF-5A18C1F56B66}" type="parTrans" cxnId="{E2F256B9-74A5-4A29-BDFB-587A879E92F2}">
      <dgm:prSet/>
      <dgm:spPr/>
      <dgm:t>
        <a:bodyPr/>
        <a:lstStyle/>
        <a:p>
          <a:endParaRPr lang="es-ES"/>
        </a:p>
      </dgm:t>
    </dgm:pt>
    <dgm:pt modelId="{D35DA2F4-9D9D-4948-B552-3F65B1E202FF}" type="sibTrans" cxnId="{E2F256B9-74A5-4A29-BDFB-587A879E92F2}">
      <dgm:prSet/>
      <dgm:spPr/>
      <dgm:t>
        <a:bodyPr/>
        <a:lstStyle/>
        <a:p>
          <a:endParaRPr lang="es-ES"/>
        </a:p>
      </dgm:t>
    </dgm:pt>
    <dgm:pt modelId="{41DB4F12-CEBB-4E4A-B7AB-7537357488FB}">
      <dgm:prSet/>
      <dgm:spPr>
        <a:solidFill>
          <a:schemeClr val="accent5">
            <a:lumMod val="50000"/>
          </a:schemeClr>
        </a:solidFill>
      </dgm:spPr>
      <dgm:t>
        <a:bodyPr/>
        <a:lstStyle/>
        <a:p>
          <a:r>
            <a:rPr lang="es-ES" dirty="0" smtClean="0"/>
            <a:t>Cifrado DES</a:t>
          </a:r>
          <a:endParaRPr lang="es-ES" dirty="0"/>
        </a:p>
      </dgm:t>
    </dgm:pt>
    <dgm:pt modelId="{B8EEDBB6-F59D-4CAB-90C5-1D0FB8E77E6A}" type="parTrans" cxnId="{C03F00EF-B4E1-4921-A596-FA67C38C66FD}">
      <dgm:prSet/>
      <dgm:spPr/>
      <dgm:t>
        <a:bodyPr/>
        <a:lstStyle/>
        <a:p>
          <a:endParaRPr lang="es-ES"/>
        </a:p>
      </dgm:t>
    </dgm:pt>
    <dgm:pt modelId="{CE788B95-4F71-4239-89EA-252F3CD966D2}" type="sibTrans" cxnId="{C03F00EF-B4E1-4921-A596-FA67C38C66FD}">
      <dgm:prSet/>
      <dgm:spPr/>
      <dgm:t>
        <a:bodyPr/>
        <a:lstStyle/>
        <a:p>
          <a:endParaRPr lang="es-ES"/>
        </a:p>
      </dgm:t>
    </dgm:pt>
    <dgm:pt modelId="{A251582E-2CA2-4F93-913D-C70CF9D3382F}">
      <dgm:prSet/>
      <dgm:spPr>
        <a:solidFill>
          <a:schemeClr val="accent5">
            <a:lumMod val="50000"/>
          </a:schemeClr>
        </a:solidFill>
      </dgm:spPr>
      <dgm:t>
        <a:bodyPr/>
        <a:lstStyle/>
        <a:p>
          <a:r>
            <a:rPr lang="es-ES" dirty="0" smtClean="0"/>
            <a:t>Cifrado de Hill</a:t>
          </a:r>
          <a:endParaRPr lang="es-ES" dirty="0"/>
        </a:p>
      </dgm:t>
    </dgm:pt>
    <dgm:pt modelId="{D8D38557-7D5A-4149-A59B-011FC2889B6C}" type="parTrans" cxnId="{EB51D654-66A4-47FF-BF47-165063EDE39B}">
      <dgm:prSet/>
      <dgm:spPr/>
      <dgm:t>
        <a:bodyPr/>
        <a:lstStyle/>
        <a:p>
          <a:endParaRPr lang="es-ES"/>
        </a:p>
      </dgm:t>
    </dgm:pt>
    <dgm:pt modelId="{E8A5FD62-E179-492E-9739-4472D5548C6E}" type="sibTrans" cxnId="{EB51D654-66A4-47FF-BF47-165063EDE39B}">
      <dgm:prSet/>
      <dgm:spPr/>
      <dgm:t>
        <a:bodyPr/>
        <a:lstStyle/>
        <a:p>
          <a:endParaRPr lang="es-ES"/>
        </a:p>
      </dgm:t>
    </dgm:pt>
    <dgm:pt modelId="{10DCFCE0-5C29-47F6-BDBB-18C3F0928E38}">
      <dgm:prSet/>
      <dgm:spPr>
        <a:solidFill>
          <a:schemeClr val="accent4">
            <a:lumMod val="50000"/>
          </a:schemeClr>
        </a:solidFill>
      </dgm:spPr>
      <dgm:t>
        <a:bodyPr/>
        <a:lstStyle/>
        <a:p>
          <a:r>
            <a:rPr lang="es-ES" dirty="0" smtClean="0"/>
            <a:t>Cifrado con maquina enigma</a:t>
          </a:r>
          <a:endParaRPr lang="es-ES" dirty="0"/>
        </a:p>
      </dgm:t>
    </dgm:pt>
    <dgm:pt modelId="{3CB20A23-25BA-4323-9DF5-C6E28A332EBB}" type="parTrans" cxnId="{FE701FA6-7105-4B90-90F1-90443FA84FAB}">
      <dgm:prSet/>
      <dgm:spPr/>
      <dgm:t>
        <a:bodyPr/>
        <a:lstStyle/>
        <a:p>
          <a:endParaRPr lang="es-ES"/>
        </a:p>
      </dgm:t>
    </dgm:pt>
    <dgm:pt modelId="{AC6C3B7F-D869-4E2E-87C5-11A3F0152474}" type="sibTrans" cxnId="{FE701FA6-7105-4B90-90F1-90443FA84FAB}">
      <dgm:prSet/>
      <dgm:spPr/>
      <dgm:t>
        <a:bodyPr/>
        <a:lstStyle/>
        <a:p>
          <a:endParaRPr lang="es-ES"/>
        </a:p>
      </dgm:t>
    </dgm:pt>
    <dgm:pt modelId="{B358CF58-6F9C-43C6-AECB-A31A35C6134C}">
      <dgm:prSet/>
      <dgm:spPr>
        <a:solidFill>
          <a:schemeClr val="accent4">
            <a:lumMod val="50000"/>
          </a:schemeClr>
        </a:solidFill>
      </dgm:spPr>
      <dgm:t>
        <a:bodyPr/>
        <a:lstStyle/>
        <a:p>
          <a:r>
            <a:rPr lang="es-ES" dirty="0" smtClean="0"/>
            <a:t>Cifrado Cesar</a:t>
          </a:r>
          <a:endParaRPr lang="es-ES" dirty="0"/>
        </a:p>
      </dgm:t>
    </dgm:pt>
    <dgm:pt modelId="{B9DB7F8D-698C-4734-8F7F-9D3A229BFED8}" type="parTrans" cxnId="{7916035F-0D5D-492A-9F09-8CAEAF6ED81C}">
      <dgm:prSet/>
      <dgm:spPr/>
      <dgm:t>
        <a:bodyPr/>
        <a:lstStyle/>
        <a:p>
          <a:endParaRPr lang="es-ES"/>
        </a:p>
      </dgm:t>
    </dgm:pt>
    <dgm:pt modelId="{92D2AE9C-4DB7-419C-9A86-2C85F0F205D9}" type="sibTrans" cxnId="{7916035F-0D5D-492A-9F09-8CAEAF6ED81C}">
      <dgm:prSet/>
      <dgm:spPr/>
      <dgm:t>
        <a:bodyPr/>
        <a:lstStyle/>
        <a:p>
          <a:endParaRPr lang="es-ES"/>
        </a:p>
      </dgm:t>
    </dgm:pt>
    <dgm:pt modelId="{17D0F0BA-5DA3-45D0-A87F-CAF69B0FF4CF}">
      <dgm:prSet/>
      <dgm:spPr>
        <a:solidFill>
          <a:schemeClr val="accent4">
            <a:lumMod val="50000"/>
          </a:schemeClr>
        </a:solidFill>
      </dgm:spPr>
      <dgm:t>
        <a:bodyPr/>
        <a:lstStyle/>
        <a:p>
          <a:r>
            <a:rPr lang="es-ES" dirty="0" smtClean="0"/>
            <a:t>Cifrado </a:t>
          </a:r>
          <a:r>
            <a:rPr lang="es-ES" dirty="0" err="1" smtClean="0"/>
            <a:t>Vernam</a:t>
          </a:r>
          <a:endParaRPr lang="es-ES" dirty="0"/>
        </a:p>
      </dgm:t>
    </dgm:pt>
    <dgm:pt modelId="{6CA03E4C-AB00-4B07-BDAA-C636F03554E8}" type="parTrans" cxnId="{56BC16C4-D3E2-4443-82C8-E4D357AA4D96}">
      <dgm:prSet/>
      <dgm:spPr/>
      <dgm:t>
        <a:bodyPr/>
        <a:lstStyle/>
        <a:p>
          <a:endParaRPr lang="es-ES"/>
        </a:p>
      </dgm:t>
    </dgm:pt>
    <dgm:pt modelId="{DEDD03D8-A7C7-4B46-94F3-3965DD7F5D45}" type="sibTrans" cxnId="{56BC16C4-D3E2-4443-82C8-E4D357AA4D96}">
      <dgm:prSet/>
      <dgm:spPr/>
      <dgm:t>
        <a:bodyPr/>
        <a:lstStyle/>
        <a:p>
          <a:endParaRPr lang="es-ES"/>
        </a:p>
      </dgm:t>
    </dgm:pt>
    <dgm:pt modelId="{A5AAFC97-2D0C-4214-885D-1B0BB600717F}" type="pres">
      <dgm:prSet presAssocID="{1E557E80-E22F-45DA-90A5-F4C32E04879C}" presName="hierChild1" presStyleCnt="0">
        <dgm:presLayoutVars>
          <dgm:orgChart val="1"/>
          <dgm:chPref val="1"/>
          <dgm:dir/>
          <dgm:animOne val="branch"/>
          <dgm:animLvl val="lvl"/>
          <dgm:resizeHandles/>
        </dgm:presLayoutVars>
      </dgm:prSet>
      <dgm:spPr/>
      <dgm:t>
        <a:bodyPr/>
        <a:lstStyle/>
        <a:p>
          <a:endParaRPr lang="es-ES"/>
        </a:p>
      </dgm:t>
    </dgm:pt>
    <dgm:pt modelId="{8B99DEAA-DE8F-4CA5-B22E-EDF1BE1FC152}" type="pres">
      <dgm:prSet presAssocID="{7FC4E572-0E74-4C55-B318-2A9CF5489D24}" presName="hierRoot1" presStyleCnt="0">
        <dgm:presLayoutVars>
          <dgm:hierBranch val="init"/>
        </dgm:presLayoutVars>
      </dgm:prSet>
      <dgm:spPr/>
    </dgm:pt>
    <dgm:pt modelId="{F6A83C81-D2D5-49AC-867C-B25E5053C8C9}" type="pres">
      <dgm:prSet presAssocID="{7FC4E572-0E74-4C55-B318-2A9CF5489D24}" presName="rootComposite1" presStyleCnt="0"/>
      <dgm:spPr/>
    </dgm:pt>
    <dgm:pt modelId="{53336569-4577-424B-B4CE-7100F5433DAB}" type="pres">
      <dgm:prSet presAssocID="{7FC4E572-0E74-4C55-B318-2A9CF5489D24}" presName="rootText1" presStyleLbl="node0" presStyleIdx="0" presStyleCnt="1">
        <dgm:presLayoutVars>
          <dgm:chPref val="3"/>
        </dgm:presLayoutVars>
      </dgm:prSet>
      <dgm:spPr/>
      <dgm:t>
        <a:bodyPr/>
        <a:lstStyle/>
        <a:p>
          <a:endParaRPr lang="es-ES"/>
        </a:p>
      </dgm:t>
    </dgm:pt>
    <dgm:pt modelId="{686692D4-14A9-447B-AD62-399FFC22EAEC}" type="pres">
      <dgm:prSet presAssocID="{7FC4E572-0E74-4C55-B318-2A9CF5489D24}" presName="rootConnector1" presStyleLbl="node1" presStyleIdx="0" presStyleCnt="0"/>
      <dgm:spPr/>
      <dgm:t>
        <a:bodyPr/>
        <a:lstStyle/>
        <a:p>
          <a:endParaRPr lang="es-ES"/>
        </a:p>
      </dgm:t>
    </dgm:pt>
    <dgm:pt modelId="{4F2E528F-6020-4B33-A21F-E40ACFBB4B8A}" type="pres">
      <dgm:prSet presAssocID="{7FC4E572-0E74-4C55-B318-2A9CF5489D24}" presName="hierChild2" presStyleCnt="0"/>
      <dgm:spPr/>
    </dgm:pt>
    <dgm:pt modelId="{46370267-4709-4681-A676-ED79079F4A68}" type="pres">
      <dgm:prSet presAssocID="{4C695FA5-EE77-4479-B0BD-290D088A1840}" presName="Name37" presStyleLbl="parChTrans1D2" presStyleIdx="0" presStyleCnt="2"/>
      <dgm:spPr/>
      <dgm:t>
        <a:bodyPr/>
        <a:lstStyle/>
        <a:p>
          <a:endParaRPr lang="es-ES"/>
        </a:p>
      </dgm:t>
    </dgm:pt>
    <dgm:pt modelId="{3DB7CF0E-5FAA-4A7D-B1D3-3D471655A134}" type="pres">
      <dgm:prSet presAssocID="{23D7979C-F0A0-4B62-B5A6-F08E0861260F}" presName="hierRoot2" presStyleCnt="0">
        <dgm:presLayoutVars>
          <dgm:hierBranch val="init"/>
        </dgm:presLayoutVars>
      </dgm:prSet>
      <dgm:spPr/>
    </dgm:pt>
    <dgm:pt modelId="{6AF0B74D-7B57-4FF2-96F4-C37102370802}" type="pres">
      <dgm:prSet presAssocID="{23D7979C-F0A0-4B62-B5A6-F08E0861260F}" presName="rootComposite" presStyleCnt="0"/>
      <dgm:spPr/>
    </dgm:pt>
    <dgm:pt modelId="{E7A45595-C015-4347-A98C-1D3A92294ECA}" type="pres">
      <dgm:prSet presAssocID="{23D7979C-F0A0-4B62-B5A6-F08E0861260F}" presName="rootText" presStyleLbl="node2" presStyleIdx="0" presStyleCnt="2">
        <dgm:presLayoutVars>
          <dgm:chPref val="3"/>
        </dgm:presLayoutVars>
      </dgm:prSet>
      <dgm:spPr/>
      <dgm:t>
        <a:bodyPr/>
        <a:lstStyle/>
        <a:p>
          <a:endParaRPr lang="es-ES"/>
        </a:p>
      </dgm:t>
    </dgm:pt>
    <dgm:pt modelId="{435212CB-5BCF-4004-8A36-4172C7122C32}" type="pres">
      <dgm:prSet presAssocID="{23D7979C-F0A0-4B62-B5A6-F08E0861260F}" presName="rootConnector" presStyleLbl="node2" presStyleIdx="0" presStyleCnt="2"/>
      <dgm:spPr/>
      <dgm:t>
        <a:bodyPr/>
        <a:lstStyle/>
        <a:p>
          <a:endParaRPr lang="es-ES"/>
        </a:p>
      </dgm:t>
    </dgm:pt>
    <dgm:pt modelId="{3E9EE55E-8620-4C7A-AF4F-DA8ED34AF610}" type="pres">
      <dgm:prSet presAssocID="{23D7979C-F0A0-4B62-B5A6-F08E0861260F}" presName="hierChild4" presStyleCnt="0"/>
      <dgm:spPr/>
    </dgm:pt>
    <dgm:pt modelId="{9FE9D451-3C01-4F8F-8999-ABE9A6BEB0CB}" type="pres">
      <dgm:prSet presAssocID="{3CB20A23-25BA-4323-9DF5-C6E28A332EBB}" presName="Name37" presStyleLbl="parChTrans1D3" presStyleIdx="0" presStyleCnt="6"/>
      <dgm:spPr/>
      <dgm:t>
        <a:bodyPr/>
        <a:lstStyle/>
        <a:p>
          <a:endParaRPr lang="es-ES"/>
        </a:p>
      </dgm:t>
    </dgm:pt>
    <dgm:pt modelId="{8FD9FA5F-C723-476D-920C-B0C2706BEF68}" type="pres">
      <dgm:prSet presAssocID="{10DCFCE0-5C29-47F6-BDBB-18C3F0928E38}" presName="hierRoot2" presStyleCnt="0">
        <dgm:presLayoutVars>
          <dgm:hierBranch val="init"/>
        </dgm:presLayoutVars>
      </dgm:prSet>
      <dgm:spPr/>
    </dgm:pt>
    <dgm:pt modelId="{5BA77803-8DA1-4832-AB15-C7EBBE86048B}" type="pres">
      <dgm:prSet presAssocID="{10DCFCE0-5C29-47F6-BDBB-18C3F0928E38}" presName="rootComposite" presStyleCnt="0"/>
      <dgm:spPr/>
    </dgm:pt>
    <dgm:pt modelId="{BA6664E3-31AD-4C4E-97A7-C1C79881F6D2}" type="pres">
      <dgm:prSet presAssocID="{10DCFCE0-5C29-47F6-BDBB-18C3F0928E38}" presName="rootText" presStyleLbl="node3" presStyleIdx="0" presStyleCnt="6" custScaleX="190208">
        <dgm:presLayoutVars>
          <dgm:chPref val="3"/>
        </dgm:presLayoutVars>
      </dgm:prSet>
      <dgm:spPr/>
      <dgm:t>
        <a:bodyPr/>
        <a:lstStyle/>
        <a:p>
          <a:endParaRPr lang="es-ES"/>
        </a:p>
      </dgm:t>
    </dgm:pt>
    <dgm:pt modelId="{39FC05A3-6F36-41E2-A1CD-527BA5C9718D}" type="pres">
      <dgm:prSet presAssocID="{10DCFCE0-5C29-47F6-BDBB-18C3F0928E38}" presName="rootConnector" presStyleLbl="node3" presStyleIdx="0" presStyleCnt="6"/>
      <dgm:spPr/>
      <dgm:t>
        <a:bodyPr/>
        <a:lstStyle/>
        <a:p>
          <a:endParaRPr lang="es-ES"/>
        </a:p>
      </dgm:t>
    </dgm:pt>
    <dgm:pt modelId="{B80229F2-9093-40CB-A0BF-F4954D2B7EE6}" type="pres">
      <dgm:prSet presAssocID="{10DCFCE0-5C29-47F6-BDBB-18C3F0928E38}" presName="hierChild4" presStyleCnt="0"/>
      <dgm:spPr/>
    </dgm:pt>
    <dgm:pt modelId="{D8E96BD1-BBF9-46AE-B39C-CDD7028C17CE}" type="pres">
      <dgm:prSet presAssocID="{10DCFCE0-5C29-47F6-BDBB-18C3F0928E38}" presName="hierChild5" presStyleCnt="0"/>
      <dgm:spPr/>
    </dgm:pt>
    <dgm:pt modelId="{C2E732CC-F915-4427-8704-3DFEE5D1BCE3}" type="pres">
      <dgm:prSet presAssocID="{B9DB7F8D-698C-4734-8F7F-9D3A229BFED8}" presName="Name37" presStyleLbl="parChTrans1D3" presStyleIdx="1" presStyleCnt="6"/>
      <dgm:spPr/>
      <dgm:t>
        <a:bodyPr/>
        <a:lstStyle/>
        <a:p>
          <a:endParaRPr lang="es-ES"/>
        </a:p>
      </dgm:t>
    </dgm:pt>
    <dgm:pt modelId="{103D56C2-B2A1-4192-8581-FE04014DEDF0}" type="pres">
      <dgm:prSet presAssocID="{B358CF58-6F9C-43C6-AECB-A31A35C6134C}" presName="hierRoot2" presStyleCnt="0">
        <dgm:presLayoutVars>
          <dgm:hierBranch val="init"/>
        </dgm:presLayoutVars>
      </dgm:prSet>
      <dgm:spPr/>
    </dgm:pt>
    <dgm:pt modelId="{ED90A119-AB50-46BC-9229-12F7A24C7CA6}" type="pres">
      <dgm:prSet presAssocID="{B358CF58-6F9C-43C6-AECB-A31A35C6134C}" presName="rootComposite" presStyleCnt="0"/>
      <dgm:spPr/>
    </dgm:pt>
    <dgm:pt modelId="{AE1DE217-DF82-45D7-921E-A287DA1E0BE5}" type="pres">
      <dgm:prSet presAssocID="{B358CF58-6F9C-43C6-AECB-A31A35C6134C}" presName="rootText" presStyleLbl="node3" presStyleIdx="1" presStyleCnt="6">
        <dgm:presLayoutVars>
          <dgm:chPref val="3"/>
        </dgm:presLayoutVars>
      </dgm:prSet>
      <dgm:spPr/>
      <dgm:t>
        <a:bodyPr/>
        <a:lstStyle/>
        <a:p>
          <a:endParaRPr lang="es-ES"/>
        </a:p>
      </dgm:t>
    </dgm:pt>
    <dgm:pt modelId="{EB6BA03F-8150-450D-B8A2-BFC2CC3A9B07}" type="pres">
      <dgm:prSet presAssocID="{B358CF58-6F9C-43C6-AECB-A31A35C6134C}" presName="rootConnector" presStyleLbl="node3" presStyleIdx="1" presStyleCnt="6"/>
      <dgm:spPr/>
      <dgm:t>
        <a:bodyPr/>
        <a:lstStyle/>
        <a:p>
          <a:endParaRPr lang="es-ES"/>
        </a:p>
      </dgm:t>
    </dgm:pt>
    <dgm:pt modelId="{9869EE5E-7E70-4F1F-9327-7F691EA6E481}" type="pres">
      <dgm:prSet presAssocID="{B358CF58-6F9C-43C6-AECB-A31A35C6134C}" presName="hierChild4" presStyleCnt="0"/>
      <dgm:spPr/>
    </dgm:pt>
    <dgm:pt modelId="{A969F3C6-F28A-4B7A-85C8-7F77B7003713}" type="pres">
      <dgm:prSet presAssocID="{B358CF58-6F9C-43C6-AECB-A31A35C6134C}" presName="hierChild5" presStyleCnt="0"/>
      <dgm:spPr/>
    </dgm:pt>
    <dgm:pt modelId="{1DE6E2DA-084D-4988-9651-D71D063B6E3D}" type="pres">
      <dgm:prSet presAssocID="{6CA03E4C-AB00-4B07-BDAA-C636F03554E8}" presName="Name37" presStyleLbl="parChTrans1D3" presStyleIdx="2" presStyleCnt="6"/>
      <dgm:spPr/>
      <dgm:t>
        <a:bodyPr/>
        <a:lstStyle/>
        <a:p>
          <a:endParaRPr lang="es-ES"/>
        </a:p>
      </dgm:t>
    </dgm:pt>
    <dgm:pt modelId="{F272F309-C06D-430F-8B8F-9C8D1E3B55BA}" type="pres">
      <dgm:prSet presAssocID="{17D0F0BA-5DA3-45D0-A87F-CAF69B0FF4CF}" presName="hierRoot2" presStyleCnt="0">
        <dgm:presLayoutVars>
          <dgm:hierBranch val="init"/>
        </dgm:presLayoutVars>
      </dgm:prSet>
      <dgm:spPr/>
    </dgm:pt>
    <dgm:pt modelId="{5E28D3BD-2870-47A8-A7EB-5444C08E42CE}" type="pres">
      <dgm:prSet presAssocID="{17D0F0BA-5DA3-45D0-A87F-CAF69B0FF4CF}" presName="rootComposite" presStyleCnt="0"/>
      <dgm:spPr/>
    </dgm:pt>
    <dgm:pt modelId="{ADC87ECB-CABF-4544-902D-06277052506F}" type="pres">
      <dgm:prSet presAssocID="{17D0F0BA-5DA3-45D0-A87F-CAF69B0FF4CF}" presName="rootText" presStyleLbl="node3" presStyleIdx="2" presStyleCnt="6">
        <dgm:presLayoutVars>
          <dgm:chPref val="3"/>
        </dgm:presLayoutVars>
      </dgm:prSet>
      <dgm:spPr/>
      <dgm:t>
        <a:bodyPr/>
        <a:lstStyle/>
        <a:p>
          <a:endParaRPr lang="es-ES"/>
        </a:p>
      </dgm:t>
    </dgm:pt>
    <dgm:pt modelId="{CFF41F9D-8E3A-4E67-86BF-D19204608D24}" type="pres">
      <dgm:prSet presAssocID="{17D0F0BA-5DA3-45D0-A87F-CAF69B0FF4CF}" presName="rootConnector" presStyleLbl="node3" presStyleIdx="2" presStyleCnt="6"/>
      <dgm:spPr/>
      <dgm:t>
        <a:bodyPr/>
        <a:lstStyle/>
        <a:p>
          <a:endParaRPr lang="es-ES"/>
        </a:p>
      </dgm:t>
    </dgm:pt>
    <dgm:pt modelId="{AC3D5C1F-562F-4CBF-86EA-FA41A9D7B8EF}" type="pres">
      <dgm:prSet presAssocID="{17D0F0BA-5DA3-45D0-A87F-CAF69B0FF4CF}" presName="hierChild4" presStyleCnt="0"/>
      <dgm:spPr/>
    </dgm:pt>
    <dgm:pt modelId="{769ADB96-2047-4149-8EB9-63F1E6A9BAB5}" type="pres">
      <dgm:prSet presAssocID="{17D0F0BA-5DA3-45D0-A87F-CAF69B0FF4CF}" presName="hierChild5" presStyleCnt="0"/>
      <dgm:spPr/>
    </dgm:pt>
    <dgm:pt modelId="{271DC76E-48E5-4A25-B490-A907CF296722}" type="pres">
      <dgm:prSet presAssocID="{23D7979C-F0A0-4B62-B5A6-F08E0861260F}" presName="hierChild5" presStyleCnt="0"/>
      <dgm:spPr/>
    </dgm:pt>
    <dgm:pt modelId="{505D3798-4120-44AF-82C6-FE25EFE35030}" type="pres">
      <dgm:prSet presAssocID="{708A1925-8E73-43DA-ABAD-D69D9737706E}" presName="Name37" presStyleLbl="parChTrans1D2" presStyleIdx="1" presStyleCnt="2"/>
      <dgm:spPr/>
      <dgm:t>
        <a:bodyPr/>
        <a:lstStyle/>
        <a:p>
          <a:endParaRPr lang="es-ES"/>
        </a:p>
      </dgm:t>
    </dgm:pt>
    <dgm:pt modelId="{109D6C8D-C462-4C3D-A6D5-52BE784C2C91}" type="pres">
      <dgm:prSet presAssocID="{BA9AAED3-194C-4D8C-B9DB-5A5512956326}" presName="hierRoot2" presStyleCnt="0">
        <dgm:presLayoutVars>
          <dgm:hierBranch/>
        </dgm:presLayoutVars>
      </dgm:prSet>
      <dgm:spPr/>
    </dgm:pt>
    <dgm:pt modelId="{41811BD2-A75C-47A5-A9DE-C43F027FF2C2}" type="pres">
      <dgm:prSet presAssocID="{BA9AAED3-194C-4D8C-B9DB-5A5512956326}" presName="rootComposite" presStyleCnt="0"/>
      <dgm:spPr/>
    </dgm:pt>
    <dgm:pt modelId="{04758F7C-3805-4746-837E-55CF87D04B1E}" type="pres">
      <dgm:prSet presAssocID="{BA9AAED3-194C-4D8C-B9DB-5A5512956326}" presName="rootText" presStyleLbl="node2" presStyleIdx="1" presStyleCnt="2">
        <dgm:presLayoutVars>
          <dgm:chPref val="3"/>
        </dgm:presLayoutVars>
      </dgm:prSet>
      <dgm:spPr/>
      <dgm:t>
        <a:bodyPr/>
        <a:lstStyle/>
        <a:p>
          <a:endParaRPr lang="es-ES"/>
        </a:p>
      </dgm:t>
    </dgm:pt>
    <dgm:pt modelId="{A9264AC9-AABF-40D0-9A14-86ABE5780078}" type="pres">
      <dgm:prSet presAssocID="{BA9AAED3-194C-4D8C-B9DB-5A5512956326}" presName="rootConnector" presStyleLbl="node2" presStyleIdx="1" presStyleCnt="2"/>
      <dgm:spPr/>
      <dgm:t>
        <a:bodyPr/>
        <a:lstStyle/>
        <a:p>
          <a:endParaRPr lang="es-ES"/>
        </a:p>
      </dgm:t>
    </dgm:pt>
    <dgm:pt modelId="{C894B0E1-DC08-496E-9912-444300E828E7}" type="pres">
      <dgm:prSet presAssocID="{BA9AAED3-194C-4D8C-B9DB-5A5512956326}" presName="hierChild4" presStyleCnt="0"/>
      <dgm:spPr/>
    </dgm:pt>
    <dgm:pt modelId="{F941A560-08D7-402F-A4F7-E94D615BA116}" type="pres">
      <dgm:prSet presAssocID="{A5DC5119-1DD7-4B17-90AF-5A18C1F56B66}" presName="Name35" presStyleLbl="parChTrans1D3" presStyleIdx="3" presStyleCnt="6"/>
      <dgm:spPr/>
      <dgm:t>
        <a:bodyPr/>
        <a:lstStyle/>
        <a:p>
          <a:endParaRPr lang="es-ES"/>
        </a:p>
      </dgm:t>
    </dgm:pt>
    <dgm:pt modelId="{A52EBE0B-EEFF-497F-A246-0FA82F00CEA1}" type="pres">
      <dgm:prSet presAssocID="{CDBD8890-D208-4F5A-AE8A-1FF0838A6210}" presName="hierRoot2" presStyleCnt="0">
        <dgm:presLayoutVars>
          <dgm:hierBranch val="init"/>
        </dgm:presLayoutVars>
      </dgm:prSet>
      <dgm:spPr/>
    </dgm:pt>
    <dgm:pt modelId="{670CE89D-5CF9-4701-8536-CA19F0649C28}" type="pres">
      <dgm:prSet presAssocID="{CDBD8890-D208-4F5A-AE8A-1FF0838A6210}" presName="rootComposite" presStyleCnt="0"/>
      <dgm:spPr/>
    </dgm:pt>
    <dgm:pt modelId="{F683AD3E-FBE2-45CB-9583-66AC758328B6}" type="pres">
      <dgm:prSet presAssocID="{CDBD8890-D208-4F5A-AE8A-1FF0838A6210}" presName="rootText" presStyleLbl="node3" presStyleIdx="3" presStyleCnt="6" custLinFactX="100000" custLinFactNeighborX="136902" custLinFactNeighborY="-71">
        <dgm:presLayoutVars>
          <dgm:chPref val="3"/>
        </dgm:presLayoutVars>
      </dgm:prSet>
      <dgm:spPr/>
      <dgm:t>
        <a:bodyPr/>
        <a:lstStyle/>
        <a:p>
          <a:endParaRPr lang="es-ES"/>
        </a:p>
      </dgm:t>
    </dgm:pt>
    <dgm:pt modelId="{FB363378-1206-45E0-B88A-44C38EF26A45}" type="pres">
      <dgm:prSet presAssocID="{CDBD8890-D208-4F5A-AE8A-1FF0838A6210}" presName="rootConnector" presStyleLbl="node3" presStyleIdx="3" presStyleCnt="6"/>
      <dgm:spPr/>
      <dgm:t>
        <a:bodyPr/>
        <a:lstStyle/>
        <a:p>
          <a:endParaRPr lang="es-ES"/>
        </a:p>
      </dgm:t>
    </dgm:pt>
    <dgm:pt modelId="{8287767A-A203-405C-8F97-83D029C25410}" type="pres">
      <dgm:prSet presAssocID="{CDBD8890-D208-4F5A-AE8A-1FF0838A6210}" presName="hierChild4" presStyleCnt="0"/>
      <dgm:spPr/>
    </dgm:pt>
    <dgm:pt modelId="{2DAD4507-6FA0-4E58-A40A-54D31C4CF695}" type="pres">
      <dgm:prSet presAssocID="{CDBD8890-D208-4F5A-AE8A-1FF0838A6210}" presName="hierChild5" presStyleCnt="0"/>
      <dgm:spPr/>
    </dgm:pt>
    <dgm:pt modelId="{31052C3C-DD30-49C5-B5AB-1C798855E3A3}" type="pres">
      <dgm:prSet presAssocID="{B8EEDBB6-F59D-4CAB-90C5-1D0FB8E77E6A}" presName="Name35" presStyleLbl="parChTrans1D3" presStyleIdx="4" presStyleCnt="6"/>
      <dgm:spPr/>
      <dgm:t>
        <a:bodyPr/>
        <a:lstStyle/>
        <a:p>
          <a:endParaRPr lang="es-ES"/>
        </a:p>
      </dgm:t>
    </dgm:pt>
    <dgm:pt modelId="{E4407ED2-86ED-4440-A8AE-7FA16660FDFC}" type="pres">
      <dgm:prSet presAssocID="{41DB4F12-CEBB-4E4A-B7AB-7537357488FB}" presName="hierRoot2" presStyleCnt="0">
        <dgm:presLayoutVars>
          <dgm:hierBranch val="init"/>
        </dgm:presLayoutVars>
      </dgm:prSet>
      <dgm:spPr/>
    </dgm:pt>
    <dgm:pt modelId="{9B343CFE-9860-4E80-A3CF-7D5B92EE6804}" type="pres">
      <dgm:prSet presAssocID="{41DB4F12-CEBB-4E4A-B7AB-7537357488FB}" presName="rootComposite" presStyleCnt="0"/>
      <dgm:spPr/>
    </dgm:pt>
    <dgm:pt modelId="{77CA83A9-B351-40FA-B7F8-26A4BF151C15}" type="pres">
      <dgm:prSet presAssocID="{41DB4F12-CEBB-4E4A-B7AB-7537357488FB}" presName="rootText" presStyleLbl="node3" presStyleIdx="4" presStyleCnt="6" custLinFactNeighborY="-71">
        <dgm:presLayoutVars>
          <dgm:chPref val="3"/>
        </dgm:presLayoutVars>
      </dgm:prSet>
      <dgm:spPr/>
      <dgm:t>
        <a:bodyPr/>
        <a:lstStyle/>
        <a:p>
          <a:endParaRPr lang="es-ES"/>
        </a:p>
      </dgm:t>
    </dgm:pt>
    <dgm:pt modelId="{3D459CE6-10EC-4557-8177-57046021160C}" type="pres">
      <dgm:prSet presAssocID="{41DB4F12-CEBB-4E4A-B7AB-7537357488FB}" presName="rootConnector" presStyleLbl="node3" presStyleIdx="4" presStyleCnt="6"/>
      <dgm:spPr/>
      <dgm:t>
        <a:bodyPr/>
        <a:lstStyle/>
        <a:p>
          <a:endParaRPr lang="es-ES"/>
        </a:p>
      </dgm:t>
    </dgm:pt>
    <dgm:pt modelId="{59004E39-FFA6-4615-901A-22A39A8F3330}" type="pres">
      <dgm:prSet presAssocID="{41DB4F12-CEBB-4E4A-B7AB-7537357488FB}" presName="hierChild4" presStyleCnt="0"/>
      <dgm:spPr/>
    </dgm:pt>
    <dgm:pt modelId="{D175EC50-40F2-449F-81C3-BD529DE17E86}" type="pres">
      <dgm:prSet presAssocID="{41DB4F12-CEBB-4E4A-B7AB-7537357488FB}" presName="hierChild5" presStyleCnt="0"/>
      <dgm:spPr/>
    </dgm:pt>
    <dgm:pt modelId="{BF9603DE-41B7-4C46-B02B-D4588DD8DB1F}" type="pres">
      <dgm:prSet presAssocID="{D8D38557-7D5A-4149-A59B-011FC2889B6C}" presName="Name35" presStyleLbl="parChTrans1D3" presStyleIdx="5" presStyleCnt="6"/>
      <dgm:spPr/>
      <dgm:t>
        <a:bodyPr/>
        <a:lstStyle/>
        <a:p>
          <a:endParaRPr lang="es-ES"/>
        </a:p>
      </dgm:t>
    </dgm:pt>
    <dgm:pt modelId="{8D98A00F-BCDA-4454-A1F1-2A0C8458C42D}" type="pres">
      <dgm:prSet presAssocID="{A251582E-2CA2-4F93-913D-C70CF9D3382F}" presName="hierRoot2" presStyleCnt="0">
        <dgm:presLayoutVars>
          <dgm:hierBranch val="init"/>
        </dgm:presLayoutVars>
      </dgm:prSet>
      <dgm:spPr/>
    </dgm:pt>
    <dgm:pt modelId="{EF5013C7-564F-4F2C-9A49-15A630592467}" type="pres">
      <dgm:prSet presAssocID="{A251582E-2CA2-4F93-913D-C70CF9D3382F}" presName="rootComposite" presStyleCnt="0"/>
      <dgm:spPr/>
    </dgm:pt>
    <dgm:pt modelId="{527FA6B7-A593-46B6-ACED-A221B0AA054C}" type="pres">
      <dgm:prSet presAssocID="{A251582E-2CA2-4F93-913D-C70CF9D3382F}" presName="rootText" presStyleLbl="node3" presStyleIdx="5" presStyleCnt="6" custLinFactX="-100000" custLinFactNeighborX="-125569" custLinFactNeighborY="-2068">
        <dgm:presLayoutVars>
          <dgm:chPref val="3"/>
        </dgm:presLayoutVars>
      </dgm:prSet>
      <dgm:spPr/>
      <dgm:t>
        <a:bodyPr/>
        <a:lstStyle/>
        <a:p>
          <a:endParaRPr lang="es-ES"/>
        </a:p>
      </dgm:t>
    </dgm:pt>
    <dgm:pt modelId="{4FF68368-0A90-485C-85CC-2D16EE15CD43}" type="pres">
      <dgm:prSet presAssocID="{A251582E-2CA2-4F93-913D-C70CF9D3382F}" presName="rootConnector" presStyleLbl="node3" presStyleIdx="5" presStyleCnt="6"/>
      <dgm:spPr/>
      <dgm:t>
        <a:bodyPr/>
        <a:lstStyle/>
        <a:p>
          <a:endParaRPr lang="es-ES"/>
        </a:p>
      </dgm:t>
    </dgm:pt>
    <dgm:pt modelId="{056F5FE6-13CC-40E1-8C33-3836799B4264}" type="pres">
      <dgm:prSet presAssocID="{A251582E-2CA2-4F93-913D-C70CF9D3382F}" presName="hierChild4" presStyleCnt="0"/>
      <dgm:spPr/>
    </dgm:pt>
    <dgm:pt modelId="{28EC9D10-24E2-432A-917F-F8A8F1343A86}" type="pres">
      <dgm:prSet presAssocID="{A251582E-2CA2-4F93-913D-C70CF9D3382F}" presName="hierChild5" presStyleCnt="0"/>
      <dgm:spPr/>
    </dgm:pt>
    <dgm:pt modelId="{E39E5A78-F0E9-4942-97C6-81FF1CD5FE6B}" type="pres">
      <dgm:prSet presAssocID="{BA9AAED3-194C-4D8C-B9DB-5A5512956326}" presName="hierChild5" presStyleCnt="0"/>
      <dgm:spPr/>
    </dgm:pt>
    <dgm:pt modelId="{CBCC6478-7A0D-4140-80ED-77BC05E02A2F}" type="pres">
      <dgm:prSet presAssocID="{7FC4E572-0E74-4C55-B318-2A9CF5489D24}" presName="hierChild3" presStyleCnt="0"/>
      <dgm:spPr/>
    </dgm:pt>
  </dgm:ptLst>
  <dgm:cxnLst>
    <dgm:cxn modelId="{E2F256B9-74A5-4A29-BDFB-587A879E92F2}" srcId="{BA9AAED3-194C-4D8C-B9DB-5A5512956326}" destId="{CDBD8890-D208-4F5A-AE8A-1FF0838A6210}" srcOrd="0" destOrd="0" parTransId="{A5DC5119-1DD7-4B17-90AF-5A18C1F56B66}" sibTransId="{D35DA2F4-9D9D-4948-B552-3F65B1E202FF}"/>
    <dgm:cxn modelId="{88351B52-9BFB-4D8D-8D15-ACF76F9D06C1}" type="presOf" srcId="{A251582E-2CA2-4F93-913D-C70CF9D3382F}" destId="{4FF68368-0A90-485C-85CC-2D16EE15CD43}" srcOrd="1" destOrd="0" presId="urn:microsoft.com/office/officeart/2005/8/layout/orgChart1"/>
    <dgm:cxn modelId="{BBEF7C91-708A-49A2-A615-442D16B8F64A}" type="presOf" srcId="{17D0F0BA-5DA3-45D0-A87F-CAF69B0FF4CF}" destId="{CFF41F9D-8E3A-4E67-86BF-D19204608D24}" srcOrd="1" destOrd="0" presId="urn:microsoft.com/office/officeart/2005/8/layout/orgChart1"/>
    <dgm:cxn modelId="{9566E953-3D0D-437E-AFFB-AB7DA9393FAC}" type="presOf" srcId="{B358CF58-6F9C-43C6-AECB-A31A35C6134C}" destId="{AE1DE217-DF82-45D7-921E-A287DA1E0BE5}" srcOrd="0" destOrd="0" presId="urn:microsoft.com/office/officeart/2005/8/layout/orgChart1"/>
    <dgm:cxn modelId="{62290C11-2B62-48F1-93B3-7DDD09FE79C0}" type="presOf" srcId="{B8EEDBB6-F59D-4CAB-90C5-1D0FB8E77E6A}" destId="{31052C3C-DD30-49C5-B5AB-1C798855E3A3}" srcOrd="0" destOrd="0" presId="urn:microsoft.com/office/officeart/2005/8/layout/orgChart1"/>
    <dgm:cxn modelId="{7371F40F-8887-485B-86D1-DB8192102B12}" type="presOf" srcId="{CDBD8890-D208-4F5A-AE8A-1FF0838A6210}" destId="{FB363378-1206-45E0-B88A-44C38EF26A45}" srcOrd="1" destOrd="0" presId="urn:microsoft.com/office/officeart/2005/8/layout/orgChart1"/>
    <dgm:cxn modelId="{892D8ABC-112B-48D0-85B3-D3082D71710E}" type="presOf" srcId="{10DCFCE0-5C29-47F6-BDBB-18C3F0928E38}" destId="{39FC05A3-6F36-41E2-A1CD-527BA5C9718D}" srcOrd="1" destOrd="0" presId="urn:microsoft.com/office/officeart/2005/8/layout/orgChart1"/>
    <dgm:cxn modelId="{99DABF8C-F229-4F63-908B-BAB3F4789CAC}" type="presOf" srcId="{41DB4F12-CEBB-4E4A-B7AB-7537357488FB}" destId="{77CA83A9-B351-40FA-B7F8-26A4BF151C15}" srcOrd="0" destOrd="0" presId="urn:microsoft.com/office/officeart/2005/8/layout/orgChart1"/>
    <dgm:cxn modelId="{0C21072E-97E7-40EA-8A15-26AED1E0B045}" type="presOf" srcId="{17D0F0BA-5DA3-45D0-A87F-CAF69B0FF4CF}" destId="{ADC87ECB-CABF-4544-902D-06277052506F}" srcOrd="0" destOrd="0" presId="urn:microsoft.com/office/officeart/2005/8/layout/orgChart1"/>
    <dgm:cxn modelId="{4E9BAB44-853C-469E-ADBF-BD3E212C00E7}" type="presOf" srcId="{23D7979C-F0A0-4B62-B5A6-F08E0861260F}" destId="{435212CB-5BCF-4004-8A36-4172C7122C32}" srcOrd="1" destOrd="0" presId="urn:microsoft.com/office/officeart/2005/8/layout/orgChart1"/>
    <dgm:cxn modelId="{56209E19-0CB1-403C-A595-688B3BCF490C}" type="presOf" srcId="{3CB20A23-25BA-4323-9DF5-C6E28A332EBB}" destId="{9FE9D451-3C01-4F8F-8999-ABE9A6BEB0CB}" srcOrd="0" destOrd="0" presId="urn:microsoft.com/office/officeart/2005/8/layout/orgChart1"/>
    <dgm:cxn modelId="{56BC16C4-D3E2-4443-82C8-E4D357AA4D96}" srcId="{23D7979C-F0A0-4B62-B5A6-F08E0861260F}" destId="{17D0F0BA-5DA3-45D0-A87F-CAF69B0FF4CF}" srcOrd="2" destOrd="0" parTransId="{6CA03E4C-AB00-4B07-BDAA-C636F03554E8}" sibTransId="{DEDD03D8-A7C7-4B46-94F3-3965DD7F5D45}"/>
    <dgm:cxn modelId="{0730E2F9-905D-429E-8CAD-8A3E749F4012}" type="presOf" srcId="{4C695FA5-EE77-4479-B0BD-290D088A1840}" destId="{46370267-4709-4681-A676-ED79079F4A68}" srcOrd="0" destOrd="0" presId="urn:microsoft.com/office/officeart/2005/8/layout/orgChart1"/>
    <dgm:cxn modelId="{F8D100BB-D913-4177-922F-42F42E4F60A5}" type="presOf" srcId="{23D7979C-F0A0-4B62-B5A6-F08E0861260F}" destId="{E7A45595-C015-4347-A98C-1D3A92294ECA}" srcOrd="0" destOrd="0" presId="urn:microsoft.com/office/officeart/2005/8/layout/orgChart1"/>
    <dgm:cxn modelId="{70E846EC-C977-4E70-9323-08EA824CB78B}" type="presOf" srcId="{1E557E80-E22F-45DA-90A5-F4C32E04879C}" destId="{A5AAFC97-2D0C-4214-885D-1B0BB600717F}" srcOrd="0" destOrd="0" presId="urn:microsoft.com/office/officeart/2005/8/layout/orgChart1"/>
    <dgm:cxn modelId="{7916035F-0D5D-492A-9F09-8CAEAF6ED81C}" srcId="{23D7979C-F0A0-4B62-B5A6-F08E0861260F}" destId="{B358CF58-6F9C-43C6-AECB-A31A35C6134C}" srcOrd="1" destOrd="0" parTransId="{B9DB7F8D-698C-4734-8F7F-9D3A229BFED8}" sibTransId="{92D2AE9C-4DB7-419C-9A86-2C85F0F205D9}"/>
    <dgm:cxn modelId="{346BD53A-09B7-418F-98B5-5E728718A421}" type="presOf" srcId="{6CA03E4C-AB00-4B07-BDAA-C636F03554E8}" destId="{1DE6E2DA-084D-4988-9651-D71D063B6E3D}" srcOrd="0" destOrd="0" presId="urn:microsoft.com/office/officeart/2005/8/layout/orgChart1"/>
    <dgm:cxn modelId="{1D8428C0-64EC-4DF5-ACFC-5956684036FC}" srcId="{1E557E80-E22F-45DA-90A5-F4C32E04879C}" destId="{7FC4E572-0E74-4C55-B318-2A9CF5489D24}" srcOrd="0" destOrd="0" parTransId="{1B4086D2-536A-4A94-8660-E59E4F3E53D9}" sibTransId="{4AE75839-6DD2-4252-A474-F8F1B9620071}"/>
    <dgm:cxn modelId="{59A95B0E-61FD-4C88-ABBD-BAE8648016F0}" type="presOf" srcId="{B9DB7F8D-698C-4734-8F7F-9D3A229BFED8}" destId="{C2E732CC-F915-4427-8704-3DFEE5D1BCE3}" srcOrd="0" destOrd="0" presId="urn:microsoft.com/office/officeart/2005/8/layout/orgChart1"/>
    <dgm:cxn modelId="{C487C99E-6E5E-4899-9E87-63D7608FBBE2}" srcId="{7FC4E572-0E74-4C55-B318-2A9CF5489D24}" destId="{BA9AAED3-194C-4D8C-B9DB-5A5512956326}" srcOrd="1" destOrd="0" parTransId="{708A1925-8E73-43DA-ABAD-D69D9737706E}" sibTransId="{E00A0A79-1E0A-43ED-9B25-AFAF3B6EB537}"/>
    <dgm:cxn modelId="{FE701FA6-7105-4B90-90F1-90443FA84FAB}" srcId="{23D7979C-F0A0-4B62-B5A6-F08E0861260F}" destId="{10DCFCE0-5C29-47F6-BDBB-18C3F0928E38}" srcOrd="0" destOrd="0" parTransId="{3CB20A23-25BA-4323-9DF5-C6E28A332EBB}" sibTransId="{AC6C3B7F-D869-4E2E-87C5-11A3F0152474}"/>
    <dgm:cxn modelId="{D978C2CB-8114-4782-8A8F-3504024A8603}" type="presOf" srcId="{A251582E-2CA2-4F93-913D-C70CF9D3382F}" destId="{527FA6B7-A593-46B6-ACED-A221B0AA054C}" srcOrd="0" destOrd="0" presId="urn:microsoft.com/office/officeart/2005/8/layout/orgChart1"/>
    <dgm:cxn modelId="{35A4A37E-4AD3-44BB-872B-F849EC78B106}" srcId="{7FC4E572-0E74-4C55-B318-2A9CF5489D24}" destId="{23D7979C-F0A0-4B62-B5A6-F08E0861260F}" srcOrd="0" destOrd="0" parTransId="{4C695FA5-EE77-4479-B0BD-290D088A1840}" sibTransId="{642440F1-C964-42F4-B259-24022452B94A}"/>
    <dgm:cxn modelId="{8F704D85-7F18-415F-BDA4-C1290D70E7E3}" type="presOf" srcId="{7FC4E572-0E74-4C55-B318-2A9CF5489D24}" destId="{686692D4-14A9-447B-AD62-399FFC22EAEC}" srcOrd="1" destOrd="0" presId="urn:microsoft.com/office/officeart/2005/8/layout/orgChart1"/>
    <dgm:cxn modelId="{D1F33F64-1F88-49EE-B8C4-D9F8FCE621EE}" type="presOf" srcId="{BA9AAED3-194C-4D8C-B9DB-5A5512956326}" destId="{A9264AC9-AABF-40D0-9A14-86ABE5780078}" srcOrd="1" destOrd="0" presId="urn:microsoft.com/office/officeart/2005/8/layout/orgChart1"/>
    <dgm:cxn modelId="{421187FA-7948-4299-9641-B1122C6309D7}" type="presOf" srcId="{CDBD8890-D208-4F5A-AE8A-1FF0838A6210}" destId="{F683AD3E-FBE2-45CB-9583-66AC758328B6}" srcOrd="0" destOrd="0" presId="urn:microsoft.com/office/officeart/2005/8/layout/orgChart1"/>
    <dgm:cxn modelId="{92A4AB63-2D49-4BA7-A4DD-331D7BDDF8DE}" type="presOf" srcId="{7FC4E572-0E74-4C55-B318-2A9CF5489D24}" destId="{53336569-4577-424B-B4CE-7100F5433DAB}" srcOrd="0" destOrd="0" presId="urn:microsoft.com/office/officeart/2005/8/layout/orgChart1"/>
    <dgm:cxn modelId="{EB51D654-66A4-47FF-BF47-165063EDE39B}" srcId="{BA9AAED3-194C-4D8C-B9DB-5A5512956326}" destId="{A251582E-2CA2-4F93-913D-C70CF9D3382F}" srcOrd="2" destOrd="0" parTransId="{D8D38557-7D5A-4149-A59B-011FC2889B6C}" sibTransId="{E8A5FD62-E179-492E-9739-4472D5548C6E}"/>
    <dgm:cxn modelId="{C03F00EF-B4E1-4921-A596-FA67C38C66FD}" srcId="{BA9AAED3-194C-4D8C-B9DB-5A5512956326}" destId="{41DB4F12-CEBB-4E4A-B7AB-7537357488FB}" srcOrd="1" destOrd="0" parTransId="{B8EEDBB6-F59D-4CAB-90C5-1D0FB8E77E6A}" sibTransId="{CE788B95-4F71-4239-89EA-252F3CD966D2}"/>
    <dgm:cxn modelId="{F58D3125-09FA-4614-A619-ED6F9C3E0BC5}" type="presOf" srcId="{708A1925-8E73-43DA-ABAD-D69D9737706E}" destId="{505D3798-4120-44AF-82C6-FE25EFE35030}" srcOrd="0" destOrd="0" presId="urn:microsoft.com/office/officeart/2005/8/layout/orgChart1"/>
    <dgm:cxn modelId="{F7540FAC-47FF-4A38-9A5D-32A33C448D50}" type="presOf" srcId="{41DB4F12-CEBB-4E4A-B7AB-7537357488FB}" destId="{3D459CE6-10EC-4557-8177-57046021160C}" srcOrd="1" destOrd="0" presId="urn:microsoft.com/office/officeart/2005/8/layout/orgChart1"/>
    <dgm:cxn modelId="{09278001-1C94-48AA-8C3C-B8DF1F6DC884}" type="presOf" srcId="{10DCFCE0-5C29-47F6-BDBB-18C3F0928E38}" destId="{BA6664E3-31AD-4C4E-97A7-C1C79881F6D2}" srcOrd="0" destOrd="0" presId="urn:microsoft.com/office/officeart/2005/8/layout/orgChart1"/>
    <dgm:cxn modelId="{5F18A7B3-2741-42B1-B856-5272B05C0945}" type="presOf" srcId="{BA9AAED3-194C-4D8C-B9DB-5A5512956326}" destId="{04758F7C-3805-4746-837E-55CF87D04B1E}" srcOrd="0" destOrd="0" presId="urn:microsoft.com/office/officeart/2005/8/layout/orgChart1"/>
    <dgm:cxn modelId="{8C3B9EB6-1B3C-477F-889E-76D304585E8C}" type="presOf" srcId="{B358CF58-6F9C-43C6-AECB-A31A35C6134C}" destId="{EB6BA03F-8150-450D-B8A2-BFC2CC3A9B07}" srcOrd="1" destOrd="0" presId="urn:microsoft.com/office/officeart/2005/8/layout/orgChart1"/>
    <dgm:cxn modelId="{226D071F-6BDB-4C70-A7FB-9B20A1E230E9}" type="presOf" srcId="{D8D38557-7D5A-4149-A59B-011FC2889B6C}" destId="{BF9603DE-41B7-4C46-B02B-D4588DD8DB1F}" srcOrd="0" destOrd="0" presId="urn:microsoft.com/office/officeart/2005/8/layout/orgChart1"/>
    <dgm:cxn modelId="{B05F270F-E863-49BA-B770-B0ADF0A8E83E}" type="presOf" srcId="{A5DC5119-1DD7-4B17-90AF-5A18C1F56B66}" destId="{F941A560-08D7-402F-A4F7-E94D615BA116}" srcOrd="0" destOrd="0" presId="urn:microsoft.com/office/officeart/2005/8/layout/orgChart1"/>
    <dgm:cxn modelId="{6EFAC771-524E-4450-9247-FD53C446F772}" type="presParOf" srcId="{A5AAFC97-2D0C-4214-885D-1B0BB600717F}" destId="{8B99DEAA-DE8F-4CA5-B22E-EDF1BE1FC152}" srcOrd="0" destOrd="0" presId="urn:microsoft.com/office/officeart/2005/8/layout/orgChart1"/>
    <dgm:cxn modelId="{E8B7998F-D5E9-4BB9-A754-0E3A1F9C68E8}" type="presParOf" srcId="{8B99DEAA-DE8F-4CA5-B22E-EDF1BE1FC152}" destId="{F6A83C81-D2D5-49AC-867C-B25E5053C8C9}" srcOrd="0" destOrd="0" presId="urn:microsoft.com/office/officeart/2005/8/layout/orgChart1"/>
    <dgm:cxn modelId="{DF032D6A-A571-484F-8EA0-560EFEBECB0E}" type="presParOf" srcId="{F6A83C81-D2D5-49AC-867C-B25E5053C8C9}" destId="{53336569-4577-424B-B4CE-7100F5433DAB}" srcOrd="0" destOrd="0" presId="urn:microsoft.com/office/officeart/2005/8/layout/orgChart1"/>
    <dgm:cxn modelId="{B08D6ED8-CD6A-4C0A-AFF5-A09162B1DCF5}" type="presParOf" srcId="{F6A83C81-D2D5-49AC-867C-B25E5053C8C9}" destId="{686692D4-14A9-447B-AD62-399FFC22EAEC}" srcOrd="1" destOrd="0" presId="urn:microsoft.com/office/officeart/2005/8/layout/orgChart1"/>
    <dgm:cxn modelId="{6D2B7AC4-C080-423F-BDD5-4BE9A467D948}" type="presParOf" srcId="{8B99DEAA-DE8F-4CA5-B22E-EDF1BE1FC152}" destId="{4F2E528F-6020-4B33-A21F-E40ACFBB4B8A}" srcOrd="1" destOrd="0" presId="urn:microsoft.com/office/officeart/2005/8/layout/orgChart1"/>
    <dgm:cxn modelId="{39725204-DED8-4A4A-8A2F-1ED9B4C4D4A6}" type="presParOf" srcId="{4F2E528F-6020-4B33-A21F-E40ACFBB4B8A}" destId="{46370267-4709-4681-A676-ED79079F4A68}" srcOrd="0" destOrd="0" presId="urn:microsoft.com/office/officeart/2005/8/layout/orgChart1"/>
    <dgm:cxn modelId="{ED94523B-71BA-4D0B-9A80-C6927A0D7FD8}" type="presParOf" srcId="{4F2E528F-6020-4B33-A21F-E40ACFBB4B8A}" destId="{3DB7CF0E-5FAA-4A7D-B1D3-3D471655A134}" srcOrd="1" destOrd="0" presId="urn:microsoft.com/office/officeart/2005/8/layout/orgChart1"/>
    <dgm:cxn modelId="{DE8BEC97-EF1E-464F-8900-F49A098969F8}" type="presParOf" srcId="{3DB7CF0E-5FAA-4A7D-B1D3-3D471655A134}" destId="{6AF0B74D-7B57-4FF2-96F4-C37102370802}" srcOrd="0" destOrd="0" presId="urn:microsoft.com/office/officeart/2005/8/layout/orgChart1"/>
    <dgm:cxn modelId="{B4643EF2-7C21-405C-A7E3-92871F6C73FD}" type="presParOf" srcId="{6AF0B74D-7B57-4FF2-96F4-C37102370802}" destId="{E7A45595-C015-4347-A98C-1D3A92294ECA}" srcOrd="0" destOrd="0" presId="urn:microsoft.com/office/officeart/2005/8/layout/orgChart1"/>
    <dgm:cxn modelId="{D79FB953-EBAA-4F22-9832-5E7C286C6252}" type="presParOf" srcId="{6AF0B74D-7B57-4FF2-96F4-C37102370802}" destId="{435212CB-5BCF-4004-8A36-4172C7122C32}" srcOrd="1" destOrd="0" presId="urn:microsoft.com/office/officeart/2005/8/layout/orgChart1"/>
    <dgm:cxn modelId="{E8DBF861-027B-4E8D-A08D-50449FEFF3CD}" type="presParOf" srcId="{3DB7CF0E-5FAA-4A7D-B1D3-3D471655A134}" destId="{3E9EE55E-8620-4C7A-AF4F-DA8ED34AF610}" srcOrd="1" destOrd="0" presId="urn:microsoft.com/office/officeart/2005/8/layout/orgChart1"/>
    <dgm:cxn modelId="{33809EB4-CEE4-4B59-A320-FC75D16605D8}" type="presParOf" srcId="{3E9EE55E-8620-4C7A-AF4F-DA8ED34AF610}" destId="{9FE9D451-3C01-4F8F-8999-ABE9A6BEB0CB}" srcOrd="0" destOrd="0" presId="urn:microsoft.com/office/officeart/2005/8/layout/orgChart1"/>
    <dgm:cxn modelId="{86E6417D-9CAE-4153-8CB5-347870958F02}" type="presParOf" srcId="{3E9EE55E-8620-4C7A-AF4F-DA8ED34AF610}" destId="{8FD9FA5F-C723-476D-920C-B0C2706BEF68}" srcOrd="1" destOrd="0" presId="urn:microsoft.com/office/officeart/2005/8/layout/orgChart1"/>
    <dgm:cxn modelId="{DB1807C9-D69D-404E-9F5C-BB6D51D601B0}" type="presParOf" srcId="{8FD9FA5F-C723-476D-920C-B0C2706BEF68}" destId="{5BA77803-8DA1-4832-AB15-C7EBBE86048B}" srcOrd="0" destOrd="0" presId="urn:microsoft.com/office/officeart/2005/8/layout/orgChart1"/>
    <dgm:cxn modelId="{DB049CEE-9188-47A8-B4CB-0E8338E4A3DD}" type="presParOf" srcId="{5BA77803-8DA1-4832-AB15-C7EBBE86048B}" destId="{BA6664E3-31AD-4C4E-97A7-C1C79881F6D2}" srcOrd="0" destOrd="0" presId="urn:microsoft.com/office/officeart/2005/8/layout/orgChart1"/>
    <dgm:cxn modelId="{2A32DECB-2EEC-4B3F-920D-AF1BE45D6DF1}" type="presParOf" srcId="{5BA77803-8DA1-4832-AB15-C7EBBE86048B}" destId="{39FC05A3-6F36-41E2-A1CD-527BA5C9718D}" srcOrd="1" destOrd="0" presId="urn:microsoft.com/office/officeart/2005/8/layout/orgChart1"/>
    <dgm:cxn modelId="{915153FD-7270-48C7-980A-EBBCAE1F1546}" type="presParOf" srcId="{8FD9FA5F-C723-476D-920C-B0C2706BEF68}" destId="{B80229F2-9093-40CB-A0BF-F4954D2B7EE6}" srcOrd="1" destOrd="0" presId="urn:microsoft.com/office/officeart/2005/8/layout/orgChart1"/>
    <dgm:cxn modelId="{0FE3084B-C18A-4296-B8FF-AC6D66689E5C}" type="presParOf" srcId="{8FD9FA5F-C723-476D-920C-B0C2706BEF68}" destId="{D8E96BD1-BBF9-46AE-B39C-CDD7028C17CE}" srcOrd="2" destOrd="0" presId="urn:microsoft.com/office/officeart/2005/8/layout/orgChart1"/>
    <dgm:cxn modelId="{FEECC05E-80AB-4EB4-BBBA-7D522E3ACDAD}" type="presParOf" srcId="{3E9EE55E-8620-4C7A-AF4F-DA8ED34AF610}" destId="{C2E732CC-F915-4427-8704-3DFEE5D1BCE3}" srcOrd="2" destOrd="0" presId="urn:microsoft.com/office/officeart/2005/8/layout/orgChart1"/>
    <dgm:cxn modelId="{332FF9F8-56C2-4169-A214-7219E065B72A}" type="presParOf" srcId="{3E9EE55E-8620-4C7A-AF4F-DA8ED34AF610}" destId="{103D56C2-B2A1-4192-8581-FE04014DEDF0}" srcOrd="3" destOrd="0" presId="urn:microsoft.com/office/officeart/2005/8/layout/orgChart1"/>
    <dgm:cxn modelId="{4F58561A-F1D4-4DE4-90BC-40EA3F70424E}" type="presParOf" srcId="{103D56C2-B2A1-4192-8581-FE04014DEDF0}" destId="{ED90A119-AB50-46BC-9229-12F7A24C7CA6}" srcOrd="0" destOrd="0" presId="urn:microsoft.com/office/officeart/2005/8/layout/orgChart1"/>
    <dgm:cxn modelId="{A697EE29-80B7-4C5E-BCD4-617BE85AF046}" type="presParOf" srcId="{ED90A119-AB50-46BC-9229-12F7A24C7CA6}" destId="{AE1DE217-DF82-45D7-921E-A287DA1E0BE5}" srcOrd="0" destOrd="0" presId="urn:microsoft.com/office/officeart/2005/8/layout/orgChart1"/>
    <dgm:cxn modelId="{FECCB1CA-C7EE-405E-BFF9-317DA87F01A1}" type="presParOf" srcId="{ED90A119-AB50-46BC-9229-12F7A24C7CA6}" destId="{EB6BA03F-8150-450D-B8A2-BFC2CC3A9B07}" srcOrd="1" destOrd="0" presId="urn:microsoft.com/office/officeart/2005/8/layout/orgChart1"/>
    <dgm:cxn modelId="{D29B8EB5-0DA4-46BF-87DF-5D6ABAF653FE}" type="presParOf" srcId="{103D56C2-B2A1-4192-8581-FE04014DEDF0}" destId="{9869EE5E-7E70-4F1F-9327-7F691EA6E481}" srcOrd="1" destOrd="0" presId="urn:microsoft.com/office/officeart/2005/8/layout/orgChart1"/>
    <dgm:cxn modelId="{1617105A-9584-404C-BE53-075AD130A7D4}" type="presParOf" srcId="{103D56C2-B2A1-4192-8581-FE04014DEDF0}" destId="{A969F3C6-F28A-4B7A-85C8-7F77B7003713}" srcOrd="2" destOrd="0" presId="urn:microsoft.com/office/officeart/2005/8/layout/orgChart1"/>
    <dgm:cxn modelId="{239D8CCD-2C6F-4E3A-8930-221E8DD23C57}" type="presParOf" srcId="{3E9EE55E-8620-4C7A-AF4F-DA8ED34AF610}" destId="{1DE6E2DA-084D-4988-9651-D71D063B6E3D}" srcOrd="4" destOrd="0" presId="urn:microsoft.com/office/officeart/2005/8/layout/orgChart1"/>
    <dgm:cxn modelId="{3A81D159-65EE-4FE8-AFED-B9E9D17A62D7}" type="presParOf" srcId="{3E9EE55E-8620-4C7A-AF4F-DA8ED34AF610}" destId="{F272F309-C06D-430F-8B8F-9C8D1E3B55BA}" srcOrd="5" destOrd="0" presId="urn:microsoft.com/office/officeart/2005/8/layout/orgChart1"/>
    <dgm:cxn modelId="{5B6F80EC-F761-4FDA-9E45-6FEADDB7B3D5}" type="presParOf" srcId="{F272F309-C06D-430F-8B8F-9C8D1E3B55BA}" destId="{5E28D3BD-2870-47A8-A7EB-5444C08E42CE}" srcOrd="0" destOrd="0" presId="urn:microsoft.com/office/officeart/2005/8/layout/orgChart1"/>
    <dgm:cxn modelId="{FF144EA3-3E62-4939-9337-8C029B6C8038}" type="presParOf" srcId="{5E28D3BD-2870-47A8-A7EB-5444C08E42CE}" destId="{ADC87ECB-CABF-4544-902D-06277052506F}" srcOrd="0" destOrd="0" presId="urn:microsoft.com/office/officeart/2005/8/layout/orgChart1"/>
    <dgm:cxn modelId="{F2EC842D-1DB8-4E15-A3C2-EC3FB26530EE}" type="presParOf" srcId="{5E28D3BD-2870-47A8-A7EB-5444C08E42CE}" destId="{CFF41F9D-8E3A-4E67-86BF-D19204608D24}" srcOrd="1" destOrd="0" presId="urn:microsoft.com/office/officeart/2005/8/layout/orgChart1"/>
    <dgm:cxn modelId="{A1F7F6C9-49E1-4316-8B3F-85F51952E6AF}" type="presParOf" srcId="{F272F309-C06D-430F-8B8F-9C8D1E3B55BA}" destId="{AC3D5C1F-562F-4CBF-86EA-FA41A9D7B8EF}" srcOrd="1" destOrd="0" presId="urn:microsoft.com/office/officeart/2005/8/layout/orgChart1"/>
    <dgm:cxn modelId="{0EA83ACC-FC4D-46A3-8EC9-00003AAFDA34}" type="presParOf" srcId="{F272F309-C06D-430F-8B8F-9C8D1E3B55BA}" destId="{769ADB96-2047-4149-8EB9-63F1E6A9BAB5}" srcOrd="2" destOrd="0" presId="urn:microsoft.com/office/officeart/2005/8/layout/orgChart1"/>
    <dgm:cxn modelId="{D40AB593-1D5E-4723-A97D-1DE2A1CCAA11}" type="presParOf" srcId="{3DB7CF0E-5FAA-4A7D-B1D3-3D471655A134}" destId="{271DC76E-48E5-4A25-B490-A907CF296722}" srcOrd="2" destOrd="0" presId="urn:microsoft.com/office/officeart/2005/8/layout/orgChart1"/>
    <dgm:cxn modelId="{856B3AFE-07E4-4050-859C-5F47A74F0437}" type="presParOf" srcId="{4F2E528F-6020-4B33-A21F-E40ACFBB4B8A}" destId="{505D3798-4120-44AF-82C6-FE25EFE35030}" srcOrd="2" destOrd="0" presId="urn:microsoft.com/office/officeart/2005/8/layout/orgChart1"/>
    <dgm:cxn modelId="{FB53C1AD-BD51-4B8C-9394-713823F1ED97}" type="presParOf" srcId="{4F2E528F-6020-4B33-A21F-E40ACFBB4B8A}" destId="{109D6C8D-C462-4C3D-A6D5-52BE784C2C91}" srcOrd="3" destOrd="0" presId="urn:microsoft.com/office/officeart/2005/8/layout/orgChart1"/>
    <dgm:cxn modelId="{F3B40AAC-830D-49D5-9453-F2F539EC5295}" type="presParOf" srcId="{109D6C8D-C462-4C3D-A6D5-52BE784C2C91}" destId="{41811BD2-A75C-47A5-A9DE-C43F027FF2C2}" srcOrd="0" destOrd="0" presId="urn:microsoft.com/office/officeart/2005/8/layout/orgChart1"/>
    <dgm:cxn modelId="{14E013A1-FB01-46BB-B2CA-CBF38F7A9B3A}" type="presParOf" srcId="{41811BD2-A75C-47A5-A9DE-C43F027FF2C2}" destId="{04758F7C-3805-4746-837E-55CF87D04B1E}" srcOrd="0" destOrd="0" presId="urn:microsoft.com/office/officeart/2005/8/layout/orgChart1"/>
    <dgm:cxn modelId="{24EAE54D-4427-4400-B85C-E9C5C2A2629B}" type="presParOf" srcId="{41811BD2-A75C-47A5-A9DE-C43F027FF2C2}" destId="{A9264AC9-AABF-40D0-9A14-86ABE5780078}" srcOrd="1" destOrd="0" presId="urn:microsoft.com/office/officeart/2005/8/layout/orgChart1"/>
    <dgm:cxn modelId="{B2DFE471-6A3D-4D2B-B470-F15303CCF7A9}" type="presParOf" srcId="{109D6C8D-C462-4C3D-A6D5-52BE784C2C91}" destId="{C894B0E1-DC08-496E-9912-444300E828E7}" srcOrd="1" destOrd="0" presId="urn:microsoft.com/office/officeart/2005/8/layout/orgChart1"/>
    <dgm:cxn modelId="{CC693878-5BCC-424A-B72F-A96F2D3B6E99}" type="presParOf" srcId="{C894B0E1-DC08-496E-9912-444300E828E7}" destId="{F941A560-08D7-402F-A4F7-E94D615BA116}" srcOrd="0" destOrd="0" presId="urn:microsoft.com/office/officeart/2005/8/layout/orgChart1"/>
    <dgm:cxn modelId="{AC72B9D6-8F3C-45DA-A6E4-C5E8EE0A49AE}" type="presParOf" srcId="{C894B0E1-DC08-496E-9912-444300E828E7}" destId="{A52EBE0B-EEFF-497F-A246-0FA82F00CEA1}" srcOrd="1" destOrd="0" presId="urn:microsoft.com/office/officeart/2005/8/layout/orgChart1"/>
    <dgm:cxn modelId="{223AC9CE-BD4B-4EB6-A85A-D0A6D9A3E85A}" type="presParOf" srcId="{A52EBE0B-EEFF-497F-A246-0FA82F00CEA1}" destId="{670CE89D-5CF9-4701-8536-CA19F0649C28}" srcOrd="0" destOrd="0" presId="urn:microsoft.com/office/officeart/2005/8/layout/orgChart1"/>
    <dgm:cxn modelId="{0CECF026-BBEB-4F62-AE5E-E15530E7EB25}" type="presParOf" srcId="{670CE89D-5CF9-4701-8536-CA19F0649C28}" destId="{F683AD3E-FBE2-45CB-9583-66AC758328B6}" srcOrd="0" destOrd="0" presId="urn:microsoft.com/office/officeart/2005/8/layout/orgChart1"/>
    <dgm:cxn modelId="{FC532671-26FB-4A94-8030-1711684D4B07}" type="presParOf" srcId="{670CE89D-5CF9-4701-8536-CA19F0649C28}" destId="{FB363378-1206-45E0-B88A-44C38EF26A45}" srcOrd="1" destOrd="0" presId="urn:microsoft.com/office/officeart/2005/8/layout/orgChart1"/>
    <dgm:cxn modelId="{00DB2464-B0C9-4F6E-BD22-EE77F9C5046A}" type="presParOf" srcId="{A52EBE0B-EEFF-497F-A246-0FA82F00CEA1}" destId="{8287767A-A203-405C-8F97-83D029C25410}" srcOrd="1" destOrd="0" presId="urn:microsoft.com/office/officeart/2005/8/layout/orgChart1"/>
    <dgm:cxn modelId="{22C814F2-EDAA-4475-B09B-86F46B8CEC10}" type="presParOf" srcId="{A52EBE0B-EEFF-497F-A246-0FA82F00CEA1}" destId="{2DAD4507-6FA0-4E58-A40A-54D31C4CF695}" srcOrd="2" destOrd="0" presId="urn:microsoft.com/office/officeart/2005/8/layout/orgChart1"/>
    <dgm:cxn modelId="{EAFCF574-045D-4271-8790-7E5E4474935E}" type="presParOf" srcId="{C894B0E1-DC08-496E-9912-444300E828E7}" destId="{31052C3C-DD30-49C5-B5AB-1C798855E3A3}" srcOrd="2" destOrd="0" presId="urn:microsoft.com/office/officeart/2005/8/layout/orgChart1"/>
    <dgm:cxn modelId="{77A28BD9-F4A3-48BE-9EFC-B589321BC244}" type="presParOf" srcId="{C894B0E1-DC08-496E-9912-444300E828E7}" destId="{E4407ED2-86ED-4440-A8AE-7FA16660FDFC}" srcOrd="3" destOrd="0" presId="urn:microsoft.com/office/officeart/2005/8/layout/orgChart1"/>
    <dgm:cxn modelId="{4230F769-1511-4D40-9819-1EABC1980D6B}" type="presParOf" srcId="{E4407ED2-86ED-4440-A8AE-7FA16660FDFC}" destId="{9B343CFE-9860-4E80-A3CF-7D5B92EE6804}" srcOrd="0" destOrd="0" presId="urn:microsoft.com/office/officeart/2005/8/layout/orgChart1"/>
    <dgm:cxn modelId="{57E870E7-FDBE-4523-9AC0-2A785FF6A47A}" type="presParOf" srcId="{9B343CFE-9860-4E80-A3CF-7D5B92EE6804}" destId="{77CA83A9-B351-40FA-B7F8-26A4BF151C15}" srcOrd="0" destOrd="0" presId="urn:microsoft.com/office/officeart/2005/8/layout/orgChart1"/>
    <dgm:cxn modelId="{9620B57D-5A85-40B6-97E2-247073AB4A79}" type="presParOf" srcId="{9B343CFE-9860-4E80-A3CF-7D5B92EE6804}" destId="{3D459CE6-10EC-4557-8177-57046021160C}" srcOrd="1" destOrd="0" presId="urn:microsoft.com/office/officeart/2005/8/layout/orgChart1"/>
    <dgm:cxn modelId="{3015CF4C-ECC4-40AC-B290-4C33A25259D7}" type="presParOf" srcId="{E4407ED2-86ED-4440-A8AE-7FA16660FDFC}" destId="{59004E39-FFA6-4615-901A-22A39A8F3330}" srcOrd="1" destOrd="0" presId="urn:microsoft.com/office/officeart/2005/8/layout/orgChart1"/>
    <dgm:cxn modelId="{7BB90649-59CE-43B2-BE3E-8A85D551E169}" type="presParOf" srcId="{E4407ED2-86ED-4440-A8AE-7FA16660FDFC}" destId="{D175EC50-40F2-449F-81C3-BD529DE17E86}" srcOrd="2" destOrd="0" presId="urn:microsoft.com/office/officeart/2005/8/layout/orgChart1"/>
    <dgm:cxn modelId="{298BFF1B-E043-4AE5-9150-FAD1E172D4A3}" type="presParOf" srcId="{C894B0E1-DC08-496E-9912-444300E828E7}" destId="{BF9603DE-41B7-4C46-B02B-D4588DD8DB1F}" srcOrd="4" destOrd="0" presId="urn:microsoft.com/office/officeart/2005/8/layout/orgChart1"/>
    <dgm:cxn modelId="{1D84C026-410A-4426-B1AE-E46BD738C2B8}" type="presParOf" srcId="{C894B0E1-DC08-496E-9912-444300E828E7}" destId="{8D98A00F-BCDA-4454-A1F1-2A0C8458C42D}" srcOrd="5" destOrd="0" presId="urn:microsoft.com/office/officeart/2005/8/layout/orgChart1"/>
    <dgm:cxn modelId="{E63C565F-22B0-4C0B-A647-63B0E10C12D9}" type="presParOf" srcId="{8D98A00F-BCDA-4454-A1F1-2A0C8458C42D}" destId="{EF5013C7-564F-4F2C-9A49-15A630592467}" srcOrd="0" destOrd="0" presId="urn:microsoft.com/office/officeart/2005/8/layout/orgChart1"/>
    <dgm:cxn modelId="{E54D4494-B7A4-4065-8EDB-FC83BA0CC11C}" type="presParOf" srcId="{EF5013C7-564F-4F2C-9A49-15A630592467}" destId="{527FA6B7-A593-46B6-ACED-A221B0AA054C}" srcOrd="0" destOrd="0" presId="urn:microsoft.com/office/officeart/2005/8/layout/orgChart1"/>
    <dgm:cxn modelId="{73100CF1-0A29-45E8-A153-A7E8AED9F4B7}" type="presParOf" srcId="{EF5013C7-564F-4F2C-9A49-15A630592467}" destId="{4FF68368-0A90-485C-85CC-2D16EE15CD43}" srcOrd="1" destOrd="0" presId="urn:microsoft.com/office/officeart/2005/8/layout/orgChart1"/>
    <dgm:cxn modelId="{F1D6198B-3B53-4DFB-BE78-969CE19EB04A}" type="presParOf" srcId="{8D98A00F-BCDA-4454-A1F1-2A0C8458C42D}" destId="{056F5FE6-13CC-40E1-8C33-3836799B4264}" srcOrd="1" destOrd="0" presId="urn:microsoft.com/office/officeart/2005/8/layout/orgChart1"/>
    <dgm:cxn modelId="{F219B315-0FB6-480A-9CD5-4F4CE94F15D4}" type="presParOf" srcId="{8D98A00F-BCDA-4454-A1F1-2A0C8458C42D}" destId="{28EC9D10-24E2-432A-917F-F8A8F1343A86}" srcOrd="2" destOrd="0" presId="urn:microsoft.com/office/officeart/2005/8/layout/orgChart1"/>
    <dgm:cxn modelId="{2351B990-9876-49A6-BA9E-B10E554895B0}" type="presParOf" srcId="{109D6C8D-C462-4C3D-A6D5-52BE784C2C91}" destId="{E39E5A78-F0E9-4942-97C6-81FF1CD5FE6B}" srcOrd="2" destOrd="0" presId="urn:microsoft.com/office/officeart/2005/8/layout/orgChart1"/>
    <dgm:cxn modelId="{D50ED493-5C6B-4B5F-9ED0-B15364C6C6E7}" type="presParOf" srcId="{8B99DEAA-DE8F-4CA5-B22E-EDF1BE1FC152}" destId="{CBCC6478-7A0D-4140-80ED-77BC05E02A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06C8C3-3DEC-4949-9437-E75DCF985FF0}" type="doc">
      <dgm:prSet loTypeId="urn:microsoft.com/office/officeart/2005/8/layout/hProcess9" loCatId="process" qsTypeId="urn:microsoft.com/office/officeart/2005/8/quickstyle/simple1" qsCatId="simple" csTypeId="urn:microsoft.com/office/officeart/2005/8/colors/accent1_2" csCatId="accent1" phldr="1"/>
      <dgm:spPr/>
    </dgm:pt>
    <dgm:pt modelId="{1FCDAD8E-F55D-4969-9B31-E3A27E5126FF}">
      <dgm:prSet phldrT="[Texto]"/>
      <dgm:spPr/>
      <dgm:t>
        <a:bodyPr/>
        <a:lstStyle/>
        <a:p>
          <a:r>
            <a:rPr lang="es-US" dirty="0" smtClean="0"/>
            <a:t>Bloques de 64 bits</a:t>
          </a:r>
        </a:p>
        <a:p>
          <a:r>
            <a:rPr lang="es-US" dirty="0" smtClean="0"/>
            <a:t>Llave - mensaje</a:t>
          </a:r>
          <a:endParaRPr lang="es-ES" dirty="0"/>
        </a:p>
      </dgm:t>
    </dgm:pt>
    <dgm:pt modelId="{232978AA-B7FE-4B66-832F-44F6EFC0006F}" type="parTrans" cxnId="{B6C5FBC0-C089-4455-B951-A794E7FDA10D}">
      <dgm:prSet/>
      <dgm:spPr/>
      <dgm:t>
        <a:bodyPr/>
        <a:lstStyle/>
        <a:p>
          <a:endParaRPr lang="es-ES"/>
        </a:p>
      </dgm:t>
    </dgm:pt>
    <dgm:pt modelId="{63B50646-6B6D-48C7-80D4-104EB462C5EB}" type="sibTrans" cxnId="{B6C5FBC0-C089-4455-B951-A794E7FDA10D}">
      <dgm:prSet/>
      <dgm:spPr/>
      <dgm:t>
        <a:bodyPr/>
        <a:lstStyle/>
        <a:p>
          <a:endParaRPr lang="es-ES"/>
        </a:p>
      </dgm:t>
    </dgm:pt>
    <dgm:pt modelId="{E6EADC26-DD58-4011-93B0-3F9168767E3D}">
      <dgm:prSet phldrT="[Texto]"/>
      <dgm:spPr/>
      <dgm:t>
        <a:bodyPr/>
        <a:lstStyle/>
        <a:p>
          <a:r>
            <a:rPr lang="es-US" dirty="0" smtClean="0"/>
            <a:t>Clave 8 bits paridad impar</a:t>
          </a:r>
        </a:p>
        <a:p>
          <a:r>
            <a:rPr lang="es-US" dirty="0" smtClean="0"/>
            <a:t>Trabaja con 56 bits</a:t>
          </a:r>
          <a:endParaRPr lang="es-ES" dirty="0"/>
        </a:p>
      </dgm:t>
    </dgm:pt>
    <dgm:pt modelId="{14DE9504-FBBA-43A9-9231-43428ED39738}" type="parTrans" cxnId="{1B629A7E-B8E6-4A7B-8F57-EC9EE14DC1B9}">
      <dgm:prSet/>
      <dgm:spPr/>
      <dgm:t>
        <a:bodyPr/>
        <a:lstStyle/>
        <a:p>
          <a:endParaRPr lang="es-ES"/>
        </a:p>
      </dgm:t>
    </dgm:pt>
    <dgm:pt modelId="{D824A6B1-7E1B-4F7D-B56D-99390C3247C4}" type="sibTrans" cxnId="{1B629A7E-B8E6-4A7B-8F57-EC9EE14DC1B9}">
      <dgm:prSet/>
      <dgm:spPr/>
      <dgm:t>
        <a:bodyPr/>
        <a:lstStyle/>
        <a:p>
          <a:endParaRPr lang="es-ES"/>
        </a:p>
      </dgm:t>
    </dgm:pt>
    <dgm:pt modelId="{808C3F0D-14B7-44C4-BEDC-6FEB4D272F7D}">
      <dgm:prSet phldrT="[Texto]"/>
      <dgm:spPr/>
      <dgm:t>
        <a:bodyPr/>
        <a:lstStyle/>
        <a:p>
          <a:r>
            <a:rPr lang="es-EC" dirty="0" smtClean="0"/>
            <a:t>Divide en dos partes iguales</a:t>
          </a:r>
        </a:p>
        <a:p>
          <a:r>
            <a:rPr lang="es-EC" dirty="0" smtClean="0"/>
            <a:t>16 cambios cíclicos</a:t>
          </a:r>
          <a:endParaRPr lang="es-ES" dirty="0"/>
        </a:p>
      </dgm:t>
    </dgm:pt>
    <dgm:pt modelId="{0FD8B1CD-D4B9-4932-9BC0-07A278E90551}" type="parTrans" cxnId="{1DCB495D-9F4E-4383-AE2C-4A90830435D5}">
      <dgm:prSet/>
      <dgm:spPr/>
      <dgm:t>
        <a:bodyPr/>
        <a:lstStyle/>
        <a:p>
          <a:endParaRPr lang="es-ES"/>
        </a:p>
      </dgm:t>
    </dgm:pt>
    <dgm:pt modelId="{4D9215D9-FD8D-4586-A831-D38BE05E6CE4}" type="sibTrans" cxnId="{1DCB495D-9F4E-4383-AE2C-4A90830435D5}">
      <dgm:prSet/>
      <dgm:spPr/>
      <dgm:t>
        <a:bodyPr/>
        <a:lstStyle/>
        <a:p>
          <a:endParaRPr lang="es-ES"/>
        </a:p>
      </dgm:t>
    </dgm:pt>
    <dgm:pt modelId="{BBA510EB-C1F3-4C90-8D68-88AC34738C19}" type="pres">
      <dgm:prSet presAssocID="{7C06C8C3-3DEC-4949-9437-E75DCF985FF0}" presName="CompostProcess" presStyleCnt="0">
        <dgm:presLayoutVars>
          <dgm:dir/>
          <dgm:resizeHandles val="exact"/>
        </dgm:presLayoutVars>
      </dgm:prSet>
      <dgm:spPr/>
    </dgm:pt>
    <dgm:pt modelId="{A7AAD4A5-EE70-436A-9552-6301986B2E0F}" type="pres">
      <dgm:prSet presAssocID="{7C06C8C3-3DEC-4949-9437-E75DCF985FF0}" presName="arrow" presStyleLbl="bgShp" presStyleIdx="0" presStyleCnt="1"/>
      <dgm:spPr/>
    </dgm:pt>
    <dgm:pt modelId="{B5BDC8EC-21B3-4693-867A-554B8A95234F}" type="pres">
      <dgm:prSet presAssocID="{7C06C8C3-3DEC-4949-9437-E75DCF985FF0}" presName="linearProcess" presStyleCnt="0"/>
      <dgm:spPr/>
    </dgm:pt>
    <dgm:pt modelId="{80C831BC-14AF-4E3D-BE83-97FF2BACF256}" type="pres">
      <dgm:prSet presAssocID="{1FCDAD8E-F55D-4969-9B31-E3A27E5126FF}" presName="textNode" presStyleLbl="node1" presStyleIdx="0" presStyleCnt="3">
        <dgm:presLayoutVars>
          <dgm:bulletEnabled val="1"/>
        </dgm:presLayoutVars>
      </dgm:prSet>
      <dgm:spPr/>
      <dgm:t>
        <a:bodyPr/>
        <a:lstStyle/>
        <a:p>
          <a:endParaRPr lang="es-ES"/>
        </a:p>
      </dgm:t>
    </dgm:pt>
    <dgm:pt modelId="{8A1D5A08-483C-4D58-B6D5-B602D532EA44}" type="pres">
      <dgm:prSet presAssocID="{63B50646-6B6D-48C7-80D4-104EB462C5EB}" presName="sibTrans" presStyleCnt="0"/>
      <dgm:spPr/>
    </dgm:pt>
    <dgm:pt modelId="{E8C47805-970F-43BC-B2DB-3C6CBE9A4051}" type="pres">
      <dgm:prSet presAssocID="{E6EADC26-DD58-4011-93B0-3F9168767E3D}" presName="textNode" presStyleLbl="node1" presStyleIdx="1" presStyleCnt="3">
        <dgm:presLayoutVars>
          <dgm:bulletEnabled val="1"/>
        </dgm:presLayoutVars>
      </dgm:prSet>
      <dgm:spPr/>
      <dgm:t>
        <a:bodyPr/>
        <a:lstStyle/>
        <a:p>
          <a:endParaRPr lang="es-ES"/>
        </a:p>
      </dgm:t>
    </dgm:pt>
    <dgm:pt modelId="{F99221F2-2ADA-4C1D-AF52-0DF629C40843}" type="pres">
      <dgm:prSet presAssocID="{D824A6B1-7E1B-4F7D-B56D-99390C3247C4}" presName="sibTrans" presStyleCnt="0"/>
      <dgm:spPr/>
    </dgm:pt>
    <dgm:pt modelId="{218E18B6-9AD6-4CBD-9B05-452968E08E33}" type="pres">
      <dgm:prSet presAssocID="{808C3F0D-14B7-44C4-BEDC-6FEB4D272F7D}" presName="textNode" presStyleLbl="node1" presStyleIdx="2" presStyleCnt="3">
        <dgm:presLayoutVars>
          <dgm:bulletEnabled val="1"/>
        </dgm:presLayoutVars>
      </dgm:prSet>
      <dgm:spPr/>
      <dgm:t>
        <a:bodyPr/>
        <a:lstStyle/>
        <a:p>
          <a:endParaRPr lang="es-ES"/>
        </a:p>
      </dgm:t>
    </dgm:pt>
  </dgm:ptLst>
  <dgm:cxnLst>
    <dgm:cxn modelId="{77C3F934-267E-491F-8AEA-49E39687D779}" type="presOf" srcId="{1FCDAD8E-F55D-4969-9B31-E3A27E5126FF}" destId="{80C831BC-14AF-4E3D-BE83-97FF2BACF256}" srcOrd="0" destOrd="0" presId="urn:microsoft.com/office/officeart/2005/8/layout/hProcess9"/>
    <dgm:cxn modelId="{5A521407-3EB7-4D0E-A841-E5C073717802}" type="presOf" srcId="{E6EADC26-DD58-4011-93B0-3F9168767E3D}" destId="{E8C47805-970F-43BC-B2DB-3C6CBE9A4051}" srcOrd="0" destOrd="0" presId="urn:microsoft.com/office/officeart/2005/8/layout/hProcess9"/>
    <dgm:cxn modelId="{1DCB495D-9F4E-4383-AE2C-4A90830435D5}" srcId="{7C06C8C3-3DEC-4949-9437-E75DCF985FF0}" destId="{808C3F0D-14B7-44C4-BEDC-6FEB4D272F7D}" srcOrd="2" destOrd="0" parTransId="{0FD8B1CD-D4B9-4932-9BC0-07A278E90551}" sibTransId="{4D9215D9-FD8D-4586-A831-D38BE05E6CE4}"/>
    <dgm:cxn modelId="{C5094677-92FA-4657-8CB2-2D3F6C35B300}" type="presOf" srcId="{808C3F0D-14B7-44C4-BEDC-6FEB4D272F7D}" destId="{218E18B6-9AD6-4CBD-9B05-452968E08E33}" srcOrd="0" destOrd="0" presId="urn:microsoft.com/office/officeart/2005/8/layout/hProcess9"/>
    <dgm:cxn modelId="{B6C5FBC0-C089-4455-B951-A794E7FDA10D}" srcId="{7C06C8C3-3DEC-4949-9437-E75DCF985FF0}" destId="{1FCDAD8E-F55D-4969-9B31-E3A27E5126FF}" srcOrd="0" destOrd="0" parTransId="{232978AA-B7FE-4B66-832F-44F6EFC0006F}" sibTransId="{63B50646-6B6D-48C7-80D4-104EB462C5EB}"/>
    <dgm:cxn modelId="{1B629A7E-B8E6-4A7B-8F57-EC9EE14DC1B9}" srcId="{7C06C8C3-3DEC-4949-9437-E75DCF985FF0}" destId="{E6EADC26-DD58-4011-93B0-3F9168767E3D}" srcOrd="1" destOrd="0" parTransId="{14DE9504-FBBA-43A9-9231-43428ED39738}" sibTransId="{D824A6B1-7E1B-4F7D-B56D-99390C3247C4}"/>
    <dgm:cxn modelId="{E1A66D0D-F7C0-42E3-B583-DB89D085A404}" type="presOf" srcId="{7C06C8C3-3DEC-4949-9437-E75DCF985FF0}" destId="{BBA510EB-C1F3-4C90-8D68-88AC34738C19}" srcOrd="0" destOrd="0" presId="urn:microsoft.com/office/officeart/2005/8/layout/hProcess9"/>
    <dgm:cxn modelId="{97852237-E400-40A6-B443-0349571B3F1D}" type="presParOf" srcId="{BBA510EB-C1F3-4C90-8D68-88AC34738C19}" destId="{A7AAD4A5-EE70-436A-9552-6301986B2E0F}" srcOrd="0" destOrd="0" presId="urn:microsoft.com/office/officeart/2005/8/layout/hProcess9"/>
    <dgm:cxn modelId="{6B48B4BA-EAD1-4DB8-A2BD-781B9F23533D}" type="presParOf" srcId="{BBA510EB-C1F3-4C90-8D68-88AC34738C19}" destId="{B5BDC8EC-21B3-4693-867A-554B8A95234F}" srcOrd="1" destOrd="0" presId="urn:microsoft.com/office/officeart/2005/8/layout/hProcess9"/>
    <dgm:cxn modelId="{EC77BCEC-49DA-4A24-BDD1-D6935D1D4722}" type="presParOf" srcId="{B5BDC8EC-21B3-4693-867A-554B8A95234F}" destId="{80C831BC-14AF-4E3D-BE83-97FF2BACF256}" srcOrd="0" destOrd="0" presId="urn:microsoft.com/office/officeart/2005/8/layout/hProcess9"/>
    <dgm:cxn modelId="{8409F28F-94FB-495B-8E9B-84896B3960ED}" type="presParOf" srcId="{B5BDC8EC-21B3-4693-867A-554B8A95234F}" destId="{8A1D5A08-483C-4D58-B6D5-B602D532EA44}" srcOrd="1" destOrd="0" presId="urn:microsoft.com/office/officeart/2005/8/layout/hProcess9"/>
    <dgm:cxn modelId="{4F1B114D-AA7B-48B0-9F22-6E42E7921994}" type="presParOf" srcId="{B5BDC8EC-21B3-4693-867A-554B8A95234F}" destId="{E8C47805-970F-43BC-B2DB-3C6CBE9A4051}" srcOrd="2" destOrd="0" presId="urn:microsoft.com/office/officeart/2005/8/layout/hProcess9"/>
    <dgm:cxn modelId="{A80E0F7B-1B31-44E4-9EB3-C974DB598D17}" type="presParOf" srcId="{B5BDC8EC-21B3-4693-867A-554B8A95234F}" destId="{F99221F2-2ADA-4C1D-AF52-0DF629C40843}" srcOrd="3" destOrd="0" presId="urn:microsoft.com/office/officeart/2005/8/layout/hProcess9"/>
    <dgm:cxn modelId="{BC476E99-A031-474D-95C8-C55ED5C8B356}" type="presParOf" srcId="{B5BDC8EC-21B3-4693-867A-554B8A95234F}" destId="{218E18B6-9AD6-4CBD-9B05-452968E08E3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83164B-1EF1-464E-9C0B-0A87EAA5B30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DA69450C-6F66-47A7-87A6-0368DE90F7C0}">
      <dgm:prSet phldrT="[Texto]" phldr="1"/>
      <dgm:spPr>
        <a:blipFill rotWithShape="0">
          <a:blip xmlns:r="http://schemas.openxmlformats.org/officeDocument/2006/relationships" r:embed="rId1"/>
          <a:stretch>
            <a:fillRect/>
          </a:stretch>
        </a:blipFill>
      </dgm:spPr>
      <dgm:t>
        <a:bodyPr/>
        <a:lstStyle/>
        <a:p>
          <a:endParaRPr lang="es-ES" dirty="0"/>
        </a:p>
      </dgm:t>
    </dgm:pt>
    <dgm:pt modelId="{FBBDCD5F-4046-4930-B804-354CB51BA77F}" type="parTrans" cxnId="{611D70C2-0DDF-499C-A067-A73BCD70583A}">
      <dgm:prSet/>
      <dgm:spPr/>
      <dgm:t>
        <a:bodyPr/>
        <a:lstStyle/>
        <a:p>
          <a:endParaRPr lang="es-ES"/>
        </a:p>
      </dgm:t>
    </dgm:pt>
    <dgm:pt modelId="{D0EBD65B-BF01-4517-9E91-01E9DA58898B}" type="sibTrans" cxnId="{611D70C2-0DDF-499C-A067-A73BCD70583A}">
      <dgm:prSet/>
      <dgm:spPr/>
      <dgm:t>
        <a:bodyPr/>
        <a:lstStyle/>
        <a:p>
          <a:endParaRPr lang="es-ES"/>
        </a:p>
      </dgm:t>
    </dgm:pt>
    <dgm:pt modelId="{25E1A43A-C529-4C96-8D3D-1F0CEAC9D64B}">
      <dgm:prSet phldrT="[Texto]" phldr="1"/>
      <dgm:spPr>
        <a:blipFill rotWithShape="0">
          <a:blip xmlns:r="http://schemas.openxmlformats.org/officeDocument/2006/relationships" r:embed="rId2"/>
          <a:stretch>
            <a:fillRect/>
          </a:stretch>
        </a:blipFill>
      </dgm:spPr>
      <dgm:t>
        <a:bodyPr/>
        <a:lstStyle/>
        <a:p>
          <a:endParaRPr lang="es-ES" dirty="0"/>
        </a:p>
      </dgm:t>
    </dgm:pt>
    <dgm:pt modelId="{15321814-6ABA-4EDB-B69D-0891CB1D719C}" type="parTrans" cxnId="{A2670A68-EF8D-4B5F-9265-4C06EFEFA58D}">
      <dgm:prSet/>
      <dgm:spPr/>
      <dgm:t>
        <a:bodyPr/>
        <a:lstStyle/>
        <a:p>
          <a:endParaRPr lang="es-ES"/>
        </a:p>
      </dgm:t>
    </dgm:pt>
    <dgm:pt modelId="{3FC97B8B-2150-4676-B764-2ED70416FAE3}" type="sibTrans" cxnId="{A2670A68-EF8D-4B5F-9265-4C06EFEFA58D}">
      <dgm:prSet/>
      <dgm:spPr/>
      <dgm:t>
        <a:bodyPr/>
        <a:lstStyle/>
        <a:p>
          <a:endParaRPr lang="es-ES"/>
        </a:p>
      </dgm:t>
    </dgm:pt>
    <dgm:pt modelId="{D0FA187A-9BDE-46D0-B6AB-F0EB948B5318}">
      <dgm:prSet phldrT="[Texto]" phldr="1"/>
      <dgm:spPr>
        <a:blipFill rotWithShape="0">
          <a:blip xmlns:r="http://schemas.openxmlformats.org/officeDocument/2006/relationships" r:embed="rId3"/>
          <a:stretch>
            <a:fillRect/>
          </a:stretch>
        </a:blipFill>
      </dgm:spPr>
      <dgm:t>
        <a:bodyPr/>
        <a:lstStyle/>
        <a:p>
          <a:endParaRPr lang="es-ES" dirty="0"/>
        </a:p>
      </dgm:t>
    </dgm:pt>
    <dgm:pt modelId="{E56D71A6-A2E2-450C-8D80-284D7AE9C5EC}" type="parTrans" cxnId="{20827275-7885-4F4E-8B2B-FCB4EC55F4B6}">
      <dgm:prSet/>
      <dgm:spPr/>
      <dgm:t>
        <a:bodyPr/>
        <a:lstStyle/>
        <a:p>
          <a:endParaRPr lang="es-ES"/>
        </a:p>
      </dgm:t>
    </dgm:pt>
    <dgm:pt modelId="{C2DCA01F-0671-48D5-992D-2AC56F8D1B55}" type="sibTrans" cxnId="{20827275-7885-4F4E-8B2B-FCB4EC55F4B6}">
      <dgm:prSet/>
      <dgm:spPr/>
      <dgm:t>
        <a:bodyPr/>
        <a:lstStyle/>
        <a:p>
          <a:endParaRPr lang="es-ES"/>
        </a:p>
      </dgm:t>
    </dgm:pt>
    <dgm:pt modelId="{5F4DB26D-C881-4F98-A861-969450C2D510}">
      <dgm:prSet phldrT="[Texto]" phldr="1"/>
      <dgm:spPr>
        <a:blipFill rotWithShape="0">
          <a:blip xmlns:r="http://schemas.openxmlformats.org/officeDocument/2006/relationships" r:embed="rId4"/>
          <a:stretch>
            <a:fillRect/>
          </a:stretch>
        </a:blipFill>
      </dgm:spPr>
      <dgm:t>
        <a:bodyPr/>
        <a:lstStyle/>
        <a:p>
          <a:endParaRPr lang="es-ES" dirty="0"/>
        </a:p>
      </dgm:t>
    </dgm:pt>
    <dgm:pt modelId="{5A85ABD0-D892-46EF-A73E-4C2D7F813F83}" type="sibTrans" cxnId="{4D3AF8AB-CBBA-45D0-BBB1-BBF4900DBA3B}">
      <dgm:prSet/>
      <dgm:spPr/>
      <dgm:t>
        <a:bodyPr/>
        <a:lstStyle/>
        <a:p>
          <a:endParaRPr lang="es-ES"/>
        </a:p>
      </dgm:t>
    </dgm:pt>
    <dgm:pt modelId="{76414831-D5A2-4180-A602-A94F3F115138}" type="parTrans" cxnId="{4D3AF8AB-CBBA-45D0-BBB1-BBF4900DBA3B}">
      <dgm:prSet/>
      <dgm:spPr/>
      <dgm:t>
        <a:bodyPr/>
        <a:lstStyle/>
        <a:p>
          <a:endParaRPr lang="es-ES"/>
        </a:p>
      </dgm:t>
    </dgm:pt>
    <dgm:pt modelId="{8FBF644F-A4C5-40E6-AE38-94F5E27C24A9}" type="pres">
      <dgm:prSet presAssocID="{7483164B-1EF1-464E-9C0B-0A87EAA5B308}" presName="Name0" presStyleCnt="0">
        <dgm:presLayoutVars>
          <dgm:dir/>
          <dgm:resizeHandles val="exact"/>
        </dgm:presLayoutVars>
      </dgm:prSet>
      <dgm:spPr/>
      <dgm:t>
        <a:bodyPr/>
        <a:lstStyle/>
        <a:p>
          <a:endParaRPr lang="es-ES"/>
        </a:p>
      </dgm:t>
    </dgm:pt>
    <dgm:pt modelId="{BEB59BF2-FF03-4481-AFAF-713CDCA96EC1}" type="pres">
      <dgm:prSet presAssocID="{7483164B-1EF1-464E-9C0B-0A87EAA5B308}" presName="cycle" presStyleCnt="0"/>
      <dgm:spPr/>
    </dgm:pt>
    <dgm:pt modelId="{620C4878-4ED5-4885-9D54-246F2184A722}" type="pres">
      <dgm:prSet presAssocID="{DA69450C-6F66-47A7-87A6-0368DE90F7C0}" presName="nodeFirstNode" presStyleLbl="node1" presStyleIdx="0" presStyleCnt="4">
        <dgm:presLayoutVars>
          <dgm:bulletEnabled val="1"/>
        </dgm:presLayoutVars>
      </dgm:prSet>
      <dgm:spPr/>
      <dgm:t>
        <a:bodyPr/>
        <a:lstStyle/>
        <a:p>
          <a:endParaRPr lang="es-ES"/>
        </a:p>
      </dgm:t>
    </dgm:pt>
    <dgm:pt modelId="{16FDC9A0-FA51-4B6F-AEA7-9E2440AFD71D}" type="pres">
      <dgm:prSet presAssocID="{D0EBD65B-BF01-4517-9E91-01E9DA58898B}" presName="sibTransFirstNode" presStyleLbl="bgShp" presStyleIdx="0" presStyleCnt="1"/>
      <dgm:spPr/>
      <dgm:t>
        <a:bodyPr/>
        <a:lstStyle/>
        <a:p>
          <a:endParaRPr lang="es-ES"/>
        </a:p>
      </dgm:t>
    </dgm:pt>
    <dgm:pt modelId="{C54BAC88-F66A-451E-BCA2-5B38CF99D963}" type="pres">
      <dgm:prSet presAssocID="{5F4DB26D-C881-4F98-A861-969450C2D510}" presName="nodeFollowingNodes" presStyleLbl="node1" presStyleIdx="1" presStyleCnt="4" custRadScaleRad="112268" custRadScaleInc="-1128">
        <dgm:presLayoutVars>
          <dgm:bulletEnabled val="1"/>
        </dgm:presLayoutVars>
      </dgm:prSet>
      <dgm:spPr/>
      <dgm:t>
        <a:bodyPr/>
        <a:lstStyle/>
        <a:p>
          <a:endParaRPr lang="es-ES"/>
        </a:p>
      </dgm:t>
    </dgm:pt>
    <dgm:pt modelId="{E9DA666B-DD4C-4973-8E49-CE274A1D8EFD}" type="pres">
      <dgm:prSet presAssocID="{25E1A43A-C529-4C96-8D3D-1F0CEAC9D64B}" presName="nodeFollowingNodes" presStyleLbl="node1" presStyleIdx="2" presStyleCnt="4">
        <dgm:presLayoutVars>
          <dgm:bulletEnabled val="1"/>
        </dgm:presLayoutVars>
      </dgm:prSet>
      <dgm:spPr/>
      <dgm:t>
        <a:bodyPr/>
        <a:lstStyle/>
        <a:p>
          <a:endParaRPr lang="es-ES"/>
        </a:p>
      </dgm:t>
    </dgm:pt>
    <dgm:pt modelId="{766129CC-6088-4B5F-A620-C674BD084F60}" type="pres">
      <dgm:prSet presAssocID="{D0FA187A-9BDE-46D0-B6AB-F0EB948B5318}" presName="nodeFollowingNodes" presStyleLbl="node1" presStyleIdx="3" presStyleCnt="4">
        <dgm:presLayoutVars>
          <dgm:bulletEnabled val="1"/>
        </dgm:presLayoutVars>
      </dgm:prSet>
      <dgm:spPr/>
      <dgm:t>
        <a:bodyPr/>
        <a:lstStyle/>
        <a:p>
          <a:endParaRPr lang="es-ES"/>
        </a:p>
      </dgm:t>
    </dgm:pt>
  </dgm:ptLst>
  <dgm:cxnLst>
    <dgm:cxn modelId="{9C477068-7CB8-47B8-8686-A113B6FF2DCD}" type="presOf" srcId="{D0EBD65B-BF01-4517-9E91-01E9DA58898B}" destId="{16FDC9A0-FA51-4B6F-AEA7-9E2440AFD71D}" srcOrd="0" destOrd="0" presId="urn:microsoft.com/office/officeart/2005/8/layout/cycle3"/>
    <dgm:cxn modelId="{50B186A0-C118-4376-8BDB-CE13A73EDFDE}" type="presOf" srcId="{25E1A43A-C529-4C96-8D3D-1F0CEAC9D64B}" destId="{E9DA666B-DD4C-4973-8E49-CE274A1D8EFD}" srcOrd="0" destOrd="0" presId="urn:microsoft.com/office/officeart/2005/8/layout/cycle3"/>
    <dgm:cxn modelId="{4D3AF8AB-CBBA-45D0-BBB1-BBF4900DBA3B}" srcId="{7483164B-1EF1-464E-9C0B-0A87EAA5B308}" destId="{5F4DB26D-C881-4F98-A861-969450C2D510}" srcOrd="1" destOrd="0" parTransId="{76414831-D5A2-4180-A602-A94F3F115138}" sibTransId="{5A85ABD0-D892-46EF-A73E-4C2D7F813F83}"/>
    <dgm:cxn modelId="{611D70C2-0DDF-499C-A067-A73BCD70583A}" srcId="{7483164B-1EF1-464E-9C0B-0A87EAA5B308}" destId="{DA69450C-6F66-47A7-87A6-0368DE90F7C0}" srcOrd="0" destOrd="0" parTransId="{FBBDCD5F-4046-4930-B804-354CB51BA77F}" sibTransId="{D0EBD65B-BF01-4517-9E91-01E9DA58898B}"/>
    <dgm:cxn modelId="{58C3FA12-B83F-4AA0-93A3-166056ED5C8D}" type="presOf" srcId="{5F4DB26D-C881-4F98-A861-969450C2D510}" destId="{C54BAC88-F66A-451E-BCA2-5B38CF99D963}" srcOrd="0" destOrd="0" presId="urn:microsoft.com/office/officeart/2005/8/layout/cycle3"/>
    <dgm:cxn modelId="{A2670A68-EF8D-4B5F-9265-4C06EFEFA58D}" srcId="{7483164B-1EF1-464E-9C0B-0A87EAA5B308}" destId="{25E1A43A-C529-4C96-8D3D-1F0CEAC9D64B}" srcOrd="2" destOrd="0" parTransId="{15321814-6ABA-4EDB-B69D-0891CB1D719C}" sibTransId="{3FC97B8B-2150-4676-B764-2ED70416FAE3}"/>
    <dgm:cxn modelId="{901EBFEE-10B3-43A2-8263-AAF1500335B2}" type="presOf" srcId="{D0FA187A-9BDE-46D0-B6AB-F0EB948B5318}" destId="{766129CC-6088-4B5F-A620-C674BD084F60}" srcOrd="0" destOrd="0" presId="urn:microsoft.com/office/officeart/2005/8/layout/cycle3"/>
    <dgm:cxn modelId="{20827275-7885-4F4E-8B2B-FCB4EC55F4B6}" srcId="{7483164B-1EF1-464E-9C0B-0A87EAA5B308}" destId="{D0FA187A-9BDE-46D0-B6AB-F0EB948B5318}" srcOrd="3" destOrd="0" parTransId="{E56D71A6-A2E2-450C-8D80-284D7AE9C5EC}" sibTransId="{C2DCA01F-0671-48D5-992D-2AC56F8D1B55}"/>
    <dgm:cxn modelId="{69A20498-B73E-4BC7-BD9B-2C93775477D3}" type="presOf" srcId="{7483164B-1EF1-464E-9C0B-0A87EAA5B308}" destId="{8FBF644F-A4C5-40E6-AE38-94F5E27C24A9}" srcOrd="0" destOrd="0" presId="urn:microsoft.com/office/officeart/2005/8/layout/cycle3"/>
    <dgm:cxn modelId="{DFDB8404-C235-4793-B059-AE13D4F4C373}" type="presOf" srcId="{DA69450C-6F66-47A7-87A6-0368DE90F7C0}" destId="{620C4878-4ED5-4885-9D54-246F2184A722}" srcOrd="0" destOrd="0" presId="urn:microsoft.com/office/officeart/2005/8/layout/cycle3"/>
    <dgm:cxn modelId="{545A7034-C5E8-4203-8155-4F6C7FFE2BBF}" type="presParOf" srcId="{8FBF644F-A4C5-40E6-AE38-94F5E27C24A9}" destId="{BEB59BF2-FF03-4481-AFAF-713CDCA96EC1}" srcOrd="0" destOrd="0" presId="urn:microsoft.com/office/officeart/2005/8/layout/cycle3"/>
    <dgm:cxn modelId="{9204DAFC-1386-4AB3-8E96-AC276CD48B71}" type="presParOf" srcId="{BEB59BF2-FF03-4481-AFAF-713CDCA96EC1}" destId="{620C4878-4ED5-4885-9D54-246F2184A722}" srcOrd="0" destOrd="0" presId="urn:microsoft.com/office/officeart/2005/8/layout/cycle3"/>
    <dgm:cxn modelId="{D68815DE-A014-47A3-B180-426F1CD0C0E2}" type="presParOf" srcId="{BEB59BF2-FF03-4481-AFAF-713CDCA96EC1}" destId="{16FDC9A0-FA51-4B6F-AEA7-9E2440AFD71D}" srcOrd="1" destOrd="0" presId="urn:microsoft.com/office/officeart/2005/8/layout/cycle3"/>
    <dgm:cxn modelId="{4E6DFEA3-6A54-4689-ACD0-B476D6BCC9A1}" type="presParOf" srcId="{BEB59BF2-FF03-4481-AFAF-713CDCA96EC1}" destId="{C54BAC88-F66A-451E-BCA2-5B38CF99D963}" srcOrd="2" destOrd="0" presId="urn:microsoft.com/office/officeart/2005/8/layout/cycle3"/>
    <dgm:cxn modelId="{1FDC3830-DBB7-492A-86FE-5C86E18F97BB}" type="presParOf" srcId="{BEB59BF2-FF03-4481-AFAF-713CDCA96EC1}" destId="{E9DA666B-DD4C-4973-8E49-CE274A1D8EFD}" srcOrd="3" destOrd="0" presId="urn:microsoft.com/office/officeart/2005/8/layout/cycle3"/>
    <dgm:cxn modelId="{DB8975B1-2EC0-45F5-8A77-A4F936A6DA45}" type="presParOf" srcId="{BEB59BF2-FF03-4481-AFAF-713CDCA96EC1}" destId="{766129CC-6088-4B5F-A620-C674BD084F6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B70CD3-6569-4774-9FC0-4FAE80B8D78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083A9219-9073-4350-89F9-EE78BF083E11}">
      <dgm:prSet phldrT="[Texto]"/>
      <dgm:spPr/>
      <dgm:t>
        <a:bodyPr/>
        <a:lstStyle/>
        <a:p>
          <a:r>
            <a:rPr lang="es-ES" b="1" dirty="0" err="1" smtClean="0"/>
            <a:t>AddRoundKey</a:t>
          </a:r>
          <a:r>
            <a:rPr lang="es-ES" b="1" dirty="0" smtClean="0"/>
            <a:t>.-</a:t>
          </a:r>
          <a:r>
            <a:rPr lang="es-ES" dirty="0" smtClean="0"/>
            <a:t> Esta operación realiza un XOR byte a byte entre el bloque a cifrar y la clave inicial</a:t>
          </a:r>
          <a:endParaRPr lang="es-ES" dirty="0"/>
        </a:p>
      </dgm:t>
    </dgm:pt>
    <dgm:pt modelId="{B2214F7D-5AE5-44A6-9EEF-E8B4DC56DE42}" type="parTrans" cxnId="{7EE941F2-4E77-4424-B965-03406BBC3AE1}">
      <dgm:prSet/>
      <dgm:spPr/>
      <dgm:t>
        <a:bodyPr/>
        <a:lstStyle/>
        <a:p>
          <a:endParaRPr lang="es-ES"/>
        </a:p>
      </dgm:t>
    </dgm:pt>
    <dgm:pt modelId="{E93E0E82-33A7-4FD3-B91E-D08C81DEBB5B}" type="sibTrans" cxnId="{7EE941F2-4E77-4424-B965-03406BBC3AE1}">
      <dgm:prSet/>
      <dgm:spPr/>
      <dgm:t>
        <a:bodyPr/>
        <a:lstStyle/>
        <a:p>
          <a:endParaRPr lang="es-ES"/>
        </a:p>
      </dgm:t>
    </dgm:pt>
    <dgm:pt modelId="{B936D513-6F17-4DEE-8227-03085603AB49}">
      <dgm:prSet phldrT="[Texto]"/>
      <dgm:spPr/>
      <dgm:t>
        <a:bodyPr/>
        <a:lstStyle/>
        <a:p>
          <a:r>
            <a:rPr lang="es-ES" b="1" i="1" dirty="0" err="1" smtClean="0"/>
            <a:t>SubBytes</a:t>
          </a:r>
          <a:r>
            <a:rPr lang="es-ES" b="1" i="1" dirty="0" smtClean="0"/>
            <a:t>.-</a:t>
          </a:r>
          <a:r>
            <a:rPr lang="es-ES" dirty="0" smtClean="0"/>
            <a:t> Cada byte de la matriz de estado se reemplaza por otro valor de acuerdo a la tabla de sustitución de bytes S-Box.</a:t>
          </a:r>
          <a:endParaRPr lang="es-ES" dirty="0"/>
        </a:p>
      </dgm:t>
    </dgm:pt>
    <dgm:pt modelId="{263B9CC0-997C-437B-85A5-3FF1ABDB6966}" type="parTrans" cxnId="{61708E10-F4B4-4AC5-BC54-E6BDD92DC7C3}">
      <dgm:prSet/>
      <dgm:spPr/>
      <dgm:t>
        <a:bodyPr/>
        <a:lstStyle/>
        <a:p>
          <a:endParaRPr lang="es-ES"/>
        </a:p>
      </dgm:t>
    </dgm:pt>
    <dgm:pt modelId="{11A1819E-7177-43B3-8AA9-D4B3B0602063}" type="sibTrans" cxnId="{61708E10-F4B4-4AC5-BC54-E6BDD92DC7C3}">
      <dgm:prSet/>
      <dgm:spPr/>
      <dgm:t>
        <a:bodyPr/>
        <a:lstStyle/>
        <a:p>
          <a:endParaRPr lang="es-ES"/>
        </a:p>
      </dgm:t>
    </dgm:pt>
    <dgm:pt modelId="{96637FA8-5830-4523-9908-7C16FB1650B7}">
      <dgm:prSet phldrT="[Texto]"/>
      <dgm:spPr/>
      <dgm:t>
        <a:bodyPr/>
        <a:lstStyle/>
        <a:p>
          <a:r>
            <a:rPr lang="es-ES" b="1" i="1" dirty="0" err="1" smtClean="0"/>
            <a:t>ShiftRows</a:t>
          </a:r>
          <a:r>
            <a:rPr lang="es-ES" b="1" i="1" dirty="0" smtClean="0"/>
            <a:t>.-</a:t>
          </a:r>
          <a:r>
            <a:rPr lang="es-ES" dirty="0" smtClean="0"/>
            <a:t> En cada fila de la matriz </a:t>
          </a:r>
          <a:r>
            <a:rPr lang="es-ES" dirty="0" err="1" smtClean="0"/>
            <a:t>SubBytes</a:t>
          </a:r>
          <a:r>
            <a:rPr lang="es-ES" dirty="0" smtClean="0"/>
            <a:t>, a excepción de la primera, se rotan circularmente hacia la izquierda los bytes</a:t>
          </a:r>
          <a:endParaRPr lang="es-ES" dirty="0"/>
        </a:p>
      </dgm:t>
    </dgm:pt>
    <dgm:pt modelId="{73EB5BB7-B828-40BA-9934-BFFAB87BC830}" type="parTrans" cxnId="{3CE19522-7053-46F2-989F-DEE0BFC99D34}">
      <dgm:prSet/>
      <dgm:spPr/>
      <dgm:t>
        <a:bodyPr/>
        <a:lstStyle/>
        <a:p>
          <a:endParaRPr lang="es-ES"/>
        </a:p>
      </dgm:t>
    </dgm:pt>
    <dgm:pt modelId="{25EF4E9A-3A60-4EA7-B1BE-1A6347ECC9DA}" type="sibTrans" cxnId="{3CE19522-7053-46F2-989F-DEE0BFC99D34}">
      <dgm:prSet/>
      <dgm:spPr/>
      <dgm:t>
        <a:bodyPr/>
        <a:lstStyle/>
        <a:p>
          <a:endParaRPr lang="es-ES"/>
        </a:p>
      </dgm:t>
    </dgm:pt>
    <dgm:pt modelId="{AC25B8A6-82FC-4297-B9DD-190389FE19DF}">
      <dgm:prSet phldrT="[Texto]"/>
      <dgm:spPr/>
      <dgm:t>
        <a:bodyPr/>
        <a:lstStyle/>
        <a:p>
          <a:r>
            <a:rPr lang="es-ES" b="1" i="1" dirty="0" err="1" smtClean="0"/>
            <a:t>MixColumns</a:t>
          </a:r>
          <a:r>
            <a:rPr lang="es-ES" b="1" i="1" dirty="0" smtClean="0"/>
            <a:t>: </a:t>
          </a:r>
          <a:r>
            <a:rPr lang="es-ES" dirty="0" smtClean="0"/>
            <a:t>A cada columna de la matriz se le aplica una transformación lineal c1=(B3)XOR(DA)XOR(5D)XOR(30)=04.</a:t>
          </a:r>
          <a:endParaRPr lang="es-ES" dirty="0"/>
        </a:p>
      </dgm:t>
    </dgm:pt>
    <dgm:pt modelId="{26E37F45-47D7-4B71-98C3-CB4DF1D2CC31}" type="parTrans" cxnId="{9CF5358C-399C-4A6B-A681-BFBA5BC18DC6}">
      <dgm:prSet/>
      <dgm:spPr/>
      <dgm:t>
        <a:bodyPr/>
        <a:lstStyle/>
        <a:p>
          <a:endParaRPr lang="es-ES"/>
        </a:p>
      </dgm:t>
    </dgm:pt>
    <dgm:pt modelId="{A0D111AE-CCCB-4638-9A85-A969FE473D07}" type="sibTrans" cxnId="{9CF5358C-399C-4A6B-A681-BFBA5BC18DC6}">
      <dgm:prSet/>
      <dgm:spPr/>
      <dgm:t>
        <a:bodyPr/>
        <a:lstStyle/>
        <a:p>
          <a:endParaRPr lang="es-ES"/>
        </a:p>
      </dgm:t>
    </dgm:pt>
    <dgm:pt modelId="{D92DB3FC-F4E8-417C-B9CE-7134CB593652}" type="pres">
      <dgm:prSet presAssocID="{0FB70CD3-6569-4774-9FC0-4FAE80B8D78D}" presName="linearFlow" presStyleCnt="0">
        <dgm:presLayoutVars>
          <dgm:dir/>
          <dgm:resizeHandles val="exact"/>
        </dgm:presLayoutVars>
      </dgm:prSet>
      <dgm:spPr/>
      <dgm:t>
        <a:bodyPr/>
        <a:lstStyle/>
        <a:p>
          <a:endParaRPr lang="es-ES"/>
        </a:p>
      </dgm:t>
    </dgm:pt>
    <dgm:pt modelId="{16A4DEA2-63E4-4D48-8322-EA4D04342D6D}" type="pres">
      <dgm:prSet presAssocID="{083A9219-9073-4350-89F9-EE78BF083E11}" presName="composite" presStyleCnt="0"/>
      <dgm:spPr/>
    </dgm:pt>
    <dgm:pt modelId="{9A20A182-A6F8-470B-A686-B1DB66127C40}" type="pres">
      <dgm:prSet presAssocID="{083A9219-9073-4350-89F9-EE78BF083E11}" presName="imgShp" presStyleLbl="fgImgPlace1" presStyleIdx="0" presStyleCnt="4" custLinFactNeighborY="-6461"/>
      <dgm:spPr/>
    </dgm:pt>
    <dgm:pt modelId="{69BBE922-E8E9-4F8B-9926-DD80554A93FD}" type="pres">
      <dgm:prSet presAssocID="{083A9219-9073-4350-89F9-EE78BF083E11}" presName="txShp" presStyleLbl="node1" presStyleIdx="0" presStyleCnt="4" custScaleX="86827" custScaleY="77027" custLinFactNeighborX="23861" custLinFactNeighborY="-1132">
        <dgm:presLayoutVars>
          <dgm:bulletEnabled val="1"/>
        </dgm:presLayoutVars>
      </dgm:prSet>
      <dgm:spPr/>
      <dgm:t>
        <a:bodyPr/>
        <a:lstStyle/>
        <a:p>
          <a:endParaRPr lang="es-ES"/>
        </a:p>
      </dgm:t>
    </dgm:pt>
    <dgm:pt modelId="{34926E90-2218-4432-A9C9-8F74CA9446CA}" type="pres">
      <dgm:prSet presAssocID="{E93E0E82-33A7-4FD3-B91E-D08C81DEBB5B}" presName="spacing" presStyleCnt="0"/>
      <dgm:spPr/>
    </dgm:pt>
    <dgm:pt modelId="{18E70A10-3EB6-4E3D-9E60-1F182376C757}" type="pres">
      <dgm:prSet presAssocID="{B936D513-6F17-4DEE-8227-03085603AB49}" presName="composite" presStyleCnt="0"/>
      <dgm:spPr/>
    </dgm:pt>
    <dgm:pt modelId="{C56D64AE-0CEE-4C50-958F-BA7024DABF36}" type="pres">
      <dgm:prSet presAssocID="{B936D513-6F17-4DEE-8227-03085603AB49}" presName="imgShp" presStyleLbl="fgImgPlace1" presStyleIdx="1" presStyleCnt="4" custLinFactNeighborX="-7876" custLinFactNeighborY="-9001"/>
      <dgm:spPr/>
    </dgm:pt>
    <dgm:pt modelId="{EA0D975B-6132-4839-999C-B8A24306140E}" type="pres">
      <dgm:prSet presAssocID="{B936D513-6F17-4DEE-8227-03085603AB49}" presName="txShp" presStyleLbl="node1" presStyleIdx="1" presStyleCnt="4" custScaleX="88323" custScaleY="69352" custLinFactNeighborX="23224" custLinFactNeighborY="-1127">
        <dgm:presLayoutVars>
          <dgm:bulletEnabled val="1"/>
        </dgm:presLayoutVars>
      </dgm:prSet>
      <dgm:spPr/>
      <dgm:t>
        <a:bodyPr/>
        <a:lstStyle/>
        <a:p>
          <a:endParaRPr lang="es-ES"/>
        </a:p>
      </dgm:t>
    </dgm:pt>
    <dgm:pt modelId="{BDA2759E-0335-455A-AA97-009AF0AAD46A}" type="pres">
      <dgm:prSet presAssocID="{11A1819E-7177-43B3-8AA9-D4B3B0602063}" presName="spacing" presStyleCnt="0"/>
      <dgm:spPr/>
    </dgm:pt>
    <dgm:pt modelId="{990D2FFB-C2E2-4563-916A-DA01047CEFD1}" type="pres">
      <dgm:prSet presAssocID="{96637FA8-5830-4523-9908-7C16FB1650B7}" presName="composite" presStyleCnt="0"/>
      <dgm:spPr/>
    </dgm:pt>
    <dgm:pt modelId="{5A59A4D5-025C-432C-9AF8-1ED9A7F117FC}" type="pres">
      <dgm:prSet presAssocID="{96637FA8-5830-4523-9908-7C16FB1650B7}" presName="imgShp" presStyleLbl="fgImgPlace1" presStyleIdx="2" presStyleCnt="4" custLinFactNeighborX="-9001" custLinFactNeighborY="-6947"/>
      <dgm:spPr/>
    </dgm:pt>
    <dgm:pt modelId="{3574947D-FE27-465A-8073-5828BA80A38A}" type="pres">
      <dgm:prSet presAssocID="{96637FA8-5830-4523-9908-7C16FB1650B7}" presName="txShp" presStyleLbl="node1" presStyleIdx="2" presStyleCnt="4" custScaleX="87235" custScaleY="66587" custLinFactNeighborX="23066" custLinFactNeighborY="-6761">
        <dgm:presLayoutVars>
          <dgm:bulletEnabled val="1"/>
        </dgm:presLayoutVars>
      </dgm:prSet>
      <dgm:spPr/>
      <dgm:t>
        <a:bodyPr/>
        <a:lstStyle/>
        <a:p>
          <a:endParaRPr lang="es-ES"/>
        </a:p>
      </dgm:t>
    </dgm:pt>
    <dgm:pt modelId="{0EDB6153-BB5E-431D-9A0C-AA7D33C13AF3}" type="pres">
      <dgm:prSet presAssocID="{25EF4E9A-3A60-4EA7-B1BE-1A6347ECC9DA}" presName="spacing" presStyleCnt="0"/>
      <dgm:spPr/>
    </dgm:pt>
    <dgm:pt modelId="{AC9C329A-B0CE-440B-A906-B2C571024815}" type="pres">
      <dgm:prSet presAssocID="{AC25B8A6-82FC-4297-B9DD-190389FE19DF}" presName="composite" presStyleCnt="0"/>
      <dgm:spPr/>
    </dgm:pt>
    <dgm:pt modelId="{88EA5661-4B1F-4526-951F-34C332F09955}" type="pres">
      <dgm:prSet presAssocID="{AC25B8A6-82FC-4297-B9DD-190389FE19DF}" presName="imgShp" presStyleLbl="fgImgPlace1" presStyleIdx="3" presStyleCnt="4" custLinFactNeighborX="4861" custLinFactNeighborY="-9013"/>
      <dgm:spPr/>
    </dgm:pt>
    <dgm:pt modelId="{EFA86F5A-24E2-4133-B8E2-92FD3B7CF4BC}" type="pres">
      <dgm:prSet presAssocID="{AC25B8A6-82FC-4297-B9DD-190389FE19DF}" presName="txShp" presStyleLbl="node1" presStyleIdx="3" presStyleCnt="4" custScaleX="87868" custScaleY="65261" custLinFactNeighborX="22763" custLinFactNeighborY="-9014">
        <dgm:presLayoutVars>
          <dgm:bulletEnabled val="1"/>
        </dgm:presLayoutVars>
      </dgm:prSet>
      <dgm:spPr/>
      <dgm:t>
        <a:bodyPr/>
        <a:lstStyle/>
        <a:p>
          <a:endParaRPr lang="es-ES"/>
        </a:p>
      </dgm:t>
    </dgm:pt>
  </dgm:ptLst>
  <dgm:cxnLst>
    <dgm:cxn modelId="{D32BFE88-674D-49F6-8179-F1361DC34B7F}" type="presOf" srcId="{96637FA8-5830-4523-9908-7C16FB1650B7}" destId="{3574947D-FE27-465A-8073-5828BA80A38A}" srcOrd="0" destOrd="0" presId="urn:microsoft.com/office/officeart/2005/8/layout/vList3"/>
    <dgm:cxn modelId="{61708E10-F4B4-4AC5-BC54-E6BDD92DC7C3}" srcId="{0FB70CD3-6569-4774-9FC0-4FAE80B8D78D}" destId="{B936D513-6F17-4DEE-8227-03085603AB49}" srcOrd="1" destOrd="0" parTransId="{263B9CC0-997C-437B-85A5-3FF1ABDB6966}" sibTransId="{11A1819E-7177-43B3-8AA9-D4B3B0602063}"/>
    <dgm:cxn modelId="{9CF5358C-399C-4A6B-A681-BFBA5BC18DC6}" srcId="{0FB70CD3-6569-4774-9FC0-4FAE80B8D78D}" destId="{AC25B8A6-82FC-4297-B9DD-190389FE19DF}" srcOrd="3" destOrd="0" parTransId="{26E37F45-47D7-4B71-98C3-CB4DF1D2CC31}" sibTransId="{A0D111AE-CCCB-4638-9A85-A969FE473D07}"/>
    <dgm:cxn modelId="{774EFE37-FD99-4F4B-9479-A073E2CCD4C5}" type="presOf" srcId="{B936D513-6F17-4DEE-8227-03085603AB49}" destId="{EA0D975B-6132-4839-999C-B8A24306140E}" srcOrd="0" destOrd="0" presId="urn:microsoft.com/office/officeart/2005/8/layout/vList3"/>
    <dgm:cxn modelId="{3CE19522-7053-46F2-989F-DEE0BFC99D34}" srcId="{0FB70CD3-6569-4774-9FC0-4FAE80B8D78D}" destId="{96637FA8-5830-4523-9908-7C16FB1650B7}" srcOrd="2" destOrd="0" parTransId="{73EB5BB7-B828-40BA-9934-BFFAB87BC830}" sibTransId="{25EF4E9A-3A60-4EA7-B1BE-1A6347ECC9DA}"/>
    <dgm:cxn modelId="{C6F1308E-6D76-4137-A361-D4D53057837E}" type="presOf" srcId="{0FB70CD3-6569-4774-9FC0-4FAE80B8D78D}" destId="{D92DB3FC-F4E8-417C-B9CE-7134CB593652}" srcOrd="0" destOrd="0" presId="urn:microsoft.com/office/officeart/2005/8/layout/vList3"/>
    <dgm:cxn modelId="{5C1E4B9A-3D75-418A-A58D-7DFC3C8DB44E}" type="presOf" srcId="{AC25B8A6-82FC-4297-B9DD-190389FE19DF}" destId="{EFA86F5A-24E2-4133-B8E2-92FD3B7CF4BC}" srcOrd="0" destOrd="0" presId="urn:microsoft.com/office/officeart/2005/8/layout/vList3"/>
    <dgm:cxn modelId="{7EE941F2-4E77-4424-B965-03406BBC3AE1}" srcId="{0FB70CD3-6569-4774-9FC0-4FAE80B8D78D}" destId="{083A9219-9073-4350-89F9-EE78BF083E11}" srcOrd="0" destOrd="0" parTransId="{B2214F7D-5AE5-44A6-9EEF-E8B4DC56DE42}" sibTransId="{E93E0E82-33A7-4FD3-B91E-D08C81DEBB5B}"/>
    <dgm:cxn modelId="{C0CB65BF-07F4-49D9-A573-2CACB9DA6F0F}" type="presOf" srcId="{083A9219-9073-4350-89F9-EE78BF083E11}" destId="{69BBE922-E8E9-4F8B-9926-DD80554A93FD}" srcOrd="0" destOrd="0" presId="urn:microsoft.com/office/officeart/2005/8/layout/vList3"/>
    <dgm:cxn modelId="{7A2519D7-4874-40A9-9574-DF9708898450}" type="presParOf" srcId="{D92DB3FC-F4E8-417C-B9CE-7134CB593652}" destId="{16A4DEA2-63E4-4D48-8322-EA4D04342D6D}" srcOrd="0" destOrd="0" presId="urn:microsoft.com/office/officeart/2005/8/layout/vList3"/>
    <dgm:cxn modelId="{36589530-C405-470A-81AB-CE5C300947F6}" type="presParOf" srcId="{16A4DEA2-63E4-4D48-8322-EA4D04342D6D}" destId="{9A20A182-A6F8-470B-A686-B1DB66127C40}" srcOrd="0" destOrd="0" presId="urn:microsoft.com/office/officeart/2005/8/layout/vList3"/>
    <dgm:cxn modelId="{B07D7F10-41D8-4185-957A-DCE855049D90}" type="presParOf" srcId="{16A4DEA2-63E4-4D48-8322-EA4D04342D6D}" destId="{69BBE922-E8E9-4F8B-9926-DD80554A93FD}" srcOrd="1" destOrd="0" presId="urn:microsoft.com/office/officeart/2005/8/layout/vList3"/>
    <dgm:cxn modelId="{4248F49B-0D0E-4258-8C52-0E9C36932F46}" type="presParOf" srcId="{D92DB3FC-F4E8-417C-B9CE-7134CB593652}" destId="{34926E90-2218-4432-A9C9-8F74CA9446CA}" srcOrd="1" destOrd="0" presId="urn:microsoft.com/office/officeart/2005/8/layout/vList3"/>
    <dgm:cxn modelId="{7E44D892-3603-4545-87BF-65BDC3EC3E8D}" type="presParOf" srcId="{D92DB3FC-F4E8-417C-B9CE-7134CB593652}" destId="{18E70A10-3EB6-4E3D-9E60-1F182376C757}" srcOrd="2" destOrd="0" presId="urn:microsoft.com/office/officeart/2005/8/layout/vList3"/>
    <dgm:cxn modelId="{67848860-E4C9-4484-932C-081B4E37BCF8}" type="presParOf" srcId="{18E70A10-3EB6-4E3D-9E60-1F182376C757}" destId="{C56D64AE-0CEE-4C50-958F-BA7024DABF36}" srcOrd="0" destOrd="0" presId="urn:microsoft.com/office/officeart/2005/8/layout/vList3"/>
    <dgm:cxn modelId="{FC6886CE-6F03-4DD6-ADF9-95E923DB011C}" type="presParOf" srcId="{18E70A10-3EB6-4E3D-9E60-1F182376C757}" destId="{EA0D975B-6132-4839-999C-B8A24306140E}" srcOrd="1" destOrd="0" presId="urn:microsoft.com/office/officeart/2005/8/layout/vList3"/>
    <dgm:cxn modelId="{FF20501A-D5B9-483E-AE85-13C749380552}" type="presParOf" srcId="{D92DB3FC-F4E8-417C-B9CE-7134CB593652}" destId="{BDA2759E-0335-455A-AA97-009AF0AAD46A}" srcOrd="3" destOrd="0" presId="urn:microsoft.com/office/officeart/2005/8/layout/vList3"/>
    <dgm:cxn modelId="{F60727C9-5818-4BD6-B003-A80ABDAAF0EB}" type="presParOf" srcId="{D92DB3FC-F4E8-417C-B9CE-7134CB593652}" destId="{990D2FFB-C2E2-4563-916A-DA01047CEFD1}" srcOrd="4" destOrd="0" presId="urn:microsoft.com/office/officeart/2005/8/layout/vList3"/>
    <dgm:cxn modelId="{19676C48-3A1D-440C-8622-23691C787427}" type="presParOf" srcId="{990D2FFB-C2E2-4563-916A-DA01047CEFD1}" destId="{5A59A4D5-025C-432C-9AF8-1ED9A7F117FC}" srcOrd="0" destOrd="0" presId="urn:microsoft.com/office/officeart/2005/8/layout/vList3"/>
    <dgm:cxn modelId="{C242F3D2-A4EC-4182-B08B-33313EAC835D}" type="presParOf" srcId="{990D2FFB-C2E2-4563-916A-DA01047CEFD1}" destId="{3574947D-FE27-465A-8073-5828BA80A38A}" srcOrd="1" destOrd="0" presId="urn:microsoft.com/office/officeart/2005/8/layout/vList3"/>
    <dgm:cxn modelId="{6A2FAD4F-0DAA-447D-925C-729AAE1CCA35}" type="presParOf" srcId="{D92DB3FC-F4E8-417C-B9CE-7134CB593652}" destId="{0EDB6153-BB5E-431D-9A0C-AA7D33C13AF3}" srcOrd="5" destOrd="0" presId="urn:microsoft.com/office/officeart/2005/8/layout/vList3"/>
    <dgm:cxn modelId="{EB1B2C58-8BC8-45EA-94A0-4BF5A72093F6}" type="presParOf" srcId="{D92DB3FC-F4E8-417C-B9CE-7134CB593652}" destId="{AC9C329A-B0CE-440B-A906-B2C571024815}" srcOrd="6" destOrd="0" presId="urn:microsoft.com/office/officeart/2005/8/layout/vList3"/>
    <dgm:cxn modelId="{7E6AA1E6-F63F-4C21-851C-10CC6F534CFD}" type="presParOf" srcId="{AC9C329A-B0CE-440B-A906-B2C571024815}" destId="{88EA5661-4B1F-4526-951F-34C332F09955}" srcOrd="0" destOrd="0" presId="urn:microsoft.com/office/officeart/2005/8/layout/vList3"/>
    <dgm:cxn modelId="{A45F2884-B493-4602-B978-59BC335B8621}" type="presParOf" srcId="{AC9C329A-B0CE-440B-A906-B2C571024815}" destId="{EFA86F5A-24E2-4133-B8E2-92FD3B7CF4B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09589-49C1-4C1E-B167-650AE1133C34}">
      <dsp:nvSpPr>
        <dsp:cNvPr id="0" name=""/>
        <dsp:cNvSpPr/>
      </dsp:nvSpPr>
      <dsp:spPr>
        <a:xfrm>
          <a:off x="0" y="0"/>
          <a:ext cx="8597900" cy="16767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i="1" kern="1200" dirty="0" smtClean="0"/>
            <a:t>Symbol </a:t>
          </a:r>
          <a:r>
            <a:rPr lang="es-ES" sz="2600" i="1" kern="1200" dirty="0" err="1" smtClean="0"/>
            <a:t>Synchronization</a:t>
          </a:r>
          <a:r>
            <a:rPr lang="es-ES" sz="2600" i="1" kern="1200" dirty="0" smtClean="0"/>
            <a:t> </a:t>
          </a:r>
          <a:endParaRPr lang="es-ES" sz="2600" kern="1200" dirty="0"/>
        </a:p>
        <a:p>
          <a:pPr marL="228600" lvl="1" indent="-228600" algn="l" defTabSz="889000">
            <a:lnSpc>
              <a:spcPct val="90000"/>
            </a:lnSpc>
            <a:spcBef>
              <a:spcPct val="0"/>
            </a:spcBef>
            <a:spcAft>
              <a:spcPct val="15000"/>
            </a:spcAft>
            <a:buChar char="••"/>
          </a:pPr>
          <a:endParaRPr lang="es-ES" sz="2000" kern="1200" dirty="0"/>
        </a:p>
        <a:p>
          <a:pPr marL="228600" lvl="1" indent="-228600" algn="l" defTabSz="889000">
            <a:lnSpc>
              <a:spcPct val="90000"/>
            </a:lnSpc>
            <a:spcBef>
              <a:spcPct val="0"/>
            </a:spcBef>
            <a:spcAft>
              <a:spcPct val="15000"/>
            </a:spcAft>
            <a:buChar char="••"/>
          </a:pPr>
          <a:endParaRPr lang="es-ES" sz="2000" kern="1200"/>
        </a:p>
      </dsp:txBody>
      <dsp:txXfrm>
        <a:off x="1887253" y="0"/>
        <a:ext cx="6710646" cy="1676730"/>
      </dsp:txXfrm>
    </dsp:sp>
    <dsp:sp modelId="{99844A38-38D5-41C6-BF75-A1CCD86752C7}">
      <dsp:nvSpPr>
        <dsp:cNvPr id="0" name=""/>
        <dsp:cNvSpPr/>
      </dsp:nvSpPr>
      <dsp:spPr>
        <a:xfrm>
          <a:off x="167673" y="167673"/>
          <a:ext cx="1719580" cy="134138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A053D5-DDB3-44EB-B651-DCDD0611D588}">
      <dsp:nvSpPr>
        <dsp:cNvPr id="0" name=""/>
        <dsp:cNvSpPr/>
      </dsp:nvSpPr>
      <dsp:spPr>
        <a:xfrm>
          <a:off x="0" y="1844403"/>
          <a:ext cx="8597900" cy="16767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i="1" kern="1200" dirty="0" smtClean="0"/>
            <a:t>Symbol </a:t>
          </a:r>
          <a:r>
            <a:rPr lang="es-ES" sz="2600" i="1" kern="1200" dirty="0" err="1" smtClean="0"/>
            <a:t>Synchronization</a:t>
          </a:r>
          <a:r>
            <a:rPr lang="es-ES" sz="2600" i="1" kern="1200" dirty="0" smtClean="0"/>
            <a:t> </a:t>
          </a:r>
          <a:endParaRPr lang="es-ES" sz="2600" kern="1200" dirty="0"/>
        </a:p>
        <a:p>
          <a:pPr marL="228600" lvl="1" indent="-228600" algn="l" defTabSz="889000">
            <a:lnSpc>
              <a:spcPct val="90000"/>
            </a:lnSpc>
            <a:spcBef>
              <a:spcPct val="0"/>
            </a:spcBef>
            <a:spcAft>
              <a:spcPct val="15000"/>
            </a:spcAft>
            <a:buChar char="••"/>
          </a:pPr>
          <a:r>
            <a:rPr lang="es-ES" sz="2000" kern="1200" dirty="0" err="1" smtClean="0"/>
            <a:t>Codec</a:t>
          </a:r>
          <a:r>
            <a:rPr lang="es-ES" sz="2000" kern="1200" dirty="0" smtClean="0"/>
            <a:t> G711 </a:t>
          </a:r>
          <a:endParaRPr lang="es-ES" sz="2000" kern="1200" dirty="0"/>
        </a:p>
        <a:p>
          <a:pPr marL="228600" lvl="1" indent="-228600" algn="l" defTabSz="889000">
            <a:lnSpc>
              <a:spcPct val="90000"/>
            </a:lnSpc>
            <a:spcBef>
              <a:spcPct val="0"/>
            </a:spcBef>
            <a:spcAft>
              <a:spcPct val="15000"/>
            </a:spcAft>
            <a:buChar char="••"/>
          </a:pPr>
          <a:endParaRPr lang="es-ES" sz="2000" kern="1200" dirty="0"/>
        </a:p>
      </dsp:txBody>
      <dsp:txXfrm>
        <a:off x="1887253" y="1844403"/>
        <a:ext cx="6710646" cy="1676730"/>
      </dsp:txXfrm>
    </dsp:sp>
    <dsp:sp modelId="{094E1203-97E9-4525-8072-CA4E4B3965AB}">
      <dsp:nvSpPr>
        <dsp:cNvPr id="0" name=""/>
        <dsp:cNvSpPr/>
      </dsp:nvSpPr>
      <dsp:spPr>
        <a:xfrm>
          <a:off x="167673" y="2012076"/>
          <a:ext cx="1719580" cy="134138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5DB7A-D0B8-4AEC-B73D-1E3989DE3266}">
      <dsp:nvSpPr>
        <dsp:cNvPr id="0" name=""/>
        <dsp:cNvSpPr/>
      </dsp:nvSpPr>
      <dsp:spPr>
        <a:xfrm>
          <a:off x="0" y="3688807"/>
          <a:ext cx="8597900" cy="16767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S" sz="2600" i="1" kern="1200" dirty="0" smtClean="0"/>
            <a:t>Symbol </a:t>
          </a:r>
          <a:r>
            <a:rPr lang="es-ES" sz="2600" i="1" kern="1200" dirty="0" err="1" smtClean="0"/>
            <a:t>Synchronization</a:t>
          </a:r>
          <a:r>
            <a:rPr lang="es-ES" sz="2600" i="1" kern="1200" dirty="0" smtClean="0"/>
            <a:t> </a:t>
          </a:r>
          <a:endParaRPr lang="es-ES" sz="2600" kern="1200" dirty="0"/>
        </a:p>
        <a:p>
          <a:pPr marL="228600" lvl="1" indent="-228600" algn="l" defTabSz="889000">
            <a:lnSpc>
              <a:spcPct val="90000"/>
            </a:lnSpc>
            <a:spcBef>
              <a:spcPct val="0"/>
            </a:spcBef>
            <a:spcAft>
              <a:spcPct val="15000"/>
            </a:spcAft>
            <a:buChar char="••"/>
          </a:pPr>
          <a:r>
            <a:rPr lang="en-US" sz="2000" i="1" kern="1200" dirty="0" smtClean="0"/>
            <a:t>Carrier Synchronizer</a:t>
          </a:r>
          <a:endParaRPr lang="es-ES" sz="2000" kern="1200" dirty="0"/>
        </a:p>
        <a:p>
          <a:pPr marL="228600" lvl="1" indent="-228600" algn="l" defTabSz="889000">
            <a:lnSpc>
              <a:spcPct val="90000"/>
            </a:lnSpc>
            <a:spcBef>
              <a:spcPct val="0"/>
            </a:spcBef>
            <a:spcAft>
              <a:spcPct val="15000"/>
            </a:spcAft>
            <a:buChar char="••"/>
          </a:pPr>
          <a:r>
            <a:rPr lang="en-US" sz="2000" i="1" kern="1200" dirty="0" smtClean="0"/>
            <a:t>Coarse Frequency</a:t>
          </a:r>
          <a:endParaRPr lang="es-ES" sz="2000" kern="1200" dirty="0"/>
        </a:p>
        <a:p>
          <a:pPr marL="228600" lvl="1" indent="-228600" algn="l" defTabSz="889000">
            <a:lnSpc>
              <a:spcPct val="90000"/>
            </a:lnSpc>
            <a:spcBef>
              <a:spcPct val="0"/>
            </a:spcBef>
            <a:spcAft>
              <a:spcPct val="15000"/>
            </a:spcAft>
            <a:buChar char="••"/>
          </a:pPr>
          <a:r>
            <a:rPr lang="en-US" sz="2000" i="1" kern="1200" dirty="0" smtClean="0"/>
            <a:t>Compensator</a:t>
          </a:r>
          <a:endParaRPr lang="es-ES" sz="2000" kern="1200" dirty="0"/>
        </a:p>
      </dsp:txBody>
      <dsp:txXfrm>
        <a:off x="1887253" y="3688807"/>
        <a:ext cx="6710646" cy="1676730"/>
      </dsp:txXfrm>
    </dsp:sp>
    <dsp:sp modelId="{B705976F-42B4-4623-9D86-5EB2778CAE50}">
      <dsp:nvSpPr>
        <dsp:cNvPr id="0" name=""/>
        <dsp:cNvSpPr/>
      </dsp:nvSpPr>
      <dsp:spPr>
        <a:xfrm>
          <a:off x="167673" y="3856480"/>
          <a:ext cx="1719580" cy="134138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09589-49C1-4C1E-B167-650AE1133C34}">
      <dsp:nvSpPr>
        <dsp:cNvPr id="0" name=""/>
        <dsp:cNvSpPr/>
      </dsp:nvSpPr>
      <dsp:spPr>
        <a:xfrm>
          <a:off x="0" y="0"/>
          <a:ext cx="8597900" cy="25543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i="1" kern="1200" dirty="0" err="1" smtClean="0"/>
            <a:t>Coarse</a:t>
          </a:r>
          <a:r>
            <a:rPr lang="es-ES" sz="3200" i="1" kern="1200" dirty="0" smtClean="0"/>
            <a:t> </a:t>
          </a:r>
          <a:r>
            <a:rPr lang="es-ES" sz="3200" i="1" kern="1200" dirty="0" err="1" smtClean="0"/>
            <a:t>Frequency</a:t>
          </a:r>
          <a:r>
            <a:rPr lang="es-ES" sz="3200" i="1" kern="1200" dirty="0" smtClean="0"/>
            <a:t> </a:t>
          </a:r>
        </a:p>
        <a:p>
          <a:pPr lvl="0" algn="l" defTabSz="1422400">
            <a:lnSpc>
              <a:spcPct val="90000"/>
            </a:lnSpc>
            <a:spcBef>
              <a:spcPct val="0"/>
            </a:spcBef>
            <a:spcAft>
              <a:spcPct val="35000"/>
            </a:spcAft>
          </a:pPr>
          <a:r>
            <a:rPr lang="es-ES" sz="3200" i="1" kern="1200" dirty="0" err="1" smtClean="0"/>
            <a:t>Compensator</a:t>
          </a:r>
          <a:endParaRPr lang="es-ES" sz="3200" kern="1200" dirty="0" smtClean="0"/>
        </a:p>
        <a:p>
          <a:pPr lvl="0" algn="l" defTabSz="1422400">
            <a:lnSpc>
              <a:spcPct val="90000"/>
            </a:lnSpc>
            <a:spcBef>
              <a:spcPct val="0"/>
            </a:spcBef>
            <a:spcAft>
              <a:spcPct val="35000"/>
            </a:spcAft>
          </a:pPr>
          <a:r>
            <a:rPr lang="es-ES" sz="3200" i="1" kern="1200" dirty="0" err="1" smtClean="0"/>
            <a:t>Carrier</a:t>
          </a:r>
          <a:r>
            <a:rPr lang="es-ES" sz="3200" i="1" kern="1200" dirty="0" smtClean="0"/>
            <a:t> </a:t>
          </a:r>
          <a:r>
            <a:rPr lang="es-ES" sz="3200" i="1" kern="1200" dirty="0" err="1" smtClean="0"/>
            <a:t>Synchronizer</a:t>
          </a:r>
          <a:endParaRPr lang="es-ES" sz="3200" i="1" kern="1200" dirty="0" smtClean="0"/>
        </a:p>
        <a:p>
          <a:pPr lvl="0" algn="l" defTabSz="1422400">
            <a:lnSpc>
              <a:spcPct val="90000"/>
            </a:lnSpc>
            <a:spcBef>
              <a:spcPct val="0"/>
            </a:spcBef>
            <a:spcAft>
              <a:spcPct val="35000"/>
            </a:spcAft>
          </a:pPr>
          <a:r>
            <a:rPr lang="es-US" sz="3200" i="1" kern="1200" dirty="0" smtClean="0"/>
            <a:t>G711</a:t>
          </a:r>
          <a:endParaRPr lang="es-ES" sz="3200" kern="1200" dirty="0"/>
        </a:p>
      </dsp:txBody>
      <dsp:txXfrm>
        <a:off x="1975019" y="0"/>
        <a:ext cx="6622880" cy="2554394"/>
      </dsp:txXfrm>
    </dsp:sp>
    <dsp:sp modelId="{99844A38-38D5-41C6-BF75-A1CCD86752C7}">
      <dsp:nvSpPr>
        <dsp:cNvPr id="0" name=""/>
        <dsp:cNvSpPr/>
      </dsp:nvSpPr>
      <dsp:spPr>
        <a:xfrm>
          <a:off x="162556" y="255439"/>
          <a:ext cx="1905346" cy="2043515"/>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A053D5-DDB3-44EB-B651-DCDD0611D588}">
      <dsp:nvSpPr>
        <dsp:cNvPr id="0" name=""/>
        <dsp:cNvSpPr/>
      </dsp:nvSpPr>
      <dsp:spPr>
        <a:xfrm>
          <a:off x="0" y="2809833"/>
          <a:ext cx="8597900" cy="25543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i="1" kern="1200" dirty="0" smtClean="0"/>
            <a:t>Coarse Frequency compensator</a:t>
          </a:r>
          <a:endParaRPr lang="es-ES" sz="3200" kern="1200" dirty="0" smtClean="0"/>
        </a:p>
        <a:p>
          <a:pPr lvl="0" algn="l" defTabSz="1422400">
            <a:lnSpc>
              <a:spcPct val="90000"/>
            </a:lnSpc>
            <a:spcBef>
              <a:spcPct val="0"/>
            </a:spcBef>
            <a:spcAft>
              <a:spcPct val="35000"/>
            </a:spcAft>
          </a:pPr>
          <a:r>
            <a:rPr lang="en-US" sz="3200" i="1" kern="1200" dirty="0" smtClean="0"/>
            <a:t>Carrier Synchronizer</a:t>
          </a:r>
          <a:endParaRPr lang="es-ES" sz="3200" kern="1200" dirty="0" smtClean="0"/>
        </a:p>
        <a:p>
          <a:pPr lvl="0" algn="l" defTabSz="1422400">
            <a:lnSpc>
              <a:spcPct val="90000"/>
            </a:lnSpc>
            <a:spcBef>
              <a:spcPct val="0"/>
            </a:spcBef>
            <a:spcAft>
              <a:spcPct val="35000"/>
            </a:spcAft>
          </a:pPr>
          <a:r>
            <a:rPr lang="en-US" sz="3200" i="1" kern="1200" dirty="0" smtClean="0"/>
            <a:t>Symbol Synchronizer</a:t>
          </a:r>
          <a:endParaRPr lang="es-ES" sz="3200" kern="1200" dirty="0" smtClean="0"/>
        </a:p>
        <a:p>
          <a:pPr lvl="0" algn="l" defTabSz="1422400">
            <a:lnSpc>
              <a:spcPct val="90000"/>
            </a:lnSpc>
            <a:spcBef>
              <a:spcPct val="0"/>
            </a:spcBef>
            <a:spcAft>
              <a:spcPct val="35000"/>
            </a:spcAft>
          </a:pPr>
          <a:r>
            <a:rPr lang="en-US" sz="3200" i="1" kern="1200" dirty="0" smtClean="0"/>
            <a:t>I/Q Imbalance compensator </a:t>
          </a:r>
          <a:endParaRPr lang="es-ES" sz="3200" kern="1200" dirty="0"/>
        </a:p>
      </dsp:txBody>
      <dsp:txXfrm>
        <a:off x="1975019" y="2809833"/>
        <a:ext cx="6622880" cy="2554394"/>
      </dsp:txXfrm>
    </dsp:sp>
    <dsp:sp modelId="{094E1203-97E9-4525-8072-CA4E4B3965AB}">
      <dsp:nvSpPr>
        <dsp:cNvPr id="0" name=""/>
        <dsp:cNvSpPr/>
      </dsp:nvSpPr>
      <dsp:spPr>
        <a:xfrm>
          <a:off x="188685" y="3078331"/>
          <a:ext cx="1853088" cy="2043515"/>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603DE-41B7-4C46-B02B-D4588DD8DB1F}">
      <dsp:nvSpPr>
        <dsp:cNvPr id="0" name=""/>
        <dsp:cNvSpPr/>
      </dsp:nvSpPr>
      <dsp:spPr>
        <a:xfrm>
          <a:off x="5517304" y="1745588"/>
          <a:ext cx="1508163" cy="287962"/>
        </a:xfrm>
        <a:custGeom>
          <a:avLst/>
          <a:gdLst/>
          <a:ahLst/>
          <a:cxnLst/>
          <a:rect l="0" t="0" r="0" b="0"/>
          <a:pathLst>
            <a:path>
              <a:moveTo>
                <a:pt x="1508163" y="0"/>
              </a:moveTo>
              <a:lnTo>
                <a:pt x="1508163" y="136524"/>
              </a:lnTo>
              <a:lnTo>
                <a:pt x="0" y="136524"/>
              </a:lnTo>
              <a:lnTo>
                <a:pt x="0" y="28796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52C3C-DD30-49C5-B5AB-1C798855E3A3}">
      <dsp:nvSpPr>
        <dsp:cNvPr id="0" name=""/>
        <dsp:cNvSpPr/>
      </dsp:nvSpPr>
      <dsp:spPr>
        <a:xfrm>
          <a:off x="6979748" y="1745588"/>
          <a:ext cx="91440" cy="302363"/>
        </a:xfrm>
        <a:custGeom>
          <a:avLst/>
          <a:gdLst/>
          <a:ahLst/>
          <a:cxnLst/>
          <a:rect l="0" t="0" r="0" b="0"/>
          <a:pathLst>
            <a:path>
              <a:moveTo>
                <a:pt x="45720" y="0"/>
              </a:moveTo>
              <a:lnTo>
                <a:pt x="45720" y="3023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41A560-08D7-402F-A4F7-E94D615BA116}">
      <dsp:nvSpPr>
        <dsp:cNvPr id="0" name=""/>
        <dsp:cNvSpPr/>
      </dsp:nvSpPr>
      <dsp:spPr>
        <a:xfrm>
          <a:off x="7025468" y="1745588"/>
          <a:ext cx="1671615" cy="302363"/>
        </a:xfrm>
        <a:custGeom>
          <a:avLst/>
          <a:gdLst/>
          <a:ahLst/>
          <a:cxnLst/>
          <a:rect l="0" t="0" r="0" b="0"/>
          <a:pathLst>
            <a:path>
              <a:moveTo>
                <a:pt x="0" y="0"/>
              </a:moveTo>
              <a:lnTo>
                <a:pt x="0" y="150925"/>
              </a:lnTo>
              <a:lnTo>
                <a:pt x="1671615" y="150925"/>
              </a:lnTo>
              <a:lnTo>
                <a:pt x="1671615" y="3023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5D3798-4120-44AF-82C6-FE25EFE35030}">
      <dsp:nvSpPr>
        <dsp:cNvPr id="0" name=""/>
        <dsp:cNvSpPr/>
      </dsp:nvSpPr>
      <dsp:spPr>
        <a:xfrm>
          <a:off x="4449522" y="721578"/>
          <a:ext cx="2575945" cy="302876"/>
        </a:xfrm>
        <a:custGeom>
          <a:avLst/>
          <a:gdLst/>
          <a:ahLst/>
          <a:cxnLst/>
          <a:rect l="0" t="0" r="0" b="0"/>
          <a:pathLst>
            <a:path>
              <a:moveTo>
                <a:pt x="0" y="0"/>
              </a:moveTo>
              <a:lnTo>
                <a:pt x="0" y="151438"/>
              </a:lnTo>
              <a:lnTo>
                <a:pt x="2575945" y="151438"/>
              </a:lnTo>
              <a:lnTo>
                <a:pt x="2575945" y="3028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E6E2DA-084D-4988-9651-D71D063B6E3D}">
      <dsp:nvSpPr>
        <dsp:cNvPr id="0" name=""/>
        <dsp:cNvSpPr/>
      </dsp:nvSpPr>
      <dsp:spPr>
        <a:xfrm>
          <a:off x="1296669" y="1745588"/>
          <a:ext cx="216340" cy="2711461"/>
        </a:xfrm>
        <a:custGeom>
          <a:avLst/>
          <a:gdLst/>
          <a:ahLst/>
          <a:cxnLst/>
          <a:rect l="0" t="0" r="0" b="0"/>
          <a:pathLst>
            <a:path>
              <a:moveTo>
                <a:pt x="0" y="0"/>
              </a:moveTo>
              <a:lnTo>
                <a:pt x="0" y="2711461"/>
              </a:lnTo>
              <a:lnTo>
                <a:pt x="216340" y="27114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E732CC-F915-4427-8704-3DFEE5D1BCE3}">
      <dsp:nvSpPr>
        <dsp:cNvPr id="0" name=""/>
        <dsp:cNvSpPr/>
      </dsp:nvSpPr>
      <dsp:spPr>
        <a:xfrm>
          <a:off x="1296669" y="1745588"/>
          <a:ext cx="216340" cy="1687452"/>
        </a:xfrm>
        <a:custGeom>
          <a:avLst/>
          <a:gdLst/>
          <a:ahLst/>
          <a:cxnLst/>
          <a:rect l="0" t="0" r="0" b="0"/>
          <a:pathLst>
            <a:path>
              <a:moveTo>
                <a:pt x="0" y="0"/>
              </a:moveTo>
              <a:lnTo>
                <a:pt x="0" y="1687452"/>
              </a:lnTo>
              <a:lnTo>
                <a:pt x="216340" y="168745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E9D451-3C01-4F8F-8999-ABE9A6BEB0CB}">
      <dsp:nvSpPr>
        <dsp:cNvPr id="0" name=""/>
        <dsp:cNvSpPr/>
      </dsp:nvSpPr>
      <dsp:spPr>
        <a:xfrm>
          <a:off x="1296669" y="1745588"/>
          <a:ext cx="216340" cy="663442"/>
        </a:xfrm>
        <a:custGeom>
          <a:avLst/>
          <a:gdLst/>
          <a:ahLst/>
          <a:cxnLst/>
          <a:rect l="0" t="0" r="0" b="0"/>
          <a:pathLst>
            <a:path>
              <a:moveTo>
                <a:pt x="0" y="0"/>
              </a:moveTo>
              <a:lnTo>
                <a:pt x="0" y="663442"/>
              </a:lnTo>
              <a:lnTo>
                <a:pt x="216340" y="66344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370267-4709-4681-A676-ED79079F4A68}">
      <dsp:nvSpPr>
        <dsp:cNvPr id="0" name=""/>
        <dsp:cNvSpPr/>
      </dsp:nvSpPr>
      <dsp:spPr>
        <a:xfrm>
          <a:off x="1873576" y="721578"/>
          <a:ext cx="2575945" cy="302876"/>
        </a:xfrm>
        <a:custGeom>
          <a:avLst/>
          <a:gdLst/>
          <a:ahLst/>
          <a:cxnLst/>
          <a:rect l="0" t="0" r="0" b="0"/>
          <a:pathLst>
            <a:path>
              <a:moveTo>
                <a:pt x="2575945" y="0"/>
              </a:moveTo>
              <a:lnTo>
                <a:pt x="2575945" y="151438"/>
              </a:lnTo>
              <a:lnTo>
                <a:pt x="0" y="151438"/>
              </a:lnTo>
              <a:lnTo>
                <a:pt x="0" y="3028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336569-4577-424B-B4CE-7100F5433DAB}">
      <dsp:nvSpPr>
        <dsp:cNvPr id="0" name=""/>
        <dsp:cNvSpPr/>
      </dsp:nvSpPr>
      <dsp:spPr>
        <a:xfrm>
          <a:off x="3728389" y="445"/>
          <a:ext cx="1442266" cy="721133"/>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Criptografía Simétrica</a:t>
          </a:r>
          <a:endParaRPr lang="es-ES" sz="2300" kern="1200" dirty="0"/>
        </a:p>
      </dsp:txBody>
      <dsp:txXfrm>
        <a:off x="3728389" y="445"/>
        <a:ext cx="1442266" cy="721133"/>
      </dsp:txXfrm>
    </dsp:sp>
    <dsp:sp modelId="{E7A45595-C015-4347-A98C-1D3A92294ECA}">
      <dsp:nvSpPr>
        <dsp:cNvPr id="0" name=""/>
        <dsp:cNvSpPr/>
      </dsp:nvSpPr>
      <dsp:spPr>
        <a:xfrm>
          <a:off x="1152443" y="1024454"/>
          <a:ext cx="1442266" cy="721133"/>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en Flujo</a:t>
          </a:r>
          <a:endParaRPr lang="es-ES" sz="2300" kern="1200" dirty="0"/>
        </a:p>
      </dsp:txBody>
      <dsp:txXfrm>
        <a:off x="1152443" y="1024454"/>
        <a:ext cx="1442266" cy="721133"/>
      </dsp:txXfrm>
    </dsp:sp>
    <dsp:sp modelId="{BA6664E3-31AD-4C4E-97A7-C1C79881F6D2}">
      <dsp:nvSpPr>
        <dsp:cNvPr id="0" name=""/>
        <dsp:cNvSpPr/>
      </dsp:nvSpPr>
      <dsp:spPr>
        <a:xfrm>
          <a:off x="1513009" y="2048464"/>
          <a:ext cx="2743306" cy="72113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con maquina enigma</a:t>
          </a:r>
          <a:endParaRPr lang="es-ES" sz="2300" kern="1200" dirty="0"/>
        </a:p>
      </dsp:txBody>
      <dsp:txXfrm>
        <a:off x="1513009" y="2048464"/>
        <a:ext cx="2743306" cy="721133"/>
      </dsp:txXfrm>
    </dsp:sp>
    <dsp:sp modelId="{AE1DE217-DF82-45D7-921E-A287DA1E0BE5}">
      <dsp:nvSpPr>
        <dsp:cNvPr id="0" name=""/>
        <dsp:cNvSpPr/>
      </dsp:nvSpPr>
      <dsp:spPr>
        <a:xfrm>
          <a:off x="1513009" y="3072473"/>
          <a:ext cx="1442266" cy="72113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Cesar</a:t>
          </a:r>
          <a:endParaRPr lang="es-ES" sz="2300" kern="1200" dirty="0"/>
        </a:p>
      </dsp:txBody>
      <dsp:txXfrm>
        <a:off x="1513009" y="3072473"/>
        <a:ext cx="1442266" cy="721133"/>
      </dsp:txXfrm>
    </dsp:sp>
    <dsp:sp modelId="{ADC87ECB-CABF-4544-902D-06277052506F}">
      <dsp:nvSpPr>
        <dsp:cNvPr id="0" name=""/>
        <dsp:cNvSpPr/>
      </dsp:nvSpPr>
      <dsp:spPr>
        <a:xfrm>
          <a:off x="1513009" y="4096483"/>
          <a:ext cx="1442266" cy="72113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a:t>
          </a:r>
          <a:r>
            <a:rPr lang="es-ES" sz="2300" kern="1200" dirty="0" err="1" smtClean="0"/>
            <a:t>Vernam</a:t>
          </a:r>
          <a:endParaRPr lang="es-ES" sz="2300" kern="1200" dirty="0"/>
        </a:p>
      </dsp:txBody>
      <dsp:txXfrm>
        <a:off x="1513009" y="4096483"/>
        <a:ext cx="1442266" cy="721133"/>
      </dsp:txXfrm>
    </dsp:sp>
    <dsp:sp modelId="{04758F7C-3805-4746-837E-55CF87D04B1E}">
      <dsp:nvSpPr>
        <dsp:cNvPr id="0" name=""/>
        <dsp:cNvSpPr/>
      </dsp:nvSpPr>
      <dsp:spPr>
        <a:xfrm>
          <a:off x="6304335" y="1024454"/>
          <a:ext cx="1442266" cy="721133"/>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en Bloque</a:t>
          </a:r>
          <a:endParaRPr lang="es-ES" sz="2300" kern="1200" dirty="0"/>
        </a:p>
      </dsp:txBody>
      <dsp:txXfrm>
        <a:off x="6304335" y="1024454"/>
        <a:ext cx="1442266" cy="721133"/>
      </dsp:txXfrm>
    </dsp:sp>
    <dsp:sp modelId="{F683AD3E-FBE2-45CB-9583-66AC758328B6}">
      <dsp:nvSpPr>
        <dsp:cNvPr id="0" name=""/>
        <dsp:cNvSpPr/>
      </dsp:nvSpPr>
      <dsp:spPr>
        <a:xfrm>
          <a:off x="7975951" y="2047952"/>
          <a:ext cx="1442266" cy="72113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AES</a:t>
          </a:r>
          <a:endParaRPr lang="es-ES" sz="2300" kern="1200" dirty="0"/>
        </a:p>
      </dsp:txBody>
      <dsp:txXfrm>
        <a:off x="7975951" y="2047952"/>
        <a:ext cx="1442266" cy="721133"/>
      </dsp:txXfrm>
    </dsp:sp>
    <dsp:sp modelId="{77CA83A9-B351-40FA-B7F8-26A4BF151C15}">
      <dsp:nvSpPr>
        <dsp:cNvPr id="0" name=""/>
        <dsp:cNvSpPr/>
      </dsp:nvSpPr>
      <dsp:spPr>
        <a:xfrm>
          <a:off x="6304335" y="2047952"/>
          <a:ext cx="1442266" cy="72113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DES</a:t>
          </a:r>
          <a:endParaRPr lang="es-ES" sz="2300" kern="1200" dirty="0"/>
        </a:p>
      </dsp:txBody>
      <dsp:txXfrm>
        <a:off x="6304335" y="2047952"/>
        <a:ext cx="1442266" cy="721133"/>
      </dsp:txXfrm>
    </dsp:sp>
    <dsp:sp modelId="{527FA6B7-A593-46B6-ACED-A221B0AA054C}">
      <dsp:nvSpPr>
        <dsp:cNvPr id="0" name=""/>
        <dsp:cNvSpPr/>
      </dsp:nvSpPr>
      <dsp:spPr>
        <a:xfrm>
          <a:off x="4796171" y="2033551"/>
          <a:ext cx="1442266" cy="72113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Cifrado de Hill</a:t>
          </a:r>
          <a:endParaRPr lang="es-ES" sz="2300" kern="1200" dirty="0"/>
        </a:p>
      </dsp:txBody>
      <dsp:txXfrm>
        <a:off x="4796171" y="2033551"/>
        <a:ext cx="1442266" cy="7211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D4A5-EE70-436A-9552-6301986B2E0F}">
      <dsp:nvSpPr>
        <dsp:cNvPr id="0" name=""/>
        <dsp:cNvSpPr/>
      </dsp:nvSpPr>
      <dsp:spPr>
        <a:xfrm>
          <a:off x="798314" y="0"/>
          <a:ext cx="9047559" cy="42545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831BC-14AF-4E3D-BE83-97FF2BACF256}">
      <dsp:nvSpPr>
        <dsp:cNvPr id="0" name=""/>
        <dsp:cNvSpPr/>
      </dsp:nvSpPr>
      <dsp:spPr>
        <a:xfrm>
          <a:off x="272601" y="1276350"/>
          <a:ext cx="3193256" cy="170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US" sz="2700" kern="1200" dirty="0" smtClean="0"/>
            <a:t>Bloques de 64 bits</a:t>
          </a:r>
        </a:p>
        <a:p>
          <a:pPr lvl="0" algn="ctr" defTabSz="1200150">
            <a:lnSpc>
              <a:spcPct val="90000"/>
            </a:lnSpc>
            <a:spcBef>
              <a:spcPct val="0"/>
            </a:spcBef>
            <a:spcAft>
              <a:spcPct val="35000"/>
            </a:spcAft>
          </a:pPr>
          <a:r>
            <a:rPr lang="es-US" sz="2700" kern="1200" dirty="0" smtClean="0"/>
            <a:t>Llave - mensaje</a:t>
          </a:r>
          <a:endParaRPr lang="es-ES" sz="2700" kern="1200" dirty="0"/>
        </a:p>
      </dsp:txBody>
      <dsp:txXfrm>
        <a:off x="355676" y="1359425"/>
        <a:ext cx="3027106" cy="1535650"/>
      </dsp:txXfrm>
    </dsp:sp>
    <dsp:sp modelId="{E8C47805-970F-43BC-B2DB-3C6CBE9A4051}">
      <dsp:nvSpPr>
        <dsp:cNvPr id="0" name=""/>
        <dsp:cNvSpPr/>
      </dsp:nvSpPr>
      <dsp:spPr>
        <a:xfrm>
          <a:off x="3725465" y="1276350"/>
          <a:ext cx="3193256" cy="170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US" sz="2700" kern="1200" dirty="0" smtClean="0"/>
            <a:t>Clave 8 bits paridad impar</a:t>
          </a:r>
        </a:p>
        <a:p>
          <a:pPr lvl="0" algn="ctr" defTabSz="1200150">
            <a:lnSpc>
              <a:spcPct val="90000"/>
            </a:lnSpc>
            <a:spcBef>
              <a:spcPct val="0"/>
            </a:spcBef>
            <a:spcAft>
              <a:spcPct val="35000"/>
            </a:spcAft>
          </a:pPr>
          <a:r>
            <a:rPr lang="es-US" sz="2700" kern="1200" dirty="0" smtClean="0"/>
            <a:t>Trabaja con 56 bits</a:t>
          </a:r>
          <a:endParaRPr lang="es-ES" sz="2700" kern="1200" dirty="0"/>
        </a:p>
      </dsp:txBody>
      <dsp:txXfrm>
        <a:off x="3808540" y="1359425"/>
        <a:ext cx="3027106" cy="1535650"/>
      </dsp:txXfrm>
    </dsp:sp>
    <dsp:sp modelId="{218E18B6-9AD6-4CBD-9B05-452968E08E33}">
      <dsp:nvSpPr>
        <dsp:cNvPr id="0" name=""/>
        <dsp:cNvSpPr/>
      </dsp:nvSpPr>
      <dsp:spPr>
        <a:xfrm>
          <a:off x="7178330" y="1276350"/>
          <a:ext cx="3193256" cy="170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smtClean="0"/>
            <a:t>Divide en dos partes iguales</a:t>
          </a:r>
        </a:p>
        <a:p>
          <a:pPr lvl="0" algn="ctr" defTabSz="1200150">
            <a:lnSpc>
              <a:spcPct val="90000"/>
            </a:lnSpc>
            <a:spcBef>
              <a:spcPct val="0"/>
            </a:spcBef>
            <a:spcAft>
              <a:spcPct val="35000"/>
            </a:spcAft>
          </a:pPr>
          <a:r>
            <a:rPr lang="es-EC" sz="2700" kern="1200" dirty="0" smtClean="0"/>
            <a:t>16 cambios cíclicos</a:t>
          </a:r>
          <a:endParaRPr lang="es-ES" sz="2700" kern="1200" dirty="0"/>
        </a:p>
      </dsp:txBody>
      <dsp:txXfrm>
        <a:off x="7261405" y="1359425"/>
        <a:ext cx="3027106" cy="1535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DC9A0-FA51-4B6F-AEA7-9E2440AFD71D}">
      <dsp:nvSpPr>
        <dsp:cNvPr id="0" name=""/>
        <dsp:cNvSpPr/>
      </dsp:nvSpPr>
      <dsp:spPr>
        <a:xfrm>
          <a:off x="1624068" y="-130969"/>
          <a:ext cx="5271557" cy="5271557"/>
        </a:xfrm>
        <a:prstGeom prst="circularArrow">
          <a:avLst>
            <a:gd name="adj1" fmla="val 4668"/>
            <a:gd name="adj2" fmla="val 272909"/>
            <a:gd name="adj3" fmla="val 12877144"/>
            <a:gd name="adj4" fmla="val 1799971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C4878-4ED5-4885-9D54-246F2184A722}">
      <dsp:nvSpPr>
        <dsp:cNvPr id="0" name=""/>
        <dsp:cNvSpPr/>
      </dsp:nvSpPr>
      <dsp:spPr>
        <a:xfrm>
          <a:off x="2525124" y="727"/>
          <a:ext cx="3469446" cy="1734723"/>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609806" y="85409"/>
        <a:ext cx="3300082" cy="1565359"/>
      </dsp:txXfrm>
    </dsp:sp>
    <dsp:sp modelId="{C54BAC88-F66A-451E-BCA2-5B38CF99D963}">
      <dsp:nvSpPr>
        <dsp:cNvPr id="0" name=""/>
        <dsp:cNvSpPr/>
      </dsp:nvSpPr>
      <dsp:spPr>
        <a:xfrm>
          <a:off x="4649963" y="1863445"/>
          <a:ext cx="3469446" cy="1734723"/>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4734645" y="1948127"/>
        <a:ext cx="3300082" cy="1565359"/>
      </dsp:txXfrm>
    </dsp:sp>
    <dsp:sp modelId="{E9DA666B-DD4C-4973-8E49-CE274A1D8EFD}">
      <dsp:nvSpPr>
        <dsp:cNvPr id="0" name=""/>
        <dsp:cNvSpPr/>
      </dsp:nvSpPr>
      <dsp:spPr>
        <a:xfrm>
          <a:off x="2525124" y="3786405"/>
          <a:ext cx="3469446" cy="1734723"/>
        </a:xfrm>
        <a:prstGeom prst="round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2609806" y="3871087"/>
        <a:ext cx="3300082" cy="1565359"/>
      </dsp:txXfrm>
    </dsp:sp>
    <dsp:sp modelId="{766129CC-6088-4B5F-A620-C674BD084F60}">
      <dsp:nvSpPr>
        <dsp:cNvPr id="0" name=""/>
        <dsp:cNvSpPr/>
      </dsp:nvSpPr>
      <dsp:spPr>
        <a:xfrm>
          <a:off x="632285" y="1893566"/>
          <a:ext cx="3469446" cy="1734723"/>
        </a:xfrm>
        <a:prstGeom prst="round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716967" y="1978248"/>
        <a:ext cx="3300082" cy="1565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BE922-E8E9-4F8B-9926-DD80554A93FD}">
      <dsp:nvSpPr>
        <dsp:cNvPr id="0" name=""/>
        <dsp:cNvSpPr/>
      </dsp:nvSpPr>
      <dsp:spPr>
        <a:xfrm rot="10800000">
          <a:off x="4724117" y="114572"/>
          <a:ext cx="6567258" cy="8225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918" tIns="68580" rIns="128016" bIns="68580" numCol="1" spcCol="1270" anchor="ctr" anchorCtr="0">
          <a:noAutofit/>
        </a:bodyPr>
        <a:lstStyle/>
        <a:p>
          <a:pPr lvl="0" algn="ctr" defTabSz="800100">
            <a:lnSpc>
              <a:spcPct val="90000"/>
            </a:lnSpc>
            <a:spcBef>
              <a:spcPct val="0"/>
            </a:spcBef>
            <a:spcAft>
              <a:spcPct val="35000"/>
            </a:spcAft>
          </a:pPr>
          <a:r>
            <a:rPr lang="es-ES" sz="1800" b="1" kern="1200" dirty="0" err="1" smtClean="0"/>
            <a:t>AddRoundKey</a:t>
          </a:r>
          <a:r>
            <a:rPr lang="es-ES" sz="1800" b="1" kern="1200" dirty="0" smtClean="0"/>
            <a:t>.-</a:t>
          </a:r>
          <a:r>
            <a:rPr lang="es-ES" sz="1800" kern="1200" dirty="0" smtClean="0"/>
            <a:t> Esta operación realiza un XOR byte a byte entre el bloque a cifrar y la clave inicial</a:t>
          </a:r>
          <a:endParaRPr lang="es-ES" sz="1800" kern="1200" dirty="0"/>
        </a:p>
      </dsp:txBody>
      <dsp:txXfrm rot="10800000">
        <a:off x="4929761" y="114572"/>
        <a:ext cx="6361614" cy="822578"/>
      </dsp:txXfrm>
    </dsp:sp>
    <dsp:sp modelId="{9A20A182-A6F8-470B-A686-B1DB66127C40}">
      <dsp:nvSpPr>
        <dsp:cNvPr id="0" name=""/>
        <dsp:cNvSpPr/>
      </dsp:nvSpPr>
      <dsp:spPr>
        <a:xfrm>
          <a:off x="1887231" y="0"/>
          <a:ext cx="1067909" cy="10679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D975B-6132-4839-999C-B8A24306140E}">
      <dsp:nvSpPr>
        <dsp:cNvPr id="0" name=""/>
        <dsp:cNvSpPr/>
      </dsp:nvSpPr>
      <dsp:spPr>
        <a:xfrm rot="10800000">
          <a:off x="4591073" y="1542294"/>
          <a:ext cx="6680409" cy="7406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918" tIns="68580" rIns="128016" bIns="68580" numCol="1" spcCol="1270" anchor="ctr" anchorCtr="0">
          <a:noAutofit/>
        </a:bodyPr>
        <a:lstStyle/>
        <a:p>
          <a:pPr lvl="0" algn="ctr" defTabSz="800100">
            <a:lnSpc>
              <a:spcPct val="90000"/>
            </a:lnSpc>
            <a:spcBef>
              <a:spcPct val="0"/>
            </a:spcBef>
            <a:spcAft>
              <a:spcPct val="35000"/>
            </a:spcAft>
          </a:pPr>
          <a:r>
            <a:rPr lang="es-ES" sz="1800" b="1" i="1" kern="1200" dirty="0" err="1" smtClean="0"/>
            <a:t>SubBytes</a:t>
          </a:r>
          <a:r>
            <a:rPr lang="es-ES" sz="1800" b="1" i="1" kern="1200" dirty="0" smtClean="0"/>
            <a:t>.-</a:t>
          </a:r>
          <a:r>
            <a:rPr lang="es-ES" sz="1800" kern="1200" dirty="0" smtClean="0"/>
            <a:t> Cada byte de la matriz de estado se reemplaza por otro valor de acuerdo a la tabla de sustitución de bytes S-Box.</a:t>
          </a:r>
          <a:endParaRPr lang="es-ES" sz="1800" kern="1200" dirty="0"/>
        </a:p>
      </dsp:txBody>
      <dsp:txXfrm rot="10800000">
        <a:off x="4776227" y="1542294"/>
        <a:ext cx="6495255" cy="740616"/>
      </dsp:txXfrm>
    </dsp:sp>
    <dsp:sp modelId="{C56D64AE-0CEE-4C50-958F-BA7024DABF36}">
      <dsp:nvSpPr>
        <dsp:cNvPr id="0" name=""/>
        <dsp:cNvSpPr/>
      </dsp:nvSpPr>
      <dsp:spPr>
        <a:xfrm>
          <a:off x="1774835" y="1294561"/>
          <a:ext cx="1067909" cy="10679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4947D-FE27-465A-8073-5828BA80A38A}">
      <dsp:nvSpPr>
        <dsp:cNvPr id="0" name=""/>
        <dsp:cNvSpPr/>
      </dsp:nvSpPr>
      <dsp:spPr>
        <a:xfrm rot="10800000">
          <a:off x="4640842" y="2883580"/>
          <a:ext cx="6598117" cy="71108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918" tIns="68580" rIns="128016" bIns="68580" numCol="1" spcCol="1270" anchor="ctr" anchorCtr="0">
          <a:noAutofit/>
        </a:bodyPr>
        <a:lstStyle/>
        <a:p>
          <a:pPr lvl="0" algn="ctr" defTabSz="800100">
            <a:lnSpc>
              <a:spcPct val="90000"/>
            </a:lnSpc>
            <a:spcBef>
              <a:spcPct val="0"/>
            </a:spcBef>
            <a:spcAft>
              <a:spcPct val="35000"/>
            </a:spcAft>
          </a:pPr>
          <a:r>
            <a:rPr lang="es-ES" sz="1800" b="1" i="1" kern="1200" dirty="0" err="1" smtClean="0"/>
            <a:t>ShiftRows</a:t>
          </a:r>
          <a:r>
            <a:rPr lang="es-ES" sz="1800" b="1" i="1" kern="1200" dirty="0" smtClean="0"/>
            <a:t>.-</a:t>
          </a:r>
          <a:r>
            <a:rPr lang="es-ES" sz="1800" kern="1200" dirty="0" smtClean="0"/>
            <a:t> En cada fila de la matriz </a:t>
          </a:r>
          <a:r>
            <a:rPr lang="es-ES" sz="1800" kern="1200" dirty="0" err="1" smtClean="0"/>
            <a:t>SubBytes</a:t>
          </a:r>
          <a:r>
            <a:rPr lang="es-ES" sz="1800" kern="1200" dirty="0" smtClean="0"/>
            <a:t>, a excepción de la primera, se rotan circularmente hacia la izquierda los bytes</a:t>
          </a:r>
          <a:endParaRPr lang="es-ES" sz="1800" kern="1200" dirty="0"/>
        </a:p>
      </dsp:txBody>
      <dsp:txXfrm rot="10800000">
        <a:off x="4818614" y="2883580"/>
        <a:ext cx="6420345" cy="711088"/>
      </dsp:txXfrm>
    </dsp:sp>
    <dsp:sp modelId="{5A59A4D5-025C-432C-9AF8-1ED9A7F117FC}">
      <dsp:nvSpPr>
        <dsp:cNvPr id="0" name=""/>
        <dsp:cNvSpPr/>
      </dsp:nvSpPr>
      <dsp:spPr>
        <a:xfrm>
          <a:off x="1783394" y="2703184"/>
          <a:ext cx="1067909" cy="10679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A86F5A-24E2-4133-B8E2-92FD3B7CF4BC}">
      <dsp:nvSpPr>
        <dsp:cNvPr id="0" name=""/>
        <dsp:cNvSpPr/>
      </dsp:nvSpPr>
      <dsp:spPr>
        <a:xfrm rot="10800000">
          <a:off x="4582016" y="4253289"/>
          <a:ext cx="6645995" cy="6969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0918" tIns="68580" rIns="128016" bIns="68580" numCol="1" spcCol="1270" anchor="ctr" anchorCtr="0">
          <a:noAutofit/>
        </a:bodyPr>
        <a:lstStyle/>
        <a:p>
          <a:pPr lvl="0" algn="ctr" defTabSz="800100">
            <a:lnSpc>
              <a:spcPct val="90000"/>
            </a:lnSpc>
            <a:spcBef>
              <a:spcPct val="0"/>
            </a:spcBef>
            <a:spcAft>
              <a:spcPct val="35000"/>
            </a:spcAft>
          </a:pPr>
          <a:r>
            <a:rPr lang="es-ES" sz="1800" b="1" i="1" kern="1200" dirty="0" err="1" smtClean="0"/>
            <a:t>MixColumns</a:t>
          </a:r>
          <a:r>
            <a:rPr lang="es-ES" sz="1800" b="1" i="1" kern="1200" dirty="0" smtClean="0"/>
            <a:t>: </a:t>
          </a:r>
          <a:r>
            <a:rPr lang="es-ES" sz="1800" kern="1200" dirty="0" smtClean="0"/>
            <a:t>A cada columna de la matriz se le aplica una transformación lineal c1=(B3)XOR(DA)XOR(5D)XOR(30)=04.</a:t>
          </a:r>
          <a:endParaRPr lang="es-ES" sz="1800" kern="1200" dirty="0"/>
        </a:p>
      </dsp:txBody>
      <dsp:txXfrm rot="10800000">
        <a:off x="4756248" y="4253289"/>
        <a:ext cx="6471763" cy="696928"/>
      </dsp:txXfrm>
    </dsp:sp>
    <dsp:sp modelId="{88EA5661-4B1F-4526-951F-34C332F09955}">
      <dsp:nvSpPr>
        <dsp:cNvPr id="0" name=""/>
        <dsp:cNvSpPr/>
      </dsp:nvSpPr>
      <dsp:spPr>
        <a:xfrm>
          <a:off x="1919458" y="4067809"/>
          <a:ext cx="1067909" cy="10679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85D21988-0101-47FD-A292-825001AC495F}" type="datetimeFigureOut">
              <a:rPr lang="es-EC" smtClean="0"/>
              <a:t>13/12/2018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369894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5D21988-0101-47FD-A292-825001AC495F}" type="datetimeFigureOut">
              <a:rPr lang="es-EC" smtClean="0"/>
              <a:t>13/12/2018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7574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5D21988-0101-47FD-A292-825001AC495F}" type="datetimeFigureOut">
              <a:rPr lang="es-EC" smtClean="0"/>
              <a:t>13/12/2018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154295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5D21988-0101-47FD-A292-825001AC495F}" type="datetimeFigureOut">
              <a:rPr lang="es-EC" smtClean="0"/>
              <a:t>13/12/2018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292457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5D21988-0101-47FD-A292-825001AC495F}" type="datetimeFigureOut">
              <a:rPr lang="es-EC" smtClean="0"/>
              <a:t>13/12/2018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9524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85D21988-0101-47FD-A292-825001AC495F}" type="datetimeFigureOut">
              <a:rPr lang="es-EC" smtClean="0"/>
              <a:t>13/12/2018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10775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5D21988-0101-47FD-A292-825001AC495F}" type="datetimeFigureOut">
              <a:rPr lang="es-EC" smtClean="0"/>
              <a:t>13/12/2018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109569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85D21988-0101-47FD-A292-825001AC495F}" type="datetimeFigureOut">
              <a:rPr lang="es-EC" smtClean="0"/>
              <a:t>13/12/2018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280941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D21988-0101-47FD-A292-825001AC495F}" type="datetimeFigureOut">
              <a:rPr lang="es-EC" smtClean="0"/>
              <a:t>13/12/2018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139567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5D21988-0101-47FD-A292-825001AC495F}" type="datetimeFigureOut">
              <a:rPr lang="es-EC" smtClean="0"/>
              <a:t>13/12/2018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222338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5D21988-0101-47FD-A292-825001AC495F}" type="datetimeFigureOut">
              <a:rPr lang="es-EC" smtClean="0"/>
              <a:t>13/12/2018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5948EA3-D7F5-46FB-8C8F-1D0765B1A0AC}" type="slidenum">
              <a:rPr lang="es-EC" smtClean="0"/>
              <a:t>‹Nº›</a:t>
            </a:fld>
            <a:endParaRPr lang="es-EC"/>
          </a:p>
        </p:txBody>
      </p:sp>
    </p:spTree>
    <p:extLst>
      <p:ext uri="{BB962C8B-B14F-4D97-AF65-F5344CB8AC3E}">
        <p14:creationId xmlns:p14="http://schemas.microsoft.com/office/powerpoint/2010/main" val="2070654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21988-0101-47FD-A292-825001AC495F}" type="datetimeFigureOut">
              <a:rPr lang="es-EC" smtClean="0"/>
              <a:t>13/12/2018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48EA3-D7F5-46FB-8C8F-1D0765B1A0AC}" type="slidenum">
              <a:rPr lang="es-EC" smtClean="0"/>
              <a:t>‹Nº›</a:t>
            </a:fld>
            <a:endParaRPr lang="es-EC"/>
          </a:p>
        </p:txBody>
      </p:sp>
    </p:spTree>
    <p:extLst>
      <p:ext uri="{BB962C8B-B14F-4D97-AF65-F5344CB8AC3E}">
        <p14:creationId xmlns:p14="http://schemas.microsoft.com/office/powerpoint/2010/main" val="232772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90.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jp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51.png"/><Relationship Id="rId5" Type="http://schemas.openxmlformats.org/officeDocument/2006/relationships/diagramQuickStyle" Target="../diagrams/quickStyle6.xml"/><Relationship Id="rId10" Type="http://schemas.openxmlformats.org/officeDocument/2006/relationships/image" Target="../media/image50.png"/><Relationship Id="rId4" Type="http://schemas.openxmlformats.org/officeDocument/2006/relationships/diagramLayout" Target="../diagrams/layout6.xml"/><Relationship Id="rId9"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5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3" name="Subtítulo 2"/>
          <p:cNvSpPr>
            <a:spLocks noGrp="1"/>
          </p:cNvSpPr>
          <p:nvPr>
            <p:ph type="subTitle" idx="1"/>
          </p:nvPr>
        </p:nvSpPr>
        <p:spPr>
          <a:xfrm>
            <a:off x="1188720" y="838200"/>
            <a:ext cx="9974580" cy="5333999"/>
          </a:xfrm>
        </p:spPr>
        <p:txBody>
          <a:bodyPr>
            <a:normAutofit fontScale="85000" lnSpcReduction="20000"/>
          </a:bodyPr>
          <a:lstStyle/>
          <a:p>
            <a:r>
              <a:rPr lang="es-ES" sz="3600" b="1" dirty="0" smtClean="0">
                <a:latin typeface="Times New Roman" panose="02020603050405020304" pitchFamily="18" charset="0"/>
                <a:cs typeface="Times New Roman" panose="02020603050405020304" pitchFamily="18" charset="0"/>
              </a:rPr>
              <a:t>DEPARTAMENTO </a:t>
            </a:r>
            <a:r>
              <a:rPr lang="es-ES" sz="3600" b="1" dirty="0">
                <a:latin typeface="Times New Roman" panose="02020603050405020304" pitchFamily="18" charset="0"/>
                <a:cs typeface="Times New Roman" panose="02020603050405020304" pitchFamily="18" charset="0"/>
              </a:rPr>
              <a:t>DE </a:t>
            </a:r>
            <a:r>
              <a:rPr lang="es-ES" sz="3600" b="1" dirty="0" smtClean="0">
                <a:latin typeface="Times New Roman" panose="02020603050405020304" pitchFamily="18" charset="0"/>
                <a:cs typeface="Times New Roman" panose="02020603050405020304" pitchFamily="18" charset="0"/>
              </a:rPr>
              <a:t>ELÉCTRICA, ELECTRÓNICA Y TELECOMUNICACIONES</a:t>
            </a:r>
            <a:endParaRPr lang="es-EC" sz="3600" dirty="0">
              <a:latin typeface="Times New Roman" panose="02020603050405020304" pitchFamily="18" charset="0"/>
              <a:cs typeface="Times New Roman" panose="02020603050405020304" pitchFamily="18" charset="0"/>
            </a:endParaRPr>
          </a:p>
          <a:p>
            <a:r>
              <a:rPr lang="es-ES" sz="3600" b="1" dirty="0">
                <a:latin typeface="Times New Roman" panose="02020603050405020304" pitchFamily="18" charset="0"/>
                <a:cs typeface="Times New Roman" panose="02020603050405020304" pitchFamily="18" charset="0"/>
              </a:rPr>
              <a:t> </a:t>
            </a:r>
            <a:endParaRPr lang="es-EC" sz="3600" dirty="0">
              <a:latin typeface="Times New Roman" panose="02020603050405020304" pitchFamily="18" charset="0"/>
              <a:cs typeface="Times New Roman" panose="02020603050405020304" pitchFamily="18" charset="0"/>
            </a:endParaRPr>
          </a:p>
          <a:p>
            <a:r>
              <a:rPr lang="es-ES" sz="3600" b="1" dirty="0">
                <a:latin typeface="Times New Roman" panose="02020603050405020304" pitchFamily="18" charset="0"/>
                <a:cs typeface="Times New Roman" panose="02020603050405020304" pitchFamily="18" charset="0"/>
              </a:rPr>
              <a:t>CARRERA DE INGENIERÍA EN ELECTRÓNICA Y TELECOMUNICACIONES</a:t>
            </a:r>
            <a:endParaRPr lang="es-EC" sz="3600" dirty="0">
              <a:latin typeface="Times New Roman" panose="02020603050405020304" pitchFamily="18" charset="0"/>
              <a:cs typeface="Times New Roman" panose="02020603050405020304" pitchFamily="18" charset="0"/>
            </a:endParaRPr>
          </a:p>
          <a:p>
            <a:r>
              <a:rPr lang="es-EC" sz="3600" dirty="0" smtClean="0"/>
              <a:t/>
            </a:r>
            <a:br>
              <a:rPr lang="es-EC" sz="3600" dirty="0" smtClean="0"/>
            </a:br>
            <a:endParaRPr lang="es-EC" sz="900" dirty="0" smtClean="0"/>
          </a:p>
          <a:p>
            <a:r>
              <a:rPr lang="es-EC" sz="3300" b="1" dirty="0" smtClean="0">
                <a:latin typeface="Times New Roman" panose="02020603050405020304" pitchFamily="18" charset="0"/>
                <a:cs typeface="Times New Roman" panose="02020603050405020304" pitchFamily="18" charset="0"/>
              </a:rPr>
              <a:t>Estudio </a:t>
            </a:r>
            <a:r>
              <a:rPr lang="es-EC" sz="3300" b="1" dirty="0" smtClean="0">
                <a:latin typeface="Times New Roman" panose="02020603050405020304" pitchFamily="18" charset="0"/>
                <a:cs typeface="Times New Roman" panose="02020603050405020304" pitchFamily="18" charset="0"/>
              </a:rPr>
              <a:t>de técnicas de </a:t>
            </a:r>
            <a:r>
              <a:rPr lang="x-none" sz="3300" b="1" dirty="0" smtClean="0">
                <a:latin typeface="Times New Roman" panose="02020603050405020304" pitchFamily="18" charset="0"/>
                <a:cs typeface="Times New Roman" panose="02020603050405020304" pitchFamily="18" charset="0"/>
              </a:rPr>
              <a:t>criptografía </a:t>
            </a:r>
            <a:r>
              <a:rPr lang="es-EC" sz="3300" b="1" dirty="0" smtClean="0">
                <a:latin typeface="Times New Roman" panose="02020603050405020304" pitchFamily="18" charset="0"/>
                <a:cs typeface="Times New Roman" panose="02020603050405020304" pitchFamily="18" charset="0"/>
              </a:rPr>
              <a:t>para la implementación </a:t>
            </a:r>
            <a:r>
              <a:rPr lang="x-none" sz="3300" b="1" dirty="0" smtClean="0">
                <a:latin typeface="Times New Roman" panose="02020603050405020304" pitchFamily="18" charset="0"/>
                <a:cs typeface="Times New Roman" panose="02020603050405020304" pitchFamily="18" charset="0"/>
              </a:rPr>
              <a:t>de un módulo de cifrado </a:t>
            </a:r>
            <a:r>
              <a:rPr lang="es-EC" sz="3300" b="1" dirty="0" smtClean="0">
                <a:latin typeface="Times New Roman" panose="02020603050405020304" pitchFamily="18" charset="0"/>
                <a:cs typeface="Times New Roman" panose="02020603050405020304" pitchFamily="18" charset="0"/>
              </a:rPr>
              <a:t>en un</a:t>
            </a:r>
            <a:r>
              <a:rPr lang="x-none" sz="3300" b="1" dirty="0" smtClean="0">
                <a:latin typeface="Times New Roman" panose="02020603050405020304" pitchFamily="18" charset="0"/>
                <a:cs typeface="Times New Roman" panose="02020603050405020304" pitchFamily="18" charset="0"/>
              </a:rPr>
              <a:t>a</a:t>
            </a:r>
            <a:r>
              <a:rPr lang="es-EC" sz="3300" b="1" dirty="0" smtClean="0">
                <a:latin typeface="Times New Roman" panose="02020603050405020304" pitchFamily="18" charset="0"/>
                <a:cs typeface="Times New Roman" panose="02020603050405020304" pitchFamily="18" charset="0"/>
              </a:rPr>
              <a:t> radio definida por </a:t>
            </a:r>
            <a:r>
              <a:rPr lang="es-EC" sz="3300" b="1" i="1" dirty="0" smtClean="0">
                <a:latin typeface="Times New Roman" panose="02020603050405020304" pitchFamily="18" charset="0"/>
                <a:cs typeface="Times New Roman" panose="02020603050405020304" pitchFamily="18" charset="0"/>
              </a:rPr>
              <a:t>software</a:t>
            </a:r>
            <a:r>
              <a:rPr lang="es-EC" sz="3300" b="1" dirty="0" smtClean="0">
                <a:latin typeface="Times New Roman" panose="02020603050405020304" pitchFamily="18" charset="0"/>
                <a:cs typeface="Times New Roman" panose="02020603050405020304" pitchFamily="18" charset="0"/>
              </a:rPr>
              <a:t> </a:t>
            </a:r>
            <a:r>
              <a:rPr lang="es-EC" sz="3300" b="1" dirty="0" err="1" smtClean="0">
                <a:latin typeface="Times New Roman" panose="02020603050405020304" pitchFamily="18" charset="0"/>
                <a:cs typeface="Times New Roman" panose="02020603050405020304" pitchFamily="18" charset="0"/>
              </a:rPr>
              <a:t>multibanda</a:t>
            </a:r>
            <a:r>
              <a:rPr lang="es-EC" sz="3300" b="1" dirty="0" smtClean="0">
                <a:latin typeface="Times New Roman" panose="02020603050405020304" pitchFamily="18" charset="0"/>
                <a:cs typeface="Times New Roman" panose="02020603050405020304" pitchFamily="18" charset="0"/>
              </a:rPr>
              <a:t> </a:t>
            </a:r>
            <a:r>
              <a:rPr lang="x-none" sz="3300" b="1" dirty="0" smtClean="0">
                <a:latin typeface="Times New Roman" panose="02020603050405020304" pitchFamily="18" charset="0"/>
                <a:cs typeface="Times New Roman" panose="02020603050405020304" pitchFamily="18" charset="0"/>
              </a:rPr>
              <a:t>desarrollado </a:t>
            </a:r>
            <a:r>
              <a:rPr lang="es-EC" sz="3300" b="1" dirty="0" smtClean="0">
                <a:latin typeface="Times New Roman" panose="02020603050405020304" pitchFamily="18" charset="0"/>
                <a:cs typeface="Times New Roman" panose="02020603050405020304" pitchFamily="18" charset="0"/>
              </a:rPr>
              <a:t>en la tarjeta </a:t>
            </a:r>
            <a:r>
              <a:rPr lang="es-EC" sz="3300" b="1" dirty="0" err="1" smtClean="0">
                <a:latin typeface="Times New Roman" panose="02020603050405020304" pitchFamily="18" charset="0"/>
                <a:cs typeface="Times New Roman" panose="02020603050405020304" pitchFamily="18" charset="0"/>
              </a:rPr>
              <a:t>usrp</a:t>
            </a:r>
            <a:r>
              <a:rPr lang="es-EC" sz="3300" b="1" dirty="0" smtClean="0">
                <a:latin typeface="Times New Roman" panose="02020603050405020304" pitchFamily="18" charset="0"/>
                <a:cs typeface="Times New Roman" panose="02020603050405020304" pitchFamily="18" charset="0"/>
              </a:rPr>
              <a:t> n200/210.</a:t>
            </a:r>
          </a:p>
          <a:p>
            <a:endParaRPr lang="es-EC" sz="1200" dirty="0" smtClean="0"/>
          </a:p>
          <a:p>
            <a:r>
              <a:rPr lang="es-EC" b="1" dirty="0" smtClean="0">
                <a:latin typeface="Times New Roman" panose="02020603050405020304" pitchFamily="18" charset="0"/>
                <a:cs typeface="Times New Roman" panose="02020603050405020304" pitchFamily="18" charset="0"/>
              </a:rPr>
              <a:t>Autores</a:t>
            </a:r>
            <a:r>
              <a:rPr lang="es-EC" b="1" dirty="0">
                <a:latin typeface="Times New Roman" panose="02020603050405020304" pitchFamily="18" charset="0"/>
                <a:cs typeface="Times New Roman" panose="02020603050405020304" pitchFamily="18" charset="0"/>
              </a:rPr>
              <a:t>: </a:t>
            </a:r>
            <a:r>
              <a:rPr lang="es-EC" b="1" dirty="0" smtClean="0">
                <a:latin typeface="Times New Roman" panose="02020603050405020304" pitchFamily="18" charset="0"/>
                <a:cs typeface="Times New Roman" panose="02020603050405020304" pitchFamily="18" charset="0"/>
              </a:rPr>
              <a:t>CHACHALO ARBOLEDA, EVELYN FABIOLA</a:t>
            </a:r>
          </a:p>
          <a:p>
            <a:r>
              <a:rPr lang="es-EC" b="1" dirty="0" smtClean="0">
                <a:latin typeface="Times New Roman" panose="02020603050405020304" pitchFamily="18" charset="0"/>
                <a:cs typeface="Times New Roman" panose="02020603050405020304" pitchFamily="18" charset="0"/>
              </a:rPr>
              <a:t>        PAREDES VALENCIA, PABLO ADRIANO</a:t>
            </a:r>
          </a:p>
          <a:p>
            <a:r>
              <a:rPr lang="es-EC" b="1" dirty="0" smtClean="0">
                <a:latin typeface="Times New Roman" panose="02020603050405020304" pitchFamily="18" charset="0"/>
                <a:cs typeface="Times New Roman" panose="02020603050405020304" pitchFamily="18" charset="0"/>
              </a:rPr>
              <a:t>Director</a:t>
            </a:r>
            <a:r>
              <a:rPr lang="es-EC" b="1" dirty="0" smtClean="0">
                <a:latin typeface="Times New Roman" panose="02020603050405020304" pitchFamily="18" charset="0"/>
                <a:cs typeface="Times New Roman" panose="02020603050405020304" pitchFamily="18" charset="0"/>
              </a:rPr>
              <a:t>: </a:t>
            </a:r>
            <a:r>
              <a:rPr lang="es-EC" b="1" dirty="0" smtClean="0">
                <a:latin typeface="Times New Roman" panose="02020603050405020304" pitchFamily="18" charset="0"/>
                <a:cs typeface="Times New Roman" panose="02020603050405020304" pitchFamily="18" charset="0"/>
              </a:rPr>
              <a:t>ING. BERNAL O</a:t>
            </a:r>
            <a:r>
              <a:rPr lang="es-ES" b="1" dirty="0" smtClean="0">
                <a:latin typeface="Times New Roman" panose="02020603050405020304" pitchFamily="18" charset="0"/>
                <a:cs typeface="Times New Roman" panose="02020603050405020304" pitchFamily="18" charset="0"/>
              </a:rPr>
              <a:t>ÑATE, CARLOS PAÚL</a:t>
            </a:r>
          </a:p>
          <a:p>
            <a:r>
              <a:rPr lang="es-US" b="1" dirty="0" smtClean="0">
                <a:latin typeface="Times New Roman" panose="02020603050405020304" pitchFamily="18" charset="0"/>
                <a:cs typeface="Times New Roman" panose="02020603050405020304" pitchFamily="18" charset="0"/>
              </a:rPr>
              <a:t>2018</a:t>
            </a:r>
            <a:endParaRPr lang="es-EC" b="1" dirty="0" smtClean="0">
              <a:latin typeface="Times New Roman" panose="02020603050405020304" pitchFamily="18" charset="0"/>
              <a:cs typeface="Times New Roman" panose="02020603050405020304" pitchFamily="18" charset="0"/>
            </a:endParaRPr>
          </a:p>
          <a:p>
            <a:endParaRPr lang="es-EC"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571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Tarjetas </a:t>
            </a:r>
            <a:r>
              <a:rPr lang="es-EC" dirty="0" err="1" smtClean="0"/>
              <a:t>Ettus</a:t>
            </a:r>
            <a:r>
              <a:rPr lang="es-EC" dirty="0" smtClean="0"/>
              <a:t> N210</a:t>
            </a:r>
            <a:endParaRPr lang="es-EC" dirty="0"/>
          </a:p>
        </p:txBody>
      </p:sp>
      <p:graphicFrame>
        <p:nvGraphicFramePr>
          <p:cNvPr id="8" name="Diagrama 7"/>
          <p:cNvGraphicFramePr/>
          <p:nvPr>
            <p:extLst/>
          </p:nvPr>
        </p:nvGraphicFramePr>
        <p:xfrm>
          <a:off x="2032000" y="772796"/>
          <a:ext cx="8597900" cy="536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137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Tarjetas </a:t>
            </a:r>
            <a:r>
              <a:rPr lang="es-EC" dirty="0" err="1" smtClean="0"/>
              <a:t>Ettus</a:t>
            </a:r>
            <a:r>
              <a:rPr lang="es-EC" dirty="0" smtClean="0"/>
              <a:t> N210</a:t>
            </a:r>
            <a:endParaRPr lang="es-EC" dirty="0"/>
          </a:p>
        </p:txBody>
      </p:sp>
      <p:graphicFrame>
        <p:nvGraphicFramePr>
          <p:cNvPr id="8" name="Diagrama 7"/>
          <p:cNvGraphicFramePr/>
          <p:nvPr>
            <p:extLst/>
          </p:nvPr>
        </p:nvGraphicFramePr>
        <p:xfrm>
          <a:off x="2032000" y="772796"/>
          <a:ext cx="8597900" cy="536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46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Conceptos básicos</a:t>
            </a:r>
            <a:endParaRPr lang="es-EC" dirty="0"/>
          </a:p>
        </p:txBody>
      </p:sp>
      <p:sp>
        <p:nvSpPr>
          <p:cNvPr id="3" name="Marcador de contenido 2"/>
          <p:cNvSpPr>
            <a:spLocks noGrp="1"/>
          </p:cNvSpPr>
          <p:nvPr>
            <p:ph idx="1"/>
          </p:nvPr>
        </p:nvSpPr>
        <p:spPr>
          <a:xfrm>
            <a:off x="838200" y="1287148"/>
            <a:ext cx="10515600" cy="4284269"/>
          </a:xfrm>
        </p:spPr>
        <p:txBody>
          <a:bodyPr>
            <a:normAutofit lnSpcReduction="10000"/>
          </a:bodyPr>
          <a:lstStyle/>
          <a:p>
            <a:pPr marL="0" indent="0" algn="just">
              <a:buNone/>
            </a:pPr>
            <a:r>
              <a:rPr lang="es-ES" b="1" dirty="0"/>
              <a:t>C</a:t>
            </a:r>
            <a:r>
              <a:rPr lang="es-ES" b="1" dirty="0" smtClean="0"/>
              <a:t>riptología</a:t>
            </a:r>
            <a:r>
              <a:rPr lang="es-ES" dirty="0"/>
              <a:t> </a:t>
            </a:r>
            <a:r>
              <a:rPr lang="es-ES" dirty="0" smtClean="0"/>
              <a:t>.- es </a:t>
            </a:r>
            <a:r>
              <a:rPr lang="es-ES" dirty="0"/>
              <a:t>la disciplina que se dedica al estudio de la escritura </a:t>
            </a:r>
            <a:r>
              <a:rPr lang="es-ES" dirty="0" smtClean="0"/>
              <a:t>secreta.</a:t>
            </a:r>
            <a:endParaRPr lang="es-ES" b="1" dirty="0" smtClean="0"/>
          </a:p>
          <a:p>
            <a:pPr marL="0" indent="0" algn="just">
              <a:buNone/>
            </a:pPr>
            <a:r>
              <a:rPr lang="es-ES" b="1" dirty="0" smtClean="0"/>
              <a:t>Criptografía.- </a:t>
            </a:r>
            <a:r>
              <a:rPr lang="es-ES" dirty="0" smtClean="0"/>
              <a:t>es</a:t>
            </a:r>
            <a:r>
              <a:rPr lang="es-ES" b="1" dirty="0" smtClean="0"/>
              <a:t> </a:t>
            </a:r>
            <a:r>
              <a:rPr lang="es-ES" dirty="0" smtClean="0"/>
              <a:t>el </a:t>
            </a:r>
            <a:r>
              <a:rPr lang="es-ES" dirty="0"/>
              <a:t>ámbito de la </a:t>
            </a:r>
            <a:r>
              <a:rPr lang="es-ES" dirty="0" smtClean="0"/>
              <a:t>criptología que </a:t>
            </a:r>
            <a:r>
              <a:rPr lang="es-ES" dirty="0"/>
              <a:t>se ocupa de las técnicas de </a:t>
            </a:r>
            <a:r>
              <a:rPr lang="es-ES" dirty="0" smtClean="0"/>
              <a:t>cifrado</a:t>
            </a:r>
            <a:r>
              <a:rPr lang="es-ES" dirty="0"/>
              <a:t> destinadas a alterar las representaciones </a:t>
            </a:r>
            <a:r>
              <a:rPr lang="es-ES" dirty="0" smtClean="0"/>
              <a:t>lingüísticas</a:t>
            </a:r>
            <a:r>
              <a:rPr lang="es-ES" dirty="0"/>
              <a:t> </a:t>
            </a:r>
            <a:r>
              <a:rPr lang="es-ES" dirty="0" smtClean="0"/>
              <a:t>con </a:t>
            </a:r>
            <a:r>
              <a:rPr lang="es-ES" dirty="0"/>
              <a:t>el fin de hacerlos ininteligibles a receptores no autorizados. </a:t>
            </a:r>
            <a:endParaRPr lang="es-ES" dirty="0" smtClean="0"/>
          </a:p>
          <a:p>
            <a:pPr marL="0" indent="0" algn="just">
              <a:buNone/>
            </a:pPr>
            <a:r>
              <a:rPr lang="es-ES" b="1" dirty="0" smtClean="0"/>
              <a:t>Criptofonía.- </a:t>
            </a:r>
            <a:r>
              <a:rPr lang="es-ES" dirty="0"/>
              <a:t>es el arte o ciencia de cifrar y descifrar la voz, para que sólo pueda ser entendida por las personas a quienes va </a:t>
            </a:r>
            <a:r>
              <a:rPr lang="es-ES" dirty="0" smtClean="0"/>
              <a:t>dirigida.</a:t>
            </a:r>
            <a:endParaRPr lang="es-ES" b="1" dirty="0" smtClean="0"/>
          </a:p>
          <a:p>
            <a:pPr marL="0" indent="0" algn="just">
              <a:buNone/>
            </a:pPr>
            <a:r>
              <a:rPr lang="es-ES" b="1" dirty="0" smtClean="0"/>
              <a:t>Cifrado.-</a:t>
            </a:r>
            <a:r>
              <a:rPr lang="es-ES" dirty="0"/>
              <a:t> es un </a:t>
            </a:r>
            <a:r>
              <a:rPr lang="es-ES" dirty="0" smtClean="0"/>
              <a:t>proceso </a:t>
            </a:r>
            <a:r>
              <a:rPr lang="es-ES" dirty="0"/>
              <a:t>que utiliza un algoritmo de cifrado con </a:t>
            </a:r>
            <a:r>
              <a:rPr lang="es-ES" dirty="0" smtClean="0"/>
              <a:t>una</a:t>
            </a:r>
            <a:r>
              <a:rPr lang="es-ES" dirty="0"/>
              <a:t> clave </a:t>
            </a:r>
            <a:r>
              <a:rPr lang="es-ES" dirty="0" smtClean="0"/>
              <a:t>para </a:t>
            </a:r>
            <a:r>
              <a:rPr lang="es-ES" dirty="0"/>
              <a:t>transformar un </a:t>
            </a:r>
            <a:r>
              <a:rPr lang="es-ES" dirty="0" smtClean="0"/>
              <a:t>mensaje, </a:t>
            </a:r>
            <a:r>
              <a:rPr lang="es-ES" dirty="0"/>
              <a:t>de tal forma que sea </a:t>
            </a:r>
            <a:r>
              <a:rPr lang="es-ES" dirty="0" smtClean="0"/>
              <a:t>incomprensible </a:t>
            </a:r>
            <a:r>
              <a:rPr lang="es-ES" dirty="0"/>
              <a:t>a toda persona que no tenga la clave </a:t>
            </a:r>
            <a:r>
              <a:rPr lang="es-ES" dirty="0" smtClean="0"/>
              <a:t>secreta.</a:t>
            </a:r>
          </a:p>
          <a:p>
            <a:pPr marL="0" indent="0" algn="just">
              <a:buNone/>
            </a:pPr>
            <a:endParaRPr lang="es-EC" dirty="0" smtClean="0"/>
          </a:p>
        </p:txBody>
      </p:sp>
    </p:spTree>
    <p:extLst>
      <p:ext uri="{BB962C8B-B14F-4D97-AF65-F5344CB8AC3E}">
        <p14:creationId xmlns:p14="http://schemas.microsoft.com/office/powerpoint/2010/main" val="3521135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Códigos de Cifrado Desarrollados</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marL="0" indent="0" algn="just">
              <a:buNone/>
            </a:pPr>
            <a:r>
              <a:rPr lang="es-EC" b="1" i="1" dirty="0" smtClean="0"/>
              <a:t>Criptografía </a:t>
            </a:r>
            <a:r>
              <a:rPr lang="es-EC" b="1" i="1" dirty="0"/>
              <a:t>por Segmentación de la Información en el dominio del Tiempo (CSI-T</a:t>
            </a:r>
            <a:r>
              <a:rPr lang="es-EC" b="1" i="1" dirty="0" smtClean="0"/>
              <a:t>).- </a:t>
            </a:r>
            <a:r>
              <a:rPr lang="es-EC" dirty="0"/>
              <a:t>Esta técnica realiza la criptografía por medio de las permutaciones de N elementos temporales </a:t>
            </a:r>
            <a:r>
              <a:rPr lang="es-EC" dirty="0" smtClean="0"/>
              <a:t>que </a:t>
            </a:r>
            <a:r>
              <a:rPr lang="es-EC" dirty="0"/>
              <a:t>son segmentos que se toman dentro del bloque de la </a:t>
            </a:r>
            <a:r>
              <a:rPr lang="es-EC" dirty="0" smtClean="0"/>
              <a:t>señal. </a:t>
            </a:r>
          </a:p>
          <a:p>
            <a:pPr marL="0" indent="0" algn="just">
              <a:buNone/>
            </a:pPr>
            <a:endParaRPr lang="es-EC" dirty="0" smtClean="0"/>
          </a:p>
        </p:txBody>
      </p:sp>
      <p:pic>
        <p:nvPicPr>
          <p:cNvPr id="5" name="Imagen 4"/>
          <p:cNvPicPr/>
          <p:nvPr/>
        </p:nvPicPr>
        <p:blipFill rotWithShape="1">
          <a:blip r:embed="rId3">
            <a:extLst>
              <a:ext uri="{28A0092B-C50C-407E-A947-70E740481C1C}">
                <a14:useLocalDpi xmlns:a14="http://schemas.microsoft.com/office/drawing/2010/main" val="0"/>
              </a:ext>
            </a:extLst>
          </a:blip>
          <a:srcRect l="56381" t="42776" r="8739" b="33995"/>
          <a:stretch/>
        </p:blipFill>
        <p:spPr bwMode="auto">
          <a:xfrm>
            <a:off x="2831690" y="3095852"/>
            <a:ext cx="6704195" cy="22381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4348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287148"/>
                <a:ext cx="10515600" cy="4284269"/>
              </a:xfrm>
            </p:spPr>
            <p:txBody>
              <a:bodyPr>
                <a:normAutofit/>
              </a:bodyPr>
              <a:lstStyle/>
              <a:p>
                <a:r>
                  <a:rPr lang="es-EC" dirty="0"/>
                  <a:t>El </a:t>
                </a:r>
                <a:r>
                  <a:rPr lang="es-EC" dirty="0" smtClean="0"/>
                  <a:t>algoritmo trabaja con </a:t>
                </a:r>
                <a:r>
                  <a:rPr lang="es-EC" dirty="0"/>
                  <a:t>todo el mensaje a transmitirse, </a:t>
                </a:r>
                <a:r>
                  <a:rPr lang="es-EC" dirty="0" smtClean="0"/>
                  <a:t>para dividirlo </a:t>
                </a:r>
                <a:r>
                  <a:rPr lang="es-EC" dirty="0"/>
                  <a:t>en N bloques con lo que se pueden obtener </a:t>
                </a:r>
                <a14:m>
                  <m:oMath xmlns:m="http://schemas.openxmlformats.org/officeDocument/2006/math">
                    <m:r>
                      <a:rPr lang="es-EC" i="1">
                        <a:latin typeface="Cambria Math" panose="02040503050406030204" pitchFamily="18" charset="0"/>
                      </a:rPr>
                      <m:t>𝑁</m:t>
                    </m:r>
                    <m:r>
                      <a:rPr lang="es-EC" i="1">
                        <a:latin typeface="Cambria Math" panose="02040503050406030204" pitchFamily="18" charset="0"/>
                      </a:rPr>
                      <m:t>!</m:t>
                    </m:r>
                  </m:oMath>
                </a14:m>
                <a:r>
                  <a:rPr lang="es-EC" dirty="0"/>
                  <a:t> </a:t>
                </a:r>
                <a:r>
                  <a:rPr lang="es-EC" dirty="0" smtClean="0"/>
                  <a:t>combinaciones, </a:t>
                </a:r>
                <a:r>
                  <a:rPr lang="es-EC" dirty="0"/>
                  <a:t>pero no todas las combinaciones son consideradas </a:t>
                </a:r>
                <a:r>
                  <a:rPr lang="es-EC" dirty="0" smtClean="0"/>
                  <a:t>seguras, </a:t>
                </a:r>
                <a:r>
                  <a:rPr lang="es-EC" dirty="0"/>
                  <a:t>por lo que se usan dos números que serán parte de la llave de cifrado, estos son </a:t>
                </a:r>
                <a14:m>
                  <m:oMath xmlns:m="http://schemas.openxmlformats.org/officeDocument/2006/math">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1</m:t>
                        </m:r>
                      </m:sub>
                    </m:sSub>
                    <m:r>
                      <a:rPr lang="es-EC" i="1">
                        <a:latin typeface="Cambria Math" panose="02040503050406030204" pitchFamily="18" charset="0"/>
                      </a:rPr>
                      <m:t> </m:t>
                    </m:r>
                  </m:oMath>
                </a14:m>
                <a:r>
                  <a:rPr lang="es-EC" dirty="0"/>
                  <a:t>para el cifrado y </a:t>
                </a:r>
                <a14:m>
                  <m:oMath xmlns:m="http://schemas.openxmlformats.org/officeDocument/2006/math">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2</m:t>
                        </m:r>
                      </m:sub>
                    </m:sSub>
                  </m:oMath>
                </a14:m>
                <a:r>
                  <a:rPr lang="es-EC" dirty="0"/>
                  <a:t> para el descifrado, las cuales deben cumplir con los siguientes parámetros</a:t>
                </a:r>
                <a:r>
                  <a:rPr lang="es-EC" dirty="0" smtClean="0"/>
                  <a:t>:</a:t>
                </a:r>
              </a:p>
              <a:p>
                <a:pPr marL="0" indent="0">
                  <a:buNone/>
                </a:pPr>
                <a:endParaRPr lang="es-EC" dirty="0" smtClean="0"/>
              </a:p>
              <a:p>
                <a:pPr lvl="0"/>
                <a:r>
                  <a:rPr lang="es-ES" dirty="0"/>
                  <a:t>Los valores de </a:t>
                </a:r>
                <a14:m>
                  <m:oMath xmlns:m="http://schemas.openxmlformats.org/officeDocument/2006/math">
                    <m:r>
                      <a:rPr lang="es-ES" i="1">
                        <a:latin typeface="Cambria Math" panose="02040503050406030204" pitchFamily="18" charset="0"/>
                      </a:rPr>
                      <m:t>𝐾</m:t>
                    </m:r>
                    <m:r>
                      <a:rPr lang="es-ES">
                        <a:latin typeface="Cambria Math" panose="02040503050406030204" pitchFamily="18" charset="0"/>
                      </a:rPr>
                      <m:t>≪</m:t>
                    </m:r>
                    <m:r>
                      <a:rPr lang="es-ES" i="1">
                        <a:latin typeface="Cambria Math" panose="02040503050406030204" pitchFamily="18" charset="0"/>
                      </a:rPr>
                      <m:t>𝑁</m:t>
                    </m:r>
                    <m:r>
                      <a:rPr lang="es-ES">
                        <a:latin typeface="Cambria Math" panose="02040503050406030204" pitchFamily="18" charset="0"/>
                      </a:rPr>
                      <m:t>!</m:t>
                    </m:r>
                  </m:oMath>
                </a14:m>
                <a:r>
                  <a:rPr lang="es-ES" dirty="0"/>
                  <a:t> </a:t>
                </a:r>
              </a:p>
              <a:p>
                <a:pPr lvl="0"/>
                <a:r>
                  <a:rPr lang="es-ES" dirty="0"/>
                  <a:t>Los valores de </a:t>
                </a:r>
                <a14:m>
                  <m:oMath xmlns:m="http://schemas.openxmlformats.org/officeDocument/2006/math">
                    <m:r>
                      <a:rPr lang="es-ES" i="1">
                        <a:latin typeface="Cambria Math" panose="02040503050406030204" pitchFamily="18" charset="0"/>
                      </a:rPr>
                      <m:t>𝐾</m:t>
                    </m:r>
                  </m:oMath>
                </a14:m>
                <a:r>
                  <a:rPr lang="es-ES" dirty="0"/>
                  <a:t> deben ser números primos.</a:t>
                </a:r>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287148"/>
                <a:ext cx="10515600" cy="4284269"/>
              </a:xfrm>
              <a:blipFill>
                <a:blip r:embed="rId3"/>
                <a:stretch>
                  <a:fillRect l="-1043" t="-2276" r="-580"/>
                </a:stretch>
              </a:blipFill>
            </p:spPr>
            <p:txBody>
              <a:bodyPr/>
              <a:lstStyle/>
              <a:p>
                <a:r>
                  <a:rPr lang="es-ES">
                    <a:noFill/>
                  </a:rPr>
                  <a:t> </a:t>
                </a:r>
              </a:p>
            </p:txBody>
          </p:sp>
        </mc:Fallback>
      </mc:AlternateContent>
    </p:spTree>
    <p:extLst>
      <p:ext uri="{BB962C8B-B14F-4D97-AF65-F5344CB8AC3E}">
        <p14:creationId xmlns:p14="http://schemas.microsoft.com/office/powerpoint/2010/main" val="80278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287148"/>
                <a:ext cx="10515600" cy="4284269"/>
              </a:xfrm>
            </p:spPr>
            <p:txBody>
              <a:bodyPr>
                <a:normAutofit/>
              </a:bodyPr>
              <a:lstStyle/>
              <a:p>
                <a:pPr marL="0" indent="0" algn="just">
                  <a:buNone/>
                </a:pPr>
                <a:r>
                  <a:rPr lang="es-EC" dirty="0" smtClean="0"/>
                  <a:t>Llave de Cifrado</a:t>
                </a:r>
              </a:p>
              <a:p>
                <a:pPr marL="0" indent="0" algn="just">
                  <a:buNone/>
                </a:pPr>
                <a:endParaRPr lang="es-EC" dirty="0" smtClean="0"/>
              </a:p>
              <a:p>
                <a:pPr marL="0" indent="0" algn="just">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𝑠</m:t>
                      </m:r>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1</m:t>
                          </m:r>
                        </m:sub>
                      </m:sSub>
                      <m:r>
                        <a:rPr lang="es-EC" i="1">
                          <a:latin typeface="Cambria Math" panose="02040503050406030204" pitchFamily="18" charset="0"/>
                        </a:rPr>
                        <m:t>  </m:t>
                      </m:r>
                      <m:r>
                        <a:rPr lang="es-EC" i="1">
                          <a:latin typeface="Cambria Math" panose="02040503050406030204" pitchFamily="18" charset="0"/>
                        </a:rPr>
                        <m:t>𝑟</m:t>
                      </m:r>
                      <m:r>
                        <a:rPr lang="es-EC" i="1">
                          <a:latin typeface="Cambria Math" panose="02040503050406030204" pitchFamily="18" charset="0"/>
                        </a:rPr>
                        <m:t> (</m:t>
                      </m:r>
                      <m:r>
                        <a:rPr lang="es-EC" i="1">
                          <a:latin typeface="Cambria Math" panose="02040503050406030204" pitchFamily="18" charset="0"/>
                        </a:rPr>
                        <m:t>𝑚𝑜𝑑</m:t>
                      </m:r>
                      <m:r>
                        <a:rPr lang="es-EC" i="1">
                          <a:latin typeface="Cambria Math" panose="02040503050406030204" pitchFamily="18" charset="0"/>
                        </a:rPr>
                        <m:t> </m:t>
                      </m:r>
                      <m:r>
                        <a:rPr lang="es-EC" i="1">
                          <a:latin typeface="Cambria Math" panose="02040503050406030204" pitchFamily="18" charset="0"/>
                        </a:rPr>
                        <m:t>𝑁</m:t>
                      </m:r>
                      <m:r>
                        <a:rPr lang="es-EC" i="1">
                          <a:latin typeface="Cambria Math" panose="02040503050406030204" pitchFamily="18" charset="0"/>
                        </a:rPr>
                        <m:t>)</m:t>
                      </m:r>
                    </m:oMath>
                  </m:oMathPara>
                </a14:m>
                <a:endParaRPr lang="es-EC" dirty="0" smtClean="0"/>
              </a:p>
              <a:p>
                <a:pPr marL="0" indent="0">
                  <a:buNone/>
                </a:pPr>
                <a:r>
                  <a:rPr lang="es-EC" dirty="0" smtClean="0"/>
                  <a:t>Donde</a:t>
                </a:r>
                <a:r>
                  <a:rPr lang="es-EC" dirty="0"/>
                  <a:t>: </a:t>
                </a:r>
                <a:endParaRPr lang="es-ES" dirty="0"/>
              </a:p>
              <a:p>
                <a14:m>
                  <m:oMath xmlns:m="http://schemas.openxmlformats.org/officeDocument/2006/math">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a:latin typeface="Cambria Math" panose="02040503050406030204" pitchFamily="18" charset="0"/>
                          </a:rPr>
                          <m:t>1</m:t>
                        </m:r>
                      </m:sub>
                    </m:sSub>
                    <m:r>
                      <a:rPr lang="es-EC">
                        <a:latin typeface="Cambria Math" panose="02040503050406030204" pitchFamily="18" charset="0"/>
                      </a:rPr>
                      <m:t>: </m:t>
                    </m:r>
                  </m:oMath>
                </a14:m>
                <a:r>
                  <a:rPr lang="es-EC" dirty="0"/>
                  <a:t> Valor de la llave de cifrado.</a:t>
                </a:r>
                <a:endParaRPr lang="es-ES" dirty="0"/>
              </a:p>
              <a:p>
                <a14:m>
                  <m:oMath xmlns:m="http://schemas.openxmlformats.org/officeDocument/2006/math">
                    <m:r>
                      <a:rPr lang="es-EC" i="1">
                        <a:latin typeface="Cambria Math" panose="02040503050406030204" pitchFamily="18" charset="0"/>
                      </a:rPr>
                      <m:t>𝑟</m:t>
                    </m:r>
                    <m:r>
                      <a:rPr lang="es-EC">
                        <a:latin typeface="Cambria Math" panose="02040503050406030204" pitchFamily="18" charset="0"/>
                      </a:rPr>
                      <m:t>: </m:t>
                    </m:r>
                  </m:oMath>
                </a14:m>
                <a:r>
                  <a:rPr lang="es-EC" dirty="0"/>
                  <a:t> Posición inicial del bloque.</a:t>
                </a:r>
                <a:endParaRPr lang="es-ES" dirty="0"/>
              </a:p>
              <a:p>
                <a14:m>
                  <m:oMath xmlns:m="http://schemas.openxmlformats.org/officeDocument/2006/math">
                    <m:r>
                      <a:rPr lang="es-EC" i="1">
                        <a:latin typeface="Cambria Math" panose="02040503050406030204" pitchFamily="18" charset="0"/>
                      </a:rPr>
                      <m:t>𝑁</m:t>
                    </m:r>
                    <m:r>
                      <a:rPr lang="es-EC">
                        <a:latin typeface="Cambria Math" panose="02040503050406030204" pitchFamily="18" charset="0"/>
                      </a:rPr>
                      <m:t>:</m:t>
                    </m:r>
                  </m:oMath>
                </a14:m>
                <a:r>
                  <a:rPr lang="es-EC" dirty="0"/>
                  <a:t> Número de bloques en los que se divide al mensaje.</a:t>
                </a:r>
                <a:endParaRPr lang="es-ES" dirty="0"/>
              </a:p>
              <a:p>
                <a14:m>
                  <m:oMath xmlns:m="http://schemas.openxmlformats.org/officeDocument/2006/math">
                    <m:r>
                      <a:rPr lang="es-EC" i="1">
                        <a:latin typeface="Cambria Math" panose="02040503050406030204" pitchFamily="18" charset="0"/>
                      </a:rPr>
                      <m:t>𝑠</m:t>
                    </m:r>
                    <m:r>
                      <a:rPr lang="es-EC">
                        <a:latin typeface="Cambria Math" panose="02040503050406030204" pitchFamily="18" charset="0"/>
                      </a:rPr>
                      <m:t>:</m:t>
                    </m:r>
                  </m:oMath>
                </a14:m>
                <a:r>
                  <a:rPr lang="es-EC" dirty="0"/>
                  <a:t> Posición final del bloque.</a:t>
                </a:r>
                <a:endParaRPr lang="es-ES" dirty="0"/>
              </a:p>
              <a:p>
                <a:pPr marL="0" indent="0" algn="just">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287148"/>
                <a:ext cx="10515600" cy="4284269"/>
              </a:xfrm>
              <a:blipFill>
                <a:blip r:embed="rId3"/>
                <a:stretch>
                  <a:fillRect l="-1217" t="-2276"/>
                </a:stretch>
              </a:blipFill>
            </p:spPr>
            <p:txBody>
              <a:bodyPr/>
              <a:lstStyle/>
              <a:p>
                <a:r>
                  <a:rPr lang="es-ES">
                    <a:noFill/>
                  </a:rPr>
                  <a:t> </a:t>
                </a:r>
              </a:p>
            </p:txBody>
          </p:sp>
        </mc:Fallback>
      </mc:AlternateContent>
    </p:spTree>
    <p:extLst>
      <p:ext uri="{BB962C8B-B14F-4D97-AF65-F5344CB8AC3E}">
        <p14:creationId xmlns:p14="http://schemas.microsoft.com/office/powerpoint/2010/main" val="175169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287148"/>
                <a:ext cx="10515600" cy="4284269"/>
              </a:xfrm>
            </p:spPr>
            <p:txBody>
              <a:bodyPr>
                <a:normAutofit fontScale="92500" lnSpcReduction="10000"/>
              </a:bodyPr>
              <a:lstStyle/>
              <a:p>
                <a:pPr algn="just"/>
                <a:r>
                  <a:rPr lang="es-EC" b="1" dirty="0" smtClean="0"/>
                  <a:t>Llave de Descifrado</a:t>
                </a:r>
              </a:p>
              <a:p>
                <a:pPr marL="0" indent="0" algn="just">
                  <a:buNone/>
                </a:pPr>
                <a:r>
                  <a:rPr lang="es-EC" dirty="0"/>
                  <a:t>L</a:t>
                </a:r>
                <a:r>
                  <a:rPr lang="es-EC" dirty="0" smtClean="0"/>
                  <a:t>a </a:t>
                </a:r>
                <a:r>
                  <a:rPr lang="es-EC" dirty="0"/>
                  <a:t>elección de la llave está debe </a:t>
                </a:r>
                <a:r>
                  <a:rPr lang="es-EC" dirty="0" smtClean="0"/>
                  <a:t>cumplir</a:t>
                </a:r>
              </a:p>
              <a:p>
                <a:pPr marL="0" indent="0" algn="just">
                  <a:buNone/>
                </a:pPr>
                <a:endParaRPr lang="es-EC"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1</m:t>
                          </m:r>
                        </m:sub>
                      </m:sSub>
                      <m:r>
                        <a:rPr lang="es-EC" i="1">
                          <a:latin typeface="Cambria Math" panose="02040503050406030204" pitchFamily="18" charset="0"/>
                        </a:rPr>
                        <m:t> </m:t>
                      </m:r>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2</m:t>
                          </m:r>
                        </m:sub>
                      </m:sSub>
                      <m:d>
                        <m:dPr>
                          <m:ctrlPr>
                            <a:rPr lang="es-ES" i="1">
                              <a:latin typeface="Cambria Math" panose="02040503050406030204" pitchFamily="18" charset="0"/>
                            </a:rPr>
                          </m:ctrlPr>
                        </m:dPr>
                        <m:e>
                          <m:r>
                            <a:rPr lang="es-EC" i="1">
                              <a:latin typeface="Cambria Math" panose="02040503050406030204" pitchFamily="18" charset="0"/>
                            </a:rPr>
                            <m:t>𝑚𝑜𝑑</m:t>
                          </m:r>
                          <m:r>
                            <a:rPr lang="es-EC" i="1">
                              <a:latin typeface="Cambria Math" panose="02040503050406030204" pitchFamily="18" charset="0"/>
                            </a:rPr>
                            <m:t> </m:t>
                          </m:r>
                          <m:r>
                            <a:rPr lang="es-EC" i="1">
                              <a:latin typeface="Cambria Math" panose="02040503050406030204" pitchFamily="18" charset="0"/>
                            </a:rPr>
                            <m:t>𝑁</m:t>
                          </m:r>
                        </m:e>
                      </m:d>
                      <m:r>
                        <a:rPr lang="es-EC" i="1">
                          <a:latin typeface="Cambria Math" panose="02040503050406030204" pitchFamily="18" charset="0"/>
                        </a:rPr>
                        <m:t>=1</m:t>
                      </m:r>
                    </m:oMath>
                  </m:oMathPara>
                </a14:m>
                <a:endParaRPr lang="es-US" dirty="0" smtClean="0"/>
              </a:p>
              <a:p>
                <a:pPr marL="0" indent="0">
                  <a:buNone/>
                </a:pPr>
                <a:r>
                  <a:rPr lang="es-US" dirty="0" smtClean="0"/>
                  <a:t>Una vez hallada </a:t>
                </a:r>
                <a14:m>
                  <m:oMath xmlns:m="http://schemas.openxmlformats.org/officeDocument/2006/math">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2</m:t>
                        </m:r>
                      </m:sub>
                    </m:sSub>
                  </m:oMath>
                </a14:m>
                <a:r>
                  <a:rPr lang="es-ES" dirty="0" smtClean="0"/>
                  <a:t> se usa la ecuación para el descifrado.</a:t>
                </a:r>
              </a:p>
              <a:p>
                <a:pPr marL="0" indent="0">
                  <a:buNone/>
                </a:pPr>
                <a:endParaRPr lang="es-ES" dirty="0"/>
              </a:p>
              <a:p>
                <a:pPr marL="0" indent="0" algn="just">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𝑟</m:t>
                      </m:r>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2</m:t>
                          </m:r>
                        </m:sub>
                      </m:sSub>
                      <m:r>
                        <a:rPr lang="es-EC" i="1">
                          <a:latin typeface="Cambria Math" panose="02040503050406030204" pitchFamily="18" charset="0"/>
                        </a:rPr>
                        <m:t> </m:t>
                      </m:r>
                      <m:r>
                        <a:rPr lang="es-EC" i="1">
                          <a:latin typeface="Cambria Math" panose="02040503050406030204" pitchFamily="18" charset="0"/>
                        </a:rPr>
                        <m:t>𝑠</m:t>
                      </m:r>
                      <m:r>
                        <a:rPr lang="es-EC" i="1">
                          <a:latin typeface="Cambria Math" panose="02040503050406030204" pitchFamily="18" charset="0"/>
                        </a:rPr>
                        <m:t>(</m:t>
                      </m:r>
                      <m:r>
                        <a:rPr lang="es-EC" i="1">
                          <a:latin typeface="Cambria Math" panose="02040503050406030204" pitchFamily="18" charset="0"/>
                        </a:rPr>
                        <m:t>𝑚𝑜𝑑</m:t>
                      </m:r>
                      <m:r>
                        <a:rPr lang="es-EC" i="1">
                          <a:latin typeface="Cambria Math" panose="02040503050406030204" pitchFamily="18" charset="0"/>
                        </a:rPr>
                        <m:t> </m:t>
                      </m:r>
                      <m:r>
                        <a:rPr lang="es-EC" i="1">
                          <a:latin typeface="Cambria Math" panose="02040503050406030204" pitchFamily="18" charset="0"/>
                        </a:rPr>
                        <m:t>𝑁</m:t>
                      </m:r>
                      <m:r>
                        <a:rPr lang="es-EC" i="1">
                          <a:latin typeface="Cambria Math" panose="02040503050406030204" pitchFamily="18" charset="0"/>
                        </a:rPr>
                        <m:t>) </m:t>
                      </m:r>
                    </m:oMath>
                  </m:oMathPara>
                </a14:m>
                <a:endParaRPr lang="es-EC" dirty="0" smtClean="0"/>
              </a:p>
              <a:p>
                <a:pPr marL="0" indent="0" algn="just">
                  <a:buNone/>
                </a:pPr>
                <a:r>
                  <a:rPr lang="es-EC" dirty="0" smtClean="0"/>
                  <a:t>Se puede elevar la complejidad del cifrado mediante operaciones matemáticas</a:t>
                </a:r>
              </a:p>
              <a:p>
                <a:pPr marL="0" indent="0" algn="just">
                  <a:buNone/>
                </a:pPr>
                <a:r>
                  <a:rPr lang="es-EC" dirty="0" smtClean="0"/>
                  <a:t>				  </a:t>
                </a:r>
                <a14:m>
                  <m:oMath xmlns:m="http://schemas.openxmlformats.org/officeDocument/2006/math">
                    <m:r>
                      <a:rPr lang="es-EC" i="1">
                        <a:latin typeface="Cambria Math" panose="02040503050406030204" pitchFamily="18" charset="0"/>
                      </a:rPr>
                      <m:t>𝑠</m:t>
                    </m:r>
                    <m:r>
                      <a:rPr lang="es-ES" i="1">
                        <a:latin typeface="Cambria Math" panose="02040503050406030204" pitchFamily="18" charset="0"/>
                      </a:rPr>
                      <m:t>=</m:t>
                    </m:r>
                    <m:sSub>
                      <m:sSubPr>
                        <m:ctrlPr>
                          <a:rPr lang="es-E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s-ES" i="1">
                        <a:latin typeface="Cambria Math" panose="02040503050406030204" pitchFamily="18" charset="0"/>
                      </a:rPr>
                      <m:t>   </m:t>
                    </m:r>
                    <m:sSup>
                      <m:sSupPr>
                        <m:ctrlPr>
                          <a:rPr lang="es-ES" i="1">
                            <a:latin typeface="Cambria Math" panose="02040503050406030204" pitchFamily="18" charset="0"/>
                          </a:rPr>
                        </m:ctrlPr>
                      </m:sSupPr>
                      <m:e>
                        <m:r>
                          <a:rPr lang="en-US" i="1">
                            <a:latin typeface="Cambria Math" panose="02040503050406030204" pitchFamily="18" charset="0"/>
                          </a:rPr>
                          <m:t>𝑟</m:t>
                        </m:r>
                      </m:e>
                      <m:sup>
                        <m:r>
                          <a:rPr lang="es-ES" i="1">
                            <a:latin typeface="Cambria Math" panose="02040503050406030204" pitchFamily="18" charset="0"/>
                          </a:rPr>
                          <m:t>3</m:t>
                        </m:r>
                      </m:sup>
                    </m:sSup>
                    <m:r>
                      <a:rPr lang="es-ES" i="1">
                        <a:latin typeface="Cambria Math" panose="02040503050406030204" pitchFamily="18" charset="0"/>
                      </a:rPr>
                      <m:t> (</m:t>
                    </m:r>
                    <m:r>
                      <a:rPr lang="es-EC" i="1">
                        <a:latin typeface="Cambria Math" panose="02040503050406030204" pitchFamily="18" charset="0"/>
                      </a:rPr>
                      <m:t>𝑚𝑜𝑑</m:t>
                    </m:r>
                    <m:r>
                      <a:rPr lang="es-EC" i="1">
                        <a:latin typeface="Cambria Math" panose="02040503050406030204" pitchFamily="18" charset="0"/>
                      </a:rPr>
                      <m:t> </m:t>
                    </m:r>
                    <m:r>
                      <a:rPr lang="es-EC" i="1">
                        <a:latin typeface="Cambria Math" panose="02040503050406030204" pitchFamily="18" charset="0"/>
                      </a:rPr>
                      <m:t>𝑁</m:t>
                    </m:r>
                  </m:oMath>
                </a14:m>
                <a:r>
                  <a:rPr lang="es-ES" dirty="0"/>
                  <a:t>)</a:t>
                </a: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287148"/>
                <a:ext cx="10515600" cy="4284269"/>
              </a:xfrm>
              <a:blipFill>
                <a:blip r:embed="rId3"/>
                <a:stretch>
                  <a:fillRect l="-1043" t="-2845" r="-986"/>
                </a:stretch>
              </a:blipFill>
            </p:spPr>
            <p:txBody>
              <a:bodyPr/>
              <a:lstStyle/>
              <a:p>
                <a:r>
                  <a:rPr lang="es-ES">
                    <a:noFill/>
                  </a:rPr>
                  <a:t> </a:t>
                </a:r>
              </a:p>
            </p:txBody>
          </p:sp>
        </mc:Fallback>
      </mc:AlternateContent>
    </p:spTree>
    <p:extLst>
      <p:ext uri="{BB962C8B-B14F-4D97-AF65-F5344CB8AC3E}">
        <p14:creationId xmlns:p14="http://schemas.microsoft.com/office/powerpoint/2010/main" val="3093694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en Matlab®</a:t>
            </a:r>
            <a:endParaRPr lang="es-EC" dirty="0"/>
          </a:p>
        </p:txBody>
      </p:sp>
      <p:pic>
        <p:nvPicPr>
          <p:cNvPr id="5" name="Marcador de contenido 4" descr="C:\Users\EVELYN\Documents\TESIS USRP\Programas Fuente\cifrado_tiempo.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360" y="1311978"/>
            <a:ext cx="5334000" cy="4000500"/>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5734049" y="1311978"/>
            <a:ext cx="5356317" cy="4000500"/>
          </a:xfrm>
          <a:prstGeom prst="rect">
            <a:avLst/>
          </a:prstGeom>
        </p:spPr>
      </p:pic>
    </p:spTree>
    <p:extLst>
      <p:ext uri="{BB962C8B-B14F-4D97-AF65-F5344CB8AC3E}">
        <p14:creationId xmlns:p14="http://schemas.microsoft.com/office/powerpoint/2010/main" val="4223476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en Matlab</a:t>
            </a:r>
            <a:r>
              <a:rPr lang="es-EC" dirty="0"/>
              <a:t>®</a:t>
            </a:r>
          </a:p>
        </p:txBody>
      </p:sp>
      <p:sp>
        <p:nvSpPr>
          <p:cNvPr id="3" name="Marcador de contenido 2"/>
          <p:cNvSpPr>
            <a:spLocks noGrp="1"/>
          </p:cNvSpPr>
          <p:nvPr>
            <p:ph idx="1"/>
          </p:nvPr>
        </p:nvSpPr>
        <p:spPr>
          <a:xfrm>
            <a:off x="838200" y="1287148"/>
            <a:ext cx="10515600" cy="4284269"/>
          </a:xfrm>
        </p:spPr>
        <p:txBody>
          <a:bodyPr>
            <a:normAutofit/>
          </a:bodyPr>
          <a:lstStyle/>
          <a:p>
            <a:pPr lvl="0" algn="just"/>
            <a:r>
              <a:rPr lang="es-ES" i="1" dirty="0"/>
              <a:t>Modulación </a:t>
            </a:r>
            <a:r>
              <a:rPr lang="es-ES" i="1" dirty="0" smtClean="0"/>
              <a:t>QPSK y BPSK </a:t>
            </a:r>
            <a:r>
              <a:rPr lang="es-ES" i="1" dirty="0"/>
              <a:t>cifrado en </a:t>
            </a:r>
            <a:r>
              <a:rPr lang="es-ES" i="1" dirty="0" smtClean="0"/>
              <a:t>tiempo BER</a:t>
            </a:r>
            <a:endParaRPr lang="es-ES" dirty="0"/>
          </a:p>
          <a:p>
            <a:pPr algn="just"/>
            <a:endParaRPr lang="es-EC" dirty="0" smtClean="0"/>
          </a:p>
          <a:p>
            <a:pPr algn="just"/>
            <a:endParaRPr lang="es-EC" dirty="0"/>
          </a:p>
          <a:p>
            <a:pPr algn="just"/>
            <a:endParaRPr lang="es-EC" dirty="0"/>
          </a:p>
          <a:p>
            <a:pPr algn="just"/>
            <a:endParaRPr lang="es-ES" dirty="0"/>
          </a:p>
          <a:p>
            <a:pPr algn="just"/>
            <a:endParaRPr lang="es-EC" dirty="0" smtClean="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78183" y="1936469"/>
            <a:ext cx="5565864" cy="3634947"/>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244046" y="1763487"/>
            <a:ext cx="5460273" cy="3807930"/>
          </a:xfrm>
          <a:prstGeom prst="rect">
            <a:avLst/>
          </a:prstGeom>
          <a:noFill/>
          <a:ln>
            <a:noFill/>
          </a:ln>
        </p:spPr>
      </p:pic>
    </p:spTree>
    <p:extLst>
      <p:ext uri="{BB962C8B-B14F-4D97-AF65-F5344CB8AC3E}">
        <p14:creationId xmlns:p14="http://schemas.microsoft.com/office/powerpoint/2010/main" val="1478032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Se</a:t>
            </a:r>
            <a:r>
              <a:rPr lang="es-EC" b="1" dirty="0" smtClean="0"/>
              <a:t>ñal original vs Señal recuperada</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lvl="0" algn="just"/>
            <a:r>
              <a:rPr lang="es-ES" i="1" dirty="0" smtClean="0"/>
              <a:t>Resultados con un canal ideal</a:t>
            </a:r>
            <a:endParaRPr lang="es-ES" dirty="0"/>
          </a:p>
          <a:p>
            <a:pPr algn="just"/>
            <a:endParaRPr lang="es-EC" dirty="0" smtClean="0"/>
          </a:p>
          <a:p>
            <a:pPr algn="just"/>
            <a:endParaRPr lang="es-EC" dirty="0"/>
          </a:p>
          <a:p>
            <a:pPr algn="just"/>
            <a:endParaRPr lang="es-EC" dirty="0"/>
          </a:p>
          <a:p>
            <a:pPr algn="just"/>
            <a:endParaRPr lang="es-ES" dirty="0"/>
          </a:p>
          <a:p>
            <a:pPr algn="just"/>
            <a:endParaRPr lang="es-EC" dirty="0" smtClean="0"/>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979714" y="1815737"/>
            <a:ext cx="4519749" cy="3461656"/>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6096000" y="1815737"/>
            <a:ext cx="4533900" cy="3483745"/>
          </a:xfrm>
          <a:prstGeom prst="rect">
            <a:avLst/>
          </a:prstGeom>
        </p:spPr>
      </p:pic>
    </p:spTree>
    <p:extLst>
      <p:ext uri="{BB962C8B-B14F-4D97-AF65-F5344CB8AC3E}">
        <p14:creationId xmlns:p14="http://schemas.microsoft.com/office/powerpoint/2010/main" val="1921747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Resumen</a:t>
            </a:r>
          </a:p>
        </p:txBody>
      </p:sp>
      <p:sp>
        <p:nvSpPr>
          <p:cNvPr id="3" name="Marcador de contenido 2"/>
          <p:cNvSpPr>
            <a:spLocks noGrp="1"/>
          </p:cNvSpPr>
          <p:nvPr>
            <p:ph idx="1"/>
          </p:nvPr>
        </p:nvSpPr>
        <p:spPr>
          <a:xfrm>
            <a:off x="838200" y="1414145"/>
            <a:ext cx="10515600" cy="4351338"/>
          </a:xfrm>
        </p:spPr>
        <p:txBody>
          <a:bodyPr>
            <a:normAutofit/>
          </a:bodyPr>
          <a:lstStyle/>
          <a:p>
            <a:pPr marL="0" indent="0" algn="just">
              <a:buNone/>
            </a:pPr>
            <a:r>
              <a:rPr lang="es-EC" dirty="0"/>
              <a:t>La presente investigación pretende implementar algoritmos de cifrado en una radio definida por software, analizando diferentes sistemas criptográficos con el fin de proveer mayor seguridad </a:t>
            </a:r>
            <a:r>
              <a:rPr lang="es-EC" dirty="0" smtClean="0"/>
              <a:t>a la radio. Para medir la calidad de la transmisión se cuantificaron </a:t>
            </a:r>
            <a:r>
              <a:rPr lang="es-EC" dirty="0"/>
              <a:t>las pérdidas de datos en los diferentes modelos de radio simulados en función de la relación señal a ruido y la tasa de bit </a:t>
            </a:r>
            <a:r>
              <a:rPr lang="es-EC" dirty="0" smtClean="0"/>
              <a:t>erróneos. Finalmente </a:t>
            </a:r>
            <a:r>
              <a:rPr lang="es-EC" dirty="0"/>
              <a:t>se propone un modelo de radio que trabaja con las tarjetas USRP 2920 basado en el programa de </a:t>
            </a:r>
            <a:r>
              <a:rPr lang="es-EC" dirty="0" err="1"/>
              <a:t>LabVIEW</a:t>
            </a:r>
            <a:r>
              <a:rPr lang="es-EC" baseline="30000" dirty="0" smtClean="0"/>
              <a:t>®</a:t>
            </a:r>
            <a:r>
              <a:rPr lang="es-EC" dirty="0"/>
              <a:t>.</a:t>
            </a:r>
          </a:p>
        </p:txBody>
      </p:sp>
    </p:spTree>
    <p:extLst>
      <p:ext uri="{BB962C8B-B14F-4D97-AF65-F5344CB8AC3E}">
        <p14:creationId xmlns:p14="http://schemas.microsoft.com/office/powerpoint/2010/main" val="12487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en Matlab®</a:t>
            </a:r>
          </a:p>
        </p:txBody>
      </p:sp>
      <p:sp>
        <p:nvSpPr>
          <p:cNvPr id="3" name="Marcador de contenido 2"/>
          <p:cNvSpPr>
            <a:spLocks noGrp="1"/>
          </p:cNvSpPr>
          <p:nvPr>
            <p:ph idx="1"/>
          </p:nvPr>
        </p:nvSpPr>
        <p:spPr>
          <a:xfrm>
            <a:off x="838200" y="1287148"/>
            <a:ext cx="10515600" cy="4284269"/>
          </a:xfrm>
        </p:spPr>
        <p:txBody>
          <a:bodyPr>
            <a:normAutofit/>
          </a:bodyPr>
          <a:lstStyle/>
          <a:p>
            <a:pPr lvl="0" algn="just"/>
            <a:r>
              <a:rPr lang="x-none" i="1" dirty="0"/>
              <a:t>Medidas de Distorsión MBSD QPSK y BPSK Cifrado en </a:t>
            </a:r>
            <a:r>
              <a:rPr lang="x-none" i="1" dirty="0" smtClean="0"/>
              <a:t>Tiempo</a:t>
            </a:r>
          </a:p>
          <a:p>
            <a:pPr algn="just"/>
            <a:endParaRPr lang="es-EC" dirty="0"/>
          </a:p>
          <a:p>
            <a:pPr algn="just"/>
            <a:endParaRPr lang="es-ES" dirty="0"/>
          </a:p>
          <a:p>
            <a:pPr algn="just"/>
            <a:endParaRPr lang="es-EC" dirty="0" smtClean="0"/>
          </a:p>
        </p:txBody>
      </p:sp>
      <p:graphicFrame>
        <p:nvGraphicFramePr>
          <p:cNvPr id="5" name="Tabla 4"/>
          <p:cNvGraphicFramePr>
            <a:graphicFrameLocks noGrp="1"/>
          </p:cNvGraphicFramePr>
          <p:nvPr>
            <p:extLst>
              <p:ext uri="{D42A27DB-BD31-4B8C-83A1-F6EECF244321}">
                <p14:modId xmlns:p14="http://schemas.microsoft.com/office/powerpoint/2010/main" val="1136834423"/>
              </p:ext>
            </p:extLst>
          </p:nvPr>
        </p:nvGraphicFramePr>
        <p:xfrm>
          <a:off x="2203450" y="1946312"/>
          <a:ext cx="6121400" cy="3634652"/>
        </p:xfrm>
        <a:graphic>
          <a:graphicData uri="http://schemas.openxmlformats.org/drawingml/2006/table">
            <a:tbl>
              <a:tblPr firstRow="1" firstCol="1" bandRow="1">
                <a:tableStyleId>{5A111915-BE36-4E01-A7E5-04B1672EAD32}</a:tableStyleId>
              </a:tblPr>
              <a:tblGrid>
                <a:gridCol w="1878157">
                  <a:extLst>
                    <a:ext uri="{9D8B030D-6E8A-4147-A177-3AD203B41FA5}">
                      <a16:colId xmlns:a16="http://schemas.microsoft.com/office/drawing/2014/main" val="1252227768"/>
                    </a:ext>
                  </a:extLst>
                </a:gridCol>
                <a:gridCol w="2284395">
                  <a:extLst>
                    <a:ext uri="{9D8B030D-6E8A-4147-A177-3AD203B41FA5}">
                      <a16:colId xmlns:a16="http://schemas.microsoft.com/office/drawing/2014/main" val="2970941479"/>
                    </a:ext>
                  </a:extLst>
                </a:gridCol>
                <a:gridCol w="1958848">
                  <a:extLst>
                    <a:ext uri="{9D8B030D-6E8A-4147-A177-3AD203B41FA5}">
                      <a16:colId xmlns:a16="http://schemas.microsoft.com/office/drawing/2014/main" val="780772358"/>
                    </a:ext>
                  </a:extLst>
                </a:gridCol>
              </a:tblGrid>
              <a:tr h="368212">
                <a:tc>
                  <a:txBody>
                    <a:bodyPr/>
                    <a:lstStyle/>
                    <a:p>
                      <a:pPr marL="0" marR="0" indent="450215" algn="just">
                        <a:lnSpc>
                          <a:spcPct val="150000"/>
                        </a:lnSpc>
                        <a:spcBef>
                          <a:spcPts val="0"/>
                        </a:spcBef>
                        <a:spcAft>
                          <a:spcPts val="0"/>
                        </a:spcAft>
                      </a:pPr>
                      <a:r>
                        <a:rPr lang="es-ES" sz="1800">
                          <a:effectLst/>
                        </a:rPr>
                        <a:t>Eb/No </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1800" dirty="0">
                          <a:effectLst/>
                        </a:rPr>
                        <a:t>MBSD QPSK</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1800" dirty="0">
                          <a:effectLst/>
                        </a:rPr>
                        <a:t>MBSD BPSK</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79381829"/>
                  </a:ext>
                </a:extLst>
              </a:tr>
              <a:tr h="368212">
                <a:tc>
                  <a:txBody>
                    <a:bodyPr/>
                    <a:lstStyle/>
                    <a:p>
                      <a:pPr marL="0" marR="0" indent="450215" algn="just">
                        <a:lnSpc>
                          <a:spcPct val="150000"/>
                        </a:lnSpc>
                        <a:spcBef>
                          <a:spcPts val="0"/>
                        </a:spcBef>
                        <a:spcAft>
                          <a:spcPts val="0"/>
                        </a:spcAft>
                      </a:pPr>
                      <a:r>
                        <a:rPr lang="es-ES" sz="2000" dirty="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0.477</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0.2416</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958235"/>
                  </a:ext>
                </a:extLst>
              </a:tr>
              <a:tr h="368212">
                <a:tc>
                  <a:txBody>
                    <a:bodyPr/>
                    <a:lstStyle/>
                    <a:p>
                      <a:pPr marL="0" marR="0" indent="450215" algn="just">
                        <a:lnSpc>
                          <a:spcPct val="150000"/>
                        </a:lnSpc>
                        <a:spcBef>
                          <a:spcPts val="0"/>
                        </a:spcBef>
                        <a:spcAft>
                          <a:spcPts val="0"/>
                        </a:spcAft>
                      </a:pPr>
                      <a:r>
                        <a:rPr lang="es-ES" sz="2000" dirty="0">
                          <a:effectLst/>
                        </a:rPr>
                        <a:t>3</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0.3059</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0.0749</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2989998"/>
                  </a:ext>
                </a:extLst>
              </a:tr>
              <a:tr h="368212">
                <a:tc>
                  <a:txBody>
                    <a:bodyPr/>
                    <a:lstStyle/>
                    <a:p>
                      <a:pPr marL="0" marR="0" indent="450215" algn="just">
                        <a:lnSpc>
                          <a:spcPct val="150000"/>
                        </a:lnSpc>
                        <a:spcBef>
                          <a:spcPts val="0"/>
                        </a:spcBef>
                        <a:spcAft>
                          <a:spcPts val="0"/>
                        </a:spcAft>
                      </a:pPr>
                      <a:r>
                        <a:rPr lang="es-ES" sz="2000" dirty="0">
                          <a:effectLst/>
                        </a:rPr>
                        <a:t>6</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0.0823</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513855"/>
                  </a:ext>
                </a:extLst>
              </a:tr>
              <a:tr h="368212">
                <a:tc>
                  <a:txBody>
                    <a:bodyPr/>
                    <a:lstStyle/>
                    <a:p>
                      <a:pPr marL="0" marR="0" indent="450215" algn="just">
                        <a:lnSpc>
                          <a:spcPct val="150000"/>
                        </a:lnSpc>
                        <a:spcBef>
                          <a:spcPts val="0"/>
                        </a:spcBef>
                        <a:spcAft>
                          <a:spcPts val="0"/>
                        </a:spcAft>
                      </a:pPr>
                      <a:r>
                        <a:rPr lang="es-ES" sz="2000" dirty="0">
                          <a:effectLst/>
                        </a:rPr>
                        <a:t>9</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17069218"/>
                  </a:ext>
                </a:extLst>
              </a:tr>
              <a:tr h="368212">
                <a:tc>
                  <a:txBody>
                    <a:bodyPr/>
                    <a:lstStyle/>
                    <a:p>
                      <a:pPr marL="0" marR="0" indent="450215" algn="just">
                        <a:lnSpc>
                          <a:spcPct val="150000"/>
                        </a:lnSpc>
                        <a:spcBef>
                          <a:spcPts val="0"/>
                        </a:spcBef>
                        <a:spcAft>
                          <a:spcPts val="0"/>
                        </a:spcAft>
                      </a:pPr>
                      <a:r>
                        <a:rPr lang="es-ES" sz="2000" dirty="0">
                          <a:effectLst/>
                        </a:rPr>
                        <a:t>12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7423089"/>
                  </a:ext>
                </a:extLst>
              </a:tr>
              <a:tr h="368212">
                <a:tc>
                  <a:txBody>
                    <a:bodyPr/>
                    <a:lstStyle/>
                    <a:p>
                      <a:pPr marL="0" marR="0" indent="450215" algn="just">
                        <a:lnSpc>
                          <a:spcPct val="150000"/>
                        </a:lnSpc>
                        <a:spcBef>
                          <a:spcPts val="0"/>
                        </a:spcBef>
                        <a:spcAft>
                          <a:spcPts val="0"/>
                        </a:spcAft>
                      </a:pPr>
                      <a:r>
                        <a:rPr lang="es-ES" sz="2000" dirty="0">
                          <a:effectLst/>
                        </a:rPr>
                        <a:t>15</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79291619"/>
                  </a:ext>
                </a:extLst>
              </a:tr>
              <a:tr h="368212">
                <a:tc>
                  <a:txBody>
                    <a:bodyPr/>
                    <a:lstStyle/>
                    <a:p>
                      <a:pPr marL="0" marR="0" indent="450215" algn="just">
                        <a:lnSpc>
                          <a:spcPct val="150000"/>
                        </a:lnSpc>
                        <a:spcBef>
                          <a:spcPts val="0"/>
                        </a:spcBef>
                        <a:spcAft>
                          <a:spcPts val="0"/>
                        </a:spcAft>
                      </a:pPr>
                      <a:r>
                        <a:rPr lang="es-ES" sz="2000" dirty="0">
                          <a:effectLst/>
                        </a:rPr>
                        <a:t>18</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453465"/>
                  </a:ext>
                </a:extLst>
              </a:tr>
              <a:tr h="368212">
                <a:tc>
                  <a:txBody>
                    <a:bodyPr/>
                    <a:lstStyle/>
                    <a:p>
                      <a:pPr marL="0" marR="0" indent="450215" algn="just">
                        <a:lnSpc>
                          <a:spcPct val="150000"/>
                        </a:lnSpc>
                        <a:spcBef>
                          <a:spcPts val="0"/>
                        </a:spcBef>
                        <a:spcAft>
                          <a:spcPts val="0"/>
                        </a:spcAft>
                      </a:pPr>
                      <a:r>
                        <a:rPr lang="es-ES" sz="2000" dirty="0">
                          <a:effectLst/>
                        </a:rPr>
                        <a:t>20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7061998"/>
                  </a:ext>
                </a:extLst>
              </a:tr>
            </a:tbl>
          </a:graphicData>
        </a:graphic>
      </p:graphicFrame>
    </p:spTree>
    <p:extLst>
      <p:ext uri="{BB962C8B-B14F-4D97-AF65-F5344CB8AC3E}">
        <p14:creationId xmlns:p14="http://schemas.microsoft.com/office/powerpoint/2010/main" val="372226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 en Simulink®</a:t>
            </a:r>
          </a:p>
        </p:txBody>
      </p:sp>
      <p:sp>
        <p:nvSpPr>
          <p:cNvPr id="3" name="Marcador de contenido 2"/>
          <p:cNvSpPr>
            <a:spLocks noGrp="1"/>
          </p:cNvSpPr>
          <p:nvPr>
            <p:ph idx="1"/>
          </p:nvPr>
        </p:nvSpPr>
        <p:spPr>
          <a:xfrm>
            <a:off x="838200" y="1287148"/>
            <a:ext cx="10515600" cy="4284269"/>
          </a:xfrm>
        </p:spPr>
        <p:txBody>
          <a:bodyPr>
            <a:normAutofit/>
          </a:bodyPr>
          <a:lstStyle/>
          <a:p>
            <a:pPr algn="just"/>
            <a:r>
              <a:rPr lang="es-EC" dirty="0"/>
              <a:t>M</a:t>
            </a:r>
            <a:r>
              <a:rPr lang="es-EC" dirty="0" smtClean="0"/>
              <a:t>ediante </a:t>
            </a:r>
            <a:r>
              <a:rPr lang="es-EC" dirty="0"/>
              <a:t>el uso del bloque </a:t>
            </a:r>
            <a:r>
              <a:rPr lang="es-EC" i="1" dirty="0"/>
              <a:t>S-</a:t>
            </a:r>
            <a:r>
              <a:rPr lang="es-EC" i="1" dirty="0" err="1"/>
              <a:t>Function</a:t>
            </a:r>
            <a:r>
              <a:rPr lang="es-EC" i="1" dirty="0"/>
              <a:t>, </a:t>
            </a:r>
            <a:r>
              <a:rPr lang="es-EC" dirty="0"/>
              <a:t>se agregó el bloque de </a:t>
            </a:r>
            <a:r>
              <a:rPr lang="es-EC" dirty="0" smtClean="0"/>
              <a:t>cifrado.</a:t>
            </a:r>
            <a:endParaRPr lang="es-EC" dirty="0"/>
          </a:p>
          <a:p>
            <a:pPr algn="just"/>
            <a:endParaRPr lang="es-EC" dirty="0"/>
          </a:p>
          <a:p>
            <a:pPr algn="just"/>
            <a:endParaRPr lang="es-ES" dirty="0"/>
          </a:p>
          <a:p>
            <a:pPr algn="just"/>
            <a:endParaRPr lang="es-EC" dirty="0" smtClean="0"/>
          </a:p>
        </p:txBody>
      </p:sp>
      <p:pic>
        <p:nvPicPr>
          <p:cNvPr id="5" name="Imagen 4"/>
          <p:cNvPicPr>
            <a:picLocks noChangeAspect="1"/>
          </p:cNvPicPr>
          <p:nvPr/>
        </p:nvPicPr>
        <p:blipFill>
          <a:blip r:embed="rId3"/>
          <a:stretch>
            <a:fillRect/>
          </a:stretch>
        </p:blipFill>
        <p:spPr>
          <a:xfrm>
            <a:off x="6162403" y="2252945"/>
            <a:ext cx="4810397" cy="3563346"/>
          </a:xfrm>
          <a:prstGeom prst="rect">
            <a:avLst/>
          </a:prstGeom>
        </p:spPr>
      </p:pic>
      <p:pic>
        <p:nvPicPr>
          <p:cNvPr id="7" name="Imagen 6"/>
          <p:cNvPicPr>
            <a:picLocks noChangeAspect="1"/>
          </p:cNvPicPr>
          <p:nvPr/>
        </p:nvPicPr>
        <p:blipFill>
          <a:blip r:embed="rId4"/>
          <a:stretch>
            <a:fillRect/>
          </a:stretch>
        </p:blipFill>
        <p:spPr>
          <a:xfrm>
            <a:off x="1220125" y="2252944"/>
            <a:ext cx="4775725" cy="3566791"/>
          </a:xfrm>
          <a:prstGeom prst="rect">
            <a:avLst/>
          </a:prstGeom>
        </p:spPr>
      </p:pic>
    </p:spTree>
    <p:extLst>
      <p:ext uri="{BB962C8B-B14F-4D97-AF65-F5344CB8AC3E}">
        <p14:creationId xmlns:p14="http://schemas.microsoft.com/office/powerpoint/2010/main" val="1648676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 en Simulink®</a:t>
            </a:r>
          </a:p>
        </p:txBody>
      </p:sp>
      <p:sp>
        <p:nvSpPr>
          <p:cNvPr id="3" name="Marcador de contenido 2"/>
          <p:cNvSpPr>
            <a:spLocks noGrp="1"/>
          </p:cNvSpPr>
          <p:nvPr>
            <p:ph idx="1"/>
          </p:nvPr>
        </p:nvSpPr>
        <p:spPr>
          <a:xfrm>
            <a:off x="838200" y="1287148"/>
            <a:ext cx="10515600" cy="4284269"/>
          </a:xfrm>
        </p:spPr>
        <p:txBody>
          <a:bodyPr>
            <a:normAutofit/>
          </a:bodyPr>
          <a:lstStyle/>
          <a:p>
            <a:pPr lvl="0"/>
            <a:r>
              <a:rPr lang="es-ES" i="1" dirty="0"/>
              <a:t>Medidas BER con QPSK y BPSK cifrado en Tiempo Simulink</a:t>
            </a:r>
            <a:r>
              <a:rPr lang="es-EC" i="1" baseline="30000" dirty="0"/>
              <a:t>®</a:t>
            </a:r>
            <a:endParaRPr lang="es-ES" dirty="0"/>
          </a:p>
          <a:p>
            <a:pPr marL="0" indent="0" algn="just">
              <a:buNone/>
            </a:pPr>
            <a:endParaRPr lang="es-EC" dirty="0"/>
          </a:p>
          <a:p>
            <a:pPr algn="just"/>
            <a:endParaRPr lang="es-ES" dirty="0"/>
          </a:p>
          <a:p>
            <a:pPr algn="just"/>
            <a:endParaRPr lang="es-EC" dirty="0" smtClean="0"/>
          </a:p>
        </p:txBody>
      </p:sp>
      <mc:AlternateContent xmlns:mc="http://schemas.openxmlformats.org/markup-compatibility/2006">
        <mc:Choice xmlns:a14="http://schemas.microsoft.com/office/drawing/2010/main" Requires="a14">
          <p:sp>
            <p:nvSpPr>
              <p:cNvPr id="5" name="Rectángulo 4"/>
              <p:cNvSpPr/>
              <p:nvPr/>
            </p:nvSpPr>
            <p:spPr>
              <a:xfrm>
                <a:off x="1282763" y="5368329"/>
                <a:ext cx="3792133" cy="646331"/>
              </a:xfrm>
              <a:prstGeom prst="rect">
                <a:avLst/>
              </a:prstGeom>
            </p:spPr>
            <p:txBody>
              <a:bodyPr wrap="square">
                <a:spAutoFit/>
              </a:bodyPr>
              <a:lstStyle/>
              <a:p>
                <a:r>
                  <a:rPr lang="es-EC" dirty="0" smtClean="0"/>
                  <a:t>BER simulado vs BER teórico con QPSK y </a:t>
                </a:r>
                <a14:m>
                  <m:oMath xmlns:m="http://schemas.openxmlformats.org/officeDocument/2006/math">
                    <m:r>
                      <a:rPr lang="es-EC" i="1">
                        <a:latin typeface="Cambria Math" panose="02040503050406030204" pitchFamily="18" charset="0"/>
                      </a:rPr>
                      <m:t>𝐸𝑏</m:t>
                    </m:r>
                    <m:r>
                      <a:rPr lang="es-EC" i="1">
                        <a:latin typeface="Cambria Math" panose="02040503050406030204" pitchFamily="18" charset="0"/>
                      </a:rPr>
                      <m:t>/</m:t>
                    </m:r>
                    <m:r>
                      <a:rPr lang="es-EC" i="1">
                        <a:latin typeface="Cambria Math" panose="02040503050406030204" pitchFamily="18" charset="0"/>
                      </a:rPr>
                      <m:t>𝑁𝑜</m:t>
                    </m:r>
                  </m:oMath>
                </a14:m>
                <a:r>
                  <a:rPr lang="es-EC" dirty="0"/>
                  <a:t> de 1 a 18dB en </a:t>
                </a:r>
                <a:r>
                  <a:rPr lang="es-EC" dirty="0" smtClean="0"/>
                  <a:t>Simulink®</a:t>
                </a:r>
                <a:endParaRPr lang="es-ES" dirty="0"/>
              </a:p>
            </p:txBody>
          </p:sp>
        </mc:Choice>
        <mc:Fallback>
          <p:sp>
            <p:nvSpPr>
              <p:cNvPr id="5" name="Rectángulo 4"/>
              <p:cNvSpPr>
                <a:spLocks noRot="1" noChangeAspect="1" noMove="1" noResize="1" noEditPoints="1" noAdjustHandles="1" noChangeArrowheads="1" noChangeShapeType="1" noTextEdit="1"/>
              </p:cNvSpPr>
              <p:nvPr/>
            </p:nvSpPr>
            <p:spPr>
              <a:xfrm>
                <a:off x="1282763" y="5368329"/>
                <a:ext cx="3792133" cy="646331"/>
              </a:xfrm>
              <a:prstGeom prst="rect">
                <a:avLst/>
              </a:prstGeom>
              <a:blipFill>
                <a:blip r:embed="rId3"/>
                <a:stretch>
                  <a:fillRect l="-1286" t="-5660" r="-1447" b="-14151"/>
                </a:stretch>
              </a:blipFill>
            </p:spPr>
            <p:txBody>
              <a:bodyPr/>
              <a:lstStyle/>
              <a:p>
                <a:r>
                  <a:rPr lang="es-ES">
                    <a:noFill/>
                  </a:rPr>
                  <a:t> </a:t>
                </a:r>
              </a:p>
            </p:txBody>
          </p:sp>
        </mc:Fallback>
      </mc:AlternateContent>
      <p:pic>
        <p:nvPicPr>
          <p:cNvPr id="8" name="Imagen 7"/>
          <p:cNvPicPr/>
          <p:nvPr/>
        </p:nvPicPr>
        <p:blipFill>
          <a:blip r:embed="rId4"/>
          <a:stretch>
            <a:fillRect/>
          </a:stretch>
        </p:blipFill>
        <p:spPr>
          <a:xfrm>
            <a:off x="1171708" y="1864905"/>
            <a:ext cx="4014245" cy="3383345"/>
          </a:xfrm>
          <a:prstGeom prst="rect">
            <a:avLst/>
          </a:prstGeom>
        </p:spPr>
      </p:pic>
      <p:pic>
        <p:nvPicPr>
          <p:cNvPr id="9" name="Imagen 8"/>
          <p:cNvPicPr/>
          <p:nvPr/>
        </p:nvPicPr>
        <p:blipFill>
          <a:blip r:embed="rId5"/>
          <a:stretch>
            <a:fillRect/>
          </a:stretch>
        </p:blipFill>
        <p:spPr>
          <a:xfrm>
            <a:off x="6596743" y="1864906"/>
            <a:ext cx="3905794" cy="3383344"/>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6596743" y="5248251"/>
                <a:ext cx="3792133" cy="646331"/>
              </a:xfrm>
              <a:prstGeom prst="rect">
                <a:avLst/>
              </a:prstGeom>
            </p:spPr>
            <p:txBody>
              <a:bodyPr wrap="square">
                <a:spAutoFit/>
              </a:bodyPr>
              <a:lstStyle/>
              <a:p>
                <a:r>
                  <a:rPr lang="es-EC" dirty="0" smtClean="0"/>
                  <a:t>BER simulado vs BER teórico con BPSK y </a:t>
                </a:r>
                <a14:m>
                  <m:oMath xmlns:m="http://schemas.openxmlformats.org/officeDocument/2006/math">
                    <m:r>
                      <a:rPr lang="es-EC" i="1">
                        <a:latin typeface="Cambria Math" panose="02040503050406030204" pitchFamily="18" charset="0"/>
                      </a:rPr>
                      <m:t>𝐸𝑏</m:t>
                    </m:r>
                    <m:r>
                      <a:rPr lang="es-EC" i="1">
                        <a:latin typeface="Cambria Math" panose="02040503050406030204" pitchFamily="18" charset="0"/>
                      </a:rPr>
                      <m:t>/</m:t>
                    </m:r>
                    <m:r>
                      <a:rPr lang="es-EC" i="1">
                        <a:latin typeface="Cambria Math" panose="02040503050406030204" pitchFamily="18" charset="0"/>
                      </a:rPr>
                      <m:t>𝑁𝑜</m:t>
                    </m:r>
                  </m:oMath>
                </a14:m>
                <a:r>
                  <a:rPr lang="es-EC" dirty="0"/>
                  <a:t> de 1</a:t>
                </a:r>
                <a:r>
                  <a:rPr lang="es-EC" dirty="0" smtClean="0"/>
                  <a:t> </a:t>
                </a:r>
                <a:r>
                  <a:rPr lang="es-EC" dirty="0"/>
                  <a:t>a </a:t>
                </a:r>
                <a:r>
                  <a:rPr lang="es-EC" dirty="0" smtClean="0"/>
                  <a:t>20dB </a:t>
                </a:r>
                <a:r>
                  <a:rPr lang="es-EC" dirty="0"/>
                  <a:t>en </a:t>
                </a:r>
                <a:r>
                  <a:rPr lang="es-EC" dirty="0" smtClean="0"/>
                  <a:t>Simulink®</a:t>
                </a:r>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6596743" y="5248251"/>
                <a:ext cx="3792133" cy="646331"/>
              </a:xfrm>
              <a:prstGeom prst="rect">
                <a:avLst/>
              </a:prstGeom>
              <a:blipFill>
                <a:blip r:embed="rId6"/>
                <a:stretch>
                  <a:fillRect l="-1286" t="-5660" r="-643" b="-14151"/>
                </a:stretch>
              </a:blipFill>
            </p:spPr>
            <p:txBody>
              <a:bodyPr/>
              <a:lstStyle/>
              <a:p>
                <a:r>
                  <a:rPr lang="es-ES">
                    <a:noFill/>
                  </a:rPr>
                  <a:t> </a:t>
                </a:r>
              </a:p>
            </p:txBody>
          </p:sp>
        </mc:Fallback>
      </mc:AlternateContent>
    </p:spTree>
    <p:extLst>
      <p:ext uri="{BB962C8B-B14F-4D97-AF65-F5344CB8AC3E}">
        <p14:creationId xmlns:p14="http://schemas.microsoft.com/office/powerpoint/2010/main" val="110166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 en Simulink®</a:t>
            </a:r>
          </a:p>
        </p:txBody>
      </p:sp>
      <p:sp>
        <p:nvSpPr>
          <p:cNvPr id="3" name="Marcador de contenido 2"/>
          <p:cNvSpPr>
            <a:spLocks noGrp="1"/>
          </p:cNvSpPr>
          <p:nvPr>
            <p:ph idx="1"/>
          </p:nvPr>
        </p:nvSpPr>
        <p:spPr>
          <a:xfrm>
            <a:off x="838200" y="1287148"/>
            <a:ext cx="10515600" cy="4284269"/>
          </a:xfrm>
        </p:spPr>
        <p:txBody>
          <a:bodyPr>
            <a:normAutofit/>
          </a:bodyPr>
          <a:lstStyle/>
          <a:p>
            <a:pPr lvl="0" algn="just"/>
            <a:r>
              <a:rPr lang="x-none" i="1" dirty="0"/>
              <a:t>Medidas de Distorsión MBSD QPSK y BPSK Cifrado en Tiempo</a:t>
            </a:r>
          </a:p>
          <a:p>
            <a:pPr algn="just"/>
            <a:endParaRPr lang="es-EC" dirty="0"/>
          </a:p>
          <a:p>
            <a:pPr algn="just"/>
            <a:endParaRPr lang="es-ES" dirty="0"/>
          </a:p>
          <a:p>
            <a:pPr algn="just"/>
            <a:endParaRPr lang="es-EC" dirty="0" smtClean="0"/>
          </a:p>
        </p:txBody>
      </p:sp>
      <p:graphicFrame>
        <p:nvGraphicFramePr>
          <p:cNvPr id="5" name="Tabla 4"/>
          <p:cNvGraphicFramePr>
            <a:graphicFrameLocks noGrp="1"/>
          </p:cNvGraphicFramePr>
          <p:nvPr>
            <p:extLst>
              <p:ext uri="{D42A27DB-BD31-4B8C-83A1-F6EECF244321}">
                <p14:modId xmlns:p14="http://schemas.microsoft.com/office/powerpoint/2010/main" val="3252048341"/>
              </p:ext>
            </p:extLst>
          </p:nvPr>
        </p:nvGraphicFramePr>
        <p:xfrm>
          <a:off x="2006600" y="1936471"/>
          <a:ext cx="6165851" cy="3916454"/>
        </p:xfrm>
        <a:graphic>
          <a:graphicData uri="http://schemas.openxmlformats.org/drawingml/2006/table">
            <a:tbl>
              <a:tblPr firstRow="1" firstCol="1" bandRow="1">
                <a:tableStyleId>{5A111915-BE36-4E01-A7E5-04B1672EAD32}</a:tableStyleId>
              </a:tblPr>
              <a:tblGrid>
                <a:gridCol w="1877924">
                  <a:extLst>
                    <a:ext uri="{9D8B030D-6E8A-4147-A177-3AD203B41FA5}">
                      <a16:colId xmlns:a16="http://schemas.microsoft.com/office/drawing/2014/main" val="1650290974"/>
                    </a:ext>
                  </a:extLst>
                </a:gridCol>
                <a:gridCol w="2175262">
                  <a:extLst>
                    <a:ext uri="{9D8B030D-6E8A-4147-A177-3AD203B41FA5}">
                      <a16:colId xmlns:a16="http://schemas.microsoft.com/office/drawing/2014/main" val="3107646854"/>
                    </a:ext>
                  </a:extLst>
                </a:gridCol>
                <a:gridCol w="2112665">
                  <a:extLst>
                    <a:ext uri="{9D8B030D-6E8A-4147-A177-3AD203B41FA5}">
                      <a16:colId xmlns:a16="http://schemas.microsoft.com/office/drawing/2014/main" val="3968971197"/>
                    </a:ext>
                  </a:extLst>
                </a:gridCol>
              </a:tblGrid>
              <a:tr h="428303">
                <a:tc>
                  <a:txBody>
                    <a:bodyPr/>
                    <a:lstStyle/>
                    <a:p>
                      <a:pPr marL="0" marR="0" indent="450215" algn="ctr">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400" dirty="0">
                          <a:effectLst/>
                        </a:rPr>
                        <a:t>MBSD QPSK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306075022"/>
                  </a:ext>
                </a:extLst>
              </a:tr>
              <a:tr h="428303">
                <a:tc>
                  <a:txBody>
                    <a:bodyPr/>
                    <a:lstStyle/>
                    <a:p>
                      <a:pPr marL="0" marR="0" indent="450215" algn="ctr">
                        <a:lnSpc>
                          <a:spcPct val="150000"/>
                        </a:lnSpc>
                        <a:spcBef>
                          <a:spcPts val="0"/>
                        </a:spcBef>
                        <a:spcAft>
                          <a:spcPts val="0"/>
                        </a:spcAft>
                      </a:pPr>
                      <a:r>
                        <a:rPr lang="es-ES" sz="2000" dirty="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1.2489</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0.8242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11547690"/>
                  </a:ext>
                </a:extLst>
              </a:tr>
              <a:tr h="428303">
                <a:tc>
                  <a:txBody>
                    <a:bodyPr/>
                    <a:lstStyle/>
                    <a:p>
                      <a:pPr marL="0" marR="0" indent="450215" algn="ctr">
                        <a:lnSpc>
                          <a:spcPct val="150000"/>
                        </a:lnSpc>
                        <a:spcBef>
                          <a:spcPts val="0"/>
                        </a:spcBef>
                        <a:spcAft>
                          <a:spcPts val="0"/>
                        </a:spcAft>
                      </a:pPr>
                      <a:r>
                        <a:rPr lang="es-ES" sz="2000" dirty="0">
                          <a:effectLst/>
                        </a:rPr>
                        <a:t>3</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1.1988</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0.7492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269210372"/>
                  </a:ext>
                </a:extLst>
              </a:tr>
              <a:tr h="428303">
                <a:tc>
                  <a:txBody>
                    <a:bodyPr/>
                    <a:lstStyle/>
                    <a:p>
                      <a:pPr marL="0" marR="0" indent="450215" algn="ctr">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1.1988</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0.5994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245191521"/>
                  </a:ext>
                </a:extLst>
              </a:tr>
              <a:tr h="428303">
                <a:tc>
                  <a:txBody>
                    <a:bodyPr/>
                    <a:lstStyle/>
                    <a:p>
                      <a:pPr marL="0" marR="0" indent="450215" algn="ctr">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0.8991</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0.5994</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577004387"/>
                  </a:ext>
                </a:extLst>
              </a:tr>
              <a:tr h="428303">
                <a:tc>
                  <a:txBody>
                    <a:bodyPr/>
                    <a:lstStyle/>
                    <a:p>
                      <a:pPr marL="0" marR="0" indent="450215" algn="ctr">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0.8242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0.5994</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33982922"/>
                  </a:ext>
                </a:extLst>
              </a:tr>
              <a:tr h="428303">
                <a:tc>
                  <a:txBody>
                    <a:bodyPr/>
                    <a:lstStyle/>
                    <a:p>
                      <a:pPr marL="0" marR="0" indent="450215" algn="ctr">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0.5994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0.5994</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04070428"/>
                  </a:ext>
                </a:extLst>
              </a:tr>
              <a:tr h="428303">
                <a:tc>
                  <a:txBody>
                    <a:bodyPr/>
                    <a:lstStyle/>
                    <a:p>
                      <a:pPr marL="0" marR="0" indent="450215" algn="ctr">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0.5994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0.5994</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97524935"/>
                  </a:ext>
                </a:extLst>
              </a:tr>
              <a:tr h="428303">
                <a:tc>
                  <a:txBody>
                    <a:bodyPr/>
                    <a:lstStyle/>
                    <a:p>
                      <a:pPr marL="0" marR="0" indent="450215" algn="ctr">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0.5994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0.5994</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40202169"/>
                  </a:ext>
                </a:extLst>
              </a:tr>
            </a:tbl>
          </a:graphicData>
        </a:graphic>
      </p:graphicFrame>
    </p:spTree>
    <p:extLst>
      <p:ext uri="{BB962C8B-B14F-4D97-AF65-F5344CB8AC3E}">
        <p14:creationId xmlns:p14="http://schemas.microsoft.com/office/powerpoint/2010/main" val="413343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smtClean="0"/>
              <a:t>Algoritmo </a:t>
            </a:r>
            <a:r>
              <a:rPr lang="es-ES" dirty="0"/>
              <a:t>de </a:t>
            </a:r>
            <a:r>
              <a:rPr lang="es-ES" dirty="0" smtClean="0"/>
              <a:t>Cifrado </a:t>
            </a:r>
            <a:r>
              <a:rPr lang="es-ES" dirty="0"/>
              <a:t>en </a:t>
            </a:r>
            <a:r>
              <a:rPr lang="es-ES" dirty="0" smtClean="0"/>
              <a:t>Tiempo en </a:t>
            </a:r>
            <a:r>
              <a:rPr lang="es-ES" dirty="0" err="1" smtClean="0"/>
              <a:t>LabVIEW</a:t>
            </a:r>
            <a:r>
              <a:rPr lang="es-ES" dirty="0"/>
              <a:t>®</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marL="0" indent="0" algn="just">
              <a:buNone/>
            </a:pPr>
            <a:endParaRPr lang="es-EC" dirty="0"/>
          </a:p>
          <a:p>
            <a:pPr algn="just"/>
            <a:endParaRPr lang="es-ES" dirty="0"/>
          </a:p>
          <a:p>
            <a:pPr algn="just"/>
            <a:endParaRPr lang="es-EC" dirty="0" smtClean="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743" y="1287149"/>
            <a:ext cx="10310948" cy="4267172"/>
          </a:xfrm>
          <a:prstGeom prst="rect">
            <a:avLst/>
          </a:prstGeom>
        </p:spPr>
      </p:pic>
    </p:spTree>
    <p:extLst>
      <p:ext uri="{BB962C8B-B14F-4D97-AF65-F5344CB8AC3E}">
        <p14:creationId xmlns:p14="http://schemas.microsoft.com/office/powerpoint/2010/main" val="2864235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 en </a:t>
            </a:r>
            <a:r>
              <a:rPr lang="es-EC" dirty="0" err="1" smtClean="0"/>
              <a:t>LabVIEW</a:t>
            </a:r>
            <a:r>
              <a:rPr lang="es-EC" dirty="0" smtClean="0"/>
              <a:t>®</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algn="just"/>
            <a:r>
              <a:rPr lang="es-EC" dirty="0" smtClean="0"/>
              <a:t>Simulink® no cuenta con el códec G711, </a:t>
            </a:r>
            <a:r>
              <a:rPr lang="es-EC" dirty="0"/>
              <a:t>es por ello que se utilizó funciones y operaciones en </a:t>
            </a:r>
            <a:r>
              <a:rPr lang="es-EC" dirty="0" smtClean="0"/>
              <a:t>Matlab® para simularlo.</a:t>
            </a:r>
          </a:p>
          <a:p>
            <a:pPr algn="just"/>
            <a:endParaRPr lang="es-EC" dirty="0"/>
          </a:p>
          <a:p>
            <a:pPr algn="just"/>
            <a:endParaRPr lang="es-EC" dirty="0"/>
          </a:p>
          <a:p>
            <a:pPr algn="just"/>
            <a:endParaRPr lang="es-ES" dirty="0"/>
          </a:p>
          <a:p>
            <a:pPr algn="just"/>
            <a:endParaRPr lang="es-EC" dirty="0" smtClean="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b="53361"/>
          <a:stretch/>
        </p:blipFill>
        <p:spPr>
          <a:xfrm>
            <a:off x="1297848" y="2858861"/>
            <a:ext cx="9596304" cy="1843768"/>
          </a:xfrm>
          <a:prstGeom prst="rect">
            <a:avLst/>
          </a:prstGeom>
        </p:spPr>
      </p:pic>
    </p:spTree>
    <p:extLst>
      <p:ext uri="{BB962C8B-B14F-4D97-AF65-F5344CB8AC3E}">
        <p14:creationId xmlns:p14="http://schemas.microsoft.com/office/powerpoint/2010/main" val="851163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 en </a:t>
            </a:r>
            <a:r>
              <a:rPr lang="es-EC" dirty="0" err="1" smtClean="0"/>
              <a:t>LabVIEW</a:t>
            </a:r>
            <a:r>
              <a:rPr lang="es-EC" dirty="0" smtClean="0"/>
              <a:t>®</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lvl="0"/>
            <a:r>
              <a:rPr lang="es-ES" i="1" dirty="0"/>
              <a:t>Medidas BER con QPSK y BPSK cifrado en Tiempo </a:t>
            </a:r>
            <a:r>
              <a:rPr lang="es-ES" i="1" dirty="0" err="1" smtClean="0"/>
              <a:t>LabVIEW</a:t>
            </a:r>
            <a:r>
              <a:rPr lang="es-EC" i="1" baseline="30000" dirty="0" smtClean="0"/>
              <a:t>®</a:t>
            </a:r>
            <a:endParaRPr lang="es-ES" dirty="0"/>
          </a:p>
          <a:p>
            <a:pPr marL="0" indent="0" algn="just">
              <a:buNone/>
            </a:pPr>
            <a:endParaRPr lang="es-EC" dirty="0"/>
          </a:p>
          <a:p>
            <a:pPr algn="just"/>
            <a:endParaRPr lang="es-ES" dirty="0"/>
          </a:p>
          <a:p>
            <a:pPr algn="just"/>
            <a:endParaRPr lang="es-EC" dirty="0" smtClean="0"/>
          </a:p>
        </p:txBody>
      </p:sp>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1097281" y="1936470"/>
            <a:ext cx="4609554" cy="3634947"/>
          </a:xfrm>
          <a:prstGeom prst="rect">
            <a:avLst/>
          </a:prstGeom>
          <a:noFill/>
          <a:ln>
            <a:noFill/>
          </a:ln>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5706835" y="1936470"/>
            <a:ext cx="5030834" cy="3634947"/>
          </a:xfrm>
          <a:prstGeom prst="rect">
            <a:avLst/>
          </a:prstGeom>
          <a:noFill/>
          <a:ln>
            <a:noFill/>
          </a:ln>
        </p:spPr>
      </p:pic>
    </p:spTree>
    <p:extLst>
      <p:ext uri="{BB962C8B-B14F-4D97-AF65-F5344CB8AC3E}">
        <p14:creationId xmlns:p14="http://schemas.microsoft.com/office/powerpoint/2010/main" val="3369200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a:t>Algoritmo de Cifrado en Tiempo en </a:t>
            </a:r>
            <a:r>
              <a:rPr lang="es-ES" dirty="0" err="1"/>
              <a:t>LabVIEW</a:t>
            </a:r>
            <a:r>
              <a:rPr lang="es-ES" dirty="0"/>
              <a:t>®</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lvl="0" algn="just"/>
            <a:r>
              <a:rPr lang="x-none" i="1" dirty="0"/>
              <a:t>Medidas de Distorsión MBSD QPSK y BPSK Cifrado en Tiempo</a:t>
            </a:r>
          </a:p>
          <a:p>
            <a:pPr algn="just"/>
            <a:endParaRPr lang="es-EC" dirty="0"/>
          </a:p>
          <a:p>
            <a:pPr algn="just"/>
            <a:endParaRPr lang="es-ES" dirty="0"/>
          </a:p>
          <a:p>
            <a:pPr algn="just"/>
            <a:endParaRPr lang="es-EC" dirty="0" smtClean="0"/>
          </a:p>
        </p:txBody>
      </p:sp>
      <p:graphicFrame>
        <p:nvGraphicFramePr>
          <p:cNvPr id="7" name="Tabla 6"/>
          <p:cNvGraphicFramePr>
            <a:graphicFrameLocks noGrp="1"/>
          </p:cNvGraphicFramePr>
          <p:nvPr>
            <p:extLst>
              <p:ext uri="{D42A27DB-BD31-4B8C-83A1-F6EECF244321}">
                <p14:modId xmlns:p14="http://schemas.microsoft.com/office/powerpoint/2010/main" val="3957899790"/>
              </p:ext>
            </p:extLst>
          </p:nvPr>
        </p:nvGraphicFramePr>
        <p:xfrm>
          <a:off x="2042160" y="2050278"/>
          <a:ext cx="6663690" cy="3844928"/>
        </p:xfrm>
        <a:graphic>
          <a:graphicData uri="http://schemas.openxmlformats.org/drawingml/2006/table">
            <a:tbl>
              <a:tblPr firstRow="1" firstCol="1" bandRow="1">
                <a:tableStyleId>{5A111915-BE36-4E01-A7E5-04B1672EAD32}</a:tableStyleId>
              </a:tblPr>
              <a:tblGrid>
                <a:gridCol w="1754406">
                  <a:extLst>
                    <a:ext uri="{9D8B030D-6E8A-4147-A177-3AD203B41FA5}">
                      <a16:colId xmlns:a16="http://schemas.microsoft.com/office/drawing/2014/main" val="694433255"/>
                    </a:ext>
                  </a:extLst>
                </a:gridCol>
                <a:gridCol w="2688054">
                  <a:extLst>
                    <a:ext uri="{9D8B030D-6E8A-4147-A177-3AD203B41FA5}">
                      <a16:colId xmlns:a16="http://schemas.microsoft.com/office/drawing/2014/main" val="909523449"/>
                    </a:ext>
                  </a:extLst>
                </a:gridCol>
                <a:gridCol w="2221230">
                  <a:extLst>
                    <a:ext uri="{9D8B030D-6E8A-4147-A177-3AD203B41FA5}">
                      <a16:colId xmlns:a16="http://schemas.microsoft.com/office/drawing/2014/main" val="2878649949"/>
                    </a:ext>
                  </a:extLst>
                </a:gridCol>
              </a:tblGrid>
              <a:tr h="578488">
                <a:tc>
                  <a:txBody>
                    <a:bodyPr/>
                    <a:lstStyle/>
                    <a:p>
                      <a:pPr marL="0" marR="0" indent="450215" algn="ctr">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400">
                          <a:effectLst/>
                        </a:rPr>
                        <a:t>MBSD QPSK</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583594810"/>
                  </a:ext>
                </a:extLst>
              </a:tr>
              <a:tr h="378840">
                <a:tc>
                  <a:txBody>
                    <a:bodyPr/>
                    <a:lstStyle/>
                    <a:p>
                      <a:pPr marL="0" marR="0" indent="450215" algn="ctr">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3.5744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4.476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945878140"/>
                  </a:ext>
                </a:extLst>
              </a:tr>
              <a:tr h="378840">
                <a:tc>
                  <a:txBody>
                    <a:bodyPr/>
                    <a:lstStyle/>
                    <a:p>
                      <a:pPr marL="0" marR="0" indent="450215" algn="ctr">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3.3801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0.0462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23676771"/>
                  </a:ext>
                </a:extLst>
              </a:tr>
              <a:tr h="378840">
                <a:tc>
                  <a:txBody>
                    <a:bodyPr/>
                    <a:lstStyle/>
                    <a:p>
                      <a:pPr marL="0" marR="0" indent="450215" algn="ctr">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77993288"/>
                  </a:ext>
                </a:extLst>
              </a:tr>
              <a:tr h="378840">
                <a:tc>
                  <a:txBody>
                    <a:bodyPr/>
                    <a:lstStyle/>
                    <a:p>
                      <a:pPr marL="0" marR="0" indent="450215" algn="ctr">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33251261"/>
                  </a:ext>
                </a:extLst>
              </a:tr>
              <a:tr h="378840">
                <a:tc>
                  <a:txBody>
                    <a:bodyPr/>
                    <a:lstStyle/>
                    <a:p>
                      <a:pPr marL="0" marR="0" indent="450215" algn="ctr">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566348230"/>
                  </a:ext>
                </a:extLst>
              </a:tr>
              <a:tr h="378840">
                <a:tc>
                  <a:txBody>
                    <a:bodyPr/>
                    <a:lstStyle/>
                    <a:p>
                      <a:pPr marL="0" marR="0" indent="450215" algn="ctr">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99312832"/>
                  </a:ext>
                </a:extLst>
              </a:tr>
              <a:tr h="378840">
                <a:tc>
                  <a:txBody>
                    <a:bodyPr/>
                    <a:lstStyle/>
                    <a:p>
                      <a:pPr marL="0" marR="0" indent="450215" algn="ctr">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12767972"/>
                  </a:ext>
                </a:extLst>
              </a:tr>
              <a:tr h="378840">
                <a:tc>
                  <a:txBody>
                    <a:bodyPr/>
                    <a:lstStyle/>
                    <a:p>
                      <a:pPr marL="0" marR="0" indent="450215" algn="ctr">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0.0462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S" sz="2000" dirty="0">
                          <a:effectLst/>
                        </a:rPr>
                        <a:t>0.0462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14631263"/>
                  </a:ext>
                </a:extLst>
              </a:tr>
            </a:tbl>
          </a:graphicData>
        </a:graphic>
      </p:graphicFrame>
    </p:spTree>
    <p:extLst>
      <p:ext uri="{BB962C8B-B14F-4D97-AF65-F5344CB8AC3E}">
        <p14:creationId xmlns:p14="http://schemas.microsoft.com/office/powerpoint/2010/main" val="450623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Tiempo </a:t>
            </a:r>
            <a:r>
              <a:rPr lang="es-EC" dirty="0"/>
              <a:t> en </a:t>
            </a:r>
            <a:r>
              <a:rPr lang="es-EC" dirty="0" err="1" smtClean="0"/>
              <a:t>LabVIEW</a:t>
            </a:r>
            <a:r>
              <a:rPr lang="es-EC" dirty="0" smtClean="0"/>
              <a:t>®</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marL="0" indent="0" algn="just">
              <a:buNone/>
            </a:pPr>
            <a:endParaRPr lang="es-EC" dirty="0"/>
          </a:p>
          <a:p>
            <a:pPr algn="just"/>
            <a:endParaRPr lang="es-EC" dirty="0"/>
          </a:p>
          <a:p>
            <a:pPr algn="just"/>
            <a:endParaRPr lang="es-ES" dirty="0"/>
          </a:p>
          <a:p>
            <a:pPr algn="just"/>
            <a:endParaRPr lang="es-EC" dirty="0" smtClean="0"/>
          </a:p>
        </p:txBody>
      </p:sp>
      <p:pic>
        <p:nvPicPr>
          <p:cNvPr id="6" name="Imagen 5"/>
          <p:cNvPicPr>
            <a:picLocks noChangeAspect="1"/>
          </p:cNvPicPr>
          <p:nvPr/>
        </p:nvPicPr>
        <p:blipFill rotWithShape="1">
          <a:blip r:embed="rId3"/>
          <a:srcRect t="4449"/>
          <a:stretch/>
        </p:blipFill>
        <p:spPr>
          <a:xfrm>
            <a:off x="6429101" y="1447800"/>
            <a:ext cx="4884408" cy="3450770"/>
          </a:xfrm>
          <a:prstGeom prst="rect">
            <a:avLst/>
          </a:prstGeom>
        </p:spPr>
      </p:pic>
      <p:pic>
        <p:nvPicPr>
          <p:cNvPr id="7" name="Imagen 6"/>
          <p:cNvPicPr>
            <a:picLocks noChangeAspect="1"/>
          </p:cNvPicPr>
          <p:nvPr/>
        </p:nvPicPr>
        <p:blipFill>
          <a:blip r:embed="rId4"/>
          <a:stretch>
            <a:fillRect/>
          </a:stretch>
        </p:blipFill>
        <p:spPr>
          <a:xfrm>
            <a:off x="1184229" y="1430639"/>
            <a:ext cx="5001489" cy="3467931"/>
          </a:xfrm>
          <a:prstGeom prst="rect">
            <a:avLst/>
          </a:prstGeom>
        </p:spPr>
      </p:pic>
    </p:spTree>
    <p:extLst>
      <p:ext uri="{BB962C8B-B14F-4D97-AF65-F5344CB8AC3E}">
        <p14:creationId xmlns:p14="http://schemas.microsoft.com/office/powerpoint/2010/main" val="3288135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Códigos de Cifrado Desarrollados</a:t>
            </a:r>
          </a:p>
        </p:txBody>
      </p:sp>
      <p:sp>
        <p:nvSpPr>
          <p:cNvPr id="3" name="Marcador de contenido 2"/>
          <p:cNvSpPr>
            <a:spLocks noGrp="1"/>
          </p:cNvSpPr>
          <p:nvPr>
            <p:ph idx="1"/>
          </p:nvPr>
        </p:nvSpPr>
        <p:spPr>
          <a:xfrm>
            <a:off x="838200" y="1287148"/>
            <a:ext cx="10515600" cy="4284269"/>
          </a:xfrm>
        </p:spPr>
        <p:txBody>
          <a:bodyPr>
            <a:normAutofit/>
          </a:bodyPr>
          <a:lstStyle/>
          <a:p>
            <a:pPr marL="0" indent="0" algn="just">
              <a:buNone/>
            </a:pPr>
            <a:r>
              <a:rPr lang="es-EC" b="1" i="1" dirty="0"/>
              <a:t>Criptografía por Segmentación de la Información en el dominio </a:t>
            </a:r>
            <a:r>
              <a:rPr lang="es-EC" b="1" i="1" dirty="0" smtClean="0"/>
              <a:t>de la Frecuencia </a:t>
            </a:r>
            <a:r>
              <a:rPr lang="es-EC" b="1" i="1" dirty="0"/>
              <a:t>(</a:t>
            </a:r>
            <a:r>
              <a:rPr lang="es-EC" b="1" i="1" dirty="0" smtClean="0"/>
              <a:t>CSI-F).- </a:t>
            </a:r>
            <a:r>
              <a:rPr lang="es-EC" dirty="0"/>
              <a:t>Este sistema realiza una criptografía similar a la CSI-T por medio de permutaciones </a:t>
            </a:r>
            <a:r>
              <a:rPr lang="es-EC" dirty="0" smtClean="0"/>
              <a:t>de </a:t>
            </a:r>
            <a:r>
              <a:rPr lang="es-EC" dirty="0"/>
              <a:t>N elementos divididos en segmentos, pero esta vez en elementos de frecuencia, en esta técnica encontramos desde simples convertidores hasta mezcladores muy </a:t>
            </a:r>
            <a:r>
              <a:rPr lang="es-EC" dirty="0" smtClean="0"/>
              <a:t>elaborados. </a:t>
            </a:r>
            <a:endParaRPr lang="es-EC" dirty="0"/>
          </a:p>
          <a:p>
            <a:pPr marL="0" indent="0" algn="just">
              <a:buNone/>
            </a:pPr>
            <a:endParaRPr lang="es-EC" dirty="0" smtClean="0"/>
          </a:p>
        </p:txBody>
      </p:sp>
    </p:spTree>
    <p:extLst>
      <p:ext uri="{BB962C8B-B14F-4D97-AF65-F5344CB8AC3E}">
        <p14:creationId xmlns:p14="http://schemas.microsoft.com/office/powerpoint/2010/main" val="337031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Justificación </a:t>
            </a:r>
            <a:r>
              <a:rPr lang="es-EC" dirty="0"/>
              <a:t>e Importancia</a:t>
            </a:r>
          </a:p>
        </p:txBody>
      </p:sp>
      <p:sp>
        <p:nvSpPr>
          <p:cNvPr id="3" name="Marcador de contenido 2"/>
          <p:cNvSpPr>
            <a:spLocks noGrp="1"/>
          </p:cNvSpPr>
          <p:nvPr>
            <p:ph idx="1"/>
          </p:nvPr>
        </p:nvSpPr>
        <p:spPr>
          <a:xfrm>
            <a:off x="838200" y="1701499"/>
            <a:ext cx="10515600" cy="3455567"/>
          </a:xfrm>
        </p:spPr>
        <p:txBody>
          <a:bodyPr>
            <a:normAutofit/>
          </a:bodyPr>
          <a:lstStyle/>
          <a:p>
            <a:r>
              <a:rPr lang="es-EC" dirty="0"/>
              <a:t>El propósito de este proyecto es desarrollar códigos de cifrado que sirvan como sistema de seguridad durante la transmisión de información por </a:t>
            </a:r>
            <a:r>
              <a:rPr lang="es-EC" dirty="0" smtClean="0"/>
              <a:t>radio. </a:t>
            </a:r>
          </a:p>
          <a:p>
            <a:r>
              <a:rPr lang="es-EC" dirty="0" smtClean="0"/>
              <a:t>Minimizar el costo </a:t>
            </a:r>
            <a:r>
              <a:rPr lang="es-EC" dirty="0"/>
              <a:t>de producción y </a:t>
            </a:r>
            <a:r>
              <a:rPr lang="es-EC" dirty="0" smtClean="0"/>
              <a:t>adquisición de medios </a:t>
            </a:r>
            <a:r>
              <a:rPr lang="es-EC" dirty="0"/>
              <a:t>de comunicación seguro </a:t>
            </a:r>
            <a:r>
              <a:rPr lang="es-EC" dirty="0" smtClean="0"/>
              <a:t>para </a:t>
            </a:r>
            <a:r>
              <a:rPr lang="es-EC" dirty="0"/>
              <a:t>el Ejército Ecuatoriano. </a:t>
            </a:r>
            <a:endParaRPr lang="es-EC" dirty="0" smtClean="0"/>
          </a:p>
          <a:p>
            <a:r>
              <a:rPr lang="es-EC" dirty="0" smtClean="0"/>
              <a:t>Con </a:t>
            </a:r>
            <a:r>
              <a:rPr lang="es-EC" dirty="0"/>
              <a:t>el objetivo de </a:t>
            </a:r>
            <a:r>
              <a:rPr lang="es-EC" dirty="0" smtClean="0"/>
              <a:t>que no exista fuga de información vital para el </a:t>
            </a:r>
            <a:r>
              <a:rPr lang="es-EC" dirty="0"/>
              <a:t>Estado, </a:t>
            </a:r>
            <a:r>
              <a:rPr lang="es-EC" dirty="0" smtClean="0"/>
              <a:t>y  para los miembros de Fuerzas </a:t>
            </a:r>
            <a:r>
              <a:rPr lang="es-EC" dirty="0"/>
              <a:t>Armadas. </a:t>
            </a:r>
            <a:endParaRPr lang="es-ES" dirty="0"/>
          </a:p>
        </p:txBody>
      </p:sp>
    </p:spTree>
    <p:extLst>
      <p:ext uri="{BB962C8B-B14F-4D97-AF65-F5344CB8AC3E}">
        <p14:creationId xmlns:p14="http://schemas.microsoft.com/office/powerpoint/2010/main" val="3686453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Frecuencia</a:t>
            </a:r>
            <a:endParaRPr lang="es-EC" dirty="0"/>
          </a:p>
        </p:txBody>
      </p:sp>
      <p:sp>
        <p:nvSpPr>
          <p:cNvPr id="3" name="Marcador de contenido 2"/>
          <p:cNvSpPr>
            <a:spLocks noGrp="1"/>
          </p:cNvSpPr>
          <p:nvPr>
            <p:ph idx="1"/>
          </p:nvPr>
        </p:nvSpPr>
        <p:spPr>
          <a:xfrm>
            <a:off x="838200" y="942917"/>
            <a:ext cx="10515600" cy="4284269"/>
          </a:xfrm>
        </p:spPr>
        <p:txBody>
          <a:bodyPr>
            <a:normAutofit/>
          </a:bodyPr>
          <a:lstStyle/>
          <a:p>
            <a:pPr marL="0" indent="0" algn="just">
              <a:buNone/>
            </a:pPr>
            <a:r>
              <a:rPr lang="es-ES" dirty="0"/>
              <a:t>La </a:t>
            </a:r>
            <a:r>
              <a:rPr lang="es-ES" b="1" dirty="0"/>
              <a:t>transformada de Fourier</a:t>
            </a:r>
            <a:r>
              <a:rPr lang="es-ES" dirty="0"/>
              <a:t>, denominada así por Joseph Fourier, es una transformación matemática empleada para transformar señales entre el dominio del tiempo (o espacial) y el dominio de la </a:t>
            </a:r>
            <a:r>
              <a:rPr lang="es-ES" dirty="0" smtClean="0"/>
              <a:t>frecuencia.</a:t>
            </a:r>
          </a:p>
          <a:p>
            <a:pPr marL="0" indent="0" algn="just">
              <a:buNone/>
            </a:pPr>
            <a:r>
              <a:rPr lang="es-ES" dirty="0" smtClean="0"/>
              <a:t>En Matlab se utilizo la función Y=</a:t>
            </a:r>
            <a:r>
              <a:rPr lang="es-ES" dirty="0" err="1" smtClean="0"/>
              <a:t>fftshift</a:t>
            </a:r>
            <a:r>
              <a:rPr lang="es-ES" dirty="0" smtClean="0"/>
              <a:t>(x) que se denomina transformada rápida de Fourier, la cual calcula la transformada discreta de Fourier de x. Si x es un vector devuelve la transformada de Fourier del vector.</a:t>
            </a:r>
            <a:endParaRPr lang="es-EC" dirty="0" smtClean="0"/>
          </a:p>
        </p:txBody>
      </p:sp>
    </p:spTree>
    <p:extLst>
      <p:ext uri="{BB962C8B-B14F-4D97-AF65-F5344CB8AC3E}">
        <p14:creationId xmlns:p14="http://schemas.microsoft.com/office/powerpoint/2010/main" val="2861362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476250" y="123474"/>
            <a:ext cx="10153650" cy="526415"/>
          </a:xfrm>
        </p:spPr>
        <p:txBody>
          <a:bodyPr>
            <a:normAutofit fontScale="90000"/>
          </a:bodyPr>
          <a:lstStyle/>
          <a:p>
            <a:r>
              <a:rPr lang="es-EC" dirty="0" smtClean="0"/>
              <a:t>Algoritmo </a:t>
            </a:r>
            <a:r>
              <a:rPr lang="es-EC" dirty="0"/>
              <a:t>de Cifrado </a:t>
            </a:r>
            <a:r>
              <a:rPr lang="es-EC" dirty="0" smtClean="0"/>
              <a:t>en Frecuencia en Matlab®</a:t>
            </a:r>
            <a:endParaRPr lang="es-EC" dirty="0"/>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3097847" y="1371600"/>
            <a:ext cx="5406073" cy="3701143"/>
          </a:xfrm>
          <a:prstGeom prst="rect">
            <a:avLst/>
          </a:prstGeom>
        </p:spPr>
      </p:pic>
    </p:spTree>
    <p:extLst>
      <p:ext uri="{BB962C8B-B14F-4D97-AF65-F5344CB8AC3E}">
        <p14:creationId xmlns:p14="http://schemas.microsoft.com/office/powerpoint/2010/main" val="397750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Frecuencia</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lvl="0"/>
            <a:r>
              <a:rPr lang="es-ES" i="1" dirty="0"/>
              <a:t>Medidas BER con QPSK y BPSK cifrado en </a:t>
            </a:r>
            <a:r>
              <a:rPr lang="es-ES" i="1" dirty="0" smtClean="0"/>
              <a:t>Frecuencia Matlab</a:t>
            </a:r>
            <a:r>
              <a:rPr lang="es-EC" i="1" baseline="30000" dirty="0" smtClean="0"/>
              <a:t>®</a:t>
            </a:r>
            <a:endParaRPr lang="es-ES" dirty="0"/>
          </a:p>
          <a:p>
            <a:pPr marL="0" indent="0" algn="just">
              <a:buNone/>
            </a:pPr>
            <a:endParaRPr lang="es-EC" dirty="0"/>
          </a:p>
          <a:p>
            <a:pPr algn="just"/>
            <a:endParaRPr lang="es-ES" dirty="0"/>
          </a:p>
          <a:p>
            <a:pPr algn="just"/>
            <a:endParaRPr lang="es-EC" dirty="0" smtClean="0"/>
          </a:p>
        </p:txBody>
      </p:sp>
      <mc:AlternateContent xmlns:mc="http://schemas.openxmlformats.org/markup-compatibility/2006" xmlns:a14="http://schemas.microsoft.com/office/drawing/2010/main">
        <mc:Choice Requires="a14">
          <p:sp>
            <p:nvSpPr>
              <p:cNvPr id="5" name="Rectángulo 4"/>
              <p:cNvSpPr/>
              <p:nvPr/>
            </p:nvSpPr>
            <p:spPr>
              <a:xfrm>
                <a:off x="1041124" y="4827460"/>
                <a:ext cx="3792133" cy="646331"/>
              </a:xfrm>
              <a:prstGeom prst="rect">
                <a:avLst/>
              </a:prstGeom>
            </p:spPr>
            <p:txBody>
              <a:bodyPr wrap="square">
                <a:spAutoFit/>
              </a:bodyPr>
              <a:lstStyle/>
              <a:p>
                <a:r>
                  <a:rPr lang="es-EC" dirty="0" smtClean="0"/>
                  <a:t>BER simulado vs BER teórico con QPSK y </a:t>
                </a:r>
                <a14:m>
                  <m:oMath xmlns:m="http://schemas.openxmlformats.org/officeDocument/2006/math">
                    <m:r>
                      <a:rPr lang="es-EC" i="1">
                        <a:latin typeface="Cambria Math" panose="02040503050406030204" pitchFamily="18" charset="0"/>
                      </a:rPr>
                      <m:t>𝐸𝑏</m:t>
                    </m:r>
                    <m:r>
                      <a:rPr lang="es-EC" i="1">
                        <a:latin typeface="Cambria Math" panose="02040503050406030204" pitchFamily="18" charset="0"/>
                      </a:rPr>
                      <m:t>/</m:t>
                    </m:r>
                    <m:r>
                      <a:rPr lang="es-EC" i="1">
                        <a:latin typeface="Cambria Math" panose="02040503050406030204" pitchFamily="18" charset="0"/>
                      </a:rPr>
                      <m:t>𝑁𝑜</m:t>
                    </m:r>
                  </m:oMath>
                </a14:m>
                <a:r>
                  <a:rPr lang="es-EC" dirty="0"/>
                  <a:t> de </a:t>
                </a:r>
                <a:r>
                  <a:rPr lang="es-EC" dirty="0" smtClean="0"/>
                  <a:t>0 </a:t>
                </a:r>
                <a:r>
                  <a:rPr lang="es-EC" dirty="0"/>
                  <a:t>a </a:t>
                </a:r>
                <a:r>
                  <a:rPr lang="es-EC" dirty="0" smtClean="0"/>
                  <a:t>20dB </a:t>
                </a:r>
                <a:r>
                  <a:rPr lang="es-EC" dirty="0"/>
                  <a:t>en </a:t>
                </a:r>
                <a:r>
                  <a:rPr lang="es-EC" dirty="0" smtClean="0"/>
                  <a:t>Matlab®</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041124" y="4827460"/>
                <a:ext cx="3792133" cy="646331"/>
              </a:xfrm>
              <a:prstGeom prst="rect">
                <a:avLst/>
              </a:prstGeom>
              <a:blipFill rotWithShape="0">
                <a:blip r:embed="rId3"/>
                <a:stretch>
                  <a:fillRect l="-1447" t="-5660" r="-1286" b="-1415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497044" y="4793483"/>
                <a:ext cx="3792133" cy="646331"/>
              </a:xfrm>
              <a:prstGeom prst="rect">
                <a:avLst/>
              </a:prstGeom>
            </p:spPr>
            <p:txBody>
              <a:bodyPr wrap="square">
                <a:spAutoFit/>
              </a:bodyPr>
              <a:lstStyle/>
              <a:p>
                <a:r>
                  <a:rPr lang="es-EC" dirty="0" smtClean="0"/>
                  <a:t>BER simulado vs BER teórico con BPSK y </a:t>
                </a:r>
                <a14:m>
                  <m:oMath xmlns:m="http://schemas.openxmlformats.org/officeDocument/2006/math">
                    <m:r>
                      <a:rPr lang="es-EC" i="1">
                        <a:latin typeface="Cambria Math" panose="02040503050406030204" pitchFamily="18" charset="0"/>
                      </a:rPr>
                      <m:t>𝐸𝑏</m:t>
                    </m:r>
                    <m:r>
                      <a:rPr lang="es-EC" i="1">
                        <a:latin typeface="Cambria Math" panose="02040503050406030204" pitchFamily="18" charset="0"/>
                      </a:rPr>
                      <m:t>/</m:t>
                    </m:r>
                    <m:r>
                      <a:rPr lang="es-EC" i="1">
                        <a:latin typeface="Cambria Math" panose="02040503050406030204" pitchFamily="18" charset="0"/>
                      </a:rPr>
                      <m:t>𝑁𝑜</m:t>
                    </m:r>
                  </m:oMath>
                </a14:m>
                <a:r>
                  <a:rPr lang="es-EC" dirty="0"/>
                  <a:t> de </a:t>
                </a:r>
                <a:r>
                  <a:rPr lang="es-EC" dirty="0" smtClean="0"/>
                  <a:t>0 </a:t>
                </a:r>
                <a:r>
                  <a:rPr lang="es-EC" dirty="0"/>
                  <a:t>a </a:t>
                </a:r>
                <a:r>
                  <a:rPr lang="es-EC" dirty="0" smtClean="0"/>
                  <a:t>20dB </a:t>
                </a:r>
                <a:r>
                  <a:rPr lang="es-EC" dirty="0"/>
                  <a:t>en </a:t>
                </a:r>
                <a:r>
                  <a:rPr lang="es-EC" dirty="0" smtClean="0"/>
                  <a:t>Matlab®</a:t>
                </a:r>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6497044" y="4793483"/>
                <a:ext cx="3792133" cy="646331"/>
              </a:xfrm>
              <a:prstGeom prst="rect">
                <a:avLst/>
              </a:prstGeom>
              <a:blipFill rotWithShape="0">
                <a:blip r:embed="rId4"/>
                <a:stretch>
                  <a:fillRect l="-1447" t="-4717" r="-482" b="-14151"/>
                </a:stretch>
              </a:blipFill>
            </p:spPr>
            <p:txBody>
              <a:bodyPr/>
              <a:lstStyle/>
              <a:p>
                <a:r>
                  <a:rPr lang="es-ES">
                    <a:noFill/>
                  </a:rPr>
                  <a:t> </a:t>
                </a:r>
              </a:p>
            </p:txBody>
          </p:sp>
        </mc:Fallback>
      </mc:AlternateContent>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830579" y="1828808"/>
            <a:ext cx="4341978" cy="2962872"/>
          </a:xfrm>
          <a:prstGeom prst="rect">
            <a:avLst/>
          </a:prstGeom>
        </p:spPr>
      </p:pic>
      <p:pic>
        <p:nvPicPr>
          <p:cNvPr id="12" name="Imagen 11"/>
          <p:cNvPicPr/>
          <p:nvPr/>
        </p:nvPicPr>
        <p:blipFill>
          <a:blip r:embed="rId6">
            <a:extLst>
              <a:ext uri="{28A0092B-C50C-407E-A947-70E740481C1C}">
                <a14:useLocalDpi xmlns:a14="http://schemas.microsoft.com/office/drawing/2010/main" val="0"/>
              </a:ext>
            </a:extLst>
          </a:blip>
          <a:stretch>
            <a:fillRect/>
          </a:stretch>
        </p:blipFill>
        <p:spPr>
          <a:xfrm>
            <a:off x="6010757" y="1828808"/>
            <a:ext cx="4619143" cy="3034755"/>
          </a:xfrm>
          <a:prstGeom prst="rect">
            <a:avLst/>
          </a:prstGeom>
        </p:spPr>
      </p:pic>
    </p:spTree>
    <p:extLst>
      <p:ext uri="{BB962C8B-B14F-4D97-AF65-F5344CB8AC3E}">
        <p14:creationId xmlns:p14="http://schemas.microsoft.com/office/powerpoint/2010/main" val="2467666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199" y="123474"/>
            <a:ext cx="10156371" cy="526415"/>
          </a:xfrm>
        </p:spPr>
        <p:txBody>
          <a:bodyPr>
            <a:normAutofit fontScale="90000"/>
          </a:bodyPr>
          <a:lstStyle/>
          <a:p>
            <a:r>
              <a:rPr lang="es-EC" dirty="0" smtClean="0"/>
              <a:t>Algoritmo </a:t>
            </a:r>
            <a:r>
              <a:rPr lang="es-EC" dirty="0"/>
              <a:t>de Cifrado </a:t>
            </a:r>
            <a:r>
              <a:rPr lang="es-EC" dirty="0" smtClean="0"/>
              <a:t>en Frecuencia </a:t>
            </a:r>
            <a:r>
              <a:rPr lang="es-EC" dirty="0"/>
              <a:t>en Matlab®</a:t>
            </a:r>
          </a:p>
        </p:txBody>
      </p:sp>
      <p:sp>
        <p:nvSpPr>
          <p:cNvPr id="3" name="Marcador de contenido 2"/>
          <p:cNvSpPr>
            <a:spLocks noGrp="1"/>
          </p:cNvSpPr>
          <p:nvPr>
            <p:ph idx="1"/>
          </p:nvPr>
        </p:nvSpPr>
        <p:spPr>
          <a:xfrm>
            <a:off x="838200" y="1287148"/>
            <a:ext cx="10515600" cy="4284269"/>
          </a:xfrm>
        </p:spPr>
        <p:txBody>
          <a:bodyPr>
            <a:normAutofit/>
          </a:bodyPr>
          <a:lstStyle/>
          <a:p>
            <a:pPr lvl="0" algn="just"/>
            <a:r>
              <a:rPr lang="x-none" i="1" dirty="0"/>
              <a:t>Medidas de Distorsión MBSD QPSK y BPSK Cifrado en </a:t>
            </a:r>
            <a:r>
              <a:rPr lang="x-none" i="1" dirty="0" smtClean="0"/>
              <a:t>Frecuencia</a:t>
            </a:r>
          </a:p>
          <a:p>
            <a:pPr marL="0" lvl="0" indent="0" algn="just">
              <a:buNone/>
            </a:pPr>
            <a:endParaRPr lang="es-EC" dirty="0"/>
          </a:p>
          <a:p>
            <a:pPr marL="0" indent="0" algn="just">
              <a:buNone/>
            </a:pPr>
            <a:endParaRPr lang="es-EC" dirty="0"/>
          </a:p>
          <a:p>
            <a:pPr algn="just"/>
            <a:endParaRPr lang="es-ES" dirty="0"/>
          </a:p>
          <a:p>
            <a:pPr algn="just"/>
            <a:endParaRPr lang="es-EC" dirty="0" smtClean="0"/>
          </a:p>
        </p:txBody>
      </p:sp>
      <p:graphicFrame>
        <p:nvGraphicFramePr>
          <p:cNvPr id="5" name="Tabla 4"/>
          <p:cNvGraphicFramePr>
            <a:graphicFrameLocks noGrp="1"/>
          </p:cNvGraphicFramePr>
          <p:nvPr>
            <p:extLst>
              <p:ext uri="{D42A27DB-BD31-4B8C-83A1-F6EECF244321}">
                <p14:modId xmlns:p14="http://schemas.microsoft.com/office/powerpoint/2010/main" val="3881249223"/>
              </p:ext>
            </p:extLst>
          </p:nvPr>
        </p:nvGraphicFramePr>
        <p:xfrm>
          <a:off x="2213444" y="1936470"/>
          <a:ext cx="6054255" cy="4031230"/>
        </p:xfrm>
        <a:graphic>
          <a:graphicData uri="http://schemas.openxmlformats.org/drawingml/2006/table">
            <a:tbl>
              <a:tblPr firstRow="1" firstCol="1" bandRow="1">
                <a:tableStyleId>{5A111915-BE36-4E01-A7E5-04B1672EAD32}</a:tableStyleId>
              </a:tblPr>
              <a:tblGrid>
                <a:gridCol w="1814461">
                  <a:extLst>
                    <a:ext uri="{9D8B030D-6E8A-4147-A177-3AD203B41FA5}">
                      <a16:colId xmlns:a16="http://schemas.microsoft.com/office/drawing/2014/main" val="3977511384"/>
                    </a:ext>
                  </a:extLst>
                </a:gridCol>
                <a:gridCol w="2136531">
                  <a:extLst>
                    <a:ext uri="{9D8B030D-6E8A-4147-A177-3AD203B41FA5}">
                      <a16:colId xmlns:a16="http://schemas.microsoft.com/office/drawing/2014/main" val="1024271360"/>
                    </a:ext>
                  </a:extLst>
                </a:gridCol>
                <a:gridCol w="2103263">
                  <a:extLst>
                    <a:ext uri="{9D8B030D-6E8A-4147-A177-3AD203B41FA5}">
                      <a16:colId xmlns:a16="http://schemas.microsoft.com/office/drawing/2014/main" val="2426339618"/>
                    </a:ext>
                  </a:extLst>
                </a:gridCol>
              </a:tblGrid>
              <a:tr h="389732">
                <a:tc>
                  <a:txBody>
                    <a:bodyPr/>
                    <a:lstStyle/>
                    <a:p>
                      <a:pPr marL="0" marR="0" indent="450215" algn="ctr">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400">
                          <a:effectLst/>
                        </a:rPr>
                        <a:t>MBSD QPSK</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1173087374"/>
                  </a:ext>
                </a:extLst>
              </a:tr>
              <a:tr h="442650">
                <a:tc>
                  <a:txBody>
                    <a:bodyPr/>
                    <a:lstStyle/>
                    <a:p>
                      <a:pPr marL="0" marR="0" indent="450215" algn="ctr">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0,6333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0,6527</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4008576190"/>
                  </a:ext>
                </a:extLst>
              </a:tr>
              <a:tr h="442650">
                <a:tc>
                  <a:txBody>
                    <a:bodyPr/>
                    <a:lstStyle/>
                    <a:p>
                      <a:pPr marL="0" marR="0" indent="450215" algn="ctr">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0,6384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dirty="0">
                          <a:effectLst/>
                        </a:rPr>
                        <a:t>0,6442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2603402819"/>
                  </a:ext>
                </a:extLst>
              </a:tr>
              <a:tr h="442650">
                <a:tc>
                  <a:txBody>
                    <a:bodyPr/>
                    <a:lstStyle/>
                    <a:p>
                      <a:pPr marL="0" marR="0" indent="450215" algn="ctr">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0,5528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0,5974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268423263"/>
                  </a:ext>
                </a:extLst>
              </a:tr>
              <a:tr h="442650">
                <a:tc>
                  <a:txBody>
                    <a:bodyPr/>
                    <a:lstStyle/>
                    <a:p>
                      <a:pPr marL="0" marR="0" indent="450215" algn="ctr">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0,6335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0,6219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1479681850"/>
                  </a:ext>
                </a:extLst>
              </a:tr>
              <a:tr h="442650">
                <a:tc>
                  <a:txBody>
                    <a:bodyPr/>
                    <a:lstStyle/>
                    <a:p>
                      <a:pPr marL="0" marR="0" indent="450215" algn="ctr">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0,6131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0,6131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2721826557"/>
                  </a:ext>
                </a:extLst>
              </a:tr>
              <a:tr h="442650">
                <a:tc>
                  <a:txBody>
                    <a:bodyPr/>
                    <a:lstStyle/>
                    <a:p>
                      <a:pPr marL="0" marR="0" indent="450215" algn="ctr">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0,6131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0,6131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973675904"/>
                  </a:ext>
                </a:extLst>
              </a:tr>
              <a:tr h="442650">
                <a:tc>
                  <a:txBody>
                    <a:bodyPr/>
                    <a:lstStyle/>
                    <a:p>
                      <a:pPr marL="0" marR="0" indent="450215" algn="ctr">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0,6131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0,6131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1574928364"/>
                  </a:ext>
                </a:extLst>
              </a:tr>
              <a:tr h="442650">
                <a:tc>
                  <a:txBody>
                    <a:bodyPr/>
                    <a:lstStyle/>
                    <a:p>
                      <a:pPr marL="0" marR="0" indent="450215" algn="ctr">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a:effectLst/>
                        </a:rPr>
                        <a:t>0,6333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tc>
                  <a:txBody>
                    <a:bodyPr/>
                    <a:lstStyle/>
                    <a:p>
                      <a:pPr marL="0" marR="0" indent="450215" algn="ctr">
                        <a:lnSpc>
                          <a:spcPct val="150000"/>
                        </a:lnSpc>
                        <a:spcBef>
                          <a:spcPts val="0"/>
                        </a:spcBef>
                        <a:spcAft>
                          <a:spcPts val="0"/>
                        </a:spcAft>
                      </a:pPr>
                      <a:r>
                        <a:rPr lang="es-ES" sz="2000" dirty="0">
                          <a:effectLst/>
                        </a:rPr>
                        <a:t>0,6527</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68" marR="43168" marT="0" marB="0" anchor="b"/>
                </a:tc>
                <a:extLst>
                  <a:ext uri="{0D108BD9-81ED-4DB2-BD59-A6C34878D82A}">
                    <a16:rowId xmlns:a16="http://schemas.microsoft.com/office/drawing/2014/main" val="3620579212"/>
                  </a:ext>
                </a:extLst>
              </a:tr>
            </a:tbl>
          </a:graphicData>
        </a:graphic>
      </p:graphicFrame>
    </p:spTree>
    <p:extLst>
      <p:ext uri="{BB962C8B-B14F-4D97-AF65-F5344CB8AC3E}">
        <p14:creationId xmlns:p14="http://schemas.microsoft.com/office/powerpoint/2010/main" val="3672699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Algoritmo </a:t>
            </a:r>
            <a:r>
              <a:rPr lang="es-EC" dirty="0"/>
              <a:t>de Cifrado </a:t>
            </a:r>
            <a:r>
              <a:rPr lang="es-EC" dirty="0" smtClean="0"/>
              <a:t>en Frecuencia</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lvl="0"/>
            <a:r>
              <a:rPr lang="es-ES" i="1" dirty="0"/>
              <a:t>Medidas BER con QPSK y BPSK cifrado en </a:t>
            </a:r>
            <a:r>
              <a:rPr lang="es-ES" i="1" dirty="0" smtClean="0"/>
              <a:t>Frecuencia </a:t>
            </a:r>
            <a:r>
              <a:rPr lang="es-ES" i="1" dirty="0" err="1" smtClean="0"/>
              <a:t>Simulink</a:t>
            </a:r>
            <a:r>
              <a:rPr lang="es-EC" i="1" baseline="30000" dirty="0" smtClean="0"/>
              <a:t>®</a:t>
            </a:r>
            <a:endParaRPr lang="es-ES" dirty="0"/>
          </a:p>
          <a:p>
            <a:pPr marL="0" indent="0" algn="just">
              <a:buNone/>
            </a:pPr>
            <a:endParaRPr lang="es-EC" dirty="0"/>
          </a:p>
          <a:p>
            <a:pPr algn="just"/>
            <a:endParaRPr lang="es-ES" dirty="0"/>
          </a:p>
          <a:p>
            <a:pPr algn="just"/>
            <a:endParaRPr lang="es-EC" dirty="0" smtClean="0"/>
          </a:p>
        </p:txBody>
      </p:sp>
      <mc:AlternateContent xmlns:mc="http://schemas.openxmlformats.org/markup-compatibility/2006" xmlns:a14="http://schemas.microsoft.com/office/drawing/2010/main">
        <mc:Choice Requires="a14">
          <p:sp>
            <p:nvSpPr>
              <p:cNvPr id="5" name="Rectángulo 4"/>
              <p:cNvSpPr/>
              <p:nvPr/>
            </p:nvSpPr>
            <p:spPr>
              <a:xfrm>
                <a:off x="1041124" y="4827460"/>
                <a:ext cx="3792133" cy="646331"/>
              </a:xfrm>
              <a:prstGeom prst="rect">
                <a:avLst/>
              </a:prstGeom>
            </p:spPr>
            <p:txBody>
              <a:bodyPr wrap="square">
                <a:spAutoFit/>
              </a:bodyPr>
              <a:lstStyle/>
              <a:p>
                <a:r>
                  <a:rPr lang="es-EC" dirty="0" smtClean="0"/>
                  <a:t>BER simulado vs BER teórico con QPSK y </a:t>
                </a:r>
                <a14:m>
                  <m:oMath xmlns:m="http://schemas.openxmlformats.org/officeDocument/2006/math">
                    <m:r>
                      <a:rPr lang="es-EC" i="1">
                        <a:latin typeface="Cambria Math" panose="02040503050406030204" pitchFamily="18" charset="0"/>
                      </a:rPr>
                      <m:t>𝐸𝑏</m:t>
                    </m:r>
                    <m:r>
                      <a:rPr lang="es-EC" i="1">
                        <a:latin typeface="Cambria Math" panose="02040503050406030204" pitchFamily="18" charset="0"/>
                      </a:rPr>
                      <m:t>/</m:t>
                    </m:r>
                    <m:r>
                      <a:rPr lang="es-EC" i="1">
                        <a:latin typeface="Cambria Math" panose="02040503050406030204" pitchFamily="18" charset="0"/>
                      </a:rPr>
                      <m:t>𝑁𝑜</m:t>
                    </m:r>
                  </m:oMath>
                </a14:m>
                <a:r>
                  <a:rPr lang="es-EC" dirty="0"/>
                  <a:t> de 1 a </a:t>
                </a:r>
                <a:r>
                  <a:rPr lang="es-EC" dirty="0" smtClean="0"/>
                  <a:t>20dB </a:t>
                </a:r>
                <a:r>
                  <a:rPr lang="es-EC" dirty="0"/>
                  <a:t>en </a:t>
                </a:r>
                <a:r>
                  <a:rPr lang="es-EC" dirty="0" smtClean="0"/>
                  <a:t>Matlab®</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041124" y="4827460"/>
                <a:ext cx="3792133" cy="646331"/>
              </a:xfrm>
              <a:prstGeom prst="rect">
                <a:avLst/>
              </a:prstGeom>
              <a:blipFill rotWithShape="0">
                <a:blip r:embed="rId3"/>
                <a:stretch>
                  <a:fillRect l="-1447" t="-5660" r="-1286" b="-1415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497044" y="4793483"/>
                <a:ext cx="3792133" cy="646331"/>
              </a:xfrm>
              <a:prstGeom prst="rect">
                <a:avLst/>
              </a:prstGeom>
            </p:spPr>
            <p:txBody>
              <a:bodyPr wrap="square">
                <a:spAutoFit/>
              </a:bodyPr>
              <a:lstStyle/>
              <a:p>
                <a:r>
                  <a:rPr lang="es-EC" dirty="0" smtClean="0"/>
                  <a:t>BER simulado vs BER teórico con BPSK y </a:t>
                </a:r>
                <a14:m>
                  <m:oMath xmlns:m="http://schemas.openxmlformats.org/officeDocument/2006/math">
                    <m:r>
                      <a:rPr lang="es-EC" i="1">
                        <a:latin typeface="Cambria Math" panose="02040503050406030204" pitchFamily="18" charset="0"/>
                      </a:rPr>
                      <m:t>𝐸𝑏</m:t>
                    </m:r>
                    <m:r>
                      <a:rPr lang="es-EC" i="1">
                        <a:latin typeface="Cambria Math" panose="02040503050406030204" pitchFamily="18" charset="0"/>
                      </a:rPr>
                      <m:t>/</m:t>
                    </m:r>
                    <m:r>
                      <a:rPr lang="es-EC" i="1">
                        <a:latin typeface="Cambria Math" panose="02040503050406030204" pitchFamily="18" charset="0"/>
                      </a:rPr>
                      <m:t>𝑁𝑜</m:t>
                    </m:r>
                  </m:oMath>
                </a14:m>
                <a:r>
                  <a:rPr lang="es-EC" dirty="0"/>
                  <a:t> de 1</a:t>
                </a:r>
                <a:r>
                  <a:rPr lang="es-EC" dirty="0" smtClean="0"/>
                  <a:t> </a:t>
                </a:r>
                <a:r>
                  <a:rPr lang="es-EC" dirty="0"/>
                  <a:t>a </a:t>
                </a:r>
                <a:r>
                  <a:rPr lang="es-EC" dirty="0" smtClean="0"/>
                  <a:t>20dB </a:t>
                </a:r>
                <a:r>
                  <a:rPr lang="es-EC"/>
                  <a:t>en </a:t>
                </a:r>
                <a:r>
                  <a:rPr lang="es-EC" smtClean="0"/>
                  <a:t>Matlab®</a:t>
                </a:r>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6497044" y="4793483"/>
                <a:ext cx="3792133" cy="646331"/>
              </a:xfrm>
              <a:prstGeom prst="rect">
                <a:avLst/>
              </a:prstGeom>
              <a:blipFill rotWithShape="0">
                <a:blip r:embed="rId4"/>
                <a:stretch>
                  <a:fillRect l="-1447" t="-4717" r="-482" b="-14151"/>
                </a:stretch>
              </a:blipFill>
            </p:spPr>
            <p:txBody>
              <a:bodyPr/>
              <a:lstStyle/>
              <a:p>
                <a:r>
                  <a:rPr lang="es-ES">
                    <a:noFill/>
                  </a:rPr>
                  <a:t> </a:t>
                </a:r>
              </a:p>
            </p:txBody>
          </p:sp>
        </mc:Fallback>
      </mc:AlternateContent>
      <p:pic>
        <p:nvPicPr>
          <p:cNvPr id="9" name="Imagen 8"/>
          <p:cNvPicPr/>
          <p:nvPr/>
        </p:nvPicPr>
        <p:blipFill>
          <a:blip r:embed="rId5">
            <a:extLst>
              <a:ext uri="{28A0092B-C50C-407E-A947-70E740481C1C}">
                <a14:useLocalDpi xmlns:a14="http://schemas.microsoft.com/office/drawing/2010/main" val="0"/>
              </a:ext>
            </a:extLst>
          </a:blip>
          <a:stretch>
            <a:fillRect/>
          </a:stretch>
        </p:blipFill>
        <p:spPr>
          <a:xfrm>
            <a:off x="838200" y="1839297"/>
            <a:ext cx="3750648" cy="2761451"/>
          </a:xfrm>
          <a:prstGeom prst="rect">
            <a:avLst/>
          </a:prstGeom>
        </p:spPr>
      </p:pic>
      <p:pic>
        <p:nvPicPr>
          <p:cNvPr id="13" name="Imagen 12"/>
          <p:cNvPicPr/>
          <p:nvPr/>
        </p:nvPicPr>
        <p:blipFill>
          <a:blip r:embed="rId6">
            <a:extLst>
              <a:ext uri="{28A0092B-C50C-407E-A947-70E740481C1C}">
                <a14:useLocalDpi xmlns:a14="http://schemas.microsoft.com/office/drawing/2010/main" val="0"/>
              </a:ext>
            </a:extLst>
          </a:blip>
          <a:stretch>
            <a:fillRect/>
          </a:stretch>
        </p:blipFill>
        <p:spPr>
          <a:xfrm>
            <a:off x="6433457" y="1839297"/>
            <a:ext cx="3668486" cy="2822583"/>
          </a:xfrm>
          <a:prstGeom prst="rect">
            <a:avLst/>
          </a:prstGeom>
        </p:spPr>
      </p:pic>
    </p:spTree>
    <p:extLst>
      <p:ext uri="{BB962C8B-B14F-4D97-AF65-F5344CB8AC3E}">
        <p14:creationId xmlns:p14="http://schemas.microsoft.com/office/powerpoint/2010/main" val="1107069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604911" y="123474"/>
            <a:ext cx="10389659" cy="526415"/>
          </a:xfrm>
        </p:spPr>
        <p:txBody>
          <a:bodyPr>
            <a:normAutofit fontScale="90000"/>
          </a:bodyPr>
          <a:lstStyle/>
          <a:p>
            <a:r>
              <a:rPr lang="es-EC" dirty="0" smtClean="0"/>
              <a:t>Algoritmo </a:t>
            </a:r>
            <a:r>
              <a:rPr lang="es-EC" dirty="0"/>
              <a:t>de Cifrado </a:t>
            </a:r>
            <a:r>
              <a:rPr lang="es-EC" dirty="0" smtClean="0"/>
              <a:t>en </a:t>
            </a:r>
            <a:r>
              <a:rPr lang="es-EC" dirty="0" smtClean="0"/>
              <a:t>Frecuencia</a:t>
            </a:r>
            <a:endParaRPr lang="es-EC" dirty="0"/>
          </a:p>
        </p:txBody>
      </p:sp>
      <p:sp>
        <p:nvSpPr>
          <p:cNvPr id="3" name="Marcador de contenido 2"/>
          <p:cNvSpPr>
            <a:spLocks noGrp="1"/>
          </p:cNvSpPr>
          <p:nvPr>
            <p:ph idx="1"/>
          </p:nvPr>
        </p:nvSpPr>
        <p:spPr>
          <a:xfrm>
            <a:off x="838200" y="1085850"/>
            <a:ext cx="10515600" cy="4485567"/>
          </a:xfrm>
        </p:spPr>
        <p:txBody>
          <a:bodyPr>
            <a:normAutofit/>
          </a:bodyPr>
          <a:lstStyle/>
          <a:p>
            <a:r>
              <a:rPr lang="x-none" i="1" dirty="0" smtClean="0"/>
              <a:t>Medidas de Distorsión </a:t>
            </a:r>
            <a:r>
              <a:rPr lang="es-EC" i="1" dirty="0"/>
              <a:t>MBSD con modulación QPSK en Simulink</a:t>
            </a:r>
            <a:r>
              <a:rPr lang="es-EC" i="1" baseline="30000" dirty="0"/>
              <a:t>® </a:t>
            </a:r>
            <a:r>
              <a:rPr lang="es-EC" i="1" dirty="0"/>
              <a:t>y </a:t>
            </a:r>
            <a:r>
              <a:rPr lang="es-EC" i="1" dirty="0" err="1"/>
              <a:t>LabVIEW</a:t>
            </a:r>
            <a:r>
              <a:rPr lang="es-EC" i="1" baseline="30000" dirty="0"/>
              <a:t>®</a:t>
            </a:r>
            <a:endParaRPr lang="es-ES" dirty="0"/>
          </a:p>
          <a:p>
            <a:pPr marL="0" lvl="0" indent="0" algn="just">
              <a:buNone/>
            </a:pPr>
            <a:endParaRPr lang="es-EC" dirty="0"/>
          </a:p>
          <a:p>
            <a:pPr marL="0" indent="0" algn="just">
              <a:buNone/>
            </a:pPr>
            <a:endParaRPr lang="es-EC" dirty="0"/>
          </a:p>
          <a:p>
            <a:pPr algn="just"/>
            <a:endParaRPr lang="es-ES" dirty="0"/>
          </a:p>
          <a:p>
            <a:pPr algn="just"/>
            <a:endParaRPr lang="es-EC" dirty="0" smtClean="0"/>
          </a:p>
        </p:txBody>
      </p:sp>
      <p:graphicFrame>
        <p:nvGraphicFramePr>
          <p:cNvPr id="5" name="Tabla 4"/>
          <p:cNvGraphicFramePr>
            <a:graphicFrameLocks noGrp="1"/>
          </p:cNvGraphicFramePr>
          <p:nvPr>
            <p:extLst>
              <p:ext uri="{D42A27DB-BD31-4B8C-83A1-F6EECF244321}">
                <p14:modId xmlns:p14="http://schemas.microsoft.com/office/powerpoint/2010/main" val="2491440895"/>
              </p:ext>
            </p:extLst>
          </p:nvPr>
        </p:nvGraphicFramePr>
        <p:xfrm>
          <a:off x="2119787" y="2099909"/>
          <a:ext cx="6319362" cy="4114800"/>
        </p:xfrm>
        <a:graphic>
          <a:graphicData uri="http://schemas.openxmlformats.org/drawingml/2006/table">
            <a:tbl>
              <a:tblPr firstRow="1" firstCol="1" bandRow="1">
                <a:tableStyleId>{5A111915-BE36-4E01-A7E5-04B1672EAD32}</a:tableStyleId>
              </a:tblPr>
              <a:tblGrid>
                <a:gridCol w="1532277">
                  <a:extLst>
                    <a:ext uri="{9D8B030D-6E8A-4147-A177-3AD203B41FA5}">
                      <a16:colId xmlns:a16="http://schemas.microsoft.com/office/drawing/2014/main" val="4258171419"/>
                    </a:ext>
                  </a:extLst>
                </a:gridCol>
                <a:gridCol w="2358427">
                  <a:extLst>
                    <a:ext uri="{9D8B030D-6E8A-4147-A177-3AD203B41FA5}">
                      <a16:colId xmlns:a16="http://schemas.microsoft.com/office/drawing/2014/main" val="1517398410"/>
                    </a:ext>
                  </a:extLst>
                </a:gridCol>
                <a:gridCol w="2428658">
                  <a:extLst>
                    <a:ext uri="{9D8B030D-6E8A-4147-A177-3AD203B41FA5}">
                      <a16:colId xmlns:a16="http://schemas.microsoft.com/office/drawing/2014/main" val="225649000"/>
                    </a:ext>
                  </a:extLst>
                </a:gridCol>
              </a:tblGrid>
              <a:tr h="441518">
                <a:tc>
                  <a:txBody>
                    <a:bodyPr/>
                    <a:lstStyle/>
                    <a:p>
                      <a:pPr marL="0" marR="0" indent="450215" algn="l">
                        <a:lnSpc>
                          <a:spcPct val="150000"/>
                        </a:lnSpc>
                        <a:spcBef>
                          <a:spcPts val="0"/>
                        </a:spcBef>
                        <a:spcAft>
                          <a:spcPts val="0"/>
                        </a:spcAft>
                      </a:pPr>
                      <a:r>
                        <a:rPr lang="es-ES" sz="2000">
                          <a:effectLst/>
                        </a:rPr>
                        <a:t>Eb/No</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MBSD SIMULINK</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effectLst/>
                        </a:rPr>
                        <a:t>MBSD LABVIEW</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5120178"/>
                  </a:ext>
                </a:extLst>
              </a:tr>
              <a:tr h="414468">
                <a:tc>
                  <a:txBody>
                    <a:bodyPr/>
                    <a:lstStyle/>
                    <a:p>
                      <a:pPr marL="0" marR="0" indent="450215" algn="l">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1.5930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1,2243</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958452013"/>
                  </a:ext>
                </a:extLst>
              </a:tr>
              <a:tr h="414468">
                <a:tc>
                  <a:txBody>
                    <a:bodyPr/>
                    <a:lstStyle/>
                    <a:p>
                      <a:pPr marL="0" marR="0" indent="450215" algn="l">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1.4178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1,213</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13772754"/>
                  </a:ext>
                </a:extLst>
              </a:tr>
              <a:tr h="414468">
                <a:tc>
                  <a:txBody>
                    <a:bodyPr/>
                    <a:lstStyle/>
                    <a:p>
                      <a:pPr marL="0" marR="0" indent="450215" algn="l">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1.5192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1,2622</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69616860"/>
                  </a:ext>
                </a:extLst>
              </a:tr>
              <a:tr h="414468">
                <a:tc>
                  <a:txBody>
                    <a:bodyPr/>
                    <a:lstStyle/>
                    <a:p>
                      <a:pPr marL="0" marR="0" indent="450215" algn="l">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effectLst/>
                        </a:rPr>
                        <a:t>1.5485</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1,2383</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91156953"/>
                  </a:ext>
                </a:extLst>
              </a:tr>
              <a:tr h="414468">
                <a:tc>
                  <a:txBody>
                    <a:bodyPr/>
                    <a:lstStyle/>
                    <a:p>
                      <a:pPr marL="0" marR="0" indent="450215" algn="l">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1.9683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1,5053</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4024169"/>
                  </a:ext>
                </a:extLst>
              </a:tr>
              <a:tr h="414468">
                <a:tc>
                  <a:txBody>
                    <a:bodyPr/>
                    <a:lstStyle/>
                    <a:p>
                      <a:pPr marL="0" marR="0" indent="450215" algn="l">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1.7316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1,7193</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6223263"/>
                  </a:ext>
                </a:extLst>
              </a:tr>
              <a:tr h="414468">
                <a:tc>
                  <a:txBody>
                    <a:bodyPr/>
                    <a:lstStyle/>
                    <a:p>
                      <a:pPr marL="0" marR="0" indent="450215" algn="l">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1.7545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1,794</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43497328"/>
                  </a:ext>
                </a:extLst>
              </a:tr>
              <a:tr h="414468">
                <a:tc>
                  <a:txBody>
                    <a:bodyPr/>
                    <a:lstStyle/>
                    <a:p>
                      <a:pPr marL="0" marR="0" indent="450215" algn="l">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effectLst/>
                        </a:rPr>
                        <a:t>1.5930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1,2243</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8849645"/>
                  </a:ext>
                </a:extLst>
              </a:tr>
            </a:tbl>
          </a:graphicData>
        </a:graphic>
      </p:graphicFrame>
    </p:spTree>
    <p:extLst>
      <p:ext uri="{BB962C8B-B14F-4D97-AF65-F5344CB8AC3E}">
        <p14:creationId xmlns:p14="http://schemas.microsoft.com/office/powerpoint/2010/main" val="1658538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604911" y="123474"/>
            <a:ext cx="10389659" cy="526415"/>
          </a:xfrm>
        </p:spPr>
        <p:txBody>
          <a:bodyPr>
            <a:normAutofit fontScale="90000"/>
          </a:bodyPr>
          <a:lstStyle/>
          <a:p>
            <a:r>
              <a:rPr lang="es-EC" dirty="0" smtClean="0"/>
              <a:t>Algoritmo </a:t>
            </a:r>
            <a:r>
              <a:rPr lang="es-EC" dirty="0"/>
              <a:t>de Cifrado </a:t>
            </a:r>
            <a:r>
              <a:rPr lang="es-EC" dirty="0" smtClean="0"/>
              <a:t>en </a:t>
            </a:r>
            <a:r>
              <a:rPr lang="es-EC" dirty="0" smtClean="0"/>
              <a:t>Frecuencia</a:t>
            </a:r>
            <a:endParaRPr lang="es-EC" dirty="0"/>
          </a:p>
        </p:txBody>
      </p:sp>
      <p:sp>
        <p:nvSpPr>
          <p:cNvPr id="3" name="Marcador de contenido 2"/>
          <p:cNvSpPr>
            <a:spLocks noGrp="1"/>
          </p:cNvSpPr>
          <p:nvPr>
            <p:ph idx="1"/>
          </p:nvPr>
        </p:nvSpPr>
        <p:spPr>
          <a:xfrm>
            <a:off x="838200" y="1085850"/>
            <a:ext cx="10515600" cy="4485567"/>
          </a:xfrm>
        </p:spPr>
        <p:txBody>
          <a:bodyPr>
            <a:normAutofit/>
          </a:bodyPr>
          <a:lstStyle/>
          <a:p>
            <a:r>
              <a:rPr lang="x-none" i="1" dirty="0" smtClean="0"/>
              <a:t>Medidas de Distorsión </a:t>
            </a:r>
            <a:r>
              <a:rPr lang="es-EC" i="1" dirty="0"/>
              <a:t>MBSD con modulación </a:t>
            </a:r>
            <a:r>
              <a:rPr lang="es-EC" i="1" dirty="0" smtClean="0"/>
              <a:t>BPSK </a:t>
            </a:r>
            <a:r>
              <a:rPr lang="es-EC" i="1" dirty="0"/>
              <a:t>en Simulink</a:t>
            </a:r>
            <a:r>
              <a:rPr lang="es-EC" i="1" baseline="30000" dirty="0"/>
              <a:t>® </a:t>
            </a:r>
            <a:r>
              <a:rPr lang="es-EC" i="1" dirty="0"/>
              <a:t>y </a:t>
            </a:r>
            <a:r>
              <a:rPr lang="es-EC" i="1" dirty="0" err="1"/>
              <a:t>LabVIEW</a:t>
            </a:r>
            <a:r>
              <a:rPr lang="es-EC" i="1" baseline="30000" dirty="0"/>
              <a:t>®</a:t>
            </a:r>
            <a:endParaRPr lang="es-ES" dirty="0"/>
          </a:p>
          <a:p>
            <a:pPr marL="0" lvl="0" indent="0" algn="just">
              <a:buNone/>
            </a:pPr>
            <a:endParaRPr lang="es-EC" dirty="0"/>
          </a:p>
          <a:p>
            <a:pPr marL="0" indent="0" algn="just">
              <a:buNone/>
            </a:pPr>
            <a:endParaRPr lang="es-EC" dirty="0"/>
          </a:p>
          <a:p>
            <a:pPr algn="just"/>
            <a:endParaRPr lang="es-ES" dirty="0"/>
          </a:p>
          <a:p>
            <a:pPr algn="just"/>
            <a:endParaRPr lang="es-EC" dirty="0" smtClean="0"/>
          </a:p>
        </p:txBody>
      </p:sp>
      <p:graphicFrame>
        <p:nvGraphicFramePr>
          <p:cNvPr id="5" name="Tabla 4"/>
          <p:cNvGraphicFramePr>
            <a:graphicFrameLocks noGrp="1"/>
          </p:cNvGraphicFramePr>
          <p:nvPr>
            <p:extLst>
              <p:ext uri="{D42A27DB-BD31-4B8C-83A1-F6EECF244321}">
                <p14:modId xmlns:p14="http://schemas.microsoft.com/office/powerpoint/2010/main" val="3152004108"/>
              </p:ext>
            </p:extLst>
          </p:nvPr>
        </p:nvGraphicFramePr>
        <p:xfrm>
          <a:off x="2119787" y="2099909"/>
          <a:ext cx="6319362" cy="4114800"/>
        </p:xfrm>
        <a:graphic>
          <a:graphicData uri="http://schemas.openxmlformats.org/drawingml/2006/table">
            <a:tbl>
              <a:tblPr firstRow="1" firstCol="1" bandRow="1">
                <a:tableStyleId>{5A111915-BE36-4E01-A7E5-04B1672EAD32}</a:tableStyleId>
              </a:tblPr>
              <a:tblGrid>
                <a:gridCol w="1532277">
                  <a:extLst>
                    <a:ext uri="{9D8B030D-6E8A-4147-A177-3AD203B41FA5}">
                      <a16:colId xmlns:a16="http://schemas.microsoft.com/office/drawing/2014/main" val="4258171419"/>
                    </a:ext>
                  </a:extLst>
                </a:gridCol>
                <a:gridCol w="2358427">
                  <a:extLst>
                    <a:ext uri="{9D8B030D-6E8A-4147-A177-3AD203B41FA5}">
                      <a16:colId xmlns:a16="http://schemas.microsoft.com/office/drawing/2014/main" val="1517398410"/>
                    </a:ext>
                  </a:extLst>
                </a:gridCol>
                <a:gridCol w="2428658">
                  <a:extLst>
                    <a:ext uri="{9D8B030D-6E8A-4147-A177-3AD203B41FA5}">
                      <a16:colId xmlns:a16="http://schemas.microsoft.com/office/drawing/2014/main" val="225649000"/>
                    </a:ext>
                  </a:extLst>
                </a:gridCol>
              </a:tblGrid>
              <a:tr h="441518">
                <a:tc>
                  <a:txBody>
                    <a:bodyPr/>
                    <a:lstStyle/>
                    <a:p>
                      <a:pPr marL="0" marR="0" indent="450215" algn="l">
                        <a:lnSpc>
                          <a:spcPct val="150000"/>
                        </a:lnSpc>
                        <a:spcBef>
                          <a:spcPts val="0"/>
                        </a:spcBef>
                        <a:spcAft>
                          <a:spcPts val="0"/>
                        </a:spcAft>
                      </a:pPr>
                      <a:r>
                        <a:rPr lang="es-ES" sz="2000">
                          <a:effectLst/>
                        </a:rPr>
                        <a:t>Eb/No</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effectLst/>
                        </a:rPr>
                        <a:t>MBSD SIMULINK</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effectLst/>
                        </a:rPr>
                        <a:t>MBSD LABVIEW</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5120178"/>
                  </a:ext>
                </a:extLst>
              </a:tr>
              <a:tr h="414468">
                <a:tc>
                  <a:txBody>
                    <a:bodyPr/>
                    <a:lstStyle/>
                    <a:p>
                      <a:pPr marL="0" marR="0" indent="450215" algn="l">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1,2414</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1,4600</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958452013"/>
                  </a:ext>
                </a:extLst>
              </a:tr>
              <a:tr h="414468">
                <a:tc>
                  <a:txBody>
                    <a:bodyPr/>
                    <a:lstStyle/>
                    <a:p>
                      <a:pPr marL="0" marR="0" indent="450215" algn="l">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1,2539</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1,3444</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13772754"/>
                  </a:ext>
                </a:extLst>
              </a:tr>
              <a:tr h="414468">
                <a:tc>
                  <a:txBody>
                    <a:bodyPr/>
                    <a:lstStyle/>
                    <a:p>
                      <a:pPr marL="0" marR="0" indent="450215" algn="l">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1,2725</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1,4266</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69616860"/>
                  </a:ext>
                </a:extLst>
              </a:tr>
              <a:tr h="414468">
                <a:tc>
                  <a:txBody>
                    <a:bodyPr/>
                    <a:lstStyle/>
                    <a:p>
                      <a:pPr marL="0" marR="0" indent="450215" algn="l">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1,3046</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1,5727</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91156953"/>
                  </a:ext>
                </a:extLst>
              </a:tr>
              <a:tr h="414468">
                <a:tc>
                  <a:txBody>
                    <a:bodyPr/>
                    <a:lstStyle/>
                    <a:p>
                      <a:pPr marL="0" marR="0" indent="450215" algn="l">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1,4916</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1,6754</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4024169"/>
                  </a:ext>
                </a:extLst>
              </a:tr>
              <a:tr h="414468">
                <a:tc>
                  <a:txBody>
                    <a:bodyPr/>
                    <a:lstStyle/>
                    <a:p>
                      <a:pPr marL="0" marR="0" indent="450215" algn="l">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1,7305</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1,7298</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6223263"/>
                  </a:ext>
                </a:extLst>
              </a:tr>
              <a:tr h="414468">
                <a:tc>
                  <a:txBody>
                    <a:bodyPr/>
                    <a:lstStyle/>
                    <a:p>
                      <a:pPr marL="0" marR="0" indent="450215" algn="l">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1,7998</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1,7540</a:t>
                      </a:r>
                      <a:endParaRPr lang="es-E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43497328"/>
                  </a:ext>
                </a:extLst>
              </a:tr>
              <a:tr h="414468">
                <a:tc>
                  <a:txBody>
                    <a:bodyPr/>
                    <a:lstStyle/>
                    <a:p>
                      <a:pPr marL="0" marR="0" indent="450215" algn="l">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1,2414</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1,4600</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8849645"/>
                  </a:ext>
                </a:extLst>
              </a:tr>
            </a:tbl>
          </a:graphicData>
        </a:graphic>
      </p:graphicFrame>
    </p:spTree>
    <p:extLst>
      <p:ext uri="{BB962C8B-B14F-4D97-AF65-F5344CB8AC3E}">
        <p14:creationId xmlns:p14="http://schemas.microsoft.com/office/powerpoint/2010/main" val="2319160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Códigos de Cifrado Desarrollados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53437341"/>
              </p:ext>
            </p:extLst>
          </p:nvPr>
        </p:nvGraphicFramePr>
        <p:xfrm>
          <a:off x="838200" y="1020763"/>
          <a:ext cx="10644188" cy="481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369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Códigos de Cifrado Desarrollados</a:t>
            </a:r>
          </a:p>
        </p:txBody>
      </p:sp>
      <p:sp>
        <p:nvSpPr>
          <p:cNvPr id="3" name="Marcador de contenido 2"/>
          <p:cNvSpPr>
            <a:spLocks noGrp="1"/>
          </p:cNvSpPr>
          <p:nvPr>
            <p:ph idx="1"/>
          </p:nvPr>
        </p:nvSpPr>
        <p:spPr>
          <a:xfrm>
            <a:off x="838200" y="1429500"/>
            <a:ext cx="10644963" cy="4253444"/>
          </a:xfrm>
        </p:spPr>
        <p:txBody>
          <a:bodyPr>
            <a:normAutofit/>
          </a:bodyPr>
          <a:lstStyle/>
          <a:p>
            <a:pPr marL="0" lvl="0" indent="0">
              <a:buNone/>
            </a:pPr>
            <a:r>
              <a:rPr lang="es-EC" b="1" i="1" dirty="0"/>
              <a:t>Algoritmo de Cifrado </a:t>
            </a:r>
            <a:r>
              <a:rPr lang="es-EC" b="1" i="1" dirty="0" smtClean="0"/>
              <a:t>DES (Data Encryption Standard).- </a:t>
            </a:r>
            <a:r>
              <a:rPr lang="es-EC" dirty="0"/>
              <a:t>La técnica de cifrado DES es un método de cifrado de datos de clave simétrica y consta de dos procesos, el proceso de cifrado y el proceso de descifrado. Cada uno de estos procesos tiene un proceso de ocho pasos. El proceso de descifrado se lo realiza invirtiendo los pasos del proceso del cifrado. La clave utilizada en el método de cifrado DES tiene 56 bits de </a:t>
            </a:r>
            <a:r>
              <a:rPr lang="es-EC" dirty="0" smtClean="0"/>
              <a:t>longitud.</a:t>
            </a:r>
            <a:r>
              <a:rPr lang="es-EC" b="1" i="1" dirty="0" smtClean="0"/>
              <a:t> </a:t>
            </a:r>
            <a:endParaRPr lang="es-ES" b="1" dirty="0"/>
          </a:p>
        </p:txBody>
      </p:sp>
    </p:spTree>
    <p:extLst>
      <p:ext uri="{BB962C8B-B14F-4D97-AF65-F5344CB8AC3E}">
        <p14:creationId xmlns:p14="http://schemas.microsoft.com/office/powerpoint/2010/main" val="1511552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Algoritmo de Cifrado DES</a:t>
            </a:r>
          </a:p>
        </p:txBody>
      </p:sp>
      <p:graphicFrame>
        <p:nvGraphicFramePr>
          <p:cNvPr id="5" name="Marcador de contenido 4"/>
          <p:cNvGraphicFramePr>
            <a:graphicFrameLocks noGrp="1"/>
          </p:cNvGraphicFramePr>
          <p:nvPr>
            <p:ph idx="1"/>
            <p:extLst/>
          </p:nvPr>
        </p:nvGraphicFramePr>
        <p:xfrm>
          <a:off x="411956" y="1990453"/>
          <a:ext cx="10644188"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a 5"/>
          <p:cNvGraphicFramePr>
            <a:graphicFrameLocks noGrp="1"/>
          </p:cNvGraphicFramePr>
          <p:nvPr>
            <p:extLst/>
          </p:nvPr>
        </p:nvGraphicFramePr>
        <p:xfrm>
          <a:off x="7811592" y="649889"/>
          <a:ext cx="3599358" cy="2194560"/>
        </p:xfrm>
        <a:graphic>
          <a:graphicData uri="http://schemas.openxmlformats.org/drawingml/2006/table">
            <a:tbl>
              <a:tblPr firstRow="1" firstCol="1" bandRow="1">
                <a:tableStyleId>{5C22544A-7EE6-4342-B048-85BDC9FD1C3A}</a:tableStyleId>
              </a:tblPr>
              <a:tblGrid>
                <a:gridCol w="460383">
                  <a:extLst>
                    <a:ext uri="{9D8B030D-6E8A-4147-A177-3AD203B41FA5}">
                      <a16:colId xmlns:a16="http://schemas.microsoft.com/office/drawing/2014/main" val="452295451"/>
                    </a:ext>
                  </a:extLst>
                </a:gridCol>
                <a:gridCol w="460383">
                  <a:extLst>
                    <a:ext uri="{9D8B030D-6E8A-4147-A177-3AD203B41FA5}">
                      <a16:colId xmlns:a16="http://schemas.microsoft.com/office/drawing/2014/main" val="3857446827"/>
                    </a:ext>
                  </a:extLst>
                </a:gridCol>
                <a:gridCol w="460383">
                  <a:extLst>
                    <a:ext uri="{9D8B030D-6E8A-4147-A177-3AD203B41FA5}">
                      <a16:colId xmlns:a16="http://schemas.microsoft.com/office/drawing/2014/main" val="2590810355"/>
                    </a:ext>
                  </a:extLst>
                </a:gridCol>
                <a:gridCol w="460383">
                  <a:extLst>
                    <a:ext uri="{9D8B030D-6E8A-4147-A177-3AD203B41FA5}">
                      <a16:colId xmlns:a16="http://schemas.microsoft.com/office/drawing/2014/main" val="3314062375"/>
                    </a:ext>
                  </a:extLst>
                </a:gridCol>
                <a:gridCol w="460383">
                  <a:extLst>
                    <a:ext uri="{9D8B030D-6E8A-4147-A177-3AD203B41FA5}">
                      <a16:colId xmlns:a16="http://schemas.microsoft.com/office/drawing/2014/main" val="3324097907"/>
                    </a:ext>
                  </a:extLst>
                </a:gridCol>
                <a:gridCol w="460383">
                  <a:extLst>
                    <a:ext uri="{9D8B030D-6E8A-4147-A177-3AD203B41FA5}">
                      <a16:colId xmlns:a16="http://schemas.microsoft.com/office/drawing/2014/main" val="2977408938"/>
                    </a:ext>
                  </a:extLst>
                </a:gridCol>
                <a:gridCol w="460383">
                  <a:extLst>
                    <a:ext uri="{9D8B030D-6E8A-4147-A177-3AD203B41FA5}">
                      <a16:colId xmlns:a16="http://schemas.microsoft.com/office/drawing/2014/main" val="2274049539"/>
                    </a:ext>
                  </a:extLst>
                </a:gridCol>
                <a:gridCol w="376677">
                  <a:extLst>
                    <a:ext uri="{9D8B030D-6E8A-4147-A177-3AD203B41FA5}">
                      <a16:colId xmlns:a16="http://schemas.microsoft.com/office/drawing/2014/main" val="1507605158"/>
                    </a:ext>
                  </a:extLst>
                </a:gridCol>
              </a:tblGrid>
              <a:tr h="251867">
                <a:tc>
                  <a:txBody>
                    <a:bodyPr/>
                    <a:lstStyle/>
                    <a:p>
                      <a:pPr marL="0" marR="0" indent="0" algn="ctr">
                        <a:lnSpc>
                          <a:spcPct val="150000"/>
                        </a:lnSpc>
                        <a:spcBef>
                          <a:spcPts val="0"/>
                        </a:spcBef>
                        <a:spcAft>
                          <a:spcPts val="0"/>
                        </a:spcAft>
                      </a:pPr>
                      <a:r>
                        <a:rPr lang="es-ES" sz="1200">
                          <a:effectLst/>
                        </a:rPr>
                        <a:t>58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8782643"/>
                  </a:ext>
                </a:extLst>
              </a:tr>
              <a:tr h="251867">
                <a:tc>
                  <a:txBody>
                    <a:bodyPr/>
                    <a:lstStyle/>
                    <a:p>
                      <a:pPr marL="0" marR="0" indent="0" algn="ctr">
                        <a:lnSpc>
                          <a:spcPct val="150000"/>
                        </a:lnSpc>
                        <a:spcBef>
                          <a:spcPts val="0"/>
                        </a:spcBef>
                        <a:spcAft>
                          <a:spcPts val="0"/>
                        </a:spcAft>
                      </a:pPr>
                      <a:r>
                        <a:rPr lang="es-ES" sz="1200">
                          <a:effectLst/>
                        </a:rPr>
                        <a:t>60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73440652"/>
                  </a:ext>
                </a:extLst>
              </a:tr>
              <a:tr h="251867">
                <a:tc>
                  <a:txBody>
                    <a:bodyPr/>
                    <a:lstStyle/>
                    <a:p>
                      <a:pPr marL="0" marR="0" indent="0" algn="ctr">
                        <a:lnSpc>
                          <a:spcPct val="150000"/>
                        </a:lnSpc>
                        <a:spcBef>
                          <a:spcPts val="0"/>
                        </a:spcBef>
                        <a:spcAft>
                          <a:spcPts val="0"/>
                        </a:spcAft>
                      </a:pPr>
                      <a:r>
                        <a:rPr lang="es-ES" sz="1200">
                          <a:effectLst/>
                        </a:rPr>
                        <a:t>62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03842424"/>
                  </a:ext>
                </a:extLst>
              </a:tr>
              <a:tr h="251867">
                <a:tc>
                  <a:txBody>
                    <a:bodyPr/>
                    <a:lstStyle/>
                    <a:p>
                      <a:pPr marL="0" marR="0" indent="0" algn="ctr">
                        <a:lnSpc>
                          <a:spcPct val="150000"/>
                        </a:lnSpc>
                        <a:spcBef>
                          <a:spcPts val="0"/>
                        </a:spcBef>
                        <a:spcAft>
                          <a:spcPts val="0"/>
                        </a:spcAft>
                      </a:pPr>
                      <a:r>
                        <a:rPr lang="es-ES" sz="1200">
                          <a:effectLst/>
                        </a:rPr>
                        <a:t>64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40</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32</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24</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16</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8</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47555507"/>
                  </a:ext>
                </a:extLst>
              </a:tr>
              <a:tr h="251867">
                <a:tc>
                  <a:txBody>
                    <a:bodyPr/>
                    <a:lstStyle/>
                    <a:p>
                      <a:pPr marL="0" marR="0" indent="0" algn="ctr">
                        <a:lnSpc>
                          <a:spcPct val="150000"/>
                        </a:lnSpc>
                        <a:spcBef>
                          <a:spcPts val="0"/>
                        </a:spcBef>
                        <a:spcAft>
                          <a:spcPts val="0"/>
                        </a:spcAft>
                      </a:pPr>
                      <a:r>
                        <a:rPr lang="es-ES" sz="1200">
                          <a:effectLst/>
                        </a:rPr>
                        <a:t>57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08803001"/>
                  </a:ext>
                </a:extLst>
              </a:tr>
              <a:tr h="251867">
                <a:tc>
                  <a:txBody>
                    <a:bodyPr/>
                    <a:lstStyle/>
                    <a:p>
                      <a:pPr marL="0" marR="0" indent="0" algn="ctr">
                        <a:lnSpc>
                          <a:spcPct val="150000"/>
                        </a:lnSpc>
                        <a:spcBef>
                          <a:spcPts val="0"/>
                        </a:spcBef>
                        <a:spcAft>
                          <a:spcPts val="0"/>
                        </a:spcAft>
                      </a:pPr>
                      <a:r>
                        <a:rPr lang="es-ES" sz="1200">
                          <a:effectLst/>
                        </a:rPr>
                        <a:t>59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90645606"/>
                  </a:ext>
                </a:extLst>
              </a:tr>
              <a:tr h="251867">
                <a:tc>
                  <a:txBody>
                    <a:bodyPr/>
                    <a:lstStyle/>
                    <a:p>
                      <a:pPr marL="0" marR="0" indent="0" algn="ctr">
                        <a:lnSpc>
                          <a:spcPct val="150000"/>
                        </a:lnSpc>
                        <a:spcBef>
                          <a:spcPts val="0"/>
                        </a:spcBef>
                        <a:spcAft>
                          <a:spcPts val="0"/>
                        </a:spcAft>
                      </a:pPr>
                      <a:r>
                        <a:rPr lang="es-ES" sz="1200">
                          <a:effectLst/>
                        </a:rPr>
                        <a:t>61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84197262"/>
                  </a:ext>
                </a:extLst>
              </a:tr>
              <a:tr h="251867">
                <a:tc>
                  <a:txBody>
                    <a:bodyPr/>
                    <a:lstStyle/>
                    <a:p>
                      <a:pPr marL="0" marR="0" indent="0" algn="ctr">
                        <a:lnSpc>
                          <a:spcPct val="150000"/>
                        </a:lnSpc>
                        <a:spcBef>
                          <a:spcPts val="0"/>
                        </a:spcBef>
                        <a:spcAft>
                          <a:spcPts val="0"/>
                        </a:spcAft>
                      </a:pPr>
                      <a:r>
                        <a:rPr lang="es-ES" sz="1200">
                          <a:effectLst/>
                        </a:rPr>
                        <a:t>63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55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47</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39</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31</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23</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a:effectLst/>
                        </a:rPr>
                        <a:t>15</a:t>
                      </a:r>
                      <a:endParaRPr lang="es-E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a:lnSpc>
                          <a:spcPct val="150000"/>
                        </a:lnSpc>
                        <a:spcBef>
                          <a:spcPts val="0"/>
                        </a:spcBef>
                        <a:spcAft>
                          <a:spcPts val="0"/>
                        </a:spcAft>
                      </a:pPr>
                      <a:r>
                        <a:rPr lang="es-ES" sz="1200" dirty="0">
                          <a:effectLst/>
                        </a:rPr>
                        <a:t>7</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1793391"/>
                  </a:ext>
                </a:extLst>
              </a:tr>
            </a:tbl>
          </a:graphicData>
        </a:graphic>
      </p:graphicFrame>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199" y="963941"/>
            <a:ext cx="4909457" cy="1756229"/>
          </a:xfrm>
          <a:prstGeom prst="rect">
            <a:avLst/>
          </a:prstGeom>
        </p:spPr>
      </p:pic>
    </p:spTree>
    <p:extLst>
      <p:ext uri="{BB962C8B-B14F-4D97-AF65-F5344CB8AC3E}">
        <p14:creationId xmlns:p14="http://schemas.microsoft.com/office/powerpoint/2010/main" val="417595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Objetivos</a:t>
            </a:r>
          </a:p>
        </p:txBody>
      </p:sp>
      <p:sp>
        <p:nvSpPr>
          <p:cNvPr id="3" name="Marcador de contenido 2"/>
          <p:cNvSpPr>
            <a:spLocks noGrp="1"/>
          </p:cNvSpPr>
          <p:nvPr>
            <p:ph idx="1"/>
          </p:nvPr>
        </p:nvSpPr>
        <p:spPr>
          <a:xfrm>
            <a:off x="838200" y="1360967"/>
            <a:ext cx="10515600" cy="4253024"/>
          </a:xfrm>
        </p:spPr>
        <p:txBody>
          <a:bodyPr>
            <a:normAutofit fontScale="77500" lnSpcReduction="20000"/>
          </a:bodyPr>
          <a:lstStyle/>
          <a:p>
            <a:r>
              <a:rPr lang="es-EC" sz="3100" dirty="0"/>
              <a:t>Implementar algoritmos de cifrado en una Radio Definida por Software desarrollada en la tarjeta USRP N200/210.</a:t>
            </a:r>
            <a:endParaRPr lang="es-ES" sz="3100" dirty="0"/>
          </a:p>
          <a:p>
            <a:pPr lvl="0"/>
            <a:r>
              <a:rPr lang="es-EC" dirty="0"/>
              <a:t>Analizar los diferentes sistemas de criptografía seleccionados para la implementación en la SDR, incluyendo estándar militar existente. </a:t>
            </a:r>
            <a:endParaRPr lang="es-ES" dirty="0"/>
          </a:p>
          <a:p>
            <a:pPr lvl="0"/>
            <a:r>
              <a:rPr lang="es-EC" dirty="0"/>
              <a:t>Adaptar el algoritmo de cifrado a diversos modelos de </a:t>
            </a:r>
            <a:r>
              <a:rPr lang="es-EC" dirty="0" smtClean="0"/>
              <a:t>radio </a:t>
            </a:r>
            <a:r>
              <a:rPr lang="es-EC" dirty="0"/>
              <a:t>definida por software existente en el CICTE.</a:t>
            </a:r>
            <a:endParaRPr lang="es-ES" dirty="0"/>
          </a:p>
          <a:p>
            <a:pPr lvl="0"/>
            <a:r>
              <a:rPr lang="es-EC" dirty="0"/>
              <a:t>Simular y modificar los parámetros de los sistemas de criptografía seleccionados para la implementación en la SDR.</a:t>
            </a:r>
            <a:endParaRPr lang="es-ES" dirty="0"/>
          </a:p>
          <a:p>
            <a:pPr lvl="0"/>
            <a:r>
              <a:rPr lang="es-EC" dirty="0"/>
              <a:t>Implementar los algoritmos en la radio definida por software en la tarjeta USRP-2920.</a:t>
            </a:r>
            <a:endParaRPr lang="es-ES" dirty="0"/>
          </a:p>
          <a:p>
            <a:pPr lvl="0"/>
            <a:r>
              <a:rPr lang="es-EC" dirty="0"/>
              <a:t>Evaluar el funcionamiento y seguridad obtenida de los algoritmos implementados.</a:t>
            </a:r>
            <a:endParaRPr lang="es-ES" dirty="0"/>
          </a:p>
          <a:p>
            <a:pPr lvl="0"/>
            <a:r>
              <a:rPr lang="es-EC" dirty="0"/>
              <a:t>Comparar los parámetros de calidad de cada algoritmo imprentado en la SDR mediante medidas objetivas de </a:t>
            </a:r>
            <a:r>
              <a:rPr lang="es-EC" dirty="0" smtClean="0"/>
              <a:t>calidad.</a:t>
            </a:r>
            <a:endParaRPr lang="es-ES" dirty="0"/>
          </a:p>
        </p:txBody>
      </p:sp>
    </p:spTree>
    <p:extLst>
      <p:ext uri="{BB962C8B-B14F-4D97-AF65-F5344CB8AC3E}">
        <p14:creationId xmlns:p14="http://schemas.microsoft.com/office/powerpoint/2010/main" val="2723486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Algoritmo de Cifrado DES</a:t>
            </a:r>
          </a:p>
        </p:txBody>
      </p:sp>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7760" y="655994"/>
            <a:ext cx="2926080" cy="5537045"/>
          </a:xfrm>
          <a:prstGeom prst="rect">
            <a:avLst/>
          </a:prstGeom>
        </p:spPr>
      </p:pic>
    </p:spTree>
    <p:extLst>
      <p:ext uri="{BB962C8B-B14F-4D97-AF65-F5344CB8AC3E}">
        <p14:creationId xmlns:p14="http://schemas.microsoft.com/office/powerpoint/2010/main" val="408912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9"/>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Algoritmo de Cifrado DES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381" y="649888"/>
            <a:ext cx="3381375" cy="5248275"/>
          </a:xfrm>
          <a:prstGeom prst="rect">
            <a:avLst/>
          </a:prstGeom>
        </p:spPr>
      </p:pic>
      <p:pic>
        <p:nvPicPr>
          <p:cNvPr id="11" name="Marcador de contenido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5603" y="649888"/>
            <a:ext cx="5028808" cy="5463115"/>
          </a:xfrm>
        </p:spPr>
      </p:pic>
    </p:spTree>
    <p:extLst>
      <p:ext uri="{BB962C8B-B14F-4D97-AF65-F5344CB8AC3E}">
        <p14:creationId xmlns:p14="http://schemas.microsoft.com/office/powerpoint/2010/main" val="1326836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pPr lvl="0"/>
            <a:r>
              <a:rPr lang="es-EC" dirty="0"/>
              <a:t>Algoritmo de Cifrado </a:t>
            </a:r>
            <a:r>
              <a:rPr lang="es-EC" dirty="0" smtClean="0"/>
              <a:t>DES </a:t>
            </a:r>
            <a:r>
              <a:rPr lang="es-ES" i="1" dirty="0"/>
              <a:t>en MATLAB</a:t>
            </a:r>
            <a:r>
              <a:rPr lang="es-EC" i="1" baseline="30000" dirty="0" smtClean="0"/>
              <a:t>®</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es-ES" i="1" dirty="0"/>
              <a:t>Medidas BER con QPSK y BPSK </a:t>
            </a:r>
            <a:r>
              <a:rPr lang="es-ES" i="1" dirty="0" smtClean="0"/>
              <a:t>DES en MATLAB</a:t>
            </a:r>
            <a:r>
              <a:rPr lang="es-EC" i="1" baseline="30000" dirty="0" smtClean="0"/>
              <a:t>®</a:t>
            </a:r>
          </a:p>
          <a:p>
            <a:pPr lvl="0"/>
            <a:endParaRPr lang="es-ES"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838200" y="2079389"/>
            <a:ext cx="4935583" cy="3393948"/>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5773782" y="2079389"/>
            <a:ext cx="4856117" cy="3393948"/>
          </a:xfrm>
          <a:prstGeom prst="rect">
            <a:avLst/>
          </a:prstGeom>
        </p:spPr>
      </p:pic>
    </p:spTree>
    <p:extLst>
      <p:ext uri="{BB962C8B-B14F-4D97-AF65-F5344CB8AC3E}">
        <p14:creationId xmlns:p14="http://schemas.microsoft.com/office/powerpoint/2010/main" val="4016566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pPr lvl="0"/>
            <a:r>
              <a:rPr lang="es-EC" dirty="0"/>
              <a:t>Algoritmo de Cifrado </a:t>
            </a:r>
            <a:r>
              <a:rPr lang="es-EC" dirty="0" smtClean="0"/>
              <a:t>DES </a:t>
            </a:r>
            <a:r>
              <a:rPr lang="es-ES" i="1" dirty="0"/>
              <a:t>en MATLAB</a:t>
            </a:r>
            <a:r>
              <a:rPr lang="es-EC" i="1" baseline="30000" dirty="0" smtClean="0"/>
              <a:t>®</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x-none" i="1" dirty="0"/>
              <a:t>Medidas de Distorsión MBSD QPSK y BPSK </a:t>
            </a:r>
            <a:r>
              <a:rPr lang="x-none" i="1" dirty="0" smtClean="0"/>
              <a:t>DES</a:t>
            </a:r>
          </a:p>
          <a:p>
            <a:pPr lvl="0"/>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654301001"/>
              </p:ext>
            </p:extLst>
          </p:nvPr>
        </p:nvGraphicFramePr>
        <p:xfrm>
          <a:off x="1816415" y="1866899"/>
          <a:ext cx="6679884" cy="4206240"/>
        </p:xfrm>
        <a:graphic>
          <a:graphicData uri="http://schemas.openxmlformats.org/drawingml/2006/table">
            <a:tbl>
              <a:tblPr firstRow="1" firstCol="1" bandRow="1">
                <a:tableStyleId>{5A111915-BE36-4E01-A7E5-04B1672EAD32}</a:tableStyleId>
              </a:tblPr>
              <a:tblGrid>
                <a:gridCol w="2226628">
                  <a:extLst>
                    <a:ext uri="{9D8B030D-6E8A-4147-A177-3AD203B41FA5}">
                      <a16:colId xmlns:a16="http://schemas.microsoft.com/office/drawing/2014/main" val="2634893130"/>
                    </a:ext>
                  </a:extLst>
                </a:gridCol>
                <a:gridCol w="2226628">
                  <a:extLst>
                    <a:ext uri="{9D8B030D-6E8A-4147-A177-3AD203B41FA5}">
                      <a16:colId xmlns:a16="http://schemas.microsoft.com/office/drawing/2014/main" val="4118115851"/>
                    </a:ext>
                  </a:extLst>
                </a:gridCol>
                <a:gridCol w="2226628">
                  <a:extLst>
                    <a:ext uri="{9D8B030D-6E8A-4147-A177-3AD203B41FA5}">
                      <a16:colId xmlns:a16="http://schemas.microsoft.com/office/drawing/2014/main" val="2376757585"/>
                    </a:ext>
                  </a:extLst>
                </a:gridCol>
              </a:tblGrid>
              <a:tr h="508557">
                <a:tc>
                  <a:txBody>
                    <a:bodyPr/>
                    <a:lstStyle/>
                    <a:p>
                      <a:pPr marL="0" marR="0" indent="450215" algn="just">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QPSK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75286348"/>
                  </a:ext>
                </a:extLst>
              </a:tr>
              <a:tr h="413436">
                <a:tc>
                  <a:txBody>
                    <a:bodyPr/>
                    <a:lstStyle/>
                    <a:p>
                      <a:pPr marL="0" marR="0" indent="450215" algn="just">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0.8073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0.6764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79415726"/>
                  </a:ext>
                </a:extLst>
              </a:tr>
              <a:tr h="413436">
                <a:tc>
                  <a:txBody>
                    <a:bodyPr/>
                    <a:lstStyle/>
                    <a:p>
                      <a:pPr marL="0" marR="0" indent="450215" algn="just">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0.7685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0.2156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57527316"/>
                  </a:ext>
                </a:extLst>
              </a:tr>
              <a:tr h="413436">
                <a:tc>
                  <a:txBody>
                    <a:bodyPr/>
                    <a:lstStyle/>
                    <a:p>
                      <a:pPr marL="0" marR="0" indent="450215" algn="just">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0.266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21316905"/>
                  </a:ext>
                </a:extLst>
              </a:tr>
              <a:tr h="413436">
                <a:tc>
                  <a:txBody>
                    <a:bodyPr/>
                    <a:lstStyle/>
                    <a:p>
                      <a:pPr marL="0" marR="0" indent="450215" algn="just">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9925346"/>
                  </a:ext>
                </a:extLst>
              </a:tr>
              <a:tr h="413436">
                <a:tc>
                  <a:txBody>
                    <a:bodyPr/>
                    <a:lstStyle/>
                    <a:p>
                      <a:pPr marL="0" marR="0" indent="450215" algn="just">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25134970"/>
                  </a:ext>
                </a:extLst>
              </a:tr>
              <a:tr h="413436">
                <a:tc>
                  <a:txBody>
                    <a:bodyPr/>
                    <a:lstStyle/>
                    <a:p>
                      <a:pPr marL="0" marR="0" indent="450215" algn="just">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11078249"/>
                  </a:ext>
                </a:extLst>
              </a:tr>
              <a:tr h="413436">
                <a:tc>
                  <a:txBody>
                    <a:bodyPr/>
                    <a:lstStyle/>
                    <a:p>
                      <a:pPr marL="0" marR="0" indent="450215" algn="just">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08971130"/>
                  </a:ext>
                </a:extLst>
              </a:tr>
              <a:tr h="413436">
                <a:tc>
                  <a:txBody>
                    <a:bodyPr/>
                    <a:lstStyle/>
                    <a:p>
                      <a:pPr marL="0" marR="0" indent="450215" algn="just">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0.0652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effectLst/>
                        </a:rPr>
                        <a:t>0.0652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032772692"/>
                  </a:ext>
                </a:extLst>
              </a:tr>
            </a:tbl>
          </a:graphicData>
        </a:graphic>
      </p:graphicFrame>
    </p:spTree>
    <p:extLst>
      <p:ext uri="{BB962C8B-B14F-4D97-AF65-F5344CB8AC3E}">
        <p14:creationId xmlns:p14="http://schemas.microsoft.com/office/powerpoint/2010/main" val="3842033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smtClean="0"/>
              <a:t>Algoritmo </a:t>
            </a:r>
            <a:r>
              <a:rPr lang="es-ES" dirty="0"/>
              <a:t>de cifrado DES en </a:t>
            </a:r>
            <a:r>
              <a:rPr lang="es-ES" dirty="0" err="1"/>
              <a:t>LabVIEW</a:t>
            </a:r>
            <a:r>
              <a:rPr lang="es-ES" dirty="0"/>
              <a:t>®</a:t>
            </a:r>
            <a:endParaRPr lang="es-EC" dirty="0"/>
          </a:p>
        </p:txBody>
      </p:sp>
      <p:pic>
        <p:nvPicPr>
          <p:cNvPr id="10" name="Imagen 9"/>
          <p:cNvPicPr>
            <a:picLocks noChangeAspect="1"/>
          </p:cNvPicPr>
          <p:nvPr/>
        </p:nvPicPr>
        <p:blipFill>
          <a:blip r:embed="rId3"/>
          <a:stretch>
            <a:fillRect/>
          </a:stretch>
        </p:blipFill>
        <p:spPr>
          <a:xfrm>
            <a:off x="719001" y="649889"/>
            <a:ext cx="10567307" cy="5292203"/>
          </a:xfrm>
          <a:prstGeom prst="rect">
            <a:avLst/>
          </a:prstGeom>
        </p:spPr>
      </p:pic>
    </p:spTree>
    <p:extLst>
      <p:ext uri="{BB962C8B-B14F-4D97-AF65-F5344CB8AC3E}">
        <p14:creationId xmlns:p14="http://schemas.microsoft.com/office/powerpoint/2010/main" val="2765027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Algoritmo de Cifrado </a:t>
            </a:r>
            <a:r>
              <a:rPr lang="es-EC" dirty="0" smtClean="0"/>
              <a:t>DES </a:t>
            </a:r>
            <a:r>
              <a:rPr lang="es-ES" i="1" dirty="0" err="1"/>
              <a:t>LabVIEW</a:t>
            </a:r>
            <a:r>
              <a:rPr lang="es-EC" i="1" baseline="30000" dirty="0"/>
              <a:t>®</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es-ES" i="1" dirty="0"/>
              <a:t>Medidas BER con QPSK y BPSK </a:t>
            </a:r>
            <a:r>
              <a:rPr lang="es-ES" i="1" dirty="0" smtClean="0"/>
              <a:t>DES en </a:t>
            </a:r>
            <a:r>
              <a:rPr lang="es-ES" i="1" dirty="0" err="1" smtClean="0"/>
              <a:t>LabVIEW</a:t>
            </a:r>
            <a:r>
              <a:rPr lang="es-EC" i="1" baseline="30000" dirty="0" smtClean="0"/>
              <a:t>®</a:t>
            </a:r>
          </a:p>
          <a:p>
            <a:pPr lvl="0"/>
            <a:endParaRPr lang="es-ES" dirty="0"/>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1397726" y="2033469"/>
            <a:ext cx="4255047" cy="3280142"/>
          </a:xfrm>
          <a:prstGeom prst="rect">
            <a:avLst/>
          </a:prstGeom>
        </p:spPr>
      </p:pic>
      <p:sp>
        <p:nvSpPr>
          <p:cNvPr id="8" name="Rectángulo 7"/>
          <p:cNvSpPr/>
          <p:nvPr/>
        </p:nvSpPr>
        <p:spPr>
          <a:xfrm>
            <a:off x="625963" y="5461918"/>
            <a:ext cx="4931158"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BER vs Eb/No QPSK Cifrado DES en </a:t>
            </a: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LabVIEW</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ES" dirty="0"/>
          </a:p>
        </p:txBody>
      </p:sp>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6361610" y="2033468"/>
            <a:ext cx="4585063" cy="3280143"/>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6395321" y="5461918"/>
                <a:ext cx="4667175"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BER vs </a:t>
                </a:r>
                <a14:m>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𝐸𝑏</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𝑁𝑜</m:t>
                    </m:r>
                  </m:oMath>
                </a14:m>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BPSK Cifrado DES </a:t>
                </a:r>
                <a:r>
                  <a:rPr lang="x-none" dirty="0" err="1">
                    <a:latin typeface="Times New Roman" panose="02020603050405020304" pitchFamily="18" charset="0"/>
                    <a:ea typeface="Calibri" panose="020F0502020204030204" pitchFamily="34" charset="0"/>
                  </a:rPr>
                  <a:t>LabVIEW</a:t>
                </a:r>
                <a:r>
                  <a:rPr lang="es-EC" baseline="30000" dirty="0">
                    <a:latin typeface="Times New Roman" panose="02020603050405020304" pitchFamily="18" charset="0"/>
                    <a:ea typeface="Calibri" panose="020F0502020204030204" pitchFamily="34" charset="0"/>
                  </a:rPr>
                  <a:t>®</a:t>
                </a:r>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6395321" y="5461918"/>
                <a:ext cx="4667175" cy="369332"/>
              </a:xfrm>
              <a:prstGeom prst="rect">
                <a:avLst/>
              </a:prstGeom>
              <a:blipFill>
                <a:blip r:embed="rId5"/>
                <a:stretch>
                  <a:fillRect l="-1044" t="-11475" b="-22951"/>
                </a:stretch>
              </a:blipFill>
            </p:spPr>
            <p:txBody>
              <a:bodyPr/>
              <a:lstStyle/>
              <a:p>
                <a:r>
                  <a:rPr lang="es-ES">
                    <a:noFill/>
                  </a:rPr>
                  <a:t> </a:t>
                </a:r>
              </a:p>
            </p:txBody>
          </p:sp>
        </mc:Fallback>
      </mc:AlternateContent>
    </p:spTree>
    <p:extLst>
      <p:ext uri="{BB962C8B-B14F-4D97-AF65-F5344CB8AC3E}">
        <p14:creationId xmlns:p14="http://schemas.microsoft.com/office/powerpoint/2010/main" val="2656475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smtClean="0"/>
              <a:t>Algoritmo </a:t>
            </a:r>
            <a:r>
              <a:rPr lang="es-ES" dirty="0"/>
              <a:t>de cifrado DES en </a:t>
            </a:r>
            <a:r>
              <a:rPr lang="es-ES" dirty="0" err="1"/>
              <a:t>LabVIEW</a:t>
            </a:r>
            <a:r>
              <a:rPr lang="es-ES" dirty="0"/>
              <a:t>®</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x-none" i="1" dirty="0"/>
              <a:t>Medidas de Distorsión MBSD QPSK y BPSK </a:t>
            </a:r>
            <a:r>
              <a:rPr lang="x-none" i="1" dirty="0" smtClean="0"/>
              <a:t>DES</a:t>
            </a:r>
          </a:p>
          <a:p>
            <a:pPr lvl="0"/>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572795950"/>
              </p:ext>
            </p:extLst>
          </p:nvPr>
        </p:nvGraphicFramePr>
        <p:xfrm>
          <a:off x="2085022" y="2078683"/>
          <a:ext cx="6354129" cy="4045326"/>
        </p:xfrm>
        <a:graphic>
          <a:graphicData uri="http://schemas.openxmlformats.org/drawingml/2006/table">
            <a:tbl>
              <a:tblPr firstRow="1" firstCol="1" bandRow="1">
                <a:tableStyleId>{5A111915-BE36-4E01-A7E5-04B1672EAD32}</a:tableStyleId>
              </a:tblPr>
              <a:tblGrid>
                <a:gridCol w="2118043">
                  <a:extLst>
                    <a:ext uri="{9D8B030D-6E8A-4147-A177-3AD203B41FA5}">
                      <a16:colId xmlns:a16="http://schemas.microsoft.com/office/drawing/2014/main" val="332935960"/>
                    </a:ext>
                  </a:extLst>
                </a:gridCol>
                <a:gridCol w="2118043">
                  <a:extLst>
                    <a:ext uri="{9D8B030D-6E8A-4147-A177-3AD203B41FA5}">
                      <a16:colId xmlns:a16="http://schemas.microsoft.com/office/drawing/2014/main" val="1993818085"/>
                    </a:ext>
                  </a:extLst>
                </a:gridCol>
                <a:gridCol w="2118043">
                  <a:extLst>
                    <a:ext uri="{9D8B030D-6E8A-4147-A177-3AD203B41FA5}">
                      <a16:colId xmlns:a16="http://schemas.microsoft.com/office/drawing/2014/main" val="3540377984"/>
                    </a:ext>
                  </a:extLst>
                </a:gridCol>
              </a:tblGrid>
              <a:tr h="444412">
                <a:tc>
                  <a:txBody>
                    <a:bodyPr/>
                    <a:lstStyle/>
                    <a:p>
                      <a:pPr marL="0" marR="0" indent="450215" algn="just">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QPSK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75904674"/>
                  </a:ext>
                </a:extLst>
              </a:tr>
              <a:tr h="444412">
                <a:tc>
                  <a:txBody>
                    <a:bodyPr/>
                    <a:lstStyle/>
                    <a:p>
                      <a:pPr marL="0" marR="0" indent="450215" algn="just">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3.5744</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4.476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269677664"/>
                  </a:ext>
                </a:extLst>
              </a:tr>
              <a:tr h="444412">
                <a:tc>
                  <a:txBody>
                    <a:bodyPr/>
                    <a:lstStyle/>
                    <a:p>
                      <a:pPr marL="0" marR="0" indent="450215" algn="just">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3.3801</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85378537"/>
                  </a:ext>
                </a:extLst>
              </a:tr>
              <a:tr h="444412">
                <a:tc>
                  <a:txBody>
                    <a:bodyPr/>
                    <a:lstStyle/>
                    <a:p>
                      <a:pPr marL="0" marR="0" indent="450215" algn="just">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839450811"/>
                  </a:ext>
                </a:extLst>
              </a:tr>
              <a:tr h="444412">
                <a:tc>
                  <a:txBody>
                    <a:bodyPr/>
                    <a:lstStyle/>
                    <a:p>
                      <a:pPr marL="0" marR="0" indent="450215" algn="just">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12097721"/>
                  </a:ext>
                </a:extLst>
              </a:tr>
              <a:tr h="444412">
                <a:tc>
                  <a:txBody>
                    <a:bodyPr/>
                    <a:lstStyle/>
                    <a:p>
                      <a:pPr marL="0" marR="0" indent="450215" algn="just">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90704194"/>
                  </a:ext>
                </a:extLst>
              </a:tr>
              <a:tr h="444412">
                <a:tc>
                  <a:txBody>
                    <a:bodyPr/>
                    <a:lstStyle/>
                    <a:p>
                      <a:pPr marL="0" marR="0" indent="450215" algn="just">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effectLst/>
                        </a:rPr>
                        <a:t>0.0462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17312602"/>
                  </a:ext>
                </a:extLst>
              </a:tr>
              <a:tr h="444412">
                <a:tc>
                  <a:txBody>
                    <a:bodyPr/>
                    <a:lstStyle/>
                    <a:p>
                      <a:pPr marL="0" marR="0" indent="450215" algn="just">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68152885"/>
                  </a:ext>
                </a:extLst>
              </a:tr>
              <a:tr h="444412">
                <a:tc>
                  <a:txBody>
                    <a:bodyPr/>
                    <a:lstStyle/>
                    <a:p>
                      <a:pPr marL="0" marR="0" indent="450215" algn="just">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0.0462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effectLst/>
                        </a:rPr>
                        <a:t>0.0462</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017347486"/>
                  </a:ext>
                </a:extLst>
              </a:tr>
            </a:tbl>
          </a:graphicData>
        </a:graphic>
      </p:graphicFrame>
    </p:spTree>
    <p:extLst>
      <p:ext uri="{BB962C8B-B14F-4D97-AF65-F5344CB8AC3E}">
        <p14:creationId xmlns:p14="http://schemas.microsoft.com/office/powerpoint/2010/main" val="3328064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11134060" cy="526415"/>
          </a:xfrm>
        </p:spPr>
        <p:txBody>
          <a:bodyPr>
            <a:normAutofit fontScale="90000"/>
          </a:bodyPr>
          <a:lstStyle/>
          <a:p>
            <a:r>
              <a:rPr lang="es-EC" dirty="0"/>
              <a:t>Códigos de Cifrado Desarrollados</a:t>
            </a:r>
          </a:p>
        </p:txBody>
      </p:sp>
      <p:sp>
        <p:nvSpPr>
          <p:cNvPr id="3" name="Marcador de contenido 2"/>
          <p:cNvSpPr>
            <a:spLocks noGrp="1"/>
          </p:cNvSpPr>
          <p:nvPr>
            <p:ph idx="1"/>
          </p:nvPr>
        </p:nvSpPr>
        <p:spPr>
          <a:xfrm>
            <a:off x="838200" y="1366356"/>
            <a:ext cx="10559902" cy="4125853"/>
          </a:xfrm>
        </p:spPr>
        <p:txBody>
          <a:bodyPr>
            <a:normAutofit/>
          </a:bodyPr>
          <a:lstStyle/>
          <a:p>
            <a:pPr marL="0" lvl="0" indent="0" algn="just">
              <a:buNone/>
            </a:pPr>
            <a:r>
              <a:rPr lang="es-EC" b="1" i="1" dirty="0"/>
              <a:t>Algoritmo de Cifrado </a:t>
            </a:r>
            <a:r>
              <a:rPr lang="es-EC" b="1" i="1" dirty="0" smtClean="0"/>
              <a:t>AES (</a:t>
            </a:r>
            <a:r>
              <a:rPr lang="es-EC" b="1" i="1" dirty="0" err="1" smtClean="0"/>
              <a:t>Advanced</a:t>
            </a:r>
            <a:r>
              <a:rPr lang="es-EC" b="1" i="1" dirty="0" smtClean="0"/>
              <a:t> Encryption Standard).- </a:t>
            </a:r>
            <a:r>
              <a:rPr lang="es-EC" dirty="0"/>
              <a:t>El AES es un estándar de cifrado de bloques simétrico basado en iteraciones de cuatro transformaciones (</a:t>
            </a:r>
            <a:r>
              <a:rPr lang="es-EC" i="1" dirty="0" err="1"/>
              <a:t>AddRoundKey</a:t>
            </a:r>
            <a:r>
              <a:rPr lang="es-EC" dirty="0"/>
              <a:t>, </a:t>
            </a:r>
            <a:r>
              <a:rPr lang="es-EC" i="1" dirty="0" err="1"/>
              <a:t>SubBytes</a:t>
            </a:r>
            <a:r>
              <a:rPr lang="es-EC" dirty="0"/>
              <a:t>, </a:t>
            </a:r>
            <a:r>
              <a:rPr lang="es-EC" i="1" dirty="0" err="1"/>
              <a:t>ShiftRows</a:t>
            </a:r>
            <a:r>
              <a:rPr lang="es-EC" dirty="0"/>
              <a:t> y </a:t>
            </a:r>
            <a:r>
              <a:rPr lang="es-EC" i="1" dirty="0" err="1"/>
              <a:t>MixColumns</a:t>
            </a:r>
            <a:r>
              <a:rPr lang="es-EC" dirty="0"/>
              <a:t>). El número de iteraciones también llamadas rondas depende de la variante seleccionada y de la longitud de la clave. </a:t>
            </a:r>
            <a:endParaRPr lang="es-EC" dirty="0" smtClean="0"/>
          </a:p>
          <a:p>
            <a:pPr marL="0" lvl="0" indent="0" algn="just">
              <a:buNone/>
            </a:pPr>
            <a:endParaRPr lang="es-EC" dirty="0" smtClean="0"/>
          </a:p>
        </p:txBody>
      </p:sp>
      <p:pic>
        <p:nvPicPr>
          <p:cNvPr id="5" name="Imagen 4"/>
          <p:cNvPicPr>
            <a:picLocks noChangeAspect="1"/>
          </p:cNvPicPr>
          <p:nvPr/>
        </p:nvPicPr>
        <p:blipFill rotWithShape="1">
          <a:blip r:embed="rId3"/>
          <a:srcRect l="27857" t="46665" r="29464" b="38725"/>
          <a:stretch/>
        </p:blipFill>
        <p:spPr>
          <a:xfrm>
            <a:off x="1047211" y="3429282"/>
            <a:ext cx="10097577" cy="1943467"/>
          </a:xfrm>
          <a:prstGeom prst="rect">
            <a:avLst/>
          </a:prstGeom>
        </p:spPr>
      </p:pic>
    </p:spTree>
    <p:extLst>
      <p:ext uri="{BB962C8B-B14F-4D97-AF65-F5344CB8AC3E}">
        <p14:creationId xmlns:p14="http://schemas.microsoft.com/office/powerpoint/2010/main" val="3943964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smtClean="0"/>
              <a:t>Rondas y Operaciones</a:t>
            </a:r>
            <a:endParaRPr lang="es-EC" dirty="0"/>
          </a:p>
        </p:txBody>
      </p:sp>
      <p:pic>
        <p:nvPicPr>
          <p:cNvPr id="6" name="Picture 2" descr="http://4.bp.blogspot.com/-ujXeTr48wT0/UWs2V3jh19I/AAAAAAAAACQ/BxDqlxWtgQ0/s1600/3.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2178" y="773363"/>
            <a:ext cx="7516815" cy="510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73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11134060" cy="526415"/>
          </a:xfrm>
        </p:spPr>
        <p:txBody>
          <a:bodyPr>
            <a:normAutofit fontScale="90000"/>
          </a:bodyPr>
          <a:lstStyle/>
          <a:p>
            <a:r>
              <a:rPr lang="es-EC" dirty="0" smtClean="0"/>
              <a:t>Calculo de </a:t>
            </a:r>
            <a:r>
              <a:rPr lang="es-EC" dirty="0" err="1" smtClean="0"/>
              <a:t>subclaves</a:t>
            </a:r>
            <a:endParaRPr lang="es-EC" dirty="0"/>
          </a:p>
        </p:txBody>
      </p:sp>
      <p:graphicFrame>
        <p:nvGraphicFramePr>
          <p:cNvPr id="15" name="Diagrama 14"/>
          <p:cNvGraphicFramePr/>
          <p:nvPr>
            <p:extLst>
              <p:ext uri="{D42A27DB-BD31-4B8C-83A1-F6EECF244321}">
                <p14:modId xmlns:p14="http://schemas.microsoft.com/office/powerpoint/2010/main" val="2060715287"/>
              </p:ext>
            </p:extLst>
          </p:nvPr>
        </p:nvGraphicFramePr>
        <p:xfrm>
          <a:off x="2031999" y="698470"/>
          <a:ext cx="8519695" cy="552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9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Radio Definida por Software (SDR)</a:t>
            </a:r>
            <a:endParaRPr lang="es-EC" dirty="0"/>
          </a:p>
        </p:txBody>
      </p:sp>
      <p:sp>
        <p:nvSpPr>
          <p:cNvPr id="3" name="Marcador de contenido 2"/>
          <p:cNvSpPr>
            <a:spLocks noGrp="1"/>
          </p:cNvSpPr>
          <p:nvPr>
            <p:ph idx="1"/>
          </p:nvPr>
        </p:nvSpPr>
        <p:spPr>
          <a:xfrm>
            <a:off x="838200" y="1041992"/>
            <a:ext cx="10515600" cy="4865513"/>
          </a:xfrm>
        </p:spPr>
        <p:txBody>
          <a:bodyPr>
            <a:normAutofit fontScale="85000" lnSpcReduction="20000"/>
          </a:bodyPr>
          <a:lstStyle/>
          <a:p>
            <a:pPr algn="just"/>
            <a:r>
              <a:rPr lang="x-none" dirty="0" smtClean="0"/>
              <a:t>SDR </a:t>
            </a:r>
            <a:r>
              <a:rPr lang="x-none" dirty="0"/>
              <a:t>es un sistema </a:t>
            </a:r>
            <a:r>
              <a:rPr lang="x-none" dirty="0" smtClean="0"/>
              <a:t>de radiocomunicaciones que </a:t>
            </a:r>
            <a:r>
              <a:rPr lang="x-none" dirty="0"/>
              <a:t>permite trabajar en el mismo </a:t>
            </a:r>
            <a:r>
              <a:rPr lang="x-none" dirty="0" smtClean="0"/>
              <a:t>hardware </a:t>
            </a:r>
            <a:r>
              <a:rPr lang="x-none" dirty="0"/>
              <a:t>diferentes funciones al reconfigurar el </a:t>
            </a:r>
            <a:r>
              <a:rPr lang="x-none" i="1" dirty="0" smtClean="0"/>
              <a:t>software</a:t>
            </a:r>
            <a:r>
              <a:rPr lang="x-none" dirty="0" smtClean="0"/>
              <a:t>, </a:t>
            </a:r>
            <a:r>
              <a:rPr lang="x-none" dirty="0"/>
              <a:t>ya que posee prestaciones de radios </a:t>
            </a:r>
            <a:r>
              <a:rPr lang="x-none" dirty="0" err="1"/>
              <a:t>multibanda</a:t>
            </a:r>
            <a:r>
              <a:rPr lang="x-none" dirty="0"/>
              <a:t>. </a:t>
            </a:r>
            <a:endParaRPr lang="x-none" dirty="0" smtClean="0"/>
          </a:p>
          <a:p>
            <a:pPr algn="just"/>
            <a:r>
              <a:rPr lang="x-none" dirty="0" smtClean="0"/>
              <a:t>La </a:t>
            </a:r>
            <a:r>
              <a:rPr lang="x-none" dirty="0"/>
              <a:t>implementación de un sistema SDR se realiza en tarjetas FPGA a través de bloques que poseen algoritmos para su </a:t>
            </a:r>
            <a:r>
              <a:rPr lang="x-none" dirty="0" smtClean="0"/>
              <a:t>funcionamiento.</a:t>
            </a:r>
          </a:p>
          <a:p>
            <a:pPr algn="just"/>
            <a:r>
              <a:rPr lang="x-none" dirty="0"/>
              <a:t>SDR se destaca de las radios convencionales pues tiene varias capacidades, </a:t>
            </a:r>
            <a:r>
              <a:rPr lang="x-none" dirty="0" smtClean="0"/>
              <a:t>como permitir </a:t>
            </a:r>
            <a:r>
              <a:rPr lang="x-none" dirty="0"/>
              <a:t>el uso de diferentes tipos </a:t>
            </a:r>
            <a:r>
              <a:rPr lang="x-none" dirty="0" smtClean="0"/>
              <a:t>de: </a:t>
            </a:r>
          </a:p>
          <a:p>
            <a:pPr algn="just">
              <a:buFont typeface="Wingdings" panose="05000000000000000000" pitchFamily="2" charset="2"/>
              <a:buChar char="ü"/>
            </a:pPr>
            <a:r>
              <a:rPr lang="x-none" dirty="0" smtClean="0"/>
              <a:t>modulaciones</a:t>
            </a:r>
          </a:p>
          <a:p>
            <a:pPr algn="just">
              <a:buFont typeface="Wingdings" panose="05000000000000000000" pitchFamily="2" charset="2"/>
              <a:buChar char="ü"/>
            </a:pPr>
            <a:r>
              <a:rPr lang="x-none" dirty="0" smtClean="0"/>
              <a:t> codificaciones</a:t>
            </a:r>
          </a:p>
          <a:p>
            <a:pPr algn="just">
              <a:buFont typeface="Wingdings" panose="05000000000000000000" pitchFamily="2" charset="2"/>
              <a:buChar char="ü"/>
            </a:pPr>
            <a:r>
              <a:rPr lang="x-none" dirty="0" smtClean="0"/>
              <a:t> </a:t>
            </a:r>
            <a:r>
              <a:rPr lang="x-none" dirty="0"/>
              <a:t>bandas de </a:t>
            </a:r>
            <a:r>
              <a:rPr lang="x-none" dirty="0" smtClean="0"/>
              <a:t>frecuencias</a:t>
            </a:r>
          </a:p>
          <a:p>
            <a:pPr algn="just">
              <a:buFont typeface="Wingdings" panose="05000000000000000000" pitchFamily="2" charset="2"/>
              <a:buChar char="ü"/>
            </a:pPr>
            <a:r>
              <a:rPr lang="x-none" dirty="0" smtClean="0"/>
              <a:t>potencia </a:t>
            </a:r>
            <a:r>
              <a:rPr lang="x-none" dirty="0"/>
              <a:t>de </a:t>
            </a:r>
            <a:r>
              <a:rPr lang="x-none" dirty="0" smtClean="0"/>
              <a:t>transmisión</a:t>
            </a:r>
          </a:p>
          <a:p>
            <a:pPr algn="just">
              <a:buFont typeface="Wingdings" panose="05000000000000000000" pitchFamily="2" charset="2"/>
              <a:buChar char="ü"/>
            </a:pPr>
            <a:r>
              <a:rPr lang="x-none" dirty="0" smtClean="0"/>
              <a:t>Filtros</a:t>
            </a:r>
          </a:p>
          <a:p>
            <a:pPr algn="just">
              <a:buFont typeface="Wingdings" panose="05000000000000000000" pitchFamily="2" charset="2"/>
              <a:buChar char="ü"/>
            </a:pPr>
            <a:r>
              <a:rPr lang="x-none" dirty="0" smtClean="0"/>
              <a:t>cifrado </a:t>
            </a:r>
            <a:r>
              <a:rPr lang="x-none" dirty="0"/>
              <a:t>de información, entre otros módulos para el tratamiento de señales. </a:t>
            </a:r>
            <a:endParaRPr lang="es-EC" dirty="0"/>
          </a:p>
        </p:txBody>
      </p:sp>
    </p:spTree>
    <p:extLst>
      <p:ext uri="{BB962C8B-B14F-4D97-AF65-F5344CB8AC3E}">
        <p14:creationId xmlns:p14="http://schemas.microsoft.com/office/powerpoint/2010/main" val="979558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smtClean="0"/>
              <a:t>Operaciones</a:t>
            </a:r>
            <a:endParaRPr lang="es-EC" dirty="0"/>
          </a:p>
        </p:txBody>
      </p:sp>
      <p:graphicFrame>
        <p:nvGraphicFramePr>
          <p:cNvPr id="8" name="Diagrama 7"/>
          <p:cNvGraphicFramePr/>
          <p:nvPr>
            <p:extLst>
              <p:ext uri="{D42A27DB-BD31-4B8C-83A1-F6EECF244321}">
                <p14:modId xmlns:p14="http://schemas.microsoft.com/office/powerpoint/2010/main" val="936308290"/>
              </p:ext>
            </p:extLst>
          </p:nvPr>
        </p:nvGraphicFramePr>
        <p:xfrm>
          <a:off x="296778" y="725420"/>
          <a:ext cx="11373854" cy="5235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rotWithShape="1">
          <a:blip r:embed="rId8"/>
          <a:srcRect l="57679" t="52141" r="8688" b="35867"/>
          <a:stretch/>
        </p:blipFill>
        <p:spPr>
          <a:xfrm>
            <a:off x="1430105" y="649889"/>
            <a:ext cx="3611126" cy="1283851"/>
          </a:xfrm>
          <a:prstGeom prst="rect">
            <a:avLst/>
          </a:prstGeom>
        </p:spPr>
      </p:pic>
      <p:grpSp>
        <p:nvGrpSpPr>
          <p:cNvPr id="10" name="Grupo 9"/>
          <p:cNvGrpSpPr/>
          <p:nvPr/>
        </p:nvGrpSpPr>
        <p:grpSpPr>
          <a:xfrm>
            <a:off x="1430105" y="2009272"/>
            <a:ext cx="3517232" cy="1143183"/>
            <a:chOff x="4649963" y="1863445"/>
            <a:chExt cx="3469446" cy="1734723"/>
          </a:xfrm>
        </p:grpSpPr>
        <p:sp>
          <p:nvSpPr>
            <p:cNvPr id="11" name="Rectángulo redondeado 10"/>
            <p:cNvSpPr/>
            <p:nvPr/>
          </p:nvSpPr>
          <p:spPr>
            <a:xfrm>
              <a:off x="4649963" y="1863445"/>
              <a:ext cx="3469446" cy="1734723"/>
            </a:xfrm>
            <a:prstGeom prst="roundRect">
              <a:avLst/>
            </a:prstGeom>
            <a:blipFill rotWithShape="0">
              <a:blip r:embed="rId9"/>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ángulo 11"/>
            <p:cNvSpPr/>
            <p:nvPr/>
          </p:nvSpPr>
          <p:spPr>
            <a:xfrm>
              <a:off x="4734645" y="1948127"/>
              <a:ext cx="3300082" cy="15653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s-ES" sz="6500" kern="1200" dirty="0"/>
            </a:p>
          </p:txBody>
        </p:sp>
      </p:grpSp>
      <p:pic>
        <p:nvPicPr>
          <p:cNvPr id="14" name="Imagen 13"/>
          <p:cNvPicPr>
            <a:picLocks noChangeAspect="1"/>
          </p:cNvPicPr>
          <p:nvPr/>
        </p:nvPicPr>
        <p:blipFill rotWithShape="1">
          <a:blip r:embed="rId10"/>
          <a:srcRect l="62322" t="53970" r="12321" b="35549"/>
          <a:stretch/>
        </p:blipFill>
        <p:spPr>
          <a:xfrm>
            <a:off x="1430105" y="3352262"/>
            <a:ext cx="3517232" cy="1112304"/>
          </a:xfrm>
          <a:prstGeom prst="rect">
            <a:avLst/>
          </a:prstGeom>
        </p:spPr>
      </p:pic>
      <p:pic>
        <p:nvPicPr>
          <p:cNvPr id="15" name="Imagen 14"/>
          <p:cNvPicPr>
            <a:picLocks noChangeAspect="1"/>
          </p:cNvPicPr>
          <p:nvPr/>
        </p:nvPicPr>
        <p:blipFill rotWithShape="1">
          <a:blip r:embed="rId11"/>
          <a:srcRect l="58807" t="36661" r="9326" b="35084"/>
          <a:stretch/>
        </p:blipFill>
        <p:spPr>
          <a:xfrm>
            <a:off x="2390505" y="4569310"/>
            <a:ext cx="2903389" cy="1591881"/>
          </a:xfrm>
          <a:prstGeom prst="rect">
            <a:avLst/>
          </a:prstGeom>
        </p:spPr>
      </p:pic>
      <p:pic>
        <p:nvPicPr>
          <p:cNvPr id="16" name="Imagen 15"/>
          <p:cNvPicPr>
            <a:picLocks noChangeAspect="1"/>
          </p:cNvPicPr>
          <p:nvPr/>
        </p:nvPicPr>
        <p:blipFill rotWithShape="1">
          <a:blip r:embed="rId12"/>
          <a:srcRect l="60535" t="46348" r="11429" b="30148"/>
          <a:stretch/>
        </p:blipFill>
        <p:spPr>
          <a:xfrm>
            <a:off x="121266" y="4569311"/>
            <a:ext cx="2269240" cy="1496818"/>
          </a:xfrm>
          <a:prstGeom prst="rect">
            <a:avLst/>
          </a:prstGeom>
        </p:spPr>
      </p:pic>
    </p:spTree>
    <p:extLst>
      <p:ext uri="{BB962C8B-B14F-4D97-AF65-F5344CB8AC3E}">
        <p14:creationId xmlns:p14="http://schemas.microsoft.com/office/powerpoint/2010/main" val="2575364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smtClean="0"/>
              <a:t>Descifrado</a:t>
            </a:r>
            <a:endParaRPr lang="es-EC" dirty="0"/>
          </a:p>
        </p:txBody>
      </p:sp>
      <p:sp>
        <p:nvSpPr>
          <p:cNvPr id="5" name="Marcador de contenido 2"/>
          <p:cNvSpPr>
            <a:spLocks noGrp="1"/>
          </p:cNvSpPr>
          <p:nvPr>
            <p:ph idx="1"/>
          </p:nvPr>
        </p:nvSpPr>
        <p:spPr>
          <a:xfrm>
            <a:off x="838200" y="1022973"/>
            <a:ext cx="10559902" cy="4811485"/>
          </a:xfrm>
        </p:spPr>
        <p:txBody>
          <a:bodyPr>
            <a:normAutofit/>
          </a:bodyPr>
          <a:lstStyle/>
          <a:p>
            <a:pPr algn="just"/>
            <a:r>
              <a:rPr lang="es-ES" dirty="0" smtClean="0"/>
              <a:t>Utiliza </a:t>
            </a:r>
            <a:r>
              <a:rPr lang="es-ES" dirty="0"/>
              <a:t>las mismas </a:t>
            </a:r>
            <a:r>
              <a:rPr lang="es-ES" dirty="0" err="1"/>
              <a:t>subclaves</a:t>
            </a:r>
            <a:r>
              <a:rPr lang="es-ES" dirty="0"/>
              <a:t> </a:t>
            </a:r>
            <a:endParaRPr lang="es-ES" dirty="0" smtClean="0"/>
          </a:p>
          <a:p>
            <a:pPr algn="just"/>
            <a:r>
              <a:rPr lang="es-ES" dirty="0" smtClean="0"/>
              <a:t>Utiliza en la operación </a:t>
            </a:r>
            <a:r>
              <a:rPr lang="es-ES" dirty="0" err="1" smtClean="0"/>
              <a:t>subbytes</a:t>
            </a:r>
            <a:r>
              <a:rPr lang="es-ES" dirty="0" smtClean="0"/>
              <a:t> (S-Box inversa) </a:t>
            </a:r>
          </a:p>
          <a:p>
            <a:pPr algn="just"/>
            <a:r>
              <a:rPr lang="es-ES" dirty="0"/>
              <a:t>O</a:t>
            </a:r>
            <a:r>
              <a:rPr lang="es-ES" dirty="0" smtClean="0"/>
              <a:t>peración </a:t>
            </a:r>
            <a:r>
              <a:rPr lang="es-ES" dirty="0" err="1"/>
              <a:t>MixColumns</a:t>
            </a:r>
            <a:r>
              <a:rPr lang="es-ES" dirty="0"/>
              <a:t> </a:t>
            </a:r>
            <a:r>
              <a:rPr lang="es-ES" dirty="0" smtClean="0"/>
              <a:t>realiza la </a:t>
            </a:r>
            <a:r>
              <a:rPr lang="es-ES" dirty="0"/>
              <a:t>inversa de la transformación </a:t>
            </a:r>
            <a:r>
              <a:rPr lang="es-ES" dirty="0" smtClean="0"/>
              <a:t>lineal.</a:t>
            </a:r>
            <a:endParaRPr lang="es-EC" dirty="0"/>
          </a:p>
        </p:txBody>
      </p:sp>
      <p:pic>
        <p:nvPicPr>
          <p:cNvPr id="7" name="Imagen 6"/>
          <p:cNvPicPr>
            <a:picLocks noChangeAspect="1"/>
          </p:cNvPicPr>
          <p:nvPr/>
        </p:nvPicPr>
        <p:blipFill rotWithShape="1">
          <a:blip r:embed="rId3"/>
          <a:srcRect l="71483" t="24244" r="20713" b="62016"/>
          <a:stretch/>
        </p:blipFill>
        <p:spPr>
          <a:xfrm>
            <a:off x="1981577" y="2839453"/>
            <a:ext cx="2940891" cy="2911483"/>
          </a:xfrm>
          <a:prstGeom prst="rect">
            <a:avLst/>
          </a:prstGeom>
        </p:spPr>
      </p:pic>
      <p:pic>
        <p:nvPicPr>
          <p:cNvPr id="8" name="Imagen 7"/>
          <p:cNvPicPr>
            <a:picLocks noChangeAspect="1"/>
          </p:cNvPicPr>
          <p:nvPr/>
        </p:nvPicPr>
        <p:blipFill rotWithShape="1">
          <a:blip r:embed="rId3"/>
          <a:srcRect l="53035" t="52065" r="12680" b="18749"/>
          <a:stretch/>
        </p:blipFill>
        <p:spPr>
          <a:xfrm>
            <a:off x="5756011" y="2839454"/>
            <a:ext cx="5128484" cy="2911482"/>
          </a:xfrm>
          <a:prstGeom prst="rect">
            <a:avLst/>
          </a:prstGeom>
        </p:spPr>
      </p:pic>
    </p:spTree>
    <p:extLst>
      <p:ext uri="{BB962C8B-B14F-4D97-AF65-F5344CB8AC3E}">
        <p14:creationId xmlns:p14="http://schemas.microsoft.com/office/powerpoint/2010/main" val="4028019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Algoritmo de Cifrado </a:t>
            </a:r>
            <a:r>
              <a:rPr lang="es-EC" dirty="0" smtClean="0"/>
              <a:t>AES </a:t>
            </a:r>
            <a:r>
              <a:rPr lang="es-ES" i="1" dirty="0" smtClean="0"/>
              <a:t>Matlab</a:t>
            </a:r>
            <a:r>
              <a:rPr lang="es-EC" i="1" baseline="30000" dirty="0" smtClean="0"/>
              <a:t>®</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es-ES" i="1" dirty="0"/>
              <a:t>Medidas BER con QPSK y BPSK </a:t>
            </a:r>
            <a:r>
              <a:rPr lang="es-ES" i="1" dirty="0" smtClean="0"/>
              <a:t>AES en Matlab</a:t>
            </a:r>
            <a:r>
              <a:rPr lang="es-EC" i="1" baseline="30000" dirty="0" smtClean="0"/>
              <a:t>®</a:t>
            </a:r>
          </a:p>
          <a:p>
            <a:pPr lvl="0"/>
            <a:endParaRPr lang="es-ES" dirty="0"/>
          </a:p>
        </p:txBody>
      </p:sp>
      <p:sp>
        <p:nvSpPr>
          <p:cNvPr id="8" name="Rectángulo 7"/>
          <p:cNvSpPr/>
          <p:nvPr/>
        </p:nvSpPr>
        <p:spPr>
          <a:xfrm>
            <a:off x="678215" y="5092586"/>
            <a:ext cx="4610621"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BER vs Eb/No QPSK Cifrado </a:t>
            </a:r>
            <a:r>
              <a:rPr lang="es-EC"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AES </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a:t>
            </a:r>
            <a:r>
              <a:rPr lang="es-EC"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Matlab®</a:t>
            </a:r>
            <a:endParaRPr lang="es-ES" dirty="0"/>
          </a:p>
        </p:txBody>
      </p:sp>
      <mc:AlternateContent xmlns:mc="http://schemas.openxmlformats.org/markup-compatibility/2006" xmlns:a14="http://schemas.microsoft.com/office/drawing/2010/main">
        <mc:Choice Requires="a14">
          <p:sp>
            <p:nvSpPr>
              <p:cNvPr id="10" name="Rectángulo 9"/>
              <p:cNvSpPr/>
              <p:nvPr/>
            </p:nvSpPr>
            <p:spPr>
              <a:xfrm>
                <a:off x="6447573" y="5092586"/>
                <a:ext cx="4346639"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BER vs </a:t>
                </a:r>
                <a14:m>
                  <m:oMath xmlns:m="http://schemas.openxmlformats.org/officeDocument/2006/math">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𝐸𝑏</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𝑁𝑜</m:t>
                    </m:r>
                  </m:oMath>
                </a14:m>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BPSK Cifrado </a:t>
                </a:r>
                <a:r>
                  <a:rPr lang="es-EC"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AES </a:t>
                </a:r>
                <a:r>
                  <a:rPr lang="x-none" dirty="0" smtClean="0">
                    <a:latin typeface="Times New Roman" panose="02020603050405020304" pitchFamily="18" charset="0"/>
                    <a:ea typeface="Calibri" panose="020F0502020204030204" pitchFamily="34" charset="0"/>
                  </a:rPr>
                  <a:t>Matlab</a:t>
                </a:r>
                <a:r>
                  <a:rPr lang="es-EC" baseline="30000" dirty="0" smtClean="0">
                    <a:latin typeface="Times New Roman" panose="02020603050405020304" pitchFamily="18" charset="0"/>
                    <a:ea typeface="Calibri" panose="020F0502020204030204" pitchFamily="34" charset="0"/>
                  </a:rPr>
                  <a:t>®</a:t>
                </a:r>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6447573" y="5092586"/>
                <a:ext cx="4346639" cy="369332"/>
              </a:xfrm>
              <a:prstGeom prst="rect">
                <a:avLst/>
              </a:prstGeom>
              <a:blipFill rotWithShape="0">
                <a:blip r:embed="rId3"/>
                <a:stretch>
                  <a:fillRect l="-1262" t="-9836" b="-22951"/>
                </a:stretch>
              </a:blipFill>
            </p:spPr>
            <p:txBody>
              <a:bodyPr/>
              <a:lstStyle/>
              <a:p>
                <a:r>
                  <a:rPr lang="es-ES">
                    <a:noFill/>
                  </a:rPr>
                  <a:t> </a:t>
                </a:r>
              </a:p>
            </p:txBody>
          </p:sp>
        </mc:Fallback>
      </mc:AlternateContent>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1048571" y="1988179"/>
            <a:ext cx="4110323" cy="3013229"/>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tretch>
            <a:fillRect/>
          </a:stretch>
        </p:blipFill>
        <p:spPr>
          <a:xfrm>
            <a:off x="6447573" y="1934053"/>
            <a:ext cx="4386943" cy="3121479"/>
          </a:xfrm>
          <a:prstGeom prst="rect">
            <a:avLst/>
          </a:prstGeom>
        </p:spPr>
      </p:pic>
    </p:spTree>
    <p:extLst>
      <p:ext uri="{BB962C8B-B14F-4D97-AF65-F5344CB8AC3E}">
        <p14:creationId xmlns:p14="http://schemas.microsoft.com/office/powerpoint/2010/main" val="2853334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smtClean="0"/>
              <a:t>Algoritmo </a:t>
            </a:r>
            <a:r>
              <a:rPr lang="es-ES" dirty="0"/>
              <a:t>de cifrado </a:t>
            </a:r>
            <a:r>
              <a:rPr lang="es-ES" dirty="0" smtClean="0"/>
              <a:t>AES </a:t>
            </a:r>
            <a:r>
              <a:rPr lang="es-ES" dirty="0"/>
              <a:t>en </a:t>
            </a:r>
            <a:r>
              <a:rPr lang="es-ES" dirty="0" smtClean="0"/>
              <a:t>Matlab®</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x-none" i="1" dirty="0"/>
              <a:t>Medidas de Distorsión MBSD QPSK y BPSK A</a:t>
            </a:r>
            <a:r>
              <a:rPr lang="x-none" i="1" dirty="0" smtClean="0"/>
              <a:t>ES</a:t>
            </a:r>
          </a:p>
          <a:p>
            <a:pPr lvl="0"/>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293619496"/>
              </p:ext>
            </p:extLst>
          </p:nvPr>
        </p:nvGraphicFramePr>
        <p:xfrm>
          <a:off x="2334577" y="2079388"/>
          <a:ext cx="6142673" cy="3756470"/>
        </p:xfrm>
        <a:graphic>
          <a:graphicData uri="http://schemas.openxmlformats.org/drawingml/2006/table">
            <a:tbl>
              <a:tblPr firstRow="1" firstCol="1" bandRow="1">
                <a:tableStyleId>{5A111915-BE36-4E01-A7E5-04B1672EAD32}</a:tableStyleId>
              </a:tblPr>
              <a:tblGrid>
                <a:gridCol w="1877058">
                  <a:extLst>
                    <a:ext uri="{9D8B030D-6E8A-4147-A177-3AD203B41FA5}">
                      <a16:colId xmlns:a16="http://schemas.microsoft.com/office/drawing/2014/main" val="6773684"/>
                    </a:ext>
                  </a:extLst>
                </a:gridCol>
                <a:gridCol w="2141411">
                  <a:extLst>
                    <a:ext uri="{9D8B030D-6E8A-4147-A177-3AD203B41FA5}">
                      <a16:colId xmlns:a16="http://schemas.microsoft.com/office/drawing/2014/main" val="3224606743"/>
                    </a:ext>
                  </a:extLst>
                </a:gridCol>
                <a:gridCol w="2124204">
                  <a:extLst>
                    <a:ext uri="{9D8B030D-6E8A-4147-A177-3AD203B41FA5}">
                      <a16:colId xmlns:a16="http://schemas.microsoft.com/office/drawing/2014/main" val="2350493569"/>
                    </a:ext>
                  </a:extLst>
                </a:gridCol>
              </a:tblGrid>
              <a:tr h="400395">
                <a:tc>
                  <a:txBody>
                    <a:bodyPr/>
                    <a:lstStyle/>
                    <a:p>
                      <a:pPr marL="0" marR="0" indent="450215" algn="just">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a:effectLst/>
                        </a:rPr>
                        <a:t>MBSD QPSK</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74372642"/>
                  </a:ext>
                </a:extLst>
              </a:tr>
              <a:tr h="400395">
                <a:tc>
                  <a:txBody>
                    <a:bodyPr/>
                    <a:lstStyle/>
                    <a:p>
                      <a:pPr marL="0" marR="0" indent="450215" algn="just">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1,5425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effectLst/>
                        </a:rPr>
                        <a:t>1,5238</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97303661"/>
                  </a:ext>
                </a:extLst>
              </a:tr>
              <a:tr h="400395">
                <a:tc>
                  <a:txBody>
                    <a:bodyPr/>
                    <a:lstStyle/>
                    <a:p>
                      <a:pPr marL="0" marR="0" indent="450215" algn="just">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effectLst/>
                        </a:rPr>
                        <a:t>1,5239</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1,3495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64527902"/>
                  </a:ext>
                </a:extLst>
              </a:tr>
              <a:tr h="400395">
                <a:tc>
                  <a:txBody>
                    <a:bodyPr/>
                    <a:lstStyle/>
                    <a:p>
                      <a:pPr marL="0" marR="0" indent="450215" algn="just">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1,3449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1,3340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33877293"/>
                  </a:ext>
                </a:extLst>
              </a:tr>
              <a:tr h="400395">
                <a:tc>
                  <a:txBody>
                    <a:bodyPr/>
                    <a:lstStyle/>
                    <a:p>
                      <a:pPr marL="0" marR="0" indent="450215" algn="just">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1,6202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1,6193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76982474"/>
                  </a:ext>
                </a:extLst>
              </a:tr>
              <a:tr h="400395">
                <a:tc>
                  <a:txBody>
                    <a:bodyPr/>
                    <a:lstStyle/>
                    <a:p>
                      <a:pPr marL="0" marR="0" indent="450215" algn="just">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1,3828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1,3785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54088605"/>
                  </a:ext>
                </a:extLst>
              </a:tr>
              <a:tr h="400395">
                <a:tc>
                  <a:txBody>
                    <a:bodyPr/>
                    <a:lstStyle/>
                    <a:p>
                      <a:pPr marL="0" marR="0" indent="450215" algn="just">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1,2457</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1,2285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62668086"/>
                  </a:ext>
                </a:extLst>
              </a:tr>
              <a:tr h="400395">
                <a:tc>
                  <a:txBody>
                    <a:bodyPr/>
                    <a:lstStyle/>
                    <a:p>
                      <a:pPr marL="0" marR="0" indent="450215" algn="just">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1,3190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1,3039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47598828"/>
                  </a:ext>
                </a:extLst>
              </a:tr>
              <a:tr h="400395">
                <a:tc>
                  <a:txBody>
                    <a:bodyPr/>
                    <a:lstStyle/>
                    <a:p>
                      <a:pPr marL="0" marR="0" indent="450215" algn="just">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effectLst/>
                        </a:rPr>
                        <a:t>1,2350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effectLst/>
                        </a:rPr>
                        <a:t>1,2425</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30155129"/>
                  </a:ext>
                </a:extLst>
              </a:tr>
            </a:tbl>
          </a:graphicData>
        </a:graphic>
      </p:graphicFrame>
    </p:spTree>
    <p:extLst>
      <p:ext uri="{BB962C8B-B14F-4D97-AF65-F5344CB8AC3E}">
        <p14:creationId xmlns:p14="http://schemas.microsoft.com/office/powerpoint/2010/main" val="2896981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Algoritmo de Cifrado </a:t>
            </a:r>
            <a:r>
              <a:rPr lang="es-EC" dirty="0" smtClean="0"/>
              <a:t>AES </a:t>
            </a:r>
            <a:r>
              <a:rPr lang="es-ES" i="1" dirty="0" err="1" smtClean="0"/>
              <a:t>LabVIEW</a:t>
            </a:r>
            <a:r>
              <a:rPr lang="es-EC" i="1" baseline="30000" dirty="0" smtClean="0"/>
              <a:t>®</a:t>
            </a:r>
            <a:endParaRPr lang="es-EC" dirty="0"/>
          </a:p>
        </p:txBody>
      </p:sp>
      <p:sp>
        <p:nvSpPr>
          <p:cNvPr id="3" name="Marcador de contenido 2"/>
          <p:cNvSpPr>
            <a:spLocks noGrp="1"/>
          </p:cNvSpPr>
          <p:nvPr>
            <p:ph idx="1"/>
          </p:nvPr>
        </p:nvSpPr>
        <p:spPr>
          <a:xfrm>
            <a:off x="838200" y="1429500"/>
            <a:ext cx="10644963" cy="4253444"/>
          </a:xfrm>
        </p:spPr>
        <p:txBody>
          <a:bodyPr>
            <a:normAutofit/>
          </a:bodyPr>
          <a:lstStyle/>
          <a:p>
            <a:pPr lvl="0"/>
            <a:r>
              <a:rPr lang="es-ES" i="1" dirty="0"/>
              <a:t>Medidas BER con QPSK y BPSK </a:t>
            </a:r>
            <a:r>
              <a:rPr lang="es-ES" i="1" dirty="0" smtClean="0"/>
              <a:t>AES en </a:t>
            </a:r>
            <a:r>
              <a:rPr lang="es-ES" i="1" dirty="0" err="1" smtClean="0"/>
              <a:t>LabVIEW</a:t>
            </a:r>
            <a:r>
              <a:rPr lang="es-EC" i="1" baseline="30000" dirty="0" smtClean="0"/>
              <a:t>®</a:t>
            </a:r>
          </a:p>
          <a:p>
            <a:pPr lvl="0"/>
            <a:endParaRPr lang="es-ES" dirty="0"/>
          </a:p>
        </p:txBody>
      </p:sp>
      <p:pic>
        <p:nvPicPr>
          <p:cNvPr id="13" name="Imagen 12"/>
          <p:cNvPicPr/>
          <p:nvPr/>
        </p:nvPicPr>
        <p:blipFill>
          <a:blip r:embed="rId3">
            <a:extLst>
              <a:ext uri="{28A0092B-C50C-407E-A947-70E740481C1C}">
                <a14:useLocalDpi xmlns:a14="http://schemas.microsoft.com/office/drawing/2010/main" val="0"/>
              </a:ext>
            </a:extLst>
          </a:blip>
          <a:srcRect/>
          <a:stretch>
            <a:fillRect/>
          </a:stretch>
        </p:blipFill>
        <p:spPr bwMode="auto">
          <a:xfrm>
            <a:off x="936980" y="2071006"/>
            <a:ext cx="4288162" cy="3450822"/>
          </a:xfrm>
          <a:prstGeom prst="rect">
            <a:avLst/>
          </a:prstGeom>
          <a:noFill/>
          <a:ln>
            <a:noFill/>
          </a:ln>
        </p:spPr>
      </p:pic>
      <p:pic>
        <p:nvPicPr>
          <p:cNvPr id="14" name="Imagen 13"/>
          <p:cNvPicPr/>
          <p:nvPr/>
        </p:nvPicPr>
        <p:blipFill>
          <a:blip r:embed="rId4">
            <a:extLst>
              <a:ext uri="{28A0092B-C50C-407E-A947-70E740481C1C}">
                <a14:useLocalDpi xmlns:a14="http://schemas.microsoft.com/office/drawing/2010/main" val="0"/>
              </a:ext>
            </a:extLst>
          </a:blip>
          <a:srcRect/>
          <a:stretch>
            <a:fillRect/>
          </a:stretch>
        </p:blipFill>
        <p:spPr bwMode="auto">
          <a:xfrm>
            <a:off x="6063342" y="2079389"/>
            <a:ext cx="4334692" cy="3302508"/>
          </a:xfrm>
          <a:prstGeom prst="rect">
            <a:avLst/>
          </a:prstGeom>
          <a:noFill/>
          <a:ln>
            <a:noFill/>
          </a:ln>
        </p:spPr>
      </p:pic>
    </p:spTree>
    <p:extLst>
      <p:ext uri="{BB962C8B-B14F-4D97-AF65-F5344CB8AC3E}">
        <p14:creationId xmlns:p14="http://schemas.microsoft.com/office/powerpoint/2010/main" val="1378044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smtClean="0"/>
              <a:t>Algoritmo </a:t>
            </a:r>
            <a:r>
              <a:rPr lang="es-ES" dirty="0"/>
              <a:t>de cifrado </a:t>
            </a:r>
            <a:r>
              <a:rPr lang="es-ES" dirty="0" smtClean="0"/>
              <a:t>AES </a:t>
            </a:r>
            <a:r>
              <a:rPr lang="es-ES" dirty="0"/>
              <a:t>en </a:t>
            </a:r>
            <a:r>
              <a:rPr lang="es-ES" dirty="0" err="1" smtClean="0"/>
              <a:t>LabVIEW</a:t>
            </a:r>
            <a:r>
              <a:rPr lang="es-ES" dirty="0" smtClean="0"/>
              <a:t>®</a:t>
            </a:r>
            <a:endParaRPr lang="es-EC" dirty="0"/>
          </a:p>
        </p:txBody>
      </p:sp>
      <p:sp>
        <p:nvSpPr>
          <p:cNvPr id="3" name="Marcador de contenido 2"/>
          <p:cNvSpPr>
            <a:spLocks noGrp="1"/>
          </p:cNvSpPr>
          <p:nvPr>
            <p:ph idx="1"/>
          </p:nvPr>
        </p:nvSpPr>
        <p:spPr>
          <a:xfrm>
            <a:off x="838200" y="1143000"/>
            <a:ext cx="10644963" cy="4539944"/>
          </a:xfrm>
        </p:spPr>
        <p:txBody>
          <a:bodyPr>
            <a:normAutofit/>
          </a:bodyPr>
          <a:lstStyle/>
          <a:p>
            <a:pPr lvl="0"/>
            <a:r>
              <a:rPr lang="x-none" i="1" dirty="0"/>
              <a:t>Medidas de Distorsión MBSD QPSK y BPSK A</a:t>
            </a:r>
            <a:r>
              <a:rPr lang="x-none" i="1" dirty="0" smtClean="0"/>
              <a:t>ES</a:t>
            </a:r>
          </a:p>
          <a:p>
            <a:pPr lvl="0"/>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421134883"/>
              </p:ext>
            </p:extLst>
          </p:nvPr>
        </p:nvGraphicFramePr>
        <p:xfrm>
          <a:off x="2048827" y="1792889"/>
          <a:ext cx="6618922" cy="4206240"/>
        </p:xfrm>
        <a:graphic>
          <a:graphicData uri="http://schemas.openxmlformats.org/drawingml/2006/table">
            <a:tbl>
              <a:tblPr firstRow="1" firstCol="1" bandRow="1">
                <a:tableStyleId>{5A111915-BE36-4E01-A7E5-04B1672EAD32}</a:tableStyleId>
              </a:tblPr>
              <a:tblGrid>
                <a:gridCol w="2022589">
                  <a:extLst>
                    <a:ext uri="{9D8B030D-6E8A-4147-A177-3AD203B41FA5}">
                      <a16:colId xmlns:a16="http://schemas.microsoft.com/office/drawing/2014/main" val="6773684"/>
                    </a:ext>
                  </a:extLst>
                </a:gridCol>
                <a:gridCol w="2307438">
                  <a:extLst>
                    <a:ext uri="{9D8B030D-6E8A-4147-A177-3AD203B41FA5}">
                      <a16:colId xmlns:a16="http://schemas.microsoft.com/office/drawing/2014/main" val="3224606743"/>
                    </a:ext>
                  </a:extLst>
                </a:gridCol>
                <a:gridCol w="2288895">
                  <a:extLst>
                    <a:ext uri="{9D8B030D-6E8A-4147-A177-3AD203B41FA5}">
                      <a16:colId xmlns:a16="http://schemas.microsoft.com/office/drawing/2014/main" val="2350493569"/>
                    </a:ext>
                  </a:extLst>
                </a:gridCol>
              </a:tblGrid>
              <a:tr h="506041">
                <a:tc>
                  <a:txBody>
                    <a:bodyPr/>
                    <a:lstStyle/>
                    <a:p>
                      <a:pPr marL="0" marR="0" indent="450215" algn="just">
                        <a:lnSpc>
                          <a:spcPct val="150000"/>
                        </a:lnSpc>
                        <a:spcBef>
                          <a:spcPts val="0"/>
                        </a:spcBef>
                        <a:spcAft>
                          <a:spcPts val="0"/>
                        </a:spcAft>
                      </a:pPr>
                      <a:r>
                        <a:rPr lang="es-ES" sz="2400">
                          <a:effectLst/>
                        </a:rPr>
                        <a:t>Eb/No</a:t>
                      </a:r>
                      <a:endParaRPr lang="es-E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QPSK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400" dirty="0">
                          <a:effectLst/>
                        </a:rPr>
                        <a:t>MBSD BPSK</a:t>
                      </a:r>
                      <a:endParaRPr lang="es-E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74372642"/>
                  </a:ext>
                </a:extLst>
              </a:tr>
              <a:tr h="421701">
                <a:tc>
                  <a:txBody>
                    <a:bodyPr/>
                    <a:lstStyle/>
                    <a:p>
                      <a:pPr marL="0" marR="0" indent="450215" algn="just">
                        <a:lnSpc>
                          <a:spcPct val="150000"/>
                        </a:lnSpc>
                        <a:spcBef>
                          <a:spcPts val="0"/>
                        </a:spcBef>
                        <a:spcAft>
                          <a:spcPts val="0"/>
                        </a:spcAft>
                      </a:pPr>
                      <a:r>
                        <a:rPr lang="es-ES" sz="2000">
                          <a:effectLst/>
                        </a:rPr>
                        <a:t>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1,7510</a:t>
                      </a:r>
                    </a:p>
                  </a:txBody>
                  <a:tcPr marL="44450" marR="44450" marT="0" marB="0" anchor="b"/>
                </a:tc>
                <a:tc>
                  <a:txBody>
                    <a:bodyPr/>
                    <a:lstStyle/>
                    <a:p>
                      <a:pPr marL="0" marR="0" indent="450215" algn="just">
                        <a:lnSpc>
                          <a:spcPct val="150000"/>
                        </a:lnSpc>
                        <a:spcBef>
                          <a:spcPts val="0"/>
                        </a:spcBef>
                        <a:spcAft>
                          <a:spcPts val="0"/>
                        </a:spcAft>
                      </a:pPr>
                      <a:r>
                        <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1.8237</a:t>
                      </a:r>
                      <a:endParaRPr lang="es-E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97303661"/>
                  </a:ext>
                </a:extLst>
              </a:tr>
              <a:tr h="421701">
                <a:tc>
                  <a:txBody>
                    <a:bodyPr/>
                    <a:lstStyle/>
                    <a:p>
                      <a:pPr marL="0" marR="0" indent="450215" algn="just">
                        <a:lnSpc>
                          <a:spcPct val="150000"/>
                        </a:lnSpc>
                        <a:spcBef>
                          <a:spcPts val="0"/>
                        </a:spcBef>
                        <a:spcAft>
                          <a:spcPts val="0"/>
                        </a:spcAft>
                      </a:pPr>
                      <a:r>
                        <a:rPr lang="es-ES" sz="2000">
                          <a:effectLst/>
                        </a:rPr>
                        <a:t>3</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0.8977</a:t>
                      </a: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64527902"/>
                  </a:ext>
                </a:extLst>
              </a:tr>
              <a:tr h="421701">
                <a:tc>
                  <a:txBody>
                    <a:bodyPr/>
                    <a:lstStyle/>
                    <a:p>
                      <a:pPr marL="0" marR="0" indent="450215" algn="just">
                        <a:lnSpc>
                          <a:spcPct val="150000"/>
                        </a:lnSpc>
                        <a:spcBef>
                          <a:spcPts val="0"/>
                        </a:spcBef>
                        <a:spcAft>
                          <a:spcPts val="0"/>
                        </a:spcAft>
                      </a:pPr>
                      <a:r>
                        <a:rPr lang="es-ES" sz="2000">
                          <a:effectLst/>
                        </a:rPr>
                        <a:t>6</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33877293"/>
                  </a:ext>
                </a:extLst>
              </a:tr>
              <a:tr h="421701">
                <a:tc>
                  <a:txBody>
                    <a:bodyPr/>
                    <a:lstStyle/>
                    <a:p>
                      <a:pPr marL="0" marR="0" indent="450215" algn="just">
                        <a:lnSpc>
                          <a:spcPct val="150000"/>
                        </a:lnSpc>
                        <a:spcBef>
                          <a:spcPts val="0"/>
                        </a:spcBef>
                        <a:spcAft>
                          <a:spcPts val="0"/>
                        </a:spcAft>
                      </a:pPr>
                      <a:r>
                        <a:rPr lang="es-ES" sz="2000">
                          <a:effectLst/>
                        </a:rPr>
                        <a:t>9</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76982474"/>
                  </a:ext>
                </a:extLst>
              </a:tr>
              <a:tr h="421701">
                <a:tc>
                  <a:txBody>
                    <a:bodyPr/>
                    <a:lstStyle/>
                    <a:p>
                      <a:pPr marL="0" marR="0" indent="450215" algn="just">
                        <a:lnSpc>
                          <a:spcPct val="150000"/>
                        </a:lnSpc>
                        <a:spcBef>
                          <a:spcPts val="0"/>
                        </a:spcBef>
                        <a:spcAft>
                          <a:spcPts val="0"/>
                        </a:spcAft>
                      </a:pPr>
                      <a:r>
                        <a:rPr lang="es-ES" sz="2000">
                          <a:effectLst/>
                        </a:rPr>
                        <a:t>12</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54088605"/>
                  </a:ext>
                </a:extLst>
              </a:tr>
              <a:tr h="421701">
                <a:tc>
                  <a:txBody>
                    <a:bodyPr/>
                    <a:lstStyle/>
                    <a:p>
                      <a:pPr marL="0" marR="0" indent="450215" algn="just">
                        <a:lnSpc>
                          <a:spcPct val="150000"/>
                        </a:lnSpc>
                        <a:spcBef>
                          <a:spcPts val="0"/>
                        </a:spcBef>
                        <a:spcAft>
                          <a:spcPts val="0"/>
                        </a:spcAft>
                      </a:pPr>
                      <a:r>
                        <a:rPr lang="es-ES" sz="2000">
                          <a:effectLst/>
                        </a:rPr>
                        <a:t>15</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62668086"/>
                  </a:ext>
                </a:extLst>
              </a:tr>
              <a:tr h="421701">
                <a:tc>
                  <a:txBody>
                    <a:bodyPr/>
                    <a:lstStyle/>
                    <a:p>
                      <a:pPr marL="0" marR="0" indent="450215" algn="just">
                        <a:lnSpc>
                          <a:spcPct val="150000"/>
                        </a:lnSpc>
                        <a:spcBef>
                          <a:spcPts val="0"/>
                        </a:spcBef>
                        <a:spcAft>
                          <a:spcPts val="0"/>
                        </a:spcAft>
                      </a:pPr>
                      <a:r>
                        <a:rPr lang="es-ES" sz="2000">
                          <a:effectLst/>
                        </a:rPr>
                        <a:t>18</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047598828"/>
                  </a:ext>
                </a:extLst>
              </a:tr>
              <a:tr h="421701">
                <a:tc>
                  <a:txBody>
                    <a:bodyPr/>
                    <a:lstStyle/>
                    <a:p>
                      <a:pPr marL="0" marR="0" indent="450215" algn="just">
                        <a:lnSpc>
                          <a:spcPct val="150000"/>
                        </a:lnSpc>
                        <a:spcBef>
                          <a:spcPts val="0"/>
                        </a:spcBef>
                        <a:spcAft>
                          <a:spcPts val="0"/>
                        </a:spcAft>
                      </a:pPr>
                      <a:r>
                        <a:rPr lang="es-ES" sz="2000">
                          <a:effectLst/>
                        </a:rPr>
                        <a:t>20</a:t>
                      </a:r>
                      <a:endParaRPr lang="es-E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2000" dirty="0" smtClean="0">
                          <a:effectLst/>
                        </a:rPr>
                        <a:t>0</a:t>
                      </a:r>
                      <a:endParaRPr lang="es-E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30155129"/>
                  </a:ext>
                </a:extLst>
              </a:tr>
            </a:tbl>
          </a:graphicData>
        </a:graphic>
      </p:graphicFrame>
    </p:spTree>
    <p:extLst>
      <p:ext uri="{BB962C8B-B14F-4D97-AF65-F5344CB8AC3E}">
        <p14:creationId xmlns:p14="http://schemas.microsoft.com/office/powerpoint/2010/main" val="1586554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S" dirty="0" smtClean="0"/>
              <a:t>SDR implementada en la USRP-2920</a:t>
            </a:r>
            <a:endParaRPr lang="es-EC" dirty="0"/>
          </a:p>
        </p:txBody>
      </p:sp>
      <p:pic>
        <p:nvPicPr>
          <p:cNvPr id="6" name="Marcador de contenido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47751" y="1646237"/>
            <a:ext cx="8991599" cy="4164013"/>
          </a:xfrm>
          <a:prstGeom prst="rect">
            <a:avLst/>
          </a:prstGeom>
        </p:spPr>
      </p:pic>
    </p:spTree>
    <p:extLst>
      <p:ext uri="{BB962C8B-B14F-4D97-AF65-F5344CB8AC3E}">
        <p14:creationId xmlns:p14="http://schemas.microsoft.com/office/powerpoint/2010/main" val="1098673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US" dirty="0" smtClean="0"/>
              <a:t>Resultados de la implementación</a:t>
            </a:r>
            <a:endParaRPr lang="es-EC" dirty="0"/>
          </a:p>
        </p:txBody>
      </p:sp>
      <p:sp>
        <p:nvSpPr>
          <p:cNvPr id="3" name="Marcador de contenido 2"/>
          <p:cNvSpPr>
            <a:spLocks noGrp="1"/>
          </p:cNvSpPr>
          <p:nvPr>
            <p:ph idx="1"/>
          </p:nvPr>
        </p:nvSpPr>
        <p:spPr>
          <a:xfrm>
            <a:off x="838200" y="1123406"/>
            <a:ext cx="10644963" cy="4559538"/>
          </a:xfrm>
        </p:spPr>
        <p:txBody>
          <a:bodyPr>
            <a:normAutofit/>
          </a:bodyPr>
          <a:lstStyle/>
          <a:p>
            <a:pPr lvl="0"/>
            <a:r>
              <a:rPr lang="es-ES" i="1" dirty="0" smtClean="0"/>
              <a:t>Cifrado en tiempo Medidas BER y MBSD con modulación QPSK y BPSK  en </a:t>
            </a:r>
            <a:r>
              <a:rPr lang="es-ES" i="1" dirty="0" err="1" smtClean="0"/>
              <a:t>LabVIEW</a:t>
            </a:r>
            <a:r>
              <a:rPr lang="es-EC" i="1" baseline="30000" dirty="0" smtClean="0"/>
              <a:t>®</a:t>
            </a:r>
          </a:p>
          <a:p>
            <a:pPr lvl="0"/>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4252173775"/>
              </p:ext>
            </p:extLst>
          </p:nvPr>
        </p:nvGraphicFramePr>
        <p:xfrm>
          <a:off x="1497863" y="5131295"/>
          <a:ext cx="2820127" cy="1143000"/>
        </p:xfrm>
        <a:graphic>
          <a:graphicData uri="http://schemas.openxmlformats.org/drawingml/2006/table">
            <a:tbl>
              <a:tblPr firstRow="1" firstCol="1" bandRow="1">
                <a:tableStyleId>{5A111915-BE36-4E01-A7E5-04B1672EAD32}</a:tableStyleId>
              </a:tblPr>
              <a:tblGrid>
                <a:gridCol w="1386029">
                  <a:extLst>
                    <a:ext uri="{9D8B030D-6E8A-4147-A177-3AD203B41FA5}">
                      <a16:colId xmlns:a16="http://schemas.microsoft.com/office/drawing/2014/main" val="2865238219"/>
                    </a:ext>
                  </a:extLst>
                </a:gridCol>
                <a:gridCol w="1434098">
                  <a:extLst>
                    <a:ext uri="{9D8B030D-6E8A-4147-A177-3AD203B41FA5}">
                      <a16:colId xmlns:a16="http://schemas.microsoft.com/office/drawing/2014/main" val="3733591783"/>
                    </a:ext>
                  </a:extLst>
                </a:gridCol>
              </a:tblGrid>
              <a:tr h="32028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QPSK</a:t>
                      </a:r>
                      <a:endPar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84681">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23425">
                <a:tc>
                  <a:txBody>
                    <a:bodyPr/>
                    <a:lstStyle/>
                    <a:p>
                      <a:pPr marL="0" marR="0" indent="450215" algn="just">
                        <a:lnSpc>
                          <a:spcPct val="150000"/>
                        </a:lnSpc>
                        <a:spcBef>
                          <a:spcPts val="0"/>
                        </a:spcBef>
                        <a:spcAft>
                          <a:spcPts val="0"/>
                        </a:spcAft>
                      </a:pPr>
                      <a:r>
                        <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0.3464</a:t>
                      </a:r>
                    </a:p>
                  </a:txBody>
                  <a:tcPr marL="44450" marR="44450" marT="0" marB="0" anchor="b"/>
                </a:tc>
                <a:tc>
                  <a:txBody>
                    <a:bodyPr/>
                    <a:lstStyle/>
                    <a:p>
                      <a:pPr marL="0" marR="0" indent="450215" algn="l">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0.05417</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35775077"/>
              </p:ext>
            </p:extLst>
          </p:nvPr>
        </p:nvGraphicFramePr>
        <p:xfrm>
          <a:off x="6160681" y="5117028"/>
          <a:ext cx="2816516" cy="1143000"/>
        </p:xfrm>
        <a:graphic>
          <a:graphicData uri="http://schemas.openxmlformats.org/drawingml/2006/table">
            <a:tbl>
              <a:tblPr firstRow="1" firstCol="1" bandRow="1">
                <a:tableStyleId>{5A111915-BE36-4E01-A7E5-04B1672EAD32}</a:tableStyleId>
              </a:tblPr>
              <a:tblGrid>
                <a:gridCol w="1384253">
                  <a:extLst>
                    <a:ext uri="{9D8B030D-6E8A-4147-A177-3AD203B41FA5}">
                      <a16:colId xmlns:a16="http://schemas.microsoft.com/office/drawing/2014/main" val="2865238219"/>
                    </a:ext>
                  </a:extLst>
                </a:gridCol>
                <a:gridCol w="1432263">
                  <a:extLst>
                    <a:ext uri="{9D8B030D-6E8A-4147-A177-3AD203B41FA5}">
                      <a16:colId xmlns:a16="http://schemas.microsoft.com/office/drawing/2014/main" val="3733591783"/>
                    </a:ext>
                  </a:extLst>
                </a:gridCol>
              </a:tblGrid>
              <a:tr h="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BPSK</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99106">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39813">
                <a:tc>
                  <a:txBody>
                    <a:bodyPr/>
                    <a:lstStyle/>
                    <a:p>
                      <a:pPr marL="0" marR="0" indent="450215" algn="just">
                        <a:lnSpc>
                          <a:spcPct val="150000"/>
                        </a:lnSpc>
                        <a:spcBef>
                          <a:spcPts val="0"/>
                        </a:spcBef>
                        <a:spcAft>
                          <a:spcPts val="0"/>
                        </a:spcAft>
                      </a:pPr>
                      <a:r>
                        <a:rPr lang="es-ES"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0.3436</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0.05421</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pic>
        <p:nvPicPr>
          <p:cNvPr id="8" name="Imagen 7"/>
          <p:cNvPicPr>
            <a:picLocks noChangeAspect="1"/>
          </p:cNvPicPr>
          <p:nvPr/>
        </p:nvPicPr>
        <p:blipFill>
          <a:blip r:embed="rId3"/>
          <a:stretch>
            <a:fillRect/>
          </a:stretch>
        </p:blipFill>
        <p:spPr>
          <a:xfrm>
            <a:off x="838200" y="1885337"/>
            <a:ext cx="4139455" cy="3091588"/>
          </a:xfrm>
          <a:prstGeom prst="rect">
            <a:avLst/>
          </a:prstGeom>
        </p:spPr>
      </p:pic>
      <p:pic>
        <p:nvPicPr>
          <p:cNvPr id="9" name="Imagen 8"/>
          <p:cNvPicPr>
            <a:picLocks noChangeAspect="1"/>
          </p:cNvPicPr>
          <p:nvPr/>
        </p:nvPicPr>
        <p:blipFill>
          <a:blip r:embed="rId4"/>
          <a:stretch>
            <a:fillRect/>
          </a:stretch>
        </p:blipFill>
        <p:spPr>
          <a:xfrm>
            <a:off x="5504477" y="1893203"/>
            <a:ext cx="4128924" cy="3083722"/>
          </a:xfrm>
          <a:prstGeom prst="rect">
            <a:avLst/>
          </a:prstGeom>
        </p:spPr>
      </p:pic>
    </p:spTree>
    <p:extLst>
      <p:ext uri="{BB962C8B-B14F-4D97-AF65-F5344CB8AC3E}">
        <p14:creationId xmlns:p14="http://schemas.microsoft.com/office/powerpoint/2010/main" val="40899631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US" dirty="0" smtClean="0"/>
              <a:t>Resultados de la implementación</a:t>
            </a:r>
            <a:endParaRPr lang="es-EC" dirty="0"/>
          </a:p>
        </p:txBody>
      </p:sp>
      <p:sp>
        <p:nvSpPr>
          <p:cNvPr id="3" name="Marcador de contenido 2"/>
          <p:cNvSpPr>
            <a:spLocks noGrp="1"/>
          </p:cNvSpPr>
          <p:nvPr>
            <p:ph idx="1"/>
          </p:nvPr>
        </p:nvSpPr>
        <p:spPr>
          <a:xfrm>
            <a:off x="838200" y="1123406"/>
            <a:ext cx="10644963" cy="4559538"/>
          </a:xfrm>
        </p:spPr>
        <p:txBody>
          <a:bodyPr>
            <a:normAutofit/>
          </a:bodyPr>
          <a:lstStyle/>
          <a:p>
            <a:pPr lvl="0"/>
            <a:r>
              <a:rPr lang="es-ES" i="1" dirty="0" smtClean="0"/>
              <a:t>Cifrado en frecuencia Medidas BER y MBSD con modulación QPSK y BPSK  en </a:t>
            </a:r>
            <a:r>
              <a:rPr lang="es-ES" i="1" dirty="0" err="1" smtClean="0"/>
              <a:t>LabVIEW</a:t>
            </a:r>
            <a:r>
              <a:rPr lang="es-EC" i="1" baseline="30000" dirty="0" smtClean="0"/>
              <a:t>®</a:t>
            </a:r>
          </a:p>
          <a:p>
            <a:pPr lvl="0"/>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774151478"/>
              </p:ext>
            </p:extLst>
          </p:nvPr>
        </p:nvGraphicFramePr>
        <p:xfrm>
          <a:off x="1497863" y="5131295"/>
          <a:ext cx="2820127" cy="1143000"/>
        </p:xfrm>
        <a:graphic>
          <a:graphicData uri="http://schemas.openxmlformats.org/drawingml/2006/table">
            <a:tbl>
              <a:tblPr firstRow="1" firstCol="1" bandRow="1">
                <a:tableStyleId>{5A111915-BE36-4E01-A7E5-04B1672EAD32}</a:tableStyleId>
              </a:tblPr>
              <a:tblGrid>
                <a:gridCol w="1386029">
                  <a:extLst>
                    <a:ext uri="{9D8B030D-6E8A-4147-A177-3AD203B41FA5}">
                      <a16:colId xmlns:a16="http://schemas.microsoft.com/office/drawing/2014/main" val="2865238219"/>
                    </a:ext>
                  </a:extLst>
                </a:gridCol>
                <a:gridCol w="1434098">
                  <a:extLst>
                    <a:ext uri="{9D8B030D-6E8A-4147-A177-3AD203B41FA5}">
                      <a16:colId xmlns:a16="http://schemas.microsoft.com/office/drawing/2014/main" val="3733591783"/>
                    </a:ext>
                  </a:extLst>
                </a:gridCol>
              </a:tblGrid>
              <a:tr h="32028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QPSK</a:t>
                      </a:r>
                      <a:endPar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84681">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23425">
                <a:tc>
                  <a:txBody>
                    <a:bodyPr/>
                    <a:lstStyle/>
                    <a:p>
                      <a:pPr marL="0" marR="0" indent="450215" algn="just">
                        <a:lnSpc>
                          <a:spcPct val="150000"/>
                        </a:lnSpc>
                        <a:spcBef>
                          <a:spcPts val="0"/>
                        </a:spcBef>
                        <a:spcAft>
                          <a:spcPts val="0"/>
                        </a:spcAft>
                      </a:pPr>
                      <a:r>
                        <a:rPr lang="es-ES" sz="1600" b="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0.0065</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kern="1200" smtClean="0">
                          <a:solidFill>
                            <a:schemeClr val="tx1"/>
                          </a:solidFill>
                          <a:effectLst/>
                          <a:latin typeface="Times New Roman" panose="02020603050405020304" pitchFamily="18" charset="0"/>
                          <a:ea typeface="+mn-ea"/>
                          <a:cs typeface="Times New Roman" panose="02020603050405020304" pitchFamily="18" charset="0"/>
                        </a:rPr>
                        <a:t>0.06392</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graphicFrame>
        <p:nvGraphicFramePr>
          <p:cNvPr id="7" name="Tabla 6"/>
          <p:cNvGraphicFramePr>
            <a:graphicFrameLocks noGrp="1"/>
          </p:cNvGraphicFramePr>
          <p:nvPr/>
        </p:nvGraphicFramePr>
        <p:xfrm>
          <a:off x="6160681" y="5117028"/>
          <a:ext cx="2816516" cy="1143000"/>
        </p:xfrm>
        <a:graphic>
          <a:graphicData uri="http://schemas.openxmlformats.org/drawingml/2006/table">
            <a:tbl>
              <a:tblPr firstRow="1" firstCol="1" bandRow="1">
                <a:tableStyleId>{5A111915-BE36-4E01-A7E5-04B1672EAD32}</a:tableStyleId>
              </a:tblPr>
              <a:tblGrid>
                <a:gridCol w="1384253">
                  <a:extLst>
                    <a:ext uri="{9D8B030D-6E8A-4147-A177-3AD203B41FA5}">
                      <a16:colId xmlns:a16="http://schemas.microsoft.com/office/drawing/2014/main" val="2865238219"/>
                    </a:ext>
                  </a:extLst>
                </a:gridCol>
                <a:gridCol w="1432263">
                  <a:extLst>
                    <a:ext uri="{9D8B030D-6E8A-4147-A177-3AD203B41FA5}">
                      <a16:colId xmlns:a16="http://schemas.microsoft.com/office/drawing/2014/main" val="3733591783"/>
                    </a:ext>
                  </a:extLst>
                </a:gridCol>
              </a:tblGrid>
              <a:tr h="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BPSK</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99106">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39813">
                <a:tc>
                  <a:txBody>
                    <a:bodyPr/>
                    <a:lstStyle/>
                    <a:p>
                      <a:pPr marL="0" marR="0" indent="450215" algn="just">
                        <a:lnSpc>
                          <a:spcPct val="150000"/>
                        </a:lnSpc>
                        <a:spcBef>
                          <a:spcPts val="0"/>
                        </a:spcBef>
                        <a:spcAft>
                          <a:spcPts val="0"/>
                        </a:spcAft>
                      </a:pPr>
                      <a:r>
                        <a:rPr lang="es-ES"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0.0021</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0.06180</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pic>
        <p:nvPicPr>
          <p:cNvPr id="6" name="Imagen 5"/>
          <p:cNvPicPr>
            <a:picLocks noChangeAspect="1"/>
          </p:cNvPicPr>
          <p:nvPr/>
        </p:nvPicPr>
        <p:blipFill>
          <a:blip r:embed="rId3"/>
          <a:stretch>
            <a:fillRect/>
          </a:stretch>
        </p:blipFill>
        <p:spPr>
          <a:xfrm>
            <a:off x="5709939" y="1924362"/>
            <a:ext cx="4087204" cy="3052563"/>
          </a:xfrm>
          <a:prstGeom prst="rect">
            <a:avLst/>
          </a:prstGeom>
        </p:spPr>
      </p:pic>
      <p:pic>
        <p:nvPicPr>
          <p:cNvPr id="10" name="Imagen 9"/>
          <p:cNvPicPr>
            <a:picLocks noChangeAspect="1"/>
          </p:cNvPicPr>
          <p:nvPr/>
        </p:nvPicPr>
        <p:blipFill>
          <a:blip r:embed="rId4"/>
          <a:stretch>
            <a:fillRect/>
          </a:stretch>
        </p:blipFill>
        <p:spPr>
          <a:xfrm>
            <a:off x="1018401" y="2002410"/>
            <a:ext cx="3982701" cy="2974515"/>
          </a:xfrm>
          <a:prstGeom prst="rect">
            <a:avLst/>
          </a:prstGeom>
        </p:spPr>
      </p:pic>
    </p:spTree>
    <p:extLst>
      <p:ext uri="{BB962C8B-B14F-4D97-AF65-F5344CB8AC3E}">
        <p14:creationId xmlns:p14="http://schemas.microsoft.com/office/powerpoint/2010/main" val="3120121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US" dirty="0" smtClean="0"/>
              <a:t>Resultados de la implementación</a:t>
            </a:r>
            <a:endParaRPr lang="es-EC" dirty="0"/>
          </a:p>
        </p:txBody>
      </p:sp>
      <p:sp>
        <p:nvSpPr>
          <p:cNvPr id="3" name="Marcador de contenido 2"/>
          <p:cNvSpPr>
            <a:spLocks noGrp="1"/>
          </p:cNvSpPr>
          <p:nvPr>
            <p:ph idx="1"/>
          </p:nvPr>
        </p:nvSpPr>
        <p:spPr>
          <a:xfrm>
            <a:off x="838200" y="1123406"/>
            <a:ext cx="10644963" cy="4559538"/>
          </a:xfrm>
        </p:spPr>
        <p:txBody>
          <a:bodyPr>
            <a:normAutofit/>
          </a:bodyPr>
          <a:lstStyle/>
          <a:p>
            <a:pPr lvl="0"/>
            <a:r>
              <a:rPr lang="es-ES" i="1" dirty="0" smtClean="0"/>
              <a:t>Cifrado DES Medidas BER y MBSD con modulación QPSK y BPSK  en </a:t>
            </a:r>
            <a:r>
              <a:rPr lang="es-ES" i="1" dirty="0" err="1" smtClean="0"/>
              <a:t>LabVIEW</a:t>
            </a:r>
            <a:r>
              <a:rPr lang="es-EC" i="1" baseline="30000" dirty="0" smtClean="0"/>
              <a:t>®</a:t>
            </a:r>
          </a:p>
          <a:p>
            <a:pPr lvl="0"/>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417180942"/>
              </p:ext>
            </p:extLst>
          </p:nvPr>
        </p:nvGraphicFramePr>
        <p:xfrm>
          <a:off x="1497863" y="5131295"/>
          <a:ext cx="2820127" cy="1143000"/>
        </p:xfrm>
        <a:graphic>
          <a:graphicData uri="http://schemas.openxmlformats.org/drawingml/2006/table">
            <a:tbl>
              <a:tblPr firstRow="1" firstCol="1" bandRow="1">
                <a:tableStyleId>{5A111915-BE36-4E01-A7E5-04B1672EAD32}</a:tableStyleId>
              </a:tblPr>
              <a:tblGrid>
                <a:gridCol w="1386029">
                  <a:extLst>
                    <a:ext uri="{9D8B030D-6E8A-4147-A177-3AD203B41FA5}">
                      <a16:colId xmlns:a16="http://schemas.microsoft.com/office/drawing/2014/main" val="2865238219"/>
                    </a:ext>
                  </a:extLst>
                </a:gridCol>
                <a:gridCol w="1434098">
                  <a:extLst>
                    <a:ext uri="{9D8B030D-6E8A-4147-A177-3AD203B41FA5}">
                      <a16:colId xmlns:a16="http://schemas.microsoft.com/office/drawing/2014/main" val="3733591783"/>
                    </a:ext>
                  </a:extLst>
                </a:gridCol>
              </a:tblGrid>
              <a:tr h="32028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QPSK</a:t>
                      </a:r>
                      <a:endPar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84681">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23425">
                <a:tc>
                  <a:txBody>
                    <a:bodyPr/>
                    <a:lstStyle/>
                    <a:p>
                      <a:pPr marL="0" marR="0" indent="450215" algn="just">
                        <a:lnSpc>
                          <a:spcPct val="150000"/>
                        </a:lnSpc>
                        <a:spcBef>
                          <a:spcPts val="0"/>
                        </a:spcBef>
                        <a:spcAft>
                          <a:spcPts val="0"/>
                        </a:spcAft>
                      </a:pPr>
                      <a:r>
                        <a:rPr lang="es-ES"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0.09485</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0.01597</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43860777"/>
              </p:ext>
            </p:extLst>
          </p:nvPr>
        </p:nvGraphicFramePr>
        <p:xfrm>
          <a:off x="6160681" y="5117028"/>
          <a:ext cx="2816516" cy="1143000"/>
        </p:xfrm>
        <a:graphic>
          <a:graphicData uri="http://schemas.openxmlformats.org/drawingml/2006/table">
            <a:tbl>
              <a:tblPr firstRow="1" firstCol="1" bandRow="1">
                <a:tableStyleId>{5A111915-BE36-4E01-A7E5-04B1672EAD32}</a:tableStyleId>
              </a:tblPr>
              <a:tblGrid>
                <a:gridCol w="1384253">
                  <a:extLst>
                    <a:ext uri="{9D8B030D-6E8A-4147-A177-3AD203B41FA5}">
                      <a16:colId xmlns:a16="http://schemas.microsoft.com/office/drawing/2014/main" val="2865238219"/>
                    </a:ext>
                  </a:extLst>
                </a:gridCol>
                <a:gridCol w="1432263">
                  <a:extLst>
                    <a:ext uri="{9D8B030D-6E8A-4147-A177-3AD203B41FA5}">
                      <a16:colId xmlns:a16="http://schemas.microsoft.com/office/drawing/2014/main" val="3733591783"/>
                    </a:ext>
                  </a:extLst>
                </a:gridCol>
              </a:tblGrid>
              <a:tr h="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BPSK</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99106">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39813">
                <a:tc>
                  <a:txBody>
                    <a:bodyPr/>
                    <a:lstStyle/>
                    <a:p>
                      <a:pPr marL="0" marR="0" indent="450215" algn="just">
                        <a:lnSpc>
                          <a:spcPct val="150000"/>
                        </a:lnSpc>
                        <a:spcBef>
                          <a:spcPts val="0"/>
                        </a:spcBef>
                        <a:spcAft>
                          <a:spcPts val="0"/>
                        </a:spcAft>
                      </a:pPr>
                      <a:r>
                        <a:rPr lang="es-ES"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0.01372</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0.01606</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pic>
        <p:nvPicPr>
          <p:cNvPr id="8" name="Imagen 7"/>
          <p:cNvPicPr>
            <a:picLocks noChangeAspect="1"/>
          </p:cNvPicPr>
          <p:nvPr/>
        </p:nvPicPr>
        <p:blipFill>
          <a:blip r:embed="rId3"/>
          <a:stretch>
            <a:fillRect/>
          </a:stretch>
        </p:blipFill>
        <p:spPr>
          <a:xfrm>
            <a:off x="1081817" y="1924362"/>
            <a:ext cx="4244312" cy="3169901"/>
          </a:xfrm>
          <a:prstGeom prst="rect">
            <a:avLst/>
          </a:prstGeom>
        </p:spPr>
      </p:pic>
      <p:pic>
        <p:nvPicPr>
          <p:cNvPr id="9" name="Imagen 8"/>
          <p:cNvPicPr>
            <a:picLocks noChangeAspect="1"/>
          </p:cNvPicPr>
          <p:nvPr/>
        </p:nvPicPr>
        <p:blipFill>
          <a:blip r:embed="rId4"/>
          <a:stretch>
            <a:fillRect/>
          </a:stretch>
        </p:blipFill>
        <p:spPr>
          <a:xfrm>
            <a:off x="5530286" y="1978001"/>
            <a:ext cx="4188480" cy="3128202"/>
          </a:xfrm>
          <a:prstGeom prst="rect">
            <a:avLst/>
          </a:prstGeom>
        </p:spPr>
      </p:pic>
    </p:spTree>
    <p:extLst>
      <p:ext uri="{BB962C8B-B14F-4D97-AF65-F5344CB8AC3E}">
        <p14:creationId xmlns:p14="http://schemas.microsoft.com/office/powerpoint/2010/main" val="3848731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a:t>Modelo de </a:t>
            </a:r>
            <a:r>
              <a:rPr lang="es-EC" dirty="0" smtClean="0"/>
              <a:t>SDR</a:t>
            </a:r>
            <a:endParaRPr lang="es-EC" dirty="0"/>
          </a:p>
        </p:txBody>
      </p:sp>
      <p:sp>
        <p:nvSpPr>
          <p:cNvPr id="3" name="Marcador de contenido 2"/>
          <p:cNvSpPr>
            <a:spLocks noGrp="1"/>
          </p:cNvSpPr>
          <p:nvPr>
            <p:ph idx="1"/>
          </p:nvPr>
        </p:nvSpPr>
        <p:spPr>
          <a:xfrm>
            <a:off x="838200" y="1265926"/>
            <a:ext cx="10515600" cy="4976036"/>
          </a:xfrm>
        </p:spPr>
        <p:txBody>
          <a:bodyPr>
            <a:normAutofit/>
          </a:bodyPr>
          <a:lstStyle/>
          <a:p>
            <a:pPr marL="0" indent="0" algn="just">
              <a:buNone/>
            </a:pPr>
            <a:endParaRPr lang="es-EC" dirty="0" smtClean="0"/>
          </a:p>
          <a:p>
            <a:pPr algn="just"/>
            <a:endParaRPr lang="es-EC" dirty="0" smtClean="0"/>
          </a:p>
          <a:p>
            <a:pPr marL="0" indent="0" algn="just">
              <a:buNone/>
            </a:pPr>
            <a:endParaRPr lang="es-EC" dirty="0"/>
          </a:p>
        </p:txBody>
      </p:sp>
      <p:pic>
        <p:nvPicPr>
          <p:cNvPr id="5" name="Imagen 4"/>
          <p:cNvPicPr>
            <a:picLocks noChangeAspect="1"/>
          </p:cNvPicPr>
          <p:nvPr/>
        </p:nvPicPr>
        <p:blipFill rotWithShape="1">
          <a:blip r:embed="rId3"/>
          <a:srcRect l="13434" t="14905" r="9643" b="3469"/>
          <a:stretch/>
        </p:blipFill>
        <p:spPr>
          <a:xfrm>
            <a:off x="914400" y="772796"/>
            <a:ext cx="10439400" cy="4941147"/>
          </a:xfrm>
          <a:prstGeom prst="rect">
            <a:avLst/>
          </a:prstGeom>
        </p:spPr>
      </p:pic>
    </p:spTree>
    <p:extLst>
      <p:ext uri="{BB962C8B-B14F-4D97-AF65-F5344CB8AC3E}">
        <p14:creationId xmlns:p14="http://schemas.microsoft.com/office/powerpoint/2010/main" val="26144354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US" dirty="0" smtClean="0"/>
              <a:t>Resultados de la implementación</a:t>
            </a:r>
            <a:endParaRPr lang="es-EC" dirty="0"/>
          </a:p>
        </p:txBody>
      </p:sp>
      <p:sp>
        <p:nvSpPr>
          <p:cNvPr id="3" name="Marcador de contenido 2"/>
          <p:cNvSpPr>
            <a:spLocks noGrp="1"/>
          </p:cNvSpPr>
          <p:nvPr>
            <p:ph idx="1"/>
          </p:nvPr>
        </p:nvSpPr>
        <p:spPr>
          <a:xfrm>
            <a:off x="838200" y="1123406"/>
            <a:ext cx="10644963" cy="4559538"/>
          </a:xfrm>
        </p:spPr>
        <p:txBody>
          <a:bodyPr>
            <a:normAutofit/>
          </a:bodyPr>
          <a:lstStyle/>
          <a:p>
            <a:pPr lvl="0"/>
            <a:r>
              <a:rPr lang="es-ES" i="1" dirty="0" smtClean="0"/>
              <a:t>Cifrado AES Medidas BER y MBSD con modulación QPSK y BPSK  en </a:t>
            </a:r>
            <a:r>
              <a:rPr lang="es-ES" i="1" dirty="0" err="1" smtClean="0"/>
              <a:t>LabVIEW</a:t>
            </a:r>
            <a:r>
              <a:rPr lang="es-EC" i="1" baseline="30000" dirty="0" smtClean="0"/>
              <a:t>®</a:t>
            </a:r>
          </a:p>
          <a:p>
            <a:pPr lvl="0"/>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510491941"/>
              </p:ext>
            </p:extLst>
          </p:nvPr>
        </p:nvGraphicFramePr>
        <p:xfrm>
          <a:off x="1497863" y="5131295"/>
          <a:ext cx="2820127" cy="1143000"/>
        </p:xfrm>
        <a:graphic>
          <a:graphicData uri="http://schemas.openxmlformats.org/drawingml/2006/table">
            <a:tbl>
              <a:tblPr firstRow="1" firstCol="1" bandRow="1">
                <a:tableStyleId>{5A111915-BE36-4E01-A7E5-04B1672EAD32}</a:tableStyleId>
              </a:tblPr>
              <a:tblGrid>
                <a:gridCol w="1386029">
                  <a:extLst>
                    <a:ext uri="{9D8B030D-6E8A-4147-A177-3AD203B41FA5}">
                      <a16:colId xmlns:a16="http://schemas.microsoft.com/office/drawing/2014/main" val="2865238219"/>
                    </a:ext>
                  </a:extLst>
                </a:gridCol>
                <a:gridCol w="1434098">
                  <a:extLst>
                    <a:ext uri="{9D8B030D-6E8A-4147-A177-3AD203B41FA5}">
                      <a16:colId xmlns:a16="http://schemas.microsoft.com/office/drawing/2014/main" val="3733591783"/>
                    </a:ext>
                  </a:extLst>
                </a:gridCol>
              </a:tblGrid>
              <a:tr h="32028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QPSK</a:t>
                      </a:r>
                      <a:endParaRPr lang="es-E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84681">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23425">
                <a:tc>
                  <a:txBody>
                    <a:bodyPr/>
                    <a:lstStyle/>
                    <a:p>
                      <a:pPr marL="0" marR="0" indent="450215" algn="just">
                        <a:lnSpc>
                          <a:spcPct val="150000"/>
                        </a:lnSpc>
                        <a:spcBef>
                          <a:spcPts val="0"/>
                        </a:spcBef>
                        <a:spcAft>
                          <a:spcPts val="0"/>
                        </a:spcAft>
                      </a:pPr>
                      <a:r>
                        <a:rPr lang="es-ES"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0.0227</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l">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0.005691</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746703406"/>
              </p:ext>
            </p:extLst>
          </p:nvPr>
        </p:nvGraphicFramePr>
        <p:xfrm>
          <a:off x="6160681" y="5117028"/>
          <a:ext cx="2816516" cy="1143000"/>
        </p:xfrm>
        <a:graphic>
          <a:graphicData uri="http://schemas.openxmlformats.org/drawingml/2006/table">
            <a:tbl>
              <a:tblPr firstRow="1" firstCol="1" bandRow="1">
                <a:tableStyleId>{5A111915-BE36-4E01-A7E5-04B1672EAD32}</a:tableStyleId>
              </a:tblPr>
              <a:tblGrid>
                <a:gridCol w="1384253">
                  <a:extLst>
                    <a:ext uri="{9D8B030D-6E8A-4147-A177-3AD203B41FA5}">
                      <a16:colId xmlns:a16="http://schemas.microsoft.com/office/drawing/2014/main" val="2865238219"/>
                    </a:ext>
                  </a:extLst>
                </a:gridCol>
                <a:gridCol w="1432263">
                  <a:extLst>
                    <a:ext uri="{9D8B030D-6E8A-4147-A177-3AD203B41FA5}">
                      <a16:colId xmlns:a16="http://schemas.microsoft.com/office/drawing/2014/main" val="3733591783"/>
                    </a:ext>
                  </a:extLst>
                </a:gridCol>
              </a:tblGrid>
              <a:tr h="0">
                <a:tc gridSpan="2">
                  <a:txBody>
                    <a:bodyPr/>
                    <a:lstStyle/>
                    <a:p>
                      <a:pPr marL="0" marR="0" indent="450215" algn="ctr">
                        <a:lnSpc>
                          <a:spcPct val="150000"/>
                        </a:lnSpc>
                        <a:spcBef>
                          <a:spcPts val="0"/>
                        </a:spcBef>
                        <a:spcAft>
                          <a:spcPts val="0"/>
                        </a:spcAft>
                      </a:pPr>
                      <a:r>
                        <a:rPr lang="es-US"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BPSK</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pPr marL="0" marR="0" indent="450215" algn="just">
                        <a:lnSpc>
                          <a:spcPct val="150000"/>
                        </a:lnSpc>
                        <a:spcBef>
                          <a:spcPts val="0"/>
                        </a:spcBef>
                        <a:spcAft>
                          <a:spcPts val="0"/>
                        </a:spcAft>
                      </a:pP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12936739"/>
                  </a:ext>
                </a:extLst>
              </a:tr>
              <a:tr h="299106">
                <a:tc>
                  <a:txBody>
                    <a:bodyPr/>
                    <a:lstStyle/>
                    <a:p>
                      <a:pPr marL="0" marR="0" indent="450215" algn="just">
                        <a:lnSpc>
                          <a:spcPct val="150000"/>
                        </a:lnSpc>
                        <a:spcBef>
                          <a:spcPts val="0"/>
                        </a:spcBef>
                        <a:spcAft>
                          <a:spcPts val="0"/>
                        </a:spcAft>
                      </a:pPr>
                      <a:r>
                        <a:rPr lang="es-ES" sz="1600" dirty="0">
                          <a:effectLst/>
                          <a:latin typeface="Times New Roman" panose="02020603050405020304" pitchFamily="18" charset="0"/>
                          <a:cs typeface="Times New Roman" panose="02020603050405020304" pitchFamily="18" charset="0"/>
                        </a:rPr>
                        <a:t>MBSD</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just">
                        <a:lnSpc>
                          <a:spcPct val="150000"/>
                        </a:lnSpc>
                        <a:spcBef>
                          <a:spcPts val="0"/>
                        </a:spcBef>
                        <a:spcAft>
                          <a:spcPts val="0"/>
                        </a:spcAft>
                      </a:pPr>
                      <a:r>
                        <a:rPr lang="es-ES" sz="1600" b="1" dirty="0">
                          <a:effectLst/>
                          <a:latin typeface="Times New Roman" panose="02020603050405020304" pitchFamily="18" charset="0"/>
                          <a:cs typeface="Times New Roman" panose="02020603050405020304" pitchFamily="18" charset="0"/>
                        </a:rPr>
                        <a:t>BER</a:t>
                      </a:r>
                      <a:r>
                        <a:rPr lang="es-ES" sz="1600" dirty="0">
                          <a:effectLst/>
                          <a:latin typeface="Times New Roman" panose="02020603050405020304" pitchFamily="18" charset="0"/>
                          <a:cs typeface="Times New Roman" panose="02020603050405020304" pitchFamily="18" charset="0"/>
                        </a:rPr>
                        <a:t> </a:t>
                      </a:r>
                      <a:endParaRPr lang="es-E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187165306"/>
                  </a:ext>
                </a:extLst>
              </a:tr>
              <a:tr h="339813">
                <a:tc>
                  <a:txBody>
                    <a:bodyPr/>
                    <a:lstStyle/>
                    <a:p>
                      <a:pPr marL="0" marR="0" indent="450215" algn="ctr">
                        <a:lnSpc>
                          <a:spcPct val="150000"/>
                        </a:lnSpc>
                        <a:spcBef>
                          <a:spcPts val="0"/>
                        </a:spcBef>
                        <a:spcAft>
                          <a:spcPts val="0"/>
                        </a:spcAft>
                      </a:pPr>
                      <a:r>
                        <a:rPr lang="es-ES"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450215" algn="ctr">
                        <a:lnSpc>
                          <a:spcPct val="150000"/>
                        </a:lnSpc>
                        <a:spcBef>
                          <a:spcPts val="0"/>
                        </a:spcBef>
                        <a:spcAft>
                          <a:spcPts val="0"/>
                        </a:spcAft>
                      </a:pPr>
                      <a:r>
                        <a:rPr lang="es-EC" sz="1600" kern="1200" dirty="0" smtClean="0">
                          <a:solidFill>
                            <a:schemeClr val="tx1"/>
                          </a:solidFill>
                          <a:effectLst/>
                          <a:latin typeface="Times New Roman" panose="02020603050405020304" pitchFamily="18" charset="0"/>
                          <a:ea typeface="+mn-ea"/>
                          <a:cs typeface="Times New Roman" panose="02020603050405020304" pitchFamily="18" charset="0"/>
                        </a:rPr>
                        <a:t>0.004563</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155206"/>
                  </a:ext>
                </a:extLst>
              </a:tr>
            </a:tbl>
          </a:graphicData>
        </a:graphic>
      </p:graphicFrame>
      <p:pic>
        <p:nvPicPr>
          <p:cNvPr id="8" name="Imagen 7"/>
          <p:cNvPicPr>
            <a:picLocks noChangeAspect="1"/>
          </p:cNvPicPr>
          <p:nvPr/>
        </p:nvPicPr>
        <p:blipFill>
          <a:blip r:embed="rId3"/>
          <a:stretch>
            <a:fillRect/>
          </a:stretch>
        </p:blipFill>
        <p:spPr>
          <a:xfrm>
            <a:off x="5469729" y="1995670"/>
            <a:ext cx="4198419" cy="3135625"/>
          </a:xfrm>
          <a:prstGeom prst="rect">
            <a:avLst/>
          </a:prstGeom>
        </p:spPr>
      </p:pic>
      <p:pic>
        <p:nvPicPr>
          <p:cNvPr id="9" name="Imagen 8"/>
          <p:cNvPicPr>
            <a:picLocks noChangeAspect="1"/>
          </p:cNvPicPr>
          <p:nvPr/>
        </p:nvPicPr>
        <p:blipFill>
          <a:blip r:embed="rId4"/>
          <a:stretch>
            <a:fillRect/>
          </a:stretch>
        </p:blipFill>
        <p:spPr>
          <a:xfrm>
            <a:off x="923731" y="1981403"/>
            <a:ext cx="4073323" cy="3042196"/>
          </a:xfrm>
          <a:prstGeom prst="rect">
            <a:avLst/>
          </a:prstGeom>
        </p:spPr>
      </p:pic>
    </p:spTree>
    <p:extLst>
      <p:ext uri="{BB962C8B-B14F-4D97-AF65-F5344CB8AC3E}">
        <p14:creationId xmlns:p14="http://schemas.microsoft.com/office/powerpoint/2010/main" val="3778130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US" dirty="0" smtClean="0"/>
              <a:t>Resultados </a:t>
            </a:r>
            <a:r>
              <a:rPr lang="es-US" dirty="0" smtClean="0"/>
              <a:t>generales </a:t>
            </a:r>
            <a:r>
              <a:rPr lang="es-US" dirty="0" smtClean="0"/>
              <a:t>de </a:t>
            </a:r>
            <a:r>
              <a:rPr lang="es-US" dirty="0" smtClean="0"/>
              <a:t>la implementación</a:t>
            </a:r>
            <a:endParaRPr lang="es-EC" dirty="0"/>
          </a:p>
        </p:txBody>
      </p:sp>
      <p:sp>
        <p:nvSpPr>
          <p:cNvPr id="3" name="Marcador de contenido 2"/>
          <p:cNvSpPr>
            <a:spLocks noGrp="1"/>
          </p:cNvSpPr>
          <p:nvPr>
            <p:ph idx="1"/>
          </p:nvPr>
        </p:nvSpPr>
        <p:spPr>
          <a:xfrm>
            <a:off x="838200" y="1123406"/>
            <a:ext cx="10644963" cy="4559538"/>
          </a:xfrm>
        </p:spPr>
        <p:txBody>
          <a:bodyPr>
            <a:normAutofit/>
          </a:bodyPr>
          <a:lstStyle/>
          <a:p>
            <a:pPr lvl="0"/>
            <a:r>
              <a:rPr lang="es-US" i="1" dirty="0" smtClean="0"/>
              <a:t>Medidas MBSD y BER de los cuatro cifrados implementados</a:t>
            </a:r>
          </a:p>
          <a:p>
            <a:pPr lvl="0"/>
            <a:endParaRPr lang="es-EC" i="1" baseline="30000" dirty="0" smtClean="0"/>
          </a:p>
          <a:p>
            <a:pPr lvl="0"/>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2783858998"/>
              </p:ext>
            </p:extLst>
          </p:nvPr>
        </p:nvGraphicFramePr>
        <p:xfrm>
          <a:off x="2126069" y="1793990"/>
          <a:ext cx="6946900" cy="4025453"/>
        </p:xfrm>
        <a:graphic>
          <a:graphicData uri="http://schemas.openxmlformats.org/drawingml/2006/table">
            <a:tbl>
              <a:tblPr firstRow="1" firstCol="1" bandRow="1">
                <a:tableStyleId>{5A111915-BE36-4E01-A7E5-04B1672EAD32}</a:tableStyleId>
              </a:tblPr>
              <a:tblGrid>
                <a:gridCol w="1806194">
                  <a:extLst>
                    <a:ext uri="{9D8B030D-6E8A-4147-A177-3AD203B41FA5}">
                      <a16:colId xmlns:a16="http://schemas.microsoft.com/office/drawing/2014/main" val="743659080"/>
                    </a:ext>
                  </a:extLst>
                </a:gridCol>
                <a:gridCol w="1806194">
                  <a:extLst>
                    <a:ext uri="{9D8B030D-6E8A-4147-A177-3AD203B41FA5}">
                      <a16:colId xmlns:a16="http://schemas.microsoft.com/office/drawing/2014/main" val="3784706312"/>
                    </a:ext>
                  </a:extLst>
                </a:gridCol>
                <a:gridCol w="1667256">
                  <a:extLst>
                    <a:ext uri="{9D8B030D-6E8A-4147-A177-3AD203B41FA5}">
                      <a16:colId xmlns:a16="http://schemas.microsoft.com/office/drawing/2014/main" val="4276309909"/>
                    </a:ext>
                  </a:extLst>
                </a:gridCol>
                <a:gridCol w="1667256">
                  <a:extLst>
                    <a:ext uri="{9D8B030D-6E8A-4147-A177-3AD203B41FA5}">
                      <a16:colId xmlns:a16="http://schemas.microsoft.com/office/drawing/2014/main" val="531674325"/>
                    </a:ext>
                  </a:extLst>
                </a:gridCol>
              </a:tblGrid>
              <a:tr h="733613">
                <a:tc>
                  <a:txBody>
                    <a:bodyPr/>
                    <a:lstStyle/>
                    <a:p>
                      <a:pPr marL="0" marR="0" indent="450215" algn="just">
                        <a:lnSpc>
                          <a:spcPct val="150000"/>
                        </a:lnSpc>
                        <a:spcBef>
                          <a:spcPts val="0"/>
                        </a:spcBef>
                        <a:spcAft>
                          <a:spcPts val="0"/>
                        </a:spcAft>
                      </a:pPr>
                      <a:r>
                        <a:rPr lang="es-ES" sz="1800">
                          <a:effectLst/>
                        </a:rPr>
                        <a:t>Cifrado</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Modulación</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MBSD</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BER </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157990"/>
                  </a:ext>
                </a:extLst>
              </a:tr>
              <a:tr h="381825">
                <a:tc rowSpan="2">
                  <a:txBody>
                    <a:bodyPr/>
                    <a:lstStyle/>
                    <a:p>
                      <a:pPr marL="0" marR="0" indent="450215" algn="just">
                        <a:lnSpc>
                          <a:spcPct val="150000"/>
                        </a:lnSpc>
                        <a:spcBef>
                          <a:spcPts val="0"/>
                        </a:spcBef>
                        <a:spcAft>
                          <a:spcPts val="0"/>
                        </a:spcAft>
                      </a:pPr>
                      <a:r>
                        <a:rPr lang="es-ES" sz="1800" dirty="0">
                          <a:effectLst/>
                        </a:rPr>
                        <a:t>Tiempo</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QPSK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0.3464</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0.05417</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831909"/>
                  </a:ext>
                </a:extLst>
              </a:tr>
              <a:tr h="381825">
                <a:tc vMerge="1">
                  <a:txBody>
                    <a:bodyPr/>
                    <a:lstStyle/>
                    <a:p>
                      <a:endParaRPr lang="es-ES"/>
                    </a:p>
                  </a:txBody>
                  <a:tcPr/>
                </a:tc>
                <a:tc>
                  <a:txBody>
                    <a:bodyPr/>
                    <a:lstStyle/>
                    <a:p>
                      <a:pPr marL="0" marR="0" indent="450215" algn="just">
                        <a:lnSpc>
                          <a:spcPct val="150000"/>
                        </a:lnSpc>
                        <a:spcBef>
                          <a:spcPts val="0"/>
                        </a:spcBef>
                        <a:spcAft>
                          <a:spcPts val="0"/>
                        </a:spcAft>
                      </a:pPr>
                      <a:r>
                        <a:rPr lang="es-ES" sz="1800">
                          <a:effectLst/>
                        </a:rPr>
                        <a:t>BPSK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0.3436</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0.05421</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134484"/>
                  </a:ext>
                </a:extLst>
              </a:tr>
              <a:tr h="381825">
                <a:tc rowSpan="2">
                  <a:txBody>
                    <a:bodyPr/>
                    <a:lstStyle/>
                    <a:p>
                      <a:pPr marL="0" marR="0" indent="450215" algn="just">
                        <a:lnSpc>
                          <a:spcPct val="150000"/>
                        </a:lnSpc>
                        <a:spcBef>
                          <a:spcPts val="0"/>
                        </a:spcBef>
                        <a:spcAft>
                          <a:spcPts val="0"/>
                        </a:spcAft>
                      </a:pPr>
                      <a:r>
                        <a:rPr lang="es-ES" sz="1800" dirty="0">
                          <a:effectLst/>
                        </a:rPr>
                        <a:t>Frecuencia</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QPSK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0.0065</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0.06392</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056936"/>
                  </a:ext>
                </a:extLst>
              </a:tr>
              <a:tr h="381825">
                <a:tc vMerge="1">
                  <a:txBody>
                    <a:bodyPr/>
                    <a:lstStyle/>
                    <a:p>
                      <a:endParaRPr lang="es-ES"/>
                    </a:p>
                  </a:txBody>
                  <a:tcPr/>
                </a:tc>
                <a:tc>
                  <a:txBody>
                    <a:bodyPr/>
                    <a:lstStyle/>
                    <a:p>
                      <a:pPr marL="0" marR="0" indent="450215" algn="just">
                        <a:lnSpc>
                          <a:spcPct val="150000"/>
                        </a:lnSpc>
                        <a:spcBef>
                          <a:spcPts val="0"/>
                        </a:spcBef>
                        <a:spcAft>
                          <a:spcPts val="0"/>
                        </a:spcAft>
                      </a:pPr>
                      <a:r>
                        <a:rPr lang="es-ES" sz="1800">
                          <a:effectLst/>
                        </a:rPr>
                        <a:t>BPSK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0.0021</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0.0618</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553213"/>
                  </a:ext>
                </a:extLst>
              </a:tr>
              <a:tr h="381825">
                <a:tc rowSpan="2">
                  <a:txBody>
                    <a:bodyPr/>
                    <a:lstStyle/>
                    <a:p>
                      <a:pPr marL="0" marR="0" indent="450215" algn="just">
                        <a:lnSpc>
                          <a:spcPct val="150000"/>
                        </a:lnSpc>
                        <a:spcBef>
                          <a:spcPts val="0"/>
                        </a:spcBef>
                        <a:spcAft>
                          <a:spcPts val="0"/>
                        </a:spcAft>
                      </a:pPr>
                      <a:r>
                        <a:rPr lang="es-ES" sz="1800" dirty="0">
                          <a:effectLst/>
                        </a:rPr>
                        <a:t>DES</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QPSK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dirty="0">
                          <a:effectLst/>
                        </a:rPr>
                        <a:t>0.09485</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0.01597</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26365"/>
                  </a:ext>
                </a:extLst>
              </a:tr>
              <a:tr h="381825">
                <a:tc vMerge="1">
                  <a:txBody>
                    <a:bodyPr/>
                    <a:lstStyle/>
                    <a:p>
                      <a:endParaRPr lang="es-ES"/>
                    </a:p>
                  </a:txBody>
                  <a:tcPr/>
                </a:tc>
                <a:tc>
                  <a:txBody>
                    <a:bodyPr/>
                    <a:lstStyle/>
                    <a:p>
                      <a:pPr marL="0" marR="0" indent="450215" algn="just">
                        <a:lnSpc>
                          <a:spcPct val="150000"/>
                        </a:lnSpc>
                        <a:spcBef>
                          <a:spcPts val="0"/>
                        </a:spcBef>
                        <a:spcAft>
                          <a:spcPts val="0"/>
                        </a:spcAft>
                      </a:pPr>
                      <a:r>
                        <a:rPr lang="es-ES" sz="1800">
                          <a:effectLst/>
                        </a:rPr>
                        <a:t>BPSK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0.03172</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0.01606</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3695663"/>
                  </a:ext>
                </a:extLst>
              </a:tr>
              <a:tr h="381825">
                <a:tc rowSpan="2">
                  <a:txBody>
                    <a:bodyPr/>
                    <a:lstStyle/>
                    <a:p>
                      <a:pPr marL="0" marR="0" indent="450215" algn="just">
                        <a:lnSpc>
                          <a:spcPct val="150000"/>
                        </a:lnSpc>
                        <a:spcBef>
                          <a:spcPts val="0"/>
                        </a:spcBef>
                        <a:spcAft>
                          <a:spcPts val="0"/>
                        </a:spcAft>
                      </a:pPr>
                      <a:r>
                        <a:rPr lang="es-ES" sz="1800" dirty="0">
                          <a:effectLst/>
                        </a:rPr>
                        <a:t>AES</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QPSK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0.0227</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0.005691</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1801"/>
                  </a:ext>
                </a:extLst>
              </a:tr>
              <a:tr h="381825">
                <a:tc vMerge="1">
                  <a:txBody>
                    <a:bodyPr/>
                    <a:lstStyle/>
                    <a:p>
                      <a:endParaRPr lang="es-ES"/>
                    </a:p>
                  </a:txBody>
                  <a:tcPr/>
                </a:tc>
                <a:tc>
                  <a:txBody>
                    <a:bodyPr/>
                    <a:lstStyle/>
                    <a:p>
                      <a:pPr marL="0" marR="0" indent="450215" algn="just">
                        <a:lnSpc>
                          <a:spcPct val="150000"/>
                        </a:lnSpc>
                        <a:spcBef>
                          <a:spcPts val="0"/>
                        </a:spcBef>
                        <a:spcAft>
                          <a:spcPts val="0"/>
                        </a:spcAft>
                      </a:pPr>
                      <a:r>
                        <a:rPr lang="es-ES" sz="1800">
                          <a:effectLst/>
                        </a:rPr>
                        <a:t>BPSK</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a:effectLst/>
                        </a:rPr>
                        <a:t>0</a:t>
                      </a:r>
                      <a:endParaRPr lang="es-E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0215" algn="just">
                        <a:lnSpc>
                          <a:spcPct val="150000"/>
                        </a:lnSpc>
                        <a:spcBef>
                          <a:spcPts val="0"/>
                        </a:spcBef>
                        <a:spcAft>
                          <a:spcPts val="0"/>
                        </a:spcAft>
                      </a:pPr>
                      <a:r>
                        <a:rPr lang="es-ES" sz="1800" dirty="0">
                          <a:effectLst/>
                        </a:rPr>
                        <a:t>0.004563</a:t>
                      </a:r>
                      <a:endPar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948150"/>
                  </a:ext>
                </a:extLst>
              </a:tr>
            </a:tbl>
          </a:graphicData>
        </a:graphic>
      </p:graphicFrame>
    </p:spTree>
    <p:extLst>
      <p:ext uri="{BB962C8B-B14F-4D97-AF65-F5344CB8AC3E}">
        <p14:creationId xmlns:p14="http://schemas.microsoft.com/office/powerpoint/2010/main" val="3849400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a:t>Conclusiones</a:t>
            </a:r>
          </a:p>
        </p:txBody>
      </p:sp>
      <p:sp>
        <p:nvSpPr>
          <p:cNvPr id="5" name="Marcador de contenido 2"/>
          <p:cNvSpPr>
            <a:spLocks noGrp="1"/>
          </p:cNvSpPr>
          <p:nvPr>
            <p:ph idx="1"/>
          </p:nvPr>
        </p:nvSpPr>
        <p:spPr>
          <a:xfrm>
            <a:off x="838200" y="1022973"/>
            <a:ext cx="10559902" cy="4811485"/>
          </a:xfrm>
        </p:spPr>
        <p:txBody>
          <a:bodyPr>
            <a:normAutofit fontScale="70000" lnSpcReduction="20000"/>
          </a:bodyPr>
          <a:lstStyle/>
          <a:p>
            <a:pPr lvl="0"/>
            <a:r>
              <a:rPr lang="es-ES" sz="3000" dirty="0"/>
              <a:t>Se implemento los algoritmos de cifrado en la tarjeta USRP 2920 que es compatible con el </a:t>
            </a:r>
            <a:r>
              <a:rPr lang="es-ES" sz="3000" i="1" dirty="0"/>
              <a:t>software </a:t>
            </a:r>
            <a:r>
              <a:rPr lang="es-ES" sz="3000" dirty="0"/>
              <a:t>de </a:t>
            </a:r>
            <a:r>
              <a:rPr lang="es-ES" sz="3000" dirty="0" err="1"/>
              <a:t>LabVIEW</a:t>
            </a:r>
            <a:r>
              <a:rPr lang="es-ES" sz="3000" baseline="30000" dirty="0"/>
              <a:t>®</a:t>
            </a:r>
            <a:r>
              <a:rPr lang="es-ES" sz="3000" dirty="0"/>
              <a:t> o GNU radio, se trabajó en este </a:t>
            </a:r>
            <a:r>
              <a:rPr lang="es-ES" sz="3000" i="1" dirty="0"/>
              <a:t>hardware </a:t>
            </a:r>
            <a:r>
              <a:rPr lang="es-ES" sz="3000" dirty="0"/>
              <a:t>debido a que permitían sincronizar las radios por medio de un cable MIMO, recomendado por la empresa </a:t>
            </a:r>
            <a:r>
              <a:rPr lang="es-ES" sz="3000" dirty="0" err="1"/>
              <a:t>Ettus</a:t>
            </a:r>
            <a:r>
              <a:rPr lang="es-ES" sz="3000" dirty="0"/>
              <a:t> para aplicaciones de USRP.</a:t>
            </a:r>
          </a:p>
          <a:p>
            <a:pPr lvl="0"/>
            <a:r>
              <a:rPr lang="es-ES" sz="3000" dirty="0"/>
              <a:t>Se analizaron varios sistemas criptográficos empezando por los básicos que tienen una buena respuesta en tiempo de procesamiento, pero tienen un alto nivel de vulnerabilidad, hasta llegar a los sistemas de cifrados actuales que mejoran la seguridad del cifrado, pero a su ves aumenta el tiempo de procesamiento, necesitando equipos de mayor capacidad para su desempeño.  </a:t>
            </a:r>
          </a:p>
          <a:p>
            <a:pPr lvl="0"/>
            <a:r>
              <a:rPr lang="es-ES" sz="3000" dirty="0"/>
              <a:t>Durante las primeras pruebas de la radio N210, se requería de dispositivos externos para lograr la sincronización entre transmisor y receptor, ya que no se lograba la decodificación de ningún mensaje al usar modulación digital. De esta manera, se comprobó que la sincronización es uno de los factores de mayor importancia en la SDR.  </a:t>
            </a:r>
          </a:p>
          <a:p>
            <a:pPr lvl="0" algn="just"/>
            <a:r>
              <a:rPr lang="es-ES" sz="3000" dirty="0"/>
              <a:t>En la simulación del cifrado en tiempo, debido a que las tarjetas poseen precisión finita, los valores del BER simulado llegan a cero. Por lo tanto, no hay bits errados, ya que con la relación Eb/No de 10dB el canal simulado se torna ideal</a:t>
            </a:r>
            <a:r>
              <a:rPr lang="es-ES" sz="3000" dirty="0" smtClean="0"/>
              <a:t>. </a:t>
            </a:r>
          </a:p>
          <a:p>
            <a:pPr algn="just"/>
            <a:r>
              <a:rPr lang="es-ES" sz="3000" dirty="0"/>
              <a:t>La simulación del cifrado DES en </a:t>
            </a:r>
            <a:r>
              <a:rPr lang="es-ES" sz="3000" dirty="0" err="1"/>
              <a:t>LabVIEW</a:t>
            </a:r>
            <a:r>
              <a:rPr lang="es-ES" sz="3000" baseline="30000" dirty="0"/>
              <a:t>®</a:t>
            </a:r>
            <a:r>
              <a:rPr lang="es-ES" sz="3000" dirty="0"/>
              <a:t> es más resistente al ruido ya que se estabiliza con una relación Eb/No menor que la simulación en Matlab</a:t>
            </a:r>
            <a:r>
              <a:rPr lang="es-ES" sz="3000" baseline="30000" dirty="0" smtClean="0"/>
              <a:t>®</a:t>
            </a:r>
            <a:r>
              <a:rPr lang="es-ES" sz="3000" dirty="0" smtClean="0"/>
              <a:t>.</a:t>
            </a:r>
          </a:p>
          <a:p>
            <a:pPr marL="0" lvl="0" indent="0" algn="just">
              <a:buNone/>
            </a:pPr>
            <a:endParaRPr lang="es-EC" dirty="0"/>
          </a:p>
        </p:txBody>
      </p:sp>
    </p:spTree>
    <p:extLst>
      <p:ext uri="{BB962C8B-B14F-4D97-AF65-F5344CB8AC3E}">
        <p14:creationId xmlns:p14="http://schemas.microsoft.com/office/powerpoint/2010/main" val="1434616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a:t>Conclusiones</a:t>
            </a:r>
          </a:p>
        </p:txBody>
      </p:sp>
      <p:sp>
        <p:nvSpPr>
          <p:cNvPr id="5" name="Marcador de contenido 2"/>
          <p:cNvSpPr>
            <a:spLocks noGrp="1"/>
          </p:cNvSpPr>
          <p:nvPr>
            <p:ph idx="1"/>
          </p:nvPr>
        </p:nvSpPr>
        <p:spPr>
          <a:xfrm>
            <a:off x="838200" y="1022973"/>
            <a:ext cx="10559902" cy="4811485"/>
          </a:xfrm>
        </p:spPr>
        <p:txBody>
          <a:bodyPr>
            <a:normAutofit fontScale="25000" lnSpcReduction="20000"/>
          </a:bodyPr>
          <a:lstStyle/>
          <a:p>
            <a:pPr lvl="0"/>
            <a:r>
              <a:rPr lang="es-ES" sz="9200" dirty="0"/>
              <a:t>Se adaptaron los códigos de cifrado para los diferentes modelos de radios manejados por el CICTE, que a su vez sirvieron como base para la creación de nuevos modelos elaborados en </a:t>
            </a:r>
            <a:r>
              <a:rPr lang="es-US" sz="9200" dirty="0"/>
              <a:t>Matlab</a:t>
            </a:r>
            <a:r>
              <a:rPr lang="es-ES" sz="9200" baseline="30000" dirty="0"/>
              <a:t>®</a:t>
            </a:r>
            <a:r>
              <a:rPr lang="es-US" sz="9200" dirty="0"/>
              <a:t> y </a:t>
            </a:r>
            <a:r>
              <a:rPr lang="es-ES" sz="9200" dirty="0" err="1"/>
              <a:t>LabVIEW</a:t>
            </a:r>
            <a:r>
              <a:rPr lang="es-ES" sz="9200" baseline="30000" dirty="0"/>
              <a:t>®</a:t>
            </a:r>
            <a:r>
              <a:rPr lang="es-ES" sz="9200" dirty="0"/>
              <a:t>. De esta manera, se modernizó las SDR, ya que </a:t>
            </a:r>
            <a:r>
              <a:rPr lang="es-EC" sz="9200" i="1" dirty="0" err="1"/>
              <a:t>Ettus</a:t>
            </a:r>
            <a:r>
              <a:rPr lang="es-EC" sz="9200" i="1" dirty="0"/>
              <a:t> </a:t>
            </a:r>
            <a:r>
              <a:rPr lang="es-EC" sz="9200" i="1" dirty="0" err="1"/>
              <a:t>Research</a:t>
            </a:r>
            <a:r>
              <a:rPr lang="es-EC" sz="9200" dirty="0"/>
              <a:t>, actualmente es parte de la empresa </a:t>
            </a:r>
            <a:r>
              <a:rPr lang="es-ES" sz="9200" i="1" dirty="0" err="1"/>
              <a:t>National</a:t>
            </a:r>
            <a:r>
              <a:rPr lang="es-ES" sz="9200" i="1" dirty="0"/>
              <a:t> Instruments</a:t>
            </a:r>
            <a:r>
              <a:rPr lang="es-ES" sz="9200" dirty="0"/>
              <a:t>, pretende utilizar como software principal a </a:t>
            </a:r>
            <a:r>
              <a:rPr lang="es-ES" sz="9200" dirty="0" err="1"/>
              <a:t>LabVIEW</a:t>
            </a:r>
            <a:r>
              <a:rPr lang="es-ES" sz="9200" baseline="30000" dirty="0"/>
              <a:t>®</a:t>
            </a:r>
            <a:r>
              <a:rPr lang="es-ES" sz="9200" dirty="0"/>
              <a:t> para las radios.</a:t>
            </a:r>
          </a:p>
          <a:p>
            <a:pPr lvl="0"/>
            <a:r>
              <a:rPr lang="es-ES" sz="9200" dirty="0"/>
              <a:t>Al evaluar los sistemas de cifrado implementados se demostró que, a mayor seguridad de los algoritmos, mayor era el tiempo de procesamiento en la SDR, limitando la implementación de cifrados más elaborados. Por lo tanto, para la implementación de los cifrados digitales, los algoritmos más extensos en código del presente estudio, se trabajó de forma paralela con la finalidad de reducir el tiempo de procesamiento</a:t>
            </a:r>
            <a:r>
              <a:rPr lang="es-ES" sz="9200" dirty="0" smtClean="0"/>
              <a:t>.</a:t>
            </a:r>
          </a:p>
          <a:p>
            <a:r>
              <a:rPr lang="es-ES" sz="9200" dirty="0"/>
              <a:t>El bloque </a:t>
            </a:r>
            <a:r>
              <a:rPr lang="es-ES" sz="9200" dirty="0" err="1"/>
              <a:t>MathScript</a:t>
            </a:r>
            <a:r>
              <a:rPr lang="es-ES" sz="9200" dirty="0"/>
              <a:t> de </a:t>
            </a:r>
            <a:r>
              <a:rPr lang="es-ES" sz="9200" dirty="0" err="1"/>
              <a:t>LabVIEW</a:t>
            </a:r>
            <a:r>
              <a:rPr lang="es-ES" sz="9200" baseline="30000" dirty="0"/>
              <a:t>®</a:t>
            </a:r>
            <a:r>
              <a:rPr lang="es-ES" sz="9200" dirty="0"/>
              <a:t> genera un alto costo en el tiempo de procesamiento.</a:t>
            </a:r>
          </a:p>
          <a:p>
            <a:r>
              <a:rPr lang="es-EC" sz="9200" dirty="0"/>
              <a:t>La medida MBSD con la implementación del cifrado AES dio como resultado cero distorsiones, por lo tanto, el cifrado AES es más robusto en precisión finita con el codificador </a:t>
            </a:r>
            <a:r>
              <a:rPr lang="es-EC" sz="9200" dirty="0" err="1"/>
              <a:t>convolucional</a:t>
            </a:r>
            <a:r>
              <a:rPr lang="es-EC" sz="9200" dirty="0" smtClean="0"/>
              <a:t>.</a:t>
            </a:r>
            <a:endParaRPr lang="es-ES" sz="9200" dirty="0"/>
          </a:p>
          <a:p>
            <a:pPr marL="0" lvl="0" indent="0" algn="just">
              <a:buNone/>
            </a:pPr>
            <a:endParaRPr lang="es-EC" dirty="0"/>
          </a:p>
        </p:txBody>
      </p:sp>
    </p:spTree>
    <p:extLst>
      <p:ext uri="{BB962C8B-B14F-4D97-AF65-F5344CB8AC3E}">
        <p14:creationId xmlns:p14="http://schemas.microsoft.com/office/powerpoint/2010/main" val="22215556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a:t>Recomendaciones</a:t>
            </a:r>
          </a:p>
        </p:txBody>
      </p:sp>
      <p:sp>
        <p:nvSpPr>
          <p:cNvPr id="5" name="Marcador de contenido 2"/>
          <p:cNvSpPr>
            <a:spLocks noGrp="1"/>
          </p:cNvSpPr>
          <p:nvPr>
            <p:ph idx="1"/>
          </p:nvPr>
        </p:nvSpPr>
        <p:spPr>
          <a:xfrm>
            <a:off x="838200" y="1347918"/>
            <a:ext cx="10559902" cy="4811485"/>
          </a:xfrm>
        </p:spPr>
        <p:txBody>
          <a:bodyPr>
            <a:normAutofit/>
          </a:bodyPr>
          <a:lstStyle/>
          <a:p>
            <a:pPr lvl="0"/>
            <a:r>
              <a:rPr lang="es-ES" dirty="0"/>
              <a:t>Se recomienda adquirir un kit de desarrollo completo para evitar problemas de sincronismo y de soporte.</a:t>
            </a:r>
          </a:p>
          <a:p>
            <a:pPr lvl="0"/>
            <a:r>
              <a:rPr lang="es-ES" dirty="0"/>
              <a:t>Es necesario considerar que las técnicas de criptografía avanzan a pasos agigantados, por lo tanto, se debe actualizar por lo menos cada año los modelos criptográficos para evitar vulneraciones en la seguridad de las transmisiones.</a:t>
            </a:r>
          </a:p>
          <a:p>
            <a:pPr lvl="0"/>
            <a:r>
              <a:rPr lang="es-ES" dirty="0"/>
              <a:t>Con la finalidad de reducir el tiempo de procesamiento y mejorar la calidad de la transmisión, se recomienda trabajar los cifrados simétricos de forma paralela. </a:t>
            </a:r>
          </a:p>
        </p:txBody>
      </p:sp>
    </p:spTree>
    <p:extLst>
      <p:ext uri="{BB962C8B-B14F-4D97-AF65-F5344CB8AC3E}">
        <p14:creationId xmlns:p14="http://schemas.microsoft.com/office/powerpoint/2010/main" val="617526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smtClean="0"/>
              <a:t>Trabajos Futuros</a:t>
            </a:r>
            <a:endParaRPr lang="es-EC" dirty="0"/>
          </a:p>
        </p:txBody>
      </p:sp>
      <p:sp>
        <p:nvSpPr>
          <p:cNvPr id="5" name="Marcador de contenido 2"/>
          <p:cNvSpPr>
            <a:spLocks noGrp="1"/>
          </p:cNvSpPr>
          <p:nvPr>
            <p:ph idx="1"/>
          </p:nvPr>
        </p:nvSpPr>
        <p:spPr>
          <a:xfrm>
            <a:off x="838200" y="1347918"/>
            <a:ext cx="10559902" cy="4811485"/>
          </a:xfrm>
        </p:spPr>
        <p:txBody>
          <a:bodyPr>
            <a:normAutofit/>
          </a:bodyPr>
          <a:lstStyle/>
          <a:p>
            <a:pPr lvl="0"/>
            <a:r>
              <a:rPr lang="es-EC" dirty="0"/>
              <a:t>En pruebas futuras se recomendaría enviar otros tipos de audio para probar la capacidad de las radios.</a:t>
            </a:r>
            <a:endParaRPr lang="es-ES" b="1" dirty="0"/>
          </a:p>
          <a:p>
            <a:pPr lvl="0"/>
            <a:r>
              <a:rPr lang="es-EC" dirty="0"/>
              <a:t>En el futuro se debería probar la seguridad de los cifrados en otras radios y en otras tarjetas USRP.</a:t>
            </a:r>
            <a:endParaRPr lang="es-ES" b="1" dirty="0"/>
          </a:p>
          <a:p>
            <a:pPr lvl="0"/>
            <a:r>
              <a:rPr lang="es-EC" dirty="0"/>
              <a:t>En el futuro se pueden utilizar otras formas de sincronismo para la implementación de la SDR que permitan la transmisión un mayor número de bits, y una mayor distancia entre el transmisor y el receptor.</a:t>
            </a:r>
            <a:endParaRPr lang="es-ES" b="1" dirty="0"/>
          </a:p>
          <a:p>
            <a:pPr lvl="0"/>
            <a:r>
              <a:rPr lang="es-EC" dirty="0"/>
              <a:t>A </a:t>
            </a:r>
            <a:r>
              <a:rPr lang="es-EC" dirty="0" err="1"/>
              <a:t>furuto</a:t>
            </a:r>
            <a:r>
              <a:rPr lang="es-EC" dirty="0"/>
              <a:t> se puede optimizar el código mediante la </a:t>
            </a:r>
            <a:r>
              <a:rPr lang="es-EC" dirty="0" err="1"/>
              <a:t>implemtación</a:t>
            </a:r>
            <a:r>
              <a:rPr lang="es-EC" dirty="0"/>
              <a:t> de los algoritmos de cifrado utilizando bloques propios de </a:t>
            </a:r>
            <a:r>
              <a:rPr lang="es-EC" dirty="0" err="1"/>
              <a:t>LabVIEW</a:t>
            </a:r>
            <a:r>
              <a:rPr lang="es-EC" b="1" baseline="30000" dirty="0"/>
              <a:t>®</a:t>
            </a:r>
            <a:r>
              <a:rPr lang="es-EC" dirty="0"/>
              <a:t> en lugar de los </a:t>
            </a:r>
            <a:r>
              <a:rPr lang="es-EC" i="1" dirty="0" err="1"/>
              <a:t>Mathscrips</a:t>
            </a:r>
            <a:r>
              <a:rPr lang="es-EC" dirty="0"/>
              <a:t>.</a:t>
            </a:r>
            <a:endParaRPr lang="es-ES" b="1" dirty="0"/>
          </a:p>
        </p:txBody>
      </p:sp>
    </p:spTree>
    <p:extLst>
      <p:ext uri="{BB962C8B-B14F-4D97-AF65-F5344CB8AC3E}">
        <p14:creationId xmlns:p14="http://schemas.microsoft.com/office/powerpoint/2010/main" val="17723535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33"/>
          </a:xfrm>
          <a:prstGeom prst="rect">
            <a:avLst/>
          </a:prstGeom>
        </p:spPr>
      </p:pic>
      <p:sp>
        <p:nvSpPr>
          <p:cNvPr id="2" name="Título 1"/>
          <p:cNvSpPr>
            <a:spLocks noGrp="1"/>
          </p:cNvSpPr>
          <p:nvPr>
            <p:ph type="title"/>
          </p:nvPr>
        </p:nvSpPr>
        <p:spPr>
          <a:xfrm>
            <a:off x="838200" y="123474"/>
            <a:ext cx="11353800" cy="526415"/>
          </a:xfrm>
        </p:spPr>
        <p:txBody>
          <a:bodyPr>
            <a:normAutofit fontScale="90000"/>
          </a:bodyPr>
          <a:lstStyle/>
          <a:p>
            <a:r>
              <a:rPr lang="es-EC" dirty="0" smtClean="0"/>
              <a:t>Fin de la presentación</a:t>
            </a:r>
            <a:endParaRPr lang="es-EC" dirty="0"/>
          </a:p>
        </p:txBody>
      </p:sp>
      <p:sp>
        <p:nvSpPr>
          <p:cNvPr id="5" name="Marcador de contenido 2"/>
          <p:cNvSpPr>
            <a:spLocks noGrp="1"/>
          </p:cNvSpPr>
          <p:nvPr>
            <p:ph idx="1"/>
          </p:nvPr>
        </p:nvSpPr>
        <p:spPr>
          <a:xfrm>
            <a:off x="1544683" y="2991579"/>
            <a:ext cx="9102634" cy="874273"/>
          </a:xfrm>
        </p:spPr>
        <p:txBody>
          <a:bodyPr>
            <a:noAutofit/>
          </a:bodyPr>
          <a:lstStyle/>
          <a:p>
            <a:pPr marL="0" indent="0" algn="ctr">
              <a:buNone/>
            </a:pPr>
            <a:r>
              <a:rPr lang="es-EC" sz="6000" dirty="0" smtClean="0"/>
              <a:t>MUCHAS GRACIAS </a:t>
            </a:r>
          </a:p>
        </p:txBody>
      </p:sp>
    </p:spTree>
    <p:extLst>
      <p:ext uri="{BB962C8B-B14F-4D97-AF65-F5344CB8AC3E}">
        <p14:creationId xmlns:p14="http://schemas.microsoft.com/office/powerpoint/2010/main" val="3834749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Tarjetas </a:t>
            </a:r>
            <a:r>
              <a:rPr lang="es-EC" dirty="0" err="1" smtClean="0"/>
              <a:t>Ettus</a:t>
            </a:r>
            <a:r>
              <a:rPr lang="es-EC" dirty="0" smtClean="0"/>
              <a:t> N210 vs USRP 2920</a:t>
            </a:r>
            <a:endParaRPr lang="es-EC" dirty="0"/>
          </a:p>
        </p:txBody>
      </p:sp>
      <p:sp>
        <p:nvSpPr>
          <p:cNvPr id="3" name="Marcador de contenido 2"/>
          <p:cNvSpPr>
            <a:spLocks noGrp="1"/>
          </p:cNvSpPr>
          <p:nvPr>
            <p:ph idx="1"/>
          </p:nvPr>
        </p:nvSpPr>
        <p:spPr>
          <a:xfrm>
            <a:off x="838200" y="1287148"/>
            <a:ext cx="10515600" cy="4284269"/>
          </a:xfrm>
        </p:spPr>
        <p:txBody>
          <a:bodyPr>
            <a:normAutofit/>
          </a:bodyPr>
          <a:lstStyle/>
          <a:p>
            <a:pPr algn="just"/>
            <a:r>
              <a:rPr lang="es-US" dirty="0" smtClean="0"/>
              <a:t>N210 permite el intercambio de tarjetas hijas.</a:t>
            </a:r>
          </a:p>
          <a:p>
            <a:pPr algn="just"/>
            <a:r>
              <a:rPr lang="es-ES" i="1" dirty="0" err="1"/>
              <a:t>daugtherboard</a:t>
            </a:r>
            <a:r>
              <a:rPr lang="es-ES" dirty="0"/>
              <a:t> SBX 400MHz a 4.4GHz y WBX 50MHz a 2.2GHz.</a:t>
            </a:r>
          </a:p>
          <a:p>
            <a:pPr algn="just"/>
            <a:r>
              <a:rPr lang="es-EC" dirty="0" smtClean="0"/>
              <a:t>USRP 2920 rango </a:t>
            </a:r>
            <a:r>
              <a:rPr lang="es-EC" dirty="0"/>
              <a:t>de frecuencia de 50 MHz a 2.2 GHz. </a:t>
            </a:r>
            <a:endParaRPr lang="es-US" dirty="0" smtClean="0"/>
          </a:p>
          <a:p>
            <a:pPr algn="just"/>
            <a:r>
              <a:rPr lang="es-ES" dirty="0" smtClean="0"/>
              <a:t>Capacidad </a:t>
            </a:r>
            <a:r>
              <a:rPr lang="es-ES" dirty="0"/>
              <a:t>de los DAC y </a:t>
            </a:r>
            <a:r>
              <a:rPr lang="es-ES" dirty="0" smtClean="0"/>
              <a:t>ADC 400MS/s y 100MS/s respectivamente.</a:t>
            </a:r>
          </a:p>
          <a:p>
            <a:pPr algn="just"/>
            <a:r>
              <a:rPr lang="es-EC" dirty="0"/>
              <a:t>P</a:t>
            </a:r>
            <a:r>
              <a:rPr lang="es-EC" dirty="0" smtClean="0"/>
              <a:t>uerto </a:t>
            </a:r>
            <a:r>
              <a:rPr lang="es-EC" dirty="0"/>
              <a:t>Gigabit </a:t>
            </a:r>
            <a:r>
              <a:rPr lang="es-EC" dirty="0" smtClean="0"/>
              <a:t>Ethernet.</a:t>
            </a:r>
            <a:endParaRPr lang="es-ES" dirty="0" smtClean="0"/>
          </a:p>
          <a:p>
            <a:pPr algn="just"/>
            <a:r>
              <a:rPr lang="es-EC" dirty="0" smtClean="0"/>
              <a:t>Diezmado </a:t>
            </a:r>
            <a:r>
              <a:rPr lang="es-EC" dirty="0"/>
              <a:t>es la mitad del valor de interpolación.</a:t>
            </a:r>
          </a:p>
          <a:p>
            <a:pPr algn="just"/>
            <a:endParaRPr lang="es-EC" dirty="0"/>
          </a:p>
          <a:p>
            <a:pPr marL="0" indent="0" algn="just">
              <a:buNone/>
            </a:pPr>
            <a:endParaRPr lang="es-EC" dirty="0" smtClean="0"/>
          </a:p>
          <a:p>
            <a:pPr algn="just"/>
            <a:endParaRPr lang="es-ES" dirty="0"/>
          </a:p>
          <a:p>
            <a:pPr algn="just"/>
            <a:endParaRPr lang="es-EC" dirty="0" smtClean="0"/>
          </a:p>
          <a:p>
            <a:pPr marL="0" indent="0" algn="just">
              <a:buNone/>
            </a:pPr>
            <a:endParaRPr lang="es-EC" dirty="0" smtClean="0"/>
          </a:p>
        </p:txBody>
      </p:sp>
    </p:spTree>
    <p:extLst>
      <p:ext uri="{BB962C8B-B14F-4D97-AF65-F5344CB8AC3E}">
        <p14:creationId xmlns:p14="http://schemas.microsoft.com/office/powerpoint/2010/main" val="415986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Tarjetas </a:t>
            </a:r>
            <a:r>
              <a:rPr lang="es-EC" dirty="0" err="1" smtClean="0"/>
              <a:t>Ettus</a:t>
            </a:r>
            <a:r>
              <a:rPr lang="es-EC" dirty="0" smtClean="0"/>
              <a:t> N210 vs USRP 2920</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287148"/>
                <a:ext cx="10515600" cy="4284269"/>
              </a:xfrm>
            </p:spPr>
            <p:txBody>
              <a:bodyPr>
                <a:normAutofit/>
              </a:bodyPr>
              <a:lstStyle/>
              <a:p>
                <a:pPr marL="0" indent="0" algn="ctr">
                  <a:buNone/>
                </a:pPr>
                <a14:m>
                  <m:oMath xmlns:m="http://schemas.openxmlformats.org/officeDocument/2006/math">
                    <m:r>
                      <a:rPr lang="x-none" i="1">
                        <a:latin typeface="Cambria Math" panose="02040503050406030204" pitchFamily="18" charset="0"/>
                      </a:rPr>
                      <m:t>𝐵</m:t>
                    </m:r>
                    <m:sSub>
                      <m:sSubPr>
                        <m:ctrlPr>
                          <a:rPr lang="es-ES" i="1">
                            <a:latin typeface="Cambria Math" panose="02040503050406030204" pitchFamily="18" charset="0"/>
                          </a:rPr>
                        </m:ctrlPr>
                      </m:sSubPr>
                      <m:e>
                        <m:r>
                          <a:rPr lang="x-none" i="1">
                            <a:latin typeface="Cambria Math" panose="02040503050406030204" pitchFamily="18" charset="0"/>
                          </a:rPr>
                          <m:t>𝑊</m:t>
                        </m:r>
                      </m:e>
                      <m:sub>
                        <m:r>
                          <a:rPr lang="x-none" i="1">
                            <a:latin typeface="Cambria Math" panose="02040503050406030204" pitchFamily="18" charset="0"/>
                          </a:rPr>
                          <m:t>𝑇𝑋</m:t>
                        </m:r>
                      </m:sub>
                    </m:sSub>
                    <m:r>
                      <a:rPr lang="x-none" i="1">
                        <a:latin typeface="Cambria Math" panose="02040503050406030204" pitchFamily="18" charset="0"/>
                      </a:rPr>
                      <m:t>=</m:t>
                    </m:r>
                    <m:f>
                      <m:fPr>
                        <m:ctrlPr>
                          <a:rPr lang="es-ES" i="1">
                            <a:latin typeface="Cambria Math" panose="02040503050406030204" pitchFamily="18" charset="0"/>
                          </a:rPr>
                        </m:ctrlPr>
                      </m:fPr>
                      <m:num>
                        <m:r>
                          <a:rPr lang="x-none" i="1">
                            <a:latin typeface="Cambria Math" panose="02040503050406030204" pitchFamily="18" charset="0"/>
                          </a:rPr>
                          <m:t>400 </m:t>
                        </m:r>
                        <m:r>
                          <a:rPr lang="x-none" i="1">
                            <a:latin typeface="Cambria Math" panose="02040503050406030204" pitchFamily="18" charset="0"/>
                          </a:rPr>
                          <m:t>𝑀𝑆</m:t>
                        </m:r>
                        <m:r>
                          <a:rPr lang="x-none" i="1">
                            <a:latin typeface="Cambria Math" panose="02040503050406030204" pitchFamily="18" charset="0"/>
                          </a:rPr>
                          <m:t>/</m:t>
                        </m:r>
                        <m:r>
                          <a:rPr lang="x-none" i="1">
                            <a:latin typeface="Cambria Math" panose="02040503050406030204" pitchFamily="18" charset="0"/>
                          </a:rPr>
                          <m:t>𝑠</m:t>
                        </m:r>
                      </m:num>
                      <m:den>
                        <m:r>
                          <a:rPr lang="x-none" i="1">
                            <a:latin typeface="Cambria Math" panose="02040503050406030204" pitchFamily="18" charset="0"/>
                          </a:rPr>
                          <m:t>𝐼𝑛𝑡𝑒𝑟𝑝𝑜𝑙𝑎𝑐𝑖</m:t>
                        </m:r>
                        <m:r>
                          <a:rPr lang="x-none" i="1">
                            <a:latin typeface="Cambria Math" panose="02040503050406030204" pitchFamily="18" charset="0"/>
                          </a:rPr>
                          <m:t>ó</m:t>
                        </m:r>
                        <m:r>
                          <a:rPr lang="x-none" i="1">
                            <a:latin typeface="Cambria Math" panose="02040503050406030204" pitchFamily="18" charset="0"/>
                          </a:rPr>
                          <m:t>𝑛</m:t>
                        </m:r>
                      </m:den>
                    </m:f>
                  </m:oMath>
                </a14:m>
                <a:r>
                  <a:rPr lang="es-ES" dirty="0" smtClean="0"/>
                  <a:t>          </a:t>
                </a:r>
                <a14:m>
                  <m:oMath xmlns:m="http://schemas.openxmlformats.org/officeDocument/2006/math">
                    <m:r>
                      <a:rPr lang="x-none" i="1">
                        <a:latin typeface="Cambria Math" panose="02040503050406030204" pitchFamily="18" charset="0"/>
                      </a:rPr>
                      <m:t>𝐵</m:t>
                    </m:r>
                    <m:sSub>
                      <m:sSubPr>
                        <m:ctrlPr>
                          <a:rPr lang="es-ES" i="1">
                            <a:latin typeface="Cambria Math" panose="02040503050406030204" pitchFamily="18" charset="0"/>
                          </a:rPr>
                        </m:ctrlPr>
                      </m:sSubPr>
                      <m:e>
                        <m:r>
                          <a:rPr lang="x-none" i="1">
                            <a:latin typeface="Cambria Math" panose="02040503050406030204" pitchFamily="18" charset="0"/>
                          </a:rPr>
                          <m:t>𝑊</m:t>
                        </m:r>
                      </m:e>
                      <m:sub>
                        <m:r>
                          <a:rPr lang="x-none" i="1">
                            <a:latin typeface="Cambria Math" panose="02040503050406030204" pitchFamily="18" charset="0"/>
                          </a:rPr>
                          <m:t>𝑅𝑋</m:t>
                        </m:r>
                      </m:sub>
                    </m:sSub>
                    <m:r>
                      <a:rPr lang="x-none" i="1">
                        <a:latin typeface="Cambria Math" panose="02040503050406030204" pitchFamily="18" charset="0"/>
                      </a:rPr>
                      <m:t>=</m:t>
                    </m:r>
                    <m:f>
                      <m:fPr>
                        <m:ctrlPr>
                          <a:rPr lang="es-ES" i="1">
                            <a:latin typeface="Cambria Math" panose="02040503050406030204" pitchFamily="18" charset="0"/>
                          </a:rPr>
                        </m:ctrlPr>
                      </m:fPr>
                      <m:num>
                        <m:r>
                          <a:rPr lang="x-none" i="1">
                            <a:latin typeface="Cambria Math" panose="02040503050406030204" pitchFamily="18" charset="0"/>
                          </a:rPr>
                          <m:t>100 </m:t>
                        </m:r>
                        <m:r>
                          <a:rPr lang="x-none" i="1">
                            <a:latin typeface="Cambria Math" panose="02040503050406030204" pitchFamily="18" charset="0"/>
                          </a:rPr>
                          <m:t>𝑀𝑆</m:t>
                        </m:r>
                        <m:r>
                          <a:rPr lang="x-none" i="1">
                            <a:latin typeface="Cambria Math" panose="02040503050406030204" pitchFamily="18" charset="0"/>
                          </a:rPr>
                          <m:t>/</m:t>
                        </m:r>
                        <m:r>
                          <a:rPr lang="x-none" i="1">
                            <a:latin typeface="Cambria Math" panose="02040503050406030204" pitchFamily="18" charset="0"/>
                          </a:rPr>
                          <m:t>𝑠</m:t>
                        </m:r>
                      </m:num>
                      <m:den>
                        <m:r>
                          <a:rPr lang="x-none" i="1">
                            <a:latin typeface="Cambria Math" panose="02040503050406030204" pitchFamily="18" charset="0"/>
                          </a:rPr>
                          <m:t>𝐷𝑒𝑐𝑖𝑚𝑎𝑐𝑖</m:t>
                        </m:r>
                        <m:r>
                          <a:rPr lang="x-none" i="1">
                            <a:latin typeface="Cambria Math" panose="02040503050406030204" pitchFamily="18" charset="0"/>
                          </a:rPr>
                          <m:t>ó</m:t>
                        </m:r>
                        <m:r>
                          <a:rPr lang="x-none" i="1">
                            <a:latin typeface="Cambria Math" panose="02040503050406030204" pitchFamily="18" charset="0"/>
                          </a:rPr>
                          <m:t>𝑛</m:t>
                        </m:r>
                      </m:den>
                    </m:f>
                  </m:oMath>
                </a14:m>
                <a:endParaRPr lang="es-ES" dirty="0" smtClean="0"/>
              </a:p>
              <a:p>
                <a:pPr marL="0" indent="0" algn="ctr">
                  <a:buNone/>
                </a:pPr>
                <a:endParaRPr lang="es-ES" dirty="0" smtClean="0"/>
              </a:p>
              <a:p>
                <a:pPr marL="0" indent="0" algn="ctr">
                  <a:buNone/>
                </a:pPr>
                <a14:m>
                  <m:oMathPara xmlns:m="http://schemas.openxmlformats.org/officeDocument/2006/math">
                    <m:oMathParaPr>
                      <m:jc m:val="center"/>
                    </m:oMathParaPr>
                    <m:oMath xmlns:m="http://schemas.openxmlformats.org/officeDocument/2006/math">
                      <m:r>
                        <a:rPr lang="x-none" i="1">
                          <a:latin typeface="Cambria Math" panose="02040503050406030204" pitchFamily="18" charset="0"/>
                        </a:rPr>
                        <m:t>𝐵</m:t>
                      </m:r>
                      <m:sSub>
                        <m:sSubPr>
                          <m:ctrlPr>
                            <a:rPr lang="es-ES" i="1">
                              <a:latin typeface="Cambria Math" panose="02040503050406030204" pitchFamily="18" charset="0"/>
                            </a:rPr>
                          </m:ctrlPr>
                        </m:sSubPr>
                        <m:e>
                          <m:r>
                            <a:rPr lang="x-none" i="1">
                              <a:latin typeface="Cambria Math" panose="02040503050406030204" pitchFamily="18" charset="0"/>
                            </a:rPr>
                            <m:t>𝑊</m:t>
                          </m:r>
                        </m:e>
                        <m:sub>
                          <m:r>
                            <a:rPr lang="x-none" i="1">
                              <a:latin typeface="Cambria Math" panose="02040503050406030204" pitchFamily="18" charset="0"/>
                            </a:rPr>
                            <m:t>𝑇𝑋</m:t>
                          </m:r>
                        </m:sub>
                      </m:sSub>
                      <m:r>
                        <a:rPr lang="x-none" i="1">
                          <a:latin typeface="Cambria Math" panose="02040503050406030204" pitchFamily="18" charset="0"/>
                        </a:rPr>
                        <m:t>=</m:t>
                      </m:r>
                      <m:r>
                        <a:rPr lang="x-none" i="1">
                          <a:latin typeface="Cambria Math" panose="02040503050406030204" pitchFamily="18" charset="0"/>
                        </a:rPr>
                        <m:t>𝐵</m:t>
                      </m:r>
                      <m:sSub>
                        <m:sSubPr>
                          <m:ctrlPr>
                            <a:rPr lang="es-ES" i="1">
                              <a:latin typeface="Cambria Math" panose="02040503050406030204" pitchFamily="18" charset="0"/>
                            </a:rPr>
                          </m:ctrlPr>
                        </m:sSubPr>
                        <m:e>
                          <m:r>
                            <a:rPr lang="x-none" i="1">
                              <a:latin typeface="Cambria Math" panose="02040503050406030204" pitchFamily="18" charset="0"/>
                            </a:rPr>
                            <m:t>𝑊</m:t>
                          </m:r>
                        </m:e>
                        <m:sub>
                          <m:r>
                            <a:rPr lang="x-none" i="1">
                              <a:latin typeface="Cambria Math" panose="02040503050406030204" pitchFamily="18" charset="0"/>
                            </a:rPr>
                            <m:t>𝑅𝑋</m:t>
                          </m:r>
                        </m:sub>
                      </m:sSub>
                    </m:oMath>
                  </m:oMathPara>
                </a14:m>
                <a:endParaRPr lang="es-ES" dirty="0" smtClean="0"/>
              </a:p>
              <a:p>
                <a:pPr marL="0" indent="0" algn="ctr">
                  <a:buNone/>
                </a:pPr>
                <a:r>
                  <a:rPr lang="x-none" dirty="0"/>
                  <a:t>Con lo que se obtiene una relación de </a:t>
                </a:r>
                <a14:m>
                  <m:oMath xmlns:m="http://schemas.openxmlformats.org/officeDocument/2006/math">
                    <m:f>
                      <m:fPr>
                        <m:ctrlPr>
                          <a:rPr lang="es-ES" i="1">
                            <a:latin typeface="Cambria Math" panose="02040503050406030204" pitchFamily="18" charset="0"/>
                          </a:rPr>
                        </m:ctrlPr>
                      </m:fPr>
                      <m:num>
                        <m:r>
                          <a:rPr lang="x-none" i="1">
                            <a:latin typeface="Cambria Math" panose="02040503050406030204" pitchFamily="18" charset="0"/>
                          </a:rPr>
                          <m:t>1</m:t>
                        </m:r>
                      </m:num>
                      <m:den>
                        <m:r>
                          <a:rPr lang="x-none" i="1">
                            <a:latin typeface="Cambria Math" panose="02040503050406030204" pitchFamily="18" charset="0"/>
                          </a:rPr>
                          <m:t>4</m:t>
                        </m:r>
                      </m:den>
                    </m:f>
                  </m:oMath>
                </a14:m>
                <a:r>
                  <a:rPr lang="x-none" dirty="0"/>
                  <a:t> entre el valor de </a:t>
                </a:r>
                <a:r>
                  <a:rPr lang="x-none" dirty="0" err="1"/>
                  <a:t>decimación</a:t>
                </a:r>
                <a:r>
                  <a:rPr lang="x-none" dirty="0"/>
                  <a:t> e interpolación</a:t>
                </a:r>
                <a:r>
                  <a:rPr lang="x-none" dirty="0" smtClean="0"/>
                  <a:t>.</a:t>
                </a:r>
              </a:p>
              <a:p>
                <a:pPr marL="0" indent="0" algn="ctr">
                  <a:buNone/>
                </a:pPr>
                <a:endParaRPr lang="es-ES" dirty="0"/>
              </a:p>
              <a:p>
                <a:pPr marL="0" indent="0" algn="ctr">
                  <a:buNone/>
                </a:pPr>
                <a14:m>
                  <m:oMathPara xmlns:m="http://schemas.openxmlformats.org/officeDocument/2006/math">
                    <m:oMathParaPr>
                      <m:jc m:val="center"/>
                    </m:oMathParaPr>
                    <m:oMath xmlns:m="http://schemas.openxmlformats.org/officeDocument/2006/math">
                      <m:r>
                        <a:rPr lang="x-none" i="1">
                          <a:latin typeface="Cambria Math" panose="02040503050406030204" pitchFamily="18" charset="0"/>
                        </a:rPr>
                        <m:t>𝐷𝑒𝑐𝑖𝑚𝑎𝑐𝑖</m:t>
                      </m:r>
                      <m:r>
                        <a:rPr lang="x-none" i="1">
                          <a:latin typeface="Cambria Math" panose="02040503050406030204" pitchFamily="18" charset="0"/>
                        </a:rPr>
                        <m:t>ó</m:t>
                      </m:r>
                      <m:r>
                        <a:rPr lang="x-none" i="1">
                          <a:latin typeface="Cambria Math" panose="02040503050406030204" pitchFamily="18" charset="0"/>
                        </a:rPr>
                        <m:t>𝑛</m:t>
                      </m:r>
                      <m:r>
                        <a:rPr lang="x-none" i="1">
                          <a:latin typeface="Cambria Math" panose="02040503050406030204" pitchFamily="18" charset="0"/>
                        </a:rPr>
                        <m:t>=</m:t>
                      </m:r>
                      <m:f>
                        <m:fPr>
                          <m:ctrlPr>
                            <a:rPr lang="es-ES" i="1">
                              <a:latin typeface="Cambria Math" panose="02040503050406030204" pitchFamily="18" charset="0"/>
                            </a:rPr>
                          </m:ctrlPr>
                        </m:fPr>
                        <m:num>
                          <m:r>
                            <a:rPr lang="x-none" i="1">
                              <a:latin typeface="Cambria Math" panose="02040503050406030204" pitchFamily="18" charset="0"/>
                            </a:rPr>
                            <m:t>1</m:t>
                          </m:r>
                        </m:num>
                        <m:den>
                          <m:r>
                            <a:rPr lang="x-none" i="1">
                              <a:latin typeface="Cambria Math" panose="02040503050406030204" pitchFamily="18" charset="0"/>
                            </a:rPr>
                            <m:t>4</m:t>
                          </m:r>
                        </m:den>
                      </m:f>
                      <m:r>
                        <a:rPr lang="x-none" i="1">
                          <a:latin typeface="Cambria Math" panose="02040503050406030204" pitchFamily="18" charset="0"/>
                        </a:rPr>
                        <m:t>𝐼𝑛𝑡𝑒𝑝𝑜𝑙𝑎𝑐𝑖</m:t>
                      </m:r>
                      <m:r>
                        <a:rPr lang="x-none" i="1">
                          <a:latin typeface="Cambria Math" panose="02040503050406030204" pitchFamily="18" charset="0"/>
                        </a:rPr>
                        <m:t>ó</m:t>
                      </m:r>
                      <m:r>
                        <a:rPr lang="x-none" i="1">
                          <a:latin typeface="Cambria Math" panose="02040503050406030204" pitchFamily="18" charset="0"/>
                        </a:rPr>
                        <m:t>𝑛</m:t>
                      </m:r>
                    </m:oMath>
                  </m:oMathPara>
                </a14:m>
                <a:endParaRPr lang="es-ES" dirty="0" smtClean="0"/>
              </a:p>
              <a:p>
                <a:pPr marL="0" indent="0" algn="just">
                  <a:buNone/>
                </a:pPr>
                <a:endParaRPr lang="es-ES" dirty="0"/>
              </a:p>
              <a:p>
                <a:pPr algn="just"/>
                <a:endParaRPr lang="es-EC" dirty="0" smtClean="0"/>
              </a:p>
              <a:p>
                <a:pPr marL="0" indent="0" algn="just">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287148"/>
                <a:ext cx="10515600" cy="4284269"/>
              </a:xfrm>
              <a:blipFill>
                <a:blip r:embed="rId3"/>
                <a:stretch>
                  <a:fillRect l="-116" r="-812"/>
                </a:stretch>
              </a:blipFill>
            </p:spPr>
            <p:txBody>
              <a:bodyPr/>
              <a:lstStyle/>
              <a:p>
                <a:r>
                  <a:rPr lang="es-ES">
                    <a:noFill/>
                  </a:rPr>
                  <a:t> </a:t>
                </a:r>
              </a:p>
            </p:txBody>
          </p:sp>
        </mc:Fallback>
      </mc:AlternateContent>
    </p:spTree>
    <p:extLst>
      <p:ext uri="{BB962C8B-B14F-4D97-AF65-F5344CB8AC3E}">
        <p14:creationId xmlns:p14="http://schemas.microsoft.com/office/powerpoint/2010/main" val="173217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12192000" cy="6857433"/>
          </a:xfrm>
          <a:prstGeom prst="rect">
            <a:avLst/>
          </a:prstGeom>
        </p:spPr>
      </p:pic>
      <p:sp>
        <p:nvSpPr>
          <p:cNvPr id="2" name="Título 1"/>
          <p:cNvSpPr>
            <a:spLocks noGrp="1"/>
          </p:cNvSpPr>
          <p:nvPr>
            <p:ph type="title"/>
          </p:nvPr>
        </p:nvSpPr>
        <p:spPr>
          <a:xfrm>
            <a:off x="838200" y="123474"/>
            <a:ext cx="9791700" cy="526415"/>
          </a:xfrm>
        </p:spPr>
        <p:txBody>
          <a:bodyPr>
            <a:normAutofit fontScale="90000"/>
          </a:bodyPr>
          <a:lstStyle/>
          <a:p>
            <a:r>
              <a:rPr lang="es-EC" dirty="0" smtClean="0"/>
              <a:t>Tarjetas </a:t>
            </a:r>
            <a:r>
              <a:rPr lang="es-EC" dirty="0" err="1" smtClean="0"/>
              <a:t>Ettus</a:t>
            </a:r>
            <a:r>
              <a:rPr lang="es-EC" dirty="0" smtClean="0"/>
              <a:t> N210 vs USRP 2920</a:t>
            </a:r>
            <a:endParaRPr lang="es-EC" dirty="0"/>
          </a:p>
        </p:txBody>
      </p:sp>
      <p:pic>
        <p:nvPicPr>
          <p:cNvPr id="5" name="Imagen 4" descr="C:\Users\EVELYN\Dropbox\Capturas de pantalla\Screenshot 2018-05-17 15.47.54.png"/>
          <p:cNvPicPr/>
          <p:nvPr/>
        </p:nvPicPr>
        <p:blipFill rotWithShape="1">
          <a:blip r:embed="rId3">
            <a:extLst>
              <a:ext uri="{28A0092B-C50C-407E-A947-70E740481C1C}">
                <a14:useLocalDpi xmlns:a14="http://schemas.microsoft.com/office/drawing/2010/main" val="0"/>
              </a:ext>
            </a:extLst>
          </a:blip>
          <a:srcRect l="6419" t="13359" r="34405" b="17945"/>
          <a:stretch/>
        </p:blipFill>
        <p:spPr bwMode="auto">
          <a:xfrm>
            <a:off x="719409" y="1737813"/>
            <a:ext cx="4597174" cy="3617957"/>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a:blip r:embed="rId4">
            <a:extLst>
              <a:ext uri="{28A0092B-C50C-407E-A947-70E740481C1C}">
                <a14:useLocalDpi xmlns:a14="http://schemas.microsoft.com/office/drawing/2010/main" val="0"/>
              </a:ext>
            </a:extLst>
          </a:blip>
          <a:stretch>
            <a:fillRect/>
          </a:stretch>
        </p:blipFill>
        <p:spPr>
          <a:xfrm>
            <a:off x="5686425" y="1933304"/>
            <a:ext cx="5129621" cy="3093810"/>
          </a:xfrm>
          <a:prstGeom prst="rect">
            <a:avLst/>
          </a:prstGeom>
        </p:spPr>
      </p:pic>
    </p:spTree>
    <p:extLst>
      <p:ext uri="{BB962C8B-B14F-4D97-AF65-F5344CB8AC3E}">
        <p14:creationId xmlns:p14="http://schemas.microsoft.com/office/powerpoint/2010/main" val="3204935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6332</TotalTime>
  <Words>2677</Words>
  <Application>Microsoft Office PowerPoint</Application>
  <PresentationFormat>Panorámica</PresentationFormat>
  <Paragraphs>665</Paragraphs>
  <Slides>66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66</vt:i4>
      </vt:variant>
    </vt:vector>
  </HeadingPairs>
  <TitlesOfParts>
    <vt:vector size="73" baseType="lpstr">
      <vt:lpstr>Arial</vt:lpstr>
      <vt:lpstr>Calibri</vt:lpstr>
      <vt:lpstr>Calibri Light</vt:lpstr>
      <vt:lpstr>Cambria Math</vt:lpstr>
      <vt:lpstr>Times New Roman</vt:lpstr>
      <vt:lpstr>Wingdings</vt:lpstr>
      <vt:lpstr>Tema de Office</vt:lpstr>
      <vt:lpstr>Presentación de PowerPoint</vt:lpstr>
      <vt:lpstr>Resumen</vt:lpstr>
      <vt:lpstr>Justificación e Importancia</vt:lpstr>
      <vt:lpstr>Objetivos</vt:lpstr>
      <vt:lpstr>Radio Definida por Software (SDR)</vt:lpstr>
      <vt:lpstr>Modelo de SDR</vt:lpstr>
      <vt:lpstr>Tarjetas Ettus N210 vs USRP 2920</vt:lpstr>
      <vt:lpstr>Tarjetas Ettus N210 vs USRP 2920</vt:lpstr>
      <vt:lpstr>Tarjetas Ettus N210 vs USRP 2920</vt:lpstr>
      <vt:lpstr>Tarjetas Ettus N210</vt:lpstr>
      <vt:lpstr>Tarjetas Ettus N210</vt:lpstr>
      <vt:lpstr>Conceptos básicos</vt:lpstr>
      <vt:lpstr>Códigos de Cifrado Desarrollados</vt:lpstr>
      <vt:lpstr>Algoritmo de Cifrado en Tiempo</vt:lpstr>
      <vt:lpstr>Algoritmo de Cifrado en Tiempo</vt:lpstr>
      <vt:lpstr>Algoritmo de Cifrado en Tiempo</vt:lpstr>
      <vt:lpstr>Algoritmo de Cifrado en Tiempo en Matlab®</vt:lpstr>
      <vt:lpstr>Algoritmo de Cifrado en Tiempo en Matlab®</vt:lpstr>
      <vt:lpstr>Señal original vs Señal recuperada</vt:lpstr>
      <vt:lpstr>Algoritmo de Cifrado en Tiempo en Matlab®</vt:lpstr>
      <vt:lpstr>Algoritmo de Cifrado en Tiempo  en Simulink®</vt:lpstr>
      <vt:lpstr>Algoritmo de Cifrado en Tiempo  en Simulink®</vt:lpstr>
      <vt:lpstr>Algoritmo de Cifrado en Tiempo  en Simulink®</vt:lpstr>
      <vt:lpstr>Algoritmo de Cifrado en Tiempo en LabVIEW®</vt:lpstr>
      <vt:lpstr>Algoritmo de Cifrado en Tiempo  en LabVIEW®</vt:lpstr>
      <vt:lpstr>Algoritmo de Cifrado en Tiempo  en LabVIEW®</vt:lpstr>
      <vt:lpstr>Algoritmo de Cifrado en Tiempo en LabVIEW®</vt:lpstr>
      <vt:lpstr>Algoritmo de Cifrado en Tiempo  en LabVIEW®</vt:lpstr>
      <vt:lpstr>Códigos de Cifrado Desarrollados</vt:lpstr>
      <vt:lpstr>Algoritmo de Cifrado en Frecuencia</vt:lpstr>
      <vt:lpstr>Algoritmo de Cifrado en Frecuencia en Matlab®</vt:lpstr>
      <vt:lpstr>Algoritmo de Cifrado en Frecuencia</vt:lpstr>
      <vt:lpstr>Algoritmo de Cifrado en Frecuencia en Matlab®</vt:lpstr>
      <vt:lpstr>Algoritmo de Cifrado en Frecuencia</vt:lpstr>
      <vt:lpstr>Algoritmo de Cifrado en Frecuencia</vt:lpstr>
      <vt:lpstr>Algoritmo de Cifrado en Frecuencia</vt:lpstr>
      <vt:lpstr>Códigos de Cifrado Desarrollados</vt:lpstr>
      <vt:lpstr>Códigos de Cifrado Desarrollados</vt:lpstr>
      <vt:lpstr>Algoritmo de Cifrado DES</vt:lpstr>
      <vt:lpstr>Algoritmo de Cifrado DES</vt:lpstr>
      <vt:lpstr>Algoritmo de Cifrado DES</vt:lpstr>
      <vt:lpstr>Algoritmo de Cifrado DES en MATLAB®</vt:lpstr>
      <vt:lpstr>Algoritmo de Cifrado DES en MATLAB®</vt:lpstr>
      <vt:lpstr>Algoritmo de cifrado DES en LabVIEW®</vt:lpstr>
      <vt:lpstr>Algoritmo de Cifrado DES LabVIEW®</vt:lpstr>
      <vt:lpstr>Algoritmo de cifrado DES en LabVIEW®</vt:lpstr>
      <vt:lpstr>Códigos de Cifrado Desarrollados</vt:lpstr>
      <vt:lpstr>Rondas y Operaciones</vt:lpstr>
      <vt:lpstr>Calculo de subclaves</vt:lpstr>
      <vt:lpstr>Operaciones</vt:lpstr>
      <vt:lpstr>Descifrado</vt:lpstr>
      <vt:lpstr>Algoritmo de Cifrado AES Matlab®</vt:lpstr>
      <vt:lpstr>Algoritmo de cifrado AES en Matlab®</vt:lpstr>
      <vt:lpstr>Algoritmo de Cifrado AES LabVIEW®</vt:lpstr>
      <vt:lpstr>Algoritmo de cifrado AES en LabVIEW®</vt:lpstr>
      <vt:lpstr>SDR implementada en la USRP-2920</vt:lpstr>
      <vt:lpstr>Resultados de la implementación</vt:lpstr>
      <vt:lpstr>Resultados de la implementación</vt:lpstr>
      <vt:lpstr>Resultados de la implementación</vt:lpstr>
      <vt:lpstr>Resultados de la implementación</vt:lpstr>
      <vt:lpstr>Resultados generales de la implementación</vt:lpstr>
      <vt:lpstr>Conclusiones</vt:lpstr>
      <vt:lpstr>Conclusiones</vt:lpstr>
      <vt:lpstr>Recomendaciones</vt:lpstr>
      <vt:lpstr>Trabajos Futuros</vt:lpstr>
      <vt:lpstr>Fin de la presentación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Guzman</dc:creator>
  <cp:lastModifiedBy>Evelyn A</cp:lastModifiedBy>
  <cp:revision>96</cp:revision>
  <dcterms:created xsi:type="dcterms:W3CDTF">2018-08-06T22:26:57Z</dcterms:created>
  <dcterms:modified xsi:type="dcterms:W3CDTF">2018-12-14T04:33:02Z</dcterms:modified>
</cp:coreProperties>
</file>