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66" r:id="rId3"/>
    <p:sldId id="369" r:id="rId4"/>
    <p:sldId id="370" r:id="rId5"/>
    <p:sldId id="260" r:id="rId6"/>
    <p:sldId id="368" r:id="rId7"/>
    <p:sldId id="371" r:id="rId8"/>
    <p:sldId id="372" r:id="rId9"/>
    <p:sldId id="367" r:id="rId10"/>
    <p:sldId id="386" r:id="rId11"/>
    <p:sldId id="374" r:id="rId12"/>
    <p:sldId id="375" r:id="rId13"/>
    <p:sldId id="376" r:id="rId14"/>
    <p:sldId id="387" r:id="rId15"/>
    <p:sldId id="379" r:id="rId16"/>
    <p:sldId id="381" r:id="rId17"/>
    <p:sldId id="383" r:id="rId18"/>
    <p:sldId id="388" r:id="rId1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Hidalgo" initials="LH" lastIdx="1" clrIdx="0">
    <p:extLst>
      <p:ext uri="{19B8F6BF-5375-455C-9EA6-DF929625EA0E}">
        <p15:presenceInfo xmlns:p15="http://schemas.microsoft.com/office/powerpoint/2012/main" userId="Luis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 varScale="1">
        <p:scale>
          <a:sx n="87" d="100"/>
          <a:sy n="87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92F3E-DBFB-4F9E-BFF7-FF346AAFE55D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FD8CF8AD-E35E-46CF-A913-159B2BA90DA3}">
      <dgm:prSet phldrT="[Texto]" custT="1"/>
      <dgm:spPr/>
      <dgm:t>
        <a:bodyPr/>
        <a:lstStyle/>
        <a:p>
          <a:r>
            <a:rPr lang="es-EC" sz="1400" dirty="0"/>
            <a:t>Realizar una revisión de marco teórico acerca  de la metodología MDD. </a:t>
          </a:r>
          <a:endParaRPr lang="es-EC" sz="1400" dirty="0">
            <a:solidFill>
              <a:schemeClr val="tx1"/>
            </a:solidFill>
          </a:endParaRPr>
        </a:p>
      </dgm:t>
    </dgm:pt>
    <dgm:pt modelId="{B41E5063-1E03-4F33-A113-723C1949A40E}" type="parTrans" cxnId="{42EB6608-1565-4500-B4B7-FC66A5F6D78A}">
      <dgm:prSet/>
      <dgm:spPr/>
      <dgm:t>
        <a:bodyPr/>
        <a:lstStyle/>
        <a:p>
          <a:endParaRPr lang="es-EC"/>
        </a:p>
      </dgm:t>
    </dgm:pt>
    <dgm:pt modelId="{829515ED-6810-4C14-A785-A1EC232221F3}" type="sibTrans" cxnId="{42EB6608-1565-4500-B4B7-FC66A5F6D78A}">
      <dgm:prSet/>
      <dgm:spPr/>
      <dgm:t>
        <a:bodyPr/>
        <a:lstStyle/>
        <a:p>
          <a:endParaRPr lang="es-EC"/>
        </a:p>
      </dgm:t>
    </dgm:pt>
    <dgm:pt modelId="{4B146896-77F8-4D89-8AB7-FA55E8986428}">
      <dgm:prSet custT="1"/>
      <dgm:spPr/>
      <dgm:t>
        <a:bodyPr/>
        <a:lstStyle/>
        <a:p>
          <a:r>
            <a:rPr lang="es-EC" sz="1400" dirty="0"/>
            <a:t>Diseñar, y  desarrollar  el </a:t>
          </a:r>
          <a:r>
            <a:rPr lang="es-EC" sz="1400" b="0" i="1" dirty="0"/>
            <a:t>módulo de monitoreo </a:t>
          </a:r>
          <a:r>
            <a:rPr lang="es-EC" sz="1400" b="1" dirty="0"/>
            <a:t>de los signos vitales</a:t>
          </a:r>
          <a:r>
            <a:rPr lang="es-EC" sz="1400" b="0" dirty="0"/>
            <a:t> </a:t>
          </a:r>
          <a:r>
            <a:rPr lang="es-EC" sz="1400" dirty="0"/>
            <a:t>del personal militar en misiones de combate.</a:t>
          </a:r>
          <a:endParaRPr lang="es-ES" sz="1400" dirty="0"/>
        </a:p>
      </dgm:t>
    </dgm:pt>
    <dgm:pt modelId="{168C212B-9AB4-4CF6-B310-5058B073519D}" type="parTrans" cxnId="{3C5CD2F5-5A4A-46E8-A4A8-8630379EF393}">
      <dgm:prSet/>
      <dgm:spPr/>
      <dgm:t>
        <a:bodyPr/>
        <a:lstStyle/>
        <a:p>
          <a:endParaRPr lang="es-ES"/>
        </a:p>
      </dgm:t>
    </dgm:pt>
    <dgm:pt modelId="{50D221D8-A158-40BE-B4F0-1EBEA859E229}" type="sibTrans" cxnId="{3C5CD2F5-5A4A-46E8-A4A8-8630379EF393}">
      <dgm:prSet/>
      <dgm:spPr/>
      <dgm:t>
        <a:bodyPr/>
        <a:lstStyle/>
        <a:p>
          <a:endParaRPr lang="es-ES"/>
        </a:p>
      </dgm:t>
    </dgm:pt>
    <dgm:pt modelId="{92D8A0E7-C87E-4581-879C-213A836CCA7B}">
      <dgm:prSet custT="1"/>
      <dgm:spPr/>
      <dgm:t>
        <a:bodyPr/>
        <a:lstStyle/>
        <a:p>
          <a:r>
            <a:rPr lang="es-EC" sz="1400" dirty="0"/>
            <a:t>Diseñar, y desarrollar  el </a:t>
          </a:r>
          <a:r>
            <a:rPr lang="es-EC" sz="1400" b="1" i="1" dirty="0"/>
            <a:t>módulo de operaciones </a:t>
          </a:r>
          <a:r>
            <a:rPr lang="es-EC" sz="1400" dirty="0"/>
            <a:t>militares  del personal militar en misiones de combate y el </a:t>
          </a:r>
          <a:r>
            <a:rPr lang="es-EC" sz="1400" b="1" i="1" dirty="0"/>
            <a:t>módulo de sensores</a:t>
          </a:r>
          <a:r>
            <a:rPr lang="es-EC" sz="1400" dirty="0"/>
            <a:t>.</a:t>
          </a:r>
          <a:endParaRPr lang="es-ES" sz="1400" dirty="0"/>
        </a:p>
      </dgm:t>
    </dgm:pt>
    <dgm:pt modelId="{7E5FAFF3-2D92-465E-86ED-34B7D99E55FE}" type="parTrans" cxnId="{07656E7E-550E-4830-BBF0-5D5AF473858B}">
      <dgm:prSet/>
      <dgm:spPr/>
      <dgm:t>
        <a:bodyPr/>
        <a:lstStyle/>
        <a:p>
          <a:endParaRPr lang="es-ES"/>
        </a:p>
      </dgm:t>
    </dgm:pt>
    <dgm:pt modelId="{E72D7DEC-C9D9-40FC-9A92-64ADE46284F8}" type="sibTrans" cxnId="{07656E7E-550E-4830-BBF0-5D5AF473858B}">
      <dgm:prSet/>
      <dgm:spPr/>
      <dgm:t>
        <a:bodyPr/>
        <a:lstStyle/>
        <a:p>
          <a:endParaRPr lang="es-ES"/>
        </a:p>
      </dgm:t>
    </dgm:pt>
    <dgm:pt modelId="{77863ED4-19AA-487E-B03F-688A1F8EC0E3}">
      <dgm:prSet custT="1"/>
      <dgm:spPr/>
      <dgm:t>
        <a:bodyPr/>
        <a:lstStyle/>
        <a:p>
          <a:r>
            <a:rPr lang="es-EC" sz="1400" dirty="0"/>
            <a:t>Probar los módulos desarrollados bajo el esquema de evaluación dinámica de pruebas de caja blanca y caja negra. </a:t>
          </a:r>
          <a:endParaRPr lang="es-ES" sz="1400" dirty="0"/>
        </a:p>
      </dgm:t>
    </dgm:pt>
    <dgm:pt modelId="{B8D0FF15-D3D6-4966-B562-1915D389FFC9}" type="parTrans" cxnId="{3B388FC8-DE67-4577-8159-120927B0C35A}">
      <dgm:prSet/>
      <dgm:spPr/>
      <dgm:t>
        <a:bodyPr/>
        <a:lstStyle/>
        <a:p>
          <a:endParaRPr lang="es-ES"/>
        </a:p>
      </dgm:t>
    </dgm:pt>
    <dgm:pt modelId="{5601F545-4F31-4D97-8BD4-C6B23186333D}" type="sibTrans" cxnId="{3B388FC8-DE67-4577-8159-120927B0C35A}">
      <dgm:prSet/>
      <dgm:spPr/>
      <dgm:t>
        <a:bodyPr/>
        <a:lstStyle/>
        <a:p>
          <a:endParaRPr lang="es-ES"/>
        </a:p>
      </dgm:t>
    </dgm:pt>
    <dgm:pt modelId="{7557C7B2-EB87-493A-A397-41D149E8F21E}" type="pres">
      <dgm:prSet presAssocID="{B3C92F3E-DBFB-4F9E-BFF7-FF346AAFE5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8B90EF-43FC-46FF-A230-1875182E3246}" type="pres">
      <dgm:prSet presAssocID="{FD8CF8AD-E35E-46CF-A913-159B2BA90DA3}" presName="parentLin" presStyleCnt="0"/>
      <dgm:spPr/>
    </dgm:pt>
    <dgm:pt modelId="{3BC304F2-7580-4AD4-A487-0B46B6D1570B}" type="pres">
      <dgm:prSet presAssocID="{FD8CF8AD-E35E-46CF-A913-159B2BA90DA3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640CA8A2-F384-4A49-A550-EC27B4C10A4A}" type="pres">
      <dgm:prSet presAssocID="{FD8CF8AD-E35E-46CF-A913-159B2BA90DA3}" presName="parentText" presStyleLbl="node1" presStyleIdx="0" presStyleCnt="4" custScaleX="127474" custScaleY="136300" custLinFactNeighborX="7682" custLinFactNeighborY="96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A13274-EF05-4C32-B02C-8F5B3421D2AA}" type="pres">
      <dgm:prSet presAssocID="{FD8CF8AD-E35E-46CF-A913-159B2BA90DA3}" presName="negativeSpace" presStyleCnt="0"/>
      <dgm:spPr/>
    </dgm:pt>
    <dgm:pt modelId="{8C12538A-10AD-4409-9728-2B740924B0FC}" type="pres">
      <dgm:prSet presAssocID="{FD8CF8AD-E35E-46CF-A913-159B2BA90DA3}" presName="childText" presStyleLbl="conFgAcc1" presStyleIdx="0" presStyleCnt="4">
        <dgm:presLayoutVars>
          <dgm:bulletEnabled val="1"/>
        </dgm:presLayoutVars>
      </dgm:prSet>
      <dgm:spPr/>
    </dgm:pt>
    <dgm:pt modelId="{94CF0523-1458-4093-BD6C-C2DC365D3A1C}" type="pres">
      <dgm:prSet presAssocID="{829515ED-6810-4C14-A785-A1EC232221F3}" presName="spaceBetweenRectangles" presStyleCnt="0"/>
      <dgm:spPr/>
    </dgm:pt>
    <dgm:pt modelId="{6D28CAB0-A2AB-4D9B-B26A-002F6C7E951B}" type="pres">
      <dgm:prSet presAssocID="{4B146896-77F8-4D89-8AB7-FA55E8986428}" presName="parentLin" presStyleCnt="0"/>
      <dgm:spPr/>
    </dgm:pt>
    <dgm:pt modelId="{2D457C77-087E-4587-9B67-613EEAA0E4A6}" type="pres">
      <dgm:prSet presAssocID="{4B146896-77F8-4D89-8AB7-FA55E898642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C701A190-1793-4674-840A-7ED626243825}" type="pres">
      <dgm:prSet presAssocID="{4B146896-77F8-4D89-8AB7-FA55E8986428}" presName="parentText" presStyleLbl="node1" presStyleIdx="1" presStyleCnt="4" custScaleX="1241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552685-7027-461A-8B50-0094DA2A719F}" type="pres">
      <dgm:prSet presAssocID="{4B146896-77F8-4D89-8AB7-FA55E8986428}" presName="negativeSpace" presStyleCnt="0"/>
      <dgm:spPr/>
    </dgm:pt>
    <dgm:pt modelId="{F075DA59-74C3-466C-ABD5-5F126D81F10A}" type="pres">
      <dgm:prSet presAssocID="{4B146896-77F8-4D89-8AB7-FA55E8986428}" presName="childText" presStyleLbl="conFgAcc1" presStyleIdx="1" presStyleCnt="4">
        <dgm:presLayoutVars>
          <dgm:bulletEnabled val="1"/>
        </dgm:presLayoutVars>
      </dgm:prSet>
      <dgm:spPr/>
    </dgm:pt>
    <dgm:pt modelId="{6760B58A-A688-41E2-A585-39F86BA2F702}" type="pres">
      <dgm:prSet presAssocID="{50D221D8-A158-40BE-B4F0-1EBEA859E229}" presName="spaceBetweenRectangles" presStyleCnt="0"/>
      <dgm:spPr/>
    </dgm:pt>
    <dgm:pt modelId="{31EE6082-A1C2-49C2-A054-1F031A9F83AB}" type="pres">
      <dgm:prSet presAssocID="{92D8A0E7-C87E-4581-879C-213A836CCA7B}" presName="parentLin" presStyleCnt="0"/>
      <dgm:spPr/>
    </dgm:pt>
    <dgm:pt modelId="{7FC3C8FD-4EED-4015-9D4A-64936FE689F9}" type="pres">
      <dgm:prSet presAssocID="{92D8A0E7-C87E-4581-879C-213A836CCA7B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7A5CA7AC-6BA5-4FF9-845E-476F91ED5922}" type="pres">
      <dgm:prSet presAssocID="{92D8A0E7-C87E-4581-879C-213A836CCA7B}" presName="parentText" presStyleLbl="node1" presStyleIdx="2" presStyleCnt="4" custScaleX="1241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1D5027-5719-4736-98B3-FF5CD462F935}" type="pres">
      <dgm:prSet presAssocID="{92D8A0E7-C87E-4581-879C-213A836CCA7B}" presName="negativeSpace" presStyleCnt="0"/>
      <dgm:spPr/>
    </dgm:pt>
    <dgm:pt modelId="{28FB94AF-B5E1-4BB0-9C2A-FEE51A1BD8B3}" type="pres">
      <dgm:prSet presAssocID="{92D8A0E7-C87E-4581-879C-213A836CCA7B}" presName="childText" presStyleLbl="conFgAcc1" presStyleIdx="2" presStyleCnt="4">
        <dgm:presLayoutVars>
          <dgm:bulletEnabled val="1"/>
        </dgm:presLayoutVars>
      </dgm:prSet>
      <dgm:spPr/>
    </dgm:pt>
    <dgm:pt modelId="{F83A1F82-01A5-4F95-AA12-418D8BFA4ABB}" type="pres">
      <dgm:prSet presAssocID="{E72D7DEC-C9D9-40FC-9A92-64ADE46284F8}" presName="spaceBetweenRectangles" presStyleCnt="0"/>
      <dgm:spPr/>
    </dgm:pt>
    <dgm:pt modelId="{EDB7F03F-D8B6-48E1-A4BC-C3298CE71EC5}" type="pres">
      <dgm:prSet presAssocID="{77863ED4-19AA-487E-B03F-688A1F8EC0E3}" presName="parentLin" presStyleCnt="0"/>
      <dgm:spPr/>
    </dgm:pt>
    <dgm:pt modelId="{757338CC-5C9B-4E69-AF50-B45821B8ED0F}" type="pres">
      <dgm:prSet presAssocID="{77863ED4-19AA-487E-B03F-688A1F8EC0E3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584D34AA-EFD0-408A-9876-F56732634901}" type="pres">
      <dgm:prSet presAssocID="{77863ED4-19AA-487E-B03F-688A1F8EC0E3}" presName="parentText" presStyleLbl="node1" presStyleIdx="3" presStyleCnt="4" custScaleX="1241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05865E-4D29-4F17-8775-4C78B1E4B940}" type="pres">
      <dgm:prSet presAssocID="{77863ED4-19AA-487E-B03F-688A1F8EC0E3}" presName="negativeSpace" presStyleCnt="0"/>
      <dgm:spPr/>
    </dgm:pt>
    <dgm:pt modelId="{6424CAC5-60D4-4DB1-89C2-A7A555A90E43}" type="pres">
      <dgm:prSet presAssocID="{77863ED4-19AA-487E-B03F-688A1F8EC0E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2EB6608-1565-4500-B4B7-FC66A5F6D78A}" srcId="{B3C92F3E-DBFB-4F9E-BFF7-FF346AAFE55D}" destId="{FD8CF8AD-E35E-46CF-A913-159B2BA90DA3}" srcOrd="0" destOrd="0" parTransId="{B41E5063-1E03-4F33-A113-723C1949A40E}" sibTransId="{829515ED-6810-4C14-A785-A1EC232221F3}"/>
    <dgm:cxn modelId="{FCED4380-53C6-409E-B49C-A406AF5BC073}" type="presOf" srcId="{92D8A0E7-C87E-4581-879C-213A836CCA7B}" destId="{7FC3C8FD-4EED-4015-9D4A-64936FE689F9}" srcOrd="0" destOrd="0" presId="urn:microsoft.com/office/officeart/2005/8/layout/list1"/>
    <dgm:cxn modelId="{6F28A2C5-4FA4-4EB9-939C-601FBE5A4C42}" type="presOf" srcId="{B3C92F3E-DBFB-4F9E-BFF7-FF346AAFE55D}" destId="{7557C7B2-EB87-493A-A397-41D149E8F21E}" srcOrd="0" destOrd="0" presId="urn:microsoft.com/office/officeart/2005/8/layout/list1"/>
    <dgm:cxn modelId="{3B388FC8-DE67-4577-8159-120927B0C35A}" srcId="{B3C92F3E-DBFB-4F9E-BFF7-FF346AAFE55D}" destId="{77863ED4-19AA-487E-B03F-688A1F8EC0E3}" srcOrd="3" destOrd="0" parTransId="{B8D0FF15-D3D6-4966-B562-1915D389FFC9}" sibTransId="{5601F545-4F31-4D97-8BD4-C6B23186333D}"/>
    <dgm:cxn modelId="{3C5CD2F5-5A4A-46E8-A4A8-8630379EF393}" srcId="{B3C92F3E-DBFB-4F9E-BFF7-FF346AAFE55D}" destId="{4B146896-77F8-4D89-8AB7-FA55E8986428}" srcOrd="1" destOrd="0" parTransId="{168C212B-9AB4-4CF6-B310-5058B073519D}" sibTransId="{50D221D8-A158-40BE-B4F0-1EBEA859E229}"/>
    <dgm:cxn modelId="{0E9AE02E-80C4-4CC3-89CF-8D2DAC4245D2}" type="presOf" srcId="{92D8A0E7-C87E-4581-879C-213A836CCA7B}" destId="{7A5CA7AC-6BA5-4FF9-845E-476F91ED5922}" srcOrd="1" destOrd="0" presId="urn:microsoft.com/office/officeart/2005/8/layout/list1"/>
    <dgm:cxn modelId="{CFC22AA7-5E25-41E3-9064-03F3FDF6EC96}" type="presOf" srcId="{77863ED4-19AA-487E-B03F-688A1F8EC0E3}" destId="{584D34AA-EFD0-408A-9876-F56732634901}" srcOrd="1" destOrd="0" presId="urn:microsoft.com/office/officeart/2005/8/layout/list1"/>
    <dgm:cxn modelId="{3CD11155-C4A4-44D3-9B09-B474B8AA697A}" type="presOf" srcId="{FD8CF8AD-E35E-46CF-A913-159B2BA90DA3}" destId="{3BC304F2-7580-4AD4-A487-0B46B6D1570B}" srcOrd="0" destOrd="0" presId="urn:microsoft.com/office/officeart/2005/8/layout/list1"/>
    <dgm:cxn modelId="{55BAACDD-B153-4302-96E0-E33C5F03D71F}" type="presOf" srcId="{FD8CF8AD-E35E-46CF-A913-159B2BA90DA3}" destId="{640CA8A2-F384-4A49-A550-EC27B4C10A4A}" srcOrd="1" destOrd="0" presId="urn:microsoft.com/office/officeart/2005/8/layout/list1"/>
    <dgm:cxn modelId="{82390147-2A48-4074-AA13-215C4CB8B18C}" type="presOf" srcId="{4B146896-77F8-4D89-8AB7-FA55E8986428}" destId="{2D457C77-087E-4587-9B67-613EEAA0E4A6}" srcOrd="0" destOrd="0" presId="urn:microsoft.com/office/officeart/2005/8/layout/list1"/>
    <dgm:cxn modelId="{36CCE69A-5E90-414A-B118-6360026431A3}" type="presOf" srcId="{77863ED4-19AA-487E-B03F-688A1F8EC0E3}" destId="{757338CC-5C9B-4E69-AF50-B45821B8ED0F}" srcOrd="0" destOrd="0" presId="urn:microsoft.com/office/officeart/2005/8/layout/list1"/>
    <dgm:cxn modelId="{07656E7E-550E-4830-BBF0-5D5AF473858B}" srcId="{B3C92F3E-DBFB-4F9E-BFF7-FF346AAFE55D}" destId="{92D8A0E7-C87E-4581-879C-213A836CCA7B}" srcOrd="2" destOrd="0" parTransId="{7E5FAFF3-2D92-465E-86ED-34B7D99E55FE}" sibTransId="{E72D7DEC-C9D9-40FC-9A92-64ADE46284F8}"/>
    <dgm:cxn modelId="{1B46439A-D5B8-4474-9F34-EE22B9BC408B}" type="presOf" srcId="{4B146896-77F8-4D89-8AB7-FA55E8986428}" destId="{C701A190-1793-4674-840A-7ED626243825}" srcOrd="1" destOrd="0" presId="urn:microsoft.com/office/officeart/2005/8/layout/list1"/>
    <dgm:cxn modelId="{4B324F61-1647-4E08-BAE2-AA34DCBD34EA}" type="presParOf" srcId="{7557C7B2-EB87-493A-A397-41D149E8F21E}" destId="{808B90EF-43FC-46FF-A230-1875182E3246}" srcOrd="0" destOrd="0" presId="urn:microsoft.com/office/officeart/2005/8/layout/list1"/>
    <dgm:cxn modelId="{A048E6C1-2540-4471-98E2-D55D6218E1B0}" type="presParOf" srcId="{808B90EF-43FC-46FF-A230-1875182E3246}" destId="{3BC304F2-7580-4AD4-A487-0B46B6D1570B}" srcOrd="0" destOrd="0" presId="urn:microsoft.com/office/officeart/2005/8/layout/list1"/>
    <dgm:cxn modelId="{19C53BDA-157A-43E3-8FFD-DC514B2EB3F6}" type="presParOf" srcId="{808B90EF-43FC-46FF-A230-1875182E3246}" destId="{640CA8A2-F384-4A49-A550-EC27B4C10A4A}" srcOrd="1" destOrd="0" presId="urn:microsoft.com/office/officeart/2005/8/layout/list1"/>
    <dgm:cxn modelId="{359AABAF-386A-45F1-9BCA-E76D8AAAAED4}" type="presParOf" srcId="{7557C7B2-EB87-493A-A397-41D149E8F21E}" destId="{3EA13274-EF05-4C32-B02C-8F5B3421D2AA}" srcOrd="1" destOrd="0" presId="urn:microsoft.com/office/officeart/2005/8/layout/list1"/>
    <dgm:cxn modelId="{4869DBE8-AEB7-4FA2-9FB9-18474F0610B1}" type="presParOf" srcId="{7557C7B2-EB87-493A-A397-41D149E8F21E}" destId="{8C12538A-10AD-4409-9728-2B740924B0FC}" srcOrd="2" destOrd="0" presId="urn:microsoft.com/office/officeart/2005/8/layout/list1"/>
    <dgm:cxn modelId="{F817E523-B0EB-4849-977D-9B4EAE091BF0}" type="presParOf" srcId="{7557C7B2-EB87-493A-A397-41D149E8F21E}" destId="{94CF0523-1458-4093-BD6C-C2DC365D3A1C}" srcOrd="3" destOrd="0" presId="urn:microsoft.com/office/officeart/2005/8/layout/list1"/>
    <dgm:cxn modelId="{9E186E77-92DA-4FFA-B90B-40A6DD328083}" type="presParOf" srcId="{7557C7B2-EB87-493A-A397-41D149E8F21E}" destId="{6D28CAB0-A2AB-4D9B-B26A-002F6C7E951B}" srcOrd="4" destOrd="0" presId="urn:microsoft.com/office/officeart/2005/8/layout/list1"/>
    <dgm:cxn modelId="{362ABAC6-83BE-4F55-BADC-C432DB54F1F7}" type="presParOf" srcId="{6D28CAB0-A2AB-4D9B-B26A-002F6C7E951B}" destId="{2D457C77-087E-4587-9B67-613EEAA0E4A6}" srcOrd="0" destOrd="0" presId="urn:microsoft.com/office/officeart/2005/8/layout/list1"/>
    <dgm:cxn modelId="{5995E8C9-13A0-4814-9AA1-4C7AF9FFA921}" type="presParOf" srcId="{6D28CAB0-A2AB-4D9B-B26A-002F6C7E951B}" destId="{C701A190-1793-4674-840A-7ED626243825}" srcOrd="1" destOrd="0" presId="urn:microsoft.com/office/officeart/2005/8/layout/list1"/>
    <dgm:cxn modelId="{81FCAA82-3B6A-4B98-B0BA-2D8833687AB8}" type="presParOf" srcId="{7557C7B2-EB87-493A-A397-41D149E8F21E}" destId="{1A552685-7027-461A-8B50-0094DA2A719F}" srcOrd="5" destOrd="0" presId="urn:microsoft.com/office/officeart/2005/8/layout/list1"/>
    <dgm:cxn modelId="{5D6228CB-2BDE-4424-B331-0C130A5249BE}" type="presParOf" srcId="{7557C7B2-EB87-493A-A397-41D149E8F21E}" destId="{F075DA59-74C3-466C-ABD5-5F126D81F10A}" srcOrd="6" destOrd="0" presId="urn:microsoft.com/office/officeart/2005/8/layout/list1"/>
    <dgm:cxn modelId="{7D78AF0E-5322-4E41-9EDD-5DD7C084D0EE}" type="presParOf" srcId="{7557C7B2-EB87-493A-A397-41D149E8F21E}" destId="{6760B58A-A688-41E2-A585-39F86BA2F702}" srcOrd="7" destOrd="0" presId="urn:microsoft.com/office/officeart/2005/8/layout/list1"/>
    <dgm:cxn modelId="{00382226-B5B0-424C-81C0-6646C09BC595}" type="presParOf" srcId="{7557C7B2-EB87-493A-A397-41D149E8F21E}" destId="{31EE6082-A1C2-49C2-A054-1F031A9F83AB}" srcOrd="8" destOrd="0" presId="urn:microsoft.com/office/officeart/2005/8/layout/list1"/>
    <dgm:cxn modelId="{0F3869F6-A9EA-4F65-AB19-F2A824205E6B}" type="presParOf" srcId="{31EE6082-A1C2-49C2-A054-1F031A9F83AB}" destId="{7FC3C8FD-4EED-4015-9D4A-64936FE689F9}" srcOrd="0" destOrd="0" presId="urn:microsoft.com/office/officeart/2005/8/layout/list1"/>
    <dgm:cxn modelId="{2061D4D4-C285-4F85-A6B0-B43384C38A9A}" type="presParOf" srcId="{31EE6082-A1C2-49C2-A054-1F031A9F83AB}" destId="{7A5CA7AC-6BA5-4FF9-845E-476F91ED5922}" srcOrd="1" destOrd="0" presId="urn:microsoft.com/office/officeart/2005/8/layout/list1"/>
    <dgm:cxn modelId="{DBC954D7-3F2A-4C33-AC75-1B99559DE7BC}" type="presParOf" srcId="{7557C7B2-EB87-493A-A397-41D149E8F21E}" destId="{961D5027-5719-4736-98B3-FF5CD462F935}" srcOrd="9" destOrd="0" presId="urn:microsoft.com/office/officeart/2005/8/layout/list1"/>
    <dgm:cxn modelId="{A12A0A5D-D344-4E1F-9744-FD3EA68F2637}" type="presParOf" srcId="{7557C7B2-EB87-493A-A397-41D149E8F21E}" destId="{28FB94AF-B5E1-4BB0-9C2A-FEE51A1BD8B3}" srcOrd="10" destOrd="0" presId="urn:microsoft.com/office/officeart/2005/8/layout/list1"/>
    <dgm:cxn modelId="{4AE623A2-9C27-4B8D-BF80-406BABCBAF9C}" type="presParOf" srcId="{7557C7B2-EB87-493A-A397-41D149E8F21E}" destId="{F83A1F82-01A5-4F95-AA12-418D8BFA4ABB}" srcOrd="11" destOrd="0" presId="urn:microsoft.com/office/officeart/2005/8/layout/list1"/>
    <dgm:cxn modelId="{2B4C164A-1423-45C7-B157-CA11A9766C36}" type="presParOf" srcId="{7557C7B2-EB87-493A-A397-41D149E8F21E}" destId="{EDB7F03F-D8B6-48E1-A4BC-C3298CE71EC5}" srcOrd="12" destOrd="0" presId="urn:microsoft.com/office/officeart/2005/8/layout/list1"/>
    <dgm:cxn modelId="{4494D945-D734-4B4B-B987-E2B142B3932E}" type="presParOf" srcId="{EDB7F03F-D8B6-48E1-A4BC-C3298CE71EC5}" destId="{757338CC-5C9B-4E69-AF50-B45821B8ED0F}" srcOrd="0" destOrd="0" presId="urn:microsoft.com/office/officeart/2005/8/layout/list1"/>
    <dgm:cxn modelId="{37C700FF-5803-4B99-AA32-5A7879D713D5}" type="presParOf" srcId="{EDB7F03F-D8B6-48E1-A4BC-C3298CE71EC5}" destId="{584D34AA-EFD0-408A-9876-F56732634901}" srcOrd="1" destOrd="0" presId="urn:microsoft.com/office/officeart/2005/8/layout/list1"/>
    <dgm:cxn modelId="{D0B28B22-22C7-4226-9C35-202860CDAAA9}" type="presParOf" srcId="{7557C7B2-EB87-493A-A397-41D149E8F21E}" destId="{7805865E-4D29-4F17-8775-4C78B1E4B940}" srcOrd="13" destOrd="0" presId="urn:microsoft.com/office/officeart/2005/8/layout/list1"/>
    <dgm:cxn modelId="{B8C2F03A-90EE-4920-9078-B98D55FF03C1}" type="presParOf" srcId="{7557C7B2-EB87-493A-A397-41D149E8F21E}" destId="{6424CAC5-60D4-4DB1-89C2-A7A555A90E4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F64CC-89CB-435C-9526-AA17CE4953F4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8F9FA-42F3-4D8B-86DA-990D8829F9C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078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8F9FA-42F3-4D8B-86DA-990D8829F9C9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342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403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968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588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75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477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70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104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319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533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848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412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530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77EE-F88C-401E-A878-1ACD6AF3D349}" type="datetimeFigureOut">
              <a:rPr lang="es-EC" smtClean="0"/>
              <a:pPr/>
              <a:t>20/12/2018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5876-23DD-44BF-949D-0BBC61B4B67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503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9525" y="0"/>
            <a:ext cx="9153525" cy="6884988"/>
            <a:chOff x="-6" y="0"/>
            <a:chExt cx="5766" cy="4337"/>
          </a:xfrm>
        </p:grpSpPr>
        <p:pic>
          <p:nvPicPr>
            <p:cNvPr id="2052" name="Picture 12" descr="ecuadoruniversitario_com_campus_espe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618"/>
              <a:ext cx="5760" cy="3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-6" y="0"/>
              <a:ext cx="5766" cy="620"/>
              <a:chOff x="-6" y="0"/>
              <a:chExt cx="5766" cy="620"/>
            </a:xfrm>
          </p:grpSpPr>
          <p:pic>
            <p:nvPicPr>
              <p:cNvPr id="2054" name="Picture 9" descr="lin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6" name="Rectangle 11"/>
              <p:cNvSpPr>
                <a:spLocks noChangeArrowheads="1"/>
              </p:cNvSpPr>
              <p:nvPr/>
            </p:nvSpPr>
            <p:spPr bwMode="auto">
              <a:xfrm>
                <a:off x="-6" y="606"/>
                <a:ext cx="5766" cy="1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 dirty="0"/>
              </a:p>
            </p:txBody>
          </p:sp>
        </p:grpSp>
      </p:grpSp>
      <p:sp>
        <p:nvSpPr>
          <p:cNvPr id="10" name="9 CuadroTexto"/>
          <p:cNvSpPr txBox="1"/>
          <p:nvPr/>
        </p:nvSpPr>
        <p:spPr>
          <a:xfrm>
            <a:off x="3643306" y="5508828"/>
            <a:ext cx="3643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Calibri" pitchFamily="34" charset="0"/>
                <a:cs typeface="Times New Roman" pitchFamily="18" charset="0"/>
              </a:rPr>
              <a:t> DIRECTOR: </a:t>
            </a:r>
            <a:r>
              <a:rPr lang="es-EC" b="1" dirty="0"/>
              <a:t>ING. MARIO RON</a:t>
            </a:r>
            <a:endParaRPr lang="es-ES" b="1" dirty="0">
              <a:latin typeface="Calibri" pitchFamily="34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Calibri" pitchFamily="34" charset="0"/>
                <a:cs typeface="Times New Roman" pitchFamily="18" charset="0"/>
              </a:rPr>
              <a:t>OPONENTE: ING. MARCILLO DIEGO </a:t>
            </a:r>
            <a:endParaRPr lang="es-EC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5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65b3fa4491761c849f7ad453da4ec7f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4000504"/>
            <a:ext cx="32100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857224" y="1119830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Calibri" pitchFamily="34" charset="0"/>
                <a:cs typeface="Times New Roman" pitchFamily="18" charset="0"/>
              </a:rPr>
              <a:t>UNIVERSIDAD DE LAS FUERZAS ARMADAS  ESPE </a:t>
            </a:r>
            <a:endParaRPr lang="es-EC" sz="28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64213" y="1936396"/>
            <a:ext cx="6643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_tradnl" b="1" dirty="0">
                <a:latin typeface="Calibri" pitchFamily="34" charset="0"/>
                <a:cs typeface="Times New Roman" pitchFamily="18" charset="0"/>
              </a:rPr>
              <a:t>DEPARTAMENTO DE </a:t>
            </a:r>
            <a:r>
              <a:rPr lang="es-ES_tradnl" b="1">
                <a:latin typeface="Calibri" pitchFamily="34" charset="0"/>
                <a:cs typeface="Times New Roman" pitchFamily="18" charset="0"/>
              </a:rPr>
              <a:t>CIENCIAS DE LA COMPUTACIÓN</a:t>
            </a:r>
            <a:endParaRPr lang="es-ES_tradnl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143156" y="3206921"/>
            <a:ext cx="6929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C" b="1" dirty="0"/>
              <a:t>“DISEÑO, DESARROLLO E IMPLEMENTACIÓN DE UNA APLICACIÓN DE MONITOREO  DE SIGNOS VITALES DEL PERSONAL MILITAR EN MISIONES DE COMBATE, APLICANDO METODOLOGÍA MDD”</a:t>
            </a:r>
            <a:endParaRPr lang="es-EC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65841" y="4414901"/>
            <a:ext cx="50840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C" b="1"/>
              <a:t>TNTE. DE COM.HIDALGO ANANGONO LUIS GABRIEL</a:t>
            </a:r>
          </a:p>
          <a:p>
            <a:pPr algn="ctr" eaLnBrk="0" hangingPunct="0"/>
            <a:r>
              <a:rPr lang="es-EC" b="1"/>
              <a:t> SR. SINGAÑA  TUTILLO ESTEBAN DANIEL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571868" y="6143644"/>
            <a:ext cx="335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_tradnl" sz="1400" b="1" dirty="0">
                <a:latin typeface="Calibri" pitchFamily="34" charset="0"/>
                <a:cs typeface="Times New Roman" pitchFamily="18" charset="0"/>
              </a:rPr>
              <a:t>SANGOLQUÍ, NOVIEMBRE 2018</a:t>
            </a:r>
            <a:endParaRPr lang="es-ES_tradnl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42976" y="2494965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  <a:cs typeface="Times New Roman" pitchFamily="18" charset="0"/>
              </a:rPr>
              <a:t>TESIS PREVIA A LA OBTENCIÓN DEL TITULO </a:t>
            </a:r>
            <a:r>
              <a:rPr lang="es-EC" b="1" dirty="0"/>
              <a:t>INGENIERO </a:t>
            </a:r>
            <a:r>
              <a:rPr lang="es-EC" b="1"/>
              <a:t>EN SISTEMAS E INFORMÁTICA</a:t>
            </a:r>
            <a:endParaRPr lang="es-EC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6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1;p13"/>
          <p:cNvSpPr txBox="1">
            <a:spLocks/>
          </p:cNvSpPr>
          <p:nvPr/>
        </p:nvSpPr>
        <p:spPr>
          <a:xfrm>
            <a:off x="4499992" y="168349"/>
            <a:ext cx="5808732" cy="8939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C" sz="3200" dirty="0"/>
              <a:t>HERRAMIENTAS</a:t>
            </a:r>
          </a:p>
        </p:txBody>
      </p:sp>
      <p:pic>
        <p:nvPicPr>
          <p:cNvPr id="3" name="Picture 4" descr="Resultado de imagen para mysql bd">
            <a:extLst>
              <a:ext uri="{FF2B5EF4-FFF2-40B4-BE49-F238E27FC236}">
                <a16:creationId xmlns:a16="http://schemas.microsoft.com/office/drawing/2014/main" xmlns="" id="{C663CFB7-5C94-4BD4-9170-18EA57B9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61" y="1130263"/>
            <a:ext cx="1783943" cy="17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para eclipse java">
            <a:extLst>
              <a:ext uri="{FF2B5EF4-FFF2-40B4-BE49-F238E27FC236}">
                <a16:creationId xmlns:a16="http://schemas.microsoft.com/office/drawing/2014/main" xmlns="" id="{EF848ADE-C07F-49C7-A8AC-E86C2DE3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29" y="1062335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sultado de imagen para power designer logo">
            <a:extLst>
              <a:ext uri="{FF2B5EF4-FFF2-40B4-BE49-F238E27FC236}">
                <a16:creationId xmlns:a16="http://schemas.microsoft.com/office/drawing/2014/main" xmlns="" id="{829991A2-499A-4658-8AE6-43BA56DD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50" y="3124676"/>
            <a:ext cx="2445607" cy="18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ultado de imagen para openxava logo">
            <a:extLst>
              <a:ext uri="{FF2B5EF4-FFF2-40B4-BE49-F238E27FC236}">
                <a16:creationId xmlns:a16="http://schemas.microsoft.com/office/drawing/2014/main" xmlns="" id="{FFF67378-0DEB-4040-9C14-E921D6DF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61" y="3150482"/>
            <a:ext cx="1783943" cy="17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JUNIT">
            <a:extLst>
              <a:ext uri="{FF2B5EF4-FFF2-40B4-BE49-F238E27FC236}">
                <a16:creationId xmlns:a16="http://schemas.microsoft.com/office/drawing/2014/main" xmlns="" id="{AB1B09AA-0F60-49F1-85D0-009961FF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09330"/>
            <a:ext cx="1809751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7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165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9;p14"/>
          <p:cNvSpPr txBox="1">
            <a:spLocks/>
          </p:cNvSpPr>
          <p:nvPr/>
        </p:nvSpPr>
        <p:spPr>
          <a:xfrm>
            <a:off x="2339752" y="980728"/>
            <a:ext cx="6134987" cy="1219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C" sz="3200" dirty="0">
                <a:solidFill>
                  <a:srgbClr val="FF0000"/>
                </a:solidFill>
              </a:rPr>
              <a:t>DISEÑO E IMPLEMENTACIÓN UTILIZANDO OPENXAVA</a:t>
            </a: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72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7" y="980728"/>
            <a:ext cx="8388424" cy="4902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64088" y="260648"/>
            <a:ext cx="2672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FF0000"/>
                </a:solidFill>
              </a:rPr>
              <a:t>DIAGRAMA DE SECUENCIA</a:t>
            </a:r>
          </a:p>
        </p:txBody>
      </p:sp>
      <p:pic>
        <p:nvPicPr>
          <p:cNvPr id="5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28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47057"/>
            <a:ext cx="8388424" cy="47861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07904" y="332656"/>
            <a:ext cx="517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FF0000"/>
                </a:solidFill>
              </a:rPr>
              <a:t>DIAGRAMA DE SECUENCIA MODULO DE MONITOREO</a:t>
            </a: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20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9;p14"/>
          <p:cNvSpPr txBox="1">
            <a:spLocks/>
          </p:cNvSpPr>
          <p:nvPr/>
        </p:nvSpPr>
        <p:spPr>
          <a:xfrm>
            <a:off x="3707904" y="404664"/>
            <a:ext cx="4392488" cy="7150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C" sz="3200" dirty="0">
                <a:solidFill>
                  <a:srgbClr val="FF0000"/>
                </a:solidFill>
              </a:rPr>
              <a:t>PRUEBAS ASIGNAR DISPOSITIVO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10616AD0-5828-4B18-9AA5-5F992E5B0A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7136" y="1241708"/>
          <a:ext cx="722446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893">
                  <a:extLst>
                    <a:ext uri="{9D8B030D-6E8A-4147-A177-3AD203B41FA5}">
                      <a16:colId xmlns:a16="http://schemas.microsoft.com/office/drawing/2014/main" xmlns="" val="2378840141"/>
                    </a:ext>
                  </a:extLst>
                </a:gridCol>
                <a:gridCol w="1444893">
                  <a:extLst>
                    <a:ext uri="{9D8B030D-6E8A-4147-A177-3AD203B41FA5}">
                      <a16:colId xmlns:a16="http://schemas.microsoft.com/office/drawing/2014/main" xmlns="" val="3973114966"/>
                    </a:ext>
                  </a:extLst>
                </a:gridCol>
                <a:gridCol w="1444893">
                  <a:extLst>
                    <a:ext uri="{9D8B030D-6E8A-4147-A177-3AD203B41FA5}">
                      <a16:colId xmlns:a16="http://schemas.microsoft.com/office/drawing/2014/main" xmlns="" val="398002582"/>
                    </a:ext>
                  </a:extLst>
                </a:gridCol>
                <a:gridCol w="1444893">
                  <a:extLst>
                    <a:ext uri="{9D8B030D-6E8A-4147-A177-3AD203B41FA5}">
                      <a16:colId xmlns:a16="http://schemas.microsoft.com/office/drawing/2014/main" xmlns="" val="1992466792"/>
                    </a:ext>
                  </a:extLst>
                </a:gridCol>
                <a:gridCol w="1444893">
                  <a:extLst>
                    <a:ext uri="{9D8B030D-6E8A-4147-A177-3AD203B41FA5}">
                      <a16:colId xmlns:a16="http://schemas.microsoft.com/office/drawing/2014/main" xmlns="" val="4285018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MISION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PERSONA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DISPOSITIVO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FECHA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RESULTADO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881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P1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D1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F1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CORRECTO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614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M1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P2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D1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F1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INCORRECTO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46018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P2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D2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F1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CORRECTO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5017991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8B0EFA8-078A-437E-845C-98FA950C8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178"/>
          <a:stretch/>
        </p:blipFill>
        <p:spPr>
          <a:xfrm>
            <a:off x="1281554" y="3489975"/>
            <a:ext cx="2426350" cy="19358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EED6EEA-4C96-4AAA-A4F2-88195DFFD07D}"/>
              </a:ext>
            </a:extLst>
          </p:cNvPr>
          <p:cNvSpPr/>
          <p:nvPr/>
        </p:nvSpPr>
        <p:spPr>
          <a:xfrm>
            <a:off x="1269374" y="3091026"/>
            <a:ext cx="101354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ESCENARIO 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5199261-B15A-4C08-8CA0-E4E2C76137A9}"/>
              </a:ext>
            </a:extLst>
          </p:cNvPr>
          <p:cNvSpPr/>
          <p:nvPr/>
        </p:nvSpPr>
        <p:spPr>
          <a:xfrm>
            <a:off x="3990551" y="3091025"/>
            <a:ext cx="101354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ESCENARIO 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704FEE3-09A8-4FCE-87C6-1DAC76D0895B}"/>
              </a:ext>
            </a:extLst>
          </p:cNvPr>
          <p:cNvSpPr/>
          <p:nvPr/>
        </p:nvSpPr>
        <p:spPr>
          <a:xfrm>
            <a:off x="6516216" y="3051373"/>
            <a:ext cx="101354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ESCENARIO 3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DEC5416-4628-416A-BE3F-590E57573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178"/>
          <a:stretch/>
        </p:blipFill>
        <p:spPr>
          <a:xfrm>
            <a:off x="6490926" y="3489975"/>
            <a:ext cx="2285556" cy="19552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8CA6543-FD7B-44CD-A957-7275DF036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178"/>
          <a:stretch/>
        </p:blipFill>
        <p:spPr>
          <a:xfrm>
            <a:off x="4014634" y="3470568"/>
            <a:ext cx="2285557" cy="1955249"/>
          </a:xfrm>
          <a:prstGeom prst="rect">
            <a:avLst/>
          </a:prstGeom>
        </p:spPr>
      </p:pic>
      <p:pic>
        <p:nvPicPr>
          <p:cNvPr id="12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614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51;p13"/>
          <p:cNvSpPr txBox="1">
            <a:spLocks/>
          </p:cNvSpPr>
          <p:nvPr/>
        </p:nvSpPr>
        <p:spPr>
          <a:xfrm>
            <a:off x="3923929" y="0"/>
            <a:ext cx="4824536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C" dirty="0">
                <a:solidFill>
                  <a:srgbClr val="FF0000"/>
                </a:solidFill>
              </a:rPr>
              <a:t>CONCLUSIONES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38D69C5-268D-4803-A5C4-4A0E3A2EFB50}"/>
              </a:ext>
            </a:extLst>
          </p:cNvPr>
          <p:cNvSpPr/>
          <p:nvPr/>
        </p:nvSpPr>
        <p:spPr>
          <a:xfrm>
            <a:off x="1280992" y="1082830"/>
            <a:ext cx="7006855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metodología MDD puede ser utilizada para proyectos posteriores de software militar debido a que nos ofreció muchas facilidades como la optimización de tiempo, en lo que respecta a la generación del código a través de los modelos.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OPENXAVA permitió desarrollar los módulos de seguridad, de sensores y de operaciones en menor tiempo debido a que utiliza </a:t>
            </a:r>
            <a:r>
              <a:rPr lang="es-EC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clasesjava</a:t>
            </a:r>
            <a:r>
              <a:rPr lang="es-EC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con anotaciones las cuales pueden ser reutilizadas en el aplicativo. </a:t>
            </a:r>
            <a:endParaRPr lang="es-EC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implemento el prototipo de monitoreo de la salud militar lo cual permitió un beneficio en la toma de decisiones.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las pruebas de caja negra y caja blanca el aplicativo fue validado.</a:t>
            </a:r>
          </a:p>
          <a:p>
            <a:endParaRPr lang="es-EC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17500" algn="just">
              <a:buClr>
                <a:srgbClr val="19BBD5"/>
              </a:buClr>
              <a:buSzPts val="1400"/>
            </a:pPr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04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1;p13"/>
          <p:cNvSpPr txBox="1">
            <a:spLocks/>
          </p:cNvSpPr>
          <p:nvPr/>
        </p:nvSpPr>
        <p:spPr>
          <a:xfrm>
            <a:off x="3635896" y="27699"/>
            <a:ext cx="6691233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C" dirty="0">
                <a:solidFill>
                  <a:srgbClr val="FF0000"/>
                </a:solidFill>
              </a:rPr>
              <a:t>RECOMENDACIONES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38D69C5-268D-4803-A5C4-4A0E3A2EFB50}"/>
              </a:ext>
            </a:extLst>
          </p:cNvPr>
          <p:cNvSpPr/>
          <p:nvPr/>
        </p:nvSpPr>
        <p:spPr>
          <a:xfrm>
            <a:off x="1340627" y="1263699"/>
            <a:ext cx="700685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un correcto desarrollo con la metodología MDD se recomienda  definir correctamente el modelo a utilizarse en el desarrollo de software, debido a que los modelos son la clave que contemplan la lógica del negocio.</a:t>
            </a:r>
          </a:p>
          <a:p>
            <a:pPr algn="just"/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recomienda realizar una nueva actualización del aplicativo con una base de datos no relacional debido a que estas pueden manejar miles de datos sin dificultad.</a:t>
            </a:r>
          </a:p>
          <a:p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17500" algn="just">
              <a:buClr>
                <a:srgbClr val="19BBD5"/>
              </a:buClr>
              <a:buSzPts val="1400"/>
            </a:pPr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229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500" t="17801" r="18500" b="19200"/>
          <a:stretch/>
        </p:blipFill>
        <p:spPr>
          <a:xfrm>
            <a:off x="1" y="980728"/>
            <a:ext cx="9152508" cy="5871964"/>
          </a:xfrm>
          <a:prstGeom prst="rect">
            <a:avLst/>
          </a:prstGeom>
        </p:spPr>
      </p:pic>
      <p:pic>
        <p:nvPicPr>
          <p:cNvPr id="3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34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9;p14"/>
          <p:cNvSpPr txBox="1">
            <a:spLocks/>
          </p:cNvSpPr>
          <p:nvPr/>
        </p:nvSpPr>
        <p:spPr>
          <a:xfrm>
            <a:off x="3707904" y="404664"/>
            <a:ext cx="4392488" cy="7150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C" sz="3200" dirty="0">
                <a:solidFill>
                  <a:srgbClr val="FF0000"/>
                </a:solidFill>
              </a:rPr>
              <a:t>CRONOGRAMA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45C180FA-D428-4ECB-83EC-F0E0A3FF9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21242"/>
              </p:ext>
            </p:extLst>
          </p:nvPr>
        </p:nvGraphicFramePr>
        <p:xfrm>
          <a:off x="1691680" y="1484784"/>
          <a:ext cx="669674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069">
                  <a:extLst>
                    <a:ext uri="{9D8B030D-6E8A-4147-A177-3AD203B41FA5}">
                      <a16:colId xmlns:a16="http://schemas.microsoft.com/office/drawing/2014/main" xmlns="" val="1384209187"/>
                    </a:ext>
                  </a:extLst>
                </a:gridCol>
                <a:gridCol w="1179611">
                  <a:extLst>
                    <a:ext uri="{9D8B030D-6E8A-4147-A177-3AD203B41FA5}">
                      <a16:colId xmlns:a16="http://schemas.microsoft.com/office/drawing/2014/main" xmlns="" val="2764730892"/>
                    </a:ext>
                  </a:extLst>
                </a:gridCol>
                <a:gridCol w="1249369">
                  <a:extLst>
                    <a:ext uri="{9D8B030D-6E8A-4147-A177-3AD203B41FA5}">
                      <a16:colId xmlns:a16="http://schemas.microsoft.com/office/drawing/2014/main" xmlns="" val="2577114103"/>
                    </a:ext>
                  </a:extLst>
                </a:gridCol>
                <a:gridCol w="1142774">
                  <a:extLst>
                    <a:ext uri="{9D8B030D-6E8A-4147-A177-3AD203B41FA5}">
                      <a16:colId xmlns:a16="http://schemas.microsoft.com/office/drawing/2014/main" xmlns="" val="1784846867"/>
                    </a:ext>
                  </a:extLst>
                </a:gridCol>
                <a:gridCol w="1192152">
                  <a:extLst>
                    <a:ext uri="{9D8B030D-6E8A-4147-A177-3AD203B41FA5}">
                      <a16:colId xmlns:a16="http://schemas.microsoft.com/office/drawing/2014/main" xmlns="" val="460886267"/>
                    </a:ext>
                  </a:extLst>
                </a:gridCol>
                <a:gridCol w="881769">
                  <a:extLst>
                    <a:ext uri="{9D8B030D-6E8A-4147-A177-3AD203B41FA5}">
                      <a16:colId xmlns:a16="http://schemas.microsoft.com/office/drawing/2014/main" xmlns="" val="2732937245"/>
                    </a:ext>
                  </a:extLst>
                </a:gridCol>
              </a:tblGrid>
              <a:tr h="14899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Módulo Seguridad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Módulo Operaciones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Módulo Sensores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Módulo Monitoreo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Tiempo Total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8584238"/>
                  </a:ext>
                </a:extLst>
              </a:tr>
              <a:tr h="7672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SIN MDD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20 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20 d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20 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30 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90 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1599692"/>
                  </a:ext>
                </a:extLst>
              </a:tr>
              <a:tr h="7672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CON MDD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15 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12 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10 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30 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67 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0291211"/>
                  </a:ext>
                </a:extLst>
              </a:tr>
            </a:tbl>
          </a:graphicData>
        </a:graphic>
      </p:graphicFrame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904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63888" y="692696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0" cap="none" spc="0" normalizeH="0" baseline="0" noProof="0">
                <a:ln>
                  <a:noFill/>
                </a:ln>
                <a:solidFill>
                  <a:srgbClr val="19BBD5"/>
                </a:solidFill>
                <a:effectLst/>
                <a:uLnTx/>
                <a:uFillTx/>
                <a:latin typeface="Nixie One"/>
                <a:sym typeface="Nixie One"/>
              </a:rPr>
              <a:t>AGENDA</a:t>
            </a: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86000" y="138228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>
                <a:solidFill>
                  <a:srgbClr val="002060"/>
                </a:solidFill>
              </a:rPr>
              <a:t>Problemática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>
                <a:solidFill>
                  <a:srgbClr val="002060"/>
                </a:solidFill>
              </a:rPr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>
                <a:solidFill>
                  <a:srgbClr val="002060"/>
                </a:solidFill>
              </a:rPr>
              <a:t>Metodología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>
                <a:solidFill>
                  <a:srgbClr val="002060"/>
                </a:solidFill>
              </a:rPr>
              <a:t>Desarrollo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>
                <a:solidFill>
                  <a:srgbClr val="002060"/>
                </a:solidFill>
              </a:rPr>
              <a:t>Diseño e implementación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rgbClr val="002060"/>
                </a:solidFill>
              </a:rPr>
              <a:t>D</a:t>
            </a:r>
            <a:r>
              <a:rPr lang="es-EC" b="1" dirty="0">
                <a:solidFill>
                  <a:srgbClr val="002060"/>
                </a:solidFill>
              </a:rPr>
              <a:t>emostración del Software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>
                <a:solidFill>
                  <a:srgbClr val="002060"/>
                </a:solidFill>
              </a:rPr>
              <a:t>Pruebas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>
                <a:solidFill>
                  <a:srgbClr val="002060"/>
                </a:solidFill>
              </a:rPr>
              <a:t>Conclusiones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rgbClr val="002060"/>
                </a:solidFill>
              </a:rPr>
              <a:t>R</a:t>
            </a:r>
            <a:r>
              <a:rPr lang="es-EC" b="1" dirty="0" err="1">
                <a:solidFill>
                  <a:srgbClr val="002060"/>
                </a:solidFill>
              </a:rPr>
              <a:t>ecomendaciones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3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47D843B-8754-4DBE-B000-26782DD3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2561" b="13601"/>
          <a:stretch/>
        </p:blipFill>
        <p:spPr>
          <a:xfrm>
            <a:off x="855649" y="1126394"/>
            <a:ext cx="8059752" cy="4247874"/>
          </a:xfrm>
          <a:prstGeom prst="rect">
            <a:avLst/>
          </a:prstGeom>
          <a:effectLst>
            <a:glow rad="127000">
              <a:schemeClr val="accent1">
                <a:alpha val="24000"/>
              </a:schemeClr>
            </a:glow>
            <a:outerShdw blurRad="50800" dist="50800" dir="5400000" algn="ctr" rotWithShape="0">
              <a:srgbClr val="000000">
                <a:alpha val="11000"/>
              </a:srgbClr>
            </a:outerShdw>
          </a:effectLst>
        </p:spPr>
      </p:pic>
      <p:sp>
        <p:nvSpPr>
          <p:cNvPr id="2" name="Google Shape;351;p13">
            <a:extLst>
              <a:ext uri="{FF2B5EF4-FFF2-40B4-BE49-F238E27FC236}">
                <a16:creationId xmlns:a16="http://schemas.microsoft.com/office/drawing/2014/main" xmlns="" id="{010C8528-53FC-4E69-9B48-EDF1748C5369}"/>
              </a:ext>
            </a:extLst>
          </p:cNvPr>
          <p:cNvSpPr txBox="1">
            <a:spLocks/>
          </p:cNvSpPr>
          <p:nvPr/>
        </p:nvSpPr>
        <p:spPr>
          <a:xfrm>
            <a:off x="3519945" y="0"/>
            <a:ext cx="571477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EC" sz="5400" dirty="0"/>
              <a:t>PROBLEMÁTICA</a:t>
            </a:r>
          </a:p>
        </p:txBody>
      </p:sp>
      <p:pic>
        <p:nvPicPr>
          <p:cNvPr id="3" name="Picture 2" descr="Imagen relacionada">
            <a:extLst>
              <a:ext uri="{FF2B5EF4-FFF2-40B4-BE49-F238E27FC236}">
                <a16:creationId xmlns:a16="http://schemas.microsoft.com/office/drawing/2014/main" xmlns="" id="{AAAF828E-CCB9-4D9E-9332-7A8A6C66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01" y="2062374"/>
            <a:ext cx="2756600" cy="14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soldados caidos">
            <a:extLst>
              <a:ext uri="{FF2B5EF4-FFF2-40B4-BE49-F238E27FC236}">
                <a16:creationId xmlns:a16="http://schemas.microsoft.com/office/drawing/2014/main" xmlns="" id="{660BBED9-8959-443E-B11F-E974D0ED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11" y="3502889"/>
            <a:ext cx="2339163" cy="14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49" y="1124744"/>
            <a:ext cx="2060167" cy="1403661"/>
          </a:xfrm>
          <a:prstGeom prst="rect">
            <a:avLst/>
          </a:prstGeom>
        </p:spPr>
      </p:pic>
      <p:pic>
        <p:nvPicPr>
          <p:cNvPr id="8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6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4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91880" y="404664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0" i="0" u="none" strike="noStrike" kern="0" cap="none" spc="0" normalizeH="0" baseline="0" noProof="0">
                <a:ln>
                  <a:noFill/>
                </a:ln>
                <a:solidFill>
                  <a:srgbClr val="19BBD5"/>
                </a:solidFill>
                <a:effectLst/>
                <a:uLnTx/>
                <a:uFillTx/>
                <a:latin typeface="Nixie One"/>
                <a:sym typeface="Nixie One"/>
              </a:rPr>
              <a:t>OBJETIVO GENERAL</a:t>
            </a: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38D69C5-268D-4803-A5C4-4A0E3A2EFB50}"/>
              </a:ext>
            </a:extLst>
          </p:cNvPr>
          <p:cNvSpPr/>
          <p:nvPr/>
        </p:nvSpPr>
        <p:spPr>
          <a:xfrm>
            <a:off x="1658679" y="1351186"/>
            <a:ext cx="7006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 algn="just">
              <a:buClr>
                <a:srgbClr val="19BBD5"/>
              </a:buClr>
              <a:buSzPts val="1400"/>
            </a:pPr>
            <a:r>
              <a:rPr lang="es-EC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    Diseñar, desarrollar e implementar una aplicación de monitoreo  de signos vitales del personal militar en misiones de combate, aplicando metodología ágil (MDD).</a:t>
            </a:r>
          </a:p>
        </p:txBody>
      </p:sp>
      <p:pic>
        <p:nvPicPr>
          <p:cNvPr id="35842" name="Picture 2" descr="Resultado de imagen para monitoreo de signos vit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2995414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01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8162" y="1196575"/>
            <a:ext cx="3744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 ESPECÍFICOS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480582346"/>
              </p:ext>
            </p:extLst>
          </p:nvPr>
        </p:nvGraphicFramePr>
        <p:xfrm>
          <a:off x="4472329" y="855876"/>
          <a:ext cx="4564167" cy="476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7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7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144991A-81AC-4FD0-9339-E7669C58FE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2201"/>
          <a:stretch/>
        </p:blipFill>
        <p:spPr>
          <a:xfrm>
            <a:off x="728162" y="2456892"/>
            <a:ext cx="341179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1;p13"/>
          <p:cNvSpPr txBox="1">
            <a:spLocks/>
          </p:cNvSpPr>
          <p:nvPr/>
        </p:nvSpPr>
        <p:spPr>
          <a:xfrm>
            <a:off x="3707904" y="132959"/>
            <a:ext cx="5714778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C" sz="5400" dirty="0"/>
              <a:t>METODOLOGÍA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D01077E-895A-4E5E-AFA2-3E635485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56" y="1159800"/>
            <a:ext cx="3678090" cy="10824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37FC60B-B24B-4331-88BC-ADEAA22A7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054" y="2163073"/>
            <a:ext cx="3678090" cy="8173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2C6A984-C106-427C-AF5D-7571E9720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87" y="3009108"/>
            <a:ext cx="3917291" cy="1687639"/>
          </a:xfrm>
          <a:prstGeom prst="rect">
            <a:avLst/>
          </a:prstGeom>
        </p:spPr>
      </p:pic>
      <p:pic>
        <p:nvPicPr>
          <p:cNvPr id="6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5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34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851920" y="692696"/>
            <a:ext cx="3339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0" cap="none" spc="0" normalizeH="0" baseline="0" noProof="0" dirty="0">
                <a:ln>
                  <a:noFill/>
                </a:ln>
                <a:solidFill>
                  <a:srgbClr val="19BBD5"/>
                </a:solidFill>
                <a:effectLst/>
                <a:uLnTx/>
                <a:uFillTx/>
                <a:latin typeface="Nixie One"/>
                <a:sym typeface="Nixie One"/>
              </a:rPr>
              <a:t>DESARROLLO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351;p13"/>
          <p:cNvSpPr txBox="1">
            <a:spLocks/>
          </p:cNvSpPr>
          <p:nvPr/>
        </p:nvSpPr>
        <p:spPr>
          <a:xfrm>
            <a:off x="2175991" y="1267589"/>
            <a:ext cx="6691233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C" sz="3200" dirty="0"/>
              <a:t>MODEL DRIVEN DEVELOPMENT (MDD)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D039705-FCC1-4747-A7C3-7C18E810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12976"/>
            <a:ext cx="6600271" cy="2115323"/>
          </a:xfrm>
          <a:prstGeom prst="rect">
            <a:avLst/>
          </a:prstGeom>
        </p:spPr>
      </p:pic>
      <p:pic>
        <p:nvPicPr>
          <p:cNvPr id="6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7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sultado de imagen para monitoreo de signos vitales mili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38" y="5257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51;p13"/>
          <p:cNvSpPr txBox="1">
            <a:spLocks/>
          </p:cNvSpPr>
          <p:nvPr/>
        </p:nvSpPr>
        <p:spPr>
          <a:xfrm>
            <a:off x="1901663" y="1205490"/>
            <a:ext cx="5808732" cy="8939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C" sz="3200" dirty="0"/>
              <a:t>OPENXAVA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050391F-7749-4D53-9D1B-755D034D5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204864"/>
            <a:ext cx="6847366" cy="2223977"/>
          </a:xfrm>
          <a:prstGeom prst="rect">
            <a:avLst/>
          </a:prstGeom>
        </p:spPr>
      </p:pic>
      <p:pic>
        <p:nvPicPr>
          <p:cNvPr id="5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4" cstate="print"/>
          <a:srcRect l="9164" t="34450" r="10048" b="25359"/>
          <a:stretch>
            <a:fillRect/>
          </a:stretch>
        </p:blipFill>
        <p:spPr bwMode="auto">
          <a:xfrm>
            <a:off x="0" y="-27384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41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1;p13"/>
          <p:cNvSpPr txBox="1">
            <a:spLocks/>
          </p:cNvSpPr>
          <p:nvPr/>
        </p:nvSpPr>
        <p:spPr>
          <a:xfrm>
            <a:off x="3312141" y="332656"/>
            <a:ext cx="5808732" cy="8939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C" sz="3200" dirty="0"/>
              <a:t>SIMULADOR DE DATOS</a:t>
            </a:r>
          </a:p>
        </p:txBody>
      </p:sp>
      <p:pic>
        <p:nvPicPr>
          <p:cNvPr id="3" name="Picture 2" descr="Resultado de imagen para cliente servidor bd">
            <a:extLst>
              <a:ext uri="{FF2B5EF4-FFF2-40B4-BE49-F238E27FC236}">
                <a16:creationId xmlns:a16="http://schemas.microsoft.com/office/drawing/2014/main" xmlns="" id="{6DB5D66D-F4C0-4B50-9C5D-F44F16F3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66" y="2368493"/>
            <a:ext cx="5418618" cy="280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050971D-F788-4B42-ACFC-F53B8D779866}"/>
              </a:ext>
            </a:extLst>
          </p:cNvPr>
          <p:cNvSpPr/>
          <p:nvPr/>
        </p:nvSpPr>
        <p:spPr>
          <a:xfrm>
            <a:off x="1331640" y="1412776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ID</a:t>
            </a:r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A26F3E4-6B00-49E8-89CD-3772D22FF658}"/>
              </a:ext>
            </a:extLst>
          </p:cNvPr>
          <p:cNvSpPr/>
          <p:nvPr/>
        </p:nvSpPr>
        <p:spPr>
          <a:xfrm>
            <a:off x="2593435" y="1412776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PRESIÓN</a:t>
            </a:r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A9FD284-7992-4889-B08D-335DD84900CD}"/>
              </a:ext>
            </a:extLst>
          </p:cNvPr>
          <p:cNvSpPr/>
          <p:nvPr/>
        </p:nvSpPr>
        <p:spPr>
          <a:xfrm>
            <a:off x="7481763" y="140716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FECHA</a:t>
            </a:r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2673118-4AFE-4A6E-9741-22D64989198B}"/>
              </a:ext>
            </a:extLst>
          </p:cNvPr>
          <p:cNvSpPr/>
          <p:nvPr/>
        </p:nvSpPr>
        <p:spPr>
          <a:xfrm>
            <a:off x="6267078" y="140716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POSICIÓN</a:t>
            </a:r>
            <a:endParaRPr lang="es-EC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FDF83EB4-1FA0-468B-920F-E2B7E19D2145}"/>
              </a:ext>
            </a:extLst>
          </p:cNvPr>
          <p:cNvSpPr/>
          <p:nvPr/>
        </p:nvSpPr>
        <p:spPr>
          <a:xfrm>
            <a:off x="5037599" y="141055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RITMO CARDIACO</a:t>
            </a:r>
            <a:endParaRPr lang="es-EC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097BE15-7064-4EC7-94F4-7951C0D1D347}"/>
              </a:ext>
            </a:extLst>
          </p:cNvPr>
          <p:cNvSpPr/>
          <p:nvPr/>
        </p:nvSpPr>
        <p:spPr>
          <a:xfrm>
            <a:off x="3815517" y="141055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TEMPERATURA</a:t>
            </a:r>
            <a:endParaRPr lang="es-EC" dirty="0"/>
          </a:p>
        </p:txBody>
      </p:sp>
      <p:pic>
        <p:nvPicPr>
          <p:cNvPr id="10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32814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1035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12831</TotalTime>
  <Words>459</Words>
  <Application>Microsoft Office PowerPoint</Application>
  <PresentationFormat>Presentación en pantalla (4:3)</PresentationFormat>
  <Paragraphs>98</Paragraphs>
  <Slides>18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Muli</vt:lpstr>
      <vt:lpstr>Nixie One</vt:lpstr>
      <vt:lpstr>Times New Roman</vt:lpstr>
      <vt:lpstr>Wingdings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Luis Hidalgo</cp:lastModifiedBy>
  <cp:revision>261</cp:revision>
  <dcterms:created xsi:type="dcterms:W3CDTF">2014-02-15T16:51:11Z</dcterms:created>
  <dcterms:modified xsi:type="dcterms:W3CDTF">2018-12-20T13:56:02Z</dcterms:modified>
</cp:coreProperties>
</file>