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10/10/2018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10/10/2018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538803" y="2577750"/>
            <a:ext cx="931332" cy="253959"/>
          </a:xfrm>
        </p:spPr>
        <p:txBody>
          <a:bodyPr/>
          <a:lstStyle/>
          <a:p>
            <a:endParaRPr lang="es-EC" dirty="0"/>
          </a:p>
        </p:txBody>
      </p:sp>
      <p:sp>
        <p:nvSpPr>
          <p:cNvPr id="3" name="Subtítulo 2"/>
          <p:cNvSpPr>
            <a:spLocks noGrp="1"/>
          </p:cNvSpPr>
          <p:nvPr>
            <p:ph type="subTitle" idx="1"/>
          </p:nvPr>
        </p:nvSpPr>
        <p:spPr>
          <a:xfrm>
            <a:off x="1674922" y="2577750"/>
            <a:ext cx="9093946" cy="861420"/>
          </a:xfrm>
        </p:spPr>
        <p:txBody>
          <a:bodyPr>
            <a:noAutofit/>
          </a:bodyPr>
          <a:lstStyle/>
          <a:p>
            <a:pPr algn="ctr"/>
            <a:r>
              <a:rPr lang="es-EC" sz="2800" b="1" dirty="0" smtClean="0">
                <a:latin typeface="Arial" panose="020B0604020202020204" pitchFamily="34" charset="0"/>
                <a:cs typeface="Arial" panose="020B0604020202020204" pitchFamily="34" charset="0"/>
              </a:rPr>
              <a:t>Departamento de ciencias humanas y sociales </a:t>
            </a:r>
            <a:endParaRPr lang="es-EC" sz="2800" b="1" dirty="0">
              <a:latin typeface="Arial" panose="020B0604020202020204" pitchFamily="34" charset="0"/>
              <a:cs typeface="Arial" panose="020B0604020202020204" pitchFamily="34" charset="0"/>
            </a:endParaRPr>
          </a:p>
        </p:txBody>
      </p:sp>
      <p:pic>
        <p:nvPicPr>
          <p:cNvPr id="1026"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5" y="296207"/>
            <a:ext cx="9093946" cy="18771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411895" y="3643507"/>
            <a:ext cx="6970644" cy="400110"/>
          </a:xfrm>
          <a:prstGeom prst="rect">
            <a:avLst/>
          </a:prstGeom>
          <a:noFill/>
        </p:spPr>
        <p:txBody>
          <a:bodyPr wrap="square" rtlCol="0">
            <a:spAutoFit/>
          </a:bodyPr>
          <a:lstStyle/>
          <a:p>
            <a:pPr algn="ctr"/>
            <a:r>
              <a:rPr lang="es-EC" sz="2000" dirty="0" smtClean="0">
                <a:latin typeface="Arial" panose="020B0604020202020204" pitchFamily="34" charset="0"/>
                <a:cs typeface="Arial" panose="020B0604020202020204" pitchFamily="34" charset="0"/>
              </a:rPr>
              <a:t>MAESTRÍA EN RECREACIÓN  Y TIEMPO LIBRE</a:t>
            </a:r>
            <a:endParaRPr lang="es-EC" sz="2000" dirty="0">
              <a:latin typeface="Arial" panose="020B0604020202020204" pitchFamily="34" charset="0"/>
              <a:cs typeface="Arial" panose="020B0604020202020204" pitchFamily="34" charset="0"/>
            </a:endParaRPr>
          </a:p>
        </p:txBody>
      </p:sp>
      <p:sp>
        <p:nvSpPr>
          <p:cNvPr id="5" name="CuadroTexto 4"/>
          <p:cNvSpPr txBox="1"/>
          <p:nvPr/>
        </p:nvSpPr>
        <p:spPr>
          <a:xfrm>
            <a:off x="4572000" y="4247954"/>
            <a:ext cx="3525078" cy="400110"/>
          </a:xfrm>
          <a:prstGeom prst="rect">
            <a:avLst/>
          </a:prstGeom>
          <a:noFill/>
        </p:spPr>
        <p:txBody>
          <a:bodyPr wrap="square" rtlCol="0">
            <a:spAutoFit/>
          </a:bodyPr>
          <a:lstStyle/>
          <a:p>
            <a:pPr algn="ctr"/>
            <a:r>
              <a:rPr lang="es-EC" sz="2000" dirty="0" smtClean="0">
                <a:latin typeface="Arial" panose="020B0604020202020204" pitchFamily="34" charset="0"/>
                <a:cs typeface="Arial" panose="020B0604020202020204" pitchFamily="34" charset="0"/>
              </a:rPr>
              <a:t>VI PROMOCIÓN </a:t>
            </a:r>
            <a:endParaRPr lang="es-EC" sz="2000" dirty="0">
              <a:latin typeface="Arial" panose="020B0604020202020204" pitchFamily="34" charset="0"/>
              <a:cs typeface="Arial" panose="020B0604020202020204" pitchFamily="34" charset="0"/>
            </a:endParaRPr>
          </a:p>
        </p:txBody>
      </p:sp>
      <p:sp>
        <p:nvSpPr>
          <p:cNvPr id="6" name="CuadroTexto 5"/>
          <p:cNvSpPr txBox="1"/>
          <p:nvPr/>
        </p:nvSpPr>
        <p:spPr>
          <a:xfrm>
            <a:off x="2524539" y="5075582"/>
            <a:ext cx="7620000" cy="646331"/>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Autor: Lic. </a:t>
            </a:r>
            <a:r>
              <a:rPr lang="es-EC" dirty="0">
                <a:latin typeface="Arial" panose="020B0604020202020204" pitchFamily="34" charset="0"/>
                <a:ea typeface="Calibri" panose="020F0502020204030204" pitchFamily="34" charset="0"/>
                <a:cs typeface="Arial" panose="020B0604020202020204" pitchFamily="34" charset="0"/>
              </a:rPr>
              <a:t>CARRERA ENCALADA, RODOLFO </a:t>
            </a:r>
            <a:r>
              <a:rPr lang="es-EC" dirty="0" smtClean="0">
                <a:latin typeface="Arial" panose="020B0604020202020204" pitchFamily="34" charset="0"/>
                <a:ea typeface="Calibri" panose="020F0502020204030204" pitchFamily="34" charset="0"/>
                <a:cs typeface="Arial" panose="020B0604020202020204" pitchFamily="34" charset="0"/>
              </a:rPr>
              <a:t>VICENTE</a:t>
            </a:r>
          </a:p>
          <a:p>
            <a:r>
              <a:rPr lang="es-EC" dirty="0" smtClean="0">
                <a:latin typeface="Arial" panose="020B0604020202020204" pitchFamily="34" charset="0"/>
                <a:cs typeface="Arial" panose="020B0604020202020204" pitchFamily="34" charset="0"/>
              </a:rPr>
              <a:t>Director De Tesis: MG</a:t>
            </a:r>
            <a:r>
              <a:rPr lang="es-EC" dirty="0">
                <a:latin typeface="Arial" panose="020B0604020202020204" pitchFamily="34" charset="0"/>
                <a:cs typeface="Arial" panose="020B0604020202020204" pitchFamily="34" charset="0"/>
              </a:rPr>
              <a:t>. OCHOA SANGURIMA, VANESSA LUCÍA</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890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656988" cy="5806414"/>
          </a:xfrm>
        </p:spPr>
        <p:txBody>
          <a:bodyPr/>
          <a:lstStyle/>
          <a:p>
            <a:pPr algn="just"/>
            <a:r>
              <a:rPr lang="es-EC" dirty="0"/>
              <a:t>-	Test de </a:t>
            </a:r>
            <a:r>
              <a:rPr lang="es-EC" dirty="0" err="1"/>
              <a:t>Idare</a:t>
            </a:r>
            <a:r>
              <a:rPr lang="es-EC" dirty="0"/>
              <a:t>: </a:t>
            </a:r>
            <a:r>
              <a:rPr lang="es-EC" sz="2800" dirty="0">
                <a:latin typeface="Arial" panose="020B0604020202020204" pitchFamily="34" charset="0"/>
                <a:cs typeface="Arial" panose="020B0604020202020204" pitchFamily="34" charset="0"/>
              </a:rPr>
              <a:t>se aplicó este test antes y después de la estrategia recreativa, y permitió evaluar en forma rápida a los adultos mayores investigados para determinar su condición emocional transitoria (tristeza, ansiedad, depresión, angustia, etc.)  Tiene 20 ítems cuyas respuestas toman valores de 1 a 4. La mitad de estos ítems por su contenido, son positivos en los estados depresivos, mientras que la otra mitad son ítems antagónicos con la depresión. Los investigados seleccionaron la alternativa que mejor describía su estado en ese momento, teniendo cuatro opciones de respuesta: No en lo absoluto (que vale 1 punto), Un poco (vale 2 puntos), Bastante (vale 3 puntos) y Mucho (vale 4 puntos). </a:t>
            </a:r>
          </a:p>
        </p:txBody>
      </p:sp>
    </p:spTree>
    <p:extLst>
      <p:ext uri="{BB962C8B-B14F-4D97-AF65-F5344CB8AC3E}">
        <p14:creationId xmlns:p14="http://schemas.microsoft.com/office/powerpoint/2010/main" val="2411093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136633428"/>
              </p:ext>
            </p:extLst>
          </p:nvPr>
        </p:nvGraphicFramePr>
        <p:xfrm>
          <a:off x="1133341" y="180311"/>
          <a:ext cx="8577328" cy="6705858"/>
        </p:xfrm>
        <a:graphic>
          <a:graphicData uri="http://schemas.openxmlformats.org/drawingml/2006/table">
            <a:tbl>
              <a:tblPr firstRow="1" firstCol="1" bandRow="1"/>
              <a:tblGrid>
                <a:gridCol w="540913"/>
                <a:gridCol w="3617375"/>
                <a:gridCol w="1104760"/>
                <a:gridCol w="1106475"/>
                <a:gridCol w="1104760"/>
                <a:gridCol w="1103045"/>
              </a:tblGrid>
              <a:tr h="358347">
                <a:tc>
                  <a:txBody>
                    <a:bodyPr/>
                    <a:lstStyle/>
                    <a:p>
                      <a:pPr algn="ctr">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rPr>
                        <a:t>AFIRMACIONES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UP</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calmado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seguro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Estoy tenso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Estoy contrariado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a gusto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alterado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70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Estoy preocupado actualmente por algún contratiempo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descansado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ansioso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cómodo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en confianza en mí mismo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nervioso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Estoy agitado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a punto de explotar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relajado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satisfecho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Estoy preocupado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832">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muy excitado y aturdido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94">
                <a:tc>
                  <a:txBody>
                    <a:bodyPr/>
                    <a:lstStyle/>
                    <a:p>
                      <a:pPr algn="ctr">
                        <a:lnSpc>
                          <a:spcPct val="115000"/>
                        </a:lnSpc>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alegre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85">
                <a:tc>
                  <a:txBody>
                    <a:bodyPr/>
                    <a:lstStyle/>
                    <a:p>
                      <a:pPr algn="ctr">
                        <a:lnSpc>
                          <a:spcPct val="115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Me siento bien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08" marR="596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1480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0962" y="1777285"/>
            <a:ext cx="9051680" cy="5203064"/>
          </a:xfrm>
        </p:spPr>
        <p:txBody>
          <a:bodyPr/>
          <a:lstStyle/>
          <a:p>
            <a:pPr>
              <a:lnSpc>
                <a:spcPct val="115000"/>
              </a:lnSpc>
              <a:spcAft>
                <a:spcPts val="0"/>
              </a:spcAft>
            </a:pPr>
            <a:r>
              <a:rPr lang="es-EC" sz="2800" b="1" dirty="0">
                <a:solidFill>
                  <a:srgbClr val="000000"/>
                </a:solidFill>
                <a:latin typeface="Arial" panose="020B0604020202020204" pitchFamily="34" charset="0"/>
                <a:ea typeface="Calibri" panose="020F0502020204030204" pitchFamily="34" charset="0"/>
                <a:cs typeface="Arial" panose="020B0604020202020204" pitchFamily="34" charset="0"/>
              </a:rPr>
              <a:t>IDARE-Estado</a:t>
            </a:r>
            <a:r>
              <a:rPr lang="es-EC" sz="2800" dirty="0">
                <a:latin typeface="Arial" panose="020B0604020202020204" pitchFamily="34" charset="0"/>
                <a:ea typeface="Calibri" panose="020F0502020204030204" pitchFamily="34" charset="0"/>
                <a:cs typeface="Arial" panose="020B0604020202020204" pitchFamily="34" charset="0"/>
              </a:rPr>
              <a:t/>
            </a:r>
            <a:br>
              <a:rPr lang="es-EC" sz="2800" dirty="0">
                <a:latin typeface="Arial" panose="020B0604020202020204" pitchFamily="34" charset="0"/>
                <a:ea typeface="Calibri" panose="020F0502020204030204" pitchFamily="34" charset="0"/>
                <a:cs typeface="Arial" panose="020B0604020202020204" pitchFamily="34" charset="0"/>
              </a:rPr>
            </a:br>
            <a:r>
              <a:rPr lang="es-EC"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EC" sz="2800" dirty="0">
                <a:latin typeface="Arial" panose="020B0604020202020204" pitchFamily="34" charset="0"/>
                <a:ea typeface="Calibri" panose="020F0502020204030204" pitchFamily="34" charset="0"/>
                <a:cs typeface="Arial" panose="020B0604020202020204" pitchFamily="34" charset="0"/>
              </a:rPr>
              <a:t/>
            </a:r>
            <a:br>
              <a:rPr lang="es-EC" sz="2800" dirty="0">
                <a:latin typeface="Arial" panose="020B0604020202020204" pitchFamily="34" charset="0"/>
                <a:ea typeface="Calibri" panose="020F0502020204030204" pitchFamily="34" charset="0"/>
                <a:cs typeface="Arial" panose="020B0604020202020204" pitchFamily="34" charset="0"/>
              </a:rPr>
            </a:br>
            <a:r>
              <a:rPr lang="es-EC" sz="2800" dirty="0">
                <a:solidFill>
                  <a:srgbClr val="000000"/>
                </a:solidFill>
                <a:latin typeface="Arial" panose="020B0604020202020204" pitchFamily="34" charset="0"/>
                <a:ea typeface="Calibri" panose="020F0502020204030204" pitchFamily="34" charset="0"/>
                <a:cs typeface="Arial" panose="020B0604020202020204" pitchFamily="34" charset="0"/>
              </a:rPr>
              <a:t>1+2+6+8+9+10+13+15+18+20 =  </a:t>
            </a:r>
            <a:r>
              <a:rPr lang="es-EC" sz="2800" b="1"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es-EC" sz="2800" dirty="0">
                <a:latin typeface="Arial" panose="020B0604020202020204" pitchFamily="34" charset="0"/>
                <a:ea typeface="Calibri" panose="020F0502020204030204" pitchFamily="34" charset="0"/>
                <a:cs typeface="Arial" panose="020B0604020202020204" pitchFamily="34" charset="0"/>
              </a:rPr>
              <a:t/>
            </a:r>
            <a:br>
              <a:rPr lang="es-EC" sz="2800" dirty="0">
                <a:latin typeface="Arial" panose="020B0604020202020204" pitchFamily="34" charset="0"/>
                <a:ea typeface="Calibri" panose="020F0502020204030204" pitchFamily="34" charset="0"/>
                <a:cs typeface="Arial" panose="020B0604020202020204" pitchFamily="34" charset="0"/>
              </a:rPr>
            </a:br>
            <a:r>
              <a:rPr lang="es-EC" sz="2800" dirty="0">
                <a:solidFill>
                  <a:srgbClr val="000000"/>
                </a:solidFill>
                <a:latin typeface="Arial" panose="020B0604020202020204" pitchFamily="34" charset="0"/>
                <a:ea typeface="Calibri" panose="020F0502020204030204" pitchFamily="34" charset="0"/>
                <a:cs typeface="Arial" panose="020B0604020202020204" pitchFamily="34" charset="0"/>
              </a:rPr>
              <a:t>3+4+5+7+11+12+14+116+17+19=  </a:t>
            </a:r>
            <a:r>
              <a:rPr lang="es-EC" sz="2800" b="1"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es-EC" sz="2800" dirty="0">
                <a:latin typeface="Arial" panose="020B0604020202020204" pitchFamily="34" charset="0"/>
                <a:ea typeface="Calibri" panose="020F0502020204030204" pitchFamily="34" charset="0"/>
                <a:cs typeface="Arial" panose="020B0604020202020204" pitchFamily="34" charset="0"/>
              </a:rPr>
              <a:t/>
            </a:r>
            <a:br>
              <a:rPr lang="es-EC" sz="2800" dirty="0">
                <a:latin typeface="Arial" panose="020B0604020202020204" pitchFamily="34" charset="0"/>
                <a:ea typeface="Calibri" panose="020F0502020204030204" pitchFamily="34" charset="0"/>
                <a:cs typeface="Arial" panose="020B0604020202020204" pitchFamily="34" charset="0"/>
              </a:rPr>
            </a:br>
            <a:r>
              <a:rPr lang="es-EC" sz="2800" dirty="0">
                <a:latin typeface="Arial" panose="020B0604020202020204" pitchFamily="34" charset="0"/>
                <a:ea typeface="Calibri" panose="020F0502020204030204" pitchFamily="34" charset="0"/>
                <a:cs typeface="Arial" panose="020B0604020202020204" pitchFamily="34" charset="0"/>
              </a:rPr>
              <a:t> </a:t>
            </a:r>
            <a:br>
              <a:rPr lang="es-EC" sz="2800" dirty="0">
                <a:latin typeface="Arial" panose="020B0604020202020204" pitchFamily="34" charset="0"/>
                <a:ea typeface="Calibri" panose="020F0502020204030204" pitchFamily="34" charset="0"/>
                <a:cs typeface="Arial" panose="020B0604020202020204" pitchFamily="34" charset="0"/>
              </a:rPr>
            </a:br>
            <a:r>
              <a:rPr lang="es-EC" sz="2800" b="1" dirty="0">
                <a:latin typeface="Arial" panose="020B0604020202020204" pitchFamily="34" charset="0"/>
                <a:ea typeface="Calibri" panose="020F0502020204030204" pitchFamily="34" charset="0"/>
                <a:cs typeface="Arial" panose="020B0604020202020204" pitchFamily="34" charset="0"/>
              </a:rPr>
              <a:t>(A-B)+50=</a:t>
            </a:r>
            <a:r>
              <a:rPr lang="es-EC" sz="2800" dirty="0">
                <a:latin typeface="Arial" panose="020B0604020202020204" pitchFamily="34" charset="0"/>
                <a:ea typeface="Calibri" panose="020F0502020204030204" pitchFamily="34" charset="0"/>
                <a:cs typeface="Arial" panose="020B0604020202020204" pitchFamily="34" charset="0"/>
              </a:rPr>
              <a:t/>
            </a:r>
            <a:br>
              <a:rPr lang="es-EC" sz="2800" dirty="0">
                <a:latin typeface="Arial" panose="020B0604020202020204" pitchFamily="34" charset="0"/>
                <a:ea typeface="Calibri" panose="020F0502020204030204" pitchFamily="34" charset="0"/>
                <a:cs typeface="Arial" panose="020B0604020202020204" pitchFamily="34" charset="0"/>
              </a:rPr>
            </a:br>
            <a:r>
              <a:rPr lang="es-EC"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EC" sz="2800" dirty="0">
                <a:latin typeface="Arial" panose="020B0604020202020204" pitchFamily="34" charset="0"/>
                <a:ea typeface="Calibri" panose="020F0502020204030204" pitchFamily="34" charset="0"/>
                <a:cs typeface="Arial" panose="020B0604020202020204" pitchFamily="34" charset="0"/>
              </a:rPr>
              <a:t/>
            </a:r>
            <a:br>
              <a:rPr lang="es-EC" sz="2800" dirty="0">
                <a:latin typeface="Arial" panose="020B0604020202020204" pitchFamily="34" charset="0"/>
                <a:ea typeface="Calibri" panose="020F0502020204030204" pitchFamily="34" charset="0"/>
                <a:cs typeface="Arial" panose="020B0604020202020204" pitchFamily="34" charset="0"/>
              </a:rPr>
            </a:br>
            <a:r>
              <a:rPr lang="es-EC" sz="2800" dirty="0" smtClean="0">
                <a:solidFill>
                  <a:srgbClr val="000000"/>
                </a:solidFill>
                <a:latin typeface="Arial" panose="020B0604020202020204" pitchFamily="34" charset="0"/>
                <a:ea typeface="Calibri" panose="020F0502020204030204" pitchFamily="34" charset="0"/>
                <a:cs typeface="Arial" panose="020B0604020202020204" pitchFamily="34" charset="0"/>
              </a:rPr>
              <a:t>___ Alto </a:t>
            </a:r>
            <a:r>
              <a:rPr lang="es-EC" sz="2800" dirty="0">
                <a:solidFill>
                  <a:srgbClr val="000000"/>
                </a:solidFill>
                <a:latin typeface="Arial" panose="020B0604020202020204" pitchFamily="34" charset="0"/>
                <a:ea typeface="Calibri" panose="020F0502020204030204" pitchFamily="34" charset="0"/>
                <a:cs typeface="Arial" panose="020B0604020202020204" pitchFamily="34" charset="0"/>
              </a:rPr>
              <a:t>(&gt; = 43) </a:t>
            </a:r>
            <a:r>
              <a:rPr lang="es-EC" sz="2800" dirty="0">
                <a:latin typeface="Arial" panose="020B0604020202020204" pitchFamily="34" charset="0"/>
                <a:ea typeface="Calibri" panose="020F0502020204030204" pitchFamily="34" charset="0"/>
                <a:cs typeface="Arial" panose="020B0604020202020204" pitchFamily="34" charset="0"/>
              </a:rPr>
              <a:t/>
            </a:r>
            <a:br>
              <a:rPr lang="es-EC" sz="2800" dirty="0">
                <a:latin typeface="Arial" panose="020B0604020202020204" pitchFamily="34" charset="0"/>
                <a:ea typeface="Calibri" panose="020F0502020204030204" pitchFamily="34" charset="0"/>
                <a:cs typeface="Arial" panose="020B0604020202020204" pitchFamily="34" charset="0"/>
              </a:rPr>
            </a:br>
            <a:r>
              <a:rPr lang="es-EC" sz="2800" dirty="0">
                <a:solidFill>
                  <a:srgbClr val="000000"/>
                </a:solidFill>
                <a:latin typeface="Arial" panose="020B0604020202020204" pitchFamily="34" charset="0"/>
                <a:ea typeface="Calibri" panose="020F0502020204030204" pitchFamily="34" charset="0"/>
                <a:cs typeface="Arial" panose="020B0604020202020204" pitchFamily="34" charset="0"/>
              </a:rPr>
              <a:t>___ Medio (35-42) </a:t>
            </a:r>
            <a:r>
              <a:rPr lang="es-EC" sz="2800" dirty="0">
                <a:latin typeface="Arial" panose="020B0604020202020204" pitchFamily="34" charset="0"/>
                <a:ea typeface="Calibri" panose="020F0502020204030204" pitchFamily="34" charset="0"/>
                <a:cs typeface="Arial" panose="020B0604020202020204" pitchFamily="34" charset="0"/>
              </a:rPr>
              <a:t/>
            </a:r>
            <a:br>
              <a:rPr lang="es-EC" sz="2800" dirty="0">
                <a:latin typeface="Arial" panose="020B0604020202020204" pitchFamily="34" charset="0"/>
                <a:ea typeface="Calibri" panose="020F0502020204030204" pitchFamily="34" charset="0"/>
                <a:cs typeface="Arial" panose="020B0604020202020204" pitchFamily="34" charset="0"/>
              </a:rPr>
            </a:br>
            <a:r>
              <a:rPr lang="es-EC" sz="2800" dirty="0">
                <a:solidFill>
                  <a:srgbClr val="000000"/>
                </a:solidFill>
                <a:latin typeface="Arial" panose="020B0604020202020204" pitchFamily="34" charset="0"/>
                <a:ea typeface="Calibri" panose="020F0502020204030204" pitchFamily="34" charset="0"/>
                <a:cs typeface="Arial" panose="020B0604020202020204" pitchFamily="34" charset="0"/>
              </a:rPr>
              <a:t>___ Bajo (&lt; = 34) </a:t>
            </a:r>
            <a:r>
              <a:rPr lang="es-EC" sz="6600" dirty="0">
                <a:latin typeface="Calibri" panose="020F0502020204030204" pitchFamily="34" charset="0"/>
                <a:ea typeface="Calibri" panose="020F0502020204030204" pitchFamily="34" charset="0"/>
                <a:cs typeface="Times New Roman" panose="02020603050405020304" pitchFamily="18" charset="0"/>
              </a:rPr>
              <a:t/>
            </a:r>
            <a:br>
              <a:rPr lang="es-EC" sz="6600" dirty="0">
                <a:latin typeface="Calibri" panose="020F0502020204030204" pitchFamily="34" charset="0"/>
                <a:ea typeface="Calibri" panose="020F0502020204030204" pitchFamily="34" charset="0"/>
                <a:cs typeface="Times New Roman" panose="02020603050405020304" pitchFamily="18" charset="0"/>
              </a:rPr>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5158892"/>
              </p:ext>
            </p:extLst>
          </p:nvPr>
        </p:nvGraphicFramePr>
        <p:xfrm>
          <a:off x="1785937" y="425003"/>
          <a:ext cx="7525488" cy="1209304"/>
        </p:xfrm>
        <a:graphic>
          <a:graphicData uri="http://schemas.openxmlformats.org/drawingml/2006/table">
            <a:tbl>
              <a:tblPr firstRow="1" firstCol="1" bandRow="1"/>
              <a:tblGrid>
                <a:gridCol w="937778"/>
                <a:gridCol w="6587710"/>
              </a:tblGrid>
              <a:tr h="302326">
                <a:tc>
                  <a:txBody>
                    <a:bodyPr/>
                    <a:lstStyle/>
                    <a:p>
                      <a:pPr algn="ctr">
                        <a:lnSpc>
                          <a:spcPct val="115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No, en lo absoluto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26">
                <a:tc>
                  <a:txBody>
                    <a:bodyPr/>
                    <a:lstStyle/>
                    <a:p>
                      <a:pPr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UP</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Un poco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26">
                <a:tc>
                  <a:txBody>
                    <a:bodyPr/>
                    <a:lstStyle/>
                    <a:p>
                      <a:pPr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Bastante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26">
                <a:tc>
                  <a:txBody>
                    <a:bodyPr/>
                    <a:lstStyle/>
                    <a:p>
                      <a:pPr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Mucho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75299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3655433" cy="1736690"/>
          </a:xfrm>
        </p:spPr>
        <p:txBody>
          <a:bodyPr/>
          <a:lstStyle/>
          <a:p>
            <a:pPr algn="ctr">
              <a:lnSpc>
                <a:spcPct val="115000"/>
              </a:lnSpc>
              <a:spcAft>
                <a:spcPts val="0"/>
              </a:spcAft>
            </a:pPr>
            <a:r>
              <a:rPr lang="es-EC" sz="2800" b="1" dirty="0">
                <a:latin typeface="Arial" panose="020B0604020202020204" pitchFamily="34" charset="0"/>
                <a:ea typeface="Calibri" panose="020F0502020204030204" pitchFamily="34" charset="0"/>
                <a:cs typeface="Arial" panose="020B0604020202020204" pitchFamily="34" charset="0"/>
              </a:rPr>
              <a:t>IDARE</a:t>
            </a:r>
            <a:r>
              <a:rPr lang="es-EC" sz="2800" dirty="0">
                <a:latin typeface="Arial" panose="020B0604020202020204" pitchFamily="34" charset="0"/>
                <a:ea typeface="Calibri" panose="020F0502020204030204" pitchFamily="34" charset="0"/>
                <a:cs typeface="Arial" panose="020B0604020202020204" pitchFamily="34" charset="0"/>
              </a:rPr>
              <a:t/>
            </a:r>
            <a:br>
              <a:rPr lang="es-EC" sz="2800" dirty="0">
                <a:latin typeface="Arial" panose="020B0604020202020204" pitchFamily="34" charset="0"/>
                <a:ea typeface="Calibri" panose="020F0502020204030204" pitchFamily="34" charset="0"/>
                <a:cs typeface="Arial" panose="020B0604020202020204" pitchFamily="34" charset="0"/>
              </a:rPr>
            </a:br>
            <a:r>
              <a:rPr lang="es-EC" sz="2800" b="1" dirty="0">
                <a:latin typeface="Arial" panose="020B0604020202020204" pitchFamily="34" charset="0"/>
                <a:ea typeface="Calibri" panose="020F0502020204030204" pitchFamily="34" charset="0"/>
                <a:cs typeface="Arial" panose="020B0604020202020204" pitchFamily="34" charset="0"/>
              </a:rPr>
              <a:t>CLAVE DE CALIFICACIÓN</a:t>
            </a:r>
            <a:r>
              <a:rPr lang="es-EC" sz="4400" dirty="0">
                <a:latin typeface="Calibri" panose="020F0502020204030204" pitchFamily="34" charset="0"/>
                <a:ea typeface="Calibri" panose="020F0502020204030204" pitchFamily="34" charset="0"/>
                <a:cs typeface="Times New Roman" panose="02020603050405020304" pitchFamily="18" charset="0"/>
              </a:rPr>
              <a:t/>
            </a:r>
            <a:br>
              <a:rPr lang="es-EC" sz="4400" dirty="0">
                <a:latin typeface="Calibri" panose="020F0502020204030204" pitchFamily="34" charset="0"/>
                <a:ea typeface="Calibri" panose="020F0502020204030204" pitchFamily="34" charset="0"/>
                <a:cs typeface="Times New Roman" panose="02020603050405020304" pitchFamily="18" charset="0"/>
              </a:rPr>
            </a:br>
            <a:endParaRPr lang="es-EC" dirty="0"/>
          </a:p>
        </p:txBody>
      </p:sp>
      <p:pic>
        <p:nvPicPr>
          <p:cNvPr id="5122" name="Imagen 34" descr="Descripción: Resultado de imagen para plantilla de calificacion id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087" y="362131"/>
            <a:ext cx="6349285" cy="637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693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721382" cy="6244296"/>
          </a:xfrm>
        </p:spPr>
        <p:txBody>
          <a:bodyPr/>
          <a:lstStyle/>
          <a:p>
            <a:pPr lvl="0">
              <a:lnSpc>
                <a:spcPct val="115000"/>
              </a:lnSpc>
              <a:spcAft>
                <a:spcPts val="0"/>
              </a:spcAft>
            </a:pPr>
            <a:r>
              <a:rPr lang="es-EC" sz="3200" b="1" i="1" dirty="0">
                <a:latin typeface="Times New Roman" panose="02020603050405020304" pitchFamily="18" charset="0"/>
                <a:ea typeface="Calibri" panose="020F0502020204030204" pitchFamily="34" charset="0"/>
                <a:cs typeface="Times New Roman" panose="02020603050405020304" pitchFamily="18" charset="0"/>
              </a:rPr>
              <a:t>Test de motivación o test de los 10 </a:t>
            </a:r>
            <a:r>
              <a:rPr lang="es-EC" sz="3200" b="1" i="1" dirty="0" smtClean="0">
                <a:latin typeface="Times New Roman" panose="02020603050405020304" pitchFamily="18" charset="0"/>
                <a:ea typeface="Calibri" panose="020F0502020204030204" pitchFamily="34" charset="0"/>
                <a:cs typeface="Times New Roman" panose="02020603050405020304" pitchFamily="18" charset="0"/>
              </a:rPr>
              <a:t>deseos: </a:t>
            </a:r>
            <a:r>
              <a:rPr lang="es-EC" sz="2000" dirty="0">
                <a:latin typeface="Arial" panose="020B0604020202020204" pitchFamily="34" charset="0"/>
                <a:ea typeface="Calibri" panose="020F0502020204030204" pitchFamily="34" charset="0"/>
                <a:cs typeface="Arial" panose="020B0604020202020204" pitchFamily="34" charset="0"/>
              </a:rPr>
              <a:t/>
            </a:r>
            <a:br>
              <a:rPr lang="es-EC" sz="2000" dirty="0">
                <a:latin typeface="Arial" panose="020B0604020202020204" pitchFamily="34" charset="0"/>
                <a:ea typeface="Calibri" panose="020F0502020204030204" pitchFamily="34" charset="0"/>
                <a:cs typeface="Arial" panose="020B0604020202020204" pitchFamily="34" charset="0"/>
              </a:rPr>
            </a:br>
            <a:r>
              <a:rPr lang="es-EC" sz="2000" dirty="0">
                <a:latin typeface="Arial" panose="020B0604020202020204" pitchFamily="34" charset="0"/>
                <a:ea typeface="Calibri" panose="020F0502020204030204" pitchFamily="34" charset="0"/>
                <a:cs typeface="Arial" panose="020B0604020202020204" pitchFamily="34" charset="0"/>
              </a:rPr>
              <a:t>A</a:t>
            </a:r>
            <a:r>
              <a:rPr lang="es-EC" sz="2000" dirty="0" smtClean="0">
                <a:latin typeface="Arial" panose="020B0604020202020204" pitchFamily="34" charset="0"/>
                <a:ea typeface="Calibri" panose="020F0502020204030204" pitchFamily="34" charset="0"/>
                <a:cs typeface="Arial" panose="020B0604020202020204" pitchFamily="34" charset="0"/>
              </a:rPr>
              <a:t>plicado </a:t>
            </a:r>
            <a:r>
              <a:rPr lang="es-EC" sz="2000" dirty="0">
                <a:latin typeface="Arial" panose="020B0604020202020204" pitchFamily="34" charset="0"/>
                <a:ea typeface="Calibri" panose="020F0502020204030204" pitchFamily="34" charset="0"/>
                <a:cs typeface="Arial" panose="020B0604020202020204" pitchFamily="34" charset="0"/>
              </a:rPr>
              <a:t>antes y después de implementada la estrategia recreativa, permitió conocer las necesidades, motivaciones y aspiraciones de los sujetos investigados, enfatizando la motivación a la práctica de actividades físico-recreativas. Los deseos se agruparon según su contenido, de conformidad a su relación con la familia, lo material, relaciones interpersonales, recreación, salud, deporte, viajes, profesión, amor, y otros.</a:t>
            </a:r>
            <a:r>
              <a:rPr lang="es-EC" sz="1800" dirty="0">
                <a:latin typeface="Arial" panose="020B0604020202020204" pitchFamily="34" charset="0"/>
                <a:ea typeface="Calibri" panose="020F0502020204030204" pitchFamily="34" charset="0"/>
                <a:cs typeface="Arial" panose="020B0604020202020204" pitchFamily="34" charset="0"/>
              </a:rPr>
              <a:t/>
            </a:r>
            <a:br>
              <a:rPr lang="es-EC" sz="1800" dirty="0">
                <a:latin typeface="Arial" panose="020B0604020202020204" pitchFamily="34" charset="0"/>
                <a:ea typeface="Calibri" panose="020F0502020204030204" pitchFamily="34" charset="0"/>
                <a:cs typeface="Arial" panose="020B0604020202020204" pitchFamily="34" charset="0"/>
              </a:rPr>
            </a:br>
            <a:r>
              <a:rPr lang="es-EC" sz="1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EC" sz="1800" dirty="0">
                <a:latin typeface="Arial" panose="020B0604020202020204" pitchFamily="34" charset="0"/>
                <a:ea typeface="Calibri" panose="020F0502020204030204" pitchFamily="34" charset="0"/>
                <a:cs typeface="Arial" panose="020B0604020202020204" pitchFamily="34" charset="0"/>
              </a:rPr>
              <a:t/>
            </a:r>
            <a:br>
              <a:rPr lang="es-EC" sz="1800" dirty="0">
                <a:latin typeface="Arial" panose="020B0604020202020204" pitchFamily="34" charset="0"/>
                <a:ea typeface="Calibri" panose="020F0502020204030204" pitchFamily="34" charset="0"/>
                <a:cs typeface="Arial" panose="020B0604020202020204" pitchFamily="34" charset="0"/>
              </a:rPr>
            </a:br>
            <a:r>
              <a:rPr lang="es-EC" sz="1800" dirty="0">
                <a:latin typeface="Arial" panose="020B0604020202020204" pitchFamily="34" charset="0"/>
                <a:ea typeface="Calibri" panose="020F0502020204030204" pitchFamily="34" charset="0"/>
                <a:cs typeface="Arial" panose="020B0604020202020204" pitchFamily="34" charset="0"/>
              </a:rPr>
              <a:t>Yo deseo</a:t>
            </a:r>
            <a:br>
              <a:rPr lang="es-EC" sz="1800" dirty="0">
                <a:latin typeface="Arial" panose="020B0604020202020204" pitchFamily="34" charset="0"/>
                <a:ea typeface="Calibri" panose="020F0502020204030204" pitchFamily="34" charset="0"/>
                <a:cs typeface="Arial" panose="020B0604020202020204" pitchFamily="34" charset="0"/>
              </a:rPr>
            </a:br>
            <a:r>
              <a:rPr lang="es-EC" sz="1800" dirty="0">
                <a:latin typeface="Arial" panose="020B0604020202020204" pitchFamily="34" charset="0"/>
                <a:ea typeface="Calibri" panose="020F0502020204030204" pitchFamily="34" charset="0"/>
                <a:cs typeface="Arial" panose="020B0604020202020204" pitchFamily="34" charset="0"/>
              </a:rPr>
              <a:t>Yo deseo</a:t>
            </a:r>
            <a:br>
              <a:rPr lang="es-EC" sz="1800" dirty="0">
                <a:latin typeface="Arial" panose="020B0604020202020204" pitchFamily="34" charset="0"/>
                <a:ea typeface="Calibri" panose="020F0502020204030204" pitchFamily="34" charset="0"/>
                <a:cs typeface="Arial" panose="020B0604020202020204" pitchFamily="34" charset="0"/>
              </a:rPr>
            </a:br>
            <a:r>
              <a:rPr lang="es-EC" sz="1800" dirty="0">
                <a:latin typeface="Arial" panose="020B0604020202020204" pitchFamily="34" charset="0"/>
                <a:ea typeface="Calibri" panose="020F0502020204030204" pitchFamily="34" charset="0"/>
                <a:cs typeface="Arial" panose="020B0604020202020204" pitchFamily="34" charset="0"/>
              </a:rPr>
              <a:t>Yo deseo</a:t>
            </a:r>
            <a:br>
              <a:rPr lang="es-EC" sz="1800" dirty="0">
                <a:latin typeface="Arial" panose="020B0604020202020204" pitchFamily="34" charset="0"/>
                <a:ea typeface="Calibri" panose="020F0502020204030204" pitchFamily="34" charset="0"/>
                <a:cs typeface="Arial" panose="020B0604020202020204" pitchFamily="34" charset="0"/>
              </a:rPr>
            </a:br>
            <a:r>
              <a:rPr lang="es-EC" sz="1800" dirty="0">
                <a:latin typeface="Arial" panose="020B0604020202020204" pitchFamily="34" charset="0"/>
                <a:ea typeface="Calibri" panose="020F0502020204030204" pitchFamily="34" charset="0"/>
                <a:cs typeface="Arial" panose="020B0604020202020204" pitchFamily="34" charset="0"/>
              </a:rPr>
              <a:t>Yo deseo</a:t>
            </a:r>
            <a:br>
              <a:rPr lang="es-EC" sz="1800" dirty="0">
                <a:latin typeface="Arial" panose="020B0604020202020204" pitchFamily="34" charset="0"/>
                <a:ea typeface="Calibri" panose="020F0502020204030204" pitchFamily="34" charset="0"/>
                <a:cs typeface="Arial" panose="020B0604020202020204" pitchFamily="34" charset="0"/>
              </a:rPr>
            </a:br>
            <a:r>
              <a:rPr lang="es-EC" sz="1800" dirty="0">
                <a:latin typeface="Arial" panose="020B0604020202020204" pitchFamily="34" charset="0"/>
                <a:ea typeface="Calibri" panose="020F0502020204030204" pitchFamily="34" charset="0"/>
                <a:cs typeface="Arial" panose="020B0604020202020204" pitchFamily="34" charset="0"/>
              </a:rPr>
              <a:t>Yo deseo</a:t>
            </a:r>
            <a:br>
              <a:rPr lang="es-EC" sz="1800" dirty="0">
                <a:latin typeface="Arial" panose="020B0604020202020204" pitchFamily="34" charset="0"/>
                <a:ea typeface="Calibri" panose="020F0502020204030204" pitchFamily="34" charset="0"/>
                <a:cs typeface="Arial" panose="020B0604020202020204" pitchFamily="34" charset="0"/>
              </a:rPr>
            </a:br>
            <a:r>
              <a:rPr lang="es-EC" sz="1800" dirty="0">
                <a:latin typeface="Arial" panose="020B0604020202020204" pitchFamily="34" charset="0"/>
                <a:ea typeface="Calibri" panose="020F0502020204030204" pitchFamily="34" charset="0"/>
                <a:cs typeface="Arial" panose="020B0604020202020204" pitchFamily="34" charset="0"/>
              </a:rPr>
              <a:t>Yo deseo</a:t>
            </a:r>
            <a:br>
              <a:rPr lang="es-EC" sz="1800" dirty="0">
                <a:latin typeface="Arial" panose="020B0604020202020204" pitchFamily="34" charset="0"/>
                <a:ea typeface="Calibri" panose="020F0502020204030204" pitchFamily="34" charset="0"/>
                <a:cs typeface="Arial" panose="020B0604020202020204" pitchFamily="34" charset="0"/>
              </a:rPr>
            </a:br>
            <a:r>
              <a:rPr lang="es-EC" sz="1800" dirty="0">
                <a:latin typeface="Arial" panose="020B0604020202020204" pitchFamily="34" charset="0"/>
                <a:ea typeface="Calibri" panose="020F0502020204030204" pitchFamily="34" charset="0"/>
                <a:cs typeface="Arial" panose="020B0604020202020204" pitchFamily="34" charset="0"/>
              </a:rPr>
              <a:t>Yo deseo</a:t>
            </a:r>
            <a:br>
              <a:rPr lang="es-EC" sz="1800" dirty="0">
                <a:latin typeface="Arial" panose="020B0604020202020204" pitchFamily="34" charset="0"/>
                <a:ea typeface="Calibri" panose="020F0502020204030204" pitchFamily="34" charset="0"/>
                <a:cs typeface="Arial" panose="020B0604020202020204" pitchFamily="34" charset="0"/>
              </a:rPr>
            </a:br>
            <a:r>
              <a:rPr lang="es-EC" sz="1800" dirty="0">
                <a:latin typeface="Arial" panose="020B0604020202020204" pitchFamily="34" charset="0"/>
                <a:ea typeface="Calibri" panose="020F0502020204030204" pitchFamily="34" charset="0"/>
                <a:cs typeface="Arial" panose="020B0604020202020204" pitchFamily="34" charset="0"/>
              </a:rPr>
              <a:t>Yo deseo</a:t>
            </a:r>
            <a:br>
              <a:rPr lang="es-EC" sz="1800" dirty="0">
                <a:latin typeface="Arial" panose="020B0604020202020204" pitchFamily="34" charset="0"/>
                <a:ea typeface="Calibri" panose="020F0502020204030204" pitchFamily="34" charset="0"/>
                <a:cs typeface="Arial" panose="020B0604020202020204" pitchFamily="34" charset="0"/>
              </a:rPr>
            </a:br>
            <a:r>
              <a:rPr lang="es-EC" sz="1800" dirty="0">
                <a:latin typeface="Arial" panose="020B0604020202020204" pitchFamily="34" charset="0"/>
                <a:ea typeface="Calibri" panose="020F0502020204030204" pitchFamily="34" charset="0"/>
                <a:cs typeface="Arial" panose="020B0604020202020204" pitchFamily="34" charset="0"/>
              </a:rPr>
              <a:t>Yo deseo</a:t>
            </a:r>
            <a:br>
              <a:rPr lang="es-EC" sz="1800" dirty="0">
                <a:latin typeface="Arial" panose="020B0604020202020204" pitchFamily="34" charset="0"/>
                <a:ea typeface="Calibri" panose="020F0502020204030204" pitchFamily="34" charset="0"/>
                <a:cs typeface="Arial" panose="020B0604020202020204" pitchFamily="34" charset="0"/>
              </a:rPr>
            </a:br>
            <a:r>
              <a:rPr lang="es-EC" sz="1800" dirty="0">
                <a:latin typeface="Arial" panose="020B0604020202020204" pitchFamily="34" charset="0"/>
                <a:ea typeface="Calibri" panose="020F0502020204030204" pitchFamily="34" charset="0"/>
                <a:cs typeface="Arial" panose="020B0604020202020204" pitchFamily="34" charset="0"/>
              </a:rPr>
              <a:t>Yo deseo</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6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ANÁLISIS DE RESULTADOS</a:t>
            </a:r>
            <a:r>
              <a:rPr lang="es-EC" dirty="0"/>
              <a:t/>
            </a:r>
            <a:br>
              <a:rPr lang="es-EC" dirty="0"/>
            </a:br>
            <a:r>
              <a:rPr lang="es-EC" sz="2800" dirty="0">
                <a:latin typeface="Arial" panose="020B0604020202020204" pitchFamily="34" charset="0"/>
                <a:cs typeface="Arial" panose="020B0604020202020204" pitchFamily="34" charset="0"/>
              </a:rPr>
              <a:t>Tabla 1</a:t>
            </a:r>
            <a:br>
              <a:rPr lang="es-EC" sz="2800" dirty="0">
                <a:latin typeface="Arial" panose="020B0604020202020204" pitchFamily="34" charset="0"/>
                <a:cs typeface="Arial" panose="020B0604020202020204" pitchFamily="34" charset="0"/>
              </a:rPr>
            </a:br>
            <a:r>
              <a:rPr lang="es-EC" sz="2800" dirty="0">
                <a:latin typeface="Arial" panose="020B0604020202020204" pitchFamily="34" charset="0"/>
                <a:cs typeface="Arial" panose="020B0604020202020204" pitchFamily="34" charset="0"/>
              </a:rPr>
              <a:t>Edad y sexo de los adultos mayores del Hogar “Daniel Álvarez Sánchez”</a:t>
            </a:r>
            <a:br>
              <a:rPr lang="es-EC" sz="2800" dirty="0">
                <a:latin typeface="Arial" panose="020B0604020202020204" pitchFamily="34" charset="0"/>
                <a:cs typeface="Arial" panose="020B0604020202020204" pitchFamily="34" charset="0"/>
              </a:rPr>
            </a:br>
            <a:endParaRPr lang="es-EC"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69977686"/>
              </p:ext>
            </p:extLst>
          </p:nvPr>
        </p:nvGraphicFramePr>
        <p:xfrm>
          <a:off x="1429555" y="2550016"/>
          <a:ext cx="7830354" cy="3683358"/>
        </p:xfrm>
        <a:graphic>
          <a:graphicData uri="http://schemas.openxmlformats.org/drawingml/2006/table">
            <a:tbl>
              <a:tblPr firstRow="1" firstCol="1" bandRow="1"/>
              <a:tblGrid>
                <a:gridCol w="2566098"/>
                <a:gridCol w="1754752"/>
                <a:gridCol w="1754752"/>
                <a:gridCol w="1754752"/>
              </a:tblGrid>
              <a:tr h="409262">
                <a:tc rowSpan="2">
                  <a:txBody>
                    <a:bodyPr/>
                    <a:lstStyle/>
                    <a:p>
                      <a:pPr algn="ctr">
                        <a:lnSpc>
                          <a:spcPct val="115000"/>
                        </a:lnSpc>
                        <a:spcAft>
                          <a:spcPts val="0"/>
                        </a:spcAft>
                      </a:pPr>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Frecuencia Relativa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09262">
                <a:tc vMerge="1">
                  <a:txBody>
                    <a:bodyPr/>
                    <a:lstStyle/>
                    <a:p>
                      <a:endParaRPr lang="es-EC"/>
                    </a:p>
                  </a:txBody>
                  <a:tcPr/>
                </a:tc>
                <a:tc>
                  <a:txBody>
                    <a:bodyPr/>
                    <a:lstStyle/>
                    <a:p>
                      <a:pPr algn="ctr">
                        <a:lnSpc>
                          <a:spcPct val="115000"/>
                        </a:lnSpc>
                        <a:spcAft>
                          <a:spcPts val="0"/>
                        </a:spcAft>
                      </a:pPr>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Masculino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Femenino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62">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 60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62">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 a 70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17,65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25,49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62">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 a 80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19,61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17,65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37,25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62">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81 a 90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5,88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13,73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62">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 a 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62">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 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262">
                <a:tc>
                  <a:txBody>
                    <a:bodyPr/>
                    <a:lstStyle/>
                    <a:p>
                      <a:pPr algn="ctr">
                        <a:lnSpc>
                          <a:spcPct val="115000"/>
                        </a:lnSpc>
                        <a:spcAft>
                          <a:spcPts val="0"/>
                        </a:spcAft>
                      </a:pPr>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56,86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67185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88" y="285293"/>
            <a:ext cx="2354666" cy="5793535"/>
          </a:xfrm>
        </p:spPr>
        <p:txBody>
          <a:bodyPr/>
          <a:lstStyle/>
          <a:p>
            <a:pPr marL="228600" marR="180340" indent="-228600" algn="ctr">
              <a:lnSpc>
                <a:spcPct val="150000"/>
              </a:lnSpc>
              <a:spcAft>
                <a:spcPts val="0"/>
              </a:spcAft>
            </a:pPr>
            <a:r>
              <a:rPr lang="x-none" sz="1800" b="1" dirty="0">
                <a:solidFill>
                  <a:srgbClr val="000000"/>
                </a:solidFill>
                <a:latin typeface="Arial" panose="020B0604020202020204" pitchFamily="34" charset="0"/>
                <a:ea typeface="SimHei" panose="02010609060101010101" pitchFamily="49" charset="-122"/>
                <a:cs typeface="Arial" panose="020B0604020202020204" pitchFamily="34" charset="0"/>
              </a:rPr>
              <a:t>ANÁLISIS Y EVALUACIÓN DE LOS RESULTADOS OBTENIDOS A TRAVÉS</a:t>
            </a:r>
            <a:r>
              <a:rPr lang="es-EC" sz="1800" b="1" dirty="0">
                <a:solidFill>
                  <a:srgbClr val="000000"/>
                </a:solidFill>
                <a:latin typeface="Arial" panose="020B0604020202020204" pitchFamily="34" charset="0"/>
                <a:ea typeface="SimHei" panose="02010609060101010101" pitchFamily="49" charset="-122"/>
                <a:cs typeface="Arial" panose="020B0604020202020204" pitchFamily="34" charset="0"/>
              </a:rPr>
              <a:t/>
            </a:r>
            <a:br>
              <a:rPr lang="es-EC" sz="1800" b="1" dirty="0">
                <a:solidFill>
                  <a:srgbClr val="000000"/>
                </a:solidFill>
                <a:latin typeface="Arial" panose="020B0604020202020204" pitchFamily="34" charset="0"/>
                <a:ea typeface="SimHei" panose="02010609060101010101" pitchFamily="49" charset="-122"/>
                <a:cs typeface="Arial" panose="020B0604020202020204" pitchFamily="34" charset="0"/>
              </a:rPr>
            </a:br>
            <a:r>
              <a:rPr lang="x-none" sz="1800" b="1" dirty="0">
                <a:solidFill>
                  <a:srgbClr val="000000"/>
                </a:solidFill>
                <a:latin typeface="Arial" panose="020B0604020202020204" pitchFamily="34" charset="0"/>
                <a:ea typeface="SimHei" panose="02010609060101010101" pitchFamily="49" charset="-122"/>
                <a:cs typeface="Arial" panose="020B0604020202020204" pitchFamily="34" charset="0"/>
              </a:rPr>
              <a:t>DEL  TEST DE AUTO EVALUACIÓN DE IDARE ANTES DE APLICAR EL</a:t>
            </a:r>
            <a:r>
              <a:rPr lang="es-EC" sz="1800" b="1" dirty="0">
                <a:solidFill>
                  <a:srgbClr val="000000"/>
                </a:solidFill>
                <a:latin typeface="Arial" panose="020B0604020202020204" pitchFamily="34" charset="0"/>
                <a:ea typeface="SimHei" panose="02010609060101010101" pitchFamily="49" charset="-122"/>
                <a:cs typeface="Arial" panose="020B0604020202020204" pitchFamily="34" charset="0"/>
              </a:rPr>
              <a:t/>
            </a:r>
            <a:br>
              <a:rPr lang="es-EC" sz="1800" b="1" dirty="0">
                <a:solidFill>
                  <a:srgbClr val="000000"/>
                </a:solidFill>
                <a:latin typeface="Arial" panose="020B0604020202020204" pitchFamily="34" charset="0"/>
                <a:ea typeface="SimHei" panose="02010609060101010101" pitchFamily="49" charset="-122"/>
                <a:cs typeface="Arial" panose="020B0604020202020204" pitchFamily="34" charset="0"/>
              </a:rPr>
            </a:br>
            <a:r>
              <a:rPr lang="x-none" sz="1800" b="1" dirty="0">
                <a:solidFill>
                  <a:srgbClr val="000000"/>
                </a:solidFill>
                <a:latin typeface="Arial" panose="020B0604020202020204" pitchFamily="34" charset="0"/>
                <a:ea typeface="SimHei" panose="02010609060101010101" pitchFamily="49" charset="-122"/>
                <a:cs typeface="Arial" panose="020B0604020202020204" pitchFamily="34" charset="0"/>
              </a:rPr>
              <a:t>GRUPO DE ACTIVIDADES FÍSICO-RECREATIVAS</a:t>
            </a:r>
            <a:r>
              <a:rPr lang="es-EC" sz="44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r>
            <a:br>
              <a:rPr lang="es-EC" sz="44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55446655"/>
              </p:ext>
            </p:extLst>
          </p:nvPr>
        </p:nvGraphicFramePr>
        <p:xfrm>
          <a:off x="2588654" y="-43297"/>
          <a:ext cx="7830353" cy="6901297"/>
        </p:xfrm>
        <a:graphic>
          <a:graphicData uri="http://schemas.openxmlformats.org/drawingml/2006/table">
            <a:tbl>
              <a:tblPr firstRow="1" firstCol="1" bandRow="1"/>
              <a:tblGrid>
                <a:gridCol w="990347"/>
                <a:gridCol w="2310814"/>
                <a:gridCol w="566846"/>
                <a:gridCol w="727778"/>
                <a:gridCol w="997326"/>
                <a:gridCol w="1118621"/>
                <a:gridCol w="1118621"/>
              </a:tblGrid>
              <a:tr h="441826">
                <a:tc>
                  <a:txBody>
                    <a:bodyPr/>
                    <a:lstStyle/>
                    <a:p>
                      <a:pPr algn="r">
                        <a:lnSpc>
                          <a:spcPct val="115000"/>
                        </a:lnSpc>
                        <a:spcAft>
                          <a:spcPts val="0"/>
                        </a:spcAft>
                      </a:pPr>
                      <a:r>
                        <a:rPr lang="es-EC" sz="1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Item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Preguntas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2-Un Poco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3-Bastante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4-Mucho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81">
                <a:tc>
                  <a:txBody>
                    <a:bodyPr/>
                    <a:lstStyle/>
                    <a:p>
                      <a:pPr algn="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calmado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seguro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Estoy tenso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r>
              <a:tr h="232081">
                <a:tc>
                  <a:txBody>
                    <a:bodyPr/>
                    <a:lstStyle/>
                    <a:p>
                      <a:pPr algn="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Estoy contrariado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Estoy a gusto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alterado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r>
              <a:tr h="441826">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Estoy preocupado por algún contratiempo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descansado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ansioso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cómodo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r>
              <a:tr h="441826">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con  confianza  en  mí mismo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nervioso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Estoy agitado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r>
              <a:tr h="316129">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a punto de explotar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relajado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satisfecho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Estoy preocupado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r>
              <a:tr h="441826">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muy    excitado    y aturdido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alegre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r>
              <a:tr h="232081">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 siento bien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r>
              <a:tr h="220914">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Promedio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endParaRPr lang="es-EC" sz="1200">
                        <a:effectLst/>
                        <a:latin typeface="Calibri" panose="020F0502020204030204" pitchFamily="34" charset="0"/>
                      </a:endParaRPr>
                    </a:p>
                  </a:txBody>
                  <a:tcPr marL="53111" marR="53111" marT="0" marB="0">
                    <a:lnL>
                      <a:noFill/>
                    </a:lnL>
                    <a:lnR>
                      <a:noFill/>
                    </a:lnR>
                    <a:lnT>
                      <a:noFill/>
                    </a:lnT>
                    <a:lnB>
                      <a:noFill/>
                    </a:lnB>
                    <a:solidFill>
                      <a:srgbClr val="C0C0C0"/>
                    </a:solidFill>
                  </a:tcPr>
                </a:tc>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endParaRPr lang="es-EC" sz="1400">
                        <a:effectLst/>
                        <a:latin typeface="Calibri" panose="020F0502020204030204" pitchFamily="34" charset="0"/>
                      </a:endParaRPr>
                    </a:p>
                  </a:txBody>
                  <a:tcPr marL="53111" marR="53111" marT="0" marB="0">
                    <a:lnL>
                      <a:noFill/>
                    </a:lnL>
                    <a:lnR>
                      <a:noFill/>
                    </a:lnR>
                    <a:lnT>
                      <a:noFill/>
                    </a:lnT>
                    <a:lnB>
                      <a:noFill/>
                    </a:lnB>
                    <a:solidFill>
                      <a:srgbClr val="C0C0C0"/>
                    </a:solidFill>
                  </a:tcPr>
                </a:tc>
              </a:tr>
              <a:tr h="220914">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IDARE 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tcPr>
                </a:tc>
                <a:tc>
                  <a:txBody>
                    <a:bodyPr/>
                    <a:lstStyle/>
                    <a:p>
                      <a:endParaRPr lang="es-EC" sz="1200">
                        <a:effectLst/>
                        <a:latin typeface="Calibri" panose="020F0502020204030204" pitchFamily="34" charset="0"/>
                      </a:endParaRPr>
                    </a:p>
                  </a:txBody>
                  <a:tcPr marL="53111" marR="53111" marT="0" marB="0">
                    <a:lnL>
                      <a:noFill/>
                    </a:lnL>
                    <a:lnR>
                      <a:noFill/>
                    </a:lnR>
                    <a:lnT>
                      <a:noFill/>
                    </a:lnT>
                    <a:lnB>
                      <a:noFill/>
                    </a:lnB>
                  </a:tcPr>
                </a:tc>
                <a:tc>
                  <a:txBody>
                    <a:bodyPr/>
                    <a:lstStyle/>
                    <a:p>
                      <a:endParaRPr lang="es-EC" sz="1200">
                        <a:effectLst/>
                        <a:latin typeface="Calibri" panose="020F0502020204030204" pitchFamily="34" charset="0"/>
                      </a:endParaRPr>
                    </a:p>
                  </a:txBody>
                  <a:tcPr marL="53111" marR="53111" marT="0" marB="0">
                    <a:lnL>
                      <a:noFill/>
                    </a:lnL>
                    <a:lnR>
                      <a:noFill/>
                    </a:lnR>
                    <a:lnT>
                      <a:noFill/>
                    </a:lnT>
                    <a:lnB>
                      <a:noFill/>
                    </a:lnB>
                  </a:tcPr>
                </a:tc>
                <a:tc>
                  <a:txBody>
                    <a:bodyPr/>
                    <a:lstStyle/>
                    <a:p>
                      <a:endParaRPr lang="es-EC" sz="1200">
                        <a:effectLst/>
                        <a:latin typeface="Calibri" panose="020F0502020204030204" pitchFamily="34" charset="0"/>
                      </a:endParaRPr>
                    </a:p>
                  </a:txBody>
                  <a:tcPr marL="53111" marR="53111" marT="0" marB="0">
                    <a:lnL>
                      <a:noFill/>
                    </a:lnL>
                    <a:lnR>
                      <a:noFill/>
                    </a:lnR>
                    <a:lnT>
                      <a:noFill/>
                    </a:lnT>
                    <a:lnB>
                      <a:noFill/>
                    </a:lnB>
                  </a:tcPr>
                </a:tc>
                <a:tc>
                  <a:txBody>
                    <a:bodyPr/>
                    <a:lstStyle/>
                    <a:p>
                      <a:endParaRPr lang="es-EC" sz="1200" dirty="0">
                        <a:effectLst/>
                        <a:latin typeface="Calibri" panose="020F0502020204030204" pitchFamily="34" charset="0"/>
                      </a:endParaRPr>
                    </a:p>
                  </a:txBody>
                  <a:tcPr marL="53111" marR="53111" marT="0" marB="0">
                    <a:lnL>
                      <a:noFill/>
                    </a:lnL>
                    <a:lnR>
                      <a:noFill/>
                    </a:lnR>
                    <a:lnT>
                      <a:noFill/>
                    </a:lnT>
                    <a:lnB>
                      <a:noFill/>
                    </a:lnB>
                  </a:tcPr>
                </a:tc>
                <a:tc>
                  <a:txBody>
                    <a:bodyPr/>
                    <a:lstStyle/>
                    <a:p>
                      <a:endParaRPr lang="es-EC" sz="1400">
                        <a:effectLst/>
                        <a:latin typeface="Calibri" panose="020F0502020204030204" pitchFamily="34" charset="0"/>
                      </a:endParaRPr>
                    </a:p>
                  </a:txBody>
                  <a:tcPr marL="53111" marR="53111" marT="0" marB="0">
                    <a:lnL>
                      <a:noFill/>
                    </a:lnL>
                    <a:lnR>
                      <a:noFill/>
                    </a:lnR>
                    <a:lnT>
                      <a:noFill/>
                    </a:lnT>
                    <a:lnB>
                      <a:noFill/>
                    </a:lnB>
                  </a:tcPr>
                </a:tc>
              </a:tr>
              <a:tr h="220914">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IDARE B</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a:noFill/>
                    </a:lnB>
                    <a:solidFill>
                      <a:srgbClr val="C0C0C0"/>
                    </a:solidFill>
                  </a:tcPr>
                </a:tc>
                <a:tc>
                  <a:txBody>
                    <a:bodyPr/>
                    <a:lstStyle/>
                    <a:p>
                      <a:endParaRPr lang="es-EC" sz="1200">
                        <a:effectLst/>
                        <a:latin typeface="Calibri" panose="020F0502020204030204" pitchFamily="34" charset="0"/>
                      </a:endParaRPr>
                    </a:p>
                  </a:txBody>
                  <a:tcPr marL="53111" marR="53111" marT="0" marB="0">
                    <a:lnL>
                      <a:noFill/>
                    </a:lnL>
                    <a:lnR>
                      <a:noFill/>
                    </a:lnR>
                    <a:lnT>
                      <a:noFill/>
                    </a:lnT>
                    <a:lnB>
                      <a:noFill/>
                    </a:lnB>
                    <a:solidFill>
                      <a:srgbClr val="C0C0C0"/>
                    </a:solidFill>
                  </a:tcPr>
                </a:tc>
                <a:tc>
                  <a:txBody>
                    <a:bodyPr/>
                    <a:lstStyle/>
                    <a:p>
                      <a:endParaRPr lang="es-EC" sz="1200">
                        <a:effectLst/>
                        <a:latin typeface="Calibri" panose="020F0502020204030204" pitchFamily="34" charset="0"/>
                      </a:endParaRPr>
                    </a:p>
                  </a:txBody>
                  <a:tcPr marL="53111" marR="53111" marT="0" marB="0">
                    <a:lnL>
                      <a:noFill/>
                    </a:lnL>
                    <a:lnR>
                      <a:noFill/>
                    </a:lnR>
                    <a:lnT>
                      <a:noFill/>
                    </a:lnT>
                    <a:lnB>
                      <a:noFill/>
                    </a:lnB>
                    <a:solidFill>
                      <a:srgbClr val="C0C0C0"/>
                    </a:solidFill>
                  </a:tcPr>
                </a:tc>
                <a:tc>
                  <a:txBody>
                    <a:bodyPr/>
                    <a:lstStyle/>
                    <a:p>
                      <a:endParaRPr lang="es-EC" sz="1200">
                        <a:effectLst/>
                        <a:latin typeface="Calibri" panose="020F0502020204030204" pitchFamily="34" charset="0"/>
                      </a:endParaRPr>
                    </a:p>
                  </a:txBody>
                  <a:tcPr marL="53111" marR="53111" marT="0" marB="0">
                    <a:lnL>
                      <a:noFill/>
                    </a:lnL>
                    <a:lnR>
                      <a:noFill/>
                    </a:lnR>
                    <a:lnT>
                      <a:noFill/>
                    </a:lnT>
                    <a:lnB>
                      <a:noFill/>
                    </a:lnB>
                    <a:solidFill>
                      <a:srgbClr val="C0C0C0"/>
                    </a:solidFill>
                  </a:tcPr>
                </a:tc>
                <a:tc>
                  <a:txBody>
                    <a:bodyPr/>
                    <a:lstStyle/>
                    <a:p>
                      <a:endParaRPr lang="es-EC" sz="1200" dirty="0">
                        <a:effectLst/>
                        <a:latin typeface="Calibri" panose="020F0502020204030204" pitchFamily="34" charset="0"/>
                      </a:endParaRPr>
                    </a:p>
                  </a:txBody>
                  <a:tcPr marL="53111" marR="53111" marT="0" marB="0">
                    <a:lnL>
                      <a:noFill/>
                    </a:lnL>
                    <a:lnR>
                      <a:noFill/>
                    </a:lnR>
                    <a:lnT>
                      <a:noFill/>
                    </a:lnT>
                    <a:lnB>
                      <a:noFill/>
                    </a:lnB>
                    <a:solidFill>
                      <a:srgbClr val="C0C0C0"/>
                    </a:solidFill>
                  </a:tcPr>
                </a:tc>
                <a:tc>
                  <a:txBody>
                    <a:bodyPr/>
                    <a:lstStyle/>
                    <a:p>
                      <a:endParaRPr lang="es-EC" sz="1400">
                        <a:effectLst/>
                        <a:latin typeface="Calibri" panose="020F0502020204030204" pitchFamily="34" charset="0"/>
                      </a:endParaRPr>
                    </a:p>
                  </a:txBody>
                  <a:tcPr marL="53111" marR="53111" marT="0" marB="0">
                    <a:lnL>
                      <a:noFill/>
                    </a:lnL>
                    <a:lnR>
                      <a:noFill/>
                    </a:lnR>
                    <a:lnT>
                      <a:noFill/>
                    </a:lnT>
                    <a:lnB>
                      <a:noFill/>
                    </a:lnB>
                    <a:solidFill>
                      <a:srgbClr val="C0C0C0"/>
                    </a:solidFill>
                  </a:tcPr>
                </a:tc>
              </a:tr>
              <a:tr h="441826">
                <a:tc>
                  <a:txBody>
                    <a:bodyPr/>
                    <a:lstStyle/>
                    <a:p>
                      <a:pPr>
                        <a:lnSpc>
                          <a:spcPct val="115000"/>
                        </a:lnSpc>
                        <a:spcAft>
                          <a:spcPts val="0"/>
                        </a:spcAft>
                      </a:pPr>
                      <a:r>
                        <a:rPr lang="es-EC" sz="1200" b="1">
                          <a:solidFill>
                            <a:srgbClr val="00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IDARE FINAL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200" b="1">
                          <a:solidFill>
                            <a:srgbClr val="00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MEDIO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3111" marR="53111"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1200" dirty="0">
                        <a:effectLst/>
                        <a:latin typeface="Calibri" panose="020F0502020204030204" pitchFamily="34" charset="0"/>
                      </a:endParaRPr>
                    </a:p>
                  </a:txBody>
                  <a:tcPr marL="53111" marR="531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dirty="0">
                        <a:effectLst/>
                        <a:latin typeface="Calibri" panose="020F0502020204030204" pitchFamily="34" charset="0"/>
                      </a:endParaRPr>
                    </a:p>
                  </a:txBody>
                  <a:tcPr marL="53111" marR="531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400" dirty="0">
                        <a:effectLst/>
                        <a:latin typeface="Calibri" panose="020F0502020204030204" pitchFamily="34" charset="0"/>
                      </a:endParaRPr>
                    </a:p>
                  </a:txBody>
                  <a:tcPr marL="53111" marR="53111"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CuadroTexto 4"/>
          <p:cNvSpPr txBox="1"/>
          <p:nvPr/>
        </p:nvSpPr>
        <p:spPr>
          <a:xfrm>
            <a:off x="10534918" y="2253803"/>
            <a:ext cx="1519707" cy="1477328"/>
          </a:xfrm>
          <a:prstGeom prst="rect">
            <a:avLst/>
          </a:prstGeom>
          <a:noFill/>
        </p:spPr>
        <p:txBody>
          <a:bodyPr wrap="square" rtlCol="0">
            <a:spAutoFit/>
          </a:bodyPr>
          <a:lstStyle/>
          <a:p>
            <a:pPr algn="ctr"/>
            <a:r>
              <a:rPr lang="es-EC" b="1" dirty="0" smtClean="0"/>
              <a:t>Tabla 2. </a:t>
            </a:r>
            <a:r>
              <a:rPr lang="es-EC" b="1" dirty="0" err="1" smtClean="0"/>
              <a:t>Pretest</a:t>
            </a:r>
            <a:r>
              <a:rPr lang="es-EC" b="1" dirty="0" smtClean="0"/>
              <a:t> </a:t>
            </a:r>
            <a:r>
              <a:rPr lang="es-EC" b="1" dirty="0"/>
              <a:t>aplicado con el test de </a:t>
            </a:r>
            <a:r>
              <a:rPr lang="es-EC" b="1" dirty="0" err="1"/>
              <a:t>Idare</a:t>
            </a:r>
            <a:endParaRPr lang="es-EC" dirty="0"/>
          </a:p>
        </p:txBody>
      </p:sp>
    </p:spTree>
    <p:extLst>
      <p:ext uri="{BB962C8B-B14F-4D97-AF65-F5344CB8AC3E}">
        <p14:creationId xmlns:p14="http://schemas.microsoft.com/office/powerpoint/2010/main" val="272581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865269" cy="2818516"/>
          </a:xfrm>
        </p:spPr>
        <p:txBody>
          <a:bodyPr/>
          <a:lstStyle/>
          <a:p>
            <a:pPr algn="ctr"/>
            <a:r>
              <a:rPr lang="es-EC" sz="2800" b="1" i="1" dirty="0" smtClean="0">
                <a:latin typeface="Arial" panose="020B0604020202020204" pitchFamily="34" charset="0"/>
                <a:cs typeface="Arial" panose="020B0604020202020204" pitchFamily="34" charset="0"/>
              </a:rPr>
              <a:t>Tabla 3. </a:t>
            </a:r>
            <a:r>
              <a:rPr lang="es-EC" sz="2800" b="1" i="1" dirty="0" err="1" smtClean="0">
                <a:latin typeface="Arial" panose="020B0604020202020204" pitchFamily="34" charset="0"/>
                <a:cs typeface="Arial" panose="020B0604020202020204" pitchFamily="34" charset="0"/>
              </a:rPr>
              <a:t>Postest</a:t>
            </a:r>
            <a:r>
              <a:rPr lang="es-EC" sz="2800" b="1" i="1" dirty="0" smtClean="0">
                <a:latin typeface="Arial" panose="020B0604020202020204" pitchFamily="34" charset="0"/>
                <a:cs typeface="Arial" panose="020B0604020202020204" pitchFamily="34" charset="0"/>
              </a:rPr>
              <a:t> </a:t>
            </a:r>
            <a:r>
              <a:rPr lang="es-EC" sz="2800" b="1" i="1" dirty="0">
                <a:latin typeface="Arial" panose="020B0604020202020204" pitchFamily="34" charset="0"/>
                <a:cs typeface="Arial" panose="020B0604020202020204" pitchFamily="34" charset="0"/>
              </a:rPr>
              <a:t>aplicado con el test de </a:t>
            </a:r>
            <a:r>
              <a:rPr lang="es-EC" sz="2800" b="1" i="1" dirty="0" err="1">
                <a:latin typeface="Arial" panose="020B0604020202020204" pitchFamily="34" charset="0"/>
                <a:cs typeface="Arial" panose="020B0604020202020204" pitchFamily="34" charset="0"/>
              </a:rPr>
              <a:t>Idare</a:t>
            </a:r>
            <a:endParaRPr lang="es-EC" sz="2800"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55629395"/>
              </p:ext>
            </p:extLst>
          </p:nvPr>
        </p:nvGraphicFramePr>
        <p:xfrm>
          <a:off x="2691686" y="0"/>
          <a:ext cx="6465193" cy="6795390"/>
        </p:xfrm>
        <a:graphic>
          <a:graphicData uri="http://schemas.openxmlformats.org/drawingml/2006/table">
            <a:tbl>
              <a:tblPr firstRow="1" firstCol="1" bandRow="1"/>
              <a:tblGrid>
                <a:gridCol w="719564"/>
                <a:gridCol w="1500399"/>
                <a:gridCol w="776069"/>
                <a:gridCol w="867972"/>
                <a:gridCol w="868651"/>
                <a:gridCol w="1153891"/>
                <a:gridCol w="578647"/>
              </a:tblGrid>
              <a:tr h="307700">
                <a:tc>
                  <a:txBody>
                    <a:bodyPr/>
                    <a:lstStyle/>
                    <a:p>
                      <a:pPr algn="ctr">
                        <a:lnSpc>
                          <a:spcPct val="115000"/>
                        </a:lnSpc>
                        <a:spcAft>
                          <a:spcPts val="0"/>
                        </a:spcAft>
                      </a:pPr>
                      <a:r>
                        <a:rPr lang="es-EC"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Item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Preguntas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 Poco (2)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Bastante (3)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Mucho (4)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calmado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seguro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Estoy tenso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Estoy contrariado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Estoy a gusto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alterado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r>
              <a:tr h="4615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Estoy preocupado por algún contratiempo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r>
              <a:tr h="307700">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descansado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ansioso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cómodo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r>
              <a:tr h="4615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con  confianza  en  mí mismo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nervioso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Estoy agitado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r>
              <a:tr h="307700">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a punto de explotar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relajado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satisfecho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Estoy preocupado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r>
              <a:tr h="307700">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muy    excitado    y aturdido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alegre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r>
              <a:tr h="153851">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 siento bien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r>
              <a:tr h="307700">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Promedio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lnL>
                      <a:noFill/>
                    </a:lnL>
                    <a:lnR>
                      <a:noFill/>
                    </a:lnR>
                    <a:lnT>
                      <a:noFill/>
                    </a:lnT>
                    <a:lnB>
                      <a:noFill/>
                    </a:lnB>
                    <a:solidFill>
                      <a:srgbClr val="C0C0C0"/>
                    </a:solidFill>
                  </a:tcPr>
                </a:tc>
              </a:tr>
              <a:tr h="307700">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IDARE 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tcPr>
                </a:tc>
                <a:tc>
                  <a:txBody>
                    <a:bodyPr/>
                    <a:lstStyle/>
                    <a:p>
                      <a:endParaRPr lang="es-EC" sz="1200">
                        <a:effectLst/>
                        <a:latin typeface="Calibri" panose="020F0502020204030204" pitchFamily="34" charset="0"/>
                      </a:endParaRPr>
                    </a:p>
                  </a:txBody>
                  <a:tcPr marL="23967" marR="23967" marT="0" marB="0">
                    <a:lnL>
                      <a:noFill/>
                    </a:lnL>
                    <a:lnR>
                      <a:noFill/>
                    </a:lnR>
                    <a:lnT>
                      <a:noFill/>
                    </a:lnT>
                    <a:lnB>
                      <a:noFill/>
                    </a:lnB>
                  </a:tcPr>
                </a:tc>
                <a:tc>
                  <a:txBody>
                    <a:bodyPr/>
                    <a:lstStyle/>
                    <a:p>
                      <a:endParaRPr lang="es-EC" sz="1200">
                        <a:effectLst/>
                        <a:latin typeface="Calibri" panose="020F0502020204030204" pitchFamily="34" charset="0"/>
                      </a:endParaRPr>
                    </a:p>
                  </a:txBody>
                  <a:tcPr marL="23967" marR="23967" marT="0" marB="0">
                    <a:lnL>
                      <a:noFill/>
                    </a:lnL>
                    <a:lnR>
                      <a:noFill/>
                    </a:lnR>
                    <a:lnT>
                      <a:noFill/>
                    </a:lnT>
                    <a:lnB>
                      <a:noFill/>
                    </a:lnB>
                  </a:tcPr>
                </a:tc>
                <a:tc>
                  <a:txBody>
                    <a:bodyPr/>
                    <a:lstStyle/>
                    <a:p>
                      <a:endParaRPr lang="es-EC" sz="1200">
                        <a:effectLst/>
                        <a:latin typeface="Calibri" panose="020F0502020204030204" pitchFamily="34" charset="0"/>
                      </a:endParaRPr>
                    </a:p>
                  </a:txBody>
                  <a:tcPr marL="23967" marR="23967" marT="0" marB="0">
                    <a:lnL>
                      <a:noFill/>
                    </a:lnL>
                    <a:lnR>
                      <a:noFill/>
                    </a:lnR>
                    <a:lnT>
                      <a:noFill/>
                    </a:lnT>
                    <a:lnB>
                      <a:noFill/>
                    </a:lnB>
                  </a:tcPr>
                </a:tc>
                <a:tc>
                  <a:txBody>
                    <a:bodyPr/>
                    <a:lstStyle/>
                    <a:p>
                      <a:endParaRPr lang="es-EC" sz="1200">
                        <a:effectLst/>
                        <a:latin typeface="Calibri" panose="020F0502020204030204" pitchFamily="34" charset="0"/>
                      </a:endParaRPr>
                    </a:p>
                  </a:txBody>
                  <a:tcPr marL="23967" marR="23967" marT="0" marB="0">
                    <a:lnL>
                      <a:noFill/>
                    </a:lnL>
                    <a:lnR>
                      <a:noFill/>
                    </a:lnR>
                    <a:lnT>
                      <a:noFill/>
                    </a:lnT>
                    <a:lnB>
                      <a:noFill/>
                    </a:lnB>
                  </a:tcPr>
                </a:tc>
                <a:tc>
                  <a:txBody>
                    <a:bodyPr/>
                    <a:lstStyle/>
                    <a:p>
                      <a:endParaRPr lang="es-EC" sz="1200" dirty="0">
                        <a:effectLst/>
                        <a:latin typeface="Calibri" panose="020F0502020204030204" pitchFamily="34" charset="0"/>
                      </a:endParaRPr>
                    </a:p>
                  </a:txBody>
                  <a:tcPr marL="23967" marR="23967" marT="0" marB="0">
                    <a:lnL>
                      <a:noFill/>
                    </a:lnL>
                    <a:lnR>
                      <a:noFill/>
                    </a:lnR>
                    <a:lnT>
                      <a:noFill/>
                    </a:lnT>
                    <a:lnB>
                      <a:noFill/>
                    </a:lnB>
                  </a:tcPr>
                </a:tc>
              </a:tr>
              <a:tr h="307700">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IDARE 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lnL>
                      <a:noFill/>
                    </a:lnL>
                    <a:lnR>
                      <a:noFill/>
                    </a:lnR>
                    <a:lnT>
                      <a:noFill/>
                    </a:lnT>
                    <a:lnB>
                      <a:noFill/>
                    </a:lnB>
                    <a:solidFill>
                      <a:srgbClr val="C0C0C0"/>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lnL>
                      <a:noFill/>
                    </a:lnL>
                    <a:lnR>
                      <a:noFill/>
                    </a:lnR>
                    <a:lnT>
                      <a:noFill/>
                    </a:lnT>
                    <a:lnB>
                      <a:noFill/>
                    </a:lnB>
                    <a:solidFill>
                      <a:srgbClr val="C0C0C0"/>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lnL>
                      <a:noFill/>
                    </a:lnL>
                    <a:lnR>
                      <a:noFill/>
                    </a:lnR>
                    <a:lnT>
                      <a:noFill/>
                    </a:lnT>
                    <a:lnB>
                      <a:noFill/>
                    </a:lnB>
                    <a:solidFill>
                      <a:srgbClr val="C0C0C0"/>
                    </a:solidFill>
                  </a:tcPr>
                </a:tc>
              </a:tr>
              <a:tr h="307700">
                <a:tc>
                  <a:txBody>
                    <a:bodyPr/>
                    <a:lstStyle/>
                    <a:p>
                      <a:pPr algn="ctr">
                        <a:lnSpc>
                          <a:spcPct val="115000"/>
                        </a:lnSpc>
                        <a:spcAft>
                          <a:spcPts val="0"/>
                        </a:spcAft>
                      </a:pPr>
                      <a:r>
                        <a:rPr lang="es-EC" sz="1200" b="1">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IDARE FINAL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37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200" b="1"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MEDIO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67" marR="23967"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54882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29069" y="1099881"/>
            <a:ext cx="9135393" cy="4515308"/>
          </a:xfrm>
        </p:spPr>
        <p:txBody>
          <a:bodyPr>
            <a:normAutofit fontScale="92500"/>
          </a:bodyPr>
          <a:lstStyle/>
          <a:p>
            <a:pPr algn="just">
              <a:lnSpc>
                <a:spcPct val="150000"/>
              </a:lnSpc>
            </a:pPr>
            <a:r>
              <a:rPr lang="es-EC" sz="2400" dirty="0">
                <a:latin typeface="Arial" panose="020B0604020202020204" pitchFamily="34" charset="0"/>
                <a:ea typeface="Calibri" panose="020F0502020204030204" pitchFamily="34" charset="0"/>
                <a:cs typeface="Arial" panose="020B0604020202020204" pitchFamily="34" charset="0"/>
              </a:rPr>
              <a:t>La </a:t>
            </a:r>
            <a:r>
              <a:rPr lang="es-EC" sz="2400" dirty="0" smtClean="0">
                <a:latin typeface="Arial" panose="020B0604020202020204" pitchFamily="34" charset="0"/>
                <a:ea typeface="Calibri" panose="020F0502020204030204" pitchFamily="34" charset="0"/>
                <a:cs typeface="Arial" panose="020B0604020202020204" pitchFamily="34" charset="0"/>
              </a:rPr>
              <a:t>Tabla 3  , </a:t>
            </a:r>
            <a:r>
              <a:rPr lang="es-EC" sz="2400" dirty="0">
                <a:latin typeface="Arial" panose="020B0604020202020204" pitchFamily="34" charset="0"/>
                <a:ea typeface="Calibri" panose="020F0502020204030204" pitchFamily="34" charset="0"/>
                <a:cs typeface="Arial" panose="020B0604020202020204" pitchFamily="34" charset="0"/>
              </a:rPr>
              <a:t>especifica la aplicación del Test de </a:t>
            </a:r>
            <a:r>
              <a:rPr lang="es-EC" sz="2400" dirty="0" err="1">
                <a:latin typeface="Arial" panose="020B0604020202020204" pitchFamily="34" charset="0"/>
                <a:ea typeface="Calibri" panose="020F0502020204030204" pitchFamily="34" charset="0"/>
                <a:cs typeface="Arial" panose="020B0604020202020204" pitchFamily="34" charset="0"/>
              </a:rPr>
              <a:t>Idare</a:t>
            </a:r>
            <a:r>
              <a:rPr lang="es-EC" sz="2400" dirty="0">
                <a:latin typeface="Arial" panose="020B0604020202020204" pitchFamily="34" charset="0"/>
                <a:ea typeface="Calibri" panose="020F0502020204030204" pitchFamily="34" charset="0"/>
                <a:cs typeface="Arial" panose="020B0604020202020204" pitchFamily="34" charset="0"/>
              </a:rPr>
              <a:t> en un segundo momento o </a:t>
            </a:r>
            <a:r>
              <a:rPr lang="es-EC" sz="2400" dirty="0" err="1">
                <a:latin typeface="Arial" panose="020B0604020202020204" pitchFamily="34" charset="0"/>
                <a:ea typeface="Calibri" panose="020F0502020204030204" pitchFamily="34" charset="0"/>
                <a:cs typeface="Arial" panose="020B0604020202020204" pitchFamily="34" charset="0"/>
              </a:rPr>
              <a:t>postest</a:t>
            </a:r>
            <a:r>
              <a:rPr lang="es-EC" sz="2400" dirty="0">
                <a:latin typeface="Arial" panose="020B0604020202020204" pitchFamily="34" charset="0"/>
                <a:ea typeface="Calibri" panose="020F0502020204030204" pitchFamily="34" charset="0"/>
                <a:cs typeface="Arial" panose="020B0604020202020204" pitchFamily="34" charset="0"/>
              </a:rPr>
              <a:t>, luego de implementada la propuesta de actividades físico-recreativas basadas en juegos durante los cinco meses planificados en los adultos mayores sometidos a estudio.  </a:t>
            </a:r>
            <a:r>
              <a:rPr lang="es-EC" sz="2400" dirty="0" err="1">
                <a:latin typeface="Arial" panose="020B0604020202020204" pitchFamily="34" charset="0"/>
                <a:ea typeface="Calibri" panose="020F0502020204030204" pitchFamily="34" charset="0"/>
                <a:cs typeface="Arial" panose="020B0604020202020204" pitchFamily="34" charset="0"/>
              </a:rPr>
              <a:t>Idare</a:t>
            </a:r>
            <a:r>
              <a:rPr lang="es-EC" sz="2400" dirty="0">
                <a:latin typeface="Arial" panose="020B0604020202020204" pitchFamily="34" charset="0"/>
                <a:ea typeface="Calibri" panose="020F0502020204030204" pitchFamily="34" charset="0"/>
                <a:cs typeface="Arial" panose="020B0604020202020204" pitchFamily="34" charset="0"/>
              </a:rPr>
              <a:t> determinó una ansiedad como estado de nivel Medio (37 puntos), igual que la primera prueba, pero inferior en términos de puntaje, infiriendo una disminución del nivel de ansiedad en los adultos mayores, al disminuir el puntaje obtenido en  -6 puntos.  </a:t>
            </a:r>
          </a:p>
          <a:p>
            <a:endParaRPr lang="es-EC" dirty="0"/>
          </a:p>
        </p:txBody>
      </p:sp>
    </p:spTree>
    <p:extLst>
      <p:ext uri="{BB962C8B-B14F-4D97-AF65-F5344CB8AC3E}">
        <p14:creationId xmlns:p14="http://schemas.microsoft.com/office/powerpoint/2010/main" val="3169008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259535"/>
            <a:ext cx="9404723" cy="1400530"/>
          </a:xfrm>
        </p:spPr>
        <p:txBody>
          <a:bodyPr/>
          <a:lstStyle/>
          <a:p>
            <a:pPr algn="ctr"/>
            <a:r>
              <a:rPr lang="x-none" sz="2800" b="1" dirty="0">
                <a:latin typeface="Arial" panose="020B0604020202020204" pitchFamily="34" charset="0"/>
                <a:cs typeface="Arial" panose="020B0604020202020204" pitchFamily="34" charset="0"/>
              </a:rPr>
              <a:t>RESULTADOS OBTENIDOS CON EL TEST DE MOTIVACIÓN O TEST </a:t>
            </a:r>
            <a:r>
              <a:rPr lang="es-ES" sz="2800" b="1" dirty="0">
                <a:latin typeface="Arial" panose="020B0604020202020204" pitchFamily="34" charset="0"/>
                <a:cs typeface="Arial" panose="020B0604020202020204" pitchFamily="34" charset="0"/>
              </a:rPr>
              <a:t>   </a:t>
            </a:r>
            <a:r>
              <a:rPr lang="x-none" sz="2800" b="1" dirty="0">
                <a:latin typeface="Arial" panose="020B0604020202020204" pitchFamily="34" charset="0"/>
                <a:cs typeface="Arial" panose="020B0604020202020204" pitchFamily="34" charset="0"/>
              </a:rPr>
              <a:t>DE</a:t>
            </a:r>
            <a:r>
              <a:rPr lang="es-EC" sz="2800" b="1" dirty="0">
                <a:latin typeface="Arial" panose="020B0604020202020204" pitchFamily="34" charset="0"/>
                <a:cs typeface="Arial" panose="020B0604020202020204" pitchFamily="34" charset="0"/>
              </a:rPr>
              <a:t/>
            </a:r>
            <a:br>
              <a:rPr lang="es-EC" sz="2800" b="1" dirty="0">
                <a:latin typeface="Arial" panose="020B0604020202020204" pitchFamily="34" charset="0"/>
                <a:cs typeface="Arial" panose="020B0604020202020204" pitchFamily="34" charset="0"/>
              </a:rPr>
            </a:br>
            <a:r>
              <a:rPr lang="x-none" sz="2800" b="1" dirty="0">
                <a:latin typeface="Arial" panose="020B0604020202020204" pitchFamily="34" charset="0"/>
                <a:cs typeface="Arial" panose="020B0604020202020204" pitchFamily="34" charset="0"/>
              </a:rPr>
              <a:t>LOS 10 DESEOS</a:t>
            </a:r>
            <a:r>
              <a:rPr lang="es-ES" sz="2800" b="1" dirty="0">
                <a:latin typeface="Arial" panose="020B0604020202020204" pitchFamily="34" charset="0"/>
                <a:cs typeface="Arial" panose="020B0604020202020204" pitchFamily="34" charset="0"/>
              </a:rPr>
              <a:t>:  PRETEST y POSTEST</a:t>
            </a:r>
            <a:r>
              <a:rPr lang="es-EC" b="1" dirty="0"/>
              <a:t/>
            </a:r>
            <a:br>
              <a:rPr lang="es-EC" b="1"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87653113"/>
              </p:ext>
            </p:extLst>
          </p:nvPr>
        </p:nvGraphicFramePr>
        <p:xfrm>
          <a:off x="2077239" y="2636952"/>
          <a:ext cx="7353834" cy="3802487"/>
        </p:xfrm>
        <a:graphic>
          <a:graphicData uri="http://schemas.openxmlformats.org/drawingml/2006/table">
            <a:tbl>
              <a:tblPr firstRow="1" firstCol="1" bandRow="1">
                <a:tableStyleId>{5C22544A-7EE6-4342-B048-85BDC9FD1C3A}</a:tableStyleId>
              </a:tblPr>
              <a:tblGrid>
                <a:gridCol w="1450266"/>
                <a:gridCol w="2880513"/>
                <a:gridCol w="1450266"/>
                <a:gridCol w="1572789"/>
              </a:tblGrid>
              <a:tr h="316686">
                <a:tc rowSpan="2">
                  <a:txBody>
                    <a:bodyPr/>
                    <a:lstStyle/>
                    <a:p>
                      <a:pPr algn="ctr">
                        <a:lnSpc>
                          <a:spcPct val="115000"/>
                        </a:lnSpc>
                        <a:spcAft>
                          <a:spcPts val="0"/>
                        </a:spcAft>
                      </a:pPr>
                      <a:r>
                        <a:rPr lang="es-EC" sz="1600" dirty="0">
                          <a:effectLst/>
                        </a:rPr>
                        <a:t>No.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es-EC" sz="1600">
                          <a:effectLst/>
                        </a:rPr>
                        <a:t>DESEO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PRE-TEST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POST-TEST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6891">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C" sz="1600">
                          <a:effectLst/>
                        </a:rPr>
                        <a:t>PUNTOS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316891">
                <a:tc>
                  <a:txBody>
                    <a:bodyPr/>
                    <a:lstStyle/>
                    <a:p>
                      <a:pPr algn="ctr">
                        <a:lnSpc>
                          <a:spcPct val="115000"/>
                        </a:lnSpc>
                        <a:spcAft>
                          <a:spcPts val="0"/>
                        </a:spcAft>
                      </a:pPr>
                      <a:r>
                        <a:rPr lang="es-EC" sz="16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Familia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6891">
                <a:tc>
                  <a:txBody>
                    <a:bodyPr/>
                    <a:lstStyle/>
                    <a:p>
                      <a:pPr algn="ctr">
                        <a:lnSpc>
                          <a:spcPct val="115000"/>
                        </a:lnSpc>
                        <a:spcAft>
                          <a:spcPts val="0"/>
                        </a:spcAft>
                      </a:pPr>
                      <a:r>
                        <a:rPr lang="es-EC" sz="16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dirty="0">
                          <a:effectLst/>
                        </a:rPr>
                        <a:t>Lo material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6891">
                <a:tc>
                  <a:txBody>
                    <a:bodyPr/>
                    <a:lstStyle/>
                    <a:p>
                      <a:pPr algn="ctr">
                        <a:lnSpc>
                          <a:spcPct val="115000"/>
                        </a:lnSpc>
                        <a:spcAft>
                          <a:spcPts val="0"/>
                        </a:spcAft>
                      </a:pPr>
                      <a:r>
                        <a:rPr lang="es-EC" sz="1600" dirty="0">
                          <a:effectLst/>
                        </a:rPr>
                        <a:t>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Relaciones interpersonales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6891">
                <a:tc>
                  <a:txBody>
                    <a:bodyPr/>
                    <a:lstStyle/>
                    <a:p>
                      <a:pPr algn="ctr">
                        <a:lnSpc>
                          <a:spcPct val="115000"/>
                        </a:lnSpc>
                        <a:spcAft>
                          <a:spcPts val="0"/>
                        </a:spcAft>
                      </a:pPr>
                      <a:r>
                        <a:rPr lang="es-EC" sz="1600" dirty="0">
                          <a:effectLst/>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Recreación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6891">
                <a:tc>
                  <a:txBody>
                    <a:bodyPr/>
                    <a:lstStyle/>
                    <a:p>
                      <a:pPr algn="ctr">
                        <a:lnSpc>
                          <a:spcPct val="115000"/>
                        </a:lnSpc>
                        <a:spcAft>
                          <a:spcPts val="0"/>
                        </a:spcAft>
                      </a:pPr>
                      <a:r>
                        <a:rPr lang="es-EC" sz="1600" dirty="0">
                          <a:effectLst/>
                        </a:rPr>
                        <a:t>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Salud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6891">
                <a:tc>
                  <a:txBody>
                    <a:bodyPr/>
                    <a:lstStyle/>
                    <a:p>
                      <a:pPr algn="ctr">
                        <a:lnSpc>
                          <a:spcPct val="115000"/>
                        </a:lnSpc>
                        <a:spcAft>
                          <a:spcPts val="0"/>
                        </a:spcAft>
                      </a:pPr>
                      <a:r>
                        <a:rPr lang="es-EC" sz="16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dirty="0">
                          <a:effectLst/>
                        </a:rPr>
                        <a:t>Deporte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6891">
                <a:tc>
                  <a:txBody>
                    <a:bodyPr/>
                    <a:lstStyle/>
                    <a:p>
                      <a:pPr algn="ctr">
                        <a:lnSpc>
                          <a:spcPct val="115000"/>
                        </a:lnSpc>
                        <a:spcAft>
                          <a:spcPts val="0"/>
                        </a:spcAft>
                      </a:pPr>
                      <a:r>
                        <a:rPr lang="es-EC" sz="1600">
                          <a:effectLst/>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dirty="0">
                          <a:effectLst/>
                        </a:rPr>
                        <a:t>Viajes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6891">
                <a:tc>
                  <a:txBody>
                    <a:bodyPr/>
                    <a:lstStyle/>
                    <a:p>
                      <a:pPr algn="ctr">
                        <a:lnSpc>
                          <a:spcPct val="115000"/>
                        </a:lnSpc>
                        <a:spcAft>
                          <a:spcPts val="0"/>
                        </a:spcAft>
                      </a:pPr>
                      <a:r>
                        <a:rPr lang="es-EC" sz="1600">
                          <a:effectLst/>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dirty="0">
                          <a:effectLst/>
                        </a:rPr>
                        <a:t>Profesión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6891">
                <a:tc>
                  <a:txBody>
                    <a:bodyPr/>
                    <a:lstStyle/>
                    <a:p>
                      <a:pPr algn="ctr">
                        <a:lnSpc>
                          <a:spcPct val="115000"/>
                        </a:lnSpc>
                        <a:spcAft>
                          <a:spcPts val="0"/>
                        </a:spcAft>
                      </a:pPr>
                      <a:r>
                        <a:rPr lang="es-EC" sz="1600">
                          <a:effectLst/>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dirty="0">
                          <a:effectLst/>
                        </a:rPr>
                        <a:t>Amor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6891">
                <a:tc>
                  <a:txBody>
                    <a:bodyPr/>
                    <a:lstStyle/>
                    <a:p>
                      <a:pPr algn="ctr">
                        <a:lnSpc>
                          <a:spcPct val="115000"/>
                        </a:lnSpc>
                        <a:spcAft>
                          <a:spcPts val="0"/>
                        </a:spcAft>
                      </a:pPr>
                      <a:r>
                        <a:rPr lang="es-EC" sz="1600">
                          <a:effectLst/>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Otros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996227" y="1943465"/>
            <a:ext cx="776596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Tabla </a:t>
            </a:r>
            <a:r>
              <a:rPr kumimoji="0" lang="es-EC"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a:t>
            </a:r>
            <a:r>
              <a:rPr kumimoji="0" lang="es-EC"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Promedios de las respuestas recolectadas con el Test de Motivación </a:t>
            </a:r>
            <a:r>
              <a:rPr kumimoji="0" lang="es-EC"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Pretest</a:t>
            </a:r>
            <a:r>
              <a:rPr kumimoji="0" lang="es-EC"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y </a:t>
            </a:r>
            <a:r>
              <a:rPr kumimoji="0" lang="es-EC"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Postest</a:t>
            </a:r>
            <a:r>
              <a:rPr kumimoji="0" lang="es-CO"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C"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6405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7170" y="452718"/>
            <a:ext cx="10081990" cy="2055230"/>
          </a:xfrm>
        </p:spPr>
        <p:txBody>
          <a:bodyPr/>
          <a:lstStyle/>
          <a:p>
            <a:pPr algn="just"/>
            <a:r>
              <a:rPr lang="es-EC" dirty="0">
                <a:solidFill>
                  <a:srgbClr val="000000"/>
                </a:solidFill>
                <a:latin typeface="arial" panose="020B0604020202020204" pitchFamily="34" charset="0"/>
              </a:rPr>
              <a:t>“En el movimiento está la vida y en la actividad reside la felicidad” (Aristóteles).</a:t>
            </a:r>
            <a:endParaRPr lang="es-EC" dirty="0"/>
          </a:p>
        </p:txBody>
      </p:sp>
      <p:pic>
        <p:nvPicPr>
          <p:cNvPr id="2050" name="Picture 2" descr="Resultado de imagen para viejitos haciendo actividad fis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3224" y="2353401"/>
            <a:ext cx="5447764" cy="337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29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0760" y="535923"/>
            <a:ext cx="983945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Para poner en evidencia el índice de aumento o reducción en las preferencias o prioridades de los adultos mayores investigados se aplicó la siguiente fórmula:</a:t>
            </a:r>
            <a:endParaRPr kumimoji="0" lang="es-EC"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561673" y="3546939"/>
            <a:ext cx="882702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C" sz="11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 donde, el dato inicial se considera los resultados obtenidos con el </a:t>
            </a:r>
            <a:r>
              <a:rPr kumimoji="0" lang="es-EC" sz="24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pretest</a:t>
            </a:r>
            <a:r>
              <a:rPr kumimoji="0" lang="es-EC"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y el dato final son los resultados obtenidos con el </a:t>
            </a:r>
            <a:r>
              <a:rPr kumimoji="0" lang="es-EC" sz="24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postest</a:t>
            </a:r>
            <a:r>
              <a:rPr kumimoji="0" lang="es-EC"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s-EC" sz="3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srcRect l="33437" t="54533" r="44589" b="35960"/>
          <a:stretch/>
        </p:blipFill>
        <p:spPr>
          <a:xfrm>
            <a:off x="3618962" y="2051119"/>
            <a:ext cx="4452413" cy="1083021"/>
          </a:xfrm>
          <a:prstGeom prst="rect">
            <a:avLst/>
          </a:prstGeom>
        </p:spPr>
      </p:pic>
    </p:spTree>
    <p:extLst>
      <p:ext uri="{BB962C8B-B14F-4D97-AF65-F5344CB8AC3E}">
        <p14:creationId xmlns:p14="http://schemas.microsoft.com/office/powerpoint/2010/main" val="3532424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440260693"/>
              </p:ext>
            </p:extLst>
          </p:nvPr>
        </p:nvGraphicFramePr>
        <p:xfrm>
          <a:off x="2088548" y="1662540"/>
          <a:ext cx="7390303" cy="4573609"/>
        </p:xfrm>
        <a:graphic>
          <a:graphicData uri="http://schemas.openxmlformats.org/drawingml/2006/table">
            <a:tbl>
              <a:tblPr firstRow="1" firstCol="1" bandRow="1"/>
              <a:tblGrid>
                <a:gridCol w="3182619"/>
                <a:gridCol w="1363223"/>
                <a:gridCol w="1363223"/>
                <a:gridCol w="1481238"/>
              </a:tblGrid>
              <a:tr h="354072">
                <a:tc>
                  <a:txBody>
                    <a:bodyPr/>
                    <a:lstStyle/>
                    <a:p>
                      <a:pPr>
                        <a:lnSpc>
                          <a:spcPct val="115000"/>
                        </a:lnSpc>
                        <a:spcAft>
                          <a:spcPts val="0"/>
                        </a:spcAft>
                      </a:pPr>
                      <a:r>
                        <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Ítem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Dato Inicial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Dato final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Índice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72">
                <a:tc>
                  <a:txBody>
                    <a:bodyPr/>
                    <a:lstStyle/>
                    <a:p>
                      <a:pP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Familia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72">
                <a:tc>
                  <a:txBody>
                    <a:bodyPr/>
                    <a:lstStyle/>
                    <a:p>
                      <a:pP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 material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146">
                <a:tc>
                  <a:txBody>
                    <a:bodyPr/>
                    <a:lstStyle/>
                    <a:p>
                      <a:pP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Relaciones </a:t>
                      </a:r>
                      <a:b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interpersonales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72">
                <a:tc>
                  <a:txBody>
                    <a:bodyPr/>
                    <a:lstStyle/>
                    <a:p>
                      <a:pP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Viajes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72">
                <a:tc>
                  <a:txBody>
                    <a:bodyPr/>
                    <a:lstStyle/>
                    <a:p>
                      <a:pP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Salud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72">
                <a:tc>
                  <a:txBody>
                    <a:bodyPr/>
                    <a:lstStyle/>
                    <a:p>
                      <a:pP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Deporte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72">
                <a:tc>
                  <a:txBody>
                    <a:bodyPr/>
                    <a:lstStyle/>
                    <a:p>
                      <a:pP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Recreación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72">
                <a:tc>
                  <a:txBody>
                    <a:bodyPr/>
                    <a:lstStyle/>
                    <a:p>
                      <a:pP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72">
                <a:tc>
                  <a:txBody>
                    <a:bodyPr/>
                    <a:lstStyle/>
                    <a:p>
                      <a:pP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Amor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72">
                <a:tc>
                  <a:txBody>
                    <a:bodyPr/>
                    <a:lstStyle/>
                    <a:p>
                      <a:pP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Otros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908243" y="683536"/>
            <a:ext cx="726151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Tabla 5.  </a:t>
            </a:r>
            <a:r>
              <a:rPr kumimoji="0" lang="es-EC"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Índice comparativo de datos obtenidos antes y después del Test de Motivación	</a:t>
            </a:r>
            <a:endParaRPr kumimoji="0" lang="es-EC"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6840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88925479"/>
              </p:ext>
            </p:extLst>
          </p:nvPr>
        </p:nvGraphicFramePr>
        <p:xfrm>
          <a:off x="2620963" y="2481922"/>
          <a:ext cx="6677266" cy="4127713"/>
        </p:xfrm>
        <a:graphic>
          <a:graphicData uri="http://schemas.openxmlformats.org/drawingml/2006/table">
            <a:tbl>
              <a:tblPr firstRow="1" firstCol="1" bandRow="1"/>
              <a:tblGrid>
                <a:gridCol w="1664116"/>
                <a:gridCol w="1567282"/>
                <a:gridCol w="1671289"/>
                <a:gridCol w="1774579"/>
              </a:tblGrid>
              <a:tr h="274543">
                <a:tc>
                  <a:txBody>
                    <a:bodyPr/>
                    <a:lstStyle/>
                    <a:p>
                      <a:pPr indent="231140">
                        <a:lnSpc>
                          <a:spcPct val="115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Ítem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Dato Inicial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Dato final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 Variación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43">
                <a:tc>
                  <a:txBody>
                    <a:bodyPr/>
                    <a:lstStyle/>
                    <a:p>
                      <a:pPr indent="231140">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Familia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-40.00%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43">
                <a:tc>
                  <a:txBody>
                    <a:bodyPr/>
                    <a:lstStyle/>
                    <a:p>
                      <a:pPr indent="231140">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Lo material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-55.56%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53">
                <a:tc>
                  <a:txBody>
                    <a:bodyPr/>
                    <a:lstStyle/>
                    <a:p>
                      <a:pPr indent="231140">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Relaciones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-12.50%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53">
                <a:tc>
                  <a:txBody>
                    <a:bodyPr/>
                    <a:lstStyle/>
                    <a:p>
                      <a:pPr indent="231140">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interpersonales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274543">
                <a:tc>
                  <a:txBody>
                    <a:bodyPr/>
                    <a:lstStyle/>
                    <a:p>
                      <a:pPr indent="231140">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Viajes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-50.00%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43">
                <a:tc>
                  <a:txBody>
                    <a:bodyPr/>
                    <a:lstStyle/>
                    <a:p>
                      <a:pPr indent="231140">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Salud</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66.67%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43">
                <a:tc>
                  <a:txBody>
                    <a:bodyPr/>
                    <a:lstStyle/>
                    <a:p>
                      <a:pPr indent="231140">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Deporte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80.00%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43">
                <a:tc>
                  <a:txBody>
                    <a:bodyPr/>
                    <a:lstStyle/>
                    <a:p>
                      <a:pPr indent="231140">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Recreación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14.29%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43">
                <a:tc>
                  <a:txBody>
                    <a:bodyPr/>
                    <a:lstStyle/>
                    <a:p>
                      <a:pPr indent="231140">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Profesión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43">
                <a:tc>
                  <a:txBody>
                    <a:bodyPr/>
                    <a:lstStyle/>
                    <a:p>
                      <a:pPr indent="231140">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Amor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150.00%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43">
                <a:tc>
                  <a:txBody>
                    <a:bodyPr/>
                    <a:lstStyle/>
                    <a:p>
                      <a:pPr indent="231140">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Otros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6653">
                <a:tc>
                  <a:txBody>
                    <a:bodyPr/>
                    <a:lstStyle/>
                    <a:p>
                      <a:pPr indent="231140">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2620963" y="2752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3"/>
          <p:cNvSpPr>
            <a:spLocks noChangeArrowheads="1"/>
          </p:cNvSpPr>
          <p:nvPr/>
        </p:nvSpPr>
        <p:spPr bwMode="auto">
          <a:xfrm>
            <a:off x="1770958" y="1366154"/>
            <a:ext cx="736016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31775"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0" marR="0" lvl="0" indent="231775" algn="l" defTabSz="914400" rtl="0" eaLnBrk="0" fontAlgn="base" latinLnBrk="0" hangingPunct="0">
              <a:lnSpc>
                <a:spcPct val="100000"/>
              </a:lnSpc>
              <a:spcBef>
                <a:spcPct val="0"/>
              </a:spcBef>
              <a:spcAft>
                <a:spcPct val="0"/>
              </a:spcAft>
              <a:buClrTx/>
              <a:buSzTx/>
              <a:buFontTx/>
              <a:buNone/>
              <a:tabLst>
                <a:tab pos="90488" algn="l"/>
              </a:tabLst>
            </a:pPr>
            <a:r>
              <a:rPr kumimoji="0" lang="es-EC"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C" sz="1100" b="0" i="0" u="none" strike="noStrike" cap="none" normalizeH="0" baseline="0" dirty="0" smtClean="0">
              <a:ln>
                <a:noFill/>
              </a:ln>
              <a:solidFill>
                <a:schemeClr val="tx1"/>
              </a:solidFill>
              <a:effectLst/>
            </a:endParaRPr>
          </a:p>
          <a:p>
            <a:pPr marL="0" marR="0" lvl="0" indent="231775" algn="ctr" defTabSz="914400" rtl="0" eaLnBrk="0" fontAlgn="base" latinLnBrk="0" hangingPunct="0">
              <a:lnSpc>
                <a:spcPct val="100000"/>
              </a:lnSpc>
              <a:spcBef>
                <a:spcPct val="0"/>
              </a:spcBef>
              <a:spcAft>
                <a:spcPct val="0"/>
              </a:spcAft>
              <a:buClrTx/>
              <a:buSzTx/>
              <a:buFontTx/>
              <a:buNone/>
              <a:tabLst>
                <a:tab pos="90488" algn="l"/>
              </a:tabLst>
            </a:pPr>
            <a:r>
              <a:rPr kumimoji="0" lang="es-EC" sz="24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Tabla 6. </a:t>
            </a:r>
            <a:r>
              <a:rPr kumimoji="0" lang="es-EC" sz="24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Porcentaje de variación antes y después del Test de Motivación</a:t>
            </a:r>
            <a:endParaRPr kumimoji="0" lang="es-EC" sz="2400" b="0" i="0" u="none" strike="noStrike" cap="none" normalizeH="0" baseline="0" dirty="0" smtClean="0">
              <a:ln>
                <a:noFill/>
              </a:ln>
              <a:solidFill>
                <a:schemeClr val="tx1"/>
              </a:solidFill>
              <a:effectLst/>
              <a:cs typeface="Arial" panose="020B0604020202020204" pitchFamily="34" charset="0"/>
            </a:endParaRPr>
          </a:p>
          <a:p>
            <a:pPr marL="0" marR="0" lvl="0" indent="231775" algn="l" defTabSz="914400" rtl="0" eaLnBrk="0" fontAlgn="base" latinLnBrk="0" hangingPunct="0">
              <a:lnSpc>
                <a:spcPct val="100000"/>
              </a:lnSpc>
              <a:spcBef>
                <a:spcPct val="0"/>
              </a:spcBef>
              <a:spcAft>
                <a:spcPct val="0"/>
              </a:spcAft>
              <a:buClrTx/>
              <a:buSzTx/>
              <a:buFontTx/>
              <a:buNone/>
              <a:tabLst>
                <a:tab pos="90488" algn="l"/>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pic>
        <p:nvPicPr>
          <p:cNvPr id="8" name="Imagen 7"/>
          <p:cNvPicPr>
            <a:picLocks noChangeAspect="1"/>
          </p:cNvPicPr>
          <p:nvPr/>
        </p:nvPicPr>
        <p:blipFill rotWithShape="1">
          <a:blip r:embed="rId2"/>
          <a:srcRect l="35614" t="45027" r="38947" b="45466"/>
          <a:stretch/>
        </p:blipFill>
        <p:spPr>
          <a:xfrm>
            <a:off x="3322749" y="273541"/>
            <a:ext cx="5383369" cy="1131136"/>
          </a:xfrm>
          <a:prstGeom prst="rect">
            <a:avLst/>
          </a:prstGeom>
        </p:spPr>
      </p:pic>
    </p:spTree>
    <p:extLst>
      <p:ext uri="{BB962C8B-B14F-4D97-AF65-F5344CB8AC3E}">
        <p14:creationId xmlns:p14="http://schemas.microsoft.com/office/powerpoint/2010/main" val="2274810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6039" y="1009729"/>
            <a:ext cx="9109634" cy="4515308"/>
          </a:xfrm>
        </p:spPr>
        <p:txBody>
          <a:bodyPr>
            <a:normAutofit/>
          </a:bodyPr>
          <a:lstStyle/>
          <a:p>
            <a:pPr algn="just"/>
            <a:r>
              <a:rPr lang="es-EC" sz="2400" dirty="0">
                <a:latin typeface="Arial" panose="020B0604020202020204" pitchFamily="34" charset="0"/>
                <a:cs typeface="Arial" panose="020B0604020202020204" pitchFamily="34" charset="0"/>
              </a:rPr>
              <a:t>De la comparación realizada entre los datos obtenidos en la aplicación del Test de Motivación antes y después de la puesta en marcha de la estrategia recreativa propuesta por el investigador, los índices y porcentajes negativos como en el caso de los ítems familia, lo material, relaciones interpersonales, viajes, demuestran un decrecimiento en las prioridades del adulto mayor de la Institución en donde se realizó la investigación; por el contrario los índices y porcentajes  positivos como el caso de la salud, el deporte, la recreación, ponen evidencia el interés despertado en los participantes hacia la práctica de las actividades físico-recreativas</a:t>
            </a:r>
            <a:r>
              <a:rPr lang="es-EC" dirty="0"/>
              <a:t>.</a:t>
            </a:r>
          </a:p>
          <a:p>
            <a:endParaRPr lang="es-EC" dirty="0"/>
          </a:p>
        </p:txBody>
      </p:sp>
    </p:spTree>
    <p:extLst>
      <p:ext uri="{BB962C8B-B14F-4D97-AF65-F5344CB8AC3E}">
        <p14:creationId xmlns:p14="http://schemas.microsoft.com/office/powerpoint/2010/main" val="314452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7577" y="231821"/>
            <a:ext cx="10457645" cy="6503830"/>
          </a:xfrm>
        </p:spPr>
        <p:txBody>
          <a:bodyPr>
            <a:normAutofit fontScale="47500" lnSpcReduction="20000"/>
          </a:bodyPr>
          <a:lstStyle/>
          <a:p>
            <a:pPr marL="0" indent="0">
              <a:buNone/>
            </a:pPr>
            <a:r>
              <a:rPr lang="es-EC" sz="5100" b="1" dirty="0">
                <a:latin typeface="Arial" panose="020B0604020202020204" pitchFamily="34" charset="0"/>
                <a:cs typeface="Arial" panose="020B0604020202020204" pitchFamily="34" charset="0"/>
              </a:rPr>
              <a:t>CONCLUSIONES</a:t>
            </a:r>
          </a:p>
          <a:p>
            <a:pPr marL="0" indent="0">
              <a:buNone/>
            </a:pPr>
            <a:endParaRPr lang="es-EC" dirty="0"/>
          </a:p>
          <a:p>
            <a:pPr lvl="0" algn="just"/>
            <a:r>
              <a:rPr lang="es-EC" sz="4400" dirty="0">
                <a:latin typeface="Arial" panose="020B0604020202020204" pitchFamily="34" charset="0"/>
                <a:cs typeface="Arial" panose="020B0604020202020204" pitchFamily="34" charset="0"/>
              </a:rPr>
              <a:t>La fundamentación teórico-metodológica realizada especificó la importancia de los juegos como contenido de las actividades recreativas en el adulto mayor para alcanzar mayores indicadores de motivación hacia la actividad física especializada</a:t>
            </a:r>
            <a:r>
              <a:rPr lang="es-EC" sz="4400" dirty="0" smtClean="0">
                <a:latin typeface="Arial" panose="020B0604020202020204" pitchFamily="34" charset="0"/>
                <a:cs typeface="Arial" panose="020B0604020202020204" pitchFamily="34" charset="0"/>
              </a:rPr>
              <a:t>.</a:t>
            </a:r>
            <a:endParaRPr lang="es-EC" sz="4400" dirty="0">
              <a:latin typeface="Arial" panose="020B0604020202020204" pitchFamily="34" charset="0"/>
              <a:cs typeface="Arial" panose="020B0604020202020204" pitchFamily="34" charset="0"/>
            </a:endParaRPr>
          </a:p>
          <a:p>
            <a:pPr lvl="0" algn="just"/>
            <a:r>
              <a:rPr lang="es-EC" sz="4400" dirty="0">
                <a:latin typeface="Arial" panose="020B0604020202020204" pitchFamily="34" charset="0"/>
                <a:cs typeface="Arial" panose="020B0604020202020204" pitchFamily="34" charset="0"/>
              </a:rPr>
              <a:t>El test de </a:t>
            </a:r>
            <a:r>
              <a:rPr lang="es-EC" sz="4400" dirty="0" err="1">
                <a:latin typeface="Arial" panose="020B0604020202020204" pitchFamily="34" charset="0"/>
                <a:cs typeface="Arial" panose="020B0604020202020204" pitchFamily="34" charset="0"/>
              </a:rPr>
              <a:t>Idare</a:t>
            </a:r>
            <a:r>
              <a:rPr lang="es-EC" sz="4400" dirty="0">
                <a:latin typeface="Arial" panose="020B0604020202020204" pitchFamily="34" charset="0"/>
                <a:cs typeface="Arial" panose="020B0604020202020204" pitchFamily="34" charset="0"/>
              </a:rPr>
              <a:t> aplicado antes de implementar las actividades recreativas, indica un valor de </a:t>
            </a:r>
            <a:r>
              <a:rPr lang="es-EC" sz="4400" dirty="0" err="1">
                <a:latin typeface="Arial" panose="020B0604020202020204" pitchFamily="34" charset="0"/>
                <a:cs typeface="Arial" panose="020B0604020202020204" pitchFamily="34" charset="0"/>
              </a:rPr>
              <a:t>Idare</a:t>
            </a:r>
            <a:r>
              <a:rPr lang="es-EC" sz="4400" dirty="0">
                <a:latin typeface="Arial" panose="020B0604020202020204" pitchFamily="34" charset="0"/>
                <a:cs typeface="Arial" panose="020B0604020202020204" pitchFamily="34" charset="0"/>
              </a:rPr>
              <a:t> igual a 43 puntos, que según la escala especificada en el primer capítulo posee un nivel “Medio” de ansiedad como estado en el colectivo de adultos mayores estudiados (30-44 puntos).  </a:t>
            </a:r>
          </a:p>
          <a:p>
            <a:pPr lvl="0" algn="just"/>
            <a:r>
              <a:rPr lang="es-EC" sz="4400" dirty="0" smtClean="0">
                <a:latin typeface="Arial" panose="020B0604020202020204" pitchFamily="34" charset="0"/>
                <a:cs typeface="Arial" panose="020B0604020202020204" pitchFamily="34" charset="0"/>
              </a:rPr>
              <a:t>La </a:t>
            </a:r>
            <a:r>
              <a:rPr lang="es-EC" sz="4400" dirty="0">
                <a:latin typeface="Arial" panose="020B0604020202020204" pitchFamily="34" charset="0"/>
                <a:cs typeface="Arial" panose="020B0604020202020204" pitchFamily="34" charset="0"/>
              </a:rPr>
              <a:t>aplicación del Test de </a:t>
            </a:r>
            <a:r>
              <a:rPr lang="es-EC" sz="4400" dirty="0" err="1">
                <a:latin typeface="Arial" panose="020B0604020202020204" pitchFamily="34" charset="0"/>
                <a:cs typeface="Arial" panose="020B0604020202020204" pitchFamily="34" charset="0"/>
              </a:rPr>
              <a:t>Idare</a:t>
            </a:r>
            <a:r>
              <a:rPr lang="es-EC" sz="4400" dirty="0">
                <a:latin typeface="Arial" panose="020B0604020202020204" pitchFamily="34" charset="0"/>
                <a:cs typeface="Arial" panose="020B0604020202020204" pitchFamily="34" charset="0"/>
              </a:rPr>
              <a:t> en un segundo momento o </a:t>
            </a:r>
            <a:r>
              <a:rPr lang="es-EC" sz="4400" dirty="0" err="1">
                <a:latin typeface="Arial" panose="020B0604020202020204" pitchFamily="34" charset="0"/>
                <a:cs typeface="Arial" panose="020B0604020202020204" pitchFamily="34" charset="0"/>
              </a:rPr>
              <a:t>postest</a:t>
            </a:r>
            <a:r>
              <a:rPr lang="es-EC" sz="4400" dirty="0">
                <a:latin typeface="Arial" panose="020B0604020202020204" pitchFamily="34" charset="0"/>
                <a:cs typeface="Arial" panose="020B0604020202020204" pitchFamily="34" charset="0"/>
              </a:rPr>
              <a:t>, luego de implementada la prepuesta de actividades físico-recreativas basadas en juegos durante los cinco meses planificados en los adultos mayores sometidos a estudio, </a:t>
            </a:r>
            <a:r>
              <a:rPr lang="es-EC" sz="4400" dirty="0" err="1">
                <a:latin typeface="Arial" panose="020B0604020202020204" pitchFamily="34" charset="0"/>
                <a:cs typeface="Arial" panose="020B0604020202020204" pitchFamily="34" charset="0"/>
              </a:rPr>
              <a:t>Idare</a:t>
            </a:r>
            <a:r>
              <a:rPr lang="es-EC" sz="4400" dirty="0">
                <a:latin typeface="Arial" panose="020B0604020202020204" pitchFamily="34" charset="0"/>
                <a:cs typeface="Arial" panose="020B0604020202020204" pitchFamily="34" charset="0"/>
              </a:rPr>
              <a:t> determinó una ansiedad como estado de nivel Medio (37 puntos), igual que la primera prueba, pero inferior en términos de puntaje, infiriendo una disminución del nivel de ansiedad en los adultos mayores, al disminuir el puntaje obtenido a -6 </a:t>
            </a:r>
            <a:r>
              <a:rPr lang="es-EC" sz="4400" dirty="0" smtClean="0">
                <a:latin typeface="Arial" panose="020B0604020202020204" pitchFamily="34" charset="0"/>
                <a:cs typeface="Arial" panose="020B0604020202020204" pitchFamily="34" charset="0"/>
              </a:rPr>
              <a:t>puntos</a:t>
            </a:r>
            <a:endParaRPr lang="es-EC" sz="4400" dirty="0">
              <a:latin typeface="Arial" panose="020B0604020202020204" pitchFamily="34" charset="0"/>
              <a:cs typeface="Arial" panose="020B0604020202020204" pitchFamily="34" charset="0"/>
            </a:endParaRPr>
          </a:p>
          <a:p>
            <a:pPr lvl="0" algn="just"/>
            <a:r>
              <a:rPr lang="es-EC" sz="4400" dirty="0">
                <a:latin typeface="Arial" panose="020B0604020202020204" pitchFamily="34" charset="0"/>
                <a:cs typeface="Arial" panose="020B0604020202020204" pitchFamily="34" charset="0"/>
              </a:rPr>
              <a:t>Los resultados obtenidos con la aplicación del test de autoevaluación de  </a:t>
            </a:r>
            <a:r>
              <a:rPr lang="es-EC" sz="4400" dirty="0" err="1">
                <a:latin typeface="Arial" panose="020B0604020202020204" pitchFamily="34" charset="0"/>
                <a:cs typeface="Arial" panose="020B0604020202020204" pitchFamily="34" charset="0"/>
              </a:rPr>
              <a:t>Idare</a:t>
            </a:r>
            <a:r>
              <a:rPr lang="es-EC" sz="4400" dirty="0">
                <a:latin typeface="Arial" panose="020B0604020202020204" pitchFamily="34" charset="0"/>
                <a:cs typeface="Arial" panose="020B0604020202020204" pitchFamily="34" charset="0"/>
              </a:rPr>
              <a:t>  fueron significativos  logrando  en  estos adultos mayores, métodos de  motivación  para elevar su autoestima;  además, estos resultados fueron positivos en cuanto a la  importancia que  existe  en estos adultos mayores a  la práctica de la actividad física, habida cuenta de que se sintieron muy  calmados,  contentos, logrando  en ellos  confianza en sí  mismo,  gracias  a la actividad física.</a:t>
            </a:r>
          </a:p>
          <a:p>
            <a:endParaRPr lang="es-EC" dirty="0"/>
          </a:p>
        </p:txBody>
      </p:sp>
    </p:spTree>
    <p:extLst>
      <p:ext uri="{BB962C8B-B14F-4D97-AF65-F5344CB8AC3E}">
        <p14:creationId xmlns:p14="http://schemas.microsoft.com/office/powerpoint/2010/main" val="3836300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7426" y="180304"/>
            <a:ext cx="10212946" cy="6529589"/>
          </a:xfrm>
        </p:spPr>
        <p:txBody>
          <a:bodyPr>
            <a:normAutofit fontScale="70000" lnSpcReduction="20000"/>
          </a:bodyPr>
          <a:lstStyle/>
          <a:p>
            <a:pPr lvl="0" algn="just"/>
            <a:r>
              <a:rPr lang="es-EC" sz="2600" dirty="0">
                <a:latin typeface="Arial" panose="020B0604020202020204" pitchFamily="34" charset="0"/>
                <a:cs typeface="Arial" panose="020B0604020202020204" pitchFamily="34" charset="0"/>
              </a:rPr>
              <a:t>En los primeros resultados con la aplicación del Test de Motivación o Técnica de los 10 Deseos, se encontraron puntuaciones de 10, 9 y 8, dando importancia principal a la familia, en segundo lugar a las necesidades materiales y por último a las relaciones interpersonales.  En un plano menos significativo en su vida diaria, se encontraban las esferas de recreación, el deporte, la salud y el amor, con puntuación de 7, 6, 5, y 2 puntos.  Se determinó como resultado, un nivel bajo de motivación hacia la actividad física en la fase inicial de la propuesta</a:t>
            </a:r>
            <a:r>
              <a:rPr lang="es-EC" sz="2600" dirty="0" smtClean="0">
                <a:latin typeface="Arial" panose="020B0604020202020204" pitchFamily="34" charset="0"/>
                <a:cs typeface="Arial" panose="020B0604020202020204" pitchFamily="34" charset="0"/>
              </a:rPr>
              <a:t>.</a:t>
            </a:r>
            <a:endParaRPr lang="es-EC" sz="2600" dirty="0">
              <a:latin typeface="Arial" panose="020B0604020202020204" pitchFamily="34" charset="0"/>
              <a:cs typeface="Arial" panose="020B0604020202020204" pitchFamily="34" charset="0"/>
            </a:endParaRPr>
          </a:p>
          <a:p>
            <a:pPr lvl="0" algn="just"/>
            <a:r>
              <a:rPr lang="es-EC" sz="2600" dirty="0">
                <a:latin typeface="Arial" panose="020B0604020202020204" pitchFamily="34" charset="0"/>
                <a:cs typeface="Arial" panose="020B0604020202020204" pitchFamily="34" charset="0"/>
              </a:rPr>
              <a:t>La técnica de los 10 deseos aplicada al final de la investigación, para medir hacia cuáles esferas de la vida se inclinaban las necesidades de estos adultos mayores, luego de aplicados por 5 meses los juegos motivacionales, se logró incentivar la motivación y satisfacción de estos adultos mayores, dando así importancia principal a las esferas de deporte, salud, recreación y luego al final se repetía nuevamente la esfera de la familia.  La práctica de la actividad física, arrojó un resultado relevante en cuanto a un nivel alto de motivación hacia la vida de estos adultos mayores</a:t>
            </a:r>
            <a:r>
              <a:rPr lang="es-EC" sz="2600" dirty="0" smtClean="0">
                <a:latin typeface="Arial" panose="020B0604020202020204" pitchFamily="34" charset="0"/>
                <a:cs typeface="Arial" panose="020B0604020202020204" pitchFamily="34" charset="0"/>
              </a:rPr>
              <a:t>.</a:t>
            </a:r>
            <a:endParaRPr lang="es-EC" sz="2600" dirty="0">
              <a:latin typeface="Arial" panose="020B0604020202020204" pitchFamily="34" charset="0"/>
              <a:cs typeface="Arial" panose="020B0604020202020204" pitchFamily="34" charset="0"/>
            </a:endParaRPr>
          </a:p>
          <a:p>
            <a:pPr lvl="0" algn="just"/>
            <a:r>
              <a:rPr lang="es-EC" sz="2600" dirty="0">
                <a:latin typeface="Arial" panose="020B0604020202020204" pitchFamily="34" charset="0"/>
                <a:cs typeface="Arial" panose="020B0604020202020204" pitchFamily="34" charset="0"/>
              </a:rPr>
              <a:t>De la comparación realizada entre los datos obtenidos con la aplicación del Test de Motivación antes y después de la puesta en marcha de la estrategia recreativa propuesta por el investigador, los índices negativos como en el caso de los ítems familia (-0,4), lo material (-0,55), relaciones interpersonales (-0,12), viajes (-0,5), demuestran un decrecimiento en las prioridades del adulto mayor de la Institución en donde se realizó la investigación; por el contrario los índices positivos como el caso de la salud (0,66), el deporte (0,8), la recreación (0,14), ponen evidencia el interés despertado en los participantes hacia la práctica de las actividades físico-recreativas. </a:t>
            </a:r>
          </a:p>
          <a:p>
            <a:pPr lvl="0" algn="just"/>
            <a:r>
              <a:rPr lang="es-EC" sz="2600" dirty="0">
                <a:latin typeface="Arial" panose="020B0604020202020204" pitchFamily="34" charset="0"/>
                <a:cs typeface="Arial" panose="020B0604020202020204" pitchFamily="34" charset="0"/>
              </a:rPr>
              <a:t>El diseño de actividades físico-recreativas implementada por cinco meses incrementó los índices de motivación hacia su práctica, según se determinó con el test de los 10 deseos.</a:t>
            </a:r>
          </a:p>
          <a:p>
            <a:endParaRPr lang="es-EC" dirty="0"/>
          </a:p>
        </p:txBody>
      </p:sp>
    </p:spTree>
    <p:extLst>
      <p:ext uri="{BB962C8B-B14F-4D97-AF65-F5344CB8AC3E}">
        <p14:creationId xmlns:p14="http://schemas.microsoft.com/office/powerpoint/2010/main" val="3270326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0762" y="90152"/>
            <a:ext cx="9903852" cy="6158247"/>
          </a:xfrm>
        </p:spPr>
        <p:txBody>
          <a:bodyPr>
            <a:normAutofit fontScale="92500" lnSpcReduction="20000"/>
          </a:bodyPr>
          <a:lstStyle/>
          <a:p>
            <a:pPr marL="0" indent="0" algn="just">
              <a:lnSpc>
                <a:spcPct val="115000"/>
              </a:lnSpc>
              <a:spcAft>
                <a:spcPts val="1000"/>
              </a:spcAft>
              <a:buNone/>
            </a:pPr>
            <a:r>
              <a:rPr lang="es-EC" sz="2600" b="1" dirty="0">
                <a:latin typeface="Arial" panose="020B0604020202020204" pitchFamily="34" charset="0"/>
                <a:ea typeface="Calibri" panose="020F0502020204030204" pitchFamily="34" charset="0"/>
                <a:cs typeface="Arial" panose="020B0604020202020204" pitchFamily="34" charset="0"/>
              </a:rPr>
              <a:t>RECOMENDACIONES</a:t>
            </a:r>
            <a:endParaRPr lang="es-EC" sz="2200" dirty="0">
              <a:latin typeface="Arial" panose="020B0604020202020204" pitchFamily="34" charset="0"/>
              <a:ea typeface="Calibri" panose="020F0502020204030204" pitchFamily="34" charset="0"/>
              <a:cs typeface="Arial" panose="020B0604020202020204" pitchFamily="34" charset="0"/>
            </a:endParaRPr>
          </a:p>
          <a:p>
            <a:pPr marL="457200" algn="just">
              <a:lnSpc>
                <a:spcPct val="115000"/>
              </a:lnSpc>
            </a:pPr>
            <a:r>
              <a:rPr lang="es-EC" dirty="0">
                <a:latin typeface="Times New Roman" panose="02020603050405020304" pitchFamily="18" charset="0"/>
                <a:ea typeface="Calibri" panose="020F0502020204030204" pitchFamily="34" charset="0"/>
                <a:cs typeface="Times New Roman" panose="02020603050405020304" pitchFamily="18" charset="0"/>
              </a:rPr>
              <a:t> </a:t>
            </a:r>
            <a:r>
              <a:rPr lang="es-EC" sz="2400" dirty="0" smtClean="0">
                <a:latin typeface="Arial" panose="020B0604020202020204" pitchFamily="34" charset="0"/>
                <a:ea typeface="Calibri" panose="020F0502020204030204" pitchFamily="34" charset="0"/>
                <a:cs typeface="Arial" panose="020B0604020202020204" pitchFamily="34" charset="0"/>
              </a:rPr>
              <a:t>Ampliar </a:t>
            </a:r>
            <a:r>
              <a:rPr lang="es-EC" sz="2400" dirty="0">
                <a:latin typeface="Arial" panose="020B0604020202020204" pitchFamily="34" charset="0"/>
                <a:ea typeface="Calibri" panose="020F0502020204030204" pitchFamily="34" charset="0"/>
                <a:cs typeface="Arial" panose="020B0604020202020204" pitchFamily="34" charset="0"/>
              </a:rPr>
              <a:t>la propuesta físico-recreativa para elevar el alcance motivacional del adulto mayor. Lo anterior permitirá realizar personalizaciones y trabajo individualizado según gustos y preferencias de cada sujeto estudiado.</a:t>
            </a:r>
            <a:endParaRPr lang="es-EC" dirty="0">
              <a:latin typeface="Arial" panose="020B0604020202020204" pitchFamily="34" charset="0"/>
              <a:ea typeface="Calibri" panose="020F0502020204030204" pitchFamily="34" charset="0"/>
              <a:cs typeface="Arial" panose="020B0604020202020204" pitchFamily="34" charset="0"/>
            </a:endParaRPr>
          </a:p>
          <a:p>
            <a:pPr marL="457200" algn="just">
              <a:lnSpc>
                <a:spcPct val="115000"/>
              </a:lnSpc>
            </a:pPr>
            <a:r>
              <a:rPr lang="es-EC" sz="2400" dirty="0">
                <a:latin typeface="Arial" panose="020B0604020202020204" pitchFamily="34" charset="0"/>
                <a:ea typeface="Calibri" panose="020F0502020204030204" pitchFamily="34" charset="0"/>
                <a:cs typeface="Arial" panose="020B0604020202020204" pitchFamily="34" charset="0"/>
              </a:rPr>
              <a:t> </a:t>
            </a:r>
            <a:r>
              <a:rPr lang="es-EC" sz="2400" dirty="0" smtClean="0">
                <a:latin typeface="Arial" panose="020B0604020202020204" pitchFamily="34" charset="0"/>
                <a:ea typeface="Calibri" panose="020F0502020204030204" pitchFamily="34" charset="0"/>
                <a:cs typeface="Arial" panose="020B0604020202020204" pitchFamily="34" charset="0"/>
              </a:rPr>
              <a:t>Socializar </a:t>
            </a:r>
            <a:r>
              <a:rPr lang="es-EC" sz="2400" dirty="0">
                <a:latin typeface="Arial" panose="020B0604020202020204" pitchFamily="34" charset="0"/>
                <a:ea typeface="Calibri" panose="020F0502020204030204" pitchFamily="34" charset="0"/>
                <a:cs typeface="Arial" panose="020B0604020202020204" pitchFamily="34" charset="0"/>
              </a:rPr>
              <a:t>la investigación mediante la participación en congresos científicos y técnicos, así como en publicaciones científicas nacionales e </a:t>
            </a:r>
            <a:r>
              <a:rPr lang="es-EC" sz="2400" dirty="0" smtClean="0">
                <a:latin typeface="Arial" panose="020B0604020202020204" pitchFamily="34" charset="0"/>
                <a:ea typeface="Calibri" panose="020F0502020204030204" pitchFamily="34" charset="0"/>
                <a:cs typeface="Arial" panose="020B0604020202020204" pitchFamily="34" charset="0"/>
              </a:rPr>
              <a:t>internacionales.</a:t>
            </a:r>
            <a:endParaRPr lang="es-EC" dirty="0" smtClean="0">
              <a:latin typeface="Arial" panose="020B0604020202020204" pitchFamily="34" charset="0"/>
              <a:ea typeface="Calibri" panose="020F0502020204030204" pitchFamily="34" charset="0"/>
              <a:cs typeface="Arial" panose="020B0604020202020204" pitchFamily="34" charset="0"/>
            </a:endParaRPr>
          </a:p>
          <a:p>
            <a:pPr marL="457200" algn="just">
              <a:lnSpc>
                <a:spcPct val="115000"/>
              </a:lnSpc>
            </a:pPr>
            <a:r>
              <a:rPr lang="es-EC" sz="2400" dirty="0" smtClean="0">
                <a:latin typeface="Arial" panose="020B0604020202020204" pitchFamily="34" charset="0"/>
                <a:ea typeface="Calibri" panose="020F0502020204030204" pitchFamily="34" charset="0"/>
                <a:cs typeface="Arial" panose="020B0604020202020204" pitchFamily="34" charset="0"/>
              </a:rPr>
              <a:t>Que </a:t>
            </a:r>
            <a:r>
              <a:rPr lang="es-EC" sz="2400" dirty="0">
                <a:latin typeface="Arial" panose="020B0604020202020204" pitchFamily="34" charset="0"/>
                <a:ea typeface="Calibri" panose="020F0502020204030204" pitchFamily="34" charset="0"/>
                <a:cs typeface="Arial" panose="020B0604020202020204" pitchFamily="34" charset="0"/>
              </a:rPr>
              <a:t>las Universidades del Ecuador promuevan la elaboración de proyectos tendientes a la creación de centros asistenciales, ya sean estos públicos o privados pero con garantía de calidad, que cumplan con la recomendación de las Naciones Unidas en la Asamblea Mundial del Envejecimiento que textualmente dice: “Hay que asegurarse de que la atención a los ancianos en las instituciones se proporcione en condiciones dignas, de manera que aquellos gocen de la calidad de vida que les corresponde y se respete sus creencias, intereses, necesidades y vida privada.  Los Estados deben establecer los criterios mínimos para asegurar una mejor calidad de atención”.</a:t>
            </a:r>
            <a:endParaRPr lang="es-EC" dirty="0">
              <a:latin typeface="Arial" panose="020B060402020202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83728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0456" y="218942"/>
            <a:ext cx="10071279" cy="6029458"/>
          </a:xfrm>
        </p:spPr>
        <p:txBody>
          <a:bodyPr>
            <a:normAutofit fontScale="92500" lnSpcReduction="10000"/>
          </a:bodyPr>
          <a:lstStyle/>
          <a:p>
            <a:pPr marL="0" indent="0">
              <a:buNone/>
            </a:pPr>
            <a:r>
              <a:rPr lang="es-CO" b="1" dirty="0"/>
              <a:t>PROPUESTA DE INTERVENCIÓN</a:t>
            </a:r>
            <a:endParaRPr lang="es-EC" b="1" dirty="0"/>
          </a:p>
          <a:p>
            <a:pPr lvl="0" algn="just"/>
            <a:r>
              <a:rPr lang="es-CO" sz="2400" dirty="0">
                <a:latin typeface="Arial" panose="020B0604020202020204" pitchFamily="34" charset="0"/>
                <a:cs typeface="Arial" panose="020B0604020202020204" pitchFamily="34" charset="0"/>
              </a:rPr>
              <a:t>Descripción del ámbito de la investigación</a:t>
            </a:r>
            <a:endParaRPr lang="es-EC" sz="2400" dirty="0">
              <a:latin typeface="Arial" panose="020B0604020202020204" pitchFamily="34" charset="0"/>
              <a:cs typeface="Arial" panose="020B0604020202020204" pitchFamily="34" charset="0"/>
            </a:endParaRPr>
          </a:p>
          <a:p>
            <a:pPr lvl="0" algn="just"/>
            <a:r>
              <a:rPr lang="es-CO" sz="2400" dirty="0">
                <a:latin typeface="Arial" panose="020B0604020202020204" pitchFamily="34" charset="0"/>
                <a:cs typeface="Arial" panose="020B0604020202020204" pitchFamily="34" charset="0"/>
              </a:rPr>
              <a:t>Ubicación de la Institución en donde se realizó la investigación</a:t>
            </a:r>
            <a:endParaRPr lang="es-EC" sz="2400" dirty="0">
              <a:latin typeface="Arial" panose="020B0604020202020204" pitchFamily="34" charset="0"/>
              <a:cs typeface="Arial" panose="020B0604020202020204" pitchFamily="34" charset="0"/>
            </a:endParaRPr>
          </a:p>
          <a:p>
            <a:pPr lvl="0" algn="just"/>
            <a:r>
              <a:rPr lang="es-CO" sz="2400" dirty="0">
                <a:latin typeface="Arial" panose="020B0604020202020204" pitchFamily="34" charset="0"/>
                <a:cs typeface="Arial" panose="020B0604020202020204" pitchFamily="34" charset="0"/>
              </a:rPr>
              <a:t>Metodología empleada.  Aquí es</a:t>
            </a:r>
            <a:r>
              <a:rPr lang="es-EC" sz="2400" dirty="0">
                <a:latin typeface="Arial" panose="020B0604020202020204" pitchFamily="34" charset="0"/>
                <a:cs typeface="Arial" panose="020B0604020202020204" pitchFamily="34" charset="0"/>
              </a:rPr>
              <a:t> importante destacar que para el desarrollo de todas las actividades planificadas, fue necesario dividir a la población participante en 3 grupos.  Luego de aplicado estos test, se procedió a realizar durante  5 meses el conjunto de actividades físico-recreativas propuestas para elevar la motivación del adulto mayor sometidos a estudio, el mismo se realizaba 3 veces a la semana,  en el horario de 15h00 a 16h00. </a:t>
            </a:r>
          </a:p>
          <a:p>
            <a:pPr lvl="0" algn="just"/>
            <a:r>
              <a:rPr lang="es-EC" sz="2400" dirty="0">
                <a:latin typeface="Arial" panose="020B0604020202020204" pitchFamily="34" charset="0"/>
                <a:cs typeface="Arial" panose="020B0604020202020204" pitchFamily="34" charset="0"/>
              </a:rPr>
              <a:t>Se planteó un marco teórico enfocado al juego para incrementar la motivación hacia la práctica de actividades físico-recreativas para el adulto mayor</a:t>
            </a:r>
          </a:p>
          <a:p>
            <a:pPr lvl="0" algn="just"/>
            <a:r>
              <a:rPr lang="es-EC" sz="2400" dirty="0">
                <a:latin typeface="Arial" panose="020B0604020202020204" pitchFamily="34" charset="0"/>
                <a:cs typeface="Arial" panose="020B0604020202020204" pitchFamily="34" charset="0"/>
              </a:rPr>
              <a:t>Se desarrolló un taller de inducción denominado: </a:t>
            </a:r>
            <a:r>
              <a:rPr lang="es-EC" sz="2400" b="1" dirty="0">
                <a:latin typeface="Arial" panose="020B0604020202020204" pitchFamily="34" charset="0"/>
                <a:cs typeface="Arial" panose="020B0604020202020204" pitchFamily="34" charset="0"/>
              </a:rPr>
              <a:t>Importancia de las actividades físico recreativas en el adulto mayor</a:t>
            </a:r>
            <a:endParaRPr lang="es-EC" sz="2400" dirty="0">
              <a:latin typeface="Arial" panose="020B0604020202020204" pitchFamily="34" charset="0"/>
              <a:cs typeface="Arial" panose="020B0604020202020204" pitchFamily="34" charset="0"/>
            </a:endParaRPr>
          </a:p>
          <a:p>
            <a:pPr lvl="0" algn="just"/>
            <a:r>
              <a:rPr lang="es-EC" sz="2400" dirty="0">
                <a:latin typeface="Arial" panose="020B0604020202020204" pitchFamily="34" charset="0"/>
                <a:cs typeface="Arial" panose="020B0604020202020204" pitchFamily="34" charset="0"/>
              </a:rPr>
              <a:t>Finalmente, se desarrolló un conjunto de actividades físico-recreativas dirigidas al grupo en investigación.</a:t>
            </a:r>
          </a:p>
          <a:p>
            <a:endParaRPr lang="es-EC" dirty="0"/>
          </a:p>
        </p:txBody>
      </p:sp>
    </p:spTree>
    <p:extLst>
      <p:ext uri="{BB962C8B-B14F-4D97-AF65-F5344CB8AC3E}">
        <p14:creationId xmlns:p14="http://schemas.microsoft.com/office/powerpoint/2010/main" val="3486666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EC" sz="13800" dirty="0" smtClean="0">
                <a:latin typeface="Arial" panose="020B0604020202020204" pitchFamily="34" charset="0"/>
                <a:cs typeface="Arial" panose="020B0604020202020204" pitchFamily="34" charset="0"/>
              </a:rPr>
              <a:t>GRACIAS </a:t>
            </a:r>
            <a:endParaRPr lang="es-EC" sz="1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455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Tema de investigación</a:t>
            </a:r>
            <a:endParaRPr lang="es-EC" dirty="0"/>
          </a:p>
        </p:txBody>
      </p:sp>
      <p:sp>
        <p:nvSpPr>
          <p:cNvPr id="3" name="Marcador de contenido 2"/>
          <p:cNvSpPr>
            <a:spLocks noGrp="1"/>
          </p:cNvSpPr>
          <p:nvPr>
            <p:ph idx="1"/>
          </p:nvPr>
        </p:nvSpPr>
        <p:spPr>
          <a:xfrm>
            <a:off x="1103311" y="1957589"/>
            <a:ext cx="9174029" cy="2421227"/>
          </a:xfrm>
        </p:spPr>
        <p:txBody>
          <a:bodyPr>
            <a:normAutofit/>
          </a:bodyPr>
          <a:lstStyle/>
          <a:p>
            <a:pPr algn="ctr">
              <a:lnSpc>
                <a:spcPct val="115000"/>
              </a:lnSpc>
              <a:spcAft>
                <a:spcPts val="1000"/>
              </a:spcAft>
            </a:pPr>
            <a:r>
              <a:rPr lang="es-EC" sz="2800" dirty="0" smtClean="0">
                <a:latin typeface="Arial" panose="020B0604020202020204" pitchFamily="34" charset="0"/>
                <a:ea typeface="Calibri" panose="020F0502020204030204" pitchFamily="34" charset="0"/>
                <a:cs typeface="Arial" panose="020B0604020202020204" pitchFamily="34" charset="0"/>
              </a:rPr>
              <a:t>Estrategia recreativa para elevar el índice de motivación hacia la práctica de actividad física en el hogar de adultos mayores “DANIEL ÁLVAREZ SÁNCHEZ” de la ciudad de Loja.</a:t>
            </a:r>
          </a:p>
          <a:p>
            <a:endParaRPr lang="es-EC" dirty="0"/>
          </a:p>
        </p:txBody>
      </p:sp>
    </p:spTree>
    <p:extLst>
      <p:ext uri="{BB962C8B-B14F-4D97-AF65-F5344CB8AC3E}">
        <p14:creationId xmlns:p14="http://schemas.microsoft.com/office/powerpoint/2010/main" val="3488051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069112" cy="5587474"/>
          </a:xfrm>
        </p:spPr>
        <p:txBody>
          <a:bodyPr/>
          <a:lstStyle/>
          <a:p>
            <a:pPr algn="ctr"/>
            <a:r>
              <a:rPr lang="es-EC" dirty="0"/>
              <a:t>PLANTEAMIENTO DEL </a:t>
            </a:r>
            <a:r>
              <a:rPr lang="es-EC" dirty="0" smtClean="0"/>
              <a:t>PROBLEMA</a:t>
            </a:r>
            <a:br>
              <a:rPr lang="es-EC" dirty="0" smtClean="0"/>
            </a:br>
            <a:r>
              <a:rPr lang="es-EC" dirty="0"/>
              <a:t/>
            </a:r>
            <a:br>
              <a:rPr lang="es-EC" dirty="0"/>
            </a:br>
            <a:r>
              <a:rPr lang="es-EC" dirty="0"/>
              <a:t>     </a:t>
            </a:r>
            <a:r>
              <a:rPr lang="es-EC" sz="2800" dirty="0">
                <a:latin typeface="Arial" panose="020B0604020202020204" pitchFamily="34" charset="0"/>
                <a:cs typeface="Arial" panose="020B0604020202020204" pitchFamily="34" charset="0"/>
              </a:rPr>
              <a:t>¿</a:t>
            </a:r>
            <a:r>
              <a:rPr lang="es-EC" sz="2800" dirty="0" smtClean="0">
                <a:latin typeface="Arial" panose="020B0604020202020204" pitchFamily="34" charset="0"/>
                <a:cs typeface="Arial" panose="020B0604020202020204" pitchFamily="34" charset="0"/>
              </a:rPr>
              <a:t>Cómo incrementar la motivación hacia la actividad físico-recreativa en personas de la tercera edad pertenecientes al hogar de adultos mayores "</a:t>
            </a:r>
            <a:r>
              <a:rPr lang="es-EC" sz="2800" dirty="0">
                <a:latin typeface="Arial" panose="020B0604020202020204" pitchFamily="34" charset="0"/>
                <a:cs typeface="Arial" panose="020B0604020202020204" pitchFamily="34" charset="0"/>
              </a:rPr>
              <a:t>DANIEL ÁLVAREZ SÁNCHEZ" </a:t>
            </a:r>
            <a:r>
              <a:rPr lang="es-EC" sz="2800" dirty="0" smtClean="0">
                <a:latin typeface="Arial" panose="020B0604020202020204" pitchFamily="34" charset="0"/>
                <a:cs typeface="Arial" panose="020B0604020202020204" pitchFamily="34" charset="0"/>
              </a:rPr>
              <a:t>de la ciudad de LOJA</a:t>
            </a:r>
            <a:r>
              <a:rPr lang="es-EC" sz="2800" dirty="0">
                <a:latin typeface="Arial" panose="020B0604020202020204" pitchFamily="34" charset="0"/>
                <a:cs typeface="Arial" panose="020B0604020202020204" pitchFamily="34" charset="0"/>
              </a:rPr>
              <a:t>?</a:t>
            </a:r>
            <a:br>
              <a:rPr lang="es-EC" sz="2800" dirty="0">
                <a:latin typeface="Arial" panose="020B0604020202020204" pitchFamily="34" charset="0"/>
                <a:cs typeface="Arial" panose="020B0604020202020204" pitchFamily="34" charset="0"/>
              </a:rPr>
            </a:b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843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7"/>
            <a:ext cx="9875928" cy="5484444"/>
          </a:xfrm>
        </p:spPr>
        <p:txBody>
          <a:bodyPr/>
          <a:lstStyle/>
          <a:p>
            <a:r>
              <a:rPr lang="es-EC" dirty="0"/>
              <a:t>MARCO </a:t>
            </a:r>
            <a:r>
              <a:rPr lang="es-EC" dirty="0" smtClean="0"/>
              <a:t>TEÓRICO</a:t>
            </a:r>
            <a:br>
              <a:rPr lang="es-EC" dirty="0" smtClean="0"/>
            </a:br>
            <a:r>
              <a:rPr lang="es-EC" dirty="0"/>
              <a:t/>
            </a:r>
            <a:br>
              <a:rPr lang="es-EC" dirty="0"/>
            </a:br>
            <a:r>
              <a:rPr lang="es-EC" sz="2800" dirty="0" smtClean="0">
                <a:latin typeface="Arial" panose="020B0604020202020204" pitchFamily="34" charset="0"/>
                <a:cs typeface="Arial" panose="020B0604020202020204" pitchFamily="34" charset="0"/>
              </a:rPr>
              <a:t>MOTIVACIÓN:</a:t>
            </a:r>
            <a:r>
              <a:rPr lang="es-EC" sz="2800" dirty="0">
                <a:latin typeface="Arial" panose="020B0604020202020204" pitchFamily="34" charset="0"/>
                <a:cs typeface="Arial" panose="020B0604020202020204" pitchFamily="34" charset="0"/>
              </a:rPr>
              <a:t/>
            </a:r>
            <a:br>
              <a:rPr lang="es-EC" sz="2800" dirty="0">
                <a:latin typeface="Arial" panose="020B0604020202020204" pitchFamily="34" charset="0"/>
                <a:cs typeface="Arial" panose="020B0604020202020204" pitchFamily="34" charset="0"/>
              </a:rPr>
            </a:br>
            <a:r>
              <a:rPr lang="es-EC" sz="2800" dirty="0">
                <a:latin typeface="Arial" panose="020B0604020202020204" pitchFamily="34" charset="0"/>
                <a:cs typeface="Arial" panose="020B0604020202020204" pitchFamily="34" charset="0"/>
              </a:rPr>
              <a:t>Es una expresión y manifestación de las propiedades y del estado de la personalidad, del carácter, de las capacidades y del temperamento.  (</a:t>
            </a:r>
            <a:r>
              <a:rPr lang="es-EC" sz="2800" dirty="0" err="1">
                <a:latin typeface="Arial" panose="020B0604020202020204" pitchFamily="34" charset="0"/>
                <a:cs typeface="Arial" panose="020B0604020202020204" pitchFamily="34" charset="0"/>
              </a:rPr>
              <a:t>Giceya</a:t>
            </a:r>
            <a:r>
              <a:rPr lang="es-EC" sz="2800" dirty="0">
                <a:latin typeface="Arial" panose="020B0604020202020204" pitchFamily="34" charset="0"/>
                <a:cs typeface="Arial" panose="020B0604020202020204" pitchFamily="34" charset="0"/>
              </a:rPr>
              <a:t>, y otros, 2017</a:t>
            </a:r>
            <a:r>
              <a:rPr lang="es-EC" sz="2800" dirty="0" smtClean="0">
                <a:latin typeface="Arial" panose="020B0604020202020204" pitchFamily="34" charset="0"/>
                <a:cs typeface="Arial" panose="020B0604020202020204" pitchFamily="34" charset="0"/>
              </a:rPr>
              <a:t>)</a:t>
            </a:r>
            <a:br>
              <a:rPr lang="es-EC" sz="2800" dirty="0" smtClean="0">
                <a:latin typeface="Arial" panose="020B0604020202020204" pitchFamily="34" charset="0"/>
                <a:cs typeface="Arial" panose="020B0604020202020204" pitchFamily="34" charset="0"/>
              </a:rPr>
            </a:br>
            <a:r>
              <a:rPr lang="es-EC" sz="2800" dirty="0">
                <a:latin typeface="Arial" panose="020B0604020202020204" pitchFamily="34" charset="0"/>
                <a:cs typeface="Arial" panose="020B0604020202020204" pitchFamily="34" charset="0"/>
              </a:rPr>
              <a:t/>
            </a:r>
            <a:br>
              <a:rPr lang="es-EC" sz="2800" dirty="0">
                <a:latin typeface="Arial" panose="020B0604020202020204" pitchFamily="34" charset="0"/>
                <a:cs typeface="Arial" panose="020B0604020202020204" pitchFamily="34" charset="0"/>
              </a:rPr>
            </a:br>
            <a:r>
              <a:rPr lang="es-EC" sz="2800" dirty="0" smtClean="0">
                <a:latin typeface="Arial" panose="020B0604020202020204" pitchFamily="34" charset="0"/>
                <a:cs typeface="Arial" panose="020B0604020202020204" pitchFamily="34" charset="0"/>
              </a:rPr>
              <a:t>ESTRATEGIA RECREATIVA:</a:t>
            </a:r>
            <a:r>
              <a:rPr lang="es-EC" sz="2800" dirty="0">
                <a:latin typeface="Arial" panose="020B0604020202020204" pitchFamily="34" charset="0"/>
                <a:cs typeface="Arial" panose="020B0604020202020204" pitchFamily="34" charset="0"/>
              </a:rPr>
              <a:t/>
            </a:r>
            <a:br>
              <a:rPr lang="es-EC" sz="2800" dirty="0">
                <a:latin typeface="Arial" panose="020B0604020202020204" pitchFamily="34" charset="0"/>
                <a:cs typeface="Arial" panose="020B0604020202020204" pitchFamily="34" charset="0"/>
              </a:rPr>
            </a:br>
            <a:r>
              <a:rPr lang="es-EC" sz="2800" dirty="0">
                <a:latin typeface="Arial" panose="020B0604020202020204" pitchFamily="34" charset="0"/>
                <a:cs typeface="Arial" panose="020B0604020202020204" pitchFamily="34" charset="0"/>
              </a:rPr>
              <a:t>Planificación y organización de acciones y actividades recreativas tendientes a satisfacer necesidades y fortalecer la integralidad humana.</a:t>
            </a:r>
            <a:br>
              <a:rPr lang="es-EC" sz="2800" dirty="0">
                <a:latin typeface="Arial" panose="020B0604020202020204" pitchFamily="34" charset="0"/>
                <a:cs typeface="Arial" panose="020B0604020202020204" pitchFamily="34" charset="0"/>
              </a:rPr>
            </a:b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0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7"/>
            <a:ext cx="10120627" cy="5935203"/>
          </a:xfrm>
        </p:spPr>
        <p:txBody>
          <a:bodyPr/>
          <a:lstStyle/>
          <a:p>
            <a:r>
              <a:rPr lang="es-EC" dirty="0" smtClean="0"/>
              <a:t>JUSTIFICACIÓN</a:t>
            </a:r>
            <a:br>
              <a:rPr lang="es-EC" dirty="0" smtClean="0"/>
            </a:br>
            <a:r>
              <a:rPr lang="es-EC" dirty="0"/>
              <a:t/>
            </a:r>
            <a:br>
              <a:rPr lang="es-EC" dirty="0"/>
            </a:br>
            <a:r>
              <a:rPr lang="es-EC" sz="2800" dirty="0">
                <a:latin typeface="Arial" panose="020B0604020202020204" pitchFamily="34" charset="0"/>
                <a:cs typeface="Arial" panose="020B0604020202020204" pitchFamily="34" charset="0"/>
              </a:rPr>
              <a:t>Buscar a través de la recreación, una vía de motivación en los adultos mayores del Hogar “Daniel Álvarez Sánchez” de la ciudad de Loja, hacia el ejercicio físico, tendiente a mejorar su estado de ánimo, su salud física y mental, y por lo tanto su calidad de </a:t>
            </a:r>
            <a:r>
              <a:rPr lang="es-EC" sz="2800" dirty="0" smtClean="0">
                <a:latin typeface="Arial" panose="020B0604020202020204" pitchFamily="34" charset="0"/>
                <a:cs typeface="Arial" panose="020B0604020202020204" pitchFamily="34" charset="0"/>
              </a:rPr>
              <a:t>vida.</a:t>
            </a:r>
            <a:br>
              <a:rPr lang="es-EC" sz="2800" dirty="0" smtClean="0">
                <a:latin typeface="Arial" panose="020B0604020202020204" pitchFamily="34" charset="0"/>
                <a:cs typeface="Arial" panose="020B0604020202020204" pitchFamily="34" charset="0"/>
              </a:rPr>
            </a:br>
            <a:r>
              <a:rPr lang="es-EC" sz="2800" dirty="0">
                <a:latin typeface="Arial" panose="020B0604020202020204" pitchFamily="34" charset="0"/>
                <a:cs typeface="Arial" panose="020B0604020202020204" pitchFamily="34" charset="0"/>
              </a:rPr>
              <a:t/>
            </a:r>
            <a:br>
              <a:rPr lang="es-EC" sz="2800" dirty="0">
                <a:latin typeface="Arial" panose="020B0604020202020204" pitchFamily="34" charset="0"/>
                <a:cs typeface="Arial" panose="020B0604020202020204" pitchFamily="34" charset="0"/>
              </a:rPr>
            </a:br>
            <a:r>
              <a:rPr lang="es-EC" dirty="0"/>
              <a:t/>
            </a:r>
            <a:br>
              <a:rPr lang="es-EC" dirty="0"/>
            </a:br>
            <a:endParaRPr lang="es-EC" dirty="0"/>
          </a:p>
        </p:txBody>
      </p:sp>
    </p:spTree>
    <p:extLst>
      <p:ext uri="{BB962C8B-B14F-4D97-AF65-F5344CB8AC3E}">
        <p14:creationId xmlns:p14="http://schemas.microsoft.com/office/powerpoint/2010/main" val="3864328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155" y="412124"/>
            <a:ext cx="9839459" cy="6349284"/>
          </a:xfrm>
        </p:spPr>
        <p:txBody>
          <a:bodyPr/>
          <a:lstStyle/>
          <a:p>
            <a:r>
              <a:rPr lang="es-EC" sz="2800" dirty="0">
                <a:latin typeface="Arial" panose="020B0604020202020204" pitchFamily="34" charset="0"/>
                <a:cs typeface="Arial" panose="020B0604020202020204" pitchFamily="34" charset="0"/>
              </a:rPr>
              <a:t>OBJETIVO GENERAL</a:t>
            </a:r>
            <a:r>
              <a:rPr lang="es-EC" dirty="0"/>
              <a:t/>
            </a:r>
            <a:br>
              <a:rPr lang="es-EC" dirty="0"/>
            </a:br>
            <a:r>
              <a:rPr lang="es-EC" sz="2000" dirty="0">
                <a:latin typeface="Arial" panose="020B0604020202020204" pitchFamily="34" charset="0"/>
                <a:cs typeface="Arial" panose="020B0604020202020204" pitchFamily="34" charset="0"/>
              </a:rPr>
              <a:t>Implementar una estrategia recreativa que incremente el estado motivacional hacia la práctica sistemática de actividad física en un grupo de sujetos de la tercera edad pertenecientes al Hogar de Adultos Mayores "Daniel Álvarez Sánchez" de la </a:t>
            </a:r>
            <a:r>
              <a:rPr lang="es-EC" sz="2000" dirty="0" smtClean="0">
                <a:latin typeface="Arial" panose="020B0604020202020204" pitchFamily="34" charset="0"/>
                <a:cs typeface="Arial" panose="020B0604020202020204" pitchFamily="34" charset="0"/>
              </a:rPr>
              <a:t>ciudad de </a:t>
            </a:r>
            <a:r>
              <a:rPr lang="es-EC" sz="2000" dirty="0">
                <a:latin typeface="Arial" panose="020B0604020202020204" pitchFamily="34" charset="0"/>
                <a:cs typeface="Arial" panose="020B0604020202020204" pitchFamily="34" charset="0"/>
              </a:rPr>
              <a:t>Loja, República del Ecuador</a:t>
            </a:r>
            <a:r>
              <a:rPr lang="es-EC" dirty="0" smtClean="0"/>
              <a:t>.</a:t>
            </a:r>
            <a:br>
              <a:rPr lang="es-EC" dirty="0" smtClean="0"/>
            </a:br>
            <a:r>
              <a:rPr lang="es-EC" dirty="0"/>
              <a:t/>
            </a:r>
            <a:br>
              <a:rPr lang="es-EC" dirty="0"/>
            </a:br>
            <a:r>
              <a:rPr lang="es-EC" sz="2800" dirty="0" smtClean="0">
                <a:latin typeface="Arial" panose="020B0604020202020204" pitchFamily="34" charset="0"/>
                <a:cs typeface="Arial" panose="020B0604020202020204" pitchFamily="34" charset="0"/>
              </a:rPr>
              <a:t>OBJETIVOS ESPECÍFICOS</a:t>
            </a:r>
            <a:r>
              <a:rPr lang="es-EC" sz="1800" dirty="0" smtClean="0">
                <a:latin typeface="Arial" panose="020B0604020202020204" pitchFamily="34" charset="0"/>
                <a:cs typeface="Arial" panose="020B0604020202020204" pitchFamily="34" charset="0"/>
              </a:rPr>
              <a:t/>
            </a:r>
            <a:br>
              <a:rPr lang="es-EC" sz="1800" dirty="0" smtClean="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
            </a:r>
            <a:br>
              <a:rPr lang="es-EC" sz="1800"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1)</a:t>
            </a:r>
            <a:r>
              <a:rPr lang="es-EC" sz="2000" dirty="0">
                <a:latin typeface="Arial" panose="020B0604020202020204" pitchFamily="34" charset="0"/>
                <a:cs typeface="Arial" panose="020B0604020202020204" pitchFamily="34" charset="0"/>
              </a:rPr>
              <a:t>	Diagnosticar el estado motivacional existente hacia la práctica de actividad física en sujetos de la tercera edad que asisten al Hogar de Adultos Mayores "Daniel Álvarez Sánchez" de la ciudad de Loja, en la República del Ecuador.</a:t>
            </a: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2)	Diseñar una estrategia de actividades recreativas de acuerdo a las características y gustos de la muestra estudiada que contribuyan a elevar el estado motivacional hacia la práctica de actividad física en adultos mayores. </a:t>
            </a: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3)	Evaluar el impacto de la estrategia recreativa en los adultos mayores sometidos a estudio</a:t>
            </a:r>
            <a:r>
              <a:rPr lang="es-EC" sz="4400" dirty="0">
                <a:latin typeface="Arial" panose="020B0604020202020204" pitchFamily="34" charset="0"/>
                <a:cs typeface="Arial" panose="020B0604020202020204" pitchFamily="34" charset="0"/>
              </a:rPr>
              <a:t>.</a:t>
            </a:r>
            <a:r>
              <a:rPr lang="es-EC" dirty="0"/>
              <a:t/>
            </a:r>
            <a:br>
              <a:rPr lang="es-EC" dirty="0"/>
            </a:br>
            <a:endParaRPr lang="es-EC" dirty="0"/>
          </a:p>
        </p:txBody>
      </p:sp>
    </p:spTree>
    <p:extLst>
      <p:ext uri="{BB962C8B-B14F-4D97-AF65-F5344CB8AC3E}">
        <p14:creationId xmlns:p14="http://schemas.microsoft.com/office/powerpoint/2010/main" val="1487317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716" y="607263"/>
            <a:ext cx="10288052" cy="5986720"/>
          </a:xfrm>
        </p:spPr>
        <p:txBody>
          <a:bodyPr/>
          <a:lstStyle/>
          <a:p>
            <a:r>
              <a:rPr lang="es-EC" sz="3200" dirty="0" smtClean="0">
                <a:latin typeface="Arial" panose="020B0604020202020204" pitchFamily="34" charset="0"/>
                <a:cs typeface="Arial" panose="020B0604020202020204" pitchFamily="34" charset="0"/>
              </a:rPr>
              <a:t>HIPÓTESIS</a:t>
            </a:r>
            <a:r>
              <a:rPr lang="es-EC" sz="2800" dirty="0" smtClean="0">
                <a:latin typeface="Arial" panose="020B0604020202020204" pitchFamily="34" charset="0"/>
                <a:cs typeface="Arial" panose="020B0604020202020204" pitchFamily="34" charset="0"/>
              </a:rPr>
              <a:t/>
            </a:r>
            <a:br>
              <a:rPr lang="es-EC" sz="2800" dirty="0" smtClean="0">
                <a:latin typeface="Arial" panose="020B0604020202020204" pitchFamily="34" charset="0"/>
                <a:cs typeface="Arial" panose="020B0604020202020204" pitchFamily="34" charset="0"/>
              </a:rPr>
            </a:br>
            <a:r>
              <a:rPr lang="es-EC" sz="2800" dirty="0">
                <a:latin typeface="Arial" panose="020B0604020202020204" pitchFamily="34" charset="0"/>
                <a:cs typeface="Arial" panose="020B0604020202020204" pitchFamily="34" charset="0"/>
              </a:rPr>
              <a:t/>
            </a:r>
            <a:br>
              <a:rPr lang="es-EC" sz="2800" dirty="0">
                <a:latin typeface="Arial" panose="020B0604020202020204" pitchFamily="34" charset="0"/>
                <a:cs typeface="Arial" panose="020B0604020202020204" pitchFamily="34" charset="0"/>
              </a:rPr>
            </a:br>
            <a:r>
              <a:rPr lang="es-EC" sz="2800" dirty="0">
                <a:latin typeface="Arial" panose="020B0604020202020204" pitchFamily="34" charset="0"/>
                <a:cs typeface="Arial" panose="020B0604020202020204" pitchFamily="34" charset="0"/>
              </a:rPr>
              <a:t>El diseño e implementación de una estrategia eficiente a partir de la elaboración de un grupo de actividades físico-recreativas según los gustos de la muestra estudiada, permitirá incrementar el estado motivacional hacia la práctica de actividad física en sujetos de la tercera edad pertenecientes al Hogar de Adultos Mayores "Daniel Álvarez Sánchez" de la ciudad de Loja</a:t>
            </a:r>
            <a:r>
              <a:rPr lang="es-EC" sz="2800" dirty="0" smtClean="0">
                <a:latin typeface="Arial" panose="020B0604020202020204" pitchFamily="34" charset="0"/>
                <a:cs typeface="Arial" panose="020B0604020202020204" pitchFamily="34" charset="0"/>
              </a:rPr>
              <a:t>.</a:t>
            </a:r>
            <a:br>
              <a:rPr lang="es-EC" sz="2800" dirty="0" smtClean="0">
                <a:latin typeface="Arial" panose="020B0604020202020204" pitchFamily="34" charset="0"/>
                <a:cs typeface="Arial" panose="020B0604020202020204" pitchFamily="34" charset="0"/>
              </a:rPr>
            </a:br>
            <a:r>
              <a:rPr lang="es-EC" sz="2800" dirty="0" smtClean="0">
                <a:latin typeface="Arial" panose="020B0604020202020204" pitchFamily="34" charset="0"/>
                <a:cs typeface="Arial" panose="020B0604020202020204" pitchFamily="34" charset="0"/>
              </a:rPr>
              <a:t/>
            </a:r>
            <a:br>
              <a:rPr lang="es-EC" sz="2800" dirty="0" smtClean="0">
                <a:latin typeface="Arial" panose="020B0604020202020204" pitchFamily="34" charset="0"/>
                <a:cs typeface="Arial" panose="020B0604020202020204" pitchFamily="34" charset="0"/>
              </a:rPr>
            </a:br>
            <a:r>
              <a:rPr lang="es-EC" sz="2800" b="1" dirty="0" smtClean="0">
                <a:latin typeface="Arial" panose="020B0604020202020204" pitchFamily="34" charset="0"/>
                <a:cs typeface="Arial" panose="020B0604020202020204" pitchFamily="34" charset="0"/>
              </a:rPr>
              <a:t>VARIABLES</a:t>
            </a:r>
            <a:r>
              <a:rPr lang="es-EC" sz="2800" dirty="0">
                <a:latin typeface="Arial" panose="020B0604020202020204" pitchFamily="34" charset="0"/>
                <a:cs typeface="Arial" panose="020B0604020202020204" pitchFamily="34" charset="0"/>
              </a:rPr>
              <a:t/>
            </a:r>
            <a:br>
              <a:rPr lang="es-EC" sz="2800" dirty="0">
                <a:latin typeface="Arial" panose="020B0604020202020204" pitchFamily="34" charset="0"/>
                <a:cs typeface="Arial" panose="020B0604020202020204" pitchFamily="34" charset="0"/>
              </a:rPr>
            </a:br>
            <a:r>
              <a:rPr lang="es-EC" sz="2800" b="1" dirty="0">
                <a:latin typeface="Arial" panose="020B0604020202020204" pitchFamily="34" charset="0"/>
                <a:cs typeface="Arial" panose="020B0604020202020204" pitchFamily="34" charset="0"/>
              </a:rPr>
              <a:t>DEPENDIENTE : </a:t>
            </a:r>
            <a:r>
              <a:rPr lang="es-EC" sz="2800" dirty="0">
                <a:latin typeface="Arial" panose="020B0604020202020204" pitchFamily="34" charset="0"/>
                <a:cs typeface="Arial" panose="020B0604020202020204" pitchFamily="34" charset="0"/>
              </a:rPr>
              <a:t>Motivación</a:t>
            </a:r>
            <a:br>
              <a:rPr lang="es-EC" sz="2800" dirty="0">
                <a:latin typeface="Arial" panose="020B0604020202020204" pitchFamily="34" charset="0"/>
                <a:cs typeface="Arial" panose="020B0604020202020204" pitchFamily="34" charset="0"/>
              </a:rPr>
            </a:br>
            <a:r>
              <a:rPr lang="es-EC" sz="2800" b="1" dirty="0">
                <a:latin typeface="Arial" panose="020B0604020202020204" pitchFamily="34" charset="0"/>
                <a:cs typeface="Arial" panose="020B0604020202020204" pitchFamily="34" charset="0"/>
              </a:rPr>
              <a:t>INDEPENDIENTE: </a:t>
            </a:r>
            <a:r>
              <a:rPr lang="es-EC" sz="2800" dirty="0">
                <a:latin typeface="Arial" panose="020B0604020202020204" pitchFamily="34" charset="0"/>
                <a:cs typeface="Arial" panose="020B0604020202020204" pitchFamily="34" charset="0"/>
              </a:rPr>
              <a:t>Estrategia recreativa</a:t>
            </a:r>
            <a:r>
              <a:rPr lang="es-EC" sz="2800" dirty="0"/>
              <a:t/>
            </a:r>
            <a:br>
              <a:rPr lang="es-EC" sz="2800" dirty="0"/>
            </a:br>
            <a:r>
              <a:rPr lang="es-EC" sz="2800" dirty="0">
                <a:latin typeface="Arial" panose="020B0604020202020204" pitchFamily="34" charset="0"/>
                <a:cs typeface="Arial" panose="020B0604020202020204" pitchFamily="34" charset="0"/>
              </a:rPr>
              <a:t/>
            </a:r>
            <a:br>
              <a:rPr lang="es-EC" sz="2800" dirty="0">
                <a:latin typeface="Arial" panose="020B0604020202020204" pitchFamily="34" charset="0"/>
                <a:cs typeface="Arial" panose="020B0604020202020204" pitchFamily="34" charset="0"/>
              </a:rPr>
            </a:b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669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571388" cy="6405282"/>
          </a:xfrm>
        </p:spPr>
        <p:txBody>
          <a:bodyPr/>
          <a:lstStyle/>
          <a:p>
            <a:r>
              <a:rPr lang="es-EC" dirty="0" smtClean="0"/>
              <a:t>METODOLOGÍA</a:t>
            </a:r>
            <a:br>
              <a:rPr lang="es-EC" dirty="0" smtClean="0"/>
            </a:br>
            <a:r>
              <a:rPr lang="es-EC" dirty="0"/>
              <a:t/>
            </a:r>
            <a:br>
              <a:rPr lang="es-EC" dirty="0"/>
            </a:br>
            <a:r>
              <a:rPr lang="es-EC" dirty="0"/>
              <a:t></a:t>
            </a:r>
            <a:r>
              <a:rPr lang="es-EC" sz="2800" dirty="0">
                <a:latin typeface="Arial" panose="020B0604020202020204" pitchFamily="34" charset="0"/>
                <a:cs typeface="Arial" panose="020B0604020202020204" pitchFamily="34" charset="0"/>
              </a:rPr>
              <a:t>	Población  y </a:t>
            </a:r>
            <a:r>
              <a:rPr lang="es-EC" sz="2800" dirty="0" smtClean="0">
                <a:latin typeface="Arial" panose="020B0604020202020204" pitchFamily="34" charset="0"/>
                <a:cs typeface="Arial" panose="020B0604020202020204" pitchFamily="34" charset="0"/>
              </a:rPr>
              <a:t>muestra</a:t>
            </a:r>
            <a:br>
              <a:rPr lang="es-EC" sz="2800" dirty="0" smtClean="0">
                <a:latin typeface="Arial" panose="020B0604020202020204" pitchFamily="34" charset="0"/>
                <a:cs typeface="Arial" panose="020B0604020202020204" pitchFamily="34" charset="0"/>
              </a:rPr>
            </a:br>
            <a:r>
              <a:rPr lang="es-EC" sz="2800" dirty="0">
                <a:latin typeface="Arial" panose="020B0604020202020204" pitchFamily="34" charset="0"/>
                <a:cs typeface="Arial" panose="020B0604020202020204" pitchFamily="34" charset="0"/>
              </a:rPr>
              <a:t/>
            </a:r>
            <a:br>
              <a:rPr lang="es-EC" sz="2800" dirty="0">
                <a:latin typeface="Arial" panose="020B0604020202020204" pitchFamily="34" charset="0"/>
                <a:cs typeface="Arial" panose="020B0604020202020204" pitchFamily="34" charset="0"/>
              </a:rPr>
            </a:br>
            <a:r>
              <a:rPr lang="es-EC" sz="2800" dirty="0">
                <a:latin typeface="Arial" panose="020B0604020202020204" pitchFamily="34" charset="0"/>
                <a:cs typeface="Arial" panose="020B0604020202020204" pitchFamily="34" charset="0"/>
              </a:rPr>
              <a:t>La investigación estudia una muestra de 38 adultos mayores que pertenecen al Hogar de Adultos Mayores "Daniel Álvarez Sánchez" de la ciudad de Loja, en la República del Ecuador.  La muestra posee una edad que oscila entre los 60 a los 78 años de edad, dividiéndola en 20 mujeres y 18 hombres.  El estudio se realizó a solo aquellos sujetos que mostraron disposición de participar, aceptándose a los 38 sujetos de una población de 51 adultos mayores.</a:t>
            </a:r>
            <a:br>
              <a:rPr lang="es-EC" sz="2800" dirty="0">
                <a:latin typeface="Arial" panose="020B0604020202020204" pitchFamily="34" charset="0"/>
                <a:cs typeface="Arial" panose="020B0604020202020204" pitchFamily="34" charset="0"/>
              </a:rPr>
            </a:b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805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134</TotalTime>
  <Words>2031</Words>
  <Application>Microsoft Office PowerPoint</Application>
  <PresentationFormat>Panorámica</PresentationFormat>
  <Paragraphs>689</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SimHei</vt:lpstr>
      <vt:lpstr>Arial</vt:lpstr>
      <vt:lpstr>Arial</vt:lpstr>
      <vt:lpstr>Calibri</vt:lpstr>
      <vt:lpstr>Century Gothic</vt:lpstr>
      <vt:lpstr>Times New Roman</vt:lpstr>
      <vt:lpstr>Wingdings 3</vt:lpstr>
      <vt:lpstr>Ion</vt:lpstr>
      <vt:lpstr>Presentación de PowerPoint</vt:lpstr>
      <vt:lpstr>“En el movimiento está la vida y en la actividad reside la felicidad” (Aristóteles).</vt:lpstr>
      <vt:lpstr>Tema de investigación</vt:lpstr>
      <vt:lpstr>PLANTEAMIENTO DEL PROBLEMA       ¿Cómo incrementar la motivación hacia la actividad físico-recreativa en personas de la tercera edad pertenecientes al hogar de adultos mayores "DANIEL ÁLVAREZ SÁNCHEZ" de la ciudad de LOJA? </vt:lpstr>
      <vt:lpstr>MARCO TEÓRICO  MOTIVACIÓN: Es una expresión y manifestación de las propiedades y del estado de la personalidad, del carácter, de las capacidades y del temperamento.  (Giceya, y otros, 2017)  ESTRATEGIA RECREATIVA: Planificación y organización de acciones y actividades recreativas tendientes a satisfacer necesidades y fortalecer la integralidad humana. </vt:lpstr>
      <vt:lpstr>JUSTIFICACIÓN  Buscar a través de la recreación, una vía de motivación en los adultos mayores del Hogar “Daniel Álvarez Sánchez” de la ciudad de Loja, hacia el ejercicio físico, tendiente a mejorar su estado de ánimo, su salud física y mental, y por lo tanto su calidad de vida.   </vt:lpstr>
      <vt:lpstr>OBJETIVO GENERAL Implementar una estrategia recreativa que incremente el estado motivacional hacia la práctica sistemática de actividad física en un grupo de sujetos de la tercera edad pertenecientes al Hogar de Adultos Mayores "Daniel Álvarez Sánchez" de la ciudad de Loja, República del Ecuador.  OBJETIVOS ESPECÍFICOS  1) Diagnosticar el estado motivacional existente hacia la práctica de actividad física en sujetos de la tercera edad que asisten al Hogar de Adultos Mayores "Daniel Álvarez Sánchez" de la ciudad de Loja, en la República del Ecuador. 2) Diseñar una estrategia de actividades recreativas de acuerdo a las características y gustos de la muestra estudiada que contribuyan a elevar el estado motivacional hacia la práctica de actividad física en adultos mayores.  3) Evaluar el impacto de la estrategia recreativa en los adultos mayores sometidos a estudio. </vt:lpstr>
      <vt:lpstr>HIPÓTESIS  El diseño e implementación de una estrategia eficiente a partir de la elaboración de un grupo de actividades físico-recreativas según los gustos de la muestra estudiada, permitirá incrementar el estado motivacional hacia la práctica de actividad física en sujetos de la tercera edad pertenecientes al Hogar de Adultos Mayores "Daniel Álvarez Sánchez" de la ciudad de Loja.  VARIABLES DEPENDIENTE : Motivación INDEPENDIENTE: Estrategia recreativa  </vt:lpstr>
      <vt:lpstr>METODOLOGÍA   Población  y muestra  La investigación estudia una muestra de 38 adultos mayores que pertenecen al Hogar de Adultos Mayores "Daniel Álvarez Sánchez" de la ciudad de Loja, en la República del Ecuador.  La muestra posee una edad que oscila entre los 60 a los 78 años de edad, dividiéndola en 20 mujeres y 18 hombres.  El estudio se realizó a solo aquellos sujetos que mostraron disposición de participar, aceptándose a los 38 sujetos de una población de 51 adultos mayores. </vt:lpstr>
      <vt:lpstr>- Test de Idare: se aplicó este test antes y después de la estrategia recreativa, y permitió evaluar en forma rápida a los adultos mayores investigados para determinar su condición emocional transitoria (tristeza, ansiedad, depresión, angustia, etc.)  Tiene 20 ítems cuyas respuestas toman valores de 1 a 4. La mitad de estos ítems por su contenido, son positivos en los estados depresivos, mientras que la otra mitad son ítems antagónicos con la depresión. Los investigados seleccionaron la alternativa que mejor describía su estado en ese momento, teniendo cuatro opciones de respuesta: No en lo absoluto (que vale 1 punto), Un poco (vale 2 puntos), Bastante (vale 3 puntos) y Mucho (vale 4 puntos). </vt:lpstr>
      <vt:lpstr>Presentación de PowerPoint</vt:lpstr>
      <vt:lpstr>IDARE-Estado   1+2+6+8+9+10+13+15+18+20 =  A 3+4+5+7+11+12+14+116+17+19=  B   (A-B)+50=   ___ Alto (&gt; = 43)  ___ Medio (35-42)  ___ Bajo (&lt; = 34)  </vt:lpstr>
      <vt:lpstr>IDARE CLAVE DE CALIFICACIÓN </vt:lpstr>
      <vt:lpstr>Test de motivación o test de los 10 deseos:  Aplicado antes y después de implementada la estrategia recreativa, permitió conocer las necesidades, motivaciones y aspiraciones de los sujetos investigados, enfatizando la motivación a la práctica de actividades físico-recreativas. Los deseos se agruparon según su contenido, de conformidad a su relación con la familia, lo material, relaciones interpersonales, recreación, salud, deporte, viajes, profesión, amor, y otros.   Yo deseo Yo deseo Yo deseo Yo deseo Yo deseo Yo deseo Yo deseo Yo deseo Yo deseo Yo deseo</vt:lpstr>
      <vt:lpstr>ANÁLISIS DE RESULTADOS Tabla 1 Edad y sexo de los adultos mayores del Hogar “Daniel Álvarez Sánchez” </vt:lpstr>
      <vt:lpstr>ANÁLISIS Y EVALUACIÓN DE LOS RESULTADOS OBTENIDOS A TRAVÉS DEL  TEST DE AUTO EVALUACIÓN DE IDARE ANTES DE APLICAR EL GRUPO DE ACTIVIDADES FÍSICO-RECREATIVAS </vt:lpstr>
      <vt:lpstr>Tabla 3. Postest aplicado con el test de Idare</vt:lpstr>
      <vt:lpstr>Presentación de PowerPoint</vt:lpstr>
      <vt:lpstr>RESULTADOS OBTENIDOS CON EL TEST DE MOTIVACIÓN O TEST    DE LOS 10 DESEOS:  PRETEST y POSTEST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rodolfo carrera</dc:creator>
  <cp:lastModifiedBy>rodolfo carrera</cp:lastModifiedBy>
  <cp:revision>13</cp:revision>
  <dcterms:created xsi:type="dcterms:W3CDTF">2018-10-11T00:40:24Z</dcterms:created>
  <dcterms:modified xsi:type="dcterms:W3CDTF">2018-10-11T02:55:19Z</dcterms:modified>
</cp:coreProperties>
</file>