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handoutMasterIdLst>
    <p:handoutMasterId r:id="rId36"/>
  </p:handoutMasterIdLst>
  <p:sldIdLst>
    <p:sldId id="256" r:id="rId2"/>
    <p:sldId id="257" r:id="rId3"/>
    <p:sldId id="258" r:id="rId4"/>
    <p:sldId id="260" r:id="rId5"/>
    <p:sldId id="259" r:id="rId6"/>
    <p:sldId id="284" r:id="rId7"/>
    <p:sldId id="261" r:id="rId8"/>
    <p:sldId id="262" r:id="rId9"/>
    <p:sldId id="263" r:id="rId10"/>
    <p:sldId id="264" r:id="rId11"/>
    <p:sldId id="270" r:id="rId12"/>
    <p:sldId id="268" r:id="rId13"/>
    <p:sldId id="269" r:id="rId14"/>
    <p:sldId id="271" r:id="rId15"/>
    <p:sldId id="291"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 id="283" r:id="rId29"/>
    <p:sldId id="286" r:id="rId30"/>
    <p:sldId id="287" r:id="rId31"/>
    <p:sldId id="288" r:id="rId32"/>
    <p:sldId id="289" r:id="rId33"/>
    <p:sldId id="290" r:id="rId34"/>
  </p:sldIdLst>
  <p:sldSz cx="9144000" cy="5143500" type="screen16x9"/>
  <p:notesSz cx="9940925" cy="6808788"/>
  <p:embeddedFontLs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Karla" panose="020B0604020202020204" charset="0"/>
      <p:regular r:id="rId42"/>
      <p:bold r:id="rId43"/>
      <p:italic r:id="rId44"/>
      <p:boldItalic r:id="rId45"/>
    </p:embeddedFont>
    <p:embeddedFont>
      <p:font typeface="Raleway"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6494A8-E45B-4914-A095-CFCA0695DFC2}">
  <a:tblStyle styleId="{886494A8-E45B-4914-A095-CFCA0695DFC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78" autoAdjust="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5630891" y="0"/>
            <a:ext cx="4307734" cy="341622"/>
          </a:xfrm>
          <a:prstGeom prst="rect">
            <a:avLst/>
          </a:prstGeom>
        </p:spPr>
        <p:txBody>
          <a:bodyPr vert="horz" lIns="91440" tIns="45720" rIns="91440" bIns="45720" rtlCol="0"/>
          <a:lstStyle>
            <a:lvl1pPr algn="r">
              <a:defRPr sz="1200"/>
            </a:lvl1pPr>
          </a:lstStyle>
          <a:p>
            <a:fld id="{B52F2A98-9D2C-45CF-8DE5-3FE5D901B6BA}" type="datetimeFigureOut">
              <a:rPr lang="es-EC" smtClean="0"/>
              <a:t>20/11/2018</a:t>
            </a:fld>
            <a:endParaRPr lang="es-EC"/>
          </a:p>
        </p:txBody>
      </p:sp>
      <p:sp>
        <p:nvSpPr>
          <p:cNvPr id="4" name="Marcador de pie de página 3"/>
          <p:cNvSpPr>
            <a:spLocks noGrp="1"/>
          </p:cNvSpPr>
          <p:nvPr>
            <p:ph type="ftr" sz="quarter" idx="2"/>
          </p:nvPr>
        </p:nvSpPr>
        <p:spPr>
          <a:xfrm>
            <a:off x="0" y="6467167"/>
            <a:ext cx="4307734" cy="341621"/>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630891" y="6467167"/>
            <a:ext cx="4307734" cy="341621"/>
          </a:xfrm>
          <a:prstGeom prst="rect">
            <a:avLst/>
          </a:prstGeom>
        </p:spPr>
        <p:txBody>
          <a:bodyPr vert="horz" lIns="91440" tIns="45720" rIns="91440" bIns="45720" rtlCol="0" anchor="b"/>
          <a:lstStyle>
            <a:lvl1pPr algn="r">
              <a:defRPr sz="1200"/>
            </a:lvl1pPr>
          </a:lstStyle>
          <a:p>
            <a:fld id="{A175AE2E-52D2-49BD-B0C9-364517837EBD}" type="slidenum">
              <a:rPr lang="es-EC" smtClean="0"/>
              <a:t>‹Nº›</a:t>
            </a:fld>
            <a:endParaRPr lang="es-EC"/>
          </a:p>
        </p:txBody>
      </p:sp>
    </p:spTree>
    <p:extLst>
      <p:ext uri="{BB962C8B-B14F-4D97-AF65-F5344CB8AC3E}">
        <p14:creationId xmlns:p14="http://schemas.microsoft.com/office/powerpoint/2010/main" val="3976334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94093" y="3234174"/>
            <a:ext cx="7952740" cy="3063955"/>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697469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5f391192_00: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5f391192_00: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3333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45: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45: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853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ed75ccf_028: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ed75ccf_028: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1756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5f391192_085: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5f391192_085: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47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ed75ccf_00: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ed75ccf_00: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1828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33: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33: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3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ed75ccf_044: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ed75ccf_044: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66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236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ed75ccf_073: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ed75ccf_073: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757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ed75ccf_087: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ed75ccf_087: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507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99: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99: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802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525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106: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106: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57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35ed75ccf_0113: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35ed75ccf_0113: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680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406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5ed75ccf_0134: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5ed75ccf_0134: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80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141: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141: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680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694cd56_064: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694cd56_064: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63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141: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141: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378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469ec345d_765_1: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469ec345d_765_1: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5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4: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4: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283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f391192_09: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f391192_09: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29: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29: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9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06f1c2d_30: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06f1c2d_30: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795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653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06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5f391192_017:notes"/>
          <p:cNvSpPr>
            <a:spLocks noGrp="1" noRot="1" noChangeAspect="1"/>
          </p:cNvSpPr>
          <p:nvPr>
            <p:ph type="sldImg" idx="2"/>
          </p:nvPr>
        </p:nvSpPr>
        <p:spPr>
          <a:xfrm>
            <a:off x="2701925" y="511175"/>
            <a:ext cx="4537075" cy="255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35f391192_017:notes"/>
          <p:cNvSpPr txBox="1">
            <a:spLocks noGrp="1"/>
          </p:cNvSpPr>
          <p:nvPr>
            <p:ph type="body" idx="1"/>
          </p:nvPr>
        </p:nvSpPr>
        <p:spPr>
          <a:xfrm>
            <a:off x="994093" y="3234174"/>
            <a:ext cx="7952740" cy="30639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4C52"/>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AE9D">
              <a:alpha val="83460"/>
            </a:srgbClr>
          </a:solidFill>
          <a:ln>
            <a:noFill/>
          </a:ln>
        </p:spPr>
      </p:sp>
      <p:sp>
        <p:nvSpPr>
          <p:cNvPr id="11" name="Google Shape;11;p2"/>
          <p:cNvSpPr/>
          <p:nvPr/>
        </p:nvSpPr>
        <p:spPr>
          <a:xfrm>
            <a:off x="-5900" y="759982"/>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2" name="Google Shape;12;p2"/>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ABE33F">
              <a:alpha val="81150"/>
            </a:srgbClr>
          </a:solidFill>
          <a:ln>
            <a:noFill/>
          </a:ln>
        </p:spPr>
      </p:sp>
      <p:sp>
        <p:nvSpPr>
          <p:cNvPr id="13" name="Google Shape;13;p2"/>
          <p:cNvSpPr txBox="1">
            <a:spLocks noGrp="1"/>
          </p:cNvSpPr>
          <p:nvPr>
            <p:ph type="ctrTitle"/>
          </p:nvPr>
        </p:nvSpPr>
        <p:spPr>
          <a:xfrm>
            <a:off x="1719025" y="1991825"/>
            <a:ext cx="5706000" cy="11598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ABE33F"/>
        </a:solidFill>
        <a:effectLst/>
      </p:bgPr>
    </p:bg>
    <p:spTree>
      <p:nvGrpSpPr>
        <p:cNvPr id="1" name="Shape 14"/>
        <p:cNvGrpSpPr/>
        <p:nvPr/>
      </p:nvGrpSpPr>
      <p:grpSpPr>
        <a:xfrm>
          <a:off x="0" y="0"/>
          <a:ext cx="0" cy="0"/>
          <a:chOff x="0" y="0"/>
          <a:chExt cx="0" cy="0"/>
        </a:xfrm>
      </p:grpSpPr>
      <p:sp>
        <p:nvSpPr>
          <p:cNvPr id="15" name="Google Shape;15;p3"/>
          <p:cNvSpPr/>
          <p:nvPr/>
        </p:nvSpPr>
        <p:spPr>
          <a:xfrm flipH="1">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6" name="Google Shape;16;p3"/>
          <p:cNvSpPr/>
          <p:nvPr/>
        </p:nvSpPr>
        <p:spPr>
          <a:xfrm>
            <a:off x="-5900" y="753950"/>
            <a:ext cx="9144150" cy="3769800"/>
          </a:xfrm>
          <a:custGeom>
            <a:avLst/>
            <a:gdLst/>
            <a:ahLst/>
            <a:cxnLst/>
            <a:rect l="l" t="t" r="r" b="b"/>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7" name="Google Shape;17;p3"/>
          <p:cNvSpPr/>
          <p:nvPr/>
        </p:nvSpPr>
        <p:spPr>
          <a:xfrm>
            <a:off x="0" y="1351100"/>
            <a:ext cx="9156075" cy="2889063"/>
          </a:xfrm>
          <a:custGeom>
            <a:avLst/>
            <a:gdLst/>
            <a:ahLst/>
            <a:cxnLst/>
            <a:rect l="l" t="t" r="r" b="b"/>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8" name="Google Shape;18;p3"/>
          <p:cNvSpPr txBox="1">
            <a:spLocks noGrp="1"/>
          </p:cNvSpPr>
          <p:nvPr>
            <p:ph type="ctrTitle"/>
          </p:nvPr>
        </p:nvSpPr>
        <p:spPr>
          <a:xfrm>
            <a:off x="1815525" y="2040550"/>
            <a:ext cx="5513100" cy="11598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ubTitle" idx="1"/>
          </p:nvPr>
        </p:nvSpPr>
        <p:spPr>
          <a:xfrm>
            <a:off x="1815375" y="3068650"/>
            <a:ext cx="551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004C52"/>
              </a:buClr>
              <a:buSzPts val="1800"/>
              <a:buNone/>
              <a:defRPr sz="1800" b="1"/>
            </a:lvl1pPr>
            <a:lvl2pPr lvl="1" algn="ctr" rtl="0">
              <a:spcBef>
                <a:spcPts val="0"/>
              </a:spcBef>
              <a:spcAft>
                <a:spcPts val="0"/>
              </a:spcAft>
              <a:buClr>
                <a:srgbClr val="004C52"/>
              </a:buClr>
              <a:buSzPts val="1800"/>
              <a:buNone/>
              <a:defRPr sz="1800" b="1"/>
            </a:lvl2pPr>
            <a:lvl3pPr lvl="2" algn="ctr" rtl="0">
              <a:spcBef>
                <a:spcPts val="0"/>
              </a:spcBef>
              <a:spcAft>
                <a:spcPts val="0"/>
              </a:spcAft>
              <a:buClr>
                <a:srgbClr val="004C52"/>
              </a:buClr>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0" name="Google Shape;20;p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
        <p:cNvGrpSpPr/>
        <p:nvPr/>
      </p:nvGrpSpPr>
      <p:grpSpPr>
        <a:xfrm>
          <a:off x="0" y="0"/>
          <a:ext cx="0" cy="0"/>
          <a:chOff x="0" y="0"/>
          <a:chExt cx="0" cy="0"/>
        </a:xfrm>
      </p:grpSpPr>
      <p:sp>
        <p:nvSpPr>
          <p:cNvPr id="22" name="Google Shape;22;p4"/>
          <p:cNvSpPr/>
          <p:nvPr/>
        </p:nvSpPr>
        <p:spPr>
          <a:xfrm>
            <a:off x="6025" y="301575"/>
            <a:ext cx="9150050" cy="4496748"/>
          </a:xfrm>
          <a:custGeom>
            <a:avLst/>
            <a:gdLst/>
            <a:ahLst/>
            <a:cxnLst/>
            <a:rect l="l" t="t" r="r" b="b"/>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23" name="Google Shape;23;p4"/>
          <p:cNvSpPr/>
          <p:nvPr/>
        </p:nvSpPr>
        <p:spPr>
          <a:xfrm>
            <a:off x="0" y="1580113"/>
            <a:ext cx="9144000" cy="3341668"/>
          </a:xfrm>
          <a:custGeom>
            <a:avLst/>
            <a:gdLst/>
            <a:ahLst/>
            <a:cxnLst/>
            <a:rect l="l" t="t" r="r" b="b"/>
            <a:pathLst>
              <a:path w="365760" h="110982" extrusionOk="0">
                <a:moveTo>
                  <a:pt x="0" y="0"/>
                </a:moveTo>
                <a:lnTo>
                  <a:pt x="0" y="54526"/>
                </a:lnTo>
                <a:lnTo>
                  <a:pt x="317748" y="110982"/>
                </a:lnTo>
                <a:lnTo>
                  <a:pt x="365760" y="84202"/>
                </a:lnTo>
                <a:lnTo>
                  <a:pt x="365760" y="26780"/>
                </a:lnTo>
                <a:close/>
              </a:path>
            </a:pathLst>
          </a:custGeom>
          <a:solidFill>
            <a:srgbClr val="00AE9D">
              <a:alpha val="83460"/>
            </a:srgbClr>
          </a:solidFill>
          <a:ln>
            <a:noFill/>
          </a:ln>
        </p:spPr>
      </p:sp>
      <p:sp>
        <p:nvSpPr>
          <p:cNvPr id="24" name="Google Shape;24;p4"/>
          <p:cNvSpPr/>
          <p:nvPr/>
        </p:nvSpPr>
        <p:spPr>
          <a:xfrm>
            <a:off x="-5900" y="410541"/>
            <a:ext cx="9144152" cy="4453148"/>
          </a:xfrm>
          <a:custGeom>
            <a:avLst/>
            <a:gdLst/>
            <a:ahLst/>
            <a:cxnLst/>
            <a:rect l="l" t="t" r="r" b="b"/>
            <a:pathLst>
              <a:path w="365036" h="147896" extrusionOk="0">
                <a:moveTo>
                  <a:pt x="365036" y="21714"/>
                </a:moveTo>
                <a:lnTo>
                  <a:pt x="87097" y="0"/>
                </a:lnTo>
                <a:lnTo>
                  <a:pt x="0" y="57421"/>
                </a:lnTo>
                <a:lnTo>
                  <a:pt x="0" y="117255"/>
                </a:lnTo>
                <a:lnTo>
                  <a:pt x="241266" y="147896"/>
                </a:lnTo>
                <a:lnTo>
                  <a:pt x="365036" y="112913"/>
                </a:lnTo>
                <a:close/>
              </a:path>
            </a:pathLst>
          </a:custGeom>
          <a:solidFill>
            <a:srgbClr val="ABE33F">
              <a:alpha val="81150"/>
            </a:srgbClr>
          </a:solidFill>
          <a:ln>
            <a:noFill/>
          </a:ln>
        </p:spPr>
      </p:sp>
      <p:sp>
        <p:nvSpPr>
          <p:cNvPr id="25" name="Google Shape;25;p4"/>
          <p:cNvSpPr txBox="1">
            <a:spLocks noGrp="1"/>
          </p:cNvSpPr>
          <p:nvPr>
            <p:ph type="body" idx="1"/>
          </p:nvPr>
        </p:nvSpPr>
        <p:spPr>
          <a:xfrm>
            <a:off x="1833775" y="2314200"/>
            <a:ext cx="5476500" cy="8199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Clr>
                <a:srgbClr val="FFFFFF"/>
              </a:buClr>
              <a:buSzPts val="2400"/>
              <a:buChar char="◆"/>
              <a:defRPr b="1" i="1">
                <a:solidFill>
                  <a:srgbClr val="FFFFFF"/>
                </a:solidFill>
              </a:defRPr>
            </a:lvl1pPr>
            <a:lvl2pPr marL="914400" lvl="1" indent="-381000" algn="ctr" rtl="0">
              <a:spcBef>
                <a:spcPts val="0"/>
              </a:spcBef>
              <a:spcAft>
                <a:spcPts val="0"/>
              </a:spcAft>
              <a:buClr>
                <a:srgbClr val="FFFFFF"/>
              </a:buClr>
              <a:buSzPts val="2400"/>
              <a:buChar char="◆"/>
              <a:defRPr b="1" i="1">
                <a:solidFill>
                  <a:srgbClr val="FFFFFF"/>
                </a:solidFill>
              </a:defRPr>
            </a:lvl2pPr>
            <a:lvl3pPr marL="1371600" lvl="2" indent="-381000" algn="ctr" rtl="0">
              <a:spcBef>
                <a:spcPts val="0"/>
              </a:spcBef>
              <a:spcAft>
                <a:spcPts val="0"/>
              </a:spcAft>
              <a:buClr>
                <a:srgbClr val="FFFFFF"/>
              </a:buClr>
              <a:buSzPts val="2400"/>
              <a:buChar char="◇"/>
              <a:defRPr b="1" i="1">
                <a:solidFill>
                  <a:srgbClr val="FFFFFF"/>
                </a:solidFill>
              </a:defRPr>
            </a:lvl3pPr>
            <a:lvl4pPr marL="1828800" lvl="3" indent="-381000" algn="ctr" rtl="0">
              <a:spcBef>
                <a:spcPts val="0"/>
              </a:spcBef>
              <a:spcAft>
                <a:spcPts val="0"/>
              </a:spcAft>
              <a:buClr>
                <a:srgbClr val="FFFFFF"/>
              </a:buClr>
              <a:buSzPts val="2400"/>
              <a:buChar char="●"/>
              <a:defRPr b="1" i="1">
                <a:solidFill>
                  <a:srgbClr val="FFFFFF"/>
                </a:solidFill>
              </a:defRPr>
            </a:lvl4pPr>
            <a:lvl5pPr marL="2286000" lvl="4" indent="-381000" algn="ctr" rtl="0">
              <a:spcBef>
                <a:spcPts val="0"/>
              </a:spcBef>
              <a:spcAft>
                <a:spcPts val="0"/>
              </a:spcAft>
              <a:buClr>
                <a:srgbClr val="FFFFFF"/>
              </a:buClr>
              <a:buSzPts val="2400"/>
              <a:buChar char="○"/>
              <a:defRPr b="1" i="1">
                <a:solidFill>
                  <a:srgbClr val="FFFFFF"/>
                </a:solidFill>
              </a:defRPr>
            </a:lvl5pPr>
            <a:lvl6pPr marL="2743200" lvl="5" indent="-381000" algn="ctr" rtl="0">
              <a:spcBef>
                <a:spcPts val="0"/>
              </a:spcBef>
              <a:spcAft>
                <a:spcPts val="0"/>
              </a:spcAft>
              <a:buClr>
                <a:srgbClr val="FFFFFF"/>
              </a:buClr>
              <a:buSzPts val="2400"/>
              <a:buChar char="■"/>
              <a:defRPr b="1" i="1">
                <a:solidFill>
                  <a:srgbClr val="FFFFFF"/>
                </a:solidFill>
              </a:defRPr>
            </a:lvl6pPr>
            <a:lvl7pPr marL="3200400" lvl="6" indent="-381000" algn="ctr" rtl="0">
              <a:spcBef>
                <a:spcPts val="0"/>
              </a:spcBef>
              <a:spcAft>
                <a:spcPts val="0"/>
              </a:spcAft>
              <a:buClr>
                <a:srgbClr val="FFFFFF"/>
              </a:buClr>
              <a:buSzPts val="2400"/>
              <a:buChar char="●"/>
              <a:defRPr b="1" i="1">
                <a:solidFill>
                  <a:srgbClr val="FFFFFF"/>
                </a:solidFill>
              </a:defRPr>
            </a:lvl7pPr>
            <a:lvl8pPr marL="3657600" lvl="7" indent="-381000" algn="ctr" rtl="0">
              <a:spcBef>
                <a:spcPts val="0"/>
              </a:spcBef>
              <a:spcAft>
                <a:spcPts val="0"/>
              </a:spcAft>
              <a:buClr>
                <a:srgbClr val="FFFFFF"/>
              </a:buClr>
              <a:buSzPts val="2400"/>
              <a:buChar char="○"/>
              <a:defRPr b="1" i="1">
                <a:solidFill>
                  <a:srgbClr val="FFFFFF"/>
                </a:solidFill>
              </a:defRPr>
            </a:lvl8pPr>
            <a:lvl9pPr marL="4114800" lvl="8" indent="-381000" algn="ctr">
              <a:spcBef>
                <a:spcPts val="0"/>
              </a:spcBef>
              <a:spcAft>
                <a:spcPts val="0"/>
              </a:spcAft>
              <a:buClr>
                <a:srgbClr val="FFFFFF"/>
              </a:buClr>
              <a:buSzPts val="2400"/>
              <a:buChar char="■"/>
              <a:defRPr b="1" i="1">
                <a:solidFill>
                  <a:srgbClr val="FFFFFF"/>
                </a:solidFill>
              </a:defRPr>
            </a:lvl9pPr>
          </a:lstStyle>
          <a:p>
            <a:endParaRPr/>
          </a:p>
        </p:txBody>
      </p:sp>
      <p:sp>
        <p:nvSpPr>
          <p:cNvPr id="26" name="Google Shape;26;p4"/>
          <p:cNvSpPr txBox="1"/>
          <p:nvPr/>
        </p:nvSpPr>
        <p:spPr>
          <a:xfrm>
            <a:off x="3593400" y="10861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FFFFFF"/>
                </a:solidFill>
                <a:latin typeface="Raleway"/>
                <a:ea typeface="Raleway"/>
                <a:cs typeface="Raleway"/>
                <a:sym typeface="Raleway"/>
              </a:rPr>
              <a:t>“</a:t>
            </a:r>
            <a:endParaRPr sz="6000" b="1">
              <a:solidFill>
                <a:srgbClr val="FFFFFF"/>
              </a:solidFill>
              <a:latin typeface="Raleway"/>
              <a:ea typeface="Raleway"/>
              <a:cs typeface="Raleway"/>
              <a:sym typeface="Raleway"/>
            </a:endParaRPr>
          </a:p>
        </p:txBody>
      </p:sp>
      <p:sp>
        <p:nvSpPr>
          <p:cNvPr id="27" name="Google Shape;27;p4"/>
          <p:cNvSpPr/>
          <p:nvPr/>
        </p:nvSpPr>
        <p:spPr>
          <a:xfrm>
            <a:off x="4179900" y="1041875"/>
            <a:ext cx="784200" cy="784200"/>
          </a:xfrm>
          <a:prstGeom prst="diamond">
            <a:avLst/>
          </a:prstGeom>
          <a:noFill/>
          <a:ln w="28575"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9" name="Google Shape;39;p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1" name="Google Shape;51;p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6025" y="0"/>
            <a:ext cx="9168125" cy="5163100"/>
            <a:chOff x="-6025" y="0"/>
            <a:chExt cx="9168125" cy="5163100"/>
          </a:xfrm>
        </p:grpSpPr>
        <p:sp>
          <p:nvSpPr>
            <p:cNvPr id="54" name="Google Shape;54;p7"/>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0" name="Google Shape;60;p7"/>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4" name="Google Shape;64;p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74" name="Google Shape;74;p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sp>
        <p:nvSpPr>
          <p:cNvPr id="76" name="Google Shape;76;p9"/>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77" name="Google Shape;77;p9"/>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8" name="Google Shape;78;p9"/>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9" name="Google Shape;79;p9"/>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0" name="Google Shape;80;p9"/>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81" name="Google Shape;81;p9"/>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82" name="Google Shape;82;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a:lvl1pPr>
          </a:lstStyle>
          <a:p>
            <a:endParaRPr/>
          </a:p>
        </p:txBody>
      </p:sp>
      <p:sp>
        <p:nvSpPr>
          <p:cNvPr id="83" name="Google Shape;83;p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1" name="Google Shape;91;p1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3273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27122" y="4749851"/>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00AE9D"/>
                </a:solidFill>
                <a:latin typeface="Karla"/>
                <a:ea typeface="Karla"/>
                <a:cs typeface="Karla"/>
                <a:sym typeface="Karla"/>
              </a:defRPr>
            </a:lvl1pPr>
            <a:lvl2pPr lvl="1">
              <a:buNone/>
              <a:defRPr sz="1200">
                <a:solidFill>
                  <a:srgbClr val="00AE9D"/>
                </a:solidFill>
                <a:latin typeface="Karla"/>
                <a:ea typeface="Karla"/>
                <a:cs typeface="Karla"/>
                <a:sym typeface="Karla"/>
              </a:defRPr>
            </a:lvl2pPr>
            <a:lvl3pPr lvl="2">
              <a:buNone/>
              <a:defRPr sz="1200">
                <a:solidFill>
                  <a:srgbClr val="00AE9D"/>
                </a:solidFill>
                <a:latin typeface="Karla"/>
                <a:ea typeface="Karla"/>
                <a:cs typeface="Karla"/>
                <a:sym typeface="Karla"/>
              </a:defRPr>
            </a:lvl3pPr>
            <a:lvl4pPr lvl="3">
              <a:buNone/>
              <a:defRPr sz="1200">
                <a:solidFill>
                  <a:srgbClr val="00AE9D"/>
                </a:solidFill>
                <a:latin typeface="Karla"/>
                <a:ea typeface="Karla"/>
                <a:cs typeface="Karla"/>
                <a:sym typeface="Karla"/>
              </a:defRPr>
            </a:lvl4pPr>
            <a:lvl5pPr lvl="4">
              <a:buNone/>
              <a:defRPr sz="1200">
                <a:solidFill>
                  <a:srgbClr val="00AE9D"/>
                </a:solidFill>
                <a:latin typeface="Karla"/>
                <a:ea typeface="Karla"/>
                <a:cs typeface="Karla"/>
                <a:sym typeface="Karla"/>
              </a:defRPr>
            </a:lvl5pPr>
            <a:lvl6pPr lvl="5">
              <a:buNone/>
              <a:defRPr sz="1200">
                <a:solidFill>
                  <a:srgbClr val="00AE9D"/>
                </a:solidFill>
                <a:latin typeface="Karla"/>
                <a:ea typeface="Karla"/>
                <a:cs typeface="Karla"/>
                <a:sym typeface="Karla"/>
              </a:defRPr>
            </a:lvl6pPr>
            <a:lvl7pPr lvl="6">
              <a:buNone/>
              <a:defRPr sz="1200">
                <a:solidFill>
                  <a:srgbClr val="00AE9D"/>
                </a:solidFill>
                <a:latin typeface="Karla"/>
                <a:ea typeface="Karla"/>
                <a:cs typeface="Karla"/>
                <a:sym typeface="Karla"/>
              </a:defRPr>
            </a:lvl7pPr>
            <a:lvl8pPr lvl="7">
              <a:buNone/>
              <a:defRPr sz="1200">
                <a:solidFill>
                  <a:srgbClr val="00AE9D"/>
                </a:solidFill>
                <a:latin typeface="Karla"/>
                <a:ea typeface="Karla"/>
                <a:cs typeface="Karla"/>
                <a:sym typeface="Karla"/>
              </a:defRPr>
            </a:lvl8pPr>
            <a:lvl9pPr lvl="8">
              <a:buNone/>
              <a:defRPr sz="1200">
                <a:solidFill>
                  <a:srgbClr val="00AE9D"/>
                </a:solidFill>
                <a:latin typeface="Karla"/>
                <a:ea typeface="Karla"/>
                <a:cs typeface="Karla"/>
                <a:sym typeface="Karla"/>
              </a:defRPr>
            </a:lvl9pPr>
          </a:lstStyle>
          <a:p>
            <a:pPr marL="0" lvl="0" indent="0" algn="l"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3" name="Imagen 2" descr="Resultado de imagen para espe"/>
          <p:cNvPicPr/>
          <p:nvPr/>
        </p:nvPicPr>
        <p:blipFill>
          <a:blip r:embed="rId3">
            <a:extLst>
              <a:ext uri="{28A0092B-C50C-407E-A947-70E740481C1C}">
                <a14:useLocalDpi xmlns:a14="http://schemas.microsoft.com/office/drawing/2010/main" val="0"/>
              </a:ext>
            </a:extLst>
          </a:blip>
          <a:srcRect/>
          <a:stretch>
            <a:fillRect/>
          </a:stretch>
        </p:blipFill>
        <p:spPr bwMode="auto">
          <a:xfrm>
            <a:off x="999462" y="1594017"/>
            <a:ext cx="7171760" cy="19255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MARCO TEORICO</a:t>
            </a:r>
            <a:endParaRPr dirty="0"/>
          </a:p>
        </p:txBody>
      </p:sp>
      <p:sp>
        <p:nvSpPr>
          <p:cNvPr id="177" name="Google Shape;177;p1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10</a:t>
            </a:fld>
            <a:endParaRPr/>
          </a:p>
        </p:txBody>
      </p:sp>
      <p:sp>
        <p:nvSpPr>
          <p:cNvPr id="2" name="Marcador de texto 1"/>
          <p:cNvSpPr>
            <a:spLocks noGrp="1"/>
          </p:cNvSpPr>
          <p:nvPr>
            <p:ph type="body" idx="1"/>
          </p:nvPr>
        </p:nvSpPr>
        <p:spPr>
          <a:xfrm>
            <a:off x="2085117" y="717491"/>
            <a:ext cx="4634700" cy="538309"/>
          </a:xfrm>
        </p:spPr>
        <p:txBody>
          <a:bodyPr/>
          <a:lstStyle/>
          <a:p>
            <a:r>
              <a:rPr lang="es-EC" sz="1800" dirty="0"/>
              <a:t>Parámetros Denavit Hartenberg</a:t>
            </a:r>
          </a:p>
        </p:txBody>
      </p:sp>
      <mc:AlternateContent xmlns:mc="http://schemas.openxmlformats.org/markup-compatibility/2006" xmlns:a14="http://schemas.microsoft.com/office/drawing/2010/main">
        <mc:Choice Requires="a14">
          <p:graphicFrame>
            <p:nvGraphicFramePr>
              <p:cNvPr id="10" name="Tabla 9"/>
              <p:cNvGraphicFramePr>
                <a:graphicFrameLocks noGrp="1"/>
              </p:cNvGraphicFramePr>
              <p:nvPr>
                <p:extLst>
                  <p:ext uri="{D42A27DB-BD31-4B8C-83A1-F6EECF244321}">
                    <p14:modId xmlns:p14="http://schemas.microsoft.com/office/powerpoint/2010/main" val="3998743977"/>
                  </p:ext>
                </p:extLst>
              </p:nvPr>
            </p:nvGraphicFramePr>
            <p:xfrm>
              <a:off x="4651012" y="1627072"/>
              <a:ext cx="4137609" cy="2719552"/>
            </p:xfrm>
            <a:graphic>
              <a:graphicData uri="http://schemas.openxmlformats.org/drawingml/2006/table">
                <a:tbl>
                  <a:tblPr firstRow="1" firstCol="1" lastCol="1">
                    <a:tableStyleId>{886494A8-E45B-4914-A095-CFCA0695DFC2}</a:tableStyleId>
                  </a:tblPr>
                  <a:tblGrid>
                    <a:gridCol w="717076">
                      <a:extLst>
                        <a:ext uri="{9D8B030D-6E8A-4147-A177-3AD203B41FA5}">
                          <a16:colId xmlns:a16="http://schemas.microsoft.com/office/drawing/2014/main" val="20000"/>
                        </a:ext>
                      </a:extLst>
                    </a:gridCol>
                    <a:gridCol w="1072444">
                      <a:extLst>
                        <a:ext uri="{9D8B030D-6E8A-4147-A177-3AD203B41FA5}">
                          <a16:colId xmlns:a16="http://schemas.microsoft.com/office/drawing/2014/main" val="20001"/>
                        </a:ext>
                      </a:extLst>
                    </a:gridCol>
                    <a:gridCol w="722489">
                      <a:extLst>
                        <a:ext uri="{9D8B030D-6E8A-4147-A177-3AD203B41FA5}">
                          <a16:colId xmlns:a16="http://schemas.microsoft.com/office/drawing/2014/main" val="20002"/>
                        </a:ext>
                      </a:extLst>
                    </a:gridCol>
                    <a:gridCol w="790222">
                      <a:extLst>
                        <a:ext uri="{9D8B030D-6E8A-4147-A177-3AD203B41FA5}">
                          <a16:colId xmlns:a16="http://schemas.microsoft.com/office/drawing/2014/main" val="20003"/>
                        </a:ext>
                      </a:extLst>
                    </a:gridCol>
                    <a:gridCol w="835378">
                      <a:extLst>
                        <a:ext uri="{9D8B030D-6E8A-4147-A177-3AD203B41FA5}">
                          <a16:colId xmlns:a16="http://schemas.microsoft.com/office/drawing/2014/main" val="20004"/>
                        </a:ext>
                      </a:extLst>
                    </a:gridCol>
                  </a:tblGrid>
                  <a:tr h="300411">
                    <a:tc>
                      <a:txBody>
                        <a:bodyPr/>
                        <a:lstStyle/>
                        <a:p>
                          <a:pPr indent="252095" algn="ctr">
                            <a:lnSpc>
                              <a:spcPct val="150000"/>
                            </a:lnSpc>
                            <a:spcAft>
                              <a:spcPts val="0"/>
                            </a:spcAft>
                          </a:pPr>
                          <a:r>
                            <a:rPr lang="es-EC" sz="1200" b="1" dirty="0">
                              <a:effectLst/>
                            </a:rPr>
                            <a:t>𝐽</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𝜃</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𝑑</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𝑎</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𝛼</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30034">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b="1">
                                    <a:effectLst/>
                                    <a:latin typeface="Cambria Math" panose="02040503050406030204" pitchFamily="18" charset="0"/>
                                  </a:rPr>
                                  <m:t>𝟏</m:t>
                                </m:r>
                              </m:oMath>
                            </m:oMathPara>
                          </a14:m>
                          <a:endParaRPr lang="es-EC"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𝜃</m:t>
                                    </m:r>
                                  </m:e>
                                  <m:sub>
                                    <m:r>
                                      <a:rPr lang="es-EC" sz="1200">
                                        <a:effectLst/>
                                        <a:latin typeface="Cambria Math" panose="02040503050406030204" pitchFamily="18" charset="0"/>
                                      </a:rPr>
                                      <m:t>1</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295</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𝟗𝟎</m:t>
                                </m:r>
                                <m:r>
                                  <a:rPr lang="es-EC" sz="1200">
                                    <a:effectLst/>
                                    <a:latin typeface="Cambria Math" panose="02040503050406030204" pitchFamily="18" charset="0"/>
                                  </a:rPr>
                                  <m:t>°</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93937">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b="1">
                                    <a:effectLst/>
                                    <a:latin typeface="Cambria Math" panose="02040503050406030204" pitchFamily="18" charset="0"/>
                                  </a:rPr>
                                  <m:t>𝟐</m:t>
                                </m:r>
                              </m:oMath>
                            </m:oMathPara>
                          </a14:m>
                          <a:endParaRPr lang="es-EC"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𝜃</m:t>
                                    </m:r>
                                  </m:e>
                                  <m:sub>
                                    <m:r>
                                      <a:rPr lang="es-EC" sz="1200">
                                        <a:effectLst/>
                                        <a:latin typeface="Cambria Math" panose="02040503050406030204" pitchFamily="18" charset="0"/>
                                      </a:rPr>
                                      <m:t>2</m:t>
                                    </m:r>
                                  </m:sub>
                                </m:sSub>
                                <m:r>
                                  <a:rPr lang="es-EC" sz="1200">
                                    <a:effectLst/>
                                    <a:latin typeface="Cambria Math" panose="02040503050406030204" pitchFamily="18" charset="0"/>
                                  </a:rPr>
                                  <m:t>+ </m:t>
                                </m:r>
                                <m:r>
                                  <a:rPr lang="es-EC" sz="1200">
                                    <a:effectLst/>
                                    <a:latin typeface="Cambria Math" panose="02040503050406030204" pitchFamily="18" charset="0"/>
                                  </a:rPr>
                                  <m:t>𝟗𝟎</m:t>
                                </m:r>
                                <m:r>
                                  <a:rPr lang="es-EC" sz="1200">
                                    <a:effectLst/>
                                    <a:latin typeface="Cambria Math" panose="02040503050406030204" pitchFamily="18" charset="0"/>
                                  </a:rPr>
                                  <m:t>°</m:t>
                                </m:r>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230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𝟎</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93937">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b="1">
                                    <a:effectLst/>
                                    <a:latin typeface="Cambria Math" panose="02040503050406030204" pitchFamily="18" charset="0"/>
                                  </a:rPr>
                                  <m:t>𝟑</m:t>
                                </m:r>
                              </m:oMath>
                            </m:oMathPara>
                          </a14:m>
                          <a:endParaRPr lang="es-EC"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𝜃</m:t>
                                    </m:r>
                                  </m:e>
                                  <m:sub>
                                    <m:r>
                                      <a:rPr lang="es-EC" sz="1200">
                                        <a:effectLst/>
                                        <a:latin typeface="Cambria Math" panose="02040503050406030204" pitchFamily="18" charset="0"/>
                                      </a:rPr>
                                      <m:t>3</m:t>
                                    </m:r>
                                  </m:sub>
                                </m:sSub>
                                <m:r>
                                  <a:rPr lang="es-EC" sz="1200">
                                    <a:effectLst/>
                                    <a:latin typeface="Cambria Math" panose="02040503050406030204" pitchFamily="18" charset="0"/>
                                  </a:rPr>
                                  <m:t>− </m:t>
                                </m:r>
                                <m:r>
                                  <a:rPr lang="es-EC" sz="1200">
                                    <a:effectLst/>
                                    <a:latin typeface="Cambria Math" panose="02040503050406030204" pitchFamily="18" charset="0"/>
                                  </a:rPr>
                                  <m:t>𝟗𝟎</m:t>
                                </m:r>
                                <m:r>
                                  <a:rPr lang="es-EC" sz="1200">
                                    <a:effectLst/>
                                    <a:latin typeface="Cambria Math" panose="02040503050406030204" pitchFamily="18" charset="0"/>
                                  </a:rPr>
                                  <m:t>°</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m:t>
                                </m:r>
                                <m:r>
                                  <a:rPr lang="es-EC" sz="1200">
                                    <a:effectLst/>
                                    <a:latin typeface="Cambria Math" panose="02040503050406030204" pitchFamily="18" charset="0"/>
                                  </a:rPr>
                                  <m:t>𝟗𝟎</m:t>
                                </m:r>
                                <m:r>
                                  <a:rPr lang="es-EC" sz="1200">
                                    <a:effectLst/>
                                    <a:latin typeface="Cambria Math" panose="02040503050406030204" pitchFamily="18" charset="0"/>
                                  </a:rPr>
                                  <m:t>°</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00411">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b="1">
                                    <a:effectLst/>
                                    <a:latin typeface="Cambria Math" panose="02040503050406030204" pitchFamily="18" charset="0"/>
                                  </a:rPr>
                                  <m:t>𝟒</m:t>
                                </m:r>
                              </m:oMath>
                            </m:oMathPara>
                          </a14:m>
                          <a:endParaRPr lang="es-EC"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𝜃</m:t>
                                    </m:r>
                                  </m:e>
                                  <m:sub>
                                    <m:r>
                                      <a:rPr lang="es-EC" sz="1200">
                                        <a:effectLst/>
                                        <a:latin typeface="Cambria Math" panose="02040503050406030204" pitchFamily="18" charset="0"/>
                                      </a:rPr>
                                      <m:t>4</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270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𝟗𝟎</m:t>
                                </m:r>
                                <m:r>
                                  <a:rPr lang="es-EC" sz="1200">
                                    <a:effectLst/>
                                    <a:latin typeface="Cambria Math" panose="02040503050406030204" pitchFamily="18" charset="0"/>
                                  </a:rPr>
                                  <m:t>°</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0411">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b="1">
                                    <a:effectLst/>
                                    <a:latin typeface="Cambria Math" panose="02040503050406030204" pitchFamily="18" charset="0"/>
                                  </a:rPr>
                                  <m:t>𝟓</m:t>
                                </m:r>
                              </m:oMath>
                            </m:oMathPara>
                          </a14:m>
                          <a:endParaRPr lang="es-EC"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𝜃</m:t>
                                    </m:r>
                                  </m:e>
                                  <m:sub>
                                    <m:r>
                                      <a:rPr lang="es-EC" sz="1200">
                                        <a:effectLst/>
                                        <a:latin typeface="Cambria Math" panose="02040503050406030204" pitchFamily="18" charset="0"/>
                                      </a:rPr>
                                      <m:t>5</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0</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 </m:t>
                                </m:r>
                                <m:r>
                                  <a:rPr lang="es-EC" sz="1200">
                                    <a:effectLst/>
                                    <a:latin typeface="Cambria Math" panose="02040503050406030204" pitchFamily="18" charset="0"/>
                                  </a:rPr>
                                  <m:t>𝟗𝟎</m:t>
                                </m:r>
                                <m:r>
                                  <a:rPr lang="es-EC" sz="1200">
                                    <a:effectLst/>
                                    <a:latin typeface="Cambria Math" panose="02040503050406030204" pitchFamily="18" charset="0"/>
                                  </a:rPr>
                                  <m:t>°</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00411">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b="1">
                                    <a:effectLst/>
                                    <a:latin typeface="Cambria Math" panose="02040503050406030204" pitchFamily="18" charset="0"/>
                                  </a:rPr>
                                  <m:t>𝟔</m:t>
                                </m:r>
                              </m:oMath>
                            </m:oMathPara>
                          </a14:m>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i="1">
                                        <a:effectLst/>
                                        <a:latin typeface="Cambria Math" panose="02040503050406030204" pitchFamily="18" charset="0"/>
                                      </a:rPr>
                                    </m:ctrlPr>
                                  </m:sSubPr>
                                  <m:e>
                                    <m:r>
                                      <a:rPr lang="es-EC" sz="1200">
                                        <a:effectLst/>
                                        <a:latin typeface="Cambria Math" panose="02040503050406030204" pitchFamily="18" charset="0"/>
                                      </a:rPr>
                                      <m:t>𝜽</m:t>
                                    </m:r>
                                  </m:e>
                                  <m:sub>
                                    <m:r>
                                      <a:rPr lang="es-EC" sz="1200">
                                        <a:effectLst/>
                                        <a:latin typeface="Cambria Math" panose="02040503050406030204" pitchFamily="18" charset="0"/>
                                      </a:rPr>
                                      <m:t>𝟔</m:t>
                                    </m:r>
                                  </m:sub>
                                </m:sSub>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𝟕𝟎</m:t>
                                </m:r>
                              </m:oMath>
                            </m:oMathPara>
                          </a14:m>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𝟎</m:t>
                                </m:r>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14:m>
                            <m:oMathPara xmlns:m="http://schemas.openxmlformats.org/officeDocument/2006/math">
                              <m:oMathParaPr>
                                <m:jc m:val="centerGroup"/>
                              </m:oMathParaPr>
                              <m:oMath xmlns:m="http://schemas.openxmlformats.org/officeDocument/2006/math">
                                <m:r>
                                  <a:rPr lang="es-EC" sz="1200">
                                    <a:effectLst/>
                                    <a:latin typeface="Cambria Math" panose="02040503050406030204" pitchFamily="18" charset="0"/>
                                  </a:rPr>
                                  <m:t>𝟎</m:t>
                                </m:r>
                              </m:oMath>
                            </m:oMathPara>
                          </a14:m>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mc:Choice>
        <mc:Fallback xmlns="">
          <p:graphicFrame>
            <p:nvGraphicFramePr>
              <p:cNvPr id="10" name="Tabla 9"/>
              <p:cNvGraphicFramePr>
                <a:graphicFrameLocks noGrp="1"/>
              </p:cNvGraphicFramePr>
              <p:nvPr>
                <p:extLst>
                  <p:ext uri="{D42A27DB-BD31-4B8C-83A1-F6EECF244321}">
                    <p14:modId xmlns:p14="http://schemas.microsoft.com/office/powerpoint/2010/main" val="3998743977"/>
                  </p:ext>
                </p:extLst>
              </p:nvPr>
            </p:nvGraphicFramePr>
            <p:xfrm>
              <a:off x="4651012" y="1627072"/>
              <a:ext cx="4137609" cy="2719552"/>
            </p:xfrm>
            <a:graphic>
              <a:graphicData uri="http://schemas.openxmlformats.org/drawingml/2006/table">
                <a:tbl>
                  <a:tblPr firstRow="1" firstCol="1" lastCol="1">
                    <a:tableStyleId>{886494A8-E45B-4914-A095-CFCA0695DFC2}</a:tableStyleId>
                  </a:tblPr>
                  <a:tblGrid>
                    <a:gridCol w="717076">
                      <a:extLst>
                        <a:ext uri="{9D8B030D-6E8A-4147-A177-3AD203B41FA5}">
                          <a16:colId xmlns="" xmlns:a16="http://schemas.microsoft.com/office/drawing/2014/main" xmlns:a14="http://schemas.microsoft.com/office/drawing/2010/main" val="20000"/>
                        </a:ext>
                      </a:extLst>
                    </a:gridCol>
                    <a:gridCol w="1072444">
                      <a:extLst>
                        <a:ext uri="{9D8B030D-6E8A-4147-A177-3AD203B41FA5}">
                          <a16:colId xmlns="" xmlns:a16="http://schemas.microsoft.com/office/drawing/2014/main" xmlns:a14="http://schemas.microsoft.com/office/drawing/2010/main" val="20001"/>
                        </a:ext>
                      </a:extLst>
                    </a:gridCol>
                    <a:gridCol w="722489">
                      <a:extLst>
                        <a:ext uri="{9D8B030D-6E8A-4147-A177-3AD203B41FA5}">
                          <a16:colId xmlns="" xmlns:a16="http://schemas.microsoft.com/office/drawing/2014/main" xmlns:a14="http://schemas.microsoft.com/office/drawing/2010/main" val="20002"/>
                        </a:ext>
                      </a:extLst>
                    </a:gridCol>
                    <a:gridCol w="790222">
                      <a:extLst>
                        <a:ext uri="{9D8B030D-6E8A-4147-A177-3AD203B41FA5}">
                          <a16:colId xmlns="" xmlns:a16="http://schemas.microsoft.com/office/drawing/2014/main" xmlns:a14="http://schemas.microsoft.com/office/drawing/2010/main" val="20003"/>
                        </a:ext>
                      </a:extLst>
                    </a:gridCol>
                    <a:gridCol w="835378">
                      <a:extLst>
                        <a:ext uri="{9D8B030D-6E8A-4147-A177-3AD203B41FA5}">
                          <a16:colId xmlns="" xmlns:a16="http://schemas.microsoft.com/office/drawing/2014/main" xmlns:a14="http://schemas.microsoft.com/office/drawing/2010/main" val="20004"/>
                        </a:ext>
                      </a:extLst>
                    </a:gridCol>
                  </a:tblGrid>
                  <a:tr h="300411">
                    <a:tc>
                      <a:txBody>
                        <a:bodyPr/>
                        <a:lstStyle/>
                        <a:p>
                          <a:pPr indent="252095" algn="ctr">
                            <a:lnSpc>
                              <a:spcPct val="150000"/>
                            </a:lnSpc>
                            <a:spcAft>
                              <a:spcPts val="0"/>
                            </a:spcAft>
                          </a:pPr>
                          <a:r>
                            <a:rPr lang="es-EC" sz="1200" b="1" dirty="0">
                              <a:effectLst/>
                            </a:rPr>
                            <a:t>𝐽</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𝜃</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𝑑</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𝑎</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50000"/>
                            </a:lnSpc>
                            <a:spcAft>
                              <a:spcPts val="0"/>
                            </a:spcAft>
                          </a:pPr>
                          <a:r>
                            <a:rPr lang="es-EC" sz="1200" b="1" dirty="0">
                              <a:effectLst/>
                            </a:rPr>
                            <a:t>𝛼</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xmlns:a14="http://schemas.microsoft.com/office/drawing/2010/main" val="10000"/>
                      </a:ext>
                    </a:extLst>
                  </a:tr>
                  <a:tr h="330034">
                    <a:tc>
                      <a:txBody>
                        <a:bodyPr/>
                        <a:lstStyle/>
                        <a:p>
                          <a:endParaRPr lang="es-EC"/>
                        </a:p>
                      </a:txBody>
                      <a:tcPr marL="68580" marR="68580" marT="0" marB="0">
                        <a:blipFill rotWithShape="0">
                          <a:blip r:embed="rId3"/>
                          <a:stretch>
                            <a:fillRect t="-89091" r="-477966" b="-627273"/>
                          </a:stretch>
                        </a:blipFill>
                      </a:tcPr>
                    </a:tc>
                    <a:tc>
                      <a:txBody>
                        <a:bodyPr/>
                        <a:lstStyle/>
                        <a:p>
                          <a:endParaRPr lang="es-EC"/>
                        </a:p>
                      </a:txBody>
                      <a:tcPr marL="68580" marR="68580" marT="0" marB="0">
                        <a:blipFill rotWithShape="0">
                          <a:blip r:embed="rId3"/>
                          <a:stretch>
                            <a:fillRect l="-67045" t="-89091" r="-220455" b="-627273"/>
                          </a:stretch>
                        </a:blipFill>
                      </a:tcPr>
                    </a:tc>
                    <a:tc>
                      <a:txBody>
                        <a:bodyPr/>
                        <a:lstStyle/>
                        <a:p>
                          <a:endParaRPr lang="es-EC"/>
                        </a:p>
                      </a:txBody>
                      <a:tcPr marL="68580" marR="68580" marT="0" marB="0">
                        <a:blipFill rotWithShape="0">
                          <a:blip r:embed="rId3"/>
                          <a:stretch>
                            <a:fillRect l="-247059" t="-89091" r="-226050" b="-627273"/>
                          </a:stretch>
                        </a:blipFill>
                      </a:tcPr>
                    </a:tc>
                    <a:tc>
                      <a:txBody>
                        <a:bodyPr/>
                        <a:lstStyle/>
                        <a:p>
                          <a:endParaRPr lang="es-EC"/>
                        </a:p>
                      </a:txBody>
                      <a:tcPr marL="68580" marR="68580" marT="0" marB="0">
                        <a:blipFill rotWithShape="0">
                          <a:blip r:embed="rId3"/>
                          <a:stretch>
                            <a:fillRect l="-317692" t="-89091" r="-106923" b="-627273"/>
                          </a:stretch>
                        </a:blipFill>
                      </a:tcPr>
                    </a:tc>
                    <a:tc>
                      <a:txBody>
                        <a:bodyPr/>
                        <a:lstStyle/>
                        <a:p>
                          <a:endParaRPr lang="es-EC"/>
                        </a:p>
                      </a:txBody>
                      <a:tcPr marL="68580" marR="68580" marT="0" marB="0">
                        <a:blipFill rotWithShape="0">
                          <a:blip r:embed="rId3"/>
                          <a:stretch>
                            <a:fillRect l="-396350" t="-89091" r="-1460" b="-627273"/>
                          </a:stretch>
                        </a:blipFill>
                      </a:tcPr>
                    </a:tc>
                    <a:extLst>
                      <a:ext uri="{0D108BD9-81ED-4DB2-BD59-A6C34878D82A}">
                        <a16:rowId xmlns="" xmlns:a16="http://schemas.microsoft.com/office/drawing/2014/main" xmlns:a14="http://schemas.microsoft.com/office/drawing/2010/main" val="10001"/>
                      </a:ext>
                    </a:extLst>
                  </a:tr>
                  <a:tr h="593937">
                    <a:tc>
                      <a:txBody>
                        <a:bodyPr/>
                        <a:lstStyle/>
                        <a:p>
                          <a:endParaRPr lang="es-EC"/>
                        </a:p>
                      </a:txBody>
                      <a:tcPr marL="68580" marR="68580" marT="0" marB="0">
                        <a:blipFill rotWithShape="0">
                          <a:blip r:embed="rId3"/>
                          <a:stretch>
                            <a:fillRect t="-106122" r="-477966" b="-252041"/>
                          </a:stretch>
                        </a:blipFill>
                      </a:tcPr>
                    </a:tc>
                    <a:tc>
                      <a:txBody>
                        <a:bodyPr/>
                        <a:lstStyle/>
                        <a:p>
                          <a:endParaRPr lang="es-EC"/>
                        </a:p>
                      </a:txBody>
                      <a:tcPr marL="68580" marR="68580" marT="0" marB="0">
                        <a:blipFill rotWithShape="0">
                          <a:blip r:embed="rId3"/>
                          <a:stretch>
                            <a:fillRect l="-67045" t="-106122" r="-220455" b="-252041"/>
                          </a:stretch>
                        </a:blipFill>
                      </a:tcPr>
                    </a:tc>
                    <a:tc>
                      <a:txBody>
                        <a:bodyPr/>
                        <a:lstStyle/>
                        <a:p>
                          <a:endParaRPr lang="es-EC"/>
                        </a:p>
                      </a:txBody>
                      <a:tcPr marL="68580" marR="68580" marT="0" marB="0">
                        <a:blipFill rotWithShape="0">
                          <a:blip r:embed="rId3"/>
                          <a:stretch>
                            <a:fillRect l="-247059" t="-106122" r="-226050" b="-252041"/>
                          </a:stretch>
                        </a:blipFill>
                      </a:tcPr>
                    </a:tc>
                    <a:tc>
                      <a:txBody>
                        <a:bodyPr/>
                        <a:lstStyle/>
                        <a:p>
                          <a:endParaRPr lang="es-EC"/>
                        </a:p>
                      </a:txBody>
                      <a:tcPr marL="68580" marR="68580" marT="0" marB="0">
                        <a:blipFill rotWithShape="0">
                          <a:blip r:embed="rId3"/>
                          <a:stretch>
                            <a:fillRect l="-317692" t="-106122" r="-106923" b="-252041"/>
                          </a:stretch>
                        </a:blipFill>
                      </a:tcPr>
                    </a:tc>
                    <a:tc>
                      <a:txBody>
                        <a:bodyPr/>
                        <a:lstStyle/>
                        <a:p>
                          <a:endParaRPr lang="es-EC"/>
                        </a:p>
                      </a:txBody>
                      <a:tcPr marL="68580" marR="68580" marT="0" marB="0">
                        <a:blipFill rotWithShape="0">
                          <a:blip r:embed="rId3"/>
                          <a:stretch>
                            <a:fillRect l="-396350" t="-106122" r="-1460" b="-252041"/>
                          </a:stretch>
                        </a:blipFill>
                      </a:tcPr>
                    </a:tc>
                    <a:extLst>
                      <a:ext uri="{0D108BD9-81ED-4DB2-BD59-A6C34878D82A}">
                        <a16:rowId xmlns="" xmlns:a16="http://schemas.microsoft.com/office/drawing/2014/main" xmlns:a14="http://schemas.microsoft.com/office/drawing/2010/main" val="10002"/>
                      </a:ext>
                    </a:extLst>
                  </a:tr>
                  <a:tr h="593937">
                    <a:tc>
                      <a:txBody>
                        <a:bodyPr/>
                        <a:lstStyle/>
                        <a:p>
                          <a:endParaRPr lang="es-EC"/>
                        </a:p>
                      </a:txBody>
                      <a:tcPr marL="68580" marR="68580" marT="0" marB="0">
                        <a:blipFill rotWithShape="0">
                          <a:blip r:embed="rId3"/>
                          <a:stretch>
                            <a:fillRect t="-206122" r="-477966" b="-152041"/>
                          </a:stretch>
                        </a:blipFill>
                      </a:tcPr>
                    </a:tc>
                    <a:tc>
                      <a:txBody>
                        <a:bodyPr/>
                        <a:lstStyle/>
                        <a:p>
                          <a:endParaRPr lang="es-EC"/>
                        </a:p>
                      </a:txBody>
                      <a:tcPr marL="68580" marR="68580" marT="0" marB="0">
                        <a:blipFill rotWithShape="0">
                          <a:blip r:embed="rId3"/>
                          <a:stretch>
                            <a:fillRect l="-67045" t="-206122" r="-220455" b="-152041"/>
                          </a:stretch>
                        </a:blipFill>
                      </a:tcPr>
                    </a:tc>
                    <a:tc>
                      <a:txBody>
                        <a:bodyPr/>
                        <a:lstStyle/>
                        <a:p>
                          <a:endParaRPr lang="es-EC"/>
                        </a:p>
                      </a:txBody>
                      <a:tcPr marL="68580" marR="68580" marT="0" marB="0">
                        <a:blipFill rotWithShape="0">
                          <a:blip r:embed="rId3"/>
                          <a:stretch>
                            <a:fillRect l="-247059" t="-206122" r="-226050" b="-152041"/>
                          </a:stretch>
                        </a:blipFill>
                      </a:tcPr>
                    </a:tc>
                    <a:tc>
                      <a:txBody>
                        <a:bodyPr/>
                        <a:lstStyle/>
                        <a:p>
                          <a:endParaRPr lang="es-EC"/>
                        </a:p>
                      </a:txBody>
                      <a:tcPr marL="68580" marR="68580" marT="0" marB="0">
                        <a:blipFill rotWithShape="0">
                          <a:blip r:embed="rId3"/>
                          <a:stretch>
                            <a:fillRect l="-317692" t="-206122" r="-106923" b="-152041"/>
                          </a:stretch>
                        </a:blipFill>
                      </a:tcPr>
                    </a:tc>
                    <a:tc>
                      <a:txBody>
                        <a:bodyPr/>
                        <a:lstStyle/>
                        <a:p>
                          <a:endParaRPr lang="es-EC"/>
                        </a:p>
                      </a:txBody>
                      <a:tcPr marL="68580" marR="68580" marT="0" marB="0">
                        <a:blipFill rotWithShape="0">
                          <a:blip r:embed="rId3"/>
                          <a:stretch>
                            <a:fillRect l="-396350" t="-206122" r="-1460" b="-152041"/>
                          </a:stretch>
                        </a:blipFill>
                      </a:tcPr>
                    </a:tc>
                    <a:extLst>
                      <a:ext uri="{0D108BD9-81ED-4DB2-BD59-A6C34878D82A}">
                        <a16:rowId xmlns="" xmlns:a16="http://schemas.microsoft.com/office/drawing/2014/main" xmlns:a14="http://schemas.microsoft.com/office/drawing/2010/main" val="10003"/>
                      </a:ext>
                    </a:extLst>
                  </a:tr>
                  <a:tr h="300411">
                    <a:tc>
                      <a:txBody>
                        <a:bodyPr/>
                        <a:lstStyle/>
                        <a:p>
                          <a:endParaRPr lang="es-EC"/>
                        </a:p>
                      </a:txBody>
                      <a:tcPr marL="68580" marR="68580" marT="0" marB="0">
                        <a:blipFill rotWithShape="0">
                          <a:blip r:embed="rId3"/>
                          <a:stretch>
                            <a:fillRect t="-612245" r="-477966" b="-204082"/>
                          </a:stretch>
                        </a:blipFill>
                      </a:tcPr>
                    </a:tc>
                    <a:tc>
                      <a:txBody>
                        <a:bodyPr/>
                        <a:lstStyle/>
                        <a:p>
                          <a:endParaRPr lang="es-EC"/>
                        </a:p>
                      </a:txBody>
                      <a:tcPr marL="68580" marR="68580" marT="0" marB="0">
                        <a:blipFill rotWithShape="0">
                          <a:blip r:embed="rId3"/>
                          <a:stretch>
                            <a:fillRect l="-67045" t="-612245" r="-220455" b="-204082"/>
                          </a:stretch>
                        </a:blipFill>
                      </a:tcPr>
                    </a:tc>
                    <a:tc>
                      <a:txBody>
                        <a:bodyPr/>
                        <a:lstStyle/>
                        <a:p>
                          <a:endParaRPr lang="es-EC"/>
                        </a:p>
                      </a:txBody>
                      <a:tcPr marL="68580" marR="68580" marT="0" marB="0">
                        <a:blipFill rotWithShape="0">
                          <a:blip r:embed="rId3"/>
                          <a:stretch>
                            <a:fillRect l="-247059" t="-612245" r="-226050" b="-204082"/>
                          </a:stretch>
                        </a:blipFill>
                      </a:tcPr>
                    </a:tc>
                    <a:tc>
                      <a:txBody>
                        <a:bodyPr/>
                        <a:lstStyle/>
                        <a:p>
                          <a:endParaRPr lang="es-EC"/>
                        </a:p>
                      </a:txBody>
                      <a:tcPr marL="68580" marR="68580" marT="0" marB="0">
                        <a:blipFill rotWithShape="0">
                          <a:blip r:embed="rId3"/>
                          <a:stretch>
                            <a:fillRect l="-317692" t="-612245" r="-106923" b="-204082"/>
                          </a:stretch>
                        </a:blipFill>
                      </a:tcPr>
                    </a:tc>
                    <a:tc>
                      <a:txBody>
                        <a:bodyPr/>
                        <a:lstStyle/>
                        <a:p>
                          <a:endParaRPr lang="es-EC"/>
                        </a:p>
                      </a:txBody>
                      <a:tcPr marL="68580" marR="68580" marT="0" marB="0">
                        <a:blipFill rotWithShape="0">
                          <a:blip r:embed="rId3"/>
                          <a:stretch>
                            <a:fillRect l="-396350" t="-612245" r="-1460" b="-204082"/>
                          </a:stretch>
                        </a:blipFill>
                      </a:tcPr>
                    </a:tc>
                    <a:extLst>
                      <a:ext uri="{0D108BD9-81ED-4DB2-BD59-A6C34878D82A}">
                        <a16:rowId xmlns="" xmlns:a16="http://schemas.microsoft.com/office/drawing/2014/main" xmlns:a14="http://schemas.microsoft.com/office/drawing/2010/main" val="10004"/>
                      </a:ext>
                    </a:extLst>
                  </a:tr>
                  <a:tr h="300411">
                    <a:tc>
                      <a:txBody>
                        <a:bodyPr/>
                        <a:lstStyle/>
                        <a:p>
                          <a:endParaRPr lang="es-EC"/>
                        </a:p>
                      </a:txBody>
                      <a:tcPr marL="68580" marR="68580" marT="0" marB="0">
                        <a:blipFill rotWithShape="0">
                          <a:blip r:embed="rId3"/>
                          <a:stretch>
                            <a:fillRect t="-698000" r="-477966" b="-100000"/>
                          </a:stretch>
                        </a:blipFill>
                      </a:tcPr>
                    </a:tc>
                    <a:tc>
                      <a:txBody>
                        <a:bodyPr/>
                        <a:lstStyle/>
                        <a:p>
                          <a:endParaRPr lang="es-EC"/>
                        </a:p>
                      </a:txBody>
                      <a:tcPr marL="68580" marR="68580" marT="0" marB="0">
                        <a:blipFill rotWithShape="0">
                          <a:blip r:embed="rId3"/>
                          <a:stretch>
                            <a:fillRect l="-67045" t="-698000" r="-220455" b="-100000"/>
                          </a:stretch>
                        </a:blipFill>
                      </a:tcPr>
                    </a:tc>
                    <a:tc>
                      <a:txBody>
                        <a:bodyPr/>
                        <a:lstStyle/>
                        <a:p>
                          <a:endParaRPr lang="es-EC"/>
                        </a:p>
                      </a:txBody>
                      <a:tcPr marL="68580" marR="68580" marT="0" marB="0">
                        <a:blipFill rotWithShape="0">
                          <a:blip r:embed="rId3"/>
                          <a:stretch>
                            <a:fillRect l="-247059" t="-698000" r="-226050" b="-100000"/>
                          </a:stretch>
                        </a:blipFill>
                      </a:tcPr>
                    </a:tc>
                    <a:tc>
                      <a:txBody>
                        <a:bodyPr/>
                        <a:lstStyle/>
                        <a:p>
                          <a:endParaRPr lang="es-EC"/>
                        </a:p>
                      </a:txBody>
                      <a:tcPr marL="68580" marR="68580" marT="0" marB="0">
                        <a:blipFill rotWithShape="0">
                          <a:blip r:embed="rId3"/>
                          <a:stretch>
                            <a:fillRect l="-317692" t="-698000" r="-106923" b="-100000"/>
                          </a:stretch>
                        </a:blipFill>
                      </a:tcPr>
                    </a:tc>
                    <a:tc>
                      <a:txBody>
                        <a:bodyPr/>
                        <a:lstStyle/>
                        <a:p>
                          <a:endParaRPr lang="es-EC"/>
                        </a:p>
                      </a:txBody>
                      <a:tcPr marL="68580" marR="68580" marT="0" marB="0">
                        <a:blipFill rotWithShape="0">
                          <a:blip r:embed="rId3"/>
                          <a:stretch>
                            <a:fillRect l="-396350" t="-698000" r="-1460" b="-100000"/>
                          </a:stretch>
                        </a:blipFill>
                      </a:tcPr>
                    </a:tc>
                    <a:extLst>
                      <a:ext uri="{0D108BD9-81ED-4DB2-BD59-A6C34878D82A}">
                        <a16:rowId xmlns="" xmlns:a16="http://schemas.microsoft.com/office/drawing/2014/main" xmlns:a14="http://schemas.microsoft.com/office/drawing/2010/main" val="10005"/>
                      </a:ext>
                    </a:extLst>
                  </a:tr>
                  <a:tr h="300411">
                    <a:tc>
                      <a:txBody>
                        <a:bodyPr/>
                        <a:lstStyle/>
                        <a:p>
                          <a:endParaRPr lang="es-EC"/>
                        </a:p>
                      </a:txBody>
                      <a:tcPr marL="68580" marR="68580" marT="0" marB="0">
                        <a:blipFill rotWithShape="0">
                          <a:blip r:embed="rId3"/>
                          <a:stretch>
                            <a:fillRect t="-814286" r="-477966" b="-2041"/>
                          </a:stretch>
                        </a:blipFill>
                      </a:tcPr>
                    </a:tc>
                    <a:tc>
                      <a:txBody>
                        <a:bodyPr/>
                        <a:lstStyle/>
                        <a:p>
                          <a:endParaRPr lang="es-EC"/>
                        </a:p>
                      </a:txBody>
                      <a:tcPr marL="68580" marR="68580" marT="0" marB="0">
                        <a:blipFill rotWithShape="0">
                          <a:blip r:embed="rId3"/>
                          <a:stretch>
                            <a:fillRect l="-67045" t="-814286" r="-220455" b="-2041"/>
                          </a:stretch>
                        </a:blipFill>
                      </a:tcPr>
                    </a:tc>
                    <a:tc>
                      <a:txBody>
                        <a:bodyPr/>
                        <a:lstStyle/>
                        <a:p>
                          <a:endParaRPr lang="es-EC"/>
                        </a:p>
                      </a:txBody>
                      <a:tcPr marL="68580" marR="68580" marT="0" marB="0">
                        <a:blipFill rotWithShape="0">
                          <a:blip r:embed="rId3"/>
                          <a:stretch>
                            <a:fillRect l="-247059" t="-814286" r="-226050" b="-2041"/>
                          </a:stretch>
                        </a:blipFill>
                      </a:tcPr>
                    </a:tc>
                    <a:tc>
                      <a:txBody>
                        <a:bodyPr/>
                        <a:lstStyle/>
                        <a:p>
                          <a:endParaRPr lang="es-EC"/>
                        </a:p>
                      </a:txBody>
                      <a:tcPr marL="68580" marR="68580" marT="0" marB="0">
                        <a:blipFill rotWithShape="0">
                          <a:blip r:embed="rId3"/>
                          <a:stretch>
                            <a:fillRect l="-317692" t="-814286" r="-106923" b="-2041"/>
                          </a:stretch>
                        </a:blipFill>
                      </a:tcPr>
                    </a:tc>
                    <a:tc>
                      <a:txBody>
                        <a:bodyPr/>
                        <a:lstStyle/>
                        <a:p>
                          <a:endParaRPr lang="es-EC"/>
                        </a:p>
                      </a:txBody>
                      <a:tcPr marL="68580" marR="68580" marT="0" marB="0">
                        <a:blipFill rotWithShape="0">
                          <a:blip r:embed="rId3"/>
                          <a:stretch>
                            <a:fillRect l="-396350" t="-814286" r="-1460" b="-2041"/>
                          </a:stretch>
                        </a:blipFill>
                      </a:tcPr>
                    </a:tc>
                    <a:extLst>
                      <a:ext uri="{0D108BD9-81ED-4DB2-BD59-A6C34878D82A}">
                        <a16:rowId xmlns="" xmlns:a16="http://schemas.microsoft.com/office/drawing/2014/main" xmlns:a14="http://schemas.microsoft.com/office/drawing/2010/main" val="10006"/>
                      </a:ext>
                    </a:extLst>
                  </a:tr>
                </a:tbl>
              </a:graphicData>
            </a:graphic>
          </p:graphicFrame>
        </mc:Fallback>
      </mc:AlternateContent>
      <p:pic>
        <p:nvPicPr>
          <p:cNvPr id="6" name="Imagen 5"/>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01472" y="1320851"/>
            <a:ext cx="4018915"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AE9D"/>
        </a:solidFill>
        <a:effectLst/>
      </p:bgPr>
    </p:bg>
    <p:spTree>
      <p:nvGrpSpPr>
        <p:cNvPr id="1" name="Shape 225"/>
        <p:cNvGrpSpPr/>
        <p:nvPr/>
      </p:nvGrpSpPr>
      <p:grpSpPr>
        <a:xfrm>
          <a:off x="0" y="0"/>
          <a:ext cx="0" cy="0"/>
          <a:chOff x="0" y="0"/>
          <a:chExt cx="0" cy="0"/>
        </a:xfrm>
      </p:grpSpPr>
      <p:sp>
        <p:nvSpPr>
          <p:cNvPr id="226" name="Google Shape;226;p25"/>
          <p:cNvSpPr txBox="1">
            <a:spLocks noGrp="1"/>
          </p:cNvSpPr>
          <p:nvPr>
            <p:ph type="ctrTitle" idx="4294967295"/>
          </p:nvPr>
        </p:nvSpPr>
        <p:spPr>
          <a:xfrm>
            <a:off x="933450" y="1240442"/>
            <a:ext cx="7734300" cy="184565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dirty="0">
                <a:solidFill>
                  <a:srgbClr val="ABE33F"/>
                </a:solidFill>
                <a:latin typeface="Karla"/>
                <a:ea typeface="Karla"/>
                <a:cs typeface="Karla"/>
                <a:sym typeface="Karla"/>
              </a:rPr>
              <a:t>DISEÑO Y SELECCIÓN DE COMPONENTES</a:t>
            </a:r>
            <a:endParaRPr sz="5400" dirty="0">
              <a:solidFill>
                <a:srgbClr val="ABE33F"/>
              </a:solidFill>
              <a:latin typeface="Karla"/>
              <a:ea typeface="Karla"/>
              <a:cs typeface="Karla"/>
              <a:sym typeface="Karla"/>
            </a:endParaRPr>
          </a:p>
        </p:txBody>
      </p:sp>
      <p:sp>
        <p:nvSpPr>
          <p:cNvPr id="228" name="Google Shape;228;p2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solidFill>
                  <a:srgbClr val="ABE33F"/>
                </a:solidFill>
              </a:rPr>
              <a:t>11</a:t>
            </a:fld>
            <a:endParaRPr>
              <a:solidFill>
                <a:srgbClr val="ABE33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6"/>
                                        </p:tgtEl>
                                        <p:attrNameLst>
                                          <p:attrName>fillcolor</p:attrName>
                                        </p:attrNameLst>
                                      </p:cBhvr>
                                      <p:to>
                                        <a:srgbClr val="00B0F0"/>
                                      </p:to>
                                    </p:animClr>
                                    <p:set>
                                      <p:cBhvr>
                                        <p:cTn id="7" dur="2000" fill="hold"/>
                                        <p:tgtEl>
                                          <p:spTgt spid="226"/>
                                        </p:tgtEl>
                                        <p:attrNameLst>
                                          <p:attrName>fill.type</p:attrName>
                                        </p:attrNameLst>
                                      </p:cBhvr>
                                      <p:to>
                                        <p:strVal val="solid"/>
                                      </p:to>
                                    </p:set>
                                    <p:set>
                                      <p:cBhvr>
                                        <p:cTn id="8" dur="2000" fill="hold"/>
                                        <p:tgtEl>
                                          <p:spTgt spid="2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Comparación tipos de efectores finales</a:t>
            </a:r>
            <a:endParaRPr dirty="0"/>
          </a:p>
        </p:txBody>
      </p:sp>
      <p:sp>
        <p:nvSpPr>
          <p:cNvPr id="207" name="Google Shape;207;p2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12</a:t>
            </a:fld>
            <a:endParaRPr/>
          </a:p>
        </p:txBody>
      </p:sp>
      <p:pic>
        <p:nvPicPr>
          <p:cNvPr id="3" name="Imagen 2"/>
          <p:cNvPicPr>
            <a:picLocks noChangeAspect="1"/>
          </p:cNvPicPr>
          <p:nvPr/>
        </p:nvPicPr>
        <p:blipFill rotWithShape="1">
          <a:blip r:embed="rId3"/>
          <a:srcRect l="24444" t="24074" r="20833" b="28889"/>
          <a:stretch/>
        </p:blipFill>
        <p:spPr>
          <a:xfrm>
            <a:off x="1228725" y="1027200"/>
            <a:ext cx="6686550" cy="43106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24"/>
          <p:cNvSpPr txBox="1">
            <a:spLocks noGrp="1"/>
          </p:cNvSpPr>
          <p:nvPr>
            <p:ph type="title" idx="4294967295"/>
          </p:nvPr>
        </p:nvSpPr>
        <p:spPr>
          <a:xfrm>
            <a:off x="575822" y="169800"/>
            <a:ext cx="1125387" cy="6276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CAD</a:t>
            </a:r>
            <a:endParaRPr dirty="0">
              <a:solidFill>
                <a:srgbClr val="002060"/>
              </a:solidFill>
            </a:endParaRPr>
          </a:p>
        </p:txBody>
      </p:sp>
      <p:sp>
        <p:nvSpPr>
          <p:cNvPr id="221" name="Google Shape;221;p2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13</a:t>
            </a:fld>
            <a:endParaRPr dirty="0"/>
          </a:p>
        </p:txBody>
      </p:sp>
      <p:pic>
        <p:nvPicPr>
          <p:cNvPr id="13" name="Imagen 12"/>
          <p:cNvPicPr/>
          <p:nvPr/>
        </p:nvPicPr>
        <p:blipFill rotWithShape="1">
          <a:blip r:embed="rId3"/>
          <a:srcRect l="4765" r="3725"/>
          <a:stretch/>
        </p:blipFill>
        <p:spPr bwMode="auto">
          <a:xfrm>
            <a:off x="27122" y="1852235"/>
            <a:ext cx="2202815" cy="2924175"/>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4">
            <a:extLst>
              <a:ext uri="{28A0092B-C50C-407E-A947-70E740481C1C}">
                <a14:useLocalDpi xmlns:a14="http://schemas.microsoft.com/office/drawing/2010/main" val="0"/>
              </a:ext>
            </a:extLst>
          </a:blip>
          <a:srcRect t="1845" r="40918"/>
          <a:stretch/>
        </p:blipFill>
        <p:spPr bwMode="auto">
          <a:xfrm>
            <a:off x="2711637" y="1223586"/>
            <a:ext cx="3289584" cy="2533650"/>
          </a:xfrm>
          <a:prstGeom prst="rect">
            <a:avLst/>
          </a:prstGeom>
          <a:noFill/>
          <a:ln>
            <a:noFill/>
          </a:ln>
        </p:spPr>
      </p:pic>
      <p:pic>
        <p:nvPicPr>
          <p:cNvPr id="15" name="Imagen 14"/>
          <p:cNvPicPr/>
          <p:nvPr/>
        </p:nvPicPr>
        <p:blipFill rotWithShape="1">
          <a:blip r:embed="rId4">
            <a:extLst>
              <a:ext uri="{28A0092B-C50C-407E-A947-70E740481C1C}">
                <a14:useLocalDpi xmlns:a14="http://schemas.microsoft.com/office/drawing/2010/main" val="0"/>
              </a:ext>
            </a:extLst>
          </a:blip>
          <a:srcRect l="67204"/>
          <a:stretch/>
        </p:blipFill>
        <p:spPr bwMode="auto">
          <a:xfrm>
            <a:off x="6482921" y="169800"/>
            <a:ext cx="2419350" cy="2772525"/>
          </a:xfrm>
          <a:prstGeom prst="rect">
            <a:avLst/>
          </a:prstGeom>
          <a:noFill/>
          <a:ln>
            <a:noFill/>
          </a:ln>
        </p:spPr>
      </p:pic>
      <p:sp>
        <p:nvSpPr>
          <p:cNvPr id="2" name="Rectángulo 1">
            <a:extLst>
              <a:ext uri="{FF2B5EF4-FFF2-40B4-BE49-F238E27FC236}">
                <a16:creationId xmlns:a16="http://schemas.microsoft.com/office/drawing/2014/main" id="{43B9FD57-5C2B-4629-9465-2A7DEE5CAB37}"/>
              </a:ext>
            </a:extLst>
          </p:cNvPr>
          <p:cNvSpPr/>
          <p:nvPr/>
        </p:nvSpPr>
        <p:spPr>
          <a:xfrm>
            <a:off x="2827772" y="4172234"/>
            <a:ext cx="5178021" cy="338554"/>
          </a:xfrm>
          <a:prstGeom prst="rect">
            <a:avLst/>
          </a:prstGeom>
        </p:spPr>
        <p:txBody>
          <a:bodyPr wrap="none">
            <a:spAutoFit/>
          </a:bodyPr>
          <a:lstStyle/>
          <a:p>
            <a:r>
              <a:rPr lang="en" sz="1600" b="1" dirty="0">
                <a:solidFill>
                  <a:srgbClr val="002060"/>
                </a:solidFill>
                <a:latin typeface="Raleway" panose="020B0604020202020204" charset="0"/>
              </a:rPr>
              <a:t>MODELADO MECÁNICO DEL GRIPPER </a:t>
            </a:r>
            <a:r>
              <a:rPr lang="es-EC" sz="1600" b="1" dirty="0">
                <a:solidFill>
                  <a:srgbClr val="002060"/>
                </a:solidFill>
                <a:latin typeface="Raleway" panose="020B0604020202020204" charset="0"/>
              </a:rPr>
              <a:t>ADAPTATIVO</a:t>
            </a:r>
            <a:endParaRPr lang="es-EC" sz="1600" b="1" dirty="0">
              <a:latin typeface="Raleway"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3"/>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9" name="Google Shape;239;p2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14</a:t>
            </a:fld>
            <a:endParaRPr/>
          </a:p>
        </p:txBody>
      </p:sp>
      <p:pic>
        <p:nvPicPr>
          <p:cNvPr id="9" name="Imagen 8"/>
          <p:cNvPicPr/>
          <p:nvPr/>
        </p:nvPicPr>
        <p:blipFill rotWithShape="1">
          <a:blip r:embed="rId3"/>
          <a:srcRect t="1246" r="2731" b="2784"/>
          <a:stretch/>
        </p:blipFill>
        <p:spPr bwMode="auto">
          <a:xfrm>
            <a:off x="1421058" y="1638300"/>
            <a:ext cx="3394228" cy="3505200"/>
          </a:xfrm>
          <a:prstGeom prst="rect">
            <a:avLst/>
          </a:prstGeom>
          <a:ln>
            <a:noFill/>
          </a:ln>
          <a:extLst>
            <a:ext uri="{53640926-AAD7-44D8-BBD7-CCE9431645EC}">
              <a14:shadowObscured xmlns:a14="http://schemas.microsoft.com/office/drawing/2010/main"/>
            </a:ext>
          </a:extLst>
        </p:spPr>
      </p:pic>
      <p:sp>
        <p:nvSpPr>
          <p:cNvPr id="10" name="Google Shape;213;p24"/>
          <p:cNvSpPr txBox="1">
            <a:spLocks/>
          </p:cNvSpPr>
          <p:nvPr/>
        </p:nvSpPr>
        <p:spPr>
          <a:xfrm>
            <a:off x="575822" y="169800"/>
            <a:ext cx="1433731" cy="69143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lvl="1"/>
            <a:r>
              <a:rPr lang="es-EC" sz="3200" dirty="0"/>
              <a:t>CAD </a:t>
            </a:r>
            <a:endParaRPr lang="es-EC" dirty="0">
              <a:solidFill>
                <a:srgbClr val="002060"/>
              </a:solidFill>
            </a:endParaRPr>
          </a:p>
        </p:txBody>
      </p:sp>
      <p:pic>
        <p:nvPicPr>
          <p:cNvPr id="2" name="Imagen 1"/>
          <p:cNvPicPr>
            <a:picLocks noChangeAspect="1"/>
          </p:cNvPicPr>
          <p:nvPr/>
        </p:nvPicPr>
        <p:blipFill rotWithShape="1">
          <a:blip r:embed="rId4"/>
          <a:srcRect l="35278" t="11111" r="23334" b="7778"/>
          <a:stretch/>
        </p:blipFill>
        <p:spPr>
          <a:xfrm>
            <a:off x="5660522" y="0"/>
            <a:ext cx="3483478" cy="5120011"/>
          </a:xfrm>
          <a:prstGeom prst="rect">
            <a:avLst/>
          </a:prstGeom>
        </p:spPr>
      </p:pic>
      <p:sp>
        <p:nvSpPr>
          <p:cNvPr id="3" name="Rectángulo 2">
            <a:extLst>
              <a:ext uri="{FF2B5EF4-FFF2-40B4-BE49-F238E27FC236}">
                <a16:creationId xmlns:a16="http://schemas.microsoft.com/office/drawing/2014/main" id="{D5D8B1A5-A043-47C3-A23F-D3F68B741543}"/>
              </a:ext>
            </a:extLst>
          </p:cNvPr>
          <p:cNvSpPr/>
          <p:nvPr/>
        </p:nvSpPr>
        <p:spPr>
          <a:xfrm>
            <a:off x="450568" y="988158"/>
            <a:ext cx="4572000" cy="646331"/>
          </a:xfrm>
          <a:prstGeom prst="rect">
            <a:avLst/>
          </a:prstGeom>
        </p:spPr>
        <p:txBody>
          <a:bodyPr>
            <a:spAutoFit/>
          </a:bodyPr>
          <a:lstStyle/>
          <a:p>
            <a:r>
              <a:rPr lang="es-EC" sz="1800" b="1" dirty="0">
                <a:solidFill>
                  <a:srgbClr val="002060"/>
                </a:solidFill>
                <a:latin typeface="Raleway" panose="020B0604020202020204" charset="0"/>
              </a:rPr>
              <a:t>ENSAMBLAJE DEL GRIPPER </a:t>
            </a:r>
          </a:p>
          <a:p>
            <a:r>
              <a:rPr lang="es-EC" sz="1800" b="1" dirty="0">
                <a:solidFill>
                  <a:srgbClr val="002060"/>
                </a:solidFill>
                <a:latin typeface="Raleway" panose="020B0604020202020204" charset="0"/>
              </a:rPr>
              <a:t>ADAPTATIVO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3">
                                            <p:txEl>
                                              <p:pRg st="1" end="1"/>
                                            </p:txEl>
                                          </p:spTgt>
                                        </p:tgtEl>
                                        <p:attrNameLst>
                                          <p:attrName>ppt_x</p:attrName>
                                          <p:attrName>ppt_y</p:attrName>
                                        </p:attrNameLst>
                                      </p:cBhvr>
                                    </p:animMotion>
                                    <p:animRot by="1500000">
                                      <p:cBhvr>
                                        <p:cTn id="13" dur="125" fill="hold">
                                          <p:stCondLst>
                                            <p:cond delay="0"/>
                                          </p:stCondLst>
                                        </p:cTn>
                                        <p:tgtEl>
                                          <p:spTgt spid="3">
                                            <p:txEl>
                                              <p:pRg st="1" end="1"/>
                                            </p:txEl>
                                          </p:spTgt>
                                        </p:tgtEl>
                                        <p:attrNameLst>
                                          <p:attrName>r</p:attrName>
                                        </p:attrNameLst>
                                      </p:cBhvr>
                                    </p:animRot>
                                    <p:animRot by="-1500000">
                                      <p:cBhvr>
                                        <p:cTn id="14" dur="125" fill="hold">
                                          <p:stCondLst>
                                            <p:cond delay="125"/>
                                          </p:stCondLst>
                                        </p:cTn>
                                        <p:tgtEl>
                                          <p:spTgt spid="3">
                                            <p:txEl>
                                              <p:pRg st="1" end="1"/>
                                            </p:txEl>
                                          </p:spTgt>
                                        </p:tgtEl>
                                        <p:attrNameLst>
                                          <p:attrName>r</p:attrName>
                                        </p:attrNameLst>
                                      </p:cBhvr>
                                    </p:animRot>
                                    <p:animRot by="-1500000">
                                      <p:cBhvr>
                                        <p:cTn id="15" dur="125" fill="hold">
                                          <p:stCondLst>
                                            <p:cond delay="250"/>
                                          </p:stCondLst>
                                        </p:cTn>
                                        <p:tgtEl>
                                          <p:spTgt spid="3">
                                            <p:txEl>
                                              <p:pRg st="1" end="1"/>
                                            </p:txEl>
                                          </p:spTgt>
                                        </p:tgtEl>
                                        <p:attrNameLst>
                                          <p:attrName>r</p:attrName>
                                        </p:attrNameLst>
                                      </p:cBhvr>
                                    </p:animRot>
                                    <p:animRot by="1500000">
                                      <p:cBhvr>
                                        <p:cTn id="16" dur="125" fill="hold">
                                          <p:stCondLst>
                                            <p:cond delay="375"/>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 calcmode="lin" valueType="num">
                                      <p:cBhvr>
                                        <p:cTn id="30" dur="1000" fill="hold"/>
                                        <p:tgtEl>
                                          <p:spTgt spid="2"/>
                                        </p:tgtEl>
                                        <p:attrNameLst>
                                          <p:attrName>style.rotation</p:attrName>
                                        </p:attrNameLst>
                                      </p:cBhvr>
                                      <p:tavLst>
                                        <p:tav tm="0">
                                          <p:val>
                                            <p:fltVal val="90"/>
                                          </p:val>
                                        </p:tav>
                                        <p:tav tm="100000">
                                          <p:val>
                                            <p:fltVal val="0"/>
                                          </p:val>
                                        </p:tav>
                                      </p:tavLst>
                                    </p:anim>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EC" smtClean="0"/>
              <a:t>15</a:t>
            </a:fld>
            <a:endParaRPr lang="es-EC"/>
          </a:p>
        </p:txBody>
      </p:sp>
      <p:pic>
        <p:nvPicPr>
          <p:cNvPr id="3" name="Imagen 2" descr="Resultado de imagen para actuonix"/>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29200" t="2934" r="11400" b="799"/>
          <a:stretch/>
        </p:blipFill>
        <p:spPr bwMode="auto">
          <a:xfrm>
            <a:off x="3757964" y="1034484"/>
            <a:ext cx="2846035" cy="2947721"/>
          </a:xfrm>
          <a:prstGeom prst="rect">
            <a:avLst/>
          </a:prstGeom>
          <a:noFill/>
          <a:ln>
            <a:noFill/>
          </a:ln>
          <a:extLst>
            <a:ext uri="{53640926-AAD7-44D8-BBD7-CCE9431645EC}">
              <a14:shadowObscured xmlns:a14="http://schemas.microsoft.com/office/drawing/2010/main"/>
            </a:ext>
          </a:extLst>
        </p:spPr>
      </p:pic>
      <p:sp>
        <p:nvSpPr>
          <p:cNvPr id="4" name="Rectángulo 3"/>
          <p:cNvSpPr/>
          <p:nvPr/>
        </p:nvSpPr>
        <p:spPr>
          <a:xfrm>
            <a:off x="685295" y="2185178"/>
            <a:ext cx="2938439" cy="646331"/>
          </a:xfrm>
          <a:prstGeom prst="rect">
            <a:avLst/>
          </a:prstGeom>
        </p:spPr>
        <p:txBody>
          <a:bodyPr wrap="square">
            <a:spAutoFit/>
          </a:bodyPr>
          <a:lstStyle/>
          <a:p>
            <a:r>
              <a:rPr lang="es-EC" sz="1800" b="1" dirty="0">
                <a:solidFill>
                  <a:srgbClr val="002060"/>
                </a:solidFill>
                <a:latin typeface="Raleway" panose="020B0604020202020204" charset="0"/>
              </a:rPr>
              <a:t>MICROACTUADOR LINEAL PQ12</a:t>
            </a:r>
          </a:p>
        </p:txBody>
      </p:sp>
      <p:sp>
        <p:nvSpPr>
          <p:cNvPr id="5" name="Rectángulo 4">
            <a:extLst>
              <a:ext uri="{FF2B5EF4-FFF2-40B4-BE49-F238E27FC236}">
                <a16:creationId xmlns:a16="http://schemas.microsoft.com/office/drawing/2014/main" id="{A10DABD8-8B94-4A4B-BC59-D6A60FDDAE16}"/>
              </a:ext>
            </a:extLst>
          </p:cNvPr>
          <p:cNvSpPr/>
          <p:nvPr/>
        </p:nvSpPr>
        <p:spPr>
          <a:xfrm>
            <a:off x="6037013" y="3173105"/>
            <a:ext cx="2543459" cy="338554"/>
          </a:xfrm>
          <a:prstGeom prst="rect">
            <a:avLst/>
          </a:prstGeom>
        </p:spPr>
        <p:txBody>
          <a:bodyPr wrap="square">
            <a:spAutoFit/>
          </a:bodyPr>
          <a:lstStyle/>
          <a:p>
            <a:r>
              <a:rPr lang="es-EC" sz="1600" b="1" dirty="0">
                <a:solidFill>
                  <a:srgbClr val="002060"/>
                </a:solidFill>
                <a:latin typeface="Raleway" panose="020B0604020202020204" charset="0"/>
              </a:rPr>
              <a:t>REALIMENTACIÒN </a:t>
            </a:r>
          </a:p>
        </p:txBody>
      </p:sp>
      <p:sp>
        <p:nvSpPr>
          <p:cNvPr id="6" name="Rectángulo 5">
            <a:extLst>
              <a:ext uri="{FF2B5EF4-FFF2-40B4-BE49-F238E27FC236}">
                <a16:creationId xmlns:a16="http://schemas.microsoft.com/office/drawing/2014/main" id="{3A60D288-3F6D-4426-96C9-381FA462817F}"/>
              </a:ext>
            </a:extLst>
          </p:cNvPr>
          <p:cNvSpPr/>
          <p:nvPr/>
        </p:nvSpPr>
        <p:spPr>
          <a:xfrm>
            <a:off x="6037012" y="3618261"/>
            <a:ext cx="2543459" cy="338554"/>
          </a:xfrm>
          <a:prstGeom prst="rect">
            <a:avLst/>
          </a:prstGeom>
        </p:spPr>
        <p:txBody>
          <a:bodyPr wrap="square">
            <a:spAutoFit/>
          </a:bodyPr>
          <a:lstStyle/>
          <a:p>
            <a:r>
              <a:rPr lang="es-EC" sz="1600" b="1" dirty="0">
                <a:solidFill>
                  <a:srgbClr val="002060"/>
                </a:solidFill>
                <a:latin typeface="Raleway" panose="020B0604020202020204" charset="0"/>
              </a:rPr>
              <a:t>CONTROL DE POSICIÒN </a:t>
            </a:r>
          </a:p>
        </p:txBody>
      </p:sp>
      <p:sp>
        <p:nvSpPr>
          <p:cNvPr id="7" name="Rectángulo 6">
            <a:extLst>
              <a:ext uri="{FF2B5EF4-FFF2-40B4-BE49-F238E27FC236}">
                <a16:creationId xmlns:a16="http://schemas.microsoft.com/office/drawing/2014/main" id="{0C29067A-98A2-41C3-891D-484A12D88719}"/>
              </a:ext>
            </a:extLst>
          </p:cNvPr>
          <p:cNvSpPr/>
          <p:nvPr/>
        </p:nvSpPr>
        <p:spPr>
          <a:xfrm>
            <a:off x="6037011" y="2765301"/>
            <a:ext cx="2846035" cy="338554"/>
          </a:xfrm>
          <a:prstGeom prst="rect">
            <a:avLst/>
          </a:prstGeom>
        </p:spPr>
        <p:txBody>
          <a:bodyPr wrap="square">
            <a:spAutoFit/>
          </a:bodyPr>
          <a:lstStyle/>
          <a:p>
            <a:r>
              <a:rPr lang="es-EC" sz="1600" b="1" dirty="0">
                <a:solidFill>
                  <a:srgbClr val="002060"/>
                </a:solidFill>
                <a:latin typeface="Raleway" panose="020B0604020202020204" charset="0"/>
              </a:rPr>
              <a:t>DISPOSITIVO SOFISTICADO </a:t>
            </a:r>
          </a:p>
        </p:txBody>
      </p:sp>
    </p:spTree>
    <p:extLst>
      <p:ext uri="{BB962C8B-B14F-4D97-AF65-F5344CB8AC3E}">
        <p14:creationId xmlns:p14="http://schemas.microsoft.com/office/powerpoint/2010/main" val="366534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5" name="Imagen 4"/>
          <p:cNvPicPr>
            <a:picLocks noChangeAspect="1"/>
          </p:cNvPicPr>
          <p:nvPr/>
        </p:nvPicPr>
        <p:blipFill rotWithShape="1">
          <a:blip r:embed="rId3"/>
          <a:srcRect l="55277" t="56296" r="8057" b="11852"/>
          <a:stretch/>
        </p:blipFill>
        <p:spPr>
          <a:xfrm>
            <a:off x="301472" y="1252457"/>
            <a:ext cx="4008193" cy="2611398"/>
          </a:xfrm>
          <a:prstGeom prst="rect">
            <a:avLst/>
          </a:prstGeom>
        </p:spPr>
      </p:pic>
      <p:sp>
        <p:nvSpPr>
          <p:cNvPr id="244" name="Google Shape;244;p27"/>
          <p:cNvSpPr txBox="1">
            <a:spLocks noGrp="1"/>
          </p:cNvSpPr>
          <p:nvPr>
            <p:ph type="title"/>
          </p:nvPr>
        </p:nvSpPr>
        <p:spPr>
          <a:xfrm>
            <a:off x="48450" y="398400"/>
            <a:ext cx="875265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MODELADO MECÁNICO DE LA BANDA TRANSPORTADORA</a:t>
            </a:r>
            <a:endParaRPr dirty="0"/>
          </a:p>
        </p:txBody>
      </p:sp>
      <p:sp>
        <p:nvSpPr>
          <p:cNvPr id="248" name="Google Shape;248;p2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16</a:t>
            </a:fld>
            <a:endParaRPr/>
          </a:p>
        </p:txBody>
      </p:sp>
      <p:pic>
        <p:nvPicPr>
          <p:cNvPr id="3" name="Imagen 2"/>
          <p:cNvPicPr>
            <a:picLocks noChangeAspect="1"/>
          </p:cNvPicPr>
          <p:nvPr/>
        </p:nvPicPr>
        <p:blipFill rotWithShape="1">
          <a:blip r:embed="rId4"/>
          <a:srcRect l="24444" t="19259" r="4445" b="57407"/>
          <a:stretch/>
        </p:blipFill>
        <p:spPr>
          <a:xfrm>
            <a:off x="1790294" y="3215973"/>
            <a:ext cx="7353706" cy="1809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Base banda transportadora</a:t>
            </a:r>
            <a:endParaRPr dirty="0"/>
          </a:p>
        </p:txBody>
      </p:sp>
      <p:sp>
        <p:nvSpPr>
          <p:cNvPr id="260" name="Google Shape;260;p2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17</a:t>
            </a:fld>
            <a:endParaRPr/>
          </a:p>
        </p:txBody>
      </p:sp>
      <p:pic>
        <p:nvPicPr>
          <p:cNvPr id="8" name="Imagen 7"/>
          <p:cNvPicPr>
            <a:picLocks noChangeAspect="1"/>
          </p:cNvPicPr>
          <p:nvPr/>
        </p:nvPicPr>
        <p:blipFill rotWithShape="1">
          <a:blip r:embed="rId3"/>
          <a:srcRect l="38056" t="15926" r="40278" b="35186"/>
          <a:stretch/>
        </p:blipFill>
        <p:spPr>
          <a:xfrm>
            <a:off x="6100364" y="19050"/>
            <a:ext cx="3039313" cy="5143452"/>
          </a:xfrm>
          <a:prstGeom prst="rect">
            <a:avLst/>
          </a:prstGeom>
        </p:spPr>
      </p:pic>
      <p:pic>
        <p:nvPicPr>
          <p:cNvPr id="9" name="Imagen 8"/>
          <p:cNvPicPr>
            <a:picLocks noChangeAspect="1"/>
          </p:cNvPicPr>
          <p:nvPr/>
        </p:nvPicPr>
        <p:blipFill rotWithShape="1">
          <a:blip r:embed="rId4"/>
          <a:srcRect l="77697" t="67778" r="13064" b="15238"/>
          <a:stretch/>
        </p:blipFill>
        <p:spPr>
          <a:xfrm>
            <a:off x="575822" y="1255800"/>
            <a:ext cx="2819853" cy="388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7" name="Google Shape;267;p29"/>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18</a:t>
            </a:fld>
            <a:endParaRPr/>
          </a:p>
        </p:txBody>
      </p:sp>
      <p:pic>
        <p:nvPicPr>
          <p:cNvPr id="3" name="Imagen 2"/>
          <p:cNvPicPr>
            <a:picLocks noChangeAspect="1"/>
          </p:cNvPicPr>
          <p:nvPr/>
        </p:nvPicPr>
        <p:blipFill rotWithShape="1">
          <a:blip r:embed="rId3"/>
          <a:srcRect l="39444" t="17407" r="41111" b="16666"/>
          <a:stretch/>
        </p:blipFill>
        <p:spPr>
          <a:xfrm>
            <a:off x="7142557" y="5625"/>
            <a:ext cx="2020493" cy="5137826"/>
          </a:xfrm>
          <a:prstGeom prst="rect">
            <a:avLst/>
          </a:prstGeom>
        </p:spPr>
      </p:pic>
      <p:pic>
        <p:nvPicPr>
          <p:cNvPr id="4" name="Imagen 3"/>
          <p:cNvPicPr>
            <a:picLocks noChangeAspect="1"/>
          </p:cNvPicPr>
          <p:nvPr/>
        </p:nvPicPr>
        <p:blipFill rotWithShape="1">
          <a:blip r:embed="rId4"/>
          <a:srcRect l="75555" t="67037" r="13334" b="19259"/>
          <a:stretch/>
        </p:blipFill>
        <p:spPr>
          <a:xfrm>
            <a:off x="2202437" y="1556559"/>
            <a:ext cx="3664964" cy="3390092"/>
          </a:xfrm>
          <a:prstGeom prst="rect">
            <a:avLst/>
          </a:prstGeom>
        </p:spPr>
      </p:pic>
      <p:sp>
        <p:nvSpPr>
          <p:cNvPr id="5" name="Rectángulo 4"/>
          <p:cNvSpPr/>
          <p:nvPr/>
        </p:nvSpPr>
        <p:spPr>
          <a:xfrm>
            <a:off x="575822" y="284262"/>
            <a:ext cx="2249334" cy="461665"/>
          </a:xfrm>
          <a:prstGeom prst="rect">
            <a:avLst/>
          </a:prstGeom>
        </p:spPr>
        <p:txBody>
          <a:bodyPr wrap="none">
            <a:spAutoFit/>
          </a:bodyPr>
          <a:lstStyle/>
          <a:p>
            <a:pPr>
              <a:buClr>
                <a:srgbClr val="FFFFFF"/>
              </a:buClr>
              <a:buSzPts val="2400"/>
            </a:pPr>
            <a:r>
              <a:rPr lang="en" sz="2400" b="1" dirty="0">
                <a:solidFill>
                  <a:srgbClr val="FFFFFF"/>
                </a:solidFill>
                <a:latin typeface="Raleway"/>
                <a:ea typeface="Raleway"/>
                <a:cs typeface="Raleway"/>
                <a:sym typeface="Raleway"/>
              </a:rPr>
              <a:t>Rodillo motriz</a:t>
            </a:r>
            <a:endParaRPr lang="es-EC" sz="2400" b="1"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30"/>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19</a:t>
            </a:fld>
            <a:endParaRPr/>
          </a:p>
        </p:txBody>
      </p:sp>
      <p:pic>
        <p:nvPicPr>
          <p:cNvPr id="2" name="Imagen 1"/>
          <p:cNvPicPr>
            <a:picLocks noChangeAspect="1"/>
          </p:cNvPicPr>
          <p:nvPr/>
        </p:nvPicPr>
        <p:blipFill rotWithShape="1">
          <a:blip r:embed="rId3"/>
          <a:srcRect l="40278" t="23333" r="38055" b="22592"/>
          <a:stretch/>
        </p:blipFill>
        <p:spPr>
          <a:xfrm>
            <a:off x="6381750" y="-26865"/>
            <a:ext cx="2762250" cy="5170365"/>
          </a:xfrm>
          <a:prstGeom prst="rect">
            <a:avLst/>
          </a:prstGeom>
        </p:spPr>
      </p:pic>
      <p:pic>
        <p:nvPicPr>
          <p:cNvPr id="4" name="Imagen 3"/>
          <p:cNvPicPr>
            <a:picLocks noChangeAspect="1"/>
          </p:cNvPicPr>
          <p:nvPr/>
        </p:nvPicPr>
        <p:blipFill rotWithShape="1">
          <a:blip r:embed="rId4"/>
          <a:srcRect l="71112" t="63827" r="14166" b="19136"/>
          <a:stretch/>
        </p:blipFill>
        <p:spPr>
          <a:xfrm>
            <a:off x="1649986" y="1586766"/>
            <a:ext cx="3264914" cy="2833699"/>
          </a:xfrm>
          <a:prstGeom prst="rect">
            <a:avLst/>
          </a:prstGeom>
        </p:spPr>
      </p:pic>
      <p:sp>
        <p:nvSpPr>
          <p:cNvPr id="5" name="Rectángulo 4"/>
          <p:cNvSpPr/>
          <p:nvPr/>
        </p:nvSpPr>
        <p:spPr>
          <a:xfrm>
            <a:off x="466988" y="284262"/>
            <a:ext cx="3304912" cy="461665"/>
          </a:xfrm>
          <a:prstGeom prst="rect">
            <a:avLst/>
          </a:prstGeom>
        </p:spPr>
        <p:txBody>
          <a:bodyPr wrap="square">
            <a:spAutoFit/>
          </a:bodyPr>
          <a:lstStyle/>
          <a:p>
            <a:pPr>
              <a:buClr>
                <a:srgbClr val="FFFFFF"/>
              </a:buClr>
              <a:buSzPts val="2400"/>
            </a:pPr>
            <a:r>
              <a:rPr lang="en" sz="2400" b="1" dirty="0">
                <a:solidFill>
                  <a:srgbClr val="FFFFFF"/>
                </a:solidFill>
                <a:latin typeface="Raleway"/>
                <a:ea typeface="Raleway"/>
                <a:cs typeface="Raleway"/>
                <a:sym typeface="Raleway"/>
              </a:rPr>
              <a:t>Rodillo de arrastre</a:t>
            </a:r>
            <a:endParaRPr lang="es-EC" sz="2400" b="1"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TEMA:</a:t>
            </a:r>
            <a:endParaRPr dirty="0"/>
          </a:p>
        </p:txBody>
      </p:sp>
      <p:sp>
        <p:nvSpPr>
          <p:cNvPr id="103" name="Google Shape;103;p12"/>
          <p:cNvSpPr txBox="1">
            <a:spLocks noGrp="1"/>
          </p:cNvSpPr>
          <p:nvPr>
            <p:ph type="body" idx="2"/>
          </p:nvPr>
        </p:nvSpPr>
        <p:spPr>
          <a:xfrm>
            <a:off x="1828800" y="1556150"/>
            <a:ext cx="5923971" cy="2838600"/>
          </a:xfrm>
          <a:prstGeom prst="rect">
            <a:avLst/>
          </a:prstGeom>
        </p:spPr>
        <p:txBody>
          <a:bodyPr spcFirstLastPara="1" wrap="square" lIns="91425" tIns="91425" rIns="91425" bIns="91425" anchor="t" anchorCtr="0">
            <a:noAutofit/>
          </a:bodyPr>
          <a:lstStyle/>
          <a:p>
            <a:pPr marL="0" lvl="0" indent="0" algn="just">
              <a:buNone/>
            </a:pPr>
            <a:r>
              <a:rPr lang="es-EC" sz="1600" b="1" dirty="0"/>
              <a:t>INVESTIGACIÓN, DISEÑO E IMPLEMENTACIÓN DE UNA LÍNEA DE CLASIFICACIÓN ASISTIDA POR UN MANIPULADOR ROBÓTICO MELFA RV – 2SBD, MEDIANTE EL USO DE VISIÓN ARTIFICIAL PARA GENERACIÓN DE TRAYECTORIAS RECONFIGURABLES Y LA INCORPORACIÓN DE UN SISTEMA DE SEGURIDAD ACTIVA</a:t>
            </a:r>
            <a:endParaRPr sz="1600" dirty="0"/>
          </a:p>
        </p:txBody>
      </p:sp>
      <p:sp>
        <p:nvSpPr>
          <p:cNvPr id="104" name="Google Shape;104;p12"/>
          <p:cNvSpPr txBox="1">
            <a:spLocks noGrp="1"/>
          </p:cNvSpPr>
          <p:nvPr>
            <p:ph type="body" idx="2"/>
          </p:nvPr>
        </p:nvSpPr>
        <p:spPr>
          <a:xfrm>
            <a:off x="886650" y="3753525"/>
            <a:ext cx="6866100" cy="826500"/>
          </a:xfrm>
          <a:prstGeom prst="rect">
            <a:avLst/>
          </a:prstGeom>
        </p:spPr>
        <p:txBody>
          <a:bodyPr spcFirstLastPara="1" wrap="square" lIns="91425" tIns="91425" rIns="91425" bIns="91425" anchor="t" anchorCtr="0">
            <a:noAutofit/>
          </a:bodyPr>
          <a:lstStyle/>
          <a:p>
            <a:endParaRPr lang="es-EC" sz="1050" b="1" dirty="0"/>
          </a:p>
          <a:p>
            <a:r>
              <a:rPr lang="es-EC" sz="1050" b="1" dirty="0"/>
              <a:t>AUTOR:	ING. MOGRO BORJA MARÍA FERNANDA                     </a:t>
            </a:r>
            <a:endParaRPr lang="es-EC" sz="1050" dirty="0"/>
          </a:p>
          <a:p>
            <a:r>
              <a:rPr lang="es-EC" sz="1050" b="1" dirty="0"/>
              <a:t>DIRECTOR: 	ING. DARÍO MENDOZA MSC.</a:t>
            </a:r>
            <a:endParaRPr lang="es-EC" sz="1050" dirty="0"/>
          </a:p>
          <a:p>
            <a:pPr marL="0" lvl="0" indent="0" algn="l" rtl="0">
              <a:spcBef>
                <a:spcPts val="1000"/>
              </a:spcBef>
              <a:spcAft>
                <a:spcPts val="0"/>
              </a:spcAft>
              <a:buClr>
                <a:schemeClr val="dk1"/>
              </a:buClr>
              <a:buSzPts val="1100"/>
              <a:buFont typeface="Arial"/>
              <a:buNone/>
            </a:pPr>
            <a:endParaRPr sz="1000" i="1" dirty="0">
              <a:solidFill>
                <a:srgbClr val="00AE9D"/>
              </a:solidFill>
            </a:endParaRPr>
          </a:p>
          <a:p>
            <a:pPr marL="0" lvl="0" indent="0" algn="l" rtl="0">
              <a:spcBef>
                <a:spcPts val="1000"/>
              </a:spcBef>
              <a:spcAft>
                <a:spcPts val="1000"/>
              </a:spcAft>
              <a:buNone/>
            </a:pPr>
            <a:endParaRPr sz="1000" i="1" dirty="0">
              <a:solidFill>
                <a:srgbClr val="00AE9D"/>
              </a:solidFill>
            </a:endParaRPr>
          </a:p>
        </p:txBody>
      </p:sp>
      <p:sp>
        <p:nvSpPr>
          <p:cNvPr id="105" name="Google Shape;105;p1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a:t>
            </a:fld>
            <a:endParaRPr/>
          </a:p>
        </p:txBody>
      </p:sp>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951" y="116899"/>
            <a:ext cx="785399" cy="710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3" name="Google Shape;283;p31"/>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20</a:t>
            </a:fld>
            <a:endParaRPr/>
          </a:p>
        </p:txBody>
      </p:sp>
      <p:pic>
        <p:nvPicPr>
          <p:cNvPr id="2" name="Imagen 1"/>
          <p:cNvPicPr>
            <a:picLocks noChangeAspect="1"/>
          </p:cNvPicPr>
          <p:nvPr/>
        </p:nvPicPr>
        <p:blipFill rotWithShape="1">
          <a:blip r:embed="rId3"/>
          <a:srcRect l="50278" t="25555" r="18056" b="54074"/>
          <a:stretch/>
        </p:blipFill>
        <p:spPr>
          <a:xfrm>
            <a:off x="215447" y="1800721"/>
            <a:ext cx="5251565" cy="2533650"/>
          </a:xfrm>
          <a:prstGeom prst="rect">
            <a:avLst/>
          </a:prstGeom>
        </p:spPr>
      </p:pic>
      <p:pic>
        <p:nvPicPr>
          <p:cNvPr id="3" name="Imagen 2"/>
          <p:cNvPicPr>
            <a:picLocks noChangeAspect="1"/>
          </p:cNvPicPr>
          <p:nvPr/>
        </p:nvPicPr>
        <p:blipFill rotWithShape="1">
          <a:blip r:embed="rId4"/>
          <a:srcRect l="74166" t="68519" r="12778" b="12222"/>
          <a:stretch/>
        </p:blipFill>
        <p:spPr>
          <a:xfrm>
            <a:off x="5419686" y="593233"/>
            <a:ext cx="3724314" cy="3741138"/>
          </a:xfrm>
          <a:prstGeom prst="rect">
            <a:avLst/>
          </a:prstGeom>
        </p:spPr>
      </p:pic>
      <p:sp>
        <p:nvSpPr>
          <p:cNvPr id="4" name="Rectángulo 3"/>
          <p:cNvSpPr/>
          <p:nvPr/>
        </p:nvSpPr>
        <p:spPr>
          <a:xfrm>
            <a:off x="371226" y="311599"/>
            <a:ext cx="1202573" cy="461665"/>
          </a:xfrm>
          <a:prstGeom prst="rect">
            <a:avLst/>
          </a:prstGeom>
        </p:spPr>
        <p:txBody>
          <a:bodyPr wrap="none">
            <a:spAutoFit/>
          </a:bodyPr>
          <a:lstStyle/>
          <a:p>
            <a:pPr>
              <a:buClr>
                <a:srgbClr val="FFFFFF"/>
              </a:buClr>
              <a:buSzPts val="2400"/>
            </a:pPr>
            <a:r>
              <a:rPr lang="en" sz="2400" b="1" dirty="0">
                <a:solidFill>
                  <a:srgbClr val="FFFFFF"/>
                </a:solidFill>
                <a:latin typeface="Raleway"/>
                <a:ea typeface="Raleway"/>
                <a:cs typeface="Raleway"/>
                <a:sym typeface="Raleway"/>
              </a:rPr>
              <a:t>Tensor</a:t>
            </a:r>
            <a:endParaRPr lang="es-EC" sz="2400" b="1" dirty="0">
              <a:solidFill>
                <a:srgbClr val="FFFFFF"/>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91" name="Google Shape;291;p3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21</a:t>
            </a:fld>
            <a:endParaRPr/>
          </a:p>
        </p:txBody>
      </p:sp>
      <p:pic>
        <p:nvPicPr>
          <p:cNvPr id="2" name="Imagen 1"/>
          <p:cNvPicPr>
            <a:picLocks noChangeAspect="1"/>
          </p:cNvPicPr>
          <p:nvPr/>
        </p:nvPicPr>
        <p:blipFill rotWithShape="1">
          <a:blip r:embed="rId3"/>
          <a:srcRect l="40555" t="52963" r="18889" b="12223"/>
          <a:stretch/>
        </p:blipFill>
        <p:spPr>
          <a:xfrm>
            <a:off x="1600200" y="838461"/>
            <a:ext cx="6686550" cy="4305039"/>
          </a:xfrm>
          <a:prstGeom prst="rect">
            <a:avLst/>
          </a:prstGeom>
        </p:spPr>
      </p:pic>
      <p:sp>
        <p:nvSpPr>
          <p:cNvPr id="7" name="Rectángulo 6"/>
          <p:cNvSpPr/>
          <p:nvPr/>
        </p:nvSpPr>
        <p:spPr>
          <a:xfrm>
            <a:off x="575822" y="243043"/>
            <a:ext cx="5211683" cy="461665"/>
          </a:xfrm>
          <a:prstGeom prst="rect">
            <a:avLst/>
          </a:prstGeom>
        </p:spPr>
        <p:txBody>
          <a:bodyPr wrap="none">
            <a:spAutoFit/>
          </a:bodyPr>
          <a:lstStyle/>
          <a:p>
            <a:pPr>
              <a:buClr>
                <a:srgbClr val="FFFFFF"/>
              </a:buClr>
              <a:buSzPts val="2400"/>
            </a:pPr>
            <a:r>
              <a:rPr lang="en" sz="2400" b="1" dirty="0">
                <a:solidFill>
                  <a:srgbClr val="002060"/>
                </a:solidFill>
                <a:latin typeface="Raleway"/>
                <a:ea typeface="Raleway"/>
                <a:cs typeface="Raleway"/>
                <a:sym typeface="Raleway"/>
              </a:rPr>
              <a:t>Ensamblaje banda transportadora</a:t>
            </a:r>
            <a:endParaRPr lang="es-EC" sz="2400" b="1" dirty="0">
              <a:solidFill>
                <a:srgbClr val="002060"/>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9" name="Google Shape;299;p3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22</a:t>
            </a:fld>
            <a:endParaRPr/>
          </a:p>
        </p:txBody>
      </p:sp>
      <p:pic>
        <p:nvPicPr>
          <p:cNvPr id="3" name="Imagen 2"/>
          <p:cNvPicPr>
            <a:picLocks noChangeAspect="1"/>
          </p:cNvPicPr>
          <p:nvPr/>
        </p:nvPicPr>
        <p:blipFill rotWithShape="1">
          <a:blip r:embed="rId3"/>
          <a:srcRect l="24722" t="44074" r="26389" b="20000"/>
          <a:stretch/>
        </p:blipFill>
        <p:spPr>
          <a:xfrm>
            <a:off x="3390900" y="1849402"/>
            <a:ext cx="5619750" cy="3097249"/>
          </a:xfrm>
          <a:prstGeom prst="rect">
            <a:avLst/>
          </a:prstGeom>
        </p:spPr>
      </p:pic>
      <p:pic>
        <p:nvPicPr>
          <p:cNvPr id="8" name="Imagen 7"/>
          <p:cNvPicPr/>
          <p:nvPr/>
        </p:nvPicPr>
        <p:blipFill>
          <a:blip r:embed="rId4"/>
          <a:stretch>
            <a:fillRect/>
          </a:stretch>
        </p:blipFill>
        <p:spPr>
          <a:xfrm>
            <a:off x="438647" y="1220838"/>
            <a:ext cx="3032278" cy="2919413"/>
          </a:xfrm>
          <a:prstGeom prst="rect">
            <a:avLst/>
          </a:prstGeom>
        </p:spPr>
      </p:pic>
      <p:sp>
        <p:nvSpPr>
          <p:cNvPr id="4" name="Rectángulo 3"/>
          <p:cNvSpPr/>
          <p:nvPr/>
        </p:nvSpPr>
        <p:spPr>
          <a:xfrm>
            <a:off x="438647" y="300138"/>
            <a:ext cx="5022529" cy="461665"/>
          </a:xfrm>
          <a:prstGeom prst="rect">
            <a:avLst/>
          </a:prstGeom>
        </p:spPr>
        <p:txBody>
          <a:bodyPr wrap="none">
            <a:spAutoFit/>
          </a:bodyPr>
          <a:lstStyle/>
          <a:p>
            <a:pPr>
              <a:buClr>
                <a:srgbClr val="FFFFFF"/>
              </a:buClr>
              <a:buSzPts val="2400"/>
            </a:pPr>
            <a:r>
              <a:rPr lang="en" sz="2400" b="1" dirty="0">
                <a:solidFill>
                  <a:srgbClr val="002060"/>
                </a:solidFill>
                <a:latin typeface="Raleway"/>
                <a:ea typeface="Raleway"/>
                <a:cs typeface="Raleway"/>
                <a:sym typeface="Raleway"/>
              </a:rPr>
              <a:t>Motor con caja reductora CNBTR</a:t>
            </a:r>
            <a:endParaRPr lang="es-EC" sz="2400" b="1" dirty="0">
              <a:solidFill>
                <a:srgbClr val="002060"/>
              </a:solidFill>
              <a:latin typeface="Raleway"/>
              <a:ea typeface="Raleway"/>
              <a:cs typeface="Raleway"/>
              <a:sym typeface="Ralew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10" name="Google Shape;310;p3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23</a:t>
            </a:fld>
            <a:endParaRPr/>
          </a:p>
        </p:txBody>
      </p:sp>
      <p:sp>
        <p:nvSpPr>
          <p:cNvPr id="2" name="Rectángulo 1"/>
          <p:cNvSpPr/>
          <p:nvPr/>
        </p:nvSpPr>
        <p:spPr>
          <a:xfrm>
            <a:off x="458864" y="279831"/>
            <a:ext cx="5379999" cy="461665"/>
          </a:xfrm>
          <a:prstGeom prst="rect">
            <a:avLst/>
          </a:prstGeom>
        </p:spPr>
        <p:txBody>
          <a:bodyPr wrap="none">
            <a:spAutoFit/>
          </a:bodyPr>
          <a:lstStyle/>
          <a:p>
            <a:pPr>
              <a:buClr>
                <a:srgbClr val="FFFFFF"/>
              </a:buClr>
              <a:buSzPts val="2400"/>
            </a:pPr>
            <a:r>
              <a:rPr lang="en" sz="2400" b="1" dirty="0">
                <a:solidFill>
                  <a:srgbClr val="002060"/>
                </a:solidFill>
                <a:latin typeface="Raleway"/>
                <a:ea typeface="Raleway"/>
                <a:cs typeface="Raleway"/>
                <a:sym typeface="Raleway"/>
              </a:rPr>
              <a:t>Cámara Web LogiTech C920 HDPro</a:t>
            </a:r>
            <a:endParaRPr lang="es-EC" sz="2400" b="1" dirty="0">
              <a:solidFill>
                <a:srgbClr val="002060"/>
              </a:solidFill>
              <a:latin typeface="Raleway"/>
              <a:ea typeface="Raleway"/>
              <a:cs typeface="Raleway"/>
              <a:sym typeface="Raleway"/>
            </a:endParaRPr>
          </a:p>
        </p:txBody>
      </p:sp>
      <p:pic>
        <p:nvPicPr>
          <p:cNvPr id="10" name="Imagen 9" descr="https://www.pcworld.es/archivos/201704/logitech-logicool-camera.jpg"/>
          <p:cNvPicPr/>
          <p:nvPr/>
        </p:nvPicPr>
        <p:blipFill rotWithShape="1">
          <a:blip r:embed="rId3">
            <a:extLst>
              <a:ext uri="{28A0092B-C50C-407E-A947-70E740481C1C}">
                <a14:useLocalDpi xmlns:a14="http://schemas.microsoft.com/office/drawing/2010/main" val="0"/>
              </a:ext>
            </a:extLst>
          </a:blip>
          <a:srcRect l="24373" r="25621" b="6246"/>
          <a:stretch/>
        </p:blipFill>
        <p:spPr bwMode="auto">
          <a:xfrm>
            <a:off x="2874043" y="1234366"/>
            <a:ext cx="3081778" cy="3065145"/>
          </a:xfrm>
          <a:prstGeom prst="rect">
            <a:avLst/>
          </a:prstGeom>
          <a:noFill/>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CB0DF395-5919-4270-82C2-05BB3FBA5D81}"/>
              </a:ext>
            </a:extLst>
          </p:cNvPr>
          <p:cNvSpPr/>
          <p:nvPr/>
        </p:nvSpPr>
        <p:spPr>
          <a:xfrm>
            <a:off x="724678" y="2571750"/>
            <a:ext cx="2543459" cy="584775"/>
          </a:xfrm>
          <a:prstGeom prst="rect">
            <a:avLst/>
          </a:prstGeom>
        </p:spPr>
        <p:txBody>
          <a:bodyPr wrap="square">
            <a:spAutoFit/>
          </a:bodyPr>
          <a:lstStyle/>
          <a:p>
            <a:r>
              <a:rPr lang="es-EC" sz="1600" b="1" dirty="0">
                <a:solidFill>
                  <a:srgbClr val="002060"/>
                </a:solidFill>
                <a:latin typeface="Raleway" panose="020B0604020202020204" charset="0"/>
              </a:rPr>
              <a:t>PANTALLA PANORAMICA </a:t>
            </a:r>
          </a:p>
        </p:txBody>
      </p:sp>
      <p:sp>
        <p:nvSpPr>
          <p:cNvPr id="6" name="Rectángulo 5">
            <a:extLst>
              <a:ext uri="{FF2B5EF4-FFF2-40B4-BE49-F238E27FC236}">
                <a16:creationId xmlns:a16="http://schemas.microsoft.com/office/drawing/2014/main" id="{34E322F3-6B5B-4213-A3E9-49E6808C8C87}"/>
              </a:ext>
            </a:extLst>
          </p:cNvPr>
          <p:cNvSpPr/>
          <p:nvPr/>
        </p:nvSpPr>
        <p:spPr>
          <a:xfrm>
            <a:off x="458864" y="1307474"/>
            <a:ext cx="2543459" cy="584775"/>
          </a:xfrm>
          <a:prstGeom prst="rect">
            <a:avLst/>
          </a:prstGeom>
        </p:spPr>
        <p:txBody>
          <a:bodyPr wrap="square">
            <a:spAutoFit/>
          </a:bodyPr>
          <a:lstStyle/>
          <a:p>
            <a:r>
              <a:rPr lang="es-EC" sz="1600" b="1" dirty="0">
                <a:solidFill>
                  <a:srgbClr val="002060"/>
                </a:solidFill>
                <a:latin typeface="Raleway" panose="020B0604020202020204" charset="0"/>
              </a:rPr>
              <a:t>IMÁGENES EXCEPCIONALES</a:t>
            </a:r>
          </a:p>
        </p:txBody>
      </p:sp>
      <p:sp>
        <p:nvSpPr>
          <p:cNvPr id="7" name="Rectángulo 6">
            <a:extLst>
              <a:ext uri="{FF2B5EF4-FFF2-40B4-BE49-F238E27FC236}">
                <a16:creationId xmlns:a16="http://schemas.microsoft.com/office/drawing/2014/main" id="{D2C596C0-E628-4C96-8745-C0DE6A8EAD8B}"/>
              </a:ext>
            </a:extLst>
          </p:cNvPr>
          <p:cNvSpPr/>
          <p:nvPr/>
        </p:nvSpPr>
        <p:spPr>
          <a:xfrm>
            <a:off x="1281115" y="3836026"/>
            <a:ext cx="2543459" cy="584775"/>
          </a:xfrm>
          <a:prstGeom prst="rect">
            <a:avLst/>
          </a:prstGeom>
        </p:spPr>
        <p:txBody>
          <a:bodyPr wrap="square">
            <a:spAutoFit/>
          </a:bodyPr>
          <a:lstStyle/>
          <a:p>
            <a:r>
              <a:rPr lang="es-EC" sz="1600" b="1" dirty="0">
                <a:solidFill>
                  <a:srgbClr val="002060"/>
                </a:solidFill>
                <a:latin typeface="Raleway" panose="020B0604020202020204" charset="0"/>
              </a:rPr>
              <a:t>CAMPO VISUAL 78º FULL HD </a:t>
            </a:r>
          </a:p>
        </p:txBody>
      </p:sp>
      <p:sp>
        <p:nvSpPr>
          <p:cNvPr id="8" name="Rectángulo 7">
            <a:extLst>
              <a:ext uri="{FF2B5EF4-FFF2-40B4-BE49-F238E27FC236}">
                <a16:creationId xmlns:a16="http://schemas.microsoft.com/office/drawing/2014/main" id="{8F939595-11AE-45EA-A7B5-1C9AA951A291}"/>
              </a:ext>
            </a:extLst>
          </p:cNvPr>
          <p:cNvSpPr/>
          <p:nvPr/>
        </p:nvSpPr>
        <p:spPr>
          <a:xfrm>
            <a:off x="6833456" y="1384448"/>
            <a:ext cx="2543459" cy="338554"/>
          </a:xfrm>
          <a:prstGeom prst="rect">
            <a:avLst/>
          </a:prstGeom>
        </p:spPr>
        <p:txBody>
          <a:bodyPr wrap="square">
            <a:spAutoFit/>
          </a:bodyPr>
          <a:lstStyle/>
          <a:p>
            <a:r>
              <a:rPr lang="es-EC" sz="1600" b="1" dirty="0">
                <a:solidFill>
                  <a:srgbClr val="002060"/>
                </a:solidFill>
                <a:latin typeface="Raleway" panose="020B0604020202020204" charset="0"/>
              </a:rPr>
              <a:t>USB</a:t>
            </a:r>
          </a:p>
        </p:txBody>
      </p:sp>
      <p:sp>
        <p:nvSpPr>
          <p:cNvPr id="9" name="Rectángulo 8">
            <a:extLst>
              <a:ext uri="{FF2B5EF4-FFF2-40B4-BE49-F238E27FC236}">
                <a16:creationId xmlns:a16="http://schemas.microsoft.com/office/drawing/2014/main" id="{6EF7BB23-4C7E-4D54-BF63-1C501796DB8A}"/>
              </a:ext>
            </a:extLst>
          </p:cNvPr>
          <p:cNvSpPr/>
          <p:nvPr/>
        </p:nvSpPr>
        <p:spPr>
          <a:xfrm>
            <a:off x="6939781" y="2830910"/>
            <a:ext cx="2543459" cy="584775"/>
          </a:xfrm>
          <a:prstGeom prst="rect">
            <a:avLst/>
          </a:prstGeom>
        </p:spPr>
        <p:txBody>
          <a:bodyPr wrap="square">
            <a:spAutoFit/>
          </a:bodyPr>
          <a:lstStyle/>
          <a:p>
            <a:r>
              <a:rPr lang="es-ES" sz="1600" b="1" dirty="0">
                <a:solidFill>
                  <a:srgbClr val="002060"/>
                </a:solidFill>
                <a:latin typeface="Raleway" panose="020B0604020202020204" charset="0"/>
              </a:rPr>
              <a:t>C</a:t>
            </a:r>
            <a:r>
              <a:rPr lang="es-EC" sz="1600" b="1" dirty="0">
                <a:solidFill>
                  <a:srgbClr val="002060"/>
                </a:solidFill>
                <a:latin typeface="Raleway" panose="020B0604020202020204" charset="0"/>
              </a:rPr>
              <a:t>ONEXIÓN</a:t>
            </a:r>
          </a:p>
          <a:p>
            <a:r>
              <a:rPr lang="es-EC" sz="1600" b="1" dirty="0">
                <a:solidFill>
                  <a:srgbClr val="002060"/>
                </a:solidFill>
                <a:latin typeface="Raleway" panose="020B0604020202020204" charset="0"/>
              </a:rPr>
              <a:t> A INTERNET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Softwares utilizados</a:t>
            </a:r>
            <a:endParaRPr dirty="0"/>
          </a:p>
        </p:txBody>
      </p:sp>
      <p:sp>
        <p:nvSpPr>
          <p:cNvPr id="317" name="Google Shape;317;p35"/>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24</a:t>
            </a:fld>
            <a:endParaRPr/>
          </a:p>
        </p:txBody>
      </p:sp>
      <p:pic>
        <p:nvPicPr>
          <p:cNvPr id="8" name="Imagen 7"/>
          <p:cNvPicPr/>
          <p:nvPr/>
        </p:nvPicPr>
        <p:blipFill>
          <a:blip r:embed="rId3"/>
          <a:stretch>
            <a:fillRect/>
          </a:stretch>
        </p:blipFill>
        <p:spPr>
          <a:xfrm>
            <a:off x="1153350" y="1058951"/>
            <a:ext cx="6561900" cy="388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1101300" y="2079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UNION DE SUBSITEMAS DE LÍNEA DE CLASIFICACIÓN </a:t>
            </a:r>
            <a:endParaRPr dirty="0"/>
          </a:p>
        </p:txBody>
      </p:sp>
      <p:sp>
        <p:nvSpPr>
          <p:cNvPr id="325" name="Google Shape;325;p3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25</a:t>
            </a:fld>
            <a:endParaRPr/>
          </a:p>
        </p:txBody>
      </p:sp>
      <p:pic>
        <p:nvPicPr>
          <p:cNvPr id="7" name="Imagen 6"/>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918722" y="1065300"/>
            <a:ext cx="6834628" cy="4078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4C52"/>
        </a:solidFill>
        <a:effectLst/>
      </p:bgPr>
    </p:bg>
    <p:spTree>
      <p:nvGrpSpPr>
        <p:cNvPr id="1" name="Shape 329"/>
        <p:cNvGrpSpPr/>
        <p:nvPr/>
      </p:nvGrpSpPr>
      <p:grpSpPr>
        <a:xfrm>
          <a:off x="0" y="0"/>
          <a:ext cx="0" cy="0"/>
          <a:chOff x="0" y="0"/>
          <a:chExt cx="0" cy="0"/>
        </a:xfrm>
      </p:grpSpPr>
      <p:sp>
        <p:nvSpPr>
          <p:cNvPr id="614" name="Google Shape;614;p3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26</a:t>
            </a:fld>
            <a:endParaRPr/>
          </a:p>
        </p:txBody>
      </p:sp>
      <p:pic>
        <p:nvPicPr>
          <p:cNvPr id="288" name="Imagen 287"/>
          <p:cNvPicPr/>
          <p:nvPr/>
        </p:nvPicPr>
        <p:blipFill rotWithShape="1">
          <a:blip r:embed="rId3"/>
          <a:srcRect b="39837"/>
          <a:stretch/>
        </p:blipFill>
        <p:spPr>
          <a:xfrm>
            <a:off x="4752488" y="2101702"/>
            <a:ext cx="3966210" cy="2019299"/>
          </a:xfrm>
          <a:prstGeom prst="rect">
            <a:avLst/>
          </a:prstGeom>
        </p:spPr>
      </p:pic>
      <p:pic>
        <p:nvPicPr>
          <p:cNvPr id="290" name="Imagen 289"/>
          <p:cNvPicPr/>
          <p:nvPr/>
        </p:nvPicPr>
        <p:blipFill rotWithShape="1">
          <a:blip r:embed="rId4">
            <a:extLst>
              <a:ext uri="{28A0092B-C50C-407E-A947-70E740481C1C}">
                <a14:useLocalDpi xmlns:a14="http://schemas.microsoft.com/office/drawing/2010/main" val="0"/>
              </a:ext>
            </a:extLst>
          </a:blip>
          <a:srcRect r="50245" b="11215"/>
          <a:stretch/>
        </p:blipFill>
        <p:spPr bwMode="auto">
          <a:xfrm>
            <a:off x="759143" y="1617289"/>
            <a:ext cx="3051328" cy="2666951"/>
          </a:xfrm>
          <a:prstGeom prst="rect">
            <a:avLst/>
          </a:prstGeom>
          <a:noFill/>
          <a:ln>
            <a:noFill/>
          </a:ln>
          <a:extLst>
            <a:ext uri="{53640926-AAD7-44D8-BBD7-CCE9431645EC}">
              <a14:shadowObscured xmlns:a14="http://schemas.microsoft.com/office/drawing/2010/main"/>
            </a:ext>
          </a:extLst>
        </p:spPr>
      </p:pic>
      <p:sp>
        <p:nvSpPr>
          <p:cNvPr id="2" name="Rectángulo 1"/>
          <p:cNvSpPr/>
          <p:nvPr/>
        </p:nvSpPr>
        <p:spPr>
          <a:xfrm>
            <a:off x="353830" y="299415"/>
            <a:ext cx="3861955" cy="830997"/>
          </a:xfrm>
          <a:prstGeom prst="rect">
            <a:avLst/>
          </a:prstGeom>
        </p:spPr>
        <p:txBody>
          <a:bodyPr wrap="none">
            <a:spAutoFit/>
          </a:bodyPr>
          <a:lstStyle/>
          <a:p>
            <a:r>
              <a:rPr lang="es-EC" sz="2400" b="1" dirty="0">
                <a:solidFill>
                  <a:schemeClr val="bg1"/>
                </a:solidFill>
                <a:latin typeface="Raleway" panose="020B0604020202020204" charset="0"/>
              </a:rPr>
              <a:t>DETECCIÓN DE FIGURAS </a:t>
            </a:r>
          </a:p>
          <a:p>
            <a:r>
              <a:rPr lang="es-EC" sz="2400" b="1" dirty="0">
                <a:solidFill>
                  <a:schemeClr val="bg1"/>
                </a:solidFill>
                <a:latin typeface="Raleway" panose="020B0604020202020204" charset="0"/>
              </a:rPr>
              <a:t>GEOMETRICAS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p:nvPr>
        </p:nvSpPr>
        <p:spPr>
          <a:xfrm>
            <a:off x="1101300" y="246000"/>
            <a:ext cx="7370700" cy="9483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C" dirty="0"/>
              <a:t>POSICIONAMIENTO COMPENSADO Y DISTANCIA ENTRE PIEZAS</a:t>
            </a:r>
            <a:endParaRPr dirty="0"/>
          </a:p>
        </p:txBody>
      </p:sp>
      <p:sp>
        <p:nvSpPr>
          <p:cNvPr id="325" name="Google Shape;325;p3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27</a:t>
            </a:fld>
            <a:endParaRPr/>
          </a:p>
        </p:txBody>
      </p:sp>
      <p:pic>
        <p:nvPicPr>
          <p:cNvPr id="5" name="Imagen 4" descr="https://scontent.fuio8-1.fna.fbcdn.net/v/t1.15752-0/p280x280/36331405_2066570626751026_5630200429926154240_n.jpg?_nc_cat=0&amp;oh=38cfd1a3d3de44a2060107eae8c38018&amp;oe=5BA2C944"/>
          <p:cNvPicPr/>
          <p:nvPr/>
        </p:nvPicPr>
        <p:blipFill rotWithShape="1">
          <a:blip r:embed="rId3">
            <a:extLst>
              <a:ext uri="{28A0092B-C50C-407E-A947-70E740481C1C}">
                <a14:useLocalDpi xmlns:a14="http://schemas.microsoft.com/office/drawing/2010/main" val="0"/>
              </a:ext>
            </a:extLst>
          </a:blip>
          <a:srcRect l="5542" t="21319" r="14682"/>
          <a:stretch/>
        </p:blipFill>
        <p:spPr bwMode="auto">
          <a:xfrm>
            <a:off x="301472" y="1600836"/>
            <a:ext cx="3908578" cy="2856864"/>
          </a:xfrm>
          <a:prstGeom prst="rect">
            <a:avLst/>
          </a:prstGeom>
          <a:noFill/>
          <a:ln>
            <a:noFill/>
          </a:ln>
          <a:extLst>
            <a:ext uri="{53640926-AAD7-44D8-BBD7-CCE9431645EC}">
              <a14:shadowObscured xmlns:a14="http://schemas.microsoft.com/office/drawing/2010/main"/>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4476750" y="1600835"/>
            <a:ext cx="4147650" cy="2856864"/>
          </a:xfrm>
          <a:prstGeom prst="rect">
            <a:avLst/>
          </a:prstGeom>
          <a:noFill/>
          <a:ln>
            <a:noFill/>
          </a:ln>
        </p:spPr>
      </p:pic>
    </p:spTree>
    <p:extLst>
      <p:ext uri="{BB962C8B-B14F-4D97-AF65-F5344CB8AC3E}">
        <p14:creationId xmlns:p14="http://schemas.microsoft.com/office/powerpoint/2010/main" val="19301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22" name="Google Shape;622;p3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28</a:t>
            </a:fld>
            <a:endParaRPr/>
          </a:p>
        </p:txBody>
      </p:sp>
      <p:pic>
        <p:nvPicPr>
          <p:cNvPr id="5" name="Imagen 4"/>
          <p:cNvPicPr>
            <a:picLocks noChangeAspect="1"/>
          </p:cNvPicPr>
          <p:nvPr/>
        </p:nvPicPr>
        <p:blipFill rotWithShape="1">
          <a:blip r:embed="rId3"/>
          <a:srcRect l="27222" t="30740" r="23889" b="10001"/>
          <a:stretch/>
        </p:blipFill>
        <p:spPr>
          <a:xfrm>
            <a:off x="3486150" y="1"/>
            <a:ext cx="5657850" cy="5143500"/>
          </a:xfrm>
          <a:prstGeom prst="rect">
            <a:avLst/>
          </a:prstGeom>
        </p:spPr>
      </p:pic>
      <p:sp>
        <p:nvSpPr>
          <p:cNvPr id="6" name="Rectángulo 5"/>
          <p:cNvSpPr/>
          <p:nvPr/>
        </p:nvSpPr>
        <p:spPr>
          <a:xfrm>
            <a:off x="575822" y="2094697"/>
            <a:ext cx="2492990" cy="954107"/>
          </a:xfrm>
          <a:prstGeom prst="rect">
            <a:avLst/>
          </a:prstGeom>
        </p:spPr>
        <p:txBody>
          <a:bodyPr wrap="none">
            <a:spAutoFit/>
          </a:bodyPr>
          <a:lstStyle/>
          <a:p>
            <a:r>
              <a:rPr lang="es-EC" sz="2800" b="1" dirty="0">
                <a:solidFill>
                  <a:srgbClr val="002060"/>
                </a:solidFill>
                <a:latin typeface="Raleway" panose="020B0604020202020204" charset="0"/>
              </a:rPr>
              <a:t>MATERIALES </a:t>
            </a:r>
          </a:p>
          <a:p>
            <a:r>
              <a:rPr lang="es-EC" sz="2800" b="1" dirty="0">
                <a:solidFill>
                  <a:srgbClr val="002060"/>
                </a:solidFill>
                <a:latin typeface="Raleway" panose="020B0604020202020204" charset="0"/>
              </a:rPr>
              <a:t>E INSUMOS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CONCLUSIONES</a:t>
            </a:r>
          </a:p>
        </p:txBody>
      </p:sp>
      <p:sp>
        <p:nvSpPr>
          <p:cNvPr id="5" name="Marcador de texto 4"/>
          <p:cNvSpPr>
            <a:spLocks noGrp="1"/>
          </p:cNvSpPr>
          <p:nvPr>
            <p:ph type="body" idx="1"/>
          </p:nvPr>
        </p:nvSpPr>
        <p:spPr>
          <a:xfrm>
            <a:off x="886650" y="1255800"/>
            <a:ext cx="2365200" cy="3429900"/>
          </a:xfrm>
        </p:spPr>
        <p:txBody>
          <a:bodyPr/>
          <a:lstStyle/>
          <a:p>
            <a:pPr marL="139700" indent="0">
              <a:buNone/>
            </a:pPr>
            <a:r>
              <a:rPr lang="es-EC" sz="1500" dirty="0"/>
              <a:t>Mediante la aplicación de visión artificial se logró generar trayectorias reconfigurables de acuerdo con la posición de los objetos a manipular, así como también un sistema de seguridad para los operarios humanos que permite el trabajo en conjunto entre operarios y robots en un ambiente industrial.</a:t>
            </a:r>
          </a:p>
          <a:p>
            <a:endParaRPr lang="es-EC" sz="1500" dirty="0"/>
          </a:p>
        </p:txBody>
      </p:sp>
      <p:sp>
        <p:nvSpPr>
          <p:cNvPr id="6" name="Marcador de texto 5"/>
          <p:cNvSpPr>
            <a:spLocks noGrp="1"/>
          </p:cNvSpPr>
          <p:nvPr>
            <p:ph type="body" idx="2"/>
          </p:nvPr>
        </p:nvSpPr>
        <p:spPr>
          <a:xfrm>
            <a:off x="6287550" y="1255800"/>
            <a:ext cx="2365200" cy="3429900"/>
          </a:xfrm>
        </p:spPr>
        <p:txBody>
          <a:bodyPr/>
          <a:lstStyle/>
          <a:p>
            <a:pPr marL="139700" indent="0">
              <a:buNone/>
            </a:pPr>
            <a:r>
              <a:rPr lang="es-EC" sz="1500" dirty="0"/>
              <a:t>El uso de un sistema de seguridad activa es de gran ayuda a la industria, porque al tener un algoritmo de reconocimiento de personas en un determinado espacio de trabajo, se puede evitar que el manipulador golpee al operador.</a:t>
            </a:r>
          </a:p>
        </p:txBody>
      </p:sp>
      <p:sp>
        <p:nvSpPr>
          <p:cNvPr id="7" name="Marcador de texto 6"/>
          <p:cNvSpPr>
            <a:spLocks noGrp="1"/>
          </p:cNvSpPr>
          <p:nvPr>
            <p:ph type="body" idx="3"/>
          </p:nvPr>
        </p:nvSpPr>
        <p:spPr>
          <a:xfrm>
            <a:off x="3587100" y="1255800"/>
            <a:ext cx="2365200" cy="3429900"/>
          </a:xfrm>
        </p:spPr>
        <p:txBody>
          <a:bodyPr/>
          <a:lstStyle/>
          <a:p>
            <a:pPr marL="139700" indent="0">
              <a:buNone/>
            </a:pPr>
            <a:r>
              <a:rPr lang="es-EC" sz="1500" dirty="0"/>
              <a:t>Con el uso eficiente de un algoritmo de reconocimiento de personas como el de esta aplicación, se puede lograr la rehabilitación de varias celdas de trabajo que se encuentran en desuso por no tener las medidas de seguridad necesarias para el trabajo en conjunto con el operador. </a:t>
            </a:r>
          </a:p>
          <a:p>
            <a:endParaRPr lang="es-EC" sz="1500" dirty="0"/>
          </a:p>
        </p:txBody>
      </p:sp>
      <p:sp>
        <p:nvSpPr>
          <p:cNvPr id="2" name="Marcador de número de diapositiva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EC" smtClean="0"/>
              <a:t>29</a:t>
            </a:fld>
            <a:endParaRPr lang="es-EC"/>
          </a:p>
        </p:txBody>
      </p:sp>
    </p:spTree>
    <p:extLst>
      <p:ext uri="{BB962C8B-B14F-4D97-AF65-F5344CB8AC3E}">
        <p14:creationId xmlns:p14="http://schemas.microsoft.com/office/powerpoint/2010/main" val="376688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rgbClr val="00B050"/>
                                        </p:clrVal>
                                      </p:to>
                                    </p:set>
                                    <p:set>
                                      <p:cBhvr>
                                        <p:cTn id="7" dur="500" fill="hold"/>
                                        <p:tgtEl>
                                          <p:spTgt spid="5">
                                            <p:txEl>
                                              <p:pRg st="0" end="0"/>
                                            </p:txEl>
                                          </p:spTgt>
                                        </p:tgtEl>
                                        <p:attrNameLst>
                                          <p:attrName>fillcolor</p:attrName>
                                        </p:attrNameLst>
                                      </p:cBhvr>
                                      <p:to>
                                        <p:clrVal>
                                          <a:srgbClr val="00B050"/>
                                        </p:clrVal>
                                      </p:to>
                                    </p:set>
                                    <p:set>
                                      <p:cBhvr>
                                        <p:cTn id="8" dur="500" fill="hold"/>
                                        <p:tgtEl>
                                          <p:spTgt spid="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nodeType="clickEffect">
                                  <p:stCondLst>
                                    <p:cond delay="0"/>
                                  </p:stCondLst>
                                  <p:iterate type="lt">
                                    <p:tmAbs val="25"/>
                                  </p:iterate>
                                  <p:childTnLst>
                                    <p:set>
                                      <p:cBhvr override="childStyle">
                                        <p:cTn id="12" dur="indefinite"/>
                                        <p:tgtEl>
                                          <p:spTgt spid="7">
                                            <p:txEl>
                                              <p:pRg st="0" end="0"/>
                                            </p:txEl>
                                          </p:spTgt>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6">
                                            <p:txEl>
                                              <p:pRg st="0" end="0"/>
                                            </p:txEl>
                                          </p:spTgt>
                                        </p:tgtEl>
                                        <p:attrNameLst>
                                          <p:attrName>style.color</p:attrName>
                                        </p:attrNameLst>
                                      </p:cBhvr>
                                      <p:to>
                                        <p:clrVal>
                                          <a:srgbClr val="00B050"/>
                                        </p:clrVal>
                                      </p:to>
                                    </p:set>
                                    <p:set>
                                      <p:cBhvr>
                                        <p:cTn id="17" dur="500" fill="hold"/>
                                        <p:tgtEl>
                                          <p:spTgt spid="6">
                                            <p:txEl>
                                              <p:pRg st="0" end="0"/>
                                            </p:txEl>
                                          </p:spTgt>
                                        </p:tgtEl>
                                        <p:attrNameLst>
                                          <p:attrName>fillcolor</p:attrName>
                                        </p:attrNameLst>
                                      </p:cBhvr>
                                      <p:to>
                                        <p:clrVal>
                                          <a:srgbClr val="00B050"/>
                                        </p:clrVal>
                                      </p:to>
                                    </p:set>
                                    <p:set>
                                      <p:cBhvr>
                                        <p:cTn id="18" dur="500" fill="hold"/>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030" name="Picture 6" descr="Resultado de imagen para robots manipuladores con inteligencia artificial">
            <a:extLst>
              <a:ext uri="{FF2B5EF4-FFF2-40B4-BE49-F238E27FC236}">
                <a16:creationId xmlns:a16="http://schemas.microsoft.com/office/drawing/2014/main" id="{146B06C6-8E56-405A-B2A1-D9775DEF8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752" y="1596461"/>
            <a:ext cx="2150361" cy="2150361"/>
          </a:xfrm>
          <a:prstGeom prst="rect">
            <a:avLst/>
          </a:prstGeom>
          <a:noFill/>
          <a:extLst>
            <a:ext uri="{909E8E84-426E-40DD-AFC4-6F175D3DCCD1}">
              <a14:hiddenFill xmlns:a14="http://schemas.microsoft.com/office/drawing/2010/main">
                <a:solidFill>
                  <a:srgbClr val="FFFFFF"/>
                </a:solidFill>
              </a14:hiddenFill>
            </a:ext>
          </a:extLst>
        </p:spPr>
      </p:pic>
      <p:sp>
        <p:nvSpPr>
          <p:cNvPr id="111" name="Google Shape;111;p13"/>
          <p:cNvSpPr txBox="1">
            <a:spLocks noGrp="1"/>
          </p:cNvSpPr>
          <p:nvPr>
            <p:ph type="subTitle" idx="4294967295"/>
          </p:nvPr>
        </p:nvSpPr>
        <p:spPr>
          <a:xfrm>
            <a:off x="4705350" y="202908"/>
            <a:ext cx="4009484" cy="1054394"/>
          </a:xfrm>
          <a:prstGeom prst="rect">
            <a:avLst/>
          </a:prstGeom>
        </p:spPr>
        <p:txBody>
          <a:bodyPr spcFirstLastPara="1" wrap="square" lIns="91425" tIns="91425" rIns="91425" bIns="91425" anchor="t" anchorCtr="0">
            <a:noAutofit/>
          </a:bodyPr>
          <a:lstStyle/>
          <a:p>
            <a:pPr marL="0" lvl="0" indent="0" algn="r" rtl="0">
              <a:spcBef>
                <a:spcPts val="600"/>
              </a:spcBef>
              <a:spcAft>
                <a:spcPts val="0"/>
              </a:spcAft>
              <a:buNone/>
            </a:pPr>
            <a:r>
              <a:rPr lang="es-EC" sz="3600" b="1" dirty="0"/>
              <a:t>Planteamiento del problema</a:t>
            </a:r>
            <a:endParaRPr sz="3600" b="1" dirty="0"/>
          </a:p>
        </p:txBody>
      </p:sp>
      <p:grpSp>
        <p:nvGrpSpPr>
          <p:cNvPr id="112" name="Google Shape;112;p13"/>
          <p:cNvGrpSpPr/>
          <p:nvPr/>
        </p:nvGrpSpPr>
        <p:grpSpPr>
          <a:xfrm>
            <a:off x="5612358" y="3567013"/>
            <a:ext cx="1512762" cy="1433896"/>
            <a:chOff x="5300400" y="3670175"/>
            <a:chExt cx="421300" cy="399325"/>
          </a:xfrm>
        </p:grpSpPr>
        <p:sp>
          <p:nvSpPr>
            <p:cNvPr id="113" name="Google Shape;113;p13"/>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3"/>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3</a:t>
            </a:fld>
            <a:endParaRPr/>
          </a:p>
        </p:txBody>
      </p:sp>
      <p:pic>
        <p:nvPicPr>
          <p:cNvPr id="2050" name="Picture 2" descr="Resultado de imagen para VISION ARTIFICIAL CON ROBOTS MANIPULADORS">
            <a:extLst>
              <a:ext uri="{FF2B5EF4-FFF2-40B4-BE49-F238E27FC236}">
                <a16:creationId xmlns:a16="http://schemas.microsoft.com/office/drawing/2014/main" id="{C101B91B-C49E-48A5-B7D0-A6004AEC2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12" y="1257302"/>
            <a:ext cx="5488656" cy="349044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A285F58C-C722-474E-BBC8-B5DB7E116792}"/>
              </a:ext>
            </a:extLst>
          </p:cNvPr>
          <p:cNvSpPr/>
          <p:nvPr/>
        </p:nvSpPr>
        <p:spPr>
          <a:xfrm>
            <a:off x="6271107" y="1673583"/>
            <a:ext cx="1370888" cy="307777"/>
          </a:xfrm>
          <a:prstGeom prst="rect">
            <a:avLst/>
          </a:prstGeom>
        </p:spPr>
        <p:txBody>
          <a:bodyPr wrap="none">
            <a:spAutoFit/>
          </a:bodyPr>
          <a:lstStyle/>
          <a:p>
            <a:r>
              <a:rPr lang="es-EC" b="1" dirty="0"/>
              <a:t>AUTONOMOS</a:t>
            </a:r>
            <a:endParaRPr lang="es-EC" dirty="0"/>
          </a:p>
        </p:txBody>
      </p:sp>
      <p:sp>
        <p:nvSpPr>
          <p:cNvPr id="13" name="Rectángulo 12">
            <a:extLst>
              <a:ext uri="{FF2B5EF4-FFF2-40B4-BE49-F238E27FC236}">
                <a16:creationId xmlns:a16="http://schemas.microsoft.com/office/drawing/2014/main" id="{C004B5C9-A348-476D-8895-8018333BB734}"/>
              </a:ext>
            </a:extLst>
          </p:cNvPr>
          <p:cNvSpPr/>
          <p:nvPr/>
        </p:nvSpPr>
        <p:spPr>
          <a:xfrm>
            <a:off x="6275633" y="1981360"/>
            <a:ext cx="1491114" cy="307777"/>
          </a:xfrm>
          <a:prstGeom prst="rect">
            <a:avLst/>
          </a:prstGeom>
        </p:spPr>
        <p:txBody>
          <a:bodyPr wrap="none">
            <a:spAutoFit/>
          </a:bodyPr>
          <a:lstStyle/>
          <a:p>
            <a:r>
              <a:rPr lang="es-EC" b="1" dirty="0"/>
              <a:t>INTELIGENTES</a:t>
            </a:r>
            <a:endParaRPr lang="es-EC" dirty="0"/>
          </a:p>
        </p:txBody>
      </p:sp>
      <p:sp>
        <p:nvSpPr>
          <p:cNvPr id="14" name="Rectángulo 13">
            <a:extLst>
              <a:ext uri="{FF2B5EF4-FFF2-40B4-BE49-F238E27FC236}">
                <a16:creationId xmlns:a16="http://schemas.microsoft.com/office/drawing/2014/main" id="{24F13B05-A6A7-4A0B-8F8E-30F34A83CD1F}"/>
              </a:ext>
            </a:extLst>
          </p:cNvPr>
          <p:cNvSpPr/>
          <p:nvPr/>
        </p:nvSpPr>
        <p:spPr>
          <a:xfrm>
            <a:off x="75412" y="1365806"/>
            <a:ext cx="2300630" cy="307777"/>
          </a:xfrm>
          <a:prstGeom prst="rect">
            <a:avLst/>
          </a:prstGeom>
        </p:spPr>
        <p:txBody>
          <a:bodyPr wrap="none">
            <a:spAutoFit/>
          </a:bodyPr>
          <a:lstStyle/>
          <a:p>
            <a:r>
              <a:rPr lang="es-EC" b="1" dirty="0"/>
              <a:t>LINEA DE PRODUCCION</a:t>
            </a:r>
            <a:endParaRPr lang="es-EC" dirty="0"/>
          </a:p>
        </p:txBody>
      </p:sp>
      <p:sp>
        <p:nvSpPr>
          <p:cNvPr id="15" name="Rectángulo 14">
            <a:extLst>
              <a:ext uri="{FF2B5EF4-FFF2-40B4-BE49-F238E27FC236}">
                <a16:creationId xmlns:a16="http://schemas.microsoft.com/office/drawing/2014/main" id="{E78C65D3-D85E-4267-9463-C36265EDAE9A}"/>
              </a:ext>
            </a:extLst>
          </p:cNvPr>
          <p:cNvSpPr/>
          <p:nvPr/>
        </p:nvSpPr>
        <p:spPr>
          <a:xfrm>
            <a:off x="5582921" y="3257960"/>
            <a:ext cx="1659429" cy="307777"/>
          </a:xfrm>
          <a:prstGeom prst="rect">
            <a:avLst/>
          </a:prstGeom>
        </p:spPr>
        <p:txBody>
          <a:bodyPr wrap="none">
            <a:spAutoFit/>
          </a:bodyPr>
          <a:lstStyle/>
          <a:p>
            <a:r>
              <a:rPr lang="es-EC" b="1" dirty="0"/>
              <a:t>ACTUALIZACIÒN</a:t>
            </a:r>
            <a:endParaRPr lang="es-EC" dirty="0"/>
          </a:p>
        </p:txBody>
      </p:sp>
      <p:sp>
        <p:nvSpPr>
          <p:cNvPr id="16" name="Rectángulo 15">
            <a:extLst>
              <a:ext uri="{FF2B5EF4-FFF2-40B4-BE49-F238E27FC236}">
                <a16:creationId xmlns:a16="http://schemas.microsoft.com/office/drawing/2014/main" id="{D0B1AA67-11C3-4231-B3CC-F586564A1736}"/>
              </a:ext>
            </a:extLst>
          </p:cNvPr>
          <p:cNvSpPr/>
          <p:nvPr/>
        </p:nvSpPr>
        <p:spPr>
          <a:xfrm>
            <a:off x="6271107" y="2287804"/>
            <a:ext cx="1083951" cy="307777"/>
          </a:xfrm>
          <a:prstGeom prst="rect">
            <a:avLst/>
          </a:prstGeom>
        </p:spPr>
        <p:txBody>
          <a:bodyPr wrap="none">
            <a:spAutoFit/>
          </a:bodyPr>
          <a:lstStyle/>
          <a:p>
            <a:r>
              <a:rPr lang="es-EC" b="1" dirty="0"/>
              <a:t>SEGUROS</a:t>
            </a:r>
            <a:endParaRPr lang="es-EC" dirty="0"/>
          </a:p>
        </p:txBody>
      </p:sp>
      <p:sp>
        <p:nvSpPr>
          <p:cNvPr id="17" name="Rectángulo 16">
            <a:extLst>
              <a:ext uri="{FF2B5EF4-FFF2-40B4-BE49-F238E27FC236}">
                <a16:creationId xmlns:a16="http://schemas.microsoft.com/office/drawing/2014/main" id="{12260625-8125-4825-8B98-4ABDAD2B5C0C}"/>
              </a:ext>
            </a:extLst>
          </p:cNvPr>
          <p:cNvSpPr/>
          <p:nvPr/>
        </p:nvSpPr>
        <p:spPr>
          <a:xfrm>
            <a:off x="7485141" y="3636741"/>
            <a:ext cx="1491114" cy="523220"/>
          </a:xfrm>
          <a:prstGeom prst="rect">
            <a:avLst/>
          </a:prstGeom>
        </p:spPr>
        <p:txBody>
          <a:bodyPr wrap="none">
            <a:spAutoFit/>
          </a:bodyPr>
          <a:lstStyle/>
          <a:p>
            <a:r>
              <a:rPr lang="es-ES" b="1" dirty="0"/>
              <a:t>ORIENTACIÒN </a:t>
            </a:r>
          </a:p>
          <a:p>
            <a:r>
              <a:rPr lang="es-ES" b="1" dirty="0"/>
              <a:t>Y POSICIÒN</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checkerboard(across)">
                                      <p:cBhvr>
                                        <p:cTn id="13" dur="500"/>
                                        <p:tgtEl>
                                          <p:spTgt spid="1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2">
                                            <p:txEl>
                                              <p:pRg st="0" end="0"/>
                                            </p:txEl>
                                          </p:spTgt>
                                        </p:tgtEl>
                                        <p:attrNameLst>
                                          <p:attrName>style.color</p:attrName>
                                        </p:attrNameLst>
                                      </p:cBhvr>
                                      <p:to>
                                        <a:srgbClr val="00B0F0"/>
                                      </p:to>
                                    </p:animClr>
                                  </p:childTnLst>
                                </p:cTn>
                              </p:par>
                            </p:childTnLst>
                          </p:cTn>
                        </p:par>
                      </p:childTnLst>
                    </p:cTn>
                  </p:par>
                  <p:par>
                    <p:cTn id="22" fill="hold">
                      <p:stCondLst>
                        <p:cond delay="indefinite"/>
                      </p:stCondLst>
                      <p:childTnLst>
                        <p:par>
                          <p:cTn id="23" fill="hold">
                            <p:stCondLst>
                              <p:cond delay="0"/>
                            </p:stCondLst>
                            <p:childTnLst>
                              <p:par>
                                <p:cTn id="24" presetID="3" presetClass="emph" presetSubtype="2" fill="hold" nodeType="clickEffect">
                                  <p:stCondLst>
                                    <p:cond delay="0"/>
                                  </p:stCondLst>
                                  <p:childTnLst>
                                    <p:animClr clrSpc="rgb" dir="cw">
                                      <p:cBhvr override="childStyle">
                                        <p:cTn id="25" dur="2000" fill="hold"/>
                                        <p:tgtEl>
                                          <p:spTgt spid="13">
                                            <p:txEl>
                                              <p:pRg st="0" end="0"/>
                                            </p:txEl>
                                          </p:spTgt>
                                        </p:tgtEl>
                                        <p:attrNameLst>
                                          <p:attrName>style.color</p:attrName>
                                        </p:attrNameLst>
                                      </p:cBhvr>
                                      <p:to>
                                        <a:srgbClr val="00B0F0"/>
                                      </p:to>
                                    </p:animClr>
                                  </p:childTnLst>
                                </p:cTn>
                              </p:par>
                            </p:childTnLst>
                          </p:cTn>
                        </p:par>
                      </p:childTnLst>
                    </p:cTn>
                  </p:par>
                  <p:par>
                    <p:cTn id="26" fill="hold">
                      <p:stCondLst>
                        <p:cond delay="indefinite"/>
                      </p:stCondLst>
                      <p:childTnLst>
                        <p:par>
                          <p:cTn id="27" fill="hold">
                            <p:stCondLst>
                              <p:cond delay="0"/>
                            </p:stCondLst>
                            <p:childTnLst>
                              <p:par>
                                <p:cTn id="28" presetID="16" presetClass="emph" presetSubtype="0" fill="hold" nodeType="clickEffect">
                                  <p:stCondLst>
                                    <p:cond delay="0"/>
                                  </p:stCondLst>
                                  <p:iterate type="lt">
                                    <p:tmPct val="4000"/>
                                  </p:iterate>
                                  <p:childTnLst>
                                    <p:set>
                                      <p:cBhvr override="childStyle">
                                        <p:cTn id="29" dur="500" fill="hold"/>
                                        <p:tgtEl>
                                          <p:spTgt spid="14">
                                            <p:txEl>
                                              <p:pRg st="0" end="0"/>
                                            </p:txEl>
                                          </p:spTgt>
                                        </p:tgtEl>
                                        <p:attrNameLst>
                                          <p:attrName>style.color</p:attrName>
                                        </p:attrNameLst>
                                      </p:cBhvr>
                                      <p:to>
                                        <p:clrVal>
                                          <a:srgbClr val="00B0F0"/>
                                        </p:clrVal>
                                      </p:to>
                                    </p:set>
                                    <p:set>
                                      <p:cBhvr>
                                        <p:cTn id="30" dur="500" fill="hold"/>
                                        <p:tgtEl>
                                          <p:spTgt spid="14">
                                            <p:txEl>
                                              <p:pRg st="0" end="0"/>
                                            </p:txEl>
                                          </p:spTgt>
                                        </p:tgtEl>
                                        <p:attrNameLst>
                                          <p:attrName>fillcolor</p:attrName>
                                        </p:attrNameLst>
                                      </p:cBhvr>
                                      <p:to>
                                        <p:clrVal>
                                          <a:srgbClr val="00B0F0"/>
                                        </p:clrVal>
                                      </p:to>
                                    </p:set>
                                    <p:set>
                                      <p:cBhvr>
                                        <p:cTn id="31" dur="500" fill="hold"/>
                                        <p:tgtEl>
                                          <p:spTgt spid="14">
                                            <p:txEl>
                                              <p:pRg st="0" end="0"/>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6" presetClass="emph" presetSubtype="0" fill="hold" nodeType="clickEffect">
                                  <p:stCondLst>
                                    <p:cond delay="0"/>
                                  </p:stCondLst>
                                  <p:iterate type="lt">
                                    <p:tmPct val="4000"/>
                                  </p:iterate>
                                  <p:childTnLst>
                                    <p:set>
                                      <p:cBhvr override="childStyle">
                                        <p:cTn id="35" dur="500" fill="hold"/>
                                        <p:tgtEl>
                                          <p:spTgt spid="15">
                                            <p:txEl>
                                              <p:pRg st="0" end="0"/>
                                            </p:txEl>
                                          </p:spTgt>
                                        </p:tgtEl>
                                        <p:attrNameLst>
                                          <p:attrName>style.color</p:attrName>
                                        </p:attrNameLst>
                                      </p:cBhvr>
                                      <p:to>
                                        <p:clrVal>
                                          <a:srgbClr val="00B0F0"/>
                                        </p:clrVal>
                                      </p:to>
                                    </p:set>
                                    <p:set>
                                      <p:cBhvr>
                                        <p:cTn id="36" dur="500" fill="hold"/>
                                        <p:tgtEl>
                                          <p:spTgt spid="15">
                                            <p:txEl>
                                              <p:pRg st="0" end="0"/>
                                            </p:txEl>
                                          </p:spTgt>
                                        </p:tgtEl>
                                        <p:attrNameLst>
                                          <p:attrName>fillcolor</p:attrName>
                                        </p:attrNameLst>
                                      </p:cBhvr>
                                      <p:to>
                                        <p:clrVal>
                                          <a:srgbClr val="00B0F0"/>
                                        </p:clrVal>
                                      </p:to>
                                    </p:set>
                                    <p:set>
                                      <p:cBhvr>
                                        <p:cTn id="37" dur="500" fill="hold"/>
                                        <p:tgtEl>
                                          <p:spTgt spid="15">
                                            <p:txEl>
                                              <p:pRg st="0" end="0"/>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500" fill="hold"/>
                                        <p:tgtEl>
                                          <p:spTgt spid="16">
                                            <p:txEl>
                                              <p:pRg st="0" end="0"/>
                                            </p:txEl>
                                          </p:spTgt>
                                        </p:tgtEl>
                                        <p:attrNameLst>
                                          <p:attrName>style.color</p:attrName>
                                        </p:attrNameLst>
                                      </p:cBhvr>
                                      <p:to>
                                        <p:clrVal>
                                          <a:srgbClr val="00B0F0"/>
                                        </p:clrVal>
                                      </p:to>
                                    </p:set>
                                    <p:set>
                                      <p:cBhvr>
                                        <p:cTn id="42" dur="500" fill="hold"/>
                                        <p:tgtEl>
                                          <p:spTgt spid="16">
                                            <p:txEl>
                                              <p:pRg st="0" end="0"/>
                                            </p:txEl>
                                          </p:spTgt>
                                        </p:tgtEl>
                                        <p:attrNameLst>
                                          <p:attrName>fillcolor</p:attrName>
                                        </p:attrNameLst>
                                      </p:cBhvr>
                                      <p:to>
                                        <p:clrVal>
                                          <a:srgbClr val="00B0F0"/>
                                        </p:clrVal>
                                      </p:to>
                                    </p:set>
                                    <p:set>
                                      <p:cBhvr>
                                        <p:cTn id="43" dur="500" fill="hold"/>
                                        <p:tgtEl>
                                          <p:spTgt spid="16">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nodeType="clickEffect">
                                  <p:stCondLst>
                                    <p:cond delay="0"/>
                                  </p:stCondLst>
                                  <p:iterate type="lt">
                                    <p:tmPct val="4000"/>
                                  </p:iterate>
                                  <p:childTnLst>
                                    <p:set>
                                      <p:cBhvr override="childStyle">
                                        <p:cTn id="47" dur="500" fill="hold"/>
                                        <p:tgtEl>
                                          <p:spTgt spid="17">
                                            <p:txEl>
                                              <p:pRg st="0" end="0"/>
                                            </p:txEl>
                                          </p:spTgt>
                                        </p:tgtEl>
                                        <p:attrNameLst>
                                          <p:attrName>style.color</p:attrName>
                                        </p:attrNameLst>
                                      </p:cBhvr>
                                      <p:to>
                                        <p:clrVal>
                                          <a:srgbClr val="00B0F0"/>
                                        </p:clrVal>
                                      </p:to>
                                    </p:set>
                                    <p:set>
                                      <p:cBhvr>
                                        <p:cTn id="48" dur="500" fill="hold"/>
                                        <p:tgtEl>
                                          <p:spTgt spid="17">
                                            <p:txEl>
                                              <p:pRg st="0" end="0"/>
                                            </p:txEl>
                                          </p:spTgt>
                                        </p:tgtEl>
                                        <p:attrNameLst>
                                          <p:attrName>fillcolor</p:attrName>
                                        </p:attrNameLst>
                                      </p:cBhvr>
                                      <p:to>
                                        <p:clrVal>
                                          <a:srgbClr val="00B0F0"/>
                                        </p:clrVal>
                                      </p:to>
                                    </p:set>
                                    <p:set>
                                      <p:cBhvr>
                                        <p:cTn id="49" dur="500" fill="hold"/>
                                        <p:tgtEl>
                                          <p:spTgt spid="17">
                                            <p:txEl>
                                              <p:pRg st="0" end="0"/>
                                            </p:txEl>
                                          </p:spTgt>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6" presetClass="emph" presetSubtype="0" fill="hold" nodeType="clickEffect">
                                  <p:stCondLst>
                                    <p:cond delay="0"/>
                                  </p:stCondLst>
                                  <p:iterate type="lt">
                                    <p:tmPct val="4000"/>
                                  </p:iterate>
                                  <p:childTnLst>
                                    <p:set>
                                      <p:cBhvr override="childStyle">
                                        <p:cTn id="53" dur="500" fill="hold"/>
                                        <p:tgtEl>
                                          <p:spTgt spid="17">
                                            <p:txEl>
                                              <p:pRg st="1" end="1"/>
                                            </p:txEl>
                                          </p:spTgt>
                                        </p:tgtEl>
                                        <p:attrNameLst>
                                          <p:attrName>style.color</p:attrName>
                                        </p:attrNameLst>
                                      </p:cBhvr>
                                      <p:to>
                                        <p:clrVal>
                                          <a:srgbClr val="00B0F0"/>
                                        </p:clrVal>
                                      </p:to>
                                    </p:set>
                                    <p:set>
                                      <p:cBhvr>
                                        <p:cTn id="54" dur="500" fill="hold"/>
                                        <p:tgtEl>
                                          <p:spTgt spid="17">
                                            <p:txEl>
                                              <p:pRg st="1" end="1"/>
                                            </p:txEl>
                                          </p:spTgt>
                                        </p:tgtEl>
                                        <p:attrNameLst>
                                          <p:attrName>fillcolor</p:attrName>
                                        </p:attrNameLst>
                                      </p:cBhvr>
                                      <p:to>
                                        <p:clrVal>
                                          <a:srgbClr val="00B0F0"/>
                                        </p:clrVal>
                                      </p:to>
                                    </p:set>
                                    <p:set>
                                      <p:cBhvr>
                                        <p:cTn id="55" dur="500" fill="hold"/>
                                        <p:tgtEl>
                                          <p:spTgt spid="1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EC" dirty="0"/>
              <a:t>CONCLUSIONES</a:t>
            </a:r>
          </a:p>
        </p:txBody>
      </p:sp>
      <p:sp>
        <p:nvSpPr>
          <p:cNvPr id="8" name="Marcador de texto 7"/>
          <p:cNvSpPr>
            <a:spLocks noGrp="1"/>
          </p:cNvSpPr>
          <p:nvPr>
            <p:ph type="body" idx="1"/>
          </p:nvPr>
        </p:nvSpPr>
        <p:spPr>
          <a:xfrm>
            <a:off x="486527" y="1319951"/>
            <a:ext cx="2797800" cy="3429900"/>
          </a:xfrm>
        </p:spPr>
        <p:txBody>
          <a:bodyPr/>
          <a:lstStyle/>
          <a:p>
            <a:pPr marL="139700" indent="0">
              <a:buNone/>
            </a:pPr>
            <a:r>
              <a:rPr lang="es-EC" sz="1500" dirty="0"/>
              <a:t>La comunicación entre diferentes softwares debe ser lo más rápida posible, ya que el sistema de reconocimiento de imágenes envía coordenadas (OpenCV), para ser procesadas en un software de cálculo matemático (Matlab), las cuales deben enviarse al brazo robótico para que este se posicione en el menor tiempo posible sobre la pieza que debe recoger.</a:t>
            </a:r>
          </a:p>
          <a:p>
            <a:endParaRPr lang="es-EC" sz="1500" dirty="0"/>
          </a:p>
        </p:txBody>
      </p:sp>
      <p:sp>
        <p:nvSpPr>
          <p:cNvPr id="9" name="Marcador de texto 8"/>
          <p:cNvSpPr>
            <a:spLocks noGrp="1"/>
          </p:cNvSpPr>
          <p:nvPr>
            <p:ph type="body" idx="2"/>
          </p:nvPr>
        </p:nvSpPr>
        <p:spPr>
          <a:xfrm>
            <a:off x="3405639" y="1319951"/>
            <a:ext cx="2365200" cy="3429900"/>
          </a:xfrm>
        </p:spPr>
        <p:txBody>
          <a:bodyPr/>
          <a:lstStyle/>
          <a:p>
            <a:pPr marL="139700" indent="0">
              <a:buNone/>
            </a:pPr>
            <a:r>
              <a:rPr lang="es-EC" sz="1500" dirty="0"/>
              <a:t>Cuando se generan trayectorias reconfigurables, se obtiene un alto grado de efectividad en el sistema de clasificación, lo cual ayuda a mejorar la productividad donde se aplique este método.</a:t>
            </a:r>
          </a:p>
          <a:p>
            <a:endParaRPr lang="es-EC" sz="1500" dirty="0"/>
          </a:p>
        </p:txBody>
      </p:sp>
      <p:sp>
        <p:nvSpPr>
          <p:cNvPr id="10" name="Marcador de texto 9"/>
          <p:cNvSpPr>
            <a:spLocks noGrp="1"/>
          </p:cNvSpPr>
          <p:nvPr>
            <p:ph type="body" idx="3"/>
          </p:nvPr>
        </p:nvSpPr>
        <p:spPr>
          <a:xfrm>
            <a:off x="5892150" y="1319951"/>
            <a:ext cx="2365200" cy="3429900"/>
          </a:xfrm>
        </p:spPr>
        <p:txBody>
          <a:bodyPr/>
          <a:lstStyle/>
          <a:p>
            <a:pPr marL="139700" indent="0">
              <a:buNone/>
            </a:pPr>
            <a:r>
              <a:rPr lang="es-EC" sz="1500" dirty="0"/>
              <a:t>El uso de visión artificial para el reconocimiento de figuras geométricas tiene una efectividad del 93%, debido a que es vulnerable a los distintos cambios de luz.</a:t>
            </a:r>
          </a:p>
          <a:p>
            <a:endParaRPr lang="es-EC" sz="1500" dirty="0"/>
          </a:p>
        </p:txBody>
      </p:sp>
      <p:sp>
        <p:nvSpPr>
          <p:cNvPr id="6" name="Marcador de número de diapositiva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EC" smtClean="0"/>
              <a:t>30</a:t>
            </a:fld>
            <a:endParaRPr lang="es-EC"/>
          </a:p>
        </p:txBody>
      </p:sp>
    </p:spTree>
    <p:extLst>
      <p:ext uri="{BB962C8B-B14F-4D97-AF65-F5344CB8AC3E}">
        <p14:creationId xmlns:p14="http://schemas.microsoft.com/office/powerpoint/2010/main" val="246490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style.color</p:attrName>
                                        </p:attrNameLst>
                                      </p:cBhvr>
                                      <p:to>
                                        <p:clrVal>
                                          <a:srgbClr val="5142BB"/>
                                        </p:clrVal>
                                      </p:to>
                                    </p:set>
                                    <p:set>
                                      <p:cBhvr>
                                        <p:cTn id="7" dur="500" fill="hold"/>
                                        <p:tgtEl>
                                          <p:spTgt spid="8">
                                            <p:txEl>
                                              <p:pRg st="0" end="0"/>
                                            </p:txEl>
                                          </p:spTgt>
                                        </p:tgtEl>
                                        <p:attrNameLst>
                                          <p:attrName>fillcolor</p:attrName>
                                        </p:attrNameLst>
                                      </p:cBhvr>
                                      <p:to>
                                        <p:clrVal>
                                          <a:srgbClr val="5142BB"/>
                                        </p:clrVal>
                                      </p:to>
                                    </p:set>
                                    <p:set>
                                      <p:cBhvr>
                                        <p:cTn id="8" dur="500" fill="hold"/>
                                        <p:tgtEl>
                                          <p:spTgt spid="8">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2000" fill="hold"/>
                                        <p:tgtEl>
                                          <p:spTgt spid="9">
                                            <p:txEl>
                                              <p:pRg st="0" end="0"/>
                                            </p:txEl>
                                          </p:spTgt>
                                        </p:tgtEl>
                                        <p:attrNameLst>
                                          <p:attrName>style.color</p:attrName>
                                        </p:attrNameLst>
                                      </p:cBhvr>
                                      <p:to>
                                        <a:srgbClr val="2B608B"/>
                                      </p:to>
                                    </p:animClr>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nodeType="clickEffect">
                                  <p:stCondLst>
                                    <p:cond delay="0"/>
                                  </p:stCondLst>
                                  <p:iterate type="lt">
                                    <p:tmPct val="4000"/>
                                  </p:iterate>
                                  <p:childTnLst>
                                    <p:set>
                                      <p:cBhvr override="childStyle">
                                        <p:cTn id="16" dur="500" fill="hold"/>
                                        <p:tgtEl>
                                          <p:spTgt spid="10">
                                            <p:txEl>
                                              <p:pRg st="0" end="0"/>
                                            </p:txEl>
                                          </p:spTgt>
                                        </p:tgtEl>
                                        <p:attrNameLst>
                                          <p:attrName>style.color</p:attrName>
                                        </p:attrNameLst>
                                      </p:cBhvr>
                                      <p:to>
                                        <p:clrVal>
                                          <a:srgbClr val="00B050"/>
                                        </p:clrVal>
                                      </p:to>
                                    </p:set>
                                    <p:set>
                                      <p:cBhvr>
                                        <p:cTn id="17" dur="500" fill="hold"/>
                                        <p:tgtEl>
                                          <p:spTgt spid="10">
                                            <p:txEl>
                                              <p:pRg st="0" end="0"/>
                                            </p:txEl>
                                          </p:spTgt>
                                        </p:tgtEl>
                                        <p:attrNameLst>
                                          <p:attrName>fillcolor</p:attrName>
                                        </p:attrNameLst>
                                      </p:cBhvr>
                                      <p:to>
                                        <p:clrVal>
                                          <a:srgbClr val="00B050"/>
                                        </p:clrVal>
                                      </p:to>
                                    </p:set>
                                    <p:set>
                                      <p:cBhvr>
                                        <p:cTn id="18" dur="500" fill="hold"/>
                                        <p:tgtEl>
                                          <p:spTgt spid="1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RECOMENDACIONES</a:t>
            </a:r>
          </a:p>
        </p:txBody>
      </p:sp>
      <p:sp>
        <p:nvSpPr>
          <p:cNvPr id="3" name="Marcador de texto 2"/>
          <p:cNvSpPr>
            <a:spLocks noGrp="1"/>
          </p:cNvSpPr>
          <p:nvPr>
            <p:ph type="body" idx="1"/>
          </p:nvPr>
        </p:nvSpPr>
        <p:spPr>
          <a:xfrm>
            <a:off x="575822" y="1319951"/>
            <a:ext cx="2660128" cy="3429900"/>
          </a:xfrm>
        </p:spPr>
        <p:txBody>
          <a:bodyPr/>
          <a:lstStyle/>
          <a:p>
            <a:pPr marL="139700" indent="0" algn="just">
              <a:buNone/>
            </a:pPr>
            <a:r>
              <a:rPr lang="es-EC" sz="1500" dirty="0"/>
              <a:t>Antes de realizar cualquier operación con el brazo robótico se debe comprobar que las coordenadas de la posición de origen sean las correctas, ya que el controlador del brazo robótico tiende a perder las configuraciones iniciales, al pasar mucho tiempo desconectado de la red eléctrica.</a:t>
            </a:r>
          </a:p>
          <a:p>
            <a:pPr algn="just"/>
            <a:endParaRPr lang="es-EC" sz="1500" dirty="0"/>
          </a:p>
        </p:txBody>
      </p:sp>
      <p:sp>
        <p:nvSpPr>
          <p:cNvPr id="4" name="Marcador de texto 3"/>
          <p:cNvSpPr>
            <a:spLocks noGrp="1"/>
          </p:cNvSpPr>
          <p:nvPr>
            <p:ph type="body" idx="2"/>
          </p:nvPr>
        </p:nvSpPr>
        <p:spPr>
          <a:xfrm>
            <a:off x="3100434" y="1319951"/>
            <a:ext cx="2660128" cy="3429900"/>
          </a:xfrm>
        </p:spPr>
        <p:txBody>
          <a:bodyPr/>
          <a:lstStyle/>
          <a:p>
            <a:pPr marL="139700" indent="0" algn="just">
              <a:buNone/>
            </a:pPr>
            <a:r>
              <a:rPr lang="es-EC" sz="1500" dirty="0"/>
              <a:t>Para poder tener un óptimo funcionamiento del brazo robótico, se debe configurar sus topes mecánicos, pues al momento de realizar las diferentes pruebas, estos coincidan con los topes que se encuentran en la memoria del controlador.</a:t>
            </a:r>
          </a:p>
          <a:p>
            <a:pPr algn="just"/>
            <a:endParaRPr lang="es-EC" sz="1500" dirty="0"/>
          </a:p>
        </p:txBody>
      </p:sp>
      <p:sp>
        <p:nvSpPr>
          <p:cNvPr id="5" name="Marcador de texto 4"/>
          <p:cNvSpPr>
            <a:spLocks noGrp="1"/>
          </p:cNvSpPr>
          <p:nvPr>
            <p:ph type="body" idx="3"/>
          </p:nvPr>
        </p:nvSpPr>
        <p:spPr>
          <a:xfrm>
            <a:off x="5644095" y="1319951"/>
            <a:ext cx="2660128" cy="3429900"/>
          </a:xfrm>
        </p:spPr>
        <p:txBody>
          <a:bodyPr/>
          <a:lstStyle/>
          <a:p>
            <a:pPr marL="139700" indent="0" algn="just">
              <a:buNone/>
            </a:pPr>
            <a:r>
              <a:rPr lang="es-EC" sz="1500" dirty="0"/>
              <a:t>Se debe comprobar con ayuda del </a:t>
            </a:r>
            <a:r>
              <a:rPr lang="es-EC" sz="1500" dirty="0" err="1"/>
              <a:t>TeachBox</a:t>
            </a:r>
            <a:r>
              <a:rPr lang="es-EC" sz="1500" dirty="0"/>
              <a:t>, que la dirección IP y el puerto del controlador de brazo robótico sean los adecuados para tener una correcta comunicación entre los subsistemas.</a:t>
            </a:r>
          </a:p>
          <a:p>
            <a:pPr algn="just"/>
            <a:endParaRPr lang="es-EC" sz="1500" dirty="0"/>
          </a:p>
        </p:txBody>
      </p:sp>
      <p:sp>
        <p:nvSpPr>
          <p:cNvPr id="6" name="Marcador de número de diapositiva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EC" smtClean="0"/>
              <a:t>31</a:t>
            </a:fld>
            <a:endParaRPr lang="es-EC"/>
          </a:p>
        </p:txBody>
      </p:sp>
    </p:spTree>
    <p:extLst>
      <p:ext uri="{BB962C8B-B14F-4D97-AF65-F5344CB8AC3E}">
        <p14:creationId xmlns:p14="http://schemas.microsoft.com/office/powerpoint/2010/main" val="186098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ctrTitle"/>
          </p:nvPr>
        </p:nvSpPr>
        <p:spPr>
          <a:xfrm>
            <a:off x="1872675" y="2192950"/>
            <a:ext cx="5513100" cy="1159800"/>
          </a:xfrm>
        </p:spPr>
        <p:txBody>
          <a:bodyPr/>
          <a:lstStyle/>
          <a:p>
            <a:r>
              <a:rPr lang="es-EC" sz="4800" dirty="0"/>
              <a:t>GRACIAS POR SU ATENCIÓN </a:t>
            </a:r>
          </a:p>
        </p:txBody>
      </p:sp>
      <p:sp>
        <p:nvSpPr>
          <p:cNvPr id="6" name="Marcador de número de diapositiva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EC" smtClean="0"/>
              <a:t>32</a:t>
            </a:fld>
            <a:endParaRPr lang="es-EC"/>
          </a:p>
        </p:txBody>
      </p:sp>
    </p:spTree>
    <p:extLst>
      <p:ext uri="{BB962C8B-B14F-4D97-AF65-F5344CB8AC3E}">
        <p14:creationId xmlns:p14="http://schemas.microsoft.com/office/powerpoint/2010/main" val="3595213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C"/>
          </a:p>
        </p:txBody>
      </p:sp>
      <p:sp>
        <p:nvSpPr>
          <p:cNvPr id="3" name="Subtítulo 2"/>
          <p:cNvSpPr>
            <a:spLocks noGrp="1"/>
          </p:cNvSpPr>
          <p:nvPr>
            <p:ph type="subTitle" idx="1"/>
          </p:nvPr>
        </p:nvSpPr>
        <p:spPr/>
        <p:txBody>
          <a:bodyPr/>
          <a:lstStyle/>
          <a:p>
            <a:endParaRPr lang="es-EC"/>
          </a:p>
        </p:txBody>
      </p:sp>
      <p:sp>
        <p:nvSpPr>
          <p:cNvPr id="4" name="Marcador de número de diapositiva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s-EC" smtClean="0"/>
              <a:t>33</a:t>
            </a:fld>
            <a:endParaRPr lang="es-EC"/>
          </a:p>
        </p:txBody>
      </p:sp>
      <p:pic>
        <p:nvPicPr>
          <p:cNvPr id="5" name="Picture 2" descr="Resultado de imagen para if your dreams don't scare you they arent big en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1" y="0"/>
            <a:ext cx="9775726" cy="726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9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5"/>
          <p:cNvSpPr txBox="1">
            <a:spLocks noGrp="1"/>
          </p:cNvSpPr>
          <p:nvPr>
            <p:ph type="body" idx="1"/>
          </p:nvPr>
        </p:nvSpPr>
        <p:spPr>
          <a:xfrm>
            <a:off x="0" y="980700"/>
            <a:ext cx="5476500"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dirty="0"/>
              <a:t>JUSTIFICACIÓN </a:t>
            </a:r>
            <a:endParaRPr dirty="0"/>
          </a:p>
        </p:txBody>
      </p:sp>
      <p:pic>
        <p:nvPicPr>
          <p:cNvPr id="1026" name="Picture 2" descr="Resultado de imagen para VISION ARTIFICIAL CON ROBOTS MANIPULADORES">
            <a:extLst>
              <a:ext uri="{FF2B5EF4-FFF2-40B4-BE49-F238E27FC236}">
                <a16:creationId xmlns:a16="http://schemas.microsoft.com/office/drawing/2014/main" id="{0A6F2D54-F7EE-436C-81F7-003979D12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4" y="1816620"/>
            <a:ext cx="3316600" cy="20670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VISION ARTIFICIAL CON ROBOTS MANIPULADORS">
            <a:extLst>
              <a:ext uri="{FF2B5EF4-FFF2-40B4-BE49-F238E27FC236}">
                <a16:creationId xmlns:a16="http://schemas.microsoft.com/office/drawing/2014/main" id="{22DD52E0-C67D-4079-9FE9-0426C80F8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8819" y="2650286"/>
            <a:ext cx="2942030" cy="22065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pick and place robots manipuladores">
            <a:extLst>
              <a:ext uri="{FF2B5EF4-FFF2-40B4-BE49-F238E27FC236}">
                <a16:creationId xmlns:a16="http://schemas.microsoft.com/office/drawing/2014/main" id="{6FAB8BCE-0D7F-4741-B250-3C6C500604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26034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164CDF4D-DDFD-4FF0-9B8C-B85D24C7CFEF}"/>
              </a:ext>
            </a:extLst>
          </p:cNvPr>
          <p:cNvPicPr>
            <a:picLocks noChangeAspect="1"/>
          </p:cNvPicPr>
          <p:nvPr/>
        </p:nvPicPr>
        <p:blipFill rotWithShape="1">
          <a:blip r:embed="rId6"/>
          <a:srcRect l="37699" t="31291" r="38866" b="48481"/>
          <a:stretch/>
        </p:blipFill>
        <p:spPr>
          <a:xfrm>
            <a:off x="4005484" y="281617"/>
            <a:ext cx="2942031" cy="1904558"/>
          </a:xfrm>
          <a:prstGeom prst="rect">
            <a:avLst/>
          </a:prstGeom>
        </p:spPr>
      </p:pic>
      <p:sp>
        <p:nvSpPr>
          <p:cNvPr id="8" name="Rectángulo 7">
            <a:extLst>
              <a:ext uri="{FF2B5EF4-FFF2-40B4-BE49-F238E27FC236}">
                <a16:creationId xmlns:a16="http://schemas.microsoft.com/office/drawing/2014/main" id="{81F34E90-5F92-4756-BBF3-DC719BC12183}"/>
              </a:ext>
            </a:extLst>
          </p:cNvPr>
          <p:cNvSpPr/>
          <p:nvPr/>
        </p:nvSpPr>
        <p:spPr>
          <a:xfrm>
            <a:off x="1223182" y="3883656"/>
            <a:ext cx="2209259" cy="307777"/>
          </a:xfrm>
          <a:prstGeom prst="rect">
            <a:avLst/>
          </a:prstGeom>
        </p:spPr>
        <p:txBody>
          <a:bodyPr wrap="none">
            <a:spAutoFit/>
          </a:bodyPr>
          <a:lstStyle/>
          <a:p>
            <a:r>
              <a:rPr lang="es-EC" b="1" dirty="0"/>
              <a:t>LINEAS ROBOTIZADAS</a:t>
            </a:r>
            <a:endParaRPr lang="es-EC" dirty="0"/>
          </a:p>
        </p:txBody>
      </p:sp>
      <p:sp>
        <p:nvSpPr>
          <p:cNvPr id="9" name="Rectángulo 8">
            <a:extLst>
              <a:ext uri="{FF2B5EF4-FFF2-40B4-BE49-F238E27FC236}">
                <a16:creationId xmlns:a16="http://schemas.microsoft.com/office/drawing/2014/main" id="{7ED03D2C-1DDE-4AC1-A266-8DF12CADAC51}"/>
              </a:ext>
            </a:extLst>
          </p:cNvPr>
          <p:cNvSpPr/>
          <p:nvPr/>
        </p:nvSpPr>
        <p:spPr>
          <a:xfrm>
            <a:off x="3471981" y="2266337"/>
            <a:ext cx="3515706" cy="307777"/>
          </a:xfrm>
          <a:prstGeom prst="rect">
            <a:avLst/>
          </a:prstGeom>
        </p:spPr>
        <p:txBody>
          <a:bodyPr wrap="none">
            <a:spAutoFit/>
          </a:bodyPr>
          <a:lstStyle/>
          <a:p>
            <a:r>
              <a:rPr lang="es-ES" b="1" dirty="0"/>
              <a:t>CLASIFICACIÒN Y POSICIONAMIENTO</a:t>
            </a:r>
            <a:endParaRPr lang="es-EC" dirty="0"/>
          </a:p>
        </p:txBody>
      </p:sp>
      <p:sp>
        <p:nvSpPr>
          <p:cNvPr id="10" name="Rectángulo 9">
            <a:extLst>
              <a:ext uri="{FF2B5EF4-FFF2-40B4-BE49-F238E27FC236}">
                <a16:creationId xmlns:a16="http://schemas.microsoft.com/office/drawing/2014/main" id="{82C2C578-34B6-470D-B37C-D672910805E6}"/>
              </a:ext>
            </a:extLst>
          </p:cNvPr>
          <p:cNvSpPr/>
          <p:nvPr/>
        </p:nvSpPr>
        <p:spPr>
          <a:xfrm>
            <a:off x="4135480" y="281617"/>
            <a:ext cx="1351652" cy="307777"/>
          </a:xfrm>
          <a:prstGeom prst="rect">
            <a:avLst/>
          </a:prstGeom>
        </p:spPr>
        <p:txBody>
          <a:bodyPr wrap="none">
            <a:spAutoFit/>
          </a:bodyPr>
          <a:lstStyle/>
          <a:p>
            <a:r>
              <a:rPr lang="es-ES" b="1" dirty="0"/>
              <a:t>CONFIABLES</a:t>
            </a:r>
            <a:endParaRPr lang="es-EC" dirty="0"/>
          </a:p>
        </p:txBody>
      </p:sp>
      <p:sp>
        <p:nvSpPr>
          <p:cNvPr id="11" name="Rectángulo 10">
            <a:extLst>
              <a:ext uri="{FF2B5EF4-FFF2-40B4-BE49-F238E27FC236}">
                <a16:creationId xmlns:a16="http://schemas.microsoft.com/office/drawing/2014/main" id="{5D1E5C36-0BC0-470F-9894-634F5625D753}"/>
              </a:ext>
            </a:extLst>
          </p:cNvPr>
          <p:cNvSpPr/>
          <p:nvPr/>
        </p:nvSpPr>
        <p:spPr>
          <a:xfrm>
            <a:off x="7530461" y="2232275"/>
            <a:ext cx="1083951" cy="307777"/>
          </a:xfrm>
          <a:prstGeom prst="rect">
            <a:avLst/>
          </a:prstGeom>
        </p:spPr>
        <p:txBody>
          <a:bodyPr wrap="none">
            <a:spAutoFit/>
          </a:bodyPr>
          <a:lstStyle/>
          <a:p>
            <a:r>
              <a:rPr lang="es-ES" b="1" dirty="0"/>
              <a:t>SEGUROS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8">
                                            <p:txEl>
                                              <p:pRg st="0" end="0"/>
                                            </p:txEl>
                                          </p:spTgt>
                                        </p:tgtEl>
                                        <p:attrNameLst>
                                          <p:attrName>style.color</p:attrName>
                                        </p:attrNameLst>
                                      </p:cBhvr>
                                      <p:to>
                                        <p:clrVal>
                                          <a:srgbClr val="00B0F0"/>
                                        </p:clrVal>
                                      </p:to>
                                    </p:set>
                                    <p:set>
                                      <p:cBhvr>
                                        <p:cTn id="13" dur="500" fill="hold"/>
                                        <p:tgtEl>
                                          <p:spTgt spid="8">
                                            <p:txEl>
                                              <p:pRg st="0" end="0"/>
                                            </p:txEl>
                                          </p:spTgt>
                                        </p:tgtEl>
                                        <p:attrNameLst>
                                          <p:attrName>fillcolor</p:attrName>
                                        </p:attrNameLst>
                                      </p:cBhvr>
                                      <p:to>
                                        <p:clrVal>
                                          <a:srgbClr val="00B0F0"/>
                                        </p:clrVal>
                                      </p:to>
                                    </p:set>
                                    <p:set>
                                      <p:cBhvr>
                                        <p:cTn id="14" dur="500" fill="hold"/>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mph" presetSubtype="0" fill="hold" nodeType="clickEffect">
                                  <p:stCondLst>
                                    <p:cond delay="0"/>
                                  </p:stCondLst>
                                  <p:iterate type="lt">
                                    <p:tmPct val="4000"/>
                                  </p:iterate>
                                  <p:childTnLst>
                                    <p:set>
                                      <p:cBhvr override="childStyle">
                                        <p:cTn id="23" dur="500" fill="hold"/>
                                        <p:tgtEl>
                                          <p:spTgt spid="9">
                                            <p:txEl>
                                              <p:pRg st="0" end="0"/>
                                            </p:txEl>
                                          </p:spTgt>
                                        </p:tgtEl>
                                        <p:attrNameLst>
                                          <p:attrName>style.color</p:attrName>
                                        </p:attrNameLst>
                                      </p:cBhvr>
                                      <p:to>
                                        <p:clrVal>
                                          <a:srgbClr val="00B0F0"/>
                                        </p:clrVal>
                                      </p:to>
                                    </p:set>
                                    <p:set>
                                      <p:cBhvr>
                                        <p:cTn id="24" dur="500" fill="hold"/>
                                        <p:tgtEl>
                                          <p:spTgt spid="9">
                                            <p:txEl>
                                              <p:pRg st="0" end="0"/>
                                            </p:txEl>
                                          </p:spTgt>
                                        </p:tgtEl>
                                        <p:attrNameLst>
                                          <p:attrName>fillcolor</p:attrName>
                                        </p:attrNameLst>
                                      </p:cBhvr>
                                      <p:to>
                                        <p:clrVal>
                                          <a:srgbClr val="00B0F0"/>
                                        </p:clrVal>
                                      </p:to>
                                    </p:set>
                                    <p:set>
                                      <p:cBhvr>
                                        <p:cTn id="25" dur="500" fill="hold"/>
                                        <p:tgtEl>
                                          <p:spTgt spid="9">
                                            <p:txEl>
                                              <p:pRg st="0" end="0"/>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10">
                                            <p:txEl>
                                              <p:pRg st="0" end="0"/>
                                            </p:txEl>
                                          </p:spTgt>
                                        </p:tgtEl>
                                        <p:attrNameLst>
                                          <p:attrName>style.color</p:attrName>
                                        </p:attrNameLst>
                                      </p:cBhvr>
                                      <p:to>
                                        <p:clrVal>
                                          <a:srgbClr val="00B0F0"/>
                                        </p:clrVal>
                                      </p:to>
                                    </p:set>
                                    <p:set>
                                      <p:cBhvr>
                                        <p:cTn id="37" dur="500" fill="hold"/>
                                        <p:tgtEl>
                                          <p:spTgt spid="10">
                                            <p:txEl>
                                              <p:pRg st="0" end="0"/>
                                            </p:txEl>
                                          </p:spTgt>
                                        </p:tgtEl>
                                        <p:attrNameLst>
                                          <p:attrName>fillcolor</p:attrName>
                                        </p:attrNameLst>
                                      </p:cBhvr>
                                      <p:to>
                                        <p:clrVal>
                                          <a:srgbClr val="00B0F0"/>
                                        </p:clrVal>
                                      </p:to>
                                    </p:set>
                                    <p:set>
                                      <p:cBhvr>
                                        <p:cTn id="38" dur="500" fill="hold"/>
                                        <p:tgtEl>
                                          <p:spTgt spid="10">
                                            <p:txEl>
                                              <p:pRg st="0" end="0"/>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wipe(down)">
                                      <p:cBhvr>
                                        <p:cTn id="43" dur="500"/>
                                        <p:tgtEl>
                                          <p:spTgt spid="205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mph" presetSubtype="0" fill="hold" nodeType="clickEffect">
                                  <p:stCondLst>
                                    <p:cond delay="0"/>
                                  </p:stCondLst>
                                  <p:iterate type="lt">
                                    <p:tmPct val="4000"/>
                                  </p:iterate>
                                  <p:childTnLst>
                                    <p:set>
                                      <p:cBhvr override="childStyle">
                                        <p:cTn id="47" dur="500" fill="hold"/>
                                        <p:tgtEl>
                                          <p:spTgt spid="11">
                                            <p:txEl>
                                              <p:pRg st="0" end="0"/>
                                            </p:txEl>
                                          </p:spTgt>
                                        </p:tgtEl>
                                        <p:attrNameLst>
                                          <p:attrName>style.color</p:attrName>
                                        </p:attrNameLst>
                                      </p:cBhvr>
                                      <p:to>
                                        <p:clrVal>
                                          <a:srgbClr val="00B0F0"/>
                                        </p:clrVal>
                                      </p:to>
                                    </p:set>
                                    <p:set>
                                      <p:cBhvr>
                                        <p:cTn id="48" dur="500" fill="hold"/>
                                        <p:tgtEl>
                                          <p:spTgt spid="11">
                                            <p:txEl>
                                              <p:pRg st="0" end="0"/>
                                            </p:txEl>
                                          </p:spTgt>
                                        </p:tgtEl>
                                        <p:attrNameLst>
                                          <p:attrName>fillcolor</p:attrName>
                                        </p:attrNameLst>
                                      </p:cBhvr>
                                      <p:to>
                                        <p:clrVal>
                                          <a:srgbClr val="00B0F0"/>
                                        </p:clrVal>
                                      </p:to>
                                    </p:set>
                                    <p:set>
                                      <p:cBhvr>
                                        <p:cTn id="49" dur="500" fill="hold"/>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ctrTitle"/>
          </p:nvPr>
        </p:nvSpPr>
        <p:spPr>
          <a:xfrm>
            <a:off x="-375225" y="897550"/>
            <a:ext cx="55131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C" dirty="0">
                <a:solidFill>
                  <a:srgbClr val="ABE33F"/>
                </a:solidFill>
              </a:rPr>
              <a:t>OBJETIVO GENERAL</a:t>
            </a:r>
            <a:endParaRPr dirty="0"/>
          </a:p>
        </p:txBody>
      </p:sp>
      <p:sp>
        <p:nvSpPr>
          <p:cNvPr id="125" name="Google Shape;125;p14"/>
          <p:cNvSpPr txBox="1">
            <a:spLocks noGrp="1"/>
          </p:cNvSpPr>
          <p:nvPr>
            <p:ph type="subTitle" idx="1"/>
          </p:nvPr>
        </p:nvSpPr>
        <p:spPr>
          <a:xfrm>
            <a:off x="301472" y="2057350"/>
            <a:ext cx="8282428" cy="1657400"/>
          </a:xfrm>
          <a:prstGeom prst="rect">
            <a:avLst/>
          </a:prstGeom>
        </p:spPr>
        <p:txBody>
          <a:bodyPr spcFirstLastPara="1" wrap="square" lIns="91425" tIns="91425" rIns="91425" bIns="91425" anchor="t" anchorCtr="0">
            <a:noAutofit/>
          </a:bodyPr>
          <a:lstStyle/>
          <a:p>
            <a:pPr lvl="0" algn="just"/>
            <a:r>
              <a:rPr lang="es-EC" sz="2000" dirty="0"/>
              <a:t>	Investigar, diseñar e implementar una línea de clasificación asistida por un manipulador robótico MELFA RV – 2SBD, mediante el uso de visión artificial para generar trayectorias reconfigurables e incorporar un sistema de seguridad activa. </a:t>
            </a:r>
          </a:p>
        </p:txBody>
      </p:sp>
      <p:sp>
        <p:nvSpPr>
          <p:cNvPr id="126" name="Google Shape;126;p14"/>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OBJETIVOS ESPECIFICOS:</a:t>
            </a:r>
            <a:endParaRPr dirty="0"/>
          </a:p>
        </p:txBody>
      </p:sp>
      <p:sp>
        <p:nvSpPr>
          <p:cNvPr id="103" name="Google Shape;103;p12"/>
          <p:cNvSpPr txBox="1">
            <a:spLocks noGrp="1"/>
          </p:cNvSpPr>
          <p:nvPr>
            <p:ph type="body" idx="2"/>
          </p:nvPr>
        </p:nvSpPr>
        <p:spPr>
          <a:xfrm>
            <a:off x="285750" y="1556150"/>
            <a:ext cx="7467021" cy="2838600"/>
          </a:xfrm>
          <a:prstGeom prst="rect">
            <a:avLst/>
          </a:prstGeom>
        </p:spPr>
        <p:txBody>
          <a:bodyPr spcFirstLastPara="1" wrap="square" lIns="91425" tIns="91425" rIns="91425" bIns="91425" anchor="t" anchorCtr="0">
            <a:noAutofit/>
          </a:bodyPr>
          <a:lstStyle/>
          <a:p>
            <a:pPr marL="285750" indent="-285750" algn="just"/>
            <a:r>
              <a:rPr lang="es-EC" sz="1600" dirty="0"/>
              <a:t>Modelar matemáticamente el manipulador robótico para establecer trayectorias de colocación y posicionamiento adecuado de objetos</a:t>
            </a:r>
          </a:p>
          <a:p>
            <a:pPr marL="285750" indent="-285750" algn="just"/>
            <a:r>
              <a:rPr lang="es-EC" sz="1600" dirty="0"/>
              <a:t>Diseñar un algoritmo de reconocimiento de objetos, capaz de entregar los datos de posición y orientación de objetos en movimiento sobre un sistema de transporte.</a:t>
            </a:r>
          </a:p>
          <a:p>
            <a:pPr marL="285750" indent="-285750" algn="just"/>
            <a:r>
              <a:rPr lang="es-EC" sz="1600" dirty="0"/>
              <a:t>Diseñar e implementar el sistema de transporte (banda transportadora) y efector final (gripper) para sujetar figuras geométricas. </a:t>
            </a:r>
          </a:p>
          <a:p>
            <a:pPr marL="285750" indent="-285750" algn="just"/>
            <a:r>
              <a:rPr lang="es-EC" sz="1600" dirty="0"/>
              <a:t>Desarrollar el sistema de visión artificial que proporcione las referencias para el sistema de seguridad activa.</a:t>
            </a:r>
          </a:p>
          <a:p>
            <a:pPr marL="0" lvl="0" indent="0" algn="just">
              <a:buNone/>
            </a:pPr>
            <a:endParaRPr sz="1600" dirty="0"/>
          </a:p>
        </p:txBody>
      </p:sp>
      <p:sp>
        <p:nvSpPr>
          <p:cNvPr id="105" name="Google Shape;105;p12"/>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6</a:t>
            </a:fld>
            <a:endParaRPr/>
          </a:p>
        </p:txBody>
      </p:sp>
      <p:pic>
        <p:nvPicPr>
          <p:cNvPr id="1030" name="Picture 6"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1951" y="116899"/>
            <a:ext cx="785399" cy="7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18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10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103">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103">
                                            <p:txEl>
                                              <p:pRg st="2" end="2"/>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103">
                                            <p:txEl>
                                              <p:pRg st="3" end="3"/>
                                            </p:txEl>
                                          </p:spTgt>
                                        </p:tgtEl>
                                        <p:attrNameLst>
                                          <p:attrName>style.color</p:attrName>
                                        </p:attrNameLst>
                                      </p:cBhvr>
                                      <p:to>
                                        <a:srgbClr val="68803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301472" y="398400"/>
            <a:ext cx="2960731" cy="59889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MARCO TEÓRICO</a:t>
            </a:r>
            <a:endParaRPr dirty="0"/>
          </a:p>
        </p:txBody>
      </p:sp>
      <p:sp>
        <p:nvSpPr>
          <p:cNvPr id="138" name="Google Shape;138;p16"/>
          <p:cNvSpPr txBox="1">
            <a:spLocks noGrp="1"/>
          </p:cNvSpPr>
          <p:nvPr>
            <p:ph type="body" idx="1"/>
          </p:nvPr>
        </p:nvSpPr>
        <p:spPr>
          <a:xfrm>
            <a:off x="301472" y="4316400"/>
            <a:ext cx="4086657" cy="857400"/>
          </a:xfrm>
          <a:prstGeom prst="rect">
            <a:avLst/>
          </a:prstGeom>
        </p:spPr>
        <p:txBody>
          <a:bodyPr spcFirstLastPara="1" wrap="square" lIns="91425" tIns="91425" rIns="91425" bIns="91425" anchor="t" anchorCtr="0">
            <a:noAutofit/>
          </a:bodyPr>
          <a:lstStyle/>
          <a:p>
            <a:pPr marL="76200" lvl="0" indent="0" algn="l" rtl="0">
              <a:spcBef>
                <a:spcPts val="600"/>
              </a:spcBef>
              <a:spcAft>
                <a:spcPts val="0"/>
              </a:spcAft>
              <a:buSzPts val="2400"/>
              <a:buNone/>
            </a:pPr>
            <a:r>
              <a:rPr lang="es-EC" dirty="0"/>
              <a:t>MELFA RV 2SBD</a:t>
            </a:r>
            <a:endParaRPr dirty="0"/>
          </a:p>
        </p:txBody>
      </p:sp>
      <p:sp>
        <p:nvSpPr>
          <p:cNvPr id="139" name="Google Shape;139;p16"/>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7</a:t>
            </a:fld>
            <a:endParaRPr/>
          </a:p>
        </p:txBody>
      </p:sp>
      <p:pic>
        <p:nvPicPr>
          <p:cNvPr id="2" name="Imagen 1">
            <a:extLst>
              <a:ext uri="{FF2B5EF4-FFF2-40B4-BE49-F238E27FC236}">
                <a16:creationId xmlns:a16="http://schemas.microsoft.com/office/drawing/2014/main" id="{8D6B123A-5C7C-4E4C-AD95-EE0952A91200}"/>
              </a:ext>
            </a:extLst>
          </p:cNvPr>
          <p:cNvPicPr>
            <a:picLocks noChangeAspect="1"/>
          </p:cNvPicPr>
          <p:nvPr/>
        </p:nvPicPr>
        <p:blipFill rotWithShape="1">
          <a:blip r:embed="rId3"/>
          <a:srcRect l="30943" t="27830" r="29812" b="9235"/>
          <a:stretch/>
        </p:blipFill>
        <p:spPr>
          <a:xfrm>
            <a:off x="3372671" y="-133674"/>
            <a:ext cx="5886591" cy="5307473"/>
          </a:xfrm>
          <a:prstGeom prst="rect">
            <a:avLst/>
          </a:prstGeom>
        </p:spPr>
      </p:pic>
      <p:pic>
        <p:nvPicPr>
          <p:cNvPr id="7" name="Imagen 6">
            <a:extLst>
              <a:ext uri="{FF2B5EF4-FFF2-40B4-BE49-F238E27FC236}">
                <a16:creationId xmlns:a16="http://schemas.microsoft.com/office/drawing/2014/main" id="{5E11DFF1-FA70-4593-A1B8-3B5FD678F7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7590" y="1339252"/>
            <a:ext cx="3235081" cy="321657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ctrTitle" idx="4294967295"/>
          </p:nvPr>
        </p:nvSpPr>
        <p:spPr>
          <a:xfrm>
            <a:off x="309697" y="266548"/>
            <a:ext cx="3482574" cy="46317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bg1"/>
                </a:solidFill>
              </a:rPr>
              <a:t>MARCO TEÓRICO</a:t>
            </a:r>
            <a:endParaRPr dirty="0">
              <a:solidFill>
                <a:schemeClr val="bg1"/>
              </a:solidFill>
            </a:endParaRPr>
          </a:p>
        </p:txBody>
      </p:sp>
      <p:sp>
        <p:nvSpPr>
          <p:cNvPr id="146" name="Google Shape;146;p17"/>
          <p:cNvSpPr/>
          <p:nvPr/>
        </p:nvSpPr>
        <p:spPr>
          <a:xfrm>
            <a:off x="4874250" y="-17350"/>
            <a:ext cx="4290325" cy="3789650"/>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160" name="Google Shape;160;p17"/>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8</a:t>
            </a:fld>
            <a:endParaRPr/>
          </a:p>
        </p:txBody>
      </p:sp>
      <p:sp>
        <p:nvSpPr>
          <p:cNvPr id="19" name="Google Shape;144;p17"/>
          <p:cNvSpPr txBox="1">
            <a:spLocks/>
          </p:cNvSpPr>
          <p:nvPr/>
        </p:nvSpPr>
        <p:spPr>
          <a:xfrm>
            <a:off x="1100319" y="1222378"/>
            <a:ext cx="3482574" cy="4631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s-EC" dirty="0">
                <a:solidFill>
                  <a:srgbClr val="002060"/>
                </a:solidFill>
              </a:rPr>
              <a:t>GRADOS DE LIBERTAD</a:t>
            </a:r>
          </a:p>
        </p:txBody>
      </p:sp>
      <p:pic>
        <p:nvPicPr>
          <p:cNvPr id="20" name="Imagen 19">
            <a:extLst>
              <a:ext uri="{FF2B5EF4-FFF2-40B4-BE49-F238E27FC236}">
                <a16:creationId xmlns:a16="http://schemas.microsoft.com/office/drawing/2014/main" id="{C33773E9-DD51-4573-9829-1EDA8C7A80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79503" y="-17399"/>
            <a:ext cx="3485072" cy="5160850"/>
          </a:xfrm>
          <a:prstGeom prst="rect">
            <a:avLst/>
          </a:prstGeom>
          <a:noFill/>
          <a:ln>
            <a:noFill/>
          </a:ln>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F59B6400-5E26-496C-9427-44A2DFEE90C5}"/>
                  </a:ext>
                </a:extLst>
              </p:cNvPr>
              <p:cNvSpPr/>
              <p:nvPr/>
            </p:nvSpPr>
            <p:spPr>
              <a:xfrm>
                <a:off x="694590" y="2178208"/>
                <a:ext cx="4572000" cy="1975477"/>
              </a:xfrm>
              <a:prstGeom prst="rect">
                <a:avLst/>
              </a:prstGeom>
            </p:spPr>
            <p:txBody>
              <a:bodyPr>
                <a:spAutoFit/>
              </a:bodyPr>
              <a:lstStyle/>
              <a:p>
                <a:pPr indent="252095" algn="just">
                  <a:lnSpc>
                    <a:spcPct val="150000"/>
                  </a:lnSpc>
                </a:pPr>
                <a14:m>
                  <m:oMathPara xmlns:m="http://schemas.openxmlformats.org/officeDocument/2006/math">
                    <m:oMathParaPr>
                      <m:jc m:val="centerGroup"/>
                    </m:oMathParaPr>
                    <m:oMath xmlns:m="http://schemas.openxmlformats.org/officeDocument/2006/math">
                      <m:r>
                        <a:rPr lang="es-EC" sz="2000" b="1" i="1" smtClean="0">
                          <a:latin typeface="Cambria Math" panose="02040503050406030204" pitchFamily="18" charset="0"/>
                        </a:rPr>
                        <m:t>𝑮𝑫𝑳</m:t>
                      </m:r>
                      <m:r>
                        <a:rPr lang="es-EC" sz="2000" b="1" i="1" smtClean="0">
                          <a:latin typeface="Cambria Math" panose="02040503050406030204" pitchFamily="18" charset="0"/>
                        </a:rPr>
                        <m:t>=</m:t>
                      </m:r>
                      <m:r>
                        <a:rPr lang="es-EC" sz="2000" b="1" i="1" smtClean="0">
                          <a:latin typeface="Cambria Math" panose="02040503050406030204" pitchFamily="18" charset="0"/>
                        </a:rPr>
                        <m:t>𝟔</m:t>
                      </m:r>
                      <m:r>
                        <a:rPr lang="es-EC" sz="2000" b="1" i="1" smtClean="0">
                          <a:latin typeface="Cambria Math" panose="02040503050406030204" pitchFamily="18" charset="0"/>
                        </a:rPr>
                        <m:t> </m:t>
                      </m:r>
                      <m:d>
                        <m:dPr>
                          <m:ctrlPr>
                            <a:rPr lang="es-EC" sz="2000" b="1" i="1">
                              <a:latin typeface="Cambria Math" panose="02040503050406030204" pitchFamily="18" charset="0"/>
                            </a:rPr>
                          </m:ctrlPr>
                        </m:dPr>
                        <m:e>
                          <m:r>
                            <a:rPr lang="es-EC" sz="2000" b="1" i="1">
                              <a:latin typeface="Cambria Math" panose="02040503050406030204" pitchFamily="18" charset="0"/>
                            </a:rPr>
                            <m:t>𝒏</m:t>
                          </m:r>
                          <m:r>
                            <a:rPr lang="es-EC" sz="2000" b="1" i="1">
                              <a:latin typeface="Cambria Math" panose="02040503050406030204" pitchFamily="18" charset="0"/>
                            </a:rPr>
                            <m:t>−</m:t>
                          </m:r>
                          <m:r>
                            <a:rPr lang="es-EC" sz="2000" b="1" i="1">
                              <a:latin typeface="Cambria Math" panose="02040503050406030204" pitchFamily="18" charset="0"/>
                            </a:rPr>
                            <m:t>𝟏</m:t>
                          </m:r>
                        </m:e>
                      </m:d>
                      <m:r>
                        <a:rPr lang="es-EC" sz="2000" b="1" i="1">
                          <a:latin typeface="Cambria Math" panose="02040503050406030204" pitchFamily="18" charset="0"/>
                        </a:rPr>
                        <m:t>−</m:t>
                      </m:r>
                      <m:r>
                        <a:rPr lang="es-EC" sz="2000" b="1" i="1">
                          <a:latin typeface="Cambria Math" panose="02040503050406030204" pitchFamily="18" charset="0"/>
                        </a:rPr>
                        <m:t>𝟓</m:t>
                      </m:r>
                      <m:sSub>
                        <m:sSubPr>
                          <m:ctrlPr>
                            <a:rPr lang="es-EC" sz="2000" b="1" i="1">
                              <a:latin typeface="Cambria Math" panose="02040503050406030204" pitchFamily="18" charset="0"/>
                            </a:rPr>
                          </m:ctrlPr>
                        </m:sSubPr>
                        <m:e>
                          <m:r>
                            <a:rPr lang="es-EC" sz="2000" b="1" i="1">
                              <a:latin typeface="Cambria Math" panose="02040503050406030204" pitchFamily="18" charset="0"/>
                            </a:rPr>
                            <m:t>𝑱</m:t>
                          </m:r>
                        </m:e>
                        <m:sub>
                          <m:r>
                            <a:rPr lang="es-EC" sz="2000" b="1" i="1">
                              <a:latin typeface="Cambria Math" panose="02040503050406030204" pitchFamily="18" charset="0"/>
                            </a:rPr>
                            <m:t>𝟏</m:t>
                          </m:r>
                        </m:sub>
                      </m:sSub>
                      <m:r>
                        <a:rPr lang="es-EC" sz="2000" b="1" i="1">
                          <a:latin typeface="Cambria Math" panose="02040503050406030204" pitchFamily="18" charset="0"/>
                        </a:rPr>
                        <m:t>− </m:t>
                      </m:r>
                      <m:r>
                        <a:rPr lang="es-EC" sz="2000" b="1" i="1" strike="sngStrike">
                          <a:latin typeface="Cambria Math" panose="02040503050406030204" pitchFamily="18" charset="0"/>
                        </a:rPr>
                        <m:t>𝟒</m:t>
                      </m:r>
                      <m:sSub>
                        <m:sSubPr>
                          <m:ctrlPr>
                            <a:rPr lang="es-EC" sz="2000" b="1" i="1" strike="sngStrike">
                              <a:latin typeface="Cambria Math" panose="02040503050406030204" pitchFamily="18" charset="0"/>
                            </a:rPr>
                          </m:ctrlPr>
                        </m:sSubPr>
                        <m:e>
                          <m:r>
                            <a:rPr lang="es-EC" sz="2000" b="1" i="1" strike="sngStrike">
                              <a:latin typeface="Cambria Math" panose="02040503050406030204" pitchFamily="18" charset="0"/>
                            </a:rPr>
                            <m:t>𝑱</m:t>
                          </m:r>
                        </m:e>
                        <m:sub>
                          <m:r>
                            <a:rPr lang="es-EC" sz="2000" b="1" i="1" strike="sngStrike">
                              <a:latin typeface="Cambria Math" panose="02040503050406030204" pitchFamily="18" charset="0"/>
                            </a:rPr>
                            <m:t>𝟐</m:t>
                          </m:r>
                        </m:sub>
                      </m:sSub>
                    </m:oMath>
                  </m:oMathPara>
                </a14:m>
                <a:endParaRPr lang="es-EC" sz="2000" b="1" i="1" strike="sngStrike" dirty="0"/>
              </a:p>
              <a:p>
                <a:pPr indent="252095" algn="just">
                  <a:lnSpc>
                    <a:spcPct val="150000"/>
                  </a:lnSpc>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ea typeface="Times New Roman" panose="02020603050405020304" pitchFamily="18" charset="0"/>
                          <a:cs typeface="Times New Roman" panose="02020603050405020304" pitchFamily="18" charset="0"/>
                        </a:rPr>
                        <m:t>𝐺𝐷𝐿</m:t>
                      </m:r>
                      <m:r>
                        <a:rPr lang="es-EC" sz="2000" i="1">
                          <a:latin typeface="Cambria Math" panose="02040503050406030204" pitchFamily="18" charset="0"/>
                          <a:ea typeface="Times New Roman" panose="02020603050405020304" pitchFamily="18" charset="0"/>
                          <a:cs typeface="Times New Roman" panose="02020603050405020304" pitchFamily="18" charset="0"/>
                        </a:rPr>
                        <m:t>=6 </m:t>
                      </m:r>
                      <m:d>
                        <m:dPr>
                          <m:ctrlPr>
                            <a:rPr lang="es-EC" sz="2000" i="1">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latin typeface="Cambria Math" panose="02040503050406030204" pitchFamily="18" charset="0"/>
                              <a:ea typeface="Times New Roman" panose="02020603050405020304" pitchFamily="18" charset="0"/>
                              <a:cs typeface="Times New Roman" panose="02020603050405020304" pitchFamily="18" charset="0"/>
                            </a:rPr>
                            <m:t>7−1</m:t>
                          </m:r>
                        </m:e>
                      </m:d>
                      <m:r>
                        <a:rPr lang="es-EC" sz="2000" i="1">
                          <a:latin typeface="Cambria Math" panose="02040503050406030204" pitchFamily="18" charset="0"/>
                          <a:ea typeface="Times New Roman" panose="02020603050405020304" pitchFamily="18" charset="0"/>
                          <a:cs typeface="Times New Roman" panose="02020603050405020304" pitchFamily="18" charset="0"/>
                        </a:rPr>
                        <m:t>−5(6)</m:t>
                      </m:r>
                    </m:oMath>
                  </m:oMathPara>
                </a14:m>
                <a:endParaRPr lang="es-EC" sz="2000" dirty="0">
                  <a:latin typeface="Arial" panose="020B0604020202020204" pitchFamily="34" charset="0"/>
                  <a:ea typeface="Calibri" panose="020F0502020204030204" pitchFamily="34" charset="0"/>
                  <a:cs typeface="Times New Roman" panose="02020603050405020304" pitchFamily="18" charset="0"/>
                </a:endParaRPr>
              </a:p>
              <a:p>
                <a:pPr indent="252095" algn="just">
                  <a:lnSpc>
                    <a:spcPct val="150000"/>
                  </a:lnSpc>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ea typeface="Times New Roman" panose="02020603050405020304" pitchFamily="18" charset="0"/>
                          <a:cs typeface="Times New Roman" panose="02020603050405020304" pitchFamily="18" charset="0"/>
                        </a:rPr>
                        <m:t>𝐺𝐷𝐿</m:t>
                      </m:r>
                      <m:r>
                        <a:rPr lang="es-EC" sz="2000" i="1">
                          <a:latin typeface="Cambria Math" panose="02040503050406030204" pitchFamily="18" charset="0"/>
                          <a:ea typeface="Times New Roman" panose="02020603050405020304" pitchFamily="18" charset="0"/>
                          <a:cs typeface="Times New Roman" panose="02020603050405020304" pitchFamily="18" charset="0"/>
                        </a:rPr>
                        <m:t>=6 </m:t>
                      </m:r>
                      <m:d>
                        <m:dPr>
                          <m:ctrlPr>
                            <a:rPr lang="es-EC" sz="2000" i="1">
                              <a:latin typeface="Cambria Math" panose="02040503050406030204" pitchFamily="18" charset="0"/>
                              <a:ea typeface="Times New Roman" panose="02020603050405020304" pitchFamily="18" charset="0"/>
                              <a:cs typeface="Times New Roman" panose="02020603050405020304" pitchFamily="18" charset="0"/>
                            </a:rPr>
                          </m:ctrlPr>
                        </m:dPr>
                        <m:e>
                          <m:r>
                            <a:rPr lang="es-EC" sz="2000" i="1">
                              <a:latin typeface="Cambria Math" panose="02040503050406030204" pitchFamily="18" charset="0"/>
                              <a:ea typeface="Times New Roman" panose="02020603050405020304" pitchFamily="18" charset="0"/>
                              <a:cs typeface="Times New Roman" panose="02020603050405020304" pitchFamily="18" charset="0"/>
                            </a:rPr>
                            <m:t>6</m:t>
                          </m:r>
                        </m:e>
                      </m:d>
                      <m:r>
                        <a:rPr lang="es-EC" sz="2000" i="1">
                          <a:latin typeface="Cambria Math" panose="02040503050406030204" pitchFamily="18" charset="0"/>
                          <a:ea typeface="Times New Roman" panose="02020603050405020304" pitchFamily="18" charset="0"/>
                          <a:cs typeface="Times New Roman" panose="02020603050405020304" pitchFamily="18" charset="0"/>
                        </a:rPr>
                        <m:t>−30</m:t>
                      </m:r>
                    </m:oMath>
                  </m:oMathPara>
                </a14:m>
                <a:endParaRPr lang="es-EC" sz="2000"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s-EC" sz="2000" b="1" i="1">
                          <a:latin typeface="Cambria Math" panose="02040503050406030204" pitchFamily="18" charset="0"/>
                          <a:ea typeface="Times New Roman" panose="02020603050405020304" pitchFamily="18" charset="0"/>
                          <a:cs typeface="Times New Roman" panose="02020603050405020304" pitchFamily="18" charset="0"/>
                        </a:rPr>
                        <m:t>𝑮𝑫𝑳</m:t>
                      </m:r>
                      <m:r>
                        <a:rPr lang="es-EC" sz="2000" b="1" i="1">
                          <a:latin typeface="Cambria Math" panose="02040503050406030204" pitchFamily="18" charset="0"/>
                          <a:ea typeface="Times New Roman" panose="02020603050405020304" pitchFamily="18" charset="0"/>
                          <a:cs typeface="Times New Roman" panose="02020603050405020304" pitchFamily="18" charset="0"/>
                        </a:rPr>
                        <m:t>=</m:t>
                      </m:r>
                      <m:r>
                        <a:rPr lang="es-EC" sz="2000" b="1" i="1">
                          <a:latin typeface="Cambria Math" panose="02040503050406030204" pitchFamily="18" charset="0"/>
                          <a:ea typeface="Times New Roman" panose="02020603050405020304" pitchFamily="18" charset="0"/>
                          <a:cs typeface="Times New Roman" panose="02020603050405020304" pitchFamily="18" charset="0"/>
                        </a:rPr>
                        <m:t>𝟔</m:t>
                      </m:r>
                      <m:r>
                        <a:rPr lang="es-EC" sz="2000" b="1" i="1">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es-EC" sz="2000" dirty="0"/>
              </a:p>
            </p:txBody>
          </p:sp>
        </mc:Choice>
        <mc:Fallback xmlns="">
          <p:sp>
            <p:nvSpPr>
              <p:cNvPr id="2" name="Rectángulo 1">
                <a:extLst>
                  <a:ext uri="{FF2B5EF4-FFF2-40B4-BE49-F238E27FC236}">
                    <a16:creationId xmlns="" xmlns:a16="http://schemas.microsoft.com/office/drawing/2014/main" xmlns:a14="http://schemas.microsoft.com/office/drawing/2010/main" id="{F59B6400-5E26-496C-9427-44A2DFEE90C5}"/>
                  </a:ext>
                </a:extLst>
              </p:cNvPr>
              <p:cNvSpPr>
                <a:spLocks noRot="1" noChangeAspect="1" noMove="1" noResize="1" noEditPoints="1" noAdjustHandles="1" noChangeArrowheads="1" noChangeShapeType="1" noTextEdit="1"/>
              </p:cNvSpPr>
              <p:nvPr/>
            </p:nvSpPr>
            <p:spPr>
              <a:xfrm>
                <a:off x="694590" y="2178208"/>
                <a:ext cx="4572000" cy="1975477"/>
              </a:xfrm>
              <a:prstGeom prst="rect">
                <a:avLst/>
              </a:prstGeom>
              <a:blipFill rotWithShape="0">
                <a:blip r:embed="rId4"/>
                <a:stretch>
                  <a:fillRect/>
                </a:stretch>
              </a:blipFill>
            </p:spPr>
            <p:txBody>
              <a:bodyPr/>
              <a:lstStyle/>
              <a:p>
                <a:r>
                  <a:rPr lang="es-EC">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grpId="0" nodeType="clickEffect">
                                  <p:stCondLst>
                                    <p:cond delay="0"/>
                                  </p:stCondLst>
                                  <p:iterate type="lt">
                                    <p:tmPct val="4000"/>
                                  </p:iterate>
                                  <p:childTnLst>
                                    <p:set>
                                      <p:cBhvr override="childStyle">
                                        <p:cTn id="10" dur="500" fill="hold"/>
                                        <p:tgtEl>
                                          <p:spTgt spid="2"/>
                                        </p:tgtEl>
                                        <p:attrNameLst>
                                          <p:attrName>style.color</p:attrName>
                                        </p:attrNameLst>
                                      </p:cBhvr>
                                      <p:to>
                                        <p:clrVal>
                                          <a:schemeClr val="accent2"/>
                                        </p:clrVal>
                                      </p:to>
                                    </p:set>
                                    <p:set>
                                      <p:cBhvr>
                                        <p:cTn id="11" dur="500" fill="hold"/>
                                        <p:tgtEl>
                                          <p:spTgt spid="2"/>
                                        </p:tgtEl>
                                        <p:attrNameLst>
                                          <p:attrName>fillcolor</p:attrName>
                                        </p:attrNameLst>
                                      </p:cBhvr>
                                      <p:to>
                                        <p:clrVal>
                                          <a:schemeClr val="accent2"/>
                                        </p:clrVal>
                                      </p:to>
                                    </p:set>
                                    <p:set>
                                      <p:cBhvr>
                                        <p:cTn id="12"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body" idx="1"/>
          </p:nvPr>
        </p:nvSpPr>
        <p:spPr>
          <a:xfrm>
            <a:off x="1626528" y="1255800"/>
            <a:ext cx="5918706" cy="63775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s-EC" sz="2800" b="1" u="sng" dirty="0"/>
              <a:t>CINEMATICA DIRECTA E INVERSA</a:t>
            </a:r>
            <a:endParaRPr sz="2800" u="sng" dirty="0"/>
          </a:p>
        </p:txBody>
      </p:sp>
      <p:sp>
        <p:nvSpPr>
          <p:cNvPr id="166" name="Google Shape;166;p1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MARCO TEORICO</a:t>
            </a:r>
            <a:endParaRPr dirty="0"/>
          </a:p>
        </p:txBody>
      </p:sp>
      <p:sp>
        <p:nvSpPr>
          <p:cNvPr id="168" name="Google Shape;168;p18"/>
          <p:cNvSpPr txBox="1">
            <a:spLocks noGrp="1"/>
          </p:cNvSpPr>
          <p:nvPr>
            <p:ph type="sldNum" idx="12"/>
          </p:nvPr>
        </p:nvSpPr>
        <p:spPr>
          <a:xfrm>
            <a:off x="27122"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n"/>
              <a:t>9</a:t>
            </a:fld>
            <a:endParaRPr/>
          </a:p>
        </p:txBody>
      </p:sp>
      <p:pic>
        <p:nvPicPr>
          <p:cNvPr id="8" name="Imagen 7"/>
          <p:cNvPicPr/>
          <p:nvPr/>
        </p:nvPicPr>
        <p:blipFill rotWithShape="1">
          <a:blip r:embed="rId3">
            <a:duotone>
              <a:schemeClr val="accent1">
                <a:shade val="45000"/>
                <a:satMod val="135000"/>
              </a:schemeClr>
              <a:prstClr val="white"/>
            </a:duotone>
          </a:blip>
          <a:srcRect l="13338" t="44606" r="18481" b="17482"/>
          <a:stretch/>
        </p:blipFill>
        <p:spPr bwMode="auto">
          <a:xfrm>
            <a:off x="1992030" y="1893550"/>
            <a:ext cx="5187703" cy="2856301"/>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 0 L 0.25 -0.25 E" pathEditMode="relative" ptsTypes="">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759</Words>
  <Application>Microsoft Office PowerPoint</Application>
  <PresentationFormat>Presentación en pantalla (16:9)</PresentationFormat>
  <Paragraphs>148</Paragraphs>
  <Slides>33</Slides>
  <Notes>27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33</vt:i4>
      </vt:variant>
    </vt:vector>
  </HeadingPairs>
  <TitlesOfParts>
    <vt:vector size="40" baseType="lpstr">
      <vt:lpstr>Cambria Math</vt:lpstr>
      <vt:lpstr>Calibri</vt:lpstr>
      <vt:lpstr>Times New Roman</vt:lpstr>
      <vt:lpstr>Karla</vt:lpstr>
      <vt:lpstr>Raleway</vt:lpstr>
      <vt:lpstr>Arial</vt:lpstr>
      <vt:lpstr>Escalus template</vt:lpstr>
      <vt:lpstr>Presentación de PowerPoint</vt:lpstr>
      <vt:lpstr>TEMA:</vt:lpstr>
      <vt:lpstr>Presentación de PowerPoint</vt:lpstr>
      <vt:lpstr>Presentación de PowerPoint</vt:lpstr>
      <vt:lpstr>OBJETIVO GENERAL</vt:lpstr>
      <vt:lpstr>OBJETIVOS ESPECIFICOS:</vt:lpstr>
      <vt:lpstr>MARCO TEÓRICO</vt:lpstr>
      <vt:lpstr>MARCO TEÓRICO</vt:lpstr>
      <vt:lpstr>MARCO TEORICO</vt:lpstr>
      <vt:lpstr>MARCO TEORICO</vt:lpstr>
      <vt:lpstr>DISEÑO Y SELECCIÓN DE COMPONENTES</vt:lpstr>
      <vt:lpstr>Comparación tipos de efectores finales</vt:lpstr>
      <vt:lpstr>CAD</vt:lpstr>
      <vt:lpstr>Presentación de PowerPoint</vt:lpstr>
      <vt:lpstr>Presentación de PowerPoint</vt:lpstr>
      <vt:lpstr>MODELADO MECÁNICO DE LA BANDA TRANSPORTADORA</vt:lpstr>
      <vt:lpstr>Base banda transportadora</vt:lpstr>
      <vt:lpstr>Presentación de PowerPoint</vt:lpstr>
      <vt:lpstr>Presentación de PowerPoint</vt:lpstr>
      <vt:lpstr>Presentación de PowerPoint</vt:lpstr>
      <vt:lpstr>Presentación de PowerPoint</vt:lpstr>
      <vt:lpstr>Presentación de PowerPoint</vt:lpstr>
      <vt:lpstr>Presentación de PowerPoint</vt:lpstr>
      <vt:lpstr>Softwares utilizados</vt:lpstr>
      <vt:lpstr>UNION DE SUBSITEMAS DE LÍNEA DE CLASIFICACIÓN </vt:lpstr>
      <vt:lpstr>Presentación de PowerPoint</vt:lpstr>
      <vt:lpstr>POSICIONAMIENTO COMPENSADO Y DISTANCIA ENTRE PIEZAS</vt:lpstr>
      <vt:lpstr>Presentación de PowerPoint</vt:lpstr>
      <vt:lpstr>CONCLUSIONES</vt:lpstr>
      <vt:lpstr>CONCLUSIONES</vt:lpstr>
      <vt:lpstr>RECOMENDACIONES</vt:lpstr>
      <vt:lpstr>GRACIAS POR SU ATENCIÓN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PC</cp:lastModifiedBy>
  <cp:revision>43</cp:revision>
  <cp:lastPrinted>2018-11-19T13:51:26Z</cp:lastPrinted>
  <dcterms:modified xsi:type="dcterms:W3CDTF">2018-11-21T03:55:05Z</dcterms:modified>
</cp:coreProperties>
</file>