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4080" r:id="rId2"/>
  </p:sldMasterIdLst>
  <p:notesMasterIdLst>
    <p:notesMasterId r:id="rId60"/>
  </p:notesMasterIdLst>
  <p:sldIdLst>
    <p:sldId id="419" r:id="rId3"/>
    <p:sldId id="315" r:id="rId4"/>
    <p:sldId id="498" r:id="rId5"/>
    <p:sldId id="514" r:id="rId6"/>
    <p:sldId id="515" r:id="rId7"/>
    <p:sldId id="516" r:id="rId8"/>
    <p:sldId id="517" r:id="rId9"/>
    <p:sldId id="473" r:id="rId10"/>
    <p:sldId id="532" r:id="rId11"/>
    <p:sldId id="345" r:id="rId12"/>
    <p:sldId id="520" r:id="rId13"/>
    <p:sldId id="521" r:id="rId14"/>
    <p:sldId id="522" r:id="rId15"/>
    <p:sldId id="523" r:id="rId16"/>
    <p:sldId id="524" r:id="rId17"/>
    <p:sldId id="525" r:id="rId18"/>
    <p:sldId id="527" r:id="rId19"/>
    <p:sldId id="519" r:id="rId20"/>
    <p:sldId id="528" r:id="rId21"/>
    <p:sldId id="526" r:id="rId22"/>
    <p:sldId id="529" r:id="rId23"/>
    <p:sldId id="530" r:id="rId24"/>
    <p:sldId id="531" r:id="rId25"/>
    <p:sldId id="565" r:id="rId26"/>
    <p:sldId id="504" r:id="rId27"/>
    <p:sldId id="533" r:id="rId28"/>
    <p:sldId id="534" r:id="rId29"/>
    <p:sldId id="547" r:id="rId30"/>
    <p:sldId id="546" r:id="rId31"/>
    <p:sldId id="549" r:id="rId32"/>
    <p:sldId id="548" r:id="rId33"/>
    <p:sldId id="545" r:id="rId34"/>
    <p:sldId id="542" r:id="rId35"/>
    <p:sldId id="544" r:id="rId36"/>
    <p:sldId id="543" r:id="rId37"/>
    <p:sldId id="540" r:id="rId38"/>
    <p:sldId id="536" r:id="rId39"/>
    <p:sldId id="539" r:id="rId40"/>
    <p:sldId id="538" r:id="rId41"/>
    <p:sldId id="537" r:id="rId42"/>
    <p:sldId id="535" r:id="rId43"/>
    <p:sldId id="552" r:id="rId44"/>
    <p:sldId id="555" r:id="rId45"/>
    <p:sldId id="556" r:id="rId46"/>
    <p:sldId id="560" r:id="rId47"/>
    <p:sldId id="557" r:id="rId48"/>
    <p:sldId id="559" r:id="rId49"/>
    <p:sldId id="558" r:id="rId50"/>
    <p:sldId id="561" r:id="rId51"/>
    <p:sldId id="563" r:id="rId52"/>
    <p:sldId id="566" r:id="rId53"/>
    <p:sldId id="562" r:id="rId54"/>
    <p:sldId id="512" r:id="rId55"/>
    <p:sldId id="564" r:id="rId56"/>
    <p:sldId id="475" r:id="rId57"/>
    <p:sldId id="377" r:id="rId58"/>
    <p:sldId id="554" r:id="rId5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3AB47"/>
    <a:srgbClr val="006600"/>
    <a:srgbClr val="FF3300"/>
    <a:srgbClr val="003300"/>
    <a:srgbClr val="7BBB61"/>
    <a:srgbClr val="A0DF91"/>
    <a:srgbClr val="EFA011"/>
    <a:srgbClr val="CC0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26" autoAdjust="0"/>
    <p:restoredTop sz="83866" autoAdjust="0"/>
  </p:normalViewPr>
  <p:slideViewPr>
    <p:cSldViewPr>
      <p:cViewPr>
        <p:scale>
          <a:sx n="60" d="100"/>
          <a:sy n="60" d="100"/>
        </p:scale>
        <p:origin x="-189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67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52698A-6408-4E9A-AA5D-004336F04574}" type="datetimeFigureOut">
              <a:rPr lang="es-EC"/>
              <a:pPr>
                <a:defRPr/>
              </a:pPr>
              <a:t>17/02/2019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C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31DF2B-E15E-4EFA-AD59-C61873B2CE3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0531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1516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1240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0272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3002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930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546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8627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5909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MEJORAR</a:t>
            </a:r>
            <a:r>
              <a:rPr lang="es-ES" baseline="0" dirty="0"/>
              <a:t> LA PRESENTACION, USE IDEAS PRINCIPALES Y ELIMINE TEORIA (LATA)</a:t>
            </a:r>
          </a:p>
          <a:p>
            <a:r>
              <a:rPr lang="es-ES" baseline="0" dirty="0"/>
              <a:t>Decir distinto a lo que esta escrito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734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051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3463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6137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8365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4849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1905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023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0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6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890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396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77823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2269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4169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4965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5027" y="1604965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02940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6176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32013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4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5602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48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9455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3208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40" y="273050"/>
            <a:ext cx="2055812" cy="5302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3050"/>
            <a:ext cx="6015038" cy="5302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7122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8255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661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833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07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2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2542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825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4" r:id="rId14" imgW="7748626" imgH="4759452" progId="">
                  <p:embed/>
                </p:oleObj>
              </mc:Choice>
              <mc:Fallback>
                <p:oleObj r:id="rId14" imgW="7748626" imgH="47594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17488" y="260354"/>
            <a:ext cx="792162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3250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5"/>
            <a:ext cx="8223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/>
              <a:t>Click to edit the outline text format</a:t>
            </a:r>
          </a:p>
          <a:p>
            <a:pPr lvl="1"/>
            <a:r>
              <a:rPr lang="en-GB" altLang="es-US"/>
              <a:t>Second Outline Level</a:t>
            </a:r>
          </a:p>
          <a:p>
            <a:pPr lvl="2"/>
            <a:r>
              <a:rPr lang="en-GB" altLang="es-US"/>
              <a:t>Third Outline Level</a:t>
            </a:r>
          </a:p>
          <a:p>
            <a:pPr lvl="3"/>
            <a:r>
              <a:rPr lang="en-GB" altLang="es-US"/>
              <a:t>Fourth Outline Level</a:t>
            </a:r>
          </a:p>
          <a:p>
            <a:pPr lvl="4"/>
            <a:r>
              <a:rPr lang="en-GB" altLang="es-US"/>
              <a:t>Fifth Outline Level</a:t>
            </a:r>
          </a:p>
          <a:p>
            <a:pPr lvl="4"/>
            <a:r>
              <a:rPr lang="en-GB" altLang="es-US"/>
              <a:t>Sixth Outline Level</a:t>
            </a:r>
          </a:p>
          <a:p>
            <a:pPr lvl="4"/>
            <a:r>
              <a:rPr lang="en-GB" altLang="es-US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182563"/>
            <a:ext cx="2959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63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25146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9718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34290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38862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4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755576" y="1124744"/>
            <a:ext cx="802980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</a:t>
            </a:r>
            <a:r>
              <a:rPr lang="es-EC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</a:t>
            </a: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INGENIERÍA AGROPECUARIA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DETERMINACIÓN DE PARÁMETROS FISIOLÓGICOS, HEMATOLÓGICOS, BIOQUÍMICOS Y TRACCIÓN ANIMAL DE CAMÉLIDOS Y MULARES, EN LA PARROQUIA SALINAS, PROVINCIA BOLÍVAR - ECUADOR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C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Autoras:    Cuichán Bravo, Eliana </a:t>
            </a:r>
            <a:r>
              <a:rPr lang="es-EC" sz="1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Marcela. </a:t>
            </a:r>
            <a:endParaRPr lang="es-EC" sz="19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1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s-EC" sz="1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Pinzón Oña, Maricela </a:t>
            </a:r>
            <a:r>
              <a:rPr lang="es-EC" sz="1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Estefanía. </a:t>
            </a:r>
            <a:endParaRPr lang="es-EC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 Dr. </a:t>
            </a:r>
            <a:r>
              <a:rPr lang="es-MX" sz="1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 Román Jorge W. PhD</a:t>
            </a:r>
            <a:r>
              <a:rPr lang="es-MX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982" y="11353"/>
            <a:ext cx="1154874" cy="11853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9051" r="38188" b="70999"/>
          <a:stretch/>
        </p:blipFill>
        <p:spPr>
          <a:xfrm>
            <a:off x="6516216" y="105695"/>
            <a:ext cx="1285495" cy="9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5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20016" y="3645024"/>
            <a:ext cx="2196000" cy="3600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23528" y="692696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Poveda, (2018) dentro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proyecto de vinculación realizado en la Cooperativa de Producción Agropecuaria </a:t>
            </a:r>
            <a:r>
              <a:rPr lang="es-EC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“El </a:t>
            </a:r>
            <a:r>
              <a:rPr lang="es-EC" sz="2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Salinerito</a:t>
            </a:r>
            <a:r>
              <a:rPr lang="es-EC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realizó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levantamiento de información mediante encuestas a </a:t>
            </a:r>
            <a:r>
              <a:rPr lang="es-EC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s-EC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predios,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reportando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presencia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s-EC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animales</a:t>
            </a:r>
            <a:r>
              <a:rPr lang="es-EC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(camélidos y mulares) destinados al transporte de productos de primera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necesidad (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1)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918651"/>
              </p:ext>
            </p:extLst>
          </p:nvPr>
        </p:nvGraphicFramePr>
        <p:xfrm>
          <a:off x="2555776" y="2918413"/>
          <a:ext cx="3964423" cy="252681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91353"/>
                <a:gridCol w="1186535"/>
                <a:gridCol w="1186535"/>
              </a:tblGrid>
              <a:tr h="3609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Existentes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60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Camélidos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42.15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 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39.67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2550770" y="5397389"/>
            <a:ext cx="2895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n:número de animales; %:porcentaje; ND: no determinado</a:t>
            </a:r>
            <a:endParaRPr lang="es-MX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699792" y="2204864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1.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de animales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especie destinados a trabajo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uadroTexto 2"/>
          <p:cNvSpPr txBox="1"/>
          <p:nvPr/>
        </p:nvSpPr>
        <p:spPr>
          <a:xfrm>
            <a:off x="27112" y="76562"/>
            <a:ext cx="2240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Estudio previo: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160283" y="3489975"/>
            <a:ext cx="2843765" cy="2990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00826" y="692696"/>
            <a:ext cx="8349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muestras obtenidas (</a:t>
            </a:r>
            <a:r>
              <a:rPr lang="es-MX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n= 86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s-MX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 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71%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(86/121) </a:t>
            </a:r>
            <a:r>
              <a:rPr lang="es-MX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total de 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animales que están dentro </a:t>
            </a:r>
            <a:r>
              <a:rPr lang="es-MX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comunidad Salinas, cantón Guaranda, </a:t>
            </a:r>
            <a:r>
              <a:rPr lang="es-MX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Provincia 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Bolívar – Ecuador,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los cuales se obtuvieron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parámetros fisiológicos</a:t>
            </a:r>
            <a:r>
              <a:rPr lang="es-MX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MX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 tipos de muestra biológica</a:t>
            </a:r>
            <a:r>
              <a:rPr lang="es-MX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(sangre y heces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MX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MX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98445"/>
              </p:ext>
            </p:extLst>
          </p:nvPr>
        </p:nvGraphicFramePr>
        <p:xfrm>
          <a:off x="2195737" y="11841967"/>
          <a:ext cx="4701507" cy="196291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25991"/>
                <a:gridCol w="948203"/>
                <a:gridCol w="948203"/>
                <a:gridCol w="839555"/>
                <a:gridCol w="839555"/>
              </a:tblGrid>
              <a:tr h="2794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Muestreados</a:t>
                      </a:r>
                      <a:endParaRPr lang="es-MX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Existentes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7945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Camélidos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58.14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42.15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 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39.67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2216723" y="13809185"/>
            <a:ext cx="46805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n:número de animales; %:porcentaje; ND: no determinado</a:t>
            </a:r>
            <a:endParaRPr lang="es-MX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160283" y="111383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de animales procedentes de Salinas muestreados por especie</a:t>
            </a:r>
          </a:p>
        </p:txBody>
      </p:sp>
      <p:graphicFrame>
        <p:nvGraphicFramePr>
          <p:cNvPr id="15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82586"/>
              </p:ext>
            </p:extLst>
          </p:nvPr>
        </p:nvGraphicFramePr>
        <p:xfrm>
          <a:off x="2174748" y="2850148"/>
          <a:ext cx="4917532" cy="216302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77728"/>
                <a:gridCol w="991771"/>
                <a:gridCol w="991771"/>
                <a:gridCol w="878131"/>
                <a:gridCol w="878131"/>
              </a:tblGrid>
              <a:tr h="30900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Muestreados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Existentes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0900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Camélidos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58.14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42.15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 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39.67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ctángulo 9"/>
          <p:cNvSpPr/>
          <p:nvPr/>
        </p:nvSpPr>
        <p:spPr>
          <a:xfrm>
            <a:off x="2160283" y="2204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de animales procedentes de Salinas muestreados por especie</a:t>
            </a:r>
          </a:p>
        </p:txBody>
      </p:sp>
      <p:sp>
        <p:nvSpPr>
          <p:cNvPr id="17" name="Rectángulo 8"/>
          <p:cNvSpPr/>
          <p:nvPr/>
        </p:nvSpPr>
        <p:spPr>
          <a:xfrm>
            <a:off x="2123728" y="5168225"/>
            <a:ext cx="46805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n:número de animales; %:porcentaje; ND: no determinado</a:t>
            </a:r>
            <a:endParaRPr lang="es-MX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2"/>
          <p:cNvSpPr txBox="1"/>
          <p:nvPr/>
        </p:nvSpPr>
        <p:spPr>
          <a:xfrm>
            <a:off x="27112" y="76562"/>
            <a:ext cx="3392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Animales muestreados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Rectángulo"/>
          <p:cNvSpPr/>
          <p:nvPr/>
        </p:nvSpPr>
        <p:spPr>
          <a:xfrm>
            <a:off x="4898658" y="1340768"/>
            <a:ext cx="39432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C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encuestas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fueron aplicadas para obtener información del 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 sanitario, nutricional y tracción animal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cada Unidad Productiva Agropecuaria (UPA).</a:t>
            </a:r>
          </a:p>
        </p:txBody>
      </p:sp>
      <p:sp>
        <p:nvSpPr>
          <p:cNvPr id="8" name="3 Rectángulo"/>
          <p:cNvSpPr/>
          <p:nvPr/>
        </p:nvSpPr>
        <p:spPr>
          <a:xfrm>
            <a:off x="4898658" y="3524927"/>
            <a:ext cx="39432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Registros</a:t>
            </a:r>
            <a:r>
              <a:rPr lang="es-EC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emplearon para elaborar una base de 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datos física por anima</a:t>
            </a:r>
            <a:r>
              <a:rPr lang="es-EC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todas las pruebas que se realizaron en el proyecto de investigación.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523970" cy="3815375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2"/>
          <p:cNvSpPr txBox="1"/>
          <p:nvPr/>
        </p:nvSpPr>
        <p:spPr>
          <a:xfrm>
            <a:off x="27112" y="76562"/>
            <a:ext cx="3680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Aplicación de encuestas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Rectángulo"/>
          <p:cNvSpPr/>
          <p:nvPr/>
        </p:nvSpPr>
        <p:spPr>
          <a:xfrm>
            <a:off x="323528" y="764704"/>
            <a:ext cx="85328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frecuencia </a:t>
            </a:r>
            <a:r>
              <a:rPr lang="es-EC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cardíaca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respiratoria y temperatura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rectal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fueron valoradas una vez que los animales llegaron al </a:t>
            </a:r>
            <a:r>
              <a:rPr lang="es-EC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 de acopio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entregar el producto que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transportan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2" t="27669" b="1"/>
          <a:stretch/>
        </p:blipFill>
        <p:spPr bwMode="auto">
          <a:xfrm>
            <a:off x="417671" y="2418154"/>
            <a:ext cx="2488815" cy="3276092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7"/>
          <a:stretch/>
        </p:blipFill>
        <p:spPr bwMode="auto">
          <a:xfrm>
            <a:off x="3285062" y="2406376"/>
            <a:ext cx="2486377" cy="328787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3350" r="14436" b="23013"/>
          <a:stretch/>
        </p:blipFill>
        <p:spPr bwMode="auto">
          <a:xfrm>
            <a:off x="6150016" y="2348703"/>
            <a:ext cx="2598449" cy="335348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10620" y="1844824"/>
            <a:ext cx="210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rectal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419872" y="1844824"/>
            <a:ext cx="217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Frecuencia cardíaca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244574" y="1845090"/>
            <a:ext cx="250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Frecuencia respiratoria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uadroTexto 2"/>
          <p:cNvSpPr txBox="1"/>
          <p:nvPr/>
        </p:nvSpPr>
        <p:spPr>
          <a:xfrm>
            <a:off x="27112" y="76562"/>
            <a:ext cx="3392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Constantes fisiológicas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0 Rectángulo"/>
          <p:cNvSpPr/>
          <p:nvPr/>
        </p:nvSpPr>
        <p:spPr>
          <a:xfrm>
            <a:off x="1" y="888484"/>
            <a:ext cx="1882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Frecuencia </a:t>
            </a:r>
          </a:p>
          <a:p>
            <a:pPr algn="just"/>
            <a:r>
              <a:rPr lang="es-EC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cardíaca</a:t>
            </a:r>
          </a:p>
        </p:txBody>
      </p:sp>
      <p:sp>
        <p:nvSpPr>
          <p:cNvPr id="7" name="10 Rectángulo"/>
          <p:cNvSpPr/>
          <p:nvPr/>
        </p:nvSpPr>
        <p:spPr>
          <a:xfrm>
            <a:off x="2267744" y="1442175"/>
            <a:ext cx="172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Bradicardia</a:t>
            </a:r>
          </a:p>
        </p:txBody>
      </p:sp>
      <p:sp>
        <p:nvSpPr>
          <p:cNvPr id="8" name="10 Rectángulo"/>
          <p:cNvSpPr/>
          <p:nvPr/>
        </p:nvSpPr>
        <p:spPr>
          <a:xfrm>
            <a:off x="2267744" y="667597"/>
            <a:ext cx="172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Taquicardia</a:t>
            </a:r>
          </a:p>
        </p:txBody>
      </p:sp>
      <p:sp>
        <p:nvSpPr>
          <p:cNvPr id="9" name="10 Rectángulo"/>
          <p:cNvSpPr/>
          <p:nvPr/>
        </p:nvSpPr>
        <p:spPr>
          <a:xfrm>
            <a:off x="4338482" y="939585"/>
            <a:ext cx="1457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Fisiológicas</a:t>
            </a:r>
          </a:p>
          <a:p>
            <a:pPr algn="just"/>
            <a:r>
              <a:rPr lang="es-EC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Patológicas</a:t>
            </a:r>
          </a:p>
        </p:txBody>
      </p:sp>
      <p:sp>
        <p:nvSpPr>
          <p:cNvPr id="10" name="10 Rectángulo"/>
          <p:cNvSpPr/>
          <p:nvPr/>
        </p:nvSpPr>
        <p:spPr>
          <a:xfrm>
            <a:off x="17495" y="2943616"/>
            <a:ext cx="1882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3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Frecuencia respiratoria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285239" y="3510007"/>
            <a:ext cx="172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Bradipnea</a:t>
            </a:r>
          </a:p>
        </p:txBody>
      </p:sp>
      <p:sp>
        <p:nvSpPr>
          <p:cNvPr id="12" name="10 Rectángulo"/>
          <p:cNvSpPr/>
          <p:nvPr/>
        </p:nvSpPr>
        <p:spPr>
          <a:xfrm>
            <a:off x="2285239" y="2735429"/>
            <a:ext cx="172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Polipnea</a:t>
            </a:r>
            <a:endParaRPr lang="es-EC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0 Rectángulo"/>
          <p:cNvSpPr/>
          <p:nvPr/>
        </p:nvSpPr>
        <p:spPr>
          <a:xfrm>
            <a:off x="4355976" y="3027817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Fisiológicas</a:t>
            </a:r>
          </a:p>
          <a:p>
            <a:pPr algn="just"/>
            <a:r>
              <a:rPr lang="es-EC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Patológicas</a:t>
            </a:r>
          </a:p>
        </p:txBody>
      </p:sp>
      <p:sp>
        <p:nvSpPr>
          <p:cNvPr id="14" name="10 Rectángulo"/>
          <p:cNvSpPr/>
          <p:nvPr/>
        </p:nvSpPr>
        <p:spPr>
          <a:xfrm>
            <a:off x="17495" y="5031849"/>
            <a:ext cx="1882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Temperatura corporal</a:t>
            </a:r>
          </a:p>
        </p:txBody>
      </p:sp>
      <p:sp>
        <p:nvSpPr>
          <p:cNvPr id="15" name="10 Rectángulo"/>
          <p:cNvSpPr/>
          <p:nvPr/>
        </p:nvSpPr>
        <p:spPr>
          <a:xfrm>
            <a:off x="2285239" y="5590401"/>
            <a:ext cx="172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Hipotermia</a:t>
            </a:r>
          </a:p>
        </p:txBody>
      </p:sp>
      <p:sp>
        <p:nvSpPr>
          <p:cNvPr id="16" name="10 Rectángulo"/>
          <p:cNvSpPr/>
          <p:nvPr/>
        </p:nvSpPr>
        <p:spPr>
          <a:xfrm>
            <a:off x="2285239" y="4815824"/>
            <a:ext cx="172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Hipertermia</a:t>
            </a:r>
          </a:p>
        </p:txBody>
      </p:sp>
      <p:sp>
        <p:nvSpPr>
          <p:cNvPr id="17" name="10 Rectángulo"/>
          <p:cNvSpPr/>
          <p:nvPr/>
        </p:nvSpPr>
        <p:spPr>
          <a:xfrm>
            <a:off x="4355976" y="5044041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Fisiológicas</a:t>
            </a:r>
          </a:p>
          <a:p>
            <a:pPr algn="just"/>
            <a:r>
              <a:rPr lang="es-EC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Patológicas</a:t>
            </a:r>
          </a:p>
        </p:txBody>
      </p:sp>
      <p:sp>
        <p:nvSpPr>
          <p:cNvPr id="18" name="10 Rectángulo"/>
          <p:cNvSpPr/>
          <p:nvPr/>
        </p:nvSpPr>
        <p:spPr>
          <a:xfrm>
            <a:off x="6300192" y="2735428"/>
            <a:ext cx="2664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Edad, lactación, </a:t>
            </a:r>
            <a:r>
              <a:rPr lang="es-EC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 física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Neumonía, Anemia y Acidosis.</a:t>
            </a:r>
          </a:p>
        </p:txBody>
      </p:sp>
      <p:sp>
        <p:nvSpPr>
          <p:cNvPr id="19" name="10 Rectángulo"/>
          <p:cNvSpPr/>
          <p:nvPr/>
        </p:nvSpPr>
        <p:spPr>
          <a:xfrm>
            <a:off x="6300192" y="4390072"/>
            <a:ext cx="26642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Edad, lactación, sexo, </a:t>
            </a:r>
            <a:r>
              <a:rPr lang="es-EC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ejercicio corporal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Microorganismos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patógenos, desnutrición, deshidratación.</a:t>
            </a:r>
          </a:p>
        </p:txBody>
      </p:sp>
      <p:sp>
        <p:nvSpPr>
          <p:cNvPr id="20" name="10 Rectángulo"/>
          <p:cNvSpPr/>
          <p:nvPr/>
        </p:nvSpPr>
        <p:spPr>
          <a:xfrm>
            <a:off x="6300192" y="667597"/>
            <a:ext cx="26642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Edad, </a:t>
            </a:r>
            <a:r>
              <a:rPr lang="es-EC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 física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estrés, temperatura ambiental.</a:t>
            </a: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Hemorragia interna, anemia, hipocalcemia.</a:t>
            </a:r>
          </a:p>
        </p:txBody>
      </p:sp>
      <p:cxnSp>
        <p:nvCxnSpPr>
          <p:cNvPr id="21" name="Conector recto de flecha 20"/>
          <p:cNvCxnSpPr>
            <a:stCxn id="5" idx="3"/>
            <a:endCxn id="8" idx="1"/>
          </p:cNvCxnSpPr>
          <p:nvPr/>
        </p:nvCxnSpPr>
        <p:spPr>
          <a:xfrm flipV="1">
            <a:off x="1882444" y="883041"/>
            <a:ext cx="385300" cy="420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5" idx="3"/>
            <a:endCxn id="7" idx="1"/>
          </p:cNvCxnSpPr>
          <p:nvPr/>
        </p:nvCxnSpPr>
        <p:spPr>
          <a:xfrm>
            <a:off x="1882444" y="1303983"/>
            <a:ext cx="385300" cy="353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stCxn id="10" idx="3"/>
            <a:endCxn id="12" idx="1"/>
          </p:cNvCxnSpPr>
          <p:nvPr/>
        </p:nvCxnSpPr>
        <p:spPr>
          <a:xfrm flipV="1">
            <a:off x="1899938" y="2950873"/>
            <a:ext cx="385301" cy="408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10" idx="3"/>
            <a:endCxn id="11" idx="1"/>
          </p:cNvCxnSpPr>
          <p:nvPr/>
        </p:nvCxnSpPr>
        <p:spPr>
          <a:xfrm>
            <a:off x="1899938" y="3359115"/>
            <a:ext cx="385301" cy="366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stCxn id="14" idx="3"/>
            <a:endCxn id="16" idx="1"/>
          </p:cNvCxnSpPr>
          <p:nvPr/>
        </p:nvCxnSpPr>
        <p:spPr>
          <a:xfrm flipV="1">
            <a:off x="1899938" y="5031268"/>
            <a:ext cx="385301" cy="416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>
            <a:stCxn id="14" idx="3"/>
            <a:endCxn id="15" idx="1"/>
          </p:cNvCxnSpPr>
          <p:nvPr/>
        </p:nvCxnSpPr>
        <p:spPr>
          <a:xfrm>
            <a:off x="1899938" y="5447348"/>
            <a:ext cx="385301" cy="358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r 26"/>
          <p:cNvCxnSpPr>
            <a:stCxn id="8" idx="3"/>
            <a:endCxn id="9" idx="1"/>
          </p:cNvCxnSpPr>
          <p:nvPr/>
        </p:nvCxnSpPr>
        <p:spPr>
          <a:xfrm>
            <a:off x="3995936" y="883041"/>
            <a:ext cx="342546" cy="41048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angular 27"/>
          <p:cNvCxnSpPr>
            <a:stCxn id="7" idx="3"/>
            <a:endCxn id="9" idx="1"/>
          </p:cNvCxnSpPr>
          <p:nvPr/>
        </p:nvCxnSpPr>
        <p:spPr>
          <a:xfrm flipV="1">
            <a:off x="3995936" y="1293528"/>
            <a:ext cx="342546" cy="36409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/>
          <p:cNvCxnSpPr/>
          <p:nvPr/>
        </p:nvCxnSpPr>
        <p:spPr>
          <a:xfrm>
            <a:off x="3995936" y="2961126"/>
            <a:ext cx="342547" cy="41048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/>
          <p:cNvCxnSpPr/>
          <p:nvPr/>
        </p:nvCxnSpPr>
        <p:spPr>
          <a:xfrm flipV="1">
            <a:off x="3995936" y="3371616"/>
            <a:ext cx="342547" cy="36408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30"/>
          <p:cNvCxnSpPr/>
          <p:nvPr/>
        </p:nvCxnSpPr>
        <p:spPr>
          <a:xfrm>
            <a:off x="3995936" y="5017122"/>
            <a:ext cx="342547" cy="41048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angular 31"/>
          <p:cNvCxnSpPr/>
          <p:nvPr/>
        </p:nvCxnSpPr>
        <p:spPr>
          <a:xfrm flipV="1">
            <a:off x="3995936" y="5427611"/>
            <a:ext cx="342547" cy="36408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V="1">
            <a:off x="5796137" y="990762"/>
            <a:ext cx="504055" cy="195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>
            <a:off x="5796137" y="1542509"/>
            <a:ext cx="504055" cy="353943"/>
          </a:xfrm>
          <a:prstGeom prst="straightConnector1">
            <a:avLst/>
          </a:prstGeom>
          <a:ln>
            <a:solidFill>
              <a:srgbClr val="53AB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 flipV="1">
            <a:off x="5796137" y="3057472"/>
            <a:ext cx="504055" cy="195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>
            <a:off x="5789332" y="3510007"/>
            <a:ext cx="510860" cy="26460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V="1">
            <a:off x="5802942" y="4946519"/>
            <a:ext cx="504055" cy="195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>
            <a:off x="5796137" y="5445224"/>
            <a:ext cx="510860" cy="26460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51520" y="764704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MX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extracción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muestras de sangre en </a:t>
            </a:r>
            <a:r>
              <a:rPr lang="es-MX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camélidos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realizó </a:t>
            </a:r>
            <a:r>
              <a:rPr lang="es-MX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dos formas, 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vena</a:t>
            </a:r>
            <a:r>
              <a:rPr lang="es-MX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yugular</a:t>
            </a:r>
            <a:r>
              <a:rPr lang="es-MX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de la vena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femoral</a:t>
            </a:r>
            <a:r>
              <a:rPr lang="es-MX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en el caso de </a:t>
            </a:r>
            <a:r>
              <a:rPr lang="es-MX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mulares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únicamente de la </a:t>
            </a:r>
            <a:r>
              <a:rPr lang="es-MX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yugular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2"/>
          <a:stretch/>
        </p:blipFill>
        <p:spPr>
          <a:xfrm>
            <a:off x="679655" y="1988840"/>
            <a:ext cx="3388289" cy="361820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8840"/>
            <a:ext cx="4058970" cy="3624943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uadroTexto 2"/>
          <p:cNvSpPr txBox="1"/>
          <p:nvPr/>
        </p:nvSpPr>
        <p:spPr>
          <a:xfrm>
            <a:off x="27111" y="76562"/>
            <a:ext cx="47974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biológico: Sangre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3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4816" r="32849"/>
          <a:stretch/>
        </p:blipFill>
        <p:spPr>
          <a:xfrm>
            <a:off x="971600" y="4081612"/>
            <a:ext cx="1008112" cy="20836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39200" r="39200"/>
          <a:stretch/>
        </p:blipFill>
        <p:spPr>
          <a:xfrm>
            <a:off x="1118607" y="1052736"/>
            <a:ext cx="714100" cy="233989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7492" y="3508190"/>
            <a:ext cx="3066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Tubo tapa lila (Con EDTA)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37492" y="647766"/>
            <a:ext cx="2956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Tubo tapa roja (Sin EDTA)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2051720" y="206084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1979712" y="4943437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021" y="1209353"/>
            <a:ext cx="2868352" cy="2030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Flecha derecha 12"/>
          <p:cNvSpPr/>
          <p:nvPr/>
        </p:nvSpPr>
        <p:spPr>
          <a:xfrm>
            <a:off x="5292080" y="206084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094590" y="1779204"/>
            <a:ext cx="2755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Realizó: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Bioquímica sanguínea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Brucelosis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833077" y="4661794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realizó: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Hematología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/>
          <a:srcRect t="46850"/>
          <a:stretch/>
        </p:blipFill>
        <p:spPr>
          <a:xfrm>
            <a:off x="4907883" y="3877523"/>
            <a:ext cx="3262627" cy="2129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067944" y="1412776"/>
            <a:ext cx="4860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Perfil hepático: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Proteína Total (PT)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Bilirrubina Total (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Bilirrubina Directa (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Alanino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Aminotransferasa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(GPT o ALT)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Aspartato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Aminotransferasa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(GOT o AST)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20601"/>
          <a:stretch/>
        </p:blipFill>
        <p:spPr>
          <a:xfrm>
            <a:off x="4932040" y="3446839"/>
            <a:ext cx="3312368" cy="2425526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36" y="1412776"/>
            <a:ext cx="3336484" cy="2279219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1043608" y="4024808"/>
            <a:ext cx="26456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Perfil renal: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Creatinina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Glucosa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Colesterol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63010" y="620688"/>
            <a:ext cx="8430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un </a:t>
            </a:r>
            <a:r>
              <a:rPr lang="es-MX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examen de sangre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proporciona una visión general de muchas de las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funciones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organismo (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especialmente el </a:t>
            </a:r>
            <a:r>
              <a:rPr lang="es-MX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hígado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los </a:t>
            </a:r>
            <a:r>
              <a:rPr lang="es-MX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riñones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 el </a:t>
            </a:r>
            <a:r>
              <a:rPr lang="es-MX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páncreas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uadroTexto 2"/>
          <p:cNvSpPr txBox="1"/>
          <p:nvPr/>
        </p:nvSpPr>
        <p:spPr>
          <a:xfrm>
            <a:off x="27112" y="76562"/>
            <a:ext cx="3824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Bioquímica sanguínea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64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 Rectángulo"/>
          <p:cNvSpPr/>
          <p:nvPr/>
        </p:nvSpPr>
        <p:spPr>
          <a:xfrm>
            <a:off x="323019" y="2628083"/>
            <a:ext cx="3145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Antígeno</a:t>
            </a:r>
            <a:r>
              <a:rPr lang="es-EC" sz="2000" b="1" dirty="0" smtClean="0">
                <a:solidFill>
                  <a:srgbClr val="53AB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Brucela</a:t>
            </a:r>
            <a:r>
              <a:rPr lang="es-EC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20371" r="20091" b="26157"/>
          <a:stretch/>
        </p:blipFill>
        <p:spPr bwMode="auto">
          <a:xfrm rot="5400000">
            <a:off x="5880842" y="2336183"/>
            <a:ext cx="3097579" cy="1538798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23019" y="611091"/>
            <a:ext cx="5473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Determinación de Brucelosis: </a:t>
            </a:r>
            <a:r>
              <a:rPr lang="es-EC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Rosa de bengala</a:t>
            </a:r>
            <a:endParaRPr lang="es-EC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9" y="5949281"/>
            <a:ext cx="2609081" cy="7131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99" y="3834005"/>
            <a:ext cx="4636575" cy="2165097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323019" y="1108646"/>
            <a:ext cx="56886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Proporciona una aproximación diagnóstica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pocos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minutos con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s-MX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sensibilidad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MX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especificidad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muy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altas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1894" y="3133491"/>
            <a:ext cx="5913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Reacciona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 identificar inmunoglobulinas del tipo </a:t>
            </a:r>
            <a:r>
              <a:rPr lang="es-MX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endParaRPr lang="es-MX" sz="2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 Rectángulo"/>
          <p:cNvSpPr/>
          <p:nvPr/>
        </p:nvSpPr>
        <p:spPr>
          <a:xfrm>
            <a:off x="5508104" y="76562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Frotis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sanguíneo</a:t>
            </a:r>
          </a:p>
        </p:txBody>
      </p:sp>
      <p:pic>
        <p:nvPicPr>
          <p:cNvPr id="8" name="Picture 3" descr="C:\Users\ELIANA\Documents\Nueva carpeta\20180528_1001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22175" r="44142" b="26667"/>
          <a:stretch/>
        </p:blipFill>
        <p:spPr bwMode="auto">
          <a:xfrm>
            <a:off x="323528" y="783094"/>
            <a:ext cx="2499632" cy="2346704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ELIANA\Documents\Nueva carpeta\20180528_1017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r="18465"/>
          <a:stretch/>
        </p:blipFill>
        <p:spPr bwMode="auto">
          <a:xfrm rot="5400000">
            <a:off x="5603286" y="440525"/>
            <a:ext cx="2473929" cy="3093848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74" y="1711971"/>
            <a:ext cx="2088232" cy="4317354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259632" y="76562"/>
            <a:ext cx="1909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880" indent="-342891">
              <a:buFont typeface="+mj-lt"/>
              <a:buAutoNum type="alphaUcPeriod"/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Hematocrito</a:t>
            </a:r>
          </a:p>
        </p:txBody>
      </p:sp>
      <p:pic>
        <p:nvPicPr>
          <p:cNvPr id="27650" name="Picture 2" descr="Resultado de imagen para frotis sanguine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5145" y="3102160"/>
            <a:ext cx="2270213" cy="310972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4 Rectángulo"/>
          <p:cNvSpPr>
            <a:spLocks noChangeArrowheads="1"/>
          </p:cNvSpPr>
          <p:nvPr/>
        </p:nvSpPr>
        <p:spPr bwMode="auto">
          <a:xfrm>
            <a:off x="1403648" y="1052736"/>
            <a:ext cx="460851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Introducción</a:t>
            </a:r>
          </a:p>
          <a:p>
            <a:pPr algn="just"/>
            <a:endParaRPr lang="es-E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Objetivos</a:t>
            </a:r>
          </a:p>
          <a:p>
            <a:pPr algn="just"/>
            <a:endParaRPr lang="es-E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Metodología</a:t>
            </a:r>
          </a:p>
          <a:p>
            <a:pPr marL="285750" indent="-285750" algn="just">
              <a:buFont typeface="Arial" charset="0"/>
              <a:buChar char="•"/>
            </a:pPr>
            <a:endParaRPr lang="es-E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  <a:p>
            <a:pPr marL="285750" indent="-285750" algn="just">
              <a:buFont typeface="Arial" charset="0"/>
              <a:buChar char="•"/>
            </a:pPr>
            <a:endParaRPr lang="es-E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Conclusiones</a:t>
            </a:r>
          </a:p>
          <a:p>
            <a:pPr marL="285750" indent="-285750" algn="just">
              <a:buFont typeface="Arial" charset="0"/>
              <a:buChar char="•"/>
            </a:pPr>
            <a:endParaRPr lang="es-E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Recomendaciones</a:t>
            </a:r>
          </a:p>
          <a:p>
            <a:pPr marL="285750" indent="-285750" algn="just">
              <a:buFont typeface="Arial" charset="0"/>
              <a:buChar char="•"/>
            </a:pP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6273800"/>
            <a:ext cx="6552729" cy="648246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CONTENIDO DE LA EXPOSICIÓN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732240" y="5733256"/>
            <a:ext cx="230425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99528" y="620688"/>
            <a:ext cx="8420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ocupa del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estudio</a:t>
            </a:r>
            <a:r>
              <a:rPr lang="es-MX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diagnóstico</a:t>
            </a:r>
            <a:r>
              <a:rPr lang="es-MX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 de las patologías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afectan a la </a:t>
            </a:r>
            <a:r>
              <a:rPr lang="es-MX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sangre</a:t>
            </a:r>
          </a:p>
        </p:txBody>
      </p:sp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" y="1357230"/>
            <a:ext cx="6272681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 Rectángulo"/>
          <p:cNvSpPr/>
          <p:nvPr/>
        </p:nvSpPr>
        <p:spPr>
          <a:xfrm>
            <a:off x="6248191" y="1702899"/>
            <a:ext cx="28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Infecciones bacterianas y </a:t>
            </a:r>
            <a:r>
              <a:rPr lang="es-EC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micóticas</a:t>
            </a:r>
            <a:endParaRPr lang="es-EC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4 Rectángulo"/>
          <p:cNvSpPr/>
          <p:nvPr/>
        </p:nvSpPr>
        <p:spPr>
          <a:xfrm>
            <a:off x="6248191" y="3172906"/>
            <a:ext cx="28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Infecciones virales</a:t>
            </a:r>
          </a:p>
        </p:txBody>
      </p:sp>
      <p:sp>
        <p:nvSpPr>
          <p:cNvPr id="10" name="6 Rectángulo"/>
          <p:cNvSpPr/>
          <p:nvPr/>
        </p:nvSpPr>
        <p:spPr>
          <a:xfrm>
            <a:off x="6248191" y="5385410"/>
            <a:ext cx="28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Procesos inflamatorios, </a:t>
            </a:r>
            <a:r>
              <a:rPr lang="es-EC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alergias</a:t>
            </a:r>
            <a:endParaRPr lang="es-EC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6 Rectángulo"/>
          <p:cNvSpPr/>
          <p:nvPr/>
        </p:nvSpPr>
        <p:spPr>
          <a:xfrm>
            <a:off x="6248191" y="4685074"/>
            <a:ext cx="28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Infección parasitaria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8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0573" t="9327" r="11899" b="16872"/>
          <a:stretch/>
        </p:blipFill>
        <p:spPr>
          <a:xfrm>
            <a:off x="5652120" y="229259"/>
            <a:ext cx="2138986" cy="2479661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107505" y="658068"/>
            <a:ext cx="5616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colectaron las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excretas</a:t>
            </a:r>
            <a:r>
              <a:rPr 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 ano de los </a:t>
            </a:r>
            <a:r>
              <a:rPr lang="es-MX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animales 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26959" y="1628800"/>
            <a:ext cx="43730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preparó solución a base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formaldehido y agua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proporciones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1:1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heces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(5g) se colocan en frascos y se disgrega añadiéndole 20ml de la solución hasta obtener un líquido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homogéneo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Posteriormente en tubos centrifugar, y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eliminar la parte liquida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una pipeta de plástico se tomó la muestra colocar en un portaobjetos y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observó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observaron </a:t>
            </a:r>
            <a:r>
              <a:rPr lang="es-MX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huevos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acuerdo a la especie animal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parasitada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27" y="2924944"/>
            <a:ext cx="1787922" cy="2682933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55" y="2910590"/>
            <a:ext cx="2024083" cy="2682933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uadroTexto 2"/>
          <p:cNvSpPr txBox="1"/>
          <p:nvPr/>
        </p:nvSpPr>
        <p:spPr>
          <a:xfrm>
            <a:off x="27112" y="76562"/>
            <a:ext cx="3536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biológico: Heces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2"/>
          <p:cNvSpPr txBox="1"/>
          <p:nvPr/>
        </p:nvSpPr>
        <p:spPr>
          <a:xfrm>
            <a:off x="89792" y="1058178"/>
            <a:ext cx="3212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Copro</a:t>
            </a:r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arasitario: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3258858" y="3285280"/>
            <a:ext cx="1971261" cy="2519984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78565" y="573067"/>
            <a:ext cx="353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Fase1.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 de carga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8565" y="1117193"/>
            <a:ext cx="50855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MX" altLang="es-MX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s-MX" alt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altLang="es-MX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Estimaciones de las capacidades de carga de varias especies en un periodo de 6 a 8 horas por </a:t>
            </a:r>
            <a:r>
              <a:rPr lang="es-MX" altLang="es-MX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día</a:t>
            </a:r>
            <a:endParaRPr lang="es-MX" alt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527898"/>
              </p:ext>
            </p:extLst>
          </p:nvPr>
        </p:nvGraphicFramePr>
        <p:xfrm>
          <a:off x="323528" y="2360295"/>
          <a:ext cx="4896544" cy="3669030"/>
        </p:xfrm>
        <a:graphic>
          <a:graphicData uri="http://schemas.openxmlformats.org/drawingml/2006/table">
            <a:tbl>
              <a:tblPr firstRow="1" firstCol="1" bandRow="1"/>
              <a:tblGrid>
                <a:gridCol w="989896"/>
                <a:gridCol w="990414"/>
                <a:gridCol w="990414"/>
                <a:gridCol w="1057910"/>
                <a:gridCol w="867910"/>
              </a:tblGrid>
              <a:tr h="4107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Peso maduro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Velocidad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Carga (kg)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107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Tipo de animal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(kg)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(km/h)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Promedio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Caballo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Ligero</a:t>
                      </a:r>
                      <a:endParaRPr lang="es-MX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Pesado 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Ligero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Pesado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Llama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Ligero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8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Pesado</a:t>
                      </a:r>
                      <a:endParaRPr lang="es-MX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251520" y="6001543"/>
            <a:ext cx="1890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(James et al., 1980)</a:t>
            </a:r>
            <a:endParaRPr lang="es-MX" altLang="es-MX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64704"/>
            <a:ext cx="2980783" cy="183324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9"/>
          <a:stretch/>
        </p:blipFill>
        <p:spPr>
          <a:xfrm>
            <a:off x="5436096" y="2800308"/>
            <a:ext cx="1756647" cy="3201235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28729" r="30312" b="3914"/>
          <a:stretch/>
        </p:blipFill>
        <p:spPr>
          <a:xfrm>
            <a:off x="7380312" y="2800308"/>
            <a:ext cx="1737198" cy="3229017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uadroTexto 2"/>
          <p:cNvSpPr txBox="1"/>
          <p:nvPr/>
        </p:nvSpPr>
        <p:spPr>
          <a:xfrm>
            <a:off x="27112" y="76562"/>
            <a:ext cx="2240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Tracción animal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127211" y="77689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tomo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distancia recorrida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un GPS y se trazó el perfil de la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trayectoria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7607" y="3774519"/>
            <a:ext cx="38683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Pruebas </a:t>
            </a:r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enzimáticas</a:t>
            </a:r>
            <a:endParaRPr lang="es-MX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Muestras sanguíneas fueron colectadas al </a:t>
            </a:r>
            <a:r>
              <a:rPr lang="es-MX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inicio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al </a:t>
            </a:r>
            <a:r>
              <a:rPr lang="es-MX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recorrido</a:t>
            </a:r>
          </a:p>
          <a:p>
            <a:pPr algn="just"/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2" indent="-28575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Lactato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Deshidrogenasa (LDH)</a:t>
            </a:r>
          </a:p>
          <a:p>
            <a:pPr marL="355600" lvl="2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Creatina Quinasa (CK)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5"/>
          <a:stretch/>
        </p:blipFill>
        <p:spPr bwMode="auto">
          <a:xfrm>
            <a:off x="251520" y="931985"/>
            <a:ext cx="3708330" cy="2497015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 descr="C:\Users\ELIANA\Downloads\animales traccion\jorge pungañ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0" r="37978" b="14141"/>
          <a:stretch/>
        </p:blipFill>
        <p:spPr bwMode="auto">
          <a:xfrm>
            <a:off x="4329319" y="3501008"/>
            <a:ext cx="2083892" cy="2384301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-1875" r="1414" b="8125"/>
          <a:stretch/>
        </p:blipFill>
        <p:spPr bwMode="auto">
          <a:xfrm>
            <a:off x="4139952" y="1628800"/>
            <a:ext cx="4772057" cy="1584271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C:\Users\ELIANA\Downloads\animales traccion\milton pungañ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/>
          <a:stretch/>
        </p:blipFill>
        <p:spPr bwMode="auto">
          <a:xfrm>
            <a:off x="6550498" y="3501008"/>
            <a:ext cx="2286000" cy="2384301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2. Trabajo físico y pruebas enzimáticas</a:t>
            </a:r>
          </a:p>
        </p:txBody>
      </p:sp>
    </p:spTree>
    <p:extLst>
      <p:ext uri="{BB962C8B-B14F-4D97-AF65-F5344CB8AC3E}">
        <p14:creationId xmlns:p14="http://schemas.microsoft.com/office/powerpoint/2010/main" val="19915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323528" y="1484784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incluyó en el estudio animales “control” que no fueron sometidos a esfuerzo físico frecuente y aparentemente sanos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23528" y="2887776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animales se obtuvieron de la </a:t>
            </a:r>
            <a:r>
              <a:rPr lang="es-EC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Hacienda El Prado (IASA)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el caso de los </a:t>
            </a:r>
            <a:r>
              <a:rPr lang="es-EC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camélidos (n=17)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de la </a:t>
            </a:r>
            <a:r>
              <a:rPr lang="es-EC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finca Los Pardos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propiedad del Sr. Iván Pazmiño localizada en Tulcán, para el caso de </a:t>
            </a:r>
            <a:r>
              <a:rPr lang="es-EC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equinos (n=10</a:t>
            </a:r>
            <a:r>
              <a:rPr lang="es-EC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Animales control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8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06181" y="692696"/>
            <a:ext cx="83474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Sanidad</a:t>
            </a:r>
            <a:r>
              <a:rPr lang="es-MX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66.67% (50/75) de las personas encuestadas </a:t>
            </a:r>
            <a:r>
              <a:rPr lang="es-MX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disponían calendario de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vacunación y/o </a:t>
            </a:r>
            <a:r>
              <a:rPr lang="es-MX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desparasitación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En cuanto a problemas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pódales, el 94.67% (71/75) respondieron que </a:t>
            </a:r>
            <a:r>
              <a:rPr lang="es-MX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realizan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a los cascos</a:t>
            </a:r>
            <a:r>
              <a:rPr lang="es-MX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evidenció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lesiones cutáneas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producidas por el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contacto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la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montura de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carga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ngarilla)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53016" y="2883909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12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0"/>
          <a:stretch>
            <a:fillRect/>
          </a:stretch>
        </p:blipFill>
        <p:spPr bwMode="auto">
          <a:xfrm>
            <a:off x="1234557" y="2792714"/>
            <a:ext cx="6652157" cy="29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87318" y="2348880"/>
            <a:ext cx="65851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2000" dirty="0" bmk="_Toc53162472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Pesuña larga en camélido (A) y casco con rajadura en asno (B)</a:t>
            </a:r>
            <a:endParaRPr lang="es-MX" alt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Condiciones de manejo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67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80113" y="564939"/>
            <a:ext cx="8544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Alimentación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 principal fuente de alimento es pradera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nativa propia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lugar, que está constituida en su mayoría de </a:t>
            </a:r>
            <a:r>
              <a:rPr lang="es-MX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paja, </a:t>
            </a:r>
            <a:r>
              <a:rPr lang="es-MX" sz="2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kikuyo</a:t>
            </a:r>
            <a:r>
              <a:rPr lang="es-MX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en menor cantidad de </a:t>
            </a:r>
            <a:r>
              <a:rPr lang="es-MX" sz="2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leguminosas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El pastoreo se realiza de forma extensiva y en compañía de otros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animales 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80113" y="1975134"/>
            <a:ext cx="8544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Agua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en cuanto a la forma de hidratación,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animales beben agua procedente de </a:t>
            </a:r>
            <a:r>
              <a:rPr lang="es-MX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río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48.0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(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36/75</a:t>
            </a:r>
            <a:r>
              <a:rPr lang="es-MX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ojo de agua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16.0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(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12/75),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acequia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33.33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(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25/75), </a:t>
            </a:r>
            <a:r>
              <a:rPr lang="es-MX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vertiente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5.33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(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4/75) y 10.67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(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8/75) de personas encuestadas respondieron que suministran agua de diferente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procedencia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46588" y="3638627"/>
            <a:ext cx="39138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Luego de realizar el trabajo se los traslada al hogar de su dueño, para finalmente ser llevados a la pradera, lugar donde soportan </a:t>
            </a:r>
            <a:r>
              <a:rPr lang="es-MX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condiciones ambientales </a:t>
            </a:r>
            <a:r>
              <a:rPr lang="es-MX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r="10500" b="33667"/>
          <a:stretch/>
        </p:blipFill>
        <p:spPr bwMode="auto">
          <a:xfrm>
            <a:off x="429502" y="3638627"/>
            <a:ext cx="3494426" cy="2235984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8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482448"/>
              </p:ext>
            </p:extLst>
          </p:nvPr>
        </p:nvGraphicFramePr>
        <p:xfrm>
          <a:off x="272827" y="4453922"/>
          <a:ext cx="5813477" cy="10972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906224"/>
                <a:gridCol w="1495217"/>
                <a:gridCol w="683939"/>
                <a:gridCol w="728097"/>
              </a:tblGrid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Mín.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Máx.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 cardiaca (</a:t>
                      </a:r>
                      <a:r>
                        <a:rPr lang="es-EC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lpm</a:t>
                      </a: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± 9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 respiratoria (rpm)  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± 6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(°C)     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37.26 ± 0.69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35.40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38.50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20859" y="5533719"/>
            <a:ext cx="586544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lpm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latidos por minuto; rpm: respiraciones por minuto; °C: grados centígrados; Mín.: valor mínimo;</a:t>
            </a:r>
            <a:r>
              <a:rPr lang="es-MX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Máx.: valor máximo; D.E: desviación estándar.</a:t>
            </a:r>
            <a:endParaRPr lang="es-MX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4764" y="3747201"/>
            <a:ext cx="584153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Contantes fisiológicas de camélidos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procedentes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Salinas</a:t>
            </a:r>
            <a:endParaRPr lang="es-MX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153652"/>
              </p:ext>
            </p:extLst>
          </p:nvPr>
        </p:nvGraphicFramePr>
        <p:xfrm>
          <a:off x="272827" y="1700808"/>
          <a:ext cx="5813479" cy="10972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55884"/>
                <a:gridCol w="1580501"/>
                <a:gridCol w="688547"/>
                <a:gridCol w="688547"/>
              </a:tblGrid>
              <a:tr h="203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Mín.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Máx.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 cardiaca (</a:t>
                      </a:r>
                      <a:r>
                        <a:rPr lang="es-EC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lpm</a:t>
                      </a: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± 7 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58.00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80.00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 respiratoria (rpm)  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± 3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24.00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34.00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(°C)     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38.21 ± 0.60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37.20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39.50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244764" y="980728"/>
            <a:ext cx="5841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Constantes fisiológicas de camélidos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procedentes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Hacienda el Prado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20858" y="2852936"/>
            <a:ext cx="586544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lpm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latidos por minuto; rpm: respiraciones por minuto; °C: grados centígrados; Mín.: valor mínimo;</a:t>
            </a:r>
            <a:r>
              <a:rPr lang="es-MX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Máx.: valor máximo; D.E: desviación estándar.</a:t>
            </a:r>
            <a:endParaRPr lang="es-MX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73059" y="61139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CAMÉLIDOS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182754" y="2636912"/>
            <a:ext cx="2858739" cy="175432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Amador, (2016);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Manani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(2017) reportaron valores similares a los valores obtenidos en este estudio.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fisiológicos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995936" y="1340768"/>
            <a:ext cx="2362538" cy="284400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725996"/>
              </p:ext>
            </p:extLst>
          </p:nvPr>
        </p:nvGraphicFramePr>
        <p:xfrm>
          <a:off x="1187624" y="1053425"/>
          <a:ext cx="6882302" cy="31089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919250"/>
                <a:gridCol w="924995"/>
                <a:gridCol w="1459624"/>
                <a:gridCol w="706477"/>
                <a:gridCol w="871956"/>
              </a:tblGrid>
              <a:tr h="244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MX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</a:t>
                      </a: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MX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</a:t>
                      </a: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MX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</a:t>
                      </a: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MX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cardíaca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C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lpm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49.0 ± 8 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49.0 ± 10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57.0 ± 5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4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2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 respiratoria (rpm)  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± 8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 ± 9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37.0 ± 5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2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(°C)     </a:t>
                      </a:r>
                      <a:endParaRPr lang="es-MX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37.34 ± 0.64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37.16 ± 0.72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36.71 ± 1.42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36.00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35.70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34.30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38.40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38.00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38.60</a:t>
                      </a:r>
                      <a:endParaRPr lang="es-MX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475656" y="620688"/>
            <a:ext cx="6266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Contantes fisiológicas de équidos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procedentes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Salinas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72566" y="4293096"/>
            <a:ext cx="6977205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lpm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latidos por minuto; rpm: respiraciones por minuto; °C: grados centígrados; Mín.: valor mínimo;</a:t>
            </a:r>
            <a:r>
              <a:rPr lang="es-MX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Máx.: valor máximo; D.E: desviación estándar.</a:t>
            </a:r>
            <a:endParaRPr lang="es-MX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34271" y="4782228"/>
            <a:ext cx="2453794" cy="138307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Adamu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2013;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McLean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al., 2016;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Svendsen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1999).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ÉQUIDOS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239784" y="4295937"/>
            <a:ext cx="1338281" cy="251839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9512" y="620688"/>
            <a:ext cx="362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CAMÉLIDOS – HEMATOCRITO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43586"/>
              </p:ext>
            </p:extLst>
          </p:nvPr>
        </p:nvGraphicFramePr>
        <p:xfrm>
          <a:off x="4796279" y="1912837"/>
          <a:ext cx="4239771" cy="4876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86404"/>
                <a:gridCol w="1327151"/>
                <a:gridCol w="663577"/>
                <a:gridCol w="662639"/>
              </a:tblGrid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Hematocrito (%)     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34.61 ± 5.78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49.00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4716016" y="2396214"/>
            <a:ext cx="4181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porcentaje; n: número de animales; Mín.: valor mínimo; Máx.: valor máximo; D.E: desviación estándar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716016" y="1244033"/>
            <a:ext cx="4266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Hematocrito de camélidos procedentes de Salinas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982390"/>
              </p:ext>
            </p:extLst>
          </p:nvPr>
        </p:nvGraphicFramePr>
        <p:xfrm>
          <a:off x="3995936" y="4032984"/>
          <a:ext cx="4984958" cy="13577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433072"/>
                <a:gridCol w="698349"/>
                <a:gridCol w="853537"/>
              </a:tblGrid>
              <a:tr h="271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Rango de porcentaje de hematocrito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Menor a </a:t>
                      </a:r>
                      <a:r>
                        <a:rPr lang="es-MX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34.89%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1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34.89% </a:t>
                      </a: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s-MX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38.51%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1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a </a:t>
                      </a:r>
                      <a:r>
                        <a:rPr lang="es-MX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38.51%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028986" y="5373216"/>
            <a:ext cx="25266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MX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%: porcentaje; n: número de animales</a:t>
            </a:r>
            <a:endParaRPr lang="es-EC" altLang="es-MX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007427" y="3284984"/>
            <a:ext cx="5040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hematocrito en camélidos procedentes de Salinas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47229" y="1195801"/>
            <a:ext cx="4403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Hematocrito de camélidos procedentes de la Hacienda el Prado</a:t>
            </a: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704468"/>
              </p:ext>
            </p:extLst>
          </p:nvPr>
        </p:nvGraphicFramePr>
        <p:xfrm>
          <a:off x="186601" y="1889919"/>
          <a:ext cx="4364327" cy="4876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33010"/>
                <a:gridCol w="1366140"/>
                <a:gridCol w="683070"/>
                <a:gridCol w="682107"/>
              </a:tblGrid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Mín.</a:t>
                      </a:r>
                      <a:endParaRPr lang="es-MX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Hematocrito (%)     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36.70 ± 1.81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34.00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39.00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133176" y="2352285"/>
            <a:ext cx="4181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porcentaje; n: número de animales; Mín.: valor mínimo; Máx.: valor máximo; D.E: desviación estándar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48206" y="3260257"/>
            <a:ext cx="2884307" cy="2169825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valores reportados en el presente estudio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difieren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los descritos por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Reynafarje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(35,5 – 38%);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Quispe,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2011].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hematológicos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1856645" y="2118695"/>
            <a:ext cx="1203187" cy="27752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Rectángulo"/>
          <p:cNvSpPr/>
          <p:nvPr/>
        </p:nvSpPr>
        <p:spPr>
          <a:xfrm>
            <a:off x="6404974" y="2132335"/>
            <a:ext cx="1203187" cy="27752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78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273800"/>
            <a:ext cx="4824537" cy="720254"/>
          </a:xfrm>
        </p:spPr>
        <p:txBody>
          <a:bodyPr/>
          <a:lstStyle/>
          <a:p>
            <a:pPr algn="l">
              <a:defRPr/>
            </a:pPr>
            <a:r>
              <a:rPr lang="es-EC" sz="2800" i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</a:p>
        </p:txBody>
      </p:sp>
      <p:sp>
        <p:nvSpPr>
          <p:cNvPr id="7" name="2 Rectángulo"/>
          <p:cNvSpPr/>
          <p:nvPr/>
        </p:nvSpPr>
        <p:spPr>
          <a:xfrm>
            <a:off x="212272" y="685801"/>
            <a:ext cx="8761406" cy="1354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parroquia Salinas de Guaranda cuenta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5.821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habitantes, localizándose aproximadamente a una altitud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4440 msnm y su 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</a:t>
            </a:r>
            <a:r>
              <a:rPr lang="es-EC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económico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está enfocado a la </a:t>
            </a:r>
            <a:r>
              <a:rPr lang="es-EC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 pecuaria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ganado orientado a la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lechera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carne y en menor proporción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lana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760" y="2541438"/>
            <a:ext cx="3775704" cy="2831778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530115"/>
            <a:ext cx="4215218" cy="2817170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8" name="7 Rectángulo"/>
          <p:cNvSpPr/>
          <p:nvPr/>
        </p:nvSpPr>
        <p:spPr>
          <a:xfrm>
            <a:off x="6732240" y="5733256"/>
            <a:ext cx="230425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8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09225" y="683404"/>
            <a:ext cx="326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ÉQUIDOS – HEMATOCRITO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09225" y="5373216"/>
            <a:ext cx="4754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porcentaje; n: número de animales; Mín.: valor mínimo; Máx.: valor máximo; D.E: desviación estándar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09225" y="3356992"/>
            <a:ext cx="4884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hematocrito en équidos procedentes de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Salinas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220441"/>
              </p:ext>
            </p:extLst>
          </p:nvPr>
        </p:nvGraphicFramePr>
        <p:xfrm>
          <a:off x="209225" y="4077072"/>
          <a:ext cx="5018710" cy="12192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566977"/>
                <a:gridCol w="751560"/>
                <a:gridCol w="700173"/>
              </a:tblGrid>
              <a:tr h="243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Rango de porcentaje de hematocrito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Menor a 32.2%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13.89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32.2% a 52.16%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86.11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a 52.16%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5724128" y="2420888"/>
            <a:ext cx="2980058" cy="175432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el caso de équidos los valores del hematocrito se encuentran </a:t>
            </a:r>
            <a:r>
              <a:rPr lang="es-MX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dentro de los intervalos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cada especie descritos por (Díaz et al., 2011 (33,3 – 52%).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hematológicos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466881"/>
              </p:ext>
            </p:extLst>
          </p:nvPr>
        </p:nvGraphicFramePr>
        <p:xfrm>
          <a:off x="264796" y="1916832"/>
          <a:ext cx="4828460" cy="5942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06675"/>
                <a:gridCol w="1511425"/>
                <a:gridCol w="755714"/>
                <a:gridCol w="754646"/>
              </a:tblGrid>
              <a:tr h="2971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Mín.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Hematocrito (%)     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40,05 ± 6.46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52.00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ectángulo 8"/>
          <p:cNvSpPr/>
          <p:nvPr/>
        </p:nvSpPr>
        <p:spPr>
          <a:xfrm>
            <a:off x="264796" y="2535287"/>
            <a:ext cx="4181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porcentaje; n: número de animales; Mín.: valor mínimo; Máx.: valor máximo; D.E: desviación estándar</a:t>
            </a:r>
          </a:p>
        </p:txBody>
      </p:sp>
      <p:sp>
        <p:nvSpPr>
          <p:cNvPr id="21" name="Rectángulo 9"/>
          <p:cNvSpPr/>
          <p:nvPr/>
        </p:nvSpPr>
        <p:spPr>
          <a:xfrm>
            <a:off x="179512" y="1196752"/>
            <a:ext cx="4266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Hematocrito de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équidos procedentes de la Haciendo los Pardos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2020692" y="2215376"/>
            <a:ext cx="1399180" cy="27752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Rectángulo"/>
          <p:cNvSpPr/>
          <p:nvPr/>
        </p:nvSpPr>
        <p:spPr>
          <a:xfrm>
            <a:off x="179512" y="4547914"/>
            <a:ext cx="5027284" cy="2880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38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30061" y="1084662"/>
            <a:ext cx="82838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McPherson et al., (2011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mencionaron los </a:t>
            </a:r>
            <a:r>
              <a:rPr lang="es-MX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niveles bajos</a:t>
            </a:r>
            <a:r>
              <a:rPr lang="es-MX" sz="2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indicadores de </a:t>
            </a:r>
            <a:r>
              <a:rPr lang="es-MX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anemia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debida a una mala nutrición, deficiencia de vitaminas y minerales o hemólisis al momento de obtener la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muestra,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hembras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puede ser debido a condiciones fisiológicas como periodo de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gestación y </a:t>
            </a:r>
            <a:r>
              <a:rPr lang="es-MX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lactanci</a:t>
            </a:r>
            <a:r>
              <a:rPr lang="es-MX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just"/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Corrales et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(2018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expusieron que el </a:t>
            </a:r>
            <a:r>
              <a:rPr lang="es-EC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aumento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el hematocrito se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probablemente al aumento de la viscosidad de la sangre causada por la 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deshidratación extrema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debido a la compensación fisiológica.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 vez, aumenta el número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eritrocitos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circulación, lo que aumenta la capacidad de transporte de oxígeno del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organismo</a:t>
            </a: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Zapata et al., (2003)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MX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variaciones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hematocrito son dependientes de las exigencias del organismo para compensar necesidades energéticas y disponibilidad de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oxígeno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3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6021288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668681" y="2708920"/>
            <a:ext cx="4206114" cy="485879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37435" y="633573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CAMÉLIDOS – LEUCOGRAMA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562580" y="111258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Leucograma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camélidos procedentes de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Salinas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26323" y="3543399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porcentaje; n: número de animales; Mín.: valor mínimo; Máx.: valor máximo; D.E: desviación estándar.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943014"/>
              </p:ext>
            </p:extLst>
          </p:nvPr>
        </p:nvGraphicFramePr>
        <p:xfrm>
          <a:off x="4626323" y="1808152"/>
          <a:ext cx="4248472" cy="170766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02100"/>
                <a:gridCol w="1421531"/>
                <a:gridCol w="649048"/>
                <a:gridCol w="675793"/>
              </a:tblGrid>
              <a:tr h="284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Leucocitos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Neutrófilos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58.75 ± 12.44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4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Eosinófilos</a:t>
                      </a: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2.56 ± 2.21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4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Basófilos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 ± 2.26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4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Monocitos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 ± 5.35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4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Linfocitos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24.84 ± 8.99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253167" y="1091027"/>
            <a:ext cx="4080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Leucograma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camélidos procedentes de la Hacienda el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Prado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77849"/>
              </p:ext>
            </p:extLst>
          </p:nvPr>
        </p:nvGraphicFramePr>
        <p:xfrm>
          <a:off x="251520" y="1829464"/>
          <a:ext cx="4048180" cy="167966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59609"/>
                <a:gridCol w="1288091"/>
                <a:gridCol w="588124"/>
                <a:gridCol w="612356"/>
              </a:tblGrid>
              <a:tr h="2799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Leucocitos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Neutrófilos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55.76 ± 13.22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9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Eosinófilos</a:t>
                      </a: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2.94 ± 2.90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9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Basófilos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 ± 1.00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9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Monocitos </a:t>
                      </a: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1.94 ± 2.46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9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Linfocitos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29.06 ± 9.11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253168" y="3543399"/>
            <a:ext cx="404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porcentaje; n: número de animales; Mín.: valor mínimo; Máx.: valor máximo; D.E: desviación estándar.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67544" y="4322420"/>
            <a:ext cx="2219000" cy="1338828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(Zapata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al., 2003;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Troiano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2013; Montes et al., 1983)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372200" y="4322420"/>
            <a:ext cx="2317750" cy="1338828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 embargo, los valores de basófilos y monocitos </a:t>
            </a:r>
            <a:r>
              <a:rPr lang="es-MX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difieren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347864" y="4322420"/>
            <a:ext cx="2381982" cy="1338828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Reportaron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valores similares de neutrófilos</a:t>
            </a:r>
          </a:p>
          <a:p>
            <a:pPr algn="just">
              <a:lnSpc>
                <a:spcPct val="150000"/>
              </a:lnSpc>
            </a:pP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eosinofilos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linfocitos </a:t>
            </a:r>
            <a:endParaRPr lang="es-MX" dirty="0"/>
          </a:p>
        </p:txBody>
      </p:sp>
      <p:sp>
        <p:nvSpPr>
          <p:cNvPr id="15" name="Flecha derecha 14"/>
          <p:cNvSpPr/>
          <p:nvPr/>
        </p:nvSpPr>
        <p:spPr>
          <a:xfrm>
            <a:off x="2829723" y="4900436"/>
            <a:ext cx="37412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Flecha derecha 16"/>
          <p:cNvSpPr/>
          <p:nvPr/>
        </p:nvSpPr>
        <p:spPr>
          <a:xfrm>
            <a:off x="5863960" y="4900436"/>
            <a:ext cx="37412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hematológicos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3751" y="1068074"/>
            <a:ext cx="5598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Leucograma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équidos procedentes de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Salinas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8487" y="595918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ÉQUIDOS – LEUCOGRAMA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344425"/>
              </p:ext>
            </p:extLst>
          </p:nvPr>
        </p:nvGraphicFramePr>
        <p:xfrm>
          <a:off x="208486" y="1494395"/>
          <a:ext cx="5155602" cy="42092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72355"/>
                <a:gridCol w="1446867"/>
                <a:gridCol w="1333058"/>
                <a:gridCol w="701661"/>
                <a:gridCol w="701661"/>
              </a:tblGrid>
              <a:tr h="26307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Équido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Leucocitos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78">
                <a:tc row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Neutrófilos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45.12 ± 16.61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Eosinófilos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4.94 ± 3.94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Basófilos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4.07 ± 1.49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Monocitos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6.59 ± 5.65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Linfocitos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37.94 ± 17.58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78">
                <a:tc row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Neutrófilos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52.80 ± 13.11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Eosinófilos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3.80 ± 2.97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Basófilos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 ± 1.91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Monocitos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8.80 ± 5.07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Linfocitos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28.00 ± 14.34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78">
                <a:tc rowSpan="5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Neutrófilos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54.67 ± 13.62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Eosinófilos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2.33 ± 1.94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Basófilos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 ± 2.28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Monocitos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10.22 ± 7.01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07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Linfocitos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25.11 ± 12.05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79512" y="5703639"/>
            <a:ext cx="5357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porcentaje; n: número de animales; Mín.: valor mínimo; Máx.: valor máximo; D.E: desviación estándar.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652120" y="1859340"/>
            <a:ext cx="3286647" cy="156966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Neutrófilos (%): 	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68.10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5.17</a:t>
            </a:r>
            <a:endParaRPr lang="es-MX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Eosinófilos (%):	 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4.70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2.00</a:t>
            </a:r>
            <a:endParaRPr lang="es-MX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Basófilos (%):	 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4.00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1.41</a:t>
            </a:r>
            <a:endParaRPr lang="es-MX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Monocitos (%):	 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5.40 ± 2.84</a:t>
            </a:r>
            <a:endParaRPr lang="es-MX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Linfocitos (%):	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17.80 ± 3.26</a:t>
            </a:r>
            <a:endParaRPr lang="es-MX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228309" y="2261902"/>
            <a:ext cx="4032448" cy="252000"/>
          </a:xfrm>
          <a:prstGeom prst="round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 redondeado"/>
          <p:cNvSpPr/>
          <p:nvPr/>
        </p:nvSpPr>
        <p:spPr>
          <a:xfrm>
            <a:off x="1228309" y="4881677"/>
            <a:ext cx="4032448" cy="252000"/>
          </a:xfrm>
          <a:prstGeom prst="round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 redondeado"/>
          <p:cNvSpPr/>
          <p:nvPr/>
        </p:nvSpPr>
        <p:spPr>
          <a:xfrm>
            <a:off x="1228309" y="3573016"/>
            <a:ext cx="4032448" cy="252000"/>
          </a:xfrm>
          <a:prstGeom prst="round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hematológicos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8"/>
          <p:cNvSpPr txBox="1"/>
          <p:nvPr/>
        </p:nvSpPr>
        <p:spPr>
          <a:xfrm>
            <a:off x="5652120" y="3701931"/>
            <a:ext cx="3286647" cy="2031325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el caso de équidos existió variabilidad en los valores de </a:t>
            </a:r>
            <a:r>
              <a:rPr lang="es-MX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basófilos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obtenidos en este estudio y los descritos por Gonzales, (2017);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Yakubu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al.,(2008); Hernández, (2008); Rojas, (2016)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3"/>
          <p:cNvSpPr/>
          <p:nvPr/>
        </p:nvSpPr>
        <p:spPr>
          <a:xfrm>
            <a:off x="5652120" y="692696"/>
            <a:ext cx="3214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Leucograma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MX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équinos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procedentes de Hacienda los Pardos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9512" y="44624"/>
            <a:ext cx="87849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Zapata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(2003) El </a:t>
            </a:r>
            <a:r>
              <a:rPr lang="es-MX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aumento de basófilos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encuentra relacionado a la respuesta de reacciones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alérgicas o inflamatorias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mientras que los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altos niveles de monocitos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presentan en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defensa del organismo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microorganismos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2" y="1484784"/>
            <a:ext cx="87849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Fidalgo, (2003) un </a:t>
            </a:r>
            <a:r>
              <a:rPr lang="es-MX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elevado número de basófilos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presentan cuando existen problemas inflamatorios como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anafilaxis e hipersensibilidad cutánea</a:t>
            </a:r>
            <a:r>
              <a:rPr lang="es-MX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previniendo diferentes procesos hemostáticos a través de la liberación de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heparina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1256" y="4365104"/>
            <a:ext cx="8803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Kraft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Dürr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2000) mencionan que cualquier variación en el conteo total de leucocitos puede estar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influenciada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la </a:t>
            </a:r>
            <a:r>
              <a:rPr lang="es-MX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presión sanguínea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respuesta a un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estímulo fisiológico, esfuerzo físico</a:t>
            </a:r>
            <a:r>
              <a:rPr lang="es-MX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estrés o momento de toma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muestras o algún tipo de patología, provocando alteraciones en los recuentos leucocitarios y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hemograma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3"/>
          <p:cNvSpPr/>
          <p:nvPr/>
        </p:nvSpPr>
        <p:spPr>
          <a:xfrm>
            <a:off x="179512" y="2882260"/>
            <a:ext cx="87849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Zapata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(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menciona que las mediciones hematológicas son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dependiendo de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diversos factores</a:t>
            </a:r>
            <a:r>
              <a:rPr lang="es-MX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como: gestación, ejercicio físico, temporada, sexo, edad y el grado de estrés al que ha sido sometido el animal, debido a que se dependen de cada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0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647990" y="3798382"/>
            <a:ext cx="2478434" cy="27531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1647990" y="2866085"/>
            <a:ext cx="2478434" cy="778939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84815" y="62068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CAMÉLIDOS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633083" y="948686"/>
            <a:ext cx="6035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Perfil bioquímico sanguíneo de camélidos procedentes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Salinas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492396"/>
              </p:ext>
            </p:extLst>
          </p:nvPr>
        </p:nvGraphicFramePr>
        <p:xfrm>
          <a:off x="1633084" y="1638672"/>
          <a:ext cx="6035260" cy="24384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3943"/>
                <a:gridCol w="1611408"/>
                <a:gridCol w="805704"/>
                <a:gridCol w="914205"/>
              </a:tblGrid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Proteína total (g/dl)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6.70 ± 0.64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Colesterol (mg/dl)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34.57 ± 11.90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57.96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Bilirrubina total (mg/dl)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 ± 0.10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Bilirrubina directa (mg/dl)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 ± 0.16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 (U/l)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4.53 ± 1.82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 (U/l)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85.30 ± 20.67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43.93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128.58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Urea (mg/dl)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25.19 ± 13.02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62.05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Creatinina (mg/dl)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1.84 ± 0.46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2.89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Glucosa (mg/dl)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79.57 ± 14.51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47.38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113.73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1633082" y="4149080"/>
            <a:ext cx="6035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g/dl: gramo/decilitro; mg/dl: miligramo/decilitro; U/l: unidades internacionales/litro; n: número de animales; Mín.: valor mínimo; Máx.: valor máximo; D.E: desviación estándar.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403648" y="4653137"/>
            <a:ext cx="2393314" cy="1200329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Foster et al., (2009);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Fowler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(2011);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Husakova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(2014); Ramírez, (2018)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698966" y="4767797"/>
            <a:ext cx="3545442" cy="92333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Reportan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valores similares de proteína total, colesterol, Bilirrubina total y directa, creatinina</a:t>
            </a:r>
          </a:p>
        </p:txBody>
      </p:sp>
      <p:sp>
        <p:nvSpPr>
          <p:cNvPr id="13" name="Flecha derecha 12"/>
          <p:cNvSpPr/>
          <p:nvPr/>
        </p:nvSpPr>
        <p:spPr>
          <a:xfrm>
            <a:off x="3995936" y="5086891"/>
            <a:ext cx="504056" cy="285143"/>
          </a:xfrm>
          <a:prstGeom prst="rightArrow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bioquímicos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057250"/>
              </p:ext>
            </p:extLst>
          </p:nvPr>
        </p:nvGraphicFramePr>
        <p:xfrm>
          <a:off x="1554370" y="1556792"/>
          <a:ext cx="6169894" cy="418997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69848"/>
                <a:gridCol w="860475"/>
                <a:gridCol w="1390945"/>
                <a:gridCol w="724313"/>
                <a:gridCol w="724313"/>
              </a:tblGrid>
              <a:tr h="2429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973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Proteína total (g/dl)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7.69 ± 0.48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7.47 ± 0.59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7.36 ± 0.45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/>
                </a:tc>
              </a:tr>
              <a:tr h="28853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endParaRPr lang="es-MX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endParaRPr lang="es-MX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/>
                </a:tc>
                <a:tc>
                  <a:txBody>
                    <a:bodyPr/>
                    <a:lstStyle/>
                    <a:p>
                      <a:endParaRPr lang="es-MX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/>
                </a:tc>
              </a:tr>
              <a:tr h="242973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Colesterol (mg/dl)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81.78 ± 14.23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67.69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105.93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88.14 ± 9.30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74.59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99.96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87.34 ± 17.16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65.05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110.88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Bilirrubina total (mg/dl)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 ± 0.09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0.61 ± 0.36 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 ± 0.07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Bilirrubina directa (mg/dl)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 ± 0.10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 ± 0.10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 ± 0.16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/>
                </a:tc>
              </a:tr>
              <a:tr h="24297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554370" y="908720"/>
            <a:ext cx="6035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Perfil bioquímico sanguíneo de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équidos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procedentes Salinas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512" y="61538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ÉQUIDOS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bioquímicos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386667" y="4725921"/>
            <a:ext cx="4254529" cy="90010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/>
          <p:cNvSpPr/>
          <p:nvPr/>
        </p:nvSpPr>
        <p:spPr>
          <a:xfrm>
            <a:off x="392724" y="3775004"/>
            <a:ext cx="4254529" cy="90010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386667" y="1912483"/>
            <a:ext cx="4254529" cy="90010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470801"/>
              </p:ext>
            </p:extLst>
          </p:nvPr>
        </p:nvGraphicFramePr>
        <p:xfrm>
          <a:off x="401161" y="680310"/>
          <a:ext cx="6043047" cy="49072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90616"/>
                <a:gridCol w="942425"/>
                <a:gridCol w="1523416"/>
                <a:gridCol w="793295"/>
                <a:gridCol w="793295"/>
              </a:tblGrid>
              <a:tr h="24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 (U/l)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 ± 3.69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7.96 ± 2.19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4.76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7.34 ± 1.78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(U/l)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103.89 ± 23.38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63.21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133.98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91.64 ± 26.53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55.69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121.07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98.54 ± 15.87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78.54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122.33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Urea (mg/dl)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15.45 ± 3.98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21.35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25.51 ± 8.36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38.37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18.65 ± 7.13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30.57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Creatinina (mg/dl)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1.19 ± 0.33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1.71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 ± 0.28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1.36 ± 0.49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Glucosa (mg/dl)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60.77 ± 12.32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40.00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88.27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64.62 ± 16.92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35.85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83.47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58.62 ± 5.83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47.84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66.12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61" marR="525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323528" y="5631631"/>
            <a:ext cx="6035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g/dl: gramo/decilitro; mg/dl: miligramo/decilitro; U/l: unidades internacionales/litro; n: número de animales; Mín.: valor mínimo; Máx.: valor máximo; D.E: desviación estándar.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441828" y="2274838"/>
            <a:ext cx="2654422" cy="2308324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Niedźwiedź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(2013);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Leidinger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(2015);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(2015);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McLean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(2016);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Svendsen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(1999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Burden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(2016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Laus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(2015);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Gul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(2007) 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8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37980" y="620688"/>
            <a:ext cx="8468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Cobos, (2018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mencionó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MX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disminución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los valores de </a:t>
            </a:r>
            <a:r>
              <a:rPr lang="es-MX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transaminasas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puede corresponder a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baja nutrición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piridoxina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(vitamina B6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37980" y="1646497"/>
            <a:ext cx="846803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García Martín &amp; Zurita Molina, (2010) manifestaron que el </a:t>
            </a:r>
            <a:r>
              <a:rPr lang="es-MX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aumento o disminución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puede ser causado por factores lejanos a presencia de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daño hepático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como lo es momento del día de la extracción, variación entre días, sexo, índice de masa corporal, alimentación, ejercicio, hemólisis, anemias hemolíticas, daño muscular, o condiciones de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almacenamiento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7980" y="3968559"/>
            <a:ext cx="846803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Jiménez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Montero, (2003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la </a:t>
            </a:r>
            <a:r>
              <a:rPr lang="es-MX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disminución de urea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sérica pude ser causada por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insuficiente carga hepática de proteínas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por el aumento de aclaramiento renal de la urea, este a su vez puede ser causado por el síndrome de secreción inadecuada de vasopresina o estado fisiológico reproductivo como la gestación al incrementar el filtrado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glomerular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3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51520" y="1988840"/>
            <a:ext cx="871296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Olivencia et al., (2004); Palomar et al.,(2003)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manifestaron que la </a:t>
            </a: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hipoglucemia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puede ser causada por múltiples factores y derivadas de problemas endocrinológicos, metabólicos, infecciosos, nutricionales por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deshidratación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1520" y="98855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Evans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(2009) la </a:t>
            </a:r>
            <a:r>
              <a:rPr lang="es-MX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creatinina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plasmática depende de la masa muscular y puede reducirse en la miopatía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grave y desnutrición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46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9512" y="764705"/>
            <a:ext cx="8575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producción </a:t>
            </a:r>
            <a:r>
              <a:rPr lang="es-EC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lechera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 la actividad que genera el 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ingreso monetario para la población, este producto es transportado a los centros de acopio, sin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embargo,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 actividad presenta </a:t>
            </a:r>
            <a:r>
              <a:rPr lang="es-EC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limitaciones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nivel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movilidad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80277" y="1916832"/>
            <a:ext cx="8504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</a:t>
            </a:r>
            <a:r>
              <a:rPr lang="es-EC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transporte mecanizado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uso</a:t>
            </a:r>
            <a:r>
              <a:rPr lang="es-EC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</a:t>
            </a:r>
            <a:r>
              <a:rPr lang="es-EC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camélidos, equinos, asnos, mulas</a:t>
            </a:r>
            <a:endParaRPr lang="es-EC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5850"/>
          <a:stretch/>
        </p:blipFill>
        <p:spPr>
          <a:xfrm>
            <a:off x="4716016" y="2545157"/>
            <a:ext cx="3384376" cy="3164809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21" y="2564904"/>
            <a:ext cx="3421555" cy="3163325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732240" y="5733256"/>
            <a:ext cx="230425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03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656568" y="3078609"/>
            <a:ext cx="1805388" cy="494407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43305" y="62068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BRUCELOSIS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757943"/>
              </p:ext>
            </p:extLst>
          </p:nvPr>
        </p:nvGraphicFramePr>
        <p:xfrm>
          <a:off x="1952936" y="2597656"/>
          <a:ext cx="5345411" cy="9753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78377"/>
                <a:gridCol w="1210643"/>
                <a:gridCol w="456373"/>
                <a:gridCol w="1223749"/>
                <a:gridCol w="614853"/>
                <a:gridCol w="761416"/>
              </a:tblGrid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Positivos 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Camélidos</a:t>
                      </a:r>
                      <a:endParaRPr lang="es-MX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Équidos</a:t>
                      </a:r>
                      <a:endParaRPr lang="es-MX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913602" y="1963551"/>
            <a:ext cx="5119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Prevalencia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brucelosis en camélidos y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équidos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mediante prueba rosa de bengala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952936" y="3551383"/>
            <a:ext cx="1043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43305" y="1020748"/>
            <a:ext cx="8259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prueba de brucelosis, se realizó en sueros procedentes de camélidos (n= 50) y équidos (n= 36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obteniendo un </a:t>
            </a:r>
            <a:r>
              <a:rPr lang="es-MX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(86/86) de casos </a:t>
            </a: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negativos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las especies analizadas en este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estudio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(Ver Tabla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17)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9425" y="4050938"/>
            <a:ext cx="2151231" cy="1477328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Guacapiña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(2017) reporto 2.5% (1/40) de casos positivos a contagio de brucelosis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985230" y="4050938"/>
            <a:ext cx="2574032" cy="175432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(2009) al examinar 280 sueros para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s-MX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abortus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s-MX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mellitensis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97 sueros analizados para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s-MX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ovis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resultado fue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negativo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084168" y="4050938"/>
            <a:ext cx="2790056" cy="1477328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Tique et al., (2016) reporto 4.5% (23/506) casos positivos a </a:t>
            </a:r>
            <a:r>
              <a:rPr lang="es-MX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Brucella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equinos (n=257), asnales (n=130) y mulares (n=119)</a:t>
            </a:r>
            <a:endParaRPr lang="es-MX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Enfermedades sistémicas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29562" y="620688"/>
            <a:ext cx="7884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Poveda,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 reportaron el 0.18% (1/552) de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casos positivos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total de 91 fincas localizadas en 11 sectores de la parroquia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Salinas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29562" y="1628800"/>
            <a:ext cx="78848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Agrocalidad (2008),  la provincia de Bolívar está calificada como “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región tres de baja prevalencia”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(1,3% al 2,6%) ya que esta zona es caracterizada por los sistemas de producción agropecuaria de minifundios y debido a su escasa integración comercial con las regiones de alta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prevalencia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4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691680" y="4653136"/>
            <a:ext cx="2934558" cy="252000"/>
          </a:xfrm>
          <a:prstGeom prst="rect">
            <a:avLst/>
          </a:prstGeom>
          <a:ln w="28575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76670" y="633462"/>
            <a:ext cx="8283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especímenes fecales obtenidos entre camélidos y mulares, fueron analizados por el </a:t>
            </a:r>
            <a:r>
              <a:rPr lang="es-MX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método de sedimentación</a:t>
            </a:r>
            <a:r>
              <a:rPr lang="es-MX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donde el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84.88% (73/86) </a:t>
            </a:r>
            <a:r>
              <a:rPr lang="es-MX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presentaron infestación</a:t>
            </a:r>
            <a:r>
              <a:rPr lang="es-MX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al menos un tipo de endoparásito (Ver Tabla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18)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42006" y="3707740"/>
            <a:ext cx="6958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19.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Prevalencia por clase de endoparásitos en camélidos y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mulares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191476"/>
              </p:ext>
            </p:extLst>
          </p:nvPr>
        </p:nvGraphicFramePr>
        <p:xfrm>
          <a:off x="1672452" y="4149080"/>
          <a:ext cx="6139908" cy="14630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67054"/>
                <a:gridCol w="907390"/>
                <a:gridCol w="675512"/>
                <a:gridCol w="522651"/>
                <a:gridCol w="986918"/>
                <a:gridCol w="675512"/>
                <a:gridCol w="522651"/>
                <a:gridCol w="682220"/>
              </a:tblGrid>
              <a:tr h="176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Positivo 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Negativo 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Nemátodo</a:t>
                      </a:r>
                      <a:endParaRPr lang="es-MX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76.74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33.26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Tremátodo</a:t>
                      </a:r>
                      <a:endParaRPr lang="es-MX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36.05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63.95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6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Céstodo</a:t>
                      </a:r>
                      <a:endParaRPr lang="es-MX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31.40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68.60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6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Protozoario</a:t>
                      </a:r>
                      <a:endParaRPr lang="es-MX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52.33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47.67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1722839" y="5672281"/>
            <a:ext cx="1043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627784" y="1556792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coprológico de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camélidos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mulares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procedentes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Salinas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464305"/>
              </p:ext>
            </p:extLst>
          </p:nvPr>
        </p:nvGraphicFramePr>
        <p:xfrm>
          <a:off x="2753760" y="2203123"/>
          <a:ext cx="4028039" cy="9753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86607"/>
                <a:gridCol w="970127"/>
                <a:gridCol w="1171305"/>
              </a:tblGrid>
              <a:tr h="1713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3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Negativo </a:t>
                      </a:r>
                      <a:endParaRPr lang="es-MX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13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Positivo </a:t>
                      </a:r>
                      <a:endParaRPr lang="es-MX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84.88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3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3315368" y="3212976"/>
            <a:ext cx="3089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n: número de animales</a:t>
            </a:r>
            <a:r>
              <a:rPr lang="es-MX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%: </a:t>
            </a:r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</a:t>
            </a:r>
          </a:p>
        </p:txBody>
      </p:sp>
      <p:sp>
        <p:nvSpPr>
          <p:cNvPr id="16" name="Rectángulo 5"/>
          <p:cNvSpPr/>
          <p:nvPr/>
        </p:nvSpPr>
        <p:spPr>
          <a:xfrm>
            <a:off x="2699792" y="2692520"/>
            <a:ext cx="4082008" cy="25200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Enfermedades parasitarias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7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239933"/>
              </p:ext>
            </p:extLst>
          </p:nvPr>
        </p:nvGraphicFramePr>
        <p:xfrm>
          <a:off x="327422" y="1022467"/>
          <a:ext cx="8489156" cy="3386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2289"/>
                <a:gridCol w="2122289"/>
                <a:gridCol w="2122289"/>
                <a:gridCol w="2122289"/>
              </a:tblGrid>
              <a:tr h="3793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Tremátodos</a:t>
                      </a:r>
                      <a:endParaRPr lang="es-MX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Céstodos</a:t>
                      </a:r>
                      <a:endParaRPr lang="es-MX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Nemátodos</a:t>
                      </a:r>
                      <a:endParaRPr lang="es-MX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Protozoarios</a:t>
                      </a:r>
                      <a:endParaRPr lang="es-MX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Dicrocoellidae</a:t>
                      </a: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Anoplocephalidae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Strongyloididae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Eimeriidae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Fasciolidae</a:t>
                      </a: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Trichuridae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Paramphistomidae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Strongylidae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5920"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Ancylostomidae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5920"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Trichostrongylidae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5920"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Protostrongylidae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5920"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Oxyuridae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5920"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Ascarididae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27422" y="6206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Clases y familias de parásitos presentes en Camélidos y Mulares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4563" t="35993" r="61024" b="34593"/>
          <a:stretch/>
        </p:blipFill>
        <p:spPr>
          <a:xfrm>
            <a:off x="1" y="4872984"/>
            <a:ext cx="2970684" cy="20124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86603" y="4423168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Fasciola</a:t>
            </a:r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hepática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4"/>
          <a:stretch/>
        </p:blipFill>
        <p:spPr bwMode="auto">
          <a:xfrm>
            <a:off x="2970683" y="4872984"/>
            <a:ext cx="3041476" cy="20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3595016" y="4423168"/>
            <a:ext cx="134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Trichuris</a:t>
            </a:r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Resultado de imagen para oxyuris equ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5" b="5087"/>
          <a:stretch/>
        </p:blipFill>
        <p:spPr bwMode="auto">
          <a:xfrm>
            <a:off x="6012161" y="4842864"/>
            <a:ext cx="3131839" cy="201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6858991" y="4423168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Oxyuris</a:t>
            </a:r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</a:t>
            </a:r>
            <a:endParaRPr lang="es-MX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95536" y="620688"/>
            <a:ext cx="82809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Abdouslam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(2003); Regalado, (2015); Cala et al., (2017); Bedoya et al., (2011);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Hortúa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(2014) reportaron animales parasitados con al menos </a:t>
            </a:r>
            <a:r>
              <a:rPr lang="es-MX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diferentes tipos</a:t>
            </a:r>
            <a:r>
              <a:rPr lang="es-MX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nemátodos, un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tremátodo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un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céstodo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un protozoario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95536" y="2132856"/>
            <a:ext cx="82809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Quiroz et al.,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(2011) mencionó que el parasitismo está relacionado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pastoreo, consumo de agua </a:t>
            </a:r>
            <a:r>
              <a:rPr lang="es-MX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contaminada, la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ingesta de huéspedes intermediarios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igual manera el nivel de parasitismos tiene relación con la cantidad de animales que pastan en una pradera. La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época del año</a:t>
            </a:r>
            <a:r>
              <a:rPr lang="es-MX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también influye, la humedad es determinante, por lo que se asume que en </a:t>
            </a:r>
            <a:r>
              <a:rPr lang="es-MX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épocas invernales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grado de infección es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mayor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2111" y="4476021"/>
            <a:ext cx="81369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Bedoya et al., (2011);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Hortúa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(2014);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Perveen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(2012) mencionaron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animales expuestos a trabajo, con baja condición corporal y pobre estado sanitario son susceptibles a presentar mayor carga parasitaria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3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165611" y="3498231"/>
            <a:ext cx="1110245" cy="288032"/>
          </a:xfrm>
          <a:prstGeom prst="rect">
            <a:avLst/>
          </a:prstGeom>
          <a:ln w="34925">
            <a:solidFill>
              <a:srgbClr val="00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571999" y="3509064"/>
            <a:ext cx="1110245" cy="288032"/>
          </a:xfrm>
          <a:prstGeom prst="rect">
            <a:avLst/>
          </a:prstGeom>
          <a:ln w="34925">
            <a:solidFill>
              <a:srgbClr val="00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347863" y="3210199"/>
            <a:ext cx="1080120" cy="288032"/>
          </a:xfrm>
          <a:prstGeom prst="rect">
            <a:avLst/>
          </a:prstGeom>
          <a:ln w="34925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42129" y="3210199"/>
            <a:ext cx="937583" cy="288032"/>
          </a:xfrm>
          <a:prstGeom prst="rect">
            <a:avLst/>
          </a:prstGeom>
          <a:ln w="34925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76553" y="692696"/>
            <a:ext cx="8787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todos los animales muestreados (n= 86),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camélidos y equinos</a:t>
            </a:r>
            <a:r>
              <a:rPr lang="es-MX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presentaron el mayor porcentaje de machos con el 62% (31/50) y 70% (7/10) respectivamente, en </a:t>
            </a: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asnos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 </a:t>
            </a: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hembras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fueron el 82% (14/17) y en </a:t>
            </a: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mulas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78% (7/9) fueron </a:t>
            </a: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hembras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(Tabla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21)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43831" y="1918573"/>
            <a:ext cx="5624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Distribución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animales procedentes de Salinas muestreados por sexo y por especie 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274234"/>
              </p:ext>
            </p:extLst>
          </p:nvPr>
        </p:nvGraphicFramePr>
        <p:xfrm>
          <a:off x="351138" y="2636912"/>
          <a:ext cx="5589014" cy="150455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79664"/>
                <a:gridCol w="501435"/>
                <a:gridCol w="623779"/>
                <a:gridCol w="597931"/>
                <a:gridCol w="599653"/>
                <a:gridCol w="598792"/>
                <a:gridCol w="599653"/>
                <a:gridCol w="598792"/>
                <a:gridCol w="589315"/>
              </a:tblGrid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Camélidos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Machos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Hembras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324151" y="4129335"/>
            <a:ext cx="2951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n: número de animales; %: porcentaje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232291" y="2610778"/>
            <a:ext cx="2588181" cy="2031325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Iñiguez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(2005) y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FAO,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(2001)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mencionaron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preferencia de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machos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castrados por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 </a:t>
            </a:r>
            <a:r>
              <a:rPr lang="es-MX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dóciles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presentar </a:t>
            </a:r>
            <a:r>
              <a:rPr lang="es-MX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mayor</a:t>
            </a:r>
            <a:r>
              <a:rPr lang="es-MX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resistencia para el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trabajo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69369" y="4676943"/>
            <a:ext cx="5742791" cy="1200329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Watson, (1981) mencionó la preferencia por </a:t>
            </a:r>
            <a:r>
              <a:rPr lang="es-MX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machos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castrados debido que en presencia de hembras son manejables y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resalta la resistencia de las </a:t>
            </a:r>
            <a:r>
              <a:rPr lang="es-MX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hembras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asno y mula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conocidos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estados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ánimo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impredecibles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Tracción animal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979712" y="3068960"/>
            <a:ext cx="5976664" cy="288000"/>
          </a:xfrm>
          <a:prstGeom prst="rect">
            <a:avLst/>
          </a:prstGeom>
          <a:ln w="34925">
            <a:solidFill>
              <a:srgbClr val="00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3528" y="694437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intervalo de edad en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camélidos y asnos fue de 25 a 52 meses; en equinos y mulares la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edad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 a 96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meses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943017"/>
              </p:ext>
            </p:extLst>
          </p:nvPr>
        </p:nvGraphicFramePr>
        <p:xfrm>
          <a:off x="971600" y="2112419"/>
          <a:ext cx="7128792" cy="232469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20484"/>
                <a:gridCol w="639133"/>
                <a:gridCol w="793485"/>
                <a:gridCol w="761471"/>
                <a:gridCol w="763759"/>
                <a:gridCol w="762615"/>
                <a:gridCol w="762615"/>
                <a:gridCol w="762615"/>
                <a:gridCol w="762615"/>
              </a:tblGrid>
              <a:tr h="36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Edad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Camélidos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Equinos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Mulas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(Meses)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20.83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11.76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0-24 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25-52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41.67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41.18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53-96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33.33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29.41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44.45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96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17.65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22.22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MX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315143" y="1663235"/>
            <a:ext cx="8577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etaria de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animales procedentes de Salinas muestreados por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especie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67839" y="4417367"/>
            <a:ext cx="562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n: número de animales; %: porcentaje; ND: no determinado; &gt;: mayor que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13082" y="4753449"/>
            <a:ext cx="849694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Iñiguez et al., (2005); OIE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(2017) mencionaron que la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vida útil </a:t>
            </a:r>
            <a:r>
              <a:rPr lang="es-MX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empieza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los tres años, pero </a:t>
            </a:r>
            <a:r>
              <a:rPr lang="es-MX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nunca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antes de los dos, porque al momento de utilizarlos muy jóvenes </a:t>
            </a:r>
            <a:r>
              <a:rPr lang="es-MX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 vida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productiva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16 Conector recto"/>
          <p:cNvCxnSpPr/>
          <p:nvPr/>
        </p:nvCxnSpPr>
        <p:spPr>
          <a:xfrm>
            <a:off x="3563888" y="2492896"/>
            <a:ext cx="1404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624228" y="2492896"/>
            <a:ext cx="1404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Tracción animal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9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499992" y="3861048"/>
            <a:ext cx="755139" cy="5040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275856" y="2132856"/>
            <a:ext cx="2484276" cy="32400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908483"/>
              </p:ext>
            </p:extLst>
          </p:nvPr>
        </p:nvGraphicFramePr>
        <p:xfrm>
          <a:off x="3275856" y="1700808"/>
          <a:ext cx="2448282" cy="12192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84003"/>
                <a:gridCol w="764279"/>
              </a:tblGrid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de carga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Agua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Leche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72.09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Madera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10.47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Otros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3152584" y="1309464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Tipo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producto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240797" y="2924944"/>
            <a:ext cx="1043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%: porcentaje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48503" y="569165"/>
            <a:ext cx="835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principal producto transportado fue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leche con 72.09% (62/86), por ser considerado el producto de mayor redito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económico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73383" y="3262908"/>
            <a:ext cx="3556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Peso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carga por especie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28539"/>
              </p:ext>
            </p:extLst>
          </p:nvPr>
        </p:nvGraphicFramePr>
        <p:xfrm>
          <a:off x="1191357" y="3619330"/>
          <a:ext cx="6730765" cy="7315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42734"/>
                <a:gridCol w="1341785"/>
                <a:gridCol w="671367"/>
                <a:gridCol w="671367"/>
                <a:gridCol w="1356978"/>
                <a:gridCol w="673267"/>
                <a:gridCol w="673267"/>
              </a:tblGrid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MX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Camélidos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Équidos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Máx.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Carga (kg)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18.93 ± 16.82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62.24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16.50 ± 16.11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72.00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tángulo 12"/>
          <p:cNvSpPr/>
          <p:nvPr/>
        </p:nvSpPr>
        <p:spPr>
          <a:xfrm>
            <a:off x="1173383" y="4365104"/>
            <a:ext cx="6821248" cy="276999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D.E.: Desviación estándar; Min: valor mínimo; Max: valor máximo; Kg: kilogramo</a:t>
            </a:r>
            <a:r>
              <a:rPr lang="es-MX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s-MX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244937" y="4725144"/>
            <a:ext cx="3931123" cy="1200329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Iñiguez et al., (2005) carga de trabajo debe tener relación con la edad. Y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siguen desarrollándose hasta los cinco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años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21401" y="4709105"/>
            <a:ext cx="2462967" cy="1200329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James et al., (1980); FAO, (2009) mencionan camélidos pueden cargar hasta 50 kg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732240" y="5949950"/>
            <a:ext cx="2304256" cy="683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Tracción animal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6781800" y="2130743"/>
            <a:ext cx="1296144" cy="73587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3851920" y="2132856"/>
            <a:ext cx="1296144" cy="735876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27585" y="558517"/>
            <a:ext cx="7445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Parámetros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fisiológicos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camélidos y mulares pre y post ejercicio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786390"/>
              </p:ext>
            </p:extLst>
          </p:nvPr>
        </p:nvGraphicFramePr>
        <p:xfrm>
          <a:off x="871293" y="908720"/>
          <a:ext cx="7401413" cy="19507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28079"/>
                <a:gridCol w="1309672"/>
                <a:gridCol w="1519831"/>
                <a:gridCol w="1354569"/>
                <a:gridCol w="1489262"/>
              </a:tblGrid>
              <a:tr h="278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Camélidos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ejercicio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ejercicio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ejercicio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ejercicio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 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± D.E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Hto (%)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33.50 </a:t>
                      </a: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3.45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32.29 ± 3.41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37.05 ± 11.11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37.09 ± 9.61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6.44 ± 0.94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6.33 ± 0.96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7.17 ± 0.53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7.22 ± 0.52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 (lat/min)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51.67 ± 6.65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64.20 ± 12.48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42.91 ± 8.32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70.44 ± 16.19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 (resp/min)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21.71 </a:t>
                      </a: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4.50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26.20 </a:t>
                      </a: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3.56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20.64 </a:t>
                      </a: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10.40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28.89 </a:t>
                      </a:r>
                      <a:r>
                        <a:rPr lang="es-MX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 11.04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</a:t>
                      </a:r>
                      <a:r>
                        <a:rPr lang="es-MX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ratura</a:t>
                      </a: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(°C)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37.22 ± 1.03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37.83 ± 0.49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37.76 ± 0.18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38.81 ± 0.22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871292" y="2868732"/>
            <a:ext cx="7401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Hto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hematocrito; %: </a:t>
            </a: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porcentaje; Pt: proteína total; </a:t>
            </a:r>
            <a:r>
              <a:rPr lang="es-MX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/min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latido/minute; </a:t>
            </a:r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/min: respiraciones/minuto; D.E</a:t>
            </a:r>
            <a:r>
              <a:rPr lang="es-MX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 desviación 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estándar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40666" y="3429000"/>
            <a:ext cx="3915310" cy="2585323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Buitrago et al., (2018) mencionaron que el incremento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necesario para que la tasa de procesos metabólicos puedan suplir los requerimientos de oxígeno y nutrientes a los músculos cuando el animal realiza trabajo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físico.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894124" y="3429000"/>
            <a:ext cx="3775351" cy="2585323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González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J,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(2015) al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momento de transformar la energía química en mecánica solamente el 25% es aprovechado para el trabajo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físico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el restante se pierde en forma de calor,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aumentando el ritmo metabólico.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7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11560" y="2060848"/>
            <a:ext cx="8136905" cy="288032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5536" y="692696"/>
            <a:ext cx="8166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Perfil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enzimático de camélidos y mulares pre y post ejercicio</a:t>
            </a:r>
          </a:p>
          <a:p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022452"/>
              </p:ext>
            </p:extLst>
          </p:nvPr>
        </p:nvGraphicFramePr>
        <p:xfrm>
          <a:off x="582554" y="1231885"/>
          <a:ext cx="8136905" cy="133226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14662"/>
                <a:gridCol w="1528752"/>
                <a:gridCol w="1774150"/>
                <a:gridCol w="1580415"/>
                <a:gridCol w="1738926"/>
              </a:tblGrid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Camélidos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Asnos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56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ejercicio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ejercicio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ejercicio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ejercicio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 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MX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CK (U/l)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69.83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213.59</a:t>
                      </a:r>
                      <a:r>
                        <a:rPr lang="en-US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86.14</a:t>
                      </a:r>
                      <a:r>
                        <a:rPr lang="en-US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150.82</a:t>
                      </a:r>
                      <a:r>
                        <a:rPr lang="en-US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LDH </a:t>
                      </a:r>
                      <a:r>
                        <a:rPr lang="es-MX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(U/l)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285.53</a:t>
                      </a:r>
                      <a:r>
                        <a:rPr lang="en-US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338.58</a:t>
                      </a:r>
                      <a:r>
                        <a:rPr lang="en-US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252.71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263.88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467538" y="2535287"/>
            <a:ext cx="8136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U/l: unidad/litro; </a:t>
            </a:r>
            <a:r>
              <a:rPr lang="es-MX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</a:t>
            </a:r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&gt;0.05: no existen diferencias estadísticas; </a:t>
            </a:r>
            <a:r>
              <a:rPr lang="es-MX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</a:t>
            </a:r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&lt;0.05: </a:t>
            </a:r>
            <a:r>
              <a:rPr lang="es-MX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existen diferencias </a:t>
            </a:r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estadísticas; Medias con letras iguales en una misma fila no </a:t>
            </a:r>
            <a:r>
              <a:rPr lang="es-MX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difieren estadísticamente </a:t>
            </a:r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acuerdo con la prueba de </a:t>
            </a:r>
            <a:r>
              <a:rPr lang="es-MX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Tukey</a:t>
            </a:r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 &gt; 0.05).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11560" y="3481257"/>
            <a:ext cx="3635896" cy="2169825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Mamani et al., (2014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libera en la sangre en respuesta al daño muscular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ejercicio vigoroso o a causa de estrés provocado por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manejo y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transporte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733857" y="3495253"/>
            <a:ext cx="3924442" cy="2169825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Islas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(1992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determinó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las concentraciones séricas de CK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aumentan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significativamente a las 4 horas de ejercicio, con carga liviana y a las dos horas, con carga media y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pesada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17 Conector recto"/>
          <p:cNvCxnSpPr/>
          <p:nvPr/>
        </p:nvCxnSpPr>
        <p:spPr>
          <a:xfrm>
            <a:off x="5436096" y="1772816"/>
            <a:ext cx="32222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2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112" y="76562"/>
            <a:ext cx="2240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racción animal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4 Rectángulo"/>
          <p:cNvSpPr/>
          <p:nvPr/>
        </p:nvSpPr>
        <p:spPr>
          <a:xfrm>
            <a:off x="179512" y="764704"/>
            <a:ext cx="8591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 en el 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animales para t</a:t>
            </a:r>
            <a:r>
              <a:rPr lang="es-EC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ransporte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trabajos agrícolas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esta manera la energía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 </a:t>
            </a:r>
            <a:r>
              <a:rPr lang="es-EC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contribuye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desarrollo económico de varias localidades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incluso </a:t>
            </a:r>
            <a:r>
              <a:rPr lang="es-MX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disminuyendo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mujeres y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niños en particular, el tiempo y esfuerzo dedicados a transportar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productos de primera necesidad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420888"/>
            <a:ext cx="4281851" cy="3174863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0672" t="44051" r="5271" b="7004"/>
          <a:stretch/>
        </p:blipFill>
        <p:spPr>
          <a:xfrm>
            <a:off x="395536" y="2420888"/>
            <a:ext cx="3512182" cy="3174863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732240" y="5733256"/>
            <a:ext cx="230425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2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0" y="620688"/>
            <a:ext cx="4644008" cy="55551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Guías de información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/>
          <p:cNvPicPr>
            <a:picLocks noChangeAspect="1"/>
          </p:cNvPicPr>
          <p:nvPr/>
        </p:nvPicPr>
        <p:blipFill rotWithShape="1">
          <a:blip r:embed="rId2"/>
          <a:srcRect r="14564"/>
          <a:stretch/>
        </p:blipFill>
        <p:spPr>
          <a:xfrm>
            <a:off x="4704522" y="1586204"/>
            <a:ext cx="4422439" cy="34269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8529"/>
            <a:ext cx="4704522" cy="3387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RESULTADOS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2"/>
          <p:cNvSpPr txBox="1"/>
          <p:nvPr/>
        </p:nvSpPr>
        <p:spPr>
          <a:xfrm>
            <a:off x="27111" y="76562"/>
            <a:ext cx="6434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por animal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41644" y="980728"/>
            <a:ext cx="8660712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coprológico realizado por el </a:t>
            </a:r>
            <a:r>
              <a:rPr lang="es-EC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método de sedimentación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reveló que la prevalencia de parásitos gastrointestinales en camélidos y mulares es de </a:t>
            </a:r>
            <a:r>
              <a:rPr lang="es-EC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84.88%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evidenciando principalmente la prevalencia de </a:t>
            </a:r>
            <a:r>
              <a:rPr lang="es-EC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nemátodos con 76.74% (66/86)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tremátodos 36.05% (31/86), céstodos 31.40% (27/86) y protozoarios 52.33% (45/86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analizar los indicadore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C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hematológicos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obtuvo una media para </a:t>
            </a:r>
            <a:r>
              <a:rPr lang="es-EC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hematocrito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34,61% en camélidos y 40,42% en mulares, sin embargo en </a:t>
            </a:r>
            <a:r>
              <a:rPr lang="es-EC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camélidos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60% (30/50) presentaron valores inferiores a los valores establecidos para la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especie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leucograma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realizado a camélidos (C) y mulares (M) reporto valores normales para neutrófilos, eosinófilos y linfocitos sin embargo, se evidencio </a:t>
            </a:r>
            <a:r>
              <a:rPr lang="es-EC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basofília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pc="-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(C=24,84±8,99</a:t>
            </a:r>
            <a:r>
              <a:rPr lang="es-EC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%; M=25,11±12,05%) y </a:t>
            </a:r>
            <a:r>
              <a:rPr lang="es-EC" spc="-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monocitosis</a:t>
            </a:r>
            <a:r>
              <a:rPr lang="es-EC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(C=9,10±5,35%; M=10,22±7,01</a:t>
            </a:r>
            <a:r>
              <a:rPr lang="es-EC" spc="-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79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80425" y="764704"/>
            <a:ext cx="8383150" cy="486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evaluar los diferentes parámetros sanguíneos en camélidos (C) y mulares (M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determinó que las dos especies mantienen valores </a:t>
            </a:r>
            <a:r>
              <a:rPr lang="es-EC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aceptables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para proteínas totales, colesterol, bilirrubina total, bilirrubina directa y creatinina, mientras que urea, ALT, AST y glucosa presentaron valores inferiores a los parámetros establecidos para las especies en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estudio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constantes fisiológicas en camélidos (C) y mulares (M); fueron: </a:t>
            </a:r>
            <a:r>
              <a:rPr lang="es-EC" spc="-5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temperatura rectal (C=37,26°C; M=36,71°C), frecuencia cardíaca (C=60 </a:t>
            </a:r>
            <a:r>
              <a:rPr lang="es-EC" spc="-5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lpm</a:t>
            </a:r>
            <a:r>
              <a:rPr lang="es-EC" spc="-5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M=57 </a:t>
            </a:r>
            <a:r>
              <a:rPr lang="es-EC" spc="-5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lpm</a:t>
            </a:r>
            <a:r>
              <a:rPr lang="es-EC" spc="-5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frecuencia respiratoria (C=26 rpm; M= 37 rpm</a:t>
            </a:r>
            <a:r>
              <a:rPr lang="es-EC" spc="-5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MX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La valoración de trabajo físico mediante el análisis de lactato deshidrogenasa (LDH) y creatinina quinasa (CK), </a:t>
            </a:r>
            <a:r>
              <a:rPr lang="es-EC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presentaron diferencia significativa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((P &lt; 0,05) post-ejercicio en camélidos y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mulares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89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39552" y="1653077"/>
            <a:ext cx="80648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La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información obtenida mediante la aplicación de encuestas epidemiológicas a los productores y los análisis de bioquímica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sanguínea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hematología y coprológica realizados a los animales se demostró el escaso manejo nutricional, sanitario, productivo y reproductivo de cada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especie</a:t>
            </a:r>
            <a:endParaRPr lang="es-MX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0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87524" y="692696"/>
            <a:ext cx="8568952" cy="548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elaborar una </a:t>
            </a:r>
            <a:r>
              <a:rPr lang="es-EC" b="1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guía técnica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promoviendo el uso de registros, para el manejo nutricional, reproductivo, y sanitario, en camélidos, equinos, mulares y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asnos</a:t>
            </a:r>
            <a:endParaRPr lang="es-MX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EC" b="1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calendario </a:t>
            </a:r>
            <a:r>
              <a:rPr lang="es-EC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vacunación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desparasitación oportuna de acuerdo a los endoparásitos reportados en cada especie, para evitar el contagio en otros animales y mejorar el rendimiento de los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mismos</a:t>
            </a:r>
            <a:endParaRPr lang="es-MX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 a conocer a los productores, sobre las </a:t>
            </a:r>
            <a:r>
              <a:rPr lang="es-EC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buenas prácticas de manejo de potreros</a:t>
            </a:r>
            <a:r>
              <a:rPr lang="es-EC" dirty="0" smtClean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para una adecuada alimentación e hidratación en los animales</a:t>
            </a:r>
            <a:endParaRPr lang="es-MX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es-EC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 capacitaciones a los productores, sobre el bienestar animal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especialmente  en los animales de carga para tomar conciencia del sobre esfuerzo al que están siendo sometidas las diferentes especies</a:t>
            </a: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</a:t>
            </a:r>
            <a:r>
              <a:rPr lang="es-EC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socializar los parámetros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personas que estén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relacionadas con el estudio y manejo de camélidos</a:t>
            </a:r>
            <a:endParaRPr lang="es-MX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07" y="692698"/>
            <a:ext cx="2257052" cy="2149108"/>
          </a:xfrm>
          <a:prstGeom prst="rect">
            <a:avLst/>
          </a:prstGeom>
        </p:spPr>
      </p:pic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002" y="1379859"/>
            <a:ext cx="3618190" cy="103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9051" r="38188" b="70999"/>
          <a:stretch/>
        </p:blipFill>
        <p:spPr>
          <a:xfrm>
            <a:off x="6419404" y="692696"/>
            <a:ext cx="2257052" cy="21491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26754" y="2852936"/>
            <a:ext cx="84531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Dr. Jorge Ron Román PhD., maestro, profesional y excelente persona,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su comprensión y apoyo para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culminar nuestro proyecto de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titulación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Dra.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María Augusta Chávez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por su rigor, tolerancia y apoyo demostrado hacia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nosotras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Lcda. Silvana Granda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Albuja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por compartir sus conocimientos y por la colaboración que nos ha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brindado</a:t>
            </a:r>
          </a:p>
          <a:p>
            <a:pPr algn="just"/>
            <a:endParaRPr lang="es-MX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nuestras familias por su comprensión y apoyo incondicional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0" y="6273800"/>
            <a:ext cx="5724128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AGRADECIMIENTOS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732240" y="5805264"/>
            <a:ext cx="2304256" cy="82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0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9"/>
          <a:stretch/>
        </p:blipFill>
        <p:spPr>
          <a:xfrm>
            <a:off x="0" y="-103955"/>
            <a:ext cx="9180512" cy="28529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824"/>
            <a:ext cx="9144000" cy="31032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74" t="17308" r="5172" b="9188"/>
          <a:stretch/>
        </p:blipFill>
        <p:spPr>
          <a:xfrm>
            <a:off x="-27301" y="2748981"/>
            <a:ext cx="9158848" cy="14127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5869" t="45509" r="22365" b="1570"/>
          <a:stretch/>
        </p:blipFill>
        <p:spPr>
          <a:xfrm>
            <a:off x="4932039" y="1196752"/>
            <a:ext cx="4248473" cy="15380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9215" t="33203" r="19894" b="17163"/>
          <a:stretch/>
        </p:blipFill>
        <p:spPr>
          <a:xfrm>
            <a:off x="-36511" y="1268760"/>
            <a:ext cx="374441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251520" y="764704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los sistemas de </a:t>
            </a:r>
            <a:r>
              <a:rPr lang="es-MX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los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países en desarrollo, el uso de la tracción animal sigue siendo una </a:t>
            </a:r>
            <a:r>
              <a:rPr lang="es-MX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realidad importante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Según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FAO, más de </a:t>
            </a:r>
            <a:r>
              <a:rPr lang="es-MX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millones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animales están involucrados en el suministro de energía en la agricultura a través de la </a:t>
            </a:r>
            <a:r>
              <a:rPr lang="es-MX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labranza y el </a:t>
            </a:r>
            <a:r>
              <a:rPr lang="es-MX" sz="2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transporte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4" y="2490909"/>
            <a:ext cx="5510843" cy="3312368"/>
          </a:xfrm>
          <a:prstGeom prst="rect">
            <a:avLst/>
          </a:prstGeom>
        </p:spPr>
      </p:pic>
      <p:sp>
        <p:nvSpPr>
          <p:cNvPr id="11" name="5 Rectángulo"/>
          <p:cNvSpPr/>
          <p:nvPr/>
        </p:nvSpPr>
        <p:spPr>
          <a:xfrm>
            <a:off x="6228184" y="2818671"/>
            <a:ext cx="25958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más </a:t>
            </a:r>
            <a:r>
              <a:rPr lang="es-EC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empleadas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la actualidad son: </a:t>
            </a: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Equinos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Mulares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Asnales 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Camélidos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2"/>
          <p:cNvSpPr txBox="1"/>
          <p:nvPr/>
        </p:nvSpPr>
        <p:spPr>
          <a:xfrm>
            <a:off x="27112" y="76562"/>
            <a:ext cx="2240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racción animal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732240" y="5733256"/>
            <a:ext cx="230425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3"/>
          <p:cNvSpPr txBox="1"/>
          <p:nvPr/>
        </p:nvSpPr>
        <p:spPr>
          <a:xfrm>
            <a:off x="395536" y="76562"/>
            <a:ext cx="353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CAMÉLIDOS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24537" y="96034"/>
            <a:ext cx="353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MULARES</a:t>
            </a:r>
          </a:p>
        </p:txBody>
      </p:sp>
      <p:pic>
        <p:nvPicPr>
          <p:cNvPr id="9" name="Picture 4" descr="https://scontent.fuio4-1.fna.fbcdn.net/v/t1.15752-9/33676673_1452968294808312_5175060117049049088_n.jpg?_nc_cat=0&amp;_nc_eui2=AeG0be3rx8t1iUnhU6RFIkkdvNRxizXm8ng1q7mnQJzT89oE8JzXflTpXcjx35zYJILE4KsTSmhIAKHgctSVLIpyGZ4Y-fX5ki5mcodXjp0Jrg&amp;oh=8858cfa6b9726521365cf8e09e002c13&amp;oe=5B7C7E3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" b="11823"/>
          <a:stretch/>
        </p:blipFill>
        <p:spPr bwMode="auto">
          <a:xfrm>
            <a:off x="5408094" y="785552"/>
            <a:ext cx="2553184" cy="3213977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4" t="16883" r="19061" b="43997"/>
          <a:stretch/>
        </p:blipFill>
        <p:spPr bwMode="auto">
          <a:xfrm>
            <a:off x="868705" y="789672"/>
            <a:ext cx="2760072" cy="3209858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Rectángulo"/>
          <p:cNvSpPr/>
          <p:nvPr/>
        </p:nvSpPr>
        <p:spPr>
          <a:xfrm>
            <a:off x="539552" y="4246056"/>
            <a:ext cx="37855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Tetrápodos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Orden: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Artiodactyla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Evolución de los dedos en patas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Peso:  110 – 150 kg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Transportar: 25 – 50 kg</a:t>
            </a:r>
          </a:p>
        </p:txBody>
      </p:sp>
      <p:sp>
        <p:nvSpPr>
          <p:cNvPr id="12" name="5 Rectángulo"/>
          <p:cNvSpPr/>
          <p:nvPr/>
        </p:nvSpPr>
        <p:spPr>
          <a:xfrm>
            <a:off x="4791910" y="4246056"/>
            <a:ext cx="41174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Aprovechan su fuerza y resistencia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transporte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tamaño animal, silla de montar y ruta.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Transportar: 112 kg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732240" y="5733256"/>
            <a:ext cx="230425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4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4 Rectángulo"/>
          <p:cNvSpPr>
            <a:spLocks noChangeArrowheads="1"/>
          </p:cNvSpPr>
          <p:nvPr/>
        </p:nvSpPr>
        <p:spPr bwMode="auto">
          <a:xfrm>
            <a:off x="395536" y="692696"/>
            <a:ext cx="82804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parámetros fisiológicos, hematológicos, bioquímicos y tracción animal de camélidos y mulares, en la parroquia Salinas, </a:t>
            </a:r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Provincia 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Bolívar – Ecuador</a:t>
            </a:r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0674" y="76562"/>
            <a:ext cx="2469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GENERAL</a:t>
            </a:r>
          </a:p>
        </p:txBody>
      </p:sp>
      <p:sp>
        <p:nvSpPr>
          <p:cNvPr id="7" name="4 Rectángulo"/>
          <p:cNvSpPr/>
          <p:nvPr/>
        </p:nvSpPr>
        <p:spPr>
          <a:xfrm>
            <a:off x="590674" y="1916832"/>
            <a:ext cx="2469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ESPECÍFICOS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39552" y="2420888"/>
            <a:ext cx="8064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algn="just">
              <a:buFont typeface="Symbol" panose="05050102010706020507" pitchFamily="18" charset="2"/>
              <a:buChar char=""/>
            </a:pP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una base de datos de cada unidad productiva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mediante la  aplicación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MX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encuestas epidemiológicas </a:t>
            </a:r>
            <a:r>
              <a:rPr lang="es-MX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MX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registros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para la evaluación del manejo actual de cada especie animal en estudio.</a:t>
            </a:r>
          </a:p>
          <a:p>
            <a:pPr algn="just"/>
            <a:endParaRPr lang="es-MX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 algn="just">
              <a:buFont typeface="Symbol" panose="05050102010706020507" pitchFamily="18" charset="2"/>
              <a:buChar char=""/>
            </a:pP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</a:t>
            </a:r>
            <a:r>
              <a:rPr lang="es-MX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status sanitario de camélidos y mulares mediante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MX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coprológicos, hematológicos, bioquímica sanguínea y parámetros fisiológicos.</a:t>
            </a:r>
          </a:p>
          <a:p>
            <a:pPr marL="342891" indent="-342891" algn="just">
              <a:buFont typeface="Symbol" panose="05050102010706020507" pitchFamily="18" charset="2"/>
              <a:buChar char=""/>
            </a:pPr>
            <a:endParaRPr lang="es-MX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 algn="just">
              <a:buFont typeface="Symbol" panose="05050102010706020507" pitchFamily="18" charset="2"/>
              <a:buChar char=""/>
            </a:pP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Valorar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trabajo físico de la</a:t>
            </a:r>
            <a:r>
              <a:rPr lang="es-MX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tracción animal</a:t>
            </a:r>
            <a:r>
              <a:rPr lang="es-MX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nivel enzimático muscular, mediante la determinación de la presencia de Lactato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deshidrogenasa (LDH)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Creatinina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quinasa (CK). </a:t>
            </a:r>
            <a:endParaRPr lang="es-MX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 algn="just">
              <a:buFont typeface="Symbol" panose="05050102010706020507" pitchFamily="18" charset="2"/>
              <a:buChar char=""/>
            </a:pPr>
            <a:endParaRPr lang="es-MX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91" indent="-342891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b="1" dirty="0">
                <a:solidFill>
                  <a:srgbClr val="CC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Desarrollar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una guía de recomendaciones que favorezcan al </a:t>
            </a:r>
            <a:r>
              <a:rPr lang="es-MX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bienestar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los animales empleados para tracción animal.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OBJETIVOS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732240" y="5733256"/>
            <a:ext cx="230425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5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55576" y="1196752"/>
            <a:ext cx="7488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indent="-536575" algn="just">
              <a:lnSpc>
                <a:spcPct val="150000"/>
              </a:lnSpc>
            </a:pPr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Ho: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camélidos y mulares del cantón Salinas, Provincia Bolívar – Ecuador no están sometidos a sobre esfuerzo y no mantienen un adecuado manejo para preservar su bienestar</a:t>
            </a:r>
          </a:p>
          <a:p>
            <a:pPr algn="just">
              <a:lnSpc>
                <a:spcPct val="150000"/>
              </a:lnSpc>
            </a:pP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algn="just">
              <a:lnSpc>
                <a:spcPct val="150000"/>
              </a:lnSpc>
            </a:pPr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Hi: 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camélidos y mulares del cantón Salinas, Provincia Bolívar – Ecuador están sometidos a sobre esfuerzo y no mantienen un adecuado manejo para preservar su bienestar</a:t>
            </a:r>
          </a:p>
          <a:p>
            <a:pPr algn="just">
              <a:lnSpc>
                <a:spcPct val="150000"/>
              </a:lnSpc>
            </a:pP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6273800"/>
            <a:ext cx="48245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i="0" kern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HIPÓTESIS</a:t>
            </a:r>
            <a:endParaRPr lang="es-EC" sz="2800" i="0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732240" y="5733256"/>
            <a:ext cx="230425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3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12154</TotalTime>
  <Words>5756</Words>
  <Application>Microsoft Office PowerPoint</Application>
  <PresentationFormat>Presentación en pantalla (4:3)</PresentationFormat>
  <Paragraphs>1260</Paragraphs>
  <Slides>57</Slides>
  <Notes>16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0" baseType="lpstr">
      <vt:lpstr>Diseño predeterminado</vt:lpstr>
      <vt:lpstr>1_Tema de Office</vt:lpstr>
      <vt:lpstr>CorelDRAW</vt:lpstr>
      <vt:lpstr>Presentación de PowerPoint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Carlos Quiloango</dc:creator>
  <cp:lastModifiedBy>ELIANA</cp:lastModifiedBy>
  <cp:revision>947</cp:revision>
  <dcterms:created xsi:type="dcterms:W3CDTF">2008-02-13T16:07:44Z</dcterms:created>
  <dcterms:modified xsi:type="dcterms:W3CDTF">2019-02-18T02:29:43Z</dcterms:modified>
</cp:coreProperties>
</file>