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4"/>
  </p:notesMasterIdLst>
  <p:sldIdLst>
    <p:sldId id="288" r:id="rId2"/>
    <p:sldId id="326" r:id="rId3"/>
    <p:sldId id="324" r:id="rId4"/>
    <p:sldId id="314" r:id="rId5"/>
    <p:sldId id="315" r:id="rId6"/>
    <p:sldId id="292" r:id="rId7"/>
    <p:sldId id="325" r:id="rId8"/>
    <p:sldId id="319" r:id="rId9"/>
    <p:sldId id="328" r:id="rId10"/>
    <p:sldId id="297" r:id="rId11"/>
    <p:sldId id="329" r:id="rId12"/>
    <p:sldId id="303" r:id="rId13"/>
    <p:sldId id="304" r:id="rId14"/>
    <p:sldId id="317" r:id="rId15"/>
    <p:sldId id="305" r:id="rId16"/>
    <p:sldId id="320" r:id="rId17"/>
    <p:sldId id="306" r:id="rId18"/>
    <p:sldId id="309" r:id="rId19"/>
    <p:sldId id="318" r:id="rId20"/>
    <p:sldId id="310" r:id="rId21"/>
    <p:sldId id="311" r:id="rId22"/>
    <p:sldId id="327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Adolfo Naranjo Meneses" initials="GANM" lastIdx="1" clrIdx="0">
    <p:extLst>
      <p:ext uri="{19B8F6BF-5375-455C-9EA6-DF929625EA0E}">
        <p15:presenceInfo xmlns:p15="http://schemas.microsoft.com/office/powerpoint/2012/main" userId="S::gusnaran@espol.edu.ec::5c7f8689-45b8-4a50-92b8-693af3dc6a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79"/>
  </p:normalViewPr>
  <p:slideViewPr>
    <p:cSldViewPr snapToGrid="0" snapToObjects="1">
      <p:cViewPr varScale="1">
        <p:scale>
          <a:sx n="109" d="100"/>
          <a:sy n="109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0T01:29:08.477" idx="1">
    <p:pos x="10" y="10"/>
    <p:text>En este entorno el presente estudio da a conocer caracteres funcionales de especies arboreas que permiten 
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E147-6484-2247-8D0D-DF331DA55F1A}" type="datetimeFigureOut">
              <a:rPr lang="es-EC" smtClean="0"/>
              <a:t>23/1/19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DC33-4033-564A-A6F0-740E66252B1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08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738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variables </a:t>
            </a:r>
            <a:r>
              <a:rPr lang="es-ES" dirty="0" err="1"/>
              <a:t>cli</a:t>
            </a:r>
            <a:r>
              <a:rPr lang="es-ES" dirty="0"/>
              <a:t> como…fueron tomadas entre los meses. Las cuales nos </a:t>
            </a:r>
            <a:r>
              <a:rPr lang="es-ES" dirty="0" err="1"/>
              <a:t>propor</a:t>
            </a:r>
            <a:r>
              <a:rPr lang="es-E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550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especies que presentaron altos valores para los rasgos </a:t>
            </a:r>
            <a:r>
              <a:rPr lang="es-ES" dirty="0" err="1"/>
              <a:t>funcio</a:t>
            </a:r>
            <a:r>
              <a:rPr lang="es-ES" dirty="0"/>
              <a:t> fueron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385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Resaltar 4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304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62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3 grupos son estadísticamente diferentes.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7890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FAFA8-1F46-4F2C-9964-62D3CBAEA100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442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FAFA8-1F46-4F2C-9964-62D3CBAEA100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4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Ad rápido crecimiento y realizan el Ciclaje de nutrientes de manera </a:t>
            </a:r>
            <a:r>
              <a:rPr lang="es-ES" dirty="0" err="1"/>
              <a:t>efec</a:t>
            </a:r>
            <a:r>
              <a:rPr lang="es-ES" dirty="0"/>
              <a:t> gracias a su alta capa </a:t>
            </a:r>
            <a:r>
              <a:rPr lang="es-ES" dirty="0" err="1"/>
              <a:t>fotosinte</a:t>
            </a:r>
            <a:r>
              <a:rPr lang="es-ES" dirty="0"/>
              <a:t>. Una vez </a:t>
            </a:r>
            <a:r>
              <a:rPr lang="es-ES" dirty="0" err="1"/>
              <a:t>impletadas</a:t>
            </a:r>
            <a:r>
              <a:rPr lang="es-ES" dirty="0"/>
              <a:t> </a:t>
            </a:r>
            <a:r>
              <a:rPr lang="es-ES" dirty="0" err="1"/>
              <a:t>conser</a:t>
            </a:r>
            <a:r>
              <a:rPr lang="es-ES" dirty="0"/>
              <a:t> estos generaran </a:t>
            </a:r>
            <a:r>
              <a:rPr lang="es-ES" dirty="0" err="1"/>
              <a:t>s.e</a:t>
            </a:r>
            <a:r>
              <a:rPr lang="es-ES" dirty="0"/>
              <a:t> como la captura y alma de carbono.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683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FAFA8-1F46-4F2C-9964-62D3CBAEA100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827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FAFA8-1F46-4F2C-9964-62D3CBAEA100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Que permiten mantener de forma prolongada la biodiversidad de la zona. Sin embargo las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997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En este entorno el presente estudio da a conocer caracteres funcionales de especies arboreas que permiten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041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 tal motivo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99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presente estudio se realizo en el bosque ubicado en la hacienda el prado cuya temperatura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300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Estudios previos de pachacama 2010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73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tomo 3 </a:t>
            </a:r>
            <a:r>
              <a:rPr lang="es-ES" dirty="0" err="1"/>
              <a:t>ind</a:t>
            </a:r>
            <a:r>
              <a:rPr lang="es-ES" dirty="0"/>
              <a:t> de cada especie para determinar los </a:t>
            </a:r>
            <a:r>
              <a:rPr lang="es-ES" dirty="0" err="1"/>
              <a:t>rf</a:t>
            </a:r>
            <a:r>
              <a:rPr lang="es-ES" dirty="0"/>
              <a:t>. FTF indicador de la relación de carbono invertido en la producción </a:t>
            </a:r>
            <a:r>
              <a:rPr lang="es-ES" dirty="0" err="1"/>
              <a:t>estructutral</a:t>
            </a:r>
            <a:r>
              <a:rPr lang="es-ES" dirty="0"/>
              <a:t> de </a:t>
            </a:r>
            <a:r>
              <a:rPr lang="es-ES" dirty="0" err="1"/>
              <a:t>tejjidos</a:t>
            </a:r>
            <a:r>
              <a:rPr lang="es-ES" dirty="0"/>
              <a:t> </a:t>
            </a:r>
            <a:r>
              <a:rPr lang="es-ES" dirty="0" err="1"/>
              <a:t>fotosin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397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determinar el </a:t>
            </a:r>
            <a:r>
              <a:rPr lang="es-ES" dirty="0" err="1"/>
              <a:t>dap</a:t>
            </a:r>
            <a:r>
              <a:rPr lang="es-ES" dirty="0"/>
              <a:t>. Para </a:t>
            </a:r>
            <a:r>
              <a:rPr lang="es-ES" dirty="0" err="1"/>
              <a:t>det</a:t>
            </a:r>
            <a:r>
              <a:rPr lang="es-ES" dirty="0"/>
              <a:t> DM se colectaron muestras </a:t>
            </a:r>
            <a:r>
              <a:rPr lang="es-ES" dirty="0" err="1"/>
              <a:t>cilin</a:t>
            </a:r>
            <a:r>
              <a:rPr lang="es-ES" dirty="0"/>
              <a:t> con barrero </a:t>
            </a:r>
            <a:r>
              <a:rPr lang="es-ES" dirty="0" err="1"/>
              <a:t>presller</a:t>
            </a:r>
            <a:r>
              <a:rPr lang="es-ES" dirty="0"/>
              <a:t>, 3 </a:t>
            </a:r>
            <a:r>
              <a:rPr lang="es-ES" dirty="0" err="1"/>
              <a:t>diametros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916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287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45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198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392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35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2938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33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554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08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38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762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79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004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022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7467-5AB8-4EC5-A520-67DF423DD2B8}" type="datetimeFigureOut">
              <a:rPr lang="es-EC" smtClean="0"/>
              <a:t>23/1/19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4"/>
          <a:srcRect l="19612" t="21181" r="3409" b="8987"/>
          <a:stretch/>
        </p:blipFill>
        <p:spPr>
          <a:xfrm>
            <a:off x="0" y="-10886"/>
            <a:ext cx="12192000" cy="69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39613" y="3785756"/>
            <a:ext cx="6994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</a:t>
            </a:r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ALARCÓN CASTELLANOS</a:t>
            </a: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 Rectángulo">
            <a:extLst>
              <a:ext uri="{FF2B5EF4-FFF2-40B4-BE49-F238E27FC236}">
                <a16:creationId xmlns:a16="http://schemas.microsoft.com/office/drawing/2014/main" id="{6A15C72B-ACC6-0D48-8070-ED701B56A48F}"/>
              </a:ext>
            </a:extLst>
          </p:cNvPr>
          <p:cNvSpPr/>
          <p:nvPr/>
        </p:nvSpPr>
        <p:spPr>
          <a:xfrm>
            <a:off x="3030804" y="2152073"/>
            <a:ext cx="7792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 LOS RASGOS FUNCIONALES DE ESPECIES FORESTALES CON LAS CARACTERÍSTICAS EDAFOLÓGICAS DE UN BOSQUE ANDINO DEL ECUADOR</a:t>
            </a:r>
          </a:p>
        </p:txBody>
      </p:sp>
    </p:spTree>
    <p:extLst>
      <p:ext uri="{BB962C8B-B14F-4D97-AF65-F5344CB8AC3E}">
        <p14:creationId xmlns:p14="http://schemas.microsoft.com/office/powerpoint/2010/main" val="64143848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6"/>
          <p:cNvSpPr/>
          <p:nvPr/>
        </p:nvSpPr>
        <p:spPr>
          <a:xfrm>
            <a:off x="1764677" y="325952"/>
            <a:ext cx="390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Características edafológicas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A62B8BD-44EC-5D46-8ABB-769086F87DA9}"/>
              </a:ext>
            </a:extLst>
          </p:cNvPr>
          <p:cNvCxnSpPr>
            <a:cxnSpLocks/>
          </p:cNvCxnSpPr>
          <p:nvPr/>
        </p:nvCxnSpPr>
        <p:spPr>
          <a:xfrm>
            <a:off x="4968524" y="3990595"/>
            <a:ext cx="439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DCC32E9-8FCF-D74D-BBBC-AF50C7640BAB}"/>
              </a:ext>
            </a:extLst>
          </p:cNvPr>
          <p:cNvSpPr/>
          <p:nvPr/>
        </p:nvSpPr>
        <p:spPr>
          <a:xfrm>
            <a:off x="5858267" y="3679757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Medidor portátil </a:t>
            </a:r>
            <a:r>
              <a:rPr lang="es-EC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Hanna Hi 991301</a:t>
            </a:r>
            <a:r>
              <a:rPr lang="es-EC" dirty="0"/>
              <a:t>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D338DD3-C3E2-C841-A542-60EA9DD46D2E}"/>
              </a:ext>
            </a:extLst>
          </p:cNvPr>
          <p:cNvSpPr txBox="1"/>
          <p:nvPr/>
        </p:nvSpPr>
        <p:spPr>
          <a:xfrm>
            <a:off x="7599289" y="1179606"/>
            <a:ext cx="98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Fosforo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972A254-1F06-2A42-B89A-8F84D8907C93}"/>
              </a:ext>
            </a:extLst>
          </p:cNvPr>
          <p:cNvCxnSpPr>
            <a:cxnSpLocks/>
          </p:cNvCxnSpPr>
          <p:nvPr/>
        </p:nvCxnSpPr>
        <p:spPr>
          <a:xfrm>
            <a:off x="8483859" y="1364272"/>
            <a:ext cx="439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85AA6AA-5715-FB4F-A601-663F0A4701F2}"/>
              </a:ext>
            </a:extLst>
          </p:cNvPr>
          <p:cNvSpPr/>
          <p:nvPr/>
        </p:nvSpPr>
        <p:spPr>
          <a:xfrm>
            <a:off x="8971361" y="1175508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Método Olsen</a:t>
            </a:r>
            <a:r>
              <a:rPr lang="es-EC" dirty="0"/>
              <a:t> </a:t>
            </a:r>
          </a:p>
        </p:txBody>
      </p:sp>
      <p:pic>
        <p:nvPicPr>
          <p:cNvPr id="33" name="Picture 4" descr="https://lh3.googleusercontent.com/p/AF1QipPN6bf8pP3EyHfLZPBruy-zwJOU_rneJtHKLX7m=s512-p-qv=pq9ikdipj15jhhd1m7dn7uu657i4bqjcp,m=5ea65c370ced1048803295694961ea83,x=,t=25-iv33776?key=YXlCUldVdGQ1OW1WS2tkMEw2MDhQUWpaNjJweWN3">
            <a:extLst>
              <a:ext uri="{FF2B5EF4-FFF2-40B4-BE49-F238E27FC236}">
                <a16:creationId xmlns:a16="http://schemas.microsoft.com/office/drawing/2014/main" id="{856BC475-CFB0-C040-9780-4936522BE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8"/>
          <a:stretch/>
        </p:blipFill>
        <p:spPr bwMode="auto">
          <a:xfrm>
            <a:off x="6765934" y="1696229"/>
            <a:ext cx="2113600" cy="17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scontent.fuio13-1.fna.fbcdn.net/v/t1.15752-9/49609861_352816212175822_8952439662962540544_n.png?_nc_cat=104&amp;_nc_ht=scontent.fuio13-1.fna&amp;oh=dae7db338691a2555c87118c6108a475&amp;oe=5CCB235D">
            <a:extLst>
              <a:ext uri="{FF2B5EF4-FFF2-40B4-BE49-F238E27FC236}">
                <a16:creationId xmlns:a16="http://schemas.microsoft.com/office/drawing/2014/main" id="{4C9D1F50-14C9-DE40-AA19-8D7A438C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47" y="1854907"/>
            <a:ext cx="2757901" cy="15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15EEF82-A91C-5346-B195-D76FBE5CD818}"/>
              </a:ext>
            </a:extLst>
          </p:cNvPr>
          <p:cNvSpPr txBox="1"/>
          <p:nvPr/>
        </p:nvSpPr>
        <p:spPr>
          <a:xfrm>
            <a:off x="1422776" y="1175508"/>
            <a:ext cx="1207477" cy="37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Nitrógeno   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A015ABB4-A8B9-8249-9495-BFD6B4A195F0}"/>
              </a:ext>
            </a:extLst>
          </p:cNvPr>
          <p:cNvCxnSpPr>
            <a:cxnSpLocks/>
          </p:cNvCxnSpPr>
          <p:nvPr/>
        </p:nvCxnSpPr>
        <p:spPr>
          <a:xfrm>
            <a:off x="2535242" y="1360174"/>
            <a:ext cx="439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B52EAA2-3F0C-0A42-861B-D9D7FDCF1B11}"/>
              </a:ext>
            </a:extLst>
          </p:cNvPr>
          <p:cNvSpPr/>
          <p:nvPr/>
        </p:nvSpPr>
        <p:spPr>
          <a:xfrm>
            <a:off x="2960249" y="1186598"/>
            <a:ext cx="194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Método  Kjeldahal </a:t>
            </a:r>
            <a:endParaRPr lang="es-EC" dirty="0"/>
          </a:p>
        </p:txBody>
      </p:sp>
      <p:pic>
        <p:nvPicPr>
          <p:cNvPr id="43" name="Picture 12" descr="https://lh3.googleusercontent.com/W-k_XBuNuKvx_VskgY6rpbix2qcTyJcwJb1KA2W9lYWVQcp1XC3SaTGLyE_ZK1XCc418i2tl30VfuhnneR9qsTlnoBSLGeFooqqnEhlQpNVi8ylxRXP3EKSihOTaK2DXVCGobInbvxS4p854sbWFmFyIEta2OLlkb5q0j9jWbSs0fkDe6n_Po5fuW_CZEha9dBS-l9txozfCsz8ey4QZrdLyLdF93s4dZROlszHvDzRWT-CpokpqQ8wHZl2QthS29idqegO6NN9wuk3CRdh-MjoIuKQGaN-M7VSttgeHJpfQv0eExE5DOdqV2E1GwwBO4rga43RgQScd4HtidoygTquxX5aUeTvs9ZXCILC0UL5R22GbKurL9yREGoXGzc3Gj8eYJIXwfrVtV5rvDavHWCSJjkOLmTohDRY8PXVxwlOOXAMhEJJMcnc0ZVzFistWaEw565hEW7s_OKHLdJtVD7Np4eozXCratth_NJsj_JIMojQTs-b4YhIBt7FL2mn-220-rH9VqcZOH5UtYJ3h9937lHd3VMAaxDOccS_tUXaFmc1bT-qJ4Tt3zzBvp7ndvy-0Nl_mndW-F3_cx9Mq-baTp1gKX-BoHP66ryyUEK3rrVBIwiiImqaciO5Ar68mLtnI3q5uAIem4WL2P9-qazojIXOxUohkjJ3D9zQtWIUdn3Ckvln-6SFno1sch2NzWKvXkfQ3XakUQqf_ZNA=w418-h314-no">
            <a:extLst>
              <a:ext uri="{FF2B5EF4-FFF2-40B4-BE49-F238E27FC236}">
                <a16:creationId xmlns:a16="http://schemas.microsoft.com/office/drawing/2014/main" id="{2A64D01A-9C18-9048-A0A3-C506D4EE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6" y="1556124"/>
            <a:ext cx="2247552" cy="16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https://lh3.googleusercontent.com/tP-mNBZV2FMNzJnPScqIICNhzLCTK0KliyRiTgRkoAlEffpHcuYRZ7a-aU5DY7NEYfkWW27Xej_GKGlAreAR0z4OyG-CjOXs9-SexkL5nQZyBBmRfwxS37wsqueXF4WEFqN0sq0y_kNifDShzdzj6QvIik0GNt48aVuX0vHMszX-VFOiW2OCDp-lKSb3m2lWNLIa8Xa_BFNcb7DXD_pGhnGDskZZYHm69QmrCHAGttnvfzocijoJa2meIIO631_hnd32Lnf882u7ZdP4i-lLZhXXa67Wo-359d9zxcDbcT5JAVRKl2RPP7daCU17nsyzZ_ZN2xHsnKViU3yrkmd_EmY94ZCAXWG8v3yA9NXdaeqwoWbnea4U35lLXihOzA9AYh6Legw-DNKxeWK50_ociuOKdnIga5SWkqTVdRbP6bTw830yNpGF4UgA6aj2qraHMad7d4n7lKzsNqykQm7R9I_4fztj-pPF2tJhC8Q0TSf2ZLV_RnhJBbZ8n8VW8YiqvyibyzDbM2PFaM3fQW3Qphkm5FkeCvbcSAa3JXG0ad4UfLAlFi2PycDO3Yel0n1zwDTnYbWWsY-KtEFjbqtzewMmPJaIz6-UGhLaTYEJjK082vrxbXfLmyjbPRcOmlFvWrtTaRp0k1FN2kuFUQC0CLf6hnu3CTvh6Ut9NCTQZ6PiJS-s9-2dl51sUtXcXPV7Yma5-MjtUX6HjsLcnlc=w811-h608-no">
            <a:extLst>
              <a:ext uri="{FF2B5EF4-FFF2-40B4-BE49-F238E27FC236}">
                <a16:creationId xmlns:a16="http://schemas.microsoft.com/office/drawing/2014/main" id="{C4090ED5-D1DB-0143-B8BD-F2B6E911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43" y="1553516"/>
            <a:ext cx="2255542" cy="16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76CF39C5-448F-0D48-BC10-91BF6F75BC0C}"/>
              </a:ext>
            </a:extLst>
          </p:cNvPr>
          <p:cNvSpPr txBox="1"/>
          <p:nvPr/>
        </p:nvSpPr>
        <p:spPr>
          <a:xfrm>
            <a:off x="1221555" y="3713595"/>
            <a:ext cx="396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ph, Sólidos totales disueltos (SDT), Conductividad Eléctrica (CE)</a:t>
            </a:r>
          </a:p>
        </p:txBody>
      </p:sp>
      <p:pic>
        <p:nvPicPr>
          <p:cNvPr id="46" name="Picture 8" descr="https://lh3.googleusercontent.com/p/AF1QipPMiW_1UoIk0JaQkEnjDyuU9tJID6ADLbIA-bv8=s512-p-qv=pak8oukjikoqj96si70861og9a37pioc3,m=5ea65c370ced1048803295694961ea83,x=,t=25-iv33768?key=TnpGanJONENmZzdHNGR0Y0NKektHTS1FZXBCSTFB">
            <a:extLst>
              <a:ext uri="{FF2B5EF4-FFF2-40B4-BE49-F238E27FC236}">
                <a16:creationId xmlns:a16="http://schemas.microsoft.com/office/drawing/2014/main" id="{21321F50-68DF-FD49-BD24-B82A717A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14" y="4359927"/>
            <a:ext cx="1754403" cy="175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4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B85B0A-BF7A-F542-8E02-8E9A29973277}"/>
              </a:ext>
            </a:extLst>
          </p:cNvPr>
          <p:cNvSpPr txBox="1"/>
          <p:nvPr/>
        </p:nvSpPr>
        <p:spPr>
          <a:xfrm>
            <a:off x="313850" y="1611937"/>
            <a:ext cx="329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Macro y micronutrientes</a:t>
            </a:r>
          </a:p>
          <a:p>
            <a:r>
              <a:rPr lang="es-EC" dirty="0"/>
              <a:t> (K, Ca, Na, Mg, Fe, Cu, Zn, Mn)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8A47271-067E-6948-858F-DB7A819A7A0E}"/>
              </a:ext>
            </a:extLst>
          </p:cNvPr>
          <p:cNvCxnSpPr>
            <a:cxnSpLocks/>
          </p:cNvCxnSpPr>
          <p:nvPr/>
        </p:nvCxnSpPr>
        <p:spPr>
          <a:xfrm>
            <a:off x="3230407" y="1878990"/>
            <a:ext cx="439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E17525A4-6DC8-5343-BB6A-DFD90632ED4A}"/>
              </a:ext>
            </a:extLst>
          </p:cNvPr>
          <p:cNvSpPr/>
          <p:nvPr/>
        </p:nvSpPr>
        <p:spPr>
          <a:xfrm>
            <a:off x="3828210" y="1611937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Espectrofotómetro de </a:t>
            </a:r>
          </a:p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absorción atómica </a:t>
            </a:r>
            <a:endParaRPr lang="es-EC" dirty="0"/>
          </a:p>
        </p:txBody>
      </p:sp>
      <p:pic>
        <p:nvPicPr>
          <p:cNvPr id="11" name="Picture 2" descr="https://lh3.googleusercontent.com/p/AF1QipPw6raa-s45lhwQCSOTAWR1IdcH-zHvqfjs_HuR=s512-p-qv=pd2flv3r3av0p2dji0ml2o481bf9tmf0f,m=5ea65c370ced1048803295694961ea83,x=,t=25-iv33777?key=T3N5VWtXSHFwNzh0WERMQUI5Z1ZKNFh6SmgwT1dR">
            <a:extLst>
              <a:ext uri="{FF2B5EF4-FFF2-40B4-BE49-F238E27FC236}">
                <a16:creationId xmlns:a16="http://schemas.microsoft.com/office/drawing/2014/main" id="{14963F26-E819-F447-9574-9AB4BCDD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98" y="2525321"/>
            <a:ext cx="1461818" cy="1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D79EAD9-3611-B04B-ABCD-A5E0C6C1AA59}"/>
              </a:ext>
            </a:extLst>
          </p:cNvPr>
          <p:cNvSpPr txBox="1"/>
          <p:nvPr/>
        </p:nvSpPr>
        <p:spPr>
          <a:xfrm>
            <a:off x="7221692" y="1611937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Materia orgánica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08857CB-3501-2847-8A53-BFE33B754EAD}"/>
              </a:ext>
            </a:extLst>
          </p:cNvPr>
          <p:cNvCxnSpPr>
            <a:cxnSpLocks/>
          </p:cNvCxnSpPr>
          <p:nvPr/>
        </p:nvCxnSpPr>
        <p:spPr>
          <a:xfrm>
            <a:off x="9079025" y="1796603"/>
            <a:ext cx="439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56849A-414C-3347-95B5-03C22C7647A9}"/>
              </a:ext>
            </a:extLst>
          </p:cNvPr>
          <p:cNvSpPr/>
          <p:nvPr/>
        </p:nvSpPr>
        <p:spPr>
          <a:xfrm>
            <a:off x="9645575" y="1565770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Método de calcinación </a:t>
            </a:r>
            <a:endParaRPr lang="es-EC" dirty="0"/>
          </a:p>
        </p:txBody>
      </p:sp>
      <p:pic>
        <p:nvPicPr>
          <p:cNvPr id="19" name="Picture 6" descr="https://lh3.googleusercontent.com/p/AF1QipNUoCoGav8OStfkZBMa1f3rOsOFdCInv3d5xT2D=s512-p-qv=pmcqcgtgsmiis8c12i0hm8n6t86piki6s,m=5ea65c370ced1048803295694961ea83,x=,t=25-iv33771?key=b1ZHQktUNVVVM1kxREM0RzhQa0dKanB0T0lBN3Jn">
            <a:extLst>
              <a:ext uri="{FF2B5EF4-FFF2-40B4-BE49-F238E27FC236}">
                <a16:creationId xmlns:a16="http://schemas.microsoft.com/office/drawing/2014/main" id="{101FF96A-FA6B-4B4D-8C29-C632735AB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10942" b="20746"/>
          <a:stretch/>
        </p:blipFill>
        <p:spPr bwMode="auto">
          <a:xfrm>
            <a:off x="8813525" y="2323374"/>
            <a:ext cx="1889232" cy="14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7">
            <a:extLst>
              <a:ext uri="{FF2B5EF4-FFF2-40B4-BE49-F238E27FC236}">
                <a16:creationId xmlns:a16="http://schemas.microsoft.com/office/drawing/2014/main" id="{7A357B58-0826-9941-858D-3729827FD8ED}"/>
              </a:ext>
            </a:extLst>
          </p:cNvPr>
          <p:cNvSpPr txBox="1"/>
          <p:nvPr/>
        </p:nvSpPr>
        <p:spPr>
          <a:xfrm>
            <a:off x="3608310" y="4794176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Variables climáticas</a:t>
            </a:r>
          </a:p>
        </p:txBody>
      </p:sp>
      <p:cxnSp>
        <p:nvCxnSpPr>
          <p:cNvPr id="21" name="Conector recto de flecha 18">
            <a:extLst>
              <a:ext uri="{FF2B5EF4-FFF2-40B4-BE49-F238E27FC236}">
                <a16:creationId xmlns:a16="http://schemas.microsoft.com/office/drawing/2014/main" id="{FBA9CCD8-7D70-8742-BB6B-BDA6497384D7}"/>
              </a:ext>
            </a:extLst>
          </p:cNvPr>
          <p:cNvCxnSpPr>
            <a:cxnSpLocks/>
          </p:cNvCxnSpPr>
          <p:nvPr/>
        </p:nvCxnSpPr>
        <p:spPr>
          <a:xfrm>
            <a:off x="5893651" y="4978842"/>
            <a:ext cx="439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19">
            <a:extLst>
              <a:ext uri="{FF2B5EF4-FFF2-40B4-BE49-F238E27FC236}">
                <a16:creationId xmlns:a16="http://schemas.microsoft.com/office/drawing/2014/main" id="{F7750533-3235-ED46-849D-9182AE804771}"/>
              </a:ext>
            </a:extLst>
          </p:cNvPr>
          <p:cNvSpPr/>
          <p:nvPr/>
        </p:nvSpPr>
        <p:spPr>
          <a:xfrm>
            <a:off x="6372071" y="4811625"/>
            <a:ext cx="3018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Estación meteorológica IASA 1</a:t>
            </a:r>
          </a:p>
        </p:txBody>
      </p:sp>
    </p:spTree>
    <p:extLst>
      <p:ext uri="{BB962C8B-B14F-4D97-AF65-F5344CB8AC3E}">
        <p14:creationId xmlns:p14="http://schemas.microsoft.com/office/powerpoint/2010/main" val="337144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6"/>
          <p:cNvSpPr/>
          <p:nvPr/>
        </p:nvSpPr>
        <p:spPr>
          <a:xfrm>
            <a:off x="1530520" y="864141"/>
            <a:ext cx="7469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la información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68FF7-B581-44B5-BEA4-A226CD4B6412}"/>
              </a:ext>
            </a:extLst>
          </p:cNvPr>
          <p:cNvSpPr/>
          <p:nvPr/>
        </p:nvSpPr>
        <p:spPr>
          <a:xfrm>
            <a:off x="689113" y="1529610"/>
            <a:ext cx="10840277" cy="553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Estadística descriptiva 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(media, desviación estándar, error estándar, coeficiente de variación) </a:t>
            </a: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edafológicas y rasgos funcionales.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conglomerados (método de Ward) </a:t>
            </a: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Grupos funcionales (8 rasgos funcionales).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alt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multivariado (Prueba de comparación de vectores de medios de Hotelling) </a:t>
            </a: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Validación de los grupos funcionales.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alt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regresión lineal y no lineal </a:t>
            </a: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alt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Relaciones entre variables</a:t>
            </a:r>
            <a:endParaRPr lang="es-EC" alt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s-EC" alt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alt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alt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8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056287" y="1"/>
            <a:ext cx="7382928" cy="614149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5" name="Rectángulo 6"/>
          <p:cNvSpPr/>
          <p:nvPr/>
        </p:nvSpPr>
        <p:spPr>
          <a:xfrm>
            <a:off x="1436420" y="921263"/>
            <a:ext cx="7469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Rasgos Funcionales</a:t>
            </a: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2F4719F0-A9AD-3D4D-AF7D-0FC4DBC30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90545"/>
              </p:ext>
            </p:extLst>
          </p:nvPr>
        </p:nvGraphicFramePr>
        <p:xfrm>
          <a:off x="3056287" y="2063750"/>
          <a:ext cx="6057900" cy="27305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26218">
                  <a:extLst>
                    <a:ext uri="{9D8B030D-6E8A-4147-A177-3AD203B41FA5}">
                      <a16:colId xmlns:a16="http://schemas.microsoft.com/office/drawing/2014/main" val="1838135815"/>
                    </a:ext>
                  </a:extLst>
                </a:gridCol>
                <a:gridCol w="2691343">
                  <a:extLst>
                    <a:ext uri="{9D8B030D-6E8A-4147-A177-3AD203B41FA5}">
                      <a16:colId xmlns:a16="http://schemas.microsoft.com/office/drawing/2014/main" val="1356303869"/>
                    </a:ext>
                  </a:extLst>
                </a:gridCol>
                <a:gridCol w="1740339">
                  <a:extLst>
                    <a:ext uri="{9D8B030D-6E8A-4147-A177-3AD203B41FA5}">
                      <a16:colId xmlns:a16="http://schemas.microsoft.com/office/drawing/2014/main" val="108507756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Rasgo funcional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>
                          <a:effectLst/>
                        </a:rPr>
                        <a:t>Especie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± ee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3432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>
                          <a:effectLst/>
                        </a:rPr>
                        <a:t>AF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Juglans neotropica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83 182,11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0281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>
                          <a:effectLst/>
                        </a:rPr>
                        <a:t>AFE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Piper barbatum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217,29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5472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>
                          <a:effectLst/>
                        </a:rPr>
                        <a:t>CFMS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Hesperomeles obtusifolia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0,71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3230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>
                          <a:effectLst/>
                        </a:rPr>
                        <a:t>CNF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Cleome anomala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4,18 ± 0,61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546727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dirty="0">
                          <a:effectLst/>
                        </a:rPr>
                        <a:t>CPF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0,86 ± 0,28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10587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dirty="0">
                          <a:effectLst/>
                        </a:rPr>
                        <a:t>FTF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Myrcianthes </a:t>
                      </a:r>
                      <a:r>
                        <a:rPr lang="es-EC" sz="1800" i="0" u="none" strike="noStrike" dirty="0">
                          <a:effectLst/>
                        </a:rPr>
                        <a:t>sp</a:t>
                      </a:r>
                      <a:r>
                        <a:rPr lang="es-EC" sz="1800" i="1" u="none" strike="noStrike" dirty="0">
                          <a:effectLst/>
                        </a:rPr>
                        <a:t>.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1 250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1431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>
                          <a:effectLst/>
                        </a:rPr>
                        <a:t>DM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Buddleja bullata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</a:rPr>
                        <a:t>0,84 ± 0,28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8023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dirty="0">
                          <a:effectLst/>
                        </a:rPr>
                        <a:t>DAP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i="1" u="none" strike="noStrike" dirty="0">
                          <a:effectLst/>
                        </a:rPr>
                        <a:t>Myrcianthes </a:t>
                      </a:r>
                      <a:r>
                        <a:rPr lang="es-EC" sz="1800" i="0" u="none" strike="noStrike" dirty="0">
                          <a:effectLst/>
                        </a:rPr>
                        <a:t>sp</a:t>
                      </a:r>
                      <a:r>
                        <a:rPr lang="es-EC" sz="1800" i="1" u="none" strike="noStrike" dirty="0">
                          <a:effectLst/>
                        </a:rPr>
                        <a:t>.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</a:rPr>
                        <a:t>50 ± 14,77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2549285"/>
                  </a:ext>
                </a:extLst>
              </a:tr>
            </a:tbl>
          </a:graphicData>
        </a:graphic>
      </p:graphicFrame>
      <p:pic>
        <p:nvPicPr>
          <p:cNvPr id="28" name="Picture 2">
            <a:extLst>
              <a:ext uri="{FF2B5EF4-FFF2-40B4-BE49-F238E27FC236}">
                <a16:creationId xmlns:a16="http://schemas.microsoft.com/office/drawing/2014/main" id="{87F6B05D-E2AB-8D48-A712-97317744C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35733" r="35666" b="61734"/>
          <a:stretch/>
        </p:blipFill>
        <p:spPr bwMode="auto">
          <a:xfrm>
            <a:off x="7798439" y="2063750"/>
            <a:ext cx="12315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80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6">
            <a:extLst>
              <a:ext uri="{FF2B5EF4-FFF2-40B4-BE49-F238E27FC236}">
                <a16:creationId xmlns:a16="http://schemas.microsoft.com/office/drawing/2014/main" id="{3D46DF9D-5629-2C41-849E-83E83263C4B9}"/>
              </a:ext>
            </a:extLst>
          </p:cNvPr>
          <p:cNvSpPr/>
          <p:nvPr/>
        </p:nvSpPr>
        <p:spPr>
          <a:xfrm>
            <a:off x="1593582" y="478615"/>
            <a:ext cx="4018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Características edafológicas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3B9BBE1-AD64-7D40-801B-385C62139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73210"/>
              </p:ext>
            </p:extLst>
          </p:nvPr>
        </p:nvGraphicFramePr>
        <p:xfrm>
          <a:off x="2668934" y="1092764"/>
          <a:ext cx="6854131" cy="50019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06449">
                  <a:extLst>
                    <a:ext uri="{9D8B030D-6E8A-4147-A177-3AD203B41FA5}">
                      <a16:colId xmlns:a16="http://schemas.microsoft.com/office/drawing/2014/main" val="2996966393"/>
                    </a:ext>
                  </a:extLst>
                </a:gridCol>
                <a:gridCol w="2765052">
                  <a:extLst>
                    <a:ext uri="{9D8B030D-6E8A-4147-A177-3AD203B41FA5}">
                      <a16:colId xmlns:a16="http://schemas.microsoft.com/office/drawing/2014/main" val="4134056331"/>
                    </a:ext>
                  </a:extLst>
                </a:gridCol>
                <a:gridCol w="1582630">
                  <a:extLst>
                    <a:ext uri="{9D8B030D-6E8A-4147-A177-3AD203B41FA5}">
                      <a16:colId xmlns:a16="http://schemas.microsoft.com/office/drawing/2014/main" val="4277272555"/>
                    </a:ext>
                  </a:extLst>
                </a:gridCol>
              </a:tblGrid>
              <a:tr h="4799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edafológicas    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Especie</a:t>
                      </a:r>
                    </a:p>
                    <a:p>
                      <a:pPr algn="ctr" fontAlgn="ctr"/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± ee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0792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Orgánica %   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Prunus serotina 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21,11 ± 4,83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3258041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%C        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 ± 6,99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5314251"/>
                  </a:ext>
                </a:extLst>
              </a:tr>
              <a:tr h="277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             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Oreopanax ecuadorensis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5,89 ± 0,14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4258201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E. (ms)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Vallea stipularis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 ± 2,60E-03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6483478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 (ppt) 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Vallea stipularis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 ± 0,01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3684184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(mg/lt)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Alnus acuminata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 ± 0,08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681852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 (mg/lt)      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Hesperomeles obtusifolia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18,53 ± 2,93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2176234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(mg/lt)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Phenax rugosus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 ± 0,49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232281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 (mg/lt)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Cleome anomala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15,46 ± 0,83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5987778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(mg/lt)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Vallea stipularis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 ± 0,01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2538113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(mg/lt)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Aegiphila ferruginea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32,72 ± 0,57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1889473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(mg/lt)  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  ± 0,33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830403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(mg/</a:t>
                      </a:r>
                      <a:r>
                        <a:rPr lang="es-EC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   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 ± 0,22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3941565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Nitrógeno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 ± 0,22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473645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(mg*kg-1)   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Monnina obtusifolia </a:t>
                      </a:r>
                      <a:endParaRPr lang="es-EC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123,78  ± 8,71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89725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4CEC81-8801-4F85-8285-71F59BD13C3F}"/>
              </a:ext>
            </a:extLst>
          </p:cNvPr>
          <p:cNvSpPr/>
          <p:nvPr/>
        </p:nvSpPr>
        <p:spPr>
          <a:xfrm>
            <a:off x="3010485" y="1617785"/>
            <a:ext cx="6512579" cy="4923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9F18FF-E039-4A20-A29D-1024091B9C37}"/>
              </a:ext>
            </a:extLst>
          </p:cNvPr>
          <p:cNvSpPr/>
          <p:nvPr/>
        </p:nvSpPr>
        <p:spPr>
          <a:xfrm>
            <a:off x="3362178" y="5371341"/>
            <a:ext cx="1266093" cy="28387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9DDF88-2C30-4B9C-94C8-7133927BD25F}"/>
              </a:ext>
            </a:extLst>
          </p:cNvPr>
          <p:cNvSpPr/>
          <p:nvPr/>
        </p:nvSpPr>
        <p:spPr>
          <a:xfrm>
            <a:off x="3362178" y="5707706"/>
            <a:ext cx="6049108" cy="3294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48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6"/>
          <p:cNvSpPr/>
          <p:nvPr/>
        </p:nvSpPr>
        <p:spPr>
          <a:xfrm>
            <a:off x="1316207" y="337151"/>
            <a:ext cx="3967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Tipos funcionales de plantas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8E8175E-3FD0-7C43-AFA0-433B4DA3B0B8}"/>
              </a:ext>
            </a:extLst>
          </p:cNvPr>
          <p:cNvPicPr/>
          <p:nvPr/>
        </p:nvPicPr>
        <p:blipFill rotWithShape="1">
          <a:blip r:embed="rId3" cstate="print"/>
          <a:srcRect l="1130" t="20098" r="566" b="14643"/>
          <a:stretch/>
        </p:blipFill>
        <p:spPr bwMode="auto">
          <a:xfrm>
            <a:off x="262890" y="1325806"/>
            <a:ext cx="7469434" cy="48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2BF043-5866-1947-BC5C-5CAB7A65D8EC}"/>
              </a:ext>
            </a:extLst>
          </p:cNvPr>
          <p:cNvSpPr txBox="1"/>
          <p:nvPr/>
        </p:nvSpPr>
        <p:spPr>
          <a:xfrm>
            <a:off x="3680460" y="1463040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6 especies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EEF246-F1DD-4E49-8FE6-9E8907A0E8C4}"/>
              </a:ext>
            </a:extLst>
          </p:cNvPr>
          <p:cNvSpPr txBox="1"/>
          <p:nvPr/>
        </p:nvSpPr>
        <p:spPr>
          <a:xfrm>
            <a:off x="4850371" y="2359362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4 especies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6ABAAD-612D-2542-A180-AEF0BC506283}"/>
              </a:ext>
            </a:extLst>
          </p:cNvPr>
          <p:cNvSpPr txBox="1"/>
          <p:nvPr/>
        </p:nvSpPr>
        <p:spPr>
          <a:xfrm>
            <a:off x="4198620" y="4142274"/>
            <a:ext cx="18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15 especies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5BBA88-5523-394D-A247-AE1502EFA908}"/>
              </a:ext>
            </a:extLst>
          </p:cNvPr>
          <p:cNvSpPr txBox="1"/>
          <p:nvPr/>
        </p:nvSpPr>
        <p:spPr>
          <a:xfrm>
            <a:off x="8886754" y="3928426"/>
            <a:ext cx="2157312" cy="36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ADQUISITIVO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86897DD-D4F6-FC4B-83D2-3F1452AAC7A5}"/>
              </a:ext>
            </a:extLst>
          </p:cNvPr>
          <p:cNvCxnSpPr/>
          <p:nvPr/>
        </p:nvCxnSpPr>
        <p:spPr>
          <a:xfrm>
            <a:off x="7109460" y="1510472"/>
            <a:ext cx="156591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F95110F-847F-A543-A8E5-1DB66FC50B16}"/>
              </a:ext>
            </a:extLst>
          </p:cNvPr>
          <p:cNvCxnSpPr>
            <a:cxnSpLocks/>
          </p:cNvCxnSpPr>
          <p:nvPr/>
        </p:nvCxnSpPr>
        <p:spPr>
          <a:xfrm flipV="1">
            <a:off x="9197340" y="4673047"/>
            <a:ext cx="0" cy="23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A50EEAD-59A2-2040-B733-BEFBCBEDF74C}"/>
              </a:ext>
            </a:extLst>
          </p:cNvPr>
          <p:cNvSpPr txBox="1"/>
          <p:nvPr/>
        </p:nvSpPr>
        <p:spPr>
          <a:xfrm>
            <a:off x="8675370" y="2319859"/>
            <a:ext cx="2368696" cy="36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CONSERVATIVO</a:t>
            </a:r>
          </a:p>
        </p:txBody>
      </p:sp>
      <p:sp>
        <p:nvSpPr>
          <p:cNvPr id="25" name="CuadroTexto 2">
            <a:extLst>
              <a:ext uri="{FF2B5EF4-FFF2-40B4-BE49-F238E27FC236}">
                <a16:creationId xmlns:a16="http://schemas.microsoft.com/office/drawing/2014/main" id="{3BE2C1DA-BAF1-CC45-9DE7-764D3E437654}"/>
              </a:ext>
            </a:extLst>
          </p:cNvPr>
          <p:cNvSpPr txBox="1"/>
          <p:nvPr/>
        </p:nvSpPr>
        <p:spPr>
          <a:xfrm>
            <a:off x="8884267" y="2820498"/>
            <a:ext cx="1840231" cy="102310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DM, CFMS, FTF</a:t>
            </a:r>
          </a:p>
          <a:p>
            <a:pPr algn="r">
              <a:lnSpc>
                <a:spcPct val="150000"/>
              </a:lnSpc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AF, AFE, CNP, CPF</a:t>
            </a:r>
          </a:p>
          <a:p>
            <a:pPr algn="r">
              <a:lnSpc>
                <a:spcPct val="150000"/>
              </a:lnSpc>
            </a:pP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BB83B80-3071-C549-9981-7B2CC71F8B98}"/>
              </a:ext>
            </a:extLst>
          </p:cNvPr>
          <p:cNvCxnSpPr/>
          <p:nvPr/>
        </p:nvCxnSpPr>
        <p:spPr>
          <a:xfrm>
            <a:off x="7212330" y="2552462"/>
            <a:ext cx="117729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3B8F26C-B849-5248-8D88-8CCD5A08A4EA}"/>
              </a:ext>
            </a:extLst>
          </p:cNvPr>
          <p:cNvCxnSpPr>
            <a:cxnSpLocks/>
          </p:cNvCxnSpPr>
          <p:nvPr/>
        </p:nvCxnSpPr>
        <p:spPr>
          <a:xfrm>
            <a:off x="9014259" y="3252768"/>
            <a:ext cx="0" cy="17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89EB806-E18B-2340-9AE8-791F981B8D28}"/>
              </a:ext>
            </a:extLst>
          </p:cNvPr>
          <p:cNvCxnSpPr>
            <a:cxnSpLocks/>
          </p:cNvCxnSpPr>
          <p:nvPr/>
        </p:nvCxnSpPr>
        <p:spPr>
          <a:xfrm flipV="1">
            <a:off x="9210923" y="2900710"/>
            <a:ext cx="0" cy="23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E285D5E7-A641-014C-A872-3D3DA988323E}"/>
              </a:ext>
            </a:extLst>
          </p:cNvPr>
          <p:cNvCxnSpPr>
            <a:cxnSpLocks/>
          </p:cNvCxnSpPr>
          <p:nvPr/>
        </p:nvCxnSpPr>
        <p:spPr>
          <a:xfrm>
            <a:off x="5799061" y="4498639"/>
            <a:ext cx="209335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15">
            <a:extLst>
              <a:ext uri="{FF2B5EF4-FFF2-40B4-BE49-F238E27FC236}">
                <a16:creationId xmlns:a16="http://schemas.microsoft.com/office/drawing/2014/main" id="{0C8E437E-9020-9547-A501-6C778C737131}"/>
              </a:ext>
            </a:extLst>
          </p:cNvPr>
          <p:cNvSpPr txBox="1"/>
          <p:nvPr/>
        </p:nvSpPr>
        <p:spPr>
          <a:xfrm>
            <a:off x="9107024" y="4303715"/>
            <a:ext cx="1868318" cy="700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AF, AFE, CNP, CP</a:t>
            </a:r>
          </a:p>
          <a:p>
            <a:pPr algn="r">
              <a:lnSpc>
                <a:spcPct val="150000"/>
              </a:lnSpc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4300110-48BE-794E-9FB5-4542DA360209}"/>
              </a:ext>
            </a:extLst>
          </p:cNvPr>
          <p:cNvCxnSpPr>
            <a:cxnSpLocks/>
          </p:cNvCxnSpPr>
          <p:nvPr/>
        </p:nvCxnSpPr>
        <p:spPr>
          <a:xfrm flipV="1">
            <a:off x="9376102" y="4395557"/>
            <a:ext cx="0" cy="23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AECBB46-0C62-8C4D-B228-7C486EC343F4}"/>
              </a:ext>
            </a:extLst>
          </p:cNvPr>
          <p:cNvCxnSpPr>
            <a:cxnSpLocks/>
          </p:cNvCxnSpPr>
          <p:nvPr/>
        </p:nvCxnSpPr>
        <p:spPr>
          <a:xfrm>
            <a:off x="10259632" y="4728913"/>
            <a:ext cx="0" cy="17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5B8CC76-C7FC-BE46-BC5C-D51DF9D3080D}"/>
              </a:ext>
            </a:extLst>
          </p:cNvPr>
          <p:cNvSpPr txBox="1"/>
          <p:nvPr/>
        </p:nvSpPr>
        <p:spPr>
          <a:xfrm>
            <a:off x="8675370" y="909849"/>
            <a:ext cx="23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ADQUISITIVO INTERMEDIO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5E242B3-495B-2C4C-B3BF-923D08A9E491}"/>
              </a:ext>
            </a:extLst>
          </p:cNvPr>
          <p:cNvSpPr txBox="1"/>
          <p:nvPr/>
        </p:nvSpPr>
        <p:spPr>
          <a:xfrm>
            <a:off x="8890448" y="1518075"/>
            <a:ext cx="2368695" cy="61555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intermedios </a:t>
            </a: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AF, AFE, CFMS y DM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C8B9B-BF0A-4965-8B1E-C6A415C99175}"/>
              </a:ext>
            </a:extLst>
          </p:cNvPr>
          <p:cNvSpPr txBox="1"/>
          <p:nvPr/>
        </p:nvSpPr>
        <p:spPr>
          <a:xfrm>
            <a:off x="9014259" y="5289870"/>
            <a:ext cx="237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(Fernández, 2007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31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849B3F-8BE2-E74A-A4B8-F608BE756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20803"/>
              </p:ext>
            </p:extLst>
          </p:nvPr>
        </p:nvGraphicFramePr>
        <p:xfrm>
          <a:off x="1453661" y="1190642"/>
          <a:ext cx="9284677" cy="1930332"/>
        </p:xfrm>
        <a:graphic>
          <a:graphicData uri="http://schemas.openxmlformats.org/drawingml/2006/table">
            <a:tbl>
              <a:tblPr firstRow="1" firstCol="1"/>
              <a:tblGrid>
                <a:gridCol w="704689">
                  <a:extLst>
                    <a:ext uri="{9D8B030D-6E8A-4147-A177-3AD203B41FA5}">
                      <a16:colId xmlns:a16="http://schemas.microsoft.com/office/drawing/2014/main" val="3136773579"/>
                    </a:ext>
                  </a:extLst>
                </a:gridCol>
                <a:gridCol w="795866">
                  <a:extLst>
                    <a:ext uri="{9D8B030D-6E8A-4147-A177-3AD203B41FA5}">
                      <a16:colId xmlns:a16="http://schemas.microsoft.com/office/drawing/2014/main" val="1512660401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2188465273"/>
                    </a:ext>
                  </a:extLst>
                </a:gridCol>
                <a:gridCol w="527538">
                  <a:extLst>
                    <a:ext uri="{9D8B030D-6E8A-4147-A177-3AD203B41FA5}">
                      <a16:colId xmlns:a16="http://schemas.microsoft.com/office/drawing/2014/main" val="3851784692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381026186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624363946"/>
                    </a:ext>
                  </a:extLst>
                </a:gridCol>
                <a:gridCol w="1359877">
                  <a:extLst>
                    <a:ext uri="{9D8B030D-6E8A-4147-A177-3AD203B41FA5}">
                      <a16:colId xmlns:a16="http://schemas.microsoft.com/office/drawing/2014/main" val="3661797478"/>
                    </a:ext>
                  </a:extLst>
                </a:gridCol>
                <a:gridCol w="1359877">
                  <a:extLst>
                    <a:ext uri="{9D8B030D-6E8A-4147-A177-3AD203B41FA5}">
                      <a16:colId xmlns:a16="http://schemas.microsoft.com/office/drawing/2014/main" val="4246070421"/>
                    </a:ext>
                  </a:extLst>
                </a:gridCol>
                <a:gridCol w="797169">
                  <a:extLst>
                    <a:ext uri="{9D8B030D-6E8A-4147-A177-3AD203B41FA5}">
                      <a16:colId xmlns:a16="http://schemas.microsoft.com/office/drawing/2014/main" val="3141481119"/>
                    </a:ext>
                  </a:extLst>
                </a:gridCol>
                <a:gridCol w="386861">
                  <a:extLst>
                    <a:ext uri="{9D8B030D-6E8A-4147-A177-3AD203B41FA5}">
                      <a16:colId xmlns:a16="http://schemas.microsoft.com/office/drawing/2014/main" val="308532812"/>
                    </a:ext>
                  </a:extLst>
                </a:gridCol>
                <a:gridCol w="468922">
                  <a:extLst>
                    <a:ext uri="{9D8B030D-6E8A-4147-A177-3AD203B41FA5}">
                      <a16:colId xmlns:a16="http://schemas.microsoft.com/office/drawing/2014/main" val="2410516388"/>
                    </a:ext>
                  </a:extLst>
                </a:gridCol>
              </a:tblGrid>
              <a:tr h="12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TFP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DM            (g.cm</a:t>
                      </a:r>
                      <a:r>
                        <a:rPr lang="es-CO" sz="14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CNF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CPF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ÁF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(mm</a:t>
                      </a:r>
                      <a:r>
                        <a:rPr lang="es-CO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CFMS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(mm</a:t>
                      </a:r>
                      <a:r>
                        <a:rPr lang="es-CO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r>
                        <a:rPr lang="es-CO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AFE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(mm</a:t>
                      </a:r>
                      <a:r>
                        <a:rPr lang="es-CO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s-CO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FTF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(N.mm</a:t>
                      </a:r>
                      <a:r>
                        <a:rPr lang="es-CO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DAP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210463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27402,04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512,5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103115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1278,07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7,29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34,32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056439"/>
                  </a:ext>
                </a:extLst>
              </a:tr>
              <a:tr h="5012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6928,44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6273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014FF79-1D7D-4593-838B-4C3918E1055D}"/>
              </a:ext>
            </a:extLst>
          </p:cNvPr>
          <p:cNvSpPr txBox="1"/>
          <p:nvPr/>
        </p:nvSpPr>
        <p:spPr>
          <a:xfrm>
            <a:off x="795129" y="3429000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Adquisitivo intermedio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AF, AFE Y DM  Ciclaje de nutrientes (Fernández, 2007).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Conservativo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Densidad de madera  Regulación del clima a través del secuestro de carbono (Chave, 2006).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Conservativo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CFMS Y FTF  Resistencia a la tensión  Eficiente conservación de nutrientes (Pérez, 2004).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Adquisitivo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CNF Y AFE  Alta capacidad fotosintética  Fijación de carbono y Ciclaje de nutrientes (Garnier, 2001; Le Roux, 2001).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912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D49CDDD-39B0-4D42-A281-2EC0E97C725A}"/>
              </a:ext>
            </a:extLst>
          </p:cNvPr>
          <p:cNvSpPr/>
          <p:nvPr/>
        </p:nvSpPr>
        <p:spPr>
          <a:xfrm>
            <a:off x="661240" y="614150"/>
            <a:ext cx="6971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Relaciones entre rasgos funcionales y características edafológicas</a:t>
            </a:r>
            <a:r>
              <a:rPr lang="es-EC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8FC8EAF-280A-7840-AA2A-B15260B2D2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2087349"/>
            <a:ext cx="3886200" cy="3181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A5DE0D5-755A-2D48-BB20-A0B213AA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87630"/>
              </p:ext>
            </p:extLst>
          </p:nvPr>
        </p:nvGraphicFramePr>
        <p:xfrm>
          <a:off x="1771650" y="1331544"/>
          <a:ext cx="2936240" cy="520700"/>
        </p:xfrm>
        <a:graphic>
          <a:graphicData uri="http://schemas.openxmlformats.org/drawingml/2006/table">
            <a:tbl>
              <a:tblPr/>
              <a:tblGrid>
                <a:gridCol w="2936240">
                  <a:extLst>
                    <a:ext uri="{9D8B030D-6E8A-4147-A177-3AD203B41FA5}">
                      <a16:colId xmlns:a16="http://schemas.microsoft.com/office/drawing/2014/main" val="20218736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DM= -1,10 + 0,22 Carbono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p-valor :0,0301</a:t>
                      </a:r>
                      <a:endParaRPr lang="es-EC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531068"/>
                  </a:ext>
                </a:extLst>
              </a:tr>
            </a:tbl>
          </a:graphicData>
        </a:graphic>
      </p:graphicFrame>
      <p:pic>
        <p:nvPicPr>
          <p:cNvPr id="32" name="Imagen 31">
            <a:extLst>
              <a:ext uri="{FF2B5EF4-FFF2-40B4-BE49-F238E27FC236}">
                <a16:creationId xmlns:a16="http://schemas.microsoft.com/office/drawing/2014/main" id="{9C76DE53-E642-204E-B25F-C6B7A25B8E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51" y="2087349"/>
            <a:ext cx="4030739" cy="3181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3C81D6E-C7D0-314A-91AA-2E6FD271B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29973"/>
              </p:ext>
            </p:extLst>
          </p:nvPr>
        </p:nvGraphicFramePr>
        <p:xfrm>
          <a:off x="7662665" y="1331544"/>
          <a:ext cx="2200909" cy="52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0909">
                  <a:extLst>
                    <a:ext uri="{9D8B030D-6E8A-4147-A177-3AD203B41FA5}">
                      <a16:colId xmlns:a16="http://schemas.microsoft.com/office/drawing/2014/main" val="289886216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%N= 3,37 - 0,47 Carbono    p-valor = 0,0481</a:t>
                      </a:r>
                      <a:endParaRPr lang="es-EC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936359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B38E1D7B-5309-3040-B41D-271DC1957FDB}"/>
              </a:ext>
            </a:extLst>
          </p:cNvPr>
          <p:cNvSpPr txBox="1"/>
          <p:nvPr/>
        </p:nvSpPr>
        <p:spPr>
          <a:xfrm>
            <a:off x="1917700" y="5458615"/>
            <a:ext cx="264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Secuestro de carbono (Nogueira et al., 2007)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EC036A6-C52F-C64D-AFB7-4CD53CC83501}"/>
              </a:ext>
            </a:extLst>
          </p:cNvPr>
          <p:cNvSpPr/>
          <p:nvPr/>
        </p:nvSpPr>
        <p:spPr>
          <a:xfrm>
            <a:off x="7098316" y="5319669"/>
            <a:ext cx="384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Disponibilidad de nutrientes en el suelo</a:t>
            </a:r>
          </a:p>
          <a:p>
            <a:r>
              <a:rPr lang="es-EC" dirty="0"/>
              <a:t>(Ordoñez et al., 2009)</a:t>
            </a:r>
          </a:p>
        </p:txBody>
      </p:sp>
    </p:spTree>
    <p:extLst>
      <p:ext uri="{BB962C8B-B14F-4D97-AF65-F5344CB8AC3E}">
        <p14:creationId xmlns:p14="http://schemas.microsoft.com/office/powerpoint/2010/main" val="365258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91A70A78-F9DA-3E42-BDDB-0CD87ABE6715}"/>
              </a:ext>
            </a:extLst>
          </p:cNvPr>
          <p:cNvSpPr/>
          <p:nvPr/>
        </p:nvSpPr>
        <p:spPr>
          <a:xfrm>
            <a:off x="661240" y="614150"/>
            <a:ext cx="554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Relaciones entre rasgos funcionales y variables climáticas</a:t>
            </a:r>
            <a:endParaRPr lang="es-EC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742F092-8768-0C4B-A2FC-4A0C934498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899836"/>
            <a:ext cx="3030220" cy="28245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8F39FD-C95C-E44E-9CA3-E7A91CAE6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77535"/>
              </p:ext>
            </p:extLst>
          </p:nvPr>
        </p:nvGraphicFramePr>
        <p:xfrm>
          <a:off x="781050" y="1228299"/>
          <a:ext cx="240792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920">
                  <a:extLst>
                    <a:ext uri="{9D8B030D-6E8A-4147-A177-3AD203B41FA5}">
                      <a16:colId xmlns:a16="http://schemas.microsoft.com/office/drawing/2014/main" val="2085506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 = 16728,36 - 5,05 PREC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p-valor = 0,0041</a:t>
                      </a:r>
                      <a:endParaRPr lang="es-EC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601678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873B4813-869B-594F-AD0C-4CDBA86D60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" y="1967144"/>
            <a:ext cx="3030220" cy="27571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CB2F026-4A64-E046-81F3-12576B30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36296"/>
              </p:ext>
            </p:extLst>
          </p:nvPr>
        </p:nvGraphicFramePr>
        <p:xfrm>
          <a:off x="4061460" y="1228299"/>
          <a:ext cx="227076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3700667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 = -759,64 + 54,41 MAT  p-valor= 0,0086</a:t>
                      </a:r>
                      <a:endParaRPr lang="es-EC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20105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BA936FBF-E054-124E-AD9B-6B261422DE7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/>
          <a:stretch/>
        </p:blipFill>
        <p:spPr bwMode="auto">
          <a:xfrm>
            <a:off x="8035290" y="1899836"/>
            <a:ext cx="3268980" cy="3015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4FA09D-615A-2442-BEE2-A8778D86D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72776"/>
              </p:ext>
            </p:extLst>
          </p:nvPr>
        </p:nvGraphicFramePr>
        <p:xfrm>
          <a:off x="8499924" y="1228299"/>
          <a:ext cx="2270759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759">
                  <a:extLst>
                    <a:ext uri="{9D8B030D-6E8A-4147-A177-3AD203B41FA5}">
                      <a16:colId xmlns:a16="http://schemas.microsoft.com/office/drawing/2014/main" val="3687635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 = 4,32 - 0,26 MAT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P-valor = 0,0103</a:t>
                      </a:r>
                      <a:endParaRPr lang="es-EC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250695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3A52465-36B5-824E-84F3-F5261D5470B6}"/>
              </a:ext>
            </a:extLst>
          </p:cNvPr>
          <p:cNvSpPr/>
          <p:nvPr/>
        </p:nvSpPr>
        <p:spPr>
          <a:xfrm>
            <a:off x="1002153" y="4969160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(Cháidez </a:t>
            </a:r>
            <a:r>
              <a:rPr lang="es-EC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2008)</a:t>
            </a:r>
            <a:r>
              <a:rPr lang="es-EC" dirty="0"/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302606-0203-4342-9A03-8FD89375C2D8}"/>
              </a:ext>
            </a:extLst>
          </p:cNvPr>
          <p:cNvSpPr/>
          <p:nvPr/>
        </p:nvSpPr>
        <p:spPr>
          <a:xfrm>
            <a:off x="4547307" y="4827603"/>
            <a:ext cx="31230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Relación negativa</a:t>
            </a:r>
          </a:p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Alta temperatura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Menor AFE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(Martin et al., 2018)</a:t>
            </a:r>
            <a:r>
              <a:rPr lang="es-EC" dirty="0"/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8BB4F9-45DA-DA42-AC14-B210EC6A6DB9}"/>
              </a:ext>
            </a:extLst>
          </p:cNvPr>
          <p:cNvSpPr/>
          <p:nvPr/>
        </p:nvSpPr>
        <p:spPr>
          <a:xfrm>
            <a:off x="8734173" y="5012269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Franceschini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2013)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93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EDA42-5102-9C4E-9527-95FEC080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0" y="513717"/>
            <a:ext cx="8496300" cy="614149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Implicaciones para el manejo sostenible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16347-9467-4DB4-9696-B445C40D5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tipos funcionales de plantas encontradas en este estudio aportan beneficios en conservación de los bosques andinos.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especies del Grupo Funcional Adquisitivo y Adquisitivo Intermedio son adecuadas para incluirlas en un programa de restauración.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especies del Grupo Conservativo se pueden incluir una vez que las anteriores especies hayan mejorado sus condiciones físicas y químicas de los bosques (Garnier, 2001). </a:t>
            </a:r>
          </a:p>
        </p:txBody>
      </p:sp>
    </p:spTree>
    <p:extLst>
      <p:ext uri="{BB962C8B-B14F-4D97-AF65-F5344CB8AC3E}">
        <p14:creationId xmlns:p14="http://schemas.microsoft.com/office/powerpoint/2010/main" val="362303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44E04DB-640E-E042-92EB-0DC78B66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63"/>
            <a:ext cx="10515600" cy="4351338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bosques andinos cumplen un rol clave en la provisión de bienes y servicios ecosistémicos (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Cuesta et al., 2012)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antrópicas como producción agrícolas y ganaderas de la zona, generan alto grado de degradación de los bosques.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herramienta que podría ayudar a tomar medidas de conservación de los bosques naturales es el 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diversidad funcional (Sarmiento et al., 2013).  </a:t>
            </a:r>
          </a:p>
          <a:p>
            <a:pPr marL="285750" indent="-285750" algn="just"/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embargo no existe información documentada al respecto que ayude a desarrollar planes de conservación.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E19C1D6-3DB8-BC4B-BBCB-8D456A5AE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1117" y="0"/>
            <a:ext cx="481636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132D39A-10B3-EA4F-9EE5-B3E59F4C542E}"/>
              </a:ext>
            </a:extLst>
          </p:cNvPr>
          <p:cNvSpPr/>
          <p:nvPr/>
        </p:nvSpPr>
        <p:spPr>
          <a:xfrm>
            <a:off x="1036848" y="681037"/>
            <a:ext cx="423934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214588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87291" y="1"/>
            <a:ext cx="4551924" cy="614149"/>
          </a:xfrm>
        </p:spPr>
        <p:txBody>
          <a:bodyPr>
            <a:normAutofit fontScale="90000"/>
          </a:bodyPr>
          <a:lstStyle/>
          <a:p>
            <a:pPr algn="r"/>
            <a:r>
              <a:rPr lang="es-EC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10 Rectángulo"/>
          <p:cNvSpPr/>
          <p:nvPr/>
        </p:nvSpPr>
        <p:spPr>
          <a:xfrm>
            <a:off x="628651" y="910360"/>
            <a:ext cx="11115674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Aft>
                <a:spcPts val="1200"/>
              </a:spcAft>
            </a:pP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especies arbóreas que presentaron los valores más altos de los rasgos funcionales fueron: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neotropica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barbatum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Myrcianthes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sp,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anomala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rugosus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s-EC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obtusifolia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obtuvieron 3 tipos funcionales de plantas: adquisitivo-intermedio, conservativo y adquisitivo.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suelos aledaños a las especies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anomala, P. serotina, A. ferruginea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 </a:t>
            </a:r>
            <a:r>
              <a:rPr lang="es-EC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obtusifolia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presentaron los valores mas altos de materia orgánica, carbono, nitrógeno y fósforo, respectivamente.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encontraron relaciones positivas entre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 media anual con AFE y densidad de madera, el AF con la precipitación, la densidad de madera con el contenido de carbono en los suelos.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4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922293" y="1"/>
            <a:ext cx="5516922" cy="614149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19504" y="1156139"/>
            <a:ext cx="9574924" cy="4435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Incluir más especies para determinar otros Tipos Funcionales diferentes a los reportados en la presente investigación. </a:t>
            </a:r>
          </a:p>
          <a:p>
            <a:pPr algn="just">
              <a:lnSpc>
                <a:spcPct val="150000"/>
              </a:lnSpc>
            </a:pPr>
            <a:endParaRPr lang="es-EC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Incluir rasgos funcionales cualitativos para la definición de tipos funcionales de plantas.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Relacionar el impacto que tienen los diferentes tipos de plantas y rasgos funcionales de plantas con los procesos erosivos del suelo.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C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09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DD2C1C-C6BB-AE43-8CC4-067BCB96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075477"/>
            <a:ext cx="7213394" cy="47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ACF3-4DDE-423C-B2B4-BA14D44B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66108"/>
          </a:xfrm>
        </p:spPr>
        <p:txBody>
          <a:bodyPr>
            <a:normAutofit/>
          </a:bodyPr>
          <a:lstStyle/>
          <a:p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Justificación e importancia</a:t>
            </a:r>
            <a:endParaRPr lang="es-E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7164-F1AD-4C4C-A430-B45295187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6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 de caracteres funcionales de especies arbóreas, permiten llevar a cabo estrategias para el manejo sostenible del recurso forestal 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(Salgado, 2015)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caracteres funcionales permiten identificar los rasgos funcionales de las especies arbóreas y generar tipos funcionales de plantas 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(Quintero, 2017)</a:t>
            </a:r>
            <a:r>
              <a:rPr lang="es-EC" sz="2000" dirty="0"/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 de las relaciones entre tipos funcionales, las características edafológicas y climáticas, pueden facilitar las estrategias de manejo y conservación de los bosques andinos.</a:t>
            </a:r>
          </a:p>
        </p:txBody>
      </p:sp>
    </p:spTree>
    <p:extLst>
      <p:ext uri="{BB962C8B-B14F-4D97-AF65-F5344CB8AC3E}">
        <p14:creationId xmlns:p14="http://schemas.microsoft.com/office/powerpoint/2010/main" val="212194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7F9789-5F08-A044-AD2E-6479CF21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013" y="764521"/>
            <a:ext cx="4805855" cy="696418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br>
              <a:rPr lang="es-EC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DB0D32-507E-F545-BAB1-7F4EF541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1460939"/>
            <a:ext cx="10429461" cy="4351338"/>
          </a:xfrm>
        </p:spPr>
        <p:txBody>
          <a:bodyPr>
            <a:normAutofit/>
          </a:bodyPr>
          <a:lstStyle/>
          <a:p>
            <a:pPr marL="257175" indent="-257175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los rasgos funcionales de 25 especies forestales para construir grupos funcionales  de especies dentro del bosque andino.</a:t>
            </a:r>
          </a:p>
          <a:p>
            <a:pPr marL="257175" indent="-257175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las características físicas y químicas de los suelos que circunscriben a las especies forestales.</a:t>
            </a:r>
          </a:p>
          <a:p>
            <a:pPr marL="257175" indent="-257175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las relaciones entre los rasgos funcionales con las características físicas y químicas de los suelos y las variables climáticas de la zona.</a:t>
            </a:r>
          </a:p>
          <a:p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92734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DA3C3-4FB6-C447-BFC1-2AF9D63F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214" y="701458"/>
            <a:ext cx="3450021" cy="927645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HIPÓTESIS</a:t>
            </a: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E3C007-DD20-C449-BD18-F56DAE1E4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663" y="2207654"/>
            <a:ext cx="11092276" cy="668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rasgos funcionales de las especies arbóreas del bosque andino se relacionan con las variables edafológicas y climáticas.</a:t>
            </a:r>
          </a:p>
        </p:txBody>
      </p:sp>
    </p:spTree>
    <p:extLst>
      <p:ext uri="{BB962C8B-B14F-4D97-AF65-F5344CB8AC3E}">
        <p14:creationId xmlns:p14="http://schemas.microsoft.com/office/powerpoint/2010/main" val="255868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779513" y="615334"/>
            <a:ext cx="4851319" cy="614149"/>
          </a:xfrm>
        </p:spPr>
        <p:txBody>
          <a:bodyPr>
            <a:normAutofit fontScale="90000"/>
          </a:bodyPr>
          <a:lstStyle/>
          <a:p>
            <a:pPr algn="r"/>
            <a:r>
              <a:rPr lang="es-EC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11" name="Rectángulo 6"/>
          <p:cNvSpPr/>
          <p:nvPr/>
        </p:nvSpPr>
        <p:spPr>
          <a:xfrm>
            <a:off x="411737" y="998651"/>
            <a:ext cx="3739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Ubicación del estudio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38D0B-4118-4513-89DB-FE907AFB4398}"/>
              </a:ext>
            </a:extLst>
          </p:cNvPr>
          <p:cNvSpPr txBox="1"/>
          <p:nvPr/>
        </p:nvSpPr>
        <p:spPr>
          <a:xfrm>
            <a:off x="1678503" y="4851932"/>
            <a:ext cx="620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Temperatura 14ºC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Precipitación 1 300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Ecológicamente pertenece a bosque húmedo montano y formación vegetacional es matorral andino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CE7AA-C4F9-4B5C-906F-120E1DB5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00154" y="-1455632"/>
            <a:ext cx="2697652" cy="96210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6895ADA-96D8-4361-8770-BDB6FC6FF2C2}"/>
              </a:ext>
            </a:extLst>
          </p:cNvPr>
          <p:cNvSpPr/>
          <p:nvPr/>
        </p:nvSpPr>
        <p:spPr>
          <a:xfrm>
            <a:off x="4151586" y="2186609"/>
            <a:ext cx="6407920" cy="1550504"/>
          </a:xfrm>
          <a:prstGeom prst="ellipse">
            <a:avLst/>
          </a:prstGeom>
          <a:noFill/>
          <a:ln w="28575"/>
          <a:effectLst>
            <a:outerShdw dist="50800" algn="ctr" rotWithShape="0">
              <a:srgbClr val="000000"/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5176F0-CECC-4DA7-80D6-4F45ABCF8569}"/>
              </a:ext>
            </a:extLst>
          </p:cNvPr>
          <p:cNvCxnSpPr>
            <a:stCxn id="15" idx="4"/>
          </p:cNvCxnSpPr>
          <p:nvPr/>
        </p:nvCxnSpPr>
        <p:spPr>
          <a:xfrm flipH="1">
            <a:off x="5552661" y="3737113"/>
            <a:ext cx="1802885" cy="14709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3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57FB5-865D-4094-8B9F-45A37913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51834"/>
              </p:ext>
            </p:extLst>
          </p:nvPr>
        </p:nvGraphicFramePr>
        <p:xfrm>
          <a:off x="715617" y="1315280"/>
          <a:ext cx="7434470" cy="433898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1671">
                  <a:extLst>
                    <a:ext uri="{9D8B030D-6E8A-4147-A177-3AD203B41FA5}">
                      <a16:colId xmlns:a16="http://schemas.microsoft.com/office/drawing/2014/main" val="4218226097"/>
                    </a:ext>
                  </a:extLst>
                </a:gridCol>
                <a:gridCol w="2807660">
                  <a:extLst>
                    <a:ext uri="{9D8B030D-6E8A-4147-A177-3AD203B41FA5}">
                      <a16:colId xmlns:a16="http://schemas.microsoft.com/office/drawing/2014/main" val="3346233710"/>
                    </a:ext>
                  </a:extLst>
                </a:gridCol>
                <a:gridCol w="395120">
                  <a:extLst>
                    <a:ext uri="{9D8B030D-6E8A-4147-A177-3AD203B41FA5}">
                      <a16:colId xmlns:a16="http://schemas.microsoft.com/office/drawing/2014/main" val="2211240666"/>
                    </a:ext>
                  </a:extLst>
                </a:gridCol>
                <a:gridCol w="3790019">
                  <a:extLst>
                    <a:ext uri="{9D8B030D-6E8A-4147-A177-3AD203B41FA5}">
                      <a16:colId xmlns:a16="http://schemas.microsoft.com/office/drawing/2014/main" val="2414347125"/>
                    </a:ext>
                  </a:extLst>
                </a:gridCol>
              </a:tblGrid>
              <a:tr h="4135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i="1" u="none" strike="noStrike">
                          <a:effectLst/>
                        </a:rPr>
                        <a:t> </a:t>
                      </a:r>
                      <a:endParaRPr lang="es-ES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effectLst/>
                        </a:rPr>
                        <a:t>Especies Evaluadas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i="1" u="none" strike="noStrike">
                          <a:effectLst/>
                        </a:rPr>
                        <a:t> </a:t>
                      </a:r>
                      <a:endParaRPr lang="es-ES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i="1" u="none" strike="noStrike" dirty="0">
                          <a:effectLst/>
                        </a:rPr>
                        <a:t> 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2441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Aegiphila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ferruginea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Miconia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papillosa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75133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Alnus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acuminata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Monnina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obtusifolia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292448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Baccharis</a:t>
                      </a:r>
                      <a:r>
                        <a:rPr lang="es-ES" sz="1800" i="1" u="none" strike="noStrike" dirty="0">
                          <a:effectLst/>
                        </a:rPr>
                        <a:t> latifolia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>
                          <a:effectLst/>
                        </a:rPr>
                        <a:t>Morella </a:t>
                      </a:r>
                      <a:r>
                        <a:rPr lang="es-ES" sz="1800" i="1" u="none" strike="noStrike" dirty="0" err="1">
                          <a:effectLst/>
                        </a:rPr>
                        <a:t>pubescens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000242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Brachyotum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ledifolium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Myrcianthes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rhopaloides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8931190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Buddleja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bullata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Myrcianthes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0" u="none" strike="noStrike" dirty="0" err="1">
                          <a:effectLst/>
                        </a:rPr>
                        <a:t>sp</a:t>
                      </a:r>
                      <a:r>
                        <a:rPr lang="es-ES" sz="1800" i="1" u="none" strike="noStrike" dirty="0">
                          <a:effectLst/>
                        </a:rPr>
                        <a:t>.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1594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Citharexylum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ilicifolium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Oreopanax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ecuadorensis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060051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Cleome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anomala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Phenax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rugosus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91938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Euphorbia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laurifolia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Phyllanthus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salviifolius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469460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Hesperomeles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obtusifolia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Piper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barbatum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360271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>
                          <a:effectLst/>
                        </a:rPr>
                        <a:t>Inga </a:t>
                      </a:r>
                      <a:r>
                        <a:rPr lang="es-ES" sz="1800" i="1" u="none" strike="noStrike" dirty="0" err="1">
                          <a:effectLst/>
                        </a:rPr>
                        <a:t>insignis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Prunus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serotina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935307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Juglans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neotropica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Sambucus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nigra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580686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12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Miconia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crocea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Tournefortia</a:t>
                      </a:r>
                      <a:r>
                        <a:rPr lang="es-ES" sz="1800" i="1" u="none" strike="noStrike" dirty="0">
                          <a:effectLst/>
                        </a:rPr>
                        <a:t> fuliginosa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2330702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i="1" u="none" strike="noStrike">
                          <a:effectLst/>
                        </a:rPr>
                        <a:t> </a:t>
                      </a:r>
                      <a:endParaRPr lang="es-ES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>
                          <a:effectLst/>
                        </a:rPr>
                        <a:t> 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i="0" u="none" strike="noStrike" dirty="0">
                          <a:effectLst/>
                        </a:rPr>
                        <a:t>25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i="1" u="none" strike="noStrike" dirty="0" err="1">
                          <a:effectLst/>
                        </a:rPr>
                        <a:t>Vallea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r>
                        <a:rPr lang="es-ES" sz="1800" i="1" u="none" strike="noStrike" dirty="0" err="1">
                          <a:effectLst/>
                        </a:rPr>
                        <a:t>stipularis</a:t>
                      </a:r>
                      <a:r>
                        <a:rPr lang="es-ES" sz="1800" i="1" u="none" strike="noStrike" dirty="0">
                          <a:effectLst/>
                        </a:rPr>
                        <a:t> </a:t>
                      </a:r>
                      <a:endParaRPr lang="es-E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861678"/>
                  </a:ext>
                </a:extLst>
              </a:tr>
            </a:tbl>
          </a:graphicData>
        </a:graphic>
      </p:graphicFrame>
      <p:sp>
        <p:nvSpPr>
          <p:cNvPr id="5" name="Rectángulo 6">
            <a:extLst>
              <a:ext uri="{FF2B5EF4-FFF2-40B4-BE49-F238E27FC236}">
                <a16:creationId xmlns:a16="http://schemas.microsoft.com/office/drawing/2014/main" id="{1F04BCD7-12F0-4936-8751-5418F33AEA08}"/>
              </a:ext>
            </a:extLst>
          </p:cNvPr>
          <p:cNvSpPr/>
          <p:nvPr/>
        </p:nvSpPr>
        <p:spPr>
          <a:xfrm>
            <a:off x="411737" y="528472"/>
            <a:ext cx="3739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Especies Evaluadas</a:t>
            </a:r>
          </a:p>
        </p:txBody>
      </p:sp>
      <p:pic>
        <p:nvPicPr>
          <p:cNvPr id="9218" name="Picture 2" descr="https://lh3.googleusercontent.com/p/AF1QipO46DV_JqrgbYaqLT0Ki4EsiVmrYwLtVjqlQEFC=s512-p-qv=pqpsdvhdakq55l2pqoscsmpgk5f1q8g02,m=5ea65c370ced1048803295694961ea83,x=,t=25-iv33786?key=ZW5PMnJVVGFhcGRvaXFVR1Z3V01hT2k0N1A3Rm9n">
            <a:extLst>
              <a:ext uri="{FF2B5EF4-FFF2-40B4-BE49-F238E27FC236}">
                <a16:creationId xmlns:a16="http://schemas.microsoft.com/office/drawing/2014/main" id="{620FFB21-377B-432A-B578-CAF6F7CC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5" y="8845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p/AF1QipOXrLWaz1wCdEatPzjcSzarqEF1mPheofUB_G3W=s512-p-qv=pqpsdvhdakq55l2pqoscsmpgk5f1q8g02,m=5ea65c370ced1048803295694961ea83,x=,t=25-iv33786?key=ZW5PMnJVVGFhcGRvaXFVR1Z3V01hT2k0N1A3Rm9n">
            <a:extLst>
              <a:ext uri="{FF2B5EF4-FFF2-40B4-BE49-F238E27FC236}">
                <a16:creationId xmlns:a16="http://schemas.microsoft.com/office/drawing/2014/main" id="{E850C7CD-0C8F-498F-A09A-92454035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5" y="3429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4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E68982-7990-D240-8E3D-EDB53D2DB38C}"/>
              </a:ext>
            </a:extLst>
          </p:cNvPr>
          <p:cNvSpPr txBox="1"/>
          <p:nvPr/>
        </p:nvSpPr>
        <p:spPr>
          <a:xfrm>
            <a:off x="1108710" y="891575"/>
            <a:ext cx="308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Rasgos funcionales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32BE03-6DDD-5644-95BE-878B54C0EAC6}"/>
              </a:ext>
            </a:extLst>
          </p:cNvPr>
          <p:cNvSpPr txBox="1"/>
          <p:nvPr/>
        </p:nvSpPr>
        <p:spPr>
          <a:xfrm>
            <a:off x="917375" y="1915347"/>
            <a:ext cx="27574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Foliar          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Midebmp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5F5F185-C88A-154E-B259-D13F831994EF}"/>
              </a:ext>
            </a:extLst>
          </p:cNvPr>
          <p:cNvCxnSpPr>
            <a:cxnSpLocks/>
          </p:cNvCxnSpPr>
          <p:nvPr/>
        </p:nvCxnSpPr>
        <p:spPr>
          <a:xfrm>
            <a:off x="2090349" y="2100013"/>
            <a:ext cx="411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5">
                <a:extLst>
                  <a:ext uri="{FF2B5EF4-FFF2-40B4-BE49-F238E27FC236}">
                    <a16:creationId xmlns:a16="http://schemas.microsoft.com/office/drawing/2014/main" id="{B517E778-1D4B-E946-9A45-E2C4C8452096}"/>
                  </a:ext>
                </a:extLst>
              </p:cNvPr>
              <p:cNvSpPr/>
              <p:nvPr/>
            </p:nvSpPr>
            <p:spPr>
              <a:xfrm>
                <a:off x="917375" y="4598459"/>
                <a:ext cx="3470822" cy="5255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Área Foliar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Espec</m:t>
                    </m:r>
                    <m:r>
                      <a:rPr lang="es-ES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s-E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fica</m:t>
                    </m:r>
                    <m:r>
                      <a:rPr lang="es-EC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s-E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rea</m:t>
                        </m:r>
                        <m:r>
                          <a:rPr lang="es-E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s-E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oliar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Peso</m:t>
                        </m:r>
                        <m: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seco</m:t>
                        </m:r>
                      </m:den>
                    </m:f>
                  </m:oMath>
                </a14:m>
                <a:endParaRPr lang="es-EC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5">
                <a:extLst>
                  <a:ext uri="{FF2B5EF4-FFF2-40B4-BE49-F238E27FC236}">
                    <a16:creationId xmlns:a16="http://schemas.microsoft.com/office/drawing/2014/main" id="{B517E778-1D4B-E946-9A45-E2C4C8452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75" y="4598459"/>
                <a:ext cx="3470822" cy="525593"/>
              </a:xfrm>
              <a:prstGeom prst="rect">
                <a:avLst/>
              </a:prstGeom>
              <a:blipFill>
                <a:blip r:embed="rId3"/>
                <a:stretch>
                  <a:fillRect l="-1455" b="-1162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7">
                <a:extLst>
                  <a:ext uri="{FF2B5EF4-FFF2-40B4-BE49-F238E27FC236}">
                    <a16:creationId xmlns:a16="http://schemas.microsoft.com/office/drawing/2014/main" id="{38A49951-706E-F842-88F9-8E495C45118B}"/>
                  </a:ext>
                </a:extLst>
              </p:cNvPr>
              <p:cNvSpPr/>
              <p:nvPr/>
            </p:nvSpPr>
            <p:spPr>
              <a:xfrm>
                <a:off x="6449358" y="3483159"/>
                <a:ext cx="3193503" cy="8878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ontenido</m:t>
                      </m:r>
                      <m: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oliar</m:t>
                      </m:r>
                      <m: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i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ateria</m:t>
                      </m:r>
                      <m: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s-E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eca</m:t>
                      </m:r>
                      <m:r>
                        <a:rPr lang="es-EC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Peso</m:t>
                          </m:r>
                          <m:r>
                            <a:rPr lang="es-EC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seco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Peso</m:t>
                          </m:r>
                          <m:r>
                            <a:rPr lang="es-EC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fresco</m:t>
                          </m:r>
                        </m:den>
                      </m:f>
                    </m:oMath>
                  </m:oMathPara>
                </a14:m>
                <a:endParaRPr lang="es-EC" sz="1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7">
                <a:extLst>
                  <a:ext uri="{FF2B5EF4-FFF2-40B4-BE49-F238E27FC236}">
                    <a16:creationId xmlns:a16="http://schemas.microsoft.com/office/drawing/2014/main" id="{38A49951-706E-F842-88F9-8E495C45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58" y="3483159"/>
                <a:ext cx="3193503" cy="887872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8">
            <a:extLst>
              <a:ext uri="{FF2B5EF4-FFF2-40B4-BE49-F238E27FC236}">
                <a16:creationId xmlns:a16="http://schemas.microsoft.com/office/drawing/2014/main" id="{88F739CD-F5C6-B34F-AAC3-AE861004AD19}"/>
              </a:ext>
            </a:extLst>
          </p:cNvPr>
          <p:cNvSpPr/>
          <p:nvPr/>
        </p:nvSpPr>
        <p:spPr>
          <a:xfrm>
            <a:off x="2025050" y="5395659"/>
            <a:ext cx="1255472" cy="353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Hunt</a:t>
            </a:r>
            <a:r>
              <a:rPr lang="es-EC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1990)</a:t>
            </a:r>
            <a:endParaRPr lang="es-EC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9">
            <a:extLst>
              <a:ext uri="{FF2B5EF4-FFF2-40B4-BE49-F238E27FC236}">
                <a16:creationId xmlns:a16="http://schemas.microsoft.com/office/drawing/2014/main" id="{BEE6A010-D572-6D49-8DEA-030090DF044F}"/>
              </a:ext>
            </a:extLst>
          </p:cNvPr>
          <p:cNvSpPr/>
          <p:nvPr/>
        </p:nvSpPr>
        <p:spPr>
          <a:xfrm>
            <a:off x="7544566" y="4428238"/>
            <a:ext cx="1950678" cy="353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s-EC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Villacís</a:t>
            </a:r>
            <a:r>
              <a:rPr lang="es-EC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2016)</a:t>
            </a:r>
          </a:p>
        </p:txBody>
      </p:sp>
      <p:sp>
        <p:nvSpPr>
          <p:cNvPr id="15" name="CuadroTexto 16">
            <a:extLst>
              <a:ext uri="{FF2B5EF4-FFF2-40B4-BE49-F238E27FC236}">
                <a16:creationId xmlns:a16="http://schemas.microsoft.com/office/drawing/2014/main" id="{E6FF28EF-D39A-4E41-AE77-E6985D8F0543}"/>
              </a:ext>
            </a:extLst>
          </p:cNvPr>
          <p:cNvSpPr txBox="1"/>
          <p:nvPr/>
        </p:nvSpPr>
        <p:spPr>
          <a:xfrm>
            <a:off x="6449358" y="2100013"/>
            <a:ext cx="1938353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Fuerza tensil foliar </a:t>
            </a:r>
          </a:p>
        </p:txBody>
      </p:sp>
      <p:pic>
        <p:nvPicPr>
          <p:cNvPr id="16" name="Marcador de contenido 3">
            <a:extLst>
              <a:ext uri="{FF2B5EF4-FFF2-40B4-BE49-F238E27FC236}">
                <a16:creationId xmlns:a16="http://schemas.microsoft.com/office/drawing/2014/main" id="{43537930-93FC-0344-840F-AC850EB03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74" y="1557110"/>
            <a:ext cx="2090762" cy="1568616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8442179-61DC-4D43-A96D-16455B785D97}"/>
              </a:ext>
            </a:extLst>
          </p:cNvPr>
          <p:cNvCxnSpPr>
            <a:cxnSpLocks/>
          </p:cNvCxnSpPr>
          <p:nvPr/>
        </p:nvCxnSpPr>
        <p:spPr>
          <a:xfrm>
            <a:off x="8519905" y="2256738"/>
            <a:ext cx="501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scontent.fuio13-1.fna.fbcdn.net/v/t1.15752-9/49848349_619001931853914_4571198014563024896_n.png?_nc_cat=105&amp;_nc_ht=scontent.fuio13-1.fna&amp;oh=98a226d7684f445a4266ad6d5d7fa020&amp;oe=5C8EF630">
            <a:extLst>
              <a:ext uri="{FF2B5EF4-FFF2-40B4-BE49-F238E27FC236}">
                <a16:creationId xmlns:a16="http://schemas.microsoft.com/office/drawing/2014/main" id="{75874352-4302-419C-BFD1-3813CA25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9" y="2497353"/>
            <a:ext cx="1582478" cy="18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6">
            <a:extLst>
              <a:ext uri="{FF2B5EF4-FFF2-40B4-BE49-F238E27FC236}">
                <a16:creationId xmlns:a16="http://schemas.microsoft.com/office/drawing/2014/main" id="{090D4B2D-1D5E-1646-8C8B-BDA89CA3A93D}"/>
              </a:ext>
            </a:extLst>
          </p:cNvPr>
          <p:cNvSpPr txBox="1"/>
          <p:nvPr/>
        </p:nvSpPr>
        <p:spPr>
          <a:xfrm>
            <a:off x="6172990" y="1856919"/>
            <a:ext cx="1938353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</a:t>
            </a:r>
            <a:endParaRPr lang="es-EC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CB898D5-E51D-9846-B91A-474FDBAC2FDA}"/>
                  </a:ext>
                </a:extLst>
              </p:cNvPr>
              <p:cNvSpPr/>
              <p:nvPr/>
            </p:nvSpPr>
            <p:spPr>
              <a:xfrm>
                <a:off x="4996079" y="3576095"/>
                <a:ext cx="3292119" cy="5820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7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D</m:t>
                      </m:r>
                      <m:r>
                        <m:rPr>
                          <m:sty m:val="p"/>
                        </m:rPr>
                        <a:rPr lang="es-ES" sz="17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ensidad</m:t>
                      </m:r>
                      <m:r>
                        <a:rPr lang="es-ES" sz="17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7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 sz="17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7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madera</m:t>
                      </m:r>
                      <m:r>
                        <a:rPr lang="es-ES" sz="17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s-EC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sz="17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Masa</m:t>
                          </m:r>
                          <m:r>
                            <a:rPr lang="es-EC" sz="17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sz="17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s-EC" sz="17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es-EC" sz="17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men</m:t>
                          </m:r>
                        </m:den>
                      </m:f>
                    </m:oMath>
                  </m:oMathPara>
                </a14:m>
                <a:endParaRPr lang="es-EC" sz="1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CB898D5-E51D-9846-B91A-474FDBAC2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079" y="3576095"/>
                <a:ext cx="3292119" cy="582082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13">
            <a:extLst>
              <a:ext uri="{FF2B5EF4-FFF2-40B4-BE49-F238E27FC236}">
                <a16:creationId xmlns:a16="http://schemas.microsoft.com/office/drawing/2014/main" id="{588A7391-FD0F-1643-8416-69D70F8E1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83" t="11082" r="13689" b="8534"/>
          <a:stretch/>
        </p:blipFill>
        <p:spPr>
          <a:xfrm>
            <a:off x="9420423" y="3576095"/>
            <a:ext cx="1711330" cy="1694835"/>
          </a:xfrm>
          <a:prstGeom prst="rect">
            <a:avLst/>
          </a:prstGeom>
          <a:ln>
            <a:noFill/>
          </a:ln>
        </p:spPr>
      </p:pic>
      <p:sp>
        <p:nvSpPr>
          <p:cNvPr id="8" name="Rectángulo 8">
            <a:extLst>
              <a:ext uri="{FF2B5EF4-FFF2-40B4-BE49-F238E27FC236}">
                <a16:creationId xmlns:a16="http://schemas.microsoft.com/office/drawing/2014/main" id="{992D9249-9514-3F42-8D3A-F37B654FF4F1}"/>
              </a:ext>
            </a:extLst>
          </p:cNvPr>
          <p:cNvSpPr/>
          <p:nvPr/>
        </p:nvSpPr>
        <p:spPr>
          <a:xfrm>
            <a:off x="5766469" y="4214922"/>
            <a:ext cx="1375698" cy="353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Chave (2006)</a:t>
            </a:r>
            <a:endParaRPr lang="es-EC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AE175A-DD7B-8F43-B041-AE221FA8F0A1}"/>
              </a:ext>
            </a:extLst>
          </p:cNvPr>
          <p:cNvSpPr txBox="1"/>
          <p:nvPr/>
        </p:nvSpPr>
        <p:spPr>
          <a:xfrm>
            <a:off x="1289173" y="993139"/>
            <a:ext cx="23225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N Foliar  </a:t>
            </a:r>
          </a:p>
        </p:txBody>
      </p:sp>
      <p:pic>
        <p:nvPicPr>
          <p:cNvPr id="10" name="Picture 6" descr="https://lh3.googleusercontent.com/p/AF1QipNL7xqinmPROlGjLDwQqtg_36PA7NysCN0DdoAP=s512-p-qv=p4f9pno4vao1lss8ld6lp3466j0pdrqeo,m=1066e5064ba635a38ab03e9e68e730cd,x=,t=41-iv33792?key=SVM1ZHpfZ2hDM29MV19mWWk5dmk0dUhNbWsxaUNR">
            <a:extLst>
              <a:ext uri="{FF2B5EF4-FFF2-40B4-BE49-F238E27FC236}">
                <a16:creationId xmlns:a16="http://schemas.microsoft.com/office/drawing/2014/main" id="{D965F6CE-7553-734B-9737-1C063F67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8" y="1446454"/>
            <a:ext cx="1457005" cy="14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2826352-F06B-2347-819E-BCBAC128DEA0}"/>
              </a:ext>
            </a:extLst>
          </p:cNvPr>
          <p:cNvSpPr/>
          <p:nvPr/>
        </p:nvSpPr>
        <p:spPr>
          <a:xfrm>
            <a:off x="1272473" y="2989536"/>
            <a:ext cx="194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  Kjeldahal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A0C508-2AA5-4142-A0EE-56F09E986170}"/>
              </a:ext>
            </a:extLst>
          </p:cNvPr>
          <p:cNvSpPr txBox="1"/>
          <p:nvPr/>
        </p:nvSpPr>
        <p:spPr>
          <a:xfrm>
            <a:off x="1272473" y="3597588"/>
            <a:ext cx="19489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P Foliar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D3D16AD-33C2-B84C-A622-92EF99E4329C}"/>
              </a:ext>
            </a:extLst>
          </p:cNvPr>
          <p:cNvSpPr/>
          <p:nvPr/>
        </p:nvSpPr>
        <p:spPr>
          <a:xfrm>
            <a:off x="1440105" y="556196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 Olsen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4" descr="https://scontent.fuio13-1.fna.fbcdn.net/v/t1.15752-9/49609861_352816212175822_8952439662962540544_n.png?_nc_cat=104&amp;_nc_ht=scontent.fuio13-1.fna&amp;oh=dae7db338691a2555c87118c6108a475&amp;oe=5CCB235D">
            <a:extLst>
              <a:ext uri="{FF2B5EF4-FFF2-40B4-BE49-F238E27FC236}">
                <a16:creationId xmlns:a16="http://schemas.microsoft.com/office/drawing/2014/main" id="{5D5BF460-2962-7647-8A0F-F9C48F32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3" y="4205640"/>
            <a:ext cx="20193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90D7EFE-7698-394B-AAC6-8A11608AD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423" y="1200498"/>
            <a:ext cx="1948916" cy="19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6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1528</Words>
  <Application>Microsoft Macintosh PowerPoint</Application>
  <PresentationFormat>Panorámica</PresentationFormat>
  <Paragraphs>343</Paragraphs>
  <Slides>22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1_Tema de Office</vt:lpstr>
      <vt:lpstr>CorelDRAW</vt:lpstr>
      <vt:lpstr>Presentación de PowerPoint</vt:lpstr>
      <vt:lpstr>INTRODUCCIÓN</vt:lpstr>
      <vt:lpstr>Justificación e importancia</vt:lpstr>
      <vt:lpstr>OBJETIVOS </vt:lpstr>
      <vt:lpstr>HIPÓTESIS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Implicaciones para el manejo sostenible 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Adolfo Naranjo Meneses</dc:creator>
  <cp:lastModifiedBy>Gustavo Adolfo Naranjo Meneses</cp:lastModifiedBy>
  <cp:revision>120</cp:revision>
  <dcterms:created xsi:type="dcterms:W3CDTF">2019-01-07T02:01:02Z</dcterms:created>
  <dcterms:modified xsi:type="dcterms:W3CDTF">2019-01-23T14:38:43Z</dcterms:modified>
</cp:coreProperties>
</file>