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5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5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9.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60.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61.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62.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70"/>
  </p:notesMasterIdLst>
  <p:sldIdLst>
    <p:sldId id="275" r:id="rId2"/>
    <p:sldId id="381" r:id="rId3"/>
    <p:sldId id="428" r:id="rId4"/>
    <p:sldId id="433" r:id="rId5"/>
    <p:sldId id="468" r:id="rId6"/>
    <p:sldId id="466" r:id="rId7"/>
    <p:sldId id="467" r:id="rId8"/>
    <p:sldId id="422" r:id="rId9"/>
    <p:sldId id="474" r:id="rId10"/>
    <p:sldId id="435" r:id="rId11"/>
    <p:sldId id="425" r:id="rId12"/>
    <p:sldId id="476" r:id="rId13"/>
    <p:sldId id="472" r:id="rId14"/>
    <p:sldId id="407" r:id="rId15"/>
    <p:sldId id="485" r:id="rId16"/>
    <p:sldId id="343" r:id="rId17"/>
    <p:sldId id="406" r:id="rId18"/>
    <p:sldId id="352" r:id="rId19"/>
    <p:sldId id="353" r:id="rId20"/>
    <p:sldId id="354" r:id="rId21"/>
    <p:sldId id="355" r:id="rId22"/>
    <p:sldId id="491" r:id="rId23"/>
    <p:sldId id="492" r:id="rId24"/>
    <p:sldId id="469" r:id="rId25"/>
    <p:sldId id="471" r:id="rId26"/>
    <p:sldId id="416" r:id="rId27"/>
    <p:sldId id="361" r:id="rId28"/>
    <p:sldId id="382" r:id="rId29"/>
    <p:sldId id="437" r:id="rId30"/>
    <p:sldId id="438" r:id="rId31"/>
    <p:sldId id="439" r:id="rId32"/>
    <p:sldId id="440" r:id="rId33"/>
    <p:sldId id="442" r:id="rId34"/>
    <p:sldId id="345" r:id="rId35"/>
    <p:sldId id="366" r:id="rId36"/>
    <p:sldId id="370" r:id="rId37"/>
    <p:sldId id="393" r:id="rId38"/>
    <p:sldId id="383" r:id="rId39"/>
    <p:sldId id="452" r:id="rId40"/>
    <p:sldId id="453" r:id="rId41"/>
    <p:sldId id="454" r:id="rId42"/>
    <p:sldId id="455" r:id="rId43"/>
    <p:sldId id="456" r:id="rId44"/>
    <p:sldId id="457" r:id="rId45"/>
    <p:sldId id="458" r:id="rId46"/>
    <p:sldId id="459" r:id="rId47"/>
    <p:sldId id="346" r:id="rId48"/>
    <p:sldId id="460" r:id="rId49"/>
    <p:sldId id="481" r:id="rId50"/>
    <p:sldId id="461" r:id="rId51"/>
    <p:sldId id="480" r:id="rId52"/>
    <p:sldId id="482" r:id="rId53"/>
    <p:sldId id="443" r:id="rId54"/>
    <p:sldId id="479" r:id="rId55"/>
    <p:sldId id="379" r:id="rId56"/>
    <p:sldId id="310" r:id="rId57"/>
    <p:sldId id="402" r:id="rId58"/>
    <p:sldId id="351" r:id="rId59"/>
    <p:sldId id="385" r:id="rId60"/>
    <p:sldId id="449" r:id="rId61"/>
    <p:sldId id="488" r:id="rId62"/>
    <p:sldId id="489" r:id="rId63"/>
    <p:sldId id="490" r:id="rId64"/>
    <p:sldId id="386" r:id="rId65"/>
    <p:sldId id="483" r:id="rId66"/>
    <p:sldId id="484" r:id="rId67"/>
    <p:sldId id="391" r:id="rId68"/>
    <p:sldId id="334" r:id="rId6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initials="A" lastIdx="7" clrIdx="0">
    <p:extLst>
      <p:ext uri="{19B8F6BF-5375-455C-9EA6-DF929625EA0E}">
        <p15:presenceInfo xmlns:p15="http://schemas.microsoft.com/office/powerpoint/2012/main" userId="Andre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3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03" autoAdjust="0"/>
    <p:restoredTop sz="89408" autoAdjust="0"/>
  </p:normalViewPr>
  <p:slideViewPr>
    <p:cSldViewPr snapToGrid="0">
      <p:cViewPr varScale="1">
        <p:scale>
          <a:sx n="66" d="100"/>
          <a:sy n="66" d="100"/>
        </p:scale>
        <p:origin x="810"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34" d="100"/>
        <a:sy n="3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A2C3C3-0DC8-44B3-97EA-E59C4AE38103}" type="doc">
      <dgm:prSet loTypeId="urn:microsoft.com/office/officeart/2008/layout/SquareAccentList" loCatId="list" qsTypeId="urn:microsoft.com/office/officeart/2005/8/quickstyle/simple1" qsCatId="simple" csTypeId="urn:microsoft.com/office/officeart/2005/8/colors/accent1_1" csCatId="accent1" phldr="1"/>
      <dgm:spPr/>
      <dgm:t>
        <a:bodyPr/>
        <a:lstStyle/>
        <a:p>
          <a:endParaRPr lang="es-EC"/>
        </a:p>
      </dgm:t>
    </dgm:pt>
    <dgm:pt modelId="{084702A2-2AF1-4658-A0AD-05741233CB94}">
      <dgm:prSet phldrT="[Texto]" custT="1"/>
      <dgm:spPr/>
      <dgm:t>
        <a:bodyPr/>
        <a:lstStyle/>
        <a:p>
          <a:r>
            <a:rPr lang="es-EC" sz="2800" dirty="0" smtClean="0">
              <a:latin typeface="Arial" panose="020B0604020202020204" pitchFamily="34" charset="0"/>
              <a:cs typeface="Arial" panose="020B0604020202020204" pitchFamily="34" charset="0"/>
            </a:rPr>
            <a:t>Protozoarios </a:t>
          </a:r>
          <a:endParaRPr lang="es-EC" sz="2800" dirty="0">
            <a:latin typeface="Arial" panose="020B0604020202020204" pitchFamily="34" charset="0"/>
            <a:cs typeface="Arial" panose="020B0604020202020204" pitchFamily="34" charset="0"/>
          </a:endParaRPr>
        </a:p>
      </dgm:t>
    </dgm:pt>
    <dgm:pt modelId="{E3335349-76A7-4855-AFE3-02ACA1395F12}" type="parTrans" cxnId="{26C974DA-874F-4B3C-B696-D218BF4E5141}">
      <dgm:prSet/>
      <dgm:spPr/>
      <dgm:t>
        <a:bodyPr/>
        <a:lstStyle/>
        <a:p>
          <a:endParaRPr lang="es-EC"/>
        </a:p>
      </dgm:t>
    </dgm:pt>
    <dgm:pt modelId="{F7932526-5C96-422F-9529-D228D61539E8}" type="sibTrans" cxnId="{26C974DA-874F-4B3C-B696-D218BF4E5141}">
      <dgm:prSet/>
      <dgm:spPr/>
      <dgm:t>
        <a:bodyPr/>
        <a:lstStyle/>
        <a:p>
          <a:endParaRPr lang="es-EC"/>
        </a:p>
      </dgm:t>
    </dgm:pt>
    <dgm:pt modelId="{A5596CE9-9DA7-498D-BE92-3210AB44610B}">
      <dgm:prSet phldrT="[Texto]" custT="1"/>
      <dgm:spPr/>
      <dgm:t>
        <a:bodyPr/>
        <a:lstStyle/>
        <a:p>
          <a:r>
            <a:rPr lang="es-EC" sz="2000" dirty="0" smtClean="0">
              <a:latin typeface="Arial" panose="020B0604020202020204" pitchFamily="34" charset="0"/>
              <a:cs typeface="Arial" panose="020B0604020202020204" pitchFamily="34" charset="0"/>
            </a:rPr>
            <a:t>Parásitos unicelulares</a:t>
          </a:r>
          <a:endParaRPr lang="es-EC" sz="2000" dirty="0">
            <a:latin typeface="Arial" panose="020B0604020202020204" pitchFamily="34" charset="0"/>
            <a:cs typeface="Arial" panose="020B0604020202020204" pitchFamily="34" charset="0"/>
          </a:endParaRPr>
        </a:p>
      </dgm:t>
    </dgm:pt>
    <dgm:pt modelId="{C445FDE4-DEC4-4174-89E1-E97A332A2D8E}" type="parTrans" cxnId="{E33D37E7-D87B-44F8-AD66-B9C14200F887}">
      <dgm:prSet/>
      <dgm:spPr/>
      <dgm:t>
        <a:bodyPr/>
        <a:lstStyle/>
        <a:p>
          <a:endParaRPr lang="es-EC"/>
        </a:p>
      </dgm:t>
    </dgm:pt>
    <dgm:pt modelId="{C9C2D16C-6152-4B15-92A2-157C1A7D0455}" type="sibTrans" cxnId="{E33D37E7-D87B-44F8-AD66-B9C14200F887}">
      <dgm:prSet/>
      <dgm:spPr/>
      <dgm:t>
        <a:bodyPr/>
        <a:lstStyle/>
        <a:p>
          <a:endParaRPr lang="es-EC"/>
        </a:p>
      </dgm:t>
    </dgm:pt>
    <dgm:pt modelId="{9617A272-772D-4ADB-A8A7-D33F63AC9B24}" type="pres">
      <dgm:prSet presAssocID="{FDA2C3C3-0DC8-44B3-97EA-E59C4AE38103}" presName="layout" presStyleCnt="0">
        <dgm:presLayoutVars>
          <dgm:chMax/>
          <dgm:chPref/>
          <dgm:dir/>
          <dgm:resizeHandles/>
        </dgm:presLayoutVars>
      </dgm:prSet>
      <dgm:spPr/>
      <dgm:t>
        <a:bodyPr/>
        <a:lstStyle/>
        <a:p>
          <a:endParaRPr lang="es-EC"/>
        </a:p>
      </dgm:t>
    </dgm:pt>
    <dgm:pt modelId="{6C55DA6A-EB56-469E-8E58-1E383E1F8AE2}" type="pres">
      <dgm:prSet presAssocID="{084702A2-2AF1-4658-A0AD-05741233CB94}" presName="root" presStyleCnt="0">
        <dgm:presLayoutVars>
          <dgm:chMax/>
          <dgm:chPref/>
        </dgm:presLayoutVars>
      </dgm:prSet>
      <dgm:spPr/>
      <dgm:t>
        <a:bodyPr/>
        <a:lstStyle/>
        <a:p>
          <a:endParaRPr lang="es-EC"/>
        </a:p>
      </dgm:t>
    </dgm:pt>
    <dgm:pt modelId="{1EFECE79-8CEE-40B4-81DA-72BF7D43C9E3}" type="pres">
      <dgm:prSet presAssocID="{084702A2-2AF1-4658-A0AD-05741233CB94}" presName="rootComposite" presStyleCnt="0">
        <dgm:presLayoutVars/>
      </dgm:prSet>
      <dgm:spPr/>
      <dgm:t>
        <a:bodyPr/>
        <a:lstStyle/>
        <a:p>
          <a:endParaRPr lang="es-EC"/>
        </a:p>
      </dgm:t>
    </dgm:pt>
    <dgm:pt modelId="{32A64A39-2580-4A97-AE34-D9DFAFD88DB1}" type="pres">
      <dgm:prSet presAssocID="{084702A2-2AF1-4658-A0AD-05741233CB94}" presName="ParentAccent" presStyleLbl="alignNode1" presStyleIdx="0" presStyleCnt="1" custLinFactNeighborX="-3110" custLinFactNeighborY="19621"/>
      <dgm:spPr>
        <a:blipFill rotWithShape="0">
          <a:blip xmlns:r="http://schemas.openxmlformats.org/officeDocument/2006/relationships" r:embed="rId1"/>
          <a:stretch>
            <a:fillRect/>
          </a:stretch>
        </a:blipFill>
      </dgm:spPr>
      <dgm:t>
        <a:bodyPr/>
        <a:lstStyle/>
        <a:p>
          <a:endParaRPr lang="es-EC"/>
        </a:p>
      </dgm:t>
    </dgm:pt>
    <dgm:pt modelId="{0C10A06A-C3D8-4561-B157-A312DD56C7D7}" type="pres">
      <dgm:prSet presAssocID="{084702A2-2AF1-4658-A0AD-05741233CB94}" presName="ParentSmallAccent" presStyleLbl="fgAcc1" presStyleIdx="0" presStyleCnt="1"/>
      <dgm:spPr>
        <a:blipFill rotWithShape="0">
          <a:blip xmlns:r="http://schemas.openxmlformats.org/officeDocument/2006/relationships" r:embed="rId2"/>
          <a:stretch>
            <a:fillRect/>
          </a:stretch>
        </a:blipFill>
      </dgm:spPr>
      <dgm:t>
        <a:bodyPr/>
        <a:lstStyle/>
        <a:p>
          <a:endParaRPr lang="es-EC"/>
        </a:p>
      </dgm:t>
    </dgm:pt>
    <dgm:pt modelId="{ACE4D85C-BF64-4E7E-AE7F-48AA68D18C85}" type="pres">
      <dgm:prSet presAssocID="{084702A2-2AF1-4658-A0AD-05741233CB94}" presName="Parent" presStyleLbl="revTx" presStyleIdx="0" presStyleCnt="2">
        <dgm:presLayoutVars>
          <dgm:chMax/>
          <dgm:chPref val="4"/>
          <dgm:bulletEnabled val="1"/>
        </dgm:presLayoutVars>
      </dgm:prSet>
      <dgm:spPr/>
      <dgm:t>
        <a:bodyPr/>
        <a:lstStyle/>
        <a:p>
          <a:endParaRPr lang="es-EC"/>
        </a:p>
      </dgm:t>
    </dgm:pt>
    <dgm:pt modelId="{51BCC827-C9EE-4C6A-A57B-2A6A461A21DD}" type="pres">
      <dgm:prSet presAssocID="{084702A2-2AF1-4658-A0AD-05741233CB94}" presName="childShape" presStyleCnt="0">
        <dgm:presLayoutVars>
          <dgm:chMax val="0"/>
          <dgm:chPref val="0"/>
        </dgm:presLayoutVars>
      </dgm:prSet>
      <dgm:spPr/>
      <dgm:t>
        <a:bodyPr/>
        <a:lstStyle/>
        <a:p>
          <a:endParaRPr lang="es-EC"/>
        </a:p>
      </dgm:t>
    </dgm:pt>
    <dgm:pt modelId="{A51EE275-2954-4711-A1DB-298B1BC80BAD}" type="pres">
      <dgm:prSet presAssocID="{A5596CE9-9DA7-498D-BE92-3210AB44610B}" presName="childComposite" presStyleCnt="0">
        <dgm:presLayoutVars>
          <dgm:chMax val="0"/>
          <dgm:chPref val="0"/>
        </dgm:presLayoutVars>
      </dgm:prSet>
      <dgm:spPr/>
      <dgm:t>
        <a:bodyPr/>
        <a:lstStyle/>
        <a:p>
          <a:endParaRPr lang="es-EC"/>
        </a:p>
      </dgm:t>
    </dgm:pt>
    <dgm:pt modelId="{AFE450F8-C2FF-4EFA-85E2-4C776BEF26AE}" type="pres">
      <dgm:prSet presAssocID="{A5596CE9-9DA7-498D-BE92-3210AB44610B}" presName="ChildAccent" presStyleLbl="solidFgAcc1" presStyleIdx="0" presStyleCnt="1"/>
      <dgm:spPr>
        <a:blipFill rotWithShape="0">
          <a:blip xmlns:r="http://schemas.openxmlformats.org/officeDocument/2006/relationships" r:embed="rId3"/>
          <a:stretch>
            <a:fillRect/>
          </a:stretch>
        </a:blipFill>
      </dgm:spPr>
      <dgm:t>
        <a:bodyPr/>
        <a:lstStyle/>
        <a:p>
          <a:endParaRPr lang="es-EC"/>
        </a:p>
      </dgm:t>
    </dgm:pt>
    <dgm:pt modelId="{08B32C84-AF54-4CDA-AFF3-D46CF817AEB8}" type="pres">
      <dgm:prSet presAssocID="{A5596CE9-9DA7-498D-BE92-3210AB44610B}" presName="Child" presStyleLbl="revTx" presStyleIdx="1" presStyleCnt="2">
        <dgm:presLayoutVars>
          <dgm:chMax val="0"/>
          <dgm:chPref val="0"/>
          <dgm:bulletEnabled val="1"/>
        </dgm:presLayoutVars>
      </dgm:prSet>
      <dgm:spPr/>
      <dgm:t>
        <a:bodyPr/>
        <a:lstStyle/>
        <a:p>
          <a:endParaRPr lang="es-EC"/>
        </a:p>
      </dgm:t>
    </dgm:pt>
  </dgm:ptLst>
  <dgm:cxnLst>
    <dgm:cxn modelId="{26C974DA-874F-4B3C-B696-D218BF4E5141}" srcId="{FDA2C3C3-0DC8-44B3-97EA-E59C4AE38103}" destId="{084702A2-2AF1-4658-A0AD-05741233CB94}" srcOrd="0" destOrd="0" parTransId="{E3335349-76A7-4855-AFE3-02ACA1395F12}" sibTransId="{F7932526-5C96-422F-9529-D228D61539E8}"/>
    <dgm:cxn modelId="{96CA2523-F89F-4D30-A840-84F74E5D2635}" type="presOf" srcId="{A5596CE9-9DA7-498D-BE92-3210AB44610B}" destId="{08B32C84-AF54-4CDA-AFF3-D46CF817AEB8}" srcOrd="0" destOrd="0" presId="urn:microsoft.com/office/officeart/2008/layout/SquareAccentList"/>
    <dgm:cxn modelId="{17F2CC09-6CDF-4F44-946E-CBFA142AA4B3}" type="presOf" srcId="{084702A2-2AF1-4658-A0AD-05741233CB94}" destId="{ACE4D85C-BF64-4E7E-AE7F-48AA68D18C85}" srcOrd="0" destOrd="0" presId="urn:microsoft.com/office/officeart/2008/layout/SquareAccentList"/>
    <dgm:cxn modelId="{E33D37E7-D87B-44F8-AD66-B9C14200F887}" srcId="{084702A2-2AF1-4658-A0AD-05741233CB94}" destId="{A5596CE9-9DA7-498D-BE92-3210AB44610B}" srcOrd="0" destOrd="0" parTransId="{C445FDE4-DEC4-4174-89E1-E97A332A2D8E}" sibTransId="{C9C2D16C-6152-4B15-92A2-157C1A7D0455}"/>
    <dgm:cxn modelId="{ED17572A-BC24-49AE-B7E2-774E9B8222B7}" type="presOf" srcId="{FDA2C3C3-0DC8-44B3-97EA-E59C4AE38103}" destId="{9617A272-772D-4ADB-A8A7-D33F63AC9B24}" srcOrd="0" destOrd="0" presId="urn:microsoft.com/office/officeart/2008/layout/SquareAccentList"/>
    <dgm:cxn modelId="{5442A1CB-5DD9-4CAF-BDCA-042989C0C163}" type="presParOf" srcId="{9617A272-772D-4ADB-A8A7-D33F63AC9B24}" destId="{6C55DA6A-EB56-469E-8E58-1E383E1F8AE2}" srcOrd="0" destOrd="0" presId="urn:microsoft.com/office/officeart/2008/layout/SquareAccentList"/>
    <dgm:cxn modelId="{4B692B76-67C1-49CE-9579-CD9CE186DBA3}" type="presParOf" srcId="{6C55DA6A-EB56-469E-8E58-1E383E1F8AE2}" destId="{1EFECE79-8CEE-40B4-81DA-72BF7D43C9E3}" srcOrd="0" destOrd="0" presId="urn:microsoft.com/office/officeart/2008/layout/SquareAccentList"/>
    <dgm:cxn modelId="{E4B53853-5608-4C3B-8FD5-C74B663BD842}" type="presParOf" srcId="{1EFECE79-8CEE-40B4-81DA-72BF7D43C9E3}" destId="{32A64A39-2580-4A97-AE34-D9DFAFD88DB1}" srcOrd="0" destOrd="0" presId="urn:microsoft.com/office/officeart/2008/layout/SquareAccentList"/>
    <dgm:cxn modelId="{6B3F8D32-0DDC-4A87-B0A2-1418245E4007}" type="presParOf" srcId="{1EFECE79-8CEE-40B4-81DA-72BF7D43C9E3}" destId="{0C10A06A-C3D8-4561-B157-A312DD56C7D7}" srcOrd="1" destOrd="0" presId="urn:microsoft.com/office/officeart/2008/layout/SquareAccentList"/>
    <dgm:cxn modelId="{D2764848-4CF3-4745-992C-DB16B6D3270B}" type="presParOf" srcId="{1EFECE79-8CEE-40B4-81DA-72BF7D43C9E3}" destId="{ACE4D85C-BF64-4E7E-AE7F-48AA68D18C85}" srcOrd="2" destOrd="0" presId="urn:microsoft.com/office/officeart/2008/layout/SquareAccentList"/>
    <dgm:cxn modelId="{762610F6-86D5-4D74-BE07-6D71D3CFBF3D}" type="presParOf" srcId="{6C55DA6A-EB56-469E-8E58-1E383E1F8AE2}" destId="{51BCC827-C9EE-4C6A-A57B-2A6A461A21DD}" srcOrd="1" destOrd="0" presId="urn:microsoft.com/office/officeart/2008/layout/SquareAccentList"/>
    <dgm:cxn modelId="{C534EDFD-4DB5-4D6C-B5F4-186CF2D5283F}" type="presParOf" srcId="{51BCC827-C9EE-4C6A-A57B-2A6A461A21DD}" destId="{A51EE275-2954-4711-A1DB-298B1BC80BAD}" srcOrd="0" destOrd="0" presId="urn:microsoft.com/office/officeart/2008/layout/SquareAccentList"/>
    <dgm:cxn modelId="{BB71EF48-3C16-4EA1-AC9B-FB27428A83A2}" type="presParOf" srcId="{A51EE275-2954-4711-A1DB-298B1BC80BAD}" destId="{AFE450F8-C2FF-4EFA-85E2-4C776BEF26AE}" srcOrd="0" destOrd="0" presId="urn:microsoft.com/office/officeart/2008/layout/SquareAccentList"/>
    <dgm:cxn modelId="{4B81D72D-92FC-4953-9BB8-84B8CC64F55B}" type="presParOf" srcId="{A51EE275-2954-4711-A1DB-298B1BC80BAD}" destId="{08B32C84-AF54-4CDA-AFF3-D46CF817AEB8}" srcOrd="1" destOrd="0" presId="urn:microsoft.com/office/officeart/2008/layout/Squa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4EC046D-DC68-4031-936B-F7754E43403D}"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s-EC"/>
        </a:p>
      </dgm:t>
    </dgm:pt>
    <dgm:pt modelId="{F85D2E79-4E2E-4848-A82F-FAE26D811BA7}">
      <dgm:prSet phldrT="[Texto]" custT="1"/>
      <dgm:spPr/>
      <dgm:t>
        <a:bodyPr/>
        <a:lstStyle/>
        <a:p>
          <a:r>
            <a:rPr lang="es-EC" sz="2000" dirty="0" smtClean="0"/>
            <a:t>Genotipo B</a:t>
          </a:r>
          <a:endParaRPr lang="es-EC" sz="2000" dirty="0"/>
        </a:p>
      </dgm:t>
    </dgm:pt>
    <dgm:pt modelId="{4959BBA2-4CF2-4A72-B1C2-40A737195BFF}" type="parTrans" cxnId="{5CBBC28B-CCE2-4FE7-9A8A-015807B0132A}">
      <dgm:prSet/>
      <dgm:spPr/>
      <dgm:t>
        <a:bodyPr/>
        <a:lstStyle/>
        <a:p>
          <a:endParaRPr lang="es-EC"/>
        </a:p>
      </dgm:t>
    </dgm:pt>
    <dgm:pt modelId="{1BA08F8B-66CD-4E48-B06C-798DE05FFC2E}" type="sibTrans" cxnId="{5CBBC28B-CCE2-4FE7-9A8A-015807B0132A}">
      <dgm:prSet/>
      <dgm:spPr/>
      <dgm:t>
        <a:bodyPr/>
        <a:lstStyle/>
        <a:p>
          <a:endParaRPr lang="es-EC"/>
        </a:p>
      </dgm:t>
    </dgm:pt>
    <dgm:pt modelId="{3E230B9C-3C44-41B1-9928-8D0EA848A398}">
      <dgm:prSet phldrT="[Texto]" custT="1"/>
      <dgm:spPr/>
      <dgm:t>
        <a:bodyPr/>
        <a:lstStyle/>
        <a:p>
          <a:r>
            <a:rPr lang="es-EC" sz="2800" dirty="0" smtClean="0"/>
            <a:t>BIII </a:t>
          </a:r>
          <a:endParaRPr lang="es-EC" sz="2800" dirty="0"/>
        </a:p>
      </dgm:t>
    </dgm:pt>
    <dgm:pt modelId="{3C5167A6-72E2-4049-9959-D424C5D3AC83}" type="parTrans" cxnId="{44804BCB-13D6-4B07-A7C2-556A99FACDF0}">
      <dgm:prSet/>
      <dgm:spPr/>
      <dgm:t>
        <a:bodyPr/>
        <a:lstStyle/>
        <a:p>
          <a:endParaRPr lang="es-EC"/>
        </a:p>
      </dgm:t>
    </dgm:pt>
    <dgm:pt modelId="{5A9B79BD-15A5-4D80-AD22-2EEECE4ED943}" type="sibTrans" cxnId="{44804BCB-13D6-4B07-A7C2-556A99FACDF0}">
      <dgm:prSet/>
      <dgm:spPr/>
      <dgm:t>
        <a:bodyPr/>
        <a:lstStyle/>
        <a:p>
          <a:endParaRPr lang="es-EC"/>
        </a:p>
      </dgm:t>
    </dgm:pt>
    <dgm:pt modelId="{760266CD-8606-432E-A903-CE9931265FB2}">
      <dgm:prSet phldrT="[Texto]" custT="1"/>
      <dgm:spPr/>
      <dgm:t>
        <a:bodyPr/>
        <a:lstStyle/>
        <a:p>
          <a:r>
            <a:rPr lang="es-EC" sz="2800" dirty="0" smtClean="0"/>
            <a:t>BIV</a:t>
          </a:r>
          <a:endParaRPr lang="es-EC" sz="2800" dirty="0"/>
        </a:p>
      </dgm:t>
    </dgm:pt>
    <dgm:pt modelId="{817D7E05-145F-4B15-AF59-85BAF8DA675E}" type="parTrans" cxnId="{46B6FA10-9557-4475-8808-F6FF9743F3BF}">
      <dgm:prSet/>
      <dgm:spPr/>
      <dgm:t>
        <a:bodyPr/>
        <a:lstStyle/>
        <a:p>
          <a:endParaRPr lang="es-EC"/>
        </a:p>
      </dgm:t>
    </dgm:pt>
    <dgm:pt modelId="{A696E2FA-1FF1-487B-A0A7-728ACC285466}" type="sibTrans" cxnId="{46B6FA10-9557-4475-8808-F6FF9743F3BF}">
      <dgm:prSet/>
      <dgm:spPr/>
      <dgm:t>
        <a:bodyPr/>
        <a:lstStyle/>
        <a:p>
          <a:endParaRPr lang="es-EC"/>
        </a:p>
      </dgm:t>
    </dgm:pt>
    <dgm:pt modelId="{64988EA7-D599-4262-AEA1-7F9EEEDD3029}" type="pres">
      <dgm:prSet presAssocID="{E4EC046D-DC68-4031-936B-F7754E43403D}" presName="hierChild1" presStyleCnt="0">
        <dgm:presLayoutVars>
          <dgm:orgChart val="1"/>
          <dgm:chPref val="1"/>
          <dgm:dir/>
          <dgm:animOne val="branch"/>
          <dgm:animLvl val="lvl"/>
          <dgm:resizeHandles/>
        </dgm:presLayoutVars>
      </dgm:prSet>
      <dgm:spPr/>
      <dgm:t>
        <a:bodyPr/>
        <a:lstStyle/>
        <a:p>
          <a:endParaRPr lang="es-EC"/>
        </a:p>
      </dgm:t>
    </dgm:pt>
    <dgm:pt modelId="{DC9871B2-3E7E-4313-A27B-ACB27B428CE0}" type="pres">
      <dgm:prSet presAssocID="{F85D2E79-4E2E-4848-A82F-FAE26D811BA7}" presName="hierRoot1" presStyleCnt="0">
        <dgm:presLayoutVars>
          <dgm:hierBranch val="init"/>
        </dgm:presLayoutVars>
      </dgm:prSet>
      <dgm:spPr/>
    </dgm:pt>
    <dgm:pt modelId="{7C0BC2CB-FA4D-4458-88A7-C13EC1BA39AC}" type="pres">
      <dgm:prSet presAssocID="{F85D2E79-4E2E-4848-A82F-FAE26D811BA7}" presName="rootComposite1" presStyleCnt="0"/>
      <dgm:spPr/>
    </dgm:pt>
    <dgm:pt modelId="{BD20561A-1231-4000-A4FC-7B319BE4CA15}" type="pres">
      <dgm:prSet presAssocID="{F85D2E79-4E2E-4848-A82F-FAE26D811BA7}" presName="rootText1" presStyleLbl="node0" presStyleIdx="0" presStyleCnt="1">
        <dgm:presLayoutVars>
          <dgm:chPref val="3"/>
        </dgm:presLayoutVars>
      </dgm:prSet>
      <dgm:spPr/>
      <dgm:t>
        <a:bodyPr/>
        <a:lstStyle/>
        <a:p>
          <a:endParaRPr lang="es-EC"/>
        </a:p>
      </dgm:t>
    </dgm:pt>
    <dgm:pt modelId="{FB6BAA8F-91B3-4EF9-8ADD-804A71B720B3}" type="pres">
      <dgm:prSet presAssocID="{F85D2E79-4E2E-4848-A82F-FAE26D811BA7}" presName="rootConnector1" presStyleLbl="node1" presStyleIdx="0" presStyleCnt="0"/>
      <dgm:spPr/>
      <dgm:t>
        <a:bodyPr/>
        <a:lstStyle/>
        <a:p>
          <a:endParaRPr lang="es-EC"/>
        </a:p>
      </dgm:t>
    </dgm:pt>
    <dgm:pt modelId="{0933A536-D719-46BF-831D-8825B1F89322}" type="pres">
      <dgm:prSet presAssocID="{F85D2E79-4E2E-4848-A82F-FAE26D811BA7}" presName="hierChild2" presStyleCnt="0"/>
      <dgm:spPr/>
    </dgm:pt>
    <dgm:pt modelId="{F6C3F376-C6F1-49AC-8C91-6580A0FA7643}" type="pres">
      <dgm:prSet presAssocID="{3C5167A6-72E2-4049-9959-D424C5D3AC83}" presName="Name64" presStyleLbl="parChTrans1D2" presStyleIdx="0" presStyleCnt="2"/>
      <dgm:spPr/>
      <dgm:t>
        <a:bodyPr/>
        <a:lstStyle/>
        <a:p>
          <a:endParaRPr lang="es-EC"/>
        </a:p>
      </dgm:t>
    </dgm:pt>
    <dgm:pt modelId="{78D82C47-0CC3-4EE5-953D-FCAB7CE2F56E}" type="pres">
      <dgm:prSet presAssocID="{3E230B9C-3C44-41B1-9928-8D0EA848A398}" presName="hierRoot2" presStyleCnt="0">
        <dgm:presLayoutVars>
          <dgm:hierBranch val="init"/>
        </dgm:presLayoutVars>
      </dgm:prSet>
      <dgm:spPr/>
    </dgm:pt>
    <dgm:pt modelId="{61F21EAB-4DA0-4091-9460-0B675629B688}" type="pres">
      <dgm:prSet presAssocID="{3E230B9C-3C44-41B1-9928-8D0EA848A398}" presName="rootComposite" presStyleCnt="0"/>
      <dgm:spPr/>
    </dgm:pt>
    <dgm:pt modelId="{6547AD2A-E610-4F61-9A5A-45C1BDEE56AA}" type="pres">
      <dgm:prSet presAssocID="{3E230B9C-3C44-41B1-9928-8D0EA848A398}" presName="rootText" presStyleLbl="node2" presStyleIdx="0" presStyleCnt="2" custLinFactNeighborX="1419" custLinFactNeighborY="1326">
        <dgm:presLayoutVars>
          <dgm:chPref val="3"/>
        </dgm:presLayoutVars>
      </dgm:prSet>
      <dgm:spPr/>
      <dgm:t>
        <a:bodyPr/>
        <a:lstStyle/>
        <a:p>
          <a:endParaRPr lang="es-EC"/>
        </a:p>
      </dgm:t>
    </dgm:pt>
    <dgm:pt modelId="{715C7103-9625-4DAF-B487-D183FFB61338}" type="pres">
      <dgm:prSet presAssocID="{3E230B9C-3C44-41B1-9928-8D0EA848A398}" presName="rootConnector" presStyleLbl="node2" presStyleIdx="0" presStyleCnt="2"/>
      <dgm:spPr/>
      <dgm:t>
        <a:bodyPr/>
        <a:lstStyle/>
        <a:p>
          <a:endParaRPr lang="es-EC"/>
        </a:p>
      </dgm:t>
    </dgm:pt>
    <dgm:pt modelId="{7D0A4110-D540-43AC-A5F6-48B3D9914600}" type="pres">
      <dgm:prSet presAssocID="{3E230B9C-3C44-41B1-9928-8D0EA848A398}" presName="hierChild4" presStyleCnt="0"/>
      <dgm:spPr/>
    </dgm:pt>
    <dgm:pt modelId="{02A9E5F9-6F5A-4246-9141-43E95388202D}" type="pres">
      <dgm:prSet presAssocID="{3E230B9C-3C44-41B1-9928-8D0EA848A398}" presName="hierChild5" presStyleCnt="0"/>
      <dgm:spPr/>
    </dgm:pt>
    <dgm:pt modelId="{29EA3632-FD0C-408F-93E7-1BDE95679691}" type="pres">
      <dgm:prSet presAssocID="{817D7E05-145F-4B15-AF59-85BAF8DA675E}" presName="Name64" presStyleLbl="parChTrans1D2" presStyleIdx="1" presStyleCnt="2"/>
      <dgm:spPr/>
      <dgm:t>
        <a:bodyPr/>
        <a:lstStyle/>
        <a:p>
          <a:endParaRPr lang="es-EC"/>
        </a:p>
      </dgm:t>
    </dgm:pt>
    <dgm:pt modelId="{55DCEB13-22DC-47E8-8DF4-18F54E6B39A8}" type="pres">
      <dgm:prSet presAssocID="{760266CD-8606-432E-A903-CE9931265FB2}" presName="hierRoot2" presStyleCnt="0">
        <dgm:presLayoutVars>
          <dgm:hierBranch val="init"/>
        </dgm:presLayoutVars>
      </dgm:prSet>
      <dgm:spPr/>
    </dgm:pt>
    <dgm:pt modelId="{899C406C-11F1-46CB-BF04-11C14595F188}" type="pres">
      <dgm:prSet presAssocID="{760266CD-8606-432E-A903-CE9931265FB2}" presName="rootComposite" presStyleCnt="0"/>
      <dgm:spPr/>
    </dgm:pt>
    <dgm:pt modelId="{A7842ECD-664D-45C8-BE5A-156400A26876}" type="pres">
      <dgm:prSet presAssocID="{760266CD-8606-432E-A903-CE9931265FB2}" presName="rootText" presStyleLbl="node2" presStyleIdx="1" presStyleCnt="2" custLinFactNeighborX="1419" custLinFactNeighborY="8778">
        <dgm:presLayoutVars>
          <dgm:chPref val="3"/>
        </dgm:presLayoutVars>
      </dgm:prSet>
      <dgm:spPr/>
      <dgm:t>
        <a:bodyPr/>
        <a:lstStyle/>
        <a:p>
          <a:endParaRPr lang="es-EC"/>
        </a:p>
      </dgm:t>
    </dgm:pt>
    <dgm:pt modelId="{95D8D3BB-F32B-4D65-86CD-58D9B3FE650A}" type="pres">
      <dgm:prSet presAssocID="{760266CD-8606-432E-A903-CE9931265FB2}" presName="rootConnector" presStyleLbl="node2" presStyleIdx="1" presStyleCnt="2"/>
      <dgm:spPr/>
      <dgm:t>
        <a:bodyPr/>
        <a:lstStyle/>
        <a:p>
          <a:endParaRPr lang="es-EC"/>
        </a:p>
      </dgm:t>
    </dgm:pt>
    <dgm:pt modelId="{DE8C6417-6D4E-450F-A447-5FD0691F2785}" type="pres">
      <dgm:prSet presAssocID="{760266CD-8606-432E-A903-CE9931265FB2}" presName="hierChild4" presStyleCnt="0"/>
      <dgm:spPr/>
    </dgm:pt>
    <dgm:pt modelId="{CB97466B-23E1-4B5D-B923-628215F77F0F}" type="pres">
      <dgm:prSet presAssocID="{760266CD-8606-432E-A903-CE9931265FB2}" presName="hierChild5" presStyleCnt="0"/>
      <dgm:spPr/>
    </dgm:pt>
    <dgm:pt modelId="{4E437514-F1C1-47FC-95CA-C6C2B1ACB74A}" type="pres">
      <dgm:prSet presAssocID="{F85D2E79-4E2E-4848-A82F-FAE26D811BA7}" presName="hierChild3" presStyleCnt="0"/>
      <dgm:spPr/>
    </dgm:pt>
  </dgm:ptLst>
  <dgm:cxnLst>
    <dgm:cxn modelId="{5CBBC28B-CCE2-4FE7-9A8A-015807B0132A}" srcId="{E4EC046D-DC68-4031-936B-F7754E43403D}" destId="{F85D2E79-4E2E-4848-A82F-FAE26D811BA7}" srcOrd="0" destOrd="0" parTransId="{4959BBA2-4CF2-4A72-B1C2-40A737195BFF}" sibTransId="{1BA08F8B-66CD-4E48-B06C-798DE05FFC2E}"/>
    <dgm:cxn modelId="{3BAFB17A-FA0E-497F-BEA8-A4C3A9080226}" type="presOf" srcId="{760266CD-8606-432E-A903-CE9931265FB2}" destId="{A7842ECD-664D-45C8-BE5A-156400A26876}" srcOrd="0" destOrd="0" presId="urn:microsoft.com/office/officeart/2009/3/layout/HorizontalOrganizationChart"/>
    <dgm:cxn modelId="{46B6FA10-9557-4475-8808-F6FF9743F3BF}" srcId="{F85D2E79-4E2E-4848-A82F-FAE26D811BA7}" destId="{760266CD-8606-432E-A903-CE9931265FB2}" srcOrd="1" destOrd="0" parTransId="{817D7E05-145F-4B15-AF59-85BAF8DA675E}" sibTransId="{A696E2FA-1FF1-487B-A0A7-728ACC285466}"/>
    <dgm:cxn modelId="{6247323E-2A18-441D-B9CC-91C809BC3391}" type="presOf" srcId="{760266CD-8606-432E-A903-CE9931265FB2}" destId="{95D8D3BB-F32B-4D65-86CD-58D9B3FE650A}" srcOrd="1" destOrd="0" presId="urn:microsoft.com/office/officeart/2009/3/layout/HorizontalOrganizationChart"/>
    <dgm:cxn modelId="{7932F424-6E82-47F4-B3A2-381650372FF0}" type="presOf" srcId="{E4EC046D-DC68-4031-936B-F7754E43403D}" destId="{64988EA7-D599-4262-AEA1-7F9EEEDD3029}" srcOrd="0" destOrd="0" presId="urn:microsoft.com/office/officeart/2009/3/layout/HorizontalOrganizationChart"/>
    <dgm:cxn modelId="{44804BCB-13D6-4B07-A7C2-556A99FACDF0}" srcId="{F85D2E79-4E2E-4848-A82F-FAE26D811BA7}" destId="{3E230B9C-3C44-41B1-9928-8D0EA848A398}" srcOrd="0" destOrd="0" parTransId="{3C5167A6-72E2-4049-9959-D424C5D3AC83}" sibTransId="{5A9B79BD-15A5-4D80-AD22-2EEECE4ED943}"/>
    <dgm:cxn modelId="{12069A08-AD35-454D-BB2F-D3828DC63FA2}" type="presOf" srcId="{3E230B9C-3C44-41B1-9928-8D0EA848A398}" destId="{715C7103-9625-4DAF-B487-D183FFB61338}" srcOrd="1" destOrd="0" presId="urn:microsoft.com/office/officeart/2009/3/layout/HorizontalOrganizationChart"/>
    <dgm:cxn modelId="{50ED797F-9449-40FE-92DC-A34731E67AC3}" type="presOf" srcId="{F85D2E79-4E2E-4848-A82F-FAE26D811BA7}" destId="{BD20561A-1231-4000-A4FC-7B319BE4CA15}" srcOrd="0" destOrd="0" presId="urn:microsoft.com/office/officeart/2009/3/layout/HorizontalOrganizationChart"/>
    <dgm:cxn modelId="{FFEE63AA-1CE8-4614-88B3-FD7DE0C694D7}" type="presOf" srcId="{3E230B9C-3C44-41B1-9928-8D0EA848A398}" destId="{6547AD2A-E610-4F61-9A5A-45C1BDEE56AA}" srcOrd="0" destOrd="0" presId="urn:microsoft.com/office/officeart/2009/3/layout/HorizontalOrganizationChart"/>
    <dgm:cxn modelId="{BD42107A-D4EC-4300-A4C2-B05595CFA581}" type="presOf" srcId="{817D7E05-145F-4B15-AF59-85BAF8DA675E}" destId="{29EA3632-FD0C-408F-93E7-1BDE95679691}" srcOrd="0" destOrd="0" presId="urn:microsoft.com/office/officeart/2009/3/layout/HorizontalOrganizationChart"/>
    <dgm:cxn modelId="{B35B7D04-88F6-42AE-AA9E-66617F5D6601}" type="presOf" srcId="{F85D2E79-4E2E-4848-A82F-FAE26D811BA7}" destId="{FB6BAA8F-91B3-4EF9-8ADD-804A71B720B3}" srcOrd="1" destOrd="0" presId="urn:microsoft.com/office/officeart/2009/3/layout/HorizontalOrganizationChart"/>
    <dgm:cxn modelId="{42B24729-87B0-4973-B4C5-CCC333FF293D}" type="presOf" srcId="{3C5167A6-72E2-4049-9959-D424C5D3AC83}" destId="{F6C3F376-C6F1-49AC-8C91-6580A0FA7643}" srcOrd="0" destOrd="0" presId="urn:microsoft.com/office/officeart/2009/3/layout/HorizontalOrganizationChart"/>
    <dgm:cxn modelId="{EDF53023-0628-4D31-95DA-F5764F35BF40}" type="presParOf" srcId="{64988EA7-D599-4262-AEA1-7F9EEEDD3029}" destId="{DC9871B2-3E7E-4313-A27B-ACB27B428CE0}" srcOrd="0" destOrd="0" presId="urn:microsoft.com/office/officeart/2009/3/layout/HorizontalOrganizationChart"/>
    <dgm:cxn modelId="{C7FCACE8-6840-402D-8FBE-0B7770942B47}" type="presParOf" srcId="{DC9871B2-3E7E-4313-A27B-ACB27B428CE0}" destId="{7C0BC2CB-FA4D-4458-88A7-C13EC1BA39AC}" srcOrd="0" destOrd="0" presId="urn:microsoft.com/office/officeart/2009/3/layout/HorizontalOrganizationChart"/>
    <dgm:cxn modelId="{8994200A-3268-42EA-84AF-26FFE82A0D24}" type="presParOf" srcId="{7C0BC2CB-FA4D-4458-88A7-C13EC1BA39AC}" destId="{BD20561A-1231-4000-A4FC-7B319BE4CA15}" srcOrd="0" destOrd="0" presId="urn:microsoft.com/office/officeart/2009/3/layout/HorizontalOrganizationChart"/>
    <dgm:cxn modelId="{DBB7CC92-AA5C-4222-BAF9-37958D4D4CD5}" type="presParOf" srcId="{7C0BC2CB-FA4D-4458-88A7-C13EC1BA39AC}" destId="{FB6BAA8F-91B3-4EF9-8ADD-804A71B720B3}" srcOrd="1" destOrd="0" presId="urn:microsoft.com/office/officeart/2009/3/layout/HorizontalOrganizationChart"/>
    <dgm:cxn modelId="{A73656A9-F3DB-4120-81BF-7AC7A1610472}" type="presParOf" srcId="{DC9871B2-3E7E-4313-A27B-ACB27B428CE0}" destId="{0933A536-D719-46BF-831D-8825B1F89322}" srcOrd="1" destOrd="0" presId="urn:microsoft.com/office/officeart/2009/3/layout/HorizontalOrganizationChart"/>
    <dgm:cxn modelId="{1F97E07A-02C6-4BBE-A8D2-DDD3C59C2159}" type="presParOf" srcId="{0933A536-D719-46BF-831D-8825B1F89322}" destId="{F6C3F376-C6F1-49AC-8C91-6580A0FA7643}" srcOrd="0" destOrd="0" presId="urn:microsoft.com/office/officeart/2009/3/layout/HorizontalOrganizationChart"/>
    <dgm:cxn modelId="{A7C28B23-82EC-48D4-BB45-D1187C1A6ACB}" type="presParOf" srcId="{0933A536-D719-46BF-831D-8825B1F89322}" destId="{78D82C47-0CC3-4EE5-953D-FCAB7CE2F56E}" srcOrd="1" destOrd="0" presId="urn:microsoft.com/office/officeart/2009/3/layout/HorizontalOrganizationChart"/>
    <dgm:cxn modelId="{3CA7525C-A5C1-4800-A2D4-37A0F00B1296}" type="presParOf" srcId="{78D82C47-0CC3-4EE5-953D-FCAB7CE2F56E}" destId="{61F21EAB-4DA0-4091-9460-0B675629B688}" srcOrd="0" destOrd="0" presId="urn:microsoft.com/office/officeart/2009/3/layout/HorizontalOrganizationChart"/>
    <dgm:cxn modelId="{06F2181C-600F-478C-A673-2096E5C3D82C}" type="presParOf" srcId="{61F21EAB-4DA0-4091-9460-0B675629B688}" destId="{6547AD2A-E610-4F61-9A5A-45C1BDEE56AA}" srcOrd="0" destOrd="0" presId="urn:microsoft.com/office/officeart/2009/3/layout/HorizontalOrganizationChart"/>
    <dgm:cxn modelId="{CEFC8A83-6095-4ADA-89A0-77FC3E487063}" type="presParOf" srcId="{61F21EAB-4DA0-4091-9460-0B675629B688}" destId="{715C7103-9625-4DAF-B487-D183FFB61338}" srcOrd="1" destOrd="0" presId="urn:microsoft.com/office/officeart/2009/3/layout/HorizontalOrganizationChart"/>
    <dgm:cxn modelId="{1F511263-7B71-43E0-A07C-8908AB81E6DF}" type="presParOf" srcId="{78D82C47-0CC3-4EE5-953D-FCAB7CE2F56E}" destId="{7D0A4110-D540-43AC-A5F6-48B3D9914600}" srcOrd="1" destOrd="0" presId="urn:microsoft.com/office/officeart/2009/3/layout/HorizontalOrganizationChart"/>
    <dgm:cxn modelId="{B0DE6ED6-4468-4574-8F06-FD92C094103E}" type="presParOf" srcId="{78D82C47-0CC3-4EE5-953D-FCAB7CE2F56E}" destId="{02A9E5F9-6F5A-4246-9141-43E95388202D}" srcOrd="2" destOrd="0" presId="urn:microsoft.com/office/officeart/2009/3/layout/HorizontalOrganizationChart"/>
    <dgm:cxn modelId="{A7DAC127-FC85-474D-BDAC-56D2BBD9DE7C}" type="presParOf" srcId="{0933A536-D719-46BF-831D-8825B1F89322}" destId="{29EA3632-FD0C-408F-93E7-1BDE95679691}" srcOrd="2" destOrd="0" presId="urn:microsoft.com/office/officeart/2009/3/layout/HorizontalOrganizationChart"/>
    <dgm:cxn modelId="{21AE4B19-ABBB-41AE-89C8-83C067678363}" type="presParOf" srcId="{0933A536-D719-46BF-831D-8825B1F89322}" destId="{55DCEB13-22DC-47E8-8DF4-18F54E6B39A8}" srcOrd="3" destOrd="0" presId="urn:microsoft.com/office/officeart/2009/3/layout/HorizontalOrganizationChart"/>
    <dgm:cxn modelId="{8DF4F055-3A7B-481E-9C75-254013901024}" type="presParOf" srcId="{55DCEB13-22DC-47E8-8DF4-18F54E6B39A8}" destId="{899C406C-11F1-46CB-BF04-11C14595F188}" srcOrd="0" destOrd="0" presId="urn:microsoft.com/office/officeart/2009/3/layout/HorizontalOrganizationChart"/>
    <dgm:cxn modelId="{FA71BC59-EAA2-48BE-B0F3-FB25645B8DA0}" type="presParOf" srcId="{899C406C-11F1-46CB-BF04-11C14595F188}" destId="{A7842ECD-664D-45C8-BE5A-156400A26876}" srcOrd="0" destOrd="0" presId="urn:microsoft.com/office/officeart/2009/3/layout/HorizontalOrganizationChart"/>
    <dgm:cxn modelId="{42780A76-29AB-4544-B442-4231B32383BE}" type="presParOf" srcId="{899C406C-11F1-46CB-BF04-11C14595F188}" destId="{95D8D3BB-F32B-4D65-86CD-58D9B3FE650A}" srcOrd="1" destOrd="0" presId="urn:microsoft.com/office/officeart/2009/3/layout/HorizontalOrganizationChart"/>
    <dgm:cxn modelId="{936DEE25-EE21-4DD6-846F-6C863F719CD8}" type="presParOf" srcId="{55DCEB13-22DC-47E8-8DF4-18F54E6B39A8}" destId="{DE8C6417-6D4E-450F-A447-5FD0691F2785}" srcOrd="1" destOrd="0" presId="urn:microsoft.com/office/officeart/2009/3/layout/HorizontalOrganizationChart"/>
    <dgm:cxn modelId="{115BA380-6E63-4113-9A49-045BEC68D3CD}" type="presParOf" srcId="{55DCEB13-22DC-47E8-8DF4-18F54E6B39A8}" destId="{CB97466B-23E1-4B5D-B923-628215F77F0F}" srcOrd="2" destOrd="0" presId="urn:microsoft.com/office/officeart/2009/3/layout/HorizontalOrganizationChart"/>
    <dgm:cxn modelId="{FFA904D1-1ADE-4AD8-9733-367DA0555994}" type="presParOf" srcId="{DC9871B2-3E7E-4313-A27B-ACB27B428CE0}" destId="{4E437514-F1C1-47FC-95CA-C6C2B1ACB74A}" srcOrd="2" destOrd="0" presId="urn:microsoft.com/office/officeart/2009/3/layout/HorizontalOrganizationChar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289D836-29CD-45A3-B8E3-93495EF7D164}" type="doc">
      <dgm:prSet loTypeId="urn:microsoft.com/office/officeart/2009/3/layout/RandomtoResultProcess" loCatId="process" qsTypeId="urn:microsoft.com/office/officeart/2005/8/quickstyle/simple1" qsCatId="simple" csTypeId="urn:microsoft.com/office/officeart/2005/8/colors/colorful3" csCatId="colorful" phldr="1"/>
      <dgm:spPr/>
      <dgm:t>
        <a:bodyPr/>
        <a:lstStyle/>
        <a:p>
          <a:endParaRPr lang="es-EC"/>
        </a:p>
      </dgm:t>
    </dgm:pt>
    <dgm:pt modelId="{AC587013-87E9-4D85-87DC-F94268327135}">
      <dgm:prSet phldrT="[Texto]"/>
      <dgm:spPr/>
      <dgm:t>
        <a:bodyPr/>
        <a:lstStyle/>
        <a:p>
          <a:r>
            <a:rPr lang="es-EC" dirty="0" smtClean="0">
              <a:latin typeface="Arial" panose="020B0604020202020204" pitchFamily="34" charset="0"/>
              <a:cs typeface="Arial" panose="020B0604020202020204" pitchFamily="34" charset="0"/>
            </a:rPr>
            <a:t>Identificar y caracterizar los genotipos de </a:t>
          </a:r>
          <a:r>
            <a:rPr lang="es-EC" dirty="0" err="1" smtClean="0">
              <a:latin typeface="Arial" panose="020B0604020202020204" pitchFamily="34" charset="0"/>
              <a:cs typeface="Arial" panose="020B0604020202020204" pitchFamily="34" charset="0"/>
            </a:rPr>
            <a:t>Giardia</a:t>
          </a:r>
          <a:r>
            <a:rPr lang="es-EC" dirty="0" smtClean="0">
              <a:latin typeface="Arial" panose="020B0604020202020204" pitchFamily="34" charset="0"/>
              <a:cs typeface="Arial" panose="020B0604020202020204" pitchFamily="34" charset="0"/>
            </a:rPr>
            <a:t> </a:t>
          </a:r>
          <a:r>
            <a:rPr lang="es-EC" dirty="0" err="1" smtClean="0">
              <a:latin typeface="Arial" panose="020B0604020202020204" pitchFamily="34" charset="0"/>
              <a:cs typeface="Arial" panose="020B0604020202020204" pitchFamily="34" charset="0"/>
            </a:rPr>
            <a:t>sp</a:t>
          </a:r>
          <a:r>
            <a:rPr lang="es-EC" dirty="0" smtClean="0">
              <a:latin typeface="Arial" panose="020B0604020202020204" pitchFamily="34" charset="0"/>
              <a:cs typeface="Arial" panose="020B0604020202020204" pitchFamily="34" charset="0"/>
            </a:rPr>
            <a:t> que infecta mamíferos. </a:t>
          </a:r>
          <a:endParaRPr lang="es-EC" dirty="0">
            <a:latin typeface="Arial" panose="020B0604020202020204" pitchFamily="34" charset="0"/>
            <a:cs typeface="Arial" panose="020B0604020202020204" pitchFamily="34" charset="0"/>
          </a:endParaRPr>
        </a:p>
      </dgm:t>
    </dgm:pt>
    <dgm:pt modelId="{1C5EBB85-1D39-46D8-BD63-029C668008A5}" type="parTrans" cxnId="{9B5ADFCB-EAB8-4DEA-8C54-430F07E2BFB8}">
      <dgm:prSet/>
      <dgm:spPr/>
      <dgm:t>
        <a:bodyPr/>
        <a:lstStyle/>
        <a:p>
          <a:endParaRPr lang="es-EC"/>
        </a:p>
      </dgm:t>
    </dgm:pt>
    <dgm:pt modelId="{0BE600EC-E276-407E-8089-7FF3D91FC6A7}" type="sibTrans" cxnId="{9B5ADFCB-EAB8-4DEA-8C54-430F07E2BFB8}">
      <dgm:prSet/>
      <dgm:spPr/>
      <dgm:t>
        <a:bodyPr/>
        <a:lstStyle/>
        <a:p>
          <a:endParaRPr lang="es-EC"/>
        </a:p>
      </dgm:t>
    </dgm:pt>
    <dgm:pt modelId="{5AA9FFC7-480E-4ACC-A9E9-F197D60BFCF2}">
      <dgm:prSet phldrT="[Texto]"/>
      <dgm:spPr/>
      <dgm:t>
        <a:bodyPr/>
        <a:lstStyle/>
        <a:p>
          <a:r>
            <a:rPr lang="es-EC" dirty="0" smtClean="0">
              <a:latin typeface="Arial" panose="020B0604020202020204" pitchFamily="34" charset="0"/>
              <a:cs typeface="Arial" panose="020B0604020202020204" pitchFamily="34" charset="0"/>
            </a:rPr>
            <a:t>PCR; PCR </a:t>
          </a:r>
          <a:r>
            <a:rPr lang="es-EC" dirty="0" err="1" smtClean="0">
              <a:latin typeface="Arial" panose="020B0604020202020204" pitchFamily="34" charset="0"/>
              <a:cs typeface="Arial" panose="020B0604020202020204" pitchFamily="34" charset="0"/>
            </a:rPr>
            <a:t>nested</a:t>
          </a:r>
          <a:r>
            <a:rPr lang="es-EC" dirty="0" smtClean="0">
              <a:latin typeface="Arial" panose="020B0604020202020204" pitchFamily="34" charset="0"/>
              <a:cs typeface="Arial" panose="020B0604020202020204" pitchFamily="34" charset="0"/>
            </a:rPr>
            <a:t>; PCR-RFLP, Secuenciación</a:t>
          </a:r>
          <a:endParaRPr lang="es-EC" dirty="0">
            <a:latin typeface="Arial" panose="020B0604020202020204" pitchFamily="34" charset="0"/>
            <a:cs typeface="Arial" panose="020B0604020202020204" pitchFamily="34" charset="0"/>
          </a:endParaRPr>
        </a:p>
      </dgm:t>
    </dgm:pt>
    <dgm:pt modelId="{3EE1AB2F-8807-40D9-99EB-A5EE0357FACE}" type="parTrans" cxnId="{1859E551-932D-40AF-8C2B-BAA4B39A0830}">
      <dgm:prSet/>
      <dgm:spPr/>
      <dgm:t>
        <a:bodyPr/>
        <a:lstStyle/>
        <a:p>
          <a:endParaRPr lang="es-EC"/>
        </a:p>
      </dgm:t>
    </dgm:pt>
    <dgm:pt modelId="{10C51F71-1650-48A6-AE38-EAA97FE109D9}" type="sibTrans" cxnId="{1859E551-932D-40AF-8C2B-BAA4B39A0830}">
      <dgm:prSet/>
      <dgm:spPr/>
      <dgm:t>
        <a:bodyPr/>
        <a:lstStyle/>
        <a:p>
          <a:endParaRPr lang="es-EC"/>
        </a:p>
      </dgm:t>
    </dgm:pt>
    <dgm:pt modelId="{1AB744B2-741C-4ACA-AF3F-C1980186A3BE}">
      <dgm:prSet phldrT="[Texto]"/>
      <dgm:spPr/>
      <dgm:t>
        <a:bodyPr/>
        <a:lstStyle/>
        <a:p>
          <a:r>
            <a:rPr lang="es-EC" dirty="0" smtClean="0">
              <a:latin typeface="Arial" panose="020B0604020202020204" pitchFamily="34" charset="0"/>
              <a:cs typeface="Arial" panose="020B0604020202020204" pitchFamily="34" charset="0"/>
            </a:rPr>
            <a:t>- Virulencia              - Potencial   </a:t>
          </a:r>
          <a:r>
            <a:rPr lang="es-EC" dirty="0" err="1" smtClean="0">
              <a:latin typeface="Arial" panose="020B0604020202020204" pitchFamily="34" charset="0"/>
              <a:cs typeface="Arial" panose="020B0604020202020204" pitchFamily="34" charset="0"/>
            </a:rPr>
            <a:t>Zoonótico</a:t>
          </a:r>
          <a:r>
            <a:rPr lang="es-EC" dirty="0" smtClean="0">
              <a:latin typeface="Arial" panose="020B0604020202020204" pitchFamily="34" charset="0"/>
              <a:cs typeface="Arial" panose="020B0604020202020204" pitchFamily="34" charset="0"/>
            </a:rPr>
            <a:t>                 - Flujo de transmisión</a:t>
          </a:r>
          <a:endParaRPr lang="es-EC" dirty="0">
            <a:latin typeface="Arial" panose="020B0604020202020204" pitchFamily="34" charset="0"/>
            <a:cs typeface="Arial" panose="020B0604020202020204" pitchFamily="34" charset="0"/>
          </a:endParaRPr>
        </a:p>
      </dgm:t>
    </dgm:pt>
    <dgm:pt modelId="{D05338D6-EEB4-4FE7-A033-D86BAED2858D}" type="parTrans" cxnId="{1F2D4254-39C8-4040-8E12-A4E4D1781208}">
      <dgm:prSet/>
      <dgm:spPr/>
      <dgm:t>
        <a:bodyPr/>
        <a:lstStyle/>
        <a:p>
          <a:endParaRPr lang="es-EC"/>
        </a:p>
      </dgm:t>
    </dgm:pt>
    <dgm:pt modelId="{3C0F19C5-4E8A-435B-B9B3-D2275676AC95}" type="sibTrans" cxnId="{1F2D4254-39C8-4040-8E12-A4E4D1781208}">
      <dgm:prSet/>
      <dgm:spPr/>
      <dgm:t>
        <a:bodyPr/>
        <a:lstStyle/>
        <a:p>
          <a:endParaRPr lang="es-EC"/>
        </a:p>
      </dgm:t>
    </dgm:pt>
    <dgm:pt modelId="{F727FEE5-C840-4B38-81FE-02262A611A75}" type="pres">
      <dgm:prSet presAssocID="{6289D836-29CD-45A3-B8E3-93495EF7D164}" presName="Name0" presStyleCnt="0">
        <dgm:presLayoutVars>
          <dgm:dir/>
          <dgm:animOne val="branch"/>
          <dgm:animLvl val="lvl"/>
        </dgm:presLayoutVars>
      </dgm:prSet>
      <dgm:spPr/>
      <dgm:t>
        <a:bodyPr/>
        <a:lstStyle/>
        <a:p>
          <a:endParaRPr lang="es-EC"/>
        </a:p>
      </dgm:t>
    </dgm:pt>
    <dgm:pt modelId="{41B65E83-DBFB-4C4F-A42E-B99BD679FB3F}" type="pres">
      <dgm:prSet presAssocID="{AC587013-87E9-4D85-87DC-F94268327135}" presName="chaos" presStyleCnt="0"/>
      <dgm:spPr/>
      <dgm:t>
        <a:bodyPr/>
        <a:lstStyle/>
        <a:p>
          <a:endParaRPr lang="es-EC"/>
        </a:p>
      </dgm:t>
    </dgm:pt>
    <dgm:pt modelId="{66333E30-9B83-4071-B033-1E5E50343A19}" type="pres">
      <dgm:prSet presAssocID="{AC587013-87E9-4D85-87DC-F94268327135}" presName="parTx1" presStyleLbl="revTx" presStyleIdx="0" presStyleCnt="2"/>
      <dgm:spPr/>
      <dgm:t>
        <a:bodyPr/>
        <a:lstStyle/>
        <a:p>
          <a:endParaRPr lang="es-EC"/>
        </a:p>
      </dgm:t>
    </dgm:pt>
    <dgm:pt modelId="{F09F0DFF-004A-48C0-B7D8-30715FB797C4}" type="pres">
      <dgm:prSet presAssocID="{AC587013-87E9-4D85-87DC-F94268327135}" presName="c1" presStyleLbl="node1" presStyleIdx="0" presStyleCnt="19"/>
      <dgm:spPr/>
      <dgm:t>
        <a:bodyPr/>
        <a:lstStyle/>
        <a:p>
          <a:endParaRPr lang="es-EC"/>
        </a:p>
      </dgm:t>
    </dgm:pt>
    <dgm:pt modelId="{3BF85228-3454-47E0-A362-240AF078EB8D}" type="pres">
      <dgm:prSet presAssocID="{AC587013-87E9-4D85-87DC-F94268327135}" presName="c2" presStyleLbl="node1" presStyleIdx="1" presStyleCnt="19"/>
      <dgm:spPr/>
      <dgm:t>
        <a:bodyPr/>
        <a:lstStyle/>
        <a:p>
          <a:endParaRPr lang="es-EC"/>
        </a:p>
      </dgm:t>
    </dgm:pt>
    <dgm:pt modelId="{172635EA-BF40-42DB-94D7-C58AD23A23C3}" type="pres">
      <dgm:prSet presAssocID="{AC587013-87E9-4D85-87DC-F94268327135}" presName="c3" presStyleLbl="node1" presStyleIdx="2" presStyleCnt="19"/>
      <dgm:spPr/>
      <dgm:t>
        <a:bodyPr/>
        <a:lstStyle/>
        <a:p>
          <a:endParaRPr lang="es-EC"/>
        </a:p>
      </dgm:t>
    </dgm:pt>
    <dgm:pt modelId="{C63B8991-1EAB-40F6-8097-1F8A80FA442C}" type="pres">
      <dgm:prSet presAssocID="{AC587013-87E9-4D85-87DC-F94268327135}" presName="c4" presStyleLbl="node1" presStyleIdx="3" presStyleCnt="19"/>
      <dgm:spPr/>
      <dgm:t>
        <a:bodyPr/>
        <a:lstStyle/>
        <a:p>
          <a:endParaRPr lang="es-EC"/>
        </a:p>
      </dgm:t>
    </dgm:pt>
    <dgm:pt modelId="{602431EF-6869-427A-8C44-9653D2EF3EB6}" type="pres">
      <dgm:prSet presAssocID="{AC587013-87E9-4D85-87DC-F94268327135}" presName="c5" presStyleLbl="node1" presStyleIdx="4" presStyleCnt="19"/>
      <dgm:spPr/>
      <dgm:t>
        <a:bodyPr/>
        <a:lstStyle/>
        <a:p>
          <a:endParaRPr lang="es-EC"/>
        </a:p>
      </dgm:t>
    </dgm:pt>
    <dgm:pt modelId="{DAC16389-7218-435D-880D-ADB24E4A90F3}" type="pres">
      <dgm:prSet presAssocID="{AC587013-87E9-4D85-87DC-F94268327135}" presName="c6" presStyleLbl="node1" presStyleIdx="5" presStyleCnt="19"/>
      <dgm:spPr/>
      <dgm:t>
        <a:bodyPr/>
        <a:lstStyle/>
        <a:p>
          <a:endParaRPr lang="es-EC"/>
        </a:p>
      </dgm:t>
    </dgm:pt>
    <dgm:pt modelId="{5AE9FB04-31F5-4B59-981D-7ACDD94CEABD}" type="pres">
      <dgm:prSet presAssocID="{AC587013-87E9-4D85-87DC-F94268327135}" presName="c7" presStyleLbl="node1" presStyleIdx="6" presStyleCnt="19"/>
      <dgm:spPr/>
      <dgm:t>
        <a:bodyPr/>
        <a:lstStyle/>
        <a:p>
          <a:endParaRPr lang="es-EC"/>
        </a:p>
      </dgm:t>
    </dgm:pt>
    <dgm:pt modelId="{575956FD-DA46-4AD4-9BAA-026C197FE66E}" type="pres">
      <dgm:prSet presAssocID="{AC587013-87E9-4D85-87DC-F94268327135}" presName="c8" presStyleLbl="node1" presStyleIdx="7" presStyleCnt="19"/>
      <dgm:spPr/>
      <dgm:t>
        <a:bodyPr/>
        <a:lstStyle/>
        <a:p>
          <a:endParaRPr lang="es-EC"/>
        </a:p>
      </dgm:t>
    </dgm:pt>
    <dgm:pt modelId="{59C1666E-CEBD-41A3-B477-D6987B02C89E}" type="pres">
      <dgm:prSet presAssocID="{AC587013-87E9-4D85-87DC-F94268327135}" presName="c9" presStyleLbl="node1" presStyleIdx="8" presStyleCnt="19"/>
      <dgm:spPr/>
      <dgm:t>
        <a:bodyPr/>
        <a:lstStyle/>
        <a:p>
          <a:endParaRPr lang="es-EC"/>
        </a:p>
      </dgm:t>
    </dgm:pt>
    <dgm:pt modelId="{886AB0B1-108A-402D-88A3-610FDE80A32C}" type="pres">
      <dgm:prSet presAssocID="{AC587013-87E9-4D85-87DC-F94268327135}" presName="c10" presStyleLbl="node1" presStyleIdx="9" presStyleCnt="19"/>
      <dgm:spPr/>
      <dgm:t>
        <a:bodyPr/>
        <a:lstStyle/>
        <a:p>
          <a:endParaRPr lang="es-EC"/>
        </a:p>
      </dgm:t>
    </dgm:pt>
    <dgm:pt modelId="{71C224AA-B0A6-4774-AD4E-B280FE7D902B}" type="pres">
      <dgm:prSet presAssocID="{AC587013-87E9-4D85-87DC-F94268327135}" presName="c11" presStyleLbl="node1" presStyleIdx="10" presStyleCnt="19"/>
      <dgm:spPr/>
      <dgm:t>
        <a:bodyPr/>
        <a:lstStyle/>
        <a:p>
          <a:endParaRPr lang="es-EC"/>
        </a:p>
      </dgm:t>
    </dgm:pt>
    <dgm:pt modelId="{836D5FFE-5DE8-4055-BC1A-DDAC6A1E800F}" type="pres">
      <dgm:prSet presAssocID="{AC587013-87E9-4D85-87DC-F94268327135}" presName="c12" presStyleLbl="node1" presStyleIdx="11" presStyleCnt="19"/>
      <dgm:spPr/>
      <dgm:t>
        <a:bodyPr/>
        <a:lstStyle/>
        <a:p>
          <a:endParaRPr lang="es-EC"/>
        </a:p>
      </dgm:t>
    </dgm:pt>
    <dgm:pt modelId="{9C8B8D0E-5EB0-4885-8899-F87C71D52231}" type="pres">
      <dgm:prSet presAssocID="{AC587013-87E9-4D85-87DC-F94268327135}" presName="c13" presStyleLbl="node1" presStyleIdx="12" presStyleCnt="19"/>
      <dgm:spPr/>
      <dgm:t>
        <a:bodyPr/>
        <a:lstStyle/>
        <a:p>
          <a:endParaRPr lang="es-EC"/>
        </a:p>
      </dgm:t>
    </dgm:pt>
    <dgm:pt modelId="{BE0559AA-A92C-460E-AA67-1DB96F1545D5}" type="pres">
      <dgm:prSet presAssocID="{AC587013-87E9-4D85-87DC-F94268327135}" presName="c14" presStyleLbl="node1" presStyleIdx="13" presStyleCnt="19"/>
      <dgm:spPr/>
      <dgm:t>
        <a:bodyPr/>
        <a:lstStyle/>
        <a:p>
          <a:endParaRPr lang="es-EC"/>
        </a:p>
      </dgm:t>
    </dgm:pt>
    <dgm:pt modelId="{6D0B040B-AD61-46B9-BDB2-A750D2AAE2C9}" type="pres">
      <dgm:prSet presAssocID="{AC587013-87E9-4D85-87DC-F94268327135}" presName="c15" presStyleLbl="node1" presStyleIdx="14" presStyleCnt="19"/>
      <dgm:spPr/>
      <dgm:t>
        <a:bodyPr/>
        <a:lstStyle/>
        <a:p>
          <a:endParaRPr lang="es-EC"/>
        </a:p>
      </dgm:t>
    </dgm:pt>
    <dgm:pt modelId="{1C23BCD4-8240-476C-BD07-951BDF2275C2}" type="pres">
      <dgm:prSet presAssocID="{AC587013-87E9-4D85-87DC-F94268327135}" presName="c16" presStyleLbl="node1" presStyleIdx="15" presStyleCnt="19"/>
      <dgm:spPr/>
      <dgm:t>
        <a:bodyPr/>
        <a:lstStyle/>
        <a:p>
          <a:endParaRPr lang="es-EC"/>
        </a:p>
      </dgm:t>
    </dgm:pt>
    <dgm:pt modelId="{631C745B-5CBC-46AD-ADDD-B53B497E75A3}" type="pres">
      <dgm:prSet presAssocID="{AC587013-87E9-4D85-87DC-F94268327135}" presName="c17" presStyleLbl="node1" presStyleIdx="16" presStyleCnt="19"/>
      <dgm:spPr/>
      <dgm:t>
        <a:bodyPr/>
        <a:lstStyle/>
        <a:p>
          <a:endParaRPr lang="es-EC"/>
        </a:p>
      </dgm:t>
    </dgm:pt>
    <dgm:pt modelId="{5704D57F-A979-4F51-A234-CD7846D79FE6}" type="pres">
      <dgm:prSet presAssocID="{AC587013-87E9-4D85-87DC-F94268327135}" presName="c18" presStyleLbl="node1" presStyleIdx="17" presStyleCnt="19"/>
      <dgm:spPr/>
      <dgm:t>
        <a:bodyPr/>
        <a:lstStyle/>
        <a:p>
          <a:endParaRPr lang="es-EC"/>
        </a:p>
      </dgm:t>
    </dgm:pt>
    <dgm:pt modelId="{C79B6E51-0D45-4EDC-9A85-3329E531DEC5}" type="pres">
      <dgm:prSet presAssocID="{0BE600EC-E276-407E-8089-7FF3D91FC6A7}" presName="chevronComposite1" presStyleCnt="0"/>
      <dgm:spPr/>
      <dgm:t>
        <a:bodyPr/>
        <a:lstStyle/>
        <a:p>
          <a:endParaRPr lang="es-EC"/>
        </a:p>
      </dgm:t>
    </dgm:pt>
    <dgm:pt modelId="{C4CB560C-5F6B-4EA3-A5A0-EB511F294A08}" type="pres">
      <dgm:prSet presAssocID="{0BE600EC-E276-407E-8089-7FF3D91FC6A7}" presName="chevron1" presStyleLbl="sibTrans2D1" presStyleIdx="0" presStyleCnt="2"/>
      <dgm:spPr/>
      <dgm:t>
        <a:bodyPr/>
        <a:lstStyle/>
        <a:p>
          <a:endParaRPr lang="es-EC"/>
        </a:p>
      </dgm:t>
    </dgm:pt>
    <dgm:pt modelId="{B4AD3DD9-4508-4FDF-8968-D17AE422E06B}" type="pres">
      <dgm:prSet presAssocID="{0BE600EC-E276-407E-8089-7FF3D91FC6A7}" presName="spChevron1" presStyleCnt="0"/>
      <dgm:spPr/>
      <dgm:t>
        <a:bodyPr/>
        <a:lstStyle/>
        <a:p>
          <a:endParaRPr lang="es-EC"/>
        </a:p>
      </dgm:t>
    </dgm:pt>
    <dgm:pt modelId="{D59D26DE-B7F7-430B-8CC8-2F03CDDFE28A}" type="pres">
      <dgm:prSet presAssocID="{5AA9FFC7-480E-4ACC-A9E9-F197D60BFCF2}" presName="middle" presStyleCnt="0"/>
      <dgm:spPr/>
      <dgm:t>
        <a:bodyPr/>
        <a:lstStyle/>
        <a:p>
          <a:endParaRPr lang="es-EC"/>
        </a:p>
      </dgm:t>
    </dgm:pt>
    <dgm:pt modelId="{8938C42E-6233-4D2D-A6E4-610131760585}" type="pres">
      <dgm:prSet presAssocID="{5AA9FFC7-480E-4ACC-A9E9-F197D60BFCF2}" presName="parTxMid" presStyleLbl="revTx" presStyleIdx="1" presStyleCnt="2"/>
      <dgm:spPr/>
      <dgm:t>
        <a:bodyPr/>
        <a:lstStyle/>
        <a:p>
          <a:endParaRPr lang="es-EC"/>
        </a:p>
      </dgm:t>
    </dgm:pt>
    <dgm:pt modelId="{A9F082BE-707F-424B-A9FC-0B765D1A9A5A}" type="pres">
      <dgm:prSet presAssocID="{5AA9FFC7-480E-4ACC-A9E9-F197D60BFCF2}" presName="spMid" presStyleCnt="0"/>
      <dgm:spPr/>
      <dgm:t>
        <a:bodyPr/>
        <a:lstStyle/>
        <a:p>
          <a:endParaRPr lang="es-EC"/>
        </a:p>
      </dgm:t>
    </dgm:pt>
    <dgm:pt modelId="{4072C164-04BA-4FA2-A86C-805C22B5E943}" type="pres">
      <dgm:prSet presAssocID="{10C51F71-1650-48A6-AE38-EAA97FE109D9}" presName="chevronComposite1" presStyleCnt="0"/>
      <dgm:spPr/>
      <dgm:t>
        <a:bodyPr/>
        <a:lstStyle/>
        <a:p>
          <a:endParaRPr lang="es-EC"/>
        </a:p>
      </dgm:t>
    </dgm:pt>
    <dgm:pt modelId="{C3EA8AAE-23A0-42CB-885A-7CFF1D745357}" type="pres">
      <dgm:prSet presAssocID="{10C51F71-1650-48A6-AE38-EAA97FE109D9}" presName="chevron1" presStyleLbl="sibTrans2D1" presStyleIdx="1" presStyleCnt="2"/>
      <dgm:spPr/>
      <dgm:t>
        <a:bodyPr/>
        <a:lstStyle/>
        <a:p>
          <a:endParaRPr lang="es-EC"/>
        </a:p>
      </dgm:t>
    </dgm:pt>
    <dgm:pt modelId="{01D25472-88CE-4B41-9270-344511B93F30}" type="pres">
      <dgm:prSet presAssocID="{10C51F71-1650-48A6-AE38-EAA97FE109D9}" presName="spChevron1" presStyleCnt="0"/>
      <dgm:spPr/>
      <dgm:t>
        <a:bodyPr/>
        <a:lstStyle/>
        <a:p>
          <a:endParaRPr lang="es-EC"/>
        </a:p>
      </dgm:t>
    </dgm:pt>
    <dgm:pt modelId="{074348F3-55E3-44C4-BFC9-E0E289843362}" type="pres">
      <dgm:prSet presAssocID="{1AB744B2-741C-4ACA-AF3F-C1980186A3BE}" presName="last" presStyleCnt="0"/>
      <dgm:spPr/>
      <dgm:t>
        <a:bodyPr/>
        <a:lstStyle/>
        <a:p>
          <a:endParaRPr lang="es-EC"/>
        </a:p>
      </dgm:t>
    </dgm:pt>
    <dgm:pt modelId="{D0DE1363-BD5B-45DA-B925-B32E754415B5}" type="pres">
      <dgm:prSet presAssocID="{1AB744B2-741C-4ACA-AF3F-C1980186A3BE}" presName="circleTx" presStyleLbl="node1" presStyleIdx="18" presStyleCnt="19"/>
      <dgm:spPr/>
      <dgm:t>
        <a:bodyPr/>
        <a:lstStyle/>
        <a:p>
          <a:endParaRPr lang="es-EC"/>
        </a:p>
      </dgm:t>
    </dgm:pt>
    <dgm:pt modelId="{423D4E2D-8896-44D8-AEAA-9D52F89D6B2C}" type="pres">
      <dgm:prSet presAssocID="{1AB744B2-741C-4ACA-AF3F-C1980186A3BE}" presName="spN" presStyleCnt="0"/>
      <dgm:spPr/>
      <dgm:t>
        <a:bodyPr/>
        <a:lstStyle/>
        <a:p>
          <a:endParaRPr lang="es-EC"/>
        </a:p>
      </dgm:t>
    </dgm:pt>
  </dgm:ptLst>
  <dgm:cxnLst>
    <dgm:cxn modelId="{1FEECB84-7180-4C9A-B3EE-666CBE748F22}" type="presOf" srcId="{AC587013-87E9-4D85-87DC-F94268327135}" destId="{66333E30-9B83-4071-B033-1E5E50343A19}" srcOrd="0" destOrd="0" presId="urn:microsoft.com/office/officeart/2009/3/layout/RandomtoResultProcess"/>
    <dgm:cxn modelId="{1859E551-932D-40AF-8C2B-BAA4B39A0830}" srcId="{6289D836-29CD-45A3-B8E3-93495EF7D164}" destId="{5AA9FFC7-480E-4ACC-A9E9-F197D60BFCF2}" srcOrd="1" destOrd="0" parTransId="{3EE1AB2F-8807-40D9-99EB-A5EE0357FACE}" sibTransId="{10C51F71-1650-48A6-AE38-EAA97FE109D9}"/>
    <dgm:cxn modelId="{0BD41136-5A3C-4EFF-9EC6-35B305BC555B}" type="presOf" srcId="{5AA9FFC7-480E-4ACC-A9E9-F197D60BFCF2}" destId="{8938C42E-6233-4D2D-A6E4-610131760585}" srcOrd="0" destOrd="0" presId="urn:microsoft.com/office/officeart/2009/3/layout/RandomtoResultProcess"/>
    <dgm:cxn modelId="{44DFEC2E-629B-4406-8757-905A7FCBC0FC}" type="presOf" srcId="{6289D836-29CD-45A3-B8E3-93495EF7D164}" destId="{F727FEE5-C840-4B38-81FE-02262A611A75}" srcOrd="0" destOrd="0" presId="urn:microsoft.com/office/officeart/2009/3/layout/RandomtoResultProcess"/>
    <dgm:cxn modelId="{1F2D4254-39C8-4040-8E12-A4E4D1781208}" srcId="{6289D836-29CD-45A3-B8E3-93495EF7D164}" destId="{1AB744B2-741C-4ACA-AF3F-C1980186A3BE}" srcOrd="2" destOrd="0" parTransId="{D05338D6-EEB4-4FE7-A033-D86BAED2858D}" sibTransId="{3C0F19C5-4E8A-435B-B9B3-D2275676AC95}"/>
    <dgm:cxn modelId="{8B893C16-94E7-438D-913E-EDE9B9F2BBA8}" type="presOf" srcId="{1AB744B2-741C-4ACA-AF3F-C1980186A3BE}" destId="{D0DE1363-BD5B-45DA-B925-B32E754415B5}" srcOrd="0" destOrd="0" presId="urn:microsoft.com/office/officeart/2009/3/layout/RandomtoResultProcess"/>
    <dgm:cxn modelId="{9B5ADFCB-EAB8-4DEA-8C54-430F07E2BFB8}" srcId="{6289D836-29CD-45A3-B8E3-93495EF7D164}" destId="{AC587013-87E9-4D85-87DC-F94268327135}" srcOrd="0" destOrd="0" parTransId="{1C5EBB85-1D39-46D8-BD63-029C668008A5}" sibTransId="{0BE600EC-E276-407E-8089-7FF3D91FC6A7}"/>
    <dgm:cxn modelId="{1ADC6248-0B9A-46CD-AA98-BBAB7932A95F}" type="presParOf" srcId="{F727FEE5-C840-4B38-81FE-02262A611A75}" destId="{41B65E83-DBFB-4C4F-A42E-B99BD679FB3F}" srcOrd="0" destOrd="0" presId="urn:microsoft.com/office/officeart/2009/3/layout/RandomtoResultProcess"/>
    <dgm:cxn modelId="{7C8DFA9D-E0DA-42A2-9AB2-5F14C8E2749E}" type="presParOf" srcId="{41B65E83-DBFB-4C4F-A42E-B99BD679FB3F}" destId="{66333E30-9B83-4071-B033-1E5E50343A19}" srcOrd="0" destOrd="0" presId="urn:microsoft.com/office/officeart/2009/3/layout/RandomtoResultProcess"/>
    <dgm:cxn modelId="{B297E081-FBFD-4A89-B262-A47048ADA1D4}" type="presParOf" srcId="{41B65E83-DBFB-4C4F-A42E-B99BD679FB3F}" destId="{F09F0DFF-004A-48C0-B7D8-30715FB797C4}" srcOrd="1" destOrd="0" presId="urn:microsoft.com/office/officeart/2009/3/layout/RandomtoResultProcess"/>
    <dgm:cxn modelId="{0E8759AF-2A27-4E24-9125-D9F590957C98}" type="presParOf" srcId="{41B65E83-DBFB-4C4F-A42E-B99BD679FB3F}" destId="{3BF85228-3454-47E0-A362-240AF078EB8D}" srcOrd="2" destOrd="0" presId="urn:microsoft.com/office/officeart/2009/3/layout/RandomtoResultProcess"/>
    <dgm:cxn modelId="{26236051-5F08-438D-B194-634A3B6CC6E0}" type="presParOf" srcId="{41B65E83-DBFB-4C4F-A42E-B99BD679FB3F}" destId="{172635EA-BF40-42DB-94D7-C58AD23A23C3}" srcOrd="3" destOrd="0" presId="urn:microsoft.com/office/officeart/2009/3/layout/RandomtoResultProcess"/>
    <dgm:cxn modelId="{E1F13B73-613B-49D6-BFE7-BEE4D9C3F6BD}" type="presParOf" srcId="{41B65E83-DBFB-4C4F-A42E-B99BD679FB3F}" destId="{C63B8991-1EAB-40F6-8097-1F8A80FA442C}" srcOrd="4" destOrd="0" presId="urn:microsoft.com/office/officeart/2009/3/layout/RandomtoResultProcess"/>
    <dgm:cxn modelId="{B1EB8F98-E1AB-44E9-AF81-85153DF3DDA2}" type="presParOf" srcId="{41B65E83-DBFB-4C4F-A42E-B99BD679FB3F}" destId="{602431EF-6869-427A-8C44-9653D2EF3EB6}" srcOrd="5" destOrd="0" presId="urn:microsoft.com/office/officeart/2009/3/layout/RandomtoResultProcess"/>
    <dgm:cxn modelId="{34B125B1-59C2-490F-B2D7-12135CB2173A}" type="presParOf" srcId="{41B65E83-DBFB-4C4F-A42E-B99BD679FB3F}" destId="{DAC16389-7218-435D-880D-ADB24E4A90F3}" srcOrd="6" destOrd="0" presId="urn:microsoft.com/office/officeart/2009/3/layout/RandomtoResultProcess"/>
    <dgm:cxn modelId="{5663BE38-3746-4BF6-BD51-583349A6AF2F}" type="presParOf" srcId="{41B65E83-DBFB-4C4F-A42E-B99BD679FB3F}" destId="{5AE9FB04-31F5-4B59-981D-7ACDD94CEABD}" srcOrd="7" destOrd="0" presId="urn:microsoft.com/office/officeart/2009/3/layout/RandomtoResultProcess"/>
    <dgm:cxn modelId="{A918F28B-C5D8-4C87-9B75-6BAA1237E48C}" type="presParOf" srcId="{41B65E83-DBFB-4C4F-A42E-B99BD679FB3F}" destId="{575956FD-DA46-4AD4-9BAA-026C197FE66E}" srcOrd="8" destOrd="0" presId="urn:microsoft.com/office/officeart/2009/3/layout/RandomtoResultProcess"/>
    <dgm:cxn modelId="{995AE503-DA26-4025-8EE2-8373704801BC}" type="presParOf" srcId="{41B65E83-DBFB-4C4F-A42E-B99BD679FB3F}" destId="{59C1666E-CEBD-41A3-B477-D6987B02C89E}" srcOrd="9" destOrd="0" presId="urn:microsoft.com/office/officeart/2009/3/layout/RandomtoResultProcess"/>
    <dgm:cxn modelId="{BA429F32-B629-4DD1-BB83-2F061989FBC5}" type="presParOf" srcId="{41B65E83-DBFB-4C4F-A42E-B99BD679FB3F}" destId="{886AB0B1-108A-402D-88A3-610FDE80A32C}" srcOrd="10" destOrd="0" presId="urn:microsoft.com/office/officeart/2009/3/layout/RandomtoResultProcess"/>
    <dgm:cxn modelId="{3FFB07E6-D2F7-4150-BA4D-BCE8F6C9D9B3}" type="presParOf" srcId="{41B65E83-DBFB-4C4F-A42E-B99BD679FB3F}" destId="{71C224AA-B0A6-4774-AD4E-B280FE7D902B}" srcOrd="11" destOrd="0" presId="urn:microsoft.com/office/officeart/2009/3/layout/RandomtoResultProcess"/>
    <dgm:cxn modelId="{EDEF380E-C8A1-41A2-BD98-706D7DC828C2}" type="presParOf" srcId="{41B65E83-DBFB-4C4F-A42E-B99BD679FB3F}" destId="{836D5FFE-5DE8-4055-BC1A-DDAC6A1E800F}" srcOrd="12" destOrd="0" presId="urn:microsoft.com/office/officeart/2009/3/layout/RandomtoResultProcess"/>
    <dgm:cxn modelId="{A7AD4F24-F8B2-4CF4-BF87-D209EF813EA9}" type="presParOf" srcId="{41B65E83-DBFB-4C4F-A42E-B99BD679FB3F}" destId="{9C8B8D0E-5EB0-4885-8899-F87C71D52231}" srcOrd="13" destOrd="0" presId="urn:microsoft.com/office/officeart/2009/3/layout/RandomtoResultProcess"/>
    <dgm:cxn modelId="{53762928-B47C-4C61-8218-E7EC292EFD0D}" type="presParOf" srcId="{41B65E83-DBFB-4C4F-A42E-B99BD679FB3F}" destId="{BE0559AA-A92C-460E-AA67-1DB96F1545D5}" srcOrd="14" destOrd="0" presId="urn:microsoft.com/office/officeart/2009/3/layout/RandomtoResultProcess"/>
    <dgm:cxn modelId="{94892BE2-F777-46CD-90D1-367815A9EE2E}" type="presParOf" srcId="{41B65E83-DBFB-4C4F-A42E-B99BD679FB3F}" destId="{6D0B040B-AD61-46B9-BDB2-A750D2AAE2C9}" srcOrd="15" destOrd="0" presId="urn:microsoft.com/office/officeart/2009/3/layout/RandomtoResultProcess"/>
    <dgm:cxn modelId="{D287A212-014B-4C38-9DDF-884C0D2EF609}" type="presParOf" srcId="{41B65E83-DBFB-4C4F-A42E-B99BD679FB3F}" destId="{1C23BCD4-8240-476C-BD07-951BDF2275C2}" srcOrd="16" destOrd="0" presId="urn:microsoft.com/office/officeart/2009/3/layout/RandomtoResultProcess"/>
    <dgm:cxn modelId="{B4803309-67F6-41C7-9BBF-877DAFDA229F}" type="presParOf" srcId="{41B65E83-DBFB-4C4F-A42E-B99BD679FB3F}" destId="{631C745B-5CBC-46AD-ADDD-B53B497E75A3}" srcOrd="17" destOrd="0" presId="urn:microsoft.com/office/officeart/2009/3/layout/RandomtoResultProcess"/>
    <dgm:cxn modelId="{90BFE3F9-A274-44B2-92B5-398FDF320EC2}" type="presParOf" srcId="{41B65E83-DBFB-4C4F-A42E-B99BD679FB3F}" destId="{5704D57F-A979-4F51-A234-CD7846D79FE6}" srcOrd="18" destOrd="0" presId="urn:microsoft.com/office/officeart/2009/3/layout/RandomtoResultProcess"/>
    <dgm:cxn modelId="{990B356E-2AEF-48F8-8578-3FE936CABF90}" type="presParOf" srcId="{F727FEE5-C840-4B38-81FE-02262A611A75}" destId="{C79B6E51-0D45-4EDC-9A85-3329E531DEC5}" srcOrd="1" destOrd="0" presId="urn:microsoft.com/office/officeart/2009/3/layout/RandomtoResultProcess"/>
    <dgm:cxn modelId="{D3A57738-B30C-44DA-871B-0589F43EF657}" type="presParOf" srcId="{C79B6E51-0D45-4EDC-9A85-3329E531DEC5}" destId="{C4CB560C-5F6B-4EA3-A5A0-EB511F294A08}" srcOrd="0" destOrd="0" presId="urn:microsoft.com/office/officeart/2009/3/layout/RandomtoResultProcess"/>
    <dgm:cxn modelId="{E10ECAC8-ED8F-4339-89F5-06BF1D56A4B1}" type="presParOf" srcId="{C79B6E51-0D45-4EDC-9A85-3329E531DEC5}" destId="{B4AD3DD9-4508-4FDF-8968-D17AE422E06B}" srcOrd="1" destOrd="0" presId="urn:microsoft.com/office/officeart/2009/3/layout/RandomtoResultProcess"/>
    <dgm:cxn modelId="{FCA9AAF5-8462-4D05-A529-2DDCA1610621}" type="presParOf" srcId="{F727FEE5-C840-4B38-81FE-02262A611A75}" destId="{D59D26DE-B7F7-430B-8CC8-2F03CDDFE28A}" srcOrd="2" destOrd="0" presId="urn:microsoft.com/office/officeart/2009/3/layout/RandomtoResultProcess"/>
    <dgm:cxn modelId="{BD6CABBD-E6E8-4712-9F16-F6203DAFB9DD}" type="presParOf" srcId="{D59D26DE-B7F7-430B-8CC8-2F03CDDFE28A}" destId="{8938C42E-6233-4D2D-A6E4-610131760585}" srcOrd="0" destOrd="0" presId="urn:microsoft.com/office/officeart/2009/3/layout/RandomtoResultProcess"/>
    <dgm:cxn modelId="{6AF4B502-0874-4790-8590-C42101D8D2AF}" type="presParOf" srcId="{D59D26DE-B7F7-430B-8CC8-2F03CDDFE28A}" destId="{A9F082BE-707F-424B-A9FC-0B765D1A9A5A}" srcOrd="1" destOrd="0" presId="urn:microsoft.com/office/officeart/2009/3/layout/RandomtoResultProcess"/>
    <dgm:cxn modelId="{95E2D561-9230-482D-BBD7-84D7CADB1E04}" type="presParOf" srcId="{F727FEE5-C840-4B38-81FE-02262A611A75}" destId="{4072C164-04BA-4FA2-A86C-805C22B5E943}" srcOrd="3" destOrd="0" presId="urn:microsoft.com/office/officeart/2009/3/layout/RandomtoResultProcess"/>
    <dgm:cxn modelId="{5FAABFBF-20D2-48E7-998E-9B570BDAE6CC}" type="presParOf" srcId="{4072C164-04BA-4FA2-A86C-805C22B5E943}" destId="{C3EA8AAE-23A0-42CB-885A-7CFF1D745357}" srcOrd="0" destOrd="0" presId="urn:microsoft.com/office/officeart/2009/3/layout/RandomtoResultProcess"/>
    <dgm:cxn modelId="{8D13AA92-06D3-4709-870B-E1C0CE136E6C}" type="presParOf" srcId="{4072C164-04BA-4FA2-A86C-805C22B5E943}" destId="{01D25472-88CE-4B41-9270-344511B93F30}" srcOrd="1" destOrd="0" presId="urn:microsoft.com/office/officeart/2009/3/layout/RandomtoResultProcess"/>
    <dgm:cxn modelId="{8F8C5FD4-3002-48BC-8520-E81A723354CD}" type="presParOf" srcId="{F727FEE5-C840-4B38-81FE-02262A611A75}" destId="{074348F3-55E3-44C4-BFC9-E0E289843362}" srcOrd="4" destOrd="0" presId="urn:microsoft.com/office/officeart/2009/3/layout/RandomtoResultProcess"/>
    <dgm:cxn modelId="{2A171890-9B6E-4C0A-86F4-05BB8DE9C031}" type="presParOf" srcId="{074348F3-55E3-44C4-BFC9-E0E289843362}" destId="{D0DE1363-BD5B-45DA-B925-B32E754415B5}" srcOrd="0" destOrd="0" presId="urn:microsoft.com/office/officeart/2009/3/layout/RandomtoResultProcess"/>
    <dgm:cxn modelId="{37FE0F66-EA5D-437D-A1BA-91F25D48A0F4}" type="presParOf" srcId="{074348F3-55E3-44C4-BFC9-E0E289843362}" destId="{423D4E2D-8896-44D8-AEAA-9D52F89D6B2C}" srcOrd="1"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53764E1-7A4B-4544-AC6C-063696E5C755}"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401B560B-FE4E-4B9F-BF5E-0E15318BAB4D}">
      <dgm:prSet phldrT="[Texto]" custT="1"/>
      <dgm:spPr/>
      <dgm:t>
        <a:bodyPr/>
        <a:lstStyle/>
        <a:p>
          <a:r>
            <a:rPr lang="es-EC" sz="1800" dirty="0" smtClean="0"/>
            <a:t>Grado</a:t>
          </a:r>
          <a:endParaRPr lang="es-EC" sz="1800" dirty="0"/>
        </a:p>
      </dgm:t>
    </dgm:pt>
    <dgm:pt modelId="{6CBDD6E2-9D3C-4970-BA5C-387F4B6C5B3A}" type="parTrans" cxnId="{F637AE17-4B77-407C-8125-58D2A3CAD2D2}">
      <dgm:prSet/>
      <dgm:spPr/>
      <dgm:t>
        <a:bodyPr/>
        <a:lstStyle/>
        <a:p>
          <a:endParaRPr lang="es-EC"/>
        </a:p>
      </dgm:t>
    </dgm:pt>
    <dgm:pt modelId="{D9C52C0A-683A-48EC-A999-242A4A1678B4}" type="sibTrans" cxnId="{F637AE17-4B77-407C-8125-58D2A3CAD2D2}">
      <dgm:prSet/>
      <dgm:spPr/>
      <dgm:t>
        <a:bodyPr/>
        <a:lstStyle/>
        <a:p>
          <a:endParaRPr lang="es-EC"/>
        </a:p>
      </dgm:t>
    </dgm:pt>
    <dgm:pt modelId="{70D46EF4-3459-4478-A24A-93D82C176997}">
      <dgm:prSet phldrT="[Texto]" custT="1"/>
      <dgm:spPr/>
      <dgm:t>
        <a:bodyPr/>
        <a:lstStyle/>
        <a:p>
          <a:r>
            <a:rPr lang="es-EC" sz="1800" dirty="0" smtClean="0"/>
            <a:t>Número de vecinos relacionados con el nodo.</a:t>
          </a:r>
          <a:endParaRPr lang="es-EC" sz="1800" dirty="0"/>
        </a:p>
      </dgm:t>
    </dgm:pt>
    <dgm:pt modelId="{790B95EC-84C1-497D-A321-CBDAB3AD00F0}" type="parTrans" cxnId="{63D2F4C6-4E35-4FDD-B92C-FBF520D17BD4}">
      <dgm:prSet/>
      <dgm:spPr/>
      <dgm:t>
        <a:bodyPr/>
        <a:lstStyle/>
        <a:p>
          <a:endParaRPr lang="es-EC"/>
        </a:p>
      </dgm:t>
    </dgm:pt>
    <dgm:pt modelId="{FEBCC824-4319-4408-A0A9-E4D4192127EE}" type="sibTrans" cxnId="{63D2F4C6-4E35-4FDD-B92C-FBF520D17BD4}">
      <dgm:prSet/>
      <dgm:spPr/>
      <dgm:t>
        <a:bodyPr/>
        <a:lstStyle/>
        <a:p>
          <a:endParaRPr lang="es-EC"/>
        </a:p>
      </dgm:t>
    </dgm:pt>
    <dgm:pt modelId="{6E87CCC4-71E8-43F3-9425-889F7E8B191B}">
      <dgm:prSet phldrT="[Texto]" custT="1"/>
      <dgm:spPr/>
      <dgm:t>
        <a:bodyPr/>
        <a:lstStyle/>
        <a:p>
          <a:r>
            <a:rPr lang="es-EC" sz="1800" dirty="0" smtClean="0"/>
            <a:t>Centralidad de Intermediación</a:t>
          </a:r>
          <a:endParaRPr lang="es-EC" sz="1800" dirty="0"/>
        </a:p>
      </dgm:t>
    </dgm:pt>
    <dgm:pt modelId="{D90B9404-6690-44A8-9B3F-6F19D6E666AB}" type="parTrans" cxnId="{433EDEC9-D63A-4FA5-BC8B-A4DA78723D5A}">
      <dgm:prSet/>
      <dgm:spPr/>
      <dgm:t>
        <a:bodyPr/>
        <a:lstStyle/>
        <a:p>
          <a:endParaRPr lang="es-EC"/>
        </a:p>
      </dgm:t>
    </dgm:pt>
    <dgm:pt modelId="{4A0A567D-A259-4CD1-94DD-B240637EC553}" type="sibTrans" cxnId="{433EDEC9-D63A-4FA5-BC8B-A4DA78723D5A}">
      <dgm:prSet/>
      <dgm:spPr/>
      <dgm:t>
        <a:bodyPr/>
        <a:lstStyle/>
        <a:p>
          <a:endParaRPr lang="es-EC"/>
        </a:p>
      </dgm:t>
    </dgm:pt>
    <dgm:pt modelId="{D535A281-CDF6-4F3B-89C3-BDEB575EB658}">
      <dgm:prSet phldrT="[Texto]" custT="1"/>
      <dgm:spPr/>
      <dgm:t>
        <a:bodyPr/>
        <a:lstStyle/>
        <a:p>
          <a:r>
            <a:rPr lang="es-EC" sz="1800" dirty="0" smtClean="0"/>
            <a:t>Señala los individuos que conectan unos a otros.</a:t>
          </a:r>
          <a:endParaRPr lang="es-EC" sz="1800" dirty="0"/>
        </a:p>
      </dgm:t>
    </dgm:pt>
    <dgm:pt modelId="{4AFAC692-12DC-45E8-86BD-856494067A85}" type="parTrans" cxnId="{E26CAF99-857B-4854-989C-3AAC4C6DFF4F}">
      <dgm:prSet/>
      <dgm:spPr/>
      <dgm:t>
        <a:bodyPr/>
        <a:lstStyle/>
        <a:p>
          <a:endParaRPr lang="es-EC"/>
        </a:p>
      </dgm:t>
    </dgm:pt>
    <dgm:pt modelId="{F03B85E1-4426-4357-97A6-18571FB0C4E1}" type="sibTrans" cxnId="{E26CAF99-857B-4854-989C-3AAC4C6DFF4F}">
      <dgm:prSet/>
      <dgm:spPr/>
      <dgm:t>
        <a:bodyPr/>
        <a:lstStyle/>
        <a:p>
          <a:endParaRPr lang="es-EC"/>
        </a:p>
      </dgm:t>
    </dgm:pt>
    <dgm:pt modelId="{E3492789-F55E-43FD-9B64-2935EA9D9F15}">
      <dgm:prSet phldrT="[Texto]" custT="1"/>
      <dgm:spPr/>
      <dgm:t>
        <a:bodyPr/>
        <a:lstStyle/>
        <a:p>
          <a:r>
            <a:rPr lang="es-EC" sz="1800" dirty="0" smtClean="0"/>
            <a:t>Centralidad de Cercanía</a:t>
          </a:r>
          <a:endParaRPr lang="es-EC" sz="1800" dirty="0"/>
        </a:p>
      </dgm:t>
    </dgm:pt>
    <dgm:pt modelId="{E8AA4226-A006-485B-805E-E2D97C1AED7C}" type="parTrans" cxnId="{7C6B9734-2E35-43BA-B934-762B2DC2FE27}">
      <dgm:prSet/>
      <dgm:spPr/>
      <dgm:t>
        <a:bodyPr/>
        <a:lstStyle/>
        <a:p>
          <a:endParaRPr lang="es-EC"/>
        </a:p>
      </dgm:t>
    </dgm:pt>
    <dgm:pt modelId="{E67A950A-678E-4A23-B61E-BF2B33718747}" type="sibTrans" cxnId="{7C6B9734-2E35-43BA-B934-762B2DC2FE27}">
      <dgm:prSet/>
      <dgm:spPr/>
      <dgm:t>
        <a:bodyPr/>
        <a:lstStyle/>
        <a:p>
          <a:endParaRPr lang="es-EC"/>
        </a:p>
      </dgm:t>
    </dgm:pt>
    <dgm:pt modelId="{A529A667-CEFF-4E81-A34B-1B3BF7DF27F8}">
      <dgm:prSet phldrT="[Texto]" custT="1"/>
      <dgm:spPr/>
      <dgm:t>
        <a:bodyPr/>
        <a:lstStyle/>
        <a:p>
          <a:r>
            <a:rPr lang="es-EC" sz="1800" dirty="0" smtClean="0"/>
            <a:t>Centralidad de Vector Propio</a:t>
          </a:r>
          <a:endParaRPr lang="es-EC" sz="1800" dirty="0"/>
        </a:p>
      </dgm:t>
    </dgm:pt>
    <dgm:pt modelId="{8C1BF1E3-FFC8-44B0-B765-A8DADD38199F}" type="parTrans" cxnId="{33C525C9-AB5E-468E-B4D8-EC35E0BCBC2B}">
      <dgm:prSet/>
      <dgm:spPr/>
      <dgm:t>
        <a:bodyPr/>
        <a:lstStyle/>
        <a:p>
          <a:endParaRPr lang="es-EC"/>
        </a:p>
      </dgm:t>
    </dgm:pt>
    <dgm:pt modelId="{9B4F5137-6573-4884-A19C-9EB29EE65E30}" type="sibTrans" cxnId="{33C525C9-AB5E-468E-B4D8-EC35E0BCBC2B}">
      <dgm:prSet/>
      <dgm:spPr/>
      <dgm:t>
        <a:bodyPr/>
        <a:lstStyle/>
        <a:p>
          <a:endParaRPr lang="es-EC"/>
        </a:p>
      </dgm:t>
    </dgm:pt>
    <dgm:pt modelId="{3A841605-111B-482A-BF00-609D35AC726C}">
      <dgm:prSet phldrT="[Texto]" custT="1"/>
      <dgm:spPr/>
      <dgm:t>
        <a:bodyPr/>
        <a:lstStyle/>
        <a:p>
          <a:r>
            <a:rPr lang="es-EC" sz="1800" dirty="0" smtClean="0"/>
            <a:t>Índice de Agrupamiento</a:t>
          </a:r>
          <a:endParaRPr lang="es-EC" sz="1800" dirty="0"/>
        </a:p>
      </dgm:t>
    </dgm:pt>
    <dgm:pt modelId="{DC304985-79E9-4BE7-82E7-E7E5AB62A6ED}" type="parTrans" cxnId="{26E98B90-1419-4B36-9C32-2C1588A4129C}">
      <dgm:prSet/>
      <dgm:spPr/>
      <dgm:t>
        <a:bodyPr/>
        <a:lstStyle/>
        <a:p>
          <a:endParaRPr lang="es-EC"/>
        </a:p>
      </dgm:t>
    </dgm:pt>
    <dgm:pt modelId="{C7BFA023-45B7-4B50-90AC-378B27D7F17B}" type="sibTrans" cxnId="{26E98B90-1419-4B36-9C32-2C1588A4129C}">
      <dgm:prSet/>
      <dgm:spPr/>
      <dgm:t>
        <a:bodyPr/>
        <a:lstStyle/>
        <a:p>
          <a:endParaRPr lang="es-EC"/>
        </a:p>
      </dgm:t>
    </dgm:pt>
    <dgm:pt modelId="{9F740A92-0F1D-4061-8F91-DF48CAF50D75}">
      <dgm:prSet phldrT="[Texto]" custT="1"/>
      <dgm:spPr/>
      <dgm:t>
        <a:bodyPr/>
        <a:lstStyle/>
        <a:p>
          <a:r>
            <a:rPr lang="es-EC" sz="1800" dirty="0" smtClean="0"/>
            <a:t>Distancia entre un nodo a otro.</a:t>
          </a:r>
          <a:endParaRPr lang="es-EC" sz="1800" dirty="0"/>
        </a:p>
      </dgm:t>
    </dgm:pt>
    <dgm:pt modelId="{1BB0430C-9C7E-40EF-9413-160C11208724}" type="parTrans" cxnId="{589DC504-F178-40FA-A3CC-6C602767C32A}">
      <dgm:prSet/>
      <dgm:spPr/>
      <dgm:t>
        <a:bodyPr/>
        <a:lstStyle/>
        <a:p>
          <a:endParaRPr lang="es-EC"/>
        </a:p>
      </dgm:t>
    </dgm:pt>
    <dgm:pt modelId="{32A1B7C6-F417-4E40-9649-870F60F95A42}" type="sibTrans" cxnId="{589DC504-F178-40FA-A3CC-6C602767C32A}">
      <dgm:prSet/>
      <dgm:spPr/>
      <dgm:t>
        <a:bodyPr/>
        <a:lstStyle/>
        <a:p>
          <a:endParaRPr lang="es-EC"/>
        </a:p>
      </dgm:t>
    </dgm:pt>
    <dgm:pt modelId="{FF6E8FF4-3381-433D-B21B-2E307F313FCE}">
      <dgm:prSet phldrT="[Texto]" custT="1"/>
      <dgm:spPr/>
      <dgm:t>
        <a:bodyPr/>
        <a:lstStyle/>
        <a:p>
          <a:r>
            <a:rPr lang="es-EC" sz="1800" dirty="0" smtClean="0"/>
            <a:t>Calidad de conexiones del nodo.</a:t>
          </a:r>
          <a:endParaRPr lang="es-EC" sz="1800" dirty="0"/>
        </a:p>
      </dgm:t>
    </dgm:pt>
    <dgm:pt modelId="{1E3169B2-1C12-4E06-88A3-A0ED66989891}" type="parTrans" cxnId="{438ED989-8565-4E02-83D5-3F3FD1C95AF3}">
      <dgm:prSet/>
      <dgm:spPr/>
      <dgm:t>
        <a:bodyPr/>
        <a:lstStyle/>
        <a:p>
          <a:endParaRPr lang="es-EC"/>
        </a:p>
      </dgm:t>
    </dgm:pt>
    <dgm:pt modelId="{B5B32A15-5FE8-4529-B9EC-23BEA725BA3D}" type="sibTrans" cxnId="{438ED989-8565-4E02-83D5-3F3FD1C95AF3}">
      <dgm:prSet/>
      <dgm:spPr/>
      <dgm:t>
        <a:bodyPr/>
        <a:lstStyle/>
        <a:p>
          <a:endParaRPr lang="es-EC"/>
        </a:p>
      </dgm:t>
    </dgm:pt>
    <dgm:pt modelId="{EE956FCB-E2DA-4E94-BE74-3B8EEFB03EAC}">
      <dgm:prSet phldrT="[Texto]" custT="1"/>
      <dgm:spPr/>
      <dgm:t>
        <a:bodyPr/>
        <a:lstStyle/>
        <a:p>
          <a:endParaRPr lang="es-EC" sz="1800" dirty="0"/>
        </a:p>
      </dgm:t>
    </dgm:pt>
    <dgm:pt modelId="{CD06C818-06E8-4552-8430-DD9D053B7078}" type="parTrans" cxnId="{DEA6F7BE-6D95-4D80-A81A-EF3E88D691BF}">
      <dgm:prSet/>
      <dgm:spPr/>
      <dgm:t>
        <a:bodyPr/>
        <a:lstStyle/>
        <a:p>
          <a:endParaRPr lang="es-EC"/>
        </a:p>
      </dgm:t>
    </dgm:pt>
    <dgm:pt modelId="{9C0F0C26-39F6-4D05-8D16-9177E7527D28}" type="sibTrans" cxnId="{DEA6F7BE-6D95-4D80-A81A-EF3E88D691BF}">
      <dgm:prSet/>
      <dgm:spPr/>
      <dgm:t>
        <a:bodyPr/>
        <a:lstStyle/>
        <a:p>
          <a:endParaRPr lang="es-EC"/>
        </a:p>
      </dgm:t>
    </dgm:pt>
    <dgm:pt modelId="{75701EC3-F868-4448-8952-143F91C3443B}" type="pres">
      <dgm:prSet presAssocID="{D53764E1-7A4B-4544-AC6C-063696E5C755}" presName="linear" presStyleCnt="0">
        <dgm:presLayoutVars>
          <dgm:animLvl val="lvl"/>
          <dgm:resizeHandles val="exact"/>
        </dgm:presLayoutVars>
      </dgm:prSet>
      <dgm:spPr/>
      <dgm:t>
        <a:bodyPr/>
        <a:lstStyle/>
        <a:p>
          <a:endParaRPr lang="es-EC"/>
        </a:p>
      </dgm:t>
    </dgm:pt>
    <dgm:pt modelId="{F97019FE-9FB1-429A-9AE5-ED72BEB73A32}" type="pres">
      <dgm:prSet presAssocID="{401B560B-FE4E-4B9F-BF5E-0E15318BAB4D}" presName="parentText" presStyleLbl="node1" presStyleIdx="0" presStyleCnt="5" custLinFactNeighborX="0" custLinFactNeighborY="30790">
        <dgm:presLayoutVars>
          <dgm:chMax val="0"/>
          <dgm:bulletEnabled val="1"/>
        </dgm:presLayoutVars>
      </dgm:prSet>
      <dgm:spPr/>
      <dgm:t>
        <a:bodyPr/>
        <a:lstStyle/>
        <a:p>
          <a:endParaRPr lang="es-EC"/>
        </a:p>
      </dgm:t>
    </dgm:pt>
    <dgm:pt modelId="{FDC24A27-CB08-4C99-8ACF-D82434E1E1D3}" type="pres">
      <dgm:prSet presAssocID="{401B560B-FE4E-4B9F-BF5E-0E15318BAB4D}" presName="childText" presStyleLbl="revTx" presStyleIdx="0" presStyleCnt="5" custLinFactNeighborX="0" custLinFactNeighborY="23530">
        <dgm:presLayoutVars>
          <dgm:bulletEnabled val="1"/>
        </dgm:presLayoutVars>
      </dgm:prSet>
      <dgm:spPr/>
      <dgm:t>
        <a:bodyPr/>
        <a:lstStyle/>
        <a:p>
          <a:endParaRPr lang="es-EC"/>
        </a:p>
      </dgm:t>
    </dgm:pt>
    <dgm:pt modelId="{F45E21A2-A206-4D98-8DE2-27B20697528B}" type="pres">
      <dgm:prSet presAssocID="{6E87CCC4-71E8-43F3-9425-889F7E8B191B}" presName="parentText" presStyleLbl="node1" presStyleIdx="1" presStyleCnt="5">
        <dgm:presLayoutVars>
          <dgm:chMax val="0"/>
          <dgm:bulletEnabled val="1"/>
        </dgm:presLayoutVars>
      </dgm:prSet>
      <dgm:spPr/>
      <dgm:t>
        <a:bodyPr/>
        <a:lstStyle/>
        <a:p>
          <a:endParaRPr lang="es-EC"/>
        </a:p>
      </dgm:t>
    </dgm:pt>
    <dgm:pt modelId="{AB0D2025-A168-4E62-8BD2-B77C56EE7E88}" type="pres">
      <dgm:prSet presAssocID="{6E87CCC4-71E8-43F3-9425-889F7E8B191B}" presName="childText" presStyleLbl="revTx" presStyleIdx="1" presStyleCnt="5">
        <dgm:presLayoutVars>
          <dgm:bulletEnabled val="1"/>
        </dgm:presLayoutVars>
      </dgm:prSet>
      <dgm:spPr/>
      <dgm:t>
        <a:bodyPr/>
        <a:lstStyle/>
        <a:p>
          <a:endParaRPr lang="es-EC"/>
        </a:p>
      </dgm:t>
    </dgm:pt>
    <dgm:pt modelId="{B235F4D3-A0F3-4FD7-85BD-54E4F24E3F1F}" type="pres">
      <dgm:prSet presAssocID="{E3492789-F55E-43FD-9B64-2935EA9D9F15}" presName="parentText" presStyleLbl="node1" presStyleIdx="2" presStyleCnt="5">
        <dgm:presLayoutVars>
          <dgm:chMax val="0"/>
          <dgm:bulletEnabled val="1"/>
        </dgm:presLayoutVars>
      </dgm:prSet>
      <dgm:spPr/>
      <dgm:t>
        <a:bodyPr/>
        <a:lstStyle/>
        <a:p>
          <a:endParaRPr lang="es-EC"/>
        </a:p>
      </dgm:t>
    </dgm:pt>
    <dgm:pt modelId="{90151C3A-AD24-4A5A-90E7-732F9BA8F7D7}" type="pres">
      <dgm:prSet presAssocID="{E3492789-F55E-43FD-9B64-2935EA9D9F15}" presName="childText" presStyleLbl="revTx" presStyleIdx="2" presStyleCnt="5">
        <dgm:presLayoutVars>
          <dgm:bulletEnabled val="1"/>
        </dgm:presLayoutVars>
      </dgm:prSet>
      <dgm:spPr/>
      <dgm:t>
        <a:bodyPr/>
        <a:lstStyle/>
        <a:p>
          <a:endParaRPr lang="es-EC"/>
        </a:p>
      </dgm:t>
    </dgm:pt>
    <dgm:pt modelId="{5B68B62D-7705-4801-9C03-E7CD9226E5A9}" type="pres">
      <dgm:prSet presAssocID="{A529A667-CEFF-4E81-A34B-1B3BF7DF27F8}" presName="parentText" presStyleLbl="node1" presStyleIdx="3" presStyleCnt="5">
        <dgm:presLayoutVars>
          <dgm:chMax val="0"/>
          <dgm:bulletEnabled val="1"/>
        </dgm:presLayoutVars>
      </dgm:prSet>
      <dgm:spPr/>
      <dgm:t>
        <a:bodyPr/>
        <a:lstStyle/>
        <a:p>
          <a:endParaRPr lang="es-EC"/>
        </a:p>
      </dgm:t>
    </dgm:pt>
    <dgm:pt modelId="{F241DB5F-E226-4506-81D4-6B3D0B9ACE5E}" type="pres">
      <dgm:prSet presAssocID="{A529A667-CEFF-4E81-A34B-1B3BF7DF27F8}" presName="childText" presStyleLbl="revTx" presStyleIdx="3" presStyleCnt="5">
        <dgm:presLayoutVars>
          <dgm:bulletEnabled val="1"/>
        </dgm:presLayoutVars>
      </dgm:prSet>
      <dgm:spPr/>
      <dgm:t>
        <a:bodyPr/>
        <a:lstStyle/>
        <a:p>
          <a:endParaRPr lang="es-EC"/>
        </a:p>
      </dgm:t>
    </dgm:pt>
    <dgm:pt modelId="{1C2E5E3B-D0A1-497A-B66F-8A36E8F02B84}" type="pres">
      <dgm:prSet presAssocID="{3A841605-111B-482A-BF00-609D35AC726C}" presName="parentText" presStyleLbl="node1" presStyleIdx="4" presStyleCnt="5" custLinFactNeighborX="-206" custLinFactNeighborY="8526">
        <dgm:presLayoutVars>
          <dgm:chMax val="0"/>
          <dgm:bulletEnabled val="1"/>
        </dgm:presLayoutVars>
      </dgm:prSet>
      <dgm:spPr/>
      <dgm:t>
        <a:bodyPr/>
        <a:lstStyle/>
        <a:p>
          <a:endParaRPr lang="es-EC"/>
        </a:p>
      </dgm:t>
    </dgm:pt>
    <dgm:pt modelId="{08EA51C7-DAE2-4302-8922-DEA9B458FC07}" type="pres">
      <dgm:prSet presAssocID="{3A841605-111B-482A-BF00-609D35AC726C}" presName="childText" presStyleLbl="revTx" presStyleIdx="4" presStyleCnt="5">
        <dgm:presLayoutVars>
          <dgm:bulletEnabled val="1"/>
        </dgm:presLayoutVars>
      </dgm:prSet>
      <dgm:spPr/>
      <dgm:t>
        <a:bodyPr/>
        <a:lstStyle/>
        <a:p>
          <a:endParaRPr lang="es-EC"/>
        </a:p>
      </dgm:t>
    </dgm:pt>
  </dgm:ptLst>
  <dgm:cxnLst>
    <dgm:cxn modelId="{33495140-7407-4AF9-B4BD-D24ABBB29ED3}" type="presOf" srcId="{9F740A92-0F1D-4061-8F91-DF48CAF50D75}" destId="{90151C3A-AD24-4A5A-90E7-732F9BA8F7D7}" srcOrd="0" destOrd="0" presId="urn:microsoft.com/office/officeart/2005/8/layout/vList2"/>
    <dgm:cxn modelId="{14430AD7-EA2E-4FF4-9C7A-AA0CC65032AF}" type="presOf" srcId="{6E87CCC4-71E8-43F3-9425-889F7E8B191B}" destId="{F45E21A2-A206-4D98-8DE2-27B20697528B}" srcOrd="0" destOrd="0" presId="urn:microsoft.com/office/officeart/2005/8/layout/vList2"/>
    <dgm:cxn modelId="{DEA6F7BE-6D95-4D80-A81A-EF3E88D691BF}" srcId="{3A841605-111B-482A-BF00-609D35AC726C}" destId="{EE956FCB-E2DA-4E94-BE74-3B8EEFB03EAC}" srcOrd="0" destOrd="0" parTransId="{CD06C818-06E8-4552-8430-DD9D053B7078}" sibTransId="{9C0F0C26-39F6-4D05-8D16-9177E7527D28}"/>
    <dgm:cxn modelId="{7C6B9734-2E35-43BA-B934-762B2DC2FE27}" srcId="{D53764E1-7A4B-4544-AC6C-063696E5C755}" destId="{E3492789-F55E-43FD-9B64-2935EA9D9F15}" srcOrd="2" destOrd="0" parTransId="{E8AA4226-A006-485B-805E-E2D97C1AED7C}" sibTransId="{E67A950A-678E-4A23-B61E-BF2B33718747}"/>
    <dgm:cxn modelId="{248AC0FF-23C4-40AF-9F91-ABAE470CCA31}" type="presOf" srcId="{D535A281-CDF6-4F3B-89C3-BDEB575EB658}" destId="{AB0D2025-A168-4E62-8BD2-B77C56EE7E88}" srcOrd="0" destOrd="0" presId="urn:microsoft.com/office/officeart/2005/8/layout/vList2"/>
    <dgm:cxn modelId="{589DC504-F178-40FA-A3CC-6C602767C32A}" srcId="{E3492789-F55E-43FD-9B64-2935EA9D9F15}" destId="{9F740A92-0F1D-4061-8F91-DF48CAF50D75}" srcOrd="0" destOrd="0" parTransId="{1BB0430C-9C7E-40EF-9413-160C11208724}" sibTransId="{32A1B7C6-F417-4E40-9649-870F60F95A42}"/>
    <dgm:cxn modelId="{07517F2C-C38A-4CCA-AB7F-F1F8EABFD12E}" type="presOf" srcId="{D53764E1-7A4B-4544-AC6C-063696E5C755}" destId="{75701EC3-F868-4448-8952-143F91C3443B}" srcOrd="0" destOrd="0" presId="urn:microsoft.com/office/officeart/2005/8/layout/vList2"/>
    <dgm:cxn modelId="{63D2F4C6-4E35-4FDD-B92C-FBF520D17BD4}" srcId="{401B560B-FE4E-4B9F-BF5E-0E15318BAB4D}" destId="{70D46EF4-3459-4478-A24A-93D82C176997}" srcOrd="0" destOrd="0" parTransId="{790B95EC-84C1-497D-A321-CBDAB3AD00F0}" sibTransId="{FEBCC824-4319-4408-A0A9-E4D4192127EE}"/>
    <dgm:cxn modelId="{E76BF7D2-63C9-4EF5-86C8-E7E45C557D7B}" type="presOf" srcId="{EE956FCB-E2DA-4E94-BE74-3B8EEFB03EAC}" destId="{08EA51C7-DAE2-4302-8922-DEA9B458FC07}" srcOrd="0" destOrd="0" presId="urn:microsoft.com/office/officeart/2005/8/layout/vList2"/>
    <dgm:cxn modelId="{E26CAF99-857B-4854-989C-3AAC4C6DFF4F}" srcId="{6E87CCC4-71E8-43F3-9425-889F7E8B191B}" destId="{D535A281-CDF6-4F3B-89C3-BDEB575EB658}" srcOrd="0" destOrd="0" parTransId="{4AFAC692-12DC-45E8-86BD-856494067A85}" sibTransId="{F03B85E1-4426-4357-97A6-18571FB0C4E1}"/>
    <dgm:cxn modelId="{26E98B90-1419-4B36-9C32-2C1588A4129C}" srcId="{D53764E1-7A4B-4544-AC6C-063696E5C755}" destId="{3A841605-111B-482A-BF00-609D35AC726C}" srcOrd="4" destOrd="0" parTransId="{DC304985-79E9-4BE7-82E7-E7E5AB62A6ED}" sibTransId="{C7BFA023-45B7-4B50-90AC-378B27D7F17B}"/>
    <dgm:cxn modelId="{10206814-8D08-4C07-9920-82F6DBF3FD98}" type="presOf" srcId="{A529A667-CEFF-4E81-A34B-1B3BF7DF27F8}" destId="{5B68B62D-7705-4801-9C03-E7CD9226E5A9}" srcOrd="0" destOrd="0" presId="urn:microsoft.com/office/officeart/2005/8/layout/vList2"/>
    <dgm:cxn modelId="{433EDEC9-D63A-4FA5-BC8B-A4DA78723D5A}" srcId="{D53764E1-7A4B-4544-AC6C-063696E5C755}" destId="{6E87CCC4-71E8-43F3-9425-889F7E8B191B}" srcOrd="1" destOrd="0" parTransId="{D90B9404-6690-44A8-9B3F-6F19D6E666AB}" sibTransId="{4A0A567D-A259-4CD1-94DD-B240637EC553}"/>
    <dgm:cxn modelId="{A9132DC3-2B15-4314-8A8D-DE098869AE9E}" type="presOf" srcId="{FF6E8FF4-3381-433D-B21B-2E307F313FCE}" destId="{F241DB5F-E226-4506-81D4-6B3D0B9ACE5E}" srcOrd="0" destOrd="0" presId="urn:microsoft.com/office/officeart/2005/8/layout/vList2"/>
    <dgm:cxn modelId="{33C525C9-AB5E-468E-B4D8-EC35E0BCBC2B}" srcId="{D53764E1-7A4B-4544-AC6C-063696E5C755}" destId="{A529A667-CEFF-4E81-A34B-1B3BF7DF27F8}" srcOrd="3" destOrd="0" parTransId="{8C1BF1E3-FFC8-44B0-B765-A8DADD38199F}" sibTransId="{9B4F5137-6573-4884-A19C-9EB29EE65E30}"/>
    <dgm:cxn modelId="{F637AE17-4B77-407C-8125-58D2A3CAD2D2}" srcId="{D53764E1-7A4B-4544-AC6C-063696E5C755}" destId="{401B560B-FE4E-4B9F-BF5E-0E15318BAB4D}" srcOrd="0" destOrd="0" parTransId="{6CBDD6E2-9D3C-4970-BA5C-387F4B6C5B3A}" sibTransId="{D9C52C0A-683A-48EC-A999-242A4A1678B4}"/>
    <dgm:cxn modelId="{B30EBC98-19EA-41BD-B195-30F39316A98F}" type="presOf" srcId="{E3492789-F55E-43FD-9B64-2935EA9D9F15}" destId="{B235F4D3-A0F3-4FD7-85BD-54E4F24E3F1F}" srcOrd="0" destOrd="0" presId="urn:microsoft.com/office/officeart/2005/8/layout/vList2"/>
    <dgm:cxn modelId="{438ED989-8565-4E02-83D5-3F3FD1C95AF3}" srcId="{A529A667-CEFF-4E81-A34B-1B3BF7DF27F8}" destId="{FF6E8FF4-3381-433D-B21B-2E307F313FCE}" srcOrd="0" destOrd="0" parTransId="{1E3169B2-1C12-4E06-88A3-A0ED66989891}" sibTransId="{B5B32A15-5FE8-4529-B9EC-23BEA725BA3D}"/>
    <dgm:cxn modelId="{8E90042D-628B-44F3-9AD4-286ACF52F338}" type="presOf" srcId="{70D46EF4-3459-4478-A24A-93D82C176997}" destId="{FDC24A27-CB08-4C99-8ACF-D82434E1E1D3}" srcOrd="0" destOrd="0" presId="urn:microsoft.com/office/officeart/2005/8/layout/vList2"/>
    <dgm:cxn modelId="{62CC8D75-8A59-416E-8666-3403D677EB8C}" type="presOf" srcId="{401B560B-FE4E-4B9F-BF5E-0E15318BAB4D}" destId="{F97019FE-9FB1-429A-9AE5-ED72BEB73A32}" srcOrd="0" destOrd="0" presId="urn:microsoft.com/office/officeart/2005/8/layout/vList2"/>
    <dgm:cxn modelId="{20A8B8D1-C1F6-42B7-8F7B-80BACAC5FCD6}" type="presOf" srcId="{3A841605-111B-482A-BF00-609D35AC726C}" destId="{1C2E5E3B-D0A1-497A-B66F-8A36E8F02B84}" srcOrd="0" destOrd="0" presId="urn:microsoft.com/office/officeart/2005/8/layout/vList2"/>
    <dgm:cxn modelId="{8D891B8B-626E-474D-9613-BB7C3CE41E71}" type="presParOf" srcId="{75701EC3-F868-4448-8952-143F91C3443B}" destId="{F97019FE-9FB1-429A-9AE5-ED72BEB73A32}" srcOrd="0" destOrd="0" presId="urn:microsoft.com/office/officeart/2005/8/layout/vList2"/>
    <dgm:cxn modelId="{3BAFDEAA-09BF-4E3E-A1D5-380337DAF4CC}" type="presParOf" srcId="{75701EC3-F868-4448-8952-143F91C3443B}" destId="{FDC24A27-CB08-4C99-8ACF-D82434E1E1D3}" srcOrd="1" destOrd="0" presId="urn:microsoft.com/office/officeart/2005/8/layout/vList2"/>
    <dgm:cxn modelId="{EBBA0E3B-D290-47AF-B984-9F2E38FDA78E}" type="presParOf" srcId="{75701EC3-F868-4448-8952-143F91C3443B}" destId="{F45E21A2-A206-4D98-8DE2-27B20697528B}" srcOrd="2" destOrd="0" presId="urn:microsoft.com/office/officeart/2005/8/layout/vList2"/>
    <dgm:cxn modelId="{440AB230-92AC-44F3-ADCA-0844C79D1800}" type="presParOf" srcId="{75701EC3-F868-4448-8952-143F91C3443B}" destId="{AB0D2025-A168-4E62-8BD2-B77C56EE7E88}" srcOrd="3" destOrd="0" presId="urn:microsoft.com/office/officeart/2005/8/layout/vList2"/>
    <dgm:cxn modelId="{F2079543-2ACA-4F26-87EC-9BC6B7CA6760}" type="presParOf" srcId="{75701EC3-F868-4448-8952-143F91C3443B}" destId="{B235F4D3-A0F3-4FD7-85BD-54E4F24E3F1F}" srcOrd="4" destOrd="0" presId="urn:microsoft.com/office/officeart/2005/8/layout/vList2"/>
    <dgm:cxn modelId="{D2B0C214-6411-4A7D-A3FF-E4B2E5C129A5}" type="presParOf" srcId="{75701EC3-F868-4448-8952-143F91C3443B}" destId="{90151C3A-AD24-4A5A-90E7-732F9BA8F7D7}" srcOrd="5" destOrd="0" presId="urn:microsoft.com/office/officeart/2005/8/layout/vList2"/>
    <dgm:cxn modelId="{FC61BFA4-188D-40C5-AD54-FEFD505B9CE5}" type="presParOf" srcId="{75701EC3-F868-4448-8952-143F91C3443B}" destId="{5B68B62D-7705-4801-9C03-E7CD9226E5A9}" srcOrd="6" destOrd="0" presId="urn:microsoft.com/office/officeart/2005/8/layout/vList2"/>
    <dgm:cxn modelId="{F0A0F2AA-214C-4B00-AEAE-C1C274876BBF}" type="presParOf" srcId="{75701EC3-F868-4448-8952-143F91C3443B}" destId="{F241DB5F-E226-4506-81D4-6B3D0B9ACE5E}" srcOrd="7" destOrd="0" presId="urn:microsoft.com/office/officeart/2005/8/layout/vList2"/>
    <dgm:cxn modelId="{757D727E-1DEE-4337-92C4-5E711BCF7E35}" type="presParOf" srcId="{75701EC3-F868-4448-8952-143F91C3443B}" destId="{1C2E5E3B-D0A1-497A-B66F-8A36E8F02B84}" srcOrd="8" destOrd="0" presId="urn:microsoft.com/office/officeart/2005/8/layout/vList2"/>
    <dgm:cxn modelId="{1BAE6FC1-31D8-4763-BBB8-2D3E97C95A57}" type="presParOf" srcId="{75701EC3-F868-4448-8952-143F91C3443B}" destId="{08EA51C7-DAE2-4302-8922-DEA9B458FC07}" srcOrd="9"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53764E1-7A4B-4544-AC6C-063696E5C755}"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401B560B-FE4E-4B9F-BF5E-0E15318BAB4D}">
      <dgm:prSet phldrT="[Texto]" custT="1"/>
      <dgm:spPr/>
      <dgm:t>
        <a:bodyPr/>
        <a:lstStyle/>
        <a:p>
          <a:r>
            <a:rPr lang="es-EC" sz="1800" dirty="0" smtClean="0"/>
            <a:t>Grado</a:t>
          </a:r>
          <a:endParaRPr lang="es-EC" sz="1800" dirty="0"/>
        </a:p>
      </dgm:t>
    </dgm:pt>
    <dgm:pt modelId="{6CBDD6E2-9D3C-4970-BA5C-387F4B6C5B3A}" type="parTrans" cxnId="{F637AE17-4B77-407C-8125-58D2A3CAD2D2}">
      <dgm:prSet/>
      <dgm:spPr/>
      <dgm:t>
        <a:bodyPr/>
        <a:lstStyle/>
        <a:p>
          <a:endParaRPr lang="es-EC"/>
        </a:p>
      </dgm:t>
    </dgm:pt>
    <dgm:pt modelId="{D9C52C0A-683A-48EC-A999-242A4A1678B4}" type="sibTrans" cxnId="{F637AE17-4B77-407C-8125-58D2A3CAD2D2}">
      <dgm:prSet/>
      <dgm:spPr/>
      <dgm:t>
        <a:bodyPr/>
        <a:lstStyle/>
        <a:p>
          <a:endParaRPr lang="es-EC"/>
        </a:p>
      </dgm:t>
    </dgm:pt>
    <dgm:pt modelId="{70D46EF4-3459-4478-A24A-93D82C176997}">
      <dgm:prSet phldrT="[Texto]" custT="1"/>
      <dgm:spPr/>
      <dgm:t>
        <a:bodyPr/>
        <a:lstStyle/>
        <a:p>
          <a:r>
            <a:rPr lang="es-EC" sz="1800" dirty="0" smtClean="0"/>
            <a:t>Número de vecinos relacionados con el nodo.</a:t>
          </a:r>
          <a:endParaRPr lang="es-EC" sz="1800" dirty="0"/>
        </a:p>
      </dgm:t>
    </dgm:pt>
    <dgm:pt modelId="{790B95EC-84C1-497D-A321-CBDAB3AD00F0}" type="parTrans" cxnId="{63D2F4C6-4E35-4FDD-B92C-FBF520D17BD4}">
      <dgm:prSet/>
      <dgm:spPr/>
      <dgm:t>
        <a:bodyPr/>
        <a:lstStyle/>
        <a:p>
          <a:endParaRPr lang="es-EC"/>
        </a:p>
      </dgm:t>
    </dgm:pt>
    <dgm:pt modelId="{FEBCC824-4319-4408-A0A9-E4D4192127EE}" type="sibTrans" cxnId="{63D2F4C6-4E35-4FDD-B92C-FBF520D17BD4}">
      <dgm:prSet/>
      <dgm:spPr/>
      <dgm:t>
        <a:bodyPr/>
        <a:lstStyle/>
        <a:p>
          <a:endParaRPr lang="es-EC"/>
        </a:p>
      </dgm:t>
    </dgm:pt>
    <dgm:pt modelId="{6E87CCC4-71E8-43F3-9425-889F7E8B191B}">
      <dgm:prSet phldrT="[Texto]" custT="1"/>
      <dgm:spPr/>
      <dgm:t>
        <a:bodyPr/>
        <a:lstStyle/>
        <a:p>
          <a:r>
            <a:rPr lang="es-EC" sz="1800" dirty="0" smtClean="0"/>
            <a:t>Centralidad de Intermediación</a:t>
          </a:r>
          <a:endParaRPr lang="es-EC" sz="1800" dirty="0"/>
        </a:p>
      </dgm:t>
    </dgm:pt>
    <dgm:pt modelId="{D90B9404-6690-44A8-9B3F-6F19D6E666AB}" type="parTrans" cxnId="{433EDEC9-D63A-4FA5-BC8B-A4DA78723D5A}">
      <dgm:prSet/>
      <dgm:spPr/>
      <dgm:t>
        <a:bodyPr/>
        <a:lstStyle/>
        <a:p>
          <a:endParaRPr lang="es-EC"/>
        </a:p>
      </dgm:t>
    </dgm:pt>
    <dgm:pt modelId="{4A0A567D-A259-4CD1-94DD-B240637EC553}" type="sibTrans" cxnId="{433EDEC9-D63A-4FA5-BC8B-A4DA78723D5A}">
      <dgm:prSet/>
      <dgm:spPr/>
      <dgm:t>
        <a:bodyPr/>
        <a:lstStyle/>
        <a:p>
          <a:endParaRPr lang="es-EC"/>
        </a:p>
      </dgm:t>
    </dgm:pt>
    <dgm:pt modelId="{D535A281-CDF6-4F3B-89C3-BDEB575EB658}">
      <dgm:prSet phldrT="[Texto]" custT="1"/>
      <dgm:spPr/>
      <dgm:t>
        <a:bodyPr/>
        <a:lstStyle/>
        <a:p>
          <a:r>
            <a:rPr lang="es-EC" sz="1800" dirty="0" smtClean="0"/>
            <a:t>Señala los individuos que conectan unos a otros.</a:t>
          </a:r>
          <a:endParaRPr lang="es-EC" sz="1800" dirty="0"/>
        </a:p>
      </dgm:t>
    </dgm:pt>
    <dgm:pt modelId="{4AFAC692-12DC-45E8-86BD-856494067A85}" type="parTrans" cxnId="{E26CAF99-857B-4854-989C-3AAC4C6DFF4F}">
      <dgm:prSet/>
      <dgm:spPr/>
      <dgm:t>
        <a:bodyPr/>
        <a:lstStyle/>
        <a:p>
          <a:endParaRPr lang="es-EC"/>
        </a:p>
      </dgm:t>
    </dgm:pt>
    <dgm:pt modelId="{F03B85E1-4426-4357-97A6-18571FB0C4E1}" type="sibTrans" cxnId="{E26CAF99-857B-4854-989C-3AAC4C6DFF4F}">
      <dgm:prSet/>
      <dgm:spPr/>
      <dgm:t>
        <a:bodyPr/>
        <a:lstStyle/>
        <a:p>
          <a:endParaRPr lang="es-EC"/>
        </a:p>
      </dgm:t>
    </dgm:pt>
    <dgm:pt modelId="{E3492789-F55E-43FD-9B64-2935EA9D9F15}">
      <dgm:prSet phldrT="[Texto]" custT="1"/>
      <dgm:spPr/>
      <dgm:t>
        <a:bodyPr/>
        <a:lstStyle/>
        <a:p>
          <a:r>
            <a:rPr lang="es-EC" sz="1800" dirty="0" smtClean="0"/>
            <a:t>Centralidad de Cercanía</a:t>
          </a:r>
          <a:endParaRPr lang="es-EC" sz="1800" dirty="0"/>
        </a:p>
      </dgm:t>
    </dgm:pt>
    <dgm:pt modelId="{E8AA4226-A006-485B-805E-E2D97C1AED7C}" type="parTrans" cxnId="{7C6B9734-2E35-43BA-B934-762B2DC2FE27}">
      <dgm:prSet/>
      <dgm:spPr/>
      <dgm:t>
        <a:bodyPr/>
        <a:lstStyle/>
        <a:p>
          <a:endParaRPr lang="es-EC"/>
        </a:p>
      </dgm:t>
    </dgm:pt>
    <dgm:pt modelId="{E67A950A-678E-4A23-B61E-BF2B33718747}" type="sibTrans" cxnId="{7C6B9734-2E35-43BA-B934-762B2DC2FE27}">
      <dgm:prSet/>
      <dgm:spPr/>
      <dgm:t>
        <a:bodyPr/>
        <a:lstStyle/>
        <a:p>
          <a:endParaRPr lang="es-EC"/>
        </a:p>
      </dgm:t>
    </dgm:pt>
    <dgm:pt modelId="{A529A667-CEFF-4E81-A34B-1B3BF7DF27F8}">
      <dgm:prSet phldrT="[Texto]" custT="1"/>
      <dgm:spPr/>
      <dgm:t>
        <a:bodyPr/>
        <a:lstStyle/>
        <a:p>
          <a:r>
            <a:rPr lang="es-EC" sz="1800" dirty="0" smtClean="0"/>
            <a:t>Centralidad de Vector Propio</a:t>
          </a:r>
          <a:endParaRPr lang="es-EC" sz="1800" dirty="0"/>
        </a:p>
      </dgm:t>
    </dgm:pt>
    <dgm:pt modelId="{8C1BF1E3-FFC8-44B0-B765-A8DADD38199F}" type="parTrans" cxnId="{33C525C9-AB5E-468E-B4D8-EC35E0BCBC2B}">
      <dgm:prSet/>
      <dgm:spPr/>
      <dgm:t>
        <a:bodyPr/>
        <a:lstStyle/>
        <a:p>
          <a:endParaRPr lang="es-EC"/>
        </a:p>
      </dgm:t>
    </dgm:pt>
    <dgm:pt modelId="{9B4F5137-6573-4884-A19C-9EB29EE65E30}" type="sibTrans" cxnId="{33C525C9-AB5E-468E-B4D8-EC35E0BCBC2B}">
      <dgm:prSet/>
      <dgm:spPr/>
      <dgm:t>
        <a:bodyPr/>
        <a:lstStyle/>
        <a:p>
          <a:endParaRPr lang="es-EC"/>
        </a:p>
      </dgm:t>
    </dgm:pt>
    <dgm:pt modelId="{3A841605-111B-482A-BF00-609D35AC726C}">
      <dgm:prSet phldrT="[Texto]" custT="1"/>
      <dgm:spPr/>
      <dgm:t>
        <a:bodyPr/>
        <a:lstStyle/>
        <a:p>
          <a:r>
            <a:rPr lang="es-EC" sz="1800" dirty="0" smtClean="0"/>
            <a:t>Índice de Agrupamiento</a:t>
          </a:r>
          <a:endParaRPr lang="es-EC" sz="1800" dirty="0"/>
        </a:p>
      </dgm:t>
    </dgm:pt>
    <dgm:pt modelId="{DC304985-79E9-4BE7-82E7-E7E5AB62A6ED}" type="parTrans" cxnId="{26E98B90-1419-4B36-9C32-2C1588A4129C}">
      <dgm:prSet/>
      <dgm:spPr/>
      <dgm:t>
        <a:bodyPr/>
        <a:lstStyle/>
        <a:p>
          <a:endParaRPr lang="es-EC"/>
        </a:p>
      </dgm:t>
    </dgm:pt>
    <dgm:pt modelId="{C7BFA023-45B7-4B50-90AC-378B27D7F17B}" type="sibTrans" cxnId="{26E98B90-1419-4B36-9C32-2C1588A4129C}">
      <dgm:prSet/>
      <dgm:spPr/>
      <dgm:t>
        <a:bodyPr/>
        <a:lstStyle/>
        <a:p>
          <a:endParaRPr lang="es-EC"/>
        </a:p>
      </dgm:t>
    </dgm:pt>
    <dgm:pt modelId="{9F740A92-0F1D-4061-8F91-DF48CAF50D75}">
      <dgm:prSet phldrT="[Texto]" custT="1"/>
      <dgm:spPr/>
      <dgm:t>
        <a:bodyPr/>
        <a:lstStyle/>
        <a:p>
          <a:r>
            <a:rPr lang="es-EC" sz="1800" dirty="0" smtClean="0"/>
            <a:t>Distancia entre un nodo a otro.</a:t>
          </a:r>
          <a:endParaRPr lang="es-EC" sz="1800" dirty="0"/>
        </a:p>
      </dgm:t>
    </dgm:pt>
    <dgm:pt modelId="{1BB0430C-9C7E-40EF-9413-160C11208724}" type="parTrans" cxnId="{589DC504-F178-40FA-A3CC-6C602767C32A}">
      <dgm:prSet/>
      <dgm:spPr/>
      <dgm:t>
        <a:bodyPr/>
        <a:lstStyle/>
        <a:p>
          <a:endParaRPr lang="es-EC"/>
        </a:p>
      </dgm:t>
    </dgm:pt>
    <dgm:pt modelId="{32A1B7C6-F417-4E40-9649-870F60F95A42}" type="sibTrans" cxnId="{589DC504-F178-40FA-A3CC-6C602767C32A}">
      <dgm:prSet/>
      <dgm:spPr/>
      <dgm:t>
        <a:bodyPr/>
        <a:lstStyle/>
        <a:p>
          <a:endParaRPr lang="es-EC"/>
        </a:p>
      </dgm:t>
    </dgm:pt>
    <dgm:pt modelId="{FF6E8FF4-3381-433D-B21B-2E307F313FCE}">
      <dgm:prSet phldrT="[Texto]" custT="1"/>
      <dgm:spPr/>
      <dgm:t>
        <a:bodyPr/>
        <a:lstStyle/>
        <a:p>
          <a:r>
            <a:rPr lang="es-EC" sz="1800" dirty="0" smtClean="0"/>
            <a:t>Calidad de conexiones del nodo.</a:t>
          </a:r>
          <a:endParaRPr lang="es-EC" sz="1800" dirty="0"/>
        </a:p>
      </dgm:t>
    </dgm:pt>
    <dgm:pt modelId="{1E3169B2-1C12-4E06-88A3-A0ED66989891}" type="parTrans" cxnId="{438ED989-8565-4E02-83D5-3F3FD1C95AF3}">
      <dgm:prSet/>
      <dgm:spPr/>
      <dgm:t>
        <a:bodyPr/>
        <a:lstStyle/>
        <a:p>
          <a:endParaRPr lang="es-EC"/>
        </a:p>
      </dgm:t>
    </dgm:pt>
    <dgm:pt modelId="{B5B32A15-5FE8-4529-B9EC-23BEA725BA3D}" type="sibTrans" cxnId="{438ED989-8565-4E02-83D5-3F3FD1C95AF3}">
      <dgm:prSet/>
      <dgm:spPr/>
      <dgm:t>
        <a:bodyPr/>
        <a:lstStyle/>
        <a:p>
          <a:endParaRPr lang="es-EC"/>
        </a:p>
      </dgm:t>
    </dgm:pt>
    <dgm:pt modelId="{EE956FCB-E2DA-4E94-BE74-3B8EEFB03EAC}">
      <dgm:prSet phldrT="[Texto]" custT="1"/>
      <dgm:spPr/>
      <dgm:t>
        <a:bodyPr/>
        <a:lstStyle/>
        <a:p>
          <a:endParaRPr lang="es-EC" sz="1800" dirty="0"/>
        </a:p>
      </dgm:t>
    </dgm:pt>
    <dgm:pt modelId="{CD06C818-06E8-4552-8430-DD9D053B7078}" type="parTrans" cxnId="{DEA6F7BE-6D95-4D80-A81A-EF3E88D691BF}">
      <dgm:prSet/>
      <dgm:spPr/>
      <dgm:t>
        <a:bodyPr/>
        <a:lstStyle/>
        <a:p>
          <a:endParaRPr lang="es-EC"/>
        </a:p>
      </dgm:t>
    </dgm:pt>
    <dgm:pt modelId="{9C0F0C26-39F6-4D05-8D16-9177E7527D28}" type="sibTrans" cxnId="{DEA6F7BE-6D95-4D80-A81A-EF3E88D691BF}">
      <dgm:prSet/>
      <dgm:spPr/>
      <dgm:t>
        <a:bodyPr/>
        <a:lstStyle/>
        <a:p>
          <a:endParaRPr lang="es-EC"/>
        </a:p>
      </dgm:t>
    </dgm:pt>
    <dgm:pt modelId="{75701EC3-F868-4448-8952-143F91C3443B}" type="pres">
      <dgm:prSet presAssocID="{D53764E1-7A4B-4544-AC6C-063696E5C755}" presName="linear" presStyleCnt="0">
        <dgm:presLayoutVars>
          <dgm:animLvl val="lvl"/>
          <dgm:resizeHandles val="exact"/>
        </dgm:presLayoutVars>
      </dgm:prSet>
      <dgm:spPr/>
      <dgm:t>
        <a:bodyPr/>
        <a:lstStyle/>
        <a:p>
          <a:endParaRPr lang="es-EC"/>
        </a:p>
      </dgm:t>
    </dgm:pt>
    <dgm:pt modelId="{F97019FE-9FB1-429A-9AE5-ED72BEB73A32}" type="pres">
      <dgm:prSet presAssocID="{401B560B-FE4E-4B9F-BF5E-0E15318BAB4D}" presName="parentText" presStyleLbl="node1" presStyleIdx="0" presStyleCnt="5" custLinFactNeighborX="0" custLinFactNeighborY="30790">
        <dgm:presLayoutVars>
          <dgm:chMax val="0"/>
          <dgm:bulletEnabled val="1"/>
        </dgm:presLayoutVars>
      </dgm:prSet>
      <dgm:spPr/>
      <dgm:t>
        <a:bodyPr/>
        <a:lstStyle/>
        <a:p>
          <a:endParaRPr lang="es-EC"/>
        </a:p>
      </dgm:t>
    </dgm:pt>
    <dgm:pt modelId="{FDC24A27-CB08-4C99-8ACF-D82434E1E1D3}" type="pres">
      <dgm:prSet presAssocID="{401B560B-FE4E-4B9F-BF5E-0E15318BAB4D}" presName="childText" presStyleLbl="revTx" presStyleIdx="0" presStyleCnt="5" custLinFactNeighborX="0" custLinFactNeighborY="23530">
        <dgm:presLayoutVars>
          <dgm:bulletEnabled val="1"/>
        </dgm:presLayoutVars>
      </dgm:prSet>
      <dgm:spPr/>
      <dgm:t>
        <a:bodyPr/>
        <a:lstStyle/>
        <a:p>
          <a:endParaRPr lang="es-EC"/>
        </a:p>
      </dgm:t>
    </dgm:pt>
    <dgm:pt modelId="{F45E21A2-A206-4D98-8DE2-27B20697528B}" type="pres">
      <dgm:prSet presAssocID="{6E87CCC4-71E8-43F3-9425-889F7E8B191B}" presName="parentText" presStyleLbl="node1" presStyleIdx="1" presStyleCnt="5">
        <dgm:presLayoutVars>
          <dgm:chMax val="0"/>
          <dgm:bulletEnabled val="1"/>
        </dgm:presLayoutVars>
      </dgm:prSet>
      <dgm:spPr/>
      <dgm:t>
        <a:bodyPr/>
        <a:lstStyle/>
        <a:p>
          <a:endParaRPr lang="es-EC"/>
        </a:p>
      </dgm:t>
    </dgm:pt>
    <dgm:pt modelId="{AB0D2025-A168-4E62-8BD2-B77C56EE7E88}" type="pres">
      <dgm:prSet presAssocID="{6E87CCC4-71E8-43F3-9425-889F7E8B191B}" presName="childText" presStyleLbl="revTx" presStyleIdx="1" presStyleCnt="5">
        <dgm:presLayoutVars>
          <dgm:bulletEnabled val="1"/>
        </dgm:presLayoutVars>
      </dgm:prSet>
      <dgm:spPr/>
      <dgm:t>
        <a:bodyPr/>
        <a:lstStyle/>
        <a:p>
          <a:endParaRPr lang="es-EC"/>
        </a:p>
      </dgm:t>
    </dgm:pt>
    <dgm:pt modelId="{B235F4D3-A0F3-4FD7-85BD-54E4F24E3F1F}" type="pres">
      <dgm:prSet presAssocID="{E3492789-F55E-43FD-9B64-2935EA9D9F15}" presName="parentText" presStyleLbl="node1" presStyleIdx="2" presStyleCnt="5">
        <dgm:presLayoutVars>
          <dgm:chMax val="0"/>
          <dgm:bulletEnabled val="1"/>
        </dgm:presLayoutVars>
      </dgm:prSet>
      <dgm:spPr/>
      <dgm:t>
        <a:bodyPr/>
        <a:lstStyle/>
        <a:p>
          <a:endParaRPr lang="es-EC"/>
        </a:p>
      </dgm:t>
    </dgm:pt>
    <dgm:pt modelId="{90151C3A-AD24-4A5A-90E7-732F9BA8F7D7}" type="pres">
      <dgm:prSet presAssocID="{E3492789-F55E-43FD-9B64-2935EA9D9F15}" presName="childText" presStyleLbl="revTx" presStyleIdx="2" presStyleCnt="5">
        <dgm:presLayoutVars>
          <dgm:bulletEnabled val="1"/>
        </dgm:presLayoutVars>
      </dgm:prSet>
      <dgm:spPr/>
      <dgm:t>
        <a:bodyPr/>
        <a:lstStyle/>
        <a:p>
          <a:endParaRPr lang="es-EC"/>
        </a:p>
      </dgm:t>
    </dgm:pt>
    <dgm:pt modelId="{5B68B62D-7705-4801-9C03-E7CD9226E5A9}" type="pres">
      <dgm:prSet presAssocID="{A529A667-CEFF-4E81-A34B-1B3BF7DF27F8}" presName="parentText" presStyleLbl="node1" presStyleIdx="3" presStyleCnt="5">
        <dgm:presLayoutVars>
          <dgm:chMax val="0"/>
          <dgm:bulletEnabled val="1"/>
        </dgm:presLayoutVars>
      </dgm:prSet>
      <dgm:spPr/>
      <dgm:t>
        <a:bodyPr/>
        <a:lstStyle/>
        <a:p>
          <a:endParaRPr lang="es-EC"/>
        </a:p>
      </dgm:t>
    </dgm:pt>
    <dgm:pt modelId="{F241DB5F-E226-4506-81D4-6B3D0B9ACE5E}" type="pres">
      <dgm:prSet presAssocID="{A529A667-CEFF-4E81-A34B-1B3BF7DF27F8}" presName="childText" presStyleLbl="revTx" presStyleIdx="3" presStyleCnt="5">
        <dgm:presLayoutVars>
          <dgm:bulletEnabled val="1"/>
        </dgm:presLayoutVars>
      </dgm:prSet>
      <dgm:spPr/>
      <dgm:t>
        <a:bodyPr/>
        <a:lstStyle/>
        <a:p>
          <a:endParaRPr lang="es-EC"/>
        </a:p>
      </dgm:t>
    </dgm:pt>
    <dgm:pt modelId="{1C2E5E3B-D0A1-497A-B66F-8A36E8F02B84}" type="pres">
      <dgm:prSet presAssocID="{3A841605-111B-482A-BF00-609D35AC726C}" presName="parentText" presStyleLbl="node1" presStyleIdx="4" presStyleCnt="5" custLinFactNeighborX="-206" custLinFactNeighborY="8526">
        <dgm:presLayoutVars>
          <dgm:chMax val="0"/>
          <dgm:bulletEnabled val="1"/>
        </dgm:presLayoutVars>
      </dgm:prSet>
      <dgm:spPr/>
      <dgm:t>
        <a:bodyPr/>
        <a:lstStyle/>
        <a:p>
          <a:endParaRPr lang="es-EC"/>
        </a:p>
      </dgm:t>
    </dgm:pt>
    <dgm:pt modelId="{08EA51C7-DAE2-4302-8922-DEA9B458FC07}" type="pres">
      <dgm:prSet presAssocID="{3A841605-111B-482A-BF00-609D35AC726C}" presName="childText" presStyleLbl="revTx" presStyleIdx="4" presStyleCnt="5">
        <dgm:presLayoutVars>
          <dgm:bulletEnabled val="1"/>
        </dgm:presLayoutVars>
      </dgm:prSet>
      <dgm:spPr/>
      <dgm:t>
        <a:bodyPr/>
        <a:lstStyle/>
        <a:p>
          <a:endParaRPr lang="es-EC"/>
        </a:p>
      </dgm:t>
    </dgm:pt>
  </dgm:ptLst>
  <dgm:cxnLst>
    <dgm:cxn modelId="{EA284788-9889-4BA0-BFC4-76BC9C9E0FAE}" type="presOf" srcId="{D53764E1-7A4B-4544-AC6C-063696E5C755}" destId="{75701EC3-F868-4448-8952-143F91C3443B}" srcOrd="0" destOrd="0" presId="urn:microsoft.com/office/officeart/2005/8/layout/vList2"/>
    <dgm:cxn modelId="{7C6B9734-2E35-43BA-B934-762B2DC2FE27}" srcId="{D53764E1-7A4B-4544-AC6C-063696E5C755}" destId="{E3492789-F55E-43FD-9B64-2935EA9D9F15}" srcOrd="2" destOrd="0" parTransId="{E8AA4226-A006-485B-805E-E2D97C1AED7C}" sibTransId="{E67A950A-678E-4A23-B61E-BF2B33718747}"/>
    <dgm:cxn modelId="{DEA6F7BE-6D95-4D80-A81A-EF3E88D691BF}" srcId="{3A841605-111B-482A-BF00-609D35AC726C}" destId="{EE956FCB-E2DA-4E94-BE74-3B8EEFB03EAC}" srcOrd="0" destOrd="0" parTransId="{CD06C818-06E8-4552-8430-DD9D053B7078}" sibTransId="{9C0F0C26-39F6-4D05-8D16-9177E7527D28}"/>
    <dgm:cxn modelId="{D062228D-5817-43DB-B0B5-0A59979420B4}" type="presOf" srcId="{401B560B-FE4E-4B9F-BF5E-0E15318BAB4D}" destId="{F97019FE-9FB1-429A-9AE5-ED72BEB73A32}" srcOrd="0" destOrd="0" presId="urn:microsoft.com/office/officeart/2005/8/layout/vList2"/>
    <dgm:cxn modelId="{589DC504-F178-40FA-A3CC-6C602767C32A}" srcId="{E3492789-F55E-43FD-9B64-2935EA9D9F15}" destId="{9F740A92-0F1D-4061-8F91-DF48CAF50D75}" srcOrd="0" destOrd="0" parTransId="{1BB0430C-9C7E-40EF-9413-160C11208724}" sibTransId="{32A1B7C6-F417-4E40-9649-870F60F95A42}"/>
    <dgm:cxn modelId="{9430555F-345F-4274-A827-9C76F9D3D30B}" type="presOf" srcId="{3A841605-111B-482A-BF00-609D35AC726C}" destId="{1C2E5E3B-D0A1-497A-B66F-8A36E8F02B84}" srcOrd="0" destOrd="0" presId="urn:microsoft.com/office/officeart/2005/8/layout/vList2"/>
    <dgm:cxn modelId="{FB2BB25D-7FE0-4CA9-A0C8-9EAB696F9C69}" type="presOf" srcId="{A529A667-CEFF-4E81-A34B-1B3BF7DF27F8}" destId="{5B68B62D-7705-4801-9C03-E7CD9226E5A9}" srcOrd="0" destOrd="0" presId="urn:microsoft.com/office/officeart/2005/8/layout/vList2"/>
    <dgm:cxn modelId="{C5086277-205D-4C40-A5F7-FB10D5E2149B}" type="presOf" srcId="{D535A281-CDF6-4F3B-89C3-BDEB575EB658}" destId="{AB0D2025-A168-4E62-8BD2-B77C56EE7E88}" srcOrd="0" destOrd="0" presId="urn:microsoft.com/office/officeart/2005/8/layout/vList2"/>
    <dgm:cxn modelId="{63D2F4C6-4E35-4FDD-B92C-FBF520D17BD4}" srcId="{401B560B-FE4E-4B9F-BF5E-0E15318BAB4D}" destId="{70D46EF4-3459-4478-A24A-93D82C176997}" srcOrd="0" destOrd="0" parTransId="{790B95EC-84C1-497D-A321-CBDAB3AD00F0}" sibTransId="{FEBCC824-4319-4408-A0A9-E4D4192127EE}"/>
    <dgm:cxn modelId="{E26CAF99-857B-4854-989C-3AAC4C6DFF4F}" srcId="{6E87CCC4-71E8-43F3-9425-889F7E8B191B}" destId="{D535A281-CDF6-4F3B-89C3-BDEB575EB658}" srcOrd="0" destOrd="0" parTransId="{4AFAC692-12DC-45E8-86BD-856494067A85}" sibTransId="{F03B85E1-4426-4357-97A6-18571FB0C4E1}"/>
    <dgm:cxn modelId="{26E98B90-1419-4B36-9C32-2C1588A4129C}" srcId="{D53764E1-7A4B-4544-AC6C-063696E5C755}" destId="{3A841605-111B-482A-BF00-609D35AC726C}" srcOrd="4" destOrd="0" parTransId="{DC304985-79E9-4BE7-82E7-E7E5AB62A6ED}" sibTransId="{C7BFA023-45B7-4B50-90AC-378B27D7F17B}"/>
    <dgm:cxn modelId="{2BCA2FFD-F2F9-4B06-BEA1-B706BAAB7CDC}" type="presOf" srcId="{E3492789-F55E-43FD-9B64-2935EA9D9F15}" destId="{B235F4D3-A0F3-4FD7-85BD-54E4F24E3F1F}" srcOrd="0" destOrd="0" presId="urn:microsoft.com/office/officeart/2005/8/layout/vList2"/>
    <dgm:cxn modelId="{1AF5A103-802F-4A66-AEDF-2BB6E49985C3}" type="presOf" srcId="{70D46EF4-3459-4478-A24A-93D82C176997}" destId="{FDC24A27-CB08-4C99-8ACF-D82434E1E1D3}" srcOrd="0" destOrd="0" presId="urn:microsoft.com/office/officeart/2005/8/layout/vList2"/>
    <dgm:cxn modelId="{4C785598-49DB-4E3C-8CCE-21F19F4A6026}" type="presOf" srcId="{9F740A92-0F1D-4061-8F91-DF48CAF50D75}" destId="{90151C3A-AD24-4A5A-90E7-732F9BA8F7D7}" srcOrd="0" destOrd="0" presId="urn:microsoft.com/office/officeart/2005/8/layout/vList2"/>
    <dgm:cxn modelId="{67C1DA7F-95F5-42BC-B913-1AD0AFBF09BA}" type="presOf" srcId="{6E87CCC4-71E8-43F3-9425-889F7E8B191B}" destId="{F45E21A2-A206-4D98-8DE2-27B20697528B}" srcOrd="0" destOrd="0" presId="urn:microsoft.com/office/officeart/2005/8/layout/vList2"/>
    <dgm:cxn modelId="{433EDEC9-D63A-4FA5-BC8B-A4DA78723D5A}" srcId="{D53764E1-7A4B-4544-AC6C-063696E5C755}" destId="{6E87CCC4-71E8-43F3-9425-889F7E8B191B}" srcOrd="1" destOrd="0" parTransId="{D90B9404-6690-44A8-9B3F-6F19D6E666AB}" sibTransId="{4A0A567D-A259-4CD1-94DD-B240637EC553}"/>
    <dgm:cxn modelId="{41B261F9-2E5C-4F1F-9C29-27F4B99CC17D}" type="presOf" srcId="{EE956FCB-E2DA-4E94-BE74-3B8EEFB03EAC}" destId="{08EA51C7-DAE2-4302-8922-DEA9B458FC07}" srcOrd="0" destOrd="0" presId="urn:microsoft.com/office/officeart/2005/8/layout/vList2"/>
    <dgm:cxn modelId="{33C525C9-AB5E-468E-B4D8-EC35E0BCBC2B}" srcId="{D53764E1-7A4B-4544-AC6C-063696E5C755}" destId="{A529A667-CEFF-4E81-A34B-1B3BF7DF27F8}" srcOrd="3" destOrd="0" parTransId="{8C1BF1E3-FFC8-44B0-B765-A8DADD38199F}" sibTransId="{9B4F5137-6573-4884-A19C-9EB29EE65E30}"/>
    <dgm:cxn modelId="{F637AE17-4B77-407C-8125-58D2A3CAD2D2}" srcId="{D53764E1-7A4B-4544-AC6C-063696E5C755}" destId="{401B560B-FE4E-4B9F-BF5E-0E15318BAB4D}" srcOrd="0" destOrd="0" parTransId="{6CBDD6E2-9D3C-4970-BA5C-387F4B6C5B3A}" sibTransId="{D9C52C0A-683A-48EC-A999-242A4A1678B4}"/>
    <dgm:cxn modelId="{438ED989-8565-4E02-83D5-3F3FD1C95AF3}" srcId="{A529A667-CEFF-4E81-A34B-1B3BF7DF27F8}" destId="{FF6E8FF4-3381-433D-B21B-2E307F313FCE}" srcOrd="0" destOrd="0" parTransId="{1E3169B2-1C12-4E06-88A3-A0ED66989891}" sibTransId="{B5B32A15-5FE8-4529-B9EC-23BEA725BA3D}"/>
    <dgm:cxn modelId="{602906B4-B875-4AC8-B444-C5270094D210}" type="presOf" srcId="{FF6E8FF4-3381-433D-B21B-2E307F313FCE}" destId="{F241DB5F-E226-4506-81D4-6B3D0B9ACE5E}" srcOrd="0" destOrd="0" presId="urn:microsoft.com/office/officeart/2005/8/layout/vList2"/>
    <dgm:cxn modelId="{C0D534C5-8254-4765-BCD0-74734FE95287}" type="presParOf" srcId="{75701EC3-F868-4448-8952-143F91C3443B}" destId="{F97019FE-9FB1-429A-9AE5-ED72BEB73A32}" srcOrd="0" destOrd="0" presId="urn:microsoft.com/office/officeart/2005/8/layout/vList2"/>
    <dgm:cxn modelId="{43666342-1441-452E-AD7A-DDF4B9CA5AF2}" type="presParOf" srcId="{75701EC3-F868-4448-8952-143F91C3443B}" destId="{FDC24A27-CB08-4C99-8ACF-D82434E1E1D3}" srcOrd="1" destOrd="0" presId="urn:microsoft.com/office/officeart/2005/8/layout/vList2"/>
    <dgm:cxn modelId="{12B1EE19-B7DB-4E90-86D5-7C2A34237B71}" type="presParOf" srcId="{75701EC3-F868-4448-8952-143F91C3443B}" destId="{F45E21A2-A206-4D98-8DE2-27B20697528B}" srcOrd="2" destOrd="0" presId="urn:microsoft.com/office/officeart/2005/8/layout/vList2"/>
    <dgm:cxn modelId="{A3CDB510-51A9-4777-88E0-60CC94DD2000}" type="presParOf" srcId="{75701EC3-F868-4448-8952-143F91C3443B}" destId="{AB0D2025-A168-4E62-8BD2-B77C56EE7E88}" srcOrd="3" destOrd="0" presId="urn:microsoft.com/office/officeart/2005/8/layout/vList2"/>
    <dgm:cxn modelId="{BBF7851D-3828-43EA-928A-0F18155D5AAB}" type="presParOf" srcId="{75701EC3-F868-4448-8952-143F91C3443B}" destId="{B235F4D3-A0F3-4FD7-85BD-54E4F24E3F1F}" srcOrd="4" destOrd="0" presId="urn:microsoft.com/office/officeart/2005/8/layout/vList2"/>
    <dgm:cxn modelId="{AE8008E2-0ACB-445F-BDED-74347E16F82F}" type="presParOf" srcId="{75701EC3-F868-4448-8952-143F91C3443B}" destId="{90151C3A-AD24-4A5A-90E7-732F9BA8F7D7}" srcOrd="5" destOrd="0" presId="urn:microsoft.com/office/officeart/2005/8/layout/vList2"/>
    <dgm:cxn modelId="{1B57DDD3-C768-4257-893E-F216780FBEEB}" type="presParOf" srcId="{75701EC3-F868-4448-8952-143F91C3443B}" destId="{5B68B62D-7705-4801-9C03-E7CD9226E5A9}" srcOrd="6" destOrd="0" presId="urn:microsoft.com/office/officeart/2005/8/layout/vList2"/>
    <dgm:cxn modelId="{4D04D086-B43D-47A6-8AED-18ED1345BEA0}" type="presParOf" srcId="{75701EC3-F868-4448-8952-143F91C3443B}" destId="{F241DB5F-E226-4506-81D4-6B3D0B9ACE5E}" srcOrd="7" destOrd="0" presId="urn:microsoft.com/office/officeart/2005/8/layout/vList2"/>
    <dgm:cxn modelId="{86832E9B-DA64-4383-BD7F-BE72186332A5}" type="presParOf" srcId="{75701EC3-F868-4448-8952-143F91C3443B}" destId="{1C2E5E3B-D0A1-497A-B66F-8A36E8F02B84}" srcOrd="8" destOrd="0" presId="urn:microsoft.com/office/officeart/2005/8/layout/vList2"/>
    <dgm:cxn modelId="{BB5AC309-DCEA-47FB-8684-748B0E444279}" type="presParOf" srcId="{75701EC3-F868-4448-8952-143F91C3443B}" destId="{08EA51C7-DAE2-4302-8922-DEA9B458FC07}" srcOrd="9"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53764E1-7A4B-4544-AC6C-063696E5C755}"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401B560B-FE4E-4B9F-BF5E-0E15318BAB4D}">
      <dgm:prSet phldrT="[Texto]" custT="1"/>
      <dgm:spPr/>
      <dgm:t>
        <a:bodyPr/>
        <a:lstStyle/>
        <a:p>
          <a:r>
            <a:rPr lang="es-EC" sz="1800" dirty="0" smtClean="0"/>
            <a:t>Grado</a:t>
          </a:r>
          <a:endParaRPr lang="es-EC" sz="1800" dirty="0"/>
        </a:p>
      </dgm:t>
    </dgm:pt>
    <dgm:pt modelId="{6CBDD6E2-9D3C-4970-BA5C-387F4B6C5B3A}" type="parTrans" cxnId="{F637AE17-4B77-407C-8125-58D2A3CAD2D2}">
      <dgm:prSet/>
      <dgm:spPr/>
      <dgm:t>
        <a:bodyPr/>
        <a:lstStyle/>
        <a:p>
          <a:endParaRPr lang="es-EC"/>
        </a:p>
      </dgm:t>
    </dgm:pt>
    <dgm:pt modelId="{D9C52C0A-683A-48EC-A999-242A4A1678B4}" type="sibTrans" cxnId="{F637AE17-4B77-407C-8125-58D2A3CAD2D2}">
      <dgm:prSet/>
      <dgm:spPr/>
      <dgm:t>
        <a:bodyPr/>
        <a:lstStyle/>
        <a:p>
          <a:endParaRPr lang="es-EC"/>
        </a:p>
      </dgm:t>
    </dgm:pt>
    <dgm:pt modelId="{70D46EF4-3459-4478-A24A-93D82C176997}">
      <dgm:prSet phldrT="[Texto]" custT="1"/>
      <dgm:spPr/>
      <dgm:t>
        <a:bodyPr/>
        <a:lstStyle/>
        <a:p>
          <a:r>
            <a:rPr lang="es-EC" sz="1800" dirty="0" smtClean="0"/>
            <a:t>Número de vecinos relacionados con el nodo.</a:t>
          </a:r>
          <a:endParaRPr lang="es-EC" sz="1800" dirty="0"/>
        </a:p>
      </dgm:t>
    </dgm:pt>
    <dgm:pt modelId="{790B95EC-84C1-497D-A321-CBDAB3AD00F0}" type="parTrans" cxnId="{63D2F4C6-4E35-4FDD-B92C-FBF520D17BD4}">
      <dgm:prSet/>
      <dgm:spPr/>
      <dgm:t>
        <a:bodyPr/>
        <a:lstStyle/>
        <a:p>
          <a:endParaRPr lang="es-EC"/>
        </a:p>
      </dgm:t>
    </dgm:pt>
    <dgm:pt modelId="{FEBCC824-4319-4408-A0A9-E4D4192127EE}" type="sibTrans" cxnId="{63D2F4C6-4E35-4FDD-B92C-FBF520D17BD4}">
      <dgm:prSet/>
      <dgm:spPr/>
      <dgm:t>
        <a:bodyPr/>
        <a:lstStyle/>
        <a:p>
          <a:endParaRPr lang="es-EC"/>
        </a:p>
      </dgm:t>
    </dgm:pt>
    <dgm:pt modelId="{6E87CCC4-71E8-43F3-9425-889F7E8B191B}">
      <dgm:prSet phldrT="[Texto]" custT="1"/>
      <dgm:spPr/>
      <dgm:t>
        <a:bodyPr/>
        <a:lstStyle/>
        <a:p>
          <a:r>
            <a:rPr lang="es-EC" sz="1800" dirty="0" smtClean="0"/>
            <a:t>Centralidad de Intermediación</a:t>
          </a:r>
          <a:endParaRPr lang="es-EC" sz="1800" dirty="0"/>
        </a:p>
      </dgm:t>
    </dgm:pt>
    <dgm:pt modelId="{D90B9404-6690-44A8-9B3F-6F19D6E666AB}" type="parTrans" cxnId="{433EDEC9-D63A-4FA5-BC8B-A4DA78723D5A}">
      <dgm:prSet/>
      <dgm:spPr/>
      <dgm:t>
        <a:bodyPr/>
        <a:lstStyle/>
        <a:p>
          <a:endParaRPr lang="es-EC"/>
        </a:p>
      </dgm:t>
    </dgm:pt>
    <dgm:pt modelId="{4A0A567D-A259-4CD1-94DD-B240637EC553}" type="sibTrans" cxnId="{433EDEC9-D63A-4FA5-BC8B-A4DA78723D5A}">
      <dgm:prSet/>
      <dgm:spPr/>
      <dgm:t>
        <a:bodyPr/>
        <a:lstStyle/>
        <a:p>
          <a:endParaRPr lang="es-EC"/>
        </a:p>
      </dgm:t>
    </dgm:pt>
    <dgm:pt modelId="{D535A281-CDF6-4F3B-89C3-BDEB575EB658}">
      <dgm:prSet phldrT="[Texto]" custT="1"/>
      <dgm:spPr/>
      <dgm:t>
        <a:bodyPr/>
        <a:lstStyle/>
        <a:p>
          <a:r>
            <a:rPr lang="es-EC" sz="1800" dirty="0" smtClean="0"/>
            <a:t>Señala los individuos que conectan unos a otros.</a:t>
          </a:r>
          <a:endParaRPr lang="es-EC" sz="1800" dirty="0"/>
        </a:p>
      </dgm:t>
    </dgm:pt>
    <dgm:pt modelId="{4AFAC692-12DC-45E8-86BD-856494067A85}" type="parTrans" cxnId="{E26CAF99-857B-4854-989C-3AAC4C6DFF4F}">
      <dgm:prSet/>
      <dgm:spPr/>
      <dgm:t>
        <a:bodyPr/>
        <a:lstStyle/>
        <a:p>
          <a:endParaRPr lang="es-EC"/>
        </a:p>
      </dgm:t>
    </dgm:pt>
    <dgm:pt modelId="{F03B85E1-4426-4357-97A6-18571FB0C4E1}" type="sibTrans" cxnId="{E26CAF99-857B-4854-989C-3AAC4C6DFF4F}">
      <dgm:prSet/>
      <dgm:spPr/>
      <dgm:t>
        <a:bodyPr/>
        <a:lstStyle/>
        <a:p>
          <a:endParaRPr lang="es-EC"/>
        </a:p>
      </dgm:t>
    </dgm:pt>
    <dgm:pt modelId="{E3492789-F55E-43FD-9B64-2935EA9D9F15}">
      <dgm:prSet phldrT="[Texto]" custT="1"/>
      <dgm:spPr/>
      <dgm:t>
        <a:bodyPr/>
        <a:lstStyle/>
        <a:p>
          <a:r>
            <a:rPr lang="es-EC" sz="1800" dirty="0" smtClean="0"/>
            <a:t>Centralidad de Cercanía</a:t>
          </a:r>
          <a:endParaRPr lang="es-EC" sz="1800" dirty="0"/>
        </a:p>
      </dgm:t>
    </dgm:pt>
    <dgm:pt modelId="{E8AA4226-A006-485B-805E-E2D97C1AED7C}" type="parTrans" cxnId="{7C6B9734-2E35-43BA-B934-762B2DC2FE27}">
      <dgm:prSet/>
      <dgm:spPr/>
      <dgm:t>
        <a:bodyPr/>
        <a:lstStyle/>
        <a:p>
          <a:endParaRPr lang="es-EC"/>
        </a:p>
      </dgm:t>
    </dgm:pt>
    <dgm:pt modelId="{E67A950A-678E-4A23-B61E-BF2B33718747}" type="sibTrans" cxnId="{7C6B9734-2E35-43BA-B934-762B2DC2FE27}">
      <dgm:prSet/>
      <dgm:spPr/>
      <dgm:t>
        <a:bodyPr/>
        <a:lstStyle/>
        <a:p>
          <a:endParaRPr lang="es-EC"/>
        </a:p>
      </dgm:t>
    </dgm:pt>
    <dgm:pt modelId="{A529A667-CEFF-4E81-A34B-1B3BF7DF27F8}">
      <dgm:prSet phldrT="[Texto]" custT="1"/>
      <dgm:spPr/>
      <dgm:t>
        <a:bodyPr/>
        <a:lstStyle/>
        <a:p>
          <a:r>
            <a:rPr lang="es-EC" sz="1800" dirty="0" smtClean="0"/>
            <a:t>Centralidad de Vector Propio</a:t>
          </a:r>
          <a:endParaRPr lang="es-EC" sz="1800" dirty="0"/>
        </a:p>
      </dgm:t>
    </dgm:pt>
    <dgm:pt modelId="{8C1BF1E3-FFC8-44B0-B765-A8DADD38199F}" type="parTrans" cxnId="{33C525C9-AB5E-468E-B4D8-EC35E0BCBC2B}">
      <dgm:prSet/>
      <dgm:spPr/>
      <dgm:t>
        <a:bodyPr/>
        <a:lstStyle/>
        <a:p>
          <a:endParaRPr lang="es-EC"/>
        </a:p>
      </dgm:t>
    </dgm:pt>
    <dgm:pt modelId="{9B4F5137-6573-4884-A19C-9EB29EE65E30}" type="sibTrans" cxnId="{33C525C9-AB5E-468E-B4D8-EC35E0BCBC2B}">
      <dgm:prSet/>
      <dgm:spPr/>
      <dgm:t>
        <a:bodyPr/>
        <a:lstStyle/>
        <a:p>
          <a:endParaRPr lang="es-EC"/>
        </a:p>
      </dgm:t>
    </dgm:pt>
    <dgm:pt modelId="{3A841605-111B-482A-BF00-609D35AC726C}">
      <dgm:prSet phldrT="[Texto]" custT="1"/>
      <dgm:spPr/>
      <dgm:t>
        <a:bodyPr/>
        <a:lstStyle/>
        <a:p>
          <a:r>
            <a:rPr lang="es-EC" sz="1800" dirty="0" smtClean="0"/>
            <a:t>Índice de Agrupamiento</a:t>
          </a:r>
          <a:endParaRPr lang="es-EC" sz="1800" dirty="0"/>
        </a:p>
      </dgm:t>
    </dgm:pt>
    <dgm:pt modelId="{DC304985-79E9-4BE7-82E7-E7E5AB62A6ED}" type="parTrans" cxnId="{26E98B90-1419-4B36-9C32-2C1588A4129C}">
      <dgm:prSet/>
      <dgm:spPr/>
      <dgm:t>
        <a:bodyPr/>
        <a:lstStyle/>
        <a:p>
          <a:endParaRPr lang="es-EC"/>
        </a:p>
      </dgm:t>
    </dgm:pt>
    <dgm:pt modelId="{C7BFA023-45B7-4B50-90AC-378B27D7F17B}" type="sibTrans" cxnId="{26E98B90-1419-4B36-9C32-2C1588A4129C}">
      <dgm:prSet/>
      <dgm:spPr/>
      <dgm:t>
        <a:bodyPr/>
        <a:lstStyle/>
        <a:p>
          <a:endParaRPr lang="es-EC"/>
        </a:p>
      </dgm:t>
    </dgm:pt>
    <dgm:pt modelId="{9F740A92-0F1D-4061-8F91-DF48CAF50D75}">
      <dgm:prSet phldrT="[Texto]" custT="1"/>
      <dgm:spPr/>
      <dgm:t>
        <a:bodyPr/>
        <a:lstStyle/>
        <a:p>
          <a:r>
            <a:rPr lang="es-EC" sz="1800" dirty="0" smtClean="0"/>
            <a:t>Que tan cercano es un individuo a todos los miembros de la red.</a:t>
          </a:r>
          <a:endParaRPr lang="es-EC" sz="1800" dirty="0"/>
        </a:p>
      </dgm:t>
    </dgm:pt>
    <dgm:pt modelId="{1BB0430C-9C7E-40EF-9413-160C11208724}" type="parTrans" cxnId="{589DC504-F178-40FA-A3CC-6C602767C32A}">
      <dgm:prSet/>
      <dgm:spPr/>
      <dgm:t>
        <a:bodyPr/>
        <a:lstStyle/>
        <a:p>
          <a:endParaRPr lang="es-EC"/>
        </a:p>
      </dgm:t>
    </dgm:pt>
    <dgm:pt modelId="{32A1B7C6-F417-4E40-9649-870F60F95A42}" type="sibTrans" cxnId="{589DC504-F178-40FA-A3CC-6C602767C32A}">
      <dgm:prSet/>
      <dgm:spPr/>
      <dgm:t>
        <a:bodyPr/>
        <a:lstStyle/>
        <a:p>
          <a:endParaRPr lang="es-EC"/>
        </a:p>
      </dgm:t>
    </dgm:pt>
    <dgm:pt modelId="{FF6E8FF4-3381-433D-B21B-2E307F313FCE}">
      <dgm:prSet phldrT="[Texto]" custT="1"/>
      <dgm:spPr/>
      <dgm:t>
        <a:bodyPr/>
        <a:lstStyle/>
        <a:p>
          <a:r>
            <a:rPr lang="es-EC" sz="1800" dirty="0" smtClean="0"/>
            <a:t>Calidad de conexiones del nodo.</a:t>
          </a:r>
          <a:endParaRPr lang="es-EC" sz="1800" dirty="0"/>
        </a:p>
      </dgm:t>
    </dgm:pt>
    <dgm:pt modelId="{1E3169B2-1C12-4E06-88A3-A0ED66989891}" type="parTrans" cxnId="{438ED989-8565-4E02-83D5-3F3FD1C95AF3}">
      <dgm:prSet/>
      <dgm:spPr/>
      <dgm:t>
        <a:bodyPr/>
        <a:lstStyle/>
        <a:p>
          <a:endParaRPr lang="es-EC"/>
        </a:p>
      </dgm:t>
    </dgm:pt>
    <dgm:pt modelId="{B5B32A15-5FE8-4529-B9EC-23BEA725BA3D}" type="sibTrans" cxnId="{438ED989-8565-4E02-83D5-3F3FD1C95AF3}">
      <dgm:prSet/>
      <dgm:spPr/>
      <dgm:t>
        <a:bodyPr/>
        <a:lstStyle/>
        <a:p>
          <a:endParaRPr lang="es-EC"/>
        </a:p>
      </dgm:t>
    </dgm:pt>
    <dgm:pt modelId="{EE956FCB-E2DA-4E94-BE74-3B8EEFB03EAC}">
      <dgm:prSet phldrT="[Texto]" custT="1"/>
      <dgm:spPr/>
      <dgm:t>
        <a:bodyPr/>
        <a:lstStyle/>
        <a:p>
          <a:endParaRPr lang="es-EC" sz="1800" dirty="0"/>
        </a:p>
      </dgm:t>
    </dgm:pt>
    <dgm:pt modelId="{CD06C818-06E8-4552-8430-DD9D053B7078}" type="parTrans" cxnId="{DEA6F7BE-6D95-4D80-A81A-EF3E88D691BF}">
      <dgm:prSet/>
      <dgm:spPr/>
      <dgm:t>
        <a:bodyPr/>
        <a:lstStyle/>
        <a:p>
          <a:endParaRPr lang="es-EC"/>
        </a:p>
      </dgm:t>
    </dgm:pt>
    <dgm:pt modelId="{9C0F0C26-39F6-4D05-8D16-9177E7527D28}" type="sibTrans" cxnId="{DEA6F7BE-6D95-4D80-A81A-EF3E88D691BF}">
      <dgm:prSet/>
      <dgm:spPr/>
      <dgm:t>
        <a:bodyPr/>
        <a:lstStyle/>
        <a:p>
          <a:endParaRPr lang="es-EC"/>
        </a:p>
      </dgm:t>
    </dgm:pt>
    <dgm:pt modelId="{75701EC3-F868-4448-8952-143F91C3443B}" type="pres">
      <dgm:prSet presAssocID="{D53764E1-7A4B-4544-AC6C-063696E5C755}" presName="linear" presStyleCnt="0">
        <dgm:presLayoutVars>
          <dgm:animLvl val="lvl"/>
          <dgm:resizeHandles val="exact"/>
        </dgm:presLayoutVars>
      </dgm:prSet>
      <dgm:spPr/>
      <dgm:t>
        <a:bodyPr/>
        <a:lstStyle/>
        <a:p>
          <a:endParaRPr lang="es-EC"/>
        </a:p>
      </dgm:t>
    </dgm:pt>
    <dgm:pt modelId="{F97019FE-9FB1-429A-9AE5-ED72BEB73A32}" type="pres">
      <dgm:prSet presAssocID="{401B560B-FE4E-4B9F-BF5E-0E15318BAB4D}" presName="parentText" presStyleLbl="node1" presStyleIdx="0" presStyleCnt="5" custLinFactNeighborX="0" custLinFactNeighborY="30790">
        <dgm:presLayoutVars>
          <dgm:chMax val="0"/>
          <dgm:bulletEnabled val="1"/>
        </dgm:presLayoutVars>
      </dgm:prSet>
      <dgm:spPr/>
      <dgm:t>
        <a:bodyPr/>
        <a:lstStyle/>
        <a:p>
          <a:endParaRPr lang="es-EC"/>
        </a:p>
      </dgm:t>
    </dgm:pt>
    <dgm:pt modelId="{FDC24A27-CB08-4C99-8ACF-D82434E1E1D3}" type="pres">
      <dgm:prSet presAssocID="{401B560B-FE4E-4B9F-BF5E-0E15318BAB4D}" presName="childText" presStyleLbl="revTx" presStyleIdx="0" presStyleCnt="5" custLinFactNeighborX="0" custLinFactNeighborY="23530">
        <dgm:presLayoutVars>
          <dgm:bulletEnabled val="1"/>
        </dgm:presLayoutVars>
      </dgm:prSet>
      <dgm:spPr/>
      <dgm:t>
        <a:bodyPr/>
        <a:lstStyle/>
        <a:p>
          <a:endParaRPr lang="es-EC"/>
        </a:p>
      </dgm:t>
    </dgm:pt>
    <dgm:pt modelId="{F45E21A2-A206-4D98-8DE2-27B20697528B}" type="pres">
      <dgm:prSet presAssocID="{6E87CCC4-71E8-43F3-9425-889F7E8B191B}" presName="parentText" presStyleLbl="node1" presStyleIdx="1" presStyleCnt="5">
        <dgm:presLayoutVars>
          <dgm:chMax val="0"/>
          <dgm:bulletEnabled val="1"/>
        </dgm:presLayoutVars>
      </dgm:prSet>
      <dgm:spPr/>
      <dgm:t>
        <a:bodyPr/>
        <a:lstStyle/>
        <a:p>
          <a:endParaRPr lang="es-EC"/>
        </a:p>
      </dgm:t>
    </dgm:pt>
    <dgm:pt modelId="{AB0D2025-A168-4E62-8BD2-B77C56EE7E88}" type="pres">
      <dgm:prSet presAssocID="{6E87CCC4-71E8-43F3-9425-889F7E8B191B}" presName="childText" presStyleLbl="revTx" presStyleIdx="1" presStyleCnt="5">
        <dgm:presLayoutVars>
          <dgm:bulletEnabled val="1"/>
        </dgm:presLayoutVars>
      </dgm:prSet>
      <dgm:spPr/>
      <dgm:t>
        <a:bodyPr/>
        <a:lstStyle/>
        <a:p>
          <a:endParaRPr lang="es-EC"/>
        </a:p>
      </dgm:t>
    </dgm:pt>
    <dgm:pt modelId="{B235F4D3-A0F3-4FD7-85BD-54E4F24E3F1F}" type="pres">
      <dgm:prSet presAssocID="{E3492789-F55E-43FD-9B64-2935EA9D9F15}" presName="parentText" presStyleLbl="node1" presStyleIdx="2" presStyleCnt="5">
        <dgm:presLayoutVars>
          <dgm:chMax val="0"/>
          <dgm:bulletEnabled val="1"/>
        </dgm:presLayoutVars>
      </dgm:prSet>
      <dgm:spPr/>
      <dgm:t>
        <a:bodyPr/>
        <a:lstStyle/>
        <a:p>
          <a:endParaRPr lang="es-EC"/>
        </a:p>
      </dgm:t>
    </dgm:pt>
    <dgm:pt modelId="{90151C3A-AD24-4A5A-90E7-732F9BA8F7D7}" type="pres">
      <dgm:prSet presAssocID="{E3492789-F55E-43FD-9B64-2935EA9D9F15}" presName="childText" presStyleLbl="revTx" presStyleIdx="2" presStyleCnt="5">
        <dgm:presLayoutVars>
          <dgm:bulletEnabled val="1"/>
        </dgm:presLayoutVars>
      </dgm:prSet>
      <dgm:spPr/>
      <dgm:t>
        <a:bodyPr/>
        <a:lstStyle/>
        <a:p>
          <a:endParaRPr lang="es-EC"/>
        </a:p>
      </dgm:t>
    </dgm:pt>
    <dgm:pt modelId="{5B68B62D-7705-4801-9C03-E7CD9226E5A9}" type="pres">
      <dgm:prSet presAssocID="{A529A667-CEFF-4E81-A34B-1B3BF7DF27F8}" presName="parentText" presStyleLbl="node1" presStyleIdx="3" presStyleCnt="5">
        <dgm:presLayoutVars>
          <dgm:chMax val="0"/>
          <dgm:bulletEnabled val="1"/>
        </dgm:presLayoutVars>
      </dgm:prSet>
      <dgm:spPr/>
      <dgm:t>
        <a:bodyPr/>
        <a:lstStyle/>
        <a:p>
          <a:endParaRPr lang="es-EC"/>
        </a:p>
      </dgm:t>
    </dgm:pt>
    <dgm:pt modelId="{F241DB5F-E226-4506-81D4-6B3D0B9ACE5E}" type="pres">
      <dgm:prSet presAssocID="{A529A667-CEFF-4E81-A34B-1B3BF7DF27F8}" presName="childText" presStyleLbl="revTx" presStyleIdx="3" presStyleCnt="5">
        <dgm:presLayoutVars>
          <dgm:bulletEnabled val="1"/>
        </dgm:presLayoutVars>
      </dgm:prSet>
      <dgm:spPr/>
      <dgm:t>
        <a:bodyPr/>
        <a:lstStyle/>
        <a:p>
          <a:endParaRPr lang="es-EC"/>
        </a:p>
      </dgm:t>
    </dgm:pt>
    <dgm:pt modelId="{1C2E5E3B-D0A1-497A-B66F-8A36E8F02B84}" type="pres">
      <dgm:prSet presAssocID="{3A841605-111B-482A-BF00-609D35AC726C}" presName="parentText" presStyleLbl="node1" presStyleIdx="4" presStyleCnt="5" custLinFactNeighborX="-206" custLinFactNeighborY="8526">
        <dgm:presLayoutVars>
          <dgm:chMax val="0"/>
          <dgm:bulletEnabled val="1"/>
        </dgm:presLayoutVars>
      </dgm:prSet>
      <dgm:spPr/>
      <dgm:t>
        <a:bodyPr/>
        <a:lstStyle/>
        <a:p>
          <a:endParaRPr lang="es-EC"/>
        </a:p>
      </dgm:t>
    </dgm:pt>
    <dgm:pt modelId="{08EA51C7-DAE2-4302-8922-DEA9B458FC07}" type="pres">
      <dgm:prSet presAssocID="{3A841605-111B-482A-BF00-609D35AC726C}" presName="childText" presStyleLbl="revTx" presStyleIdx="4" presStyleCnt="5">
        <dgm:presLayoutVars>
          <dgm:bulletEnabled val="1"/>
        </dgm:presLayoutVars>
      </dgm:prSet>
      <dgm:spPr/>
      <dgm:t>
        <a:bodyPr/>
        <a:lstStyle/>
        <a:p>
          <a:endParaRPr lang="es-EC"/>
        </a:p>
      </dgm:t>
    </dgm:pt>
  </dgm:ptLst>
  <dgm:cxnLst>
    <dgm:cxn modelId="{09BF4768-44BB-431C-BECF-425006690415}" type="presOf" srcId="{D53764E1-7A4B-4544-AC6C-063696E5C755}" destId="{75701EC3-F868-4448-8952-143F91C3443B}" srcOrd="0" destOrd="0" presId="urn:microsoft.com/office/officeart/2005/8/layout/vList2"/>
    <dgm:cxn modelId="{54C5E541-D769-4013-931A-82045D1212E8}" type="presOf" srcId="{6E87CCC4-71E8-43F3-9425-889F7E8B191B}" destId="{F45E21A2-A206-4D98-8DE2-27B20697528B}" srcOrd="0" destOrd="0" presId="urn:microsoft.com/office/officeart/2005/8/layout/vList2"/>
    <dgm:cxn modelId="{AEC87DD0-53E7-4147-9BEA-E153769C7421}" type="presOf" srcId="{D535A281-CDF6-4F3B-89C3-BDEB575EB658}" destId="{AB0D2025-A168-4E62-8BD2-B77C56EE7E88}" srcOrd="0" destOrd="0" presId="urn:microsoft.com/office/officeart/2005/8/layout/vList2"/>
    <dgm:cxn modelId="{203D5904-49F5-44C6-969E-2B501762A6CD}" type="presOf" srcId="{70D46EF4-3459-4478-A24A-93D82C176997}" destId="{FDC24A27-CB08-4C99-8ACF-D82434E1E1D3}" srcOrd="0" destOrd="0" presId="urn:microsoft.com/office/officeart/2005/8/layout/vList2"/>
    <dgm:cxn modelId="{33C525C9-AB5E-468E-B4D8-EC35E0BCBC2B}" srcId="{D53764E1-7A4B-4544-AC6C-063696E5C755}" destId="{A529A667-CEFF-4E81-A34B-1B3BF7DF27F8}" srcOrd="3" destOrd="0" parTransId="{8C1BF1E3-FFC8-44B0-B765-A8DADD38199F}" sibTransId="{9B4F5137-6573-4884-A19C-9EB29EE65E30}"/>
    <dgm:cxn modelId="{589DC504-F178-40FA-A3CC-6C602767C32A}" srcId="{E3492789-F55E-43FD-9B64-2935EA9D9F15}" destId="{9F740A92-0F1D-4061-8F91-DF48CAF50D75}" srcOrd="0" destOrd="0" parTransId="{1BB0430C-9C7E-40EF-9413-160C11208724}" sibTransId="{32A1B7C6-F417-4E40-9649-870F60F95A42}"/>
    <dgm:cxn modelId="{438ED989-8565-4E02-83D5-3F3FD1C95AF3}" srcId="{A529A667-CEFF-4E81-A34B-1B3BF7DF27F8}" destId="{FF6E8FF4-3381-433D-B21B-2E307F313FCE}" srcOrd="0" destOrd="0" parTransId="{1E3169B2-1C12-4E06-88A3-A0ED66989891}" sibTransId="{B5B32A15-5FE8-4529-B9EC-23BEA725BA3D}"/>
    <dgm:cxn modelId="{433EDEC9-D63A-4FA5-BC8B-A4DA78723D5A}" srcId="{D53764E1-7A4B-4544-AC6C-063696E5C755}" destId="{6E87CCC4-71E8-43F3-9425-889F7E8B191B}" srcOrd="1" destOrd="0" parTransId="{D90B9404-6690-44A8-9B3F-6F19D6E666AB}" sibTransId="{4A0A567D-A259-4CD1-94DD-B240637EC553}"/>
    <dgm:cxn modelId="{F637AE17-4B77-407C-8125-58D2A3CAD2D2}" srcId="{D53764E1-7A4B-4544-AC6C-063696E5C755}" destId="{401B560B-FE4E-4B9F-BF5E-0E15318BAB4D}" srcOrd="0" destOrd="0" parTransId="{6CBDD6E2-9D3C-4970-BA5C-387F4B6C5B3A}" sibTransId="{D9C52C0A-683A-48EC-A999-242A4A1678B4}"/>
    <dgm:cxn modelId="{7C6B9734-2E35-43BA-B934-762B2DC2FE27}" srcId="{D53764E1-7A4B-4544-AC6C-063696E5C755}" destId="{E3492789-F55E-43FD-9B64-2935EA9D9F15}" srcOrd="2" destOrd="0" parTransId="{E8AA4226-A006-485B-805E-E2D97C1AED7C}" sibTransId="{E67A950A-678E-4A23-B61E-BF2B33718747}"/>
    <dgm:cxn modelId="{26E98B90-1419-4B36-9C32-2C1588A4129C}" srcId="{D53764E1-7A4B-4544-AC6C-063696E5C755}" destId="{3A841605-111B-482A-BF00-609D35AC726C}" srcOrd="4" destOrd="0" parTransId="{DC304985-79E9-4BE7-82E7-E7E5AB62A6ED}" sibTransId="{C7BFA023-45B7-4B50-90AC-378B27D7F17B}"/>
    <dgm:cxn modelId="{63D2F4C6-4E35-4FDD-B92C-FBF520D17BD4}" srcId="{401B560B-FE4E-4B9F-BF5E-0E15318BAB4D}" destId="{70D46EF4-3459-4478-A24A-93D82C176997}" srcOrd="0" destOrd="0" parTransId="{790B95EC-84C1-497D-A321-CBDAB3AD00F0}" sibTransId="{FEBCC824-4319-4408-A0A9-E4D4192127EE}"/>
    <dgm:cxn modelId="{F8EB6E43-D954-439A-8EDF-B8188AF4B06E}" type="presOf" srcId="{9F740A92-0F1D-4061-8F91-DF48CAF50D75}" destId="{90151C3A-AD24-4A5A-90E7-732F9BA8F7D7}" srcOrd="0" destOrd="0" presId="urn:microsoft.com/office/officeart/2005/8/layout/vList2"/>
    <dgm:cxn modelId="{83064B6C-521C-4AC4-861E-7D22016861EC}" type="presOf" srcId="{FF6E8FF4-3381-433D-B21B-2E307F313FCE}" destId="{F241DB5F-E226-4506-81D4-6B3D0B9ACE5E}" srcOrd="0" destOrd="0" presId="urn:microsoft.com/office/officeart/2005/8/layout/vList2"/>
    <dgm:cxn modelId="{E26CAF99-857B-4854-989C-3AAC4C6DFF4F}" srcId="{6E87CCC4-71E8-43F3-9425-889F7E8B191B}" destId="{D535A281-CDF6-4F3B-89C3-BDEB575EB658}" srcOrd="0" destOrd="0" parTransId="{4AFAC692-12DC-45E8-86BD-856494067A85}" sibTransId="{F03B85E1-4426-4357-97A6-18571FB0C4E1}"/>
    <dgm:cxn modelId="{1587F5FE-6395-4104-85E0-651A56820E2B}" type="presOf" srcId="{EE956FCB-E2DA-4E94-BE74-3B8EEFB03EAC}" destId="{08EA51C7-DAE2-4302-8922-DEA9B458FC07}" srcOrd="0" destOrd="0" presId="urn:microsoft.com/office/officeart/2005/8/layout/vList2"/>
    <dgm:cxn modelId="{B67177F1-57D8-414E-A237-F01252158F90}" type="presOf" srcId="{E3492789-F55E-43FD-9B64-2935EA9D9F15}" destId="{B235F4D3-A0F3-4FD7-85BD-54E4F24E3F1F}" srcOrd="0" destOrd="0" presId="urn:microsoft.com/office/officeart/2005/8/layout/vList2"/>
    <dgm:cxn modelId="{DEA6F7BE-6D95-4D80-A81A-EF3E88D691BF}" srcId="{3A841605-111B-482A-BF00-609D35AC726C}" destId="{EE956FCB-E2DA-4E94-BE74-3B8EEFB03EAC}" srcOrd="0" destOrd="0" parTransId="{CD06C818-06E8-4552-8430-DD9D053B7078}" sibTransId="{9C0F0C26-39F6-4D05-8D16-9177E7527D28}"/>
    <dgm:cxn modelId="{CCE57C2D-CC6B-40F8-9878-F03D1AC34B52}" type="presOf" srcId="{A529A667-CEFF-4E81-A34B-1B3BF7DF27F8}" destId="{5B68B62D-7705-4801-9C03-E7CD9226E5A9}" srcOrd="0" destOrd="0" presId="urn:microsoft.com/office/officeart/2005/8/layout/vList2"/>
    <dgm:cxn modelId="{0A08DC50-0C3E-4F19-B656-BA899FC74911}" type="presOf" srcId="{401B560B-FE4E-4B9F-BF5E-0E15318BAB4D}" destId="{F97019FE-9FB1-429A-9AE5-ED72BEB73A32}" srcOrd="0" destOrd="0" presId="urn:microsoft.com/office/officeart/2005/8/layout/vList2"/>
    <dgm:cxn modelId="{B0659454-C606-4F07-AFD5-25F19A436822}" type="presOf" srcId="{3A841605-111B-482A-BF00-609D35AC726C}" destId="{1C2E5E3B-D0A1-497A-B66F-8A36E8F02B84}" srcOrd="0" destOrd="0" presId="urn:microsoft.com/office/officeart/2005/8/layout/vList2"/>
    <dgm:cxn modelId="{7D7C20B6-F95C-434A-8DDB-DD3213D19E32}" type="presParOf" srcId="{75701EC3-F868-4448-8952-143F91C3443B}" destId="{F97019FE-9FB1-429A-9AE5-ED72BEB73A32}" srcOrd="0" destOrd="0" presId="urn:microsoft.com/office/officeart/2005/8/layout/vList2"/>
    <dgm:cxn modelId="{59144169-6388-4E31-8198-DE0A4241A127}" type="presParOf" srcId="{75701EC3-F868-4448-8952-143F91C3443B}" destId="{FDC24A27-CB08-4C99-8ACF-D82434E1E1D3}" srcOrd="1" destOrd="0" presId="urn:microsoft.com/office/officeart/2005/8/layout/vList2"/>
    <dgm:cxn modelId="{B8D059BF-EAAC-4C4D-AF38-8A211BBC41F7}" type="presParOf" srcId="{75701EC3-F868-4448-8952-143F91C3443B}" destId="{F45E21A2-A206-4D98-8DE2-27B20697528B}" srcOrd="2" destOrd="0" presId="urn:microsoft.com/office/officeart/2005/8/layout/vList2"/>
    <dgm:cxn modelId="{C8438078-D6F9-4186-8B5E-DF8BAA82D06A}" type="presParOf" srcId="{75701EC3-F868-4448-8952-143F91C3443B}" destId="{AB0D2025-A168-4E62-8BD2-B77C56EE7E88}" srcOrd="3" destOrd="0" presId="urn:microsoft.com/office/officeart/2005/8/layout/vList2"/>
    <dgm:cxn modelId="{2A9D5F61-4CD4-46B0-AD7B-90D4CDD7AF9F}" type="presParOf" srcId="{75701EC3-F868-4448-8952-143F91C3443B}" destId="{B235F4D3-A0F3-4FD7-85BD-54E4F24E3F1F}" srcOrd="4" destOrd="0" presId="urn:microsoft.com/office/officeart/2005/8/layout/vList2"/>
    <dgm:cxn modelId="{7A4D8E43-125E-42DF-9DF5-EB529833CE7D}" type="presParOf" srcId="{75701EC3-F868-4448-8952-143F91C3443B}" destId="{90151C3A-AD24-4A5A-90E7-732F9BA8F7D7}" srcOrd="5" destOrd="0" presId="urn:microsoft.com/office/officeart/2005/8/layout/vList2"/>
    <dgm:cxn modelId="{0A70A389-BAB8-4991-9AAF-217101B5DE44}" type="presParOf" srcId="{75701EC3-F868-4448-8952-143F91C3443B}" destId="{5B68B62D-7705-4801-9C03-E7CD9226E5A9}" srcOrd="6" destOrd="0" presId="urn:microsoft.com/office/officeart/2005/8/layout/vList2"/>
    <dgm:cxn modelId="{08332A3E-13FB-4FEA-A3C6-A382A08A7FF3}" type="presParOf" srcId="{75701EC3-F868-4448-8952-143F91C3443B}" destId="{F241DB5F-E226-4506-81D4-6B3D0B9ACE5E}" srcOrd="7" destOrd="0" presId="urn:microsoft.com/office/officeart/2005/8/layout/vList2"/>
    <dgm:cxn modelId="{ED534A67-CE6D-43D5-A68F-425390A3F70E}" type="presParOf" srcId="{75701EC3-F868-4448-8952-143F91C3443B}" destId="{1C2E5E3B-D0A1-497A-B66F-8A36E8F02B84}" srcOrd="8" destOrd="0" presId="urn:microsoft.com/office/officeart/2005/8/layout/vList2"/>
    <dgm:cxn modelId="{0576A13D-E4E8-4E14-B0B6-10D4E7A1A12B}" type="presParOf" srcId="{75701EC3-F868-4448-8952-143F91C3443B}" destId="{08EA51C7-DAE2-4302-8922-DEA9B458FC07}" srcOrd="9"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53764E1-7A4B-4544-AC6C-063696E5C755}"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401B560B-FE4E-4B9F-BF5E-0E15318BAB4D}">
      <dgm:prSet phldrT="[Texto]" custT="1"/>
      <dgm:spPr/>
      <dgm:t>
        <a:bodyPr/>
        <a:lstStyle/>
        <a:p>
          <a:r>
            <a:rPr lang="es-EC" sz="1800" dirty="0" smtClean="0"/>
            <a:t>Grado</a:t>
          </a:r>
          <a:endParaRPr lang="es-EC" sz="1800" dirty="0"/>
        </a:p>
      </dgm:t>
    </dgm:pt>
    <dgm:pt modelId="{6CBDD6E2-9D3C-4970-BA5C-387F4B6C5B3A}" type="parTrans" cxnId="{F637AE17-4B77-407C-8125-58D2A3CAD2D2}">
      <dgm:prSet/>
      <dgm:spPr/>
      <dgm:t>
        <a:bodyPr/>
        <a:lstStyle/>
        <a:p>
          <a:endParaRPr lang="es-EC"/>
        </a:p>
      </dgm:t>
    </dgm:pt>
    <dgm:pt modelId="{D9C52C0A-683A-48EC-A999-242A4A1678B4}" type="sibTrans" cxnId="{F637AE17-4B77-407C-8125-58D2A3CAD2D2}">
      <dgm:prSet/>
      <dgm:spPr/>
      <dgm:t>
        <a:bodyPr/>
        <a:lstStyle/>
        <a:p>
          <a:endParaRPr lang="es-EC"/>
        </a:p>
      </dgm:t>
    </dgm:pt>
    <dgm:pt modelId="{70D46EF4-3459-4478-A24A-93D82C176997}">
      <dgm:prSet phldrT="[Texto]" custT="1"/>
      <dgm:spPr/>
      <dgm:t>
        <a:bodyPr/>
        <a:lstStyle/>
        <a:p>
          <a:r>
            <a:rPr lang="es-EC" sz="1800" dirty="0" smtClean="0"/>
            <a:t>Número de vecinos relacionados con el nodo.</a:t>
          </a:r>
          <a:endParaRPr lang="es-EC" sz="1800" dirty="0"/>
        </a:p>
      </dgm:t>
    </dgm:pt>
    <dgm:pt modelId="{790B95EC-84C1-497D-A321-CBDAB3AD00F0}" type="parTrans" cxnId="{63D2F4C6-4E35-4FDD-B92C-FBF520D17BD4}">
      <dgm:prSet/>
      <dgm:spPr/>
      <dgm:t>
        <a:bodyPr/>
        <a:lstStyle/>
        <a:p>
          <a:endParaRPr lang="es-EC"/>
        </a:p>
      </dgm:t>
    </dgm:pt>
    <dgm:pt modelId="{FEBCC824-4319-4408-A0A9-E4D4192127EE}" type="sibTrans" cxnId="{63D2F4C6-4E35-4FDD-B92C-FBF520D17BD4}">
      <dgm:prSet/>
      <dgm:spPr/>
      <dgm:t>
        <a:bodyPr/>
        <a:lstStyle/>
        <a:p>
          <a:endParaRPr lang="es-EC"/>
        </a:p>
      </dgm:t>
    </dgm:pt>
    <dgm:pt modelId="{6E87CCC4-71E8-43F3-9425-889F7E8B191B}">
      <dgm:prSet phldrT="[Texto]" custT="1"/>
      <dgm:spPr/>
      <dgm:t>
        <a:bodyPr/>
        <a:lstStyle/>
        <a:p>
          <a:r>
            <a:rPr lang="es-EC" sz="1800" dirty="0" smtClean="0"/>
            <a:t>Centralidad de Intermediación</a:t>
          </a:r>
          <a:endParaRPr lang="es-EC" sz="1800" dirty="0"/>
        </a:p>
      </dgm:t>
    </dgm:pt>
    <dgm:pt modelId="{D90B9404-6690-44A8-9B3F-6F19D6E666AB}" type="parTrans" cxnId="{433EDEC9-D63A-4FA5-BC8B-A4DA78723D5A}">
      <dgm:prSet/>
      <dgm:spPr/>
      <dgm:t>
        <a:bodyPr/>
        <a:lstStyle/>
        <a:p>
          <a:endParaRPr lang="es-EC"/>
        </a:p>
      </dgm:t>
    </dgm:pt>
    <dgm:pt modelId="{4A0A567D-A259-4CD1-94DD-B240637EC553}" type="sibTrans" cxnId="{433EDEC9-D63A-4FA5-BC8B-A4DA78723D5A}">
      <dgm:prSet/>
      <dgm:spPr/>
      <dgm:t>
        <a:bodyPr/>
        <a:lstStyle/>
        <a:p>
          <a:endParaRPr lang="es-EC"/>
        </a:p>
      </dgm:t>
    </dgm:pt>
    <dgm:pt modelId="{D535A281-CDF6-4F3B-89C3-BDEB575EB658}">
      <dgm:prSet phldrT="[Texto]" custT="1"/>
      <dgm:spPr/>
      <dgm:t>
        <a:bodyPr/>
        <a:lstStyle/>
        <a:p>
          <a:r>
            <a:rPr lang="es-EC" sz="1800" dirty="0" smtClean="0"/>
            <a:t>Señala los individuos que conectan unos a otros.</a:t>
          </a:r>
          <a:endParaRPr lang="es-EC" sz="1800" dirty="0"/>
        </a:p>
      </dgm:t>
    </dgm:pt>
    <dgm:pt modelId="{4AFAC692-12DC-45E8-86BD-856494067A85}" type="parTrans" cxnId="{E26CAF99-857B-4854-989C-3AAC4C6DFF4F}">
      <dgm:prSet/>
      <dgm:spPr/>
      <dgm:t>
        <a:bodyPr/>
        <a:lstStyle/>
        <a:p>
          <a:endParaRPr lang="es-EC"/>
        </a:p>
      </dgm:t>
    </dgm:pt>
    <dgm:pt modelId="{F03B85E1-4426-4357-97A6-18571FB0C4E1}" type="sibTrans" cxnId="{E26CAF99-857B-4854-989C-3AAC4C6DFF4F}">
      <dgm:prSet/>
      <dgm:spPr/>
      <dgm:t>
        <a:bodyPr/>
        <a:lstStyle/>
        <a:p>
          <a:endParaRPr lang="es-EC"/>
        </a:p>
      </dgm:t>
    </dgm:pt>
    <dgm:pt modelId="{E3492789-F55E-43FD-9B64-2935EA9D9F15}">
      <dgm:prSet phldrT="[Texto]" custT="1"/>
      <dgm:spPr/>
      <dgm:t>
        <a:bodyPr/>
        <a:lstStyle/>
        <a:p>
          <a:r>
            <a:rPr lang="es-EC" sz="1800" dirty="0" smtClean="0"/>
            <a:t>Centralidad de Cercanía</a:t>
          </a:r>
          <a:endParaRPr lang="es-EC" sz="1800" dirty="0"/>
        </a:p>
      </dgm:t>
    </dgm:pt>
    <dgm:pt modelId="{E8AA4226-A006-485B-805E-E2D97C1AED7C}" type="parTrans" cxnId="{7C6B9734-2E35-43BA-B934-762B2DC2FE27}">
      <dgm:prSet/>
      <dgm:spPr/>
      <dgm:t>
        <a:bodyPr/>
        <a:lstStyle/>
        <a:p>
          <a:endParaRPr lang="es-EC"/>
        </a:p>
      </dgm:t>
    </dgm:pt>
    <dgm:pt modelId="{E67A950A-678E-4A23-B61E-BF2B33718747}" type="sibTrans" cxnId="{7C6B9734-2E35-43BA-B934-762B2DC2FE27}">
      <dgm:prSet/>
      <dgm:spPr/>
      <dgm:t>
        <a:bodyPr/>
        <a:lstStyle/>
        <a:p>
          <a:endParaRPr lang="es-EC"/>
        </a:p>
      </dgm:t>
    </dgm:pt>
    <dgm:pt modelId="{A529A667-CEFF-4E81-A34B-1B3BF7DF27F8}">
      <dgm:prSet phldrT="[Texto]" custT="1"/>
      <dgm:spPr/>
      <dgm:t>
        <a:bodyPr/>
        <a:lstStyle/>
        <a:p>
          <a:r>
            <a:rPr lang="es-EC" sz="1800" dirty="0" smtClean="0"/>
            <a:t>Centralidad de Vector Propio</a:t>
          </a:r>
          <a:endParaRPr lang="es-EC" sz="1800" dirty="0"/>
        </a:p>
      </dgm:t>
    </dgm:pt>
    <dgm:pt modelId="{8C1BF1E3-FFC8-44B0-B765-A8DADD38199F}" type="parTrans" cxnId="{33C525C9-AB5E-468E-B4D8-EC35E0BCBC2B}">
      <dgm:prSet/>
      <dgm:spPr/>
      <dgm:t>
        <a:bodyPr/>
        <a:lstStyle/>
        <a:p>
          <a:endParaRPr lang="es-EC"/>
        </a:p>
      </dgm:t>
    </dgm:pt>
    <dgm:pt modelId="{9B4F5137-6573-4884-A19C-9EB29EE65E30}" type="sibTrans" cxnId="{33C525C9-AB5E-468E-B4D8-EC35E0BCBC2B}">
      <dgm:prSet/>
      <dgm:spPr/>
      <dgm:t>
        <a:bodyPr/>
        <a:lstStyle/>
        <a:p>
          <a:endParaRPr lang="es-EC"/>
        </a:p>
      </dgm:t>
    </dgm:pt>
    <dgm:pt modelId="{3A841605-111B-482A-BF00-609D35AC726C}">
      <dgm:prSet phldrT="[Texto]" custT="1"/>
      <dgm:spPr/>
      <dgm:t>
        <a:bodyPr/>
        <a:lstStyle/>
        <a:p>
          <a:r>
            <a:rPr lang="es-EC" sz="1800" dirty="0" smtClean="0"/>
            <a:t>Índice de Agrupamiento</a:t>
          </a:r>
          <a:endParaRPr lang="es-EC" sz="1800" dirty="0"/>
        </a:p>
      </dgm:t>
    </dgm:pt>
    <dgm:pt modelId="{DC304985-79E9-4BE7-82E7-E7E5AB62A6ED}" type="parTrans" cxnId="{26E98B90-1419-4B36-9C32-2C1588A4129C}">
      <dgm:prSet/>
      <dgm:spPr/>
      <dgm:t>
        <a:bodyPr/>
        <a:lstStyle/>
        <a:p>
          <a:endParaRPr lang="es-EC"/>
        </a:p>
      </dgm:t>
    </dgm:pt>
    <dgm:pt modelId="{C7BFA023-45B7-4B50-90AC-378B27D7F17B}" type="sibTrans" cxnId="{26E98B90-1419-4B36-9C32-2C1588A4129C}">
      <dgm:prSet/>
      <dgm:spPr/>
      <dgm:t>
        <a:bodyPr/>
        <a:lstStyle/>
        <a:p>
          <a:endParaRPr lang="es-EC"/>
        </a:p>
      </dgm:t>
    </dgm:pt>
    <dgm:pt modelId="{9F740A92-0F1D-4061-8F91-DF48CAF50D75}">
      <dgm:prSet phldrT="[Texto]" custT="1"/>
      <dgm:spPr/>
      <dgm:t>
        <a:bodyPr/>
        <a:lstStyle/>
        <a:p>
          <a:r>
            <a:rPr lang="es-EC" sz="1800" dirty="0" smtClean="0"/>
            <a:t>Que tan cercano es un individuo a todos los miembros de la red.</a:t>
          </a:r>
          <a:endParaRPr lang="es-EC" sz="1800" dirty="0"/>
        </a:p>
      </dgm:t>
    </dgm:pt>
    <dgm:pt modelId="{1BB0430C-9C7E-40EF-9413-160C11208724}" type="parTrans" cxnId="{589DC504-F178-40FA-A3CC-6C602767C32A}">
      <dgm:prSet/>
      <dgm:spPr/>
      <dgm:t>
        <a:bodyPr/>
        <a:lstStyle/>
        <a:p>
          <a:endParaRPr lang="es-EC"/>
        </a:p>
      </dgm:t>
    </dgm:pt>
    <dgm:pt modelId="{32A1B7C6-F417-4E40-9649-870F60F95A42}" type="sibTrans" cxnId="{589DC504-F178-40FA-A3CC-6C602767C32A}">
      <dgm:prSet/>
      <dgm:spPr/>
      <dgm:t>
        <a:bodyPr/>
        <a:lstStyle/>
        <a:p>
          <a:endParaRPr lang="es-EC"/>
        </a:p>
      </dgm:t>
    </dgm:pt>
    <dgm:pt modelId="{FF6E8FF4-3381-433D-B21B-2E307F313FCE}">
      <dgm:prSet phldrT="[Texto]" custT="1"/>
      <dgm:spPr/>
      <dgm:t>
        <a:bodyPr/>
        <a:lstStyle/>
        <a:p>
          <a:r>
            <a:rPr lang="es-EC" sz="1800" dirty="0" smtClean="0"/>
            <a:t>Calidad de conexiones del nodo.</a:t>
          </a:r>
          <a:endParaRPr lang="es-EC" sz="1800" dirty="0"/>
        </a:p>
      </dgm:t>
    </dgm:pt>
    <dgm:pt modelId="{1E3169B2-1C12-4E06-88A3-A0ED66989891}" type="parTrans" cxnId="{438ED989-8565-4E02-83D5-3F3FD1C95AF3}">
      <dgm:prSet/>
      <dgm:spPr/>
      <dgm:t>
        <a:bodyPr/>
        <a:lstStyle/>
        <a:p>
          <a:endParaRPr lang="es-EC"/>
        </a:p>
      </dgm:t>
    </dgm:pt>
    <dgm:pt modelId="{B5B32A15-5FE8-4529-B9EC-23BEA725BA3D}" type="sibTrans" cxnId="{438ED989-8565-4E02-83D5-3F3FD1C95AF3}">
      <dgm:prSet/>
      <dgm:spPr/>
      <dgm:t>
        <a:bodyPr/>
        <a:lstStyle/>
        <a:p>
          <a:endParaRPr lang="es-EC"/>
        </a:p>
      </dgm:t>
    </dgm:pt>
    <dgm:pt modelId="{EE956FCB-E2DA-4E94-BE74-3B8EEFB03EAC}">
      <dgm:prSet phldrT="[Texto]" custT="1"/>
      <dgm:spPr/>
      <dgm:t>
        <a:bodyPr/>
        <a:lstStyle/>
        <a:p>
          <a:endParaRPr lang="es-EC" sz="1800" dirty="0"/>
        </a:p>
      </dgm:t>
    </dgm:pt>
    <dgm:pt modelId="{CD06C818-06E8-4552-8430-DD9D053B7078}" type="parTrans" cxnId="{DEA6F7BE-6D95-4D80-A81A-EF3E88D691BF}">
      <dgm:prSet/>
      <dgm:spPr/>
      <dgm:t>
        <a:bodyPr/>
        <a:lstStyle/>
        <a:p>
          <a:endParaRPr lang="es-EC"/>
        </a:p>
      </dgm:t>
    </dgm:pt>
    <dgm:pt modelId="{9C0F0C26-39F6-4D05-8D16-9177E7527D28}" type="sibTrans" cxnId="{DEA6F7BE-6D95-4D80-A81A-EF3E88D691BF}">
      <dgm:prSet/>
      <dgm:spPr/>
      <dgm:t>
        <a:bodyPr/>
        <a:lstStyle/>
        <a:p>
          <a:endParaRPr lang="es-EC"/>
        </a:p>
      </dgm:t>
    </dgm:pt>
    <dgm:pt modelId="{75701EC3-F868-4448-8952-143F91C3443B}" type="pres">
      <dgm:prSet presAssocID="{D53764E1-7A4B-4544-AC6C-063696E5C755}" presName="linear" presStyleCnt="0">
        <dgm:presLayoutVars>
          <dgm:animLvl val="lvl"/>
          <dgm:resizeHandles val="exact"/>
        </dgm:presLayoutVars>
      </dgm:prSet>
      <dgm:spPr/>
      <dgm:t>
        <a:bodyPr/>
        <a:lstStyle/>
        <a:p>
          <a:endParaRPr lang="es-EC"/>
        </a:p>
      </dgm:t>
    </dgm:pt>
    <dgm:pt modelId="{F97019FE-9FB1-429A-9AE5-ED72BEB73A32}" type="pres">
      <dgm:prSet presAssocID="{401B560B-FE4E-4B9F-BF5E-0E15318BAB4D}" presName="parentText" presStyleLbl="node1" presStyleIdx="0" presStyleCnt="5" custLinFactNeighborX="0" custLinFactNeighborY="30790">
        <dgm:presLayoutVars>
          <dgm:chMax val="0"/>
          <dgm:bulletEnabled val="1"/>
        </dgm:presLayoutVars>
      </dgm:prSet>
      <dgm:spPr/>
      <dgm:t>
        <a:bodyPr/>
        <a:lstStyle/>
        <a:p>
          <a:endParaRPr lang="es-EC"/>
        </a:p>
      </dgm:t>
    </dgm:pt>
    <dgm:pt modelId="{FDC24A27-CB08-4C99-8ACF-D82434E1E1D3}" type="pres">
      <dgm:prSet presAssocID="{401B560B-FE4E-4B9F-BF5E-0E15318BAB4D}" presName="childText" presStyleLbl="revTx" presStyleIdx="0" presStyleCnt="5" custLinFactNeighborX="0" custLinFactNeighborY="23530">
        <dgm:presLayoutVars>
          <dgm:bulletEnabled val="1"/>
        </dgm:presLayoutVars>
      </dgm:prSet>
      <dgm:spPr/>
      <dgm:t>
        <a:bodyPr/>
        <a:lstStyle/>
        <a:p>
          <a:endParaRPr lang="es-EC"/>
        </a:p>
      </dgm:t>
    </dgm:pt>
    <dgm:pt modelId="{F45E21A2-A206-4D98-8DE2-27B20697528B}" type="pres">
      <dgm:prSet presAssocID="{6E87CCC4-71E8-43F3-9425-889F7E8B191B}" presName="parentText" presStyleLbl="node1" presStyleIdx="1" presStyleCnt="5">
        <dgm:presLayoutVars>
          <dgm:chMax val="0"/>
          <dgm:bulletEnabled val="1"/>
        </dgm:presLayoutVars>
      </dgm:prSet>
      <dgm:spPr/>
      <dgm:t>
        <a:bodyPr/>
        <a:lstStyle/>
        <a:p>
          <a:endParaRPr lang="es-EC"/>
        </a:p>
      </dgm:t>
    </dgm:pt>
    <dgm:pt modelId="{AB0D2025-A168-4E62-8BD2-B77C56EE7E88}" type="pres">
      <dgm:prSet presAssocID="{6E87CCC4-71E8-43F3-9425-889F7E8B191B}" presName="childText" presStyleLbl="revTx" presStyleIdx="1" presStyleCnt="5">
        <dgm:presLayoutVars>
          <dgm:bulletEnabled val="1"/>
        </dgm:presLayoutVars>
      </dgm:prSet>
      <dgm:spPr/>
      <dgm:t>
        <a:bodyPr/>
        <a:lstStyle/>
        <a:p>
          <a:endParaRPr lang="es-EC"/>
        </a:p>
      </dgm:t>
    </dgm:pt>
    <dgm:pt modelId="{B235F4D3-A0F3-4FD7-85BD-54E4F24E3F1F}" type="pres">
      <dgm:prSet presAssocID="{E3492789-F55E-43FD-9B64-2935EA9D9F15}" presName="parentText" presStyleLbl="node1" presStyleIdx="2" presStyleCnt="5">
        <dgm:presLayoutVars>
          <dgm:chMax val="0"/>
          <dgm:bulletEnabled val="1"/>
        </dgm:presLayoutVars>
      </dgm:prSet>
      <dgm:spPr/>
      <dgm:t>
        <a:bodyPr/>
        <a:lstStyle/>
        <a:p>
          <a:endParaRPr lang="es-EC"/>
        </a:p>
      </dgm:t>
    </dgm:pt>
    <dgm:pt modelId="{90151C3A-AD24-4A5A-90E7-732F9BA8F7D7}" type="pres">
      <dgm:prSet presAssocID="{E3492789-F55E-43FD-9B64-2935EA9D9F15}" presName="childText" presStyleLbl="revTx" presStyleIdx="2" presStyleCnt="5">
        <dgm:presLayoutVars>
          <dgm:bulletEnabled val="1"/>
        </dgm:presLayoutVars>
      </dgm:prSet>
      <dgm:spPr/>
      <dgm:t>
        <a:bodyPr/>
        <a:lstStyle/>
        <a:p>
          <a:endParaRPr lang="es-EC"/>
        </a:p>
      </dgm:t>
    </dgm:pt>
    <dgm:pt modelId="{5B68B62D-7705-4801-9C03-E7CD9226E5A9}" type="pres">
      <dgm:prSet presAssocID="{A529A667-CEFF-4E81-A34B-1B3BF7DF27F8}" presName="parentText" presStyleLbl="node1" presStyleIdx="3" presStyleCnt="5">
        <dgm:presLayoutVars>
          <dgm:chMax val="0"/>
          <dgm:bulletEnabled val="1"/>
        </dgm:presLayoutVars>
      </dgm:prSet>
      <dgm:spPr/>
      <dgm:t>
        <a:bodyPr/>
        <a:lstStyle/>
        <a:p>
          <a:endParaRPr lang="es-EC"/>
        </a:p>
      </dgm:t>
    </dgm:pt>
    <dgm:pt modelId="{F241DB5F-E226-4506-81D4-6B3D0B9ACE5E}" type="pres">
      <dgm:prSet presAssocID="{A529A667-CEFF-4E81-A34B-1B3BF7DF27F8}" presName="childText" presStyleLbl="revTx" presStyleIdx="3" presStyleCnt="5">
        <dgm:presLayoutVars>
          <dgm:bulletEnabled val="1"/>
        </dgm:presLayoutVars>
      </dgm:prSet>
      <dgm:spPr/>
      <dgm:t>
        <a:bodyPr/>
        <a:lstStyle/>
        <a:p>
          <a:endParaRPr lang="es-EC"/>
        </a:p>
      </dgm:t>
    </dgm:pt>
    <dgm:pt modelId="{1C2E5E3B-D0A1-497A-B66F-8A36E8F02B84}" type="pres">
      <dgm:prSet presAssocID="{3A841605-111B-482A-BF00-609D35AC726C}" presName="parentText" presStyleLbl="node1" presStyleIdx="4" presStyleCnt="5" custLinFactNeighborX="-206" custLinFactNeighborY="8526">
        <dgm:presLayoutVars>
          <dgm:chMax val="0"/>
          <dgm:bulletEnabled val="1"/>
        </dgm:presLayoutVars>
      </dgm:prSet>
      <dgm:spPr/>
      <dgm:t>
        <a:bodyPr/>
        <a:lstStyle/>
        <a:p>
          <a:endParaRPr lang="es-EC"/>
        </a:p>
      </dgm:t>
    </dgm:pt>
    <dgm:pt modelId="{08EA51C7-DAE2-4302-8922-DEA9B458FC07}" type="pres">
      <dgm:prSet presAssocID="{3A841605-111B-482A-BF00-609D35AC726C}" presName="childText" presStyleLbl="revTx" presStyleIdx="4" presStyleCnt="5">
        <dgm:presLayoutVars>
          <dgm:bulletEnabled val="1"/>
        </dgm:presLayoutVars>
      </dgm:prSet>
      <dgm:spPr/>
      <dgm:t>
        <a:bodyPr/>
        <a:lstStyle/>
        <a:p>
          <a:endParaRPr lang="es-EC"/>
        </a:p>
      </dgm:t>
    </dgm:pt>
  </dgm:ptLst>
  <dgm:cxnLst>
    <dgm:cxn modelId="{7C6B9734-2E35-43BA-B934-762B2DC2FE27}" srcId="{D53764E1-7A4B-4544-AC6C-063696E5C755}" destId="{E3492789-F55E-43FD-9B64-2935EA9D9F15}" srcOrd="2" destOrd="0" parTransId="{E8AA4226-A006-485B-805E-E2D97C1AED7C}" sibTransId="{E67A950A-678E-4A23-B61E-BF2B33718747}"/>
    <dgm:cxn modelId="{DEA6F7BE-6D95-4D80-A81A-EF3E88D691BF}" srcId="{3A841605-111B-482A-BF00-609D35AC726C}" destId="{EE956FCB-E2DA-4E94-BE74-3B8EEFB03EAC}" srcOrd="0" destOrd="0" parTransId="{CD06C818-06E8-4552-8430-DD9D053B7078}" sibTransId="{9C0F0C26-39F6-4D05-8D16-9177E7527D28}"/>
    <dgm:cxn modelId="{9A468594-3424-4029-A83B-65A57649EC3C}" type="presOf" srcId="{3A841605-111B-482A-BF00-609D35AC726C}" destId="{1C2E5E3B-D0A1-497A-B66F-8A36E8F02B84}" srcOrd="0" destOrd="0" presId="urn:microsoft.com/office/officeart/2005/8/layout/vList2"/>
    <dgm:cxn modelId="{589DC504-F178-40FA-A3CC-6C602767C32A}" srcId="{E3492789-F55E-43FD-9B64-2935EA9D9F15}" destId="{9F740A92-0F1D-4061-8F91-DF48CAF50D75}" srcOrd="0" destOrd="0" parTransId="{1BB0430C-9C7E-40EF-9413-160C11208724}" sibTransId="{32A1B7C6-F417-4E40-9649-870F60F95A42}"/>
    <dgm:cxn modelId="{AC0840BE-7C80-4FD5-B9EA-1AFE8B4FE8AA}" type="presOf" srcId="{D535A281-CDF6-4F3B-89C3-BDEB575EB658}" destId="{AB0D2025-A168-4E62-8BD2-B77C56EE7E88}" srcOrd="0" destOrd="0" presId="urn:microsoft.com/office/officeart/2005/8/layout/vList2"/>
    <dgm:cxn modelId="{398505CD-6FF9-43F4-8B70-93C65C675271}" type="presOf" srcId="{70D46EF4-3459-4478-A24A-93D82C176997}" destId="{FDC24A27-CB08-4C99-8ACF-D82434E1E1D3}" srcOrd="0" destOrd="0" presId="urn:microsoft.com/office/officeart/2005/8/layout/vList2"/>
    <dgm:cxn modelId="{63D2F4C6-4E35-4FDD-B92C-FBF520D17BD4}" srcId="{401B560B-FE4E-4B9F-BF5E-0E15318BAB4D}" destId="{70D46EF4-3459-4478-A24A-93D82C176997}" srcOrd="0" destOrd="0" parTransId="{790B95EC-84C1-497D-A321-CBDAB3AD00F0}" sibTransId="{FEBCC824-4319-4408-A0A9-E4D4192127EE}"/>
    <dgm:cxn modelId="{719AF43E-E311-4104-A321-397038322323}" type="presOf" srcId="{A529A667-CEFF-4E81-A34B-1B3BF7DF27F8}" destId="{5B68B62D-7705-4801-9C03-E7CD9226E5A9}" srcOrd="0" destOrd="0" presId="urn:microsoft.com/office/officeart/2005/8/layout/vList2"/>
    <dgm:cxn modelId="{26303F7F-69D2-41A6-A0DA-9B4E7E82ED0A}" type="presOf" srcId="{401B560B-FE4E-4B9F-BF5E-0E15318BAB4D}" destId="{F97019FE-9FB1-429A-9AE5-ED72BEB73A32}" srcOrd="0" destOrd="0" presId="urn:microsoft.com/office/officeart/2005/8/layout/vList2"/>
    <dgm:cxn modelId="{E26CAF99-857B-4854-989C-3AAC4C6DFF4F}" srcId="{6E87CCC4-71E8-43F3-9425-889F7E8B191B}" destId="{D535A281-CDF6-4F3B-89C3-BDEB575EB658}" srcOrd="0" destOrd="0" parTransId="{4AFAC692-12DC-45E8-86BD-856494067A85}" sibTransId="{F03B85E1-4426-4357-97A6-18571FB0C4E1}"/>
    <dgm:cxn modelId="{DA5F415D-9AC9-4FC9-81F2-6E5E1B0BC77C}" type="presOf" srcId="{E3492789-F55E-43FD-9B64-2935EA9D9F15}" destId="{B235F4D3-A0F3-4FD7-85BD-54E4F24E3F1F}" srcOrd="0" destOrd="0" presId="urn:microsoft.com/office/officeart/2005/8/layout/vList2"/>
    <dgm:cxn modelId="{5BBB6548-DD96-44A7-B2CB-6D45CAC75406}" type="presOf" srcId="{EE956FCB-E2DA-4E94-BE74-3B8EEFB03EAC}" destId="{08EA51C7-DAE2-4302-8922-DEA9B458FC07}" srcOrd="0" destOrd="0" presId="urn:microsoft.com/office/officeart/2005/8/layout/vList2"/>
    <dgm:cxn modelId="{DB0D0C17-34EF-4341-9CCD-B0990A662506}" type="presOf" srcId="{D53764E1-7A4B-4544-AC6C-063696E5C755}" destId="{75701EC3-F868-4448-8952-143F91C3443B}" srcOrd="0" destOrd="0" presId="urn:microsoft.com/office/officeart/2005/8/layout/vList2"/>
    <dgm:cxn modelId="{26E98B90-1419-4B36-9C32-2C1588A4129C}" srcId="{D53764E1-7A4B-4544-AC6C-063696E5C755}" destId="{3A841605-111B-482A-BF00-609D35AC726C}" srcOrd="4" destOrd="0" parTransId="{DC304985-79E9-4BE7-82E7-E7E5AB62A6ED}" sibTransId="{C7BFA023-45B7-4B50-90AC-378B27D7F17B}"/>
    <dgm:cxn modelId="{D124A679-07E1-40E0-8A30-0D52249A7F32}" type="presOf" srcId="{6E87CCC4-71E8-43F3-9425-889F7E8B191B}" destId="{F45E21A2-A206-4D98-8DE2-27B20697528B}" srcOrd="0" destOrd="0" presId="urn:microsoft.com/office/officeart/2005/8/layout/vList2"/>
    <dgm:cxn modelId="{433EDEC9-D63A-4FA5-BC8B-A4DA78723D5A}" srcId="{D53764E1-7A4B-4544-AC6C-063696E5C755}" destId="{6E87CCC4-71E8-43F3-9425-889F7E8B191B}" srcOrd="1" destOrd="0" parTransId="{D90B9404-6690-44A8-9B3F-6F19D6E666AB}" sibTransId="{4A0A567D-A259-4CD1-94DD-B240637EC553}"/>
    <dgm:cxn modelId="{FA62A5A2-BEDD-42EA-969A-57D4791ED090}" type="presOf" srcId="{9F740A92-0F1D-4061-8F91-DF48CAF50D75}" destId="{90151C3A-AD24-4A5A-90E7-732F9BA8F7D7}" srcOrd="0" destOrd="0" presId="urn:microsoft.com/office/officeart/2005/8/layout/vList2"/>
    <dgm:cxn modelId="{60460AF1-0026-4385-8DAE-AE0371304516}" type="presOf" srcId="{FF6E8FF4-3381-433D-B21B-2E307F313FCE}" destId="{F241DB5F-E226-4506-81D4-6B3D0B9ACE5E}" srcOrd="0" destOrd="0" presId="urn:microsoft.com/office/officeart/2005/8/layout/vList2"/>
    <dgm:cxn modelId="{F637AE17-4B77-407C-8125-58D2A3CAD2D2}" srcId="{D53764E1-7A4B-4544-AC6C-063696E5C755}" destId="{401B560B-FE4E-4B9F-BF5E-0E15318BAB4D}" srcOrd="0" destOrd="0" parTransId="{6CBDD6E2-9D3C-4970-BA5C-387F4B6C5B3A}" sibTransId="{D9C52C0A-683A-48EC-A999-242A4A1678B4}"/>
    <dgm:cxn modelId="{33C525C9-AB5E-468E-B4D8-EC35E0BCBC2B}" srcId="{D53764E1-7A4B-4544-AC6C-063696E5C755}" destId="{A529A667-CEFF-4E81-A34B-1B3BF7DF27F8}" srcOrd="3" destOrd="0" parTransId="{8C1BF1E3-FFC8-44B0-B765-A8DADD38199F}" sibTransId="{9B4F5137-6573-4884-A19C-9EB29EE65E30}"/>
    <dgm:cxn modelId="{438ED989-8565-4E02-83D5-3F3FD1C95AF3}" srcId="{A529A667-CEFF-4E81-A34B-1B3BF7DF27F8}" destId="{FF6E8FF4-3381-433D-B21B-2E307F313FCE}" srcOrd="0" destOrd="0" parTransId="{1E3169B2-1C12-4E06-88A3-A0ED66989891}" sibTransId="{B5B32A15-5FE8-4529-B9EC-23BEA725BA3D}"/>
    <dgm:cxn modelId="{25EDFF07-C848-4299-9F49-F547233AF880}" type="presParOf" srcId="{75701EC3-F868-4448-8952-143F91C3443B}" destId="{F97019FE-9FB1-429A-9AE5-ED72BEB73A32}" srcOrd="0" destOrd="0" presId="urn:microsoft.com/office/officeart/2005/8/layout/vList2"/>
    <dgm:cxn modelId="{64738A73-AB59-4B05-BE0C-B8EFD9135217}" type="presParOf" srcId="{75701EC3-F868-4448-8952-143F91C3443B}" destId="{FDC24A27-CB08-4C99-8ACF-D82434E1E1D3}" srcOrd="1" destOrd="0" presId="urn:microsoft.com/office/officeart/2005/8/layout/vList2"/>
    <dgm:cxn modelId="{1C455EB7-85B9-4391-B92A-27860526FA22}" type="presParOf" srcId="{75701EC3-F868-4448-8952-143F91C3443B}" destId="{F45E21A2-A206-4D98-8DE2-27B20697528B}" srcOrd="2" destOrd="0" presId="urn:microsoft.com/office/officeart/2005/8/layout/vList2"/>
    <dgm:cxn modelId="{328BB454-97F8-4E18-8780-AA7853943B26}" type="presParOf" srcId="{75701EC3-F868-4448-8952-143F91C3443B}" destId="{AB0D2025-A168-4E62-8BD2-B77C56EE7E88}" srcOrd="3" destOrd="0" presId="urn:microsoft.com/office/officeart/2005/8/layout/vList2"/>
    <dgm:cxn modelId="{6198A543-E6A7-42DE-A6BB-B129A30540CB}" type="presParOf" srcId="{75701EC3-F868-4448-8952-143F91C3443B}" destId="{B235F4D3-A0F3-4FD7-85BD-54E4F24E3F1F}" srcOrd="4" destOrd="0" presId="urn:microsoft.com/office/officeart/2005/8/layout/vList2"/>
    <dgm:cxn modelId="{3A6C4455-9469-4811-9E7A-704DCE1C5134}" type="presParOf" srcId="{75701EC3-F868-4448-8952-143F91C3443B}" destId="{90151C3A-AD24-4A5A-90E7-732F9BA8F7D7}" srcOrd="5" destOrd="0" presId="urn:microsoft.com/office/officeart/2005/8/layout/vList2"/>
    <dgm:cxn modelId="{8CF62BC6-330B-4B77-A653-EA015CEBA53B}" type="presParOf" srcId="{75701EC3-F868-4448-8952-143F91C3443B}" destId="{5B68B62D-7705-4801-9C03-E7CD9226E5A9}" srcOrd="6" destOrd="0" presId="urn:microsoft.com/office/officeart/2005/8/layout/vList2"/>
    <dgm:cxn modelId="{84C42301-77F7-4CFB-A749-C8F42D0DFAE4}" type="presParOf" srcId="{75701EC3-F868-4448-8952-143F91C3443B}" destId="{F241DB5F-E226-4506-81D4-6B3D0B9ACE5E}" srcOrd="7" destOrd="0" presId="urn:microsoft.com/office/officeart/2005/8/layout/vList2"/>
    <dgm:cxn modelId="{F3C6F1C1-1140-4B8F-A935-4DF9421E6B3A}" type="presParOf" srcId="{75701EC3-F868-4448-8952-143F91C3443B}" destId="{1C2E5E3B-D0A1-497A-B66F-8A36E8F02B84}" srcOrd="8" destOrd="0" presId="urn:microsoft.com/office/officeart/2005/8/layout/vList2"/>
    <dgm:cxn modelId="{6BAB227D-1A6C-4812-AA0C-0E203B962317}" type="presParOf" srcId="{75701EC3-F868-4448-8952-143F91C3443B}" destId="{08EA51C7-DAE2-4302-8922-DEA9B458FC07}" srcOrd="9"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53764E1-7A4B-4544-AC6C-063696E5C755}"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401B560B-FE4E-4B9F-BF5E-0E15318BAB4D}">
      <dgm:prSet phldrT="[Texto]" custT="1"/>
      <dgm:spPr/>
      <dgm:t>
        <a:bodyPr/>
        <a:lstStyle/>
        <a:p>
          <a:r>
            <a:rPr lang="es-EC" sz="1800" dirty="0" smtClean="0"/>
            <a:t>Grado</a:t>
          </a:r>
          <a:endParaRPr lang="es-EC" sz="1800" dirty="0"/>
        </a:p>
      </dgm:t>
    </dgm:pt>
    <dgm:pt modelId="{6CBDD6E2-9D3C-4970-BA5C-387F4B6C5B3A}" type="parTrans" cxnId="{F637AE17-4B77-407C-8125-58D2A3CAD2D2}">
      <dgm:prSet/>
      <dgm:spPr/>
      <dgm:t>
        <a:bodyPr/>
        <a:lstStyle/>
        <a:p>
          <a:endParaRPr lang="es-EC"/>
        </a:p>
      </dgm:t>
    </dgm:pt>
    <dgm:pt modelId="{D9C52C0A-683A-48EC-A999-242A4A1678B4}" type="sibTrans" cxnId="{F637AE17-4B77-407C-8125-58D2A3CAD2D2}">
      <dgm:prSet/>
      <dgm:spPr/>
      <dgm:t>
        <a:bodyPr/>
        <a:lstStyle/>
        <a:p>
          <a:endParaRPr lang="es-EC"/>
        </a:p>
      </dgm:t>
    </dgm:pt>
    <dgm:pt modelId="{70D46EF4-3459-4478-A24A-93D82C176997}">
      <dgm:prSet phldrT="[Texto]" custT="1"/>
      <dgm:spPr/>
      <dgm:t>
        <a:bodyPr/>
        <a:lstStyle/>
        <a:p>
          <a:r>
            <a:rPr lang="es-EC" sz="1800" dirty="0" smtClean="0"/>
            <a:t>Número de vecinos relacionados con el nodo.</a:t>
          </a:r>
          <a:endParaRPr lang="es-EC" sz="1800" dirty="0"/>
        </a:p>
      </dgm:t>
    </dgm:pt>
    <dgm:pt modelId="{790B95EC-84C1-497D-A321-CBDAB3AD00F0}" type="parTrans" cxnId="{63D2F4C6-4E35-4FDD-B92C-FBF520D17BD4}">
      <dgm:prSet/>
      <dgm:spPr/>
      <dgm:t>
        <a:bodyPr/>
        <a:lstStyle/>
        <a:p>
          <a:endParaRPr lang="es-EC"/>
        </a:p>
      </dgm:t>
    </dgm:pt>
    <dgm:pt modelId="{FEBCC824-4319-4408-A0A9-E4D4192127EE}" type="sibTrans" cxnId="{63D2F4C6-4E35-4FDD-B92C-FBF520D17BD4}">
      <dgm:prSet/>
      <dgm:spPr/>
      <dgm:t>
        <a:bodyPr/>
        <a:lstStyle/>
        <a:p>
          <a:endParaRPr lang="es-EC"/>
        </a:p>
      </dgm:t>
    </dgm:pt>
    <dgm:pt modelId="{6E87CCC4-71E8-43F3-9425-889F7E8B191B}">
      <dgm:prSet phldrT="[Texto]" custT="1"/>
      <dgm:spPr/>
      <dgm:t>
        <a:bodyPr/>
        <a:lstStyle/>
        <a:p>
          <a:r>
            <a:rPr lang="es-EC" sz="1800" dirty="0" smtClean="0"/>
            <a:t>Centralidad de Intermediación</a:t>
          </a:r>
          <a:endParaRPr lang="es-EC" sz="1800" dirty="0"/>
        </a:p>
      </dgm:t>
    </dgm:pt>
    <dgm:pt modelId="{D90B9404-6690-44A8-9B3F-6F19D6E666AB}" type="parTrans" cxnId="{433EDEC9-D63A-4FA5-BC8B-A4DA78723D5A}">
      <dgm:prSet/>
      <dgm:spPr/>
      <dgm:t>
        <a:bodyPr/>
        <a:lstStyle/>
        <a:p>
          <a:endParaRPr lang="es-EC"/>
        </a:p>
      </dgm:t>
    </dgm:pt>
    <dgm:pt modelId="{4A0A567D-A259-4CD1-94DD-B240637EC553}" type="sibTrans" cxnId="{433EDEC9-D63A-4FA5-BC8B-A4DA78723D5A}">
      <dgm:prSet/>
      <dgm:spPr/>
      <dgm:t>
        <a:bodyPr/>
        <a:lstStyle/>
        <a:p>
          <a:endParaRPr lang="es-EC"/>
        </a:p>
      </dgm:t>
    </dgm:pt>
    <dgm:pt modelId="{D535A281-CDF6-4F3B-89C3-BDEB575EB658}">
      <dgm:prSet phldrT="[Texto]" custT="1"/>
      <dgm:spPr/>
      <dgm:t>
        <a:bodyPr/>
        <a:lstStyle/>
        <a:p>
          <a:r>
            <a:rPr lang="es-EC" sz="1800" dirty="0" smtClean="0"/>
            <a:t>Señala los individuos que conectan unos a otros.</a:t>
          </a:r>
          <a:endParaRPr lang="es-EC" sz="1800" dirty="0"/>
        </a:p>
      </dgm:t>
    </dgm:pt>
    <dgm:pt modelId="{4AFAC692-12DC-45E8-86BD-856494067A85}" type="parTrans" cxnId="{E26CAF99-857B-4854-989C-3AAC4C6DFF4F}">
      <dgm:prSet/>
      <dgm:spPr/>
      <dgm:t>
        <a:bodyPr/>
        <a:lstStyle/>
        <a:p>
          <a:endParaRPr lang="es-EC"/>
        </a:p>
      </dgm:t>
    </dgm:pt>
    <dgm:pt modelId="{F03B85E1-4426-4357-97A6-18571FB0C4E1}" type="sibTrans" cxnId="{E26CAF99-857B-4854-989C-3AAC4C6DFF4F}">
      <dgm:prSet/>
      <dgm:spPr/>
      <dgm:t>
        <a:bodyPr/>
        <a:lstStyle/>
        <a:p>
          <a:endParaRPr lang="es-EC"/>
        </a:p>
      </dgm:t>
    </dgm:pt>
    <dgm:pt modelId="{E3492789-F55E-43FD-9B64-2935EA9D9F15}">
      <dgm:prSet phldrT="[Texto]" custT="1"/>
      <dgm:spPr/>
      <dgm:t>
        <a:bodyPr/>
        <a:lstStyle/>
        <a:p>
          <a:r>
            <a:rPr lang="es-EC" sz="1800" dirty="0" smtClean="0"/>
            <a:t>Centralidad de Cercanía</a:t>
          </a:r>
          <a:endParaRPr lang="es-EC" sz="1800" dirty="0"/>
        </a:p>
      </dgm:t>
    </dgm:pt>
    <dgm:pt modelId="{E8AA4226-A006-485B-805E-E2D97C1AED7C}" type="parTrans" cxnId="{7C6B9734-2E35-43BA-B934-762B2DC2FE27}">
      <dgm:prSet/>
      <dgm:spPr/>
      <dgm:t>
        <a:bodyPr/>
        <a:lstStyle/>
        <a:p>
          <a:endParaRPr lang="es-EC"/>
        </a:p>
      </dgm:t>
    </dgm:pt>
    <dgm:pt modelId="{E67A950A-678E-4A23-B61E-BF2B33718747}" type="sibTrans" cxnId="{7C6B9734-2E35-43BA-B934-762B2DC2FE27}">
      <dgm:prSet/>
      <dgm:spPr/>
      <dgm:t>
        <a:bodyPr/>
        <a:lstStyle/>
        <a:p>
          <a:endParaRPr lang="es-EC"/>
        </a:p>
      </dgm:t>
    </dgm:pt>
    <dgm:pt modelId="{A529A667-CEFF-4E81-A34B-1B3BF7DF27F8}">
      <dgm:prSet phldrT="[Texto]" custT="1"/>
      <dgm:spPr/>
      <dgm:t>
        <a:bodyPr/>
        <a:lstStyle/>
        <a:p>
          <a:r>
            <a:rPr lang="es-EC" sz="1800" dirty="0" smtClean="0"/>
            <a:t>Centralidad de Vector Propio</a:t>
          </a:r>
          <a:endParaRPr lang="es-EC" sz="1800" dirty="0"/>
        </a:p>
      </dgm:t>
    </dgm:pt>
    <dgm:pt modelId="{8C1BF1E3-FFC8-44B0-B765-A8DADD38199F}" type="parTrans" cxnId="{33C525C9-AB5E-468E-B4D8-EC35E0BCBC2B}">
      <dgm:prSet/>
      <dgm:spPr/>
      <dgm:t>
        <a:bodyPr/>
        <a:lstStyle/>
        <a:p>
          <a:endParaRPr lang="es-EC"/>
        </a:p>
      </dgm:t>
    </dgm:pt>
    <dgm:pt modelId="{9B4F5137-6573-4884-A19C-9EB29EE65E30}" type="sibTrans" cxnId="{33C525C9-AB5E-468E-B4D8-EC35E0BCBC2B}">
      <dgm:prSet/>
      <dgm:spPr/>
      <dgm:t>
        <a:bodyPr/>
        <a:lstStyle/>
        <a:p>
          <a:endParaRPr lang="es-EC"/>
        </a:p>
      </dgm:t>
    </dgm:pt>
    <dgm:pt modelId="{3A841605-111B-482A-BF00-609D35AC726C}">
      <dgm:prSet phldrT="[Texto]" custT="1"/>
      <dgm:spPr/>
      <dgm:t>
        <a:bodyPr/>
        <a:lstStyle/>
        <a:p>
          <a:r>
            <a:rPr lang="es-EC" sz="1800" dirty="0" smtClean="0"/>
            <a:t>Índice de Agrupamiento</a:t>
          </a:r>
          <a:endParaRPr lang="es-EC" sz="1800" dirty="0"/>
        </a:p>
      </dgm:t>
    </dgm:pt>
    <dgm:pt modelId="{DC304985-79E9-4BE7-82E7-E7E5AB62A6ED}" type="parTrans" cxnId="{26E98B90-1419-4B36-9C32-2C1588A4129C}">
      <dgm:prSet/>
      <dgm:spPr/>
      <dgm:t>
        <a:bodyPr/>
        <a:lstStyle/>
        <a:p>
          <a:endParaRPr lang="es-EC"/>
        </a:p>
      </dgm:t>
    </dgm:pt>
    <dgm:pt modelId="{C7BFA023-45B7-4B50-90AC-378B27D7F17B}" type="sibTrans" cxnId="{26E98B90-1419-4B36-9C32-2C1588A4129C}">
      <dgm:prSet/>
      <dgm:spPr/>
      <dgm:t>
        <a:bodyPr/>
        <a:lstStyle/>
        <a:p>
          <a:endParaRPr lang="es-EC"/>
        </a:p>
      </dgm:t>
    </dgm:pt>
    <dgm:pt modelId="{9F740A92-0F1D-4061-8F91-DF48CAF50D75}">
      <dgm:prSet phldrT="[Texto]" custT="1"/>
      <dgm:spPr/>
      <dgm:t>
        <a:bodyPr/>
        <a:lstStyle/>
        <a:p>
          <a:r>
            <a:rPr lang="es-EC" sz="1800" dirty="0" smtClean="0"/>
            <a:t>Que tan cercano es un individuo a todos los miembros de la red.</a:t>
          </a:r>
          <a:endParaRPr lang="es-EC" sz="1800" dirty="0"/>
        </a:p>
      </dgm:t>
    </dgm:pt>
    <dgm:pt modelId="{1BB0430C-9C7E-40EF-9413-160C11208724}" type="parTrans" cxnId="{589DC504-F178-40FA-A3CC-6C602767C32A}">
      <dgm:prSet/>
      <dgm:spPr/>
      <dgm:t>
        <a:bodyPr/>
        <a:lstStyle/>
        <a:p>
          <a:endParaRPr lang="es-EC"/>
        </a:p>
      </dgm:t>
    </dgm:pt>
    <dgm:pt modelId="{32A1B7C6-F417-4E40-9649-870F60F95A42}" type="sibTrans" cxnId="{589DC504-F178-40FA-A3CC-6C602767C32A}">
      <dgm:prSet/>
      <dgm:spPr/>
      <dgm:t>
        <a:bodyPr/>
        <a:lstStyle/>
        <a:p>
          <a:endParaRPr lang="es-EC"/>
        </a:p>
      </dgm:t>
    </dgm:pt>
    <dgm:pt modelId="{FF6E8FF4-3381-433D-B21B-2E307F313FCE}">
      <dgm:prSet phldrT="[Texto]" custT="1"/>
      <dgm:spPr/>
      <dgm:t>
        <a:bodyPr/>
        <a:lstStyle/>
        <a:p>
          <a:r>
            <a:rPr lang="es-EC" sz="1800" dirty="0" smtClean="0"/>
            <a:t>Calidad de conexiones del nodo.</a:t>
          </a:r>
          <a:endParaRPr lang="es-EC" sz="1800" dirty="0"/>
        </a:p>
      </dgm:t>
    </dgm:pt>
    <dgm:pt modelId="{1E3169B2-1C12-4E06-88A3-A0ED66989891}" type="parTrans" cxnId="{438ED989-8565-4E02-83D5-3F3FD1C95AF3}">
      <dgm:prSet/>
      <dgm:spPr/>
      <dgm:t>
        <a:bodyPr/>
        <a:lstStyle/>
        <a:p>
          <a:endParaRPr lang="es-EC"/>
        </a:p>
      </dgm:t>
    </dgm:pt>
    <dgm:pt modelId="{B5B32A15-5FE8-4529-B9EC-23BEA725BA3D}" type="sibTrans" cxnId="{438ED989-8565-4E02-83D5-3F3FD1C95AF3}">
      <dgm:prSet/>
      <dgm:spPr/>
      <dgm:t>
        <a:bodyPr/>
        <a:lstStyle/>
        <a:p>
          <a:endParaRPr lang="es-EC"/>
        </a:p>
      </dgm:t>
    </dgm:pt>
    <dgm:pt modelId="{EE956FCB-E2DA-4E94-BE74-3B8EEFB03EAC}">
      <dgm:prSet phldrT="[Texto]" custT="1"/>
      <dgm:spPr/>
      <dgm:t>
        <a:bodyPr/>
        <a:lstStyle/>
        <a:p>
          <a:r>
            <a:rPr lang="es-EC" sz="1800" dirty="0" smtClean="0"/>
            <a:t>Cuantifica que tan agrupado están los vecinos a un nodo.</a:t>
          </a:r>
          <a:endParaRPr lang="es-EC" sz="1800" dirty="0"/>
        </a:p>
      </dgm:t>
    </dgm:pt>
    <dgm:pt modelId="{CD06C818-06E8-4552-8430-DD9D053B7078}" type="parTrans" cxnId="{DEA6F7BE-6D95-4D80-A81A-EF3E88D691BF}">
      <dgm:prSet/>
      <dgm:spPr/>
      <dgm:t>
        <a:bodyPr/>
        <a:lstStyle/>
        <a:p>
          <a:endParaRPr lang="es-EC"/>
        </a:p>
      </dgm:t>
    </dgm:pt>
    <dgm:pt modelId="{9C0F0C26-39F6-4D05-8D16-9177E7527D28}" type="sibTrans" cxnId="{DEA6F7BE-6D95-4D80-A81A-EF3E88D691BF}">
      <dgm:prSet/>
      <dgm:spPr/>
      <dgm:t>
        <a:bodyPr/>
        <a:lstStyle/>
        <a:p>
          <a:endParaRPr lang="es-EC"/>
        </a:p>
      </dgm:t>
    </dgm:pt>
    <dgm:pt modelId="{75701EC3-F868-4448-8952-143F91C3443B}" type="pres">
      <dgm:prSet presAssocID="{D53764E1-7A4B-4544-AC6C-063696E5C755}" presName="linear" presStyleCnt="0">
        <dgm:presLayoutVars>
          <dgm:animLvl val="lvl"/>
          <dgm:resizeHandles val="exact"/>
        </dgm:presLayoutVars>
      </dgm:prSet>
      <dgm:spPr/>
      <dgm:t>
        <a:bodyPr/>
        <a:lstStyle/>
        <a:p>
          <a:endParaRPr lang="es-EC"/>
        </a:p>
      </dgm:t>
    </dgm:pt>
    <dgm:pt modelId="{F97019FE-9FB1-429A-9AE5-ED72BEB73A32}" type="pres">
      <dgm:prSet presAssocID="{401B560B-FE4E-4B9F-BF5E-0E15318BAB4D}" presName="parentText" presStyleLbl="node1" presStyleIdx="0" presStyleCnt="5" custLinFactNeighborX="0" custLinFactNeighborY="30790">
        <dgm:presLayoutVars>
          <dgm:chMax val="0"/>
          <dgm:bulletEnabled val="1"/>
        </dgm:presLayoutVars>
      </dgm:prSet>
      <dgm:spPr/>
      <dgm:t>
        <a:bodyPr/>
        <a:lstStyle/>
        <a:p>
          <a:endParaRPr lang="es-EC"/>
        </a:p>
      </dgm:t>
    </dgm:pt>
    <dgm:pt modelId="{FDC24A27-CB08-4C99-8ACF-D82434E1E1D3}" type="pres">
      <dgm:prSet presAssocID="{401B560B-FE4E-4B9F-BF5E-0E15318BAB4D}" presName="childText" presStyleLbl="revTx" presStyleIdx="0" presStyleCnt="5" custLinFactNeighborX="0" custLinFactNeighborY="23530">
        <dgm:presLayoutVars>
          <dgm:bulletEnabled val="1"/>
        </dgm:presLayoutVars>
      </dgm:prSet>
      <dgm:spPr/>
      <dgm:t>
        <a:bodyPr/>
        <a:lstStyle/>
        <a:p>
          <a:endParaRPr lang="es-EC"/>
        </a:p>
      </dgm:t>
    </dgm:pt>
    <dgm:pt modelId="{F45E21A2-A206-4D98-8DE2-27B20697528B}" type="pres">
      <dgm:prSet presAssocID="{6E87CCC4-71E8-43F3-9425-889F7E8B191B}" presName="parentText" presStyleLbl="node1" presStyleIdx="1" presStyleCnt="5">
        <dgm:presLayoutVars>
          <dgm:chMax val="0"/>
          <dgm:bulletEnabled val="1"/>
        </dgm:presLayoutVars>
      </dgm:prSet>
      <dgm:spPr/>
      <dgm:t>
        <a:bodyPr/>
        <a:lstStyle/>
        <a:p>
          <a:endParaRPr lang="es-EC"/>
        </a:p>
      </dgm:t>
    </dgm:pt>
    <dgm:pt modelId="{AB0D2025-A168-4E62-8BD2-B77C56EE7E88}" type="pres">
      <dgm:prSet presAssocID="{6E87CCC4-71E8-43F3-9425-889F7E8B191B}" presName="childText" presStyleLbl="revTx" presStyleIdx="1" presStyleCnt="5">
        <dgm:presLayoutVars>
          <dgm:bulletEnabled val="1"/>
        </dgm:presLayoutVars>
      </dgm:prSet>
      <dgm:spPr/>
      <dgm:t>
        <a:bodyPr/>
        <a:lstStyle/>
        <a:p>
          <a:endParaRPr lang="es-EC"/>
        </a:p>
      </dgm:t>
    </dgm:pt>
    <dgm:pt modelId="{B235F4D3-A0F3-4FD7-85BD-54E4F24E3F1F}" type="pres">
      <dgm:prSet presAssocID="{E3492789-F55E-43FD-9B64-2935EA9D9F15}" presName="parentText" presStyleLbl="node1" presStyleIdx="2" presStyleCnt="5">
        <dgm:presLayoutVars>
          <dgm:chMax val="0"/>
          <dgm:bulletEnabled val="1"/>
        </dgm:presLayoutVars>
      </dgm:prSet>
      <dgm:spPr/>
      <dgm:t>
        <a:bodyPr/>
        <a:lstStyle/>
        <a:p>
          <a:endParaRPr lang="es-EC"/>
        </a:p>
      </dgm:t>
    </dgm:pt>
    <dgm:pt modelId="{90151C3A-AD24-4A5A-90E7-732F9BA8F7D7}" type="pres">
      <dgm:prSet presAssocID="{E3492789-F55E-43FD-9B64-2935EA9D9F15}" presName="childText" presStyleLbl="revTx" presStyleIdx="2" presStyleCnt="5">
        <dgm:presLayoutVars>
          <dgm:bulletEnabled val="1"/>
        </dgm:presLayoutVars>
      </dgm:prSet>
      <dgm:spPr/>
      <dgm:t>
        <a:bodyPr/>
        <a:lstStyle/>
        <a:p>
          <a:endParaRPr lang="es-EC"/>
        </a:p>
      </dgm:t>
    </dgm:pt>
    <dgm:pt modelId="{5B68B62D-7705-4801-9C03-E7CD9226E5A9}" type="pres">
      <dgm:prSet presAssocID="{A529A667-CEFF-4E81-A34B-1B3BF7DF27F8}" presName="parentText" presStyleLbl="node1" presStyleIdx="3" presStyleCnt="5">
        <dgm:presLayoutVars>
          <dgm:chMax val="0"/>
          <dgm:bulletEnabled val="1"/>
        </dgm:presLayoutVars>
      </dgm:prSet>
      <dgm:spPr/>
      <dgm:t>
        <a:bodyPr/>
        <a:lstStyle/>
        <a:p>
          <a:endParaRPr lang="es-EC"/>
        </a:p>
      </dgm:t>
    </dgm:pt>
    <dgm:pt modelId="{F241DB5F-E226-4506-81D4-6B3D0B9ACE5E}" type="pres">
      <dgm:prSet presAssocID="{A529A667-CEFF-4E81-A34B-1B3BF7DF27F8}" presName="childText" presStyleLbl="revTx" presStyleIdx="3" presStyleCnt="5">
        <dgm:presLayoutVars>
          <dgm:bulletEnabled val="1"/>
        </dgm:presLayoutVars>
      </dgm:prSet>
      <dgm:spPr/>
      <dgm:t>
        <a:bodyPr/>
        <a:lstStyle/>
        <a:p>
          <a:endParaRPr lang="es-EC"/>
        </a:p>
      </dgm:t>
    </dgm:pt>
    <dgm:pt modelId="{1C2E5E3B-D0A1-497A-B66F-8A36E8F02B84}" type="pres">
      <dgm:prSet presAssocID="{3A841605-111B-482A-BF00-609D35AC726C}" presName="parentText" presStyleLbl="node1" presStyleIdx="4" presStyleCnt="5" custLinFactNeighborX="0" custLinFactNeighborY="-24302">
        <dgm:presLayoutVars>
          <dgm:chMax val="0"/>
          <dgm:bulletEnabled val="1"/>
        </dgm:presLayoutVars>
      </dgm:prSet>
      <dgm:spPr/>
      <dgm:t>
        <a:bodyPr/>
        <a:lstStyle/>
        <a:p>
          <a:endParaRPr lang="es-EC"/>
        </a:p>
      </dgm:t>
    </dgm:pt>
    <dgm:pt modelId="{08EA51C7-DAE2-4302-8922-DEA9B458FC07}" type="pres">
      <dgm:prSet presAssocID="{3A841605-111B-482A-BF00-609D35AC726C}" presName="childText" presStyleLbl="revTx" presStyleIdx="4" presStyleCnt="5">
        <dgm:presLayoutVars>
          <dgm:bulletEnabled val="1"/>
        </dgm:presLayoutVars>
      </dgm:prSet>
      <dgm:spPr/>
      <dgm:t>
        <a:bodyPr/>
        <a:lstStyle/>
        <a:p>
          <a:endParaRPr lang="es-EC"/>
        </a:p>
      </dgm:t>
    </dgm:pt>
  </dgm:ptLst>
  <dgm:cxnLst>
    <dgm:cxn modelId="{B398F33F-2840-4972-9A36-3EA36FD0535B}" type="presOf" srcId="{E3492789-F55E-43FD-9B64-2935EA9D9F15}" destId="{B235F4D3-A0F3-4FD7-85BD-54E4F24E3F1F}" srcOrd="0" destOrd="0" presId="urn:microsoft.com/office/officeart/2005/8/layout/vList2"/>
    <dgm:cxn modelId="{DEA6F7BE-6D95-4D80-A81A-EF3E88D691BF}" srcId="{3A841605-111B-482A-BF00-609D35AC726C}" destId="{EE956FCB-E2DA-4E94-BE74-3B8EEFB03EAC}" srcOrd="0" destOrd="0" parTransId="{CD06C818-06E8-4552-8430-DD9D053B7078}" sibTransId="{9C0F0C26-39F6-4D05-8D16-9177E7527D28}"/>
    <dgm:cxn modelId="{7C6B9734-2E35-43BA-B934-762B2DC2FE27}" srcId="{D53764E1-7A4B-4544-AC6C-063696E5C755}" destId="{E3492789-F55E-43FD-9B64-2935EA9D9F15}" srcOrd="2" destOrd="0" parTransId="{E8AA4226-A006-485B-805E-E2D97C1AED7C}" sibTransId="{E67A950A-678E-4A23-B61E-BF2B33718747}"/>
    <dgm:cxn modelId="{C6C48EE4-85D8-4BF6-AFB0-00B4D41E3BE4}" type="presOf" srcId="{D53764E1-7A4B-4544-AC6C-063696E5C755}" destId="{75701EC3-F868-4448-8952-143F91C3443B}" srcOrd="0" destOrd="0" presId="urn:microsoft.com/office/officeart/2005/8/layout/vList2"/>
    <dgm:cxn modelId="{4B3DAA38-BA27-4B93-A5B4-5EB68407D1D9}" type="presOf" srcId="{9F740A92-0F1D-4061-8F91-DF48CAF50D75}" destId="{90151C3A-AD24-4A5A-90E7-732F9BA8F7D7}" srcOrd="0" destOrd="0" presId="urn:microsoft.com/office/officeart/2005/8/layout/vList2"/>
    <dgm:cxn modelId="{589DC504-F178-40FA-A3CC-6C602767C32A}" srcId="{E3492789-F55E-43FD-9B64-2935EA9D9F15}" destId="{9F740A92-0F1D-4061-8F91-DF48CAF50D75}" srcOrd="0" destOrd="0" parTransId="{1BB0430C-9C7E-40EF-9413-160C11208724}" sibTransId="{32A1B7C6-F417-4E40-9649-870F60F95A42}"/>
    <dgm:cxn modelId="{313B40A8-7274-4521-B929-4D7D283CC949}" type="presOf" srcId="{A529A667-CEFF-4E81-A34B-1B3BF7DF27F8}" destId="{5B68B62D-7705-4801-9C03-E7CD9226E5A9}" srcOrd="0" destOrd="0" presId="urn:microsoft.com/office/officeart/2005/8/layout/vList2"/>
    <dgm:cxn modelId="{63D2F4C6-4E35-4FDD-B92C-FBF520D17BD4}" srcId="{401B560B-FE4E-4B9F-BF5E-0E15318BAB4D}" destId="{70D46EF4-3459-4478-A24A-93D82C176997}" srcOrd="0" destOrd="0" parTransId="{790B95EC-84C1-497D-A321-CBDAB3AD00F0}" sibTransId="{FEBCC824-4319-4408-A0A9-E4D4192127EE}"/>
    <dgm:cxn modelId="{4DFE2AD9-D27B-426A-B5CE-E1EAB619E96D}" type="presOf" srcId="{EE956FCB-E2DA-4E94-BE74-3B8EEFB03EAC}" destId="{08EA51C7-DAE2-4302-8922-DEA9B458FC07}" srcOrd="0" destOrd="0" presId="urn:microsoft.com/office/officeart/2005/8/layout/vList2"/>
    <dgm:cxn modelId="{11A65401-917F-4A1E-B18C-C599859F8201}" type="presOf" srcId="{70D46EF4-3459-4478-A24A-93D82C176997}" destId="{FDC24A27-CB08-4C99-8ACF-D82434E1E1D3}" srcOrd="0" destOrd="0" presId="urn:microsoft.com/office/officeart/2005/8/layout/vList2"/>
    <dgm:cxn modelId="{E26CAF99-857B-4854-989C-3AAC4C6DFF4F}" srcId="{6E87CCC4-71E8-43F3-9425-889F7E8B191B}" destId="{D535A281-CDF6-4F3B-89C3-BDEB575EB658}" srcOrd="0" destOrd="0" parTransId="{4AFAC692-12DC-45E8-86BD-856494067A85}" sibTransId="{F03B85E1-4426-4357-97A6-18571FB0C4E1}"/>
    <dgm:cxn modelId="{26E98B90-1419-4B36-9C32-2C1588A4129C}" srcId="{D53764E1-7A4B-4544-AC6C-063696E5C755}" destId="{3A841605-111B-482A-BF00-609D35AC726C}" srcOrd="4" destOrd="0" parTransId="{DC304985-79E9-4BE7-82E7-E7E5AB62A6ED}" sibTransId="{C7BFA023-45B7-4B50-90AC-378B27D7F17B}"/>
    <dgm:cxn modelId="{A5431F11-27A8-41AB-86D5-FE72A210836F}" type="presOf" srcId="{6E87CCC4-71E8-43F3-9425-889F7E8B191B}" destId="{F45E21A2-A206-4D98-8DE2-27B20697528B}" srcOrd="0" destOrd="0" presId="urn:microsoft.com/office/officeart/2005/8/layout/vList2"/>
    <dgm:cxn modelId="{433EDEC9-D63A-4FA5-BC8B-A4DA78723D5A}" srcId="{D53764E1-7A4B-4544-AC6C-063696E5C755}" destId="{6E87CCC4-71E8-43F3-9425-889F7E8B191B}" srcOrd="1" destOrd="0" parTransId="{D90B9404-6690-44A8-9B3F-6F19D6E666AB}" sibTransId="{4A0A567D-A259-4CD1-94DD-B240637EC553}"/>
    <dgm:cxn modelId="{CB53C3A4-751C-42F9-9635-02548BE0C809}" type="presOf" srcId="{3A841605-111B-482A-BF00-609D35AC726C}" destId="{1C2E5E3B-D0A1-497A-B66F-8A36E8F02B84}" srcOrd="0" destOrd="0" presId="urn:microsoft.com/office/officeart/2005/8/layout/vList2"/>
    <dgm:cxn modelId="{E3A83726-C6AF-4570-AF27-41CF78CC6A9D}" type="presOf" srcId="{D535A281-CDF6-4F3B-89C3-BDEB575EB658}" destId="{AB0D2025-A168-4E62-8BD2-B77C56EE7E88}" srcOrd="0" destOrd="0" presId="urn:microsoft.com/office/officeart/2005/8/layout/vList2"/>
    <dgm:cxn modelId="{33C525C9-AB5E-468E-B4D8-EC35E0BCBC2B}" srcId="{D53764E1-7A4B-4544-AC6C-063696E5C755}" destId="{A529A667-CEFF-4E81-A34B-1B3BF7DF27F8}" srcOrd="3" destOrd="0" parTransId="{8C1BF1E3-FFC8-44B0-B765-A8DADD38199F}" sibTransId="{9B4F5137-6573-4884-A19C-9EB29EE65E30}"/>
    <dgm:cxn modelId="{F637AE17-4B77-407C-8125-58D2A3CAD2D2}" srcId="{D53764E1-7A4B-4544-AC6C-063696E5C755}" destId="{401B560B-FE4E-4B9F-BF5E-0E15318BAB4D}" srcOrd="0" destOrd="0" parTransId="{6CBDD6E2-9D3C-4970-BA5C-387F4B6C5B3A}" sibTransId="{D9C52C0A-683A-48EC-A999-242A4A1678B4}"/>
    <dgm:cxn modelId="{0140D9DE-1C95-4493-89C2-4A69A4E7B71D}" type="presOf" srcId="{401B560B-FE4E-4B9F-BF5E-0E15318BAB4D}" destId="{F97019FE-9FB1-429A-9AE5-ED72BEB73A32}" srcOrd="0" destOrd="0" presId="urn:microsoft.com/office/officeart/2005/8/layout/vList2"/>
    <dgm:cxn modelId="{438ED989-8565-4E02-83D5-3F3FD1C95AF3}" srcId="{A529A667-CEFF-4E81-A34B-1B3BF7DF27F8}" destId="{FF6E8FF4-3381-433D-B21B-2E307F313FCE}" srcOrd="0" destOrd="0" parTransId="{1E3169B2-1C12-4E06-88A3-A0ED66989891}" sibTransId="{B5B32A15-5FE8-4529-B9EC-23BEA725BA3D}"/>
    <dgm:cxn modelId="{5B92EDB9-0BD6-4128-963F-4F8EACD519CE}" type="presOf" srcId="{FF6E8FF4-3381-433D-B21B-2E307F313FCE}" destId="{F241DB5F-E226-4506-81D4-6B3D0B9ACE5E}" srcOrd="0" destOrd="0" presId="urn:microsoft.com/office/officeart/2005/8/layout/vList2"/>
    <dgm:cxn modelId="{3F1E2134-F899-4008-8DCF-592C60C1A162}" type="presParOf" srcId="{75701EC3-F868-4448-8952-143F91C3443B}" destId="{F97019FE-9FB1-429A-9AE5-ED72BEB73A32}" srcOrd="0" destOrd="0" presId="urn:microsoft.com/office/officeart/2005/8/layout/vList2"/>
    <dgm:cxn modelId="{420599A8-3E29-4AC4-9844-8E4B863E04CB}" type="presParOf" srcId="{75701EC3-F868-4448-8952-143F91C3443B}" destId="{FDC24A27-CB08-4C99-8ACF-D82434E1E1D3}" srcOrd="1" destOrd="0" presId="urn:microsoft.com/office/officeart/2005/8/layout/vList2"/>
    <dgm:cxn modelId="{9061EC6A-43E2-4D7A-8C50-304700B5C2CB}" type="presParOf" srcId="{75701EC3-F868-4448-8952-143F91C3443B}" destId="{F45E21A2-A206-4D98-8DE2-27B20697528B}" srcOrd="2" destOrd="0" presId="urn:microsoft.com/office/officeart/2005/8/layout/vList2"/>
    <dgm:cxn modelId="{D320895E-A8FD-4667-8CC7-CE293DBB4CCE}" type="presParOf" srcId="{75701EC3-F868-4448-8952-143F91C3443B}" destId="{AB0D2025-A168-4E62-8BD2-B77C56EE7E88}" srcOrd="3" destOrd="0" presId="urn:microsoft.com/office/officeart/2005/8/layout/vList2"/>
    <dgm:cxn modelId="{62F066E9-B796-4659-BED3-9D4655465CB6}" type="presParOf" srcId="{75701EC3-F868-4448-8952-143F91C3443B}" destId="{B235F4D3-A0F3-4FD7-85BD-54E4F24E3F1F}" srcOrd="4" destOrd="0" presId="urn:microsoft.com/office/officeart/2005/8/layout/vList2"/>
    <dgm:cxn modelId="{E89141E7-D2A5-4493-9E95-399F5E9391EA}" type="presParOf" srcId="{75701EC3-F868-4448-8952-143F91C3443B}" destId="{90151C3A-AD24-4A5A-90E7-732F9BA8F7D7}" srcOrd="5" destOrd="0" presId="urn:microsoft.com/office/officeart/2005/8/layout/vList2"/>
    <dgm:cxn modelId="{B400684C-181B-44EB-AC29-F55A22EF01BB}" type="presParOf" srcId="{75701EC3-F868-4448-8952-143F91C3443B}" destId="{5B68B62D-7705-4801-9C03-E7CD9226E5A9}" srcOrd="6" destOrd="0" presId="urn:microsoft.com/office/officeart/2005/8/layout/vList2"/>
    <dgm:cxn modelId="{5B7CF606-08DA-4731-9A55-09E469D57B69}" type="presParOf" srcId="{75701EC3-F868-4448-8952-143F91C3443B}" destId="{F241DB5F-E226-4506-81D4-6B3D0B9ACE5E}" srcOrd="7" destOrd="0" presId="urn:microsoft.com/office/officeart/2005/8/layout/vList2"/>
    <dgm:cxn modelId="{EC991C67-B5AC-4842-BC85-D5F6B59C1BC0}" type="presParOf" srcId="{75701EC3-F868-4448-8952-143F91C3443B}" destId="{1C2E5E3B-D0A1-497A-B66F-8A36E8F02B84}" srcOrd="8" destOrd="0" presId="urn:microsoft.com/office/officeart/2005/8/layout/vList2"/>
    <dgm:cxn modelId="{EDC4A403-57B1-4522-A8C9-215453417482}" type="presParOf" srcId="{75701EC3-F868-4448-8952-143F91C3443B}" destId="{08EA51C7-DAE2-4302-8922-DEA9B458FC07}" srcOrd="9"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B7C9C02-386A-4539-836D-2BD393B644A3}"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s-EC"/>
        </a:p>
      </dgm:t>
    </dgm:pt>
    <dgm:pt modelId="{34F8CDB1-5A8B-4DA3-A07B-F13334C85003}" type="pres">
      <dgm:prSet presAssocID="{5B7C9C02-386A-4539-836D-2BD393B644A3}" presName="linear" presStyleCnt="0">
        <dgm:presLayoutVars>
          <dgm:dir/>
          <dgm:animLvl val="lvl"/>
          <dgm:resizeHandles val="exact"/>
        </dgm:presLayoutVars>
      </dgm:prSet>
      <dgm:spPr/>
      <dgm:t>
        <a:bodyPr/>
        <a:lstStyle/>
        <a:p>
          <a:endParaRPr lang="es-EC"/>
        </a:p>
      </dgm:t>
    </dgm:pt>
  </dgm:ptLst>
  <dgm:cxnLst>
    <dgm:cxn modelId="{A11606B7-A5A7-4A77-9E36-5439E0A4EE08}" type="presOf" srcId="{5B7C9C02-386A-4539-836D-2BD393B644A3}" destId="{34F8CDB1-5A8B-4DA3-A07B-F13334C85003}" srcOrd="0" destOrd="0" presId="urn:microsoft.com/office/officeart/2005/8/layout/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B7C9C02-386A-4539-836D-2BD393B644A3}"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s-EC"/>
        </a:p>
      </dgm:t>
    </dgm:pt>
    <dgm:pt modelId="{34F8CDB1-5A8B-4DA3-A07B-F13334C85003}" type="pres">
      <dgm:prSet presAssocID="{5B7C9C02-386A-4539-836D-2BD393B644A3}" presName="linear" presStyleCnt="0">
        <dgm:presLayoutVars>
          <dgm:dir/>
          <dgm:animLvl val="lvl"/>
          <dgm:resizeHandles val="exact"/>
        </dgm:presLayoutVars>
      </dgm:prSet>
      <dgm:spPr/>
      <dgm:t>
        <a:bodyPr/>
        <a:lstStyle/>
        <a:p>
          <a:endParaRPr lang="es-EC"/>
        </a:p>
      </dgm:t>
    </dgm:pt>
  </dgm:ptLst>
  <dgm:cxnLst>
    <dgm:cxn modelId="{3A71209B-6228-4716-B2CA-FC3BEBBE0D30}" type="presOf" srcId="{5B7C9C02-386A-4539-836D-2BD393B644A3}" destId="{34F8CDB1-5A8B-4DA3-A07B-F13334C85003}" srcOrd="0" destOrd="0" presId="urn:microsoft.com/office/officeart/2005/8/layout/list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4EC046D-DC68-4031-936B-F7754E43403D}"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s-EC"/>
        </a:p>
      </dgm:t>
    </dgm:pt>
    <dgm:pt modelId="{F85D2E79-4E2E-4848-A82F-FAE26D811BA7}">
      <dgm:prSet phldrT="[Texto]" custT="1"/>
      <dgm:spPr/>
      <dgm:t>
        <a:bodyPr/>
        <a:lstStyle/>
        <a:p>
          <a:r>
            <a:rPr lang="es-EC" sz="2000" dirty="0" smtClean="0"/>
            <a:t>Genotipo B</a:t>
          </a:r>
          <a:endParaRPr lang="es-EC" sz="2000" dirty="0"/>
        </a:p>
      </dgm:t>
    </dgm:pt>
    <dgm:pt modelId="{4959BBA2-4CF2-4A72-B1C2-40A737195BFF}" type="parTrans" cxnId="{5CBBC28B-CCE2-4FE7-9A8A-015807B0132A}">
      <dgm:prSet/>
      <dgm:spPr/>
      <dgm:t>
        <a:bodyPr/>
        <a:lstStyle/>
        <a:p>
          <a:endParaRPr lang="es-EC"/>
        </a:p>
      </dgm:t>
    </dgm:pt>
    <dgm:pt modelId="{1BA08F8B-66CD-4E48-B06C-798DE05FFC2E}" type="sibTrans" cxnId="{5CBBC28B-CCE2-4FE7-9A8A-015807B0132A}">
      <dgm:prSet/>
      <dgm:spPr/>
      <dgm:t>
        <a:bodyPr/>
        <a:lstStyle/>
        <a:p>
          <a:endParaRPr lang="es-EC"/>
        </a:p>
      </dgm:t>
    </dgm:pt>
    <dgm:pt modelId="{3E230B9C-3C44-41B1-9928-8D0EA848A398}">
      <dgm:prSet phldrT="[Texto]" custT="1"/>
      <dgm:spPr>
        <a:solidFill>
          <a:schemeClr val="tx1"/>
        </a:solidFill>
      </dgm:spPr>
      <dgm:t>
        <a:bodyPr/>
        <a:lstStyle/>
        <a:p>
          <a:r>
            <a:rPr lang="es-EC" sz="2800" dirty="0" smtClean="0"/>
            <a:t>BIII </a:t>
          </a:r>
          <a:endParaRPr lang="es-EC" sz="2800" dirty="0"/>
        </a:p>
      </dgm:t>
    </dgm:pt>
    <dgm:pt modelId="{3C5167A6-72E2-4049-9959-D424C5D3AC83}" type="parTrans" cxnId="{44804BCB-13D6-4B07-A7C2-556A99FACDF0}">
      <dgm:prSet/>
      <dgm:spPr/>
      <dgm:t>
        <a:bodyPr/>
        <a:lstStyle/>
        <a:p>
          <a:endParaRPr lang="es-EC"/>
        </a:p>
      </dgm:t>
    </dgm:pt>
    <dgm:pt modelId="{5A9B79BD-15A5-4D80-AD22-2EEECE4ED943}" type="sibTrans" cxnId="{44804BCB-13D6-4B07-A7C2-556A99FACDF0}">
      <dgm:prSet/>
      <dgm:spPr/>
      <dgm:t>
        <a:bodyPr/>
        <a:lstStyle/>
        <a:p>
          <a:endParaRPr lang="es-EC"/>
        </a:p>
      </dgm:t>
    </dgm:pt>
    <dgm:pt modelId="{760266CD-8606-432E-A903-CE9931265FB2}">
      <dgm:prSet phldrT="[Texto]" custT="1"/>
      <dgm:spPr/>
      <dgm:t>
        <a:bodyPr/>
        <a:lstStyle/>
        <a:p>
          <a:r>
            <a:rPr lang="es-EC" sz="2800" dirty="0" smtClean="0"/>
            <a:t>BIV</a:t>
          </a:r>
          <a:endParaRPr lang="es-EC" sz="2800" dirty="0"/>
        </a:p>
      </dgm:t>
    </dgm:pt>
    <dgm:pt modelId="{817D7E05-145F-4B15-AF59-85BAF8DA675E}" type="parTrans" cxnId="{46B6FA10-9557-4475-8808-F6FF9743F3BF}">
      <dgm:prSet/>
      <dgm:spPr/>
      <dgm:t>
        <a:bodyPr/>
        <a:lstStyle/>
        <a:p>
          <a:endParaRPr lang="es-EC"/>
        </a:p>
      </dgm:t>
    </dgm:pt>
    <dgm:pt modelId="{A696E2FA-1FF1-487B-A0A7-728ACC285466}" type="sibTrans" cxnId="{46B6FA10-9557-4475-8808-F6FF9743F3BF}">
      <dgm:prSet/>
      <dgm:spPr/>
      <dgm:t>
        <a:bodyPr/>
        <a:lstStyle/>
        <a:p>
          <a:endParaRPr lang="es-EC"/>
        </a:p>
      </dgm:t>
    </dgm:pt>
    <dgm:pt modelId="{64988EA7-D599-4262-AEA1-7F9EEEDD3029}" type="pres">
      <dgm:prSet presAssocID="{E4EC046D-DC68-4031-936B-F7754E43403D}" presName="hierChild1" presStyleCnt="0">
        <dgm:presLayoutVars>
          <dgm:orgChart val="1"/>
          <dgm:chPref val="1"/>
          <dgm:dir/>
          <dgm:animOne val="branch"/>
          <dgm:animLvl val="lvl"/>
          <dgm:resizeHandles/>
        </dgm:presLayoutVars>
      </dgm:prSet>
      <dgm:spPr/>
      <dgm:t>
        <a:bodyPr/>
        <a:lstStyle/>
        <a:p>
          <a:endParaRPr lang="es-EC"/>
        </a:p>
      </dgm:t>
    </dgm:pt>
    <dgm:pt modelId="{DC9871B2-3E7E-4313-A27B-ACB27B428CE0}" type="pres">
      <dgm:prSet presAssocID="{F85D2E79-4E2E-4848-A82F-FAE26D811BA7}" presName="hierRoot1" presStyleCnt="0">
        <dgm:presLayoutVars>
          <dgm:hierBranch val="init"/>
        </dgm:presLayoutVars>
      </dgm:prSet>
      <dgm:spPr/>
    </dgm:pt>
    <dgm:pt modelId="{7C0BC2CB-FA4D-4458-88A7-C13EC1BA39AC}" type="pres">
      <dgm:prSet presAssocID="{F85D2E79-4E2E-4848-A82F-FAE26D811BA7}" presName="rootComposite1" presStyleCnt="0"/>
      <dgm:spPr/>
    </dgm:pt>
    <dgm:pt modelId="{BD20561A-1231-4000-A4FC-7B319BE4CA15}" type="pres">
      <dgm:prSet presAssocID="{F85D2E79-4E2E-4848-A82F-FAE26D811BA7}" presName="rootText1" presStyleLbl="node0" presStyleIdx="0" presStyleCnt="1">
        <dgm:presLayoutVars>
          <dgm:chPref val="3"/>
        </dgm:presLayoutVars>
      </dgm:prSet>
      <dgm:spPr/>
      <dgm:t>
        <a:bodyPr/>
        <a:lstStyle/>
        <a:p>
          <a:endParaRPr lang="es-EC"/>
        </a:p>
      </dgm:t>
    </dgm:pt>
    <dgm:pt modelId="{FB6BAA8F-91B3-4EF9-8ADD-804A71B720B3}" type="pres">
      <dgm:prSet presAssocID="{F85D2E79-4E2E-4848-A82F-FAE26D811BA7}" presName="rootConnector1" presStyleLbl="node1" presStyleIdx="0" presStyleCnt="0"/>
      <dgm:spPr/>
      <dgm:t>
        <a:bodyPr/>
        <a:lstStyle/>
        <a:p>
          <a:endParaRPr lang="es-EC"/>
        </a:p>
      </dgm:t>
    </dgm:pt>
    <dgm:pt modelId="{0933A536-D719-46BF-831D-8825B1F89322}" type="pres">
      <dgm:prSet presAssocID="{F85D2E79-4E2E-4848-A82F-FAE26D811BA7}" presName="hierChild2" presStyleCnt="0"/>
      <dgm:spPr/>
    </dgm:pt>
    <dgm:pt modelId="{F6C3F376-C6F1-49AC-8C91-6580A0FA7643}" type="pres">
      <dgm:prSet presAssocID="{3C5167A6-72E2-4049-9959-D424C5D3AC83}" presName="Name64" presStyleLbl="parChTrans1D2" presStyleIdx="0" presStyleCnt="2"/>
      <dgm:spPr/>
      <dgm:t>
        <a:bodyPr/>
        <a:lstStyle/>
        <a:p>
          <a:endParaRPr lang="es-EC"/>
        </a:p>
      </dgm:t>
    </dgm:pt>
    <dgm:pt modelId="{78D82C47-0CC3-4EE5-953D-FCAB7CE2F56E}" type="pres">
      <dgm:prSet presAssocID="{3E230B9C-3C44-41B1-9928-8D0EA848A398}" presName="hierRoot2" presStyleCnt="0">
        <dgm:presLayoutVars>
          <dgm:hierBranch val="init"/>
        </dgm:presLayoutVars>
      </dgm:prSet>
      <dgm:spPr/>
    </dgm:pt>
    <dgm:pt modelId="{61F21EAB-4DA0-4091-9460-0B675629B688}" type="pres">
      <dgm:prSet presAssocID="{3E230B9C-3C44-41B1-9928-8D0EA848A398}" presName="rootComposite" presStyleCnt="0"/>
      <dgm:spPr/>
    </dgm:pt>
    <dgm:pt modelId="{6547AD2A-E610-4F61-9A5A-45C1BDEE56AA}" type="pres">
      <dgm:prSet presAssocID="{3E230B9C-3C44-41B1-9928-8D0EA848A398}" presName="rootText" presStyleLbl="node2" presStyleIdx="0" presStyleCnt="2" custLinFactNeighborX="1419" custLinFactNeighborY="1326">
        <dgm:presLayoutVars>
          <dgm:chPref val="3"/>
        </dgm:presLayoutVars>
      </dgm:prSet>
      <dgm:spPr/>
      <dgm:t>
        <a:bodyPr/>
        <a:lstStyle/>
        <a:p>
          <a:endParaRPr lang="es-EC"/>
        </a:p>
      </dgm:t>
    </dgm:pt>
    <dgm:pt modelId="{715C7103-9625-4DAF-B487-D183FFB61338}" type="pres">
      <dgm:prSet presAssocID="{3E230B9C-3C44-41B1-9928-8D0EA848A398}" presName="rootConnector" presStyleLbl="node2" presStyleIdx="0" presStyleCnt="2"/>
      <dgm:spPr/>
      <dgm:t>
        <a:bodyPr/>
        <a:lstStyle/>
        <a:p>
          <a:endParaRPr lang="es-EC"/>
        </a:p>
      </dgm:t>
    </dgm:pt>
    <dgm:pt modelId="{7D0A4110-D540-43AC-A5F6-48B3D9914600}" type="pres">
      <dgm:prSet presAssocID="{3E230B9C-3C44-41B1-9928-8D0EA848A398}" presName="hierChild4" presStyleCnt="0"/>
      <dgm:spPr/>
    </dgm:pt>
    <dgm:pt modelId="{02A9E5F9-6F5A-4246-9141-43E95388202D}" type="pres">
      <dgm:prSet presAssocID="{3E230B9C-3C44-41B1-9928-8D0EA848A398}" presName="hierChild5" presStyleCnt="0"/>
      <dgm:spPr/>
    </dgm:pt>
    <dgm:pt modelId="{29EA3632-FD0C-408F-93E7-1BDE95679691}" type="pres">
      <dgm:prSet presAssocID="{817D7E05-145F-4B15-AF59-85BAF8DA675E}" presName="Name64" presStyleLbl="parChTrans1D2" presStyleIdx="1" presStyleCnt="2"/>
      <dgm:spPr/>
      <dgm:t>
        <a:bodyPr/>
        <a:lstStyle/>
        <a:p>
          <a:endParaRPr lang="es-EC"/>
        </a:p>
      </dgm:t>
    </dgm:pt>
    <dgm:pt modelId="{55DCEB13-22DC-47E8-8DF4-18F54E6B39A8}" type="pres">
      <dgm:prSet presAssocID="{760266CD-8606-432E-A903-CE9931265FB2}" presName="hierRoot2" presStyleCnt="0">
        <dgm:presLayoutVars>
          <dgm:hierBranch val="init"/>
        </dgm:presLayoutVars>
      </dgm:prSet>
      <dgm:spPr/>
    </dgm:pt>
    <dgm:pt modelId="{899C406C-11F1-46CB-BF04-11C14595F188}" type="pres">
      <dgm:prSet presAssocID="{760266CD-8606-432E-A903-CE9931265FB2}" presName="rootComposite" presStyleCnt="0"/>
      <dgm:spPr/>
    </dgm:pt>
    <dgm:pt modelId="{A7842ECD-664D-45C8-BE5A-156400A26876}" type="pres">
      <dgm:prSet presAssocID="{760266CD-8606-432E-A903-CE9931265FB2}" presName="rootText" presStyleLbl="node2" presStyleIdx="1" presStyleCnt="2" custLinFactNeighborX="1419" custLinFactNeighborY="8778">
        <dgm:presLayoutVars>
          <dgm:chPref val="3"/>
        </dgm:presLayoutVars>
      </dgm:prSet>
      <dgm:spPr/>
      <dgm:t>
        <a:bodyPr/>
        <a:lstStyle/>
        <a:p>
          <a:endParaRPr lang="es-EC"/>
        </a:p>
      </dgm:t>
    </dgm:pt>
    <dgm:pt modelId="{95D8D3BB-F32B-4D65-86CD-58D9B3FE650A}" type="pres">
      <dgm:prSet presAssocID="{760266CD-8606-432E-A903-CE9931265FB2}" presName="rootConnector" presStyleLbl="node2" presStyleIdx="1" presStyleCnt="2"/>
      <dgm:spPr/>
      <dgm:t>
        <a:bodyPr/>
        <a:lstStyle/>
        <a:p>
          <a:endParaRPr lang="es-EC"/>
        </a:p>
      </dgm:t>
    </dgm:pt>
    <dgm:pt modelId="{DE8C6417-6D4E-450F-A447-5FD0691F2785}" type="pres">
      <dgm:prSet presAssocID="{760266CD-8606-432E-A903-CE9931265FB2}" presName="hierChild4" presStyleCnt="0"/>
      <dgm:spPr/>
    </dgm:pt>
    <dgm:pt modelId="{CB97466B-23E1-4B5D-B923-628215F77F0F}" type="pres">
      <dgm:prSet presAssocID="{760266CD-8606-432E-A903-CE9931265FB2}" presName="hierChild5" presStyleCnt="0"/>
      <dgm:spPr/>
    </dgm:pt>
    <dgm:pt modelId="{4E437514-F1C1-47FC-95CA-C6C2B1ACB74A}" type="pres">
      <dgm:prSet presAssocID="{F85D2E79-4E2E-4848-A82F-FAE26D811BA7}" presName="hierChild3" presStyleCnt="0"/>
      <dgm:spPr/>
    </dgm:pt>
  </dgm:ptLst>
  <dgm:cxnLst>
    <dgm:cxn modelId="{F4A6B2B8-3E40-41EE-8F3D-9624ACC619F7}" type="presOf" srcId="{760266CD-8606-432E-A903-CE9931265FB2}" destId="{A7842ECD-664D-45C8-BE5A-156400A26876}" srcOrd="0" destOrd="0" presId="urn:microsoft.com/office/officeart/2009/3/layout/HorizontalOrganizationChart"/>
    <dgm:cxn modelId="{B24E7923-892E-4C1F-B6AF-8C77911DC8A3}" type="presOf" srcId="{F85D2E79-4E2E-4848-A82F-FAE26D811BA7}" destId="{BD20561A-1231-4000-A4FC-7B319BE4CA15}" srcOrd="0" destOrd="0" presId="urn:microsoft.com/office/officeart/2009/3/layout/HorizontalOrganizationChart"/>
    <dgm:cxn modelId="{162077D7-8DC4-40D3-B6BE-4017E5229B51}" type="presOf" srcId="{760266CD-8606-432E-A903-CE9931265FB2}" destId="{95D8D3BB-F32B-4D65-86CD-58D9B3FE650A}" srcOrd="1" destOrd="0" presId="urn:microsoft.com/office/officeart/2009/3/layout/HorizontalOrganizationChart"/>
    <dgm:cxn modelId="{88E74CCA-2817-4D8E-AC43-6E0BFE0ADC79}" type="presOf" srcId="{E4EC046D-DC68-4031-936B-F7754E43403D}" destId="{64988EA7-D599-4262-AEA1-7F9EEEDD3029}" srcOrd="0" destOrd="0" presId="urn:microsoft.com/office/officeart/2009/3/layout/HorizontalOrganizationChart"/>
    <dgm:cxn modelId="{26B1BA73-56FE-4805-90DB-F04D98090CAF}" type="presOf" srcId="{3E230B9C-3C44-41B1-9928-8D0EA848A398}" destId="{6547AD2A-E610-4F61-9A5A-45C1BDEE56AA}" srcOrd="0" destOrd="0" presId="urn:microsoft.com/office/officeart/2009/3/layout/HorizontalOrganizationChart"/>
    <dgm:cxn modelId="{5CBBC28B-CCE2-4FE7-9A8A-015807B0132A}" srcId="{E4EC046D-DC68-4031-936B-F7754E43403D}" destId="{F85D2E79-4E2E-4848-A82F-FAE26D811BA7}" srcOrd="0" destOrd="0" parTransId="{4959BBA2-4CF2-4A72-B1C2-40A737195BFF}" sibTransId="{1BA08F8B-66CD-4E48-B06C-798DE05FFC2E}"/>
    <dgm:cxn modelId="{44804BCB-13D6-4B07-A7C2-556A99FACDF0}" srcId="{F85D2E79-4E2E-4848-A82F-FAE26D811BA7}" destId="{3E230B9C-3C44-41B1-9928-8D0EA848A398}" srcOrd="0" destOrd="0" parTransId="{3C5167A6-72E2-4049-9959-D424C5D3AC83}" sibTransId="{5A9B79BD-15A5-4D80-AD22-2EEECE4ED943}"/>
    <dgm:cxn modelId="{C734F2DA-BB0F-41DD-B0F0-DEC4C9E27824}" type="presOf" srcId="{3C5167A6-72E2-4049-9959-D424C5D3AC83}" destId="{F6C3F376-C6F1-49AC-8C91-6580A0FA7643}" srcOrd="0" destOrd="0" presId="urn:microsoft.com/office/officeart/2009/3/layout/HorizontalOrganizationChart"/>
    <dgm:cxn modelId="{39A8F14F-D361-4B9B-A218-98F71821E45A}" type="presOf" srcId="{F85D2E79-4E2E-4848-A82F-FAE26D811BA7}" destId="{FB6BAA8F-91B3-4EF9-8ADD-804A71B720B3}" srcOrd="1" destOrd="0" presId="urn:microsoft.com/office/officeart/2009/3/layout/HorizontalOrganizationChart"/>
    <dgm:cxn modelId="{46B6FA10-9557-4475-8808-F6FF9743F3BF}" srcId="{F85D2E79-4E2E-4848-A82F-FAE26D811BA7}" destId="{760266CD-8606-432E-A903-CE9931265FB2}" srcOrd="1" destOrd="0" parTransId="{817D7E05-145F-4B15-AF59-85BAF8DA675E}" sibTransId="{A696E2FA-1FF1-487B-A0A7-728ACC285466}"/>
    <dgm:cxn modelId="{E2B1F750-293C-469A-BDC5-B894F59C7380}" type="presOf" srcId="{3E230B9C-3C44-41B1-9928-8D0EA848A398}" destId="{715C7103-9625-4DAF-B487-D183FFB61338}" srcOrd="1" destOrd="0" presId="urn:microsoft.com/office/officeart/2009/3/layout/HorizontalOrganizationChart"/>
    <dgm:cxn modelId="{E871D619-58EB-49C4-8606-3E576652B55D}" type="presOf" srcId="{817D7E05-145F-4B15-AF59-85BAF8DA675E}" destId="{29EA3632-FD0C-408F-93E7-1BDE95679691}" srcOrd="0" destOrd="0" presId="urn:microsoft.com/office/officeart/2009/3/layout/HorizontalOrganizationChart"/>
    <dgm:cxn modelId="{236719E1-EF67-44D4-AD09-EFB3313C285A}" type="presParOf" srcId="{64988EA7-D599-4262-AEA1-7F9EEEDD3029}" destId="{DC9871B2-3E7E-4313-A27B-ACB27B428CE0}" srcOrd="0" destOrd="0" presId="urn:microsoft.com/office/officeart/2009/3/layout/HorizontalOrganizationChart"/>
    <dgm:cxn modelId="{662F6628-2D9E-4BA1-A721-97C78F883B2D}" type="presParOf" srcId="{DC9871B2-3E7E-4313-A27B-ACB27B428CE0}" destId="{7C0BC2CB-FA4D-4458-88A7-C13EC1BA39AC}" srcOrd="0" destOrd="0" presId="urn:microsoft.com/office/officeart/2009/3/layout/HorizontalOrganizationChart"/>
    <dgm:cxn modelId="{073748D3-40EF-41FA-87BD-BC4E1823EF2B}" type="presParOf" srcId="{7C0BC2CB-FA4D-4458-88A7-C13EC1BA39AC}" destId="{BD20561A-1231-4000-A4FC-7B319BE4CA15}" srcOrd="0" destOrd="0" presId="urn:microsoft.com/office/officeart/2009/3/layout/HorizontalOrganizationChart"/>
    <dgm:cxn modelId="{A39147A2-8E3A-4F5D-93E1-22E012683A6D}" type="presParOf" srcId="{7C0BC2CB-FA4D-4458-88A7-C13EC1BA39AC}" destId="{FB6BAA8F-91B3-4EF9-8ADD-804A71B720B3}" srcOrd="1" destOrd="0" presId="urn:microsoft.com/office/officeart/2009/3/layout/HorizontalOrganizationChart"/>
    <dgm:cxn modelId="{F0E7FFA2-48A6-474E-9B4F-624BE59439DD}" type="presParOf" srcId="{DC9871B2-3E7E-4313-A27B-ACB27B428CE0}" destId="{0933A536-D719-46BF-831D-8825B1F89322}" srcOrd="1" destOrd="0" presId="urn:microsoft.com/office/officeart/2009/3/layout/HorizontalOrganizationChart"/>
    <dgm:cxn modelId="{C1480DD6-09EE-45C3-98D8-A82B1A321D4E}" type="presParOf" srcId="{0933A536-D719-46BF-831D-8825B1F89322}" destId="{F6C3F376-C6F1-49AC-8C91-6580A0FA7643}" srcOrd="0" destOrd="0" presId="urn:microsoft.com/office/officeart/2009/3/layout/HorizontalOrganizationChart"/>
    <dgm:cxn modelId="{D3AF4874-DF8E-40CC-9B0C-378B6436D6A9}" type="presParOf" srcId="{0933A536-D719-46BF-831D-8825B1F89322}" destId="{78D82C47-0CC3-4EE5-953D-FCAB7CE2F56E}" srcOrd="1" destOrd="0" presId="urn:microsoft.com/office/officeart/2009/3/layout/HorizontalOrganizationChart"/>
    <dgm:cxn modelId="{BDCA88E8-E1BA-4387-8961-AC1AD4D57216}" type="presParOf" srcId="{78D82C47-0CC3-4EE5-953D-FCAB7CE2F56E}" destId="{61F21EAB-4DA0-4091-9460-0B675629B688}" srcOrd="0" destOrd="0" presId="urn:microsoft.com/office/officeart/2009/3/layout/HorizontalOrganizationChart"/>
    <dgm:cxn modelId="{8F0A715D-4F56-4B39-B496-5C4009A1E6E0}" type="presParOf" srcId="{61F21EAB-4DA0-4091-9460-0B675629B688}" destId="{6547AD2A-E610-4F61-9A5A-45C1BDEE56AA}" srcOrd="0" destOrd="0" presId="urn:microsoft.com/office/officeart/2009/3/layout/HorizontalOrganizationChart"/>
    <dgm:cxn modelId="{1A68BDFC-A202-4531-A09A-72ECD31C746A}" type="presParOf" srcId="{61F21EAB-4DA0-4091-9460-0B675629B688}" destId="{715C7103-9625-4DAF-B487-D183FFB61338}" srcOrd="1" destOrd="0" presId="urn:microsoft.com/office/officeart/2009/3/layout/HorizontalOrganizationChart"/>
    <dgm:cxn modelId="{D6640EAA-CCAE-41FF-8080-6E7A1D367476}" type="presParOf" srcId="{78D82C47-0CC3-4EE5-953D-FCAB7CE2F56E}" destId="{7D0A4110-D540-43AC-A5F6-48B3D9914600}" srcOrd="1" destOrd="0" presId="urn:microsoft.com/office/officeart/2009/3/layout/HorizontalOrganizationChart"/>
    <dgm:cxn modelId="{A58D600A-87EE-4916-A641-93FF4E62063D}" type="presParOf" srcId="{78D82C47-0CC3-4EE5-953D-FCAB7CE2F56E}" destId="{02A9E5F9-6F5A-4246-9141-43E95388202D}" srcOrd="2" destOrd="0" presId="urn:microsoft.com/office/officeart/2009/3/layout/HorizontalOrganizationChart"/>
    <dgm:cxn modelId="{604DD4A0-4289-4E79-B029-726587D6D051}" type="presParOf" srcId="{0933A536-D719-46BF-831D-8825B1F89322}" destId="{29EA3632-FD0C-408F-93E7-1BDE95679691}" srcOrd="2" destOrd="0" presId="urn:microsoft.com/office/officeart/2009/3/layout/HorizontalOrganizationChart"/>
    <dgm:cxn modelId="{3CEB3A77-5DD7-4699-810A-FC2372E2EA68}" type="presParOf" srcId="{0933A536-D719-46BF-831D-8825B1F89322}" destId="{55DCEB13-22DC-47E8-8DF4-18F54E6B39A8}" srcOrd="3" destOrd="0" presId="urn:microsoft.com/office/officeart/2009/3/layout/HorizontalOrganizationChart"/>
    <dgm:cxn modelId="{9FE92FC2-568E-4A23-A991-A8508E83B732}" type="presParOf" srcId="{55DCEB13-22DC-47E8-8DF4-18F54E6B39A8}" destId="{899C406C-11F1-46CB-BF04-11C14595F188}" srcOrd="0" destOrd="0" presId="urn:microsoft.com/office/officeart/2009/3/layout/HorizontalOrganizationChart"/>
    <dgm:cxn modelId="{A4956F8D-C745-4C36-BBD1-8154B86CF70D}" type="presParOf" srcId="{899C406C-11F1-46CB-BF04-11C14595F188}" destId="{A7842ECD-664D-45C8-BE5A-156400A26876}" srcOrd="0" destOrd="0" presId="urn:microsoft.com/office/officeart/2009/3/layout/HorizontalOrganizationChart"/>
    <dgm:cxn modelId="{FEBBD2DE-C405-4C59-B6E6-02C47AD0177B}" type="presParOf" srcId="{899C406C-11F1-46CB-BF04-11C14595F188}" destId="{95D8D3BB-F32B-4D65-86CD-58D9B3FE650A}" srcOrd="1" destOrd="0" presId="urn:microsoft.com/office/officeart/2009/3/layout/HorizontalOrganizationChart"/>
    <dgm:cxn modelId="{3F976E1C-A3C8-45AF-BC8B-4E49602A8C88}" type="presParOf" srcId="{55DCEB13-22DC-47E8-8DF4-18F54E6B39A8}" destId="{DE8C6417-6D4E-450F-A447-5FD0691F2785}" srcOrd="1" destOrd="0" presId="urn:microsoft.com/office/officeart/2009/3/layout/HorizontalOrganizationChart"/>
    <dgm:cxn modelId="{B912F10A-F8D9-448B-AE93-56012DD87FA8}" type="presParOf" srcId="{55DCEB13-22DC-47E8-8DF4-18F54E6B39A8}" destId="{CB97466B-23E1-4B5D-B923-628215F77F0F}" srcOrd="2" destOrd="0" presId="urn:microsoft.com/office/officeart/2009/3/layout/HorizontalOrganizationChart"/>
    <dgm:cxn modelId="{C73980CC-2343-4FE6-957A-2FD624F2F62B}" type="presParOf" srcId="{DC9871B2-3E7E-4313-A27B-ACB27B428CE0}" destId="{4E437514-F1C1-47FC-95CA-C6C2B1ACB74A}"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A2C3C3-0DC8-44B3-97EA-E59C4AE38103}" type="doc">
      <dgm:prSet loTypeId="urn:microsoft.com/office/officeart/2008/layout/SquareAccentList" loCatId="list" qsTypeId="urn:microsoft.com/office/officeart/2005/8/quickstyle/simple1" qsCatId="simple" csTypeId="urn:microsoft.com/office/officeart/2005/8/colors/accent1_1" csCatId="accent1" phldr="1"/>
      <dgm:spPr/>
      <dgm:t>
        <a:bodyPr/>
        <a:lstStyle/>
        <a:p>
          <a:endParaRPr lang="es-EC"/>
        </a:p>
      </dgm:t>
    </dgm:pt>
    <dgm:pt modelId="{084702A2-2AF1-4658-A0AD-05741233CB94}">
      <dgm:prSet phldrT="[Texto]" custT="1"/>
      <dgm:spPr/>
      <dgm:t>
        <a:bodyPr/>
        <a:lstStyle/>
        <a:p>
          <a:r>
            <a:rPr lang="es-EC" sz="2800" dirty="0" smtClean="0">
              <a:latin typeface="Arial" panose="020B0604020202020204" pitchFamily="34" charset="0"/>
              <a:cs typeface="Arial" panose="020B0604020202020204" pitchFamily="34" charset="0"/>
            </a:rPr>
            <a:t>Metazoos</a:t>
          </a:r>
          <a:endParaRPr lang="es-EC" sz="2800" dirty="0">
            <a:latin typeface="Arial" panose="020B0604020202020204" pitchFamily="34" charset="0"/>
            <a:cs typeface="Arial" panose="020B0604020202020204" pitchFamily="34" charset="0"/>
          </a:endParaRPr>
        </a:p>
      </dgm:t>
    </dgm:pt>
    <dgm:pt modelId="{E3335349-76A7-4855-AFE3-02ACA1395F12}" type="parTrans" cxnId="{26C974DA-874F-4B3C-B696-D218BF4E5141}">
      <dgm:prSet/>
      <dgm:spPr/>
      <dgm:t>
        <a:bodyPr/>
        <a:lstStyle/>
        <a:p>
          <a:endParaRPr lang="es-EC"/>
        </a:p>
      </dgm:t>
    </dgm:pt>
    <dgm:pt modelId="{F7932526-5C96-422F-9529-D228D61539E8}" type="sibTrans" cxnId="{26C974DA-874F-4B3C-B696-D218BF4E5141}">
      <dgm:prSet/>
      <dgm:spPr/>
      <dgm:t>
        <a:bodyPr/>
        <a:lstStyle/>
        <a:p>
          <a:endParaRPr lang="es-EC"/>
        </a:p>
      </dgm:t>
    </dgm:pt>
    <dgm:pt modelId="{A5596CE9-9DA7-498D-BE92-3210AB44610B}">
      <dgm:prSet phldrT="[Texto]" custT="1"/>
      <dgm:spPr/>
      <dgm:t>
        <a:bodyPr/>
        <a:lstStyle/>
        <a:p>
          <a:r>
            <a:rPr lang="es-EC" sz="2000" dirty="0" smtClean="0">
              <a:latin typeface="Arial" panose="020B0604020202020204" pitchFamily="34" charset="0"/>
              <a:cs typeface="Arial" panose="020B0604020202020204" pitchFamily="34" charset="0"/>
            </a:rPr>
            <a:t>Helmintos</a:t>
          </a:r>
          <a:endParaRPr lang="es-EC" sz="2000" dirty="0">
            <a:latin typeface="Arial" panose="020B0604020202020204" pitchFamily="34" charset="0"/>
            <a:cs typeface="Arial" panose="020B0604020202020204" pitchFamily="34" charset="0"/>
          </a:endParaRPr>
        </a:p>
      </dgm:t>
    </dgm:pt>
    <dgm:pt modelId="{C445FDE4-DEC4-4174-89E1-E97A332A2D8E}" type="parTrans" cxnId="{E33D37E7-D87B-44F8-AD66-B9C14200F887}">
      <dgm:prSet/>
      <dgm:spPr/>
      <dgm:t>
        <a:bodyPr/>
        <a:lstStyle/>
        <a:p>
          <a:endParaRPr lang="es-EC"/>
        </a:p>
      </dgm:t>
    </dgm:pt>
    <dgm:pt modelId="{C9C2D16C-6152-4B15-92A2-157C1A7D0455}" type="sibTrans" cxnId="{E33D37E7-D87B-44F8-AD66-B9C14200F887}">
      <dgm:prSet/>
      <dgm:spPr/>
      <dgm:t>
        <a:bodyPr/>
        <a:lstStyle/>
        <a:p>
          <a:endParaRPr lang="es-EC"/>
        </a:p>
      </dgm:t>
    </dgm:pt>
    <dgm:pt modelId="{4087E15E-3379-4825-A614-D83961248FB9}">
      <dgm:prSet phldrT="[Texto]" custT="1"/>
      <dgm:spPr/>
      <dgm:t>
        <a:bodyPr/>
        <a:lstStyle/>
        <a:p>
          <a:r>
            <a:rPr lang="es-EC" sz="2000" dirty="0" smtClean="0">
              <a:latin typeface="Arial" panose="020B0604020202020204" pitchFamily="34" charset="0"/>
              <a:cs typeface="Arial" panose="020B0604020202020204" pitchFamily="34" charset="0"/>
            </a:rPr>
            <a:t>Artrópodos</a:t>
          </a:r>
          <a:endParaRPr lang="es-EC" sz="2000" dirty="0">
            <a:latin typeface="Arial" panose="020B0604020202020204" pitchFamily="34" charset="0"/>
            <a:cs typeface="Arial" panose="020B0604020202020204" pitchFamily="34" charset="0"/>
          </a:endParaRPr>
        </a:p>
      </dgm:t>
    </dgm:pt>
    <dgm:pt modelId="{F1BBFA2E-8610-4B34-A387-2BE91B96193D}" type="parTrans" cxnId="{BCB3CEA3-E764-4ED9-BFAE-11D7D71BC5B6}">
      <dgm:prSet/>
      <dgm:spPr/>
      <dgm:t>
        <a:bodyPr/>
        <a:lstStyle/>
        <a:p>
          <a:endParaRPr lang="es-EC"/>
        </a:p>
      </dgm:t>
    </dgm:pt>
    <dgm:pt modelId="{5BED0517-3DAE-4C4F-BE1E-7E206A051D10}" type="sibTrans" cxnId="{BCB3CEA3-E764-4ED9-BFAE-11D7D71BC5B6}">
      <dgm:prSet/>
      <dgm:spPr/>
      <dgm:t>
        <a:bodyPr/>
        <a:lstStyle/>
        <a:p>
          <a:endParaRPr lang="es-EC"/>
        </a:p>
      </dgm:t>
    </dgm:pt>
    <dgm:pt modelId="{D7F307C6-B622-42D8-A771-45523D894BC6}">
      <dgm:prSet phldrT="[Texto]" custT="1"/>
      <dgm:spPr/>
      <dgm:t>
        <a:bodyPr/>
        <a:lstStyle/>
        <a:p>
          <a:r>
            <a:rPr lang="es-EC" sz="2000" dirty="0" smtClean="0">
              <a:latin typeface="Arial" panose="020B0604020202020204" pitchFamily="34" charset="0"/>
              <a:cs typeface="Arial" panose="020B0604020202020204" pitchFamily="34" charset="0"/>
            </a:rPr>
            <a:t>Platelmintos : </a:t>
          </a:r>
          <a:r>
            <a:rPr lang="es-EC" sz="1800" dirty="0" err="1" smtClean="0">
              <a:latin typeface="Arial" panose="020B0604020202020204" pitchFamily="34" charset="0"/>
              <a:cs typeface="Arial" panose="020B0604020202020204" pitchFamily="34" charset="0"/>
            </a:rPr>
            <a:t>Céstodos</a:t>
          </a:r>
          <a:r>
            <a:rPr lang="es-EC" sz="1800" dirty="0" smtClean="0">
              <a:latin typeface="Arial" panose="020B0604020202020204" pitchFamily="34" charset="0"/>
              <a:cs typeface="Arial" panose="020B0604020202020204" pitchFamily="34" charset="0"/>
            </a:rPr>
            <a:t> y </a:t>
          </a:r>
          <a:r>
            <a:rPr lang="es-EC" sz="1800" dirty="0" err="1" smtClean="0">
              <a:latin typeface="Arial" panose="020B0604020202020204" pitchFamily="34" charset="0"/>
              <a:cs typeface="Arial" panose="020B0604020202020204" pitchFamily="34" charset="0"/>
            </a:rPr>
            <a:t>Tremátodos</a:t>
          </a:r>
          <a:endParaRPr lang="es-EC" sz="1800" dirty="0">
            <a:latin typeface="Arial" panose="020B0604020202020204" pitchFamily="34" charset="0"/>
            <a:cs typeface="Arial" panose="020B0604020202020204" pitchFamily="34" charset="0"/>
          </a:endParaRPr>
        </a:p>
      </dgm:t>
    </dgm:pt>
    <dgm:pt modelId="{5305B75E-A8FB-45BB-8A46-10E69EECAA10}" type="parTrans" cxnId="{4EB678C0-8656-45F8-BC5A-F5C8CB095A79}">
      <dgm:prSet/>
      <dgm:spPr/>
      <dgm:t>
        <a:bodyPr/>
        <a:lstStyle/>
        <a:p>
          <a:endParaRPr lang="es-EC"/>
        </a:p>
      </dgm:t>
    </dgm:pt>
    <dgm:pt modelId="{85D2370B-8C52-4193-B713-63892F5CE35C}" type="sibTrans" cxnId="{4EB678C0-8656-45F8-BC5A-F5C8CB095A79}">
      <dgm:prSet/>
      <dgm:spPr/>
      <dgm:t>
        <a:bodyPr/>
        <a:lstStyle/>
        <a:p>
          <a:endParaRPr lang="es-EC"/>
        </a:p>
      </dgm:t>
    </dgm:pt>
    <dgm:pt modelId="{42D03830-22EB-49B0-947B-E55C7C10B1CD}">
      <dgm:prSet phldrT="[Texto]" custT="1"/>
      <dgm:spPr/>
      <dgm:t>
        <a:bodyPr/>
        <a:lstStyle/>
        <a:p>
          <a:r>
            <a:rPr lang="es-EC" sz="2000" dirty="0" err="1" smtClean="0">
              <a:latin typeface="Arial" panose="020B0604020202020204" pitchFamily="34" charset="0"/>
              <a:cs typeface="Arial" panose="020B0604020202020204" pitchFamily="34" charset="0"/>
            </a:rPr>
            <a:t>Nemátodos</a:t>
          </a:r>
          <a:endParaRPr lang="es-EC" sz="2000" dirty="0">
            <a:latin typeface="Arial" panose="020B0604020202020204" pitchFamily="34" charset="0"/>
            <a:cs typeface="Arial" panose="020B0604020202020204" pitchFamily="34" charset="0"/>
          </a:endParaRPr>
        </a:p>
      </dgm:t>
    </dgm:pt>
    <dgm:pt modelId="{DA86154B-285C-4A4D-A4EE-C9BD5879347A}" type="parTrans" cxnId="{AB986BC9-CEBE-477F-B926-0B4D0BFAEBA5}">
      <dgm:prSet/>
      <dgm:spPr/>
      <dgm:t>
        <a:bodyPr/>
        <a:lstStyle/>
        <a:p>
          <a:endParaRPr lang="es-EC"/>
        </a:p>
      </dgm:t>
    </dgm:pt>
    <dgm:pt modelId="{13CAF523-7B27-4F74-A171-1F0A62D79BC7}" type="sibTrans" cxnId="{AB986BC9-CEBE-477F-B926-0B4D0BFAEBA5}">
      <dgm:prSet/>
      <dgm:spPr/>
      <dgm:t>
        <a:bodyPr/>
        <a:lstStyle/>
        <a:p>
          <a:endParaRPr lang="es-EC"/>
        </a:p>
      </dgm:t>
    </dgm:pt>
    <dgm:pt modelId="{9617A272-772D-4ADB-A8A7-D33F63AC9B24}" type="pres">
      <dgm:prSet presAssocID="{FDA2C3C3-0DC8-44B3-97EA-E59C4AE38103}" presName="layout" presStyleCnt="0">
        <dgm:presLayoutVars>
          <dgm:chMax/>
          <dgm:chPref/>
          <dgm:dir/>
          <dgm:resizeHandles/>
        </dgm:presLayoutVars>
      </dgm:prSet>
      <dgm:spPr/>
      <dgm:t>
        <a:bodyPr/>
        <a:lstStyle/>
        <a:p>
          <a:endParaRPr lang="es-EC"/>
        </a:p>
      </dgm:t>
    </dgm:pt>
    <dgm:pt modelId="{6C55DA6A-EB56-469E-8E58-1E383E1F8AE2}" type="pres">
      <dgm:prSet presAssocID="{084702A2-2AF1-4658-A0AD-05741233CB94}" presName="root" presStyleCnt="0">
        <dgm:presLayoutVars>
          <dgm:chMax/>
          <dgm:chPref/>
        </dgm:presLayoutVars>
      </dgm:prSet>
      <dgm:spPr/>
      <dgm:t>
        <a:bodyPr/>
        <a:lstStyle/>
        <a:p>
          <a:endParaRPr lang="es-EC"/>
        </a:p>
      </dgm:t>
    </dgm:pt>
    <dgm:pt modelId="{1EFECE79-8CEE-40B4-81DA-72BF7D43C9E3}" type="pres">
      <dgm:prSet presAssocID="{084702A2-2AF1-4658-A0AD-05741233CB94}" presName="rootComposite" presStyleCnt="0">
        <dgm:presLayoutVars/>
      </dgm:prSet>
      <dgm:spPr/>
      <dgm:t>
        <a:bodyPr/>
        <a:lstStyle/>
        <a:p>
          <a:endParaRPr lang="es-EC"/>
        </a:p>
      </dgm:t>
    </dgm:pt>
    <dgm:pt modelId="{32A64A39-2580-4A97-AE34-D9DFAFD88DB1}" type="pres">
      <dgm:prSet presAssocID="{084702A2-2AF1-4658-A0AD-05741233CB94}" presName="ParentAccent" presStyleLbl="alignNode1" presStyleIdx="0" presStyleCnt="1" custScaleX="108656" custScaleY="99358" custLinFactNeighborX="0" custLinFactNeighborY="-28177"/>
      <dgm:spPr>
        <a:blipFill rotWithShape="0">
          <a:blip xmlns:r="http://schemas.openxmlformats.org/officeDocument/2006/relationships" r:embed="rId1"/>
          <a:stretch>
            <a:fillRect/>
          </a:stretch>
        </a:blipFill>
      </dgm:spPr>
      <dgm:t>
        <a:bodyPr/>
        <a:lstStyle/>
        <a:p>
          <a:endParaRPr lang="es-EC"/>
        </a:p>
      </dgm:t>
    </dgm:pt>
    <dgm:pt modelId="{0C10A06A-C3D8-4561-B157-A312DD56C7D7}" type="pres">
      <dgm:prSet presAssocID="{084702A2-2AF1-4658-A0AD-05741233CB94}" presName="ParentSmallAccent" presStyleLbl="fgAcc1" presStyleIdx="0" presStyleCnt="1" custLinFactNeighborX="-8649" custLinFactNeighborY="-79829"/>
      <dgm:spPr>
        <a:blipFill rotWithShape="0">
          <a:blip xmlns:r="http://schemas.openxmlformats.org/officeDocument/2006/relationships" r:embed="rId2"/>
          <a:stretch>
            <a:fillRect/>
          </a:stretch>
        </a:blipFill>
      </dgm:spPr>
      <dgm:t>
        <a:bodyPr/>
        <a:lstStyle/>
        <a:p>
          <a:endParaRPr lang="es-EC"/>
        </a:p>
      </dgm:t>
    </dgm:pt>
    <dgm:pt modelId="{ACE4D85C-BF64-4E7E-AE7F-48AA68D18C85}" type="pres">
      <dgm:prSet presAssocID="{084702A2-2AF1-4658-A0AD-05741233CB94}" presName="Parent" presStyleLbl="revTx" presStyleIdx="0" presStyleCnt="3">
        <dgm:presLayoutVars>
          <dgm:chMax/>
          <dgm:chPref val="4"/>
          <dgm:bulletEnabled val="1"/>
        </dgm:presLayoutVars>
      </dgm:prSet>
      <dgm:spPr/>
      <dgm:t>
        <a:bodyPr/>
        <a:lstStyle/>
        <a:p>
          <a:endParaRPr lang="es-EC"/>
        </a:p>
      </dgm:t>
    </dgm:pt>
    <dgm:pt modelId="{51BCC827-C9EE-4C6A-A57B-2A6A461A21DD}" type="pres">
      <dgm:prSet presAssocID="{084702A2-2AF1-4658-A0AD-05741233CB94}" presName="childShape" presStyleCnt="0">
        <dgm:presLayoutVars>
          <dgm:chMax val="0"/>
          <dgm:chPref val="0"/>
        </dgm:presLayoutVars>
      </dgm:prSet>
      <dgm:spPr/>
      <dgm:t>
        <a:bodyPr/>
        <a:lstStyle/>
        <a:p>
          <a:endParaRPr lang="es-EC"/>
        </a:p>
      </dgm:t>
    </dgm:pt>
    <dgm:pt modelId="{A51EE275-2954-4711-A1DB-298B1BC80BAD}" type="pres">
      <dgm:prSet presAssocID="{A5596CE9-9DA7-498D-BE92-3210AB44610B}" presName="childComposite" presStyleCnt="0">
        <dgm:presLayoutVars>
          <dgm:chMax val="0"/>
          <dgm:chPref val="0"/>
        </dgm:presLayoutVars>
      </dgm:prSet>
      <dgm:spPr/>
      <dgm:t>
        <a:bodyPr/>
        <a:lstStyle/>
        <a:p>
          <a:endParaRPr lang="es-EC"/>
        </a:p>
      </dgm:t>
    </dgm:pt>
    <dgm:pt modelId="{AFE450F8-C2FF-4EFA-85E2-4C776BEF26AE}" type="pres">
      <dgm:prSet presAssocID="{A5596CE9-9DA7-498D-BE92-3210AB44610B}" presName="ChildAccent" presStyleLbl="solidFgAcc1" presStyleIdx="0" presStyleCnt="2" custLinFactY="-274829" custLinFactNeighborX="48576" custLinFactNeighborY="-300000"/>
      <dgm:spPr>
        <a:blipFill rotWithShape="0">
          <a:blip xmlns:r="http://schemas.openxmlformats.org/officeDocument/2006/relationships" r:embed="rId3"/>
          <a:stretch>
            <a:fillRect/>
          </a:stretch>
        </a:blipFill>
      </dgm:spPr>
      <dgm:t>
        <a:bodyPr/>
        <a:lstStyle/>
        <a:p>
          <a:endParaRPr lang="es-EC"/>
        </a:p>
      </dgm:t>
    </dgm:pt>
    <dgm:pt modelId="{08B32C84-AF54-4CDA-AFF3-D46CF817AEB8}" type="pres">
      <dgm:prSet presAssocID="{A5596CE9-9DA7-498D-BE92-3210AB44610B}" presName="Child" presStyleLbl="revTx" presStyleIdx="1" presStyleCnt="3" custScaleY="532304" custLinFactY="-24826" custLinFactNeighborX="6476" custLinFactNeighborY="-100000">
        <dgm:presLayoutVars>
          <dgm:chMax val="0"/>
          <dgm:chPref val="0"/>
          <dgm:bulletEnabled val="1"/>
        </dgm:presLayoutVars>
      </dgm:prSet>
      <dgm:spPr/>
      <dgm:t>
        <a:bodyPr/>
        <a:lstStyle/>
        <a:p>
          <a:endParaRPr lang="es-EC"/>
        </a:p>
      </dgm:t>
    </dgm:pt>
    <dgm:pt modelId="{7C4CEB02-F2FB-411B-8B84-4DBA0F8D3A15}" type="pres">
      <dgm:prSet presAssocID="{4087E15E-3379-4825-A614-D83961248FB9}" presName="childComposite" presStyleCnt="0">
        <dgm:presLayoutVars>
          <dgm:chMax val="0"/>
          <dgm:chPref val="0"/>
        </dgm:presLayoutVars>
      </dgm:prSet>
      <dgm:spPr/>
    </dgm:pt>
    <dgm:pt modelId="{5F41E830-B1A2-4826-9F8B-AB84F15ACE62}" type="pres">
      <dgm:prSet presAssocID="{4087E15E-3379-4825-A614-D83961248FB9}" presName="ChildAccent" presStyleLbl="solidFgAcc1" presStyleIdx="1" presStyleCnt="2" custLinFactY="-200000" custLinFactNeighborX="80962" custLinFactNeighborY="-275191"/>
      <dgm:spPr/>
    </dgm:pt>
    <dgm:pt modelId="{8F37B321-ED30-4C08-84AF-C188C04C881E}" type="pres">
      <dgm:prSet presAssocID="{4087E15E-3379-4825-A614-D83961248FB9}" presName="Child" presStyleLbl="revTx" presStyleIdx="2" presStyleCnt="3" custLinFactY="-100000" custLinFactNeighborX="6476" custLinFactNeighborY="-103857">
        <dgm:presLayoutVars>
          <dgm:chMax val="0"/>
          <dgm:chPref val="0"/>
          <dgm:bulletEnabled val="1"/>
        </dgm:presLayoutVars>
      </dgm:prSet>
      <dgm:spPr/>
      <dgm:t>
        <a:bodyPr/>
        <a:lstStyle/>
        <a:p>
          <a:endParaRPr lang="es-EC"/>
        </a:p>
      </dgm:t>
    </dgm:pt>
  </dgm:ptLst>
  <dgm:cxnLst>
    <dgm:cxn modelId="{02278C36-FC57-4D77-982A-15307F787B57}" type="presOf" srcId="{D7F307C6-B622-42D8-A771-45523D894BC6}" destId="{08B32C84-AF54-4CDA-AFF3-D46CF817AEB8}" srcOrd="0" destOrd="1" presId="urn:microsoft.com/office/officeart/2008/layout/SquareAccentList"/>
    <dgm:cxn modelId="{ACA12E07-D4AC-4BA1-B1E3-201708208E3E}" type="presOf" srcId="{4087E15E-3379-4825-A614-D83961248FB9}" destId="{8F37B321-ED30-4C08-84AF-C188C04C881E}" srcOrd="0" destOrd="0" presId="urn:microsoft.com/office/officeart/2008/layout/SquareAccentList"/>
    <dgm:cxn modelId="{AB986BC9-CEBE-477F-B926-0B4D0BFAEBA5}" srcId="{A5596CE9-9DA7-498D-BE92-3210AB44610B}" destId="{42D03830-22EB-49B0-947B-E55C7C10B1CD}" srcOrd="1" destOrd="0" parTransId="{DA86154B-285C-4A4D-A4EE-C9BD5879347A}" sibTransId="{13CAF523-7B27-4F74-A171-1F0A62D79BC7}"/>
    <dgm:cxn modelId="{4943518A-CB2E-4690-963F-85E652620CE5}" type="presOf" srcId="{42D03830-22EB-49B0-947B-E55C7C10B1CD}" destId="{08B32C84-AF54-4CDA-AFF3-D46CF817AEB8}" srcOrd="0" destOrd="2" presId="urn:microsoft.com/office/officeart/2008/layout/SquareAccentList"/>
    <dgm:cxn modelId="{E33D37E7-D87B-44F8-AD66-B9C14200F887}" srcId="{084702A2-2AF1-4658-A0AD-05741233CB94}" destId="{A5596CE9-9DA7-498D-BE92-3210AB44610B}" srcOrd="0" destOrd="0" parTransId="{C445FDE4-DEC4-4174-89E1-E97A332A2D8E}" sibTransId="{C9C2D16C-6152-4B15-92A2-157C1A7D0455}"/>
    <dgm:cxn modelId="{26C974DA-874F-4B3C-B696-D218BF4E5141}" srcId="{FDA2C3C3-0DC8-44B3-97EA-E59C4AE38103}" destId="{084702A2-2AF1-4658-A0AD-05741233CB94}" srcOrd="0" destOrd="0" parTransId="{E3335349-76A7-4855-AFE3-02ACA1395F12}" sibTransId="{F7932526-5C96-422F-9529-D228D61539E8}"/>
    <dgm:cxn modelId="{4EB678C0-8656-45F8-BC5A-F5C8CB095A79}" srcId="{A5596CE9-9DA7-498D-BE92-3210AB44610B}" destId="{D7F307C6-B622-42D8-A771-45523D894BC6}" srcOrd="0" destOrd="0" parTransId="{5305B75E-A8FB-45BB-8A46-10E69EECAA10}" sibTransId="{85D2370B-8C52-4193-B713-63892F5CE35C}"/>
    <dgm:cxn modelId="{1923F12A-A1A3-4AE3-8915-EE00BC30FEFF}" type="presOf" srcId="{A5596CE9-9DA7-498D-BE92-3210AB44610B}" destId="{08B32C84-AF54-4CDA-AFF3-D46CF817AEB8}" srcOrd="0" destOrd="0" presId="urn:microsoft.com/office/officeart/2008/layout/SquareAccentList"/>
    <dgm:cxn modelId="{CFFAFD16-A706-4BB2-A97C-BFB670D3DB21}" type="presOf" srcId="{FDA2C3C3-0DC8-44B3-97EA-E59C4AE38103}" destId="{9617A272-772D-4ADB-A8A7-D33F63AC9B24}" srcOrd="0" destOrd="0" presId="urn:microsoft.com/office/officeart/2008/layout/SquareAccentList"/>
    <dgm:cxn modelId="{4BEBEB73-B787-44BF-900D-10ACC02E57C8}" type="presOf" srcId="{084702A2-2AF1-4658-A0AD-05741233CB94}" destId="{ACE4D85C-BF64-4E7E-AE7F-48AA68D18C85}" srcOrd="0" destOrd="0" presId="urn:microsoft.com/office/officeart/2008/layout/SquareAccentList"/>
    <dgm:cxn modelId="{BCB3CEA3-E764-4ED9-BFAE-11D7D71BC5B6}" srcId="{084702A2-2AF1-4658-A0AD-05741233CB94}" destId="{4087E15E-3379-4825-A614-D83961248FB9}" srcOrd="1" destOrd="0" parTransId="{F1BBFA2E-8610-4B34-A387-2BE91B96193D}" sibTransId="{5BED0517-3DAE-4C4F-BE1E-7E206A051D10}"/>
    <dgm:cxn modelId="{17B132F9-F373-4199-9BF6-E6802ECF1A38}" type="presParOf" srcId="{9617A272-772D-4ADB-A8A7-D33F63AC9B24}" destId="{6C55DA6A-EB56-469E-8E58-1E383E1F8AE2}" srcOrd="0" destOrd="0" presId="urn:microsoft.com/office/officeart/2008/layout/SquareAccentList"/>
    <dgm:cxn modelId="{8E6AF0A1-5745-44D6-945D-0F083C8DFE81}" type="presParOf" srcId="{6C55DA6A-EB56-469E-8E58-1E383E1F8AE2}" destId="{1EFECE79-8CEE-40B4-81DA-72BF7D43C9E3}" srcOrd="0" destOrd="0" presId="urn:microsoft.com/office/officeart/2008/layout/SquareAccentList"/>
    <dgm:cxn modelId="{401F6136-0612-43C9-895D-BB46864260F8}" type="presParOf" srcId="{1EFECE79-8CEE-40B4-81DA-72BF7D43C9E3}" destId="{32A64A39-2580-4A97-AE34-D9DFAFD88DB1}" srcOrd="0" destOrd="0" presId="urn:microsoft.com/office/officeart/2008/layout/SquareAccentList"/>
    <dgm:cxn modelId="{C5BAB016-6215-4D49-8537-C5D1A49AF17F}" type="presParOf" srcId="{1EFECE79-8CEE-40B4-81DA-72BF7D43C9E3}" destId="{0C10A06A-C3D8-4561-B157-A312DD56C7D7}" srcOrd="1" destOrd="0" presId="urn:microsoft.com/office/officeart/2008/layout/SquareAccentList"/>
    <dgm:cxn modelId="{E16C71B6-98A3-49C5-B4CC-48528DA7116F}" type="presParOf" srcId="{1EFECE79-8CEE-40B4-81DA-72BF7D43C9E3}" destId="{ACE4D85C-BF64-4E7E-AE7F-48AA68D18C85}" srcOrd="2" destOrd="0" presId="urn:microsoft.com/office/officeart/2008/layout/SquareAccentList"/>
    <dgm:cxn modelId="{A05EDBA2-6952-4F2C-B7A7-0E57593EFA46}" type="presParOf" srcId="{6C55DA6A-EB56-469E-8E58-1E383E1F8AE2}" destId="{51BCC827-C9EE-4C6A-A57B-2A6A461A21DD}" srcOrd="1" destOrd="0" presId="urn:microsoft.com/office/officeart/2008/layout/SquareAccentList"/>
    <dgm:cxn modelId="{22BC04D5-27F5-46BA-8F41-1F732C6C7CAB}" type="presParOf" srcId="{51BCC827-C9EE-4C6A-A57B-2A6A461A21DD}" destId="{A51EE275-2954-4711-A1DB-298B1BC80BAD}" srcOrd="0" destOrd="0" presId="urn:microsoft.com/office/officeart/2008/layout/SquareAccentList"/>
    <dgm:cxn modelId="{4F9DE55E-76FB-45EF-B603-91B0F096DDCB}" type="presParOf" srcId="{A51EE275-2954-4711-A1DB-298B1BC80BAD}" destId="{AFE450F8-C2FF-4EFA-85E2-4C776BEF26AE}" srcOrd="0" destOrd="0" presId="urn:microsoft.com/office/officeart/2008/layout/SquareAccentList"/>
    <dgm:cxn modelId="{2453B112-9D7A-4525-8B84-A0054B1F9249}" type="presParOf" srcId="{A51EE275-2954-4711-A1DB-298B1BC80BAD}" destId="{08B32C84-AF54-4CDA-AFF3-D46CF817AEB8}" srcOrd="1" destOrd="0" presId="urn:microsoft.com/office/officeart/2008/layout/SquareAccentList"/>
    <dgm:cxn modelId="{52449ED2-886A-4976-B38A-5AE1FCCD2738}" type="presParOf" srcId="{51BCC827-C9EE-4C6A-A57B-2A6A461A21DD}" destId="{7C4CEB02-F2FB-411B-8B84-4DBA0F8D3A15}" srcOrd="1" destOrd="0" presId="urn:microsoft.com/office/officeart/2008/layout/SquareAccentList"/>
    <dgm:cxn modelId="{4A862369-D9EB-4E13-B0D6-7AD7BD30BFFC}" type="presParOf" srcId="{7C4CEB02-F2FB-411B-8B84-4DBA0F8D3A15}" destId="{5F41E830-B1A2-4826-9F8B-AB84F15ACE62}" srcOrd="0" destOrd="0" presId="urn:microsoft.com/office/officeart/2008/layout/SquareAccentList"/>
    <dgm:cxn modelId="{6A655E90-8B5A-478B-B14C-E661719DD3C8}" type="presParOf" srcId="{7C4CEB02-F2FB-411B-8B84-4DBA0F8D3A15}" destId="{8F37B321-ED30-4C08-84AF-C188C04C881E}" srcOrd="1" destOrd="0" presId="urn:microsoft.com/office/officeart/2008/layout/SquareAccent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0F48CD7-FC05-44AC-8CA5-BC33D32DB095}" type="doc">
      <dgm:prSet loTypeId="urn:microsoft.com/office/officeart/2009/3/layout/HorizontalOrganizationChart" loCatId="hierarchy" qsTypeId="urn:microsoft.com/office/officeart/2005/8/quickstyle/simple1" qsCatId="simple" csTypeId="urn:microsoft.com/office/officeart/2005/8/colors/accent0_2" csCatId="mainScheme" phldr="1"/>
      <dgm:spPr/>
      <dgm:t>
        <a:bodyPr/>
        <a:lstStyle/>
        <a:p>
          <a:endParaRPr lang="es-EC"/>
        </a:p>
      </dgm:t>
    </dgm:pt>
    <dgm:pt modelId="{1BB65924-5111-4A7F-AABB-C3B807E38AB3}">
      <dgm:prSet phldrT="[Texto]"/>
      <dgm:spPr/>
      <dgm:t>
        <a:bodyPr/>
        <a:lstStyle/>
        <a:p>
          <a:r>
            <a:rPr lang="es-EC" dirty="0" err="1" smtClean="0"/>
            <a:t>Céstodo</a:t>
          </a:r>
          <a:endParaRPr lang="es-EC" dirty="0"/>
        </a:p>
      </dgm:t>
    </dgm:pt>
    <dgm:pt modelId="{F2970FE2-9B6C-4DA0-9716-501433E83354}" type="parTrans" cxnId="{0A4A70F5-5FAF-429B-9D55-53B175CBBC82}">
      <dgm:prSet/>
      <dgm:spPr/>
      <dgm:t>
        <a:bodyPr/>
        <a:lstStyle/>
        <a:p>
          <a:endParaRPr lang="es-EC"/>
        </a:p>
      </dgm:t>
    </dgm:pt>
    <dgm:pt modelId="{C56FD2A1-2191-4FC2-AE1B-5FF7C77EB1D8}" type="sibTrans" cxnId="{0A4A70F5-5FAF-429B-9D55-53B175CBBC82}">
      <dgm:prSet/>
      <dgm:spPr/>
      <dgm:t>
        <a:bodyPr/>
        <a:lstStyle/>
        <a:p>
          <a:endParaRPr lang="es-EC"/>
        </a:p>
      </dgm:t>
    </dgm:pt>
    <dgm:pt modelId="{DF796149-3F40-4237-8E91-89F7B0F70E97}">
      <dgm:prSet phldrT="[Texto]"/>
      <dgm:spPr/>
      <dgm:t>
        <a:bodyPr/>
        <a:lstStyle/>
        <a:p>
          <a:r>
            <a:rPr lang="es-EC" i="1" dirty="0" err="1" smtClean="0"/>
            <a:t>Hymenolepis</a:t>
          </a:r>
          <a:r>
            <a:rPr lang="es-EC" dirty="0" smtClean="0"/>
            <a:t> </a:t>
          </a:r>
          <a:r>
            <a:rPr lang="es-EC" dirty="0" err="1" smtClean="0"/>
            <a:t>sp</a:t>
          </a:r>
          <a:r>
            <a:rPr lang="es-EC" dirty="0" smtClean="0"/>
            <a:t>.</a:t>
          </a:r>
          <a:endParaRPr lang="es-EC" dirty="0"/>
        </a:p>
      </dgm:t>
    </dgm:pt>
    <dgm:pt modelId="{DC00EB4B-8F4B-4485-A59E-3D262F5FC012}" type="parTrans" cxnId="{54563FDB-EC39-416D-8790-72BD71969125}">
      <dgm:prSet/>
      <dgm:spPr/>
      <dgm:t>
        <a:bodyPr/>
        <a:lstStyle/>
        <a:p>
          <a:endParaRPr lang="es-EC"/>
        </a:p>
      </dgm:t>
    </dgm:pt>
    <dgm:pt modelId="{C6AA830E-6819-447A-85A1-8333D1CCEA8D}" type="sibTrans" cxnId="{54563FDB-EC39-416D-8790-72BD71969125}">
      <dgm:prSet/>
      <dgm:spPr/>
      <dgm:t>
        <a:bodyPr/>
        <a:lstStyle/>
        <a:p>
          <a:endParaRPr lang="es-EC"/>
        </a:p>
      </dgm:t>
    </dgm:pt>
    <dgm:pt modelId="{36F099DE-6CF0-47DE-BC91-CE73ABC8C27B}">
      <dgm:prSet phldrT="[Texto]"/>
      <dgm:spPr/>
      <dgm:t>
        <a:bodyPr/>
        <a:lstStyle/>
        <a:p>
          <a:r>
            <a:rPr lang="es-EC" dirty="0" smtClean="0"/>
            <a:t>C </a:t>
          </a:r>
          <a:r>
            <a:rPr lang="es-EC" dirty="0" smtClean="0">
              <a:solidFill>
                <a:schemeClr val="tx1"/>
              </a:solidFill>
            </a:rPr>
            <a:t>83.07 µM ± 8.56 µM por 59.9 µM ± 1.52 µM</a:t>
          </a:r>
          <a:endParaRPr lang="es-EC" dirty="0">
            <a:solidFill>
              <a:schemeClr val="tx1"/>
            </a:solidFill>
          </a:endParaRPr>
        </a:p>
      </dgm:t>
    </dgm:pt>
    <dgm:pt modelId="{BD1D0CBC-D161-4C71-95C9-0553D366AE43}" type="parTrans" cxnId="{D6B31110-B927-42E4-9AD9-0B4D7189B893}">
      <dgm:prSet/>
      <dgm:spPr/>
      <dgm:t>
        <a:bodyPr/>
        <a:lstStyle/>
        <a:p>
          <a:endParaRPr lang="es-EC"/>
        </a:p>
      </dgm:t>
    </dgm:pt>
    <dgm:pt modelId="{3574D382-7075-4199-8CFC-275C698CAC82}" type="sibTrans" cxnId="{D6B31110-B927-42E4-9AD9-0B4D7189B893}">
      <dgm:prSet/>
      <dgm:spPr/>
      <dgm:t>
        <a:bodyPr/>
        <a:lstStyle/>
        <a:p>
          <a:endParaRPr lang="es-EC"/>
        </a:p>
      </dgm:t>
    </dgm:pt>
    <dgm:pt modelId="{C700841A-54E9-4633-AB63-DF8C131E891E}">
      <dgm:prSet phldrT="[Texto]"/>
      <dgm:spPr/>
      <dgm:t>
        <a:bodyPr/>
        <a:lstStyle/>
        <a:p>
          <a:r>
            <a:rPr lang="es-EC" dirty="0" smtClean="0"/>
            <a:t> A y B </a:t>
          </a:r>
          <a:r>
            <a:rPr lang="es-EC" dirty="0" smtClean="0">
              <a:solidFill>
                <a:schemeClr val="tx1"/>
              </a:solidFill>
              <a:effectLst/>
              <a:latin typeface="+mn-lt"/>
              <a:ea typeface="+mn-ea"/>
              <a:cs typeface="+mn-cs"/>
            </a:rPr>
            <a:t>52.73 µM ± 1.30 µM por 43.4 µM ± 1.84 µM</a:t>
          </a:r>
          <a:r>
            <a:rPr lang="es-EC" dirty="0" smtClean="0"/>
            <a:t>   </a:t>
          </a:r>
          <a:endParaRPr lang="es-EC" dirty="0"/>
        </a:p>
      </dgm:t>
    </dgm:pt>
    <dgm:pt modelId="{069F7B1E-487A-45F1-8CED-82B708D81CE2}" type="parTrans" cxnId="{615AB52A-59C0-49A2-8414-8E77841E5C72}">
      <dgm:prSet/>
      <dgm:spPr/>
      <dgm:t>
        <a:bodyPr/>
        <a:lstStyle/>
        <a:p>
          <a:endParaRPr lang="es-EC"/>
        </a:p>
      </dgm:t>
    </dgm:pt>
    <dgm:pt modelId="{4FEC25B0-29F1-400C-90D5-D15D4BA743D7}" type="sibTrans" cxnId="{615AB52A-59C0-49A2-8414-8E77841E5C72}">
      <dgm:prSet/>
      <dgm:spPr/>
      <dgm:t>
        <a:bodyPr/>
        <a:lstStyle/>
        <a:p>
          <a:endParaRPr lang="es-EC"/>
        </a:p>
      </dgm:t>
    </dgm:pt>
    <dgm:pt modelId="{F38F4F50-8321-4B3E-8634-20B222C78F53}" type="pres">
      <dgm:prSet presAssocID="{20F48CD7-FC05-44AC-8CA5-BC33D32DB095}" presName="hierChild1" presStyleCnt="0">
        <dgm:presLayoutVars>
          <dgm:orgChart val="1"/>
          <dgm:chPref val="1"/>
          <dgm:dir/>
          <dgm:animOne val="branch"/>
          <dgm:animLvl val="lvl"/>
          <dgm:resizeHandles/>
        </dgm:presLayoutVars>
      </dgm:prSet>
      <dgm:spPr/>
      <dgm:t>
        <a:bodyPr/>
        <a:lstStyle/>
        <a:p>
          <a:endParaRPr lang="es-EC"/>
        </a:p>
      </dgm:t>
    </dgm:pt>
    <dgm:pt modelId="{2291D2E8-EEC5-4EEF-87DE-7393E3CB06EA}" type="pres">
      <dgm:prSet presAssocID="{1BB65924-5111-4A7F-AABB-C3B807E38AB3}" presName="hierRoot1" presStyleCnt="0">
        <dgm:presLayoutVars>
          <dgm:hierBranch val="init"/>
        </dgm:presLayoutVars>
      </dgm:prSet>
      <dgm:spPr/>
    </dgm:pt>
    <dgm:pt modelId="{C5DD081A-81C7-4208-A5BC-23EA33532616}" type="pres">
      <dgm:prSet presAssocID="{1BB65924-5111-4A7F-AABB-C3B807E38AB3}" presName="rootComposite1" presStyleCnt="0"/>
      <dgm:spPr/>
    </dgm:pt>
    <dgm:pt modelId="{BB8B9F47-B1E3-4CDB-BFBF-1ACE6310B75F}" type="pres">
      <dgm:prSet presAssocID="{1BB65924-5111-4A7F-AABB-C3B807E38AB3}" presName="rootText1" presStyleLbl="node0" presStyleIdx="0" presStyleCnt="1" custLinFactNeighborX="-135" custLinFactNeighborY="-67999">
        <dgm:presLayoutVars>
          <dgm:chPref val="3"/>
        </dgm:presLayoutVars>
      </dgm:prSet>
      <dgm:spPr/>
      <dgm:t>
        <a:bodyPr/>
        <a:lstStyle/>
        <a:p>
          <a:endParaRPr lang="es-EC"/>
        </a:p>
      </dgm:t>
    </dgm:pt>
    <dgm:pt modelId="{3C9D3075-ACDE-45EC-9AFB-D0D436DD9A00}" type="pres">
      <dgm:prSet presAssocID="{1BB65924-5111-4A7F-AABB-C3B807E38AB3}" presName="rootConnector1" presStyleLbl="node1" presStyleIdx="0" presStyleCnt="0"/>
      <dgm:spPr/>
      <dgm:t>
        <a:bodyPr/>
        <a:lstStyle/>
        <a:p>
          <a:endParaRPr lang="es-EC"/>
        </a:p>
      </dgm:t>
    </dgm:pt>
    <dgm:pt modelId="{A96753EB-95ED-407E-A82F-72EBF4CB2A1D}" type="pres">
      <dgm:prSet presAssocID="{1BB65924-5111-4A7F-AABB-C3B807E38AB3}" presName="hierChild2" presStyleCnt="0"/>
      <dgm:spPr/>
    </dgm:pt>
    <dgm:pt modelId="{AB658373-1F5B-4BB0-966C-A5A6769DCD94}" type="pres">
      <dgm:prSet presAssocID="{DC00EB4B-8F4B-4485-A59E-3D262F5FC012}" presName="Name64" presStyleLbl="parChTrans1D2" presStyleIdx="0" presStyleCnt="1"/>
      <dgm:spPr/>
      <dgm:t>
        <a:bodyPr/>
        <a:lstStyle/>
        <a:p>
          <a:endParaRPr lang="es-EC"/>
        </a:p>
      </dgm:t>
    </dgm:pt>
    <dgm:pt modelId="{AA7F98CF-19CA-4557-9EE6-288E987990F1}" type="pres">
      <dgm:prSet presAssocID="{DF796149-3F40-4237-8E91-89F7B0F70E97}" presName="hierRoot2" presStyleCnt="0">
        <dgm:presLayoutVars>
          <dgm:hierBranch val="init"/>
        </dgm:presLayoutVars>
      </dgm:prSet>
      <dgm:spPr/>
    </dgm:pt>
    <dgm:pt modelId="{EC64A4EE-7DF4-4396-AD7F-5C85362E8E96}" type="pres">
      <dgm:prSet presAssocID="{DF796149-3F40-4237-8E91-89F7B0F70E97}" presName="rootComposite" presStyleCnt="0"/>
      <dgm:spPr/>
    </dgm:pt>
    <dgm:pt modelId="{49E00203-70CE-4877-92A6-49DBBD4F407F}" type="pres">
      <dgm:prSet presAssocID="{DF796149-3F40-4237-8E91-89F7B0F70E97}" presName="rootText" presStyleLbl="node2" presStyleIdx="0" presStyleCnt="1" custLinFactNeighborX="-2384" custLinFactNeighborY="-67999">
        <dgm:presLayoutVars>
          <dgm:chPref val="3"/>
        </dgm:presLayoutVars>
      </dgm:prSet>
      <dgm:spPr/>
      <dgm:t>
        <a:bodyPr/>
        <a:lstStyle/>
        <a:p>
          <a:endParaRPr lang="es-EC"/>
        </a:p>
      </dgm:t>
    </dgm:pt>
    <dgm:pt modelId="{DDB0BBD6-6273-4B96-84EC-B3236E2537F7}" type="pres">
      <dgm:prSet presAssocID="{DF796149-3F40-4237-8E91-89F7B0F70E97}" presName="rootConnector" presStyleLbl="node2" presStyleIdx="0" presStyleCnt="1"/>
      <dgm:spPr/>
      <dgm:t>
        <a:bodyPr/>
        <a:lstStyle/>
        <a:p>
          <a:endParaRPr lang="es-EC"/>
        </a:p>
      </dgm:t>
    </dgm:pt>
    <dgm:pt modelId="{5A1E3CC5-7BFC-4C00-AB3B-2BA0C23F09D1}" type="pres">
      <dgm:prSet presAssocID="{DF796149-3F40-4237-8E91-89F7B0F70E97}" presName="hierChild4" presStyleCnt="0"/>
      <dgm:spPr/>
    </dgm:pt>
    <dgm:pt modelId="{5B9C20E9-A3F2-4229-91C5-D6C9838AC556}" type="pres">
      <dgm:prSet presAssocID="{069F7B1E-487A-45F1-8CED-82B708D81CE2}" presName="Name64" presStyleLbl="parChTrans1D3" presStyleIdx="0" presStyleCnt="2"/>
      <dgm:spPr/>
      <dgm:t>
        <a:bodyPr/>
        <a:lstStyle/>
        <a:p>
          <a:endParaRPr lang="es-EC"/>
        </a:p>
      </dgm:t>
    </dgm:pt>
    <dgm:pt modelId="{D48C6CD9-8E38-4FA3-8E62-3F02F15C3B52}" type="pres">
      <dgm:prSet presAssocID="{C700841A-54E9-4633-AB63-DF8C131E891E}" presName="hierRoot2" presStyleCnt="0">
        <dgm:presLayoutVars>
          <dgm:hierBranch val="init"/>
        </dgm:presLayoutVars>
      </dgm:prSet>
      <dgm:spPr/>
    </dgm:pt>
    <dgm:pt modelId="{93FA5C76-F30B-49ED-88D4-EE7CA60F5F89}" type="pres">
      <dgm:prSet presAssocID="{C700841A-54E9-4633-AB63-DF8C131E891E}" presName="rootComposite" presStyleCnt="0"/>
      <dgm:spPr/>
    </dgm:pt>
    <dgm:pt modelId="{70B3FA6D-266B-4C96-8D17-96F632D1A245}" type="pres">
      <dgm:prSet presAssocID="{C700841A-54E9-4633-AB63-DF8C131E891E}" presName="rootText" presStyleLbl="node3" presStyleIdx="0" presStyleCnt="2" custLinFactNeighborX="-1575" custLinFactNeighborY="-11360">
        <dgm:presLayoutVars>
          <dgm:chPref val="3"/>
        </dgm:presLayoutVars>
      </dgm:prSet>
      <dgm:spPr/>
      <dgm:t>
        <a:bodyPr/>
        <a:lstStyle/>
        <a:p>
          <a:endParaRPr lang="es-EC"/>
        </a:p>
      </dgm:t>
    </dgm:pt>
    <dgm:pt modelId="{5638FD27-E2A7-453E-8C9F-4E7B825333C5}" type="pres">
      <dgm:prSet presAssocID="{C700841A-54E9-4633-AB63-DF8C131E891E}" presName="rootConnector" presStyleLbl="node3" presStyleIdx="0" presStyleCnt="2"/>
      <dgm:spPr/>
      <dgm:t>
        <a:bodyPr/>
        <a:lstStyle/>
        <a:p>
          <a:endParaRPr lang="es-EC"/>
        </a:p>
      </dgm:t>
    </dgm:pt>
    <dgm:pt modelId="{E61F60B5-A72D-4B2C-8FDF-79A91CDD8B48}" type="pres">
      <dgm:prSet presAssocID="{C700841A-54E9-4633-AB63-DF8C131E891E}" presName="hierChild4" presStyleCnt="0"/>
      <dgm:spPr/>
    </dgm:pt>
    <dgm:pt modelId="{3C74E412-BA60-4074-BF3E-1E90BEFB8DD4}" type="pres">
      <dgm:prSet presAssocID="{C700841A-54E9-4633-AB63-DF8C131E891E}" presName="hierChild5" presStyleCnt="0"/>
      <dgm:spPr/>
    </dgm:pt>
    <dgm:pt modelId="{610D0675-6852-4AB1-81F6-B80FDF08596D}" type="pres">
      <dgm:prSet presAssocID="{BD1D0CBC-D161-4C71-95C9-0553D366AE43}" presName="Name64" presStyleLbl="parChTrans1D3" presStyleIdx="1" presStyleCnt="2"/>
      <dgm:spPr/>
      <dgm:t>
        <a:bodyPr/>
        <a:lstStyle/>
        <a:p>
          <a:endParaRPr lang="es-EC"/>
        </a:p>
      </dgm:t>
    </dgm:pt>
    <dgm:pt modelId="{4EC46BA0-72A0-4436-8EB7-2D6A0040559C}" type="pres">
      <dgm:prSet presAssocID="{36F099DE-6CF0-47DE-BC91-CE73ABC8C27B}" presName="hierRoot2" presStyleCnt="0">
        <dgm:presLayoutVars>
          <dgm:hierBranch val="init"/>
        </dgm:presLayoutVars>
      </dgm:prSet>
      <dgm:spPr/>
    </dgm:pt>
    <dgm:pt modelId="{D49362BB-FFB1-4ED8-B312-6BE241111811}" type="pres">
      <dgm:prSet presAssocID="{36F099DE-6CF0-47DE-BC91-CE73ABC8C27B}" presName="rootComposite" presStyleCnt="0"/>
      <dgm:spPr/>
    </dgm:pt>
    <dgm:pt modelId="{3B765C14-E7AE-4759-96EF-C1F61C4CF14B}" type="pres">
      <dgm:prSet presAssocID="{36F099DE-6CF0-47DE-BC91-CE73ABC8C27B}" presName="rootText" presStyleLbl="node3" presStyleIdx="1" presStyleCnt="2" custLinFactNeighborX="-1710" custLinFactNeighborY="-10224">
        <dgm:presLayoutVars>
          <dgm:chPref val="3"/>
        </dgm:presLayoutVars>
      </dgm:prSet>
      <dgm:spPr/>
      <dgm:t>
        <a:bodyPr/>
        <a:lstStyle/>
        <a:p>
          <a:endParaRPr lang="es-EC"/>
        </a:p>
      </dgm:t>
    </dgm:pt>
    <dgm:pt modelId="{3803E8B4-DC95-41A3-920B-CB12FD185192}" type="pres">
      <dgm:prSet presAssocID="{36F099DE-6CF0-47DE-BC91-CE73ABC8C27B}" presName="rootConnector" presStyleLbl="node3" presStyleIdx="1" presStyleCnt="2"/>
      <dgm:spPr/>
      <dgm:t>
        <a:bodyPr/>
        <a:lstStyle/>
        <a:p>
          <a:endParaRPr lang="es-EC"/>
        </a:p>
      </dgm:t>
    </dgm:pt>
    <dgm:pt modelId="{BD214EBF-5C51-4468-82E9-23BF8E26C6CA}" type="pres">
      <dgm:prSet presAssocID="{36F099DE-6CF0-47DE-BC91-CE73ABC8C27B}" presName="hierChild4" presStyleCnt="0"/>
      <dgm:spPr/>
    </dgm:pt>
    <dgm:pt modelId="{7961CF90-9FEF-45F4-ABD6-5CFA7B8F0189}" type="pres">
      <dgm:prSet presAssocID="{36F099DE-6CF0-47DE-BC91-CE73ABC8C27B}" presName="hierChild5" presStyleCnt="0"/>
      <dgm:spPr/>
    </dgm:pt>
    <dgm:pt modelId="{00B0BDD9-AE79-4D5E-AC16-BBED60DDCE2C}" type="pres">
      <dgm:prSet presAssocID="{DF796149-3F40-4237-8E91-89F7B0F70E97}" presName="hierChild5" presStyleCnt="0"/>
      <dgm:spPr/>
    </dgm:pt>
    <dgm:pt modelId="{AE470E77-4A03-4DD6-8887-275830A01DB3}" type="pres">
      <dgm:prSet presAssocID="{1BB65924-5111-4A7F-AABB-C3B807E38AB3}" presName="hierChild3" presStyleCnt="0"/>
      <dgm:spPr/>
    </dgm:pt>
  </dgm:ptLst>
  <dgm:cxnLst>
    <dgm:cxn modelId="{40690441-6EF0-49E0-A714-077F2414526E}" type="presOf" srcId="{069F7B1E-487A-45F1-8CED-82B708D81CE2}" destId="{5B9C20E9-A3F2-4229-91C5-D6C9838AC556}" srcOrd="0" destOrd="0" presId="urn:microsoft.com/office/officeart/2009/3/layout/HorizontalOrganizationChart"/>
    <dgm:cxn modelId="{7220FADA-055A-4C0B-9F27-88FC7AB137C9}" type="presOf" srcId="{36F099DE-6CF0-47DE-BC91-CE73ABC8C27B}" destId="{3803E8B4-DC95-41A3-920B-CB12FD185192}" srcOrd="1" destOrd="0" presId="urn:microsoft.com/office/officeart/2009/3/layout/HorizontalOrganizationChart"/>
    <dgm:cxn modelId="{8C9B3462-0AB7-4BEB-AFE3-61E8EE48CB35}" type="presOf" srcId="{DF796149-3F40-4237-8E91-89F7B0F70E97}" destId="{DDB0BBD6-6273-4B96-84EC-B3236E2537F7}" srcOrd="1" destOrd="0" presId="urn:microsoft.com/office/officeart/2009/3/layout/HorizontalOrganizationChart"/>
    <dgm:cxn modelId="{19699BEA-A9C7-45EB-A176-CAB7BAA0E5AA}" type="presOf" srcId="{C700841A-54E9-4633-AB63-DF8C131E891E}" destId="{5638FD27-E2A7-453E-8C9F-4E7B825333C5}" srcOrd="1" destOrd="0" presId="urn:microsoft.com/office/officeart/2009/3/layout/HorizontalOrganizationChart"/>
    <dgm:cxn modelId="{521AD152-FF9C-498C-8571-CCD0EA0F6206}" type="presOf" srcId="{36F099DE-6CF0-47DE-BC91-CE73ABC8C27B}" destId="{3B765C14-E7AE-4759-96EF-C1F61C4CF14B}" srcOrd="0" destOrd="0" presId="urn:microsoft.com/office/officeart/2009/3/layout/HorizontalOrganizationChart"/>
    <dgm:cxn modelId="{8207BF4E-2EA5-43F1-9C64-BAE1CFB02408}" type="presOf" srcId="{20F48CD7-FC05-44AC-8CA5-BC33D32DB095}" destId="{F38F4F50-8321-4B3E-8634-20B222C78F53}" srcOrd="0" destOrd="0" presId="urn:microsoft.com/office/officeart/2009/3/layout/HorizontalOrganizationChart"/>
    <dgm:cxn modelId="{D6B31110-B927-42E4-9AD9-0B4D7189B893}" srcId="{DF796149-3F40-4237-8E91-89F7B0F70E97}" destId="{36F099DE-6CF0-47DE-BC91-CE73ABC8C27B}" srcOrd="1" destOrd="0" parTransId="{BD1D0CBC-D161-4C71-95C9-0553D366AE43}" sibTransId="{3574D382-7075-4199-8CFC-275C698CAC82}"/>
    <dgm:cxn modelId="{0A4A70F5-5FAF-429B-9D55-53B175CBBC82}" srcId="{20F48CD7-FC05-44AC-8CA5-BC33D32DB095}" destId="{1BB65924-5111-4A7F-AABB-C3B807E38AB3}" srcOrd="0" destOrd="0" parTransId="{F2970FE2-9B6C-4DA0-9716-501433E83354}" sibTransId="{C56FD2A1-2191-4FC2-AE1B-5FF7C77EB1D8}"/>
    <dgm:cxn modelId="{54563FDB-EC39-416D-8790-72BD71969125}" srcId="{1BB65924-5111-4A7F-AABB-C3B807E38AB3}" destId="{DF796149-3F40-4237-8E91-89F7B0F70E97}" srcOrd="0" destOrd="0" parTransId="{DC00EB4B-8F4B-4485-A59E-3D262F5FC012}" sibTransId="{C6AA830E-6819-447A-85A1-8333D1CCEA8D}"/>
    <dgm:cxn modelId="{F186EB4F-FA39-4A1F-B176-FC1827727A02}" type="presOf" srcId="{DF796149-3F40-4237-8E91-89F7B0F70E97}" destId="{49E00203-70CE-4877-92A6-49DBBD4F407F}" srcOrd="0" destOrd="0" presId="urn:microsoft.com/office/officeart/2009/3/layout/HorizontalOrganizationChart"/>
    <dgm:cxn modelId="{A40D007B-FCAF-452C-8BA6-5A319CE54296}" type="presOf" srcId="{BD1D0CBC-D161-4C71-95C9-0553D366AE43}" destId="{610D0675-6852-4AB1-81F6-B80FDF08596D}" srcOrd="0" destOrd="0" presId="urn:microsoft.com/office/officeart/2009/3/layout/HorizontalOrganizationChart"/>
    <dgm:cxn modelId="{EC3F643E-066C-44E0-A377-51B8389B05C7}" type="presOf" srcId="{DC00EB4B-8F4B-4485-A59E-3D262F5FC012}" destId="{AB658373-1F5B-4BB0-966C-A5A6769DCD94}" srcOrd="0" destOrd="0" presId="urn:microsoft.com/office/officeart/2009/3/layout/HorizontalOrganizationChart"/>
    <dgm:cxn modelId="{5B2D6489-EDEC-4690-A467-9DFC4F0EBDFC}" type="presOf" srcId="{1BB65924-5111-4A7F-AABB-C3B807E38AB3}" destId="{3C9D3075-ACDE-45EC-9AFB-D0D436DD9A00}" srcOrd="1" destOrd="0" presId="urn:microsoft.com/office/officeart/2009/3/layout/HorizontalOrganizationChart"/>
    <dgm:cxn modelId="{5A498324-7C2D-4571-B77D-02A457086FE8}" type="presOf" srcId="{1BB65924-5111-4A7F-AABB-C3B807E38AB3}" destId="{BB8B9F47-B1E3-4CDB-BFBF-1ACE6310B75F}" srcOrd="0" destOrd="0" presId="urn:microsoft.com/office/officeart/2009/3/layout/HorizontalOrganizationChart"/>
    <dgm:cxn modelId="{615AB52A-59C0-49A2-8414-8E77841E5C72}" srcId="{DF796149-3F40-4237-8E91-89F7B0F70E97}" destId="{C700841A-54E9-4633-AB63-DF8C131E891E}" srcOrd="0" destOrd="0" parTransId="{069F7B1E-487A-45F1-8CED-82B708D81CE2}" sibTransId="{4FEC25B0-29F1-400C-90D5-D15D4BA743D7}"/>
    <dgm:cxn modelId="{F845495A-DC7D-4FB8-80B6-AA210F30E362}" type="presOf" srcId="{C700841A-54E9-4633-AB63-DF8C131E891E}" destId="{70B3FA6D-266B-4C96-8D17-96F632D1A245}" srcOrd="0" destOrd="0" presId="urn:microsoft.com/office/officeart/2009/3/layout/HorizontalOrganizationChart"/>
    <dgm:cxn modelId="{38EC742D-7CF5-4C77-AB6F-45D982200F14}" type="presParOf" srcId="{F38F4F50-8321-4B3E-8634-20B222C78F53}" destId="{2291D2E8-EEC5-4EEF-87DE-7393E3CB06EA}" srcOrd="0" destOrd="0" presId="urn:microsoft.com/office/officeart/2009/3/layout/HorizontalOrganizationChart"/>
    <dgm:cxn modelId="{EF7DE261-B68A-4AC4-ABF6-DBB05AA171A9}" type="presParOf" srcId="{2291D2E8-EEC5-4EEF-87DE-7393E3CB06EA}" destId="{C5DD081A-81C7-4208-A5BC-23EA33532616}" srcOrd="0" destOrd="0" presId="urn:microsoft.com/office/officeart/2009/3/layout/HorizontalOrganizationChart"/>
    <dgm:cxn modelId="{03B78B7B-DF9E-4732-AA36-64EE55E699D8}" type="presParOf" srcId="{C5DD081A-81C7-4208-A5BC-23EA33532616}" destId="{BB8B9F47-B1E3-4CDB-BFBF-1ACE6310B75F}" srcOrd="0" destOrd="0" presId="urn:microsoft.com/office/officeart/2009/3/layout/HorizontalOrganizationChart"/>
    <dgm:cxn modelId="{E2C9F5AF-D41D-4344-8E64-2A090D831FB9}" type="presParOf" srcId="{C5DD081A-81C7-4208-A5BC-23EA33532616}" destId="{3C9D3075-ACDE-45EC-9AFB-D0D436DD9A00}" srcOrd="1" destOrd="0" presId="urn:microsoft.com/office/officeart/2009/3/layout/HorizontalOrganizationChart"/>
    <dgm:cxn modelId="{56A608CA-4C19-4378-BD8C-88038F54ECCB}" type="presParOf" srcId="{2291D2E8-EEC5-4EEF-87DE-7393E3CB06EA}" destId="{A96753EB-95ED-407E-A82F-72EBF4CB2A1D}" srcOrd="1" destOrd="0" presId="urn:microsoft.com/office/officeart/2009/3/layout/HorizontalOrganizationChart"/>
    <dgm:cxn modelId="{FBA3DA5A-4B8C-4DCB-BADC-2E8099209D06}" type="presParOf" srcId="{A96753EB-95ED-407E-A82F-72EBF4CB2A1D}" destId="{AB658373-1F5B-4BB0-966C-A5A6769DCD94}" srcOrd="0" destOrd="0" presId="urn:microsoft.com/office/officeart/2009/3/layout/HorizontalOrganizationChart"/>
    <dgm:cxn modelId="{0DCE381C-B34E-4174-BA77-A0A927466C85}" type="presParOf" srcId="{A96753EB-95ED-407E-A82F-72EBF4CB2A1D}" destId="{AA7F98CF-19CA-4557-9EE6-288E987990F1}" srcOrd="1" destOrd="0" presId="urn:microsoft.com/office/officeart/2009/3/layout/HorizontalOrganizationChart"/>
    <dgm:cxn modelId="{E6142085-5508-40B7-987B-E25B78F3888E}" type="presParOf" srcId="{AA7F98CF-19CA-4557-9EE6-288E987990F1}" destId="{EC64A4EE-7DF4-4396-AD7F-5C85362E8E96}" srcOrd="0" destOrd="0" presId="urn:microsoft.com/office/officeart/2009/3/layout/HorizontalOrganizationChart"/>
    <dgm:cxn modelId="{93F53581-0DBD-4BA6-B66B-872A4A1C6673}" type="presParOf" srcId="{EC64A4EE-7DF4-4396-AD7F-5C85362E8E96}" destId="{49E00203-70CE-4877-92A6-49DBBD4F407F}" srcOrd="0" destOrd="0" presId="urn:microsoft.com/office/officeart/2009/3/layout/HorizontalOrganizationChart"/>
    <dgm:cxn modelId="{14C114E9-8E37-4719-9A15-BE971D87BDC4}" type="presParOf" srcId="{EC64A4EE-7DF4-4396-AD7F-5C85362E8E96}" destId="{DDB0BBD6-6273-4B96-84EC-B3236E2537F7}" srcOrd="1" destOrd="0" presId="urn:microsoft.com/office/officeart/2009/3/layout/HorizontalOrganizationChart"/>
    <dgm:cxn modelId="{F18117C1-4108-44B1-8DB1-C7ECF37F0A21}" type="presParOf" srcId="{AA7F98CF-19CA-4557-9EE6-288E987990F1}" destId="{5A1E3CC5-7BFC-4C00-AB3B-2BA0C23F09D1}" srcOrd="1" destOrd="0" presId="urn:microsoft.com/office/officeart/2009/3/layout/HorizontalOrganizationChart"/>
    <dgm:cxn modelId="{8EA6B4DB-84CA-4D8A-9CA8-13B8E11389AB}" type="presParOf" srcId="{5A1E3CC5-7BFC-4C00-AB3B-2BA0C23F09D1}" destId="{5B9C20E9-A3F2-4229-91C5-D6C9838AC556}" srcOrd="0" destOrd="0" presId="urn:microsoft.com/office/officeart/2009/3/layout/HorizontalOrganizationChart"/>
    <dgm:cxn modelId="{1EE5DBC2-0D8C-4939-9FDE-AA20D2A27807}" type="presParOf" srcId="{5A1E3CC5-7BFC-4C00-AB3B-2BA0C23F09D1}" destId="{D48C6CD9-8E38-4FA3-8E62-3F02F15C3B52}" srcOrd="1" destOrd="0" presId="urn:microsoft.com/office/officeart/2009/3/layout/HorizontalOrganizationChart"/>
    <dgm:cxn modelId="{606FE997-D078-48DA-99C2-9D0F73D6175A}" type="presParOf" srcId="{D48C6CD9-8E38-4FA3-8E62-3F02F15C3B52}" destId="{93FA5C76-F30B-49ED-88D4-EE7CA60F5F89}" srcOrd="0" destOrd="0" presId="urn:microsoft.com/office/officeart/2009/3/layout/HorizontalOrganizationChart"/>
    <dgm:cxn modelId="{055072CB-15BB-4528-8FD3-14FCA6D4E459}" type="presParOf" srcId="{93FA5C76-F30B-49ED-88D4-EE7CA60F5F89}" destId="{70B3FA6D-266B-4C96-8D17-96F632D1A245}" srcOrd="0" destOrd="0" presId="urn:microsoft.com/office/officeart/2009/3/layout/HorizontalOrganizationChart"/>
    <dgm:cxn modelId="{9AAD6175-8FAD-493A-9B40-8586AF5959EB}" type="presParOf" srcId="{93FA5C76-F30B-49ED-88D4-EE7CA60F5F89}" destId="{5638FD27-E2A7-453E-8C9F-4E7B825333C5}" srcOrd="1" destOrd="0" presId="urn:microsoft.com/office/officeart/2009/3/layout/HorizontalOrganizationChart"/>
    <dgm:cxn modelId="{C2D7941E-0D3B-4B7F-815A-54856D1C1A1E}" type="presParOf" srcId="{D48C6CD9-8E38-4FA3-8E62-3F02F15C3B52}" destId="{E61F60B5-A72D-4B2C-8FDF-79A91CDD8B48}" srcOrd="1" destOrd="0" presId="urn:microsoft.com/office/officeart/2009/3/layout/HorizontalOrganizationChart"/>
    <dgm:cxn modelId="{FBEDBAE9-F34B-45FD-AE07-61010BBE2477}" type="presParOf" srcId="{D48C6CD9-8E38-4FA3-8E62-3F02F15C3B52}" destId="{3C74E412-BA60-4074-BF3E-1E90BEFB8DD4}" srcOrd="2" destOrd="0" presId="urn:microsoft.com/office/officeart/2009/3/layout/HorizontalOrganizationChart"/>
    <dgm:cxn modelId="{65F7B3F3-1757-4527-B030-614E3B3D3777}" type="presParOf" srcId="{5A1E3CC5-7BFC-4C00-AB3B-2BA0C23F09D1}" destId="{610D0675-6852-4AB1-81F6-B80FDF08596D}" srcOrd="2" destOrd="0" presId="urn:microsoft.com/office/officeart/2009/3/layout/HorizontalOrganizationChart"/>
    <dgm:cxn modelId="{4C1E105E-4FEE-4886-9E4A-DBD5531919C2}" type="presParOf" srcId="{5A1E3CC5-7BFC-4C00-AB3B-2BA0C23F09D1}" destId="{4EC46BA0-72A0-4436-8EB7-2D6A0040559C}" srcOrd="3" destOrd="0" presId="urn:microsoft.com/office/officeart/2009/3/layout/HorizontalOrganizationChart"/>
    <dgm:cxn modelId="{2705B18D-E140-48BE-B71F-14C041258140}" type="presParOf" srcId="{4EC46BA0-72A0-4436-8EB7-2D6A0040559C}" destId="{D49362BB-FFB1-4ED8-B312-6BE241111811}" srcOrd="0" destOrd="0" presId="urn:microsoft.com/office/officeart/2009/3/layout/HorizontalOrganizationChart"/>
    <dgm:cxn modelId="{1149AE93-8D1D-44AC-B5D7-C07B8340CA72}" type="presParOf" srcId="{D49362BB-FFB1-4ED8-B312-6BE241111811}" destId="{3B765C14-E7AE-4759-96EF-C1F61C4CF14B}" srcOrd="0" destOrd="0" presId="urn:microsoft.com/office/officeart/2009/3/layout/HorizontalOrganizationChart"/>
    <dgm:cxn modelId="{EB41D6D4-4790-4A0D-BD9C-B6428523952A}" type="presParOf" srcId="{D49362BB-FFB1-4ED8-B312-6BE241111811}" destId="{3803E8B4-DC95-41A3-920B-CB12FD185192}" srcOrd="1" destOrd="0" presId="urn:microsoft.com/office/officeart/2009/3/layout/HorizontalOrganizationChart"/>
    <dgm:cxn modelId="{10F7D8AC-406D-4367-967B-7C5F224F3278}" type="presParOf" srcId="{4EC46BA0-72A0-4436-8EB7-2D6A0040559C}" destId="{BD214EBF-5C51-4468-82E9-23BF8E26C6CA}" srcOrd="1" destOrd="0" presId="urn:microsoft.com/office/officeart/2009/3/layout/HorizontalOrganizationChart"/>
    <dgm:cxn modelId="{45E77CDB-A909-43F5-B3F9-65F804936467}" type="presParOf" srcId="{4EC46BA0-72A0-4436-8EB7-2D6A0040559C}" destId="{7961CF90-9FEF-45F4-ABD6-5CFA7B8F0189}" srcOrd="2" destOrd="0" presId="urn:microsoft.com/office/officeart/2009/3/layout/HorizontalOrganizationChart"/>
    <dgm:cxn modelId="{085706A5-2BAD-48B2-8127-0FC006821B99}" type="presParOf" srcId="{AA7F98CF-19CA-4557-9EE6-288E987990F1}" destId="{00B0BDD9-AE79-4D5E-AC16-BBED60DDCE2C}" srcOrd="2" destOrd="0" presId="urn:microsoft.com/office/officeart/2009/3/layout/HorizontalOrganizationChart"/>
    <dgm:cxn modelId="{1D527F5B-B9A7-4795-9445-377149ECD91C}" type="presParOf" srcId="{2291D2E8-EEC5-4EEF-87DE-7393E3CB06EA}" destId="{AE470E77-4A03-4DD6-8887-275830A01DB3}"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0F48CD7-FC05-44AC-8CA5-BC33D32DB095}" type="doc">
      <dgm:prSet loTypeId="urn:microsoft.com/office/officeart/2009/3/layout/HorizontalOrganizationChart" loCatId="hierarchy" qsTypeId="urn:microsoft.com/office/officeart/2005/8/quickstyle/simple1" qsCatId="simple" csTypeId="urn:microsoft.com/office/officeart/2005/8/colors/accent0_2" csCatId="mainScheme" phldr="1"/>
      <dgm:spPr/>
      <dgm:t>
        <a:bodyPr/>
        <a:lstStyle/>
        <a:p>
          <a:endParaRPr lang="es-EC"/>
        </a:p>
      </dgm:t>
    </dgm:pt>
    <dgm:pt modelId="{1BB65924-5111-4A7F-AABB-C3B807E38AB3}">
      <dgm:prSet phldrT="[Texto]" custT="1"/>
      <dgm:spPr/>
      <dgm:t>
        <a:bodyPr/>
        <a:lstStyle/>
        <a:p>
          <a:r>
            <a:rPr lang="es-EC" sz="1800" dirty="0" err="1" smtClean="0"/>
            <a:t>Nemátodos</a:t>
          </a:r>
          <a:endParaRPr lang="es-EC" sz="1800" dirty="0"/>
        </a:p>
      </dgm:t>
    </dgm:pt>
    <dgm:pt modelId="{F2970FE2-9B6C-4DA0-9716-501433E83354}" type="parTrans" cxnId="{0A4A70F5-5FAF-429B-9D55-53B175CBBC82}">
      <dgm:prSet/>
      <dgm:spPr/>
      <dgm:t>
        <a:bodyPr/>
        <a:lstStyle/>
        <a:p>
          <a:endParaRPr lang="es-EC"/>
        </a:p>
      </dgm:t>
    </dgm:pt>
    <dgm:pt modelId="{C56FD2A1-2191-4FC2-AE1B-5FF7C77EB1D8}" type="sibTrans" cxnId="{0A4A70F5-5FAF-429B-9D55-53B175CBBC82}">
      <dgm:prSet/>
      <dgm:spPr/>
      <dgm:t>
        <a:bodyPr/>
        <a:lstStyle/>
        <a:p>
          <a:endParaRPr lang="es-EC"/>
        </a:p>
      </dgm:t>
    </dgm:pt>
    <dgm:pt modelId="{12463A85-D45E-4E34-A8CE-A2036CCE850C}">
      <dgm:prSet phldrT="[Texto]" custT="1"/>
      <dgm:spPr/>
      <dgm:t>
        <a:bodyPr/>
        <a:lstStyle/>
        <a:p>
          <a:r>
            <a:rPr lang="es-EC" sz="1800" i="1" dirty="0" err="1" smtClean="0"/>
            <a:t>Strongyloides</a:t>
          </a:r>
          <a:r>
            <a:rPr lang="es-EC" sz="1800" dirty="0" smtClean="0"/>
            <a:t> </a:t>
          </a:r>
          <a:r>
            <a:rPr lang="es-EC" sz="1800" dirty="0" err="1" smtClean="0"/>
            <a:t>sp</a:t>
          </a:r>
          <a:r>
            <a:rPr lang="es-EC" sz="1800" dirty="0" smtClean="0"/>
            <a:t>.</a:t>
          </a:r>
          <a:endParaRPr lang="es-EC" sz="1800" dirty="0"/>
        </a:p>
      </dgm:t>
    </dgm:pt>
    <dgm:pt modelId="{0813A90A-DF30-4CC3-9CFD-C47A29BF9CA7}" type="parTrans" cxnId="{0637F80A-7A5B-4AEF-894C-8908AE347C64}">
      <dgm:prSet/>
      <dgm:spPr/>
      <dgm:t>
        <a:bodyPr/>
        <a:lstStyle/>
        <a:p>
          <a:endParaRPr lang="es-EC"/>
        </a:p>
      </dgm:t>
    </dgm:pt>
    <dgm:pt modelId="{A416391C-48FA-4210-B764-1D69F7BB27E1}" type="sibTrans" cxnId="{0637F80A-7A5B-4AEF-894C-8908AE347C64}">
      <dgm:prSet/>
      <dgm:spPr/>
      <dgm:t>
        <a:bodyPr/>
        <a:lstStyle/>
        <a:p>
          <a:endParaRPr lang="es-EC"/>
        </a:p>
      </dgm:t>
    </dgm:pt>
    <dgm:pt modelId="{0681E77F-E1E4-4F53-A89D-739D0C1E1F8E}">
      <dgm:prSet phldrT="[Texto]" custT="1"/>
      <dgm:spPr/>
      <dgm:t>
        <a:bodyPr/>
        <a:lstStyle/>
        <a:p>
          <a:r>
            <a:rPr lang="es-EC" sz="1800" dirty="0" smtClean="0"/>
            <a:t>F </a:t>
          </a:r>
          <a:r>
            <a:rPr lang="es-EC" sz="1800" dirty="0" smtClean="0">
              <a:solidFill>
                <a:schemeClr val="tx1"/>
              </a:solidFill>
              <a:effectLst/>
              <a:latin typeface="+mn-lt"/>
              <a:ea typeface="+mn-ea"/>
              <a:cs typeface="+mn-cs"/>
            </a:rPr>
            <a:t>25.39 µM ± 0.22 µM por 11.11 µM ± 1.01 µM. </a:t>
          </a:r>
          <a:endParaRPr lang="es-EC" sz="1800" dirty="0"/>
        </a:p>
      </dgm:t>
    </dgm:pt>
    <dgm:pt modelId="{8C72B23B-40B4-433B-B57C-C2D2516E3397}" type="parTrans" cxnId="{6D1288E6-B764-4585-9F0E-5AA12AAFADCC}">
      <dgm:prSet/>
      <dgm:spPr/>
      <dgm:t>
        <a:bodyPr/>
        <a:lstStyle/>
        <a:p>
          <a:endParaRPr lang="es-EC"/>
        </a:p>
      </dgm:t>
    </dgm:pt>
    <dgm:pt modelId="{4C5EA9A7-0A93-4D90-8193-0FEF24B37934}" type="sibTrans" cxnId="{6D1288E6-B764-4585-9F0E-5AA12AAFADCC}">
      <dgm:prSet/>
      <dgm:spPr/>
      <dgm:t>
        <a:bodyPr/>
        <a:lstStyle/>
        <a:p>
          <a:endParaRPr lang="es-EC"/>
        </a:p>
      </dgm:t>
    </dgm:pt>
    <dgm:pt modelId="{7DBFD418-4778-4751-9D6D-09931A984887}">
      <dgm:prSet phldrT="[Texto]" custT="1"/>
      <dgm:spPr/>
      <dgm:t>
        <a:bodyPr/>
        <a:lstStyle/>
        <a:p>
          <a:r>
            <a:rPr lang="es-EC" sz="1800" dirty="0" smtClean="0"/>
            <a:t>D </a:t>
          </a:r>
          <a:r>
            <a:rPr lang="es-EC" sz="1800" dirty="0" smtClean="0">
              <a:solidFill>
                <a:schemeClr val="tx1"/>
              </a:solidFill>
              <a:effectLst/>
              <a:latin typeface="+mn-lt"/>
              <a:ea typeface="+mn-ea"/>
              <a:cs typeface="+mn-cs"/>
            </a:rPr>
            <a:t>57.45 µM ± 3.68 µM por 33.21 µM ± 3.05 µM </a:t>
          </a:r>
          <a:r>
            <a:rPr lang="es-EC" sz="1800" dirty="0" smtClean="0"/>
            <a:t> </a:t>
          </a:r>
          <a:endParaRPr lang="es-EC" sz="1800" dirty="0"/>
        </a:p>
      </dgm:t>
    </dgm:pt>
    <dgm:pt modelId="{308CBAF6-4B11-4BB6-BC7E-20F523FFCB19}" type="parTrans" cxnId="{81AA322A-983A-4846-932F-82EC3D1F460A}">
      <dgm:prSet/>
      <dgm:spPr/>
      <dgm:t>
        <a:bodyPr/>
        <a:lstStyle/>
        <a:p>
          <a:endParaRPr lang="es-EC"/>
        </a:p>
      </dgm:t>
    </dgm:pt>
    <dgm:pt modelId="{D9B59932-D1B8-4B54-9073-BA17DBEC449B}" type="sibTrans" cxnId="{81AA322A-983A-4846-932F-82EC3D1F460A}">
      <dgm:prSet/>
      <dgm:spPr/>
      <dgm:t>
        <a:bodyPr/>
        <a:lstStyle/>
        <a:p>
          <a:endParaRPr lang="es-EC"/>
        </a:p>
      </dgm:t>
    </dgm:pt>
    <dgm:pt modelId="{F38F4F50-8321-4B3E-8634-20B222C78F53}" type="pres">
      <dgm:prSet presAssocID="{20F48CD7-FC05-44AC-8CA5-BC33D32DB095}" presName="hierChild1" presStyleCnt="0">
        <dgm:presLayoutVars>
          <dgm:orgChart val="1"/>
          <dgm:chPref val="1"/>
          <dgm:dir/>
          <dgm:animOne val="branch"/>
          <dgm:animLvl val="lvl"/>
          <dgm:resizeHandles/>
        </dgm:presLayoutVars>
      </dgm:prSet>
      <dgm:spPr/>
      <dgm:t>
        <a:bodyPr/>
        <a:lstStyle/>
        <a:p>
          <a:endParaRPr lang="es-EC"/>
        </a:p>
      </dgm:t>
    </dgm:pt>
    <dgm:pt modelId="{2291D2E8-EEC5-4EEF-87DE-7393E3CB06EA}" type="pres">
      <dgm:prSet presAssocID="{1BB65924-5111-4A7F-AABB-C3B807E38AB3}" presName="hierRoot1" presStyleCnt="0">
        <dgm:presLayoutVars>
          <dgm:hierBranch val="init"/>
        </dgm:presLayoutVars>
      </dgm:prSet>
      <dgm:spPr/>
    </dgm:pt>
    <dgm:pt modelId="{C5DD081A-81C7-4208-A5BC-23EA33532616}" type="pres">
      <dgm:prSet presAssocID="{1BB65924-5111-4A7F-AABB-C3B807E38AB3}" presName="rootComposite1" presStyleCnt="0"/>
      <dgm:spPr/>
    </dgm:pt>
    <dgm:pt modelId="{BB8B9F47-B1E3-4CDB-BFBF-1ACE6310B75F}" type="pres">
      <dgm:prSet presAssocID="{1BB65924-5111-4A7F-AABB-C3B807E38AB3}" presName="rootText1" presStyleLbl="node0" presStyleIdx="0" presStyleCnt="1" custLinFactNeighborX="-695" custLinFactNeighborY="-16655">
        <dgm:presLayoutVars>
          <dgm:chPref val="3"/>
        </dgm:presLayoutVars>
      </dgm:prSet>
      <dgm:spPr/>
      <dgm:t>
        <a:bodyPr/>
        <a:lstStyle/>
        <a:p>
          <a:endParaRPr lang="es-EC"/>
        </a:p>
      </dgm:t>
    </dgm:pt>
    <dgm:pt modelId="{3C9D3075-ACDE-45EC-9AFB-D0D436DD9A00}" type="pres">
      <dgm:prSet presAssocID="{1BB65924-5111-4A7F-AABB-C3B807E38AB3}" presName="rootConnector1" presStyleLbl="node1" presStyleIdx="0" presStyleCnt="0"/>
      <dgm:spPr/>
      <dgm:t>
        <a:bodyPr/>
        <a:lstStyle/>
        <a:p>
          <a:endParaRPr lang="es-EC"/>
        </a:p>
      </dgm:t>
    </dgm:pt>
    <dgm:pt modelId="{A96753EB-95ED-407E-A82F-72EBF4CB2A1D}" type="pres">
      <dgm:prSet presAssocID="{1BB65924-5111-4A7F-AABB-C3B807E38AB3}" presName="hierChild2" presStyleCnt="0"/>
      <dgm:spPr/>
    </dgm:pt>
    <dgm:pt modelId="{27E1CAD2-827B-4618-9EBD-32A16536AD1D}" type="pres">
      <dgm:prSet presAssocID="{0813A90A-DF30-4CC3-9CFD-C47A29BF9CA7}" presName="Name64" presStyleLbl="parChTrans1D2" presStyleIdx="0" presStyleCnt="1"/>
      <dgm:spPr/>
      <dgm:t>
        <a:bodyPr/>
        <a:lstStyle/>
        <a:p>
          <a:endParaRPr lang="es-EC"/>
        </a:p>
      </dgm:t>
    </dgm:pt>
    <dgm:pt modelId="{AF47AE92-11EB-4951-9818-DA57115BF4DD}" type="pres">
      <dgm:prSet presAssocID="{12463A85-D45E-4E34-A8CE-A2036CCE850C}" presName="hierRoot2" presStyleCnt="0">
        <dgm:presLayoutVars>
          <dgm:hierBranch val="init"/>
        </dgm:presLayoutVars>
      </dgm:prSet>
      <dgm:spPr/>
    </dgm:pt>
    <dgm:pt modelId="{3B5AF50A-AF0C-405A-BF64-7AC66B6780F7}" type="pres">
      <dgm:prSet presAssocID="{12463A85-D45E-4E34-A8CE-A2036CCE850C}" presName="rootComposite" presStyleCnt="0"/>
      <dgm:spPr/>
    </dgm:pt>
    <dgm:pt modelId="{3860E1B9-6E65-4CAD-87F8-7692339B7C14}" type="pres">
      <dgm:prSet presAssocID="{12463A85-D45E-4E34-A8CE-A2036CCE850C}" presName="rootText" presStyleLbl="node2" presStyleIdx="0" presStyleCnt="1" custLinFactNeighborX="-6907" custLinFactNeighborY="-16655">
        <dgm:presLayoutVars>
          <dgm:chPref val="3"/>
        </dgm:presLayoutVars>
      </dgm:prSet>
      <dgm:spPr/>
      <dgm:t>
        <a:bodyPr/>
        <a:lstStyle/>
        <a:p>
          <a:endParaRPr lang="es-EC"/>
        </a:p>
      </dgm:t>
    </dgm:pt>
    <dgm:pt modelId="{54A184C9-12CA-4830-90DD-C34AAEEF04FF}" type="pres">
      <dgm:prSet presAssocID="{12463A85-D45E-4E34-A8CE-A2036CCE850C}" presName="rootConnector" presStyleLbl="node2" presStyleIdx="0" presStyleCnt="1"/>
      <dgm:spPr/>
      <dgm:t>
        <a:bodyPr/>
        <a:lstStyle/>
        <a:p>
          <a:endParaRPr lang="es-EC"/>
        </a:p>
      </dgm:t>
    </dgm:pt>
    <dgm:pt modelId="{C605A8A9-B5B9-4327-9C4E-4B420B132B09}" type="pres">
      <dgm:prSet presAssocID="{12463A85-D45E-4E34-A8CE-A2036CCE850C}" presName="hierChild4" presStyleCnt="0"/>
      <dgm:spPr/>
    </dgm:pt>
    <dgm:pt modelId="{6159B0B2-AF68-4C35-AC77-93922F402AE2}" type="pres">
      <dgm:prSet presAssocID="{308CBAF6-4B11-4BB6-BC7E-20F523FFCB19}" presName="Name64" presStyleLbl="parChTrans1D3" presStyleIdx="0" presStyleCnt="2"/>
      <dgm:spPr/>
      <dgm:t>
        <a:bodyPr/>
        <a:lstStyle/>
        <a:p>
          <a:endParaRPr lang="es-EC"/>
        </a:p>
      </dgm:t>
    </dgm:pt>
    <dgm:pt modelId="{F1F31BB6-065D-4F18-8182-12203AB1036C}" type="pres">
      <dgm:prSet presAssocID="{7DBFD418-4778-4751-9D6D-09931A984887}" presName="hierRoot2" presStyleCnt="0">
        <dgm:presLayoutVars>
          <dgm:hierBranch val="init"/>
        </dgm:presLayoutVars>
      </dgm:prSet>
      <dgm:spPr/>
    </dgm:pt>
    <dgm:pt modelId="{705CF365-2CAF-4D70-914C-E9E16BD37966}" type="pres">
      <dgm:prSet presAssocID="{7DBFD418-4778-4751-9D6D-09931A984887}" presName="rootComposite" presStyleCnt="0"/>
      <dgm:spPr/>
    </dgm:pt>
    <dgm:pt modelId="{A20700F2-282E-484E-821F-623226D14EAF}" type="pres">
      <dgm:prSet presAssocID="{7DBFD418-4778-4751-9D6D-09931A984887}" presName="rootText" presStyleLbl="node3" presStyleIdx="0" presStyleCnt="2" custLinFactNeighborX="-11880" custLinFactNeighborY="53837">
        <dgm:presLayoutVars>
          <dgm:chPref val="3"/>
        </dgm:presLayoutVars>
      </dgm:prSet>
      <dgm:spPr/>
      <dgm:t>
        <a:bodyPr/>
        <a:lstStyle/>
        <a:p>
          <a:endParaRPr lang="es-EC"/>
        </a:p>
      </dgm:t>
    </dgm:pt>
    <dgm:pt modelId="{30E40B54-39C1-48B2-A313-B79FD5E80E50}" type="pres">
      <dgm:prSet presAssocID="{7DBFD418-4778-4751-9D6D-09931A984887}" presName="rootConnector" presStyleLbl="node3" presStyleIdx="0" presStyleCnt="2"/>
      <dgm:spPr/>
      <dgm:t>
        <a:bodyPr/>
        <a:lstStyle/>
        <a:p>
          <a:endParaRPr lang="es-EC"/>
        </a:p>
      </dgm:t>
    </dgm:pt>
    <dgm:pt modelId="{2EFD88C4-679D-4218-A4D2-54DC0BA21651}" type="pres">
      <dgm:prSet presAssocID="{7DBFD418-4778-4751-9D6D-09931A984887}" presName="hierChild4" presStyleCnt="0"/>
      <dgm:spPr/>
    </dgm:pt>
    <dgm:pt modelId="{2725296B-1420-4C8D-AA6B-3B6E6F9E3BC2}" type="pres">
      <dgm:prSet presAssocID="{7DBFD418-4778-4751-9D6D-09931A984887}" presName="hierChild5" presStyleCnt="0"/>
      <dgm:spPr/>
    </dgm:pt>
    <dgm:pt modelId="{D0891872-0B0B-4DDD-9B9A-6CBC4A5E3D36}" type="pres">
      <dgm:prSet presAssocID="{8C72B23B-40B4-433B-B57C-C2D2516E3397}" presName="Name64" presStyleLbl="parChTrans1D3" presStyleIdx="1" presStyleCnt="2"/>
      <dgm:spPr/>
      <dgm:t>
        <a:bodyPr/>
        <a:lstStyle/>
        <a:p>
          <a:endParaRPr lang="es-EC"/>
        </a:p>
      </dgm:t>
    </dgm:pt>
    <dgm:pt modelId="{FBFA5409-704C-4AA7-B787-66B9C7242D33}" type="pres">
      <dgm:prSet presAssocID="{0681E77F-E1E4-4F53-A89D-739D0C1E1F8E}" presName="hierRoot2" presStyleCnt="0">
        <dgm:presLayoutVars>
          <dgm:hierBranch val="init"/>
        </dgm:presLayoutVars>
      </dgm:prSet>
      <dgm:spPr/>
    </dgm:pt>
    <dgm:pt modelId="{3C508326-6573-4C25-AA9B-12CD420B50B0}" type="pres">
      <dgm:prSet presAssocID="{0681E77F-E1E4-4F53-A89D-739D0C1E1F8E}" presName="rootComposite" presStyleCnt="0"/>
      <dgm:spPr/>
    </dgm:pt>
    <dgm:pt modelId="{85573C04-182D-461A-BCA2-EE5916288FCF}" type="pres">
      <dgm:prSet presAssocID="{0681E77F-E1E4-4F53-A89D-739D0C1E1F8E}" presName="rootText" presStyleLbl="node3" presStyleIdx="1" presStyleCnt="2" custLinFactNeighborX="-10848" custLinFactNeighborY="24531">
        <dgm:presLayoutVars>
          <dgm:chPref val="3"/>
        </dgm:presLayoutVars>
      </dgm:prSet>
      <dgm:spPr/>
      <dgm:t>
        <a:bodyPr/>
        <a:lstStyle/>
        <a:p>
          <a:endParaRPr lang="es-EC"/>
        </a:p>
      </dgm:t>
    </dgm:pt>
    <dgm:pt modelId="{4FC3D412-F803-4802-98BA-6795947EB858}" type="pres">
      <dgm:prSet presAssocID="{0681E77F-E1E4-4F53-A89D-739D0C1E1F8E}" presName="rootConnector" presStyleLbl="node3" presStyleIdx="1" presStyleCnt="2"/>
      <dgm:spPr/>
      <dgm:t>
        <a:bodyPr/>
        <a:lstStyle/>
        <a:p>
          <a:endParaRPr lang="es-EC"/>
        </a:p>
      </dgm:t>
    </dgm:pt>
    <dgm:pt modelId="{62A7706E-D5D3-4DE6-826B-0DDA8DCA8CF2}" type="pres">
      <dgm:prSet presAssocID="{0681E77F-E1E4-4F53-A89D-739D0C1E1F8E}" presName="hierChild4" presStyleCnt="0"/>
      <dgm:spPr/>
    </dgm:pt>
    <dgm:pt modelId="{312D4D58-5C59-45D8-8B58-9E53B73BB51F}" type="pres">
      <dgm:prSet presAssocID="{0681E77F-E1E4-4F53-A89D-739D0C1E1F8E}" presName="hierChild5" presStyleCnt="0"/>
      <dgm:spPr/>
    </dgm:pt>
    <dgm:pt modelId="{B6825B60-1CC5-4A4E-B817-6727A9134B3A}" type="pres">
      <dgm:prSet presAssocID="{12463A85-D45E-4E34-A8CE-A2036CCE850C}" presName="hierChild5" presStyleCnt="0"/>
      <dgm:spPr/>
    </dgm:pt>
    <dgm:pt modelId="{AE470E77-4A03-4DD6-8887-275830A01DB3}" type="pres">
      <dgm:prSet presAssocID="{1BB65924-5111-4A7F-AABB-C3B807E38AB3}" presName="hierChild3" presStyleCnt="0"/>
      <dgm:spPr/>
    </dgm:pt>
  </dgm:ptLst>
  <dgm:cxnLst>
    <dgm:cxn modelId="{CABC38CD-E9C7-4071-B523-469DCA5115E1}" type="presOf" srcId="{7DBFD418-4778-4751-9D6D-09931A984887}" destId="{30E40B54-39C1-48B2-A313-B79FD5E80E50}" srcOrd="1" destOrd="0" presId="urn:microsoft.com/office/officeart/2009/3/layout/HorizontalOrganizationChart"/>
    <dgm:cxn modelId="{BBF5E5F7-97B1-46E9-80BC-F31B010AFFF9}" type="presOf" srcId="{1BB65924-5111-4A7F-AABB-C3B807E38AB3}" destId="{3C9D3075-ACDE-45EC-9AFB-D0D436DD9A00}" srcOrd="1" destOrd="0" presId="urn:microsoft.com/office/officeart/2009/3/layout/HorizontalOrganizationChart"/>
    <dgm:cxn modelId="{16879E5C-46F6-4704-958A-20C33388B978}" type="presOf" srcId="{0813A90A-DF30-4CC3-9CFD-C47A29BF9CA7}" destId="{27E1CAD2-827B-4618-9EBD-32A16536AD1D}" srcOrd="0" destOrd="0" presId="urn:microsoft.com/office/officeart/2009/3/layout/HorizontalOrganizationChart"/>
    <dgm:cxn modelId="{08B235A1-41C6-46C6-90E6-08941CDC3E24}" type="presOf" srcId="{20F48CD7-FC05-44AC-8CA5-BC33D32DB095}" destId="{F38F4F50-8321-4B3E-8634-20B222C78F53}" srcOrd="0" destOrd="0" presId="urn:microsoft.com/office/officeart/2009/3/layout/HorizontalOrganizationChart"/>
    <dgm:cxn modelId="{5C5410EA-1C07-4236-A503-390AD7D099F9}" type="presOf" srcId="{0681E77F-E1E4-4F53-A89D-739D0C1E1F8E}" destId="{85573C04-182D-461A-BCA2-EE5916288FCF}" srcOrd="0" destOrd="0" presId="urn:microsoft.com/office/officeart/2009/3/layout/HorizontalOrganizationChart"/>
    <dgm:cxn modelId="{6D1288E6-B764-4585-9F0E-5AA12AAFADCC}" srcId="{12463A85-D45E-4E34-A8CE-A2036CCE850C}" destId="{0681E77F-E1E4-4F53-A89D-739D0C1E1F8E}" srcOrd="1" destOrd="0" parTransId="{8C72B23B-40B4-433B-B57C-C2D2516E3397}" sibTransId="{4C5EA9A7-0A93-4D90-8193-0FEF24B37934}"/>
    <dgm:cxn modelId="{81AA322A-983A-4846-932F-82EC3D1F460A}" srcId="{12463A85-D45E-4E34-A8CE-A2036CCE850C}" destId="{7DBFD418-4778-4751-9D6D-09931A984887}" srcOrd="0" destOrd="0" parTransId="{308CBAF6-4B11-4BB6-BC7E-20F523FFCB19}" sibTransId="{D9B59932-D1B8-4B54-9073-BA17DBEC449B}"/>
    <dgm:cxn modelId="{0A4A70F5-5FAF-429B-9D55-53B175CBBC82}" srcId="{20F48CD7-FC05-44AC-8CA5-BC33D32DB095}" destId="{1BB65924-5111-4A7F-AABB-C3B807E38AB3}" srcOrd="0" destOrd="0" parTransId="{F2970FE2-9B6C-4DA0-9716-501433E83354}" sibTransId="{C56FD2A1-2191-4FC2-AE1B-5FF7C77EB1D8}"/>
    <dgm:cxn modelId="{06553AC0-EA02-4B79-8EE6-B9800C454C17}" type="presOf" srcId="{1BB65924-5111-4A7F-AABB-C3B807E38AB3}" destId="{BB8B9F47-B1E3-4CDB-BFBF-1ACE6310B75F}" srcOrd="0" destOrd="0" presId="urn:microsoft.com/office/officeart/2009/3/layout/HorizontalOrganizationChart"/>
    <dgm:cxn modelId="{6378A56B-1921-4D75-984D-F5B01ADC9CE5}" type="presOf" srcId="{308CBAF6-4B11-4BB6-BC7E-20F523FFCB19}" destId="{6159B0B2-AF68-4C35-AC77-93922F402AE2}" srcOrd="0" destOrd="0" presId="urn:microsoft.com/office/officeart/2009/3/layout/HorizontalOrganizationChart"/>
    <dgm:cxn modelId="{35C086CE-8CC9-432F-B6FD-0B36E9E811CC}" type="presOf" srcId="{8C72B23B-40B4-433B-B57C-C2D2516E3397}" destId="{D0891872-0B0B-4DDD-9B9A-6CBC4A5E3D36}" srcOrd="0" destOrd="0" presId="urn:microsoft.com/office/officeart/2009/3/layout/HorizontalOrganizationChart"/>
    <dgm:cxn modelId="{0637F80A-7A5B-4AEF-894C-8908AE347C64}" srcId="{1BB65924-5111-4A7F-AABB-C3B807E38AB3}" destId="{12463A85-D45E-4E34-A8CE-A2036CCE850C}" srcOrd="0" destOrd="0" parTransId="{0813A90A-DF30-4CC3-9CFD-C47A29BF9CA7}" sibTransId="{A416391C-48FA-4210-B764-1D69F7BB27E1}"/>
    <dgm:cxn modelId="{1BE60874-C050-45F3-9CA9-624D8C5B33EA}" type="presOf" srcId="{12463A85-D45E-4E34-A8CE-A2036CCE850C}" destId="{3860E1B9-6E65-4CAD-87F8-7692339B7C14}" srcOrd="0" destOrd="0" presId="urn:microsoft.com/office/officeart/2009/3/layout/HorizontalOrganizationChart"/>
    <dgm:cxn modelId="{64C003C8-4D0B-4CF3-A445-403157B6265D}" type="presOf" srcId="{7DBFD418-4778-4751-9D6D-09931A984887}" destId="{A20700F2-282E-484E-821F-623226D14EAF}" srcOrd="0" destOrd="0" presId="urn:microsoft.com/office/officeart/2009/3/layout/HorizontalOrganizationChart"/>
    <dgm:cxn modelId="{6510DF95-1717-4A88-A771-492FBC01C6C6}" type="presOf" srcId="{0681E77F-E1E4-4F53-A89D-739D0C1E1F8E}" destId="{4FC3D412-F803-4802-98BA-6795947EB858}" srcOrd="1" destOrd="0" presId="urn:microsoft.com/office/officeart/2009/3/layout/HorizontalOrganizationChart"/>
    <dgm:cxn modelId="{1686C928-BB47-4A38-8E7C-821B027F4B36}" type="presOf" srcId="{12463A85-D45E-4E34-A8CE-A2036CCE850C}" destId="{54A184C9-12CA-4830-90DD-C34AAEEF04FF}" srcOrd="1" destOrd="0" presId="urn:microsoft.com/office/officeart/2009/3/layout/HorizontalOrganizationChart"/>
    <dgm:cxn modelId="{398C146A-8E2C-491C-8CEE-0F3610DF1119}" type="presParOf" srcId="{F38F4F50-8321-4B3E-8634-20B222C78F53}" destId="{2291D2E8-EEC5-4EEF-87DE-7393E3CB06EA}" srcOrd="0" destOrd="0" presId="urn:microsoft.com/office/officeart/2009/3/layout/HorizontalOrganizationChart"/>
    <dgm:cxn modelId="{679B50A3-B41F-48D2-9648-2458EBC24C1A}" type="presParOf" srcId="{2291D2E8-EEC5-4EEF-87DE-7393E3CB06EA}" destId="{C5DD081A-81C7-4208-A5BC-23EA33532616}" srcOrd="0" destOrd="0" presId="urn:microsoft.com/office/officeart/2009/3/layout/HorizontalOrganizationChart"/>
    <dgm:cxn modelId="{8E16EA20-639E-4D47-89E8-C90D553633B0}" type="presParOf" srcId="{C5DD081A-81C7-4208-A5BC-23EA33532616}" destId="{BB8B9F47-B1E3-4CDB-BFBF-1ACE6310B75F}" srcOrd="0" destOrd="0" presId="urn:microsoft.com/office/officeart/2009/3/layout/HorizontalOrganizationChart"/>
    <dgm:cxn modelId="{436CCEA2-FD05-402D-8F28-310A2758648B}" type="presParOf" srcId="{C5DD081A-81C7-4208-A5BC-23EA33532616}" destId="{3C9D3075-ACDE-45EC-9AFB-D0D436DD9A00}" srcOrd="1" destOrd="0" presId="urn:microsoft.com/office/officeart/2009/3/layout/HorizontalOrganizationChart"/>
    <dgm:cxn modelId="{FDFD03AB-7FE1-41B5-802C-1717BC3680AC}" type="presParOf" srcId="{2291D2E8-EEC5-4EEF-87DE-7393E3CB06EA}" destId="{A96753EB-95ED-407E-A82F-72EBF4CB2A1D}" srcOrd="1" destOrd="0" presId="urn:microsoft.com/office/officeart/2009/3/layout/HorizontalOrganizationChart"/>
    <dgm:cxn modelId="{739F6261-1800-4319-B699-87DD12AB80A6}" type="presParOf" srcId="{A96753EB-95ED-407E-A82F-72EBF4CB2A1D}" destId="{27E1CAD2-827B-4618-9EBD-32A16536AD1D}" srcOrd="0" destOrd="0" presId="urn:microsoft.com/office/officeart/2009/3/layout/HorizontalOrganizationChart"/>
    <dgm:cxn modelId="{29278409-6705-4AB8-9DA4-938433A9D0EC}" type="presParOf" srcId="{A96753EB-95ED-407E-A82F-72EBF4CB2A1D}" destId="{AF47AE92-11EB-4951-9818-DA57115BF4DD}" srcOrd="1" destOrd="0" presId="urn:microsoft.com/office/officeart/2009/3/layout/HorizontalOrganizationChart"/>
    <dgm:cxn modelId="{6BD754CC-7690-49F9-A032-C68CD3402DB8}" type="presParOf" srcId="{AF47AE92-11EB-4951-9818-DA57115BF4DD}" destId="{3B5AF50A-AF0C-405A-BF64-7AC66B6780F7}" srcOrd="0" destOrd="0" presId="urn:microsoft.com/office/officeart/2009/3/layout/HorizontalOrganizationChart"/>
    <dgm:cxn modelId="{2122DDAC-B4BB-4DF3-8840-42FED157D1B8}" type="presParOf" srcId="{3B5AF50A-AF0C-405A-BF64-7AC66B6780F7}" destId="{3860E1B9-6E65-4CAD-87F8-7692339B7C14}" srcOrd="0" destOrd="0" presId="urn:microsoft.com/office/officeart/2009/3/layout/HorizontalOrganizationChart"/>
    <dgm:cxn modelId="{951ACC10-52C6-4E55-AB08-36DF27CC2F20}" type="presParOf" srcId="{3B5AF50A-AF0C-405A-BF64-7AC66B6780F7}" destId="{54A184C9-12CA-4830-90DD-C34AAEEF04FF}" srcOrd="1" destOrd="0" presId="urn:microsoft.com/office/officeart/2009/3/layout/HorizontalOrganizationChart"/>
    <dgm:cxn modelId="{D3BCE4E1-D939-4793-81AA-3B328F8D4CEF}" type="presParOf" srcId="{AF47AE92-11EB-4951-9818-DA57115BF4DD}" destId="{C605A8A9-B5B9-4327-9C4E-4B420B132B09}" srcOrd="1" destOrd="0" presId="urn:microsoft.com/office/officeart/2009/3/layout/HorizontalOrganizationChart"/>
    <dgm:cxn modelId="{2BAE5DAB-5804-431B-8FF3-A751983263C1}" type="presParOf" srcId="{C605A8A9-B5B9-4327-9C4E-4B420B132B09}" destId="{6159B0B2-AF68-4C35-AC77-93922F402AE2}" srcOrd="0" destOrd="0" presId="urn:microsoft.com/office/officeart/2009/3/layout/HorizontalOrganizationChart"/>
    <dgm:cxn modelId="{2DF75B0D-AFDE-412C-B6AB-6BCB0AD6E6AE}" type="presParOf" srcId="{C605A8A9-B5B9-4327-9C4E-4B420B132B09}" destId="{F1F31BB6-065D-4F18-8182-12203AB1036C}" srcOrd="1" destOrd="0" presId="urn:microsoft.com/office/officeart/2009/3/layout/HorizontalOrganizationChart"/>
    <dgm:cxn modelId="{C0CC7F8A-AE9E-47B6-B564-C97B5FFDC58C}" type="presParOf" srcId="{F1F31BB6-065D-4F18-8182-12203AB1036C}" destId="{705CF365-2CAF-4D70-914C-E9E16BD37966}" srcOrd="0" destOrd="0" presId="urn:microsoft.com/office/officeart/2009/3/layout/HorizontalOrganizationChart"/>
    <dgm:cxn modelId="{7863622F-870A-4463-AED4-58E64F465291}" type="presParOf" srcId="{705CF365-2CAF-4D70-914C-E9E16BD37966}" destId="{A20700F2-282E-484E-821F-623226D14EAF}" srcOrd="0" destOrd="0" presId="urn:microsoft.com/office/officeart/2009/3/layout/HorizontalOrganizationChart"/>
    <dgm:cxn modelId="{FB322686-ECBC-4737-B70F-56C882391285}" type="presParOf" srcId="{705CF365-2CAF-4D70-914C-E9E16BD37966}" destId="{30E40B54-39C1-48B2-A313-B79FD5E80E50}" srcOrd="1" destOrd="0" presId="urn:microsoft.com/office/officeart/2009/3/layout/HorizontalOrganizationChart"/>
    <dgm:cxn modelId="{588E13A9-650E-4DB9-90A3-371DF1C74178}" type="presParOf" srcId="{F1F31BB6-065D-4F18-8182-12203AB1036C}" destId="{2EFD88C4-679D-4218-A4D2-54DC0BA21651}" srcOrd="1" destOrd="0" presId="urn:microsoft.com/office/officeart/2009/3/layout/HorizontalOrganizationChart"/>
    <dgm:cxn modelId="{FB53489F-B22C-4433-8346-372557E33747}" type="presParOf" srcId="{F1F31BB6-065D-4F18-8182-12203AB1036C}" destId="{2725296B-1420-4C8D-AA6B-3B6E6F9E3BC2}" srcOrd="2" destOrd="0" presId="urn:microsoft.com/office/officeart/2009/3/layout/HorizontalOrganizationChart"/>
    <dgm:cxn modelId="{6852EF69-D5E6-4361-AF77-5CA635D8108E}" type="presParOf" srcId="{C605A8A9-B5B9-4327-9C4E-4B420B132B09}" destId="{D0891872-0B0B-4DDD-9B9A-6CBC4A5E3D36}" srcOrd="2" destOrd="0" presId="urn:microsoft.com/office/officeart/2009/3/layout/HorizontalOrganizationChart"/>
    <dgm:cxn modelId="{F5D96DC8-665C-4BC9-B74B-0224DF446E5A}" type="presParOf" srcId="{C605A8A9-B5B9-4327-9C4E-4B420B132B09}" destId="{FBFA5409-704C-4AA7-B787-66B9C7242D33}" srcOrd="3" destOrd="0" presId="urn:microsoft.com/office/officeart/2009/3/layout/HorizontalOrganizationChart"/>
    <dgm:cxn modelId="{06695A83-BBB3-4B12-AA2C-0A9C53169437}" type="presParOf" srcId="{FBFA5409-704C-4AA7-B787-66B9C7242D33}" destId="{3C508326-6573-4C25-AA9B-12CD420B50B0}" srcOrd="0" destOrd="0" presId="urn:microsoft.com/office/officeart/2009/3/layout/HorizontalOrganizationChart"/>
    <dgm:cxn modelId="{D335345A-3482-4D46-9866-F01C9661B3AA}" type="presParOf" srcId="{3C508326-6573-4C25-AA9B-12CD420B50B0}" destId="{85573C04-182D-461A-BCA2-EE5916288FCF}" srcOrd="0" destOrd="0" presId="urn:microsoft.com/office/officeart/2009/3/layout/HorizontalOrganizationChart"/>
    <dgm:cxn modelId="{6595B8A9-005D-4DE7-BAC6-E6497B824CFC}" type="presParOf" srcId="{3C508326-6573-4C25-AA9B-12CD420B50B0}" destId="{4FC3D412-F803-4802-98BA-6795947EB858}" srcOrd="1" destOrd="0" presId="urn:microsoft.com/office/officeart/2009/3/layout/HorizontalOrganizationChart"/>
    <dgm:cxn modelId="{74A66E0C-64DD-43B8-B66A-C4A130A34942}" type="presParOf" srcId="{FBFA5409-704C-4AA7-B787-66B9C7242D33}" destId="{62A7706E-D5D3-4DE6-826B-0DDA8DCA8CF2}" srcOrd="1" destOrd="0" presId="urn:microsoft.com/office/officeart/2009/3/layout/HorizontalOrganizationChart"/>
    <dgm:cxn modelId="{6363E2D4-1F73-43BE-89FA-90162AACF176}" type="presParOf" srcId="{FBFA5409-704C-4AA7-B787-66B9C7242D33}" destId="{312D4D58-5C59-45D8-8B58-9E53B73BB51F}" srcOrd="2" destOrd="0" presId="urn:microsoft.com/office/officeart/2009/3/layout/HorizontalOrganizationChart"/>
    <dgm:cxn modelId="{BD0D8DB1-EE3B-434B-B2DE-06EB710514A8}" type="presParOf" srcId="{AF47AE92-11EB-4951-9818-DA57115BF4DD}" destId="{B6825B60-1CC5-4A4E-B817-6727A9134B3A}" srcOrd="2" destOrd="0" presId="urn:microsoft.com/office/officeart/2009/3/layout/HorizontalOrganizationChart"/>
    <dgm:cxn modelId="{C284892E-6AA1-4870-9276-C5E8A8ED061B}" type="presParOf" srcId="{2291D2E8-EEC5-4EEF-87DE-7393E3CB06EA}" destId="{AE470E77-4A03-4DD6-8887-275830A01DB3}"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1DFEACC-E2E1-5F4A-893F-7AF7C1F5791C}" type="doc">
      <dgm:prSet loTypeId="urn:microsoft.com/office/officeart/2008/layout/VerticalCurvedList" loCatId="" qsTypeId="urn:microsoft.com/office/officeart/2005/8/quickstyle/simple1" qsCatId="simple" csTypeId="urn:microsoft.com/office/officeart/2005/8/colors/accent0_2" csCatId="mainScheme" phldr="1"/>
      <dgm:spPr/>
      <dgm:t>
        <a:bodyPr/>
        <a:lstStyle/>
        <a:p>
          <a:endParaRPr lang="es-ES"/>
        </a:p>
      </dgm:t>
    </dgm:pt>
    <dgm:pt modelId="{41402FA1-3748-483D-87AD-301D3DF379C5}">
      <dgm:prSet/>
      <dgm:spPr/>
      <dgm:t>
        <a:bodyPr/>
        <a:lstStyle/>
        <a:p>
          <a:r>
            <a:rPr lang="es-EC" dirty="0" smtClean="0"/>
            <a:t>La población de </a:t>
          </a:r>
          <a:r>
            <a:rPr lang="es-EC" i="1" dirty="0" err="1" smtClean="0"/>
            <a:t>Cebus</a:t>
          </a:r>
          <a:r>
            <a:rPr lang="es-EC" i="1" dirty="0" smtClean="0"/>
            <a:t> </a:t>
          </a:r>
          <a:r>
            <a:rPr lang="es-EC" i="1" dirty="0" err="1" smtClean="0"/>
            <a:t>albifrons</a:t>
          </a:r>
          <a:r>
            <a:rPr lang="es-EC" dirty="0" smtClean="0"/>
            <a:t> de </a:t>
          </a:r>
          <a:r>
            <a:rPr lang="es-EC" dirty="0" err="1" smtClean="0"/>
            <a:t>Misahuallí</a:t>
          </a:r>
          <a:r>
            <a:rPr lang="es-EC" dirty="0" smtClean="0"/>
            <a:t>-Tena esta infectada por </a:t>
          </a:r>
          <a:r>
            <a:rPr lang="es-EC" dirty="0" err="1" smtClean="0"/>
            <a:t>nemátodos</a:t>
          </a:r>
          <a:r>
            <a:rPr lang="es-EC" dirty="0" smtClean="0"/>
            <a:t>: </a:t>
          </a:r>
          <a:r>
            <a:rPr lang="es-EC" i="1" dirty="0" err="1" smtClean="0"/>
            <a:t>Strongyloides</a:t>
          </a:r>
          <a:r>
            <a:rPr lang="es-EC" i="1" dirty="0" smtClean="0"/>
            <a:t> </a:t>
          </a:r>
          <a:r>
            <a:rPr lang="es-EC" dirty="0" err="1" smtClean="0"/>
            <a:t>sp</a:t>
          </a:r>
          <a:r>
            <a:rPr lang="es-EC" dirty="0" smtClean="0"/>
            <a:t>., </a:t>
          </a:r>
          <a:r>
            <a:rPr lang="es-EC" dirty="0" err="1" smtClean="0"/>
            <a:t>céstodos</a:t>
          </a:r>
          <a:r>
            <a:rPr lang="es-EC" dirty="0" smtClean="0"/>
            <a:t>: </a:t>
          </a:r>
          <a:r>
            <a:rPr lang="es-EC" i="1" dirty="0" err="1" smtClean="0"/>
            <a:t>Hymenolepis</a:t>
          </a:r>
          <a:r>
            <a:rPr lang="es-EC" dirty="0" smtClean="0"/>
            <a:t> </a:t>
          </a:r>
          <a:r>
            <a:rPr lang="es-EC" dirty="0" err="1" smtClean="0"/>
            <a:t>sp</a:t>
          </a:r>
          <a:r>
            <a:rPr lang="es-EC" dirty="0" smtClean="0"/>
            <a:t> y protozoarios: </a:t>
          </a:r>
          <a:r>
            <a:rPr lang="es-EC" i="1" dirty="0" err="1" smtClean="0"/>
            <a:t>Giardia</a:t>
          </a:r>
          <a:r>
            <a:rPr lang="es-EC" i="1" dirty="0" smtClean="0"/>
            <a:t> </a:t>
          </a:r>
          <a:r>
            <a:rPr lang="es-EC" i="0" dirty="0" err="1" smtClean="0"/>
            <a:t>sp</a:t>
          </a:r>
          <a:r>
            <a:rPr lang="es-EC" dirty="0" smtClean="0"/>
            <a:t>. </a:t>
          </a:r>
          <a:endParaRPr lang="en-US" noProof="0" dirty="0"/>
        </a:p>
      </dgm:t>
    </dgm:pt>
    <dgm:pt modelId="{AF36598C-5719-42BF-A692-43352DF34A45}" type="parTrans" cxnId="{62CD45F2-95DA-4B99-9DC6-D57F2A2171C0}">
      <dgm:prSet/>
      <dgm:spPr/>
      <dgm:t>
        <a:bodyPr/>
        <a:lstStyle/>
        <a:p>
          <a:endParaRPr lang="es-EC"/>
        </a:p>
      </dgm:t>
    </dgm:pt>
    <dgm:pt modelId="{1E456F80-EE94-4040-8949-609CF63CDE37}" type="sibTrans" cxnId="{62CD45F2-95DA-4B99-9DC6-D57F2A2171C0}">
      <dgm:prSet/>
      <dgm:spPr/>
      <dgm:t>
        <a:bodyPr/>
        <a:lstStyle/>
        <a:p>
          <a:endParaRPr lang="es-EC"/>
        </a:p>
      </dgm:t>
    </dgm:pt>
    <dgm:pt modelId="{6D6AFC78-3ED9-45EC-8146-D705D7397444}">
      <dgm:prSet/>
      <dgm:spPr/>
      <dgm:t>
        <a:bodyPr/>
        <a:lstStyle/>
        <a:p>
          <a:r>
            <a:rPr lang="es-EC" dirty="0" smtClean="0"/>
            <a:t>Las interacciones sociales que incluyen contacto facilitan la transmisión de parásitos gastrointestinales, siendo los juveniles los individuos en mayor riesgo por su nivel de centralidad</a:t>
          </a:r>
          <a:endParaRPr lang="es-EC" dirty="0"/>
        </a:p>
      </dgm:t>
    </dgm:pt>
    <dgm:pt modelId="{38DD05DD-9FAC-476E-9A48-99A2F1FC17CF}" type="parTrans" cxnId="{A19597BC-6ABF-45FE-AA6A-67328BA4DAE7}">
      <dgm:prSet/>
      <dgm:spPr/>
      <dgm:t>
        <a:bodyPr/>
        <a:lstStyle/>
        <a:p>
          <a:endParaRPr lang="es-EC"/>
        </a:p>
      </dgm:t>
    </dgm:pt>
    <dgm:pt modelId="{251704BF-1D5F-4F7E-BA76-F46C20540CC1}" type="sibTrans" cxnId="{A19597BC-6ABF-45FE-AA6A-67328BA4DAE7}">
      <dgm:prSet/>
      <dgm:spPr/>
      <dgm:t>
        <a:bodyPr/>
        <a:lstStyle/>
        <a:p>
          <a:endParaRPr lang="es-EC"/>
        </a:p>
      </dgm:t>
    </dgm:pt>
    <dgm:pt modelId="{A0BA55CB-BE46-41E0-B7E6-FD64E35D9564}">
      <dgm:prSet/>
      <dgm:spPr/>
      <dgm:t>
        <a:bodyPr/>
        <a:lstStyle/>
        <a:p>
          <a:r>
            <a:rPr lang="es-EC" smtClean="0"/>
            <a:t>La prevalencia de </a:t>
          </a:r>
          <a:r>
            <a:rPr lang="es-EC" i="1" smtClean="0"/>
            <a:t>Giardia </a:t>
          </a:r>
          <a:r>
            <a:rPr lang="es-EC" i="0" smtClean="0"/>
            <a:t>sp.</a:t>
          </a:r>
          <a:r>
            <a:rPr lang="es-EC" smtClean="0"/>
            <a:t> determinada mediante PCR fue de 61% en promedio. </a:t>
          </a:r>
          <a:endParaRPr lang="en-US" noProof="0" dirty="0"/>
        </a:p>
      </dgm:t>
    </dgm:pt>
    <dgm:pt modelId="{B77A30B9-06D7-4A58-B9DE-1720B393A413}" type="parTrans" cxnId="{6AB67C21-552C-47A2-AE82-7DA1EA705B5D}">
      <dgm:prSet/>
      <dgm:spPr/>
      <dgm:t>
        <a:bodyPr/>
        <a:lstStyle/>
        <a:p>
          <a:endParaRPr lang="es-EC"/>
        </a:p>
      </dgm:t>
    </dgm:pt>
    <dgm:pt modelId="{0D6FA5D4-3ECA-4790-A420-17DF5665B44E}" type="sibTrans" cxnId="{6AB67C21-552C-47A2-AE82-7DA1EA705B5D}">
      <dgm:prSet/>
      <dgm:spPr/>
      <dgm:t>
        <a:bodyPr/>
        <a:lstStyle/>
        <a:p>
          <a:endParaRPr lang="es-EC"/>
        </a:p>
      </dgm:t>
    </dgm:pt>
    <dgm:pt modelId="{931DC347-9E9F-40EC-B6B3-F18D5CD791A2}">
      <dgm:prSet/>
      <dgm:spPr/>
      <dgm:t>
        <a:bodyPr/>
        <a:lstStyle/>
        <a:p>
          <a:r>
            <a:rPr lang="es-EC" dirty="0" smtClean="0"/>
            <a:t>Todas las infecciones por </a:t>
          </a:r>
          <a:r>
            <a:rPr lang="es-EC" dirty="0" err="1" smtClean="0"/>
            <a:t>Giardia</a:t>
          </a:r>
          <a:r>
            <a:rPr lang="es-EC" dirty="0" smtClean="0"/>
            <a:t> </a:t>
          </a:r>
          <a:r>
            <a:rPr lang="es-EC" dirty="0" err="1" smtClean="0"/>
            <a:t>sp</a:t>
          </a:r>
          <a:r>
            <a:rPr lang="es-EC" dirty="0" smtClean="0"/>
            <a:t>. en la población de </a:t>
          </a:r>
          <a:r>
            <a:rPr lang="es-EC" i="1" dirty="0" err="1" smtClean="0"/>
            <a:t>Cebus</a:t>
          </a:r>
          <a:r>
            <a:rPr lang="es-EC" i="1" dirty="0" smtClean="0"/>
            <a:t> </a:t>
          </a:r>
          <a:r>
            <a:rPr lang="es-EC" i="1" dirty="0" err="1" smtClean="0"/>
            <a:t>albifrons</a:t>
          </a:r>
          <a:r>
            <a:rPr lang="es-EC" i="1" dirty="0" smtClean="0"/>
            <a:t> </a:t>
          </a:r>
          <a:r>
            <a:rPr lang="es-EC" dirty="0" smtClean="0"/>
            <a:t>son del genotipo  B (Subtipo BIII), por lo que se sugiere un origen de infección antrópica. </a:t>
          </a:r>
          <a:endParaRPr lang="es-EC" dirty="0"/>
        </a:p>
      </dgm:t>
    </dgm:pt>
    <dgm:pt modelId="{621C4D2E-627B-4FED-ADB7-8BC09AC985CC}" type="parTrans" cxnId="{85BCD548-401C-4C04-A6A1-4315671F7DB3}">
      <dgm:prSet/>
      <dgm:spPr/>
      <dgm:t>
        <a:bodyPr/>
        <a:lstStyle/>
        <a:p>
          <a:endParaRPr lang="es-EC"/>
        </a:p>
      </dgm:t>
    </dgm:pt>
    <dgm:pt modelId="{9BF739F2-3379-4D89-A633-6BB7AF6C636D}" type="sibTrans" cxnId="{85BCD548-401C-4C04-A6A1-4315671F7DB3}">
      <dgm:prSet/>
      <dgm:spPr/>
      <dgm:t>
        <a:bodyPr/>
        <a:lstStyle/>
        <a:p>
          <a:endParaRPr lang="es-EC"/>
        </a:p>
      </dgm:t>
    </dgm:pt>
    <dgm:pt modelId="{1554E6D7-C376-CA4A-AE44-6CB0F7CAF99D}" type="pres">
      <dgm:prSet presAssocID="{01DFEACC-E2E1-5F4A-893F-7AF7C1F5791C}" presName="Name0" presStyleCnt="0">
        <dgm:presLayoutVars>
          <dgm:chMax val="7"/>
          <dgm:chPref val="7"/>
          <dgm:dir/>
        </dgm:presLayoutVars>
      </dgm:prSet>
      <dgm:spPr/>
      <dgm:t>
        <a:bodyPr/>
        <a:lstStyle/>
        <a:p>
          <a:endParaRPr lang="es-EC"/>
        </a:p>
      </dgm:t>
    </dgm:pt>
    <dgm:pt modelId="{16361D83-0CB9-6542-9DAC-31F65CAAC3C7}" type="pres">
      <dgm:prSet presAssocID="{01DFEACC-E2E1-5F4A-893F-7AF7C1F5791C}" presName="Name1" presStyleCnt="0"/>
      <dgm:spPr/>
      <dgm:t>
        <a:bodyPr/>
        <a:lstStyle/>
        <a:p>
          <a:endParaRPr lang="es-EC"/>
        </a:p>
      </dgm:t>
    </dgm:pt>
    <dgm:pt modelId="{F394EFDD-9598-D14F-A386-D4FAD04CE2D5}" type="pres">
      <dgm:prSet presAssocID="{01DFEACC-E2E1-5F4A-893F-7AF7C1F5791C}" presName="cycle" presStyleCnt="0"/>
      <dgm:spPr/>
      <dgm:t>
        <a:bodyPr/>
        <a:lstStyle/>
        <a:p>
          <a:endParaRPr lang="es-EC"/>
        </a:p>
      </dgm:t>
    </dgm:pt>
    <dgm:pt modelId="{E6636F2E-035E-4942-8254-021E0FC66236}" type="pres">
      <dgm:prSet presAssocID="{01DFEACC-E2E1-5F4A-893F-7AF7C1F5791C}" presName="srcNode" presStyleLbl="node1" presStyleIdx="0" presStyleCnt="4"/>
      <dgm:spPr/>
      <dgm:t>
        <a:bodyPr/>
        <a:lstStyle/>
        <a:p>
          <a:endParaRPr lang="es-EC"/>
        </a:p>
      </dgm:t>
    </dgm:pt>
    <dgm:pt modelId="{5CFF0359-D642-2249-88A5-2EEDA5189BD2}" type="pres">
      <dgm:prSet presAssocID="{01DFEACC-E2E1-5F4A-893F-7AF7C1F5791C}" presName="conn" presStyleLbl="parChTrans1D2" presStyleIdx="0" presStyleCnt="1"/>
      <dgm:spPr/>
      <dgm:t>
        <a:bodyPr/>
        <a:lstStyle/>
        <a:p>
          <a:endParaRPr lang="es-EC"/>
        </a:p>
      </dgm:t>
    </dgm:pt>
    <dgm:pt modelId="{5CA321A7-8425-7142-961B-08123C086713}" type="pres">
      <dgm:prSet presAssocID="{01DFEACC-E2E1-5F4A-893F-7AF7C1F5791C}" presName="extraNode" presStyleLbl="node1" presStyleIdx="0" presStyleCnt="4"/>
      <dgm:spPr/>
      <dgm:t>
        <a:bodyPr/>
        <a:lstStyle/>
        <a:p>
          <a:endParaRPr lang="es-EC"/>
        </a:p>
      </dgm:t>
    </dgm:pt>
    <dgm:pt modelId="{3F355A96-F88D-A94B-BB46-7527A6CF8E0E}" type="pres">
      <dgm:prSet presAssocID="{01DFEACC-E2E1-5F4A-893F-7AF7C1F5791C}" presName="dstNode" presStyleLbl="node1" presStyleIdx="0" presStyleCnt="4"/>
      <dgm:spPr/>
      <dgm:t>
        <a:bodyPr/>
        <a:lstStyle/>
        <a:p>
          <a:endParaRPr lang="es-EC"/>
        </a:p>
      </dgm:t>
    </dgm:pt>
    <dgm:pt modelId="{367528A4-CA49-41C6-8457-07ABCEE3056A}" type="pres">
      <dgm:prSet presAssocID="{41402FA1-3748-483D-87AD-301D3DF379C5}" presName="text_1" presStyleLbl="node1" presStyleIdx="0" presStyleCnt="4">
        <dgm:presLayoutVars>
          <dgm:bulletEnabled val="1"/>
        </dgm:presLayoutVars>
      </dgm:prSet>
      <dgm:spPr/>
      <dgm:t>
        <a:bodyPr/>
        <a:lstStyle/>
        <a:p>
          <a:endParaRPr lang="es-EC"/>
        </a:p>
      </dgm:t>
    </dgm:pt>
    <dgm:pt modelId="{27E59F30-84DC-4792-A705-EDA4E7682CD6}" type="pres">
      <dgm:prSet presAssocID="{41402FA1-3748-483D-87AD-301D3DF379C5}" presName="accent_1" presStyleCnt="0"/>
      <dgm:spPr/>
      <dgm:t>
        <a:bodyPr/>
        <a:lstStyle/>
        <a:p>
          <a:endParaRPr lang="es-EC"/>
        </a:p>
      </dgm:t>
    </dgm:pt>
    <dgm:pt modelId="{4D48BDEF-399F-4F42-8A71-49132960FC4C}" type="pres">
      <dgm:prSet presAssocID="{41402FA1-3748-483D-87AD-301D3DF379C5}" presName="accentRepeatNode" presStyleLbl="solidFgAcc1" presStyleIdx="0" presStyleCnt="4"/>
      <dgm:spPr/>
      <dgm:t>
        <a:bodyPr/>
        <a:lstStyle/>
        <a:p>
          <a:endParaRPr lang="es-EC"/>
        </a:p>
      </dgm:t>
    </dgm:pt>
    <dgm:pt modelId="{37A58076-AAE0-4C74-85AC-EDA5D7AE48F6}" type="pres">
      <dgm:prSet presAssocID="{A0BA55CB-BE46-41E0-B7E6-FD64E35D9564}" presName="text_2" presStyleLbl="node1" presStyleIdx="1" presStyleCnt="4">
        <dgm:presLayoutVars>
          <dgm:bulletEnabled val="1"/>
        </dgm:presLayoutVars>
      </dgm:prSet>
      <dgm:spPr/>
      <dgm:t>
        <a:bodyPr/>
        <a:lstStyle/>
        <a:p>
          <a:endParaRPr lang="es-EC"/>
        </a:p>
      </dgm:t>
    </dgm:pt>
    <dgm:pt modelId="{A6823FB0-95E6-4AB2-975F-E6C1F4FF0798}" type="pres">
      <dgm:prSet presAssocID="{A0BA55CB-BE46-41E0-B7E6-FD64E35D9564}" presName="accent_2" presStyleCnt="0"/>
      <dgm:spPr/>
    </dgm:pt>
    <dgm:pt modelId="{3074CA49-1385-4CC6-A888-8A868C0D50F7}" type="pres">
      <dgm:prSet presAssocID="{A0BA55CB-BE46-41E0-B7E6-FD64E35D9564}" presName="accentRepeatNode" presStyleLbl="solidFgAcc1" presStyleIdx="1" presStyleCnt="4"/>
      <dgm:spPr/>
    </dgm:pt>
    <dgm:pt modelId="{84B0BE25-2942-4BD0-A405-4E0184DF9D64}" type="pres">
      <dgm:prSet presAssocID="{931DC347-9E9F-40EC-B6B3-F18D5CD791A2}" presName="text_3" presStyleLbl="node1" presStyleIdx="2" presStyleCnt="4">
        <dgm:presLayoutVars>
          <dgm:bulletEnabled val="1"/>
        </dgm:presLayoutVars>
      </dgm:prSet>
      <dgm:spPr/>
      <dgm:t>
        <a:bodyPr/>
        <a:lstStyle/>
        <a:p>
          <a:endParaRPr lang="es-EC"/>
        </a:p>
      </dgm:t>
    </dgm:pt>
    <dgm:pt modelId="{EE6959EB-64EB-4742-B9BB-073BCE3B04CF}" type="pres">
      <dgm:prSet presAssocID="{931DC347-9E9F-40EC-B6B3-F18D5CD791A2}" presName="accent_3" presStyleCnt="0"/>
      <dgm:spPr/>
    </dgm:pt>
    <dgm:pt modelId="{0AAD1FBF-5039-46DB-AB2F-32D0BC3250F2}" type="pres">
      <dgm:prSet presAssocID="{931DC347-9E9F-40EC-B6B3-F18D5CD791A2}" presName="accentRepeatNode" presStyleLbl="solidFgAcc1" presStyleIdx="2" presStyleCnt="4"/>
      <dgm:spPr/>
    </dgm:pt>
    <dgm:pt modelId="{8AE492E8-C27C-418E-8A95-73A353DC7F9B}" type="pres">
      <dgm:prSet presAssocID="{6D6AFC78-3ED9-45EC-8146-D705D7397444}" presName="text_4" presStyleLbl="node1" presStyleIdx="3" presStyleCnt="4">
        <dgm:presLayoutVars>
          <dgm:bulletEnabled val="1"/>
        </dgm:presLayoutVars>
      </dgm:prSet>
      <dgm:spPr/>
      <dgm:t>
        <a:bodyPr/>
        <a:lstStyle/>
        <a:p>
          <a:endParaRPr lang="es-EC"/>
        </a:p>
      </dgm:t>
    </dgm:pt>
    <dgm:pt modelId="{5D6FEEB2-8046-45D1-B11A-7F38E301300B}" type="pres">
      <dgm:prSet presAssocID="{6D6AFC78-3ED9-45EC-8146-D705D7397444}" presName="accent_4" presStyleCnt="0"/>
      <dgm:spPr/>
    </dgm:pt>
    <dgm:pt modelId="{B342A03A-A06A-4A36-9F2E-A08F1D23CFCE}" type="pres">
      <dgm:prSet presAssocID="{6D6AFC78-3ED9-45EC-8146-D705D7397444}" presName="accentRepeatNode" presStyleLbl="solidFgAcc1" presStyleIdx="3" presStyleCnt="4"/>
      <dgm:spPr/>
      <dgm:t>
        <a:bodyPr/>
        <a:lstStyle/>
        <a:p>
          <a:endParaRPr lang="es-EC"/>
        </a:p>
      </dgm:t>
    </dgm:pt>
  </dgm:ptLst>
  <dgm:cxnLst>
    <dgm:cxn modelId="{0A1674BC-4EA7-4790-BCC8-59FD34F4CADA}" type="presOf" srcId="{01DFEACC-E2E1-5F4A-893F-7AF7C1F5791C}" destId="{1554E6D7-C376-CA4A-AE44-6CB0F7CAF99D}" srcOrd="0" destOrd="0" presId="urn:microsoft.com/office/officeart/2008/layout/VerticalCurvedList"/>
    <dgm:cxn modelId="{CE5633FE-E534-4732-ABEC-1742B97E8366}" type="presOf" srcId="{41402FA1-3748-483D-87AD-301D3DF379C5}" destId="{367528A4-CA49-41C6-8457-07ABCEE3056A}" srcOrd="0" destOrd="0" presId="urn:microsoft.com/office/officeart/2008/layout/VerticalCurvedList"/>
    <dgm:cxn modelId="{6AB67C21-552C-47A2-AE82-7DA1EA705B5D}" srcId="{01DFEACC-E2E1-5F4A-893F-7AF7C1F5791C}" destId="{A0BA55CB-BE46-41E0-B7E6-FD64E35D9564}" srcOrd="1" destOrd="0" parTransId="{B77A30B9-06D7-4A58-B9DE-1720B393A413}" sibTransId="{0D6FA5D4-3ECA-4790-A420-17DF5665B44E}"/>
    <dgm:cxn modelId="{6F75F4BB-4685-4802-8D73-A8BA9537B5F9}" type="presOf" srcId="{A0BA55CB-BE46-41E0-B7E6-FD64E35D9564}" destId="{37A58076-AAE0-4C74-85AC-EDA5D7AE48F6}" srcOrd="0" destOrd="0" presId="urn:microsoft.com/office/officeart/2008/layout/VerticalCurvedList"/>
    <dgm:cxn modelId="{62CD45F2-95DA-4B99-9DC6-D57F2A2171C0}" srcId="{01DFEACC-E2E1-5F4A-893F-7AF7C1F5791C}" destId="{41402FA1-3748-483D-87AD-301D3DF379C5}" srcOrd="0" destOrd="0" parTransId="{AF36598C-5719-42BF-A692-43352DF34A45}" sibTransId="{1E456F80-EE94-4040-8949-609CF63CDE37}"/>
    <dgm:cxn modelId="{A19597BC-6ABF-45FE-AA6A-67328BA4DAE7}" srcId="{01DFEACC-E2E1-5F4A-893F-7AF7C1F5791C}" destId="{6D6AFC78-3ED9-45EC-8146-D705D7397444}" srcOrd="3" destOrd="0" parTransId="{38DD05DD-9FAC-476E-9A48-99A2F1FC17CF}" sibTransId="{251704BF-1D5F-4F7E-BA76-F46C20540CC1}"/>
    <dgm:cxn modelId="{6DF37771-E277-4136-A88F-4617BF5CC426}" type="presOf" srcId="{931DC347-9E9F-40EC-B6B3-F18D5CD791A2}" destId="{84B0BE25-2942-4BD0-A405-4E0184DF9D64}" srcOrd="0" destOrd="0" presId="urn:microsoft.com/office/officeart/2008/layout/VerticalCurvedList"/>
    <dgm:cxn modelId="{85BCD548-401C-4C04-A6A1-4315671F7DB3}" srcId="{01DFEACC-E2E1-5F4A-893F-7AF7C1F5791C}" destId="{931DC347-9E9F-40EC-B6B3-F18D5CD791A2}" srcOrd="2" destOrd="0" parTransId="{621C4D2E-627B-4FED-ADB7-8BC09AC985CC}" sibTransId="{9BF739F2-3379-4D89-A633-6BB7AF6C636D}"/>
    <dgm:cxn modelId="{5457217C-9AEA-4A95-B121-114B144B3CEC}" type="presOf" srcId="{1E456F80-EE94-4040-8949-609CF63CDE37}" destId="{5CFF0359-D642-2249-88A5-2EEDA5189BD2}" srcOrd="0" destOrd="0" presId="urn:microsoft.com/office/officeart/2008/layout/VerticalCurvedList"/>
    <dgm:cxn modelId="{AEA03757-CC85-4315-AC9F-2E2E88233595}" type="presOf" srcId="{6D6AFC78-3ED9-45EC-8146-D705D7397444}" destId="{8AE492E8-C27C-418E-8A95-73A353DC7F9B}" srcOrd="0" destOrd="0" presId="urn:microsoft.com/office/officeart/2008/layout/VerticalCurvedList"/>
    <dgm:cxn modelId="{BA5611FF-066C-4653-84E1-6995DE0EF633}" type="presParOf" srcId="{1554E6D7-C376-CA4A-AE44-6CB0F7CAF99D}" destId="{16361D83-0CB9-6542-9DAC-31F65CAAC3C7}" srcOrd="0" destOrd="0" presId="urn:microsoft.com/office/officeart/2008/layout/VerticalCurvedList"/>
    <dgm:cxn modelId="{2FE657E2-F29E-4872-9FA3-C33EE79A9241}" type="presParOf" srcId="{16361D83-0CB9-6542-9DAC-31F65CAAC3C7}" destId="{F394EFDD-9598-D14F-A386-D4FAD04CE2D5}" srcOrd="0" destOrd="0" presId="urn:microsoft.com/office/officeart/2008/layout/VerticalCurvedList"/>
    <dgm:cxn modelId="{427542CE-FADA-4550-930F-A365DD36B146}" type="presParOf" srcId="{F394EFDD-9598-D14F-A386-D4FAD04CE2D5}" destId="{E6636F2E-035E-4942-8254-021E0FC66236}" srcOrd="0" destOrd="0" presId="urn:microsoft.com/office/officeart/2008/layout/VerticalCurvedList"/>
    <dgm:cxn modelId="{6E4F8DB6-FD60-415A-AC62-81BC53AA11BC}" type="presParOf" srcId="{F394EFDD-9598-D14F-A386-D4FAD04CE2D5}" destId="{5CFF0359-D642-2249-88A5-2EEDA5189BD2}" srcOrd="1" destOrd="0" presId="urn:microsoft.com/office/officeart/2008/layout/VerticalCurvedList"/>
    <dgm:cxn modelId="{3889965A-2941-4B05-98F0-2BA6B0819CF4}" type="presParOf" srcId="{F394EFDD-9598-D14F-A386-D4FAD04CE2D5}" destId="{5CA321A7-8425-7142-961B-08123C086713}" srcOrd="2" destOrd="0" presId="urn:microsoft.com/office/officeart/2008/layout/VerticalCurvedList"/>
    <dgm:cxn modelId="{CEE0E22C-88C4-488F-A3E7-AB5C0B94963C}" type="presParOf" srcId="{F394EFDD-9598-D14F-A386-D4FAD04CE2D5}" destId="{3F355A96-F88D-A94B-BB46-7527A6CF8E0E}" srcOrd="3" destOrd="0" presId="urn:microsoft.com/office/officeart/2008/layout/VerticalCurvedList"/>
    <dgm:cxn modelId="{0FC4D7AB-99D9-4561-AB5C-A09619AC9917}" type="presParOf" srcId="{16361D83-0CB9-6542-9DAC-31F65CAAC3C7}" destId="{367528A4-CA49-41C6-8457-07ABCEE3056A}" srcOrd="1" destOrd="0" presId="urn:microsoft.com/office/officeart/2008/layout/VerticalCurvedList"/>
    <dgm:cxn modelId="{F810FD43-6828-4DB1-AD1E-8AD271305B92}" type="presParOf" srcId="{16361D83-0CB9-6542-9DAC-31F65CAAC3C7}" destId="{27E59F30-84DC-4792-A705-EDA4E7682CD6}" srcOrd="2" destOrd="0" presId="urn:microsoft.com/office/officeart/2008/layout/VerticalCurvedList"/>
    <dgm:cxn modelId="{72AB2748-14EB-40A2-A6B3-ADA5D0513A66}" type="presParOf" srcId="{27E59F30-84DC-4792-A705-EDA4E7682CD6}" destId="{4D48BDEF-399F-4F42-8A71-49132960FC4C}" srcOrd="0" destOrd="0" presId="urn:microsoft.com/office/officeart/2008/layout/VerticalCurvedList"/>
    <dgm:cxn modelId="{D4F5D246-6B85-4319-8E19-DEB7EA23BD21}" type="presParOf" srcId="{16361D83-0CB9-6542-9DAC-31F65CAAC3C7}" destId="{37A58076-AAE0-4C74-85AC-EDA5D7AE48F6}" srcOrd="3" destOrd="0" presId="urn:microsoft.com/office/officeart/2008/layout/VerticalCurvedList"/>
    <dgm:cxn modelId="{9B6BB0E8-D07B-4983-9FF4-BD4FECC6BA9A}" type="presParOf" srcId="{16361D83-0CB9-6542-9DAC-31F65CAAC3C7}" destId="{A6823FB0-95E6-4AB2-975F-E6C1F4FF0798}" srcOrd="4" destOrd="0" presId="urn:microsoft.com/office/officeart/2008/layout/VerticalCurvedList"/>
    <dgm:cxn modelId="{3E536B41-9B44-494D-917F-B496D066D37F}" type="presParOf" srcId="{A6823FB0-95E6-4AB2-975F-E6C1F4FF0798}" destId="{3074CA49-1385-4CC6-A888-8A868C0D50F7}" srcOrd="0" destOrd="0" presId="urn:microsoft.com/office/officeart/2008/layout/VerticalCurvedList"/>
    <dgm:cxn modelId="{0FDA6B11-E36C-4DC7-8277-45A9758D2755}" type="presParOf" srcId="{16361D83-0CB9-6542-9DAC-31F65CAAC3C7}" destId="{84B0BE25-2942-4BD0-A405-4E0184DF9D64}" srcOrd="5" destOrd="0" presId="urn:microsoft.com/office/officeart/2008/layout/VerticalCurvedList"/>
    <dgm:cxn modelId="{180DD202-981D-44DD-A9DA-338CEA8F0AAE}" type="presParOf" srcId="{16361D83-0CB9-6542-9DAC-31F65CAAC3C7}" destId="{EE6959EB-64EB-4742-B9BB-073BCE3B04CF}" srcOrd="6" destOrd="0" presId="urn:microsoft.com/office/officeart/2008/layout/VerticalCurvedList"/>
    <dgm:cxn modelId="{D16963CD-E745-4D67-8D6F-938C009E821D}" type="presParOf" srcId="{EE6959EB-64EB-4742-B9BB-073BCE3B04CF}" destId="{0AAD1FBF-5039-46DB-AB2F-32D0BC3250F2}" srcOrd="0" destOrd="0" presId="urn:microsoft.com/office/officeart/2008/layout/VerticalCurvedList"/>
    <dgm:cxn modelId="{79F5D007-0B65-4438-836E-4D4F095A2577}" type="presParOf" srcId="{16361D83-0CB9-6542-9DAC-31F65CAAC3C7}" destId="{8AE492E8-C27C-418E-8A95-73A353DC7F9B}" srcOrd="7" destOrd="0" presId="urn:microsoft.com/office/officeart/2008/layout/VerticalCurvedList"/>
    <dgm:cxn modelId="{914A4DCC-A8F7-44FF-9DCA-BD261E846990}" type="presParOf" srcId="{16361D83-0CB9-6542-9DAC-31F65CAAC3C7}" destId="{5D6FEEB2-8046-45D1-B11A-7F38E301300B}" srcOrd="8" destOrd="0" presId="urn:microsoft.com/office/officeart/2008/layout/VerticalCurvedList"/>
    <dgm:cxn modelId="{831C4E9C-2EA4-40E9-9036-32D82509F4B4}" type="presParOf" srcId="{5D6FEEB2-8046-45D1-B11A-7F38E301300B}" destId="{B342A03A-A06A-4A36-9F2E-A08F1D23CFCE}"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1DFEACC-E2E1-5F4A-893F-7AF7C1F5791C}" type="doc">
      <dgm:prSet loTypeId="urn:microsoft.com/office/officeart/2008/layout/VerticalCurvedList" loCatId="" qsTypeId="urn:microsoft.com/office/officeart/2005/8/quickstyle/simple1" qsCatId="simple" csTypeId="urn:microsoft.com/office/officeart/2005/8/colors/accent0_2" csCatId="mainScheme" phldr="1"/>
      <dgm:spPr/>
      <dgm:t>
        <a:bodyPr/>
        <a:lstStyle/>
        <a:p>
          <a:endParaRPr lang="es-ES"/>
        </a:p>
      </dgm:t>
    </dgm:pt>
    <dgm:pt modelId="{41402FA1-3748-483D-87AD-301D3DF379C5}">
      <dgm:prSet/>
      <dgm:spPr/>
      <dgm:t>
        <a:bodyPr/>
        <a:lstStyle/>
        <a:p>
          <a:r>
            <a:rPr lang="es-EC" dirty="0" smtClean="0"/>
            <a:t>La población de </a:t>
          </a:r>
          <a:r>
            <a:rPr lang="es-EC" i="1" dirty="0" err="1" smtClean="0"/>
            <a:t>Cebus</a:t>
          </a:r>
          <a:r>
            <a:rPr lang="es-EC" i="1" dirty="0" smtClean="0"/>
            <a:t> </a:t>
          </a:r>
          <a:r>
            <a:rPr lang="es-EC" i="1" dirty="0" err="1" smtClean="0"/>
            <a:t>albifrons</a:t>
          </a:r>
          <a:r>
            <a:rPr lang="es-EC" dirty="0" smtClean="0"/>
            <a:t> de </a:t>
          </a:r>
          <a:r>
            <a:rPr lang="es-EC" dirty="0" err="1" smtClean="0"/>
            <a:t>Misahuallí</a:t>
          </a:r>
          <a:r>
            <a:rPr lang="es-EC" dirty="0" smtClean="0"/>
            <a:t>-Tena esta infectada por </a:t>
          </a:r>
          <a:r>
            <a:rPr lang="es-EC" dirty="0" err="1" smtClean="0"/>
            <a:t>nemátodos</a:t>
          </a:r>
          <a:r>
            <a:rPr lang="es-EC" dirty="0" smtClean="0"/>
            <a:t>: </a:t>
          </a:r>
          <a:r>
            <a:rPr lang="es-EC" i="1" dirty="0" err="1" smtClean="0"/>
            <a:t>Strongyloides</a:t>
          </a:r>
          <a:r>
            <a:rPr lang="es-EC" i="1" dirty="0" smtClean="0"/>
            <a:t> </a:t>
          </a:r>
          <a:r>
            <a:rPr lang="es-EC" dirty="0" err="1" smtClean="0"/>
            <a:t>sp</a:t>
          </a:r>
          <a:r>
            <a:rPr lang="es-EC" dirty="0" smtClean="0"/>
            <a:t>., </a:t>
          </a:r>
          <a:r>
            <a:rPr lang="es-EC" dirty="0" err="1" smtClean="0"/>
            <a:t>céstodos</a:t>
          </a:r>
          <a:r>
            <a:rPr lang="es-EC" dirty="0" smtClean="0"/>
            <a:t>: </a:t>
          </a:r>
          <a:r>
            <a:rPr lang="es-EC" i="1" dirty="0" err="1" smtClean="0"/>
            <a:t>Hymenolepis</a:t>
          </a:r>
          <a:r>
            <a:rPr lang="es-EC" dirty="0" smtClean="0"/>
            <a:t> </a:t>
          </a:r>
          <a:r>
            <a:rPr lang="es-EC" dirty="0" err="1" smtClean="0"/>
            <a:t>sp</a:t>
          </a:r>
          <a:r>
            <a:rPr lang="es-EC" dirty="0" smtClean="0"/>
            <a:t> y protozoarios: </a:t>
          </a:r>
          <a:r>
            <a:rPr lang="es-EC" i="1" dirty="0" err="1" smtClean="0"/>
            <a:t>Giardia</a:t>
          </a:r>
          <a:r>
            <a:rPr lang="es-EC" i="1" dirty="0" smtClean="0"/>
            <a:t> </a:t>
          </a:r>
          <a:r>
            <a:rPr lang="es-EC" i="0" dirty="0" err="1" smtClean="0"/>
            <a:t>sp</a:t>
          </a:r>
          <a:r>
            <a:rPr lang="es-EC" dirty="0" smtClean="0"/>
            <a:t>. </a:t>
          </a:r>
          <a:endParaRPr lang="en-US" noProof="0" dirty="0"/>
        </a:p>
      </dgm:t>
    </dgm:pt>
    <dgm:pt modelId="{AF36598C-5719-42BF-A692-43352DF34A45}" type="parTrans" cxnId="{62CD45F2-95DA-4B99-9DC6-D57F2A2171C0}">
      <dgm:prSet/>
      <dgm:spPr/>
      <dgm:t>
        <a:bodyPr/>
        <a:lstStyle/>
        <a:p>
          <a:endParaRPr lang="es-EC"/>
        </a:p>
      </dgm:t>
    </dgm:pt>
    <dgm:pt modelId="{1E456F80-EE94-4040-8949-609CF63CDE37}" type="sibTrans" cxnId="{62CD45F2-95DA-4B99-9DC6-D57F2A2171C0}">
      <dgm:prSet/>
      <dgm:spPr/>
      <dgm:t>
        <a:bodyPr/>
        <a:lstStyle/>
        <a:p>
          <a:endParaRPr lang="es-EC"/>
        </a:p>
      </dgm:t>
    </dgm:pt>
    <dgm:pt modelId="{6D6AFC78-3ED9-45EC-8146-D705D7397444}">
      <dgm:prSet/>
      <dgm:spPr/>
      <dgm:t>
        <a:bodyPr/>
        <a:lstStyle/>
        <a:p>
          <a:r>
            <a:rPr lang="es-EC" dirty="0" smtClean="0"/>
            <a:t>Las interacciones sociales que incluyen contacto facilitan la transmisión de parásitos gastrointestinales, siendo los juveniles los individuos en mayor riesgo por su nivel de centralidad</a:t>
          </a:r>
          <a:endParaRPr lang="es-EC" dirty="0"/>
        </a:p>
      </dgm:t>
    </dgm:pt>
    <dgm:pt modelId="{38DD05DD-9FAC-476E-9A48-99A2F1FC17CF}" type="parTrans" cxnId="{A19597BC-6ABF-45FE-AA6A-67328BA4DAE7}">
      <dgm:prSet/>
      <dgm:spPr/>
      <dgm:t>
        <a:bodyPr/>
        <a:lstStyle/>
        <a:p>
          <a:endParaRPr lang="es-EC"/>
        </a:p>
      </dgm:t>
    </dgm:pt>
    <dgm:pt modelId="{251704BF-1D5F-4F7E-BA76-F46C20540CC1}" type="sibTrans" cxnId="{A19597BC-6ABF-45FE-AA6A-67328BA4DAE7}">
      <dgm:prSet/>
      <dgm:spPr/>
      <dgm:t>
        <a:bodyPr/>
        <a:lstStyle/>
        <a:p>
          <a:endParaRPr lang="es-EC"/>
        </a:p>
      </dgm:t>
    </dgm:pt>
    <dgm:pt modelId="{A0BA55CB-BE46-41E0-B7E6-FD64E35D9564}">
      <dgm:prSet/>
      <dgm:spPr/>
      <dgm:t>
        <a:bodyPr/>
        <a:lstStyle/>
        <a:p>
          <a:r>
            <a:rPr lang="es-EC" smtClean="0"/>
            <a:t>La prevalencia de </a:t>
          </a:r>
          <a:r>
            <a:rPr lang="es-EC" i="1" smtClean="0"/>
            <a:t>Giardia </a:t>
          </a:r>
          <a:r>
            <a:rPr lang="es-EC" i="0" smtClean="0"/>
            <a:t>sp.</a:t>
          </a:r>
          <a:r>
            <a:rPr lang="es-EC" smtClean="0"/>
            <a:t> determinada mediante PCR fue de 61% en promedio. </a:t>
          </a:r>
          <a:endParaRPr lang="en-US" noProof="0" dirty="0"/>
        </a:p>
      </dgm:t>
    </dgm:pt>
    <dgm:pt modelId="{B77A30B9-06D7-4A58-B9DE-1720B393A413}" type="parTrans" cxnId="{6AB67C21-552C-47A2-AE82-7DA1EA705B5D}">
      <dgm:prSet/>
      <dgm:spPr/>
      <dgm:t>
        <a:bodyPr/>
        <a:lstStyle/>
        <a:p>
          <a:endParaRPr lang="es-EC"/>
        </a:p>
      </dgm:t>
    </dgm:pt>
    <dgm:pt modelId="{0D6FA5D4-3ECA-4790-A420-17DF5665B44E}" type="sibTrans" cxnId="{6AB67C21-552C-47A2-AE82-7DA1EA705B5D}">
      <dgm:prSet/>
      <dgm:spPr/>
      <dgm:t>
        <a:bodyPr/>
        <a:lstStyle/>
        <a:p>
          <a:endParaRPr lang="es-EC"/>
        </a:p>
      </dgm:t>
    </dgm:pt>
    <dgm:pt modelId="{931DC347-9E9F-40EC-B6B3-F18D5CD791A2}">
      <dgm:prSet/>
      <dgm:spPr/>
      <dgm:t>
        <a:bodyPr/>
        <a:lstStyle/>
        <a:p>
          <a:r>
            <a:rPr lang="es-EC" dirty="0" smtClean="0"/>
            <a:t>Todas las infecciones por </a:t>
          </a:r>
          <a:r>
            <a:rPr lang="es-EC" dirty="0" err="1" smtClean="0"/>
            <a:t>Giardia</a:t>
          </a:r>
          <a:r>
            <a:rPr lang="es-EC" dirty="0" smtClean="0"/>
            <a:t> </a:t>
          </a:r>
          <a:r>
            <a:rPr lang="es-EC" dirty="0" err="1" smtClean="0"/>
            <a:t>sp</a:t>
          </a:r>
          <a:r>
            <a:rPr lang="es-EC" dirty="0" smtClean="0"/>
            <a:t>. en la población de </a:t>
          </a:r>
          <a:r>
            <a:rPr lang="es-EC" i="1" dirty="0" err="1" smtClean="0"/>
            <a:t>Cebus</a:t>
          </a:r>
          <a:r>
            <a:rPr lang="es-EC" i="1" dirty="0" smtClean="0"/>
            <a:t> </a:t>
          </a:r>
          <a:r>
            <a:rPr lang="es-EC" i="1" dirty="0" err="1" smtClean="0"/>
            <a:t>albifrons</a:t>
          </a:r>
          <a:r>
            <a:rPr lang="es-EC" i="1" dirty="0" smtClean="0"/>
            <a:t> </a:t>
          </a:r>
          <a:r>
            <a:rPr lang="es-EC" dirty="0" smtClean="0"/>
            <a:t>son del genotipo  B (Subtipo BIII), por lo que se sugiere un origen de infección antrópica. </a:t>
          </a:r>
          <a:endParaRPr lang="es-EC" dirty="0"/>
        </a:p>
      </dgm:t>
    </dgm:pt>
    <dgm:pt modelId="{621C4D2E-627B-4FED-ADB7-8BC09AC985CC}" type="parTrans" cxnId="{85BCD548-401C-4C04-A6A1-4315671F7DB3}">
      <dgm:prSet/>
      <dgm:spPr/>
      <dgm:t>
        <a:bodyPr/>
        <a:lstStyle/>
        <a:p>
          <a:endParaRPr lang="es-EC"/>
        </a:p>
      </dgm:t>
    </dgm:pt>
    <dgm:pt modelId="{9BF739F2-3379-4D89-A633-6BB7AF6C636D}" type="sibTrans" cxnId="{85BCD548-401C-4C04-A6A1-4315671F7DB3}">
      <dgm:prSet/>
      <dgm:spPr/>
      <dgm:t>
        <a:bodyPr/>
        <a:lstStyle/>
        <a:p>
          <a:endParaRPr lang="es-EC"/>
        </a:p>
      </dgm:t>
    </dgm:pt>
    <dgm:pt modelId="{1554E6D7-C376-CA4A-AE44-6CB0F7CAF99D}" type="pres">
      <dgm:prSet presAssocID="{01DFEACC-E2E1-5F4A-893F-7AF7C1F5791C}" presName="Name0" presStyleCnt="0">
        <dgm:presLayoutVars>
          <dgm:chMax val="7"/>
          <dgm:chPref val="7"/>
          <dgm:dir/>
        </dgm:presLayoutVars>
      </dgm:prSet>
      <dgm:spPr/>
      <dgm:t>
        <a:bodyPr/>
        <a:lstStyle/>
        <a:p>
          <a:endParaRPr lang="es-EC"/>
        </a:p>
      </dgm:t>
    </dgm:pt>
    <dgm:pt modelId="{16361D83-0CB9-6542-9DAC-31F65CAAC3C7}" type="pres">
      <dgm:prSet presAssocID="{01DFEACC-E2E1-5F4A-893F-7AF7C1F5791C}" presName="Name1" presStyleCnt="0"/>
      <dgm:spPr/>
      <dgm:t>
        <a:bodyPr/>
        <a:lstStyle/>
        <a:p>
          <a:endParaRPr lang="es-EC"/>
        </a:p>
      </dgm:t>
    </dgm:pt>
    <dgm:pt modelId="{F394EFDD-9598-D14F-A386-D4FAD04CE2D5}" type="pres">
      <dgm:prSet presAssocID="{01DFEACC-E2E1-5F4A-893F-7AF7C1F5791C}" presName="cycle" presStyleCnt="0"/>
      <dgm:spPr/>
      <dgm:t>
        <a:bodyPr/>
        <a:lstStyle/>
        <a:p>
          <a:endParaRPr lang="es-EC"/>
        </a:p>
      </dgm:t>
    </dgm:pt>
    <dgm:pt modelId="{E6636F2E-035E-4942-8254-021E0FC66236}" type="pres">
      <dgm:prSet presAssocID="{01DFEACC-E2E1-5F4A-893F-7AF7C1F5791C}" presName="srcNode" presStyleLbl="node1" presStyleIdx="0" presStyleCnt="4"/>
      <dgm:spPr/>
      <dgm:t>
        <a:bodyPr/>
        <a:lstStyle/>
        <a:p>
          <a:endParaRPr lang="es-EC"/>
        </a:p>
      </dgm:t>
    </dgm:pt>
    <dgm:pt modelId="{5CFF0359-D642-2249-88A5-2EEDA5189BD2}" type="pres">
      <dgm:prSet presAssocID="{01DFEACC-E2E1-5F4A-893F-7AF7C1F5791C}" presName="conn" presStyleLbl="parChTrans1D2" presStyleIdx="0" presStyleCnt="1"/>
      <dgm:spPr/>
      <dgm:t>
        <a:bodyPr/>
        <a:lstStyle/>
        <a:p>
          <a:endParaRPr lang="es-EC"/>
        </a:p>
      </dgm:t>
    </dgm:pt>
    <dgm:pt modelId="{5CA321A7-8425-7142-961B-08123C086713}" type="pres">
      <dgm:prSet presAssocID="{01DFEACC-E2E1-5F4A-893F-7AF7C1F5791C}" presName="extraNode" presStyleLbl="node1" presStyleIdx="0" presStyleCnt="4"/>
      <dgm:spPr/>
      <dgm:t>
        <a:bodyPr/>
        <a:lstStyle/>
        <a:p>
          <a:endParaRPr lang="es-EC"/>
        </a:p>
      </dgm:t>
    </dgm:pt>
    <dgm:pt modelId="{3F355A96-F88D-A94B-BB46-7527A6CF8E0E}" type="pres">
      <dgm:prSet presAssocID="{01DFEACC-E2E1-5F4A-893F-7AF7C1F5791C}" presName="dstNode" presStyleLbl="node1" presStyleIdx="0" presStyleCnt="4"/>
      <dgm:spPr/>
      <dgm:t>
        <a:bodyPr/>
        <a:lstStyle/>
        <a:p>
          <a:endParaRPr lang="es-EC"/>
        </a:p>
      </dgm:t>
    </dgm:pt>
    <dgm:pt modelId="{367528A4-CA49-41C6-8457-07ABCEE3056A}" type="pres">
      <dgm:prSet presAssocID="{41402FA1-3748-483D-87AD-301D3DF379C5}" presName="text_1" presStyleLbl="node1" presStyleIdx="0" presStyleCnt="4">
        <dgm:presLayoutVars>
          <dgm:bulletEnabled val="1"/>
        </dgm:presLayoutVars>
      </dgm:prSet>
      <dgm:spPr/>
      <dgm:t>
        <a:bodyPr/>
        <a:lstStyle/>
        <a:p>
          <a:endParaRPr lang="es-EC"/>
        </a:p>
      </dgm:t>
    </dgm:pt>
    <dgm:pt modelId="{27E59F30-84DC-4792-A705-EDA4E7682CD6}" type="pres">
      <dgm:prSet presAssocID="{41402FA1-3748-483D-87AD-301D3DF379C5}" presName="accent_1" presStyleCnt="0"/>
      <dgm:spPr/>
      <dgm:t>
        <a:bodyPr/>
        <a:lstStyle/>
        <a:p>
          <a:endParaRPr lang="es-EC"/>
        </a:p>
      </dgm:t>
    </dgm:pt>
    <dgm:pt modelId="{4D48BDEF-399F-4F42-8A71-49132960FC4C}" type="pres">
      <dgm:prSet presAssocID="{41402FA1-3748-483D-87AD-301D3DF379C5}" presName="accentRepeatNode" presStyleLbl="solidFgAcc1" presStyleIdx="0" presStyleCnt="4"/>
      <dgm:spPr/>
      <dgm:t>
        <a:bodyPr/>
        <a:lstStyle/>
        <a:p>
          <a:endParaRPr lang="es-EC"/>
        </a:p>
      </dgm:t>
    </dgm:pt>
    <dgm:pt modelId="{37A58076-AAE0-4C74-85AC-EDA5D7AE48F6}" type="pres">
      <dgm:prSet presAssocID="{A0BA55CB-BE46-41E0-B7E6-FD64E35D9564}" presName="text_2" presStyleLbl="node1" presStyleIdx="1" presStyleCnt="4">
        <dgm:presLayoutVars>
          <dgm:bulletEnabled val="1"/>
        </dgm:presLayoutVars>
      </dgm:prSet>
      <dgm:spPr/>
      <dgm:t>
        <a:bodyPr/>
        <a:lstStyle/>
        <a:p>
          <a:endParaRPr lang="es-EC"/>
        </a:p>
      </dgm:t>
    </dgm:pt>
    <dgm:pt modelId="{A6823FB0-95E6-4AB2-975F-E6C1F4FF0798}" type="pres">
      <dgm:prSet presAssocID="{A0BA55CB-BE46-41E0-B7E6-FD64E35D9564}" presName="accent_2" presStyleCnt="0"/>
      <dgm:spPr/>
    </dgm:pt>
    <dgm:pt modelId="{3074CA49-1385-4CC6-A888-8A868C0D50F7}" type="pres">
      <dgm:prSet presAssocID="{A0BA55CB-BE46-41E0-B7E6-FD64E35D9564}" presName="accentRepeatNode" presStyleLbl="solidFgAcc1" presStyleIdx="1" presStyleCnt="4"/>
      <dgm:spPr/>
    </dgm:pt>
    <dgm:pt modelId="{84B0BE25-2942-4BD0-A405-4E0184DF9D64}" type="pres">
      <dgm:prSet presAssocID="{931DC347-9E9F-40EC-B6B3-F18D5CD791A2}" presName="text_3" presStyleLbl="node1" presStyleIdx="2" presStyleCnt="4">
        <dgm:presLayoutVars>
          <dgm:bulletEnabled val="1"/>
        </dgm:presLayoutVars>
      </dgm:prSet>
      <dgm:spPr/>
      <dgm:t>
        <a:bodyPr/>
        <a:lstStyle/>
        <a:p>
          <a:endParaRPr lang="es-EC"/>
        </a:p>
      </dgm:t>
    </dgm:pt>
    <dgm:pt modelId="{EE6959EB-64EB-4742-B9BB-073BCE3B04CF}" type="pres">
      <dgm:prSet presAssocID="{931DC347-9E9F-40EC-B6B3-F18D5CD791A2}" presName="accent_3" presStyleCnt="0"/>
      <dgm:spPr/>
    </dgm:pt>
    <dgm:pt modelId="{0AAD1FBF-5039-46DB-AB2F-32D0BC3250F2}" type="pres">
      <dgm:prSet presAssocID="{931DC347-9E9F-40EC-B6B3-F18D5CD791A2}" presName="accentRepeatNode" presStyleLbl="solidFgAcc1" presStyleIdx="2" presStyleCnt="4"/>
      <dgm:spPr/>
    </dgm:pt>
    <dgm:pt modelId="{8AE492E8-C27C-418E-8A95-73A353DC7F9B}" type="pres">
      <dgm:prSet presAssocID="{6D6AFC78-3ED9-45EC-8146-D705D7397444}" presName="text_4" presStyleLbl="node1" presStyleIdx="3" presStyleCnt="4">
        <dgm:presLayoutVars>
          <dgm:bulletEnabled val="1"/>
        </dgm:presLayoutVars>
      </dgm:prSet>
      <dgm:spPr/>
      <dgm:t>
        <a:bodyPr/>
        <a:lstStyle/>
        <a:p>
          <a:endParaRPr lang="es-EC"/>
        </a:p>
      </dgm:t>
    </dgm:pt>
    <dgm:pt modelId="{5D6FEEB2-8046-45D1-B11A-7F38E301300B}" type="pres">
      <dgm:prSet presAssocID="{6D6AFC78-3ED9-45EC-8146-D705D7397444}" presName="accent_4" presStyleCnt="0"/>
      <dgm:spPr/>
    </dgm:pt>
    <dgm:pt modelId="{B342A03A-A06A-4A36-9F2E-A08F1D23CFCE}" type="pres">
      <dgm:prSet presAssocID="{6D6AFC78-3ED9-45EC-8146-D705D7397444}" presName="accentRepeatNode" presStyleLbl="solidFgAcc1" presStyleIdx="3" presStyleCnt="4"/>
      <dgm:spPr/>
      <dgm:t>
        <a:bodyPr/>
        <a:lstStyle/>
        <a:p>
          <a:endParaRPr lang="es-EC"/>
        </a:p>
      </dgm:t>
    </dgm:pt>
  </dgm:ptLst>
  <dgm:cxnLst>
    <dgm:cxn modelId="{100D9246-42AE-4618-BC94-AB3B98164222}" type="presOf" srcId="{A0BA55CB-BE46-41E0-B7E6-FD64E35D9564}" destId="{37A58076-AAE0-4C74-85AC-EDA5D7AE48F6}" srcOrd="0" destOrd="0" presId="urn:microsoft.com/office/officeart/2008/layout/VerticalCurvedList"/>
    <dgm:cxn modelId="{128F09EF-C10E-4F6E-B620-E30ACB066482}" type="presOf" srcId="{6D6AFC78-3ED9-45EC-8146-D705D7397444}" destId="{8AE492E8-C27C-418E-8A95-73A353DC7F9B}" srcOrd="0" destOrd="0" presId="urn:microsoft.com/office/officeart/2008/layout/VerticalCurvedList"/>
    <dgm:cxn modelId="{9AA3DE80-115E-4EE9-B220-30940231A965}" type="presOf" srcId="{41402FA1-3748-483D-87AD-301D3DF379C5}" destId="{367528A4-CA49-41C6-8457-07ABCEE3056A}" srcOrd="0" destOrd="0" presId="urn:microsoft.com/office/officeart/2008/layout/VerticalCurvedList"/>
    <dgm:cxn modelId="{6AB67C21-552C-47A2-AE82-7DA1EA705B5D}" srcId="{01DFEACC-E2E1-5F4A-893F-7AF7C1F5791C}" destId="{A0BA55CB-BE46-41E0-B7E6-FD64E35D9564}" srcOrd="1" destOrd="0" parTransId="{B77A30B9-06D7-4A58-B9DE-1720B393A413}" sibTransId="{0D6FA5D4-3ECA-4790-A420-17DF5665B44E}"/>
    <dgm:cxn modelId="{62CD45F2-95DA-4B99-9DC6-D57F2A2171C0}" srcId="{01DFEACC-E2E1-5F4A-893F-7AF7C1F5791C}" destId="{41402FA1-3748-483D-87AD-301D3DF379C5}" srcOrd="0" destOrd="0" parTransId="{AF36598C-5719-42BF-A692-43352DF34A45}" sibTransId="{1E456F80-EE94-4040-8949-609CF63CDE37}"/>
    <dgm:cxn modelId="{A19597BC-6ABF-45FE-AA6A-67328BA4DAE7}" srcId="{01DFEACC-E2E1-5F4A-893F-7AF7C1F5791C}" destId="{6D6AFC78-3ED9-45EC-8146-D705D7397444}" srcOrd="3" destOrd="0" parTransId="{38DD05DD-9FAC-476E-9A48-99A2F1FC17CF}" sibTransId="{251704BF-1D5F-4F7E-BA76-F46C20540CC1}"/>
    <dgm:cxn modelId="{AE1974AA-E759-4940-8922-0B21FFC386DE}" type="presOf" srcId="{931DC347-9E9F-40EC-B6B3-F18D5CD791A2}" destId="{84B0BE25-2942-4BD0-A405-4E0184DF9D64}" srcOrd="0" destOrd="0" presId="urn:microsoft.com/office/officeart/2008/layout/VerticalCurvedList"/>
    <dgm:cxn modelId="{85BCD548-401C-4C04-A6A1-4315671F7DB3}" srcId="{01DFEACC-E2E1-5F4A-893F-7AF7C1F5791C}" destId="{931DC347-9E9F-40EC-B6B3-F18D5CD791A2}" srcOrd="2" destOrd="0" parTransId="{621C4D2E-627B-4FED-ADB7-8BC09AC985CC}" sibTransId="{9BF739F2-3379-4D89-A633-6BB7AF6C636D}"/>
    <dgm:cxn modelId="{F90CA9CC-F6BC-4B5C-89A4-FD23E825312A}" type="presOf" srcId="{01DFEACC-E2E1-5F4A-893F-7AF7C1F5791C}" destId="{1554E6D7-C376-CA4A-AE44-6CB0F7CAF99D}" srcOrd="0" destOrd="0" presId="urn:microsoft.com/office/officeart/2008/layout/VerticalCurvedList"/>
    <dgm:cxn modelId="{AD79A514-35DA-444E-B932-323A08A04345}" type="presOf" srcId="{1E456F80-EE94-4040-8949-609CF63CDE37}" destId="{5CFF0359-D642-2249-88A5-2EEDA5189BD2}" srcOrd="0" destOrd="0" presId="urn:microsoft.com/office/officeart/2008/layout/VerticalCurvedList"/>
    <dgm:cxn modelId="{DBE3A7F6-BC72-47E2-B3B2-AC5D08F01CD4}" type="presParOf" srcId="{1554E6D7-C376-CA4A-AE44-6CB0F7CAF99D}" destId="{16361D83-0CB9-6542-9DAC-31F65CAAC3C7}" srcOrd="0" destOrd="0" presId="urn:microsoft.com/office/officeart/2008/layout/VerticalCurvedList"/>
    <dgm:cxn modelId="{479F3031-9F77-4AC9-85DE-742E1EC8E0AA}" type="presParOf" srcId="{16361D83-0CB9-6542-9DAC-31F65CAAC3C7}" destId="{F394EFDD-9598-D14F-A386-D4FAD04CE2D5}" srcOrd="0" destOrd="0" presId="urn:microsoft.com/office/officeart/2008/layout/VerticalCurvedList"/>
    <dgm:cxn modelId="{72F0677D-8244-4129-BEEC-B3C3895083B5}" type="presParOf" srcId="{F394EFDD-9598-D14F-A386-D4FAD04CE2D5}" destId="{E6636F2E-035E-4942-8254-021E0FC66236}" srcOrd="0" destOrd="0" presId="urn:microsoft.com/office/officeart/2008/layout/VerticalCurvedList"/>
    <dgm:cxn modelId="{94C115C5-AC08-4B59-AAA2-69675A96A340}" type="presParOf" srcId="{F394EFDD-9598-D14F-A386-D4FAD04CE2D5}" destId="{5CFF0359-D642-2249-88A5-2EEDA5189BD2}" srcOrd="1" destOrd="0" presId="urn:microsoft.com/office/officeart/2008/layout/VerticalCurvedList"/>
    <dgm:cxn modelId="{9ED10975-B91A-4FB1-A731-C5D9687B4FEA}" type="presParOf" srcId="{F394EFDD-9598-D14F-A386-D4FAD04CE2D5}" destId="{5CA321A7-8425-7142-961B-08123C086713}" srcOrd="2" destOrd="0" presId="urn:microsoft.com/office/officeart/2008/layout/VerticalCurvedList"/>
    <dgm:cxn modelId="{17787BEE-6D40-4BF7-BA50-7A892D5773CE}" type="presParOf" srcId="{F394EFDD-9598-D14F-A386-D4FAD04CE2D5}" destId="{3F355A96-F88D-A94B-BB46-7527A6CF8E0E}" srcOrd="3" destOrd="0" presId="urn:microsoft.com/office/officeart/2008/layout/VerticalCurvedList"/>
    <dgm:cxn modelId="{0E920E00-9F45-4D27-B1A4-474282457048}" type="presParOf" srcId="{16361D83-0CB9-6542-9DAC-31F65CAAC3C7}" destId="{367528A4-CA49-41C6-8457-07ABCEE3056A}" srcOrd="1" destOrd="0" presId="urn:microsoft.com/office/officeart/2008/layout/VerticalCurvedList"/>
    <dgm:cxn modelId="{965718B1-4F41-4E7B-828E-6DA2AA8C5A4E}" type="presParOf" srcId="{16361D83-0CB9-6542-9DAC-31F65CAAC3C7}" destId="{27E59F30-84DC-4792-A705-EDA4E7682CD6}" srcOrd="2" destOrd="0" presId="urn:microsoft.com/office/officeart/2008/layout/VerticalCurvedList"/>
    <dgm:cxn modelId="{69EE1476-B3A1-4923-9DBF-EC08FE7A6444}" type="presParOf" srcId="{27E59F30-84DC-4792-A705-EDA4E7682CD6}" destId="{4D48BDEF-399F-4F42-8A71-49132960FC4C}" srcOrd="0" destOrd="0" presId="urn:microsoft.com/office/officeart/2008/layout/VerticalCurvedList"/>
    <dgm:cxn modelId="{F937FDD3-CA77-4229-BA31-4C2E6B3099CD}" type="presParOf" srcId="{16361D83-0CB9-6542-9DAC-31F65CAAC3C7}" destId="{37A58076-AAE0-4C74-85AC-EDA5D7AE48F6}" srcOrd="3" destOrd="0" presId="urn:microsoft.com/office/officeart/2008/layout/VerticalCurvedList"/>
    <dgm:cxn modelId="{D40F1709-52D1-4496-BA15-6E61CDC47901}" type="presParOf" srcId="{16361D83-0CB9-6542-9DAC-31F65CAAC3C7}" destId="{A6823FB0-95E6-4AB2-975F-E6C1F4FF0798}" srcOrd="4" destOrd="0" presId="urn:microsoft.com/office/officeart/2008/layout/VerticalCurvedList"/>
    <dgm:cxn modelId="{86EF05FD-686A-4EA3-BA96-F030AA93813D}" type="presParOf" srcId="{A6823FB0-95E6-4AB2-975F-E6C1F4FF0798}" destId="{3074CA49-1385-4CC6-A888-8A868C0D50F7}" srcOrd="0" destOrd="0" presId="urn:microsoft.com/office/officeart/2008/layout/VerticalCurvedList"/>
    <dgm:cxn modelId="{4D9BC06A-FC52-4E50-8A27-00E99270F9FB}" type="presParOf" srcId="{16361D83-0CB9-6542-9DAC-31F65CAAC3C7}" destId="{84B0BE25-2942-4BD0-A405-4E0184DF9D64}" srcOrd="5" destOrd="0" presId="urn:microsoft.com/office/officeart/2008/layout/VerticalCurvedList"/>
    <dgm:cxn modelId="{FDC9677E-3D6A-412A-9823-53D2D8C27E88}" type="presParOf" srcId="{16361D83-0CB9-6542-9DAC-31F65CAAC3C7}" destId="{EE6959EB-64EB-4742-B9BB-073BCE3B04CF}" srcOrd="6" destOrd="0" presId="urn:microsoft.com/office/officeart/2008/layout/VerticalCurvedList"/>
    <dgm:cxn modelId="{42D22DB2-60C6-4BF3-95E7-0ACC53A6CA3B}" type="presParOf" srcId="{EE6959EB-64EB-4742-B9BB-073BCE3B04CF}" destId="{0AAD1FBF-5039-46DB-AB2F-32D0BC3250F2}" srcOrd="0" destOrd="0" presId="urn:microsoft.com/office/officeart/2008/layout/VerticalCurvedList"/>
    <dgm:cxn modelId="{ECD6CD01-AC60-4124-98FD-A25F1B210A39}" type="presParOf" srcId="{16361D83-0CB9-6542-9DAC-31F65CAAC3C7}" destId="{8AE492E8-C27C-418E-8A95-73A353DC7F9B}" srcOrd="7" destOrd="0" presId="urn:microsoft.com/office/officeart/2008/layout/VerticalCurvedList"/>
    <dgm:cxn modelId="{F0E9ABED-6785-48D8-AFC7-CCB35B37B24A}" type="presParOf" srcId="{16361D83-0CB9-6542-9DAC-31F65CAAC3C7}" destId="{5D6FEEB2-8046-45D1-B11A-7F38E301300B}" srcOrd="8" destOrd="0" presId="urn:microsoft.com/office/officeart/2008/layout/VerticalCurvedList"/>
    <dgm:cxn modelId="{A3CBD579-E2DE-4EAC-A704-3D1365584818}" type="presParOf" srcId="{5D6FEEB2-8046-45D1-B11A-7F38E301300B}" destId="{B342A03A-A06A-4A36-9F2E-A08F1D23CFCE}"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1DFEACC-E2E1-5F4A-893F-7AF7C1F5791C}" type="doc">
      <dgm:prSet loTypeId="urn:microsoft.com/office/officeart/2008/layout/VerticalCurvedList" loCatId="" qsTypeId="urn:microsoft.com/office/officeart/2005/8/quickstyle/simple1" qsCatId="simple" csTypeId="urn:microsoft.com/office/officeart/2005/8/colors/accent0_2" csCatId="mainScheme" phldr="1"/>
      <dgm:spPr/>
      <dgm:t>
        <a:bodyPr/>
        <a:lstStyle/>
        <a:p>
          <a:endParaRPr lang="es-ES"/>
        </a:p>
      </dgm:t>
    </dgm:pt>
    <dgm:pt modelId="{41402FA1-3748-483D-87AD-301D3DF379C5}">
      <dgm:prSet/>
      <dgm:spPr/>
      <dgm:t>
        <a:bodyPr/>
        <a:lstStyle/>
        <a:p>
          <a:r>
            <a:rPr lang="es-EC" dirty="0" smtClean="0"/>
            <a:t>La población de </a:t>
          </a:r>
          <a:r>
            <a:rPr lang="es-EC" i="1" dirty="0" err="1" smtClean="0"/>
            <a:t>Cebus</a:t>
          </a:r>
          <a:r>
            <a:rPr lang="es-EC" i="1" dirty="0" smtClean="0"/>
            <a:t> </a:t>
          </a:r>
          <a:r>
            <a:rPr lang="es-EC" i="1" dirty="0" err="1" smtClean="0"/>
            <a:t>albifrons</a:t>
          </a:r>
          <a:r>
            <a:rPr lang="es-EC" dirty="0" smtClean="0"/>
            <a:t> de </a:t>
          </a:r>
          <a:r>
            <a:rPr lang="es-EC" dirty="0" err="1" smtClean="0"/>
            <a:t>Misahuallí</a:t>
          </a:r>
          <a:r>
            <a:rPr lang="es-EC" dirty="0" smtClean="0"/>
            <a:t>-Tena esta infectada por </a:t>
          </a:r>
          <a:r>
            <a:rPr lang="es-EC" dirty="0" err="1" smtClean="0"/>
            <a:t>nemátodos</a:t>
          </a:r>
          <a:r>
            <a:rPr lang="es-EC" dirty="0" smtClean="0"/>
            <a:t>: </a:t>
          </a:r>
          <a:r>
            <a:rPr lang="es-EC" i="1" dirty="0" err="1" smtClean="0"/>
            <a:t>Strongyloides</a:t>
          </a:r>
          <a:r>
            <a:rPr lang="es-EC" i="1" dirty="0" smtClean="0"/>
            <a:t> </a:t>
          </a:r>
          <a:r>
            <a:rPr lang="es-EC" dirty="0" err="1" smtClean="0"/>
            <a:t>sp</a:t>
          </a:r>
          <a:r>
            <a:rPr lang="es-EC" dirty="0" smtClean="0"/>
            <a:t>., </a:t>
          </a:r>
          <a:r>
            <a:rPr lang="es-EC" dirty="0" err="1" smtClean="0"/>
            <a:t>céstodos</a:t>
          </a:r>
          <a:r>
            <a:rPr lang="es-EC" dirty="0" smtClean="0"/>
            <a:t>: </a:t>
          </a:r>
          <a:r>
            <a:rPr lang="es-EC" i="1" dirty="0" err="1" smtClean="0"/>
            <a:t>Hymenolepis</a:t>
          </a:r>
          <a:r>
            <a:rPr lang="es-EC" dirty="0" smtClean="0"/>
            <a:t> </a:t>
          </a:r>
          <a:r>
            <a:rPr lang="es-EC" dirty="0" err="1" smtClean="0"/>
            <a:t>sp</a:t>
          </a:r>
          <a:r>
            <a:rPr lang="es-EC" dirty="0" smtClean="0"/>
            <a:t> y protozoarios: </a:t>
          </a:r>
          <a:r>
            <a:rPr lang="es-EC" i="1" dirty="0" err="1" smtClean="0"/>
            <a:t>Giardia</a:t>
          </a:r>
          <a:r>
            <a:rPr lang="es-EC" i="1" dirty="0" smtClean="0"/>
            <a:t> </a:t>
          </a:r>
          <a:r>
            <a:rPr lang="es-EC" i="0" dirty="0" err="1" smtClean="0"/>
            <a:t>sp</a:t>
          </a:r>
          <a:r>
            <a:rPr lang="es-EC" dirty="0" smtClean="0"/>
            <a:t>. </a:t>
          </a:r>
          <a:endParaRPr lang="en-US" noProof="0" dirty="0"/>
        </a:p>
      </dgm:t>
    </dgm:pt>
    <dgm:pt modelId="{AF36598C-5719-42BF-A692-43352DF34A45}" type="parTrans" cxnId="{62CD45F2-95DA-4B99-9DC6-D57F2A2171C0}">
      <dgm:prSet/>
      <dgm:spPr/>
      <dgm:t>
        <a:bodyPr/>
        <a:lstStyle/>
        <a:p>
          <a:endParaRPr lang="es-EC"/>
        </a:p>
      </dgm:t>
    </dgm:pt>
    <dgm:pt modelId="{1E456F80-EE94-4040-8949-609CF63CDE37}" type="sibTrans" cxnId="{62CD45F2-95DA-4B99-9DC6-D57F2A2171C0}">
      <dgm:prSet/>
      <dgm:spPr/>
      <dgm:t>
        <a:bodyPr/>
        <a:lstStyle/>
        <a:p>
          <a:endParaRPr lang="es-EC"/>
        </a:p>
      </dgm:t>
    </dgm:pt>
    <dgm:pt modelId="{6D6AFC78-3ED9-45EC-8146-D705D7397444}">
      <dgm:prSet/>
      <dgm:spPr/>
      <dgm:t>
        <a:bodyPr/>
        <a:lstStyle/>
        <a:p>
          <a:r>
            <a:rPr lang="es-EC" dirty="0" smtClean="0"/>
            <a:t>Las interacciones sociales que incluyen contacto facilitan la transmisión de parásitos gastrointestinales, siendo los juveniles los individuos en mayor riesgo por su nivel de centralidad</a:t>
          </a:r>
          <a:endParaRPr lang="es-EC" dirty="0"/>
        </a:p>
      </dgm:t>
    </dgm:pt>
    <dgm:pt modelId="{38DD05DD-9FAC-476E-9A48-99A2F1FC17CF}" type="parTrans" cxnId="{A19597BC-6ABF-45FE-AA6A-67328BA4DAE7}">
      <dgm:prSet/>
      <dgm:spPr/>
      <dgm:t>
        <a:bodyPr/>
        <a:lstStyle/>
        <a:p>
          <a:endParaRPr lang="es-EC"/>
        </a:p>
      </dgm:t>
    </dgm:pt>
    <dgm:pt modelId="{251704BF-1D5F-4F7E-BA76-F46C20540CC1}" type="sibTrans" cxnId="{A19597BC-6ABF-45FE-AA6A-67328BA4DAE7}">
      <dgm:prSet/>
      <dgm:spPr/>
      <dgm:t>
        <a:bodyPr/>
        <a:lstStyle/>
        <a:p>
          <a:endParaRPr lang="es-EC"/>
        </a:p>
      </dgm:t>
    </dgm:pt>
    <dgm:pt modelId="{A0BA55CB-BE46-41E0-B7E6-FD64E35D9564}">
      <dgm:prSet/>
      <dgm:spPr/>
      <dgm:t>
        <a:bodyPr/>
        <a:lstStyle/>
        <a:p>
          <a:r>
            <a:rPr lang="es-EC" smtClean="0"/>
            <a:t>La prevalencia de </a:t>
          </a:r>
          <a:r>
            <a:rPr lang="es-EC" i="1" smtClean="0"/>
            <a:t>Giardia </a:t>
          </a:r>
          <a:r>
            <a:rPr lang="es-EC" i="0" smtClean="0"/>
            <a:t>sp.</a:t>
          </a:r>
          <a:r>
            <a:rPr lang="es-EC" smtClean="0"/>
            <a:t> determinada mediante PCR fue de 61% en promedio. </a:t>
          </a:r>
          <a:endParaRPr lang="en-US" noProof="0" dirty="0"/>
        </a:p>
      </dgm:t>
    </dgm:pt>
    <dgm:pt modelId="{B77A30B9-06D7-4A58-B9DE-1720B393A413}" type="parTrans" cxnId="{6AB67C21-552C-47A2-AE82-7DA1EA705B5D}">
      <dgm:prSet/>
      <dgm:spPr/>
      <dgm:t>
        <a:bodyPr/>
        <a:lstStyle/>
        <a:p>
          <a:endParaRPr lang="es-EC"/>
        </a:p>
      </dgm:t>
    </dgm:pt>
    <dgm:pt modelId="{0D6FA5D4-3ECA-4790-A420-17DF5665B44E}" type="sibTrans" cxnId="{6AB67C21-552C-47A2-AE82-7DA1EA705B5D}">
      <dgm:prSet/>
      <dgm:spPr/>
      <dgm:t>
        <a:bodyPr/>
        <a:lstStyle/>
        <a:p>
          <a:endParaRPr lang="es-EC"/>
        </a:p>
      </dgm:t>
    </dgm:pt>
    <dgm:pt modelId="{931DC347-9E9F-40EC-B6B3-F18D5CD791A2}">
      <dgm:prSet/>
      <dgm:spPr/>
      <dgm:t>
        <a:bodyPr/>
        <a:lstStyle/>
        <a:p>
          <a:r>
            <a:rPr lang="es-EC" dirty="0" smtClean="0"/>
            <a:t>Todas las infecciones por </a:t>
          </a:r>
          <a:r>
            <a:rPr lang="es-EC" dirty="0" err="1" smtClean="0"/>
            <a:t>Giardia</a:t>
          </a:r>
          <a:r>
            <a:rPr lang="es-EC" dirty="0" smtClean="0"/>
            <a:t> </a:t>
          </a:r>
          <a:r>
            <a:rPr lang="es-EC" dirty="0" err="1" smtClean="0"/>
            <a:t>sp</a:t>
          </a:r>
          <a:r>
            <a:rPr lang="es-EC" dirty="0" smtClean="0"/>
            <a:t>. en la población de </a:t>
          </a:r>
          <a:r>
            <a:rPr lang="es-EC" i="1" dirty="0" err="1" smtClean="0"/>
            <a:t>Cebus</a:t>
          </a:r>
          <a:r>
            <a:rPr lang="es-EC" i="1" dirty="0" smtClean="0"/>
            <a:t> </a:t>
          </a:r>
          <a:r>
            <a:rPr lang="es-EC" i="1" dirty="0" err="1" smtClean="0"/>
            <a:t>albifrons</a:t>
          </a:r>
          <a:r>
            <a:rPr lang="es-EC" i="1" dirty="0" smtClean="0"/>
            <a:t> </a:t>
          </a:r>
          <a:r>
            <a:rPr lang="es-EC" dirty="0" smtClean="0"/>
            <a:t>son del genotipo  B (Subtipo BIII), por lo que se sugiere un origen de infección antrópica. </a:t>
          </a:r>
          <a:endParaRPr lang="es-EC" dirty="0"/>
        </a:p>
      </dgm:t>
    </dgm:pt>
    <dgm:pt modelId="{621C4D2E-627B-4FED-ADB7-8BC09AC985CC}" type="parTrans" cxnId="{85BCD548-401C-4C04-A6A1-4315671F7DB3}">
      <dgm:prSet/>
      <dgm:spPr/>
      <dgm:t>
        <a:bodyPr/>
        <a:lstStyle/>
        <a:p>
          <a:endParaRPr lang="es-EC"/>
        </a:p>
      </dgm:t>
    </dgm:pt>
    <dgm:pt modelId="{9BF739F2-3379-4D89-A633-6BB7AF6C636D}" type="sibTrans" cxnId="{85BCD548-401C-4C04-A6A1-4315671F7DB3}">
      <dgm:prSet/>
      <dgm:spPr/>
      <dgm:t>
        <a:bodyPr/>
        <a:lstStyle/>
        <a:p>
          <a:endParaRPr lang="es-EC"/>
        </a:p>
      </dgm:t>
    </dgm:pt>
    <dgm:pt modelId="{1554E6D7-C376-CA4A-AE44-6CB0F7CAF99D}" type="pres">
      <dgm:prSet presAssocID="{01DFEACC-E2E1-5F4A-893F-7AF7C1F5791C}" presName="Name0" presStyleCnt="0">
        <dgm:presLayoutVars>
          <dgm:chMax val="7"/>
          <dgm:chPref val="7"/>
          <dgm:dir/>
        </dgm:presLayoutVars>
      </dgm:prSet>
      <dgm:spPr/>
      <dgm:t>
        <a:bodyPr/>
        <a:lstStyle/>
        <a:p>
          <a:endParaRPr lang="es-EC"/>
        </a:p>
      </dgm:t>
    </dgm:pt>
    <dgm:pt modelId="{16361D83-0CB9-6542-9DAC-31F65CAAC3C7}" type="pres">
      <dgm:prSet presAssocID="{01DFEACC-E2E1-5F4A-893F-7AF7C1F5791C}" presName="Name1" presStyleCnt="0"/>
      <dgm:spPr/>
      <dgm:t>
        <a:bodyPr/>
        <a:lstStyle/>
        <a:p>
          <a:endParaRPr lang="es-EC"/>
        </a:p>
      </dgm:t>
    </dgm:pt>
    <dgm:pt modelId="{F394EFDD-9598-D14F-A386-D4FAD04CE2D5}" type="pres">
      <dgm:prSet presAssocID="{01DFEACC-E2E1-5F4A-893F-7AF7C1F5791C}" presName="cycle" presStyleCnt="0"/>
      <dgm:spPr/>
      <dgm:t>
        <a:bodyPr/>
        <a:lstStyle/>
        <a:p>
          <a:endParaRPr lang="es-EC"/>
        </a:p>
      </dgm:t>
    </dgm:pt>
    <dgm:pt modelId="{E6636F2E-035E-4942-8254-021E0FC66236}" type="pres">
      <dgm:prSet presAssocID="{01DFEACC-E2E1-5F4A-893F-7AF7C1F5791C}" presName="srcNode" presStyleLbl="node1" presStyleIdx="0" presStyleCnt="4"/>
      <dgm:spPr/>
      <dgm:t>
        <a:bodyPr/>
        <a:lstStyle/>
        <a:p>
          <a:endParaRPr lang="es-EC"/>
        </a:p>
      </dgm:t>
    </dgm:pt>
    <dgm:pt modelId="{5CFF0359-D642-2249-88A5-2EEDA5189BD2}" type="pres">
      <dgm:prSet presAssocID="{01DFEACC-E2E1-5F4A-893F-7AF7C1F5791C}" presName="conn" presStyleLbl="parChTrans1D2" presStyleIdx="0" presStyleCnt="1"/>
      <dgm:spPr/>
      <dgm:t>
        <a:bodyPr/>
        <a:lstStyle/>
        <a:p>
          <a:endParaRPr lang="es-EC"/>
        </a:p>
      </dgm:t>
    </dgm:pt>
    <dgm:pt modelId="{5CA321A7-8425-7142-961B-08123C086713}" type="pres">
      <dgm:prSet presAssocID="{01DFEACC-E2E1-5F4A-893F-7AF7C1F5791C}" presName="extraNode" presStyleLbl="node1" presStyleIdx="0" presStyleCnt="4"/>
      <dgm:spPr/>
      <dgm:t>
        <a:bodyPr/>
        <a:lstStyle/>
        <a:p>
          <a:endParaRPr lang="es-EC"/>
        </a:p>
      </dgm:t>
    </dgm:pt>
    <dgm:pt modelId="{3F355A96-F88D-A94B-BB46-7527A6CF8E0E}" type="pres">
      <dgm:prSet presAssocID="{01DFEACC-E2E1-5F4A-893F-7AF7C1F5791C}" presName="dstNode" presStyleLbl="node1" presStyleIdx="0" presStyleCnt="4"/>
      <dgm:spPr/>
      <dgm:t>
        <a:bodyPr/>
        <a:lstStyle/>
        <a:p>
          <a:endParaRPr lang="es-EC"/>
        </a:p>
      </dgm:t>
    </dgm:pt>
    <dgm:pt modelId="{367528A4-CA49-41C6-8457-07ABCEE3056A}" type="pres">
      <dgm:prSet presAssocID="{41402FA1-3748-483D-87AD-301D3DF379C5}" presName="text_1" presStyleLbl="node1" presStyleIdx="0" presStyleCnt="4">
        <dgm:presLayoutVars>
          <dgm:bulletEnabled val="1"/>
        </dgm:presLayoutVars>
      </dgm:prSet>
      <dgm:spPr/>
      <dgm:t>
        <a:bodyPr/>
        <a:lstStyle/>
        <a:p>
          <a:endParaRPr lang="es-EC"/>
        </a:p>
      </dgm:t>
    </dgm:pt>
    <dgm:pt modelId="{27E59F30-84DC-4792-A705-EDA4E7682CD6}" type="pres">
      <dgm:prSet presAssocID="{41402FA1-3748-483D-87AD-301D3DF379C5}" presName="accent_1" presStyleCnt="0"/>
      <dgm:spPr/>
      <dgm:t>
        <a:bodyPr/>
        <a:lstStyle/>
        <a:p>
          <a:endParaRPr lang="es-EC"/>
        </a:p>
      </dgm:t>
    </dgm:pt>
    <dgm:pt modelId="{4D48BDEF-399F-4F42-8A71-49132960FC4C}" type="pres">
      <dgm:prSet presAssocID="{41402FA1-3748-483D-87AD-301D3DF379C5}" presName="accentRepeatNode" presStyleLbl="solidFgAcc1" presStyleIdx="0" presStyleCnt="4"/>
      <dgm:spPr/>
      <dgm:t>
        <a:bodyPr/>
        <a:lstStyle/>
        <a:p>
          <a:endParaRPr lang="es-EC"/>
        </a:p>
      </dgm:t>
    </dgm:pt>
    <dgm:pt modelId="{37A58076-AAE0-4C74-85AC-EDA5D7AE48F6}" type="pres">
      <dgm:prSet presAssocID="{A0BA55CB-BE46-41E0-B7E6-FD64E35D9564}" presName="text_2" presStyleLbl="node1" presStyleIdx="1" presStyleCnt="4">
        <dgm:presLayoutVars>
          <dgm:bulletEnabled val="1"/>
        </dgm:presLayoutVars>
      </dgm:prSet>
      <dgm:spPr/>
      <dgm:t>
        <a:bodyPr/>
        <a:lstStyle/>
        <a:p>
          <a:endParaRPr lang="es-EC"/>
        </a:p>
      </dgm:t>
    </dgm:pt>
    <dgm:pt modelId="{A6823FB0-95E6-4AB2-975F-E6C1F4FF0798}" type="pres">
      <dgm:prSet presAssocID="{A0BA55CB-BE46-41E0-B7E6-FD64E35D9564}" presName="accent_2" presStyleCnt="0"/>
      <dgm:spPr/>
    </dgm:pt>
    <dgm:pt modelId="{3074CA49-1385-4CC6-A888-8A868C0D50F7}" type="pres">
      <dgm:prSet presAssocID="{A0BA55CB-BE46-41E0-B7E6-FD64E35D9564}" presName="accentRepeatNode" presStyleLbl="solidFgAcc1" presStyleIdx="1" presStyleCnt="4"/>
      <dgm:spPr/>
    </dgm:pt>
    <dgm:pt modelId="{84B0BE25-2942-4BD0-A405-4E0184DF9D64}" type="pres">
      <dgm:prSet presAssocID="{931DC347-9E9F-40EC-B6B3-F18D5CD791A2}" presName="text_3" presStyleLbl="node1" presStyleIdx="2" presStyleCnt="4">
        <dgm:presLayoutVars>
          <dgm:bulletEnabled val="1"/>
        </dgm:presLayoutVars>
      </dgm:prSet>
      <dgm:spPr/>
      <dgm:t>
        <a:bodyPr/>
        <a:lstStyle/>
        <a:p>
          <a:endParaRPr lang="es-EC"/>
        </a:p>
      </dgm:t>
    </dgm:pt>
    <dgm:pt modelId="{EE6959EB-64EB-4742-B9BB-073BCE3B04CF}" type="pres">
      <dgm:prSet presAssocID="{931DC347-9E9F-40EC-B6B3-F18D5CD791A2}" presName="accent_3" presStyleCnt="0"/>
      <dgm:spPr/>
    </dgm:pt>
    <dgm:pt modelId="{0AAD1FBF-5039-46DB-AB2F-32D0BC3250F2}" type="pres">
      <dgm:prSet presAssocID="{931DC347-9E9F-40EC-B6B3-F18D5CD791A2}" presName="accentRepeatNode" presStyleLbl="solidFgAcc1" presStyleIdx="2" presStyleCnt="4"/>
      <dgm:spPr/>
    </dgm:pt>
    <dgm:pt modelId="{8AE492E8-C27C-418E-8A95-73A353DC7F9B}" type="pres">
      <dgm:prSet presAssocID="{6D6AFC78-3ED9-45EC-8146-D705D7397444}" presName="text_4" presStyleLbl="node1" presStyleIdx="3" presStyleCnt="4">
        <dgm:presLayoutVars>
          <dgm:bulletEnabled val="1"/>
        </dgm:presLayoutVars>
      </dgm:prSet>
      <dgm:spPr/>
      <dgm:t>
        <a:bodyPr/>
        <a:lstStyle/>
        <a:p>
          <a:endParaRPr lang="es-EC"/>
        </a:p>
      </dgm:t>
    </dgm:pt>
    <dgm:pt modelId="{5D6FEEB2-8046-45D1-B11A-7F38E301300B}" type="pres">
      <dgm:prSet presAssocID="{6D6AFC78-3ED9-45EC-8146-D705D7397444}" presName="accent_4" presStyleCnt="0"/>
      <dgm:spPr/>
    </dgm:pt>
    <dgm:pt modelId="{B342A03A-A06A-4A36-9F2E-A08F1D23CFCE}" type="pres">
      <dgm:prSet presAssocID="{6D6AFC78-3ED9-45EC-8146-D705D7397444}" presName="accentRepeatNode" presStyleLbl="solidFgAcc1" presStyleIdx="3" presStyleCnt="4"/>
      <dgm:spPr/>
      <dgm:t>
        <a:bodyPr/>
        <a:lstStyle/>
        <a:p>
          <a:endParaRPr lang="es-EC"/>
        </a:p>
      </dgm:t>
    </dgm:pt>
  </dgm:ptLst>
  <dgm:cxnLst>
    <dgm:cxn modelId="{6AB67C21-552C-47A2-AE82-7DA1EA705B5D}" srcId="{01DFEACC-E2E1-5F4A-893F-7AF7C1F5791C}" destId="{A0BA55CB-BE46-41E0-B7E6-FD64E35D9564}" srcOrd="1" destOrd="0" parTransId="{B77A30B9-06D7-4A58-B9DE-1720B393A413}" sibTransId="{0D6FA5D4-3ECA-4790-A420-17DF5665B44E}"/>
    <dgm:cxn modelId="{62CD45F2-95DA-4B99-9DC6-D57F2A2171C0}" srcId="{01DFEACC-E2E1-5F4A-893F-7AF7C1F5791C}" destId="{41402FA1-3748-483D-87AD-301D3DF379C5}" srcOrd="0" destOrd="0" parTransId="{AF36598C-5719-42BF-A692-43352DF34A45}" sibTransId="{1E456F80-EE94-4040-8949-609CF63CDE37}"/>
    <dgm:cxn modelId="{DF127E28-532D-43FB-AC98-0C579246D483}" type="presOf" srcId="{1E456F80-EE94-4040-8949-609CF63CDE37}" destId="{5CFF0359-D642-2249-88A5-2EEDA5189BD2}" srcOrd="0" destOrd="0" presId="urn:microsoft.com/office/officeart/2008/layout/VerticalCurvedList"/>
    <dgm:cxn modelId="{A19597BC-6ABF-45FE-AA6A-67328BA4DAE7}" srcId="{01DFEACC-E2E1-5F4A-893F-7AF7C1F5791C}" destId="{6D6AFC78-3ED9-45EC-8146-D705D7397444}" srcOrd="3" destOrd="0" parTransId="{38DD05DD-9FAC-476E-9A48-99A2F1FC17CF}" sibTransId="{251704BF-1D5F-4F7E-BA76-F46C20540CC1}"/>
    <dgm:cxn modelId="{7DE0554C-48CF-41AF-B2E7-26723ACE783E}" type="presOf" srcId="{A0BA55CB-BE46-41E0-B7E6-FD64E35D9564}" destId="{37A58076-AAE0-4C74-85AC-EDA5D7AE48F6}" srcOrd="0" destOrd="0" presId="urn:microsoft.com/office/officeart/2008/layout/VerticalCurvedList"/>
    <dgm:cxn modelId="{85BCD548-401C-4C04-A6A1-4315671F7DB3}" srcId="{01DFEACC-E2E1-5F4A-893F-7AF7C1F5791C}" destId="{931DC347-9E9F-40EC-B6B3-F18D5CD791A2}" srcOrd="2" destOrd="0" parTransId="{621C4D2E-627B-4FED-ADB7-8BC09AC985CC}" sibTransId="{9BF739F2-3379-4D89-A633-6BB7AF6C636D}"/>
    <dgm:cxn modelId="{C813E3C5-FA0A-4D4F-91ED-20D2C5B78A45}" type="presOf" srcId="{01DFEACC-E2E1-5F4A-893F-7AF7C1F5791C}" destId="{1554E6D7-C376-CA4A-AE44-6CB0F7CAF99D}" srcOrd="0" destOrd="0" presId="urn:microsoft.com/office/officeart/2008/layout/VerticalCurvedList"/>
    <dgm:cxn modelId="{62E5A7BB-6089-4F05-8806-56E16DE586A9}" type="presOf" srcId="{41402FA1-3748-483D-87AD-301D3DF379C5}" destId="{367528A4-CA49-41C6-8457-07ABCEE3056A}" srcOrd="0" destOrd="0" presId="urn:microsoft.com/office/officeart/2008/layout/VerticalCurvedList"/>
    <dgm:cxn modelId="{1A0D599D-FDF9-4142-A20D-2C8014726EEC}" type="presOf" srcId="{931DC347-9E9F-40EC-B6B3-F18D5CD791A2}" destId="{84B0BE25-2942-4BD0-A405-4E0184DF9D64}" srcOrd="0" destOrd="0" presId="urn:microsoft.com/office/officeart/2008/layout/VerticalCurvedList"/>
    <dgm:cxn modelId="{E0E876C4-C7DA-4B94-9C92-28B172A351F9}" type="presOf" srcId="{6D6AFC78-3ED9-45EC-8146-D705D7397444}" destId="{8AE492E8-C27C-418E-8A95-73A353DC7F9B}" srcOrd="0" destOrd="0" presId="urn:microsoft.com/office/officeart/2008/layout/VerticalCurvedList"/>
    <dgm:cxn modelId="{73BE4674-F5C6-4EC3-9CA4-F05C7C8283D2}" type="presParOf" srcId="{1554E6D7-C376-CA4A-AE44-6CB0F7CAF99D}" destId="{16361D83-0CB9-6542-9DAC-31F65CAAC3C7}" srcOrd="0" destOrd="0" presId="urn:microsoft.com/office/officeart/2008/layout/VerticalCurvedList"/>
    <dgm:cxn modelId="{6CE0C507-3503-4692-882B-5FE41146837F}" type="presParOf" srcId="{16361D83-0CB9-6542-9DAC-31F65CAAC3C7}" destId="{F394EFDD-9598-D14F-A386-D4FAD04CE2D5}" srcOrd="0" destOrd="0" presId="urn:microsoft.com/office/officeart/2008/layout/VerticalCurvedList"/>
    <dgm:cxn modelId="{63577B7C-2C2E-45EE-BD8C-0AF3F382AC82}" type="presParOf" srcId="{F394EFDD-9598-D14F-A386-D4FAD04CE2D5}" destId="{E6636F2E-035E-4942-8254-021E0FC66236}" srcOrd="0" destOrd="0" presId="urn:microsoft.com/office/officeart/2008/layout/VerticalCurvedList"/>
    <dgm:cxn modelId="{C924A4EB-C599-41B4-A952-58C3DAF5AF55}" type="presParOf" srcId="{F394EFDD-9598-D14F-A386-D4FAD04CE2D5}" destId="{5CFF0359-D642-2249-88A5-2EEDA5189BD2}" srcOrd="1" destOrd="0" presId="urn:microsoft.com/office/officeart/2008/layout/VerticalCurvedList"/>
    <dgm:cxn modelId="{8FD8CF9D-8FF3-47FB-80FD-41442607E45B}" type="presParOf" srcId="{F394EFDD-9598-D14F-A386-D4FAD04CE2D5}" destId="{5CA321A7-8425-7142-961B-08123C086713}" srcOrd="2" destOrd="0" presId="urn:microsoft.com/office/officeart/2008/layout/VerticalCurvedList"/>
    <dgm:cxn modelId="{17D189FC-7495-48A8-9BE7-38C221166CF4}" type="presParOf" srcId="{F394EFDD-9598-D14F-A386-D4FAD04CE2D5}" destId="{3F355A96-F88D-A94B-BB46-7527A6CF8E0E}" srcOrd="3" destOrd="0" presId="urn:microsoft.com/office/officeart/2008/layout/VerticalCurvedList"/>
    <dgm:cxn modelId="{4CDB407F-5A8C-487C-B312-FECE67B24DDE}" type="presParOf" srcId="{16361D83-0CB9-6542-9DAC-31F65CAAC3C7}" destId="{367528A4-CA49-41C6-8457-07ABCEE3056A}" srcOrd="1" destOrd="0" presId="urn:microsoft.com/office/officeart/2008/layout/VerticalCurvedList"/>
    <dgm:cxn modelId="{93B640E8-41FC-4329-8CB6-A00598417EAA}" type="presParOf" srcId="{16361D83-0CB9-6542-9DAC-31F65CAAC3C7}" destId="{27E59F30-84DC-4792-A705-EDA4E7682CD6}" srcOrd="2" destOrd="0" presId="urn:microsoft.com/office/officeart/2008/layout/VerticalCurvedList"/>
    <dgm:cxn modelId="{C0F26FC0-A88D-493C-B7B4-C8E9EF8759FD}" type="presParOf" srcId="{27E59F30-84DC-4792-A705-EDA4E7682CD6}" destId="{4D48BDEF-399F-4F42-8A71-49132960FC4C}" srcOrd="0" destOrd="0" presId="urn:microsoft.com/office/officeart/2008/layout/VerticalCurvedList"/>
    <dgm:cxn modelId="{1B6D2187-9120-4E7E-9D20-CEA920DB14EE}" type="presParOf" srcId="{16361D83-0CB9-6542-9DAC-31F65CAAC3C7}" destId="{37A58076-AAE0-4C74-85AC-EDA5D7AE48F6}" srcOrd="3" destOrd="0" presId="urn:microsoft.com/office/officeart/2008/layout/VerticalCurvedList"/>
    <dgm:cxn modelId="{01A65AD5-DCBB-418E-8119-429365444041}" type="presParOf" srcId="{16361D83-0CB9-6542-9DAC-31F65CAAC3C7}" destId="{A6823FB0-95E6-4AB2-975F-E6C1F4FF0798}" srcOrd="4" destOrd="0" presId="urn:microsoft.com/office/officeart/2008/layout/VerticalCurvedList"/>
    <dgm:cxn modelId="{1EBB9345-A31C-41AB-AB6B-367BCC22FC78}" type="presParOf" srcId="{A6823FB0-95E6-4AB2-975F-E6C1F4FF0798}" destId="{3074CA49-1385-4CC6-A888-8A868C0D50F7}" srcOrd="0" destOrd="0" presId="urn:microsoft.com/office/officeart/2008/layout/VerticalCurvedList"/>
    <dgm:cxn modelId="{6ACCEDA1-8B0A-44CA-883A-3DDD7F722E69}" type="presParOf" srcId="{16361D83-0CB9-6542-9DAC-31F65CAAC3C7}" destId="{84B0BE25-2942-4BD0-A405-4E0184DF9D64}" srcOrd="5" destOrd="0" presId="urn:microsoft.com/office/officeart/2008/layout/VerticalCurvedList"/>
    <dgm:cxn modelId="{FDCAF0D2-D189-4F80-9268-4EACD03DCF95}" type="presParOf" srcId="{16361D83-0CB9-6542-9DAC-31F65CAAC3C7}" destId="{EE6959EB-64EB-4742-B9BB-073BCE3B04CF}" srcOrd="6" destOrd="0" presId="urn:microsoft.com/office/officeart/2008/layout/VerticalCurvedList"/>
    <dgm:cxn modelId="{6863B3BE-2148-4EBD-BEDC-9E8B1A8D5E46}" type="presParOf" srcId="{EE6959EB-64EB-4742-B9BB-073BCE3B04CF}" destId="{0AAD1FBF-5039-46DB-AB2F-32D0BC3250F2}" srcOrd="0" destOrd="0" presId="urn:microsoft.com/office/officeart/2008/layout/VerticalCurvedList"/>
    <dgm:cxn modelId="{EF74FB48-5F50-4436-AD1F-EFCB6D3E80A1}" type="presParOf" srcId="{16361D83-0CB9-6542-9DAC-31F65CAAC3C7}" destId="{8AE492E8-C27C-418E-8A95-73A353DC7F9B}" srcOrd="7" destOrd="0" presId="urn:microsoft.com/office/officeart/2008/layout/VerticalCurvedList"/>
    <dgm:cxn modelId="{51540244-629C-48CB-9CDD-CE12C2A375F0}" type="presParOf" srcId="{16361D83-0CB9-6542-9DAC-31F65CAAC3C7}" destId="{5D6FEEB2-8046-45D1-B11A-7F38E301300B}" srcOrd="8" destOrd="0" presId="urn:microsoft.com/office/officeart/2008/layout/VerticalCurvedList"/>
    <dgm:cxn modelId="{718E18DA-2F57-4609-A1EC-CABDD5156AE2}" type="presParOf" srcId="{5D6FEEB2-8046-45D1-B11A-7F38E301300B}" destId="{B342A03A-A06A-4A36-9F2E-A08F1D23CFCE}"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1DFEACC-E2E1-5F4A-893F-7AF7C1F5791C}" type="doc">
      <dgm:prSet loTypeId="urn:microsoft.com/office/officeart/2008/layout/VerticalCurvedList" loCatId="" qsTypeId="urn:microsoft.com/office/officeart/2005/8/quickstyle/simple1" qsCatId="simple" csTypeId="urn:microsoft.com/office/officeart/2005/8/colors/accent0_2" csCatId="mainScheme" phldr="1"/>
      <dgm:spPr/>
      <dgm:t>
        <a:bodyPr/>
        <a:lstStyle/>
        <a:p>
          <a:endParaRPr lang="es-ES"/>
        </a:p>
      </dgm:t>
    </dgm:pt>
    <dgm:pt modelId="{41402FA1-3748-483D-87AD-301D3DF379C5}">
      <dgm:prSet/>
      <dgm:spPr/>
      <dgm:t>
        <a:bodyPr/>
        <a:lstStyle/>
        <a:p>
          <a:r>
            <a:rPr lang="es-EC" dirty="0" smtClean="0"/>
            <a:t>La población de </a:t>
          </a:r>
          <a:r>
            <a:rPr lang="es-EC" i="1" dirty="0" err="1" smtClean="0"/>
            <a:t>Cebus</a:t>
          </a:r>
          <a:r>
            <a:rPr lang="es-EC" i="1" dirty="0" smtClean="0"/>
            <a:t> </a:t>
          </a:r>
          <a:r>
            <a:rPr lang="es-EC" i="1" dirty="0" err="1" smtClean="0"/>
            <a:t>albifrons</a:t>
          </a:r>
          <a:r>
            <a:rPr lang="es-EC" dirty="0" smtClean="0"/>
            <a:t> de </a:t>
          </a:r>
          <a:r>
            <a:rPr lang="es-EC" dirty="0" err="1" smtClean="0"/>
            <a:t>Misahuallí</a:t>
          </a:r>
          <a:r>
            <a:rPr lang="es-EC" dirty="0" smtClean="0"/>
            <a:t>-Tena esta infectada por </a:t>
          </a:r>
          <a:r>
            <a:rPr lang="es-EC" dirty="0" err="1" smtClean="0"/>
            <a:t>nemátodos</a:t>
          </a:r>
          <a:r>
            <a:rPr lang="es-EC" dirty="0" smtClean="0"/>
            <a:t>: </a:t>
          </a:r>
          <a:r>
            <a:rPr lang="es-EC" i="1" dirty="0" err="1" smtClean="0"/>
            <a:t>Strongyloides</a:t>
          </a:r>
          <a:r>
            <a:rPr lang="es-EC" i="1" dirty="0" smtClean="0"/>
            <a:t> </a:t>
          </a:r>
          <a:r>
            <a:rPr lang="es-EC" dirty="0" err="1" smtClean="0"/>
            <a:t>sp</a:t>
          </a:r>
          <a:r>
            <a:rPr lang="es-EC" dirty="0" smtClean="0"/>
            <a:t>., </a:t>
          </a:r>
          <a:r>
            <a:rPr lang="es-EC" dirty="0" err="1" smtClean="0"/>
            <a:t>céstodos</a:t>
          </a:r>
          <a:r>
            <a:rPr lang="es-EC" dirty="0" smtClean="0"/>
            <a:t>: </a:t>
          </a:r>
          <a:r>
            <a:rPr lang="es-EC" i="1" dirty="0" err="1" smtClean="0"/>
            <a:t>Hymenolepis</a:t>
          </a:r>
          <a:r>
            <a:rPr lang="es-EC" dirty="0" smtClean="0"/>
            <a:t> </a:t>
          </a:r>
          <a:r>
            <a:rPr lang="es-EC" dirty="0" err="1" smtClean="0"/>
            <a:t>sp</a:t>
          </a:r>
          <a:r>
            <a:rPr lang="es-EC" dirty="0" smtClean="0"/>
            <a:t> y protozoarios: </a:t>
          </a:r>
          <a:r>
            <a:rPr lang="es-EC" i="1" dirty="0" err="1" smtClean="0"/>
            <a:t>Giardia</a:t>
          </a:r>
          <a:r>
            <a:rPr lang="es-EC" i="1" dirty="0" smtClean="0"/>
            <a:t> </a:t>
          </a:r>
          <a:r>
            <a:rPr lang="es-EC" i="0" dirty="0" err="1" smtClean="0"/>
            <a:t>sp</a:t>
          </a:r>
          <a:r>
            <a:rPr lang="es-EC" dirty="0" smtClean="0"/>
            <a:t>. </a:t>
          </a:r>
          <a:endParaRPr lang="en-US" noProof="0" dirty="0"/>
        </a:p>
      </dgm:t>
    </dgm:pt>
    <dgm:pt modelId="{AF36598C-5719-42BF-A692-43352DF34A45}" type="parTrans" cxnId="{62CD45F2-95DA-4B99-9DC6-D57F2A2171C0}">
      <dgm:prSet/>
      <dgm:spPr/>
      <dgm:t>
        <a:bodyPr/>
        <a:lstStyle/>
        <a:p>
          <a:endParaRPr lang="es-EC"/>
        </a:p>
      </dgm:t>
    </dgm:pt>
    <dgm:pt modelId="{1E456F80-EE94-4040-8949-609CF63CDE37}" type="sibTrans" cxnId="{62CD45F2-95DA-4B99-9DC6-D57F2A2171C0}">
      <dgm:prSet/>
      <dgm:spPr/>
      <dgm:t>
        <a:bodyPr/>
        <a:lstStyle/>
        <a:p>
          <a:endParaRPr lang="es-EC"/>
        </a:p>
      </dgm:t>
    </dgm:pt>
    <dgm:pt modelId="{6D6AFC78-3ED9-45EC-8146-D705D7397444}">
      <dgm:prSet/>
      <dgm:spPr/>
      <dgm:t>
        <a:bodyPr/>
        <a:lstStyle/>
        <a:p>
          <a:r>
            <a:rPr lang="es-EC" dirty="0" smtClean="0"/>
            <a:t>Las interacciones sociales que incluyen contacto facilitan la transmisión de parásitos gastrointestinales, siendo los juveniles los individuos en mayor riesgo por su nivel de centralidad</a:t>
          </a:r>
          <a:endParaRPr lang="es-EC" dirty="0"/>
        </a:p>
      </dgm:t>
    </dgm:pt>
    <dgm:pt modelId="{38DD05DD-9FAC-476E-9A48-99A2F1FC17CF}" type="parTrans" cxnId="{A19597BC-6ABF-45FE-AA6A-67328BA4DAE7}">
      <dgm:prSet/>
      <dgm:spPr/>
      <dgm:t>
        <a:bodyPr/>
        <a:lstStyle/>
        <a:p>
          <a:endParaRPr lang="es-EC"/>
        </a:p>
      </dgm:t>
    </dgm:pt>
    <dgm:pt modelId="{251704BF-1D5F-4F7E-BA76-F46C20540CC1}" type="sibTrans" cxnId="{A19597BC-6ABF-45FE-AA6A-67328BA4DAE7}">
      <dgm:prSet/>
      <dgm:spPr/>
      <dgm:t>
        <a:bodyPr/>
        <a:lstStyle/>
        <a:p>
          <a:endParaRPr lang="es-EC"/>
        </a:p>
      </dgm:t>
    </dgm:pt>
    <dgm:pt modelId="{A0BA55CB-BE46-41E0-B7E6-FD64E35D9564}">
      <dgm:prSet/>
      <dgm:spPr/>
      <dgm:t>
        <a:bodyPr/>
        <a:lstStyle/>
        <a:p>
          <a:r>
            <a:rPr lang="es-EC" smtClean="0"/>
            <a:t>La prevalencia de </a:t>
          </a:r>
          <a:r>
            <a:rPr lang="es-EC" i="1" smtClean="0"/>
            <a:t>Giardia </a:t>
          </a:r>
          <a:r>
            <a:rPr lang="es-EC" i="0" smtClean="0"/>
            <a:t>sp.</a:t>
          </a:r>
          <a:r>
            <a:rPr lang="es-EC" smtClean="0"/>
            <a:t> determinada mediante PCR fue de 61% en promedio. </a:t>
          </a:r>
          <a:endParaRPr lang="en-US" noProof="0" dirty="0"/>
        </a:p>
      </dgm:t>
    </dgm:pt>
    <dgm:pt modelId="{B77A30B9-06D7-4A58-B9DE-1720B393A413}" type="parTrans" cxnId="{6AB67C21-552C-47A2-AE82-7DA1EA705B5D}">
      <dgm:prSet/>
      <dgm:spPr/>
      <dgm:t>
        <a:bodyPr/>
        <a:lstStyle/>
        <a:p>
          <a:endParaRPr lang="es-EC"/>
        </a:p>
      </dgm:t>
    </dgm:pt>
    <dgm:pt modelId="{0D6FA5D4-3ECA-4790-A420-17DF5665B44E}" type="sibTrans" cxnId="{6AB67C21-552C-47A2-AE82-7DA1EA705B5D}">
      <dgm:prSet/>
      <dgm:spPr/>
      <dgm:t>
        <a:bodyPr/>
        <a:lstStyle/>
        <a:p>
          <a:endParaRPr lang="es-EC"/>
        </a:p>
      </dgm:t>
    </dgm:pt>
    <dgm:pt modelId="{931DC347-9E9F-40EC-B6B3-F18D5CD791A2}">
      <dgm:prSet/>
      <dgm:spPr/>
      <dgm:t>
        <a:bodyPr/>
        <a:lstStyle/>
        <a:p>
          <a:r>
            <a:rPr lang="es-EC" dirty="0" smtClean="0"/>
            <a:t>Todas las infecciones por </a:t>
          </a:r>
          <a:r>
            <a:rPr lang="es-EC" i="1" dirty="0" err="1" smtClean="0"/>
            <a:t>Giardia</a:t>
          </a:r>
          <a:r>
            <a:rPr lang="es-EC" dirty="0" smtClean="0"/>
            <a:t> </a:t>
          </a:r>
          <a:r>
            <a:rPr lang="es-EC" dirty="0" err="1" smtClean="0"/>
            <a:t>sp</a:t>
          </a:r>
          <a:r>
            <a:rPr lang="es-EC" dirty="0" smtClean="0"/>
            <a:t>. en la población de </a:t>
          </a:r>
          <a:r>
            <a:rPr lang="es-EC" i="1" dirty="0" err="1" smtClean="0"/>
            <a:t>Cebus</a:t>
          </a:r>
          <a:r>
            <a:rPr lang="es-EC" i="1" dirty="0" smtClean="0"/>
            <a:t> </a:t>
          </a:r>
          <a:r>
            <a:rPr lang="es-EC" i="1" dirty="0" err="1" smtClean="0"/>
            <a:t>albifrons</a:t>
          </a:r>
          <a:r>
            <a:rPr lang="es-EC" i="1" dirty="0" smtClean="0"/>
            <a:t> </a:t>
          </a:r>
          <a:r>
            <a:rPr lang="es-EC" dirty="0" smtClean="0"/>
            <a:t>son del genotipo  B (Subtipo BIII), por lo que se sugiere un origen de infección antrópica. </a:t>
          </a:r>
          <a:endParaRPr lang="es-EC" dirty="0"/>
        </a:p>
      </dgm:t>
    </dgm:pt>
    <dgm:pt modelId="{621C4D2E-627B-4FED-ADB7-8BC09AC985CC}" type="parTrans" cxnId="{85BCD548-401C-4C04-A6A1-4315671F7DB3}">
      <dgm:prSet/>
      <dgm:spPr/>
      <dgm:t>
        <a:bodyPr/>
        <a:lstStyle/>
        <a:p>
          <a:endParaRPr lang="es-EC"/>
        </a:p>
      </dgm:t>
    </dgm:pt>
    <dgm:pt modelId="{9BF739F2-3379-4D89-A633-6BB7AF6C636D}" type="sibTrans" cxnId="{85BCD548-401C-4C04-A6A1-4315671F7DB3}">
      <dgm:prSet/>
      <dgm:spPr/>
      <dgm:t>
        <a:bodyPr/>
        <a:lstStyle/>
        <a:p>
          <a:endParaRPr lang="es-EC"/>
        </a:p>
      </dgm:t>
    </dgm:pt>
    <dgm:pt modelId="{1554E6D7-C376-CA4A-AE44-6CB0F7CAF99D}" type="pres">
      <dgm:prSet presAssocID="{01DFEACC-E2E1-5F4A-893F-7AF7C1F5791C}" presName="Name0" presStyleCnt="0">
        <dgm:presLayoutVars>
          <dgm:chMax val="7"/>
          <dgm:chPref val="7"/>
          <dgm:dir/>
        </dgm:presLayoutVars>
      </dgm:prSet>
      <dgm:spPr/>
      <dgm:t>
        <a:bodyPr/>
        <a:lstStyle/>
        <a:p>
          <a:endParaRPr lang="es-EC"/>
        </a:p>
      </dgm:t>
    </dgm:pt>
    <dgm:pt modelId="{16361D83-0CB9-6542-9DAC-31F65CAAC3C7}" type="pres">
      <dgm:prSet presAssocID="{01DFEACC-E2E1-5F4A-893F-7AF7C1F5791C}" presName="Name1" presStyleCnt="0"/>
      <dgm:spPr/>
      <dgm:t>
        <a:bodyPr/>
        <a:lstStyle/>
        <a:p>
          <a:endParaRPr lang="es-EC"/>
        </a:p>
      </dgm:t>
    </dgm:pt>
    <dgm:pt modelId="{F394EFDD-9598-D14F-A386-D4FAD04CE2D5}" type="pres">
      <dgm:prSet presAssocID="{01DFEACC-E2E1-5F4A-893F-7AF7C1F5791C}" presName="cycle" presStyleCnt="0"/>
      <dgm:spPr/>
      <dgm:t>
        <a:bodyPr/>
        <a:lstStyle/>
        <a:p>
          <a:endParaRPr lang="es-EC"/>
        </a:p>
      </dgm:t>
    </dgm:pt>
    <dgm:pt modelId="{E6636F2E-035E-4942-8254-021E0FC66236}" type="pres">
      <dgm:prSet presAssocID="{01DFEACC-E2E1-5F4A-893F-7AF7C1F5791C}" presName="srcNode" presStyleLbl="node1" presStyleIdx="0" presStyleCnt="4"/>
      <dgm:spPr/>
      <dgm:t>
        <a:bodyPr/>
        <a:lstStyle/>
        <a:p>
          <a:endParaRPr lang="es-EC"/>
        </a:p>
      </dgm:t>
    </dgm:pt>
    <dgm:pt modelId="{5CFF0359-D642-2249-88A5-2EEDA5189BD2}" type="pres">
      <dgm:prSet presAssocID="{01DFEACC-E2E1-5F4A-893F-7AF7C1F5791C}" presName="conn" presStyleLbl="parChTrans1D2" presStyleIdx="0" presStyleCnt="1"/>
      <dgm:spPr/>
      <dgm:t>
        <a:bodyPr/>
        <a:lstStyle/>
        <a:p>
          <a:endParaRPr lang="es-EC"/>
        </a:p>
      </dgm:t>
    </dgm:pt>
    <dgm:pt modelId="{5CA321A7-8425-7142-961B-08123C086713}" type="pres">
      <dgm:prSet presAssocID="{01DFEACC-E2E1-5F4A-893F-7AF7C1F5791C}" presName="extraNode" presStyleLbl="node1" presStyleIdx="0" presStyleCnt="4"/>
      <dgm:spPr/>
      <dgm:t>
        <a:bodyPr/>
        <a:lstStyle/>
        <a:p>
          <a:endParaRPr lang="es-EC"/>
        </a:p>
      </dgm:t>
    </dgm:pt>
    <dgm:pt modelId="{3F355A96-F88D-A94B-BB46-7527A6CF8E0E}" type="pres">
      <dgm:prSet presAssocID="{01DFEACC-E2E1-5F4A-893F-7AF7C1F5791C}" presName="dstNode" presStyleLbl="node1" presStyleIdx="0" presStyleCnt="4"/>
      <dgm:spPr/>
      <dgm:t>
        <a:bodyPr/>
        <a:lstStyle/>
        <a:p>
          <a:endParaRPr lang="es-EC"/>
        </a:p>
      </dgm:t>
    </dgm:pt>
    <dgm:pt modelId="{367528A4-CA49-41C6-8457-07ABCEE3056A}" type="pres">
      <dgm:prSet presAssocID="{41402FA1-3748-483D-87AD-301D3DF379C5}" presName="text_1" presStyleLbl="node1" presStyleIdx="0" presStyleCnt="4">
        <dgm:presLayoutVars>
          <dgm:bulletEnabled val="1"/>
        </dgm:presLayoutVars>
      </dgm:prSet>
      <dgm:spPr/>
      <dgm:t>
        <a:bodyPr/>
        <a:lstStyle/>
        <a:p>
          <a:endParaRPr lang="es-EC"/>
        </a:p>
      </dgm:t>
    </dgm:pt>
    <dgm:pt modelId="{27E59F30-84DC-4792-A705-EDA4E7682CD6}" type="pres">
      <dgm:prSet presAssocID="{41402FA1-3748-483D-87AD-301D3DF379C5}" presName="accent_1" presStyleCnt="0"/>
      <dgm:spPr/>
      <dgm:t>
        <a:bodyPr/>
        <a:lstStyle/>
        <a:p>
          <a:endParaRPr lang="es-EC"/>
        </a:p>
      </dgm:t>
    </dgm:pt>
    <dgm:pt modelId="{4D48BDEF-399F-4F42-8A71-49132960FC4C}" type="pres">
      <dgm:prSet presAssocID="{41402FA1-3748-483D-87AD-301D3DF379C5}" presName="accentRepeatNode" presStyleLbl="solidFgAcc1" presStyleIdx="0" presStyleCnt="4"/>
      <dgm:spPr/>
      <dgm:t>
        <a:bodyPr/>
        <a:lstStyle/>
        <a:p>
          <a:endParaRPr lang="es-EC"/>
        </a:p>
      </dgm:t>
    </dgm:pt>
    <dgm:pt modelId="{37A58076-AAE0-4C74-85AC-EDA5D7AE48F6}" type="pres">
      <dgm:prSet presAssocID="{A0BA55CB-BE46-41E0-B7E6-FD64E35D9564}" presName="text_2" presStyleLbl="node1" presStyleIdx="1" presStyleCnt="4">
        <dgm:presLayoutVars>
          <dgm:bulletEnabled val="1"/>
        </dgm:presLayoutVars>
      </dgm:prSet>
      <dgm:spPr/>
      <dgm:t>
        <a:bodyPr/>
        <a:lstStyle/>
        <a:p>
          <a:endParaRPr lang="es-EC"/>
        </a:p>
      </dgm:t>
    </dgm:pt>
    <dgm:pt modelId="{A6823FB0-95E6-4AB2-975F-E6C1F4FF0798}" type="pres">
      <dgm:prSet presAssocID="{A0BA55CB-BE46-41E0-B7E6-FD64E35D9564}" presName="accent_2" presStyleCnt="0"/>
      <dgm:spPr/>
    </dgm:pt>
    <dgm:pt modelId="{3074CA49-1385-4CC6-A888-8A868C0D50F7}" type="pres">
      <dgm:prSet presAssocID="{A0BA55CB-BE46-41E0-B7E6-FD64E35D9564}" presName="accentRepeatNode" presStyleLbl="solidFgAcc1" presStyleIdx="1" presStyleCnt="4"/>
      <dgm:spPr/>
    </dgm:pt>
    <dgm:pt modelId="{84B0BE25-2942-4BD0-A405-4E0184DF9D64}" type="pres">
      <dgm:prSet presAssocID="{931DC347-9E9F-40EC-B6B3-F18D5CD791A2}" presName="text_3" presStyleLbl="node1" presStyleIdx="2" presStyleCnt="4">
        <dgm:presLayoutVars>
          <dgm:bulletEnabled val="1"/>
        </dgm:presLayoutVars>
      </dgm:prSet>
      <dgm:spPr/>
      <dgm:t>
        <a:bodyPr/>
        <a:lstStyle/>
        <a:p>
          <a:endParaRPr lang="es-EC"/>
        </a:p>
      </dgm:t>
    </dgm:pt>
    <dgm:pt modelId="{EE6959EB-64EB-4742-B9BB-073BCE3B04CF}" type="pres">
      <dgm:prSet presAssocID="{931DC347-9E9F-40EC-B6B3-F18D5CD791A2}" presName="accent_3" presStyleCnt="0"/>
      <dgm:spPr/>
    </dgm:pt>
    <dgm:pt modelId="{0AAD1FBF-5039-46DB-AB2F-32D0BC3250F2}" type="pres">
      <dgm:prSet presAssocID="{931DC347-9E9F-40EC-B6B3-F18D5CD791A2}" presName="accentRepeatNode" presStyleLbl="solidFgAcc1" presStyleIdx="2" presStyleCnt="4"/>
      <dgm:spPr/>
    </dgm:pt>
    <dgm:pt modelId="{8AE492E8-C27C-418E-8A95-73A353DC7F9B}" type="pres">
      <dgm:prSet presAssocID="{6D6AFC78-3ED9-45EC-8146-D705D7397444}" presName="text_4" presStyleLbl="node1" presStyleIdx="3" presStyleCnt="4">
        <dgm:presLayoutVars>
          <dgm:bulletEnabled val="1"/>
        </dgm:presLayoutVars>
      </dgm:prSet>
      <dgm:spPr/>
      <dgm:t>
        <a:bodyPr/>
        <a:lstStyle/>
        <a:p>
          <a:endParaRPr lang="es-EC"/>
        </a:p>
      </dgm:t>
    </dgm:pt>
    <dgm:pt modelId="{5D6FEEB2-8046-45D1-B11A-7F38E301300B}" type="pres">
      <dgm:prSet presAssocID="{6D6AFC78-3ED9-45EC-8146-D705D7397444}" presName="accent_4" presStyleCnt="0"/>
      <dgm:spPr/>
    </dgm:pt>
    <dgm:pt modelId="{B342A03A-A06A-4A36-9F2E-A08F1D23CFCE}" type="pres">
      <dgm:prSet presAssocID="{6D6AFC78-3ED9-45EC-8146-D705D7397444}" presName="accentRepeatNode" presStyleLbl="solidFgAcc1" presStyleIdx="3" presStyleCnt="4"/>
      <dgm:spPr/>
      <dgm:t>
        <a:bodyPr/>
        <a:lstStyle/>
        <a:p>
          <a:endParaRPr lang="es-EC"/>
        </a:p>
      </dgm:t>
    </dgm:pt>
  </dgm:ptLst>
  <dgm:cxnLst>
    <dgm:cxn modelId="{A19597BC-6ABF-45FE-AA6A-67328BA4DAE7}" srcId="{01DFEACC-E2E1-5F4A-893F-7AF7C1F5791C}" destId="{6D6AFC78-3ED9-45EC-8146-D705D7397444}" srcOrd="3" destOrd="0" parTransId="{38DD05DD-9FAC-476E-9A48-99A2F1FC17CF}" sibTransId="{251704BF-1D5F-4F7E-BA76-F46C20540CC1}"/>
    <dgm:cxn modelId="{85BCD548-401C-4C04-A6A1-4315671F7DB3}" srcId="{01DFEACC-E2E1-5F4A-893F-7AF7C1F5791C}" destId="{931DC347-9E9F-40EC-B6B3-F18D5CD791A2}" srcOrd="2" destOrd="0" parTransId="{621C4D2E-627B-4FED-ADB7-8BC09AC985CC}" sibTransId="{9BF739F2-3379-4D89-A633-6BB7AF6C636D}"/>
    <dgm:cxn modelId="{62CD45F2-95DA-4B99-9DC6-D57F2A2171C0}" srcId="{01DFEACC-E2E1-5F4A-893F-7AF7C1F5791C}" destId="{41402FA1-3748-483D-87AD-301D3DF379C5}" srcOrd="0" destOrd="0" parTransId="{AF36598C-5719-42BF-A692-43352DF34A45}" sibTransId="{1E456F80-EE94-4040-8949-609CF63CDE37}"/>
    <dgm:cxn modelId="{EFEF08C3-F750-4547-91D8-390B29275A16}" type="presOf" srcId="{A0BA55CB-BE46-41E0-B7E6-FD64E35D9564}" destId="{37A58076-AAE0-4C74-85AC-EDA5D7AE48F6}" srcOrd="0" destOrd="0" presId="urn:microsoft.com/office/officeart/2008/layout/VerticalCurvedList"/>
    <dgm:cxn modelId="{D7451F13-EDF8-42A9-BCF1-2809FC9BFBDB}" type="presOf" srcId="{931DC347-9E9F-40EC-B6B3-F18D5CD791A2}" destId="{84B0BE25-2942-4BD0-A405-4E0184DF9D64}" srcOrd="0" destOrd="0" presId="urn:microsoft.com/office/officeart/2008/layout/VerticalCurvedList"/>
    <dgm:cxn modelId="{AA87D972-4907-4B14-8409-8B03BCAFD98D}" type="presOf" srcId="{41402FA1-3748-483D-87AD-301D3DF379C5}" destId="{367528A4-CA49-41C6-8457-07ABCEE3056A}" srcOrd="0" destOrd="0" presId="urn:microsoft.com/office/officeart/2008/layout/VerticalCurvedList"/>
    <dgm:cxn modelId="{5CD9F116-D1C0-451D-9DF9-8596A263ADC0}" type="presOf" srcId="{1E456F80-EE94-4040-8949-609CF63CDE37}" destId="{5CFF0359-D642-2249-88A5-2EEDA5189BD2}" srcOrd="0" destOrd="0" presId="urn:microsoft.com/office/officeart/2008/layout/VerticalCurvedList"/>
    <dgm:cxn modelId="{6AB67C21-552C-47A2-AE82-7DA1EA705B5D}" srcId="{01DFEACC-E2E1-5F4A-893F-7AF7C1F5791C}" destId="{A0BA55CB-BE46-41E0-B7E6-FD64E35D9564}" srcOrd="1" destOrd="0" parTransId="{B77A30B9-06D7-4A58-B9DE-1720B393A413}" sibTransId="{0D6FA5D4-3ECA-4790-A420-17DF5665B44E}"/>
    <dgm:cxn modelId="{C14E9B8E-772C-4729-8492-87369D4F0B63}" type="presOf" srcId="{6D6AFC78-3ED9-45EC-8146-D705D7397444}" destId="{8AE492E8-C27C-418E-8A95-73A353DC7F9B}" srcOrd="0" destOrd="0" presId="urn:microsoft.com/office/officeart/2008/layout/VerticalCurvedList"/>
    <dgm:cxn modelId="{768ED4A0-B8E4-491D-9FEF-B69154AE5735}" type="presOf" srcId="{01DFEACC-E2E1-5F4A-893F-7AF7C1F5791C}" destId="{1554E6D7-C376-CA4A-AE44-6CB0F7CAF99D}" srcOrd="0" destOrd="0" presId="urn:microsoft.com/office/officeart/2008/layout/VerticalCurvedList"/>
    <dgm:cxn modelId="{6F7BAED0-5F0A-4648-864B-85DE6671B072}" type="presParOf" srcId="{1554E6D7-C376-CA4A-AE44-6CB0F7CAF99D}" destId="{16361D83-0CB9-6542-9DAC-31F65CAAC3C7}" srcOrd="0" destOrd="0" presId="urn:microsoft.com/office/officeart/2008/layout/VerticalCurvedList"/>
    <dgm:cxn modelId="{2CC44688-F70F-4097-9033-BB1C9BC2C3D1}" type="presParOf" srcId="{16361D83-0CB9-6542-9DAC-31F65CAAC3C7}" destId="{F394EFDD-9598-D14F-A386-D4FAD04CE2D5}" srcOrd="0" destOrd="0" presId="urn:microsoft.com/office/officeart/2008/layout/VerticalCurvedList"/>
    <dgm:cxn modelId="{4EE037E0-8330-498A-B423-B78C66EB3DD2}" type="presParOf" srcId="{F394EFDD-9598-D14F-A386-D4FAD04CE2D5}" destId="{E6636F2E-035E-4942-8254-021E0FC66236}" srcOrd="0" destOrd="0" presId="urn:microsoft.com/office/officeart/2008/layout/VerticalCurvedList"/>
    <dgm:cxn modelId="{D9422054-C456-4383-ABAE-CF22DC4D176A}" type="presParOf" srcId="{F394EFDD-9598-D14F-A386-D4FAD04CE2D5}" destId="{5CFF0359-D642-2249-88A5-2EEDA5189BD2}" srcOrd="1" destOrd="0" presId="urn:microsoft.com/office/officeart/2008/layout/VerticalCurvedList"/>
    <dgm:cxn modelId="{DFBF35E6-12EA-4E8F-905F-DAE7ADA513F2}" type="presParOf" srcId="{F394EFDD-9598-D14F-A386-D4FAD04CE2D5}" destId="{5CA321A7-8425-7142-961B-08123C086713}" srcOrd="2" destOrd="0" presId="urn:microsoft.com/office/officeart/2008/layout/VerticalCurvedList"/>
    <dgm:cxn modelId="{882448F7-9AA4-4D00-A1E6-24F8CB73934C}" type="presParOf" srcId="{F394EFDD-9598-D14F-A386-D4FAD04CE2D5}" destId="{3F355A96-F88D-A94B-BB46-7527A6CF8E0E}" srcOrd="3" destOrd="0" presId="urn:microsoft.com/office/officeart/2008/layout/VerticalCurvedList"/>
    <dgm:cxn modelId="{C50FA7CD-1FD2-48BD-BF5F-AD3070573834}" type="presParOf" srcId="{16361D83-0CB9-6542-9DAC-31F65CAAC3C7}" destId="{367528A4-CA49-41C6-8457-07ABCEE3056A}" srcOrd="1" destOrd="0" presId="urn:microsoft.com/office/officeart/2008/layout/VerticalCurvedList"/>
    <dgm:cxn modelId="{2BA9B196-0EFD-4FF7-A762-41E40511BCAE}" type="presParOf" srcId="{16361D83-0CB9-6542-9DAC-31F65CAAC3C7}" destId="{27E59F30-84DC-4792-A705-EDA4E7682CD6}" srcOrd="2" destOrd="0" presId="urn:microsoft.com/office/officeart/2008/layout/VerticalCurvedList"/>
    <dgm:cxn modelId="{EB3B9C4B-8B56-408C-8499-AF166E651C59}" type="presParOf" srcId="{27E59F30-84DC-4792-A705-EDA4E7682CD6}" destId="{4D48BDEF-399F-4F42-8A71-49132960FC4C}" srcOrd="0" destOrd="0" presId="urn:microsoft.com/office/officeart/2008/layout/VerticalCurvedList"/>
    <dgm:cxn modelId="{27034E23-F164-494C-B8F1-B1E22687B70D}" type="presParOf" srcId="{16361D83-0CB9-6542-9DAC-31F65CAAC3C7}" destId="{37A58076-AAE0-4C74-85AC-EDA5D7AE48F6}" srcOrd="3" destOrd="0" presId="urn:microsoft.com/office/officeart/2008/layout/VerticalCurvedList"/>
    <dgm:cxn modelId="{FA0F3878-7A23-45A5-816F-353303A55EB0}" type="presParOf" srcId="{16361D83-0CB9-6542-9DAC-31F65CAAC3C7}" destId="{A6823FB0-95E6-4AB2-975F-E6C1F4FF0798}" srcOrd="4" destOrd="0" presId="urn:microsoft.com/office/officeart/2008/layout/VerticalCurvedList"/>
    <dgm:cxn modelId="{8D6E50AB-87A7-4024-90DA-43BF01C8B8B4}" type="presParOf" srcId="{A6823FB0-95E6-4AB2-975F-E6C1F4FF0798}" destId="{3074CA49-1385-4CC6-A888-8A868C0D50F7}" srcOrd="0" destOrd="0" presId="urn:microsoft.com/office/officeart/2008/layout/VerticalCurvedList"/>
    <dgm:cxn modelId="{43BFE9A8-D5B9-4001-B99B-1CBAF173AAF2}" type="presParOf" srcId="{16361D83-0CB9-6542-9DAC-31F65CAAC3C7}" destId="{84B0BE25-2942-4BD0-A405-4E0184DF9D64}" srcOrd="5" destOrd="0" presId="urn:microsoft.com/office/officeart/2008/layout/VerticalCurvedList"/>
    <dgm:cxn modelId="{DBEE44E6-FCC3-4E89-B1D7-7EE47E9F8F6E}" type="presParOf" srcId="{16361D83-0CB9-6542-9DAC-31F65CAAC3C7}" destId="{EE6959EB-64EB-4742-B9BB-073BCE3B04CF}" srcOrd="6" destOrd="0" presId="urn:microsoft.com/office/officeart/2008/layout/VerticalCurvedList"/>
    <dgm:cxn modelId="{F24DC429-0BFA-4AF5-A030-824B59F7AB0F}" type="presParOf" srcId="{EE6959EB-64EB-4742-B9BB-073BCE3B04CF}" destId="{0AAD1FBF-5039-46DB-AB2F-32D0BC3250F2}" srcOrd="0" destOrd="0" presId="urn:microsoft.com/office/officeart/2008/layout/VerticalCurvedList"/>
    <dgm:cxn modelId="{CACAE448-D7C0-4796-8873-4A8FBCEC7968}" type="presParOf" srcId="{16361D83-0CB9-6542-9DAC-31F65CAAC3C7}" destId="{8AE492E8-C27C-418E-8A95-73A353DC7F9B}" srcOrd="7" destOrd="0" presId="urn:microsoft.com/office/officeart/2008/layout/VerticalCurvedList"/>
    <dgm:cxn modelId="{6704EC98-398C-4864-AD70-88A33336CE10}" type="presParOf" srcId="{16361D83-0CB9-6542-9DAC-31F65CAAC3C7}" destId="{5D6FEEB2-8046-45D1-B11A-7F38E301300B}" srcOrd="8" destOrd="0" presId="urn:microsoft.com/office/officeart/2008/layout/VerticalCurvedList"/>
    <dgm:cxn modelId="{4F1502C3-2FAC-4BFA-89F4-0B329612145F}" type="presParOf" srcId="{5D6FEEB2-8046-45D1-B11A-7F38E301300B}" destId="{B342A03A-A06A-4A36-9F2E-A08F1D23CFCE}"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1DFEACC-E2E1-5F4A-893F-7AF7C1F5791C}" type="doc">
      <dgm:prSet loTypeId="urn:microsoft.com/office/officeart/2008/layout/VerticalCurvedList" loCatId="" qsTypeId="urn:microsoft.com/office/officeart/2005/8/quickstyle/simple3" qsCatId="simple" csTypeId="urn:microsoft.com/office/officeart/2005/8/colors/accent0_2" csCatId="mainScheme" phldr="1"/>
      <dgm:spPr/>
      <dgm:t>
        <a:bodyPr/>
        <a:lstStyle/>
        <a:p>
          <a:endParaRPr lang="es-ES"/>
        </a:p>
      </dgm:t>
    </dgm:pt>
    <dgm:pt modelId="{E4F78CEE-EAD0-4F99-9591-D856FE6752B4}">
      <dgm:prSet custT="1"/>
      <dgm:spPr/>
      <dgm:t>
        <a:bodyPr/>
        <a:lstStyle/>
        <a:p>
          <a:r>
            <a:rPr lang="es-EC" sz="1800" dirty="0" smtClean="0"/>
            <a:t>Considerar a los PNH como potenciales reservorios </a:t>
          </a:r>
          <a:r>
            <a:rPr lang="es-EC" sz="1800" dirty="0" err="1" smtClean="0"/>
            <a:t>zoonóticos</a:t>
          </a:r>
          <a:r>
            <a:rPr lang="es-EC" sz="1800" dirty="0" smtClean="0"/>
            <a:t>, y fomentar la toma de decisiones urgente para diseñar programas de manejo que no subestimen la presencia de enfermedades y permitan precautelar la salud de los animales y las personas en contacto.  </a:t>
          </a:r>
          <a:endParaRPr lang="en-US" sz="1800" i="0" noProof="0" dirty="0"/>
        </a:p>
      </dgm:t>
    </dgm:pt>
    <dgm:pt modelId="{67F7DD6F-32B4-487B-AEBC-E79FB30F5641}" type="parTrans" cxnId="{07BC1C2D-E7F6-4990-8E56-96FC4A11D98E}">
      <dgm:prSet/>
      <dgm:spPr/>
      <dgm:t>
        <a:bodyPr/>
        <a:lstStyle/>
        <a:p>
          <a:endParaRPr lang="es-EC"/>
        </a:p>
      </dgm:t>
    </dgm:pt>
    <dgm:pt modelId="{0A09D026-9AC3-4AD0-BB82-CDF232C5A188}" type="sibTrans" cxnId="{07BC1C2D-E7F6-4990-8E56-96FC4A11D98E}">
      <dgm:prSet/>
      <dgm:spPr/>
      <dgm:t>
        <a:bodyPr/>
        <a:lstStyle/>
        <a:p>
          <a:endParaRPr lang="es-EC"/>
        </a:p>
      </dgm:t>
    </dgm:pt>
    <dgm:pt modelId="{AB252D07-B99B-4D10-A373-01D8A66E0A60}">
      <dgm:prSet custT="1"/>
      <dgm:spPr/>
      <dgm:t>
        <a:bodyPr/>
        <a:lstStyle/>
        <a:p>
          <a:r>
            <a:rPr lang="es-EC" sz="1800" dirty="0" smtClean="0"/>
            <a:t>Complementar el análisis de epidemiología molecular de </a:t>
          </a:r>
          <a:r>
            <a:rPr lang="es-EC" sz="1800" i="1" dirty="0" smtClean="0"/>
            <a:t>G. </a:t>
          </a:r>
          <a:r>
            <a:rPr lang="es-EC" sz="1800" i="1" dirty="0" err="1" smtClean="0"/>
            <a:t>duodenalis</a:t>
          </a:r>
          <a:r>
            <a:rPr lang="es-EC" sz="1800" dirty="0" smtClean="0"/>
            <a:t> para otras especies de PNH en centros de rescate y en ambientes no perturbados por actividades antrópicas.</a:t>
          </a:r>
          <a:endParaRPr lang="es-EC" sz="1800" dirty="0"/>
        </a:p>
      </dgm:t>
    </dgm:pt>
    <dgm:pt modelId="{83CDC2D8-D24B-4221-A323-B812E2720B13}" type="parTrans" cxnId="{4C2C5D92-68D6-41E9-A108-DA5F34C33B99}">
      <dgm:prSet/>
      <dgm:spPr/>
      <dgm:t>
        <a:bodyPr/>
        <a:lstStyle/>
        <a:p>
          <a:endParaRPr lang="es-EC"/>
        </a:p>
      </dgm:t>
    </dgm:pt>
    <dgm:pt modelId="{5B8D8FB3-C931-43C7-B89C-3B32EB7A53D2}" type="sibTrans" cxnId="{4C2C5D92-68D6-41E9-A108-DA5F34C33B99}">
      <dgm:prSet/>
      <dgm:spPr/>
      <dgm:t>
        <a:bodyPr/>
        <a:lstStyle/>
        <a:p>
          <a:endParaRPr lang="es-EC"/>
        </a:p>
      </dgm:t>
    </dgm:pt>
    <dgm:pt modelId="{28BF16B3-DAED-4978-AE2C-098231DB86B9}">
      <dgm:prSet custT="1"/>
      <dgm:spPr/>
      <dgm:t>
        <a:bodyPr/>
        <a:lstStyle/>
        <a:p>
          <a:r>
            <a:rPr lang="es-EC" sz="1800" dirty="0" smtClean="0"/>
            <a:t>Examinar a la población humana (turistas y locales) relacionada con el grupo de vida libre y evaluar la presencia de quistes en muestras ambientales para evaluar el ciclo de transmisión de </a:t>
          </a:r>
          <a:r>
            <a:rPr lang="es-EC" sz="1800" i="1" dirty="0" err="1" smtClean="0"/>
            <a:t>Giardia</a:t>
          </a:r>
          <a:r>
            <a:rPr lang="es-EC" sz="1800" dirty="0" smtClean="0"/>
            <a:t>  </a:t>
          </a:r>
          <a:r>
            <a:rPr lang="es-EC" sz="1800" dirty="0" err="1" smtClean="0"/>
            <a:t>sp</a:t>
          </a:r>
          <a:r>
            <a:rPr lang="es-EC" sz="1800" dirty="0" smtClean="0"/>
            <a:t>. en esta área. </a:t>
          </a:r>
          <a:endParaRPr lang="en-US" sz="1800" i="0" noProof="0" dirty="0"/>
        </a:p>
      </dgm:t>
    </dgm:pt>
    <dgm:pt modelId="{FA0787F4-AFB3-4B2B-B67A-6D8099B02DC2}" type="parTrans" cxnId="{DCAFF943-287F-4109-A231-F836DB479A75}">
      <dgm:prSet/>
      <dgm:spPr/>
      <dgm:t>
        <a:bodyPr/>
        <a:lstStyle/>
        <a:p>
          <a:endParaRPr lang="es-EC"/>
        </a:p>
      </dgm:t>
    </dgm:pt>
    <dgm:pt modelId="{C8D28F92-814B-4584-BAA7-BF19EFCBCD13}" type="sibTrans" cxnId="{DCAFF943-287F-4109-A231-F836DB479A75}">
      <dgm:prSet/>
      <dgm:spPr/>
      <dgm:t>
        <a:bodyPr/>
        <a:lstStyle/>
        <a:p>
          <a:endParaRPr lang="es-EC"/>
        </a:p>
      </dgm:t>
    </dgm:pt>
    <dgm:pt modelId="{1554E6D7-C376-CA4A-AE44-6CB0F7CAF99D}" type="pres">
      <dgm:prSet presAssocID="{01DFEACC-E2E1-5F4A-893F-7AF7C1F5791C}" presName="Name0" presStyleCnt="0">
        <dgm:presLayoutVars>
          <dgm:chMax val="7"/>
          <dgm:chPref val="7"/>
          <dgm:dir/>
        </dgm:presLayoutVars>
      </dgm:prSet>
      <dgm:spPr/>
      <dgm:t>
        <a:bodyPr/>
        <a:lstStyle/>
        <a:p>
          <a:endParaRPr lang="es-EC"/>
        </a:p>
      </dgm:t>
    </dgm:pt>
    <dgm:pt modelId="{16361D83-0CB9-6542-9DAC-31F65CAAC3C7}" type="pres">
      <dgm:prSet presAssocID="{01DFEACC-E2E1-5F4A-893F-7AF7C1F5791C}" presName="Name1" presStyleCnt="0"/>
      <dgm:spPr/>
      <dgm:t>
        <a:bodyPr/>
        <a:lstStyle/>
        <a:p>
          <a:endParaRPr lang="es-EC"/>
        </a:p>
      </dgm:t>
    </dgm:pt>
    <dgm:pt modelId="{F394EFDD-9598-D14F-A386-D4FAD04CE2D5}" type="pres">
      <dgm:prSet presAssocID="{01DFEACC-E2E1-5F4A-893F-7AF7C1F5791C}" presName="cycle" presStyleCnt="0"/>
      <dgm:spPr/>
      <dgm:t>
        <a:bodyPr/>
        <a:lstStyle/>
        <a:p>
          <a:endParaRPr lang="es-EC"/>
        </a:p>
      </dgm:t>
    </dgm:pt>
    <dgm:pt modelId="{E6636F2E-035E-4942-8254-021E0FC66236}" type="pres">
      <dgm:prSet presAssocID="{01DFEACC-E2E1-5F4A-893F-7AF7C1F5791C}" presName="srcNode" presStyleLbl="node1" presStyleIdx="0" presStyleCnt="3"/>
      <dgm:spPr/>
      <dgm:t>
        <a:bodyPr/>
        <a:lstStyle/>
        <a:p>
          <a:endParaRPr lang="es-EC"/>
        </a:p>
      </dgm:t>
    </dgm:pt>
    <dgm:pt modelId="{5CFF0359-D642-2249-88A5-2EEDA5189BD2}" type="pres">
      <dgm:prSet presAssocID="{01DFEACC-E2E1-5F4A-893F-7AF7C1F5791C}" presName="conn" presStyleLbl="parChTrans1D2" presStyleIdx="0" presStyleCnt="1"/>
      <dgm:spPr/>
      <dgm:t>
        <a:bodyPr/>
        <a:lstStyle/>
        <a:p>
          <a:endParaRPr lang="es-EC"/>
        </a:p>
      </dgm:t>
    </dgm:pt>
    <dgm:pt modelId="{5CA321A7-8425-7142-961B-08123C086713}" type="pres">
      <dgm:prSet presAssocID="{01DFEACC-E2E1-5F4A-893F-7AF7C1F5791C}" presName="extraNode" presStyleLbl="node1" presStyleIdx="0" presStyleCnt="3"/>
      <dgm:spPr/>
      <dgm:t>
        <a:bodyPr/>
        <a:lstStyle/>
        <a:p>
          <a:endParaRPr lang="es-EC"/>
        </a:p>
      </dgm:t>
    </dgm:pt>
    <dgm:pt modelId="{3F355A96-F88D-A94B-BB46-7527A6CF8E0E}" type="pres">
      <dgm:prSet presAssocID="{01DFEACC-E2E1-5F4A-893F-7AF7C1F5791C}" presName="dstNode" presStyleLbl="node1" presStyleIdx="0" presStyleCnt="3"/>
      <dgm:spPr/>
      <dgm:t>
        <a:bodyPr/>
        <a:lstStyle/>
        <a:p>
          <a:endParaRPr lang="es-EC"/>
        </a:p>
      </dgm:t>
    </dgm:pt>
    <dgm:pt modelId="{D67BFD63-C659-4A66-85BC-BD1CCD1B36E6}" type="pres">
      <dgm:prSet presAssocID="{E4F78CEE-EAD0-4F99-9591-D856FE6752B4}" presName="text_1" presStyleLbl="node1" presStyleIdx="0" presStyleCnt="3">
        <dgm:presLayoutVars>
          <dgm:bulletEnabled val="1"/>
        </dgm:presLayoutVars>
      </dgm:prSet>
      <dgm:spPr/>
      <dgm:t>
        <a:bodyPr/>
        <a:lstStyle/>
        <a:p>
          <a:endParaRPr lang="es-EC"/>
        </a:p>
      </dgm:t>
    </dgm:pt>
    <dgm:pt modelId="{5AFCB519-DE0B-40F2-80F7-2F78423F876C}" type="pres">
      <dgm:prSet presAssocID="{E4F78CEE-EAD0-4F99-9591-D856FE6752B4}" presName="accent_1" presStyleCnt="0"/>
      <dgm:spPr/>
      <dgm:t>
        <a:bodyPr/>
        <a:lstStyle/>
        <a:p>
          <a:endParaRPr lang="es-EC"/>
        </a:p>
      </dgm:t>
    </dgm:pt>
    <dgm:pt modelId="{6FA8F9D0-9174-46E6-BD2A-3BA37E920F30}" type="pres">
      <dgm:prSet presAssocID="{E4F78CEE-EAD0-4F99-9591-D856FE6752B4}" presName="accentRepeatNode" presStyleLbl="solidFgAcc1" presStyleIdx="0" presStyleCnt="3"/>
      <dgm:spPr/>
      <dgm:t>
        <a:bodyPr/>
        <a:lstStyle/>
        <a:p>
          <a:endParaRPr lang="es-EC"/>
        </a:p>
      </dgm:t>
    </dgm:pt>
    <dgm:pt modelId="{8FFBBC2C-A88A-4F6F-A651-B245FE43AA44}" type="pres">
      <dgm:prSet presAssocID="{28BF16B3-DAED-4978-AE2C-098231DB86B9}" presName="text_2" presStyleLbl="node1" presStyleIdx="1" presStyleCnt="3">
        <dgm:presLayoutVars>
          <dgm:bulletEnabled val="1"/>
        </dgm:presLayoutVars>
      </dgm:prSet>
      <dgm:spPr/>
      <dgm:t>
        <a:bodyPr/>
        <a:lstStyle/>
        <a:p>
          <a:endParaRPr lang="es-EC"/>
        </a:p>
      </dgm:t>
    </dgm:pt>
    <dgm:pt modelId="{EEE0BA79-E580-4BBE-BB27-E202E406248E}" type="pres">
      <dgm:prSet presAssocID="{28BF16B3-DAED-4978-AE2C-098231DB86B9}" presName="accent_2" presStyleCnt="0"/>
      <dgm:spPr/>
      <dgm:t>
        <a:bodyPr/>
        <a:lstStyle/>
        <a:p>
          <a:endParaRPr lang="es-EC"/>
        </a:p>
      </dgm:t>
    </dgm:pt>
    <dgm:pt modelId="{324F1DF8-56FF-411E-9C71-2076BF0884A0}" type="pres">
      <dgm:prSet presAssocID="{28BF16B3-DAED-4978-AE2C-098231DB86B9}" presName="accentRepeatNode" presStyleLbl="solidFgAcc1" presStyleIdx="1" presStyleCnt="3"/>
      <dgm:spPr/>
      <dgm:t>
        <a:bodyPr/>
        <a:lstStyle/>
        <a:p>
          <a:endParaRPr lang="es-EC"/>
        </a:p>
      </dgm:t>
    </dgm:pt>
    <dgm:pt modelId="{0B606B1B-BA52-457E-8D52-E3DA1A380CAC}" type="pres">
      <dgm:prSet presAssocID="{AB252D07-B99B-4D10-A373-01D8A66E0A60}" presName="text_3" presStyleLbl="node1" presStyleIdx="2" presStyleCnt="3">
        <dgm:presLayoutVars>
          <dgm:bulletEnabled val="1"/>
        </dgm:presLayoutVars>
      </dgm:prSet>
      <dgm:spPr/>
      <dgm:t>
        <a:bodyPr/>
        <a:lstStyle/>
        <a:p>
          <a:endParaRPr lang="es-EC"/>
        </a:p>
      </dgm:t>
    </dgm:pt>
    <dgm:pt modelId="{57CCF167-54B0-4E28-8B9E-65F6ED7692E8}" type="pres">
      <dgm:prSet presAssocID="{AB252D07-B99B-4D10-A373-01D8A66E0A60}" presName="accent_3" presStyleCnt="0"/>
      <dgm:spPr/>
      <dgm:t>
        <a:bodyPr/>
        <a:lstStyle/>
        <a:p>
          <a:endParaRPr lang="es-EC"/>
        </a:p>
      </dgm:t>
    </dgm:pt>
    <dgm:pt modelId="{159A8782-9896-432A-894C-4A820B841F9C}" type="pres">
      <dgm:prSet presAssocID="{AB252D07-B99B-4D10-A373-01D8A66E0A60}" presName="accentRepeatNode" presStyleLbl="solidFgAcc1" presStyleIdx="2" presStyleCnt="3"/>
      <dgm:spPr/>
      <dgm:t>
        <a:bodyPr/>
        <a:lstStyle/>
        <a:p>
          <a:endParaRPr lang="es-EC"/>
        </a:p>
      </dgm:t>
    </dgm:pt>
  </dgm:ptLst>
  <dgm:cxnLst>
    <dgm:cxn modelId="{4C2C5D92-68D6-41E9-A108-DA5F34C33B99}" srcId="{01DFEACC-E2E1-5F4A-893F-7AF7C1F5791C}" destId="{AB252D07-B99B-4D10-A373-01D8A66E0A60}" srcOrd="2" destOrd="0" parTransId="{83CDC2D8-D24B-4221-A323-B812E2720B13}" sibTransId="{5B8D8FB3-C931-43C7-B89C-3B32EB7A53D2}"/>
    <dgm:cxn modelId="{2F3450C9-2E3F-4762-82C8-53DA4011DD4C}" type="presOf" srcId="{01DFEACC-E2E1-5F4A-893F-7AF7C1F5791C}" destId="{1554E6D7-C376-CA4A-AE44-6CB0F7CAF99D}" srcOrd="0" destOrd="0" presId="urn:microsoft.com/office/officeart/2008/layout/VerticalCurvedList"/>
    <dgm:cxn modelId="{805AD28D-EFA8-4A64-A025-BD01082433C3}" type="presOf" srcId="{28BF16B3-DAED-4978-AE2C-098231DB86B9}" destId="{8FFBBC2C-A88A-4F6F-A651-B245FE43AA44}" srcOrd="0" destOrd="0" presId="urn:microsoft.com/office/officeart/2008/layout/VerticalCurvedList"/>
    <dgm:cxn modelId="{DBA4FBBF-8588-45F9-B56C-948FBF067152}" type="presOf" srcId="{E4F78CEE-EAD0-4F99-9591-D856FE6752B4}" destId="{D67BFD63-C659-4A66-85BC-BD1CCD1B36E6}" srcOrd="0" destOrd="0" presId="urn:microsoft.com/office/officeart/2008/layout/VerticalCurvedList"/>
    <dgm:cxn modelId="{DCAFF943-287F-4109-A231-F836DB479A75}" srcId="{01DFEACC-E2E1-5F4A-893F-7AF7C1F5791C}" destId="{28BF16B3-DAED-4978-AE2C-098231DB86B9}" srcOrd="1" destOrd="0" parTransId="{FA0787F4-AFB3-4B2B-B67A-6D8099B02DC2}" sibTransId="{C8D28F92-814B-4584-BAA7-BF19EFCBCD13}"/>
    <dgm:cxn modelId="{C391E54D-A0E4-4202-99D1-1A6C7E87FF9B}" type="presOf" srcId="{AB252D07-B99B-4D10-A373-01D8A66E0A60}" destId="{0B606B1B-BA52-457E-8D52-E3DA1A380CAC}" srcOrd="0" destOrd="0" presId="urn:microsoft.com/office/officeart/2008/layout/VerticalCurvedList"/>
    <dgm:cxn modelId="{2698FC09-2FC5-4325-B5E8-17B31A8BB7F4}" type="presOf" srcId="{0A09D026-9AC3-4AD0-BB82-CDF232C5A188}" destId="{5CFF0359-D642-2249-88A5-2EEDA5189BD2}" srcOrd="0" destOrd="0" presId="urn:microsoft.com/office/officeart/2008/layout/VerticalCurvedList"/>
    <dgm:cxn modelId="{07BC1C2D-E7F6-4990-8E56-96FC4A11D98E}" srcId="{01DFEACC-E2E1-5F4A-893F-7AF7C1F5791C}" destId="{E4F78CEE-EAD0-4F99-9591-D856FE6752B4}" srcOrd="0" destOrd="0" parTransId="{67F7DD6F-32B4-487B-AEBC-E79FB30F5641}" sibTransId="{0A09D026-9AC3-4AD0-BB82-CDF232C5A188}"/>
    <dgm:cxn modelId="{1C1B5FD4-FF37-4373-9586-CB922EE8AD20}" type="presParOf" srcId="{1554E6D7-C376-CA4A-AE44-6CB0F7CAF99D}" destId="{16361D83-0CB9-6542-9DAC-31F65CAAC3C7}" srcOrd="0" destOrd="0" presId="urn:microsoft.com/office/officeart/2008/layout/VerticalCurvedList"/>
    <dgm:cxn modelId="{EEB679D3-8B84-464F-8C07-2764A4115D4C}" type="presParOf" srcId="{16361D83-0CB9-6542-9DAC-31F65CAAC3C7}" destId="{F394EFDD-9598-D14F-A386-D4FAD04CE2D5}" srcOrd="0" destOrd="0" presId="urn:microsoft.com/office/officeart/2008/layout/VerticalCurvedList"/>
    <dgm:cxn modelId="{6AEC6F49-DAA3-40D2-AF93-DF546F51D6AB}" type="presParOf" srcId="{F394EFDD-9598-D14F-A386-D4FAD04CE2D5}" destId="{E6636F2E-035E-4942-8254-021E0FC66236}" srcOrd="0" destOrd="0" presId="urn:microsoft.com/office/officeart/2008/layout/VerticalCurvedList"/>
    <dgm:cxn modelId="{439242E6-9138-4E08-864C-AA2718229FCE}" type="presParOf" srcId="{F394EFDD-9598-D14F-A386-D4FAD04CE2D5}" destId="{5CFF0359-D642-2249-88A5-2EEDA5189BD2}" srcOrd="1" destOrd="0" presId="urn:microsoft.com/office/officeart/2008/layout/VerticalCurvedList"/>
    <dgm:cxn modelId="{25733272-10A0-4357-AA4F-FC21173CFBD5}" type="presParOf" srcId="{F394EFDD-9598-D14F-A386-D4FAD04CE2D5}" destId="{5CA321A7-8425-7142-961B-08123C086713}" srcOrd="2" destOrd="0" presId="urn:microsoft.com/office/officeart/2008/layout/VerticalCurvedList"/>
    <dgm:cxn modelId="{B4C19072-68DD-4B76-8BE0-E5AD06D14D9C}" type="presParOf" srcId="{F394EFDD-9598-D14F-A386-D4FAD04CE2D5}" destId="{3F355A96-F88D-A94B-BB46-7527A6CF8E0E}" srcOrd="3" destOrd="0" presId="urn:microsoft.com/office/officeart/2008/layout/VerticalCurvedList"/>
    <dgm:cxn modelId="{E728138A-9994-4478-8814-F8BEA9686EAB}" type="presParOf" srcId="{16361D83-0CB9-6542-9DAC-31F65CAAC3C7}" destId="{D67BFD63-C659-4A66-85BC-BD1CCD1B36E6}" srcOrd="1" destOrd="0" presId="urn:microsoft.com/office/officeart/2008/layout/VerticalCurvedList"/>
    <dgm:cxn modelId="{97F11A84-364C-4A43-92D0-46B4620861B7}" type="presParOf" srcId="{16361D83-0CB9-6542-9DAC-31F65CAAC3C7}" destId="{5AFCB519-DE0B-40F2-80F7-2F78423F876C}" srcOrd="2" destOrd="0" presId="urn:microsoft.com/office/officeart/2008/layout/VerticalCurvedList"/>
    <dgm:cxn modelId="{8057D956-60D7-44C2-AD59-87AE63B89C32}" type="presParOf" srcId="{5AFCB519-DE0B-40F2-80F7-2F78423F876C}" destId="{6FA8F9D0-9174-46E6-BD2A-3BA37E920F30}" srcOrd="0" destOrd="0" presId="urn:microsoft.com/office/officeart/2008/layout/VerticalCurvedList"/>
    <dgm:cxn modelId="{2C0423AA-F65C-4FEE-ACA7-DF7CF50AD3AC}" type="presParOf" srcId="{16361D83-0CB9-6542-9DAC-31F65CAAC3C7}" destId="{8FFBBC2C-A88A-4F6F-A651-B245FE43AA44}" srcOrd="3" destOrd="0" presId="urn:microsoft.com/office/officeart/2008/layout/VerticalCurvedList"/>
    <dgm:cxn modelId="{524FA5CF-289C-44CB-A885-45EDFD340A34}" type="presParOf" srcId="{16361D83-0CB9-6542-9DAC-31F65CAAC3C7}" destId="{EEE0BA79-E580-4BBE-BB27-E202E406248E}" srcOrd="4" destOrd="0" presId="urn:microsoft.com/office/officeart/2008/layout/VerticalCurvedList"/>
    <dgm:cxn modelId="{83273CA2-D023-4B02-9670-E5A29D6EE2AE}" type="presParOf" srcId="{EEE0BA79-E580-4BBE-BB27-E202E406248E}" destId="{324F1DF8-56FF-411E-9C71-2076BF0884A0}" srcOrd="0" destOrd="0" presId="urn:microsoft.com/office/officeart/2008/layout/VerticalCurvedList"/>
    <dgm:cxn modelId="{C18CE1F4-F58B-4A15-A472-2F58C31C98AE}" type="presParOf" srcId="{16361D83-0CB9-6542-9DAC-31F65CAAC3C7}" destId="{0B606B1B-BA52-457E-8D52-E3DA1A380CAC}" srcOrd="5" destOrd="0" presId="urn:microsoft.com/office/officeart/2008/layout/VerticalCurvedList"/>
    <dgm:cxn modelId="{E2A128AA-1F88-4A6E-811E-FCDAB9C7CDC1}" type="presParOf" srcId="{16361D83-0CB9-6542-9DAC-31F65CAAC3C7}" destId="{57CCF167-54B0-4E28-8B9E-65F6ED7692E8}" srcOrd="6" destOrd="0" presId="urn:microsoft.com/office/officeart/2008/layout/VerticalCurvedList"/>
    <dgm:cxn modelId="{DDD5C427-A3B2-42A1-A060-6B9BF54E2D6A}" type="presParOf" srcId="{57CCF167-54B0-4E28-8B9E-65F6ED7692E8}" destId="{159A8782-9896-432A-894C-4A820B841F9C}"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1DFEACC-E2E1-5F4A-893F-7AF7C1F5791C}" type="doc">
      <dgm:prSet loTypeId="urn:microsoft.com/office/officeart/2008/layout/VerticalCurvedList" loCatId="" qsTypeId="urn:microsoft.com/office/officeart/2005/8/quickstyle/simple3" qsCatId="simple" csTypeId="urn:microsoft.com/office/officeart/2005/8/colors/accent0_2" csCatId="mainScheme" phldr="1"/>
      <dgm:spPr/>
      <dgm:t>
        <a:bodyPr/>
        <a:lstStyle/>
        <a:p>
          <a:endParaRPr lang="es-ES"/>
        </a:p>
      </dgm:t>
    </dgm:pt>
    <dgm:pt modelId="{E4F78CEE-EAD0-4F99-9591-D856FE6752B4}">
      <dgm:prSet custT="1"/>
      <dgm:spPr/>
      <dgm:t>
        <a:bodyPr/>
        <a:lstStyle/>
        <a:p>
          <a:r>
            <a:rPr lang="es-EC" sz="1800" dirty="0" smtClean="0"/>
            <a:t>Considerar a los PNH como potenciales reservorios </a:t>
          </a:r>
          <a:r>
            <a:rPr lang="es-EC" sz="1800" dirty="0" err="1" smtClean="0"/>
            <a:t>zoonóticos</a:t>
          </a:r>
          <a:r>
            <a:rPr lang="es-EC" sz="1800" dirty="0" smtClean="0"/>
            <a:t>, y fomentar la toma de decisiones urgente para diseñar programas de manejo que no subestimen la presencia de enfermedades y permitan precautelar la salud de los animales y las personas en contacto.  </a:t>
          </a:r>
          <a:endParaRPr lang="en-US" sz="1800" i="0" noProof="0" dirty="0"/>
        </a:p>
      </dgm:t>
    </dgm:pt>
    <dgm:pt modelId="{67F7DD6F-32B4-487B-AEBC-E79FB30F5641}" type="parTrans" cxnId="{07BC1C2D-E7F6-4990-8E56-96FC4A11D98E}">
      <dgm:prSet/>
      <dgm:spPr/>
      <dgm:t>
        <a:bodyPr/>
        <a:lstStyle/>
        <a:p>
          <a:endParaRPr lang="es-EC"/>
        </a:p>
      </dgm:t>
    </dgm:pt>
    <dgm:pt modelId="{0A09D026-9AC3-4AD0-BB82-CDF232C5A188}" type="sibTrans" cxnId="{07BC1C2D-E7F6-4990-8E56-96FC4A11D98E}">
      <dgm:prSet/>
      <dgm:spPr/>
      <dgm:t>
        <a:bodyPr/>
        <a:lstStyle/>
        <a:p>
          <a:endParaRPr lang="es-EC"/>
        </a:p>
      </dgm:t>
    </dgm:pt>
    <dgm:pt modelId="{AB252D07-B99B-4D10-A373-01D8A66E0A60}">
      <dgm:prSet custT="1"/>
      <dgm:spPr/>
      <dgm:t>
        <a:bodyPr/>
        <a:lstStyle/>
        <a:p>
          <a:r>
            <a:rPr lang="es-EC" sz="1800" dirty="0" smtClean="0"/>
            <a:t>Complementar el análisis de epidemiología molecular de </a:t>
          </a:r>
          <a:r>
            <a:rPr lang="es-EC" sz="1800" i="1" dirty="0" smtClean="0"/>
            <a:t>G. </a:t>
          </a:r>
          <a:r>
            <a:rPr lang="es-EC" sz="1800" i="1" dirty="0" err="1" smtClean="0"/>
            <a:t>duodenalis</a:t>
          </a:r>
          <a:r>
            <a:rPr lang="es-EC" sz="1800" dirty="0" smtClean="0"/>
            <a:t> para otras especies de PNH en centros de rescate y en ambientes no perturbados por actividades antrópicas.</a:t>
          </a:r>
          <a:endParaRPr lang="es-EC" sz="1800" dirty="0"/>
        </a:p>
      </dgm:t>
    </dgm:pt>
    <dgm:pt modelId="{83CDC2D8-D24B-4221-A323-B812E2720B13}" type="parTrans" cxnId="{4C2C5D92-68D6-41E9-A108-DA5F34C33B99}">
      <dgm:prSet/>
      <dgm:spPr/>
      <dgm:t>
        <a:bodyPr/>
        <a:lstStyle/>
        <a:p>
          <a:endParaRPr lang="es-EC"/>
        </a:p>
      </dgm:t>
    </dgm:pt>
    <dgm:pt modelId="{5B8D8FB3-C931-43C7-B89C-3B32EB7A53D2}" type="sibTrans" cxnId="{4C2C5D92-68D6-41E9-A108-DA5F34C33B99}">
      <dgm:prSet/>
      <dgm:spPr/>
      <dgm:t>
        <a:bodyPr/>
        <a:lstStyle/>
        <a:p>
          <a:endParaRPr lang="es-EC"/>
        </a:p>
      </dgm:t>
    </dgm:pt>
    <dgm:pt modelId="{28BF16B3-DAED-4978-AE2C-098231DB86B9}">
      <dgm:prSet custT="1"/>
      <dgm:spPr/>
      <dgm:t>
        <a:bodyPr/>
        <a:lstStyle/>
        <a:p>
          <a:r>
            <a:rPr lang="es-EC" sz="1800" dirty="0" smtClean="0"/>
            <a:t>Examinar a la población humana (turistas y locales) relacionada con el grupo de vida libre y evaluar la presencia de quistes en muestras ambientales para evaluar el ciclo de transmisión de </a:t>
          </a:r>
          <a:r>
            <a:rPr lang="es-EC" sz="1800" i="1" dirty="0" err="1" smtClean="0"/>
            <a:t>Giardia</a:t>
          </a:r>
          <a:r>
            <a:rPr lang="es-EC" sz="1800" dirty="0" smtClean="0"/>
            <a:t>  </a:t>
          </a:r>
          <a:r>
            <a:rPr lang="es-EC" sz="1800" dirty="0" err="1" smtClean="0"/>
            <a:t>sp</a:t>
          </a:r>
          <a:r>
            <a:rPr lang="es-EC" sz="1800" dirty="0" smtClean="0"/>
            <a:t>. en esta área. </a:t>
          </a:r>
          <a:endParaRPr lang="en-US" sz="1800" i="0" noProof="0" dirty="0"/>
        </a:p>
      </dgm:t>
    </dgm:pt>
    <dgm:pt modelId="{FA0787F4-AFB3-4B2B-B67A-6D8099B02DC2}" type="parTrans" cxnId="{DCAFF943-287F-4109-A231-F836DB479A75}">
      <dgm:prSet/>
      <dgm:spPr/>
      <dgm:t>
        <a:bodyPr/>
        <a:lstStyle/>
        <a:p>
          <a:endParaRPr lang="es-EC"/>
        </a:p>
      </dgm:t>
    </dgm:pt>
    <dgm:pt modelId="{C8D28F92-814B-4584-BAA7-BF19EFCBCD13}" type="sibTrans" cxnId="{DCAFF943-287F-4109-A231-F836DB479A75}">
      <dgm:prSet/>
      <dgm:spPr/>
      <dgm:t>
        <a:bodyPr/>
        <a:lstStyle/>
        <a:p>
          <a:endParaRPr lang="es-EC"/>
        </a:p>
      </dgm:t>
    </dgm:pt>
    <dgm:pt modelId="{1554E6D7-C376-CA4A-AE44-6CB0F7CAF99D}" type="pres">
      <dgm:prSet presAssocID="{01DFEACC-E2E1-5F4A-893F-7AF7C1F5791C}" presName="Name0" presStyleCnt="0">
        <dgm:presLayoutVars>
          <dgm:chMax val="7"/>
          <dgm:chPref val="7"/>
          <dgm:dir/>
        </dgm:presLayoutVars>
      </dgm:prSet>
      <dgm:spPr/>
      <dgm:t>
        <a:bodyPr/>
        <a:lstStyle/>
        <a:p>
          <a:endParaRPr lang="es-EC"/>
        </a:p>
      </dgm:t>
    </dgm:pt>
    <dgm:pt modelId="{16361D83-0CB9-6542-9DAC-31F65CAAC3C7}" type="pres">
      <dgm:prSet presAssocID="{01DFEACC-E2E1-5F4A-893F-7AF7C1F5791C}" presName="Name1" presStyleCnt="0"/>
      <dgm:spPr/>
      <dgm:t>
        <a:bodyPr/>
        <a:lstStyle/>
        <a:p>
          <a:endParaRPr lang="es-EC"/>
        </a:p>
      </dgm:t>
    </dgm:pt>
    <dgm:pt modelId="{F394EFDD-9598-D14F-A386-D4FAD04CE2D5}" type="pres">
      <dgm:prSet presAssocID="{01DFEACC-E2E1-5F4A-893F-7AF7C1F5791C}" presName="cycle" presStyleCnt="0"/>
      <dgm:spPr/>
      <dgm:t>
        <a:bodyPr/>
        <a:lstStyle/>
        <a:p>
          <a:endParaRPr lang="es-EC"/>
        </a:p>
      </dgm:t>
    </dgm:pt>
    <dgm:pt modelId="{E6636F2E-035E-4942-8254-021E0FC66236}" type="pres">
      <dgm:prSet presAssocID="{01DFEACC-E2E1-5F4A-893F-7AF7C1F5791C}" presName="srcNode" presStyleLbl="node1" presStyleIdx="0" presStyleCnt="3"/>
      <dgm:spPr/>
      <dgm:t>
        <a:bodyPr/>
        <a:lstStyle/>
        <a:p>
          <a:endParaRPr lang="es-EC"/>
        </a:p>
      </dgm:t>
    </dgm:pt>
    <dgm:pt modelId="{5CFF0359-D642-2249-88A5-2EEDA5189BD2}" type="pres">
      <dgm:prSet presAssocID="{01DFEACC-E2E1-5F4A-893F-7AF7C1F5791C}" presName="conn" presStyleLbl="parChTrans1D2" presStyleIdx="0" presStyleCnt="1"/>
      <dgm:spPr/>
      <dgm:t>
        <a:bodyPr/>
        <a:lstStyle/>
        <a:p>
          <a:endParaRPr lang="es-EC"/>
        </a:p>
      </dgm:t>
    </dgm:pt>
    <dgm:pt modelId="{5CA321A7-8425-7142-961B-08123C086713}" type="pres">
      <dgm:prSet presAssocID="{01DFEACC-E2E1-5F4A-893F-7AF7C1F5791C}" presName="extraNode" presStyleLbl="node1" presStyleIdx="0" presStyleCnt="3"/>
      <dgm:spPr/>
      <dgm:t>
        <a:bodyPr/>
        <a:lstStyle/>
        <a:p>
          <a:endParaRPr lang="es-EC"/>
        </a:p>
      </dgm:t>
    </dgm:pt>
    <dgm:pt modelId="{3F355A96-F88D-A94B-BB46-7527A6CF8E0E}" type="pres">
      <dgm:prSet presAssocID="{01DFEACC-E2E1-5F4A-893F-7AF7C1F5791C}" presName="dstNode" presStyleLbl="node1" presStyleIdx="0" presStyleCnt="3"/>
      <dgm:spPr/>
      <dgm:t>
        <a:bodyPr/>
        <a:lstStyle/>
        <a:p>
          <a:endParaRPr lang="es-EC"/>
        </a:p>
      </dgm:t>
    </dgm:pt>
    <dgm:pt modelId="{D67BFD63-C659-4A66-85BC-BD1CCD1B36E6}" type="pres">
      <dgm:prSet presAssocID="{E4F78CEE-EAD0-4F99-9591-D856FE6752B4}" presName="text_1" presStyleLbl="node1" presStyleIdx="0" presStyleCnt="3">
        <dgm:presLayoutVars>
          <dgm:bulletEnabled val="1"/>
        </dgm:presLayoutVars>
      </dgm:prSet>
      <dgm:spPr/>
      <dgm:t>
        <a:bodyPr/>
        <a:lstStyle/>
        <a:p>
          <a:endParaRPr lang="es-EC"/>
        </a:p>
      </dgm:t>
    </dgm:pt>
    <dgm:pt modelId="{5AFCB519-DE0B-40F2-80F7-2F78423F876C}" type="pres">
      <dgm:prSet presAssocID="{E4F78CEE-EAD0-4F99-9591-D856FE6752B4}" presName="accent_1" presStyleCnt="0"/>
      <dgm:spPr/>
      <dgm:t>
        <a:bodyPr/>
        <a:lstStyle/>
        <a:p>
          <a:endParaRPr lang="es-EC"/>
        </a:p>
      </dgm:t>
    </dgm:pt>
    <dgm:pt modelId="{6FA8F9D0-9174-46E6-BD2A-3BA37E920F30}" type="pres">
      <dgm:prSet presAssocID="{E4F78CEE-EAD0-4F99-9591-D856FE6752B4}" presName="accentRepeatNode" presStyleLbl="solidFgAcc1" presStyleIdx="0" presStyleCnt="3"/>
      <dgm:spPr/>
      <dgm:t>
        <a:bodyPr/>
        <a:lstStyle/>
        <a:p>
          <a:endParaRPr lang="es-EC"/>
        </a:p>
      </dgm:t>
    </dgm:pt>
    <dgm:pt modelId="{8FFBBC2C-A88A-4F6F-A651-B245FE43AA44}" type="pres">
      <dgm:prSet presAssocID="{28BF16B3-DAED-4978-AE2C-098231DB86B9}" presName="text_2" presStyleLbl="node1" presStyleIdx="1" presStyleCnt="3">
        <dgm:presLayoutVars>
          <dgm:bulletEnabled val="1"/>
        </dgm:presLayoutVars>
      </dgm:prSet>
      <dgm:spPr/>
      <dgm:t>
        <a:bodyPr/>
        <a:lstStyle/>
        <a:p>
          <a:endParaRPr lang="es-EC"/>
        </a:p>
      </dgm:t>
    </dgm:pt>
    <dgm:pt modelId="{EEE0BA79-E580-4BBE-BB27-E202E406248E}" type="pres">
      <dgm:prSet presAssocID="{28BF16B3-DAED-4978-AE2C-098231DB86B9}" presName="accent_2" presStyleCnt="0"/>
      <dgm:spPr/>
      <dgm:t>
        <a:bodyPr/>
        <a:lstStyle/>
        <a:p>
          <a:endParaRPr lang="es-EC"/>
        </a:p>
      </dgm:t>
    </dgm:pt>
    <dgm:pt modelId="{324F1DF8-56FF-411E-9C71-2076BF0884A0}" type="pres">
      <dgm:prSet presAssocID="{28BF16B3-DAED-4978-AE2C-098231DB86B9}" presName="accentRepeatNode" presStyleLbl="solidFgAcc1" presStyleIdx="1" presStyleCnt="3"/>
      <dgm:spPr/>
      <dgm:t>
        <a:bodyPr/>
        <a:lstStyle/>
        <a:p>
          <a:endParaRPr lang="es-EC"/>
        </a:p>
      </dgm:t>
    </dgm:pt>
    <dgm:pt modelId="{0B606B1B-BA52-457E-8D52-E3DA1A380CAC}" type="pres">
      <dgm:prSet presAssocID="{AB252D07-B99B-4D10-A373-01D8A66E0A60}" presName="text_3" presStyleLbl="node1" presStyleIdx="2" presStyleCnt="3">
        <dgm:presLayoutVars>
          <dgm:bulletEnabled val="1"/>
        </dgm:presLayoutVars>
      </dgm:prSet>
      <dgm:spPr/>
      <dgm:t>
        <a:bodyPr/>
        <a:lstStyle/>
        <a:p>
          <a:endParaRPr lang="es-EC"/>
        </a:p>
      </dgm:t>
    </dgm:pt>
    <dgm:pt modelId="{57CCF167-54B0-4E28-8B9E-65F6ED7692E8}" type="pres">
      <dgm:prSet presAssocID="{AB252D07-B99B-4D10-A373-01D8A66E0A60}" presName="accent_3" presStyleCnt="0"/>
      <dgm:spPr/>
      <dgm:t>
        <a:bodyPr/>
        <a:lstStyle/>
        <a:p>
          <a:endParaRPr lang="es-EC"/>
        </a:p>
      </dgm:t>
    </dgm:pt>
    <dgm:pt modelId="{159A8782-9896-432A-894C-4A820B841F9C}" type="pres">
      <dgm:prSet presAssocID="{AB252D07-B99B-4D10-A373-01D8A66E0A60}" presName="accentRepeatNode" presStyleLbl="solidFgAcc1" presStyleIdx="2" presStyleCnt="3"/>
      <dgm:spPr/>
      <dgm:t>
        <a:bodyPr/>
        <a:lstStyle/>
        <a:p>
          <a:endParaRPr lang="es-EC"/>
        </a:p>
      </dgm:t>
    </dgm:pt>
  </dgm:ptLst>
  <dgm:cxnLst>
    <dgm:cxn modelId="{709FE39B-DD47-45CF-842B-593A967CB47E}" type="presOf" srcId="{01DFEACC-E2E1-5F4A-893F-7AF7C1F5791C}" destId="{1554E6D7-C376-CA4A-AE44-6CB0F7CAF99D}" srcOrd="0" destOrd="0" presId="urn:microsoft.com/office/officeart/2008/layout/VerticalCurvedList"/>
    <dgm:cxn modelId="{4C2C5D92-68D6-41E9-A108-DA5F34C33B99}" srcId="{01DFEACC-E2E1-5F4A-893F-7AF7C1F5791C}" destId="{AB252D07-B99B-4D10-A373-01D8A66E0A60}" srcOrd="2" destOrd="0" parTransId="{83CDC2D8-D24B-4221-A323-B812E2720B13}" sibTransId="{5B8D8FB3-C931-43C7-B89C-3B32EB7A53D2}"/>
    <dgm:cxn modelId="{B5179DAE-FA07-4C88-849E-C9B1907A1630}" type="presOf" srcId="{0A09D026-9AC3-4AD0-BB82-CDF232C5A188}" destId="{5CFF0359-D642-2249-88A5-2EEDA5189BD2}" srcOrd="0" destOrd="0" presId="urn:microsoft.com/office/officeart/2008/layout/VerticalCurvedList"/>
    <dgm:cxn modelId="{B5E92DE7-CE23-4E54-9467-E52A9667D31E}" type="presOf" srcId="{E4F78CEE-EAD0-4F99-9591-D856FE6752B4}" destId="{D67BFD63-C659-4A66-85BC-BD1CCD1B36E6}" srcOrd="0" destOrd="0" presId="urn:microsoft.com/office/officeart/2008/layout/VerticalCurvedList"/>
    <dgm:cxn modelId="{DCAFF943-287F-4109-A231-F836DB479A75}" srcId="{01DFEACC-E2E1-5F4A-893F-7AF7C1F5791C}" destId="{28BF16B3-DAED-4978-AE2C-098231DB86B9}" srcOrd="1" destOrd="0" parTransId="{FA0787F4-AFB3-4B2B-B67A-6D8099B02DC2}" sibTransId="{C8D28F92-814B-4584-BAA7-BF19EFCBCD13}"/>
    <dgm:cxn modelId="{C5F34980-77D4-4DEA-8018-AA7A99E19600}" type="presOf" srcId="{AB252D07-B99B-4D10-A373-01D8A66E0A60}" destId="{0B606B1B-BA52-457E-8D52-E3DA1A380CAC}" srcOrd="0" destOrd="0" presId="urn:microsoft.com/office/officeart/2008/layout/VerticalCurvedList"/>
    <dgm:cxn modelId="{5859F4E1-5B5C-4AA1-9281-61247CBAB3B4}" type="presOf" srcId="{28BF16B3-DAED-4978-AE2C-098231DB86B9}" destId="{8FFBBC2C-A88A-4F6F-A651-B245FE43AA44}" srcOrd="0" destOrd="0" presId="urn:microsoft.com/office/officeart/2008/layout/VerticalCurvedList"/>
    <dgm:cxn modelId="{07BC1C2D-E7F6-4990-8E56-96FC4A11D98E}" srcId="{01DFEACC-E2E1-5F4A-893F-7AF7C1F5791C}" destId="{E4F78CEE-EAD0-4F99-9591-D856FE6752B4}" srcOrd="0" destOrd="0" parTransId="{67F7DD6F-32B4-487B-AEBC-E79FB30F5641}" sibTransId="{0A09D026-9AC3-4AD0-BB82-CDF232C5A188}"/>
    <dgm:cxn modelId="{00E71F0D-1B7F-4DCE-BF51-5C5675A04283}" type="presParOf" srcId="{1554E6D7-C376-CA4A-AE44-6CB0F7CAF99D}" destId="{16361D83-0CB9-6542-9DAC-31F65CAAC3C7}" srcOrd="0" destOrd="0" presId="urn:microsoft.com/office/officeart/2008/layout/VerticalCurvedList"/>
    <dgm:cxn modelId="{C8B41542-DCEA-4B8D-B18D-83C7C03A2335}" type="presParOf" srcId="{16361D83-0CB9-6542-9DAC-31F65CAAC3C7}" destId="{F394EFDD-9598-D14F-A386-D4FAD04CE2D5}" srcOrd="0" destOrd="0" presId="urn:microsoft.com/office/officeart/2008/layout/VerticalCurvedList"/>
    <dgm:cxn modelId="{B9EB65E1-29F8-4709-AAFA-A52768B282E6}" type="presParOf" srcId="{F394EFDD-9598-D14F-A386-D4FAD04CE2D5}" destId="{E6636F2E-035E-4942-8254-021E0FC66236}" srcOrd="0" destOrd="0" presId="urn:microsoft.com/office/officeart/2008/layout/VerticalCurvedList"/>
    <dgm:cxn modelId="{C6834092-6832-4DA6-8785-3259AA27C837}" type="presParOf" srcId="{F394EFDD-9598-D14F-A386-D4FAD04CE2D5}" destId="{5CFF0359-D642-2249-88A5-2EEDA5189BD2}" srcOrd="1" destOrd="0" presId="urn:microsoft.com/office/officeart/2008/layout/VerticalCurvedList"/>
    <dgm:cxn modelId="{401BF8FA-04D2-4084-9254-230B750D91DE}" type="presParOf" srcId="{F394EFDD-9598-D14F-A386-D4FAD04CE2D5}" destId="{5CA321A7-8425-7142-961B-08123C086713}" srcOrd="2" destOrd="0" presId="urn:microsoft.com/office/officeart/2008/layout/VerticalCurvedList"/>
    <dgm:cxn modelId="{D3D36141-7450-4C86-8B9F-A68F9D163CCE}" type="presParOf" srcId="{F394EFDD-9598-D14F-A386-D4FAD04CE2D5}" destId="{3F355A96-F88D-A94B-BB46-7527A6CF8E0E}" srcOrd="3" destOrd="0" presId="urn:microsoft.com/office/officeart/2008/layout/VerticalCurvedList"/>
    <dgm:cxn modelId="{27873B30-64B6-4EA0-BA76-ACD2717E14BB}" type="presParOf" srcId="{16361D83-0CB9-6542-9DAC-31F65CAAC3C7}" destId="{D67BFD63-C659-4A66-85BC-BD1CCD1B36E6}" srcOrd="1" destOrd="0" presId="urn:microsoft.com/office/officeart/2008/layout/VerticalCurvedList"/>
    <dgm:cxn modelId="{1E3DAA1E-2F6A-45E4-B878-28002B782E32}" type="presParOf" srcId="{16361D83-0CB9-6542-9DAC-31F65CAAC3C7}" destId="{5AFCB519-DE0B-40F2-80F7-2F78423F876C}" srcOrd="2" destOrd="0" presId="urn:microsoft.com/office/officeart/2008/layout/VerticalCurvedList"/>
    <dgm:cxn modelId="{1332CAC2-6B76-4B07-B45D-73F14B4DAC60}" type="presParOf" srcId="{5AFCB519-DE0B-40F2-80F7-2F78423F876C}" destId="{6FA8F9D0-9174-46E6-BD2A-3BA37E920F30}" srcOrd="0" destOrd="0" presId="urn:microsoft.com/office/officeart/2008/layout/VerticalCurvedList"/>
    <dgm:cxn modelId="{7972C82E-08C0-449C-924E-F1E763C22178}" type="presParOf" srcId="{16361D83-0CB9-6542-9DAC-31F65CAAC3C7}" destId="{8FFBBC2C-A88A-4F6F-A651-B245FE43AA44}" srcOrd="3" destOrd="0" presId="urn:microsoft.com/office/officeart/2008/layout/VerticalCurvedList"/>
    <dgm:cxn modelId="{98B4007B-452D-4136-A745-29B779A498C1}" type="presParOf" srcId="{16361D83-0CB9-6542-9DAC-31F65CAAC3C7}" destId="{EEE0BA79-E580-4BBE-BB27-E202E406248E}" srcOrd="4" destOrd="0" presId="urn:microsoft.com/office/officeart/2008/layout/VerticalCurvedList"/>
    <dgm:cxn modelId="{735363A5-CD0F-4626-A03D-F84F6A708339}" type="presParOf" srcId="{EEE0BA79-E580-4BBE-BB27-E202E406248E}" destId="{324F1DF8-56FF-411E-9C71-2076BF0884A0}" srcOrd="0" destOrd="0" presId="urn:microsoft.com/office/officeart/2008/layout/VerticalCurvedList"/>
    <dgm:cxn modelId="{9A25C63A-6993-4831-9D91-A019571995EB}" type="presParOf" srcId="{16361D83-0CB9-6542-9DAC-31F65CAAC3C7}" destId="{0B606B1B-BA52-457E-8D52-E3DA1A380CAC}" srcOrd="5" destOrd="0" presId="urn:microsoft.com/office/officeart/2008/layout/VerticalCurvedList"/>
    <dgm:cxn modelId="{8C384826-A31F-4A49-8404-634BB46CE50D}" type="presParOf" srcId="{16361D83-0CB9-6542-9DAC-31F65CAAC3C7}" destId="{57CCF167-54B0-4E28-8B9E-65F6ED7692E8}" srcOrd="6" destOrd="0" presId="urn:microsoft.com/office/officeart/2008/layout/VerticalCurvedList"/>
    <dgm:cxn modelId="{5DA3716A-DF9F-4AE0-B4A3-F7879B079717}" type="presParOf" srcId="{57CCF167-54B0-4E28-8B9E-65F6ED7692E8}" destId="{159A8782-9896-432A-894C-4A820B841F9C}"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1DFEACC-E2E1-5F4A-893F-7AF7C1F5791C}" type="doc">
      <dgm:prSet loTypeId="urn:microsoft.com/office/officeart/2008/layout/VerticalCurvedList" loCatId="" qsTypeId="urn:microsoft.com/office/officeart/2005/8/quickstyle/simple3" qsCatId="simple" csTypeId="urn:microsoft.com/office/officeart/2005/8/colors/accent0_2" csCatId="mainScheme" phldr="1"/>
      <dgm:spPr/>
      <dgm:t>
        <a:bodyPr/>
        <a:lstStyle/>
        <a:p>
          <a:endParaRPr lang="es-ES"/>
        </a:p>
      </dgm:t>
    </dgm:pt>
    <dgm:pt modelId="{E4F78CEE-EAD0-4F99-9591-D856FE6752B4}">
      <dgm:prSet custT="1"/>
      <dgm:spPr/>
      <dgm:t>
        <a:bodyPr/>
        <a:lstStyle/>
        <a:p>
          <a:r>
            <a:rPr lang="es-EC" sz="1800" dirty="0" smtClean="0"/>
            <a:t>Considerar a los PNH como potenciales reservorios </a:t>
          </a:r>
          <a:r>
            <a:rPr lang="es-EC" sz="1800" dirty="0" err="1" smtClean="0"/>
            <a:t>zoonóticos</a:t>
          </a:r>
          <a:r>
            <a:rPr lang="es-EC" sz="1800" dirty="0" smtClean="0"/>
            <a:t>, y fomentar la toma de decisiones urgente para diseñar programas de manejo que no subestimen la presencia de enfermedades y permitan precautelar la salud de los animales y las personas en contacto.  </a:t>
          </a:r>
          <a:endParaRPr lang="en-US" sz="1800" i="0" noProof="0" dirty="0"/>
        </a:p>
      </dgm:t>
    </dgm:pt>
    <dgm:pt modelId="{67F7DD6F-32B4-487B-AEBC-E79FB30F5641}" type="parTrans" cxnId="{07BC1C2D-E7F6-4990-8E56-96FC4A11D98E}">
      <dgm:prSet/>
      <dgm:spPr/>
      <dgm:t>
        <a:bodyPr/>
        <a:lstStyle/>
        <a:p>
          <a:endParaRPr lang="es-EC"/>
        </a:p>
      </dgm:t>
    </dgm:pt>
    <dgm:pt modelId="{0A09D026-9AC3-4AD0-BB82-CDF232C5A188}" type="sibTrans" cxnId="{07BC1C2D-E7F6-4990-8E56-96FC4A11D98E}">
      <dgm:prSet/>
      <dgm:spPr/>
      <dgm:t>
        <a:bodyPr/>
        <a:lstStyle/>
        <a:p>
          <a:endParaRPr lang="es-EC"/>
        </a:p>
      </dgm:t>
    </dgm:pt>
    <dgm:pt modelId="{AB252D07-B99B-4D10-A373-01D8A66E0A60}">
      <dgm:prSet custT="1"/>
      <dgm:spPr/>
      <dgm:t>
        <a:bodyPr/>
        <a:lstStyle/>
        <a:p>
          <a:r>
            <a:rPr lang="es-EC" sz="1800" dirty="0" smtClean="0"/>
            <a:t>Complementar el análisis de epidemiología molecular de </a:t>
          </a:r>
          <a:r>
            <a:rPr lang="es-EC" sz="1800" i="1" dirty="0" err="1" smtClean="0"/>
            <a:t>Giardia</a:t>
          </a:r>
          <a:r>
            <a:rPr lang="es-EC" sz="1800" i="1" dirty="0" smtClean="0"/>
            <a:t> </a:t>
          </a:r>
          <a:r>
            <a:rPr lang="es-EC" sz="1800" i="0" dirty="0" err="1" smtClean="0"/>
            <a:t>sp</a:t>
          </a:r>
          <a:r>
            <a:rPr lang="es-EC" sz="1800" i="0" dirty="0" smtClean="0"/>
            <a:t>.</a:t>
          </a:r>
          <a:r>
            <a:rPr lang="es-EC" sz="1800" dirty="0" smtClean="0"/>
            <a:t> para otras especies de PNH en centros de rescate y en ambientes no perturbados por actividades antrópicas.</a:t>
          </a:r>
          <a:endParaRPr lang="es-EC" sz="1800" dirty="0"/>
        </a:p>
      </dgm:t>
    </dgm:pt>
    <dgm:pt modelId="{83CDC2D8-D24B-4221-A323-B812E2720B13}" type="parTrans" cxnId="{4C2C5D92-68D6-41E9-A108-DA5F34C33B99}">
      <dgm:prSet/>
      <dgm:spPr/>
      <dgm:t>
        <a:bodyPr/>
        <a:lstStyle/>
        <a:p>
          <a:endParaRPr lang="es-EC"/>
        </a:p>
      </dgm:t>
    </dgm:pt>
    <dgm:pt modelId="{5B8D8FB3-C931-43C7-B89C-3B32EB7A53D2}" type="sibTrans" cxnId="{4C2C5D92-68D6-41E9-A108-DA5F34C33B99}">
      <dgm:prSet/>
      <dgm:spPr/>
      <dgm:t>
        <a:bodyPr/>
        <a:lstStyle/>
        <a:p>
          <a:endParaRPr lang="es-EC"/>
        </a:p>
      </dgm:t>
    </dgm:pt>
    <dgm:pt modelId="{28BF16B3-DAED-4978-AE2C-098231DB86B9}">
      <dgm:prSet custT="1"/>
      <dgm:spPr/>
      <dgm:t>
        <a:bodyPr/>
        <a:lstStyle/>
        <a:p>
          <a:r>
            <a:rPr lang="es-EC" sz="1800" dirty="0" smtClean="0"/>
            <a:t>Examinar a la población humana (turistas y locales) relacionada con el grupo de vida libre y evaluar la presencia de quistes en muestras ambientales para evaluar el ciclo de transmisión de </a:t>
          </a:r>
          <a:r>
            <a:rPr lang="es-EC" sz="1800" i="1" dirty="0" err="1" smtClean="0"/>
            <a:t>Giardia</a:t>
          </a:r>
          <a:r>
            <a:rPr lang="es-EC" sz="1800" dirty="0" smtClean="0"/>
            <a:t>  </a:t>
          </a:r>
          <a:r>
            <a:rPr lang="es-EC" sz="1800" dirty="0" err="1" smtClean="0"/>
            <a:t>sp</a:t>
          </a:r>
          <a:r>
            <a:rPr lang="es-EC" sz="1800" dirty="0" smtClean="0"/>
            <a:t>. en esta área. </a:t>
          </a:r>
          <a:endParaRPr lang="en-US" sz="1800" i="0" noProof="0" dirty="0"/>
        </a:p>
      </dgm:t>
    </dgm:pt>
    <dgm:pt modelId="{FA0787F4-AFB3-4B2B-B67A-6D8099B02DC2}" type="parTrans" cxnId="{DCAFF943-287F-4109-A231-F836DB479A75}">
      <dgm:prSet/>
      <dgm:spPr/>
      <dgm:t>
        <a:bodyPr/>
        <a:lstStyle/>
        <a:p>
          <a:endParaRPr lang="es-EC"/>
        </a:p>
      </dgm:t>
    </dgm:pt>
    <dgm:pt modelId="{C8D28F92-814B-4584-BAA7-BF19EFCBCD13}" type="sibTrans" cxnId="{DCAFF943-287F-4109-A231-F836DB479A75}">
      <dgm:prSet/>
      <dgm:spPr/>
      <dgm:t>
        <a:bodyPr/>
        <a:lstStyle/>
        <a:p>
          <a:endParaRPr lang="es-EC"/>
        </a:p>
      </dgm:t>
    </dgm:pt>
    <dgm:pt modelId="{1554E6D7-C376-CA4A-AE44-6CB0F7CAF99D}" type="pres">
      <dgm:prSet presAssocID="{01DFEACC-E2E1-5F4A-893F-7AF7C1F5791C}" presName="Name0" presStyleCnt="0">
        <dgm:presLayoutVars>
          <dgm:chMax val="7"/>
          <dgm:chPref val="7"/>
          <dgm:dir/>
        </dgm:presLayoutVars>
      </dgm:prSet>
      <dgm:spPr/>
      <dgm:t>
        <a:bodyPr/>
        <a:lstStyle/>
        <a:p>
          <a:endParaRPr lang="es-EC"/>
        </a:p>
      </dgm:t>
    </dgm:pt>
    <dgm:pt modelId="{16361D83-0CB9-6542-9DAC-31F65CAAC3C7}" type="pres">
      <dgm:prSet presAssocID="{01DFEACC-E2E1-5F4A-893F-7AF7C1F5791C}" presName="Name1" presStyleCnt="0"/>
      <dgm:spPr/>
      <dgm:t>
        <a:bodyPr/>
        <a:lstStyle/>
        <a:p>
          <a:endParaRPr lang="es-EC"/>
        </a:p>
      </dgm:t>
    </dgm:pt>
    <dgm:pt modelId="{F394EFDD-9598-D14F-A386-D4FAD04CE2D5}" type="pres">
      <dgm:prSet presAssocID="{01DFEACC-E2E1-5F4A-893F-7AF7C1F5791C}" presName="cycle" presStyleCnt="0"/>
      <dgm:spPr/>
      <dgm:t>
        <a:bodyPr/>
        <a:lstStyle/>
        <a:p>
          <a:endParaRPr lang="es-EC"/>
        </a:p>
      </dgm:t>
    </dgm:pt>
    <dgm:pt modelId="{E6636F2E-035E-4942-8254-021E0FC66236}" type="pres">
      <dgm:prSet presAssocID="{01DFEACC-E2E1-5F4A-893F-7AF7C1F5791C}" presName="srcNode" presStyleLbl="node1" presStyleIdx="0" presStyleCnt="3"/>
      <dgm:spPr/>
      <dgm:t>
        <a:bodyPr/>
        <a:lstStyle/>
        <a:p>
          <a:endParaRPr lang="es-EC"/>
        </a:p>
      </dgm:t>
    </dgm:pt>
    <dgm:pt modelId="{5CFF0359-D642-2249-88A5-2EEDA5189BD2}" type="pres">
      <dgm:prSet presAssocID="{01DFEACC-E2E1-5F4A-893F-7AF7C1F5791C}" presName="conn" presStyleLbl="parChTrans1D2" presStyleIdx="0" presStyleCnt="1"/>
      <dgm:spPr/>
      <dgm:t>
        <a:bodyPr/>
        <a:lstStyle/>
        <a:p>
          <a:endParaRPr lang="es-EC"/>
        </a:p>
      </dgm:t>
    </dgm:pt>
    <dgm:pt modelId="{5CA321A7-8425-7142-961B-08123C086713}" type="pres">
      <dgm:prSet presAssocID="{01DFEACC-E2E1-5F4A-893F-7AF7C1F5791C}" presName="extraNode" presStyleLbl="node1" presStyleIdx="0" presStyleCnt="3"/>
      <dgm:spPr/>
      <dgm:t>
        <a:bodyPr/>
        <a:lstStyle/>
        <a:p>
          <a:endParaRPr lang="es-EC"/>
        </a:p>
      </dgm:t>
    </dgm:pt>
    <dgm:pt modelId="{3F355A96-F88D-A94B-BB46-7527A6CF8E0E}" type="pres">
      <dgm:prSet presAssocID="{01DFEACC-E2E1-5F4A-893F-7AF7C1F5791C}" presName="dstNode" presStyleLbl="node1" presStyleIdx="0" presStyleCnt="3"/>
      <dgm:spPr/>
      <dgm:t>
        <a:bodyPr/>
        <a:lstStyle/>
        <a:p>
          <a:endParaRPr lang="es-EC"/>
        </a:p>
      </dgm:t>
    </dgm:pt>
    <dgm:pt modelId="{D67BFD63-C659-4A66-85BC-BD1CCD1B36E6}" type="pres">
      <dgm:prSet presAssocID="{E4F78CEE-EAD0-4F99-9591-D856FE6752B4}" presName="text_1" presStyleLbl="node1" presStyleIdx="0" presStyleCnt="3">
        <dgm:presLayoutVars>
          <dgm:bulletEnabled val="1"/>
        </dgm:presLayoutVars>
      </dgm:prSet>
      <dgm:spPr/>
      <dgm:t>
        <a:bodyPr/>
        <a:lstStyle/>
        <a:p>
          <a:endParaRPr lang="es-EC"/>
        </a:p>
      </dgm:t>
    </dgm:pt>
    <dgm:pt modelId="{5AFCB519-DE0B-40F2-80F7-2F78423F876C}" type="pres">
      <dgm:prSet presAssocID="{E4F78CEE-EAD0-4F99-9591-D856FE6752B4}" presName="accent_1" presStyleCnt="0"/>
      <dgm:spPr/>
      <dgm:t>
        <a:bodyPr/>
        <a:lstStyle/>
        <a:p>
          <a:endParaRPr lang="es-EC"/>
        </a:p>
      </dgm:t>
    </dgm:pt>
    <dgm:pt modelId="{6FA8F9D0-9174-46E6-BD2A-3BA37E920F30}" type="pres">
      <dgm:prSet presAssocID="{E4F78CEE-EAD0-4F99-9591-D856FE6752B4}" presName="accentRepeatNode" presStyleLbl="solidFgAcc1" presStyleIdx="0" presStyleCnt="3"/>
      <dgm:spPr/>
      <dgm:t>
        <a:bodyPr/>
        <a:lstStyle/>
        <a:p>
          <a:endParaRPr lang="es-EC"/>
        </a:p>
      </dgm:t>
    </dgm:pt>
    <dgm:pt modelId="{8FFBBC2C-A88A-4F6F-A651-B245FE43AA44}" type="pres">
      <dgm:prSet presAssocID="{28BF16B3-DAED-4978-AE2C-098231DB86B9}" presName="text_2" presStyleLbl="node1" presStyleIdx="1" presStyleCnt="3">
        <dgm:presLayoutVars>
          <dgm:bulletEnabled val="1"/>
        </dgm:presLayoutVars>
      </dgm:prSet>
      <dgm:spPr/>
      <dgm:t>
        <a:bodyPr/>
        <a:lstStyle/>
        <a:p>
          <a:endParaRPr lang="es-EC"/>
        </a:p>
      </dgm:t>
    </dgm:pt>
    <dgm:pt modelId="{EEE0BA79-E580-4BBE-BB27-E202E406248E}" type="pres">
      <dgm:prSet presAssocID="{28BF16B3-DAED-4978-AE2C-098231DB86B9}" presName="accent_2" presStyleCnt="0"/>
      <dgm:spPr/>
      <dgm:t>
        <a:bodyPr/>
        <a:lstStyle/>
        <a:p>
          <a:endParaRPr lang="es-EC"/>
        </a:p>
      </dgm:t>
    </dgm:pt>
    <dgm:pt modelId="{324F1DF8-56FF-411E-9C71-2076BF0884A0}" type="pres">
      <dgm:prSet presAssocID="{28BF16B3-DAED-4978-AE2C-098231DB86B9}" presName="accentRepeatNode" presStyleLbl="solidFgAcc1" presStyleIdx="1" presStyleCnt="3"/>
      <dgm:spPr/>
      <dgm:t>
        <a:bodyPr/>
        <a:lstStyle/>
        <a:p>
          <a:endParaRPr lang="es-EC"/>
        </a:p>
      </dgm:t>
    </dgm:pt>
    <dgm:pt modelId="{0B606B1B-BA52-457E-8D52-E3DA1A380CAC}" type="pres">
      <dgm:prSet presAssocID="{AB252D07-B99B-4D10-A373-01D8A66E0A60}" presName="text_3" presStyleLbl="node1" presStyleIdx="2" presStyleCnt="3">
        <dgm:presLayoutVars>
          <dgm:bulletEnabled val="1"/>
        </dgm:presLayoutVars>
      </dgm:prSet>
      <dgm:spPr/>
      <dgm:t>
        <a:bodyPr/>
        <a:lstStyle/>
        <a:p>
          <a:endParaRPr lang="es-EC"/>
        </a:p>
      </dgm:t>
    </dgm:pt>
    <dgm:pt modelId="{57CCF167-54B0-4E28-8B9E-65F6ED7692E8}" type="pres">
      <dgm:prSet presAssocID="{AB252D07-B99B-4D10-A373-01D8A66E0A60}" presName="accent_3" presStyleCnt="0"/>
      <dgm:spPr/>
      <dgm:t>
        <a:bodyPr/>
        <a:lstStyle/>
        <a:p>
          <a:endParaRPr lang="es-EC"/>
        </a:p>
      </dgm:t>
    </dgm:pt>
    <dgm:pt modelId="{159A8782-9896-432A-894C-4A820B841F9C}" type="pres">
      <dgm:prSet presAssocID="{AB252D07-B99B-4D10-A373-01D8A66E0A60}" presName="accentRepeatNode" presStyleLbl="solidFgAcc1" presStyleIdx="2" presStyleCnt="3"/>
      <dgm:spPr/>
      <dgm:t>
        <a:bodyPr/>
        <a:lstStyle/>
        <a:p>
          <a:endParaRPr lang="es-EC"/>
        </a:p>
      </dgm:t>
    </dgm:pt>
  </dgm:ptLst>
  <dgm:cxnLst>
    <dgm:cxn modelId="{39F168E6-103C-4DB0-A0EC-2DC71B67A559}" type="presOf" srcId="{0A09D026-9AC3-4AD0-BB82-CDF232C5A188}" destId="{5CFF0359-D642-2249-88A5-2EEDA5189BD2}" srcOrd="0" destOrd="0" presId="urn:microsoft.com/office/officeart/2008/layout/VerticalCurvedList"/>
    <dgm:cxn modelId="{4506A0CB-D365-4871-A0C9-19F973D366EC}" type="presOf" srcId="{AB252D07-B99B-4D10-A373-01D8A66E0A60}" destId="{0B606B1B-BA52-457E-8D52-E3DA1A380CAC}" srcOrd="0" destOrd="0" presId="urn:microsoft.com/office/officeart/2008/layout/VerticalCurvedList"/>
    <dgm:cxn modelId="{4C2C5D92-68D6-41E9-A108-DA5F34C33B99}" srcId="{01DFEACC-E2E1-5F4A-893F-7AF7C1F5791C}" destId="{AB252D07-B99B-4D10-A373-01D8A66E0A60}" srcOrd="2" destOrd="0" parTransId="{83CDC2D8-D24B-4221-A323-B812E2720B13}" sibTransId="{5B8D8FB3-C931-43C7-B89C-3B32EB7A53D2}"/>
    <dgm:cxn modelId="{8DB05B5C-AB1C-4C12-AB2E-C2E64608A509}" type="presOf" srcId="{E4F78CEE-EAD0-4F99-9591-D856FE6752B4}" destId="{D67BFD63-C659-4A66-85BC-BD1CCD1B36E6}" srcOrd="0" destOrd="0" presId="urn:microsoft.com/office/officeart/2008/layout/VerticalCurvedList"/>
    <dgm:cxn modelId="{3B1795DD-1902-41FF-AC81-529D22E071C7}" type="presOf" srcId="{01DFEACC-E2E1-5F4A-893F-7AF7C1F5791C}" destId="{1554E6D7-C376-CA4A-AE44-6CB0F7CAF99D}" srcOrd="0" destOrd="0" presId="urn:microsoft.com/office/officeart/2008/layout/VerticalCurvedList"/>
    <dgm:cxn modelId="{07BC1C2D-E7F6-4990-8E56-96FC4A11D98E}" srcId="{01DFEACC-E2E1-5F4A-893F-7AF7C1F5791C}" destId="{E4F78CEE-EAD0-4F99-9591-D856FE6752B4}" srcOrd="0" destOrd="0" parTransId="{67F7DD6F-32B4-487B-AEBC-E79FB30F5641}" sibTransId="{0A09D026-9AC3-4AD0-BB82-CDF232C5A188}"/>
    <dgm:cxn modelId="{C43A3C18-2594-41B9-83C7-A1A061EC5474}" type="presOf" srcId="{28BF16B3-DAED-4978-AE2C-098231DB86B9}" destId="{8FFBBC2C-A88A-4F6F-A651-B245FE43AA44}" srcOrd="0" destOrd="0" presId="urn:microsoft.com/office/officeart/2008/layout/VerticalCurvedList"/>
    <dgm:cxn modelId="{DCAFF943-287F-4109-A231-F836DB479A75}" srcId="{01DFEACC-E2E1-5F4A-893F-7AF7C1F5791C}" destId="{28BF16B3-DAED-4978-AE2C-098231DB86B9}" srcOrd="1" destOrd="0" parTransId="{FA0787F4-AFB3-4B2B-B67A-6D8099B02DC2}" sibTransId="{C8D28F92-814B-4584-BAA7-BF19EFCBCD13}"/>
    <dgm:cxn modelId="{66E302E7-0378-425B-83D1-1B91D5E7C781}" type="presParOf" srcId="{1554E6D7-C376-CA4A-AE44-6CB0F7CAF99D}" destId="{16361D83-0CB9-6542-9DAC-31F65CAAC3C7}" srcOrd="0" destOrd="0" presId="urn:microsoft.com/office/officeart/2008/layout/VerticalCurvedList"/>
    <dgm:cxn modelId="{238D2706-C57F-40EF-AC19-F8DC33494B96}" type="presParOf" srcId="{16361D83-0CB9-6542-9DAC-31F65CAAC3C7}" destId="{F394EFDD-9598-D14F-A386-D4FAD04CE2D5}" srcOrd="0" destOrd="0" presId="urn:microsoft.com/office/officeart/2008/layout/VerticalCurvedList"/>
    <dgm:cxn modelId="{7F870FC5-9FA4-44F4-A4D2-76F9C1F672A2}" type="presParOf" srcId="{F394EFDD-9598-D14F-A386-D4FAD04CE2D5}" destId="{E6636F2E-035E-4942-8254-021E0FC66236}" srcOrd="0" destOrd="0" presId="urn:microsoft.com/office/officeart/2008/layout/VerticalCurvedList"/>
    <dgm:cxn modelId="{E1B938F8-99BC-420F-85B3-7CF4A3D911BA}" type="presParOf" srcId="{F394EFDD-9598-D14F-A386-D4FAD04CE2D5}" destId="{5CFF0359-D642-2249-88A5-2EEDA5189BD2}" srcOrd="1" destOrd="0" presId="urn:microsoft.com/office/officeart/2008/layout/VerticalCurvedList"/>
    <dgm:cxn modelId="{D25A7E2F-9F8B-415D-A565-2E7419E434DF}" type="presParOf" srcId="{F394EFDD-9598-D14F-A386-D4FAD04CE2D5}" destId="{5CA321A7-8425-7142-961B-08123C086713}" srcOrd="2" destOrd="0" presId="urn:microsoft.com/office/officeart/2008/layout/VerticalCurvedList"/>
    <dgm:cxn modelId="{693C196F-0168-4EAE-B007-8A3451983953}" type="presParOf" srcId="{F394EFDD-9598-D14F-A386-D4FAD04CE2D5}" destId="{3F355A96-F88D-A94B-BB46-7527A6CF8E0E}" srcOrd="3" destOrd="0" presId="urn:microsoft.com/office/officeart/2008/layout/VerticalCurvedList"/>
    <dgm:cxn modelId="{683E20E9-F76D-4F1C-9C71-DB5C814D94E9}" type="presParOf" srcId="{16361D83-0CB9-6542-9DAC-31F65CAAC3C7}" destId="{D67BFD63-C659-4A66-85BC-BD1CCD1B36E6}" srcOrd="1" destOrd="0" presId="urn:microsoft.com/office/officeart/2008/layout/VerticalCurvedList"/>
    <dgm:cxn modelId="{343F0F8F-FC54-4FAC-8B57-614082B6F086}" type="presParOf" srcId="{16361D83-0CB9-6542-9DAC-31F65CAAC3C7}" destId="{5AFCB519-DE0B-40F2-80F7-2F78423F876C}" srcOrd="2" destOrd="0" presId="urn:microsoft.com/office/officeart/2008/layout/VerticalCurvedList"/>
    <dgm:cxn modelId="{C3AF65CB-D7E1-4399-B989-487FA9DD9B59}" type="presParOf" srcId="{5AFCB519-DE0B-40F2-80F7-2F78423F876C}" destId="{6FA8F9D0-9174-46E6-BD2A-3BA37E920F30}" srcOrd="0" destOrd="0" presId="urn:microsoft.com/office/officeart/2008/layout/VerticalCurvedList"/>
    <dgm:cxn modelId="{F9380111-03C1-43C1-95E0-707DC2087E92}" type="presParOf" srcId="{16361D83-0CB9-6542-9DAC-31F65CAAC3C7}" destId="{8FFBBC2C-A88A-4F6F-A651-B245FE43AA44}" srcOrd="3" destOrd="0" presId="urn:microsoft.com/office/officeart/2008/layout/VerticalCurvedList"/>
    <dgm:cxn modelId="{E87F3AC8-FA42-4555-92E8-7A2D87D03C71}" type="presParOf" srcId="{16361D83-0CB9-6542-9DAC-31F65CAAC3C7}" destId="{EEE0BA79-E580-4BBE-BB27-E202E406248E}" srcOrd="4" destOrd="0" presId="urn:microsoft.com/office/officeart/2008/layout/VerticalCurvedList"/>
    <dgm:cxn modelId="{73204FCA-97F1-4B30-9415-DE3DE3C3D3A0}" type="presParOf" srcId="{EEE0BA79-E580-4BBE-BB27-E202E406248E}" destId="{324F1DF8-56FF-411E-9C71-2076BF0884A0}" srcOrd="0" destOrd="0" presId="urn:microsoft.com/office/officeart/2008/layout/VerticalCurvedList"/>
    <dgm:cxn modelId="{26D99831-619E-4A68-BFDC-C2329C38E050}" type="presParOf" srcId="{16361D83-0CB9-6542-9DAC-31F65CAAC3C7}" destId="{0B606B1B-BA52-457E-8D52-E3DA1A380CAC}" srcOrd="5" destOrd="0" presId="urn:microsoft.com/office/officeart/2008/layout/VerticalCurvedList"/>
    <dgm:cxn modelId="{2BC9AD87-D050-43AC-BAB5-13426F9FCD7D}" type="presParOf" srcId="{16361D83-0CB9-6542-9DAC-31F65CAAC3C7}" destId="{57CCF167-54B0-4E28-8B9E-65F6ED7692E8}" srcOrd="6" destOrd="0" presId="urn:microsoft.com/office/officeart/2008/layout/VerticalCurvedList"/>
    <dgm:cxn modelId="{95ADD5E5-E0A9-47F7-A46B-2B1F2061F38D}" type="presParOf" srcId="{57CCF167-54B0-4E28-8B9E-65F6ED7692E8}" destId="{159A8782-9896-432A-894C-4A820B841F9C}"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F1CD43-62BA-4A92-9EC2-823C9B50E0A4}" type="doc">
      <dgm:prSet loTypeId="urn:microsoft.com/office/officeart/2005/8/layout/list1" loCatId="list" qsTypeId="urn:microsoft.com/office/officeart/2005/8/quickstyle/simple2" qsCatId="simple" csTypeId="urn:microsoft.com/office/officeart/2005/8/colors/accent1_5" csCatId="accent1" phldr="1"/>
      <dgm:spPr/>
      <dgm:t>
        <a:bodyPr/>
        <a:lstStyle/>
        <a:p>
          <a:endParaRPr lang="es-EC"/>
        </a:p>
      </dgm:t>
    </dgm:pt>
    <dgm:pt modelId="{98EE41AE-0D80-45E9-8664-127CA8C7A084}">
      <dgm:prSet phldrT="[Texto]" custT="1"/>
      <dgm:spPr/>
      <dgm:t>
        <a:bodyPr/>
        <a:lstStyle/>
        <a:p>
          <a:r>
            <a:rPr lang="es-EC" sz="1800" dirty="0" smtClean="0">
              <a:latin typeface="Arial" panose="020B0604020202020204" pitchFamily="34" charset="0"/>
              <a:cs typeface="Arial" panose="020B0604020202020204" pitchFamily="34" charset="0"/>
            </a:rPr>
            <a:t>Enfermedad entérica causada por  </a:t>
          </a:r>
          <a:r>
            <a:rPr lang="es-EC" sz="1800" i="1" dirty="0" err="1" smtClean="0">
              <a:latin typeface="Arial" panose="020B0604020202020204" pitchFamily="34" charset="0"/>
              <a:cs typeface="Arial" panose="020B0604020202020204" pitchFamily="34" charset="0"/>
            </a:rPr>
            <a:t>Giardia</a:t>
          </a:r>
          <a:r>
            <a:rPr lang="es-EC" sz="1800" dirty="0" smtClean="0">
              <a:latin typeface="Arial" panose="020B0604020202020204" pitchFamily="34" charset="0"/>
              <a:cs typeface="Arial" panose="020B0604020202020204" pitchFamily="34" charset="0"/>
            </a:rPr>
            <a:t> </a:t>
          </a:r>
          <a:r>
            <a:rPr lang="es-EC" sz="1800" dirty="0" err="1" smtClean="0">
              <a:latin typeface="Arial" panose="020B0604020202020204" pitchFamily="34" charset="0"/>
              <a:cs typeface="Arial" panose="020B0604020202020204" pitchFamily="34" charset="0"/>
            </a:rPr>
            <a:t>sp</a:t>
          </a:r>
          <a:r>
            <a:rPr lang="es-EC" sz="1800" dirty="0" smtClean="0">
              <a:latin typeface="Arial" panose="020B0604020202020204" pitchFamily="34" charset="0"/>
              <a:cs typeface="Arial" panose="020B0604020202020204" pitchFamily="34" charset="0"/>
            </a:rPr>
            <a:t>. </a:t>
          </a:r>
          <a:endParaRPr lang="es-EC" sz="1800" dirty="0">
            <a:latin typeface="Arial" panose="020B0604020202020204" pitchFamily="34" charset="0"/>
            <a:cs typeface="Arial" panose="020B0604020202020204" pitchFamily="34" charset="0"/>
          </a:endParaRPr>
        </a:p>
      </dgm:t>
    </dgm:pt>
    <dgm:pt modelId="{4EB02B5B-54A5-45F0-B648-6C8BD4BCB4EC}" type="parTrans" cxnId="{8428295C-2FAB-45AC-85FD-D0AC19DE5ADF}">
      <dgm:prSet/>
      <dgm:spPr/>
      <dgm:t>
        <a:bodyPr/>
        <a:lstStyle/>
        <a:p>
          <a:endParaRPr lang="es-EC"/>
        </a:p>
      </dgm:t>
    </dgm:pt>
    <dgm:pt modelId="{A1AAC93D-D9A7-4561-9162-550B2C8074F5}" type="sibTrans" cxnId="{8428295C-2FAB-45AC-85FD-D0AC19DE5ADF}">
      <dgm:prSet/>
      <dgm:spPr/>
      <dgm:t>
        <a:bodyPr/>
        <a:lstStyle/>
        <a:p>
          <a:endParaRPr lang="es-EC"/>
        </a:p>
      </dgm:t>
    </dgm:pt>
    <dgm:pt modelId="{C48AD315-EDAF-47D4-ACDC-84394CDF1261}">
      <dgm:prSet phldrT="[Texto]" custT="1"/>
      <dgm:spPr/>
      <dgm:t>
        <a:bodyPr/>
        <a:lstStyle/>
        <a:p>
          <a:r>
            <a:rPr lang="es-EC" sz="1800" b="0" i="0" dirty="0" smtClean="0">
              <a:latin typeface="Arial" panose="020B0604020202020204" pitchFamily="34" charset="0"/>
              <a:cs typeface="Arial" panose="020B0604020202020204" pitchFamily="34" charset="0"/>
            </a:rPr>
            <a:t>Se estima que unos 200 millones de seres humanos son infectados anualmente por este parásito. </a:t>
          </a:r>
          <a:endParaRPr lang="es-EC" sz="1800" dirty="0">
            <a:latin typeface="Arial" panose="020B0604020202020204" pitchFamily="34" charset="0"/>
            <a:cs typeface="Arial" panose="020B0604020202020204" pitchFamily="34" charset="0"/>
          </a:endParaRPr>
        </a:p>
      </dgm:t>
    </dgm:pt>
    <dgm:pt modelId="{2FE72EAA-2675-47E9-9F57-2D2CEE17E11C}" type="parTrans" cxnId="{C9AEC19F-06D1-46D0-9899-3F3CD565EEB9}">
      <dgm:prSet/>
      <dgm:spPr/>
      <dgm:t>
        <a:bodyPr/>
        <a:lstStyle/>
        <a:p>
          <a:endParaRPr lang="es-EC"/>
        </a:p>
      </dgm:t>
    </dgm:pt>
    <dgm:pt modelId="{65E86946-96ED-482C-A8B0-713E464FDE6B}" type="sibTrans" cxnId="{C9AEC19F-06D1-46D0-9899-3F3CD565EEB9}">
      <dgm:prSet/>
      <dgm:spPr/>
      <dgm:t>
        <a:bodyPr/>
        <a:lstStyle/>
        <a:p>
          <a:endParaRPr lang="es-EC"/>
        </a:p>
      </dgm:t>
    </dgm:pt>
    <dgm:pt modelId="{5571A91A-3A33-447F-BBFC-ADBAA0794995}">
      <dgm:prSet phldrT="[Texto]" custT="1"/>
      <dgm:spPr/>
      <dgm:t>
        <a:bodyPr/>
        <a:lstStyle/>
        <a:p>
          <a:r>
            <a:rPr lang="es-EC" sz="1800" i="0" dirty="0" smtClean="0">
              <a:latin typeface="Arial" panose="020B0604020202020204" pitchFamily="34" charset="0"/>
              <a:cs typeface="Arial" panose="020B0604020202020204" pitchFamily="34" charset="0"/>
            </a:rPr>
            <a:t>Enlistada como zoonosis hace 30 años y dentro de la iniciativa de “enfermedades olvidadas” por la OMS</a:t>
          </a:r>
          <a:endParaRPr lang="es-EC" sz="1800" dirty="0">
            <a:latin typeface="Arial" panose="020B0604020202020204" pitchFamily="34" charset="0"/>
            <a:cs typeface="Arial" panose="020B0604020202020204" pitchFamily="34" charset="0"/>
          </a:endParaRPr>
        </a:p>
      </dgm:t>
    </dgm:pt>
    <dgm:pt modelId="{BF599672-44E9-4F42-B595-C62727F4BE16}" type="parTrans" cxnId="{DEBABB35-6F47-4E09-9238-AD2BDCDB492E}">
      <dgm:prSet/>
      <dgm:spPr/>
      <dgm:t>
        <a:bodyPr/>
        <a:lstStyle/>
        <a:p>
          <a:endParaRPr lang="es-EC"/>
        </a:p>
      </dgm:t>
    </dgm:pt>
    <dgm:pt modelId="{736A34C7-37D9-4D35-BFF0-7B414444195B}" type="sibTrans" cxnId="{DEBABB35-6F47-4E09-9238-AD2BDCDB492E}">
      <dgm:prSet/>
      <dgm:spPr/>
      <dgm:t>
        <a:bodyPr/>
        <a:lstStyle/>
        <a:p>
          <a:endParaRPr lang="es-EC"/>
        </a:p>
      </dgm:t>
    </dgm:pt>
    <dgm:pt modelId="{489B63D6-2FA4-422D-BD28-2EFDD730AF34}">
      <dgm:prSet phldrT="[Texto]" custT="1"/>
      <dgm:spPr/>
      <dgm:t>
        <a:bodyPr/>
        <a:lstStyle/>
        <a:p>
          <a:r>
            <a:rPr lang="es-EC" sz="1800" b="0" i="0" dirty="0" smtClean="0">
              <a:latin typeface="Arial" panose="020B0604020202020204" pitchFamily="34" charset="0"/>
              <a:cs typeface="Arial" panose="020B0604020202020204" pitchFamily="34" charset="0"/>
            </a:rPr>
            <a:t>Países en desarrollo prevalencias elevados.</a:t>
          </a:r>
          <a:endParaRPr lang="es-EC" sz="1800" dirty="0">
            <a:latin typeface="Arial" panose="020B0604020202020204" pitchFamily="34" charset="0"/>
            <a:cs typeface="Arial" panose="020B0604020202020204" pitchFamily="34" charset="0"/>
          </a:endParaRPr>
        </a:p>
      </dgm:t>
    </dgm:pt>
    <dgm:pt modelId="{988938B0-269B-42B9-86F7-7EC68A2F93F5}" type="parTrans" cxnId="{33DC1E2D-CBB3-42A0-A956-DB812AA1C1E6}">
      <dgm:prSet/>
      <dgm:spPr/>
      <dgm:t>
        <a:bodyPr/>
        <a:lstStyle/>
        <a:p>
          <a:endParaRPr lang="es-EC"/>
        </a:p>
      </dgm:t>
    </dgm:pt>
    <dgm:pt modelId="{7CCA119A-2CBA-4E95-B7BF-011786DB8FC7}" type="sibTrans" cxnId="{33DC1E2D-CBB3-42A0-A956-DB812AA1C1E6}">
      <dgm:prSet/>
      <dgm:spPr/>
      <dgm:t>
        <a:bodyPr/>
        <a:lstStyle/>
        <a:p>
          <a:endParaRPr lang="es-EC"/>
        </a:p>
      </dgm:t>
    </dgm:pt>
    <dgm:pt modelId="{3D03931E-444D-4C47-ACFC-FA1B8BFBF764}" type="pres">
      <dgm:prSet presAssocID="{6EF1CD43-62BA-4A92-9EC2-823C9B50E0A4}" presName="linear" presStyleCnt="0">
        <dgm:presLayoutVars>
          <dgm:dir/>
          <dgm:animLvl val="lvl"/>
          <dgm:resizeHandles val="exact"/>
        </dgm:presLayoutVars>
      </dgm:prSet>
      <dgm:spPr/>
      <dgm:t>
        <a:bodyPr/>
        <a:lstStyle/>
        <a:p>
          <a:endParaRPr lang="es-EC"/>
        </a:p>
      </dgm:t>
    </dgm:pt>
    <dgm:pt modelId="{7EAB3FA6-DC42-49CE-9017-668289B7006D}" type="pres">
      <dgm:prSet presAssocID="{98EE41AE-0D80-45E9-8664-127CA8C7A084}" presName="parentLin" presStyleCnt="0"/>
      <dgm:spPr/>
      <dgm:t>
        <a:bodyPr/>
        <a:lstStyle/>
        <a:p>
          <a:endParaRPr lang="es-EC"/>
        </a:p>
      </dgm:t>
    </dgm:pt>
    <dgm:pt modelId="{CD309F88-6CC1-454C-B208-6191269B12CB}" type="pres">
      <dgm:prSet presAssocID="{98EE41AE-0D80-45E9-8664-127CA8C7A084}" presName="parentLeftMargin" presStyleLbl="node1" presStyleIdx="0" presStyleCnt="4"/>
      <dgm:spPr/>
      <dgm:t>
        <a:bodyPr/>
        <a:lstStyle/>
        <a:p>
          <a:endParaRPr lang="es-EC"/>
        </a:p>
      </dgm:t>
    </dgm:pt>
    <dgm:pt modelId="{A8FDF3CA-9A96-4322-A96F-C19A2DBB988D}" type="pres">
      <dgm:prSet presAssocID="{98EE41AE-0D80-45E9-8664-127CA8C7A084}" presName="parentText" presStyleLbl="node1" presStyleIdx="0" presStyleCnt="4" custScaleX="116971" custLinFactNeighborX="-2325" custLinFactNeighborY="-6765">
        <dgm:presLayoutVars>
          <dgm:chMax val="0"/>
          <dgm:bulletEnabled val="1"/>
        </dgm:presLayoutVars>
      </dgm:prSet>
      <dgm:spPr/>
      <dgm:t>
        <a:bodyPr/>
        <a:lstStyle/>
        <a:p>
          <a:endParaRPr lang="es-EC"/>
        </a:p>
      </dgm:t>
    </dgm:pt>
    <dgm:pt modelId="{03408399-7EDA-4C30-A4AA-94A4E2DBC4C6}" type="pres">
      <dgm:prSet presAssocID="{98EE41AE-0D80-45E9-8664-127CA8C7A084}" presName="negativeSpace" presStyleCnt="0"/>
      <dgm:spPr/>
      <dgm:t>
        <a:bodyPr/>
        <a:lstStyle/>
        <a:p>
          <a:endParaRPr lang="es-EC"/>
        </a:p>
      </dgm:t>
    </dgm:pt>
    <dgm:pt modelId="{BD2423C4-132B-4384-982F-6A3095787AAC}" type="pres">
      <dgm:prSet presAssocID="{98EE41AE-0D80-45E9-8664-127CA8C7A084}" presName="childText" presStyleLbl="conFgAcc1" presStyleIdx="0" presStyleCnt="4">
        <dgm:presLayoutVars>
          <dgm:bulletEnabled val="1"/>
        </dgm:presLayoutVars>
      </dgm:prSet>
      <dgm:spPr/>
      <dgm:t>
        <a:bodyPr/>
        <a:lstStyle/>
        <a:p>
          <a:endParaRPr lang="es-EC"/>
        </a:p>
      </dgm:t>
    </dgm:pt>
    <dgm:pt modelId="{0D663CE0-9C7C-4E07-933B-6584F31CA7D6}" type="pres">
      <dgm:prSet presAssocID="{A1AAC93D-D9A7-4561-9162-550B2C8074F5}" presName="spaceBetweenRectangles" presStyleCnt="0"/>
      <dgm:spPr/>
      <dgm:t>
        <a:bodyPr/>
        <a:lstStyle/>
        <a:p>
          <a:endParaRPr lang="es-EC"/>
        </a:p>
      </dgm:t>
    </dgm:pt>
    <dgm:pt modelId="{798FEA78-4645-4DF0-848A-D0452613ED45}" type="pres">
      <dgm:prSet presAssocID="{5571A91A-3A33-447F-BBFC-ADBAA0794995}" presName="parentLin" presStyleCnt="0"/>
      <dgm:spPr/>
      <dgm:t>
        <a:bodyPr/>
        <a:lstStyle/>
        <a:p>
          <a:endParaRPr lang="es-EC"/>
        </a:p>
      </dgm:t>
    </dgm:pt>
    <dgm:pt modelId="{11F62197-A394-4A91-BDDF-B561AD1B23B4}" type="pres">
      <dgm:prSet presAssocID="{5571A91A-3A33-447F-BBFC-ADBAA0794995}" presName="parentLeftMargin" presStyleLbl="node1" presStyleIdx="0" presStyleCnt="4"/>
      <dgm:spPr/>
      <dgm:t>
        <a:bodyPr/>
        <a:lstStyle/>
        <a:p>
          <a:endParaRPr lang="es-EC"/>
        </a:p>
      </dgm:t>
    </dgm:pt>
    <dgm:pt modelId="{3AF5830F-2BD3-4BE8-AD93-D3DB8B499B1F}" type="pres">
      <dgm:prSet presAssocID="{5571A91A-3A33-447F-BBFC-ADBAA0794995}" presName="parentText" presStyleLbl="node1" presStyleIdx="1" presStyleCnt="4" custScaleX="115064">
        <dgm:presLayoutVars>
          <dgm:chMax val="0"/>
          <dgm:bulletEnabled val="1"/>
        </dgm:presLayoutVars>
      </dgm:prSet>
      <dgm:spPr/>
      <dgm:t>
        <a:bodyPr/>
        <a:lstStyle/>
        <a:p>
          <a:endParaRPr lang="es-EC"/>
        </a:p>
      </dgm:t>
    </dgm:pt>
    <dgm:pt modelId="{F5D344B9-522E-4CDE-9F8E-BE12EC311CCB}" type="pres">
      <dgm:prSet presAssocID="{5571A91A-3A33-447F-BBFC-ADBAA0794995}" presName="negativeSpace" presStyleCnt="0"/>
      <dgm:spPr/>
      <dgm:t>
        <a:bodyPr/>
        <a:lstStyle/>
        <a:p>
          <a:endParaRPr lang="es-EC"/>
        </a:p>
      </dgm:t>
    </dgm:pt>
    <dgm:pt modelId="{09851D30-84D5-4D84-BA47-DBA5AFEBA08F}" type="pres">
      <dgm:prSet presAssocID="{5571A91A-3A33-447F-BBFC-ADBAA0794995}" presName="childText" presStyleLbl="conFgAcc1" presStyleIdx="1" presStyleCnt="4">
        <dgm:presLayoutVars>
          <dgm:bulletEnabled val="1"/>
        </dgm:presLayoutVars>
      </dgm:prSet>
      <dgm:spPr/>
      <dgm:t>
        <a:bodyPr/>
        <a:lstStyle/>
        <a:p>
          <a:endParaRPr lang="es-EC"/>
        </a:p>
      </dgm:t>
    </dgm:pt>
    <dgm:pt modelId="{4D82AC4D-423A-4AB9-A37D-D3F80032D45B}" type="pres">
      <dgm:prSet presAssocID="{736A34C7-37D9-4D35-BFF0-7B414444195B}" presName="spaceBetweenRectangles" presStyleCnt="0"/>
      <dgm:spPr/>
      <dgm:t>
        <a:bodyPr/>
        <a:lstStyle/>
        <a:p>
          <a:endParaRPr lang="es-EC"/>
        </a:p>
      </dgm:t>
    </dgm:pt>
    <dgm:pt modelId="{C469BCCF-CB26-4AC9-B13D-E4816F0A540C}" type="pres">
      <dgm:prSet presAssocID="{C48AD315-EDAF-47D4-ACDC-84394CDF1261}" presName="parentLin" presStyleCnt="0"/>
      <dgm:spPr/>
      <dgm:t>
        <a:bodyPr/>
        <a:lstStyle/>
        <a:p>
          <a:endParaRPr lang="es-EC"/>
        </a:p>
      </dgm:t>
    </dgm:pt>
    <dgm:pt modelId="{4163041B-0D71-4AC1-AE9D-2D1E5A808964}" type="pres">
      <dgm:prSet presAssocID="{C48AD315-EDAF-47D4-ACDC-84394CDF1261}" presName="parentLeftMargin" presStyleLbl="node1" presStyleIdx="1" presStyleCnt="4"/>
      <dgm:spPr/>
      <dgm:t>
        <a:bodyPr/>
        <a:lstStyle/>
        <a:p>
          <a:endParaRPr lang="es-EC"/>
        </a:p>
      </dgm:t>
    </dgm:pt>
    <dgm:pt modelId="{C90EEBC8-268A-4734-B4C2-97677E0A2B55}" type="pres">
      <dgm:prSet presAssocID="{C48AD315-EDAF-47D4-ACDC-84394CDF1261}" presName="parentText" presStyleLbl="node1" presStyleIdx="2" presStyleCnt="4" custScaleX="117026">
        <dgm:presLayoutVars>
          <dgm:chMax val="0"/>
          <dgm:bulletEnabled val="1"/>
        </dgm:presLayoutVars>
      </dgm:prSet>
      <dgm:spPr/>
      <dgm:t>
        <a:bodyPr/>
        <a:lstStyle/>
        <a:p>
          <a:endParaRPr lang="es-EC"/>
        </a:p>
      </dgm:t>
    </dgm:pt>
    <dgm:pt modelId="{619B5328-97B0-49A0-BCFD-AD71C2AB4BAD}" type="pres">
      <dgm:prSet presAssocID="{C48AD315-EDAF-47D4-ACDC-84394CDF1261}" presName="negativeSpace" presStyleCnt="0"/>
      <dgm:spPr/>
      <dgm:t>
        <a:bodyPr/>
        <a:lstStyle/>
        <a:p>
          <a:endParaRPr lang="es-EC"/>
        </a:p>
      </dgm:t>
    </dgm:pt>
    <dgm:pt modelId="{B188C74B-6832-41B3-A25C-C73FB6BA5D01}" type="pres">
      <dgm:prSet presAssocID="{C48AD315-EDAF-47D4-ACDC-84394CDF1261}" presName="childText" presStyleLbl="conFgAcc1" presStyleIdx="2" presStyleCnt="4">
        <dgm:presLayoutVars>
          <dgm:bulletEnabled val="1"/>
        </dgm:presLayoutVars>
      </dgm:prSet>
      <dgm:spPr/>
      <dgm:t>
        <a:bodyPr/>
        <a:lstStyle/>
        <a:p>
          <a:endParaRPr lang="es-EC"/>
        </a:p>
      </dgm:t>
    </dgm:pt>
    <dgm:pt modelId="{159DA1C4-56FD-4BC2-9E0D-BCE95AA75F73}" type="pres">
      <dgm:prSet presAssocID="{65E86946-96ED-482C-A8B0-713E464FDE6B}" presName="spaceBetweenRectangles" presStyleCnt="0"/>
      <dgm:spPr/>
    </dgm:pt>
    <dgm:pt modelId="{A8F5125E-089A-4AF6-BFE4-A50769C8A727}" type="pres">
      <dgm:prSet presAssocID="{489B63D6-2FA4-422D-BD28-2EFDD730AF34}" presName="parentLin" presStyleCnt="0"/>
      <dgm:spPr/>
    </dgm:pt>
    <dgm:pt modelId="{8744A522-04BC-4A64-82BF-E7DF839746E6}" type="pres">
      <dgm:prSet presAssocID="{489B63D6-2FA4-422D-BD28-2EFDD730AF34}" presName="parentLeftMargin" presStyleLbl="node1" presStyleIdx="2" presStyleCnt="4"/>
      <dgm:spPr/>
      <dgm:t>
        <a:bodyPr/>
        <a:lstStyle/>
        <a:p>
          <a:endParaRPr lang="es-EC"/>
        </a:p>
      </dgm:t>
    </dgm:pt>
    <dgm:pt modelId="{B93E34A0-1746-42FB-A425-287E63260D0A}" type="pres">
      <dgm:prSet presAssocID="{489B63D6-2FA4-422D-BD28-2EFDD730AF34}" presName="parentText" presStyleLbl="node1" presStyleIdx="3" presStyleCnt="4" custScaleX="111717">
        <dgm:presLayoutVars>
          <dgm:chMax val="0"/>
          <dgm:bulletEnabled val="1"/>
        </dgm:presLayoutVars>
      </dgm:prSet>
      <dgm:spPr/>
      <dgm:t>
        <a:bodyPr/>
        <a:lstStyle/>
        <a:p>
          <a:endParaRPr lang="es-EC"/>
        </a:p>
      </dgm:t>
    </dgm:pt>
    <dgm:pt modelId="{68F7162A-EBA3-41A0-BBE8-94C56726946D}" type="pres">
      <dgm:prSet presAssocID="{489B63D6-2FA4-422D-BD28-2EFDD730AF34}" presName="negativeSpace" presStyleCnt="0"/>
      <dgm:spPr/>
    </dgm:pt>
    <dgm:pt modelId="{1FF1D085-DB8B-42E5-B7EE-A6A20E6F130F}" type="pres">
      <dgm:prSet presAssocID="{489B63D6-2FA4-422D-BD28-2EFDD730AF34}" presName="childText" presStyleLbl="conFgAcc1" presStyleIdx="3" presStyleCnt="4">
        <dgm:presLayoutVars>
          <dgm:bulletEnabled val="1"/>
        </dgm:presLayoutVars>
      </dgm:prSet>
      <dgm:spPr/>
    </dgm:pt>
  </dgm:ptLst>
  <dgm:cxnLst>
    <dgm:cxn modelId="{47C8663E-0754-4347-8D40-AC3B3DD76AEE}" type="presOf" srcId="{5571A91A-3A33-447F-BBFC-ADBAA0794995}" destId="{3AF5830F-2BD3-4BE8-AD93-D3DB8B499B1F}" srcOrd="1" destOrd="0" presId="urn:microsoft.com/office/officeart/2005/8/layout/list1"/>
    <dgm:cxn modelId="{5D902B86-7C41-4627-931F-3DC7DDA16262}" type="presOf" srcId="{C48AD315-EDAF-47D4-ACDC-84394CDF1261}" destId="{4163041B-0D71-4AC1-AE9D-2D1E5A808964}" srcOrd="0" destOrd="0" presId="urn:microsoft.com/office/officeart/2005/8/layout/list1"/>
    <dgm:cxn modelId="{1124AA7E-3EC9-43EC-A571-3E8B83A4837E}" type="presOf" srcId="{489B63D6-2FA4-422D-BD28-2EFDD730AF34}" destId="{8744A522-04BC-4A64-82BF-E7DF839746E6}" srcOrd="0" destOrd="0" presId="urn:microsoft.com/office/officeart/2005/8/layout/list1"/>
    <dgm:cxn modelId="{13A593E3-697E-4B6C-BBA3-918BF6A5E334}" type="presOf" srcId="{C48AD315-EDAF-47D4-ACDC-84394CDF1261}" destId="{C90EEBC8-268A-4734-B4C2-97677E0A2B55}" srcOrd="1" destOrd="0" presId="urn:microsoft.com/office/officeart/2005/8/layout/list1"/>
    <dgm:cxn modelId="{8428295C-2FAB-45AC-85FD-D0AC19DE5ADF}" srcId="{6EF1CD43-62BA-4A92-9EC2-823C9B50E0A4}" destId="{98EE41AE-0D80-45E9-8664-127CA8C7A084}" srcOrd="0" destOrd="0" parTransId="{4EB02B5B-54A5-45F0-B648-6C8BD4BCB4EC}" sibTransId="{A1AAC93D-D9A7-4561-9162-550B2C8074F5}"/>
    <dgm:cxn modelId="{2D4838A0-6B39-4991-BF7B-D87F74EB1EDA}" type="presOf" srcId="{98EE41AE-0D80-45E9-8664-127CA8C7A084}" destId="{CD309F88-6CC1-454C-B208-6191269B12CB}" srcOrd="0" destOrd="0" presId="urn:microsoft.com/office/officeart/2005/8/layout/list1"/>
    <dgm:cxn modelId="{193C3EBF-4F63-4790-9FA1-E864CD49508D}" type="presOf" srcId="{98EE41AE-0D80-45E9-8664-127CA8C7A084}" destId="{A8FDF3CA-9A96-4322-A96F-C19A2DBB988D}" srcOrd="1" destOrd="0" presId="urn:microsoft.com/office/officeart/2005/8/layout/list1"/>
    <dgm:cxn modelId="{C9AEC19F-06D1-46D0-9899-3F3CD565EEB9}" srcId="{6EF1CD43-62BA-4A92-9EC2-823C9B50E0A4}" destId="{C48AD315-EDAF-47D4-ACDC-84394CDF1261}" srcOrd="2" destOrd="0" parTransId="{2FE72EAA-2675-47E9-9F57-2D2CEE17E11C}" sibTransId="{65E86946-96ED-482C-A8B0-713E464FDE6B}"/>
    <dgm:cxn modelId="{DEBABB35-6F47-4E09-9238-AD2BDCDB492E}" srcId="{6EF1CD43-62BA-4A92-9EC2-823C9B50E0A4}" destId="{5571A91A-3A33-447F-BBFC-ADBAA0794995}" srcOrd="1" destOrd="0" parTransId="{BF599672-44E9-4F42-B595-C62727F4BE16}" sibTransId="{736A34C7-37D9-4D35-BFF0-7B414444195B}"/>
    <dgm:cxn modelId="{7600C9FE-3B40-4A00-8C6C-349B69313822}" type="presOf" srcId="{5571A91A-3A33-447F-BBFC-ADBAA0794995}" destId="{11F62197-A394-4A91-BDDF-B561AD1B23B4}" srcOrd="0" destOrd="0" presId="urn:microsoft.com/office/officeart/2005/8/layout/list1"/>
    <dgm:cxn modelId="{33DC1E2D-CBB3-42A0-A956-DB812AA1C1E6}" srcId="{6EF1CD43-62BA-4A92-9EC2-823C9B50E0A4}" destId="{489B63D6-2FA4-422D-BD28-2EFDD730AF34}" srcOrd="3" destOrd="0" parTransId="{988938B0-269B-42B9-86F7-7EC68A2F93F5}" sibTransId="{7CCA119A-2CBA-4E95-B7BF-011786DB8FC7}"/>
    <dgm:cxn modelId="{DFD1FEC3-ED0F-4E48-8168-2F3E28B5027B}" type="presOf" srcId="{489B63D6-2FA4-422D-BD28-2EFDD730AF34}" destId="{B93E34A0-1746-42FB-A425-287E63260D0A}" srcOrd="1" destOrd="0" presId="urn:microsoft.com/office/officeart/2005/8/layout/list1"/>
    <dgm:cxn modelId="{AC262F11-F619-4DBF-BEE4-B1335F0E568A}" type="presOf" srcId="{6EF1CD43-62BA-4A92-9EC2-823C9B50E0A4}" destId="{3D03931E-444D-4C47-ACFC-FA1B8BFBF764}" srcOrd="0" destOrd="0" presId="urn:microsoft.com/office/officeart/2005/8/layout/list1"/>
    <dgm:cxn modelId="{81AE814B-446B-4019-9651-D94748F3690A}" type="presParOf" srcId="{3D03931E-444D-4C47-ACFC-FA1B8BFBF764}" destId="{7EAB3FA6-DC42-49CE-9017-668289B7006D}" srcOrd="0" destOrd="0" presId="urn:microsoft.com/office/officeart/2005/8/layout/list1"/>
    <dgm:cxn modelId="{08712CA1-B634-4BCB-ACE8-32B735CDF010}" type="presParOf" srcId="{7EAB3FA6-DC42-49CE-9017-668289B7006D}" destId="{CD309F88-6CC1-454C-B208-6191269B12CB}" srcOrd="0" destOrd="0" presId="urn:microsoft.com/office/officeart/2005/8/layout/list1"/>
    <dgm:cxn modelId="{51A72C7A-BD4E-4441-9E0A-760F6BA5ABA7}" type="presParOf" srcId="{7EAB3FA6-DC42-49CE-9017-668289B7006D}" destId="{A8FDF3CA-9A96-4322-A96F-C19A2DBB988D}" srcOrd="1" destOrd="0" presId="urn:microsoft.com/office/officeart/2005/8/layout/list1"/>
    <dgm:cxn modelId="{BEC43560-891A-4C35-85A8-E7C35EF484A0}" type="presParOf" srcId="{3D03931E-444D-4C47-ACFC-FA1B8BFBF764}" destId="{03408399-7EDA-4C30-A4AA-94A4E2DBC4C6}" srcOrd="1" destOrd="0" presId="urn:microsoft.com/office/officeart/2005/8/layout/list1"/>
    <dgm:cxn modelId="{27951187-1968-4100-B00E-9F54AD7DA61F}" type="presParOf" srcId="{3D03931E-444D-4C47-ACFC-FA1B8BFBF764}" destId="{BD2423C4-132B-4384-982F-6A3095787AAC}" srcOrd="2" destOrd="0" presId="urn:microsoft.com/office/officeart/2005/8/layout/list1"/>
    <dgm:cxn modelId="{2961BD9E-722A-4081-BE34-6BE4B6C08380}" type="presParOf" srcId="{3D03931E-444D-4C47-ACFC-FA1B8BFBF764}" destId="{0D663CE0-9C7C-4E07-933B-6584F31CA7D6}" srcOrd="3" destOrd="0" presId="urn:microsoft.com/office/officeart/2005/8/layout/list1"/>
    <dgm:cxn modelId="{04D1EA5C-BCF3-41AF-9212-DF69644B70C0}" type="presParOf" srcId="{3D03931E-444D-4C47-ACFC-FA1B8BFBF764}" destId="{798FEA78-4645-4DF0-848A-D0452613ED45}" srcOrd="4" destOrd="0" presId="urn:microsoft.com/office/officeart/2005/8/layout/list1"/>
    <dgm:cxn modelId="{A97DCE01-DB2C-465A-B856-7C1511334308}" type="presParOf" srcId="{798FEA78-4645-4DF0-848A-D0452613ED45}" destId="{11F62197-A394-4A91-BDDF-B561AD1B23B4}" srcOrd="0" destOrd="0" presId="urn:microsoft.com/office/officeart/2005/8/layout/list1"/>
    <dgm:cxn modelId="{156A5218-418F-4A69-A2A0-C8F416B53145}" type="presParOf" srcId="{798FEA78-4645-4DF0-848A-D0452613ED45}" destId="{3AF5830F-2BD3-4BE8-AD93-D3DB8B499B1F}" srcOrd="1" destOrd="0" presId="urn:microsoft.com/office/officeart/2005/8/layout/list1"/>
    <dgm:cxn modelId="{C56DD46E-9EEF-40CE-A473-FEB244629AC9}" type="presParOf" srcId="{3D03931E-444D-4C47-ACFC-FA1B8BFBF764}" destId="{F5D344B9-522E-4CDE-9F8E-BE12EC311CCB}" srcOrd="5" destOrd="0" presId="urn:microsoft.com/office/officeart/2005/8/layout/list1"/>
    <dgm:cxn modelId="{8240699A-A976-4961-9111-E97D2F14528B}" type="presParOf" srcId="{3D03931E-444D-4C47-ACFC-FA1B8BFBF764}" destId="{09851D30-84D5-4D84-BA47-DBA5AFEBA08F}" srcOrd="6" destOrd="0" presId="urn:microsoft.com/office/officeart/2005/8/layout/list1"/>
    <dgm:cxn modelId="{7B28B3CE-CC76-4A10-BAD6-3D55AE48EDBA}" type="presParOf" srcId="{3D03931E-444D-4C47-ACFC-FA1B8BFBF764}" destId="{4D82AC4D-423A-4AB9-A37D-D3F80032D45B}" srcOrd="7" destOrd="0" presId="urn:microsoft.com/office/officeart/2005/8/layout/list1"/>
    <dgm:cxn modelId="{7BE9C2AD-80B5-48C6-9D7D-769ECC37E52F}" type="presParOf" srcId="{3D03931E-444D-4C47-ACFC-FA1B8BFBF764}" destId="{C469BCCF-CB26-4AC9-B13D-E4816F0A540C}" srcOrd="8" destOrd="0" presId="urn:microsoft.com/office/officeart/2005/8/layout/list1"/>
    <dgm:cxn modelId="{CDB915A9-3979-4130-8527-D58E45AF4AB0}" type="presParOf" srcId="{C469BCCF-CB26-4AC9-B13D-E4816F0A540C}" destId="{4163041B-0D71-4AC1-AE9D-2D1E5A808964}" srcOrd="0" destOrd="0" presId="urn:microsoft.com/office/officeart/2005/8/layout/list1"/>
    <dgm:cxn modelId="{1759A374-B0BC-4713-99E9-ADD3951F80E0}" type="presParOf" srcId="{C469BCCF-CB26-4AC9-B13D-E4816F0A540C}" destId="{C90EEBC8-268A-4734-B4C2-97677E0A2B55}" srcOrd="1" destOrd="0" presId="urn:microsoft.com/office/officeart/2005/8/layout/list1"/>
    <dgm:cxn modelId="{8903D10D-9C3B-410F-A4CB-1BEE536582D2}" type="presParOf" srcId="{3D03931E-444D-4C47-ACFC-FA1B8BFBF764}" destId="{619B5328-97B0-49A0-BCFD-AD71C2AB4BAD}" srcOrd="9" destOrd="0" presId="urn:microsoft.com/office/officeart/2005/8/layout/list1"/>
    <dgm:cxn modelId="{5326B3A3-B203-4D75-AB09-29AC604F3FAB}" type="presParOf" srcId="{3D03931E-444D-4C47-ACFC-FA1B8BFBF764}" destId="{B188C74B-6832-41B3-A25C-C73FB6BA5D01}" srcOrd="10" destOrd="0" presId="urn:microsoft.com/office/officeart/2005/8/layout/list1"/>
    <dgm:cxn modelId="{596AC0F4-308C-4729-810E-9AC45A0D4E20}" type="presParOf" srcId="{3D03931E-444D-4C47-ACFC-FA1B8BFBF764}" destId="{159DA1C4-56FD-4BC2-9E0D-BCE95AA75F73}" srcOrd="11" destOrd="0" presId="urn:microsoft.com/office/officeart/2005/8/layout/list1"/>
    <dgm:cxn modelId="{AFC0AF8F-241E-4C8F-A1D0-7867E28B6CFC}" type="presParOf" srcId="{3D03931E-444D-4C47-ACFC-FA1B8BFBF764}" destId="{A8F5125E-089A-4AF6-BFE4-A50769C8A727}" srcOrd="12" destOrd="0" presId="urn:microsoft.com/office/officeart/2005/8/layout/list1"/>
    <dgm:cxn modelId="{41AC5298-AB12-45A3-AED3-9D474D1D58C2}" type="presParOf" srcId="{A8F5125E-089A-4AF6-BFE4-A50769C8A727}" destId="{8744A522-04BC-4A64-82BF-E7DF839746E6}" srcOrd="0" destOrd="0" presId="urn:microsoft.com/office/officeart/2005/8/layout/list1"/>
    <dgm:cxn modelId="{D973F088-CB84-4D4C-ACEF-EAB6F2378050}" type="presParOf" srcId="{A8F5125E-089A-4AF6-BFE4-A50769C8A727}" destId="{B93E34A0-1746-42FB-A425-287E63260D0A}" srcOrd="1" destOrd="0" presId="urn:microsoft.com/office/officeart/2005/8/layout/list1"/>
    <dgm:cxn modelId="{B655E1DF-7D52-4167-965F-CACC0A126FF7}" type="presParOf" srcId="{3D03931E-444D-4C47-ACFC-FA1B8BFBF764}" destId="{68F7162A-EBA3-41A0-BBE8-94C56726946D}" srcOrd="13" destOrd="0" presId="urn:microsoft.com/office/officeart/2005/8/layout/list1"/>
    <dgm:cxn modelId="{488F188D-B8C1-4906-8ACD-6CAC568F3617}" type="presParOf" srcId="{3D03931E-444D-4C47-ACFC-FA1B8BFBF764}" destId="{1FF1D085-DB8B-42E5-B7EE-A6A20E6F130F}"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F1CD43-62BA-4A92-9EC2-823C9B50E0A4}" type="doc">
      <dgm:prSet loTypeId="urn:microsoft.com/office/officeart/2005/8/layout/list1" loCatId="list" qsTypeId="urn:microsoft.com/office/officeart/2005/8/quickstyle/simple2" qsCatId="simple" csTypeId="urn:microsoft.com/office/officeart/2005/8/colors/accent1_5" csCatId="accent1" phldr="1"/>
      <dgm:spPr/>
      <dgm:t>
        <a:bodyPr/>
        <a:lstStyle/>
        <a:p>
          <a:endParaRPr lang="es-EC"/>
        </a:p>
      </dgm:t>
    </dgm:pt>
    <dgm:pt modelId="{98EE41AE-0D80-45E9-8664-127CA8C7A084}">
      <dgm:prSet phldrT="[Texto]" custT="1"/>
      <dgm:spPr/>
      <dgm:t>
        <a:bodyPr/>
        <a:lstStyle/>
        <a:p>
          <a:r>
            <a:rPr lang="es-EC" sz="1800" dirty="0" smtClean="0">
              <a:latin typeface="Arial" panose="020B0604020202020204" pitchFamily="34" charset="0"/>
              <a:cs typeface="Arial" panose="020B0604020202020204" pitchFamily="34" charset="0"/>
            </a:rPr>
            <a:t>Enfermedad entérica causada por  </a:t>
          </a:r>
          <a:r>
            <a:rPr lang="es-EC" sz="1800" i="1" dirty="0" err="1" smtClean="0">
              <a:latin typeface="Arial" panose="020B0604020202020204" pitchFamily="34" charset="0"/>
              <a:cs typeface="Arial" panose="020B0604020202020204" pitchFamily="34" charset="0"/>
            </a:rPr>
            <a:t>Giardia</a:t>
          </a:r>
          <a:r>
            <a:rPr lang="es-EC" sz="1800" dirty="0" smtClean="0">
              <a:latin typeface="Arial" panose="020B0604020202020204" pitchFamily="34" charset="0"/>
              <a:cs typeface="Arial" panose="020B0604020202020204" pitchFamily="34" charset="0"/>
            </a:rPr>
            <a:t> </a:t>
          </a:r>
          <a:r>
            <a:rPr lang="es-EC" sz="1800" dirty="0" err="1" smtClean="0">
              <a:latin typeface="Arial" panose="020B0604020202020204" pitchFamily="34" charset="0"/>
              <a:cs typeface="Arial" panose="020B0604020202020204" pitchFamily="34" charset="0"/>
            </a:rPr>
            <a:t>sp</a:t>
          </a:r>
          <a:r>
            <a:rPr lang="es-EC" sz="1800" dirty="0" smtClean="0">
              <a:latin typeface="Arial" panose="020B0604020202020204" pitchFamily="34" charset="0"/>
              <a:cs typeface="Arial" panose="020B0604020202020204" pitchFamily="34" charset="0"/>
            </a:rPr>
            <a:t>. </a:t>
          </a:r>
          <a:endParaRPr lang="es-EC" sz="1800" dirty="0">
            <a:latin typeface="Arial" panose="020B0604020202020204" pitchFamily="34" charset="0"/>
            <a:cs typeface="Arial" panose="020B0604020202020204" pitchFamily="34" charset="0"/>
          </a:endParaRPr>
        </a:p>
      </dgm:t>
    </dgm:pt>
    <dgm:pt modelId="{4EB02B5B-54A5-45F0-B648-6C8BD4BCB4EC}" type="parTrans" cxnId="{8428295C-2FAB-45AC-85FD-D0AC19DE5ADF}">
      <dgm:prSet/>
      <dgm:spPr/>
      <dgm:t>
        <a:bodyPr/>
        <a:lstStyle/>
        <a:p>
          <a:endParaRPr lang="es-EC"/>
        </a:p>
      </dgm:t>
    </dgm:pt>
    <dgm:pt modelId="{A1AAC93D-D9A7-4561-9162-550B2C8074F5}" type="sibTrans" cxnId="{8428295C-2FAB-45AC-85FD-D0AC19DE5ADF}">
      <dgm:prSet/>
      <dgm:spPr/>
      <dgm:t>
        <a:bodyPr/>
        <a:lstStyle/>
        <a:p>
          <a:endParaRPr lang="es-EC"/>
        </a:p>
      </dgm:t>
    </dgm:pt>
    <dgm:pt modelId="{C48AD315-EDAF-47D4-ACDC-84394CDF1261}">
      <dgm:prSet phldrT="[Texto]" custT="1"/>
      <dgm:spPr/>
      <dgm:t>
        <a:bodyPr/>
        <a:lstStyle/>
        <a:p>
          <a:r>
            <a:rPr lang="es-EC" sz="1800" b="0" i="0" dirty="0" smtClean="0">
              <a:latin typeface="Arial" panose="020B0604020202020204" pitchFamily="34" charset="0"/>
              <a:cs typeface="Arial" panose="020B0604020202020204" pitchFamily="34" charset="0"/>
            </a:rPr>
            <a:t>Se estima que unos 200 millones de seres humanos son infectados anualmente por este parásito. </a:t>
          </a:r>
          <a:endParaRPr lang="es-EC" sz="1800" dirty="0">
            <a:latin typeface="Arial" panose="020B0604020202020204" pitchFamily="34" charset="0"/>
            <a:cs typeface="Arial" panose="020B0604020202020204" pitchFamily="34" charset="0"/>
          </a:endParaRPr>
        </a:p>
      </dgm:t>
    </dgm:pt>
    <dgm:pt modelId="{2FE72EAA-2675-47E9-9F57-2D2CEE17E11C}" type="parTrans" cxnId="{C9AEC19F-06D1-46D0-9899-3F3CD565EEB9}">
      <dgm:prSet/>
      <dgm:spPr/>
      <dgm:t>
        <a:bodyPr/>
        <a:lstStyle/>
        <a:p>
          <a:endParaRPr lang="es-EC"/>
        </a:p>
      </dgm:t>
    </dgm:pt>
    <dgm:pt modelId="{65E86946-96ED-482C-A8B0-713E464FDE6B}" type="sibTrans" cxnId="{C9AEC19F-06D1-46D0-9899-3F3CD565EEB9}">
      <dgm:prSet/>
      <dgm:spPr/>
      <dgm:t>
        <a:bodyPr/>
        <a:lstStyle/>
        <a:p>
          <a:endParaRPr lang="es-EC"/>
        </a:p>
      </dgm:t>
    </dgm:pt>
    <dgm:pt modelId="{5571A91A-3A33-447F-BBFC-ADBAA0794995}">
      <dgm:prSet phldrT="[Texto]" custT="1"/>
      <dgm:spPr/>
      <dgm:t>
        <a:bodyPr/>
        <a:lstStyle/>
        <a:p>
          <a:r>
            <a:rPr lang="es-EC" sz="1800" i="0" dirty="0" smtClean="0">
              <a:latin typeface="Arial" panose="020B0604020202020204" pitchFamily="34" charset="0"/>
              <a:cs typeface="Arial" panose="020B0604020202020204" pitchFamily="34" charset="0"/>
            </a:rPr>
            <a:t>Enlistada como zoonosis hace 30 años y dentro de la iniciativa de “enfermedades olvidadas” por la OMS</a:t>
          </a:r>
          <a:endParaRPr lang="es-EC" sz="1800" dirty="0">
            <a:latin typeface="Arial" panose="020B0604020202020204" pitchFamily="34" charset="0"/>
            <a:cs typeface="Arial" panose="020B0604020202020204" pitchFamily="34" charset="0"/>
          </a:endParaRPr>
        </a:p>
      </dgm:t>
    </dgm:pt>
    <dgm:pt modelId="{BF599672-44E9-4F42-B595-C62727F4BE16}" type="parTrans" cxnId="{DEBABB35-6F47-4E09-9238-AD2BDCDB492E}">
      <dgm:prSet/>
      <dgm:spPr/>
      <dgm:t>
        <a:bodyPr/>
        <a:lstStyle/>
        <a:p>
          <a:endParaRPr lang="es-EC"/>
        </a:p>
      </dgm:t>
    </dgm:pt>
    <dgm:pt modelId="{736A34C7-37D9-4D35-BFF0-7B414444195B}" type="sibTrans" cxnId="{DEBABB35-6F47-4E09-9238-AD2BDCDB492E}">
      <dgm:prSet/>
      <dgm:spPr/>
      <dgm:t>
        <a:bodyPr/>
        <a:lstStyle/>
        <a:p>
          <a:endParaRPr lang="es-EC"/>
        </a:p>
      </dgm:t>
    </dgm:pt>
    <dgm:pt modelId="{489B63D6-2FA4-422D-BD28-2EFDD730AF34}">
      <dgm:prSet phldrT="[Texto]" custT="1"/>
      <dgm:spPr/>
      <dgm:t>
        <a:bodyPr/>
        <a:lstStyle/>
        <a:p>
          <a:r>
            <a:rPr lang="es-EC" sz="1800" b="0" i="0" dirty="0" smtClean="0">
              <a:latin typeface="Arial" panose="020B0604020202020204" pitchFamily="34" charset="0"/>
              <a:cs typeface="Arial" panose="020B0604020202020204" pitchFamily="34" charset="0"/>
            </a:rPr>
            <a:t>Países en desarrollo prevalencias elevados.</a:t>
          </a:r>
          <a:endParaRPr lang="es-EC" sz="1800" dirty="0">
            <a:latin typeface="Arial" panose="020B0604020202020204" pitchFamily="34" charset="0"/>
            <a:cs typeface="Arial" panose="020B0604020202020204" pitchFamily="34" charset="0"/>
          </a:endParaRPr>
        </a:p>
      </dgm:t>
    </dgm:pt>
    <dgm:pt modelId="{988938B0-269B-42B9-86F7-7EC68A2F93F5}" type="parTrans" cxnId="{33DC1E2D-CBB3-42A0-A956-DB812AA1C1E6}">
      <dgm:prSet/>
      <dgm:spPr/>
      <dgm:t>
        <a:bodyPr/>
        <a:lstStyle/>
        <a:p>
          <a:endParaRPr lang="es-EC"/>
        </a:p>
      </dgm:t>
    </dgm:pt>
    <dgm:pt modelId="{7CCA119A-2CBA-4E95-B7BF-011786DB8FC7}" type="sibTrans" cxnId="{33DC1E2D-CBB3-42A0-A956-DB812AA1C1E6}">
      <dgm:prSet/>
      <dgm:spPr/>
      <dgm:t>
        <a:bodyPr/>
        <a:lstStyle/>
        <a:p>
          <a:endParaRPr lang="es-EC"/>
        </a:p>
      </dgm:t>
    </dgm:pt>
    <dgm:pt modelId="{3D03931E-444D-4C47-ACFC-FA1B8BFBF764}" type="pres">
      <dgm:prSet presAssocID="{6EF1CD43-62BA-4A92-9EC2-823C9B50E0A4}" presName="linear" presStyleCnt="0">
        <dgm:presLayoutVars>
          <dgm:dir/>
          <dgm:animLvl val="lvl"/>
          <dgm:resizeHandles val="exact"/>
        </dgm:presLayoutVars>
      </dgm:prSet>
      <dgm:spPr/>
      <dgm:t>
        <a:bodyPr/>
        <a:lstStyle/>
        <a:p>
          <a:endParaRPr lang="es-EC"/>
        </a:p>
      </dgm:t>
    </dgm:pt>
    <dgm:pt modelId="{7EAB3FA6-DC42-49CE-9017-668289B7006D}" type="pres">
      <dgm:prSet presAssocID="{98EE41AE-0D80-45E9-8664-127CA8C7A084}" presName="parentLin" presStyleCnt="0"/>
      <dgm:spPr/>
      <dgm:t>
        <a:bodyPr/>
        <a:lstStyle/>
        <a:p>
          <a:endParaRPr lang="es-EC"/>
        </a:p>
      </dgm:t>
    </dgm:pt>
    <dgm:pt modelId="{CD309F88-6CC1-454C-B208-6191269B12CB}" type="pres">
      <dgm:prSet presAssocID="{98EE41AE-0D80-45E9-8664-127CA8C7A084}" presName="parentLeftMargin" presStyleLbl="node1" presStyleIdx="0" presStyleCnt="4"/>
      <dgm:spPr/>
      <dgm:t>
        <a:bodyPr/>
        <a:lstStyle/>
        <a:p>
          <a:endParaRPr lang="es-EC"/>
        </a:p>
      </dgm:t>
    </dgm:pt>
    <dgm:pt modelId="{A8FDF3CA-9A96-4322-A96F-C19A2DBB988D}" type="pres">
      <dgm:prSet presAssocID="{98EE41AE-0D80-45E9-8664-127CA8C7A084}" presName="parentText" presStyleLbl="node1" presStyleIdx="0" presStyleCnt="4" custScaleX="116971" custLinFactNeighborX="-2325" custLinFactNeighborY="-6765">
        <dgm:presLayoutVars>
          <dgm:chMax val="0"/>
          <dgm:bulletEnabled val="1"/>
        </dgm:presLayoutVars>
      </dgm:prSet>
      <dgm:spPr/>
      <dgm:t>
        <a:bodyPr/>
        <a:lstStyle/>
        <a:p>
          <a:endParaRPr lang="es-EC"/>
        </a:p>
      </dgm:t>
    </dgm:pt>
    <dgm:pt modelId="{03408399-7EDA-4C30-A4AA-94A4E2DBC4C6}" type="pres">
      <dgm:prSet presAssocID="{98EE41AE-0D80-45E9-8664-127CA8C7A084}" presName="negativeSpace" presStyleCnt="0"/>
      <dgm:spPr/>
      <dgm:t>
        <a:bodyPr/>
        <a:lstStyle/>
        <a:p>
          <a:endParaRPr lang="es-EC"/>
        </a:p>
      </dgm:t>
    </dgm:pt>
    <dgm:pt modelId="{BD2423C4-132B-4384-982F-6A3095787AAC}" type="pres">
      <dgm:prSet presAssocID="{98EE41AE-0D80-45E9-8664-127CA8C7A084}" presName="childText" presStyleLbl="conFgAcc1" presStyleIdx="0" presStyleCnt="4">
        <dgm:presLayoutVars>
          <dgm:bulletEnabled val="1"/>
        </dgm:presLayoutVars>
      </dgm:prSet>
      <dgm:spPr/>
      <dgm:t>
        <a:bodyPr/>
        <a:lstStyle/>
        <a:p>
          <a:endParaRPr lang="es-EC"/>
        </a:p>
      </dgm:t>
    </dgm:pt>
    <dgm:pt modelId="{0D663CE0-9C7C-4E07-933B-6584F31CA7D6}" type="pres">
      <dgm:prSet presAssocID="{A1AAC93D-D9A7-4561-9162-550B2C8074F5}" presName="spaceBetweenRectangles" presStyleCnt="0"/>
      <dgm:spPr/>
      <dgm:t>
        <a:bodyPr/>
        <a:lstStyle/>
        <a:p>
          <a:endParaRPr lang="es-EC"/>
        </a:p>
      </dgm:t>
    </dgm:pt>
    <dgm:pt modelId="{798FEA78-4645-4DF0-848A-D0452613ED45}" type="pres">
      <dgm:prSet presAssocID="{5571A91A-3A33-447F-BBFC-ADBAA0794995}" presName="parentLin" presStyleCnt="0"/>
      <dgm:spPr/>
      <dgm:t>
        <a:bodyPr/>
        <a:lstStyle/>
        <a:p>
          <a:endParaRPr lang="es-EC"/>
        </a:p>
      </dgm:t>
    </dgm:pt>
    <dgm:pt modelId="{11F62197-A394-4A91-BDDF-B561AD1B23B4}" type="pres">
      <dgm:prSet presAssocID="{5571A91A-3A33-447F-BBFC-ADBAA0794995}" presName="parentLeftMargin" presStyleLbl="node1" presStyleIdx="0" presStyleCnt="4"/>
      <dgm:spPr/>
      <dgm:t>
        <a:bodyPr/>
        <a:lstStyle/>
        <a:p>
          <a:endParaRPr lang="es-EC"/>
        </a:p>
      </dgm:t>
    </dgm:pt>
    <dgm:pt modelId="{3AF5830F-2BD3-4BE8-AD93-D3DB8B499B1F}" type="pres">
      <dgm:prSet presAssocID="{5571A91A-3A33-447F-BBFC-ADBAA0794995}" presName="parentText" presStyleLbl="node1" presStyleIdx="1" presStyleCnt="4" custScaleX="115064">
        <dgm:presLayoutVars>
          <dgm:chMax val="0"/>
          <dgm:bulletEnabled val="1"/>
        </dgm:presLayoutVars>
      </dgm:prSet>
      <dgm:spPr/>
      <dgm:t>
        <a:bodyPr/>
        <a:lstStyle/>
        <a:p>
          <a:endParaRPr lang="es-EC"/>
        </a:p>
      </dgm:t>
    </dgm:pt>
    <dgm:pt modelId="{F5D344B9-522E-4CDE-9F8E-BE12EC311CCB}" type="pres">
      <dgm:prSet presAssocID="{5571A91A-3A33-447F-BBFC-ADBAA0794995}" presName="negativeSpace" presStyleCnt="0"/>
      <dgm:spPr/>
      <dgm:t>
        <a:bodyPr/>
        <a:lstStyle/>
        <a:p>
          <a:endParaRPr lang="es-EC"/>
        </a:p>
      </dgm:t>
    </dgm:pt>
    <dgm:pt modelId="{09851D30-84D5-4D84-BA47-DBA5AFEBA08F}" type="pres">
      <dgm:prSet presAssocID="{5571A91A-3A33-447F-BBFC-ADBAA0794995}" presName="childText" presStyleLbl="conFgAcc1" presStyleIdx="1" presStyleCnt="4">
        <dgm:presLayoutVars>
          <dgm:bulletEnabled val="1"/>
        </dgm:presLayoutVars>
      </dgm:prSet>
      <dgm:spPr/>
      <dgm:t>
        <a:bodyPr/>
        <a:lstStyle/>
        <a:p>
          <a:endParaRPr lang="es-EC"/>
        </a:p>
      </dgm:t>
    </dgm:pt>
    <dgm:pt modelId="{4D82AC4D-423A-4AB9-A37D-D3F80032D45B}" type="pres">
      <dgm:prSet presAssocID="{736A34C7-37D9-4D35-BFF0-7B414444195B}" presName="spaceBetweenRectangles" presStyleCnt="0"/>
      <dgm:spPr/>
      <dgm:t>
        <a:bodyPr/>
        <a:lstStyle/>
        <a:p>
          <a:endParaRPr lang="es-EC"/>
        </a:p>
      </dgm:t>
    </dgm:pt>
    <dgm:pt modelId="{C469BCCF-CB26-4AC9-B13D-E4816F0A540C}" type="pres">
      <dgm:prSet presAssocID="{C48AD315-EDAF-47D4-ACDC-84394CDF1261}" presName="parentLin" presStyleCnt="0"/>
      <dgm:spPr/>
      <dgm:t>
        <a:bodyPr/>
        <a:lstStyle/>
        <a:p>
          <a:endParaRPr lang="es-EC"/>
        </a:p>
      </dgm:t>
    </dgm:pt>
    <dgm:pt modelId="{4163041B-0D71-4AC1-AE9D-2D1E5A808964}" type="pres">
      <dgm:prSet presAssocID="{C48AD315-EDAF-47D4-ACDC-84394CDF1261}" presName="parentLeftMargin" presStyleLbl="node1" presStyleIdx="1" presStyleCnt="4"/>
      <dgm:spPr/>
      <dgm:t>
        <a:bodyPr/>
        <a:lstStyle/>
        <a:p>
          <a:endParaRPr lang="es-EC"/>
        </a:p>
      </dgm:t>
    </dgm:pt>
    <dgm:pt modelId="{C90EEBC8-268A-4734-B4C2-97677E0A2B55}" type="pres">
      <dgm:prSet presAssocID="{C48AD315-EDAF-47D4-ACDC-84394CDF1261}" presName="parentText" presStyleLbl="node1" presStyleIdx="2" presStyleCnt="4" custScaleX="117026">
        <dgm:presLayoutVars>
          <dgm:chMax val="0"/>
          <dgm:bulletEnabled val="1"/>
        </dgm:presLayoutVars>
      </dgm:prSet>
      <dgm:spPr/>
      <dgm:t>
        <a:bodyPr/>
        <a:lstStyle/>
        <a:p>
          <a:endParaRPr lang="es-EC"/>
        </a:p>
      </dgm:t>
    </dgm:pt>
    <dgm:pt modelId="{619B5328-97B0-49A0-BCFD-AD71C2AB4BAD}" type="pres">
      <dgm:prSet presAssocID="{C48AD315-EDAF-47D4-ACDC-84394CDF1261}" presName="negativeSpace" presStyleCnt="0"/>
      <dgm:spPr/>
      <dgm:t>
        <a:bodyPr/>
        <a:lstStyle/>
        <a:p>
          <a:endParaRPr lang="es-EC"/>
        </a:p>
      </dgm:t>
    </dgm:pt>
    <dgm:pt modelId="{B188C74B-6832-41B3-A25C-C73FB6BA5D01}" type="pres">
      <dgm:prSet presAssocID="{C48AD315-EDAF-47D4-ACDC-84394CDF1261}" presName="childText" presStyleLbl="conFgAcc1" presStyleIdx="2" presStyleCnt="4">
        <dgm:presLayoutVars>
          <dgm:bulletEnabled val="1"/>
        </dgm:presLayoutVars>
      </dgm:prSet>
      <dgm:spPr/>
      <dgm:t>
        <a:bodyPr/>
        <a:lstStyle/>
        <a:p>
          <a:endParaRPr lang="es-EC"/>
        </a:p>
      </dgm:t>
    </dgm:pt>
    <dgm:pt modelId="{159DA1C4-56FD-4BC2-9E0D-BCE95AA75F73}" type="pres">
      <dgm:prSet presAssocID="{65E86946-96ED-482C-A8B0-713E464FDE6B}" presName="spaceBetweenRectangles" presStyleCnt="0"/>
      <dgm:spPr/>
    </dgm:pt>
    <dgm:pt modelId="{A8F5125E-089A-4AF6-BFE4-A50769C8A727}" type="pres">
      <dgm:prSet presAssocID="{489B63D6-2FA4-422D-BD28-2EFDD730AF34}" presName="parentLin" presStyleCnt="0"/>
      <dgm:spPr/>
    </dgm:pt>
    <dgm:pt modelId="{8744A522-04BC-4A64-82BF-E7DF839746E6}" type="pres">
      <dgm:prSet presAssocID="{489B63D6-2FA4-422D-BD28-2EFDD730AF34}" presName="parentLeftMargin" presStyleLbl="node1" presStyleIdx="2" presStyleCnt="4"/>
      <dgm:spPr/>
      <dgm:t>
        <a:bodyPr/>
        <a:lstStyle/>
        <a:p>
          <a:endParaRPr lang="es-EC"/>
        </a:p>
      </dgm:t>
    </dgm:pt>
    <dgm:pt modelId="{B93E34A0-1746-42FB-A425-287E63260D0A}" type="pres">
      <dgm:prSet presAssocID="{489B63D6-2FA4-422D-BD28-2EFDD730AF34}" presName="parentText" presStyleLbl="node1" presStyleIdx="3" presStyleCnt="4" custScaleX="111717">
        <dgm:presLayoutVars>
          <dgm:chMax val="0"/>
          <dgm:bulletEnabled val="1"/>
        </dgm:presLayoutVars>
      </dgm:prSet>
      <dgm:spPr/>
      <dgm:t>
        <a:bodyPr/>
        <a:lstStyle/>
        <a:p>
          <a:endParaRPr lang="es-EC"/>
        </a:p>
      </dgm:t>
    </dgm:pt>
    <dgm:pt modelId="{68F7162A-EBA3-41A0-BBE8-94C56726946D}" type="pres">
      <dgm:prSet presAssocID="{489B63D6-2FA4-422D-BD28-2EFDD730AF34}" presName="negativeSpace" presStyleCnt="0"/>
      <dgm:spPr/>
    </dgm:pt>
    <dgm:pt modelId="{1FF1D085-DB8B-42E5-B7EE-A6A20E6F130F}" type="pres">
      <dgm:prSet presAssocID="{489B63D6-2FA4-422D-BD28-2EFDD730AF34}" presName="childText" presStyleLbl="conFgAcc1" presStyleIdx="3" presStyleCnt="4">
        <dgm:presLayoutVars>
          <dgm:bulletEnabled val="1"/>
        </dgm:presLayoutVars>
      </dgm:prSet>
      <dgm:spPr/>
    </dgm:pt>
  </dgm:ptLst>
  <dgm:cxnLst>
    <dgm:cxn modelId="{DF87BE22-9F38-4FFA-ADE9-01A96727E7DE}" type="presOf" srcId="{98EE41AE-0D80-45E9-8664-127CA8C7A084}" destId="{A8FDF3CA-9A96-4322-A96F-C19A2DBB988D}" srcOrd="1" destOrd="0" presId="urn:microsoft.com/office/officeart/2005/8/layout/list1"/>
    <dgm:cxn modelId="{EB677822-C057-4F54-B678-3B1ECBDD02EA}" type="presOf" srcId="{5571A91A-3A33-447F-BBFC-ADBAA0794995}" destId="{3AF5830F-2BD3-4BE8-AD93-D3DB8B499B1F}" srcOrd="1" destOrd="0" presId="urn:microsoft.com/office/officeart/2005/8/layout/list1"/>
    <dgm:cxn modelId="{65150E77-67BD-4780-A545-E7834A15E379}" type="presOf" srcId="{489B63D6-2FA4-422D-BD28-2EFDD730AF34}" destId="{8744A522-04BC-4A64-82BF-E7DF839746E6}" srcOrd="0" destOrd="0" presId="urn:microsoft.com/office/officeart/2005/8/layout/list1"/>
    <dgm:cxn modelId="{8428295C-2FAB-45AC-85FD-D0AC19DE5ADF}" srcId="{6EF1CD43-62BA-4A92-9EC2-823C9B50E0A4}" destId="{98EE41AE-0D80-45E9-8664-127CA8C7A084}" srcOrd="0" destOrd="0" parTransId="{4EB02B5B-54A5-45F0-B648-6C8BD4BCB4EC}" sibTransId="{A1AAC93D-D9A7-4561-9162-550B2C8074F5}"/>
    <dgm:cxn modelId="{8C3029D6-DC39-4224-A9F4-E54185B780BE}" type="presOf" srcId="{C48AD315-EDAF-47D4-ACDC-84394CDF1261}" destId="{C90EEBC8-268A-4734-B4C2-97677E0A2B55}" srcOrd="1" destOrd="0" presId="urn:microsoft.com/office/officeart/2005/8/layout/list1"/>
    <dgm:cxn modelId="{B1791BBE-2A30-4E46-B921-6ACD7596DCF6}" type="presOf" srcId="{5571A91A-3A33-447F-BBFC-ADBAA0794995}" destId="{11F62197-A394-4A91-BDDF-B561AD1B23B4}" srcOrd="0" destOrd="0" presId="urn:microsoft.com/office/officeart/2005/8/layout/list1"/>
    <dgm:cxn modelId="{C9AEC19F-06D1-46D0-9899-3F3CD565EEB9}" srcId="{6EF1CD43-62BA-4A92-9EC2-823C9B50E0A4}" destId="{C48AD315-EDAF-47D4-ACDC-84394CDF1261}" srcOrd="2" destOrd="0" parTransId="{2FE72EAA-2675-47E9-9F57-2D2CEE17E11C}" sibTransId="{65E86946-96ED-482C-A8B0-713E464FDE6B}"/>
    <dgm:cxn modelId="{DEBABB35-6F47-4E09-9238-AD2BDCDB492E}" srcId="{6EF1CD43-62BA-4A92-9EC2-823C9B50E0A4}" destId="{5571A91A-3A33-447F-BBFC-ADBAA0794995}" srcOrd="1" destOrd="0" parTransId="{BF599672-44E9-4F42-B595-C62727F4BE16}" sibTransId="{736A34C7-37D9-4D35-BFF0-7B414444195B}"/>
    <dgm:cxn modelId="{106172FB-6CDF-448E-942F-081AC34148D5}" type="presOf" srcId="{6EF1CD43-62BA-4A92-9EC2-823C9B50E0A4}" destId="{3D03931E-444D-4C47-ACFC-FA1B8BFBF764}" srcOrd="0" destOrd="0" presId="urn:microsoft.com/office/officeart/2005/8/layout/list1"/>
    <dgm:cxn modelId="{33DC1E2D-CBB3-42A0-A956-DB812AA1C1E6}" srcId="{6EF1CD43-62BA-4A92-9EC2-823C9B50E0A4}" destId="{489B63D6-2FA4-422D-BD28-2EFDD730AF34}" srcOrd="3" destOrd="0" parTransId="{988938B0-269B-42B9-86F7-7EC68A2F93F5}" sibTransId="{7CCA119A-2CBA-4E95-B7BF-011786DB8FC7}"/>
    <dgm:cxn modelId="{F85F0762-984E-43EC-BAD8-D8357CC7E2A6}" type="presOf" srcId="{C48AD315-EDAF-47D4-ACDC-84394CDF1261}" destId="{4163041B-0D71-4AC1-AE9D-2D1E5A808964}" srcOrd="0" destOrd="0" presId="urn:microsoft.com/office/officeart/2005/8/layout/list1"/>
    <dgm:cxn modelId="{725F155A-46FB-4C0C-AB8E-D3329C7E2A40}" type="presOf" srcId="{98EE41AE-0D80-45E9-8664-127CA8C7A084}" destId="{CD309F88-6CC1-454C-B208-6191269B12CB}" srcOrd="0" destOrd="0" presId="urn:microsoft.com/office/officeart/2005/8/layout/list1"/>
    <dgm:cxn modelId="{D278CF62-F745-48C9-9D08-F198EDE924D6}" type="presOf" srcId="{489B63D6-2FA4-422D-BD28-2EFDD730AF34}" destId="{B93E34A0-1746-42FB-A425-287E63260D0A}" srcOrd="1" destOrd="0" presId="urn:microsoft.com/office/officeart/2005/8/layout/list1"/>
    <dgm:cxn modelId="{5B46AC92-EC34-4FA5-B381-F4F9178AB7FF}" type="presParOf" srcId="{3D03931E-444D-4C47-ACFC-FA1B8BFBF764}" destId="{7EAB3FA6-DC42-49CE-9017-668289B7006D}" srcOrd="0" destOrd="0" presId="urn:microsoft.com/office/officeart/2005/8/layout/list1"/>
    <dgm:cxn modelId="{CE457D06-0FA1-40AC-A169-6A1FC61084D5}" type="presParOf" srcId="{7EAB3FA6-DC42-49CE-9017-668289B7006D}" destId="{CD309F88-6CC1-454C-B208-6191269B12CB}" srcOrd="0" destOrd="0" presId="urn:microsoft.com/office/officeart/2005/8/layout/list1"/>
    <dgm:cxn modelId="{0C280935-65FF-41D1-AFAD-6B0D1FBB1192}" type="presParOf" srcId="{7EAB3FA6-DC42-49CE-9017-668289B7006D}" destId="{A8FDF3CA-9A96-4322-A96F-C19A2DBB988D}" srcOrd="1" destOrd="0" presId="urn:microsoft.com/office/officeart/2005/8/layout/list1"/>
    <dgm:cxn modelId="{8835970E-2776-49F4-874B-0E1700ECA0F5}" type="presParOf" srcId="{3D03931E-444D-4C47-ACFC-FA1B8BFBF764}" destId="{03408399-7EDA-4C30-A4AA-94A4E2DBC4C6}" srcOrd="1" destOrd="0" presId="urn:microsoft.com/office/officeart/2005/8/layout/list1"/>
    <dgm:cxn modelId="{D15B09BA-00C5-438A-A0AA-B43AA5289B5A}" type="presParOf" srcId="{3D03931E-444D-4C47-ACFC-FA1B8BFBF764}" destId="{BD2423C4-132B-4384-982F-6A3095787AAC}" srcOrd="2" destOrd="0" presId="urn:microsoft.com/office/officeart/2005/8/layout/list1"/>
    <dgm:cxn modelId="{171AC1C5-B8F0-4E13-A34F-552E3D3B6C48}" type="presParOf" srcId="{3D03931E-444D-4C47-ACFC-FA1B8BFBF764}" destId="{0D663CE0-9C7C-4E07-933B-6584F31CA7D6}" srcOrd="3" destOrd="0" presId="urn:microsoft.com/office/officeart/2005/8/layout/list1"/>
    <dgm:cxn modelId="{35A7AA9D-DEFD-47DA-A973-E14BE37A01E1}" type="presParOf" srcId="{3D03931E-444D-4C47-ACFC-FA1B8BFBF764}" destId="{798FEA78-4645-4DF0-848A-D0452613ED45}" srcOrd="4" destOrd="0" presId="urn:microsoft.com/office/officeart/2005/8/layout/list1"/>
    <dgm:cxn modelId="{8959DFA6-017C-42C6-8343-E4692BFB03DF}" type="presParOf" srcId="{798FEA78-4645-4DF0-848A-D0452613ED45}" destId="{11F62197-A394-4A91-BDDF-B561AD1B23B4}" srcOrd="0" destOrd="0" presId="urn:microsoft.com/office/officeart/2005/8/layout/list1"/>
    <dgm:cxn modelId="{D38471EC-809B-4607-9BAD-9D32EB28CCA2}" type="presParOf" srcId="{798FEA78-4645-4DF0-848A-D0452613ED45}" destId="{3AF5830F-2BD3-4BE8-AD93-D3DB8B499B1F}" srcOrd="1" destOrd="0" presId="urn:microsoft.com/office/officeart/2005/8/layout/list1"/>
    <dgm:cxn modelId="{5792E0C6-4D5E-4F81-8004-BF94229EF357}" type="presParOf" srcId="{3D03931E-444D-4C47-ACFC-FA1B8BFBF764}" destId="{F5D344B9-522E-4CDE-9F8E-BE12EC311CCB}" srcOrd="5" destOrd="0" presId="urn:microsoft.com/office/officeart/2005/8/layout/list1"/>
    <dgm:cxn modelId="{E0BE0E5A-AA63-4C34-B223-7CAF79C08966}" type="presParOf" srcId="{3D03931E-444D-4C47-ACFC-FA1B8BFBF764}" destId="{09851D30-84D5-4D84-BA47-DBA5AFEBA08F}" srcOrd="6" destOrd="0" presId="urn:microsoft.com/office/officeart/2005/8/layout/list1"/>
    <dgm:cxn modelId="{D4508969-01C1-4090-84B7-6895E879605E}" type="presParOf" srcId="{3D03931E-444D-4C47-ACFC-FA1B8BFBF764}" destId="{4D82AC4D-423A-4AB9-A37D-D3F80032D45B}" srcOrd="7" destOrd="0" presId="urn:microsoft.com/office/officeart/2005/8/layout/list1"/>
    <dgm:cxn modelId="{92009223-9110-40A9-85A5-5E9CAC5E69D3}" type="presParOf" srcId="{3D03931E-444D-4C47-ACFC-FA1B8BFBF764}" destId="{C469BCCF-CB26-4AC9-B13D-E4816F0A540C}" srcOrd="8" destOrd="0" presId="urn:microsoft.com/office/officeart/2005/8/layout/list1"/>
    <dgm:cxn modelId="{293F6BDF-AA9B-42B2-9553-4480AB88A99C}" type="presParOf" srcId="{C469BCCF-CB26-4AC9-B13D-E4816F0A540C}" destId="{4163041B-0D71-4AC1-AE9D-2D1E5A808964}" srcOrd="0" destOrd="0" presId="urn:microsoft.com/office/officeart/2005/8/layout/list1"/>
    <dgm:cxn modelId="{E7147083-F0DA-48A4-8814-6899D82773F6}" type="presParOf" srcId="{C469BCCF-CB26-4AC9-B13D-E4816F0A540C}" destId="{C90EEBC8-268A-4734-B4C2-97677E0A2B55}" srcOrd="1" destOrd="0" presId="urn:microsoft.com/office/officeart/2005/8/layout/list1"/>
    <dgm:cxn modelId="{E5CFD6D0-3BC6-4E81-9574-3D77AF91A7E8}" type="presParOf" srcId="{3D03931E-444D-4C47-ACFC-FA1B8BFBF764}" destId="{619B5328-97B0-49A0-BCFD-AD71C2AB4BAD}" srcOrd="9" destOrd="0" presId="urn:microsoft.com/office/officeart/2005/8/layout/list1"/>
    <dgm:cxn modelId="{5262C415-EE03-4065-AF5D-A1C0D42213BF}" type="presParOf" srcId="{3D03931E-444D-4C47-ACFC-FA1B8BFBF764}" destId="{B188C74B-6832-41B3-A25C-C73FB6BA5D01}" srcOrd="10" destOrd="0" presId="urn:microsoft.com/office/officeart/2005/8/layout/list1"/>
    <dgm:cxn modelId="{63F791F2-EF83-405C-8EF2-A6EFC77F40D1}" type="presParOf" srcId="{3D03931E-444D-4C47-ACFC-FA1B8BFBF764}" destId="{159DA1C4-56FD-4BC2-9E0D-BCE95AA75F73}" srcOrd="11" destOrd="0" presId="urn:microsoft.com/office/officeart/2005/8/layout/list1"/>
    <dgm:cxn modelId="{08FADC40-4A0B-4D89-BCB0-58CE051F540F}" type="presParOf" srcId="{3D03931E-444D-4C47-ACFC-FA1B8BFBF764}" destId="{A8F5125E-089A-4AF6-BFE4-A50769C8A727}" srcOrd="12" destOrd="0" presId="urn:microsoft.com/office/officeart/2005/8/layout/list1"/>
    <dgm:cxn modelId="{986AA4F2-5A5D-4DB7-BC64-015A959E3538}" type="presParOf" srcId="{A8F5125E-089A-4AF6-BFE4-A50769C8A727}" destId="{8744A522-04BC-4A64-82BF-E7DF839746E6}" srcOrd="0" destOrd="0" presId="urn:microsoft.com/office/officeart/2005/8/layout/list1"/>
    <dgm:cxn modelId="{B63543FE-FA8D-412A-8F9B-D898C805B882}" type="presParOf" srcId="{A8F5125E-089A-4AF6-BFE4-A50769C8A727}" destId="{B93E34A0-1746-42FB-A425-287E63260D0A}" srcOrd="1" destOrd="0" presId="urn:microsoft.com/office/officeart/2005/8/layout/list1"/>
    <dgm:cxn modelId="{E7FC5DEB-9D27-4154-91B2-29BCC64305D0}" type="presParOf" srcId="{3D03931E-444D-4C47-ACFC-FA1B8BFBF764}" destId="{68F7162A-EBA3-41A0-BBE8-94C56726946D}" srcOrd="13" destOrd="0" presId="urn:microsoft.com/office/officeart/2005/8/layout/list1"/>
    <dgm:cxn modelId="{6FBD40C1-4CAA-4E38-B3C6-4446FE56CB63}" type="presParOf" srcId="{3D03931E-444D-4C47-ACFC-FA1B8BFBF764}" destId="{1FF1D085-DB8B-42E5-B7EE-A6A20E6F130F}"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F1CD43-62BA-4A92-9EC2-823C9B50E0A4}" type="doc">
      <dgm:prSet loTypeId="urn:microsoft.com/office/officeart/2005/8/layout/list1" loCatId="list" qsTypeId="urn:microsoft.com/office/officeart/2005/8/quickstyle/simple2" qsCatId="simple" csTypeId="urn:microsoft.com/office/officeart/2005/8/colors/accent1_5" csCatId="accent1" phldr="1"/>
      <dgm:spPr/>
      <dgm:t>
        <a:bodyPr/>
        <a:lstStyle/>
        <a:p>
          <a:endParaRPr lang="es-EC"/>
        </a:p>
      </dgm:t>
    </dgm:pt>
    <dgm:pt modelId="{98EE41AE-0D80-45E9-8664-127CA8C7A084}">
      <dgm:prSet phldrT="[Texto]" custT="1"/>
      <dgm:spPr/>
      <dgm:t>
        <a:bodyPr/>
        <a:lstStyle/>
        <a:p>
          <a:r>
            <a:rPr lang="es-EC" sz="1800" dirty="0" smtClean="0">
              <a:latin typeface="Arial" panose="020B0604020202020204" pitchFamily="34" charset="0"/>
              <a:cs typeface="Arial" panose="020B0604020202020204" pitchFamily="34" charset="0"/>
            </a:rPr>
            <a:t>Enfermedad entérica causada por  </a:t>
          </a:r>
          <a:r>
            <a:rPr lang="es-EC" sz="1800" i="1" dirty="0" err="1" smtClean="0">
              <a:latin typeface="Arial" panose="020B0604020202020204" pitchFamily="34" charset="0"/>
              <a:cs typeface="Arial" panose="020B0604020202020204" pitchFamily="34" charset="0"/>
            </a:rPr>
            <a:t>Giardia</a:t>
          </a:r>
          <a:r>
            <a:rPr lang="es-EC" sz="1800" dirty="0" smtClean="0">
              <a:latin typeface="Arial" panose="020B0604020202020204" pitchFamily="34" charset="0"/>
              <a:cs typeface="Arial" panose="020B0604020202020204" pitchFamily="34" charset="0"/>
            </a:rPr>
            <a:t> </a:t>
          </a:r>
          <a:r>
            <a:rPr lang="es-EC" sz="1800" dirty="0" err="1" smtClean="0">
              <a:latin typeface="Arial" panose="020B0604020202020204" pitchFamily="34" charset="0"/>
              <a:cs typeface="Arial" panose="020B0604020202020204" pitchFamily="34" charset="0"/>
            </a:rPr>
            <a:t>sp</a:t>
          </a:r>
          <a:r>
            <a:rPr lang="es-EC" sz="1800" dirty="0" smtClean="0">
              <a:latin typeface="Arial" panose="020B0604020202020204" pitchFamily="34" charset="0"/>
              <a:cs typeface="Arial" panose="020B0604020202020204" pitchFamily="34" charset="0"/>
            </a:rPr>
            <a:t>. </a:t>
          </a:r>
          <a:endParaRPr lang="es-EC" sz="1800" dirty="0">
            <a:latin typeface="Arial" panose="020B0604020202020204" pitchFamily="34" charset="0"/>
            <a:cs typeface="Arial" panose="020B0604020202020204" pitchFamily="34" charset="0"/>
          </a:endParaRPr>
        </a:p>
      </dgm:t>
    </dgm:pt>
    <dgm:pt modelId="{4EB02B5B-54A5-45F0-B648-6C8BD4BCB4EC}" type="parTrans" cxnId="{8428295C-2FAB-45AC-85FD-D0AC19DE5ADF}">
      <dgm:prSet/>
      <dgm:spPr/>
      <dgm:t>
        <a:bodyPr/>
        <a:lstStyle/>
        <a:p>
          <a:endParaRPr lang="es-EC"/>
        </a:p>
      </dgm:t>
    </dgm:pt>
    <dgm:pt modelId="{A1AAC93D-D9A7-4561-9162-550B2C8074F5}" type="sibTrans" cxnId="{8428295C-2FAB-45AC-85FD-D0AC19DE5ADF}">
      <dgm:prSet/>
      <dgm:spPr/>
      <dgm:t>
        <a:bodyPr/>
        <a:lstStyle/>
        <a:p>
          <a:endParaRPr lang="es-EC"/>
        </a:p>
      </dgm:t>
    </dgm:pt>
    <dgm:pt modelId="{C48AD315-EDAF-47D4-ACDC-84394CDF1261}">
      <dgm:prSet phldrT="[Texto]" custT="1"/>
      <dgm:spPr/>
      <dgm:t>
        <a:bodyPr/>
        <a:lstStyle/>
        <a:p>
          <a:r>
            <a:rPr lang="es-EC" sz="1800" b="0" i="0" dirty="0" smtClean="0">
              <a:latin typeface="Arial" panose="020B0604020202020204" pitchFamily="34" charset="0"/>
              <a:cs typeface="Arial" panose="020B0604020202020204" pitchFamily="34" charset="0"/>
            </a:rPr>
            <a:t>Se estima que unos 200 millones de seres humanos son infectados anualmente por este parásito. </a:t>
          </a:r>
          <a:endParaRPr lang="es-EC" sz="1800" dirty="0">
            <a:latin typeface="Arial" panose="020B0604020202020204" pitchFamily="34" charset="0"/>
            <a:cs typeface="Arial" panose="020B0604020202020204" pitchFamily="34" charset="0"/>
          </a:endParaRPr>
        </a:p>
      </dgm:t>
    </dgm:pt>
    <dgm:pt modelId="{2FE72EAA-2675-47E9-9F57-2D2CEE17E11C}" type="parTrans" cxnId="{C9AEC19F-06D1-46D0-9899-3F3CD565EEB9}">
      <dgm:prSet/>
      <dgm:spPr/>
      <dgm:t>
        <a:bodyPr/>
        <a:lstStyle/>
        <a:p>
          <a:endParaRPr lang="es-EC"/>
        </a:p>
      </dgm:t>
    </dgm:pt>
    <dgm:pt modelId="{65E86946-96ED-482C-A8B0-713E464FDE6B}" type="sibTrans" cxnId="{C9AEC19F-06D1-46D0-9899-3F3CD565EEB9}">
      <dgm:prSet/>
      <dgm:spPr/>
      <dgm:t>
        <a:bodyPr/>
        <a:lstStyle/>
        <a:p>
          <a:endParaRPr lang="es-EC"/>
        </a:p>
      </dgm:t>
    </dgm:pt>
    <dgm:pt modelId="{5571A91A-3A33-447F-BBFC-ADBAA0794995}">
      <dgm:prSet phldrT="[Texto]" custT="1"/>
      <dgm:spPr/>
      <dgm:t>
        <a:bodyPr/>
        <a:lstStyle/>
        <a:p>
          <a:r>
            <a:rPr lang="es-EC" sz="1800" i="0" dirty="0" smtClean="0">
              <a:latin typeface="Arial" panose="020B0604020202020204" pitchFamily="34" charset="0"/>
              <a:cs typeface="Arial" panose="020B0604020202020204" pitchFamily="34" charset="0"/>
            </a:rPr>
            <a:t>Enlistada como zoonosis hace 30 años y dentro de la iniciativa de “enfermedades olvidadas” por la OMS</a:t>
          </a:r>
          <a:endParaRPr lang="es-EC" sz="1800" dirty="0">
            <a:latin typeface="Arial" panose="020B0604020202020204" pitchFamily="34" charset="0"/>
            <a:cs typeface="Arial" panose="020B0604020202020204" pitchFamily="34" charset="0"/>
          </a:endParaRPr>
        </a:p>
      </dgm:t>
    </dgm:pt>
    <dgm:pt modelId="{BF599672-44E9-4F42-B595-C62727F4BE16}" type="parTrans" cxnId="{DEBABB35-6F47-4E09-9238-AD2BDCDB492E}">
      <dgm:prSet/>
      <dgm:spPr/>
      <dgm:t>
        <a:bodyPr/>
        <a:lstStyle/>
        <a:p>
          <a:endParaRPr lang="es-EC"/>
        </a:p>
      </dgm:t>
    </dgm:pt>
    <dgm:pt modelId="{736A34C7-37D9-4D35-BFF0-7B414444195B}" type="sibTrans" cxnId="{DEBABB35-6F47-4E09-9238-AD2BDCDB492E}">
      <dgm:prSet/>
      <dgm:spPr/>
      <dgm:t>
        <a:bodyPr/>
        <a:lstStyle/>
        <a:p>
          <a:endParaRPr lang="es-EC"/>
        </a:p>
      </dgm:t>
    </dgm:pt>
    <dgm:pt modelId="{489B63D6-2FA4-422D-BD28-2EFDD730AF34}">
      <dgm:prSet phldrT="[Texto]" custT="1"/>
      <dgm:spPr/>
      <dgm:t>
        <a:bodyPr/>
        <a:lstStyle/>
        <a:p>
          <a:r>
            <a:rPr lang="es-EC" sz="1800" b="0" i="0" dirty="0" smtClean="0">
              <a:latin typeface="Arial" panose="020B0604020202020204" pitchFamily="34" charset="0"/>
              <a:cs typeface="Arial" panose="020B0604020202020204" pitchFamily="34" charset="0"/>
            </a:rPr>
            <a:t>Países en desarrollo prevalencias elevados.</a:t>
          </a:r>
          <a:endParaRPr lang="es-EC" sz="1800" dirty="0">
            <a:latin typeface="Arial" panose="020B0604020202020204" pitchFamily="34" charset="0"/>
            <a:cs typeface="Arial" panose="020B0604020202020204" pitchFamily="34" charset="0"/>
          </a:endParaRPr>
        </a:p>
      </dgm:t>
    </dgm:pt>
    <dgm:pt modelId="{988938B0-269B-42B9-86F7-7EC68A2F93F5}" type="parTrans" cxnId="{33DC1E2D-CBB3-42A0-A956-DB812AA1C1E6}">
      <dgm:prSet/>
      <dgm:spPr/>
      <dgm:t>
        <a:bodyPr/>
        <a:lstStyle/>
        <a:p>
          <a:endParaRPr lang="es-EC"/>
        </a:p>
      </dgm:t>
    </dgm:pt>
    <dgm:pt modelId="{7CCA119A-2CBA-4E95-B7BF-011786DB8FC7}" type="sibTrans" cxnId="{33DC1E2D-CBB3-42A0-A956-DB812AA1C1E6}">
      <dgm:prSet/>
      <dgm:spPr/>
      <dgm:t>
        <a:bodyPr/>
        <a:lstStyle/>
        <a:p>
          <a:endParaRPr lang="es-EC"/>
        </a:p>
      </dgm:t>
    </dgm:pt>
    <dgm:pt modelId="{3D03931E-444D-4C47-ACFC-FA1B8BFBF764}" type="pres">
      <dgm:prSet presAssocID="{6EF1CD43-62BA-4A92-9EC2-823C9B50E0A4}" presName="linear" presStyleCnt="0">
        <dgm:presLayoutVars>
          <dgm:dir/>
          <dgm:animLvl val="lvl"/>
          <dgm:resizeHandles val="exact"/>
        </dgm:presLayoutVars>
      </dgm:prSet>
      <dgm:spPr/>
      <dgm:t>
        <a:bodyPr/>
        <a:lstStyle/>
        <a:p>
          <a:endParaRPr lang="es-EC"/>
        </a:p>
      </dgm:t>
    </dgm:pt>
    <dgm:pt modelId="{7EAB3FA6-DC42-49CE-9017-668289B7006D}" type="pres">
      <dgm:prSet presAssocID="{98EE41AE-0D80-45E9-8664-127CA8C7A084}" presName="parentLin" presStyleCnt="0"/>
      <dgm:spPr/>
      <dgm:t>
        <a:bodyPr/>
        <a:lstStyle/>
        <a:p>
          <a:endParaRPr lang="es-EC"/>
        </a:p>
      </dgm:t>
    </dgm:pt>
    <dgm:pt modelId="{CD309F88-6CC1-454C-B208-6191269B12CB}" type="pres">
      <dgm:prSet presAssocID="{98EE41AE-0D80-45E9-8664-127CA8C7A084}" presName="parentLeftMargin" presStyleLbl="node1" presStyleIdx="0" presStyleCnt="4"/>
      <dgm:spPr/>
      <dgm:t>
        <a:bodyPr/>
        <a:lstStyle/>
        <a:p>
          <a:endParaRPr lang="es-EC"/>
        </a:p>
      </dgm:t>
    </dgm:pt>
    <dgm:pt modelId="{A8FDF3CA-9A96-4322-A96F-C19A2DBB988D}" type="pres">
      <dgm:prSet presAssocID="{98EE41AE-0D80-45E9-8664-127CA8C7A084}" presName="parentText" presStyleLbl="node1" presStyleIdx="0" presStyleCnt="4" custScaleX="116971" custLinFactNeighborX="-2325" custLinFactNeighborY="-6765">
        <dgm:presLayoutVars>
          <dgm:chMax val="0"/>
          <dgm:bulletEnabled val="1"/>
        </dgm:presLayoutVars>
      </dgm:prSet>
      <dgm:spPr/>
      <dgm:t>
        <a:bodyPr/>
        <a:lstStyle/>
        <a:p>
          <a:endParaRPr lang="es-EC"/>
        </a:p>
      </dgm:t>
    </dgm:pt>
    <dgm:pt modelId="{03408399-7EDA-4C30-A4AA-94A4E2DBC4C6}" type="pres">
      <dgm:prSet presAssocID="{98EE41AE-0D80-45E9-8664-127CA8C7A084}" presName="negativeSpace" presStyleCnt="0"/>
      <dgm:spPr/>
      <dgm:t>
        <a:bodyPr/>
        <a:lstStyle/>
        <a:p>
          <a:endParaRPr lang="es-EC"/>
        </a:p>
      </dgm:t>
    </dgm:pt>
    <dgm:pt modelId="{BD2423C4-132B-4384-982F-6A3095787AAC}" type="pres">
      <dgm:prSet presAssocID="{98EE41AE-0D80-45E9-8664-127CA8C7A084}" presName="childText" presStyleLbl="conFgAcc1" presStyleIdx="0" presStyleCnt="4">
        <dgm:presLayoutVars>
          <dgm:bulletEnabled val="1"/>
        </dgm:presLayoutVars>
      </dgm:prSet>
      <dgm:spPr/>
      <dgm:t>
        <a:bodyPr/>
        <a:lstStyle/>
        <a:p>
          <a:endParaRPr lang="es-EC"/>
        </a:p>
      </dgm:t>
    </dgm:pt>
    <dgm:pt modelId="{0D663CE0-9C7C-4E07-933B-6584F31CA7D6}" type="pres">
      <dgm:prSet presAssocID="{A1AAC93D-D9A7-4561-9162-550B2C8074F5}" presName="spaceBetweenRectangles" presStyleCnt="0"/>
      <dgm:spPr/>
      <dgm:t>
        <a:bodyPr/>
        <a:lstStyle/>
        <a:p>
          <a:endParaRPr lang="es-EC"/>
        </a:p>
      </dgm:t>
    </dgm:pt>
    <dgm:pt modelId="{798FEA78-4645-4DF0-848A-D0452613ED45}" type="pres">
      <dgm:prSet presAssocID="{5571A91A-3A33-447F-BBFC-ADBAA0794995}" presName="parentLin" presStyleCnt="0"/>
      <dgm:spPr/>
      <dgm:t>
        <a:bodyPr/>
        <a:lstStyle/>
        <a:p>
          <a:endParaRPr lang="es-EC"/>
        </a:p>
      </dgm:t>
    </dgm:pt>
    <dgm:pt modelId="{11F62197-A394-4A91-BDDF-B561AD1B23B4}" type="pres">
      <dgm:prSet presAssocID="{5571A91A-3A33-447F-BBFC-ADBAA0794995}" presName="parentLeftMargin" presStyleLbl="node1" presStyleIdx="0" presStyleCnt="4"/>
      <dgm:spPr/>
      <dgm:t>
        <a:bodyPr/>
        <a:lstStyle/>
        <a:p>
          <a:endParaRPr lang="es-EC"/>
        </a:p>
      </dgm:t>
    </dgm:pt>
    <dgm:pt modelId="{3AF5830F-2BD3-4BE8-AD93-D3DB8B499B1F}" type="pres">
      <dgm:prSet presAssocID="{5571A91A-3A33-447F-BBFC-ADBAA0794995}" presName="parentText" presStyleLbl="node1" presStyleIdx="1" presStyleCnt="4" custScaleX="115064">
        <dgm:presLayoutVars>
          <dgm:chMax val="0"/>
          <dgm:bulletEnabled val="1"/>
        </dgm:presLayoutVars>
      </dgm:prSet>
      <dgm:spPr/>
      <dgm:t>
        <a:bodyPr/>
        <a:lstStyle/>
        <a:p>
          <a:endParaRPr lang="es-EC"/>
        </a:p>
      </dgm:t>
    </dgm:pt>
    <dgm:pt modelId="{F5D344B9-522E-4CDE-9F8E-BE12EC311CCB}" type="pres">
      <dgm:prSet presAssocID="{5571A91A-3A33-447F-BBFC-ADBAA0794995}" presName="negativeSpace" presStyleCnt="0"/>
      <dgm:spPr/>
      <dgm:t>
        <a:bodyPr/>
        <a:lstStyle/>
        <a:p>
          <a:endParaRPr lang="es-EC"/>
        </a:p>
      </dgm:t>
    </dgm:pt>
    <dgm:pt modelId="{09851D30-84D5-4D84-BA47-DBA5AFEBA08F}" type="pres">
      <dgm:prSet presAssocID="{5571A91A-3A33-447F-BBFC-ADBAA0794995}" presName="childText" presStyleLbl="conFgAcc1" presStyleIdx="1" presStyleCnt="4">
        <dgm:presLayoutVars>
          <dgm:bulletEnabled val="1"/>
        </dgm:presLayoutVars>
      </dgm:prSet>
      <dgm:spPr/>
      <dgm:t>
        <a:bodyPr/>
        <a:lstStyle/>
        <a:p>
          <a:endParaRPr lang="es-EC"/>
        </a:p>
      </dgm:t>
    </dgm:pt>
    <dgm:pt modelId="{4D82AC4D-423A-4AB9-A37D-D3F80032D45B}" type="pres">
      <dgm:prSet presAssocID="{736A34C7-37D9-4D35-BFF0-7B414444195B}" presName="spaceBetweenRectangles" presStyleCnt="0"/>
      <dgm:spPr/>
      <dgm:t>
        <a:bodyPr/>
        <a:lstStyle/>
        <a:p>
          <a:endParaRPr lang="es-EC"/>
        </a:p>
      </dgm:t>
    </dgm:pt>
    <dgm:pt modelId="{C469BCCF-CB26-4AC9-B13D-E4816F0A540C}" type="pres">
      <dgm:prSet presAssocID="{C48AD315-EDAF-47D4-ACDC-84394CDF1261}" presName="parentLin" presStyleCnt="0"/>
      <dgm:spPr/>
      <dgm:t>
        <a:bodyPr/>
        <a:lstStyle/>
        <a:p>
          <a:endParaRPr lang="es-EC"/>
        </a:p>
      </dgm:t>
    </dgm:pt>
    <dgm:pt modelId="{4163041B-0D71-4AC1-AE9D-2D1E5A808964}" type="pres">
      <dgm:prSet presAssocID="{C48AD315-EDAF-47D4-ACDC-84394CDF1261}" presName="parentLeftMargin" presStyleLbl="node1" presStyleIdx="1" presStyleCnt="4"/>
      <dgm:spPr/>
      <dgm:t>
        <a:bodyPr/>
        <a:lstStyle/>
        <a:p>
          <a:endParaRPr lang="es-EC"/>
        </a:p>
      </dgm:t>
    </dgm:pt>
    <dgm:pt modelId="{C90EEBC8-268A-4734-B4C2-97677E0A2B55}" type="pres">
      <dgm:prSet presAssocID="{C48AD315-EDAF-47D4-ACDC-84394CDF1261}" presName="parentText" presStyleLbl="node1" presStyleIdx="2" presStyleCnt="4" custScaleX="117026">
        <dgm:presLayoutVars>
          <dgm:chMax val="0"/>
          <dgm:bulletEnabled val="1"/>
        </dgm:presLayoutVars>
      </dgm:prSet>
      <dgm:spPr/>
      <dgm:t>
        <a:bodyPr/>
        <a:lstStyle/>
        <a:p>
          <a:endParaRPr lang="es-EC"/>
        </a:p>
      </dgm:t>
    </dgm:pt>
    <dgm:pt modelId="{619B5328-97B0-49A0-BCFD-AD71C2AB4BAD}" type="pres">
      <dgm:prSet presAssocID="{C48AD315-EDAF-47D4-ACDC-84394CDF1261}" presName="negativeSpace" presStyleCnt="0"/>
      <dgm:spPr/>
      <dgm:t>
        <a:bodyPr/>
        <a:lstStyle/>
        <a:p>
          <a:endParaRPr lang="es-EC"/>
        </a:p>
      </dgm:t>
    </dgm:pt>
    <dgm:pt modelId="{B188C74B-6832-41B3-A25C-C73FB6BA5D01}" type="pres">
      <dgm:prSet presAssocID="{C48AD315-EDAF-47D4-ACDC-84394CDF1261}" presName="childText" presStyleLbl="conFgAcc1" presStyleIdx="2" presStyleCnt="4">
        <dgm:presLayoutVars>
          <dgm:bulletEnabled val="1"/>
        </dgm:presLayoutVars>
      </dgm:prSet>
      <dgm:spPr/>
      <dgm:t>
        <a:bodyPr/>
        <a:lstStyle/>
        <a:p>
          <a:endParaRPr lang="es-EC"/>
        </a:p>
      </dgm:t>
    </dgm:pt>
    <dgm:pt modelId="{159DA1C4-56FD-4BC2-9E0D-BCE95AA75F73}" type="pres">
      <dgm:prSet presAssocID="{65E86946-96ED-482C-A8B0-713E464FDE6B}" presName="spaceBetweenRectangles" presStyleCnt="0"/>
      <dgm:spPr/>
    </dgm:pt>
    <dgm:pt modelId="{A8F5125E-089A-4AF6-BFE4-A50769C8A727}" type="pres">
      <dgm:prSet presAssocID="{489B63D6-2FA4-422D-BD28-2EFDD730AF34}" presName="parentLin" presStyleCnt="0"/>
      <dgm:spPr/>
    </dgm:pt>
    <dgm:pt modelId="{8744A522-04BC-4A64-82BF-E7DF839746E6}" type="pres">
      <dgm:prSet presAssocID="{489B63D6-2FA4-422D-BD28-2EFDD730AF34}" presName="parentLeftMargin" presStyleLbl="node1" presStyleIdx="2" presStyleCnt="4"/>
      <dgm:spPr/>
      <dgm:t>
        <a:bodyPr/>
        <a:lstStyle/>
        <a:p>
          <a:endParaRPr lang="es-EC"/>
        </a:p>
      </dgm:t>
    </dgm:pt>
    <dgm:pt modelId="{B93E34A0-1746-42FB-A425-287E63260D0A}" type="pres">
      <dgm:prSet presAssocID="{489B63D6-2FA4-422D-BD28-2EFDD730AF34}" presName="parentText" presStyleLbl="node1" presStyleIdx="3" presStyleCnt="4" custScaleX="111717">
        <dgm:presLayoutVars>
          <dgm:chMax val="0"/>
          <dgm:bulletEnabled val="1"/>
        </dgm:presLayoutVars>
      </dgm:prSet>
      <dgm:spPr/>
      <dgm:t>
        <a:bodyPr/>
        <a:lstStyle/>
        <a:p>
          <a:endParaRPr lang="es-EC"/>
        </a:p>
      </dgm:t>
    </dgm:pt>
    <dgm:pt modelId="{68F7162A-EBA3-41A0-BBE8-94C56726946D}" type="pres">
      <dgm:prSet presAssocID="{489B63D6-2FA4-422D-BD28-2EFDD730AF34}" presName="negativeSpace" presStyleCnt="0"/>
      <dgm:spPr/>
    </dgm:pt>
    <dgm:pt modelId="{1FF1D085-DB8B-42E5-B7EE-A6A20E6F130F}" type="pres">
      <dgm:prSet presAssocID="{489B63D6-2FA4-422D-BD28-2EFDD730AF34}" presName="childText" presStyleLbl="conFgAcc1" presStyleIdx="3" presStyleCnt="4">
        <dgm:presLayoutVars>
          <dgm:bulletEnabled val="1"/>
        </dgm:presLayoutVars>
      </dgm:prSet>
      <dgm:spPr/>
    </dgm:pt>
  </dgm:ptLst>
  <dgm:cxnLst>
    <dgm:cxn modelId="{C7DA73B4-8BC6-4348-AC09-2A8D99BAEAD3}" type="presOf" srcId="{C48AD315-EDAF-47D4-ACDC-84394CDF1261}" destId="{4163041B-0D71-4AC1-AE9D-2D1E5A808964}" srcOrd="0" destOrd="0" presId="urn:microsoft.com/office/officeart/2005/8/layout/list1"/>
    <dgm:cxn modelId="{51299BEF-C703-46C7-94FE-4454F378DA07}" type="presOf" srcId="{489B63D6-2FA4-422D-BD28-2EFDD730AF34}" destId="{B93E34A0-1746-42FB-A425-287E63260D0A}" srcOrd="1" destOrd="0" presId="urn:microsoft.com/office/officeart/2005/8/layout/list1"/>
    <dgm:cxn modelId="{E389623D-7A35-46C5-9E7D-474E007DF90D}" type="presOf" srcId="{5571A91A-3A33-447F-BBFC-ADBAA0794995}" destId="{11F62197-A394-4A91-BDDF-B561AD1B23B4}" srcOrd="0" destOrd="0" presId="urn:microsoft.com/office/officeart/2005/8/layout/list1"/>
    <dgm:cxn modelId="{8428295C-2FAB-45AC-85FD-D0AC19DE5ADF}" srcId="{6EF1CD43-62BA-4A92-9EC2-823C9B50E0A4}" destId="{98EE41AE-0D80-45E9-8664-127CA8C7A084}" srcOrd="0" destOrd="0" parTransId="{4EB02B5B-54A5-45F0-B648-6C8BD4BCB4EC}" sibTransId="{A1AAC93D-D9A7-4561-9162-550B2C8074F5}"/>
    <dgm:cxn modelId="{469765B4-2103-4AD8-A664-BF2C782F2E2B}" type="presOf" srcId="{5571A91A-3A33-447F-BBFC-ADBAA0794995}" destId="{3AF5830F-2BD3-4BE8-AD93-D3DB8B499B1F}" srcOrd="1" destOrd="0" presId="urn:microsoft.com/office/officeart/2005/8/layout/list1"/>
    <dgm:cxn modelId="{C9AEC19F-06D1-46D0-9899-3F3CD565EEB9}" srcId="{6EF1CD43-62BA-4A92-9EC2-823C9B50E0A4}" destId="{C48AD315-EDAF-47D4-ACDC-84394CDF1261}" srcOrd="2" destOrd="0" parTransId="{2FE72EAA-2675-47E9-9F57-2D2CEE17E11C}" sibTransId="{65E86946-96ED-482C-A8B0-713E464FDE6B}"/>
    <dgm:cxn modelId="{DEBABB35-6F47-4E09-9238-AD2BDCDB492E}" srcId="{6EF1CD43-62BA-4A92-9EC2-823C9B50E0A4}" destId="{5571A91A-3A33-447F-BBFC-ADBAA0794995}" srcOrd="1" destOrd="0" parTransId="{BF599672-44E9-4F42-B595-C62727F4BE16}" sibTransId="{736A34C7-37D9-4D35-BFF0-7B414444195B}"/>
    <dgm:cxn modelId="{EE65724D-4060-4F5D-A0BD-E7A24B7C93F4}" type="presOf" srcId="{98EE41AE-0D80-45E9-8664-127CA8C7A084}" destId="{CD309F88-6CC1-454C-B208-6191269B12CB}" srcOrd="0" destOrd="0" presId="urn:microsoft.com/office/officeart/2005/8/layout/list1"/>
    <dgm:cxn modelId="{33DC1E2D-CBB3-42A0-A956-DB812AA1C1E6}" srcId="{6EF1CD43-62BA-4A92-9EC2-823C9B50E0A4}" destId="{489B63D6-2FA4-422D-BD28-2EFDD730AF34}" srcOrd="3" destOrd="0" parTransId="{988938B0-269B-42B9-86F7-7EC68A2F93F5}" sibTransId="{7CCA119A-2CBA-4E95-B7BF-011786DB8FC7}"/>
    <dgm:cxn modelId="{E5DC6412-F6DC-4B0B-9588-DA76F7D80EB1}" type="presOf" srcId="{6EF1CD43-62BA-4A92-9EC2-823C9B50E0A4}" destId="{3D03931E-444D-4C47-ACFC-FA1B8BFBF764}" srcOrd="0" destOrd="0" presId="urn:microsoft.com/office/officeart/2005/8/layout/list1"/>
    <dgm:cxn modelId="{6C66764C-51B7-4018-9436-0840BCD866A8}" type="presOf" srcId="{C48AD315-EDAF-47D4-ACDC-84394CDF1261}" destId="{C90EEBC8-268A-4734-B4C2-97677E0A2B55}" srcOrd="1" destOrd="0" presId="urn:microsoft.com/office/officeart/2005/8/layout/list1"/>
    <dgm:cxn modelId="{C1AAE621-E0B3-4F0C-927F-E6FA7EC0709A}" type="presOf" srcId="{98EE41AE-0D80-45E9-8664-127CA8C7A084}" destId="{A8FDF3CA-9A96-4322-A96F-C19A2DBB988D}" srcOrd="1" destOrd="0" presId="urn:microsoft.com/office/officeart/2005/8/layout/list1"/>
    <dgm:cxn modelId="{C62D0FE5-3441-4609-AA15-9A784F48F17A}" type="presOf" srcId="{489B63D6-2FA4-422D-BD28-2EFDD730AF34}" destId="{8744A522-04BC-4A64-82BF-E7DF839746E6}" srcOrd="0" destOrd="0" presId="urn:microsoft.com/office/officeart/2005/8/layout/list1"/>
    <dgm:cxn modelId="{954BFE11-EDD1-457A-835D-62D5566EBB6A}" type="presParOf" srcId="{3D03931E-444D-4C47-ACFC-FA1B8BFBF764}" destId="{7EAB3FA6-DC42-49CE-9017-668289B7006D}" srcOrd="0" destOrd="0" presId="urn:microsoft.com/office/officeart/2005/8/layout/list1"/>
    <dgm:cxn modelId="{F2F91D96-1C61-425B-83BA-C6BD7C22CFBF}" type="presParOf" srcId="{7EAB3FA6-DC42-49CE-9017-668289B7006D}" destId="{CD309F88-6CC1-454C-B208-6191269B12CB}" srcOrd="0" destOrd="0" presId="urn:microsoft.com/office/officeart/2005/8/layout/list1"/>
    <dgm:cxn modelId="{B6B376EA-63DD-44A5-803E-F5EA505769DD}" type="presParOf" srcId="{7EAB3FA6-DC42-49CE-9017-668289B7006D}" destId="{A8FDF3CA-9A96-4322-A96F-C19A2DBB988D}" srcOrd="1" destOrd="0" presId="urn:microsoft.com/office/officeart/2005/8/layout/list1"/>
    <dgm:cxn modelId="{CB29A739-1AAE-48B6-B832-D25804C0DD69}" type="presParOf" srcId="{3D03931E-444D-4C47-ACFC-FA1B8BFBF764}" destId="{03408399-7EDA-4C30-A4AA-94A4E2DBC4C6}" srcOrd="1" destOrd="0" presId="urn:microsoft.com/office/officeart/2005/8/layout/list1"/>
    <dgm:cxn modelId="{811CBCD2-8137-4AF1-ACBA-F594BBD91112}" type="presParOf" srcId="{3D03931E-444D-4C47-ACFC-FA1B8BFBF764}" destId="{BD2423C4-132B-4384-982F-6A3095787AAC}" srcOrd="2" destOrd="0" presId="urn:microsoft.com/office/officeart/2005/8/layout/list1"/>
    <dgm:cxn modelId="{8B8778BF-914E-41EA-8D5F-7EA657249124}" type="presParOf" srcId="{3D03931E-444D-4C47-ACFC-FA1B8BFBF764}" destId="{0D663CE0-9C7C-4E07-933B-6584F31CA7D6}" srcOrd="3" destOrd="0" presId="urn:microsoft.com/office/officeart/2005/8/layout/list1"/>
    <dgm:cxn modelId="{653BEE77-8E1F-4E5B-81A0-41E6DE983F2D}" type="presParOf" srcId="{3D03931E-444D-4C47-ACFC-FA1B8BFBF764}" destId="{798FEA78-4645-4DF0-848A-D0452613ED45}" srcOrd="4" destOrd="0" presId="urn:microsoft.com/office/officeart/2005/8/layout/list1"/>
    <dgm:cxn modelId="{0967DB7F-FAD9-47DF-93C2-8D1A62A48D8C}" type="presParOf" srcId="{798FEA78-4645-4DF0-848A-D0452613ED45}" destId="{11F62197-A394-4A91-BDDF-B561AD1B23B4}" srcOrd="0" destOrd="0" presId="urn:microsoft.com/office/officeart/2005/8/layout/list1"/>
    <dgm:cxn modelId="{F8E9CBBD-0621-4302-A3D8-4E3D02690AC0}" type="presParOf" srcId="{798FEA78-4645-4DF0-848A-D0452613ED45}" destId="{3AF5830F-2BD3-4BE8-AD93-D3DB8B499B1F}" srcOrd="1" destOrd="0" presId="urn:microsoft.com/office/officeart/2005/8/layout/list1"/>
    <dgm:cxn modelId="{58964243-CB2D-49F7-8656-82566011CBD5}" type="presParOf" srcId="{3D03931E-444D-4C47-ACFC-FA1B8BFBF764}" destId="{F5D344B9-522E-4CDE-9F8E-BE12EC311CCB}" srcOrd="5" destOrd="0" presId="urn:microsoft.com/office/officeart/2005/8/layout/list1"/>
    <dgm:cxn modelId="{BD2C160E-792A-43C8-AD4B-6D98BF2B2AF8}" type="presParOf" srcId="{3D03931E-444D-4C47-ACFC-FA1B8BFBF764}" destId="{09851D30-84D5-4D84-BA47-DBA5AFEBA08F}" srcOrd="6" destOrd="0" presId="urn:microsoft.com/office/officeart/2005/8/layout/list1"/>
    <dgm:cxn modelId="{241D8167-2856-4289-A341-DF84FD087C6E}" type="presParOf" srcId="{3D03931E-444D-4C47-ACFC-FA1B8BFBF764}" destId="{4D82AC4D-423A-4AB9-A37D-D3F80032D45B}" srcOrd="7" destOrd="0" presId="urn:microsoft.com/office/officeart/2005/8/layout/list1"/>
    <dgm:cxn modelId="{AAAA4161-8F7E-4B74-9C49-BEE7DB5ACDF1}" type="presParOf" srcId="{3D03931E-444D-4C47-ACFC-FA1B8BFBF764}" destId="{C469BCCF-CB26-4AC9-B13D-E4816F0A540C}" srcOrd="8" destOrd="0" presId="urn:microsoft.com/office/officeart/2005/8/layout/list1"/>
    <dgm:cxn modelId="{D9AD0ACA-2D5F-48FC-B7BB-25658BECDC0A}" type="presParOf" srcId="{C469BCCF-CB26-4AC9-B13D-E4816F0A540C}" destId="{4163041B-0D71-4AC1-AE9D-2D1E5A808964}" srcOrd="0" destOrd="0" presId="urn:microsoft.com/office/officeart/2005/8/layout/list1"/>
    <dgm:cxn modelId="{C10EAF54-0F58-46A7-814D-D5D26932A3EE}" type="presParOf" srcId="{C469BCCF-CB26-4AC9-B13D-E4816F0A540C}" destId="{C90EEBC8-268A-4734-B4C2-97677E0A2B55}" srcOrd="1" destOrd="0" presId="urn:microsoft.com/office/officeart/2005/8/layout/list1"/>
    <dgm:cxn modelId="{5BA5D6CF-B9DA-44D6-B493-B01A2DF293FD}" type="presParOf" srcId="{3D03931E-444D-4C47-ACFC-FA1B8BFBF764}" destId="{619B5328-97B0-49A0-BCFD-AD71C2AB4BAD}" srcOrd="9" destOrd="0" presId="urn:microsoft.com/office/officeart/2005/8/layout/list1"/>
    <dgm:cxn modelId="{25236BDB-4836-434B-89FD-0CCE6A965C2F}" type="presParOf" srcId="{3D03931E-444D-4C47-ACFC-FA1B8BFBF764}" destId="{B188C74B-6832-41B3-A25C-C73FB6BA5D01}" srcOrd="10" destOrd="0" presId="urn:microsoft.com/office/officeart/2005/8/layout/list1"/>
    <dgm:cxn modelId="{68877F96-1654-4883-B01B-ABF278C5543C}" type="presParOf" srcId="{3D03931E-444D-4C47-ACFC-FA1B8BFBF764}" destId="{159DA1C4-56FD-4BC2-9E0D-BCE95AA75F73}" srcOrd="11" destOrd="0" presId="urn:microsoft.com/office/officeart/2005/8/layout/list1"/>
    <dgm:cxn modelId="{9B901A4F-E81F-4672-B78F-B7B7DCCBC67C}" type="presParOf" srcId="{3D03931E-444D-4C47-ACFC-FA1B8BFBF764}" destId="{A8F5125E-089A-4AF6-BFE4-A50769C8A727}" srcOrd="12" destOrd="0" presId="urn:microsoft.com/office/officeart/2005/8/layout/list1"/>
    <dgm:cxn modelId="{7B8269C5-153B-4690-80C1-174B45EE7DBC}" type="presParOf" srcId="{A8F5125E-089A-4AF6-BFE4-A50769C8A727}" destId="{8744A522-04BC-4A64-82BF-E7DF839746E6}" srcOrd="0" destOrd="0" presId="urn:microsoft.com/office/officeart/2005/8/layout/list1"/>
    <dgm:cxn modelId="{247710C3-F36F-4F03-BD2B-6567C3D6FBD4}" type="presParOf" srcId="{A8F5125E-089A-4AF6-BFE4-A50769C8A727}" destId="{B93E34A0-1746-42FB-A425-287E63260D0A}" srcOrd="1" destOrd="0" presId="urn:microsoft.com/office/officeart/2005/8/layout/list1"/>
    <dgm:cxn modelId="{7D9A84BA-E426-407B-AEA8-1A1C021C7D4C}" type="presParOf" srcId="{3D03931E-444D-4C47-ACFC-FA1B8BFBF764}" destId="{68F7162A-EBA3-41A0-BBE8-94C56726946D}" srcOrd="13" destOrd="0" presId="urn:microsoft.com/office/officeart/2005/8/layout/list1"/>
    <dgm:cxn modelId="{15178428-B4B1-49DF-815B-BC3A6721FE1C}" type="presParOf" srcId="{3D03931E-444D-4C47-ACFC-FA1B8BFBF764}" destId="{1FF1D085-DB8B-42E5-B7EE-A6A20E6F130F}"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EF1CD43-62BA-4A92-9EC2-823C9B50E0A4}" type="doc">
      <dgm:prSet loTypeId="urn:microsoft.com/office/officeart/2005/8/layout/list1" loCatId="list" qsTypeId="urn:microsoft.com/office/officeart/2005/8/quickstyle/simple2" qsCatId="simple" csTypeId="urn:microsoft.com/office/officeart/2005/8/colors/accent1_5" csCatId="accent1" phldr="1"/>
      <dgm:spPr/>
      <dgm:t>
        <a:bodyPr/>
        <a:lstStyle/>
        <a:p>
          <a:endParaRPr lang="es-EC"/>
        </a:p>
      </dgm:t>
    </dgm:pt>
    <dgm:pt modelId="{98EE41AE-0D80-45E9-8664-127CA8C7A084}">
      <dgm:prSet phldrT="[Texto]" custT="1"/>
      <dgm:spPr/>
      <dgm:t>
        <a:bodyPr/>
        <a:lstStyle/>
        <a:p>
          <a:r>
            <a:rPr lang="es-EC" sz="1800" dirty="0" smtClean="0">
              <a:latin typeface="Arial" panose="020B0604020202020204" pitchFamily="34" charset="0"/>
              <a:cs typeface="Arial" panose="020B0604020202020204" pitchFamily="34" charset="0"/>
            </a:rPr>
            <a:t>Enfermedad entérica causada por  </a:t>
          </a:r>
          <a:r>
            <a:rPr lang="es-EC" sz="1800" i="1" dirty="0" err="1" smtClean="0">
              <a:latin typeface="Arial" panose="020B0604020202020204" pitchFamily="34" charset="0"/>
              <a:cs typeface="Arial" panose="020B0604020202020204" pitchFamily="34" charset="0"/>
            </a:rPr>
            <a:t>Giardia</a:t>
          </a:r>
          <a:r>
            <a:rPr lang="es-EC" sz="1800" dirty="0" smtClean="0">
              <a:latin typeface="Arial" panose="020B0604020202020204" pitchFamily="34" charset="0"/>
              <a:cs typeface="Arial" panose="020B0604020202020204" pitchFamily="34" charset="0"/>
            </a:rPr>
            <a:t> </a:t>
          </a:r>
          <a:r>
            <a:rPr lang="es-EC" sz="1800" dirty="0" err="1" smtClean="0">
              <a:latin typeface="Arial" panose="020B0604020202020204" pitchFamily="34" charset="0"/>
              <a:cs typeface="Arial" panose="020B0604020202020204" pitchFamily="34" charset="0"/>
            </a:rPr>
            <a:t>sp</a:t>
          </a:r>
          <a:r>
            <a:rPr lang="es-EC" sz="1800" dirty="0" smtClean="0">
              <a:latin typeface="Arial" panose="020B0604020202020204" pitchFamily="34" charset="0"/>
              <a:cs typeface="Arial" panose="020B0604020202020204" pitchFamily="34" charset="0"/>
            </a:rPr>
            <a:t>. </a:t>
          </a:r>
          <a:endParaRPr lang="es-EC" sz="1800" dirty="0">
            <a:latin typeface="Arial" panose="020B0604020202020204" pitchFamily="34" charset="0"/>
            <a:cs typeface="Arial" panose="020B0604020202020204" pitchFamily="34" charset="0"/>
          </a:endParaRPr>
        </a:p>
      </dgm:t>
    </dgm:pt>
    <dgm:pt modelId="{4EB02B5B-54A5-45F0-B648-6C8BD4BCB4EC}" type="parTrans" cxnId="{8428295C-2FAB-45AC-85FD-D0AC19DE5ADF}">
      <dgm:prSet/>
      <dgm:spPr/>
      <dgm:t>
        <a:bodyPr/>
        <a:lstStyle/>
        <a:p>
          <a:endParaRPr lang="es-EC"/>
        </a:p>
      </dgm:t>
    </dgm:pt>
    <dgm:pt modelId="{A1AAC93D-D9A7-4561-9162-550B2C8074F5}" type="sibTrans" cxnId="{8428295C-2FAB-45AC-85FD-D0AC19DE5ADF}">
      <dgm:prSet/>
      <dgm:spPr/>
      <dgm:t>
        <a:bodyPr/>
        <a:lstStyle/>
        <a:p>
          <a:endParaRPr lang="es-EC"/>
        </a:p>
      </dgm:t>
    </dgm:pt>
    <dgm:pt modelId="{C48AD315-EDAF-47D4-ACDC-84394CDF1261}">
      <dgm:prSet phldrT="[Texto]" custT="1"/>
      <dgm:spPr/>
      <dgm:t>
        <a:bodyPr/>
        <a:lstStyle/>
        <a:p>
          <a:r>
            <a:rPr lang="es-EC" sz="1800" b="0" i="0" dirty="0" smtClean="0">
              <a:latin typeface="Arial" panose="020B0604020202020204" pitchFamily="34" charset="0"/>
              <a:cs typeface="Arial" panose="020B0604020202020204" pitchFamily="34" charset="0"/>
            </a:rPr>
            <a:t>Se estima que unos 200 millones de seres humanos son infectados anualmente por este parásito. </a:t>
          </a:r>
          <a:endParaRPr lang="es-EC" sz="1800" dirty="0">
            <a:latin typeface="Arial" panose="020B0604020202020204" pitchFamily="34" charset="0"/>
            <a:cs typeface="Arial" panose="020B0604020202020204" pitchFamily="34" charset="0"/>
          </a:endParaRPr>
        </a:p>
      </dgm:t>
    </dgm:pt>
    <dgm:pt modelId="{2FE72EAA-2675-47E9-9F57-2D2CEE17E11C}" type="parTrans" cxnId="{C9AEC19F-06D1-46D0-9899-3F3CD565EEB9}">
      <dgm:prSet/>
      <dgm:spPr/>
      <dgm:t>
        <a:bodyPr/>
        <a:lstStyle/>
        <a:p>
          <a:endParaRPr lang="es-EC"/>
        </a:p>
      </dgm:t>
    </dgm:pt>
    <dgm:pt modelId="{65E86946-96ED-482C-A8B0-713E464FDE6B}" type="sibTrans" cxnId="{C9AEC19F-06D1-46D0-9899-3F3CD565EEB9}">
      <dgm:prSet/>
      <dgm:spPr/>
      <dgm:t>
        <a:bodyPr/>
        <a:lstStyle/>
        <a:p>
          <a:endParaRPr lang="es-EC"/>
        </a:p>
      </dgm:t>
    </dgm:pt>
    <dgm:pt modelId="{5571A91A-3A33-447F-BBFC-ADBAA0794995}">
      <dgm:prSet phldrT="[Texto]" custT="1"/>
      <dgm:spPr/>
      <dgm:t>
        <a:bodyPr/>
        <a:lstStyle/>
        <a:p>
          <a:r>
            <a:rPr lang="es-EC" sz="1800" i="0" dirty="0" smtClean="0">
              <a:latin typeface="Arial" panose="020B0604020202020204" pitchFamily="34" charset="0"/>
              <a:cs typeface="Arial" panose="020B0604020202020204" pitchFamily="34" charset="0"/>
            </a:rPr>
            <a:t>Enlistada como zoonosis hace 30 años y dentro de la iniciativa de “enfermedades olvidadas” por la OMS</a:t>
          </a:r>
          <a:endParaRPr lang="es-EC" sz="1800" dirty="0">
            <a:latin typeface="Arial" panose="020B0604020202020204" pitchFamily="34" charset="0"/>
            <a:cs typeface="Arial" panose="020B0604020202020204" pitchFamily="34" charset="0"/>
          </a:endParaRPr>
        </a:p>
      </dgm:t>
    </dgm:pt>
    <dgm:pt modelId="{BF599672-44E9-4F42-B595-C62727F4BE16}" type="parTrans" cxnId="{DEBABB35-6F47-4E09-9238-AD2BDCDB492E}">
      <dgm:prSet/>
      <dgm:spPr/>
      <dgm:t>
        <a:bodyPr/>
        <a:lstStyle/>
        <a:p>
          <a:endParaRPr lang="es-EC"/>
        </a:p>
      </dgm:t>
    </dgm:pt>
    <dgm:pt modelId="{736A34C7-37D9-4D35-BFF0-7B414444195B}" type="sibTrans" cxnId="{DEBABB35-6F47-4E09-9238-AD2BDCDB492E}">
      <dgm:prSet/>
      <dgm:spPr/>
      <dgm:t>
        <a:bodyPr/>
        <a:lstStyle/>
        <a:p>
          <a:endParaRPr lang="es-EC"/>
        </a:p>
      </dgm:t>
    </dgm:pt>
    <dgm:pt modelId="{489B63D6-2FA4-422D-BD28-2EFDD730AF34}">
      <dgm:prSet phldrT="[Texto]" custT="1"/>
      <dgm:spPr/>
      <dgm:t>
        <a:bodyPr/>
        <a:lstStyle/>
        <a:p>
          <a:r>
            <a:rPr lang="es-EC" sz="1800" b="0" i="0" dirty="0" smtClean="0">
              <a:latin typeface="Arial" panose="020B0604020202020204" pitchFamily="34" charset="0"/>
              <a:cs typeface="Arial" panose="020B0604020202020204" pitchFamily="34" charset="0"/>
            </a:rPr>
            <a:t>Países en desarrollo prevalencias elevados.</a:t>
          </a:r>
          <a:endParaRPr lang="es-EC" sz="1800" dirty="0">
            <a:latin typeface="Arial" panose="020B0604020202020204" pitchFamily="34" charset="0"/>
            <a:cs typeface="Arial" panose="020B0604020202020204" pitchFamily="34" charset="0"/>
          </a:endParaRPr>
        </a:p>
      </dgm:t>
    </dgm:pt>
    <dgm:pt modelId="{988938B0-269B-42B9-86F7-7EC68A2F93F5}" type="parTrans" cxnId="{33DC1E2D-CBB3-42A0-A956-DB812AA1C1E6}">
      <dgm:prSet/>
      <dgm:spPr/>
      <dgm:t>
        <a:bodyPr/>
        <a:lstStyle/>
        <a:p>
          <a:endParaRPr lang="es-EC"/>
        </a:p>
      </dgm:t>
    </dgm:pt>
    <dgm:pt modelId="{7CCA119A-2CBA-4E95-B7BF-011786DB8FC7}" type="sibTrans" cxnId="{33DC1E2D-CBB3-42A0-A956-DB812AA1C1E6}">
      <dgm:prSet/>
      <dgm:spPr/>
      <dgm:t>
        <a:bodyPr/>
        <a:lstStyle/>
        <a:p>
          <a:endParaRPr lang="es-EC"/>
        </a:p>
      </dgm:t>
    </dgm:pt>
    <dgm:pt modelId="{3D03931E-444D-4C47-ACFC-FA1B8BFBF764}" type="pres">
      <dgm:prSet presAssocID="{6EF1CD43-62BA-4A92-9EC2-823C9B50E0A4}" presName="linear" presStyleCnt="0">
        <dgm:presLayoutVars>
          <dgm:dir/>
          <dgm:animLvl val="lvl"/>
          <dgm:resizeHandles val="exact"/>
        </dgm:presLayoutVars>
      </dgm:prSet>
      <dgm:spPr/>
      <dgm:t>
        <a:bodyPr/>
        <a:lstStyle/>
        <a:p>
          <a:endParaRPr lang="es-EC"/>
        </a:p>
      </dgm:t>
    </dgm:pt>
    <dgm:pt modelId="{7EAB3FA6-DC42-49CE-9017-668289B7006D}" type="pres">
      <dgm:prSet presAssocID="{98EE41AE-0D80-45E9-8664-127CA8C7A084}" presName="parentLin" presStyleCnt="0"/>
      <dgm:spPr/>
      <dgm:t>
        <a:bodyPr/>
        <a:lstStyle/>
        <a:p>
          <a:endParaRPr lang="es-EC"/>
        </a:p>
      </dgm:t>
    </dgm:pt>
    <dgm:pt modelId="{CD309F88-6CC1-454C-B208-6191269B12CB}" type="pres">
      <dgm:prSet presAssocID="{98EE41AE-0D80-45E9-8664-127CA8C7A084}" presName="parentLeftMargin" presStyleLbl="node1" presStyleIdx="0" presStyleCnt="4"/>
      <dgm:spPr/>
      <dgm:t>
        <a:bodyPr/>
        <a:lstStyle/>
        <a:p>
          <a:endParaRPr lang="es-EC"/>
        </a:p>
      </dgm:t>
    </dgm:pt>
    <dgm:pt modelId="{A8FDF3CA-9A96-4322-A96F-C19A2DBB988D}" type="pres">
      <dgm:prSet presAssocID="{98EE41AE-0D80-45E9-8664-127CA8C7A084}" presName="parentText" presStyleLbl="node1" presStyleIdx="0" presStyleCnt="4" custScaleX="116971" custLinFactNeighborX="-2325" custLinFactNeighborY="-6765">
        <dgm:presLayoutVars>
          <dgm:chMax val="0"/>
          <dgm:bulletEnabled val="1"/>
        </dgm:presLayoutVars>
      </dgm:prSet>
      <dgm:spPr/>
      <dgm:t>
        <a:bodyPr/>
        <a:lstStyle/>
        <a:p>
          <a:endParaRPr lang="es-EC"/>
        </a:p>
      </dgm:t>
    </dgm:pt>
    <dgm:pt modelId="{03408399-7EDA-4C30-A4AA-94A4E2DBC4C6}" type="pres">
      <dgm:prSet presAssocID="{98EE41AE-0D80-45E9-8664-127CA8C7A084}" presName="negativeSpace" presStyleCnt="0"/>
      <dgm:spPr/>
      <dgm:t>
        <a:bodyPr/>
        <a:lstStyle/>
        <a:p>
          <a:endParaRPr lang="es-EC"/>
        </a:p>
      </dgm:t>
    </dgm:pt>
    <dgm:pt modelId="{BD2423C4-132B-4384-982F-6A3095787AAC}" type="pres">
      <dgm:prSet presAssocID="{98EE41AE-0D80-45E9-8664-127CA8C7A084}" presName="childText" presStyleLbl="conFgAcc1" presStyleIdx="0" presStyleCnt="4">
        <dgm:presLayoutVars>
          <dgm:bulletEnabled val="1"/>
        </dgm:presLayoutVars>
      </dgm:prSet>
      <dgm:spPr/>
      <dgm:t>
        <a:bodyPr/>
        <a:lstStyle/>
        <a:p>
          <a:endParaRPr lang="es-EC"/>
        </a:p>
      </dgm:t>
    </dgm:pt>
    <dgm:pt modelId="{0D663CE0-9C7C-4E07-933B-6584F31CA7D6}" type="pres">
      <dgm:prSet presAssocID="{A1AAC93D-D9A7-4561-9162-550B2C8074F5}" presName="spaceBetweenRectangles" presStyleCnt="0"/>
      <dgm:spPr/>
      <dgm:t>
        <a:bodyPr/>
        <a:lstStyle/>
        <a:p>
          <a:endParaRPr lang="es-EC"/>
        </a:p>
      </dgm:t>
    </dgm:pt>
    <dgm:pt modelId="{798FEA78-4645-4DF0-848A-D0452613ED45}" type="pres">
      <dgm:prSet presAssocID="{5571A91A-3A33-447F-BBFC-ADBAA0794995}" presName="parentLin" presStyleCnt="0"/>
      <dgm:spPr/>
      <dgm:t>
        <a:bodyPr/>
        <a:lstStyle/>
        <a:p>
          <a:endParaRPr lang="es-EC"/>
        </a:p>
      </dgm:t>
    </dgm:pt>
    <dgm:pt modelId="{11F62197-A394-4A91-BDDF-B561AD1B23B4}" type="pres">
      <dgm:prSet presAssocID="{5571A91A-3A33-447F-BBFC-ADBAA0794995}" presName="parentLeftMargin" presStyleLbl="node1" presStyleIdx="0" presStyleCnt="4"/>
      <dgm:spPr/>
      <dgm:t>
        <a:bodyPr/>
        <a:lstStyle/>
        <a:p>
          <a:endParaRPr lang="es-EC"/>
        </a:p>
      </dgm:t>
    </dgm:pt>
    <dgm:pt modelId="{3AF5830F-2BD3-4BE8-AD93-D3DB8B499B1F}" type="pres">
      <dgm:prSet presAssocID="{5571A91A-3A33-447F-BBFC-ADBAA0794995}" presName="parentText" presStyleLbl="node1" presStyleIdx="1" presStyleCnt="4" custScaleX="115064">
        <dgm:presLayoutVars>
          <dgm:chMax val="0"/>
          <dgm:bulletEnabled val="1"/>
        </dgm:presLayoutVars>
      </dgm:prSet>
      <dgm:spPr/>
      <dgm:t>
        <a:bodyPr/>
        <a:lstStyle/>
        <a:p>
          <a:endParaRPr lang="es-EC"/>
        </a:p>
      </dgm:t>
    </dgm:pt>
    <dgm:pt modelId="{F5D344B9-522E-4CDE-9F8E-BE12EC311CCB}" type="pres">
      <dgm:prSet presAssocID="{5571A91A-3A33-447F-BBFC-ADBAA0794995}" presName="negativeSpace" presStyleCnt="0"/>
      <dgm:spPr/>
      <dgm:t>
        <a:bodyPr/>
        <a:lstStyle/>
        <a:p>
          <a:endParaRPr lang="es-EC"/>
        </a:p>
      </dgm:t>
    </dgm:pt>
    <dgm:pt modelId="{09851D30-84D5-4D84-BA47-DBA5AFEBA08F}" type="pres">
      <dgm:prSet presAssocID="{5571A91A-3A33-447F-BBFC-ADBAA0794995}" presName="childText" presStyleLbl="conFgAcc1" presStyleIdx="1" presStyleCnt="4">
        <dgm:presLayoutVars>
          <dgm:bulletEnabled val="1"/>
        </dgm:presLayoutVars>
      </dgm:prSet>
      <dgm:spPr/>
      <dgm:t>
        <a:bodyPr/>
        <a:lstStyle/>
        <a:p>
          <a:endParaRPr lang="es-EC"/>
        </a:p>
      </dgm:t>
    </dgm:pt>
    <dgm:pt modelId="{4D82AC4D-423A-4AB9-A37D-D3F80032D45B}" type="pres">
      <dgm:prSet presAssocID="{736A34C7-37D9-4D35-BFF0-7B414444195B}" presName="spaceBetweenRectangles" presStyleCnt="0"/>
      <dgm:spPr/>
      <dgm:t>
        <a:bodyPr/>
        <a:lstStyle/>
        <a:p>
          <a:endParaRPr lang="es-EC"/>
        </a:p>
      </dgm:t>
    </dgm:pt>
    <dgm:pt modelId="{C469BCCF-CB26-4AC9-B13D-E4816F0A540C}" type="pres">
      <dgm:prSet presAssocID="{C48AD315-EDAF-47D4-ACDC-84394CDF1261}" presName="parentLin" presStyleCnt="0"/>
      <dgm:spPr/>
      <dgm:t>
        <a:bodyPr/>
        <a:lstStyle/>
        <a:p>
          <a:endParaRPr lang="es-EC"/>
        </a:p>
      </dgm:t>
    </dgm:pt>
    <dgm:pt modelId="{4163041B-0D71-4AC1-AE9D-2D1E5A808964}" type="pres">
      <dgm:prSet presAssocID="{C48AD315-EDAF-47D4-ACDC-84394CDF1261}" presName="parentLeftMargin" presStyleLbl="node1" presStyleIdx="1" presStyleCnt="4"/>
      <dgm:spPr/>
      <dgm:t>
        <a:bodyPr/>
        <a:lstStyle/>
        <a:p>
          <a:endParaRPr lang="es-EC"/>
        </a:p>
      </dgm:t>
    </dgm:pt>
    <dgm:pt modelId="{C90EEBC8-268A-4734-B4C2-97677E0A2B55}" type="pres">
      <dgm:prSet presAssocID="{C48AD315-EDAF-47D4-ACDC-84394CDF1261}" presName="parentText" presStyleLbl="node1" presStyleIdx="2" presStyleCnt="4" custScaleX="117026">
        <dgm:presLayoutVars>
          <dgm:chMax val="0"/>
          <dgm:bulletEnabled val="1"/>
        </dgm:presLayoutVars>
      </dgm:prSet>
      <dgm:spPr/>
      <dgm:t>
        <a:bodyPr/>
        <a:lstStyle/>
        <a:p>
          <a:endParaRPr lang="es-EC"/>
        </a:p>
      </dgm:t>
    </dgm:pt>
    <dgm:pt modelId="{619B5328-97B0-49A0-BCFD-AD71C2AB4BAD}" type="pres">
      <dgm:prSet presAssocID="{C48AD315-EDAF-47D4-ACDC-84394CDF1261}" presName="negativeSpace" presStyleCnt="0"/>
      <dgm:spPr/>
      <dgm:t>
        <a:bodyPr/>
        <a:lstStyle/>
        <a:p>
          <a:endParaRPr lang="es-EC"/>
        </a:p>
      </dgm:t>
    </dgm:pt>
    <dgm:pt modelId="{B188C74B-6832-41B3-A25C-C73FB6BA5D01}" type="pres">
      <dgm:prSet presAssocID="{C48AD315-EDAF-47D4-ACDC-84394CDF1261}" presName="childText" presStyleLbl="conFgAcc1" presStyleIdx="2" presStyleCnt="4">
        <dgm:presLayoutVars>
          <dgm:bulletEnabled val="1"/>
        </dgm:presLayoutVars>
      </dgm:prSet>
      <dgm:spPr/>
      <dgm:t>
        <a:bodyPr/>
        <a:lstStyle/>
        <a:p>
          <a:endParaRPr lang="es-EC"/>
        </a:p>
      </dgm:t>
    </dgm:pt>
    <dgm:pt modelId="{159DA1C4-56FD-4BC2-9E0D-BCE95AA75F73}" type="pres">
      <dgm:prSet presAssocID="{65E86946-96ED-482C-A8B0-713E464FDE6B}" presName="spaceBetweenRectangles" presStyleCnt="0"/>
      <dgm:spPr/>
    </dgm:pt>
    <dgm:pt modelId="{A8F5125E-089A-4AF6-BFE4-A50769C8A727}" type="pres">
      <dgm:prSet presAssocID="{489B63D6-2FA4-422D-BD28-2EFDD730AF34}" presName="parentLin" presStyleCnt="0"/>
      <dgm:spPr/>
    </dgm:pt>
    <dgm:pt modelId="{8744A522-04BC-4A64-82BF-E7DF839746E6}" type="pres">
      <dgm:prSet presAssocID="{489B63D6-2FA4-422D-BD28-2EFDD730AF34}" presName="parentLeftMargin" presStyleLbl="node1" presStyleIdx="2" presStyleCnt="4"/>
      <dgm:spPr/>
      <dgm:t>
        <a:bodyPr/>
        <a:lstStyle/>
        <a:p>
          <a:endParaRPr lang="es-EC"/>
        </a:p>
      </dgm:t>
    </dgm:pt>
    <dgm:pt modelId="{B93E34A0-1746-42FB-A425-287E63260D0A}" type="pres">
      <dgm:prSet presAssocID="{489B63D6-2FA4-422D-BD28-2EFDD730AF34}" presName="parentText" presStyleLbl="node1" presStyleIdx="3" presStyleCnt="4" custScaleX="111717">
        <dgm:presLayoutVars>
          <dgm:chMax val="0"/>
          <dgm:bulletEnabled val="1"/>
        </dgm:presLayoutVars>
      </dgm:prSet>
      <dgm:spPr/>
      <dgm:t>
        <a:bodyPr/>
        <a:lstStyle/>
        <a:p>
          <a:endParaRPr lang="es-EC"/>
        </a:p>
      </dgm:t>
    </dgm:pt>
    <dgm:pt modelId="{68F7162A-EBA3-41A0-BBE8-94C56726946D}" type="pres">
      <dgm:prSet presAssocID="{489B63D6-2FA4-422D-BD28-2EFDD730AF34}" presName="negativeSpace" presStyleCnt="0"/>
      <dgm:spPr/>
    </dgm:pt>
    <dgm:pt modelId="{1FF1D085-DB8B-42E5-B7EE-A6A20E6F130F}" type="pres">
      <dgm:prSet presAssocID="{489B63D6-2FA4-422D-BD28-2EFDD730AF34}" presName="childText" presStyleLbl="conFgAcc1" presStyleIdx="3" presStyleCnt="4">
        <dgm:presLayoutVars>
          <dgm:bulletEnabled val="1"/>
        </dgm:presLayoutVars>
      </dgm:prSet>
      <dgm:spPr/>
    </dgm:pt>
  </dgm:ptLst>
  <dgm:cxnLst>
    <dgm:cxn modelId="{9C20B015-F7E2-48AA-B1B2-2C584DB1F431}" type="presOf" srcId="{6EF1CD43-62BA-4A92-9EC2-823C9B50E0A4}" destId="{3D03931E-444D-4C47-ACFC-FA1B8BFBF764}" srcOrd="0" destOrd="0" presId="urn:microsoft.com/office/officeart/2005/8/layout/list1"/>
    <dgm:cxn modelId="{506710BB-D464-4F1E-BA63-F2090BCC1355}" type="presOf" srcId="{C48AD315-EDAF-47D4-ACDC-84394CDF1261}" destId="{4163041B-0D71-4AC1-AE9D-2D1E5A808964}" srcOrd="0" destOrd="0" presId="urn:microsoft.com/office/officeart/2005/8/layout/list1"/>
    <dgm:cxn modelId="{9F770150-76A4-43B0-9FE4-2490B03A6484}" type="presOf" srcId="{98EE41AE-0D80-45E9-8664-127CA8C7A084}" destId="{A8FDF3CA-9A96-4322-A96F-C19A2DBB988D}" srcOrd="1" destOrd="0" presId="urn:microsoft.com/office/officeart/2005/8/layout/list1"/>
    <dgm:cxn modelId="{548E2CA3-0734-459D-87CE-7294E6369D49}" type="presOf" srcId="{98EE41AE-0D80-45E9-8664-127CA8C7A084}" destId="{CD309F88-6CC1-454C-B208-6191269B12CB}" srcOrd="0" destOrd="0" presId="urn:microsoft.com/office/officeart/2005/8/layout/list1"/>
    <dgm:cxn modelId="{11131142-D1C0-4E88-9136-87B2B54E4297}" type="presOf" srcId="{C48AD315-EDAF-47D4-ACDC-84394CDF1261}" destId="{C90EEBC8-268A-4734-B4C2-97677E0A2B55}" srcOrd="1" destOrd="0" presId="urn:microsoft.com/office/officeart/2005/8/layout/list1"/>
    <dgm:cxn modelId="{8428295C-2FAB-45AC-85FD-D0AC19DE5ADF}" srcId="{6EF1CD43-62BA-4A92-9EC2-823C9B50E0A4}" destId="{98EE41AE-0D80-45E9-8664-127CA8C7A084}" srcOrd="0" destOrd="0" parTransId="{4EB02B5B-54A5-45F0-B648-6C8BD4BCB4EC}" sibTransId="{A1AAC93D-D9A7-4561-9162-550B2C8074F5}"/>
    <dgm:cxn modelId="{C9AEC19F-06D1-46D0-9899-3F3CD565EEB9}" srcId="{6EF1CD43-62BA-4A92-9EC2-823C9B50E0A4}" destId="{C48AD315-EDAF-47D4-ACDC-84394CDF1261}" srcOrd="2" destOrd="0" parTransId="{2FE72EAA-2675-47E9-9F57-2D2CEE17E11C}" sibTransId="{65E86946-96ED-482C-A8B0-713E464FDE6B}"/>
    <dgm:cxn modelId="{DEBABB35-6F47-4E09-9238-AD2BDCDB492E}" srcId="{6EF1CD43-62BA-4A92-9EC2-823C9B50E0A4}" destId="{5571A91A-3A33-447F-BBFC-ADBAA0794995}" srcOrd="1" destOrd="0" parTransId="{BF599672-44E9-4F42-B595-C62727F4BE16}" sibTransId="{736A34C7-37D9-4D35-BFF0-7B414444195B}"/>
    <dgm:cxn modelId="{33DC1E2D-CBB3-42A0-A956-DB812AA1C1E6}" srcId="{6EF1CD43-62BA-4A92-9EC2-823C9B50E0A4}" destId="{489B63D6-2FA4-422D-BD28-2EFDD730AF34}" srcOrd="3" destOrd="0" parTransId="{988938B0-269B-42B9-86F7-7EC68A2F93F5}" sibTransId="{7CCA119A-2CBA-4E95-B7BF-011786DB8FC7}"/>
    <dgm:cxn modelId="{EA761FF3-A099-4D9F-9F41-B4E205573D74}" type="presOf" srcId="{5571A91A-3A33-447F-BBFC-ADBAA0794995}" destId="{3AF5830F-2BD3-4BE8-AD93-D3DB8B499B1F}" srcOrd="1" destOrd="0" presId="urn:microsoft.com/office/officeart/2005/8/layout/list1"/>
    <dgm:cxn modelId="{54A36BDC-FBC7-416B-85CD-35EF16AC5202}" type="presOf" srcId="{489B63D6-2FA4-422D-BD28-2EFDD730AF34}" destId="{8744A522-04BC-4A64-82BF-E7DF839746E6}" srcOrd="0" destOrd="0" presId="urn:microsoft.com/office/officeart/2005/8/layout/list1"/>
    <dgm:cxn modelId="{02013412-AA07-46E8-8E84-A49D8C457979}" type="presOf" srcId="{5571A91A-3A33-447F-BBFC-ADBAA0794995}" destId="{11F62197-A394-4A91-BDDF-B561AD1B23B4}" srcOrd="0" destOrd="0" presId="urn:microsoft.com/office/officeart/2005/8/layout/list1"/>
    <dgm:cxn modelId="{7FA74C96-FA79-4210-ADB9-72CA9C27B3AB}" type="presOf" srcId="{489B63D6-2FA4-422D-BD28-2EFDD730AF34}" destId="{B93E34A0-1746-42FB-A425-287E63260D0A}" srcOrd="1" destOrd="0" presId="urn:microsoft.com/office/officeart/2005/8/layout/list1"/>
    <dgm:cxn modelId="{FC4733D1-1D6E-45E8-B63E-F17D4A8FF652}" type="presParOf" srcId="{3D03931E-444D-4C47-ACFC-FA1B8BFBF764}" destId="{7EAB3FA6-DC42-49CE-9017-668289B7006D}" srcOrd="0" destOrd="0" presId="urn:microsoft.com/office/officeart/2005/8/layout/list1"/>
    <dgm:cxn modelId="{F9C51800-3A65-492C-8A04-D2135AF0D4FE}" type="presParOf" srcId="{7EAB3FA6-DC42-49CE-9017-668289B7006D}" destId="{CD309F88-6CC1-454C-B208-6191269B12CB}" srcOrd="0" destOrd="0" presId="urn:microsoft.com/office/officeart/2005/8/layout/list1"/>
    <dgm:cxn modelId="{B844A56E-F976-453D-A50C-55C9018B76C3}" type="presParOf" srcId="{7EAB3FA6-DC42-49CE-9017-668289B7006D}" destId="{A8FDF3CA-9A96-4322-A96F-C19A2DBB988D}" srcOrd="1" destOrd="0" presId="urn:microsoft.com/office/officeart/2005/8/layout/list1"/>
    <dgm:cxn modelId="{C42C7BED-83C3-4628-A8F0-CECA86229B73}" type="presParOf" srcId="{3D03931E-444D-4C47-ACFC-FA1B8BFBF764}" destId="{03408399-7EDA-4C30-A4AA-94A4E2DBC4C6}" srcOrd="1" destOrd="0" presId="urn:microsoft.com/office/officeart/2005/8/layout/list1"/>
    <dgm:cxn modelId="{857CACC0-8570-49B3-B9E6-E158F9D34613}" type="presParOf" srcId="{3D03931E-444D-4C47-ACFC-FA1B8BFBF764}" destId="{BD2423C4-132B-4384-982F-6A3095787AAC}" srcOrd="2" destOrd="0" presId="urn:microsoft.com/office/officeart/2005/8/layout/list1"/>
    <dgm:cxn modelId="{6386DF6A-61FD-46BF-A591-C3DC59E0DA54}" type="presParOf" srcId="{3D03931E-444D-4C47-ACFC-FA1B8BFBF764}" destId="{0D663CE0-9C7C-4E07-933B-6584F31CA7D6}" srcOrd="3" destOrd="0" presId="urn:microsoft.com/office/officeart/2005/8/layout/list1"/>
    <dgm:cxn modelId="{2DE31BA8-203D-4473-8D3C-41685658EE66}" type="presParOf" srcId="{3D03931E-444D-4C47-ACFC-FA1B8BFBF764}" destId="{798FEA78-4645-4DF0-848A-D0452613ED45}" srcOrd="4" destOrd="0" presId="urn:microsoft.com/office/officeart/2005/8/layout/list1"/>
    <dgm:cxn modelId="{1DCABD68-59E2-41C6-8B95-AE21BD6DA482}" type="presParOf" srcId="{798FEA78-4645-4DF0-848A-D0452613ED45}" destId="{11F62197-A394-4A91-BDDF-B561AD1B23B4}" srcOrd="0" destOrd="0" presId="urn:microsoft.com/office/officeart/2005/8/layout/list1"/>
    <dgm:cxn modelId="{D44A4B85-F250-4397-B8F7-BD3103FF01E2}" type="presParOf" srcId="{798FEA78-4645-4DF0-848A-D0452613ED45}" destId="{3AF5830F-2BD3-4BE8-AD93-D3DB8B499B1F}" srcOrd="1" destOrd="0" presId="urn:microsoft.com/office/officeart/2005/8/layout/list1"/>
    <dgm:cxn modelId="{496494E3-A301-4DDB-8106-B7BB8AB62E4F}" type="presParOf" srcId="{3D03931E-444D-4C47-ACFC-FA1B8BFBF764}" destId="{F5D344B9-522E-4CDE-9F8E-BE12EC311CCB}" srcOrd="5" destOrd="0" presId="urn:microsoft.com/office/officeart/2005/8/layout/list1"/>
    <dgm:cxn modelId="{FACA64E2-991E-4F22-A126-759B98CF38AC}" type="presParOf" srcId="{3D03931E-444D-4C47-ACFC-FA1B8BFBF764}" destId="{09851D30-84D5-4D84-BA47-DBA5AFEBA08F}" srcOrd="6" destOrd="0" presId="urn:microsoft.com/office/officeart/2005/8/layout/list1"/>
    <dgm:cxn modelId="{AB5FF6DA-78CB-49A7-8E2B-76593414176C}" type="presParOf" srcId="{3D03931E-444D-4C47-ACFC-FA1B8BFBF764}" destId="{4D82AC4D-423A-4AB9-A37D-D3F80032D45B}" srcOrd="7" destOrd="0" presId="urn:microsoft.com/office/officeart/2005/8/layout/list1"/>
    <dgm:cxn modelId="{18C62EE8-5205-46CB-9C75-080B18C63C41}" type="presParOf" srcId="{3D03931E-444D-4C47-ACFC-FA1B8BFBF764}" destId="{C469BCCF-CB26-4AC9-B13D-E4816F0A540C}" srcOrd="8" destOrd="0" presId="urn:microsoft.com/office/officeart/2005/8/layout/list1"/>
    <dgm:cxn modelId="{BF1BCE3C-3C8D-4CAC-B3EE-3A7FE9DF6986}" type="presParOf" srcId="{C469BCCF-CB26-4AC9-B13D-E4816F0A540C}" destId="{4163041B-0D71-4AC1-AE9D-2D1E5A808964}" srcOrd="0" destOrd="0" presId="urn:microsoft.com/office/officeart/2005/8/layout/list1"/>
    <dgm:cxn modelId="{1399D431-104F-44DD-BAC5-906D08E2F86F}" type="presParOf" srcId="{C469BCCF-CB26-4AC9-B13D-E4816F0A540C}" destId="{C90EEBC8-268A-4734-B4C2-97677E0A2B55}" srcOrd="1" destOrd="0" presId="urn:microsoft.com/office/officeart/2005/8/layout/list1"/>
    <dgm:cxn modelId="{6863DF4D-9A40-4E75-924F-7D818CE684C4}" type="presParOf" srcId="{3D03931E-444D-4C47-ACFC-FA1B8BFBF764}" destId="{619B5328-97B0-49A0-BCFD-AD71C2AB4BAD}" srcOrd="9" destOrd="0" presId="urn:microsoft.com/office/officeart/2005/8/layout/list1"/>
    <dgm:cxn modelId="{6EAF701C-7DD9-4396-8D42-569E7CC3237E}" type="presParOf" srcId="{3D03931E-444D-4C47-ACFC-FA1B8BFBF764}" destId="{B188C74B-6832-41B3-A25C-C73FB6BA5D01}" srcOrd="10" destOrd="0" presId="urn:microsoft.com/office/officeart/2005/8/layout/list1"/>
    <dgm:cxn modelId="{668477B0-77D0-43C8-BD0C-315C0950926F}" type="presParOf" srcId="{3D03931E-444D-4C47-ACFC-FA1B8BFBF764}" destId="{159DA1C4-56FD-4BC2-9E0D-BCE95AA75F73}" srcOrd="11" destOrd="0" presId="urn:microsoft.com/office/officeart/2005/8/layout/list1"/>
    <dgm:cxn modelId="{BC2D33E5-7B34-475C-8636-B661B367B319}" type="presParOf" srcId="{3D03931E-444D-4C47-ACFC-FA1B8BFBF764}" destId="{A8F5125E-089A-4AF6-BFE4-A50769C8A727}" srcOrd="12" destOrd="0" presId="urn:microsoft.com/office/officeart/2005/8/layout/list1"/>
    <dgm:cxn modelId="{EC05C4FF-6FAD-4721-A903-299EA2330074}" type="presParOf" srcId="{A8F5125E-089A-4AF6-BFE4-A50769C8A727}" destId="{8744A522-04BC-4A64-82BF-E7DF839746E6}" srcOrd="0" destOrd="0" presId="urn:microsoft.com/office/officeart/2005/8/layout/list1"/>
    <dgm:cxn modelId="{46E58A11-C7E8-4410-9D3F-21CA36753CB8}" type="presParOf" srcId="{A8F5125E-089A-4AF6-BFE4-A50769C8A727}" destId="{B93E34A0-1746-42FB-A425-287E63260D0A}" srcOrd="1" destOrd="0" presId="urn:microsoft.com/office/officeart/2005/8/layout/list1"/>
    <dgm:cxn modelId="{EEB47D66-40B9-41ED-AD5B-9093A2409B6C}" type="presParOf" srcId="{3D03931E-444D-4C47-ACFC-FA1B8BFBF764}" destId="{68F7162A-EBA3-41A0-BBE8-94C56726946D}" srcOrd="13" destOrd="0" presId="urn:microsoft.com/office/officeart/2005/8/layout/list1"/>
    <dgm:cxn modelId="{FEF61EB3-A659-441F-8B72-6B3AEB735182}" type="presParOf" srcId="{3D03931E-444D-4C47-ACFC-FA1B8BFBF764}" destId="{1FF1D085-DB8B-42E5-B7EE-A6A20E6F130F}"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89D836-29CD-45A3-B8E3-93495EF7D164}" type="doc">
      <dgm:prSet loTypeId="urn:microsoft.com/office/officeart/2005/8/layout/vProcess5" loCatId="process" qsTypeId="urn:microsoft.com/office/officeart/2005/8/quickstyle/simple2" qsCatId="simple" csTypeId="urn:microsoft.com/office/officeart/2005/8/colors/colorful3" csCatId="colorful" phldr="1"/>
      <dgm:spPr/>
      <dgm:t>
        <a:bodyPr/>
        <a:lstStyle/>
        <a:p>
          <a:endParaRPr lang="es-EC"/>
        </a:p>
      </dgm:t>
    </dgm:pt>
    <dgm:pt modelId="{5F846D6F-E028-4D91-8D13-0890758C96BE}">
      <dgm:prSet phldrT="[Texto]" custT="1"/>
      <dgm:spPr/>
      <dgm:t>
        <a:bodyPr/>
        <a:lstStyle/>
        <a:p>
          <a:r>
            <a:rPr lang="es-EC" sz="2000" i="0" dirty="0" smtClean="0">
              <a:latin typeface="Arial" panose="020B0604020202020204" pitchFamily="34" charset="0"/>
              <a:cs typeface="Arial" panose="020B0604020202020204" pitchFamily="34" charset="0"/>
            </a:rPr>
            <a:t>Se diagnóstica por presencia de quistes en heces fecales tomadas durante distintos días. </a:t>
          </a:r>
          <a:endParaRPr lang="es-EC" sz="2000" i="0" dirty="0">
            <a:latin typeface="Arial" panose="020B0604020202020204" pitchFamily="34" charset="0"/>
            <a:cs typeface="Arial" panose="020B0604020202020204" pitchFamily="34" charset="0"/>
          </a:endParaRPr>
        </a:p>
      </dgm:t>
    </dgm:pt>
    <dgm:pt modelId="{470E2344-BB3C-41FF-A403-6EBBAFCF52F3}" type="parTrans" cxnId="{D1C7F4AB-F115-4234-B25E-A1D5F333DCEB}">
      <dgm:prSet/>
      <dgm:spPr/>
      <dgm:t>
        <a:bodyPr/>
        <a:lstStyle/>
        <a:p>
          <a:endParaRPr lang="es-EC"/>
        </a:p>
      </dgm:t>
    </dgm:pt>
    <dgm:pt modelId="{09C8606A-F586-4C7C-8DAA-27DBC8B2D7EC}" type="sibTrans" cxnId="{D1C7F4AB-F115-4234-B25E-A1D5F333DCEB}">
      <dgm:prSet/>
      <dgm:spPr/>
      <dgm:t>
        <a:bodyPr/>
        <a:lstStyle/>
        <a:p>
          <a:endParaRPr lang="es-EC"/>
        </a:p>
      </dgm:t>
    </dgm:pt>
    <dgm:pt modelId="{AC587013-87E9-4D85-87DC-F94268327135}">
      <dgm:prSet phldrT="[Texto]" custT="1"/>
      <dgm:spPr/>
      <dgm:t>
        <a:bodyPr/>
        <a:lstStyle/>
        <a:p>
          <a:r>
            <a:rPr lang="es-EC" sz="2000" i="0" dirty="0" smtClean="0">
              <a:latin typeface="Arial" panose="020B0604020202020204" pitchFamily="34" charset="0"/>
              <a:cs typeface="Arial" panose="020B0604020202020204" pitchFamily="34" charset="0"/>
            </a:rPr>
            <a:t>Procedimientos moleculares permite </a:t>
          </a:r>
          <a:r>
            <a:rPr lang="es-EC" sz="2000" b="1" i="0" dirty="0" smtClean="0">
              <a:latin typeface="Arial" panose="020B0604020202020204" pitchFamily="34" charset="0"/>
              <a:cs typeface="Arial" panose="020B0604020202020204" pitchFamily="34" charset="0"/>
            </a:rPr>
            <a:t>identificar y caracterizar </a:t>
          </a:r>
          <a:r>
            <a:rPr lang="es-EC" sz="2000" i="0" dirty="0" smtClean="0">
              <a:latin typeface="Arial" panose="020B0604020202020204" pitchFamily="34" charset="0"/>
              <a:cs typeface="Arial" panose="020B0604020202020204" pitchFamily="34" charset="0"/>
            </a:rPr>
            <a:t>los genotipos de </a:t>
          </a:r>
          <a:r>
            <a:rPr lang="es-EC" sz="2000" i="1" dirty="0" err="1" smtClean="0">
              <a:latin typeface="Arial" panose="020B0604020202020204" pitchFamily="34" charset="0"/>
              <a:cs typeface="Arial" panose="020B0604020202020204" pitchFamily="34" charset="0"/>
            </a:rPr>
            <a:t>Giardia</a:t>
          </a:r>
          <a:r>
            <a:rPr lang="es-EC" sz="2000" i="1" dirty="0" smtClean="0">
              <a:latin typeface="Arial" panose="020B0604020202020204" pitchFamily="34" charset="0"/>
              <a:cs typeface="Arial" panose="020B0604020202020204" pitchFamily="34" charset="0"/>
            </a:rPr>
            <a:t> </a:t>
          </a:r>
          <a:r>
            <a:rPr lang="es-EC" sz="2000" i="0" dirty="0" err="1" smtClean="0">
              <a:latin typeface="Arial" panose="020B0604020202020204" pitchFamily="34" charset="0"/>
              <a:cs typeface="Arial" panose="020B0604020202020204" pitchFamily="34" charset="0"/>
            </a:rPr>
            <a:t>sp</a:t>
          </a:r>
          <a:r>
            <a:rPr lang="es-EC" sz="2000" i="0" dirty="0" smtClean="0">
              <a:latin typeface="Arial" panose="020B0604020202020204" pitchFamily="34" charset="0"/>
              <a:cs typeface="Arial" panose="020B0604020202020204" pitchFamily="34" charset="0"/>
            </a:rPr>
            <a:t> que infecta mamíferos. </a:t>
          </a:r>
        </a:p>
        <a:p>
          <a:r>
            <a:rPr lang="es-EC" sz="2000" i="0" dirty="0" smtClean="0">
              <a:latin typeface="Arial" panose="020B0604020202020204" pitchFamily="34" charset="0"/>
              <a:cs typeface="Arial" panose="020B0604020202020204" pitchFamily="34" charset="0"/>
            </a:rPr>
            <a:t>(PCR; PCR </a:t>
          </a:r>
          <a:r>
            <a:rPr lang="es-EC" sz="2000" i="0" dirty="0" err="1" smtClean="0">
              <a:latin typeface="Arial" panose="020B0604020202020204" pitchFamily="34" charset="0"/>
              <a:cs typeface="Arial" panose="020B0604020202020204" pitchFamily="34" charset="0"/>
            </a:rPr>
            <a:t>nested</a:t>
          </a:r>
          <a:r>
            <a:rPr lang="es-EC" sz="2000" i="0" dirty="0" smtClean="0">
              <a:latin typeface="Arial" panose="020B0604020202020204" pitchFamily="34" charset="0"/>
              <a:cs typeface="Arial" panose="020B0604020202020204" pitchFamily="34" charset="0"/>
            </a:rPr>
            <a:t>; PCR-RFLP, Secuenciación)</a:t>
          </a:r>
          <a:endParaRPr lang="es-EC" sz="2000" i="0" dirty="0">
            <a:latin typeface="Arial" panose="020B0604020202020204" pitchFamily="34" charset="0"/>
            <a:cs typeface="Arial" panose="020B0604020202020204" pitchFamily="34" charset="0"/>
          </a:endParaRPr>
        </a:p>
      </dgm:t>
    </dgm:pt>
    <dgm:pt modelId="{1C5EBB85-1D39-46D8-BD63-029C668008A5}" type="parTrans" cxnId="{9B5ADFCB-EAB8-4DEA-8C54-430F07E2BFB8}">
      <dgm:prSet/>
      <dgm:spPr/>
      <dgm:t>
        <a:bodyPr/>
        <a:lstStyle/>
        <a:p>
          <a:endParaRPr lang="es-EC"/>
        </a:p>
      </dgm:t>
    </dgm:pt>
    <dgm:pt modelId="{0BE600EC-E276-407E-8089-7FF3D91FC6A7}" type="sibTrans" cxnId="{9B5ADFCB-EAB8-4DEA-8C54-430F07E2BFB8}">
      <dgm:prSet/>
      <dgm:spPr/>
      <dgm:t>
        <a:bodyPr/>
        <a:lstStyle/>
        <a:p>
          <a:endParaRPr lang="es-EC"/>
        </a:p>
      </dgm:t>
    </dgm:pt>
    <dgm:pt modelId="{D0DF3622-A16E-4B46-BBCE-3AC48B8E6212}">
      <dgm:prSet phldrT="[Texto]" custT="1"/>
      <dgm:spPr/>
      <dgm:t>
        <a:bodyPr/>
        <a:lstStyle/>
        <a:p>
          <a:r>
            <a:rPr lang="es-EC" sz="2000" i="1" dirty="0" err="1" smtClean="0">
              <a:latin typeface="Arial" panose="020B0604020202020204" pitchFamily="34" charset="0"/>
              <a:cs typeface="Arial" panose="020B0604020202020204" pitchFamily="34" charset="0"/>
            </a:rPr>
            <a:t>Giardia</a:t>
          </a:r>
          <a:r>
            <a:rPr lang="es-EC" sz="2000" i="1" dirty="0" smtClean="0">
              <a:latin typeface="Arial" panose="020B0604020202020204" pitchFamily="34" charset="0"/>
              <a:cs typeface="Arial" panose="020B0604020202020204" pitchFamily="34" charset="0"/>
            </a:rPr>
            <a:t> </a:t>
          </a:r>
          <a:r>
            <a:rPr lang="es-EC" sz="2000" i="1" dirty="0" err="1" smtClean="0">
              <a:latin typeface="Arial" panose="020B0604020202020204" pitchFamily="34" charset="0"/>
              <a:cs typeface="Arial" panose="020B0604020202020204" pitchFamily="34" charset="0"/>
            </a:rPr>
            <a:t>intestinalis</a:t>
          </a:r>
          <a:r>
            <a:rPr lang="es-EC" sz="2000" i="1" dirty="0" smtClean="0">
              <a:latin typeface="Arial" panose="020B0604020202020204" pitchFamily="34" charset="0"/>
              <a:cs typeface="Arial" panose="020B0604020202020204" pitchFamily="34" charset="0"/>
            </a:rPr>
            <a:t> </a:t>
          </a:r>
          <a:r>
            <a:rPr lang="es-EC" sz="2000" i="0" dirty="0" smtClean="0">
              <a:latin typeface="Arial" panose="020B0604020202020204" pitchFamily="34" charset="0"/>
              <a:cs typeface="Arial" panose="020B0604020202020204" pitchFamily="34" charset="0"/>
            </a:rPr>
            <a:t>infecta mamíferos pero no puede ser diferenciada microscópicamente.</a:t>
          </a:r>
          <a:endParaRPr lang="es-EC" sz="2000" i="0" dirty="0">
            <a:latin typeface="Arial" panose="020B0604020202020204" pitchFamily="34" charset="0"/>
            <a:cs typeface="Arial" panose="020B0604020202020204" pitchFamily="34" charset="0"/>
          </a:endParaRPr>
        </a:p>
      </dgm:t>
    </dgm:pt>
    <dgm:pt modelId="{81E38D59-DE42-4CE2-9541-4478F0FF24EC}" type="parTrans" cxnId="{9EF537F0-2DA7-488C-BEB7-9EED72A5B1E9}">
      <dgm:prSet/>
      <dgm:spPr/>
      <dgm:t>
        <a:bodyPr/>
        <a:lstStyle/>
        <a:p>
          <a:endParaRPr lang="es-EC"/>
        </a:p>
      </dgm:t>
    </dgm:pt>
    <dgm:pt modelId="{E601C1F6-F664-4377-983B-D1E1E1D232D1}" type="sibTrans" cxnId="{9EF537F0-2DA7-488C-BEB7-9EED72A5B1E9}">
      <dgm:prSet/>
      <dgm:spPr/>
      <dgm:t>
        <a:bodyPr/>
        <a:lstStyle/>
        <a:p>
          <a:endParaRPr lang="es-EC"/>
        </a:p>
      </dgm:t>
    </dgm:pt>
    <dgm:pt modelId="{8C4E50D5-99F1-41E7-8691-3BD48EA0DEFE}" type="pres">
      <dgm:prSet presAssocID="{6289D836-29CD-45A3-B8E3-93495EF7D164}" presName="outerComposite" presStyleCnt="0">
        <dgm:presLayoutVars>
          <dgm:chMax val="5"/>
          <dgm:dir/>
          <dgm:resizeHandles val="exact"/>
        </dgm:presLayoutVars>
      </dgm:prSet>
      <dgm:spPr/>
      <dgm:t>
        <a:bodyPr/>
        <a:lstStyle/>
        <a:p>
          <a:endParaRPr lang="es-EC"/>
        </a:p>
      </dgm:t>
    </dgm:pt>
    <dgm:pt modelId="{64DC9C03-5E3D-479A-BAE5-E09D04FBC04C}" type="pres">
      <dgm:prSet presAssocID="{6289D836-29CD-45A3-B8E3-93495EF7D164}" presName="dummyMaxCanvas" presStyleCnt="0">
        <dgm:presLayoutVars/>
      </dgm:prSet>
      <dgm:spPr/>
      <dgm:t>
        <a:bodyPr/>
        <a:lstStyle/>
        <a:p>
          <a:endParaRPr lang="es-EC"/>
        </a:p>
      </dgm:t>
    </dgm:pt>
    <dgm:pt modelId="{C4B0D2EA-4089-4544-9219-79F6A1070FDC}" type="pres">
      <dgm:prSet presAssocID="{6289D836-29CD-45A3-B8E3-93495EF7D164}" presName="ThreeNodes_1" presStyleLbl="node1" presStyleIdx="0" presStyleCnt="3">
        <dgm:presLayoutVars>
          <dgm:bulletEnabled val="1"/>
        </dgm:presLayoutVars>
      </dgm:prSet>
      <dgm:spPr/>
      <dgm:t>
        <a:bodyPr/>
        <a:lstStyle/>
        <a:p>
          <a:endParaRPr lang="es-EC"/>
        </a:p>
      </dgm:t>
    </dgm:pt>
    <dgm:pt modelId="{E51BAF38-C220-464A-92EE-3438E9EE1B0F}" type="pres">
      <dgm:prSet presAssocID="{6289D836-29CD-45A3-B8E3-93495EF7D164}" presName="ThreeNodes_2" presStyleLbl="node1" presStyleIdx="1" presStyleCnt="3">
        <dgm:presLayoutVars>
          <dgm:bulletEnabled val="1"/>
        </dgm:presLayoutVars>
      </dgm:prSet>
      <dgm:spPr/>
      <dgm:t>
        <a:bodyPr/>
        <a:lstStyle/>
        <a:p>
          <a:endParaRPr lang="es-EC"/>
        </a:p>
      </dgm:t>
    </dgm:pt>
    <dgm:pt modelId="{5FA1A8D1-BEDE-4DA6-9754-7B52126D84B3}" type="pres">
      <dgm:prSet presAssocID="{6289D836-29CD-45A3-B8E3-93495EF7D164}" presName="ThreeNodes_3" presStyleLbl="node1" presStyleIdx="2" presStyleCnt="3">
        <dgm:presLayoutVars>
          <dgm:bulletEnabled val="1"/>
        </dgm:presLayoutVars>
      </dgm:prSet>
      <dgm:spPr/>
      <dgm:t>
        <a:bodyPr/>
        <a:lstStyle/>
        <a:p>
          <a:endParaRPr lang="es-EC"/>
        </a:p>
      </dgm:t>
    </dgm:pt>
    <dgm:pt modelId="{A5732BB4-FEEF-4AD5-B0B8-F18984D2602C}" type="pres">
      <dgm:prSet presAssocID="{6289D836-29CD-45A3-B8E3-93495EF7D164}" presName="ThreeConn_1-2" presStyleLbl="fgAccFollowNode1" presStyleIdx="0" presStyleCnt="2">
        <dgm:presLayoutVars>
          <dgm:bulletEnabled val="1"/>
        </dgm:presLayoutVars>
      </dgm:prSet>
      <dgm:spPr/>
      <dgm:t>
        <a:bodyPr/>
        <a:lstStyle/>
        <a:p>
          <a:endParaRPr lang="es-EC"/>
        </a:p>
      </dgm:t>
    </dgm:pt>
    <dgm:pt modelId="{57536932-CFE4-449E-A9F6-AFD90523FDAF}" type="pres">
      <dgm:prSet presAssocID="{6289D836-29CD-45A3-B8E3-93495EF7D164}" presName="ThreeConn_2-3" presStyleLbl="fgAccFollowNode1" presStyleIdx="1" presStyleCnt="2">
        <dgm:presLayoutVars>
          <dgm:bulletEnabled val="1"/>
        </dgm:presLayoutVars>
      </dgm:prSet>
      <dgm:spPr/>
      <dgm:t>
        <a:bodyPr/>
        <a:lstStyle/>
        <a:p>
          <a:endParaRPr lang="es-EC"/>
        </a:p>
      </dgm:t>
    </dgm:pt>
    <dgm:pt modelId="{A240E7C7-B106-4A3C-BD43-26558CBA0A0E}" type="pres">
      <dgm:prSet presAssocID="{6289D836-29CD-45A3-B8E3-93495EF7D164}" presName="ThreeNodes_1_text" presStyleLbl="node1" presStyleIdx="2" presStyleCnt="3">
        <dgm:presLayoutVars>
          <dgm:bulletEnabled val="1"/>
        </dgm:presLayoutVars>
      </dgm:prSet>
      <dgm:spPr/>
      <dgm:t>
        <a:bodyPr/>
        <a:lstStyle/>
        <a:p>
          <a:endParaRPr lang="es-EC"/>
        </a:p>
      </dgm:t>
    </dgm:pt>
    <dgm:pt modelId="{114A13D0-A6E7-4302-BE69-514F381D0C97}" type="pres">
      <dgm:prSet presAssocID="{6289D836-29CD-45A3-B8E3-93495EF7D164}" presName="ThreeNodes_2_text" presStyleLbl="node1" presStyleIdx="2" presStyleCnt="3">
        <dgm:presLayoutVars>
          <dgm:bulletEnabled val="1"/>
        </dgm:presLayoutVars>
      </dgm:prSet>
      <dgm:spPr/>
      <dgm:t>
        <a:bodyPr/>
        <a:lstStyle/>
        <a:p>
          <a:endParaRPr lang="es-EC"/>
        </a:p>
      </dgm:t>
    </dgm:pt>
    <dgm:pt modelId="{A9B231B6-67D7-4E10-B153-D9BE856A476E}" type="pres">
      <dgm:prSet presAssocID="{6289D836-29CD-45A3-B8E3-93495EF7D164}" presName="ThreeNodes_3_text" presStyleLbl="node1" presStyleIdx="2" presStyleCnt="3">
        <dgm:presLayoutVars>
          <dgm:bulletEnabled val="1"/>
        </dgm:presLayoutVars>
      </dgm:prSet>
      <dgm:spPr/>
      <dgm:t>
        <a:bodyPr/>
        <a:lstStyle/>
        <a:p>
          <a:endParaRPr lang="es-EC"/>
        </a:p>
      </dgm:t>
    </dgm:pt>
  </dgm:ptLst>
  <dgm:cxnLst>
    <dgm:cxn modelId="{90E269FA-B7FB-400F-BFE8-4ACDF2966561}" type="presOf" srcId="{AC587013-87E9-4D85-87DC-F94268327135}" destId="{A9B231B6-67D7-4E10-B153-D9BE856A476E}" srcOrd="1" destOrd="0" presId="urn:microsoft.com/office/officeart/2005/8/layout/vProcess5"/>
    <dgm:cxn modelId="{D1C7F4AB-F115-4234-B25E-A1D5F333DCEB}" srcId="{6289D836-29CD-45A3-B8E3-93495EF7D164}" destId="{5F846D6F-E028-4D91-8D13-0890758C96BE}" srcOrd="0" destOrd="0" parTransId="{470E2344-BB3C-41FF-A403-6EBBAFCF52F3}" sibTransId="{09C8606A-F586-4C7C-8DAA-27DBC8B2D7EC}"/>
    <dgm:cxn modelId="{D3F38404-E94B-4157-850D-7EBB5342B7F6}" type="presOf" srcId="{E601C1F6-F664-4377-983B-D1E1E1D232D1}" destId="{57536932-CFE4-449E-A9F6-AFD90523FDAF}" srcOrd="0" destOrd="0" presId="urn:microsoft.com/office/officeart/2005/8/layout/vProcess5"/>
    <dgm:cxn modelId="{280BA796-44BA-4784-9935-3025B3F2DD8D}" type="presOf" srcId="{5F846D6F-E028-4D91-8D13-0890758C96BE}" destId="{A240E7C7-B106-4A3C-BD43-26558CBA0A0E}" srcOrd="1" destOrd="0" presId="urn:microsoft.com/office/officeart/2005/8/layout/vProcess5"/>
    <dgm:cxn modelId="{02822C9F-3833-4867-AD74-1EBE0ED48A89}" type="presOf" srcId="{D0DF3622-A16E-4B46-BBCE-3AC48B8E6212}" destId="{114A13D0-A6E7-4302-BE69-514F381D0C97}" srcOrd="1" destOrd="0" presId="urn:microsoft.com/office/officeart/2005/8/layout/vProcess5"/>
    <dgm:cxn modelId="{9EF537F0-2DA7-488C-BEB7-9EED72A5B1E9}" srcId="{6289D836-29CD-45A3-B8E3-93495EF7D164}" destId="{D0DF3622-A16E-4B46-BBCE-3AC48B8E6212}" srcOrd="1" destOrd="0" parTransId="{81E38D59-DE42-4CE2-9541-4478F0FF24EC}" sibTransId="{E601C1F6-F664-4377-983B-D1E1E1D232D1}"/>
    <dgm:cxn modelId="{1AC78D3E-FFFC-4123-A2CB-5CE18E32609A}" type="presOf" srcId="{AC587013-87E9-4D85-87DC-F94268327135}" destId="{5FA1A8D1-BEDE-4DA6-9754-7B52126D84B3}" srcOrd="0" destOrd="0" presId="urn:microsoft.com/office/officeart/2005/8/layout/vProcess5"/>
    <dgm:cxn modelId="{D2595D4F-E84A-49C0-9E1D-DCEACBE0F4B2}" type="presOf" srcId="{5F846D6F-E028-4D91-8D13-0890758C96BE}" destId="{C4B0D2EA-4089-4544-9219-79F6A1070FDC}" srcOrd="0" destOrd="0" presId="urn:microsoft.com/office/officeart/2005/8/layout/vProcess5"/>
    <dgm:cxn modelId="{FCE05DDE-03D6-4F3B-A550-CA6E5DB8D856}" type="presOf" srcId="{6289D836-29CD-45A3-B8E3-93495EF7D164}" destId="{8C4E50D5-99F1-41E7-8691-3BD48EA0DEFE}" srcOrd="0" destOrd="0" presId="urn:microsoft.com/office/officeart/2005/8/layout/vProcess5"/>
    <dgm:cxn modelId="{69243F7D-8267-4BA9-9BC4-3C063D587B13}" type="presOf" srcId="{D0DF3622-A16E-4B46-BBCE-3AC48B8E6212}" destId="{E51BAF38-C220-464A-92EE-3438E9EE1B0F}" srcOrd="0" destOrd="0" presId="urn:microsoft.com/office/officeart/2005/8/layout/vProcess5"/>
    <dgm:cxn modelId="{9B5ADFCB-EAB8-4DEA-8C54-430F07E2BFB8}" srcId="{6289D836-29CD-45A3-B8E3-93495EF7D164}" destId="{AC587013-87E9-4D85-87DC-F94268327135}" srcOrd="2" destOrd="0" parTransId="{1C5EBB85-1D39-46D8-BD63-029C668008A5}" sibTransId="{0BE600EC-E276-407E-8089-7FF3D91FC6A7}"/>
    <dgm:cxn modelId="{531631F0-3581-485F-BACB-99C834DE7D02}" type="presOf" srcId="{09C8606A-F586-4C7C-8DAA-27DBC8B2D7EC}" destId="{A5732BB4-FEEF-4AD5-B0B8-F18984D2602C}" srcOrd="0" destOrd="0" presId="urn:microsoft.com/office/officeart/2005/8/layout/vProcess5"/>
    <dgm:cxn modelId="{D1BF85F0-D299-4A98-B025-B129C6E982D6}" type="presParOf" srcId="{8C4E50D5-99F1-41E7-8691-3BD48EA0DEFE}" destId="{64DC9C03-5E3D-479A-BAE5-E09D04FBC04C}" srcOrd="0" destOrd="0" presId="urn:microsoft.com/office/officeart/2005/8/layout/vProcess5"/>
    <dgm:cxn modelId="{93CBBFB2-5A8A-4352-A82F-1E4036E91077}" type="presParOf" srcId="{8C4E50D5-99F1-41E7-8691-3BD48EA0DEFE}" destId="{C4B0D2EA-4089-4544-9219-79F6A1070FDC}" srcOrd="1" destOrd="0" presId="urn:microsoft.com/office/officeart/2005/8/layout/vProcess5"/>
    <dgm:cxn modelId="{F9ACE411-1D3A-4563-9C45-1B8B4E1B3DEF}" type="presParOf" srcId="{8C4E50D5-99F1-41E7-8691-3BD48EA0DEFE}" destId="{E51BAF38-C220-464A-92EE-3438E9EE1B0F}" srcOrd="2" destOrd="0" presId="urn:microsoft.com/office/officeart/2005/8/layout/vProcess5"/>
    <dgm:cxn modelId="{43CBE177-E733-468D-85CA-890B8606527F}" type="presParOf" srcId="{8C4E50D5-99F1-41E7-8691-3BD48EA0DEFE}" destId="{5FA1A8D1-BEDE-4DA6-9754-7B52126D84B3}" srcOrd="3" destOrd="0" presId="urn:microsoft.com/office/officeart/2005/8/layout/vProcess5"/>
    <dgm:cxn modelId="{67E9F153-3466-43DF-A4DE-82A901DB5289}" type="presParOf" srcId="{8C4E50D5-99F1-41E7-8691-3BD48EA0DEFE}" destId="{A5732BB4-FEEF-4AD5-B0B8-F18984D2602C}" srcOrd="4" destOrd="0" presId="urn:microsoft.com/office/officeart/2005/8/layout/vProcess5"/>
    <dgm:cxn modelId="{64A033C0-412B-4A08-BCB8-DB71F9D0E7D8}" type="presParOf" srcId="{8C4E50D5-99F1-41E7-8691-3BD48EA0DEFE}" destId="{57536932-CFE4-449E-A9F6-AFD90523FDAF}" srcOrd="5" destOrd="0" presId="urn:microsoft.com/office/officeart/2005/8/layout/vProcess5"/>
    <dgm:cxn modelId="{8F86EA24-5565-45DD-9490-5F3F216E8746}" type="presParOf" srcId="{8C4E50D5-99F1-41E7-8691-3BD48EA0DEFE}" destId="{A240E7C7-B106-4A3C-BD43-26558CBA0A0E}" srcOrd="6" destOrd="0" presId="urn:microsoft.com/office/officeart/2005/8/layout/vProcess5"/>
    <dgm:cxn modelId="{97D9019F-A9A0-4993-BDED-A37E50077392}" type="presParOf" srcId="{8C4E50D5-99F1-41E7-8691-3BD48EA0DEFE}" destId="{114A13D0-A6E7-4302-BE69-514F381D0C97}" srcOrd="7" destOrd="0" presId="urn:microsoft.com/office/officeart/2005/8/layout/vProcess5"/>
    <dgm:cxn modelId="{00985AC7-0F0B-435A-8D46-EC551B74D472}" type="presParOf" srcId="{8C4E50D5-99F1-41E7-8691-3BD48EA0DEFE}" destId="{A9B231B6-67D7-4E10-B153-D9BE856A476E}"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289D836-29CD-45A3-B8E3-93495EF7D164}" type="doc">
      <dgm:prSet loTypeId="urn:microsoft.com/office/officeart/2005/8/layout/vProcess5" loCatId="process" qsTypeId="urn:microsoft.com/office/officeart/2005/8/quickstyle/simple2" qsCatId="simple" csTypeId="urn:microsoft.com/office/officeart/2005/8/colors/colorful3" csCatId="colorful" phldr="1"/>
      <dgm:spPr/>
      <dgm:t>
        <a:bodyPr/>
        <a:lstStyle/>
        <a:p>
          <a:endParaRPr lang="es-EC"/>
        </a:p>
      </dgm:t>
    </dgm:pt>
    <dgm:pt modelId="{5F846D6F-E028-4D91-8D13-0890758C96BE}">
      <dgm:prSet phldrT="[Texto]" custT="1"/>
      <dgm:spPr/>
      <dgm:t>
        <a:bodyPr/>
        <a:lstStyle/>
        <a:p>
          <a:r>
            <a:rPr lang="es-EC" sz="2000" i="0" dirty="0" smtClean="0">
              <a:latin typeface="Arial" panose="020B0604020202020204" pitchFamily="34" charset="0"/>
              <a:cs typeface="Arial" panose="020B0604020202020204" pitchFamily="34" charset="0"/>
            </a:rPr>
            <a:t>Se diagnóstica por presencia de quistes en heces fecales tomadas durante distintos días. </a:t>
          </a:r>
          <a:endParaRPr lang="es-EC" sz="2000" i="0" dirty="0">
            <a:latin typeface="Arial" panose="020B0604020202020204" pitchFamily="34" charset="0"/>
            <a:cs typeface="Arial" panose="020B0604020202020204" pitchFamily="34" charset="0"/>
          </a:endParaRPr>
        </a:p>
      </dgm:t>
    </dgm:pt>
    <dgm:pt modelId="{470E2344-BB3C-41FF-A403-6EBBAFCF52F3}" type="parTrans" cxnId="{D1C7F4AB-F115-4234-B25E-A1D5F333DCEB}">
      <dgm:prSet/>
      <dgm:spPr/>
      <dgm:t>
        <a:bodyPr/>
        <a:lstStyle/>
        <a:p>
          <a:endParaRPr lang="es-EC">
            <a:latin typeface="Arial" panose="020B0604020202020204" pitchFamily="34" charset="0"/>
            <a:cs typeface="Arial" panose="020B0604020202020204" pitchFamily="34" charset="0"/>
          </a:endParaRPr>
        </a:p>
      </dgm:t>
    </dgm:pt>
    <dgm:pt modelId="{09C8606A-F586-4C7C-8DAA-27DBC8B2D7EC}" type="sibTrans" cxnId="{D1C7F4AB-F115-4234-B25E-A1D5F333DCEB}">
      <dgm:prSet/>
      <dgm:spPr/>
      <dgm:t>
        <a:bodyPr/>
        <a:lstStyle/>
        <a:p>
          <a:endParaRPr lang="es-EC">
            <a:latin typeface="Arial" panose="020B0604020202020204" pitchFamily="34" charset="0"/>
            <a:cs typeface="Arial" panose="020B0604020202020204" pitchFamily="34" charset="0"/>
          </a:endParaRPr>
        </a:p>
      </dgm:t>
    </dgm:pt>
    <dgm:pt modelId="{D0DF3622-A16E-4B46-BBCE-3AC48B8E6212}">
      <dgm:prSet phldrT="[Texto]" custT="1"/>
      <dgm:spPr/>
      <dgm:t>
        <a:bodyPr/>
        <a:lstStyle/>
        <a:p>
          <a:r>
            <a:rPr lang="es-EC" sz="2000" i="1" dirty="0" err="1" smtClean="0">
              <a:latin typeface="Arial" panose="020B0604020202020204" pitchFamily="34" charset="0"/>
              <a:cs typeface="Arial" panose="020B0604020202020204" pitchFamily="34" charset="0"/>
            </a:rPr>
            <a:t>Giardia</a:t>
          </a:r>
          <a:r>
            <a:rPr lang="es-EC" sz="2000" i="1" dirty="0" smtClean="0">
              <a:latin typeface="Arial" panose="020B0604020202020204" pitchFamily="34" charset="0"/>
              <a:cs typeface="Arial" panose="020B0604020202020204" pitchFamily="34" charset="0"/>
            </a:rPr>
            <a:t> </a:t>
          </a:r>
          <a:r>
            <a:rPr lang="es-EC" sz="2000" i="1" dirty="0" err="1" smtClean="0">
              <a:latin typeface="Arial" panose="020B0604020202020204" pitchFamily="34" charset="0"/>
              <a:cs typeface="Arial" panose="020B0604020202020204" pitchFamily="34" charset="0"/>
            </a:rPr>
            <a:t>intestinalis</a:t>
          </a:r>
          <a:r>
            <a:rPr lang="es-EC" sz="2000" i="1" dirty="0" smtClean="0">
              <a:latin typeface="Arial" panose="020B0604020202020204" pitchFamily="34" charset="0"/>
              <a:cs typeface="Arial" panose="020B0604020202020204" pitchFamily="34" charset="0"/>
            </a:rPr>
            <a:t> </a:t>
          </a:r>
          <a:r>
            <a:rPr lang="es-EC" sz="2000" i="0" dirty="0" smtClean="0">
              <a:latin typeface="Arial" panose="020B0604020202020204" pitchFamily="34" charset="0"/>
              <a:cs typeface="Arial" panose="020B0604020202020204" pitchFamily="34" charset="0"/>
            </a:rPr>
            <a:t>infecta mamíferos, 7 genotipos únicamente diferenciables mediante análisis moleculares</a:t>
          </a:r>
          <a:endParaRPr lang="es-EC" sz="2000" i="0" dirty="0">
            <a:latin typeface="Arial" panose="020B0604020202020204" pitchFamily="34" charset="0"/>
            <a:cs typeface="Arial" panose="020B0604020202020204" pitchFamily="34" charset="0"/>
          </a:endParaRPr>
        </a:p>
      </dgm:t>
    </dgm:pt>
    <dgm:pt modelId="{81E38D59-DE42-4CE2-9541-4478F0FF24EC}" type="parTrans" cxnId="{9EF537F0-2DA7-488C-BEB7-9EED72A5B1E9}">
      <dgm:prSet/>
      <dgm:spPr/>
      <dgm:t>
        <a:bodyPr/>
        <a:lstStyle/>
        <a:p>
          <a:endParaRPr lang="es-EC">
            <a:latin typeface="Arial" panose="020B0604020202020204" pitchFamily="34" charset="0"/>
            <a:cs typeface="Arial" panose="020B0604020202020204" pitchFamily="34" charset="0"/>
          </a:endParaRPr>
        </a:p>
      </dgm:t>
    </dgm:pt>
    <dgm:pt modelId="{E601C1F6-F664-4377-983B-D1E1E1D232D1}" type="sibTrans" cxnId="{9EF537F0-2DA7-488C-BEB7-9EED72A5B1E9}">
      <dgm:prSet/>
      <dgm:spPr/>
      <dgm:t>
        <a:bodyPr/>
        <a:lstStyle/>
        <a:p>
          <a:endParaRPr lang="es-EC">
            <a:latin typeface="Arial" panose="020B0604020202020204" pitchFamily="34" charset="0"/>
            <a:cs typeface="Arial" panose="020B0604020202020204" pitchFamily="34" charset="0"/>
          </a:endParaRPr>
        </a:p>
      </dgm:t>
    </dgm:pt>
    <dgm:pt modelId="{8C4E50D5-99F1-41E7-8691-3BD48EA0DEFE}" type="pres">
      <dgm:prSet presAssocID="{6289D836-29CD-45A3-B8E3-93495EF7D164}" presName="outerComposite" presStyleCnt="0">
        <dgm:presLayoutVars>
          <dgm:chMax val="5"/>
          <dgm:dir/>
          <dgm:resizeHandles val="exact"/>
        </dgm:presLayoutVars>
      </dgm:prSet>
      <dgm:spPr/>
      <dgm:t>
        <a:bodyPr/>
        <a:lstStyle/>
        <a:p>
          <a:endParaRPr lang="es-EC"/>
        </a:p>
      </dgm:t>
    </dgm:pt>
    <dgm:pt modelId="{64DC9C03-5E3D-479A-BAE5-E09D04FBC04C}" type="pres">
      <dgm:prSet presAssocID="{6289D836-29CD-45A3-B8E3-93495EF7D164}" presName="dummyMaxCanvas" presStyleCnt="0">
        <dgm:presLayoutVars/>
      </dgm:prSet>
      <dgm:spPr/>
      <dgm:t>
        <a:bodyPr/>
        <a:lstStyle/>
        <a:p>
          <a:endParaRPr lang="es-EC"/>
        </a:p>
      </dgm:t>
    </dgm:pt>
    <dgm:pt modelId="{F3834546-EA62-4559-9640-9274CFF3B4AF}" type="pres">
      <dgm:prSet presAssocID="{6289D836-29CD-45A3-B8E3-93495EF7D164}" presName="TwoNodes_1" presStyleLbl="node1" presStyleIdx="0" presStyleCnt="2">
        <dgm:presLayoutVars>
          <dgm:bulletEnabled val="1"/>
        </dgm:presLayoutVars>
      </dgm:prSet>
      <dgm:spPr/>
      <dgm:t>
        <a:bodyPr/>
        <a:lstStyle/>
        <a:p>
          <a:endParaRPr lang="es-EC"/>
        </a:p>
      </dgm:t>
    </dgm:pt>
    <dgm:pt modelId="{FDD05F68-4145-42D3-96DB-192AA9B1E3CC}" type="pres">
      <dgm:prSet presAssocID="{6289D836-29CD-45A3-B8E3-93495EF7D164}" presName="TwoNodes_2" presStyleLbl="node1" presStyleIdx="1" presStyleCnt="2" custScaleX="101855" custScaleY="121908" custLinFactNeighborX="-1514" custLinFactNeighborY="9164">
        <dgm:presLayoutVars>
          <dgm:bulletEnabled val="1"/>
        </dgm:presLayoutVars>
      </dgm:prSet>
      <dgm:spPr/>
      <dgm:t>
        <a:bodyPr/>
        <a:lstStyle/>
        <a:p>
          <a:endParaRPr lang="es-EC"/>
        </a:p>
      </dgm:t>
    </dgm:pt>
    <dgm:pt modelId="{1A258030-66DB-4877-BBBE-3F8E558DA707}" type="pres">
      <dgm:prSet presAssocID="{6289D836-29CD-45A3-B8E3-93495EF7D164}" presName="TwoConn_1-2" presStyleLbl="fgAccFollowNode1" presStyleIdx="0" presStyleCnt="1">
        <dgm:presLayoutVars>
          <dgm:bulletEnabled val="1"/>
        </dgm:presLayoutVars>
      </dgm:prSet>
      <dgm:spPr/>
      <dgm:t>
        <a:bodyPr/>
        <a:lstStyle/>
        <a:p>
          <a:endParaRPr lang="es-EC"/>
        </a:p>
      </dgm:t>
    </dgm:pt>
    <dgm:pt modelId="{4DADB35C-D86F-4D14-A84E-F0F37F0D58E9}" type="pres">
      <dgm:prSet presAssocID="{6289D836-29CD-45A3-B8E3-93495EF7D164}" presName="TwoNodes_1_text" presStyleLbl="node1" presStyleIdx="1" presStyleCnt="2">
        <dgm:presLayoutVars>
          <dgm:bulletEnabled val="1"/>
        </dgm:presLayoutVars>
      </dgm:prSet>
      <dgm:spPr/>
      <dgm:t>
        <a:bodyPr/>
        <a:lstStyle/>
        <a:p>
          <a:endParaRPr lang="es-EC"/>
        </a:p>
      </dgm:t>
    </dgm:pt>
    <dgm:pt modelId="{C804881C-F5EB-422D-8E0C-8713BB96645D}" type="pres">
      <dgm:prSet presAssocID="{6289D836-29CD-45A3-B8E3-93495EF7D164}" presName="TwoNodes_2_text" presStyleLbl="node1" presStyleIdx="1" presStyleCnt="2">
        <dgm:presLayoutVars>
          <dgm:bulletEnabled val="1"/>
        </dgm:presLayoutVars>
      </dgm:prSet>
      <dgm:spPr/>
      <dgm:t>
        <a:bodyPr/>
        <a:lstStyle/>
        <a:p>
          <a:endParaRPr lang="es-EC"/>
        </a:p>
      </dgm:t>
    </dgm:pt>
  </dgm:ptLst>
  <dgm:cxnLst>
    <dgm:cxn modelId="{03A34202-D379-47D0-B514-BF7C953B6266}" type="presOf" srcId="{D0DF3622-A16E-4B46-BBCE-3AC48B8E6212}" destId="{C804881C-F5EB-422D-8E0C-8713BB96645D}" srcOrd="1" destOrd="0" presId="urn:microsoft.com/office/officeart/2005/8/layout/vProcess5"/>
    <dgm:cxn modelId="{E66C6BCE-6ABE-4B9F-8120-DFAF836949A1}" type="presOf" srcId="{5F846D6F-E028-4D91-8D13-0890758C96BE}" destId="{4DADB35C-D86F-4D14-A84E-F0F37F0D58E9}" srcOrd="1" destOrd="0" presId="urn:microsoft.com/office/officeart/2005/8/layout/vProcess5"/>
    <dgm:cxn modelId="{1ED1E4AC-9ECD-4A0B-AF19-E6160ABBE812}" type="presOf" srcId="{6289D836-29CD-45A3-B8E3-93495EF7D164}" destId="{8C4E50D5-99F1-41E7-8691-3BD48EA0DEFE}" srcOrd="0" destOrd="0" presId="urn:microsoft.com/office/officeart/2005/8/layout/vProcess5"/>
    <dgm:cxn modelId="{D1C7F4AB-F115-4234-B25E-A1D5F333DCEB}" srcId="{6289D836-29CD-45A3-B8E3-93495EF7D164}" destId="{5F846D6F-E028-4D91-8D13-0890758C96BE}" srcOrd="0" destOrd="0" parTransId="{470E2344-BB3C-41FF-A403-6EBBAFCF52F3}" sibTransId="{09C8606A-F586-4C7C-8DAA-27DBC8B2D7EC}"/>
    <dgm:cxn modelId="{03860316-CC88-47D3-A2CF-DA7D271E22AB}" type="presOf" srcId="{5F846D6F-E028-4D91-8D13-0890758C96BE}" destId="{F3834546-EA62-4559-9640-9274CFF3B4AF}" srcOrd="0" destOrd="0" presId="urn:microsoft.com/office/officeart/2005/8/layout/vProcess5"/>
    <dgm:cxn modelId="{0920F902-12C9-4BA6-8A97-90F8CCC9AD95}" type="presOf" srcId="{D0DF3622-A16E-4B46-BBCE-3AC48B8E6212}" destId="{FDD05F68-4145-42D3-96DB-192AA9B1E3CC}" srcOrd="0" destOrd="0" presId="urn:microsoft.com/office/officeart/2005/8/layout/vProcess5"/>
    <dgm:cxn modelId="{FC9C30AC-5398-4CC1-BC14-D5306BDD0563}" type="presOf" srcId="{09C8606A-F586-4C7C-8DAA-27DBC8B2D7EC}" destId="{1A258030-66DB-4877-BBBE-3F8E558DA707}" srcOrd="0" destOrd="0" presId="urn:microsoft.com/office/officeart/2005/8/layout/vProcess5"/>
    <dgm:cxn modelId="{9EF537F0-2DA7-488C-BEB7-9EED72A5B1E9}" srcId="{6289D836-29CD-45A3-B8E3-93495EF7D164}" destId="{D0DF3622-A16E-4B46-BBCE-3AC48B8E6212}" srcOrd="1" destOrd="0" parTransId="{81E38D59-DE42-4CE2-9541-4478F0FF24EC}" sibTransId="{E601C1F6-F664-4377-983B-D1E1E1D232D1}"/>
    <dgm:cxn modelId="{9D5EB671-1D8A-49B5-9D14-0E374C4703E9}" type="presParOf" srcId="{8C4E50D5-99F1-41E7-8691-3BD48EA0DEFE}" destId="{64DC9C03-5E3D-479A-BAE5-E09D04FBC04C}" srcOrd="0" destOrd="0" presId="urn:microsoft.com/office/officeart/2005/8/layout/vProcess5"/>
    <dgm:cxn modelId="{C52017F1-F5AA-43F8-BDEA-D92250C0A705}" type="presParOf" srcId="{8C4E50D5-99F1-41E7-8691-3BD48EA0DEFE}" destId="{F3834546-EA62-4559-9640-9274CFF3B4AF}" srcOrd="1" destOrd="0" presId="urn:microsoft.com/office/officeart/2005/8/layout/vProcess5"/>
    <dgm:cxn modelId="{5E28E7E4-D27F-490D-AF7F-4F970ACD9111}" type="presParOf" srcId="{8C4E50D5-99F1-41E7-8691-3BD48EA0DEFE}" destId="{FDD05F68-4145-42D3-96DB-192AA9B1E3CC}" srcOrd="2" destOrd="0" presId="urn:microsoft.com/office/officeart/2005/8/layout/vProcess5"/>
    <dgm:cxn modelId="{3FB2066D-4A6D-4DD6-BBFD-010F3909250A}" type="presParOf" srcId="{8C4E50D5-99F1-41E7-8691-3BD48EA0DEFE}" destId="{1A258030-66DB-4877-BBBE-3F8E558DA707}" srcOrd="3" destOrd="0" presId="urn:microsoft.com/office/officeart/2005/8/layout/vProcess5"/>
    <dgm:cxn modelId="{14282BF9-15CD-44F9-BB3A-462586E90D7D}" type="presParOf" srcId="{8C4E50D5-99F1-41E7-8691-3BD48EA0DEFE}" destId="{4DADB35C-D86F-4D14-A84E-F0F37F0D58E9}" srcOrd="4" destOrd="0" presId="urn:microsoft.com/office/officeart/2005/8/layout/vProcess5"/>
    <dgm:cxn modelId="{5D335F0F-6275-43BA-94A6-13A3D54064C4}" type="presParOf" srcId="{8C4E50D5-99F1-41E7-8691-3BD48EA0DEFE}" destId="{C804881C-F5EB-422D-8E0C-8713BB96645D}" srcOrd="5"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4EC046D-DC68-4031-936B-F7754E43403D}" type="doc">
      <dgm:prSet loTypeId="urn:microsoft.com/office/officeart/2009/3/layout/HorizontalOrganizationChart" loCatId="hierarchy" qsTypeId="urn:microsoft.com/office/officeart/2005/8/quickstyle/simple1" qsCatId="simple" csTypeId="urn:microsoft.com/office/officeart/2005/8/colors/accent3_2" csCatId="accent3" phldr="1"/>
      <dgm:spPr/>
      <dgm:t>
        <a:bodyPr/>
        <a:lstStyle/>
        <a:p>
          <a:endParaRPr lang="es-EC"/>
        </a:p>
      </dgm:t>
    </dgm:pt>
    <dgm:pt modelId="{F85D2E79-4E2E-4848-A82F-FAE26D811BA7}">
      <dgm:prSet phldrT="[Texto]" custT="1"/>
      <dgm:spPr/>
      <dgm:t>
        <a:bodyPr/>
        <a:lstStyle/>
        <a:p>
          <a:r>
            <a:rPr lang="es-EC" sz="2000" dirty="0" smtClean="0"/>
            <a:t>Genotipo A</a:t>
          </a:r>
          <a:endParaRPr lang="es-EC" sz="2000" dirty="0"/>
        </a:p>
      </dgm:t>
    </dgm:pt>
    <dgm:pt modelId="{4959BBA2-4CF2-4A72-B1C2-40A737195BFF}" type="parTrans" cxnId="{5CBBC28B-CCE2-4FE7-9A8A-015807B0132A}">
      <dgm:prSet/>
      <dgm:spPr/>
      <dgm:t>
        <a:bodyPr/>
        <a:lstStyle/>
        <a:p>
          <a:endParaRPr lang="es-EC"/>
        </a:p>
      </dgm:t>
    </dgm:pt>
    <dgm:pt modelId="{1BA08F8B-66CD-4E48-B06C-798DE05FFC2E}" type="sibTrans" cxnId="{5CBBC28B-CCE2-4FE7-9A8A-015807B0132A}">
      <dgm:prSet/>
      <dgm:spPr/>
      <dgm:t>
        <a:bodyPr/>
        <a:lstStyle/>
        <a:p>
          <a:endParaRPr lang="es-EC"/>
        </a:p>
      </dgm:t>
    </dgm:pt>
    <dgm:pt modelId="{3E230B9C-3C44-41B1-9928-8D0EA848A398}">
      <dgm:prSet phldrT="[Texto]" custT="1"/>
      <dgm:spPr/>
      <dgm:t>
        <a:bodyPr/>
        <a:lstStyle/>
        <a:p>
          <a:r>
            <a:rPr lang="es-EC" sz="1800" dirty="0" smtClean="0"/>
            <a:t>AI </a:t>
          </a:r>
          <a:endParaRPr lang="es-EC" sz="1800" dirty="0"/>
        </a:p>
      </dgm:t>
    </dgm:pt>
    <dgm:pt modelId="{3C5167A6-72E2-4049-9959-D424C5D3AC83}" type="parTrans" cxnId="{44804BCB-13D6-4B07-A7C2-556A99FACDF0}">
      <dgm:prSet/>
      <dgm:spPr/>
      <dgm:t>
        <a:bodyPr/>
        <a:lstStyle/>
        <a:p>
          <a:endParaRPr lang="es-EC"/>
        </a:p>
      </dgm:t>
    </dgm:pt>
    <dgm:pt modelId="{5A9B79BD-15A5-4D80-AD22-2EEECE4ED943}" type="sibTrans" cxnId="{44804BCB-13D6-4B07-A7C2-556A99FACDF0}">
      <dgm:prSet/>
      <dgm:spPr/>
      <dgm:t>
        <a:bodyPr/>
        <a:lstStyle/>
        <a:p>
          <a:endParaRPr lang="es-EC"/>
        </a:p>
      </dgm:t>
    </dgm:pt>
    <dgm:pt modelId="{760266CD-8606-432E-A903-CE9931265FB2}">
      <dgm:prSet phldrT="[Texto]" custT="1"/>
      <dgm:spPr/>
      <dgm:t>
        <a:bodyPr/>
        <a:lstStyle/>
        <a:p>
          <a:r>
            <a:rPr lang="es-EC" sz="1800" dirty="0" smtClean="0"/>
            <a:t>AII</a:t>
          </a:r>
          <a:endParaRPr lang="es-EC" sz="1800" dirty="0"/>
        </a:p>
      </dgm:t>
    </dgm:pt>
    <dgm:pt modelId="{817D7E05-145F-4B15-AF59-85BAF8DA675E}" type="parTrans" cxnId="{46B6FA10-9557-4475-8808-F6FF9743F3BF}">
      <dgm:prSet/>
      <dgm:spPr/>
      <dgm:t>
        <a:bodyPr/>
        <a:lstStyle/>
        <a:p>
          <a:endParaRPr lang="es-EC"/>
        </a:p>
      </dgm:t>
    </dgm:pt>
    <dgm:pt modelId="{A696E2FA-1FF1-487B-A0A7-728ACC285466}" type="sibTrans" cxnId="{46B6FA10-9557-4475-8808-F6FF9743F3BF}">
      <dgm:prSet/>
      <dgm:spPr/>
      <dgm:t>
        <a:bodyPr/>
        <a:lstStyle/>
        <a:p>
          <a:endParaRPr lang="es-EC"/>
        </a:p>
      </dgm:t>
    </dgm:pt>
    <dgm:pt modelId="{5D8C2F08-BBC8-46B6-90ED-E3BCB6175468}">
      <dgm:prSet phldrT="[Texto]" custT="1"/>
      <dgm:spPr/>
      <dgm:t>
        <a:bodyPr/>
        <a:lstStyle/>
        <a:p>
          <a:r>
            <a:rPr lang="es-EC" sz="1800" dirty="0" smtClean="0"/>
            <a:t>AIII</a:t>
          </a:r>
          <a:endParaRPr lang="es-EC" sz="1800" dirty="0"/>
        </a:p>
      </dgm:t>
    </dgm:pt>
    <dgm:pt modelId="{DDACC9D4-055B-4C76-8AFD-06A5B61ECE95}" type="parTrans" cxnId="{6962835C-E128-4E02-B034-00AD4EA62B7A}">
      <dgm:prSet/>
      <dgm:spPr/>
      <dgm:t>
        <a:bodyPr/>
        <a:lstStyle/>
        <a:p>
          <a:endParaRPr lang="es-EC"/>
        </a:p>
      </dgm:t>
    </dgm:pt>
    <dgm:pt modelId="{C86BDF96-0D76-448F-9E26-537AD4BDF910}" type="sibTrans" cxnId="{6962835C-E128-4E02-B034-00AD4EA62B7A}">
      <dgm:prSet/>
      <dgm:spPr/>
      <dgm:t>
        <a:bodyPr/>
        <a:lstStyle/>
        <a:p>
          <a:endParaRPr lang="es-EC"/>
        </a:p>
      </dgm:t>
    </dgm:pt>
    <dgm:pt modelId="{07E96CB4-7BED-4E92-ADE1-6168B298404F}">
      <dgm:prSet phldrT="[Texto]" custT="1"/>
      <dgm:spPr/>
      <dgm:t>
        <a:bodyPr/>
        <a:lstStyle/>
        <a:p>
          <a:r>
            <a:rPr lang="es-EC" sz="1800" dirty="0" smtClean="0"/>
            <a:t>Seres humanos y animales (</a:t>
          </a:r>
          <a:r>
            <a:rPr lang="es-EC" sz="1800" dirty="0" err="1" smtClean="0"/>
            <a:t>zoonótico</a:t>
          </a:r>
          <a:r>
            <a:rPr lang="es-EC" sz="1800" dirty="0" smtClean="0"/>
            <a:t>)</a:t>
          </a:r>
          <a:endParaRPr lang="es-EC" sz="1800" dirty="0"/>
        </a:p>
      </dgm:t>
    </dgm:pt>
    <dgm:pt modelId="{9C97F230-B6B4-4601-959F-3BB433710C05}" type="parTrans" cxnId="{861C01E0-4713-40A4-B137-B50CC3A48E2A}">
      <dgm:prSet/>
      <dgm:spPr/>
      <dgm:t>
        <a:bodyPr/>
        <a:lstStyle/>
        <a:p>
          <a:endParaRPr lang="es-EC"/>
        </a:p>
      </dgm:t>
    </dgm:pt>
    <dgm:pt modelId="{BD7933D5-1B47-41D3-B65E-28FFC1DF240A}" type="sibTrans" cxnId="{861C01E0-4713-40A4-B137-B50CC3A48E2A}">
      <dgm:prSet/>
      <dgm:spPr/>
      <dgm:t>
        <a:bodyPr/>
        <a:lstStyle/>
        <a:p>
          <a:endParaRPr lang="es-EC"/>
        </a:p>
      </dgm:t>
    </dgm:pt>
    <dgm:pt modelId="{5197B687-9102-4B6E-8695-BA1DFBCB0EA2}">
      <dgm:prSet phldrT="[Texto]" custT="1"/>
      <dgm:spPr/>
      <dgm:t>
        <a:bodyPr/>
        <a:lstStyle/>
        <a:p>
          <a:r>
            <a:rPr lang="es-EC" sz="1800" dirty="0" smtClean="0"/>
            <a:t>Seres humanos</a:t>
          </a:r>
          <a:endParaRPr lang="es-EC" sz="1800" dirty="0"/>
        </a:p>
      </dgm:t>
    </dgm:pt>
    <dgm:pt modelId="{19E77945-F8A7-4A70-B395-FE97444215BE}" type="parTrans" cxnId="{95B940D7-BA90-4A56-A0B7-1F049C782492}">
      <dgm:prSet/>
      <dgm:spPr/>
      <dgm:t>
        <a:bodyPr/>
        <a:lstStyle/>
        <a:p>
          <a:endParaRPr lang="es-EC"/>
        </a:p>
      </dgm:t>
    </dgm:pt>
    <dgm:pt modelId="{4129AC15-93AB-4EC4-A1F4-0FC704142469}" type="sibTrans" cxnId="{95B940D7-BA90-4A56-A0B7-1F049C782492}">
      <dgm:prSet/>
      <dgm:spPr/>
      <dgm:t>
        <a:bodyPr/>
        <a:lstStyle/>
        <a:p>
          <a:endParaRPr lang="es-EC"/>
        </a:p>
      </dgm:t>
    </dgm:pt>
    <dgm:pt modelId="{3CEF6749-E9DE-4B7F-B267-DA73E7DF9C65}">
      <dgm:prSet phldrT="[Texto]" custT="1"/>
      <dgm:spPr/>
      <dgm:t>
        <a:bodyPr/>
        <a:lstStyle/>
        <a:p>
          <a:r>
            <a:rPr lang="es-EC" sz="1800" dirty="0" smtClean="0"/>
            <a:t>Ungulados silvestres</a:t>
          </a:r>
          <a:endParaRPr lang="es-EC" sz="1800" dirty="0"/>
        </a:p>
      </dgm:t>
    </dgm:pt>
    <dgm:pt modelId="{4D72E843-6F76-41A4-A2B6-B3F7AB36EE7F}" type="parTrans" cxnId="{200F0199-A838-4F85-96EE-A7D87A3ECE92}">
      <dgm:prSet/>
      <dgm:spPr/>
      <dgm:t>
        <a:bodyPr/>
        <a:lstStyle/>
        <a:p>
          <a:endParaRPr lang="es-EC"/>
        </a:p>
      </dgm:t>
    </dgm:pt>
    <dgm:pt modelId="{99C20B23-5012-4B46-93B7-6EE9D926C279}" type="sibTrans" cxnId="{200F0199-A838-4F85-96EE-A7D87A3ECE92}">
      <dgm:prSet/>
      <dgm:spPr/>
      <dgm:t>
        <a:bodyPr/>
        <a:lstStyle/>
        <a:p>
          <a:endParaRPr lang="es-EC"/>
        </a:p>
      </dgm:t>
    </dgm:pt>
    <dgm:pt modelId="{64988EA7-D599-4262-AEA1-7F9EEEDD3029}" type="pres">
      <dgm:prSet presAssocID="{E4EC046D-DC68-4031-936B-F7754E43403D}" presName="hierChild1" presStyleCnt="0">
        <dgm:presLayoutVars>
          <dgm:orgChart val="1"/>
          <dgm:chPref val="1"/>
          <dgm:dir/>
          <dgm:animOne val="branch"/>
          <dgm:animLvl val="lvl"/>
          <dgm:resizeHandles/>
        </dgm:presLayoutVars>
      </dgm:prSet>
      <dgm:spPr/>
      <dgm:t>
        <a:bodyPr/>
        <a:lstStyle/>
        <a:p>
          <a:endParaRPr lang="es-EC"/>
        </a:p>
      </dgm:t>
    </dgm:pt>
    <dgm:pt modelId="{DC9871B2-3E7E-4313-A27B-ACB27B428CE0}" type="pres">
      <dgm:prSet presAssocID="{F85D2E79-4E2E-4848-A82F-FAE26D811BA7}" presName="hierRoot1" presStyleCnt="0">
        <dgm:presLayoutVars>
          <dgm:hierBranch val="init"/>
        </dgm:presLayoutVars>
      </dgm:prSet>
      <dgm:spPr/>
    </dgm:pt>
    <dgm:pt modelId="{7C0BC2CB-FA4D-4458-88A7-C13EC1BA39AC}" type="pres">
      <dgm:prSet presAssocID="{F85D2E79-4E2E-4848-A82F-FAE26D811BA7}" presName="rootComposite1" presStyleCnt="0"/>
      <dgm:spPr/>
    </dgm:pt>
    <dgm:pt modelId="{BD20561A-1231-4000-A4FC-7B319BE4CA15}" type="pres">
      <dgm:prSet presAssocID="{F85D2E79-4E2E-4848-A82F-FAE26D811BA7}" presName="rootText1" presStyleLbl="node0" presStyleIdx="0" presStyleCnt="1" custScaleX="69325" custLinFactNeighborX="-15" custLinFactNeighborY="10580">
        <dgm:presLayoutVars>
          <dgm:chPref val="3"/>
        </dgm:presLayoutVars>
      </dgm:prSet>
      <dgm:spPr/>
      <dgm:t>
        <a:bodyPr/>
        <a:lstStyle/>
        <a:p>
          <a:endParaRPr lang="es-EC"/>
        </a:p>
      </dgm:t>
    </dgm:pt>
    <dgm:pt modelId="{FB6BAA8F-91B3-4EF9-8ADD-804A71B720B3}" type="pres">
      <dgm:prSet presAssocID="{F85D2E79-4E2E-4848-A82F-FAE26D811BA7}" presName="rootConnector1" presStyleLbl="node1" presStyleIdx="0" presStyleCnt="0"/>
      <dgm:spPr/>
      <dgm:t>
        <a:bodyPr/>
        <a:lstStyle/>
        <a:p>
          <a:endParaRPr lang="es-EC"/>
        </a:p>
      </dgm:t>
    </dgm:pt>
    <dgm:pt modelId="{0933A536-D719-46BF-831D-8825B1F89322}" type="pres">
      <dgm:prSet presAssocID="{F85D2E79-4E2E-4848-A82F-FAE26D811BA7}" presName="hierChild2" presStyleCnt="0"/>
      <dgm:spPr/>
    </dgm:pt>
    <dgm:pt modelId="{F6C3F376-C6F1-49AC-8C91-6580A0FA7643}" type="pres">
      <dgm:prSet presAssocID="{3C5167A6-72E2-4049-9959-D424C5D3AC83}" presName="Name64" presStyleLbl="parChTrans1D2" presStyleIdx="0" presStyleCnt="3"/>
      <dgm:spPr/>
      <dgm:t>
        <a:bodyPr/>
        <a:lstStyle/>
        <a:p>
          <a:endParaRPr lang="es-EC"/>
        </a:p>
      </dgm:t>
    </dgm:pt>
    <dgm:pt modelId="{78D82C47-0CC3-4EE5-953D-FCAB7CE2F56E}" type="pres">
      <dgm:prSet presAssocID="{3E230B9C-3C44-41B1-9928-8D0EA848A398}" presName="hierRoot2" presStyleCnt="0">
        <dgm:presLayoutVars>
          <dgm:hierBranch val="init"/>
        </dgm:presLayoutVars>
      </dgm:prSet>
      <dgm:spPr/>
    </dgm:pt>
    <dgm:pt modelId="{61F21EAB-4DA0-4091-9460-0B675629B688}" type="pres">
      <dgm:prSet presAssocID="{3E230B9C-3C44-41B1-9928-8D0EA848A398}" presName="rootComposite" presStyleCnt="0"/>
      <dgm:spPr/>
    </dgm:pt>
    <dgm:pt modelId="{6547AD2A-E610-4F61-9A5A-45C1BDEE56AA}" type="pres">
      <dgm:prSet presAssocID="{3E230B9C-3C44-41B1-9928-8D0EA848A398}" presName="rootText" presStyleLbl="node2" presStyleIdx="0" presStyleCnt="3" custScaleX="25956">
        <dgm:presLayoutVars>
          <dgm:chPref val="3"/>
        </dgm:presLayoutVars>
      </dgm:prSet>
      <dgm:spPr/>
      <dgm:t>
        <a:bodyPr/>
        <a:lstStyle/>
        <a:p>
          <a:endParaRPr lang="es-EC"/>
        </a:p>
      </dgm:t>
    </dgm:pt>
    <dgm:pt modelId="{715C7103-9625-4DAF-B487-D183FFB61338}" type="pres">
      <dgm:prSet presAssocID="{3E230B9C-3C44-41B1-9928-8D0EA848A398}" presName="rootConnector" presStyleLbl="node2" presStyleIdx="0" presStyleCnt="3"/>
      <dgm:spPr/>
      <dgm:t>
        <a:bodyPr/>
        <a:lstStyle/>
        <a:p>
          <a:endParaRPr lang="es-EC"/>
        </a:p>
      </dgm:t>
    </dgm:pt>
    <dgm:pt modelId="{7D0A4110-D540-43AC-A5F6-48B3D9914600}" type="pres">
      <dgm:prSet presAssocID="{3E230B9C-3C44-41B1-9928-8D0EA848A398}" presName="hierChild4" presStyleCnt="0"/>
      <dgm:spPr/>
    </dgm:pt>
    <dgm:pt modelId="{CF4120E2-B07A-4102-BB33-4F1A620C7337}" type="pres">
      <dgm:prSet presAssocID="{9C97F230-B6B4-4601-959F-3BB433710C05}" presName="Name64" presStyleLbl="parChTrans1D3" presStyleIdx="0" presStyleCnt="3"/>
      <dgm:spPr/>
      <dgm:t>
        <a:bodyPr/>
        <a:lstStyle/>
        <a:p>
          <a:endParaRPr lang="es-EC"/>
        </a:p>
      </dgm:t>
    </dgm:pt>
    <dgm:pt modelId="{788FD181-538E-42D8-B46D-413B83DE663C}" type="pres">
      <dgm:prSet presAssocID="{07E96CB4-7BED-4E92-ADE1-6168B298404F}" presName="hierRoot2" presStyleCnt="0">
        <dgm:presLayoutVars>
          <dgm:hierBranch val="init"/>
        </dgm:presLayoutVars>
      </dgm:prSet>
      <dgm:spPr/>
    </dgm:pt>
    <dgm:pt modelId="{7229DAA0-BB0D-46EB-A65B-E3C75A6141D6}" type="pres">
      <dgm:prSet presAssocID="{07E96CB4-7BED-4E92-ADE1-6168B298404F}" presName="rootComposite" presStyleCnt="0"/>
      <dgm:spPr/>
    </dgm:pt>
    <dgm:pt modelId="{40863702-C42C-40E8-8023-B85F47B61D87}" type="pres">
      <dgm:prSet presAssocID="{07E96CB4-7BED-4E92-ADE1-6168B298404F}" presName="rootText" presStyleLbl="node3" presStyleIdx="0" presStyleCnt="3">
        <dgm:presLayoutVars>
          <dgm:chPref val="3"/>
        </dgm:presLayoutVars>
      </dgm:prSet>
      <dgm:spPr/>
      <dgm:t>
        <a:bodyPr/>
        <a:lstStyle/>
        <a:p>
          <a:endParaRPr lang="es-EC"/>
        </a:p>
      </dgm:t>
    </dgm:pt>
    <dgm:pt modelId="{5235AE79-973A-46D2-A02B-CFE9098D432C}" type="pres">
      <dgm:prSet presAssocID="{07E96CB4-7BED-4E92-ADE1-6168B298404F}" presName="rootConnector" presStyleLbl="node3" presStyleIdx="0" presStyleCnt="3"/>
      <dgm:spPr/>
      <dgm:t>
        <a:bodyPr/>
        <a:lstStyle/>
        <a:p>
          <a:endParaRPr lang="es-EC"/>
        </a:p>
      </dgm:t>
    </dgm:pt>
    <dgm:pt modelId="{C23FE0A1-AE87-45C8-B05D-45DB728CAE43}" type="pres">
      <dgm:prSet presAssocID="{07E96CB4-7BED-4E92-ADE1-6168B298404F}" presName="hierChild4" presStyleCnt="0"/>
      <dgm:spPr/>
    </dgm:pt>
    <dgm:pt modelId="{E096892C-BA18-4B53-B340-C39FF4311820}" type="pres">
      <dgm:prSet presAssocID="{07E96CB4-7BED-4E92-ADE1-6168B298404F}" presName="hierChild5" presStyleCnt="0"/>
      <dgm:spPr/>
    </dgm:pt>
    <dgm:pt modelId="{02A9E5F9-6F5A-4246-9141-43E95388202D}" type="pres">
      <dgm:prSet presAssocID="{3E230B9C-3C44-41B1-9928-8D0EA848A398}" presName="hierChild5" presStyleCnt="0"/>
      <dgm:spPr/>
    </dgm:pt>
    <dgm:pt modelId="{29EA3632-FD0C-408F-93E7-1BDE95679691}" type="pres">
      <dgm:prSet presAssocID="{817D7E05-145F-4B15-AF59-85BAF8DA675E}" presName="Name64" presStyleLbl="parChTrans1D2" presStyleIdx="1" presStyleCnt="3"/>
      <dgm:spPr/>
      <dgm:t>
        <a:bodyPr/>
        <a:lstStyle/>
        <a:p>
          <a:endParaRPr lang="es-EC"/>
        </a:p>
      </dgm:t>
    </dgm:pt>
    <dgm:pt modelId="{55DCEB13-22DC-47E8-8DF4-18F54E6B39A8}" type="pres">
      <dgm:prSet presAssocID="{760266CD-8606-432E-A903-CE9931265FB2}" presName="hierRoot2" presStyleCnt="0">
        <dgm:presLayoutVars>
          <dgm:hierBranch val="init"/>
        </dgm:presLayoutVars>
      </dgm:prSet>
      <dgm:spPr/>
    </dgm:pt>
    <dgm:pt modelId="{899C406C-11F1-46CB-BF04-11C14595F188}" type="pres">
      <dgm:prSet presAssocID="{760266CD-8606-432E-A903-CE9931265FB2}" presName="rootComposite" presStyleCnt="0"/>
      <dgm:spPr/>
    </dgm:pt>
    <dgm:pt modelId="{A7842ECD-664D-45C8-BE5A-156400A26876}" type="pres">
      <dgm:prSet presAssocID="{760266CD-8606-432E-A903-CE9931265FB2}" presName="rootText" presStyleLbl="node2" presStyleIdx="1" presStyleCnt="3" custScaleX="22010">
        <dgm:presLayoutVars>
          <dgm:chPref val="3"/>
        </dgm:presLayoutVars>
      </dgm:prSet>
      <dgm:spPr/>
      <dgm:t>
        <a:bodyPr/>
        <a:lstStyle/>
        <a:p>
          <a:endParaRPr lang="es-EC"/>
        </a:p>
      </dgm:t>
    </dgm:pt>
    <dgm:pt modelId="{95D8D3BB-F32B-4D65-86CD-58D9B3FE650A}" type="pres">
      <dgm:prSet presAssocID="{760266CD-8606-432E-A903-CE9931265FB2}" presName="rootConnector" presStyleLbl="node2" presStyleIdx="1" presStyleCnt="3"/>
      <dgm:spPr/>
      <dgm:t>
        <a:bodyPr/>
        <a:lstStyle/>
        <a:p>
          <a:endParaRPr lang="es-EC"/>
        </a:p>
      </dgm:t>
    </dgm:pt>
    <dgm:pt modelId="{DE8C6417-6D4E-450F-A447-5FD0691F2785}" type="pres">
      <dgm:prSet presAssocID="{760266CD-8606-432E-A903-CE9931265FB2}" presName="hierChild4" presStyleCnt="0"/>
      <dgm:spPr/>
    </dgm:pt>
    <dgm:pt modelId="{269B65D5-2EE3-4568-A9E7-01EA90AB8CFE}" type="pres">
      <dgm:prSet presAssocID="{19E77945-F8A7-4A70-B395-FE97444215BE}" presName="Name64" presStyleLbl="parChTrans1D3" presStyleIdx="1" presStyleCnt="3"/>
      <dgm:spPr/>
      <dgm:t>
        <a:bodyPr/>
        <a:lstStyle/>
        <a:p>
          <a:endParaRPr lang="es-EC"/>
        </a:p>
      </dgm:t>
    </dgm:pt>
    <dgm:pt modelId="{172979CD-51FD-4F06-8A01-480E46B048DF}" type="pres">
      <dgm:prSet presAssocID="{5197B687-9102-4B6E-8695-BA1DFBCB0EA2}" presName="hierRoot2" presStyleCnt="0">
        <dgm:presLayoutVars>
          <dgm:hierBranch val="init"/>
        </dgm:presLayoutVars>
      </dgm:prSet>
      <dgm:spPr/>
    </dgm:pt>
    <dgm:pt modelId="{E1294847-CADF-4C6B-9E2C-908E1C2D7AC0}" type="pres">
      <dgm:prSet presAssocID="{5197B687-9102-4B6E-8695-BA1DFBCB0EA2}" presName="rootComposite" presStyleCnt="0"/>
      <dgm:spPr/>
    </dgm:pt>
    <dgm:pt modelId="{336DD053-8816-490E-95EB-2527F1123051}" type="pres">
      <dgm:prSet presAssocID="{5197B687-9102-4B6E-8695-BA1DFBCB0EA2}" presName="rootText" presStyleLbl="node3" presStyleIdx="1" presStyleCnt="3">
        <dgm:presLayoutVars>
          <dgm:chPref val="3"/>
        </dgm:presLayoutVars>
      </dgm:prSet>
      <dgm:spPr/>
      <dgm:t>
        <a:bodyPr/>
        <a:lstStyle/>
        <a:p>
          <a:endParaRPr lang="es-EC"/>
        </a:p>
      </dgm:t>
    </dgm:pt>
    <dgm:pt modelId="{FDC651F9-FF6A-428E-8010-E4F9AE1C062D}" type="pres">
      <dgm:prSet presAssocID="{5197B687-9102-4B6E-8695-BA1DFBCB0EA2}" presName="rootConnector" presStyleLbl="node3" presStyleIdx="1" presStyleCnt="3"/>
      <dgm:spPr/>
      <dgm:t>
        <a:bodyPr/>
        <a:lstStyle/>
        <a:p>
          <a:endParaRPr lang="es-EC"/>
        </a:p>
      </dgm:t>
    </dgm:pt>
    <dgm:pt modelId="{A742E811-7B59-4420-815D-BF848736E7FC}" type="pres">
      <dgm:prSet presAssocID="{5197B687-9102-4B6E-8695-BA1DFBCB0EA2}" presName="hierChild4" presStyleCnt="0"/>
      <dgm:spPr/>
    </dgm:pt>
    <dgm:pt modelId="{716494C9-E0DC-4EA2-B557-000297DCD97F}" type="pres">
      <dgm:prSet presAssocID="{5197B687-9102-4B6E-8695-BA1DFBCB0EA2}" presName="hierChild5" presStyleCnt="0"/>
      <dgm:spPr/>
    </dgm:pt>
    <dgm:pt modelId="{CB97466B-23E1-4B5D-B923-628215F77F0F}" type="pres">
      <dgm:prSet presAssocID="{760266CD-8606-432E-A903-CE9931265FB2}" presName="hierChild5" presStyleCnt="0"/>
      <dgm:spPr/>
    </dgm:pt>
    <dgm:pt modelId="{3F1C0D20-DBA0-4689-A25D-3BA9A21EEA87}" type="pres">
      <dgm:prSet presAssocID="{DDACC9D4-055B-4C76-8AFD-06A5B61ECE95}" presName="Name64" presStyleLbl="parChTrans1D2" presStyleIdx="2" presStyleCnt="3"/>
      <dgm:spPr/>
      <dgm:t>
        <a:bodyPr/>
        <a:lstStyle/>
        <a:p>
          <a:endParaRPr lang="es-EC"/>
        </a:p>
      </dgm:t>
    </dgm:pt>
    <dgm:pt modelId="{0AF04CC0-5648-4320-B411-2F67EB268B27}" type="pres">
      <dgm:prSet presAssocID="{5D8C2F08-BBC8-46B6-90ED-E3BCB6175468}" presName="hierRoot2" presStyleCnt="0">
        <dgm:presLayoutVars>
          <dgm:hierBranch val="init"/>
        </dgm:presLayoutVars>
      </dgm:prSet>
      <dgm:spPr/>
    </dgm:pt>
    <dgm:pt modelId="{863B779E-1996-462B-9AA1-EADDE6DC0128}" type="pres">
      <dgm:prSet presAssocID="{5D8C2F08-BBC8-46B6-90ED-E3BCB6175468}" presName="rootComposite" presStyleCnt="0"/>
      <dgm:spPr/>
    </dgm:pt>
    <dgm:pt modelId="{424D840E-6063-455B-B76D-DA1D9A77A401}" type="pres">
      <dgm:prSet presAssocID="{5D8C2F08-BBC8-46B6-90ED-E3BCB6175468}" presName="rootText" presStyleLbl="node2" presStyleIdx="2" presStyleCnt="3" custScaleX="26811">
        <dgm:presLayoutVars>
          <dgm:chPref val="3"/>
        </dgm:presLayoutVars>
      </dgm:prSet>
      <dgm:spPr/>
      <dgm:t>
        <a:bodyPr/>
        <a:lstStyle/>
        <a:p>
          <a:endParaRPr lang="es-EC"/>
        </a:p>
      </dgm:t>
    </dgm:pt>
    <dgm:pt modelId="{D3EAAD00-4AD0-42F7-B9B9-3275E238EB09}" type="pres">
      <dgm:prSet presAssocID="{5D8C2F08-BBC8-46B6-90ED-E3BCB6175468}" presName="rootConnector" presStyleLbl="node2" presStyleIdx="2" presStyleCnt="3"/>
      <dgm:spPr/>
      <dgm:t>
        <a:bodyPr/>
        <a:lstStyle/>
        <a:p>
          <a:endParaRPr lang="es-EC"/>
        </a:p>
      </dgm:t>
    </dgm:pt>
    <dgm:pt modelId="{A9F5DAA0-9289-4445-88AC-09D666A8A363}" type="pres">
      <dgm:prSet presAssocID="{5D8C2F08-BBC8-46B6-90ED-E3BCB6175468}" presName="hierChild4" presStyleCnt="0"/>
      <dgm:spPr/>
    </dgm:pt>
    <dgm:pt modelId="{EBF157F1-DDCC-463C-ADBD-F8A9F53EAE64}" type="pres">
      <dgm:prSet presAssocID="{4D72E843-6F76-41A4-A2B6-B3F7AB36EE7F}" presName="Name64" presStyleLbl="parChTrans1D3" presStyleIdx="2" presStyleCnt="3"/>
      <dgm:spPr/>
      <dgm:t>
        <a:bodyPr/>
        <a:lstStyle/>
        <a:p>
          <a:endParaRPr lang="es-EC"/>
        </a:p>
      </dgm:t>
    </dgm:pt>
    <dgm:pt modelId="{2CCE3DB5-1D1E-4322-8060-53EA29B740AB}" type="pres">
      <dgm:prSet presAssocID="{3CEF6749-E9DE-4B7F-B267-DA73E7DF9C65}" presName="hierRoot2" presStyleCnt="0">
        <dgm:presLayoutVars>
          <dgm:hierBranch val="init"/>
        </dgm:presLayoutVars>
      </dgm:prSet>
      <dgm:spPr/>
    </dgm:pt>
    <dgm:pt modelId="{B580E96D-FFEE-4DDA-A16A-A9A53C19C936}" type="pres">
      <dgm:prSet presAssocID="{3CEF6749-E9DE-4B7F-B267-DA73E7DF9C65}" presName="rootComposite" presStyleCnt="0"/>
      <dgm:spPr/>
    </dgm:pt>
    <dgm:pt modelId="{F310B36A-FE96-4248-8E27-D21981A21DD3}" type="pres">
      <dgm:prSet presAssocID="{3CEF6749-E9DE-4B7F-B267-DA73E7DF9C65}" presName="rootText" presStyleLbl="node3" presStyleIdx="2" presStyleCnt="3">
        <dgm:presLayoutVars>
          <dgm:chPref val="3"/>
        </dgm:presLayoutVars>
      </dgm:prSet>
      <dgm:spPr/>
      <dgm:t>
        <a:bodyPr/>
        <a:lstStyle/>
        <a:p>
          <a:endParaRPr lang="es-EC"/>
        </a:p>
      </dgm:t>
    </dgm:pt>
    <dgm:pt modelId="{D02202CE-8574-4F0C-9997-A4CC585AEED2}" type="pres">
      <dgm:prSet presAssocID="{3CEF6749-E9DE-4B7F-B267-DA73E7DF9C65}" presName="rootConnector" presStyleLbl="node3" presStyleIdx="2" presStyleCnt="3"/>
      <dgm:spPr/>
      <dgm:t>
        <a:bodyPr/>
        <a:lstStyle/>
        <a:p>
          <a:endParaRPr lang="es-EC"/>
        </a:p>
      </dgm:t>
    </dgm:pt>
    <dgm:pt modelId="{93583F4D-CC20-4649-8A58-C183406D991E}" type="pres">
      <dgm:prSet presAssocID="{3CEF6749-E9DE-4B7F-B267-DA73E7DF9C65}" presName="hierChild4" presStyleCnt="0"/>
      <dgm:spPr/>
    </dgm:pt>
    <dgm:pt modelId="{523390CB-8DF4-458D-A6E9-E5FB2B1E25CE}" type="pres">
      <dgm:prSet presAssocID="{3CEF6749-E9DE-4B7F-B267-DA73E7DF9C65}" presName="hierChild5" presStyleCnt="0"/>
      <dgm:spPr/>
    </dgm:pt>
    <dgm:pt modelId="{161B5475-6A3C-42F3-8B74-05B02DCFED5E}" type="pres">
      <dgm:prSet presAssocID="{5D8C2F08-BBC8-46B6-90ED-E3BCB6175468}" presName="hierChild5" presStyleCnt="0"/>
      <dgm:spPr/>
    </dgm:pt>
    <dgm:pt modelId="{4E437514-F1C1-47FC-95CA-C6C2B1ACB74A}" type="pres">
      <dgm:prSet presAssocID="{F85D2E79-4E2E-4848-A82F-FAE26D811BA7}" presName="hierChild3" presStyleCnt="0"/>
      <dgm:spPr/>
    </dgm:pt>
  </dgm:ptLst>
  <dgm:cxnLst>
    <dgm:cxn modelId="{8BC62435-805E-40EE-AC4F-2159BEB8D4FF}" type="presOf" srcId="{07E96CB4-7BED-4E92-ADE1-6168B298404F}" destId="{40863702-C42C-40E8-8023-B85F47B61D87}" srcOrd="0" destOrd="0" presId="urn:microsoft.com/office/officeart/2009/3/layout/HorizontalOrganizationChart"/>
    <dgm:cxn modelId="{CF1E9CE0-9B5A-40FB-BF43-B825723F36A8}" type="presOf" srcId="{5D8C2F08-BBC8-46B6-90ED-E3BCB6175468}" destId="{D3EAAD00-4AD0-42F7-B9B9-3275E238EB09}" srcOrd="1" destOrd="0" presId="urn:microsoft.com/office/officeart/2009/3/layout/HorizontalOrganizationChart"/>
    <dgm:cxn modelId="{6962835C-E128-4E02-B034-00AD4EA62B7A}" srcId="{F85D2E79-4E2E-4848-A82F-FAE26D811BA7}" destId="{5D8C2F08-BBC8-46B6-90ED-E3BCB6175468}" srcOrd="2" destOrd="0" parTransId="{DDACC9D4-055B-4C76-8AFD-06A5B61ECE95}" sibTransId="{C86BDF96-0D76-448F-9E26-537AD4BDF910}"/>
    <dgm:cxn modelId="{820A6D6E-B848-48DF-BD2B-6AB265DAC2A3}" type="presOf" srcId="{5197B687-9102-4B6E-8695-BA1DFBCB0EA2}" destId="{FDC651F9-FF6A-428E-8010-E4F9AE1C062D}" srcOrd="1" destOrd="0" presId="urn:microsoft.com/office/officeart/2009/3/layout/HorizontalOrganizationChart"/>
    <dgm:cxn modelId="{B9E641C0-5BDE-42FD-B979-7E3A458D7DD2}" type="presOf" srcId="{5D8C2F08-BBC8-46B6-90ED-E3BCB6175468}" destId="{424D840E-6063-455B-B76D-DA1D9A77A401}" srcOrd="0" destOrd="0" presId="urn:microsoft.com/office/officeart/2009/3/layout/HorizontalOrganizationChart"/>
    <dgm:cxn modelId="{5CBBC28B-CCE2-4FE7-9A8A-015807B0132A}" srcId="{E4EC046D-DC68-4031-936B-F7754E43403D}" destId="{F85D2E79-4E2E-4848-A82F-FAE26D811BA7}" srcOrd="0" destOrd="0" parTransId="{4959BBA2-4CF2-4A72-B1C2-40A737195BFF}" sibTransId="{1BA08F8B-66CD-4E48-B06C-798DE05FFC2E}"/>
    <dgm:cxn modelId="{861C01E0-4713-40A4-B137-B50CC3A48E2A}" srcId="{3E230B9C-3C44-41B1-9928-8D0EA848A398}" destId="{07E96CB4-7BED-4E92-ADE1-6168B298404F}" srcOrd="0" destOrd="0" parTransId="{9C97F230-B6B4-4601-959F-3BB433710C05}" sibTransId="{BD7933D5-1B47-41D3-B65E-28FFC1DF240A}"/>
    <dgm:cxn modelId="{958B6E17-08F2-4814-8553-804EE71A2715}" type="presOf" srcId="{3E230B9C-3C44-41B1-9928-8D0EA848A398}" destId="{715C7103-9625-4DAF-B487-D183FFB61338}" srcOrd="1" destOrd="0" presId="urn:microsoft.com/office/officeart/2009/3/layout/HorizontalOrganizationChart"/>
    <dgm:cxn modelId="{EC67FA6E-9425-4625-B8F0-022D383E63BE}" type="presOf" srcId="{19E77945-F8A7-4A70-B395-FE97444215BE}" destId="{269B65D5-2EE3-4568-A9E7-01EA90AB8CFE}" srcOrd="0" destOrd="0" presId="urn:microsoft.com/office/officeart/2009/3/layout/HorizontalOrganizationChart"/>
    <dgm:cxn modelId="{200F0199-A838-4F85-96EE-A7D87A3ECE92}" srcId="{5D8C2F08-BBC8-46B6-90ED-E3BCB6175468}" destId="{3CEF6749-E9DE-4B7F-B267-DA73E7DF9C65}" srcOrd="0" destOrd="0" parTransId="{4D72E843-6F76-41A4-A2B6-B3F7AB36EE7F}" sibTransId="{99C20B23-5012-4B46-93B7-6EE9D926C279}"/>
    <dgm:cxn modelId="{95B940D7-BA90-4A56-A0B7-1F049C782492}" srcId="{760266CD-8606-432E-A903-CE9931265FB2}" destId="{5197B687-9102-4B6E-8695-BA1DFBCB0EA2}" srcOrd="0" destOrd="0" parTransId="{19E77945-F8A7-4A70-B395-FE97444215BE}" sibTransId="{4129AC15-93AB-4EC4-A1F4-0FC704142469}"/>
    <dgm:cxn modelId="{B767C9E5-9488-40B7-8080-9920CA77F0D1}" type="presOf" srcId="{760266CD-8606-432E-A903-CE9931265FB2}" destId="{95D8D3BB-F32B-4D65-86CD-58D9B3FE650A}" srcOrd="1" destOrd="0" presId="urn:microsoft.com/office/officeart/2009/3/layout/HorizontalOrganizationChart"/>
    <dgm:cxn modelId="{F1A21740-3847-4480-8E68-A8FE3E9AAC25}" type="presOf" srcId="{9C97F230-B6B4-4601-959F-3BB433710C05}" destId="{CF4120E2-B07A-4102-BB33-4F1A620C7337}" srcOrd="0" destOrd="0" presId="urn:microsoft.com/office/officeart/2009/3/layout/HorizontalOrganizationChart"/>
    <dgm:cxn modelId="{44804BCB-13D6-4B07-A7C2-556A99FACDF0}" srcId="{F85D2E79-4E2E-4848-A82F-FAE26D811BA7}" destId="{3E230B9C-3C44-41B1-9928-8D0EA848A398}" srcOrd="0" destOrd="0" parTransId="{3C5167A6-72E2-4049-9959-D424C5D3AC83}" sibTransId="{5A9B79BD-15A5-4D80-AD22-2EEECE4ED943}"/>
    <dgm:cxn modelId="{44422852-C8F3-4321-9C1C-94670A24C3CD}" type="presOf" srcId="{3CEF6749-E9DE-4B7F-B267-DA73E7DF9C65}" destId="{D02202CE-8574-4F0C-9997-A4CC585AEED2}" srcOrd="1" destOrd="0" presId="urn:microsoft.com/office/officeart/2009/3/layout/HorizontalOrganizationChart"/>
    <dgm:cxn modelId="{46B6FA10-9557-4475-8808-F6FF9743F3BF}" srcId="{F85D2E79-4E2E-4848-A82F-FAE26D811BA7}" destId="{760266CD-8606-432E-A903-CE9931265FB2}" srcOrd="1" destOrd="0" parTransId="{817D7E05-145F-4B15-AF59-85BAF8DA675E}" sibTransId="{A696E2FA-1FF1-487B-A0A7-728ACC285466}"/>
    <dgm:cxn modelId="{EED57DE3-1786-4FD1-82E8-6AB9F9869F99}" type="presOf" srcId="{F85D2E79-4E2E-4848-A82F-FAE26D811BA7}" destId="{BD20561A-1231-4000-A4FC-7B319BE4CA15}" srcOrd="0" destOrd="0" presId="urn:microsoft.com/office/officeart/2009/3/layout/HorizontalOrganizationChart"/>
    <dgm:cxn modelId="{BD4F2D5C-6E85-4667-9AB9-C1233B92AA2C}" type="presOf" srcId="{07E96CB4-7BED-4E92-ADE1-6168B298404F}" destId="{5235AE79-973A-46D2-A02B-CFE9098D432C}" srcOrd="1" destOrd="0" presId="urn:microsoft.com/office/officeart/2009/3/layout/HorizontalOrganizationChart"/>
    <dgm:cxn modelId="{52F210E2-4ECC-4D51-90F1-0CE0DF3C0D3C}" type="presOf" srcId="{3E230B9C-3C44-41B1-9928-8D0EA848A398}" destId="{6547AD2A-E610-4F61-9A5A-45C1BDEE56AA}" srcOrd="0" destOrd="0" presId="urn:microsoft.com/office/officeart/2009/3/layout/HorizontalOrganizationChart"/>
    <dgm:cxn modelId="{9B824BFE-FAA3-455A-96CC-C6D7DD70C776}" type="presOf" srcId="{F85D2E79-4E2E-4848-A82F-FAE26D811BA7}" destId="{FB6BAA8F-91B3-4EF9-8ADD-804A71B720B3}" srcOrd="1" destOrd="0" presId="urn:microsoft.com/office/officeart/2009/3/layout/HorizontalOrganizationChart"/>
    <dgm:cxn modelId="{5B3AD612-8991-4B07-931E-577EA81FC232}" type="presOf" srcId="{DDACC9D4-055B-4C76-8AFD-06A5B61ECE95}" destId="{3F1C0D20-DBA0-4689-A25D-3BA9A21EEA87}" srcOrd="0" destOrd="0" presId="urn:microsoft.com/office/officeart/2009/3/layout/HorizontalOrganizationChart"/>
    <dgm:cxn modelId="{39464A1D-435E-4DA6-BE6B-18278B135432}" type="presOf" srcId="{5197B687-9102-4B6E-8695-BA1DFBCB0EA2}" destId="{336DD053-8816-490E-95EB-2527F1123051}" srcOrd="0" destOrd="0" presId="urn:microsoft.com/office/officeart/2009/3/layout/HorizontalOrganizationChart"/>
    <dgm:cxn modelId="{7F51E9BA-C35B-4371-B695-835D49A61A87}" type="presOf" srcId="{3C5167A6-72E2-4049-9959-D424C5D3AC83}" destId="{F6C3F376-C6F1-49AC-8C91-6580A0FA7643}" srcOrd="0" destOrd="0" presId="urn:microsoft.com/office/officeart/2009/3/layout/HorizontalOrganizationChart"/>
    <dgm:cxn modelId="{9A6251E2-E47A-43BD-A29E-BAF6D7298209}" type="presOf" srcId="{E4EC046D-DC68-4031-936B-F7754E43403D}" destId="{64988EA7-D599-4262-AEA1-7F9EEEDD3029}" srcOrd="0" destOrd="0" presId="urn:microsoft.com/office/officeart/2009/3/layout/HorizontalOrganizationChart"/>
    <dgm:cxn modelId="{A882B53F-C6A4-4D1F-862E-F175E542A575}" type="presOf" srcId="{817D7E05-145F-4B15-AF59-85BAF8DA675E}" destId="{29EA3632-FD0C-408F-93E7-1BDE95679691}" srcOrd="0" destOrd="0" presId="urn:microsoft.com/office/officeart/2009/3/layout/HorizontalOrganizationChart"/>
    <dgm:cxn modelId="{13F05CFD-D008-4AA5-A69D-318ED145FD57}" type="presOf" srcId="{3CEF6749-E9DE-4B7F-B267-DA73E7DF9C65}" destId="{F310B36A-FE96-4248-8E27-D21981A21DD3}" srcOrd="0" destOrd="0" presId="urn:microsoft.com/office/officeart/2009/3/layout/HorizontalOrganizationChart"/>
    <dgm:cxn modelId="{2597E2B0-E85A-4F81-8E57-5F9FC6ADB99A}" type="presOf" srcId="{760266CD-8606-432E-A903-CE9931265FB2}" destId="{A7842ECD-664D-45C8-BE5A-156400A26876}" srcOrd="0" destOrd="0" presId="urn:microsoft.com/office/officeart/2009/3/layout/HorizontalOrganizationChart"/>
    <dgm:cxn modelId="{D822CB65-2532-4467-B068-2DBD7776ECE9}" type="presOf" srcId="{4D72E843-6F76-41A4-A2B6-B3F7AB36EE7F}" destId="{EBF157F1-DDCC-463C-ADBD-F8A9F53EAE64}" srcOrd="0" destOrd="0" presId="urn:microsoft.com/office/officeart/2009/3/layout/HorizontalOrganizationChart"/>
    <dgm:cxn modelId="{E3FC3ED4-C9F9-40ED-9F0E-928237EFEF0F}" type="presParOf" srcId="{64988EA7-D599-4262-AEA1-7F9EEEDD3029}" destId="{DC9871B2-3E7E-4313-A27B-ACB27B428CE0}" srcOrd="0" destOrd="0" presId="urn:microsoft.com/office/officeart/2009/3/layout/HorizontalOrganizationChart"/>
    <dgm:cxn modelId="{DED0CC75-B711-42D4-A31E-FC269B582F3C}" type="presParOf" srcId="{DC9871B2-3E7E-4313-A27B-ACB27B428CE0}" destId="{7C0BC2CB-FA4D-4458-88A7-C13EC1BA39AC}" srcOrd="0" destOrd="0" presId="urn:microsoft.com/office/officeart/2009/3/layout/HorizontalOrganizationChart"/>
    <dgm:cxn modelId="{6FB6343C-67C3-4375-9829-C9B5754354F0}" type="presParOf" srcId="{7C0BC2CB-FA4D-4458-88A7-C13EC1BA39AC}" destId="{BD20561A-1231-4000-A4FC-7B319BE4CA15}" srcOrd="0" destOrd="0" presId="urn:microsoft.com/office/officeart/2009/3/layout/HorizontalOrganizationChart"/>
    <dgm:cxn modelId="{CAA93A9D-61C3-472B-8EB1-8C0541D74C37}" type="presParOf" srcId="{7C0BC2CB-FA4D-4458-88A7-C13EC1BA39AC}" destId="{FB6BAA8F-91B3-4EF9-8ADD-804A71B720B3}" srcOrd="1" destOrd="0" presId="urn:microsoft.com/office/officeart/2009/3/layout/HorizontalOrganizationChart"/>
    <dgm:cxn modelId="{0867105A-13D1-4335-833C-1251DFC1AB89}" type="presParOf" srcId="{DC9871B2-3E7E-4313-A27B-ACB27B428CE0}" destId="{0933A536-D719-46BF-831D-8825B1F89322}" srcOrd="1" destOrd="0" presId="urn:microsoft.com/office/officeart/2009/3/layout/HorizontalOrganizationChart"/>
    <dgm:cxn modelId="{89F5BA52-828A-4678-AE73-8F017792BA86}" type="presParOf" srcId="{0933A536-D719-46BF-831D-8825B1F89322}" destId="{F6C3F376-C6F1-49AC-8C91-6580A0FA7643}" srcOrd="0" destOrd="0" presId="urn:microsoft.com/office/officeart/2009/3/layout/HorizontalOrganizationChart"/>
    <dgm:cxn modelId="{65339C49-F6F8-401F-86B9-359AC6E3A756}" type="presParOf" srcId="{0933A536-D719-46BF-831D-8825B1F89322}" destId="{78D82C47-0CC3-4EE5-953D-FCAB7CE2F56E}" srcOrd="1" destOrd="0" presId="urn:microsoft.com/office/officeart/2009/3/layout/HorizontalOrganizationChart"/>
    <dgm:cxn modelId="{0A161763-855B-4456-B7D5-6790549EFE0B}" type="presParOf" srcId="{78D82C47-0CC3-4EE5-953D-FCAB7CE2F56E}" destId="{61F21EAB-4DA0-4091-9460-0B675629B688}" srcOrd="0" destOrd="0" presId="urn:microsoft.com/office/officeart/2009/3/layout/HorizontalOrganizationChart"/>
    <dgm:cxn modelId="{D04F6F17-AAA7-4AF7-AE98-9111E18DF496}" type="presParOf" srcId="{61F21EAB-4DA0-4091-9460-0B675629B688}" destId="{6547AD2A-E610-4F61-9A5A-45C1BDEE56AA}" srcOrd="0" destOrd="0" presId="urn:microsoft.com/office/officeart/2009/3/layout/HorizontalOrganizationChart"/>
    <dgm:cxn modelId="{F9C8A7BD-EC57-4958-9593-91C23C2AD91C}" type="presParOf" srcId="{61F21EAB-4DA0-4091-9460-0B675629B688}" destId="{715C7103-9625-4DAF-B487-D183FFB61338}" srcOrd="1" destOrd="0" presId="urn:microsoft.com/office/officeart/2009/3/layout/HorizontalOrganizationChart"/>
    <dgm:cxn modelId="{043B109B-A19C-43E9-8ED1-E46CC3073C6B}" type="presParOf" srcId="{78D82C47-0CC3-4EE5-953D-FCAB7CE2F56E}" destId="{7D0A4110-D540-43AC-A5F6-48B3D9914600}" srcOrd="1" destOrd="0" presId="urn:microsoft.com/office/officeart/2009/3/layout/HorizontalOrganizationChart"/>
    <dgm:cxn modelId="{D4B145E9-17AE-4701-B179-6F5B1F7CE369}" type="presParOf" srcId="{7D0A4110-D540-43AC-A5F6-48B3D9914600}" destId="{CF4120E2-B07A-4102-BB33-4F1A620C7337}" srcOrd="0" destOrd="0" presId="urn:microsoft.com/office/officeart/2009/3/layout/HorizontalOrganizationChart"/>
    <dgm:cxn modelId="{870293C3-CCD1-4860-BE30-61DAEDC17464}" type="presParOf" srcId="{7D0A4110-D540-43AC-A5F6-48B3D9914600}" destId="{788FD181-538E-42D8-B46D-413B83DE663C}" srcOrd="1" destOrd="0" presId="urn:microsoft.com/office/officeart/2009/3/layout/HorizontalOrganizationChart"/>
    <dgm:cxn modelId="{0DB48D00-6E7A-49AE-BB96-329D7B4A7D40}" type="presParOf" srcId="{788FD181-538E-42D8-B46D-413B83DE663C}" destId="{7229DAA0-BB0D-46EB-A65B-E3C75A6141D6}" srcOrd="0" destOrd="0" presId="urn:microsoft.com/office/officeart/2009/3/layout/HorizontalOrganizationChart"/>
    <dgm:cxn modelId="{70714070-26C8-46C5-AF8D-83AB2D227CCA}" type="presParOf" srcId="{7229DAA0-BB0D-46EB-A65B-E3C75A6141D6}" destId="{40863702-C42C-40E8-8023-B85F47B61D87}" srcOrd="0" destOrd="0" presId="urn:microsoft.com/office/officeart/2009/3/layout/HorizontalOrganizationChart"/>
    <dgm:cxn modelId="{0B5B92B6-B815-40F3-A25E-1B0D879E5EF5}" type="presParOf" srcId="{7229DAA0-BB0D-46EB-A65B-E3C75A6141D6}" destId="{5235AE79-973A-46D2-A02B-CFE9098D432C}" srcOrd="1" destOrd="0" presId="urn:microsoft.com/office/officeart/2009/3/layout/HorizontalOrganizationChart"/>
    <dgm:cxn modelId="{9CE626D2-8575-46C7-B0CA-6DA09FE3961E}" type="presParOf" srcId="{788FD181-538E-42D8-B46D-413B83DE663C}" destId="{C23FE0A1-AE87-45C8-B05D-45DB728CAE43}" srcOrd="1" destOrd="0" presId="urn:microsoft.com/office/officeart/2009/3/layout/HorizontalOrganizationChart"/>
    <dgm:cxn modelId="{F58ED5B9-4DBD-4B86-865E-EE3B0A99CB4B}" type="presParOf" srcId="{788FD181-538E-42D8-B46D-413B83DE663C}" destId="{E096892C-BA18-4B53-B340-C39FF4311820}" srcOrd="2" destOrd="0" presId="urn:microsoft.com/office/officeart/2009/3/layout/HorizontalOrganizationChart"/>
    <dgm:cxn modelId="{6473842B-B183-4B08-B0F2-A0E72A2897B2}" type="presParOf" srcId="{78D82C47-0CC3-4EE5-953D-FCAB7CE2F56E}" destId="{02A9E5F9-6F5A-4246-9141-43E95388202D}" srcOrd="2" destOrd="0" presId="urn:microsoft.com/office/officeart/2009/3/layout/HorizontalOrganizationChart"/>
    <dgm:cxn modelId="{A9A2BBBF-298F-4A99-AD80-CF4F9408A386}" type="presParOf" srcId="{0933A536-D719-46BF-831D-8825B1F89322}" destId="{29EA3632-FD0C-408F-93E7-1BDE95679691}" srcOrd="2" destOrd="0" presId="urn:microsoft.com/office/officeart/2009/3/layout/HorizontalOrganizationChart"/>
    <dgm:cxn modelId="{EF142BA6-B551-4E5D-9B32-A0E8CCA1DB8B}" type="presParOf" srcId="{0933A536-D719-46BF-831D-8825B1F89322}" destId="{55DCEB13-22DC-47E8-8DF4-18F54E6B39A8}" srcOrd="3" destOrd="0" presId="urn:microsoft.com/office/officeart/2009/3/layout/HorizontalOrganizationChart"/>
    <dgm:cxn modelId="{ACB69C03-A0EF-4DCE-8BF4-B4B5BE0C33B2}" type="presParOf" srcId="{55DCEB13-22DC-47E8-8DF4-18F54E6B39A8}" destId="{899C406C-11F1-46CB-BF04-11C14595F188}" srcOrd="0" destOrd="0" presId="urn:microsoft.com/office/officeart/2009/3/layout/HorizontalOrganizationChart"/>
    <dgm:cxn modelId="{BDFDE4D5-E76E-4908-95C1-68A78E711D56}" type="presParOf" srcId="{899C406C-11F1-46CB-BF04-11C14595F188}" destId="{A7842ECD-664D-45C8-BE5A-156400A26876}" srcOrd="0" destOrd="0" presId="urn:microsoft.com/office/officeart/2009/3/layout/HorizontalOrganizationChart"/>
    <dgm:cxn modelId="{408F3E7F-DDDC-4DB2-99B3-F588B41088E7}" type="presParOf" srcId="{899C406C-11F1-46CB-BF04-11C14595F188}" destId="{95D8D3BB-F32B-4D65-86CD-58D9B3FE650A}" srcOrd="1" destOrd="0" presId="urn:microsoft.com/office/officeart/2009/3/layout/HorizontalOrganizationChart"/>
    <dgm:cxn modelId="{C696C1F5-B834-4304-8B20-1D993212B6CA}" type="presParOf" srcId="{55DCEB13-22DC-47E8-8DF4-18F54E6B39A8}" destId="{DE8C6417-6D4E-450F-A447-5FD0691F2785}" srcOrd="1" destOrd="0" presId="urn:microsoft.com/office/officeart/2009/3/layout/HorizontalOrganizationChart"/>
    <dgm:cxn modelId="{2DEB3099-6461-4E8A-BB2F-4293CED10647}" type="presParOf" srcId="{DE8C6417-6D4E-450F-A447-5FD0691F2785}" destId="{269B65D5-2EE3-4568-A9E7-01EA90AB8CFE}" srcOrd="0" destOrd="0" presId="urn:microsoft.com/office/officeart/2009/3/layout/HorizontalOrganizationChart"/>
    <dgm:cxn modelId="{9A7C5015-5671-4451-B4F4-34EDD19C52BD}" type="presParOf" srcId="{DE8C6417-6D4E-450F-A447-5FD0691F2785}" destId="{172979CD-51FD-4F06-8A01-480E46B048DF}" srcOrd="1" destOrd="0" presId="urn:microsoft.com/office/officeart/2009/3/layout/HorizontalOrganizationChart"/>
    <dgm:cxn modelId="{FFA5E691-58BC-4276-8727-EA42B213E7F7}" type="presParOf" srcId="{172979CD-51FD-4F06-8A01-480E46B048DF}" destId="{E1294847-CADF-4C6B-9E2C-908E1C2D7AC0}" srcOrd="0" destOrd="0" presId="urn:microsoft.com/office/officeart/2009/3/layout/HorizontalOrganizationChart"/>
    <dgm:cxn modelId="{3B25F7F2-9CE0-4BE2-888A-F30765F3ADA8}" type="presParOf" srcId="{E1294847-CADF-4C6B-9E2C-908E1C2D7AC0}" destId="{336DD053-8816-490E-95EB-2527F1123051}" srcOrd="0" destOrd="0" presId="urn:microsoft.com/office/officeart/2009/3/layout/HorizontalOrganizationChart"/>
    <dgm:cxn modelId="{EC5533F9-46BF-429C-89B5-1F429CC0DD7D}" type="presParOf" srcId="{E1294847-CADF-4C6B-9E2C-908E1C2D7AC0}" destId="{FDC651F9-FF6A-428E-8010-E4F9AE1C062D}" srcOrd="1" destOrd="0" presId="urn:microsoft.com/office/officeart/2009/3/layout/HorizontalOrganizationChart"/>
    <dgm:cxn modelId="{765C87CE-C913-4782-8A20-4B63622F05E7}" type="presParOf" srcId="{172979CD-51FD-4F06-8A01-480E46B048DF}" destId="{A742E811-7B59-4420-815D-BF848736E7FC}" srcOrd="1" destOrd="0" presId="urn:microsoft.com/office/officeart/2009/3/layout/HorizontalOrganizationChart"/>
    <dgm:cxn modelId="{00FBBD09-FCD3-40C4-BB1E-FC0638157903}" type="presParOf" srcId="{172979CD-51FD-4F06-8A01-480E46B048DF}" destId="{716494C9-E0DC-4EA2-B557-000297DCD97F}" srcOrd="2" destOrd="0" presId="urn:microsoft.com/office/officeart/2009/3/layout/HorizontalOrganizationChart"/>
    <dgm:cxn modelId="{41E2947A-6082-44AC-B981-04F46A7D4343}" type="presParOf" srcId="{55DCEB13-22DC-47E8-8DF4-18F54E6B39A8}" destId="{CB97466B-23E1-4B5D-B923-628215F77F0F}" srcOrd="2" destOrd="0" presId="urn:microsoft.com/office/officeart/2009/3/layout/HorizontalOrganizationChart"/>
    <dgm:cxn modelId="{9639835E-8BAA-4A6B-A1D4-3BF0355D5F04}" type="presParOf" srcId="{0933A536-D719-46BF-831D-8825B1F89322}" destId="{3F1C0D20-DBA0-4689-A25D-3BA9A21EEA87}" srcOrd="4" destOrd="0" presId="urn:microsoft.com/office/officeart/2009/3/layout/HorizontalOrganizationChart"/>
    <dgm:cxn modelId="{C6A8F04D-B960-4BAD-90AC-B7B3BE8C2844}" type="presParOf" srcId="{0933A536-D719-46BF-831D-8825B1F89322}" destId="{0AF04CC0-5648-4320-B411-2F67EB268B27}" srcOrd="5" destOrd="0" presId="urn:microsoft.com/office/officeart/2009/3/layout/HorizontalOrganizationChart"/>
    <dgm:cxn modelId="{46BBE0C7-BE4D-4942-AE70-4527F3917636}" type="presParOf" srcId="{0AF04CC0-5648-4320-B411-2F67EB268B27}" destId="{863B779E-1996-462B-9AA1-EADDE6DC0128}" srcOrd="0" destOrd="0" presId="urn:microsoft.com/office/officeart/2009/3/layout/HorizontalOrganizationChart"/>
    <dgm:cxn modelId="{4B6771C7-6F1C-4981-80C7-F39D26436A5C}" type="presParOf" srcId="{863B779E-1996-462B-9AA1-EADDE6DC0128}" destId="{424D840E-6063-455B-B76D-DA1D9A77A401}" srcOrd="0" destOrd="0" presId="urn:microsoft.com/office/officeart/2009/3/layout/HorizontalOrganizationChart"/>
    <dgm:cxn modelId="{8F500BE6-D97C-4BF4-8E0B-3682DE9FF752}" type="presParOf" srcId="{863B779E-1996-462B-9AA1-EADDE6DC0128}" destId="{D3EAAD00-4AD0-42F7-B9B9-3275E238EB09}" srcOrd="1" destOrd="0" presId="urn:microsoft.com/office/officeart/2009/3/layout/HorizontalOrganizationChart"/>
    <dgm:cxn modelId="{CA7EDC58-9161-4C51-A553-E4D523908ABD}" type="presParOf" srcId="{0AF04CC0-5648-4320-B411-2F67EB268B27}" destId="{A9F5DAA0-9289-4445-88AC-09D666A8A363}" srcOrd="1" destOrd="0" presId="urn:microsoft.com/office/officeart/2009/3/layout/HorizontalOrganizationChart"/>
    <dgm:cxn modelId="{5B7CA4C0-EA8A-49DD-82EB-09FFAE99C99E}" type="presParOf" srcId="{A9F5DAA0-9289-4445-88AC-09D666A8A363}" destId="{EBF157F1-DDCC-463C-ADBD-F8A9F53EAE64}" srcOrd="0" destOrd="0" presId="urn:microsoft.com/office/officeart/2009/3/layout/HorizontalOrganizationChart"/>
    <dgm:cxn modelId="{758EC1EF-3E3E-4F66-A10A-F00C841F5C69}" type="presParOf" srcId="{A9F5DAA0-9289-4445-88AC-09D666A8A363}" destId="{2CCE3DB5-1D1E-4322-8060-53EA29B740AB}" srcOrd="1" destOrd="0" presId="urn:microsoft.com/office/officeart/2009/3/layout/HorizontalOrganizationChart"/>
    <dgm:cxn modelId="{09D8AC11-6279-4EA6-A350-D6FEB294E813}" type="presParOf" srcId="{2CCE3DB5-1D1E-4322-8060-53EA29B740AB}" destId="{B580E96D-FFEE-4DDA-A16A-A9A53C19C936}" srcOrd="0" destOrd="0" presId="urn:microsoft.com/office/officeart/2009/3/layout/HorizontalOrganizationChart"/>
    <dgm:cxn modelId="{A5584932-2705-4612-BF8C-58030C24523B}" type="presParOf" srcId="{B580E96D-FFEE-4DDA-A16A-A9A53C19C936}" destId="{F310B36A-FE96-4248-8E27-D21981A21DD3}" srcOrd="0" destOrd="0" presId="urn:microsoft.com/office/officeart/2009/3/layout/HorizontalOrganizationChart"/>
    <dgm:cxn modelId="{05559F30-0A19-4661-B342-B959161512FE}" type="presParOf" srcId="{B580E96D-FFEE-4DDA-A16A-A9A53C19C936}" destId="{D02202CE-8574-4F0C-9997-A4CC585AEED2}" srcOrd="1" destOrd="0" presId="urn:microsoft.com/office/officeart/2009/3/layout/HorizontalOrganizationChart"/>
    <dgm:cxn modelId="{1D8176D1-23AB-4761-8A63-212C33757135}" type="presParOf" srcId="{2CCE3DB5-1D1E-4322-8060-53EA29B740AB}" destId="{93583F4D-CC20-4649-8A58-C183406D991E}" srcOrd="1" destOrd="0" presId="urn:microsoft.com/office/officeart/2009/3/layout/HorizontalOrganizationChart"/>
    <dgm:cxn modelId="{D71BDC3F-B371-4E5E-926B-F5160BD30B9F}" type="presParOf" srcId="{2CCE3DB5-1D1E-4322-8060-53EA29B740AB}" destId="{523390CB-8DF4-458D-A6E9-E5FB2B1E25CE}" srcOrd="2" destOrd="0" presId="urn:microsoft.com/office/officeart/2009/3/layout/HorizontalOrganizationChart"/>
    <dgm:cxn modelId="{E3BE00EF-522D-4858-96F5-6EF04E90420A}" type="presParOf" srcId="{0AF04CC0-5648-4320-B411-2F67EB268B27}" destId="{161B5475-6A3C-42F3-8B74-05B02DCFED5E}" srcOrd="2" destOrd="0" presId="urn:microsoft.com/office/officeart/2009/3/layout/HorizontalOrganizationChart"/>
    <dgm:cxn modelId="{8806A089-9CBA-4359-A9FE-AC38075905EA}" type="presParOf" srcId="{DC9871B2-3E7E-4313-A27B-ACB27B428CE0}" destId="{4E437514-F1C1-47FC-95CA-C6C2B1ACB74A}" srcOrd="2" destOrd="0" presId="urn:microsoft.com/office/officeart/2009/3/layout/HorizontalOrganization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439C28-9193-4562-9D7A-1EF010C15851}" type="datetimeFigureOut">
              <a:rPr lang="es-EC" smtClean="0"/>
              <a:t>4/2/2019</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A9DB09-8D2A-4D6E-9F24-FD44D7E0E9C9}" type="slidenum">
              <a:rPr lang="es-EC" smtClean="0"/>
              <a:t>‹Nº›</a:t>
            </a:fld>
            <a:endParaRPr lang="es-EC"/>
          </a:p>
        </p:txBody>
      </p:sp>
    </p:spTree>
    <p:extLst>
      <p:ext uri="{BB962C8B-B14F-4D97-AF65-F5344CB8AC3E}">
        <p14:creationId xmlns:p14="http://schemas.microsoft.com/office/powerpoint/2010/main" val="138456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1</a:t>
            </a:fld>
            <a:endParaRPr lang="es-EC"/>
          </a:p>
        </p:txBody>
      </p:sp>
    </p:spTree>
    <p:extLst>
      <p:ext uri="{BB962C8B-B14F-4D97-AF65-F5344CB8AC3E}">
        <p14:creationId xmlns:p14="http://schemas.microsoft.com/office/powerpoint/2010/main" val="2847503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DC511F2A-4D50-D947-8D4D-946C8F539A0A}" type="slidenum">
              <a:rPr lang="es-ES" smtClean="0"/>
              <a:t>11</a:t>
            </a:fld>
            <a:endParaRPr lang="es-ES"/>
          </a:p>
        </p:txBody>
      </p:sp>
    </p:spTree>
    <p:extLst>
      <p:ext uri="{BB962C8B-B14F-4D97-AF65-F5344CB8AC3E}">
        <p14:creationId xmlns:p14="http://schemas.microsoft.com/office/powerpoint/2010/main" val="2053124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Los </a:t>
            </a:r>
            <a:r>
              <a:rPr lang="en-US" sz="1200" b="0" i="0" kern="1200" dirty="0" err="1" smtClean="0">
                <a:solidFill>
                  <a:schemeClr val="tx1"/>
                </a:solidFill>
                <a:effectLst/>
                <a:latin typeface="+mn-lt"/>
                <a:ea typeface="+mn-ea"/>
                <a:cs typeface="+mn-cs"/>
              </a:rPr>
              <a:t>procedimientos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moleculares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han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permitido</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seguir</a:t>
            </a:r>
            <a:r>
              <a:rPr lang="en-US" sz="1200" b="0" i="0" kern="1200" baseline="0" dirty="0" smtClean="0">
                <a:solidFill>
                  <a:schemeClr val="tx1"/>
                </a:solidFill>
                <a:effectLst/>
                <a:latin typeface="+mn-lt"/>
                <a:ea typeface="+mn-ea"/>
                <a:cs typeface="+mn-cs"/>
              </a:rPr>
              <a:t> el </a:t>
            </a:r>
            <a:r>
              <a:rPr lang="en-US" sz="1200" b="0" i="0" kern="1200" baseline="0" dirty="0" err="1" smtClean="0">
                <a:solidFill>
                  <a:schemeClr val="tx1"/>
                </a:solidFill>
                <a:effectLst/>
                <a:latin typeface="+mn-lt"/>
                <a:ea typeface="+mn-ea"/>
                <a:cs typeface="+mn-cs"/>
              </a:rPr>
              <a:t>flujo</a:t>
            </a:r>
            <a:r>
              <a:rPr lang="en-US" sz="1200" b="0" i="0" kern="1200" baseline="0" dirty="0" smtClean="0">
                <a:solidFill>
                  <a:schemeClr val="tx1"/>
                </a:solidFill>
                <a:effectLst/>
                <a:latin typeface="+mn-lt"/>
                <a:ea typeface="+mn-ea"/>
                <a:cs typeface="+mn-cs"/>
              </a:rPr>
              <a:t> de </a:t>
            </a:r>
            <a:r>
              <a:rPr lang="en-US" sz="1200" b="0" i="0" kern="1200" baseline="0" dirty="0" err="1" smtClean="0">
                <a:solidFill>
                  <a:schemeClr val="tx1"/>
                </a:solidFill>
                <a:effectLst/>
                <a:latin typeface="+mn-lt"/>
                <a:ea typeface="+mn-ea"/>
                <a:cs typeface="+mn-cs"/>
              </a:rPr>
              <a:t>parasitos</a:t>
            </a:r>
            <a:r>
              <a:rPr lang="en-US" sz="1200" b="0" i="0" kern="1200" baseline="0" dirty="0" smtClean="0">
                <a:solidFill>
                  <a:schemeClr val="tx1"/>
                </a:solidFill>
                <a:effectLst/>
                <a:latin typeface="+mn-lt"/>
                <a:ea typeface="+mn-ea"/>
                <a:cs typeface="+mn-cs"/>
              </a:rPr>
              <a:t> entre </a:t>
            </a:r>
            <a:r>
              <a:rPr lang="en-US" sz="1200" b="0" i="0" kern="1200" baseline="0" dirty="0" err="1" smtClean="0">
                <a:solidFill>
                  <a:schemeClr val="tx1"/>
                </a:solidFill>
                <a:effectLst/>
                <a:latin typeface="+mn-lt"/>
                <a:ea typeface="+mn-ea"/>
                <a:cs typeface="+mn-cs"/>
              </a:rPr>
              <a:t>los</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diferentes</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hospederos</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revelando</a:t>
            </a:r>
            <a:r>
              <a:rPr lang="en-US" sz="1200" b="0" i="0" kern="1200" baseline="0" dirty="0" smtClean="0">
                <a:solidFill>
                  <a:schemeClr val="tx1"/>
                </a:solidFill>
                <a:effectLst/>
                <a:latin typeface="+mn-lt"/>
                <a:ea typeface="+mn-ea"/>
                <a:cs typeface="+mn-cs"/>
              </a:rPr>
              <a:t> valuables </a:t>
            </a:r>
            <a:r>
              <a:rPr lang="en-US" sz="1200" b="0" i="0" kern="1200" baseline="0" dirty="0" err="1" smtClean="0">
                <a:solidFill>
                  <a:schemeClr val="tx1"/>
                </a:solidFill>
                <a:effectLst/>
                <a:latin typeface="+mn-lt"/>
                <a:ea typeface="+mn-ea"/>
                <a:cs typeface="+mn-cs"/>
              </a:rPr>
              <a:t>ciclos</a:t>
            </a:r>
            <a:r>
              <a:rPr lang="en-US" sz="1200" b="0" i="0" kern="1200" baseline="0" dirty="0" smtClean="0">
                <a:solidFill>
                  <a:schemeClr val="tx1"/>
                </a:solidFill>
                <a:effectLst/>
                <a:latin typeface="+mn-lt"/>
                <a:ea typeface="+mn-ea"/>
                <a:cs typeface="+mn-cs"/>
              </a:rPr>
              <a:t> de transmission.</a:t>
            </a:r>
            <a:endParaRPr lang="es-E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DC511F2A-4D50-D947-8D4D-946C8F539A0A}" type="slidenum">
              <a:rPr lang="es-ES" smtClean="0"/>
              <a:t>12</a:t>
            </a:fld>
            <a:endParaRPr lang="es-ES"/>
          </a:p>
        </p:txBody>
      </p:sp>
    </p:spTree>
    <p:extLst>
      <p:ext uri="{BB962C8B-B14F-4D97-AF65-F5344CB8AC3E}">
        <p14:creationId xmlns:p14="http://schemas.microsoft.com/office/powerpoint/2010/main" val="3856277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smtClean="0"/>
              <a:t>This genes mentioned above are unlinked in the G. </a:t>
            </a:r>
            <a:r>
              <a:rPr lang="en-US" sz="1200" i="0" dirty="0" err="1" smtClean="0"/>
              <a:t>duodenalis</a:t>
            </a:r>
            <a:r>
              <a:rPr lang="en-US" sz="1200" i="0" dirty="0" smtClean="0"/>
              <a:t> genome, at least in the assemblage A genome, which is a</a:t>
            </a:r>
            <a:r>
              <a:rPr lang="en-US" sz="1200" i="0" baseline="0" dirty="0" smtClean="0"/>
              <a:t> </a:t>
            </a:r>
            <a:r>
              <a:rPr lang="en-US" sz="1200" i="0" dirty="0" smtClean="0"/>
              <a:t>desirable property for genetic studies. Indeed, hybridization on chromosomes separated by pulsed-field gel electrophoresis, the </a:t>
            </a:r>
            <a:r>
              <a:rPr lang="en-US" sz="1200" i="0" dirty="0" err="1" smtClean="0"/>
              <a:t>tpi</a:t>
            </a:r>
            <a:r>
              <a:rPr lang="en-US" sz="1200" i="0" dirty="0" smtClean="0"/>
              <a:t> gene was mapped to chromosome 5, the </a:t>
            </a:r>
            <a:r>
              <a:rPr lang="en-US" sz="1200" i="0" dirty="0" err="1" smtClean="0"/>
              <a:t>gdh</a:t>
            </a:r>
            <a:r>
              <a:rPr lang="en-US" sz="1200" i="0" baseline="0" dirty="0" smtClean="0"/>
              <a:t> </a:t>
            </a:r>
            <a:r>
              <a:rPr lang="en-US" sz="1200" i="0" dirty="0" smtClean="0"/>
              <a:t>and </a:t>
            </a:r>
            <a:r>
              <a:rPr lang="en-US" sz="1200" i="0" dirty="0" err="1" smtClean="0"/>
              <a:t>bg</a:t>
            </a:r>
            <a:r>
              <a:rPr lang="en-US" sz="1200" i="0" dirty="0" smtClean="0"/>
              <a:t> were mapped to </a:t>
            </a:r>
            <a:r>
              <a:rPr lang="en-US" sz="1200" i="0" dirty="0" err="1" smtClean="0"/>
              <a:t>hromosome</a:t>
            </a:r>
            <a:r>
              <a:rPr lang="en-US" sz="1200" i="0" dirty="0" smtClean="0"/>
              <a:t> 4, and the majority of </a:t>
            </a:r>
            <a:r>
              <a:rPr lang="en-US" sz="1200" i="0" dirty="0" err="1" smtClean="0"/>
              <a:t>ssu</a:t>
            </a:r>
            <a:r>
              <a:rPr lang="en-US" sz="1200" i="0" dirty="0" smtClean="0"/>
              <a:t>-</a:t>
            </a:r>
            <a:r>
              <a:rPr lang="en-US" sz="1200" i="0" baseline="0" dirty="0" smtClean="0"/>
              <a:t> </a:t>
            </a:r>
            <a:r>
              <a:rPr lang="en-US" sz="1200" i="0" dirty="0" err="1" smtClean="0"/>
              <a:t>rRNA</a:t>
            </a:r>
            <a:r>
              <a:rPr lang="en-US" sz="1200" i="0" dirty="0" smtClean="0"/>
              <a:t> gene copies were mapped to chromosome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err="1" smtClean="0"/>
              <a:t>Existe</a:t>
            </a:r>
            <a:r>
              <a:rPr lang="en-US" sz="1200" i="0" baseline="0" dirty="0" smtClean="0"/>
              <a:t> un </a:t>
            </a:r>
            <a:r>
              <a:rPr lang="en-US" sz="1200" i="0" baseline="0" dirty="0" err="1" smtClean="0"/>
              <a:t>amplio</a:t>
            </a:r>
            <a:r>
              <a:rPr lang="en-US" sz="1200" i="0" baseline="0" dirty="0" smtClean="0"/>
              <a:t> </a:t>
            </a:r>
            <a:r>
              <a:rPr lang="en-US" sz="1200" i="0" baseline="0" dirty="0" err="1" smtClean="0"/>
              <a:t>conjunto</a:t>
            </a:r>
            <a:r>
              <a:rPr lang="en-US" sz="1200" i="0" baseline="0" dirty="0" smtClean="0"/>
              <a:t> de genes </a:t>
            </a:r>
            <a:r>
              <a:rPr lang="en-US" sz="1200" i="0" baseline="0" dirty="0" err="1" smtClean="0"/>
              <a:t>empleados</a:t>
            </a:r>
            <a:r>
              <a:rPr lang="en-US" sz="1200" i="0" baseline="0" dirty="0" smtClean="0"/>
              <a:t> para la </a:t>
            </a:r>
            <a:r>
              <a:rPr lang="en-US" sz="1200" i="0" baseline="0" dirty="0" err="1" smtClean="0"/>
              <a:t>caracterización</a:t>
            </a:r>
            <a:r>
              <a:rPr lang="en-US" sz="1200" i="0" baseline="0" dirty="0" smtClean="0"/>
              <a:t> molecular, </a:t>
            </a:r>
            <a:r>
              <a:rPr lang="en-US" sz="1200" i="0" baseline="0" dirty="0" err="1" smtClean="0"/>
              <a:t>pero</a:t>
            </a:r>
            <a:r>
              <a:rPr lang="en-US" sz="1200" i="0" baseline="0" dirty="0" smtClean="0"/>
              <a:t> </a:t>
            </a:r>
            <a:r>
              <a:rPr lang="en-US" sz="1200" i="0" baseline="0" dirty="0" err="1" smtClean="0"/>
              <a:t>los</a:t>
            </a:r>
            <a:r>
              <a:rPr lang="en-US" sz="1200" i="0" baseline="0" dirty="0" smtClean="0"/>
              <a:t> genes </a:t>
            </a:r>
            <a:r>
              <a:rPr lang="en-US" sz="1200" i="0" baseline="0" dirty="0" err="1" smtClean="0"/>
              <a:t>diana</a:t>
            </a:r>
            <a:r>
              <a:rPr lang="en-US" sz="1200" i="0" baseline="0" dirty="0" smtClean="0"/>
              <a:t> </a:t>
            </a:r>
            <a:r>
              <a:rPr lang="en-US" sz="1200" i="0" baseline="0" dirty="0" err="1" smtClean="0"/>
              <a:t>comunmente</a:t>
            </a:r>
            <a:r>
              <a:rPr lang="en-US" sz="1200" i="0" baseline="0" dirty="0" smtClean="0"/>
              <a:t> </a:t>
            </a:r>
            <a:r>
              <a:rPr lang="en-US" sz="1200" i="0" baseline="0" dirty="0" err="1" smtClean="0"/>
              <a:t>usados</a:t>
            </a:r>
            <a:r>
              <a:rPr lang="en-US" sz="1200" i="0" baseline="0" dirty="0" smtClean="0"/>
              <a:t> son genes de </a:t>
            </a:r>
            <a:r>
              <a:rPr lang="en-US" sz="1200" i="0" baseline="0" dirty="0" err="1" smtClean="0"/>
              <a:t>mantenimiento</a:t>
            </a:r>
            <a:r>
              <a:rPr lang="en-US" sz="1200" i="0" baseline="0" dirty="0" smtClean="0"/>
              <a:t> cellular, y genes que </a:t>
            </a:r>
            <a:r>
              <a:rPr lang="en-US" sz="1200" i="0" baseline="0" dirty="0" err="1" smtClean="0"/>
              <a:t>conforman</a:t>
            </a:r>
            <a:r>
              <a:rPr lang="en-US" sz="1200" i="0" baseline="0" dirty="0" smtClean="0"/>
              <a:t> </a:t>
            </a:r>
            <a:r>
              <a:rPr lang="en-US" sz="1200" i="0" baseline="0" dirty="0" err="1" smtClean="0"/>
              <a:t>proteinas</a:t>
            </a:r>
            <a:r>
              <a:rPr lang="en-US" sz="1200" i="0" baseline="0" dirty="0" smtClean="0"/>
              <a:t> </a:t>
            </a:r>
            <a:r>
              <a:rPr lang="en-US" sz="1200" i="0" baseline="0" dirty="0" err="1" smtClean="0"/>
              <a:t>estructurales</a:t>
            </a:r>
            <a:r>
              <a:rPr lang="en-US" sz="1200" i="0" baseline="0" dirty="0" smtClean="0"/>
              <a:t>. </a:t>
            </a:r>
            <a:endParaRPr lang="es-EC" sz="1200" i="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a:p>
            <a:endParaRPr lang="es-EC"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13</a:t>
            </a:fld>
            <a:endParaRPr lang="es-EC"/>
          </a:p>
        </p:txBody>
      </p:sp>
    </p:spTree>
    <p:extLst>
      <p:ext uri="{BB962C8B-B14F-4D97-AF65-F5344CB8AC3E}">
        <p14:creationId xmlns:p14="http://schemas.microsoft.com/office/powerpoint/2010/main" val="1680844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dirty="0" err="1" smtClean="0"/>
              <a:t>Cebus</a:t>
            </a:r>
            <a:r>
              <a:rPr lang="es-ES" baseline="0" dirty="0" smtClean="0"/>
              <a:t> </a:t>
            </a:r>
            <a:r>
              <a:rPr lang="es-ES" baseline="0" dirty="0" err="1" smtClean="0"/>
              <a:t>albifrons</a:t>
            </a:r>
            <a:r>
              <a:rPr lang="es-ES" baseline="0" dirty="0" smtClean="0"/>
              <a:t>, son una especie de primate </a:t>
            </a:r>
            <a:r>
              <a:rPr lang="es-ES" baseline="0" dirty="0" err="1" smtClean="0"/>
              <a:t>neotropical</a:t>
            </a:r>
            <a:r>
              <a:rPr lang="es-ES" baseline="0" dirty="0" smtClean="0"/>
              <a:t> ubicados dentro del Ecuador al oriente y occidente de la cordillera de los Andes, la especie de la Costa se encuentra en peligro crítico mientras que la especie de la Amazonía se encuentra en menor peligro, pero dada la situación de </a:t>
            </a:r>
            <a:r>
              <a:rPr lang="es-ES" baseline="0" dirty="0" err="1" smtClean="0"/>
              <a:t>cebus</a:t>
            </a:r>
            <a:r>
              <a:rPr lang="es-ES" baseline="0" dirty="0" smtClean="0"/>
              <a:t> (a menudo son comerciados como mascotas) su conservación debe ser tomada en cuenta.  Especies Sociales que forman grupos de 15 a 35 individuos, e </a:t>
            </a:r>
            <a:r>
              <a:rPr lang="es-ES" baseline="0" dirty="0" err="1" smtClean="0"/>
              <a:t>interactuan</a:t>
            </a:r>
            <a:r>
              <a:rPr lang="es-ES" baseline="0" dirty="0" smtClean="0"/>
              <a:t> heterogéneamente entre ellas en actividades que incluyen juegos, acicalamiento y copula. </a:t>
            </a:r>
          </a:p>
          <a:p>
            <a:pPr marL="0" marR="0" indent="0" algn="l" defTabSz="457200" rtl="0" eaLnBrk="1" fontAlgn="auto" latinLnBrk="0" hangingPunct="1">
              <a:lnSpc>
                <a:spcPct val="100000"/>
              </a:lnSpc>
              <a:spcBef>
                <a:spcPts val="0"/>
              </a:spcBef>
              <a:spcAft>
                <a:spcPts val="0"/>
              </a:spcAft>
              <a:buClrTx/>
              <a:buSzTx/>
              <a:buFontTx/>
              <a:buNone/>
              <a:tabLst/>
              <a:defRPr/>
            </a:pPr>
            <a:endParaRPr lang="es-ES" baseline="0" dirty="0" smtClean="0"/>
          </a:p>
        </p:txBody>
      </p:sp>
      <p:sp>
        <p:nvSpPr>
          <p:cNvPr id="4" name="Marcador de número de diapositiva 3"/>
          <p:cNvSpPr>
            <a:spLocks noGrp="1"/>
          </p:cNvSpPr>
          <p:nvPr>
            <p:ph type="sldNum" sz="quarter" idx="10"/>
          </p:nvPr>
        </p:nvSpPr>
        <p:spPr/>
        <p:txBody>
          <a:bodyPr/>
          <a:lstStyle/>
          <a:p>
            <a:fld id="{DC511F2A-4D50-D947-8D4D-946C8F539A0A}" type="slidenum">
              <a:rPr lang="es-ES" smtClean="0"/>
              <a:t>14</a:t>
            </a:fld>
            <a:endParaRPr lang="es-ES"/>
          </a:p>
        </p:txBody>
      </p:sp>
    </p:spTree>
    <p:extLst>
      <p:ext uri="{BB962C8B-B14F-4D97-AF65-F5344CB8AC3E}">
        <p14:creationId xmlns:p14="http://schemas.microsoft.com/office/powerpoint/2010/main" val="3630713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baseline="0" dirty="0" smtClean="0"/>
              <a:t>Si bien la transmisión de ciertas enfermedades tienen un componente social muy fuerte, como la transmisión enfermedades sexuales. Para establecer si existe una relación similar entre la transmisión de helmintos gastrointestinales y eventos que incluyan contacto se puede emplear el análisis de redes sociales, herramienta estadística y bioinformática. </a:t>
            </a:r>
          </a:p>
        </p:txBody>
      </p:sp>
      <p:sp>
        <p:nvSpPr>
          <p:cNvPr id="4" name="Marcador de número de diapositiva 3"/>
          <p:cNvSpPr>
            <a:spLocks noGrp="1"/>
          </p:cNvSpPr>
          <p:nvPr>
            <p:ph type="sldNum" sz="quarter" idx="10"/>
          </p:nvPr>
        </p:nvSpPr>
        <p:spPr/>
        <p:txBody>
          <a:bodyPr/>
          <a:lstStyle/>
          <a:p>
            <a:fld id="{DC511F2A-4D50-D947-8D4D-946C8F539A0A}" type="slidenum">
              <a:rPr lang="es-ES" smtClean="0"/>
              <a:t>15</a:t>
            </a:fld>
            <a:endParaRPr lang="es-ES"/>
          </a:p>
        </p:txBody>
      </p:sp>
    </p:spTree>
    <p:extLst>
      <p:ext uri="{BB962C8B-B14F-4D97-AF65-F5344CB8AC3E}">
        <p14:creationId xmlns:p14="http://schemas.microsoft.com/office/powerpoint/2010/main" val="3560948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baseline="0" dirty="0" smtClean="0"/>
              <a:t>Centralidad es el poder social de un nodo. </a:t>
            </a:r>
          </a:p>
        </p:txBody>
      </p:sp>
      <p:sp>
        <p:nvSpPr>
          <p:cNvPr id="4" name="Marcador de número de diapositiva 3"/>
          <p:cNvSpPr>
            <a:spLocks noGrp="1"/>
          </p:cNvSpPr>
          <p:nvPr>
            <p:ph type="sldNum" sz="quarter" idx="10"/>
          </p:nvPr>
        </p:nvSpPr>
        <p:spPr/>
        <p:txBody>
          <a:bodyPr/>
          <a:lstStyle/>
          <a:p>
            <a:fld id="{DC511F2A-4D50-D947-8D4D-946C8F539A0A}" type="slidenum">
              <a:rPr lang="es-ES" smtClean="0"/>
              <a:t>16</a:t>
            </a:fld>
            <a:endParaRPr lang="es-ES"/>
          </a:p>
        </p:txBody>
      </p:sp>
    </p:spTree>
    <p:extLst>
      <p:ext uri="{BB962C8B-B14F-4D97-AF65-F5344CB8AC3E}">
        <p14:creationId xmlns:p14="http://schemas.microsoft.com/office/powerpoint/2010/main" val="3677943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baseline="0" dirty="0" smtClean="0"/>
              <a:t>Grado indica con cuantos individuos se relaciona el focal. En este caso 6.</a:t>
            </a:r>
          </a:p>
        </p:txBody>
      </p:sp>
      <p:sp>
        <p:nvSpPr>
          <p:cNvPr id="4" name="Marcador de número de diapositiva 3"/>
          <p:cNvSpPr>
            <a:spLocks noGrp="1"/>
          </p:cNvSpPr>
          <p:nvPr>
            <p:ph type="sldNum" sz="quarter" idx="10"/>
          </p:nvPr>
        </p:nvSpPr>
        <p:spPr/>
        <p:txBody>
          <a:bodyPr/>
          <a:lstStyle/>
          <a:p>
            <a:fld id="{DC511F2A-4D50-D947-8D4D-946C8F539A0A}" type="slidenum">
              <a:rPr lang="es-ES" smtClean="0"/>
              <a:t>17</a:t>
            </a:fld>
            <a:endParaRPr lang="es-ES"/>
          </a:p>
        </p:txBody>
      </p:sp>
    </p:spTree>
    <p:extLst>
      <p:ext uri="{BB962C8B-B14F-4D97-AF65-F5344CB8AC3E}">
        <p14:creationId xmlns:p14="http://schemas.microsoft.com/office/powerpoint/2010/main" val="2687758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baseline="0" dirty="0" smtClean="0"/>
              <a:t>La intermediación permite identificar a los individuos puentes entre grupos.</a:t>
            </a:r>
          </a:p>
        </p:txBody>
      </p:sp>
      <p:sp>
        <p:nvSpPr>
          <p:cNvPr id="4" name="Marcador de número de diapositiva 3"/>
          <p:cNvSpPr>
            <a:spLocks noGrp="1"/>
          </p:cNvSpPr>
          <p:nvPr>
            <p:ph type="sldNum" sz="quarter" idx="10"/>
          </p:nvPr>
        </p:nvSpPr>
        <p:spPr/>
        <p:txBody>
          <a:bodyPr/>
          <a:lstStyle/>
          <a:p>
            <a:fld id="{DC511F2A-4D50-D947-8D4D-946C8F539A0A}" type="slidenum">
              <a:rPr lang="es-ES" smtClean="0"/>
              <a:t>18</a:t>
            </a:fld>
            <a:endParaRPr lang="es-ES"/>
          </a:p>
        </p:txBody>
      </p:sp>
    </p:spTree>
    <p:extLst>
      <p:ext uri="{BB962C8B-B14F-4D97-AF65-F5344CB8AC3E}">
        <p14:creationId xmlns:p14="http://schemas.microsoft.com/office/powerpoint/2010/main" val="3026509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baseline="0" dirty="0" smtClean="0"/>
              <a:t>El camino más corto para llegar a todos los individuos. </a:t>
            </a:r>
          </a:p>
        </p:txBody>
      </p:sp>
      <p:sp>
        <p:nvSpPr>
          <p:cNvPr id="4" name="Marcador de número de diapositiva 3"/>
          <p:cNvSpPr>
            <a:spLocks noGrp="1"/>
          </p:cNvSpPr>
          <p:nvPr>
            <p:ph type="sldNum" sz="quarter" idx="10"/>
          </p:nvPr>
        </p:nvSpPr>
        <p:spPr/>
        <p:txBody>
          <a:bodyPr/>
          <a:lstStyle/>
          <a:p>
            <a:fld id="{DC511F2A-4D50-D947-8D4D-946C8F539A0A}" type="slidenum">
              <a:rPr lang="es-ES" smtClean="0"/>
              <a:t>19</a:t>
            </a:fld>
            <a:endParaRPr lang="es-ES"/>
          </a:p>
        </p:txBody>
      </p:sp>
    </p:spTree>
    <p:extLst>
      <p:ext uri="{BB962C8B-B14F-4D97-AF65-F5344CB8AC3E}">
        <p14:creationId xmlns:p14="http://schemas.microsoft.com/office/powerpoint/2010/main" val="4269390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baseline="0" dirty="0" smtClean="0"/>
              <a:t>Esta parámetro indica la calidad de  las conexiones, es decir incrementa si los individuos relacionados también son centrales-</a:t>
            </a:r>
          </a:p>
        </p:txBody>
      </p:sp>
      <p:sp>
        <p:nvSpPr>
          <p:cNvPr id="4" name="Marcador de número de diapositiva 3"/>
          <p:cNvSpPr>
            <a:spLocks noGrp="1"/>
          </p:cNvSpPr>
          <p:nvPr>
            <p:ph type="sldNum" sz="quarter" idx="10"/>
          </p:nvPr>
        </p:nvSpPr>
        <p:spPr/>
        <p:txBody>
          <a:bodyPr/>
          <a:lstStyle/>
          <a:p>
            <a:fld id="{DC511F2A-4D50-D947-8D4D-946C8F539A0A}" type="slidenum">
              <a:rPr lang="es-ES" smtClean="0"/>
              <a:t>20</a:t>
            </a:fld>
            <a:endParaRPr lang="es-ES"/>
          </a:p>
        </p:txBody>
      </p:sp>
    </p:spTree>
    <p:extLst>
      <p:ext uri="{BB962C8B-B14F-4D97-AF65-F5344CB8AC3E}">
        <p14:creationId xmlns:p14="http://schemas.microsoft.com/office/powerpoint/2010/main" val="92553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baseline="0" dirty="0" smtClean="0"/>
              <a:t>Un parásito se define como un organismo que vive a expensas de un hospedero. En forma muy general los parásitos se dividen en protozoarios y metazoos, los protozoarios son parásitos unicelulares (ej. </a:t>
            </a:r>
            <a:r>
              <a:rPr lang="es-EC" baseline="0" dirty="0" err="1" smtClean="0"/>
              <a:t>Giardia</a:t>
            </a:r>
            <a:r>
              <a:rPr lang="es-EC" baseline="0" dirty="0" smtClean="0"/>
              <a:t> y </a:t>
            </a:r>
            <a:r>
              <a:rPr lang="es-EC" baseline="0" dirty="0" err="1" smtClean="0"/>
              <a:t>cryptosporidum</a:t>
            </a:r>
            <a:r>
              <a:rPr lang="es-EC" baseline="0" dirty="0" smtClean="0"/>
              <a:t>) y los metazoos son </a:t>
            </a:r>
            <a:r>
              <a:rPr lang="es-EC" baseline="0" dirty="0" err="1" smtClean="0"/>
              <a:t>parasitos</a:t>
            </a:r>
            <a:r>
              <a:rPr lang="es-EC" baseline="0" dirty="0" smtClean="0"/>
              <a:t> pluricelulares ( Dentro de estos se encuentran los helmintos, </a:t>
            </a:r>
            <a:r>
              <a:rPr lang="es-EC" baseline="0" dirty="0" err="1" smtClean="0"/>
              <a:t>parasitos</a:t>
            </a:r>
            <a:r>
              <a:rPr lang="es-EC" baseline="0" dirty="0" smtClean="0"/>
              <a:t> con forma de gusano. Dentro de este grupo se tiene gusanos planos (cestodos) y gusanos cilíndricos  no segmentados (nematodos).</a:t>
            </a:r>
          </a:p>
          <a:p>
            <a:r>
              <a:rPr lang="es-EC" sz="2000" b="1" baseline="0" dirty="0" err="1" smtClean="0"/>
              <a:t>Parasitos</a:t>
            </a:r>
            <a:r>
              <a:rPr lang="es-EC" sz="2000" b="1" baseline="0" dirty="0" smtClean="0"/>
              <a:t> gastrointestinales son los más comunes en primates.</a:t>
            </a:r>
          </a:p>
          <a:p>
            <a:r>
              <a:rPr lang="es-EC" baseline="0" dirty="0" smtClean="0"/>
              <a:t>Muchos no son patogénicos</a:t>
            </a:r>
          </a:p>
        </p:txBody>
      </p:sp>
      <p:sp>
        <p:nvSpPr>
          <p:cNvPr id="4" name="Marcador de número de diapositiva 3"/>
          <p:cNvSpPr>
            <a:spLocks noGrp="1"/>
          </p:cNvSpPr>
          <p:nvPr>
            <p:ph type="sldNum" sz="quarter" idx="10"/>
          </p:nvPr>
        </p:nvSpPr>
        <p:spPr/>
        <p:txBody>
          <a:bodyPr/>
          <a:lstStyle/>
          <a:p>
            <a:fld id="{60A9DB09-8D2A-4D6E-9F24-FD44D7E0E9C9}" type="slidenum">
              <a:rPr lang="es-EC" smtClean="0"/>
              <a:t>3</a:t>
            </a:fld>
            <a:endParaRPr lang="es-EC"/>
          </a:p>
        </p:txBody>
      </p:sp>
    </p:spTree>
    <p:extLst>
      <p:ext uri="{BB962C8B-B14F-4D97-AF65-F5344CB8AC3E}">
        <p14:creationId xmlns:p14="http://schemas.microsoft.com/office/powerpoint/2010/main" val="3356712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baseline="0" dirty="0" smtClean="0"/>
              <a:t>Cuantifica q tan agrupado están los  vecinos a un nodo.</a:t>
            </a:r>
          </a:p>
        </p:txBody>
      </p:sp>
      <p:sp>
        <p:nvSpPr>
          <p:cNvPr id="4" name="Marcador de número de diapositiva 3"/>
          <p:cNvSpPr>
            <a:spLocks noGrp="1"/>
          </p:cNvSpPr>
          <p:nvPr>
            <p:ph type="sldNum" sz="quarter" idx="10"/>
          </p:nvPr>
        </p:nvSpPr>
        <p:spPr/>
        <p:txBody>
          <a:bodyPr/>
          <a:lstStyle/>
          <a:p>
            <a:fld id="{DC511F2A-4D50-D947-8D4D-946C8F539A0A}" type="slidenum">
              <a:rPr lang="es-ES" smtClean="0"/>
              <a:t>21</a:t>
            </a:fld>
            <a:endParaRPr lang="es-ES"/>
          </a:p>
        </p:txBody>
      </p:sp>
    </p:spTree>
    <p:extLst>
      <p:ext uri="{BB962C8B-B14F-4D97-AF65-F5344CB8AC3E}">
        <p14:creationId xmlns:p14="http://schemas.microsoft.com/office/powerpoint/2010/main" val="1620816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smtClean="0"/>
              <a:t>Los estudios de parasitismo dada la importancia ecológica de los primates radica en su influencia en la demografía, comportamiento y evolución.</a:t>
            </a:r>
            <a:endParaRPr lang="es-ES" dirty="0" smtClean="0"/>
          </a:p>
          <a:p>
            <a:endParaRPr lang="es-EC" baseline="0" dirty="0" smtClean="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22</a:t>
            </a:fld>
            <a:endParaRPr lang="es-EC"/>
          </a:p>
        </p:txBody>
      </p:sp>
    </p:spTree>
    <p:extLst>
      <p:ext uri="{BB962C8B-B14F-4D97-AF65-F5344CB8AC3E}">
        <p14:creationId xmlns:p14="http://schemas.microsoft.com/office/powerpoint/2010/main" val="2271219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smtClean="0"/>
              <a:t>Los estudios de parasitismo dada la importancia ecológica de los primates radica en su influencia en la demografía, comportamiento y evolución.</a:t>
            </a:r>
            <a:endParaRPr lang="es-ES" dirty="0" smtClean="0"/>
          </a:p>
          <a:p>
            <a:endParaRPr lang="es-EC" baseline="0" dirty="0" smtClean="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23</a:t>
            </a:fld>
            <a:endParaRPr lang="es-EC"/>
          </a:p>
        </p:txBody>
      </p:sp>
    </p:spTree>
    <p:extLst>
      <p:ext uri="{BB962C8B-B14F-4D97-AF65-F5344CB8AC3E}">
        <p14:creationId xmlns:p14="http://schemas.microsoft.com/office/powerpoint/2010/main" val="949282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baseline="0" dirty="0" smtClean="0"/>
              <a:t>Con respecto a los capuchinos, estudios sobre diversidad parasitaria y efectos sobre su salud es </a:t>
            </a:r>
            <a:r>
              <a:rPr lang="es-ES" baseline="0" dirty="0" err="1" smtClean="0"/>
              <a:t>escasp</a:t>
            </a:r>
            <a:r>
              <a:rPr lang="es-ES" baseline="0" dirty="0" smtClean="0"/>
              <a:t> (</a:t>
            </a:r>
            <a:r>
              <a:rPr lang="es-ES" baseline="0" dirty="0" err="1" smtClean="0"/>
              <a:t>Rondon</a:t>
            </a:r>
            <a:r>
              <a:rPr lang="es-ES" baseline="0" dirty="0" smtClean="0"/>
              <a:t>, 2017). Dado el </a:t>
            </a:r>
            <a:r>
              <a:rPr lang="es-ES" baseline="0" dirty="0" err="1" smtClean="0"/>
              <a:t>contezto</a:t>
            </a:r>
            <a:r>
              <a:rPr lang="es-ES" baseline="0" dirty="0" smtClean="0"/>
              <a:t> en el que los PNH desenvuelven sus </a:t>
            </a:r>
            <a:r>
              <a:rPr lang="es-ES" baseline="0" dirty="0" err="1" smtClean="0"/>
              <a:t>activades</a:t>
            </a:r>
            <a:r>
              <a:rPr lang="es-ES" baseline="0" dirty="0" smtClean="0"/>
              <a:t> pueden presentarse como reservorios o ver afectados por el parasitismo, por ello se debe establecer el flujo de </a:t>
            </a:r>
            <a:r>
              <a:rPr lang="es-ES" baseline="0" dirty="0" err="1" smtClean="0"/>
              <a:t>parasitos</a:t>
            </a:r>
            <a:r>
              <a:rPr lang="es-ES" baseline="0" dirty="0" smtClean="0"/>
              <a:t> dentro del mismo grupo </a:t>
            </a:r>
          </a:p>
        </p:txBody>
      </p:sp>
      <p:sp>
        <p:nvSpPr>
          <p:cNvPr id="4" name="Marcador de número de diapositiva 3"/>
          <p:cNvSpPr>
            <a:spLocks noGrp="1"/>
          </p:cNvSpPr>
          <p:nvPr>
            <p:ph type="sldNum" sz="quarter" idx="10"/>
          </p:nvPr>
        </p:nvSpPr>
        <p:spPr/>
        <p:txBody>
          <a:bodyPr/>
          <a:lstStyle/>
          <a:p>
            <a:fld id="{DC511F2A-4D50-D947-8D4D-946C8F539A0A}" type="slidenum">
              <a:rPr lang="es-ES" smtClean="0"/>
              <a:t>24</a:t>
            </a:fld>
            <a:endParaRPr lang="es-ES"/>
          </a:p>
        </p:txBody>
      </p:sp>
    </p:spTree>
    <p:extLst>
      <p:ext uri="{BB962C8B-B14F-4D97-AF65-F5344CB8AC3E}">
        <p14:creationId xmlns:p14="http://schemas.microsoft.com/office/powerpoint/2010/main" val="2312970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baseline="0" dirty="0" smtClean="0"/>
              <a:t>Y con los otras especies con quien comparte el área de vida, aplicando técnicas no invasivas, herramientas moleculares y herramientas </a:t>
            </a:r>
            <a:r>
              <a:rPr lang="es-ES" baseline="0" dirty="0" err="1" smtClean="0"/>
              <a:t>bioinformarticas</a:t>
            </a:r>
            <a:r>
              <a:rPr lang="es-ES" baseline="0" dirty="0" smtClean="0"/>
              <a:t> con la finalidad de aportar a la fuente de información </a:t>
            </a:r>
            <a:r>
              <a:rPr lang="es-ES" baseline="0" dirty="0" err="1" smtClean="0"/>
              <a:t>parasitologic</a:t>
            </a:r>
            <a:r>
              <a:rPr lang="es-ES" baseline="0" dirty="0" smtClean="0"/>
              <a:t> y diseño de planes de manejo</a:t>
            </a:r>
          </a:p>
        </p:txBody>
      </p:sp>
      <p:sp>
        <p:nvSpPr>
          <p:cNvPr id="4" name="Marcador de número de diapositiva 3"/>
          <p:cNvSpPr>
            <a:spLocks noGrp="1"/>
          </p:cNvSpPr>
          <p:nvPr>
            <p:ph type="sldNum" sz="quarter" idx="10"/>
          </p:nvPr>
        </p:nvSpPr>
        <p:spPr/>
        <p:txBody>
          <a:bodyPr/>
          <a:lstStyle/>
          <a:p>
            <a:fld id="{DC511F2A-4D50-D947-8D4D-946C8F539A0A}" type="slidenum">
              <a:rPr lang="es-ES" smtClean="0"/>
              <a:t>25</a:t>
            </a:fld>
            <a:endParaRPr lang="es-ES"/>
          </a:p>
        </p:txBody>
      </p:sp>
    </p:spTree>
    <p:extLst>
      <p:ext uri="{BB962C8B-B14F-4D97-AF65-F5344CB8AC3E}">
        <p14:creationId xmlns:p14="http://schemas.microsoft.com/office/powerpoint/2010/main" val="3454269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Teniendo</a:t>
            </a:r>
            <a:r>
              <a:rPr lang="es-EC" baseline="0" dirty="0" smtClean="0"/>
              <a:t> como base, que la gestión de la salud debe ser integral, es decir para preservar la salud humana, se monitorear además la salud animal y del ambiente. </a:t>
            </a:r>
            <a:endParaRPr lang="es-EC"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26</a:t>
            </a:fld>
            <a:endParaRPr lang="es-EC"/>
          </a:p>
        </p:txBody>
      </p:sp>
    </p:spTree>
    <p:extLst>
      <p:ext uri="{BB962C8B-B14F-4D97-AF65-F5344CB8AC3E}">
        <p14:creationId xmlns:p14="http://schemas.microsoft.com/office/powerpoint/2010/main" val="3697199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10"/>
          </p:nvPr>
        </p:nvSpPr>
        <p:spPr/>
        <p:txBody>
          <a:bodyPr/>
          <a:lstStyle/>
          <a:p>
            <a:fld id="{DC511F2A-4D50-D947-8D4D-946C8F539A0A}" type="slidenum">
              <a:rPr lang="es-ES" smtClean="0"/>
              <a:t>27</a:t>
            </a:fld>
            <a:endParaRPr lang="es-ES"/>
          </a:p>
        </p:txBody>
      </p:sp>
    </p:spTree>
    <p:extLst>
      <p:ext uri="{BB962C8B-B14F-4D97-AF65-F5344CB8AC3E}">
        <p14:creationId xmlns:p14="http://schemas.microsoft.com/office/powerpoint/2010/main" val="13183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latin typeface="Calibri" panose="020F0502020204030204" pitchFamily="34" charset="0"/>
                <a:ea typeface="Calibri" panose="020F0502020204030204" pitchFamily="34" charset="0"/>
                <a:cs typeface="Times New Roman" panose="02020603050405020304" pitchFamily="18" charset="0"/>
              </a:rPr>
              <a:t>Se</a:t>
            </a:r>
            <a:r>
              <a:rPr lang="es-ES" baseline="0" dirty="0" smtClean="0">
                <a:latin typeface="Calibri" panose="020F0502020204030204" pitchFamily="34" charset="0"/>
                <a:ea typeface="Calibri" panose="020F0502020204030204" pitchFamily="34" charset="0"/>
                <a:cs typeface="Times New Roman" panose="02020603050405020304" pitchFamily="18" charset="0"/>
              </a:rPr>
              <a:t> trabajó con 48 muestras procedentes del banco de muestras </a:t>
            </a:r>
            <a:r>
              <a:rPr lang="es-ES" baseline="0" dirty="0" err="1" smtClean="0">
                <a:latin typeface="Calibri" panose="020F0502020204030204" pitchFamily="34" charset="0"/>
                <a:ea typeface="Calibri" panose="020F0502020204030204" pitchFamily="34" charset="0"/>
                <a:cs typeface="Times New Roman" panose="02020603050405020304" pitchFamily="18" charset="0"/>
              </a:rPr>
              <a:t>muestras</a:t>
            </a:r>
            <a:r>
              <a:rPr lang="es-ES" baseline="0" dirty="0" smtClean="0">
                <a:latin typeface="Calibri" panose="020F0502020204030204" pitchFamily="34" charset="0"/>
                <a:ea typeface="Calibri" panose="020F0502020204030204" pitchFamily="34" charset="0"/>
                <a:cs typeface="Times New Roman" panose="02020603050405020304" pitchFamily="18" charset="0"/>
              </a:rPr>
              <a:t> correspondientes al proyecto…. Aprobado por el MAE. Las muestras fueron tomadas durante diferentes periodos de muestreo, debido q corresponden a un estudio a largo plazo y son de la misma población.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baseline="0" dirty="0" smtClean="0">
                <a:solidFill>
                  <a:schemeClr val="tx1"/>
                </a:solidFill>
                <a:effectLst/>
                <a:latin typeface="Calibri" panose="020F0502020204030204" pitchFamily="34" charset="0"/>
                <a:ea typeface="+mn-ea"/>
                <a:cs typeface="Times New Roman" panose="02020603050405020304" pitchFamily="18" charset="0"/>
              </a:rPr>
              <a:t>Además se han empleado heces fecales, ya que al evitar </a:t>
            </a:r>
            <a:r>
              <a:rPr lang="es-EC" sz="1200" b="0" i="0" kern="1200" dirty="0" smtClean="0">
                <a:solidFill>
                  <a:schemeClr val="tx1"/>
                </a:solidFill>
                <a:effectLst/>
                <a:latin typeface="+mn-lt"/>
                <a:ea typeface="+mn-ea"/>
                <a:cs typeface="+mn-cs"/>
              </a:rPr>
              <a:t>la captura de los animales, se evita la generación de estrés, alteración del comportamiento individual o social.</a:t>
            </a:r>
            <a:endParaRPr lang="es-E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10"/>
          </p:nvPr>
        </p:nvSpPr>
        <p:spPr/>
        <p:txBody>
          <a:bodyPr/>
          <a:lstStyle/>
          <a:p>
            <a:fld id="{60A9DB09-8D2A-4D6E-9F24-FD44D7E0E9C9}" type="slidenum">
              <a:rPr lang="es-EC" smtClean="0"/>
              <a:t>29</a:t>
            </a:fld>
            <a:endParaRPr lang="es-EC"/>
          </a:p>
        </p:txBody>
      </p:sp>
    </p:spTree>
    <p:extLst>
      <p:ext uri="{BB962C8B-B14F-4D97-AF65-F5344CB8AC3E}">
        <p14:creationId xmlns:p14="http://schemas.microsoft.com/office/powerpoint/2010/main" val="2667859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latin typeface="Calibri" panose="020F0502020204030204" pitchFamily="34" charset="0"/>
                <a:ea typeface="Calibri" panose="020F0502020204030204" pitchFamily="34" charset="0"/>
                <a:cs typeface="Times New Roman" panose="02020603050405020304" pitchFamily="18" charset="0"/>
              </a:rPr>
              <a:t>Trabajar con heces es complicado, debido a la presencia de </a:t>
            </a:r>
            <a:r>
              <a:rPr lang="es-ES" dirty="0" err="1" smtClean="0">
                <a:latin typeface="Calibri" panose="020F0502020204030204" pitchFamily="34" charset="0"/>
                <a:ea typeface="Calibri" panose="020F0502020204030204" pitchFamily="34" charset="0"/>
                <a:cs typeface="Times New Roman" panose="02020603050405020304" pitchFamily="18" charset="0"/>
              </a:rPr>
              <a:t>inhibdires</a:t>
            </a:r>
            <a:r>
              <a:rPr lang="es-ES" baseline="0" dirty="0" smtClean="0">
                <a:latin typeface="Calibri" panose="020F0502020204030204" pitchFamily="34" charset="0"/>
                <a:ea typeface="Calibri" panose="020F0502020204030204" pitchFamily="34" charset="0"/>
                <a:cs typeface="Times New Roman" panose="02020603050405020304" pitchFamily="18" charset="0"/>
              </a:rPr>
              <a:t> presentes en la dieta del individuo. Por lo que identificar ADN </a:t>
            </a:r>
            <a:r>
              <a:rPr lang="es-ES" baseline="0" dirty="0" err="1" smtClean="0">
                <a:latin typeface="Calibri" panose="020F0502020204030204" pitchFamily="34" charset="0"/>
                <a:ea typeface="Calibri" panose="020F0502020204030204" pitchFamily="34" charset="0"/>
                <a:cs typeface="Times New Roman" panose="02020603050405020304" pitchFamily="18" charset="0"/>
              </a:rPr>
              <a:t>parasitos</a:t>
            </a:r>
            <a:r>
              <a:rPr lang="es-ES" baseline="0" dirty="0" smtClean="0">
                <a:latin typeface="Calibri" panose="020F0502020204030204" pitchFamily="34" charset="0"/>
                <a:ea typeface="Calibri" panose="020F0502020204030204" pitchFamily="34" charset="0"/>
                <a:cs typeface="Times New Roman" panose="02020603050405020304" pitchFamily="18" charset="0"/>
              </a:rPr>
              <a:t> se dificulta debido a que se obtiene mucho ADN inespecífico, </a:t>
            </a:r>
            <a:r>
              <a:rPr lang="es-EC" sz="1200" b="0" i="0" kern="1200" baseline="0" dirty="0" smtClean="0">
                <a:solidFill>
                  <a:schemeClr val="tx1"/>
                </a:solidFill>
                <a:effectLst/>
                <a:latin typeface="+mn-lt"/>
                <a:ea typeface="+mn-ea"/>
                <a:cs typeface="+mn-cs"/>
              </a:rPr>
              <a:t>los protocolos se adaptan de acuerdo a las necesidades de investigación.</a:t>
            </a:r>
            <a:endParaRPr lang="es-ES" baseline="0" dirty="0" smtClean="0">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10"/>
          </p:nvPr>
        </p:nvSpPr>
        <p:spPr/>
        <p:txBody>
          <a:bodyPr/>
          <a:lstStyle/>
          <a:p>
            <a:fld id="{60A9DB09-8D2A-4D6E-9F24-FD44D7E0E9C9}" type="slidenum">
              <a:rPr lang="es-EC" smtClean="0"/>
              <a:t>30</a:t>
            </a:fld>
            <a:endParaRPr lang="es-EC"/>
          </a:p>
        </p:txBody>
      </p:sp>
    </p:spTree>
    <p:extLst>
      <p:ext uri="{BB962C8B-B14F-4D97-AF65-F5344CB8AC3E}">
        <p14:creationId xmlns:p14="http://schemas.microsoft.com/office/powerpoint/2010/main" val="3933522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latin typeface="Calibri" panose="020F0502020204030204" pitchFamily="34" charset="0"/>
                <a:ea typeface="Calibri" panose="020F0502020204030204" pitchFamily="34" charset="0"/>
                <a:cs typeface="Times New Roman" panose="02020603050405020304" pitchFamily="18" charset="0"/>
              </a:rPr>
              <a:t>Doble ronda:</a:t>
            </a:r>
            <a:r>
              <a:rPr lang="es-ES" baseline="0" dirty="0" smtClean="0">
                <a:latin typeface="Calibri" panose="020F0502020204030204" pitchFamily="34" charset="0"/>
                <a:ea typeface="Calibri" panose="020F0502020204030204" pitchFamily="34" charset="0"/>
                <a:cs typeface="Times New Roman" panose="02020603050405020304" pitchFamily="18" charset="0"/>
              </a:rPr>
              <a:t> 1) Incrementa la cantidad de </a:t>
            </a:r>
            <a:r>
              <a:rPr lang="es-ES" baseline="0" dirty="0" err="1" smtClean="0">
                <a:latin typeface="Calibri" panose="020F0502020204030204" pitchFamily="34" charset="0"/>
                <a:ea typeface="Calibri" panose="020F0502020204030204" pitchFamily="34" charset="0"/>
                <a:cs typeface="Times New Roman" panose="02020603050405020304" pitchFamily="18" charset="0"/>
              </a:rPr>
              <a:t>adn</a:t>
            </a:r>
            <a:r>
              <a:rPr lang="es-ES" baseline="0" dirty="0" smtClean="0">
                <a:latin typeface="Calibri" panose="020F0502020204030204" pitchFamily="34" charset="0"/>
                <a:ea typeface="Calibri" panose="020F0502020204030204" pitchFamily="34" charset="0"/>
                <a:cs typeface="Times New Roman" panose="02020603050405020304" pitchFamily="18" charset="0"/>
              </a:rPr>
              <a:t> inicial 2) Disminuye inhibidores e inespecíficas .</a:t>
            </a:r>
            <a:endParaRPr lang="es-E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10"/>
          </p:nvPr>
        </p:nvSpPr>
        <p:spPr/>
        <p:txBody>
          <a:bodyPr/>
          <a:lstStyle/>
          <a:p>
            <a:fld id="{60A9DB09-8D2A-4D6E-9F24-FD44D7E0E9C9}" type="slidenum">
              <a:rPr lang="es-EC" smtClean="0"/>
              <a:t>31</a:t>
            </a:fld>
            <a:endParaRPr lang="es-EC"/>
          </a:p>
        </p:txBody>
      </p:sp>
    </p:spTree>
    <p:extLst>
      <p:ext uri="{BB962C8B-B14F-4D97-AF65-F5344CB8AC3E}">
        <p14:creationId xmlns:p14="http://schemas.microsoft.com/office/powerpoint/2010/main" val="4076546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Giardiasis</a:t>
            </a:r>
            <a:r>
              <a:rPr lang="es-EC" dirty="0" smtClean="0"/>
              <a:t> es una enfermedad</a:t>
            </a:r>
            <a:r>
              <a:rPr lang="es-EC" baseline="0" dirty="0" smtClean="0"/>
              <a:t> entérica causada por guardia, un protozoario flagelado de distribución mundial. Esta infección es de transmisión fecal oral, y se adquiere al ingerir alimentos o agua contaminados con quistes del parásito. </a:t>
            </a:r>
          </a:p>
          <a:p>
            <a:r>
              <a:rPr lang="es-EC" baseline="0" dirty="0" err="1" smtClean="0"/>
              <a:t>Giardiasis</a:t>
            </a:r>
            <a:r>
              <a:rPr lang="es-EC" baseline="0" dirty="0" smtClean="0"/>
              <a:t> es una enfermedad entérica causada por el protozoario flagelado de </a:t>
            </a:r>
            <a:r>
              <a:rPr lang="es-EC" baseline="0" dirty="0" err="1" smtClean="0"/>
              <a:t>distribucipon</a:t>
            </a:r>
            <a:r>
              <a:rPr lang="es-EC" baseline="0" dirty="0" smtClean="0"/>
              <a:t> global, guardia. La patología que puede presentar estar enfermedad son variados, depende de la virulencia del parásito y el hospedero. Pueden existir casos asintomáticos, casos con diarreas, deshidratación y malabsorción de nutrientes.</a:t>
            </a:r>
          </a:p>
          <a:p>
            <a:r>
              <a:rPr lang="es-EC" baseline="0" dirty="0" smtClean="0"/>
              <a:t>Infecta a una variedad de vertebrados.</a:t>
            </a:r>
            <a:endParaRPr lang="es-EC"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4</a:t>
            </a:fld>
            <a:endParaRPr lang="es-EC"/>
          </a:p>
        </p:txBody>
      </p:sp>
    </p:spTree>
    <p:extLst>
      <p:ext uri="{BB962C8B-B14F-4D97-AF65-F5344CB8AC3E}">
        <p14:creationId xmlns:p14="http://schemas.microsoft.com/office/powerpoint/2010/main" val="177982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10"/>
          </p:nvPr>
        </p:nvSpPr>
        <p:spPr/>
        <p:txBody>
          <a:bodyPr/>
          <a:lstStyle/>
          <a:p>
            <a:fld id="{60A9DB09-8D2A-4D6E-9F24-FD44D7E0E9C9}" type="slidenum">
              <a:rPr lang="es-EC" smtClean="0"/>
              <a:t>32</a:t>
            </a:fld>
            <a:endParaRPr lang="es-EC"/>
          </a:p>
        </p:txBody>
      </p:sp>
    </p:spTree>
    <p:extLst>
      <p:ext uri="{BB962C8B-B14F-4D97-AF65-F5344CB8AC3E}">
        <p14:creationId xmlns:p14="http://schemas.microsoft.com/office/powerpoint/2010/main" val="5596609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latin typeface="Calibri" panose="020F0502020204030204" pitchFamily="34" charset="0"/>
                <a:ea typeface="Calibri" panose="020F0502020204030204" pitchFamily="34" charset="0"/>
                <a:cs typeface="Times New Roman" panose="02020603050405020304" pitchFamily="18" charset="0"/>
              </a:rPr>
              <a:t>Para dar soporte a las</a:t>
            </a:r>
            <a:r>
              <a:rPr lang="es-ES" baseline="0" dirty="0" smtClean="0">
                <a:latin typeface="Calibri" panose="020F0502020204030204" pitchFamily="34" charset="0"/>
                <a:ea typeface="Calibri" panose="020F0502020204030204" pitchFamily="34" charset="0"/>
                <a:cs typeface="Times New Roman" panose="02020603050405020304" pitchFamily="18" charset="0"/>
              </a:rPr>
              <a:t> ramas se hicieron 1000 replicados</a:t>
            </a:r>
            <a:endParaRPr lang="es-E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10"/>
          </p:nvPr>
        </p:nvSpPr>
        <p:spPr/>
        <p:txBody>
          <a:bodyPr/>
          <a:lstStyle/>
          <a:p>
            <a:fld id="{60A9DB09-8D2A-4D6E-9F24-FD44D7E0E9C9}" type="slidenum">
              <a:rPr lang="es-EC" smtClean="0"/>
              <a:t>33</a:t>
            </a:fld>
            <a:endParaRPr lang="es-EC"/>
          </a:p>
        </p:txBody>
      </p:sp>
    </p:spTree>
    <p:extLst>
      <p:ext uri="{BB962C8B-B14F-4D97-AF65-F5344CB8AC3E}">
        <p14:creationId xmlns:p14="http://schemas.microsoft.com/office/powerpoint/2010/main" val="3844731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latin typeface="Calibri" panose="020F0502020204030204" pitchFamily="34" charset="0"/>
                <a:ea typeface="Calibri" panose="020F0502020204030204" pitchFamily="34" charset="0"/>
                <a:cs typeface="Times New Roman" panose="02020603050405020304" pitchFamily="18" charset="0"/>
              </a:rPr>
              <a:t>Para establecer el análisis de redes, se parte por identificar a los individuos que conforman</a:t>
            </a:r>
            <a:r>
              <a:rPr lang="es-ES" baseline="0" dirty="0" smtClean="0">
                <a:latin typeface="Calibri" panose="020F0502020204030204" pitchFamily="34" charset="0"/>
                <a:ea typeface="Calibri" panose="020F0502020204030204" pitchFamily="34" charset="0"/>
                <a:cs typeface="Times New Roman" panose="02020603050405020304" pitchFamily="18" charset="0"/>
              </a:rPr>
              <a:t> una red social, y hacer observaciones focales de cada uno por 20 min. Se registra además cada evento en los que se suscite un contacto.</a:t>
            </a:r>
            <a:endParaRPr lang="es-E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10"/>
          </p:nvPr>
        </p:nvSpPr>
        <p:spPr/>
        <p:txBody>
          <a:bodyPr/>
          <a:lstStyle/>
          <a:p>
            <a:fld id="{60A9DB09-8D2A-4D6E-9F24-FD44D7E0E9C9}" type="slidenum">
              <a:rPr lang="es-EC" smtClean="0"/>
              <a:t>34</a:t>
            </a:fld>
            <a:endParaRPr lang="es-EC"/>
          </a:p>
        </p:txBody>
      </p:sp>
    </p:spTree>
    <p:extLst>
      <p:ext uri="{BB962C8B-B14F-4D97-AF65-F5344CB8AC3E}">
        <p14:creationId xmlns:p14="http://schemas.microsoft.com/office/powerpoint/2010/main" val="730878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10"/>
          </p:nvPr>
        </p:nvSpPr>
        <p:spPr/>
        <p:txBody>
          <a:bodyPr/>
          <a:lstStyle/>
          <a:p>
            <a:fld id="{60A9DB09-8D2A-4D6E-9F24-FD44D7E0E9C9}" type="slidenum">
              <a:rPr lang="es-EC" smtClean="0"/>
              <a:t>35</a:t>
            </a:fld>
            <a:endParaRPr lang="es-EC"/>
          </a:p>
        </p:txBody>
      </p:sp>
    </p:spTree>
    <p:extLst>
      <p:ext uri="{BB962C8B-B14F-4D97-AF65-F5344CB8AC3E}">
        <p14:creationId xmlns:p14="http://schemas.microsoft.com/office/powerpoint/2010/main" val="14956952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latin typeface="Calibri" panose="020F0502020204030204" pitchFamily="34" charset="0"/>
                <a:ea typeface="Calibri" panose="020F0502020204030204" pitchFamily="34" charset="0"/>
                <a:cs typeface="Times New Roman" panose="02020603050405020304" pitchFamily="18" charset="0"/>
              </a:rPr>
              <a:t>El procedimiento</a:t>
            </a:r>
            <a:r>
              <a:rPr lang="es-ES" baseline="0" dirty="0" smtClean="0">
                <a:latin typeface="Calibri" panose="020F0502020204030204" pitchFamily="34" charset="0"/>
                <a:ea typeface="Calibri" panose="020F0502020204030204" pitchFamily="34" charset="0"/>
                <a:cs typeface="Times New Roman" panose="02020603050405020304" pitchFamily="18" charset="0"/>
              </a:rPr>
              <a:t> de recolección de muestras para analizar </a:t>
            </a:r>
            <a:r>
              <a:rPr lang="es-ES" baseline="0" dirty="0" err="1" smtClean="0">
                <a:latin typeface="Calibri" panose="020F0502020204030204" pitchFamily="34" charset="0"/>
                <a:ea typeface="Calibri" panose="020F0502020204030204" pitchFamily="34" charset="0"/>
                <a:cs typeface="Times New Roman" panose="02020603050405020304" pitchFamily="18" charset="0"/>
              </a:rPr>
              <a:t>parasitos</a:t>
            </a:r>
            <a:r>
              <a:rPr lang="es-ES" baseline="0" dirty="0" smtClean="0">
                <a:latin typeface="Calibri" panose="020F0502020204030204" pitchFamily="34" charset="0"/>
                <a:ea typeface="Calibri" panose="020F0502020204030204" pitchFamily="34" charset="0"/>
                <a:cs typeface="Times New Roman" panose="02020603050405020304" pitchFamily="18" charset="0"/>
              </a:rPr>
              <a:t> gastrointestinales consiste en: tomar en formol, y se toma una muestra en etanol </a:t>
            </a:r>
            <a:r>
              <a:rPr lang="es-ES" baseline="0" dirty="0" err="1" smtClean="0">
                <a:latin typeface="Calibri" panose="020F0502020204030204" pitchFamily="34" charset="0"/>
                <a:ea typeface="Calibri" panose="020F0502020204030204" pitchFamily="34" charset="0"/>
                <a:cs typeface="Times New Roman" panose="02020603050405020304" pitchFamily="18" charset="0"/>
              </a:rPr>
              <a:t>praa</a:t>
            </a:r>
            <a:r>
              <a:rPr lang="es-ES" baseline="0" dirty="0" smtClean="0">
                <a:latin typeface="Calibri" panose="020F0502020204030204" pitchFamily="34" charset="0"/>
                <a:ea typeface="Calibri" panose="020F0502020204030204" pitchFamily="34" charset="0"/>
                <a:cs typeface="Times New Roman" panose="02020603050405020304" pitchFamily="18" charset="0"/>
              </a:rPr>
              <a:t> cualquier análisis molecular (estudio a largo plazo) </a:t>
            </a:r>
            <a:endParaRPr lang="es-E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10"/>
          </p:nvPr>
        </p:nvSpPr>
        <p:spPr/>
        <p:txBody>
          <a:bodyPr/>
          <a:lstStyle/>
          <a:p>
            <a:fld id="{60A9DB09-8D2A-4D6E-9F24-FD44D7E0E9C9}" type="slidenum">
              <a:rPr lang="es-EC" smtClean="0"/>
              <a:t>36</a:t>
            </a:fld>
            <a:endParaRPr lang="es-EC"/>
          </a:p>
        </p:txBody>
      </p:sp>
    </p:spTree>
    <p:extLst>
      <p:ext uri="{BB962C8B-B14F-4D97-AF65-F5344CB8AC3E}">
        <p14:creationId xmlns:p14="http://schemas.microsoft.com/office/powerpoint/2010/main" val="1916002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latin typeface="Calibri" panose="020F0502020204030204" pitchFamily="34" charset="0"/>
                <a:ea typeface="Calibri" panose="020F0502020204030204" pitchFamily="34" charset="0"/>
                <a:cs typeface="Times New Roman" panose="02020603050405020304" pitchFamily="18" charset="0"/>
              </a:rPr>
              <a:t>Para posteriormente</a:t>
            </a:r>
            <a:r>
              <a:rPr lang="es-ES" baseline="0" dirty="0" smtClean="0">
                <a:latin typeface="Calibri" panose="020F0502020204030204" pitchFamily="34" charset="0"/>
                <a:ea typeface="Calibri" panose="020F0502020204030204" pitchFamily="34" charset="0"/>
                <a:cs typeface="Times New Roman" panose="02020603050405020304" pitchFamily="18" charset="0"/>
              </a:rPr>
              <a:t> relacionarse con la red social.</a:t>
            </a:r>
            <a:endParaRPr lang="es-E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10"/>
          </p:nvPr>
        </p:nvSpPr>
        <p:spPr/>
        <p:txBody>
          <a:bodyPr/>
          <a:lstStyle/>
          <a:p>
            <a:fld id="{60A9DB09-8D2A-4D6E-9F24-FD44D7E0E9C9}" type="slidenum">
              <a:rPr lang="es-EC" smtClean="0"/>
              <a:t>37</a:t>
            </a:fld>
            <a:endParaRPr lang="es-EC"/>
          </a:p>
        </p:txBody>
      </p:sp>
    </p:spTree>
    <p:extLst>
      <p:ext uri="{BB962C8B-B14F-4D97-AF65-F5344CB8AC3E}">
        <p14:creationId xmlns:p14="http://schemas.microsoft.com/office/powerpoint/2010/main" val="21542505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De las 48 muestras </a:t>
                </a:r>
                <a:r>
                  <a:rPr lang="es-ES" dirty="0" err="1" smtClean="0"/>
                  <a:t>procedadas</a:t>
                </a:r>
                <a:r>
                  <a:rPr lang="es-ES" dirty="0" smtClean="0"/>
                  <a:t>, 12</a:t>
                </a:r>
                <a:r>
                  <a:rPr lang="es-ES" baseline="0" dirty="0" smtClean="0"/>
                  <a:t> fueron positivas para </a:t>
                </a:r>
                <a:r>
                  <a:rPr lang="es-ES" baseline="0" dirty="0" err="1" smtClean="0"/>
                  <a:t>tpi</a:t>
                </a:r>
                <a:r>
                  <a:rPr lang="es-ES" baseline="0" dirty="0" smtClean="0"/>
                  <a:t> y 15 para </a:t>
                </a:r>
                <a:r>
                  <a:rPr lang="es-ES" baseline="0" dirty="0" err="1" smtClean="0"/>
                  <a:t>gdh</a:t>
                </a:r>
                <a:r>
                  <a:rPr lang="es-ES" baseline="0" dirty="0" smtClean="0"/>
                  <a:t> mediante la PCR </a:t>
                </a:r>
                <a:r>
                  <a:rPr lang="es-ES" baseline="0" dirty="0" err="1" smtClean="0"/>
                  <a:t>nested</a:t>
                </a:r>
                <a:r>
                  <a:rPr lang="es-ES" baseline="0" dirty="0" smtClean="0"/>
                  <a:t>.  Los resultados de la electroforesis en el gel de agarosa al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Figura 9 Redes de contactos agrupadas bajo diferentes criterios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A) Red agrupada por el índice de cercanía nótese la infección mixta (2 parásitos) compartida por el grupo formado por los juveniles. B) Red que presenta asociaciones según el índice de agrupamiento (</a:t>
                </a:r>
                <a:r>
                  <a:rPr lang="es-EC" dirty="0" err="1" smtClean="0"/>
                  <a:t>clustering</a:t>
                </a:r>
                <a:r>
                  <a:rPr lang="es-EC" dirty="0" smtClean="0"/>
                  <a:t>), nótese que el tamaño del nodo es similar entre los individuos.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r>
                  <a:rPr lang="es-EC" sz="1200" kern="1200" dirty="0" smtClean="0">
                    <a:solidFill>
                      <a:schemeClr val="tx1"/>
                    </a:solidFill>
                    <a:effectLst/>
                    <a:latin typeface="+mn-lt"/>
                    <a:ea typeface="+mn-ea"/>
                    <a:cs typeface="+mn-cs"/>
                  </a:rPr>
                  <a:t>La diversidad o riqueza de parásitos (RP) con los coeficientes de centralidad de la red indicaron presentó una relación </a:t>
                </a:r>
                <a:r>
                  <a:rPr lang="es-EC" sz="1200" kern="1200" dirty="0" err="1" smtClean="0">
                    <a:solidFill>
                      <a:schemeClr val="tx1"/>
                    </a:solidFill>
                    <a:effectLst/>
                    <a:latin typeface="+mn-lt"/>
                    <a:ea typeface="+mn-ea"/>
                    <a:cs typeface="+mn-cs"/>
                  </a:rPr>
                  <a:t>monotónica</a:t>
                </a:r>
                <a:r>
                  <a:rPr lang="es-EC" sz="1200" kern="1200" dirty="0" smtClean="0">
                    <a:solidFill>
                      <a:schemeClr val="tx1"/>
                    </a:solidFill>
                    <a:effectLst/>
                    <a:latin typeface="+mn-lt"/>
                    <a:ea typeface="+mn-ea"/>
                    <a:cs typeface="+mn-cs"/>
                  </a:rPr>
                  <a:t> con los siguientes coeficientes de centralidad: </a:t>
                </a:r>
                <a:r>
                  <a:rPr lang="es-EC" sz="1200" b="1" kern="1200" dirty="0">
                    <a:solidFill>
                      <a:schemeClr val="tx1"/>
                    </a:solidFill>
                    <a:effectLst/>
                    <a:latin typeface="+mn-lt"/>
                    <a:ea typeface="+mn-ea"/>
                    <a:cs typeface="+mn-cs"/>
                  </a:rPr>
                  <a:t>grado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0.726,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0.03) y </a:t>
                </a:r>
                <a:r>
                  <a:rPr lang="es-EC" sz="1200" b="1" kern="1200" dirty="0">
                    <a:solidFill>
                      <a:schemeClr val="tx1"/>
                    </a:solidFill>
                    <a:effectLst/>
                    <a:latin typeface="+mn-lt"/>
                    <a:ea typeface="+mn-ea"/>
                    <a:cs typeface="+mn-cs"/>
                  </a:rPr>
                  <a:t>coeficiente de agrupamiento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0.694,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a:t>
                </a:r>
              </a:p>
              <a:p>
                <a:r>
                  <a:rPr lang="es-EC" sz="1200" kern="1200" dirty="0">
                    <a:solidFill>
                      <a:schemeClr val="tx1"/>
                    </a:solidFill>
                    <a:effectLst/>
                    <a:latin typeface="+mn-lt"/>
                    <a:ea typeface="+mn-ea"/>
                    <a:cs typeface="+mn-cs"/>
                  </a:rPr>
                  <a:t>La intensidad de la infección parasitaria por </a:t>
                </a:r>
                <a:r>
                  <a:rPr lang="es-EC" sz="1200" i="1" kern="1200" dirty="0" err="1">
                    <a:solidFill>
                      <a:schemeClr val="tx1"/>
                    </a:solidFill>
                    <a:effectLst/>
                    <a:latin typeface="+mn-lt"/>
                    <a:ea typeface="+mn-ea"/>
                    <a:cs typeface="+mn-cs"/>
                  </a:rPr>
                  <a:t>Strongyloides</a:t>
                </a:r>
                <a:r>
                  <a:rPr lang="es-EC" sz="1200" i="1"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al hacerse una prueba no paramétrica de correlación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demostró tener relación con el </a:t>
                </a:r>
                <a:r>
                  <a:rPr lang="es-EC" sz="1200" b="1" kern="1200" dirty="0">
                    <a:solidFill>
                      <a:schemeClr val="tx1"/>
                    </a:solidFill>
                    <a:effectLst/>
                    <a:latin typeface="+mn-lt"/>
                    <a:ea typeface="+mn-ea"/>
                    <a:cs typeface="+mn-cs"/>
                  </a:rPr>
                  <a:t>coeficiente de agrupamiento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0.81,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&lt; 0.01) y </a:t>
                </a:r>
                <a:r>
                  <a:rPr lang="es-EC" sz="1200" b="1" kern="1200" dirty="0">
                    <a:solidFill>
                      <a:schemeClr val="tx1"/>
                    </a:solidFill>
                    <a:effectLst/>
                    <a:latin typeface="+mn-lt"/>
                    <a:ea typeface="+mn-ea"/>
                    <a:cs typeface="+mn-cs"/>
                  </a:rPr>
                  <a:t>vector de centralidad propio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mientras que el parasitismo por </a:t>
                </a:r>
                <a:r>
                  <a:rPr lang="es-EC" sz="1200" i="1" kern="1200" dirty="0" err="1">
                    <a:solidFill>
                      <a:schemeClr val="tx1"/>
                    </a:solidFill>
                    <a:effectLst/>
                    <a:latin typeface="+mn-lt"/>
                    <a:ea typeface="+mn-ea"/>
                    <a:cs typeface="+mn-cs"/>
                  </a:rPr>
                  <a:t>Hymenolepis</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no se asoció a ninguna variable de los parámetros de la red de contacto mediante la correlación de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Fallback>
      </mc:AlternateContent>
      <p:sp>
        <p:nvSpPr>
          <p:cNvPr id="4" name="Marcador de número de diapositiva 3"/>
          <p:cNvSpPr>
            <a:spLocks noGrp="1"/>
          </p:cNvSpPr>
          <p:nvPr>
            <p:ph type="sldNum" sz="quarter" idx="10"/>
          </p:nvPr>
        </p:nvSpPr>
        <p:spPr/>
        <p:txBody>
          <a:bodyPr/>
          <a:lstStyle/>
          <a:p>
            <a:fld id="{60A9DB09-8D2A-4D6E-9F24-FD44D7E0E9C9}" type="slidenum">
              <a:rPr lang="es-EC" smtClean="0"/>
              <a:t>39</a:t>
            </a:fld>
            <a:endParaRPr lang="es-EC"/>
          </a:p>
        </p:txBody>
      </p:sp>
    </p:spTree>
    <p:extLst>
      <p:ext uri="{BB962C8B-B14F-4D97-AF65-F5344CB8AC3E}">
        <p14:creationId xmlns:p14="http://schemas.microsoft.com/office/powerpoint/2010/main" val="20020899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En el presente gráfico, se presentan los árboles de</a:t>
            </a:r>
            <a:r>
              <a:rPr lang="es-EC" baseline="0" dirty="0" smtClean="0"/>
              <a:t> MV a la </a:t>
            </a:r>
            <a:r>
              <a:rPr lang="es-EC" baseline="0" dirty="0" err="1" smtClean="0"/>
              <a:t>izq</a:t>
            </a:r>
            <a:r>
              <a:rPr lang="es-EC" baseline="0" dirty="0" smtClean="0"/>
              <a:t> y NJ a la derecha, para la </a:t>
            </a:r>
            <a:r>
              <a:rPr lang="es-EC" baseline="0" dirty="0" err="1" smtClean="0"/>
              <a:t>construccioin</a:t>
            </a:r>
            <a:r>
              <a:rPr lang="es-EC" baseline="0" dirty="0" smtClean="0"/>
              <a:t> de los arboles se emplearon secuencias de </a:t>
            </a:r>
            <a:r>
              <a:rPr lang="es-EC" baseline="0" dirty="0" err="1" smtClean="0"/>
              <a:t>Genbank</a:t>
            </a:r>
            <a:r>
              <a:rPr lang="es-EC" baseline="0" dirty="0" smtClean="0"/>
              <a:t> referenciales. En ambos casos los grupos no subrayados corresponden a los genotipos A, y los genotipos especialistas además de que el </a:t>
            </a:r>
            <a:r>
              <a:rPr lang="es-EC" baseline="0" dirty="0" err="1" smtClean="0"/>
              <a:t>outgroup</a:t>
            </a:r>
            <a:r>
              <a:rPr lang="es-EC" baseline="0" dirty="0" smtClean="0"/>
              <a:t> seleccionado es una especie de guardia q infecta garzas. Las secuencias obtenidas en el estudio señaladas en negrita están dentro del </a:t>
            </a:r>
            <a:r>
              <a:rPr lang="es-EC" baseline="0" dirty="0" err="1" smtClean="0"/>
              <a:t>cluster</a:t>
            </a:r>
            <a:r>
              <a:rPr lang="es-EC" baseline="0" dirty="0" smtClean="0"/>
              <a:t> correspondiente al genotipo B, y </a:t>
            </a:r>
            <a:r>
              <a:rPr lang="es-EC" baseline="0" dirty="0" err="1" smtClean="0"/>
              <a:t>subagrupadas</a:t>
            </a:r>
            <a:r>
              <a:rPr lang="es-EC" baseline="0" dirty="0" smtClean="0"/>
              <a:t> dentro del genotipo BIII, debido a que presentaron mayor relación con secuencias referenciales de este tipo.</a:t>
            </a:r>
            <a:endParaRPr lang="es-EC"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40</a:t>
            </a:fld>
            <a:endParaRPr lang="es-EC"/>
          </a:p>
        </p:txBody>
      </p:sp>
    </p:spTree>
    <p:extLst>
      <p:ext uri="{BB962C8B-B14F-4D97-AF65-F5344CB8AC3E}">
        <p14:creationId xmlns:p14="http://schemas.microsoft.com/office/powerpoint/2010/main" val="3515654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De igual forma</a:t>
            </a:r>
            <a:r>
              <a:rPr lang="es-EC" baseline="0" dirty="0" smtClean="0"/>
              <a:t> para la glutamato deshidrogenasa, se puede observar que las secuencias obtenidas en el estudio formaron un </a:t>
            </a:r>
            <a:r>
              <a:rPr lang="es-EC" baseline="0" dirty="0" err="1" smtClean="0"/>
              <a:t>clado</a:t>
            </a:r>
            <a:r>
              <a:rPr lang="es-EC" baseline="0" dirty="0" smtClean="0"/>
              <a:t> con las secuencias provenientes de Humanos de subtipo BIII. </a:t>
            </a:r>
          </a:p>
          <a:p>
            <a:endParaRPr lang="es-EC"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41</a:t>
            </a:fld>
            <a:endParaRPr lang="es-EC"/>
          </a:p>
        </p:txBody>
      </p:sp>
    </p:spTree>
    <p:extLst>
      <p:ext uri="{BB962C8B-B14F-4D97-AF65-F5344CB8AC3E}">
        <p14:creationId xmlns:p14="http://schemas.microsoft.com/office/powerpoint/2010/main" val="41030416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42</a:t>
            </a:fld>
            <a:endParaRPr lang="es-EC"/>
          </a:p>
        </p:txBody>
      </p:sp>
    </p:spTree>
    <p:extLst>
      <p:ext uri="{BB962C8B-B14F-4D97-AF65-F5344CB8AC3E}">
        <p14:creationId xmlns:p14="http://schemas.microsoft.com/office/powerpoint/2010/main" val="3615239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Esta</a:t>
            </a:r>
            <a:r>
              <a:rPr lang="es-EC" baseline="0" dirty="0" smtClean="0"/>
              <a:t> ha sido una enfermedad </a:t>
            </a:r>
            <a:r>
              <a:rPr lang="es-EC" baseline="0" dirty="0" err="1" smtClean="0"/>
              <a:t>zoonotica</a:t>
            </a:r>
            <a:r>
              <a:rPr lang="es-EC" baseline="0" dirty="0" smtClean="0"/>
              <a:t>, es decir, que se transfiere de animales al ser humano, desde hace 30 años debido a observaciones en las que campistas adquirían la infección por consumo de agua con quistes provenientes de castores.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baseline="0" dirty="0" smtClean="0"/>
              <a:t>Además está enfermedad ha sido enlistada como una “enfermedad olvidada” esto quiere decir que </a:t>
            </a:r>
            <a:r>
              <a:rPr lang="es-EC" sz="1200" b="0" i="0" kern="1200" dirty="0" smtClean="0">
                <a:solidFill>
                  <a:schemeClr val="tx1"/>
                </a:solidFill>
                <a:effectLst/>
                <a:latin typeface="+mn-lt"/>
                <a:ea typeface="+mn-ea"/>
                <a:cs typeface="+mn-cs"/>
              </a:rPr>
              <a:t>reciben poca atención y se ven postergadas en las prioridades de la salud pública.</a:t>
            </a:r>
            <a:r>
              <a:rPr lang="es-EC" sz="1200" i="0" dirty="0" smtClean="0"/>
              <a:t> Arquetipo de parásito encontrado en vida libre por actividad antrópica.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a:p>
            <a:endParaRPr lang="es-EC"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5</a:t>
            </a:fld>
            <a:endParaRPr lang="es-EC"/>
          </a:p>
        </p:txBody>
      </p:sp>
    </p:spTree>
    <p:extLst>
      <p:ext uri="{BB962C8B-B14F-4D97-AF65-F5344CB8AC3E}">
        <p14:creationId xmlns:p14="http://schemas.microsoft.com/office/powerpoint/2010/main" val="3268024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43</a:t>
            </a:fld>
            <a:endParaRPr lang="es-EC"/>
          </a:p>
        </p:txBody>
      </p:sp>
    </p:spTree>
    <p:extLst>
      <p:ext uri="{BB962C8B-B14F-4D97-AF65-F5344CB8AC3E}">
        <p14:creationId xmlns:p14="http://schemas.microsoft.com/office/powerpoint/2010/main" val="3597304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Origen de infección humano</a:t>
            </a:r>
            <a:endParaRPr lang="es-EC"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44</a:t>
            </a:fld>
            <a:endParaRPr lang="es-EC"/>
          </a:p>
        </p:txBody>
      </p:sp>
    </p:spTree>
    <p:extLst>
      <p:ext uri="{BB962C8B-B14F-4D97-AF65-F5344CB8AC3E}">
        <p14:creationId xmlns:p14="http://schemas.microsoft.com/office/powerpoint/2010/main" val="14717779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Con</a:t>
            </a:r>
            <a:r>
              <a:rPr lang="es-EC" sz="1200" kern="1200" baseline="0" dirty="0" smtClean="0">
                <a:solidFill>
                  <a:schemeClr val="tx1"/>
                </a:solidFill>
                <a:effectLst/>
                <a:latin typeface="+mn-lt"/>
                <a:ea typeface="+mn-ea"/>
                <a:cs typeface="+mn-cs"/>
              </a:rPr>
              <a:t> respecto a los individuos infectados. </a:t>
            </a:r>
            <a:r>
              <a:rPr lang="es-EC" sz="1200" kern="1200" dirty="0" err="1" smtClean="0">
                <a:solidFill>
                  <a:schemeClr val="tx1"/>
                </a:solidFill>
                <a:effectLst/>
                <a:latin typeface="+mn-lt"/>
                <a:ea typeface="+mn-ea"/>
                <a:cs typeface="+mn-cs"/>
              </a:rPr>
              <a:t>revalencia</a:t>
            </a:r>
            <a:r>
              <a:rPr lang="es-EC" sz="1200" kern="1200" dirty="0" smtClean="0">
                <a:solidFill>
                  <a:schemeClr val="tx1"/>
                </a:solidFill>
                <a:effectLst/>
                <a:latin typeface="+mn-lt"/>
                <a:ea typeface="+mn-ea"/>
                <a:cs typeface="+mn-cs"/>
              </a:rPr>
              <a:t> acumulativa</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La prevalencia aumenta y el número</a:t>
            </a:r>
            <a:r>
              <a:rPr lang="es-EC" sz="1200" kern="1200" baseline="0" dirty="0" smtClean="0">
                <a:solidFill>
                  <a:schemeClr val="tx1"/>
                </a:solidFill>
                <a:effectLst/>
                <a:latin typeface="+mn-lt"/>
                <a:ea typeface="+mn-ea"/>
                <a:cs typeface="+mn-cs"/>
              </a:rPr>
              <a:t> de individuos disminuye, aumenta la prevalencia porque la transmisión de </a:t>
            </a:r>
            <a:r>
              <a:rPr lang="es-EC" sz="1200" kern="1200" baseline="0" dirty="0" err="1" smtClean="0">
                <a:solidFill>
                  <a:schemeClr val="tx1"/>
                </a:solidFill>
                <a:effectLst/>
                <a:latin typeface="+mn-lt"/>
                <a:ea typeface="+mn-ea"/>
                <a:cs typeface="+mn-cs"/>
              </a:rPr>
              <a:t>parasitos</a:t>
            </a:r>
            <a:r>
              <a:rPr lang="es-EC" sz="1200" kern="1200" baseline="0" dirty="0" smtClean="0">
                <a:solidFill>
                  <a:schemeClr val="tx1"/>
                </a:solidFill>
                <a:effectLst/>
                <a:latin typeface="+mn-lt"/>
                <a:ea typeface="+mn-ea"/>
                <a:cs typeface="+mn-cs"/>
              </a:rPr>
              <a:t> es más fácil en grupos pequeños.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a:t>
            </a:r>
            <a:r>
              <a:rPr lang="es-EC" sz="1200" i="1" kern="1200" dirty="0" err="1" smtClean="0">
                <a:solidFill>
                  <a:schemeClr val="tx1"/>
                </a:solidFill>
                <a:effectLst/>
                <a:latin typeface="+mn-lt"/>
                <a:ea typeface="+mn-ea"/>
                <a:cs typeface="+mn-cs"/>
              </a:rPr>
              <a:t>Allouata</a:t>
            </a:r>
            <a:r>
              <a:rPr lang="es-EC" sz="1200" i="1" kern="1200" dirty="0" smtClean="0">
                <a:solidFill>
                  <a:schemeClr val="tx1"/>
                </a:solidFill>
                <a:effectLst/>
                <a:latin typeface="+mn-lt"/>
                <a:ea typeface="+mn-ea"/>
                <a:cs typeface="+mn-cs"/>
              </a:rPr>
              <a:t> </a:t>
            </a:r>
            <a:r>
              <a:rPr lang="es-EC" sz="1200" i="1" kern="1200" dirty="0" err="1" smtClean="0">
                <a:solidFill>
                  <a:schemeClr val="tx1"/>
                </a:solidFill>
                <a:effectLst/>
                <a:latin typeface="+mn-lt"/>
                <a:ea typeface="+mn-ea"/>
                <a:cs typeface="+mn-cs"/>
              </a:rPr>
              <a:t>palliata</a:t>
            </a:r>
            <a:r>
              <a:rPr lang="es-EC" sz="1200" kern="1200" dirty="0" smtClean="0">
                <a:solidFill>
                  <a:schemeClr val="tx1"/>
                </a:solidFill>
                <a:effectLst/>
                <a:latin typeface="+mn-lt"/>
                <a:ea typeface="+mn-ea"/>
                <a:cs typeface="+mn-cs"/>
              </a:rPr>
              <a:t>) de 62.5% en Costa Rica (Chinchilla et al., 2005), y en monos aulladores negro y dorado (</a:t>
            </a:r>
            <a:r>
              <a:rPr lang="es-EC" sz="1200" i="1" kern="1200" dirty="0" err="1" smtClean="0">
                <a:solidFill>
                  <a:schemeClr val="tx1"/>
                </a:solidFill>
                <a:effectLst/>
                <a:latin typeface="+mn-lt"/>
                <a:ea typeface="+mn-ea"/>
                <a:cs typeface="+mn-cs"/>
              </a:rPr>
              <a:t>Allouata</a:t>
            </a:r>
            <a:r>
              <a:rPr lang="es-EC" sz="1200" i="1" kern="1200" dirty="0" smtClean="0">
                <a:solidFill>
                  <a:schemeClr val="tx1"/>
                </a:solidFill>
                <a:effectLst/>
                <a:latin typeface="+mn-lt"/>
                <a:ea typeface="+mn-ea"/>
                <a:cs typeface="+mn-cs"/>
              </a:rPr>
              <a:t> </a:t>
            </a:r>
            <a:r>
              <a:rPr lang="es-EC" sz="1200" i="1" kern="1200" dirty="0" err="1" smtClean="0">
                <a:solidFill>
                  <a:schemeClr val="tx1"/>
                </a:solidFill>
                <a:effectLst/>
                <a:latin typeface="+mn-lt"/>
                <a:ea typeface="+mn-ea"/>
                <a:cs typeface="+mn-cs"/>
              </a:rPr>
              <a:t>caraya</a:t>
            </a:r>
            <a:r>
              <a:rPr lang="es-EC" sz="1200" kern="1200" dirty="0" smtClean="0">
                <a:solidFill>
                  <a:schemeClr val="tx1"/>
                </a:solidFill>
                <a:effectLst/>
                <a:latin typeface="+mn-lt"/>
                <a:ea typeface="+mn-ea"/>
                <a:cs typeface="+mn-cs"/>
              </a:rPr>
              <a:t>) 67% en Argentina (</a:t>
            </a:r>
            <a:r>
              <a:rPr lang="es-EC" sz="1200" kern="1200" dirty="0" err="1" smtClean="0">
                <a:solidFill>
                  <a:schemeClr val="tx1"/>
                </a:solidFill>
                <a:effectLst/>
                <a:latin typeface="+mn-lt"/>
                <a:ea typeface="+mn-ea"/>
                <a:cs typeface="+mn-cs"/>
              </a:rPr>
              <a:t>Kowalewski</a:t>
            </a:r>
            <a:r>
              <a:rPr lang="es-EC" sz="1200" kern="1200" dirty="0" smtClean="0">
                <a:solidFill>
                  <a:schemeClr val="tx1"/>
                </a:solidFill>
                <a:effectLst/>
                <a:latin typeface="+mn-lt"/>
                <a:ea typeface="+mn-ea"/>
                <a:cs typeface="+mn-cs"/>
              </a:rPr>
              <a:t> et al., 2010). </a:t>
            </a:r>
          </a:p>
          <a:p>
            <a:endParaRPr lang="es-EC"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45</a:t>
            </a:fld>
            <a:endParaRPr lang="es-EC"/>
          </a:p>
        </p:txBody>
      </p:sp>
    </p:spTree>
    <p:extLst>
      <p:ext uri="{BB962C8B-B14F-4D97-AF65-F5344CB8AC3E}">
        <p14:creationId xmlns:p14="http://schemas.microsoft.com/office/powerpoint/2010/main" val="25087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Estas prevalencias de </a:t>
            </a:r>
            <a:r>
              <a:rPr lang="es-EC" sz="1200" i="1" kern="1200" dirty="0" err="1" smtClean="0">
                <a:solidFill>
                  <a:schemeClr val="tx1"/>
                </a:solidFill>
                <a:effectLst/>
                <a:latin typeface="+mn-lt"/>
                <a:ea typeface="+mn-ea"/>
                <a:cs typeface="+mn-cs"/>
              </a:rPr>
              <a:t>Giardia</a:t>
            </a:r>
            <a:r>
              <a:rPr lang="es-EC" sz="1200" i="1"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sp</a:t>
            </a:r>
            <a:r>
              <a:rPr lang="es-EC" sz="1200" kern="1200" dirty="0" smtClean="0">
                <a:solidFill>
                  <a:schemeClr val="tx1"/>
                </a:solidFill>
                <a:effectLst/>
                <a:latin typeface="+mn-lt"/>
                <a:ea typeface="+mn-ea"/>
                <a:cs typeface="+mn-cs"/>
              </a:rPr>
              <a:t>. en PNH de vida libre se han asociado con la influencia de las actividades humanas (Chinchilla et al., 2005; Gillespie, 2004). Por otro lado también debe considerarse las condiciones medio ambientales pueden influir en las prevalencias, se ha visto que en monos aulladores (</a:t>
            </a:r>
            <a:r>
              <a:rPr lang="es-EC" sz="1200" i="1" kern="1200" dirty="0" err="1" smtClean="0">
                <a:solidFill>
                  <a:schemeClr val="tx1"/>
                </a:solidFill>
                <a:effectLst/>
                <a:latin typeface="+mn-lt"/>
                <a:ea typeface="+mn-ea"/>
                <a:cs typeface="+mn-cs"/>
              </a:rPr>
              <a:t>Allouatta</a:t>
            </a:r>
            <a:r>
              <a:rPr lang="es-EC" sz="1200" i="1" kern="1200" dirty="0" smtClean="0">
                <a:solidFill>
                  <a:schemeClr val="tx1"/>
                </a:solidFill>
                <a:effectLst/>
                <a:latin typeface="+mn-lt"/>
                <a:ea typeface="+mn-ea"/>
                <a:cs typeface="+mn-cs"/>
              </a:rPr>
              <a:t> pigra</a:t>
            </a:r>
            <a:r>
              <a:rPr lang="es-EC" sz="1200" kern="1200" dirty="0" smtClean="0">
                <a:solidFill>
                  <a:schemeClr val="tx1"/>
                </a:solidFill>
                <a:effectLst/>
                <a:latin typeface="+mn-lt"/>
                <a:ea typeface="+mn-ea"/>
                <a:cs typeface="+mn-cs"/>
              </a:rPr>
              <a:t>) de vida libre la prevalencia aumentan en estación húmeda (40%) en relación a la temporada seca (27%) (</a:t>
            </a:r>
            <a:r>
              <a:rPr lang="es-EC" sz="1200" kern="1200" dirty="0" err="1" smtClean="0">
                <a:solidFill>
                  <a:schemeClr val="tx1"/>
                </a:solidFill>
                <a:effectLst/>
                <a:latin typeface="+mn-lt"/>
                <a:ea typeface="+mn-ea"/>
                <a:cs typeface="+mn-cs"/>
              </a:rPr>
              <a:t>Vitazkova</a:t>
            </a:r>
            <a:r>
              <a:rPr lang="es-EC" sz="1200" kern="1200" dirty="0" smtClean="0">
                <a:solidFill>
                  <a:schemeClr val="tx1"/>
                </a:solidFill>
                <a:effectLst/>
                <a:latin typeface="+mn-lt"/>
                <a:ea typeface="+mn-ea"/>
                <a:cs typeface="+mn-cs"/>
              </a:rPr>
              <a:t> &amp; </a:t>
            </a:r>
            <a:r>
              <a:rPr lang="es-EC" sz="1200" kern="1200" dirty="0" err="1" smtClean="0">
                <a:solidFill>
                  <a:schemeClr val="tx1"/>
                </a:solidFill>
                <a:effectLst/>
                <a:latin typeface="+mn-lt"/>
                <a:ea typeface="+mn-ea"/>
                <a:cs typeface="+mn-cs"/>
              </a:rPr>
              <a:t>Wade</a:t>
            </a:r>
            <a:r>
              <a:rPr lang="es-EC" sz="1200" kern="1200" dirty="0" smtClean="0">
                <a:solidFill>
                  <a:schemeClr val="tx1"/>
                </a:solidFill>
                <a:effectLst/>
                <a:latin typeface="+mn-lt"/>
                <a:ea typeface="+mn-ea"/>
                <a:cs typeface="+mn-cs"/>
              </a:rPr>
              <a:t>, 2006) y las regiones cálidas y húmedas favorecen a ciertas especies parasíticas (</a:t>
            </a:r>
            <a:r>
              <a:rPr lang="es-EC" sz="1200" kern="1200" dirty="0" err="1" smtClean="0">
                <a:solidFill>
                  <a:schemeClr val="tx1"/>
                </a:solidFill>
                <a:effectLst/>
                <a:latin typeface="+mn-lt"/>
                <a:ea typeface="+mn-ea"/>
                <a:cs typeface="+mn-cs"/>
              </a:rPr>
              <a:t>Milozzi</a:t>
            </a:r>
            <a:r>
              <a:rPr lang="es-EC" sz="1200" kern="1200" dirty="0" smtClean="0">
                <a:solidFill>
                  <a:schemeClr val="tx1"/>
                </a:solidFill>
                <a:effectLst/>
                <a:latin typeface="+mn-lt"/>
                <a:ea typeface="+mn-ea"/>
                <a:cs typeface="+mn-cs"/>
              </a:rPr>
              <a:t>, Bruno, </a:t>
            </a:r>
            <a:r>
              <a:rPr lang="es-EC" sz="1200" kern="1200" dirty="0" err="1" smtClean="0">
                <a:solidFill>
                  <a:schemeClr val="tx1"/>
                </a:solidFill>
                <a:effectLst/>
                <a:latin typeface="+mn-lt"/>
                <a:ea typeface="+mn-ea"/>
                <a:cs typeface="+mn-cs"/>
              </a:rPr>
              <a:t>Cundom</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Mudry</a:t>
            </a:r>
            <a:r>
              <a:rPr lang="es-EC" sz="1200" kern="1200" dirty="0" smtClean="0">
                <a:solidFill>
                  <a:schemeClr val="tx1"/>
                </a:solidFill>
                <a:effectLst/>
                <a:latin typeface="+mn-lt"/>
                <a:ea typeface="+mn-ea"/>
                <a:cs typeface="+mn-cs"/>
              </a:rPr>
              <a:t>, &amp; </a:t>
            </a:r>
            <a:r>
              <a:rPr lang="es-EC" sz="1200" kern="1200" dirty="0" err="1" smtClean="0">
                <a:solidFill>
                  <a:schemeClr val="tx1"/>
                </a:solidFill>
                <a:effectLst/>
                <a:latin typeface="+mn-lt"/>
                <a:ea typeface="+mn-ea"/>
                <a:cs typeface="+mn-cs"/>
              </a:rPr>
              <a:t>Navone</a:t>
            </a:r>
            <a:r>
              <a:rPr lang="es-EC" sz="1200" kern="1200" dirty="0" smtClean="0">
                <a:solidFill>
                  <a:schemeClr val="tx1"/>
                </a:solidFill>
                <a:effectLst/>
                <a:latin typeface="+mn-lt"/>
                <a:ea typeface="+mn-ea"/>
                <a:cs typeface="+mn-cs"/>
              </a:rPr>
              <a:t>, 2012).</a:t>
            </a:r>
            <a:endParaRPr lang="es-EC" dirty="0" smtClean="0"/>
          </a:p>
          <a:p>
            <a:endParaRPr lang="es-EC"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46</a:t>
            </a:fld>
            <a:endParaRPr lang="es-EC"/>
          </a:p>
        </p:txBody>
      </p:sp>
    </p:spTree>
    <p:extLst>
      <p:ext uri="{BB962C8B-B14F-4D97-AF65-F5344CB8AC3E}">
        <p14:creationId xmlns:p14="http://schemas.microsoft.com/office/powerpoint/2010/main" val="17591162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smtClean="0"/>
              <a:t>Mediante el análisis microscópico se encontraron 4 tipos de huevos, 2 </a:t>
            </a:r>
            <a:r>
              <a:rPr lang="es-ES" baseline="0" dirty="0" err="1" smtClean="0"/>
              <a:t>céstos</a:t>
            </a:r>
            <a:r>
              <a:rPr lang="es-ES" baseline="0" dirty="0" smtClean="0"/>
              <a:t> asignados como </a:t>
            </a:r>
            <a:r>
              <a:rPr lang="es-ES" baseline="0" dirty="0" err="1" smtClean="0"/>
              <a:t>hymenolepis</a:t>
            </a:r>
            <a:r>
              <a:rPr lang="es-ES" baseline="0" dirty="0" smtClean="0"/>
              <a:t>. El tipo 1 con un tamaño promedio de 52 micras y el tipo 2 con un tamaño promedio de 83 micras. La especie de </a:t>
            </a:r>
            <a:r>
              <a:rPr lang="es-ES" baseline="0" dirty="0" err="1" smtClean="0"/>
              <a:t>hymenolepis</a:t>
            </a:r>
            <a:r>
              <a:rPr lang="es-ES" baseline="0" dirty="0" smtClean="0"/>
              <a:t> q se ha asociado únicamente a </a:t>
            </a:r>
            <a:r>
              <a:rPr lang="es-ES" baseline="0" dirty="0" err="1" smtClean="0"/>
              <a:t>pnh</a:t>
            </a:r>
            <a:r>
              <a:rPr lang="es-ES" baseline="0" dirty="0" smtClean="0"/>
              <a:t> </a:t>
            </a:r>
            <a:r>
              <a:rPr lang="es-ES" baseline="0" dirty="0" err="1" smtClean="0"/>
              <a:t>neotropicales</a:t>
            </a:r>
            <a:r>
              <a:rPr lang="es-ES" baseline="0" dirty="0" smtClean="0"/>
              <a:t> es H. </a:t>
            </a:r>
            <a:r>
              <a:rPr lang="es-ES" baseline="0" dirty="0" err="1" smtClean="0"/>
              <a:t>cebidarum</a:t>
            </a:r>
            <a:r>
              <a:rPr lang="es-ES" baseline="0" dirty="0" smtClean="0"/>
              <a:t> sin embargo, se sugiere que los huevos </a:t>
            </a:r>
            <a:r>
              <a:rPr lang="es-ES" baseline="0" dirty="0" err="1" smtClean="0"/>
              <a:t>embrionados</a:t>
            </a:r>
            <a:r>
              <a:rPr lang="es-ES" baseline="0" dirty="0" smtClean="0"/>
              <a:t> no son esta especie ni otras de relevancia </a:t>
            </a:r>
            <a:r>
              <a:rPr lang="es-ES" baseline="0" dirty="0" err="1" smtClean="0"/>
              <a:t>zoonotica</a:t>
            </a:r>
            <a:r>
              <a:rPr lang="es-ES" baseline="0" dirty="0" smtClean="0"/>
              <a:t> como H. </a:t>
            </a:r>
            <a:r>
              <a:rPr lang="es-ES" baseline="0" dirty="0" err="1" smtClean="0"/>
              <a:t>microstoma</a:t>
            </a:r>
            <a:r>
              <a:rPr lang="es-ES" baseline="0" dirty="0" smtClean="0"/>
              <a:t>, H. diminuta y H. nana que requiere descripción de la larva porque solo por huevos no pueden ser diferenciados. </a:t>
            </a:r>
          </a:p>
        </p:txBody>
      </p:sp>
      <p:sp>
        <p:nvSpPr>
          <p:cNvPr id="4" name="Marcador de número de diapositiva 3"/>
          <p:cNvSpPr>
            <a:spLocks noGrp="1"/>
          </p:cNvSpPr>
          <p:nvPr>
            <p:ph type="sldNum" sz="quarter" idx="10"/>
          </p:nvPr>
        </p:nvSpPr>
        <p:spPr/>
        <p:txBody>
          <a:bodyPr/>
          <a:lstStyle/>
          <a:p>
            <a:fld id="{60A9DB09-8D2A-4D6E-9F24-FD44D7E0E9C9}" type="slidenum">
              <a:rPr lang="es-EC" smtClean="0"/>
              <a:t>47</a:t>
            </a:fld>
            <a:endParaRPr lang="es-EC"/>
          </a:p>
        </p:txBody>
      </p:sp>
    </p:spTree>
    <p:extLst>
      <p:ext uri="{BB962C8B-B14F-4D97-AF65-F5344CB8AC3E}">
        <p14:creationId xmlns:p14="http://schemas.microsoft.com/office/powerpoint/2010/main" val="1716786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smtClean="0"/>
              <a:t>Se encontraron también dos tipos de </a:t>
            </a:r>
            <a:r>
              <a:rPr lang="es-ES" baseline="0" dirty="0" err="1" smtClean="0"/>
              <a:t>strongyloides</a:t>
            </a:r>
            <a:r>
              <a:rPr lang="es-ES" baseline="0" dirty="0" smtClean="0"/>
              <a:t>, tipo 1 con tamaño medio de 57 </a:t>
            </a:r>
            <a:r>
              <a:rPr lang="es-ES" baseline="0" dirty="0" err="1" smtClean="0"/>
              <a:t>uM</a:t>
            </a:r>
            <a:r>
              <a:rPr lang="es-ES" baseline="0" dirty="0" smtClean="0"/>
              <a:t> y otro más pequeño con tamaño de 25.4 </a:t>
            </a:r>
            <a:r>
              <a:rPr lang="es-ES" baseline="0" dirty="0" err="1" smtClean="0"/>
              <a:t>uM</a:t>
            </a:r>
            <a:r>
              <a:rPr lang="es-ES" baseline="0" dirty="0" smtClean="0"/>
              <a:t>. No se </a:t>
            </a:r>
            <a:r>
              <a:rPr lang="es-ES" baseline="0" dirty="0" err="1" smtClean="0"/>
              <a:t>establecio</a:t>
            </a:r>
            <a:r>
              <a:rPr lang="es-ES" baseline="0" dirty="0" smtClean="0"/>
              <a:t> más allá del genero debido a q el objetivo del estudio no pretendía establecer especies, pero se menciona que existe una especie q infecta únicamente PNH </a:t>
            </a:r>
            <a:r>
              <a:rPr lang="es-ES" baseline="0" dirty="0" err="1" smtClean="0"/>
              <a:t>neotropicales</a:t>
            </a:r>
            <a:r>
              <a:rPr lang="es-ES" baseline="0" dirty="0" smtClean="0"/>
              <a:t> S. </a:t>
            </a:r>
            <a:r>
              <a:rPr lang="es-ES" baseline="0" dirty="0" err="1" smtClean="0"/>
              <a:t>cebus</a:t>
            </a:r>
            <a:r>
              <a:rPr lang="es-ES" baseline="0" dirty="0" smtClean="0"/>
              <a:t> sugiriéndose q pueda ser esta, sin embargo, no se puede descartar la posibilidad de que sea S. </a:t>
            </a:r>
            <a:r>
              <a:rPr lang="es-ES" baseline="0" dirty="0" err="1" smtClean="0"/>
              <a:t>estercoralis</a:t>
            </a:r>
            <a:r>
              <a:rPr lang="es-ES" baseline="0" dirty="0" smtClean="0"/>
              <a:t> una infección </a:t>
            </a:r>
            <a:r>
              <a:rPr lang="es-ES" baseline="0" dirty="0" err="1" smtClean="0"/>
              <a:t>zoonotica</a:t>
            </a:r>
            <a:r>
              <a:rPr lang="es-ES"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err="1" smtClean="0"/>
              <a:t>Recalcandose</a:t>
            </a:r>
            <a:r>
              <a:rPr lang="es-ES" baseline="0" dirty="0" smtClean="0"/>
              <a:t> entonces que en el estudio de parasitología en primates, se debe hacer descripciones morfológicas apoyadas en análisis molecular para estimar la diversidad de parásitos real.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smtClean="0"/>
              <a:t>500 parásitos por gramo.</a:t>
            </a:r>
          </a:p>
        </p:txBody>
      </p:sp>
      <p:sp>
        <p:nvSpPr>
          <p:cNvPr id="4" name="Marcador de número de diapositiva 3"/>
          <p:cNvSpPr>
            <a:spLocks noGrp="1"/>
          </p:cNvSpPr>
          <p:nvPr>
            <p:ph type="sldNum" sz="quarter" idx="10"/>
          </p:nvPr>
        </p:nvSpPr>
        <p:spPr/>
        <p:txBody>
          <a:bodyPr/>
          <a:lstStyle/>
          <a:p>
            <a:fld id="{60A9DB09-8D2A-4D6E-9F24-FD44D7E0E9C9}" type="slidenum">
              <a:rPr lang="es-EC" smtClean="0"/>
              <a:t>48</a:t>
            </a:fld>
            <a:endParaRPr lang="es-EC"/>
          </a:p>
        </p:txBody>
      </p:sp>
    </p:spTree>
    <p:extLst>
      <p:ext uri="{BB962C8B-B14F-4D97-AF65-F5344CB8AC3E}">
        <p14:creationId xmlns:p14="http://schemas.microsoft.com/office/powerpoint/2010/main" val="421410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En el primer g</a:t>
            </a:r>
            <a:r>
              <a:rPr lang="es-ES" baseline="0" dirty="0" smtClean="0"/>
              <a:t>ráfico se aprecia, los porcentajes de individuos parasitados  (celestes) durante el 2017 y el 2018 por sexo y edad.  Siendo la prevalencia de </a:t>
            </a:r>
            <a:r>
              <a:rPr lang="es-ES" baseline="0" dirty="0" err="1" smtClean="0"/>
              <a:t>Strongyloides</a:t>
            </a:r>
            <a:r>
              <a:rPr lang="es-ES" baseline="0" dirty="0" smtClean="0"/>
              <a:t> 89% y 100% durante el 2017 y 2018 respectivamente.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smtClean="0"/>
              <a:t>Estas prevalencias son similares en monos </a:t>
            </a:r>
            <a:r>
              <a:rPr lang="es-ES" baseline="0" dirty="0" err="1" smtClean="0"/>
              <a:t>aulladore</a:t>
            </a:r>
            <a:r>
              <a:rPr lang="es-ES" baseline="0" dirty="0" smtClean="0"/>
              <a:t> </a:t>
            </a:r>
            <a:r>
              <a:rPr lang="es-ES" baseline="0" dirty="0" err="1" smtClean="0"/>
              <a:t>sy</a:t>
            </a:r>
            <a:r>
              <a:rPr lang="es-ES" baseline="0" dirty="0" smtClean="0"/>
              <a:t> capuchinos cariblancos, especies de vida libre con contacto de seres humanos, para C. </a:t>
            </a:r>
            <a:r>
              <a:rPr lang="es-ES" baseline="0" dirty="0" err="1" smtClean="0"/>
              <a:t>albifrons</a:t>
            </a:r>
            <a:r>
              <a:rPr lang="es-ES" baseline="0" dirty="0" smtClean="0"/>
              <a:t> de </a:t>
            </a:r>
            <a:r>
              <a:rPr lang="es-ES" baseline="0" dirty="0" err="1" smtClean="0"/>
              <a:t>Peru</a:t>
            </a:r>
            <a:r>
              <a:rPr lang="es-ES" baseline="0" dirty="0" smtClean="0"/>
              <a:t> aisladas de asentamientos humanos.</a:t>
            </a:r>
            <a:endParaRPr lang="es-ES"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49</a:t>
            </a:fld>
            <a:endParaRPr lang="es-EC"/>
          </a:p>
        </p:txBody>
      </p:sp>
    </p:spTree>
    <p:extLst>
      <p:ext uri="{BB962C8B-B14F-4D97-AF65-F5344CB8AC3E}">
        <p14:creationId xmlns:p14="http://schemas.microsoft.com/office/powerpoint/2010/main" val="456223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50</a:t>
            </a:fld>
            <a:endParaRPr lang="es-EC"/>
          </a:p>
        </p:txBody>
      </p:sp>
    </p:spTree>
    <p:extLst>
      <p:ext uri="{BB962C8B-B14F-4D97-AF65-F5344CB8AC3E}">
        <p14:creationId xmlns:p14="http://schemas.microsoft.com/office/powerpoint/2010/main" val="40429063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Se infectan por la ingesta de parásito,</a:t>
            </a:r>
            <a:r>
              <a:rPr lang="es-ES" baseline="0" dirty="0" smtClean="0"/>
              <a:t> ciclo indirecto.</a:t>
            </a:r>
            <a:endParaRPr lang="es-ES"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51</a:t>
            </a:fld>
            <a:endParaRPr lang="es-EC"/>
          </a:p>
        </p:txBody>
      </p:sp>
    </p:spTree>
    <p:extLst>
      <p:ext uri="{BB962C8B-B14F-4D97-AF65-F5344CB8AC3E}">
        <p14:creationId xmlns:p14="http://schemas.microsoft.com/office/powerpoint/2010/main" val="13419759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En el primer g</a:t>
            </a:r>
            <a:r>
              <a:rPr lang="es-ES" baseline="0" dirty="0" smtClean="0"/>
              <a:t>ráfico se aprecia, los porcentajes de individuos parasitados  (celestes) durante el 2017 y el 2018 por sexo y edad.  Siendo la prevalencia de </a:t>
            </a:r>
            <a:r>
              <a:rPr lang="es-ES" baseline="0" dirty="0" err="1" smtClean="0"/>
              <a:t>Strongyloides</a:t>
            </a:r>
            <a:r>
              <a:rPr lang="es-ES" baseline="0" dirty="0" smtClean="0"/>
              <a:t> 89% y 100% durante el 2017 y 2018 respectivamente. </a:t>
            </a:r>
          </a:p>
        </p:txBody>
      </p:sp>
      <p:sp>
        <p:nvSpPr>
          <p:cNvPr id="4" name="Marcador de número de diapositiva 3"/>
          <p:cNvSpPr>
            <a:spLocks noGrp="1"/>
          </p:cNvSpPr>
          <p:nvPr>
            <p:ph type="sldNum" sz="quarter" idx="10"/>
          </p:nvPr>
        </p:nvSpPr>
        <p:spPr/>
        <p:txBody>
          <a:bodyPr/>
          <a:lstStyle/>
          <a:p>
            <a:fld id="{60A9DB09-8D2A-4D6E-9F24-FD44D7E0E9C9}" type="slidenum">
              <a:rPr lang="es-EC" smtClean="0"/>
              <a:t>52</a:t>
            </a:fld>
            <a:endParaRPr lang="es-EC"/>
          </a:p>
        </p:txBody>
      </p:sp>
    </p:spTree>
    <p:extLst>
      <p:ext uri="{BB962C8B-B14F-4D97-AF65-F5344CB8AC3E}">
        <p14:creationId xmlns:p14="http://schemas.microsoft.com/office/powerpoint/2010/main" val="255716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Esta</a:t>
            </a:r>
            <a:r>
              <a:rPr lang="es-EC" baseline="0" dirty="0" smtClean="0"/>
              <a:t> ha sido una enfermedad </a:t>
            </a:r>
            <a:r>
              <a:rPr lang="es-EC" baseline="0" dirty="0" err="1" smtClean="0"/>
              <a:t>zoonotica</a:t>
            </a:r>
            <a:r>
              <a:rPr lang="es-EC" baseline="0" dirty="0" smtClean="0"/>
              <a:t>, es decir, que se transfiere de animales al ser humano, desde hace 30 años debido a observaciones en las que campistas adquirían la infección por consumo de agua con quistes provenientes de castores.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baseline="0" dirty="0" smtClean="0"/>
              <a:t>Además está enfermedad ha sido enlistada como una “enfermedad olvidada” esto quiere decir que </a:t>
            </a:r>
            <a:r>
              <a:rPr lang="es-EC" sz="1200" b="0" i="0" kern="1200" dirty="0" smtClean="0">
                <a:solidFill>
                  <a:schemeClr val="tx1"/>
                </a:solidFill>
                <a:effectLst/>
                <a:latin typeface="+mn-lt"/>
                <a:ea typeface="+mn-ea"/>
                <a:cs typeface="+mn-cs"/>
              </a:rPr>
              <a:t>reciben poca atención y se ven postergadas en las prioridades de la salud pública.</a:t>
            </a:r>
            <a:r>
              <a:rPr lang="es-EC" sz="1200" i="0" dirty="0" smtClean="0"/>
              <a:t> Arquetipo de parásito encontrado en vida libre por actividad antrópica. </a:t>
            </a:r>
          </a:p>
          <a:p>
            <a:endParaRPr lang="es-EC"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6</a:t>
            </a:fld>
            <a:endParaRPr lang="es-EC"/>
          </a:p>
        </p:txBody>
      </p:sp>
    </p:spTree>
    <p:extLst>
      <p:ext uri="{BB962C8B-B14F-4D97-AF65-F5344CB8AC3E}">
        <p14:creationId xmlns:p14="http://schemas.microsoft.com/office/powerpoint/2010/main" val="34439214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smtClean="0"/>
              <a:t>Estas prevalencias son similares en monos </a:t>
            </a:r>
            <a:r>
              <a:rPr lang="es-ES" baseline="0" dirty="0" err="1" smtClean="0"/>
              <a:t>aulladore</a:t>
            </a:r>
            <a:r>
              <a:rPr lang="es-ES" baseline="0" dirty="0" smtClean="0"/>
              <a:t> </a:t>
            </a:r>
            <a:r>
              <a:rPr lang="es-ES" baseline="0" dirty="0" err="1" smtClean="0"/>
              <a:t>sy</a:t>
            </a:r>
            <a:r>
              <a:rPr lang="es-ES" baseline="0" dirty="0" smtClean="0"/>
              <a:t> capuchinos cariblancos, especies de vida libre con contacto de seres humanos, para C. </a:t>
            </a:r>
            <a:r>
              <a:rPr lang="es-ES" baseline="0" dirty="0" err="1" smtClean="0"/>
              <a:t>albifrons</a:t>
            </a:r>
            <a:r>
              <a:rPr lang="es-ES" baseline="0" dirty="0" smtClean="0"/>
              <a:t> de </a:t>
            </a:r>
            <a:r>
              <a:rPr lang="es-ES" baseline="0" dirty="0" err="1" smtClean="0"/>
              <a:t>Peru</a:t>
            </a:r>
            <a:r>
              <a:rPr lang="es-ES" baseline="0" dirty="0" smtClean="0"/>
              <a:t> aisladas de asentamientos humanos.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La</a:t>
            </a:r>
            <a:r>
              <a:rPr lang="es-ES" baseline="0" dirty="0" smtClean="0"/>
              <a:t> prevalencia obtenida en este grupo puede asociarse: a la actividad antrópica a los que están expuestos pudiendo estar en contacto accidental con heces infectadas. Comportamientos sociales como el acicalamiento que promuevan la dispersión de parásitos, un área de vida reducida y el tiempo del suelo, ya que la biología del parasito es consistente con este comportamiento.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smtClean="0"/>
              <a:t>De modo sencillo, </a:t>
            </a:r>
            <a:r>
              <a:rPr lang="es-ES" baseline="0" dirty="0" err="1" smtClean="0"/>
              <a:t>Strongyloides</a:t>
            </a:r>
            <a:r>
              <a:rPr lang="es-ES" baseline="0" dirty="0" smtClean="0"/>
              <a:t> pueden atravesar la piel, llegar a la sangre y migrar a los pulmones, dirigirse al intestino y en este punto serán excretados huevos y larvas. Dentro del intestino las larvas tienen un ciclo </a:t>
            </a:r>
            <a:r>
              <a:rPr lang="es-ES" baseline="0" dirty="0" err="1" smtClean="0"/>
              <a:t>autoreplicativo</a:t>
            </a:r>
            <a:r>
              <a:rPr lang="es-ES" baseline="0" dirty="0" smtClean="0"/>
              <a:t> y en el exterior las larvas se reproducen sexualmente en el suelo. </a:t>
            </a: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53</a:t>
            </a:fld>
            <a:endParaRPr lang="es-EC"/>
          </a:p>
        </p:txBody>
      </p:sp>
    </p:spTree>
    <p:extLst>
      <p:ext uri="{BB962C8B-B14F-4D97-AF65-F5344CB8AC3E}">
        <p14:creationId xmlns:p14="http://schemas.microsoft.com/office/powerpoint/2010/main" val="7604289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La</a:t>
            </a:r>
            <a:r>
              <a:rPr lang="es-ES" baseline="0" dirty="0" smtClean="0"/>
              <a:t> prevalencia obtenida en este grupo puede asociarse: a la actividad antrópica a los que están expuestos pudiendo estar en contacto accidental con heces infectadas. Comportamientos sociales como el acicalamiento que promuevan la dispersión de parásitos, un área de vida reducida en donde proliferen las larvas infectivas que puedan infectar a los individuos y el tiempo del suelo, ya que la biología del parasito es consistente con este comportamiento.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smtClean="0"/>
              <a:t>De modo sencillo, </a:t>
            </a:r>
            <a:r>
              <a:rPr lang="es-ES" baseline="0" dirty="0" err="1" smtClean="0"/>
              <a:t>Strongyloides</a:t>
            </a:r>
            <a:r>
              <a:rPr lang="es-ES" baseline="0" dirty="0" smtClean="0"/>
              <a:t> pueden atravesar la piel, llegar a la sangre y migrar a los pulmones, dirigirse al intestino y en este punto serán excretados huevos y larvas. Dentro del intestino las larvas tienen un ciclo </a:t>
            </a:r>
            <a:r>
              <a:rPr lang="es-ES" baseline="0" dirty="0" err="1" smtClean="0"/>
              <a:t>autoreplicativo</a:t>
            </a:r>
            <a:r>
              <a:rPr lang="es-ES" baseline="0" dirty="0" smtClean="0"/>
              <a:t> y en el exterior las larvas se reproducen sexualmente en el suelo. </a:t>
            </a: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54</a:t>
            </a:fld>
            <a:endParaRPr lang="es-EC"/>
          </a:p>
        </p:txBody>
      </p:sp>
    </p:spTree>
    <p:extLst>
      <p:ext uri="{BB962C8B-B14F-4D97-AF65-F5344CB8AC3E}">
        <p14:creationId xmlns:p14="http://schemas.microsoft.com/office/powerpoint/2010/main" val="10559568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Figura 9 Redes de contactos agrupadas bajo diferentes criterios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A) Red agrupada por el índice de cercanía nótese la infección mixta (2 parásitos) compartida por el grupo formado por los juveniles. B) Red que presenta asociaciones según el índice de agrupamiento (</a:t>
                </a:r>
                <a:r>
                  <a:rPr lang="es-EC" dirty="0" err="1" smtClean="0"/>
                  <a:t>clustering</a:t>
                </a:r>
                <a:r>
                  <a:rPr lang="es-EC" dirty="0" smtClean="0"/>
                  <a:t>), nótese que el tamaño del nodo es similar entre los individuos.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r>
                  <a:rPr lang="es-EC" sz="1200" kern="1200" dirty="0" smtClean="0">
                    <a:solidFill>
                      <a:schemeClr val="tx1"/>
                    </a:solidFill>
                    <a:effectLst/>
                    <a:latin typeface="+mn-lt"/>
                    <a:ea typeface="+mn-ea"/>
                    <a:cs typeface="+mn-cs"/>
                  </a:rPr>
                  <a:t>La diversidad o riqueza de parásitos (RP) con los coeficientes de centralidad de la red indicaron presentó una relación </a:t>
                </a:r>
                <a:r>
                  <a:rPr lang="es-EC" sz="1200" kern="1200" dirty="0" err="1" smtClean="0">
                    <a:solidFill>
                      <a:schemeClr val="tx1"/>
                    </a:solidFill>
                    <a:effectLst/>
                    <a:latin typeface="+mn-lt"/>
                    <a:ea typeface="+mn-ea"/>
                    <a:cs typeface="+mn-cs"/>
                  </a:rPr>
                  <a:t>monotónica</a:t>
                </a:r>
                <a:r>
                  <a:rPr lang="es-EC" sz="1200" kern="1200" dirty="0" smtClean="0">
                    <a:solidFill>
                      <a:schemeClr val="tx1"/>
                    </a:solidFill>
                    <a:effectLst/>
                    <a:latin typeface="+mn-lt"/>
                    <a:ea typeface="+mn-ea"/>
                    <a:cs typeface="+mn-cs"/>
                  </a:rPr>
                  <a:t> con los siguientes coeficientes de centralidad: </a:t>
                </a:r>
                <a:r>
                  <a:rPr lang="es-EC" sz="1200" b="1" kern="1200" dirty="0">
                    <a:solidFill>
                      <a:schemeClr val="tx1"/>
                    </a:solidFill>
                    <a:effectLst/>
                    <a:latin typeface="+mn-lt"/>
                    <a:ea typeface="+mn-ea"/>
                    <a:cs typeface="+mn-cs"/>
                  </a:rPr>
                  <a:t>grado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0.726,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0.03) y </a:t>
                </a:r>
                <a:r>
                  <a:rPr lang="es-EC" sz="1200" b="1" kern="1200" dirty="0">
                    <a:solidFill>
                      <a:schemeClr val="tx1"/>
                    </a:solidFill>
                    <a:effectLst/>
                    <a:latin typeface="+mn-lt"/>
                    <a:ea typeface="+mn-ea"/>
                    <a:cs typeface="+mn-cs"/>
                  </a:rPr>
                  <a:t>coeficiente de agrupamiento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0.694,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a:t>
                </a:r>
              </a:p>
              <a:p>
                <a:r>
                  <a:rPr lang="es-EC" sz="1200" kern="1200" dirty="0">
                    <a:solidFill>
                      <a:schemeClr val="tx1"/>
                    </a:solidFill>
                    <a:effectLst/>
                    <a:latin typeface="+mn-lt"/>
                    <a:ea typeface="+mn-ea"/>
                    <a:cs typeface="+mn-cs"/>
                  </a:rPr>
                  <a:t>La intensidad de la infección parasitaria por </a:t>
                </a:r>
                <a:r>
                  <a:rPr lang="es-EC" sz="1200" i="1" kern="1200" dirty="0" err="1">
                    <a:solidFill>
                      <a:schemeClr val="tx1"/>
                    </a:solidFill>
                    <a:effectLst/>
                    <a:latin typeface="+mn-lt"/>
                    <a:ea typeface="+mn-ea"/>
                    <a:cs typeface="+mn-cs"/>
                  </a:rPr>
                  <a:t>Strongyloides</a:t>
                </a:r>
                <a:r>
                  <a:rPr lang="es-EC" sz="1200" i="1"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al hacerse una prueba no paramétrica de correlación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demostró tener relación con el </a:t>
                </a:r>
                <a:r>
                  <a:rPr lang="es-EC" sz="1200" b="1" kern="1200" dirty="0">
                    <a:solidFill>
                      <a:schemeClr val="tx1"/>
                    </a:solidFill>
                    <a:effectLst/>
                    <a:latin typeface="+mn-lt"/>
                    <a:ea typeface="+mn-ea"/>
                    <a:cs typeface="+mn-cs"/>
                  </a:rPr>
                  <a:t>coeficiente de agrupamiento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0.81,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&lt; 0.01) y </a:t>
                </a:r>
                <a:r>
                  <a:rPr lang="es-EC" sz="1200" b="1" kern="1200" dirty="0">
                    <a:solidFill>
                      <a:schemeClr val="tx1"/>
                    </a:solidFill>
                    <a:effectLst/>
                    <a:latin typeface="+mn-lt"/>
                    <a:ea typeface="+mn-ea"/>
                    <a:cs typeface="+mn-cs"/>
                  </a:rPr>
                  <a:t>vector de centralidad propio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mientras que el parasitismo por </a:t>
                </a:r>
                <a:r>
                  <a:rPr lang="es-EC" sz="1200" i="1" kern="1200" dirty="0" err="1">
                    <a:solidFill>
                      <a:schemeClr val="tx1"/>
                    </a:solidFill>
                    <a:effectLst/>
                    <a:latin typeface="+mn-lt"/>
                    <a:ea typeface="+mn-ea"/>
                    <a:cs typeface="+mn-cs"/>
                  </a:rPr>
                  <a:t>Hymenolepis</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no se asoció a ninguna variable de los parámetros de la red de contacto mediante la correlación de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Fallback>
      </mc:AlternateContent>
      <p:sp>
        <p:nvSpPr>
          <p:cNvPr id="4" name="Marcador de número de diapositiva 3"/>
          <p:cNvSpPr>
            <a:spLocks noGrp="1"/>
          </p:cNvSpPr>
          <p:nvPr>
            <p:ph type="sldNum" sz="quarter" idx="10"/>
          </p:nvPr>
        </p:nvSpPr>
        <p:spPr/>
        <p:txBody>
          <a:bodyPr/>
          <a:lstStyle/>
          <a:p>
            <a:fld id="{60A9DB09-8D2A-4D6E-9F24-FD44D7E0E9C9}" type="slidenum">
              <a:rPr lang="es-EC" smtClean="0"/>
              <a:t>55</a:t>
            </a:fld>
            <a:endParaRPr lang="es-EC"/>
          </a:p>
        </p:txBody>
      </p:sp>
    </p:spTree>
    <p:extLst>
      <p:ext uri="{BB962C8B-B14F-4D97-AF65-F5344CB8AC3E}">
        <p14:creationId xmlns:p14="http://schemas.microsoft.com/office/powerpoint/2010/main" val="15627838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a:t>
                </a:r>
                <a:r>
                  <a:rPr lang="es-EC" sz="1200" kern="1200" dirty="0">
                    <a:solidFill>
                      <a:schemeClr val="tx1"/>
                    </a:solidFill>
                    <a:effectLst/>
                    <a:latin typeface="+mn-lt"/>
                    <a:ea typeface="+mn-ea"/>
                    <a:cs typeface="+mn-cs"/>
                  </a:rPr>
                  <a:t>intensidad de la infección parasitaria por </a:t>
                </a:r>
                <a:r>
                  <a:rPr lang="es-EC" sz="1200" i="1" kern="1200" dirty="0" err="1">
                    <a:solidFill>
                      <a:schemeClr val="tx1"/>
                    </a:solidFill>
                    <a:effectLst/>
                    <a:latin typeface="+mn-lt"/>
                    <a:ea typeface="+mn-ea"/>
                    <a:cs typeface="+mn-cs"/>
                  </a:rPr>
                  <a:t>Strongyloides</a:t>
                </a:r>
                <a:r>
                  <a:rPr lang="es-EC" sz="1200" i="1"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al hacerse una prueba no paramétrica de correlación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demostró tener relación con el </a:t>
                </a:r>
                <a:r>
                  <a:rPr lang="es-EC" sz="1200" b="1" kern="1200" dirty="0">
                    <a:solidFill>
                      <a:schemeClr val="tx1"/>
                    </a:solidFill>
                    <a:effectLst/>
                    <a:latin typeface="+mn-lt"/>
                    <a:ea typeface="+mn-ea"/>
                    <a:cs typeface="+mn-cs"/>
                  </a:rPr>
                  <a:t>coeficiente de agrupamiento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0.81, </a:t>
                </a:r>
                <a14:m>
                  <m:oMath xmlns:m="http://schemas.openxmlformats.org/officeDocument/2006/math">
                    <m:r>
                      <a:rPr lang="es-EC" sz="1200" i="1" kern="1200">
                        <a:solidFill>
                          <a:schemeClr val="tx1"/>
                        </a:solidFill>
                        <a:effectLst/>
                        <a:latin typeface="Cambria Math" panose="02040503050406030204" pitchFamily="18" charset="0"/>
                        <a:ea typeface="+mn-ea"/>
                        <a:cs typeface="+mn-cs"/>
                      </a:rPr>
                      <m:t>𝑝</m:t>
                    </m:r>
                  </m:oMath>
                </a14:m>
                <a:r>
                  <a:rPr lang="es-EC" sz="1200" kern="1200" dirty="0">
                    <a:solidFill>
                      <a:schemeClr val="tx1"/>
                    </a:solidFill>
                    <a:effectLst/>
                    <a:latin typeface="+mn-lt"/>
                    <a:ea typeface="+mn-ea"/>
                    <a:cs typeface="+mn-cs"/>
                  </a:rPr>
                  <a:t> &lt; 0.01) y </a:t>
                </a:r>
                <a:r>
                  <a:rPr lang="es-EC" sz="1200" b="1" kern="1200" dirty="0">
                    <a:solidFill>
                      <a:schemeClr val="tx1"/>
                    </a:solidFill>
                    <a:effectLst/>
                    <a:latin typeface="+mn-lt"/>
                    <a:ea typeface="+mn-ea"/>
                    <a:cs typeface="+mn-cs"/>
                  </a:rPr>
                  <a:t>vector de centralidad propio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0.66, </a:t>
                </a:r>
                <a14:m>
                  <m:oMath xmlns:m="http://schemas.openxmlformats.org/officeDocument/2006/math">
                    <m:r>
                      <a:rPr lang="es-EC" sz="1200" i="1" kern="1200">
                        <a:solidFill>
                          <a:schemeClr val="tx1"/>
                        </a:solidFill>
                        <a:effectLst/>
                        <a:latin typeface="Cambria Math" panose="02040503050406030204" pitchFamily="18" charset="0"/>
                        <a:ea typeface="+mn-ea"/>
                        <a:cs typeface="+mn-cs"/>
                      </a:rPr>
                      <m:t>𝑝</m:t>
                    </m:r>
                  </m:oMath>
                </a14:m>
                <a:r>
                  <a:rPr lang="es-EC" sz="1200" kern="1200" dirty="0">
                    <a:solidFill>
                      <a:schemeClr val="tx1"/>
                    </a:solidFill>
                    <a:effectLst/>
                    <a:latin typeface="+mn-lt"/>
                    <a:ea typeface="+mn-ea"/>
                    <a:cs typeface="+mn-cs"/>
                  </a:rPr>
                  <a:t> = 0.04); mientras que el parasitismo por </a:t>
                </a:r>
                <a:r>
                  <a:rPr lang="es-EC" sz="1200" i="1" kern="1200" dirty="0" err="1">
                    <a:solidFill>
                      <a:schemeClr val="tx1"/>
                    </a:solidFill>
                    <a:effectLst/>
                    <a:latin typeface="+mn-lt"/>
                    <a:ea typeface="+mn-ea"/>
                    <a:cs typeface="+mn-cs"/>
                  </a:rPr>
                  <a:t>Hymenolepis</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no se asoció a ninguna variable de los parámetros de la red de contacto mediante la correlación de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Un contacto efectivo y la transmisión dentro de la red depende de la biología del parásito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Figura 9 Redes de contactos agrupadas bajo diferentes criterios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A) Red agrupada por el índice de cercanía nótese la infección mixta (2 parásitos) compartida por el grupo formado por los juveniles. B) Red que presenta asociaciones según el índice de agrupamiento (</a:t>
                </a:r>
                <a:r>
                  <a:rPr lang="es-EC" dirty="0" err="1" smtClean="0"/>
                  <a:t>clustering</a:t>
                </a:r>
                <a:r>
                  <a:rPr lang="es-EC" dirty="0" smtClean="0"/>
                  <a:t>), nótese que el tamaño del nodo es similar entre los individuos.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r>
                  <a:rPr lang="es-EC" sz="1200" kern="1200" dirty="0" smtClean="0">
                    <a:solidFill>
                      <a:schemeClr val="tx1"/>
                    </a:solidFill>
                    <a:effectLst/>
                    <a:latin typeface="+mn-lt"/>
                    <a:ea typeface="+mn-ea"/>
                    <a:cs typeface="+mn-cs"/>
                  </a:rPr>
                  <a:t>La diversidad o riqueza de parásitos (RP) con los coeficientes de centralidad de la red indicaron presentó una relación </a:t>
                </a:r>
                <a:r>
                  <a:rPr lang="es-EC" sz="1200" kern="1200" dirty="0" err="1" smtClean="0">
                    <a:solidFill>
                      <a:schemeClr val="tx1"/>
                    </a:solidFill>
                    <a:effectLst/>
                    <a:latin typeface="+mn-lt"/>
                    <a:ea typeface="+mn-ea"/>
                    <a:cs typeface="+mn-cs"/>
                  </a:rPr>
                  <a:t>monotónica</a:t>
                </a:r>
                <a:r>
                  <a:rPr lang="es-EC" sz="1200" kern="1200" dirty="0" smtClean="0">
                    <a:solidFill>
                      <a:schemeClr val="tx1"/>
                    </a:solidFill>
                    <a:effectLst/>
                    <a:latin typeface="+mn-lt"/>
                    <a:ea typeface="+mn-ea"/>
                    <a:cs typeface="+mn-cs"/>
                  </a:rPr>
                  <a:t> con los siguientes coeficientes de centralidad: </a:t>
                </a:r>
                <a:r>
                  <a:rPr lang="es-EC" sz="1200" b="1" kern="1200" dirty="0">
                    <a:solidFill>
                      <a:schemeClr val="tx1"/>
                    </a:solidFill>
                    <a:effectLst/>
                    <a:latin typeface="+mn-lt"/>
                    <a:ea typeface="+mn-ea"/>
                    <a:cs typeface="+mn-cs"/>
                  </a:rPr>
                  <a:t>grado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0.726,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0.03) y </a:t>
                </a:r>
                <a:r>
                  <a:rPr lang="es-EC" sz="1200" b="1" kern="1200" dirty="0">
                    <a:solidFill>
                      <a:schemeClr val="tx1"/>
                    </a:solidFill>
                    <a:effectLst/>
                    <a:latin typeface="+mn-lt"/>
                    <a:ea typeface="+mn-ea"/>
                    <a:cs typeface="+mn-cs"/>
                  </a:rPr>
                  <a:t>coeficiente de agrupamiento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0.694,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a:t>
                </a:r>
              </a:p>
              <a:p>
                <a:r>
                  <a:rPr lang="es-EC" sz="1200" kern="1200" dirty="0">
                    <a:solidFill>
                      <a:schemeClr val="tx1"/>
                    </a:solidFill>
                    <a:effectLst/>
                    <a:latin typeface="+mn-lt"/>
                    <a:ea typeface="+mn-ea"/>
                    <a:cs typeface="+mn-cs"/>
                  </a:rPr>
                  <a:t>La intensidad de la infección parasitaria por </a:t>
                </a:r>
                <a:r>
                  <a:rPr lang="es-EC" sz="1200" i="1" kern="1200" dirty="0" err="1">
                    <a:solidFill>
                      <a:schemeClr val="tx1"/>
                    </a:solidFill>
                    <a:effectLst/>
                    <a:latin typeface="+mn-lt"/>
                    <a:ea typeface="+mn-ea"/>
                    <a:cs typeface="+mn-cs"/>
                  </a:rPr>
                  <a:t>Strongyloides</a:t>
                </a:r>
                <a:r>
                  <a:rPr lang="es-EC" sz="1200" i="1"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al hacerse una prueba no paramétrica de correlación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demostró tener relación con el </a:t>
                </a:r>
                <a:r>
                  <a:rPr lang="es-EC" sz="1200" b="1" kern="1200" dirty="0">
                    <a:solidFill>
                      <a:schemeClr val="tx1"/>
                    </a:solidFill>
                    <a:effectLst/>
                    <a:latin typeface="+mn-lt"/>
                    <a:ea typeface="+mn-ea"/>
                    <a:cs typeface="+mn-cs"/>
                  </a:rPr>
                  <a:t>coeficiente de agrupamiento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0.81,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&lt; 0.01) y </a:t>
                </a:r>
                <a:r>
                  <a:rPr lang="es-EC" sz="1200" b="1" kern="1200" dirty="0">
                    <a:solidFill>
                      <a:schemeClr val="tx1"/>
                    </a:solidFill>
                    <a:effectLst/>
                    <a:latin typeface="+mn-lt"/>
                    <a:ea typeface="+mn-ea"/>
                    <a:cs typeface="+mn-cs"/>
                  </a:rPr>
                  <a:t>vector de centralidad propio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mientras que el parasitismo por </a:t>
                </a:r>
                <a:r>
                  <a:rPr lang="es-EC" sz="1200" i="1" kern="1200" dirty="0" err="1">
                    <a:solidFill>
                      <a:schemeClr val="tx1"/>
                    </a:solidFill>
                    <a:effectLst/>
                    <a:latin typeface="+mn-lt"/>
                    <a:ea typeface="+mn-ea"/>
                    <a:cs typeface="+mn-cs"/>
                  </a:rPr>
                  <a:t>Hymenolepis</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no se asoció a ninguna variable de los parámetros de la red de contacto mediante la correlación de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Fallback>
      </mc:AlternateContent>
      <p:sp>
        <p:nvSpPr>
          <p:cNvPr id="4" name="Marcador de número de diapositiva 3"/>
          <p:cNvSpPr>
            <a:spLocks noGrp="1"/>
          </p:cNvSpPr>
          <p:nvPr>
            <p:ph type="sldNum" sz="quarter" idx="10"/>
          </p:nvPr>
        </p:nvSpPr>
        <p:spPr/>
        <p:txBody>
          <a:bodyPr/>
          <a:lstStyle/>
          <a:p>
            <a:fld id="{60A9DB09-8D2A-4D6E-9F24-FD44D7E0E9C9}" type="slidenum">
              <a:rPr lang="es-EC" smtClean="0"/>
              <a:t>56</a:t>
            </a:fld>
            <a:endParaRPr lang="es-EC"/>
          </a:p>
        </p:txBody>
      </p:sp>
    </p:spTree>
    <p:extLst>
      <p:ext uri="{BB962C8B-B14F-4D97-AF65-F5344CB8AC3E}">
        <p14:creationId xmlns:p14="http://schemas.microsoft.com/office/powerpoint/2010/main" val="30753140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Contacto</a:t>
                </a:r>
                <a:r>
                  <a:rPr lang="es-ES" baseline="0" dirty="0" smtClean="0"/>
                  <a:t> efectivo, depende de la biología del parásito aquellos que también se transmiten por vectores se distribuyen menos por comportamientos sociales. </a:t>
                </a:r>
                <a:endParaRPr lang="es-ES"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Figura 9 Redes de contactos agrupadas bajo diferentes criterios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A) Red agrupada por el índice de cercanía nótese la infección mixta (2 parásitos) compartida por el grupo formado por los juveniles. B) Red que presenta asociaciones según el índice de agrupamiento (</a:t>
                </a:r>
                <a:r>
                  <a:rPr lang="es-EC" dirty="0" err="1" smtClean="0"/>
                  <a:t>clustering</a:t>
                </a:r>
                <a:r>
                  <a:rPr lang="es-EC" dirty="0" smtClean="0"/>
                  <a:t>), nótese que el tamaño del nodo es similar entre los individuos.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r>
                  <a:rPr lang="es-EC" sz="1200" kern="1200" dirty="0" smtClean="0">
                    <a:solidFill>
                      <a:schemeClr val="tx1"/>
                    </a:solidFill>
                    <a:effectLst/>
                    <a:latin typeface="+mn-lt"/>
                    <a:ea typeface="+mn-ea"/>
                    <a:cs typeface="+mn-cs"/>
                  </a:rPr>
                  <a:t>La diversidad o riqueza de parásitos (RP) con los coeficientes de centralidad de la red indicaron presentó una relación </a:t>
                </a:r>
                <a:r>
                  <a:rPr lang="es-EC" sz="1200" kern="1200" dirty="0" err="1" smtClean="0">
                    <a:solidFill>
                      <a:schemeClr val="tx1"/>
                    </a:solidFill>
                    <a:effectLst/>
                    <a:latin typeface="+mn-lt"/>
                    <a:ea typeface="+mn-ea"/>
                    <a:cs typeface="+mn-cs"/>
                  </a:rPr>
                  <a:t>monotónica</a:t>
                </a:r>
                <a:r>
                  <a:rPr lang="es-EC" sz="1200" kern="1200" dirty="0" smtClean="0">
                    <a:solidFill>
                      <a:schemeClr val="tx1"/>
                    </a:solidFill>
                    <a:effectLst/>
                    <a:latin typeface="+mn-lt"/>
                    <a:ea typeface="+mn-ea"/>
                    <a:cs typeface="+mn-cs"/>
                  </a:rPr>
                  <a:t> con los siguientes coeficientes de centralidad: </a:t>
                </a:r>
                <a:r>
                  <a:rPr lang="es-EC" sz="1200" b="1" kern="1200" dirty="0">
                    <a:solidFill>
                      <a:schemeClr val="tx1"/>
                    </a:solidFill>
                    <a:effectLst/>
                    <a:latin typeface="+mn-lt"/>
                    <a:ea typeface="+mn-ea"/>
                    <a:cs typeface="+mn-cs"/>
                  </a:rPr>
                  <a:t>grado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0.726,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0.03) y </a:t>
                </a:r>
                <a:r>
                  <a:rPr lang="es-EC" sz="1200" b="1" kern="1200" dirty="0">
                    <a:solidFill>
                      <a:schemeClr val="tx1"/>
                    </a:solidFill>
                    <a:effectLst/>
                    <a:latin typeface="+mn-lt"/>
                    <a:ea typeface="+mn-ea"/>
                    <a:cs typeface="+mn-cs"/>
                  </a:rPr>
                  <a:t>coeficiente de agrupamiento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0.694,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a:t>
                </a:r>
              </a:p>
              <a:p>
                <a:r>
                  <a:rPr lang="es-EC" sz="1200" kern="1200" dirty="0">
                    <a:solidFill>
                      <a:schemeClr val="tx1"/>
                    </a:solidFill>
                    <a:effectLst/>
                    <a:latin typeface="+mn-lt"/>
                    <a:ea typeface="+mn-ea"/>
                    <a:cs typeface="+mn-cs"/>
                  </a:rPr>
                  <a:t>La intensidad de la infección parasitaria por </a:t>
                </a:r>
                <a:r>
                  <a:rPr lang="es-EC" sz="1200" i="1" kern="1200" dirty="0" err="1">
                    <a:solidFill>
                      <a:schemeClr val="tx1"/>
                    </a:solidFill>
                    <a:effectLst/>
                    <a:latin typeface="+mn-lt"/>
                    <a:ea typeface="+mn-ea"/>
                    <a:cs typeface="+mn-cs"/>
                  </a:rPr>
                  <a:t>Strongyloides</a:t>
                </a:r>
                <a:r>
                  <a:rPr lang="es-EC" sz="1200" i="1"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al hacerse una prueba no paramétrica de correlación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demostró tener relación con el </a:t>
                </a:r>
                <a:r>
                  <a:rPr lang="es-EC" sz="1200" b="1" kern="1200" dirty="0">
                    <a:solidFill>
                      <a:schemeClr val="tx1"/>
                    </a:solidFill>
                    <a:effectLst/>
                    <a:latin typeface="+mn-lt"/>
                    <a:ea typeface="+mn-ea"/>
                    <a:cs typeface="+mn-cs"/>
                  </a:rPr>
                  <a:t>coeficiente de agrupamiento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0.81,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&lt; 0.01) y </a:t>
                </a:r>
                <a:r>
                  <a:rPr lang="es-EC" sz="1200" b="1" kern="1200" dirty="0">
                    <a:solidFill>
                      <a:schemeClr val="tx1"/>
                    </a:solidFill>
                    <a:effectLst/>
                    <a:latin typeface="+mn-lt"/>
                    <a:ea typeface="+mn-ea"/>
                    <a:cs typeface="+mn-cs"/>
                  </a:rPr>
                  <a:t>vector de centralidad propio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mientras que el parasitismo por </a:t>
                </a:r>
                <a:r>
                  <a:rPr lang="es-EC" sz="1200" i="1" kern="1200" dirty="0" err="1">
                    <a:solidFill>
                      <a:schemeClr val="tx1"/>
                    </a:solidFill>
                    <a:effectLst/>
                    <a:latin typeface="+mn-lt"/>
                    <a:ea typeface="+mn-ea"/>
                    <a:cs typeface="+mn-cs"/>
                  </a:rPr>
                  <a:t>Hymenolepis</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no se asoció a ninguna variable de los parámetros de la red de contacto mediante la correlación de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Fallback>
      </mc:AlternateContent>
      <p:sp>
        <p:nvSpPr>
          <p:cNvPr id="4" name="Marcador de número de diapositiva 3"/>
          <p:cNvSpPr>
            <a:spLocks noGrp="1"/>
          </p:cNvSpPr>
          <p:nvPr>
            <p:ph type="sldNum" sz="quarter" idx="10"/>
          </p:nvPr>
        </p:nvSpPr>
        <p:spPr/>
        <p:txBody>
          <a:bodyPr/>
          <a:lstStyle/>
          <a:p>
            <a:fld id="{60A9DB09-8D2A-4D6E-9F24-FD44D7E0E9C9}" type="slidenum">
              <a:rPr lang="es-EC" smtClean="0"/>
              <a:t>57</a:t>
            </a:fld>
            <a:endParaRPr lang="es-EC"/>
          </a:p>
        </p:txBody>
      </p:sp>
    </p:spTree>
    <p:extLst>
      <p:ext uri="{BB962C8B-B14F-4D97-AF65-F5344CB8AC3E}">
        <p14:creationId xmlns:p14="http://schemas.microsoft.com/office/powerpoint/2010/main" val="22910829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Biología</a:t>
                </a:r>
                <a:r>
                  <a:rPr lang="es-ES" baseline="0" dirty="0" smtClean="0"/>
                  <a:t> del parásito</a:t>
                </a:r>
                <a:endParaRPr lang="es-ES"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Figura 9 Redes de contactos agrupadas bajo diferentes criterios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A) Red agrupada por el índice de cercanía nótese la infección mixta (2 parásitos) compartida por el grupo formado por los juveniles. B) Red que presenta asociaciones según el índice de agrupamiento (</a:t>
                </a:r>
                <a:r>
                  <a:rPr lang="es-EC" dirty="0" err="1" smtClean="0"/>
                  <a:t>clustering</a:t>
                </a:r>
                <a:r>
                  <a:rPr lang="es-EC" dirty="0" smtClean="0"/>
                  <a:t>), nótese que el tamaño del nodo es similar entre los individuos.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r>
                  <a:rPr lang="es-EC" sz="1200" kern="1200" dirty="0" smtClean="0">
                    <a:solidFill>
                      <a:schemeClr val="tx1"/>
                    </a:solidFill>
                    <a:effectLst/>
                    <a:latin typeface="+mn-lt"/>
                    <a:ea typeface="+mn-ea"/>
                    <a:cs typeface="+mn-cs"/>
                  </a:rPr>
                  <a:t>La diversidad o riqueza de parásitos (RP) con los coeficientes de centralidad de la red indicaron presentó una relación </a:t>
                </a:r>
                <a:r>
                  <a:rPr lang="es-EC" sz="1200" kern="1200" dirty="0" err="1" smtClean="0">
                    <a:solidFill>
                      <a:schemeClr val="tx1"/>
                    </a:solidFill>
                    <a:effectLst/>
                    <a:latin typeface="+mn-lt"/>
                    <a:ea typeface="+mn-ea"/>
                    <a:cs typeface="+mn-cs"/>
                  </a:rPr>
                  <a:t>monotónica</a:t>
                </a:r>
                <a:r>
                  <a:rPr lang="es-EC" sz="1200" kern="1200" dirty="0" smtClean="0">
                    <a:solidFill>
                      <a:schemeClr val="tx1"/>
                    </a:solidFill>
                    <a:effectLst/>
                    <a:latin typeface="+mn-lt"/>
                    <a:ea typeface="+mn-ea"/>
                    <a:cs typeface="+mn-cs"/>
                  </a:rPr>
                  <a:t> con los siguientes coeficientes de centralidad: </a:t>
                </a:r>
                <a:r>
                  <a:rPr lang="es-EC" sz="1200" b="1" kern="1200" dirty="0">
                    <a:solidFill>
                      <a:schemeClr val="tx1"/>
                    </a:solidFill>
                    <a:effectLst/>
                    <a:latin typeface="+mn-lt"/>
                    <a:ea typeface="+mn-ea"/>
                    <a:cs typeface="+mn-cs"/>
                  </a:rPr>
                  <a:t>grado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0.726,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0.03) y </a:t>
                </a:r>
                <a:r>
                  <a:rPr lang="es-EC" sz="1200" b="1" kern="1200" dirty="0">
                    <a:solidFill>
                      <a:schemeClr val="tx1"/>
                    </a:solidFill>
                    <a:effectLst/>
                    <a:latin typeface="+mn-lt"/>
                    <a:ea typeface="+mn-ea"/>
                    <a:cs typeface="+mn-cs"/>
                  </a:rPr>
                  <a:t>coeficiente de agrupamiento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0.694,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a:t>
                </a:r>
              </a:p>
              <a:p>
                <a:r>
                  <a:rPr lang="es-EC" sz="1200" kern="1200" dirty="0">
                    <a:solidFill>
                      <a:schemeClr val="tx1"/>
                    </a:solidFill>
                    <a:effectLst/>
                    <a:latin typeface="+mn-lt"/>
                    <a:ea typeface="+mn-ea"/>
                    <a:cs typeface="+mn-cs"/>
                  </a:rPr>
                  <a:t>La intensidad de la infección parasitaria por </a:t>
                </a:r>
                <a:r>
                  <a:rPr lang="es-EC" sz="1200" i="1" kern="1200" dirty="0" err="1">
                    <a:solidFill>
                      <a:schemeClr val="tx1"/>
                    </a:solidFill>
                    <a:effectLst/>
                    <a:latin typeface="+mn-lt"/>
                    <a:ea typeface="+mn-ea"/>
                    <a:cs typeface="+mn-cs"/>
                  </a:rPr>
                  <a:t>Strongyloides</a:t>
                </a:r>
                <a:r>
                  <a:rPr lang="es-EC" sz="1200" i="1"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al hacerse una prueba no paramétrica de correlación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demostró tener relación con el </a:t>
                </a:r>
                <a:r>
                  <a:rPr lang="es-EC" sz="1200" b="1" kern="1200" dirty="0">
                    <a:solidFill>
                      <a:schemeClr val="tx1"/>
                    </a:solidFill>
                    <a:effectLst/>
                    <a:latin typeface="+mn-lt"/>
                    <a:ea typeface="+mn-ea"/>
                    <a:cs typeface="+mn-cs"/>
                  </a:rPr>
                  <a:t>coeficiente de agrupamiento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0.81,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&lt; 0.01) y </a:t>
                </a:r>
                <a:r>
                  <a:rPr lang="es-EC" sz="1200" b="1" kern="1200" dirty="0">
                    <a:solidFill>
                      <a:schemeClr val="tx1"/>
                    </a:solidFill>
                    <a:effectLst/>
                    <a:latin typeface="+mn-lt"/>
                    <a:ea typeface="+mn-ea"/>
                    <a:cs typeface="+mn-cs"/>
                  </a:rPr>
                  <a:t>vector de centralidad propio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mientras que el parasitismo por </a:t>
                </a:r>
                <a:r>
                  <a:rPr lang="es-EC" sz="1200" i="1" kern="1200" dirty="0" err="1">
                    <a:solidFill>
                      <a:schemeClr val="tx1"/>
                    </a:solidFill>
                    <a:effectLst/>
                    <a:latin typeface="+mn-lt"/>
                    <a:ea typeface="+mn-ea"/>
                    <a:cs typeface="+mn-cs"/>
                  </a:rPr>
                  <a:t>Hymenolepis</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no se asoció a ninguna variable de los parámetros de la red de contacto mediante la correlación de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Fallback>
      </mc:AlternateContent>
      <p:sp>
        <p:nvSpPr>
          <p:cNvPr id="4" name="Marcador de número de diapositiva 3"/>
          <p:cNvSpPr>
            <a:spLocks noGrp="1"/>
          </p:cNvSpPr>
          <p:nvPr>
            <p:ph type="sldNum" sz="quarter" idx="10"/>
          </p:nvPr>
        </p:nvSpPr>
        <p:spPr/>
        <p:txBody>
          <a:bodyPr/>
          <a:lstStyle/>
          <a:p>
            <a:fld id="{60A9DB09-8D2A-4D6E-9F24-FD44D7E0E9C9}" type="slidenum">
              <a:rPr lang="es-EC" smtClean="0"/>
              <a:t>58</a:t>
            </a:fld>
            <a:endParaRPr lang="es-EC"/>
          </a:p>
        </p:txBody>
      </p:sp>
    </p:spTree>
    <p:extLst>
      <p:ext uri="{BB962C8B-B14F-4D97-AF65-F5344CB8AC3E}">
        <p14:creationId xmlns:p14="http://schemas.microsoft.com/office/powerpoint/2010/main" val="31968147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En relación a los resultados obtenidos, se puede concluir que:</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Aunque las infecciones parasitarias son comunes en PNH </a:t>
            </a:r>
            <a:r>
              <a:rPr lang="es-EC" dirty="0" err="1" smtClean="0"/>
              <a:t>neotropicales</a:t>
            </a:r>
            <a:r>
              <a:rPr lang="es-EC" dirty="0" smtClean="0"/>
              <a:t>, las infecciones halladas en PNH </a:t>
            </a:r>
            <a:r>
              <a:rPr lang="es-EC" dirty="0" err="1" smtClean="0"/>
              <a:t>podrian</a:t>
            </a:r>
            <a:r>
              <a:rPr lang="es-EC" dirty="0" smtClean="0"/>
              <a:t> deberse factores de riesgo como hábitos de forrajeo en basura, contaminación ambiental o la interacción frecuente con personas.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Estos datos sobre parasitosis aportan a la fuente sobre información parasitológica en primates ecuatorianos. </a:t>
            </a:r>
            <a:endParaRPr lang="en-US" noProof="0" dirty="0" smtClean="0"/>
          </a:p>
          <a:p>
            <a:endParaRPr lang="es-EC" sz="1200" b="0" i="0" kern="1200" dirty="0" smtClean="0">
              <a:solidFill>
                <a:schemeClr val="tx1"/>
              </a:solidFill>
              <a:effectLst/>
              <a:latin typeface="+mn-lt"/>
              <a:ea typeface="+mn-ea"/>
              <a:cs typeface="+mn-cs"/>
            </a:endParaRPr>
          </a:p>
          <a:p>
            <a:r>
              <a:rPr lang="es-EC" sz="1200" b="0" i="0" kern="1200" dirty="0" smtClean="0">
                <a:solidFill>
                  <a:schemeClr val="tx1"/>
                </a:solidFill>
                <a:effectLst/>
                <a:latin typeface="+mn-lt"/>
                <a:ea typeface="+mn-ea"/>
                <a:cs typeface="+mn-cs"/>
              </a:rPr>
              <a:t>La biotecnología aporta nuevas técnicas  y herramientas en la</a:t>
            </a:r>
            <a:r>
              <a:rPr lang="es-EC" sz="1200" b="0" i="0" kern="1200" baseline="0" dirty="0" smtClean="0">
                <a:solidFill>
                  <a:schemeClr val="tx1"/>
                </a:solidFill>
                <a:effectLst/>
                <a:latin typeface="+mn-lt"/>
                <a:ea typeface="+mn-ea"/>
                <a:cs typeface="+mn-cs"/>
              </a:rPr>
              <a:t> investigación </a:t>
            </a:r>
            <a:r>
              <a:rPr lang="es-EC" sz="1200" b="0" i="0" kern="1200" baseline="0" dirty="0" err="1" smtClean="0">
                <a:solidFill>
                  <a:schemeClr val="tx1"/>
                </a:solidFill>
                <a:effectLst/>
                <a:latin typeface="+mn-lt"/>
                <a:ea typeface="+mn-ea"/>
                <a:cs typeface="+mn-cs"/>
              </a:rPr>
              <a:t>parasitológicca</a:t>
            </a:r>
            <a:r>
              <a:rPr lang="es-EC" sz="1200" b="0" i="0" kern="1200" dirty="0" smtClean="0">
                <a:solidFill>
                  <a:schemeClr val="tx1"/>
                </a:solidFill>
                <a:effectLst/>
                <a:latin typeface="+mn-lt"/>
                <a:ea typeface="+mn-ea"/>
                <a:cs typeface="+mn-cs"/>
              </a:rPr>
              <a:t>, de manera que complementan las metodologías tradicionales y</a:t>
            </a:r>
            <a:r>
              <a:rPr lang="es-EC" sz="1200" b="0" i="0" kern="1200" baseline="0" dirty="0" smtClean="0">
                <a:solidFill>
                  <a:schemeClr val="tx1"/>
                </a:solidFill>
                <a:effectLst/>
                <a:latin typeface="+mn-lt"/>
                <a:ea typeface="+mn-ea"/>
                <a:cs typeface="+mn-cs"/>
              </a:rPr>
              <a:t> permite diseñar nuevas y mejores medidas de conservación y sanidad generando información valiosa para el desarrollo de planes de manejo. </a:t>
            </a:r>
            <a:endParaRPr lang="es-EC" dirty="0" smtClean="0"/>
          </a:p>
          <a:p>
            <a:endParaRPr lang="es-ES"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60</a:t>
            </a:fld>
            <a:endParaRPr lang="es-EC"/>
          </a:p>
        </p:txBody>
      </p:sp>
    </p:spTree>
    <p:extLst>
      <p:ext uri="{BB962C8B-B14F-4D97-AF65-F5344CB8AC3E}">
        <p14:creationId xmlns:p14="http://schemas.microsoft.com/office/powerpoint/2010/main" val="33113337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a:p>
            <a:r>
              <a:rPr lang="es-EC" sz="1200" b="0" i="0" kern="1200" dirty="0" smtClean="0">
                <a:solidFill>
                  <a:schemeClr val="tx1"/>
                </a:solidFill>
                <a:effectLst/>
                <a:latin typeface="+mn-lt"/>
                <a:ea typeface="+mn-ea"/>
                <a:cs typeface="+mn-cs"/>
              </a:rPr>
              <a:t>La biotecnología aporta nuevas técnicas  y herramientas en la</a:t>
            </a:r>
            <a:r>
              <a:rPr lang="es-EC" sz="1200" b="0" i="0" kern="1200" baseline="0" dirty="0" smtClean="0">
                <a:solidFill>
                  <a:schemeClr val="tx1"/>
                </a:solidFill>
                <a:effectLst/>
                <a:latin typeface="+mn-lt"/>
                <a:ea typeface="+mn-ea"/>
                <a:cs typeface="+mn-cs"/>
              </a:rPr>
              <a:t> investigación </a:t>
            </a:r>
            <a:r>
              <a:rPr lang="es-EC" sz="1200" b="0" i="0" kern="1200" baseline="0" dirty="0" err="1" smtClean="0">
                <a:solidFill>
                  <a:schemeClr val="tx1"/>
                </a:solidFill>
                <a:effectLst/>
                <a:latin typeface="+mn-lt"/>
                <a:ea typeface="+mn-ea"/>
                <a:cs typeface="+mn-cs"/>
              </a:rPr>
              <a:t>parasitológicca</a:t>
            </a:r>
            <a:r>
              <a:rPr lang="es-EC" sz="1200" b="0" i="0" kern="1200" dirty="0" smtClean="0">
                <a:solidFill>
                  <a:schemeClr val="tx1"/>
                </a:solidFill>
                <a:effectLst/>
                <a:latin typeface="+mn-lt"/>
                <a:ea typeface="+mn-ea"/>
                <a:cs typeface="+mn-cs"/>
              </a:rPr>
              <a:t>, de manera que complementan las metodologías tradicionales y</a:t>
            </a:r>
            <a:r>
              <a:rPr lang="es-EC" sz="1200" b="0" i="0" kern="1200" baseline="0" dirty="0" smtClean="0">
                <a:solidFill>
                  <a:schemeClr val="tx1"/>
                </a:solidFill>
                <a:effectLst/>
                <a:latin typeface="+mn-lt"/>
                <a:ea typeface="+mn-ea"/>
                <a:cs typeface="+mn-cs"/>
              </a:rPr>
              <a:t> permite diseñar nuevas y mejores medidas de conservación y sanidad generando información valiosa para el desarrollo de planes de manejo. </a:t>
            </a:r>
            <a:endParaRPr lang="es-EC" dirty="0" smtClean="0"/>
          </a:p>
          <a:p>
            <a:endParaRPr lang="es-ES"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61</a:t>
            </a:fld>
            <a:endParaRPr lang="es-EC"/>
          </a:p>
        </p:txBody>
      </p:sp>
    </p:spTree>
    <p:extLst>
      <p:ext uri="{BB962C8B-B14F-4D97-AF65-F5344CB8AC3E}">
        <p14:creationId xmlns:p14="http://schemas.microsoft.com/office/powerpoint/2010/main" val="5990434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a:p>
            <a:r>
              <a:rPr lang="es-EC" sz="1200" b="0" i="0" kern="1200" dirty="0" smtClean="0">
                <a:solidFill>
                  <a:schemeClr val="tx1"/>
                </a:solidFill>
                <a:effectLst/>
                <a:latin typeface="+mn-lt"/>
                <a:ea typeface="+mn-ea"/>
                <a:cs typeface="+mn-cs"/>
              </a:rPr>
              <a:t>La biotecnología aporta nuevas técnicas  y herramientas en la</a:t>
            </a:r>
            <a:r>
              <a:rPr lang="es-EC" sz="1200" b="0" i="0" kern="1200" baseline="0" dirty="0" smtClean="0">
                <a:solidFill>
                  <a:schemeClr val="tx1"/>
                </a:solidFill>
                <a:effectLst/>
                <a:latin typeface="+mn-lt"/>
                <a:ea typeface="+mn-ea"/>
                <a:cs typeface="+mn-cs"/>
              </a:rPr>
              <a:t> investigación </a:t>
            </a:r>
            <a:r>
              <a:rPr lang="es-EC" sz="1200" b="0" i="0" kern="1200" baseline="0" dirty="0" err="1" smtClean="0">
                <a:solidFill>
                  <a:schemeClr val="tx1"/>
                </a:solidFill>
                <a:effectLst/>
                <a:latin typeface="+mn-lt"/>
                <a:ea typeface="+mn-ea"/>
                <a:cs typeface="+mn-cs"/>
              </a:rPr>
              <a:t>parasitológicca</a:t>
            </a:r>
            <a:r>
              <a:rPr lang="es-EC" sz="1200" b="0" i="0" kern="1200" dirty="0" smtClean="0">
                <a:solidFill>
                  <a:schemeClr val="tx1"/>
                </a:solidFill>
                <a:effectLst/>
                <a:latin typeface="+mn-lt"/>
                <a:ea typeface="+mn-ea"/>
                <a:cs typeface="+mn-cs"/>
              </a:rPr>
              <a:t>, de manera que complementan las metodologías tradicionales y</a:t>
            </a:r>
            <a:r>
              <a:rPr lang="es-EC" sz="1200" b="0" i="0" kern="1200" baseline="0" dirty="0" smtClean="0">
                <a:solidFill>
                  <a:schemeClr val="tx1"/>
                </a:solidFill>
                <a:effectLst/>
                <a:latin typeface="+mn-lt"/>
                <a:ea typeface="+mn-ea"/>
                <a:cs typeface="+mn-cs"/>
              </a:rPr>
              <a:t> permite diseñar nuevas y mejores medidas de conservación y sanidad generando información valiosa para el desarrollo de planes de manejo. </a:t>
            </a:r>
            <a:endParaRPr lang="es-EC" dirty="0" smtClean="0"/>
          </a:p>
          <a:p>
            <a:endParaRPr lang="es-ES"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62</a:t>
            </a:fld>
            <a:endParaRPr lang="es-EC"/>
          </a:p>
        </p:txBody>
      </p:sp>
    </p:spTree>
    <p:extLst>
      <p:ext uri="{BB962C8B-B14F-4D97-AF65-F5344CB8AC3E}">
        <p14:creationId xmlns:p14="http://schemas.microsoft.com/office/powerpoint/2010/main" val="32670236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a:p>
            <a:r>
              <a:rPr lang="es-EC" sz="1200" b="0" i="0" kern="1200" dirty="0" smtClean="0">
                <a:solidFill>
                  <a:schemeClr val="tx1"/>
                </a:solidFill>
                <a:effectLst/>
                <a:latin typeface="+mn-lt"/>
                <a:ea typeface="+mn-ea"/>
                <a:cs typeface="+mn-cs"/>
              </a:rPr>
              <a:t>La biotecnología aporta nuevas técnicas  y herramientas en la</a:t>
            </a:r>
            <a:r>
              <a:rPr lang="es-EC" sz="1200" b="0" i="0" kern="1200" baseline="0" dirty="0" smtClean="0">
                <a:solidFill>
                  <a:schemeClr val="tx1"/>
                </a:solidFill>
                <a:effectLst/>
                <a:latin typeface="+mn-lt"/>
                <a:ea typeface="+mn-ea"/>
                <a:cs typeface="+mn-cs"/>
              </a:rPr>
              <a:t> investigación </a:t>
            </a:r>
            <a:r>
              <a:rPr lang="es-EC" sz="1200" b="0" i="0" kern="1200" baseline="0" dirty="0" err="1" smtClean="0">
                <a:solidFill>
                  <a:schemeClr val="tx1"/>
                </a:solidFill>
                <a:effectLst/>
                <a:latin typeface="+mn-lt"/>
                <a:ea typeface="+mn-ea"/>
                <a:cs typeface="+mn-cs"/>
              </a:rPr>
              <a:t>parasitológicca</a:t>
            </a:r>
            <a:r>
              <a:rPr lang="es-EC" sz="1200" b="0" i="0" kern="1200" dirty="0" smtClean="0">
                <a:solidFill>
                  <a:schemeClr val="tx1"/>
                </a:solidFill>
                <a:effectLst/>
                <a:latin typeface="+mn-lt"/>
                <a:ea typeface="+mn-ea"/>
                <a:cs typeface="+mn-cs"/>
              </a:rPr>
              <a:t>, de manera que complementan las metodologías tradicionales y</a:t>
            </a:r>
            <a:r>
              <a:rPr lang="es-EC" sz="1200" b="0" i="0" kern="1200" baseline="0" dirty="0" smtClean="0">
                <a:solidFill>
                  <a:schemeClr val="tx1"/>
                </a:solidFill>
                <a:effectLst/>
                <a:latin typeface="+mn-lt"/>
                <a:ea typeface="+mn-ea"/>
                <a:cs typeface="+mn-cs"/>
              </a:rPr>
              <a:t> permite diseñar nuevas y mejores medidas de conservación y sanidad generando información valiosa para el desarrollo de planes de manejo. </a:t>
            </a:r>
            <a:endParaRPr lang="es-EC" dirty="0" smtClean="0"/>
          </a:p>
          <a:p>
            <a:endParaRPr lang="es-ES"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63</a:t>
            </a:fld>
            <a:endParaRPr lang="es-EC"/>
          </a:p>
        </p:txBody>
      </p:sp>
    </p:spTree>
    <p:extLst>
      <p:ext uri="{BB962C8B-B14F-4D97-AF65-F5344CB8AC3E}">
        <p14:creationId xmlns:p14="http://schemas.microsoft.com/office/powerpoint/2010/main" val="3886462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Y que las prevalencias</a:t>
            </a:r>
            <a:r>
              <a:rPr lang="es-EC" baseline="0" dirty="0" smtClean="0"/>
              <a:t> son elevadas en países en desarrollo. EN países primer </a:t>
            </a:r>
            <a:r>
              <a:rPr lang="es-EC" baseline="0" dirty="0" err="1" smtClean="0"/>
              <a:t>mundistas</a:t>
            </a:r>
            <a:r>
              <a:rPr lang="es-EC" baseline="0" dirty="0" smtClean="0"/>
              <a:t> manejan prevalencias del 3% y en Ecuador del 20 %</a:t>
            </a:r>
            <a:endParaRPr lang="es-EC"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7</a:t>
            </a:fld>
            <a:endParaRPr lang="es-EC"/>
          </a:p>
        </p:txBody>
      </p:sp>
    </p:spTree>
    <p:extLst>
      <p:ext uri="{BB962C8B-B14F-4D97-AF65-F5344CB8AC3E}">
        <p14:creationId xmlns:p14="http://schemas.microsoft.com/office/powerpoint/2010/main" val="3577155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Emplear un análisis</a:t>
            </a:r>
            <a:r>
              <a:rPr lang="es-EC" baseline="0" dirty="0" smtClean="0"/>
              <a:t> </a:t>
            </a:r>
            <a:r>
              <a:rPr lang="es-EC" baseline="0" dirty="0" err="1" smtClean="0"/>
              <a:t>multilocus</a:t>
            </a:r>
            <a:endParaRPr lang="es-EC"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65</a:t>
            </a:fld>
            <a:endParaRPr lang="es-EC"/>
          </a:p>
        </p:txBody>
      </p:sp>
    </p:spTree>
    <p:extLst>
      <p:ext uri="{BB962C8B-B14F-4D97-AF65-F5344CB8AC3E}">
        <p14:creationId xmlns:p14="http://schemas.microsoft.com/office/powerpoint/2010/main" val="29913702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Emplear un análisis</a:t>
            </a:r>
            <a:r>
              <a:rPr lang="es-EC" baseline="0" dirty="0" smtClean="0"/>
              <a:t> </a:t>
            </a:r>
            <a:r>
              <a:rPr lang="es-EC" baseline="0" dirty="0" err="1" smtClean="0"/>
              <a:t>multilocus</a:t>
            </a:r>
            <a:endParaRPr lang="es-EC"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66</a:t>
            </a:fld>
            <a:endParaRPr lang="es-EC"/>
          </a:p>
        </p:txBody>
      </p:sp>
    </p:spTree>
    <p:extLst>
      <p:ext uri="{BB962C8B-B14F-4D97-AF65-F5344CB8AC3E}">
        <p14:creationId xmlns:p14="http://schemas.microsoft.com/office/powerpoint/2010/main" val="13825072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Emplear un análisis</a:t>
            </a:r>
            <a:r>
              <a:rPr lang="es-EC" baseline="0" dirty="0" smtClean="0"/>
              <a:t> </a:t>
            </a:r>
            <a:r>
              <a:rPr lang="es-EC" baseline="0" dirty="0" err="1" smtClean="0"/>
              <a:t>multilocus</a:t>
            </a:r>
            <a:endParaRPr lang="es-EC"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67</a:t>
            </a:fld>
            <a:endParaRPr lang="es-EC"/>
          </a:p>
        </p:txBody>
      </p:sp>
    </p:spTree>
    <p:extLst>
      <p:ext uri="{BB962C8B-B14F-4D97-AF65-F5344CB8AC3E}">
        <p14:creationId xmlns:p14="http://schemas.microsoft.com/office/powerpoint/2010/main" val="34278572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Polimorfismos internos para distinguir entre aislados del continente americano </a:t>
            </a:r>
            <a:r>
              <a:rPr lang="es-ES" dirty="0" smtClean="0"/>
              <a:t>, proyecto primates</a:t>
            </a:r>
            <a:endParaRPr lang="es-ES"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68</a:t>
            </a:fld>
            <a:endParaRPr lang="es-EC"/>
          </a:p>
        </p:txBody>
      </p:sp>
    </p:spTree>
    <p:extLst>
      <p:ext uri="{BB962C8B-B14F-4D97-AF65-F5344CB8AC3E}">
        <p14:creationId xmlns:p14="http://schemas.microsoft.com/office/powerpoint/2010/main" val="668620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dirty="0" smtClean="0"/>
              <a:t>Se diagnostica por microscopia, al observación de heces</a:t>
            </a:r>
            <a:r>
              <a:rPr lang="es-ES" baseline="0" dirty="0" smtClean="0"/>
              <a:t> tomadas </a:t>
            </a:r>
            <a:r>
              <a:rPr lang="es-ES" baseline="0" dirty="0" err="1" smtClean="0"/>
              <a:t>durantes</a:t>
            </a:r>
            <a:r>
              <a:rPr lang="es-ES" baseline="0" dirty="0" smtClean="0"/>
              <a:t> </a:t>
            </a:r>
            <a:r>
              <a:rPr lang="es-ES" baseline="0" dirty="0" err="1" smtClean="0"/>
              <a:t>diastintos</a:t>
            </a:r>
            <a:r>
              <a:rPr lang="es-ES" baseline="0" dirty="0" smtClean="0"/>
              <a:t> días. </a:t>
            </a:r>
            <a:endParaRPr lang="es-ES" dirty="0"/>
          </a:p>
        </p:txBody>
      </p:sp>
      <p:sp>
        <p:nvSpPr>
          <p:cNvPr id="4" name="Marcador de número de diapositiva 3"/>
          <p:cNvSpPr>
            <a:spLocks noGrp="1"/>
          </p:cNvSpPr>
          <p:nvPr>
            <p:ph type="sldNum" sz="quarter" idx="10"/>
          </p:nvPr>
        </p:nvSpPr>
        <p:spPr/>
        <p:txBody>
          <a:bodyPr/>
          <a:lstStyle/>
          <a:p>
            <a:fld id="{DC511F2A-4D50-D947-8D4D-946C8F539A0A}" type="slidenum">
              <a:rPr lang="es-ES" smtClean="0"/>
              <a:t>8</a:t>
            </a:fld>
            <a:endParaRPr lang="es-ES"/>
          </a:p>
        </p:txBody>
      </p:sp>
    </p:spTree>
    <p:extLst>
      <p:ext uri="{BB962C8B-B14F-4D97-AF65-F5344CB8AC3E}">
        <p14:creationId xmlns:p14="http://schemas.microsoft.com/office/powerpoint/2010/main" val="1658862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dirty="0" smtClean="0"/>
              <a:t>Se</a:t>
            </a:r>
            <a:r>
              <a:rPr lang="es-ES" baseline="0" dirty="0" smtClean="0"/>
              <a:t> </a:t>
            </a:r>
            <a:r>
              <a:rPr lang="es-ES" baseline="0" dirty="0" err="1" smtClean="0"/>
              <a:t>denomia</a:t>
            </a:r>
            <a:r>
              <a:rPr lang="es-ES" baseline="0" dirty="0" smtClean="0"/>
              <a:t> </a:t>
            </a:r>
            <a:r>
              <a:rPr lang="es-ES" baseline="0" dirty="0" err="1" smtClean="0"/>
              <a:t>Giardia</a:t>
            </a:r>
            <a:r>
              <a:rPr lang="es-ES" baseline="0" dirty="0" smtClean="0"/>
              <a:t> </a:t>
            </a:r>
            <a:r>
              <a:rPr lang="es-ES" baseline="0" dirty="0" err="1" smtClean="0"/>
              <a:t>intestinalis</a:t>
            </a:r>
            <a:r>
              <a:rPr lang="es-ES" baseline="0" dirty="0" smtClean="0"/>
              <a:t>, </a:t>
            </a:r>
            <a:r>
              <a:rPr lang="es-ES" baseline="0" dirty="0" err="1" smtClean="0"/>
              <a:t>lamblia</a:t>
            </a:r>
            <a:r>
              <a:rPr lang="es-ES" baseline="0" dirty="0" smtClean="0"/>
              <a:t>, o </a:t>
            </a:r>
            <a:r>
              <a:rPr lang="es-ES" baseline="0" dirty="0" err="1" smtClean="0"/>
              <a:t>duodenalis</a:t>
            </a:r>
            <a:r>
              <a:rPr lang="es-ES" baseline="0" dirty="0" smtClean="0"/>
              <a:t> a la especie que infecta exclusivamente mamíferos, pero para determinar la especificad del hospedero se requieren necesariamente análisis moleculares.</a:t>
            </a:r>
            <a:endParaRPr lang="es-ES" dirty="0"/>
          </a:p>
        </p:txBody>
      </p:sp>
      <p:sp>
        <p:nvSpPr>
          <p:cNvPr id="4" name="Marcador de número de diapositiva 3"/>
          <p:cNvSpPr>
            <a:spLocks noGrp="1"/>
          </p:cNvSpPr>
          <p:nvPr>
            <p:ph type="sldNum" sz="quarter" idx="10"/>
          </p:nvPr>
        </p:nvSpPr>
        <p:spPr/>
        <p:txBody>
          <a:bodyPr/>
          <a:lstStyle/>
          <a:p>
            <a:fld id="{DC511F2A-4D50-D947-8D4D-946C8F539A0A}" type="slidenum">
              <a:rPr lang="es-ES" smtClean="0"/>
              <a:t>9</a:t>
            </a:fld>
            <a:endParaRPr lang="es-ES"/>
          </a:p>
        </p:txBody>
      </p:sp>
    </p:spTree>
    <p:extLst>
      <p:ext uri="{BB962C8B-B14F-4D97-AF65-F5344CB8AC3E}">
        <p14:creationId xmlns:p14="http://schemas.microsoft.com/office/powerpoint/2010/main" val="3366747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C" dirty="0" smtClean="0"/>
              <a:t>El genotipo A puede dividirse en, por lo menos, tres subgrupos: el primero (AI), detectado en seres humanos y en animales, presenta un mayor potencial </a:t>
            </a:r>
            <a:r>
              <a:rPr lang="es-EC" dirty="0" err="1" smtClean="0"/>
              <a:t>zoonótico</a:t>
            </a:r>
            <a:r>
              <a:rPr lang="es-EC" dirty="0" smtClean="0"/>
              <a:t>; el segundo (AII), observado principalmente en seres humanos, y el tercero (AIII), aparentemente específico de especie, ha sido aislado de ungulados silvestres (12). El genotipo B comprende dos subgrupos reconocidos, el BIII y el BIV, que se han asociado principalmente a los seres humanos, aunque también existen algunos reportes en animales (13,14). Sin embargo, comparado con el A, este genotipo presenta un gran polimorfismo, que lleva a pensar en la existencia de muchos más subtipos (15).</a:t>
            </a:r>
            <a:endParaRPr lang="es-ES" dirty="0"/>
          </a:p>
        </p:txBody>
      </p:sp>
      <p:sp>
        <p:nvSpPr>
          <p:cNvPr id="4" name="Marcador de número de diapositiva 3"/>
          <p:cNvSpPr>
            <a:spLocks noGrp="1"/>
          </p:cNvSpPr>
          <p:nvPr>
            <p:ph type="sldNum" sz="quarter" idx="10"/>
          </p:nvPr>
        </p:nvSpPr>
        <p:spPr/>
        <p:txBody>
          <a:bodyPr/>
          <a:lstStyle/>
          <a:p>
            <a:fld id="{DC511F2A-4D50-D947-8D4D-946C8F539A0A}" type="slidenum">
              <a:rPr lang="es-ES" smtClean="0"/>
              <a:t>10</a:t>
            </a:fld>
            <a:endParaRPr lang="es-ES"/>
          </a:p>
        </p:txBody>
      </p:sp>
    </p:spTree>
    <p:extLst>
      <p:ext uri="{BB962C8B-B14F-4D97-AF65-F5344CB8AC3E}">
        <p14:creationId xmlns:p14="http://schemas.microsoft.com/office/powerpoint/2010/main" val="19216420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aphicFrame>
        <p:nvGraphicFramePr>
          <p:cNvPr id="2" name="Object 21"/>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2258"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a:noFill/>
          </a:ln>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sp>
        <p:nvSpPr>
          <p:cNvPr id="4" name="Rectangle 25"/>
          <p:cNvSpPr>
            <a:spLocks noChangeArrowheads="1"/>
          </p:cNvSpPr>
          <p:nvPr/>
        </p:nvSpPr>
        <p:spPr bwMode="auto">
          <a:xfrm>
            <a:off x="4165600" y="6245225"/>
            <a:ext cx="3860800" cy="476250"/>
          </a:xfrm>
          <a:prstGeom prst="rect">
            <a:avLst/>
          </a:prstGeom>
          <a:noFill/>
          <a:ln>
            <a:noFill/>
          </a:ln>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sp>
        <p:nvSpPr>
          <p:cNvPr id="5" name="Rectangle 26"/>
          <p:cNvSpPr>
            <a:spLocks noChangeArrowheads="1"/>
          </p:cNvSpPr>
          <p:nvPr/>
        </p:nvSpPr>
        <p:spPr bwMode="auto">
          <a:xfrm>
            <a:off x="609600" y="6245225"/>
            <a:ext cx="2844800" cy="476250"/>
          </a:xfrm>
          <a:prstGeom prst="rect">
            <a:avLst/>
          </a:prstGeom>
          <a:noFill/>
          <a:ln>
            <a:noFill/>
          </a:ln>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sp>
        <p:nvSpPr>
          <p:cNvPr id="6" name="Rectangle 27"/>
          <p:cNvSpPr>
            <a:spLocks noChangeArrowheads="1"/>
          </p:cNvSpPr>
          <p:nvPr/>
        </p:nvSpPr>
        <p:spPr bwMode="auto">
          <a:xfrm>
            <a:off x="4165600" y="6245225"/>
            <a:ext cx="3860800" cy="476250"/>
          </a:xfrm>
          <a:prstGeom prst="rect">
            <a:avLst/>
          </a:prstGeom>
          <a:noFill/>
          <a:ln>
            <a:noFill/>
          </a:ln>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pic>
        <p:nvPicPr>
          <p:cNvPr id="7" name="Picture 48" descr="bannner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90513" y="260350"/>
            <a:ext cx="1055687" cy="792163"/>
          </a:xfrm>
          <a:prstGeom prst="ellipse">
            <a:avLst/>
          </a:prstGeom>
          <a:solidFill>
            <a:schemeClr val="bg1"/>
          </a:solidFill>
          <a:ln>
            <a:noFill/>
          </a:ln>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cs typeface="Arial" panose="020B0604020202020204" pitchFamily="34" charset="0"/>
            </a:endParaRPr>
          </a:p>
        </p:txBody>
      </p:sp>
      <p:pic>
        <p:nvPicPr>
          <p:cNvPr id="9" name="Picture 49" descr="LOGO ESPE ORIGINAL copia"/>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44463" y="115888"/>
            <a:ext cx="4416425"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204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833155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520036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45B54557-2D97-4113-B27B-FE82DEEEA69A}" type="datetimeFigureOut">
              <a:rPr lang="es-EC" smtClean="0"/>
              <a:t>4/2/2019</a:t>
            </a:fld>
            <a:endParaRPr lang="es-EC"/>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EC"/>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7BB105AC-5687-4D32-BF4C-3C4CB09FD13A}" type="slidenum">
              <a:rPr lang="es-EC" smtClean="0"/>
              <a:t>‹Nº›</a:t>
            </a:fld>
            <a:endParaRPr lang="es-EC"/>
          </a:p>
        </p:txBody>
      </p:sp>
    </p:spTree>
    <p:extLst>
      <p:ext uri="{BB962C8B-B14F-4D97-AF65-F5344CB8AC3E}">
        <p14:creationId xmlns:p14="http://schemas.microsoft.com/office/powerpoint/2010/main" val="1810043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855017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17660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551841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370098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45799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844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252112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s-EC"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424968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0"/>
            <a:ext cx="12192000" cy="620713"/>
          </a:xfrm>
          <a:prstGeom prst="rect">
            <a:avLst/>
          </a:prstGeom>
          <a:gradFill rotWithShape="1">
            <a:gsLst>
              <a:gs pos="0">
                <a:schemeClr val="bg1"/>
              </a:gs>
              <a:gs pos="100000">
                <a:srgbClr val="9EB786"/>
              </a:gs>
            </a:gsLst>
            <a:lin ang="0" scaled="1"/>
          </a:gradFill>
          <a:ln>
            <a:noFill/>
          </a:ln>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cs typeface="Arial" panose="020B0604020202020204" pitchFamily="34" charset="0"/>
            </a:endParaRPr>
          </a:p>
        </p:txBody>
      </p:sp>
      <p:sp>
        <p:nvSpPr>
          <p:cNvPr id="1027" name="Rectangle 21"/>
          <p:cNvSpPr>
            <a:spLocks noChangeArrowheads="1"/>
          </p:cNvSpPr>
          <p:nvPr/>
        </p:nvSpPr>
        <p:spPr bwMode="auto">
          <a:xfrm rot="10800000">
            <a:off x="0" y="6308725"/>
            <a:ext cx="10514013" cy="549275"/>
          </a:xfrm>
          <a:prstGeom prst="rect">
            <a:avLst/>
          </a:prstGeom>
          <a:gradFill rotWithShape="1">
            <a:gsLst>
              <a:gs pos="0">
                <a:schemeClr val="bg1"/>
              </a:gs>
              <a:gs pos="100000">
                <a:srgbClr val="9EB786"/>
              </a:gs>
            </a:gsLst>
            <a:lin ang="0" scaled="1"/>
          </a:gradFill>
          <a:ln>
            <a:noFill/>
          </a:ln>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cs typeface="Arial" panose="020B0604020202020204" pitchFamily="34" charset="0"/>
            </a:endParaRPr>
          </a:p>
        </p:txBody>
      </p:sp>
      <p:sp>
        <p:nvSpPr>
          <p:cNvPr id="1028" name="Line 23"/>
          <p:cNvSpPr>
            <a:spLocks noChangeShapeType="1"/>
          </p:cNvSpPr>
          <p:nvPr/>
        </p:nvSpPr>
        <p:spPr bwMode="auto">
          <a:xfrm rot="10800000" flipH="1">
            <a:off x="33338" y="6296025"/>
            <a:ext cx="88804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a:solidFill>
                <a:prstClr val="black"/>
              </a:solidFill>
              <a:latin typeface="Arial" panose="020B0604020202020204" pitchFamily="34" charset="0"/>
              <a:cs typeface="Arial" panose="020B0604020202020204" pitchFamily="34" charset="0"/>
            </a:endParaRPr>
          </a:p>
        </p:txBody>
      </p:sp>
      <p:sp>
        <p:nvSpPr>
          <p:cNvPr id="1029" name="Line 24"/>
          <p:cNvSpPr>
            <a:spLocks noChangeShapeType="1"/>
          </p:cNvSpPr>
          <p:nvPr/>
        </p:nvSpPr>
        <p:spPr bwMode="auto">
          <a:xfrm rot="10800000" flipH="1">
            <a:off x="33338" y="6245225"/>
            <a:ext cx="8880475"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a:solidFill>
                <a:prstClr val="black"/>
              </a:solidFill>
              <a:latin typeface="Arial" panose="020B0604020202020204" pitchFamily="34" charset="0"/>
              <a:cs typeface="Arial" panose="020B0604020202020204" pitchFamily="34" charset="0"/>
            </a:endParaRPr>
          </a:p>
        </p:txBody>
      </p:sp>
      <p:pic>
        <p:nvPicPr>
          <p:cNvPr id="1030" name="Picture 26" descr="LOGO ESPE ORIGINAL copia"/>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8977313"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7320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diagramColors" Target="../diagrams/colors10.xml"/><Relationship Id="rId3" Type="http://schemas.openxmlformats.org/officeDocument/2006/relationships/image" Target="../media/image18.png"/><Relationship Id="rId7" Type="http://schemas.openxmlformats.org/officeDocument/2006/relationships/diagramQuickStyle" Target="../diagrams/quickStyle9.xml"/><Relationship Id="rId12" Type="http://schemas.openxmlformats.org/officeDocument/2006/relationships/diagramQuickStyle" Target="../diagrams/quickStyle10.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Layout" Target="../diagrams/layout9.xml"/><Relationship Id="rId11" Type="http://schemas.openxmlformats.org/officeDocument/2006/relationships/diagramLayout" Target="../diagrams/layout10.xml"/><Relationship Id="rId5" Type="http://schemas.openxmlformats.org/officeDocument/2006/relationships/diagramData" Target="../diagrams/data9.xml"/><Relationship Id="rId10" Type="http://schemas.openxmlformats.org/officeDocument/2006/relationships/diagramData" Target="../diagrams/data10.xml"/><Relationship Id="rId4" Type="http://schemas.openxmlformats.org/officeDocument/2006/relationships/image" Target="../media/image21.png"/><Relationship Id="rId9" Type="http://schemas.microsoft.com/office/2007/relationships/diagramDrawing" Target="../diagrams/drawing9.xml"/><Relationship Id="rId14" Type="http://schemas.microsoft.com/office/2007/relationships/diagramDrawing" Target="../diagrams/drawing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8.png"/><Relationship Id="rId7" Type="http://schemas.openxmlformats.org/officeDocument/2006/relationships/diagramColors" Target="../diagrams/colors1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8.png"/><Relationship Id="rId7" Type="http://schemas.openxmlformats.org/officeDocument/2006/relationships/diagramColors" Target="../diagrams/colors1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30.jpg"/></Relationships>
</file>

<file path=ppt/slides/_rels/slide18.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8.png"/><Relationship Id="rId7" Type="http://schemas.openxmlformats.org/officeDocument/2006/relationships/diagramColors" Target="../diagrams/colors1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30.jpg"/></Relationships>
</file>

<file path=ppt/slides/_rels/slide19.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18.png"/><Relationship Id="rId7" Type="http://schemas.openxmlformats.org/officeDocument/2006/relationships/diagramColors" Target="../diagrams/colors1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8.png"/><Relationship Id="rId7" Type="http://schemas.openxmlformats.org/officeDocument/2006/relationships/diagramColors" Target="../diagrams/colors1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30.jpg"/></Relationships>
</file>

<file path=ppt/slides/_rels/slide21.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18.png"/><Relationship Id="rId7" Type="http://schemas.openxmlformats.org/officeDocument/2006/relationships/diagramColors" Target="../diagrams/colors1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QuickStyle" Target="../diagrams/quickStyle2.xml"/><Relationship Id="rId3" Type="http://schemas.openxmlformats.org/officeDocument/2006/relationships/image" Target="../media/image10.png"/><Relationship Id="rId7" Type="http://schemas.openxmlformats.org/officeDocument/2006/relationships/diagramColors" Target="../diagrams/colors1.xml"/><Relationship Id="rId12" Type="http://schemas.openxmlformats.org/officeDocument/2006/relationships/diagramLayout" Target="../diagrams/layout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Data" Target="../diagrams/data2.xml"/><Relationship Id="rId5" Type="http://schemas.openxmlformats.org/officeDocument/2006/relationships/diagramLayout" Target="../diagrams/layout1.xml"/><Relationship Id="rId15" Type="http://schemas.microsoft.com/office/2007/relationships/diagramDrawing" Target="../diagrams/drawing2.xml"/><Relationship Id="rId10" Type="http://schemas.openxmlformats.org/officeDocument/2006/relationships/image" Target="../media/image15.jpeg"/><Relationship Id="rId4" Type="http://schemas.openxmlformats.org/officeDocument/2006/relationships/diagramData" Target="../diagrams/data1.xml"/><Relationship Id="rId9" Type="http://schemas.openxmlformats.org/officeDocument/2006/relationships/image" Target="../media/image14.png"/><Relationship Id="rId14" Type="http://schemas.openxmlformats.org/officeDocument/2006/relationships/diagramColors" Target="../diagrams/colors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diagramData" Target="../diagrams/data17.xml"/><Relationship Id="rId18" Type="http://schemas.openxmlformats.org/officeDocument/2006/relationships/diagramData" Target="../diagrams/data18.xml"/><Relationship Id="rId3" Type="http://schemas.openxmlformats.org/officeDocument/2006/relationships/image" Target="../media/image42.png"/><Relationship Id="rId21" Type="http://schemas.openxmlformats.org/officeDocument/2006/relationships/diagramColors" Target="../diagrams/colors18.xml"/><Relationship Id="rId7" Type="http://schemas.openxmlformats.org/officeDocument/2006/relationships/image" Target="../media/image51.jpeg"/><Relationship Id="rId12" Type="http://schemas.openxmlformats.org/officeDocument/2006/relationships/image" Target="../media/image56.png"/><Relationship Id="rId17" Type="http://schemas.microsoft.com/office/2007/relationships/diagramDrawing" Target="../diagrams/drawing17.xml"/><Relationship Id="rId2" Type="http://schemas.openxmlformats.org/officeDocument/2006/relationships/notesSlide" Target="../notesSlides/notesSlide32.xml"/><Relationship Id="rId16" Type="http://schemas.openxmlformats.org/officeDocument/2006/relationships/diagramColors" Target="../diagrams/colors17.xml"/><Relationship Id="rId20" Type="http://schemas.openxmlformats.org/officeDocument/2006/relationships/diagramQuickStyle" Target="../diagrams/quickStyle18.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jpeg"/><Relationship Id="rId15" Type="http://schemas.openxmlformats.org/officeDocument/2006/relationships/diagramQuickStyle" Target="../diagrams/quickStyle17.xml"/><Relationship Id="rId10" Type="http://schemas.openxmlformats.org/officeDocument/2006/relationships/image" Target="../media/image54.png"/><Relationship Id="rId19" Type="http://schemas.openxmlformats.org/officeDocument/2006/relationships/diagramLayout" Target="../diagrams/layout18.xml"/><Relationship Id="rId4" Type="http://schemas.openxmlformats.org/officeDocument/2006/relationships/image" Target="../media/image48.jpeg"/><Relationship Id="rId9" Type="http://schemas.openxmlformats.org/officeDocument/2006/relationships/image" Target="../media/image53.png"/><Relationship Id="rId14" Type="http://schemas.openxmlformats.org/officeDocument/2006/relationships/diagramLayout" Target="../diagrams/layout17.xml"/><Relationship Id="rId22" Type="http://schemas.microsoft.com/office/2007/relationships/diagramDrawing" Target="../diagrams/drawing18.xml"/></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2.png"/><Relationship Id="rId7" Type="http://schemas.openxmlformats.org/officeDocument/2006/relationships/image" Target="../media/image51.jpeg"/><Relationship Id="rId12"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6.png"/><Relationship Id="rId5" Type="http://schemas.openxmlformats.org/officeDocument/2006/relationships/image" Target="../media/image49.jpeg"/><Relationship Id="rId10" Type="http://schemas.openxmlformats.org/officeDocument/2006/relationships/image" Target="../media/image55.png"/><Relationship Id="rId4" Type="http://schemas.openxmlformats.org/officeDocument/2006/relationships/image" Target="../media/image48.jpeg"/><Relationship Id="rId9" Type="http://schemas.openxmlformats.org/officeDocument/2006/relationships/image" Target="../media/image54.png"/><Relationship Id="rId14" Type="http://schemas.openxmlformats.org/officeDocument/2006/relationships/image" Target="../media/image52.png"/></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2.png"/><Relationship Id="rId7"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emf"/><Relationship Id="rId4" Type="http://schemas.openxmlformats.org/officeDocument/2006/relationships/image" Target="../media/image59.png"/><Relationship Id="rId9"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64.png"/><Relationship Id="rId7"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59.png"/><Relationship Id="rId4" Type="http://schemas.openxmlformats.org/officeDocument/2006/relationships/image" Target="../media/image42.png"/><Relationship Id="rId9" Type="http://schemas.openxmlformats.org/officeDocument/2006/relationships/image" Target="../media/image15.jpeg"/></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0.png"/><Relationship Id="rId7" Type="http://schemas.openxmlformats.org/officeDocument/2006/relationships/diagramQuickStyle" Target="../diagrams/quickStyle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6.png"/><Relationship Id="rId9" Type="http://schemas.microsoft.com/office/2007/relationships/diagramDrawing" Target="../diagrams/drawing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10.png"/><Relationship Id="rId7" Type="http://schemas.openxmlformats.org/officeDocument/2006/relationships/diagramColors" Target="../diagrams/colors19.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QuickStyle" Target="../diagrams/quickStyle19.xml"/><Relationship Id="rId11" Type="http://schemas.openxmlformats.org/officeDocument/2006/relationships/image" Target="../media/image71.png"/><Relationship Id="rId5" Type="http://schemas.openxmlformats.org/officeDocument/2006/relationships/diagramLayout" Target="../diagrams/layout19.xml"/><Relationship Id="rId10" Type="http://schemas.openxmlformats.org/officeDocument/2006/relationships/image" Target="../media/image70.png"/><Relationship Id="rId4" Type="http://schemas.openxmlformats.org/officeDocument/2006/relationships/diagramData" Target="../diagrams/data19.xml"/><Relationship Id="rId9"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42.png"/><Relationship Id="rId7" Type="http://schemas.openxmlformats.org/officeDocument/2006/relationships/diagramColors" Target="../diagrams/colors20.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 Id="rId9" Type="http://schemas.openxmlformats.org/officeDocument/2006/relationships/image" Target="../media/image78.png"/></Relationships>
</file>

<file path=ppt/slides/_rels/slide48.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42.png"/><Relationship Id="rId7" Type="http://schemas.openxmlformats.org/officeDocument/2006/relationships/diagramColors" Target="../diagrams/colors21.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 Id="rId9"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0.png"/><Relationship Id="rId7" Type="http://schemas.openxmlformats.org/officeDocument/2006/relationships/diagramQuickStyle" Target="../diagrams/quickStyle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7.png"/><Relationship Id="rId9" Type="http://schemas.microsoft.com/office/2007/relationships/diagramDrawing" Target="../diagrams/drawing4.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94.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0.png"/><Relationship Id="rId7" Type="http://schemas.openxmlformats.org/officeDocument/2006/relationships/diagramQuickStyle" Target="../diagrams/quickStyle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7.png"/><Relationship Id="rId9" Type="http://schemas.microsoft.com/office/2007/relationships/diagramDrawing" Target="../diagrams/drawing5.xml"/></Relationships>
</file>

<file path=ppt/slides/_rels/slide60.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42.png"/><Relationship Id="rId7" Type="http://schemas.openxmlformats.org/officeDocument/2006/relationships/diagramColors" Target="../diagrams/colors22.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 Id="rId9" Type="http://schemas.openxmlformats.org/officeDocument/2006/relationships/image" Target="../media/image95.png"/></Relationships>
</file>

<file path=ppt/slides/_rels/slide61.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42.png"/><Relationship Id="rId7" Type="http://schemas.openxmlformats.org/officeDocument/2006/relationships/diagramColors" Target="../diagrams/colors23.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 Id="rId9" Type="http://schemas.openxmlformats.org/officeDocument/2006/relationships/image" Target="../media/image95.png"/></Relationships>
</file>

<file path=ppt/slides/_rels/slide62.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42.png"/><Relationship Id="rId7" Type="http://schemas.openxmlformats.org/officeDocument/2006/relationships/diagramColors" Target="../diagrams/colors24.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 Id="rId9" Type="http://schemas.openxmlformats.org/officeDocument/2006/relationships/image" Target="../media/image95.png"/></Relationships>
</file>

<file path=ppt/slides/_rels/slide63.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42.png"/><Relationship Id="rId7" Type="http://schemas.openxmlformats.org/officeDocument/2006/relationships/diagramColors" Target="../diagrams/colors25.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42.png"/><Relationship Id="rId7" Type="http://schemas.openxmlformats.org/officeDocument/2006/relationships/diagramColors" Target="../diagrams/colors26.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66.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42.png"/><Relationship Id="rId7" Type="http://schemas.openxmlformats.org/officeDocument/2006/relationships/diagramColors" Target="../diagrams/colors27.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67.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42.png"/><Relationship Id="rId7" Type="http://schemas.openxmlformats.org/officeDocument/2006/relationships/diagramColors" Target="../diagrams/colors28.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6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6.jpeg"/><Relationship Id="rId7" Type="http://schemas.openxmlformats.org/officeDocument/2006/relationships/image" Target="../media/image99.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42.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0.png"/><Relationship Id="rId7" Type="http://schemas.openxmlformats.org/officeDocument/2006/relationships/diagramColors" Target="../diagrams/colors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8.png"/><Relationship Id="rId7" Type="http://schemas.openxmlformats.org/officeDocument/2006/relationships/diagramColors" Target="../diagrams/colors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20.png"/><Relationship Id="rId4" Type="http://schemas.openxmlformats.org/officeDocument/2006/relationships/diagramData" Target="../diagrams/data7.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8.png"/><Relationship Id="rId7" Type="http://schemas.openxmlformats.org/officeDocument/2006/relationships/diagramColors" Target="../diagrams/colors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20.png"/><Relationship Id="rId4" Type="http://schemas.openxmlformats.org/officeDocument/2006/relationships/diagramData" Target="../diagrams/data8.xm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noChangeArrowheads="1"/>
          </p:cNvSpPr>
          <p:nvPr/>
        </p:nvSpPr>
        <p:spPr bwMode="auto">
          <a:xfrm>
            <a:off x="2639616" y="2493047"/>
            <a:ext cx="7632848" cy="1231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endParaRPr lang="en-US" sz="2000" b="1" dirty="0">
              <a:solidFill>
                <a:schemeClr val="accent5">
                  <a:lumMod val="50000"/>
                </a:schemeClr>
              </a:solidFill>
            </a:endParaRPr>
          </a:p>
          <a:p>
            <a:pPr algn="ctr"/>
            <a:r>
              <a:rPr lang="es-EC" b="1" dirty="0" smtClean="0">
                <a:solidFill>
                  <a:schemeClr val="accent5">
                    <a:lumMod val="50000"/>
                  </a:schemeClr>
                </a:solidFill>
              </a:rPr>
              <a:t>“CARACTERIZACIÓN MOLECULAR DE </a:t>
            </a:r>
            <a:r>
              <a:rPr lang="es-EC" b="1" i="1" dirty="0" err="1" smtClean="0">
                <a:solidFill>
                  <a:schemeClr val="accent5">
                    <a:lumMod val="50000"/>
                  </a:schemeClr>
                </a:solidFill>
              </a:rPr>
              <a:t>Giardia</a:t>
            </a:r>
            <a:r>
              <a:rPr lang="es-EC" b="1" dirty="0" smtClean="0">
                <a:solidFill>
                  <a:schemeClr val="accent5">
                    <a:lumMod val="50000"/>
                  </a:schemeClr>
                </a:solidFill>
              </a:rPr>
              <a:t> </a:t>
            </a:r>
            <a:r>
              <a:rPr lang="es-EC" b="1" dirty="0" err="1" smtClean="0">
                <a:solidFill>
                  <a:schemeClr val="accent5">
                    <a:lumMod val="50000"/>
                  </a:schemeClr>
                </a:solidFill>
              </a:rPr>
              <a:t>sp</a:t>
            </a:r>
            <a:r>
              <a:rPr lang="es-EC" b="1" dirty="0" smtClean="0">
                <a:solidFill>
                  <a:schemeClr val="accent5">
                    <a:lumMod val="50000"/>
                  </a:schemeClr>
                </a:solidFill>
              </a:rPr>
              <a:t>. y ANÁLISIS DE TRANSMISIÓN DE OTROS PARÁSITOS GASTROINTESTINALES MEDIANTE EL USO DE REDES SOCIALES EN </a:t>
            </a:r>
            <a:r>
              <a:rPr lang="es-EC" b="1" i="1" dirty="0" err="1" smtClean="0">
                <a:solidFill>
                  <a:schemeClr val="accent5">
                    <a:lumMod val="50000"/>
                  </a:schemeClr>
                </a:solidFill>
              </a:rPr>
              <a:t>Cebus</a:t>
            </a:r>
            <a:r>
              <a:rPr lang="es-EC" b="1" i="1" dirty="0" smtClean="0">
                <a:solidFill>
                  <a:schemeClr val="accent5">
                    <a:lumMod val="50000"/>
                  </a:schemeClr>
                </a:solidFill>
              </a:rPr>
              <a:t> </a:t>
            </a:r>
            <a:r>
              <a:rPr lang="es-EC" b="1" i="1" dirty="0" err="1" smtClean="0">
                <a:solidFill>
                  <a:schemeClr val="accent5">
                    <a:lumMod val="50000"/>
                  </a:schemeClr>
                </a:solidFill>
              </a:rPr>
              <a:t>albifrons</a:t>
            </a:r>
            <a:r>
              <a:rPr lang="es-EC" b="1" dirty="0" smtClean="0">
                <a:solidFill>
                  <a:schemeClr val="accent5">
                    <a:lumMod val="50000"/>
                  </a:schemeClr>
                </a:solidFill>
              </a:rPr>
              <a:t>”</a:t>
            </a:r>
            <a:endParaRPr lang="es-EC" sz="2000" b="1" dirty="0">
              <a:solidFill>
                <a:schemeClr val="accent5">
                  <a:lumMod val="50000"/>
                </a:schemeClr>
              </a:solidFill>
              <a:latin typeface="Arial" pitchFamily="34" charset="0"/>
              <a:cs typeface="Arial" panose="020B0604020202020204" pitchFamily="34" charset="0"/>
            </a:endParaRPr>
          </a:p>
        </p:txBody>
      </p:sp>
      <p:sp>
        <p:nvSpPr>
          <p:cNvPr id="18439" name="Rectangle 7"/>
          <p:cNvSpPr>
            <a:spLocks noChangeArrowheads="1"/>
          </p:cNvSpPr>
          <p:nvPr/>
        </p:nvSpPr>
        <p:spPr bwMode="auto">
          <a:xfrm>
            <a:off x="2940331" y="930041"/>
            <a:ext cx="7543936" cy="12618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2805113" algn="ctr"/>
              </a:tabLst>
            </a:pPr>
            <a:r>
              <a:rPr lang="es-EC" sz="2000" b="1" dirty="0">
                <a:solidFill>
                  <a:prstClr val="black"/>
                </a:solidFill>
                <a:latin typeface="Calibri" panose="020F0502020204030204" pitchFamily="34" charset="0"/>
                <a:ea typeface="Times New Roman" pitchFamily="18" charset="0"/>
                <a:cs typeface="Calibri" panose="020F0502020204030204" pitchFamily="34" charset="0"/>
              </a:rPr>
              <a:t>DEPARTAMENTO DE CIENCIAS DE LA VIDA Y DE LA AGRICULTURA</a:t>
            </a:r>
          </a:p>
          <a:p>
            <a:pPr algn="ctr" eaLnBrk="0" fontAlgn="base" hangingPunct="0">
              <a:spcBef>
                <a:spcPct val="0"/>
              </a:spcBef>
              <a:spcAft>
                <a:spcPct val="0"/>
              </a:spcAft>
              <a:tabLst>
                <a:tab pos="2805113" algn="ctr"/>
              </a:tabLst>
            </a:pPr>
            <a:r>
              <a:rPr lang="es-EC" sz="2000" b="1" dirty="0">
                <a:solidFill>
                  <a:prstClr val="black"/>
                </a:solidFill>
                <a:latin typeface="Calibri" panose="020F0502020204030204" pitchFamily="34" charset="0"/>
                <a:ea typeface="Times New Roman" pitchFamily="18" charset="0"/>
                <a:cs typeface="Calibri" panose="020F0502020204030204" pitchFamily="34" charset="0"/>
              </a:rPr>
              <a:t>INGENIERÍA EN BIOTECNOLOGÍA</a:t>
            </a:r>
            <a:r>
              <a:rPr lang="es-EC" sz="2000" b="1" dirty="0">
                <a:solidFill>
                  <a:prstClr val="black"/>
                </a:solidFill>
                <a:latin typeface="Calibri" panose="020F0502020204030204" pitchFamily="34" charset="0"/>
                <a:cs typeface="Calibri" panose="020F0502020204030204" pitchFamily="34" charset="0"/>
              </a:rPr>
              <a:t> </a:t>
            </a:r>
          </a:p>
          <a:p>
            <a:pPr algn="ctr" eaLnBrk="0" fontAlgn="base" hangingPunct="0">
              <a:spcBef>
                <a:spcPct val="0"/>
              </a:spcBef>
              <a:spcAft>
                <a:spcPct val="0"/>
              </a:spcAft>
              <a:tabLst>
                <a:tab pos="2805113" algn="ctr"/>
              </a:tabLst>
            </a:pPr>
            <a:endParaRPr lang="es-EC" sz="2000" b="1" dirty="0">
              <a:solidFill>
                <a:prstClr val="black"/>
              </a:solidFill>
              <a:latin typeface="Calibri" panose="020F0502020204030204" pitchFamily="34" charset="0"/>
              <a:cs typeface="Calibri" panose="020F0502020204030204" pitchFamily="34" charset="0"/>
            </a:endParaRPr>
          </a:p>
          <a:p>
            <a:pPr algn="ctr" eaLnBrk="0" fontAlgn="base" hangingPunct="0">
              <a:spcBef>
                <a:spcPct val="0"/>
              </a:spcBef>
              <a:spcAft>
                <a:spcPct val="0"/>
              </a:spcAft>
              <a:tabLst>
                <a:tab pos="2805113" algn="ctr"/>
              </a:tabLst>
            </a:pPr>
            <a:endParaRPr lang="es-EC" sz="1600" b="1" dirty="0">
              <a:solidFill>
                <a:prstClr val="black"/>
              </a:solidFill>
              <a:latin typeface="Times New Roman" pitchFamily="18" charset="0"/>
              <a:cs typeface="Times New Roman" pitchFamily="18" charset="0"/>
            </a:endParaRPr>
          </a:p>
        </p:txBody>
      </p:sp>
      <p:sp>
        <p:nvSpPr>
          <p:cNvPr id="5" name="2 Subtítulo"/>
          <p:cNvSpPr txBox="1">
            <a:spLocks/>
          </p:cNvSpPr>
          <p:nvPr/>
        </p:nvSpPr>
        <p:spPr>
          <a:xfrm>
            <a:off x="2813539" y="4078537"/>
            <a:ext cx="7797521" cy="125253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s-ES" sz="1600" b="1" dirty="0">
                <a:solidFill>
                  <a:prstClr val="black"/>
                </a:solidFill>
                <a:latin typeface="Arial" panose="020B0604020202020204" pitchFamily="34" charset="0"/>
                <a:cs typeface="Arial" panose="020B0604020202020204" pitchFamily="34" charset="0"/>
              </a:rPr>
              <a:t>Autor: </a:t>
            </a:r>
            <a:r>
              <a:rPr lang="es-ES" sz="1600" dirty="0" smtClean="0">
                <a:solidFill>
                  <a:prstClr val="black"/>
                </a:solidFill>
                <a:latin typeface="Arial" panose="020B0604020202020204" pitchFamily="34" charset="0"/>
                <a:cs typeface="Arial" panose="020B0604020202020204" pitchFamily="34" charset="0"/>
              </a:rPr>
              <a:t>Andrea Janine Chávez Pacheco</a:t>
            </a:r>
            <a:r>
              <a:rPr lang="es-ES" sz="1600" dirty="0">
                <a:solidFill>
                  <a:prstClr val="black"/>
                </a:solidFill>
                <a:latin typeface="Arial" panose="020B0604020202020204" pitchFamily="34" charset="0"/>
                <a:cs typeface="Arial" panose="020B0604020202020204" pitchFamily="34" charset="0"/>
              </a:rPr>
              <a:t>		</a:t>
            </a:r>
            <a:endParaRPr lang="es-ES" sz="1600" dirty="0" smtClean="0">
              <a:solidFill>
                <a:prstClr val="black"/>
              </a:solidFill>
              <a:latin typeface="Arial" panose="020B0604020202020204" pitchFamily="34" charset="0"/>
              <a:cs typeface="Arial" panose="020B0604020202020204" pitchFamily="34" charset="0"/>
            </a:endParaRPr>
          </a:p>
          <a:p>
            <a:pPr marL="0" indent="0" algn="just">
              <a:buFont typeface="Arial" pitchFamily="34" charset="0"/>
              <a:buNone/>
            </a:pPr>
            <a:endParaRPr lang="es-ES" sz="1600" b="1" dirty="0" smtClean="0">
              <a:solidFill>
                <a:prstClr val="black"/>
              </a:solidFill>
              <a:latin typeface="Arial" panose="020B0604020202020204" pitchFamily="34" charset="0"/>
              <a:cs typeface="Arial" panose="020B0604020202020204" pitchFamily="34" charset="0"/>
            </a:endParaRPr>
          </a:p>
          <a:p>
            <a:pPr marL="0" indent="0" algn="just">
              <a:buFont typeface="Arial" pitchFamily="34" charset="0"/>
              <a:buNone/>
            </a:pPr>
            <a:r>
              <a:rPr lang="es-ES" sz="1600" b="1" dirty="0" smtClean="0">
                <a:solidFill>
                  <a:prstClr val="black"/>
                </a:solidFill>
                <a:latin typeface="Arial" panose="020B0604020202020204" pitchFamily="34" charset="0"/>
                <a:cs typeface="Arial" panose="020B0604020202020204" pitchFamily="34" charset="0"/>
              </a:rPr>
              <a:t>Director</a:t>
            </a:r>
            <a:r>
              <a:rPr lang="es-ES" sz="1600" b="1" dirty="0">
                <a:solidFill>
                  <a:prstClr val="black"/>
                </a:solidFill>
                <a:latin typeface="Arial" panose="020B0604020202020204" pitchFamily="34" charset="0"/>
                <a:cs typeface="Arial" panose="020B0604020202020204" pitchFamily="34" charset="0"/>
              </a:rPr>
              <a:t>: </a:t>
            </a:r>
            <a:r>
              <a:rPr lang="es-ES" sz="1600" dirty="0" err="1" smtClean="0">
                <a:solidFill>
                  <a:prstClr val="black"/>
                </a:solidFill>
                <a:latin typeface="Arial" panose="020B0604020202020204" pitchFamily="34" charset="0"/>
                <a:cs typeface="Arial" panose="020B0604020202020204" pitchFamily="34" charset="0"/>
              </a:rPr>
              <a:t>M.Sc</a:t>
            </a:r>
            <a:r>
              <a:rPr lang="es-ES" sz="1600" dirty="0" smtClean="0">
                <a:solidFill>
                  <a:prstClr val="black"/>
                </a:solidFill>
                <a:latin typeface="Arial" panose="020B0604020202020204" pitchFamily="34" charset="0"/>
                <a:cs typeface="Arial" panose="020B0604020202020204" pitchFamily="34" charset="0"/>
              </a:rPr>
              <a:t>. Sarah Martin-Solano </a:t>
            </a:r>
            <a:r>
              <a:rPr lang="es-ES" sz="1600" dirty="0" err="1" smtClean="0">
                <a:solidFill>
                  <a:prstClr val="black"/>
                </a:solidFill>
                <a:latin typeface="Arial" panose="020B0604020202020204" pitchFamily="34" charset="0"/>
                <a:cs typeface="Arial" panose="020B0604020202020204" pitchFamily="34" charset="0"/>
              </a:rPr>
              <a:t>Ph.D</a:t>
            </a:r>
            <a:endParaRPr lang="es-ES" sz="1600" dirty="0">
              <a:solidFill>
                <a:prstClr val="black"/>
              </a:solidFill>
              <a:latin typeface="Arial" panose="020B0604020202020204" pitchFamily="34" charset="0"/>
              <a:cs typeface="Arial" panose="020B0604020202020204" pitchFamily="34" charset="0"/>
            </a:endParaRPr>
          </a:p>
          <a:p>
            <a:pPr marL="0" indent="0" algn="just">
              <a:buFont typeface="Arial" pitchFamily="34" charset="0"/>
              <a:buNone/>
            </a:pPr>
            <a:endParaRPr lang="es-ES" sz="1000" dirty="0">
              <a:solidFill>
                <a:prstClr val="black"/>
              </a:solidFill>
              <a:latin typeface="Arial" panose="020B0604020202020204" pitchFamily="34" charset="0"/>
              <a:cs typeface="Arial" panose="020B0604020202020204" pitchFamily="34" charset="0"/>
            </a:endParaRPr>
          </a:p>
          <a:p>
            <a:pPr marL="0" indent="0" algn="ctr">
              <a:buFont typeface="Arial" pitchFamily="34" charset="0"/>
              <a:buNone/>
            </a:pPr>
            <a:r>
              <a:rPr lang="es-ES" sz="1600" dirty="0">
                <a:solidFill>
                  <a:prstClr val="black"/>
                </a:solidFill>
                <a:latin typeface="Arial" panose="020B0604020202020204" pitchFamily="34" charset="0"/>
                <a:cs typeface="Arial" panose="020B0604020202020204" pitchFamily="34" charset="0"/>
              </a:rPr>
              <a:t>Sangolquí, E</a:t>
            </a:r>
            <a:r>
              <a:rPr lang="es-ES" sz="1600" dirty="0" smtClean="0">
                <a:solidFill>
                  <a:prstClr val="black"/>
                </a:solidFill>
                <a:latin typeface="Arial" panose="020B0604020202020204" pitchFamily="34" charset="0"/>
                <a:cs typeface="Arial" panose="020B0604020202020204" pitchFamily="34" charset="0"/>
              </a:rPr>
              <a:t>nero 2019</a:t>
            </a:r>
            <a:endParaRPr lang="es-ES" sz="1600" dirty="0">
              <a:solidFill>
                <a:prstClr val="black"/>
              </a:solidFill>
              <a:latin typeface="Arial" panose="020B0604020202020204" pitchFamily="34" charset="0"/>
              <a:cs typeface="Arial" panose="020B0604020202020204" pitchFamily="34" charset="0"/>
            </a:endParaRPr>
          </a:p>
          <a:p>
            <a:pPr marL="0" indent="0" algn="ctr">
              <a:buFont typeface="Arial" pitchFamily="34" charset="0"/>
              <a:buNone/>
            </a:pPr>
            <a:endParaRPr lang="es-ES" sz="1400" dirty="0">
              <a:solidFill>
                <a:prstClr val="black"/>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431" y="-29242"/>
            <a:ext cx="971180" cy="97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8 Ima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36" y="63266"/>
            <a:ext cx="4132262" cy="866775"/>
          </a:xfrm>
          <a:prstGeom prst="rect">
            <a:avLst/>
          </a:prstGeom>
          <a:noFill/>
          <a:ln w="9525">
            <a:noFill/>
            <a:miter lim="800000"/>
            <a:headEnd/>
            <a:tailEnd/>
          </a:ln>
        </p:spPr>
      </p:pic>
      <p:pic>
        <p:nvPicPr>
          <p:cNvPr id="2" name="Imagen 1">
            <a:extLst>
              <a:ext uri="{FF2B5EF4-FFF2-40B4-BE49-F238E27FC236}">
                <a16:creationId xmlns:a16="http://schemas.microsoft.com/office/drawing/2014/main" xmlns="" id="{DA70EAAB-C492-4213-8EB9-49C2F5F46D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9067" y="37695"/>
            <a:ext cx="2229246" cy="972000"/>
          </a:xfrm>
          <a:prstGeom prst="rect">
            <a:avLst/>
          </a:prstGeom>
        </p:spPr>
      </p:pic>
      <p:sp>
        <p:nvSpPr>
          <p:cNvPr id="8" name="Rectangle 7">
            <a:extLst>
              <a:ext uri="{FF2B5EF4-FFF2-40B4-BE49-F238E27FC236}">
                <a16:creationId xmlns:a16="http://schemas.microsoft.com/office/drawing/2014/main" xmlns="" id="{5007CE77-5116-431C-8D4C-E37B106157EE}"/>
              </a:ext>
            </a:extLst>
          </p:cNvPr>
          <p:cNvSpPr>
            <a:spLocks noChangeArrowheads="1"/>
          </p:cNvSpPr>
          <p:nvPr/>
        </p:nvSpPr>
        <p:spPr bwMode="auto">
          <a:xfrm>
            <a:off x="2940331" y="1742321"/>
            <a:ext cx="754393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2805113" algn="ctr"/>
              </a:tabLst>
            </a:pPr>
            <a:r>
              <a:rPr lang="es-EC" dirty="0">
                <a:solidFill>
                  <a:prstClr val="black"/>
                </a:solidFill>
                <a:latin typeface="Calibri" panose="020F0502020204030204" pitchFamily="34" charset="0"/>
                <a:ea typeface="Times New Roman" pitchFamily="18" charset="0"/>
                <a:cs typeface="Calibri" panose="020F0502020204030204" pitchFamily="34" charset="0"/>
              </a:rPr>
              <a:t>TRABAJO DE TITULACIÓN PREVIO A LA </a:t>
            </a:r>
            <a:r>
              <a:rPr lang="es-EC" dirty="0" smtClean="0">
                <a:solidFill>
                  <a:prstClr val="black"/>
                </a:solidFill>
                <a:latin typeface="Calibri" panose="020F0502020204030204" pitchFamily="34" charset="0"/>
                <a:ea typeface="Times New Roman" pitchFamily="18" charset="0"/>
                <a:cs typeface="Calibri" panose="020F0502020204030204" pitchFamily="34" charset="0"/>
              </a:rPr>
              <a:t>OBTENCIÓN </a:t>
            </a:r>
            <a:r>
              <a:rPr lang="es-EC" dirty="0">
                <a:solidFill>
                  <a:prstClr val="black"/>
                </a:solidFill>
                <a:latin typeface="Calibri" panose="020F0502020204030204" pitchFamily="34" charset="0"/>
                <a:ea typeface="Times New Roman" pitchFamily="18" charset="0"/>
                <a:cs typeface="Calibri" panose="020F0502020204030204" pitchFamily="34" charset="0"/>
              </a:rPr>
              <a:t>DEL TÍTULO </a:t>
            </a:r>
            <a:r>
              <a:rPr lang="es-EC" dirty="0" smtClean="0">
                <a:solidFill>
                  <a:prstClr val="black"/>
                </a:solidFill>
                <a:latin typeface="Calibri" panose="020F0502020204030204" pitchFamily="34" charset="0"/>
                <a:ea typeface="Times New Roman" pitchFamily="18" charset="0"/>
                <a:cs typeface="Calibri" panose="020F0502020204030204" pitchFamily="34" charset="0"/>
              </a:rPr>
              <a:t>DE</a:t>
            </a:r>
          </a:p>
          <a:p>
            <a:pPr algn="ctr" fontAlgn="base">
              <a:spcBef>
                <a:spcPct val="0"/>
              </a:spcBef>
              <a:spcAft>
                <a:spcPct val="0"/>
              </a:spcAft>
              <a:tabLst>
                <a:tab pos="2805113" algn="ctr"/>
              </a:tabLst>
            </a:pPr>
            <a:r>
              <a:rPr lang="es-EC" dirty="0" smtClean="0">
                <a:solidFill>
                  <a:prstClr val="black"/>
                </a:solidFill>
                <a:latin typeface="Calibri" panose="020F0502020204030204" pitchFamily="34" charset="0"/>
                <a:ea typeface="Times New Roman" pitchFamily="18" charset="0"/>
                <a:cs typeface="Calibri" panose="020F0502020204030204" pitchFamily="34" charset="0"/>
              </a:rPr>
              <a:t> </a:t>
            </a:r>
            <a:r>
              <a:rPr lang="es-EC" dirty="0">
                <a:solidFill>
                  <a:prstClr val="black"/>
                </a:solidFill>
                <a:latin typeface="Calibri" panose="020F0502020204030204" pitchFamily="34" charset="0"/>
                <a:ea typeface="Times New Roman" pitchFamily="18" charset="0"/>
                <a:cs typeface="Calibri" panose="020F0502020204030204" pitchFamily="34" charset="0"/>
              </a:rPr>
              <a:t>INGENIERA EN BIOTECNOLOGÍA</a:t>
            </a:r>
            <a:endParaRPr lang="es-EC" dirty="0">
              <a:solidFill>
                <a:prstClr val="black"/>
              </a:solidFill>
              <a:latin typeface="Calibri" panose="020F0502020204030204" pitchFamily="34" charset="0"/>
              <a:cs typeface="Calibri" panose="020F0502020204030204" pitchFamily="34" charset="0"/>
            </a:endParaRPr>
          </a:p>
          <a:p>
            <a:pPr algn="ctr" eaLnBrk="0" fontAlgn="base" hangingPunct="0">
              <a:spcBef>
                <a:spcPct val="0"/>
              </a:spcBef>
              <a:spcAft>
                <a:spcPct val="0"/>
              </a:spcAft>
              <a:tabLst>
                <a:tab pos="2805113" algn="ctr"/>
              </a:tabLst>
            </a:pPr>
            <a:endParaRPr lang="es-EC" sz="2000" b="1" dirty="0">
              <a:solidFill>
                <a:prstClr val="black"/>
              </a:solidFill>
              <a:latin typeface="Calibri" panose="020F0502020204030204" pitchFamily="34" charset="0"/>
              <a:cs typeface="Calibri" panose="020F0502020204030204" pitchFamily="34" charset="0"/>
            </a:endParaRPr>
          </a:p>
          <a:p>
            <a:pPr algn="ctr" eaLnBrk="0" fontAlgn="base" hangingPunct="0">
              <a:spcBef>
                <a:spcPct val="0"/>
              </a:spcBef>
              <a:spcAft>
                <a:spcPct val="0"/>
              </a:spcAft>
              <a:tabLst>
                <a:tab pos="2805113" algn="ctr"/>
              </a:tabLst>
            </a:pPr>
            <a:endParaRPr lang="es-EC" sz="1600" b="1" dirty="0">
              <a:solidFill>
                <a:prstClr val="black"/>
              </a:solidFill>
              <a:latin typeface="Times New Roman" pitchFamily="18" charset="0"/>
              <a:cs typeface="Times New Roman" pitchFamily="18" charset="0"/>
            </a:endParaRPr>
          </a:p>
        </p:txBody>
      </p:sp>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611" y="-21946"/>
            <a:ext cx="944810" cy="944810"/>
          </a:xfrm>
          <a:prstGeom prst="rect">
            <a:avLst/>
          </a:prstGeom>
        </p:spPr>
      </p:pic>
      <p:pic>
        <p:nvPicPr>
          <p:cNvPr id="4" name="Imagen 3"/>
          <p:cNvPicPr>
            <a:picLocks noChangeAspect="1"/>
          </p:cNvPicPr>
          <p:nvPr/>
        </p:nvPicPr>
        <p:blipFill>
          <a:blip r:embed="rId7"/>
          <a:stretch>
            <a:fillRect/>
          </a:stretch>
        </p:blipFill>
        <p:spPr>
          <a:xfrm>
            <a:off x="6594767" y="-45772"/>
            <a:ext cx="1174664" cy="815739"/>
          </a:xfrm>
          <a:prstGeom prst="rect">
            <a:avLst/>
          </a:prstGeom>
        </p:spPr>
      </p:pic>
    </p:spTree>
    <p:extLst>
      <p:ext uri="{BB962C8B-B14F-4D97-AF65-F5344CB8AC3E}">
        <p14:creationId xmlns:p14="http://schemas.microsoft.com/office/powerpoint/2010/main" val="6883047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4 Image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p:cNvPicPr>
            <a:picLocks noChangeAspect="1"/>
          </p:cNvPicPr>
          <p:nvPr/>
        </p:nvPicPr>
        <p:blipFill rotWithShape="1">
          <a:blip r:embed="rId4" cstate="print">
            <a:extLst>
              <a:ext uri="{28A0092B-C50C-407E-A947-70E740481C1C}">
                <a14:useLocalDpi xmlns:a14="http://schemas.microsoft.com/office/drawing/2010/main" val="0"/>
              </a:ext>
            </a:extLst>
          </a:blip>
          <a:srcRect r="40623"/>
          <a:stretch/>
        </p:blipFill>
        <p:spPr>
          <a:xfrm>
            <a:off x="1776990" y="1582876"/>
            <a:ext cx="4460037" cy="4007943"/>
          </a:xfrm>
          <a:prstGeom prst="rect">
            <a:avLst/>
          </a:prstGeom>
        </p:spPr>
      </p:pic>
      <p:sp>
        <p:nvSpPr>
          <p:cNvPr id="4" name="Rectángulo 3"/>
          <p:cNvSpPr/>
          <p:nvPr/>
        </p:nvSpPr>
        <p:spPr>
          <a:xfrm>
            <a:off x="1756575" y="1414703"/>
            <a:ext cx="4527293" cy="45403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CuadroTexto 5"/>
          <p:cNvSpPr txBox="1"/>
          <p:nvPr/>
        </p:nvSpPr>
        <p:spPr>
          <a:xfrm>
            <a:off x="2125019" y="5574326"/>
            <a:ext cx="3534770" cy="369332"/>
          </a:xfrm>
          <a:prstGeom prst="rect">
            <a:avLst/>
          </a:prstGeom>
          <a:noFill/>
        </p:spPr>
        <p:txBody>
          <a:bodyPr wrap="square" rtlCol="0">
            <a:spAutoFit/>
          </a:bodyPr>
          <a:lstStyle/>
          <a:p>
            <a:r>
              <a:rPr lang="es-EC" dirty="0" smtClean="0">
                <a:solidFill>
                  <a:srgbClr val="002060"/>
                </a:solidFill>
              </a:rPr>
              <a:t>Genotipos Generalistas (</a:t>
            </a:r>
            <a:r>
              <a:rPr lang="es-EC" dirty="0" err="1" smtClean="0">
                <a:solidFill>
                  <a:srgbClr val="002060"/>
                </a:solidFill>
              </a:rPr>
              <a:t>Zoonóticos</a:t>
            </a:r>
            <a:r>
              <a:rPr lang="es-EC" dirty="0">
                <a:solidFill>
                  <a:srgbClr val="002060"/>
                </a:solidFill>
              </a:rPr>
              <a:t>)</a:t>
            </a:r>
          </a:p>
        </p:txBody>
      </p:sp>
      <p:sp>
        <p:nvSpPr>
          <p:cNvPr id="16" name="CuadroTexto 15"/>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GIARDIASIS</a:t>
            </a:r>
            <a:endParaRPr lang="es-ES" sz="2800" b="1" i="1" dirty="0">
              <a:ln w="0"/>
              <a:effectLst>
                <a:outerShdw blurRad="38100" dist="19050" dir="2700000" algn="tl" rotWithShape="0">
                  <a:schemeClr val="dk1">
                    <a:alpha val="40000"/>
                  </a:schemeClr>
                </a:outerShdw>
              </a:effectLst>
            </a:endParaRPr>
          </a:p>
        </p:txBody>
      </p:sp>
      <p:graphicFrame>
        <p:nvGraphicFramePr>
          <p:cNvPr id="3" name="Diagrama 2"/>
          <p:cNvGraphicFramePr/>
          <p:nvPr>
            <p:extLst>
              <p:ext uri="{D42A27DB-BD31-4B8C-83A1-F6EECF244321}">
                <p14:modId xmlns:p14="http://schemas.microsoft.com/office/powerpoint/2010/main" val="2166765684"/>
              </p:ext>
            </p:extLst>
          </p:nvPr>
        </p:nvGraphicFramePr>
        <p:xfrm>
          <a:off x="6400800" y="1350521"/>
          <a:ext cx="5401345" cy="29069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1" name="Diagrama 10"/>
          <p:cNvGraphicFramePr/>
          <p:nvPr>
            <p:extLst>
              <p:ext uri="{D42A27DB-BD31-4B8C-83A1-F6EECF244321}">
                <p14:modId xmlns:p14="http://schemas.microsoft.com/office/powerpoint/2010/main" val="1906274102"/>
              </p:ext>
            </p:extLst>
          </p:nvPr>
        </p:nvGraphicFramePr>
        <p:xfrm>
          <a:off x="6191233" y="4386572"/>
          <a:ext cx="3905500" cy="114620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Rectángulo 11"/>
          <p:cNvSpPr/>
          <p:nvPr/>
        </p:nvSpPr>
        <p:spPr>
          <a:xfrm>
            <a:off x="5334585" y="6508004"/>
            <a:ext cx="4572000" cy="338554"/>
          </a:xfrm>
          <a:prstGeom prst="rect">
            <a:avLst/>
          </a:prstGeom>
        </p:spPr>
        <p:txBody>
          <a:bodyPr>
            <a:spAutoFit/>
          </a:bodyPr>
          <a:lstStyle/>
          <a:p>
            <a:r>
              <a:rPr lang="es-EC" sz="1600" dirty="0" smtClean="0">
                <a:solidFill>
                  <a:srgbClr val="303030"/>
                </a:solidFill>
                <a:latin typeface="arial" panose="020B0604020202020204" pitchFamily="34" charset="0"/>
              </a:rPr>
              <a:t>Imagen: (</a:t>
            </a:r>
            <a:r>
              <a:rPr lang="es-EC" sz="1600" dirty="0" err="1" smtClean="0">
                <a:solidFill>
                  <a:srgbClr val="303030"/>
                </a:solidFill>
                <a:latin typeface="arial" panose="020B0604020202020204" pitchFamily="34" charset="0"/>
              </a:rPr>
              <a:t>Garcia</a:t>
            </a:r>
            <a:r>
              <a:rPr lang="es-EC" sz="1600" dirty="0" smtClean="0">
                <a:solidFill>
                  <a:srgbClr val="303030"/>
                </a:solidFill>
                <a:latin typeface="arial" panose="020B0604020202020204" pitchFamily="34" charset="0"/>
              </a:rPr>
              <a:t>–R, J. C., et al ,2017). </a:t>
            </a:r>
            <a:endParaRPr lang="es-EC" sz="1600" dirty="0">
              <a:solidFill>
                <a:prstClr val="black"/>
              </a:solidFill>
              <a:latin typeface="Calibri" panose="020F0502020204030204"/>
            </a:endParaRPr>
          </a:p>
        </p:txBody>
      </p:sp>
    </p:spTree>
    <p:extLst>
      <p:ext uri="{BB962C8B-B14F-4D97-AF65-F5344CB8AC3E}">
        <p14:creationId xmlns:p14="http://schemas.microsoft.com/office/powerpoint/2010/main" val="32411012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11"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9288378" y="1582876"/>
            <a:ext cx="675429" cy="3970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074" name="Picture 2" descr="Resultado de imagen para silhouette rat"/>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
          <a:stretch/>
        </p:blipFill>
        <p:spPr bwMode="auto">
          <a:xfrm>
            <a:off x="9308793" y="2478988"/>
            <a:ext cx="6578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23" name="4 Image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6990" y="1582876"/>
            <a:ext cx="7511388" cy="4007943"/>
          </a:xfrm>
          <a:prstGeom prst="rect">
            <a:avLst/>
          </a:prstGeom>
        </p:spPr>
      </p:pic>
      <p:sp>
        <p:nvSpPr>
          <p:cNvPr id="4" name="Rectángulo 3"/>
          <p:cNvSpPr/>
          <p:nvPr/>
        </p:nvSpPr>
        <p:spPr>
          <a:xfrm>
            <a:off x="1756575" y="1414703"/>
            <a:ext cx="4527293" cy="45403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Rectángulo 4"/>
          <p:cNvSpPr/>
          <p:nvPr/>
        </p:nvSpPr>
        <p:spPr>
          <a:xfrm>
            <a:off x="6327912" y="1414703"/>
            <a:ext cx="4334576" cy="454037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6" name="CuadroTexto 5"/>
          <p:cNvSpPr txBox="1"/>
          <p:nvPr/>
        </p:nvSpPr>
        <p:spPr>
          <a:xfrm>
            <a:off x="2125019" y="5574326"/>
            <a:ext cx="3534770" cy="369332"/>
          </a:xfrm>
          <a:prstGeom prst="rect">
            <a:avLst/>
          </a:prstGeom>
          <a:noFill/>
        </p:spPr>
        <p:txBody>
          <a:bodyPr wrap="square" rtlCol="0">
            <a:spAutoFit/>
          </a:bodyPr>
          <a:lstStyle/>
          <a:p>
            <a:r>
              <a:rPr lang="es-EC" dirty="0" smtClean="0">
                <a:solidFill>
                  <a:srgbClr val="002060"/>
                </a:solidFill>
              </a:rPr>
              <a:t>Genotipos Generalistas (</a:t>
            </a:r>
            <a:r>
              <a:rPr lang="es-EC" dirty="0" err="1" smtClean="0">
                <a:solidFill>
                  <a:srgbClr val="002060"/>
                </a:solidFill>
              </a:rPr>
              <a:t>Zoonóticos</a:t>
            </a:r>
            <a:r>
              <a:rPr lang="es-EC" dirty="0">
                <a:solidFill>
                  <a:srgbClr val="002060"/>
                </a:solidFill>
              </a:rPr>
              <a:t>)</a:t>
            </a:r>
          </a:p>
        </p:txBody>
      </p:sp>
      <p:sp>
        <p:nvSpPr>
          <p:cNvPr id="12" name="CuadroTexto 11"/>
          <p:cNvSpPr txBox="1"/>
          <p:nvPr/>
        </p:nvSpPr>
        <p:spPr>
          <a:xfrm>
            <a:off x="6790004" y="5553228"/>
            <a:ext cx="3534770" cy="369332"/>
          </a:xfrm>
          <a:prstGeom prst="rect">
            <a:avLst/>
          </a:prstGeom>
          <a:noFill/>
        </p:spPr>
        <p:txBody>
          <a:bodyPr wrap="square" rtlCol="0">
            <a:spAutoFit/>
          </a:bodyPr>
          <a:lstStyle/>
          <a:p>
            <a:r>
              <a:rPr lang="es-EC" dirty="0" smtClean="0">
                <a:solidFill>
                  <a:schemeClr val="accent6"/>
                </a:solidFill>
              </a:rPr>
              <a:t>Genotipos Especialistas</a:t>
            </a:r>
            <a:endParaRPr lang="es-EC" dirty="0">
              <a:solidFill>
                <a:schemeClr val="accent6"/>
              </a:solidFill>
            </a:endParaRPr>
          </a:p>
        </p:txBody>
      </p:sp>
      <p:sp>
        <p:nvSpPr>
          <p:cNvPr id="10" name="CuadroTexto 9"/>
          <p:cNvSpPr txBox="1"/>
          <p:nvPr/>
        </p:nvSpPr>
        <p:spPr>
          <a:xfrm>
            <a:off x="9468993" y="1545285"/>
            <a:ext cx="1193495" cy="369332"/>
          </a:xfrm>
          <a:prstGeom prst="rect">
            <a:avLst/>
          </a:prstGeom>
          <a:noFill/>
        </p:spPr>
        <p:txBody>
          <a:bodyPr wrap="square" rtlCol="0">
            <a:spAutoFit/>
          </a:bodyPr>
          <a:lstStyle/>
          <a:p>
            <a:r>
              <a:rPr lang="es-EC" dirty="0" smtClean="0">
                <a:solidFill>
                  <a:schemeClr val="tx1">
                    <a:lumMod val="50000"/>
                    <a:lumOff val="50000"/>
                  </a:schemeClr>
                </a:solidFill>
                <a:latin typeface="Times New Roman" panose="02020603050405020304" pitchFamily="18" charset="0"/>
                <a:cs typeface="Times New Roman" panose="02020603050405020304" pitchFamily="18" charset="0"/>
              </a:rPr>
              <a:t>G</a:t>
            </a:r>
            <a:r>
              <a:rPr lang="es-EC" dirty="0" smtClean="0">
                <a:latin typeface="Times New Roman" panose="02020603050405020304" pitchFamily="18" charset="0"/>
                <a:cs typeface="Times New Roman" panose="02020603050405020304" pitchFamily="18" charset="0"/>
              </a:rPr>
              <a:t>         </a:t>
            </a:r>
            <a:endParaRPr lang="es-EC"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6" name="CuadroTexto 15"/>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GIARDIASIS</a:t>
            </a:r>
            <a:endParaRPr lang="es-ES" sz="2800" b="1" i="1" dirty="0">
              <a:ln w="0"/>
              <a:effectLst>
                <a:outerShdw blurRad="38100" dist="19050" dir="2700000" algn="tl" rotWithShape="0">
                  <a:schemeClr val="dk1">
                    <a:alpha val="40000"/>
                  </a:schemeClr>
                </a:outerShdw>
              </a:effectLst>
            </a:endParaRPr>
          </a:p>
        </p:txBody>
      </p:sp>
      <p:sp>
        <p:nvSpPr>
          <p:cNvPr id="17" name="Rectángulo 16"/>
          <p:cNvSpPr/>
          <p:nvPr/>
        </p:nvSpPr>
        <p:spPr>
          <a:xfrm>
            <a:off x="5334585" y="6508004"/>
            <a:ext cx="4572000" cy="338554"/>
          </a:xfrm>
          <a:prstGeom prst="rect">
            <a:avLst/>
          </a:prstGeom>
        </p:spPr>
        <p:txBody>
          <a:bodyPr>
            <a:spAutoFit/>
          </a:bodyPr>
          <a:lstStyle/>
          <a:p>
            <a:r>
              <a:rPr lang="es-EC" sz="1600" dirty="0" smtClean="0">
                <a:solidFill>
                  <a:srgbClr val="303030"/>
                </a:solidFill>
                <a:latin typeface="arial" panose="020B0604020202020204" pitchFamily="34" charset="0"/>
              </a:rPr>
              <a:t>Imagen: (</a:t>
            </a:r>
            <a:r>
              <a:rPr lang="es-EC" sz="1600" dirty="0" err="1" smtClean="0">
                <a:solidFill>
                  <a:srgbClr val="303030"/>
                </a:solidFill>
                <a:latin typeface="arial" panose="020B0604020202020204" pitchFamily="34" charset="0"/>
              </a:rPr>
              <a:t>Garcia</a:t>
            </a:r>
            <a:r>
              <a:rPr lang="es-EC" sz="1600" dirty="0" smtClean="0">
                <a:solidFill>
                  <a:srgbClr val="303030"/>
                </a:solidFill>
                <a:latin typeface="arial" panose="020B0604020202020204" pitchFamily="34" charset="0"/>
              </a:rPr>
              <a:t>–R, J. C., et al ,2017). </a:t>
            </a:r>
            <a:endParaRPr lang="es-EC" sz="1600" dirty="0">
              <a:solidFill>
                <a:prstClr val="black"/>
              </a:solidFill>
              <a:latin typeface="Calibri" panose="020F0502020204030204"/>
            </a:endParaRPr>
          </a:p>
        </p:txBody>
      </p:sp>
    </p:spTree>
    <p:extLst>
      <p:ext uri="{BB962C8B-B14F-4D97-AF65-F5344CB8AC3E}">
        <p14:creationId xmlns:p14="http://schemas.microsoft.com/office/powerpoint/2010/main" val="199435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4 Image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a 5"/>
          <p:cNvGraphicFramePr/>
          <p:nvPr>
            <p:extLst>
              <p:ext uri="{D42A27DB-BD31-4B8C-83A1-F6EECF244321}">
                <p14:modId xmlns:p14="http://schemas.microsoft.com/office/powerpoint/2010/main" val="3273628464"/>
              </p:ext>
            </p:extLst>
          </p:nvPr>
        </p:nvGraphicFramePr>
        <p:xfrm>
          <a:off x="0" y="641684"/>
          <a:ext cx="12046897" cy="53133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CuadroTexto 13"/>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GIARDIASIS</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1944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a 9"/>
          <p:cNvGraphicFramePr>
            <a:graphicFrameLocks noGrp="1"/>
          </p:cNvGraphicFramePr>
          <p:nvPr>
            <p:extLst>
              <p:ext uri="{D42A27DB-BD31-4B8C-83A1-F6EECF244321}">
                <p14:modId xmlns:p14="http://schemas.microsoft.com/office/powerpoint/2010/main" val="252010765"/>
              </p:ext>
            </p:extLst>
          </p:nvPr>
        </p:nvGraphicFramePr>
        <p:xfrm>
          <a:off x="178747" y="994855"/>
          <a:ext cx="11868150" cy="4933951"/>
        </p:xfrm>
        <a:graphic>
          <a:graphicData uri="http://schemas.openxmlformats.org/drawingml/2006/table">
            <a:tbl>
              <a:tblPr>
                <a:tableStyleId>{793D81CF-94F2-401A-BA57-92F5A7B2D0C5}</a:tableStyleId>
              </a:tblPr>
              <a:tblGrid>
                <a:gridCol w="1543050"/>
                <a:gridCol w="2000250"/>
                <a:gridCol w="4191000"/>
                <a:gridCol w="4133850"/>
              </a:tblGrid>
              <a:tr h="1141229">
                <a:tc>
                  <a:txBody>
                    <a:bodyPr/>
                    <a:lstStyle/>
                    <a:p>
                      <a:pPr algn="ctr" rtl="0" fontAlgn="ctr"/>
                      <a:r>
                        <a:rPr lang="es-EC" sz="1800" b="1" u="none" strike="noStrike" dirty="0">
                          <a:solidFill>
                            <a:schemeClr val="bg1"/>
                          </a:solidFill>
                          <a:effectLst/>
                          <a:latin typeface="Arial" panose="020B0604020202020204" pitchFamily="34" charset="0"/>
                          <a:cs typeface="Arial" panose="020B0604020202020204" pitchFamily="34" charset="0"/>
                        </a:rPr>
                        <a:t>Gene/Locus</a:t>
                      </a:r>
                      <a:endParaRPr lang="es-EC" sz="1800" b="1" i="0" u="none" strike="noStrike" dirty="0">
                        <a:solidFill>
                          <a:schemeClr val="bg1"/>
                        </a:solidFill>
                        <a:effectLst/>
                        <a:latin typeface="Arial" panose="020B0604020202020204" pitchFamily="34" charset="0"/>
                        <a:cs typeface="Arial" panose="020B0604020202020204" pitchFamily="34" charset="0"/>
                      </a:endParaRPr>
                    </a:p>
                  </a:txBody>
                  <a:tcPr marL="9044" marR="9044" marT="9044" marB="0" anchor="ctr">
                    <a:solidFill>
                      <a:schemeClr val="tx2"/>
                    </a:solidFill>
                  </a:tcPr>
                </a:tc>
                <a:tc>
                  <a:txBody>
                    <a:bodyPr/>
                    <a:lstStyle/>
                    <a:p>
                      <a:pPr algn="ctr" rtl="0" fontAlgn="ctr"/>
                      <a:r>
                        <a:rPr lang="es-EC" sz="1800" b="1" u="none" strike="noStrike" dirty="0">
                          <a:solidFill>
                            <a:schemeClr val="bg1"/>
                          </a:solidFill>
                          <a:effectLst/>
                          <a:latin typeface="Arial" panose="020B0604020202020204" pitchFamily="34" charset="0"/>
                          <a:cs typeface="Arial" panose="020B0604020202020204" pitchFamily="34" charset="0"/>
                        </a:rPr>
                        <a:t>Números de Copia de cada Gen</a:t>
                      </a:r>
                      <a:endParaRPr lang="es-EC" sz="1800" b="1" i="0" u="none" strike="noStrike" dirty="0">
                        <a:solidFill>
                          <a:schemeClr val="bg1"/>
                        </a:solidFill>
                        <a:effectLst/>
                        <a:latin typeface="Arial" panose="020B0604020202020204" pitchFamily="34" charset="0"/>
                        <a:cs typeface="Arial" panose="020B0604020202020204" pitchFamily="34" charset="0"/>
                      </a:endParaRPr>
                    </a:p>
                  </a:txBody>
                  <a:tcPr marL="9044" marR="9044" marT="9044" marB="0" anchor="ctr">
                    <a:solidFill>
                      <a:schemeClr val="tx2"/>
                    </a:solidFill>
                  </a:tcPr>
                </a:tc>
                <a:tc>
                  <a:txBody>
                    <a:bodyPr/>
                    <a:lstStyle/>
                    <a:p>
                      <a:pPr algn="ctr" rtl="0" fontAlgn="ctr"/>
                      <a:r>
                        <a:rPr lang="es-EC" sz="1800" b="1" u="none" strike="noStrike" dirty="0">
                          <a:solidFill>
                            <a:schemeClr val="bg1"/>
                          </a:solidFill>
                          <a:effectLst/>
                          <a:latin typeface="Arial" panose="020B0604020202020204" pitchFamily="34" charset="0"/>
                          <a:cs typeface="Arial" panose="020B0604020202020204" pitchFamily="34" charset="0"/>
                        </a:rPr>
                        <a:t/>
                      </a:r>
                      <a:br>
                        <a:rPr lang="es-EC" sz="1800" b="1" u="none" strike="noStrike" dirty="0">
                          <a:solidFill>
                            <a:schemeClr val="bg1"/>
                          </a:solidFill>
                          <a:effectLst/>
                          <a:latin typeface="Arial" panose="020B0604020202020204" pitchFamily="34" charset="0"/>
                          <a:cs typeface="Arial" panose="020B0604020202020204" pitchFamily="34" charset="0"/>
                        </a:rPr>
                      </a:br>
                      <a:r>
                        <a:rPr lang="es-EC" sz="1800" b="1" u="none" strike="noStrike" dirty="0">
                          <a:solidFill>
                            <a:schemeClr val="bg1"/>
                          </a:solidFill>
                          <a:effectLst/>
                          <a:latin typeface="Arial" panose="020B0604020202020204" pitchFamily="34" charset="0"/>
                          <a:cs typeface="Arial" panose="020B0604020202020204" pitchFamily="34" charset="0"/>
                        </a:rPr>
                        <a:t>Diferenciación fiable de especies y </a:t>
                      </a:r>
                      <a:r>
                        <a:rPr lang="es-EC" sz="1800" b="1" u="none" strike="noStrike" dirty="0" smtClean="0">
                          <a:solidFill>
                            <a:schemeClr val="bg1"/>
                          </a:solidFill>
                          <a:effectLst/>
                          <a:latin typeface="Arial" panose="020B0604020202020204" pitchFamily="34" charset="0"/>
                          <a:cs typeface="Arial" panose="020B0604020202020204" pitchFamily="34" charset="0"/>
                        </a:rPr>
                        <a:t>sub genotipos</a:t>
                      </a:r>
                      <a:r>
                        <a:rPr lang="es-EC" sz="1800" b="1" u="none" strike="noStrike" dirty="0">
                          <a:solidFill>
                            <a:schemeClr val="bg1"/>
                          </a:solidFill>
                          <a:effectLst/>
                          <a:latin typeface="Arial" panose="020B0604020202020204" pitchFamily="34" charset="0"/>
                          <a:cs typeface="Arial" panose="020B0604020202020204" pitchFamily="34" charset="0"/>
                        </a:rPr>
                        <a:t>.</a:t>
                      </a:r>
                      <a:endParaRPr lang="es-EC" sz="1800" b="1" i="0" u="none" strike="noStrike" dirty="0">
                        <a:solidFill>
                          <a:schemeClr val="bg1"/>
                        </a:solidFill>
                        <a:effectLst/>
                        <a:latin typeface="Arial" panose="020B0604020202020204" pitchFamily="34" charset="0"/>
                        <a:cs typeface="Arial" panose="020B0604020202020204" pitchFamily="34" charset="0"/>
                      </a:endParaRPr>
                    </a:p>
                  </a:txBody>
                  <a:tcPr marL="9044" marR="9044" marT="9044" marB="0" anchor="ctr">
                    <a:solidFill>
                      <a:schemeClr val="tx2"/>
                    </a:solidFill>
                  </a:tcPr>
                </a:tc>
                <a:tc>
                  <a:txBody>
                    <a:bodyPr/>
                    <a:lstStyle/>
                    <a:p>
                      <a:pPr algn="ctr" rtl="0" fontAlgn="ctr"/>
                      <a:r>
                        <a:rPr lang="es-EC" sz="1800" b="1" u="none" strike="noStrike" dirty="0" smtClean="0">
                          <a:solidFill>
                            <a:schemeClr val="bg1"/>
                          </a:solidFill>
                          <a:effectLst/>
                          <a:latin typeface="Arial" panose="020B0604020202020204" pitchFamily="34" charset="0"/>
                          <a:cs typeface="Arial" panose="020B0604020202020204" pitchFamily="34" charset="0"/>
                        </a:rPr>
                        <a:t>Beneficios </a:t>
                      </a:r>
                      <a:r>
                        <a:rPr lang="es-EC" sz="1800" b="1" u="none" strike="noStrike" dirty="0">
                          <a:solidFill>
                            <a:schemeClr val="bg1"/>
                          </a:solidFill>
                          <a:effectLst/>
                          <a:latin typeface="Arial" panose="020B0604020202020204" pitchFamily="34" charset="0"/>
                          <a:cs typeface="Arial" panose="020B0604020202020204" pitchFamily="34" charset="0"/>
                        </a:rPr>
                        <a:t>de Cada Locus</a:t>
                      </a:r>
                      <a:endParaRPr lang="es-EC" sz="1800" b="1" i="0" u="none" strike="noStrike" dirty="0">
                        <a:solidFill>
                          <a:schemeClr val="bg1"/>
                        </a:solidFill>
                        <a:effectLst/>
                        <a:latin typeface="Arial" panose="020B0604020202020204" pitchFamily="34" charset="0"/>
                        <a:cs typeface="Arial" panose="020B0604020202020204" pitchFamily="34" charset="0"/>
                      </a:endParaRPr>
                    </a:p>
                  </a:txBody>
                  <a:tcPr marL="9044" marR="9044" marT="9044" marB="0" anchor="ctr">
                    <a:solidFill>
                      <a:schemeClr val="tx2"/>
                    </a:solidFill>
                  </a:tcPr>
                </a:tc>
              </a:tr>
              <a:tr h="317838">
                <a:tc rowSpan="2">
                  <a:txBody>
                    <a:bodyPr/>
                    <a:lstStyle/>
                    <a:p>
                      <a:pPr algn="ctr" rtl="0" fontAlgn="ctr"/>
                      <a:r>
                        <a:rPr lang="es-EC" sz="1800" b="1" u="none" strike="noStrike" dirty="0">
                          <a:effectLst/>
                          <a:latin typeface="Arial" panose="020B0604020202020204" pitchFamily="34" charset="0"/>
                          <a:cs typeface="Arial" panose="020B0604020202020204" pitchFamily="34" charset="0"/>
                        </a:rPr>
                        <a:t>SSU-</a:t>
                      </a:r>
                      <a:r>
                        <a:rPr lang="es-EC" sz="1800" b="1" u="none" strike="noStrike" dirty="0" err="1">
                          <a:effectLst/>
                          <a:latin typeface="Arial" panose="020B0604020202020204" pitchFamily="34" charset="0"/>
                          <a:cs typeface="Arial" panose="020B0604020202020204" pitchFamily="34" charset="0"/>
                        </a:rPr>
                        <a:t>rDNA</a:t>
                      </a:r>
                      <a:endParaRPr lang="es-EC" sz="1800" b="1"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accent1">
                        <a:lumMod val="20000"/>
                        <a:lumOff val="80000"/>
                      </a:schemeClr>
                    </a:solidFill>
                  </a:tcPr>
                </a:tc>
                <a:tc rowSpan="2">
                  <a:txBody>
                    <a:bodyPr/>
                    <a:lstStyle/>
                    <a:p>
                      <a:pPr algn="ctr" rtl="0" fontAlgn="ctr"/>
                      <a:r>
                        <a:rPr lang="es-EC" sz="1800" u="none" strike="noStrike" dirty="0" err="1">
                          <a:effectLst/>
                          <a:latin typeface="Arial" panose="020B0604020202020204" pitchFamily="34" charset="0"/>
                          <a:cs typeface="Arial" panose="020B0604020202020204" pitchFamily="34" charset="0"/>
                        </a:rPr>
                        <a:t>Multiple</a:t>
                      </a: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accent1">
                        <a:lumMod val="20000"/>
                        <a:lumOff val="80000"/>
                      </a:schemeClr>
                    </a:solidFill>
                  </a:tcPr>
                </a:tc>
                <a:tc rowSpan="2">
                  <a:txBody>
                    <a:bodyPr/>
                    <a:lstStyle/>
                    <a:p>
                      <a:pPr algn="ctr" rtl="0" fontAlgn="ctr"/>
                      <a:r>
                        <a:rPr lang="es-EC" sz="1800" u="none" strike="noStrike" dirty="0">
                          <a:effectLst/>
                          <a:latin typeface="Arial" panose="020B0604020202020204" pitchFamily="34" charset="0"/>
                          <a:cs typeface="Arial" panose="020B0604020202020204" pitchFamily="34" charset="0"/>
                        </a:rPr>
                        <a:t>Información de Especies</a:t>
                      </a: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accent1">
                        <a:lumMod val="20000"/>
                        <a:lumOff val="80000"/>
                      </a:schemeClr>
                    </a:solidFill>
                  </a:tcPr>
                </a:tc>
                <a:tc>
                  <a:txBody>
                    <a:bodyPr/>
                    <a:lstStyle/>
                    <a:p>
                      <a:pPr algn="ctr" rtl="0" fontAlgn="ctr"/>
                      <a:r>
                        <a:rPr lang="es-EC" sz="1800" u="none" strike="noStrike" dirty="0" smtClean="0">
                          <a:effectLst/>
                          <a:latin typeface="Arial" panose="020B0604020202020204" pitchFamily="34" charset="0"/>
                          <a:cs typeface="Arial" panose="020B0604020202020204" pitchFamily="34" charset="0"/>
                        </a:rPr>
                        <a:t>Comúnmente </a:t>
                      </a:r>
                      <a:r>
                        <a:rPr lang="es-EC" sz="1800" u="none" strike="noStrike" dirty="0">
                          <a:effectLst/>
                          <a:latin typeface="Arial" panose="020B0604020202020204" pitchFamily="34" charset="0"/>
                          <a:cs typeface="Arial" panose="020B0604020202020204" pitchFamily="34" charset="0"/>
                        </a:rPr>
                        <a:t>usado</a:t>
                      </a: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accent1">
                        <a:lumMod val="20000"/>
                        <a:lumOff val="80000"/>
                      </a:schemeClr>
                    </a:solidFill>
                  </a:tcPr>
                </a:tc>
              </a:tr>
              <a:tr h="625009">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rtl="0" fontAlgn="ctr"/>
                      <a:r>
                        <a:rPr lang="es-EC" sz="1800" u="none" strike="noStrike" dirty="0">
                          <a:effectLst/>
                          <a:latin typeface="Arial" panose="020B0604020202020204" pitchFamily="34" charset="0"/>
                          <a:cs typeface="Arial" panose="020B0604020202020204" pitchFamily="34" charset="0"/>
                        </a:rPr>
                        <a:t>Provee un buena amplificación</a:t>
                      </a: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accent1">
                        <a:lumMod val="20000"/>
                        <a:lumOff val="80000"/>
                      </a:schemeClr>
                    </a:solidFill>
                  </a:tcPr>
                </a:tc>
              </a:tr>
              <a:tr h="317838">
                <a:tc rowSpan="3">
                  <a:txBody>
                    <a:bodyPr/>
                    <a:lstStyle/>
                    <a:p>
                      <a:pPr algn="ctr" rtl="0" fontAlgn="ctr"/>
                      <a:r>
                        <a:rPr lang="es-EC" sz="1800" b="1" u="none" strike="noStrike" dirty="0">
                          <a:effectLst/>
                          <a:latin typeface="Arial" panose="020B0604020202020204" pitchFamily="34" charset="0"/>
                          <a:cs typeface="Arial" panose="020B0604020202020204" pitchFamily="34" charset="0"/>
                        </a:rPr>
                        <a:t>TPI</a:t>
                      </a:r>
                      <a:endParaRPr lang="es-EC" sz="1800" b="1"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tx2">
                        <a:lumMod val="40000"/>
                        <a:lumOff val="60000"/>
                      </a:schemeClr>
                    </a:solidFill>
                  </a:tcPr>
                </a:tc>
                <a:tc rowSpan="3">
                  <a:txBody>
                    <a:bodyPr/>
                    <a:lstStyle/>
                    <a:p>
                      <a:pPr algn="ctr" rtl="0" fontAlgn="ctr"/>
                      <a:r>
                        <a:rPr lang="es-EC" sz="1800" u="none" strike="noStrike" dirty="0" err="1">
                          <a:effectLst/>
                          <a:latin typeface="Arial" panose="020B0604020202020204" pitchFamily="34" charset="0"/>
                          <a:cs typeface="Arial" panose="020B0604020202020204" pitchFamily="34" charset="0"/>
                        </a:rPr>
                        <a:t>Unico</a:t>
                      </a: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tx2">
                        <a:lumMod val="40000"/>
                        <a:lumOff val="60000"/>
                      </a:schemeClr>
                    </a:solidFill>
                  </a:tcPr>
                </a:tc>
                <a:tc>
                  <a:txBody>
                    <a:bodyPr/>
                    <a:lstStyle/>
                    <a:p>
                      <a:pPr algn="ctr" rtl="0" fontAlgn="ctr"/>
                      <a:r>
                        <a:rPr lang="es-EC" sz="1800" u="none" strike="noStrike" dirty="0">
                          <a:effectLst/>
                          <a:latin typeface="Arial" panose="020B0604020202020204" pitchFamily="34" charset="0"/>
                          <a:cs typeface="Arial" panose="020B0604020202020204" pitchFamily="34" charset="0"/>
                        </a:rPr>
                        <a:t>Información de Especies</a:t>
                      </a: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tx2">
                        <a:lumMod val="40000"/>
                        <a:lumOff val="60000"/>
                      </a:schemeClr>
                    </a:solidFill>
                  </a:tcPr>
                </a:tc>
                <a:tc>
                  <a:txBody>
                    <a:bodyPr/>
                    <a:lstStyle/>
                    <a:p>
                      <a:pPr algn="ctr" rtl="0" fontAlgn="ctr"/>
                      <a:r>
                        <a:rPr lang="es-EC" sz="1800" u="none" strike="noStrike" dirty="0" smtClean="0">
                          <a:effectLst/>
                          <a:latin typeface="Arial" panose="020B0604020202020204" pitchFamily="34" charset="0"/>
                          <a:cs typeface="Arial" panose="020B0604020202020204" pitchFamily="34" charset="0"/>
                        </a:rPr>
                        <a:t>Comúnmente </a:t>
                      </a:r>
                      <a:r>
                        <a:rPr lang="es-EC" sz="1800" u="none" strike="noStrike" dirty="0">
                          <a:effectLst/>
                          <a:latin typeface="Arial" panose="020B0604020202020204" pitchFamily="34" charset="0"/>
                          <a:cs typeface="Arial" panose="020B0604020202020204" pitchFamily="34" charset="0"/>
                        </a:rPr>
                        <a:t>usado</a:t>
                      </a: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tx2">
                        <a:lumMod val="40000"/>
                        <a:lumOff val="60000"/>
                      </a:schemeClr>
                    </a:solidFill>
                  </a:tcPr>
                </a:tc>
              </a:tr>
              <a:tr h="317838">
                <a:tc vMerge="1">
                  <a:txBody>
                    <a:bodyPr/>
                    <a:lstStyle/>
                    <a:p>
                      <a:endParaRPr lang="es-EC"/>
                    </a:p>
                  </a:txBody>
                  <a:tcPr/>
                </a:tc>
                <a:tc vMerge="1">
                  <a:txBody>
                    <a:bodyPr/>
                    <a:lstStyle/>
                    <a:p>
                      <a:endParaRPr lang="es-EC"/>
                    </a:p>
                  </a:txBody>
                  <a:tcPr/>
                </a:tc>
                <a:tc>
                  <a:txBody>
                    <a:bodyPr/>
                    <a:lstStyle/>
                    <a:p>
                      <a:pPr algn="ctr" rtl="0" fontAlgn="ctr"/>
                      <a:r>
                        <a:rPr lang="es-EC" sz="1800" u="none" strike="noStrike" dirty="0">
                          <a:effectLst/>
                          <a:latin typeface="Arial" panose="020B0604020202020204" pitchFamily="34" charset="0"/>
                          <a:cs typeface="Arial" panose="020B0604020202020204" pitchFamily="34" charset="0"/>
                        </a:rPr>
                        <a:t>Información de Subtipos</a:t>
                      </a: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tx2">
                        <a:lumMod val="40000"/>
                        <a:lumOff val="60000"/>
                      </a:schemeClr>
                    </a:solidFill>
                  </a:tcPr>
                </a:tc>
                <a:tc>
                  <a:txBody>
                    <a:bodyPr/>
                    <a:lstStyle/>
                    <a:p>
                      <a:pPr algn="ctr" rtl="0" fontAlgn="ctr"/>
                      <a:r>
                        <a:rPr lang="es-EC" sz="1800" u="none" strike="noStrike" dirty="0">
                          <a:effectLst/>
                          <a:latin typeface="Arial" panose="020B0604020202020204" pitchFamily="34" charset="0"/>
                          <a:cs typeface="Arial" panose="020B0604020202020204" pitchFamily="34" charset="0"/>
                        </a:rPr>
                        <a:t>Variable éxito de amplificación</a:t>
                      </a: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tx2">
                        <a:lumMod val="40000"/>
                        <a:lumOff val="60000"/>
                      </a:schemeClr>
                    </a:solidFill>
                  </a:tcPr>
                </a:tc>
              </a:tr>
              <a:tr h="625009">
                <a:tc vMerge="1">
                  <a:txBody>
                    <a:bodyPr/>
                    <a:lstStyle/>
                    <a:p>
                      <a:endParaRPr lang="es-EC"/>
                    </a:p>
                  </a:txBody>
                  <a:tcPr/>
                </a:tc>
                <a:tc vMerge="1">
                  <a:txBody>
                    <a:bodyPr/>
                    <a:lstStyle/>
                    <a:p>
                      <a:endParaRPr lang="es-EC"/>
                    </a:p>
                  </a:txBody>
                  <a:tcPr/>
                </a:tc>
                <a:tc>
                  <a:txBody>
                    <a:bodyPr/>
                    <a:lstStyle/>
                    <a:p>
                      <a:pPr algn="ctr" rtl="0" fontAlgn="ctr"/>
                      <a:r>
                        <a:rPr lang="es-EC" sz="1800" u="none" strike="noStrike" dirty="0" err="1">
                          <a:effectLst/>
                          <a:latin typeface="Arial" panose="020B0604020202020204" pitchFamily="34" charset="0"/>
                          <a:cs typeface="Arial" panose="020B0604020202020204" pitchFamily="34" charset="0"/>
                        </a:rPr>
                        <a:t>Species</a:t>
                      </a:r>
                      <a:r>
                        <a:rPr lang="es-EC" sz="1800" u="none" strike="noStrike" dirty="0">
                          <a:effectLst/>
                          <a:latin typeface="Arial" panose="020B0604020202020204" pitchFamily="34" charset="0"/>
                          <a:cs typeface="Arial" panose="020B0604020202020204" pitchFamily="34" charset="0"/>
                        </a:rPr>
                        <a:t> </a:t>
                      </a:r>
                      <a:r>
                        <a:rPr lang="es-EC" sz="1800" u="none" strike="noStrike" dirty="0" err="1">
                          <a:effectLst/>
                          <a:latin typeface="Arial" panose="020B0604020202020204" pitchFamily="34" charset="0"/>
                          <a:cs typeface="Arial" panose="020B0604020202020204" pitchFamily="34" charset="0"/>
                        </a:rPr>
                        <a:t>specific</a:t>
                      </a:r>
                      <a:r>
                        <a:rPr lang="es-EC" sz="1800" u="none" strike="noStrike" dirty="0">
                          <a:effectLst/>
                          <a:latin typeface="Arial" panose="020B0604020202020204" pitchFamily="34" charset="0"/>
                          <a:cs typeface="Arial" panose="020B0604020202020204" pitchFamily="34" charset="0"/>
                        </a:rPr>
                        <a:t> </a:t>
                      </a:r>
                      <a:r>
                        <a:rPr lang="es-EC" sz="1800" u="none" strike="noStrike" dirty="0" err="1">
                          <a:effectLst/>
                          <a:latin typeface="Arial" panose="020B0604020202020204" pitchFamily="34" charset="0"/>
                          <a:cs typeface="Arial" panose="020B0604020202020204" pitchFamily="34" charset="0"/>
                        </a:rPr>
                        <a:t>primers</a:t>
                      </a:r>
                      <a:r>
                        <a:rPr lang="es-EC" sz="1800" u="none" strike="noStrike" dirty="0">
                          <a:effectLst/>
                          <a:latin typeface="Arial" panose="020B0604020202020204" pitchFamily="34" charset="0"/>
                          <a:cs typeface="Arial" panose="020B0604020202020204" pitchFamily="34" charset="0"/>
                        </a:rPr>
                        <a:t> </a:t>
                      </a:r>
                      <a:r>
                        <a:rPr lang="es-EC" sz="1800" u="none" strike="noStrike" dirty="0" err="1">
                          <a:effectLst/>
                          <a:latin typeface="Arial" panose="020B0604020202020204" pitchFamily="34" charset="0"/>
                          <a:cs typeface="Arial" panose="020B0604020202020204" pitchFamily="34" charset="0"/>
                        </a:rPr>
                        <a:t>designed</a:t>
                      </a: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tx2">
                        <a:lumMod val="40000"/>
                        <a:lumOff val="60000"/>
                      </a:schemeClr>
                    </a:solidFill>
                  </a:tcPr>
                </a:tc>
                <a:tc>
                  <a:txBody>
                    <a:bodyPr/>
                    <a:lstStyle/>
                    <a:p>
                      <a:pPr algn="ctr" rtl="0" fontAlgn="ctr"/>
                      <a:r>
                        <a:rPr lang="es-EC" sz="1800" u="none" strike="noStrike" dirty="0" smtClean="0">
                          <a:effectLst/>
                          <a:latin typeface="Arial" panose="020B0604020202020204" pitchFamily="34" charset="0"/>
                          <a:cs typeface="Arial" panose="020B0604020202020204" pitchFamily="34" charset="0"/>
                        </a:rPr>
                        <a:t>Útil </a:t>
                      </a:r>
                      <a:r>
                        <a:rPr lang="es-EC" sz="1800" u="none" strike="noStrike" dirty="0">
                          <a:effectLst/>
                          <a:latin typeface="Arial" panose="020B0604020202020204" pitchFamily="34" charset="0"/>
                          <a:cs typeface="Arial" panose="020B0604020202020204" pitchFamily="34" charset="0"/>
                        </a:rPr>
                        <a:t>para detectar infecciones mixtas</a:t>
                      </a: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tx2">
                        <a:lumMod val="40000"/>
                        <a:lumOff val="60000"/>
                      </a:schemeClr>
                    </a:solidFill>
                  </a:tcPr>
                </a:tc>
              </a:tr>
              <a:tr h="317838">
                <a:tc rowSpan="3">
                  <a:txBody>
                    <a:bodyPr/>
                    <a:lstStyle/>
                    <a:p>
                      <a:pPr algn="ctr" rtl="0" fontAlgn="ctr"/>
                      <a:r>
                        <a:rPr lang="es-EC" sz="1800" b="1" u="none" strike="noStrike" dirty="0">
                          <a:effectLst/>
                          <a:latin typeface="Arial" panose="020B0604020202020204" pitchFamily="34" charset="0"/>
                          <a:cs typeface="Arial" panose="020B0604020202020204" pitchFamily="34" charset="0"/>
                        </a:rPr>
                        <a:t>ß-</a:t>
                      </a:r>
                      <a:r>
                        <a:rPr lang="es-EC" sz="1800" b="1" u="none" strike="noStrike" dirty="0" err="1">
                          <a:effectLst/>
                          <a:latin typeface="Arial" panose="020B0604020202020204" pitchFamily="34" charset="0"/>
                          <a:cs typeface="Arial" panose="020B0604020202020204" pitchFamily="34" charset="0"/>
                        </a:rPr>
                        <a:t>giardin</a:t>
                      </a:r>
                      <a:endParaRPr lang="es-EC" sz="1800" b="1"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accent1">
                        <a:lumMod val="20000"/>
                        <a:lumOff val="80000"/>
                      </a:schemeClr>
                    </a:solidFill>
                  </a:tcPr>
                </a:tc>
                <a:tc rowSpan="3">
                  <a:txBody>
                    <a:bodyPr/>
                    <a:lstStyle/>
                    <a:p>
                      <a:pPr algn="ctr" rtl="0" fontAlgn="ctr"/>
                      <a:r>
                        <a:rPr lang="es-EC" sz="1800" u="none" strike="noStrike" dirty="0" err="1">
                          <a:effectLst/>
                          <a:latin typeface="Arial" panose="020B0604020202020204" pitchFamily="34" charset="0"/>
                          <a:cs typeface="Arial" panose="020B0604020202020204" pitchFamily="34" charset="0"/>
                        </a:rPr>
                        <a:t>Unico</a:t>
                      </a: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accent1">
                        <a:lumMod val="20000"/>
                        <a:lumOff val="80000"/>
                      </a:schemeClr>
                    </a:solidFill>
                  </a:tcPr>
                </a:tc>
                <a:tc>
                  <a:txBody>
                    <a:bodyPr/>
                    <a:lstStyle/>
                    <a:p>
                      <a:pPr algn="ctr" rtl="0" fontAlgn="ctr"/>
                      <a:r>
                        <a:rPr lang="es-EC" sz="1800" u="none" strike="noStrike">
                          <a:effectLst/>
                          <a:latin typeface="Arial" panose="020B0604020202020204" pitchFamily="34" charset="0"/>
                          <a:cs typeface="Arial" panose="020B0604020202020204" pitchFamily="34" charset="0"/>
                        </a:rPr>
                        <a:t>Información de Especies</a:t>
                      </a:r>
                      <a:endParaRPr lang="es-EC" sz="1800" b="0" i="0" u="none" strike="noStrike">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accent1">
                        <a:lumMod val="20000"/>
                        <a:lumOff val="80000"/>
                      </a:schemeClr>
                    </a:solidFill>
                  </a:tcPr>
                </a:tc>
                <a:tc>
                  <a:txBody>
                    <a:bodyPr/>
                    <a:lstStyle/>
                    <a:p>
                      <a:pPr algn="ctr" rtl="0" fontAlgn="ctr"/>
                      <a:r>
                        <a:rPr lang="es-EC" sz="1800" u="none" strike="noStrike" dirty="0" smtClean="0">
                          <a:effectLst/>
                          <a:latin typeface="Arial" panose="020B0604020202020204" pitchFamily="34" charset="0"/>
                          <a:cs typeface="Arial" panose="020B0604020202020204" pitchFamily="34" charset="0"/>
                        </a:rPr>
                        <a:t>Comúnmente </a:t>
                      </a:r>
                      <a:r>
                        <a:rPr lang="es-EC" sz="1800" u="none" strike="noStrike" dirty="0">
                          <a:effectLst/>
                          <a:latin typeface="Arial" panose="020B0604020202020204" pitchFamily="34" charset="0"/>
                          <a:cs typeface="Arial" panose="020B0604020202020204" pitchFamily="34" charset="0"/>
                        </a:rPr>
                        <a:t>usado</a:t>
                      </a: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accent1">
                        <a:lumMod val="20000"/>
                        <a:lumOff val="80000"/>
                      </a:schemeClr>
                    </a:solidFill>
                  </a:tcPr>
                </a:tc>
              </a:tr>
              <a:tr h="317838">
                <a:tc vMerge="1">
                  <a:txBody>
                    <a:bodyPr/>
                    <a:lstStyle/>
                    <a:p>
                      <a:endParaRPr lang="es-EC"/>
                    </a:p>
                  </a:txBody>
                  <a:tcPr/>
                </a:tc>
                <a:tc vMerge="1">
                  <a:txBody>
                    <a:bodyPr/>
                    <a:lstStyle/>
                    <a:p>
                      <a:endParaRPr lang="es-EC"/>
                    </a:p>
                  </a:txBody>
                  <a:tcPr/>
                </a:tc>
                <a:tc>
                  <a:txBody>
                    <a:bodyPr/>
                    <a:lstStyle/>
                    <a:p>
                      <a:pPr algn="ctr" rtl="0" fontAlgn="ctr"/>
                      <a:r>
                        <a:rPr lang="es-EC" sz="1800" u="none" strike="noStrike" dirty="0">
                          <a:effectLst/>
                          <a:latin typeface="Arial" panose="020B0604020202020204" pitchFamily="34" charset="0"/>
                          <a:cs typeface="Arial" panose="020B0604020202020204" pitchFamily="34" charset="0"/>
                        </a:rPr>
                        <a:t>Información de Subtipos</a:t>
                      </a: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accent1">
                        <a:lumMod val="20000"/>
                        <a:lumOff val="80000"/>
                      </a:schemeClr>
                    </a:solidFill>
                  </a:tcPr>
                </a:tc>
                <a:tc>
                  <a:txBody>
                    <a:bodyPr/>
                    <a:lstStyle/>
                    <a:p>
                      <a:pPr algn="ctr" rtl="0" fontAlgn="ctr"/>
                      <a:r>
                        <a:rPr lang="es-EC" sz="1800" u="none" strike="noStrike" dirty="0">
                          <a:effectLst/>
                          <a:latin typeface="Arial" panose="020B0604020202020204" pitchFamily="34" charset="0"/>
                          <a:cs typeface="Arial" panose="020B0604020202020204" pitchFamily="34" charset="0"/>
                        </a:rPr>
                        <a:t>Variable </a:t>
                      </a:r>
                      <a:r>
                        <a:rPr lang="es-EC" sz="1800" u="none" strike="noStrike" dirty="0" smtClean="0">
                          <a:effectLst/>
                          <a:latin typeface="Arial" panose="020B0604020202020204" pitchFamily="34" charset="0"/>
                          <a:cs typeface="Arial" panose="020B0604020202020204" pitchFamily="34" charset="0"/>
                        </a:rPr>
                        <a:t>amplificación</a:t>
                      </a: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accent1">
                        <a:lumMod val="20000"/>
                        <a:lumOff val="80000"/>
                      </a:schemeClr>
                    </a:solidFill>
                  </a:tcPr>
                </a:tc>
              </a:tr>
              <a:tr h="317838">
                <a:tc vMerge="1">
                  <a:txBody>
                    <a:bodyPr/>
                    <a:lstStyle/>
                    <a:p>
                      <a:endParaRPr lang="es-EC"/>
                    </a:p>
                  </a:txBody>
                  <a:tcPr/>
                </a:tc>
                <a:tc vMerge="1">
                  <a:txBody>
                    <a:bodyPr/>
                    <a:lstStyle/>
                    <a:p>
                      <a:endParaRPr lang="es-EC"/>
                    </a:p>
                  </a:txBody>
                  <a:tcPr/>
                </a:tc>
                <a:tc>
                  <a:txBody>
                    <a:bodyPr/>
                    <a:lstStyle/>
                    <a:p>
                      <a:pPr algn="ctr" rtl="0" fontAlgn="t"/>
                      <a:r>
                        <a:rPr lang="es-EC" sz="1800" u="none" strike="noStrike" dirty="0">
                          <a:effectLst/>
                          <a:latin typeface="Arial" panose="020B0604020202020204" pitchFamily="34" charset="0"/>
                          <a:cs typeface="Arial" panose="020B0604020202020204" pitchFamily="34" charset="0"/>
                        </a:rPr>
                        <a:t> </a:t>
                      </a: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solidFill>
                      <a:schemeClr val="accent1">
                        <a:lumMod val="20000"/>
                        <a:lumOff val="80000"/>
                      </a:schemeClr>
                    </a:solidFill>
                  </a:tcPr>
                </a:tc>
                <a:tc>
                  <a:txBody>
                    <a:bodyPr/>
                    <a:lstStyle/>
                    <a:p>
                      <a:pPr algn="ctr" rtl="0" fontAlgn="ctr"/>
                      <a:r>
                        <a:rPr lang="es-EC" sz="1800" u="none" strike="noStrike" dirty="0">
                          <a:effectLst/>
                          <a:latin typeface="Arial" panose="020B0604020202020204" pitchFamily="34" charset="0"/>
                          <a:cs typeface="Arial" panose="020B0604020202020204" pitchFamily="34" charset="0"/>
                        </a:rPr>
                        <a:t>Específico de</a:t>
                      </a:r>
                      <a:r>
                        <a:rPr lang="es-EC" sz="1800" i="1" u="none" strike="noStrike" dirty="0">
                          <a:effectLst/>
                          <a:latin typeface="Arial" panose="020B0604020202020204" pitchFamily="34" charset="0"/>
                          <a:cs typeface="Arial" panose="020B0604020202020204" pitchFamily="34" charset="0"/>
                        </a:rPr>
                        <a:t> </a:t>
                      </a:r>
                      <a:r>
                        <a:rPr lang="es-EC" sz="1800" i="1" u="none" strike="noStrike" dirty="0" err="1">
                          <a:effectLst/>
                          <a:latin typeface="Arial" panose="020B0604020202020204" pitchFamily="34" charset="0"/>
                          <a:cs typeface="Arial" panose="020B0604020202020204" pitchFamily="34" charset="0"/>
                        </a:rPr>
                        <a:t>Giardia</a:t>
                      </a:r>
                      <a:r>
                        <a:rPr lang="es-EC" sz="1800" i="1" u="none" strike="noStrike" dirty="0">
                          <a:effectLst/>
                          <a:latin typeface="Arial" panose="020B0604020202020204" pitchFamily="34" charset="0"/>
                          <a:cs typeface="Arial" panose="020B0604020202020204" pitchFamily="34" charset="0"/>
                        </a:rPr>
                        <a:t> </a:t>
                      </a:r>
                      <a:r>
                        <a:rPr lang="es-EC" sz="1800" u="none" strike="noStrike" dirty="0" err="1">
                          <a:effectLst/>
                          <a:latin typeface="Arial" panose="020B0604020202020204" pitchFamily="34" charset="0"/>
                          <a:cs typeface="Arial" panose="020B0604020202020204" pitchFamily="34" charset="0"/>
                        </a:rPr>
                        <a:t>sp</a:t>
                      </a:r>
                      <a:r>
                        <a:rPr lang="es-EC" sz="1800" u="none" strike="noStrike" dirty="0">
                          <a:effectLst/>
                          <a:latin typeface="Arial" panose="020B0604020202020204" pitchFamily="34" charset="0"/>
                          <a:cs typeface="Arial" panose="020B0604020202020204" pitchFamily="34" charset="0"/>
                        </a:rPr>
                        <a:t>.</a:t>
                      </a: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accent1">
                        <a:lumMod val="20000"/>
                        <a:lumOff val="80000"/>
                      </a:schemeClr>
                    </a:solidFill>
                  </a:tcPr>
                </a:tc>
              </a:tr>
              <a:tr h="317838">
                <a:tc rowSpan="2">
                  <a:txBody>
                    <a:bodyPr/>
                    <a:lstStyle/>
                    <a:p>
                      <a:pPr algn="ctr" rtl="0" fontAlgn="ctr"/>
                      <a:r>
                        <a:rPr lang="es-EC" sz="1800" b="1" u="none" strike="noStrike" dirty="0">
                          <a:effectLst/>
                          <a:latin typeface="Arial" panose="020B0604020202020204" pitchFamily="34" charset="0"/>
                          <a:cs typeface="Arial" panose="020B0604020202020204" pitchFamily="34" charset="0"/>
                        </a:rPr>
                        <a:t>GDH</a:t>
                      </a:r>
                      <a:endParaRPr lang="es-EC" sz="1800" b="1"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tx2">
                        <a:lumMod val="40000"/>
                        <a:lumOff val="60000"/>
                      </a:schemeClr>
                    </a:solidFill>
                  </a:tcPr>
                </a:tc>
                <a:tc rowSpan="2">
                  <a:txBody>
                    <a:bodyPr/>
                    <a:lstStyle/>
                    <a:p>
                      <a:pPr algn="ctr" rtl="0" fontAlgn="ctr"/>
                      <a:r>
                        <a:rPr lang="es-EC" sz="1800" u="none" strike="noStrike" dirty="0" err="1">
                          <a:effectLst/>
                          <a:latin typeface="Arial" panose="020B0604020202020204" pitchFamily="34" charset="0"/>
                          <a:cs typeface="Arial" panose="020B0604020202020204" pitchFamily="34" charset="0"/>
                        </a:rPr>
                        <a:t>Unico</a:t>
                      </a: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tx2">
                        <a:lumMod val="40000"/>
                        <a:lumOff val="60000"/>
                      </a:schemeClr>
                    </a:solidFill>
                  </a:tcPr>
                </a:tc>
                <a:tc>
                  <a:txBody>
                    <a:bodyPr/>
                    <a:lstStyle/>
                    <a:p>
                      <a:pPr algn="ctr" rtl="0" fontAlgn="ctr"/>
                      <a:r>
                        <a:rPr lang="es-EC" sz="1800" u="none" strike="noStrike" dirty="0">
                          <a:effectLst/>
                          <a:latin typeface="Arial" panose="020B0604020202020204" pitchFamily="34" charset="0"/>
                          <a:cs typeface="Arial" panose="020B0604020202020204" pitchFamily="34" charset="0"/>
                        </a:rPr>
                        <a:t>Información de Especies</a:t>
                      </a: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tx2">
                        <a:lumMod val="40000"/>
                        <a:lumOff val="60000"/>
                      </a:schemeClr>
                    </a:solidFill>
                  </a:tcPr>
                </a:tc>
                <a:tc>
                  <a:txBody>
                    <a:bodyPr/>
                    <a:lstStyle/>
                    <a:p>
                      <a:pPr algn="ctr" rtl="0" fontAlgn="ctr"/>
                      <a:r>
                        <a:rPr lang="es-EC" sz="1800" u="none" strike="noStrike" dirty="0" err="1">
                          <a:effectLst/>
                          <a:latin typeface="Arial" panose="020B0604020202020204" pitchFamily="34" charset="0"/>
                          <a:cs typeface="Arial" panose="020B0604020202020204" pitchFamily="34" charset="0"/>
                        </a:rPr>
                        <a:t>Comunmente</a:t>
                      </a:r>
                      <a:r>
                        <a:rPr lang="es-EC" sz="1800" u="none" strike="noStrike" dirty="0">
                          <a:effectLst/>
                          <a:latin typeface="Arial" panose="020B0604020202020204" pitchFamily="34" charset="0"/>
                          <a:cs typeface="Arial" panose="020B0604020202020204" pitchFamily="34" charset="0"/>
                        </a:rPr>
                        <a:t> usado</a:t>
                      </a: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tx2">
                        <a:lumMod val="40000"/>
                        <a:lumOff val="60000"/>
                      </a:schemeClr>
                    </a:solidFill>
                  </a:tcPr>
                </a:tc>
              </a:tr>
              <a:tr h="317838">
                <a:tc vMerge="1">
                  <a:txBody>
                    <a:bodyPr/>
                    <a:lstStyle/>
                    <a:p>
                      <a:endParaRPr lang="es-EC"/>
                    </a:p>
                  </a:txBody>
                  <a:tcPr/>
                </a:tc>
                <a:tc vMerge="1">
                  <a:txBody>
                    <a:bodyPr/>
                    <a:lstStyle/>
                    <a:p>
                      <a:endParaRPr lang="es-EC"/>
                    </a:p>
                  </a:txBody>
                  <a:tcPr/>
                </a:tc>
                <a:tc>
                  <a:txBody>
                    <a:bodyPr/>
                    <a:lstStyle/>
                    <a:p>
                      <a:pPr algn="ctr" rtl="0" fontAlgn="ctr"/>
                      <a:r>
                        <a:rPr lang="es-EC" sz="1800" u="none" strike="noStrike">
                          <a:effectLst/>
                          <a:latin typeface="Arial" panose="020B0604020202020204" pitchFamily="34" charset="0"/>
                          <a:cs typeface="Arial" panose="020B0604020202020204" pitchFamily="34" charset="0"/>
                        </a:rPr>
                        <a:t>Información de  Subgenotipos</a:t>
                      </a:r>
                      <a:endParaRPr lang="es-EC" sz="1800" b="0" i="0" u="none" strike="noStrike">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tx2">
                        <a:lumMod val="40000"/>
                        <a:lumOff val="60000"/>
                      </a:schemeClr>
                    </a:solidFill>
                  </a:tcPr>
                </a:tc>
                <a:tc>
                  <a:txBody>
                    <a:bodyPr/>
                    <a:lstStyle/>
                    <a:p>
                      <a:pPr algn="ctr" rtl="0" fontAlgn="ctr"/>
                      <a:r>
                        <a:rPr lang="es-EC" sz="1800" u="none" strike="noStrike" dirty="0">
                          <a:effectLst/>
                          <a:latin typeface="Arial" panose="020B0604020202020204" pitchFamily="34" charset="0"/>
                          <a:cs typeface="Arial" panose="020B0604020202020204" pitchFamily="34" charset="0"/>
                        </a:rPr>
                        <a:t>Variable éxito de amplificación</a:t>
                      </a: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9044" marR="9044" marT="9044" marB="0" anchor="ctr">
                    <a:solidFill>
                      <a:schemeClr val="tx2">
                        <a:lumMod val="40000"/>
                        <a:lumOff val="60000"/>
                      </a:schemeClr>
                    </a:solidFill>
                  </a:tcPr>
                </a:tc>
              </a:tr>
            </a:tbl>
          </a:graphicData>
        </a:graphic>
      </p:graphicFrame>
      <p:pic>
        <p:nvPicPr>
          <p:cNvPr id="11" name="4 Image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5930099" y="6339036"/>
            <a:ext cx="4572000" cy="338554"/>
          </a:xfrm>
          <a:prstGeom prst="rect">
            <a:avLst/>
          </a:prstGeom>
        </p:spPr>
        <p:txBody>
          <a:bodyPr>
            <a:spAutoFit/>
          </a:bodyPr>
          <a:lstStyle/>
          <a:p>
            <a:r>
              <a:rPr lang="es-EC" sz="1600" dirty="0" smtClean="0">
                <a:solidFill>
                  <a:srgbClr val="303030"/>
                </a:solidFill>
                <a:latin typeface="arial" panose="020B0604020202020204" pitchFamily="34" charset="0"/>
              </a:rPr>
              <a:t>Fuente: (Thompson &amp; </a:t>
            </a:r>
            <a:r>
              <a:rPr lang="es-EC" sz="1600" dirty="0" err="1" smtClean="0">
                <a:solidFill>
                  <a:srgbClr val="303030"/>
                </a:solidFill>
                <a:latin typeface="arial" panose="020B0604020202020204" pitchFamily="34" charset="0"/>
              </a:rPr>
              <a:t>Ash</a:t>
            </a:r>
            <a:r>
              <a:rPr lang="es-EC" sz="1600" dirty="0" smtClean="0">
                <a:solidFill>
                  <a:srgbClr val="303030"/>
                </a:solidFill>
                <a:latin typeface="arial" panose="020B0604020202020204" pitchFamily="34" charset="0"/>
              </a:rPr>
              <a:t>, 2016). </a:t>
            </a:r>
            <a:endParaRPr lang="es-EC" sz="1600" dirty="0">
              <a:solidFill>
                <a:prstClr val="black"/>
              </a:solidFill>
              <a:latin typeface="Calibri" panose="020F0502020204030204"/>
            </a:endParaRPr>
          </a:p>
        </p:txBody>
      </p:sp>
      <p:sp>
        <p:nvSpPr>
          <p:cNvPr id="13" name="CuadroTexto 12"/>
          <p:cNvSpPr txBox="1"/>
          <p:nvPr/>
        </p:nvSpPr>
        <p:spPr>
          <a:xfrm>
            <a:off x="133350" y="514350"/>
            <a:ext cx="10591800" cy="400110"/>
          </a:xfrm>
          <a:prstGeom prst="rect">
            <a:avLst/>
          </a:prstGeom>
          <a:noFill/>
        </p:spPr>
        <p:txBody>
          <a:bodyPr wrap="square" rtlCol="0">
            <a:spAutoFit/>
          </a:bodyPr>
          <a:lstStyle/>
          <a:p>
            <a:r>
              <a:rPr lang="es-EC" sz="2000" b="1" dirty="0" smtClean="0">
                <a:latin typeface="Arial" panose="020B0604020202020204" pitchFamily="34" charset="0"/>
                <a:cs typeface="Arial" panose="020B0604020202020204" pitchFamily="34" charset="0"/>
              </a:rPr>
              <a:t>Principales Genes diana en la caracterización molecular de </a:t>
            </a:r>
            <a:r>
              <a:rPr lang="es-EC" sz="2000" b="1" i="1" dirty="0" err="1" smtClean="0">
                <a:latin typeface="Arial" panose="020B0604020202020204" pitchFamily="34" charset="0"/>
                <a:cs typeface="Arial" panose="020B0604020202020204" pitchFamily="34" charset="0"/>
              </a:rPr>
              <a:t>Giardia</a:t>
            </a:r>
            <a:r>
              <a:rPr lang="es-EC" sz="2000" b="1" dirty="0" smtClean="0">
                <a:latin typeface="Arial" panose="020B0604020202020204" pitchFamily="34" charset="0"/>
                <a:cs typeface="Arial" panose="020B0604020202020204" pitchFamily="34" charset="0"/>
              </a:rPr>
              <a:t> </a:t>
            </a:r>
            <a:r>
              <a:rPr lang="es-EC" sz="2000" b="1" dirty="0" err="1" smtClean="0">
                <a:latin typeface="Arial" panose="020B0604020202020204" pitchFamily="34" charset="0"/>
                <a:cs typeface="Arial" panose="020B0604020202020204" pitchFamily="34" charset="0"/>
              </a:rPr>
              <a:t>sp</a:t>
            </a:r>
            <a:r>
              <a:rPr lang="es-EC" sz="2000" b="1" dirty="0" smtClean="0">
                <a:latin typeface="Arial" panose="020B0604020202020204" pitchFamily="34" charset="0"/>
                <a:cs typeface="Arial" panose="020B0604020202020204" pitchFamily="34" charset="0"/>
              </a:rPr>
              <a:t>.</a:t>
            </a:r>
            <a:endParaRPr lang="es-EC" sz="2000" b="1" dirty="0">
              <a:latin typeface="Arial" panose="020B0604020202020204" pitchFamily="34" charset="0"/>
              <a:cs typeface="Arial" panose="020B0604020202020204" pitchFamily="34" charset="0"/>
            </a:endParaRPr>
          </a:p>
        </p:txBody>
      </p:sp>
      <p:sp>
        <p:nvSpPr>
          <p:cNvPr id="14" name="CuadroTexto 13"/>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GIARDIASIS</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870790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4 Image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t="10991"/>
          <a:stretch/>
        </p:blipFill>
        <p:spPr>
          <a:xfrm>
            <a:off x="7395411" y="581249"/>
            <a:ext cx="2979999" cy="2405396"/>
          </a:xfrm>
          <a:prstGeom prst="rect">
            <a:avLst/>
          </a:prstGeom>
        </p:spPr>
      </p:pic>
      <p:sp>
        <p:nvSpPr>
          <p:cNvPr id="8" name="Rectángulo 7"/>
          <p:cNvSpPr/>
          <p:nvPr/>
        </p:nvSpPr>
        <p:spPr>
          <a:xfrm>
            <a:off x="376312" y="1331794"/>
            <a:ext cx="2512368" cy="5557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t>Especies Sociales </a:t>
            </a:r>
            <a:endParaRPr lang="es-EC" dirty="0"/>
          </a:p>
        </p:txBody>
      </p:sp>
      <p:sp>
        <p:nvSpPr>
          <p:cNvPr id="9" name="Rectángulo redondeado 8"/>
          <p:cNvSpPr/>
          <p:nvPr/>
        </p:nvSpPr>
        <p:spPr>
          <a:xfrm>
            <a:off x="376312" y="666139"/>
            <a:ext cx="2525068" cy="51728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i="1" dirty="0" err="1" smtClean="0"/>
              <a:t>Cebus</a:t>
            </a:r>
            <a:r>
              <a:rPr lang="es-EC" b="1" i="1" dirty="0" smtClean="0"/>
              <a:t> </a:t>
            </a:r>
            <a:r>
              <a:rPr lang="es-EC" b="1" i="1" dirty="0" err="1" smtClean="0"/>
              <a:t>albifrons</a:t>
            </a:r>
            <a:r>
              <a:rPr lang="es-EC" b="1" i="1" dirty="0" smtClean="0"/>
              <a:t> </a:t>
            </a:r>
            <a:r>
              <a:rPr lang="es-EC" b="1" i="1" dirty="0" err="1" smtClean="0"/>
              <a:t>cuscinus</a:t>
            </a:r>
            <a:endParaRPr lang="es-EC" b="1" i="1" dirty="0"/>
          </a:p>
        </p:txBody>
      </p:sp>
      <p:sp>
        <p:nvSpPr>
          <p:cNvPr id="10" name="Rectángulo 9"/>
          <p:cNvSpPr/>
          <p:nvPr/>
        </p:nvSpPr>
        <p:spPr>
          <a:xfrm>
            <a:off x="376312" y="1954641"/>
            <a:ext cx="2512368" cy="4815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t>Contactos Heterogéneos </a:t>
            </a:r>
            <a:endParaRPr lang="es-EC" dirty="0"/>
          </a:p>
        </p:txBody>
      </p:sp>
      <p:sp>
        <p:nvSpPr>
          <p:cNvPr id="11" name="CuadroTexto 10"/>
          <p:cNvSpPr txBox="1"/>
          <p:nvPr/>
        </p:nvSpPr>
        <p:spPr>
          <a:xfrm>
            <a:off x="544754" y="2459631"/>
            <a:ext cx="3371592" cy="1200329"/>
          </a:xfrm>
          <a:prstGeom prst="rect">
            <a:avLst/>
          </a:prstGeom>
          <a:noFill/>
        </p:spPr>
        <p:txBody>
          <a:bodyPr wrap="square" rtlCol="0">
            <a:spAutoFit/>
          </a:bodyPr>
          <a:lstStyle/>
          <a:p>
            <a:pPr marL="285750" indent="-285750">
              <a:buFont typeface="Arial" panose="020B0604020202020204" pitchFamily="34" charset="0"/>
              <a:buChar char="•"/>
            </a:pPr>
            <a:r>
              <a:rPr lang="es-EC" dirty="0" smtClean="0"/>
              <a:t>Juegos</a:t>
            </a:r>
          </a:p>
          <a:p>
            <a:pPr marL="285750" indent="-285750">
              <a:buFont typeface="Arial" panose="020B0604020202020204" pitchFamily="34" charset="0"/>
              <a:buChar char="•"/>
            </a:pPr>
            <a:r>
              <a:rPr lang="es-EC" dirty="0" smtClean="0"/>
              <a:t>Acicalamiento</a:t>
            </a:r>
          </a:p>
          <a:p>
            <a:pPr marL="285750" indent="-285750">
              <a:buFont typeface="Arial" panose="020B0604020202020204" pitchFamily="34" charset="0"/>
              <a:buChar char="•"/>
            </a:pPr>
            <a:r>
              <a:rPr lang="es-EC" dirty="0" smtClean="0"/>
              <a:t>Amamantamiento</a:t>
            </a:r>
          </a:p>
          <a:p>
            <a:pPr marL="285750" indent="-285750">
              <a:buFont typeface="Arial" panose="020B0604020202020204" pitchFamily="34" charset="0"/>
              <a:buChar char="•"/>
            </a:pPr>
            <a:r>
              <a:rPr lang="es-EC" dirty="0" smtClean="0"/>
              <a:t>Cópula</a:t>
            </a:r>
            <a:endParaRPr lang="es-EC" dirty="0"/>
          </a:p>
        </p:txBody>
      </p:sp>
      <p:sp>
        <p:nvSpPr>
          <p:cNvPr id="12" name="CuadroTexto 11"/>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REDES SOCIALES Y EPIDEMIOLOGÍA</a:t>
            </a:r>
            <a:endParaRPr lang="es-ES" sz="2800" b="1" i="1" dirty="0">
              <a:ln w="0"/>
              <a:effectLst>
                <a:outerShdw blurRad="38100" dist="19050" dir="2700000" algn="tl" rotWithShape="0">
                  <a:schemeClr val="dk1">
                    <a:alpha val="40000"/>
                  </a:schemeClr>
                </a:outerShdw>
              </a:effectLst>
            </a:endParaRPr>
          </a:p>
        </p:txBody>
      </p:sp>
      <p:pic>
        <p:nvPicPr>
          <p:cNvPr id="4" name="Imagen 3"/>
          <p:cNvPicPr>
            <a:picLocks noChangeAspect="1"/>
          </p:cNvPicPr>
          <p:nvPr/>
        </p:nvPicPr>
        <p:blipFill rotWithShape="1">
          <a:blip r:embed="rId5" cstate="print">
            <a:extLst>
              <a:ext uri="{28A0092B-C50C-407E-A947-70E740481C1C}">
                <a14:useLocalDpi xmlns:a14="http://schemas.microsoft.com/office/drawing/2010/main" val="0"/>
              </a:ext>
            </a:extLst>
          </a:blip>
          <a:srcRect t="25497" r="22807"/>
          <a:stretch/>
        </p:blipFill>
        <p:spPr>
          <a:xfrm>
            <a:off x="3649397" y="3041861"/>
            <a:ext cx="3733313" cy="2702410"/>
          </a:xfrm>
          <a:prstGeom prst="rect">
            <a:avLst/>
          </a:prstGeom>
        </p:spPr>
      </p:pic>
      <p:pic>
        <p:nvPicPr>
          <p:cNvPr id="5" name="Imagen 4"/>
          <p:cNvPicPr>
            <a:picLocks noChangeAspect="1"/>
          </p:cNvPicPr>
          <p:nvPr/>
        </p:nvPicPr>
        <p:blipFill rotWithShape="1">
          <a:blip r:embed="rId6" cstate="print">
            <a:extLst>
              <a:ext uri="{28A0092B-C50C-407E-A947-70E740481C1C}">
                <a14:useLocalDpi xmlns:a14="http://schemas.microsoft.com/office/drawing/2010/main" val="0"/>
              </a:ext>
            </a:extLst>
          </a:blip>
          <a:srcRect l="29825" t="29942" r="23084" b="29651"/>
          <a:stretch/>
        </p:blipFill>
        <p:spPr>
          <a:xfrm>
            <a:off x="3649398" y="581249"/>
            <a:ext cx="3733313" cy="2402583"/>
          </a:xfrm>
          <a:prstGeom prst="rect">
            <a:avLst/>
          </a:prstGeom>
        </p:spPr>
      </p:pic>
      <p:pic>
        <p:nvPicPr>
          <p:cNvPr id="6" name="Imagen 5"/>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14348" t="29376" r="35324" b="9266"/>
          <a:stretch/>
        </p:blipFill>
        <p:spPr>
          <a:xfrm>
            <a:off x="7404278" y="3041861"/>
            <a:ext cx="2983832" cy="2728355"/>
          </a:xfrm>
          <a:prstGeom prst="rect">
            <a:avLst/>
          </a:prstGeom>
        </p:spPr>
      </p:pic>
    </p:spTree>
    <p:extLst>
      <p:ext uri="{BB962C8B-B14F-4D97-AF65-F5344CB8AC3E}">
        <p14:creationId xmlns:p14="http://schemas.microsoft.com/office/powerpoint/2010/main" val="841603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4 Image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9"/>
          <p:cNvSpPr/>
          <p:nvPr/>
        </p:nvSpPr>
        <p:spPr>
          <a:xfrm>
            <a:off x="376312" y="1954641"/>
            <a:ext cx="2512368" cy="4815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t>Contactos Heterogéneos </a:t>
            </a:r>
            <a:endParaRPr lang="es-EC" dirty="0"/>
          </a:p>
        </p:txBody>
      </p:sp>
      <p:sp>
        <p:nvSpPr>
          <p:cNvPr id="11" name="CuadroTexto 10"/>
          <p:cNvSpPr txBox="1"/>
          <p:nvPr/>
        </p:nvSpPr>
        <p:spPr>
          <a:xfrm>
            <a:off x="544754" y="2459631"/>
            <a:ext cx="3371592" cy="1200329"/>
          </a:xfrm>
          <a:prstGeom prst="rect">
            <a:avLst/>
          </a:prstGeom>
          <a:noFill/>
        </p:spPr>
        <p:txBody>
          <a:bodyPr wrap="square" rtlCol="0">
            <a:spAutoFit/>
          </a:bodyPr>
          <a:lstStyle/>
          <a:p>
            <a:pPr marL="285750" indent="-285750">
              <a:buFont typeface="Arial" panose="020B0604020202020204" pitchFamily="34" charset="0"/>
              <a:buChar char="•"/>
            </a:pPr>
            <a:r>
              <a:rPr lang="es-EC" dirty="0" smtClean="0"/>
              <a:t>Juegos</a:t>
            </a:r>
          </a:p>
          <a:p>
            <a:pPr marL="285750" indent="-285750">
              <a:buFont typeface="Arial" panose="020B0604020202020204" pitchFamily="34" charset="0"/>
              <a:buChar char="•"/>
            </a:pPr>
            <a:r>
              <a:rPr lang="es-EC" dirty="0" smtClean="0"/>
              <a:t>Acicalamiento</a:t>
            </a:r>
          </a:p>
          <a:p>
            <a:pPr marL="285750" indent="-285750">
              <a:buFont typeface="Arial" panose="020B0604020202020204" pitchFamily="34" charset="0"/>
              <a:buChar char="•"/>
            </a:pPr>
            <a:r>
              <a:rPr lang="es-EC" dirty="0" smtClean="0"/>
              <a:t>Amamantamiento</a:t>
            </a:r>
          </a:p>
          <a:p>
            <a:pPr marL="285750" indent="-285750">
              <a:buFont typeface="Arial" panose="020B0604020202020204" pitchFamily="34" charset="0"/>
              <a:buChar char="•"/>
            </a:pPr>
            <a:r>
              <a:rPr lang="es-EC" dirty="0" smtClean="0"/>
              <a:t>Cópula</a:t>
            </a:r>
            <a:endParaRPr lang="es-EC" dirty="0"/>
          </a:p>
        </p:txBody>
      </p:sp>
      <p:sp>
        <p:nvSpPr>
          <p:cNvPr id="12" name="CuadroTexto 11"/>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REDES SOCIALES Y EPIDEMIOLOGÍA</a:t>
            </a:r>
            <a:endParaRPr lang="es-ES" sz="2800" b="1" i="1" dirty="0">
              <a:ln w="0"/>
              <a:effectLst>
                <a:outerShdw blurRad="38100" dist="19050" dir="2700000" algn="tl" rotWithShape="0">
                  <a:schemeClr val="dk1">
                    <a:alpha val="40000"/>
                  </a:schemeClr>
                </a:outerShdw>
              </a:effectLst>
            </a:endParaRPr>
          </a:p>
        </p:txBody>
      </p:sp>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l="29825" t="29942" r="23084" b="29651"/>
          <a:stretch/>
        </p:blipFill>
        <p:spPr>
          <a:xfrm>
            <a:off x="3649398" y="581249"/>
            <a:ext cx="3733313" cy="2402583"/>
          </a:xfrm>
          <a:prstGeom prst="rect">
            <a:avLst/>
          </a:prstGeom>
        </p:spPr>
      </p:pic>
      <p:sp>
        <p:nvSpPr>
          <p:cNvPr id="13" name="Flecha derecha 12"/>
          <p:cNvSpPr/>
          <p:nvPr/>
        </p:nvSpPr>
        <p:spPr>
          <a:xfrm>
            <a:off x="3692963" y="3092535"/>
            <a:ext cx="3646181" cy="1181791"/>
          </a:xfrm>
          <a:prstGeom prst="rightArrow">
            <a:avLst/>
          </a:prstGeom>
          <a:solidFill>
            <a:schemeClr val="tx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s-EC" dirty="0" smtClean="0"/>
              <a:t>Existe relación con helmintos Gastrointestinales?</a:t>
            </a:r>
            <a:endParaRPr lang="es-EC" dirty="0"/>
          </a:p>
        </p:txBody>
      </p:sp>
      <p:pic>
        <p:nvPicPr>
          <p:cNvPr id="14" name="Imagen 13"/>
          <p:cNvPicPr>
            <a:picLocks noChangeAspect="1"/>
          </p:cNvPicPr>
          <p:nvPr/>
        </p:nvPicPr>
        <p:blipFill rotWithShape="1">
          <a:blip r:embed="rId5" cstate="print">
            <a:extLst>
              <a:ext uri="{28A0092B-C50C-407E-A947-70E740481C1C}">
                <a14:useLocalDpi xmlns:a14="http://schemas.microsoft.com/office/drawing/2010/main" val="0"/>
              </a:ext>
            </a:extLst>
          </a:blip>
          <a:srcRect l="58939" t="19792" r="32528" b="73750"/>
          <a:stretch/>
        </p:blipFill>
        <p:spPr>
          <a:xfrm>
            <a:off x="4781632" y="4274326"/>
            <a:ext cx="524996" cy="627896"/>
          </a:xfrm>
          <a:prstGeom prst="rect">
            <a:avLst/>
          </a:prstGeom>
        </p:spPr>
      </p:pic>
      <p:pic>
        <p:nvPicPr>
          <p:cNvPr id="16" name="Imagen 15"/>
          <p:cNvPicPr>
            <a:picLocks noChangeAspect="1"/>
          </p:cNvPicPr>
          <p:nvPr/>
        </p:nvPicPr>
        <p:blipFill rotWithShape="1">
          <a:blip r:embed="rId6" cstate="print">
            <a:extLst>
              <a:ext uri="{28A0092B-C50C-407E-A947-70E740481C1C}">
                <a14:useLocalDpi xmlns:a14="http://schemas.microsoft.com/office/drawing/2010/main" val="0"/>
              </a:ext>
            </a:extLst>
          </a:blip>
          <a:srcRect l="19386" t="40040" r="70613" b="18948"/>
          <a:stretch/>
        </p:blipFill>
        <p:spPr>
          <a:xfrm>
            <a:off x="5306628" y="4212950"/>
            <a:ext cx="590805" cy="689272"/>
          </a:xfrm>
          <a:prstGeom prst="rect">
            <a:avLst/>
          </a:prstGeom>
        </p:spPr>
      </p:pic>
      <p:pic>
        <p:nvPicPr>
          <p:cNvPr id="17" name="Imagen 1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734116" y="1331794"/>
            <a:ext cx="3806961" cy="3539980"/>
          </a:xfrm>
          <a:prstGeom prst="rect">
            <a:avLst/>
          </a:prstGeom>
        </p:spPr>
      </p:pic>
      <p:sp>
        <p:nvSpPr>
          <p:cNvPr id="18" name="Rectángulo 17"/>
          <p:cNvSpPr/>
          <p:nvPr/>
        </p:nvSpPr>
        <p:spPr>
          <a:xfrm>
            <a:off x="8319912" y="666139"/>
            <a:ext cx="2392084" cy="5172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t>Análisis de Redes Sociales  (ARS)</a:t>
            </a:r>
            <a:endParaRPr lang="es-EC" dirty="0"/>
          </a:p>
        </p:txBody>
      </p:sp>
      <p:sp>
        <p:nvSpPr>
          <p:cNvPr id="19" name="Rectángulo 18"/>
          <p:cNvSpPr/>
          <p:nvPr/>
        </p:nvSpPr>
        <p:spPr>
          <a:xfrm>
            <a:off x="7094950" y="4871774"/>
            <a:ext cx="5097050" cy="76134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Determinar  el rol del individuo en la influencia en la transmisión de parásitos</a:t>
            </a:r>
            <a:endParaRPr lang="es-EC"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185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4 Image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5344510" y="2112579"/>
            <a:ext cx="6702387" cy="384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8" name="Imagen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31141"/>
            <a:ext cx="5137942" cy="2779296"/>
          </a:xfrm>
          <a:prstGeom prst="rect">
            <a:avLst/>
          </a:prstGeom>
        </p:spPr>
      </p:pic>
      <p:sp>
        <p:nvSpPr>
          <p:cNvPr id="5" name="Rectángulo 4"/>
          <p:cNvSpPr/>
          <p:nvPr/>
        </p:nvSpPr>
        <p:spPr>
          <a:xfrm>
            <a:off x="258445" y="1364919"/>
            <a:ext cx="4433871" cy="4719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Centralidad es el poder social del un nodo.</a:t>
            </a:r>
            <a:endParaRPr lang="es-EC" dirty="0"/>
          </a:p>
        </p:txBody>
      </p:sp>
      <p:sp>
        <p:nvSpPr>
          <p:cNvPr id="20" name="CuadroTexto 19"/>
          <p:cNvSpPr txBox="1"/>
          <p:nvPr/>
        </p:nvSpPr>
        <p:spPr>
          <a:xfrm>
            <a:off x="924600" y="702930"/>
            <a:ext cx="4920089" cy="369332"/>
          </a:xfrm>
          <a:prstGeom prst="rect">
            <a:avLst/>
          </a:prstGeom>
          <a:noFill/>
        </p:spPr>
        <p:txBody>
          <a:bodyPr wrap="square" rtlCol="0">
            <a:spAutoFit/>
          </a:bodyPr>
          <a:lstStyle/>
          <a:p>
            <a:r>
              <a:rPr lang="es-EC" b="1" dirty="0" smtClean="0">
                <a:latin typeface="Arial" panose="020B0604020202020204" pitchFamily="34" charset="0"/>
                <a:cs typeface="Arial" panose="020B0604020202020204" pitchFamily="34" charset="0"/>
              </a:rPr>
              <a:t>ANÁLISIS DE REDES SOCIALES</a:t>
            </a:r>
            <a:endParaRPr lang="es-EC" b="1" dirty="0">
              <a:latin typeface="Arial" panose="020B0604020202020204" pitchFamily="34" charset="0"/>
              <a:cs typeface="Arial" panose="020B0604020202020204" pitchFamily="34" charset="0"/>
            </a:endParaRPr>
          </a:p>
        </p:txBody>
      </p:sp>
      <p:sp>
        <p:nvSpPr>
          <p:cNvPr id="8" name="CuadroTexto 7"/>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REDES SOCIALES Y EPIDEMIOLOGÍA</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35773708"/>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4 Image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Diagrama 11"/>
          <p:cNvGraphicFramePr/>
          <p:nvPr>
            <p:extLst>
              <p:ext uri="{D42A27DB-BD31-4B8C-83A1-F6EECF244321}">
                <p14:modId xmlns:p14="http://schemas.microsoft.com/office/powerpoint/2010/main" val="2621502631"/>
              </p:ext>
            </p:extLst>
          </p:nvPr>
        </p:nvGraphicFramePr>
        <p:xfrm>
          <a:off x="5468676" y="1125246"/>
          <a:ext cx="6578221" cy="51910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CuadroTexto 1"/>
          <p:cNvSpPr txBox="1"/>
          <p:nvPr/>
        </p:nvSpPr>
        <p:spPr>
          <a:xfrm>
            <a:off x="924600" y="702930"/>
            <a:ext cx="4920089" cy="369332"/>
          </a:xfrm>
          <a:prstGeom prst="rect">
            <a:avLst/>
          </a:prstGeom>
          <a:noFill/>
        </p:spPr>
        <p:txBody>
          <a:bodyPr wrap="square" rtlCol="0">
            <a:spAutoFit/>
          </a:bodyPr>
          <a:lstStyle/>
          <a:p>
            <a:r>
              <a:rPr lang="es-EC" b="1" dirty="0" smtClean="0">
                <a:latin typeface="Arial" panose="020B0604020202020204" pitchFamily="34" charset="0"/>
                <a:cs typeface="Arial" panose="020B0604020202020204" pitchFamily="34" charset="0"/>
              </a:rPr>
              <a:t>ANÁLISIS DE REDES SOCIALES</a:t>
            </a:r>
            <a:endParaRPr lang="es-EC" b="1" dirty="0">
              <a:latin typeface="Arial" panose="020B0604020202020204" pitchFamily="34" charset="0"/>
              <a:cs typeface="Arial" panose="020B0604020202020204" pitchFamily="34" charset="0"/>
            </a:endParaRPr>
          </a:p>
        </p:txBody>
      </p:sp>
      <p:sp>
        <p:nvSpPr>
          <p:cNvPr id="10" name="CuadroTexto 9"/>
          <p:cNvSpPr txBox="1"/>
          <p:nvPr/>
        </p:nvSpPr>
        <p:spPr>
          <a:xfrm>
            <a:off x="5844689" y="795019"/>
            <a:ext cx="4920089" cy="369332"/>
          </a:xfrm>
          <a:prstGeom prst="rect">
            <a:avLst/>
          </a:prstGeom>
          <a:noFill/>
        </p:spPr>
        <p:txBody>
          <a:bodyPr wrap="square" rtlCol="0">
            <a:spAutoFit/>
          </a:bodyPr>
          <a:lstStyle/>
          <a:p>
            <a:r>
              <a:rPr lang="es-EC" b="1" dirty="0" smtClean="0">
                <a:latin typeface="Arial" panose="020B0604020202020204" pitchFamily="34" charset="0"/>
                <a:cs typeface="Arial" panose="020B0604020202020204" pitchFamily="34" charset="0"/>
              </a:rPr>
              <a:t>MEDIDAS DE CENTRALIDAD</a:t>
            </a:r>
            <a:endParaRPr lang="es-EC" b="1" dirty="0">
              <a:latin typeface="Arial" panose="020B0604020202020204" pitchFamily="34" charset="0"/>
              <a:cs typeface="Arial" panose="020B0604020202020204" pitchFamily="34" charset="0"/>
            </a:endParaRPr>
          </a:p>
        </p:txBody>
      </p:sp>
      <p:sp>
        <p:nvSpPr>
          <p:cNvPr id="3" name="Rectángulo 2"/>
          <p:cNvSpPr/>
          <p:nvPr/>
        </p:nvSpPr>
        <p:spPr>
          <a:xfrm>
            <a:off x="5344510" y="2112579"/>
            <a:ext cx="6702387" cy="384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8" name="Imagen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31141"/>
            <a:ext cx="5137942" cy="2779296"/>
          </a:xfrm>
          <a:prstGeom prst="rect">
            <a:avLst/>
          </a:prstGeom>
        </p:spPr>
      </p:pic>
      <p:sp>
        <p:nvSpPr>
          <p:cNvPr id="4" name="Elipse 3"/>
          <p:cNvSpPr/>
          <p:nvPr/>
        </p:nvSpPr>
        <p:spPr>
          <a:xfrm>
            <a:off x="1008821" y="3480374"/>
            <a:ext cx="567316" cy="5534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p:cNvSpPr/>
          <p:nvPr/>
        </p:nvSpPr>
        <p:spPr>
          <a:xfrm>
            <a:off x="258445" y="1364919"/>
            <a:ext cx="4433871" cy="4719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Centralidad es el poder social del un nodo.</a:t>
            </a:r>
            <a:endParaRPr lang="es-EC" dirty="0"/>
          </a:p>
        </p:txBody>
      </p:sp>
      <p:sp>
        <p:nvSpPr>
          <p:cNvPr id="13" name="CuadroTexto 12"/>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REDES SOCIALES Y EPIDEMIOLOGÍA</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24456852"/>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4 Image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Diagrama 11"/>
          <p:cNvGraphicFramePr/>
          <p:nvPr>
            <p:extLst>
              <p:ext uri="{D42A27DB-BD31-4B8C-83A1-F6EECF244321}">
                <p14:modId xmlns:p14="http://schemas.microsoft.com/office/powerpoint/2010/main" val="2621502631"/>
              </p:ext>
            </p:extLst>
          </p:nvPr>
        </p:nvGraphicFramePr>
        <p:xfrm>
          <a:off x="5468676" y="1125246"/>
          <a:ext cx="6578221" cy="51910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CuadroTexto 1"/>
          <p:cNvSpPr txBox="1"/>
          <p:nvPr/>
        </p:nvSpPr>
        <p:spPr>
          <a:xfrm>
            <a:off x="924600" y="702930"/>
            <a:ext cx="4920089" cy="369332"/>
          </a:xfrm>
          <a:prstGeom prst="rect">
            <a:avLst/>
          </a:prstGeom>
          <a:noFill/>
        </p:spPr>
        <p:txBody>
          <a:bodyPr wrap="square" rtlCol="0">
            <a:spAutoFit/>
          </a:bodyPr>
          <a:lstStyle/>
          <a:p>
            <a:r>
              <a:rPr lang="es-EC" b="1" dirty="0" smtClean="0">
                <a:latin typeface="Arial" panose="020B0604020202020204" pitchFamily="34" charset="0"/>
                <a:cs typeface="Arial" panose="020B0604020202020204" pitchFamily="34" charset="0"/>
              </a:rPr>
              <a:t>ANÁLISIS DE REDES SOCIALES</a:t>
            </a:r>
            <a:endParaRPr lang="es-EC" b="1" dirty="0">
              <a:latin typeface="Arial" panose="020B0604020202020204" pitchFamily="34" charset="0"/>
              <a:cs typeface="Arial" panose="020B0604020202020204" pitchFamily="34" charset="0"/>
            </a:endParaRPr>
          </a:p>
        </p:txBody>
      </p:sp>
      <p:sp>
        <p:nvSpPr>
          <p:cNvPr id="10" name="CuadroTexto 9"/>
          <p:cNvSpPr txBox="1"/>
          <p:nvPr/>
        </p:nvSpPr>
        <p:spPr>
          <a:xfrm>
            <a:off x="5844689" y="795019"/>
            <a:ext cx="4920089" cy="369332"/>
          </a:xfrm>
          <a:prstGeom prst="rect">
            <a:avLst/>
          </a:prstGeom>
          <a:noFill/>
        </p:spPr>
        <p:txBody>
          <a:bodyPr wrap="square" rtlCol="0">
            <a:spAutoFit/>
          </a:bodyPr>
          <a:lstStyle/>
          <a:p>
            <a:r>
              <a:rPr lang="es-EC" b="1" dirty="0" smtClean="0">
                <a:latin typeface="Arial" panose="020B0604020202020204" pitchFamily="34" charset="0"/>
                <a:cs typeface="Arial" panose="020B0604020202020204" pitchFamily="34" charset="0"/>
              </a:rPr>
              <a:t>MEDIDAS DE CENTRALIDAD</a:t>
            </a:r>
            <a:endParaRPr lang="es-EC" b="1" dirty="0">
              <a:latin typeface="Arial" panose="020B0604020202020204" pitchFamily="34" charset="0"/>
              <a:cs typeface="Arial" panose="020B0604020202020204" pitchFamily="34" charset="0"/>
            </a:endParaRPr>
          </a:p>
        </p:txBody>
      </p:sp>
      <p:sp>
        <p:nvSpPr>
          <p:cNvPr id="3" name="Rectángulo 2"/>
          <p:cNvSpPr/>
          <p:nvPr/>
        </p:nvSpPr>
        <p:spPr>
          <a:xfrm>
            <a:off x="5344510" y="3105807"/>
            <a:ext cx="6702387" cy="2849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 name="Imagen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31141"/>
            <a:ext cx="5137942" cy="2779296"/>
          </a:xfrm>
          <a:prstGeom prst="rect">
            <a:avLst/>
          </a:prstGeom>
        </p:spPr>
      </p:pic>
      <p:sp>
        <p:nvSpPr>
          <p:cNvPr id="6" name="Elipse 5"/>
          <p:cNvSpPr/>
          <p:nvPr/>
        </p:nvSpPr>
        <p:spPr>
          <a:xfrm>
            <a:off x="2509574" y="3105807"/>
            <a:ext cx="1003647" cy="10210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tángulo 17"/>
          <p:cNvSpPr/>
          <p:nvPr/>
        </p:nvSpPr>
        <p:spPr>
          <a:xfrm>
            <a:off x="258445" y="1364919"/>
            <a:ext cx="4433871" cy="4719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Centralidad es el poder social del un nodo.</a:t>
            </a:r>
            <a:endParaRPr lang="es-EC" dirty="0"/>
          </a:p>
        </p:txBody>
      </p:sp>
      <p:sp>
        <p:nvSpPr>
          <p:cNvPr id="11" name="CuadroTexto 10"/>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REDES SOCIALES Y EPIDEMIOLOGÍA</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7282283"/>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4 Image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Diagrama 11"/>
          <p:cNvGraphicFramePr/>
          <p:nvPr>
            <p:extLst>
              <p:ext uri="{D42A27DB-BD31-4B8C-83A1-F6EECF244321}">
                <p14:modId xmlns:p14="http://schemas.microsoft.com/office/powerpoint/2010/main" val="838878558"/>
              </p:ext>
            </p:extLst>
          </p:nvPr>
        </p:nvGraphicFramePr>
        <p:xfrm>
          <a:off x="5468676" y="1125246"/>
          <a:ext cx="6578221" cy="51910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CuadroTexto 1"/>
          <p:cNvSpPr txBox="1"/>
          <p:nvPr/>
        </p:nvSpPr>
        <p:spPr>
          <a:xfrm>
            <a:off x="924600" y="702930"/>
            <a:ext cx="4920089" cy="369332"/>
          </a:xfrm>
          <a:prstGeom prst="rect">
            <a:avLst/>
          </a:prstGeom>
          <a:noFill/>
        </p:spPr>
        <p:txBody>
          <a:bodyPr wrap="square" rtlCol="0">
            <a:spAutoFit/>
          </a:bodyPr>
          <a:lstStyle/>
          <a:p>
            <a:r>
              <a:rPr lang="es-EC" b="1" dirty="0" smtClean="0">
                <a:latin typeface="Arial" panose="020B0604020202020204" pitchFamily="34" charset="0"/>
                <a:cs typeface="Arial" panose="020B0604020202020204" pitchFamily="34" charset="0"/>
              </a:rPr>
              <a:t>ANÁLISIS DE REDES SOCIALES</a:t>
            </a:r>
            <a:endParaRPr lang="es-EC" b="1" dirty="0">
              <a:latin typeface="Arial" panose="020B0604020202020204" pitchFamily="34" charset="0"/>
              <a:cs typeface="Arial" panose="020B0604020202020204" pitchFamily="34" charset="0"/>
            </a:endParaRPr>
          </a:p>
        </p:txBody>
      </p:sp>
      <p:sp>
        <p:nvSpPr>
          <p:cNvPr id="10" name="CuadroTexto 9"/>
          <p:cNvSpPr txBox="1"/>
          <p:nvPr/>
        </p:nvSpPr>
        <p:spPr>
          <a:xfrm>
            <a:off x="5844689" y="795019"/>
            <a:ext cx="4920089" cy="369332"/>
          </a:xfrm>
          <a:prstGeom prst="rect">
            <a:avLst/>
          </a:prstGeom>
          <a:noFill/>
        </p:spPr>
        <p:txBody>
          <a:bodyPr wrap="square" rtlCol="0">
            <a:spAutoFit/>
          </a:bodyPr>
          <a:lstStyle/>
          <a:p>
            <a:r>
              <a:rPr lang="es-EC" b="1" dirty="0" smtClean="0">
                <a:latin typeface="Arial" panose="020B0604020202020204" pitchFamily="34" charset="0"/>
                <a:cs typeface="Arial" panose="020B0604020202020204" pitchFamily="34" charset="0"/>
              </a:rPr>
              <a:t>MEDIDAS DE CENTRALIDAD</a:t>
            </a:r>
            <a:endParaRPr lang="es-EC" b="1" dirty="0">
              <a:latin typeface="Arial" panose="020B0604020202020204" pitchFamily="34" charset="0"/>
              <a:cs typeface="Arial" panose="020B0604020202020204" pitchFamily="34" charset="0"/>
            </a:endParaRPr>
          </a:p>
        </p:txBody>
      </p:sp>
      <p:sp>
        <p:nvSpPr>
          <p:cNvPr id="3" name="Rectángulo 2"/>
          <p:cNvSpPr/>
          <p:nvPr/>
        </p:nvSpPr>
        <p:spPr>
          <a:xfrm>
            <a:off x="5344510" y="4099033"/>
            <a:ext cx="6702387" cy="1856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3" name="Imagen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31141"/>
            <a:ext cx="5137942" cy="2779296"/>
          </a:xfrm>
          <a:prstGeom prst="rect">
            <a:avLst/>
          </a:prstGeom>
        </p:spPr>
      </p:pic>
      <p:sp>
        <p:nvSpPr>
          <p:cNvPr id="4" name="Elipse 3"/>
          <p:cNvSpPr/>
          <p:nvPr/>
        </p:nvSpPr>
        <p:spPr>
          <a:xfrm>
            <a:off x="1685639" y="2719137"/>
            <a:ext cx="926432" cy="17686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Rectángulo 15"/>
          <p:cNvSpPr/>
          <p:nvPr/>
        </p:nvSpPr>
        <p:spPr>
          <a:xfrm>
            <a:off x="258445" y="1364919"/>
            <a:ext cx="4433871" cy="4719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Centralidad es el poder social del un nodo.</a:t>
            </a:r>
            <a:endParaRPr lang="es-EC" dirty="0"/>
          </a:p>
        </p:txBody>
      </p:sp>
      <p:sp>
        <p:nvSpPr>
          <p:cNvPr id="11" name="CuadroTexto 10"/>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REDES SOCIALES Y EPIDEMIOLOGÍA</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27491855"/>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81898" y="5925844"/>
            <a:ext cx="3090940" cy="719390"/>
          </a:xfrm>
          <a:prstGeom prst="rect">
            <a:avLst/>
          </a:prstGeom>
        </p:spPr>
      </p:pic>
      <p:sp>
        <p:nvSpPr>
          <p:cNvPr id="5" name="CuadroTexto 4"/>
          <p:cNvSpPr txBox="1"/>
          <p:nvPr/>
        </p:nvSpPr>
        <p:spPr>
          <a:xfrm>
            <a:off x="3326143" y="2261937"/>
            <a:ext cx="8646695" cy="1107996"/>
          </a:xfrm>
          <a:prstGeom prst="rect">
            <a:avLst/>
          </a:prstGeom>
          <a:noFill/>
        </p:spPr>
        <p:txBody>
          <a:bodyPr wrap="square" rtlCol="0">
            <a:spAutoFit/>
          </a:bodyPr>
          <a:lstStyle/>
          <a:p>
            <a:r>
              <a:rPr lang="es-EC" sz="6600" b="1" dirty="0" smtClean="0"/>
              <a:t>INTRODUCCIÓN</a:t>
            </a:r>
            <a:endParaRPr lang="es-EC" sz="6600" b="1" dirty="0"/>
          </a:p>
        </p:txBody>
      </p:sp>
    </p:spTree>
    <p:extLst>
      <p:ext uri="{BB962C8B-B14F-4D97-AF65-F5344CB8AC3E}">
        <p14:creationId xmlns:p14="http://schemas.microsoft.com/office/powerpoint/2010/main" val="13456755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4 Image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Diagrama 11"/>
          <p:cNvGraphicFramePr/>
          <p:nvPr>
            <p:extLst>
              <p:ext uri="{D42A27DB-BD31-4B8C-83A1-F6EECF244321}">
                <p14:modId xmlns:p14="http://schemas.microsoft.com/office/powerpoint/2010/main" val="4281234376"/>
              </p:ext>
            </p:extLst>
          </p:nvPr>
        </p:nvGraphicFramePr>
        <p:xfrm>
          <a:off x="5468676" y="1125246"/>
          <a:ext cx="6578221" cy="51910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CuadroTexto 1"/>
          <p:cNvSpPr txBox="1"/>
          <p:nvPr/>
        </p:nvSpPr>
        <p:spPr>
          <a:xfrm>
            <a:off x="924600" y="702930"/>
            <a:ext cx="4920089" cy="369332"/>
          </a:xfrm>
          <a:prstGeom prst="rect">
            <a:avLst/>
          </a:prstGeom>
          <a:noFill/>
        </p:spPr>
        <p:txBody>
          <a:bodyPr wrap="square" rtlCol="0">
            <a:spAutoFit/>
          </a:bodyPr>
          <a:lstStyle/>
          <a:p>
            <a:r>
              <a:rPr lang="es-EC" b="1" dirty="0" smtClean="0">
                <a:latin typeface="Arial" panose="020B0604020202020204" pitchFamily="34" charset="0"/>
                <a:cs typeface="Arial" panose="020B0604020202020204" pitchFamily="34" charset="0"/>
              </a:rPr>
              <a:t>ANÁLISIS DE REDES SOCIALES</a:t>
            </a:r>
            <a:endParaRPr lang="es-EC" b="1" dirty="0">
              <a:latin typeface="Arial" panose="020B0604020202020204" pitchFamily="34" charset="0"/>
              <a:cs typeface="Arial" panose="020B0604020202020204" pitchFamily="34" charset="0"/>
            </a:endParaRPr>
          </a:p>
        </p:txBody>
      </p:sp>
      <p:sp>
        <p:nvSpPr>
          <p:cNvPr id="10" name="CuadroTexto 9"/>
          <p:cNvSpPr txBox="1"/>
          <p:nvPr/>
        </p:nvSpPr>
        <p:spPr>
          <a:xfrm>
            <a:off x="5844689" y="795019"/>
            <a:ext cx="4920089" cy="369332"/>
          </a:xfrm>
          <a:prstGeom prst="rect">
            <a:avLst/>
          </a:prstGeom>
          <a:noFill/>
        </p:spPr>
        <p:txBody>
          <a:bodyPr wrap="square" rtlCol="0">
            <a:spAutoFit/>
          </a:bodyPr>
          <a:lstStyle/>
          <a:p>
            <a:r>
              <a:rPr lang="es-EC" b="1" dirty="0" smtClean="0">
                <a:latin typeface="Arial" panose="020B0604020202020204" pitchFamily="34" charset="0"/>
                <a:cs typeface="Arial" panose="020B0604020202020204" pitchFamily="34" charset="0"/>
              </a:rPr>
              <a:t>MEDIDAS DE CENTRALIDAD</a:t>
            </a:r>
            <a:endParaRPr lang="es-EC" b="1" dirty="0">
              <a:latin typeface="Arial" panose="020B0604020202020204" pitchFamily="34" charset="0"/>
              <a:cs typeface="Arial" panose="020B0604020202020204" pitchFamily="34" charset="0"/>
            </a:endParaRPr>
          </a:p>
        </p:txBody>
      </p:sp>
      <p:sp>
        <p:nvSpPr>
          <p:cNvPr id="3" name="Rectángulo 2"/>
          <p:cNvSpPr/>
          <p:nvPr/>
        </p:nvSpPr>
        <p:spPr>
          <a:xfrm>
            <a:off x="5344510" y="5202621"/>
            <a:ext cx="6702387" cy="75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3" name="Imagen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31141"/>
            <a:ext cx="5137942" cy="2779296"/>
          </a:xfrm>
          <a:prstGeom prst="rect">
            <a:avLst/>
          </a:prstGeom>
        </p:spPr>
      </p:pic>
      <p:sp>
        <p:nvSpPr>
          <p:cNvPr id="4" name="Elipse 3"/>
          <p:cNvSpPr/>
          <p:nvPr/>
        </p:nvSpPr>
        <p:spPr>
          <a:xfrm>
            <a:off x="1008822" y="3552347"/>
            <a:ext cx="495126" cy="4782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6" name="Conector recto de flecha 5"/>
          <p:cNvCxnSpPr/>
          <p:nvPr/>
        </p:nvCxnSpPr>
        <p:spPr>
          <a:xfrm flipH="1">
            <a:off x="1384010" y="3320716"/>
            <a:ext cx="285305" cy="231631"/>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6" name="Conector recto de flecha 15"/>
          <p:cNvCxnSpPr/>
          <p:nvPr/>
        </p:nvCxnSpPr>
        <p:spPr>
          <a:xfrm flipH="1" flipV="1">
            <a:off x="1497953" y="3927821"/>
            <a:ext cx="342725" cy="205516"/>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9" name="Rectángulo 18"/>
          <p:cNvSpPr/>
          <p:nvPr/>
        </p:nvSpPr>
        <p:spPr>
          <a:xfrm>
            <a:off x="258445" y="1364919"/>
            <a:ext cx="4433871" cy="4719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Centralidad es el poder social del un nodo.</a:t>
            </a:r>
            <a:endParaRPr lang="es-EC" dirty="0"/>
          </a:p>
        </p:txBody>
      </p:sp>
      <p:sp>
        <p:nvSpPr>
          <p:cNvPr id="14" name="CuadroTexto 13"/>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REDES SOCIALES Y EPIDEMIOLOGÍA</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22486517"/>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4 Image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Diagrama 11"/>
          <p:cNvGraphicFramePr/>
          <p:nvPr>
            <p:extLst>
              <p:ext uri="{D42A27DB-BD31-4B8C-83A1-F6EECF244321}">
                <p14:modId xmlns:p14="http://schemas.microsoft.com/office/powerpoint/2010/main" val="2591619559"/>
              </p:ext>
            </p:extLst>
          </p:nvPr>
        </p:nvGraphicFramePr>
        <p:xfrm>
          <a:off x="5468676" y="1125246"/>
          <a:ext cx="6578221" cy="51910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4" name="Conector recto de flecha 13"/>
          <p:cNvCxnSpPr/>
          <p:nvPr/>
        </p:nvCxnSpPr>
        <p:spPr>
          <a:xfrm>
            <a:off x="3384645" y="2499423"/>
            <a:ext cx="232012" cy="28660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Conector recto de flecha 25"/>
          <p:cNvCxnSpPr/>
          <p:nvPr/>
        </p:nvCxnSpPr>
        <p:spPr>
          <a:xfrm flipH="1" flipV="1">
            <a:off x="4022090" y="4720789"/>
            <a:ext cx="300250" cy="2425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 name="CuadroTexto 1"/>
          <p:cNvSpPr txBox="1"/>
          <p:nvPr/>
        </p:nvSpPr>
        <p:spPr>
          <a:xfrm>
            <a:off x="924600" y="702930"/>
            <a:ext cx="4920089" cy="369332"/>
          </a:xfrm>
          <a:prstGeom prst="rect">
            <a:avLst/>
          </a:prstGeom>
          <a:noFill/>
        </p:spPr>
        <p:txBody>
          <a:bodyPr wrap="square" rtlCol="0">
            <a:spAutoFit/>
          </a:bodyPr>
          <a:lstStyle/>
          <a:p>
            <a:r>
              <a:rPr lang="es-EC" b="1" dirty="0" smtClean="0">
                <a:latin typeface="Arial" panose="020B0604020202020204" pitchFamily="34" charset="0"/>
                <a:cs typeface="Arial" panose="020B0604020202020204" pitchFamily="34" charset="0"/>
              </a:rPr>
              <a:t>ANÁLISIS DE REDES SOCIALES</a:t>
            </a:r>
            <a:endParaRPr lang="es-EC" b="1" dirty="0">
              <a:latin typeface="Arial" panose="020B0604020202020204" pitchFamily="34" charset="0"/>
              <a:cs typeface="Arial" panose="020B0604020202020204" pitchFamily="34" charset="0"/>
            </a:endParaRPr>
          </a:p>
        </p:txBody>
      </p:sp>
      <p:sp>
        <p:nvSpPr>
          <p:cNvPr id="10" name="CuadroTexto 9"/>
          <p:cNvSpPr txBox="1"/>
          <p:nvPr/>
        </p:nvSpPr>
        <p:spPr>
          <a:xfrm>
            <a:off x="5844689" y="795019"/>
            <a:ext cx="4920089" cy="369332"/>
          </a:xfrm>
          <a:prstGeom prst="rect">
            <a:avLst/>
          </a:prstGeom>
          <a:noFill/>
        </p:spPr>
        <p:txBody>
          <a:bodyPr wrap="square" rtlCol="0">
            <a:spAutoFit/>
          </a:bodyPr>
          <a:lstStyle/>
          <a:p>
            <a:r>
              <a:rPr lang="es-EC" b="1" dirty="0" smtClean="0">
                <a:latin typeface="Arial" panose="020B0604020202020204" pitchFamily="34" charset="0"/>
                <a:cs typeface="Arial" panose="020B0604020202020204" pitchFamily="34" charset="0"/>
              </a:rPr>
              <a:t>MEDIDAS DE CENTRALIDAD</a:t>
            </a:r>
            <a:endParaRPr lang="es-EC" b="1" dirty="0">
              <a:latin typeface="Arial" panose="020B0604020202020204" pitchFamily="34" charset="0"/>
              <a:cs typeface="Arial" panose="020B0604020202020204" pitchFamily="34" charset="0"/>
            </a:endParaRPr>
          </a:p>
        </p:txBody>
      </p:sp>
      <p:pic>
        <p:nvPicPr>
          <p:cNvPr id="11" name="Imagen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31141"/>
            <a:ext cx="5137942" cy="2779296"/>
          </a:xfrm>
          <a:prstGeom prst="rect">
            <a:avLst/>
          </a:prstGeom>
        </p:spPr>
      </p:pic>
      <p:sp>
        <p:nvSpPr>
          <p:cNvPr id="13" name="Rectángulo 12"/>
          <p:cNvSpPr/>
          <p:nvPr/>
        </p:nvSpPr>
        <p:spPr>
          <a:xfrm>
            <a:off x="258445" y="1364919"/>
            <a:ext cx="4433871" cy="4719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Centralidad es el poder social del un nodo.</a:t>
            </a:r>
            <a:endParaRPr lang="es-EC" dirty="0"/>
          </a:p>
        </p:txBody>
      </p:sp>
      <p:sp>
        <p:nvSpPr>
          <p:cNvPr id="4" name="Rectángulo 3"/>
          <p:cNvSpPr/>
          <p:nvPr/>
        </p:nvSpPr>
        <p:spPr>
          <a:xfrm>
            <a:off x="1692322" y="2786026"/>
            <a:ext cx="709684" cy="175867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Elipse 18"/>
          <p:cNvSpPr/>
          <p:nvPr/>
        </p:nvSpPr>
        <p:spPr>
          <a:xfrm>
            <a:off x="1008822" y="3552347"/>
            <a:ext cx="495126" cy="4782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CuadroTexto 19"/>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REDES SOCIALES Y EPIDEMIOLOGÍA</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97255452"/>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81898" y="5925844"/>
            <a:ext cx="3090940" cy="719390"/>
          </a:xfrm>
          <a:prstGeom prst="rect">
            <a:avLst/>
          </a:prstGeom>
        </p:spPr>
      </p:pic>
      <p:sp>
        <p:nvSpPr>
          <p:cNvPr id="27" name="Rectángulo redondeado 26"/>
          <p:cNvSpPr/>
          <p:nvPr/>
        </p:nvSpPr>
        <p:spPr>
          <a:xfrm>
            <a:off x="506212" y="839280"/>
            <a:ext cx="2671010" cy="127660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dirty="0" smtClean="0"/>
              <a:t>Investigación Parasitológica en Primates.</a:t>
            </a:r>
            <a:endParaRPr lang="es-EC" sz="2000" dirty="0"/>
          </a:p>
        </p:txBody>
      </p:sp>
      <p:sp>
        <p:nvSpPr>
          <p:cNvPr id="29" name="Cheurón 28"/>
          <p:cNvSpPr/>
          <p:nvPr/>
        </p:nvSpPr>
        <p:spPr>
          <a:xfrm>
            <a:off x="6096000" y="1507958"/>
            <a:ext cx="2390218" cy="607926"/>
          </a:xfrm>
          <a:prstGeom prst="chevr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2400" dirty="0" smtClean="0"/>
              <a:t>MODELOS</a:t>
            </a:r>
          </a:p>
        </p:txBody>
      </p:sp>
      <p:sp>
        <p:nvSpPr>
          <p:cNvPr id="30" name="Cheurón 29"/>
          <p:cNvSpPr/>
          <p:nvPr/>
        </p:nvSpPr>
        <p:spPr>
          <a:xfrm>
            <a:off x="8328506" y="1507958"/>
            <a:ext cx="3054604" cy="607926"/>
          </a:xfrm>
          <a:prstGeom prst="chevr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2000" dirty="0" smtClean="0"/>
              <a:t>Dinámica y Evolución en TP</a:t>
            </a:r>
            <a:endParaRPr lang="es-EC" sz="2000" dirty="0"/>
          </a:p>
        </p:txBody>
      </p:sp>
      <p:sp>
        <p:nvSpPr>
          <p:cNvPr id="16" name="Rectángulo redondeado 15"/>
          <p:cNvSpPr/>
          <p:nvPr/>
        </p:nvSpPr>
        <p:spPr>
          <a:xfrm>
            <a:off x="377069" y="2267938"/>
            <a:ext cx="2800153" cy="1634490"/>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dirty="0"/>
              <a:t>Procedimientos moleculares solo se han aplicado en el 17% de los estudios parasitológicos  de PNH </a:t>
            </a:r>
            <a:r>
              <a:rPr lang="es-EC" dirty="0" smtClean="0"/>
              <a:t>neo tropicales.</a:t>
            </a:r>
          </a:p>
        </p:txBody>
      </p:sp>
      <p:sp>
        <p:nvSpPr>
          <p:cNvPr id="19" name="Pentágono 18"/>
          <p:cNvSpPr/>
          <p:nvPr/>
        </p:nvSpPr>
        <p:spPr>
          <a:xfrm>
            <a:off x="3364776" y="1507958"/>
            <a:ext cx="2955813" cy="607926"/>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s-EC" sz="2000" dirty="0" smtClean="0"/>
              <a:t>Similitud  filogenética con seres humanos</a:t>
            </a:r>
            <a:endParaRPr lang="es-EC" sz="2000" dirty="0"/>
          </a:p>
        </p:txBody>
      </p:sp>
      <p:sp>
        <p:nvSpPr>
          <p:cNvPr id="20" name="Pentágono 19"/>
          <p:cNvSpPr/>
          <p:nvPr/>
        </p:nvSpPr>
        <p:spPr>
          <a:xfrm>
            <a:off x="3347372" y="922303"/>
            <a:ext cx="3112168" cy="411159"/>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s-EC" sz="2000" dirty="0" smtClean="0"/>
              <a:t>Rol ecológico</a:t>
            </a:r>
          </a:p>
        </p:txBody>
      </p:sp>
      <p:sp>
        <p:nvSpPr>
          <p:cNvPr id="21" name="Cheurón 20"/>
          <p:cNvSpPr/>
          <p:nvPr/>
        </p:nvSpPr>
        <p:spPr>
          <a:xfrm>
            <a:off x="6380686" y="901924"/>
            <a:ext cx="5002424" cy="431538"/>
          </a:xfrm>
          <a:prstGeom prst="chevr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2400" dirty="0" smtClean="0"/>
              <a:t>Demografía y Comportamiento</a:t>
            </a:r>
          </a:p>
        </p:txBody>
      </p:sp>
      <p:sp>
        <p:nvSpPr>
          <p:cNvPr id="12" name="Rectángulo 11"/>
          <p:cNvSpPr/>
          <p:nvPr/>
        </p:nvSpPr>
        <p:spPr>
          <a:xfrm>
            <a:off x="258445" y="6275902"/>
            <a:ext cx="2574744" cy="369332"/>
          </a:xfrm>
          <a:prstGeom prst="rect">
            <a:avLst/>
          </a:prstGeom>
        </p:spPr>
        <p:txBody>
          <a:bodyPr wrap="none">
            <a:spAutoFit/>
          </a:bodyPr>
          <a:lstStyle/>
          <a:p>
            <a:r>
              <a:rPr lang="es-EC" dirty="0"/>
              <a:t>(</a:t>
            </a:r>
            <a:r>
              <a:rPr lang="es-EC" dirty="0" err="1"/>
              <a:t>Solorzano</a:t>
            </a:r>
            <a:r>
              <a:rPr lang="es-EC" dirty="0"/>
              <a:t>-García, 2018)</a:t>
            </a:r>
          </a:p>
        </p:txBody>
      </p:sp>
      <p:sp>
        <p:nvSpPr>
          <p:cNvPr id="13" name="CuadroTexto 12"/>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JUSTIFICACIÓN</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4176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16" grpId="0" animBg="1"/>
      <p:bldP spid="19"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81898" y="5925844"/>
            <a:ext cx="3090940" cy="719390"/>
          </a:xfrm>
          <a:prstGeom prst="rect">
            <a:avLst/>
          </a:prstGeom>
        </p:spPr>
      </p:pic>
      <p:sp>
        <p:nvSpPr>
          <p:cNvPr id="27" name="Rectángulo redondeado 26"/>
          <p:cNvSpPr/>
          <p:nvPr/>
        </p:nvSpPr>
        <p:spPr>
          <a:xfrm>
            <a:off x="506212" y="839280"/>
            <a:ext cx="2671010" cy="127660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dirty="0" smtClean="0"/>
              <a:t>Investigación Parasitológica en Primates.</a:t>
            </a:r>
            <a:endParaRPr lang="es-EC" sz="2000" dirty="0"/>
          </a:p>
        </p:txBody>
      </p:sp>
      <p:sp>
        <p:nvSpPr>
          <p:cNvPr id="29" name="Cheurón 28"/>
          <p:cNvSpPr/>
          <p:nvPr/>
        </p:nvSpPr>
        <p:spPr>
          <a:xfrm>
            <a:off x="6096000" y="1507958"/>
            <a:ext cx="2390218" cy="607926"/>
          </a:xfrm>
          <a:prstGeom prst="chevr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2400" dirty="0" smtClean="0"/>
              <a:t>MODELOS</a:t>
            </a:r>
          </a:p>
        </p:txBody>
      </p:sp>
      <p:sp>
        <p:nvSpPr>
          <p:cNvPr id="30" name="Cheurón 29"/>
          <p:cNvSpPr/>
          <p:nvPr/>
        </p:nvSpPr>
        <p:spPr>
          <a:xfrm>
            <a:off x="8328506" y="1507958"/>
            <a:ext cx="3054604" cy="607926"/>
          </a:xfrm>
          <a:prstGeom prst="chevr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2000" dirty="0" smtClean="0"/>
              <a:t>Dinámica y Evolución en TP</a:t>
            </a:r>
            <a:endParaRPr lang="es-EC" sz="2000" dirty="0"/>
          </a:p>
        </p:txBody>
      </p:sp>
      <p:sp>
        <p:nvSpPr>
          <p:cNvPr id="16" name="Rectángulo redondeado 15"/>
          <p:cNvSpPr/>
          <p:nvPr/>
        </p:nvSpPr>
        <p:spPr>
          <a:xfrm>
            <a:off x="377069" y="2267938"/>
            <a:ext cx="2800153" cy="1634490"/>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dirty="0"/>
              <a:t>Procedimientos moleculares solo se han aplicado en el 17% de los estudios parasitológicos  de PNH </a:t>
            </a:r>
            <a:r>
              <a:rPr lang="es-EC" dirty="0" err="1"/>
              <a:t>neotropicales</a:t>
            </a:r>
            <a:r>
              <a:rPr lang="es-EC" dirty="0"/>
              <a:t>.</a:t>
            </a:r>
          </a:p>
        </p:txBody>
      </p:sp>
      <p:sp>
        <p:nvSpPr>
          <p:cNvPr id="19" name="Pentágono 18"/>
          <p:cNvSpPr/>
          <p:nvPr/>
        </p:nvSpPr>
        <p:spPr>
          <a:xfrm>
            <a:off x="3364776" y="1507958"/>
            <a:ext cx="2955813" cy="607926"/>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s-EC" sz="2000" dirty="0" smtClean="0"/>
              <a:t>Similitud  filogenética con seres humanos</a:t>
            </a:r>
            <a:endParaRPr lang="es-EC" sz="2000" dirty="0"/>
          </a:p>
        </p:txBody>
      </p:sp>
      <p:sp>
        <p:nvSpPr>
          <p:cNvPr id="20" name="Pentágono 19"/>
          <p:cNvSpPr/>
          <p:nvPr/>
        </p:nvSpPr>
        <p:spPr>
          <a:xfrm>
            <a:off x="3347372" y="922303"/>
            <a:ext cx="3112168" cy="411159"/>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s-EC" sz="2000" dirty="0" smtClean="0"/>
              <a:t>Rol ecológico</a:t>
            </a:r>
          </a:p>
        </p:txBody>
      </p:sp>
      <p:sp>
        <p:nvSpPr>
          <p:cNvPr id="21" name="Cheurón 20"/>
          <p:cNvSpPr/>
          <p:nvPr/>
        </p:nvSpPr>
        <p:spPr>
          <a:xfrm>
            <a:off x="6380686" y="901924"/>
            <a:ext cx="5002424" cy="431538"/>
          </a:xfrm>
          <a:prstGeom prst="chevr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2400" dirty="0" smtClean="0"/>
              <a:t>Demografía y Comportamiento</a:t>
            </a:r>
          </a:p>
        </p:txBody>
      </p:sp>
      <p:pic>
        <p:nvPicPr>
          <p:cNvPr id="11" name="Imagen 10"/>
          <p:cNvPicPr>
            <a:picLocks noChangeAspect="1"/>
          </p:cNvPicPr>
          <p:nvPr/>
        </p:nvPicPr>
        <p:blipFill rotWithShape="1">
          <a:blip r:embed="rId4"/>
          <a:srcRect l="32500" t="17060" r="31053" b="9219"/>
          <a:stretch/>
        </p:blipFill>
        <p:spPr>
          <a:xfrm>
            <a:off x="3364776" y="2575936"/>
            <a:ext cx="2796022" cy="3179592"/>
          </a:xfrm>
          <a:prstGeom prst="rect">
            <a:avLst/>
          </a:prstGeom>
        </p:spPr>
      </p:pic>
      <p:pic>
        <p:nvPicPr>
          <p:cNvPr id="12" name="Imagen 11"/>
          <p:cNvPicPr>
            <a:picLocks noChangeAspect="1"/>
          </p:cNvPicPr>
          <p:nvPr/>
        </p:nvPicPr>
        <p:blipFill rotWithShape="1">
          <a:blip r:embed="rId5"/>
          <a:srcRect l="27895" t="20102" r="34342" b="28410"/>
          <a:stretch/>
        </p:blipFill>
        <p:spPr>
          <a:xfrm>
            <a:off x="6096000" y="2582051"/>
            <a:ext cx="3142060" cy="2408547"/>
          </a:xfrm>
          <a:prstGeom prst="rect">
            <a:avLst/>
          </a:prstGeom>
        </p:spPr>
      </p:pic>
      <p:pic>
        <p:nvPicPr>
          <p:cNvPr id="13" name="Imagen 12"/>
          <p:cNvPicPr>
            <a:picLocks noChangeAspect="1"/>
          </p:cNvPicPr>
          <p:nvPr/>
        </p:nvPicPr>
        <p:blipFill rotWithShape="1">
          <a:blip r:embed="rId6"/>
          <a:srcRect l="13684" t="26655" r="45789" b="25134"/>
          <a:stretch/>
        </p:blipFill>
        <p:spPr>
          <a:xfrm>
            <a:off x="5497516" y="4445384"/>
            <a:ext cx="1958855" cy="1310144"/>
          </a:xfrm>
          <a:prstGeom prst="rect">
            <a:avLst/>
          </a:prstGeom>
        </p:spPr>
      </p:pic>
      <p:pic>
        <p:nvPicPr>
          <p:cNvPr id="14" name="Imagen 13"/>
          <p:cNvPicPr>
            <a:picLocks noChangeAspect="1"/>
          </p:cNvPicPr>
          <p:nvPr/>
        </p:nvPicPr>
        <p:blipFill rotWithShape="1">
          <a:blip r:embed="rId7"/>
          <a:srcRect l="29728" t="21520" r="27231" b="17895"/>
          <a:stretch/>
        </p:blipFill>
        <p:spPr>
          <a:xfrm>
            <a:off x="7456371" y="4133839"/>
            <a:ext cx="1728132" cy="1621689"/>
          </a:xfrm>
          <a:prstGeom prst="rect">
            <a:avLst/>
          </a:prstGeom>
        </p:spPr>
      </p:pic>
      <p:pic>
        <p:nvPicPr>
          <p:cNvPr id="15" name="Imagen 14"/>
          <p:cNvPicPr>
            <a:picLocks noChangeAspect="1"/>
          </p:cNvPicPr>
          <p:nvPr/>
        </p:nvPicPr>
        <p:blipFill rotWithShape="1">
          <a:blip r:embed="rId8"/>
          <a:srcRect l="38421" t="28803" r="39474" b="44283"/>
          <a:stretch/>
        </p:blipFill>
        <p:spPr>
          <a:xfrm>
            <a:off x="9184505" y="2575936"/>
            <a:ext cx="2695075" cy="1844843"/>
          </a:xfrm>
          <a:prstGeom prst="rect">
            <a:avLst/>
          </a:prstGeom>
        </p:spPr>
      </p:pic>
      <p:pic>
        <p:nvPicPr>
          <p:cNvPr id="17" name="Imagen 16"/>
          <p:cNvPicPr>
            <a:picLocks noChangeAspect="1"/>
          </p:cNvPicPr>
          <p:nvPr/>
        </p:nvPicPr>
        <p:blipFill rotWithShape="1">
          <a:blip r:embed="rId8"/>
          <a:srcRect l="14474" t="62696" r="63421" b="11092"/>
          <a:stretch/>
        </p:blipFill>
        <p:spPr>
          <a:xfrm>
            <a:off x="9184505" y="4020856"/>
            <a:ext cx="2695073" cy="1796716"/>
          </a:xfrm>
          <a:prstGeom prst="rect">
            <a:avLst/>
          </a:prstGeom>
        </p:spPr>
      </p:pic>
      <p:sp>
        <p:nvSpPr>
          <p:cNvPr id="18" name="Rectángulo redondeado 17"/>
          <p:cNvSpPr/>
          <p:nvPr/>
        </p:nvSpPr>
        <p:spPr>
          <a:xfrm>
            <a:off x="441640" y="4054482"/>
            <a:ext cx="2800153" cy="172946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dirty="0" smtClean="0"/>
              <a:t>Fuentes de estudio parasitológica se necesitan en Ecuador dada la diversidad de PNH en el país. </a:t>
            </a:r>
            <a:endParaRPr lang="es-EC" dirty="0"/>
          </a:p>
        </p:txBody>
      </p:sp>
      <p:sp>
        <p:nvSpPr>
          <p:cNvPr id="24" name="Rectángulo 23"/>
          <p:cNvSpPr/>
          <p:nvPr/>
        </p:nvSpPr>
        <p:spPr>
          <a:xfrm>
            <a:off x="258445" y="6275902"/>
            <a:ext cx="2574744" cy="369332"/>
          </a:xfrm>
          <a:prstGeom prst="rect">
            <a:avLst/>
          </a:prstGeom>
        </p:spPr>
        <p:txBody>
          <a:bodyPr wrap="none">
            <a:spAutoFit/>
          </a:bodyPr>
          <a:lstStyle/>
          <a:p>
            <a:r>
              <a:rPr lang="es-EC" dirty="0"/>
              <a:t>(</a:t>
            </a:r>
            <a:r>
              <a:rPr lang="es-EC" dirty="0" err="1"/>
              <a:t>Solorzano</a:t>
            </a:r>
            <a:r>
              <a:rPr lang="es-EC" dirty="0"/>
              <a:t>-García, 2018)</a:t>
            </a:r>
          </a:p>
        </p:txBody>
      </p:sp>
      <p:sp>
        <p:nvSpPr>
          <p:cNvPr id="23" name="CuadroTexto 22"/>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JUSTIFICACIÓN</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70416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35624" y="4594916"/>
            <a:ext cx="3760376" cy="1835212"/>
          </a:xfrm>
          <a:prstGeom prst="rect">
            <a:avLst/>
          </a:prstGeom>
        </p:spPr>
      </p:pic>
      <p:pic>
        <p:nvPicPr>
          <p:cNvPr id="16" name="4 Image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38494" y="3348118"/>
            <a:ext cx="1957506" cy="1763444"/>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0530" y="3364919"/>
            <a:ext cx="1828800" cy="1787341"/>
          </a:xfrm>
          <a:prstGeom prst="rect">
            <a:avLst/>
          </a:prstGeom>
        </p:spPr>
      </p:pic>
      <p:pic>
        <p:nvPicPr>
          <p:cNvPr id="12" name="Imagen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0530" y="360410"/>
            <a:ext cx="3755470" cy="3017620"/>
          </a:xfrm>
          <a:prstGeom prst="rect">
            <a:avLst/>
          </a:prstGeom>
        </p:spPr>
      </p:pic>
      <p:pic>
        <p:nvPicPr>
          <p:cNvPr id="2" name="Imagen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8825" y="591243"/>
            <a:ext cx="6023175" cy="5302453"/>
          </a:xfrm>
          <a:prstGeom prst="rect">
            <a:avLst/>
          </a:prstGeom>
        </p:spPr>
      </p:pic>
      <p:sp>
        <p:nvSpPr>
          <p:cNvPr id="18" name="Rectángulo 17"/>
          <p:cNvSpPr/>
          <p:nvPr/>
        </p:nvSpPr>
        <p:spPr>
          <a:xfrm>
            <a:off x="8458200" y="4220316"/>
            <a:ext cx="257175" cy="281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CuadroTexto 21"/>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JUSTIFICACIÓN</a:t>
            </a:r>
            <a:endParaRPr lang="es-ES" sz="2800" b="1" i="1" dirty="0">
              <a:ln w="0"/>
              <a:effectLst>
                <a:outerShdw blurRad="38100" dist="19050" dir="2700000" algn="tl" rotWithShape="0">
                  <a:schemeClr val="dk1">
                    <a:alpha val="40000"/>
                  </a:schemeClr>
                </a:outerShdw>
              </a:effectLst>
            </a:endParaRPr>
          </a:p>
        </p:txBody>
      </p:sp>
      <p:sp>
        <p:nvSpPr>
          <p:cNvPr id="3" name="Forma libre 2"/>
          <p:cNvSpPr/>
          <p:nvPr/>
        </p:nvSpPr>
        <p:spPr>
          <a:xfrm>
            <a:off x="6331789" y="741872"/>
            <a:ext cx="5727939" cy="5072331"/>
          </a:xfrm>
          <a:custGeom>
            <a:avLst/>
            <a:gdLst>
              <a:gd name="connsiteX0" fmla="*/ 5658928 w 5727939"/>
              <a:gd name="connsiteY0" fmla="*/ 5296618 h 5365630"/>
              <a:gd name="connsiteX1" fmla="*/ 5658928 w 5727939"/>
              <a:gd name="connsiteY1" fmla="*/ 5296618 h 5365630"/>
              <a:gd name="connsiteX2" fmla="*/ 3191773 w 5727939"/>
              <a:gd name="connsiteY2" fmla="*/ 5244860 h 5365630"/>
              <a:gd name="connsiteX3" fmla="*/ 3140015 w 5727939"/>
              <a:gd name="connsiteY3" fmla="*/ 5124090 h 5365630"/>
              <a:gd name="connsiteX4" fmla="*/ 3071003 w 5727939"/>
              <a:gd name="connsiteY4" fmla="*/ 5003320 h 5365630"/>
              <a:gd name="connsiteX5" fmla="*/ 2708694 w 5727939"/>
              <a:gd name="connsiteY5" fmla="*/ 4641011 h 5365630"/>
              <a:gd name="connsiteX6" fmla="*/ 2656936 w 5727939"/>
              <a:gd name="connsiteY6" fmla="*/ 4589252 h 5365630"/>
              <a:gd name="connsiteX7" fmla="*/ 2536166 w 5727939"/>
              <a:gd name="connsiteY7" fmla="*/ 4520241 h 5365630"/>
              <a:gd name="connsiteX8" fmla="*/ 2467154 w 5727939"/>
              <a:gd name="connsiteY8" fmla="*/ 4468483 h 5365630"/>
              <a:gd name="connsiteX9" fmla="*/ 2415396 w 5727939"/>
              <a:gd name="connsiteY9" fmla="*/ 4278701 h 5365630"/>
              <a:gd name="connsiteX10" fmla="*/ 2346385 w 5727939"/>
              <a:gd name="connsiteY10" fmla="*/ 4226943 h 5365630"/>
              <a:gd name="connsiteX11" fmla="*/ 2225615 w 5727939"/>
              <a:gd name="connsiteY11" fmla="*/ 4106173 h 5365630"/>
              <a:gd name="connsiteX12" fmla="*/ 1690777 w 5727939"/>
              <a:gd name="connsiteY12" fmla="*/ 4157932 h 5365630"/>
              <a:gd name="connsiteX13" fmla="*/ 1621766 w 5727939"/>
              <a:gd name="connsiteY13" fmla="*/ 4209690 h 5365630"/>
              <a:gd name="connsiteX14" fmla="*/ 1570007 w 5727939"/>
              <a:gd name="connsiteY14" fmla="*/ 4330460 h 5365630"/>
              <a:gd name="connsiteX15" fmla="*/ 1500996 w 5727939"/>
              <a:gd name="connsiteY15" fmla="*/ 4451230 h 5365630"/>
              <a:gd name="connsiteX16" fmla="*/ 776377 w 5727939"/>
              <a:gd name="connsiteY16" fmla="*/ 4399471 h 5365630"/>
              <a:gd name="connsiteX17" fmla="*/ 724619 w 5727939"/>
              <a:gd name="connsiteY17" fmla="*/ 4347713 h 5365630"/>
              <a:gd name="connsiteX18" fmla="*/ 603849 w 5727939"/>
              <a:gd name="connsiteY18" fmla="*/ 3985403 h 5365630"/>
              <a:gd name="connsiteX19" fmla="*/ 483079 w 5727939"/>
              <a:gd name="connsiteY19" fmla="*/ 3864634 h 5365630"/>
              <a:gd name="connsiteX20" fmla="*/ 414068 w 5727939"/>
              <a:gd name="connsiteY20" fmla="*/ 3795622 h 5365630"/>
              <a:gd name="connsiteX21" fmla="*/ 362309 w 5727939"/>
              <a:gd name="connsiteY21" fmla="*/ 3674852 h 5365630"/>
              <a:gd name="connsiteX22" fmla="*/ 241539 w 5727939"/>
              <a:gd name="connsiteY22" fmla="*/ 3140015 h 5365630"/>
              <a:gd name="connsiteX23" fmla="*/ 172528 w 5727939"/>
              <a:gd name="connsiteY23" fmla="*/ 2950234 h 5365630"/>
              <a:gd name="connsiteX24" fmla="*/ 120769 w 5727939"/>
              <a:gd name="connsiteY24" fmla="*/ 2829464 h 5365630"/>
              <a:gd name="connsiteX25" fmla="*/ 51758 w 5727939"/>
              <a:gd name="connsiteY25" fmla="*/ 2777705 h 5365630"/>
              <a:gd name="connsiteX26" fmla="*/ 0 w 5727939"/>
              <a:gd name="connsiteY26" fmla="*/ 2708694 h 5365630"/>
              <a:gd name="connsiteX27" fmla="*/ 51758 w 5727939"/>
              <a:gd name="connsiteY27" fmla="*/ 1017917 h 5365630"/>
              <a:gd name="connsiteX28" fmla="*/ 172528 w 5727939"/>
              <a:gd name="connsiteY28" fmla="*/ 603849 h 5365630"/>
              <a:gd name="connsiteX29" fmla="*/ 224286 w 5727939"/>
              <a:gd name="connsiteY29" fmla="*/ 483079 h 5365630"/>
              <a:gd name="connsiteX30" fmla="*/ 345056 w 5727939"/>
              <a:gd name="connsiteY30" fmla="*/ 362309 h 5365630"/>
              <a:gd name="connsiteX31" fmla="*/ 414068 w 5727939"/>
              <a:gd name="connsiteY31" fmla="*/ 293298 h 5365630"/>
              <a:gd name="connsiteX32" fmla="*/ 586596 w 5727939"/>
              <a:gd name="connsiteY32" fmla="*/ 172528 h 5365630"/>
              <a:gd name="connsiteX33" fmla="*/ 828136 w 5727939"/>
              <a:gd name="connsiteY33" fmla="*/ 120769 h 5365630"/>
              <a:gd name="connsiteX34" fmla="*/ 1742536 w 5727939"/>
              <a:gd name="connsiteY34" fmla="*/ 0 h 5365630"/>
              <a:gd name="connsiteX35" fmla="*/ 3916392 w 5727939"/>
              <a:gd name="connsiteY35" fmla="*/ 51758 h 5365630"/>
              <a:gd name="connsiteX36" fmla="*/ 4157932 w 5727939"/>
              <a:gd name="connsiteY36" fmla="*/ 103517 h 5365630"/>
              <a:gd name="connsiteX37" fmla="*/ 4572000 w 5727939"/>
              <a:gd name="connsiteY37" fmla="*/ 172528 h 5365630"/>
              <a:gd name="connsiteX38" fmla="*/ 4692769 w 5727939"/>
              <a:gd name="connsiteY38" fmla="*/ 224286 h 5365630"/>
              <a:gd name="connsiteX39" fmla="*/ 4813539 w 5727939"/>
              <a:gd name="connsiteY39" fmla="*/ 293298 h 5365630"/>
              <a:gd name="connsiteX40" fmla="*/ 5003320 w 5727939"/>
              <a:gd name="connsiteY40" fmla="*/ 345056 h 5365630"/>
              <a:gd name="connsiteX41" fmla="*/ 5486400 w 5727939"/>
              <a:gd name="connsiteY41" fmla="*/ 362309 h 5365630"/>
              <a:gd name="connsiteX42" fmla="*/ 5607169 w 5727939"/>
              <a:gd name="connsiteY42" fmla="*/ 414068 h 5365630"/>
              <a:gd name="connsiteX43" fmla="*/ 5658928 w 5727939"/>
              <a:gd name="connsiteY43" fmla="*/ 465826 h 5365630"/>
              <a:gd name="connsiteX44" fmla="*/ 5727939 w 5727939"/>
              <a:gd name="connsiteY44" fmla="*/ 5175849 h 5365630"/>
              <a:gd name="connsiteX45" fmla="*/ 5727939 w 5727939"/>
              <a:gd name="connsiteY45" fmla="*/ 5244860 h 5365630"/>
              <a:gd name="connsiteX46" fmla="*/ 5727939 w 5727939"/>
              <a:gd name="connsiteY46" fmla="*/ 5244860 h 5365630"/>
              <a:gd name="connsiteX47" fmla="*/ 5365630 w 5727939"/>
              <a:gd name="connsiteY47" fmla="*/ 5296618 h 5365630"/>
              <a:gd name="connsiteX48" fmla="*/ 5365630 w 5727939"/>
              <a:gd name="connsiteY48" fmla="*/ 5365630 h 536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727939" h="5365630">
                <a:moveTo>
                  <a:pt x="5658928" y="5296618"/>
                </a:moveTo>
                <a:lnTo>
                  <a:pt x="5658928" y="5296618"/>
                </a:lnTo>
                <a:cubicBezTo>
                  <a:pt x="4836543" y="5279365"/>
                  <a:pt x="4012416" y="5301068"/>
                  <a:pt x="3191773" y="5244860"/>
                </a:cubicBezTo>
                <a:cubicBezTo>
                  <a:pt x="3148078" y="5241867"/>
                  <a:pt x="3159602" y="5163264"/>
                  <a:pt x="3140015" y="5124090"/>
                </a:cubicBezTo>
                <a:cubicBezTo>
                  <a:pt x="3119280" y="5082619"/>
                  <a:pt x="3090321" y="5045469"/>
                  <a:pt x="3071003" y="5003320"/>
                </a:cubicBezTo>
                <a:cubicBezTo>
                  <a:pt x="2898485" y="4626918"/>
                  <a:pt x="3067629" y="4743563"/>
                  <a:pt x="2708694" y="4641011"/>
                </a:cubicBezTo>
                <a:cubicBezTo>
                  <a:pt x="2691441" y="4623758"/>
                  <a:pt x="2676925" y="4603244"/>
                  <a:pt x="2656936" y="4589252"/>
                </a:cubicBezTo>
                <a:cubicBezTo>
                  <a:pt x="2618952" y="4562663"/>
                  <a:pt x="2575283" y="4545133"/>
                  <a:pt x="2536166" y="4520241"/>
                </a:cubicBezTo>
                <a:cubicBezTo>
                  <a:pt x="2511907" y="4504803"/>
                  <a:pt x="2490158" y="4485736"/>
                  <a:pt x="2467154" y="4468483"/>
                </a:cubicBezTo>
                <a:cubicBezTo>
                  <a:pt x="2449901" y="4405222"/>
                  <a:pt x="2444720" y="4337350"/>
                  <a:pt x="2415396" y="4278701"/>
                </a:cubicBezTo>
                <a:cubicBezTo>
                  <a:pt x="2402537" y="4252982"/>
                  <a:pt x="2366718" y="4247275"/>
                  <a:pt x="2346385" y="4226943"/>
                </a:cubicBezTo>
                <a:cubicBezTo>
                  <a:pt x="2185353" y="4065912"/>
                  <a:pt x="2409650" y="4244201"/>
                  <a:pt x="2225615" y="4106173"/>
                </a:cubicBezTo>
                <a:cubicBezTo>
                  <a:pt x="2047336" y="4123426"/>
                  <a:pt x="1867314" y="4127669"/>
                  <a:pt x="1690777" y="4157932"/>
                </a:cubicBezTo>
                <a:cubicBezTo>
                  <a:pt x="1662436" y="4162790"/>
                  <a:pt x="1638256" y="4186133"/>
                  <a:pt x="1621766" y="4209690"/>
                </a:cubicBezTo>
                <a:cubicBezTo>
                  <a:pt x="1596649" y="4245571"/>
                  <a:pt x="1589594" y="4291286"/>
                  <a:pt x="1570007" y="4330460"/>
                </a:cubicBezTo>
                <a:cubicBezTo>
                  <a:pt x="1549272" y="4371931"/>
                  <a:pt x="1524000" y="4410973"/>
                  <a:pt x="1500996" y="4451230"/>
                </a:cubicBezTo>
                <a:cubicBezTo>
                  <a:pt x="1259456" y="4433977"/>
                  <a:pt x="1016408" y="4431475"/>
                  <a:pt x="776377" y="4399471"/>
                </a:cubicBezTo>
                <a:cubicBezTo>
                  <a:pt x="752192" y="4396246"/>
                  <a:pt x="733909" y="4370274"/>
                  <a:pt x="724619" y="4347713"/>
                </a:cubicBezTo>
                <a:cubicBezTo>
                  <a:pt x="706174" y="4302918"/>
                  <a:pt x="655849" y="4058203"/>
                  <a:pt x="603849" y="3985403"/>
                </a:cubicBezTo>
                <a:cubicBezTo>
                  <a:pt x="570758" y="3939076"/>
                  <a:pt x="523336" y="3904891"/>
                  <a:pt x="483079" y="3864634"/>
                </a:cubicBezTo>
                <a:lnTo>
                  <a:pt x="414068" y="3795622"/>
                </a:lnTo>
                <a:cubicBezTo>
                  <a:pt x="396815" y="3755365"/>
                  <a:pt x="373455" y="3717208"/>
                  <a:pt x="362309" y="3674852"/>
                </a:cubicBezTo>
                <a:cubicBezTo>
                  <a:pt x="315796" y="3498102"/>
                  <a:pt x="303998" y="3311779"/>
                  <a:pt x="241539" y="3140015"/>
                </a:cubicBezTo>
                <a:cubicBezTo>
                  <a:pt x="218535" y="3076755"/>
                  <a:pt x="196925" y="3012970"/>
                  <a:pt x="172528" y="2950234"/>
                </a:cubicBezTo>
                <a:cubicBezTo>
                  <a:pt x="156654" y="2909414"/>
                  <a:pt x="145885" y="2865345"/>
                  <a:pt x="120769" y="2829464"/>
                </a:cubicBezTo>
                <a:cubicBezTo>
                  <a:pt x="104279" y="2805907"/>
                  <a:pt x="72091" y="2798038"/>
                  <a:pt x="51758" y="2777705"/>
                </a:cubicBezTo>
                <a:cubicBezTo>
                  <a:pt x="31426" y="2757372"/>
                  <a:pt x="17253" y="2731698"/>
                  <a:pt x="0" y="2708694"/>
                </a:cubicBezTo>
                <a:cubicBezTo>
                  <a:pt x="17253" y="2145102"/>
                  <a:pt x="23364" y="1581058"/>
                  <a:pt x="51758" y="1017917"/>
                </a:cubicBezTo>
                <a:cubicBezTo>
                  <a:pt x="70041" y="655298"/>
                  <a:pt x="14769" y="722168"/>
                  <a:pt x="172528" y="603849"/>
                </a:cubicBezTo>
                <a:cubicBezTo>
                  <a:pt x="189781" y="563592"/>
                  <a:pt x="198829" y="518719"/>
                  <a:pt x="224286" y="483079"/>
                </a:cubicBezTo>
                <a:cubicBezTo>
                  <a:pt x="257377" y="436752"/>
                  <a:pt x="304799" y="402566"/>
                  <a:pt x="345056" y="362309"/>
                </a:cubicBezTo>
                <a:lnTo>
                  <a:pt x="414068" y="293298"/>
                </a:lnTo>
                <a:cubicBezTo>
                  <a:pt x="471935" y="235431"/>
                  <a:pt x="495334" y="202949"/>
                  <a:pt x="586596" y="172528"/>
                </a:cubicBezTo>
                <a:cubicBezTo>
                  <a:pt x="664712" y="146489"/>
                  <a:pt x="747090" y="135316"/>
                  <a:pt x="828136" y="120769"/>
                </a:cubicBezTo>
                <a:cubicBezTo>
                  <a:pt x="1260108" y="43235"/>
                  <a:pt x="1291825" y="48290"/>
                  <a:pt x="1742536" y="0"/>
                </a:cubicBezTo>
                <a:lnTo>
                  <a:pt x="3916392" y="51758"/>
                </a:lnTo>
                <a:cubicBezTo>
                  <a:pt x="3998658" y="55284"/>
                  <a:pt x="4076953" y="88600"/>
                  <a:pt x="4157932" y="103517"/>
                </a:cubicBezTo>
                <a:cubicBezTo>
                  <a:pt x="4295543" y="128866"/>
                  <a:pt x="4433977" y="149524"/>
                  <a:pt x="4572000" y="172528"/>
                </a:cubicBezTo>
                <a:cubicBezTo>
                  <a:pt x="4612256" y="189781"/>
                  <a:pt x="4653595" y="204699"/>
                  <a:pt x="4692769" y="224286"/>
                </a:cubicBezTo>
                <a:cubicBezTo>
                  <a:pt x="4734240" y="245021"/>
                  <a:pt x="4770326" y="276493"/>
                  <a:pt x="4813539" y="293298"/>
                </a:cubicBezTo>
                <a:cubicBezTo>
                  <a:pt x="4874651" y="317064"/>
                  <a:pt x="4940060" y="327803"/>
                  <a:pt x="5003320" y="345056"/>
                </a:cubicBezTo>
                <a:cubicBezTo>
                  <a:pt x="5150181" y="540871"/>
                  <a:pt x="4985140" y="362309"/>
                  <a:pt x="5486400" y="362309"/>
                </a:cubicBezTo>
                <a:cubicBezTo>
                  <a:pt x="5530198" y="362309"/>
                  <a:pt x="5566913" y="396815"/>
                  <a:pt x="5607169" y="414068"/>
                </a:cubicBezTo>
                <a:lnTo>
                  <a:pt x="5658928" y="465826"/>
                </a:lnTo>
                <a:lnTo>
                  <a:pt x="5727939" y="5175849"/>
                </a:lnTo>
                <a:lnTo>
                  <a:pt x="5727939" y="5244860"/>
                </a:lnTo>
                <a:lnTo>
                  <a:pt x="5727939" y="5244860"/>
                </a:lnTo>
                <a:lnTo>
                  <a:pt x="5365630" y="5296618"/>
                </a:lnTo>
                <a:lnTo>
                  <a:pt x="5365630" y="5365630"/>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141521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35624" y="4594916"/>
            <a:ext cx="3760376" cy="1835212"/>
          </a:xfrm>
          <a:prstGeom prst="rect">
            <a:avLst/>
          </a:prstGeom>
        </p:spPr>
      </p:pic>
      <p:pic>
        <p:nvPicPr>
          <p:cNvPr id="16" name="4 Image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38494" y="3348118"/>
            <a:ext cx="1957506" cy="1763444"/>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0530" y="3364919"/>
            <a:ext cx="1828800" cy="1787341"/>
          </a:xfrm>
          <a:prstGeom prst="rect">
            <a:avLst/>
          </a:prstGeom>
        </p:spPr>
      </p:pic>
      <p:pic>
        <p:nvPicPr>
          <p:cNvPr id="12" name="Imagen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0530" y="360410"/>
            <a:ext cx="3755470" cy="3017620"/>
          </a:xfrm>
          <a:prstGeom prst="rect">
            <a:avLst/>
          </a:prstGeom>
        </p:spPr>
      </p:pic>
      <p:pic>
        <p:nvPicPr>
          <p:cNvPr id="2" name="Imagen 1"/>
          <p:cNvPicPr>
            <a:picLocks noChangeAspect="1"/>
          </p:cNvPicPr>
          <p:nvPr/>
        </p:nvPicPr>
        <p:blipFill rotWithShape="1">
          <a:blip r:embed="rId8">
            <a:extLst>
              <a:ext uri="{28A0092B-C50C-407E-A947-70E740481C1C}">
                <a14:useLocalDpi xmlns:a14="http://schemas.microsoft.com/office/drawing/2010/main" val="0"/>
              </a:ext>
            </a:extLst>
          </a:blip>
          <a:srcRect t="31474"/>
          <a:stretch/>
        </p:blipFill>
        <p:spPr>
          <a:xfrm>
            <a:off x="6168825" y="2260121"/>
            <a:ext cx="6023175" cy="3633575"/>
          </a:xfrm>
          <a:prstGeom prst="rect">
            <a:avLst/>
          </a:prstGeom>
        </p:spPr>
      </p:pic>
      <p:sp>
        <p:nvSpPr>
          <p:cNvPr id="18" name="Rectángulo 17"/>
          <p:cNvSpPr/>
          <p:nvPr/>
        </p:nvSpPr>
        <p:spPr>
          <a:xfrm>
            <a:off x="8458200" y="4220316"/>
            <a:ext cx="257175" cy="281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CuadroTexto 21"/>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JUSTIFICACIÓN</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6299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5282" y="846138"/>
            <a:ext cx="9518760" cy="5197244"/>
          </a:xfrm>
        </p:spPr>
      </p:pic>
      <p:pic>
        <p:nvPicPr>
          <p:cNvPr id="7" name="4 Image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adroTexto 7"/>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JUSTIFICACIÓN</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9045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E361201B-A5CB-49A4-9F45-0BEE10D95F96}"/>
              </a:ext>
            </a:extLst>
          </p:cNvPr>
          <p:cNvSpPr txBox="1"/>
          <p:nvPr/>
        </p:nvSpPr>
        <p:spPr>
          <a:xfrm>
            <a:off x="419491" y="2568830"/>
            <a:ext cx="2623282" cy="461665"/>
          </a:xfrm>
          <a:prstGeom prst="rect">
            <a:avLst/>
          </a:prstGeom>
          <a:noFill/>
        </p:spPr>
        <p:txBody>
          <a:bodyPr wrap="none" rtlCol="0">
            <a:spAutoFit/>
          </a:bodyPr>
          <a:lstStyle/>
          <a:p>
            <a:r>
              <a:rPr lang="es-ES" sz="2400" b="1" i="1" dirty="0">
                <a:solidFill>
                  <a:schemeClr val="accent6">
                    <a:lumMod val="75000"/>
                  </a:schemeClr>
                </a:solidFill>
              </a:rPr>
              <a:t>Objetivos Específicos</a:t>
            </a:r>
          </a:p>
        </p:txBody>
      </p:sp>
      <p:sp>
        <p:nvSpPr>
          <p:cNvPr id="5" name="CuadroTexto 4">
            <a:extLst>
              <a:ext uri="{FF2B5EF4-FFF2-40B4-BE49-F238E27FC236}">
                <a16:creationId xmlns:a16="http://schemas.microsoft.com/office/drawing/2014/main" xmlns="" id="{3DA6F7D4-5809-4ECE-86E4-73E9DAD3C1B7}"/>
              </a:ext>
            </a:extLst>
          </p:cNvPr>
          <p:cNvSpPr txBox="1"/>
          <p:nvPr/>
        </p:nvSpPr>
        <p:spPr>
          <a:xfrm>
            <a:off x="419491" y="709737"/>
            <a:ext cx="2236766" cy="461665"/>
          </a:xfrm>
          <a:prstGeom prst="rect">
            <a:avLst/>
          </a:prstGeom>
          <a:noFill/>
        </p:spPr>
        <p:txBody>
          <a:bodyPr wrap="none" rtlCol="0">
            <a:spAutoFit/>
          </a:bodyPr>
          <a:lstStyle/>
          <a:p>
            <a:r>
              <a:rPr lang="es-ES" sz="2400" b="1" i="1" dirty="0">
                <a:solidFill>
                  <a:schemeClr val="accent6">
                    <a:lumMod val="75000"/>
                  </a:schemeClr>
                </a:solidFill>
              </a:rPr>
              <a:t>Objetivo General</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110" y="5999806"/>
            <a:ext cx="3090940" cy="719390"/>
          </a:xfrm>
          <a:prstGeom prst="rect">
            <a:avLst/>
          </a:prstGeom>
        </p:spPr>
      </p:pic>
      <p:sp>
        <p:nvSpPr>
          <p:cNvPr id="2" name="Rectángulo 1"/>
          <p:cNvSpPr/>
          <p:nvPr/>
        </p:nvSpPr>
        <p:spPr>
          <a:xfrm>
            <a:off x="1264919" y="1395109"/>
            <a:ext cx="9316872" cy="923330"/>
          </a:xfrm>
          <a:prstGeom prst="rect">
            <a:avLst/>
          </a:prstGeom>
        </p:spPr>
        <p:txBody>
          <a:bodyPr wrap="square">
            <a:spAutoFit/>
          </a:bodyPr>
          <a:lstStyle/>
          <a:p>
            <a:pPr>
              <a:lnSpc>
                <a:spcPct val="150000"/>
              </a:lnSpc>
            </a:pPr>
            <a:r>
              <a:rPr lang="es-EC" dirty="0">
                <a:latin typeface="Arial" panose="020B0604020202020204" pitchFamily="34" charset="0"/>
                <a:cs typeface="Arial" panose="020B0604020202020204" pitchFamily="34" charset="0"/>
              </a:rPr>
              <a:t>Caracterizar molecularmente </a:t>
            </a:r>
            <a:r>
              <a:rPr lang="es-EC" i="1" dirty="0" err="1">
                <a:latin typeface="Arial" panose="020B0604020202020204" pitchFamily="34" charset="0"/>
                <a:cs typeface="Arial" panose="020B0604020202020204" pitchFamily="34" charset="0"/>
              </a:rPr>
              <a:t>Giardia</a:t>
            </a:r>
            <a:r>
              <a:rPr lang="es-EC" dirty="0">
                <a:latin typeface="Arial" panose="020B0604020202020204" pitchFamily="34" charset="0"/>
                <a:cs typeface="Arial" panose="020B0604020202020204" pitchFamily="34" charset="0"/>
              </a:rPr>
              <a:t> </a:t>
            </a:r>
            <a:r>
              <a:rPr lang="es-EC" dirty="0" err="1">
                <a:latin typeface="Arial" panose="020B0604020202020204" pitchFamily="34" charset="0"/>
                <a:cs typeface="Arial" panose="020B0604020202020204" pitchFamily="34" charset="0"/>
              </a:rPr>
              <a:t>sp</a:t>
            </a:r>
            <a:r>
              <a:rPr lang="es-EC" dirty="0">
                <a:latin typeface="Arial" panose="020B0604020202020204" pitchFamily="34" charset="0"/>
                <a:cs typeface="Arial" panose="020B0604020202020204" pitchFamily="34" charset="0"/>
              </a:rPr>
              <a:t>. y analizar la transmisión de otros parásitos gastrointestinales mediante el uso de redes sociales en</a:t>
            </a:r>
            <a:r>
              <a:rPr lang="es-EC" i="1" dirty="0">
                <a:latin typeface="Arial" panose="020B0604020202020204" pitchFamily="34" charset="0"/>
                <a:cs typeface="Arial" panose="020B0604020202020204" pitchFamily="34" charset="0"/>
              </a:rPr>
              <a:t> </a:t>
            </a:r>
            <a:r>
              <a:rPr lang="es-EC" i="1" dirty="0" err="1">
                <a:latin typeface="Arial" panose="020B0604020202020204" pitchFamily="34" charset="0"/>
                <a:cs typeface="Arial" panose="020B0604020202020204" pitchFamily="34" charset="0"/>
              </a:rPr>
              <a:t>Cebus</a:t>
            </a:r>
            <a:r>
              <a:rPr lang="es-EC" i="1" dirty="0">
                <a:latin typeface="Arial" panose="020B0604020202020204" pitchFamily="34" charset="0"/>
                <a:cs typeface="Arial" panose="020B0604020202020204" pitchFamily="34" charset="0"/>
              </a:rPr>
              <a:t> </a:t>
            </a:r>
            <a:r>
              <a:rPr lang="es-EC" i="1" dirty="0" err="1" smtClean="0">
                <a:latin typeface="Arial" panose="020B0604020202020204" pitchFamily="34" charset="0"/>
                <a:cs typeface="Arial" panose="020B0604020202020204" pitchFamily="34" charset="0"/>
              </a:rPr>
              <a:t>albifrons</a:t>
            </a:r>
            <a:r>
              <a:rPr lang="es-EC" i="1" dirty="0">
                <a:latin typeface="Arial" panose="020B0604020202020204" pitchFamily="34" charset="0"/>
                <a:cs typeface="Arial" panose="020B0604020202020204" pitchFamily="34" charset="0"/>
              </a:rPr>
              <a:t>.</a:t>
            </a:r>
          </a:p>
        </p:txBody>
      </p:sp>
      <p:sp>
        <p:nvSpPr>
          <p:cNvPr id="3" name="Rectángulo 2"/>
          <p:cNvSpPr/>
          <p:nvPr/>
        </p:nvSpPr>
        <p:spPr>
          <a:xfrm>
            <a:off x="1032842" y="2810434"/>
            <a:ext cx="10890913" cy="3908762"/>
          </a:xfrm>
          <a:prstGeom prst="rect">
            <a:avLst/>
          </a:prstGeom>
        </p:spPr>
        <p:txBody>
          <a:bodyPr wrap="square">
            <a:spAutoFit/>
          </a:bodyPr>
          <a:lstStyle/>
          <a:p>
            <a:pPr lvl="0" algn="just">
              <a:lnSpc>
                <a:spcPct val="150000"/>
              </a:lnSpc>
              <a:spcAft>
                <a:spcPts val="600"/>
              </a:spcAft>
            </a:pPr>
            <a:endParaRPr lang="es-EC" dirty="0">
              <a:latin typeface="Arial" panose="020B0604020202020204" pitchFamily="34" charset="0"/>
              <a:cs typeface="Arial" panose="020B0604020202020204" pitchFamily="34" charset="0"/>
            </a:endParaRPr>
          </a:p>
          <a:p>
            <a:pPr marL="342900" indent="-342900">
              <a:lnSpc>
                <a:spcPct val="150000"/>
              </a:lnSpc>
              <a:buFont typeface="Symbol" panose="05050102010706020507" pitchFamily="18" charset="2"/>
              <a:buChar char=""/>
            </a:pPr>
            <a:r>
              <a:rPr lang="es-EC" dirty="0">
                <a:latin typeface="Arial" panose="020B0604020202020204" pitchFamily="34" charset="0"/>
                <a:ea typeface="Constantia" panose="02030602050306030303" pitchFamily="18" charset="0"/>
                <a:cs typeface="Arial" panose="020B0604020202020204" pitchFamily="34" charset="0"/>
              </a:rPr>
              <a:t>Identificar las posibles fuente de infección por </a:t>
            </a:r>
            <a:r>
              <a:rPr lang="es-EC" i="1" dirty="0" err="1">
                <a:latin typeface="Arial" panose="020B0604020202020204" pitchFamily="34" charset="0"/>
                <a:ea typeface="Constantia" panose="02030602050306030303" pitchFamily="18" charset="0"/>
                <a:cs typeface="Arial" panose="020B0604020202020204" pitchFamily="34" charset="0"/>
              </a:rPr>
              <a:t>Giardia</a:t>
            </a:r>
            <a:r>
              <a:rPr lang="es-EC" i="1" dirty="0">
                <a:latin typeface="Arial" panose="020B0604020202020204" pitchFamily="34" charset="0"/>
                <a:ea typeface="Constantia" panose="02030602050306030303" pitchFamily="18" charset="0"/>
                <a:cs typeface="Arial" panose="020B0604020202020204" pitchFamily="34" charset="0"/>
              </a:rPr>
              <a:t> </a:t>
            </a:r>
            <a:r>
              <a:rPr lang="es-EC" dirty="0" err="1">
                <a:latin typeface="Arial" panose="020B0604020202020204" pitchFamily="34" charset="0"/>
                <a:ea typeface="Constantia" panose="02030602050306030303" pitchFamily="18" charset="0"/>
                <a:cs typeface="Arial" panose="020B0604020202020204" pitchFamily="34" charset="0"/>
              </a:rPr>
              <a:t>sp</a:t>
            </a:r>
            <a:r>
              <a:rPr lang="es-EC" dirty="0">
                <a:latin typeface="Arial" panose="020B0604020202020204" pitchFamily="34" charset="0"/>
                <a:ea typeface="Constantia" panose="02030602050306030303" pitchFamily="18" charset="0"/>
                <a:cs typeface="Arial" panose="020B0604020202020204" pitchFamily="34" charset="0"/>
              </a:rPr>
              <a:t>. en primates no humanos, mediante la </a:t>
            </a:r>
            <a:r>
              <a:rPr lang="es-EC" dirty="0" err="1">
                <a:latin typeface="Arial" panose="020B0604020202020204" pitchFamily="34" charset="0"/>
                <a:ea typeface="Constantia" panose="02030602050306030303" pitchFamily="18" charset="0"/>
                <a:cs typeface="Arial" panose="020B0604020202020204" pitchFamily="34" charset="0"/>
              </a:rPr>
              <a:t>genotipificación</a:t>
            </a:r>
            <a:r>
              <a:rPr lang="es-EC" dirty="0" smtClean="0">
                <a:latin typeface="Arial" panose="020B0604020202020204" pitchFamily="34" charset="0"/>
                <a:ea typeface="Constantia" panose="02030602050306030303" pitchFamily="18" charset="0"/>
                <a:cs typeface="Arial" panose="020B0604020202020204" pitchFamily="34" charset="0"/>
              </a:rPr>
              <a:t>.</a:t>
            </a:r>
          </a:p>
          <a:p>
            <a:pPr marL="342900" indent="-342900">
              <a:lnSpc>
                <a:spcPct val="150000"/>
              </a:lnSpc>
              <a:buFont typeface="Symbol" panose="05050102010706020507" pitchFamily="18" charset="2"/>
              <a:buChar char=""/>
            </a:pPr>
            <a:r>
              <a:rPr lang="es-EC" dirty="0">
                <a:latin typeface="Arial" panose="020B0604020202020204" pitchFamily="34" charset="0"/>
                <a:ea typeface="Constantia" panose="02030602050306030303" pitchFamily="18" charset="0"/>
                <a:cs typeface="Arial" panose="020B0604020202020204" pitchFamily="34" charset="0"/>
              </a:rPr>
              <a:t>Establecer la prevalencia e incidencia de </a:t>
            </a:r>
            <a:r>
              <a:rPr lang="es-EC" i="1" dirty="0" err="1">
                <a:latin typeface="Arial" panose="020B0604020202020204" pitchFamily="34" charset="0"/>
                <a:ea typeface="Constantia" panose="02030602050306030303" pitchFamily="18" charset="0"/>
                <a:cs typeface="Arial" panose="020B0604020202020204" pitchFamily="34" charset="0"/>
              </a:rPr>
              <a:t>Giardia</a:t>
            </a:r>
            <a:r>
              <a:rPr lang="es-EC" dirty="0">
                <a:latin typeface="Arial" panose="020B0604020202020204" pitchFamily="34" charset="0"/>
                <a:ea typeface="Constantia" panose="02030602050306030303" pitchFamily="18" charset="0"/>
                <a:cs typeface="Arial" panose="020B0604020202020204" pitchFamily="34" charset="0"/>
              </a:rPr>
              <a:t> </a:t>
            </a:r>
            <a:r>
              <a:rPr lang="es-EC" dirty="0" err="1">
                <a:latin typeface="Arial" panose="020B0604020202020204" pitchFamily="34" charset="0"/>
                <a:ea typeface="Constantia" panose="02030602050306030303" pitchFamily="18" charset="0"/>
                <a:cs typeface="Arial" panose="020B0604020202020204" pitchFamily="34" charset="0"/>
              </a:rPr>
              <a:t>sp</a:t>
            </a:r>
            <a:r>
              <a:rPr lang="es-EC" dirty="0">
                <a:latin typeface="Arial" panose="020B0604020202020204" pitchFamily="34" charset="0"/>
                <a:ea typeface="Constantia" panose="02030602050306030303" pitchFamily="18" charset="0"/>
                <a:cs typeface="Arial" panose="020B0604020202020204" pitchFamily="34" charset="0"/>
              </a:rPr>
              <a:t>. en el grupo de vida silvestre en medio antrópico de la Amazonía Ecuatoriana</a:t>
            </a:r>
            <a:endParaRPr lang="es-EC" dirty="0" smtClean="0">
              <a:latin typeface="Arial" panose="020B0604020202020204" pitchFamily="34" charset="0"/>
              <a:ea typeface="Constantia" panose="02030602050306030303" pitchFamily="18" charset="0"/>
              <a:cs typeface="Arial" panose="020B0604020202020204" pitchFamily="34" charset="0"/>
            </a:endParaRPr>
          </a:p>
          <a:p>
            <a:pPr marL="342900" indent="-342900">
              <a:lnSpc>
                <a:spcPct val="150000"/>
              </a:lnSpc>
              <a:buFont typeface="Symbol" panose="05050102010706020507" pitchFamily="18" charset="2"/>
              <a:buChar char=""/>
            </a:pPr>
            <a:r>
              <a:rPr lang="es-EC" dirty="0" smtClean="0">
                <a:latin typeface="Arial" panose="020B0604020202020204" pitchFamily="34" charset="0"/>
                <a:ea typeface="Constantia" panose="02030602050306030303" pitchFamily="18" charset="0"/>
                <a:cs typeface="Arial" panose="020B0604020202020204" pitchFamily="34" charset="0"/>
              </a:rPr>
              <a:t> </a:t>
            </a:r>
            <a:r>
              <a:rPr lang="es-EC" dirty="0">
                <a:latin typeface="Arial" panose="020B0604020202020204" pitchFamily="34" charset="0"/>
                <a:ea typeface="Constantia" panose="02030602050306030303" pitchFamily="18" charset="0"/>
                <a:cs typeface="Arial" panose="020B0604020202020204" pitchFamily="34" charset="0"/>
              </a:rPr>
              <a:t>Estimar la relación entre la intensidad de la infección parasitaria con el grado interacción entre individuos dentro de una red social, su edad y sexo.</a:t>
            </a:r>
            <a:endParaRPr lang="es-EC" dirty="0">
              <a:latin typeface="Arial" panose="020B0604020202020204" pitchFamily="34" charset="0"/>
              <a:cs typeface="Arial" panose="020B0604020202020204" pitchFamily="34" charset="0"/>
            </a:endParaRPr>
          </a:p>
          <a:p>
            <a:pPr marL="342900" lvl="0" indent="-342900">
              <a:lnSpc>
                <a:spcPct val="150000"/>
              </a:lnSpc>
              <a:spcAft>
                <a:spcPts val="0"/>
              </a:spcAft>
              <a:buFont typeface="Symbol" panose="05050102010706020507" pitchFamily="18" charset="2"/>
              <a:buChar char=""/>
            </a:pPr>
            <a:endParaRPr lang="es-EC"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s-EC" dirty="0">
                <a:latin typeface="Arial" panose="020B0604020202020204" pitchFamily="34" charset="0"/>
                <a:ea typeface="Calibri" panose="020F0502020204030204" pitchFamily="34" charset="0"/>
                <a:cs typeface="Arial" panose="020B0604020202020204" pitchFamily="34" charset="0"/>
              </a:rPr>
              <a:t> </a:t>
            </a:r>
            <a:endParaRPr lang="es-EC"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CuadroTexto 7"/>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OBJETIVOS</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8452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81898" y="5925844"/>
            <a:ext cx="3090940" cy="719390"/>
          </a:xfrm>
          <a:prstGeom prst="rect">
            <a:avLst/>
          </a:prstGeom>
        </p:spPr>
      </p:pic>
      <p:sp>
        <p:nvSpPr>
          <p:cNvPr id="5" name="CuadroTexto 4"/>
          <p:cNvSpPr txBox="1"/>
          <p:nvPr/>
        </p:nvSpPr>
        <p:spPr>
          <a:xfrm>
            <a:off x="3326143" y="2326105"/>
            <a:ext cx="8646695" cy="1107996"/>
          </a:xfrm>
          <a:prstGeom prst="rect">
            <a:avLst/>
          </a:prstGeom>
          <a:noFill/>
        </p:spPr>
        <p:txBody>
          <a:bodyPr wrap="square" rtlCol="0">
            <a:spAutoFit/>
          </a:bodyPr>
          <a:lstStyle/>
          <a:p>
            <a:r>
              <a:rPr lang="es-EC" sz="6600" b="1" dirty="0" smtClean="0"/>
              <a:t>METODOLOGÍA</a:t>
            </a:r>
            <a:endParaRPr lang="es-EC" sz="6600" b="1" dirty="0"/>
          </a:p>
        </p:txBody>
      </p:sp>
    </p:spTree>
    <p:extLst>
      <p:ext uri="{BB962C8B-B14F-4D97-AF65-F5344CB8AC3E}">
        <p14:creationId xmlns:p14="http://schemas.microsoft.com/office/powerpoint/2010/main" val="9262206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5606" y="6021541"/>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2482" y="1783409"/>
            <a:ext cx="1836258" cy="787947"/>
          </a:xfrm>
          <a:prstGeom prst="rect">
            <a:avLst/>
          </a:prstGeom>
        </p:spPr>
      </p:pic>
      <p:pic>
        <p:nvPicPr>
          <p:cNvPr id="12" name="Imagen 1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367632" y="1902904"/>
            <a:ext cx="1349435" cy="722765"/>
          </a:xfrm>
          <a:prstGeom prst="rect">
            <a:avLst/>
          </a:prstGeom>
        </p:spPr>
      </p:pic>
      <p:pic>
        <p:nvPicPr>
          <p:cNvPr id="19" name="Imagen 1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666788" y="1718165"/>
            <a:ext cx="729246" cy="656823"/>
          </a:xfrm>
          <a:prstGeom prst="rect">
            <a:avLst/>
          </a:prstGeom>
        </p:spPr>
      </p:pic>
      <p:sp>
        <p:nvSpPr>
          <p:cNvPr id="2" name="CuadroTexto 1"/>
          <p:cNvSpPr txBox="1"/>
          <p:nvPr/>
        </p:nvSpPr>
        <p:spPr>
          <a:xfrm>
            <a:off x="200582" y="1768500"/>
            <a:ext cx="2646510" cy="2585323"/>
          </a:xfrm>
          <a:prstGeom prst="rect">
            <a:avLst/>
          </a:prstGeom>
          <a:noFill/>
        </p:spPr>
        <p:txBody>
          <a:bodyPr wrap="square" rtlCol="0">
            <a:spAutoFit/>
          </a:bodyPr>
          <a:lstStyle/>
          <a:p>
            <a:pPr marL="285750" indent="-285750">
              <a:buFont typeface="Arial" panose="020B0604020202020204" pitchFamily="34" charset="0"/>
              <a:buChar char="•"/>
            </a:pPr>
            <a:r>
              <a:rPr lang="es-EC" b="1" dirty="0" smtClean="0"/>
              <a:t>2012</a:t>
            </a:r>
          </a:p>
          <a:p>
            <a:r>
              <a:rPr lang="es-EC" dirty="0" smtClean="0"/>
              <a:t>15 muestras </a:t>
            </a:r>
          </a:p>
          <a:p>
            <a:endParaRPr lang="es-EC" dirty="0"/>
          </a:p>
          <a:p>
            <a:pPr marL="285750" indent="-285750">
              <a:buFont typeface="Arial" panose="020B0604020202020204" pitchFamily="34" charset="0"/>
              <a:buChar char="•"/>
            </a:pPr>
            <a:r>
              <a:rPr lang="es-EC" b="1" dirty="0" smtClean="0"/>
              <a:t>2017</a:t>
            </a:r>
          </a:p>
          <a:p>
            <a:r>
              <a:rPr lang="es-EC" dirty="0" smtClean="0"/>
              <a:t>9 muestras.</a:t>
            </a:r>
            <a:endParaRPr lang="es-EC" dirty="0"/>
          </a:p>
          <a:p>
            <a:endParaRPr lang="es-EC" dirty="0" smtClean="0"/>
          </a:p>
          <a:p>
            <a:pPr marL="285750" indent="-285750">
              <a:buFont typeface="Arial" panose="020B0604020202020204" pitchFamily="34" charset="0"/>
              <a:buChar char="•"/>
            </a:pPr>
            <a:r>
              <a:rPr lang="es-EC" b="1" dirty="0" smtClean="0"/>
              <a:t>2018</a:t>
            </a:r>
          </a:p>
          <a:p>
            <a:r>
              <a:rPr lang="es-EC" dirty="0" smtClean="0"/>
              <a:t>8 individuos</a:t>
            </a:r>
          </a:p>
          <a:p>
            <a:r>
              <a:rPr lang="es-EC" dirty="0" smtClean="0"/>
              <a:t>24 muestras (seriado)</a:t>
            </a:r>
            <a:endParaRPr lang="es-EC" dirty="0"/>
          </a:p>
        </p:txBody>
      </p:sp>
      <p:sp>
        <p:nvSpPr>
          <p:cNvPr id="8" name="Pentágono 7"/>
          <p:cNvSpPr/>
          <p:nvPr/>
        </p:nvSpPr>
        <p:spPr>
          <a:xfrm>
            <a:off x="200582" y="849700"/>
            <a:ext cx="2396821" cy="765359"/>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48 muestras en etanol absoluto </a:t>
            </a:r>
            <a:endParaRPr lang="es-EC" dirty="0">
              <a:latin typeface="Arial" panose="020B0604020202020204" pitchFamily="34" charset="0"/>
              <a:cs typeface="Arial" panose="020B0604020202020204" pitchFamily="34" charset="0"/>
            </a:endParaRPr>
          </a:p>
        </p:txBody>
      </p:sp>
      <p:sp>
        <p:nvSpPr>
          <p:cNvPr id="20" name="Pentágono 19"/>
          <p:cNvSpPr/>
          <p:nvPr/>
        </p:nvSpPr>
        <p:spPr>
          <a:xfrm>
            <a:off x="2699772" y="849701"/>
            <a:ext cx="2396821" cy="824116"/>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Extracción de ADN</a:t>
            </a:r>
            <a:endParaRPr lang="es-EC" dirty="0">
              <a:latin typeface="Arial" panose="020B0604020202020204" pitchFamily="34" charset="0"/>
              <a:cs typeface="Arial" panose="020B0604020202020204" pitchFamily="34" charset="0"/>
            </a:endParaRPr>
          </a:p>
        </p:txBody>
      </p:sp>
      <p:sp>
        <p:nvSpPr>
          <p:cNvPr id="21" name="CuadroTexto 20"/>
          <p:cNvSpPr txBox="1"/>
          <p:nvPr/>
        </p:nvSpPr>
        <p:spPr>
          <a:xfrm>
            <a:off x="2648588" y="1673816"/>
            <a:ext cx="2646510" cy="2585323"/>
          </a:xfrm>
          <a:prstGeom prst="rect">
            <a:avLst/>
          </a:prstGeom>
          <a:noFill/>
        </p:spPr>
        <p:txBody>
          <a:bodyPr wrap="square" rtlCol="0">
            <a:spAutoFit/>
          </a:bodyPr>
          <a:lstStyle/>
          <a:p>
            <a:pPr marL="285750" indent="-285750">
              <a:buFont typeface="Arial" panose="020B0604020202020204" pitchFamily="34" charset="0"/>
              <a:buChar char="•"/>
            </a:pPr>
            <a:r>
              <a:rPr lang="es-EC" b="1" dirty="0" smtClean="0"/>
              <a:t>Pre tratamiento</a:t>
            </a:r>
          </a:p>
          <a:p>
            <a:r>
              <a:rPr lang="es-EC" dirty="0" smtClean="0"/>
              <a:t>Incubación con PVPP (</a:t>
            </a:r>
            <a:r>
              <a:rPr lang="es-EC" dirty="0" err="1" smtClean="0"/>
              <a:t>polivinilpolypirrolidona</a:t>
            </a:r>
            <a:r>
              <a:rPr lang="es-EC" dirty="0" smtClean="0"/>
              <a:t>)/ PBS 2%.</a:t>
            </a:r>
          </a:p>
          <a:p>
            <a:r>
              <a:rPr lang="es-EC" dirty="0" smtClean="0"/>
              <a:t>Prelavados con PBS. </a:t>
            </a:r>
          </a:p>
          <a:p>
            <a:endParaRPr lang="es-EC" dirty="0"/>
          </a:p>
          <a:p>
            <a:pPr marL="285750" indent="-285750">
              <a:buFont typeface="Arial" panose="020B0604020202020204" pitchFamily="34" charset="0"/>
              <a:buChar char="•"/>
            </a:pPr>
            <a:r>
              <a:rPr lang="es-EC" b="1" dirty="0" smtClean="0"/>
              <a:t>Extracción</a:t>
            </a:r>
          </a:p>
          <a:p>
            <a:r>
              <a:rPr lang="es-EC" dirty="0" err="1"/>
              <a:t>QIAamp</a:t>
            </a:r>
            <a:r>
              <a:rPr lang="es-EC" dirty="0"/>
              <a:t>® </a:t>
            </a:r>
            <a:r>
              <a:rPr lang="es-EC" dirty="0" err="1"/>
              <a:t>Fast</a:t>
            </a:r>
            <a:r>
              <a:rPr lang="es-EC" dirty="0"/>
              <a:t> DNA </a:t>
            </a:r>
            <a:r>
              <a:rPr lang="es-EC" dirty="0" err="1"/>
              <a:t>Stool</a:t>
            </a:r>
            <a:r>
              <a:rPr lang="es-EC" dirty="0"/>
              <a:t> Mini Kit </a:t>
            </a:r>
            <a:endParaRPr lang="es-EC" b="1" dirty="0" smtClean="0"/>
          </a:p>
        </p:txBody>
      </p:sp>
      <p:sp>
        <p:nvSpPr>
          <p:cNvPr id="22" name="Pentágono 21"/>
          <p:cNvSpPr/>
          <p:nvPr/>
        </p:nvSpPr>
        <p:spPr>
          <a:xfrm>
            <a:off x="5242973" y="849700"/>
            <a:ext cx="1873129" cy="765359"/>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PCR </a:t>
            </a:r>
            <a:r>
              <a:rPr lang="es-EC" dirty="0" err="1" smtClean="0">
                <a:latin typeface="Arial" panose="020B0604020202020204" pitchFamily="34" charset="0"/>
                <a:cs typeface="Arial" panose="020B0604020202020204" pitchFamily="34" charset="0"/>
              </a:rPr>
              <a:t>aninada</a:t>
            </a:r>
            <a:endParaRPr lang="es-EC" dirty="0">
              <a:latin typeface="Arial" panose="020B0604020202020204" pitchFamily="34" charset="0"/>
              <a:cs typeface="Arial" panose="020B0604020202020204" pitchFamily="34" charset="0"/>
            </a:endParaRPr>
          </a:p>
        </p:txBody>
      </p:sp>
      <p:sp>
        <p:nvSpPr>
          <p:cNvPr id="25" name="Pentágono 24"/>
          <p:cNvSpPr/>
          <p:nvPr/>
        </p:nvSpPr>
        <p:spPr>
          <a:xfrm>
            <a:off x="7262482" y="849700"/>
            <a:ext cx="1946069" cy="765359"/>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Secuenciación</a:t>
            </a:r>
            <a:endParaRPr lang="es-EC" dirty="0">
              <a:latin typeface="Arial" panose="020B0604020202020204" pitchFamily="34" charset="0"/>
              <a:cs typeface="Arial" panose="020B0604020202020204" pitchFamily="34" charset="0"/>
            </a:endParaRPr>
          </a:p>
        </p:txBody>
      </p:sp>
      <p:sp>
        <p:nvSpPr>
          <p:cNvPr id="15" name="Rectángulo 14"/>
          <p:cNvSpPr/>
          <p:nvPr/>
        </p:nvSpPr>
        <p:spPr>
          <a:xfrm>
            <a:off x="9354931" y="849700"/>
            <a:ext cx="2624058" cy="8241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Construcción de árboles filogenéticos </a:t>
            </a:r>
            <a:endParaRPr lang="es-EC" dirty="0">
              <a:latin typeface="Arial" panose="020B0604020202020204" pitchFamily="34" charset="0"/>
              <a:cs typeface="Arial" panose="020B0604020202020204" pitchFamily="34" charset="0"/>
            </a:endParaRPr>
          </a:p>
        </p:txBody>
      </p:sp>
      <p:sp>
        <p:nvSpPr>
          <p:cNvPr id="26" name="CuadroTexto 25"/>
          <p:cNvSpPr txBox="1"/>
          <p:nvPr/>
        </p:nvSpPr>
        <p:spPr>
          <a:xfrm>
            <a:off x="9545490" y="1718165"/>
            <a:ext cx="2646510" cy="3416320"/>
          </a:xfrm>
          <a:prstGeom prst="rect">
            <a:avLst/>
          </a:prstGeom>
          <a:noFill/>
        </p:spPr>
        <p:txBody>
          <a:bodyPr wrap="square" rtlCol="0">
            <a:spAutoFit/>
          </a:bodyPr>
          <a:lstStyle/>
          <a:p>
            <a:pPr marL="285750" indent="-285750">
              <a:buFont typeface="Arial" panose="020B0604020202020204" pitchFamily="34" charset="0"/>
              <a:buChar char="•"/>
            </a:pPr>
            <a:r>
              <a:rPr lang="es-EC" b="1" dirty="0" smtClean="0"/>
              <a:t>Método de Máxima Verosimilitud (</a:t>
            </a:r>
            <a:r>
              <a:rPr lang="es-EC" b="1" i="1" dirty="0" err="1" smtClean="0"/>
              <a:t>Maximun</a:t>
            </a:r>
            <a:r>
              <a:rPr lang="es-EC" b="1" i="1" dirty="0" smtClean="0"/>
              <a:t> </a:t>
            </a:r>
            <a:r>
              <a:rPr lang="es-EC" b="1" i="1" dirty="0" err="1" smtClean="0"/>
              <a:t>likelihood</a:t>
            </a:r>
            <a:r>
              <a:rPr lang="es-EC" b="1" dirty="0" smtClean="0"/>
              <a:t>)</a:t>
            </a:r>
          </a:p>
          <a:p>
            <a:pPr marL="285750" indent="-285750">
              <a:buFont typeface="Arial" panose="020B0604020202020204" pitchFamily="34" charset="0"/>
              <a:buChar char="•"/>
            </a:pPr>
            <a:endParaRPr lang="es-EC" dirty="0" smtClean="0"/>
          </a:p>
          <a:p>
            <a:pPr marL="285750" indent="-285750">
              <a:buFont typeface="Arial" panose="020B0604020202020204" pitchFamily="34" charset="0"/>
              <a:buChar char="•"/>
            </a:pPr>
            <a:r>
              <a:rPr lang="es-EC" b="1" dirty="0" smtClean="0"/>
              <a:t>Método de Unión de Vecinos (</a:t>
            </a:r>
            <a:r>
              <a:rPr lang="es-EC" b="1" i="1" dirty="0" err="1" smtClean="0"/>
              <a:t>Neighnor</a:t>
            </a:r>
            <a:r>
              <a:rPr lang="es-EC" b="1" i="1" dirty="0" smtClean="0"/>
              <a:t> </a:t>
            </a:r>
            <a:r>
              <a:rPr lang="es-EC" b="1" i="1" dirty="0" err="1" smtClean="0"/>
              <a:t>joining</a:t>
            </a:r>
            <a:r>
              <a:rPr lang="es-EC" b="1" dirty="0" smtClean="0"/>
              <a:t>) </a:t>
            </a:r>
          </a:p>
          <a:p>
            <a:pPr marL="285750" indent="-285750">
              <a:buFont typeface="Arial" panose="020B0604020202020204" pitchFamily="34" charset="0"/>
              <a:buChar char="•"/>
            </a:pPr>
            <a:endParaRPr lang="es-EC" b="1" dirty="0"/>
          </a:p>
          <a:p>
            <a:pPr marL="285750" indent="-285750">
              <a:buFont typeface="Arial" panose="020B0604020202020204" pitchFamily="34" charset="0"/>
              <a:buChar char="•"/>
            </a:pPr>
            <a:r>
              <a:rPr lang="es-EC" dirty="0" smtClean="0"/>
              <a:t>Para </a:t>
            </a:r>
            <a:r>
              <a:rPr lang="es-EC" dirty="0" err="1" smtClean="0"/>
              <a:t>tpi</a:t>
            </a:r>
            <a:r>
              <a:rPr lang="es-EC" dirty="0" smtClean="0"/>
              <a:t> : K2 </a:t>
            </a:r>
            <a:r>
              <a:rPr lang="es-EC" dirty="0"/>
              <a:t>+ </a:t>
            </a:r>
            <a:r>
              <a:rPr lang="es-EC" dirty="0" smtClean="0"/>
              <a:t>G.</a:t>
            </a:r>
          </a:p>
          <a:p>
            <a:pPr marL="285750" indent="-285750">
              <a:buFont typeface="Arial" panose="020B0604020202020204" pitchFamily="34" charset="0"/>
              <a:buChar char="•"/>
            </a:pPr>
            <a:r>
              <a:rPr lang="es-EC" dirty="0" smtClean="0"/>
              <a:t>Para </a:t>
            </a:r>
            <a:r>
              <a:rPr lang="es-EC" dirty="0" err="1" smtClean="0"/>
              <a:t>gdh</a:t>
            </a:r>
            <a:r>
              <a:rPr lang="es-EC" dirty="0" smtClean="0"/>
              <a:t> el modelo:  T93 </a:t>
            </a:r>
            <a:r>
              <a:rPr lang="es-EC" dirty="0"/>
              <a:t>+ G + I. </a:t>
            </a:r>
            <a:endParaRPr lang="es-EC" dirty="0" smtClean="0"/>
          </a:p>
          <a:p>
            <a:endParaRPr lang="es-EC" dirty="0"/>
          </a:p>
        </p:txBody>
      </p:sp>
      <p:sp>
        <p:nvSpPr>
          <p:cNvPr id="27" name="CuadroTexto 26"/>
          <p:cNvSpPr txBox="1"/>
          <p:nvPr/>
        </p:nvSpPr>
        <p:spPr>
          <a:xfrm>
            <a:off x="5242973" y="2638653"/>
            <a:ext cx="1873129" cy="1477328"/>
          </a:xfrm>
          <a:prstGeom prst="rect">
            <a:avLst/>
          </a:prstGeom>
          <a:noFill/>
        </p:spPr>
        <p:txBody>
          <a:bodyPr wrap="square" rtlCol="0">
            <a:spAutoFit/>
          </a:bodyPr>
          <a:lstStyle/>
          <a:p>
            <a:r>
              <a:rPr lang="es-EC" b="1" dirty="0" smtClean="0"/>
              <a:t>Triosa fosfato </a:t>
            </a:r>
            <a:r>
              <a:rPr lang="es-EC" b="1" dirty="0" err="1" smtClean="0"/>
              <a:t>isomerasa</a:t>
            </a:r>
            <a:endParaRPr lang="es-EC" b="1" dirty="0" smtClean="0"/>
          </a:p>
          <a:p>
            <a:endParaRPr lang="es-EC" b="1" dirty="0"/>
          </a:p>
          <a:p>
            <a:r>
              <a:rPr lang="es-EC" b="1" dirty="0" smtClean="0"/>
              <a:t>Glutamato deshidrogenasa</a:t>
            </a:r>
          </a:p>
        </p:txBody>
      </p:sp>
      <p:sp>
        <p:nvSpPr>
          <p:cNvPr id="28" name="CuadroTexto 27"/>
          <p:cNvSpPr txBox="1"/>
          <p:nvPr/>
        </p:nvSpPr>
        <p:spPr>
          <a:xfrm>
            <a:off x="7076209" y="2671620"/>
            <a:ext cx="2418098" cy="1200329"/>
          </a:xfrm>
          <a:prstGeom prst="rect">
            <a:avLst/>
          </a:prstGeom>
          <a:noFill/>
        </p:spPr>
        <p:txBody>
          <a:bodyPr wrap="square" rtlCol="0">
            <a:spAutoFit/>
          </a:bodyPr>
          <a:lstStyle/>
          <a:p>
            <a:pPr marL="285750" indent="-285750">
              <a:buFont typeface="Arial" panose="020B0604020202020204" pitchFamily="34" charset="0"/>
              <a:buChar char="•"/>
            </a:pPr>
            <a:r>
              <a:rPr lang="es-EC" dirty="0" smtClean="0"/>
              <a:t>Limpieza de secuencias</a:t>
            </a:r>
          </a:p>
          <a:p>
            <a:pPr marL="285750" indent="-285750">
              <a:buFont typeface="Arial" panose="020B0604020202020204" pitchFamily="34" charset="0"/>
              <a:buChar char="•"/>
            </a:pPr>
            <a:r>
              <a:rPr lang="es-EC" dirty="0"/>
              <a:t>C</a:t>
            </a:r>
            <a:r>
              <a:rPr lang="es-EC" dirty="0" smtClean="0"/>
              <a:t>onsenso entre forward y reverse.</a:t>
            </a:r>
          </a:p>
        </p:txBody>
      </p:sp>
      <p:pic>
        <p:nvPicPr>
          <p:cNvPr id="17" name="Imagen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1377" y="596692"/>
            <a:ext cx="9359014" cy="4928937"/>
          </a:xfrm>
          <a:prstGeom prst="rect">
            <a:avLst/>
          </a:prstGeom>
        </p:spPr>
      </p:pic>
      <p:sp>
        <p:nvSpPr>
          <p:cNvPr id="18" name="CuadroTexto 17"/>
          <p:cNvSpPr txBox="1"/>
          <p:nvPr/>
        </p:nvSpPr>
        <p:spPr>
          <a:xfrm>
            <a:off x="509556" y="44309"/>
            <a:ext cx="8391813" cy="461665"/>
          </a:xfrm>
          <a:prstGeom prst="rect">
            <a:avLst/>
          </a:prstGeom>
          <a:noFill/>
        </p:spPr>
        <p:txBody>
          <a:bodyPr wrap="square" rtlCol="0">
            <a:spAutoFit/>
          </a:bodyPr>
          <a:lstStyle/>
          <a:p>
            <a:r>
              <a:rPr lang="es-EC" sz="2400" b="1" dirty="0" smtClean="0">
                <a:solidFill>
                  <a:schemeClr val="tx2"/>
                </a:solidFill>
              </a:rPr>
              <a:t>CARACTERIZACIÓN MOLECULAR DE </a:t>
            </a:r>
            <a:r>
              <a:rPr lang="es-EC" sz="2400" b="1" i="1" dirty="0" err="1" smtClean="0">
                <a:solidFill>
                  <a:schemeClr val="tx2"/>
                </a:solidFill>
              </a:rPr>
              <a:t>Giardia</a:t>
            </a:r>
            <a:r>
              <a:rPr lang="es-EC" sz="2400" b="1" i="1" dirty="0" smtClean="0">
                <a:solidFill>
                  <a:schemeClr val="tx2"/>
                </a:solidFill>
              </a:rPr>
              <a:t> </a:t>
            </a:r>
            <a:r>
              <a:rPr lang="es-EC" sz="2400" b="1" dirty="0" err="1" smtClean="0">
                <a:solidFill>
                  <a:schemeClr val="tx2"/>
                </a:solidFill>
              </a:rPr>
              <a:t>sp</a:t>
            </a:r>
            <a:r>
              <a:rPr lang="es-EC" sz="2400" b="1" dirty="0" smtClean="0">
                <a:solidFill>
                  <a:schemeClr val="tx2"/>
                </a:solidFill>
              </a:rPr>
              <a:t>.</a:t>
            </a:r>
            <a:endParaRPr lang="es-EC" sz="2400" b="1" dirty="0">
              <a:solidFill>
                <a:schemeClr val="tx2"/>
              </a:solidFill>
            </a:endParaRPr>
          </a:p>
        </p:txBody>
      </p:sp>
      <p:pic>
        <p:nvPicPr>
          <p:cNvPr id="4098" name="Picture 2" descr="Resultado de imagen para mae sello"/>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8408" b="20356"/>
          <a:stretch/>
        </p:blipFill>
        <p:spPr bwMode="auto">
          <a:xfrm>
            <a:off x="3293842" y="1874871"/>
            <a:ext cx="2735164" cy="996287"/>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2929761" y="926916"/>
            <a:ext cx="4207646"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es-EC" dirty="0" smtClean="0">
                <a:cs typeface="Arial" panose="020B0604020202020204" pitchFamily="34" charset="0"/>
              </a:rPr>
              <a:t>Proyecto carga parasitaria de primates no humanos en la Amazonía Ecuatoriana</a:t>
            </a:r>
            <a:endParaRPr lang="es-EC" dirty="0">
              <a:cs typeface="Arial" panose="020B0604020202020204" pitchFamily="34" charset="0"/>
            </a:endParaRPr>
          </a:p>
        </p:txBody>
      </p:sp>
      <p:sp>
        <p:nvSpPr>
          <p:cNvPr id="4" name="Rectángulo 3"/>
          <p:cNvSpPr/>
          <p:nvPr/>
        </p:nvSpPr>
        <p:spPr>
          <a:xfrm>
            <a:off x="3044549" y="2868828"/>
            <a:ext cx="3835833"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C" dirty="0" smtClean="0"/>
              <a:t>Contrato Marco </a:t>
            </a:r>
            <a:r>
              <a:rPr lang="es-EC" dirty="0"/>
              <a:t>número </a:t>
            </a:r>
            <a:endParaRPr lang="es-EC" dirty="0" smtClean="0"/>
          </a:p>
          <a:p>
            <a:r>
              <a:rPr lang="es-EC" dirty="0" smtClean="0"/>
              <a:t>MAE-DNB-CM-2015-0028</a:t>
            </a:r>
            <a:r>
              <a:rPr lang="es-EC" dirty="0"/>
              <a:t>.</a:t>
            </a:r>
          </a:p>
        </p:txBody>
      </p:sp>
    </p:spTree>
    <p:extLst>
      <p:ext uri="{BB962C8B-B14F-4D97-AF65-F5344CB8AC3E}">
        <p14:creationId xmlns:p14="http://schemas.microsoft.com/office/powerpoint/2010/main" val="413343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81898" y="5925844"/>
            <a:ext cx="3090940" cy="719390"/>
          </a:xfrm>
          <a:prstGeom prst="rect">
            <a:avLst/>
          </a:prstGeom>
        </p:spPr>
      </p:pic>
      <p:sp>
        <p:nvSpPr>
          <p:cNvPr id="7" name="CuadroTexto 6"/>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PARASITISMO</a:t>
            </a:r>
            <a:endParaRPr lang="es-ES" sz="2800" b="1" i="1" dirty="0">
              <a:ln w="0"/>
              <a:effectLst>
                <a:outerShdw blurRad="38100" dist="19050" dir="2700000" algn="tl" rotWithShape="0">
                  <a:schemeClr val="dk1">
                    <a:alpha val="40000"/>
                  </a:schemeClr>
                </a:outerShdw>
              </a:effectLst>
            </a:endParaRPr>
          </a:p>
        </p:txBody>
      </p:sp>
      <p:graphicFrame>
        <p:nvGraphicFramePr>
          <p:cNvPr id="13" name="Diagrama 12"/>
          <p:cNvGraphicFramePr/>
          <p:nvPr>
            <p:extLst>
              <p:ext uri="{D42A27DB-BD31-4B8C-83A1-F6EECF244321}">
                <p14:modId xmlns:p14="http://schemas.microsoft.com/office/powerpoint/2010/main" val="1090743721"/>
              </p:ext>
            </p:extLst>
          </p:nvPr>
        </p:nvGraphicFramePr>
        <p:xfrm>
          <a:off x="3902600" y="534470"/>
          <a:ext cx="3206650" cy="158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Imagen 13"/>
          <p:cNvPicPr>
            <a:picLocks noChangeAspect="1"/>
          </p:cNvPicPr>
          <p:nvPr/>
        </p:nvPicPr>
        <p:blipFill>
          <a:blip r:embed="rId9"/>
          <a:stretch>
            <a:fillRect/>
          </a:stretch>
        </p:blipFill>
        <p:spPr>
          <a:xfrm>
            <a:off x="7477174" y="820183"/>
            <a:ext cx="2388782" cy="1791587"/>
          </a:xfrm>
          <a:prstGeom prst="rect">
            <a:avLst/>
          </a:prstGeom>
        </p:spPr>
      </p:pic>
      <p:pic>
        <p:nvPicPr>
          <p:cNvPr id="16" name="Imagen 15"/>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7412855" y="2760232"/>
            <a:ext cx="2517421" cy="2868688"/>
          </a:xfrm>
          <a:prstGeom prst="rect">
            <a:avLst/>
          </a:prstGeom>
        </p:spPr>
      </p:pic>
      <p:sp>
        <p:nvSpPr>
          <p:cNvPr id="17" name="CuadroTexto 16"/>
          <p:cNvSpPr txBox="1"/>
          <p:nvPr/>
        </p:nvSpPr>
        <p:spPr>
          <a:xfrm>
            <a:off x="8470163" y="5289777"/>
            <a:ext cx="2486594" cy="369332"/>
          </a:xfrm>
          <a:prstGeom prst="rect">
            <a:avLst/>
          </a:prstGeom>
          <a:noFill/>
        </p:spPr>
        <p:txBody>
          <a:bodyPr wrap="square" rtlCol="0">
            <a:spAutoFit/>
          </a:bodyPr>
          <a:lstStyle/>
          <a:p>
            <a:r>
              <a:rPr lang="es-EC" dirty="0" smtClean="0"/>
              <a:t>(Chávez, 2017)</a:t>
            </a:r>
            <a:endParaRPr lang="es-EC" dirty="0"/>
          </a:p>
        </p:txBody>
      </p:sp>
      <p:sp>
        <p:nvSpPr>
          <p:cNvPr id="18" name="Rectángulo redondeado 17"/>
          <p:cNvSpPr/>
          <p:nvPr/>
        </p:nvSpPr>
        <p:spPr>
          <a:xfrm>
            <a:off x="74556" y="750711"/>
            <a:ext cx="3676050" cy="177188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s-EC" sz="2000" dirty="0"/>
              <a:t>Un parásito es un organismo que vive </a:t>
            </a:r>
            <a:r>
              <a:rPr lang="es-EC" sz="2000" dirty="0" smtClean="0"/>
              <a:t>en el interior o fuera de un hospedero y se alimenta a expensas de este (CDC, 2016)</a:t>
            </a:r>
            <a:endParaRPr lang="es-EC" sz="2000" dirty="0"/>
          </a:p>
        </p:txBody>
      </p:sp>
      <p:graphicFrame>
        <p:nvGraphicFramePr>
          <p:cNvPr id="30" name="Diagrama 29"/>
          <p:cNvGraphicFramePr/>
          <p:nvPr>
            <p:extLst>
              <p:ext uri="{D42A27DB-BD31-4B8C-83A1-F6EECF244321}">
                <p14:modId xmlns:p14="http://schemas.microsoft.com/office/powerpoint/2010/main" val="2107398735"/>
              </p:ext>
            </p:extLst>
          </p:nvPr>
        </p:nvGraphicFramePr>
        <p:xfrm>
          <a:off x="3886558" y="2522597"/>
          <a:ext cx="3206650" cy="394213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 name="Rectángulo redondeado 2"/>
          <p:cNvSpPr/>
          <p:nvPr/>
        </p:nvSpPr>
        <p:spPr>
          <a:xfrm>
            <a:off x="129222" y="2760231"/>
            <a:ext cx="3621384" cy="1021556"/>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err="1" smtClean="0">
                <a:latin typeface="AdvPSA88A"/>
              </a:rPr>
              <a:t>Numerosos</a:t>
            </a:r>
            <a:r>
              <a:rPr lang="en-US" dirty="0" smtClean="0">
                <a:latin typeface="AdvPSA88A"/>
              </a:rPr>
              <a:t> </a:t>
            </a:r>
            <a:r>
              <a:rPr lang="en-US" dirty="0" err="1" smtClean="0">
                <a:latin typeface="AdvPSA88A"/>
              </a:rPr>
              <a:t>protozoarios</a:t>
            </a:r>
            <a:r>
              <a:rPr lang="en-US" dirty="0" smtClean="0">
                <a:latin typeface="AdvPSA88A"/>
              </a:rPr>
              <a:t> y </a:t>
            </a:r>
            <a:r>
              <a:rPr lang="en-US" dirty="0" err="1" smtClean="0">
                <a:latin typeface="AdvPSA88A"/>
              </a:rPr>
              <a:t>metazoos</a:t>
            </a:r>
            <a:r>
              <a:rPr lang="en-US" dirty="0" smtClean="0">
                <a:latin typeface="AdvPSA88A"/>
              </a:rPr>
              <a:t> </a:t>
            </a:r>
            <a:r>
              <a:rPr lang="en-US" dirty="0" err="1" smtClean="0">
                <a:latin typeface="AdvPSA88A"/>
              </a:rPr>
              <a:t>infectan</a:t>
            </a:r>
            <a:r>
              <a:rPr lang="en-US" dirty="0" smtClean="0">
                <a:latin typeface="AdvPSA88A"/>
              </a:rPr>
              <a:t> PNH </a:t>
            </a:r>
          </a:p>
          <a:p>
            <a:r>
              <a:rPr lang="en-US" dirty="0" smtClean="0">
                <a:latin typeface="AdvPSA88A"/>
              </a:rPr>
              <a:t>(Strait, 2012)</a:t>
            </a:r>
            <a:endParaRPr lang="es-EC" dirty="0"/>
          </a:p>
        </p:txBody>
      </p:sp>
    </p:spTree>
    <p:extLst>
      <p:ext uri="{BB962C8B-B14F-4D97-AF65-F5344CB8AC3E}">
        <p14:creationId xmlns:p14="http://schemas.microsoft.com/office/powerpoint/2010/main" val="31959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Graphic spid="30" grpId="0">
        <p:bldAsOne/>
      </p:bldGraphic>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5606" y="6021541"/>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2482" y="1783409"/>
            <a:ext cx="1836258" cy="787947"/>
          </a:xfrm>
          <a:prstGeom prst="rect">
            <a:avLst/>
          </a:prstGeom>
        </p:spPr>
      </p:pic>
      <p:pic>
        <p:nvPicPr>
          <p:cNvPr id="12" name="Imagen 1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367632" y="1902904"/>
            <a:ext cx="1349435" cy="722765"/>
          </a:xfrm>
          <a:prstGeom prst="rect">
            <a:avLst/>
          </a:prstGeom>
        </p:spPr>
      </p:pic>
      <p:pic>
        <p:nvPicPr>
          <p:cNvPr id="19" name="Imagen 1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666788" y="1718165"/>
            <a:ext cx="729246" cy="656823"/>
          </a:xfrm>
          <a:prstGeom prst="rect">
            <a:avLst/>
          </a:prstGeom>
        </p:spPr>
      </p:pic>
      <p:sp>
        <p:nvSpPr>
          <p:cNvPr id="2" name="CuadroTexto 1"/>
          <p:cNvSpPr txBox="1"/>
          <p:nvPr/>
        </p:nvSpPr>
        <p:spPr>
          <a:xfrm>
            <a:off x="200582" y="1768500"/>
            <a:ext cx="2646510" cy="2585323"/>
          </a:xfrm>
          <a:prstGeom prst="rect">
            <a:avLst/>
          </a:prstGeom>
          <a:noFill/>
        </p:spPr>
        <p:txBody>
          <a:bodyPr wrap="square" rtlCol="0">
            <a:spAutoFit/>
          </a:bodyPr>
          <a:lstStyle/>
          <a:p>
            <a:pPr marL="285750" indent="-285750">
              <a:buFont typeface="Arial" panose="020B0604020202020204" pitchFamily="34" charset="0"/>
              <a:buChar char="•"/>
            </a:pPr>
            <a:r>
              <a:rPr lang="es-EC" b="1" dirty="0" smtClean="0"/>
              <a:t>2012</a:t>
            </a:r>
          </a:p>
          <a:p>
            <a:r>
              <a:rPr lang="es-EC" dirty="0" smtClean="0"/>
              <a:t>15 muestras </a:t>
            </a:r>
          </a:p>
          <a:p>
            <a:endParaRPr lang="es-EC" dirty="0"/>
          </a:p>
          <a:p>
            <a:pPr marL="285750" indent="-285750">
              <a:buFont typeface="Arial" panose="020B0604020202020204" pitchFamily="34" charset="0"/>
              <a:buChar char="•"/>
            </a:pPr>
            <a:r>
              <a:rPr lang="es-EC" b="1" dirty="0" smtClean="0"/>
              <a:t>2017</a:t>
            </a:r>
          </a:p>
          <a:p>
            <a:r>
              <a:rPr lang="es-EC" dirty="0" smtClean="0"/>
              <a:t>9 muestras.</a:t>
            </a:r>
            <a:endParaRPr lang="es-EC" dirty="0"/>
          </a:p>
          <a:p>
            <a:endParaRPr lang="es-EC" dirty="0" smtClean="0"/>
          </a:p>
          <a:p>
            <a:pPr marL="285750" indent="-285750">
              <a:buFont typeface="Arial" panose="020B0604020202020204" pitchFamily="34" charset="0"/>
              <a:buChar char="•"/>
            </a:pPr>
            <a:r>
              <a:rPr lang="es-EC" b="1" dirty="0" smtClean="0"/>
              <a:t>2018</a:t>
            </a:r>
          </a:p>
          <a:p>
            <a:r>
              <a:rPr lang="es-EC" dirty="0" smtClean="0"/>
              <a:t>8 individuos</a:t>
            </a:r>
          </a:p>
          <a:p>
            <a:r>
              <a:rPr lang="es-EC" dirty="0" smtClean="0"/>
              <a:t>24 muestras (seriado)</a:t>
            </a:r>
            <a:endParaRPr lang="es-EC" dirty="0"/>
          </a:p>
        </p:txBody>
      </p:sp>
      <p:sp>
        <p:nvSpPr>
          <p:cNvPr id="8" name="Pentágono 7"/>
          <p:cNvSpPr/>
          <p:nvPr/>
        </p:nvSpPr>
        <p:spPr>
          <a:xfrm>
            <a:off x="200582" y="849700"/>
            <a:ext cx="2396821" cy="765359"/>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48 muestras en etanol absoluto </a:t>
            </a:r>
            <a:endParaRPr lang="es-EC" dirty="0">
              <a:latin typeface="Arial" panose="020B0604020202020204" pitchFamily="34" charset="0"/>
              <a:cs typeface="Arial" panose="020B0604020202020204" pitchFamily="34" charset="0"/>
            </a:endParaRPr>
          </a:p>
        </p:txBody>
      </p:sp>
      <p:sp>
        <p:nvSpPr>
          <p:cNvPr id="20" name="Pentágono 19"/>
          <p:cNvSpPr/>
          <p:nvPr/>
        </p:nvSpPr>
        <p:spPr>
          <a:xfrm>
            <a:off x="2699772" y="849701"/>
            <a:ext cx="2396821" cy="824116"/>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Extracción de ADN</a:t>
            </a:r>
            <a:endParaRPr lang="es-EC" dirty="0">
              <a:latin typeface="Arial" panose="020B0604020202020204" pitchFamily="34" charset="0"/>
              <a:cs typeface="Arial" panose="020B0604020202020204" pitchFamily="34" charset="0"/>
            </a:endParaRPr>
          </a:p>
        </p:txBody>
      </p:sp>
      <p:sp>
        <p:nvSpPr>
          <p:cNvPr id="21" name="CuadroTexto 20"/>
          <p:cNvSpPr txBox="1"/>
          <p:nvPr/>
        </p:nvSpPr>
        <p:spPr>
          <a:xfrm>
            <a:off x="2648588" y="1673816"/>
            <a:ext cx="2646510" cy="2585323"/>
          </a:xfrm>
          <a:prstGeom prst="rect">
            <a:avLst/>
          </a:prstGeom>
          <a:noFill/>
        </p:spPr>
        <p:txBody>
          <a:bodyPr wrap="square" rtlCol="0">
            <a:spAutoFit/>
          </a:bodyPr>
          <a:lstStyle/>
          <a:p>
            <a:pPr marL="285750" indent="-285750">
              <a:buFont typeface="Arial" panose="020B0604020202020204" pitchFamily="34" charset="0"/>
              <a:buChar char="•"/>
            </a:pPr>
            <a:r>
              <a:rPr lang="es-EC" b="1" dirty="0" smtClean="0"/>
              <a:t>Pre tratamiento</a:t>
            </a:r>
          </a:p>
          <a:p>
            <a:r>
              <a:rPr lang="es-EC" dirty="0" smtClean="0"/>
              <a:t>Incubación con PVPP (</a:t>
            </a:r>
            <a:r>
              <a:rPr lang="es-EC" dirty="0" err="1" smtClean="0"/>
              <a:t>polivinilpolypirrolidona</a:t>
            </a:r>
            <a:r>
              <a:rPr lang="es-EC" dirty="0" smtClean="0"/>
              <a:t>)/ PBS 2%.</a:t>
            </a:r>
          </a:p>
          <a:p>
            <a:r>
              <a:rPr lang="es-EC" dirty="0" smtClean="0"/>
              <a:t>Prelavados con PBS. </a:t>
            </a:r>
          </a:p>
          <a:p>
            <a:endParaRPr lang="es-EC" dirty="0"/>
          </a:p>
          <a:p>
            <a:pPr marL="285750" indent="-285750">
              <a:buFont typeface="Arial" panose="020B0604020202020204" pitchFamily="34" charset="0"/>
              <a:buChar char="•"/>
            </a:pPr>
            <a:r>
              <a:rPr lang="es-EC" b="1" dirty="0" smtClean="0"/>
              <a:t>Extracción</a:t>
            </a:r>
          </a:p>
          <a:p>
            <a:r>
              <a:rPr lang="es-EC" dirty="0" err="1"/>
              <a:t>QIAamp</a:t>
            </a:r>
            <a:r>
              <a:rPr lang="es-EC" dirty="0"/>
              <a:t>® </a:t>
            </a:r>
            <a:r>
              <a:rPr lang="es-EC" dirty="0" err="1"/>
              <a:t>Fast</a:t>
            </a:r>
            <a:r>
              <a:rPr lang="es-EC" dirty="0"/>
              <a:t> DNA </a:t>
            </a:r>
            <a:r>
              <a:rPr lang="es-EC" dirty="0" err="1"/>
              <a:t>Stool</a:t>
            </a:r>
            <a:r>
              <a:rPr lang="es-EC" dirty="0"/>
              <a:t> Mini Kit </a:t>
            </a:r>
            <a:endParaRPr lang="es-EC" b="1" dirty="0" smtClean="0"/>
          </a:p>
        </p:txBody>
      </p:sp>
      <p:sp>
        <p:nvSpPr>
          <p:cNvPr id="22" name="Pentágono 21"/>
          <p:cNvSpPr/>
          <p:nvPr/>
        </p:nvSpPr>
        <p:spPr>
          <a:xfrm>
            <a:off x="5242973" y="849700"/>
            <a:ext cx="1873129" cy="765359"/>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PCR </a:t>
            </a:r>
            <a:r>
              <a:rPr lang="es-EC" dirty="0" err="1" smtClean="0">
                <a:latin typeface="Arial" panose="020B0604020202020204" pitchFamily="34" charset="0"/>
                <a:cs typeface="Arial" panose="020B0604020202020204" pitchFamily="34" charset="0"/>
              </a:rPr>
              <a:t>aninada</a:t>
            </a:r>
            <a:endParaRPr lang="es-EC" dirty="0">
              <a:latin typeface="Arial" panose="020B0604020202020204" pitchFamily="34" charset="0"/>
              <a:cs typeface="Arial" panose="020B0604020202020204" pitchFamily="34" charset="0"/>
            </a:endParaRPr>
          </a:p>
        </p:txBody>
      </p:sp>
      <p:sp>
        <p:nvSpPr>
          <p:cNvPr id="25" name="Pentágono 24"/>
          <p:cNvSpPr/>
          <p:nvPr/>
        </p:nvSpPr>
        <p:spPr>
          <a:xfrm>
            <a:off x="7262482" y="849700"/>
            <a:ext cx="1946069" cy="765359"/>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Secuenciación</a:t>
            </a:r>
            <a:endParaRPr lang="es-EC" dirty="0">
              <a:latin typeface="Arial" panose="020B0604020202020204" pitchFamily="34" charset="0"/>
              <a:cs typeface="Arial" panose="020B0604020202020204" pitchFamily="34" charset="0"/>
            </a:endParaRPr>
          </a:p>
        </p:txBody>
      </p:sp>
      <p:sp>
        <p:nvSpPr>
          <p:cNvPr id="15" name="Rectángulo 14"/>
          <p:cNvSpPr/>
          <p:nvPr/>
        </p:nvSpPr>
        <p:spPr>
          <a:xfrm>
            <a:off x="9354931" y="849700"/>
            <a:ext cx="2624058" cy="8241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Construcción de árboles filogenéticos </a:t>
            </a:r>
            <a:endParaRPr lang="es-EC" dirty="0">
              <a:latin typeface="Arial" panose="020B0604020202020204" pitchFamily="34" charset="0"/>
              <a:cs typeface="Arial" panose="020B0604020202020204" pitchFamily="34" charset="0"/>
            </a:endParaRPr>
          </a:p>
        </p:txBody>
      </p:sp>
      <p:sp>
        <p:nvSpPr>
          <p:cNvPr id="26" name="CuadroTexto 25"/>
          <p:cNvSpPr txBox="1"/>
          <p:nvPr/>
        </p:nvSpPr>
        <p:spPr>
          <a:xfrm>
            <a:off x="9545490" y="1718165"/>
            <a:ext cx="2646510" cy="3416320"/>
          </a:xfrm>
          <a:prstGeom prst="rect">
            <a:avLst/>
          </a:prstGeom>
          <a:noFill/>
        </p:spPr>
        <p:txBody>
          <a:bodyPr wrap="square" rtlCol="0">
            <a:spAutoFit/>
          </a:bodyPr>
          <a:lstStyle/>
          <a:p>
            <a:pPr marL="285750" indent="-285750">
              <a:buFont typeface="Arial" panose="020B0604020202020204" pitchFamily="34" charset="0"/>
              <a:buChar char="•"/>
            </a:pPr>
            <a:r>
              <a:rPr lang="es-EC" b="1" dirty="0" smtClean="0"/>
              <a:t>Método de Máxima Verosimilitud (</a:t>
            </a:r>
            <a:r>
              <a:rPr lang="es-EC" b="1" i="1" dirty="0" err="1" smtClean="0"/>
              <a:t>Maximun</a:t>
            </a:r>
            <a:r>
              <a:rPr lang="es-EC" b="1" i="1" dirty="0" smtClean="0"/>
              <a:t> </a:t>
            </a:r>
            <a:r>
              <a:rPr lang="es-EC" b="1" i="1" dirty="0" err="1" smtClean="0"/>
              <a:t>likelihood</a:t>
            </a:r>
            <a:r>
              <a:rPr lang="es-EC" b="1" dirty="0" smtClean="0"/>
              <a:t>)</a:t>
            </a:r>
          </a:p>
          <a:p>
            <a:pPr marL="285750" indent="-285750">
              <a:buFont typeface="Arial" panose="020B0604020202020204" pitchFamily="34" charset="0"/>
              <a:buChar char="•"/>
            </a:pPr>
            <a:endParaRPr lang="es-EC" dirty="0" smtClean="0"/>
          </a:p>
          <a:p>
            <a:pPr marL="285750" indent="-285750">
              <a:buFont typeface="Arial" panose="020B0604020202020204" pitchFamily="34" charset="0"/>
              <a:buChar char="•"/>
            </a:pPr>
            <a:r>
              <a:rPr lang="es-EC" b="1" dirty="0" smtClean="0"/>
              <a:t>Método de Unión de Vecinos (</a:t>
            </a:r>
            <a:r>
              <a:rPr lang="es-EC" b="1" i="1" dirty="0" err="1" smtClean="0"/>
              <a:t>Neighnor</a:t>
            </a:r>
            <a:r>
              <a:rPr lang="es-EC" b="1" i="1" dirty="0" smtClean="0"/>
              <a:t> </a:t>
            </a:r>
            <a:r>
              <a:rPr lang="es-EC" b="1" i="1" dirty="0" err="1" smtClean="0"/>
              <a:t>joining</a:t>
            </a:r>
            <a:r>
              <a:rPr lang="es-EC" b="1" dirty="0" smtClean="0"/>
              <a:t>) </a:t>
            </a:r>
          </a:p>
          <a:p>
            <a:pPr marL="285750" indent="-285750">
              <a:buFont typeface="Arial" panose="020B0604020202020204" pitchFamily="34" charset="0"/>
              <a:buChar char="•"/>
            </a:pPr>
            <a:endParaRPr lang="es-EC" b="1" dirty="0"/>
          </a:p>
          <a:p>
            <a:pPr marL="285750" indent="-285750">
              <a:buFont typeface="Arial" panose="020B0604020202020204" pitchFamily="34" charset="0"/>
              <a:buChar char="•"/>
            </a:pPr>
            <a:r>
              <a:rPr lang="es-EC" dirty="0" smtClean="0"/>
              <a:t>Para </a:t>
            </a:r>
            <a:r>
              <a:rPr lang="es-EC" dirty="0" err="1" smtClean="0"/>
              <a:t>tpi</a:t>
            </a:r>
            <a:r>
              <a:rPr lang="es-EC" dirty="0" smtClean="0"/>
              <a:t> : K2 </a:t>
            </a:r>
            <a:r>
              <a:rPr lang="es-EC" dirty="0"/>
              <a:t>+ </a:t>
            </a:r>
            <a:r>
              <a:rPr lang="es-EC" dirty="0" smtClean="0"/>
              <a:t>G.</a:t>
            </a:r>
          </a:p>
          <a:p>
            <a:pPr marL="285750" indent="-285750">
              <a:buFont typeface="Arial" panose="020B0604020202020204" pitchFamily="34" charset="0"/>
              <a:buChar char="•"/>
            </a:pPr>
            <a:r>
              <a:rPr lang="es-EC" dirty="0" smtClean="0"/>
              <a:t>Para </a:t>
            </a:r>
            <a:r>
              <a:rPr lang="es-EC" dirty="0" err="1" smtClean="0"/>
              <a:t>gdh</a:t>
            </a:r>
            <a:r>
              <a:rPr lang="es-EC" dirty="0" smtClean="0"/>
              <a:t> el modelo:  T93 </a:t>
            </a:r>
            <a:r>
              <a:rPr lang="es-EC" dirty="0"/>
              <a:t>+ G + I. </a:t>
            </a:r>
            <a:endParaRPr lang="es-EC" dirty="0" smtClean="0"/>
          </a:p>
          <a:p>
            <a:endParaRPr lang="es-EC" dirty="0"/>
          </a:p>
        </p:txBody>
      </p:sp>
      <p:sp>
        <p:nvSpPr>
          <p:cNvPr id="27" name="CuadroTexto 26"/>
          <p:cNvSpPr txBox="1"/>
          <p:nvPr/>
        </p:nvSpPr>
        <p:spPr>
          <a:xfrm>
            <a:off x="5242973" y="2638653"/>
            <a:ext cx="1873129" cy="1477328"/>
          </a:xfrm>
          <a:prstGeom prst="rect">
            <a:avLst/>
          </a:prstGeom>
          <a:noFill/>
        </p:spPr>
        <p:txBody>
          <a:bodyPr wrap="square" rtlCol="0">
            <a:spAutoFit/>
          </a:bodyPr>
          <a:lstStyle/>
          <a:p>
            <a:r>
              <a:rPr lang="es-EC" b="1" dirty="0" smtClean="0"/>
              <a:t>Triosa fosfato </a:t>
            </a:r>
            <a:r>
              <a:rPr lang="es-EC" b="1" dirty="0" err="1" smtClean="0"/>
              <a:t>isomerasa</a:t>
            </a:r>
            <a:endParaRPr lang="es-EC" b="1" dirty="0" smtClean="0"/>
          </a:p>
          <a:p>
            <a:endParaRPr lang="es-EC" b="1" dirty="0"/>
          </a:p>
          <a:p>
            <a:r>
              <a:rPr lang="es-EC" b="1" dirty="0" smtClean="0"/>
              <a:t>Glutamato deshidrogenasa</a:t>
            </a:r>
          </a:p>
        </p:txBody>
      </p:sp>
      <p:sp>
        <p:nvSpPr>
          <p:cNvPr id="28" name="CuadroTexto 27"/>
          <p:cNvSpPr txBox="1"/>
          <p:nvPr/>
        </p:nvSpPr>
        <p:spPr>
          <a:xfrm>
            <a:off x="7076209" y="2671620"/>
            <a:ext cx="2418098" cy="1200329"/>
          </a:xfrm>
          <a:prstGeom prst="rect">
            <a:avLst/>
          </a:prstGeom>
          <a:noFill/>
        </p:spPr>
        <p:txBody>
          <a:bodyPr wrap="square" rtlCol="0">
            <a:spAutoFit/>
          </a:bodyPr>
          <a:lstStyle/>
          <a:p>
            <a:pPr marL="285750" indent="-285750">
              <a:buFont typeface="Arial" panose="020B0604020202020204" pitchFamily="34" charset="0"/>
              <a:buChar char="•"/>
            </a:pPr>
            <a:r>
              <a:rPr lang="es-EC" dirty="0" smtClean="0"/>
              <a:t>Limpieza de secuencias</a:t>
            </a:r>
          </a:p>
          <a:p>
            <a:pPr marL="285750" indent="-285750">
              <a:buFont typeface="Arial" panose="020B0604020202020204" pitchFamily="34" charset="0"/>
              <a:buChar char="•"/>
            </a:pPr>
            <a:r>
              <a:rPr lang="es-EC" dirty="0"/>
              <a:t>C</a:t>
            </a:r>
            <a:r>
              <a:rPr lang="es-EC" dirty="0" smtClean="0"/>
              <a:t>onsenso entre forward y reverse.</a:t>
            </a:r>
          </a:p>
        </p:txBody>
      </p:sp>
      <p:pic>
        <p:nvPicPr>
          <p:cNvPr id="17" name="Imagen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7777" y="733926"/>
            <a:ext cx="6887424" cy="4928937"/>
          </a:xfrm>
          <a:prstGeom prst="rect">
            <a:avLst/>
          </a:prstGeom>
        </p:spPr>
      </p:pic>
      <p:sp>
        <p:nvSpPr>
          <p:cNvPr id="18" name="CuadroTexto 17"/>
          <p:cNvSpPr txBox="1"/>
          <p:nvPr/>
        </p:nvSpPr>
        <p:spPr>
          <a:xfrm>
            <a:off x="509556" y="44309"/>
            <a:ext cx="8391813" cy="461665"/>
          </a:xfrm>
          <a:prstGeom prst="rect">
            <a:avLst/>
          </a:prstGeom>
          <a:noFill/>
        </p:spPr>
        <p:txBody>
          <a:bodyPr wrap="square" rtlCol="0">
            <a:spAutoFit/>
          </a:bodyPr>
          <a:lstStyle/>
          <a:p>
            <a:r>
              <a:rPr lang="es-EC" sz="2400" b="1" dirty="0" smtClean="0">
                <a:solidFill>
                  <a:schemeClr val="tx2"/>
                </a:solidFill>
              </a:rPr>
              <a:t>CARACTERIZACIÓN MOLECULAR DE </a:t>
            </a:r>
            <a:r>
              <a:rPr lang="es-EC" sz="2400" b="1" i="1" dirty="0" err="1" smtClean="0">
                <a:solidFill>
                  <a:schemeClr val="tx2"/>
                </a:solidFill>
              </a:rPr>
              <a:t>Giardia</a:t>
            </a:r>
            <a:r>
              <a:rPr lang="es-EC" sz="2400" b="1" i="1" dirty="0" smtClean="0">
                <a:solidFill>
                  <a:schemeClr val="tx2"/>
                </a:solidFill>
              </a:rPr>
              <a:t> </a:t>
            </a:r>
            <a:r>
              <a:rPr lang="es-EC" sz="2400" b="1" dirty="0" err="1" smtClean="0">
                <a:solidFill>
                  <a:schemeClr val="tx2"/>
                </a:solidFill>
              </a:rPr>
              <a:t>sp</a:t>
            </a:r>
            <a:r>
              <a:rPr lang="es-EC" sz="2400" b="1" dirty="0" smtClean="0">
                <a:solidFill>
                  <a:schemeClr val="tx2"/>
                </a:solidFill>
              </a:rPr>
              <a:t>.</a:t>
            </a:r>
            <a:endParaRPr lang="es-EC" sz="2400" b="1" dirty="0">
              <a:solidFill>
                <a:schemeClr val="tx2"/>
              </a:solidFill>
            </a:endParaRPr>
          </a:p>
        </p:txBody>
      </p:sp>
    </p:spTree>
    <p:extLst>
      <p:ext uri="{BB962C8B-B14F-4D97-AF65-F5344CB8AC3E}">
        <p14:creationId xmlns:p14="http://schemas.microsoft.com/office/powerpoint/2010/main" val="158156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5606" y="6021541"/>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2482" y="1783409"/>
            <a:ext cx="1836258" cy="787947"/>
          </a:xfrm>
          <a:prstGeom prst="rect">
            <a:avLst/>
          </a:prstGeom>
        </p:spPr>
      </p:pic>
      <p:pic>
        <p:nvPicPr>
          <p:cNvPr id="12" name="Imagen 1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367632" y="1902904"/>
            <a:ext cx="1349435" cy="722765"/>
          </a:xfrm>
          <a:prstGeom prst="rect">
            <a:avLst/>
          </a:prstGeom>
        </p:spPr>
      </p:pic>
      <p:pic>
        <p:nvPicPr>
          <p:cNvPr id="19" name="Imagen 1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666788" y="1718165"/>
            <a:ext cx="729246" cy="656823"/>
          </a:xfrm>
          <a:prstGeom prst="rect">
            <a:avLst/>
          </a:prstGeom>
        </p:spPr>
      </p:pic>
      <p:sp>
        <p:nvSpPr>
          <p:cNvPr id="2" name="CuadroTexto 1"/>
          <p:cNvSpPr txBox="1"/>
          <p:nvPr/>
        </p:nvSpPr>
        <p:spPr>
          <a:xfrm>
            <a:off x="200582" y="1768500"/>
            <a:ext cx="2646510" cy="2585323"/>
          </a:xfrm>
          <a:prstGeom prst="rect">
            <a:avLst/>
          </a:prstGeom>
          <a:noFill/>
        </p:spPr>
        <p:txBody>
          <a:bodyPr wrap="square" rtlCol="0">
            <a:spAutoFit/>
          </a:bodyPr>
          <a:lstStyle/>
          <a:p>
            <a:pPr marL="285750" indent="-285750">
              <a:buFont typeface="Arial" panose="020B0604020202020204" pitchFamily="34" charset="0"/>
              <a:buChar char="•"/>
            </a:pPr>
            <a:r>
              <a:rPr lang="es-EC" b="1" dirty="0" smtClean="0"/>
              <a:t>2012</a:t>
            </a:r>
          </a:p>
          <a:p>
            <a:r>
              <a:rPr lang="es-EC" dirty="0" smtClean="0"/>
              <a:t>15 muestras </a:t>
            </a:r>
          </a:p>
          <a:p>
            <a:endParaRPr lang="es-EC" dirty="0"/>
          </a:p>
          <a:p>
            <a:pPr marL="285750" indent="-285750">
              <a:buFont typeface="Arial" panose="020B0604020202020204" pitchFamily="34" charset="0"/>
              <a:buChar char="•"/>
            </a:pPr>
            <a:r>
              <a:rPr lang="es-EC" b="1" dirty="0" smtClean="0"/>
              <a:t>2017</a:t>
            </a:r>
          </a:p>
          <a:p>
            <a:r>
              <a:rPr lang="es-EC" dirty="0" smtClean="0"/>
              <a:t>9 muestras.</a:t>
            </a:r>
            <a:endParaRPr lang="es-EC" dirty="0"/>
          </a:p>
          <a:p>
            <a:endParaRPr lang="es-EC" dirty="0" smtClean="0"/>
          </a:p>
          <a:p>
            <a:pPr marL="285750" indent="-285750">
              <a:buFont typeface="Arial" panose="020B0604020202020204" pitchFamily="34" charset="0"/>
              <a:buChar char="•"/>
            </a:pPr>
            <a:r>
              <a:rPr lang="es-EC" b="1" dirty="0" smtClean="0"/>
              <a:t>2018</a:t>
            </a:r>
          </a:p>
          <a:p>
            <a:r>
              <a:rPr lang="es-EC" dirty="0" smtClean="0"/>
              <a:t>8 individuos</a:t>
            </a:r>
          </a:p>
          <a:p>
            <a:r>
              <a:rPr lang="es-EC" dirty="0" smtClean="0"/>
              <a:t>24 muestras (seriado)</a:t>
            </a:r>
            <a:endParaRPr lang="es-EC" dirty="0"/>
          </a:p>
        </p:txBody>
      </p:sp>
      <p:sp>
        <p:nvSpPr>
          <p:cNvPr id="8" name="Pentágono 7"/>
          <p:cNvSpPr/>
          <p:nvPr/>
        </p:nvSpPr>
        <p:spPr>
          <a:xfrm>
            <a:off x="200582" y="849700"/>
            <a:ext cx="2396821" cy="765359"/>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48 muestras en etanol absoluto </a:t>
            </a:r>
            <a:endParaRPr lang="es-EC" dirty="0">
              <a:latin typeface="Arial" panose="020B0604020202020204" pitchFamily="34" charset="0"/>
              <a:cs typeface="Arial" panose="020B0604020202020204" pitchFamily="34" charset="0"/>
            </a:endParaRPr>
          </a:p>
        </p:txBody>
      </p:sp>
      <p:sp>
        <p:nvSpPr>
          <p:cNvPr id="20" name="Pentágono 19"/>
          <p:cNvSpPr/>
          <p:nvPr/>
        </p:nvSpPr>
        <p:spPr>
          <a:xfrm>
            <a:off x="2699772" y="849701"/>
            <a:ext cx="2396821" cy="824116"/>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Extracción de ADN</a:t>
            </a:r>
            <a:endParaRPr lang="es-EC" dirty="0">
              <a:latin typeface="Arial" panose="020B0604020202020204" pitchFamily="34" charset="0"/>
              <a:cs typeface="Arial" panose="020B0604020202020204" pitchFamily="34" charset="0"/>
            </a:endParaRPr>
          </a:p>
        </p:txBody>
      </p:sp>
      <p:sp>
        <p:nvSpPr>
          <p:cNvPr id="21" name="CuadroTexto 20"/>
          <p:cNvSpPr txBox="1"/>
          <p:nvPr/>
        </p:nvSpPr>
        <p:spPr>
          <a:xfrm>
            <a:off x="2648588" y="1673816"/>
            <a:ext cx="2646510" cy="2585323"/>
          </a:xfrm>
          <a:prstGeom prst="rect">
            <a:avLst/>
          </a:prstGeom>
          <a:noFill/>
        </p:spPr>
        <p:txBody>
          <a:bodyPr wrap="square" rtlCol="0">
            <a:spAutoFit/>
          </a:bodyPr>
          <a:lstStyle/>
          <a:p>
            <a:pPr marL="285750" indent="-285750">
              <a:buFont typeface="Arial" panose="020B0604020202020204" pitchFamily="34" charset="0"/>
              <a:buChar char="•"/>
            </a:pPr>
            <a:r>
              <a:rPr lang="es-EC" b="1" dirty="0" smtClean="0"/>
              <a:t>Pre tratamiento</a:t>
            </a:r>
          </a:p>
          <a:p>
            <a:r>
              <a:rPr lang="es-EC" dirty="0" smtClean="0"/>
              <a:t>Incubación con PVPP (</a:t>
            </a:r>
            <a:r>
              <a:rPr lang="es-EC" dirty="0" err="1" smtClean="0"/>
              <a:t>polivinilpolypirrolidona</a:t>
            </a:r>
            <a:r>
              <a:rPr lang="es-EC" dirty="0" smtClean="0"/>
              <a:t>)/ PBS 2%.</a:t>
            </a:r>
          </a:p>
          <a:p>
            <a:r>
              <a:rPr lang="es-EC" dirty="0" smtClean="0"/>
              <a:t>Prelavados con PBS. </a:t>
            </a:r>
          </a:p>
          <a:p>
            <a:endParaRPr lang="es-EC" dirty="0"/>
          </a:p>
          <a:p>
            <a:pPr marL="285750" indent="-285750">
              <a:buFont typeface="Arial" panose="020B0604020202020204" pitchFamily="34" charset="0"/>
              <a:buChar char="•"/>
            </a:pPr>
            <a:r>
              <a:rPr lang="es-EC" b="1" dirty="0" smtClean="0"/>
              <a:t>Extracción</a:t>
            </a:r>
          </a:p>
          <a:p>
            <a:r>
              <a:rPr lang="es-EC" dirty="0" err="1"/>
              <a:t>QIAamp</a:t>
            </a:r>
            <a:r>
              <a:rPr lang="es-EC" dirty="0"/>
              <a:t>® </a:t>
            </a:r>
            <a:r>
              <a:rPr lang="es-EC" dirty="0" err="1"/>
              <a:t>Fast</a:t>
            </a:r>
            <a:r>
              <a:rPr lang="es-EC" dirty="0"/>
              <a:t> DNA </a:t>
            </a:r>
            <a:r>
              <a:rPr lang="es-EC" dirty="0" err="1"/>
              <a:t>Stool</a:t>
            </a:r>
            <a:r>
              <a:rPr lang="es-EC" dirty="0"/>
              <a:t> Mini Kit </a:t>
            </a:r>
            <a:endParaRPr lang="es-EC" b="1" dirty="0" smtClean="0"/>
          </a:p>
        </p:txBody>
      </p:sp>
      <p:sp>
        <p:nvSpPr>
          <p:cNvPr id="22" name="Pentágono 21"/>
          <p:cNvSpPr/>
          <p:nvPr/>
        </p:nvSpPr>
        <p:spPr>
          <a:xfrm>
            <a:off x="5242973" y="849700"/>
            <a:ext cx="1873129" cy="765359"/>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PCR anidada</a:t>
            </a:r>
            <a:endParaRPr lang="es-EC" dirty="0">
              <a:latin typeface="Arial" panose="020B0604020202020204" pitchFamily="34" charset="0"/>
              <a:cs typeface="Arial" panose="020B0604020202020204" pitchFamily="34" charset="0"/>
            </a:endParaRPr>
          </a:p>
        </p:txBody>
      </p:sp>
      <p:sp>
        <p:nvSpPr>
          <p:cNvPr id="25" name="Pentágono 24"/>
          <p:cNvSpPr/>
          <p:nvPr/>
        </p:nvSpPr>
        <p:spPr>
          <a:xfrm>
            <a:off x="7262482" y="849700"/>
            <a:ext cx="1946069" cy="765359"/>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Secuenciación</a:t>
            </a:r>
            <a:endParaRPr lang="es-EC" dirty="0">
              <a:latin typeface="Arial" panose="020B0604020202020204" pitchFamily="34" charset="0"/>
              <a:cs typeface="Arial" panose="020B0604020202020204" pitchFamily="34" charset="0"/>
            </a:endParaRPr>
          </a:p>
        </p:txBody>
      </p:sp>
      <p:sp>
        <p:nvSpPr>
          <p:cNvPr id="15" name="Rectángulo 14"/>
          <p:cNvSpPr/>
          <p:nvPr/>
        </p:nvSpPr>
        <p:spPr>
          <a:xfrm>
            <a:off x="9354931" y="849700"/>
            <a:ext cx="2624058" cy="8241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Construcción de árboles filogenéticos </a:t>
            </a:r>
            <a:endParaRPr lang="es-EC" dirty="0">
              <a:latin typeface="Arial" panose="020B0604020202020204" pitchFamily="34" charset="0"/>
              <a:cs typeface="Arial" panose="020B0604020202020204" pitchFamily="34" charset="0"/>
            </a:endParaRPr>
          </a:p>
        </p:txBody>
      </p:sp>
      <p:sp>
        <p:nvSpPr>
          <p:cNvPr id="26" name="CuadroTexto 25"/>
          <p:cNvSpPr txBox="1"/>
          <p:nvPr/>
        </p:nvSpPr>
        <p:spPr>
          <a:xfrm>
            <a:off x="9545490" y="1718165"/>
            <a:ext cx="2646510" cy="3416320"/>
          </a:xfrm>
          <a:prstGeom prst="rect">
            <a:avLst/>
          </a:prstGeom>
          <a:noFill/>
        </p:spPr>
        <p:txBody>
          <a:bodyPr wrap="square" rtlCol="0">
            <a:spAutoFit/>
          </a:bodyPr>
          <a:lstStyle/>
          <a:p>
            <a:pPr marL="285750" indent="-285750">
              <a:buFont typeface="Arial" panose="020B0604020202020204" pitchFamily="34" charset="0"/>
              <a:buChar char="•"/>
            </a:pPr>
            <a:r>
              <a:rPr lang="es-EC" b="1" dirty="0" smtClean="0"/>
              <a:t>Método de Máxima Verosimilitud (</a:t>
            </a:r>
            <a:r>
              <a:rPr lang="es-EC" b="1" i="1" dirty="0" err="1" smtClean="0"/>
              <a:t>Maximun</a:t>
            </a:r>
            <a:r>
              <a:rPr lang="es-EC" b="1" i="1" dirty="0" smtClean="0"/>
              <a:t> </a:t>
            </a:r>
            <a:r>
              <a:rPr lang="es-EC" b="1" i="1" dirty="0" err="1" smtClean="0"/>
              <a:t>likelihood</a:t>
            </a:r>
            <a:r>
              <a:rPr lang="es-EC" b="1" dirty="0" smtClean="0"/>
              <a:t>)</a:t>
            </a:r>
          </a:p>
          <a:p>
            <a:pPr marL="285750" indent="-285750">
              <a:buFont typeface="Arial" panose="020B0604020202020204" pitchFamily="34" charset="0"/>
              <a:buChar char="•"/>
            </a:pPr>
            <a:endParaRPr lang="es-EC" dirty="0" smtClean="0"/>
          </a:p>
          <a:p>
            <a:pPr marL="285750" indent="-285750">
              <a:buFont typeface="Arial" panose="020B0604020202020204" pitchFamily="34" charset="0"/>
              <a:buChar char="•"/>
            </a:pPr>
            <a:r>
              <a:rPr lang="es-EC" b="1" dirty="0" smtClean="0"/>
              <a:t>Método de Unión de Vecinos (</a:t>
            </a:r>
            <a:r>
              <a:rPr lang="es-EC" b="1" i="1" dirty="0" err="1" smtClean="0"/>
              <a:t>Neighnor</a:t>
            </a:r>
            <a:r>
              <a:rPr lang="es-EC" b="1" i="1" dirty="0" smtClean="0"/>
              <a:t> </a:t>
            </a:r>
            <a:r>
              <a:rPr lang="es-EC" b="1" i="1" dirty="0" err="1" smtClean="0"/>
              <a:t>joining</a:t>
            </a:r>
            <a:r>
              <a:rPr lang="es-EC" b="1" dirty="0" smtClean="0"/>
              <a:t>) </a:t>
            </a:r>
          </a:p>
          <a:p>
            <a:pPr marL="285750" indent="-285750">
              <a:buFont typeface="Arial" panose="020B0604020202020204" pitchFamily="34" charset="0"/>
              <a:buChar char="•"/>
            </a:pPr>
            <a:endParaRPr lang="es-EC" b="1" dirty="0"/>
          </a:p>
          <a:p>
            <a:pPr marL="285750" indent="-285750">
              <a:buFont typeface="Arial" panose="020B0604020202020204" pitchFamily="34" charset="0"/>
              <a:buChar char="•"/>
            </a:pPr>
            <a:r>
              <a:rPr lang="es-EC" dirty="0" smtClean="0"/>
              <a:t>Para </a:t>
            </a:r>
            <a:r>
              <a:rPr lang="es-EC" dirty="0" err="1" smtClean="0"/>
              <a:t>tpi</a:t>
            </a:r>
            <a:r>
              <a:rPr lang="es-EC" dirty="0" smtClean="0"/>
              <a:t> : K2 </a:t>
            </a:r>
            <a:r>
              <a:rPr lang="es-EC" dirty="0"/>
              <a:t>+ </a:t>
            </a:r>
            <a:r>
              <a:rPr lang="es-EC" dirty="0" smtClean="0"/>
              <a:t>G.</a:t>
            </a:r>
          </a:p>
          <a:p>
            <a:pPr marL="285750" indent="-285750">
              <a:buFont typeface="Arial" panose="020B0604020202020204" pitchFamily="34" charset="0"/>
              <a:buChar char="•"/>
            </a:pPr>
            <a:r>
              <a:rPr lang="es-EC" dirty="0" smtClean="0"/>
              <a:t>Para </a:t>
            </a:r>
            <a:r>
              <a:rPr lang="es-EC" dirty="0" err="1" smtClean="0"/>
              <a:t>gdh</a:t>
            </a:r>
            <a:r>
              <a:rPr lang="es-EC" dirty="0" smtClean="0"/>
              <a:t> el modelo:  T93 </a:t>
            </a:r>
            <a:r>
              <a:rPr lang="es-EC" dirty="0"/>
              <a:t>+ G + I. </a:t>
            </a:r>
            <a:endParaRPr lang="es-EC" dirty="0" smtClean="0"/>
          </a:p>
          <a:p>
            <a:endParaRPr lang="es-EC" dirty="0"/>
          </a:p>
        </p:txBody>
      </p:sp>
      <p:sp>
        <p:nvSpPr>
          <p:cNvPr id="27" name="CuadroTexto 26"/>
          <p:cNvSpPr txBox="1"/>
          <p:nvPr/>
        </p:nvSpPr>
        <p:spPr>
          <a:xfrm>
            <a:off x="5242973" y="2638653"/>
            <a:ext cx="1873129" cy="1477328"/>
          </a:xfrm>
          <a:prstGeom prst="rect">
            <a:avLst/>
          </a:prstGeom>
          <a:noFill/>
        </p:spPr>
        <p:txBody>
          <a:bodyPr wrap="square" rtlCol="0">
            <a:spAutoFit/>
          </a:bodyPr>
          <a:lstStyle/>
          <a:p>
            <a:r>
              <a:rPr lang="es-EC" b="1" dirty="0" smtClean="0"/>
              <a:t>Triosa fosfato </a:t>
            </a:r>
            <a:r>
              <a:rPr lang="es-EC" b="1" dirty="0" err="1" smtClean="0"/>
              <a:t>isomerasa</a:t>
            </a:r>
            <a:endParaRPr lang="es-EC" b="1" dirty="0" smtClean="0"/>
          </a:p>
          <a:p>
            <a:endParaRPr lang="es-EC" b="1" dirty="0"/>
          </a:p>
          <a:p>
            <a:r>
              <a:rPr lang="es-EC" b="1" dirty="0" smtClean="0"/>
              <a:t>Glutamato deshidrogenasa</a:t>
            </a:r>
          </a:p>
        </p:txBody>
      </p:sp>
      <p:sp>
        <p:nvSpPr>
          <p:cNvPr id="28" name="CuadroTexto 27"/>
          <p:cNvSpPr txBox="1"/>
          <p:nvPr/>
        </p:nvSpPr>
        <p:spPr>
          <a:xfrm>
            <a:off x="7076209" y="2671620"/>
            <a:ext cx="2418098" cy="1200329"/>
          </a:xfrm>
          <a:prstGeom prst="rect">
            <a:avLst/>
          </a:prstGeom>
          <a:noFill/>
        </p:spPr>
        <p:txBody>
          <a:bodyPr wrap="square" rtlCol="0">
            <a:spAutoFit/>
          </a:bodyPr>
          <a:lstStyle/>
          <a:p>
            <a:pPr marL="285750" indent="-285750">
              <a:buFont typeface="Arial" panose="020B0604020202020204" pitchFamily="34" charset="0"/>
              <a:buChar char="•"/>
            </a:pPr>
            <a:r>
              <a:rPr lang="es-EC" dirty="0" smtClean="0"/>
              <a:t>Limpieza de secuencias</a:t>
            </a:r>
          </a:p>
          <a:p>
            <a:pPr marL="285750" indent="-285750">
              <a:buFont typeface="Arial" panose="020B0604020202020204" pitchFamily="34" charset="0"/>
              <a:buChar char="•"/>
            </a:pPr>
            <a:r>
              <a:rPr lang="es-EC" dirty="0"/>
              <a:t>C</a:t>
            </a:r>
            <a:r>
              <a:rPr lang="es-EC" dirty="0" smtClean="0"/>
              <a:t>onsenso entre forward y reverse.</a:t>
            </a:r>
          </a:p>
        </p:txBody>
      </p:sp>
      <p:pic>
        <p:nvPicPr>
          <p:cNvPr id="17" name="Imagen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7483" y="733926"/>
            <a:ext cx="4937717" cy="4928937"/>
          </a:xfrm>
          <a:prstGeom prst="rect">
            <a:avLst/>
          </a:prstGeom>
        </p:spPr>
      </p:pic>
      <p:sp>
        <p:nvSpPr>
          <p:cNvPr id="18" name="CuadroTexto 17"/>
          <p:cNvSpPr txBox="1"/>
          <p:nvPr/>
        </p:nvSpPr>
        <p:spPr>
          <a:xfrm>
            <a:off x="509556" y="44309"/>
            <a:ext cx="8391813" cy="461665"/>
          </a:xfrm>
          <a:prstGeom prst="rect">
            <a:avLst/>
          </a:prstGeom>
          <a:noFill/>
        </p:spPr>
        <p:txBody>
          <a:bodyPr wrap="square" rtlCol="0">
            <a:spAutoFit/>
          </a:bodyPr>
          <a:lstStyle/>
          <a:p>
            <a:r>
              <a:rPr lang="es-EC" sz="2400" b="1" dirty="0" smtClean="0">
                <a:solidFill>
                  <a:schemeClr val="tx2"/>
                </a:solidFill>
              </a:rPr>
              <a:t>CARACTERIZACIÓN MOLECULAR DE </a:t>
            </a:r>
            <a:r>
              <a:rPr lang="es-EC" sz="2400" b="1" i="1" dirty="0" err="1" smtClean="0">
                <a:solidFill>
                  <a:schemeClr val="tx2"/>
                </a:solidFill>
              </a:rPr>
              <a:t>Giardia</a:t>
            </a:r>
            <a:r>
              <a:rPr lang="es-EC" sz="2400" b="1" i="1" dirty="0" smtClean="0">
                <a:solidFill>
                  <a:schemeClr val="tx2"/>
                </a:solidFill>
              </a:rPr>
              <a:t> </a:t>
            </a:r>
            <a:r>
              <a:rPr lang="es-EC" sz="2400" b="1" dirty="0" err="1" smtClean="0">
                <a:solidFill>
                  <a:schemeClr val="tx2"/>
                </a:solidFill>
              </a:rPr>
              <a:t>sp</a:t>
            </a:r>
            <a:r>
              <a:rPr lang="es-EC" sz="2400" b="1" dirty="0" smtClean="0">
                <a:solidFill>
                  <a:schemeClr val="tx2"/>
                </a:solidFill>
              </a:rPr>
              <a:t>.</a:t>
            </a:r>
            <a:endParaRPr lang="es-EC" sz="2400" b="1" dirty="0">
              <a:solidFill>
                <a:schemeClr val="tx2"/>
              </a:solidFill>
            </a:endParaRPr>
          </a:p>
        </p:txBody>
      </p:sp>
    </p:spTree>
    <p:extLst>
      <p:ext uri="{BB962C8B-B14F-4D97-AF65-F5344CB8AC3E}">
        <p14:creationId xmlns:p14="http://schemas.microsoft.com/office/powerpoint/2010/main" val="2921059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5606" y="6021541"/>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2482" y="1783409"/>
            <a:ext cx="1836258" cy="787947"/>
          </a:xfrm>
          <a:prstGeom prst="rect">
            <a:avLst/>
          </a:prstGeom>
        </p:spPr>
      </p:pic>
      <p:pic>
        <p:nvPicPr>
          <p:cNvPr id="12" name="Imagen 1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367632" y="1902904"/>
            <a:ext cx="1349435" cy="722765"/>
          </a:xfrm>
          <a:prstGeom prst="rect">
            <a:avLst/>
          </a:prstGeom>
        </p:spPr>
      </p:pic>
      <p:pic>
        <p:nvPicPr>
          <p:cNvPr id="19" name="Imagen 1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666788" y="1718165"/>
            <a:ext cx="729246" cy="656823"/>
          </a:xfrm>
          <a:prstGeom prst="rect">
            <a:avLst/>
          </a:prstGeom>
        </p:spPr>
      </p:pic>
      <p:sp>
        <p:nvSpPr>
          <p:cNvPr id="2" name="CuadroTexto 1"/>
          <p:cNvSpPr txBox="1"/>
          <p:nvPr/>
        </p:nvSpPr>
        <p:spPr>
          <a:xfrm>
            <a:off x="200582" y="1768500"/>
            <a:ext cx="2646510" cy="2585323"/>
          </a:xfrm>
          <a:prstGeom prst="rect">
            <a:avLst/>
          </a:prstGeom>
          <a:noFill/>
        </p:spPr>
        <p:txBody>
          <a:bodyPr wrap="square" rtlCol="0">
            <a:spAutoFit/>
          </a:bodyPr>
          <a:lstStyle/>
          <a:p>
            <a:pPr marL="285750" indent="-285750">
              <a:buFont typeface="Arial" panose="020B0604020202020204" pitchFamily="34" charset="0"/>
              <a:buChar char="•"/>
            </a:pPr>
            <a:r>
              <a:rPr lang="es-EC" b="1" dirty="0" smtClean="0"/>
              <a:t>2012</a:t>
            </a:r>
          </a:p>
          <a:p>
            <a:r>
              <a:rPr lang="es-EC" dirty="0" smtClean="0"/>
              <a:t>15 muestras </a:t>
            </a:r>
          </a:p>
          <a:p>
            <a:endParaRPr lang="es-EC" dirty="0"/>
          </a:p>
          <a:p>
            <a:pPr marL="285750" indent="-285750">
              <a:buFont typeface="Arial" panose="020B0604020202020204" pitchFamily="34" charset="0"/>
              <a:buChar char="•"/>
            </a:pPr>
            <a:r>
              <a:rPr lang="es-EC" b="1" dirty="0" smtClean="0"/>
              <a:t>2017</a:t>
            </a:r>
          </a:p>
          <a:p>
            <a:r>
              <a:rPr lang="es-EC" dirty="0" smtClean="0"/>
              <a:t>9 muestras.</a:t>
            </a:r>
            <a:endParaRPr lang="es-EC" dirty="0"/>
          </a:p>
          <a:p>
            <a:endParaRPr lang="es-EC" dirty="0" smtClean="0"/>
          </a:p>
          <a:p>
            <a:pPr marL="285750" indent="-285750">
              <a:buFont typeface="Arial" panose="020B0604020202020204" pitchFamily="34" charset="0"/>
              <a:buChar char="•"/>
            </a:pPr>
            <a:r>
              <a:rPr lang="es-EC" b="1" dirty="0" smtClean="0"/>
              <a:t>2018</a:t>
            </a:r>
          </a:p>
          <a:p>
            <a:r>
              <a:rPr lang="es-EC" dirty="0" smtClean="0"/>
              <a:t>8 individuos</a:t>
            </a:r>
          </a:p>
          <a:p>
            <a:r>
              <a:rPr lang="es-EC" dirty="0" smtClean="0"/>
              <a:t>24 muestras (seriado)</a:t>
            </a:r>
            <a:endParaRPr lang="es-EC" dirty="0"/>
          </a:p>
        </p:txBody>
      </p:sp>
      <p:sp>
        <p:nvSpPr>
          <p:cNvPr id="8" name="Pentágono 7"/>
          <p:cNvSpPr/>
          <p:nvPr/>
        </p:nvSpPr>
        <p:spPr>
          <a:xfrm>
            <a:off x="200582" y="849700"/>
            <a:ext cx="2396821" cy="765359"/>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48 muestras en etanol absoluto </a:t>
            </a:r>
            <a:endParaRPr lang="es-EC" dirty="0">
              <a:latin typeface="Arial" panose="020B0604020202020204" pitchFamily="34" charset="0"/>
              <a:cs typeface="Arial" panose="020B0604020202020204" pitchFamily="34" charset="0"/>
            </a:endParaRPr>
          </a:p>
        </p:txBody>
      </p:sp>
      <p:sp>
        <p:nvSpPr>
          <p:cNvPr id="20" name="Pentágono 19"/>
          <p:cNvSpPr/>
          <p:nvPr/>
        </p:nvSpPr>
        <p:spPr>
          <a:xfrm>
            <a:off x="2699772" y="849701"/>
            <a:ext cx="2396821" cy="824116"/>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Extracción de ADN</a:t>
            </a:r>
            <a:endParaRPr lang="es-EC" dirty="0">
              <a:latin typeface="Arial" panose="020B0604020202020204" pitchFamily="34" charset="0"/>
              <a:cs typeface="Arial" panose="020B0604020202020204" pitchFamily="34" charset="0"/>
            </a:endParaRPr>
          </a:p>
        </p:txBody>
      </p:sp>
      <p:sp>
        <p:nvSpPr>
          <p:cNvPr id="21" name="CuadroTexto 20"/>
          <p:cNvSpPr txBox="1"/>
          <p:nvPr/>
        </p:nvSpPr>
        <p:spPr>
          <a:xfrm>
            <a:off x="2648588" y="1673816"/>
            <a:ext cx="2646510" cy="2585323"/>
          </a:xfrm>
          <a:prstGeom prst="rect">
            <a:avLst/>
          </a:prstGeom>
          <a:noFill/>
        </p:spPr>
        <p:txBody>
          <a:bodyPr wrap="square" rtlCol="0">
            <a:spAutoFit/>
          </a:bodyPr>
          <a:lstStyle/>
          <a:p>
            <a:pPr marL="285750" indent="-285750">
              <a:buFont typeface="Arial" panose="020B0604020202020204" pitchFamily="34" charset="0"/>
              <a:buChar char="•"/>
            </a:pPr>
            <a:r>
              <a:rPr lang="es-EC" b="1" dirty="0" smtClean="0"/>
              <a:t>Pre tratamiento</a:t>
            </a:r>
          </a:p>
          <a:p>
            <a:r>
              <a:rPr lang="es-EC" dirty="0" smtClean="0"/>
              <a:t>Incubación con PVPP (</a:t>
            </a:r>
            <a:r>
              <a:rPr lang="es-EC" dirty="0" err="1" smtClean="0"/>
              <a:t>polivinilpolypirrolidona</a:t>
            </a:r>
            <a:r>
              <a:rPr lang="es-EC" dirty="0" smtClean="0"/>
              <a:t>)/ PBS 2%.</a:t>
            </a:r>
          </a:p>
          <a:p>
            <a:r>
              <a:rPr lang="es-EC" dirty="0" smtClean="0"/>
              <a:t>Prelavados con PBS. </a:t>
            </a:r>
          </a:p>
          <a:p>
            <a:endParaRPr lang="es-EC" dirty="0"/>
          </a:p>
          <a:p>
            <a:pPr marL="285750" indent="-285750">
              <a:buFont typeface="Arial" panose="020B0604020202020204" pitchFamily="34" charset="0"/>
              <a:buChar char="•"/>
            </a:pPr>
            <a:r>
              <a:rPr lang="es-EC" b="1" dirty="0" smtClean="0"/>
              <a:t>Extracción</a:t>
            </a:r>
          </a:p>
          <a:p>
            <a:r>
              <a:rPr lang="es-EC" dirty="0" err="1"/>
              <a:t>QIAamp</a:t>
            </a:r>
            <a:r>
              <a:rPr lang="es-EC" dirty="0"/>
              <a:t>® </a:t>
            </a:r>
            <a:r>
              <a:rPr lang="es-EC" dirty="0" err="1"/>
              <a:t>Fast</a:t>
            </a:r>
            <a:r>
              <a:rPr lang="es-EC" dirty="0"/>
              <a:t> DNA </a:t>
            </a:r>
            <a:r>
              <a:rPr lang="es-EC" dirty="0" err="1"/>
              <a:t>Stool</a:t>
            </a:r>
            <a:r>
              <a:rPr lang="es-EC" dirty="0"/>
              <a:t> Mini Kit </a:t>
            </a:r>
            <a:endParaRPr lang="es-EC" b="1" dirty="0" smtClean="0"/>
          </a:p>
        </p:txBody>
      </p:sp>
      <p:sp>
        <p:nvSpPr>
          <p:cNvPr id="22" name="Pentágono 21"/>
          <p:cNvSpPr/>
          <p:nvPr/>
        </p:nvSpPr>
        <p:spPr>
          <a:xfrm>
            <a:off x="5242973" y="849700"/>
            <a:ext cx="1873129" cy="765359"/>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PCR anidada</a:t>
            </a:r>
            <a:endParaRPr lang="es-EC" dirty="0">
              <a:latin typeface="Arial" panose="020B0604020202020204" pitchFamily="34" charset="0"/>
              <a:cs typeface="Arial" panose="020B0604020202020204" pitchFamily="34" charset="0"/>
            </a:endParaRPr>
          </a:p>
        </p:txBody>
      </p:sp>
      <p:sp>
        <p:nvSpPr>
          <p:cNvPr id="25" name="Pentágono 24"/>
          <p:cNvSpPr/>
          <p:nvPr/>
        </p:nvSpPr>
        <p:spPr>
          <a:xfrm>
            <a:off x="7262482" y="849700"/>
            <a:ext cx="1946069" cy="765359"/>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Secuenciación</a:t>
            </a:r>
            <a:endParaRPr lang="es-EC" dirty="0">
              <a:latin typeface="Arial" panose="020B0604020202020204" pitchFamily="34" charset="0"/>
              <a:cs typeface="Arial" panose="020B0604020202020204" pitchFamily="34" charset="0"/>
            </a:endParaRPr>
          </a:p>
        </p:txBody>
      </p:sp>
      <p:sp>
        <p:nvSpPr>
          <p:cNvPr id="15" name="Rectángulo 14"/>
          <p:cNvSpPr/>
          <p:nvPr/>
        </p:nvSpPr>
        <p:spPr>
          <a:xfrm>
            <a:off x="9354931" y="849700"/>
            <a:ext cx="2624058" cy="8241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Construcción de árboles filogenéticos </a:t>
            </a:r>
            <a:endParaRPr lang="es-EC" dirty="0">
              <a:latin typeface="Arial" panose="020B0604020202020204" pitchFamily="34" charset="0"/>
              <a:cs typeface="Arial" panose="020B0604020202020204" pitchFamily="34" charset="0"/>
            </a:endParaRPr>
          </a:p>
        </p:txBody>
      </p:sp>
      <p:sp>
        <p:nvSpPr>
          <p:cNvPr id="26" name="CuadroTexto 25"/>
          <p:cNvSpPr txBox="1"/>
          <p:nvPr/>
        </p:nvSpPr>
        <p:spPr>
          <a:xfrm>
            <a:off x="9545490" y="1718165"/>
            <a:ext cx="2646510" cy="3416320"/>
          </a:xfrm>
          <a:prstGeom prst="rect">
            <a:avLst/>
          </a:prstGeom>
          <a:noFill/>
        </p:spPr>
        <p:txBody>
          <a:bodyPr wrap="square" rtlCol="0">
            <a:spAutoFit/>
          </a:bodyPr>
          <a:lstStyle/>
          <a:p>
            <a:pPr marL="285750" indent="-285750">
              <a:buFont typeface="Arial" panose="020B0604020202020204" pitchFamily="34" charset="0"/>
              <a:buChar char="•"/>
            </a:pPr>
            <a:r>
              <a:rPr lang="es-EC" b="1" dirty="0" smtClean="0"/>
              <a:t>Método de Máxima Verosimilitud (</a:t>
            </a:r>
            <a:r>
              <a:rPr lang="es-EC" b="1" i="1" dirty="0" err="1" smtClean="0"/>
              <a:t>Maximun</a:t>
            </a:r>
            <a:r>
              <a:rPr lang="es-EC" b="1" i="1" dirty="0" smtClean="0"/>
              <a:t> </a:t>
            </a:r>
            <a:r>
              <a:rPr lang="es-EC" b="1" i="1" dirty="0" err="1" smtClean="0"/>
              <a:t>likelihood</a:t>
            </a:r>
            <a:r>
              <a:rPr lang="es-EC" b="1" dirty="0" smtClean="0"/>
              <a:t>)</a:t>
            </a:r>
          </a:p>
          <a:p>
            <a:pPr marL="285750" indent="-285750">
              <a:buFont typeface="Arial" panose="020B0604020202020204" pitchFamily="34" charset="0"/>
              <a:buChar char="•"/>
            </a:pPr>
            <a:endParaRPr lang="es-EC" dirty="0" smtClean="0"/>
          </a:p>
          <a:p>
            <a:pPr marL="285750" indent="-285750">
              <a:buFont typeface="Arial" panose="020B0604020202020204" pitchFamily="34" charset="0"/>
              <a:buChar char="•"/>
            </a:pPr>
            <a:r>
              <a:rPr lang="es-EC" b="1" dirty="0" smtClean="0"/>
              <a:t>Método de Unión de Vecinos (</a:t>
            </a:r>
            <a:r>
              <a:rPr lang="es-EC" b="1" i="1" dirty="0" err="1" smtClean="0"/>
              <a:t>Neighnor</a:t>
            </a:r>
            <a:r>
              <a:rPr lang="es-EC" b="1" i="1" dirty="0" smtClean="0"/>
              <a:t> </a:t>
            </a:r>
            <a:r>
              <a:rPr lang="es-EC" b="1" i="1" dirty="0" err="1" smtClean="0"/>
              <a:t>joining</a:t>
            </a:r>
            <a:r>
              <a:rPr lang="es-EC" b="1" dirty="0" smtClean="0"/>
              <a:t>) </a:t>
            </a:r>
          </a:p>
          <a:p>
            <a:pPr marL="285750" indent="-285750">
              <a:buFont typeface="Arial" panose="020B0604020202020204" pitchFamily="34" charset="0"/>
              <a:buChar char="•"/>
            </a:pPr>
            <a:endParaRPr lang="es-EC" b="1" dirty="0"/>
          </a:p>
          <a:p>
            <a:pPr marL="285750" indent="-285750">
              <a:buFont typeface="Arial" panose="020B0604020202020204" pitchFamily="34" charset="0"/>
              <a:buChar char="•"/>
            </a:pPr>
            <a:r>
              <a:rPr lang="es-EC" dirty="0" smtClean="0"/>
              <a:t>Para </a:t>
            </a:r>
            <a:r>
              <a:rPr lang="es-EC" dirty="0" err="1" smtClean="0"/>
              <a:t>tpi</a:t>
            </a:r>
            <a:r>
              <a:rPr lang="es-EC" dirty="0" smtClean="0"/>
              <a:t> : K2 </a:t>
            </a:r>
            <a:r>
              <a:rPr lang="es-EC" dirty="0"/>
              <a:t>+ </a:t>
            </a:r>
            <a:r>
              <a:rPr lang="es-EC" dirty="0" smtClean="0"/>
              <a:t>G.</a:t>
            </a:r>
          </a:p>
          <a:p>
            <a:pPr marL="285750" indent="-285750">
              <a:buFont typeface="Arial" panose="020B0604020202020204" pitchFamily="34" charset="0"/>
              <a:buChar char="•"/>
            </a:pPr>
            <a:r>
              <a:rPr lang="es-EC" dirty="0" smtClean="0"/>
              <a:t>Para </a:t>
            </a:r>
            <a:r>
              <a:rPr lang="es-EC" dirty="0" err="1" smtClean="0"/>
              <a:t>gdh</a:t>
            </a:r>
            <a:r>
              <a:rPr lang="es-EC" dirty="0" smtClean="0"/>
              <a:t> el modelo:  T93 </a:t>
            </a:r>
            <a:r>
              <a:rPr lang="es-EC" dirty="0"/>
              <a:t>+ G + I. </a:t>
            </a:r>
            <a:endParaRPr lang="es-EC" dirty="0" smtClean="0"/>
          </a:p>
          <a:p>
            <a:endParaRPr lang="es-EC" dirty="0"/>
          </a:p>
        </p:txBody>
      </p:sp>
      <p:sp>
        <p:nvSpPr>
          <p:cNvPr id="27" name="CuadroTexto 26"/>
          <p:cNvSpPr txBox="1"/>
          <p:nvPr/>
        </p:nvSpPr>
        <p:spPr>
          <a:xfrm>
            <a:off x="5242973" y="2638653"/>
            <a:ext cx="1873129" cy="1477328"/>
          </a:xfrm>
          <a:prstGeom prst="rect">
            <a:avLst/>
          </a:prstGeom>
          <a:noFill/>
        </p:spPr>
        <p:txBody>
          <a:bodyPr wrap="square" rtlCol="0">
            <a:spAutoFit/>
          </a:bodyPr>
          <a:lstStyle/>
          <a:p>
            <a:r>
              <a:rPr lang="es-EC" b="1" dirty="0" smtClean="0"/>
              <a:t>Triosa fosfato </a:t>
            </a:r>
            <a:r>
              <a:rPr lang="es-EC" b="1" dirty="0" err="1" smtClean="0"/>
              <a:t>isomerasa</a:t>
            </a:r>
            <a:endParaRPr lang="es-EC" b="1" dirty="0" smtClean="0"/>
          </a:p>
          <a:p>
            <a:endParaRPr lang="es-EC" b="1" dirty="0"/>
          </a:p>
          <a:p>
            <a:r>
              <a:rPr lang="es-EC" b="1" dirty="0" smtClean="0"/>
              <a:t>Glutamato deshidrogenasa</a:t>
            </a:r>
          </a:p>
        </p:txBody>
      </p:sp>
      <p:sp>
        <p:nvSpPr>
          <p:cNvPr id="28" name="CuadroTexto 27"/>
          <p:cNvSpPr txBox="1"/>
          <p:nvPr/>
        </p:nvSpPr>
        <p:spPr>
          <a:xfrm>
            <a:off x="7076209" y="2671620"/>
            <a:ext cx="2418098" cy="1200329"/>
          </a:xfrm>
          <a:prstGeom prst="rect">
            <a:avLst/>
          </a:prstGeom>
          <a:noFill/>
        </p:spPr>
        <p:txBody>
          <a:bodyPr wrap="square" rtlCol="0">
            <a:spAutoFit/>
          </a:bodyPr>
          <a:lstStyle/>
          <a:p>
            <a:pPr marL="285750" indent="-285750">
              <a:buFont typeface="Arial" panose="020B0604020202020204" pitchFamily="34" charset="0"/>
              <a:buChar char="•"/>
            </a:pPr>
            <a:r>
              <a:rPr lang="es-EC" dirty="0" smtClean="0"/>
              <a:t>Limpieza de secuencias</a:t>
            </a:r>
          </a:p>
          <a:p>
            <a:pPr marL="285750" indent="-285750">
              <a:buFont typeface="Arial" panose="020B0604020202020204" pitchFamily="34" charset="0"/>
              <a:buChar char="•"/>
            </a:pPr>
            <a:r>
              <a:rPr lang="es-EC" dirty="0"/>
              <a:t>C</a:t>
            </a:r>
            <a:r>
              <a:rPr lang="es-EC" dirty="0" smtClean="0"/>
              <a:t>onsenso entre forward y reverse.</a:t>
            </a:r>
          </a:p>
        </p:txBody>
      </p:sp>
      <p:pic>
        <p:nvPicPr>
          <p:cNvPr id="17" name="Imagen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5801" y="733926"/>
            <a:ext cx="2739399" cy="4928937"/>
          </a:xfrm>
          <a:prstGeom prst="rect">
            <a:avLst/>
          </a:prstGeom>
        </p:spPr>
      </p:pic>
      <p:sp>
        <p:nvSpPr>
          <p:cNvPr id="18" name="CuadroTexto 17"/>
          <p:cNvSpPr txBox="1"/>
          <p:nvPr/>
        </p:nvSpPr>
        <p:spPr>
          <a:xfrm>
            <a:off x="509556" y="44309"/>
            <a:ext cx="8391813" cy="461665"/>
          </a:xfrm>
          <a:prstGeom prst="rect">
            <a:avLst/>
          </a:prstGeom>
          <a:noFill/>
        </p:spPr>
        <p:txBody>
          <a:bodyPr wrap="square" rtlCol="0">
            <a:spAutoFit/>
          </a:bodyPr>
          <a:lstStyle/>
          <a:p>
            <a:r>
              <a:rPr lang="es-EC" sz="2400" b="1" dirty="0" smtClean="0">
                <a:solidFill>
                  <a:schemeClr val="tx2"/>
                </a:solidFill>
              </a:rPr>
              <a:t>CARACTERIZACIÓN MOLECULAR DE </a:t>
            </a:r>
            <a:r>
              <a:rPr lang="es-EC" sz="2400" b="1" i="1" dirty="0" err="1" smtClean="0">
                <a:solidFill>
                  <a:schemeClr val="tx2"/>
                </a:solidFill>
              </a:rPr>
              <a:t>Giardia</a:t>
            </a:r>
            <a:r>
              <a:rPr lang="es-EC" sz="2400" b="1" i="1" dirty="0" smtClean="0">
                <a:solidFill>
                  <a:schemeClr val="tx2"/>
                </a:solidFill>
              </a:rPr>
              <a:t> </a:t>
            </a:r>
            <a:r>
              <a:rPr lang="es-EC" sz="2400" b="1" dirty="0" err="1" smtClean="0">
                <a:solidFill>
                  <a:schemeClr val="tx2"/>
                </a:solidFill>
              </a:rPr>
              <a:t>sp</a:t>
            </a:r>
            <a:r>
              <a:rPr lang="es-EC" sz="2400" b="1" dirty="0" smtClean="0">
                <a:solidFill>
                  <a:schemeClr val="tx2"/>
                </a:solidFill>
              </a:rPr>
              <a:t>.</a:t>
            </a:r>
            <a:endParaRPr lang="es-EC" sz="2400" b="1" dirty="0">
              <a:solidFill>
                <a:schemeClr val="tx2"/>
              </a:solidFill>
            </a:endParaRPr>
          </a:p>
        </p:txBody>
      </p:sp>
    </p:spTree>
    <p:extLst>
      <p:ext uri="{BB962C8B-B14F-4D97-AF65-F5344CB8AC3E}">
        <p14:creationId xmlns:p14="http://schemas.microsoft.com/office/powerpoint/2010/main" val="3866879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5606" y="6021541"/>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2482" y="1783409"/>
            <a:ext cx="1836258" cy="787947"/>
          </a:xfrm>
          <a:prstGeom prst="rect">
            <a:avLst/>
          </a:prstGeom>
        </p:spPr>
      </p:pic>
      <p:pic>
        <p:nvPicPr>
          <p:cNvPr id="12" name="Imagen 1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367632" y="1902904"/>
            <a:ext cx="1349435" cy="722765"/>
          </a:xfrm>
          <a:prstGeom prst="rect">
            <a:avLst/>
          </a:prstGeom>
        </p:spPr>
      </p:pic>
      <p:pic>
        <p:nvPicPr>
          <p:cNvPr id="19" name="Imagen 1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666788" y="1718165"/>
            <a:ext cx="729246" cy="656823"/>
          </a:xfrm>
          <a:prstGeom prst="rect">
            <a:avLst/>
          </a:prstGeom>
        </p:spPr>
      </p:pic>
      <p:sp>
        <p:nvSpPr>
          <p:cNvPr id="2" name="CuadroTexto 1"/>
          <p:cNvSpPr txBox="1"/>
          <p:nvPr/>
        </p:nvSpPr>
        <p:spPr>
          <a:xfrm>
            <a:off x="200582" y="1768500"/>
            <a:ext cx="2646510" cy="2585323"/>
          </a:xfrm>
          <a:prstGeom prst="rect">
            <a:avLst/>
          </a:prstGeom>
          <a:noFill/>
        </p:spPr>
        <p:txBody>
          <a:bodyPr wrap="square" rtlCol="0">
            <a:spAutoFit/>
          </a:bodyPr>
          <a:lstStyle/>
          <a:p>
            <a:pPr marL="285750" indent="-285750">
              <a:buFont typeface="Arial" panose="020B0604020202020204" pitchFamily="34" charset="0"/>
              <a:buChar char="•"/>
            </a:pPr>
            <a:r>
              <a:rPr lang="es-EC" b="1" dirty="0" smtClean="0"/>
              <a:t>2012</a:t>
            </a:r>
          </a:p>
          <a:p>
            <a:r>
              <a:rPr lang="es-EC" dirty="0" smtClean="0"/>
              <a:t>15 muestras </a:t>
            </a:r>
          </a:p>
          <a:p>
            <a:endParaRPr lang="es-EC" dirty="0"/>
          </a:p>
          <a:p>
            <a:pPr marL="285750" indent="-285750">
              <a:buFont typeface="Arial" panose="020B0604020202020204" pitchFamily="34" charset="0"/>
              <a:buChar char="•"/>
            </a:pPr>
            <a:r>
              <a:rPr lang="es-EC" b="1" dirty="0" smtClean="0"/>
              <a:t>2017</a:t>
            </a:r>
          </a:p>
          <a:p>
            <a:r>
              <a:rPr lang="es-EC" dirty="0" smtClean="0"/>
              <a:t>9 muestras.</a:t>
            </a:r>
            <a:endParaRPr lang="es-EC" dirty="0"/>
          </a:p>
          <a:p>
            <a:endParaRPr lang="es-EC" dirty="0" smtClean="0"/>
          </a:p>
          <a:p>
            <a:pPr marL="285750" indent="-285750">
              <a:buFont typeface="Arial" panose="020B0604020202020204" pitchFamily="34" charset="0"/>
              <a:buChar char="•"/>
            </a:pPr>
            <a:r>
              <a:rPr lang="es-EC" b="1" dirty="0" smtClean="0"/>
              <a:t>2018</a:t>
            </a:r>
          </a:p>
          <a:p>
            <a:r>
              <a:rPr lang="es-EC" dirty="0" smtClean="0"/>
              <a:t>8 individuos</a:t>
            </a:r>
          </a:p>
          <a:p>
            <a:r>
              <a:rPr lang="es-EC" dirty="0" smtClean="0"/>
              <a:t>24 muestras (seriado)</a:t>
            </a:r>
            <a:endParaRPr lang="es-EC" dirty="0"/>
          </a:p>
        </p:txBody>
      </p:sp>
      <p:sp>
        <p:nvSpPr>
          <p:cNvPr id="8" name="Pentágono 7"/>
          <p:cNvSpPr/>
          <p:nvPr/>
        </p:nvSpPr>
        <p:spPr>
          <a:xfrm>
            <a:off x="200582" y="849700"/>
            <a:ext cx="2396821" cy="765359"/>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48 muestras en etanol absoluto </a:t>
            </a:r>
            <a:endParaRPr lang="es-EC" dirty="0">
              <a:latin typeface="Arial" panose="020B0604020202020204" pitchFamily="34" charset="0"/>
              <a:cs typeface="Arial" panose="020B0604020202020204" pitchFamily="34" charset="0"/>
            </a:endParaRPr>
          </a:p>
        </p:txBody>
      </p:sp>
      <p:sp>
        <p:nvSpPr>
          <p:cNvPr id="20" name="Pentágono 19"/>
          <p:cNvSpPr/>
          <p:nvPr/>
        </p:nvSpPr>
        <p:spPr>
          <a:xfrm>
            <a:off x="2699772" y="849701"/>
            <a:ext cx="2396821" cy="824116"/>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Extracción de ADN</a:t>
            </a:r>
            <a:endParaRPr lang="es-EC" dirty="0">
              <a:latin typeface="Arial" panose="020B0604020202020204" pitchFamily="34" charset="0"/>
              <a:cs typeface="Arial" panose="020B0604020202020204" pitchFamily="34" charset="0"/>
            </a:endParaRPr>
          </a:p>
        </p:txBody>
      </p:sp>
      <p:sp>
        <p:nvSpPr>
          <p:cNvPr id="21" name="CuadroTexto 20"/>
          <p:cNvSpPr txBox="1"/>
          <p:nvPr/>
        </p:nvSpPr>
        <p:spPr>
          <a:xfrm>
            <a:off x="2648588" y="1673816"/>
            <a:ext cx="2646510" cy="2585323"/>
          </a:xfrm>
          <a:prstGeom prst="rect">
            <a:avLst/>
          </a:prstGeom>
          <a:noFill/>
        </p:spPr>
        <p:txBody>
          <a:bodyPr wrap="square" rtlCol="0">
            <a:spAutoFit/>
          </a:bodyPr>
          <a:lstStyle/>
          <a:p>
            <a:pPr marL="285750" indent="-285750">
              <a:buFont typeface="Arial" panose="020B0604020202020204" pitchFamily="34" charset="0"/>
              <a:buChar char="•"/>
            </a:pPr>
            <a:r>
              <a:rPr lang="es-EC" b="1" dirty="0" smtClean="0"/>
              <a:t>Pre tratamiento</a:t>
            </a:r>
          </a:p>
          <a:p>
            <a:r>
              <a:rPr lang="es-EC" dirty="0" smtClean="0"/>
              <a:t>Incubación con PVPP (</a:t>
            </a:r>
            <a:r>
              <a:rPr lang="es-EC" dirty="0" err="1" smtClean="0"/>
              <a:t>polivinilpolypirrolidona</a:t>
            </a:r>
            <a:r>
              <a:rPr lang="es-EC" dirty="0" smtClean="0"/>
              <a:t>)/ PBS 2%.</a:t>
            </a:r>
          </a:p>
          <a:p>
            <a:r>
              <a:rPr lang="es-EC" dirty="0" smtClean="0"/>
              <a:t>Prelavados con PBS. </a:t>
            </a:r>
          </a:p>
          <a:p>
            <a:endParaRPr lang="es-EC" dirty="0"/>
          </a:p>
          <a:p>
            <a:pPr marL="285750" indent="-285750">
              <a:buFont typeface="Arial" panose="020B0604020202020204" pitchFamily="34" charset="0"/>
              <a:buChar char="•"/>
            </a:pPr>
            <a:r>
              <a:rPr lang="es-EC" b="1" dirty="0" smtClean="0"/>
              <a:t>Extracción</a:t>
            </a:r>
          </a:p>
          <a:p>
            <a:r>
              <a:rPr lang="es-EC" dirty="0" err="1"/>
              <a:t>QIAamp</a:t>
            </a:r>
            <a:r>
              <a:rPr lang="es-EC" dirty="0"/>
              <a:t>® </a:t>
            </a:r>
            <a:r>
              <a:rPr lang="es-EC" dirty="0" err="1"/>
              <a:t>Fast</a:t>
            </a:r>
            <a:r>
              <a:rPr lang="es-EC" dirty="0"/>
              <a:t> DNA </a:t>
            </a:r>
            <a:r>
              <a:rPr lang="es-EC" dirty="0" err="1"/>
              <a:t>Stool</a:t>
            </a:r>
            <a:r>
              <a:rPr lang="es-EC" dirty="0"/>
              <a:t> Mini Kit </a:t>
            </a:r>
            <a:endParaRPr lang="es-EC" b="1" dirty="0" smtClean="0"/>
          </a:p>
        </p:txBody>
      </p:sp>
      <p:sp>
        <p:nvSpPr>
          <p:cNvPr id="22" name="Pentágono 21"/>
          <p:cNvSpPr/>
          <p:nvPr/>
        </p:nvSpPr>
        <p:spPr>
          <a:xfrm>
            <a:off x="5242973" y="849700"/>
            <a:ext cx="1873129" cy="765359"/>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PCR anidada</a:t>
            </a:r>
            <a:endParaRPr lang="es-EC" dirty="0">
              <a:latin typeface="Arial" panose="020B0604020202020204" pitchFamily="34" charset="0"/>
              <a:cs typeface="Arial" panose="020B0604020202020204" pitchFamily="34" charset="0"/>
            </a:endParaRPr>
          </a:p>
        </p:txBody>
      </p:sp>
      <p:sp>
        <p:nvSpPr>
          <p:cNvPr id="25" name="Pentágono 24"/>
          <p:cNvSpPr/>
          <p:nvPr/>
        </p:nvSpPr>
        <p:spPr>
          <a:xfrm>
            <a:off x="7262482" y="849700"/>
            <a:ext cx="1946069" cy="765359"/>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Secuenciación</a:t>
            </a:r>
            <a:endParaRPr lang="es-EC" dirty="0">
              <a:latin typeface="Arial" panose="020B0604020202020204" pitchFamily="34" charset="0"/>
              <a:cs typeface="Arial" panose="020B0604020202020204" pitchFamily="34" charset="0"/>
            </a:endParaRPr>
          </a:p>
        </p:txBody>
      </p:sp>
      <p:sp>
        <p:nvSpPr>
          <p:cNvPr id="15" name="Rectángulo 14"/>
          <p:cNvSpPr/>
          <p:nvPr/>
        </p:nvSpPr>
        <p:spPr>
          <a:xfrm>
            <a:off x="9354931" y="849700"/>
            <a:ext cx="2624058" cy="8241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Construcción de árboles filogenéticos </a:t>
            </a:r>
            <a:endParaRPr lang="es-EC" dirty="0">
              <a:latin typeface="Arial" panose="020B0604020202020204" pitchFamily="34" charset="0"/>
              <a:cs typeface="Arial" panose="020B0604020202020204" pitchFamily="34" charset="0"/>
            </a:endParaRPr>
          </a:p>
        </p:txBody>
      </p:sp>
      <p:sp>
        <p:nvSpPr>
          <p:cNvPr id="26" name="CuadroTexto 25"/>
          <p:cNvSpPr txBox="1"/>
          <p:nvPr/>
        </p:nvSpPr>
        <p:spPr>
          <a:xfrm>
            <a:off x="9545490" y="1718165"/>
            <a:ext cx="2646510" cy="4247317"/>
          </a:xfrm>
          <a:prstGeom prst="rect">
            <a:avLst/>
          </a:prstGeom>
          <a:noFill/>
        </p:spPr>
        <p:txBody>
          <a:bodyPr wrap="square" rtlCol="0">
            <a:spAutoFit/>
          </a:bodyPr>
          <a:lstStyle/>
          <a:p>
            <a:pPr marL="285750" indent="-285750">
              <a:buFont typeface="Arial" panose="020B0604020202020204" pitchFamily="34" charset="0"/>
              <a:buChar char="•"/>
            </a:pPr>
            <a:r>
              <a:rPr lang="es-EC" b="1" dirty="0" smtClean="0"/>
              <a:t>Método de Máxima Verosimilitud (</a:t>
            </a:r>
            <a:r>
              <a:rPr lang="es-EC" b="1" i="1" dirty="0" err="1" smtClean="0"/>
              <a:t>Maximun</a:t>
            </a:r>
            <a:r>
              <a:rPr lang="es-EC" b="1" i="1" dirty="0" smtClean="0"/>
              <a:t> </a:t>
            </a:r>
            <a:r>
              <a:rPr lang="es-EC" b="1" i="1" dirty="0" err="1" smtClean="0"/>
              <a:t>likelihood</a:t>
            </a:r>
            <a:r>
              <a:rPr lang="es-EC" b="1" dirty="0" smtClean="0"/>
              <a:t>)</a:t>
            </a:r>
          </a:p>
          <a:p>
            <a:pPr marL="285750" indent="-285750">
              <a:buFont typeface="Arial" panose="020B0604020202020204" pitchFamily="34" charset="0"/>
              <a:buChar char="•"/>
            </a:pPr>
            <a:endParaRPr lang="es-EC" dirty="0" smtClean="0"/>
          </a:p>
          <a:p>
            <a:pPr marL="285750" indent="-285750">
              <a:buFont typeface="Arial" panose="020B0604020202020204" pitchFamily="34" charset="0"/>
              <a:buChar char="•"/>
            </a:pPr>
            <a:r>
              <a:rPr lang="es-EC" b="1" dirty="0" smtClean="0"/>
              <a:t>Método de Unión de Vecinos </a:t>
            </a:r>
          </a:p>
          <a:p>
            <a:pPr marL="285750" indent="-285750">
              <a:buFont typeface="Arial" panose="020B0604020202020204" pitchFamily="34" charset="0"/>
              <a:buChar char="•"/>
            </a:pPr>
            <a:r>
              <a:rPr lang="es-EC" b="1" dirty="0" smtClean="0"/>
              <a:t>(</a:t>
            </a:r>
            <a:r>
              <a:rPr lang="es-EC" b="1" i="1" dirty="0" err="1" smtClean="0"/>
              <a:t>Neighnor</a:t>
            </a:r>
            <a:r>
              <a:rPr lang="es-EC" b="1" i="1" dirty="0" smtClean="0"/>
              <a:t> </a:t>
            </a:r>
            <a:r>
              <a:rPr lang="es-EC" b="1" i="1" dirty="0" err="1" smtClean="0"/>
              <a:t>joining</a:t>
            </a:r>
            <a:r>
              <a:rPr lang="es-EC" b="1" dirty="0" smtClean="0"/>
              <a:t>) </a:t>
            </a:r>
          </a:p>
          <a:p>
            <a:pPr marL="285750" indent="-285750">
              <a:buFont typeface="Arial" panose="020B0604020202020204" pitchFamily="34" charset="0"/>
              <a:buChar char="•"/>
            </a:pPr>
            <a:endParaRPr lang="es-EC" b="1" dirty="0"/>
          </a:p>
          <a:p>
            <a:pPr marL="285750" indent="-285750">
              <a:buFont typeface="Arial" panose="020B0604020202020204" pitchFamily="34" charset="0"/>
              <a:buChar char="•"/>
            </a:pPr>
            <a:r>
              <a:rPr lang="es-EC" dirty="0" smtClean="0"/>
              <a:t>Para </a:t>
            </a:r>
            <a:r>
              <a:rPr lang="es-EC" i="1" dirty="0" err="1" smtClean="0"/>
              <a:t>tpi</a:t>
            </a:r>
            <a:r>
              <a:rPr lang="es-EC" i="1" dirty="0" smtClean="0"/>
              <a:t> </a:t>
            </a:r>
            <a:r>
              <a:rPr lang="es-EC" dirty="0" smtClean="0"/>
              <a:t>: K2 </a:t>
            </a:r>
            <a:r>
              <a:rPr lang="es-EC" dirty="0"/>
              <a:t>+ </a:t>
            </a:r>
            <a:r>
              <a:rPr lang="es-EC" dirty="0" smtClean="0"/>
              <a:t>G.</a:t>
            </a:r>
          </a:p>
          <a:p>
            <a:pPr marL="285750" indent="-285750">
              <a:buFont typeface="Arial" panose="020B0604020202020204" pitchFamily="34" charset="0"/>
              <a:buChar char="•"/>
            </a:pPr>
            <a:r>
              <a:rPr lang="es-EC" dirty="0" smtClean="0"/>
              <a:t>Para </a:t>
            </a:r>
            <a:r>
              <a:rPr lang="es-EC" i="1" dirty="0" err="1" smtClean="0"/>
              <a:t>gdh</a:t>
            </a:r>
            <a:r>
              <a:rPr lang="es-EC" dirty="0" smtClean="0"/>
              <a:t> el modelo:  T93 </a:t>
            </a:r>
            <a:r>
              <a:rPr lang="es-EC" dirty="0"/>
              <a:t>+ G + I. </a:t>
            </a:r>
            <a:endParaRPr lang="es-EC" dirty="0" smtClean="0"/>
          </a:p>
          <a:p>
            <a:pPr marL="285750" indent="-285750">
              <a:buFont typeface="Arial" panose="020B0604020202020204" pitchFamily="34" charset="0"/>
              <a:buChar char="•"/>
            </a:pPr>
            <a:r>
              <a:rPr lang="es-EC" dirty="0" smtClean="0"/>
              <a:t>GENBANK</a:t>
            </a:r>
            <a:endParaRPr lang="es-EC" dirty="0"/>
          </a:p>
          <a:p>
            <a:pPr marL="285750" indent="-285750">
              <a:buFont typeface="Arial" panose="020B0604020202020204" pitchFamily="34" charset="0"/>
              <a:buChar char="•"/>
            </a:pPr>
            <a:r>
              <a:rPr lang="es-EC" dirty="0" err="1" smtClean="0"/>
              <a:t>Bootstrap</a:t>
            </a:r>
            <a:r>
              <a:rPr lang="es-EC" dirty="0" smtClean="0"/>
              <a:t> </a:t>
            </a:r>
          </a:p>
          <a:p>
            <a:r>
              <a:rPr lang="es-EC" dirty="0" smtClean="0"/>
              <a:t>(1000 replicados)</a:t>
            </a:r>
          </a:p>
          <a:p>
            <a:endParaRPr lang="es-EC" dirty="0"/>
          </a:p>
        </p:txBody>
      </p:sp>
      <p:sp>
        <p:nvSpPr>
          <p:cNvPr id="27" name="CuadroTexto 26"/>
          <p:cNvSpPr txBox="1"/>
          <p:nvPr/>
        </p:nvSpPr>
        <p:spPr>
          <a:xfrm>
            <a:off x="5242973" y="2638653"/>
            <a:ext cx="1873129" cy="1477328"/>
          </a:xfrm>
          <a:prstGeom prst="rect">
            <a:avLst/>
          </a:prstGeom>
          <a:noFill/>
        </p:spPr>
        <p:txBody>
          <a:bodyPr wrap="square" rtlCol="0">
            <a:spAutoFit/>
          </a:bodyPr>
          <a:lstStyle/>
          <a:p>
            <a:r>
              <a:rPr lang="es-EC" b="1" dirty="0" smtClean="0"/>
              <a:t>Triosa fosfato </a:t>
            </a:r>
            <a:r>
              <a:rPr lang="es-EC" b="1" dirty="0" err="1" smtClean="0"/>
              <a:t>isomerasa</a:t>
            </a:r>
            <a:endParaRPr lang="es-EC" b="1" dirty="0" smtClean="0"/>
          </a:p>
          <a:p>
            <a:endParaRPr lang="es-EC" b="1" dirty="0"/>
          </a:p>
          <a:p>
            <a:r>
              <a:rPr lang="es-EC" b="1" dirty="0" smtClean="0"/>
              <a:t>Glutamato deshidrogenasa</a:t>
            </a:r>
          </a:p>
        </p:txBody>
      </p:sp>
      <p:sp>
        <p:nvSpPr>
          <p:cNvPr id="28" name="CuadroTexto 27"/>
          <p:cNvSpPr txBox="1"/>
          <p:nvPr/>
        </p:nvSpPr>
        <p:spPr>
          <a:xfrm>
            <a:off x="7076209" y="2671620"/>
            <a:ext cx="2418098" cy="1200329"/>
          </a:xfrm>
          <a:prstGeom prst="rect">
            <a:avLst/>
          </a:prstGeom>
          <a:noFill/>
        </p:spPr>
        <p:txBody>
          <a:bodyPr wrap="square" rtlCol="0">
            <a:spAutoFit/>
          </a:bodyPr>
          <a:lstStyle/>
          <a:p>
            <a:pPr marL="285750" indent="-285750">
              <a:buFont typeface="Arial" panose="020B0604020202020204" pitchFamily="34" charset="0"/>
              <a:buChar char="•"/>
            </a:pPr>
            <a:r>
              <a:rPr lang="es-EC" dirty="0" smtClean="0"/>
              <a:t>Limpieza de secuencias</a:t>
            </a:r>
          </a:p>
          <a:p>
            <a:pPr marL="285750" indent="-285750">
              <a:buFont typeface="Arial" panose="020B0604020202020204" pitchFamily="34" charset="0"/>
              <a:buChar char="•"/>
            </a:pPr>
            <a:r>
              <a:rPr lang="es-EC" dirty="0"/>
              <a:t>C</a:t>
            </a:r>
            <a:r>
              <a:rPr lang="es-EC" dirty="0" smtClean="0"/>
              <a:t>onsenso entre forward y reverse.</a:t>
            </a:r>
          </a:p>
        </p:txBody>
      </p:sp>
      <p:sp>
        <p:nvSpPr>
          <p:cNvPr id="17" name="CuadroTexto 16"/>
          <p:cNvSpPr txBox="1"/>
          <p:nvPr/>
        </p:nvSpPr>
        <p:spPr>
          <a:xfrm>
            <a:off x="509556" y="44309"/>
            <a:ext cx="8391813" cy="461665"/>
          </a:xfrm>
          <a:prstGeom prst="rect">
            <a:avLst/>
          </a:prstGeom>
          <a:noFill/>
        </p:spPr>
        <p:txBody>
          <a:bodyPr wrap="square" rtlCol="0">
            <a:spAutoFit/>
          </a:bodyPr>
          <a:lstStyle/>
          <a:p>
            <a:r>
              <a:rPr lang="es-EC" sz="2400" b="1" dirty="0" smtClean="0">
                <a:solidFill>
                  <a:schemeClr val="tx2"/>
                </a:solidFill>
              </a:rPr>
              <a:t>CARACTERIZACIÓN MOLECULAR DE </a:t>
            </a:r>
            <a:r>
              <a:rPr lang="es-EC" sz="2400" b="1" i="1" dirty="0" err="1" smtClean="0">
                <a:solidFill>
                  <a:schemeClr val="tx2"/>
                </a:solidFill>
              </a:rPr>
              <a:t>Giardia</a:t>
            </a:r>
            <a:r>
              <a:rPr lang="es-EC" sz="2400" b="1" i="1" dirty="0" smtClean="0">
                <a:solidFill>
                  <a:schemeClr val="tx2"/>
                </a:solidFill>
              </a:rPr>
              <a:t> </a:t>
            </a:r>
            <a:r>
              <a:rPr lang="es-EC" sz="2400" b="1" dirty="0" err="1" smtClean="0">
                <a:solidFill>
                  <a:schemeClr val="tx2"/>
                </a:solidFill>
              </a:rPr>
              <a:t>sp</a:t>
            </a:r>
            <a:r>
              <a:rPr lang="es-EC" sz="2400" b="1" dirty="0" smtClean="0">
                <a:solidFill>
                  <a:schemeClr val="tx2"/>
                </a:solidFill>
              </a:rPr>
              <a:t>.</a:t>
            </a:r>
            <a:endParaRPr lang="es-EC" sz="2400" b="1" dirty="0">
              <a:solidFill>
                <a:schemeClr val="tx2"/>
              </a:solidFill>
            </a:endParaRPr>
          </a:p>
        </p:txBody>
      </p:sp>
    </p:spTree>
    <p:extLst>
      <p:ext uri="{BB962C8B-B14F-4D97-AF65-F5344CB8AC3E}">
        <p14:creationId xmlns:p14="http://schemas.microsoft.com/office/powerpoint/2010/main" val="3340921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5606" y="6021541"/>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82387" y="777922"/>
            <a:ext cx="1719618" cy="1583140"/>
          </a:xfrm>
          <a:prstGeom prst="rect">
            <a:avLst/>
          </a:prstGeom>
        </p:spPr>
      </p:pic>
      <p:pic>
        <p:nvPicPr>
          <p:cNvPr id="8" name="Imagen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538482" y="777922"/>
            <a:ext cx="1665027" cy="1583140"/>
          </a:xfrm>
          <a:prstGeom prst="rect">
            <a:avLst/>
          </a:prstGeom>
        </p:spPr>
      </p:pic>
      <p:pic>
        <p:nvPicPr>
          <p:cNvPr id="10" name="Imagen 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339986" y="777921"/>
            <a:ext cx="1610436" cy="1583141"/>
          </a:xfrm>
          <a:prstGeom prst="rect">
            <a:avLst/>
          </a:prstGeom>
        </p:spPr>
      </p:pic>
      <p:pic>
        <p:nvPicPr>
          <p:cNvPr id="14" name="Imagen 1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82386" y="2506797"/>
            <a:ext cx="1603613" cy="1554271"/>
          </a:xfrm>
          <a:prstGeom prst="rect">
            <a:avLst/>
          </a:prstGeom>
        </p:spPr>
      </p:pic>
      <p:pic>
        <p:nvPicPr>
          <p:cNvPr id="15" name="Imagen 14"/>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602395" y="2506797"/>
            <a:ext cx="1537199" cy="1554271"/>
          </a:xfrm>
          <a:prstGeom prst="rect">
            <a:avLst/>
          </a:prstGeom>
        </p:spPr>
      </p:pic>
      <p:pic>
        <p:nvPicPr>
          <p:cNvPr id="16" name="Imagen 15"/>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4339985" y="2506797"/>
            <a:ext cx="1637733" cy="1557185"/>
          </a:xfrm>
          <a:prstGeom prst="rect">
            <a:avLst/>
          </a:prstGeom>
        </p:spPr>
      </p:pic>
      <p:pic>
        <p:nvPicPr>
          <p:cNvPr id="20" name="Imagen 19"/>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82386" y="4224914"/>
            <a:ext cx="1603613" cy="1647975"/>
          </a:xfrm>
          <a:prstGeom prst="rect">
            <a:avLst/>
          </a:prstGeom>
        </p:spPr>
      </p:pic>
      <p:pic>
        <p:nvPicPr>
          <p:cNvPr id="21" name="Imagen 20"/>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2538482" y="4276617"/>
            <a:ext cx="1528551" cy="1596272"/>
          </a:xfrm>
          <a:prstGeom prst="rect">
            <a:avLst/>
          </a:prstGeom>
        </p:spPr>
      </p:pic>
      <p:pic>
        <p:nvPicPr>
          <p:cNvPr id="22" name="Imagen 21"/>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4319516" y="4276616"/>
            <a:ext cx="1624084" cy="1583140"/>
          </a:xfrm>
          <a:prstGeom prst="rect">
            <a:avLst/>
          </a:prstGeom>
        </p:spPr>
      </p:pic>
      <p:graphicFrame>
        <p:nvGraphicFramePr>
          <p:cNvPr id="4" name="Diagrama 3"/>
          <p:cNvGraphicFramePr/>
          <p:nvPr>
            <p:extLst>
              <p:ext uri="{D42A27DB-BD31-4B8C-83A1-F6EECF244321}">
                <p14:modId xmlns:p14="http://schemas.microsoft.com/office/powerpoint/2010/main" val="4084426474"/>
              </p:ext>
            </p:extLst>
          </p:nvPr>
        </p:nvGraphicFramePr>
        <p:xfrm>
          <a:off x="347370" y="706415"/>
          <a:ext cx="5910774" cy="390358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5" name="CuadroTexto 4"/>
          <p:cNvSpPr txBox="1"/>
          <p:nvPr/>
        </p:nvSpPr>
        <p:spPr>
          <a:xfrm>
            <a:off x="509556" y="44309"/>
            <a:ext cx="8391813" cy="461665"/>
          </a:xfrm>
          <a:prstGeom prst="rect">
            <a:avLst/>
          </a:prstGeom>
          <a:noFill/>
        </p:spPr>
        <p:txBody>
          <a:bodyPr wrap="square" rtlCol="0">
            <a:spAutoFit/>
          </a:bodyPr>
          <a:lstStyle/>
          <a:p>
            <a:r>
              <a:rPr lang="es-EC" sz="2400" b="1" dirty="0" smtClean="0">
                <a:solidFill>
                  <a:schemeClr val="tx2"/>
                </a:solidFill>
              </a:rPr>
              <a:t>REDES SOCIALES Y TRANSMISIÓN DE PARÁSITOS</a:t>
            </a:r>
            <a:endParaRPr lang="es-EC" sz="2400" b="1" dirty="0">
              <a:solidFill>
                <a:schemeClr val="tx2"/>
              </a:solidFill>
            </a:endParaRPr>
          </a:p>
        </p:txBody>
      </p:sp>
      <p:graphicFrame>
        <p:nvGraphicFramePr>
          <p:cNvPr id="17" name="Diagrama 16"/>
          <p:cNvGraphicFramePr/>
          <p:nvPr>
            <p:extLst>
              <p:ext uri="{D42A27DB-BD31-4B8C-83A1-F6EECF244321}">
                <p14:modId xmlns:p14="http://schemas.microsoft.com/office/powerpoint/2010/main" val="14118471"/>
              </p:ext>
            </p:extLst>
          </p:nvPr>
        </p:nvGraphicFramePr>
        <p:xfrm>
          <a:off x="982458" y="3825432"/>
          <a:ext cx="5681384" cy="2021329"/>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nvGrpSpPr>
          <p:cNvPr id="18" name="Grupo 17"/>
          <p:cNvGrpSpPr/>
          <p:nvPr/>
        </p:nvGrpSpPr>
        <p:grpSpPr>
          <a:xfrm>
            <a:off x="6346111" y="1478477"/>
            <a:ext cx="5598852" cy="450271"/>
            <a:chOff x="1773232" y="0"/>
            <a:chExt cx="4137541" cy="649440"/>
          </a:xfrm>
        </p:grpSpPr>
        <p:sp>
          <p:nvSpPr>
            <p:cNvPr id="19" name="Rectángulo redondeado 18"/>
            <p:cNvSpPr/>
            <p:nvPr/>
          </p:nvSpPr>
          <p:spPr>
            <a:xfrm>
              <a:off x="1773232" y="0"/>
              <a:ext cx="4137541" cy="649440"/>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3" name="Rectángulo 22"/>
            <p:cNvSpPr/>
            <p:nvPr/>
          </p:nvSpPr>
          <p:spPr>
            <a:xfrm>
              <a:off x="1804935" y="31703"/>
              <a:ext cx="4074135" cy="586034"/>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56389" tIns="0" rIns="156389" bIns="0" numCol="1" spcCol="1270" anchor="ctr" anchorCtr="0">
              <a:noAutofit/>
            </a:bodyPr>
            <a:lstStyle/>
            <a:p>
              <a:pPr lvl="0" algn="l" defTabSz="800100">
                <a:lnSpc>
                  <a:spcPct val="90000"/>
                </a:lnSpc>
                <a:spcBef>
                  <a:spcPct val="0"/>
                </a:spcBef>
                <a:spcAft>
                  <a:spcPct val="35000"/>
                </a:spcAft>
              </a:pPr>
              <a:r>
                <a:rPr lang="es-EC" sz="1800" kern="1200" dirty="0" smtClean="0">
                  <a:solidFill>
                    <a:schemeClr val="tx1"/>
                  </a:solidFill>
                </a:rPr>
                <a:t>Identificar a los individuos de la red.</a:t>
              </a:r>
              <a:endParaRPr lang="es-EC" sz="1800" kern="1200" dirty="0">
                <a:solidFill>
                  <a:schemeClr val="tx1"/>
                </a:solidFill>
              </a:endParaRPr>
            </a:p>
          </p:txBody>
        </p:sp>
      </p:grpSp>
      <p:grpSp>
        <p:nvGrpSpPr>
          <p:cNvPr id="24" name="Grupo 23"/>
          <p:cNvGrpSpPr/>
          <p:nvPr/>
        </p:nvGrpSpPr>
        <p:grpSpPr>
          <a:xfrm>
            <a:off x="6373124" y="2168441"/>
            <a:ext cx="5612754" cy="439576"/>
            <a:chOff x="367614" y="107037"/>
            <a:chExt cx="4137541" cy="856080"/>
          </a:xfrm>
        </p:grpSpPr>
        <p:sp>
          <p:nvSpPr>
            <p:cNvPr id="25" name="Rectángulo redondeado 24"/>
            <p:cNvSpPr/>
            <p:nvPr/>
          </p:nvSpPr>
          <p:spPr>
            <a:xfrm>
              <a:off x="367614" y="107037"/>
              <a:ext cx="4137541" cy="856080"/>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6" name="Rectángulo 25"/>
            <p:cNvSpPr/>
            <p:nvPr/>
          </p:nvSpPr>
          <p:spPr>
            <a:xfrm>
              <a:off x="409404" y="148827"/>
              <a:ext cx="4053961" cy="478290"/>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56389" tIns="0" rIns="156389" bIns="0" numCol="1" spcCol="1270" anchor="ctr" anchorCtr="0">
              <a:noAutofit/>
            </a:bodyPr>
            <a:lstStyle/>
            <a:p>
              <a:pPr lvl="0" algn="l" defTabSz="800100">
                <a:lnSpc>
                  <a:spcPct val="90000"/>
                </a:lnSpc>
                <a:spcBef>
                  <a:spcPct val="0"/>
                </a:spcBef>
                <a:spcAft>
                  <a:spcPct val="35000"/>
                </a:spcAft>
              </a:pPr>
              <a:r>
                <a:rPr lang="es-EC" sz="1800" kern="1200" dirty="0" smtClean="0">
                  <a:solidFill>
                    <a:schemeClr val="tx1"/>
                  </a:solidFill>
                </a:rPr>
                <a:t>Observación focal de 20 min por individuo.</a:t>
              </a:r>
              <a:endParaRPr lang="es-EC" sz="1800" kern="1200" dirty="0">
                <a:solidFill>
                  <a:schemeClr val="tx1"/>
                </a:solidFill>
              </a:endParaRPr>
            </a:p>
          </p:txBody>
        </p:sp>
      </p:grpSp>
      <p:grpSp>
        <p:nvGrpSpPr>
          <p:cNvPr id="27" name="Grupo 26"/>
          <p:cNvGrpSpPr/>
          <p:nvPr/>
        </p:nvGrpSpPr>
        <p:grpSpPr>
          <a:xfrm>
            <a:off x="6351811" y="2815799"/>
            <a:ext cx="5612754" cy="491866"/>
            <a:chOff x="295538" y="32090"/>
            <a:chExt cx="4137541" cy="1328400"/>
          </a:xfrm>
        </p:grpSpPr>
        <p:sp>
          <p:nvSpPr>
            <p:cNvPr id="28" name="Rectángulo redondeado 27"/>
            <p:cNvSpPr/>
            <p:nvPr/>
          </p:nvSpPr>
          <p:spPr>
            <a:xfrm>
              <a:off x="295538" y="32090"/>
              <a:ext cx="4137541" cy="1328400"/>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9" name="Rectángulo 28"/>
            <p:cNvSpPr/>
            <p:nvPr/>
          </p:nvSpPr>
          <p:spPr>
            <a:xfrm>
              <a:off x="360385" y="96937"/>
              <a:ext cx="4007847" cy="119870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56389" tIns="0" rIns="156389" bIns="0" numCol="1" spcCol="1270" anchor="ctr" anchorCtr="0">
              <a:noAutofit/>
            </a:bodyPr>
            <a:lstStyle/>
            <a:p>
              <a:pPr lvl="0" algn="l" defTabSz="800100">
                <a:lnSpc>
                  <a:spcPct val="90000"/>
                </a:lnSpc>
                <a:spcBef>
                  <a:spcPct val="0"/>
                </a:spcBef>
                <a:spcAft>
                  <a:spcPct val="35000"/>
                </a:spcAft>
              </a:pPr>
              <a:r>
                <a:rPr lang="es-EC" sz="1800" kern="1200" dirty="0" smtClean="0">
                  <a:solidFill>
                    <a:schemeClr val="tx1"/>
                  </a:solidFill>
                </a:rPr>
                <a:t>Registrar contactos y proximidad entre los individuos. </a:t>
              </a:r>
              <a:endParaRPr lang="es-EC" sz="1800" kern="1200" dirty="0">
                <a:solidFill>
                  <a:schemeClr val="tx1"/>
                </a:solidFill>
              </a:endParaRPr>
            </a:p>
          </p:txBody>
        </p:sp>
      </p:grpSp>
    </p:spTree>
    <p:extLst>
      <p:ext uri="{BB962C8B-B14F-4D97-AF65-F5344CB8AC3E}">
        <p14:creationId xmlns:p14="http://schemas.microsoft.com/office/powerpoint/2010/main" val="198874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5606" y="6021541"/>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82387" y="777922"/>
            <a:ext cx="1719618" cy="1583140"/>
          </a:xfrm>
          <a:prstGeom prst="rect">
            <a:avLst/>
          </a:prstGeom>
        </p:spPr>
      </p:pic>
      <p:pic>
        <p:nvPicPr>
          <p:cNvPr id="8" name="Imagen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538482" y="777922"/>
            <a:ext cx="1665027" cy="1583140"/>
          </a:xfrm>
          <a:prstGeom prst="rect">
            <a:avLst/>
          </a:prstGeom>
        </p:spPr>
      </p:pic>
      <p:pic>
        <p:nvPicPr>
          <p:cNvPr id="10" name="Imagen 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339986" y="777921"/>
            <a:ext cx="1610436" cy="1583141"/>
          </a:xfrm>
          <a:prstGeom prst="rect">
            <a:avLst/>
          </a:prstGeom>
        </p:spPr>
      </p:pic>
      <p:pic>
        <p:nvPicPr>
          <p:cNvPr id="14" name="Imagen 1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82386" y="2506797"/>
            <a:ext cx="1603613" cy="1554271"/>
          </a:xfrm>
          <a:prstGeom prst="rect">
            <a:avLst/>
          </a:prstGeom>
        </p:spPr>
      </p:pic>
      <p:pic>
        <p:nvPicPr>
          <p:cNvPr id="16" name="Imagen 15"/>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339985" y="2506797"/>
            <a:ext cx="1637733" cy="1557185"/>
          </a:xfrm>
          <a:prstGeom prst="rect">
            <a:avLst/>
          </a:prstGeom>
        </p:spPr>
      </p:pic>
      <p:pic>
        <p:nvPicPr>
          <p:cNvPr id="20" name="Imagen 19"/>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82386" y="4224914"/>
            <a:ext cx="1603613" cy="1647975"/>
          </a:xfrm>
          <a:prstGeom prst="rect">
            <a:avLst/>
          </a:prstGeom>
        </p:spPr>
      </p:pic>
      <p:pic>
        <p:nvPicPr>
          <p:cNvPr id="21" name="Imagen 20"/>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2538482" y="4276617"/>
            <a:ext cx="1528551" cy="1596272"/>
          </a:xfrm>
          <a:prstGeom prst="rect">
            <a:avLst/>
          </a:prstGeom>
        </p:spPr>
      </p:pic>
      <p:pic>
        <p:nvPicPr>
          <p:cNvPr id="22" name="Imagen 21"/>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4319516" y="4276616"/>
            <a:ext cx="1624084" cy="1583140"/>
          </a:xfrm>
          <a:prstGeom prst="rect">
            <a:avLst/>
          </a:prstGeom>
        </p:spPr>
      </p:pic>
      <p:pic>
        <p:nvPicPr>
          <p:cNvPr id="3074" name="Picture 2" descr="Resultado de imagen para gephi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23366" y="4368668"/>
            <a:ext cx="1525137" cy="59191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upo 17"/>
          <p:cNvGrpSpPr/>
          <p:nvPr/>
        </p:nvGrpSpPr>
        <p:grpSpPr>
          <a:xfrm>
            <a:off x="6346111" y="1478477"/>
            <a:ext cx="5598852" cy="450271"/>
            <a:chOff x="1773232" y="0"/>
            <a:chExt cx="4137541" cy="649440"/>
          </a:xfrm>
        </p:grpSpPr>
        <p:sp>
          <p:nvSpPr>
            <p:cNvPr id="19" name="Rectángulo redondeado 18"/>
            <p:cNvSpPr/>
            <p:nvPr/>
          </p:nvSpPr>
          <p:spPr>
            <a:xfrm>
              <a:off x="1773232" y="0"/>
              <a:ext cx="4137541" cy="649440"/>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3" name="Rectángulo 22"/>
            <p:cNvSpPr/>
            <p:nvPr/>
          </p:nvSpPr>
          <p:spPr>
            <a:xfrm>
              <a:off x="1804935" y="31703"/>
              <a:ext cx="4074135" cy="586034"/>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56389" tIns="0" rIns="156389" bIns="0" numCol="1" spcCol="1270" anchor="ctr" anchorCtr="0">
              <a:noAutofit/>
            </a:bodyPr>
            <a:lstStyle/>
            <a:p>
              <a:pPr lvl="0" algn="l" defTabSz="800100">
                <a:lnSpc>
                  <a:spcPct val="90000"/>
                </a:lnSpc>
                <a:spcBef>
                  <a:spcPct val="0"/>
                </a:spcBef>
                <a:spcAft>
                  <a:spcPct val="35000"/>
                </a:spcAft>
              </a:pPr>
              <a:r>
                <a:rPr lang="es-EC" sz="1800" kern="1200" dirty="0" smtClean="0">
                  <a:solidFill>
                    <a:schemeClr val="tx1"/>
                  </a:solidFill>
                </a:rPr>
                <a:t>Identificar a los individuos de la red.</a:t>
              </a:r>
              <a:endParaRPr lang="es-EC" sz="1800" kern="1200" dirty="0">
                <a:solidFill>
                  <a:schemeClr val="tx1"/>
                </a:solidFill>
              </a:endParaRPr>
            </a:p>
          </p:txBody>
        </p:sp>
      </p:grpSp>
      <p:grpSp>
        <p:nvGrpSpPr>
          <p:cNvPr id="25" name="Grupo 24"/>
          <p:cNvGrpSpPr/>
          <p:nvPr/>
        </p:nvGrpSpPr>
        <p:grpSpPr>
          <a:xfrm>
            <a:off x="6373124" y="2168441"/>
            <a:ext cx="5612754" cy="439576"/>
            <a:chOff x="367614" y="107037"/>
            <a:chExt cx="4137541" cy="856080"/>
          </a:xfrm>
        </p:grpSpPr>
        <p:sp>
          <p:nvSpPr>
            <p:cNvPr id="26" name="Rectángulo redondeado 25"/>
            <p:cNvSpPr/>
            <p:nvPr/>
          </p:nvSpPr>
          <p:spPr>
            <a:xfrm>
              <a:off x="367614" y="107037"/>
              <a:ext cx="4137541" cy="856080"/>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7" name="Rectángulo 26"/>
            <p:cNvSpPr/>
            <p:nvPr/>
          </p:nvSpPr>
          <p:spPr>
            <a:xfrm>
              <a:off x="409404" y="148827"/>
              <a:ext cx="4053961" cy="478290"/>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56389" tIns="0" rIns="156389" bIns="0" numCol="1" spcCol="1270" anchor="ctr" anchorCtr="0">
              <a:noAutofit/>
            </a:bodyPr>
            <a:lstStyle/>
            <a:p>
              <a:pPr lvl="0" algn="l" defTabSz="800100">
                <a:lnSpc>
                  <a:spcPct val="90000"/>
                </a:lnSpc>
                <a:spcBef>
                  <a:spcPct val="0"/>
                </a:spcBef>
                <a:spcAft>
                  <a:spcPct val="35000"/>
                </a:spcAft>
              </a:pPr>
              <a:r>
                <a:rPr lang="es-EC" sz="1800" kern="1200" dirty="0" smtClean="0">
                  <a:solidFill>
                    <a:schemeClr val="tx1"/>
                  </a:solidFill>
                </a:rPr>
                <a:t>Observación focal de 20 min por individuo.</a:t>
              </a:r>
              <a:endParaRPr lang="es-EC" sz="1800" kern="1200" dirty="0">
                <a:solidFill>
                  <a:schemeClr val="tx1"/>
                </a:solidFill>
              </a:endParaRPr>
            </a:p>
          </p:txBody>
        </p:sp>
      </p:grpSp>
      <p:grpSp>
        <p:nvGrpSpPr>
          <p:cNvPr id="28" name="Grupo 27"/>
          <p:cNvGrpSpPr/>
          <p:nvPr/>
        </p:nvGrpSpPr>
        <p:grpSpPr>
          <a:xfrm>
            <a:off x="6351811" y="2815799"/>
            <a:ext cx="5612754" cy="491866"/>
            <a:chOff x="295538" y="32090"/>
            <a:chExt cx="4137541" cy="1328400"/>
          </a:xfrm>
        </p:grpSpPr>
        <p:sp>
          <p:nvSpPr>
            <p:cNvPr id="29" name="Rectángulo redondeado 28"/>
            <p:cNvSpPr/>
            <p:nvPr/>
          </p:nvSpPr>
          <p:spPr>
            <a:xfrm>
              <a:off x="295538" y="32090"/>
              <a:ext cx="4137541" cy="1328400"/>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30" name="Rectángulo 29"/>
            <p:cNvSpPr/>
            <p:nvPr/>
          </p:nvSpPr>
          <p:spPr>
            <a:xfrm>
              <a:off x="360385" y="96937"/>
              <a:ext cx="4007847" cy="119870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56389" tIns="0" rIns="156389" bIns="0" numCol="1" spcCol="1270" anchor="ctr" anchorCtr="0">
              <a:noAutofit/>
            </a:bodyPr>
            <a:lstStyle/>
            <a:p>
              <a:pPr lvl="0" algn="l" defTabSz="800100">
                <a:lnSpc>
                  <a:spcPct val="90000"/>
                </a:lnSpc>
                <a:spcBef>
                  <a:spcPct val="0"/>
                </a:spcBef>
                <a:spcAft>
                  <a:spcPct val="35000"/>
                </a:spcAft>
              </a:pPr>
              <a:r>
                <a:rPr lang="es-EC" sz="1800" kern="1200" dirty="0" smtClean="0">
                  <a:solidFill>
                    <a:schemeClr val="tx1"/>
                  </a:solidFill>
                </a:rPr>
                <a:t>Registrar contactos y proximidad entre los individuos. </a:t>
              </a:r>
              <a:endParaRPr lang="es-EC" sz="1800" kern="1200" dirty="0">
                <a:solidFill>
                  <a:schemeClr val="tx1"/>
                </a:solidFill>
              </a:endParaRPr>
            </a:p>
          </p:txBody>
        </p:sp>
      </p:grpSp>
      <p:sp>
        <p:nvSpPr>
          <p:cNvPr id="33" name="Rectángulo redondeado 32"/>
          <p:cNvSpPr/>
          <p:nvPr/>
        </p:nvSpPr>
        <p:spPr>
          <a:xfrm>
            <a:off x="6346111" y="3496980"/>
            <a:ext cx="5545258" cy="556414"/>
          </a:xfrm>
          <a:prstGeom prst="round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spcFirstLastPara="0" vert="horz" wrap="square" lIns="156389" tIns="0" rIns="156389" bIns="0" numCol="1" spcCol="1270" anchor="ctr" anchorCtr="0">
            <a:noAutofit/>
          </a:bodyPr>
          <a:lstStyle/>
          <a:p>
            <a:pPr lvl="0" algn="l" defTabSz="800100">
              <a:lnSpc>
                <a:spcPct val="90000"/>
              </a:lnSpc>
              <a:spcBef>
                <a:spcPct val="0"/>
              </a:spcBef>
              <a:spcAft>
                <a:spcPct val="35000"/>
              </a:spcAft>
            </a:pPr>
            <a:r>
              <a:rPr lang="es-EC" sz="1800" kern="1200" dirty="0" smtClean="0"/>
              <a:t>Construir matrices </a:t>
            </a:r>
            <a:r>
              <a:rPr lang="es-EC" sz="1800" kern="1200" dirty="0" err="1" smtClean="0"/>
              <a:t>sociométricas</a:t>
            </a:r>
            <a:r>
              <a:rPr lang="es-EC" sz="1800" kern="1200" dirty="0" smtClean="0"/>
              <a:t> e introducir los datos en software para ARS.</a:t>
            </a:r>
            <a:endParaRPr lang="es-EC" sz="1800" kern="1200" dirty="0"/>
          </a:p>
        </p:txBody>
      </p:sp>
      <p:pic>
        <p:nvPicPr>
          <p:cNvPr id="7" name="Imagen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14821" y="4434504"/>
            <a:ext cx="2870563" cy="355928"/>
          </a:xfrm>
          <a:prstGeom prst="rect">
            <a:avLst/>
          </a:prstGeom>
        </p:spPr>
      </p:pic>
      <p:pic>
        <p:nvPicPr>
          <p:cNvPr id="31" name="Imagen 30"/>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2602395" y="2506797"/>
            <a:ext cx="1537199" cy="1554271"/>
          </a:xfrm>
          <a:prstGeom prst="rect">
            <a:avLst/>
          </a:prstGeom>
        </p:spPr>
      </p:pic>
      <p:sp>
        <p:nvSpPr>
          <p:cNvPr id="32" name="CuadroTexto 31"/>
          <p:cNvSpPr txBox="1"/>
          <p:nvPr/>
        </p:nvSpPr>
        <p:spPr>
          <a:xfrm>
            <a:off x="509556" y="44309"/>
            <a:ext cx="8391813" cy="461665"/>
          </a:xfrm>
          <a:prstGeom prst="rect">
            <a:avLst/>
          </a:prstGeom>
          <a:noFill/>
        </p:spPr>
        <p:txBody>
          <a:bodyPr wrap="square" rtlCol="0">
            <a:spAutoFit/>
          </a:bodyPr>
          <a:lstStyle/>
          <a:p>
            <a:r>
              <a:rPr lang="es-EC" sz="2400" b="1" dirty="0" smtClean="0">
                <a:solidFill>
                  <a:schemeClr val="tx2"/>
                </a:solidFill>
              </a:rPr>
              <a:t>REDES SOCIALES Y TRANSMISIÓN DE PARÁSITOS</a:t>
            </a:r>
            <a:endParaRPr lang="es-EC" sz="2400" b="1" dirty="0">
              <a:solidFill>
                <a:schemeClr val="tx2"/>
              </a:solidFill>
            </a:endParaRPr>
          </a:p>
        </p:txBody>
      </p:sp>
    </p:spTree>
    <p:extLst>
      <p:ext uri="{BB962C8B-B14F-4D97-AF65-F5344CB8AC3E}">
        <p14:creationId xmlns:p14="http://schemas.microsoft.com/office/powerpoint/2010/main" val="195895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5606" y="6021541"/>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Rectángulo redondeado 36"/>
          <p:cNvSpPr/>
          <p:nvPr/>
        </p:nvSpPr>
        <p:spPr>
          <a:xfrm>
            <a:off x="6305730" y="1010176"/>
            <a:ext cx="5593502" cy="1239312"/>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150320" tIns="0" rIns="150320" bIns="0" numCol="1" spcCol="1270" anchor="ctr" anchorCtr="0">
            <a:noAutofit/>
          </a:bodyPr>
          <a:lstStyle/>
          <a:p>
            <a:pPr lvl="0" algn="l" defTabSz="800100">
              <a:lnSpc>
                <a:spcPct val="90000"/>
              </a:lnSpc>
              <a:spcBef>
                <a:spcPct val="0"/>
              </a:spcBef>
              <a:spcAft>
                <a:spcPct val="35000"/>
              </a:spcAft>
            </a:pPr>
            <a:r>
              <a:rPr lang="es-EC" dirty="0" smtClean="0">
                <a:solidFill>
                  <a:schemeClr val="tx1"/>
                </a:solidFill>
              </a:rPr>
              <a:t>Se tomaron 3 muestras </a:t>
            </a:r>
            <a:r>
              <a:rPr lang="es-EC" sz="1800" kern="1200" dirty="0" smtClean="0">
                <a:solidFill>
                  <a:schemeClr val="tx1"/>
                </a:solidFill>
              </a:rPr>
              <a:t>de heces fecales por individuo (seriado), almacenadas en formol al 10% con PBS. </a:t>
            </a:r>
            <a:endParaRPr lang="es-EC" sz="1800" kern="1200" dirty="0">
              <a:solidFill>
                <a:schemeClr val="tx1"/>
              </a:solidFill>
            </a:endParaRPr>
          </a:p>
        </p:txBody>
      </p:sp>
      <p:sp>
        <p:nvSpPr>
          <p:cNvPr id="41" name="Rectángulo redondeado 40"/>
          <p:cNvSpPr/>
          <p:nvPr/>
        </p:nvSpPr>
        <p:spPr>
          <a:xfrm>
            <a:off x="6305729" y="4192659"/>
            <a:ext cx="5535809" cy="740597"/>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a:lstStyle/>
          <a:p>
            <a:pPr algn="ctr"/>
            <a:r>
              <a:rPr lang="es-EC" dirty="0" smtClean="0">
                <a:solidFill>
                  <a:schemeClr val="tx1"/>
                </a:solidFill>
              </a:rPr>
              <a:t>Identificación de helmintos gastrointestinales y conteo.</a:t>
            </a:r>
            <a:endParaRPr lang="es-EC" dirty="0">
              <a:solidFill>
                <a:schemeClr val="tx1"/>
              </a:solidFill>
            </a:endParaRPr>
          </a:p>
        </p:txBody>
      </p:sp>
      <p:pic>
        <p:nvPicPr>
          <p:cNvPr id="44" name="Imagen 43"/>
          <p:cNvPicPr>
            <a:picLocks noChangeAspect="1"/>
          </p:cNvPicPr>
          <p:nvPr/>
        </p:nvPicPr>
        <p:blipFill rotWithShape="1">
          <a:blip r:embed="rId4" cstate="print">
            <a:extLst>
              <a:ext uri="{28A0092B-C50C-407E-A947-70E740481C1C}">
                <a14:useLocalDpi xmlns:a14="http://schemas.microsoft.com/office/drawing/2010/main" val="0"/>
              </a:ext>
            </a:extLst>
          </a:blip>
          <a:srcRect r="58466"/>
          <a:stretch/>
        </p:blipFill>
        <p:spPr>
          <a:xfrm>
            <a:off x="4292459" y="2769600"/>
            <a:ext cx="403138" cy="1147810"/>
          </a:xfrm>
          <a:prstGeom prst="rect">
            <a:avLst/>
          </a:prstGeom>
        </p:spPr>
      </p:pic>
      <p:pic>
        <p:nvPicPr>
          <p:cNvPr id="31" name="Imagen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2694" y="2784738"/>
            <a:ext cx="504896" cy="1256063"/>
          </a:xfrm>
          <a:prstGeom prst="rect">
            <a:avLst/>
          </a:prstGeom>
        </p:spPr>
      </p:pic>
      <p:pic>
        <p:nvPicPr>
          <p:cNvPr id="32" name="Imagen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2079" y="2784738"/>
            <a:ext cx="495300" cy="1247775"/>
          </a:xfrm>
          <a:prstGeom prst="rect">
            <a:avLst/>
          </a:prstGeom>
        </p:spPr>
      </p:pic>
      <p:pic>
        <p:nvPicPr>
          <p:cNvPr id="46" name="Imagen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1868" y="2792396"/>
            <a:ext cx="495300" cy="1247775"/>
          </a:xfrm>
          <a:prstGeom prst="rect">
            <a:avLst/>
          </a:prstGeom>
        </p:spPr>
      </p:pic>
      <p:sp>
        <p:nvSpPr>
          <p:cNvPr id="47" name="CuadroTexto 46"/>
          <p:cNvSpPr txBox="1"/>
          <p:nvPr/>
        </p:nvSpPr>
        <p:spPr>
          <a:xfrm>
            <a:off x="2312693" y="3856135"/>
            <a:ext cx="2431097" cy="369332"/>
          </a:xfrm>
          <a:prstGeom prst="rect">
            <a:avLst/>
          </a:prstGeom>
          <a:noFill/>
          <a:ln>
            <a:noFill/>
          </a:ln>
        </p:spPr>
        <p:txBody>
          <a:bodyPr wrap="square" rtlCol="0">
            <a:spAutoFit/>
          </a:bodyPr>
          <a:lstStyle/>
          <a:p>
            <a:r>
              <a:rPr lang="es-EC" dirty="0" smtClean="0"/>
              <a:t>A       B      C             D</a:t>
            </a:r>
            <a:endParaRPr lang="es-EC" dirty="0"/>
          </a:p>
        </p:txBody>
      </p:sp>
      <p:sp>
        <p:nvSpPr>
          <p:cNvPr id="51" name="Rectángulo redondeado 50"/>
          <p:cNvSpPr/>
          <p:nvPr/>
        </p:nvSpPr>
        <p:spPr>
          <a:xfrm>
            <a:off x="6305730" y="2314239"/>
            <a:ext cx="5535809" cy="856133"/>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150320" tIns="0" rIns="150320" bIns="0" numCol="1" spcCol="1270" anchor="ctr" anchorCtr="0">
            <a:noAutofit/>
          </a:bodyPr>
          <a:lstStyle/>
          <a:p>
            <a:pPr lvl="0" algn="l" defTabSz="800100">
              <a:lnSpc>
                <a:spcPct val="90000"/>
              </a:lnSpc>
              <a:spcBef>
                <a:spcPct val="0"/>
              </a:spcBef>
              <a:spcAft>
                <a:spcPct val="35000"/>
              </a:spcAft>
            </a:pPr>
            <a:r>
              <a:rPr lang="es-EC" dirty="0" smtClean="0">
                <a:solidFill>
                  <a:schemeClr val="tx1"/>
                </a:solidFill>
              </a:rPr>
              <a:t>Una muestra se almacena en etanol absoluto (96 – 100 %)</a:t>
            </a:r>
            <a:endParaRPr lang="es-EC" sz="1800" kern="1200" dirty="0">
              <a:solidFill>
                <a:schemeClr val="tx1"/>
              </a:solidFill>
            </a:endParaRPr>
          </a:p>
        </p:txBody>
      </p:sp>
      <p:pic>
        <p:nvPicPr>
          <p:cNvPr id="52" name="Imagen 5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538482" y="777922"/>
            <a:ext cx="1665027" cy="1583140"/>
          </a:xfrm>
          <a:prstGeom prst="rect">
            <a:avLst/>
          </a:prstGeom>
        </p:spPr>
      </p:pic>
      <p:pic>
        <p:nvPicPr>
          <p:cNvPr id="50" name="Imagen 49"/>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715889" y="4493844"/>
            <a:ext cx="1866958" cy="1636316"/>
          </a:xfrm>
          <a:prstGeom prst="rect">
            <a:avLst/>
          </a:prstGeom>
        </p:spPr>
      </p:pic>
      <p:pic>
        <p:nvPicPr>
          <p:cNvPr id="53" name="Imagen 52"/>
          <p:cNvPicPr>
            <a:picLocks noChangeAspect="1"/>
          </p:cNvPicPr>
          <p:nvPr/>
        </p:nvPicPr>
        <p:blipFill rotWithShape="1">
          <a:blip r:embed="rId9" cstate="print">
            <a:extLst>
              <a:ext uri="{28A0092B-C50C-407E-A947-70E740481C1C}">
                <a14:useLocalDpi xmlns:a14="http://schemas.microsoft.com/office/drawing/2010/main" val="0"/>
              </a:ext>
            </a:extLst>
          </a:blip>
          <a:srcRect b="10159"/>
          <a:stretch/>
        </p:blipFill>
        <p:spPr>
          <a:xfrm>
            <a:off x="2447257" y="4345642"/>
            <a:ext cx="1573650" cy="1887127"/>
          </a:xfrm>
          <a:prstGeom prst="rect">
            <a:avLst/>
          </a:prstGeom>
        </p:spPr>
      </p:pic>
      <p:sp>
        <p:nvSpPr>
          <p:cNvPr id="57" name="Rectángulo redondeado 56"/>
          <p:cNvSpPr/>
          <p:nvPr/>
        </p:nvSpPr>
        <p:spPr>
          <a:xfrm>
            <a:off x="6305730" y="3286138"/>
            <a:ext cx="5593502" cy="739562"/>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150320" tIns="0" rIns="150320" bIns="0" numCol="1" spcCol="1270" anchor="ctr" anchorCtr="0">
            <a:noAutofit/>
          </a:bodyPr>
          <a:lstStyle/>
          <a:p>
            <a:pPr lvl="0" defTabSz="800100">
              <a:lnSpc>
                <a:spcPct val="90000"/>
              </a:lnSpc>
              <a:spcBef>
                <a:spcPct val="0"/>
              </a:spcBef>
              <a:spcAft>
                <a:spcPct val="35000"/>
              </a:spcAft>
            </a:pPr>
            <a:r>
              <a:rPr lang="es-EC" dirty="0">
                <a:solidFill>
                  <a:schemeClr val="tx1"/>
                </a:solidFill>
              </a:rPr>
              <a:t>Método de sedimentación para observación </a:t>
            </a:r>
          </a:p>
          <a:p>
            <a:pPr lvl="0" defTabSz="800100">
              <a:lnSpc>
                <a:spcPct val="90000"/>
              </a:lnSpc>
              <a:spcBef>
                <a:spcPct val="0"/>
              </a:spcBef>
              <a:spcAft>
                <a:spcPct val="35000"/>
              </a:spcAft>
            </a:pPr>
            <a:r>
              <a:rPr lang="es-EC" dirty="0">
                <a:solidFill>
                  <a:schemeClr val="tx1"/>
                </a:solidFill>
              </a:rPr>
              <a:t>(Test de </a:t>
            </a:r>
            <a:r>
              <a:rPr lang="es-EC" dirty="0" err="1">
                <a:solidFill>
                  <a:schemeClr val="tx1"/>
                </a:solidFill>
              </a:rPr>
              <a:t>Richie</a:t>
            </a:r>
            <a:r>
              <a:rPr lang="es-EC" dirty="0">
                <a:solidFill>
                  <a:schemeClr val="tx1"/>
                </a:solidFill>
              </a:rPr>
              <a:t>).</a:t>
            </a:r>
          </a:p>
        </p:txBody>
      </p:sp>
      <p:sp>
        <p:nvSpPr>
          <p:cNvPr id="2" name="Rectángulo 1"/>
          <p:cNvSpPr/>
          <p:nvPr/>
        </p:nvSpPr>
        <p:spPr>
          <a:xfrm>
            <a:off x="6172200" y="3218614"/>
            <a:ext cx="5863001" cy="1947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tángulo 17"/>
          <p:cNvSpPr/>
          <p:nvPr/>
        </p:nvSpPr>
        <p:spPr>
          <a:xfrm>
            <a:off x="1375299" y="4290011"/>
            <a:ext cx="5656420" cy="1939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CuadroTexto 18"/>
          <p:cNvSpPr txBox="1"/>
          <p:nvPr/>
        </p:nvSpPr>
        <p:spPr>
          <a:xfrm>
            <a:off x="509556" y="44309"/>
            <a:ext cx="8391813" cy="461665"/>
          </a:xfrm>
          <a:prstGeom prst="rect">
            <a:avLst/>
          </a:prstGeom>
          <a:noFill/>
        </p:spPr>
        <p:txBody>
          <a:bodyPr wrap="square" rtlCol="0">
            <a:spAutoFit/>
          </a:bodyPr>
          <a:lstStyle/>
          <a:p>
            <a:r>
              <a:rPr lang="es-EC" sz="2400" b="1" dirty="0" smtClean="0">
                <a:solidFill>
                  <a:schemeClr val="tx2"/>
                </a:solidFill>
              </a:rPr>
              <a:t>REDES SOCIALES Y TRANSMISIÓN DE PARÁSITOS</a:t>
            </a:r>
            <a:endParaRPr lang="es-EC" sz="2400" b="1" dirty="0">
              <a:solidFill>
                <a:schemeClr val="tx2"/>
              </a:solidFill>
            </a:endParaRPr>
          </a:p>
        </p:txBody>
      </p:sp>
    </p:spTree>
    <p:extLst>
      <p:ext uri="{BB962C8B-B14F-4D97-AF65-F5344CB8AC3E}">
        <p14:creationId xmlns:p14="http://schemas.microsoft.com/office/powerpoint/2010/main" val="35036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l="19889" r="5992"/>
          <a:stretch/>
        </p:blipFill>
        <p:spPr>
          <a:xfrm>
            <a:off x="-51900" y="4456189"/>
            <a:ext cx="3850462" cy="2194355"/>
          </a:xfrm>
          <a:prstGeom prst="rect">
            <a:avLst/>
          </a:prstGeom>
        </p:spPr>
      </p:pic>
      <p:pic>
        <p:nvPicPr>
          <p:cNvPr id="6" name="4 Imag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5606" y="6021541"/>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Rectángulo redondeado 36"/>
          <p:cNvSpPr/>
          <p:nvPr/>
        </p:nvSpPr>
        <p:spPr>
          <a:xfrm>
            <a:off x="6305730" y="1010176"/>
            <a:ext cx="5593502" cy="1239312"/>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150320" tIns="0" rIns="150320" bIns="0" numCol="1" spcCol="1270" anchor="ctr" anchorCtr="0">
            <a:noAutofit/>
          </a:bodyPr>
          <a:lstStyle/>
          <a:p>
            <a:pPr lvl="0" algn="l" defTabSz="800100">
              <a:lnSpc>
                <a:spcPct val="90000"/>
              </a:lnSpc>
              <a:spcBef>
                <a:spcPct val="0"/>
              </a:spcBef>
              <a:spcAft>
                <a:spcPct val="35000"/>
              </a:spcAft>
            </a:pPr>
            <a:r>
              <a:rPr lang="es-EC" dirty="0" smtClean="0">
                <a:solidFill>
                  <a:schemeClr val="tx1"/>
                </a:solidFill>
              </a:rPr>
              <a:t>Se tomaron 3 muestras </a:t>
            </a:r>
            <a:r>
              <a:rPr lang="es-EC" sz="1800" kern="1200" dirty="0" smtClean="0">
                <a:solidFill>
                  <a:schemeClr val="tx1"/>
                </a:solidFill>
              </a:rPr>
              <a:t>de heces fecales por individuo (seriado), almacenadas en formol al 10% con PBS. </a:t>
            </a:r>
            <a:endParaRPr lang="es-EC" sz="1800" kern="1200" dirty="0">
              <a:solidFill>
                <a:schemeClr val="tx1"/>
              </a:solidFill>
            </a:endParaRPr>
          </a:p>
        </p:txBody>
      </p:sp>
      <p:sp>
        <p:nvSpPr>
          <p:cNvPr id="41" name="Rectángulo redondeado 40"/>
          <p:cNvSpPr/>
          <p:nvPr/>
        </p:nvSpPr>
        <p:spPr>
          <a:xfrm>
            <a:off x="6305730" y="4241238"/>
            <a:ext cx="5535809" cy="1179867"/>
          </a:xfrm>
          <a:prstGeom prst="roundRect">
            <a:avLst/>
          </a:prstGeom>
        </p:spPr>
        <p:style>
          <a:lnRef idx="2">
            <a:schemeClr val="accent1"/>
          </a:lnRef>
          <a:fillRef idx="1">
            <a:schemeClr val="lt1"/>
          </a:fillRef>
          <a:effectRef idx="0">
            <a:schemeClr val="accent1"/>
          </a:effectRef>
          <a:fontRef idx="minor">
            <a:schemeClr val="dk1"/>
          </a:fontRef>
        </p:style>
        <p:txBody>
          <a:bodyPr/>
          <a:lstStyle/>
          <a:p>
            <a:pPr algn="ctr"/>
            <a:r>
              <a:rPr lang="es-EC" dirty="0" smtClean="0">
                <a:solidFill>
                  <a:schemeClr val="tx1"/>
                </a:solidFill>
              </a:rPr>
              <a:t>Identificación de helmintos gastrointestinales y cálculo de la intensidad parasitaria (conteo de larvas y huevos por placa) .</a:t>
            </a:r>
            <a:endParaRPr lang="es-EC" dirty="0">
              <a:solidFill>
                <a:schemeClr val="tx1"/>
              </a:solidFill>
            </a:endParaRPr>
          </a:p>
        </p:txBody>
      </p:sp>
      <p:pic>
        <p:nvPicPr>
          <p:cNvPr id="44" name="Imagen 43"/>
          <p:cNvPicPr>
            <a:picLocks noChangeAspect="1"/>
          </p:cNvPicPr>
          <p:nvPr/>
        </p:nvPicPr>
        <p:blipFill rotWithShape="1">
          <a:blip r:embed="rId5" cstate="print">
            <a:extLst>
              <a:ext uri="{28A0092B-C50C-407E-A947-70E740481C1C}">
                <a14:useLocalDpi xmlns:a14="http://schemas.microsoft.com/office/drawing/2010/main" val="0"/>
              </a:ext>
            </a:extLst>
          </a:blip>
          <a:srcRect r="58466"/>
          <a:stretch/>
        </p:blipFill>
        <p:spPr>
          <a:xfrm>
            <a:off x="4292459" y="2769600"/>
            <a:ext cx="403138" cy="1147810"/>
          </a:xfrm>
          <a:prstGeom prst="rect">
            <a:avLst/>
          </a:prstGeom>
        </p:spPr>
      </p:pic>
      <p:pic>
        <p:nvPicPr>
          <p:cNvPr id="31" name="Imagen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2694" y="2784738"/>
            <a:ext cx="504896" cy="1256063"/>
          </a:xfrm>
          <a:prstGeom prst="rect">
            <a:avLst/>
          </a:prstGeom>
        </p:spPr>
      </p:pic>
      <p:pic>
        <p:nvPicPr>
          <p:cNvPr id="32" name="Imagen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2079" y="2784738"/>
            <a:ext cx="495300" cy="1247775"/>
          </a:xfrm>
          <a:prstGeom prst="rect">
            <a:avLst/>
          </a:prstGeom>
        </p:spPr>
      </p:pic>
      <p:pic>
        <p:nvPicPr>
          <p:cNvPr id="46" name="Imagen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1868" y="2792396"/>
            <a:ext cx="495300" cy="1247775"/>
          </a:xfrm>
          <a:prstGeom prst="rect">
            <a:avLst/>
          </a:prstGeom>
        </p:spPr>
      </p:pic>
      <p:sp>
        <p:nvSpPr>
          <p:cNvPr id="47" name="CuadroTexto 46"/>
          <p:cNvSpPr txBox="1"/>
          <p:nvPr/>
        </p:nvSpPr>
        <p:spPr>
          <a:xfrm>
            <a:off x="2312693" y="3856135"/>
            <a:ext cx="2431097" cy="369332"/>
          </a:xfrm>
          <a:prstGeom prst="rect">
            <a:avLst/>
          </a:prstGeom>
          <a:noFill/>
          <a:ln>
            <a:noFill/>
          </a:ln>
        </p:spPr>
        <p:txBody>
          <a:bodyPr wrap="square" rtlCol="0">
            <a:spAutoFit/>
          </a:bodyPr>
          <a:lstStyle/>
          <a:p>
            <a:r>
              <a:rPr lang="es-EC" dirty="0" smtClean="0"/>
              <a:t>A       B      C             D</a:t>
            </a:r>
            <a:endParaRPr lang="es-EC" dirty="0"/>
          </a:p>
        </p:txBody>
      </p:sp>
      <p:sp>
        <p:nvSpPr>
          <p:cNvPr id="51" name="Rectángulo redondeado 50"/>
          <p:cNvSpPr/>
          <p:nvPr/>
        </p:nvSpPr>
        <p:spPr>
          <a:xfrm>
            <a:off x="6305730" y="2314239"/>
            <a:ext cx="5535809" cy="856133"/>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150320" tIns="0" rIns="150320" bIns="0" numCol="1" spcCol="1270" anchor="ctr" anchorCtr="0">
            <a:noAutofit/>
          </a:bodyPr>
          <a:lstStyle/>
          <a:p>
            <a:pPr lvl="0" algn="l" defTabSz="800100">
              <a:lnSpc>
                <a:spcPct val="90000"/>
              </a:lnSpc>
              <a:spcBef>
                <a:spcPct val="0"/>
              </a:spcBef>
              <a:spcAft>
                <a:spcPct val="35000"/>
              </a:spcAft>
            </a:pPr>
            <a:r>
              <a:rPr lang="es-EC" dirty="0" smtClean="0">
                <a:solidFill>
                  <a:schemeClr val="tx1"/>
                </a:solidFill>
              </a:rPr>
              <a:t>Una muestra se almacena en etanol absoluto (96 – 100 %)</a:t>
            </a:r>
            <a:endParaRPr lang="es-EC" sz="1800" kern="1200" dirty="0">
              <a:solidFill>
                <a:schemeClr val="tx1"/>
              </a:solidFill>
            </a:endParaRPr>
          </a:p>
        </p:txBody>
      </p:sp>
      <p:pic>
        <p:nvPicPr>
          <p:cNvPr id="52" name="Imagen 51"/>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538482" y="777922"/>
            <a:ext cx="1665027" cy="1583140"/>
          </a:xfrm>
          <a:prstGeom prst="rect">
            <a:avLst/>
          </a:prstGeom>
        </p:spPr>
      </p:pic>
      <p:sp>
        <p:nvSpPr>
          <p:cNvPr id="57" name="Rectángulo redondeado 56"/>
          <p:cNvSpPr/>
          <p:nvPr/>
        </p:nvSpPr>
        <p:spPr>
          <a:xfrm>
            <a:off x="6305730" y="3286138"/>
            <a:ext cx="5593502" cy="739562"/>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150320" tIns="0" rIns="150320" bIns="0" numCol="1" spcCol="1270" anchor="ctr" anchorCtr="0">
            <a:noAutofit/>
          </a:bodyPr>
          <a:lstStyle/>
          <a:p>
            <a:pPr lvl="0" defTabSz="800100">
              <a:lnSpc>
                <a:spcPct val="90000"/>
              </a:lnSpc>
              <a:spcBef>
                <a:spcPct val="0"/>
              </a:spcBef>
              <a:spcAft>
                <a:spcPct val="35000"/>
              </a:spcAft>
            </a:pPr>
            <a:r>
              <a:rPr lang="es-EC" dirty="0">
                <a:solidFill>
                  <a:schemeClr val="tx1"/>
                </a:solidFill>
              </a:rPr>
              <a:t>Método de sedimentación para observación </a:t>
            </a:r>
          </a:p>
          <a:p>
            <a:pPr lvl="0" defTabSz="800100">
              <a:lnSpc>
                <a:spcPct val="90000"/>
              </a:lnSpc>
              <a:spcBef>
                <a:spcPct val="0"/>
              </a:spcBef>
              <a:spcAft>
                <a:spcPct val="35000"/>
              </a:spcAft>
            </a:pPr>
            <a:r>
              <a:rPr lang="es-EC" dirty="0">
                <a:solidFill>
                  <a:schemeClr val="tx1"/>
                </a:solidFill>
              </a:rPr>
              <a:t>(Test de </a:t>
            </a:r>
            <a:r>
              <a:rPr lang="es-EC" dirty="0" err="1">
                <a:solidFill>
                  <a:schemeClr val="tx1"/>
                </a:solidFill>
              </a:rPr>
              <a:t>Richie</a:t>
            </a:r>
            <a:r>
              <a:rPr lang="es-EC" dirty="0">
                <a:solidFill>
                  <a:schemeClr val="tx1"/>
                </a:solidFill>
              </a:rPr>
              <a:t>).</a:t>
            </a:r>
          </a:p>
        </p:txBody>
      </p:sp>
      <p:pic>
        <p:nvPicPr>
          <p:cNvPr id="4" name="Imagen 3"/>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3798562" y="4476246"/>
            <a:ext cx="1890455" cy="2154239"/>
          </a:xfrm>
          <a:prstGeom prst="rect">
            <a:avLst/>
          </a:prstGeom>
        </p:spPr>
      </p:pic>
      <p:sp>
        <p:nvSpPr>
          <p:cNvPr id="16" name="CuadroTexto 15"/>
          <p:cNvSpPr txBox="1"/>
          <p:nvPr/>
        </p:nvSpPr>
        <p:spPr>
          <a:xfrm>
            <a:off x="509556" y="44309"/>
            <a:ext cx="8391813" cy="461665"/>
          </a:xfrm>
          <a:prstGeom prst="rect">
            <a:avLst/>
          </a:prstGeom>
          <a:noFill/>
        </p:spPr>
        <p:txBody>
          <a:bodyPr wrap="square" rtlCol="0">
            <a:spAutoFit/>
          </a:bodyPr>
          <a:lstStyle/>
          <a:p>
            <a:r>
              <a:rPr lang="es-EC" sz="2400" b="1" dirty="0" smtClean="0">
                <a:solidFill>
                  <a:schemeClr val="tx2"/>
                </a:solidFill>
              </a:rPr>
              <a:t>REDES SOCIALES Y TRANSMISIÓN DE PARÁSITOS</a:t>
            </a:r>
            <a:endParaRPr lang="es-EC" sz="2400" b="1" dirty="0">
              <a:solidFill>
                <a:schemeClr val="tx2"/>
              </a:solidFill>
            </a:endParaRPr>
          </a:p>
        </p:txBody>
      </p:sp>
      <p:sp>
        <p:nvSpPr>
          <p:cNvPr id="17" name="Rectángulo 16"/>
          <p:cNvSpPr/>
          <p:nvPr/>
        </p:nvSpPr>
        <p:spPr>
          <a:xfrm>
            <a:off x="6305730" y="5527584"/>
            <a:ext cx="5535809" cy="3874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Análisis Estadístico en el Software Estadístico R.</a:t>
            </a:r>
            <a:endParaRPr lang="es-EC"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29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81898" y="5925844"/>
            <a:ext cx="3090940" cy="719390"/>
          </a:xfrm>
          <a:prstGeom prst="rect">
            <a:avLst/>
          </a:prstGeom>
        </p:spPr>
      </p:pic>
      <p:sp>
        <p:nvSpPr>
          <p:cNvPr id="5" name="CuadroTexto 4"/>
          <p:cNvSpPr txBox="1"/>
          <p:nvPr/>
        </p:nvSpPr>
        <p:spPr>
          <a:xfrm>
            <a:off x="1267327" y="2326105"/>
            <a:ext cx="10705512" cy="1107996"/>
          </a:xfrm>
          <a:prstGeom prst="rect">
            <a:avLst/>
          </a:prstGeom>
          <a:noFill/>
        </p:spPr>
        <p:txBody>
          <a:bodyPr wrap="square" rtlCol="0">
            <a:spAutoFit/>
          </a:bodyPr>
          <a:lstStyle/>
          <a:p>
            <a:r>
              <a:rPr lang="es-EC" sz="6600" b="1" dirty="0" smtClean="0">
                <a:solidFill>
                  <a:prstClr val="black"/>
                </a:solidFill>
              </a:rPr>
              <a:t>RESULTADOS Y DISCUSIÓN</a:t>
            </a:r>
            <a:endParaRPr lang="es-EC" sz="6600" b="1" dirty="0">
              <a:solidFill>
                <a:prstClr val="black"/>
              </a:solidFill>
            </a:endParaRPr>
          </a:p>
        </p:txBody>
      </p:sp>
    </p:spTree>
    <p:extLst>
      <p:ext uri="{BB962C8B-B14F-4D97-AF65-F5344CB8AC3E}">
        <p14:creationId xmlns:p14="http://schemas.microsoft.com/office/powerpoint/2010/main" val="26460234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a:extLst>
              <a:ext uri="{FF2B5EF4-FFF2-40B4-BE49-F238E27FC236}">
                <a16:creationId xmlns:a16="http://schemas.microsoft.com/office/drawing/2014/main" xmlns=""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Imagen 5"/>
          <p:cNvPicPr/>
          <p:nvPr/>
        </p:nvPicPr>
        <p:blipFill rotWithShape="1">
          <a:blip r:embed="rId4" cstate="print">
            <a:extLst>
              <a:ext uri="{28A0092B-C50C-407E-A947-70E740481C1C}">
                <a14:useLocalDpi xmlns:a14="http://schemas.microsoft.com/office/drawing/2010/main" val="0"/>
              </a:ext>
            </a:extLst>
          </a:blip>
          <a:srcRect/>
          <a:stretch/>
        </p:blipFill>
        <p:spPr bwMode="auto">
          <a:xfrm>
            <a:off x="-282915" y="1077888"/>
            <a:ext cx="7132000" cy="4693172"/>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pic>
        <p:nvPicPr>
          <p:cNvPr id="8" name="Imagen 7"/>
          <p:cNvPicPr/>
          <p:nvPr/>
        </p:nvPicPr>
        <p:blipFill rotWithShape="1">
          <a:blip r:embed="rId5" cstate="print">
            <a:extLst>
              <a:ext uri="{28A0092B-C50C-407E-A947-70E740481C1C}">
                <a14:useLocalDpi xmlns:a14="http://schemas.microsoft.com/office/drawing/2010/main" val="0"/>
              </a:ext>
            </a:extLst>
          </a:blip>
          <a:srcRect/>
          <a:stretch/>
        </p:blipFill>
        <p:spPr bwMode="auto">
          <a:xfrm flipV="1">
            <a:off x="4307319" y="4540582"/>
            <a:ext cx="437438" cy="276202"/>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
        <p:nvSpPr>
          <p:cNvPr id="10" name="CuadroTexto 9"/>
          <p:cNvSpPr txBox="1"/>
          <p:nvPr/>
        </p:nvSpPr>
        <p:spPr>
          <a:xfrm>
            <a:off x="320503" y="850265"/>
            <a:ext cx="786381" cy="2862322"/>
          </a:xfrm>
          <a:prstGeom prst="rect">
            <a:avLst/>
          </a:prstGeom>
          <a:noFill/>
        </p:spPr>
        <p:txBody>
          <a:bodyPr wrap="square" rtlCol="0">
            <a:spAutoFit/>
          </a:bodyPr>
          <a:lstStyle/>
          <a:p>
            <a:r>
              <a:rPr lang="es-EC" i="1" dirty="0" err="1"/>
              <a:t>t</a:t>
            </a:r>
            <a:r>
              <a:rPr lang="es-EC" i="1" dirty="0" err="1" smtClean="0"/>
              <a:t>pi</a:t>
            </a:r>
            <a:endParaRPr lang="es-EC" i="1" dirty="0" smtClean="0"/>
          </a:p>
          <a:p>
            <a:endParaRPr lang="es-EC" dirty="0"/>
          </a:p>
          <a:p>
            <a:endParaRPr lang="es-EC" dirty="0" smtClean="0"/>
          </a:p>
          <a:p>
            <a:endParaRPr lang="es-EC" dirty="0"/>
          </a:p>
          <a:p>
            <a:endParaRPr lang="es-EC" dirty="0" smtClean="0"/>
          </a:p>
          <a:p>
            <a:endParaRPr lang="es-EC" dirty="0"/>
          </a:p>
          <a:p>
            <a:endParaRPr lang="es-EC" i="1" dirty="0" smtClean="0"/>
          </a:p>
          <a:p>
            <a:endParaRPr lang="es-EC" i="1" dirty="0"/>
          </a:p>
          <a:p>
            <a:endParaRPr lang="es-EC" i="1" dirty="0"/>
          </a:p>
          <a:p>
            <a:r>
              <a:rPr lang="es-EC" i="1" dirty="0" err="1" smtClean="0"/>
              <a:t>gdh</a:t>
            </a:r>
            <a:endParaRPr lang="es-EC" i="1" dirty="0"/>
          </a:p>
        </p:txBody>
      </p:sp>
      <p:cxnSp>
        <p:nvCxnSpPr>
          <p:cNvPr id="5" name="Conector recto de flecha 4"/>
          <p:cNvCxnSpPr/>
          <p:nvPr/>
        </p:nvCxnSpPr>
        <p:spPr>
          <a:xfrm flipV="1">
            <a:off x="363753" y="2171124"/>
            <a:ext cx="257443" cy="17771"/>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graphicFrame>
        <p:nvGraphicFramePr>
          <p:cNvPr id="3" name="Tabla 2"/>
          <p:cNvGraphicFramePr>
            <a:graphicFrameLocks noGrp="1"/>
          </p:cNvGraphicFramePr>
          <p:nvPr>
            <p:extLst>
              <p:ext uri="{D42A27DB-BD31-4B8C-83A1-F6EECF244321}">
                <p14:modId xmlns:p14="http://schemas.microsoft.com/office/powerpoint/2010/main" val="149379532"/>
              </p:ext>
            </p:extLst>
          </p:nvPr>
        </p:nvGraphicFramePr>
        <p:xfrm>
          <a:off x="6767514" y="591244"/>
          <a:ext cx="5279383" cy="5440684"/>
        </p:xfrm>
        <a:graphic>
          <a:graphicData uri="http://schemas.openxmlformats.org/drawingml/2006/table">
            <a:tbl>
              <a:tblPr firstRow="1" firstCol="1" bandRow="1">
                <a:tableStyleId>{5C22544A-7EE6-4342-B048-85BDC9FD1C3A}</a:tableStyleId>
              </a:tblPr>
              <a:tblGrid>
                <a:gridCol w="677424"/>
                <a:gridCol w="1770564"/>
                <a:gridCol w="1112526"/>
                <a:gridCol w="796970"/>
                <a:gridCol w="381799"/>
                <a:gridCol w="540100"/>
              </a:tblGrid>
              <a:tr h="280250">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AÑO</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CODIGO</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EDAD</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SEXO</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tpi</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dirty="0" err="1">
                          <a:effectLst/>
                          <a:latin typeface="Arial" panose="020B0604020202020204" pitchFamily="34" charset="0"/>
                          <a:cs typeface="Arial" panose="020B0604020202020204" pitchFamily="34" charset="0"/>
                        </a:rPr>
                        <a:t>gdh</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r>
              <a:tr h="256401">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2012</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solidFill>
                  </a:tcP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ALO110</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Adulto</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M</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r>
              <a:tr h="256401">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2012</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solidFill>
                  </a:tcP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NB114</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Subadulto</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F</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r>
              <a:tr h="256401">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2012</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solidFill>
                  </a:tcP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BT115</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Juvenil</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M</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r>
              <a:tr h="256401">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2012</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solidFill>
                  </a:tcP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MGB103</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Adulto</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M</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r>
              <a:tr h="256401">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2012</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solidFill>
                  </a:tcP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JR107</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Juvenil</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M</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r>
              <a:tr h="256401">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2012</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solidFill>
                  </a:tcP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BL197</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Subadulto</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M</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r>
              <a:tr h="256401">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2012</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solidFill>
                  </a:tcP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BUD108</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Juvenil</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M</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r>
              <a:tr h="256401">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2012</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solidFill>
                  </a:tcP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JBW109</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Subadulto</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M</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3">
                        <a:lumMod val="60000"/>
                        <a:lumOff val="40000"/>
                      </a:schemeClr>
                    </a:solidFill>
                  </a:tcPr>
                </a:tc>
              </a:tr>
              <a:tr h="256401">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2017</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AF003/ AFA25</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Adulto</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M</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r>
              <a:tr h="362380">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2017</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MC009/ MCA29</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Juvenil</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F</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r>
              <a:tr h="256401">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2017</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BB005</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Juvenil</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M</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r>
              <a:tr h="256401">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2017</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CC007 /CC728</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Juvenil</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M</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r>
              <a:tr h="256401">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2017</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MN004</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Adulto</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F</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tc>
              </a:tr>
              <a:tr h="256401">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2018</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solidFill>
                  </a:tcP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MNA04</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Adulto</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F</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r>
              <a:tr h="256401">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2018</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solidFill>
                  </a:tcP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PTA10</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Adulto</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F</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r>
              <a:tr h="256401">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2018</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solidFill>
                  </a:tcP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BBA05</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Juvenil</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M</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r>
              <a:tr h="256401">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2018</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solidFill>
                  </a:tcP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TTA09</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Subadulto</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F</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r>
              <a:tr h="256401">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2018</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solidFill>
                  </a:tcP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CCA15</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Juvenil</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M</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r>
              <a:tr h="362380">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2018</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solidFill>
                  </a:tcP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MCA16/MCA24</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Juvenil</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F</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c>
                  <a:txBody>
                    <a:bodyPr/>
                    <a:lstStyle/>
                    <a:p>
                      <a:pPr algn="just">
                        <a:lnSpc>
                          <a:spcPct val="107000"/>
                        </a:lnSpc>
                        <a:spcAft>
                          <a:spcPts val="0"/>
                        </a:spcAft>
                      </a:pPr>
                      <a:r>
                        <a:rPr lang="es-EC" sz="1600">
                          <a:effectLst/>
                          <a:latin typeface="Arial" panose="020B0604020202020204" pitchFamily="34" charset="0"/>
                          <a:cs typeface="Arial" panose="020B0604020202020204" pitchFamily="34" charset="0"/>
                        </a:rPr>
                        <a:t>-</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c>
                  <a:txBody>
                    <a:bodyPr/>
                    <a:lstStyle/>
                    <a:p>
                      <a:pPr algn="just">
                        <a:lnSpc>
                          <a:spcPct val="107000"/>
                        </a:lnSpc>
                        <a:spcAft>
                          <a:spcPts val="0"/>
                        </a:spcAft>
                      </a:pPr>
                      <a:r>
                        <a:rPr lang="es-EC" sz="1600" dirty="0">
                          <a:effectLst/>
                          <a:latin typeface="Arial" panose="020B0604020202020204" pitchFamily="34" charset="0"/>
                          <a:cs typeface="Arial" panose="020B0604020202020204" pitchFamily="34" charset="0"/>
                        </a:rPr>
                        <a:t>+</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2364" marR="42364" marT="0" marB="0" anchor="ctr">
                    <a:solidFill>
                      <a:schemeClr val="accent4">
                        <a:lumMod val="60000"/>
                        <a:lumOff val="40000"/>
                      </a:schemeClr>
                    </a:solidFill>
                  </a:tcPr>
                </a:tc>
              </a:tr>
            </a:tbl>
          </a:graphicData>
        </a:graphic>
      </p:graphicFrame>
      <p:cxnSp>
        <p:nvCxnSpPr>
          <p:cNvPr id="17" name="Conector recto de flecha 16"/>
          <p:cNvCxnSpPr/>
          <p:nvPr/>
        </p:nvCxnSpPr>
        <p:spPr>
          <a:xfrm flipV="1">
            <a:off x="363753" y="2355138"/>
            <a:ext cx="257443" cy="17771"/>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8" name="Conector recto de flecha 17"/>
          <p:cNvCxnSpPr/>
          <p:nvPr/>
        </p:nvCxnSpPr>
        <p:spPr>
          <a:xfrm flipV="1">
            <a:off x="424849" y="4289094"/>
            <a:ext cx="257443" cy="17771"/>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9" name="Conector recto de flecha 18"/>
          <p:cNvCxnSpPr/>
          <p:nvPr/>
        </p:nvCxnSpPr>
        <p:spPr>
          <a:xfrm flipV="1">
            <a:off x="443217" y="4426913"/>
            <a:ext cx="257443" cy="17771"/>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20" name="CuadroTexto 19"/>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GIARDIASIS</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0924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dirty="0"/>
          </a:p>
        </p:txBody>
      </p:sp>
      <p:pic>
        <p:nvPicPr>
          <p:cNvPr id="4" name="Marcador de contenido 3"/>
          <p:cNvPicPr>
            <a:picLocks noGrp="1" noChangeAspect="1"/>
          </p:cNvPicPr>
          <p:nvPr>
            <p:ph idx="1"/>
          </p:nvPr>
        </p:nvPicPr>
        <p:blipFill>
          <a:blip r:embed="rId3"/>
          <a:stretch>
            <a:fillRect/>
          </a:stretch>
        </p:blipFill>
        <p:spPr>
          <a:xfrm>
            <a:off x="8945109" y="5878196"/>
            <a:ext cx="3090940" cy="719390"/>
          </a:xfrm>
          <a:prstGeom prst="rect">
            <a:avLst/>
          </a:prstGeom>
        </p:spPr>
      </p:pic>
      <p:sp>
        <p:nvSpPr>
          <p:cNvPr id="5" name="CuadroTexto 4"/>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GIARDIASIS</a:t>
            </a:r>
            <a:endParaRPr lang="es-ES" sz="2800" b="1" i="1" dirty="0">
              <a:ln w="0"/>
              <a:effectLst>
                <a:outerShdw blurRad="38100" dist="19050" dir="2700000" algn="tl" rotWithShape="0">
                  <a:schemeClr val="dk1">
                    <a:alpha val="40000"/>
                  </a:schemeClr>
                </a:outerShdw>
              </a:effectLst>
            </a:endParaRPr>
          </a:p>
        </p:txBody>
      </p:sp>
      <p:pic>
        <p:nvPicPr>
          <p:cNvPr id="10" name="Imagen 9"/>
          <p:cNvPicPr>
            <a:picLocks noChangeAspect="1"/>
          </p:cNvPicPr>
          <p:nvPr/>
        </p:nvPicPr>
        <p:blipFill rotWithShape="1">
          <a:blip r:embed="rId4"/>
          <a:srcRect r="1282" b="24230"/>
          <a:stretch/>
        </p:blipFill>
        <p:spPr>
          <a:xfrm>
            <a:off x="258445" y="1111348"/>
            <a:ext cx="4887095" cy="4555838"/>
          </a:xfrm>
          <a:prstGeom prst="rect">
            <a:avLst/>
          </a:prstGeom>
        </p:spPr>
      </p:pic>
      <p:sp>
        <p:nvSpPr>
          <p:cNvPr id="6" name="Rectángulo 5"/>
          <p:cNvSpPr/>
          <p:nvPr/>
        </p:nvSpPr>
        <p:spPr>
          <a:xfrm>
            <a:off x="5145540" y="1842868"/>
            <a:ext cx="7046460" cy="4099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16" name="Diagrama 15"/>
          <p:cNvGraphicFramePr/>
          <p:nvPr>
            <p:extLst>
              <p:ext uri="{D42A27DB-BD31-4B8C-83A1-F6EECF244321}">
                <p14:modId xmlns:p14="http://schemas.microsoft.com/office/powerpoint/2010/main" val="332182116"/>
              </p:ext>
            </p:extLst>
          </p:nvPr>
        </p:nvGraphicFramePr>
        <p:xfrm>
          <a:off x="5430035" y="523220"/>
          <a:ext cx="650352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ectángulo 2"/>
          <p:cNvSpPr/>
          <p:nvPr/>
        </p:nvSpPr>
        <p:spPr>
          <a:xfrm>
            <a:off x="5145540" y="1842868"/>
            <a:ext cx="6890509" cy="4099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9126958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 y="5910263"/>
            <a:ext cx="12197276" cy="896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2" name="Rectángulo 121"/>
          <p:cNvSpPr/>
          <p:nvPr/>
        </p:nvSpPr>
        <p:spPr>
          <a:xfrm>
            <a:off x="-16904" y="1500188"/>
            <a:ext cx="12192000" cy="3380581"/>
          </a:xfrm>
          <a:prstGeom prst="rect">
            <a:avLst/>
          </a:prstGeom>
          <a:solidFill>
            <a:schemeClr val="accent4">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a:p>
        </p:txBody>
      </p:sp>
      <p:sp>
        <p:nvSpPr>
          <p:cNvPr id="121" name="Rectángulo 120"/>
          <p:cNvSpPr/>
          <p:nvPr/>
        </p:nvSpPr>
        <p:spPr>
          <a:xfrm>
            <a:off x="-2586" y="-27408"/>
            <a:ext cx="12158505" cy="1486695"/>
          </a:xfrm>
          <a:prstGeom prst="rect">
            <a:avLst/>
          </a:prstGeom>
          <a:solidFill>
            <a:schemeClr val="accent1">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5" name="Group 4"/>
          <p:cNvGrpSpPr>
            <a:grpSpLocks noChangeAspect="1"/>
          </p:cNvGrpSpPr>
          <p:nvPr/>
        </p:nvGrpSpPr>
        <p:grpSpPr bwMode="auto">
          <a:xfrm flipH="1">
            <a:off x="7374451" y="0"/>
            <a:ext cx="4822825" cy="6858000"/>
            <a:chOff x="2336" y="0"/>
            <a:chExt cx="3038" cy="4320"/>
          </a:xfrm>
        </p:grpSpPr>
        <p:sp>
          <p:nvSpPr>
            <p:cNvPr id="6" name="AutoShape 3"/>
            <p:cNvSpPr>
              <a:spLocks noChangeAspect="1" noChangeArrowheads="1" noTextEdit="1"/>
            </p:cNvSpPr>
            <p:nvPr/>
          </p:nvSpPr>
          <p:spPr bwMode="auto">
            <a:xfrm>
              <a:off x="2336" y="0"/>
              <a:ext cx="300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7" name="Rectangle 5"/>
            <p:cNvSpPr>
              <a:spLocks noChangeArrowheads="1"/>
            </p:cNvSpPr>
            <p:nvPr/>
          </p:nvSpPr>
          <p:spPr bwMode="auto">
            <a:xfrm>
              <a:off x="4222" y="67"/>
              <a:ext cx="1033"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AF069560 Humano/ Australia/ BIV</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8" name="Freeform 6"/>
            <p:cNvSpPr>
              <a:spLocks/>
            </p:cNvSpPr>
            <p:nvPr/>
          </p:nvSpPr>
          <p:spPr bwMode="auto">
            <a:xfrm>
              <a:off x="4220" y="105"/>
              <a:ext cx="0" cy="54"/>
            </a:xfrm>
            <a:custGeom>
              <a:avLst/>
              <a:gdLst>
                <a:gd name="T0" fmla="*/ 54 h 54"/>
                <a:gd name="T1" fmla="*/ 0 h 54"/>
                <a:gd name="T2" fmla="*/ 0 h 54"/>
              </a:gdLst>
              <a:ahLst/>
              <a:cxnLst>
                <a:cxn ang="0">
                  <a:pos x="0" y="T0"/>
                </a:cxn>
                <a:cxn ang="0">
                  <a:pos x="0" y="T1"/>
                </a:cxn>
                <a:cxn ang="0">
                  <a:pos x="0" y="T2"/>
                </a:cxn>
              </a:cxnLst>
              <a:rect l="0" t="0" r="r" b="b"/>
              <a:pathLst>
                <a:path h="54">
                  <a:moveTo>
                    <a:pt x="0" y="54"/>
                  </a:moveTo>
                  <a:lnTo>
                    <a:pt x="0" y="0"/>
                  </a:lnTo>
                  <a:lnTo>
                    <a:pt x="0"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Rectangle 7"/>
            <p:cNvSpPr>
              <a:spLocks noChangeArrowheads="1"/>
            </p:cNvSpPr>
            <p:nvPr/>
          </p:nvSpPr>
          <p:spPr bwMode="auto">
            <a:xfrm>
              <a:off x="4241" y="181"/>
              <a:ext cx="91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AY228639 Conejo/ China/ BIV</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0" name="Freeform 8"/>
            <p:cNvSpPr>
              <a:spLocks/>
            </p:cNvSpPr>
            <p:nvPr/>
          </p:nvSpPr>
          <p:spPr bwMode="auto">
            <a:xfrm>
              <a:off x="4220" y="164"/>
              <a:ext cx="19" cy="54"/>
            </a:xfrm>
            <a:custGeom>
              <a:avLst/>
              <a:gdLst>
                <a:gd name="T0" fmla="*/ 0 w 19"/>
                <a:gd name="T1" fmla="*/ 0 h 54"/>
                <a:gd name="T2" fmla="*/ 0 w 19"/>
                <a:gd name="T3" fmla="*/ 54 h 54"/>
                <a:gd name="T4" fmla="*/ 19 w 19"/>
                <a:gd name="T5" fmla="*/ 54 h 54"/>
              </a:gdLst>
              <a:ahLst/>
              <a:cxnLst>
                <a:cxn ang="0">
                  <a:pos x="T0" y="T1"/>
                </a:cxn>
                <a:cxn ang="0">
                  <a:pos x="T2" y="T3"/>
                </a:cxn>
                <a:cxn ang="0">
                  <a:pos x="T4" y="T5"/>
                </a:cxn>
              </a:cxnLst>
              <a:rect l="0" t="0" r="r" b="b"/>
              <a:pathLst>
                <a:path w="19" h="54">
                  <a:moveTo>
                    <a:pt x="0" y="0"/>
                  </a:moveTo>
                  <a:lnTo>
                    <a:pt x="0" y="54"/>
                  </a:lnTo>
                  <a:lnTo>
                    <a:pt x="19" y="5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 name="Rectangle 9"/>
            <p:cNvSpPr>
              <a:spLocks noChangeArrowheads="1"/>
            </p:cNvSpPr>
            <p:nvPr/>
          </p:nvSpPr>
          <p:spPr bwMode="auto">
            <a:xfrm>
              <a:off x="4222" y="294"/>
              <a:ext cx="82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AY368171 Agua/ USA/ BIV</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2" name="Freeform 10"/>
            <p:cNvSpPr>
              <a:spLocks/>
            </p:cNvSpPr>
            <p:nvPr/>
          </p:nvSpPr>
          <p:spPr bwMode="auto">
            <a:xfrm>
              <a:off x="4220" y="220"/>
              <a:ext cx="0" cy="111"/>
            </a:xfrm>
            <a:custGeom>
              <a:avLst/>
              <a:gdLst>
                <a:gd name="T0" fmla="*/ 0 h 111"/>
                <a:gd name="T1" fmla="*/ 111 h 111"/>
                <a:gd name="T2" fmla="*/ 111 h 111"/>
              </a:gdLst>
              <a:ahLst/>
              <a:cxnLst>
                <a:cxn ang="0">
                  <a:pos x="0" y="T0"/>
                </a:cxn>
                <a:cxn ang="0">
                  <a:pos x="0" y="T1"/>
                </a:cxn>
                <a:cxn ang="0">
                  <a:pos x="0" y="T2"/>
                </a:cxn>
              </a:cxnLst>
              <a:rect l="0" t="0" r="r" b="b"/>
              <a:pathLst>
                <a:path h="111">
                  <a:moveTo>
                    <a:pt x="0" y="0"/>
                  </a:moveTo>
                  <a:lnTo>
                    <a:pt x="0" y="111"/>
                  </a:lnTo>
                  <a:lnTo>
                    <a:pt x="0" y="111"/>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3" name="Line 11"/>
            <p:cNvSpPr>
              <a:spLocks noChangeShapeType="1"/>
            </p:cNvSpPr>
            <p:nvPr/>
          </p:nvSpPr>
          <p:spPr bwMode="auto">
            <a:xfrm>
              <a:off x="4220" y="105"/>
              <a:ext cx="0" cy="111"/>
            </a:xfrm>
            <a:prstGeom prst="line">
              <a:avLst/>
            </a:prstGeom>
            <a:noFill/>
            <a:ln w="7938"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Freeform 12"/>
            <p:cNvSpPr>
              <a:spLocks/>
            </p:cNvSpPr>
            <p:nvPr/>
          </p:nvSpPr>
          <p:spPr bwMode="auto">
            <a:xfrm>
              <a:off x="4201" y="218"/>
              <a:ext cx="19" cy="111"/>
            </a:xfrm>
            <a:custGeom>
              <a:avLst/>
              <a:gdLst>
                <a:gd name="T0" fmla="*/ 0 w 19"/>
                <a:gd name="T1" fmla="*/ 111 h 111"/>
                <a:gd name="T2" fmla="*/ 0 w 19"/>
                <a:gd name="T3" fmla="*/ 0 h 111"/>
                <a:gd name="T4" fmla="*/ 19 w 19"/>
                <a:gd name="T5" fmla="*/ 0 h 111"/>
              </a:gdLst>
              <a:ahLst/>
              <a:cxnLst>
                <a:cxn ang="0">
                  <a:pos x="T0" y="T1"/>
                </a:cxn>
                <a:cxn ang="0">
                  <a:pos x="T2" y="T3"/>
                </a:cxn>
                <a:cxn ang="0">
                  <a:pos x="T4" y="T5"/>
                </a:cxn>
              </a:cxnLst>
              <a:rect l="0" t="0" r="r" b="b"/>
              <a:pathLst>
                <a:path w="19" h="111">
                  <a:moveTo>
                    <a:pt x="0" y="111"/>
                  </a:moveTo>
                  <a:lnTo>
                    <a:pt x="0" y="0"/>
                  </a:lnTo>
                  <a:lnTo>
                    <a:pt x="19"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5" name="Rectangle 13"/>
            <p:cNvSpPr>
              <a:spLocks noChangeArrowheads="1"/>
            </p:cNvSpPr>
            <p:nvPr/>
          </p:nvSpPr>
          <p:spPr bwMode="auto">
            <a:xfrm>
              <a:off x="4204" y="407"/>
              <a:ext cx="111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AY228636 Rata almizclera/ USA/ BIV</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6" name="Freeform 14"/>
            <p:cNvSpPr>
              <a:spLocks/>
            </p:cNvSpPr>
            <p:nvPr/>
          </p:nvSpPr>
          <p:spPr bwMode="auto">
            <a:xfrm>
              <a:off x="4201" y="333"/>
              <a:ext cx="0" cy="111"/>
            </a:xfrm>
            <a:custGeom>
              <a:avLst/>
              <a:gdLst>
                <a:gd name="T0" fmla="*/ 0 h 111"/>
                <a:gd name="T1" fmla="*/ 111 h 111"/>
                <a:gd name="T2" fmla="*/ 111 h 111"/>
              </a:gdLst>
              <a:ahLst/>
              <a:cxnLst>
                <a:cxn ang="0">
                  <a:pos x="0" y="T0"/>
                </a:cxn>
                <a:cxn ang="0">
                  <a:pos x="0" y="T1"/>
                </a:cxn>
                <a:cxn ang="0">
                  <a:pos x="0" y="T2"/>
                </a:cxn>
              </a:cxnLst>
              <a:rect l="0" t="0" r="r" b="b"/>
              <a:pathLst>
                <a:path h="111">
                  <a:moveTo>
                    <a:pt x="0" y="0"/>
                  </a:moveTo>
                  <a:lnTo>
                    <a:pt x="0" y="111"/>
                  </a:lnTo>
                  <a:lnTo>
                    <a:pt x="0" y="111"/>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7" name="Rectangle 15"/>
            <p:cNvSpPr>
              <a:spLocks noChangeArrowheads="1"/>
            </p:cNvSpPr>
            <p:nvPr/>
          </p:nvSpPr>
          <p:spPr bwMode="auto">
            <a:xfrm>
              <a:off x="4222" y="520"/>
              <a:ext cx="82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AY368170 Agua/ USA/ BIV</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8" name="Freeform 16"/>
            <p:cNvSpPr>
              <a:spLocks/>
            </p:cNvSpPr>
            <p:nvPr/>
          </p:nvSpPr>
          <p:spPr bwMode="auto">
            <a:xfrm>
              <a:off x="4201" y="390"/>
              <a:ext cx="19" cy="167"/>
            </a:xfrm>
            <a:custGeom>
              <a:avLst/>
              <a:gdLst>
                <a:gd name="T0" fmla="*/ 0 w 19"/>
                <a:gd name="T1" fmla="*/ 0 h 167"/>
                <a:gd name="T2" fmla="*/ 0 w 19"/>
                <a:gd name="T3" fmla="*/ 167 h 167"/>
                <a:gd name="T4" fmla="*/ 19 w 19"/>
                <a:gd name="T5" fmla="*/ 167 h 167"/>
              </a:gdLst>
              <a:ahLst/>
              <a:cxnLst>
                <a:cxn ang="0">
                  <a:pos x="T0" y="T1"/>
                </a:cxn>
                <a:cxn ang="0">
                  <a:pos x="T2" y="T3"/>
                </a:cxn>
                <a:cxn ang="0">
                  <a:pos x="T4" y="T5"/>
                </a:cxn>
              </a:cxnLst>
              <a:rect l="0" t="0" r="r" b="b"/>
              <a:pathLst>
                <a:path w="19" h="167">
                  <a:moveTo>
                    <a:pt x="0" y="0"/>
                  </a:moveTo>
                  <a:lnTo>
                    <a:pt x="0" y="167"/>
                  </a:lnTo>
                  <a:lnTo>
                    <a:pt x="19" y="167"/>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9" name="Rectangle 17"/>
            <p:cNvSpPr>
              <a:spLocks noChangeArrowheads="1"/>
            </p:cNvSpPr>
            <p:nvPr/>
          </p:nvSpPr>
          <p:spPr bwMode="auto">
            <a:xfrm>
              <a:off x="4204" y="633"/>
              <a:ext cx="117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AY228638.1 Rata almizclera/ USA/ BIV</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20" name="Freeform 18"/>
            <p:cNvSpPr>
              <a:spLocks/>
            </p:cNvSpPr>
            <p:nvPr/>
          </p:nvSpPr>
          <p:spPr bwMode="auto">
            <a:xfrm>
              <a:off x="4201" y="446"/>
              <a:ext cx="0" cy="224"/>
            </a:xfrm>
            <a:custGeom>
              <a:avLst/>
              <a:gdLst>
                <a:gd name="T0" fmla="*/ 0 h 224"/>
                <a:gd name="T1" fmla="*/ 224 h 224"/>
                <a:gd name="T2" fmla="*/ 224 h 224"/>
              </a:gdLst>
              <a:ahLst/>
              <a:cxnLst>
                <a:cxn ang="0">
                  <a:pos x="0" y="T0"/>
                </a:cxn>
                <a:cxn ang="0">
                  <a:pos x="0" y="T1"/>
                </a:cxn>
                <a:cxn ang="0">
                  <a:pos x="0" y="T2"/>
                </a:cxn>
              </a:cxnLst>
              <a:rect l="0" t="0" r="r" b="b"/>
              <a:pathLst>
                <a:path h="224">
                  <a:moveTo>
                    <a:pt x="0" y="0"/>
                  </a:moveTo>
                  <a:lnTo>
                    <a:pt x="0" y="224"/>
                  </a:lnTo>
                  <a:lnTo>
                    <a:pt x="0" y="22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1" name="Rectangle 19"/>
            <p:cNvSpPr>
              <a:spLocks noChangeArrowheads="1"/>
            </p:cNvSpPr>
            <p:nvPr/>
          </p:nvSpPr>
          <p:spPr bwMode="auto">
            <a:xfrm>
              <a:off x="4204" y="746"/>
              <a:ext cx="82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AY368169 Agua/ USA/ BIV</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22" name="Freeform 20"/>
            <p:cNvSpPr>
              <a:spLocks/>
            </p:cNvSpPr>
            <p:nvPr/>
          </p:nvSpPr>
          <p:spPr bwMode="auto">
            <a:xfrm>
              <a:off x="4201" y="503"/>
              <a:ext cx="0" cy="280"/>
            </a:xfrm>
            <a:custGeom>
              <a:avLst/>
              <a:gdLst>
                <a:gd name="T0" fmla="*/ 0 h 280"/>
                <a:gd name="T1" fmla="*/ 280 h 280"/>
                <a:gd name="T2" fmla="*/ 280 h 280"/>
              </a:gdLst>
              <a:ahLst/>
              <a:cxnLst>
                <a:cxn ang="0">
                  <a:pos x="0" y="T0"/>
                </a:cxn>
                <a:cxn ang="0">
                  <a:pos x="0" y="T1"/>
                </a:cxn>
                <a:cxn ang="0">
                  <a:pos x="0" y="T2"/>
                </a:cxn>
              </a:cxnLst>
              <a:rect l="0" t="0" r="r" b="b"/>
              <a:pathLst>
                <a:path h="280">
                  <a:moveTo>
                    <a:pt x="0" y="0"/>
                  </a:moveTo>
                  <a:lnTo>
                    <a:pt x="0" y="280"/>
                  </a:lnTo>
                  <a:lnTo>
                    <a:pt x="0" y="28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3" name="Line 21"/>
            <p:cNvSpPr>
              <a:spLocks noChangeShapeType="1"/>
            </p:cNvSpPr>
            <p:nvPr/>
          </p:nvSpPr>
          <p:spPr bwMode="auto">
            <a:xfrm>
              <a:off x="4201" y="218"/>
              <a:ext cx="0" cy="280"/>
            </a:xfrm>
            <a:prstGeom prst="line">
              <a:avLst/>
            </a:prstGeom>
            <a:noFill/>
            <a:ln w="7938"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4" name="Freeform 22"/>
            <p:cNvSpPr>
              <a:spLocks/>
            </p:cNvSpPr>
            <p:nvPr/>
          </p:nvSpPr>
          <p:spPr bwMode="auto">
            <a:xfrm>
              <a:off x="4181" y="501"/>
              <a:ext cx="20" cy="195"/>
            </a:xfrm>
            <a:custGeom>
              <a:avLst/>
              <a:gdLst>
                <a:gd name="T0" fmla="*/ 0 w 20"/>
                <a:gd name="T1" fmla="*/ 195 h 195"/>
                <a:gd name="T2" fmla="*/ 0 w 20"/>
                <a:gd name="T3" fmla="*/ 0 h 195"/>
                <a:gd name="T4" fmla="*/ 20 w 20"/>
                <a:gd name="T5" fmla="*/ 0 h 195"/>
              </a:gdLst>
              <a:ahLst/>
              <a:cxnLst>
                <a:cxn ang="0">
                  <a:pos x="T0" y="T1"/>
                </a:cxn>
                <a:cxn ang="0">
                  <a:pos x="T2" y="T3"/>
                </a:cxn>
                <a:cxn ang="0">
                  <a:pos x="T4" y="T5"/>
                </a:cxn>
              </a:cxnLst>
              <a:rect l="0" t="0" r="r" b="b"/>
              <a:pathLst>
                <a:path w="20" h="195">
                  <a:moveTo>
                    <a:pt x="0" y="195"/>
                  </a:moveTo>
                  <a:lnTo>
                    <a:pt x="0" y="0"/>
                  </a:lnTo>
                  <a:lnTo>
                    <a:pt x="20"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5" name="Rectangle 23"/>
            <p:cNvSpPr>
              <a:spLocks noChangeArrowheads="1"/>
            </p:cNvSpPr>
            <p:nvPr/>
          </p:nvSpPr>
          <p:spPr bwMode="auto">
            <a:xfrm>
              <a:off x="4201" y="859"/>
              <a:ext cx="85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KM495700 Gato/ Brasil/ BIV</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26" name="Freeform 24"/>
            <p:cNvSpPr>
              <a:spLocks/>
            </p:cNvSpPr>
            <p:nvPr/>
          </p:nvSpPr>
          <p:spPr bwMode="auto">
            <a:xfrm>
              <a:off x="4181" y="701"/>
              <a:ext cx="18" cy="195"/>
            </a:xfrm>
            <a:custGeom>
              <a:avLst/>
              <a:gdLst>
                <a:gd name="T0" fmla="*/ 0 w 18"/>
                <a:gd name="T1" fmla="*/ 0 h 195"/>
                <a:gd name="T2" fmla="*/ 0 w 18"/>
                <a:gd name="T3" fmla="*/ 195 h 195"/>
                <a:gd name="T4" fmla="*/ 18 w 18"/>
                <a:gd name="T5" fmla="*/ 195 h 195"/>
              </a:gdLst>
              <a:ahLst/>
              <a:cxnLst>
                <a:cxn ang="0">
                  <a:pos x="T0" y="T1"/>
                </a:cxn>
                <a:cxn ang="0">
                  <a:pos x="T2" y="T3"/>
                </a:cxn>
                <a:cxn ang="0">
                  <a:pos x="T4" y="T5"/>
                </a:cxn>
              </a:cxnLst>
              <a:rect l="0" t="0" r="r" b="b"/>
              <a:pathLst>
                <a:path w="18" h="195">
                  <a:moveTo>
                    <a:pt x="0" y="0"/>
                  </a:moveTo>
                  <a:lnTo>
                    <a:pt x="0" y="195"/>
                  </a:lnTo>
                  <a:lnTo>
                    <a:pt x="18" y="195"/>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7" name="Freeform 25"/>
            <p:cNvSpPr>
              <a:spLocks/>
            </p:cNvSpPr>
            <p:nvPr/>
          </p:nvSpPr>
          <p:spPr bwMode="auto">
            <a:xfrm>
              <a:off x="4145" y="698"/>
              <a:ext cx="36" cy="154"/>
            </a:xfrm>
            <a:custGeom>
              <a:avLst/>
              <a:gdLst>
                <a:gd name="T0" fmla="*/ 0 w 36"/>
                <a:gd name="T1" fmla="*/ 154 h 154"/>
                <a:gd name="T2" fmla="*/ 0 w 36"/>
                <a:gd name="T3" fmla="*/ 0 h 154"/>
                <a:gd name="T4" fmla="*/ 36 w 36"/>
                <a:gd name="T5" fmla="*/ 0 h 154"/>
              </a:gdLst>
              <a:ahLst/>
              <a:cxnLst>
                <a:cxn ang="0">
                  <a:pos x="T0" y="T1"/>
                </a:cxn>
                <a:cxn ang="0">
                  <a:pos x="T2" y="T3"/>
                </a:cxn>
                <a:cxn ang="0">
                  <a:pos x="T4" y="T5"/>
                </a:cxn>
              </a:cxnLst>
              <a:rect l="0" t="0" r="r" b="b"/>
              <a:pathLst>
                <a:path w="36" h="154">
                  <a:moveTo>
                    <a:pt x="0" y="154"/>
                  </a:moveTo>
                  <a:lnTo>
                    <a:pt x="0" y="0"/>
                  </a:lnTo>
                  <a:lnTo>
                    <a:pt x="36"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8" name="Rectangle 26"/>
            <p:cNvSpPr>
              <a:spLocks noChangeArrowheads="1"/>
            </p:cNvSpPr>
            <p:nvPr/>
          </p:nvSpPr>
          <p:spPr bwMode="auto">
            <a:xfrm>
              <a:off x="4187" y="972"/>
              <a:ext cx="93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KX830812 Perro/ Ecuador/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29" name="Freeform 27"/>
            <p:cNvSpPr>
              <a:spLocks/>
            </p:cNvSpPr>
            <p:nvPr/>
          </p:nvSpPr>
          <p:spPr bwMode="auto">
            <a:xfrm>
              <a:off x="4145" y="856"/>
              <a:ext cx="40" cy="153"/>
            </a:xfrm>
            <a:custGeom>
              <a:avLst/>
              <a:gdLst>
                <a:gd name="T0" fmla="*/ 0 w 40"/>
                <a:gd name="T1" fmla="*/ 0 h 153"/>
                <a:gd name="T2" fmla="*/ 0 w 40"/>
                <a:gd name="T3" fmla="*/ 153 h 153"/>
                <a:gd name="T4" fmla="*/ 40 w 40"/>
                <a:gd name="T5" fmla="*/ 153 h 153"/>
              </a:gdLst>
              <a:ahLst/>
              <a:cxnLst>
                <a:cxn ang="0">
                  <a:pos x="T0" y="T1"/>
                </a:cxn>
                <a:cxn ang="0">
                  <a:pos x="T2" y="T3"/>
                </a:cxn>
                <a:cxn ang="0">
                  <a:pos x="T4" y="T5"/>
                </a:cxn>
              </a:cxnLst>
              <a:rect l="0" t="0" r="r" b="b"/>
              <a:pathLst>
                <a:path w="40" h="153">
                  <a:moveTo>
                    <a:pt x="0" y="0"/>
                  </a:moveTo>
                  <a:lnTo>
                    <a:pt x="0" y="153"/>
                  </a:lnTo>
                  <a:lnTo>
                    <a:pt x="40" y="153"/>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0" name="Freeform 28"/>
            <p:cNvSpPr>
              <a:spLocks/>
            </p:cNvSpPr>
            <p:nvPr/>
          </p:nvSpPr>
          <p:spPr bwMode="auto">
            <a:xfrm>
              <a:off x="4126" y="854"/>
              <a:ext cx="19" cy="641"/>
            </a:xfrm>
            <a:custGeom>
              <a:avLst/>
              <a:gdLst>
                <a:gd name="T0" fmla="*/ 0 w 19"/>
                <a:gd name="T1" fmla="*/ 641 h 641"/>
                <a:gd name="T2" fmla="*/ 0 w 19"/>
                <a:gd name="T3" fmla="*/ 0 h 641"/>
                <a:gd name="T4" fmla="*/ 19 w 19"/>
                <a:gd name="T5" fmla="*/ 0 h 641"/>
              </a:gdLst>
              <a:ahLst/>
              <a:cxnLst>
                <a:cxn ang="0">
                  <a:pos x="T0" y="T1"/>
                </a:cxn>
                <a:cxn ang="0">
                  <a:pos x="T2" y="T3"/>
                </a:cxn>
                <a:cxn ang="0">
                  <a:pos x="T4" y="T5"/>
                </a:cxn>
              </a:cxnLst>
              <a:rect l="0" t="0" r="r" b="b"/>
              <a:pathLst>
                <a:path w="19" h="641">
                  <a:moveTo>
                    <a:pt x="0" y="641"/>
                  </a:moveTo>
                  <a:lnTo>
                    <a:pt x="0" y="0"/>
                  </a:lnTo>
                  <a:lnTo>
                    <a:pt x="19"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1" name="Rectangle 29"/>
            <p:cNvSpPr>
              <a:spLocks noChangeArrowheads="1"/>
            </p:cNvSpPr>
            <p:nvPr/>
          </p:nvSpPr>
          <p:spPr bwMode="auto">
            <a:xfrm>
              <a:off x="4301" y="1085"/>
              <a:ext cx="37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lang="es-EC" altLang="es-EC" sz="800" b="1" dirty="0">
                  <a:solidFill>
                    <a:srgbClr val="000000"/>
                  </a:solidFill>
                </a:rPr>
                <a:t> </a:t>
              </a:r>
              <a:r>
                <a:rPr lang="es-EC" altLang="es-EC" sz="800" b="1" dirty="0" smtClean="0">
                  <a:solidFill>
                    <a:srgbClr val="000000"/>
                  </a:solidFill>
                </a:rPr>
                <a:t>       </a:t>
              </a:r>
              <a:r>
                <a:rPr kumimoji="0" lang="es-EC" altLang="es-EC" sz="800" b="1" i="0" u="none" strike="noStrike" cap="none" normalizeH="0" baseline="0" dirty="0" smtClean="0">
                  <a:ln>
                    <a:noFill/>
                  </a:ln>
                  <a:solidFill>
                    <a:srgbClr val="000000"/>
                  </a:solidFill>
                  <a:effectLst/>
                  <a:latin typeface="Arial" panose="020B0604020202020204" pitchFamily="34" charset="0"/>
                </a:rPr>
                <a:t>MN004</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32" name="Freeform 30"/>
            <p:cNvSpPr>
              <a:spLocks/>
            </p:cNvSpPr>
            <p:nvPr/>
          </p:nvSpPr>
          <p:spPr bwMode="auto">
            <a:xfrm>
              <a:off x="4173" y="1122"/>
              <a:ext cx="67" cy="55"/>
            </a:xfrm>
            <a:custGeom>
              <a:avLst/>
              <a:gdLst>
                <a:gd name="T0" fmla="*/ 0 w 67"/>
                <a:gd name="T1" fmla="*/ 55 h 55"/>
                <a:gd name="T2" fmla="*/ 0 w 67"/>
                <a:gd name="T3" fmla="*/ 0 h 55"/>
                <a:gd name="T4" fmla="*/ 67 w 67"/>
                <a:gd name="T5" fmla="*/ 0 h 55"/>
              </a:gdLst>
              <a:ahLst/>
              <a:cxnLst>
                <a:cxn ang="0">
                  <a:pos x="T0" y="T1"/>
                </a:cxn>
                <a:cxn ang="0">
                  <a:pos x="T2" y="T3"/>
                </a:cxn>
                <a:cxn ang="0">
                  <a:pos x="T4" y="T5"/>
                </a:cxn>
              </a:cxnLst>
              <a:rect l="0" t="0" r="r" b="b"/>
              <a:pathLst>
                <a:path w="67" h="55">
                  <a:moveTo>
                    <a:pt x="0" y="55"/>
                  </a:moveTo>
                  <a:lnTo>
                    <a:pt x="0" y="0"/>
                  </a:lnTo>
                  <a:lnTo>
                    <a:pt x="67"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3" name="Rectangle 31"/>
            <p:cNvSpPr>
              <a:spLocks noChangeArrowheads="1"/>
            </p:cNvSpPr>
            <p:nvPr/>
          </p:nvSpPr>
          <p:spPr bwMode="auto">
            <a:xfrm>
              <a:off x="4334" y="1198"/>
              <a:ext cx="19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1" i="0" u="none" strike="noStrike" cap="none" normalizeH="0" baseline="0" dirty="0" smtClean="0">
                  <a:ln>
                    <a:noFill/>
                  </a:ln>
                  <a:solidFill>
                    <a:srgbClr val="000000"/>
                  </a:solidFill>
                  <a:effectLst/>
                  <a:latin typeface="Arial" panose="020B0604020202020204" pitchFamily="34" charset="0"/>
                </a:rPr>
                <a:t>AF003</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34" name="Freeform 32"/>
            <p:cNvSpPr>
              <a:spLocks/>
            </p:cNvSpPr>
            <p:nvPr/>
          </p:nvSpPr>
          <p:spPr bwMode="auto">
            <a:xfrm>
              <a:off x="4173" y="1181"/>
              <a:ext cx="9" cy="54"/>
            </a:xfrm>
            <a:custGeom>
              <a:avLst/>
              <a:gdLst>
                <a:gd name="T0" fmla="*/ 0 w 9"/>
                <a:gd name="T1" fmla="*/ 0 h 54"/>
                <a:gd name="T2" fmla="*/ 0 w 9"/>
                <a:gd name="T3" fmla="*/ 54 h 54"/>
                <a:gd name="T4" fmla="*/ 9 w 9"/>
                <a:gd name="T5" fmla="*/ 54 h 54"/>
              </a:gdLst>
              <a:ahLst/>
              <a:cxnLst>
                <a:cxn ang="0">
                  <a:pos x="T0" y="T1"/>
                </a:cxn>
                <a:cxn ang="0">
                  <a:pos x="T2" y="T3"/>
                </a:cxn>
                <a:cxn ang="0">
                  <a:pos x="T4" y="T5"/>
                </a:cxn>
              </a:cxnLst>
              <a:rect l="0" t="0" r="r" b="b"/>
              <a:pathLst>
                <a:path w="9" h="54">
                  <a:moveTo>
                    <a:pt x="0" y="0"/>
                  </a:moveTo>
                  <a:lnTo>
                    <a:pt x="0" y="54"/>
                  </a:lnTo>
                  <a:lnTo>
                    <a:pt x="9" y="5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5" name="Freeform 33"/>
            <p:cNvSpPr>
              <a:spLocks/>
            </p:cNvSpPr>
            <p:nvPr/>
          </p:nvSpPr>
          <p:spPr bwMode="auto">
            <a:xfrm>
              <a:off x="4126" y="1179"/>
              <a:ext cx="47" cy="82"/>
            </a:xfrm>
            <a:custGeom>
              <a:avLst/>
              <a:gdLst>
                <a:gd name="T0" fmla="*/ 0 w 47"/>
                <a:gd name="T1" fmla="*/ 82 h 82"/>
                <a:gd name="T2" fmla="*/ 0 w 47"/>
                <a:gd name="T3" fmla="*/ 0 h 82"/>
                <a:gd name="T4" fmla="*/ 47 w 47"/>
                <a:gd name="T5" fmla="*/ 0 h 82"/>
              </a:gdLst>
              <a:ahLst/>
              <a:cxnLst>
                <a:cxn ang="0">
                  <a:pos x="T0" y="T1"/>
                </a:cxn>
                <a:cxn ang="0">
                  <a:pos x="T2" y="T3"/>
                </a:cxn>
                <a:cxn ang="0">
                  <a:pos x="T4" y="T5"/>
                </a:cxn>
              </a:cxnLst>
              <a:rect l="0" t="0" r="r" b="b"/>
              <a:pathLst>
                <a:path w="47" h="82">
                  <a:moveTo>
                    <a:pt x="0" y="82"/>
                  </a:moveTo>
                  <a:lnTo>
                    <a:pt x="0" y="0"/>
                  </a:lnTo>
                  <a:lnTo>
                    <a:pt x="47"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6" name="Rectangle 34"/>
            <p:cNvSpPr>
              <a:spLocks noChangeArrowheads="1"/>
            </p:cNvSpPr>
            <p:nvPr/>
          </p:nvSpPr>
          <p:spPr bwMode="auto">
            <a:xfrm>
              <a:off x="4128" y="1311"/>
              <a:ext cx="102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AF069561 Humano/ Australia/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7" name="Freeform 35"/>
            <p:cNvSpPr>
              <a:spLocks/>
            </p:cNvSpPr>
            <p:nvPr/>
          </p:nvSpPr>
          <p:spPr bwMode="auto">
            <a:xfrm>
              <a:off x="4126" y="1266"/>
              <a:ext cx="0" cy="83"/>
            </a:xfrm>
            <a:custGeom>
              <a:avLst/>
              <a:gdLst>
                <a:gd name="T0" fmla="*/ 0 h 83"/>
                <a:gd name="T1" fmla="*/ 83 h 83"/>
                <a:gd name="T2" fmla="*/ 83 h 83"/>
              </a:gdLst>
              <a:ahLst/>
              <a:cxnLst>
                <a:cxn ang="0">
                  <a:pos x="0" y="T0"/>
                </a:cxn>
                <a:cxn ang="0">
                  <a:pos x="0" y="T1"/>
                </a:cxn>
                <a:cxn ang="0">
                  <a:pos x="0" y="T2"/>
                </a:cxn>
              </a:cxnLst>
              <a:rect l="0" t="0" r="r" b="b"/>
              <a:pathLst>
                <a:path h="83">
                  <a:moveTo>
                    <a:pt x="0" y="0"/>
                  </a:moveTo>
                  <a:lnTo>
                    <a:pt x="0" y="83"/>
                  </a:lnTo>
                  <a:lnTo>
                    <a:pt x="0" y="83"/>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8" name="Rectangle 36"/>
            <p:cNvSpPr>
              <a:spLocks noChangeArrowheads="1"/>
            </p:cNvSpPr>
            <p:nvPr/>
          </p:nvSpPr>
          <p:spPr bwMode="auto">
            <a:xfrm>
              <a:off x="4331" y="1424"/>
              <a:ext cx="23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1" i="0" u="none" strike="noStrike" cap="none" normalizeH="0" baseline="0" dirty="0" smtClean="0">
                  <a:ln>
                    <a:noFill/>
                  </a:ln>
                  <a:solidFill>
                    <a:srgbClr val="000000"/>
                  </a:solidFill>
                  <a:effectLst/>
                  <a:latin typeface="Arial" panose="020B0604020202020204" pitchFamily="34" charset="0"/>
                </a:rPr>
                <a:t>  NB114</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39" name="Freeform 37"/>
            <p:cNvSpPr>
              <a:spLocks/>
            </p:cNvSpPr>
            <p:nvPr/>
          </p:nvSpPr>
          <p:spPr bwMode="auto">
            <a:xfrm>
              <a:off x="4126" y="1323"/>
              <a:ext cx="19" cy="139"/>
            </a:xfrm>
            <a:custGeom>
              <a:avLst/>
              <a:gdLst>
                <a:gd name="T0" fmla="*/ 0 w 19"/>
                <a:gd name="T1" fmla="*/ 0 h 139"/>
                <a:gd name="T2" fmla="*/ 0 w 19"/>
                <a:gd name="T3" fmla="*/ 139 h 139"/>
                <a:gd name="T4" fmla="*/ 19 w 19"/>
                <a:gd name="T5" fmla="*/ 139 h 139"/>
              </a:gdLst>
              <a:ahLst/>
              <a:cxnLst>
                <a:cxn ang="0">
                  <a:pos x="T0" y="T1"/>
                </a:cxn>
                <a:cxn ang="0">
                  <a:pos x="T2" y="T3"/>
                </a:cxn>
                <a:cxn ang="0">
                  <a:pos x="T4" y="T5"/>
                </a:cxn>
              </a:cxnLst>
              <a:rect l="0" t="0" r="r" b="b"/>
              <a:pathLst>
                <a:path w="19" h="139">
                  <a:moveTo>
                    <a:pt x="0" y="0"/>
                  </a:moveTo>
                  <a:lnTo>
                    <a:pt x="0" y="139"/>
                  </a:lnTo>
                  <a:lnTo>
                    <a:pt x="19" y="139"/>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0" name="Rectangle 38"/>
            <p:cNvSpPr>
              <a:spLocks noChangeArrowheads="1"/>
            </p:cNvSpPr>
            <p:nvPr/>
          </p:nvSpPr>
          <p:spPr bwMode="auto">
            <a:xfrm>
              <a:off x="4332" y="1537"/>
              <a:ext cx="21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1" i="0" u="none" strike="noStrike" cap="none" normalizeH="0" baseline="0" dirty="0" smtClean="0">
                  <a:ln>
                    <a:noFill/>
                  </a:ln>
                  <a:solidFill>
                    <a:srgbClr val="000000"/>
                  </a:solidFill>
                  <a:effectLst/>
                  <a:latin typeface="Arial" panose="020B0604020202020204" pitchFamily="34" charset="0"/>
                </a:rPr>
                <a:t> BT11</a:t>
              </a:r>
              <a:r>
                <a:rPr kumimoji="0" lang="es-EC" altLang="es-EC" sz="800" b="0" i="0" u="none" strike="noStrike" cap="none" normalizeH="0" baseline="0" dirty="0" smtClean="0">
                  <a:ln>
                    <a:noFill/>
                  </a:ln>
                  <a:solidFill>
                    <a:srgbClr val="000000"/>
                  </a:solidFill>
                  <a:effectLst/>
                  <a:latin typeface="Arial" panose="020B0604020202020204" pitchFamily="34" charset="0"/>
                </a:rPr>
                <a:t>5</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41" name="Freeform 39"/>
            <p:cNvSpPr>
              <a:spLocks/>
            </p:cNvSpPr>
            <p:nvPr/>
          </p:nvSpPr>
          <p:spPr bwMode="auto">
            <a:xfrm>
              <a:off x="4126" y="1575"/>
              <a:ext cx="0" cy="54"/>
            </a:xfrm>
            <a:custGeom>
              <a:avLst/>
              <a:gdLst>
                <a:gd name="T0" fmla="*/ 54 h 54"/>
                <a:gd name="T1" fmla="*/ 0 h 54"/>
                <a:gd name="T2" fmla="*/ 0 h 54"/>
              </a:gdLst>
              <a:ahLst/>
              <a:cxnLst>
                <a:cxn ang="0">
                  <a:pos x="0" y="T0"/>
                </a:cxn>
                <a:cxn ang="0">
                  <a:pos x="0" y="T1"/>
                </a:cxn>
                <a:cxn ang="0">
                  <a:pos x="0" y="T2"/>
                </a:cxn>
              </a:cxnLst>
              <a:rect l="0" t="0" r="r" b="b"/>
              <a:pathLst>
                <a:path h="54">
                  <a:moveTo>
                    <a:pt x="0" y="54"/>
                  </a:moveTo>
                  <a:lnTo>
                    <a:pt x="0" y="0"/>
                  </a:lnTo>
                  <a:lnTo>
                    <a:pt x="0"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2" name="Rectangle 40"/>
            <p:cNvSpPr>
              <a:spLocks noChangeArrowheads="1"/>
            </p:cNvSpPr>
            <p:nvPr/>
          </p:nvSpPr>
          <p:spPr bwMode="auto">
            <a:xfrm>
              <a:off x="4330" y="1650"/>
              <a:ext cx="28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1" i="0" u="none" strike="noStrike" cap="none" normalizeH="0" baseline="0" dirty="0" smtClean="0">
                  <a:ln>
                    <a:noFill/>
                  </a:ln>
                  <a:solidFill>
                    <a:srgbClr val="000000"/>
                  </a:solidFill>
                  <a:effectLst/>
                  <a:latin typeface="Arial" panose="020B0604020202020204" pitchFamily="34" charset="0"/>
                </a:rPr>
                <a:t>JR107</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43" name="Freeform 41"/>
            <p:cNvSpPr>
              <a:spLocks/>
            </p:cNvSpPr>
            <p:nvPr/>
          </p:nvSpPr>
          <p:spPr bwMode="auto">
            <a:xfrm>
              <a:off x="4126" y="1634"/>
              <a:ext cx="38" cy="54"/>
            </a:xfrm>
            <a:custGeom>
              <a:avLst/>
              <a:gdLst>
                <a:gd name="T0" fmla="*/ 0 w 38"/>
                <a:gd name="T1" fmla="*/ 0 h 54"/>
                <a:gd name="T2" fmla="*/ 0 w 38"/>
                <a:gd name="T3" fmla="*/ 54 h 54"/>
                <a:gd name="T4" fmla="*/ 38 w 38"/>
                <a:gd name="T5" fmla="*/ 54 h 54"/>
              </a:gdLst>
              <a:ahLst/>
              <a:cxnLst>
                <a:cxn ang="0">
                  <a:pos x="T0" y="T1"/>
                </a:cxn>
                <a:cxn ang="0">
                  <a:pos x="T2" y="T3"/>
                </a:cxn>
                <a:cxn ang="0">
                  <a:pos x="T4" y="T5"/>
                </a:cxn>
              </a:cxnLst>
              <a:rect l="0" t="0" r="r" b="b"/>
              <a:pathLst>
                <a:path w="38" h="54">
                  <a:moveTo>
                    <a:pt x="0" y="0"/>
                  </a:moveTo>
                  <a:lnTo>
                    <a:pt x="0" y="54"/>
                  </a:lnTo>
                  <a:lnTo>
                    <a:pt x="38" y="5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4" name="Rectangle 42"/>
            <p:cNvSpPr>
              <a:spLocks noChangeArrowheads="1"/>
            </p:cNvSpPr>
            <p:nvPr/>
          </p:nvSpPr>
          <p:spPr bwMode="auto">
            <a:xfrm>
              <a:off x="4313" y="1763"/>
              <a:ext cx="311"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1" i="0" u="none" strike="noStrike" cap="none" normalizeH="0" baseline="0" dirty="0" smtClean="0">
                  <a:ln>
                    <a:noFill/>
                  </a:ln>
                  <a:solidFill>
                    <a:srgbClr val="000000"/>
                  </a:solidFill>
                  <a:effectLst/>
                  <a:latin typeface="Arial" panose="020B0604020202020204" pitchFamily="34" charset="0"/>
                </a:rPr>
                <a:t>      BC197</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45" name="Freeform 43"/>
            <p:cNvSpPr>
              <a:spLocks/>
            </p:cNvSpPr>
            <p:nvPr/>
          </p:nvSpPr>
          <p:spPr bwMode="auto">
            <a:xfrm>
              <a:off x="4126" y="1801"/>
              <a:ext cx="38" cy="82"/>
            </a:xfrm>
            <a:custGeom>
              <a:avLst/>
              <a:gdLst>
                <a:gd name="T0" fmla="*/ 0 w 38"/>
                <a:gd name="T1" fmla="*/ 82 h 82"/>
                <a:gd name="T2" fmla="*/ 0 w 38"/>
                <a:gd name="T3" fmla="*/ 0 h 82"/>
                <a:gd name="T4" fmla="*/ 38 w 38"/>
                <a:gd name="T5" fmla="*/ 0 h 82"/>
              </a:gdLst>
              <a:ahLst/>
              <a:cxnLst>
                <a:cxn ang="0">
                  <a:pos x="T0" y="T1"/>
                </a:cxn>
                <a:cxn ang="0">
                  <a:pos x="T2" y="T3"/>
                </a:cxn>
                <a:cxn ang="0">
                  <a:pos x="T4" y="T5"/>
                </a:cxn>
              </a:cxnLst>
              <a:rect l="0" t="0" r="r" b="b"/>
              <a:pathLst>
                <a:path w="38" h="82">
                  <a:moveTo>
                    <a:pt x="0" y="82"/>
                  </a:moveTo>
                  <a:lnTo>
                    <a:pt x="0" y="0"/>
                  </a:lnTo>
                  <a:lnTo>
                    <a:pt x="38"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6" name="Rectangle 44"/>
            <p:cNvSpPr>
              <a:spLocks noChangeArrowheads="1"/>
            </p:cNvSpPr>
            <p:nvPr/>
          </p:nvSpPr>
          <p:spPr bwMode="auto">
            <a:xfrm>
              <a:off x="4294" y="1876"/>
              <a:ext cx="32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1" i="0" u="none" strike="noStrike" cap="none" normalizeH="0" baseline="0" dirty="0" smtClean="0">
                  <a:ln>
                    <a:noFill/>
                  </a:ln>
                  <a:solidFill>
                    <a:srgbClr val="000000"/>
                  </a:solidFill>
                  <a:effectLst/>
                  <a:latin typeface="Arial" panose="020B0604020202020204" pitchFamily="34" charset="0"/>
                </a:rPr>
                <a:t>      MNA0</a:t>
              </a:r>
              <a:r>
                <a:rPr kumimoji="0" lang="es-EC" altLang="es-EC" sz="800" b="0" i="0" u="none" strike="noStrike" cap="none" normalizeH="0" baseline="0" dirty="0" smtClean="0">
                  <a:ln>
                    <a:noFill/>
                  </a:ln>
                  <a:solidFill>
                    <a:srgbClr val="000000"/>
                  </a:solidFill>
                  <a:effectLst/>
                  <a:latin typeface="Arial" panose="020B0604020202020204" pitchFamily="34" charset="0"/>
                </a:rPr>
                <a:t>4</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47" name="Freeform 45"/>
            <p:cNvSpPr>
              <a:spLocks/>
            </p:cNvSpPr>
            <p:nvPr/>
          </p:nvSpPr>
          <p:spPr bwMode="auto">
            <a:xfrm>
              <a:off x="4145" y="1914"/>
              <a:ext cx="0" cy="54"/>
            </a:xfrm>
            <a:custGeom>
              <a:avLst/>
              <a:gdLst>
                <a:gd name="T0" fmla="*/ 54 h 54"/>
                <a:gd name="T1" fmla="*/ 0 h 54"/>
                <a:gd name="T2" fmla="*/ 0 h 54"/>
              </a:gdLst>
              <a:ahLst/>
              <a:cxnLst>
                <a:cxn ang="0">
                  <a:pos x="0" y="T0"/>
                </a:cxn>
                <a:cxn ang="0">
                  <a:pos x="0" y="T1"/>
                </a:cxn>
                <a:cxn ang="0">
                  <a:pos x="0" y="T2"/>
                </a:cxn>
              </a:cxnLst>
              <a:rect l="0" t="0" r="r" b="b"/>
              <a:pathLst>
                <a:path h="54">
                  <a:moveTo>
                    <a:pt x="0" y="54"/>
                  </a:moveTo>
                  <a:lnTo>
                    <a:pt x="0" y="0"/>
                  </a:lnTo>
                  <a:lnTo>
                    <a:pt x="0"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8" name="Rectangle 46"/>
            <p:cNvSpPr>
              <a:spLocks noChangeArrowheads="1"/>
            </p:cNvSpPr>
            <p:nvPr/>
          </p:nvSpPr>
          <p:spPr bwMode="auto">
            <a:xfrm>
              <a:off x="4313" y="1990"/>
              <a:ext cx="29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1" i="0" u="none" strike="noStrike" cap="none" normalizeH="0" baseline="0" dirty="0" smtClean="0">
                  <a:ln>
                    <a:noFill/>
                  </a:ln>
                  <a:solidFill>
                    <a:srgbClr val="000000"/>
                  </a:solidFill>
                  <a:effectLst/>
                  <a:latin typeface="Arial" panose="020B0604020202020204" pitchFamily="34" charset="0"/>
                </a:rPr>
                <a:t>     PTA10</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49" name="Freeform 47"/>
            <p:cNvSpPr>
              <a:spLocks/>
            </p:cNvSpPr>
            <p:nvPr/>
          </p:nvSpPr>
          <p:spPr bwMode="auto">
            <a:xfrm>
              <a:off x="4145" y="1973"/>
              <a:ext cx="0" cy="54"/>
            </a:xfrm>
            <a:custGeom>
              <a:avLst/>
              <a:gdLst>
                <a:gd name="T0" fmla="*/ 0 h 54"/>
                <a:gd name="T1" fmla="*/ 54 h 54"/>
                <a:gd name="T2" fmla="*/ 54 h 54"/>
              </a:gdLst>
              <a:ahLst/>
              <a:cxnLst>
                <a:cxn ang="0">
                  <a:pos x="0" y="T0"/>
                </a:cxn>
                <a:cxn ang="0">
                  <a:pos x="0" y="T1"/>
                </a:cxn>
                <a:cxn ang="0">
                  <a:pos x="0" y="T2"/>
                </a:cxn>
              </a:cxnLst>
              <a:rect l="0" t="0" r="r" b="b"/>
              <a:pathLst>
                <a:path h="54">
                  <a:moveTo>
                    <a:pt x="0" y="0"/>
                  </a:moveTo>
                  <a:lnTo>
                    <a:pt x="0" y="54"/>
                  </a:lnTo>
                  <a:lnTo>
                    <a:pt x="0" y="5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0" name="Freeform 48"/>
            <p:cNvSpPr>
              <a:spLocks/>
            </p:cNvSpPr>
            <p:nvPr/>
          </p:nvSpPr>
          <p:spPr bwMode="auto">
            <a:xfrm>
              <a:off x="4126" y="1888"/>
              <a:ext cx="19" cy="82"/>
            </a:xfrm>
            <a:custGeom>
              <a:avLst/>
              <a:gdLst>
                <a:gd name="T0" fmla="*/ 0 w 19"/>
                <a:gd name="T1" fmla="*/ 0 h 82"/>
                <a:gd name="T2" fmla="*/ 0 w 19"/>
                <a:gd name="T3" fmla="*/ 82 h 82"/>
                <a:gd name="T4" fmla="*/ 19 w 19"/>
                <a:gd name="T5" fmla="*/ 82 h 82"/>
              </a:gdLst>
              <a:ahLst/>
              <a:cxnLst>
                <a:cxn ang="0">
                  <a:pos x="T0" y="T1"/>
                </a:cxn>
                <a:cxn ang="0">
                  <a:pos x="T2" y="T3"/>
                </a:cxn>
                <a:cxn ang="0">
                  <a:pos x="T4" y="T5"/>
                </a:cxn>
              </a:cxnLst>
              <a:rect l="0" t="0" r="r" b="b"/>
              <a:pathLst>
                <a:path w="19" h="82">
                  <a:moveTo>
                    <a:pt x="0" y="0"/>
                  </a:moveTo>
                  <a:lnTo>
                    <a:pt x="0" y="82"/>
                  </a:lnTo>
                  <a:lnTo>
                    <a:pt x="19" y="82"/>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1" name="Rectangle 49"/>
            <p:cNvSpPr>
              <a:spLocks noChangeArrowheads="1"/>
            </p:cNvSpPr>
            <p:nvPr/>
          </p:nvSpPr>
          <p:spPr bwMode="auto">
            <a:xfrm>
              <a:off x="4128" y="2103"/>
              <a:ext cx="91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AY228628 Humano/ Peru/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2" name="Freeform 50"/>
            <p:cNvSpPr>
              <a:spLocks/>
            </p:cNvSpPr>
            <p:nvPr/>
          </p:nvSpPr>
          <p:spPr bwMode="auto">
            <a:xfrm>
              <a:off x="4126" y="1662"/>
              <a:ext cx="0" cy="478"/>
            </a:xfrm>
            <a:custGeom>
              <a:avLst/>
              <a:gdLst>
                <a:gd name="T0" fmla="*/ 0 h 478"/>
                <a:gd name="T1" fmla="*/ 478 h 478"/>
                <a:gd name="T2" fmla="*/ 478 h 478"/>
              </a:gdLst>
              <a:ahLst/>
              <a:cxnLst>
                <a:cxn ang="0">
                  <a:pos x="0" y="T0"/>
                </a:cxn>
                <a:cxn ang="0">
                  <a:pos x="0" y="T1"/>
                </a:cxn>
                <a:cxn ang="0">
                  <a:pos x="0" y="T2"/>
                </a:cxn>
              </a:cxnLst>
              <a:rect l="0" t="0" r="r" b="b"/>
              <a:pathLst>
                <a:path h="478">
                  <a:moveTo>
                    <a:pt x="0" y="0"/>
                  </a:moveTo>
                  <a:lnTo>
                    <a:pt x="0" y="478"/>
                  </a:lnTo>
                  <a:lnTo>
                    <a:pt x="0" y="478"/>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3" name="Rectangle 51"/>
            <p:cNvSpPr>
              <a:spLocks noChangeArrowheads="1"/>
            </p:cNvSpPr>
            <p:nvPr/>
          </p:nvSpPr>
          <p:spPr bwMode="auto">
            <a:xfrm>
              <a:off x="4329" y="2216"/>
              <a:ext cx="2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1" i="0" u="none" strike="noStrike" cap="none" normalizeH="0" baseline="0" dirty="0" smtClean="0">
                  <a:ln>
                    <a:noFill/>
                  </a:ln>
                  <a:solidFill>
                    <a:srgbClr val="000000"/>
                  </a:solidFill>
                  <a:effectLst/>
                  <a:latin typeface="Arial" panose="020B0604020202020204" pitchFamily="34" charset="0"/>
                </a:rPr>
                <a:t>   BB005</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54" name="Freeform 52"/>
            <p:cNvSpPr>
              <a:spLocks/>
            </p:cNvSpPr>
            <p:nvPr/>
          </p:nvSpPr>
          <p:spPr bwMode="auto">
            <a:xfrm>
              <a:off x="4126" y="1556"/>
              <a:ext cx="38" cy="697"/>
            </a:xfrm>
            <a:custGeom>
              <a:avLst/>
              <a:gdLst>
                <a:gd name="T0" fmla="*/ 0 w 38"/>
                <a:gd name="T1" fmla="*/ 0 h 697"/>
                <a:gd name="T2" fmla="*/ 0 w 38"/>
                <a:gd name="T3" fmla="*/ 697 h 697"/>
                <a:gd name="T4" fmla="*/ 38 w 38"/>
                <a:gd name="T5" fmla="*/ 697 h 697"/>
              </a:gdLst>
              <a:ahLst/>
              <a:cxnLst>
                <a:cxn ang="0">
                  <a:pos x="T0" y="T1"/>
                </a:cxn>
                <a:cxn ang="0">
                  <a:pos x="T2" y="T3"/>
                </a:cxn>
                <a:cxn ang="0">
                  <a:pos x="T4" y="T5"/>
                </a:cxn>
              </a:cxnLst>
              <a:rect l="0" t="0" r="r" b="b"/>
              <a:pathLst>
                <a:path w="38" h="697">
                  <a:moveTo>
                    <a:pt x="0" y="0"/>
                  </a:moveTo>
                  <a:lnTo>
                    <a:pt x="0" y="697"/>
                  </a:lnTo>
                  <a:lnTo>
                    <a:pt x="38" y="697"/>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5" name="Line 53"/>
            <p:cNvSpPr>
              <a:spLocks noChangeShapeType="1"/>
            </p:cNvSpPr>
            <p:nvPr/>
          </p:nvSpPr>
          <p:spPr bwMode="auto">
            <a:xfrm>
              <a:off x="4126" y="854"/>
              <a:ext cx="0" cy="697"/>
            </a:xfrm>
            <a:prstGeom prst="line">
              <a:avLst/>
            </a:prstGeom>
            <a:noFill/>
            <a:ln w="7938"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6" name="Freeform 54"/>
            <p:cNvSpPr>
              <a:spLocks/>
            </p:cNvSpPr>
            <p:nvPr/>
          </p:nvSpPr>
          <p:spPr bwMode="auto">
            <a:xfrm>
              <a:off x="4125" y="1553"/>
              <a:ext cx="1" cy="404"/>
            </a:xfrm>
            <a:custGeom>
              <a:avLst/>
              <a:gdLst>
                <a:gd name="T0" fmla="*/ 0 w 1"/>
                <a:gd name="T1" fmla="*/ 404 h 404"/>
                <a:gd name="T2" fmla="*/ 0 w 1"/>
                <a:gd name="T3" fmla="*/ 0 h 404"/>
                <a:gd name="T4" fmla="*/ 1 w 1"/>
                <a:gd name="T5" fmla="*/ 0 h 404"/>
              </a:gdLst>
              <a:ahLst/>
              <a:cxnLst>
                <a:cxn ang="0">
                  <a:pos x="T0" y="T1"/>
                </a:cxn>
                <a:cxn ang="0">
                  <a:pos x="T2" y="T3"/>
                </a:cxn>
                <a:cxn ang="0">
                  <a:pos x="T4" y="T5"/>
                </a:cxn>
              </a:cxnLst>
              <a:rect l="0" t="0" r="r" b="b"/>
              <a:pathLst>
                <a:path w="1" h="404">
                  <a:moveTo>
                    <a:pt x="0" y="404"/>
                  </a:moveTo>
                  <a:lnTo>
                    <a:pt x="0" y="0"/>
                  </a:lnTo>
                  <a:lnTo>
                    <a:pt x="1"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7" name="Rectangle 55"/>
            <p:cNvSpPr>
              <a:spLocks noChangeArrowheads="1"/>
            </p:cNvSpPr>
            <p:nvPr/>
          </p:nvSpPr>
          <p:spPr bwMode="auto">
            <a:xfrm>
              <a:off x="4314" y="2329"/>
              <a:ext cx="2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1" i="0" u="none" strike="noStrike" cap="none" normalizeH="0" baseline="0" dirty="0" smtClean="0">
                  <a:ln>
                    <a:noFill/>
                  </a:ln>
                  <a:solidFill>
                    <a:srgbClr val="000000"/>
                  </a:solidFill>
                  <a:effectLst/>
                  <a:latin typeface="Arial" panose="020B0604020202020204" pitchFamily="34" charset="0"/>
                </a:rPr>
                <a:t>   CC007</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58" name="Freeform 56"/>
            <p:cNvSpPr>
              <a:spLocks/>
            </p:cNvSpPr>
            <p:nvPr/>
          </p:nvSpPr>
          <p:spPr bwMode="auto">
            <a:xfrm>
              <a:off x="4125" y="1962"/>
              <a:ext cx="17" cy="404"/>
            </a:xfrm>
            <a:custGeom>
              <a:avLst/>
              <a:gdLst>
                <a:gd name="T0" fmla="*/ 0 w 17"/>
                <a:gd name="T1" fmla="*/ 0 h 404"/>
                <a:gd name="T2" fmla="*/ 0 w 17"/>
                <a:gd name="T3" fmla="*/ 404 h 404"/>
                <a:gd name="T4" fmla="*/ 17 w 17"/>
                <a:gd name="T5" fmla="*/ 404 h 404"/>
              </a:gdLst>
              <a:ahLst/>
              <a:cxnLst>
                <a:cxn ang="0">
                  <a:pos x="T0" y="T1"/>
                </a:cxn>
                <a:cxn ang="0">
                  <a:pos x="T2" y="T3"/>
                </a:cxn>
                <a:cxn ang="0">
                  <a:pos x="T4" y="T5"/>
                </a:cxn>
              </a:cxnLst>
              <a:rect l="0" t="0" r="r" b="b"/>
              <a:pathLst>
                <a:path w="17" h="404">
                  <a:moveTo>
                    <a:pt x="0" y="0"/>
                  </a:moveTo>
                  <a:lnTo>
                    <a:pt x="0" y="404"/>
                  </a:lnTo>
                  <a:lnTo>
                    <a:pt x="17" y="40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9" name="Freeform 57"/>
            <p:cNvSpPr>
              <a:spLocks/>
            </p:cNvSpPr>
            <p:nvPr/>
          </p:nvSpPr>
          <p:spPr bwMode="auto">
            <a:xfrm>
              <a:off x="4122" y="1960"/>
              <a:ext cx="3" cy="285"/>
            </a:xfrm>
            <a:custGeom>
              <a:avLst/>
              <a:gdLst>
                <a:gd name="T0" fmla="*/ 0 w 3"/>
                <a:gd name="T1" fmla="*/ 285 h 285"/>
                <a:gd name="T2" fmla="*/ 0 w 3"/>
                <a:gd name="T3" fmla="*/ 0 h 285"/>
                <a:gd name="T4" fmla="*/ 3 w 3"/>
                <a:gd name="T5" fmla="*/ 0 h 285"/>
              </a:gdLst>
              <a:ahLst/>
              <a:cxnLst>
                <a:cxn ang="0">
                  <a:pos x="T0" y="T1"/>
                </a:cxn>
                <a:cxn ang="0">
                  <a:pos x="T2" y="T3"/>
                </a:cxn>
                <a:cxn ang="0">
                  <a:pos x="T4" y="T5"/>
                </a:cxn>
              </a:cxnLst>
              <a:rect l="0" t="0" r="r" b="b"/>
              <a:pathLst>
                <a:path w="3" h="285">
                  <a:moveTo>
                    <a:pt x="0" y="285"/>
                  </a:moveTo>
                  <a:lnTo>
                    <a:pt x="0" y="0"/>
                  </a:lnTo>
                  <a:lnTo>
                    <a:pt x="3"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0" name="Rectangle 58"/>
            <p:cNvSpPr>
              <a:spLocks noChangeArrowheads="1"/>
            </p:cNvSpPr>
            <p:nvPr/>
          </p:nvSpPr>
          <p:spPr bwMode="auto">
            <a:xfrm>
              <a:off x="4158" y="2442"/>
              <a:ext cx="109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JX000563 </a:t>
              </a:r>
              <a:r>
                <a:rPr kumimoji="0" lang="es-EC" altLang="es-EC" sz="800" b="0" i="1" u="none" strike="noStrike" cap="none" normalizeH="0" baseline="0" dirty="0" smtClean="0">
                  <a:ln>
                    <a:noFill/>
                  </a:ln>
                  <a:solidFill>
                    <a:srgbClr val="000000"/>
                  </a:solidFill>
                  <a:effectLst/>
                  <a:latin typeface="Arial" panose="020B0604020202020204" pitchFamily="34" charset="0"/>
                </a:rPr>
                <a:t>Macaca </a:t>
              </a:r>
              <a:r>
                <a:rPr kumimoji="0" lang="es-EC" altLang="es-EC" sz="800" b="0" i="1" u="none" strike="noStrike" cap="none" normalizeH="0" baseline="0" dirty="0" err="1" smtClean="0">
                  <a:ln>
                    <a:noFill/>
                  </a:ln>
                  <a:solidFill>
                    <a:srgbClr val="000000"/>
                  </a:solidFill>
                  <a:effectLst/>
                  <a:latin typeface="Arial" panose="020B0604020202020204" pitchFamily="34" charset="0"/>
                </a:rPr>
                <a:t>mulatta</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0" u="none" strike="noStrike" cap="none" normalizeH="0" baseline="0" dirty="0" smtClean="0">
                  <a:ln>
                    <a:noFill/>
                  </a:ln>
                  <a:solidFill>
                    <a:srgbClr val="000000"/>
                  </a:solidFill>
                  <a:effectLst/>
                  <a:latin typeface="Arial" panose="020B0604020202020204" pitchFamily="34" charset="0"/>
                </a:rPr>
                <a:t>China BIII</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61" name="Freeform 59"/>
            <p:cNvSpPr>
              <a:spLocks/>
            </p:cNvSpPr>
            <p:nvPr/>
          </p:nvSpPr>
          <p:spPr bwMode="auto">
            <a:xfrm>
              <a:off x="4139" y="2479"/>
              <a:ext cx="0" cy="54"/>
            </a:xfrm>
            <a:custGeom>
              <a:avLst/>
              <a:gdLst>
                <a:gd name="T0" fmla="*/ 54 h 54"/>
                <a:gd name="T1" fmla="*/ 0 h 54"/>
                <a:gd name="T2" fmla="*/ 0 h 54"/>
              </a:gdLst>
              <a:ahLst/>
              <a:cxnLst>
                <a:cxn ang="0">
                  <a:pos x="0" y="T0"/>
                </a:cxn>
                <a:cxn ang="0">
                  <a:pos x="0" y="T1"/>
                </a:cxn>
                <a:cxn ang="0">
                  <a:pos x="0" y="T2"/>
                </a:cxn>
              </a:cxnLst>
              <a:rect l="0" t="0" r="r" b="b"/>
              <a:pathLst>
                <a:path h="54">
                  <a:moveTo>
                    <a:pt x="0" y="54"/>
                  </a:moveTo>
                  <a:lnTo>
                    <a:pt x="0" y="0"/>
                  </a:lnTo>
                  <a:lnTo>
                    <a:pt x="0"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2" name="Rectangle 60"/>
            <p:cNvSpPr>
              <a:spLocks noChangeArrowheads="1"/>
            </p:cNvSpPr>
            <p:nvPr/>
          </p:nvSpPr>
          <p:spPr bwMode="auto">
            <a:xfrm>
              <a:off x="4198" y="2555"/>
              <a:ext cx="95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AY368163 Ambiental/ USA/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63" name="Freeform 61"/>
            <p:cNvSpPr>
              <a:spLocks/>
            </p:cNvSpPr>
            <p:nvPr/>
          </p:nvSpPr>
          <p:spPr bwMode="auto">
            <a:xfrm>
              <a:off x="4139" y="2538"/>
              <a:ext cx="56" cy="54"/>
            </a:xfrm>
            <a:custGeom>
              <a:avLst/>
              <a:gdLst>
                <a:gd name="T0" fmla="*/ 0 w 56"/>
                <a:gd name="T1" fmla="*/ 0 h 54"/>
                <a:gd name="T2" fmla="*/ 0 w 56"/>
                <a:gd name="T3" fmla="*/ 54 h 54"/>
                <a:gd name="T4" fmla="*/ 56 w 56"/>
                <a:gd name="T5" fmla="*/ 54 h 54"/>
              </a:gdLst>
              <a:ahLst/>
              <a:cxnLst>
                <a:cxn ang="0">
                  <a:pos x="T0" y="T1"/>
                </a:cxn>
                <a:cxn ang="0">
                  <a:pos x="T2" y="T3"/>
                </a:cxn>
                <a:cxn ang="0">
                  <a:pos x="T4" y="T5"/>
                </a:cxn>
              </a:cxnLst>
              <a:rect l="0" t="0" r="r" b="b"/>
              <a:pathLst>
                <a:path w="56" h="54">
                  <a:moveTo>
                    <a:pt x="0" y="0"/>
                  </a:moveTo>
                  <a:lnTo>
                    <a:pt x="0" y="54"/>
                  </a:lnTo>
                  <a:lnTo>
                    <a:pt x="56" y="5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4" name="Freeform 62"/>
            <p:cNvSpPr>
              <a:spLocks/>
            </p:cNvSpPr>
            <p:nvPr/>
          </p:nvSpPr>
          <p:spPr bwMode="auto">
            <a:xfrm>
              <a:off x="4122" y="2249"/>
              <a:ext cx="17" cy="287"/>
            </a:xfrm>
            <a:custGeom>
              <a:avLst/>
              <a:gdLst>
                <a:gd name="T0" fmla="*/ 0 w 17"/>
                <a:gd name="T1" fmla="*/ 0 h 287"/>
                <a:gd name="T2" fmla="*/ 0 w 17"/>
                <a:gd name="T3" fmla="*/ 287 h 287"/>
                <a:gd name="T4" fmla="*/ 17 w 17"/>
                <a:gd name="T5" fmla="*/ 287 h 287"/>
              </a:gdLst>
              <a:ahLst/>
              <a:cxnLst>
                <a:cxn ang="0">
                  <a:pos x="T0" y="T1"/>
                </a:cxn>
                <a:cxn ang="0">
                  <a:pos x="T2" y="T3"/>
                </a:cxn>
                <a:cxn ang="0">
                  <a:pos x="T4" y="T5"/>
                </a:cxn>
              </a:cxnLst>
              <a:rect l="0" t="0" r="r" b="b"/>
              <a:pathLst>
                <a:path w="17" h="287">
                  <a:moveTo>
                    <a:pt x="0" y="0"/>
                  </a:moveTo>
                  <a:lnTo>
                    <a:pt x="0" y="287"/>
                  </a:lnTo>
                  <a:lnTo>
                    <a:pt x="17" y="287"/>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5" name="Freeform 63"/>
            <p:cNvSpPr>
              <a:spLocks/>
            </p:cNvSpPr>
            <p:nvPr/>
          </p:nvSpPr>
          <p:spPr bwMode="auto">
            <a:xfrm>
              <a:off x="4109" y="2247"/>
              <a:ext cx="13" cy="255"/>
            </a:xfrm>
            <a:custGeom>
              <a:avLst/>
              <a:gdLst>
                <a:gd name="T0" fmla="*/ 0 w 13"/>
                <a:gd name="T1" fmla="*/ 255 h 255"/>
                <a:gd name="T2" fmla="*/ 0 w 13"/>
                <a:gd name="T3" fmla="*/ 0 h 255"/>
                <a:gd name="T4" fmla="*/ 13 w 13"/>
                <a:gd name="T5" fmla="*/ 0 h 255"/>
              </a:gdLst>
              <a:ahLst/>
              <a:cxnLst>
                <a:cxn ang="0">
                  <a:pos x="T0" y="T1"/>
                </a:cxn>
                <a:cxn ang="0">
                  <a:pos x="T2" y="T3"/>
                </a:cxn>
                <a:cxn ang="0">
                  <a:pos x="T4" y="T5"/>
                </a:cxn>
              </a:cxnLst>
              <a:rect l="0" t="0" r="r" b="b"/>
              <a:pathLst>
                <a:path w="13" h="255">
                  <a:moveTo>
                    <a:pt x="0" y="255"/>
                  </a:moveTo>
                  <a:lnTo>
                    <a:pt x="0" y="0"/>
                  </a:lnTo>
                  <a:lnTo>
                    <a:pt x="13"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6" name="Rectangle 64"/>
            <p:cNvSpPr>
              <a:spLocks noChangeArrowheads="1"/>
            </p:cNvSpPr>
            <p:nvPr/>
          </p:nvSpPr>
          <p:spPr bwMode="auto">
            <a:xfrm>
              <a:off x="4115" y="2668"/>
              <a:ext cx="93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KF922919 Humano/ Brasil/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67" name="Freeform 65"/>
            <p:cNvSpPr>
              <a:spLocks/>
            </p:cNvSpPr>
            <p:nvPr/>
          </p:nvSpPr>
          <p:spPr bwMode="auto">
            <a:xfrm>
              <a:off x="4113" y="2705"/>
              <a:ext cx="0" cy="54"/>
            </a:xfrm>
            <a:custGeom>
              <a:avLst/>
              <a:gdLst>
                <a:gd name="T0" fmla="*/ 54 h 54"/>
                <a:gd name="T1" fmla="*/ 0 h 54"/>
                <a:gd name="T2" fmla="*/ 0 h 54"/>
              </a:gdLst>
              <a:ahLst/>
              <a:cxnLst>
                <a:cxn ang="0">
                  <a:pos x="0" y="T0"/>
                </a:cxn>
                <a:cxn ang="0">
                  <a:pos x="0" y="T1"/>
                </a:cxn>
                <a:cxn ang="0">
                  <a:pos x="0" y="T2"/>
                </a:cxn>
              </a:cxnLst>
              <a:rect l="0" t="0" r="r" b="b"/>
              <a:pathLst>
                <a:path h="54">
                  <a:moveTo>
                    <a:pt x="0" y="54"/>
                  </a:moveTo>
                  <a:lnTo>
                    <a:pt x="0" y="0"/>
                  </a:lnTo>
                  <a:lnTo>
                    <a:pt x="0"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8" name="Rectangle 66"/>
            <p:cNvSpPr>
              <a:spLocks noChangeArrowheads="1"/>
            </p:cNvSpPr>
            <p:nvPr/>
          </p:nvSpPr>
          <p:spPr bwMode="auto">
            <a:xfrm>
              <a:off x="4115" y="2781"/>
              <a:ext cx="919"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AY228629 Humano/ India/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69" name="Freeform 67"/>
            <p:cNvSpPr>
              <a:spLocks/>
            </p:cNvSpPr>
            <p:nvPr/>
          </p:nvSpPr>
          <p:spPr bwMode="auto">
            <a:xfrm>
              <a:off x="4113" y="2764"/>
              <a:ext cx="0" cy="54"/>
            </a:xfrm>
            <a:custGeom>
              <a:avLst/>
              <a:gdLst>
                <a:gd name="T0" fmla="*/ 0 h 54"/>
                <a:gd name="T1" fmla="*/ 54 h 54"/>
                <a:gd name="T2" fmla="*/ 54 h 54"/>
              </a:gdLst>
              <a:ahLst/>
              <a:cxnLst>
                <a:cxn ang="0">
                  <a:pos x="0" y="T0"/>
                </a:cxn>
                <a:cxn ang="0">
                  <a:pos x="0" y="T1"/>
                </a:cxn>
                <a:cxn ang="0">
                  <a:pos x="0" y="T2"/>
                </a:cxn>
              </a:cxnLst>
              <a:rect l="0" t="0" r="r" b="b"/>
              <a:pathLst>
                <a:path h="54">
                  <a:moveTo>
                    <a:pt x="0" y="0"/>
                  </a:moveTo>
                  <a:lnTo>
                    <a:pt x="0" y="54"/>
                  </a:lnTo>
                  <a:lnTo>
                    <a:pt x="0" y="5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0" name="Freeform 68"/>
            <p:cNvSpPr>
              <a:spLocks/>
            </p:cNvSpPr>
            <p:nvPr/>
          </p:nvSpPr>
          <p:spPr bwMode="auto">
            <a:xfrm>
              <a:off x="4109" y="2506"/>
              <a:ext cx="4" cy="256"/>
            </a:xfrm>
            <a:custGeom>
              <a:avLst/>
              <a:gdLst>
                <a:gd name="T0" fmla="*/ 0 w 4"/>
                <a:gd name="T1" fmla="*/ 0 h 256"/>
                <a:gd name="T2" fmla="*/ 0 w 4"/>
                <a:gd name="T3" fmla="*/ 256 h 256"/>
                <a:gd name="T4" fmla="*/ 4 w 4"/>
                <a:gd name="T5" fmla="*/ 256 h 256"/>
              </a:gdLst>
              <a:ahLst/>
              <a:cxnLst>
                <a:cxn ang="0">
                  <a:pos x="T0" y="T1"/>
                </a:cxn>
                <a:cxn ang="0">
                  <a:pos x="T2" y="T3"/>
                </a:cxn>
                <a:cxn ang="0">
                  <a:pos x="T4" y="T5"/>
                </a:cxn>
              </a:cxnLst>
              <a:rect l="0" t="0" r="r" b="b"/>
              <a:pathLst>
                <a:path w="4" h="256">
                  <a:moveTo>
                    <a:pt x="0" y="0"/>
                  </a:moveTo>
                  <a:lnTo>
                    <a:pt x="0" y="256"/>
                  </a:lnTo>
                  <a:lnTo>
                    <a:pt x="4" y="256"/>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1" name="Freeform 69"/>
            <p:cNvSpPr>
              <a:spLocks/>
            </p:cNvSpPr>
            <p:nvPr/>
          </p:nvSpPr>
          <p:spPr bwMode="auto">
            <a:xfrm>
              <a:off x="4106" y="2504"/>
              <a:ext cx="3" cy="211"/>
            </a:xfrm>
            <a:custGeom>
              <a:avLst/>
              <a:gdLst>
                <a:gd name="T0" fmla="*/ 0 w 3"/>
                <a:gd name="T1" fmla="*/ 211 h 211"/>
                <a:gd name="T2" fmla="*/ 0 w 3"/>
                <a:gd name="T3" fmla="*/ 0 h 211"/>
                <a:gd name="T4" fmla="*/ 3 w 3"/>
                <a:gd name="T5" fmla="*/ 0 h 211"/>
              </a:gdLst>
              <a:ahLst/>
              <a:cxnLst>
                <a:cxn ang="0">
                  <a:pos x="T0" y="T1"/>
                </a:cxn>
                <a:cxn ang="0">
                  <a:pos x="T2" y="T3"/>
                </a:cxn>
                <a:cxn ang="0">
                  <a:pos x="T4" y="T5"/>
                </a:cxn>
              </a:cxnLst>
              <a:rect l="0" t="0" r="r" b="b"/>
              <a:pathLst>
                <a:path w="3" h="211">
                  <a:moveTo>
                    <a:pt x="0" y="211"/>
                  </a:moveTo>
                  <a:lnTo>
                    <a:pt x="0" y="0"/>
                  </a:lnTo>
                  <a:lnTo>
                    <a:pt x="3"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2" name="Rectangle 70"/>
            <p:cNvSpPr>
              <a:spLocks noChangeArrowheads="1"/>
            </p:cNvSpPr>
            <p:nvPr/>
          </p:nvSpPr>
          <p:spPr bwMode="auto">
            <a:xfrm>
              <a:off x="4125" y="2894"/>
              <a:ext cx="84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KM495697 Gato/ Brasil/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73" name="Freeform 71"/>
            <p:cNvSpPr>
              <a:spLocks/>
            </p:cNvSpPr>
            <p:nvPr/>
          </p:nvSpPr>
          <p:spPr bwMode="auto">
            <a:xfrm>
              <a:off x="4106" y="2719"/>
              <a:ext cx="16" cy="212"/>
            </a:xfrm>
            <a:custGeom>
              <a:avLst/>
              <a:gdLst>
                <a:gd name="T0" fmla="*/ 0 w 16"/>
                <a:gd name="T1" fmla="*/ 0 h 212"/>
                <a:gd name="T2" fmla="*/ 0 w 16"/>
                <a:gd name="T3" fmla="*/ 212 h 212"/>
                <a:gd name="T4" fmla="*/ 16 w 16"/>
                <a:gd name="T5" fmla="*/ 212 h 212"/>
              </a:gdLst>
              <a:ahLst/>
              <a:cxnLst>
                <a:cxn ang="0">
                  <a:pos x="T0" y="T1"/>
                </a:cxn>
                <a:cxn ang="0">
                  <a:pos x="T2" y="T3"/>
                </a:cxn>
                <a:cxn ang="0">
                  <a:pos x="T4" y="T5"/>
                </a:cxn>
              </a:cxnLst>
              <a:rect l="0" t="0" r="r" b="b"/>
              <a:pathLst>
                <a:path w="16" h="212">
                  <a:moveTo>
                    <a:pt x="0" y="0"/>
                  </a:moveTo>
                  <a:lnTo>
                    <a:pt x="0" y="212"/>
                  </a:lnTo>
                  <a:lnTo>
                    <a:pt x="16" y="212"/>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4" name="Freeform 72"/>
            <p:cNvSpPr>
              <a:spLocks/>
            </p:cNvSpPr>
            <p:nvPr/>
          </p:nvSpPr>
          <p:spPr bwMode="auto">
            <a:xfrm>
              <a:off x="4039" y="2717"/>
              <a:ext cx="67" cy="161"/>
            </a:xfrm>
            <a:custGeom>
              <a:avLst/>
              <a:gdLst>
                <a:gd name="T0" fmla="*/ 0 w 67"/>
                <a:gd name="T1" fmla="*/ 161 h 161"/>
                <a:gd name="T2" fmla="*/ 0 w 67"/>
                <a:gd name="T3" fmla="*/ 0 h 161"/>
                <a:gd name="T4" fmla="*/ 67 w 67"/>
                <a:gd name="T5" fmla="*/ 0 h 161"/>
              </a:gdLst>
              <a:ahLst/>
              <a:cxnLst>
                <a:cxn ang="0">
                  <a:pos x="T0" y="T1"/>
                </a:cxn>
                <a:cxn ang="0">
                  <a:pos x="T2" y="T3"/>
                </a:cxn>
                <a:cxn ang="0">
                  <a:pos x="T4" y="T5"/>
                </a:cxn>
              </a:cxnLst>
              <a:rect l="0" t="0" r="r" b="b"/>
              <a:pathLst>
                <a:path w="67" h="161">
                  <a:moveTo>
                    <a:pt x="0" y="161"/>
                  </a:moveTo>
                  <a:lnTo>
                    <a:pt x="0" y="0"/>
                  </a:lnTo>
                  <a:lnTo>
                    <a:pt x="67"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5" name="Rectangle 73"/>
            <p:cNvSpPr>
              <a:spLocks noChangeArrowheads="1"/>
            </p:cNvSpPr>
            <p:nvPr/>
          </p:nvSpPr>
          <p:spPr bwMode="auto">
            <a:xfrm>
              <a:off x="4211" y="3007"/>
              <a:ext cx="843"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KF922970 Agua/ Brasil/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76" name="Freeform 74"/>
            <p:cNvSpPr>
              <a:spLocks/>
            </p:cNvSpPr>
            <p:nvPr/>
          </p:nvSpPr>
          <p:spPr bwMode="auto">
            <a:xfrm>
              <a:off x="4039" y="2883"/>
              <a:ext cx="169" cy="161"/>
            </a:xfrm>
            <a:custGeom>
              <a:avLst/>
              <a:gdLst>
                <a:gd name="T0" fmla="*/ 0 w 169"/>
                <a:gd name="T1" fmla="*/ 0 h 161"/>
                <a:gd name="T2" fmla="*/ 0 w 169"/>
                <a:gd name="T3" fmla="*/ 161 h 161"/>
                <a:gd name="T4" fmla="*/ 169 w 169"/>
                <a:gd name="T5" fmla="*/ 161 h 161"/>
              </a:gdLst>
              <a:ahLst/>
              <a:cxnLst>
                <a:cxn ang="0">
                  <a:pos x="T0" y="T1"/>
                </a:cxn>
                <a:cxn ang="0">
                  <a:pos x="T2" y="T3"/>
                </a:cxn>
                <a:cxn ang="0">
                  <a:pos x="T4" y="T5"/>
                </a:cxn>
              </a:cxnLst>
              <a:rect l="0" t="0" r="r" b="b"/>
              <a:pathLst>
                <a:path w="169" h="161">
                  <a:moveTo>
                    <a:pt x="0" y="0"/>
                  </a:moveTo>
                  <a:lnTo>
                    <a:pt x="0" y="161"/>
                  </a:lnTo>
                  <a:lnTo>
                    <a:pt x="169" y="161"/>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7" name="Freeform 75"/>
            <p:cNvSpPr>
              <a:spLocks/>
            </p:cNvSpPr>
            <p:nvPr/>
          </p:nvSpPr>
          <p:spPr bwMode="auto">
            <a:xfrm>
              <a:off x="3317" y="2881"/>
              <a:ext cx="722" cy="135"/>
            </a:xfrm>
            <a:custGeom>
              <a:avLst/>
              <a:gdLst>
                <a:gd name="T0" fmla="*/ 0 w 722"/>
                <a:gd name="T1" fmla="*/ 135 h 135"/>
                <a:gd name="T2" fmla="*/ 0 w 722"/>
                <a:gd name="T3" fmla="*/ 0 h 135"/>
                <a:gd name="T4" fmla="*/ 722 w 722"/>
                <a:gd name="T5" fmla="*/ 0 h 135"/>
              </a:gdLst>
              <a:ahLst/>
              <a:cxnLst>
                <a:cxn ang="0">
                  <a:pos x="T0" y="T1"/>
                </a:cxn>
                <a:cxn ang="0">
                  <a:pos x="T2" y="T3"/>
                </a:cxn>
                <a:cxn ang="0">
                  <a:pos x="T4" y="T5"/>
                </a:cxn>
              </a:cxnLst>
              <a:rect l="0" t="0" r="r" b="b"/>
              <a:pathLst>
                <a:path w="722" h="135">
                  <a:moveTo>
                    <a:pt x="0" y="135"/>
                  </a:moveTo>
                  <a:lnTo>
                    <a:pt x="0" y="0"/>
                  </a:lnTo>
                  <a:lnTo>
                    <a:pt x="722"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8" name="Rectangle 76"/>
            <p:cNvSpPr>
              <a:spLocks noChangeArrowheads="1"/>
            </p:cNvSpPr>
            <p:nvPr/>
          </p:nvSpPr>
          <p:spPr bwMode="auto">
            <a:xfrm>
              <a:off x="4268" y="3120"/>
              <a:ext cx="921"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DQ220289 Perro/ Alemania/ D</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79" name="Freeform 77"/>
            <p:cNvSpPr>
              <a:spLocks/>
            </p:cNvSpPr>
            <p:nvPr/>
          </p:nvSpPr>
          <p:spPr bwMode="auto">
            <a:xfrm>
              <a:off x="3317" y="3021"/>
              <a:ext cx="949" cy="137"/>
            </a:xfrm>
            <a:custGeom>
              <a:avLst/>
              <a:gdLst>
                <a:gd name="T0" fmla="*/ 0 w 949"/>
                <a:gd name="T1" fmla="*/ 0 h 137"/>
                <a:gd name="T2" fmla="*/ 0 w 949"/>
                <a:gd name="T3" fmla="*/ 137 h 137"/>
                <a:gd name="T4" fmla="*/ 949 w 949"/>
                <a:gd name="T5" fmla="*/ 137 h 137"/>
              </a:gdLst>
              <a:ahLst/>
              <a:cxnLst>
                <a:cxn ang="0">
                  <a:pos x="T0" y="T1"/>
                </a:cxn>
                <a:cxn ang="0">
                  <a:pos x="T2" y="T3"/>
                </a:cxn>
                <a:cxn ang="0">
                  <a:pos x="T4" y="T5"/>
                </a:cxn>
              </a:cxnLst>
              <a:rect l="0" t="0" r="r" b="b"/>
              <a:pathLst>
                <a:path w="949" h="137">
                  <a:moveTo>
                    <a:pt x="0" y="0"/>
                  </a:moveTo>
                  <a:lnTo>
                    <a:pt x="0" y="137"/>
                  </a:lnTo>
                  <a:lnTo>
                    <a:pt x="949" y="137"/>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0" name="Freeform 78"/>
            <p:cNvSpPr>
              <a:spLocks/>
            </p:cNvSpPr>
            <p:nvPr/>
          </p:nvSpPr>
          <p:spPr bwMode="auto">
            <a:xfrm>
              <a:off x="3182" y="3019"/>
              <a:ext cx="135" cy="176"/>
            </a:xfrm>
            <a:custGeom>
              <a:avLst/>
              <a:gdLst>
                <a:gd name="T0" fmla="*/ 0 w 135"/>
                <a:gd name="T1" fmla="*/ 176 h 176"/>
                <a:gd name="T2" fmla="*/ 0 w 135"/>
                <a:gd name="T3" fmla="*/ 0 h 176"/>
                <a:gd name="T4" fmla="*/ 135 w 135"/>
                <a:gd name="T5" fmla="*/ 0 h 176"/>
              </a:gdLst>
              <a:ahLst/>
              <a:cxnLst>
                <a:cxn ang="0">
                  <a:pos x="T0" y="T1"/>
                </a:cxn>
                <a:cxn ang="0">
                  <a:pos x="T2" y="T3"/>
                </a:cxn>
                <a:cxn ang="0">
                  <a:pos x="T4" y="T5"/>
                </a:cxn>
              </a:cxnLst>
              <a:rect l="0" t="0" r="r" b="b"/>
              <a:pathLst>
                <a:path w="135" h="176">
                  <a:moveTo>
                    <a:pt x="0" y="176"/>
                  </a:moveTo>
                  <a:lnTo>
                    <a:pt x="0" y="0"/>
                  </a:lnTo>
                  <a:lnTo>
                    <a:pt x="135"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1" name="Rectangle 79"/>
            <p:cNvSpPr>
              <a:spLocks noChangeArrowheads="1"/>
            </p:cNvSpPr>
            <p:nvPr/>
          </p:nvSpPr>
          <p:spPr bwMode="auto">
            <a:xfrm>
              <a:off x="4200" y="3233"/>
              <a:ext cx="843"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AY655706 Ganado/ USA/ E</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82" name="Freeform 80"/>
            <p:cNvSpPr>
              <a:spLocks/>
            </p:cNvSpPr>
            <p:nvPr/>
          </p:nvSpPr>
          <p:spPr bwMode="auto">
            <a:xfrm>
              <a:off x="3607" y="3271"/>
              <a:ext cx="591" cy="103"/>
            </a:xfrm>
            <a:custGeom>
              <a:avLst/>
              <a:gdLst>
                <a:gd name="T0" fmla="*/ 0 w 591"/>
                <a:gd name="T1" fmla="*/ 103 h 103"/>
                <a:gd name="T2" fmla="*/ 0 w 591"/>
                <a:gd name="T3" fmla="*/ 0 h 103"/>
                <a:gd name="T4" fmla="*/ 591 w 591"/>
                <a:gd name="T5" fmla="*/ 0 h 103"/>
              </a:gdLst>
              <a:ahLst/>
              <a:cxnLst>
                <a:cxn ang="0">
                  <a:pos x="T0" y="T1"/>
                </a:cxn>
                <a:cxn ang="0">
                  <a:pos x="T2" y="T3"/>
                </a:cxn>
                <a:cxn ang="0">
                  <a:pos x="T4" y="T5"/>
                </a:cxn>
              </a:cxnLst>
              <a:rect l="0" t="0" r="r" b="b"/>
              <a:pathLst>
                <a:path w="591" h="103">
                  <a:moveTo>
                    <a:pt x="0" y="103"/>
                  </a:moveTo>
                  <a:lnTo>
                    <a:pt x="0" y="0"/>
                  </a:lnTo>
                  <a:lnTo>
                    <a:pt x="591"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3" name="Rectangle 81"/>
            <p:cNvSpPr>
              <a:spLocks noChangeArrowheads="1"/>
            </p:cNvSpPr>
            <p:nvPr/>
          </p:nvSpPr>
          <p:spPr bwMode="auto">
            <a:xfrm>
              <a:off x="4392" y="3346"/>
              <a:ext cx="55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AF069558 Gato/ F</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84" name="Freeform 82"/>
            <p:cNvSpPr>
              <a:spLocks/>
            </p:cNvSpPr>
            <p:nvPr/>
          </p:nvSpPr>
          <p:spPr bwMode="auto">
            <a:xfrm>
              <a:off x="3642" y="3384"/>
              <a:ext cx="317" cy="96"/>
            </a:xfrm>
            <a:custGeom>
              <a:avLst/>
              <a:gdLst>
                <a:gd name="T0" fmla="*/ 0 w 317"/>
                <a:gd name="T1" fmla="*/ 96 h 96"/>
                <a:gd name="T2" fmla="*/ 0 w 317"/>
                <a:gd name="T3" fmla="*/ 0 h 96"/>
                <a:gd name="T4" fmla="*/ 317 w 317"/>
                <a:gd name="T5" fmla="*/ 0 h 96"/>
              </a:gdLst>
              <a:ahLst/>
              <a:cxnLst>
                <a:cxn ang="0">
                  <a:pos x="T0" y="T1"/>
                </a:cxn>
                <a:cxn ang="0">
                  <a:pos x="T2" y="T3"/>
                </a:cxn>
                <a:cxn ang="0">
                  <a:pos x="T4" y="T5"/>
                </a:cxn>
              </a:cxnLst>
              <a:rect l="0" t="0" r="r" b="b"/>
              <a:pathLst>
                <a:path w="317" h="96">
                  <a:moveTo>
                    <a:pt x="0" y="96"/>
                  </a:moveTo>
                  <a:lnTo>
                    <a:pt x="0" y="0"/>
                  </a:lnTo>
                  <a:lnTo>
                    <a:pt x="317"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5" name="Rectangle 83"/>
            <p:cNvSpPr>
              <a:spLocks noChangeArrowheads="1"/>
            </p:cNvSpPr>
            <p:nvPr/>
          </p:nvSpPr>
          <p:spPr bwMode="auto">
            <a:xfrm>
              <a:off x="4011" y="3459"/>
              <a:ext cx="95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EU781002 Puerco Salvaje/ /AIII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86" name="Freeform 84"/>
            <p:cNvSpPr>
              <a:spLocks/>
            </p:cNvSpPr>
            <p:nvPr/>
          </p:nvSpPr>
          <p:spPr bwMode="auto">
            <a:xfrm>
              <a:off x="3861" y="3497"/>
              <a:ext cx="147" cy="82"/>
            </a:xfrm>
            <a:custGeom>
              <a:avLst/>
              <a:gdLst>
                <a:gd name="T0" fmla="*/ 0 w 147"/>
                <a:gd name="T1" fmla="*/ 82 h 82"/>
                <a:gd name="T2" fmla="*/ 0 w 147"/>
                <a:gd name="T3" fmla="*/ 0 h 82"/>
                <a:gd name="T4" fmla="*/ 147 w 147"/>
                <a:gd name="T5" fmla="*/ 0 h 82"/>
              </a:gdLst>
              <a:ahLst/>
              <a:cxnLst>
                <a:cxn ang="0">
                  <a:pos x="T0" y="T1"/>
                </a:cxn>
                <a:cxn ang="0">
                  <a:pos x="T2" y="T3"/>
                </a:cxn>
                <a:cxn ang="0">
                  <a:pos x="T4" y="T5"/>
                </a:cxn>
              </a:cxnLst>
              <a:rect l="0" t="0" r="r" b="b"/>
              <a:pathLst>
                <a:path w="147" h="82">
                  <a:moveTo>
                    <a:pt x="0" y="82"/>
                  </a:moveTo>
                  <a:lnTo>
                    <a:pt x="0" y="0"/>
                  </a:lnTo>
                  <a:lnTo>
                    <a:pt x="147"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7" name="Rectangle 85"/>
            <p:cNvSpPr>
              <a:spLocks noChangeArrowheads="1"/>
            </p:cNvSpPr>
            <p:nvPr/>
          </p:nvSpPr>
          <p:spPr bwMode="auto">
            <a:xfrm>
              <a:off x="3968" y="3572"/>
              <a:ext cx="99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AF069557 Humano/ </a:t>
              </a:r>
              <a:r>
                <a:rPr kumimoji="0" lang="es-EC" altLang="es-EC" sz="800" b="0" i="0" u="none" strike="noStrike" cap="none" normalizeH="0" baseline="0" dirty="0" err="1" smtClean="0">
                  <a:ln>
                    <a:noFill/>
                  </a:ln>
                  <a:solidFill>
                    <a:srgbClr val="000000"/>
                  </a:solidFill>
                  <a:effectLst/>
                  <a:latin typeface="Arial" panose="020B0604020202020204" pitchFamily="34" charset="0"/>
                </a:rPr>
                <a:t>Austraia</a:t>
              </a:r>
              <a:r>
                <a:rPr kumimoji="0" lang="es-EC" altLang="es-EC" sz="800" b="0" i="0" u="none" strike="noStrike" cap="none" normalizeH="0" baseline="0" dirty="0" smtClean="0">
                  <a:ln>
                    <a:noFill/>
                  </a:ln>
                  <a:solidFill>
                    <a:srgbClr val="000000"/>
                  </a:solidFill>
                  <a:effectLst/>
                  <a:latin typeface="Arial" panose="020B0604020202020204" pitchFamily="34" charset="0"/>
                </a:rPr>
                <a:t>/ AII</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88" name="Freeform 86"/>
            <p:cNvSpPr>
              <a:spLocks/>
            </p:cNvSpPr>
            <p:nvPr/>
          </p:nvSpPr>
          <p:spPr bwMode="auto">
            <a:xfrm>
              <a:off x="3966" y="3610"/>
              <a:ext cx="0" cy="54"/>
            </a:xfrm>
            <a:custGeom>
              <a:avLst/>
              <a:gdLst>
                <a:gd name="T0" fmla="*/ 54 h 54"/>
                <a:gd name="T1" fmla="*/ 0 h 54"/>
                <a:gd name="T2" fmla="*/ 0 h 54"/>
              </a:gdLst>
              <a:ahLst/>
              <a:cxnLst>
                <a:cxn ang="0">
                  <a:pos x="0" y="T0"/>
                </a:cxn>
                <a:cxn ang="0">
                  <a:pos x="0" y="T1"/>
                </a:cxn>
                <a:cxn ang="0">
                  <a:pos x="0" y="T2"/>
                </a:cxn>
              </a:cxnLst>
              <a:rect l="0" t="0" r="r" b="b"/>
              <a:pathLst>
                <a:path h="54">
                  <a:moveTo>
                    <a:pt x="0" y="54"/>
                  </a:moveTo>
                  <a:lnTo>
                    <a:pt x="0" y="0"/>
                  </a:lnTo>
                  <a:lnTo>
                    <a:pt x="0"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9" name="Rectangle 87"/>
            <p:cNvSpPr>
              <a:spLocks noChangeArrowheads="1"/>
            </p:cNvSpPr>
            <p:nvPr/>
          </p:nvSpPr>
          <p:spPr bwMode="auto">
            <a:xfrm>
              <a:off x="4009" y="3685"/>
              <a:ext cx="99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AF069556 Humano/ Australia/ AI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90" name="Freeform 88"/>
            <p:cNvSpPr>
              <a:spLocks/>
            </p:cNvSpPr>
            <p:nvPr/>
          </p:nvSpPr>
          <p:spPr bwMode="auto">
            <a:xfrm>
              <a:off x="3966" y="3669"/>
              <a:ext cx="41" cy="54"/>
            </a:xfrm>
            <a:custGeom>
              <a:avLst/>
              <a:gdLst>
                <a:gd name="T0" fmla="*/ 0 w 41"/>
                <a:gd name="T1" fmla="*/ 0 h 54"/>
                <a:gd name="T2" fmla="*/ 0 w 41"/>
                <a:gd name="T3" fmla="*/ 54 h 54"/>
                <a:gd name="T4" fmla="*/ 41 w 41"/>
                <a:gd name="T5" fmla="*/ 54 h 54"/>
              </a:gdLst>
              <a:ahLst/>
              <a:cxnLst>
                <a:cxn ang="0">
                  <a:pos x="T0" y="T1"/>
                </a:cxn>
                <a:cxn ang="0">
                  <a:pos x="T2" y="T3"/>
                </a:cxn>
                <a:cxn ang="0">
                  <a:pos x="T4" y="T5"/>
                </a:cxn>
              </a:cxnLst>
              <a:rect l="0" t="0" r="r" b="b"/>
              <a:pathLst>
                <a:path w="41" h="54">
                  <a:moveTo>
                    <a:pt x="0" y="0"/>
                  </a:moveTo>
                  <a:lnTo>
                    <a:pt x="0" y="54"/>
                  </a:lnTo>
                  <a:lnTo>
                    <a:pt x="41" y="5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1" name="Freeform 89"/>
            <p:cNvSpPr>
              <a:spLocks/>
            </p:cNvSpPr>
            <p:nvPr/>
          </p:nvSpPr>
          <p:spPr bwMode="auto">
            <a:xfrm>
              <a:off x="3861" y="3584"/>
              <a:ext cx="105" cy="82"/>
            </a:xfrm>
            <a:custGeom>
              <a:avLst/>
              <a:gdLst>
                <a:gd name="T0" fmla="*/ 0 w 105"/>
                <a:gd name="T1" fmla="*/ 0 h 82"/>
                <a:gd name="T2" fmla="*/ 0 w 105"/>
                <a:gd name="T3" fmla="*/ 82 h 82"/>
                <a:gd name="T4" fmla="*/ 105 w 105"/>
                <a:gd name="T5" fmla="*/ 82 h 82"/>
              </a:gdLst>
              <a:ahLst/>
              <a:cxnLst>
                <a:cxn ang="0">
                  <a:pos x="T0" y="T1"/>
                </a:cxn>
                <a:cxn ang="0">
                  <a:pos x="T2" y="T3"/>
                </a:cxn>
                <a:cxn ang="0">
                  <a:pos x="T4" y="T5"/>
                </a:cxn>
              </a:cxnLst>
              <a:rect l="0" t="0" r="r" b="b"/>
              <a:pathLst>
                <a:path w="105" h="82">
                  <a:moveTo>
                    <a:pt x="0" y="0"/>
                  </a:moveTo>
                  <a:lnTo>
                    <a:pt x="0" y="82"/>
                  </a:lnTo>
                  <a:lnTo>
                    <a:pt x="105" y="82"/>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2" name="Freeform 90"/>
            <p:cNvSpPr>
              <a:spLocks/>
            </p:cNvSpPr>
            <p:nvPr/>
          </p:nvSpPr>
          <p:spPr bwMode="auto">
            <a:xfrm>
              <a:off x="3642" y="3485"/>
              <a:ext cx="219" cy="97"/>
            </a:xfrm>
            <a:custGeom>
              <a:avLst/>
              <a:gdLst>
                <a:gd name="T0" fmla="*/ 0 w 219"/>
                <a:gd name="T1" fmla="*/ 0 h 97"/>
                <a:gd name="T2" fmla="*/ 0 w 219"/>
                <a:gd name="T3" fmla="*/ 97 h 97"/>
                <a:gd name="T4" fmla="*/ 219 w 219"/>
                <a:gd name="T5" fmla="*/ 97 h 97"/>
              </a:gdLst>
              <a:ahLst/>
              <a:cxnLst>
                <a:cxn ang="0">
                  <a:pos x="T0" y="T1"/>
                </a:cxn>
                <a:cxn ang="0">
                  <a:pos x="T2" y="T3"/>
                </a:cxn>
                <a:cxn ang="0">
                  <a:pos x="T4" y="T5"/>
                </a:cxn>
              </a:cxnLst>
              <a:rect l="0" t="0" r="r" b="b"/>
              <a:pathLst>
                <a:path w="219" h="97">
                  <a:moveTo>
                    <a:pt x="0" y="0"/>
                  </a:moveTo>
                  <a:lnTo>
                    <a:pt x="0" y="97"/>
                  </a:lnTo>
                  <a:lnTo>
                    <a:pt x="219" y="97"/>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3" name="Freeform 91"/>
            <p:cNvSpPr>
              <a:spLocks/>
            </p:cNvSpPr>
            <p:nvPr/>
          </p:nvSpPr>
          <p:spPr bwMode="auto">
            <a:xfrm>
              <a:off x="3607" y="3379"/>
              <a:ext cx="35" cy="104"/>
            </a:xfrm>
            <a:custGeom>
              <a:avLst/>
              <a:gdLst>
                <a:gd name="T0" fmla="*/ 0 w 35"/>
                <a:gd name="T1" fmla="*/ 0 h 104"/>
                <a:gd name="T2" fmla="*/ 0 w 35"/>
                <a:gd name="T3" fmla="*/ 104 h 104"/>
                <a:gd name="T4" fmla="*/ 35 w 35"/>
                <a:gd name="T5" fmla="*/ 104 h 104"/>
              </a:gdLst>
              <a:ahLst/>
              <a:cxnLst>
                <a:cxn ang="0">
                  <a:pos x="T0" y="T1"/>
                </a:cxn>
                <a:cxn ang="0">
                  <a:pos x="T2" y="T3"/>
                </a:cxn>
                <a:cxn ang="0">
                  <a:pos x="T4" y="T5"/>
                </a:cxn>
              </a:cxnLst>
              <a:rect l="0" t="0" r="r" b="b"/>
              <a:pathLst>
                <a:path w="35" h="104">
                  <a:moveTo>
                    <a:pt x="0" y="0"/>
                  </a:moveTo>
                  <a:lnTo>
                    <a:pt x="0" y="104"/>
                  </a:lnTo>
                  <a:lnTo>
                    <a:pt x="35" y="10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4" name="Freeform 92"/>
            <p:cNvSpPr>
              <a:spLocks/>
            </p:cNvSpPr>
            <p:nvPr/>
          </p:nvSpPr>
          <p:spPr bwMode="auto">
            <a:xfrm>
              <a:off x="3182" y="3200"/>
              <a:ext cx="425" cy="177"/>
            </a:xfrm>
            <a:custGeom>
              <a:avLst/>
              <a:gdLst>
                <a:gd name="T0" fmla="*/ 0 w 425"/>
                <a:gd name="T1" fmla="*/ 0 h 177"/>
                <a:gd name="T2" fmla="*/ 0 w 425"/>
                <a:gd name="T3" fmla="*/ 177 h 177"/>
                <a:gd name="T4" fmla="*/ 425 w 425"/>
                <a:gd name="T5" fmla="*/ 177 h 177"/>
              </a:gdLst>
              <a:ahLst/>
              <a:cxnLst>
                <a:cxn ang="0">
                  <a:pos x="T0" y="T1"/>
                </a:cxn>
                <a:cxn ang="0">
                  <a:pos x="T2" y="T3"/>
                </a:cxn>
                <a:cxn ang="0">
                  <a:pos x="T4" y="T5"/>
                </a:cxn>
              </a:cxnLst>
              <a:rect l="0" t="0" r="r" b="b"/>
              <a:pathLst>
                <a:path w="425" h="177">
                  <a:moveTo>
                    <a:pt x="0" y="0"/>
                  </a:moveTo>
                  <a:lnTo>
                    <a:pt x="0" y="177"/>
                  </a:lnTo>
                  <a:lnTo>
                    <a:pt x="425" y="177"/>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5" name="Freeform 93"/>
            <p:cNvSpPr>
              <a:spLocks/>
            </p:cNvSpPr>
            <p:nvPr/>
          </p:nvSpPr>
          <p:spPr bwMode="auto">
            <a:xfrm>
              <a:off x="3168" y="3198"/>
              <a:ext cx="14" cy="345"/>
            </a:xfrm>
            <a:custGeom>
              <a:avLst/>
              <a:gdLst>
                <a:gd name="T0" fmla="*/ 0 w 14"/>
                <a:gd name="T1" fmla="*/ 345 h 345"/>
                <a:gd name="T2" fmla="*/ 0 w 14"/>
                <a:gd name="T3" fmla="*/ 0 h 345"/>
                <a:gd name="T4" fmla="*/ 14 w 14"/>
                <a:gd name="T5" fmla="*/ 0 h 345"/>
              </a:gdLst>
              <a:ahLst/>
              <a:cxnLst>
                <a:cxn ang="0">
                  <a:pos x="T0" y="T1"/>
                </a:cxn>
                <a:cxn ang="0">
                  <a:pos x="T2" y="T3"/>
                </a:cxn>
                <a:cxn ang="0">
                  <a:pos x="T4" y="T5"/>
                </a:cxn>
              </a:cxnLst>
              <a:rect l="0" t="0" r="r" b="b"/>
              <a:pathLst>
                <a:path w="14" h="345">
                  <a:moveTo>
                    <a:pt x="0" y="345"/>
                  </a:moveTo>
                  <a:lnTo>
                    <a:pt x="0" y="0"/>
                  </a:lnTo>
                  <a:lnTo>
                    <a:pt x="14"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6" name="Rectangle 94"/>
            <p:cNvSpPr>
              <a:spLocks noChangeArrowheads="1"/>
            </p:cNvSpPr>
            <p:nvPr/>
          </p:nvSpPr>
          <p:spPr bwMode="auto">
            <a:xfrm>
              <a:off x="3728" y="3799"/>
              <a:ext cx="999"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EU781013 Rata/ Desconocido/ G</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97" name="Freeform 95"/>
            <p:cNvSpPr>
              <a:spLocks/>
            </p:cNvSpPr>
            <p:nvPr/>
          </p:nvSpPr>
          <p:spPr bwMode="auto">
            <a:xfrm>
              <a:off x="3248" y="3836"/>
              <a:ext cx="478" cy="54"/>
            </a:xfrm>
            <a:custGeom>
              <a:avLst/>
              <a:gdLst>
                <a:gd name="T0" fmla="*/ 0 w 478"/>
                <a:gd name="T1" fmla="*/ 54 h 54"/>
                <a:gd name="T2" fmla="*/ 0 w 478"/>
                <a:gd name="T3" fmla="*/ 0 h 54"/>
                <a:gd name="T4" fmla="*/ 478 w 478"/>
                <a:gd name="T5" fmla="*/ 0 h 54"/>
              </a:gdLst>
              <a:ahLst/>
              <a:cxnLst>
                <a:cxn ang="0">
                  <a:pos x="T0" y="T1"/>
                </a:cxn>
                <a:cxn ang="0">
                  <a:pos x="T2" y="T3"/>
                </a:cxn>
                <a:cxn ang="0">
                  <a:pos x="T4" y="T5"/>
                </a:cxn>
              </a:cxnLst>
              <a:rect l="0" t="0" r="r" b="b"/>
              <a:pathLst>
                <a:path w="478" h="54">
                  <a:moveTo>
                    <a:pt x="0" y="54"/>
                  </a:moveTo>
                  <a:lnTo>
                    <a:pt x="0" y="0"/>
                  </a:lnTo>
                  <a:lnTo>
                    <a:pt x="478"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8" name="Rectangle 96"/>
            <p:cNvSpPr>
              <a:spLocks noChangeArrowheads="1"/>
            </p:cNvSpPr>
            <p:nvPr/>
          </p:nvSpPr>
          <p:spPr bwMode="auto">
            <a:xfrm>
              <a:off x="3879" y="3912"/>
              <a:ext cx="75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AY228643 Perro/USA/ C</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99" name="Freeform 97"/>
            <p:cNvSpPr>
              <a:spLocks/>
            </p:cNvSpPr>
            <p:nvPr/>
          </p:nvSpPr>
          <p:spPr bwMode="auto">
            <a:xfrm>
              <a:off x="3248" y="3895"/>
              <a:ext cx="628" cy="54"/>
            </a:xfrm>
            <a:custGeom>
              <a:avLst/>
              <a:gdLst>
                <a:gd name="T0" fmla="*/ 0 w 628"/>
                <a:gd name="T1" fmla="*/ 0 h 54"/>
                <a:gd name="T2" fmla="*/ 0 w 628"/>
                <a:gd name="T3" fmla="*/ 54 h 54"/>
                <a:gd name="T4" fmla="*/ 628 w 628"/>
                <a:gd name="T5" fmla="*/ 54 h 54"/>
              </a:gdLst>
              <a:ahLst/>
              <a:cxnLst>
                <a:cxn ang="0">
                  <a:pos x="T0" y="T1"/>
                </a:cxn>
                <a:cxn ang="0">
                  <a:pos x="T2" y="T3"/>
                </a:cxn>
                <a:cxn ang="0">
                  <a:pos x="T4" y="T5"/>
                </a:cxn>
              </a:cxnLst>
              <a:rect l="0" t="0" r="r" b="b"/>
              <a:pathLst>
                <a:path w="628" h="54">
                  <a:moveTo>
                    <a:pt x="0" y="0"/>
                  </a:moveTo>
                  <a:lnTo>
                    <a:pt x="0" y="54"/>
                  </a:lnTo>
                  <a:lnTo>
                    <a:pt x="628" y="5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00" name="Freeform 98"/>
            <p:cNvSpPr>
              <a:spLocks/>
            </p:cNvSpPr>
            <p:nvPr/>
          </p:nvSpPr>
          <p:spPr bwMode="auto">
            <a:xfrm>
              <a:off x="3168" y="3547"/>
              <a:ext cx="80" cy="345"/>
            </a:xfrm>
            <a:custGeom>
              <a:avLst/>
              <a:gdLst>
                <a:gd name="T0" fmla="*/ 0 w 80"/>
                <a:gd name="T1" fmla="*/ 0 h 345"/>
                <a:gd name="T2" fmla="*/ 0 w 80"/>
                <a:gd name="T3" fmla="*/ 345 h 345"/>
                <a:gd name="T4" fmla="*/ 80 w 80"/>
                <a:gd name="T5" fmla="*/ 345 h 345"/>
              </a:gdLst>
              <a:ahLst/>
              <a:cxnLst>
                <a:cxn ang="0">
                  <a:pos x="T0" y="T1"/>
                </a:cxn>
                <a:cxn ang="0">
                  <a:pos x="T2" y="T3"/>
                </a:cxn>
                <a:cxn ang="0">
                  <a:pos x="T4" y="T5"/>
                </a:cxn>
              </a:cxnLst>
              <a:rect l="0" t="0" r="r" b="b"/>
              <a:pathLst>
                <a:path w="80" h="345">
                  <a:moveTo>
                    <a:pt x="0" y="0"/>
                  </a:moveTo>
                  <a:lnTo>
                    <a:pt x="0" y="345"/>
                  </a:lnTo>
                  <a:lnTo>
                    <a:pt x="80" y="345"/>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01" name="Freeform 99"/>
            <p:cNvSpPr>
              <a:spLocks/>
            </p:cNvSpPr>
            <p:nvPr/>
          </p:nvSpPr>
          <p:spPr bwMode="auto">
            <a:xfrm>
              <a:off x="2383" y="3545"/>
              <a:ext cx="785" cy="256"/>
            </a:xfrm>
            <a:custGeom>
              <a:avLst/>
              <a:gdLst>
                <a:gd name="T0" fmla="*/ 0 w 785"/>
                <a:gd name="T1" fmla="*/ 256 h 256"/>
                <a:gd name="T2" fmla="*/ 0 w 785"/>
                <a:gd name="T3" fmla="*/ 0 h 256"/>
                <a:gd name="T4" fmla="*/ 785 w 785"/>
                <a:gd name="T5" fmla="*/ 0 h 256"/>
              </a:gdLst>
              <a:ahLst/>
              <a:cxnLst>
                <a:cxn ang="0">
                  <a:pos x="T0" y="T1"/>
                </a:cxn>
                <a:cxn ang="0">
                  <a:pos x="T2" y="T3"/>
                </a:cxn>
                <a:cxn ang="0">
                  <a:pos x="T4" y="T5"/>
                </a:cxn>
              </a:cxnLst>
              <a:rect l="0" t="0" r="r" b="b"/>
              <a:pathLst>
                <a:path w="785" h="256">
                  <a:moveTo>
                    <a:pt x="0" y="256"/>
                  </a:moveTo>
                  <a:lnTo>
                    <a:pt x="0" y="0"/>
                  </a:lnTo>
                  <a:lnTo>
                    <a:pt x="785"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02" name="Rectangle 100"/>
            <p:cNvSpPr>
              <a:spLocks noChangeArrowheads="1"/>
            </p:cNvSpPr>
            <p:nvPr/>
          </p:nvSpPr>
          <p:spPr bwMode="auto">
            <a:xfrm>
              <a:off x="4289" y="4025"/>
              <a:ext cx="767"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AF069564 </a:t>
              </a:r>
              <a:r>
                <a:rPr kumimoji="0" lang="es-EC" altLang="es-EC" sz="800" b="0" i="1" u="none" strike="noStrike" cap="none" normalizeH="0" baseline="0" dirty="0" err="1" smtClean="0">
                  <a:ln>
                    <a:noFill/>
                  </a:ln>
                  <a:solidFill>
                    <a:srgbClr val="000000"/>
                  </a:solidFill>
                  <a:effectLst/>
                  <a:latin typeface="Arial" panose="020B0604020202020204" pitchFamily="34" charset="0"/>
                </a:rPr>
                <a:t>Giardia</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ardeae</a:t>
              </a:r>
              <a:endParaRPr kumimoji="0" lang="es-EC" altLang="es-EC" sz="1800" b="0" i="1" u="none" strike="noStrike" cap="none" normalizeH="0" baseline="0" dirty="0" smtClean="0">
                <a:ln>
                  <a:noFill/>
                </a:ln>
                <a:solidFill>
                  <a:schemeClr val="tx1"/>
                </a:solidFill>
                <a:effectLst/>
                <a:latin typeface="Arial" panose="020B0604020202020204" pitchFamily="34" charset="0"/>
              </a:endParaRPr>
            </a:p>
          </p:txBody>
        </p:sp>
        <p:sp>
          <p:nvSpPr>
            <p:cNvPr id="103" name="Freeform 101"/>
            <p:cNvSpPr>
              <a:spLocks/>
            </p:cNvSpPr>
            <p:nvPr/>
          </p:nvSpPr>
          <p:spPr bwMode="auto">
            <a:xfrm>
              <a:off x="2383" y="3805"/>
              <a:ext cx="1883" cy="257"/>
            </a:xfrm>
            <a:custGeom>
              <a:avLst/>
              <a:gdLst>
                <a:gd name="T0" fmla="*/ 0 w 1883"/>
                <a:gd name="T1" fmla="*/ 0 h 257"/>
                <a:gd name="T2" fmla="*/ 0 w 1883"/>
                <a:gd name="T3" fmla="*/ 257 h 257"/>
                <a:gd name="T4" fmla="*/ 1883 w 1883"/>
                <a:gd name="T5" fmla="*/ 257 h 257"/>
              </a:gdLst>
              <a:ahLst/>
              <a:cxnLst>
                <a:cxn ang="0">
                  <a:pos x="T0" y="T1"/>
                </a:cxn>
                <a:cxn ang="0">
                  <a:pos x="T2" y="T3"/>
                </a:cxn>
                <a:cxn ang="0">
                  <a:pos x="T4" y="T5"/>
                </a:cxn>
              </a:cxnLst>
              <a:rect l="0" t="0" r="r" b="b"/>
              <a:pathLst>
                <a:path w="1883" h="257">
                  <a:moveTo>
                    <a:pt x="0" y="0"/>
                  </a:moveTo>
                  <a:lnTo>
                    <a:pt x="0" y="257"/>
                  </a:lnTo>
                  <a:lnTo>
                    <a:pt x="1883" y="257"/>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04" name="Rectangle 102"/>
            <p:cNvSpPr>
              <a:spLocks noChangeArrowheads="1"/>
            </p:cNvSpPr>
            <p:nvPr/>
          </p:nvSpPr>
          <p:spPr bwMode="auto">
            <a:xfrm>
              <a:off x="3888" y="3679"/>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92</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05" name="Rectangle 103"/>
            <p:cNvSpPr>
              <a:spLocks noChangeArrowheads="1"/>
            </p:cNvSpPr>
            <p:nvPr/>
          </p:nvSpPr>
          <p:spPr bwMode="auto">
            <a:xfrm>
              <a:off x="3783" y="3594"/>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99</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06" name="Rectangle 104"/>
            <p:cNvSpPr>
              <a:spLocks noChangeArrowheads="1"/>
            </p:cNvSpPr>
            <p:nvPr/>
          </p:nvSpPr>
          <p:spPr bwMode="auto">
            <a:xfrm>
              <a:off x="3529" y="3389"/>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98</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07" name="Rectangle 105"/>
            <p:cNvSpPr>
              <a:spLocks noChangeArrowheads="1"/>
            </p:cNvSpPr>
            <p:nvPr/>
          </p:nvSpPr>
          <p:spPr bwMode="auto">
            <a:xfrm>
              <a:off x="3240" y="2943"/>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66</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08" name="Rectangle 106"/>
            <p:cNvSpPr>
              <a:spLocks noChangeArrowheads="1"/>
            </p:cNvSpPr>
            <p:nvPr/>
          </p:nvSpPr>
          <p:spPr bwMode="auto">
            <a:xfrm>
              <a:off x="3916" y="2805"/>
              <a:ext cx="11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100</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09" name="Rectangle 107"/>
            <p:cNvSpPr>
              <a:spLocks noChangeArrowheads="1"/>
            </p:cNvSpPr>
            <p:nvPr/>
          </p:nvSpPr>
          <p:spPr bwMode="auto">
            <a:xfrm>
              <a:off x="4121" y="142"/>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65</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10" name="Rectangle 108"/>
            <p:cNvSpPr>
              <a:spLocks noChangeArrowheads="1"/>
            </p:cNvSpPr>
            <p:nvPr/>
          </p:nvSpPr>
          <p:spPr bwMode="auto">
            <a:xfrm>
              <a:off x="4173" y="1163"/>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93</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11" name="Rectangle 109"/>
            <p:cNvSpPr>
              <a:spLocks noChangeArrowheads="1"/>
            </p:cNvSpPr>
            <p:nvPr/>
          </p:nvSpPr>
          <p:spPr bwMode="auto">
            <a:xfrm>
              <a:off x="4098" y="426"/>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85</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12" name="Rectangle 110"/>
            <p:cNvSpPr>
              <a:spLocks noChangeArrowheads="1"/>
            </p:cNvSpPr>
            <p:nvPr/>
          </p:nvSpPr>
          <p:spPr bwMode="auto">
            <a:xfrm>
              <a:off x="4078" y="596"/>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82</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13" name="Rectangle 111"/>
            <p:cNvSpPr>
              <a:spLocks noChangeArrowheads="1"/>
            </p:cNvSpPr>
            <p:nvPr/>
          </p:nvSpPr>
          <p:spPr bwMode="auto">
            <a:xfrm>
              <a:off x="4152" y="1961"/>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67</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14" name="Rectangle 112"/>
            <p:cNvSpPr>
              <a:spLocks noChangeArrowheads="1"/>
            </p:cNvSpPr>
            <p:nvPr/>
          </p:nvSpPr>
          <p:spPr bwMode="auto">
            <a:xfrm>
              <a:off x="4047" y="777"/>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59</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15" name="Rectangle 113"/>
            <p:cNvSpPr>
              <a:spLocks noChangeArrowheads="1"/>
            </p:cNvSpPr>
            <p:nvPr/>
          </p:nvSpPr>
          <p:spPr bwMode="auto">
            <a:xfrm>
              <a:off x="4015" y="2548"/>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57</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16" name="Rectangle 114"/>
            <p:cNvSpPr>
              <a:spLocks noChangeArrowheads="1"/>
            </p:cNvSpPr>
            <p:nvPr/>
          </p:nvSpPr>
          <p:spPr bwMode="auto">
            <a:xfrm>
              <a:off x="4005" y="2641"/>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84</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17" name="Line 115"/>
            <p:cNvSpPr>
              <a:spLocks noChangeShapeType="1"/>
            </p:cNvSpPr>
            <p:nvPr/>
          </p:nvSpPr>
          <p:spPr bwMode="auto">
            <a:xfrm>
              <a:off x="2618" y="4221"/>
              <a:ext cx="368" cy="0"/>
            </a:xfrm>
            <a:prstGeom prst="line">
              <a:avLst/>
            </a:prstGeom>
            <a:noFill/>
            <a:ln w="7938"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8" name="Line 116"/>
            <p:cNvSpPr>
              <a:spLocks noChangeShapeType="1"/>
            </p:cNvSpPr>
            <p:nvPr/>
          </p:nvSpPr>
          <p:spPr bwMode="auto">
            <a:xfrm>
              <a:off x="2618" y="4202"/>
              <a:ext cx="0" cy="38"/>
            </a:xfrm>
            <a:prstGeom prst="line">
              <a:avLst/>
            </a:prstGeom>
            <a:noFill/>
            <a:ln w="7938"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9" name="Line 117"/>
            <p:cNvSpPr>
              <a:spLocks noChangeShapeType="1"/>
            </p:cNvSpPr>
            <p:nvPr/>
          </p:nvSpPr>
          <p:spPr bwMode="auto">
            <a:xfrm>
              <a:off x="2986" y="4202"/>
              <a:ext cx="0" cy="38"/>
            </a:xfrm>
            <a:prstGeom prst="line">
              <a:avLst/>
            </a:prstGeom>
            <a:noFill/>
            <a:ln w="7938"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0" name="Rectangle 118"/>
            <p:cNvSpPr>
              <a:spLocks noChangeArrowheads="1"/>
            </p:cNvSpPr>
            <p:nvPr/>
          </p:nvSpPr>
          <p:spPr bwMode="auto">
            <a:xfrm>
              <a:off x="2753" y="4238"/>
              <a:ext cx="12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0.05</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grpSp>
      <p:grpSp>
        <p:nvGrpSpPr>
          <p:cNvPr id="472" name="Group 236"/>
          <p:cNvGrpSpPr>
            <a:grpSpLocks noChangeAspect="1"/>
          </p:cNvGrpSpPr>
          <p:nvPr/>
        </p:nvGrpSpPr>
        <p:grpSpPr bwMode="auto">
          <a:xfrm>
            <a:off x="-560230" y="48419"/>
            <a:ext cx="7419975" cy="7256463"/>
            <a:chOff x="-26" y="-15"/>
            <a:chExt cx="4674" cy="4571"/>
          </a:xfrm>
        </p:grpSpPr>
        <p:sp>
          <p:nvSpPr>
            <p:cNvPr id="473" name="AutoShape 235"/>
            <p:cNvSpPr>
              <a:spLocks noChangeAspect="1" noChangeArrowheads="1" noTextEdit="1"/>
            </p:cNvSpPr>
            <p:nvPr/>
          </p:nvSpPr>
          <p:spPr bwMode="auto">
            <a:xfrm>
              <a:off x="-26" y="236"/>
              <a:ext cx="421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474" name="Rectangle 237"/>
            <p:cNvSpPr>
              <a:spLocks noChangeArrowheads="1"/>
            </p:cNvSpPr>
            <p:nvPr/>
          </p:nvSpPr>
          <p:spPr bwMode="auto">
            <a:xfrm>
              <a:off x="3478" y="-15"/>
              <a:ext cx="85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KM495700 Gato/ Brasil/ BIV</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475" name="Freeform 238"/>
            <p:cNvSpPr>
              <a:spLocks/>
            </p:cNvSpPr>
            <p:nvPr/>
          </p:nvSpPr>
          <p:spPr bwMode="auto">
            <a:xfrm>
              <a:off x="3468" y="23"/>
              <a:ext cx="8" cy="224"/>
            </a:xfrm>
            <a:custGeom>
              <a:avLst/>
              <a:gdLst>
                <a:gd name="T0" fmla="*/ 0 w 8"/>
                <a:gd name="T1" fmla="*/ 224 h 224"/>
                <a:gd name="T2" fmla="*/ 0 w 8"/>
                <a:gd name="T3" fmla="*/ 0 h 224"/>
                <a:gd name="T4" fmla="*/ 8 w 8"/>
                <a:gd name="T5" fmla="*/ 0 h 224"/>
              </a:gdLst>
              <a:ahLst/>
              <a:cxnLst>
                <a:cxn ang="0">
                  <a:pos x="T0" y="T1"/>
                </a:cxn>
                <a:cxn ang="0">
                  <a:pos x="T2" y="T3"/>
                </a:cxn>
                <a:cxn ang="0">
                  <a:pos x="T4" y="T5"/>
                </a:cxn>
              </a:cxnLst>
              <a:rect l="0" t="0" r="r" b="b"/>
              <a:pathLst>
                <a:path w="8" h="224">
                  <a:moveTo>
                    <a:pt x="0" y="224"/>
                  </a:moveTo>
                  <a:lnTo>
                    <a:pt x="0" y="0"/>
                  </a:lnTo>
                  <a:lnTo>
                    <a:pt x="8"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76" name="Rectangle 239"/>
            <p:cNvSpPr>
              <a:spLocks noChangeArrowheads="1"/>
            </p:cNvSpPr>
            <p:nvPr/>
          </p:nvSpPr>
          <p:spPr bwMode="auto">
            <a:xfrm>
              <a:off x="3487" y="99"/>
              <a:ext cx="82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AY368170 Agua/ USA/ BIV</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477" name="Freeform 240"/>
            <p:cNvSpPr>
              <a:spLocks/>
            </p:cNvSpPr>
            <p:nvPr/>
          </p:nvSpPr>
          <p:spPr bwMode="auto">
            <a:xfrm>
              <a:off x="3476" y="136"/>
              <a:ext cx="8" cy="337"/>
            </a:xfrm>
            <a:custGeom>
              <a:avLst/>
              <a:gdLst>
                <a:gd name="T0" fmla="*/ 0 w 8"/>
                <a:gd name="T1" fmla="*/ 337 h 337"/>
                <a:gd name="T2" fmla="*/ 0 w 8"/>
                <a:gd name="T3" fmla="*/ 0 h 337"/>
                <a:gd name="T4" fmla="*/ 8 w 8"/>
                <a:gd name="T5" fmla="*/ 0 h 337"/>
              </a:gdLst>
              <a:ahLst/>
              <a:cxnLst>
                <a:cxn ang="0">
                  <a:pos x="T0" y="T1"/>
                </a:cxn>
                <a:cxn ang="0">
                  <a:pos x="T2" y="T3"/>
                </a:cxn>
                <a:cxn ang="0">
                  <a:pos x="T4" y="T5"/>
                </a:cxn>
              </a:cxnLst>
              <a:rect l="0" t="0" r="r" b="b"/>
              <a:pathLst>
                <a:path w="8" h="337">
                  <a:moveTo>
                    <a:pt x="0" y="337"/>
                  </a:moveTo>
                  <a:lnTo>
                    <a:pt x="0" y="0"/>
                  </a:lnTo>
                  <a:lnTo>
                    <a:pt x="8"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78" name="Rectangle 241"/>
            <p:cNvSpPr>
              <a:spLocks noChangeArrowheads="1"/>
            </p:cNvSpPr>
            <p:nvPr/>
          </p:nvSpPr>
          <p:spPr bwMode="auto">
            <a:xfrm>
              <a:off x="3487" y="212"/>
              <a:ext cx="82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AY368171 Agua/ USA/ BIV</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479" name="Freeform 242"/>
            <p:cNvSpPr>
              <a:spLocks/>
            </p:cNvSpPr>
            <p:nvPr/>
          </p:nvSpPr>
          <p:spPr bwMode="auto">
            <a:xfrm>
              <a:off x="3484" y="249"/>
              <a:ext cx="0" cy="54"/>
            </a:xfrm>
            <a:custGeom>
              <a:avLst/>
              <a:gdLst>
                <a:gd name="T0" fmla="*/ 54 h 54"/>
                <a:gd name="T1" fmla="*/ 0 h 54"/>
                <a:gd name="T2" fmla="*/ 0 h 54"/>
              </a:gdLst>
              <a:ahLst/>
              <a:cxnLst>
                <a:cxn ang="0">
                  <a:pos x="0" y="T0"/>
                </a:cxn>
                <a:cxn ang="0">
                  <a:pos x="0" y="T1"/>
                </a:cxn>
                <a:cxn ang="0">
                  <a:pos x="0" y="T2"/>
                </a:cxn>
              </a:cxnLst>
              <a:rect l="0" t="0" r="r" b="b"/>
              <a:pathLst>
                <a:path h="54">
                  <a:moveTo>
                    <a:pt x="0" y="54"/>
                  </a:moveTo>
                  <a:lnTo>
                    <a:pt x="0" y="0"/>
                  </a:lnTo>
                  <a:lnTo>
                    <a:pt x="0"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80" name="Rectangle 243"/>
            <p:cNvSpPr>
              <a:spLocks noChangeArrowheads="1"/>
            </p:cNvSpPr>
            <p:nvPr/>
          </p:nvSpPr>
          <p:spPr bwMode="auto">
            <a:xfrm>
              <a:off x="3487" y="325"/>
              <a:ext cx="103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AF069560 Humano/ Australia/ BIV</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481" name="Freeform 244"/>
            <p:cNvSpPr>
              <a:spLocks/>
            </p:cNvSpPr>
            <p:nvPr/>
          </p:nvSpPr>
          <p:spPr bwMode="auto">
            <a:xfrm>
              <a:off x="3484" y="308"/>
              <a:ext cx="0" cy="54"/>
            </a:xfrm>
            <a:custGeom>
              <a:avLst/>
              <a:gdLst>
                <a:gd name="T0" fmla="*/ 0 h 54"/>
                <a:gd name="T1" fmla="*/ 54 h 54"/>
                <a:gd name="T2" fmla="*/ 54 h 54"/>
              </a:gdLst>
              <a:ahLst/>
              <a:cxnLst>
                <a:cxn ang="0">
                  <a:pos x="0" y="T0"/>
                </a:cxn>
                <a:cxn ang="0">
                  <a:pos x="0" y="T1"/>
                </a:cxn>
                <a:cxn ang="0">
                  <a:pos x="0" y="T2"/>
                </a:cxn>
              </a:cxnLst>
              <a:rect l="0" t="0" r="r" b="b"/>
              <a:pathLst>
                <a:path h="54">
                  <a:moveTo>
                    <a:pt x="0" y="0"/>
                  </a:moveTo>
                  <a:lnTo>
                    <a:pt x="0" y="54"/>
                  </a:lnTo>
                  <a:lnTo>
                    <a:pt x="0" y="5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82" name="Rectangle 245"/>
            <p:cNvSpPr>
              <a:spLocks noChangeArrowheads="1"/>
            </p:cNvSpPr>
            <p:nvPr/>
          </p:nvSpPr>
          <p:spPr bwMode="auto">
            <a:xfrm>
              <a:off x="3495" y="438"/>
              <a:ext cx="91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AY228639 Conejo/ China/ BIV</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483" name="Freeform 246"/>
            <p:cNvSpPr>
              <a:spLocks/>
            </p:cNvSpPr>
            <p:nvPr/>
          </p:nvSpPr>
          <p:spPr bwMode="auto">
            <a:xfrm>
              <a:off x="3484" y="364"/>
              <a:ext cx="30" cy="111"/>
            </a:xfrm>
            <a:custGeom>
              <a:avLst/>
              <a:gdLst>
                <a:gd name="T0" fmla="*/ 0 w 8"/>
                <a:gd name="T1" fmla="*/ 0 h 111"/>
                <a:gd name="T2" fmla="*/ 0 w 8"/>
                <a:gd name="T3" fmla="*/ 111 h 111"/>
                <a:gd name="T4" fmla="*/ 8 w 8"/>
                <a:gd name="T5" fmla="*/ 111 h 111"/>
              </a:gdLst>
              <a:ahLst/>
              <a:cxnLst>
                <a:cxn ang="0">
                  <a:pos x="T0" y="T1"/>
                </a:cxn>
                <a:cxn ang="0">
                  <a:pos x="T2" y="T3"/>
                </a:cxn>
                <a:cxn ang="0">
                  <a:pos x="T4" y="T5"/>
                </a:cxn>
              </a:cxnLst>
              <a:rect l="0" t="0" r="r" b="b"/>
              <a:pathLst>
                <a:path w="8" h="111">
                  <a:moveTo>
                    <a:pt x="0" y="0"/>
                  </a:moveTo>
                  <a:lnTo>
                    <a:pt x="0" y="111"/>
                  </a:lnTo>
                  <a:lnTo>
                    <a:pt x="8" y="111"/>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84" name="Line 247"/>
            <p:cNvSpPr>
              <a:spLocks noChangeShapeType="1"/>
            </p:cNvSpPr>
            <p:nvPr/>
          </p:nvSpPr>
          <p:spPr bwMode="auto">
            <a:xfrm>
              <a:off x="3484" y="249"/>
              <a:ext cx="0" cy="111"/>
            </a:xfrm>
            <a:prstGeom prst="line">
              <a:avLst/>
            </a:prstGeom>
            <a:noFill/>
            <a:ln w="7938"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85" name="Freeform 248"/>
            <p:cNvSpPr>
              <a:spLocks/>
            </p:cNvSpPr>
            <p:nvPr/>
          </p:nvSpPr>
          <p:spPr bwMode="auto">
            <a:xfrm>
              <a:off x="3476" y="362"/>
              <a:ext cx="8" cy="224"/>
            </a:xfrm>
            <a:custGeom>
              <a:avLst/>
              <a:gdLst>
                <a:gd name="T0" fmla="*/ 0 w 8"/>
                <a:gd name="T1" fmla="*/ 224 h 224"/>
                <a:gd name="T2" fmla="*/ 0 w 8"/>
                <a:gd name="T3" fmla="*/ 0 h 224"/>
                <a:gd name="T4" fmla="*/ 8 w 8"/>
                <a:gd name="T5" fmla="*/ 0 h 224"/>
              </a:gdLst>
              <a:ahLst/>
              <a:cxnLst>
                <a:cxn ang="0">
                  <a:pos x="T0" y="T1"/>
                </a:cxn>
                <a:cxn ang="0">
                  <a:pos x="T2" y="T3"/>
                </a:cxn>
                <a:cxn ang="0">
                  <a:pos x="T4" y="T5"/>
                </a:cxn>
              </a:cxnLst>
              <a:rect l="0" t="0" r="r" b="b"/>
              <a:pathLst>
                <a:path w="8" h="224">
                  <a:moveTo>
                    <a:pt x="0" y="224"/>
                  </a:moveTo>
                  <a:lnTo>
                    <a:pt x="0" y="0"/>
                  </a:lnTo>
                  <a:lnTo>
                    <a:pt x="8"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86" name="Rectangle 249"/>
            <p:cNvSpPr>
              <a:spLocks noChangeArrowheads="1"/>
            </p:cNvSpPr>
            <p:nvPr/>
          </p:nvSpPr>
          <p:spPr bwMode="auto">
            <a:xfrm>
              <a:off x="3478" y="551"/>
              <a:ext cx="82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AY368169 Agua/ USA/ BIV</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487" name="Freeform 250"/>
            <p:cNvSpPr>
              <a:spLocks/>
            </p:cNvSpPr>
            <p:nvPr/>
          </p:nvSpPr>
          <p:spPr bwMode="auto">
            <a:xfrm>
              <a:off x="3476" y="588"/>
              <a:ext cx="0" cy="111"/>
            </a:xfrm>
            <a:custGeom>
              <a:avLst/>
              <a:gdLst>
                <a:gd name="T0" fmla="*/ 111 h 111"/>
                <a:gd name="T1" fmla="*/ 0 h 111"/>
                <a:gd name="T2" fmla="*/ 0 h 111"/>
              </a:gdLst>
              <a:ahLst/>
              <a:cxnLst>
                <a:cxn ang="0">
                  <a:pos x="0" y="T0"/>
                </a:cxn>
                <a:cxn ang="0">
                  <a:pos x="0" y="T1"/>
                </a:cxn>
                <a:cxn ang="0">
                  <a:pos x="0" y="T2"/>
                </a:cxn>
              </a:cxnLst>
              <a:rect l="0" t="0" r="r" b="b"/>
              <a:pathLst>
                <a:path h="111">
                  <a:moveTo>
                    <a:pt x="0" y="111"/>
                  </a:moveTo>
                  <a:lnTo>
                    <a:pt x="0" y="0"/>
                  </a:lnTo>
                  <a:lnTo>
                    <a:pt x="0"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88" name="Rectangle 251"/>
            <p:cNvSpPr>
              <a:spLocks noChangeArrowheads="1"/>
            </p:cNvSpPr>
            <p:nvPr/>
          </p:nvSpPr>
          <p:spPr bwMode="auto">
            <a:xfrm>
              <a:off x="3478" y="664"/>
              <a:ext cx="117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AY228638.1 Rata almizclera/ USA/ BIV</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489" name="Freeform 252"/>
            <p:cNvSpPr>
              <a:spLocks/>
            </p:cNvSpPr>
            <p:nvPr/>
          </p:nvSpPr>
          <p:spPr bwMode="auto">
            <a:xfrm>
              <a:off x="3476" y="701"/>
              <a:ext cx="0" cy="54"/>
            </a:xfrm>
            <a:custGeom>
              <a:avLst/>
              <a:gdLst>
                <a:gd name="T0" fmla="*/ 54 h 54"/>
                <a:gd name="T1" fmla="*/ 0 h 54"/>
                <a:gd name="T2" fmla="*/ 0 h 54"/>
              </a:gdLst>
              <a:ahLst/>
              <a:cxnLst>
                <a:cxn ang="0">
                  <a:pos x="0" y="T0"/>
                </a:cxn>
                <a:cxn ang="0">
                  <a:pos x="0" y="T1"/>
                </a:cxn>
                <a:cxn ang="0">
                  <a:pos x="0" y="T2"/>
                </a:cxn>
              </a:cxnLst>
              <a:rect l="0" t="0" r="r" b="b"/>
              <a:pathLst>
                <a:path h="54">
                  <a:moveTo>
                    <a:pt x="0" y="54"/>
                  </a:moveTo>
                  <a:lnTo>
                    <a:pt x="0" y="0"/>
                  </a:lnTo>
                  <a:lnTo>
                    <a:pt x="0"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90" name="Rectangle 253"/>
            <p:cNvSpPr>
              <a:spLocks noChangeArrowheads="1"/>
            </p:cNvSpPr>
            <p:nvPr/>
          </p:nvSpPr>
          <p:spPr bwMode="auto">
            <a:xfrm>
              <a:off x="3478" y="777"/>
              <a:ext cx="111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AY228636 Rata almizclera/ USA/ BIV</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491" name="Freeform 254"/>
            <p:cNvSpPr>
              <a:spLocks/>
            </p:cNvSpPr>
            <p:nvPr/>
          </p:nvSpPr>
          <p:spPr bwMode="auto">
            <a:xfrm>
              <a:off x="3476" y="760"/>
              <a:ext cx="0" cy="54"/>
            </a:xfrm>
            <a:custGeom>
              <a:avLst/>
              <a:gdLst>
                <a:gd name="T0" fmla="*/ 0 h 54"/>
                <a:gd name="T1" fmla="*/ 54 h 54"/>
                <a:gd name="T2" fmla="*/ 54 h 54"/>
              </a:gdLst>
              <a:ahLst/>
              <a:cxnLst>
                <a:cxn ang="0">
                  <a:pos x="0" y="T0"/>
                </a:cxn>
                <a:cxn ang="0">
                  <a:pos x="0" y="T1"/>
                </a:cxn>
                <a:cxn ang="0">
                  <a:pos x="0" y="T2"/>
                </a:cxn>
              </a:cxnLst>
              <a:rect l="0" t="0" r="r" b="b"/>
              <a:pathLst>
                <a:path h="54">
                  <a:moveTo>
                    <a:pt x="0" y="0"/>
                  </a:moveTo>
                  <a:lnTo>
                    <a:pt x="0" y="54"/>
                  </a:lnTo>
                  <a:lnTo>
                    <a:pt x="0" y="5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92" name="Line 255"/>
            <p:cNvSpPr>
              <a:spLocks noChangeShapeType="1"/>
            </p:cNvSpPr>
            <p:nvPr/>
          </p:nvSpPr>
          <p:spPr bwMode="auto">
            <a:xfrm>
              <a:off x="3476" y="477"/>
              <a:ext cx="0" cy="337"/>
            </a:xfrm>
            <a:prstGeom prst="line">
              <a:avLst/>
            </a:prstGeom>
            <a:noFill/>
            <a:ln w="7938"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93" name="Freeform 256"/>
            <p:cNvSpPr>
              <a:spLocks/>
            </p:cNvSpPr>
            <p:nvPr/>
          </p:nvSpPr>
          <p:spPr bwMode="auto">
            <a:xfrm>
              <a:off x="3468" y="251"/>
              <a:ext cx="8" cy="224"/>
            </a:xfrm>
            <a:custGeom>
              <a:avLst/>
              <a:gdLst>
                <a:gd name="T0" fmla="*/ 0 w 8"/>
                <a:gd name="T1" fmla="*/ 0 h 224"/>
                <a:gd name="T2" fmla="*/ 0 w 8"/>
                <a:gd name="T3" fmla="*/ 224 h 224"/>
                <a:gd name="T4" fmla="*/ 8 w 8"/>
                <a:gd name="T5" fmla="*/ 224 h 224"/>
              </a:gdLst>
              <a:ahLst/>
              <a:cxnLst>
                <a:cxn ang="0">
                  <a:pos x="T0" y="T1"/>
                </a:cxn>
                <a:cxn ang="0">
                  <a:pos x="T2" y="T3"/>
                </a:cxn>
                <a:cxn ang="0">
                  <a:pos x="T4" y="T5"/>
                </a:cxn>
              </a:cxnLst>
              <a:rect l="0" t="0" r="r" b="b"/>
              <a:pathLst>
                <a:path w="8" h="224">
                  <a:moveTo>
                    <a:pt x="0" y="0"/>
                  </a:moveTo>
                  <a:lnTo>
                    <a:pt x="0" y="224"/>
                  </a:lnTo>
                  <a:lnTo>
                    <a:pt x="8" y="22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94" name="Freeform 257"/>
            <p:cNvSpPr>
              <a:spLocks/>
            </p:cNvSpPr>
            <p:nvPr/>
          </p:nvSpPr>
          <p:spPr bwMode="auto">
            <a:xfrm>
              <a:off x="3450" y="249"/>
              <a:ext cx="18" cy="337"/>
            </a:xfrm>
            <a:custGeom>
              <a:avLst/>
              <a:gdLst>
                <a:gd name="T0" fmla="*/ 0 w 18"/>
                <a:gd name="T1" fmla="*/ 337 h 337"/>
                <a:gd name="T2" fmla="*/ 0 w 18"/>
                <a:gd name="T3" fmla="*/ 0 h 337"/>
                <a:gd name="T4" fmla="*/ 18 w 18"/>
                <a:gd name="T5" fmla="*/ 0 h 337"/>
              </a:gdLst>
              <a:ahLst/>
              <a:cxnLst>
                <a:cxn ang="0">
                  <a:pos x="T0" y="T1"/>
                </a:cxn>
                <a:cxn ang="0">
                  <a:pos x="T2" y="T3"/>
                </a:cxn>
                <a:cxn ang="0">
                  <a:pos x="T4" y="T5"/>
                </a:cxn>
              </a:cxnLst>
              <a:rect l="0" t="0" r="r" b="b"/>
              <a:pathLst>
                <a:path w="18" h="337">
                  <a:moveTo>
                    <a:pt x="0" y="337"/>
                  </a:moveTo>
                  <a:lnTo>
                    <a:pt x="0" y="0"/>
                  </a:lnTo>
                  <a:lnTo>
                    <a:pt x="18"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95" name="Rectangle 258"/>
            <p:cNvSpPr>
              <a:spLocks noChangeArrowheads="1"/>
            </p:cNvSpPr>
            <p:nvPr/>
          </p:nvSpPr>
          <p:spPr bwMode="auto">
            <a:xfrm>
              <a:off x="3469" y="890"/>
              <a:ext cx="93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KX830812 Perro/ Ecuador/ BIII</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496" name="Freeform 259"/>
            <p:cNvSpPr>
              <a:spLocks/>
            </p:cNvSpPr>
            <p:nvPr/>
          </p:nvSpPr>
          <p:spPr bwMode="auto">
            <a:xfrm>
              <a:off x="3450" y="590"/>
              <a:ext cx="17" cy="337"/>
            </a:xfrm>
            <a:custGeom>
              <a:avLst/>
              <a:gdLst>
                <a:gd name="T0" fmla="*/ 0 w 17"/>
                <a:gd name="T1" fmla="*/ 0 h 337"/>
                <a:gd name="T2" fmla="*/ 0 w 17"/>
                <a:gd name="T3" fmla="*/ 337 h 337"/>
                <a:gd name="T4" fmla="*/ 17 w 17"/>
                <a:gd name="T5" fmla="*/ 337 h 337"/>
              </a:gdLst>
              <a:ahLst/>
              <a:cxnLst>
                <a:cxn ang="0">
                  <a:pos x="T0" y="T1"/>
                </a:cxn>
                <a:cxn ang="0">
                  <a:pos x="T2" y="T3"/>
                </a:cxn>
                <a:cxn ang="0">
                  <a:pos x="T4" y="T5"/>
                </a:cxn>
              </a:cxnLst>
              <a:rect l="0" t="0" r="r" b="b"/>
              <a:pathLst>
                <a:path w="17" h="337">
                  <a:moveTo>
                    <a:pt x="0" y="0"/>
                  </a:moveTo>
                  <a:lnTo>
                    <a:pt x="0" y="337"/>
                  </a:lnTo>
                  <a:lnTo>
                    <a:pt x="17" y="337"/>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97" name="Freeform 260"/>
            <p:cNvSpPr>
              <a:spLocks/>
            </p:cNvSpPr>
            <p:nvPr/>
          </p:nvSpPr>
          <p:spPr bwMode="auto">
            <a:xfrm>
              <a:off x="3442" y="588"/>
              <a:ext cx="8" cy="959"/>
            </a:xfrm>
            <a:custGeom>
              <a:avLst/>
              <a:gdLst>
                <a:gd name="T0" fmla="*/ 0 w 8"/>
                <a:gd name="T1" fmla="*/ 959 h 959"/>
                <a:gd name="T2" fmla="*/ 0 w 8"/>
                <a:gd name="T3" fmla="*/ 0 h 959"/>
                <a:gd name="T4" fmla="*/ 8 w 8"/>
                <a:gd name="T5" fmla="*/ 0 h 959"/>
              </a:gdLst>
              <a:ahLst/>
              <a:cxnLst>
                <a:cxn ang="0">
                  <a:pos x="T0" y="T1"/>
                </a:cxn>
                <a:cxn ang="0">
                  <a:pos x="T2" y="T3"/>
                </a:cxn>
                <a:cxn ang="0">
                  <a:pos x="T4" y="T5"/>
                </a:cxn>
              </a:cxnLst>
              <a:rect l="0" t="0" r="r" b="b"/>
              <a:pathLst>
                <a:path w="8" h="959">
                  <a:moveTo>
                    <a:pt x="0" y="959"/>
                  </a:moveTo>
                  <a:lnTo>
                    <a:pt x="0" y="0"/>
                  </a:lnTo>
                  <a:lnTo>
                    <a:pt x="8"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98" name="Rectangle 261"/>
            <p:cNvSpPr>
              <a:spLocks noChangeArrowheads="1"/>
            </p:cNvSpPr>
            <p:nvPr/>
          </p:nvSpPr>
          <p:spPr bwMode="auto">
            <a:xfrm>
              <a:off x="3452" y="1003"/>
              <a:ext cx="237"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1" i="0" u="none" strike="noStrike" cap="none" normalizeH="0" baseline="0" dirty="0" smtClean="0">
                  <a:ln>
                    <a:noFill/>
                  </a:ln>
                  <a:solidFill>
                    <a:srgbClr val="000000"/>
                  </a:solidFill>
                  <a:effectLst/>
                  <a:latin typeface="Arial" panose="020B0604020202020204" pitchFamily="34" charset="0"/>
                </a:rPr>
                <a:t>MNA04</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499" name="Freeform 262"/>
            <p:cNvSpPr>
              <a:spLocks/>
            </p:cNvSpPr>
            <p:nvPr/>
          </p:nvSpPr>
          <p:spPr bwMode="auto">
            <a:xfrm>
              <a:off x="3450" y="1040"/>
              <a:ext cx="0" cy="55"/>
            </a:xfrm>
            <a:custGeom>
              <a:avLst/>
              <a:gdLst>
                <a:gd name="T0" fmla="*/ 55 h 55"/>
                <a:gd name="T1" fmla="*/ 0 h 55"/>
                <a:gd name="T2" fmla="*/ 0 h 55"/>
              </a:gdLst>
              <a:ahLst/>
              <a:cxnLst>
                <a:cxn ang="0">
                  <a:pos x="0" y="T0"/>
                </a:cxn>
                <a:cxn ang="0">
                  <a:pos x="0" y="T1"/>
                </a:cxn>
                <a:cxn ang="0">
                  <a:pos x="0" y="T2"/>
                </a:cxn>
              </a:cxnLst>
              <a:rect l="0" t="0" r="r" b="b"/>
              <a:pathLst>
                <a:path h="55">
                  <a:moveTo>
                    <a:pt x="0" y="55"/>
                  </a:moveTo>
                  <a:lnTo>
                    <a:pt x="0" y="0"/>
                  </a:lnTo>
                  <a:lnTo>
                    <a:pt x="0"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00" name="Rectangle 263"/>
            <p:cNvSpPr>
              <a:spLocks noChangeArrowheads="1"/>
            </p:cNvSpPr>
            <p:nvPr/>
          </p:nvSpPr>
          <p:spPr bwMode="auto">
            <a:xfrm>
              <a:off x="3452" y="1116"/>
              <a:ext cx="22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s-EC" altLang="es-EC" sz="800" dirty="0">
                  <a:solidFill>
                    <a:srgbClr val="000000"/>
                  </a:solidFill>
                </a:rPr>
                <a:t> </a:t>
              </a:r>
              <a:r>
                <a:rPr kumimoji="0" lang="es-EC" altLang="es-EC" sz="800" b="1" i="0" u="none" strike="noStrike" cap="none" normalizeH="0" baseline="0" dirty="0" smtClean="0">
                  <a:ln>
                    <a:noFill/>
                  </a:ln>
                  <a:solidFill>
                    <a:srgbClr val="000000"/>
                  </a:solidFill>
                  <a:effectLst/>
                  <a:latin typeface="Arial" panose="020B0604020202020204" pitchFamily="34" charset="0"/>
                </a:rPr>
                <a:t>PTA10</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501" name="Freeform 264"/>
            <p:cNvSpPr>
              <a:spLocks/>
            </p:cNvSpPr>
            <p:nvPr/>
          </p:nvSpPr>
          <p:spPr bwMode="auto">
            <a:xfrm>
              <a:off x="3450" y="1099"/>
              <a:ext cx="0" cy="54"/>
            </a:xfrm>
            <a:custGeom>
              <a:avLst/>
              <a:gdLst>
                <a:gd name="T0" fmla="*/ 0 h 54"/>
                <a:gd name="T1" fmla="*/ 54 h 54"/>
                <a:gd name="T2" fmla="*/ 54 h 54"/>
              </a:gdLst>
              <a:ahLst/>
              <a:cxnLst>
                <a:cxn ang="0">
                  <a:pos x="0" y="T0"/>
                </a:cxn>
                <a:cxn ang="0">
                  <a:pos x="0" y="T1"/>
                </a:cxn>
                <a:cxn ang="0">
                  <a:pos x="0" y="T2"/>
                </a:cxn>
              </a:cxnLst>
              <a:rect l="0" t="0" r="r" b="b"/>
              <a:pathLst>
                <a:path h="54">
                  <a:moveTo>
                    <a:pt x="0" y="0"/>
                  </a:moveTo>
                  <a:lnTo>
                    <a:pt x="0" y="54"/>
                  </a:lnTo>
                  <a:lnTo>
                    <a:pt x="0" y="5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02" name="Freeform 265"/>
            <p:cNvSpPr>
              <a:spLocks/>
            </p:cNvSpPr>
            <p:nvPr/>
          </p:nvSpPr>
          <p:spPr bwMode="auto">
            <a:xfrm>
              <a:off x="3442" y="1097"/>
              <a:ext cx="8" cy="139"/>
            </a:xfrm>
            <a:custGeom>
              <a:avLst/>
              <a:gdLst>
                <a:gd name="T0" fmla="*/ 0 w 8"/>
                <a:gd name="T1" fmla="*/ 139 h 139"/>
                <a:gd name="T2" fmla="*/ 0 w 8"/>
                <a:gd name="T3" fmla="*/ 0 h 139"/>
                <a:gd name="T4" fmla="*/ 8 w 8"/>
                <a:gd name="T5" fmla="*/ 0 h 139"/>
              </a:gdLst>
              <a:ahLst/>
              <a:cxnLst>
                <a:cxn ang="0">
                  <a:pos x="T0" y="T1"/>
                </a:cxn>
                <a:cxn ang="0">
                  <a:pos x="T2" y="T3"/>
                </a:cxn>
                <a:cxn ang="0">
                  <a:pos x="T4" y="T5"/>
                </a:cxn>
              </a:cxnLst>
              <a:rect l="0" t="0" r="r" b="b"/>
              <a:pathLst>
                <a:path w="8" h="139">
                  <a:moveTo>
                    <a:pt x="0" y="139"/>
                  </a:moveTo>
                  <a:lnTo>
                    <a:pt x="0" y="0"/>
                  </a:lnTo>
                  <a:lnTo>
                    <a:pt x="8"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03" name="Rectangle 266"/>
            <p:cNvSpPr>
              <a:spLocks noChangeArrowheads="1"/>
            </p:cNvSpPr>
            <p:nvPr/>
          </p:nvSpPr>
          <p:spPr bwMode="auto">
            <a:xfrm>
              <a:off x="3444" y="1229"/>
              <a:ext cx="91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AY228628 Humano/ Peru/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04" name="Freeform 267"/>
            <p:cNvSpPr>
              <a:spLocks/>
            </p:cNvSpPr>
            <p:nvPr/>
          </p:nvSpPr>
          <p:spPr bwMode="auto">
            <a:xfrm>
              <a:off x="3442" y="1267"/>
              <a:ext cx="0" cy="54"/>
            </a:xfrm>
            <a:custGeom>
              <a:avLst/>
              <a:gdLst>
                <a:gd name="T0" fmla="*/ 54 h 54"/>
                <a:gd name="T1" fmla="*/ 0 h 54"/>
                <a:gd name="T2" fmla="*/ 0 h 54"/>
              </a:gdLst>
              <a:ahLst/>
              <a:cxnLst>
                <a:cxn ang="0">
                  <a:pos x="0" y="T0"/>
                </a:cxn>
                <a:cxn ang="0">
                  <a:pos x="0" y="T1"/>
                </a:cxn>
                <a:cxn ang="0">
                  <a:pos x="0" y="T2"/>
                </a:cxn>
              </a:cxnLst>
              <a:rect l="0" t="0" r="r" b="b"/>
              <a:pathLst>
                <a:path h="54">
                  <a:moveTo>
                    <a:pt x="0" y="54"/>
                  </a:moveTo>
                  <a:lnTo>
                    <a:pt x="0" y="0"/>
                  </a:lnTo>
                  <a:lnTo>
                    <a:pt x="0"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05" name="Rectangle 268"/>
            <p:cNvSpPr>
              <a:spLocks noChangeArrowheads="1"/>
            </p:cNvSpPr>
            <p:nvPr/>
          </p:nvSpPr>
          <p:spPr bwMode="auto">
            <a:xfrm>
              <a:off x="3444" y="1342"/>
              <a:ext cx="102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AF069561 Humano/ Australia/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06" name="Freeform 269"/>
            <p:cNvSpPr>
              <a:spLocks/>
            </p:cNvSpPr>
            <p:nvPr/>
          </p:nvSpPr>
          <p:spPr bwMode="auto">
            <a:xfrm>
              <a:off x="3442" y="1325"/>
              <a:ext cx="0" cy="55"/>
            </a:xfrm>
            <a:custGeom>
              <a:avLst/>
              <a:gdLst>
                <a:gd name="T0" fmla="*/ 0 h 55"/>
                <a:gd name="T1" fmla="*/ 55 h 55"/>
                <a:gd name="T2" fmla="*/ 55 h 55"/>
              </a:gdLst>
              <a:ahLst/>
              <a:cxnLst>
                <a:cxn ang="0">
                  <a:pos x="0" y="T0"/>
                </a:cxn>
                <a:cxn ang="0">
                  <a:pos x="0" y="T1"/>
                </a:cxn>
                <a:cxn ang="0">
                  <a:pos x="0" y="T2"/>
                </a:cxn>
              </a:cxnLst>
              <a:rect l="0" t="0" r="r" b="b"/>
              <a:pathLst>
                <a:path h="55">
                  <a:moveTo>
                    <a:pt x="0" y="0"/>
                  </a:moveTo>
                  <a:lnTo>
                    <a:pt x="0" y="55"/>
                  </a:lnTo>
                  <a:lnTo>
                    <a:pt x="0" y="55"/>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07" name="Rectangle 270"/>
            <p:cNvSpPr>
              <a:spLocks noChangeArrowheads="1"/>
            </p:cNvSpPr>
            <p:nvPr/>
          </p:nvSpPr>
          <p:spPr bwMode="auto">
            <a:xfrm>
              <a:off x="3452" y="1455"/>
              <a:ext cx="20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1" i="0" u="none" strike="noStrike" cap="none" normalizeH="0" baseline="0" dirty="0" smtClean="0">
                  <a:ln>
                    <a:noFill/>
                  </a:ln>
                  <a:solidFill>
                    <a:srgbClr val="000000"/>
                  </a:solidFill>
                  <a:effectLst/>
                  <a:latin typeface="Arial" panose="020B0604020202020204" pitchFamily="34" charset="0"/>
                </a:rPr>
                <a:t>NB114</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508" name="Freeform 271"/>
            <p:cNvSpPr>
              <a:spLocks/>
            </p:cNvSpPr>
            <p:nvPr/>
          </p:nvSpPr>
          <p:spPr bwMode="auto">
            <a:xfrm>
              <a:off x="3442" y="1297"/>
              <a:ext cx="8" cy="196"/>
            </a:xfrm>
            <a:custGeom>
              <a:avLst/>
              <a:gdLst>
                <a:gd name="T0" fmla="*/ 0 w 8"/>
                <a:gd name="T1" fmla="*/ 0 h 196"/>
                <a:gd name="T2" fmla="*/ 0 w 8"/>
                <a:gd name="T3" fmla="*/ 196 h 196"/>
                <a:gd name="T4" fmla="*/ 8 w 8"/>
                <a:gd name="T5" fmla="*/ 196 h 196"/>
              </a:gdLst>
              <a:ahLst/>
              <a:cxnLst>
                <a:cxn ang="0">
                  <a:pos x="T0" y="T1"/>
                </a:cxn>
                <a:cxn ang="0">
                  <a:pos x="T2" y="T3"/>
                </a:cxn>
                <a:cxn ang="0">
                  <a:pos x="T4" y="T5"/>
                </a:cxn>
              </a:cxnLst>
              <a:rect l="0" t="0" r="r" b="b"/>
              <a:pathLst>
                <a:path w="8" h="196">
                  <a:moveTo>
                    <a:pt x="0" y="0"/>
                  </a:moveTo>
                  <a:lnTo>
                    <a:pt x="0" y="196"/>
                  </a:lnTo>
                  <a:lnTo>
                    <a:pt x="8" y="196"/>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09" name="Rectangle 272"/>
            <p:cNvSpPr>
              <a:spLocks noChangeArrowheads="1"/>
            </p:cNvSpPr>
            <p:nvPr/>
          </p:nvSpPr>
          <p:spPr bwMode="auto">
            <a:xfrm>
              <a:off x="3444" y="1568"/>
              <a:ext cx="21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1" i="0" u="none" strike="noStrike" cap="none" normalizeH="0" baseline="0" dirty="0" smtClean="0">
                  <a:ln>
                    <a:noFill/>
                  </a:ln>
                  <a:solidFill>
                    <a:srgbClr val="000000"/>
                  </a:solidFill>
                  <a:effectLst/>
                  <a:latin typeface="Arial" panose="020B0604020202020204" pitchFamily="34" charset="0"/>
                </a:rPr>
                <a:t> BT115</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510" name="Freeform 273"/>
            <p:cNvSpPr>
              <a:spLocks/>
            </p:cNvSpPr>
            <p:nvPr/>
          </p:nvSpPr>
          <p:spPr bwMode="auto">
            <a:xfrm>
              <a:off x="3442" y="1354"/>
              <a:ext cx="0" cy="252"/>
            </a:xfrm>
            <a:custGeom>
              <a:avLst/>
              <a:gdLst>
                <a:gd name="T0" fmla="*/ 0 h 252"/>
                <a:gd name="T1" fmla="*/ 252 h 252"/>
                <a:gd name="T2" fmla="*/ 252 h 252"/>
              </a:gdLst>
              <a:ahLst/>
              <a:cxnLst>
                <a:cxn ang="0">
                  <a:pos x="0" y="T0"/>
                </a:cxn>
                <a:cxn ang="0">
                  <a:pos x="0" y="T1"/>
                </a:cxn>
                <a:cxn ang="0">
                  <a:pos x="0" y="T2"/>
                </a:cxn>
              </a:cxnLst>
              <a:rect l="0" t="0" r="r" b="b"/>
              <a:pathLst>
                <a:path h="252">
                  <a:moveTo>
                    <a:pt x="0" y="0"/>
                  </a:moveTo>
                  <a:lnTo>
                    <a:pt x="0" y="252"/>
                  </a:lnTo>
                  <a:lnTo>
                    <a:pt x="0" y="252"/>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11" name="Rectangle 274"/>
            <p:cNvSpPr>
              <a:spLocks noChangeArrowheads="1"/>
            </p:cNvSpPr>
            <p:nvPr/>
          </p:nvSpPr>
          <p:spPr bwMode="auto">
            <a:xfrm>
              <a:off x="3497" y="1681"/>
              <a:ext cx="227"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1" i="0" u="none" strike="noStrike" cap="none" normalizeH="0" baseline="0" dirty="0" smtClean="0">
                  <a:ln>
                    <a:noFill/>
                  </a:ln>
                  <a:solidFill>
                    <a:srgbClr val="000000"/>
                  </a:solidFill>
                  <a:effectLst/>
                  <a:latin typeface="Arial" panose="020B0604020202020204" pitchFamily="34" charset="0"/>
                </a:rPr>
                <a:t>MN004</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512" name="Freeform 275"/>
            <p:cNvSpPr>
              <a:spLocks/>
            </p:cNvSpPr>
            <p:nvPr/>
          </p:nvSpPr>
          <p:spPr bwMode="auto">
            <a:xfrm>
              <a:off x="3463" y="1719"/>
              <a:ext cx="32" cy="54"/>
            </a:xfrm>
            <a:custGeom>
              <a:avLst/>
              <a:gdLst>
                <a:gd name="T0" fmla="*/ 0 w 32"/>
                <a:gd name="T1" fmla="*/ 54 h 54"/>
                <a:gd name="T2" fmla="*/ 0 w 32"/>
                <a:gd name="T3" fmla="*/ 0 h 54"/>
                <a:gd name="T4" fmla="*/ 32 w 32"/>
                <a:gd name="T5" fmla="*/ 0 h 54"/>
              </a:gdLst>
              <a:ahLst/>
              <a:cxnLst>
                <a:cxn ang="0">
                  <a:pos x="T0" y="T1"/>
                </a:cxn>
                <a:cxn ang="0">
                  <a:pos x="T2" y="T3"/>
                </a:cxn>
                <a:cxn ang="0">
                  <a:pos x="T4" y="T5"/>
                </a:cxn>
              </a:cxnLst>
              <a:rect l="0" t="0" r="r" b="b"/>
              <a:pathLst>
                <a:path w="32" h="54">
                  <a:moveTo>
                    <a:pt x="0" y="54"/>
                  </a:moveTo>
                  <a:lnTo>
                    <a:pt x="0" y="0"/>
                  </a:lnTo>
                  <a:lnTo>
                    <a:pt x="32"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13" name="Rectangle 276"/>
            <p:cNvSpPr>
              <a:spLocks noChangeArrowheads="1"/>
            </p:cNvSpPr>
            <p:nvPr/>
          </p:nvSpPr>
          <p:spPr bwMode="auto">
            <a:xfrm>
              <a:off x="3472" y="1794"/>
              <a:ext cx="21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1" i="0" u="none" strike="noStrike" cap="none" normalizeH="0" baseline="0" dirty="0" smtClean="0">
                  <a:ln>
                    <a:noFill/>
                  </a:ln>
                  <a:solidFill>
                    <a:srgbClr val="000000"/>
                  </a:solidFill>
                  <a:effectLst/>
                  <a:latin typeface="Arial" panose="020B0604020202020204" pitchFamily="34" charset="0"/>
                </a:rPr>
                <a:t> AF003</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514" name="Freeform 277"/>
            <p:cNvSpPr>
              <a:spLocks/>
            </p:cNvSpPr>
            <p:nvPr/>
          </p:nvSpPr>
          <p:spPr bwMode="auto">
            <a:xfrm>
              <a:off x="3463" y="1778"/>
              <a:ext cx="7" cy="54"/>
            </a:xfrm>
            <a:custGeom>
              <a:avLst/>
              <a:gdLst>
                <a:gd name="T0" fmla="*/ 0 w 7"/>
                <a:gd name="T1" fmla="*/ 0 h 54"/>
                <a:gd name="T2" fmla="*/ 0 w 7"/>
                <a:gd name="T3" fmla="*/ 54 h 54"/>
                <a:gd name="T4" fmla="*/ 7 w 7"/>
                <a:gd name="T5" fmla="*/ 54 h 54"/>
              </a:gdLst>
              <a:ahLst/>
              <a:cxnLst>
                <a:cxn ang="0">
                  <a:pos x="T0" y="T1"/>
                </a:cxn>
                <a:cxn ang="0">
                  <a:pos x="T2" y="T3"/>
                </a:cxn>
                <a:cxn ang="0">
                  <a:pos x="T4" y="T5"/>
                </a:cxn>
              </a:cxnLst>
              <a:rect l="0" t="0" r="r" b="b"/>
              <a:pathLst>
                <a:path w="7" h="54">
                  <a:moveTo>
                    <a:pt x="0" y="0"/>
                  </a:moveTo>
                  <a:lnTo>
                    <a:pt x="0" y="54"/>
                  </a:lnTo>
                  <a:lnTo>
                    <a:pt x="7" y="5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15" name="Freeform 278"/>
            <p:cNvSpPr>
              <a:spLocks/>
            </p:cNvSpPr>
            <p:nvPr/>
          </p:nvSpPr>
          <p:spPr bwMode="auto">
            <a:xfrm>
              <a:off x="3442" y="1438"/>
              <a:ext cx="21" cy="337"/>
            </a:xfrm>
            <a:custGeom>
              <a:avLst/>
              <a:gdLst>
                <a:gd name="T0" fmla="*/ 0 w 21"/>
                <a:gd name="T1" fmla="*/ 0 h 337"/>
                <a:gd name="T2" fmla="*/ 0 w 21"/>
                <a:gd name="T3" fmla="*/ 337 h 337"/>
                <a:gd name="T4" fmla="*/ 21 w 21"/>
                <a:gd name="T5" fmla="*/ 337 h 337"/>
              </a:gdLst>
              <a:ahLst/>
              <a:cxnLst>
                <a:cxn ang="0">
                  <a:pos x="T0" y="T1"/>
                </a:cxn>
                <a:cxn ang="0">
                  <a:pos x="T2" y="T3"/>
                </a:cxn>
                <a:cxn ang="0">
                  <a:pos x="T4" y="T5"/>
                </a:cxn>
              </a:cxnLst>
              <a:rect l="0" t="0" r="r" b="b"/>
              <a:pathLst>
                <a:path w="21" h="337">
                  <a:moveTo>
                    <a:pt x="0" y="0"/>
                  </a:moveTo>
                  <a:lnTo>
                    <a:pt x="0" y="337"/>
                  </a:lnTo>
                  <a:lnTo>
                    <a:pt x="21" y="337"/>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16" name="Rectangle 279"/>
            <p:cNvSpPr>
              <a:spLocks noChangeArrowheads="1"/>
            </p:cNvSpPr>
            <p:nvPr/>
          </p:nvSpPr>
          <p:spPr bwMode="auto">
            <a:xfrm>
              <a:off x="3461" y="1908"/>
              <a:ext cx="21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1" i="0" u="none" strike="noStrike" cap="none" normalizeH="0" baseline="0" dirty="0" smtClean="0">
                  <a:ln>
                    <a:noFill/>
                  </a:ln>
                  <a:solidFill>
                    <a:srgbClr val="000000"/>
                  </a:solidFill>
                  <a:effectLst/>
                  <a:latin typeface="Arial" panose="020B0604020202020204" pitchFamily="34" charset="0"/>
                </a:rPr>
                <a:t>JR107</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517" name="Freeform 280"/>
            <p:cNvSpPr>
              <a:spLocks/>
            </p:cNvSpPr>
            <p:nvPr/>
          </p:nvSpPr>
          <p:spPr bwMode="auto">
            <a:xfrm>
              <a:off x="3442" y="1523"/>
              <a:ext cx="16" cy="422"/>
            </a:xfrm>
            <a:custGeom>
              <a:avLst/>
              <a:gdLst>
                <a:gd name="T0" fmla="*/ 0 w 16"/>
                <a:gd name="T1" fmla="*/ 0 h 422"/>
                <a:gd name="T2" fmla="*/ 0 w 16"/>
                <a:gd name="T3" fmla="*/ 422 h 422"/>
                <a:gd name="T4" fmla="*/ 16 w 16"/>
                <a:gd name="T5" fmla="*/ 422 h 422"/>
              </a:gdLst>
              <a:ahLst/>
              <a:cxnLst>
                <a:cxn ang="0">
                  <a:pos x="T0" y="T1"/>
                </a:cxn>
                <a:cxn ang="0">
                  <a:pos x="T2" y="T3"/>
                </a:cxn>
                <a:cxn ang="0">
                  <a:pos x="T4" y="T5"/>
                </a:cxn>
              </a:cxnLst>
              <a:rect l="0" t="0" r="r" b="b"/>
              <a:pathLst>
                <a:path w="16" h="422">
                  <a:moveTo>
                    <a:pt x="0" y="0"/>
                  </a:moveTo>
                  <a:lnTo>
                    <a:pt x="0" y="422"/>
                  </a:lnTo>
                  <a:lnTo>
                    <a:pt x="16" y="422"/>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18" name="Rectangle 281"/>
            <p:cNvSpPr>
              <a:spLocks noChangeArrowheads="1"/>
            </p:cNvSpPr>
            <p:nvPr/>
          </p:nvSpPr>
          <p:spPr bwMode="auto">
            <a:xfrm>
              <a:off x="3461" y="2021"/>
              <a:ext cx="22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1" i="0" u="none" strike="noStrike" cap="none" normalizeH="0" baseline="0" dirty="0" smtClean="0">
                  <a:ln>
                    <a:noFill/>
                  </a:ln>
                  <a:solidFill>
                    <a:srgbClr val="000000"/>
                  </a:solidFill>
                  <a:effectLst/>
                  <a:latin typeface="Arial" panose="020B0604020202020204" pitchFamily="34" charset="0"/>
                </a:rPr>
                <a:t>BC197</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519" name="Freeform 282"/>
            <p:cNvSpPr>
              <a:spLocks/>
            </p:cNvSpPr>
            <p:nvPr/>
          </p:nvSpPr>
          <p:spPr bwMode="auto">
            <a:xfrm>
              <a:off x="3442" y="1580"/>
              <a:ext cx="16" cy="478"/>
            </a:xfrm>
            <a:custGeom>
              <a:avLst/>
              <a:gdLst>
                <a:gd name="T0" fmla="*/ 0 w 16"/>
                <a:gd name="T1" fmla="*/ 0 h 478"/>
                <a:gd name="T2" fmla="*/ 0 w 16"/>
                <a:gd name="T3" fmla="*/ 478 h 478"/>
                <a:gd name="T4" fmla="*/ 16 w 16"/>
                <a:gd name="T5" fmla="*/ 478 h 478"/>
              </a:gdLst>
              <a:ahLst/>
              <a:cxnLst>
                <a:cxn ang="0">
                  <a:pos x="T0" y="T1"/>
                </a:cxn>
                <a:cxn ang="0">
                  <a:pos x="T2" y="T3"/>
                </a:cxn>
                <a:cxn ang="0">
                  <a:pos x="T4" y="T5"/>
                </a:cxn>
              </a:cxnLst>
              <a:rect l="0" t="0" r="r" b="b"/>
              <a:pathLst>
                <a:path w="16" h="478">
                  <a:moveTo>
                    <a:pt x="0" y="0"/>
                  </a:moveTo>
                  <a:lnTo>
                    <a:pt x="0" y="478"/>
                  </a:lnTo>
                  <a:lnTo>
                    <a:pt x="16" y="478"/>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20" name="Rectangle 283"/>
            <p:cNvSpPr>
              <a:spLocks noChangeArrowheads="1"/>
            </p:cNvSpPr>
            <p:nvPr/>
          </p:nvSpPr>
          <p:spPr bwMode="auto">
            <a:xfrm>
              <a:off x="3452" y="2134"/>
              <a:ext cx="109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JX000563 </a:t>
              </a:r>
              <a:r>
                <a:rPr kumimoji="0" lang="es-EC" altLang="es-EC" sz="800" b="0" i="1" u="none" strike="noStrike" cap="none" normalizeH="0" baseline="0" dirty="0" smtClean="0">
                  <a:ln>
                    <a:noFill/>
                  </a:ln>
                  <a:solidFill>
                    <a:srgbClr val="000000"/>
                  </a:solidFill>
                  <a:effectLst/>
                  <a:latin typeface="Arial" panose="020B0604020202020204" pitchFamily="34" charset="0"/>
                </a:rPr>
                <a:t>Macaca </a:t>
              </a:r>
              <a:r>
                <a:rPr kumimoji="0" lang="es-EC" altLang="es-EC" sz="800" b="0" i="1" u="none" strike="noStrike" cap="none" normalizeH="0" baseline="0" dirty="0" err="1" smtClean="0">
                  <a:ln>
                    <a:noFill/>
                  </a:ln>
                  <a:solidFill>
                    <a:srgbClr val="000000"/>
                  </a:solidFill>
                  <a:effectLst/>
                  <a:latin typeface="Arial" panose="020B0604020202020204" pitchFamily="34" charset="0"/>
                </a:rPr>
                <a:t>mulatta</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0" u="none" strike="noStrike" cap="none" normalizeH="0" baseline="0" dirty="0" smtClean="0">
                  <a:ln>
                    <a:noFill/>
                  </a:ln>
                  <a:solidFill>
                    <a:srgbClr val="000000"/>
                  </a:solidFill>
                  <a:effectLst/>
                  <a:latin typeface="Arial" panose="020B0604020202020204" pitchFamily="34" charset="0"/>
                </a:rPr>
                <a:t>China BIII</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521" name="Freeform 284"/>
            <p:cNvSpPr>
              <a:spLocks/>
            </p:cNvSpPr>
            <p:nvPr/>
          </p:nvSpPr>
          <p:spPr bwMode="auto">
            <a:xfrm>
              <a:off x="3450" y="2171"/>
              <a:ext cx="0" cy="54"/>
            </a:xfrm>
            <a:custGeom>
              <a:avLst/>
              <a:gdLst>
                <a:gd name="T0" fmla="*/ 54 h 54"/>
                <a:gd name="T1" fmla="*/ 0 h 54"/>
                <a:gd name="T2" fmla="*/ 0 h 54"/>
              </a:gdLst>
              <a:ahLst/>
              <a:cxnLst>
                <a:cxn ang="0">
                  <a:pos x="0" y="T0"/>
                </a:cxn>
                <a:cxn ang="0">
                  <a:pos x="0" y="T1"/>
                </a:cxn>
                <a:cxn ang="0">
                  <a:pos x="0" y="T2"/>
                </a:cxn>
              </a:cxnLst>
              <a:rect l="0" t="0" r="r" b="b"/>
              <a:pathLst>
                <a:path h="54">
                  <a:moveTo>
                    <a:pt x="0" y="54"/>
                  </a:moveTo>
                  <a:lnTo>
                    <a:pt x="0" y="0"/>
                  </a:lnTo>
                  <a:lnTo>
                    <a:pt x="0"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22" name="Rectangle 285"/>
            <p:cNvSpPr>
              <a:spLocks noChangeArrowheads="1"/>
            </p:cNvSpPr>
            <p:nvPr/>
          </p:nvSpPr>
          <p:spPr bwMode="auto">
            <a:xfrm>
              <a:off x="3478" y="2247"/>
              <a:ext cx="95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AY368163 Ambiental/ USA/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23" name="Freeform 286"/>
            <p:cNvSpPr>
              <a:spLocks/>
            </p:cNvSpPr>
            <p:nvPr/>
          </p:nvSpPr>
          <p:spPr bwMode="auto">
            <a:xfrm>
              <a:off x="3450" y="2230"/>
              <a:ext cx="26" cy="54"/>
            </a:xfrm>
            <a:custGeom>
              <a:avLst/>
              <a:gdLst>
                <a:gd name="T0" fmla="*/ 0 w 26"/>
                <a:gd name="T1" fmla="*/ 0 h 54"/>
                <a:gd name="T2" fmla="*/ 0 w 26"/>
                <a:gd name="T3" fmla="*/ 54 h 54"/>
                <a:gd name="T4" fmla="*/ 26 w 26"/>
                <a:gd name="T5" fmla="*/ 54 h 54"/>
              </a:gdLst>
              <a:ahLst/>
              <a:cxnLst>
                <a:cxn ang="0">
                  <a:pos x="T0" y="T1"/>
                </a:cxn>
                <a:cxn ang="0">
                  <a:pos x="T2" y="T3"/>
                </a:cxn>
                <a:cxn ang="0">
                  <a:pos x="T4" y="T5"/>
                </a:cxn>
              </a:cxnLst>
              <a:rect l="0" t="0" r="r" b="b"/>
              <a:pathLst>
                <a:path w="26" h="54">
                  <a:moveTo>
                    <a:pt x="0" y="0"/>
                  </a:moveTo>
                  <a:lnTo>
                    <a:pt x="0" y="54"/>
                  </a:lnTo>
                  <a:lnTo>
                    <a:pt x="26" y="5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24" name="Freeform 287"/>
            <p:cNvSpPr>
              <a:spLocks/>
            </p:cNvSpPr>
            <p:nvPr/>
          </p:nvSpPr>
          <p:spPr bwMode="auto">
            <a:xfrm>
              <a:off x="3442" y="1665"/>
              <a:ext cx="8" cy="563"/>
            </a:xfrm>
            <a:custGeom>
              <a:avLst/>
              <a:gdLst>
                <a:gd name="T0" fmla="*/ 0 w 8"/>
                <a:gd name="T1" fmla="*/ 0 h 563"/>
                <a:gd name="T2" fmla="*/ 0 w 8"/>
                <a:gd name="T3" fmla="*/ 563 h 563"/>
                <a:gd name="T4" fmla="*/ 8 w 8"/>
                <a:gd name="T5" fmla="*/ 563 h 563"/>
              </a:gdLst>
              <a:ahLst/>
              <a:cxnLst>
                <a:cxn ang="0">
                  <a:pos x="T0" y="T1"/>
                </a:cxn>
                <a:cxn ang="0">
                  <a:pos x="T2" y="T3"/>
                </a:cxn>
                <a:cxn ang="0">
                  <a:pos x="T4" y="T5"/>
                </a:cxn>
              </a:cxnLst>
              <a:rect l="0" t="0" r="r" b="b"/>
              <a:pathLst>
                <a:path w="8" h="563">
                  <a:moveTo>
                    <a:pt x="0" y="0"/>
                  </a:moveTo>
                  <a:lnTo>
                    <a:pt x="0" y="563"/>
                  </a:lnTo>
                  <a:lnTo>
                    <a:pt x="8" y="563"/>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25" name="Rectangle 288"/>
            <p:cNvSpPr>
              <a:spLocks noChangeArrowheads="1"/>
            </p:cNvSpPr>
            <p:nvPr/>
          </p:nvSpPr>
          <p:spPr bwMode="auto">
            <a:xfrm>
              <a:off x="3452" y="2360"/>
              <a:ext cx="20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1" i="0" u="none" strike="noStrike" cap="none" normalizeH="0" baseline="0" dirty="0" smtClean="0">
                  <a:ln>
                    <a:noFill/>
                  </a:ln>
                  <a:solidFill>
                    <a:srgbClr val="000000"/>
                  </a:solidFill>
                  <a:effectLst/>
                  <a:latin typeface="Arial" panose="020B0604020202020204" pitchFamily="34" charset="0"/>
                </a:rPr>
                <a:t>CC007</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526" name="Freeform 289"/>
            <p:cNvSpPr>
              <a:spLocks/>
            </p:cNvSpPr>
            <p:nvPr/>
          </p:nvSpPr>
          <p:spPr bwMode="auto">
            <a:xfrm>
              <a:off x="3442" y="1749"/>
              <a:ext cx="8" cy="648"/>
            </a:xfrm>
            <a:custGeom>
              <a:avLst/>
              <a:gdLst>
                <a:gd name="T0" fmla="*/ 0 w 8"/>
                <a:gd name="T1" fmla="*/ 0 h 648"/>
                <a:gd name="T2" fmla="*/ 0 w 8"/>
                <a:gd name="T3" fmla="*/ 648 h 648"/>
                <a:gd name="T4" fmla="*/ 8 w 8"/>
                <a:gd name="T5" fmla="*/ 648 h 648"/>
              </a:gdLst>
              <a:ahLst/>
              <a:cxnLst>
                <a:cxn ang="0">
                  <a:pos x="T0" y="T1"/>
                </a:cxn>
                <a:cxn ang="0">
                  <a:pos x="T2" y="T3"/>
                </a:cxn>
                <a:cxn ang="0">
                  <a:pos x="T4" y="T5"/>
                </a:cxn>
              </a:cxnLst>
              <a:rect l="0" t="0" r="r" b="b"/>
              <a:pathLst>
                <a:path w="8" h="648">
                  <a:moveTo>
                    <a:pt x="0" y="0"/>
                  </a:moveTo>
                  <a:lnTo>
                    <a:pt x="0" y="648"/>
                  </a:lnTo>
                  <a:lnTo>
                    <a:pt x="8" y="648"/>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27" name="Rectangle 290"/>
            <p:cNvSpPr>
              <a:spLocks noChangeArrowheads="1"/>
            </p:cNvSpPr>
            <p:nvPr/>
          </p:nvSpPr>
          <p:spPr bwMode="auto">
            <a:xfrm>
              <a:off x="3461" y="2473"/>
              <a:ext cx="20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1" i="0" u="none" strike="noStrike" cap="none" normalizeH="0" baseline="0" dirty="0" smtClean="0">
                  <a:ln>
                    <a:noFill/>
                  </a:ln>
                  <a:solidFill>
                    <a:srgbClr val="000000"/>
                  </a:solidFill>
                  <a:effectLst/>
                  <a:latin typeface="Arial" panose="020B0604020202020204" pitchFamily="34" charset="0"/>
                </a:rPr>
                <a:t>BB005</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528" name="Freeform 291"/>
            <p:cNvSpPr>
              <a:spLocks/>
            </p:cNvSpPr>
            <p:nvPr/>
          </p:nvSpPr>
          <p:spPr bwMode="auto">
            <a:xfrm>
              <a:off x="3442" y="1806"/>
              <a:ext cx="16" cy="704"/>
            </a:xfrm>
            <a:custGeom>
              <a:avLst/>
              <a:gdLst>
                <a:gd name="T0" fmla="*/ 0 w 16"/>
                <a:gd name="T1" fmla="*/ 0 h 704"/>
                <a:gd name="T2" fmla="*/ 0 w 16"/>
                <a:gd name="T3" fmla="*/ 704 h 704"/>
                <a:gd name="T4" fmla="*/ 16 w 16"/>
                <a:gd name="T5" fmla="*/ 704 h 704"/>
              </a:gdLst>
              <a:ahLst/>
              <a:cxnLst>
                <a:cxn ang="0">
                  <a:pos x="T0" y="T1"/>
                </a:cxn>
                <a:cxn ang="0">
                  <a:pos x="T2" y="T3"/>
                </a:cxn>
                <a:cxn ang="0">
                  <a:pos x="T4" y="T5"/>
                </a:cxn>
              </a:cxnLst>
              <a:rect l="0" t="0" r="r" b="b"/>
              <a:pathLst>
                <a:path w="16" h="704">
                  <a:moveTo>
                    <a:pt x="0" y="0"/>
                  </a:moveTo>
                  <a:lnTo>
                    <a:pt x="0" y="704"/>
                  </a:lnTo>
                  <a:lnTo>
                    <a:pt x="16" y="70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29" name="Line 292"/>
            <p:cNvSpPr>
              <a:spLocks noChangeShapeType="1"/>
            </p:cNvSpPr>
            <p:nvPr/>
          </p:nvSpPr>
          <p:spPr bwMode="auto">
            <a:xfrm>
              <a:off x="3442" y="1552"/>
              <a:ext cx="0" cy="958"/>
            </a:xfrm>
            <a:prstGeom prst="line">
              <a:avLst/>
            </a:prstGeom>
            <a:noFill/>
            <a:ln w="7938"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30" name="Freeform 293"/>
            <p:cNvSpPr>
              <a:spLocks/>
            </p:cNvSpPr>
            <p:nvPr/>
          </p:nvSpPr>
          <p:spPr bwMode="auto">
            <a:xfrm>
              <a:off x="3434" y="1549"/>
              <a:ext cx="8" cy="648"/>
            </a:xfrm>
            <a:custGeom>
              <a:avLst/>
              <a:gdLst>
                <a:gd name="T0" fmla="*/ 0 w 8"/>
                <a:gd name="T1" fmla="*/ 648 h 648"/>
                <a:gd name="T2" fmla="*/ 0 w 8"/>
                <a:gd name="T3" fmla="*/ 0 h 648"/>
                <a:gd name="T4" fmla="*/ 8 w 8"/>
                <a:gd name="T5" fmla="*/ 0 h 648"/>
              </a:gdLst>
              <a:ahLst/>
              <a:cxnLst>
                <a:cxn ang="0">
                  <a:pos x="T0" y="T1"/>
                </a:cxn>
                <a:cxn ang="0">
                  <a:pos x="T2" y="T3"/>
                </a:cxn>
                <a:cxn ang="0">
                  <a:pos x="T4" y="T5"/>
                </a:cxn>
              </a:cxnLst>
              <a:rect l="0" t="0" r="r" b="b"/>
              <a:pathLst>
                <a:path w="8" h="648">
                  <a:moveTo>
                    <a:pt x="0" y="648"/>
                  </a:moveTo>
                  <a:lnTo>
                    <a:pt x="0" y="0"/>
                  </a:lnTo>
                  <a:lnTo>
                    <a:pt x="8"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31" name="Rectangle 294"/>
            <p:cNvSpPr>
              <a:spLocks noChangeArrowheads="1"/>
            </p:cNvSpPr>
            <p:nvPr/>
          </p:nvSpPr>
          <p:spPr bwMode="auto">
            <a:xfrm>
              <a:off x="3444" y="2586"/>
              <a:ext cx="84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KM495697 Gato/ Brasil/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32" name="Freeform 295"/>
            <p:cNvSpPr>
              <a:spLocks/>
            </p:cNvSpPr>
            <p:nvPr/>
          </p:nvSpPr>
          <p:spPr bwMode="auto">
            <a:xfrm>
              <a:off x="3434" y="2623"/>
              <a:ext cx="8" cy="111"/>
            </a:xfrm>
            <a:custGeom>
              <a:avLst/>
              <a:gdLst>
                <a:gd name="T0" fmla="*/ 0 w 8"/>
                <a:gd name="T1" fmla="*/ 111 h 111"/>
                <a:gd name="T2" fmla="*/ 0 w 8"/>
                <a:gd name="T3" fmla="*/ 0 h 111"/>
                <a:gd name="T4" fmla="*/ 8 w 8"/>
                <a:gd name="T5" fmla="*/ 0 h 111"/>
              </a:gdLst>
              <a:ahLst/>
              <a:cxnLst>
                <a:cxn ang="0">
                  <a:pos x="T0" y="T1"/>
                </a:cxn>
                <a:cxn ang="0">
                  <a:pos x="T2" y="T3"/>
                </a:cxn>
                <a:cxn ang="0">
                  <a:pos x="T4" y="T5"/>
                </a:cxn>
              </a:cxnLst>
              <a:rect l="0" t="0" r="r" b="b"/>
              <a:pathLst>
                <a:path w="8" h="111">
                  <a:moveTo>
                    <a:pt x="0" y="111"/>
                  </a:moveTo>
                  <a:lnTo>
                    <a:pt x="0" y="0"/>
                  </a:lnTo>
                  <a:lnTo>
                    <a:pt x="8"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33" name="Rectangle 296"/>
            <p:cNvSpPr>
              <a:spLocks noChangeArrowheads="1"/>
            </p:cNvSpPr>
            <p:nvPr/>
          </p:nvSpPr>
          <p:spPr bwMode="auto">
            <a:xfrm>
              <a:off x="3436" y="2699"/>
              <a:ext cx="9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KF922919 Humano/ Brasil/ BIII</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534" name="Freeform 297"/>
            <p:cNvSpPr>
              <a:spLocks/>
            </p:cNvSpPr>
            <p:nvPr/>
          </p:nvSpPr>
          <p:spPr bwMode="auto">
            <a:xfrm>
              <a:off x="3434" y="2736"/>
              <a:ext cx="0" cy="55"/>
            </a:xfrm>
            <a:custGeom>
              <a:avLst/>
              <a:gdLst>
                <a:gd name="T0" fmla="*/ 55 h 55"/>
                <a:gd name="T1" fmla="*/ 0 h 55"/>
                <a:gd name="T2" fmla="*/ 0 h 55"/>
              </a:gdLst>
              <a:ahLst/>
              <a:cxnLst>
                <a:cxn ang="0">
                  <a:pos x="0" y="T0"/>
                </a:cxn>
                <a:cxn ang="0">
                  <a:pos x="0" y="T1"/>
                </a:cxn>
                <a:cxn ang="0">
                  <a:pos x="0" y="T2"/>
                </a:cxn>
              </a:cxnLst>
              <a:rect l="0" t="0" r="r" b="b"/>
              <a:pathLst>
                <a:path h="55">
                  <a:moveTo>
                    <a:pt x="0" y="55"/>
                  </a:moveTo>
                  <a:lnTo>
                    <a:pt x="0" y="0"/>
                  </a:lnTo>
                  <a:lnTo>
                    <a:pt x="0"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35" name="Rectangle 298"/>
            <p:cNvSpPr>
              <a:spLocks noChangeArrowheads="1"/>
            </p:cNvSpPr>
            <p:nvPr/>
          </p:nvSpPr>
          <p:spPr bwMode="auto">
            <a:xfrm>
              <a:off x="3436" y="2812"/>
              <a:ext cx="919"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AY228629 Humano/ India/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36" name="Freeform 299"/>
            <p:cNvSpPr>
              <a:spLocks/>
            </p:cNvSpPr>
            <p:nvPr/>
          </p:nvSpPr>
          <p:spPr bwMode="auto">
            <a:xfrm>
              <a:off x="3434" y="2795"/>
              <a:ext cx="0" cy="54"/>
            </a:xfrm>
            <a:custGeom>
              <a:avLst/>
              <a:gdLst>
                <a:gd name="T0" fmla="*/ 0 h 54"/>
                <a:gd name="T1" fmla="*/ 54 h 54"/>
                <a:gd name="T2" fmla="*/ 54 h 54"/>
              </a:gdLst>
              <a:ahLst/>
              <a:cxnLst>
                <a:cxn ang="0">
                  <a:pos x="0" y="T0"/>
                </a:cxn>
                <a:cxn ang="0">
                  <a:pos x="0" y="T1"/>
                </a:cxn>
                <a:cxn ang="0">
                  <a:pos x="0" y="T2"/>
                </a:cxn>
              </a:cxnLst>
              <a:rect l="0" t="0" r="r" b="b"/>
              <a:pathLst>
                <a:path h="54">
                  <a:moveTo>
                    <a:pt x="0" y="0"/>
                  </a:moveTo>
                  <a:lnTo>
                    <a:pt x="0" y="54"/>
                  </a:lnTo>
                  <a:lnTo>
                    <a:pt x="0" y="5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37" name="Line 300"/>
            <p:cNvSpPr>
              <a:spLocks noChangeShapeType="1"/>
            </p:cNvSpPr>
            <p:nvPr/>
          </p:nvSpPr>
          <p:spPr bwMode="auto">
            <a:xfrm>
              <a:off x="3434" y="2202"/>
              <a:ext cx="0" cy="647"/>
            </a:xfrm>
            <a:prstGeom prst="line">
              <a:avLst/>
            </a:prstGeom>
            <a:noFill/>
            <a:ln w="7938"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38" name="Freeform 301"/>
            <p:cNvSpPr>
              <a:spLocks/>
            </p:cNvSpPr>
            <p:nvPr/>
          </p:nvSpPr>
          <p:spPr bwMode="auto">
            <a:xfrm>
              <a:off x="3389" y="2199"/>
              <a:ext cx="45" cy="380"/>
            </a:xfrm>
            <a:custGeom>
              <a:avLst/>
              <a:gdLst>
                <a:gd name="T0" fmla="*/ 0 w 45"/>
                <a:gd name="T1" fmla="*/ 380 h 380"/>
                <a:gd name="T2" fmla="*/ 0 w 45"/>
                <a:gd name="T3" fmla="*/ 0 h 380"/>
                <a:gd name="T4" fmla="*/ 45 w 45"/>
                <a:gd name="T5" fmla="*/ 0 h 380"/>
              </a:gdLst>
              <a:ahLst/>
              <a:cxnLst>
                <a:cxn ang="0">
                  <a:pos x="T0" y="T1"/>
                </a:cxn>
                <a:cxn ang="0">
                  <a:pos x="T2" y="T3"/>
                </a:cxn>
                <a:cxn ang="0">
                  <a:pos x="T4" y="T5"/>
                </a:cxn>
              </a:cxnLst>
              <a:rect l="0" t="0" r="r" b="b"/>
              <a:pathLst>
                <a:path w="45" h="380">
                  <a:moveTo>
                    <a:pt x="0" y="380"/>
                  </a:moveTo>
                  <a:lnTo>
                    <a:pt x="0" y="0"/>
                  </a:lnTo>
                  <a:lnTo>
                    <a:pt x="45"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39" name="Rectangle 302"/>
            <p:cNvSpPr>
              <a:spLocks noChangeArrowheads="1"/>
            </p:cNvSpPr>
            <p:nvPr/>
          </p:nvSpPr>
          <p:spPr bwMode="auto">
            <a:xfrm>
              <a:off x="3455" y="2925"/>
              <a:ext cx="84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KF922970 Agua/ Brasil/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40" name="Freeform 303"/>
            <p:cNvSpPr>
              <a:spLocks/>
            </p:cNvSpPr>
            <p:nvPr/>
          </p:nvSpPr>
          <p:spPr bwMode="auto">
            <a:xfrm>
              <a:off x="3389" y="2583"/>
              <a:ext cx="63" cy="379"/>
            </a:xfrm>
            <a:custGeom>
              <a:avLst/>
              <a:gdLst>
                <a:gd name="T0" fmla="*/ 0 w 63"/>
                <a:gd name="T1" fmla="*/ 0 h 379"/>
                <a:gd name="T2" fmla="*/ 0 w 63"/>
                <a:gd name="T3" fmla="*/ 379 h 379"/>
                <a:gd name="T4" fmla="*/ 63 w 63"/>
                <a:gd name="T5" fmla="*/ 379 h 379"/>
              </a:gdLst>
              <a:ahLst/>
              <a:cxnLst>
                <a:cxn ang="0">
                  <a:pos x="T0" y="T1"/>
                </a:cxn>
                <a:cxn ang="0">
                  <a:pos x="T2" y="T3"/>
                </a:cxn>
                <a:cxn ang="0">
                  <a:pos x="T4" y="T5"/>
                </a:cxn>
              </a:cxnLst>
              <a:rect l="0" t="0" r="r" b="b"/>
              <a:pathLst>
                <a:path w="63" h="379">
                  <a:moveTo>
                    <a:pt x="0" y="0"/>
                  </a:moveTo>
                  <a:lnTo>
                    <a:pt x="0" y="379"/>
                  </a:lnTo>
                  <a:lnTo>
                    <a:pt x="63" y="379"/>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41" name="Freeform 304"/>
            <p:cNvSpPr>
              <a:spLocks/>
            </p:cNvSpPr>
            <p:nvPr/>
          </p:nvSpPr>
          <p:spPr bwMode="auto">
            <a:xfrm>
              <a:off x="2927" y="2581"/>
              <a:ext cx="462" cy="245"/>
            </a:xfrm>
            <a:custGeom>
              <a:avLst/>
              <a:gdLst>
                <a:gd name="T0" fmla="*/ 0 w 462"/>
                <a:gd name="T1" fmla="*/ 245 h 245"/>
                <a:gd name="T2" fmla="*/ 0 w 462"/>
                <a:gd name="T3" fmla="*/ 0 h 245"/>
                <a:gd name="T4" fmla="*/ 462 w 462"/>
                <a:gd name="T5" fmla="*/ 0 h 245"/>
              </a:gdLst>
              <a:ahLst/>
              <a:cxnLst>
                <a:cxn ang="0">
                  <a:pos x="T0" y="T1"/>
                </a:cxn>
                <a:cxn ang="0">
                  <a:pos x="T2" y="T3"/>
                </a:cxn>
                <a:cxn ang="0">
                  <a:pos x="T4" y="T5"/>
                </a:cxn>
              </a:cxnLst>
              <a:rect l="0" t="0" r="r" b="b"/>
              <a:pathLst>
                <a:path w="462" h="245">
                  <a:moveTo>
                    <a:pt x="0" y="245"/>
                  </a:moveTo>
                  <a:lnTo>
                    <a:pt x="0" y="0"/>
                  </a:lnTo>
                  <a:lnTo>
                    <a:pt x="462"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42" name="Rectangle 305"/>
            <p:cNvSpPr>
              <a:spLocks noChangeArrowheads="1"/>
            </p:cNvSpPr>
            <p:nvPr/>
          </p:nvSpPr>
          <p:spPr bwMode="auto">
            <a:xfrm>
              <a:off x="3658" y="3038"/>
              <a:ext cx="921"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DQ220289 Perro/ Alemania/ D</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43" name="Freeform 306"/>
            <p:cNvSpPr>
              <a:spLocks/>
            </p:cNvSpPr>
            <p:nvPr/>
          </p:nvSpPr>
          <p:spPr bwMode="auto">
            <a:xfrm>
              <a:off x="2927" y="2831"/>
              <a:ext cx="729" cy="245"/>
            </a:xfrm>
            <a:custGeom>
              <a:avLst/>
              <a:gdLst>
                <a:gd name="T0" fmla="*/ 0 w 729"/>
                <a:gd name="T1" fmla="*/ 0 h 245"/>
                <a:gd name="T2" fmla="*/ 0 w 729"/>
                <a:gd name="T3" fmla="*/ 245 h 245"/>
                <a:gd name="T4" fmla="*/ 729 w 729"/>
                <a:gd name="T5" fmla="*/ 245 h 245"/>
              </a:gdLst>
              <a:ahLst/>
              <a:cxnLst>
                <a:cxn ang="0">
                  <a:pos x="T0" y="T1"/>
                </a:cxn>
                <a:cxn ang="0">
                  <a:pos x="T2" y="T3"/>
                </a:cxn>
                <a:cxn ang="0">
                  <a:pos x="T4" y="T5"/>
                </a:cxn>
              </a:cxnLst>
              <a:rect l="0" t="0" r="r" b="b"/>
              <a:pathLst>
                <a:path w="729" h="245">
                  <a:moveTo>
                    <a:pt x="0" y="0"/>
                  </a:moveTo>
                  <a:lnTo>
                    <a:pt x="0" y="245"/>
                  </a:lnTo>
                  <a:lnTo>
                    <a:pt x="729" y="245"/>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44" name="Freeform 307"/>
            <p:cNvSpPr>
              <a:spLocks/>
            </p:cNvSpPr>
            <p:nvPr/>
          </p:nvSpPr>
          <p:spPr bwMode="auto">
            <a:xfrm>
              <a:off x="2822" y="2828"/>
              <a:ext cx="105" cy="206"/>
            </a:xfrm>
            <a:custGeom>
              <a:avLst/>
              <a:gdLst>
                <a:gd name="T0" fmla="*/ 0 w 105"/>
                <a:gd name="T1" fmla="*/ 206 h 206"/>
                <a:gd name="T2" fmla="*/ 0 w 105"/>
                <a:gd name="T3" fmla="*/ 0 h 206"/>
                <a:gd name="T4" fmla="*/ 105 w 105"/>
                <a:gd name="T5" fmla="*/ 0 h 206"/>
              </a:gdLst>
              <a:ahLst/>
              <a:cxnLst>
                <a:cxn ang="0">
                  <a:pos x="T0" y="T1"/>
                </a:cxn>
                <a:cxn ang="0">
                  <a:pos x="T2" y="T3"/>
                </a:cxn>
                <a:cxn ang="0">
                  <a:pos x="T4" y="T5"/>
                </a:cxn>
              </a:cxnLst>
              <a:rect l="0" t="0" r="r" b="b"/>
              <a:pathLst>
                <a:path w="105" h="206">
                  <a:moveTo>
                    <a:pt x="0" y="206"/>
                  </a:moveTo>
                  <a:lnTo>
                    <a:pt x="0" y="0"/>
                  </a:lnTo>
                  <a:lnTo>
                    <a:pt x="105"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45" name="Rectangle 308"/>
            <p:cNvSpPr>
              <a:spLocks noChangeArrowheads="1"/>
            </p:cNvSpPr>
            <p:nvPr/>
          </p:nvSpPr>
          <p:spPr bwMode="auto">
            <a:xfrm>
              <a:off x="3122" y="3151"/>
              <a:ext cx="999"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EU781013 Rata/ Desconocido/ G</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46" name="Freeform 309"/>
            <p:cNvSpPr>
              <a:spLocks/>
            </p:cNvSpPr>
            <p:nvPr/>
          </p:nvSpPr>
          <p:spPr bwMode="auto">
            <a:xfrm>
              <a:off x="2929" y="3189"/>
              <a:ext cx="191" cy="54"/>
            </a:xfrm>
            <a:custGeom>
              <a:avLst/>
              <a:gdLst>
                <a:gd name="T0" fmla="*/ 0 w 191"/>
                <a:gd name="T1" fmla="*/ 54 h 54"/>
                <a:gd name="T2" fmla="*/ 0 w 191"/>
                <a:gd name="T3" fmla="*/ 0 h 54"/>
                <a:gd name="T4" fmla="*/ 191 w 191"/>
                <a:gd name="T5" fmla="*/ 0 h 54"/>
              </a:gdLst>
              <a:ahLst/>
              <a:cxnLst>
                <a:cxn ang="0">
                  <a:pos x="T0" y="T1"/>
                </a:cxn>
                <a:cxn ang="0">
                  <a:pos x="T2" y="T3"/>
                </a:cxn>
                <a:cxn ang="0">
                  <a:pos x="T4" y="T5"/>
                </a:cxn>
              </a:cxnLst>
              <a:rect l="0" t="0" r="r" b="b"/>
              <a:pathLst>
                <a:path w="191" h="54">
                  <a:moveTo>
                    <a:pt x="0" y="54"/>
                  </a:moveTo>
                  <a:lnTo>
                    <a:pt x="0" y="0"/>
                  </a:lnTo>
                  <a:lnTo>
                    <a:pt x="191"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47" name="Rectangle 310"/>
            <p:cNvSpPr>
              <a:spLocks noChangeArrowheads="1"/>
            </p:cNvSpPr>
            <p:nvPr/>
          </p:nvSpPr>
          <p:spPr bwMode="auto">
            <a:xfrm>
              <a:off x="3382" y="3264"/>
              <a:ext cx="75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AY228643 Perro/USA/ C</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48" name="Freeform 311"/>
            <p:cNvSpPr>
              <a:spLocks/>
            </p:cNvSpPr>
            <p:nvPr/>
          </p:nvSpPr>
          <p:spPr bwMode="auto">
            <a:xfrm>
              <a:off x="2929" y="3247"/>
              <a:ext cx="451" cy="55"/>
            </a:xfrm>
            <a:custGeom>
              <a:avLst/>
              <a:gdLst>
                <a:gd name="T0" fmla="*/ 0 w 451"/>
                <a:gd name="T1" fmla="*/ 0 h 55"/>
                <a:gd name="T2" fmla="*/ 0 w 451"/>
                <a:gd name="T3" fmla="*/ 55 h 55"/>
                <a:gd name="T4" fmla="*/ 451 w 451"/>
                <a:gd name="T5" fmla="*/ 55 h 55"/>
              </a:gdLst>
              <a:ahLst/>
              <a:cxnLst>
                <a:cxn ang="0">
                  <a:pos x="T0" y="T1"/>
                </a:cxn>
                <a:cxn ang="0">
                  <a:pos x="T2" y="T3"/>
                </a:cxn>
                <a:cxn ang="0">
                  <a:pos x="T4" y="T5"/>
                </a:cxn>
              </a:cxnLst>
              <a:rect l="0" t="0" r="r" b="b"/>
              <a:pathLst>
                <a:path w="451" h="55">
                  <a:moveTo>
                    <a:pt x="0" y="0"/>
                  </a:moveTo>
                  <a:lnTo>
                    <a:pt x="0" y="55"/>
                  </a:lnTo>
                  <a:lnTo>
                    <a:pt x="451" y="55"/>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49" name="Freeform 312"/>
            <p:cNvSpPr>
              <a:spLocks/>
            </p:cNvSpPr>
            <p:nvPr/>
          </p:nvSpPr>
          <p:spPr bwMode="auto">
            <a:xfrm>
              <a:off x="2822" y="3039"/>
              <a:ext cx="107" cy="206"/>
            </a:xfrm>
            <a:custGeom>
              <a:avLst/>
              <a:gdLst>
                <a:gd name="T0" fmla="*/ 0 w 107"/>
                <a:gd name="T1" fmla="*/ 0 h 206"/>
                <a:gd name="T2" fmla="*/ 0 w 107"/>
                <a:gd name="T3" fmla="*/ 206 h 206"/>
                <a:gd name="T4" fmla="*/ 107 w 107"/>
                <a:gd name="T5" fmla="*/ 206 h 206"/>
              </a:gdLst>
              <a:ahLst/>
              <a:cxnLst>
                <a:cxn ang="0">
                  <a:pos x="T0" y="T1"/>
                </a:cxn>
                <a:cxn ang="0">
                  <a:pos x="T2" y="T3"/>
                </a:cxn>
                <a:cxn ang="0">
                  <a:pos x="T4" y="T5"/>
                </a:cxn>
              </a:cxnLst>
              <a:rect l="0" t="0" r="r" b="b"/>
              <a:pathLst>
                <a:path w="107" h="206">
                  <a:moveTo>
                    <a:pt x="0" y="0"/>
                  </a:moveTo>
                  <a:lnTo>
                    <a:pt x="0" y="206"/>
                  </a:lnTo>
                  <a:lnTo>
                    <a:pt x="107" y="206"/>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50" name="Rectangle 313"/>
            <p:cNvSpPr>
              <a:spLocks noChangeArrowheads="1"/>
            </p:cNvSpPr>
            <p:nvPr/>
          </p:nvSpPr>
          <p:spPr bwMode="auto">
            <a:xfrm>
              <a:off x="3530" y="3377"/>
              <a:ext cx="84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AY655706 Ganado/ USA/ E</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51" name="Freeform 314"/>
            <p:cNvSpPr>
              <a:spLocks/>
            </p:cNvSpPr>
            <p:nvPr/>
          </p:nvSpPr>
          <p:spPr bwMode="auto">
            <a:xfrm>
              <a:off x="3162" y="3415"/>
              <a:ext cx="366" cy="103"/>
            </a:xfrm>
            <a:custGeom>
              <a:avLst/>
              <a:gdLst>
                <a:gd name="T0" fmla="*/ 0 w 366"/>
                <a:gd name="T1" fmla="*/ 103 h 103"/>
                <a:gd name="T2" fmla="*/ 0 w 366"/>
                <a:gd name="T3" fmla="*/ 0 h 103"/>
                <a:gd name="T4" fmla="*/ 366 w 366"/>
                <a:gd name="T5" fmla="*/ 0 h 103"/>
              </a:gdLst>
              <a:ahLst/>
              <a:cxnLst>
                <a:cxn ang="0">
                  <a:pos x="T0" y="T1"/>
                </a:cxn>
                <a:cxn ang="0">
                  <a:pos x="T2" y="T3"/>
                </a:cxn>
                <a:cxn ang="0">
                  <a:pos x="T4" y="T5"/>
                </a:cxn>
              </a:cxnLst>
              <a:rect l="0" t="0" r="r" b="b"/>
              <a:pathLst>
                <a:path w="366" h="103">
                  <a:moveTo>
                    <a:pt x="0" y="103"/>
                  </a:moveTo>
                  <a:lnTo>
                    <a:pt x="0" y="0"/>
                  </a:lnTo>
                  <a:lnTo>
                    <a:pt x="366"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52" name="Rectangle 315"/>
            <p:cNvSpPr>
              <a:spLocks noChangeArrowheads="1"/>
            </p:cNvSpPr>
            <p:nvPr/>
          </p:nvSpPr>
          <p:spPr bwMode="auto">
            <a:xfrm>
              <a:off x="3331" y="3490"/>
              <a:ext cx="98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AF069558 Gato/ Desconocido/ F</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553" name="Freeform 316"/>
            <p:cNvSpPr>
              <a:spLocks/>
            </p:cNvSpPr>
            <p:nvPr/>
          </p:nvSpPr>
          <p:spPr bwMode="auto">
            <a:xfrm>
              <a:off x="3173" y="3528"/>
              <a:ext cx="156" cy="96"/>
            </a:xfrm>
            <a:custGeom>
              <a:avLst/>
              <a:gdLst>
                <a:gd name="T0" fmla="*/ 0 w 156"/>
                <a:gd name="T1" fmla="*/ 96 h 96"/>
                <a:gd name="T2" fmla="*/ 0 w 156"/>
                <a:gd name="T3" fmla="*/ 0 h 96"/>
                <a:gd name="T4" fmla="*/ 156 w 156"/>
                <a:gd name="T5" fmla="*/ 0 h 96"/>
              </a:gdLst>
              <a:ahLst/>
              <a:cxnLst>
                <a:cxn ang="0">
                  <a:pos x="T0" y="T1"/>
                </a:cxn>
                <a:cxn ang="0">
                  <a:pos x="T2" y="T3"/>
                </a:cxn>
                <a:cxn ang="0">
                  <a:pos x="T4" y="T5"/>
                </a:cxn>
              </a:cxnLst>
              <a:rect l="0" t="0" r="r" b="b"/>
              <a:pathLst>
                <a:path w="156" h="96">
                  <a:moveTo>
                    <a:pt x="0" y="96"/>
                  </a:moveTo>
                  <a:lnTo>
                    <a:pt x="0" y="0"/>
                  </a:lnTo>
                  <a:lnTo>
                    <a:pt x="156"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54" name="Rectangle 317"/>
            <p:cNvSpPr>
              <a:spLocks noChangeArrowheads="1"/>
            </p:cNvSpPr>
            <p:nvPr/>
          </p:nvSpPr>
          <p:spPr bwMode="auto">
            <a:xfrm>
              <a:off x="3329" y="3603"/>
              <a:ext cx="95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EU781002 Puerco Salvaje/ /AIII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55" name="Freeform 318"/>
            <p:cNvSpPr>
              <a:spLocks/>
            </p:cNvSpPr>
            <p:nvPr/>
          </p:nvSpPr>
          <p:spPr bwMode="auto">
            <a:xfrm>
              <a:off x="3276" y="3641"/>
              <a:ext cx="51" cy="82"/>
            </a:xfrm>
            <a:custGeom>
              <a:avLst/>
              <a:gdLst>
                <a:gd name="T0" fmla="*/ 0 w 51"/>
                <a:gd name="T1" fmla="*/ 82 h 82"/>
                <a:gd name="T2" fmla="*/ 0 w 51"/>
                <a:gd name="T3" fmla="*/ 0 h 82"/>
                <a:gd name="T4" fmla="*/ 51 w 51"/>
                <a:gd name="T5" fmla="*/ 0 h 82"/>
              </a:gdLst>
              <a:ahLst/>
              <a:cxnLst>
                <a:cxn ang="0">
                  <a:pos x="T0" y="T1"/>
                </a:cxn>
                <a:cxn ang="0">
                  <a:pos x="T2" y="T3"/>
                </a:cxn>
                <a:cxn ang="0">
                  <a:pos x="T4" y="T5"/>
                </a:cxn>
              </a:cxnLst>
              <a:rect l="0" t="0" r="r" b="b"/>
              <a:pathLst>
                <a:path w="51" h="82">
                  <a:moveTo>
                    <a:pt x="0" y="82"/>
                  </a:moveTo>
                  <a:lnTo>
                    <a:pt x="0" y="0"/>
                  </a:lnTo>
                  <a:lnTo>
                    <a:pt x="51"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56" name="Rectangle 319"/>
            <p:cNvSpPr>
              <a:spLocks noChangeArrowheads="1"/>
            </p:cNvSpPr>
            <p:nvPr/>
          </p:nvSpPr>
          <p:spPr bwMode="auto">
            <a:xfrm>
              <a:off x="3361" y="3717"/>
              <a:ext cx="99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AF069557 Humano/ Austraia/ AII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57" name="Freeform 320"/>
            <p:cNvSpPr>
              <a:spLocks/>
            </p:cNvSpPr>
            <p:nvPr/>
          </p:nvSpPr>
          <p:spPr bwMode="auto">
            <a:xfrm>
              <a:off x="3342" y="3754"/>
              <a:ext cx="16" cy="54"/>
            </a:xfrm>
            <a:custGeom>
              <a:avLst/>
              <a:gdLst>
                <a:gd name="T0" fmla="*/ 0 w 16"/>
                <a:gd name="T1" fmla="*/ 54 h 54"/>
                <a:gd name="T2" fmla="*/ 0 w 16"/>
                <a:gd name="T3" fmla="*/ 0 h 54"/>
                <a:gd name="T4" fmla="*/ 16 w 16"/>
                <a:gd name="T5" fmla="*/ 0 h 54"/>
              </a:gdLst>
              <a:ahLst/>
              <a:cxnLst>
                <a:cxn ang="0">
                  <a:pos x="T0" y="T1"/>
                </a:cxn>
                <a:cxn ang="0">
                  <a:pos x="T2" y="T3"/>
                </a:cxn>
                <a:cxn ang="0">
                  <a:pos x="T4" y="T5"/>
                </a:cxn>
              </a:cxnLst>
              <a:rect l="0" t="0" r="r" b="b"/>
              <a:pathLst>
                <a:path w="16" h="54">
                  <a:moveTo>
                    <a:pt x="0" y="54"/>
                  </a:moveTo>
                  <a:lnTo>
                    <a:pt x="0" y="0"/>
                  </a:lnTo>
                  <a:lnTo>
                    <a:pt x="16"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58" name="Rectangle 321"/>
            <p:cNvSpPr>
              <a:spLocks noChangeArrowheads="1"/>
            </p:cNvSpPr>
            <p:nvPr/>
          </p:nvSpPr>
          <p:spPr bwMode="auto">
            <a:xfrm>
              <a:off x="3344" y="3830"/>
              <a:ext cx="99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AF069556 Humano/ Australia/ AI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59" name="Freeform 322"/>
            <p:cNvSpPr>
              <a:spLocks/>
            </p:cNvSpPr>
            <p:nvPr/>
          </p:nvSpPr>
          <p:spPr bwMode="auto">
            <a:xfrm>
              <a:off x="3342" y="3813"/>
              <a:ext cx="0" cy="54"/>
            </a:xfrm>
            <a:custGeom>
              <a:avLst/>
              <a:gdLst>
                <a:gd name="T0" fmla="*/ 0 h 54"/>
                <a:gd name="T1" fmla="*/ 54 h 54"/>
                <a:gd name="T2" fmla="*/ 54 h 54"/>
              </a:gdLst>
              <a:ahLst/>
              <a:cxnLst>
                <a:cxn ang="0">
                  <a:pos x="0" y="T0"/>
                </a:cxn>
                <a:cxn ang="0">
                  <a:pos x="0" y="T1"/>
                </a:cxn>
                <a:cxn ang="0">
                  <a:pos x="0" y="T2"/>
                </a:cxn>
              </a:cxnLst>
              <a:rect l="0" t="0" r="r" b="b"/>
              <a:pathLst>
                <a:path h="54">
                  <a:moveTo>
                    <a:pt x="0" y="0"/>
                  </a:moveTo>
                  <a:lnTo>
                    <a:pt x="0" y="54"/>
                  </a:lnTo>
                  <a:lnTo>
                    <a:pt x="0" y="5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60" name="Freeform 323"/>
            <p:cNvSpPr>
              <a:spLocks/>
            </p:cNvSpPr>
            <p:nvPr/>
          </p:nvSpPr>
          <p:spPr bwMode="auto">
            <a:xfrm>
              <a:off x="3276" y="3728"/>
              <a:ext cx="66" cy="82"/>
            </a:xfrm>
            <a:custGeom>
              <a:avLst/>
              <a:gdLst>
                <a:gd name="T0" fmla="*/ 0 w 66"/>
                <a:gd name="T1" fmla="*/ 0 h 82"/>
                <a:gd name="T2" fmla="*/ 0 w 66"/>
                <a:gd name="T3" fmla="*/ 82 h 82"/>
                <a:gd name="T4" fmla="*/ 66 w 66"/>
                <a:gd name="T5" fmla="*/ 82 h 82"/>
              </a:gdLst>
              <a:ahLst/>
              <a:cxnLst>
                <a:cxn ang="0">
                  <a:pos x="T0" y="T1"/>
                </a:cxn>
                <a:cxn ang="0">
                  <a:pos x="T2" y="T3"/>
                </a:cxn>
                <a:cxn ang="0">
                  <a:pos x="T4" y="T5"/>
                </a:cxn>
              </a:cxnLst>
              <a:rect l="0" t="0" r="r" b="b"/>
              <a:pathLst>
                <a:path w="66" h="82">
                  <a:moveTo>
                    <a:pt x="0" y="0"/>
                  </a:moveTo>
                  <a:lnTo>
                    <a:pt x="0" y="82"/>
                  </a:lnTo>
                  <a:lnTo>
                    <a:pt x="66" y="82"/>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61" name="Freeform 324"/>
            <p:cNvSpPr>
              <a:spLocks/>
            </p:cNvSpPr>
            <p:nvPr/>
          </p:nvSpPr>
          <p:spPr bwMode="auto">
            <a:xfrm>
              <a:off x="3173" y="3629"/>
              <a:ext cx="103" cy="97"/>
            </a:xfrm>
            <a:custGeom>
              <a:avLst/>
              <a:gdLst>
                <a:gd name="T0" fmla="*/ 0 w 103"/>
                <a:gd name="T1" fmla="*/ 0 h 97"/>
                <a:gd name="T2" fmla="*/ 0 w 103"/>
                <a:gd name="T3" fmla="*/ 97 h 97"/>
                <a:gd name="T4" fmla="*/ 103 w 103"/>
                <a:gd name="T5" fmla="*/ 97 h 97"/>
              </a:gdLst>
              <a:ahLst/>
              <a:cxnLst>
                <a:cxn ang="0">
                  <a:pos x="T0" y="T1"/>
                </a:cxn>
                <a:cxn ang="0">
                  <a:pos x="T2" y="T3"/>
                </a:cxn>
                <a:cxn ang="0">
                  <a:pos x="T4" y="T5"/>
                </a:cxn>
              </a:cxnLst>
              <a:rect l="0" t="0" r="r" b="b"/>
              <a:pathLst>
                <a:path w="103" h="97">
                  <a:moveTo>
                    <a:pt x="0" y="0"/>
                  </a:moveTo>
                  <a:lnTo>
                    <a:pt x="0" y="97"/>
                  </a:lnTo>
                  <a:lnTo>
                    <a:pt x="103" y="97"/>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62" name="Freeform 325"/>
            <p:cNvSpPr>
              <a:spLocks/>
            </p:cNvSpPr>
            <p:nvPr/>
          </p:nvSpPr>
          <p:spPr bwMode="auto">
            <a:xfrm>
              <a:off x="3162" y="3523"/>
              <a:ext cx="11" cy="104"/>
            </a:xfrm>
            <a:custGeom>
              <a:avLst/>
              <a:gdLst>
                <a:gd name="T0" fmla="*/ 0 w 11"/>
                <a:gd name="T1" fmla="*/ 0 h 104"/>
                <a:gd name="T2" fmla="*/ 0 w 11"/>
                <a:gd name="T3" fmla="*/ 104 h 104"/>
                <a:gd name="T4" fmla="*/ 11 w 11"/>
                <a:gd name="T5" fmla="*/ 104 h 104"/>
              </a:gdLst>
              <a:ahLst/>
              <a:cxnLst>
                <a:cxn ang="0">
                  <a:pos x="T0" y="T1"/>
                </a:cxn>
                <a:cxn ang="0">
                  <a:pos x="T2" y="T3"/>
                </a:cxn>
                <a:cxn ang="0">
                  <a:pos x="T4" y="T5"/>
                </a:cxn>
              </a:cxnLst>
              <a:rect l="0" t="0" r="r" b="b"/>
              <a:pathLst>
                <a:path w="11" h="104">
                  <a:moveTo>
                    <a:pt x="0" y="0"/>
                  </a:moveTo>
                  <a:lnTo>
                    <a:pt x="0" y="104"/>
                  </a:lnTo>
                  <a:lnTo>
                    <a:pt x="11" y="10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63" name="Freeform 326"/>
            <p:cNvSpPr>
              <a:spLocks/>
            </p:cNvSpPr>
            <p:nvPr/>
          </p:nvSpPr>
          <p:spPr bwMode="auto">
            <a:xfrm>
              <a:off x="2822" y="3177"/>
              <a:ext cx="340" cy="344"/>
            </a:xfrm>
            <a:custGeom>
              <a:avLst/>
              <a:gdLst>
                <a:gd name="T0" fmla="*/ 0 w 340"/>
                <a:gd name="T1" fmla="*/ 0 h 344"/>
                <a:gd name="T2" fmla="*/ 0 w 340"/>
                <a:gd name="T3" fmla="*/ 344 h 344"/>
                <a:gd name="T4" fmla="*/ 340 w 340"/>
                <a:gd name="T5" fmla="*/ 344 h 344"/>
              </a:gdLst>
              <a:ahLst/>
              <a:cxnLst>
                <a:cxn ang="0">
                  <a:pos x="T0" y="T1"/>
                </a:cxn>
                <a:cxn ang="0">
                  <a:pos x="T2" y="T3"/>
                </a:cxn>
                <a:cxn ang="0">
                  <a:pos x="T4" y="T5"/>
                </a:cxn>
              </a:cxnLst>
              <a:rect l="0" t="0" r="r" b="b"/>
              <a:pathLst>
                <a:path w="340" h="344">
                  <a:moveTo>
                    <a:pt x="0" y="0"/>
                  </a:moveTo>
                  <a:lnTo>
                    <a:pt x="0" y="344"/>
                  </a:lnTo>
                  <a:lnTo>
                    <a:pt x="340" y="34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64" name="Line 327"/>
            <p:cNvSpPr>
              <a:spLocks noChangeShapeType="1"/>
            </p:cNvSpPr>
            <p:nvPr/>
          </p:nvSpPr>
          <p:spPr bwMode="auto">
            <a:xfrm>
              <a:off x="2822" y="2828"/>
              <a:ext cx="0" cy="344"/>
            </a:xfrm>
            <a:prstGeom prst="line">
              <a:avLst/>
            </a:prstGeom>
            <a:noFill/>
            <a:ln w="7938"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65" name="Freeform 328"/>
            <p:cNvSpPr>
              <a:spLocks/>
            </p:cNvSpPr>
            <p:nvPr/>
          </p:nvSpPr>
          <p:spPr bwMode="auto">
            <a:xfrm>
              <a:off x="453" y="3174"/>
              <a:ext cx="2369" cy="401"/>
            </a:xfrm>
            <a:custGeom>
              <a:avLst/>
              <a:gdLst>
                <a:gd name="T0" fmla="*/ 0 w 2369"/>
                <a:gd name="T1" fmla="*/ 401 h 401"/>
                <a:gd name="T2" fmla="*/ 0 w 2369"/>
                <a:gd name="T3" fmla="*/ 0 h 401"/>
                <a:gd name="T4" fmla="*/ 2369 w 2369"/>
                <a:gd name="T5" fmla="*/ 0 h 401"/>
              </a:gdLst>
              <a:ahLst/>
              <a:cxnLst>
                <a:cxn ang="0">
                  <a:pos x="T0" y="T1"/>
                </a:cxn>
                <a:cxn ang="0">
                  <a:pos x="T2" y="T3"/>
                </a:cxn>
                <a:cxn ang="0">
                  <a:pos x="T4" y="T5"/>
                </a:cxn>
              </a:cxnLst>
              <a:rect l="0" t="0" r="r" b="b"/>
              <a:pathLst>
                <a:path w="2369" h="401">
                  <a:moveTo>
                    <a:pt x="0" y="401"/>
                  </a:moveTo>
                  <a:lnTo>
                    <a:pt x="0" y="0"/>
                  </a:lnTo>
                  <a:lnTo>
                    <a:pt x="2369"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66" name="Rectangle 329"/>
            <p:cNvSpPr>
              <a:spLocks noChangeArrowheads="1"/>
            </p:cNvSpPr>
            <p:nvPr/>
          </p:nvSpPr>
          <p:spPr bwMode="auto">
            <a:xfrm>
              <a:off x="3658" y="3943"/>
              <a:ext cx="767"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AF069564 </a:t>
              </a:r>
              <a:r>
                <a:rPr kumimoji="0" lang="es-EC" altLang="es-EC" sz="800" b="0" i="1" u="none" strike="noStrike" cap="none" normalizeH="0" baseline="0" dirty="0" err="1" smtClean="0">
                  <a:ln>
                    <a:noFill/>
                  </a:ln>
                  <a:solidFill>
                    <a:srgbClr val="000000"/>
                  </a:solidFill>
                  <a:effectLst/>
                  <a:latin typeface="Arial" panose="020B0604020202020204" pitchFamily="34" charset="0"/>
                </a:rPr>
                <a:t>Giardia</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ardeae</a:t>
              </a:r>
              <a:endParaRPr kumimoji="0" lang="es-EC" altLang="es-EC" sz="1800" b="0" i="1" u="none" strike="noStrike" cap="none" normalizeH="0" baseline="0" dirty="0" smtClean="0">
                <a:ln>
                  <a:noFill/>
                </a:ln>
                <a:solidFill>
                  <a:schemeClr val="tx1"/>
                </a:solidFill>
                <a:effectLst/>
                <a:latin typeface="Arial" panose="020B0604020202020204" pitchFamily="34" charset="0"/>
              </a:endParaRPr>
            </a:p>
          </p:txBody>
        </p:sp>
        <p:sp>
          <p:nvSpPr>
            <p:cNvPr id="567" name="Freeform 330"/>
            <p:cNvSpPr>
              <a:spLocks/>
            </p:cNvSpPr>
            <p:nvPr/>
          </p:nvSpPr>
          <p:spPr bwMode="auto">
            <a:xfrm>
              <a:off x="453" y="3580"/>
              <a:ext cx="3203" cy="400"/>
            </a:xfrm>
            <a:custGeom>
              <a:avLst/>
              <a:gdLst>
                <a:gd name="T0" fmla="*/ 0 w 3203"/>
                <a:gd name="T1" fmla="*/ 0 h 400"/>
                <a:gd name="T2" fmla="*/ 0 w 3203"/>
                <a:gd name="T3" fmla="*/ 400 h 400"/>
                <a:gd name="T4" fmla="*/ 3203 w 3203"/>
                <a:gd name="T5" fmla="*/ 400 h 400"/>
              </a:gdLst>
              <a:ahLst/>
              <a:cxnLst>
                <a:cxn ang="0">
                  <a:pos x="T0" y="T1"/>
                </a:cxn>
                <a:cxn ang="0">
                  <a:pos x="T2" y="T3"/>
                </a:cxn>
                <a:cxn ang="0">
                  <a:pos x="T4" y="T5"/>
                </a:cxn>
              </a:cxnLst>
              <a:rect l="0" t="0" r="r" b="b"/>
              <a:pathLst>
                <a:path w="3203" h="400">
                  <a:moveTo>
                    <a:pt x="0" y="0"/>
                  </a:moveTo>
                  <a:lnTo>
                    <a:pt x="0" y="400"/>
                  </a:lnTo>
                  <a:lnTo>
                    <a:pt x="3203" y="40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68" name="Rectangle 331"/>
            <p:cNvSpPr>
              <a:spLocks noChangeArrowheads="1"/>
            </p:cNvSpPr>
            <p:nvPr/>
          </p:nvSpPr>
          <p:spPr bwMode="auto">
            <a:xfrm>
              <a:off x="3264" y="3823"/>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97</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69" name="Rectangle 332"/>
            <p:cNvSpPr>
              <a:spLocks noChangeArrowheads="1"/>
            </p:cNvSpPr>
            <p:nvPr/>
          </p:nvSpPr>
          <p:spPr bwMode="auto">
            <a:xfrm>
              <a:off x="3199" y="3738"/>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96</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70" name="Rectangle 333"/>
            <p:cNvSpPr>
              <a:spLocks noChangeArrowheads="1"/>
            </p:cNvSpPr>
            <p:nvPr/>
          </p:nvSpPr>
          <p:spPr bwMode="auto">
            <a:xfrm>
              <a:off x="3084" y="3533"/>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99</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71" name="Rectangle 334"/>
            <p:cNvSpPr>
              <a:spLocks noChangeArrowheads="1"/>
            </p:cNvSpPr>
            <p:nvPr/>
          </p:nvSpPr>
          <p:spPr bwMode="auto">
            <a:xfrm>
              <a:off x="2852" y="3258"/>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55</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72" name="Rectangle 335"/>
            <p:cNvSpPr>
              <a:spLocks noChangeArrowheads="1"/>
            </p:cNvSpPr>
            <p:nvPr/>
          </p:nvSpPr>
          <p:spPr bwMode="auto">
            <a:xfrm>
              <a:off x="2849" y="2752"/>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59</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73" name="Rectangle 336"/>
            <p:cNvSpPr>
              <a:spLocks noChangeArrowheads="1"/>
            </p:cNvSpPr>
            <p:nvPr/>
          </p:nvSpPr>
          <p:spPr bwMode="auto">
            <a:xfrm>
              <a:off x="3311" y="2505"/>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99</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74" name="Rectangle 337"/>
            <p:cNvSpPr>
              <a:spLocks noChangeArrowheads="1"/>
            </p:cNvSpPr>
            <p:nvPr/>
          </p:nvSpPr>
          <p:spPr bwMode="auto">
            <a:xfrm>
              <a:off x="3384" y="325"/>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61</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575" name="Rectangle 338"/>
            <p:cNvSpPr>
              <a:spLocks noChangeArrowheads="1"/>
            </p:cNvSpPr>
            <p:nvPr/>
          </p:nvSpPr>
          <p:spPr bwMode="auto">
            <a:xfrm>
              <a:off x="3370" y="1734"/>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95</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576" name="Rectangle 339"/>
            <p:cNvSpPr>
              <a:spLocks noChangeArrowheads="1"/>
            </p:cNvSpPr>
            <p:nvPr/>
          </p:nvSpPr>
          <p:spPr bwMode="auto">
            <a:xfrm>
              <a:off x="3385" y="455"/>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82</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577" name="Rectangle 340"/>
            <p:cNvSpPr>
              <a:spLocks noChangeArrowheads="1"/>
            </p:cNvSpPr>
            <p:nvPr/>
          </p:nvSpPr>
          <p:spPr bwMode="auto">
            <a:xfrm>
              <a:off x="3390" y="173"/>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80</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78" name="Rectangle 341"/>
            <p:cNvSpPr>
              <a:spLocks noChangeArrowheads="1"/>
            </p:cNvSpPr>
            <p:nvPr/>
          </p:nvSpPr>
          <p:spPr bwMode="auto">
            <a:xfrm>
              <a:off x="3383" y="1021"/>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67</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79" name="Rectangle 342"/>
            <p:cNvSpPr>
              <a:spLocks noChangeArrowheads="1"/>
            </p:cNvSpPr>
            <p:nvPr/>
          </p:nvSpPr>
          <p:spPr bwMode="auto">
            <a:xfrm>
              <a:off x="3383" y="2295"/>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64</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580" name="Rectangle 343"/>
            <p:cNvSpPr>
              <a:spLocks noChangeArrowheads="1"/>
            </p:cNvSpPr>
            <p:nvPr/>
          </p:nvSpPr>
          <p:spPr bwMode="auto">
            <a:xfrm>
              <a:off x="3382" y="528"/>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58</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581" name="Rectangle 344"/>
            <p:cNvSpPr>
              <a:spLocks noChangeArrowheads="1"/>
            </p:cNvSpPr>
            <p:nvPr/>
          </p:nvSpPr>
          <p:spPr bwMode="auto">
            <a:xfrm>
              <a:off x="3356" y="2124"/>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95</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82" name="Rectangle 345"/>
            <p:cNvSpPr>
              <a:spLocks noChangeArrowheads="1"/>
            </p:cNvSpPr>
            <p:nvPr/>
          </p:nvSpPr>
          <p:spPr bwMode="auto">
            <a:xfrm>
              <a:off x="3375" y="1473"/>
              <a:ext cx="8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54</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83" name="Line 346"/>
            <p:cNvSpPr>
              <a:spLocks noChangeShapeType="1"/>
            </p:cNvSpPr>
            <p:nvPr/>
          </p:nvSpPr>
          <p:spPr bwMode="auto">
            <a:xfrm>
              <a:off x="688" y="4139"/>
              <a:ext cx="165" cy="0"/>
            </a:xfrm>
            <a:prstGeom prst="line">
              <a:avLst/>
            </a:prstGeom>
            <a:noFill/>
            <a:ln w="7938"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84" name="Line 347"/>
            <p:cNvSpPr>
              <a:spLocks noChangeShapeType="1"/>
            </p:cNvSpPr>
            <p:nvPr/>
          </p:nvSpPr>
          <p:spPr bwMode="auto">
            <a:xfrm>
              <a:off x="688" y="4120"/>
              <a:ext cx="0" cy="38"/>
            </a:xfrm>
            <a:prstGeom prst="line">
              <a:avLst/>
            </a:prstGeom>
            <a:noFill/>
            <a:ln w="7938"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85" name="Line 348"/>
            <p:cNvSpPr>
              <a:spLocks noChangeShapeType="1"/>
            </p:cNvSpPr>
            <p:nvPr/>
          </p:nvSpPr>
          <p:spPr bwMode="auto">
            <a:xfrm>
              <a:off x="853" y="4120"/>
              <a:ext cx="0" cy="38"/>
            </a:xfrm>
            <a:prstGeom prst="line">
              <a:avLst/>
            </a:prstGeom>
            <a:noFill/>
            <a:ln w="7938"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86" name="Rectangle 349"/>
            <p:cNvSpPr>
              <a:spLocks noChangeArrowheads="1"/>
            </p:cNvSpPr>
            <p:nvPr/>
          </p:nvSpPr>
          <p:spPr bwMode="auto">
            <a:xfrm>
              <a:off x="721" y="4156"/>
              <a:ext cx="12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0.05</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grpSp>
      <p:sp>
        <p:nvSpPr>
          <p:cNvPr id="3" name="CuadroTexto 2"/>
          <p:cNvSpPr txBox="1"/>
          <p:nvPr/>
        </p:nvSpPr>
        <p:spPr>
          <a:xfrm>
            <a:off x="423081" y="260350"/>
            <a:ext cx="2006220" cy="369332"/>
          </a:xfrm>
          <a:prstGeom prst="rect">
            <a:avLst/>
          </a:prstGeom>
          <a:noFill/>
        </p:spPr>
        <p:txBody>
          <a:bodyPr wrap="square" rtlCol="0">
            <a:spAutoFit/>
          </a:bodyPr>
          <a:lstStyle/>
          <a:p>
            <a:r>
              <a:rPr lang="es-EC" dirty="0" smtClean="0"/>
              <a:t>SUBTIPO BIV</a:t>
            </a:r>
            <a:endParaRPr lang="es-EC" dirty="0"/>
          </a:p>
        </p:txBody>
      </p:sp>
      <p:sp>
        <p:nvSpPr>
          <p:cNvPr id="237" name="CuadroTexto 236"/>
          <p:cNvSpPr txBox="1"/>
          <p:nvPr/>
        </p:nvSpPr>
        <p:spPr>
          <a:xfrm>
            <a:off x="372728" y="1559997"/>
            <a:ext cx="2006220" cy="369332"/>
          </a:xfrm>
          <a:prstGeom prst="rect">
            <a:avLst/>
          </a:prstGeom>
          <a:noFill/>
        </p:spPr>
        <p:txBody>
          <a:bodyPr wrap="square" rtlCol="0">
            <a:spAutoFit/>
          </a:bodyPr>
          <a:lstStyle/>
          <a:p>
            <a:r>
              <a:rPr lang="es-EC" dirty="0" smtClean="0"/>
              <a:t>SUBTIPO BIII</a:t>
            </a:r>
            <a:endParaRPr lang="es-EC" dirty="0"/>
          </a:p>
        </p:txBody>
      </p:sp>
      <p:sp>
        <p:nvSpPr>
          <p:cNvPr id="240" name="CuadroTexto 239"/>
          <p:cNvSpPr txBox="1"/>
          <p:nvPr/>
        </p:nvSpPr>
        <p:spPr>
          <a:xfrm>
            <a:off x="1235164" y="6501368"/>
            <a:ext cx="7004187" cy="369332"/>
          </a:xfrm>
          <a:prstGeom prst="rect">
            <a:avLst/>
          </a:prstGeom>
          <a:solidFill>
            <a:schemeClr val="bg1"/>
          </a:solidFill>
        </p:spPr>
        <p:txBody>
          <a:bodyPr wrap="square" rtlCol="0">
            <a:spAutoFit/>
          </a:bodyPr>
          <a:lstStyle/>
          <a:p>
            <a:r>
              <a:rPr lang="es-EC" dirty="0" smtClean="0"/>
              <a:t>Filogenia de </a:t>
            </a:r>
            <a:r>
              <a:rPr lang="es-EC" i="1" dirty="0" err="1" smtClean="0"/>
              <a:t>Giardia</a:t>
            </a:r>
            <a:r>
              <a:rPr lang="es-EC" dirty="0" smtClean="0"/>
              <a:t> </a:t>
            </a:r>
            <a:r>
              <a:rPr lang="es-EC" dirty="0" err="1" smtClean="0"/>
              <a:t>sp</a:t>
            </a:r>
            <a:r>
              <a:rPr lang="es-EC" dirty="0" smtClean="0"/>
              <a:t>. gen de la triosa fosfato </a:t>
            </a:r>
            <a:r>
              <a:rPr lang="es-EC" dirty="0" err="1" smtClean="0"/>
              <a:t>isomerasa</a:t>
            </a:r>
            <a:r>
              <a:rPr lang="es-EC" dirty="0" smtClean="0"/>
              <a:t> </a:t>
            </a:r>
            <a:endParaRPr lang="es-EC" dirty="0"/>
          </a:p>
        </p:txBody>
      </p:sp>
      <p:sp>
        <p:nvSpPr>
          <p:cNvPr id="4" name="Elipse 3"/>
          <p:cNvSpPr/>
          <p:nvPr/>
        </p:nvSpPr>
        <p:spPr>
          <a:xfrm>
            <a:off x="3587983" y="1375570"/>
            <a:ext cx="6942343" cy="28313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77937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ángulo 281"/>
          <p:cNvSpPr/>
          <p:nvPr/>
        </p:nvSpPr>
        <p:spPr>
          <a:xfrm>
            <a:off x="203466" y="857760"/>
            <a:ext cx="11927270" cy="3140447"/>
          </a:xfrm>
          <a:prstGeom prst="rect">
            <a:avLst/>
          </a:prstGeom>
          <a:solidFill>
            <a:schemeClr val="accent4">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a:p>
        </p:txBody>
      </p:sp>
      <p:sp>
        <p:nvSpPr>
          <p:cNvPr id="281" name="Rectángulo 280"/>
          <p:cNvSpPr/>
          <p:nvPr/>
        </p:nvSpPr>
        <p:spPr>
          <a:xfrm>
            <a:off x="203466" y="34851"/>
            <a:ext cx="11927270" cy="1005363"/>
          </a:xfrm>
          <a:prstGeom prst="rect">
            <a:avLst/>
          </a:prstGeom>
          <a:solidFill>
            <a:schemeClr val="accent1">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7" name="CuadroTexto 186"/>
          <p:cNvSpPr txBox="1"/>
          <p:nvPr/>
        </p:nvSpPr>
        <p:spPr>
          <a:xfrm>
            <a:off x="318399" y="1833151"/>
            <a:ext cx="2006220" cy="369332"/>
          </a:xfrm>
          <a:prstGeom prst="rect">
            <a:avLst/>
          </a:prstGeom>
          <a:noFill/>
        </p:spPr>
        <p:txBody>
          <a:bodyPr wrap="square" rtlCol="0">
            <a:spAutoFit/>
          </a:bodyPr>
          <a:lstStyle/>
          <a:p>
            <a:r>
              <a:rPr lang="es-EC" dirty="0" smtClean="0"/>
              <a:t>SUBTIPO BIII</a:t>
            </a:r>
            <a:endParaRPr lang="es-EC" dirty="0"/>
          </a:p>
        </p:txBody>
      </p:sp>
      <p:sp>
        <p:nvSpPr>
          <p:cNvPr id="189" name="CuadroTexto 188"/>
          <p:cNvSpPr txBox="1"/>
          <p:nvPr/>
        </p:nvSpPr>
        <p:spPr>
          <a:xfrm>
            <a:off x="335479" y="480186"/>
            <a:ext cx="2006220" cy="369332"/>
          </a:xfrm>
          <a:prstGeom prst="rect">
            <a:avLst/>
          </a:prstGeom>
          <a:noFill/>
        </p:spPr>
        <p:txBody>
          <a:bodyPr wrap="square" rtlCol="0">
            <a:spAutoFit/>
          </a:bodyPr>
          <a:lstStyle/>
          <a:p>
            <a:r>
              <a:rPr lang="es-EC" dirty="0" smtClean="0"/>
              <a:t>SUBTIPO BIV</a:t>
            </a:r>
            <a:endParaRPr lang="es-EC" dirty="0"/>
          </a:p>
        </p:txBody>
      </p:sp>
      <p:grpSp>
        <p:nvGrpSpPr>
          <p:cNvPr id="4" name="Group 4"/>
          <p:cNvGrpSpPr>
            <a:grpSpLocks noChangeAspect="1"/>
          </p:cNvGrpSpPr>
          <p:nvPr/>
        </p:nvGrpSpPr>
        <p:grpSpPr bwMode="auto">
          <a:xfrm>
            <a:off x="-337411" y="68745"/>
            <a:ext cx="7061200" cy="6149811"/>
            <a:chOff x="1373" y="652"/>
            <a:chExt cx="4448" cy="3320"/>
          </a:xfrm>
        </p:grpSpPr>
        <p:sp>
          <p:nvSpPr>
            <p:cNvPr id="24" name="AutoShape 3"/>
            <p:cNvSpPr>
              <a:spLocks noChangeAspect="1" noChangeArrowheads="1" noTextEdit="1"/>
            </p:cNvSpPr>
            <p:nvPr/>
          </p:nvSpPr>
          <p:spPr bwMode="auto">
            <a:xfrm>
              <a:off x="1373" y="828"/>
              <a:ext cx="4448" cy="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277" name="Rectangle 5"/>
            <p:cNvSpPr>
              <a:spLocks noChangeArrowheads="1"/>
            </p:cNvSpPr>
            <p:nvPr/>
          </p:nvSpPr>
          <p:spPr bwMode="auto">
            <a:xfrm>
              <a:off x="3421" y="652"/>
              <a:ext cx="128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AY826191 Humano/ Paises Bajos/ BIV</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283" name="Freeform 6"/>
            <p:cNvSpPr>
              <a:spLocks/>
            </p:cNvSpPr>
            <p:nvPr/>
          </p:nvSpPr>
          <p:spPr bwMode="auto">
            <a:xfrm>
              <a:off x="3419" y="692"/>
              <a:ext cx="0" cy="49"/>
            </a:xfrm>
            <a:custGeom>
              <a:avLst/>
              <a:gdLst>
                <a:gd name="T0" fmla="*/ 49 h 49"/>
                <a:gd name="T1" fmla="*/ 0 h 49"/>
                <a:gd name="T2" fmla="*/ 0 h 49"/>
              </a:gdLst>
              <a:ahLst/>
              <a:cxnLst>
                <a:cxn ang="0">
                  <a:pos x="0" y="T0"/>
                </a:cxn>
                <a:cxn ang="0">
                  <a:pos x="0" y="T1"/>
                </a:cxn>
                <a:cxn ang="0">
                  <a:pos x="0" y="T2"/>
                </a:cxn>
              </a:cxnLst>
              <a:rect l="0" t="0" r="r" b="b"/>
              <a:pathLst>
                <a:path h="49">
                  <a:moveTo>
                    <a:pt x="0" y="49"/>
                  </a:moveTo>
                  <a:lnTo>
                    <a:pt x="0" y="0"/>
                  </a:lnTo>
                  <a:lnTo>
                    <a:pt x="0"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84" name="Rectangle 7"/>
            <p:cNvSpPr>
              <a:spLocks noChangeArrowheads="1"/>
            </p:cNvSpPr>
            <p:nvPr/>
          </p:nvSpPr>
          <p:spPr bwMode="auto">
            <a:xfrm>
              <a:off x="3421" y="755"/>
              <a:ext cx="105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L40508 Humano/ Australia/ BIV</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285" name="Freeform 8"/>
            <p:cNvSpPr>
              <a:spLocks/>
            </p:cNvSpPr>
            <p:nvPr/>
          </p:nvSpPr>
          <p:spPr bwMode="auto">
            <a:xfrm>
              <a:off x="3419" y="746"/>
              <a:ext cx="0" cy="49"/>
            </a:xfrm>
            <a:custGeom>
              <a:avLst/>
              <a:gdLst>
                <a:gd name="T0" fmla="*/ 0 h 49"/>
                <a:gd name="T1" fmla="*/ 49 h 49"/>
                <a:gd name="T2" fmla="*/ 49 h 49"/>
              </a:gdLst>
              <a:ahLst/>
              <a:cxnLst>
                <a:cxn ang="0">
                  <a:pos x="0" y="T0"/>
                </a:cxn>
                <a:cxn ang="0">
                  <a:pos x="0" y="T1"/>
                </a:cxn>
                <a:cxn ang="0">
                  <a:pos x="0" y="T2"/>
                </a:cxn>
              </a:cxnLst>
              <a:rect l="0" t="0" r="r" b="b"/>
              <a:pathLst>
                <a:path h="49">
                  <a:moveTo>
                    <a:pt x="0" y="0"/>
                  </a:moveTo>
                  <a:lnTo>
                    <a:pt x="0" y="49"/>
                  </a:lnTo>
                  <a:lnTo>
                    <a:pt x="0" y="49"/>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86" name="Rectangle 9"/>
            <p:cNvSpPr>
              <a:spLocks noChangeArrowheads="1"/>
            </p:cNvSpPr>
            <p:nvPr/>
          </p:nvSpPr>
          <p:spPr bwMode="auto">
            <a:xfrm>
              <a:off x="3421" y="857"/>
              <a:ext cx="129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AY178751 Chinchilla/ Rep. Checa/ BIV</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287" name="Freeform 10"/>
            <p:cNvSpPr>
              <a:spLocks/>
            </p:cNvSpPr>
            <p:nvPr/>
          </p:nvSpPr>
          <p:spPr bwMode="auto">
            <a:xfrm>
              <a:off x="3419" y="798"/>
              <a:ext cx="0" cy="100"/>
            </a:xfrm>
            <a:custGeom>
              <a:avLst/>
              <a:gdLst>
                <a:gd name="T0" fmla="*/ 0 h 100"/>
                <a:gd name="T1" fmla="*/ 100 h 100"/>
                <a:gd name="T2" fmla="*/ 100 h 100"/>
              </a:gdLst>
              <a:ahLst/>
              <a:cxnLst>
                <a:cxn ang="0">
                  <a:pos x="0" y="T0"/>
                </a:cxn>
                <a:cxn ang="0">
                  <a:pos x="0" y="T1"/>
                </a:cxn>
                <a:cxn ang="0">
                  <a:pos x="0" y="T2"/>
                </a:cxn>
              </a:cxnLst>
              <a:rect l="0" t="0" r="r" b="b"/>
              <a:pathLst>
                <a:path h="100">
                  <a:moveTo>
                    <a:pt x="0" y="0"/>
                  </a:moveTo>
                  <a:lnTo>
                    <a:pt x="0" y="100"/>
                  </a:lnTo>
                  <a:lnTo>
                    <a:pt x="0" y="10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7" name="Rectangle 11"/>
            <p:cNvSpPr>
              <a:spLocks noChangeArrowheads="1"/>
            </p:cNvSpPr>
            <p:nvPr/>
          </p:nvSpPr>
          <p:spPr bwMode="auto">
            <a:xfrm>
              <a:off x="3421" y="960"/>
              <a:ext cx="113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AY178739 Humano/Australia/ BIV</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98" name="Freeform 12"/>
            <p:cNvSpPr>
              <a:spLocks/>
            </p:cNvSpPr>
            <p:nvPr/>
          </p:nvSpPr>
          <p:spPr bwMode="auto">
            <a:xfrm>
              <a:off x="3419" y="849"/>
              <a:ext cx="0" cy="152"/>
            </a:xfrm>
            <a:custGeom>
              <a:avLst/>
              <a:gdLst>
                <a:gd name="T0" fmla="*/ 0 h 152"/>
                <a:gd name="T1" fmla="*/ 152 h 152"/>
                <a:gd name="T2" fmla="*/ 152 h 152"/>
              </a:gdLst>
              <a:ahLst/>
              <a:cxnLst>
                <a:cxn ang="0">
                  <a:pos x="0" y="T0"/>
                </a:cxn>
                <a:cxn ang="0">
                  <a:pos x="0" y="T1"/>
                </a:cxn>
                <a:cxn ang="0">
                  <a:pos x="0" y="T2"/>
                </a:cxn>
              </a:cxnLst>
              <a:rect l="0" t="0" r="r" b="b"/>
              <a:pathLst>
                <a:path h="152">
                  <a:moveTo>
                    <a:pt x="0" y="0"/>
                  </a:moveTo>
                  <a:lnTo>
                    <a:pt x="0" y="152"/>
                  </a:lnTo>
                  <a:lnTo>
                    <a:pt x="0" y="152"/>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9" name="Rectangle 13"/>
            <p:cNvSpPr>
              <a:spLocks noChangeArrowheads="1"/>
            </p:cNvSpPr>
            <p:nvPr/>
          </p:nvSpPr>
          <p:spPr bwMode="auto">
            <a:xfrm>
              <a:off x="3421" y="1063"/>
              <a:ext cx="115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AY178738 Humano/ Australia/ BIV</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00" name="Freeform 14"/>
            <p:cNvSpPr>
              <a:spLocks/>
            </p:cNvSpPr>
            <p:nvPr/>
          </p:nvSpPr>
          <p:spPr bwMode="auto">
            <a:xfrm>
              <a:off x="3419" y="901"/>
              <a:ext cx="0" cy="203"/>
            </a:xfrm>
            <a:custGeom>
              <a:avLst/>
              <a:gdLst>
                <a:gd name="T0" fmla="*/ 0 h 203"/>
                <a:gd name="T1" fmla="*/ 203 h 203"/>
                <a:gd name="T2" fmla="*/ 203 h 203"/>
              </a:gdLst>
              <a:ahLst/>
              <a:cxnLst>
                <a:cxn ang="0">
                  <a:pos x="0" y="T0"/>
                </a:cxn>
                <a:cxn ang="0">
                  <a:pos x="0" y="T1"/>
                </a:cxn>
                <a:cxn ang="0">
                  <a:pos x="0" y="T2"/>
                </a:cxn>
              </a:cxnLst>
              <a:rect l="0" t="0" r="r" b="b"/>
              <a:pathLst>
                <a:path h="203">
                  <a:moveTo>
                    <a:pt x="0" y="0"/>
                  </a:moveTo>
                  <a:lnTo>
                    <a:pt x="0" y="203"/>
                  </a:lnTo>
                  <a:lnTo>
                    <a:pt x="0" y="203"/>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01" name="Rectangle 15"/>
            <p:cNvSpPr>
              <a:spLocks noChangeArrowheads="1"/>
            </p:cNvSpPr>
            <p:nvPr/>
          </p:nvSpPr>
          <p:spPr bwMode="auto">
            <a:xfrm>
              <a:off x="3421" y="1166"/>
              <a:ext cx="114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JQ700432 Humano/ Australia/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02" name="Freeform 16"/>
            <p:cNvSpPr>
              <a:spLocks/>
            </p:cNvSpPr>
            <p:nvPr/>
          </p:nvSpPr>
          <p:spPr bwMode="auto">
            <a:xfrm>
              <a:off x="3419" y="952"/>
              <a:ext cx="0" cy="255"/>
            </a:xfrm>
            <a:custGeom>
              <a:avLst/>
              <a:gdLst>
                <a:gd name="T0" fmla="*/ 0 h 255"/>
                <a:gd name="T1" fmla="*/ 255 h 255"/>
                <a:gd name="T2" fmla="*/ 255 h 255"/>
              </a:gdLst>
              <a:ahLst/>
              <a:cxnLst>
                <a:cxn ang="0">
                  <a:pos x="0" y="T0"/>
                </a:cxn>
                <a:cxn ang="0">
                  <a:pos x="0" y="T1"/>
                </a:cxn>
                <a:cxn ang="0">
                  <a:pos x="0" y="T2"/>
                </a:cxn>
              </a:cxnLst>
              <a:rect l="0" t="0" r="r" b="b"/>
              <a:pathLst>
                <a:path h="255">
                  <a:moveTo>
                    <a:pt x="0" y="0"/>
                  </a:moveTo>
                  <a:lnTo>
                    <a:pt x="0" y="255"/>
                  </a:lnTo>
                  <a:lnTo>
                    <a:pt x="0" y="255"/>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03" name="Line 17"/>
            <p:cNvSpPr>
              <a:spLocks noChangeShapeType="1"/>
            </p:cNvSpPr>
            <p:nvPr/>
          </p:nvSpPr>
          <p:spPr bwMode="auto">
            <a:xfrm>
              <a:off x="3419" y="692"/>
              <a:ext cx="0" cy="255"/>
            </a:xfrm>
            <a:prstGeom prst="line">
              <a:avLst/>
            </a:prstGeom>
            <a:noFill/>
            <a:ln w="7938"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04" name="Freeform 18"/>
            <p:cNvSpPr>
              <a:spLocks/>
            </p:cNvSpPr>
            <p:nvPr/>
          </p:nvSpPr>
          <p:spPr bwMode="auto">
            <a:xfrm>
              <a:off x="3394" y="949"/>
              <a:ext cx="25" cy="178"/>
            </a:xfrm>
            <a:custGeom>
              <a:avLst/>
              <a:gdLst>
                <a:gd name="T0" fmla="*/ 0 w 25"/>
                <a:gd name="T1" fmla="*/ 178 h 178"/>
                <a:gd name="T2" fmla="*/ 0 w 25"/>
                <a:gd name="T3" fmla="*/ 0 h 178"/>
                <a:gd name="T4" fmla="*/ 25 w 25"/>
                <a:gd name="T5" fmla="*/ 0 h 178"/>
              </a:gdLst>
              <a:ahLst/>
              <a:cxnLst>
                <a:cxn ang="0">
                  <a:pos x="T0" y="T1"/>
                </a:cxn>
                <a:cxn ang="0">
                  <a:pos x="T2" y="T3"/>
                </a:cxn>
                <a:cxn ang="0">
                  <a:pos x="T4" y="T5"/>
                </a:cxn>
              </a:cxnLst>
              <a:rect l="0" t="0" r="r" b="b"/>
              <a:pathLst>
                <a:path w="25" h="178">
                  <a:moveTo>
                    <a:pt x="0" y="178"/>
                  </a:moveTo>
                  <a:lnTo>
                    <a:pt x="0" y="0"/>
                  </a:lnTo>
                  <a:lnTo>
                    <a:pt x="25"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05" name="Rectangle 19"/>
            <p:cNvSpPr>
              <a:spLocks noChangeArrowheads="1"/>
            </p:cNvSpPr>
            <p:nvPr/>
          </p:nvSpPr>
          <p:spPr bwMode="auto">
            <a:xfrm>
              <a:off x="3397" y="1269"/>
              <a:ext cx="103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KJ741321 Brasil/ Humano/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06" name="Freeform 20"/>
            <p:cNvSpPr>
              <a:spLocks/>
            </p:cNvSpPr>
            <p:nvPr/>
          </p:nvSpPr>
          <p:spPr bwMode="auto">
            <a:xfrm>
              <a:off x="3394" y="1132"/>
              <a:ext cx="0" cy="178"/>
            </a:xfrm>
            <a:custGeom>
              <a:avLst/>
              <a:gdLst>
                <a:gd name="T0" fmla="*/ 0 h 178"/>
                <a:gd name="T1" fmla="*/ 178 h 178"/>
                <a:gd name="T2" fmla="*/ 178 h 178"/>
              </a:gdLst>
              <a:ahLst/>
              <a:cxnLst>
                <a:cxn ang="0">
                  <a:pos x="0" y="T0"/>
                </a:cxn>
                <a:cxn ang="0">
                  <a:pos x="0" y="T1"/>
                </a:cxn>
                <a:cxn ang="0">
                  <a:pos x="0" y="T2"/>
                </a:cxn>
              </a:cxnLst>
              <a:rect l="0" t="0" r="r" b="b"/>
              <a:pathLst>
                <a:path h="178">
                  <a:moveTo>
                    <a:pt x="0" y="0"/>
                  </a:moveTo>
                  <a:lnTo>
                    <a:pt x="0" y="178"/>
                  </a:lnTo>
                  <a:lnTo>
                    <a:pt x="0" y="178"/>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07" name="Freeform 21"/>
            <p:cNvSpPr>
              <a:spLocks/>
            </p:cNvSpPr>
            <p:nvPr/>
          </p:nvSpPr>
          <p:spPr bwMode="auto">
            <a:xfrm>
              <a:off x="3344" y="1130"/>
              <a:ext cx="50" cy="190"/>
            </a:xfrm>
            <a:custGeom>
              <a:avLst/>
              <a:gdLst>
                <a:gd name="T0" fmla="*/ 0 w 50"/>
                <a:gd name="T1" fmla="*/ 190 h 190"/>
                <a:gd name="T2" fmla="*/ 0 w 50"/>
                <a:gd name="T3" fmla="*/ 0 h 190"/>
                <a:gd name="T4" fmla="*/ 50 w 50"/>
                <a:gd name="T5" fmla="*/ 0 h 190"/>
              </a:gdLst>
              <a:ahLst/>
              <a:cxnLst>
                <a:cxn ang="0">
                  <a:pos x="T0" y="T1"/>
                </a:cxn>
                <a:cxn ang="0">
                  <a:pos x="T2" y="T3"/>
                </a:cxn>
                <a:cxn ang="0">
                  <a:pos x="T4" y="T5"/>
                </a:cxn>
              </a:cxnLst>
              <a:rect l="0" t="0" r="r" b="b"/>
              <a:pathLst>
                <a:path w="50" h="190">
                  <a:moveTo>
                    <a:pt x="0" y="190"/>
                  </a:moveTo>
                  <a:lnTo>
                    <a:pt x="0" y="0"/>
                  </a:lnTo>
                  <a:lnTo>
                    <a:pt x="50"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08" name="Rectangle 22"/>
            <p:cNvSpPr>
              <a:spLocks noChangeArrowheads="1"/>
            </p:cNvSpPr>
            <p:nvPr/>
          </p:nvSpPr>
          <p:spPr bwMode="auto">
            <a:xfrm>
              <a:off x="3371" y="1372"/>
              <a:ext cx="106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AB195224 Humano/ Japon/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09" name="Freeform 23"/>
            <p:cNvSpPr>
              <a:spLocks/>
            </p:cNvSpPr>
            <p:nvPr/>
          </p:nvSpPr>
          <p:spPr bwMode="auto">
            <a:xfrm>
              <a:off x="3369" y="1413"/>
              <a:ext cx="0" cy="100"/>
            </a:xfrm>
            <a:custGeom>
              <a:avLst/>
              <a:gdLst>
                <a:gd name="T0" fmla="*/ 100 h 100"/>
                <a:gd name="T1" fmla="*/ 0 h 100"/>
                <a:gd name="T2" fmla="*/ 0 h 100"/>
              </a:gdLst>
              <a:ahLst/>
              <a:cxnLst>
                <a:cxn ang="0">
                  <a:pos x="0" y="T0"/>
                </a:cxn>
                <a:cxn ang="0">
                  <a:pos x="0" y="T1"/>
                </a:cxn>
                <a:cxn ang="0">
                  <a:pos x="0" y="T2"/>
                </a:cxn>
              </a:cxnLst>
              <a:rect l="0" t="0" r="r" b="b"/>
              <a:pathLst>
                <a:path h="100">
                  <a:moveTo>
                    <a:pt x="0" y="100"/>
                  </a:moveTo>
                  <a:lnTo>
                    <a:pt x="0" y="0"/>
                  </a:lnTo>
                  <a:lnTo>
                    <a:pt x="0"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0" name="Rectangle 24"/>
            <p:cNvSpPr>
              <a:spLocks noChangeArrowheads="1"/>
            </p:cNvSpPr>
            <p:nvPr/>
          </p:nvSpPr>
          <p:spPr bwMode="auto">
            <a:xfrm>
              <a:off x="3371" y="1475"/>
              <a:ext cx="109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AY178756 Humano/ Mexico/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11" name="Freeform 25"/>
            <p:cNvSpPr>
              <a:spLocks/>
            </p:cNvSpPr>
            <p:nvPr/>
          </p:nvSpPr>
          <p:spPr bwMode="auto">
            <a:xfrm>
              <a:off x="3369" y="1516"/>
              <a:ext cx="0" cy="48"/>
            </a:xfrm>
            <a:custGeom>
              <a:avLst/>
              <a:gdLst>
                <a:gd name="T0" fmla="*/ 48 h 48"/>
                <a:gd name="T1" fmla="*/ 0 h 48"/>
                <a:gd name="T2" fmla="*/ 0 h 48"/>
              </a:gdLst>
              <a:ahLst/>
              <a:cxnLst>
                <a:cxn ang="0">
                  <a:pos x="0" y="T0"/>
                </a:cxn>
                <a:cxn ang="0">
                  <a:pos x="0" y="T1"/>
                </a:cxn>
                <a:cxn ang="0">
                  <a:pos x="0" y="T2"/>
                </a:cxn>
              </a:cxnLst>
              <a:rect l="0" t="0" r="r" b="b"/>
              <a:pathLst>
                <a:path h="48">
                  <a:moveTo>
                    <a:pt x="0" y="48"/>
                  </a:moveTo>
                  <a:lnTo>
                    <a:pt x="0" y="0"/>
                  </a:lnTo>
                  <a:lnTo>
                    <a:pt x="0"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2" name="Rectangle 26"/>
            <p:cNvSpPr>
              <a:spLocks noChangeArrowheads="1"/>
            </p:cNvSpPr>
            <p:nvPr/>
          </p:nvSpPr>
          <p:spPr bwMode="auto">
            <a:xfrm>
              <a:off x="3396" y="1578"/>
              <a:ext cx="114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AF069059 Humano/ Australia/ BIII</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13" name="Freeform 27"/>
            <p:cNvSpPr>
              <a:spLocks/>
            </p:cNvSpPr>
            <p:nvPr/>
          </p:nvSpPr>
          <p:spPr bwMode="auto">
            <a:xfrm>
              <a:off x="3369" y="1570"/>
              <a:ext cx="24" cy="48"/>
            </a:xfrm>
            <a:custGeom>
              <a:avLst/>
              <a:gdLst>
                <a:gd name="T0" fmla="*/ 0 w 24"/>
                <a:gd name="T1" fmla="*/ 0 h 48"/>
                <a:gd name="T2" fmla="*/ 0 w 24"/>
                <a:gd name="T3" fmla="*/ 48 h 48"/>
                <a:gd name="T4" fmla="*/ 24 w 24"/>
                <a:gd name="T5" fmla="*/ 48 h 48"/>
              </a:gdLst>
              <a:ahLst/>
              <a:cxnLst>
                <a:cxn ang="0">
                  <a:pos x="T0" y="T1"/>
                </a:cxn>
                <a:cxn ang="0">
                  <a:pos x="T2" y="T3"/>
                </a:cxn>
                <a:cxn ang="0">
                  <a:pos x="T4" y="T5"/>
                </a:cxn>
              </a:cxnLst>
              <a:rect l="0" t="0" r="r" b="b"/>
              <a:pathLst>
                <a:path w="24" h="48">
                  <a:moveTo>
                    <a:pt x="0" y="0"/>
                  </a:moveTo>
                  <a:lnTo>
                    <a:pt x="0" y="48"/>
                  </a:lnTo>
                  <a:lnTo>
                    <a:pt x="24" y="48"/>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4" name="Line 28"/>
            <p:cNvSpPr>
              <a:spLocks noChangeShapeType="1"/>
            </p:cNvSpPr>
            <p:nvPr/>
          </p:nvSpPr>
          <p:spPr bwMode="auto">
            <a:xfrm>
              <a:off x="3369" y="1518"/>
              <a:ext cx="0" cy="100"/>
            </a:xfrm>
            <a:prstGeom prst="line">
              <a:avLst/>
            </a:prstGeom>
            <a:noFill/>
            <a:ln w="7938"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5" name="Freeform 29"/>
            <p:cNvSpPr>
              <a:spLocks/>
            </p:cNvSpPr>
            <p:nvPr/>
          </p:nvSpPr>
          <p:spPr bwMode="auto">
            <a:xfrm>
              <a:off x="3344" y="1325"/>
              <a:ext cx="25" cy="191"/>
            </a:xfrm>
            <a:custGeom>
              <a:avLst/>
              <a:gdLst>
                <a:gd name="T0" fmla="*/ 0 w 25"/>
                <a:gd name="T1" fmla="*/ 0 h 191"/>
                <a:gd name="T2" fmla="*/ 0 w 25"/>
                <a:gd name="T3" fmla="*/ 191 h 191"/>
                <a:gd name="T4" fmla="*/ 25 w 25"/>
                <a:gd name="T5" fmla="*/ 191 h 191"/>
              </a:gdLst>
              <a:ahLst/>
              <a:cxnLst>
                <a:cxn ang="0">
                  <a:pos x="T0" y="T1"/>
                </a:cxn>
                <a:cxn ang="0">
                  <a:pos x="T2" y="T3"/>
                </a:cxn>
                <a:cxn ang="0">
                  <a:pos x="T4" y="T5"/>
                </a:cxn>
              </a:cxnLst>
              <a:rect l="0" t="0" r="r" b="b"/>
              <a:pathLst>
                <a:path w="25" h="191">
                  <a:moveTo>
                    <a:pt x="0" y="0"/>
                  </a:moveTo>
                  <a:lnTo>
                    <a:pt x="0" y="191"/>
                  </a:lnTo>
                  <a:lnTo>
                    <a:pt x="25" y="191"/>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6" name="Rectangle 30"/>
            <p:cNvSpPr>
              <a:spLocks noChangeArrowheads="1"/>
            </p:cNvSpPr>
            <p:nvPr/>
          </p:nvSpPr>
          <p:spPr bwMode="auto">
            <a:xfrm>
              <a:off x="3374" y="1681"/>
              <a:ext cx="115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DQ090538 Humano/ Noruega/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17" name="Freeform 31"/>
            <p:cNvSpPr>
              <a:spLocks/>
            </p:cNvSpPr>
            <p:nvPr/>
          </p:nvSpPr>
          <p:spPr bwMode="auto">
            <a:xfrm>
              <a:off x="3371" y="1721"/>
              <a:ext cx="0" cy="49"/>
            </a:xfrm>
            <a:custGeom>
              <a:avLst/>
              <a:gdLst>
                <a:gd name="T0" fmla="*/ 49 h 49"/>
                <a:gd name="T1" fmla="*/ 0 h 49"/>
                <a:gd name="T2" fmla="*/ 0 h 49"/>
              </a:gdLst>
              <a:ahLst/>
              <a:cxnLst>
                <a:cxn ang="0">
                  <a:pos x="0" y="T0"/>
                </a:cxn>
                <a:cxn ang="0">
                  <a:pos x="0" y="T1"/>
                </a:cxn>
                <a:cxn ang="0">
                  <a:pos x="0" y="T2"/>
                </a:cxn>
              </a:cxnLst>
              <a:rect l="0" t="0" r="r" b="b"/>
              <a:pathLst>
                <a:path h="49">
                  <a:moveTo>
                    <a:pt x="0" y="49"/>
                  </a:moveTo>
                  <a:lnTo>
                    <a:pt x="0" y="0"/>
                  </a:lnTo>
                  <a:lnTo>
                    <a:pt x="0"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8" name="Rectangle 32"/>
            <p:cNvSpPr>
              <a:spLocks noChangeArrowheads="1"/>
            </p:cNvSpPr>
            <p:nvPr/>
          </p:nvSpPr>
          <p:spPr bwMode="auto">
            <a:xfrm>
              <a:off x="3374" y="1784"/>
              <a:ext cx="115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DQ090537 Humano/ Noruega/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19" name="Freeform 33"/>
            <p:cNvSpPr>
              <a:spLocks/>
            </p:cNvSpPr>
            <p:nvPr/>
          </p:nvSpPr>
          <p:spPr bwMode="auto">
            <a:xfrm>
              <a:off x="3371" y="1775"/>
              <a:ext cx="0" cy="49"/>
            </a:xfrm>
            <a:custGeom>
              <a:avLst/>
              <a:gdLst>
                <a:gd name="T0" fmla="*/ 0 h 49"/>
                <a:gd name="T1" fmla="*/ 49 h 49"/>
                <a:gd name="T2" fmla="*/ 49 h 49"/>
              </a:gdLst>
              <a:ahLst/>
              <a:cxnLst>
                <a:cxn ang="0">
                  <a:pos x="0" y="T0"/>
                </a:cxn>
                <a:cxn ang="0">
                  <a:pos x="0" y="T1"/>
                </a:cxn>
                <a:cxn ang="0">
                  <a:pos x="0" y="T2"/>
                </a:cxn>
              </a:cxnLst>
              <a:rect l="0" t="0" r="r" b="b"/>
              <a:pathLst>
                <a:path h="49">
                  <a:moveTo>
                    <a:pt x="0" y="0"/>
                  </a:moveTo>
                  <a:lnTo>
                    <a:pt x="0" y="49"/>
                  </a:lnTo>
                  <a:lnTo>
                    <a:pt x="0" y="49"/>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0" name="Rectangle 34"/>
            <p:cNvSpPr>
              <a:spLocks noChangeArrowheads="1"/>
            </p:cNvSpPr>
            <p:nvPr/>
          </p:nvSpPr>
          <p:spPr bwMode="auto">
            <a:xfrm>
              <a:off x="3400" y="1887"/>
              <a:ext cx="227"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1" i="0" u="none" strike="noStrike" cap="none" normalizeH="0" baseline="0" dirty="0" smtClean="0">
                  <a:ln>
                    <a:noFill/>
                  </a:ln>
                  <a:solidFill>
                    <a:srgbClr val="000000"/>
                  </a:solidFill>
                  <a:effectLst/>
                  <a:latin typeface="Arial" panose="020B0604020202020204" pitchFamily="34" charset="0"/>
                </a:rPr>
                <a:t> MC009</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121" name="Freeform 35"/>
            <p:cNvSpPr>
              <a:spLocks/>
            </p:cNvSpPr>
            <p:nvPr/>
          </p:nvSpPr>
          <p:spPr bwMode="auto">
            <a:xfrm>
              <a:off x="3397" y="1927"/>
              <a:ext cx="0" cy="49"/>
            </a:xfrm>
            <a:custGeom>
              <a:avLst/>
              <a:gdLst>
                <a:gd name="T0" fmla="*/ 49 h 49"/>
                <a:gd name="T1" fmla="*/ 0 h 49"/>
                <a:gd name="T2" fmla="*/ 0 h 49"/>
              </a:gdLst>
              <a:ahLst/>
              <a:cxnLst>
                <a:cxn ang="0">
                  <a:pos x="0" y="T0"/>
                </a:cxn>
                <a:cxn ang="0">
                  <a:pos x="0" y="T1"/>
                </a:cxn>
                <a:cxn ang="0">
                  <a:pos x="0" y="T2"/>
                </a:cxn>
              </a:cxnLst>
              <a:rect l="0" t="0" r="r" b="b"/>
              <a:pathLst>
                <a:path h="49">
                  <a:moveTo>
                    <a:pt x="0" y="49"/>
                  </a:moveTo>
                  <a:lnTo>
                    <a:pt x="0" y="0"/>
                  </a:lnTo>
                  <a:lnTo>
                    <a:pt x="0"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2" name="Rectangle 36"/>
            <p:cNvSpPr>
              <a:spLocks noChangeArrowheads="1"/>
            </p:cNvSpPr>
            <p:nvPr/>
          </p:nvSpPr>
          <p:spPr bwMode="auto">
            <a:xfrm>
              <a:off x="3400" y="1990"/>
              <a:ext cx="255"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1" i="0" u="none" strike="noStrike" cap="none" normalizeH="0" baseline="0" dirty="0" smtClean="0">
                  <a:ln>
                    <a:noFill/>
                  </a:ln>
                  <a:solidFill>
                    <a:srgbClr val="000000"/>
                  </a:solidFill>
                  <a:effectLst/>
                  <a:latin typeface="Arial" panose="020B0604020202020204" pitchFamily="34" charset="0"/>
                </a:rPr>
                <a:t>  MCA16</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123" name="Freeform 37"/>
            <p:cNvSpPr>
              <a:spLocks/>
            </p:cNvSpPr>
            <p:nvPr/>
          </p:nvSpPr>
          <p:spPr bwMode="auto">
            <a:xfrm>
              <a:off x="3397" y="1981"/>
              <a:ext cx="0" cy="49"/>
            </a:xfrm>
            <a:custGeom>
              <a:avLst/>
              <a:gdLst>
                <a:gd name="T0" fmla="*/ 0 h 49"/>
                <a:gd name="T1" fmla="*/ 49 h 49"/>
                <a:gd name="T2" fmla="*/ 49 h 49"/>
              </a:gdLst>
              <a:ahLst/>
              <a:cxnLst>
                <a:cxn ang="0">
                  <a:pos x="0" y="T0"/>
                </a:cxn>
                <a:cxn ang="0">
                  <a:pos x="0" y="T1"/>
                </a:cxn>
                <a:cxn ang="0">
                  <a:pos x="0" y="T2"/>
                </a:cxn>
              </a:cxnLst>
              <a:rect l="0" t="0" r="r" b="b"/>
              <a:pathLst>
                <a:path h="49">
                  <a:moveTo>
                    <a:pt x="0" y="0"/>
                  </a:moveTo>
                  <a:lnTo>
                    <a:pt x="0" y="49"/>
                  </a:lnTo>
                  <a:lnTo>
                    <a:pt x="0" y="49"/>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4" name="Rectangle 38"/>
            <p:cNvSpPr>
              <a:spLocks noChangeArrowheads="1"/>
            </p:cNvSpPr>
            <p:nvPr/>
          </p:nvSpPr>
          <p:spPr bwMode="auto">
            <a:xfrm>
              <a:off x="3400" y="2092"/>
              <a:ext cx="223"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1" i="0" u="none" strike="noStrike" cap="none" normalizeH="0" baseline="0" dirty="0" smtClean="0">
                  <a:ln>
                    <a:noFill/>
                  </a:ln>
                  <a:solidFill>
                    <a:srgbClr val="000000"/>
                  </a:solidFill>
                  <a:effectLst/>
                  <a:latin typeface="Arial" panose="020B0604020202020204" pitchFamily="34" charset="0"/>
                </a:rPr>
                <a:t>AFA25</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125" name="Freeform 39"/>
            <p:cNvSpPr>
              <a:spLocks/>
            </p:cNvSpPr>
            <p:nvPr/>
          </p:nvSpPr>
          <p:spPr bwMode="auto">
            <a:xfrm>
              <a:off x="3397" y="2033"/>
              <a:ext cx="0" cy="100"/>
            </a:xfrm>
            <a:custGeom>
              <a:avLst/>
              <a:gdLst>
                <a:gd name="T0" fmla="*/ 0 h 100"/>
                <a:gd name="T1" fmla="*/ 100 h 100"/>
                <a:gd name="T2" fmla="*/ 100 h 100"/>
              </a:gdLst>
              <a:ahLst/>
              <a:cxnLst>
                <a:cxn ang="0">
                  <a:pos x="0" y="T0"/>
                </a:cxn>
                <a:cxn ang="0">
                  <a:pos x="0" y="T1"/>
                </a:cxn>
                <a:cxn ang="0">
                  <a:pos x="0" y="T2"/>
                </a:cxn>
              </a:cxnLst>
              <a:rect l="0" t="0" r="r" b="b"/>
              <a:pathLst>
                <a:path h="100">
                  <a:moveTo>
                    <a:pt x="0" y="0"/>
                  </a:moveTo>
                  <a:lnTo>
                    <a:pt x="0" y="100"/>
                  </a:lnTo>
                  <a:lnTo>
                    <a:pt x="0" y="10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6" name="Rectangle 40"/>
            <p:cNvSpPr>
              <a:spLocks noChangeArrowheads="1"/>
            </p:cNvSpPr>
            <p:nvPr/>
          </p:nvSpPr>
          <p:spPr bwMode="auto">
            <a:xfrm>
              <a:off x="3400" y="2195"/>
              <a:ext cx="23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1" i="0" u="none" strike="noStrike" cap="none" normalizeH="0" baseline="0" dirty="0" smtClean="0">
                  <a:ln>
                    <a:noFill/>
                  </a:ln>
                  <a:solidFill>
                    <a:srgbClr val="000000"/>
                  </a:solidFill>
                  <a:effectLst/>
                  <a:latin typeface="Arial" panose="020B0604020202020204" pitchFamily="34" charset="0"/>
                </a:rPr>
                <a:t>CCA15</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127" name="Freeform 41"/>
            <p:cNvSpPr>
              <a:spLocks/>
            </p:cNvSpPr>
            <p:nvPr/>
          </p:nvSpPr>
          <p:spPr bwMode="auto">
            <a:xfrm>
              <a:off x="3397" y="2084"/>
              <a:ext cx="0" cy="152"/>
            </a:xfrm>
            <a:custGeom>
              <a:avLst/>
              <a:gdLst>
                <a:gd name="T0" fmla="*/ 0 h 152"/>
                <a:gd name="T1" fmla="*/ 152 h 152"/>
                <a:gd name="T2" fmla="*/ 152 h 152"/>
              </a:gdLst>
              <a:ahLst/>
              <a:cxnLst>
                <a:cxn ang="0">
                  <a:pos x="0" y="T0"/>
                </a:cxn>
                <a:cxn ang="0">
                  <a:pos x="0" y="T1"/>
                </a:cxn>
                <a:cxn ang="0">
                  <a:pos x="0" y="T2"/>
                </a:cxn>
              </a:cxnLst>
              <a:rect l="0" t="0" r="r" b="b"/>
              <a:pathLst>
                <a:path h="152">
                  <a:moveTo>
                    <a:pt x="0" y="0"/>
                  </a:moveTo>
                  <a:lnTo>
                    <a:pt x="0" y="152"/>
                  </a:lnTo>
                  <a:lnTo>
                    <a:pt x="0" y="152"/>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60" name="Rectangle 42"/>
            <p:cNvSpPr>
              <a:spLocks noChangeArrowheads="1"/>
            </p:cNvSpPr>
            <p:nvPr/>
          </p:nvSpPr>
          <p:spPr bwMode="auto">
            <a:xfrm>
              <a:off x="3400" y="2298"/>
              <a:ext cx="22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1" i="0" u="none" strike="noStrike" cap="none" normalizeH="0" baseline="0" dirty="0" smtClean="0">
                  <a:ln>
                    <a:noFill/>
                  </a:ln>
                  <a:solidFill>
                    <a:srgbClr val="000000"/>
                  </a:solidFill>
                  <a:effectLst/>
                  <a:latin typeface="Arial" panose="020B0604020202020204" pitchFamily="34" charset="0"/>
                </a:rPr>
                <a:t> NB114</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161" name="Freeform 43"/>
            <p:cNvSpPr>
              <a:spLocks/>
            </p:cNvSpPr>
            <p:nvPr/>
          </p:nvSpPr>
          <p:spPr bwMode="auto">
            <a:xfrm>
              <a:off x="3397" y="2136"/>
              <a:ext cx="0" cy="203"/>
            </a:xfrm>
            <a:custGeom>
              <a:avLst/>
              <a:gdLst>
                <a:gd name="T0" fmla="*/ 0 h 203"/>
                <a:gd name="T1" fmla="*/ 203 h 203"/>
                <a:gd name="T2" fmla="*/ 203 h 203"/>
              </a:gdLst>
              <a:ahLst/>
              <a:cxnLst>
                <a:cxn ang="0">
                  <a:pos x="0" y="T0"/>
                </a:cxn>
                <a:cxn ang="0">
                  <a:pos x="0" y="T1"/>
                </a:cxn>
                <a:cxn ang="0">
                  <a:pos x="0" y="T2"/>
                </a:cxn>
              </a:cxnLst>
              <a:rect l="0" t="0" r="r" b="b"/>
              <a:pathLst>
                <a:path h="203">
                  <a:moveTo>
                    <a:pt x="0" y="0"/>
                  </a:moveTo>
                  <a:lnTo>
                    <a:pt x="0" y="203"/>
                  </a:lnTo>
                  <a:lnTo>
                    <a:pt x="0" y="203"/>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62" name="Rectangle 44"/>
            <p:cNvSpPr>
              <a:spLocks noChangeArrowheads="1"/>
            </p:cNvSpPr>
            <p:nvPr/>
          </p:nvSpPr>
          <p:spPr bwMode="auto">
            <a:xfrm>
              <a:off x="3400" y="2401"/>
              <a:ext cx="237"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1" i="0" u="none" strike="noStrike" cap="none" normalizeH="0" baseline="0" dirty="0" smtClean="0">
                  <a:ln>
                    <a:noFill/>
                  </a:ln>
                  <a:solidFill>
                    <a:srgbClr val="000000"/>
                  </a:solidFill>
                  <a:effectLst/>
                  <a:latin typeface="Arial" panose="020B0604020202020204" pitchFamily="34" charset="0"/>
                </a:rPr>
                <a:t>MNA04</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163" name="Freeform 45"/>
            <p:cNvSpPr>
              <a:spLocks/>
            </p:cNvSpPr>
            <p:nvPr/>
          </p:nvSpPr>
          <p:spPr bwMode="auto">
            <a:xfrm>
              <a:off x="3397" y="2187"/>
              <a:ext cx="0" cy="255"/>
            </a:xfrm>
            <a:custGeom>
              <a:avLst/>
              <a:gdLst>
                <a:gd name="T0" fmla="*/ 0 h 255"/>
                <a:gd name="T1" fmla="*/ 255 h 255"/>
                <a:gd name="T2" fmla="*/ 255 h 255"/>
              </a:gdLst>
              <a:ahLst/>
              <a:cxnLst>
                <a:cxn ang="0">
                  <a:pos x="0" y="T0"/>
                </a:cxn>
                <a:cxn ang="0">
                  <a:pos x="0" y="T1"/>
                </a:cxn>
                <a:cxn ang="0">
                  <a:pos x="0" y="T2"/>
                </a:cxn>
              </a:cxnLst>
              <a:rect l="0" t="0" r="r" b="b"/>
              <a:pathLst>
                <a:path h="255">
                  <a:moveTo>
                    <a:pt x="0" y="0"/>
                  </a:moveTo>
                  <a:lnTo>
                    <a:pt x="0" y="255"/>
                  </a:lnTo>
                  <a:lnTo>
                    <a:pt x="0" y="255"/>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64" name="Rectangle 46"/>
            <p:cNvSpPr>
              <a:spLocks noChangeArrowheads="1"/>
            </p:cNvSpPr>
            <p:nvPr/>
          </p:nvSpPr>
          <p:spPr bwMode="auto">
            <a:xfrm>
              <a:off x="3448" y="2504"/>
              <a:ext cx="219"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1" i="0" u="none" strike="noStrike" cap="none" normalizeH="0" baseline="0" dirty="0" smtClean="0">
                  <a:ln>
                    <a:noFill/>
                  </a:ln>
                  <a:solidFill>
                    <a:srgbClr val="000000"/>
                  </a:solidFill>
                  <a:effectLst/>
                  <a:latin typeface="Arial" panose="020B0604020202020204" pitchFamily="34" charset="0"/>
                </a:rPr>
                <a:t>MCA24</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165" name="Freeform 47"/>
            <p:cNvSpPr>
              <a:spLocks/>
            </p:cNvSpPr>
            <p:nvPr/>
          </p:nvSpPr>
          <p:spPr bwMode="auto">
            <a:xfrm>
              <a:off x="3397" y="2238"/>
              <a:ext cx="49" cy="307"/>
            </a:xfrm>
            <a:custGeom>
              <a:avLst/>
              <a:gdLst>
                <a:gd name="T0" fmla="*/ 0 w 49"/>
                <a:gd name="T1" fmla="*/ 0 h 307"/>
                <a:gd name="T2" fmla="*/ 0 w 49"/>
                <a:gd name="T3" fmla="*/ 307 h 307"/>
                <a:gd name="T4" fmla="*/ 49 w 49"/>
                <a:gd name="T5" fmla="*/ 307 h 307"/>
              </a:gdLst>
              <a:ahLst/>
              <a:cxnLst>
                <a:cxn ang="0">
                  <a:pos x="T0" y="T1"/>
                </a:cxn>
                <a:cxn ang="0">
                  <a:pos x="T2" y="T3"/>
                </a:cxn>
                <a:cxn ang="0">
                  <a:pos x="T4" y="T5"/>
                </a:cxn>
              </a:cxnLst>
              <a:rect l="0" t="0" r="r" b="b"/>
              <a:pathLst>
                <a:path w="49" h="307">
                  <a:moveTo>
                    <a:pt x="0" y="0"/>
                  </a:moveTo>
                  <a:lnTo>
                    <a:pt x="0" y="307"/>
                  </a:lnTo>
                  <a:lnTo>
                    <a:pt x="49" y="307"/>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66" name="Rectangle 48"/>
            <p:cNvSpPr>
              <a:spLocks noChangeArrowheads="1"/>
            </p:cNvSpPr>
            <p:nvPr/>
          </p:nvSpPr>
          <p:spPr bwMode="auto">
            <a:xfrm>
              <a:off x="3424" y="2607"/>
              <a:ext cx="213"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1" i="0" u="none" strike="noStrike" cap="none" normalizeH="0" baseline="0" dirty="0" smtClean="0">
                  <a:ln>
                    <a:noFill/>
                  </a:ln>
                  <a:solidFill>
                    <a:srgbClr val="000000"/>
                  </a:solidFill>
                  <a:effectLst/>
                  <a:latin typeface="Arial" panose="020B0604020202020204" pitchFamily="34" charset="0"/>
                </a:rPr>
                <a:t> BT115</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167" name="Freeform 49"/>
            <p:cNvSpPr>
              <a:spLocks/>
            </p:cNvSpPr>
            <p:nvPr/>
          </p:nvSpPr>
          <p:spPr bwMode="auto">
            <a:xfrm>
              <a:off x="3397" y="2290"/>
              <a:ext cx="24" cy="358"/>
            </a:xfrm>
            <a:custGeom>
              <a:avLst/>
              <a:gdLst>
                <a:gd name="T0" fmla="*/ 0 w 24"/>
                <a:gd name="T1" fmla="*/ 0 h 358"/>
                <a:gd name="T2" fmla="*/ 0 w 24"/>
                <a:gd name="T3" fmla="*/ 358 h 358"/>
                <a:gd name="T4" fmla="*/ 24 w 24"/>
                <a:gd name="T5" fmla="*/ 358 h 358"/>
              </a:gdLst>
              <a:ahLst/>
              <a:cxnLst>
                <a:cxn ang="0">
                  <a:pos x="T0" y="T1"/>
                </a:cxn>
                <a:cxn ang="0">
                  <a:pos x="T2" y="T3"/>
                </a:cxn>
                <a:cxn ang="0">
                  <a:pos x="T4" y="T5"/>
                </a:cxn>
              </a:cxnLst>
              <a:rect l="0" t="0" r="r" b="b"/>
              <a:pathLst>
                <a:path w="24" h="358">
                  <a:moveTo>
                    <a:pt x="0" y="0"/>
                  </a:moveTo>
                  <a:lnTo>
                    <a:pt x="0" y="358"/>
                  </a:lnTo>
                  <a:lnTo>
                    <a:pt x="24" y="358"/>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68" name="Line 50"/>
            <p:cNvSpPr>
              <a:spLocks noChangeShapeType="1"/>
            </p:cNvSpPr>
            <p:nvPr/>
          </p:nvSpPr>
          <p:spPr bwMode="auto">
            <a:xfrm>
              <a:off x="3397" y="1927"/>
              <a:ext cx="0" cy="358"/>
            </a:xfrm>
            <a:prstGeom prst="line">
              <a:avLst/>
            </a:prstGeom>
            <a:noFill/>
            <a:ln w="7938"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69" name="Freeform 51"/>
            <p:cNvSpPr>
              <a:spLocks/>
            </p:cNvSpPr>
            <p:nvPr/>
          </p:nvSpPr>
          <p:spPr bwMode="auto">
            <a:xfrm>
              <a:off x="3384" y="2287"/>
              <a:ext cx="13" cy="229"/>
            </a:xfrm>
            <a:custGeom>
              <a:avLst/>
              <a:gdLst>
                <a:gd name="T0" fmla="*/ 0 w 13"/>
                <a:gd name="T1" fmla="*/ 229 h 229"/>
                <a:gd name="T2" fmla="*/ 0 w 13"/>
                <a:gd name="T3" fmla="*/ 0 h 229"/>
                <a:gd name="T4" fmla="*/ 13 w 13"/>
                <a:gd name="T5" fmla="*/ 0 h 229"/>
              </a:gdLst>
              <a:ahLst/>
              <a:cxnLst>
                <a:cxn ang="0">
                  <a:pos x="T0" y="T1"/>
                </a:cxn>
                <a:cxn ang="0">
                  <a:pos x="T2" y="T3"/>
                </a:cxn>
                <a:cxn ang="0">
                  <a:pos x="T4" y="T5"/>
                </a:cxn>
              </a:cxnLst>
              <a:rect l="0" t="0" r="r" b="b"/>
              <a:pathLst>
                <a:path w="13" h="229">
                  <a:moveTo>
                    <a:pt x="0" y="229"/>
                  </a:moveTo>
                  <a:lnTo>
                    <a:pt x="0" y="0"/>
                  </a:lnTo>
                  <a:lnTo>
                    <a:pt x="13"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70" name="Rectangle 52"/>
            <p:cNvSpPr>
              <a:spLocks noChangeArrowheads="1"/>
            </p:cNvSpPr>
            <p:nvPr/>
          </p:nvSpPr>
          <p:spPr bwMode="auto">
            <a:xfrm>
              <a:off x="3410" y="2710"/>
              <a:ext cx="22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s-EC" altLang="es-EC" sz="800" dirty="0">
                  <a:solidFill>
                    <a:srgbClr val="000000"/>
                  </a:solidFill>
                </a:rPr>
                <a:t> </a:t>
              </a:r>
              <a:r>
                <a:rPr kumimoji="0" lang="es-EC" altLang="es-EC" sz="800" b="1" i="0" u="none" strike="noStrike" cap="none" normalizeH="0" baseline="0" dirty="0" smtClean="0">
                  <a:ln>
                    <a:noFill/>
                  </a:ln>
                  <a:solidFill>
                    <a:srgbClr val="000000"/>
                  </a:solidFill>
                  <a:effectLst/>
                  <a:latin typeface="Arial" panose="020B0604020202020204" pitchFamily="34" charset="0"/>
                </a:rPr>
                <a:t>PTA10</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171" name="Freeform 53"/>
            <p:cNvSpPr>
              <a:spLocks/>
            </p:cNvSpPr>
            <p:nvPr/>
          </p:nvSpPr>
          <p:spPr bwMode="auto">
            <a:xfrm>
              <a:off x="3384" y="2521"/>
              <a:ext cx="23" cy="229"/>
            </a:xfrm>
            <a:custGeom>
              <a:avLst/>
              <a:gdLst>
                <a:gd name="T0" fmla="*/ 0 w 23"/>
                <a:gd name="T1" fmla="*/ 0 h 229"/>
                <a:gd name="T2" fmla="*/ 0 w 23"/>
                <a:gd name="T3" fmla="*/ 229 h 229"/>
                <a:gd name="T4" fmla="*/ 23 w 23"/>
                <a:gd name="T5" fmla="*/ 229 h 229"/>
              </a:gdLst>
              <a:ahLst/>
              <a:cxnLst>
                <a:cxn ang="0">
                  <a:pos x="T0" y="T1"/>
                </a:cxn>
                <a:cxn ang="0">
                  <a:pos x="T2" y="T3"/>
                </a:cxn>
                <a:cxn ang="0">
                  <a:pos x="T4" y="T5"/>
                </a:cxn>
              </a:cxnLst>
              <a:rect l="0" t="0" r="r" b="b"/>
              <a:pathLst>
                <a:path w="23" h="229">
                  <a:moveTo>
                    <a:pt x="0" y="0"/>
                  </a:moveTo>
                  <a:lnTo>
                    <a:pt x="0" y="229"/>
                  </a:lnTo>
                  <a:lnTo>
                    <a:pt x="23" y="229"/>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72" name="Freeform 54"/>
            <p:cNvSpPr>
              <a:spLocks/>
            </p:cNvSpPr>
            <p:nvPr/>
          </p:nvSpPr>
          <p:spPr bwMode="auto">
            <a:xfrm>
              <a:off x="3371" y="2123"/>
              <a:ext cx="13" cy="396"/>
            </a:xfrm>
            <a:custGeom>
              <a:avLst/>
              <a:gdLst>
                <a:gd name="T0" fmla="*/ 0 w 13"/>
                <a:gd name="T1" fmla="*/ 0 h 396"/>
                <a:gd name="T2" fmla="*/ 0 w 13"/>
                <a:gd name="T3" fmla="*/ 396 h 396"/>
                <a:gd name="T4" fmla="*/ 13 w 13"/>
                <a:gd name="T5" fmla="*/ 396 h 396"/>
              </a:gdLst>
              <a:ahLst/>
              <a:cxnLst>
                <a:cxn ang="0">
                  <a:pos x="T0" y="T1"/>
                </a:cxn>
                <a:cxn ang="0">
                  <a:pos x="T2" y="T3"/>
                </a:cxn>
                <a:cxn ang="0">
                  <a:pos x="T4" y="T5"/>
                </a:cxn>
              </a:cxnLst>
              <a:rect l="0" t="0" r="r" b="b"/>
              <a:pathLst>
                <a:path w="13" h="396">
                  <a:moveTo>
                    <a:pt x="0" y="0"/>
                  </a:moveTo>
                  <a:lnTo>
                    <a:pt x="0" y="396"/>
                  </a:lnTo>
                  <a:lnTo>
                    <a:pt x="13" y="396"/>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73" name="Line 55"/>
            <p:cNvSpPr>
              <a:spLocks noChangeShapeType="1"/>
            </p:cNvSpPr>
            <p:nvPr/>
          </p:nvSpPr>
          <p:spPr bwMode="auto">
            <a:xfrm>
              <a:off x="3371" y="1721"/>
              <a:ext cx="0" cy="397"/>
            </a:xfrm>
            <a:prstGeom prst="line">
              <a:avLst/>
            </a:prstGeom>
            <a:noFill/>
            <a:ln w="7938"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74" name="Freeform 56"/>
            <p:cNvSpPr>
              <a:spLocks/>
            </p:cNvSpPr>
            <p:nvPr/>
          </p:nvSpPr>
          <p:spPr bwMode="auto">
            <a:xfrm>
              <a:off x="3344" y="1627"/>
              <a:ext cx="27" cy="493"/>
            </a:xfrm>
            <a:custGeom>
              <a:avLst/>
              <a:gdLst>
                <a:gd name="T0" fmla="*/ 0 w 27"/>
                <a:gd name="T1" fmla="*/ 0 h 493"/>
                <a:gd name="T2" fmla="*/ 0 w 27"/>
                <a:gd name="T3" fmla="*/ 493 h 493"/>
                <a:gd name="T4" fmla="*/ 27 w 27"/>
                <a:gd name="T5" fmla="*/ 493 h 493"/>
              </a:gdLst>
              <a:ahLst/>
              <a:cxnLst>
                <a:cxn ang="0">
                  <a:pos x="T0" y="T1"/>
                </a:cxn>
                <a:cxn ang="0">
                  <a:pos x="T2" y="T3"/>
                </a:cxn>
                <a:cxn ang="0">
                  <a:pos x="T4" y="T5"/>
                </a:cxn>
              </a:cxnLst>
              <a:rect l="0" t="0" r="r" b="b"/>
              <a:pathLst>
                <a:path w="27" h="493">
                  <a:moveTo>
                    <a:pt x="0" y="0"/>
                  </a:moveTo>
                  <a:lnTo>
                    <a:pt x="0" y="493"/>
                  </a:lnTo>
                  <a:lnTo>
                    <a:pt x="27" y="493"/>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75" name="Line 57"/>
            <p:cNvSpPr>
              <a:spLocks noChangeShapeType="1"/>
            </p:cNvSpPr>
            <p:nvPr/>
          </p:nvSpPr>
          <p:spPr bwMode="auto">
            <a:xfrm>
              <a:off x="3344" y="1130"/>
              <a:ext cx="0" cy="492"/>
            </a:xfrm>
            <a:prstGeom prst="line">
              <a:avLst/>
            </a:prstGeom>
            <a:noFill/>
            <a:ln w="7938"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76" name="Freeform 58"/>
            <p:cNvSpPr>
              <a:spLocks/>
            </p:cNvSpPr>
            <p:nvPr/>
          </p:nvSpPr>
          <p:spPr bwMode="auto">
            <a:xfrm>
              <a:off x="3122" y="1625"/>
              <a:ext cx="222" cy="637"/>
            </a:xfrm>
            <a:custGeom>
              <a:avLst/>
              <a:gdLst>
                <a:gd name="T0" fmla="*/ 0 w 222"/>
                <a:gd name="T1" fmla="*/ 637 h 637"/>
                <a:gd name="T2" fmla="*/ 0 w 222"/>
                <a:gd name="T3" fmla="*/ 0 h 637"/>
                <a:gd name="T4" fmla="*/ 222 w 222"/>
                <a:gd name="T5" fmla="*/ 0 h 637"/>
              </a:gdLst>
              <a:ahLst/>
              <a:cxnLst>
                <a:cxn ang="0">
                  <a:pos x="T0" y="T1"/>
                </a:cxn>
                <a:cxn ang="0">
                  <a:pos x="T2" y="T3"/>
                </a:cxn>
                <a:cxn ang="0">
                  <a:pos x="T4" y="T5"/>
                </a:cxn>
              </a:cxnLst>
              <a:rect l="0" t="0" r="r" b="b"/>
              <a:pathLst>
                <a:path w="222" h="637">
                  <a:moveTo>
                    <a:pt x="0" y="637"/>
                  </a:moveTo>
                  <a:lnTo>
                    <a:pt x="0" y="0"/>
                  </a:lnTo>
                  <a:lnTo>
                    <a:pt x="222"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77" name="Rectangle 59"/>
            <p:cNvSpPr>
              <a:spLocks noChangeArrowheads="1"/>
            </p:cNvSpPr>
            <p:nvPr/>
          </p:nvSpPr>
          <p:spPr bwMode="auto">
            <a:xfrm>
              <a:off x="3605" y="2813"/>
              <a:ext cx="102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DQ414244 Perro/ Alemania/ C</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78" name="Freeform 60"/>
            <p:cNvSpPr>
              <a:spLocks/>
            </p:cNvSpPr>
            <p:nvPr/>
          </p:nvSpPr>
          <p:spPr bwMode="auto">
            <a:xfrm>
              <a:off x="3344" y="2853"/>
              <a:ext cx="258" cy="49"/>
            </a:xfrm>
            <a:custGeom>
              <a:avLst/>
              <a:gdLst>
                <a:gd name="T0" fmla="*/ 0 w 258"/>
                <a:gd name="T1" fmla="*/ 49 h 49"/>
                <a:gd name="T2" fmla="*/ 0 w 258"/>
                <a:gd name="T3" fmla="*/ 0 h 49"/>
                <a:gd name="T4" fmla="*/ 258 w 258"/>
                <a:gd name="T5" fmla="*/ 0 h 49"/>
              </a:gdLst>
              <a:ahLst/>
              <a:cxnLst>
                <a:cxn ang="0">
                  <a:pos x="T0" y="T1"/>
                </a:cxn>
                <a:cxn ang="0">
                  <a:pos x="T2" y="T3"/>
                </a:cxn>
                <a:cxn ang="0">
                  <a:pos x="T4" y="T5"/>
                </a:cxn>
              </a:cxnLst>
              <a:rect l="0" t="0" r="r" b="b"/>
              <a:pathLst>
                <a:path w="258" h="49">
                  <a:moveTo>
                    <a:pt x="0" y="49"/>
                  </a:moveTo>
                  <a:lnTo>
                    <a:pt x="0" y="0"/>
                  </a:lnTo>
                  <a:lnTo>
                    <a:pt x="258"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79" name="Rectangle 61"/>
            <p:cNvSpPr>
              <a:spLocks noChangeArrowheads="1"/>
            </p:cNvSpPr>
            <p:nvPr/>
          </p:nvSpPr>
          <p:spPr bwMode="auto">
            <a:xfrm>
              <a:off x="3697" y="2916"/>
              <a:ext cx="91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U60986 Perro/ Australia/ D</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80" name="Freeform 62"/>
            <p:cNvSpPr>
              <a:spLocks/>
            </p:cNvSpPr>
            <p:nvPr/>
          </p:nvSpPr>
          <p:spPr bwMode="auto">
            <a:xfrm>
              <a:off x="3344" y="2907"/>
              <a:ext cx="351" cy="49"/>
            </a:xfrm>
            <a:custGeom>
              <a:avLst/>
              <a:gdLst>
                <a:gd name="T0" fmla="*/ 0 w 351"/>
                <a:gd name="T1" fmla="*/ 0 h 49"/>
                <a:gd name="T2" fmla="*/ 0 w 351"/>
                <a:gd name="T3" fmla="*/ 49 h 49"/>
                <a:gd name="T4" fmla="*/ 351 w 351"/>
                <a:gd name="T5" fmla="*/ 49 h 49"/>
              </a:gdLst>
              <a:ahLst/>
              <a:cxnLst>
                <a:cxn ang="0">
                  <a:pos x="T0" y="T1"/>
                </a:cxn>
                <a:cxn ang="0">
                  <a:pos x="T2" y="T3"/>
                </a:cxn>
                <a:cxn ang="0">
                  <a:pos x="T4" y="T5"/>
                </a:cxn>
              </a:cxnLst>
              <a:rect l="0" t="0" r="r" b="b"/>
              <a:pathLst>
                <a:path w="351" h="49">
                  <a:moveTo>
                    <a:pt x="0" y="0"/>
                  </a:moveTo>
                  <a:lnTo>
                    <a:pt x="0" y="49"/>
                  </a:lnTo>
                  <a:lnTo>
                    <a:pt x="351" y="49"/>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81" name="Freeform 63"/>
            <p:cNvSpPr>
              <a:spLocks/>
            </p:cNvSpPr>
            <p:nvPr/>
          </p:nvSpPr>
          <p:spPr bwMode="auto">
            <a:xfrm>
              <a:off x="3122" y="2267"/>
              <a:ext cx="222" cy="638"/>
            </a:xfrm>
            <a:custGeom>
              <a:avLst/>
              <a:gdLst>
                <a:gd name="T0" fmla="*/ 0 w 222"/>
                <a:gd name="T1" fmla="*/ 0 h 638"/>
                <a:gd name="T2" fmla="*/ 0 w 222"/>
                <a:gd name="T3" fmla="*/ 638 h 638"/>
                <a:gd name="T4" fmla="*/ 222 w 222"/>
                <a:gd name="T5" fmla="*/ 638 h 638"/>
              </a:gdLst>
              <a:ahLst/>
              <a:cxnLst>
                <a:cxn ang="0">
                  <a:pos x="T0" y="T1"/>
                </a:cxn>
                <a:cxn ang="0">
                  <a:pos x="T2" y="T3"/>
                </a:cxn>
                <a:cxn ang="0">
                  <a:pos x="T4" y="T5"/>
                </a:cxn>
              </a:cxnLst>
              <a:rect l="0" t="0" r="r" b="b"/>
              <a:pathLst>
                <a:path w="222" h="638">
                  <a:moveTo>
                    <a:pt x="0" y="0"/>
                  </a:moveTo>
                  <a:lnTo>
                    <a:pt x="0" y="638"/>
                  </a:lnTo>
                  <a:lnTo>
                    <a:pt x="222" y="638"/>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82" name="Freeform 64"/>
            <p:cNvSpPr>
              <a:spLocks/>
            </p:cNvSpPr>
            <p:nvPr/>
          </p:nvSpPr>
          <p:spPr bwMode="auto">
            <a:xfrm>
              <a:off x="2817" y="2264"/>
              <a:ext cx="305" cy="395"/>
            </a:xfrm>
            <a:custGeom>
              <a:avLst/>
              <a:gdLst>
                <a:gd name="T0" fmla="*/ 0 w 305"/>
                <a:gd name="T1" fmla="*/ 395 h 395"/>
                <a:gd name="T2" fmla="*/ 0 w 305"/>
                <a:gd name="T3" fmla="*/ 0 h 395"/>
                <a:gd name="T4" fmla="*/ 305 w 305"/>
                <a:gd name="T5" fmla="*/ 0 h 395"/>
              </a:gdLst>
              <a:ahLst/>
              <a:cxnLst>
                <a:cxn ang="0">
                  <a:pos x="T0" y="T1"/>
                </a:cxn>
                <a:cxn ang="0">
                  <a:pos x="T2" y="T3"/>
                </a:cxn>
                <a:cxn ang="0">
                  <a:pos x="T4" y="T5"/>
                </a:cxn>
              </a:cxnLst>
              <a:rect l="0" t="0" r="r" b="b"/>
              <a:pathLst>
                <a:path w="305" h="395">
                  <a:moveTo>
                    <a:pt x="0" y="395"/>
                  </a:moveTo>
                  <a:lnTo>
                    <a:pt x="0" y="0"/>
                  </a:lnTo>
                  <a:lnTo>
                    <a:pt x="305"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83" name="Rectangle 65"/>
            <p:cNvSpPr>
              <a:spLocks noChangeArrowheads="1"/>
            </p:cNvSpPr>
            <p:nvPr/>
          </p:nvSpPr>
          <p:spPr bwMode="auto">
            <a:xfrm>
              <a:off x="3014" y="3019"/>
              <a:ext cx="100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AY178741 Ganado/ </a:t>
              </a:r>
              <a:r>
                <a:rPr kumimoji="0" lang="es-EC" altLang="es-EC" sz="800" b="0" i="0" u="none" strike="noStrike" cap="none" normalizeH="0" baseline="0" dirty="0" err="1" smtClean="0">
                  <a:ln>
                    <a:noFill/>
                  </a:ln>
                  <a:solidFill>
                    <a:srgbClr val="000000"/>
                  </a:solidFill>
                  <a:effectLst/>
                  <a:latin typeface="Arial" panose="020B0604020202020204" pitchFamily="34" charset="0"/>
                </a:rPr>
                <a:t>Japon</a:t>
              </a:r>
              <a:r>
                <a:rPr kumimoji="0" lang="es-EC" altLang="es-EC" sz="800" b="0" i="0" u="none" strike="noStrike" cap="none" normalizeH="0" baseline="0" dirty="0" smtClean="0">
                  <a:ln>
                    <a:noFill/>
                  </a:ln>
                  <a:solidFill>
                    <a:srgbClr val="000000"/>
                  </a:solidFill>
                  <a:effectLst/>
                  <a:latin typeface="Arial" panose="020B0604020202020204" pitchFamily="34" charset="0"/>
                </a:rPr>
                <a:t> / E</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84" name="Freeform 66"/>
            <p:cNvSpPr>
              <a:spLocks/>
            </p:cNvSpPr>
            <p:nvPr/>
          </p:nvSpPr>
          <p:spPr bwMode="auto">
            <a:xfrm>
              <a:off x="2817" y="2664"/>
              <a:ext cx="195" cy="395"/>
            </a:xfrm>
            <a:custGeom>
              <a:avLst/>
              <a:gdLst>
                <a:gd name="T0" fmla="*/ 0 w 195"/>
                <a:gd name="T1" fmla="*/ 0 h 395"/>
                <a:gd name="T2" fmla="*/ 0 w 195"/>
                <a:gd name="T3" fmla="*/ 395 h 395"/>
                <a:gd name="T4" fmla="*/ 195 w 195"/>
                <a:gd name="T5" fmla="*/ 395 h 395"/>
              </a:gdLst>
              <a:ahLst/>
              <a:cxnLst>
                <a:cxn ang="0">
                  <a:pos x="T0" y="T1"/>
                </a:cxn>
                <a:cxn ang="0">
                  <a:pos x="T2" y="T3"/>
                </a:cxn>
                <a:cxn ang="0">
                  <a:pos x="T4" y="T5"/>
                </a:cxn>
              </a:cxnLst>
              <a:rect l="0" t="0" r="r" b="b"/>
              <a:pathLst>
                <a:path w="195" h="395">
                  <a:moveTo>
                    <a:pt x="0" y="0"/>
                  </a:moveTo>
                  <a:lnTo>
                    <a:pt x="0" y="395"/>
                  </a:lnTo>
                  <a:lnTo>
                    <a:pt x="195" y="395"/>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85" name="Freeform 67"/>
            <p:cNvSpPr>
              <a:spLocks/>
            </p:cNvSpPr>
            <p:nvPr/>
          </p:nvSpPr>
          <p:spPr bwMode="auto">
            <a:xfrm>
              <a:off x="2793" y="2662"/>
              <a:ext cx="24" cy="272"/>
            </a:xfrm>
            <a:custGeom>
              <a:avLst/>
              <a:gdLst>
                <a:gd name="T0" fmla="*/ 0 w 24"/>
                <a:gd name="T1" fmla="*/ 272 h 272"/>
                <a:gd name="T2" fmla="*/ 0 w 24"/>
                <a:gd name="T3" fmla="*/ 0 h 272"/>
                <a:gd name="T4" fmla="*/ 24 w 24"/>
                <a:gd name="T5" fmla="*/ 0 h 272"/>
              </a:gdLst>
              <a:ahLst/>
              <a:cxnLst>
                <a:cxn ang="0">
                  <a:pos x="T0" y="T1"/>
                </a:cxn>
                <a:cxn ang="0">
                  <a:pos x="T2" y="T3"/>
                </a:cxn>
                <a:cxn ang="0">
                  <a:pos x="T4" y="T5"/>
                </a:cxn>
              </a:cxnLst>
              <a:rect l="0" t="0" r="r" b="b"/>
              <a:pathLst>
                <a:path w="24" h="272">
                  <a:moveTo>
                    <a:pt x="0" y="272"/>
                  </a:moveTo>
                  <a:lnTo>
                    <a:pt x="0" y="0"/>
                  </a:lnTo>
                  <a:lnTo>
                    <a:pt x="24"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86" name="Rectangle 68"/>
            <p:cNvSpPr>
              <a:spLocks noChangeArrowheads="1"/>
            </p:cNvSpPr>
            <p:nvPr/>
          </p:nvSpPr>
          <p:spPr bwMode="auto">
            <a:xfrm>
              <a:off x="2976" y="3122"/>
              <a:ext cx="110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AY178735 Humano/ Australia/ AI</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208" name="Freeform 69"/>
            <p:cNvSpPr>
              <a:spLocks/>
            </p:cNvSpPr>
            <p:nvPr/>
          </p:nvSpPr>
          <p:spPr bwMode="auto">
            <a:xfrm>
              <a:off x="2962" y="3162"/>
              <a:ext cx="11" cy="49"/>
            </a:xfrm>
            <a:custGeom>
              <a:avLst/>
              <a:gdLst>
                <a:gd name="T0" fmla="*/ 0 w 11"/>
                <a:gd name="T1" fmla="*/ 49 h 49"/>
                <a:gd name="T2" fmla="*/ 0 w 11"/>
                <a:gd name="T3" fmla="*/ 0 h 49"/>
                <a:gd name="T4" fmla="*/ 11 w 11"/>
                <a:gd name="T5" fmla="*/ 0 h 49"/>
              </a:gdLst>
              <a:ahLst/>
              <a:cxnLst>
                <a:cxn ang="0">
                  <a:pos x="T0" y="T1"/>
                </a:cxn>
                <a:cxn ang="0">
                  <a:pos x="T2" y="T3"/>
                </a:cxn>
                <a:cxn ang="0">
                  <a:pos x="T4" y="T5"/>
                </a:cxn>
              </a:cxnLst>
              <a:rect l="0" t="0" r="r" b="b"/>
              <a:pathLst>
                <a:path w="11" h="49">
                  <a:moveTo>
                    <a:pt x="0" y="49"/>
                  </a:moveTo>
                  <a:lnTo>
                    <a:pt x="0" y="0"/>
                  </a:lnTo>
                  <a:lnTo>
                    <a:pt x="11"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88" name="Rectangle 70"/>
            <p:cNvSpPr>
              <a:spLocks noChangeArrowheads="1"/>
            </p:cNvSpPr>
            <p:nvPr/>
          </p:nvSpPr>
          <p:spPr bwMode="auto">
            <a:xfrm>
              <a:off x="3003" y="3224"/>
              <a:ext cx="103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L40510 Humano/ Australia/ AII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289" name="Freeform 71"/>
            <p:cNvSpPr>
              <a:spLocks/>
            </p:cNvSpPr>
            <p:nvPr/>
          </p:nvSpPr>
          <p:spPr bwMode="auto">
            <a:xfrm>
              <a:off x="2962" y="3216"/>
              <a:ext cx="38" cy="49"/>
            </a:xfrm>
            <a:custGeom>
              <a:avLst/>
              <a:gdLst>
                <a:gd name="T0" fmla="*/ 0 w 38"/>
                <a:gd name="T1" fmla="*/ 0 h 49"/>
                <a:gd name="T2" fmla="*/ 0 w 38"/>
                <a:gd name="T3" fmla="*/ 49 h 49"/>
                <a:gd name="T4" fmla="*/ 38 w 38"/>
                <a:gd name="T5" fmla="*/ 49 h 49"/>
              </a:gdLst>
              <a:ahLst/>
              <a:cxnLst>
                <a:cxn ang="0">
                  <a:pos x="T0" y="T1"/>
                </a:cxn>
                <a:cxn ang="0">
                  <a:pos x="T2" y="T3"/>
                </a:cxn>
                <a:cxn ang="0">
                  <a:pos x="T4" y="T5"/>
                </a:cxn>
              </a:cxnLst>
              <a:rect l="0" t="0" r="r" b="b"/>
              <a:pathLst>
                <a:path w="38" h="49">
                  <a:moveTo>
                    <a:pt x="0" y="0"/>
                  </a:moveTo>
                  <a:lnTo>
                    <a:pt x="0" y="49"/>
                  </a:lnTo>
                  <a:lnTo>
                    <a:pt x="38" y="49"/>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90" name="Freeform 72"/>
            <p:cNvSpPr>
              <a:spLocks/>
            </p:cNvSpPr>
            <p:nvPr/>
          </p:nvSpPr>
          <p:spPr bwMode="auto">
            <a:xfrm>
              <a:off x="2793" y="2940"/>
              <a:ext cx="169" cy="274"/>
            </a:xfrm>
            <a:custGeom>
              <a:avLst/>
              <a:gdLst>
                <a:gd name="T0" fmla="*/ 0 w 169"/>
                <a:gd name="T1" fmla="*/ 0 h 274"/>
                <a:gd name="T2" fmla="*/ 0 w 169"/>
                <a:gd name="T3" fmla="*/ 274 h 274"/>
                <a:gd name="T4" fmla="*/ 169 w 169"/>
                <a:gd name="T5" fmla="*/ 274 h 274"/>
              </a:gdLst>
              <a:ahLst/>
              <a:cxnLst>
                <a:cxn ang="0">
                  <a:pos x="T0" y="T1"/>
                </a:cxn>
                <a:cxn ang="0">
                  <a:pos x="T2" y="T3"/>
                </a:cxn>
                <a:cxn ang="0">
                  <a:pos x="T4" y="T5"/>
                </a:cxn>
              </a:cxnLst>
              <a:rect l="0" t="0" r="r" b="b"/>
              <a:pathLst>
                <a:path w="169" h="274">
                  <a:moveTo>
                    <a:pt x="0" y="0"/>
                  </a:moveTo>
                  <a:lnTo>
                    <a:pt x="0" y="274"/>
                  </a:lnTo>
                  <a:lnTo>
                    <a:pt x="169" y="27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91" name="Freeform 73"/>
            <p:cNvSpPr>
              <a:spLocks/>
            </p:cNvSpPr>
            <p:nvPr/>
          </p:nvSpPr>
          <p:spPr bwMode="auto">
            <a:xfrm>
              <a:off x="2375" y="2937"/>
              <a:ext cx="418" cy="212"/>
            </a:xfrm>
            <a:custGeom>
              <a:avLst/>
              <a:gdLst>
                <a:gd name="T0" fmla="*/ 0 w 418"/>
                <a:gd name="T1" fmla="*/ 212 h 212"/>
                <a:gd name="T2" fmla="*/ 0 w 418"/>
                <a:gd name="T3" fmla="*/ 0 h 212"/>
                <a:gd name="T4" fmla="*/ 418 w 418"/>
                <a:gd name="T5" fmla="*/ 0 h 212"/>
              </a:gdLst>
              <a:ahLst/>
              <a:cxnLst>
                <a:cxn ang="0">
                  <a:pos x="T0" y="T1"/>
                </a:cxn>
                <a:cxn ang="0">
                  <a:pos x="T2" y="T3"/>
                </a:cxn>
                <a:cxn ang="0">
                  <a:pos x="T4" y="T5"/>
                </a:cxn>
              </a:cxnLst>
              <a:rect l="0" t="0" r="r" b="b"/>
              <a:pathLst>
                <a:path w="418" h="212">
                  <a:moveTo>
                    <a:pt x="0" y="212"/>
                  </a:moveTo>
                  <a:lnTo>
                    <a:pt x="0" y="0"/>
                  </a:lnTo>
                  <a:lnTo>
                    <a:pt x="418"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92" name="Rectangle 74"/>
            <p:cNvSpPr>
              <a:spLocks noChangeArrowheads="1"/>
            </p:cNvSpPr>
            <p:nvPr/>
          </p:nvSpPr>
          <p:spPr bwMode="auto">
            <a:xfrm>
              <a:off x="2377" y="3327"/>
              <a:ext cx="97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AY178746 Rata/ Australia/ G</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293" name="Freeform 75"/>
            <p:cNvSpPr>
              <a:spLocks/>
            </p:cNvSpPr>
            <p:nvPr/>
          </p:nvSpPr>
          <p:spPr bwMode="auto">
            <a:xfrm>
              <a:off x="2375" y="3154"/>
              <a:ext cx="0" cy="214"/>
            </a:xfrm>
            <a:custGeom>
              <a:avLst/>
              <a:gdLst>
                <a:gd name="T0" fmla="*/ 0 h 214"/>
                <a:gd name="T1" fmla="*/ 214 h 214"/>
                <a:gd name="T2" fmla="*/ 214 h 214"/>
              </a:gdLst>
              <a:ahLst/>
              <a:cxnLst>
                <a:cxn ang="0">
                  <a:pos x="0" y="T0"/>
                </a:cxn>
                <a:cxn ang="0">
                  <a:pos x="0" y="T1"/>
                </a:cxn>
                <a:cxn ang="0">
                  <a:pos x="0" y="T2"/>
                </a:cxn>
              </a:cxnLst>
              <a:rect l="0" t="0" r="r" b="b"/>
              <a:pathLst>
                <a:path h="214">
                  <a:moveTo>
                    <a:pt x="0" y="0"/>
                  </a:moveTo>
                  <a:lnTo>
                    <a:pt x="0" y="214"/>
                  </a:lnTo>
                  <a:lnTo>
                    <a:pt x="0" y="21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94" name="Freeform 76"/>
            <p:cNvSpPr>
              <a:spLocks/>
            </p:cNvSpPr>
            <p:nvPr/>
          </p:nvSpPr>
          <p:spPr bwMode="auto">
            <a:xfrm>
              <a:off x="1667" y="3152"/>
              <a:ext cx="708" cy="157"/>
            </a:xfrm>
            <a:custGeom>
              <a:avLst/>
              <a:gdLst>
                <a:gd name="T0" fmla="*/ 0 w 708"/>
                <a:gd name="T1" fmla="*/ 157 h 157"/>
                <a:gd name="T2" fmla="*/ 0 w 708"/>
                <a:gd name="T3" fmla="*/ 0 h 157"/>
                <a:gd name="T4" fmla="*/ 708 w 708"/>
                <a:gd name="T5" fmla="*/ 0 h 157"/>
              </a:gdLst>
              <a:ahLst/>
              <a:cxnLst>
                <a:cxn ang="0">
                  <a:pos x="T0" y="T1"/>
                </a:cxn>
                <a:cxn ang="0">
                  <a:pos x="T2" y="T3"/>
                </a:cxn>
                <a:cxn ang="0">
                  <a:pos x="T4" y="T5"/>
                </a:cxn>
              </a:cxnLst>
              <a:rect l="0" t="0" r="r" b="b"/>
              <a:pathLst>
                <a:path w="708" h="157">
                  <a:moveTo>
                    <a:pt x="0" y="157"/>
                  </a:moveTo>
                  <a:lnTo>
                    <a:pt x="0" y="0"/>
                  </a:lnTo>
                  <a:lnTo>
                    <a:pt x="708"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95" name="Rectangle 77"/>
            <p:cNvSpPr>
              <a:spLocks noChangeArrowheads="1"/>
            </p:cNvSpPr>
            <p:nvPr/>
          </p:nvSpPr>
          <p:spPr bwMode="auto">
            <a:xfrm>
              <a:off x="3699" y="3430"/>
              <a:ext cx="840" cy="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AF069060.2 </a:t>
              </a:r>
              <a:r>
                <a:rPr kumimoji="0" lang="es-EC" altLang="es-EC" sz="800" b="0" i="1" u="none" strike="noStrike" cap="none" normalizeH="0" baseline="0" dirty="0" err="1" smtClean="0">
                  <a:ln>
                    <a:noFill/>
                  </a:ln>
                  <a:solidFill>
                    <a:srgbClr val="000000"/>
                  </a:solidFill>
                  <a:effectLst/>
                  <a:latin typeface="Arial" panose="020B0604020202020204" pitchFamily="34" charset="0"/>
                </a:rPr>
                <a:t>Giardia</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ardeae</a:t>
              </a:r>
              <a:r>
                <a:rPr kumimoji="0" lang="es-EC" altLang="es-EC" sz="800" b="0" i="1" u="none" strike="noStrike" cap="none" normalizeH="0" baseline="0" dirty="0" smtClean="0">
                  <a:ln>
                    <a:noFill/>
                  </a:ln>
                  <a:solidFill>
                    <a:srgbClr val="000000"/>
                  </a:solidFill>
                  <a:effectLst/>
                  <a:latin typeface="Arial" panose="020B0604020202020204" pitchFamily="34" charset="0"/>
                </a:rPr>
                <a:t> </a:t>
              </a:r>
              <a:endParaRPr kumimoji="0" lang="es-EC" altLang="es-EC" sz="1800" b="0" i="1" u="none" strike="noStrike" cap="none" normalizeH="0" baseline="0" dirty="0" smtClean="0">
                <a:ln>
                  <a:noFill/>
                </a:ln>
                <a:solidFill>
                  <a:schemeClr val="tx1"/>
                </a:solidFill>
                <a:effectLst/>
                <a:latin typeface="Arial" panose="020B0604020202020204" pitchFamily="34" charset="0"/>
              </a:endParaRPr>
            </a:p>
          </p:txBody>
        </p:sp>
        <p:sp>
          <p:nvSpPr>
            <p:cNvPr id="296" name="Freeform 78"/>
            <p:cNvSpPr>
              <a:spLocks/>
            </p:cNvSpPr>
            <p:nvPr/>
          </p:nvSpPr>
          <p:spPr bwMode="auto">
            <a:xfrm>
              <a:off x="1667" y="3314"/>
              <a:ext cx="2029" cy="157"/>
            </a:xfrm>
            <a:custGeom>
              <a:avLst/>
              <a:gdLst>
                <a:gd name="T0" fmla="*/ 0 w 2029"/>
                <a:gd name="T1" fmla="*/ 0 h 157"/>
                <a:gd name="T2" fmla="*/ 0 w 2029"/>
                <a:gd name="T3" fmla="*/ 157 h 157"/>
                <a:gd name="T4" fmla="*/ 2029 w 2029"/>
                <a:gd name="T5" fmla="*/ 157 h 157"/>
              </a:gdLst>
              <a:ahLst/>
              <a:cxnLst>
                <a:cxn ang="0">
                  <a:pos x="T0" y="T1"/>
                </a:cxn>
                <a:cxn ang="0">
                  <a:pos x="T2" y="T3"/>
                </a:cxn>
                <a:cxn ang="0">
                  <a:pos x="T4" y="T5"/>
                </a:cxn>
              </a:cxnLst>
              <a:rect l="0" t="0" r="r" b="b"/>
              <a:pathLst>
                <a:path w="2029" h="157">
                  <a:moveTo>
                    <a:pt x="0" y="0"/>
                  </a:moveTo>
                  <a:lnTo>
                    <a:pt x="0" y="157"/>
                  </a:lnTo>
                  <a:lnTo>
                    <a:pt x="2029" y="157"/>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97" name="Rectangle 79"/>
            <p:cNvSpPr>
              <a:spLocks noChangeArrowheads="1"/>
            </p:cNvSpPr>
            <p:nvPr/>
          </p:nvSpPr>
          <p:spPr bwMode="auto">
            <a:xfrm>
              <a:off x="2877" y="3232"/>
              <a:ext cx="10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93</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298" name="Rectangle 80"/>
            <p:cNvSpPr>
              <a:spLocks noChangeArrowheads="1"/>
            </p:cNvSpPr>
            <p:nvPr/>
          </p:nvSpPr>
          <p:spPr bwMode="auto">
            <a:xfrm>
              <a:off x="2709" y="2859"/>
              <a:ext cx="10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54</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299" name="Rectangle 81"/>
            <p:cNvSpPr>
              <a:spLocks noChangeArrowheads="1"/>
            </p:cNvSpPr>
            <p:nvPr/>
          </p:nvSpPr>
          <p:spPr bwMode="auto">
            <a:xfrm>
              <a:off x="3037" y="2186"/>
              <a:ext cx="10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54</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00" name="Rectangle 82"/>
            <p:cNvSpPr>
              <a:spLocks noChangeArrowheads="1"/>
            </p:cNvSpPr>
            <p:nvPr/>
          </p:nvSpPr>
          <p:spPr bwMode="auto">
            <a:xfrm>
              <a:off x="3334" y="872"/>
              <a:ext cx="10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66</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01" name="Rectangle 83"/>
            <p:cNvSpPr>
              <a:spLocks noChangeArrowheads="1"/>
            </p:cNvSpPr>
            <p:nvPr/>
          </p:nvSpPr>
          <p:spPr bwMode="auto">
            <a:xfrm>
              <a:off x="3310" y="1052"/>
              <a:ext cx="10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87</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02" name="Rectangle 84"/>
            <p:cNvSpPr>
              <a:spLocks noChangeArrowheads="1"/>
            </p:cNvSpPr>
            <p:nvPr/>
          </p:nvSpPr>
          <p:spPr bwMode="auto">
            <a:xfrm>
              <a:off x="3260" y="1547"/>
              <a:ext cx="10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99</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03" name="Rectangle 85"/>
            <p:cNvSpPr>
              <a:spLocks noChangeArrowheads="1"/>
            </p:cNvSpPr>
            <p:nvPr/>
          </p:nvSpPr>
          <p:spPr bwMode="auto">
            <a:xfrm>
              <a:off x="3287" y="2139"/>
              <a:ext cx="10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62</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04" name="Rectangle 86"/>
            <p:cNvSpPr>
              <a:spLocks noChangeArrowheads="1"/>
            </p:cNvSpPr>
            <p:nvPr/>
          </p:nvSpPr>
          <p:spPr bwMode="auto">
            <a:xfrm>
              <a:off x="3307" y="2538"/>
              <a:ext cx="100"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61</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05" name="Rectangle 87"/>
            <p:cNvSpPr>
              <a:spLocks noChangeArrowheads="1"/>
            </p:cNvSpPr>
            <p:nvPr/>
          </p:nvSpPr>
          <p:spPr bwMode="auto">
            <a:xfrm>
              <a:off x="3320" y="2209"/>
              <a:ext cx="10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62</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06" name="Line 88"/>
            <p:cNvSpPr>
              <a:spLocks noChangeShapeType="1"/>
            </p:cNvSpPr>
            <p:nvPr/>
          </p:nvSpPr>
          <p:spPr bwMode="auto">
            <a:xfrm>
              <a:off x="1924" y="3624"/>
              <a:ext cx="225" cy="0"/>
            </a:xfrm>
            <a:prstGeom prst="line">
              <a:avLst/>
            </a:prstGeom>
            <a:noFill/>
            <a:ln w="7938"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07" name="Line 89"/>
            <p:cNvSpPr>
              <a:spLocks noChangeShapeType="1"/>
            </p:cNvSpPr>
            <p:nvPr/>
          </p:nvSpPr>
          <p:spPr bwMode="auto">
            <a:xfrm>
              <a:off x="1924" y="3603"/>
              <a:ext cx="0" cy="42"/>
            </a:xfrm>
            <a:prstGeom prst="line">
              <a:avLst/>
            </a:prstGeom>
            <a:noFill/>
            <a:ln w="7938"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08" name="Line 90"/>
            <p:cNvSpPr>
              <a:spLocks noChangeShapeType="1"/>
            </p:cNvSpPr>
            <p:nvPr/>
          </p:nvSpPr>
          <p:spPr bwMode="auto">
            <a:xfrm>
              <a:off x="2149" y="3603"/>
              <a:ext cx="0" cy="42"/>
            </a:xfrm>
            <a:prstGeom prst="line">
              <a:avLst/>
            </a:prstGeom>
            <a:noFill/>
            <a:ln w="7938"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09" name="Rectangle 91"/>
            <p:cNvSpPr>
              <a:spLocks noChangeArrowheads="1"/>
            </p:cNvSpPr>
            <p:nvPr/>
          </p:nvSpPr>
          <p:spPr bwMode="auto">
            <a:xfrm>
              <a:off x="1982" y="3648"/>
              <a:ext cx="158"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0.05</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grpSp>
      <p:grpSp>
        <p:nvGrpSpPr>
          <p:cNvPr id="311" name="Group 94"/>
          <p:cNvGrpSpPr>
            <a:grpSpLocks noChangeAspect="1"/>
          </p:cNvGrpSpPr>
          <p:nvPr/>
        </p:nvGrpSpPr>
        <p:grpSpPr bwMode="auto">
          <a:xfrm flipH="1">
            <a:off x="6838297" y="68745"/>
            <a:ext cx="4706938" cy="5815013"/>
            <a:chOff x="2819" y="548"/>
            <a:chExt cx="2965" cy="3663"/>
          </a:xfrm>
        </p:grpSpPr>
        <p:sp>
          <p:nvSpPr>
            <p:cNvPr id="313" name="Rectangle 95"/>
            <p:cNvSpPr>
              <a:spLocks noChangeArrowheads="1"/>
            </p:cNvSpPr>
            <p:nvPr/>
          </p:nvSpPr>
          <p:spPr bwMode="auto">
            <a:xfrm>
              <a:off x="4384" y="548"/>
              <a:ext cx="105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L40508 Humano/ Australia/ BIV</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14" name="Freeform 96"/>
            <p:cNvSpPr>
              <a:spLocks/>
            </p:cNvSpPr>
            <p:nvPr/>
          </p:nvSpPr>
          <p:spPr bwMode="auto">
            <a:xfrm>
              <a:off x="4343" y="588"/>
              <a:ext cx="39" cy="60"/>
            </a:xfrm>
            <a:custGeom>
              <a:avLst/>
              <a:gdLst>
                <a:gd name="T0" fmla="*/ 0 w 39"/>
                <a:gd name="T1" fmla="*/ 60 h 60"/>
                <a:gd name="T2" fmla="*/ 0 w 39"/>
                <a:gd name="T3" fmla="*/ 0 h 60"/>
                <a:gd name="T4" fmla="*/ 39 w 39"/>
                <a:gd name="T5" fmla="*/ 0 h 60"/>
              </a:gdLst>
              <a:ahLst/>
              <a:cxnLst>
                <a:cxn ang="0">
                  <a:pos x="T0" y="T1"/>
                </a:cxn>
                <a:cxn ang="0">
                  <a:pos x="T2" y="T3"/>
                </a:cxn>
                <a:cxn ang="0">
                  <a:pos x="T4" y="T5"/>
                </a:cxn>
              </a:cxnLst>
              <a:rect l="0" t="0" r="r" b="b"/>
              <a:pathLst>
                <a:path w="39" h="60">
                  <a:moveTo>
                    <a:pt x="0" y="60"/>
                  </a:moveTo>
                  <a:lnTo>
                    <a:pt x="0" y="0"/>
                  </a:lnTo>
                  <a:lnTo>
                    <a:pt x="39"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15" name="Rectangle 97"/>
            <p:cNvSpPr>
              <a:spLocks noChangeArrowheads="1"/>
            </p:cNvSpPr>
            <p:nvPr/>
          </p:nvSpPr>
          <p:spPr bwMode="auto">
            <a:xfrm>
              <a:off x="4348" y="671"/>
              <a:ext cx="113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AY178739 Humano/Australia/ BIV</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16" name="Freeform 98"/>
            <p:cNvSpPr>
              <a:spLocks/>
            </p:cNvSpPr>
            <p:nvPr/>
          </p:nvSpPr>
          <p:spPr bwMode="auto">
            <a:xfrm>
              <a:off x="4343" y="653"/>
              <a:ext cx="3" cy="59"/>
            </a:xfrm>
            <a:custGeom>
              <a:avLst/>
              <a:gdLst>
                <a:gd name="T0" fmla="*/ 0 w 3"/>
                <a:gd name="T1" fmla="*/ 0 h 59"/>
                <a:gd name="T2" fmla="*/ 0 w 3"/>
                <a:gd name="T3" fmla="*/ 59 h 59"/>
                <a:gd name="T4" fmla="*/ 3 w 3"/>
                <a:gd name="T5" fmla="*/ 59 h 59"/>
              </a:gdLst>
              <a:ahLst/>
              <a:cxnLst>
                <a:cxn ang="0">
                  <a:pos x="T0" y="T1"/>
                </a:cxn>
                <a:cxn ang="0">
                  <a:pos x="T2" y="T3"/>
                </a:cxn>
                <a:cxn ang="0">
                  <a:pos x="T4" y="T5"/>
                </a:cxn>
              </a:cxnLst>
              <a:rect l="0" t="0" r="r" b="b"/>
              <a:pathLst>
                <a:path w="3" h="59">
                  <a:moveTo>
                    <a:pt x="0" y="0"/>
                  </a:moveTo>
                  <a:lnTo>
                    <a:pt x="0" y="59"/>
                  </a:lnTo>
                  <a:lnTo>
                    <a:pt x="3" y="59"/>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17" name="Freeform 99"/>
            <p:cNvSpPr>
              <a:spLocks/>
            </p:cNvSpPr>
            <p:nvPr/>
          </p:nvSpPr>
          <p:spPr bwMode="auto">
            <a:xfrm>
              <a:off x="4340" y="650"/>
              <a:ext cx="3" cy="121"/>
            </a:xfrm>
            <a:custGeom>
              <a:avLst/>
              <a:gdLst>
                <a:gd name="T0" fmla="*/ 0 w 3"/>
                <a:gd name="T1" fmla="*/ 121 h 121"/>
                <a:gd name="T2" fmla="*/ 0 w 3"/>
                <a:gd name="T3" fmla="*/ 0 h 121"/>
                <a:gd name="T4" fmla="*/ 3 w 3"/>
                <a:gd name="T5" fmla="*/ 0 h 121"/>
              </a:gdLst>
              <a:ahLst/>
              <a:cxnLst>
                <a:cxn ang="0">
                  <a:pos x="T0" y="T1"/>
                </a:cxn>
                <a:cxn ang="0">
                  <a:pos x="T2" y="T3"/>
                </a:cxn>
                <a:cxn ang="0">
                  <a:pos x="T4" y="T5"/>
                </a:cxn>
              </a:cxnLst>
              <a:rect l="0" t="0" r="r" b="b"/>
              <a:pathLst>
                <a:path w="3" h="121">
                  <a:moveTo>
                    <a:pt x="0" y="121"/>
                  </a:moveTo>
                  <a:lnTo>
                    <a:pt x="0" y="0"/>
                  </a:lnTo>
                  <a:lnTo>
                    <a:pt x="3"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18" name="Rectangle 100"/>
            <p:cNvSpPr>
              <a:spLocks noChangeArrowheads="1"/>
            </p:cNvSpPr>
            <p:nvPr/>
          </p:nvSpPr>
          <p:spPr bwMode="auto">
            <a:xfrm>
              <a:off x="4375" y="795"/>
              <a:ext cx="129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AY178751 Chinchilla/ Rep. Checa/ BIV</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19" name="Freeform 101"/>
            <p:cNvSpPr>
              <a:spLocks/>
            </p:cNvSpPr>
            <p:nvPr/>
          </p:nvSpPr>
          <p:spPr bwMode="auto">
            <a:xfrm>
              <a:off x="4346" y="835"/>
              <a:ext cx="27" cy="60"/>
            </a:xfrm>
            <a:custGeom>
              <a:avLst/>
              <a:gdLst>
                <a:gd name="T0" fmla="*/ 0 w 27"/>
                <a:gd name="T1" fmla="*/ 60 h 60"/>
                <a:gd name="T2" fmla="*/ 0 w 27"/>
                <a:gd name="T3" fmla="*/ 0 h 60"/>
                <a:gd name="T4" fmla="*/ 27 w 27"/>
                <a:gd name="T5" fmla="*/ 0 h 60"/>
              </a:gdLst>
              <a:ahLst/>
              <a:cxnLst>
                <a:cxn ang="0">
                  <a:pos x="T0" y="T1"/>
                </a:cxn>
                <a:cxn ang="0">
                  <a:pos x="T2" y="T3"/>
                </a:cxn>
                <a:cxn ang="0">
                  <a:pos x="T4" y="T5"/>
                </a:cxn>
              </a:cxnLst>
              <a:rect l="0" t="0" r="r" b="b"/>
              <a:pathLst>
                <a:path w="27" h="60">
                  <a:moveTo>
                    <a:pt x="0" y="60"/>
                  </a:moveTo>
                  <a:lnTo>
                    <a:pt x="0" y="0"/>
                  </a:lnTo>
                  <a:lnTo>
                    <a:pt x="27"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20" name="Rectangle 102"/>
            <p:cNvSpPr>
              <a:spLocks noChangeArrowheads="1"/>
            </p:cNvSpPr>
            <p:nvPr/>
          </p:nvSpPr>
          <p:spPr bwMode="auto">
            <a:xfrm>
              <a:off x="4348" y="918"/>
              <a:ext cx="115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AY178738 Humano/ Australia/ BIV</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21" name="Freeform 103"/>
            <p:cNvSpPr>
              <a:spLocks/>
            </p:cNvSpPr>
            <p:nvPr/>
          </p:nvSpPr>
          <p:spPr bwMode="auto">
            <a:xfrm>
              <a:off x="4346" y="900"/>
              <a:ext cx="0" cy="59"/>
            </a:xfrm>
            <a:custGeom>
              <a:avLst/>
              <a:gdLst>
                <a:gd name="T0" fmla="*/ 0 h 59"/>
                <a:gd name="T1" fmla="*/ 59 h 59"/>
                <a:gd name="T2" fmla="*/ 59 h 59"/>
              </a:gdLst>
              <a:ahLst/>
              <a:cxnLst>
                <a:cxn ang="0">
                  <a:pos x="0" y="T0"/>
                </a:cxn>
                <a:cxn ang="0">
                  <a:pos x="0" y="T1"/>
                </a:cxn>
                <a:cxn ang="0">
                  <a:pos x="0" y="T2"/>
                </a:cxn>
              </a:cxnLst>
              <a:rect l="0" t="0" r="r" b="b"/>
              <a:pathLst>
                <a:path h="59">
                  <a:moveTo>
                    <a:pt x="0" y="0"/>
                  </a:moveTo>
                  <a:lnTo>
                    <a:pt x="0" y="59"/>
                  </a:lnTo>
                  <a:lnTo>
                    <a:pt x="0" y="59"/>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22" name="Freeform 104"/>
            <p:cNvSpPr>
              <a:spLocks/>
            </p:cNvSpPr>
            <p:nvPr/>
          </p:nvSpPr>
          <p:spPr bwMode="auto">
            <a:xfrm>
              <a:off x="4340" y="776"/>
              <a:ext cx="6" cy="121"/>
            </a:xfrm>
            <a:custGeom>
              <a:avLst/>
              <a:gdLst>
                <a:gd name="T0" fmla="*/ 0 w 6"/>
                <a:gd name="T1" fmla="*/ 0 h 121"/>
                <a:gd name="T2" fmla="*/ 0 w 6"/>
                <a:gd name="T3" fmla="*/ 121 h 121"/>
                <a:gd name="T4" fmla="*/ 6 w 6"/>
                <a:gd name="T5" fmla="*/ 121 h 121"/>
              </a:gdLst>
              <a:ahLst/>
              <a:cxnLst>
                <a:cxn ang="0">
                  <a:pos x="T0" y="T1"/>
                </a:cxn>
                <a:cxn ang="0">
                  <a:pos x="T2" y="T3"/>
                </a:cxn>
                <a:cxn ang="0">
                  <a:pos x="T4" y="T5"/>
                </a:cxn>
              </a:cxnLst>
              <a:rect l="0" t="0" r="r" b="b"/>
              <a:pathLst>
                <a:path w="6" h="121">
                  <a:moveTo>
                    <a:pt x="0" y="0"/>
                  </a:moveTo>
                  <a:lnTo>
                    <a:pt x="0" y="121"/>
                  </a:lnTo>
                  <a:lnTo>
                    <a:pt x="6" y="121"/>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23" name="Freeform 105"/>
            <p:cNvSpPr>
              <a:spLocks/>
            </p:cNvSpPr>
            <p:nvPr/>
          </p:nvSpPr>
          <p:spPr bwMode="auto">
            <a:xfrm>
              <a:off x="4329" y="774"/>
              <a:ext cx="11" cy="151"/>
            </a:xfrm>
            <a:custGeom>
              <a:avLst/>
              <a:gdLst>
                <a:gd name="T0" fmla="*/ 0 w 11"/>
                <a:gd name="T1" fmla="*/ 151 h 151"/>
                <a:gd name="T2" fmla="*/ 0 w 11"/>
                <a:gd name="T3" fmla="*/ 0 h 151"/>
                <a:gd name="T4" fmla="*/ 11 w 11"/>
                <a:gd name="T5" fmla="*/ 0 h 151"/>
              </a:gdLst>
              <a:ahLst/>
              <a:cxnLst>
                <a:cxn ang="0">
                  <a:pos x="T0" y="T1"/>
                </a:cxn>
                <a:cxn ang="0">
                  <a:pos x="T2" y="T3"/>
                </a:cxn>
                <a:cxn ang="0">
                  <a:pos x="T4" y="T5"/>
                </a:cxn>
              </a:cxnLst>
              <a:rect l="0" t="0" r="r" b="b"/>
              <a:pathLst>
                <a:path w="11" h="151">
                  <a:moveTo>
                    <a:pt x="0" y="151"/>
                  </a:moveTo>
                  <a:lnTo>
                    <a:pt x="0" y="0"/>
                  </a:lnTo>
                  <a:lnTo>
                    <a:pt x="11"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24" name="Rectangle 106"/>
            <p:cNvSpPr>
              <a:spLocks noChangeArrowheads="1"/>
            </p:cNvSpPr>
            <p:nvPr/>
          </p:nvSpPr>
          <p:spPr bwMode="auto">
            <a:xfrm>
              <a:off x="4332" y="1042"/>
              <a:ext cx="128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AY826191 Humano/ Paises Bajos/ BIV</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25" name="Freeform 107"/>
            <p:cNvSpPr>
              <a:spLocks/>
            </p:cNvSpPr>
            <p:nvPr/>
          </p:nvSpPr>
          <p:spPr bwMode="auto">
            <a:xfrm>
              <a:off x="4329" y="931"/>
              <a:ext cx="0" cy="151"/>
            </a:xfrm>
            <a:custGeom>
              <a:avLst/>
              <a:gdLst>
                <a:gd name="T0" fmla="*/ 0 h 151"/>
                <a:gd name="T1" fmla="*/ 151 h 151"/>
                <a:gd name="T2" fmla="*/ 151 h 151"/>
              </a:gdLst>
              <a:ahLst/>
              <a:cxnLst>
                <a:cxn ang="0">
                  <a:pos x="0" y="T0"/>
                </a:cxn>
                <a:cxn ang="0">
                  <a:pos x="0" y="T1"/>
                </a:cxn>
                <a:cxn ang="0">
                  <a:pos x="0" y="T2"/>
                </a:cxn>
              </a:cxnLst>
              <a:rect l="0" t="0" r="r" b="b"/>
              <a:pathLst>
                <a:path h="151">
                  <a:moveTo>
                    <a:pt x="0" y="0"/>
                  </a:moveTo>
                  <a:lnTo>
                    <a:pt x="0" y="151"/>
                  </a:lnTo>
                  <a:lnTo>
                    <a:pt x="0" y="151"/>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26" name="Freeform 108"/>
            <p:cNvSpPr>
              <a:spLocks/>
            </p:cNvSpPr>
            <p:nvPr/>
          </p:nvSpPr>
          <p:spPr bwMode="auto">
            <a:xfrm>
              <a:off x="4302" y="928"/>
              <a:ext cx="27" cy="298"/>
            </a:xfrm>
            <a:custGeom>
              <a:avLst/>
              <a:gdLst>
                <a:gd name="T0" fmla="*/ 0 w 27"/>
                <a:gd name="T1" fmla="*/ 298 h 298"/>
                <a:gd name="T2" fmla="*/ 0 w 27"/>
                <a:gd name="T3" fmla="*/ 0 h 298"/>
                <a:gd name="T4" fmla="*/ 27 w 27"/>
                <a:gd name="T5" fmla="*/ 0 h 298"/>
              </a:gdLst>
              <a:ahLst/>
              <a:cxnLst>
                <a:cxn ang="0">
                  <a:pos x="T0" y="T1"/>
                </a:cxn>
                <a:cxn ang="0">
                  <a:pos x="T2" y="T3"/>
                </a:cxn>
                <a:cxn ang="0">
                  <a:pos x="T4" y="T5"/>
                </a:cxn>
              </a:cxnLst>
              <a:rect l="0" t="0" r="r" b="b"/>
              <a:pathLst>
                <a:path w="27" h="298">
                  <a:moveTo>
                    <a:pt x="0" y="298"/>
                  </a:moveTo>
                  <a:lnTo>
                    <a:pt x="0" y="0"/>
                  </a:lnTo>
                  <a:lnTo>
                    <a:pt x="27"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27" name="Rectangle 109"/>
            <p:cNvSpPr>
              <a:spLocks noChangeArrowheads="1"/>
            </p:cNvSpPr>
            <p:nvPr/>
          </p:nvSpPr>
          <p:spPr bwMode="auto">
            <a:xfrm>
              <a:off x="4472" y="1165"/>
              <a:ext cx="109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AY178756 Humano/ Mexico/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28" name="Freeform 110"/>
            <p:cNvSpPr>
              <a:spLocks/>
            </p:cNvSpPr>
            <p:nvPr/>
          </p:nvSpPr>
          <p:spPr bwMode="auto">
            <a:xfrm>
              <a:off x="4469" y="1206"/>
              <a:ext cx="0" cy="59"/>
            </a:xfrm>
            <a:custGeom>
              <a:avLst/>
              <a:gdLst>
                <a:gd name="T0" fmla="*/ 59 h 59"/>
                <a:gd name="T1" fmla="*/ 0 h 59"/>
                <a:gd name="T2" fmla="*/ 0 h 59"/>
              </a:gdLst>
              <a:ahLst/>
              <a:cxnLst>
                <a:cxn ang="0">
                  <a:pos x="0" y="T0"/>
                </a:cxn>
                <a:cxn ang="0">
                  <a:pos x="0" y="T1"/>
                </a:cxn>
                <a:cxn ang="0">
                  <a:pos x="0" y="T2"/>
                </a:cxn>
              </a:cxnLst>
              <a:rect l="0" t="0" r="r" b="b"/>
              <a:pathLst>
                <a:path h="59">
                  <a:moveTo>
                    <a:pt x="0" y="59"/>
                  </a:moveTo>
                  <a:lnTo>
                    <a:pt x="0" y="0"/>
                  </a:lnTo>
                  <a:lnTo>
                    <a:pt x="0"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29" name="Rectangle 111"/>
            <p:cNvSpPr>
              <a:spLocks noChangeArrowheads="1"/>
            </p:cNvSpPr>
            <p:nvPr/>
          </p:nvSpPr>
          <p:spPr bwMode="auto">
            <a:xfrm>
              <a:off x="4495" y="1289"/>
              <a:ext cx="106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AB195224 Humano/ Japon/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30" name="Freeform 112"/>
            <p:cNvSpPr>
              <a:spLocks/>
            </p:cNvSpPr>
            <p:nvPr/>
          </p:nvSpPr>
          <p:spPr bwMode="auto">
            <a:xfrm>
              <a:off x="4469" y="1270"/>
              <a:ext cx="23" cy="59"/>
            </a:xfrm>
            <a:custGeom>
              <a:avLst/>
              <a:gdLst>
                <a:gd name="T0" fmla="*/ 0 w 23"/>
                <a:gd name="T1" fmla="*/ 0 h 59"/>
                <a:gd name="T2" fmla="*/ 0 w 23"/>
                <a:gd name="T3" fmla="*/ 59 h 59"/>
                <a:gd name="T4" fmla="*/ 23 w 23"/>
                <a:gd name="T5" fmla="*/ 59 h 59"/>
              </a:gdLst>
              <a:ahLst/>
              <a:cxnLst>
                <a:cxn ang="0">
                  <a:pos x="T0" y="T1"/>
                </a:cxn>
                <a:cxn ang="0">
                  <a:pos x="T2" y="T3"/>
                </a:cxn>
                <a:cxn ang="0">
                  <a:pos x="T4" y="T5"/>
                </a:cxn>
              </a:cxnLst>
              <a:rect l="0" t="0" r="r" b="b"/>
              <a:pathLst>
                <a:path w="23" h="59">
                  <a:moveTo>
                    <a:pt x="0" y="0"/>
                  </a:moveTo>
                  <a:lnTo>
                    <a:pt x="0" y="59"/>
                  </a:lnTo>
                  <a:lnTo>
                    <a:pt x="23" y="59"/>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31" name="Freeform 113"/>
            <p:cNvSpPr>
              <a:spLocks/>
            </p:cNvSpPr>
            <p:nvPr/>
          </p:nvSpPr>
          <p:spPr bwMode="auto">
            <a:xfrm>
              <a:off x="4451" y="1268"/>
              <a:ext cx="18" cy="261"/>
            </a:xfrm>
            <a:custGeom>
              <a:avLst/>
              <a:gdLst>
                <a:gd name="T0" fmla="*/ 0 w 18"/>
                <a:gd name="T1" fmla="*/ 261 h 261"/>
                <a:gd name="T2" fmla="*/ 0 w 18"/>
                <a:gd name="T3" fmla="*/ 0 h 261"/>
                <a:gd name="T4" fmla="*/ 18 w 18"/>
                <a:gd name="T5" fmla="*/ 0 h 261"/>
              </a:gdLst>
              <a:ahLst/>
              <a:cxnLst>
                <a:cxn ang="0">
                  <a:pos x="T0" y="T1"/>
                </a:cxn>
                <a:cxn ang="0">
                  <a:pos x="T2" y="T3"/>
                </a:cxn>
                <a:cxn ang="0">
                  <a:pos x="T4" y="T5"/>
                </a:cxn>
              </a:cxnLst>
              <a:rect l="0" t="0" r="r" b="b"/>
              <a:pathLst>
                <a:path w="18" h="261">
                  <a:moveTo>
                    <a:pt x="0" y="261"/>
                  </a:moveTo>
                  <a:lnTo>
                    <a:pt x="0" y="0"/>
                  </a:lnTo>
                  <a:lnTo>
                    <a:pt x="18"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32" name="Rectangle 114"/>
            <p:cNvSpPr>
              <a:spLocks noChangeArrowheads="1"/>
            </p:cNvSpPr>
            <p:nvPr/>
          </p:nvSpPr>
          <p:spPr bwMode="auto">
            <a:xfrm>
              <a:off x="4477" y="1412"/>
              <a:ext cx="114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AF069059 Humano/ Australia/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33" name="Freeform 115"/>
            <p:cNvSpPr>
              <a:spLocks/>
            </p:cNvSpPr>
            <p:nvPr/>
          </p:nvSpPr>
          <p:spPr bwMode="auto">
            <a:xfrm>
              <a:off x="4474" y="1453"/>
              <a:ext cx="0" cy="339"/>
            </a:xfrm>
            <a:custGeom>
              <a:avLst/>
              <a:gdLst>
                <a:gd name="T0" fmla="*/ 339 h 339"/>
                <a:gd name="T1" fmla="*/ 0 h 339"/>
                <a:gd name="T2" fmla="*/ 0 h 339"/>
              </a:gdLst>
              <a:ahLst/>
              <a:cxnLst>
                <a:cxn ang="0">
                  <a:pos x="0" y="T0"/>
                </a:cxn>
                <a:cxn ang="0">
                  <a:pos x="0" y="T1"/>
                </a:cxn>
                <a:cxn ang="0">
                  <a:pos x="0" y="T2"/>
                </a:cxn>
              </a:cxnLst>
              <a:rect l="0" t="0" r="r" b="b"/>
              <a:pathLst>
                <a:path h="339">
                  <a:moveTo>
                    <a:pt x="0" y="339"/>
                  </a:moveTo>
                  <a:lnTo>
                    <a:pt x="0" y="0"/>
                  </a:lnTo>
                  <a:lnTo>
                    <a:pt x="0"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34" name="Rectangle 116"/>
            <p:cNvSpPr>
              <a:spLocks noChangeArrowheads="1"/>
            </p:cNvSpPr>
            <p:nvPr/>
          </p:nvSpPr>
          <p:spPr bwMode="auto">
            <a:xfrm>
              <a:off x="4572" y="1536"/>
              <a:ext cx="115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DQ090538 Humano/ Noruega/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35" name="Freeform 117"/>
            <p:cNvSpPr>
              <a:spLocks/>
            </p:cNvSpPr>
            <p:nvPr/>
          </p:nvSpPr>
          <p:spPr bwMode="auto">
            <a:xfrm>
              <a:off x="4554" y="1576"/>
              <a:ext cx="15" cy="59"/>
            </a:xfrm>
            <a:custGeom>
              <a:avLst/>
              <a:gdLst>
                <a:gd name="T0" fmla="*/ 0 w 15"/>
                <a:gd name="T1" fmla="*/ 59 h 59"/>
                <a:gd name="T2" fmla="*/ 0 w 15"/>
                <a:gd name="T3" fmla="*/ 0 h 59"/>
                <a:gd name="T4" fmla="*/ 15 w 15"/>
                <a:gd name="T5" fmla="*/ 0 h 59"/>
              </a:gdLst>
              <a:ahLst/>
              <a:cxnLst>
                <a:cxn ang="0">
                  <a:pos x="T0" y="T1"/>
                </a:cxn>
                <a:cxn ang="0">
                  <a:pos x="T2" y="T3"/>
                </a:cxn>
                <a:cxn ang="0">
                  <a:pos x="T4" y="T5"/>
                </a:cxn>
              </a:cxnLst>
              <a:rect l="0" t="0" r="r" b="b"/>
              <a:pathLst>
                <a:path w="15" h="59">
                  <a:moveTo>
                    <a:pt x="0" y="59"/>
                  </a:moveTo>
                  <a:lnTo>
                    <a:pt x="0" y="0"/>
                  </a:lnTo>
                  <a:lnTo>
                    <a:pt x="15"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36" name="Rectangle 118"/>
            <p:cNvSpPr>
              <a:spLocks noChangeArrowheads="1"/>
            </p:cNvSpPr>
            <p:nvPr/>
          </p:nvSpPr>
          <p:spPr bwMode="auto">
            <a:xfrm>
              <a:off x="4574" y="1659"/>
              <a:ext cx="115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DQ090537 Humano/ Noruega/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37" name="Freeform 119"/>
            <p:cNvSpPr>
              <a:spLocks/>
            </p:cNvSpPr>
            <p:nvPr/>
          </p:nvSpPr>
          <p:spPr bwMode="auto">
            <a:xfrm>
              <a:off x="4554" y="1641"/>
              <a:ext cx="18" cy="59"/>
            </a:xfrm>
            <a:custGeom>
              <a:avLst/>
              <a:gdLst>
                <a:gd name="T0" fmla="*/ 0 w 18"/>
                <a:gd name="T1" fmla="*/ 0 h 59"/>
                <a:gd name="T2" fmla="*/ 0 w 18"/>
                <a:gd name="T3" fmla="*/ 59 h 59"/>
                <a:gd name="T4" fmla="*/ 18 w 18"/>
                <a:gd name="T5" fmla="*/ 59 h 59"/>
              </a:gdLst>
              <a:ahLst/>
              <a:cxnLst>
                <a:cxn ang="0">
                  <a:pos x="T0" y="T1"/>
                </a:cxn>
                <a:cxn ang="0">
                  <a:pos x="T2" y="T3"/>
                </a:cxn>
                <a:cxn ang="0">
                  <a:pos x="T4" y="T5"/>
                </a:cxn>
              </a:cxnLst>
              <a:rect l="0" t="0" r="r" b="b"/>
              <a:pathLst>
                <a:path w="18" h="59">
                  <a:moveTo>
                    <a:pt x="0" y="0"/>
                  </a:moveTo>
                  <a:lnTo>
                    <a:pt x="0" y="59"/>
                  </a:lnTo>
                  <a:lnTo>
                    <a:pt x="18" y="59"/>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38" name="Freeform 120"/>
            <p:cNvSpPr>
              <a:spLocks/>
            </p:cNvSpPr>
            <p:nvPr/>
          </p:nvSpPr>
          <p:spPr bwMode="auto">
            <a:xfrm>
              <a:off x="4540" y="1638"/>
              <a:ext cx="14" cy="498"/>
            </a:xfrm>
            <a:custGeom>
              <a:avLst/>
              <a:gdLst>
                <a:gd name="T0" fmla="*/ 0 w 14"/>
                <a:gd name="T1" fmla="*/ 498 h 498"/>
                <a:gd name="T2" fmla="*/ 0 w 14"/>
                <a:gd name="T3" fmla="*/ 0 h 498"/>
                <a:gd name="T4" fmla="*/ 14 w 14"/>
                <a:gd name="T5" fmla="*/ 0 h 498"/>
              </a:gdLst>
              <a:ahLst/>
              <a:cxnLst>
                <a:cxn ang="0">
                  <a:pos x="T0" y="T1"/>
                </a:cxn>
                <a:cxn ang="0">
                  <a:pos x="T2" y="T3"/>
                </a:cxn>
                <a:cxn ang="0">
                  <a:pos x="T4" y="T5"/>
                </a:cxn>
              </a:cxnLst>
              <a:rect l="0" t="0" r="r" b="b"/>
              <a:pathLst>
                <a:path w="14" h="498">
                  <a:moveTo>
                    <a:pt x="0" y="498"/>
                  </a:moveTo>
                  <a:lnTo>
                    <a:pt x="0" y="0"/>
                  </a:lnTo>
                  <a:lnTo>
                    <a:pt x="14"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39" name="Rectangle 121"/>
            <p:cNvSpPr>
              <a:spLocks noChangeArrowheads="1"/>
            </p:cNvSpPr>
            <p:nvPr/>
          </p:nvSpPr>
          <p:spPr bwMode="auto">
            <a:xfrm>
              <a:off x="4744" y="1783"/>
              <a:ext cx="43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1" i="0" u="none" strike="noStrike" cap="none" normalizeH="0" baseline="0" dirty="0" smtClean="0">
                  <a:ln>
                    <a:noFill/>
                  </a:ln>
                  <a:solidFill>
                    <a:srgbClr val="000000"/>
                  </a:solidFill>
                  <a:effectLst/>
                </a:rPr>
                <a:t> </a:t>
              </a:r>
              <a:r>
                <a:rPr lang="es-EC" altLang="es-EC" sz="800" b="1" dirty="0">
                  <a:solidFill>
                    <a:srgbClr val="000000"/>
                  </a:solidFill>
                </a:rPr>
                <a:t> </a:t>
              </a:r>
              <a:r>
                <a:rPr lang="es-EC" altLang="es-EC" sz="800" b="1" dirty="0" smtClean="0">
                  <a:solidFill>
                    <a:srgbClr val="000000"/>
                  </a:solidFill>
                </a:rPr>
                <a:t>           </a:t>
              </a:r>
              <a:r>
                <a:rPr kumimoji="0" lang="es-EC" altLang="es-EC" sz="800" b="1" i="0" u="none" strike="noStrike" cap="none" normalizeH="0" baseline="0" dirty="0" smtClean="0">
                  <a:ln>
                    <a:noFill/>
                  </a:ln>
                  <a:solidFill>
                    <a:srgbClr val="000000"/>
                  </a:solidFill>
                  <a:effectLst/>
                </a:rPr>
                <a:t>NB114</a:t>
              </a:r>
              <a:endParaRPr kumimoji="0" lang="es-EC" altLang="es-EC" sz="1800" b="1" i="0" u="none" strike="noStrike" cap="none" normalizeH="0" baseline="0" dirty="0" smtClean="0">
                <a:ln>
                  <a:noFill/>
                </a:ln>
                <a:solidFill>
                  <a:schemeClr val="tx1"/>
                </a:solidFill>
                <a:effectLst/>
              </a:endParaRPr>
            </a:p>
          </p:txBody>
        </p:sp>
        <p:sp>
          <p:nvSpPr>
            <p:cNvPr id="340" name="Freeform 122"/>
            <p:cNvSpPr>
              <a:spLocks/>
            </p:cNvSpPr>
            <p:nvPr/>
          </p:nvSpPr>
          <p:spPr bwMode="auto">
            <a:xfrm>
              <a:off x="4664" y="1823"/>
              <a:ext cx="2" cy="59"/>
            </a:xfrm>
            <a:custGeom>
              <a:avLst/>
              <a:gdLst>
                <a:gd name="T0" fmla="*/ 0 w 2"/>
                <a:gd name="T1" fmla="*/ 59 h 59"/>
                <a:gd name="T2" fmla="*/ 0 w 2"/>
                <a:gd name="T3" fmla="*/ 0 h 59"/>
                <a:gd name="T4" fmla="*/ 2 w 2"/>
                <a:gd name="T5" fmla="*/ 0 h 59"/>
              </a:gdLst>
              <a:ahLst/>
              <a:cxnLst>
                <a:cxn ang="0">
                  <a:pos x="T0" y="T1"/>
                </a:cxn>
                <a:cxn ang="0">
                  <a:pos x="T2" y="T3"/>
                </a:cxn>
                <a:cxn ang="0">
                  <a:pos x="T4" y="T5"/>
                </a:cxn>
              </a:cxnLst>
              <a:rect l="0" t="0" r="r" b="b"/>
              <a:pathLst>
                <a:path w="2" h="59">
                  <a:moveTo>
                    <a:pt x="0" y="59"/>
                  </a:moveTo>
                  <a:lnTo>
                    <a:pt x="0" y="0"/>
                  </a:lnTo>
                  <a:lnTo>
                    <a:pt x="2"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41" name="Rectangle 123"/>
            <p:cNvSpPr>
              <a:spLocks noChangeArrowheads="1"/>
            </p:cNvSpPr>
            <p:nvPr/>
          </p:nvSpPr>
          <p:spPr bwMode="auto">
            <a:xfrm>
              <a:off x="4708" y="1906"/>
              <a:ext cx="4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lang="es-EC" altLang="es-EC" sz="800" dirty="0">
                  <a:solidFill>
                    <a:srgbClr val="000000"/>
                  </a:solidFill>
                </a:rPr>
                <a:t> </a:t>
              </a:r>
              <a:r>
                <a:rPr lang="es-EC" altLang="es-EC" sz="800" dirty="0" smtClean="0">
                  <a:solidFill>
                    <a:srgbClr val="000000"/>
                  </a:solidFill>
                </a:rPr>
                <a:t>            </a:t>
              </a: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kumimoji="0" lang="es-EC" altLang="es-EC" sz="800" b="1" i="0" u="none" strike="noStrike" cap="none" normalizeH="0" baseline="0" dirty="0" smtClean="0">
                  <a:ln>
                    <a:noFill/>
                  </a:ln>
                  <a:solidFill>
                    <a:srgbClr val="000000"/>
                  </a:solidFill>
                  <a:effectLst/>
                  <a:latin typeface="Arial" panose="020B0604020202020204" pitchFamily="34" charset="0"/>
                </a:rPr>
                <a:t>MCA16</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342" name="Freeform 124"/>
            <p:cNvSpPr>
              <a:spLocks/>
            </p:cNvSpPr>
            <p:nvPr/>
          </p:nvSpPr>
          <p:spPr bwMode="auto">
            <a:xfrm>
              <a:off x="4664" y="1888"/>
              <a:ext cx="0" cy="59"/>
            </a:xfrm>
            <a:custGeom>
              <a:avLst/>
              <a:gdLst>
                <a:gd name="T0" fmla="*/ 0 h 59"/>
                <a:gd name="T1" fmla="*/ 59 h 59"/>
                <a:gd name="T2" fmla="*/ 59 h 59"/>
              </a:gdLst>
              <a:ahLst/>
              <a:cxnLst>
                <a:cxn ang="0">
                  <a:pos x="0" y="T0"/>
                </a:cxn>
                <a:cxn ang="0">
                  <a:pos x="0" y="T1"/>
                </a:cxn>
                <a:cxn ang="0">
                  <a:pos x="0" y="T2"/>
                </a:cxn>
              </a:cxnLst>
              <a:rect l="0" t="0" r="r" b="b"/>
              <a:pathLst>
                <a:path h="59">
                  <a:moveTo>
                    <a:pt x="0" y="0"/>
                  </a:moveTo>
                  <a:lnTo>
                    <a:pt x="0" y="59"/>
                  </a:lnTo>
                  <a:lnTo>
                    <a:pt x="0" y="59"/>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43" name="Freeform 125"/>
            <p:cNvSpPr>
              <a:spLocks/>
            </p:cNvSpPr>
            <p:nvPr/>
          </p:nvSpPr>
          <p:spPr bwMode="auto">
            <a:xfrm>
              <a:off x="4663" y="1885"/>
              <a:ext cx="1" cy="90"/>
            </a:xfrm>
            <a:custGeom>
              <a:avLst/>
              <a:gdLst>
                <a:gd name="T0" fmla="*/ 0 w 1"/>
                <a:gd name="T1" fmla="*/ 90 h 90"/>
                <a:gd name="T2" fmla="*/ 0 w 1"/>
                <a:gd name="T3" fmla="*/ 0 h 90"/>
                <a:gd name="T4" fmla="*/ 1 w 1"/>
                <a:gd name="T5" fmla="*/ 0 h 90"/>
              </a:gdLst>
              <a:ahLst/>
              <a:cxnLst>
                <a:cxn ang="0">
                  <a:pos x="T0" y="T1"/>
                </a:cxn>
                <a:cxn ang="0">
                  <a:pos x="T2" y="T3"/>
                </a:cxn>
                <a:cxn ang="0">
                  <a:pos x="T4" y="T5"/>
                </a:cxn>
              </a:cxnLst>
              <a:rect l="0" t="0" r="r" b="b"/>
              <a:pathLst>
                <a:path w="1" h="90">
                  <a:moveTo>
                    <a:pt x="0" y="90"/>
                  </a:moveTo>
                  <a:lnTo>
                    <a:pt x="0" y="0"/>
                  </a:lnTo>
                  <a:lnTo>
                    <a:pt x="1"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44" name="Rectangle 126"/>
            <p:cNvSpPr>
              <a:spLocks noChangeArrowheads="1"/>
            </p:cNvSpPr>
            <p:nvPr/>
          </p:nvSpPr>
          <p:spPr bwMode="auto">
            <a:xfrm>
              <a:off x="4709" y="2030"/>
              <a:ext cx="49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lang="es-EC" altLang="es-EC" sz="800" dirty="0">
                  <a:solidFill>
                    <a:srgbClr val="000000"/>
                  </a:solidFill>
                </a:rPr>
                <a:t> </a:t>
              </a:r>
              <a:r>
                <a:rPr lang="es-EC" altLang="es-EC" sz="800" dirty="0" smtClean="0">
                  <a:solidFill>
                    <a:srgbClr val="000000"/>
                  </a:solidFill>
                </a:rPr>
                <a:t>              </a:t>
              </a:r>
              <a:r>
                <a:rPr kumimoji="0" lang="es-EC" altLang="es-EC" sz="800" b="1" i="0" u="none" strike="noStrike" cap="none" normalizeH="0" baseline="0" dirty="0" smtClean="0">
                  <a:ln>
                    <a:noFill/>
                  </a:ln>
                  <a:solidFill>
                    <a:srgbClr val="000000"/>
                  </a:solidFill>
                  <a:effectLst/>
                  <a:latin typeface="Arial" panose="020B0604020202020204" pitchFamily="34" charset="0"/>
                </a:rPr>
                <a:t>AFA25</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345" name="Freeform 127"/>
            <p:cNvSpPr>
              <a:spLocks/>
            </p:cNvSpPr>
            <p:nvPr/>
          </p:nvSpPr>
          <p:spPr bwMode="auto">
            <a:xfrm>
              <a:off x="4663" y="1980"/>
              <a:ext cx="28" cy="90"/>
            </a:xfrm>
            <a:custGeom>
              <a:avLst/>
              <a:gdLst>
                <a:gd name="T0" fmla="*/ 0 w 28"/>
                <a:gd name="T1" fmla="*/ 0 h 90"/>
                <a:gd name="T2" fmla="*/ 0 w 28"/>
                <a:gd name="T3" fmla="*/ 90 h 90"/>
                <a:gd name="T4" fmla="*/ 28 w 28"/>
                <a:gd name="T5" fmla="*/ 90 h 90"/>
              </a:gdLst>
              <a:ahLst/>
              <a:cxnLst>
                <a:cxn ang="0">
                  <a:pos x="T0" y="T1"/>
                </a:cxn>
                <a:cxn ang="0">
                  <a:pos x="T2" y="T3"/>
                </a:cxn>
                <a:cxn ang="0">
                  <a:pos x="T4" y="T5"/>
                </a:cxn>
              </a:cxnLst>
              <a:rect l="0" t="0" r="r" b="b"/>
              <a:pathLst>
                <a:path w="28" h="90">
                  <a:moveTo>
                    <a:pt x="0" y="0"/>
                  </a:moveTo>
                  <a:lnTo>
                    <a:pt x="0" y="90"/>
                  </a:lnTo>
                  <a:lnTo>
                    <a:pt x="28" y="9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46" name="Freeform 128"/>
            <p:cNvSpPr>
              <a:spLocks/>
            </p:cNvSpPr>
            <p:nvPr/>
          </p:nvSpPr>
          <p:spPr bwMode="auto">
            <a:xfrm>
              <a:off x="4660" y="1978"/>
              <a:ext cx="3" cy="105"/>
            </a:xfrm>
            <a:custGeom>
              <a:avLst/>
              <a:gdLst>
                <a:gd name="T0" fmla="*/ 0 w 3"/>
                <a:gd name="T1" fmla="*/ 105 h 105"/>
                <a:gd name="T2" fmla="*/ 0 w 3"/>
                <a:gd name="T3" fmla="*/ 0 h 105"/>
                <a:gd name="T4" fmla="*/ 3 w 3"/>
                <a:gd name="T5" fmla="*/ 0 h 105"/>
              </a:gdLst>
              <a:ahLst/>
              <a:cxnLst>
                <a:cxn ang="0">
                  <a:pos x="T0" y="T1"/>
                </a:cxn>
                <a:cxn ang="0">
                  <a:pos x="T2" y="T3"/>
                </a:cxn>
                <a:cxn ang="0">
                  <a:pos x="T4" y="T5"/>
                </a:cxn>
              </a:cxnLst>
              <a:rect l="0" t="0" r="r" b="b"/>
              <a:pathLst>
                <a:path w="3" h="105">
                  <a:moveTo>
                    <a:pt x="0" y="105"/>
                  </a:moveTo>
                  <a:lnTo>
                    <a:pt x="0" y="0"/>
                  </a:lnTo>
                  <a:lnTo>
                    <a:pt x="3"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47" name="Rectangle 129"/>
            <p:cNvSpPr>
              <a:spLocks noChangeArrowheads="1"/>
            </p:cNvSpPr>
            <p:nvPr/>
          </p:nvSpPr>
          <p:spPr bwMode="auto">
            <a:xfrm>
              <a:off x="4704" y="2153"/>
              <a:ext cx="48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1" i="0" u="none" strike="noStrike" cap="none" normalizeH="0" baseline="0" dirty="0" smtClean="0">
                  <a:ln>
                    <a:noFill/>
                  </a:ln>
                  <a:solidFill>
                    <a:srgbClr val="000000"/>
                  </a:solidFill>
                  <a:effectLst/>
                </a:rPr>
                <a:t> </a:t>
              </a:r>
              <a:r>
                <a:rPr lang="es-EC" altLang="es-EC" sz="800" b="1" dirty="0">
                  <a:solidFill>
                    <a:srgbClr val="000000"/>
                  </a:solidFill>
                </a:rPr>
                <a:t> </a:t>
              </a:r>
              <a:r>
                <a:rPr lang="es-EC" altLang="es-EC" sz="800" b="1" dirty="0" smtClean="0">
                  <a:solidFill>
                    <a:srgbClr val="000000"/>
                  </a:solidFill>
                </a:rPr>
                <a:t>            </a:t>
              </a:r>
              <a:r>
                <a:rPr kumimoji="0" lang="es-EC" altLang="es-EC" sz="800" b="1" i="0" u="none" strike="noStrike" cap="none" normalizeH="0" baseline="0" dirty="0" smtClean="0">
                  <a:ln>
                    <a:noFill/>
                  </a:ln>
                  <a:solidFill>
                    <a:srgbClr val="000000"/>
                  </a:solidFill>
                  <a:effectLst/>
                </a:rPr>
                <a:t> MCA29</a:t>
              </a:r>
              <a:endParaRPr kumimoji="0" lang="es-EC" altLang="es-EC" sz="1800" b="1" i="0" u="none" strike="noStrike" cap="none" normalizeH="0" baseline="0" dirty="0" smtClean="0">
                <a:ln>
                  <a:noFill/>
                </a:ln>
                <a:solidFill>
                  <a:schemeClr val="tx1"/>
                </a:solidFill>
                <a:effectLst/>
              </a:endParaRPr>
            </a:p>
          </p:txBody>
        </p:sp>
        <p:sp>
          <p:nvSpPr>
            <p:cNvPr id="348" name="Freeform 130"/>
            <p:cNvSpPr>
              <a:spLocks/>
            </p:cNvSpPr>
            <p:nvPr/>
          </p:nvSpPr>
          <p:spPr bwMode="auto">
            <a:xfrm>
              <a:off x="4660" y="2088"/>
              <a:ext cx="0" cy="106"/>
            </a:xfrm>
            <a:custGeom>
              <a:avLst/>
              <a:gdLst>
                <a:gd name="T0" fmla="*/ 0 h 106"/>
                <a:gd name="T1" fmla="*/ 106 h 106"/>
                <a:gd name="T2" fmla="*/ 106 h 106"/>
              </a:gdLst>
              <a:ahLst/>
              <a:cxnLst>
                <a:cxn ang="0">
                  <a:pos x="0" y="T0"/>
                </a:cxn>
                <a:cxn ang="0">
                  <a:pos x="0" y="T1"/>
                </a:cxn>
                <a:cxn ang="0">
                  <a:pos x="0" y="T2"/>
                </a:cxn>
              </a:cxnLst>
              <a:rect l="0" t="0" r="r" b="b"/>
              <a:pathLst>
                <a:path h="106">
                  <a:moveTo>
                    <a:pt x="0" y="0"/>
                  </a:moveTo>
                  <a:lnTo>
                    <a:pt x="0" y="106"/>
                  </a:lnTo>
                  <a:lnTo>
                    <a:pt x="0" y="106"/>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49" name="Freeform 131"/>
            <p:cNvSpPr>
              <a:spLocks/>
            </p:cNvSpPr>
            <p:nvPr/>
          </p:nvSpPr>
          <p:spPr bwMode="auto">
            <a:xfrm>
              <a:off x="4653" y="2086"/>
              <a:ext cx="7" cy="159"/>
            </a:xfrm>
            <a:custGeom>
              <a:avLst/>
              <a:gdLst>
                <a:gd name="T0" fmla="*/ 0 w 7"/>
                <a:gd name="T1" fmla="*/ 159 h 159"/>
                <a:gd name="T2" fmla="*/ 0 w 7"/>
                <a:gd name="T3" fmla="*/ 0 h 159"/>
                <a:gd name="T4" fmla="*/ 7 w 7"/>
                <a:gd name="T5" fmla="*/ 0 h 159"/>
              </a:gdLst>
              <a:ahLst/>
              <a:cxnLst>
                <a:cxn ang="0">
                  <a:pos x="T0" y="T1"/>
                </a:cxn>
                <a:cxn ang="0">
                  <a:pos x="T2" y="T3"/>
                </a:cxn>
                <a:cxn ang="0">
                  <a:pos x="T4" y="T5"/>
                </a:cxn>
              </a:cxnLst>
              <a:rect l="0" t="0" r="r" b="b"/>
              <a:pathLst>
                <a:path w="7" h="159">
                  <a:moveTo>
                    <a:pt x="0" y="159"/>
                  </a:moveTo>
                  <a:lnTo>
                    <a:pt x="0" y="0"/>
                  </a:lnTo>
                  <a:lnTo>
                    <a:pt x="7"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50" name="Rectangle 132"/>
            <p:cNvSpPr>
              <a:spLocks noChangeArrowheads="1"/>
            </p:cNvSpPr>
            <p:nvPr/>
          </p:nvSpPr>
          <p:spPr bwMode="auto">
            <a:xfrm>
              <a:off x="4727" y="2277"/>
              <a:ext cx="48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1" i="0" u="none" strike="noStrike" cap="none" normalizeH="0" baseline="0" dirty="0" smtClean="0">
                  <a:ln>
                    <a:noFill/>
                  </a:ln>
                  <a:solidFill>
                    <a:srgbClr val="000000"/>
                  </a:solidFill>
                  <a:effectLst/>
                </a:rPr>
                <a:t> </a:t>
              </a:r>
              <a:r>
                <a:rPr lang="es-EC" altLang="es-EC" sz="800" b="1" dirty="0">
                  <a:solidFill>
                    <a:srgbClr val="000000"/>
                  </a:solidFill>
                </a:rPr>
                <a:t> </a:t>
              </a:r>
              <a:r>
                <a:rPr lang="es-EC" altLang="es-EC" sz="800" b="1" dirty="0" smtClean="0">
                  <a:solidFill>
                    <a:srgbClr val="000000"/>
                  </a:solidFill>
                </a:rPr>
                <a:t>              </a:t>
              </a:r>
              <a:r>
                <a:rPr kumimoji="0" lang="es-EC" altLang="es-EC" sz="800" b="1" i="0" u="none" strike="noStrike" cap="none" normalizeH="0" baseline="0" dirty="0" smtClean="0">
                  <a:ln>
                    <a:noFill/>
                  </a:ln>
                  <a:solidFill>
                    <a:srgbClr val="000000"/>
                  </a:solidFill>
                  <a:effectLst/>
                </a:rPr>
                <a:t>BT115</a:t>
              </a:r>
              <a:endParaRPr kumimoji="0" lang="es-EC" altLang="es-EC" sz="1800" b="1" i="0" u="none" strike="noStrike" cap="none" normalizeH="0" baseline="0" dirty="0" smtClean="0">
                <a:ln>
                  <a:noFill/>
                </a:ln>
                <a:solidFill>
                  <a:schemeClr val="tx1"/>
                </a:solidFill>
                <a:effectLst/>
              </a:endParaRPr>
            </a:p>
          </p:txBody>
        </p:sp>
        <p:sp>
          <p:nvSpPr>
            <p:cNvPr id="351" name="Freeform 133"/>
            <p:cNvSpPr>
              <a:spLocks/>
            </p:cNvSpPr>
            <p:nvPr/>
          </p:nvSpPr>
          <p:spPr bwMode="auto">
            <a:xfrm>
              <a:off x="4658" y="2317"/>
              <a:ext cx="45" cy="90"/>
            </a:xfrm>
            <a:custGeom>
              <a:avLst/>
              <a:gdLst>
                <a:gd name="T0" fmla="*/ 0 w 45"/>
                <a:gd name="T1" fmla="*/ 90 h 90"/>
                <a:gd name="T2" fmla="*/ 0 w 45"/>
                <a:gd name="T3" fmla="*/ 0 h 90"/>
                <a:gd name="T4" fmla="*/ 45 w 45"/>
                <a:gd name="T5" fmla="*/ 0 h 90"/>
              </a:gdLst>
              <a:ahLst/>
              <a:cxnLst>
                <a:cxn ang="0">
                  <a:pos x="T0" y="T1"/>
                </a:cxn>
                <a:cxn ang="0">
                  <a:pos x="T2" y="T3"/>
                </a:cxn>
                <a:cxn ang="0">
                  <a:pos x="T4" y="T5"/>
                </a:cxn>
              </a:cxnLst>
              <a:rect l="0" t="0" r="r" b="b"/>
              <a:pathLst>
                <a:path w="45" h="90">
                  <a:moveTo>
                    <a:pt x="0" y="90"/>
                  </a:moveTo>
                  <a:lnTo>
                    <a:pt x="0" y="0"/>
                  </a:lnTo>
                  <a:lnTo>
                    <a:pt x="45"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52" name="Rectangle 134"/>
            <p:cNvSpPr>
              <a:spLocks noChangeArrowheads="1"/>
            </p:cNvSpPr>
            <p:nvPr/>
          </p:nvSpPr>
          <p:spPr bwMode="auto">
            <a:xfrm>
              <a:off x="4700" y="2400"/>
              <a:ext cx="54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1" i="0" u="none" strike="noStrike" cap="none" normalizeH="0" baseline="0" dirty="0" smtClean="0">
                  <a:ln>
                    <a:noFill/>
                  </a:ln>
                  <a:solidFill>
                    <a:srgbClr val="000000"/>
                  </a:solidFill>
                  <a:effectLst/>
                </a:rPr>
                <a:t> </a:t>
              </a:r>
              <a:r>
                <a:rPr lang="es-EC" altLang="es-EC" sz="800" b="1" dirty="0">
                  <a:solidFill>
                    <a:srgbClr val="000000"/>
                  </a:solidFill>
                </a:rPr>
                <a:t> </a:t>
              </a:r>
              <a:r>
                <a:rPr lang="es-EC" altLang="es-EC" sz="800" b="1" dirty="0" smtClean="0">
                  <a:solidFill>
                    <a:srgbClr val="000000"/>
                  </a:solidFill>
                </a:rPr>
                <a:t>               </a:t>
              </a:r>
              <a:r>
                <a:rPr kumimoji="0" lang="es-EC" altLang="es-EC" sz="800" b="1" i="0" u="none" strike="noStrike" cap="none" normalizeH="0" baseline="0" dirty="0" smtClean="0">
                  <a:ln>
                    <a:noFill/>
                  </a:ln>
                  <a:solidFill>
                    <a:srgbClr val="000000"/>
                  </a:solidFill>
                  <a:effectLst/>
                </a:rPr>
                <a:t>MCA24</a:t>
              </a:r>
              <a:endParaRPr kumimoji="0" lang="es-EC" altLang="es-EC" sz="1800" b="1" i="0" u="none" strike="noStrike" cap="none" normalizeH="0" baseline="0" dirty="0" smtClean="0">
                <a:ln>
                  <a:noFill/>
                </a:ln>
                <a:solidFill>
                  <a:schemeClr val="tx1"/>
                </a:solidFill>
                <a:effectLst/>
              </a:endParaRPr>
            </a:p>
          </p:txBody>
        </p:sp>
        <p:sp>
          <p:nvSpPr>
            <p:cNvPr id="353" name="Freeform 135"/>
            <p:cNvSpPr>
              <a:spLocks/>
            </p:cNvSpPr>
            <p:nvPr/>
          </p:nvSpPr>
          <p:spPr bwMode="auto">
            <a:xfrm>
              <a:off x="4669" y="2441"/>
              <a:ext cx="42" cy="59"/>
            </a:xfrm>
            <a:custGeom>
              <a:avLst/>
              <a:gdLst>
                <a:gd name="T0" fmla="*/ 0 w 42"/>
                <a:gd name="T1" fmla="*/ 59 h 59"/>
                <a:gd name="T2" fmla="*/ 0 w 42"/>
                <a:gd name="T3" fmla="*/ 0 h 59"/>
                <a:gd name="T4" fmla="*/ 42 w 42"/>
                <a:gd name="T5" fmla="*/ 0 h 59"/>
              </a:gdLst>
              <a:ahLst/>
              <a:cxnLst>
                <a:cxn ang="0">
                  <a:pos x="T0" y="T1"/>
                </a:cxn>
                <a:cxn ang="0">
                  <a:pos x="T2" y="T3"/>
                </a:cxn>
                <a:cxn ang="0">
                  <a:pos x="T4" y="T5"/>
                </a:cxn>
              </a:cxnLst>
              <a:rect l="0" t="0" r="r" b="b"/>
              <a:pathLst>
                <a:path w="42" h="59">
                  <a:moveTo>
                    <a:pt x="0" y="59"/>
                  </a:moveTo>
                  <a:lnTo>
                    <a:pt x="0" y="0"/>
                  </a:lnTo>
                  <a:lnTo>
                    <a:pt x="42"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54" name="Rectangle 136"/>
            <p:cNvSpPr>
              <a:spLocks noChangeArrowheads="1"/>
            </p:cNvSpPr>
            <p:nvPr/>
          </p:nvSpPr>
          <p:spPr bwMode="auto">
            <a:xfrm>
              <a:off x="4701" y="2523"/>
              <a:ext cx="54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lang="es-EC" altLang="es-EC" sz="800" dirty="0">
                  <a:solidFill>
                    <a:srgbClr val="000000"/>
                  </a:solidFill>
                </a:rPr>
                <a:t> </a:t>
              </a:r>
              <a:r>
                <a:rPr lang="es-EC" altLang="es-EC" sz="800" dirty="0" smtClean="0">
                  <a:solidFill>
                    <a:srgbClr val="000000"/>
                  </a:solidFill>
                </a:rPr>
                <a:t>               </a:t>
              </a:r>
              <a:r>
                <a:rPr kumimoji="0" lang="es-EC" altLang="es-EC" sz="800" b="1" i="0" u="none" strike="noStrike" cap="none" normalizeH="0" baseline="0" dirty="0" smtClean="0">
                  <a:ln>
                    <a:noFill/>
                  </a:ln>
                  <a:solidFill>
                    <a:srgbClr val="000000"/>
                  </a:solidFill>
                  <a:effectLst/>
                  <a:latin typeface="Arial" panose="020B0604020202020204" pitchFamily="34" charset="0"/>
                </a:rPr>
                <a:t>MNA04</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355" name="Freeform 137"/>
            <p:cNvSpPr>
              <a:spLocks/>
            </p:cNvSpPr>
            <p:nvPr/>
          </p:nvSpPr>
          <p:spPr bwMode="auto">
            <a:xfrm>
              <a:off x="4669" y="2505"/>
              <a:ext cx="43" cy="59"/>
            </a:xfrm>
            <a:custGeom>
              <a:avLst/>
              <a:gdLst>
                <a:gd name="T0" fmla="*/ 0 w 43"/>
                <a:gd name="T1" fmla="*/ 0 h 59"/>
                <a:gd name="T2" fmla="*/ 0 w 43"/>
                <a:gd name="T3" fmla="*/ 59 h 59"/>
                <a:gd name="T4" fmla="*/ 43 w 43"/>
                <a:gd name="T5" fmla="*/ 59 h 59"/>
              </a:gdLst>
              <a:ahLst/>
              <a:cxnLst>
                <a:cxn ang="0">
                  <a:pos x="T0" y="T1"/>
                </a:cxn>
                <a:cxn ang="0">
                  <a:pos x="T2" y="T3"/>
                </a:cxn>
                <a:cxn ang="0">
                  <a:pos x="T4" y="T5"/>
                </a:cxn>
              </a:cxnLst>
              <a:rect l="0" t="0" r="r" b="b"/>
              <a:pathLst>
                <a:path w="43" h="59">
                  <a:moveTo>
                    <a:pt x="0" y="0"/>
                  </a:moveTo>
                  <a:lnTo>
                    <a:pt x="0" y="59"/>
                  </a:lnTo>
                  <a:lnTo>
                    <a:pt x="43" y="59"/>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56" name="Freeform 138"/>
            <p:cNvSpPr>
              <a:spLocks/>
            </p:cNvSpPr>
            <p:nvPr/>
          </p:nvSpPr>
          <p:spPr bwMode="auto">
            <a:xfrm>
              <a:off x="4658" y="2412"/>
              <a:ext cx="11" cy="90"/>
            </a:xfrm>
            <a:custGeom>
              <a:avLst/>
              <a:gdLst>
                <a:gd name="T0" fmla="*/ 0 w 11"/>
                <a:gd name="T1" fmla="*/ 0 h 90"/>
                <a:gd name="T2" fmla="*/ 0 w 11"/>
                <a:gd name="T3" fmla="*/ 90 h 90"/>
                <a:gd name="T4" fmla="*/ 11 w 11"/>
                <a:gd name="T5" fmla="*/ 90 h 90"/>
              </a:gdLst>
              <a:ahLst/>
              <a:cxnLst>
                <a:cxn ang="0">
                  <a:pos x="T0" y="T1"/>
                </a:cxn>
                <a:cxn ang="0">
                  <a:pos x="T2" y="T3"/>
                </a:cxn>
                <a:cxn ang="0">
                  <a:pos x="T4" y="T5"/>
                </a:cxn>
              </a:cxnLst>
              <a:rect l="0" t="0" r="r" b="b"/>
              <a:pathLst>
                <a:path w="11" h="90">
                  <a:moveTo>
                    <a:pt x="0" y="0"/>
                  </a:moveTo>
                  <a:lnTo>
                    <a:pt x="0" y="90"/>
                  </a:lnTo>
                  <a:lnTo>
                    <a:pt x="11" y="9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57" name="Freeform 139"/>
            <p:cNvSpPr>
              <a:spLocks/>
            </p:cNvSpPr>
            <p:nvPr/>
          </p:nvSpPr>
          <p:spPr bwMode="auto">
            <a:xfrm>
              <a:off x="4653" y="2250"/>
              <a:ext cx="5" cy="160"/>
            </a:xfrm>
            <a:custGeom>
              <a:avLst/>
              <a:gdLst>
                <a:gd name="T0" fmla="*/ 0 w 5"/>
                <a:gd name="T1" fmla="*/ 0 h 160"/>
                <a:gd name="T2" fmla="*/ 0 w 5"/>
                <a:gd name="T3" fmla="*/ 160 h 160"/>
                <a:gd name="T4" fmla="*/ 5 w 5"/>
                <a:gd name="T5" fmla="*/ 160 h 160"/>
              </a:gdLst>
              <a:ahLst/>
              <a:cxnLst>
                <a:cxn ang="0">
                  <a:pos x="T0" y="T1"/>
                </a:cxn>
                <a:cxn ang="0">
                  <a:pos x="T2" y="T3"/>
                </a:cxn>
                <a:cxn ang="0">
                  <a:pos x="T4" y="T5"/>
                </a:cxn>
              </a:cxnLst>
              <a:rect l="0" t="0" r="r" b="b"/>
              <a:pathLst>
                <a:path w="5" h="160">
                  <a:moveTo>
                    <a:pt x="0" y="0"/>
                  </a:moveTo>
                  <a:lnTo>
                    <a:pt x="0" y="160"/>
                  </a:lnTo>
                  <a:lnTo>
                    <a:pt x="5" y="16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58" name="Freeform 140"/>
            <p:cNvSpPr>
              <a:spLocks/>
            </p:cNvSpPr>
            <p:nvPr/>
          </p:nvSpPr>
          <p:spPr bwMode="auto">
            <a:xfrm>
              <a:off x="4639" y="2248"/>
              <a:ext cx="14" cy="217"/>
            </a:xfrm>
            <a:custGeom>
              <a:avLst/>
              <a:gdLst>
                <a:gd name="T0" fmla="*/ 0 w 14"/>
                <a:gd name="T1" fmla="*/ 217 h 217"/>
                <a:gd name="T2" fmla="*/ 0 w 14"/>
                <a:gd name="T3" fmla="*/ 0 h 217"/>
                <a:gd name="T4" fmla="*/ 14 w 14"/>
                <a:gd name="T5" fmla="*/ 0 h 217"/>
              </a:gdLst>
              <a:ahLst/>
              <a:cxnLst>
                <a:cxn ang="0">
                  <a:pos x="T0" y="T1"/>
                </a:cxn>
                <a:cxn ang="0">
                  <a:pos x="T2" y="T3"/>
                </a:cxn>
                <a:cxn ang="0">
                  <a:pos x="T4" y="T5"/>
                </a:cxn>
              </a:cxnLst>
              <a:rect l="0" t="0" r="r" b="b"/>
              <a:pathLst>
                <a:path w="14" h="217">
                  <a:moveTo>
                    <a:pt x="0" y="217"/>
                  </a:moveTo>
                  <a:lnTo>
                    <a:pt x="0" y="0"/>
                  </a:lnTo>
                  <a:lnTo>
                    <a:pt x="14"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59" name="Rectangle 141"/>
            <p:cNvSpPr>
              <a:spLocks noChangeArrowheads="1"/>
            </p:cNvSpPr>
            <p:nvPr/>
          </p:nvSpPr>
          <p:spPr bwMode="auto">
            <a:xfrm>
              <a:off x="4666" y="2647"/>
              <a:ext cx="50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t>
              </a:r>
              <a:r>
                <a:rPr lang="es-EC" altLang="es-EC" sz="800" dirty="0">
                  <a:solidFill>
                    <a:srgbClr val="000000"/>
                  </a:solidFill>
                </a:rPr>
                <a:t> </a:t>
              </a:r>
              <a:r>
                <a:rPr lang="es-EC" altLang="es-EC" sz="800" dirty="0" smtClean="0">
                  <a:solidFill>
                    <a:srgbClr val="000000"/>
                  </a:solidFill>
                </a:rPr>
                <a:t>              </a:t>
              </a:r>
              <a:r>
                <a:rPr kumimoji="0" lang="es-EC" altLang="es-EC" sz="800" b="1" i="0" u="none" strike="noStrike" cap="none" normalizeH="0" baseline="0" dirty="0" smtClean="0">
                  <a:ln>
                    <a:noFill/>
                  </a:ln>
                  <a:solidFill>
                    <a:srgbClr val="000000"/>
                  </a:solidFill>
                  <a:effectLst/>
                  <a:latin typeface="Arial" panose="020B0604020202020204" pitchFamily="34" charset="0"/>
                </a:rPr>
                <a:t>CCA15</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360" name="Freeform 142"/>
            <p:cNvSpPr>
              <a:spLocks/>
            </p:cNvSpPr>
            <p:nvPr/>
          </p:nvSpPr>
          <p:spPr bwMode="auto">
            <a:xfrm>
              <a:off x="4639" y="2470"/>
              <a:ext cx="1" cy="218"/>
            </a:xfrm>
            <a:custGeom>
              <a:avLst/>
              <a:gdLst>
                <a:gd name="T0" fmla="*/ 0 w 1"/>
                <a:gd name="T1" fmla="*/ 0 h 218"/>
                <a:gd name="T2" fmla="*/ 0 w 1"/>
                <a:gd name="T3" fmla="*/ 218 h 218"/>
                <a:gd name="T4" fmla="*/ 1 w 1"/>
                <a:gd name="T5" fmla="*/ 218 h 218"/>
              </a:gdLst>
              <a:ahLst/>
              <a:cxnLst>
                <a:cxn ang="0">
                  <a:pos x="T0" y="T1"/>
                </a:cxn>
                <a:cxn ang="0">
                  <a:pos x="T2" y="T3"/>
                </a:cxn>
                <a:cxn ang="0">
                  <a:pos x="T4" y="T5"/>
                </a:cxn>
              </a:cxnLst>
              <a:rect l="0" t="0" r="r" b="b"/>
              <a:pathLst>
                <a:path w="1" h="218">
                  <a:moveTo>
                    <a:pt x="0" y="0"/>
                  </a:moveTo>
                  <a:lnTo>
                    <a:pt x="0" y="218"/>
                  </a:lnTo>
                  <a:lnTo>
                    <a:pt x="1" y="218"/>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61" name="Freeform 143"/>
            <p:cNvSpPr>
              <a:spLocks/>
            </p:cNvSpPr>
            <p:nvPr/>
          </p:nvSpPr>
          <p:spPr bwMode="auto">
            <a:xfrm>
              <a:off x="4609" y="2468"/>
              <a:ext cx="30" cy="168"/>
            </a:xfrm>
            <a:custGeom>
              <a:avLst/>
              <a:gdLst>
                <a:gd name="T0" fmla="*/ 0 w 30"/>
                <a:gd name="T1" fmla="*/ 168 h 168"/>
                <a:gd name="T2" fmla="*/ 0 w 30"/>
                <a:gd name="T3" fmla="*/ 0 h 168"/>
                <a:gd name="T4" fmla="*/ 30 w 30"/>
                <a:gd name="T5" fmla="*/ 0 h 168"/>
              </a:gdLst>
              <a:ahLst/>
              <a:cxnLst>
                <a:cxn ang="0">
                  <a:pos x="T0" y="T1"/>
                </a:cxn>
                <a:cxn ang="0">
                  <a:pos x="T2" y="T3"/>
                </a:cxn>
                <a:cxn ang="0">
                  <a:pos x="T4" y="T5"/>
                </a:cxn>
              </a:cxnLst>
              <a:rect l="0" t="0" r="r" b="b"/>
              <a:pathLst>
                <a:path w="30" h="168">
                  <a:moveTo>
                    <a:pt x="0" y="168"/>
                  </a:moveTo>
                  <a:lnTo>
                    <a:pt x="0" y="0"/>
                  </a:lnTo>
                  <a:lnTo>
                    <a:pt x="30"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62" name="Rectangle 144"/>
            <p:cNvSpPr>
              <a:spLocks noChangeArrowheads="1"/>
            </p:cNvSpPr>
            <p:nvPr/>
          </p:nvSpPr>
          <p:spPr bwMode="auto">
            <a:xfrm>
              <a:off x="4667" y="2770"/>
              <a:ext cx="417"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s-EC" altLang="es-EC" sz="800" dirty="0">
                  <a:solidFill>
                    <a:srgbClr val="000000"/>
                  </a:solidFill>
                </a:rPr>
                <a:t> </a:t>
              </a:r>
              <a:r>
                <a:rPr lang="es-EC" altLang="es-EC" sz="800" dirty="0" smtClean="0">
                  <a:solidFill>
                    <a:srgbClr val="000000"/>
                  </a:solidFill>
                </a:rPr>
                <a:t>           </a:t>
              </a:r>
              <a:r>
                <a:rPr kumimoji="0" lang="es-EC" altLang="es-EC" sz="800" b="1" i="0" u="none" strike="noStrike" cap="none" normalizeH="0" baseline="0" dirty="0" smtClean="0">
                  <a:ln>
                    <a:noFill/>
                  </a:ln>
                  <a:solidFill>
                    <a:srgbClr val="000000"/>
                  </a:solidFill>
                  <a:effectLst/>
                  <a:latin typeface="Arial" panose="020B0604020202020204" pitchFamily="34" charset="0"/>
                </a:rPr>
                <a:t>PTA10</a:t>
              </a:r>
              <a:endParaRPr kumimoji="0" lang="es-EC" altLang="es-EC" sz="1800" b="1" i="0" u="none" strike="noStrike" cap="none" normalizeH="0" baseline="0" dirty="0" smtClean="0">
                <a:ln>
                  <a:noFill/>
                </a:ln>
                <a:solidFill>
                  <a:schemeClr val="tx1"/>
                </a:solidFill>
                <a:effectLst/>
                <a:latin typeface="Arial" panose="020B0604020202020204" pitchFamily="34" charset="0"/>
              </a:endParaRPr>
            </a:p>
          </p:txBody>
        </p:sp>
        <p:sp>
          <p:nvSpPr>
            <p:cNvPr id="363" name="Freeform 145"/>
            <p:cNvSpPr>
              <a:spLocks/>
            </p:cNvSpPr>
            <p:nvPr/>
          </p:nvSpPr>
          <p:spPr bwMode="auto">
            <a:xfrm>
              <a:off x="4609" y="2641"/>
              <a:ext cx="0" cy="170"/>
            </a:xfrm>
            <a:custGeom>
              <a:avLst/>
              <a:gdLst>
                <a:gd name="T0" fmla="*/ 0 h 170"/>
                <a:gd name="T1" fmla="*/ 170 h 170"/>
                <a:gd name="T2" fmla="*/ 170 h 170"/>
              </a:gdLst>
              <a:ahLst/>
              <a:cxnLst>
                <a:cxn ang="0">
                  <a:pos x="0" y="T0"/>
                </a:cxn>
                <a:cxn ang="0">
                  <a:pos x="0" y="T1"/>
                </a:cxn>
                <a:cxn ang="0">
                  <a:pos x="0" y="T2"/>
                </a:cxn>
              </a:cxnLst>
              <a:rect l="0" t="0" r="r" b="b"/>
              <a:pathLst>
                <a:path h="170">
                  <a:moveTo>
                    <a:pt x="0" y="0"/>
                  </a:moveTo>
                  <a:lnTo>
                    <a:pt x="0" y="170"/>
                  </a:lnTo>
                  <a:lnTo>
                    <a:pt x="0" y="17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64" name="Freeform 146"/>
            <p:cNvSpPr>
              <a:spLocks/>
            </p:cNvSpPr>
            <p:nvPr/>
          </p:nvSpPr>
          <p:spPr bwMode="auto">
            <a:xfrm>
              <a:off x="4540" y="2141"/>
              <a:ext cx="69" cy="498"/>
            </a:xfrm>
            <a:custGeom>
              <a:avLst/>
              <a:gdLst>
                <a:gd name="T0" fmla="*/ 0 w 69"/>
                <a:gd name="T1" fmla="*/ 0 h 498"/>
                <a:gd name="T2" fmla="*/ 0 w 69"/>
                <a:gd name="T3" fmla="*/ 498 h 498"/>
                <a:gd name="T4" fmla="*/ 69 w 69"/>
                <a:gd name="T5" fmla="*/ 498 h 498"/>
              </a:gdLst>
              <a:ahLst/>
              <a:cxnLst>
                <a:cxn ang="0">
                  <a:pos x="T0" y="T1"/>
                </a:cxn>
                <a:cxn ang="0">
                  <a:pos x="T2" y="T3"/>
                </a:cxn>
                <a:cxn ang="0">
                  <a:pos x="T4" y="T5"/>
                </a:cxn>
              </a:cxnLst>
              <a:rect l="0" t="0" r="r" b="b"/>
              <a:pathLst>
                <a:path w="69" h="498">
                  <a:moveTo>
                    <a:pt x="0" y="0"/>
                  </a:moveTo>
                  <a:lnTo>
                    <a:pt x="0" y="498"/>
                  </a:lnTo>
                  <a:lnTo>
                    <a:pt x="69" y="498"/>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65" name="Freeform 147"/>
            <p:cNvSpPr>
              <a:spLocks/>
            </p:cNvSpPr>
            <p:nvPr/>
          </p:nvSpPr>
          <p:spPr bwMode="auto">
            <a:xfrm>
              <a:off x="4474" y="1797"/>
              <a:ext cx="66" cy="341"/>
            </a:xfrm>
            <a:custGeom>
              <a:avLst/>
              <a:gdLst>
                <a:gd name="T0" fmla="*/ 0 w 66"/>
                <a:gd name="T1" fmla="*/ 0 h 341"/>
                <a:gd name="T2" fmla="*/ 0 w 66"/>
                <a:gd name="T3" fmla="*/ 341 h 341"/>
                <a:gd name="T4" fmla="*/ 66 w 66"/>
                <a:gd name="T5" fmla="*/ 341 h 341"/>
              </a:gdLst>
              <a:ahLst/>
              <a:cxnLst>
                <a:cxn ang="0">
                  <a:pos x="T0" y="T1"/>
                </a:cxn>
                <a:cxn ang="0">
                  <a:pos x="T2" y="T3"/>
                </a:cxn>
                <a:cxn ang="0">
                  <a:pos x="T4" y="T5"/>
                </a:cxn>
              </a:cxnLst>
              <a:rect l="0" t="0" r="r" b="b"/>
              <a:pathLst>
                <a:path w="66" h="341">
                  <a:moveTo>
                    <a:pt x="0" y="0"/>
                  </a:moveTo>
                  <a:lnTo>
                    <a:pt x="0" y="341"/>
                  </a:lnTo>
                  <a:lnTo>
                    <a:pt x="66" y="341"/>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66" name="Freeform 148"/>
            <p:cNvSpPr>
              <a:spLocks/>
            </p:cNvSpPr>
            <p:nvPr/>
          </p:nvSpPr>
          <p:spPr bwMode="auto">
            <a:xfrm>
              <a:off x="4451" y="1534"/>
              <a:ext cx="23" cy="261"/>
            </a:xfrm>
            <a:custGeom>
              <a:avLst/>
              <a:gdLst>
                <a:gd name="T0" fmla="*/ 0 w 23"/>
                <a:gd name="T1" fmla="*/ 0 h 261"/>
                <a:gd name="T2" fmla="*/ 0 w 23"/>
                <a:gd name="T3" fmla="*/ 261 h 261"/>
                <a:gd name="T4" fmla="*/ 23 w 23"/>
                <a:gd name="T5" fmla="*/ 261 h 261"/>
              </a:gdLst>
              <a:ahLst/>
              <a:cxnLst>
                <a:cxn ang="0">
                  <a:pos x="T0" y="T1"/>
                </a:cxn>
                <a:cxn ang="0">
                  <a:pos x="T2" y="T3"/>
                </a:cxn>
                <a:cxn ang="0">
                  <a:pos x="T4" y="T5"/>
                </a:cxn>
              </a:cxnLst>
              <a:rect l="0" t="0" r="r" b="b"/>
              <a:pathLst>
                <a:path w="23" h="261">
                  <a:moveTo>
                    <a:pt x="0" y="0"/>
                  </a:moveTo>
                  <a:lnTo>
                    <a:pt x="0" y="261"/>
                  </a:lnTo>
                  <a:lnTo>
                    <a:pt x="23" y="261"/>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67" name="Freeform 149"/>
            <p:cNvSpPr>
              <a:spLocks/>
            </p:cNvSpPr>
            <p:nvPr/>
          </p:nvSpPr>
          <p:spPr bwMode="auto">
            <a:xfrm>
              <a:off x="4302" y="1232"/>
              <a:ext cx="149" cy="299"/>
            </a:xfrm>
            <a:custGeom>
              <a:avLst/>
              <a:gdLst>
                <a:gd name="T0" fmla="*/ 0 w 149"/>
                <a:gd name="T1" fmla="*/ 0 h 299"/>
                <a:gd name="T2" fmla="*/ 0 w 149"/>
                <a:gd name="T3" fmla="*/ 299 h 299"/>
                <a:gd name="T4" fmla="*/ 149 w 149"/>
                <a:gd name="T5" fmla="*/ 299 h 299"/>
              </a:gdLst>
              <a:ahLst/>
              <a:cxnLst>
                <a:cxn ang="0">
                  <a:pos x="T0" y="T1"/>
                </a:cxn>
                <a:cxn ang="0">
                  <a:pos x="T2" y="T3"/>
                </a:cxn>
                <a:cxn ang="0">
                  <a:pos x="T4" y="T5"/>
                </a:cxn>
              </a:cxnLst>
              <a:rect l="0" t="0" r="r" b="b"/>
              <a:pathLst>
                <a:path w="149" h="299">
                  <a:moveTo>
                    <a:pt x="0" y="0"/>
                  </a:moveTo>
                  <a:lnTo>
                    <a:pt x="0" y="299"/>
                  </a:lnTo>
                  <a:lnTo>
                    <a:pt x="149" y="299"/>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68" name="Freeform 150"/>
            <p:cNvSpPr>
              <a:spLocks/>
            </p:cNvSpPr>
            <p:nvPr/>
          </p:nvSpPr>
          <p:spPr bwMode="auto">
            <a:xfrm>
              <a:off x="4234" y="1229"/>
              <a:ext cx="68" cy="850"/>
            </a:xfrm>
            <a:custGeom>
              <a:avLst/>
              <a:gdLst>
                <a:gd name="T0" fmla="*/ 0 w 68"/>
                <a:gd name="T1" fmla="*/ 850 h 850"/>
                <a:gd name="T2" fmla="*/ 0 w 68"/>
                <a:gd name="T3" fmla="*/ 0 h 850"/>
                <a:gd name="T4" fmla="*/ 68 w 68"/>
                <a:gd name="T5" fmla="*/ 0 h 850"/>
              </a:gdLst>
              <a:ahLst/>
              <a:cxnLst>
                <a:cxn ang="0">
                  <a:pos x="T0" y="T1"/>
                </a:cxn>
                <a:cxn ang="0">
                  <a:pos x="T2" y="T3"/>
                </a:cxn>
                <a:cxn ang="0">
                  <a:pos x="T4" y="T5"/>
                </a:cxn>
              </a:cxnLst>
              <a:rect l="0" t="0" r="r" b="b"/>
              <a:pathLst>
                <a:path w="68" h="850">
                  <a:moveTo>
                    <a:pt x="0" y="850"/>
                  </a:moveTo>
                  <a:lnTo>
                    <a:pt x="0" y="0"/>
                  </a:lnTo>
                  <a:lnTo>
                    <a:pt x="68"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69" name="Rectangle 151"/>
            <p:cNvSpPr>
              <a:spLocks noChangeArrowheads="1"/>
            </p:cNvSpPr>
            <p:nvPr/>
          </p:nvSpPr>
          <p:spPr bwMode="auto">
            <a:xfrm>
              <a:off x="4237" y="2894"/>
              <a:ext cx="114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JQ700432 Humano/ Australia/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70" name="Freeform 152"/>
            <p:cNvSpPr>
              <a:spLocks/>
            </p:cNvSpPr>
            <p:nvPr/>
          </p:nvSpPr>
          <p:spPr bwMode="auto">
            <a:xfrm>
              <a:off x="4234" y="2084"/>
              <a:ext cx="0" cy="850"/>
            </a:xfrm>
            <a:custGeom>
              <a:avLst/>
              <a:gdLst>
                <a:gd name="T0" fmla="*/ 0 h 850"/>
                <a:gd name="T1" fmla="*/ 850 h 850"/>
                <a:gd name="T2" fmla="*/ 850 h 850"/>
              </a:gdLst>
              <a:ahLst/>
              <a:cxnLst>
                <a:cxn ang="0">
                  <a:pos x="0" y="T0"/>
                </a:cxn>
                <a:cxn ang="0">
                  <a:pos x="0" y="T1"/>
                </a:cxn>
                <a:cxn ang="0">
                  <a:pos x="0" y="T2"/>
                </a:cxn>
              </a:cxnLst>
              <a:rect l="0" t="0" r="r" b="b"/>
              <a:pathLst>
                <a:path h="850">
                  <a:moveTo>
                    <a:pt x="0" y="0"/>
                  </a:moveTo>
                  <a:lnTo>
                    <a:pt x="0" y="850"/>
                  </a:lnTo>
                  <a:lnTo>
                    <a:pt x="0" y="85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71" name="Freeform 153"/>
            <p:cNvSpPr>
              <a:spLocks/>
            </p:cNvSpPr>
            <p:nvPr/>
          </p:nvSpPr>
          <p:spPr bwMode="auto">
            <a:xfrm>
              <a:off x="4160" y="2082"/>
              <a:ext cx="74" cy="485"/>
            </a:xfrm>
            <a:custGeom>
              <a:avLst/>
              <a:gdLst>
                <a:gd name="T0" fmla="*/ 0 w 74"/>
                <a:gd name="T1" fmla="*/ 485 h 485"/>
                <a:gd name="T2" fmla="*/ 0 w 74"/>
                <a:gd name="T3" fmla="*/ 0 h 485"/>
                <a:gd name="T4" fmla="*/ 74 w 74"/>
                <a:gd name="T5" fmla="*/ 0 h 485"/>
              </a:gdLst>
              <a:ahLst/>
              <a:cxnLst>
                <a:cxn ang="0">
                  <a:pos x="T0" y="T1"/>
                </a:cxn>
                <a:cxn ang="0">
                  <a:pos x="T2" y="T3"/>
                </a:cxn>
                <a:cxn ang="0">
                  <a:pos x="T4" y="T5"/>
                </a:cxn>
              </a:cxnLst>
              <a:rect l="0" t="0" r="r" b="b"/>
              <a:pathLst>
                <a:path w="74" h="485">
                  <a:moveTo>
                    <a:pt x="0" y="485"/>
                  </a:moveTo>
                  <a:lnTo>
                    <a:pt x="0" y="0"/>
                  </a:lnTo>
                  <a:lnTo>
                    <a:pt x="74"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72" name="Rectangle 154"/>
            <p:cNvSpPr>
              <a:spLocks noChangeArrowheads="1"/>
            </p:cNvSpPr>
            <p:nvPr/>
          </p:nvSpPr>
          <p:spPr bwMode="auto">
            <a:xfrm>
              <a:off x="4162" y="3017"/>
              <a:ext cx="103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KJ741321 Brasil/ Humano/ BIII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73" name="Freeform 155"/>
            <p:cNvSpPr>
              <a:spLocks/>
            </p:cNvSpPr>
            <p:nvPr/>
          </p:nvSpPr>
          <p:spPr bwMode="auto">
            <a:xfrm>
              <a:off x="4160" y="2572"/>
              <a:ext cx="0" cy="486"/>
            </a:xfrm>
            <a:custGeom>
              <a:avLst/>
              <a:gdLst>
                <a:gd name="T0" fmla="*/ 0 h 486"/>
                <a:gd name="T1" fmla="*/ 486 h 486"/>
                <a:gd name="T2" fmla="*/ 486 h 486"/>
              </a:gdLst>
              <a:ahLst/>
              <a:cxnLst>
                <a:cxn ang="0">
                  <a:pos x="0" y="T0"/>
                </a:cxn>
                <a:cxn ang="0">
                  <a:pos x="0" y="T1"/>
                </a:cxn>
                <a:cxn ang="0">
                  <a:pos x="0" y="T2"/>
                </a:cxn>
              </a:cxnLst>
              <a:rect l="0" t="0" r="r" b="b"/>
              <a:pathLst>
                <a:path h="486">
                  <a:moveTo>
                    <a:pt x="0" y="0"/>
                  </a:moveTo>
                  <a:lnTo>
                    <a:pt x="0" y="486"/>
                  </a:lnTo>
                  <a:lnTo>
                    <a:pt x="0" y="486"/>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74" name="Freeform 156"/>
            <p:cNvSpPr>
              <a:spLocks/>
            </p:cNvSpPr>
            <p:nvPr/>
          </p:nvSpPr>
          <p:spPr bwMode="auto">
            <a:xfrm>
              <a:off x="3656" y="2569"/>
              <a:ext cx="504" cy="304"/>
            </a:xfrm>
            <a:custGeom>
              <a:avLst/>
              <a:gdLst>
                <a:gd name="T0" fmla="*/ 0 w 504"/>
                <a:gd name="T1" fmla="*/ 304 h 304"/>
                <a:gd name="T2" fmla="*/ 0 w 504"/>
                <a:gd name="T3" fmla="*/ 0 h 304"/>
                <a:gd name="T4" fmla="*/ 504 w 504"/>
                <a:gd name="T5" fmla="*/ 0 h 304"/>
              </a:gdLst>
              <a:ahLst/>
              <a:cxnLst>
                <a:cxn ang="0">
                  <a:pos x="T0" y="T1"/>
                </a:cxn>
                <a:cxn ang="0">
                  <a:pos x="T2" y="T3"/>
                </a:cxn>
                <a:cxn ang="0">
                  <a:pos x="T4" y="T5"/>
                </a:cxn>
              </a:cxnLst>
              <a:rect l="0" t="0" r="r" b="b"/>
              <a:pathLst>
                <a:path w="504" h="304">
                  <a:moveTo>
                    <a:pt x="0" y="304"/>
                  </a:moveTo>
                  <a:lnTo>
                    <a:pt x="0" y="0"/>
                  </a:lnTo>
                  <a:lnTo>
                    <a:pt x="504"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75" name="Rectangle 157"/>
            <p:cNvSpPr>
              <a:spLocks noChangeArrowheads="1"/>
            </p:cNvSpPr>
            <p:nvPr/>
          </p:nvSpPr>
          <p:spPr bwMode="auto">
            <a:xfrm>
              <a:off x="4872" y="3141"/>
              <a:ext cx="91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U60986 Perro/ Australia/ D</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376" name="Freeform 158"/>
            <p:cNvSpPr>
              <a:spLocks/>
            </p:cNvSpPr>
            <p:nvPr/>
          </p:nvSpPr>
          <p:spPr bwMode="auto">
            <a:xfrm>
              <a:off x="3656" y="2878"/>
              <a:ext cx="1214" cy="303"/>
            </a:xfrm>
            <a:custGeom>
              <a:avLst/>
              <a:gdLst>
                <a:gd name="T0" fmla="*/ 0 w 1214"/>
                <a:gd name="T1" fmla="*/ 0 h 303"/>
                <a:gd name="T2" fmla="*/ 0 w 1214"/>
                <a:gd name="T3" fmla="*/ 303 h 303"/>
                <a:gd name="T4" fmla="*/ 1214 w 1214"/>
                <a:gd name="T5" fmla="*/ 303 h 303"/>
              </a:gdLst>
              <a:ahLst/>
              <a:cxnLst>
                <a:cxn ang="0">
                  <a:pos x="T0" y="T1"/>
                </a:cxn>
                <a:cxn ang="0">
                  <a:pos x="T2" y="T3"/>
                </a:cxn>
                <a:cxn ang="0">
                  <a:pos x="T4" y="T5"/>
                </a:cxn>
              </a:cxnLst>
              <a:rect l="0" t="0" r="r" b="b"/>
              <a:pathLst>
                <a:path w="1214" h="303">
                  <a:moveTo>
                    <a:pt x="0" y="0"/>
                  </a:moveTo>
                  <a:lnTo>
                    <a:pt x="0" y="303"/>
                  </a:lnTo>
                  <a:lnTo>
                    <a:pt x="1214" y="303"/>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77" name="Freeform 159"/>
            <p:cNvSpPr>
              <a:spLocks/>
            </p:cNvSpPr>
            <p:nvPr/>
          </p:nvSpPr>
          <p:spPr bwMode="auto">
            <a:xfrm>
              <a:off x="3480" y="2889"/>
              <a:ext cx="157" cy="267"/>
            </a:xfrm>
            <a:custGeom>
              <a:avLst/>
              <a:gdLst>
                <a:gd name="T0" fmla="*/ 0 w 157"/>
                <a:gd name="T1" fmla="*/ 267 h 267"/>
                <a:gd name="T2" fmla="*/ 0 w 157"/>
                <a:gd name="T3" fmla="*/ 0 h 267"/>
                <a:gd name="T4" fmla="*/ 157 w 157"/>
                <a:gd name="T5" fmla="*/ 0 h 267"/>
              </a:gdLst>
              <a:ahLst/>
              <a:cxnLst>
                <a:cxn ang="0">
                  <a:pos x="T0" y="T1"/>
                </a:cxn>
                <a:cxn ang="0">
                  <a:pos x="T2" y="T3"/>
                </a:cxn>
                <a:cxn ang="0">
                  <a:pos x="T4" y="T5"/>
                </a:cxn>
              </a:cxnLst>
              <a:rect l="0" t="0" r="r" b="b"/>
              <a:pathLst>
                <a:path w="157" h="267">
                  <a:moveTo>
                    <a:pt x="0" y="267"/>
                  </a:moveTo>
                  <a:lnTo>
                    <a:pt x="0" y="0"/>
                  </a:lnTo>
                  <a:lnTo>
                    <a:pt x="157"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78" name="Rectangle 160"/>
            <p:cNvSpPr>
              <a:spLocks noChangeArrowheads="1"/>
            </p:cNvSpPr>
            <p:nvPr/>
          </p:nvSpPr>
          <p:spPr bwMode="auto">
            <a:xfrm>
              <a:off x="4370" y="3264"/>
              <a:ext cx="97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AY178746 Rata/ Australia/ G</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79" name="Freeform 161"/>
            <p:cNvSpPr>
              <a:spLocks/>
            </p:cNvSpPr>
            <p:nvPr/>
          </p:nvSpPr>
          <p:spPr bwMode="auto">
            <a:xfrm>
              <a:off x="3574" y="3305"/>
              <a:ext cx="794" cy="105"/>
            </a:xfrm>
            <a:custGeom>
              <a:avLst/>
              <a:gdLst>
                <a:gd name="T0" fmla="*/ 0 w 794"/>
                <a:gd name="T1" fmla="*/ 105 h 105"/>
                <a:gd name="T2" fmla="*/ 0 w 794"/>
                <a:gd name="T3" fmla="*/ 0 h 105"/>
                <a:gd name="T4" fmla="*/ 794 w 794"/>
                <a:gd name="T5" fmla="*/ 0 h 105"/>
              </a:gdLst>
              <a:ahLst/>
              <a:cxnLst>
                <a:cxn ang="0">
                  <a:pos x="T0" y="T1"/>
                </a:cxn>
                <a:cxn ang="0">
                  <a:pos x="T2" y="T3"/>
                </a:cxn>
                <a:cxn ang="0">
                  <a:pos x="T4" y="T5"/>
                </a:cxn>
              </a:cxnLst>
              <a:rect l="0" t="0" r="r" b="b"/>
              <a:pathLst>
                <a:path w="794" h="105">
                  <a:moveTo>
                    <a:pt x="0" y="105"/>
                  </a:moveTo>
                  <a:lnTo>
                    <a:pt x="0" y="0"/>
                  </a:lnTo>
                  <a:lnTo>
                    <a:pt x="794"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80" name="Rectangle 162"/>
            <p:cNvSpPr>
              <a:spLocks noChangeArrowheads="1"/>
            </p:cNvSpPr>
            <p:nvPr/>
          </p:nvSpPr>
          <p:spPr bwMode="auto">
            <a:xfrm>
              <a:off x="4640" y="3388"/>
              <a:ext cx="100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AY178741 Ganado/ Japon / E</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81" name="Freeform 163"/>
            <p:cNvSpPr>
              <a:spLocks/>
            </p:cNvSpPr>
            <p:nvPr/>
          </p:nvSpPr>
          <p:spPr bwMode="auto">
            <a:xfrm>
              <a:off x="3836" y="3428"/>
              <a:ext cx="801" cy="90"/>
            </a:xfrm>
            <a:custGeom>
              <a:avLst/>
              <a:gdLst>
                <a:gd name="T0" fmla="*/ 0 w 801"/>
                <a:gd name="T1" fmla="*/ 90 h 90"/>
                <a:gd name="T2" fmla="*/ 0 w 801"/>
                <a:gd name="T3" fmla="*/ 0 h 90"/>
                <a:gd name="T4" fmla="*/ 801 w 801"/>
                <a:gd name="T5" fmla="*/ 0 h 90"/>
              </a:gdLst>
              <a:ahLst/>
              <a:cxnLst>
                <a:cxn ang="0">
                  <a:pos x="T0" y="T1"/>
                </a:cxn>
                <a:cxn ang="0">
                  <a:pos x="T2" y="T3"/>
                </a:cxn>
                <a:cxn ang="0">
                  <a:pos x="T4" y="T5"/>
                </a:cxn>
              </a:cxnLst>
              <a:rect l="0" t="0" r="r" b="b"/>
              <a:pathLst>
                <a:path w="801" h="90">
                  <a:moveTo>
                    <a:pt x="0" y="90"/>
                  </a:moveTo>
                  <a:lnTo>
                    <a:pt x="0" y="0"/>
                  </a:lnTo>
                  <a:lnTo>
                    <a:pt x="801"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82" name="Rectangle 164"/>
            <p:cNvSpPr>
              <a:spLocks noChangeArrowheads="1"/>
            </p:cNvSpPr>
            <p:nvPr/>
          </p:nvSpPr>
          <p:spPr bwMode="auto">
            <a:xfrm>
              <a:off x="4277" y="3511"/>
              <a:ext cx="110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AY178735 Humano/ Australia/ AI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83" name="Freeform 165"/>
            <p:cNvSpPr>
              <a:spLocks/>
            </p:cNvSpPr>
            <p:nvPr/>
          </p:nvSpPr>
          <p:spPr bwMode="auto">
            <a:xfrm>
              <a:off x="4183" y="3552"/>
              <a:ext cx="91" cy="59"/>
            </a:xfrm>
            <a:custGeom>
              <a:avLst/>
              <a:gdLst>
                <a:gd name="T0" fmla="*/ 0 w 91"/>
                <a:gd name="T1" fmla="*/ 59 h 59"/>
                <a:gd name="T2" fmla="*/ 0 w 91"/>
                <a:gd name="T3" fmla="*/ 0 h 59"/>
                <a:gd name="T4" fmla="*/ 91 w 91"/>
                <a:gd name="T5" fmla="*/ 0 h 59"/>
              </a:gdLst>
              <a:ahLst/>
              <a:cxnLst>
                <a:cxn ang="0">
                  <a:pos x="T0" y="T1"/>
                </a:cxn>
                <a:cxn ang="0">
                  <a:pos x="T2" y="T3"/>
                </a:cxn>
                <a:cxn ang="0">
                  <a:pos x="T4" y="T5"/>
                </a:cxn>
              </a:cxnLst>
              <a:rect l="0" t="0" r="r" b="b"/>
              <a:pathLst>
                <a:path w="91" h="59">
                  <a:moveTo>
                    <a:pt x="0" y="59"/>
                  </a:moveTo>
                  <a:lnTo>
                    <a:pt x="0" y="0"/>
                  </a:lnTo>
                  <a:lnTo>
                    <a:pt x="91"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84" name="Rectangle 166"/>
            <p:cNvSpPr>
              <a:spLocks noChangeArrowheads="1"/>
            </p:cNvSpPr>
            <p:nvPr/>
          </p:nvSpPr>
          <p:spPr bwMode="auto">
            <a:xfrm>
              <a:off x="4239" y="3635"/>
              <a:ext cx="103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rgbClr val="000000"/>
                  </a:solidFill>
                  <a:effectLst/>
                  <a:latin typeface="Arial" panose="020B0604020202020204" pitchFamily="34" charset="0"/>
                </a:rPr>
                <a:t> L40510 Humano/ Australia/ AII</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85" name="Freeform 167"/>
            <p:cNvSpPr>
              <a:spLocks/>
            </p:cNvSpPr>
            <p:nvPr/>
          </p:nvSpPr>
          <p:spPr bwMode="auto">
            <a:xfrm>
              <a:off x="4183" y="3616"/>
              <a:ext cx="54" cy="59"/>
            </a:xfrm>
            <a:custGeom>
              <a:avLst/>
              <a:gdLst>
                <a:gd name="T0" fmla="*/ 0 w 54"/>
                <a:gd name="T1" fmla="*/ 0 h 59"/>
                <a:gd name="T2" fmla="*/ 0 w 54"/>
                <a:gd name="T3" fmla="*/ 59 h 59"/>
                <a:gd name="T4" fmla="*/ 54 w 54"/>
                <a:gd name="T5" fmla="*/ 59 h 59"/>
              </a:gdLst>
              <a:ahLst/>
              <a:cxnLst>
                <a:cxn ang="0">
                  <a:pos x="T0" y="T1"/>
                </a:cxn>
                <a:cxn ang="0">
                  <a:pos x="T2" y="T3"/>
                </a:cxn>
                <a:cxn ang="0">
                  <a:pos x="T4" y="T5"/>
                </a:cxn>
              </a:cxnLst>
              <a:rect l="0" t="0" r="r" b="b"/>
              <a:pathLst>
                <a:path w="54" h="59">
                  <a:moveTo>
                    <a:pt x="0" y="0"/>
                  </a:moveTo>
                  <a:lnTo>
                    <a:pt x="0" y="59"/>
                  </a:lnTo>
                  <a:lnTo>
                    <a:pt x="54" y="59"/>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86" name="Freeform 168"/>
            <p:cNvSpPr>
              <a:spLocks/>
            </p:cNvSpPr>
            <p:nvPr/>
          </p:nvSpPr>
          <p:spPr bwMode="auto">
            <a:xfrm>
              <a:off x="3836" y="3524"/>
              <a:ext cx="347" cy="90"/>
            </a:xfrm>
            <a:custGeom>
              <a:avLst/>
              <a:gdLst>
                <a:gd name="T0" fmla="*/ 0 w 347"/>
                <a:gd name="T1" fmla="*/ 0 h 90"/>
                <a:gd name="T2" fmla="*/ 0 w 347"/>
                <a:gd name="T3" fmla="*/ 90 h 90"/>
                <a:gd name="T4" fmla="*/ 347 w 347"/>
                <a:gd name="T5" fmla="*/ 90 h 90"/>
              </a:gdLst>
              <a:ahLst/>
              <a:cxnLst>
                <a:cxn ang="0">
                  <a:pos x="T0" y="T1"/>
                </a:cxn>
                <a:cxn ang="0">
                  <a:pos x="T2" y="T3"/>
                </a:cxn>
                <a:cxn ang="0">
                  <a:pos x="T4" y="T5"/>
                </a:cxn>
              </a:cxnLst>
              <a:rect l="0" t="0" r="r" b="b"/>
              <a:pathLst>
                <a:path w="347" h="90">
                  <a:moveTo>
                    <a:pt x="0" y="0"/>
                  </a:moveTo>
                  <a:lnTo>
                    <a:pt x="0" y="90"/>
                  </a:lnTo>
                  <a:lnTo>
                    <a:pt x="347" y="9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87" name="Freeform 169"/>
            <p:cNvSpPr>
              <a:spLocks/>
            </p:cNvSpPr>
            <p:nvPr/>
          </p:nvSpPr>
          <p:spPr bwMode="auto">
            <a:xfrm>
              <a:off x="3541" y="3416"/>
              <a:ext cx="262" cy="105"/>
            </a:xfrm>
            <a:custGeom>
              <a:avLst/>
              <a:gdLst>
                <a:gd name="T0" fmla="*/ 0 w 262"/>
                <a:gd name="T1" fmla="*/ 0 h 105"/>
                <a:gd name="T2" fmla="*/ 0 w 262"/>
                <a:gd name="T3" fmla="*/ 105 h 105"/>
                <a:gd name="T4" fmla="*/ 262 w 262"/>
                <a:gd name="T5" fmla="*/ 105 h 105"/>
              </a:gdLst>
              <a:ahLst/>
              <a:cxnLst>
                <a:cxn ang="0">
                  <a:pos x="T0" y="T1"/>
                </a:cxn>
                <a:cxn ang="0">
                  <a:pos x="T2" y="T3"/>
                </a:cxn>
                <a:cxn ang="0">
                  <a:pos x="T4" y="T5"/>
                </a:cxn>
              </a:cxnLst>
              <a:rect l="0" t="0" r="r" b="b"/>
              <a:pathLst>
                <a:path w="262" h="105">
                  <a:moveTo>
                    <a:pt x="0" y="0"/>
                  </a:moveTo>
                  <a:lnTo>
                    <a:pt x="0" y="105"/>
                  </a:lnTo>
                  <a:lnTo>
                    <a:pt x="262" y="105"/>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88" name="Freeform 170"/>
            <p:cNvSpPr>
              <a:spLocks/>
            </p:cNvSpPr>
            <p:nvPr/>
          </p:nvSpPr>
          <p:spPr bwMode="auto">
            <a:xfrm>
              <a:off x="3499" y="3147"/>
              <a:ext cx="75" cy="266"/>
            </a:xfrm>
            <a:custGeom>
              <a:avLst/>
              <a:gdLst>
                <a:gd name="T0" fmla="*/ 0 w 75"/>
                <a:gd name="T1" fmla="*/ 0 h 266"/>
                <a:gd name="T2" fmla="*/ 0 w 75"/>
                <a:gd name="T3" fmla="*/ 266 h 266"/>
                <a:gd name="T4" fmla="*/ 75 w 75"/>
                <a:gd name="T5" fmla="*/ 266 h 266"/>
              </a:gdLst>
              <a:ahLst/>
              <a:cxnLst>
                <a:cxn ang="0">
                  <a:pos x="T0" y="T1"/>
                </a:cxn>
                <a:cxn ang="0">
                  <a:pos x="T2" y="T3"/>
                </a:cxn>
                <a:cxn ang="0">
                  <a:pos x="T4" y="T5"/>
                </a:cxn>
              </a:cxnLst>
              <a:rect l="0" t="0" r="r" b="b"/>
              <a:pathLst>
                <a:path w="75" h="266">
                  <a:moveTo>
                    <a:pt x="0" y="0"/>
                  </a:moveTo>
                  <a:lnTo>
                    <a:pt x="0" y="266"/>
                  </a:lnTo>
                  <a:lnTo>
                    <a:pt x="75" y="266"/>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89" name="Freeform 171"/>
            <p:cNvSpPr>
              <a:spLocks/>
            </p:cNvSpPr>
            <p:nvPr/>
          </p:nvSpPr>
          <p:spPr bwMode="auto">
            <a:xfrm>
              <a:off x="3197" y="3144"/>
              <a:ext cx="302" cy="324"/>
            </a:xfrm>
            <a:custGeom>
              <a:avLst/>
              <a:gdLst>
                <a:gd name="T0" fmla="*/ 0 w 302"/>
                <a:gd name="T1" fmla="*/ 324 h 324"/>
                <a:gd name="T2" fmla="*/ 0 w 302"/>
                <a:gd name="T3" fmla="*/ 0 h 324"/>
                <a:gd name="T4" fmla="*/ 302 w 302"/>
                <a:gd name="T5" fmla="*/ 0 h 324"/>
              </a:gdLst>
              <a:ahLst/>
              <a:cxnLst>
                <a:cxn ang="0">
                  <a:pos x="T0" y="T1"/>
                </a:cxn>
                <a:cxn ang="0">
                  <a:pos x="T2" y="T3"/>
                </a:cxn>
                <a:cxn ang="0">
                  <a:pos x="T4" y="T5"/>
                </a:cxn>
              </a:cxnLst>
              <a:rect l="0" t="0" r="r" b="b"/>
              <a:pathLst>
                <a:path w="302" h="324">
                  <a:moveTo>
                    <a:pt x="0" y="324"/>
                  </a:moveTo>
                  <a:lnTo>
                    <a:pt x="0" y="0"/>
                  </a:lnTo>
                  <a:lnTo>
                    <a:pt x="302"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90" name="Rectangle 172"/>
            <p:cNvSpPr>
              <a:spLocks noChangeArrowheads="1"/>
            </p:cNvSpPr>
            <p:nvPr/>
          </p:nvSpPr>
          <p:spPr bwMode="auto">
            <a:xfrm>
              <a:off x="3315" y="3758"/>
              <a:ext cx="102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DQ414244 Perro/ Alemania/ C</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391" name="Freeform 173"/>
            <p:cNvSpPr>
              <a:spLocks/>
            </p:cNvSpPr>
            <p:nvPr/>
          </p:nvSpPr>
          <p:spPr bwMode="auto">
            <a:xfrm>
              <a:off x="3197" y="3473"/>
              <a:ext cx="115" cy="326"/>
            </a:xfrm>
            <a:custGeom>
              <a:avLst/>
              <a:gdLst>
                <a:gd name="T0" fmla="*/ 0 w 115"/>
                <a:gd name="T1" fmla="*/ 0 h 326"/>
                <a:gd name="T2" fmla="*/ 0 w 115"/>
                <a:gd name="T3" fmla="*/ 326 h 326"/>
                <a:gd name="T4" fmla="*/ 115 w 115"/>
                <a:gd name="T5" fmla="*/ 326 h 326"/>
              </a:gdLst>
              <a:ahLst/>
              <a:cxnLst>
                <a:cxn ang="0">
                  <a:pos x="T0" y="T1"/>
                </a:cxn>
                <a:cxn ang="0">
                  <a:pos x="T2" y="T3"/>
                </a:cxn>
                <a:cxn ang="0">
                  <a:pos x="T4" y="T5"/>
                </a:cxn>
              </a:cxnLst>
              <a:rect l="0" t="0" r="r" b="b"/>
              <a:pathLst>
                <a:path w="115" h="326">
                  <a:moveTo>
                    <a:pt x="0" y="0"/>
                  </a:moveTo>
                  <a:lnTo>
                    <a:pt x="0" y="326"/>
                  </a:lnTo>
                  <a:lnTo>
                    <a:pt x="115" y="326"/>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92" name="Freeform 174"/>
            <p:cNvSpPr>
              <a:spLocks/>
            </p:cNvSpPr>
            <p:nvPr/>
          </p:nvSpPr>
          <p:spPr bwMode="auto">
            <a:xfrm>
              <a:off x="2819" y="3471"/>
              <a:ext cx="378" cy="222"/>
            </a:xfrm>
            <a:custGeom>
              <a:avLst/>
              <a:gdLst>
                <a:gd name="T0" fmla="*/ 0 w 378"/>
                <a:gd name="T1" fmla="*/ 222 h 222"/>
                <a:gd name="T2" fmla="*/ 0 w 378"/>
                <a:gd name="T3" fmla="*/ 0 h 222"/>
                <a:gd name="T4" fmla="*/ 378 w 378"/>
                <a:gd name="T5" fmla="*/ 0 h 222"/>
              </a:gdLst>
              <a:ahLst/>
              <a:cxnLst>
                <a:cxn ang="0">
                  <a:pos x="T0" y="T1"/>
                </a:cxn>
                <a:cxn ang="0">
                  <a:pos x="T2" y="T3"/>
                </a:cxn>
                <a:cxn ang="0">
                  <a:pos x="T4" y="T5"/>
                </a:cxn>
              </a:cxnLst>
              <a:rect l="0" t="0" r="r" b="b"/>
              <a:pathLst>
                <a:path w="378" h="222">
                  <a:moveTo>
                    <a:pt x="0" y="222"/>
                  </a:moveTo>
                  <a:lnTo>
                    <a:pt x="0" y="0"/>
                  </a:lnTo>
                  <a:lnTo>
                    <a:pt x="378" y="0"/>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93" name="Rectangle 175"/>
            <p:cNvSpPr>
              <a:spLocks noChangeArrowheads="1"/>
            </p:cNvSpPr>
            <p:nvPr/>
          </p:nvSpPr>
          <p:spPr bwMode="auto">
            <a:xfrm>
              <a:off x="4876" y="3883"/>
              <a:ext cx="84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dirty="0" smtClean="0">
                  <a:ln>
                    <a:noFill/>
                  </a:ln>
                  <a:solidFill>
                    <a:srgbClr val="000000"/>
                  </a:solidFill>
                  <a:effectLst/>
                  <a:latin typeface="Arial" panose="020B0604020202020204" pitchFamily="34" charset="0"/>
                </a:rPr>
                <a:t> AF069060.2 </a:t>
              </a:r>
              <a:r>
                <a:rPr kumimoji="0" lang="es-EC" altLang="es-EC" sz="800" b="0" i="1" u="none" strike="noStrike" cap="none" normalizeH="0" baseline="0" dirty="0" err="1" smtClean="0">
                  <a:ln>
                    <a:noFill/>
                  </a:ln>
                  <a:solidFill>
                    <a:srgbClr val="000000"/>
                  </a:solidFill>
                  <a:effectLst/>
                  <a:latin typeface="Arial" panose="020B0604020202020204" pitchFamily="34" charset="0"/>
                </a:rPr>
                <a:t>Giardia</a:t>
              </a:r>
              <a:r>
                <a:rPr kumimoji="0" lang="es-EC" altLang="es-EC" sz="800" b="0" i="1" u="none" strike="noStrike" cap="none" normalizeH="0" baseline="0" dirty="0" smtClean="0">
                  <a:ln>
                    <a:noFill/>
                  </a:ln>
                  <a:solidFill>
                    <a:srgbClr val="000000"/>
                  </a:solidFill>
                  <a:effectLst/>
                  <a:latin typeface="Arial" panose="020B0604020202020204" pitchFamily="34" charset="0"/>
                </a:rPr>
                <a:t> </a:t>
              </a:r>
              <a:r>
                <a:rPr kumimoji="0" lang="es-EC" altLang="es-EC" sz="800" b="0" i="1" u="none" strike="noStrike" cap="none" normalizeH="0" baseline="0" dirty="0" err="1" smtClean="0">
                  <a:ln>
                    <a:noFill/>
                  </a:ln>
                  <a:solidFill>
                    <a:srgbClr val="000000"/>
                  </a:solidFill>
                  <a:effectLst/>
                  <a:latin typeface="Arial" panose="020B0604020202020204" pitchFamily="34" charset="0"/>
                </a:rPr>
                <a:t>ardeae</a:t>
              </a:r>
              <a:r>
                <a:rPr kumimoji="0" lang="es-EC" altLang="es-EC" sz="800" b="0" i="1" u="none" strike="noStrike" cap="none" normalizeH="0" baseline="0" dirty="0" smtClean="0">
                  <a:ln>
                    <a:noFill/>
                  </a:ln>
                  <a:solidFill>
                    <a:srgbClr val="000000"/>
                  </a:solidFill>
                  <a:effectLst/>
                  <a:latin typeface="Arial" panose="020B0604020202020204" pitchFamily="34" charset="0"/>
                </a:rPr>
                <a:t> </a:t>
              </a:r>
              <a:endParaRPr kumimoji="0" lang="es-EC" altLang="es-EC" sz="1800" b="0" i="1" u="none" strike="noStrike" cap="none" normalizeH="0" baseline="0" dirty="0" smtClean="0">
                <a:ln>
                  <a:noFill/>
                </a:ln>
                <a:solidFill>
                  <a:schemeClr val="tx1"/>
                </a:solidFill>
                <a:effectLst/>
                <a:latin typeface="Arial" panose="020B0604020202020204" pitchFamily="34" charset="0"/>
              </a:endParaRPr>
            </a:p>
          </p:txBody>
        </p:sp>
        <p:sp>
          <p:nvSpPr>
            <p:cNvPr id="394" name="Freeform 176"/>
            <p:cNvSpPr>
              <a:spLocks/>
            </p:cNvSpPr>
            <p:nvPr/>
          </p:nvSpPr>
          <p:spPr bwMode="auto">
            <a:xfrm>
              <a:off x="2819" y="3698"/>
              <a:ext cx="2051" cy="224"/>
            </a:xfrm>
            <a:custGeom>
              <a:avLst/>
              <a:gdLst>
                <a:gd name="T0" fmla="*/ 0 w 2051"/>
                <a:gd name="T1" fmla="*/ 0 h 224"/>
                <a:gd name="T2" fmla="*/ 0 w 2051"/>
                <a:gd name="T3" fmla="*/ 224 h 224"/>
                <a:gd name="T4" fmla="*/ 2051 w 2051"/>
                <a:gd name="T5" fmla="*/ 224 h 224"/>
              </a:gdLst>
              <a:ahLst/>
              <a:cxnLst>
                <a:cxn ang="0">
                  <a:pos x="T0" y="T1"/>
                </a:cxn>
                <a:cxn ang="0">
                  <a:pos x="T2" y="T3"/>
                </a:cxn>
                <a:cxn ang="0">
                  <a:pos x="T4" y="T5"/>
                </a:cxn>
              </a:cxnLst>
              <a:rect l="0" t="0" r="r" b="b"/>
              <a:pathLst>
                <a:path w="2051" h="224">
                  <a:moveTo>
                    <a:pt x="0" y="0"/>
                  </a:moveTo>
                  <a:lnTo>
                    <a:pt x="0" y="224"/>
                  </a:lnTo>
                  <a:lnTo>
                    <a:pt x="2051" y="224"/>
                  </a:lnTo>
                </a:path>
              </a:pathLst>
            </a:custGeom>
            <a:noFill/>
            <a:ln w="79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95" name="Rectangle 177"/>
            <p:cNvSpPr>
              <a:spLocks noChangeArrowheads="1"/>
            </p:cNvSpPr>
            <p:nvPr/>
          </p:nvSpPr>
          <p:spPr bwMode="auto">
            <a:xfrm>
              <a:off x="4049" y="3632"/>
              <a:ext cx="136"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100</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396" name="Rectangle 178"/>
            <p:cNvSpPr>
              <a:spLocks noChangeArrowheads="1"/>
            </p:cNvSpPr>
            <p:nvPr/>
          </p:nvSpPr>
          <p:spPr bwMode="auto">
            <a:xfrm>
              <a:off x="3720" y="3540"/>
              <a:ext cx="10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98</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397" name="Rectangle 179"/>
            <p:cNvSpPr>
              <a:spLocks noChangeArrowheads="1"/>
            </p:cNvSpPr>
            <p:nvPr/>
          </p:nvSpPr>
          <p:spPr bwMode="auto">
            <a:xfrm>
              <a:off x="3427" y="3414"/>
              <a:ext cx="10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57</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398" name="Rectangle 180"/>
            <p:cNvSpPr>
              <a:spLocks noChangeArrowheads="1"/>
            </p:cNvSpPr>
            <p:nvPr/>
          </p:nvSpPr>
          <p:spPr bwMode="auto">
            <a:xfrm>
              <a:off x="3368" y="3053"/>
              <a:ext cx="10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79</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399" name="Rectangle 181"/>
            <p:cNvSpPr>
              <a:spLocks noChangeArrowheads="1"/>
            </p:cNvSpPr>
            <p:nvPr/>
          </p:nvSpPr>
          <p:spPr bwMode="auto">
            <a:xfrm>
              <a:off x="3542" y="2798"/>
              <a:ext cx="10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67</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400" name="Rectangle 182"/>
            <p:cNvSpPr>
              <a:spLocks noChangeArrowheads="1"/>
            </p:cNvSpPr>
            <p:nvPr/>
          </p:nvSpPr>
          <p:spPr bwMode="auto">
            <a:xfrm>
              <a:off x="4010" y="2490"/>
              <a:ext cx="136"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100</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401" name="Rectangle 183"/>
            <p:cNvSpPr>
              <a:spLocks noChangeArrowheads="1"/>
            </p:cNvSpPr>
            <p:nvPr/>
          </p:nvSpPr>
          <p:spPr bwMode="auto">
            <a:xfrm>
              <a:off x="4130" y="2003"/>
              <a:ext cx="10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55</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402" name="Rectangle 184"/>
            <p:cNvSpPr>
              <a:spLocks noChangeArrowheads="1"/>
            </p:cNvSpPr>
            <p:nvPr/>
          </p:nvSpPr>
          <p:spPr bwMode="auto">
            <a:xfrm>
              <a:off x="4223" y="869"/>
              <a:ext cx="10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53</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403" name="Rectangle 185"/>
            <p:cNvSpPr>
              <a:spLocks noChangeArrowheads="1"/>
            </p:cNvSpPr>
            <p:nvPr/>
          </p:nvSpPr>
          <p:spPr bwMode="auto">
            <a:xfrm>
              <a:off x="4200" y="1151"/>
              <a:ext cx="10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54</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404" name="Rectangle 186"/>
            <p:cNvSpPr>
              <a:spLocks noChangeArrowheads="1"/>
            </p:cNvSpPr>
            <p:nvPr/>
          </p:nvSpPr>
          <p:spPr bwMode="auto">
            <a:xfrm>
              <a:off x="4337" y="1189"/>
              <a:ext cx="10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62</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405" name="Rectangle 187"/>
            <p:cNvSpPr>
              <a:spLocks noChangeArrowheads="1"/>
            </p:cNvSpPr>
            <p:nvPr/>
          </p:nvSpPr>
          <p:spPr bwMode="auto">
            <a:xfrm>
              <a:off x="4335" y="1551"/>
              <a:ext cx="100"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91</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406" name="Rectangle 188"/>
            <p:cNvSpPr>
              <a:spLocks noChangeArrowheads="1"/>
            </p:cNvSpPr>
            <p:nvPr/>
          </p:nvSpPr>
          <p:spPr bwMode="auto">
            <a:xfrm>
              <a:off x="4448" y="1555"/>
              <a:ext cx="100"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51</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407" name="Rectangle 189"/>
            <p:cNvSpPr>
              <a:spLocks noChangeArrowheads="1"/>
            </p:cNvSpPr>
            <p:nvPr/>
          </p:nvSpPr>
          <p:spPr bwMode="auto">
            <a:xfrm>
              <a:off x="4422" y="2156"/>
              <a:ext cx="100"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71</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408" name="Rectangle 190"/>
            <p:cNvSpPr>
              <a:spLocks noChangeArrowheads="1"/>
            </p:cNvSpPr>
            <p:nvPr/>
          </p:nvSpPr>
          <p:spPr bwMode="auto">
            <a:xfrm>
              <a:off x="4505" y="2671"/>
              <a:ext cx="10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70</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409" name="Rectangle 191"/>
            <p:cNvSpPr>
              <a:spLocks noChangeArrowheads="1"/>
            </p:cNvSpPr>
            <p:nvPr/>
          </p:nvSpPr>
          <p:spPr bwMode="auto">
            <a:xfrm>
              <a:off x="4536" y="2371"/>
              <a:ext cx="10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50</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410" name="Rectangle 192"/>
            <p:cNvSpPr>
              <a:spLocks noChangeArrowheads="1"/>
            </p:cNvSpPr>
            <p:nvPr/>
          </p:nvSpPr>
          <p:spPr bwMode="auto">
            <a:xfrm>
              <a:off x="4552" y="1807"/>
              <a:ext cx="10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dirty="0" smtClean="0">
                  <a:ln>
                    <a:noFill/>
                  </a:ln>
                  <a:solidFill>
                    <a:srgbClr val="000000"/>
                  </a:solidFill>
                  <a:effectLst/>
                  <a:latin typeface="MS Sans Serif"/>
                </a:rPr>
                <a:t>54</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411" name="Line 193"/>
            <p:cNvSpPr>
              <a:spLocks noChangeShapeType="1"/>
            </p:cNvSpPr>
            <p:nvPr/>
          </p:nvSpPr>
          <p:spPr bwMode="auto">
            <a:xfrm>
              <a:off x="3076" y="4096"/>
              <a:ext cx="696" cy="0"/>
            </a:xfrm>
            <a:prstGeom prst="line">
              <a:avLst/>
            </a:prstGeom>
            <a:noFill/>
            <a:ln w="7938"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12" name="Line 194"/>
            <p:cNvSpPr>
              <a:spLocks noChangeShapeType="1"/>
            </p:cNvSpPr>
            <p:nvPr/>
          </p:nvSpPr>
          <p:spPr bwMode="auto">
            <a:xfrm>
              <a:off x="3076" y="4075"/>
              <a:ext cx="0" cy="41"/>
            </a:xfrm>
            <a:prstGeom prst="line">
              <a:avLst/>
            </a:prstGeom>
            <a:noFill/>
            <a:ln w="7938"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13" name="Line 195"/>
            <p:cNvSpPr>
              <a:spLocks noChangeShapeType="1"/>
            </p:cNvSpPr>
            <p:nvPr/>
          </p:nvSpPr>
          <p:spPr bwMode="auto">
            <a:xfrm>
              <a:off x="3772" y="4075"/>
              <a:ext cx="0" cy="41"/>
            </a:xfrm>
            <a:prstGeom prst="line">
              <a:avLst/>
            </a:prstGeom>
            <a:noFill/>
            <a:ln w="7938"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14" name="Rectangle 196"/>
            <p:cNvSpPr>
              <a:spLocks noChangeArrowheads="1"/>
            </p:cNvSpPr>
            <p:nvPr/>
          </p:nvSpPr>
          <p:spPr bwMode="auto">
            <a:xfrm>
              <a:off x="3370" y="4120"/>
              <a:ext cx="158"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700" b="0" i="0" u="none" strike="noStrike" cap="none" normalizeH="0" baseline="0" smtClean="0">
                  <a:ln>
                    <a:noFill/>
                  </a:ln>
                  <a:solidFill>
                    <a:srgbClr val="000000"/>
                  </a:solidFill>
                  <a:effectLst/>
                  <a:latin typeface="MS Sans Serif"/>
                </a:rPr>
                <a:t>0.05</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grpSp>
      <p:sp>
        <p:nvSpPr>
          <p:cNvPr id="2" name="CuadroTexto 1"/>
          <p:cNvSpPr txBox="1"/>
          <p:nvPr/>
        </p:nvSpPr>
        <p:spPr>
          <a:xfrm>
            <a:off x="1036641" y="5794069"/>
            <a:ext cx="7004187" cy="369332"/>
          </a:xfrm>
          <a:prstGeom prst="rect">
            <a:avLst/>
          </a:prstGeom>
          <a:solidFill>
            <a:schemeClr val="bg1"/>
          </a:solidFill>
        </p:spPr>
        <p:txBody>
          <a:bodyPr wrap="square" rtlCol="0">
            <a:spAutoFit/>
          </a:bodyPr>
          <a:lstStyle/>
          <a:p>
            <a:r>
              <a:rPr lang="es-EC" dirty="0" smtClean="0"/>
              <a:t>Filogenia de </a:t>
            </a:r>
            <a:r>
              <a:rPr lang="es-EC" i="1" dirty="0" err="1" smtClean="0"/>
              <a:t>Giardia</a:t>
            </a:r>
            <a:r>
              <a:rPr lang="es-EC" dirty="0" smtClean="0"/>
              <a:t> </a:t>
            </a:r>
            <a:r>
              <a:rPr lang="es-EC" dirty="0" err="1" smtClean="0"/>
              <a:t>sp</a:t>
            </a:r>
            <a:r>
              <a:rPr lang="es-EC" dirty="0" smtClean="0"/>
              <a:t>. gen de la glutamato deshidrogenasa </a:t>
            </a:r>
            <a:endParaRPr lang="es-EC" dirty="0"/>
          </a:p>
        </p:txBody>
      </p:sp>
      <p:pic>
        <p:nvPicPr>
          <p:cNvPr id="199"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81898" y="5925844"/>
            <a:ext cx="3090940" cy="719390"/>
          </a:xfrm>
          <a:prstGeom prst="rect">
            <a:avLst/>
          </a:prstGeom>
        </p:spPr>
      </p:pic>
      <p:sp>
        <p:nvSpPr>
          <p:cNvPr id="3" name="Elipse 2"/>
          <p:cNvSpPr/>
          <p:nvPr/>
        </p:nvSpPr>
        <p:spPr>
          <a:xfrm>
            <a:off x="2277994" y="1871010"/>
            <a:ext cx="7968666" cy="21048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82983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5" name="Marcador de contenido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439024"/>
            <a:ext cx="12171050" cy="4695484"/>
          </a:xfrm>
          <a:prstGeom prst="rect">
            <a:avLst/>
          </a:prstGeom>
        </p:spPr>
      </p:pic>
      <p:sp>
        <p:nvSpPr>
          <p:cNvPr id="6" name="CuadroTexto 5"/>
          <p:cNvSpPr txBox="1"/>
          <p:nvPr/>
        </p:nvSpPr>
        <p:spPr>
          <a:xfrm>
            <a:off x="122829" y="6488668"/>
            <a:ext cx="3043450" cy="369332"/>
          </a:xfrm>
          <a:prstGeom prst="rect">
            <a:avLst/>
          </a:prstGeom>
          <a:noFill/>
        </p:spPr>
        <p:txBody>
          <a:bodyPr wrap="square" rtlCol="0">
            <a:spAutoFit/>
          </a:bodyPr>
          <a:lstStyle/>
          <a:p>
            <a:r>
              <a:rPr lang="es-EC" dirty="0" smtClean="0"/>
              <a:t>García R. et al, (2017)</a:t>
            </a:r>
            <a:endParaRPr lang="es-EC" dirty="0"/>
          </a:p>
        </p:txBody>
      </p:sp>
      <p:sp>
        <p:nvSpPr>
          <p:cNvPr id="7" name="CuadroTexto 6"/>
          <p:cNvSpPr txBox="1"/>
          <p:nvPr/>
        </p:nvSpPr>
        <p:spPr>
          <a:xfrm>
            <a:off x="122829" y="3131949"/>
            <a:ext cx="3066197" cy="1015663"/>
          </a:xfrm>
          <a:prstGeom prst="homePlate">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2000" dirty="0" smtClean="0"/>
              <a:t>El genotipo B es el más prevalente en humanos de América del Sur</a:t>
            </a:r>
            <a:endParaRPr lang="es-EC" sz="2000" dirty="0"/>
          </a:p>
        </p:txBody>
      </p:sp>
      <p:pic>
        <p:nvPicPr>
          <p:cNvPr id="14" name="Marcador de contenid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0955" y="6100388"/>
            <a:ext cx="3090940" cy="719390"/>
          </a:xfrm>
          <a:prstGeom prst="rect">
            <a:avLst/>
          </a:prstGeom>
        </p:spPr>
      </p:pic>
      <p:sp>
        <p:nvSpPr>
          <p:cNvPr id="8" name="CuadroTexto 7"/>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GIARDIASIS</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2352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Marcador de contenido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39024"/>
            <a:ext cx="12171050" cy="4695484"/>
          </a:xfrm>
          <a:prstGeom prst="rect">
            <a:avLst/>
          </a:prstGeom>
        </p:spPr>
      </p:pic>
      <p:sp>
        <p:nvSpPr>
          <p:cNvPr id="6" name="CuadroTexto 5"/>
          <p:cNvSpPr txBox="1"/>
          <p:nvPr/>
        </p:nvSpPr>
        <p:spPr>
          <a:xfrm>
            <a:off x="122829" y="6488668"/>
            <a:ext cx="3043450" cy="369332"/>
          </a:xfrm>
          <a:prstGeom prst="rect">
            <a:avLst/>
          </a:prstGeom>
          <a:noFill/>
        </p:spPr>
        <p:txBody>
          <a:bodyPr wrap="square" rtlCol="0">
            <a:spAutoFit/>
          </a:bodyPr>
          <a:lstStyle/>
          <a:p>
            <a:r>
              <a:rPr lang="es-EC" dirty="0" smtClean="0"/>
              <a:t>García R. et al, (2017)</a:t>
            </a:r>
            <a:endParaRPr lang="es-EC" dirty="0"/>
          </a:p>
        </p:txBody>
      </p:sp>
      <p:pic>
        <p:nvPicPr>
          <p:cNvPr id="14" name="Marcador de contenid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0955" y="6100388"/>
            <a:ext cx="3090940" cy="719390"/>
          </a:xfrm>
          <a:prstGeom prst="rect">
            <a:avLst/>
          </a:prstGeom>
        </p:spPr>
      </p:pic>
      <p:pic>
        <p:nvPicPr>
          <p:cNvPr id="10" name="Imagen 9"/>
          <p:cNvPicPr>
            <a:picLocks noChangeAspect="1"/>
          </p:cNvPicPr>
          <p:nvPr/>
        </p:nvPicPr>
        <p:blipFill>
          <a:blip r:embed="rId5"/>
          <a:stretch>
            <a:fillRect/>
          </a:stretch>
        </p:blipFill>
        <p:spPr>
          <a:xfrm>
            <a:off x="3790968" y="4010501"/>
            <a:ext cx="4425298" cy="2478167"/>
          </a:xfrm>
          <a:prstGeom prst="rect">
            <a:avLst/>
          </a:prstGeom>
        </p:spPr>
      </p:pic>
      <p:sp>
        <p:nvSpPr>
          <p:cNvPr id="12" name="CuadroTexto 11"/>
          <p:cNvSpPr txBox="1"/>
          <p:nvPr/>
        </p:nvSpPr>
        <p:spPr>
          <a:xfrm>
            <a:off x="230877" y="4919146"/>
            <a:ext cx="3091215" cy="1464231"/>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sz="2000" dirty="0" smtClean="0"/>
              <a:t>Monos aulladores de Guatemala de vida libre y monos aulladores en cautiverio en Brasil.</a:t>
            </a:r>
            <a:endParaRPr lang="es-EC" sz="2000" dirty="0"/>
          </a:p>
        </p:txBody>
      </p:sp>
      <p:sp>
        <p:nvSpPr>
          <p:cNvPr id="15" name="CuadroTexto 14"/>
          <p:cNvSpPr txBox="1"/>
          <p:nvPr/>
        </p:nvSpPr>
        <p:spPr>
          <a:xfrm>
            <a:off x="122829" y="3131949"/>
            <a:ext cx="3066197" cy="1015663"/>
          </a:xfrm>
          <a:prstGeom prst="homePlate">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2000" dirty="0" smtClean="0"/>
              <a:t>El genotipo B es el más prevalente en humanos de América del Sur</a:t>
            </a:r>
            <a:endParaRPr lang="es-EC" sz="2000" dirty="0"/>
          </a:p>
        </p:txBody>
      </p:sp>
      <p:sp>
        <p:nvSpPr>
          <p:cNvPr id="16" name="CuadroTexto 15"/>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GIARDIASIS</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6667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22829" y="6488668"/>
            <a:ext cx="3043450" cy="369332"/>
          </a:xfrm>
          <a:prstGeom prst="rect">
            <a:avLst/>
          </a:prstGeom>
          <a:noFill/>
        </p:spPr>
        <p:txBody>
          <a:bodyPr wrap="square" rtlCol="0">
            <a:spAutoFit/>
          </a:bodyPr>
          <a:lstStyle/>
          <a:p>
            <a:r>
              <a:rPr lang="es-EC" dirty="0" smtClean="0"/>
              <a:t>(</a:t>
            </a:r>
            <a:r>
              <a:rPr lang="es-EC" dirty="0" err="1" smtClean="0"/>
              <a:t>Sprong</a:t>
            </a:r>
            <a:r>
              <a:rPr lang="es-EC" dirty="0" smtClean="0"/>
              <a:t> et al, 2009)</a:t>
            </a:r>
            <a:endParaRPr lang="es-EC" dirty="0"/>
          </a:p>
        </p:txBody>
      </p:sp>
      <p:pic>
        <p:nvPicPr>
          <p:cNvPr id="14" name="Marcador de contenido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0955" y="6100388"/>
            <a:ext cx="3090940" cy="719390"/>
          </a:xfrm>
          <a:prstGeom prst="rect">
            <a:avLst/>
          </a:prstGeom>
        </p:spPr>
      </p:pic>
      <p:sp>
        <p:nvSpPr>
          <p:cNvPr id="10" name="CuadroTexto 9"/>
          <p:cNvSpPr txBox="1"/>
          <p:nvPr/>
        </p:nvSpPr>
        <p:spPr>
          <a:xfrm>
            <a:off x="536078" y="4131590"/>
            <a:ext cx="4299089" cy="1123712"/>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sz="2000" dirty="0" smtClean="0"/>
              <a:t>Registrado en personas en Ecuador  en:</a:t>
            </a:r>
            <a:endParaRPr lang="es-EC" sz="2000" dirty="0"/>
          </a:p>
          <a:p>
            <a:pPr marL="285750" indent="-285750">
              <a:buFont typeface="Arial" panose="020B0604020202020204" pitchFamily="34" charset="0"/>
              <a:buChar char="•"/>
            </a:pPr>
            <a:r>
              <a:rPr lang="es-EC" sz="2000" dirty="0" smtClean="0"/>
              <a:t>Esmeraldas</a:t>
            </a:r>
          </a:p>
          <a:p>
            <a:pPr marL="285750" indent="-285750">
              <a:buFont typeface="Arial" panose="020B0604020202020204" pitchFamily="34" charset="0"/>
              <a:buChar char="•"/>
            </a:pPr>
            <a:r>
              <a:rPr lang="es-EC" sz="2000" dirty="0" smtClean="0"/>
              <a:t>Pichincha</a:t>
            </a:r>
            <a:endParaRPr lang="es-EC" sz="2000" dirty="0"/>
          </a:p>
        </p:txBody>
      </p:sp>
      <p:graphicFrame>
        <p:nvGraphicFramePr>
          <p:cNvPr id="11" name="Diagrama 10"/>
          <p:cNvGraphicFramePr/>
          <p:nvPr/>
        </p:nvGraphicFramePr>
        <p:xfrm>
          <a:off x="271835" y="182576"/>
          <a:ext cx="3905500" cy="11462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 name="Imagen 16"/>
          <p:cNvPicPr>
            <a:picLocks noChangeAspect="1"/>
          </p:cNvPicPr>
          <p:nvPr/>
        </p:nvPicPr>
        <p:blipFill rotWithShape="1">
          <a:blip r:embed="rId9"/>
          <a:srcRect l="10747" t="46964" r="9664" b="18321"/>
          <a:stretch/>
        </p:blipFill>
        <p:spPr>
          <a:xfrm>
            <a:off x="561656" y="1501886"/>
            <a:ext cx="9703558" cy="2456597"/>
          </a:xfrm>
          <a:prstGeom prst="rect">
            <a:avLst/>
          </a:prstGeom>
        </p:spPr>
      </p:pic>
      <p:pic>
        <p:nvPicPr>
          <p:cNvPr id="7" name="Imagen 6"/>
          <p:cNvPicPr>
            <a:picLocks noChangeAspect="1"/>
          </p:cNvPicPr>
          <p:nvPr/>
        </p:nvPicPr>
        <p:blipFill rotWithShape="1">
          <a:blip r:embed="rId10"/>
          <a:srcRect l="9515" t="29642" r="51194" b="23769"/>
          <a:stretch/>
        </p:blipFill>
        <p:spPr>
          <a:xfrm>
            <a:off x="4957097" y="3622300"/>
            <a:ext cx="4576550" cy="3051034"/>
          </a:xfrm>
          <a:prstGeom prst="rect">
            <a:avLst/>
          </a:prstGeom>
        </p:spPr>
      </p:pic>
      <p:sp>
        <p:nvSpPr>
          <p:cNvPr id="18" name="Elipse 17"/>
          <p:cNvSpPr/>
          <p:nvPr/>
        </p:nvSpPr>
        <p:spPr>
          <a:xfrm>
            <a:off x="6540907" y="4244454"/>
            <a:ext cx="1934354" cy="15694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Elipse 18"/>
          <p:cNvSpPr/>
          <p:nvPr/>
        </p:nvSpPr>
        <p:spPr>
          <a:xfrm>
            <a:off x="7508084" y="1873962"/>
            <a:ext cx="1212835" cy="15694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1" name="Imagen 20"/>
          <p:cNvPicPr>
            <a:picLocks noChangeAspect="1"/>
          </p:cNvPicPr>
          <p:nvPr/>
        </p:nvPicPr>
        <p:blipFill rotWithShape="1">
          <a:blip r:embed="rId11"/>
          <a:srcRect l="16357" t="10374" r="9798" b="24636"/>
          <a:stretch/>
        </p:blipFill>
        <p:spPr>
          <a:xfrm>
            <a:off x="4049895" y="182576"/>
            <a:ext cx="586854" cy="556198"/>
          </a:xfrm>
          <a:prstGeom prst="rect">
            <a:avLst/>
          </a:prstGeom>
        </p:spPr>
      </p:pic>
      <p:sp>
        <p:nvSpPr>
          <p:cNvPr id="23" name="CuadroTexto 22"/>
          <p:cNvSpPr txBox="1"/>
          <p:nvPr/>
        </p:nvSpPr>
        <p:spPr>
          <a:xfrm>
            <a:off x="5842378" y="288751"/>
            <a:ext cx="3932773" cy="11237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s-EC" sz="2000" dirty="0" smtClean="0"/>
              <a:t>Es la primera vez que se encuentra el Subtipo BIII en primates </a:t>
            </a:r>
            <a:r>
              <a:rPr lang="es-EC" sz="2000" dirty="0" err="1" smtClean="0"/>
              <a:t>neotropicales</a:t>
            </a:r>
            <a:r>
              <a:rPr lang="es-EC" sz="2000" dirty="0" smtClean="0"/>
              <a:t> en vida libre.</a:t>
            </a:r>
            <a:endParaRPr lang="es-EC" sz="2000" dirty="0"/>
          </a:p>
        </p:txBody>
      </p:sp>
    </p:spTree>
    <p:extLst>
      <p:ext uri="{BB962C8B-B14F-4D97-AF65-F5344CB8AC3E}">
        <p14:creationId xmlns:p14="http://schemas.microsoft.com/office/powerpoint/2010/main" val="124808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19"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286301" y="330674"/>
            <a:ext cx="8882642" cy="3548180"/>
          </a:xfrm>
          <a:prstGeom prst="rect">
            <a:avLst/>
          </a:prstGeom>
        </p:spPr>
      </p:pic>
      <p:pic>
        <p:nvPicPr>
          <p:cNvPr id="7" name="4 Imagen">
            <a:extLst>
              <a:ext uri="{FF2B5EF4-FFF2-40B4-BE49-F238E27FC236}">
                <a16:creationId xmlns:a16="http://schemas.microsoft.com/office/drawing/2014/main" xmlns="" id="{E4141A20-B419-4452-BD1A-7DE38CEB44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rotWithShape="1">
          <a:blip r:embed="rId5"/>
          <a:srcRect l="15205" t="2727" r="18051" b="-2727"/>
          <a:stretch/>
        </p:blipFill>
        <p:spPr>
          <a:xfrm>
            <a:off x="4178535" y="3822818"/>
            <a:ext cx="2372212" cy="2370605"/>
          </a:xfrm>
          <a:prstGeom prst="rect">
            <a:avLst/>
          </a:prstGeom>
        </p:spPr>
      </p:pic>
      <p:sp>
        <p:nvSpPr>
          <p:cNvPr id="6" name="CuadroTexto 5"/>
          <p:cNvSpPr txBox="1"/>
          <p:nvPr/>
        </p:nvSpPr>
        <p:spPr>
          <a:xfrm>
            <a:off x="6772701" y="3878854"/>
            <a:ext cx="3046439" cy="1328023"/>
          </a:xfrm>
          <a:prstGeom prst="round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dirty="0" smtClean="0"/>
              <a:t>62.5% en Costa Rica</a:t>
            </a:r>
          </a:p>
          <a:p>
            <a:r>
              <a:rPr lang="es-EC" dirty="0" smtClean="0"/>
              <a:t>(Chinchilla et al., 2005)</a:t>
            </a:r>
          </a:p>
          <a:p>
            <a:r>
              <a:rPr lang="es-EC" dirty="0" smtClean="0"/>
              <a:t>67% en Argentina (</a:t>
            </a:r>
            <a:r>
              <a:rPr lang="es-EC" dirty="0" err="1" smtClean="0"/>
              <a:t>Kowalewski</a:t>
            </a:r>
            <a:r>
              <a:rPr lang="es-EC" dirty="0"/>
              <a:t> </a:t>
            </a:r>
            <a:r>
              <a:rPr lang="es-EC" dirty="0" smtClean="0"/>
              <a:t>et al, 2010)</a:t>
            </a:r>
            <a:endParaRPr lang="es-EC" dirty="0"/>
          </a:p>
        </p:txBody>
      </p:sp>
      <p:sp>
        <p:nvSpPr>
          <p:cNvPr id="8" name="CuadroTexto 7"/>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GIARDIASIS</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7835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txBox="1">
            <a:spLocks noGrp="1"/>
          </p:cNvSpPr>
          <p:nvPr>
            <p:ph idx="1"/>
          </p:nvPr>
        </p:nvSpPr>
        <p:spPr>
          <a:xfrm>
            <a:off x="444225" y="2374710"/>
            <a:ext cx="5083118" cy="144655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sz="2000" dirty="0" smtClean="0"/>
              <a:t>Cercanía a asentamientos humanos que propicia la ingesta accidental de quistes.</a:t>
            </a:r>
          </a:p>
          <a:p>
            <a:pPr marL="285750" indent="-285750">
              <a:buFont typeface="Arial" panose="020B0604020202020204" pitchFamily="34" charset="0"/>
              <a:buChar char="•"/>
            </a:pPr>
            <a:r>
              <a:rPr lang="es-EC" sz="2000" dirty="0" smtClean="0"/>
              <a:t>Alimentación por turistas.</a:t>
            </a:r>
          </a:p>
          <a:p>
            <a:pPr marL="285750" indent="-285750">
              <a:buFont typeface="Arial" panose="020B0604020202020204" pitchFamily="34" charset="0"/>
              <a:buChar char="•"/>
            </a:pPr>
            <a:r>
              <a:rPr lang="es-EC" sz="2000" dirty="0" smtClean="0"/>
              <a:t>Condiciones climáticas.</a:t>
            </a:r>
          </a:p>
        </p:txBody>
      </p:sp>
      <p:pic>
        <p:nvPicPr>
          <p:cNvPr id="7" name="4 Imagen">
            <a:extLst>
              <a:ext uri="{FF2B5EF4-FFF2-40B4-BE49-F238E27FC236}">
                <a16:creationId xmlns:a16="http://schemas.microsoft.com/office/drawing/2014/main" xmlns=""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a:blip r:embed="rId4"/>
          <a:stretch>
            <a:fillRect/>
          </a:stretch>
        </p:blipFill>
        <p:spPr>
          <a:xfrm>
            <a:off x="5888331" y="3205043"/>
            <a:ext cx="2952624" cy="2213251"/>
          </a:xfrm>
          <a:prstGeom prst="rect">
            <a:avLst/>
          </a:prstGeom>
        </p:spPr>
      </p:pic>
      <p:pic>
        <p:nvPicPr>
          <p:cNvPr id="9" name="Imagen 8"/>
          <p:cNvPicPr>
            <a:picLocks noChangeAspect="1"/>
          </p:cNvPicPr>
          <p:nvPr/>
        </p:nvPicPr>
        <p:blipFill rotWithShape="1">
          <a:blip r:embed="rId5" cstate="print">
            <a:extLst>
              <a:ext uri="{28A0092B-C50C-407E-A947-70E740481C1C}">
                <a14:useLocalDpi xmlns:a14="http://schemas.microsoft.com/office/drawing/2010/main" val="0"/>
              </a:ext>
            </a:extLst>
          </a:blip>
          <a:srcRect l="18833" t="14086" r="5553"/>
          <a:stretch/>
        </p:blipFill>
        <p:spPr>
          <a:xfrm>
            <a:off x="5888331" y="781747"/>
            <a:ext cx="2952624" cy="2516127"/>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4665" y="781747"/>
            <a:ext cx="3346994" cy="2511770"/>
          </a:xfrm>
          <a:prstGeom prst="rect">
            <a:avLst/>
          </a:prstGeom>
        </p:spPr>
      </p:pic>
      <p:pic>
        <p:nvPicPr>
          <p:cNvPr id="11" name="Imagen 10"/>
          <p:cNvPicPr>
            <a:picLocks noChangeAspect="1"/>
          </p:cNvPicPr>
          <p:nvPr/>
        </p:nvPicPr>
        <p:blipFill rotWithShape="1">
          <a:blip r:embed="rId7">
            <a:extLst>
              <a:ext uri="{28A0092B-C50C-407E-A947-70E740481C1C}">
                <a14:useLocalDpi xmlns:a14="http://schemas.microsoft.com/office/drawing/2010/main" val="0"/>
              </a:ext>
            </a:extLst>
          </a:blip>
          <a:srcRect t="12381"/>
          <a:stretch/>
        </p:blipFill>
        <p:spPr>
          <a:xfrm>
            <a:off x="8561937" y="3205043"/>
            <a:ext cx="3369958" cy="2213527"/>
          </a:xfrm>
          <a:prstGeom prst="rect">
            <a:avLst/>
          </a:prstGeom>
        </p:spPr>
      </p:pic>
      <p:sp>
        <p:nvSpPr>
          <p:cNvPr id="12" name="CuadroTexto 11"/>
          <p:cNvSpPr txBox="1"/>
          <p:nvPr/>
        </p:nvSpPr>
        <p:spPr>
          <a:xfrm>
            <a:off x="444225" y="1992573"/>
            <a:ext cx="5083118" cy="382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EC" dirty="0" smtClean="0"/>
              <a:t>FACTORES DE RIESGO</a:t>
            </a:r>
            <a:endParaRPr lang="es-EC" dirty="0"/>
          </a:p>
        </p:txBody>
      </p:sp>
      <p:sp>
        <p:nvSpPr>
          <p:cNvPr id="15" name="CuadroTexto 14"/>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GIARDIASIS</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2180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a:extLst>
              <a:ext uri="{FF2B5EF4-FFF2-40B4-BE49-F238E27FC236}">
                <a16:creationId xmlns:a16="http://schemas.microsoft.com/office/drawing/2014/main" xmlns=""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ángulo 6"/>
          <p:cNvSpPr/>
          <p:nvPr/>
        </p:nvSpPr>
        <p:spPr>
          <a:xfrm>
            <a:off x="7990497" y="3136612"/>
            <a:ext cx="1933610" cy="584775"/>
          </a:xfrm>
          <a:prstGeom prst="rect">
            <a:avLst/>
          </a:prstGeom>
        </p:spPr>
        <p:txBody>
          <a:bodyPr wrap="square">
            <a:spAutoFit/>
          </a:bodyPr>
          <a:lstStyle/>
          <a:p>
            <a:pPr marL="180340" marR="268605" algn="just">
              <a:spcAft>
                <a:spcPts val="0"/>
              </a:spcAft>
            </a:pPr>
            <a:r>
              <a:rPr lang="es-EC" sz="1400" b="1" dirty="0" smtClean="0">
                <a:latin typeface="Arial" panose="020B0604020202020204" pitchFamily="34" charset="0"/>
                <a:ea typeface="Times New Roman" panose="02020603050405020304" pitchFamily="18" charset="0"/>
                <a:cs typeface="Arial" panose="020B0604020202020204" pitchFamily="34" charset="0"/>
              </a:rPr>
              <a:t>Barra </a:t>
            </a:r>
            <a:r>
              <a:rPr lang="es-EC" sz="1400" b="1" dirty="0">
                <a:latin typeface="Arial" panose="020B0604020202020204" pitchFamily="34" charset="0"/>
                <a:ea typeface="Times New Roman" panose="02020603050405020304" pitchFamily="18" charset="0"/>
                <a:cs typeface="Arial" panose="020B0604020202020204" pitchFamily="34" charset="0"/>
              </a:rPr>
              <a:t>= 50 </a:t>
            </a:r>
            <a:r>
              <a:rPr lang="es-EC" sz="1400" b="1" dirty="0" err="1" smtClean="0">
                <a:latin typeface="Arial" panose="020B0604020202020204" pitchFamily="34" charset="0"/>
                <a:ea typeface="Times New Roman" panose="02020603050405020304" pitchFamily="18" charset="0"/>
                <a:cs typeface="Arial" panose="020B0604020202020204" pitchFamily="34" charset="0"/>
              </a:rPr>
              <a:t>uM</a:t>
            </a:r>
            <a:r>
              <a:rPr lang="es-EC" sz="1400" b="1" dirty="0" smtClean="0">
                <a:latin typeface="Arial" panose="020B0604020202020204" pitchFamily="34" charset="0"/>
                <a:ea typeface="Times New Roman" panose="02020603050405020304" pitchFamily="18" charset="0"/>
                <a:cs typeface="Arial" panose="020B0604020202020204" pitchFamily="34" charset="0"/>
              </a:rPr>
              <a:t>                                                                     </a:t>
            </a:r>
            <a:r>
              <a:rPr lang="es-EC" dirty="0" smtClean="0">
                <a:latin typeface="Times New Roman" panose="02020603050405020304" pitchFamily="18" charset="0"/>
                <a:ea typeface="Times New Roman" panose="02020603050405020304" pitchFamily="18" charset="0"/>
              </a:rPr>
              <a:t>. </a:t>
            </a:r>
            <a:endParaRPr lang="es-EC" sz="1100" i="1" dirty="0">
              <a:effectLst/>
              <a:latin typeface="Times New Roman" panose="02020603050405020304" pitchFamily="18" charset="0"/>
              <a:ea typeface="Times New Roman" panose="02020603050405020304" pitchFamily="18" charset="0"/>
            </a:endParaRPr>
          </a:p>
        </p:txBody>
      </p:sp>
      <p:graphicFrame>
        <p:nvGraphicFramePr>
          <p:cNvPr id="9" name="Diagrama 8"/>
          <p:cNvGraphicFramePr/>
          <p:nvPr>
            <p:extLst>
              <p:ext uri="{D42A27DB-BD31-4B8C-83A1-F6EECF244321}">
                <p14:modId xmlns:p14="http://schemas.microsoft.com/office/powerpoint/2010/main" val="978496722"/>
              </p:ext>
            </p:extLst>
          </p:nvPr>
        </p:nvGraphicFramePr>
        <p:xfrm>
          <a:off x="2511187" y="3562066"/>
          <a:ext cx="8146841" cy="22872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Imagen 4"/>
          <p:cNvPicPr>
            <a:picLocks noChangeAspect="1"/>
          </p:cNvPicPr>
          <p:nvPr/>
        </p:nvPicPr>
        <p:blipFill rotWithShape="1">
          <a:blip r:embed="rId9">
            <a:extLst>
              <a:ext uri="{28A0092B-C50C-407E-A947-70E740481C1C}">
                <a14:useLocalDpi xmlns:a14="http://schemas.microsoft.com/office/drawing/2010/main" val="0"/>
              </a:ext>
            </a:extLst>
          </a:blip>
          <a:srcRect b="52678"/>
          <a:stretch/>
        </p:blipFill>
        <p:spPr>
          <a:xfrm>
            <a:off x="2622629" y="711994"/>
            <a:ext cx="6946741" cy="2424618"/>
          </a:xfrm>
          <a:prstGeom prst="rect">
            <a:avLst/>
          </a:prstGeom>
        </p:spPr>
      </p:pic>
      <p:sp>
        <p:nvSpPr>
          <p:cNvPr id="13" name="Rectángulo 12"/>
          <p:cNvSpPr/>
          <p:nvPr/>
        </p:nvSpPr>
        <p:spPr>
          <a:xfrm>
            <a:off x="2511187" y="4705707"/>
            <a:ext cx="5213446" cy="805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Especie asociada a PNH </a:t>
            </a:r>
            <a:r>
              <a:rPr lang="es-EC" dirty="0" err="1" smtClean="0"/>
              <a:t>neotropicales</a:t>
            </a:r>
            <a:r>
              <a:rPr lang="es-EC" dirty="0" smtClean="0"/>
              <a:t>: </a:t>
            </a:r>
            <a:r>
              <a:rPr lang="es-EC" i="1" u="sng" dirty="0" smtClean="0"/>
              <a:t>H. </a:t>
            </a:r>
            <a:r>
              <a:rPr lang="es-EC" i="1" u="sng" dirty="0" err="1" smtClean="0"/>
              <a:t>cebidarum</a:t>
            </a:r>
            <a:endParaRPr lang="es-EC" i="1" u="sng" dirty="0"/>
          </a:p>
        </p:txBody>
      </p:sp>
      <p:sp>
        <p:nvSpPr>
          <p:cNvPr id="8" name="CuadroTexto 7"/>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PARASITISMO</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62441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a:extLst>
              <a:ext uri="{FF2B5EF4-FFF2-40B4-BE49-F238E27FC236}">
                <a16:creationId xmlns:a16="http://schemas.microsoft.com/office/drawing/2014/main" xmlns=""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ángulo 9"/>
          <p:cNvSpPr/>
          <p:nvPr/>
        </p:nvSpPr>
        <p:spPr>
          <a:xfrm>
            <a:off x="2524836" y="5623022"/>
            <a:ext cx="8011236" cy="9353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dirty="0" smtClean="0"/>
              <a:t>Identificar la diversidad parasítica real y el carácter </a:t>
            </a:r>
            <a:r>
              <a:rPr lang="es-EC" dirty="0" err="1" smtClean="0"/>
              <a:t>zoonótico</a:t>
            </a:r>
            <a:r>
              <a:rPr lang="es-EC" dirty="0" smtClean="0"/>
              <a:t> requiere </a:t>
            </a:r>
          </a:p>
          <a:p>
            <a:pPr algn="ctr"/>
            <a:r>
              <a:rPr lang="es-EC" dirty="0" smtClean="0"/>
              <a:t>de descripciones morfológicas detallas apoyadas en análisis moleculares</a:t>
            </a:r>
            <a:endParaRPr lang="es-EC" dirty="0"/>
          </a:p>
        </p:txBody>
      </p:sp>
      <p:graphicFrame>
        <p:nvGraphicFramePr>
          <p:cNvPr id="9" name="Diagrama 8"/>
          <p:cNvGraphicFramePr/>
          <p:nvPr>
            <p:extLst>
              <p:ext uri="{D42A27DB-BD31-4B8C-83A1-F6EECF244321}">
                <p14:modId xmlns:p14="http://schemas.microsoft.com/office/powerpoint/2010/main" val="787769745"/>
              </p:ext>
            </p:extLst>
          </p:nvPr>
        </p:nvGraphicFramePr>
        <p:xfrm>
          <a:off x="2524836" y="3279623"/>
          <a:ext cx="8297840" cy="21177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Imagen 4"/>
          <p:cNvPicPr>
            <a:picLocks noChangeAspect="1"/>
          </p:cNvPicPr>
          <p:nvPr/>
        </p:nvPicPr>
        <p:blipFill rotWithShape="1">
          <a:blip r:embed="rId9">
            <a:extLst>
              <a:ext uri="{28A0092B-C50C-407E-A947-70E740481C1C}">
                <a14:useLocalDpi xmlns:a14="http://schemas.microsoft.com/office/drawing/2010/main" val="0"/>
              </a:ext>
            </a:extLst>
          </a:blip>
          <a:srcRect t="47322"/>
          <a:stretch/>
        </p:blipFill>
        <p:spPr>
          <a:xfrm>
            <a:off x="3013584" y="491322"/>
            <a:ext cx="6321949" cy="2456248"/>
          </a:xfrm>
          <a:prstGeom prst="rect">
            <a:avLst/>
          </a:prstGeom>
        </p:spPr>
      </p:pic>
      <p:sp>
        <p:nvSpPr>
          <p:cNvPr id="12" name="Rectángulo 11"/>
          <p:cNvSpPr/>
          <p:nvPr/>
        </p:nvSpPr>
        <p:spPr>
          <a:xfrm>
            <a:off x="7964925" y="2882254"/>
            <a:ext cx="1933610" cy="584775"/>
          </a:xfrm>
          <a:prstGeom prst="rect">
            <a:avLst/>
          </a:prstGeom>
        </p:spPr>
        <p:txBody>
          <a:bodyPr wrap="square">
            <a:spAutoFit/>
          </a:bodyPr>
          <a:lstStyle/>
          <a:p>
            <a:pPr marL="180340" marR="268605" algn="just">
              <a:spcAft>
                <a:spcPts val="0"/>
              </a:spcAft>
            </a:pPr>
            <a:r>
              <a:rPr lang="es-EC" sz="1400" b="1" dirty="0" smtClean="0">
                <a:latin typeface="Arial" panose="020B0604020202020204" pitchFamily="34" charset="0"/>
                <a:ea typeface="Times New Roman" panose="02020603050405020304" pitchFamily="18" charset="0"/>
                <a:cs typeface="Arial" panose="020B0604020202020204" pitchFamily="34" charset="0"/>
              </a:rPr>
              <a:t>Barra </a:t>
            </a:r>
            <a:r>
              <a:rPr lang="es-EC" sz="1400" b="1" dirty="0">
                <a:latin typeface="Arial" panose="020B0604020202020204" pitchFamily="34" charset="0"/>
                <a:ea typeface="Times New Roman" panose="02020603050405020304" pitchFamily="18" charset="0"/>
                <a:cs typeface="Arial" panose="020B0604020202020204" pitchFamily="34" charset="0"/>
              </a:rPr>
              <a:t>= 50 </a:t>
            </a:r>
            <a:r>
              <a:rPr lang="es-EC" sz="1400" b="1" dirty="0" err="1" smtClean="0">
                <a:latin typeface="Arial" panose="020B0604020202020204" pitchFamily="34" charset="0"/>
                <a:ea typeface="Times New Roman" panose="02020603050405020304" pitchFamily="18" charset="0"/>
                <a:cs typeface="Arial" panose="020B0604020202020204" pitchFamily="34" charset="0"/>
              </a:rPr>
              <a:t>uM</a:t>
            </a:r>
            <a:r>
              <a:rPr lang="es-EC" sz="1400" b="1" dirty="0" smtClean="0">
                <a:latin typeface="Arial" panose="020B0604020202020204" pitchFamily="34" charset="0"/>
                <a:ea typeface="Times New Roman" panose="02020603050405020304" pitchFamily="18" charset="0"/>
                <a:cs typeface="Arial" panose="020B0604020202020204" pitchFamily="34" charset="0"/>
              </a:rPr>
              <a:t>                                                                     </a:t>
            </a:r>
            <a:r>
              <a:rPr lang="es-EC" dirty="0" smtClean="0">
                <a:latin typeface="Times New Roman" panose="02020603050405020304" pitchFamily="18" charset="0"/>
                <a:ea typeface="Times New Roman" panose="02020603050405020304" pitchFamily="18" charset="0"/>
              </a:rPr>
              <a:t>. </a:t>
            </a:r>
            <a:endParaRPr lang="es-EC" sz="1100" i="1" dirty="0">
              <a:effectLst/>
              <a:latin typeface="Times New Roman" panose="02020603050405020304" pitchFamily="18" charset="0"/>
              <a:ea typeface="Times New Roman" panose="02020603050405020304" pitchFamily="18" charset="0"/>
            </a:endParaRPr>
          </a:p>
        </p:txBody>
      </p:sp>
      <p:sp>
        <p:nvSpPr>
          <p:cNvPr id="13" name="Rectángulo 12"/>
          <p:cNvSpPr/>
          <p:nvPr/>
        </p:nvSpPr>
        <p:spPr>
          <a:xfrm>
            <a:off x="2511187" y="4705707"/>
            <a:ext cx="5213446" cy="805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Especie asociada a PNH </a:t>
            </a:r>
            <a:r>
              <a:rPr lang="es-EC" dirty="0" err="1" smtClean="0"/>
              <a:t>neotropicales</a:t>
            </a:r>
            <a:r>
              <a:rPr lang="es-EC" dirty="0" smtClean="0"/>
              <a:t>: </a:t>
            </a:r>
            <a:r>
              <a:rPr lang="es-EC" i="1" u="sng" dirty="0" smtClean="0"/>
              <a:t>S. </a:t>
            </a:r>
            <a:r>
              <a:rPr lang="es-EC" i="1" u="sng" dirty="0" err="1" smtClean="0"/>
              <a:t>cebus</a:t>
            </a:r>
            <a:endParaRPr lang="es-EC" i="1" u="sng" dirty="0"/>
          </a:p>
        </p:txBody>
      </p:sp>
      <p:sp>
        <p:nvSpPr>
          <p:cNvPr id="15" name="CuadroTexto 14"/>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PARASITISMO</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9877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a:extLst>
              <a:ext uri="{FF2B5EF4-FFF2-40B4-BE49-F238E27FC236}">
                <a16:creationId xmlns:a16="http://schemas.microsoft.com/office/drawing/2014/main" xmlns=""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6858" y="591244"/>
            <a:ext cx="6171709" cy="5122158"/>
          </a:xfrm>
          <a:prstGeom prst="rect">
            <a:avLst/>
          </a:prstGeom>
        </p:spPr>
      </p:pic>
      <p:sp>
        <p:nvSpPr>
          <p:cNvPr id="12" name="Rectángulo 11"/>
          <p:cNvSpPr/>
          <p:nvPr/>
        </p:nvSpPr>
        <p:spPr>
          <a:xfrm>
            <a:off x="2676836" y="5713402"/>
            <a:ext cx="5758665" cy="6460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C" dirty="0" smtClean="0"/>
          </a:p>
          <a:p>
            <a:pPr algn="ctr"/>
            <a:r>
              <a:rPr lang="es-EC" b="1" dirty="0" smtClean="0"/>
              <a:t>Porcentaje de infectados por </a:t>
            </a:r>
            <a:r>
              <a:rPr lang="es-EC" b="1" i="1" dirty="0" err="1" smtClean="0"/>
              <a:t>Hymenolepis</a:t>
            </a:r>
            <a:r>
              <a:rPr lang="es-EC" b="1" dirty="0" smtClean="0"/>
              <a:t> </a:t>
            </a:r>
            <a:r>
              <a:rPr lang="es-EC" b="1" dirty="0" err="1" smtClean="0"/>
              <a:t>sp</a:t>
            </a:r>
            <a:r>
              <a:rPr lang="es-EC" b="1" dirty="0" smtClean="0"/>
              <a:t>. 59- 13%</a:t>
            </a:r>
          </a:p>
          <a:p>
            <a:pPr algn="ctr"/>
            <a:r>
              <a:rPr lang="es-EC" dirty="0"/>
              <a:t>Porcentaje de infectados por </a:t>
            </a:r>
            <a:r>
              <a:rPr lang="es-EC" i="1" dirty="0" err="1"/>
              <a:t>Strongyloides</a:t>
            </a:r>
            <a:r>
              <a:rPr lang="es-EC" dirty="0"/>
              <a:t> </a:t>
            </a:r>
            <a:r>
              <a:rPr lang="es-EC" dirty="0" err="1"/>
              <a:t>sp</a:t>
            </a:r>
            <a:r>
              <a:rPr lang="es-EC" dirty="0"/>
              <a:t>. 89-100%</a:t>
            </a:r>
          </a:p>
          <a:p>
            <a:pPr algn="ctr"/>
            <a:endParaRPr lang="es-EC" dirty="0" smtClean="0"/>
          </a:p>
        </p:txBody>
      </p:sp>
      <p:sp>
        <p:nvSpPr>
          <p:cNvPr id="8" name="CuadroTexto 7"/>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PARASITISMO</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37605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4" name="Marcador de contenido 3"/>
          <p:cNvPicPr>
            <a:picLocks noGrp="1" noChangeAspect="1"/>
          </p:cNvPicPr>
          <p:nvPr>
            <p:ph idx="1"/>
          </p:nvPr>
        </p:nvPicPr>
        <p:blipFill>
          <a:blip r:embed="rId3"/>
          <a:stretch>
            <a:fillRect/>
          </a:stretch>
        </p:blipFill>
        <p:spPr>
          <a:xfrm>
            <a:off x="8945109" y="5878196"/>
            <a:ext cx="3090940" cy="719390"/>
          </a:xfrm>
          <a:prstGeom prst="rect">
            <a:avLst/>
          </a:prstGeom>
        </p:spPr>
      </p:pic>
      <p:sp>
        <p:nvSpPr>
          <p:cNvPr id="5" name="CuadroTexto 4"/>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GIARDIASIS</a:t>
            </a:r>
            <a:endParaRPr lang="es-ES" sz="2800" b="1" i="1" dirty="0">
              <a:ln w="0"/>
              <a:effectLst>
                <a:outerShdw blurRad="38100" dist="19050" dir="2700000" algn="tl" rotWithShape="0">
                  <a:schemeClr val="dk1">
                    <a:alpha val="40000"/>
                  </a:schemeClr>
                </a:outerShdw>
              </a:effectLst>
            </a:endParaRPr>
          </a:p>
        </p:txBody>
      </p:sp>
      <p:pic>
        <p:nvPicPr>
          <p:cNvPr id="7" name="Imagen 6"/>
          <p:cNvPicPr>
            <a:picLocks noChangeAspect="1"/>
          </p:cNvPicPr>
          <p:nvPr/>
        </p:nvPicPr>
        <p:blipFill rotWithShape="1">
          <a:blip r:embed="rId4"/>
          <a:srcRect l="27230" t="28211" r="42539" b="20354"/>
          <a:stretch/>
        </p:blipFill>
        <p:spPr>
          <a:xfrm>
            <a:off x="126608" y="986815"/>
            <a:ext cx="5061800" cy="4640262"/>
          </a:xfrm>
          <a:prstGeom prst="rect">
            <a:avLst/>
          </a:prstGeom>
        </p:spPr>
      </p:pic>
      <p:sp>
        <p:nvSpPr>
          <p:cNvPr id="8" name="Rectángulo 7"/>
          <p:cNvSpPr/>
          <p:nvPr/>
        </p:nvSpPr>
        <p:spPr>
          <a:xfrm>
            <a:off x="5085914" y="2266950"/>
            <a:ext cx="6847641" cy="367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10" name="Diagrama 9"/>
          <p:cNvGraphicFramePr/>
          <p:nvPr>
            <p:extLst>
              <p:ext uri="{D42A27DB-BD31-4B8C-83A1-F6EECF244321}">
                <p14:modId xmlns:p14="http://schemas.microsoft.com/office/powerpoint/2010/main" val="2152665991"/>
              </p:ext>
            </p:extLst>
          </p:nvPr>
        </p:nvGraphicFramePr>
        <p:xfrm>
          <a:off x="5430035" y="523220"/>
          <a:ext cx="650352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Rectángulo 10"/>
          <p:cNvSpPr/>
          <p:nvPr/>
        </p:nvSpPr>
        <p:spPr>
          <a:xfrm>
            <a:off x="5145540" y="3161368"/>
            <a:ext cx="6890509" cy="2780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75106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6858" y="591244"/>
            <a:ext cx="6171709" cy="5122158"/>
          </a:xfrm>
          <a:prstGeom prst="rect">
            <a:avLst/>
          </a:prstGeom>
        </p:spPr>
      </p:pic>
      <p:pic>
        <p:nvPicPr>
          <p:cNvPr id="14" name="4 Imagen">
            <a:extLst>
              <a:ext uri="{FF2B5EF4-FFF2-40B4-BE49-F238E27FC236}">
                <a16:creationId xmlns:a16="http://schemas.microsoft.com/office/drawing/2014/main" xmlns="" id="{E4141A20-B419-4452-BD1A-7DE38CEB44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CuadroTexto 12"/>
          <p:cNvSpPr txBox="1"/>
          <p:nvPr/>
        </p:nvSpPr>
        <p:spPr>
          <a:xfrm>
            <a:off x="2909810" y="637688"/>
            <a:ext cx="586628" cy="369332"/>
          </a:xfrm>
          <a:prstGeom prst="rect">
            <a:avLst/>
          </a:prstGeom>
          <a:noFill/>
        </p:spPr>
        <p:txBody>
          <a:bodyPr wrap="square" rtlCol="0">
            <a:spAutoFit/>
          </a:bodyPr>
          <a:lstStyle/>
          <a:p>
            <a:r>
              <a:rPr lang="es-EC" dirty="0" smtClean="0"/>
              <a:t>4/4</a:t>
            </a:r>
            <a:endParaRPr lang="es-EC" dirty="0"/>
          </a:p>
        </p:txBody>
      </p:sp>
      <p:sp>
        <p:nvSpPr>
          <p:cNvPr id="15" name="CuadroTexto 14"/>
          <p:cNvSpPr txBox="1"/>
          <p:nvPr/>
        </p:nvSpPr>
        <p:spPr>
          <a:xfrm>
            <a:off x="3458688" y="3378937"/>
            <a:ext cx="586628" cy="369332"/>
          </a:xfrm>
          <a:prstGeom prst="rect">
            <a:avLst/>
          </a:prstGeom>
          <a:noFill/>
        </p:spPr>
        <p:txBody>
          <a:bodyPr wrap="square" rtlCol="0">
            <a:spAutoFit/>
          </a:bodyPr>
          <a:lstStyle/>
          <a:p>
            <a:r>
              <a:rPr lang="es-EC" dirty="0" smtClean="0"/>
              <a:t>1/5</a:t>
            </a:r>
            <a:endParaRPr lang="es-EC" dirty="0"/>
          </a:p>
        </p:txBody>
      </p:sp>
      <p:cxnSp>
        <p:nvCxnSpPr>
          <p:cNvPr id="17" name="Conector recto de flecha 16"/>
          <p:cNvCxnSpPr/>
          <p:nvPr/>
        </p:nvCxnSpPr>
        <p:spPr>
          <a:xfrm>
            <a:off x="3203952" y="1007020"/>
            <a:ext cx="0" cy="3519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Conector recto de flecha 17"/>
          <p:cNvCxnSpPr/>
          <p:nvPr/>
        </p:nvCxnSpPr>
        <p:spPr>
          <a:xfrm>
            <a:off x="3639707" y="3748269"/>
            <a:ext cx="0" cy="3519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 name="CuadroTexto 2"/>
          <p:cNvSpPr txBox="1"/>
          <p:nvPr/>
        </p:nvSpPr>
        <p:spPr>
          <a:xfrm>
            <a:off x="331048" y="5763833"/>
            <a:ext cx="5157524" cy="646331"/>
          </a:xfrm>
          <a:prstGeom prst="homePlate">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dirty="0" smtClean="0"/>
              <a:t>Sesgo hacia los individuos machos en la presencia de infección por </a:t>
            </a:r>
            <a:r>
              <a:rPr lang="es-EC" i="1" dirty="0" err="1" smtClean="0"/>
              <a:t>Hymenolepis</a:t>
            </a:r>
            <a:r>
              <a:rPr lang="es-EC" dirty="0" smtClean="0"/>
              <a:t> </a:t>
            </a:r>
            <a:r>
              <a:rPr lang="es-EC" dirty="0" err="1" smtClean="0"/>
              <a:t>sp</a:t>
            </a:r>
            <a:r>
              <a:rPr lang="es-EC" dirty="0" smtClean="0"/>
              <a:t>.</a:t>
            </a:r>
            <a:endParaRPr lang="es-EC" dirty="0"/>
          </a:p>
        </p:txBody>
      </p:sp>
      <p:sp>
        <p:nvSpPr>
          <p:cNvPr id="20" name="CuadroTexto 19"/>
          <p:cNvSpPr txBox="1"/>
          <p:nvPr/>
        </p:nvSpPr>
        <p:spPr>
          <a:xfrm>
            <a:off x="5344575" y="5761996"/>
            <a:ext cx="5157524" cy="646331"/>
          </a:xfrm>
          <a:prstGeom prst="chevron">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dirty="0" err="1" smtClean="0"/>
              <a:t>Poulin</a:t>
            </a:r>
            <a:r>
              <a:rPr lang="es-EC" dirty="0" smtClean="0"/>
              <a:t>, (1996) indica que esta tendencia se repite en varios mamíferos.</a:t>
            </a:r>
            <a:endParaRPr lang="es-EC" dirty="0"/>
          </a:p>
        </p:txBody>
      </p:sp>
      <p:sp>
        <p:nvSpPr>
          <p:cNvPr id="23" name="CuadroTexto 22"/>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PARASITISMO</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2344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a:extLst>
              <a:ext uri="{FF2B5EF4-FFF2-40B4-BE49-F238E27FC236}">
                <a16:creationId xmlns:a16="http://schemas.microsoft.com/office/drawing/2014/main" xmlns=""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CuadroTexto 12"/>
          <p:cNvSpPr txBox="1"/>
          <p:nvPr/>
        </p:nvSpPr>
        <p:spPr>
          <a:xfrm>
            <a:off x="2909810" y="637688"/>
            <a:ext cx="586628" cy="369332"/>
          </a:xfrm>
          <a:prstGeom prst="rect">
            <a:avLst/>
          </a:prstGeom>
          <a:noFill/>
        </p:spPr>
        <p:txBody>
          <a:bodyPr wrap="square" rtlCol="0">
            <a:spAutoFit/>
          </a:bodyPr>
          <a:lstStyle/>
          <a:p>
            <a:r>
              <a:rPr lang="es-EC" dirty="0" smtClean="0"/>
              <a:t>4/4</a:t>
            </a:r>
            <a:endParaRPr lang="es-EC" dirty="0"/>
          </a:p>
        </p:txBody>
      </p:sp>
      <p:sp>
        <p:nvSpPr>
          <p:cNvPr id="15" name="CuadroTexto 14"/>
          <p:cNvSpPr txBox="1"/>
          <p:nvPr/>
        </p:nvSpPr>
        <p:spPr>
          <a:xfrm>
            <a:off x="3458688" y="3378937"/>
            <a:ext cx="586628" cy="369332"/>
          </a:xfrm>
          <a:prstGeom prst="rect">
            <a:avLst/>
          </a:prstGeom>
          <a:noFill/>
        </p:spPr>
        <p:txBody>
          <a:bodyPr wrap="square" rtlCol="0">
            <a:spAutoFit/>
          </a:bodyPr>
          <a:lstStyle/>
          <a:p>
            <a:r>
              <a:rPr lang="es-EC" dirty="0" smtClean="0"/>
              <a:t>1/5</a:t>
            </a:r>
            <a:endParaRPr lang="es-EC" dirty="0"/>
          </a:p>
        </p:txBody>
      </p:sp>
      <p:cxnSp>
        <p:nvCxnSpPr>
          <p:cNvPr id="17" name="Conector recto de flecha 16"/>
          <p:cNvCxnSpPr/>
          <p:nvPr/>
        </p:nvCxnSpPr>
        <p:spPr>
          <a:xfrm>
            <a:off x="3364373" y="1007020"/>
            <a:ext cx="0" cy="3519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Conector recto de flecha 17"/>
          <p:cNvCxnSpPr/>
          <p:nvPr/>
        </p:nvCxnSpPr>
        <p:spPr>
          <a:xfrm>
            <a:off x="3752002" y="3758142"/>
            <a:ext cx="0" cy="3519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 name="CuadroTexto 2"/>
          <p:cNvSpPr txBox="1"/>
          <p:nvPr/>
        </p:nvSpPr>
        <p:spPr>
          <a:xfrm>
            <a:off x="331048" y="5763833"/>
            <a:ext cx="5157524" cy="646331"/>
          </a:xfrm>
          <a:prstGeom prst="homePlate">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dirty="0" smtClean="0"/>
              <a:t>Sesgo hacia los individuos machos en la presencia de infección por </a:t>
            </a:r>
            <a:r>
              <a:rPr lang="es-EC" i="1" dirty="0" err="1" smtClean="0"/>
              <a:t>Hymenolepis</a:t>
            </a:r>
            <a:r>
              <a:rPr lang="es-EC" dirty="0" smtClean="0"/>
              <a:t> </a:t>
            </a:r>
            <a:r>
              <a:rPr lang="es-EC" dirty="0" err="1" smtClean="0"/>
              <a:t>sp</a:t>
            </a:r>
            <a:r>
              <a:rPr lang="es-EC" dirty="0" smtClean="0"/>
              <a:t>.</a:t>
            </a:r>
            <a:endParaRPr lang="es-EC" dirty="0"/>
          </a:p>
        </p:txBody>
      </p:sp>
      <p:sp>
        <p:nvSpPr>
          <p:cNvPr id="20" name="CuadroTexto 19"/>
          <p:cNvSpPr txBox="1"/>
          <p:nvPr/>
        </p:nvSpPr>
        <p:spPr>
          <a:xfrm>
            <a:off x="5344575" y="5761996"/>
            <a:ext cx="5157524" cy="646331"/>
          </a:xfrm>
          <a:prstGeom prst="chevron">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dirty="0" err="1" smtClean="0"/>
              <a:t>Poulin</a:t>
            </a:r>
            <a:r>
              <a:rPr lang="es-EC" dirty="0" smtClean="0"/>
              <a:t>, (1996) indica que esta tendencia se repite en varios mamíferos.</a:t>
            </a:r>
            <a:endParaRPr lang="es-EC" dirty="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632" y="556320"/>
            <a:ext cx="4838872" cy="4690440"/>
          </a:xfrm>
          <a:prstGeom prst="rect">
            <a:avLst/>
          </a:prstGeom>
        </p:spPr>
      </p:pic>
      <p:sp>
        <p:nvSpPr>
          <p:cNvPr id="2" name="CuadroTexto 1"/>
          <p:cNvSpPr txBox="1"/>
          <p:nvPr/>
        </p:nvSpPr>
        <p:spPr>
          <a:xfrm>
            <a:off x="5344574" y="4828674"/>
            <a:ext cx="1697909"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dirty="0" smtClean="0"/>
              <a:t>Huevo </a:t>
            </a:r>
            <a:r>
              <a:rPr lang="es-EC" dirty="0" err="1" smtClean="0"/>
              <a:t>embrionado</a:t>
            </a:r>
            <a:endParaRPr lang="es-EC" dirty="0"/>
          </a:p>
        </p:txBody>
      </p:sp>
      <p:sp>
        <p:nvSpPr>
          <p:cNvPr id="21" name="CuadroTexto 20"/>
          <p:cNvSpPr txBox="1"/>
          <p:nvPr/>
        </p:nvSpPr>
        <p:spPr>
          <a:xfrm>
            <a:off x="969723" y="4391386"/>
            <a:ext cx="1697909"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dirty="0" smtClean="0"/>
              <a:t>Escarabajo ingiere el huevo</a:t>
            </a:r>
            <a:endParaRPr lang="es-EC" dirty="0"/>
          </a:p>
        </p:txBody>
      </p:sp>
      <p:sp>
        <p:nvSpPr>
          <p:cNvPr id="22" name="CuadroTexto 21"/>
          <p:cNvSpPr txBox="1"/>
          <p:nvPr/>
        </p:nvSpPr>
        <p:spPr>
          <a:xfrm>
            <a:off x="1151080" y="1688291"/>
            <a:ext cx="1697909"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dirty="0" smtClean="0"/>
              <a:t>Desarrollo </a:t>
            </a:r>
            <a:r>
              <a:rPr lang="es-EC" dirty="0" err="1" smtClean="0"/>
              <a:t>cisticercoide</a:t>
            </a:r>
            <a:endParaRPr lang="es-EC" dirty="0"/>
          </a:p>
        </p:txBody>
      </p:sp>
      <p:sp>
        <p:nvSpPr>
          <p:cNvPr id="23" name="CuadroTexto 22"/>
          <p:cNvSpPr txBox="1"/>
          <p:nvPr/>
        </p:nvSpPr>
        <p:spPr>
          <a:xfrm>
            <a:off x="6209915" y="704663"/>
            <a:ext cx="1910294"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dirty="0" smtClean="0"/>
              <a:t>Ingesta del artrópodo infectado</a:t>
            </a:r>
            <a:endParaRPr lang="es-EC" dirty="0"/>
          </a:p>
        </p:txBody>
      </p:sp>
      <p:sp>
        <p:nvSpPr>
          <p:cNvPr id="25" name="CuadroTexto 24"/>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PARASITISMO</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6169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2" grpId="0" animBg="1"/>
      <p:bldP spid="2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a:extLst>
              <a:ext uri="{FF2B5EF4-FFF2-40B4-BE49-F238E27FC236}">
                <a16:creationId xmlns:a16="http://schemas.microsoft.com/office/drawing/2014/main" xmlns=""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6858" y="591244"/>
            <a:ext cx="6171709" cy="5122158"/>
          </a:xfrm>
          <a:prstGeom prst="rect">
            <a:avLst/>
          </a:prstGeom>
        </p:spPr>
      </p:pic>
      <p:sp>
        <p:nvSpPr>
          <p:cNvPr id="12" name="Rectángulo 11"/>
          <p:cNvSpPr/>
          <p:nvPr/>
        </p:nvSpPr>
        <p:spPr>
          <a:xfrm>
            <a:off x="2676836" y="5713402"/>
            <a:ext cx="5758665" cy="6460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C" dirty="0" smtClean="0"/>
          </a:p>
          <a:p>
            <a:pPr algn="ctr"/>
            <a:r>
              <a:rPr lang="es-EC" dirty="0" smtClean="0"/>
              <a:t>Porcentaje de infectados por </a:t>
            </a:r>
            <a:r>
              <a:rPr lang="es-EC" dirty="0" err="1" smtClean="0"/>
              <a:t>Hymenolepis</a:t>
            </a:r>
            <a:r>
              <a:rPr lang="es-EC" dirty="0" smtClean="0"/>
              <a:t> </a:t>
            </a:r>
            <a:r>
              <a:rPr lang="es-EC" dirty="0" err="1" smtClean="0"/>
              <a:t>sp</a:t>
            </a:r>
            <a:r>
              <a:rPr lang="es-EC" dirty="0" smtClean="0"/>
              <a:t>. 59- 13%</a:t>
            </a:r>
          </a:p>
          <a:p>
            <a:pPr algn="ctr"/>
            <a:r>
              <a:rPr lang="es-EC" b="1" dirty="0"/>
              <a:t>Porcentaje de infectados por </a:t>
            </a:r>
            <a:r>
              <a:rPr lang="es-EC" b="1" i="1" dirty="0" err="1"/>
              <a:t>Strongyloides</a:t>
            </a:r>
            <a:r>
              <a:rPr lang="es-EC" b="1" dirty="0"/>
              <a:t> </a:t>
            </a:r>
            <a:r>
              <a:rPr lang="es-EC" b="1" dirty="0" err="1"/>
              <a:t>sp</a:t>
            </a:r>
            <a:r>
              <a:rPr lang="es-EC" b="1" dirty="0"/>
              <a:t>. 89-100%</a:t>
            </a:r>
          </a:p>
          <a:p>
            <a:pPr algn="ctr"/>
            <a:endParaRPr lang="es-EC" dirty="0" smtClean="0"/>
          </a:p>
        </p:txBody>
      </p:sp>
      <p:sp>
        <p:nvSpPr>
          <p:cNvPr id="7" name="CuadroTexto 6"/>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PARASITISMO</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76525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a:extLst>
              <a:ext uri="{FF2B5EF4-FFF2-40B4-BE49-F238E27FC236}">
                <a16:creationId xmlns:a16="http://schemas.microsoft.com/office/drawing/2014/main" xmlns=""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4"/>
          <a:stretch>
            <a:fillRect/>
          </a:stretch>
        </p:blipFill>
        <p:spPr>
          <a:xfrm>
            <a:off x="100210" y="763242"/>
            <a:ext cx="2621507" cy="2328874"/>
          </a:xfrm>
          <a:prstGeom prst="rect">
            <a:avLst/>
          </a:prstGeom>
        </p:spPr>
      </p:pic>
      <p:grpSp>
        <p:nvGrpSpPr>
          <p:cNvPr id="15" name="Grupo 14"/>
          <p:cNvGrpSpPr/>
          <p:nvPr/>
        </p:nvGrpSpPr>
        <p:grpSpPr>
          <a:xfrm>
            <a:off x="-51461" y="3061764"/>
            <a:ext cx="2789435" cy="1125225"/>
            <a:chOff x="416761" y="2489471"/>
            <a:chExt cx="2718695" cy="1275735"/>
          </a:xfrm>
        </p:grpSpPr>
        <p:sp>
          <p:nvSpPr>
            <p:cNvPr id="16" name="Rectángulo 15"/>
            <p:cNvSpPr/>
            <p:nvPr/>
          </p:nvSpPr>
          <p:spPr>
            <a:xfrm>
              <a:off x="543405" y="2510990"/>
              <a:ext cx="2592051" cy="125421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ángulo 20"/>
            <p:cNvSpPr/>
            <p:nvPr/>
          </p:nvSpPr>
          <p:spPr>
            <a:xfrm>
              <a:off x="416761" y="2489471"/>
              <a:ext cx="2592051" cy="1125225"/>
            </a:xfrm>
            <a:prstGeom prst="rect">
              <a:avLst/>
            </a:prstGeom>
          </p:spPr>
          <p:style>
            <a:lnRef idx="2">
              <a:schemeClr val="accent1"/>
            </a:lnRef>
            <a:fillRef idx="1">
              <a:schemeClr val="lt1"/>
            </a:fillRef>
            <a:effectRef idx="0">
              <a:schemeClr val="accent1"/>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Monos aulladores de vida libre 80% (</a:t>
              </a:r>
              <a:r>
                <a:rPr lang="es-EC" sz="1800" kern="1200" dirty="0" err="1" smtClean="0"/>
                <a:t>Helenbrook</a:t>
              </a:r>
              <a:r>
                <a:rPr lang="es-EC" sz="1800" kern="1200" dirty="0" smtClean="0"/>
                <a:t> et al, 2015)</a:t>
              </a:r>
              <a:endParaRPr lang="es-EC" sz="1800" kern="1200" dirty="0"/>
            </a:p>
          </p:txBody>
        </p:sp>
      </p:grpSp>
      <p:sp>
        <p:nvSpPr>
          <p:cNvPr id="22" name="Rectángulo 21"/>
          <p:cNvSpPr/>
          <p:nvPr/>
        </p:nvSpPr>
        <p:spPr>
          <a:xfrm>
            <a:off x="2737974" y="763242"/>
            <a:ext cx="2616732" cy="2298522"/>
          </a:xfrm>
          <a:prstGeom prst="rect">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23" name="Grupo 22"/>
          <p:cNvGrpSpPr/>
          <p:nvPr/>
        </p:nvGrpSpPr>
        <p:grpSpPr>
          <a:xfrm>
            <a:off x="2737974" y="3092116"/>
            <a:ext cx="2616732" cy="1094873"/>
            <a:chOff x="329639" y="3788254"/>
            <a:chExt cx="1215031" cy="1215031"/>
          </a:xfrm>
        </p:grpSpPr>
        <p:sp>
          <p:nvSpPr>
            <p:cNvPr id="24" name="Rectángulo 23"/>
            <p:cNvSpPr/>
            <p:nvPr/>
          </p:nvSpPr>
          <p:spPr>
            <a:xfrm>
              <a:off x="329639" y="3788254"/>
              <a:ext cx="1215031" cy="121503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ángulo 24"/>
            <p:cNvSpPr/>
            <p:nvPr/>
          </p:nvSpPr>
          <p:spPr>
            <a:xfrm>
              <a:off x="329639" y="3788254"/>
              <a:ext cx="1215031" cy="1067708"/>
            </a:xfrm>
            <a:prstGeom prst="rect">
              <a:avLst/>
            </a:prstGeom>
          </p:spPr>
          <p:style>
            <a:lnRef idx="2">
              <a:schemeClr val="accent1"/>
            </a:lnRef>
            <a:fillRef idx="1">
              <a:schemeClr val="lt1"/>
            </a:fillRef>
            <a:effectRef idx="0">
              <a:schemeClr val="accent1"/>
            </a:effectRef>
            <a:fontRef idx="minor">
              <a:schemeClr val="dk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Capuchinos cariblancos 75.9% (</a:t>
              </a:r>
              <a:r>
                <a:rPr lang="es-EC" sz="1700" kern="1200" dirty="0" err="1" smtClean="0"/>
                <a:t>Parr</a:t>
              </a:r>
              <a:r>
                <a:rPr lang="es-EC" sz="1700" kern="1200" dirty="0" smtClean="0"/>
                <a:t> et al, 2013)</a:t>
              </a:r>
              <a:endParaRPr lang="es-EC" sz="1700" kern="1200" dirty="0"/>
            </a:p>
          </p:txBody>
        </p:sp>
      </p:grpSp>
      <p:grpSp>
        <p:nvGrpSpPr>
          <p:cNvPr id="26" name="Grupo 25"/>
          <p:cNvGrpSpPr/>
          <p:nvPr/>
        </p:nvGrpSpPr>
        <p:grpSpPr>
          <a:xfrm>
            <a:off x="1506686" y="6142541"/>
            <a:ext cx="2539654" cy="549848"/>
            <a:chOff x="3800516" y="3788254"/>
            <a:chExt cx="1215031" cy="1215031"/>
          </a:xfrm>
        </p:grpSpPr>
        <p:sp>
          <p:nvSpPr>
            <p:cNvPr id="27" name="Rectángulo 26"/>
            <p:cNvSpPr/>
            <p:nvPr/>
          </p:nvSpPr>
          <p:spPr>
            <a:xfrm>
              <a:off x="3800516" y="3788254"/>
              <a:ext cx="1215031" cy="121503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ectángulo 27"/>
            <p:cNvSpPr/>
            <p:nvPr/>
          </p:nvSpPr>
          <p:spPr>
            <a:xfrm>
              <a:off x="3800516" y="3788254"/>
              <a:ext cx="1215031" cy="1215031"/>
            </a:xfrm>
            <a:prstGeom prst="rect">
              <a:avLst/>
            </a:prstGeom>
          </p:spPr>
          <p:style>
            <a:lnRef idx="2">
              <a:schemeClr val="accent1"/>
            </a:lnRef>
            <a:fillRef idx="1">
              <a:schemeClr val="lt1"/>
            </a:fillRef>
            <a:effectRef idx="0">
              <a:schemeClr val="accent1"/>
            </a:effectRef>
            <a:fontRef idx="minor">
              <a:schemeClr val="dk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i="1" kern="1200" dirty="0" err="1" smtClean="0"/>
                <a:t>Cebus</a:t>
              </a:r>
              <a:r>
                <a:rPr lang="es-EC" sz="1700" i="1" kern="1200" dirty="0" smtClean="0"/>
                <a:t> </a:t>
              </a:r>
              <a:r>
                <a:rPr lang="es-EC" sz="1700" i="1" kern="1200" dirty="0" err="1" smtClean="0"/>
                <a:t>albifrons</a:t>
              </a:r>
              <a:r>
                <a:rPr lang="es-EC" sz="1700" i="1" kern="1200" dirty="0" smtClean="0"/>
                <a:t> </a:t>
              </a:r>
              <a:r>
                <a:rPr lang="es-EC" sz="1700" kern="1200" dirty="0" smtClean="0"/>
                <a:t>18% (Phillips et al., 2014)</a:t>
              </a:r>
              <a:endParaRPr lang="es-EC" sz="1700" kern="1200" dirty="0"/>
            </a:p>
          </p:txBody>
        </p:sp>
      </p:grpSp>
      <p:pic>
        <p:nvPicPr>
          <p:cNvPr id="4" name="Imagen 3"/>
          <p:cNvPicPr>
            <a:picLocks noChangeAspect="1"/>
          </p:cNvPicPr>
          <p:nvPr/>
        </p:nvPicPr>
        <p:blipFill>
          <a:blip r:embed="rId6"/>
          <a:stretch>
            <a:fillRect/>
          </a:stretch>
        </p:blipFill>
        <p:spPr>
          <a:xfrm>
            <a:off x="1473605" y="4205969"/>
            <a:ext cx="2572735" cy="1889924"/>
          </a:xfrm>
          <a:prstGeom prst="rect">
            <a:avLst/>
          </a:prstGeom>
        </p:spPr>
      </p:pic>
      <p:sp>
        <p:nvSpPr>
          <p:cNvPr id="30" name="CuadroTexto 29"/>
          <p:cNvSpPr txBox="1"/>
          <p:nvPr/>
        </p:nvSpPr>
        <p:spPr>
          <a:xfrm>
            <a:off x="6267689" y="1327832"/>
            <a:ext cx="3780839"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s-EC" dirty="0" smtClean="0"/>
              <a:t>Actividad antrópica.</a:t>
            </a:r>
          </a:p>
          <a:p>
            <a:pPr marL="285750" indent="-285750">
              <a:buFont typeface="Arial" panose="020B0604020202020204" pitchFamily="34" charset="0"/>
              <a:buChar char="•"/>
            </a:pPr>
            <a:r>
              <a:rPr lang="es-EC" dirty="0" smtClean="0"/>
              <a:t>Comportamientos sociales dentro del grupo.</a:t>
            </a:r>
          </a:p>
          <a:p>
            <a:pPr marL="285750" indent="-285750">
              <a:buFont typeface="Arial" panose="020B0604020202020204" pitchFamily="34" charset="0"/>
              <a:buChar char="•"/>
            </a:pPr>
            <a:r>
              <a:rPr lang="es-EC" dirty="0" smtClean="0"/>
              <a:t>Un área de vida reducida</a:t>
            </a:r>
          </a:p>
          <a:p>
            <a:pPr marL="285750" indent="-285750">
              <a:buFont typeface="Arial" panose="020B0604020202020204" pitchFamily="34" charset="0"/>
              <a:buChar char="•"/>
            </a:pPr>
            <a:r>
              <a:rPr lang="es-EC" dirty="0" smtClean="0"/>
              <a:t>Tiempo en suelo. </a:t>
            </a:r>
          </a:p>
        </p:txBody>
      </p:sp>
      <p:pic>
        <p:nvPicPr>
          <p:cNvPr id="5" name="Imagen 4"/>
          <p:cNvPicPr>
            <a:picLocks noChangeAspect="1"/>
          </p:cNvPicPr>
          <p:nvPr/>
        </p:nvPicPr>
        <p:blipFill>
          <a:blip r:embed="rId7"/>
          <a:stretch>
            <a:fillRect/>
          </a:stretch>
        </p:blipFill>
        <p:spPr>
          <a:xfrm>
            <a:off x="5862641" y="3037932"/>
            <a:ext cx="4639458" cy="2780017"/>
          </a:xfrm>
          <a:prstGeom prst="rect">
            <a:avLst/>
          </a:prstGeom>
        </p:spPr>
      </p:pic>
      <p:sp>
        <p:nvSpPr>
          <p:cNvPr id="31" name="CuadroTexto 30"/>
          <p:cNvSpPr txBox="1"/>
          <p:nvPr/>
        </p:nvSpPr>
        <p:spPr>
          <a:xfrm>
            <a:off x="6267689" y="763242"/>
            <a:ext cx="3780839"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dirty="0" smtClean="0"/>
              <a:t>FACTORES DE RIESGO</a:t>
            </a:r>
            <a:endParaRPr lang="es-EC" dirty="0"/>
          </a:p>
        </p:txBody>
      </p:sp>
      <p:sp>
        <p:nvSpPr>
          <p:cNvPr id="33" name="CuadroTexto 32"/>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PARASITISMO</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8452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a:extLst>
              <a:ext uri="{FF2B5EF4-FFF2-40B4-BE49-F238E27FC236}">
                <a16:creationId xmlns:a16="http://schemas.microsoft.com/office/drawing/2014/main" xmlns=""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 name="CuadroTexto 28"/>
          <p:cNvSpPr txBox="1"/>
          <p:nvPr/>
        </p:nvSpPr>
        <p:spPr>
          <a:xfrm>
            <a:off x="6267689" y="763242"/>
            <a:ext cx="3780839"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dirty="0" smtClean="0"/>
              <a:t>FACTORES DE RIESGO</a:t>
            </a:r>
            <a:endParaRPr lang="es-EC" dirty="0"/>
          </a:p>
        </p:txBody>
      </p:sp>
      <p:sp>
        <p:nvSpPr>
          <p:cNvPr id="30" name="CuadroTexto 29"/>
          <p:cNvSpPr txBox="1"/>
          <p:nvPr/>
        </p:nvSpPr>
        <p:spPr>
          <a:xfrm>
            <a:off x="6267689" y="1327832"/>
            <a:ext cx="3780839"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s-EC" dirty="0" smtClean="0"/>
              <a:t>Actividad antrópica.</a:t>
            </a:r>
          </a:p>
          <a:p>
            <a:pPr marL="285750" indent="-285750">
              <a:buFont typeface="Arial" panose="020B0604020202020204" pitchFamily="34" charset="0"/>
              <a:buChar char="•"/>
            </a:pPr>
            <a:r>
              <a:rPr lang="es-EC" dirty="0" smtClean="0"/>
              <a:t>Comportamientos sociales dentro del grupo.</a:t>
            </a:r>
          </a:p>
          <a:p>
            <a:pPr marL="285750" indent="-285750">
              <a:buFont typeface="Arial" panose="020B0604020202020204" pitchFamily="34" charset="0"/>
              <a:buChar char="•"/>
            </a:pPr>
            <a:r>
              <a:rPr lang="es-EC" dirty="0" smtClean="0"/>
              <a:t>Un área de vida reducida</a:t>
            </a:r>
          </a:p>
          <a:p>
            <a:pPr marL="285750" indent="-285750">
              <a:buFont typeface="Arial" panose="020B0604020202020204" pitchFamily="34" charset="0"/>
              <a:buChar char="•"/>
            </a:pPr>
            <a:r>
              <a:rPr lang="es-EC" dirty="0" smtClean="0"/>
              <a:t>Tiempo en suelo. </a:t>
            </a:r>
          </a:p>
        </p:txBody>
      </p:sp>
      <p:pic>
        <p:nvPicPr>
          <p:cNvPr id="5" name="Imagen 4"/>
          <p:cNvPicPr>
            <a:picLocks noChangeAspect="1"/>
          </p:cNvPicPr>
          <p:nvPr/>
        </p:nvPicPr>
        <p:blipFill>
          <a:blip r:embed="rId4"/>
          <a:stretch>
            <a:fillRect/>
          </a:stretch>
        </p:blipFill>
        <p:spPr>
          <a:xfrm>
            <a:off x="5862641" y="3037932"/>
            <a:ext cx="4639458" cy="2780017"/>
          </a:xfrm>
          <a:prstGeom prst="rect">
            <a:avLst/>
          </a:prstGeom>
        </p:spPr>
      </p:pic>
      <p:pic>
        <p:nvPicPr>
          <p:cNvPr id="20" name="Imagen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594" y="1132574"/>
            <a:ext cx="4659096" cy="4484107"/>
          </a:xfrm>
          <a:prstGeom prst="rect">
            <a:avLst/>
          </a:prstGeom>
        </p:spPr>
      </p:pic>
      <p:sp>
        <p:nvSpPr>
          <p:cNvPr id="31" name="CuadroTexto 30"/>
          <p:cNvSpPr txBox="1"/>
          <p:nvPr/>
        </p:nvSpPr>
        <p:spPr>
          <a:xfrm>
            <a:off x="1209910" y="5633283"/>
            <a:ext cx="4652731" cy="369332"/>
          </a:xfrm>
          <a:prstGeom prst="rect">
            <a:avLst/>
          </a:prstGeom>
          <a:noFill/>
        </p:spPr>
        <p:txBody>
          <a:bodyPr wrap="square" rtlCol="0">
            <a:spAutoFit/>
          </a:bodyPr>
          <a:lstStyle/>
          <a:p>
            <a:r>
              <a:rPr lang="es-EC" b="1" dirty="0" smtClean="0"/>
              <a:t>CICLO BIOLÓGICO DE </a:t>
            </a:r>
            <a:r>
              <a:rPr lang="es-EC" b="1" i="1" dirty="0" err="1" smtClean="0"/>
              <a:t>Strongyloides</a:t>
            </a:r>
            <a:r>
              <a:rPr lang="es-EC" b="1" dirty="0" smtClean="0"/>
              <a:t> </a:t>
            </a:r>
            <a:r>
              <a:rPr lang="es-EC" b="1" dirty="0" err="1" smtClean="0"/>
              <a:t>sp</a:t>
            </a:r>
            <a:r>
              <a:rPr lang="es-EC" b="1" dirty="0" smtClean="0"/>
              <a:t>.</a:t>
            </a:r>
            <a:endParaRPr lang="es-EC" b="1" dirty="0"/>
          </a:p>
        </p:txBody>
      </p:sp>
      <p:sp>
        <p:nvSpPr>
          <p:cNvPr id="33" name="CuadroTexto 32"/>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PARASITISMO</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4188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a:extLst>
              <a:ext uri="{FF2B5EF4-FFF2-40B4-BE49-F238E27FC236}">
                <a16:creationId xmlns:a16="http://schemas.microsoft.com/office/drawing/2014/main" xmlns=""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rotWithShape="1">
          <a:blip r:embed="rId4" cstate="print">
            <a:extLst>
              <a:ext uri="{28A0092B-C50C-407E-A947-70E740481C1C}">
                <a14:useLocalDpi xmlns:a14="http://schemas.microsoft.com/office/drawing/2010/main" val="0"/>
              </a:ext>
            </a:extLst>
          </a:blip>
          <a:srcRect r="84" b="-22052"/>
          <a:stretch/>
        </p:blipFill>
        <p:spPr>
          <a:xfrm>
            <a:off x="197886" y="475936"/>
            <a:ext cx="5838870" cy="5377554"/>
          </a:xfrm>
          <a:prstGeom prst="rect">
            <a:avLst/>
          </a:prstGeom>
          <a:ln>
            <a:solidFill>
              <a:schemeClr val="tx1"/>
            </a:solidFill>
          </a:ln>
        </p:spPr>
      </p:pic>
      <p:sp>
        <p:nvSpPr>
          <p:cNvPr id="2" name="Elipse 1"/>
          <p:cNvSpPr/>
          <p:nvPr/>
        </p:nvSpPr>
        <p:spPr>
          <a:xfrm>
            <a:off x="380181" y="1969383"/>
            <a:ext cx="1854485" cy="181356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3" name="CuadroTexto 2"/>
          <p:cNvSpPr txBox="1"/>
          <p:nvPr/>
        </p:nvSpPr>
        <p:spPr>
          <a:xfrm>
            <a:off x="197886" y="5853490"/>
            <a:ext cx="583887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dirty="0" smtClean="0"/>
              <a:t>SOCIOGRAMA INDICE DE CERCANIA Y DIVERSIDAD PARASITOS</a:t>
            </a:r>
            <a:endParaRPr lang="es-EC" dirty="0"/>
          </a:p>
        </p:txBody>
      </p:sp>
      <p:sp>
        <p:nvSpPr>
          <p:cNvPr id="5" name="CuadroTexto 4"/>
          <p:cNvSpPr txBox="1"/>
          <p:nvPr/>
        </p:nvSpPr>
        <p:spPr>
          <a:xfrm>
            <a:off x="6405170" y="1281105"/>
            <a:ext cx="5104263" cy="70788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s-EC" sz="2000" dirty="0"/>
              <a:t>L</a:t>
            </a:r>
            <a:r>
              <a:rPr lang="es-EC" sz="2000" dirty="0" smtClean="0"/>
              <a:t>a </a:t>
            </a:r>
            <a:r>
              <a:rPr lang="es-EC" sz="2000" dirty="0"/>
              <a:t>infección mixta (2 parásitos) compartida por el grupo formado por los </a:t>
            </a:r>
            <a:r>
              <a:rPr lang="es-EC" sz="2000" dirty="0" smtClean="0"/>
              <a:t>juveniles.</a:t>
            </a:r>
            <a:endParaRPr lang="es-EC" sz="2000" dirty="0"/>
          </a:p>
        </p:txBody>
      </p:sp>
      <p:sp>
        <p:nvSpPr>
          <p:cNvPr id="6" name="CuadroTexto 5"/>
          <p:cNvSpPr txBox="1"/>
          <p:nvPr/>
        </p:nvSpPr>
        <p:spPr>
          <a:xfrm>
            <a:off x="6405170" y="2522220"/>
            <a:ext cx="5587137" cy="707886"/>
          </a:xfrm>
          <a:prstGeom prst="rect">
            <a:avLst/>
          </a:prstGeom>
          <a:noFill/>
        </p:spPr>
        <p:txBody>
          <a:bodyPr wrap="square" rtlCol="0">
            <a:spAutoFit/>
          </a:bodyPr>
          <a:lstStyle/>
          <a:p>
            <a:r>
              <a:rPr lang="es-EC" sz="2000" dirty="0" smtClean="0"/>
              <a:t>La diversidad de parásitos también se asoció al grado y coeficiente de agrupamiento</a:t>
            </a:r>
            <a:r>
              <a:rPr lang="es-EC" dirty="0"/>
              <a:t>.</a:t>
            </a:r>
            <a:endParaRPr lang="es-EC" dirty="0" smtClean="0"/>
          </a:p>
        </p:txBody>
      </p:sp>
      <p:sp>
        <p:nvSpPr>
          <p:cNvPr id="9" name="CuadroTexto 8"/>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REDES SOCIALES Y EPIDEMIOLOGÍA</a:t>
            </a:r>
            <a:endParaRPr lang="es-ES" sz="2800" b="1" i="1" dirty="0">
              <a:ln w="0"/>
              <a:effectLst>
                <a:outerShdw blurRad="38100" dist="19050" dir="2700000" algn="tl" rotWithShape="0">
                  <a:schemeClr val="dk1">
                    <a:alpha val="40000"/>
                  </a:schemeClr>
                </a:outerShdw>
              </a:effectLst>
            </a:endParaRPr>
          </a:p>
        </p:txBody>
      </p:sp>
      <p:pic>
        <p:nvPicPr>
          <p:cNvPr id="7" name="Imagen 6"/>
          <p:cNvPicPr>
            <a:picLocks noChangeAspect="1"/>
          </p:cNvPicPr>
          <p:nvPr/>
        </p:nvPicPr>
        <p:blipFill rotWithShape="1">
          <a:blip r:embed="rId5"/>
          <a:srcRect l="41965" t="78315" r="2009" b="2172"/>
          <a:stretch/>
        </p:blipFill>
        <p:spPr>
          <a:xfrm>
            <a:off x="2059209" y="4672322"/>
            <a:ext cx="3138433" cy="1010817"/>
          </a:xfrm>
          <a:prstGeom prst="rect">
            <a:avLst/>
          </a:prstGeom>
        </p:spPr>
      </p:pic>
    </p:spTree>
    <p:extLst>
      <p:ext uri="{BB962C8B-B14F-4D97-AF65-F5344CB8AC3E}">
        <p14:creationId xmlns:p14="http://schemas.microsoft.com/office/powerpoint/2010/main" val="3189534803"/>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a:extLst>
              <a:ext uri="{FF2B5EF4-FFF2-40B4-BE49-F238E27FC236}">
                <a16:creationId xmlns:a16="http://schemas.microsoft.com/office/drawing/2014/main" xmlns=""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Imagen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4180" y="721663"/>
            <a:ext cx="5644224" cy="5141079"/>
          </a:xfrm>
          <a:prstGeom prst="rect">
            <a:avLst/>
          </a:prstGeom>
          <a:ln>
            <a:solidFill>
              <a:schemeClr val="tx1"/>
            </a:solidFill>
          </a:ln>
        </p:spPr>
      </p:pic>
      <p:sp>
        <p:nvSpPr>
          <p:cNvPr id="12" name="Elipse 11"/>
          <p:cNvSpPr/>
          <p:nvPr/>
        </p:nvSpPr>
        <p:spPr>
          <a:xfrm>
            <a:off x="1901774" y="754318"/>
            <a:ext cx="1854485" cy="181356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6" name="CuadroTexto 5"/>
          <p:cNvSpPr txBox="1"/>
          <p:nvPr/>
        </p:nvSpPr>
        <p:spPr>
          <a:xfrm>
            <a:off x="304180" y="5895397"/>
            <a:ext cx="564422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dirty="0" smtClean="0"/>
              <a:t>SOCIAGRAMA INDICE DE AGRUPAMIENTO E INTENSIDAD DE INFECCIÓN</a:t>
            </a:r>
            <a:endParaRPr lang="es-EC" dirty="0"/>
          </a:p>
        </p:txBody>
      </p:sp>
      <p:sp>
        <p:nvSpPr>
          <p:cNvPr id="4" name="CuadroTexto 3"/>
          <p:cNvSpPr txBox="1"/>
          <p:nvPr/>
        </p:nvSpPr>
        <p:spPr>
          <a:xfrm>
            <a:off x="6405170" y="3518861"/>
            <a:ext cx="5404513"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2000" dirty="0" smtClean="0"/>
              <a:t>Ninguna relación con  </a:t>
            </a:r>
            <a:r>
              <a:rPr lang="es-EC" sz="2000" i="1" dirty="0" err="1" smtClean="0"/>
              <a:t>Hymenolepi</a:t>
            </a:r>
            <a:r>
              <a:rPr lang="es-EC" sz="2000" dirty="0" err="1" smtClean="0"/>
              <a:t>s</a:t>
            </a:r>
            <a:r>
              <a:rPr lang="es-EC" sz="2000" dirty="0" smtClean="0"/>
              <a:t> </a:t>
            </a:r>
            <a:r>
              <a:rPr lang="es-EC" sz="2000" dirty="0" err="1" smtClean="0"/>
              <a:t>sp</a:t>
            </a:r>
            <a:r>
              <a:rPr lang="es-EC" sz="2000" dirty="0" smtClean="0"/>
              <a:t>.</a:t>
            </a:r>
            <a:endParaRPr lang="es-EC" sz="2000" dirty="0"/>
          </a:p>
        </p:txBody>
      </p:sp>
      <p:sp>
        <p:nvSpPr>
          <p:cNvPr id="11" name="CuadroTexto 10"/>
          <p:cNvSpPr txBox="1"/>
          <p:nvPr/>
        </p:nvSpPr>
        <p:spPr>
          <a:xfrm>
            <a:off x="6405170" y="1217802"/>
            <a:ext cx="5589500" cy="101566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s-EC" sz="2000" dirty="0" smtClean="0"/>
              <a:t>Intensidad de infección por </a:t>
            </a:r>
            <a:r>
              <a:rPr lang="es-EC" sz="2000" i="1" dirty="0" err="1" smtClean="0"/>
              <a:t>Strongyloides</a:t>
            </a:r>
            <a:r>
              <a:rPr lang="es-EC" sz="2000" dirty="0" smtClean="0"/>
              <a:t> </a:t>
            </a:r>
            <a:r>
              <a:rPr lang="es-EC" sz="2000" dirty="0" err="1" smtClean="0"/>
              <a:t>sp</a:t>
            </a:r>
            <a:r>
              <a:rPr lang="es-EC" sz="2000" dirty="0" smtClean="0"/>
              <a:t>. similar en los primates más centrales (según el índice de agrupamiento).</a:t>
            </a:r>
            <a:endParaRPr lang="es-EC" sz="2000" dirty="0"/>
          </a:p>
        </p:txBody>
      </p:sp>
      <p:sp>
        <p:nvSpPr>
          <p:cNvPr id="15" name="CuadroTexto 14"/>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REDES SOCIALES Y EPIDEMIOLOGÍA</a:t>
            </a:r>
            <a:endParaRPr lang="es-ES" sz="2800" b="1" i="1" dirty="0">
              <a:ln w="0"/>
              <a:effectLst>
                <a:outerShdw blurRad="38100" dist="19050" dir="2700000" algn="tl" rotWithShape="0">
                  <a:schemeClr val="dk1">
                    <a:alpha val="40000"/>
                  </a:schemeClr>
                </a:outerShdw>
              </a:effectLst>
            </a:endParaRPr>
          </a:p>
        </p:txBody>
      </p:sp>
      <p:sp>
        <p:nvSpPr>
          <p:cNvPr id="16" name="CuadroTexto 15"/>
          <p:cNvSpPr txBox="1"/>
          <p:nvPr/>
        </p:nvSpPr>
        <p:spPr>
          <a:xfrm>
            <a:off x="6405170" y="2522220"/>
            <a:ext cx="5587137" cy="707886"/>
          </a:xfrm>
          <a:prstGeom prst="rect">
            <a:avLst/>
          </a:prstGeom>
          <a:noFill/>
        </p:spPr>
        <p:txBody>
          <a:bodyPr wrap="square" rtlCol="0">
            <a:spAutoFit/>
          </a:bodyPr>
          <a:lstStyle/>
          <a:p>
            <a:pPr algn="just"/>
            <a:r>
              <a:rPr lang="es-EC" sz="2000" dirty="0" smtClean="0"/>
              <a:t>La intensidad de la infección por </a:t>
            </a:r>
            <a:r>
              <a:rPr lang="es-EC" sz="2000" i="1" dirty="0" err="1" smtClean="0"/>
              <a:t>Strongyloides</a:t>
            </a:r>
            <a:r>
              <a:rPr lang="es-EC" sz="2000" dirty="0" smtClean="0"/>
              <a:t> </a:t>
            </a:r>
            <a:r>
              <a:rPr lang="es-EC" sz="2000" dirty="0" err="1" smtClean="0"/>
              <a:t>sp</a:t>
            </a:r>
            <a:r>
              <a:rPr lang="es-EC" sz="2000" dirty="0" smtClean="0"/>
              <a:t>. también se asoció al vector de centralidad propio.</a:t>
            </a:r>
            <a:endParaRPr lang="es-EC" dirty="0" smtClean="0"/>
          </a:p>
        </p:txBody>
      </p:sp>
    </p:spTree>
    <p:extLst>
      <p:ext uri="{BB962C8B-B14F-4D97-AF65-F5344CB8AC3E}">
        <p14:creationId xmlns:p14="http://schemas.microsoft.com/office/powerpoint/2010/main" val="211449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a:extLst>
              <a:ext uri="{FF2B5EF4-FFF2-40B4-BE49-F238E27FC236}">
                <a16:creationId xmlns:a16="http://schemas.microsoft.com/office/drawing/2014/main" xmlns=""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49280"/>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uadroTexto 6"/>
          <p:cNvSpPr txBox="1"/>
          <p:nvPr/>
        </p:nvSpPr>
        <p:spPr>
          <a:xfrm>
            <a:off x="2410300" y="5629519"/>
            <a:ext cx="3002508" cy="369332"/>
          </a:xfrm>
          <a:prstGeom prst="rect">
            <a:avLst/>
          </a:prstGeom>
          <a:noFill/>
        </p:spPr>
        <p:txBody>
          <a:bodyPr wrap="square" rtlCol="0">
            <a:spAutoFit/>
          </a:bodyPr>
          <a:lstStyle/>
          <a:p>
            <a:r>
              <a:rPr lang="es-EC" dirty="0"/>
              <a:t> </a:t>
            </a:r>
            <a:r>
              <a:rPr lang="es-EC" dirty="0" smtClean="0"/>
              <a:t>(</a:t>
            </a:r>
            <a:r>
              <a:rPr lang="es-EC" dirty="0" err="1" smtClean="0"/>
              <a:t>Rimbach</a:t>
            </a:r>
            <a:r>
              <a:rPr lang="es-EC" dirty="0" smtClean="0"/>
              <a:t> et al, 2015)</a:t>
            </a:r>
            <a:endParaRPr lang="es-EC" dirty="0"/>
          </a:p>
        </p:txBody>
      </p:sp>
      <p:sp>
        <p:nvSpPr>
          <p:cNvPr id="8" name="CuadroTexto 7"/>
          <p:cNvSpPr txBox="1"/>
          <p:nvPr/>
        </p:nvSpPr>
        <p:spPr>
          <a:xfrm>
            <a:off x="3671248" y="1146412"/>
            <a:ext cx="4012442" cy="2088968"/>
          </a:xfrm>
          <a:prstGeom prst="rect">
            <a:avLst/>
          </a:prstGeom>
          <a:noFill/>
        </p:spPr>
        <p:txBody>
          <a:bodyPr wrap="square" rtlCol="0">
            <a:spAutoFit/>
          </a:bodyPr>
          <a:lstStyle/>
          <a:p>
            <a:endParaRPr lang="es-EC" dirty="0"/>
          </a:p>
        </p:txBody>
      </p:sp>
      <p:sp>
        <p:nvSpPr>
          <p:cNvPr id="15" name="CuadroTexto 14"/>
          <p:cNvSpPr txBox="1"/>
          <p:nvPr/>
        </p:nvSpPr>
        <p:spPr>
          <a:xfrm>
            <a:off x="1286361" y="808620"/>
            <a:ext cx="9619278" cy="3323987"/>
          </a:xfrm>
          <a:prstGeom prst="rect">
            <a:avLst/>
          </a:prstGeom>
          <a:noFill/>
        </p:spPr>
        <p:txBody>
          <a:bodyPr wrap="square" rtlCol="0">
            <a:spAutoFit/>
          </a:bodyPr>
          <a:lstStyle/>
          <a:p>
            <a:r>
              <a:rPr lang="es-EC" sz="2400" dirty="0" smtClean="0"/>
              <a:t>Asociación entre comportamientos sociales  y parasitismo en otros primates:</a:t>
            </a:r>
          </a:p>
          <a:p>
            <a:endParaRPr lang="es-EC" sz="2400" dirty="0" smtClean="0"/>
          </a:p>
          <a:p>
            <a:pPr marL="285750" indent="-285750">
              <a:buFont typeface="Arial" panose="020B0604020202020204" pitchFamily="34" charset="0"/>
              <a:buChar char="•"/>
            </a:pPr>
            <a:r>
              <a:rPr lang="es-EC" sz="2400" i="1" dirty="0" err="1" smtClean="0"/>
              <a:t>Strongyloides</a:t>
            </a:r>
            <a:r>
              <a:rPr lang="es-EC" sz="2400" dirty="0" smtClean="0"/>
              <a:t> </a:t>
            </a:r>
            <a:r>
              <a:rPr lang="es-EC" sz="2400" dirty="0" err="1" smtClean="0"/>
              <a:t>sp</a:t>
            </a:r>
            <a:r>
              <a:rPr lang="es-EC" sz="2400" dirty="0" smtClean="0"/>
              <a:t>.</a:t>
            </a:r>
          </a:p>
          <a:p>
            <a:pPr marL="285750" indent="-285750">
              <a:buFont typeface="Arial" panose="020B0604020202020204" pitchFamily="34" charset="0"/>
              <a:buChar char="•"/>
            </a:pPr>
            <a:r>
              <a:rPr lang="es-EC" sz="2400" i="1" dirty="0" err="1" smtClean="0"/>
              <a:t>Trichostrongyloides</a:t>
            </a:r>
            <a:r>
              <a:rPr lang="es-EC" sz="2400" i="1" dirty="0" smtClean="0"/>
              <a:t> </a:t>
            </a:r>
            <a:r>
              <a:rPr lang="es-EC" sz="2400" dirty="0" err="1" smtClean="0"/>
              <a:t>sp</a:t>
            </a:r>
            <a:r>
              <a:rPr lang="es-EC" sz="2400" dirty="0" smtClean="0"/>
              <a:t>.</a:t>
            </a:r>
            <a:endParaRPr lang="es-EC" sz="2400" i="1" dirty="0" smtClean="0"/>
          </a:p>
          <a:p>
            <a:pPr marL="285750" indent="-285750">
              <a:buFont typeface="Arial" panose="020B0604020202020204" pitchFamily="34" charset="0"/>
              <a:buChar char="•"/>
            </a:pPr>
            <a:endParaRPr lang="es-EC" sz="2400" dirty="0"/>
          </a:p>
          <a:p>
            <a:pPr marL="285750" indent="-285750">
              <a:buFont typeface="Arial" panose="020B0604020202020204" pitchFamily="34" charset="0"/>
              <a:buChar char="•"/>
            </a:pPr>
            <a:endParaRPr lang="es-EC" dirty="0" smtClean="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smtClean="0"/>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p:txBody>
      </p:sp>
      <p:sp>
        <p:nvSpPr>
          <p:cNvPr id="17" name="Rectángulo 16"/>
          <p:cNvSpPr/>
          <p:nvPr/>
        </p:nvSpPr>
        <p:spPr>
          <a:xfrm>
            <a:off x="5884942" y="1576920"/>
            <a:ext cx="4127797" cy="830997"/>
          </a:xfrm>
          <a:prstGeom prst="rect">
            <a:avLst/>
          </a:prstGeom>
        </p:spPr>
        <p:txBody>
          <a:bodyPr wrap="none">
            <a:spAutoFit/>
          </a:bodyPr>
          <a:lstStyle/>
          <a:p>
            <a:pPr marL="285750" indent="-285750">
              <a:buFont typeface="Arial" panose="020B0604020202020204" pitchFamily="34" charset="0"/>
              <a:buChar char="•"/>
            </a:pPr>
            <a:r>
              <a:rPr lang="es-EC" sz="2400" i="1" dirty="0" err="1"/>
              <a:t>Oesophagostomun</a:t>
            </a:r>
            <a:r>
              <a:rPr lang="es-EC" sz="2400" i="1" dirty="0"/>
              <a:t> </a:t>
            </a:r>
            <a:r>
              <a:rPr lang="es-EC" sz="2400" i="1" dirty="0" err="1"/>
              <a:t>acuelatum</a:t>
            </a:r>
            <a:r>
              <a:rPr lang="es-EC" sz="2400" i="1" dirty="0"/>
              <a:t>, </a:t>
            </a:r>
            <a:endParaRPr lang="es-EC" sz="2400" dirty="0" smtClean="0"/>
          </a:p>
          <a:p>
            <a:pPr marL="285750" indent="-285750">
              <a:buFont typeface="Arial" panose="020B0604020202020204" pitchFamily="34" charset="0"/>
              <a:buChar char="•"/>
            </a:pPr>
            <a:r>
              <a:rPr lang="es-EC" sz="2400" dirty="0" smtClean="0"/>
              <a:t> </a:t>
            </a:r>
            <a:r>
              <a:rPr lang="es-EC" sz="2400" i="1" dirty="0" err="1"/>
              <a:t>Strongyloides</a:t>
            </a:r>
            <a:r>
              <a:rPr lang="es-EC" sz="2400" i="1" dirty="0"/>
              <a:t> </a:t>
            </a:r>
            <a:r>
              <a:rPr lang="es-EC" sz="2400" i="1" dirty="0" err="1"/>
              <a:t>fuelleborni</a:t>
            </a:r>
            <a:r>
              <a:rPr lang="es-EC" sz="2400" i="1" dirty="0"/>
              <a:t> </a:t>
            </a:r>
            <a:endParaRPr lang="es-EC" sz="2400" dirty="0"/>
          </a:p>
        </p:txBody>
      </p:sp>
      <p:pic>
        <p:nvPicPr>
          <p:cNvPr id="3074" name="Picture 2" descr="Resultado de imagen para ateles hybrid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2452" y="2452669"/>
            <a:ext cx="3505643" cy="307770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Resultado de imagen para macaca fuscata fusca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 name="AutoShape 6" descr="Resultado de imagen para macaca fuscata fuscata"/>
          <p:cNvSpPr>
            <a:spLocks noChangeAspect="1" noChangeArrowheads="1"/>
          </p:cNvSpPr>
          <p:nvPr/>
        </p:nvSpPr>
        <p:spPr bwMode="auto">
          <a:xfrm>
            <a:off x="3629878" y="162341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3080" name="Picture 8" descr="Resultado de imagen para macaca fuscata fusca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7318" y="2464826"/>
            <a:ext cx="4394863" cy="3077708"/>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p:cNvSpPr txBox="1"/>
          <p:nvPr/>
        </p:nvSpPr>
        <p:spPr>
          <a:xfrm>
            <a:off x="1171979" y="5579948"/>
            <a:ext cx="3506318" cy="369332"/>
          </a:xfrm>
          <a:prstGeom prst="rect">
            <a:avLst/>
          </a:prstGeom>
          <a:noFill/>
        </p:spPr>
        <p:txBody>
          <a:bodyPr wrap="square" rtlCol="0">
            <a:spAutoFit/>
          </a:bodyPr>
          <a:lstStyle/>
          <a:p>
            <a:r>
              <a:rPr lang="es-EC" dirty="0" smtClean="0"/>
              <a:t>Monos araña                                                      </a:t>
            </a:r>
            <a:endParaRPr lang="es-EC" dirty="0"/>
          </a:p>
        </p:txBody>
      </p:sp>
      <p:sp>
        <p:nvSpPr>
          <p:cNvPr id="16" name="CuadroTexto 15"/>
          <p:cNvSpPr txBox="1"/>
          <p:nvPr/>
        </p:nvSpPr>
        <p:spPr>
          <a:xfrm>
            <a:off x="6147318" y="5579948"/>
            <a:ext cx="3506318" cy="369332"/>
          </a:xfrm>
          <a:prstGeom prst="rect">
            <a:avLst/>
          </a:prstGeom>
          <a:noFill/>
        </p:spPr>
        <p:txBody>
          <a:bodyPr wrap="square" rtlCol="0">
            <a:spAutoFit/>
          </a:bodyPr>
          <a:lstStyle/>
          <a:p>
            <a:r>
              <a:rPr lang="es-EC" dirty="0" smtClean="0"/>
              <a:t>Macacos japoneses                                             </a:t>
            </a:r>
            <a:endParaRPr lang="es-EC" dirty="0"/>
          </a:p>
        </p:txBody>
      </p:sp>
      <p:sp>
        <p:nvSpPr>
          <p:cNvPr id="18" name="CuadroTexto 17"/>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REDES SOCIALES Y EPIDEMIOLOGÍA</a:t>
            </a:r>
            <a:endParaRPr lang="es-ES" sz="2800" b="1" i="1" dirty="0">
              <a:ln w="0"/>
              <a:effectLst>
                <a:outerShdw blurRad="38100" dist="19050" dir="2700000" algn="tl" rotWithShape="0">
                  <a:schemeClr val="dk1">
                    <a:alpha val="40000"/>
                  </a:schemeClr>
                </a:outerShdw>
              </a:effectLst>
            </a:endParaRPr>
          </a:p>
        </p:txBody>
      </p:sp>
      <p:sp>
        <p:nvSpPr>
          <p:cNvPr id="19" name="CuadroTexto 18"/>
          <p:cNvSpPr txBox="1"/>
          <p:nvPr/>
        </p:nvSpPr>
        <p:spPr>
          <a:xfrm>
            <a:off x="7955811" y="5579948"/>
            <a:ext cx="3506318" cy="369332"/>
          </a:xfrm>
          <a:prstGeom prst="rect">
            <a:avLst/>
          </a:prstGeom>
          <a:noFill/>
        </p:spPr>
        <p:txBody>
          <a:bodyPr wrap="square" rtlCol="0">
            <a:spAutoFit/>
          </a:bodyPr>
          <a:lstStyle/>
          <a:p>
            <a:r>
              <a:rPr lang="es-EC" dirty="0" smtClean="0"/>
              <a:t>(</a:t>
            </a:r>
            <a:r>
              <a:rPr lang="es-EC" dirty="0" err="1" smtClean="0"/>
              <a:t>MacIntosh</a:t>
            </a:r>
            <a:r>
              <a:rPr lang="es-EC" dirty="0" smtClean="0"/>
              <a:t> e tal, 2012)                                                   </a:t>
            </a:r>
            <a:endParaRPr lang="es-EC" dirty="0"/>
          </a:p>
        </p:txBody>
      </p:sp>
    </p:spTree>
    <p:extLst>
      <p:ext uri="{BB962C8B-B14F-4D97-AF65-F5344CB8AC3E}">
        <p14:creationId xmlns:p14="http://schemas.microsoft.com/office/powerpoint/2010/main" val="316109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a:extLst>
              <a:ext uri="{FF2B5EF4-FFF2-40B4-BE49-F238E27FC236}">
                <a16:creationId xmlns:a16="http://schemas.microsoft.com/office/drawing/2014/main" xmlns=""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rotWithShape="1">
          <a:blip r:embed="rId4" cstate="print">
            <a:extLst>
              <a:ext uri="{28A0092B-C50C-407E-A947-70E740481C1C}">
                <a14:useLocalDpi xmlns:a14="http://schemas.microsoft.com/office/drawing/2010/main" val="0"/>
              </a:ext>
            </a:extLst>
          </a:blip>
          <a:srcRect b="-82"/>
          <a:stretch/>
        </p:blipFill>
        <p:spPr>
          <a:xfrm>
            <a:off x="453888" y="3184137"/>
            <a:ext cx="2833569" cy="2668422"/>
          </a:xfrm>
          <a:prstGeom prst="rect">
            <a:avLst/>
          </a:prstGeom>
        </p:spPr>
      </p:pic>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53888" y="722084"/>
            <a:ext cx="2811361" cy="2580374"/>
          </a:xfrm>
          <a:prstGeom prst="rect">
            <a:avLst/>
          </a:prstGeom>
        </p:spPr>
      </p:pic>
      <p:sp>
        <p:nvSpPr>
          <p:cNvPr id="5" name="CuadroTexto 4"/>
          <p:cNvSpPr txBox="1"/>
          <p:nvPr/>
        </p:nvSpPr>
        <p:spPr>
          <a:xfrm>
            <a:off x="3536443" y="2840793"/>
            <a:ext cx="4273827"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dirty="0" smtClean="0"/>
              <a:t>Los contactos heterogéneos dentro de una red social tienen influencia en la  diversidad y transmisión de helmintos gastrointestinales</a:t>
            </a:r>
          </a:p>
        </p:txBody>
      </p:sp>
      <p:pic>
        <p:nvPicPr>
          <p:cNvPr id="7" name="Imagen 6"/>
          <p:cNvPicPr>
            <a:picLocks noChangeAspect="1"/>
          </p:cNvPicPr>
          <p:nvPr/>
        </p:nvPicPr>
        <p:blipFill rotWithShape="1">
          <a:blip r:embed="rId6" cstate="print">
            <a:extLst>
              <a:ext uri="{28A0092B-C50C-407E-A947-70E740481C1C}">
                <a14:useLocalDpi xmlns:a14="http://schemas.microsoft.com/office/drawing/2010/main" val="0"/>
              </a:ext>
            </a:extLst>
          </a:blip>
          <a:srcRect t="14067" r="-288" b="3616"/>
          <a:stretch/>
        </p:blipFill>
        <p:spPr>
          <a:xfrm>
            <a:off x="8159999" y="3184137"/>
            <a:ext cx="3333793" cy="2534653"/>
          </a:xfrm>
          <a:prstGeom prst="rect">
            <a:avLst/>
          </a:prstGeom>
        </p:spPr>
      </p:pic>
      <p:sp>
        <p:nvSpPr>
          <p:cNvPr id="8" name="CuadroTexto 7"/>
          <p:cNvSpPr txBox="1"/>
          <p:nvPr/>
        </p:nvSpPr>
        <p:spPr>
          <a:xfrm>
            <a:off x="3536442" y="4724174"/>
            <a:ext cx="4273827"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s-EC" dirty="0" smtClean="0"/>
              <a:t>Las medidas de control no deberían aplicarse aleatoriamente.</a:t>
            </a:r>
            <a:endParaRPr lang="es-EC" dirty="0"/>
          </a:p>
        </p:txBody>
      </p:sp>
      <p:sp>
        <p:nvSpPr>
          <p:cNvPr id="6" name="Llamada de flecha hacia abajo 5"/>
          <p:cNvSpPr/>
          <p:nvPr/>
        </p:nvSpPr>
        <p:spPr>
          <a:xfrm>
            <a:off x="3540992" y="994181"/>
            <a:ext cx="4296972" cy="923329"/>
          </a:xfrm>
          <a:prstGeom prst="downArrowCallout">
            <a:avLst>
              <a:gd name="adj1" fmla="val 19828"/>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dirty="0"/>
              <a:t>Los juveniles son los más centrales</a:t>
            </a:r>
            <a:r>
              <a:rPr lang="es-EC" dirty="0" smtClean="0"/>
              <a:t>:</a:t>
            </a:r>
            <a:endParaRPr lang="es-EC" dirty="0"/>
          </a:p>
        </p:txBody>
      </p:sp>
      <p:sp>
        <p:nvSpPr>
          <p:cNvPr id="9" name="Llamada de flecha hacia abajo 8"/>
          <p:cNvSpPr/>
          <p:nvPr/>
        </p:nvSpPr>
        <p:spPr>
          <a:xfrm>
            <a:off x="3564138" y="1917510"/>
            <a:ext cx="4296972" cy="880281"/>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a:t>Incrementa el riesgo por exposición.</a:t>
            </a:r>
            <a:endParaRPr lang="es-EC" dirty="0"/>
          </a:p>
        </p:txBody>
      </p:sp>
      <p:pic>
        <p:nvPicPr>
          <p:cNvPr id="12" name="Imagen 1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159999" y="452890"/>
            <a:ext cx="3375496" cy="2731247"/>
          </a:xfrm>
          <a:prstGeom prst="rect">
            <a:avLst/>
          </a:prstGeom>
        </p:spPr>
      </p:pic>
      <p:sp>
        <p:nvSpPr>
          <p:cNvPr id="13" name="CuadroTexto 12"/>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REDES SOCIALES Y EPIDEMIOLOGÍA</a:t>
            </a:r>
            <a:endParaRPr lang="es-ES" sz="2800" b="1"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294900128"/>
      </p:ext>
    </p:extLst>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81898" y="5925844"/>
            <a:ext cx="3090940" cy="719390"/>
          </a:xfrm>
          <a:prstGeom prst="rect">
            <a:avLst/>
          </a:prstGeom>
        </p:spPr>
      </p:pic>
      <p:sp>
        <p:nvSpPr>
          <p:cNvPr id="5" name="CuadroTexto 4"/>
          <p:cNvSpPr txBox="1"/>
          <p:nvPr/>
        </p:nvSpPr>
        <p:spPr>
          <a:xfrm>
            <a:off x="1267327" y="2326105"/>
            <a:ext cx="10705512" cy="1107996"/>
          </a:xfrm>
          <a:prstGeom prst="rect">
            <a:avLst/>
          </a:prstGeom>
          <a:noFill/>
        </p:spPr>
        <p:txBody>
          <a:bodyPr wrap="square" rtlCol="0">
            <a:spAutoFit/>
          </a:bodyPr>
          <a:lstStyle/>
          <a:p>
            <a:pPr algn="ctr"/>
            <a:r>
              <a:rPr lang="es-EC" sz="6600" b="1" dirty="0" smtClean="0">
                <a:solidFill>
                  <a:prstClr val="black"/>
                </a:solidFill>
              </a:rPr>
              <a:t>CONCLUSIONES</a:t>
            </a:r>
            <a:endParaRPr lang="es-EC" sz="6600" b="1" dirty="0">
              <a:solidFill>
                <a:prstClr val="black"/>
              </a:solidFill>
            </a:endParaRPr>
          </a:p>
        </p:txBody>
      </p:sp>
    </p:spTree>
    <p:extLst>
      <p:ext uri="{BB962C8B-B14F-4D97-AF65-F5344CB8AC3E}">
        <p14:creationId xmlns:p14="http://schemas.microsoft.com/office/powerpoint/2010/main" val="3160838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dirty="0"/>
          </a:p>
        </p:txBody>
      </p:sp>
      <p:pic>
        <p:nvPicPr>
          <p:cNvPr id="4" name="Marcador de contenido 3"/>
          <p:cNvPicPr>
            <a:picLocks noGrp="1" noChangeAspect="1"/>
          </p:cNvPicPr>
          <p:nvPr>
            <p:ph idx="1"/>
          </p:nvPr>
        </p:nvPicPr>
        <p:blipFill>
          <a:blip r:embed="rId3"/>
          <a:stretch>
            <a:fillRect/>
          </a:stretch>
        </p:blipFill>
        <p:spPr>
          <a:xfrm>
            <a:off x="8945109" y="5878196"/>
            <a:ext cx="3090940" cy="719390"/>
          </a:xfrm>
          <a:prstGeom prst="rect">
            <a:avLst/>
          </a:prstGeom>
        </p:spPr>
      </p:pic>
      <p:sp>
        <p:nvSpPr>
          <p:cNvPr id="5" name="CuadroTexto 4"/>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GIARDIASIS</a:t>
            </a:r>
            <a:endParaRPr lang="es-ES" sz="2800" b="1" i="1" dirty="0">
              <a:ln w="0"/>
              <a:effectLst>
                <a:outerShdw blurRad="38100" dist="19050" dir="2700000" algn="tl" rotWithShape="0">
                  <a:schemeClr val="dk1">
                    <a:alpha val="40000"/>
                  </a:schemeClr>
                </a:outerShdw>
              </a:effectLst>
            </a:endParaRPr>
          </a:p>
        </p:txBody>
      </p:sp>
      <p:pic>
        <p:nvPicPr>
          <p:cNvPr id="7" name="Imagen 6"/>
          <p:cNvPicPr>
            <a:picLocks noChangeAspect="1"/>
          </p:cNvPicPr>
          <p:nvPr/>
        </p:nvPicPr>
        <p:blipFill rotWithShape="1">
          <a:blip r:embed="rId4"/>
          <a:srcRect l="27230" t="28211" r="42539" b="20354"/>
          <a:stretch/>
        </p:blipFill>
        <p:spPr>
          <a:xfrm>
            <a:off x="126608" y="986815"/>
            <a:ext cx="5061800" cy="4640262"/>
          </a:xfrm>
          <a:prstGeom prst="rect">
            <a:avLst/>
          </a:prstGeom>
        </p:spPr>
      </p:pic>
      <p:sp>
        <p:nvSpPr>
          <p:cNvPr id="3" name="Rectángulo 2"/>
          <p:cNvSpPr/>
          <p:nvPr/>
        </p:nvSpPr>
        <p:spPr>
          <a:xfrm>
            <a:off x="5188408" y="4248150"/>
            <a:ext cx="6847641" cy="1693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11" name="Diagrama 10"/>
          <p:cNvGraphicFramePr/>
          <p:nvPr>
            <p:extLst>
              <p:ext uri="{D42A27DB-BD31-4B8C-83A1-F6EECF244321}">
                <p14:modId xmlns:p14="http://schemas.microsoft.com/office/powerpoint/2010/main" val="2152665991"/>
              </p:ext>
            </p:extLst>
          </p:nvPr>
        </p:nvGraphicFramePr>
        <p:xfrm>
          <a:off x="5430035" y="523220"/>
          <a:ext cx="650352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Rectángulo 11"/>
          <p:cNvSpPr/>
          <p:nvPr/>
        </p:nvSpPr>
        <p:spPr>
          <a:xfrm>
            <a:off x="5228136" y="4591050"/>
            <a:ext cx="6890509" cy="1287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1808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3" name="Diagrama 2"/>
          <p:cNvGraphicFramePr/>
          <p:nvPr>
            <p:extLst>
              <p:ext uri="{D42A27DB-BD31-4B8C-83A1-F6EECF244321}">
                <p14:modId xmlns:p14="http://schemas.microsoft.com/office/powerpoint/2010/main" val="2077231453"/>
              </p:ext>
            </p:extLst>
          </p:nvPr>
        </p:nvGraphicFramePr>
        <p:xfrm>
          <a:off x="-1" y="0"/>
          <a:ext cx="12046898" cy="6148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agen 1"/>
          <p:cNvPicPr>
            <a:picLocks noChangeAspect="1"/>
          </p:cNvPicPr>
          <p:nvPr/>
        </p:nvPicPr>
        <p:blipFill>
          <a:blip r:embed="rId9"/>
          <a:stretch>
            <a:fillRect/>
          </a:stretch>
        </p:blipFill>
        <p:spPr>
          <a:xfrm>
            <a:off x="0" y="1666260"/>
            <a:ext cx="12192000" cy="4482612"/>
          </a:xfrm>
          <a:prstGeom prst="rect">
            <a:avLst/>
          </a:prstGeom>
        </p:spPr>
      </p:pic>
    </p:spTree>
    <p:extLst>
      <p:ext uri="{BB962C8B-B14F-4D97-AF65-F5344CB8AC3E}">
        <p14:creationId xmlns:p14="http://schemas.microsoft.com/office/powerpoint/2010/main" val="443395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3" name="Diagrama 2"/>
          <p:cNvGraphicFramePr/>
          <p:nvPr>
            <p:extLst>
              <p:ext uri="{D42A27DB-BD31-4B8C-83A1-F6EECF244321}">
                <p14:modId xmlns:p14="http://schemas.microsoft.com/office/powerpoint/2010/main" val="2077231453"/>
              </p:ext>
            </p:extLst>
          </p:nvPr>
        </p:nvGraphicFramePr>
        <p:xfrm>
          <a:off x="-1" y="0"/>
          <a:ext cx="12046898" cy="6148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agen 1"/>
          <p:cNvPicPr>
            <a:picLocks noChangeAspect="1"/>
          </p:cNvPicPr>
          <p:nvPr/>
        </p:nvPicPr>
        <p:blipFill>
          <a:blip r:embed="rId9"/>
          <a:stretch>
            <a:fillRect/>
          </a:stretch>
        </p:blipFill>
        <p:spPr>
          <a:xfrm>
            <a:off x="0" y="2999874"/>
            <a:ext cx="12192000" cy="3148998"/>
          </a:xfrm>
          <a:prstGeom prst="rect">
            <a:avLst/>
          </a:prstGeom>
        </p:spPr>
      </p:pic>
    </p:spTree>
    <p:extLst>
      <p:ext uri="{BB962C8B-B14F-4D97-AF65-F5344CB8AC3E}">
        <p14:creationId xmlns:p14="http://schemas.microsoft.com/office/powerpoint/2010/main" val="2013400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3" name="Diagrama 2"/>
          <p:cNvGraphicFramePr/>
          <p:nvPr>
            <p:extLst>
              <p:ext uri="{D42A27DB-BD31-4B8C-83A1-F6EECF244321}">
                <p14:modId xmlns:p14="http://schemas.microsoft.com/office/powerpoint/2010/main" val="2077231453"/>
              </p:ext>
            </p:extLst>
          </p:nvPr>
        </p:nvGraphicFramePr>
        <p:xfrm>
          <a:off x="-1" y="0"/>
          <a:ext cx="12046898" cy="6148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agen 1"/>
          <p:cNvPicPr>
            <a:picLocks noChangeAspect="1"/>
          </p:cNvPicPr>
          <p:nvPr/>
        </p:nvPicPr>
        <p:blipFill>
          <a:blip r:embed="rId9"/>
          <a:stretch>
            <a:fillRect/>
          </a:stretch>
        </p:blipFill>
        <p:spPr>
          <a:xfrm>
            <a:off x="0" y="4459704"/>
            <a:ext cx="12192000" cy="1689167"/>
          </a:xfrm>
          <a:prstGeom prst="rect">
            <a:avLst/>
          </a:prstGeom>
        </p:spPr>
      </p:pic>
    </p:spTree>
    <p:extLst>
      <p:ext uri="{BB962C8B-B14F-4D97-AF65-F5344CB8AC3E}">
        <p14:creationId xmlns:p14="http://schemas.microsoft.com/office/powerpoint/2010/main" val="3454544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3" name="Diagrama 2"/>
          <p:cNvGraphicFramePr/>
          <p:nvPr>
            <p:extLst>
              <p:ext uri="{D42A27DB-BD31-4B8C-83A1-F6EECF244321}">
                <p14:modId xmlns:p14="http://schemas.microsoft.com/office/powerpoint/2010/main" val="1796346674"/>
              </p:ext>
            </p:extLst>
          </p:nvPr>
        </p:nvGraphicFramePr>
        <p:xfrm>
          <a:off x="-1" y="0"/>
          <a:ext cx="12046898" cy="6148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98780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81898" y="5925844"/>
            <a:ext cx="3090940" cy="719390"/>
          </a:xfrm>
          <a:prstGeom prst="rect">
            <a:avLst/>
          </a:prstGeom>
        </p:spPr>
      </p:pic>
      <p:sp>
        <p:nvSpPr>
          <p:cNvPr id="5" name="CuadroTexto 4"/>
          <p:cNvSpPr txBox="1"/>
          <p:nvPr/>
        </p:nvSpPr>
        <p:spPr>
          <a:xfrm>
            <a:off x="1267327" y="2326105"/>
            <a:ext cx="10705512" cy="1107996"/>
          </a:xfrm>
          <a:prstGeom prst="rect">
            <a:avLst/>
          </a:prstGeom>
          <a:noFill/>
        </p:spPr>
        <p:txBody>
          <a:bodyPr wrap="square" rtlCol="0">
            <a:spAutoFit/>
          </a:bodyPr>
          <a:lstStyle/>
          <a:p>
            <a:pPr algn="ctr"/>
            <a:r>
              <a:rPr lang="es-EC" sz="6600" b="1" dirty="0" smtClean="0">
                <a:solidFill>
                  <a:prstClr val="black"/>
                </a:solidFill>
              </a:rPr>
              <a:t>RECOMENDACIONES</a:t>
            </a:r>
            <a:endParaRPr lang="es-EC" sz="6600" b="1" dirty="0">
              <a:solidFill>
                <a:prstClr val="black"/>
              </a:solidFill>
            </a:endParaRPr>
          </a:p>
        </p:txBody>
      </p:sp>
    </p:spTree>
    <p:extLst>
      <p:ext uri="{BB962C8B-B14F-4D97-AF65-F5344CB8AC3E}">
        <p14:creationId xmlns:p14="http://schemas.microsoft.com/office/powerpoint/2010/main" val="25934775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3" name="Diagrama 2"/>
          <p:cNvGraphicFramePr/>
          <p:nvPr>
            <p:extLst>
              <p:ext uri="{D42A27DB-BD31-4B8C-83A1-F6EECF244321}">
                <p14:modId xmlns:p14="http://schemas.microsoft.com/office/powerpoint/2010/main" val="2742335875"/>
              </p:ext>
            </p:extLst>
          </p:nvPr>
        </p:nvGraphicFramePr>
        <p:xfrm>
          <a:off x="0" y="591244"/>
          <a:ext cx="11951362" cy="53638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ángulo 5"/>
          <p:cNvSpPr/>
          <p:nvPr/>
        </p:nvSpPr>
        <p:spPr>
          <a:xfrm>
            <a:off x="-1" y="2390274"/>
            <a:ext cx="12192001" cy="3564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6162069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3" name="Diagrama 2"/>
          <p:cNvGraphicFramePr/>
          <p:nvPr>
            <p:extLst>
              <p:ext uri="{D42A27DB-BD31-4B8C-83A1-F6EECF244321}">
                <p14:modId xmlns:p14="http://schemas.microsoft.com/office/powerpoint/2010/main" val="2742335875"/>
              </p:ext>
            </p:extLst>
          </p:nvPr>
        </p:nvGraphicFramePr>
        <p:xfrm>
          <a:off x="0" y="591244"/>
          <a:ext cx="11951362" cy="53638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ángulo 5"/>
          <p:cNvSpPr/>
          <p:nvPr/>
        </p:nvSpPr>
        <p:spPr>
          <a:xfrm>
            <a:off x="-1" y="4138863"/>
            <a:ext cx="12192001" cy="1816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97821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3" name="Diagrama 2"/>
          <p:cNvGraphicFramePr/>
          <p:nvPr>
            <p:extLst>
              <p:ext uri="{D42A27DB-BD31-4B8C-83A1-F6EECF244321}">
                <p14:modId xmlns:p14="http://schemas.microsoft.com/office/powerpoint/2010/main" val="1246819068"/>
              </p:ext>
            </p:extLst>
          </p:nvPr>
        </p:nvGraphicFramePr>
        <p:xfrm>
          <a:off x="0" y="591244"/>
          <a:ext cx="11951362" cy="53638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3632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a:stretch/>
        </p:blipFill>
        <p:spPr>
          <a:xfrm>
            <a:off x="3279379" y="525419"/>
            <a:ext cx="8912621" cy="5579160"/>
          </a:xfrm>
          <a:prstGeom prst="rect">
            <a:avLst/>
          </a:prstGeom>
        </p:spPr>
      </p:pic>
      <p:pic>
        <p:nvPicPr>
          <p:cNvPr id="14" name="4 Imag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uadroTexto 4"/>
          <p:cNvSpPr txBox="1"/>
          <p:nvPr/>
        </p:nvSpPr>
        <p:spPr>
          <a:xfrm>
            <a:off x="0" y="-88071"/>
            <a:ext cx="2608663" cy="461665"/>
          </a:xfrm>
          <a:prstGeom prst="rect">
            <a:avLst/>
          </a:prstGeom>
          <a:noFill/>
        </p:spPr>
        <p:txBody>
          <a:bodyPr wrap="none" rtlCol="0">
            <a:spAutoFit/>
          </a:bodyPr>
          <a:lstStyle/>
          <a:p>
            <a:r>
              <a:rPr lang="es-ES" sz="2400" b="1" i="1" dirty="0">
                <a:solidFill>
                  <a:srgbClr val="800000"/>
                </a:solidFill>
              </a:rPr>
              <a:t>AGRADECIMIENTOS</a:t>
            </a:r>
          </a:p>
        </p:txBody>
      </p:sp>
      <p:sp>
        <p:nvSpPr>
          <p:cNvPr id="12" name="Rectángulo 4">
            <a:extLst>
              <a:ext uri="{FF2B5EF4-FFF2-40B4-BE49-F238E27FC236}">
                <a16:creationId xmlns:a16="http://schemas.microsoft.com/office/drawing/2014/main" xmlns="" id="{9E7409A5-4A62-4480-83FF-A1E9F7964AFA}"/>
              </a:ext>
            </a:extLst>
          </p:cNvPr>
          <p:cNvSpPr/>
          <p:nvPr/>
        </p:nvSpPr>
        <p:spPr>
          <a:xfrm>
            <a:off x="4852533" y="1345492"/>
            <a:ext cx="5915550" cy="2893100"/>
          </a:xfrm>
          <a:prstGeom prst="rect">
            <a:avLst/>
          </a:prstGeom>
        </p:spPr>
        <p:txBody>
          <a:bodyPr wrap="square">
            <a:spAutoFit/>
          </a:bodyPr>
          <a:lstStyle/>
          <a:p>
            <a:pPr algn="ctr"/>
            <a:endParaRPr lang="es-EC" sz="1300" b="1" dirty="0" smtClean="0">
              <a:solidFill>
                <a:srgbClr val="000000"/>
              </a:solidFill>
              <a:latin typeface="Arial"/>
              <a:cs typeface="Times" panose="02020603050405020304" pitchFamily="18" charset="0"/>
            </a:endParaRPr>
          </a:p>
          <a:p>
            <a:pPr algn="ctr"/>
            <a:r>
              <a:rPr lang="es-EC" sz="1300" b="1" dirty="0" smtClean="0">
                <a:solidFill>
                  <a:srgbClr val="000000"/>
                </a:solidFill>
                <a:latin typeface="Arial"/>
                <a:cs typeface="Times" panose="02020603050405020304" pitchFamily="18" charset="0"/>
              </a:rPr>
              <a:t>Directora de Tesis: </a:t>
            </a:r>
            <a:r>
              <a:rPr lang="es-EC" sz="1300" dirty="0" err="1" smtClean="0">
                <a:solidFill>
                  <a:srgbClr val="000000"/>
                </a:solidFill>
                <a:latin typeface="Arial"/>
                <a:cs typeface="Times" panose="02020603050405020304" pitchFamily="18" charset="0"/>
              </a:rPr>
              <a:t>M.Sc</a:t>
            </a:r>
            <a:r>
              <a:rPr lang="es-EC" sz="1300" dirty="0" smtClean="0">
                <a:solidFill>
                  <a:srgbClr val="000000"/>
                </a:solidFill>
                <a:latin typeface="Arial"/>
                <a:cs typeface="Times" panose="02020603050405020304" pitchFamily="18" charset="0"/>
              </a:rPr>
              <a:t>. Sarah Martin-Solano PhD.</a:t>
            </a:r>
          </a:p>
          <a:p>
            <a:pPr algn="ctr"/>
            <a:r>
              <a:rPr lang="es-EC" sz="1300" b="1" dirty="0" smtClean="0">
                <a:solidFill>
                  <a:srgbClr val="000000"/>
                </a:solidFill>
                <a:latin typeface="Arial"/>
                <a:cs typeface="Times" panose="02020603050405020304" pitchFamily="18" charset="0"/>
              </a:rPr>
              <a:t>Codirector</a:t>
            </a:r>
            <a:r>
              <a:rPr lang="es-EC" sz="1300" dirty="0" smtClean="0">
                <a:solidFill>
                  <a:srgbClr val="000000"/>
                </a:solidFill>
                <a:latin typeface="Arial"/>
                <a:cs typeface="Times" panose="02020603050405020304" pitchFamily="18" charset="0"/>
              </a:rPr>
              <a:t>: </a:t>
            </a:r>
            <a:r>
              <a:rPr lang="es-EC" sz="1300" dirty="0" err="1" smtClean="0">
                <a:solidFill>
                  <a:srgbClr val="000000"/>
                </a:solidFill>
                <a:latin typeface="Arial"/>
                <a:cs typeface="Times" panose="02020603050405020304" pitchFamily="18" charset="0"/>
              </a:rPr>
              <a:t>M.Sc</a:t>
            </a:r>
            <a:r>
              <a:rPr lang="es-EC" sz="1300" dirty="0" smtClean="0">
                <a:solidFill>
                  <a:srgbClr val="000000"/>
                </a:solidFill>
                <a:latin typeface="Arial"/>
                <a:cs typeface="Times" panose="02020603050405020304" pitchFamily="18" charset="0"/>
              </a:rPr>
              <a:t>. Gabriel </a:t>
            </a:r>
            <a:r>
              <a:rPr lang="es-EC" sz="1300" dirty="0" err="1" smtClean="0">
                <a:solidFill>
                  <a:srgbClr val="000000"/>
                </a:solidFill>
                <a:latin typeface="Arial"/>
                <a:cs typeface="Times" panose="02020603050405020304" pitchFamily="18" charset="0"/>
              </a:rPr>
              <a:t>Carrilo</a:t>
            </a:r>
            <a:r>
              <a:rPr lang="es-EC" sz="1300" dirty="0" smtClean="0">
                <a:solidFill>
                  <a:srgbClr val="000000"/>
                </a:solidFill>
                <a:latin typeface="Arial"/>
                <a:cs typeface="Times" panose="02020603050405020304" pitchFamily="18" charset="0"/>
              </a:rPr>
              <a:t> Bilbao</a:t>
            </a:r>
          </a:p>
          <a:p>
            <a:pPr algn="ctr"/>
            <a:endParaRPr lang="es-EC" sz="1300" dirty="0">
              <a:solidFill>
                <a:srgbClr val="000000"/>
              </a:solidFill>
              <a:latin typeface="Arial"/>
              <a:cs typeface="Times" panose="02020603050405020304" pitchFamily="18" charset="0"/>
            </a:endParaRPr>
          </a:p>
          <a:p>
            <a:pPr algn="ctr"/>
            <a:endParaRPr lang="es-EC" sz="1300" dirty="0" smtClean="0">
              <a:solidFill>
                <a:srgbClr val="000000"/>
              </a:solidFill>
              <a:latin typeface="Arial"/>
              <a:cs typeface="Times" panose="02020603050405020304" pitchFamily="18" charset="0"/>
            </a:endParaRPr>
          </a:p>
          <a:p>
            <a:pPr algn="ctr"/>
            <a:r>
              <a:rPr lang="es-EC" sz="1300" dirty="0">
                <a:solidFill>
                  <a:srgbClr val="000000"/>
                </a:solidFill>
                <a:latin typeface="Arial"/>
                <a:cs typeface="Times" panose="02020603050405020304" pitchFamily="18" charset="0"/>
              </a:rPr>
              <a:t>Especialmente al </a:t>
            </a:r>
            <a:r>
              <a:rPr lang="es-EC" sz="1300" b="1" dirty="0">
                <a:solidFill>
                  <a:srgbClr val="000000"/>
                </a:solidFill>
                <a:latin typeface="Arial"/>
                <a:cs typeface="Times" panose="02020603050405020304" pitchFamily="18" charset="0"/>
              </a:rPr>
              <a:t>Instituto Nacional de Salud Pública y Zoonosis –CIZ </a:t>
            </a:r>
            <a:r>
              <a:rPr lang="es-EC" sz="1300" dirty="0">
                <a:solidFill>
                  <a:srgbClr val="000000"/>
                </a:solidFill>
                <a:latin typeface="Arial"/>
                <a:cs typeface="Times" panose="02020603050405020304" pitchFamily="18" charset="0"/>
              </a:rPr>
              <a:t>a</a:t>
            </a:r>
            <a:r>
              <a:rPr lang="es-EC" sz="1300" dirty="0" smtClean="0">
                <a:solidFill>
                  <a:srgbClr val="000000"/>
                </a:solidFill>
                <a:latin typeface="Arial"/>
                <a:cs typeface="Times" panose="02020603050405020304" pitchFamily="18" charset="0"/>
              </a:rPr>
              <a:t>:</a:t>
            </a:r>
          </a:p>
          <a:p>
            <a:pPr algn="ctr"/>
            <a:r>
              <a:rPr lang="es-EC" sz="1300" dirty="0" smtClean="0">
                <a:solidFill>
                  <a:srgbClr val="000000"/>
                </a:solidFill>
                <a:latin typeface="Arial"/>
                <a:cs typeface="Times" panose="02020603050405020304" pitchFamily="18" charset="0"/>
              </a:rPr>
              <a:t>Ing. Elizabeth </a:t>
            </a:r>
            <a:r>
              <a:rPr lang="es-EC" sz="1300" dirty="0" err="1" smtClean="0">
                <a:solidFill>
                  <a:srgbClr val="000000"/>
                </a:solidFill>
                <a:latin typeface="Arial"/>
                <a:cs typeface="Times" panose="02020603050405020304" pitchFamily="18" charset="0"/>
              </a:rPr>
              <a:t>Minda</a:t>
            </a:r>
            <a:endParaRPr lang="es-EC" sz="1300" dirty="0" smtClean="0">
              <a:solidFill>
                <a:srgbClr val="000000"/>
              </a:solidFill>
              <a:latin typeface="Arial"/>
              <a:cs typeface="Times" panose="02020603050405020304" pitchFamily="18" charset="0"/>
            </a:endParaRPr>
          </a:p>
          <a:p>
            <a:pPr algn="ctr"/>
            <a:endParaRPr lang="es-EC" sz="1300" dirty="0">
              <a:solidFill>
                <a:srgbClr val="000000"/>
              </a:solidFill>
              <a:latin typeface="Arial"/>
              <a:cs typeface="Times" panose="02020603050405020304" pitchFamily="18" charset="0"/>
            </a:endParaRPr>
          </a:p>
          <a:p>
            <a:pPr algn="ctr"/>
            <a:r>
              <a:rPr lang="es-EC" sz="1300" dirty="0">
                <a:solidFill>
                  <a:srgbClr val="000000"/>
                </a:solidFill>
                <a:latin typeface="Arial"/>
                <a:cs typeface="Times" panose="02020603050405020304" pitchFamily="18" charset="0"/>
              </a:rPr>
              <a:t>Ing. Gustavo Echeverría</a:t>
            </a:r>
          </a:p>
          <a:p>
            <a:pPr algn="ctr"/>
            <a:r>
              <a:rPr lang="es-EC" sz="1300" dirty="0">
                <a:solidFill>
                  <a:srgbClr val="000000"/>
                </a:solidFill>
                <a:latin typeface="Arial"/>
                <a:cs typeface="Times" panose="02020603050405020304" pitchFamily="18" charset="0"/>
              </a:rPr>
              <a:t>Lic. Maritza </a:t>
            </a:r>
            <a:r>
              <a:rPr lang="es-EC" sz="1300" dirty="0" err="1">
                <a:solidFill>
                  <a:srgbClr val="000000"/>
                </a:solidFill>
                <a:latin typeface="Arial"/>
                <a:cs typeface="Times" panose="02020603050405020304" pitchFamily="18" charset="0"/>
              </a:rPr>
              <a:t>Celi</a:t>
            </a:r>
            <a:endParaRPr lang="es-EC" sz="1300" dirty="0">
              <a:solidFill>
                <a:srgbClr val="000000"/>
              </a:solidFill>
              <a:latin typeface="Arial"/>
              <a:cs typeface="Times" panose="02020603050405020304" pitchFamily="18" charset="0"/>
            </a:endParaRPr>
          </a:p>
          <a:p>
            <a:pPr algn="ctr"/>
            <a:endParaRPr lang="es-EC" sz="1300" dirty="0">
              <a:solidFill>
                <a:srgbClr val="000000"/>
              </a:solidFill>
              <a:latin typeface="Arial"/>
              <a:cs typeface="Times" panose="02020603050405020304" pitchFamily="18" charset="0"/>
            </a:endParaRPr>
          </a:p>
          <a:p>
            <a:pPr algn="ctr"/>
            <a:endParaRPr lang="es-EC" sz="1300" dirty="0" smtClean="0">
              <a:solidFill>
                <a:srgbClr val="000000"/>
              </a:solidFill>
              <a:latin typeface="Arial"/>
              <a:cs typeface="Times" panose="02020603050405020304" pitchFamily="18" charset="0"/>
            </a:endParaRPr>
          </a:p>
          <a:p>
            <a:pPr algn="ctr"/>
            <a:r>
              <a:rPr lang="es-EC" sz="1300" dirty="0">
                <a:solidFill>
                  <a:srgbClr val="000000"/>
                </a:solidFill>
                <a:latin typeface="Arial"/>
                <a:cs typeface="Times" panose="02020603050405020304" pitchFamily="18" charset="0"/>
              </a:rPr>
              <a:t> </a:t>
            </a:r>
            <a:r>
              <a:rPr lang="es-EC" sz="1300" dirty="0" smtClean="0">
                <a:solidFill>
                  <a:srgbClr val="000000"/>
                </a:solidFill>
                <a:latin typeface="Arial"/>
                <a:cs typeface="Times" panose="02020603050405020304" pitchFamily="18" charset="0"/>
              </a:rPr>
              <a:t> </a:t>
            </a:r>
            <a:endParaRPr lang="es-EC" sz="1300" dirty="0">
              <a:solidFill>
                <a:srgbClr val="000000"/>
              </a:solidFill>
              <a:latin typeface="Arial"/>
              <a:cs typeface="Times" panose="02020603050405020304" pitchFamily="18" charset="0"/>
            </a:endParaRPr>
          </a:p>
          <a:p>
            <a:pPr algn="ctr"/>
            <a:endParaRPr lang="es-EC" sz="1300" dirty="0">
              <a:solidFill>
                <a:srgbClr val="000000"/>
              </a:solidFill>
              <a:latin typeface="Arial"/>
              <a:cs typeface="Times" panose="02020603050405020304" pitchFamily="18" charset="0"/>
            </a:endParaRPr>
          </a:p>
        </p:txBody>
      </p:sp>
      <p:pic>
        <p:nvPicPr>
          <p:cNvPr id="13" name="Picture 6" descr="http://ugi.espe.edu.ec/ugi/wp-content/uploads/2014/06/Logo-RP-UFA-ESPE2.jpg">
            <a:extLst>
              <a:ext uri="{FF2B5EF4-FFF2-40B4-BE49-F238E27FC236}">
                <a16:creationId xmlns:a16="http://schemas.microsoft.com/office/drawing/2014/main" xmlns="" id="{942B8426-B1ED-485A-9C44-8E62AD53A4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067" y="3733189"/>
            <a:ext cx="4074620" cy="11116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decv.espe.edu.ec/wp-content/uploads/2015/01/sello-biotec.jpg">
            <a:extLst>
              <a:ext uri="{FF2B5EF4-FFF2-40B4-BE49-F238E27FC236}">
                <a16:creationId xmlns:a16="http://schemas.microsoft.com/office/drawing/2014/main" xmlns="" id="{B320F38D-5403-4511-9974-3958084236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9202" y="2331305"/>
            <a:ext cx="1366530" cy="13354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xmlns="" id="{28AA7DD7-2B2F-407C-8F80-55B6D20FA9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268" y="4889114"/>
            <a:ext cx="2654218" cy="94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ángulo 4">
            <a:extLst>
              <a:ext uri="{FF2B5EF4-FFF2-40B4-BE49-F238E27FC236}">
                <a16:creationId xmlns:a16="http://schemas.microsoft.com/office/drawing/2014/main" xmlns="" id="{6E0F8C6B-EBBF-4C3D-AF42-0545608B0E1E}"/>
              </a:ext>
            </a:extLst>
          </p:cNvPr>
          <p:cNvSpPr/>
          <p:nvPr/>
        </p:nvSpPr>
        <p:spPr>
          <a:xfrm>
            <a:off x="4473830" y="3479273"/>
            <a:ext cx="7114865" cy="2092881"/>
          </a:xfrm>
          <a:prstGeom prst="rect">
            <a:avLst/>
          </a:prstGeom>
        </p:spPr>
        <p:txBody>
          <a:bodyPr wrap="square">
            <a:spAutoFit/>
          </a:bodyPr>
          <a:lstStyle/>
          <a:p>
            <a:pPr algn="ctr"/>
            <a:endParaRPr lang="es-EC" sz="1300" b="1" dirty="0">
              <a:solidFill>
                <a:srgbClr val="000000"/>
              </a:solidFill>
              <a:latin typeface="Arial"/>
              <a:cs typeface="Times" panose="02020603050405020304" pitchFamily="18" charset="0"/>
            </a:endParaRPr>
          </a:p>
          <a:p>
            <a:pPr algn="ctr"/>
            <a:r>
              <a:rPr lang="es-EC" sz="1300" dirty="0" smtClean="0">
                <a:solidFill>
                  <a:srgbClr val="000000"/>
                </a:solidFill>
                <a:latin typeface="Arial"/>
                <a:cs typeface="Times" panose="02020603050405020304" pitchFamily="18" charset="0"/>
              </a:rPr>
              <a:t>Pasantes y </a:t>
            </a:r>
            <a:r>
              <a:rPr lang="es-EC" sz="1300" dirty="0" err="1" smtClean="0">
                <a:solidFill>
                  <a:srgbClr val="000000"/>
                </a:solidFill>
                <a:latin typeface="Arial"/>
                <a:cs typeface="Times" panose="02020603050405020304" pitchFamily="18" charset="0"/>
              </a:rPr>
              <a:t>tesistas</a:t>
            </a:r>
            <a:r>
              <a:rPr lang="es-EC" sz="1300" dirty="0" smtClean="0">
                <a:solidFill>
                  <a:srgbClr val="000000"/>
                </a:solidFill>
                <a:latin typeface="Arial"/>
                <a:cs typeface="Times" panose="02020603050405020304" pitchFamily="18" charset="0"/>
              </a:rPr>
              <a:t> del Instituto Nacional de Salud Pública y Zoonosis</a:t>
            </a:r>
          </a:p>
          <a:p>
            <a:pPr algn="ctr"/>
            <a:endParaRPr lang="es-EC" sz="1300" dirty="0">
              <a:solidFill>
                <a:srgbClr val="000000"/>
              </a:solidFill>
              <a:latin typeface="Arial"/>
              <a:cs typeface="Times" panose="02020603050405020304" pitchFamily="18" charset="0"/>
            </a:endParaRPr>
          </a:p>
          <a:p>
            <a:pPr algn="ctr"/>
            <a:endParaRPr lang="es-EC" sz="1300" dirty="0">
              <a:solidFill>
                <a:srgbClr val="000000"/>
              </a:solidFill>
              <a:latin typeface="Arial"/>
              <a:cs typeface="Times" panose="02020603050405020304" pitchFamily="18" charset="0"/>
            </a:endParaRPr>
          </a:p>
          <a:p>
            <a:pPr algn="ctr"/>
            <a:r>
              <a:rPr lang="es-EC" sz="1300" b="1" dirty="0" smtClean="0">
                <a:latin typeface="Arial" panose="020B0604020202020204" pitchFamily="34" charset="0"/>
                <a:cs typeface="Arial" panose="020B0604020202020204" pitchFamily="34" charset="0"/>
              </a:rPr>
              <a:t> Parroquia de  </a:t>
            </a:r>
            <a:r>
              <a:rPr lang="es-EC" sz="1300" b="1" dirty="0" err="1" smtClean="0">
                <a:latin typeface="Arial" panose="020B0604020202020204" pitchFamily="34" charset="0"/>
                <a:cs typeface="Arial" panose="020B0604020202020204" pitchFamily="34" charset="0"/>
              </a:rPr>
              <a:t>Misahuallí</a:t>
            </a:r>
            <a:endParaRPr lang="es-EC" sz="1300" b="1" dirty="0" smtClean="0">
              <a:latin typeface="Arial" panose="020B0604020202020204" pitchFamily="34" charset="0"/>
              <a:cs typeface="Arial" panose="020B0604020202020204" pitchFamily="34" charset="0"/>
            </a:endParaRPr>
          </a:p>
          <a:p>
            <a:pPr algn="ctr"/>
            <a:endParaRPr lang="es-EC" sz="1300" b="1" dirty="0">
              <a:latin typeface="Arial" panose="020B0604020202020204" pitchFamily="34" charset="0"/>
              <a:cs typeface="Arial" panose="020B0604020202020204" pitchFamily="34" charset="0"/>
            </a:endParaRPr>
          </a:p>
          <a:p>
            <a:pPr algn="ctr"/>
            <a:endParaRPr lang="es-EC" sz="1300" b="1" dirty="0" smtClean="0">
              <a:latin typeface="Arial" panose="020B0604020202020204" pitchFamily="34" charset="0"/>
              <a:cs typeface="Arial" panose="020B0604020202020204" pitchFamily="34" charset="0"/>
            </a:endParaRPr>
          </a:p>
          <a:p>
            <a:pPr algn="ctr"/>
            <a:endParaRPr lang="es-EC" sz="1300" b="1" dirty="0">
              <a:latin typeface="Arial" panose="020B0604020202020204" pitchFamily="34" charset="0"/>
              <a:cs typeface="Arial" panose="020B0604020202020204" pitchFamily="34" charset="0"/>
            </a:endParaRPr>
          </a:p>
          <a:p>
            <a:pPr algn="ctr"/>
            <a:r>
              <a:rPr lang="es-EC" sz="1300" b="1" dirty="0" smtClean="0">
                <a:solidFill>
                  <a:srgbClr val="000000"/>
                </a:solidFill>
                <a:latin typeface="Arial"/>
                <a:cs typeface="Times" panose="02020603050405020304" pitchFamily="18" charset="0"/>
              </a:rPr>
              <a:t> </a:t>
            </a:r>
            <a:endParaRPr lang="es-EC" sz="1300" b="1" dirty="0">
              <a:solidFill>
                <a:srgbClr val="000000"/>
              </a:solidFill>
              <a:latin typeface="Arial"/>
              <a:cs typeface="Times" panose="02020603050405020304" pitchFamily="18" charset="0"/>
            </a:endParaRPr>
          </a:p>
          <a:p>
            <a:pPr algn="ctr"/>
            <a:endParaRPr lang="es-EC" sz="1300" b="1" dirty="0">
              <a:solidFill>
                <a:srgbClr val="000000"/>
              </a:solidFill>
              <a:latin typeface="Times" panose="02020603050405020304" pitchFamily="18" charset="0"/>
              <a:cs typeface="Times" panose="02020603050405020304" pitchFamily="18" charset="0"/>
            </a:endParaRPr>
          </a:p>
        </p:txBody>
      </p:sp>
      <p:pic>
        <p:nvPicPr>
          <p:cNvPr id="2" name="Imagen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75732" y="2378807"/>
            <a:ext cx="1327109" cy="1327109"/>
          </a:xfrm>
          <a:prstGeom prst="rect">
            <a:avLst/>
          </a:prstGeom>
        </p:spPr>
      </p:pic>
      <p:pic>
        <p:nvPicPr>
          <p:cNvPr id="3" name="Imagen 2"/>
          <p:cNvPicPr>
            <a:picLocks noChangeAspect="1"/>
          </p:cNvPicPr>
          <p:nvPr/>
        </p:nvPicPr>
        <p:blipFill>
          <a:blip r:embed="rId9"/>
          <a:stretch>
            <a:fillRect/>
          </a:stretch>
        </p:blipFill>
        <p:spPr>
          <a:xfrm>
            <a:off x="1347032" y="902555"/>
            <a:ext cx="2057400" cy="1428750"/>
          </a:xfrm>
          <a:prstGeom prst="rect">
            <a:avLst/>
          </a:prstGeom>
        </p:spPr>
      </p:pic>
    </p:spTree>
    <p:extLst>
      <p:ext uri="{BB962C8B-B14F-4D97-AF65-F5344CB8AC3E}">
        <p14:creationId xmlns:p14="http://schemas.microsoft.com/office/powerpoint/2010/main" val="429148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4" name="Marcador de contenido 3"/>
          <p:cNvPicPr>
            <a:picLocks noGrp="1" noChangeAspect="1"/>
          </p:cNvPicPr>
          <p:nvPr>
            <p:ph idx="1"/>
          </p:nvPr>
        </p:nvPicPr>
        <p:blipFill>
          <a:blip r:embed="rId3"/>
          <a:stretch>
            <a:fillRect/>
          </a:stretch>
        </p:blipFill>
        <p:spPr>
          <a:xfrm>
            <a:off x="8945109" y="5878196"/>
            <a:ext cx="3090940" cy="719390"/>
          </a:xfrm>
          <a:prstGeom prst="rect">
            <a:avLst/>
          </a:prstGeom>
        </p:spPr>
      </p:pic>
      <p:sp>
        <p:nvSpPr>
          <p:cNvPr id="5" name="CuadroTexto 4"/>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GIARDIASIS</a:t>
            </a:r>
            <a:endParaRPr lang="es-ES" sz="2800" b="1" i="1" dirty="0">
              <a:ln w="0"/>
              <a:effectLst>
                <a:outerShdw blurRad="38100" dist="19050" dir="2700000" algn="tl" rotWithShape="0">
                  <a:schemeClr val="dk1">
                    <a:alpha val="40000"/>
                  </a:schemeClr>
                </a:outerShdw>
              </a:effectLst>
            </a:endParaRPr>
          </a:p>
        </p:txBody>
      </p:sp>
      <p:graphicFrame>
        <p:nvGraphicFramePr>
          <p:cNvPr id="9" name="Diagrama 8"/>
          <p:cNvGraphicFramePr/>
          <p:nvPr>
            <p:extLst>
              <p:ext uri="{D42A27DB-BD31-4B8C-83A1-F6EECF244321}">
                <p14:modId xmlns:p14="http://schemas.microsoft.com/office/powerpoint/2010/main" val="1430279367"/>
              </p:ext>
            </p:extLst>
          </p:nvPr>
        </p:nvGraphicFramePr>
        <p:xfrm>
          <a:off x="5430035" y="523220"/>
          <a:ext cx="650352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n 6"/>
          <p:cNvPicPr>
            <a:picLocks noChangeAspect="1"/>
          </p:cNvPicPr>
          <p:nvPr/>
        </p:nvPicPr>
        <p:blipFill rotWithShape="1">
          <a:blip r:embed="rId9"/>
          <a:srcRect l="27230" t="28211" r="42539" b="20354"/>
          <a:stretch/>
        </p:blipFill>
        <p:spPr>
          <a:xfrm>
            <a:off x="126608" y="986815"/>
            <a:ext cx="5061800" cy="4640262"/>
          </a:xfrm>
          <a:prstGeom prst="rect">
            <a:avLst/>
          </a:prstGeom>
        </p:spPr>
      </p:pic>
    </p:spTree>
    <p:extLst>
      <p:ext uri="{BB962C8B-B14F-4D97-AF65-F5344CB8AC3E}">
        <p14:creationId xmlns:p14="http://schemas.microsoft.com/office/powerpoint/2010/main" val="35594883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4 Image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a 5"/>
          <p:cNvGraphicFramePr/>
          <p:nvPr>
            <p:extLst>
              <p:ext uri="{D42A27DB-BD31-4B8C-83A1-F6EECF244321}">
                <p14:modId xmlns:p14="http://schemas.microsoft.com/office/powerpoint/2010/main" val="527428936"/>
              </p:ext>
            </p:extLst>
          </p:nvPr>
        </p:nvGraphicFramePr>
        <p:xfrm>
          <a:off x="855829" y="710421"/>
          <a:ext cx="7584429" cy="52446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CuadroTexto 13"/>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GIARDIASIS</a:t>
            </a:r>
            <a:endParaRPr lang="es-ES" sz="2800" b="1" i="1" dirty="0">
              <a:ln w="0"/>
              <a:effectLst>
                <a:outerShdw blurRad="38100" dist="19050" dir="2700000" algn="tl" rotWithShape="0">
                  <a:schemeClr val="dk1">
                    <a:alpha val="40000"/>
                  </a:schemeClr>
                </a:outerShdw>
              </a:effectLst>
            </a:endParaRPr>
          </a:p>
        </p:txBody>
      </p:sp>
      <p:pic>
        <p:nvPicPr>
          <p:cNvPr id="3" name="Imagen 2"/>
          <p:cNvPicPr>
            <a:picLocks noChangeAspect="1"/>
          </p:cNvPicPr>
          <p:nvPr/>
        </p:nvPicPr>
        <p:blipFill rotWithShape="1">
          <a:blip r:embed="rId9"/>
          <a:srcRect l="45170" t="37359" r="26275" b="15277"/>
          <a:stretch/>
        </p:blipFill>
        <p:spPr>
          <a:xfrm>
            <a:off x="7358161" y="710421"/>
            <a:ext cx="1474185" cy="1628203"/>
          </a:xfrm>
          <a:prstGeom prst="rect">
            <a:avLst/>
          </a:prstGeom>
        </p:spPr>
      </p:pic>
      <p:pic>
        <p:nvPicPr>
          <p:cNvPr id="2" name="Imagen 1"/>
          <p:cNvPicPr>
            <a:picLocks noChangeAspect="1"/>
          </p:cNvPicPr>
          <p:nvPr/>
        </p:nvPicPr>
        <p:blipFill rotWithShape="1">
          <a:blip r:embed="rId10">
            <a:extLst>
              <a:ext uri="{28A0092B-C50C-407E-A947-70E740481C1C}">
                <a14:useLocalDpi xmlns:a14="http://schemas.microsoft.com/office/drawing/2010/main" val="0"/>
              </a:ext>
            </a:extLst>
          </a:blip>
          <a:srcRect r="69663" b="52414"/>
          <a:stretch/>
        </p:blipFill>
        <p:spPr>
          <a:xfrm>
            <a:off x="8440258" y="2397469"/>
            <a:ext cx="3339505" cy="2559893"/>
          </a:xfrm>
          <a:prstGeom prst="rect">
            <a:avLst/>
          </a:prstGeom>
        </p:spPr>
      </p:pic>
      <p:sp>
        <p:nvSpPr>
          <p:cNvPr id="4" name="Rectángulo 3"/>
          <p:cNvSpPr/>
          <p:nvPr/>
        </p:nvSpPr>
        <p:spPr>
          <a:xfrm>
            <a:off x="0" y="2397469"/>
            <a:ext cx="12192000" cy="3616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35507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4 Image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a 5"/>
          <p:cNvGraphicFramePr/>
          <p:nvPr>
            <p:extLst>
              <p:ext uri="{D42A27DB-BD31-4B8C-83A1-F6EECF244321}">
                <p14:modId xmlns:p14="http://schemas.microsoft.com/office/powerpoint/2010/main" val="2289067676"/>
              </p:ext>
            </p:extLst>
          </p:nvPr>
        </p:nvGraphicFramePr>
        <p:xfrm>
          <a:off x="1143213" y="972399"/>
          <a:ext cx="9957924" cy="43696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CuadroTexto 13"/>
          <p:cNvSpPr txBox="1"/>
          <p:nvPr/>
        </p:nvSpPr>
        <p:spPr>
          <a:xfrm>
            <a:off x="258445" y="0"/>
            <a:ext cx="5837555" cy="523220"/>
          </a:xfrm>
          <a:prstGeom prst="rect">
            <a:avLst/>
          </a:prstGeom>
          <a:noFill/>
        </p:spPr>
        <p:txBody>
          <a:bodyPr wrap="square" rtlCol="0">
            <a:spAutoFit/>
          </a:bodyPr>
          <a:lstStyle/>
          <a:p>
            <a:r>
              <a:rPr lang="es-ES" sz="2800" b="1" i="1" dirty="0" smtClean="0">
                <a:ln w="0"/>
                <a:effectLst>
                  <a:outerShdw blurRad="38100" dist="19050" dir="2700000" algn="tl" rotWithShape="0">
                    <a:schemeClr val="dk1">
                      <a:alpha val="40000"/>
                    </a:schemeClr>
                  </a:outerShdw>
                </a:effectLst>
              </a:rPr>
              <a:t>GIARDIASIS</a:t>
            </a:r>
            <a:endParaRPr lang="es-ES" sz="2800" b="1" i="1" dirty="0">
              <a:ln w="0"/>
              <a:effectLst>
                <a:outerShdw blurRad="38100" dist="19050" dir="2700000" algn="tl" rotWithShape="0">
                  <a:schemeClr val="dk1">
                    <a:alpha val="40000"/>
                  </a:schemeClr>
                </a:outerShdw>
              </a:effectLst>
            </a:endParaRPr>
          </a:p>
        </p:txBody>
      </p:sp>
      <p:pic>
        <p:nvPicPr>
          <p:cNvPr id="3" name="Imagen 2"/>
          <p:cNvPicPr>
            <a:picLocks noChangeAspect="1"/>
          </p:cNvPicPr>
          <p:nvPr/>
        </p:nvPicPr>
        <p:blipFill rotWithShape="1">
          <a:blip r:embed="rId9"/>
          <a:srcRect l="45170" t="37359" r="26275" b="15277"/>
          <a:stretch/>
        </p:blipFill>
        <p:spPr>
          <a:xfrm>
            <a:off x="7256942" y="1159600"/>
            <a:ext cx="1474185" cy="1628203"/>
          </a:xfrm>
          <a:prstGeom prst="rect">
            <a:avLst/>
          </a:prstGeom>
        </p:spPr>
      </p:pic>
      <p:pic>
        <p:nvPicPr>
          <p:cNvPr id="2" name="Imagen 1"/>
          <p:cNvPicPr>
            <a:picLocks noChangeAspect="1"/>
          </p:cNvPicPr>
          <p:nvPr/>
        </p:nvPicPr>
        <p:blipFill rotWithShape="1">
          <a:blip r:embed="rId10">
            <a:extLst>
              <a:ext uri="{28A0092B-C50C-407E-A947-70E740481C1C}">
                <a14:useLocalDpi xmlns:a14="http://schemas.microsoft.com/office/drawing/2010/main" val="0"/>
              </a:ext>
            </a:extLst>
          </a:blip>
          <a:srcRect r="69663" b="52414"/>
          <a:stretch/>
        </p:blipFill>
        <p:spPr>
          <a:xfrm>
            <a:off x="8539465" y="3575662"/>
            <a:ext cx="2304301" cy="1766359"/>
          </a:xfrm>
          <a:prstGeom prst="rect">
            <a:avLst/>
          </a:prstGeom>
        </p:spPr>
      </p:pic>
    </p:spTree>
    <p:extLst>
      <p:ext uri="{BB962C8B-B14F-4D97-AF65-F5344CB8AC3E}">
        <p14:creationId xmlns:p14="http://schemas.microsoft.com/office/powerpoint/2010/main" val="287327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ESP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2">
      <a:majorFont>
        <a:latin typeface="Berlin Sans FB Demi"/>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ción1" id="{0F9E024F-55E6-40A2-91F2-5D07BA05CD51}" vid="{2E3A5D47-31DE-42F3-B788-4F47F3D716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15228</TotalTime>
  <Words>7052</Words>
  <Application>Microsoft Office PowerPoint</Application>
  <PresentationFormat>Panorámica</PresentationFormat>
  <Paragraphs>1044</Paragraphs>
  <Slides>68</Slides>
  <Notes>63</Notes>
  <HiddenSlides>0</HiddenSlides>
  <MMClips>0</MMClips>
  <ScaleCrop>false</ScaleCrop>
  <HeadingPairs>
    <vt:vector size="8" baseType="variant">
      <vt:variant>
        <vt:lpstr>Fuentes usadas</vt:lpstr>
      </vt:variant>
      <vt:variant>
        <vt:i4>12</vt:i4>
      </vt:variant>
      <vt:variant>
        <vt:lpstr>Tema</vt:lpstr>
      </vt:variant>
      <vt:variant>
        <vt:i4>1</vt:i4>
      </vt:variant>
      <vt:variant>
        <vt:lpstr>Servidores OLE incrustados</vt:lpstr>
      </vt:variant>
      <vt:variant>
        <vt:i4>1</vt:i4>
      </vt:variant>
      <vt:variant>
        <vt:lpstr>Títulos de diapositiva</vt:lpstr>
      </vt:variant>
      <vt:variant>
        <vt:i4>68</vt:i4>
      </vt:variant>
    </vt:vector>
  </HeadingPairs>
  <TitlesOfParts>
    <vt:vector size="82" baseType="lpstr">
      <vt:lpstr>AdvPSA88A</vt:lpstr>
      <vt:lpstr>Arial</vt:lpstr>
      <vt:lpstr>Arial</vt:lpstr>
      <vt:lpstr>Berlin Sans FB Demi</vt:lpstr>
      <vt:lpstr>Calibri</vt:lpstr>
      <vt:lpstr>Cambria Math</vt:lpstr>
      <vt:lpstr>Constantia</vt:lpstr>
      <vt:lpstr>MS Sans Serif</vt:lpstr>
      <vt:lpstr>Symbol</vt:lpstr>
      <vt:lpstr>Times</vt:lpstr>
      <vt:lpstr>Times New Roman</vt:lpstr>
      <vt:lpstr>Tw Cen MT</vt:lpstr>
      <vt:lpstr>TemaESPE</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Andrius</dc:creator>
  <cp:lastModifiedBy>Andrea</cp:lastModifiedBy>
  <cp:revision>436</cp:revision>
  <dcterms:created xsi:type="dcterms:W3CDTF">2016-12-30T05:03:01Z</dcterms:created>
  <dcterms:modified xsi:type="dcterms:W3CDTF">2019-02-04T14:29:56Z</dcterms:modified>
</cp:coreProperties>
</file>