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0" r:id="rId3"/>
    <p:sldId id="260" r:id="rId4"/>
    <p:sldId id="263" r:id="rId5"/>
    <p:sldId id="299" r:id="rId6"/>
    <p:sldId id="303" r:id="rId7"/>
    <p:sldId id="264" r:id="rId8"/>
    <p:sldId id="301" r:id="rId9"/>
    <p:sldId id="262" r:id="rId10"/>
    <p:sldId id="261" r:id="rId11"/>
    <p:sldId id="266" r:id="rId12"/>
    <p:sldId id="267" r:id="rId13"/>
    <p:sldId id="265" r:id="rId14"/>
    <p:sldId id="269" r:id="rId15"/>
    <p:sldId id="268" r:id="rId16"/>
    <p:sldId id="271" r:id="rId17"/>
    <p:sldId id="270" r:id="rId18"/>
    <p:sldId id="274" r:id="rId19"/>
    <p:sldId id="275" r:id="rId20"/>
    <p:sldId id="279" r:id="rId21"/>
    <p:sldId id="273" r:id="rId22"/>
    <p:sldId id="281" r:id="rId23"/>
    <p:sldId id="278" r:id="rId24"/>
    <p:sldId id="282" r:id="rId25"/>
    <p:sldId id="277" r:id="rId26"/>
    <p:sldId id="286" r:id="rId27"/>
    <p:sldId id="287" r:id="rId28"/>
    <p:sldId id="285" r:id="rId29"/>
    <p:sldId id="288" r:id="rId30"/>
    <p:sldId id="284" r:id="rId31"/>
    <p:sldId id="289" r:id="rId32"/>
    <p:sldId id="291" r:id="rId33"/>
    <p:sldId id="295" r:id="rId34"/>
    <p:sldId id="296" r:id="rId35"/>
    <p:sldId id="297" r:id="rId36"/>
    <p:sldId id="298" r:id="rId3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52" autoAdjust="0"/>
  </p:normalViewPr>
  <p:slideViewPr>
    <p:cSldViewPr snapToGrid="0">
      <p:cViewPr varScale="1">
        <p:scale>
          <a:sx n="78" d="100"/>
          <a:sy n="78" d="100"/>
        </p:scale>
        <p:origin x="3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eclacom\Documents\MAESTR&#205;A\ESPE\OPCIONES%20TESIS\LARITACO\TESIS%20FINAL\GR&#193;FICOS%20TABULACI&#211;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eclacom\Documents\MAESTR&#205;A\ESPE\OPCIONES%20TESIS\LARITACO\TESIS%20FINAL\GR&#193;FICOS%20TABULACI&#211;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eclacom\Documents\MAESTR&#205;A\ESPE\OPCIONES%20TESIS\LARITACO\TESIS%20FINAL\GR&#193;FICOS%20TABULACI&#211;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CONSUMO!$C$4</c:f>
              <c:strCache>
                <c:ptCount val="1"/>
                <c:pt idx="0">
                  <c:v>SEMANAS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CONSUMO!$C$5:$C$10</c:f>
              <c:numCache>
                <c:formatCode>General</c:formatCode>
                <c:ptCount val="6"/>
                <c:pt idx="0">
                  <c:v>7</c:v>
                </c:pt>
                <c:pt idx="1">
                  <c:v>14</c:v>
                </c:pt>
                <c:pt idx="2">
                  <c:v>21</c:v>
                </c:pt>
                <c:pt idx="3">
                  <c:v>28</c:v>
                </c:pt>
                <c:pt idx="4">
                  <c:v>35</c:v>
                </c:pt>
                <c:pt idx="5">
                  <c:v>42</c:v>
                </c:pt>
              </c:numCache>
            </c:numRef>
          </c:val>
        </c:ser>
        <c:ser>
          <c:idx val="1"/>
          <c:order val="1"/>
          <c:tx>
            <c:strRef>
              <c:f>CONSUMO!$D$4</c:f>
              <c:strCache>
                <c:ptCount val="1"/>
                <c:pt idx="0">
                  <c:v>T1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CONSUMO!$D$5:$D$10</c:f>
              <c:numCache>
                <c:formatCode>0.00</c:formatCode>
                <c:ptCount val="6"/>
                <c:pt idx="0">
                  <c:v>164.31</c:v>
                </c:pt>
                <c:pt idx="1">
                  <c:v>573.94000000000005</c:v>
                </c:pt>
                <c:pt idx="2">
                  <c:v>1256.4000000000001</c:v>
                </c:pt>
                <c:pt idx="3">
                  <c:v>2233.44</c:v>
                </c:pt>
                <c:pt idx="4">
                  <c:v>3475.31</c:v>
                </c:pt>
                <c:pt idx="5">
                  <c:v>4833.49</c:v>
                </c:pt>
              </c:numCache>
            </c:numRef>
          </c:val>
        </c:ser>
        <c:ser>
          <c:idx val="2"/>
          <c:order val="2"/>
          <c:tx>
            <c:strRef>
              <c:f>CONSUMO!$E$4</c:f>
              <c:strCache>
                <c:ptCount val="1"/>
                <c:pt idx="0">
                  <c:v>T2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CONSUMO!$E$5:$E$10</c:f>
              <c:numCache>
                <c:formatCode>0.00</c:formatCode>
                <c:ptCount val="6"/>
                <c:pt idx="0">
                  <c:v>165.21</c:v>
                </c:pt>
                <c:pt idx="1">
                  <c:v>583.29999999999995</c:v>
                </c:pt>
                <c:pt idx="2">
                  <c:v>1263.83</c:v>
                </c:pt>
                <c:pt idx="3">
                  <c:v>2236.96</c:v>
                </c:pt>
                <c:pt idx="4">
                  <c:v>3477.69</c:v>
                </c:pt>
                <c:pt idx="5">
                  <c:v>4887.83</c:v>
                </c:pt>
              </c:numCache>
            </c:numRef>
          </c:val>
        </c:ser>
        <c:ser>
          <c:idx val="3"/>
          <c:order val="3"/>
          <c:tx>
            <c:strRef>
              <c:f>CONSUMO!$F$4</c:f>
              <c:strCache>
                <c:ptCount val="1"/>
                <c:pt idx="0">
                  <c:v>T3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CONSUMO!$F$5:$F$10</c:f>
              <c:numCache>
                <c:formatCode>0.00</c:formatCode>
                <c:ptCount val="6"/>
                <c:pt idx="0">
                  <c:v>162.61000000000001</c:v>
                </c:pt>
                <c:pt idx="1">
                  <c:v>583.39</c:v>
                </c:pt>
                <c:pt idx="2">
                  <c:v>1261.1300000000001</c:v>
                </c:pt>
                <c:pt idx="3">
                  <c:v>2236.16</c:v>
                </c:pt>
                <c:pt idx="4">
                  <c:v>3476.73</c:v>
                </c:pt>
                <c:pt idx="5">
                  <c:v>4866.3999999999996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6311600"/>
        <c:axId val="326311992"/>
      </c:barChart>
      <c:catAx>
        <c:axId val="32631160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63119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26311992"/>
        <c:scaling>
          <c:orientation val="minMax"/>
          <c:max val="5000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6311600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CONSUMO!$C$4</c:f>
              <c:strCache>
                <c:ptCount val="1"/>
                <c:pt idx="0">
                  <c:v>SEMANAS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CONSUMO!$C$5:$C$10</c:f>
              <c:numCache>
                <c:formatCode>General</c:formatCode>
                <c:ptCount val="6"/>
                <c:pt idx="0">
                  <c:v>7</c:v>
                </c:pt>
                <c:pt idx="1">
                  <c:v>14</c:v>
                </c:pt>
                <c:pt idx="2">
                  <c:v>21</c:v>
                </c:pt>
                <c:pt idx="3">
                  <c:v>28</c:v>
                </c:pt>
                <c:pt idx="4">
                  <c:v>35</c:v>
                </c:pt>
                <c:pt idx="5">
                  <c:v>42</c:v>
                </c:pt>
              </c:numCache>
            </c:numRef>
          </c:val>
        </c:ser>
        <c:ser>
          <c:idx val="1"/>
          <c:order val="1"/>
          <c:tx>
            <c:strRef>
              <c:f>CONSUMO!$D$4</c:f>
              <c:strCache>
                <c:ptCount val="1"/>
                <c:pt idx="0">
                  <c:v>T1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CONSUMO!$D$5:$D$10</c:f>
              <c:numCache>
                <c:formatCode>0.00</c:formatCode>
                <c:ptCount val="6"/>
                <c:pt idx="0">
                  <c:v>164.31</c:v>
                </c:pt>
                <c:pt idx="1">
                  <c:v>573.94000000000005</c:v>
                </c:pt>
                <c:pt idx="2">
                  <c:v>1256.4000000000001</c:v>
                </c:pt>
                <c:pt idx="3">
                  <c:v>2233.44</c:v>
                </c:pt>
                <c:pt idx="4">
                  <c:v>3475.31</c:v>
                </c:pt>
                <c:pt idx="5">
                  <c:v>4833.49</c:v>
                </c:pt>
              </c:numCache>
            </c:numRef>
          </c:val>
        </c:ser>
        <c:ser>
          <c:idx val="2"/>
          <c:order val="2"/>
          <c:tx>
            <c:strRef>
              <c:f>CONSUMO!$E$4</c:f>
              <c:strCache>
                <c:ptCount val="1"/>
                <c:pt idx="0">
                  <c:v>T2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CONSUMO!$E$5:$E$10</c:f>
              <c:numCache>
                <c:formatCode>0.00</c:formatCode>
                <c:ptCount val="6"/>
                <c:pt idx="0">
                  <c:v>165.21</c:v>
                </c:pt>
                <c:pt idx="1">
                  <c:v>583.29999999999995</c:v>
                </c:pt>
                <c:pt idx="2">
                  <c:v>1263.83</c:v>
                </c:pt>
                <c:pt idx="3">
                  <c:v>2236.96</c:v>
                </c:pt>
                <c:pt idx="4">
                  <c:v>3477.69</c:v>
                </c:pt>
                <c:pt idx="5">
                  <c:v>4887.83</c:v>
                </c:pt>
              </c:numCache>
            </c:numRef>
          </c:val>
        </c:ser>
        <c:ser>
          <c:idx val="3"/>
          <c:order val="3"/>
          <c:tx>
            <c:strRef>
              <c:f>CONSUMO!$F$4</c:f>
              <c:strCache>
                <c:ptCount val="1"/>
                <c:pt idx="0">
                  <c:v>T3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CONSUMO!$F$5:$F$10</c:f>
              <c:numCache>
                <c:formatCode>0.00</c:formatCode>
                <c:ptCount val="6"/>
                <c:pt idx="0">
                  <c:v>162.61000000000001</c:v>
                </c:pt>
                <c:pt idx="1">
                  <c:v>583.39</c:v>
                </c:pt>
                <c:pt idx="2">
                  <c:v>1261.1300000000001</c:v>
                </c:pt>
                <c:pt idx="3">
                  <c:v>2236.16</c:v>
                </c:pt>
                <c:pt idx="4">
                  <c:v>3476.73</c:v>
                </c:pt>
                <c:pt idx="5">
                  <c:v>4866.3999999999996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5579920"/>
        <c:axId val="325603320"/>
      </c:barChart>
      <c:catAx>
        <c:axId val="32557992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56033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25603320"/>
        <c:scaling>
          <c:orientation val="minMax"/>
          <c:max val="5000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5579920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GDP!$B$4</c:f>
              <c:strCache>
                <c:ptCount val="1"/>
                <c:pt idx="0">
                  <c:v>SEMANAS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GDP!$B$5:$B$10</c:f>
              <c:numCache>
                <c:formatCode>General</c:formatCode>
                <c:ptCount val="6"/>
                <c:pt idx="0">
                  <c:v>7</c:v>
                </c:pt>
                <c:pt idx="1">
                  <c:v>14</c:v>
                </c:pt>
                <c:pt idx="2">
                  <c:v>21</c:v>
                </c:pt>
                <c:pt idx="3">
                  <c:v>28</c:v>
                </c:pt>
                <c:pt idx="4">
                  <c:v>35</c:v>
                </c:pt>
                <c:pt idx="5">
                  <c:v>42</c:v>
                </c:pt>
              </c:numCache>
            </c:numRef>
          </c:val>
        </c:ser>
        <c:ser>
          <c:idx val="1"/>
          <c:order val="1"/>
          <c:tx>
            <c:strRef>
              <c:f>GDP!$C$4</c:f>
              <c:strCache>
                <c:ptCount val="1"/>
                <c:pt idx="0">
                  <c:v>T1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GDP!$C$5:$C$10</c:f>
              <c:numCache>
                <c:formatCode>0.00</c:formatCode>
                <c:ptCount val="6"/>
                <c:pt idx="0">
                  <c:v>128.71</c:v>
                </c:pt>
                <c:pt idx="1">
                  <c:v>247.96</c:v>
                </c:pt>
                <c:pt idx="2">
                  <c:v>392.08</c:v>
                </c:pt>
                <c:pt idx="3">
                  <c:v>545</c:v>
                </c:pt>
                <c:pt idx="4">
                  <c:v>698.56</c:v>
                </c:pt>
                <c:pt idx="5">
                  <c:v>630.96</c:v>
                </c:pt>
              </c:numCache>
            </c:numRef>
          </c:val>
        </c:ser>
        <c:ser>
          <c:idx val="2"/>
          <c:order val="2"/>
          <c:tx>
            <c:strRef>
              <c:f>GDP!$D$4</c:f>
              <c:strCache>
                <c:ptCount val="1"/>
                <c:pt idx="0">
                  <c:v>T2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GDP!$D$5:$D$10</c:f>
              <c:numCache>
                <c:formatCode>0.00</c:formatCode>
                <c:ptCount val="6"/>
                <c:pt idx="0">
                  <c:v>134.19999999999999</c:v>
                </c:pt>
                <c:pt idx="1">
                  <c:v>251.73</c:v>
                </c:pt>
                <c:pt idx="2">
                  <c:v>380.24</c:v>
                </c:pt>
                <c:pt idx="3">
                  <c:v>526.6</c:v>
                </c:pt>
                <c:pt idx="4">
                  <c:v>710.5</c:v>
                </c:pt>
                <c:pt idx="5">
                  <c:v>661.26</c:v>
                </c:pt>
              </c:numCache>
            </c:numRef>
          </c:val>
        </c:ser>
        <c:ser>
          <c:idx val="3"/>
          <c:order val="3"/>
          <c:tx>
            <c:strRef>
              <c:f>GDP!$E$4</c:f>
              <c:strCache>
                <c:ptCount val="1"/>
                <c:pt idx="0">
                  <c:v>T3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GDP!$E$5:$E$10</c:f>
              <c:numCache>
                <c:formatCode>0.00</c:formatCode>
                <c:ptCount val="6"/>
                <c:pt idx="0">
                  <c:v>134.33000000000001</c:v>
                </c:pt>
                <c:pt idx="1">
                  <c:v>252.05</c:v>
                </c:pt>
                <c:pt idx="2">
                  <c:v>390.08</c:v>
                </c:pt>
                <c:pt idx="3">
                  <c:v>535.11</c:v>
                </c:pt>
                <c:pt idx="4">
                  <c:v>696.01</c:v>
                </c:pt>
                <c:pt idx="5">
                  <c:v>651.30999999999995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4705144"/>
        <c:axId val="263323488"/>
      </c:barChart>
      <c:catAx>
        <c:axId val="31470514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63323488"/>
        <c:crosses val="autoZero"/>
        <c:auto val="1"/>
        <c:lblAlgn val="ctr"/>
        <c:lblOffset val="100"/>
        <c:noMultiLvlLbl val="0"/>
      </c:catAx>
      <c:valAx>
        <c:axId val="263323488"/>
        <c:scaling>
          <c:orientation val="minMax"/>
          <c:max val="750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14705144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CA!$C$4</c:f>
              <c:strCache>
                <c:ptCount val="1"/>
                <c:pt idx="0">
                  <c:v>T1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CA!$C$5:$C$10</c:f>
              <c:numCache>
                <c:formatCode>General</c:formatCode>
                <c:ptCount val="6"/>
                <c:pt idx="0">
                  <c:v>0.94269999999999998</c:v>
                </c:pt>
                <c:pt idx="1">
                  <c:v>1.3593999999999999</c:v>
                </c:pt>
                <c:pt idx="2">
                  <c:v>1.5443</c:v>
                </c:pt>
                <c:pt idx="3">
                  <c:v>1.6449</c:v>
                </c:pt>
                <c:pt idx="4">
                  <c:v>1.6899</c:v>
                </c:pt>
                <c:pt idx="5">
                  <c:v>1.7987</c:v>
                </c:pt>
              </c:numCache>
            </c:numRef>
          </c:val>
        </c:ser>
        <c:ser>
          <c:idx val="1"/>
          <c:order val="1"/>
          <c:tx>
            <c:strRef>
              <c:f>CA!$D$4</c:f>
              <c:strCache>
                <c:ptCount val="1"/>
                <c:pt idx="0">
                  <c:v>T2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CA!$D$5:$D$10</c:f>
              <c:numCache>
                <c:formatCode>General</c:formatCode>
                <c:ptCount val="6"/>
                <c:pt idx="0">
                  <c:v>0.90369999999999995</c:v>
                </c:pt>
                <c:pt idx="1">
                  <c:v>1.341</c:v>
                </c:pt>
                <c:pt idx="2">
                  <c:v>1.5503</c:v>
                </c:pt>
                <c:pt idx="3">
                  <c:v>1.667</c:v>
                </c:pt>
                <c:pt idx="4">
                  <c:v>1.6949000000000001</c:v>
                </c:pt>
                <c:pt idx="5">
                  <c:v>1.8021</c:v>
                </c:pt>
              </c:numCache>
            </c:numRef>
          </c:val>
        </c:ser>
        <c:ser>
          <c:idx val="2"/>
          <c:order val="2"/>
          <c:tx>
            <c:strRef>
              <c:f>CA!$E$4</c:f>
              <c:strCache>
                <c:ptCount val="1"/>
                <c:pt idx="0">
                  <c:v>T3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CA!$E$5:$E$10</c:f>
              <c:numCache>
                <c:formatCode>General</c:formatCode>
                <c:ptCount val="6"/>
                <c:pt idx="0">
                  <c:v>0.89459999999999995</c:v>
                </c:pt>
                <c:pt idx="1">
                  <c:v>1.3444</c:v>
                </c:pt>
                <c:pt idx="2">
                  <c:v>1.5327</c:v>
                </c:pt>
                <c:pt idx="3">
                  <c:v>1.6456</c:v>
                </c:pt>
                <c:pt idx="4">
                  <c:v>1.6917</c:v>
                </c:pt>
                <c:pt idx="5">
                  <c:v>1.7979000000000001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5214688"/>
        <c:axId val="315215080"/>
      </c:barChart>
      <c:catAx>
        <c:axId val="31521468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15215080"/>
        <c:crosses val="autoZero"/>
        <c:auto val="1"/>
        <c:lblAlgn val="ctr"/>
        <c:lblOffset val="100"/>
        <c:noMultiLvlLbl val="0"/>
      </c:catAx>
      <c:valAx>
        <c:axId val="315215080"/>
        <c:scaling>
          <c:orientation val="minMax"/>
          <c:max val="1.8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15214688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285C-31CD-4DE7-A841-8D99F912E8F1}" type="datetimeFigureOut">
              <a:rPr lang="es-EC" smtClean="0"/>
              <a:t>10/12/2018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C7B7-94AA-4545-A089-FC2AD02D29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0320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285C-31CD-4DE7-A841-8D99F912E8F1}" type="datetimeFigureOut">
              <a:rPr lang="es-EC" smtClean="0"/>
              <a:t>10/12/2018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C7B7-94AA-4545-A089-FC2AD02D29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5444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285C-31CD-4DE7-A841-8D99F912E8F1}" type="datetimeFigureOut">
              <a:rPr lang="es-EC" smtClean="0"/>
              <a:t>10/12/2018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C7B7-94AA-4545-A089-FC2AD02D29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6342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285C-31CD-4DE7-A841-8D99F912E8F1}" type="datetimeFigureOut">
              <a:rPr lang="es-EC" smtClean="0"/>
              <a:t>10/12/2018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C7B7-94AA-4545-A089-FC2AD02D29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13136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285C-31CD-4DE7-A841-8D99F912E8F1}" type="datetimeFigureOut">
              <a:rPr lang="es-EC" smtClean="0"/>
              <a:t>10/12/2018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C7B7-94AA-4545-A089-FC2AD02D29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917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285C-31CD-4DE7-A841-8D99F912E8F1}" type="datetimeFigureOut">
              <a:rPr lang="es-EC" smtClean="0"/>
              <a:t>10/12/2018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C7B7-94AA-4545-A089-FC2AD02D29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53369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285C-31CD-4DE7-A841-8D99F912E8F1}" type="datetimeFigureOut">
              <a:rPr lang="es-EC" smtClean="0"/>
              <a:t>10/12/2018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C7B7-94AA-4545-A089-FC2AD02D29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24702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285C-31CD-4DE7-A841-8D99F912E8F1}" type="datetimeFigureOut">
              <a:rPr lang="es-EC" smtClean="0"/>
              <a:t>10/12/2018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C7B7-94AA-4545-A089-FC2AD02D29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348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285C-31CD-4DE7-A841-8D99F912E8F1}" type="datetimeFigureOut">
              <a:rPr lang="es-EC" smtClean="0"/>
              <a:t>10/12/2018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C7B7-94AA-4545-A089-FC2AD02D29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8371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285C-31CD-4DE7-A841-8D99F912E8F1}" type="datetimeFigureOut">
              <a:rPr lang="es-EC" smtClean="0"/>
              <a:t>10/12/2018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C7B7-94AA-4545-A089-FC2AD02D29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6570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285C-31CD-4DE7-A841-8D99F912E8F1}" type="datetimeFigureOut">
              <a:rPr lang="es-EC" smtClean="0"/>
              <a:t>10/12/2018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C7B7-94AA-4545-A089-FC2AD02D29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463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0285C-31CD-4DE7-A841-8D99F912E8F1}" type="datetimeFigureOut">
              <a:rPr lang="es-EC" smtClean="0"/>
              <a:t>10/12/2018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6C7B7-94AA-4545-A089-FC2AD02D29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750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" y="38671"/>
            <a:ext cx="11988314" cy="680713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03056" y="1555031"/>
            <a:ext cx="11618976" cy="780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ctr">
              <a:lnSpc>
                <a:spcPct val="150000"/>
              </a:lnSpc>
              <a:spcAft>
                <a:spcPts val="600"/>
              </a:spcAft>
            </a:pPr>
            <a:r>
              <a:rPr lang="es-EC" sz="3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MAESTRÍA EN PRODUCCIÓN Y </a:t>
            </a:r>
            <a:r>
              <a:rPr lang="es-EC" sz="3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NUTRICIÓN ANIMAL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810196" y="156500"/>
            <a:ext cx="7891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ctr">
              <a:spcAft>
                <a:spcPts val="800"/>
              </a:spcAft>
            </a:pPr>
            <a:r>
              <a:rPr lang="es-EC" sz="3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UNIVERSIDAD DE LAS FUERZAS ARMADAS</a:t>
            </a:r>
            <a:endParaRPr lang="es-EC" sz="36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299168" y="2511752"/>
            <a:ext cx="9826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ctr">
              <a:spcAft>
                <a:spcPts val="800"/>
              </a:spcAft>
            </a:pPr>
            <a:r>
              <a:rPr lang="es-EC" sz="24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DEFENSA DE TESIS</a:t>
            </a:r>
            <a:endParaRPr lang="es-EC" sz="2400" dirty="0">
              <a:solidFill>
                <a:schemeClr val="accent6"/>
              </a:solidFill>
            </a:endParaRPr>
          </a:p>
        </p:txBody>
      </p:sp>
      <p:sp>
        <p:nvSpPr>
          <p:cNvPr id="9" name="Cuadro de texto 2"/>
          <p:cNvSpPr txBox="1">
            <a:spLocks noChangeArrowheads="1"/>
          </p:cNvSpPr>
          <p:nvPr/>
        </p:nvSpPr>
        <p:spPr bwMode="auto">
          <a:xfrm>
            <a:off x="1445472" y="3129497"/>
            <a:ext cx="10220694" cy="14564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C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TEMA:</a:t>
            </a:r>
            <a:r>
              <a:rPr lang="es-EC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“EFECTO DE DOS NIVELES DE HARINA DE LARITACO </a:t>
            </a:r>
            <a:r>
              <a:rPr lang="es-EC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2800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Vernonanthura</a:t>
            </a:r>
            <a:r>
              <a:rPr lang="es-EC" sz="2800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2800" i="1" dirty="0" err="1"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es-EC" sz="2800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atens</a:t>
            </a:r>
            <a:r>
              <a:rPr lang="es-EC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 </a:t>
            </a:r>
            <a:r>
              <a:rPr lang="es-EC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SOBRE PRODUCTIVIDAD E INTEGRIDAD INTESTINAL EN POLLOS BROILER”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414772" y="5297223"/>
            <a:ext cx="5947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DIRECTOR: M.v.z. DIEGO RODRÍGUEZ SALDAÑA Mg.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1414771" y="4974057"/>
            <a:ext cx="4923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AUTOR: M.v.z. GUIDO APOLO 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ARÉVALO</a:t>
            </a:r>
            <a:endParaRPr lang="es-EC" dirty="0"/>
          </a:p>
        </p:txBody>
      </p:sp>
      <p:cxnSp>
        <p:nvCxnSpPr>
          <p:cNvPr id="13" name="Conector recto 12"/>
          <p:cNvCxnSpPr/>
          <p:nvPr/>
        </p:nvCxnSpPr>
        <p:spPr>
          <a:xfrm>
            <a:off x="3597778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3991720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5132832" y="5999543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SANGOLQUÍ NOVIEMBRE 2018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177937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sp>
        <p:nvSpPr>
          <p:cNvPr id="4" name="Rectángulo 3"/>
          <p:cNvSpPr/>
          <p:nvPr/>
        </p:nvSpPr>
        <p:spPr>
          <a:xfrm>
            <a:off x="3322135" y="476750"/>
            <a:ext cx="4724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73585" y="1275845"/>
            <a:ext cx="34371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b="1" dirty="0">
                <a:latin typeface="Arial" panose="020B0604020202020204" pitchFamily="34" charset="0"/>
                <a:ea typeface="Calibri" panose="020F0502020204030204" pitchFamily="34" charset="0"/>
              </a:rPr>
              <a:t>Localización Geográfica</a:t>
            </a:r>
            <a:endParaRPr lang="es-EC" sz="2200" b="1" dirty="0"/>
          </a:p>
        </p:txBody>
      </p:sp>
      <p:sp>
        <p:nvSpPr>
          <p:cNvPr id="6" name="Rectángulo 5"/>
          <p:cNvSpPr/>
          <p:nvPr/>
        </p:nvSpPr>
        <p:spPr>
          <a:xfrm>
            <a:off x="359057" y="1916389"/>
            <a:ext cx="5480911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500" dirty="0">
                <a:latin typeface="Arial" panose="020B0604020202020204" pitchFamily="34" charset="0"/>
                <a:cs typeface="Arial" panose="020B0604020202020204" pitchFamily="34" charset="0"/>
              </a:rPr>
              <a:t>El proyecto de investigación se realizó en la granja “El Abuelo” ubicada en la parroquia </a:t>
            </a:r>
            <a:r>
              <a:rPr lang="es-EC" sz="2500" dirty="0" err="1">
                <a:latin typeface="Arial" panose="020B0604020202020204" pitchFamily="34" charset="0"/>
                <a:cs typeface="Arial" panose="020B0604020202020204" pitchFamily="34" charset="0"/>
              </a:rPr>
              <a:t>Bellamaría</a:t>
            </a:r>
            <a:r>
              <a:rPr lang="es-EC" sz="2500" dirty="0">
                <a:latin typeface="Arial" panose="020B0604020202020204" pitchFamily="34" charset="0"/>
                <a:cs typeface="Arial" panose="020B0604020202020204" pitchFamily="34" charset="0"/>
              </a:rPr>
              <a:t> del cantón Balsas, al sur de la provincia de El Oro. Se encuentra a una altura de 600 msnm en las siguientes coordenadas geográficas: latitud 3°45'34.9" S y longitud 79°51'22.2" O. Goza de un clima subtropical con una temperatura que oscila entre 19 y 28 °C.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640" y="4004606"/>
            <a:ext cx="2338026" cy="195062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Conector recto 7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848" y="983272"/>
            <a:ext cx="3358288" cy="2841849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71" y="3845129"/>
            <a:ext cx="3167213" cy="25521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Conector curvado 15"/>
          <p:cNvCxnSpPr/>
          <p:nvPr/>
        </p:nvCxnSpPr>
        <p:spPr>
          <a:xfrm rot="16200000" flipH="1">
            <a:off x="9286022" y="4183944"/>
            <a:ext cx="2000652" cy="508712"/>
          </a:xfrm>
          <a:prstGeom prst="curvedConnector3">
            <a:avLst>
              <a:gd name="adj1" fmla="val 104237"/>
            </a:avLst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69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3322135" y="476750"/>
            <a:ext cx="4724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75488" y="1618328"/>
            <a:ext cx="7034784" cy="3849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sz="2500" b="1" dirty="0">
                <a:latin typeface="Arial" panose="020B0604020202020204" pitchFamily="34" charset="0"/>
              </a:rPr>
              <a:t>Unidades Experimentales</a:t>
            </a:r>
          </a:p>
          <a:p>
            <a:pPr algn="just"/>
            <a:r>
              <a:rPr lang="es-EC" sz="2500" dirty="0">
                <a:latin typeface="Arial" panose="020B0604020202020204" pitchFamily="34" charset="0"/>
                <a:ea typeface="Calibri" panose="020F0502020204030204" pitchFamily="34" charset="0"/>
              </a:rPr>
              <a:t>Para el estudio se utilizaron 588 pollitos machos de la línea Cobb 500, distribuidos según  un  diseño  de bloques en  3  tratamientos  con  7  repeticiones cada uno, considerándose  como  unidad  experimental  un  grupo de  28  pollos machos alojados en divisiones de 3 m x 1,09 m (3,27 m</a:t>
            </a:r>
            <a:r>
              <a:rPr lang="es-EC" sz="2500" baseline="30000" dirty="0"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s-EC" sz="2500" dirty="0">
                <a:latin typeface="Arial" panose="020B0604020202020204" pitchFamily="34" charset="0"/>
                <a:ea typeface="Calibri" panose="020F0502020204030204" pitchFamily="34" charset="0"/>
              </a:rPr>
              <a:t>) para una densidad de 8,56 pollos por metro cuadrado.</a:t>
            </a:r>
            <a:endParaRPr lang="es-EC" sz="25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730" y="1234257"/>
            <a:ext cx="3613006" cy="481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8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3322135" y="476750"/>
            <a:ext cx="4724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16992" y="1314315"/>
            <a:ext cx="11558016" cy="3674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245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DISEÑO EXPERIMENTAL Y ANÁLISIS ESTADÍSTICO</a:t>
            </a:r>
          </a:p>
          <a:p>
            <a:pPr algn="just"/>
            <a:r>
              <a:rPr lang="es-EC" sz="245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EC" sz="2450" dirty="0">
                <a:latin typeface="Arial" panose="020B0604020202020204" pitchFamily="34" charset="0"/>
                <a:cs typeface="Arial" panose="020B0604020202020204" pitchFamily="34" charset="0"/>
              </a:rPr>
              <a:t>realizó un diseño de bloques completos al azar con tres tratamientos y siete repeticiones por tratamiento. Para el análisis estadístico se utilizó el modelo </a:t>
            </a:r>
            <a:r>
              <a:rPr lang="es-EC" sz="2450" dirty="0" err="1"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es-EC" sz="2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450" dirty="0" err="1"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  <a:r>
              <a:rPr lang="es-EC" sz="2450" dirty="0">
                <a:latin typeface="Arial" panose="020B0604020202020204" pitchFamily="34" charset="0"/>
                <a:cs typeface="Arial" panose="020B0604020202020204" pitchFamily="34" charset="0"/>
              </a:rPr>
              <a:t> con medidas repetidas del programa </a:t>
            </a:r>
            <a:r>
              <a:rPr lang="es-EC" sz="2450" dirty="0" err="1"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es-EC" sz="2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45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EC" sz="2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45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s-EC" sz="2450" dirty="0">
                <a:latin typeface="Arial" panose="020B0604020202020204" pitchFamily="34" charset="0"/>
                <a:cs typeface="Arial" panose="020B0604020202020204" pitchFamily="34" charset="0"/>
              </a:rPr>
              <a:t> (SAS) para medir ensayos cuando las observaciones son evaluadas sobre el mismo individuo en diferentes momentos de su desarrollo (medidas repetidas</a:t>
            </a:r>
            <a:r>
              <a:rPr lang="es-EC" sz="245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endParaRPr lang="es-EC" sz="2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2450" dirty="0">
                <a:latin typeface="Arial" panose="020B0604020202020204" pitchFamily="34" charset="0"/>
                <a:cs typeface="Arial" panose="020B0604020202020204" pitchFamily="34" charset="0"/>
              </a:rPr>
              <a:t>El modelo consideró </a:t>
            </a:r>
            <a:r>
              <a:rPr lang="es-EC" sz="2450" dirty="0" smtClean="0">
                <a:latin typeface="Arial" panose="020B0604020202020204" pitchFamily="34" charset="0"/>
                <a:cs typeface="Arial" panose="020B0604020202020204" pitchFamily="34" charset="0"/>
              </a:rPr>
              <a:t>variables </a:t>
            </a:r>
            <a:r>
              <a:rPr lang="es-EC" sz="2450" dirty="0">
                <a:latin typeface="Arial" panose="020B0604020202020204" pitchFamily="34" charset="0"/>
                <a:cs typeface="Arial" panose="020B0604020202020204" pitchFamily="34" charset="0"/>
              </a:rPr>
              <a:t>del tratamiento y los períodos de evaluación, así como las interacciones entre estos dos factores</a:t>
            </a:r>
            <a:r>
              <a:rPr lang="es-EC" sz="245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2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06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4724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87680" y="1343851"/>
            <a:ext cx="6912864" cy="4190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2300" b="1" dirty="0">
                <a:latin typeface="Arial" panose="020B0604020202020204" pitchFamily="34" charset="0"/>
              </a:rPr>
              <a:t>Variables</a:t>
            </a:r>
          </a:p>
          <a:p>
            <a:pPr algn="just">
              <a:spcAft>
                <a:spcPts val="800"/>
              </a:spcAft>
            </a:pPr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Las variables analizadas fueron: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Consumo de alimento (semanal y acumulado)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Peso corporal y Ganancia de peso diaria y semanal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Índice de conversión (semanal y acumulado)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Mortalidad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Rendimiento a la canal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Integridad intestinal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Morfometría de las vellosidades intestinales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Morfometría del paquete </a:t>
            </a:r>
            <a:r>
              <a:rPr lang="es-EC" sz="2300" dirty="0" smtClean="0">
                <a:latin typeface="Arial" panose="020B0604020202020204" pitchFamily="34" charset="0"/>
                <a:ea typeface="Calibri" panose="020F0502020204030204" pitchFamily="34" charset="0"/>
              </a:rPr>
              <a:t>visceral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70" y="1165329"/>
            <a:ext cx="1292352" cy="171955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74" y="3062222"/>
            <a:ext cx="2516654" cy="141927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5" b="5723"/>
          <a:stretch/>
        </p:blipFill>
        <p:spPr>
          <a:xfrm>
            <a:off x="8534663" y="4625110"/>
            <a:ext cx="1486898" cy="158496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37"/>
          <a:stretch/>
        </p:blipFill>
        <p:spPr>
          <a:xfrm>
            <a:off x="7952283" y="1177310"/>
            <a:ext cx="1913382" cy="145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3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4724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91030" y="1454252"/>
            <a:ext cx="10643616" cy="399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sz="2200" b="1" dirty="0">
                <a:latin typeface="Arial" panose="020B0604020202020204" pitchFamily="34" charset="0"/>
              </a:rPr>
              <a:t>Tratamientos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Para evaluar el efecto de la inclusión de harina de laritaco en el rendimiento de los pollos broiler, se evaluaron tres tratamientos, los mismos que se describen a continuación: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T1: Control (0%)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T2: Harina de laritaco 5 kg/TM (0,5%)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T3: Harina de laritaco 10 kg/TM (1%)</a:t>
            </a:r>
            <a:endParaRPr lang="es-EC" sz="2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848" y="3198957"/>
            <a:ext cx="3926232" cy="295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4724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80632" y="1283706"/>
            <a:ext cx="700032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2200" b="1" dirty="0">
                <a:latin typeface="Arial" panose="020B0604020202020204" pitchFamily="34" charset="0"/>
              </a:rPr>
              <a:t>Elaboración de la harina de laritaco</a:t>
            </a:r>
          </a:p>
          <a:p>
            <a:pPr algn="just">
              <a:spcAft>
                <a:spcPts val="800"/>
              </a:spcAft>
            </a:pPr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Para la elaboración de la harina, se escogieron y recogieron en forma </a:t>
            </a:r>
            <a:r>
              <a:rPr lang="es-EC" sz="2200" dirty="0" smtClean="0">
                <a:latin typeface="Arial" panose="020B0604020202020204" pitchFamily="34" charset="0"/>
                <a:ea typeface="Calibri" panose="020F0502020204030204" pitchFamily="34" charset="0"/>
              </a:rPr>
              <a:t>manual </a:t>
            </a:r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hojas frescas de plantas sanas de </a:t>
            </a:r>
            <a:r>
              <a:rPr lang="es-EC" sz="2200" dirty="0" smtClean="0">
                <a:latin typeface="Arial" panose="020B0604020202020204" pitchFamily="34" charset="0"/>
                <a:ea typeface="Calibri" panose="020F0502020204030204" pitchFamily="34" charset="0"/>
              </a:rPr>
              <a:t>laritaco que fueron </a:t>
            </a:r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posteriormente colocadas en tendales de malla </a:t>
            </a:r>
            <a:r>
              <a:rPr lang="es-EC" sz="2200" dirty="0" smtClean="0">
                <a:latin typeface="Arial" panose="020B0604020202020204" pitchFamily="34" charset="0"/>
                <a:ea typeface="Calibri" panose="020F0502020204030204" pitchFamily="34" charset="0"/>
              </a:rPr>
              <a:t>para </a:t>
            </a:r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un pre-secado por acción natural durante un periodo de 72 horas, luego se sometieron a secado en un deshidratador de alimentos a 45°C durante 8 </a:t>
            </a:r>
            <a:r>
              <a:rPr lang="es-EC" sz="2200" dirty="0" smtClean="0">
                <a:latin typeface="Arial" panose="020B0604020202020204" pitchFamily="34" charset="0"/>
                <a:ea typeface="Calibri" panose="020F0502020204030204" pitchFamily="34" charset="0"/>
              </a:rPr>
              <a:t>horas.</a:t>
            </a:r>
          </a:p>
          <a:p>
            <a:pPr algn="just">
              <a:spcAft>
                <a:spcPts val="800"/>
              </a:spcAft>
            </a:pPr>
            <a:endParaRPr lang="es-EC" sz="22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Una vez secas, las hojas fueron trituradas en un molino manual hasta obtener la harina </a:t>
            </a:r>
            <a:r>
              <a:rPr lang="es-EC" sz="2200" dirty="0" smtClean="0">
                <a:latin typeface="Arial" panose="020B0604020202020204" pitchFamily="34" charset="0"/>
                <a:ea typeface="Calibri" panose="020F0502020204030204" pitchFamily="34" charset="0"/>
              </a:rPr>
              <a:t>que </a:t>
            </a:r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se almacenó en un recipiente plástico del que se fue consumiendo al momento de la elaboración de las dietas</a:t>
            </a:r>
            <a:endParaRPr lang="es-EC" sz="22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0"/>
          <a:stretch/>
        </p:blipFill>
        <p:spPr>
          <a:xfrm>
            <a:off x="8156618" y="1155094"/>
            <a:ext cx="2011510" cy="236828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40" y="1155094"/>
            <a:ext cx="1783697" cy="2368394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5"/>
          <a:srcRect l="24823" t="49476" r="56367" b="25638"/>
          <a:stretch/>
        </p:blipFill>
        <p:spPr bwMode="auto">
          <a:xfrm>
            <a:off x="8156618" y="3719026"/>
            <a:ext cx="1981765" cy="1377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0060" y="3783599"/>
            <a:ext cx="1504676" cy="204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1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4724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60217" y="1454252"/>
            <a:ext cx="4397128" cy="4257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sz="2200" b="1" dirty="0">
                <a:latin typeface="Arial" panose="020B0604020202020204" pitchFamily="34" charset="0"/>
              </a:rPr>
              <a:t>Elaboración de las raciones alimenticias</a:t>
            </a:r>
          </a:p>
          <a:p>
            <a:pPr algn="just"/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Las dietas fueron formuladas en base a maíz y pasta de </a:t>
            </a:r>
            <a:r>
              <a:rPr lang="es-EC" sz="2200" dirty="0" smtClean="0">
                <a:latin typeface="Arial" panose="020B0604020202020204" pitchFamily="34" charset="0"/>
                <a:ea typeface="Calibri" panose="020F0502020204030204" pitchFamily="34" charset="0"/>
              </a:rPr>
              <a:t>soya, </a:t>
            </a:r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siguiendo las recomendaciones nutricionales de la línea genética Cobb-</a:t>
            </a:r>
            <a:r>
              <a:rPr lang="es-EC" sz="2200" dirty="0" err="1">
                <a:latin typeface="Arial" panose="020B0604020202020204" pitchFamily="34" charset="0"/>
                <a:ea typeface="Calibri" panose="020F0502020204030204" pitchFamily="34" charset="0"/>
              </a:rPr>
              <a:t>Vantress</a:t>
            </a:r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 Inc. (2015) en tres </a:t>
            </a:r>
            <a:r>
              <a:rPr lang="es-EC" sz="2200" dirty="0" smtClean="0">
                <a:latin typeface="Arial" panose="020B0604020202020204" pitchFamily="34" charset="0"/>
                <a:ea typeface="Calibri" panose="020F0502020204030204" pitchFamily="34" charset="0"/>
              </a:rPr>
              <a:t>fases:</a:t>
            </a:r>
          </a:p>
          <a:p>
            <a:pPr algn="just"/>
            <a:r>
              <a:rPr lang="es-EC" sz="2200" dirty="0" smtClean="0">
                <a:latin typeface="Arial" panose="020B0604020202020204" pitchFamily="34" charset="0"/>
                <a:ea typeface="Calibri" panose="020F0502020204030204" pitchFamily="34" charset="0"/>
              </a:rPr>
              <a:t>iniciación </a:t>
            </a:r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(1-10 días de edad), crecimiento (11-22 días de edad) y finalización (23-42 días) </a:t>
            </a:r>
            <a:endParaRPr lang="es-EC" sz="2200" dirty="0"/>
          </a:p>
        </p:txBody>
      </p:sp>
      <p:pic>
        <p:nvPicPr>
          <p:cNvPr id="10" name="Imagen 9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17" y="1391849"/>
            <a:ext cx="6783982" cy="465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7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5023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93265" y="1198220"/>
            <a:ext cx="3397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ea typeface="Calibri" panose="020F0502020204030204" pitchFamily="34" charset="0"/>
              </a:rPr>
              <a:t>Consumo de alimento</a:t>
            </a:r>
            <a:endParaRPr lang="es-EC" sz="2400" b="1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295165"/>
              </p:ext>
            </p:extLst>
          </p:nvPr>
        </p:nvGraphicFramePr>
        <p:xfrm>
          <a:off x="134113" y="2028823"/>
          <a:ext cx="5376670" cy="287274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557245"/>
                <a:gridCol w="1589209"/>
                <a:gridCol w="1572839"/>
                <a:gridCol w="1657377"/>
              </a:tblGrid>
              <a:tr h="215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Edad (días)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164.31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2.22  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165.21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2.218  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162.61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2.218  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573.94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9.66  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583.30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9.658  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583.39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9.658  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1256.40 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20.68  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1263.83 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20.68  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1261.13 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20.68  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2233.44 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29.99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2236.96 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29,99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2236.16 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29,99  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3475.31 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38.87  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3477.69 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38.87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3476.73 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38.87  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4833.49 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48.73 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4887.83 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48.73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4866.40 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48.73  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7654364"/>
              </p:ext>
            </p:extLst>
          </p:nvPr>
        </p:nvGraphicFramePr>
        <p:xfrm>
          <a:off x="5730241" y="1377696"/>
          <a:ext cx="6254496" cy="474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7421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5023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RESULTADOS Y </a:t>
            </a:r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DISCUSIÓN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93265" y="1198220"/>
            <a:ext cx="3397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ea typeface="Calibri" panose="020F0502020204030204" pitchFamily="34" charset="0"/>
              </a:rPr>
              <a:t>Consumo de alimento</a:t>
            </a:r>
            <a:endParaRPr lang="es-EC" sz="2400" b="1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65162" y="2038913"/>
            <a:ext cx="99375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Gonzalez, (2016) no registró diferencias significativas en el consumo de alimento al investigar el efecto de diferentes probióticos. Así mismo, Shiva y col (2012) tampoco encontraron diferencias en este parámetro al incluir dietas con aceite esencial de orégano y extracto de jengibre.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Mientras que Ordoñez y col (2018) mostraron diferencias estadísticas en pollos de carne que recibieron orégano y un complejo enzimático en el alimento. Al igual que </a:t>
            </a:r>
            <a:r>
              <a:rPr kumimoji="0" lang="es-EC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Ebrahimnezhad</a:t>
            </a:r>
            <a:r>
              <a:rPr kumimoji="0" lang="es-EC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col, (2014) quienes observaron que el consumo de alimento disminuyó significativamente en los pollos de engorde que recibieron jengibre en comparación con Pollos no suplementados</a:t>
            </a:r>
            <a:r>
              <a:rPr kumimoji="0" lang="es-EC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578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39862" y="-262754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5023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93265" y="1198220"/>
            <a:ext cx="2236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ea typeface="Calibri" panose="020F0502020204030204" pitchFamily="34" charset="0"/>
              </a:rPr>
              <a:t>Peso corporal</a:t>
            </a:r>
            <a:endParaRPr lang="es-EC" sz="2400" b="1" dirty="0"/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072709"/>
              </p:ext>
            </p:extLst>
          </p:nvPr>
        </p:nvGraphicFramePr>
        <p:xfrm>
          <a:off x="198321" y="2343182"/>
          <a:ext cx="5301954" cy="243078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722212"/>
                <a:gridCol w="1507152"/>
                <a:gridCol w="1565438"/>
                <a:gridCol w="1507152"/>
              </a:tblGrid>
              <a:tr h="215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Edad (días)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174.43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3.93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183.33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3.93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181.90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3.93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422.39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5.47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435.06 ±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5.47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433.94 ± 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5.47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814.46 ±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12.45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815.30 ±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12.45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824.02 ±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12.45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1359.47 ±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17.20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1341.91 ±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17.20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1359.11 ±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17.20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2058.03 ±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18.63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2052.40 ±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18.63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2055.14 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18.63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2688.99 ±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28.78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2713.67 ±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28.78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2706.44 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28.78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4327503"/>
              </p:ext>
            </p:extLst>
          </p:nvPr>
        </p:nvGraphicFramePr>
        <p:xfrm>
          <a:off x="5693664" y="999970"/>
          <a:ext cx="6498336" cy="5210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6585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sp>
        <p:nvSpPr>
          <p:cNvPr id="11" name="Rectángulo 10"/>
          <p:cNvSpPr/>
          <p:nvPr/>
        </p:nvSpPr>
        <p:spPr>
          <a:xfrm>
            <a:off x="359981" y="4981586"/>
            <a:ext cx="10829184" cy="1338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7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s-EC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desarrollo de un tracto gastrointestinal saludable es </a:t>
            </a:r>
            <a:r>
              <a:rPr lang="es-EC" sz="27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clave </a:t>
            </a:r>
            <a:r>
              <a:rPr lang="es-EC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</a:t>
            </a:r>
            <a:r>
              <a:rPr lang="es-EC" sz="27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producción de pollo, </a:t>
            </a:r>
            <a:r>
              <a:rPr lang="es-EC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 que influye directamente en su desempeño </a:t>
            </a:r>
            <a:r>
              <a:rPr lang="es-EC" sz="27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productivo.</a:t>
            </a:r>
            <a:endParaRPr lang="es-EC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17" y="1061526"/>
            <a:ext cx="4608302" cy="338699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314" y="1058318"/>
            <a:ext cx="4381580" cy="3573726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436157" y="476751"/>
            <a:ext cx="3538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ANTECEDENTES</a:t>
            </a:r>
            <a:endParaRPr lang="es-EC" sz="3200" b="1" dirty="0"/>
          </a:p>
        </p:txBody>
      </p:sp>
    </p:spTree>
    <p:extLst>
      <p:ext uri="{BB962C8B-B14F-4D97-AF65-F5344CB8AC3E}">
        <p14:creationId xmlns:p14="http://schemas.microsoft.com/office/powerpoint/2010/main" val="428435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39862" y="-262754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5023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93265" y="1198220"/>
            <a:ext cx="2236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ea typeface="Calibri" panose="020F0502020204030204" pitchFamily="34" charset="0"/>
              </a:rPr>
              <a:t>Peso corporal</a:t>
            </a:r>
            <a:endParaRPr lang="es-EC" sz="2400" b="1" dirty="0"/>
          </a:p>
        </p:txBody>
      </p:sp>
      <p:sp>
        <p:nvSpPr>
          <p:cNvPr id="9" name="Rectángulo 8"/>
          <p:cNvSpPr/>
          <p:nvPr/>
        </p:nvSpPr>
        <p:spPr>
          <a:xfrm>
            <a:off x="973782" y="2047510"/>
            <a:ext cx="99608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Shiva y col (2012), no encontraron diferencia estadística en el peso a los 42 días entre pollos que recibieron aceite esencial de </a:t>
            </a:r>
            <a:r>
              <a:rPr lang="es-EC" sz="2200" b="1" dirty="0">
                <a:latin typeface="Arial" panose="020B0604020202020204" pitchFamily="34" charset="0"/>
                <a:ea typeface="Calibri" panose="020F0502020204030204" pitchFamily="34" charset="0"/>
              </a:rPr>
              <a:t>orégano y extracto de jengibre </a:t>
            </a:r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comparado con los demás tratamientos (con o sin antibiótico o extractos de plantas</a:t>
            </a:r>
            <a:r>
              <a:rPr lang="es-EC" sz="2200" dirty="0" smtClean="0">
                <a:latin typeface="Arial" panose="020B0604020202020204" pitchFamily="34" charset="0"/>
                <a:ea typeface="Calibri" panose="020F0502020204030204" pitchFamily="34" charset="0"/>
              </a:rPr>
              <a:t>).</a:t>
            </a:r>
          </a:p>
          <a:p>
            <a:pPr algn="just"/>
            <a:endParaRPr lang="es-EC" sz="22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endParaRPr lang="es-EC" sz="22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s-EC" sz="2200" dirty="0" smtClean="0">
                <a:latin typeface="Arial" panose="020B0604020202020204" pitchFamily="34" charset="0"/>
                <a:ea typeface="Calibri" panose="020F0502020204030204" pitchFamily="34" charset="0"/>
              </a:rPr>
              <a:t>Mientras </a:t>
            </a:r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que Gonzalez, (2016) al comparar diferentes probióticos en pollos, </a:t>
            </a:r>
            <a:r>
              <a:rPr lang="es-EC" sz="2200" dirty="0" smtClean="0">
                <a:latin typeface="Arial" panose="020B0604020202020204" pitchFamily="34" charset="0"/>
                <a:ea typeface="Calibri" panose="020F0502020204030204" pitchFamily="34" charset="0"/>
              </a:rPr>
              <a:t>si  </a:t>
            </a:r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encontró diferencia significativa para el peso de los animales a esta misma edad.</a:t>
            </a:r>
            <a:endParaRPr lang="es-EC" sz="2200" dirty="0"/>
          </a:p>
        </p:txBody>
      </p:sp>
    </p:spTree>
    <p:extLst>
      <p:ext uri="{BB962C8B-B14F-4D97-AF65-F5344CB8AC3E}">
        <p14:creationId xmlns:p14="http://schemas.microsoft.com/office/powerpoint/2010/main" val="131013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5023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93265" y="1198220"/>
            <a:ext cx="2816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ea typeface="Calibri" panose="020F0502020204030204" pitchFamily="34" charset="0"/>
              </a:rPr>
              <a:t>Ganancia de peso</a:t>
            </a:r>
            <a:endParaRPr lang="es-EC" sz="2400" b="1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513911"/>
              </p:ext>
            </p:extLst>
          </p:nvPr>
        </p:nvGraphicFramePr>
        <p:xfrm>
          <a:off x="146303" y="2745518"/>
          <a:ext cx="4998721" cy="243078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633985"/>
                <a:gridCol w="1463040"/>
                <a:gridCol w="1438656"/>
                <a:gridCol w="1463040"/>
              </a:tblGrid>
              <a:tr h="215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Edad (días)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128.71 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3.25  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134.20 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3.25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134.33 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3.25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247.96 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3.88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251.73 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3.88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252.05 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3.88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392.08 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9.35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380.24 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9.35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390.08 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9.35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545.00 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12.20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526.60 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12.20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535.11 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12.20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698.56 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13.83 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710.50 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13.83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696.01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13.83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630.96 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17.88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661.26 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17.88 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651.31 </a:t>
                      </a: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17.88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0015291"/>
              </p:ext>
            </p:extLst>
          </p:nvPr>
        </p:nvGraphicFramePr>
        <p:xfrm>
          <a:off x="5242559" y="1414272"/>
          <a:ext cx="6742177" cy="5036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3534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5023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93265" y="1125068"/>
            <a:ext cx="2816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ea typeface="Calibri" panose="020F0502020204030204" pitchFamily="34" charset="0"/>
              </a:rPr>
              <a:t>Ganancia de peso</a:t>
            </a:r>
            <a:endParaRPr lang="es-EC" sz="2400" b="1" dirty="0"/>
          </a:p>
        </p:txBody>
      </p:sp>
      <p:sp>
        <p:nvSpPr>
          <p:cNvPr id="8" name="Rectángulo 7"/>
          <p:cNvSpPr/>
          <p:nvPr/>
        </p:nvSpPr>
        <p:spPr>
          <a:xfrm>
            <a:off x="734767" y="1625082"/>
            <a:ext cx="10774481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sz="2350" dirty="0">
                <a:latin typeface="Arial" panose="020B0604020202020204" pitchFamily="34" charset="0"/>
                <a:ea typeface="Calibri" panose="020F0502020204030204" pitchFamily="34" charset="0"/>
              </a:rPr>
              <a:t>Similares respuestas fueron encontradas por Shiva y col, (2012) quienes no </a:t>
            </a:r>
            <a:r>
              <a:rPr lang="es-EC" sz="2350" dirty="0" smtClean="0">
                <a:latin typeface="Arial" panose="020B0604020202020204" pitchFamily="34" charset="0"/>
                <a:ea typeface="Calibri" panose="020F0502020204030204" pitchFamily="34" charset="0"/>
              </a:rPr>
              <a:t>hallaron </a:t>
            </a:r>
            <a:r>
              <a:rPr lang="es-EC" sz="2350" dirty="0">
                <a:latin typeface="Arial" panose="020B0604020202020204" pitchFamily="34" charset="0"/>
                <a:ea typeface="Calibri" panose="020F0502020204030204" pitchFamily="34" charset="0"/>
              </a:rPr>
              <a:t>diferencias al evaluar el efecto de incluir </a:t>
            </a:r>
            <a:r>
              <a:rPr lang="es-EC" sz="2350" b="1" dirty="0">
                <a:latin typeface="Arial" panose="020B0604020202020204" pitchFamily="34" charset="0"/>
                <a:ea typeface="Calibri" panose="020F0502020204030204" pitchFamily="34" charset="0"/>
              </a:rPr>
              <a:t>aceite esencial de orégano y extracto de jengibre</a:t>
            </a:r>
            <a:r>
              <a:rPr lang="es-EC" sz="2350" dirty="0">
                <a:latin typeface="Arial" panose="020B0604020202020204" pitchFamily="34" charset="0"/>
                <a:ea typeface="Calibri" panose="020F0502020204030204" pitchFamily="34" charset="0"/>
              </a:rPr>
              <a:t> en dietas para pollos comparados tanto con antibiótico promotor de crecimiento como dietas sin antibiótico ni extractos de </a:t>
            </a:r>
            <a:r>
              <a:rPr lang="es-EC" sz="2350" dirty="0" smtClean="0">
                <a:latin typeface="Arial" panose="020B0604020202020204" pitchFamily="34" charset="0"/>
                <a:ea typeface="Calibri" panose="020F0502020204030204" pitchFamily="34" charset="0"/>
              </a:rPr>
              <a:t>plantas.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734768" y="4422372"/>
            <a:ext cx="1077448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sz="2350" dirty="0" smtClean="0">
                <a:latin typeface="Arial" panose="020B0604020202020204" pitchFamily="34" charset="0"/>
                <a:ea typeface="Calibri" panose="020F0502020204030204" pitchFamily="34" charset="0"/>
              </a:rPr>
              <a:t>Mientras </a:t>
            </a:r>
            <a:r>
              <a:rPr lang="es-EC" sz="2350" dirty="0">
                <a:latin typeface="Arial" panose="020B0604020202020204" pitchFamily="34" charset="0"/>
                <a:ea typeface="Calibri" panose="020F0502020204030204" pitchFamily="34" charset="0"/>
              </a:rPr>
              <a:t>que </a:t>
            </a:r>
            <a:r>
              <a:rPr lang="es-EC" sz="2350" dirty="0" err="1">
                <a:latin typeface="Arial" panose="020B0604020202020204" pitchFamily="34" charset="0"/>
                <a:ea typeface="Calibri" panose="020F0502020204030204" pitchFamily="34" charset="0"/>
              </a:rPr>
              <a:t>Ebrahimnezhad</a:t>
            </a:r>
            <a:r>
              <a:rPr lang="es-EC" sz="2350" dirty="0">
                <a:latin typeface="Arial" panose="020B0604020202020204" pitchFamily="34" charset="0"/>
                <a:ea typeface="Calibri" panose="020F0502020204030204" pitchFamily="34" charset="0"/>
              </a:rPr>
              <a:t> y col, (2014) mostraron que las ganancias de peso aumentaron significativamente en pollos de engorde a los que se adicionó </a:t>
            </a:r>
            <a:r>
              <a:rPr lang="es-EC" sz="2350" b="1" dirty="0">
                <a:latin typeface="Arial" panose="020B0604020202020204" pitchFamily="34" charset="0"/>
                <a:ea typeface="Calibri" panose="020F0502020204030204" pitchFamily="34" charset="0"/>
              </a:rPr>
              <a:t>jengibre</a:t>
            </a:r>
            <a:r>
              <a:rPr lang="es-EC" sz="2350" dirty="0">
                <a:latin typeface="Arial" panose="020B0604020202020204" pitchFamily="34" charset="0"/>
                <a:ea typeface="Calibri" panose="020F0502020204030204" pitchFamily="34" charset="0"/>
              </a:rPr>
              <a:t> en comparación con el grupo control</a:t>
            </a:r>
            <a:r>
              <a:rPr lang="es-EC" sz="2350" dirty="0" smtClean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s-EC" sz="235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9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5023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93265" y="1198220"/>
            <a:ext cx="3592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Conversión Alimenticia</a:t>
            </a:r>
            <a:endParaRPr lang="es-EC" sz="2400" b="1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482859"/>
              </p:ext>
            </p:extLst>
          </p:nvPr>
        </p:nvGraphicFramePr>
        <p:xfrm>
          <a:off x="134113" y="3208814"/>
          <a:ext cx="4571999" cy="243078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658763"/>
                <a:gridCol w="1304148"/>
                <a:gridCol w="1328928"/>
                <a:gridCol w="1280160"/>
              </a:tblGrid>
              <a:tr h="215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Edad (días)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0.9427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0.9037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 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0.8946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1.3594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1.3410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1.3444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1.5443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1.5503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1.5327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1.6449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1.6670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1.6456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1.6899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1.6949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1.6917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C" sz="14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1.7987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 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1.8021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1.7979 ± </a:t>
                      </a:r>
                      <a:r>
                        <a:rPr lang="es-EC" sz="14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s-EC" sz="14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9292625"/>
              </p:ext>
            </p:extLst>
          </p:nvPr>
        </p:nvGraphicFramePr>
        <p:xfrm>
          <a:off x="5218176" y="1332332"/>
          <a:ext cx="6766560" cy="4724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1609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5023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93265" y="1198220"/>
            <a:ext cx="3592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Conversión Alimenticia</a:t>
            </a:r>
            <a:endParaRPr lang="es-EC" sz="2400" b="1" dirty="0"/>
          </a:p>
        </p:txBody>
      </p:sp>
      <p:sp>
        <p:nvSpPr>
          <p:cNvPr id="9" name="Rectángulo 8"/>
          <p:cNvSpPr/>
          <p:nvPr/>
        </p:nvSpPr>
        <p:spPr>
          <a:xfrm>
            <a:off x="893264" y="2175722"/>
            <a:ext cx="99332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Shiva y col, (2012)  analizando el efecto de aceite esencial de orégano y extracto de jengibre no encontraron diferencias estadísticas en la conversión alimenticia acumulada al final de su </a:t>
            </a: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ensayo.</a:t>
            </a:r>
          </a:p>
          <a:p>
            <a:pPr algn="just"/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Así </a:t>
            </a: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mismo Ordoñez y col, (2018) tampoco registraron diferencias significativas al probar con orégano y un complejo enzimático en dietas para pollos.</a:t>
            </a:r>
          </a:p>
        </p:txBody>
      </p:sp>
    </p:spTree>
    <p:extLst>
      <p:ext uri="{BB962C8B-B14F-4D97-AF65-F5344CB8AC3E}">
        <p14:creationId xmlns:p14="http://schemas.microsoft.com/office/powerpoint/2010/main" val="150332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5023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93265" y="1198220"/>
            <a:ext cx="3105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ea typeface="Calibri" panose="020F0502020204030204" pitchFamily="34" charset="0"/>
              </a:rPr>
              <a:t>Integridad intestinal</a:t>
            </a:r>
            <a:endParaRPr lang="es-EC" sz="2400" b="1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50287"/>
              </p:ext>
            </p:extLst>
          </p:nvPr>
        </p:nvGraphicFramePr>
        <p:xfrm>
          <a:off x="7048623" y="1538362"/>
          <a:ext cx="4738379" cy="411480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860957"/>
                <a:gridCol w="621646"/>
                <a:gridCol w="633984"/>
                <a:gridCol w="621792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Variables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Proventriculitis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erosión de la molleja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Tono intestinal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Intestinos adelgazados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Intestinos engrosados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Descamación celular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Hiperemia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Hemorragia intestinal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Necrosis intestinal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274134" y="1749057"/>
            <a:ext cx="63095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</a:rPr>
              <a:t>De acuerdo a </a:t>
            </a:r>
            <a:r>
              <a:rPr lang="es-EC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ELANCO</a:t>
            </a:r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C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(2013</a:t>
            </a:r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</a:rPr>
              <a:t>) la hiperemia (valoración de 0 a 1) describe un aumento en el flujo sanguíneo en el intestino </a:t>
            </a:r>
            <a:r>
              <a:rPr lang="es-EC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que puede </a:t>
            </a:r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</a:rPr>
              <a:t>ocurrir como una respuesta fisiológica normal a un gran número de variables incluyendo enzimas </a:t>
            </a:r>
            <a:r>
              <a:rPr lang="es-EC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digestivas o cambios </a:t>
            </a:r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</a:rPr>
              <a:t>de </a:t>
            </a:r>
            <a:r>
              <a:rPr lang="es-EC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pH. </a:t>
            </a:r>
            <a:endParaRPr lang="es-EC" sz="2000" dirty="0"/>
          </a:p>
        </p:txBody>
      </p:sp>
      <p:sp>
        <p:nvSpPr>
          <p:cNvPr id="11" name="Rectángulo 10"/>
          <p:cNvSpPr/>
          <p:nvPr/>
        </p:nvSpPr>
        <p:spPr>
          <a:xfrm>
            <a:off x="274134" y="4251711"/>
            <a:ext cx="63095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</a:rPr>
              <a:t>La Hemorragia intestinal (valoración de 0 a 3</a:t>
            </a:r>
            <a:r>
              <a:rPr lang="es-EC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). </a:t>
            </a:r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</a:rPr>
              <a:t>La valoración 1 refiere una hemorragia petequial, frecuentemente multifocal que se presenta típicamente con E </a:t>
            </a:r>
            <a:r>
              <a:rPr lang="es-EC" sz="2000" dirty="0" err="1">
                <a:latin typeface="Arial" panose="020B0604020202020204" pitchFamily="34" charset="0"/>
                <a:ea typeface="Calibri" panose="020F0502020204030204" pitchFamily="34" charset="0"/>
              </a:rPr>
              <a:t>maxima</a:t>
            </a:r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</a:rPr>
              <a:t>, o E </a:t>
            </a:r>
            <a:r>
              <a:rPr lang="es-EC" sz="2000" dirty="0" err="1">
                <a:latin typeface="Arial" panose="020B0604020202020204" pitchFamily="34" charset="0"/>
                <a:ea typeface="Calibri" panose="020F0502020204030204" pitchFamily="34" charset="0"/>
              </a:rPr>
              <a:t>necatrix</a:t>
            </a:r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6607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5023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93265" y="1198220"/>
            <a:ext cx="6630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ea typeface="Calibri" panose="020F0502020204030204" pitchFamily="34" charset="0"/>
              </a:rPr>
              <a:t>Morfometría de las vellosidades intestinales</a:t>
            </a:r>
            <a:endParaRPr lang="es-EC" sz="2400" b="1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808418"/>
              </p:ext>
            </p:extLst>
          </p:nvPr>
        </p:nvGraphicFramePr>
        <p:xfrm>
          <a:off x="1389888" y="2035334"/>
          <a:ext cx="9351264" cy="164592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060192"/>
                <a:gridCol w="2134865"/>
                <a:gridCol w="2096279"/>
                <a:gridCol w="2059928"/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Altura </a:t>
                      </a:r>
                      <a:r>
                        <a:rPr lang="es-EC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(mm)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0.6950 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0.04709      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0.6257 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0.04360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0.6814 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0.04360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Ancho </a:t>
                      </a:r>
                      <a:r>
                        <a:rPr lang="es-EC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(mm)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0.2333 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0.02461</a:t>
                      </a:r>
                      <a:r>
                        <a:rPr lang="es-EC" sz="18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0.3057 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0.02279</a:t>
                      </a:r>
                      <a:r>
                        <a:rPr lang="es-EC" sz="18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0.2386 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0.02279</a:t>
                      </a:r>
                      <a:r>
                        <a:rPr lang="es-EC" sz="18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Profundidad de </a:t>
                      </a:r>
                      <a:r>
                        <a:rPr lang="es-EC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cripta </a:t>
                      </a:r>
                      <a:r>
                        <a:rPr lang="es-EC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(mm)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0.4033 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0.01967</a:t>
                      </a:r>
                      <a:r>
                        <a:rPr lang="es-EC" sz="18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0.2171 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0.01821</a:t>
                      </a:r>
                      <a:r>
                        <a:rPr lang="es-EC" sz="18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0.1400 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0.01821</a:t>
                      </a:r>
                      <a:r>
                        <a:rPr lang="es-EC" sz="18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680632" y="4158453"/>
            <a:ext cx="10596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100" dirty="0" smtClean="0">
                <a:latin typeface="Arial" panose="020B0604020202020204" pitchFamily="34" charset="0"/>
                <a:ea typeface="Calibri" panose="020F0502020204030204" pitchFamily="34" charset="0"/>
              </a:rPr>
              <a:t>No </a:t>
            </a:r>
            <a:r>
              <a:rPr lang="es-EC" sz="2100" dirty="0">
                <a:latin typeface="Arial" panose="020B0604020202020204" pitchFamily="34" charset="0"/>
                <a:ea typeface="Calibri" panose="020F0502020204030204" pitchFamily="34" charset="0"/>
              </a:rPr>
              <a:t>se encontraron diferencias estadísticas para la altura de las vellosidades; sin embargo al comparar el ancho de estas, se aprecia diferencia significativa (P&lt;0,05) en el </a:t>
            </a:r>
            <a:r>
              <a:rPr lang="es-EC" sz="2100" dirty="0" smtClean="0">
                <a:latin typeface="Arial" panose="020B0604020202020204" pitchFamily="34" charset="0"/>
                <a:ea typeface="Calibri" panose="020F0502020204030204" pitchFamily="34" charset="0"/>
              </a:rPr>
              <a:t>T2. </a:t>
            </a:r>
            <a:r>
              <a:rPr lang="es-EC" sz="2100" dirty="0">
                <a:latin typeface="Arial" panose="020B0604020202020204" pitchFamily="34" charset="0"/>
                <a:ea typeface="Calibri" panose="020F0502020204030204" pitchFamily="34" charset="0"/>
              </a:rPr>
              <a:t>Así mismo al analizar la profundidad de las criptas, se observaron diferencias estadísticamente significativas (P&lt;0,05) en los animales que recibieron el tratamiento T3, los cuales presentaron una menor profundidad de cripta que los de los demás tratamientos.</a:t>
            </a:r>
            <a:endParaRPr lang="es-EC" sz="2100" dirty="0"/>
          </a:p>
        </p:txBody>
      </p:sp>
    </p:spTree>
    <p:extLst>
      <p:ext uri="{BB962C8B-B14F-4D97-AF65-F5344CB8AC3E}">
        <p14:creationId xmlns:p14="http://schemas.microsoft.com/office/powerpoint/2010/main" val="95544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332" y="285720"/>
            <a:ext cx="5023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74134" y="898112"/>
            <a:ext cx="6630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ea typeface="Calibri" panose="020F0502020204030204" pitchFamily="34" charset="0"/>
              </a:rPr>
              <a:t>Morfometría de las vellosidades intestinales</a:t>
            </a:r>
            <a:endParaRPr lang="es-EC" sz="2400" b="1" dirty="0"/>
          </a:p>
        </p:txBody>
      </p:sp>
      <p:sp>
        <p:nvSpPr>
          <p:cNvPr id="13" name="Rectángulo 12"/>
          <p:cNvSpPr/>
          <p:nvPr/>
        </p:nvSpPr>
        <p:spPr>
          <a:xfrm>
            <a:off x="621792" y="2482006"/>
            <a:ext cx="1065580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700" dirty="0">
                <a:latin typeface="Arial" panose="020B0604020202020204" pitchFamily="34" charset="0"/>
                <a:cs typeface="Arial" panose="020B0604020202020204" pitchFamily="34" charset="0"/>
              </a:rPr>
              <a:t>Vallejos, y </a:t>
            </a:r>
            <a:r>
              <a:rPr lang="es-EC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otros (2015) mencionan que la </a:t>
            </a:r>
            <a:r>
              <a:rPr lang="es-EC" sz="2700" dirty="0">
                <a:latin typeface="Arial" panose="020B0604020202020204" pitchFamily="34" charset="0"/>
                <a:cs typeface="Arial" panose="020B0604020202020204" pitchFamily="34" charset="0"/>
              </a:rPr>
              <a:t>existencia de vellosidades más largas y criptas menos profundas representa un intestino delgado con mayor capacidad de digestión y </a:t>
            </a:r>
            <a:r>
              <a:rPr lang="es-EC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absorción.</a:t>
            </a:r>
          </a:p>
          <a:p>
            <a:pPr algn="just"/>
            <a:endParaRPr lang="es-EC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Mientras </a:t>
            </a:r>
            <a:r>
              <a:rPr lang="es-EC" sz="2700" dirty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C" sz="2700" dirty="0" err="1">
                <a:latin typeface="Arial" panose="020B0604020202020204" pitchFamily="34" charset="0"/>
                <a:cs typeface="Arial" panose="020B0604020202020204" pitchFamily="34" charset="0"/>
              </a:rPr>
              <a:t>Yason</a:t>
            </a:r>
            <a:r>
              <a:rPr lang="es-EC" sz="27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C" sz="2700" dirty="0" err="1">
                <a:latin typeface="Arial" panose="020B0604020202020204" pitchFamily="34" charset="0"/>
                <a:cs typeface="Arial" panose="020B0604020202020204" pitchFamily="34" charset="0"/>
              </a:rPr>
              <a:t>Schat</a:t>
            </a:r>
            <a:r>
              <a:rPr lang="es-EC" sz="2700" dirty="0">
                <a:latin typeface="Arial" panose="020B0604020202020204" pitchFamily="34" charset="0"/>
                <a:cs typeface="Arial" panose="020B0604020202020204" pitchFamily="34" charset="0"/>
              </a:rPr>
              <a:t>, (1987) </a:t>
            </a:r>
            <a:r>
              <a:rPr lang="es-EC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indican </a:t>
            </a:r>
            <a:r>
              <a:rPr lang="es-EC" sz="2700" dirty="0">
                <a:latin typeface="Arial" panose="020B0604020202020204" pitchFamily="34" charset="0"/>
                <a:cs typeface="Arial" panose="020B0604020202020204" pitchFamily="34" charset="0"/>
              </a:rPr>
              <a:t>que la presencia de vellosidades cortas y criptas más profundas se asocian con presencia de toxinas.</a:t>
            </a:r>
          </a:p>
        </p:txBody>
      </p:sp>
    </p:spTree>
    <p:extLst>
      <p:ext uri="{BB962C8B-B14F-4D97-AF65-F5344CB8AC3E}">
        <p14:creationId xmlns:p14="http://schemas.microsoft.com/office/powerpoint/2010/main" val="18689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5023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16954" y="1861039"/>
            <a:ext cx="1082887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Shiva y col, (2012) descubrieron que los pollos que recibían aceite esencial de orégano presentaron menor profundidad de </a:t>
            </a:r>
            <a:r>
              <a:rPr lang="es-EC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criptas.</a:t>
            </a:r>
          </a:p>
          <a:p>
            <a:pPr algn="just"/>
            <a:endParaRPr lang="es-EC" sz="2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s-EC" sz="2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22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C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s-EC" sz="2200" dirty="0">
                <a:latin typeface="Arial" panose="020B0604020202020204" pitchFamily="34" charset="0"/>
                <a:cs typeface="Arial" panose="020B0604020202020204" pitchFamily="34" charset="0"/>
              </a:rPr>
              <a:t>otro lado, Chávez y col, (2016) encontraron que la altura y ancho de las vellosidades iban aumentando, mientras que la profundidad y ancho de las criptas disminuían en pollos que consumieron cepas </a:t>
            </a:r>
            <a:r>
              <a:rPr lang="es-EC" sz="2200" dirty="0" err="1">
                <a:latin typeface="Arial" panose="020B0604020202020204" pitchFamily="34" charset="0"/>
                <a:cs typeface="Arial" panose="020B0604020202020204" pitchFamily="34" charset="0"/>
              </a:rPr>
              <a:t>probióticas</a:t>
            </a:r>
            <a:r>
              <a:rPr lang="es-EC" sz="2200" dirty="0">
                <a:latin typeface="Arial" panose="020B0604020202020204" pitchFamily="34" charset="0"/>
                <a:cs typeface="Arial" panose="020B0604020202020204" pitchFamily="34" charset="0"/>
              </a:rPr>
              <a:t>, a medida que las aves avanzaban en edad (del día 1 al 42).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893265" y="1198220"/>
            <a:ext cx="6630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ea typeface="Calibri" panose="020F0502020204030204" pitchFamily="34" charset="0"/>
              </a:rPr>
              <a:t>Morfometría de las vellosidades intestinales</a:t>
            </a:r>
            <a:endParaRPr lang="es-EC" sz="2400" b="1" dirty="0"/>
          </a:p>
        </p:txBody>
      </p:sp>
      <p:sp>
        <p:nvSpPr>
          <p:cNvPr id="11" name="Rectángulo 10"/>
          <p:cNvSpPr/>
          <p:nvPr/>
        </p:nvSpPr>
        <p:spPr>
          <a:xfrm>
            <a:off x="716954" y="5103655"/>
            <a:ext cx="108044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200" dirty="0">
                <a:latin typeface="Arial" panose="020B0604020202020204" pitchFamily="34" charset="0"/>
                <a:cs typeface="Arial" panose="020B0604020202020204" pitchFamily="34" charset="0"/>
              </a:rPr>
              <a:t>Medina y col, (2015) observaron diferencias significativas (P&lt;0,05) en pollos </a:t>
            </a:r>
            <a:r>
              <a:rPr lang="es-EC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C" sz="2200" dirty="0">
                <a:latin typeface="Arial" panose="020B0604020202020204" pitchFamily="34" charset="0"/>
                <a:cs typeface="Arial" panose="020B0604020202020204" pitchFamily="34" charset="0"/>
              </a:rPr>
              <a:t>recibieron </a:t>
            </a:r>
            <a:r>
              <a:rPr lang="es-EC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levaduras </a:t>
            </a:r>
            <a:r>
              <a:rPr lang="es-EC" sz="2200" dirty="0">
                <a:latin typeface="Arial" panose="020B0604020202020204" pitchFamily="34" charset="0"/>
                <a:cs typeface="Arial" panose="020B0604020202020204" pitchFamily="34" charset="0"/>
              </a:rPr>
              <a:t>en la </a:t>
            </a:r>
            <a:r>
              <a:rPr lang="es-EC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dieta, </a:t>
            </a:r>
            <a:r>
              <a:rPr lang="es-EC" sz="2200" dirty="0">
                <a:latin typeface="Arial" panose="020B0604020202020204" pitchFamily="34" charset="0"/>
                <a:cs typeface="Arial" panose="020B0604020202020204" pitchFamily="34" charset="0"/>
              </a:rPr>
              <a:t>los cuales al día 42 tuvieron una menor profundidad de </a:t>
            </a:r>
            <a:r>
              <a:rPr lang="es-EC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cripta.</a:t>
            </a:r>
          </a:p>
        </p:txBody>
      </p:sp>
    </p:spTree>
    <p:extLst>
      <p:ext uri="{BB962C8B-B14F-4D97-AF65-F5344CB8AC3E}">
        <p14:creationId xmlns:p14="http://schemas.microsoft.com/office/powerpoint/2010/main" val="32895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5023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9" name="Rectángulo 8"/>
          <p:cNvSpPr/>
          <p:nvPr/>
        </p:nvSpPr>
        <p:spPr>
          <a:xfrm>
            <a:off x="893265" y="1198220"/>
            <a:ext cx="6630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ea typeface="Calibri" panose="020F0502020204030204" pitchFamily="34" charset="0"/>
              </a:rPr>
              <a:t>Morfometría de las vellosidades intestinales</a:t>
            </a:r>
            <a:endParaRPr lang="es-EC" sz="2400" b="1" dirty="0"/>
          </a:p>
        </p:txBody>
      </p:sp>
      <p:sp>
        <p:nvSpPr>
          <p:cNvPr id="7" name="Rectángulo 6"/>
          <p:cNvSpPr/>
          <p:nvPr/>
        </p:nvSpPr>
        <p:spPr>
          <a:xfrm>
            <a:off x="1021754" y="3446089"/>
            <a:ext cx="973159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Además, Amoroso, y otros (2015) encontraron criptas más profundas en pollos a los que se les ofertó agua no filtrada en contraste con aquellos que recibieron agua filtrada, evidenciando que en respuesta a una calidad inferior de agua se da una mayor renovación celular de las vellosidades intestinales.</a:t>
            </a:r>
            <a:endParaRPr lang="es-EC" sz="2200" dirty="0"/>
          </a:p>
        </p:txBody>
      </p:sp>
      <p:sp>
        <p:nvSpPr>
          <p:cNvPr id="12" name="Rectángulo 11"/>
          <p:cNvSpPr/>
          <p:nvPr/>
        </p:nvSpPr>
        <p:spPr>
          <a:xfrm>
            <a:off x="1021755" y="1865446"/>
            <a:ext cx="97315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Silva</a:t>
            </a:r>
            <a:r>
              <a:rPr lang="es-EC" sz="2200" dirty="0">
                <a:latin typeface="Arial" panose="020B0604020202020204" pitchFamily="34" charset="0"/>
                <a:cs typeface="Arial" panose="020B0604020202020204" pitchFamily="34" charset="0"/>
              </a:rPr>
              <a:t>, y otros (2011) encontraron criptas más profundas en el grupo control </a:t>
            </a:r>
            <a:r>
              <a:rPr lang="es-EC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2200" dirty="0">
                <a:latin typeface="Arial" panose="020B0604020202020204" pitchFamily="34" charset="0"/>
                <a:cs typeface="Arial" panose="020B0604020202020204" pitchFamily="34" charset="0"/>
              </a:rPr>
              <a:t>sin antibiótico ni anticoccidial), mientras que las criptas menos profundas se hallaron en el grupo </a:t>
            </a:r>
            <a:r>
              <a:rPr lang="es-EC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que recibió antibiótico </a:t>
            </a:r>
            <a:r>
              <a:rPr lang="es-EC" sz="22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C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anticoccidial.</a:t>
            </a:r>
            <a:endParaRPr lang="es-EC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2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436157" y="476751"/>
            <a:ext cx="3538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ANTECEDENTES</a:t>
            </a:r>
            <a:endParaRPr lang="es-EC" sz="3200" b="1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61176" y="1089142"/>
            <a:ext cx="1127972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2700" dirty="0">
                <a:latin typeface="Arial" panose="020B0604020202020204" pitchFamily="34" charset="0"/>
                <a:ea typeface="Calibri" panose="020F0502020204030204" pitchFamily="34" charset="0"/>
              </a:rPr>
              <a:t>La tendencia actual es la producción de alimentos inocuos, evitando </a:t>
            </a:r>
            <a:r>
              <a:rPr lang="es-EC" sz="2700" dirty="0" smtClean="0">
                <a:latin typeface="Arial" panose="020B0604020202020204" pitchFamily="34" charset="0"/>
                <a:ea typeface="Calibri" panose="020F0502020204030204" pitchFamily="34" charset="0"/>
              </a:rPr>
              <a:t>en su proceso la </a:t>
            </a:r>
            <a:r>
              <a:rPr lang="es-EC" sz="2700" dirty="0">
                <a:latin typeface="Arial" panose="020B0604020202020204" pitchFamily="34" charset="0"/>
                <a:ea typeface="Calibri" panose="020F0502020204030204" pitchFamily="34" charset="0"/>
              </a:rPr>
              <a:t>utilización de sustancias </a:t>
            </a:r>
            <a:r>
              <a:rPr lang="es-EC" sz="2700" dirty="0" smtClean="0">
                <a:latin typeface="Arial" panose="020B0604020202020204" pitchFamily="34" charset="0"/>
                <a:ea typeface="Calibri" panose="020F0502020204030204" pitchFamily="34" charset="0"/>
              </a:rPr>
              <a:t>sintéticas.</a:t>
            </a:r>
            <a:endParaRPr lang="es-EC" sz="27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061" y="2710857"/>
            <a:ext cx="4006044" cy="239361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75832" y="2747386"/>
            <a:ext cx="7219784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700" dirty="0">
                <a:latin typeface="Arial" panose="020B0604020202020204" pitchFamily="34" charset="0"/>
                <a:cs typeface="Arial" panose="020B0604020202020204" pitchFamily="34" charset="0"/>
              </a:rPr>
              <a:t>Los aditivos fitogénicos o fitobióticos son productos naturales derivados de plantas que se usan </a:t>
            </a:r>
            <a:r>
              <a:rPr lang="es-EC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C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afectar </a:t>
            </a:r>
            <a:r>
              <a:rPr lang="es-EC" sz="2700" dirty="0">
                <a:latin typeface="Arial" panose="020B0604020202020204" pitchFamily="34" charset="0"/>
                <a:cs typeface="Arial" panose="020B0604020202020204" pitchFamily="34" charset="0"/>
              </a:rPr>
              <a:t>positivamente </a:t>
            </a:r>
            <a:r>
              <a:rPr lang="es-EC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C" sz="2700" dirty="0">
                <a:latin typeface="Arial" panose="020B0604020202020204" pitchFamily="34" charset="0"/>
                <a:cs typeface="Arial" panose="020B0604020202020204" pitchFamily="34" charset="0"/>
              </a:rPr>
              <a:t>la salud y la expresión productiva de los </a:t>
            </a:r>
            <a:r>
              <a:rPr lang="es-EC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animales </a:t>
            </a:r>
            <a:r>
              <a:rPr lang="es-EC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C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disminuir el uso </a:t>
            </a:r>
            <a:r>
              <a:rPr lang="es-EC" sz="2700" dirty="0">
                <a:latin typeface="Arial" panose="020B0604020202020204" pitchFamily="34" charset="0"/>
                <a:cs typeface="Arial" panose="020B0604020202020204" pitchFamily="34" charset="0"/>
              </a:rPr>
              <a:t>de aditivos </a:t>
            </a:r>
            <a:r>
              <a:rPr lang="es-EC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sintéticos.</a:t>
            </a:r>
            <a:endParaRPr lang="es-EC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29045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5023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93265" y="1198220"/>
            <a:ext cx="3191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u="sng" dirty="0">
                <a:latin typeface="Arial" panose="020B0604020202020204" pitchFamily="34" charset="0"/>
                <a:ea typeface="Calibri" panose="020F0502020204030204" pitchFamily="34" charset="0"/>
              </a:rPr>
              <a:t>Peso</a:t>
            </a:r>
            <a:r>
              <a:rPr lang="es-EC" sz="2400" b="1" dirty="0">
                <a:latin typeface="Arial" panose="020B0604020202020204" pitchFamily="34" charset="0"/>
                <a:ea typeface="Calibri" panose="020F0502020204030204" pitchFamily="34" charset="0"/>
              </a:rPr>
              <a:t> de los órganos</a:t>
            </a:r>
            <a:endParaRPr lang="es-EC" sz="2400" b="1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559912"/>
              </p:ext>
            </p:extLst>
          </p:nvPr>
        </p:nvGraphicFramePr>
        <p:xfrm>
          <a:off x="731520" y="1825623"/>
          <a:ext cx="10546080" cy="4364808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572512"/>
                <a:gridCol w="1508139"/>
                <a:gridCol w="1978773"/>
                <a:gridCol w="2231136"/>
                <a:gridCol w="2255520"/>
              </a:tblGrid>
              <a:tr h="3261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Edad (días)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</a:tr>
              <a:tr h="408441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Peso de hígado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27.5714 ± 1.8449</a:t>
                      </a:r>
                      <a:r>
                        <a:rPr lang="es-EC" sz="16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26.7143 ± 1.8449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28.1429 ± 1.8449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</a:tr>
              <a:tr h="40844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51.1429 ± 1.8449</a:t>
                      </a:r>
                      <a:r>
                        <a:rPr lang="es-EC" sz="16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55.2857 ± 1.8449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56.7143 ± 1.8449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</a:tr>
              <a:tr h="326156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Peso de corazón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6.1429 ± 0.2974</a:t>
                      </a:r>
                      <a:r>
                        <a:rPr lang="es-EC" sz="16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5.5714 ± 0.2974</a:t>
                      </a:r>
                      <a:r>
                        <a:rPr lang="es-EC" sz="16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5.8571 ± 0.2974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</a:tr>
              <a:tr h="40844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11.5714 ± 0.2974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12.4286 ± 0.2974</a:t>
                      </a:r>
                      <a:r>
                        <a:rPr lang="es-EC" sz="16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11.7143 ± 0.2974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</a:tr>
              <a:tr h="408441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Peso de esófago-buche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5.0000 ± 0.4082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5.8571 ± 0.4082</a:t>
                      </a:r>
                      <a:r>
                        <a:rPr lang="es-EC" sz="16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ab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6.7143 ± 0.4082</a:t>
                      </a:r>
                      <a:r>
                        <a:rPr lang="es-EC" sz="1600" b="1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</a:tr>
              <a:tr h="40844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12.0000 ± 0.408</a:t>
                      </a:r>
                      <a:r>
                        <a:rPr lang="es-EC" sz="16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13.8571 ± 0.4082</a:t>
                      </a:r>
                      <a:r>
                        <a:rPr lang="es-EC" sz="1600" b="1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12.8571 ± 0.4082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</a:tr>
              <a:tr h="326156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Peso de proventrículo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5.4286 ± 0.4617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5.2857 ± 0.4617</a:t>
                      </a:r>
                      <a:r>
                        <a:rPr lang="es-EC" sz="16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6.0000 ± 0.4617</a:t>
                      </a:r>
                      <a:r>
                        <a:rPr lang="es-EC" sz="1600" b="1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</a:tr>
              <a:tr h="40844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9.5714 ± 0.4617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11.2857 ± 0.4617</a:t>
                      </a:r>
                      <a:r>
                        <a:rPr lang="es-EC" sz="1600" b="1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endParaRPr lang="es-EC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11.2857 ± 0.4617</a:t>
                      </a:r>
                      <a:r>
                        <a:rPr lang="es-EC" sz="1600" b="1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endParaRPr lang="es-EC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</a:tr>
              <a:tr h="408441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Peso de molleja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22.1429 ± 1.2009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22.0000 ± 1.2009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24.0000 ± 1.2009</a:t>
                      </a:r>
                      <a:r>
                        <a:rPr lang="es-EC" sz="16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</a:tr>
              <a:tr h="40844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40.0000 ± 1.2009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41.8571 ± 1.2009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41.4286 ± 1.2009</a:t>
                      </a:r>
                      <a:r>
                        <a:rPr lang="es-EC" sz="16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83" marR="4048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64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5023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93265" y="1198220"/>
            <a:ext cx="3191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ea typeface="Calibri" panose="020F0502020204030204" pitchFamily="34" charset="0"/>
              </a:rPr>
              <a:t>Peso de los órganos</a:t>
            </a:r>
            <a:endParaRPr lang="es-EC" sz="2400" b="1" dirty="0"/>
          </a:p>
        </p:txBody>
      </p:sp>
      <p:sp>
        <p:nvSpPr>
          <p:cNvPr id="9" name="Rectángulo 8"/>
          <p:cNvSpPr/>
          <p:nvPr/>
        </p:nvSpPr>
        <p:spPr>
          <a:xfrm>
            <a:off x="573024" y="1948358"/>
            <a:ext cx="103616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200" dirty="0">
                <a:latin typeface="Arial" panose="020B0604020202020204" pitchFamily="34" charset="0"/>
                <a:cs typeface="Arial" panose="020B0604020202020204" pitchFamily="34" charset="0"/>
              </a:rPr>
              <a:t>Martínez y col, (2012) determinaron que el peso de diferentes órganos de pollitas ponedoras de reemplazo alimentadas con adición de polvo de Anacardium </a:t>
            </a:r>
            <a:r>
              <a:rPr lang="es-EC" sz="2200" dirty="0" err="1">
                <a:latin typeface="Arial" panose="020B0604020202020204" pitchFamily="34" charset="0"/>
                <a:cs typeface="Arial" panose="020B0604020202020204" pitchFamily="34" charset="0"/>
              </a:rPr>
              <a:t>occidentale</a:t>
            </a:r>
            <a:r>
              <a:rPr lang="es-EC" sz="2200" dirty="0">
                <a:latin typeface="Arial" panose="020B0604020202020204" pitchFamily="34" charset="0"/>
                <a:cs typeface="Arial" panose="020B0604020202020204" pitchFamily="34" charset="0"/>
              </a:rPr>
              <a:t> no mostraron diferencias </a:t>
            </a:r>
            <a:r>
              <a:rPr lang="es-EC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significativas.</a:t>
            </a:r>
          </a:p>
          <a:p>
            <a:pPr algn="just"/>
            <a:endParaRPr lang="es-EC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sz="2200" dirty="0">
                <a:latin typeface="Arial" panose="020B0604020202020204" pitchFamily="34" charset="0"/>
                <a:cs typeface="Arial" panose="020B0604020202020204" pitchFamily="34" charset="0"/>
              </a:rPr>
              <a:t>igual manera </a:t>
            </a:r>
            <a:r>
              <a:rPr lang="es-EC" sz="2200" dirty="0" err="1">
                <a:latin typeface="Arial" panose="020B0604020202020204" pitchFamily="34" charset="0"/>
                <a:cs typeface="Arial" panose="020B0604020202020204" pitchFamily="34" charset="0"/>
              </a:rPr>
              <a:t>Ebrahimnezhad</a:t>
            </a:r>
            <a:r>
              <a:rPr lang="es-EC" sz="2200" dirty="0">
                <a:latin typeface="Arial" panose="020B0604020202020204" pitchFamily="34" charset="0"/>
                <a:cs typeface="Arial" panose="020B0604020202020204" pitchFamily="34" charset="0"/>
              </a:rPr>
              <a:t> y col, (2014) establecieron que los pesos de hígado, molleja e intestino no mostraron diferencias significativas entre pollos de engorde alimentados con dietas suplementadas con jengibre en comparación con los controles.</a:t>
            </a:r>
          </a:p>
        </p:txBody>
      </p:sp>
    </p:spTree>
    <p:extLst>
      <p:ext uri="{BB962C8B-B14F-4D97-AF65-F5344CB8AC3E}">
        <p14:creationId xmlns:p14="http://schemas.microsoft.com/office/powerpoint/2010/main" val="284285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5023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93265" y="1198220"/>
            <a:ext cx="8026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u="sng" dirty="0">
                <a:latin typeface="Arial" panose="020B0604020202020204" pitchFamily="34" charset="0"/>
                <a:ea typeface="Calibri" panose="020F0502020204030204" pitchFamily="34" charset="0"/>
              </a:rPr>
              <a:t>Longitud</a:t>
            </a:r>
            <a:r>
              <a:rPr lang="es-EC" sz="2400" b="1" dirty="0">
                <a:latin typeface="Arial" panose="020B0604020202020204" pitchFamily="34" charset="0"/>
                <a:ea typeface="Calibri" panose="020F0502020204030204" pitchFamily="34" charset="0"/>
              </a:rPr>
              <a:t> de los segmentos del tracto gastrointestinal</a:t>
            </a:r>
            <a:endParaRPr lang="es-EC" sz="2400" b="1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56369"/>
              </p:ext>
            </p:extLst>
          </p:nvPr>
        </p:nvGraphicFramePr>
        <p:xfrm>
          <a:off x="893264" y="1863884"/>
          <a:ext cx="10384335" cy="329184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471728"/>
                <a:gridCol w="1365186"/>
                <a:gridCol w="2232863"/>
                <a:gridCol w="2231813"/>
                <a:gridCol w="2082745"/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Edad (días)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longitud proventrículo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3.3571 ± 0.1146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3.3286 ± 0.1146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3.3143 ± 0.1146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3.9714 ± 0.1146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4.1143 ± 0.1146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4.4143 ± 0.1146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238125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longitud I. delgado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159.29 ± 5.1337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</a:t>
                      </a: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156.14 ± 5.1337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173.14 ± 5.1337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194.71 ± 5.1337</a:t>
                      </a:r>
                      <a:r>
                        <a:rPr lang="es-EC" sz="16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</a:t>
                      </a: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215.71 ± 5.1337</a:t>
                      </a:r>
                      <a:r>
                        <a:rPr lang="es-EC" sz="16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</a:t>
                      </a: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endParaRPr lang="es-EC" sz="1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216.29 ± 5.1337</a:t>
                      </a:r>
                      <a:r>
                        <a:rPr lang="es-EC" sz="16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es-EC" sz="1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longitud I. grueso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8.5714 ± 0.3324      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8.1429 ± 0.3324      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9.2143 ± 0.3324      </a:t>
                      </a:r>
                      <a:endParaRPr lang="es-EC" sz="1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12.8714 ± 0.3324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14.7857 ± 0.3324</a:t>
                      </a:r>
                      <a:r>
                        <a:rPr lang="es-EC" sz="16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</a:t>
                      </a:r>
                      <a:endParaRPr lang="es-EC" sz="1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14.2857 ± 0.3324</a:t>
                      </a:r>
                      <a:r>
                        <a:rPr lang="es-EC" sz="16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</a:t>
                      </a:r>
                      <a:endParaRPr lang="es-EC" sz="1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longitud I. ciego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14.0000 ± 0.4868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14.1429 ± 0.4868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15.2857 ± 0.4868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18.8571 ± 0.4868</a:t>
                      </a:r>
                      <a:r>
                        <a:rPr lang="es-EC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21.4286 ± 0.4868</a:t>
                      </a:r>
                      <a:r>
                        <a:rPr lang="es-EC" sz="16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</a:t>
                      </a:r>
                      <a:endParaRPr lang="es-EC" sz="1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20.3571 ± 0.4868</a:t>
                      </a:r>
                      <a:r>
                        <a:rPr lang="es-EC" sz="16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</a:t>
                      </a:r>
                      <a:endParaRPr lang="es-EC" sz="1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27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22135" y="476750"/>
            <a:ext cx="5023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93265" y="1198220"/>
            <a:ext cx="8026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ea typeface="Calibri" panose="020F0502020204030204" pitchFamily="34" charset="0"/>
              </a:rPr>
              <a:t>Longitud de los segmentos del tracto gastrointestinal</a:t>
            </a:r>
            <a:endParaRPr lang="es-EC" sz="2400" b="1" dirty="0"/>
          </a:p>
        </p:txBody>
      </p:sp>
      <p:sp>
        <p:nvSpPr>
          <p:cNvPr id="8" name="Rectángulo 7"/>
          <p:cNvSpPr/>
          <p:nvPr/>
        </p:nvSpPr>
        <p:spPr>
          <a:xfrm>
            <a:off x="597408" y="2250889"/>
            <a:ext cx="11143488" cy="2698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2600" dirty="0" err="1">
                <a:latin typeface="Arial" panose="020B0604020202020204" pitchFamily="34" charset="0"/>
                <a:ea typeface="Calibri" panose="020F0502020204030204" pitchFamily="34" charset="0"/>
              </a:rPr>
              <a:t>Yusrizal</a:t>
            </a:r>
            <a:r>
              <a:rPr lang="es-EC" sz="2600" dirty="0">
                <a:latin typeface="Arial" panose="020B0604020202020204" pitchFamily="34" charset="0"/>
                <a:ea typeface="Calibri" panose="020F0502020204030204" pitchFamily="34" charset="0"/>
              </a:rPr>
              <a:t> &amp; </a:t>
            </a:r>
            <a:r>
              <a:rPr lang="es-EC" sz="2600" dirty="0" err="1">
                <a:latin typeface="Arial" panose="020B0604020202020204" pitchFamily="34" charset="0"/>
                <a:ea typeface="Calibri" panose="020F0502020204030204" pitchFamily="34" charset="0"/>
              </a:rPr>
              <a:t>Chen</a:t>
            </a:r>
            <a:r>
              <a:rPr lang="es-EC" sz="2600" dirty="0">
                <a:latin typeface="Arial" panose="020B0604020202020204" pitchFamily="34" charset="0"/>
                <a:ea typeface="Calibri" panose="020F0502020204030204" pitchFamily="34" charset="0"/>
              </a:rPr>
              <a:t> (2003) mencionan que las aves tratadas con </a:t>
            </a:r>
            <a:r>
              <a:rPr lang="es-EC" sz="2600" dirty="0" err="1">
                <a:latin typeface="Arial" panose="020B0604020202020204" pitchFamily="34" charset="0"/>
                <a:ea typeface="Calibri" panose="020F0502020204030204" pitchFamily="34" charset="0"/>
              </a:rPr>
              <a:t>oligofructosa</a:t>
            </a:r>
            <a:r>
              <a:rPr lang="es-EC" sz="2600" dirty="0">
                <a:latin typeface="Arial" panose="020B0604020202020204" pitchFamily="34" charset="0"/>
                <a:ea typeface="Calibri" panose="020F0502020204030204" pitchFamily="34" charset="0"/>
              </a:rPr>
              <a:t> muestran una tendencia a presentar una mayor longitud intestinal</a:t>
            </a:r>
            <a:r>
              <a:rPr lang="es-EC" sz="2600" dirty="0" smtClean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algn="just">
              <a:spcAft>
                <a:spcPts val="800"/>
              </a:spcAft>
            </a:pPr>
            <a:endParaRPr lang="es-EC" sz="2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s-EC" sz="2600" dirty="0">
                <a:latin typeface="Arial" panose="020B0604020202020204" pitchFamily="34" charset="0"/>
                <a:ea typeface="Calibri" panose="020F0502020204030204" pitchFamily="34" charset="0"/>
              </a:rPr>
              <a:t>Medina y otros (2015) no encontraron diferencia estadística en la longitud del intestino delgado de pollos tratados con biomasa de levadura obtenida durante la fermentación de residuos de banano.</a:t>
            </a:r>
            <a:endParaRPr lang="es-EC" sz="2600" dirty="0"/>
          </a:p>
        </p:txBody>
      </p:sp>
    </p:spTree>
    <p:extLst>
      <p:ext uri="{BB962C8B-B14F-4D97-AF65-F5344CB8AC3E}">
        <p14:creationId xmlns:p14="http://schemas.microsoft.com/office/powerpoint/2010/main" val="222543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895415" y="402304"/>
            <a:ext cx="7231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</a:t>
            </a:r>
            <a:r>
              <a:rPr lang="es-EC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RECOMENDACIONES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29184" y="1010023"/>
            <a:ext cx="115336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dirty="0">
                <a:latin typeface="Arial" panose="020B0604020202020204" pitchFamily="34" charset="0"/>
                <a:ea typeface="Calibri" panose="020F0502020204030204" pitchFamily="34" charset="0"/>
              </a:rPr>
              <a:t>Bajo las condiciones en las que se realizó el presente estudio se pudo concluir lo siguiente:</a:t>
            </a:r>
            <a:endParaRPr lang="es-EC" sz="2200" dirty="0"/>
          </a:p>
        </p:txBody>
      </p:sp>
      <p:sp>
        <p:nvSpPr>
          <p:cNvPr id="9" name="Rectángulo 8"/>
          <p:cNvSpPr/>
          <p:nvPr/>
        </p:nvSpPr>
        <p:spPr>
          <a:xfrm>
            <a:off x="286234" y="1708177"/>
            <a:ext cx="11533632" cy="1508105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300" dirty="0" smtClean="0">
                <a:latin typeface="Arial" panose="020B0604020202020204" pitchFamily="34" charset="0"/>
                <a:ea typeface="Calibri" panose="020F0502020204030204" pitchFamily="34" charset="0"/>
              </a:rPr>
              <a:t>No </a:t>
            </a:r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se encontró efecto de la harina de laritaco sobre los parámetros productivos en pollos de engorde </a:t>
            </a:r>
            <a:r>
              <a:rPr lang="es-EC" sz="2300" dirty="0" smtClean="0">
                <a:latin typeface="Arial" panose="020B0604020202020204" pitchFamily="34" charset="0"/>
                <a:ea typeface="Calibri" panose="020F0502020204030204" pitchFamily="34" charset="0"/>
              </a:rPr>
              <a:t>al compararse con el </a:t>
            </a:r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grupo control, indicando que </a:t>
            </a:r>
            <a:r>
              <a:rPr lang="es-EC" sz="2300" b="1" dirty="0">
                <a:latin typeface="Arial" panose="020B0604020202020204" pitchFamily="34" charset="0"/>
                <a:ea typeface="Calibri" panose="020F0502020204030204" pitchFamily="34" charset="0"/>
              </a:rPr>
              <a:t>la forma en que se incluyó el compuesto fitogénico</a:t>
            </a:r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 y a las dosis propuestas no tiene efecto mejorador del desempeño zootécnico.</a:t>
            </a:r>
            <a:endParaRPr lang="es-EC" sz="2300" dirty="0"/>
          </a:p>
        </p:txBody>
      </p:sp>
      <p:sp>
        <p:nvSpPr>
          <p:cNvPr id="10" name="Rectángulo 9"/>
          <p:cNvSpPr/>
          <p:nvPr/>
        </p:nvSpPr>
        <p:spPr>
          <a:xfrm>
            <a:off x="329184" y="3483549"/>
            <a:ext cx="11447732" cy="1154162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La inclusión de harina de laritaco originó un aumento en la longitud de los segmentos del intestino, esto pudo deberse a la mayor cantidad de carbohidratos estructurales benéficos que el aditivo aportó en las dietas T2 y T3.</a:t>
            </a:r>
            <a:endParaRPr lang="es-EC" sz="2300" dirty="0"/>
          </a:p>
        </p:txBody>
      </p:sp>
      <p:sp>
        <p:nvSpPr>
          <p:cNvPr id="11" name="Rectángulo 10"/>
          <p:cNvSpPr/>
          <p:nvPr/>
        </p:nvSpPr>
        <p:spPr>
          <a:xfrm>
            <a:off x="329184" y="4906817"/>
            <a:ext cx="11447732" cy="1154162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La inclusión de harina de laritaco en dietas de pollos de engorde </a:t>
            </a:r>
            <a:r>
              <a:rPr lang="es-EC" sz="2300" dirty="0" smtClean="0">
                <a:latin typeface="Arial" panose="020B0604020202020204" pitchFamily="34" charset="0"/>
                <a:ea typeface="Calibri" panose="020F0502020204030204" pitchFamily="34" charset="0"/>
              </a:rPr>
              <a:t>determinó </a:t>
            </a:r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diferencias </a:t>
            </a:r>
            <a:r>
              <a:rPr lang="es-EC" sz="2300" dirty="0" smtClean="0">
                <a:latin typeface="Arial" panose="020B0604020202020204" pitchFamily="34" charset="0"/>
                <a:ea typeface="Calibri" panose="020F0502020204030204" pitchFamily="34" charset="0"/>
              </a:rPr>
              <a:t>en </a:t>
            </a:r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cuanto </a:t>
            </a:r>
            <a:r>
              <a:rPr lang="es-EC" sz="2300" dirty="0" smtClean="0">
                <a:latin typeface="Arial" panose="020B0604020202020204" pitchFamily="34" charset="0"/>
                <a:ea typeface="Calibri" panose="020F0502020204030204" pitchFamily="34" charset="0"/>
              </a:rPr>
              <a:t>al ancho </a:t>
            </a:r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de las </a:t>
            </a:r>
            <a:r>
              <a:rPr lang="es-EC" sz="2300" dirty="0" smtClean="0">
                <a:latin typeface="Arial" panose="020B0604020202020204" pitchFamily="34" charset="0"/>
                <a:ea typeface="Calibri" panose="020F0502020204030204" pitchFamily="34" charset="0"/>
              </a:rPr>
              <a:t>vellosidades y </a:t>
            </a:r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la profundidad de las criptas del duodeno</a:t>
            </a:r>
            <a:r>
              <a:rPr lang="es-EC" sz="2300" dirty="0" smtClean="0">
                <a:latin typeface="Arial" panose="020B0604020202020204" pitchFamily="34" charset="0"/>
                <a:ea typeface="Calibri" panose="020F0502020204030204" pitchFamily="34" charset="0"/>
              </a:rPr>
              <a:t>, esto pudo </a:t>
            </a:r>
            <a:r>
              <a:rPr lang="es-EC" sz="2300" dirty="0">
                <a:latin typeface="Arial" panose="020B0604020202020204" pitchFamily="34" charset="0"/>
                <a:ea typeface="Calibri" panose="020F0502020204030204" pitchFamily="34" charset="0"/>
              </a:rPr>
              <a:t>deberse a los compuestos presentes en la harina de laritaco.</a:t>
            </a:r>
            <a:endParaRPr lang="es-EC" sz="2300" dirty="0"/>
          </a:p>
        </p:txBody>
      </p:sp>
    </p:spTree>
    <p:extLst>
      <p:ext uri="{BB962C8B-B14F-4D97-AF65-F5344CB8AC3E}">
        <p14:creationId xmlns:p14="http://schemas.microsoft.com/office/powerpoint/2010/main" val="181599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895415" y="402304"/>
            <a:ext cx="7231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CONCLUSIONES Y </a:t>
            </a:r>
            <a:r>
              <a:rPr lang="es-EC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50226" y="2101276"/>
            <a:ext cx="104298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800" dirty="0">
                <a:latin typeface="Arial" panose="020B0604020202020204" pitchFamily="34" charset="0"/>
                <a:ea typeface="Calibri" panose="020F0502020204030204" pitchFamily="34" charset="0"/>
              </a:rPr>
              <a:t>Se considera necesario el desarrollo de nuevos trabajos de investigación con inclusión de laritaco aplicando un diseño experimental más complejo y combinando diferentes mecanismos de aplicación (por ejemplo, mediante infusión), pues se requiere más experimentación para interpretar si el aporte de esta planta es o no positivo.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25155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cxnSp>
        <p:nvCxnSpPr>
          <p:cNvPr id="3" name="Conector recto 2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542170" y="2650968"/>
            <a:ext cx="110889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54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GRACIAS POR SU ATENCIÓN</a:t>
            </a:r>
            <a:endParaRPr lang="es-EC" sz="54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8"/>
          <a:stretch/>
        </p:blipFill>
        <p:spPr>
          <a:xfrm>
            <a:off x="8172335" y="315754"/>
            <a:ext cx="3812402" cy="213567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8" r="10028" b="5013"/>
          <a:stretch/>
        </p:blipFill>
        <p:spPr>
          <a:xfrm>
            <a:off x="4488446" y="328805"/>
            <a:ext cx="3349634" cy="20190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0" b="28450"/>
          <a:stretch/>
        </p:blipFill>
        <p:spPr>
          <a:xfrm>
            <a:off x="110599" y="316286"/>
            <a:ext cx="4046873" cy="20315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4755" y="3517810"/>
            <a:ext cx="8513833" cy="287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0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b="4615"/>
          <a:stretch/>
        </p:blipFill>
        <p:spPr>
          <a:xfrm>
            <a:off x="7622989" y="972089"/>
            <a:ext cx="3800915" cy="511171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574944" y="480197"/>
            <a:ext cx="3329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JUSTIFICACIÓN</a:t>
            </a:r>
            <a:endParaRPr lang="es-EC" sz="3200" b="1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sp>
        <p:nvSpPr>
          <p:cNvPr id="13" name="Rectángulo 12"/>
          <p:cNvSpPr/>
          <p:nvPr/>
        </p:nvSpPr>
        <p:spPr>
          <a:xfrm>
            <a:off x="316993" y="1423399"/>
            <a:ext cx="7128492" cy="16312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región andina es reconocida por la diversidad de plantas que se pueden encontrar en ella, y sus habitantes son poseedores de un vasto conocimiento sobre sus diferentes </a:t>
            </a:r>
            <a:r>
              <a:rPr lang="es-EC" sz="2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beneficios.</a:t>
            </a:r>
            <a:endParaRPr lang="es-EC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78298" y="4270308"/>
            <a:ext cx="7766303" cy="16312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500" dirty="0" smtClean="0">
                <a:latin typeface="Arial" panose="020B0604020202020204" pitchFamily="34" charset="0"/>
                <a:ea typeface="Calibri" panose="020F0502020204030204" pitchFamily="34" charset="0"/>
              </a:rPr>
              <a:t>Por lo que resulta </a:t>
            </a:r>
            <a:r>
              <a:rPr lang="es-EC" sz="2500" dirty="0">
                <a:latin typeface="Arial" panose="020B0604020202020204" pitchFamily="34" charset="0"/>
                <a:ea typeface="Calibri" panose="020F0502020204030204" pitchFamily="34" charset="0"/>
              </a:rPr>
              <a:t>imprescindible realizar y difundir estudios que incrementen el conocimiento sobre las propiedades y nuevos usos que podrían darse a los recursos vegetales presentes en Ecuador.</a:t>
            </a:r>
            <a:endParaRPr lang="es-EC" sz="25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748" y="2030883"/>
            <a:ext cx="2604660" cy="16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936378" y="476750"/>
            <a:ext cx="3329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JUSTIFICACIÓN</a:t>
            </a:r>
            <a:endParaRPr lang="es-EC" sz="3200" b="1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sp>
        <p:nvSpPr>
          <p:cNvPr id="7" name="Rectángulo 6"/>
          <p:cNvSpPr/>
          <p:nvPr/>
        </p:nvSpPr>
        <p:spPr>
          <a:xfrm>
            <a:off x="7095745" y="1825834"/>
            <a:ext cx="4917013" cy="24929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es-EC" sz="2600" dirty="0">
                <a:latin typeface="Arial" panose="020B0604020202020204" pitchFamily="34" charset="0"/>
                <a:cs typeface="Arial" panose="020B0604020202020204" pitchFamily="34" charset="0"/>
              </a:rPr>
              <a:t>de las especies que se ha usado en Ecuador desde hace muchos años como medicina tradicional es el arbusto conocido como </a:t>
            </a:r>
            <a:r>
              <a:rPr lang="es-EC" sz="2600" b="1" dirty="0">
                <a:latin typeface="Arial" panose="020B0604020202020204" pitchFamily="34" charset="0"/>
                <a:cs typeface="Arial" panose="020B0604020202020204" pitchFamily="34" charset="0"/>
              </a:rPr>
              <a:t>“laritaco” </a:t>
            </a:r>
            <a:r>
              <a:rPr lang="es-EC" sz="2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2600" dirty="0" err="1">
                <a:latin typeface="Arial" panose="020B0604020202020204" pitchFamily="34" charset="0"/>
                <a:cs typeface="Arial" panose="020B0604020202020204" pitchFamily="34" charset="0"/>
              </a:rPr>
              <a:t>Vernonanthura</a:t>
            </a:r>
            <a:r>
              <a:rPr lang="es-EC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600" dirty="0" err="1">
                <a:latin typeface="Arial" panose="020B0604020202020204" pitchFamily="34" charset="0"/>
                <a:cs typeface="Arial" panose="020B0604020202020204" pitchFamily="34" charset="0"/>
              </a:rPr>
              <a:t>patens</a:t>
            </a:r>
            <a:r>
              <a:rPr lang="es-EC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C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13606" r="7061"/>
          <a:stretch/>
        </p:blipFill>
        <p:spPr>
          <a:xfrm>
            <a:off x="144094" y="769137"/>
            <a:ext cx="3103084" cy="344993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94" y="4243256"/>
            <a:ext cx="1528932" cy="208862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" t="15934"/>
          <a:stretch/>
        </p:blipFill>
        <p:spPr>
          <a:xfrm>
            <a:off x="1717446" y="4243256"/>
            <a:ext cx="1769910" cy="21083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53" y="1120431"/>
            <a:ext cx="3915192" cy="523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0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936378" y="476750"/>
            <a:ext cx="3329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JUSTIFICACIÓN</a:t>
            </a:r>
            <a:endParaRPr lang="es-EC" sz="3200" b="1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13606" r="7061"/>
          <a:stretch/>
        </p:blipFill>
        <p:spPr>
          <a:xfrm>
            <a:off x="46558" y="769137"/>
            <a:ext cx="3103084" cy="344993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" y="4243256"/>
            <a:ext cx="1528932" cy="208862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" t="15934"/>
          <a:stretch/>
        </p:blipFill>
        <p:spPr>
          <a:xfrm>
            <a:off x="1619910" y="4243256"/>
            <a:ext cx="1769910" cy="2108397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6790944" y="1771564"/>
            <a:ext cx="5348475" cy="40934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es-EC" sz="2600" dirty="0">
                <a:latin typeface="Arial" panose="020B0604020202020204" pitchFamily="34" charset="0"/>
                <a:cs typeface="Arial" panose="020B0604020202020204" pitchFamily="34" charset="0"/>
              </a:rPr>
              <a:t>un arbusto de 2 a 3 metros de </a:t>
            </a:r>
            <a:r>
              <a:rPr lang="es-EC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altura que </a:t>
            </a:r>
            <a:r>
              <a:rPr lang="es-EC" sz="2600" dirty="0">
                <a:latin typeface="Arial" panose="020B0604020202020204" pitchFamily="34" charset="0"/>
                <a:cs typeface="Arial" panose="020B0604020202020204" pitchFamily="34" charset="0"/>
              </a:rPr>
              <a:t>crece a una altitud entre 0 y 2000 msnm, en Ecuador puede ser encontrarlo en las provincias de Azuay, Bolívar, Chimborazo, El Oro, Esmeraldas, Guayas, Loja, Los Ríos, Manabí, Morona Santiago, Napo, Pastaza, </a:t>
            </a:r>
            <a:r>
              <a:rPr lang="es-EC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Pichincha y </a:t>
            </a:r>
            <a:r>
              <a:rPr lang="es-EC" sz="2600" dirty="0">
                <a:latin typeface="Arial" panose="020B0604020202020204" pitchFamily="34" charset="0"/>
                <a:cs typeface="Arial" panose="020B0604020202020204" pitchFamily="34" charset="0"/>
              </a:rPr>
              <a:t>Zamora Chinchipe (Aguirre, 2012).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547" y="1100663"/>
            <a:ext cx="3915192" cy="523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1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936378" y="476750"/>
            <a:ext cx="3329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JUSTIFICACIÓN</a:t>
            </a:r>
            <a:endParaRPr lang="es-EC" sz="3200" b="1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13606" r="7061"/>
          <a:stretch/>
        </p:blipFill>
        <p:spPr>
          <a:xfrm>
            <a:off x="152803" y="638247"/>
            <a:ext cx="3334110" cy="370678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25" y="4377930"/>
            <a:ext cx="1528932" cy="2088629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357" y="4389619"/>
            <a:ext cx="1719556" cy="207694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/>
          <p:cNvSpPr/>
          <p:nvPr/>
        </p:nvSpPr>
        <p:spPr>
          <a:xfrm>
            <a:off x="3765922" y="3437974"/>
            <a:ext cx="8218813" cy="1338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Kvist</a:t>
            </a:r>
            <a:r>
              <a:rPr lang="es-EC" sz="2700" dirty="0">
                <a:latin typeface="Arial" panose="020B0604020202020204" pitchFamily="34" charset="0"/>
                <a:cs typeface="Arial" panose="020B0604020202020204" pitchFamily="34" charset="0"/>
              </a:rPr>
              <a:t>, Aguirre, &amp; Sánchez (2006) reportan su utilización </a:t>
            </a:r>
            <a:r>
              <a:rPr lang="es-EC" sz="2700" b="1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C" sz="2700" b="1" dirty="0">
                <a:latin typeface="Arial" panose="020B0604020202020204" pitchFamily="34" charset="0"/>
                <a:cs typeface="Arial" panose="020B0604020202020204" pitchFamily="34" charset="0"/>
              </a:rPr>
              <a:t>tratar heridas </a:t>
            </a:r>
            <a:r>
              <a:rPr lang="es-EC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personas y animales, </a:t>
            </a:r>
            <a:r>
              <a:rPr lang="es-EC" sz="2700" b="1" dirty="0">
                <a:latin typeface="Arial" panose="020B0604020202020204" pitchFamily="34" charset="0"/>
                <a:cs typeface="Arial" panose="020B0604020202020204" pitchFamily="34" charset="0"/>
              </a:rPr>
              <a:t>el dolor de cabeza y como </a:t>
            </a:r>
            <a:r>
              <a:rPr lang="es-EC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cicatrizante</a:t>
            </a:r>
            <a:r>
              <a:rPr lang="es-EC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765922" y="1711645"/>
            <a:ext cx="821881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Gachet</a:t>
            </a:r>
            <a:r>
              <a:rPr lang="es-EC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700" dirty="0">
                <a:latin typeface="Arial" panose="020B0604020202020204" pitchFamily="34" charset="0"/>
                <a:cs typeface="Arial" panose="020B0604020202020204" pitchFamily="34" charset="0"/>
              </a:rPr>
              <a:t>y otros (2010) </a:t>
            </a:r>
            <a:r>
              <a:rPr lang="es-EC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mencionan </a:t>
            </a:r>
            <a:r>
              <a:rPr lang="es-EC" sz="2700" dirty="0">
                <a:latin typeface="Arial" panose="020B0604020202020204" pitchFamily="34" charset="0"/>
                <a:cs typeface="Arial" panose="020B0604020202020204" pitchFamily="34" charset="0"/>
              </a:rPr>
              <a:t>su uso en el </a:t>
            </a:r>
            <a:r>
              <a:rPr lang="es-EC" sz="2700" b="1" dirty="0">
                <a:latin typeface="Arial" panose="020B0604020202020204" pitchFamily="34" charset="0"/>
                <a:cs typeface="Arial" panose="020B0604020202020204" pitchFamily="34" charset="0"/>
              </a:rPr>
              <a:t>tratamiento de </a:t>
            </a:r>
            <a:r>
              <a:rPr lang="es-EC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leishmaniasis</a:t>
            </a:r>
            <a:endParaRPr lang="es-EC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96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936378" y="476750"/>
            <a:ext cx="3329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JUSTIFICACIÓN</a:t>
            </a:r>
            <a:endParaRPr lang="es-EC" sz="3200" b="1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13606" r="7061"/>
          <a:stretch/>
        </p:blipFill>
        <p:spPr>
          <a:xfrm>
            <a:off x="152803" y="638247"/>
            <a:ext cx="3334110" cy="370678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25" y="4377930"/>
            <a:ext cx="1528932" cy="2088629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357" y="4389619"/>
            <a:ext cx="1719556" cy="207694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/>
          <p:cNvSpPr/>
          <p:nvPr/>
        </p:nvSpPr>
        <p:spPr>
          <a:xfrm>
            <a:off x="3765922" y="4120316"/>
            <a:ext cx="8218813" cy="1338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Jorgetto</a:t>
            </a:r>
            <a:r>
              <a:rPr lang="es-EC" sz="2700" dirty="0">
                <a:latin typeface="Arial" panose="020B0604020202020204" pitchFamily="34" charset="0"/>
                <a:cs typeface="Arial" panose="020B0604020202020204" pitchFamily="34" charset="0"/>
              </a:rPr>
              <a:t>, y col (2011) señalan el uso de esta planta </a:t>
            </a:r>
            <a:r>
              <a:rPr lang="es-EC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C" sz="2700" dirty="0">
                <a:latin typeface="Arial" panose="020B0604020202020204" pitchFamily="34" charset="0"/>
                <a:cs typeface="Arial" panose="020B0604020202020204" pitchFamily="34" charset="0"/>
              </a:rPr>
              <a:t>el tratamiento de la </a:t>
            </a:r>
            <a:r>
              <a:rPr lang="es-EC" sz="2700" b="1" dirty="0">
                <a:latin typeface="Arial" panose="020B0604020202020204" pitchFamily="34" charset="0"/>
                <a:cs typeface="Arial" panose="020B0604020202020204" pitchFamily="34" charset="0"/>
              </a:rPr>
              <a:t>neumonía, bronquitis, cálculos renales, fiebre y afecciones gástricas</a:t>
            </a:r>
            <a:r>
              <a:rPr lang="es-EC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765923" y="1868392"/>
            <a:ext cx="8218813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También se ha indicado que esta planta se usa </a:t>
            </a:r>
            <a:r>
              <a:rPr lang="es-EC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aliviar malestares estomacales, dolores de parto, y para erupciones de la piel </a:t>
            </a:r>
            <a:r>
              <a:rPr lang="es-EC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(Manzano, y otros, 2013).</a:t>
            </a:r>
            <a:endParaRPr lang="es-EC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96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5"/>
          <p:cNvSpPr/>
          <p:nvPr/>
        </p:nvSpPr>
        <p:spPr>
          <a:xfrm>
            <a:off x="-4287" y="22468"/>
            <a:ext cx="6155358" cy="6831012"/>
          </a:xfrm>
          <a:prstGeom prst="rtTriangle">
            <a:avLst/>
          </a:prstGeom>
          <a:solidFill>
            <a:schemeClr val="accent5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/>
          </a:p>
        </p:txBody>
      </p:sp>
      <p:sp>
        <p:nvSpPr>
          <p:cNvPr id="4" name="Rectángulo 8"/>
          <p:cNvSpPr/>
          <p:nvPr/>
        </p:nvSpPr>
        <p:spPr>
          <a:xfrm>
            <a:off x="4876800" y="395499"/>
            <a:ext cx="262128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07000"/>
              </a:lnSpc>
              <a:spcBef>
                <a:spcPts val="0"/>
              </a:spcBef>
              <a:defRPr/>
            </a:pPr>
            <a:r>
              <a:rPr lang="es-ES" sz="3200" b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OBJETIVOS</a:t>
            </a: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426720" y="1221553"/>
            <a:ext cx="11399520" cy="15582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</a:p>
          <a:p>
            <a:pPr algn="just">
              <a:defRPr/>
            </a:pPr>
            <a:r>
              <a:rPr lang="es-EC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el efecto de dos niveles de inclusión (0,5% y 1%) de harina de laritaco (</a:t>
            </a:r>
            <a:r>
              <a:rPr lang="es-EC" sz="2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Vernonanthura</a:t>
            </a:r>
            <a:r>
              <a:rPr lang="es-EC" sz="2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patens</a:t>
            </a:r>
            <a:r>
              <a:rPr lang="es-EC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EC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C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comportamiento productivo e integridad intestinal de pollos de engorde.</a:t>
            </a:r>
            <a:endParaRPr lang="es-VE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8 Rectángulo redondeado"/>
          <p:cNvSpPr/>
          <p:nvPr/>
        </p:nvSpPr>
        <p:spPr>
          <a:xfrm>
            <a:off x="426720" y="3077611"/>
            <a:ext cx="5036939" cy="36036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VE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ESPECIFICOS</a:t>
            </a:r>
          </a:p>
        </p:txBody>
      </p:sp>
      <p:sp>
        <p:nvSpPr>
          <p:cNvPr id="8" name="9 Rectángulo redondeado"/>
          <p:cNvSpPr/>
          <p:nvPr/>
        </p:nvSpPr>
        <p:spPr>
          <a:xfrm>
            <a:off x="426720" y="3753227"/>
            <a:ext cx="10716768" cy="7690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s-EC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el desempeño productivo en pollos broiler bajo el efecto de dos niveles de Laritaco (0,5% y 1%)  en comparación con un control negativo.</a:t>
            </a:r>
            <a:endParaRPr lang="es-VE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9 Rectángulo redondeado"/>
          <p:cNvSpPr/>
          <p:nvPr/>
        </p:nvSpPr>
        <p:spPr>
          <a:xfrm>
            <a:off x="432816" y="4742688"/>
            <a:ext cx="10710672" cy="660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s-EC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Valorar las diferencias morfométricas del paquete visceral en cada tratamiento.</a:t>
            </a:r>
            <a:endParaRPr lang="es-V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426720" y="5718374"/>
            <a:ext cx="10716768" cy="6788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s-EC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Valorar las diferencias morfométricas de las vellosidades intestinales por tratamiento.</a:t>
            </a:r>
            <a:endParaRPr lang="es-V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3012562" y="6555732"/>
            <a:ext cx="7528142" cy="2505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3406504" y="6669956"/>
            <a:ext cx="7528142" cy="25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6" t="9807" r="38894" b="77210"/>
          <a:stretch/>
        </p:blipFill>
        <p:spPr bwMode="auto">
          <a:xfrm>
            <a:off x="11277600" y="6210070"/>
            <a:ext cx="707136" cy="599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142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2795</Words>
  <Application>Microsoft Office PowerPoint</Application>
  <PresentationFormat>Panorámica</PresentationFormat>
  <Paragraphs>402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Symbol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teclacom</dc:creator>
  <cp:lastModifiedBy>teclacom</cp:lastModifiedBy>
  <cp:revision>201</cp:revision>
  <dcterms:created xsi:type="dcterms:W3CDTF">2018-05-29T02:04:56Z</dcterms:created>
  <dcterms:modified xsi:type="dcterms:W3CDTF">2018-12-10T15:42:43Z</dcterms:modified>
</cp:coreProperties>
</file>