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7" r:id="rId3"/>
    <p:sldId id="351" r:id="rId4"/>
    <p:sldId id="344" r:id="rId5"/>
    <p:sldId id="266" r:id="rId6"/>
    <p:sldId id="319" r:id="rId7"/>
    <p:sldId id="325" r:id="rId8"/>
    <p:sldId id="361" r:id="rId9"/>
    <p:sldId id="362" r:id="rId10"/>
    <p:sldId id="323" r:id="rId11"/>
    <p:sldId id="326" r:id="rId12"/>
    <p:sldId id="327" r:id="rId13"/>
    <p:sldId id="328" r:id="rId14"/>
    <p:sldId id="331" r:id="rId15"/>
    <p:sldId id="333" r:id="rId16"/>
    <p:sldId id="352" r:id="rId17"/>
    <p:sldId id="336" r:id="rId18"/>
    <p:sldId id="339" r:id="rId19"/>
    <p:sldId id="341" r:id="rId20"/>
    <p:sldId id="363" r:id="rId21"/>
    <p:sldId id="364" r:id="rId22"/>
    <p:sldId id="353" r:id="rId23"/>
    <p:sldId id="354" r:id="rId24"/>
    <p:sldId id="355" r:id="rId25"/>
    <p:sldId id="343" r:id="rId26"/>
    <p:sldId id="350" r:id="rId27"/>
    <p:sldId id="356" r:id="rId28"/>
    <p:sldId id="365" r:id="rId29"/>
    <p:sldId id="349" r:id="rId30"/>
    <p:sldId id="357" r:id="rId31"/>
    <p:sldId id="366" r:id="rId32"/>
    <p:sldId id="360" r:id="rId33"/>
    <p:sldId id="359" r:id="rId34"/>
    <p:sldId id="316"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60"/>
  </p:normalViewPr>
  <p:slideViewPr>
    <p:cSldViewPr>
      <p:cViewPr>
        <p:scale>
          <a:sx n="74" d="100"/>
          <a:sy n="74" d="100"/>
        </p:scale>
        <p:origin x="-103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6"/>
    </mc:Choice>
    <mc:Fallback>
      <c:style val="46"/>
    </mc:Fallback>
  </mc:AlternateContent>
  <c:chart>
    <c:title>
      <c:layout/>
      <c:overlay val="0"/>
    </c:title>
    <c:autoTitleDeleted val="0"/>
    <c:plotArea>
      <c:layout/>
      <c:barChart>
        <c:barDir val="col"/>
        <c:grouping val="clustered"/>
        <c:varyColors val="0"/>
        <c:ser>
          <c:idx val="0"/>
          <c:order val="0"/>
          <c:tx>
            <c:strRef>
              <c:f>Hoja1!$D$12</c:f>
              <c:strCache>
                <c:ptCount val="1"/>
                <c:pt idx="0">
                  <c:v>Lineas de Codigo </c:v>
                </c:pt>
              </c:strCache>
            </c:strRef>
          </c:tx>
          <c:invertIfNegative val="0"/>
          <c:cat>
            <c:strRef>
              <c:f>Hoja1!$E$11:$G$11</c:f>
              <c:strCache>
                <c:ptCount val="3"/>
                <c:pt idx="0">
                  <c:v>Utilizando la Herramienta</c:v>
                </c:pt>
                <c:pt idx="1">
                  <c:v>Programa Tradicional</c:v>
                </c:pt>
                <c:pt idx="2">
                  <c:v>Estimacion segun Cocomo II</c:v>
                </c:pt>
              </c:strCache>
            </c:strRef>
          </c:cat>
          <c:val>
            <c:numRef>
              <c:f>Hoja1!$E$12:$G$12</c:f>
              <c:numCache>
                <c:formatCode>General</c:formatCode>
                <c:ptCount val="3"/>
                <c:pt idx="0">
                  <c:v>200</c:v>
                </c:pt>
                <c:pt idx="1">
                  <c:v>271.5</c:v>
                </c:pt>
                <c:pt idx="2">
                  <c:v>345</c:v>
                </c:pt>
              </c:numCache>
            </c:numRef>
          </c:val>
        </c:ser>
        <c:dLbls>
          <c:showLegendKey val="0"/>
          <c:showVal val="0"/>
          <c:showCatName val="0"/>
          <c:showSerName val="0"/>
          <c:showPercent val="0"/>
          <c:showBubbleSize val="0"/>
        </c:dLbls>
        <c:gapWidth val="150"/>
        <c:axId val="79239808"/>
        <c:axId val="79614720"/>
      </c:barChart>
      <c:catAx>
        <c:axId val="79239808"/>
        <c:scaling>
          <c:orientation val="minMax"/>
        </c:scaling>
        <c:delete val="0"/>
        <c:axPos val="b"/>
        <c:majorTickMark val="out"/>
        <c:minorTickMark val="none"/>
        <c:tickLblPos val="nextTo"/>
        <c:crossAx val="79614720"/>
        <c:crosses val="autoZero"/>
        <c:auto val="1"/>
        <c:lblAlgn val="ctr"/>
        <c:lblOffset val="100"/>
        <c:noMultiLvlLbl val="0"/>
      </c:catAx>
      <c:valAx>
        <c:axId val="79614720"/>
        <c:scaling>
          <c:orientation val="minMax"/>
        </c:scaling>
        <c:delete val="0"/>
        <c:axPos val="l"/>
        <c:majorGridlines/>
        <c:numFmt formatCode="General" sourceLinked="1"/>
        <c:majorTickMark val="out"/>
        <c:minorTickMark val="none"/>
        <c:tickLblPos val="nextTo"/>
        <c:crossAx val="79239808"/>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7498B-D0EA-43C1-89A9-A1D85D92B736}" type="datetimeFigureOut">
              <a:rPr lang="es-ES" smtClean="0"/>
              <a:t>01/02/2019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16B40-50C4-4110-AF7A-B4C056E46FE2}" type="slidenum">
              <a:rPr lang="es-ES" smtClean="0"/>
              <a:t>‹Nº›</a:t>
            </a:fld>
            <a:endParaRPr lang="es-ES"/>
          </a:p>
        </p:txBody>
      </p:sp>
    </p:spTree>
    <p:extLst>
      <p:ext uri="{BB962C8B-B14F-4D97-AF65-F5344CB8AC3E}">
        <p14:creationId xmlns:p14="http://schemas.microsoft.com/office/powerpoint/2010/main" val="9007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363986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62549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369033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95136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237412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55638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63714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158448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8380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411714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49B566-C9D9-4A0E-AA8F-333ABCFF78A8}" type="datetimeFigureOut">
              <a:rPr lang="es-EC" smtClean="0"/>
              <a:t>01/02/2019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5820578A-7053-4316-8C7D-849CDA8C9FDB}" type="slidenum">
              <a:rPr lang="es-EC" smtClean="0"/>
              <a:t>‹Nº›</a:t>
            </a:fld>
            <a:endParaRPr lang="es-EC"/>
          </a:p>
        </p:txBody>
      </p:sp>
    </p:spTree>
    <p:extLst>
      <p:ext uri="{BB962C8B-B14F-4D97-AF65-F5344CB8AC3E}">
        <p14:creationId xmlns:p14="http://schemas.microsoft.com/office/powerpoint/2010/main" val="16876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9B566-C9D9-4A0E-AA8F-333ABCFF78A8}" type="datetimeFigureOut">
              <a:rPr lang="es-EC" smtClean="0"/>
              <a:t>01/02/2019</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0578A-7053-4316-8C7D-849CDA8C9FDB}" type="slidenum">
              <a:rPr lang="es-EC" smtClean="0"/>
              <a:t>‹Nº›</a:t>
            </a:fld>
            <a:endParaRPr lang="es-EC"/>
          </a:p>
        </p:txBody>
      </p:sp>
    </p:spTree>
    <p:extLst>
      <p:ext uri="{BB962C8B-B14F-4D97-AF65-F5344CB8AC3E}">
        <p14:creationId xmlns:p14="http://schemas.microsoft.com/office/powerpoint/2010/main" val="279632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052736"/>
            <a:ext cx="7772400" cy="1008112"/>
          </a:xfrm>
        </p:spPr>
        <p:txBody>
          <a:bodyPr>
            <a:noAutofit/>
          </a:bodyPr>
          <a:lstStyle/>
          <a:p>
            <a:r>
              <a:rPr lang="es-ES" sz="2400" b="1" dirty="0" smtClean="0">
                <a:latin typeface="Times New Roman" pitchFamily="18" charset="0"/>
                <a:cs typeface="Times New Roman" pitchFamily="18" charset="0"/>
              </a:rPr>
              <a:t>PROYECTO DE INVESTIGACION, </a:t>
            </a:r>
            <a:r>
              <a:rPr lang="es-ES" sz="2400" b="1" dirty="0">
                <a:latin typeface="Times New Roman" pitchFamily="18" charset="0"/>
                <a:cs typeface="Times New Roman" pitchFamily="18" charset="0"/>
              </a:rPr>
              <a:t>PREVIO A LA OBTENCIÓN DEL TÍTULO DE INGENIERO EN ELECTRÓNICA Y TELECOMUNICACIONES</a:t>
            </a:r>
            <a:endParaRPr lang="es-EC" sz="2400" dirty="0">
              <a:latin typeface="Times New Roman" pitchFamily="18" charset="0"/>
              <a:cs typeface="Times New Roman" pitchFamily="18" charset="0"/>
            </a:endParaRPr>
          </a:p>
        </p:txBody>
      </p:sp>
      <p:sp>
        <p:nvSpPr>
          <p:cNvPr id="3" name="2 Subtítulo"/>
          <p:cNvSpPr>
            <a:spLocks noGrp="1"/>
          </p:cNvSpPr>
          <p:nvPr>
            <p:ph type="subTitle" idx="1"/>
          </p:nvPr>
        </p:nvSpPr>
        <p:spPr>
          <a:xfrm>
            <a:off x="1682683" y="4523641"/>
            <a:ext cx="6400800" cy="1752600"/>
          </a:xfrm>
        </p:spPr>
        <p:txBody>
          <a:bodyPr>
            <a:normAutofit/>
          </a:bodyPr>
          <a:lstStyle/>
          <a:p>
            <a:r>
              <a:rPr lang="es-EC" sz="2000" dirty="0" smtClean="0">
                <a:solidFill>
                  <a:schemeClr val="tx1"/>
                </a:solidFill>
                <a:latin typeface="Times New Roman" pitchFamily="18" charset="0"/>
                <a:cs typeface="Times New Roman" pitchFamily="18" charset="0"/>
              </a:rPr>
              <a:t>AUTOR: MIGUEL GARZON</a:t>
            </a:r>
          </a:p>
          <a:p>
            <a:r>
              <a:rPr lang="es-EC" sz="1800" dirty="0" smtClean="0">
                <a:solidFill>
                  <a:schemeClr val="tx1"/>
                </a:solidFill>
                <a:latin typeface="Times New Roman" pitchFamily="18" charset="0"/>
                <a:cs typeface="Times New Roman" pitchFamily="18" charset="0"/>
              </a:rPr>
              <a:t>DIRECTOR: ING. DARWIN ALULEMA Msc.</a:t>
            </a:r>
            <a:endParaRPr lang="es-EC" sz="1800" dirty="0">
              <a:solidFill>
                <a:schemeClr val="tx1"/>
              </a:solidFill>
              <a:latin typeface="Times New Roman" pitchFamily="18" charset="0"/>
              <a:cs typeface="Times New Roman" pitchFamily="18" charset="0"/>
            </a:endParaRPr>
          </a:p>
          <a:p>
            <a:r>
              <a:rPr lang="es-EC" sz="2000" dirty="0" smtClean="0">
                <a:solidFill>
                  <a:schemeClr val="tx1"/>
                </a:solidFill>
                <a:latin typeface="Times New Roman" pitchFamily="18" charset="0"/>
                <a:cs typeface="Times New Roman" pitchFamily="18" charset="0"/>
              </a:rPr>
              <a:t>SANGOLQUÍ  2019</a:t>
            </a:r>
            <a:endParaRPr lang="es-EC" sz="2000" dirty="0">
              <a:solidFill>
                <a:schemeClr val="tx1"/>
              </a:solidFill>
              <a:latin typeface="Times New Roman" pitchFamily="18" charset="0"/>
              <a:cs typeface="Times New Roman" pitchFamily="18" charset="0"/>
            </a:endParaRPr>
          </a:p>
        </p:txBody>
      </p:sp>
      <p:sp>
        <p:nvSpPr>
          <p:cNvPr id="4" name="3 Rectángulo"/>
          <p:cNvSpPr/>
          <p:nvPr/>
        </p:nvSpPr>
        <p:spPr>
          <a:xfrm>
            <a:off x="1390695" y="2492896"/>
            <a:ext cx="6984776" cy="2246769"/>
          </a:xfrm>
          <a:prstGeom prst="rect">
            <a:avLst/>
          </a:prstGeom>
        </p:spPr>
        <p:txBody>
          <a:bodyPr wrap="square">
            <a:spAutoFit/>
          </a:bodyPr>
          <a:lstStyle/>
          <a:p>
            <a:pPr algn="ctr"/>
            <a:r>
              <a:rPr lang="es-ES" sz="2400" b="1" dirty="0">
                <a:latin typeface="Times New Roman" pitchFamily="18" charset="0"/>
                <a:cs typeface="Times New Roman" pitchFamily="18" charset="0"/>
              </a:rPr>
              <a:t>TEMA: </a:t>
            </a:r>
            <a:r>
              <a:rPr lang="es-ES_tradnl" sz="2400" b="1" dirty="0">
                <a:latin typeface="Times New Roman" pitchFamily="18" charset="0"/>
                <a:cs typeface="Times New Roman" pitchFamily="18" charset="0"/>
              </a:rPr>
              <a:t>DESARROLLO DE UN LENGUAJE DE MODELADO POR BLOQUES PARA LA CREACIÓN DE CÓDIGO DE FORMA AUTOMÁTICA CON PLACAS DE DESARROLLO EN EL DOMINIO </a:t>
            </a:r>
            <a:r>
              <a:rPr lang="es-ES_tradnl" sz="2400" b="1" dirty="0" err="1">
                <a:latin typeface="Times New Roman" pitchFamily="18" charset="0"/>
                <a:cs typeface="Times New Roman" pitchFamily="18" charset="0"/>
              </a:rPr>
              <a:t>IoT</a:t>
            </a:r>
            <a:r>
              <a:rPr lang="es-ES_tradnl" sz="2400" b="1" dirty="0">
                <a:latin typeface="Times New Roman" pitchFamily="18" charset="0"/>
                <a:cs typeface="Times New Roman" pitchFamily="18" charset="0"/>
              </a:rPr>
              <a:t>.</a:t>
            </a:r>
            <a:r>
              <a:rPr lang="en-US" sz="2000" dirty="0"/>
              <a:t/>
            </a:r>
            <a:br>
              <a:rPr lang="en-US" sz="2000" dirty="0"/>
            </a:br>
            <a:endParaRPr lang="es-ES" sz="2000" dirty="0"/>
          </a:p>
        </p:txBody>
      </p:sp>
    </p:spTree>
    <p:extLst>
      <p:ext uri="{BB962C8B-B14F-4D97-AF65-F5344CB8AC3E}">
        <p14:creationId xmlns:p14="http://schemas.microsoft.com/office/powerpoint/2010/main" val="223345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r>
              <a:rPr lang="es-ES" sz="3200" dirty="0" smtClean="0"/>
              <a:t>Clases con atributos Enumerados </a:t>
            </a:r>
            <a:endParaRPr lang="en-US" sz="3200" dirty="0"/>
          </a:p>
        </p:txBody>
      </p:sp>
      <p:pic>
        <p:nvPicPr>
          <p:cNvPr id="4" name="Imagen 48"/>
          <p:cNvPicPr>
            <a:picLocks noGrp="1"/>
          </p:cNvPicPr>
          <p:nvPr>
            <p:ph idx="1"/>
          </p:nvPr>
        </p:nvPicPr>
        <p:blipFill>
          <a:blip r:embed="rId2"/>
          <a:stretch>
            <a:fillRect/>
          </a:stretch>
        </p:blipFill>
        <p:spPr>
          <a:xfrm>
            <a:off x="1475656" y="1628800"/>
            <a:ext cx="6984776" cy="3816424"/>
          </a:xfrm>
          <a:prstGeom prst="rect">
            <a:avLst/>
          </a:prstGeom>
        </p:spPr>
      </p:pic>
    </p:spTree>
    <p:extLst>
      <p:ext uri="{BB962C8B-B14F-4D97-AF65-F5344CB8AC3E}">
        <p14:creationId xmlns:p14="http://schemas.microsoft.com/office/powerpoint/2010/main" val="2362838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998984"/>
          </a:xfrm>
        </p:spPr>
        <p:txBody>
          <a:bodyPr>
            <a:normAutofit/>
          </a:bodyPr>
          <a:lstStyle/>
          <a:p>
            <a:r>
              <a:rPr lang="es-ES" sz="3200" dirty="0" smtClean="0"/>
              <a:t>Editor Gráfico</a:t>
            </a:r>
            <a:endParaRPr lang="en-US" sz="3200" dirty="0"/>
          </a:p>
        </p:txBody>
      </p:sp>
      <p:sp>
        <p:nvSpPr>
          <p:cNvPr id="3" name="Content Placeholder 2"/>
          <p:cNvSpPr>
            <a:spLocks noGrp="1"/>
          </p:cNvSpPr>
          <p:nvPr>
            <p:ph idx="1"/>
          </p:nvPr>
        </p:nvSpPr>
        <p:spPr>
          <a:xfrm>
            <a:off x="2034776" y="2708920"/>
            <a:ext cx="5184576" cy="1617043"/>
          </a:xfrm>
        </p:spPr>
        <p:txBody>
          <a:bodyPr>
            <a:normAutofit fontScale="92500" lnSpcReduction="10000"/>
          </a:bodyPr>
          <a:lstStyle/>
          <a:p>
            <a:pPr marL="0" indent="0">
              <a:buNone/>
            </a:pPr>
            <a:endParaRPr lang="es-ES_tradnl" sz="2200" dirty="0" smtClean="0"/>
          </a:p>
          <a:p>
            <a:pPr marL="0" indent="0">
              <a:buNone/>
            </a:pPr>
            <a:endParaRPr lang="es-ES_tradnl" sz="2200" dirty="0" smtClean="0"/>
          </a:p>
          <a:p>
            <a:pPr marL="0" indent="0">
              <a:buNone/>
            </a:pPr>
            <a:r>
              <a:rPr lang="es-ES_tradnl" sz="1400" dirty="0" smtClean="0"/>
              <a:t>Proyecto de Eclipse, modelos gráficos, tecnología de software.</a:t>
            </a:r>
          </a:p>
          <a:p>
            <a:pPr marL="0" indent="0">
              <a:buNone/>
            </a:pPr>
            <a:r>
              <a:rPr lang="es-ES_tradnl" sz="1400" dirty="0"/>
              <a:t>Editor Grafico en base al meta </a:t>
            </a:r>
            <a:r>
              <a:rPr lang="es-ES_tradnl" sz="1400" dirty="0" smtClean="0"/>
              <a:t>modelo.</a:t>
            </a:r>
          </a:p>
          <a:p>
            <a:pPr marL="0" indent="0">
              <a:buNone/>
            </a:pPr>
            <a:r>
              <a:rPr lang="es-ES_tradnl" sz="1400" dirty="0" smtClean="0"/>
              <a:t>Se definió la sintaxis de un lenguaje, parámetros , letras y las reglas para modificar</a:t>
            </a:r>
            <a:endParaRPr lang="es-ES_tradnl" sz="1400" dirty="0"/>
          </a:p>
          <a:p>
            <a:pPr marL="0" indent="0">
              <a:buNone/>
            </a:pPr>
            <a:endParaRPr lang="es-ES_tradnl" sz="2200" dirty="0" smtClean="0"/>
          </a:p>
        </p:txBody>
      </p:sp>
      <p:pic>
        <p:nvPicPr>
          <p:cNvPr id="5122" name="Picture 2" descr="C:\Users\User\Downloads\logo_Siri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772816"/>
            <a:ext cx="495160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6"/>
          <p:cNvPicPr>
            <a:picLocks noGrp="1"/>
          </p:cNvPicPr>
          <p:nvPr>
            <p:ph idx="1"/>
          </p:nvPr>
        </p:nvPicPr>
        <p:blipFill>
          <a:blip r:embed="rId2"/>
          <a:stretch>
            <a:fillRect/>
          </a:stretch>
        </p:blipFill>
        <p:spPr>
          <a:xfrm>
            <a:off x="827584" y="980728"/>
            <a:ext cx="4320480" cy="5688632"/>
          </a:xfrm>
          <a:prstGeom prst="rect">
            <a:avLst/>
          </a:prstGeom>
        </p:spPr>
      </p:pic>
      <p:sp>
        <p:nvSpPr>
          <p:cNvPr id="8" name="TextBox 7"/>
          <p:cNvSpPr txBox="1"/>
          <p:nvPr/>
        </p:nvSpPr>
        <p:spPr>
          <a:xfrm>
            <a:off x="5364088" y="1556792"/>
            <a:ext cx="3456384" cy="4801314"/>
          </a:xfrm>
          <a:prstGeom prst="rect">
            <a:avLst/>
          </a:prstGeom>
          <a:noFill/>
        </p:spPr>
        <p:txBody>
          <a:bodyPr wrap="square" rtlCol="0">
            <a:spAutoFit/>
          </a:bodyPr>
          <a:lstStyle/>
          <a:p>
            <a:pPr marL="285750" indent="-285750">
              <a:buFont typeface="Arial" panose="020B0604020202020204" pitchFamily="34" charset="0"/>
              <a:buChar char="•"/>
            </a:pPr>
            <a:r>
              <a:rPr lang="es-ES_tradnl" dirty="0"/>
              <a:t>Un </a:t>
            </a:r>
            <a:r>
              <a:rPr lang="es-ES_tradnl" i="1" dirty="0" err="1"/>
              <a:t>Node</a:t>
            </a:r>
            <a:r>
              <a:rPr lang="es-ES_tradnl" i="1" dirty="0"/>
              <a:t> </a:t>
            </a:r>
            <a:r>
              <a:rPr lang="es-ES_tradnl" i="1" dirty="0" err="1"/>
              <a:t>Creation</a:t>
            </a:r>
            <a:r>
              <a:rPr lang="es-ES_tradnl" dirty="0"/>
              <a:t> es considerado un objeto, o elemento gráfico que representará a una clase </a:t>
            </a:r>
            <a:r>
              <a:rPr lang="es-ES_tradnl" dirty="0" smtClean="0"/>
              <a:t>del Meta Modelo</a:t>
            </a:r>
          </a:p>
          <a:p>
            <a:pPr marL="285750" indent="-285750">
              <a:buFont typeface="Arial" panose="020B0604020202020204" pitchFamily="34" charset="0"/>
              <a:buChar char="•"/>
            </a:pPr>
            <a:r>
              <a:rPr lang="es-ES_tradnl" dirty="0"/>
              <a:t>Las capas sirven para visualizar por separado los elementos, en nuestro caso Hardware y </a:t>
            </a:r>
            <a:r>
              <a:rPr lang="es-ES_tradnl" dirty="0" smtClean="0"/>
              <a:t>software</a:t>
            </a:r>
          </a:p>
          <a:p>
            <a:pPr marL="285750" indent="-285750">
              <a:buFont typeface="Arial" panose="020B0604020202020204" pitchFamily="34" charset="0"/>
              <a:buChar char="•"/>
            </a:pPr>
            <a:r>
              <a:rPr lang="es-ES_tradnl" dirty="0" smtClean="0"/>
              <a:t>Un contenedor sirve para contener a los elementos que se encuentran dentro de este.</a:t>
            </a:r>
          </a:p>
          <a:p>
            <a:pPr marL="285750" indent="-285750">
              <a:buFont typeface="Arial" panose="020B0604020202020204" pitchFamily="34" charset="0"/>
              <a:buChar char="•"/>
            </a:pPr>
            <a:r>
              <a:rPr lang="es-ES_tradnl" dirty="0" smtClean="0"/>
              <a:t>Las relaciones sirven para unir las diferentes clases.</a:t>
            </a:r>
          </a:p>
          <a:p>
            <a:endParaRPr lang="es-ES_tradnl" dirty="0" smtClean="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542977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468"/>
            <a:ext cx="8229600" cy="1143000"/>
          </a:xfrm>
        </p:spPr>
        <p:txBody>
          <a:bodyPr/>
          <a:lstStyle/>
          <a:p>
            <a:r>
              <a:rPr lang="es-ES" dirty="0" smtClean="0"/>
              <a:t>Nodo de Creación</a:t>
            </a:r>
            <a:endParaRPr lang="en-US" dirty="0"/>
          </a:p>
        </p:txBody>
      </p:sp>
      <p:sp>
        <p:nvSpPr>
          <p:cNvPr id="3" name="Content Placeholder 2"/>
          <p:cNvSpPr>
            <a:spLocks noGrp="1"/>
          </p:cNvSpPr>
          <p:nvPr>
            <p:ph idx="1"/>
          </p:nvPr>
        </p:nvSpPr>
        <p:spPr/>
        <p:txBody>
          <a:bodyPr/>
          <a:lstStyle/>
          <a:p>
            <a:pPr marL="0" indent="0">
              <a:buNone/>
            </a:pPr>
            <a:r>
              <a:rPr lang="es-ES_tradnl" sz="2400" dirty="0" smtClean="0"/>
              <a:t>	Son </a:t>
            </a:r>
            <a:r>
              <a:rPr lang="es-ES_tradnl" sz="2400" dirty="0"/>
              <a:t>creados dentro de cada capa, y mediante sus </a:t>
            </a:r>
            <a:r>
              <a:rPr lang="es-ES_tradnl" sz="2400" dirty="0" smtClean="0"/>
              <a:t>	propiedades </a:t>
            </a:r>
            <a:r>
              <a:rPr lang="es-ES_tradnl" sz="2400" dirty="0"/>
              <a:t>podrán ser asociados a la clase a la que se </a:t>
            </a:r>
            <a:r>
              <a:rPr lang="es-ES_tradnl" sz="2400" dirty="0" smtClean="0"/>
              <a:t>	desea vincular.</a:t>
            </a:r>
          </a:p>
          <a:p>
            <a:endParaRPr lang="en-US" dirty="0"/>
          </a:p>
        </p:txBody>
      </p:sp>
      <p:pic>
        <p:nvPicPr>
          <p:cNvPr id="4" name="Imagen 53"/>
          <p:cNvPicPr/>
          <p:nvPr/>
        </p:nvPicPr>
        <p:blipFill>
          <a:blip r:embed="rId2"/>
          <a:stretch>
            <a:fillRect/>
          </a:stretch>
        </p:blipFill>
        <p:spPr>
          <a:xfrm>
            <a:off x="1043608" y="2924944"/>
            <a:ext cx="7056784" cy="2088232"/>
          </a:xfrm>
          <a:prstGeom prst="rect">
            <a:avLst/>
          </a:prstGeom>
        </p:spPr>
      </p:pic>
    </p:spTree>
    <p:extLst>
      <p:ext uri="{BB962C8B-B14F-4D97-AF65-F5344CB8AC3E}">
        <p14:creationId xmlns:p14="http://schemas.microsoft.com/office/powerpoint/2010/main" val="2504459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73" y="1024136"/>
            <a:ext cx="8229600" cy="576064"/>
          </a:xfrm>
        </p:spPr>
        <p:txBody>
          <a:bodyPr>
            <a:normAutofit fontScale="90000"/>
          </a:bodyPr>
          <a:lstStyle/>
          <a:p>
            <a:r>
              <a:rPr lang="es-ES" b="1" dirty="0"/>
              <a:t>Relaciones </a:t>
            </a:r>
            <a:r>
              <a:rPr lang="en-US" b="1" dirty="0"/>
              <a:t/>
            </a:r>
            <a:br>
              <a:rPr lang="en-US" b="1" dirty="0"/>
            </a:br>
            <a:endParaRPr lang="en-US" dirty="0"/>
          </a:p>
        </p:txBody>
      </p:sp>
      <p:sp>
        <p:nvSpPr>
          <p:cNvPr id="3" name="Content Placeholder 2"/>
          <p:cNvSpPr>
            <a:spLocks noGrp="1"/>
          </p:cNvSpPr>
          <p:nvPr>
            <p:ph idx="1"/>
          </p:nvPr>
        </p:nvSpPr>
        <p:spPr/>
        <p:txBody>
          <a:bodyPr/>
          <a:lstStyle/>
          <a:p>
            <a:endParaRPr lang="en-US" dirty="0"/>
          </a:p>
        </p:txBody>
      </p:sp>
      <p:pic>
        <p:nvPicPr>
          <p:cNvPr id="4" name="Imagen 58"/>
          <p:cNvPicPr>
            <a:picLocks/>
          </p:cNvPicPr>
          <p:nvPr/>
        </p:nvPicPr>
        <p:blipFill>
          <a:blip r:embed="rId2"/>
          <a:stretch>
            <a:fillRect/>
          </a:stretch>
        </p:blipFill>
        <p:spPr>
          <a:xfrm>
            <a:off x="454946" y="1196752"/>
            <a:ext cx="3990730" cy="3384376"/>
          </a:xfrm>
          <a:prstGeom prst="rect">
            <a:avLst/>
          </a:prstGeom>
        </p:spPr>
      </p:pic>
      <p:pic>
        <p:nvPicPr>
          <p:cNvPr id="5" name="Imagen 59"/>
          <p:cNvPicPr/>
          <p:nvPr/>
        </p:nvPicPr>
        <p:blipFill>
          <a:blip r:embed="rId3"/>
          <a:stretch>
            <a:fillRect/>
          </a:stretch>
        </p:blipFill>
        <p:spPr>
          <a:xfrm>
            <a:off x="4570873" y="1412776"/>
            <a:ext cx="4248472" cy="2952328"/>
          </a:xfrm>
          <a:prstGeom prst="rect">
            <a:avLst/>
          </a:prstGeom>
        </p:spPr>
      </p:pic>
      <p:sp>
        <p:nvSpPr>
          <p:cNvPr id="6" name="Rectangle 5"/>
          <p:cNvSpPr/>
          <p:nvPr/>
        </p:nvSpPr>
        <p:spPr>
          <a:xfrm>
            <a:off x="835813" y="4925847"/>
            <a:ext cx="7992888" cy="369332"/>
          </a:xfrm>
          <a:prstGeom prst="rect">
            <a:avLst/>
          </a:prstGeom>
        </p:spPr>
        <p:txBody>
          <a:bodyPr wrap="square">
            <a:spAutoFit/>
          </a:bodyPr>
          <a:lstStyle/>
          <a:p>
            <a:r>
              <a:rPr lang="es-ES_tradnl" dirty="0" smtClean="0"/>
              <a:t>Las clases </a:t>
            </a:r>
            <a:r>
              <a:rPr lang="es-ES_tradnl" dirty="0"/>
              <a:t>“</a:t>
            </a:r>
            <a:r>
              <a:rPr lang="es-ES_tradnl" i="1" dirty="0"/>
              <a:t>Físico”</a:t>
            </a:r>
            <a:r>
              <a:rPr lang="es-ES_tradnl" dirty="0"/>
              <a:t> y “</a:t>
            </a:r>
            <a:r>
              <a:rPr lang="es-ES_tradnl" i="1" dirty="0"/>
              <a:t>Elementos”</a:t>
            </a:r>
            <a:r>
              <a:rPr lang="es-ES_tradnl" dirty="0"/>
              <a:t>, se encuentran unidos por la relación </a:t>
            </a:r>
            <a:r>
              <a:rPr lang="es-ES_tradnl" b="1" i="1" dirty="0" smtClean="0"/>
              <a:t>ac1</a:t>
            </a:r>
            <a:r>
              <a:rPr lang="es-ES_tradnl" dirty="0"/>
              <a:t>.</a:t>
            </a:r>
            <a:endParaRPr lang="en-US" dirty="0"/>
          </a:p>
        </p:txBody>
      </p:sp>
    </p:spTree>
    <p:extLst>
      <p:ext uri="{BB962C8B-B14F-4D97-AF65-F5344CB8AC3E}">
        <p14:creationId xmlns:p14="http://schemas.microsoft.com/office/powerpoint/2010/main" val="4104181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31" y="471105"/>
            <a:ext cx="8229600" cy="1143000"/>
          </a:xfrm>
        </p:spPr>
        <p:txBody>
          <a:bodyPr/>
          <a:lstStyle/>
          <a:p>
            <a:r>
              <a:rPr lang="es-ES" dirty="0" smtClean="0"/>
              <a:t>Diseño de la Paleta</a:t>
            </a:r>
            <a:endParaRPr lang="en-US" dirty="0"/>
          </a:p>
        </p:txBody>
      </p:sp>
      <p:sp>
        <p:nvSpPr>
          <p:cNvPr id="3" name="Content Placeholder 2"/>
          <p:cNvSpPr>
            <a:spLocks noGrp="1"/>
          </p:cNvSpPr>
          <p:nvPr>
            <p:ph idx="1"/>
          </p:nvPr>
        </p:nvSpPr>
        <p:spPr>
          <a:xfrm>
            <a:off x="467544" y="1340768"/>
            <a:ext cx="8229600" cy="4525963"/>
          </a:xfrm>
        </p:spPr>
        <p:txBody>
          <a:bodyPr/>
          <a:lstStyle/>
          <a:p>
            <a:r>
              <a:rPr lang="es-ES_tradnl" sz="2400" dirty="0"/>
              <a:t>C</a:t>
            </a:r>
            <a:r>
              <a:rPr lang="es-ES_tradnl" sz="2400" dirty="0" smtClean="0"/>
              <a:t>ada </a:t>
            </a:r>
            <a:r>
              <a:rPr lang="es-ES_tradnl" sz="2400" dirty="0"/>
              <a:t>elemento gráfico que </a:t>
            </a:r>
            <a:r>
              <a:rPr lang="es-ES_tradnl" sz="2400" dirty="0" smtClean="0"/>
              <a:t>conforma </a:t>
            </a:r>
            <a:r>
              <a:rPr lang="es-ES_tradnl" sz="2400" dirty="0"/>
              <a:t>la paleta, debe estar asociada con un </a:t>
            </a:r>
            <a:r>
              <a:rPr lang="es-ES_tradnl" sz="2400" i="1" dirty="0" err="1"/>
              <a:t>Node</a:t>
            </a:r>
            <a:r>
              <a:rPr lang="es-ES_tradnl" sz="2400" i="1" dirty="0"/>
              <a:t> </a:t>
            </a:r>
            <a:r>
              <a:rPr lang="es-ES_tradnl" sz="2400" i="1" dirty="0" err="1" smtClean="0"/>
              <a:t>creation</a:t>
            </a:r>
            <a:r>
              <a:rPr lang="es-ES_tradnl" sz="2400" dirty="0"/>
              <a:t>.</a:t>
            </a:r>
            <a:endParaRPr lang="en-US" sz="2400" dirty="0"/>
          </a:p>
          <a:p>
            <a:endParaRPr lang="en-US" dirty="0"/>
          </a:p>
        </p:txBody>
      </p:sp>
      <p:pic>
        <p:nvPicPr>
          <p:cNvPr id="4" name="Imagen 60"/>
          <p:cNvPicPr>
            <a:picLocks/>
          </p:cNvPicPr>
          <p:nvPr/>
        </p:nvPicPr>
        <p:blipFill>
          <a:blip r:embed="rId2"/>
          <a:stretch>
            <a:fillRect/>
          </a:stretch>
        </p:blipFill>
        <p:spPr>
          <a:xfrm>
            <a:off x="3059832" y="2276872"/>
            <a:ext cx="3168352" cy="4248472"/>
          </a:xfrm>
          <a:prstGeom prst="rect">
            <a:avLst/>
          </a:prstGeom>
        </p:spPr>
      </p:pic>
    </p:spTree>
    <p:extLst>
      <p:ext uri="{BB962C8B-B14F-4D97-AF65-F5344CB8AC3E}">
        <p14:creationId xmlns:p14="http://schemas.microsoft.com/office/powerpoint/2010/main" val="2475084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0422"/>
            <a:ext cx="3243602" cy="596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450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82960"/>
          </a:xfrm>
        </p:spPr>
        <p:txBody>
          <a:bodyPr>
            <a:normAutofit/>
          </a:bodyPr>
          <a:lstStyle/>
          <a:p>
            <a:r>
              <a:rPr lang="es-ES" sz="3200" dirty="0" smtClean="0"/>
              <a:t>Transformación M2T</a:t>
            </a:r>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340768"/>
            <a:ext cx="270030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2356153"/>
            <a:ext cx="6624736" cy="427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904148" y="1511496"/>
            <a:ext cx="2880320" cy="738664"/>
          </a:xfrm>
          <a:prstGeom prst="rect">
            <a:avLst/>
          </a:prstGeom>
          <a:noFill/>
        </p:spPr>
        <p:txBody>
          <a:bodyPr wrap="square" rtlCol="0">
            <a:spAutoFit/>
          </a:bodyPr>
          <a:lstStyle/>
          <a:p>
            <a:r>
              <a:rPr lang="es-ES_tradnl" sz="1400" dirty="0"/>
              <a:t>T</a:t>
            </a:r>
            <a:r>
              <a:rPr lang="es-ES_tradnl" sz="1400" dirty="0" smtClean="0"/>
              <a:t>ecnología en plantillas, Generadores personalizados</a:t>
            </a:r>
            <a:r>
              <a:rPr lang="es-ES_tradnl" sz="1400" dirty="0"/>
              <a:t>. A</a:t>
            </a:r>
            <a:r>
              <a:rPr lang="es-ES_tradnl" sz="1400" dirty="0" smtClean="0"/>
              <a:t>utomáticamente código </a:t>
            </a:r>
            <a:r>
              <a:rPr lang="es-ES_tradnl" sz="1400" dirty="0"/>
              <a:t>fuente</a:t>
            </a:r>
            <a:endParaRPr lang="es-ES" sz="1400" dirty="0"/>
          </a:p>
        </p:txBody>
      </p:sp>
    </p:spTree>
    <p:extLst>
      <p:ext uri="{BB962C8B-B14F-4D97-AF65-F5344CB8AC3E}">
        <p14:creationId xmlns:p14="http://schemas.microsoft.com/office/powerpoint/2010/main" val="3873319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8229600" cy="1143000"/>
          </a:xfrm>
        </p:spPr>
        <p:txBody>
          <a:bodyPr>
            <a:normAutofit/>
          </a:bodyPr>
          <a:lstStyle/>
          <a:p>
            <a:r>
              <a:rPr lang="es-ES" sz="2800" dirty="0" err="1" smtClean="0"/>
              <a:t>Correspondecia</a:t>
            </a:r>
            <a:r>
              <a:rPr lang="es-ES" sz="2800" dirty="0" smtClean="0"/>
              <a:t> entre Meta Modelo, Editor Gráfico, paleta de diseño y M2T (</a:t>
            </a:r>
            <a:r>
              <a:rPr lang="es-ES" sz="2800" dirty="0" err="1" smtClean="0"/>
              <a:t>Acceleo</a:t>
            </a:r>
            <a:r>
              <a:rPr lang="es-ES" sz="2800" dirty="0" smtClean="0"/>
              <a:t>) </a:t>
            </a:r>
            <a:endParaRPr lang="en-US" sz="2800" dirty="0"/>
          </a:p>
        </p:txBody>
      </p:sp>
      <p:sp>
        <p:nvSpPr>
          <p:cNvPr id="3" name="Content Placeholder 2"/>
          <p:cNvSpPr>
            <a:spLocks noGrp="1"/>
          </p:cNvSpPr>
          <p:nvPr>
            <p:ph idx="1"/>
          </p:nvPr>
        </p:nvSpPr>
        <p:spPr>
          <a:xfrm>
            <a:off x="950055" y="2317343"/>
            <a:ext cx="8014433" cy="2551817"/>
          </a:xfrm>
        </p:spPr>
        <p:txBody>
          <a:bodyPr>
            <a:normAutofit/>
          </a:bodyPr>
          <a:lstStyle/>
          <a:p>
            <a:r>
              <a:rPr lang="es-ES" sz="2400" dirty="0"/>
              <a:t>T</a:t>
            </a:r>
            <a:r>
              <a:rPr lang="es-ES" sz="2400" dirty="0" smtClean="0"/>
              <a:t>ienen relación entre sí.</a:t>
            </a:r>
          </a:p>
          <a:p>
            <a:pPr marL="0" indent="0">
              <a:buNone/>
            </a:pPr>
            <a:endParaRPr lang="en-US" sz="2400" dirty="0" smtClean="0"/>
          </a:p>
          <a:p>
            <a:r>
              <a:rPr lang="es-ES" sz="2400" dirty="0" smtClean="0"/>
              <a:t>Toda clase del Meta Modelo, es utilizada para el editor Gráfico , tiene su representación en la paleta de diseño y genera un determinado segmento de código.</a:t>
            </a:r>
          </a:p>
        </p:txBody>
      </p:sp>
    </p:spTree>
    <p:extLst>
      <p:ext uri="{BB962C8B-B14F-4D97-AF65-F5344CB8AC3E}">
        <p14:creationId xmlns:p14="http://schemas.microsoft.com/office/powerpoint/2010/main" val="2139527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lstStyle/>
          <a:p>
            <a:r>
              <a:rPr lang="es-ES" dirty="0" smtClean="0"/>
              <a:t>Relación</a:t>
            </a:r>
            <a:endParaRPr lang="en-US" dirty="0"/>
          </a:p>
        </p:txBody>
      </p:sp>
      <p:sp>
        <p:nvSpPr>
          <p:cNvPr id="3" name="2 Marcador de contenido"/>
          <p:cNvSpPr>
            <a:spLocks noGrp="1"/>
          </p:cNvSpPr>
          <p:nvPr>
            <p:ph idx="1"/>
          </p:nvPr>
        </p:nvSpPr>
        <p:spPr/>
        <p:txBody>
          <a:bodyPr/>
          <a:lstStyle/>
          <a:p>
            <a:endParaRPr lang="es-ES"/>
          </a:p>
        </p:txBody>
      </p:sp>
      <p:pic>
        <p:nvPicPr>
          <p:cNvPr id="7170" name="Picture 2" descr="C:\Users\User\Downloads\im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09" y="1772816"/>
            <a:ext cx="871296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9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AGENDA</a:t>
            </a:r>
            <a:endParaRPr lang="es-ES" dirty="0"/>
          </a:p>
        </p:txBody>
      </p:sp>
      <p:sp>
        <p:nvSpPr>
          <p:cNvPr id="3" name="2 Marcador de contenido"/>
          <p:cNvSpPr>
            <a:spLocks noGrp="1"/>
          </p:cNvSpPr>
          <p:nvPr>
            <p:ph idx="1"/>
          </p:nvPr>
        </p:nvSpPr>
        <p:spPr>
          <a:xfrm>
            <a:off x="2123728" y="1268760"/>
            <a:ext cx="6311552" cy="4525963"/>
          </a:xfrm>
        </p:spPr>
        <p:txBody>
          <a:bodyPr>
            <a:normAutofit fontScale="85000" lnSpcReduction="20000"/>
          </a:bodyPr>
          <a:lstStyle/>
          <a:p>
            <a:pPr marL="514350" indent="-514350">
              <a:buFont typeface="+mj-lt"/>
              <a:buAutoNum type="arabicPeriod"/>
            </a:pPr>
            <a:r>
              <a:rPr lang="es-ES" dirty="0" smtClean="0"/>
              <a:t>OBJETIVOS</a:t>
            </a:r>
          </a:p>
          <a:p>
            <a:pPr marL="514350" indent="-514350">
              <a:buFont typeface="+mj-lt"/>
              <a:buAutoNum type="arabicPeriod"/>
            </a:pPr>
            <a:r>
              <a:rPr lang="es-ES" dirty="0" smtClean="0"/>
              <a:t>JUSTIFICACIÓN</a:t>
            </a:r>
          </a:p>
          <a:p>
            <a:pPr marL="514350" indent="-514350">
              <a:buFont typeface="+mj-lt"/>
              <a:buAutoNum type="arabicPeriod"/>
            </a:pPr>
            <a:r>
              <a:rPr lang="es-ES" dirty="0" smtClean="0"/>
              <a:t>DISEÑO DE LA ARQUITECTURA</a:t>
            </a:r>
          </a:p>
          <a:p>
            <a:pPr marL="514350" indent="-514350">
              <a:buFont typeface="+mj-lt"/>
              <a:buAutoNum type="arabicPeriod"/>
            </a:pPr>
            <a:r>
              <a:rPr lang="es-ES" dirty="0" smtClean="0"/>
              <a:t>CREACI</a:t>
            </a:r>
            <a:r>
              <a:rPr lang="es-ES" dirty="0"/>
              <a:t>Ó</a:t>
            </a:r>
            <a:r>
              <a:rPr lang="es-ES" dirty="0" smtClean="0"/>
              <a:t>N DEL METAMODELO</a:t>
            </a:r>
          </a:p>
          <a:p>
            <a:pPr marL="514350" indent="-514350">
              <a:buFont typeface="+mj-lt"/>
              <a:buAutoNum type="arabicPeriod"/>
            </a:pPr>
            <a:r>
              <a:rPr lang="es-ES" dirty="0" smtClean="0"/>
              <a:t>SIRIUS</a:t>
            </a:r>
          </a:p>
          <a:p>
            <a:pPr marL="514350" indent="-514350">
              <a:buFont typeface="+mj-lt"/>
              <a:buAutoNum type="arabicPeriod"/>
            </a:pPr>
            <a:r>
              <a:rPr lang="es-ES" dirty="0" smtClean="0"/>
              <a:t>ACCELEO</a:t>
            </a:r>
          </a:p>
          <a:p>
            <a:pPr marL="514350" indent="-514350">
              <a:buFont typeface="+mj-lt"/>
              <a:buAutoNum type="arabicPeriod"/>
            </a:pPr>
            <a:r>
              <a:rPr lang="es-ES" dirty="0" smtClean="0"/>
              <a:t>METODOLOGIA PROPUESTA</a:t>
            </a:r>
          </a:p>
          <a:p>
            <a:pPr marL="514350" indent="-514350">
              <a:buFont typeface="+mj-lt"/>
              <a:buAutoNum type="arabicPeriod"/>
            </a:pPr>
            <a:r>
              <a:rPr lang="es-ES" dirty="0" smtClean="0"/>
              <a:t>PRUEBAS Y RESULTADOS</a:t>
            </a:r>
          </a:p>
          <a:p>
            <a:pPr marL="514350" indent="-514350">
              <a:buFont typeface="+mj-lt"/>
              <a:buAutoNum type="arabicPeriod"/>
            </a:pPr>
            <a:r>
              <a:rPr lang="es-ES" dirty="0" smtClean="0"/>
              <a:t>CONCLUSIONES Y RECOMENDACIONES</a:t>
            </a:r>
          </a:p>
          <a:p>
            <a:pPr marL="514350" indent="-514350">
              <a:buFont typeface="+mj-lt"/>
              <a:buAutoNum type="arabicPeriod"/>
            </a:pPr>
            <a:r>
              <a:rPr lang="es-ES" dirty="0" smtClean="0"/>
              <a:t>TRABAJOS FUTUROS</a:t>
            </a:r>
          </a:p>
          <a:p>
            <a:pPr marL="514350" indent="-514350">
              <a:buFont typeface="+mj-lt"/>
              <a:buAutoNum type="arabicPeriod"/>
            </a:pPr>
            <a:endParaRPr lang="es-ES" dirty="0"/>
          </a:p>
        </p:txBody>
      </p:sp>
    </p:spTree>
    <p:extLst>
      <p:ext uri="{BB962C8B-B14F-4D97-AF65-F5344CB8AC3E}">
        <p14:creationId xmlns:p14="http://schemas.microsoft.com/office/powerpoint/2010/main" val="344020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143000"/>
          </a:xfrm>
        </p:spPr>
        <p:txBody>
          <a:bodyPr/>
          <a:lstStyle/>
          <a:p>
            <a:r>
              <a:rPr lang="es-ES" dirty="0" smtClean="0"/>
              <a:t>Relación</a:t>
            </a:r>
            <a:endParaRPr lang="en-US" dirty="0"/>
          </a:p>
        </p:txBody>
      </p:sp>
      <p:sp>
        <p:nvSpPr>
          <p:cNvPr id="3" name="2 Marcador de contenido"/>
          <p:cNvSpPr>
            <a:spLocks noGrp="1"/>
          </p:cNvSpPr>
          <p:nvPr>
            <p:ph idx="1"/>
          </p:nvPr>
        </p:nvSpPr>
        <p:spPr/>
        <p:txBody>
          <a:bodyPr/>
          <a:lstStyle/>
          <a:p>
            <a:endParaRPr lang="es-ES" dirty="0"/>
          </a:p>
        </p:txBody>
      </p:sp>
      <p:pic>
        <p:nvPicPr>
          <p:cNvPr id="8194" name="Picture 2" descr="C:\Users\User\Downloads\im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22172"/>
            <a:ext cx="8856984" cy="429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29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652934"/>
          </a:xfrm>
        </p:spPr>
        <p:txBody>
          <a:bodyPr>
            <a:normAutofit/>
          </a:bodyPr>
          <a:lstStyle/>
          <a:p>
            <a:r>
              <a:rPr lang="es-ES" sz="3200" b="1" dirty="0"/>
              <a:t>METODOLOGIA PROPUESTA EJEMPLO</a:t>
            </a:r>
            <a:endParaRPr lang="es-ES" sz="3200" dirty="0"/>
          </a:p>
        </p:txBody>
      </p:sp>
      <p:sp>
        <p:nvSpPr>
          <p:cNvPr id="3" name="2 Marcador de contenido"/>
          <p:cNvSpPr>
            <a:spLocks noGrp="1"/>
          </p:cNvSpPr>
          <p:nvPr>
            <p:ph idx="1"/>
          </p:nvPr>
        </p:nvSpPr>
        <p:spPr>
          <a:xfrm>
            <a:off x="827584" y="1600201"/>
            <a:ext cx="7859216" cy="748679"/>
          </a:xfrm>
        </p:spPr>
        <p:txBody>
          <a:bodyPr/>
          <a:lstStyle/>
          <a:p>
            <a:r>
              <a:rPr lang="es-ES_tradnl" dirty="0" smtClean="0"/>
              <a:t>Envío </a:t>
            </a:r>
            <a:r>
              <a:rPr lang="es-ES_tradnl" dirty="0"/>
              <a:t>de datos </a:t>
            </a:r>
            <a:r>
              <a:rPr lang="es-ES_tradnl" dirty="0" smtClean="0"/>
              <a:t>a un servidor mediante WIFI</a:t>
            </a:r>
            <a:endParaRPr lang="es-ES" dirty="0"/>
          </a:p>
          <a:p>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10" y="3284984"/>
            <a:ext cx="7878713" cy="137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121920" y="2564903"/>
            <a:ext cx="3954136" cy="584775"/>
          </a:xfrm>
          <a:prstGeom prst="rect">
            <a:avLst/>
          </a:prstGeom>
          <a:noFill/>
        </p:spPr>
        <p:txBody>
          <a:bodyPr wrap="square" rtlCol="0">
            <a:spAutoFit/>
          </a:bodyPr>
          <a:lstStyle/>
          <a:p>
            <a:r>
              <a:rPr lang="es-ES" sz="3200" dirty="0" smtClean="0"/>
              <a:t>Diagrama de Bloques</a:t>
            </a:r>
            <a:endParaRPr lang="es-ES" sz="3200" dirty="0"/>
          </a:p>
        </p:txBody>
      </p:sp>
    </p:spTree>
    <p:extLst>
      <p:ext uri="{BB962C8B-B14F-4D97-AF65-F5344CB8AC3E}">
        <p14:creationId xmlns:p14="http://schemas.microsoft.com/office/powerpoint/2010/main" val="241148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052736"/>
            <a:ext cx="8229600" cy="5073427"/>
          </a:xfrm>
        </p:spPr>
        <p:txBody>
          <a:bodyPr/>
          <a:lstStyle/>
          <a:p>
            <a:r>
              <a:rPr lang="es-ES" dirty="0" smtClean="0"/>
              <a:t>Diseño en el Editor Grafico </a:t>
            </a:r>
            <a:endParaRPr lang="es-ES" dirty="0"/>
          </a:p>
          <a:p>
            <a:endParaRPr lang="es-ES" dirty="0"/>
          </a:p>
        </p:txBody>
      </p:sp>
      <p:pic>
        <p:nvPicPr>
          <p:cNvPr id="4" name="3 Imagen"/>
          <p:cNvPicPr/>
          <p:nvPr/>
        </p:nvPicPr>
        <p:blipFill>
          <a:blip r:embed="rId2"/>
          <a:stretch>
            <a:fillRect/>
          </a:stretch>
        </p:blipFill>
        <p:spPr>
          <a:xfrm>
            <a:off x="1239708" y="1844824"/>
            <a:ext cx="6768752" cy="3240360"/>
          </a:xfrm>
          <a:prstGeom prst="rect">
            <a:avLst/>
          </a:prstGeom>
        </p:spPr>
      </p:pic>
    </p:spTree>
    <p:extLst>
      <p:ext uri="{BB962C8B-B14F-4D97-AF65-F5344CB8AC3E}">
        <p14:creationId xmlns:p14="http://schemas.microsoft.com/office/powerpoint/2010/main" val="2150491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7241" y="764704"/>
            <a:ext cx="8229600" cy="792088"/>
          </a:xfrm>
        </p:spPr>
        <p:txBody>
          <a:bodyPr>
            <a:normAutofit/>
          </a:bodyPr>
          <a:lstStyle/>
          <a:p>
            <a:r>
              <a:rPr lang="es-ES" sz="2800" dirty="0" smtClean="0"/>
              <a:t>Ingreso de datos y generación de código</a:t>
            </a:r>
            <a:endParaRPr lang="es-ES" sz="2800" dirty="0"/>
          </a:p>
        </p:txBody>
      </p:sp>
      <p:pic>
        <p:nvPicPr>
          <p:cNvPr id="4" name="3 Marcador de contenido"/>
          <p:cNvPicPr>
            <a:picLocks noGrp="1"/>
          </p:cNvPicPr>
          <p:nvPr>
            <p:ph idx="1"/>
          </p:nvPr>
        </p:nvPicPr>
        <p:blipFill>
          <a:blip r:embed="rId2"/>
          <a:stretch>
            <a:fillRect/>
          </a:stretch>
        </p:blipFill>
        <p:spPr>
          <a:xfrm>
            <a:off x="3275856" y="1556792"/>
            <a:ext cx="3168352" cy="2376264"/>
          </a:xfrm>
          <a:prstGeom prst="rect">
            <a:avLst/>
          </a:prstGeom>
        </p:spPr>
      </p:pic>
      <p:pic>
        <p:nvPicPr>
          <p:cNvPr id="5" name="4 Imagen"/>
          <p:cNvPicPr/>
          <p:nvPr/>
        </p:nvPicPr>
        <p:blipFill>
          <a:blip r:embed="rId3"/>
          <a:stretch>
            <a:fillRect/>
          </a:stretch>
        </p:blipFill>
        <p:spPr>
          <a:xfrm>
            <a:off x="1475656" y="3933056"/>
            <a:ext cx="6192688" cy="2808312"/>
          </a:xfrm>
          <a:prstGeom prst="rect">
            <a:avLst/>
          </a:prstGeom>
        </p:spPr>
      </p:pic>
    </p:spTree>
    <p:extLst>
      <p:ext uri="{BB962C8B-B14F-4D97-AF65-F5344CB8AC3E}">
        <p14:creationId xmlns:p14="http://schemas.microsoft.com/office/powerpoint/2010/main" val="2434880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9245" y="764704"/>
            <a:ext cx="8229600" cy="710952"/>
          </a:xfrm>
        </p:spPr>
        <p:txBody>
          <a:bodyPr>
            <a:normAutofit/>
          </a:bodyPr>
          <a:lstStyle/>
          <a:p>
            <a:r>
              <a:rPr lang="es-ES" sz="2800" dirty="0" smtClean="0"/>
              <a:t>Desarrollo en Hardware</a:t>
            </a:r>
            <a:endParaRPr lang="es-ES" sz="2800" dirty="0"/>
          </a:p>
        </p:txBody>
      </p:sp>
      <p:pic>
        <p:nvPicPr>
          <p:cNvPr id="4" name="3 Marcador de contenido"/>
          <p:cNvPicPr>
            <a:picLocks noGrp="1"/>
          </p:cNvPicPr>
          <p:nvPr>
            <p:ph idx="1"/>
          </p:nvPr>
        </p:nvPicPr>
        <p:blipFill>
          <a:blip r:embed="rId2"/>
          <a:stretch>
            <a:fillRect/>
          </a:stretch>
        </p:blipFill>
        <p:spPr>
          <a:xfrm>
            <a:off x="1475656" y="1340768"/>
            <a:ext cx="6264696" cy="1656184"/>
          </a:xfrm>
          <a:prstGeom prst="rect">
            <a:avLst/>
          </a:prstGeom>
        </p:spPr>
      </p:pic>
      <p:pic>
        <p:nvPicPr>
          <p:cNvPr id="5" name="4 Imagen"/>
          <p:cNvPicPr/>
          <p:nvPr/>
        </p:nvPicPr>
        <p:blipFill>
          <a:blip r:embed="rId3"/>
          <a:stretch>
            <a:fillRect/>
          </a:stretch>
        </p:blipFill>
        <p:spPr>
          <a:xfrm>
            <a:off x="2864046" y="3773733"/>
            <a:ext cx="3671570" cy="2280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CuadroTexto"/>
          <p:cNvSpPr txBox="1"/>
          <p:nvPr/>
        </p:nvSpPr>
        <p:spPr>
          <a:xfrm>
            <a:off x="2411760" y="3212976"/>
            <a:ext cx="4576142" cy="523220"/>
          </a:xfrm>
          <a:prstGeom prst="rect">
            <a:avLst/>
          </a:prstGeom>
          <a:noFill/>
        </p:spPr>
        <p:txBody>
          <a:bodyPr wrap="square" rtlCol="0">
            <a:spAutoFit/>
          </a:bodyPr>
          <a:lstStyle/>
          <a:p>
            <a:pPr algn="ctr"/>
            <a:r>
              <a:rPr lang="es-ES" sz="2800" dirty="0" smtClean="0"/>
              <a:t>Ingreso de dato en el servidor</a:t>
            </a:r>
            <a:endParaRPr lang="es-ES" sz="2800" dirty="0"/>
          </a:p>
        </p:txBody>
      </p:sp>
    </p:spTree>
    <p:extLst>
      <p:ext uri="{BB962C8B-B14F-4D97-AF65-F5344CB8AC3E}">
        <p14:creationId xmlns:p14="http://schemas.microsoft.com/office/powerpoint/2010/main" val="1736218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s-ES" dirty="0" smtClean="0"/>
              <a:t>Pruebas y resultados </a:t>
            </a:r>
            <a:endParaRPr lang="en-US" dirty="0"/>
          </a:p>
        </p:txBody>
      </p:sp>
      <p:sp>
        <p:nvSpPr>
          <p:cNvPr id="3" name="Content Placeholder 2"/>
          <p:cNvSpPr>
            <a:spLocks noGrp="1"/>
          </p:cNvSpPr>
          <p:nvPr>
            <p:ph idx="1"/>
          </p:nvPr>
        </p:nvSpPr>
        <p:spPr/>
        <p:txBody>
          <a:bodyPr/>
          <a:lstStyle/>
          <a:p>
            <a:r>
              <a:rPr lang="es-ES" sz="2400" dirty="0" smtClean="0"/>
              <a:t>Para las pruebas y resultados se utilizo del modelo matemático COCOMO II, que permite calcular la estimación de esfuerzo.</a:t>
            </a:r>
          </a:p>
          <a:p>
            <a:pPr marL="0" indent="0">
              <a:buNone/>
            </a:pPr>
            <a:endParaRPr lang="es-ES" sz="2400"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03432183"/>
              </p:ext>
            </p:extLst>
          </p:nvPr>
        </p:nvGraphicFramePr>
        <p:xfrm>
          <a:off x="1439652" y="2927077"/>
          <a:ext cx="6264695" cy="1872207"/>
        </p:xfrm>
        <a:graphic>
          <a:graphicData uri="http://schemas.openxmlformats.org/drawingml/2006/table">
            <a:tbl>
              <a:tblPr firstRow="1" firstCol="1" bandRow="1">
                <a:tableStyleId>{5C22544A-7EE6-4342-B048-85BDC9FD1C3A}</a:tableStyleId>
              </a:tblPr>
              <a:tblGrid>
                <a:gridCol w="2279344">
                  <a:extLst>
                    <a:ext uri="{9D8B030D-6E8A-4147-A177-3AD203B41FA5}">
                      <a16:colId xmlns:a16="http://schemas.microsoft.com/office/drawing/2014/main" xmlns="" val="1938911428"/>
                    </a:ext>
                  </a:extLst>
                </a:gridCol>
                <a:gridCol w="816952">
                  <a:extLst>
                    <a:ext uri="{9D8B030D-6E8A-4147-A177-3AD203B41FA5}">
                      <a16:colId xmlns:a16="http://schemas.microsoft.com/office/drawing/2014/main" xmlns="" val="2912680006"/>
                    </a:ext>
                  </a:extLst>
                </a:gridCol>
                <a:gridCol w="909357">
                  <a:extLst>
                    <a:ext uri="{9D8B030D-6E8A-4147-A177-3AD203B41FA5}">
                      <a16:colId xmlns:a16="http://schemas.microsoft.com/office/drawing/2014/main" xmlns="" val="3358042614"/>
                    </a:ext>
                  </a:extLst>
                </a:gridCol>
                <a:gridCol w="909357">
                  <a:extLst>
                    <a:ext uri="{9D8B030D-6E8A-4147-A177-3AD203B41FA5}">
                      <a16:colId xmlns:a16="http://schemas.microsoft.com/office/drawing/2014/main" xmlns="" val="3276379138"/>
                    </a:ext>
                  </a:extLst>
                </a:gridCol>
                <a:gridCol w="1349685">
                  <a:extLst>
                    <a:ext uri="{9D8B030D-6E8A-4147-A177-3AD203B41FA5}">
                      <a16:colId xmlns:a16="http://schemas.microsoft.com/office/drawing/2014/main" xmlns="" val="1291651734"/>
                    </a:ext>
                  </a:extLst>
                </a:gridCol>
              </a:tblGrid>
              <a:tr h="208023">
                <a:tc gridSpan="5">
                  <a:txBody>
                    <a:bodyPr/>
                    <a:lstStyle/>
                    <a:p>
                      <a:pPr algn="l">
                        <a:spcAft>
                          <a:spcPts val="0"/>
                        </a:spcAft>
                      </a:pPr>
                      <a:r>
                        <a:rPr lang="es-ES_tradnl" sz="1200" dirty="0">
                          <a:effectLst/>
                        </a:rPr>
                        <a:t>Puntos de función sin ajustar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81020770"/>
                  </a:ext>
                </a:extLst>
              </a:tr>
              <a:tr h="208023">
                <a:tc rowSpan="2">
                  <a:txBody>
                    <a:bodyPr/>
                    <a:lstStyle/>
                    <a:p>
                      <a:pPr algn="l">
                        <a:spcAft>
                          <a:spcPts val="0"/>
                        </a:spcAft>
                      </a:pPr>
                      <a:r>
                        <a:rPr lang="es-ES_tradnl" sz="1200">
                          <a:effectLst/>
                        </a:rPr>
                        <a:t>Descripción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l">
                        <a:spcAft>
                          <a:spcPts val="0"/>
                        </a:spcAft>
                      </a:pPr>
                      <a:r>
                        <a:rPr lang="es-ES_tradnl" sz="1200">
                          <a:effectLst/>
                        </a:rPr>
                        <a:t>Complejidad</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rowSpan="2">
                  <a:txBody>
                    <a:bodyPr/>
                    <a:lstStyle/>
                    <a:p>
                      <a:pPr algn="l">
                        <a:spcAft>
                          <a:spcPts val="0"/>
                        </a:spcAft>
                      </a:pPr>
                      <a:r>
                        <a:rPr lang="es-ES_tradnl" sz="1200">
                          <a:effectLst/>
                        </a:rPr>
                        <a:t>Total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1297573"/>
                  </a:ext>
                </a:extLst>
              </a:tr>
              <a:tr h="208023">
                <a:tc vMerge="1">
                  <a:txBody>
                    <a:bodyPr/>
                    <a:lstStyle/>
                    <a:p>
                      <a:endParaRPr lang="en-US"/>
                    </a:p>
                  </a:txBody>
                  <a:tcPr/>
                </a:tc>
                <a:tc>
                  <a:txBody>
                    <a:bodyPr/>
                    <a:lstStyle/>
                    <a:p>
                      <a:pPr algn="ctr">
                        <a:spcAft>
                          <a:spcPts val="0"/>
                        </a:spcAft>
                      </a:pPr>
                      <a:r>
                        <a:rPr lang="es-ES_tradnl" sz="1200">
                          <a:effectLst/>
                        </a:rPr>
                        <a:t>Simple</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Media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Compleja</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2203671333"/>
                  </a:ext>
                </a:extLst>
              </a:tr>
              <a:tr h="208023">
                <a:tc>
                  <a:txBody>
                    <a:bodyPr/>
                    <a:lstStyle/>
                    <a:p>
                      <a:pPr algn="l">
                        <a:spcAft>
                          <a:spcPts val="0"/>
                        </a:spcAft>
                      </a:pPr>
                      <a:r>
                        <a:rPr lang="es-ES_tradnl" sz="1200">
                          <a:effectLst/>
                        </a:rPr>
                        <a:t>Entradas externas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1 x 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s-ES_tradnl" sz="1200" dirty="0">
                          <a:effectLst/>
                        </a:rPr>
                        <a:t>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4480148"/>
                  </a:ext>
                </a:extLst>
              </a:tr>
              <a:tr h="208023">
                <a:tc>
                  <a:txBody>
                    <a:bodyPr/>
                    <a:lstStyle/>
                    <a:p>
                      <a:pPr algn="l">
                        <a:spcAft>
                          <a:spcPts val="0"/>
                        </a:spcAft>
                      </a:pPr>
                      <a:r>
                        <a:rPr lang="es-ES_tradnl" sz="1200">
                          <a:effectLst/>
                        </a:rPr>
                        <a:t>Salidas externas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s-ES_tradnl" sz="1200">
                          <a:effectLst/>
                        </a:rPr>
                        <a:t>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89372466"/>
                  </a:ext>
                </a:extLst>
              </a:tr>
              <a:tr h="208023">
                <a:tc>
                  <a:txBody>
                    <a:bodyPr/>
                    <a:lstStyle/>
                    <a:p>
                      <a:pPr algn="l">
                        <a:spcAft>
                          <a:spcPts val="0"/>
                        </a:spcAft>
                      </a:pPr>
                      <a:r>
                        <a:rPr lang="es-ES_tradnl" sz="1200">
                          <a:effectLst/>
                        </a:rPr>
                        <a:t>Ficheros lógicos internos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dirty="0">
                          <a:effectLst/>
                        </a:rPr>
                        <a:t>1 x7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s-ES_tradnl" sz="1200">
                          <a:effectLst/>
                        </a:rPr>
                        <a:t>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90861658"/>
                  </a:ext>
                </a:extLst>
              </a:tr>
              <a:tr h="208023">
                <a:tc>
                  <a:txBody>
                    <a:bodyPr/>
                    <a:lstStyle/>
                    <a:p>
                      <a:pPr algn="l">
                        <a:spcAft>
                          <a:spcPts val="0"/>
                        </a:spcAft>
                      </a:pPr>
                      <a:r>
                        <a:rPr lang="es-ES_tradnl" sz="1200">
                          <a:effectLst/>
                        </a:rPr>
                        <a:t>Interfaces lógicas externas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dirty="0" smtClean="0">
                          <a:effectLst/>
                          <a:latin typeface="+mn-lt"/>
                          <a:ea typeface="+mn-ea"/>
                          <a:cs typeface="+mn-cs"/>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s-ES_tradnl" sz="1200" dirty="0" smtClean="0">
                          <a:effectLst/>
                          <a:latin typeface="+mn-lt"/>
                          <a:ea typeface="+mn-ea"/>
                          <a:cs typeface="+mn-cs"/>
                        </a:rPr>
                        <a:t>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6886004"/>
                  </a:ext>
                </a:extLst>
              </a:tr>
              <a:tr h="208023">
                <a:tc>
                  <a:txBody>
                    <a:bodyPr/>
                    <a:lstStyle/>
                    <a:p>
                      <a:pPr algn="l">
                        <a:spcAft>
                          <a:spcPts val="0"/>
                        </a:spcAft>
                      </a:pPr>
                      <a:r>
                        <a:rPr lang="es-ES_tradnl" sz="1200" dirty="0">
                          <a:effectLst/>
                        </a:rPr>
                        <a:t>Consultas externas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dirty="0">
                          <a:effectLst/>
                        </a:rPr>
                        <a:t>1 x 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S_tradnl" sz="1200">
                          <a:effectLst/>
                        </a:rPr>
                        <a:t>-</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spcAft>
                          <a:spcPts val="0"/>
                        </a:spcAft>
                      </a:pPr>
                      <a:r>
                        <a:rPr lang="es-ES_tradnl" sz="1200">
                          <a:effectLst/>
                        </a:rPr>
                        <a:t>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80656070"/>
                  </a:ext>
                </a:extLst>
              </a:tr>
              <a:tr h="208023">
                <a:tc gridSpan="4">
                  <a:txBody>
                    <a:bodyPr/>
                    <a:lstStyle/>
                    <a:p>
                      <a:pPr algn="ctr">
                        <a:spcAft>
                          <a:spcPts val="0"/>
                        </a:spcAft>
                      </a:pPr>
                      <a:r>
                        <a:rPr lang="es-ES_tradnl" sz="1200">
                          <a:effectLst/>
                        </a:rPr>
                        <a:t>Total de puntos de función sin ajustar</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spcAft>
                          <a:spcPts val="0"/>
                        </a:spcAft>
                      </a:pPr>
                      <a:r>
                        <a:rPr lang="es-ES_tradnl" sz="1200" dirty="0" smtClean="0">
                          <a:effectLst/>
                          <a:latin typeface="+mn-lt"/>
                          <a:ea typeface="+mn-ea"/>
                          <a:cs typeface="+mn-cs"/>
                        </a:rPr>
                        <a:t>15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77424549"/>
                  </a:ext>
                </a:extLst>
              </a:tr>
            </a:tbl>
          </a:graphicData>
        </a:graphic>
      </p:graphicFrame>
    </p:spTree>
    <p:extLst>
      <p:ext uri="{BB962C8B-B14F-4D97-AF65-F5344CB8AC3E}">
        <p14:creationId xmlns:p14="http://schemas.microsoft.com/office/powerpoint/2010/main" val="2134779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980728"/>
            <a:ext cx="7427168" cy="5145435"/>
          </a:xfrm>
        </p:spPr>
        <p:txBody>
          <a:bodyPr>
            <a:normAutofit/>
          </a:bodyPr>
          <a:lstStyle/>
          <a:p>
            <a:pPr marL="0" indent="0">
              <a:buNone/>
            </a:pPr>
            <a:r>
              <a:rPr lang="es-ES" sz="2800" dirty="0" smtClean="0"/>
              <a:t>Según</a:t>
            </a:r>
            <a:r>
              <a:rPr lang="en-US" sz="2800" dirty="0" smtClean="0"/>
              <a:t> la tabla conversion de </a:t>
            </a:r>
            <a:r>
              <a:rPr lang="es-ES" sz="2800" dirty="0" smtClean="0"/>
              <a:t>puntos</a:t>
            </a:r>
            <a:r>
              <a:rPr lang="en-US" sz="2800" dirty="0" smtClean="0"/>
              <a:t> de </a:t>
            </a:r>
            <a:r>
              <a:rPr lang="es-ES" sz="2800" dirty="0" smtClean="0"/>
              <a:t>función</a:t>
            </a:r>
            <a:r>
              <a:rPr lang="en-US" sz="2800" dirty="0" smtClean="0"/>
              <a:t> a </a:t>
            </a:r>
            <a:r>
              <a:rPr lang="es-ES" sz="2800" dirty="0" smtClean="0"/>
              <a:t>líneas</a:t>
            </a:r>
            <a:r>
              <a:rPr lang="en-US" sz="2800" dirty="0" smtClean="0"/>
              <a:t> de </a:t>
            </a:r>
            <a:r>
              <a:rPr lang="es-ES" sz="2800" dirty="0" smtClean="0"/>
              <a:t>código</a:t>
            </a:r>
            <a:r>
              <a:rPr lang="en-US" sz="2800" dirty="0" smtClean="0"/>
              <a:t>, se debe </a:t>
            </a:r>
            <a:r>
              <a:rPr lang="es-ES" sz="2800" dirty="0" smtClean="0"/>
              <a:t>multiplicar</a:t>
            </a:r>
            <a:r>
              <a:rPr lang="en-US" sz="2800" dirty="0" smtClean="0"/>
              <a:t> </a:t>
            </a:r>
            <a:r>
              <a:rPr lang="es-ES" sz="2800" dirty="0" smtClean="0"/>
              <a:t>por</a:t>
            </a:r>
            <a:r>
              <a:rPr lang="en-US" sz="2800" dirty="0" smtClean="0"/>
              <a:t> 23.</a:t>
            </a:r>
            <a:endParaRPr lang="en-US" sz="2800" dirty="0"/>
          </a:p>
        </p:txBody>
      </p:sp>
      <p:pic>
        <p:nvPicPr>
          <p:cNvPr id="4" name="Imagen 65"/>
          <p:cNvPicPr/>
          <p:nvPr/>
        </p:nvPicPr>
        <p:blipFill>
          <a:blip r:embed="rId2"/>
          <a:stretch>
            <a:fillRect/>
          </a:stretch>
        </p:blipFill>
        <p:spPr>
          <a:xfrm>
            <a:off x="3462637" y="1904256"/>
            <a:ext cx="2549523" cy="3612976"/>
          </a:xfrm>
          <a:prstGeom prst="rect">
            <a:avLst/>
          </a:prstGeom>
        </p:spPr>
      </p:pic>
    </p:spTree>
    <p:extLst>
      <p:ext uri="{BB962C8B-B14F-4D97-AF65-F5344CB8AC3E}">
        <p14:creationId xmlns:p14="http://schemas.microsoft.com/office/powerpoint/2010/main" val="32257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a:bodyPr>
          <a:lstStyle/>
          <a:p>
            <a:pPr marL="0" indent="0" algn="ctr">
              <a:buNone/>
            </a:pPr>
            <a:r>
              <a:rPr lang="es-ES_tradnl" sz="2400" dirty="0">
                <a:latin typeface="Times New Roman" panose="02020603050405020304" pitchFamily="18" charset="0"/>
                <a:ea typeface="Calibri" panose="020F0502020204030204" pitchFamily="34" charset="0"/>
              </a:rPr>
              <a:t>Tamaño estimado = </a:t>
            </a:r>
            <a:r>
              <a:rPr lang="es-ES_tradnl" sz="2400" dirty="0" smtClean="0">
                <a:latin typeface="Times New Roman" panose="02020603050405020304" pitchFamily="18" charset="0"/>
                <a:ea typeface="Calibri" panose="020F0502020204030204" pitchFamily="34" charset="0"/>
              </a:rPr>
              <a:t>15 </a:t>
            </a:r>
            <a:r>
              <a:rPr lang="es-ES_tradnl" sz="2400" dirty="0">
                <a:latin typeface="Times New Roman" panose="02020603050405020304" pitchFamily="18" charset="0"/>
                <a:ea typeface="Calibri" panose="020F0502020204030204" pitchFamily="34" charset="0"/>
              </a:rPr>
              <a:t>x 23 = </a:t>
            </a:r>
            <a:r>
              <a:rPr lang="es-ES_tradnl" sz="2400" b="1" dirty="0" smtClean="0">
                <a:latin typeface="Times New Roman" panose="02020603050405020304" pitchFamily="18" charset="0"/>
                <a:ea typeface="Calibri" panose="020F0502020204030204" pitchFamily="34" charset="0"/>
              </a:rPr>
              <a:t>345 </a:t>
            </a:r>
            <a:r>
              <a:rPr lang="es-ES_tradnl" sz="2400" b="1" dirty="0">
                <a:latin typeface="Times New Roman" panose="02020603050405020304" pitchFamily="18" charset="0"/>
                <a:ea typeface="Calibri" panose="020F0502020204030204" pitchFamily="34" charset="0"/>
              </a:rPr>
              <a:t>líneas de código</a:t>
            </a:r>
            <a:r>
              <a:rPr lang="es-ES_tradnl" sz="2400" dirty="0">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Calibri" panose="020F0502020204030204" pitchFamily="34" charset="0"/>
            </a:endParaRPr>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741841607"/>
              </p:ext>
            </p:extLst>
          </p:nvPr>
        </p:nvGraphicFramePr>
        <p:xfrm>
          <a:off x="1835696" y="1628800"/>
          <a:ext cx="6048671" cy="3528391"/>
        </p:xfrm>
        <a:graphic>
          <a:graphicData uri="http://schemas.openxmlformats.org/drawingml/2006/table">
            <a:tbl>
              <a:tblPr firstRow="1" firstCol="1" bandRow="1">
                <a:tableStyleId>{5C22544A-7EE6-4342-B048-85BDC9FD1C3A}</a:tableStyleId>
              </a:tblPr>
              <a:tblGrid>
                <a:gridCol w="746765"/>
                <a:gridCol w="1108122"/>
                <a:gridCol w="871275"/>
                <a:gridCol w="681540"/>
                <a:gridCol w="851925"/>
                <a:gridCol w="663486"/>
                <a:gridCol w="1125558"/>
              </a:tblGrid>
              <a:tr h="744690">
                <a:tc rowSpan="2">
                  <a:txBody>
                    <a:bodyPr/>
                    <a:lstStyle/>
                    <a:p>
                      <a:pPr algn="ctr">
                        <a:spcAft>
                          <a:spcPts val="0"/>
                        </a:spcAft>
                      </a:pPr>
                      <a:r>
                        <a:rPr lang="es-ES" sz="1000" dirty="0">
                          <a:effectLst/>
                        </a:rPr>
                        <a:t>Persona</a:t>
                      </a:r>
                      <a:endParaRPr lang="es-ES" sz="800" dirty="0">
                        <a:solidFill>
                          <a:srgbClr val="2E74B5"/>
                        </a:solidFill>
                        <a:effectLst/>
                        <a:latin typeface="Times New Roman"/>
                        <a:ea typeface="Calibri"/>
                      </a:endParaRPr>
                    </a:p>
                  </a:txBody>
                  <a:tcPr marL="44890" marR="44890" marT="0" marB="0"/>
                </a:tc>
                <a:tc rowSpan="2">
                  <a:txBody>
                    <a:bodyPr/>
                    <a:lstStyle/>
                    <a:p>
                      <a:pPr algn="ctr">
                        <a:spcAft>
                          <a:spcPts val="0"/>
                        </a:spcAft>
                      </a:pPr>
                      <a:r>
                        <a:rPr lang="es-ES" sz="1000" dirty="0">
                          <a:effectLst/>
                        </a:rPr>
                        <a:t>Aplicación</a:t>
                      </a:r>
                      <a:endParaRPr lang="es-ES" sz="800" dirty="0">
                        <a:solidFill>
                          <a:srgbClr val="2E74B5"/>
                        </a:solidFill>
                        <a:effectLst/>
                        <a:latin typeface="Times New Roman"/>
                        <a:ea typeface="Calibri"/>
                      </a:endParaRPr>
                    </a:p>
                  </a:txBody>
                  <a:tcPr marL="44890" marR="44890" marT="0" marB="0"/>
                </a:tc>
                <a:tc gridSpan="2">
                  <a:txBody>
                    <a:bodyPr/>
                    <a:lstStyle/>
                    <a:p>
                      <a:pPr algn="ctr">
                        <a:spcAft>
                          <a:spcPts val="0"/>
                        </a:spcAft>
                      </a:pPr>
                      <a:r>
                        <a:rPr lang="es-ES" sz="1000" dirty="0">
                          <a:effectLst/>
                        </a:rPr>
                        <a:t>Utilizando la herramienta</a:t>
                      </a:r>
                      <a:endParaRPr lang="es-ES" sz="800" dirty="0">
                        <a:solidFill>
                          <a:srgbClr val="2E74B5"/>
                        </a:solidFill>
                        <a:effectLst/>
                        <a:latin typeface="Times New Roman"/>
                        <a:ea typeface="Calibri"/>
                      </a:endParaRPr>
                    </a:p>
                  </a:txBody>
                  <a:tcPr marL="44890" marR="44890" marT="0" marB="0"/>
                </a:tc>
                <a:tc hMerge="1">
                  <a:txBody>
                    <a:bodyPr/>
                    <a:lstStyle/>
                    <a:p>
                      <a:endParaRPr lang="es-ES"/>
                    </a:p>
                  </a:txBody>
                  <a:tcPr/>
                </a:tc>
                <a:tc gridSpan="2">
                  <a:txBody>
                    <a:bodyPr/>
                    <a:lstStyle/>
                    <a:p>
                      <a:pPr algn="ctr">
                        <a:spcAft>
                          <a:spcPts val="0"/>
                        </a:spcAft>
                      </a:pPr>
                      <a:r>
                        <a:rPr lang="es-ES" sz="1000">
                          <a:effectLst/>
                        </a:rPr>
                        <a:t>Programación Tradicional</a:t>
                      </a:r>
                      <a:endParaRPr lang="es-ES" sz="800">
                        <a:solidFill>
                          <a:srgbClr val="2E74B5"/>
                        </a:solidFill>
                        <a:effectLst/>
                        <a:latin typeface="Times New Roman"/>
                        <a:ea typeface="Calibri"/>
                      </a:endParaRPr>
                    </a:p>
                  </a:txBody>
                  <a:tcPr marL="44890" marR="44890" marT="0" marB="0"/>
                </a:tc>
                <a:tc hMerge="1">
                  <a:txBody>
                    <a:bodyPr/>
                    <a:lstStyle/>
                    <a:p>
                      <a:endParaRPr lang="es-ES"/>
                    </a:p>
                  </a:txBody>
                  <a:tcPr/>
                </a:tc>
                <a:tc rowSpan="2">
                  <a:txBody>
                    <a:bodyPr/>
                    <a:lstStyle/>
                    <a:p>
                      <a:pPr algn="ctr">
                        <a:spcAft>
                          <a:spcPts val="0"/>
                        </a:spcAft>
                      </a:pPr>
                      <a:r>
                        <a:rPr lang="es-ES" sz="1000">
                          <a:effectLst/>
                        </a:rPr>
                        <a:t>Tamaño estimado según cocomo II</a:t>
                      </a:r>
                      <a:endParaRPr lang="es-ES" sz="800">
                        <a:solidFill>
                          <a:srgbClr val="2E74B5"/>
                        </a:solidFill>
                        <a:effectLst/>
                        <a:latin typeface="Times New Roman"/>
                        <a:ea typeface="Calibri"/>
                      </a:endParaRPr>
                    </a:p>
                  </a:txBody>
                  <a:tcPr marL="44890" marR="44890" marT="0" marB="0"/>
                </a:tc>
              </a:tr>
              <a:tr h="391465">
                <a:tc vMerge="1">
                  <a:txBody>
                    <a:bodyPr/>
                    <a:lstStyle/>
                    <a:p>
                      <a:endParaRPr lang="es-ES"/>
                    </a:p>
                  </a:txBody>
                  <a:tcPr/>
                </a:tc>
                <a:tc vMerge="1">
                  <a:txBody>
                    <a:bodyPr/>
                    <a:lstStyle/>
                    <a:p>
                      <a:endParaRPr lang="es-ES"/>
                    </a:p>
                  </a:txBody>
                  <a:tcPr/>
                </a:tc>
                <a:tc>
                  <a:txBody>
                    <a:bodyPr/>
                    <a:lstStyle/>
                    <a:p>
                      <a:pPr algn="ctr">
                        <a:spcAft>
                          <a:spcPts val="0"/>
                        </a:spcAft>
                      </a:pPr>
                      <a:r>
                        <a:rPr lang="es-ES" sz="800">
                          <a:effectLst/>
                        </a:rPr>
                        <a:t>Cumplimiento</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Líneas de código</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Cumplimiento</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Líneas de código</a:t>
                      </a:r>
                      <a:endParaRPr lang="es-ES" sz="800">
                        <a:solidFill>
                          <a:srgbClr val="2E74B5"/>
                        </a:solidFill>
                        <a:effectLst/>
                        <a:latin typeface="Times New Roman"/>
                        <a:ea typeface="Calibri"/>
                      </a:endParaRPr>
                    </a:p>
                  </a:txBody>
                  <a:tcPr marL="44890" marR="44890" marT="0" marB="0"/>
                </a:tc>
                <a:tc vMerge="1">
                  <a:txBody>
                    <a:bodyPr/>
                    <a:lstStyle/>
                    <a:p>
                      <a:endParaRPr lang="es-ES"/>
                    </a:p>
                  </a:txBody>
                  <a:tcPr/>
                </a:tc>
              </a:tr>
              <a:tr h="598059">
                <a:tc>
                  <a:txBody>
                    <a:bodyPr/>
                    <a:lstStyle/>
                    <a:p>
                      <a:pPr algn="ctr">
                        <a:spcAft>
                          <a:spcPts val="0"/>
                        </a:spcAft>
                      </a:pPr>
                      <a:r>
                        <a:rPr lang="es-ES" sz="800" dirty="0">
                          <a:effectLst/>
                        </a:rPr>
                        <a:t>1</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Subir datos a un servidor web mediante </a:t>
                      </a:r>
                      <a:r>
                        <a:rPr lang="es-ES" sz="800" dirty="0" err="1">
                          <a:effectLst/>
                        </a:rPr>
                        <a:t>wifi</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X</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200</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X</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287</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smtClean="0">
                          <a:solidFill>
                            <a:schemeClr val="dk1"/>
                          </a:solidFill>
                          <a:effectLst/>
                          <a:latin typeface="+mn-lt"/>
                          <a:ea typeface="+mn-ea"/>
                        </a:rPr>
                        <a:t>345</a:t>
                      </a:r>
                      <a:endParaRPr lang="es-ES" sz="800" dirty="0">
                        <a:solidFill>
                          <a:srgbClr val="2E74B5"/>
                        </a:solidFill>
                        <a:effectLst/>
                        <a:latin typeface="Times New Roman"/>
                        <a:ea typeface="Calibri"/>
                      </a:endParaRPr>
                    </a:p>
                  </a:txBody>
                  <a:tcPr marL="44890" marR="44890" marT="0" marB="0"/>
                </a:tc>
              </a:tr>
              <a:tr h="598059">
                <a:tc>
                  <a:txBody>
                    <a:bodyPr/>
                    <a:lstStyle/>
                    <a:p>
                      <a:pPr algn="ctr">
                        <a:spcAft>
                          <a:spcPts val="0"/>
                        </a:spcAft>
                      </a:pPr>
                      <a:r>
                        <a:rPr lang="es-ES" sz="800" dirty="0">
                          <a:effectLst/>
                        </a:rPr>
                        <a:t>2</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Subir datos a un servidor web mediante wifi</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X</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200</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 </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 </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smtClean="0">
                          <a:solidFill>
                            <a:schemeClr val="dk1"/>
                          </a:solidFill>
                          <a:effectLst/>
                          <a:latin typeface="+mn-lt"/>
                          <a:ea typeface="+mn-ea"/>
                        </a:rPr>
                        <a:t>345</a:t>
                      </a:r>
                      <a:endParaRPr lang="es-ES" sz="800" dirty="0">
                        <a:solidFill>
                          <a:srgbClr val="2E74B5"/>
                        </a:solidFill>
                        <a:effectLst/>
                        <a:latin typeface="Times New Roman"/>
                        <a:ea typeface="Calibri"/>
                      </a:endParaRPr>
                    </a:p>
                  </a:txBody>
                  <a:tcPr marL="44890" marR="44890" marT="0" marB="0"/>
                </a:tc>
              </a:tr>
              <a:tr h="598059">
                <a:tc>
                  <a:txBody>
                    <a:bodyPr/>
                    <a:lstStyle/>
                    <a:p>
                      <a:pPr algn="ctr">
                        <a:spcAft>
                          <a:spcPts val="0"/>
                        </a:spcAft>
                      </a:pPr>
                      <a:r>
                        <a:rPr lang="es-ES" sz="800" dirty="0">
                          <a:effectLst/>
                        </a:rPr>
                        <a:t>3</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Subir datos a un servidor web mediante wifi</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X</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200</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X</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a:effectLst/>
                        </a:rPr>
                        <a:t>256</a:t>
                      </a:r>
                      <a:endParaRPr lang="es-ES" sz="80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smtClean="0">
                          <a:solidFill>
                            <a:schemeClr val="dk1"/>
                          </a:solidFill>
                          <a:effectLst/>
                          <a:latin typeface="+mn-lt"/>
                          <a:ea typeface="+mn-ea"/>
                        </a:rPr>
                        <a:t>345</a:t>
                      </a:r>
                      <a:endParaRPr lang="es-ES" sz="800" dirty="0">
                        <a:solidFill>
                          <a:srgbClr val="2E74B5"/>
                        </a:solidFill>
                        <a:effectLst/>
                        <a:latin typeface="Times New Roman"/>
                        <a:ea typeface="Calibri"/>
                      </a:endParaRPr>
                    </a:p>
                  </a:txBody>
                  <a:tcPr marL="44890" marR="44890" marT="0" marB="0"/>
                </a:tc>
              </a:tr>
              <a:tr h="598059">
                <a:tc>
                  <a:txBody>
                    <a:bodyPr/>
                    <a:lstStyle/>
                    <a:p>
                      <a:pPr algn="ctr">
                        <a:spcAft>
                          <a:spcPts val="0"/>
                        </a:spcAft>
                      </a:pPr>
                      <a:r>
                        <a:rPr lang="es-ES" sz="800" dirty="0">
                          <a:effectLst/>
                        </a:rPr>
                        <a:t>4</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Subir datos a un servidor web mediante </a:t>
                      </a:r>
                      <a:r>
                        <a:rPr lang="es-ES" sz="800" dirty="0" err="1">
                          <a:effectLst/>
                        </a:rPr>
                        <a:t>wifi</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X</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200</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 </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a:effectLst/>
                        </a:rPr>
                        <a:t> </a:t>
                      </a:r>
                      <a:endParaRPr lang="es-ES" sz="800" dirty="0">
                        <a:solidFill>
                          <a:srgbClr val="2E74B5"/>
                        </a:solidFill>
                        <a:effectLst/>
                        <a:latin typeface="Times New Roman"/>
                        <a:ea typeface="Calibri"/>
                      </a:endParaRPr>
                    </a:p>
                  </a:txBody>
                  <a:tcPr marL="44890" marR="44890" marT="0" marB="0"/>
                </a:tc>
                <a:tc>
                  <a:txBody>
                    <a:bodyPr/>
                    <a:lstStyle/>
                    <a:p>
                      <a:pPr algn="ctr">
                        <a:spcAft>
                          <a:spcPts val="0"/>
                        </a:spcAft>
                      </a:pPr>
                      <a:r>
                        <a:rPr lang="es-ES" sz="800" dirty="0" smtClean="0">
                          <a:solidFill>
                            <a:schemeClr val="dk1"/>
                          </a:solidFill>
                          <a:effectLst/>
                          <a:latin typeface="+mn-lt"/>
                          <a:ea typeface="+mn-ea"/>
                        </a:rPr>
                        <a:t>345</a:t>
                      </a:r>
                      <a:endParaRPr lang="es-ES" sz="800" dirty="0">
                        <a:solidFill>
                          <a:srgbClr val="2E74B5"/>
                        </a:solidFill>
                        <a:effectLst/>
                        <a:latin typeface="Times New Roman"/>
                        <a:ea typeface="Calibri"/>
                      </a:endParaRPr>
                    </a:p>
                  </a:txBody>
                  <a:tcPr marL="44890" marR="44890" marT="0" marB="0"/>
                </a:tc>
              </a:tr>
            </a:tbl>
          </a:graphicData>
        </a:graphic>
      </p:graphicFrame>
    </p:spTree>
    <p:extLst>
      <p:ext uri="{BB962C8B-B14F-4D97-AF65-F5344CB8AC3E}">
        <p14:creationId xmlns:p14="http://schemas.microsoft.com/office/powerpoint/2010/main" val="3192238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8 Gráfico"/>
          <p:cNvGraphicFramePr>
            <a:graphicFrameLocks/>
          </p:cNvGraphicFramePr>
          <p:nvPr>
            <p:extLst>
              <p:ext uri="{D42A27DB-BD31-4B8C-83A1-F6EECF244321}">
                <p14:modId xmlns:p14="http://schemas.microsoft.com/office/powerpoint/2010/main" val="140785934"/>
              </p:ext>
            </p:extLst>
          </p:nvPr>
        </p:nvGraphicFramePr>
        <p:xfrm>
          <a:off x="1403648" y="1124744"/>
          <a:ext cx="720080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8268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24744"/>
            <a:ext cx="7571184" cy="4320480"/>
          </a:xfrm>
        </p:spPr>
        <p:txBody>
          <a:bodyPr>
            <a:normAutofit lnSpcReduction="10000"/>
          </a:bodyPr>
          <a:lstStyle/>
          <a:p>
            <a:pPr marL="0" indent="0">
              <a:buNone/>
            </a:pPr>
            <a:r>
              <a:rPr lang="es-ES_tradnl" sz="2200" dirty="0"/>
              <a:t>Según los resultados obtenidos, lo que se evidencia es que mientras la complejidad de los programas es menor, la cantidad de código que se genera no es igual según </a:t>
            </a:r>
            <a:r>
              <a:rPr lang="es-ES_tradnl" sz="2200" dirty="0" err="1"/>
              <a:t>Cocomo</a:t>
            </a:r>
            <a:r>
              <a:rPr lang="es-ES_tradnl" sz="2200" dirty="0"/>
              <a:t> II. </a:t>
            </a:r>
            <a:endParaRPr lang="es-ES_tradnl" sz="2200" dirty="0" smtClean="0"/>
          </a:p>
          <a:p>
            <a:pPr marL="0" indent="0">
              <a:buNone/>
            </a:pPr>
            <a:endParaRPr lang="es-ES_tradnl" sz="2200" dirty="0" smtClean="0"/>
          </a:p>
          <a:p>
            <a:pPr marL="0" indent="0">
              <a:buNone/>
            </a:pPr>
            <a:r>
              <a:rPr lang="es-ES_tradnl" sz="2200" dirty="0"/>
              <a:t>C</a:t>
            </a:r>
            <a:r>
              <a:rPr lang="es-ES_tradnl" sz="2200" dirty="0" smtClean="0"/>
              <a:t>uando </a:t>
            </a:r>
            <a:r>
              <a:rPr lang="es-ES_tradnl" sz="2200" dirty="0"/>
              <a:t>la dificultad </a:t>
            </a:r>
            <a:r>
              <a:rPr lang="es-ES_tradnl" sz="2200" dirty="0" smtClean="0"/>
              <a:t>es mayor</a:t>
            </a:r>
            <a:r>
              <a:rPr lang="es-ES_tradnl" sz="2200" dirty="0"/>
              <a:t>, la cantidad de líneas de código entre la generación de </a:t>
            </a:r>
            <a:r>
              <a:rPr lang="es-ES_tradnl" sz="2200" dirty="0" smtClean="0"/>
              <a:t>código automático, </a:t>
            </a:r>
            <a:r>
              <a:rPr lang="es-ES_tradnl" sz="2200" dirty="0"/>
              <a:t>en el IDE de </a:t>
            </a:r>
            <a:r>
              <a:rPr lang="es-ES_tradnl" sz="2200" dirty="0" err="1"/>
              <a:t>Arduino</a:t>
            </a:r>
            <a:r>
              <a:rPr lang="es-ES_tradnl" sz="2200" dirty="0"/>
              <a:t> y según </a:t>
            </a:r>
            <a:r>
              <a:rPr lang="es-ES_tradnl" sz="2200" dirty="0" err="1"/>
              <a:t>Cocomo</a:t>
            </a:r>
            <a:r>
              <a:rPr lang="es-ES_tradnl" sz="2200" dirty="0"/>
              <a:t> II los datos cada vez se van pareciendo </a:t>
            </a:r>
            <a:r>
              <a:rPr lang="es-ES_tradnl" sz="2200" dirty="0" smtClean="0"/>
              <a:t>más. </a:t>
            </a:r>
          </a:p>
          <a:p>
            <a:pPr marL="0" indent="0">
              <a:buNone/>
            </a:pPr>
            <a:endParaRPr lang="es-ES_tradnl" sz="2200" dirty="0" smtClean="0"/>
          </a:p>
          <a:p>
            <a:pPr marL="0" indent="0">
              <a:buNone/>
            </a:pPr>
            <a:r>
              <a:rPr lang="es-ES_tradnl" sz="2200" dirty="0"/>
              <a:t>P</a:t>
            </a:r>
            <a:r>
              <a:rPr lang="es-ES_tradnl" sz="2200" dirty="0" smtClean="0"/>
              <a:t>or </a:t>
            </a:r>
            <a:r>
              <a:rPr lang="es-ES_tradnl" sz="2200" dirty="0"/>
              <a:t>lo tanto se puede llegar a decir que </a:t>
            </a:r>
            <a:r>
              <a:rPr lang="es-ES_tradnl" sz="2200" dirty="0" err="1"/>
              <a:t>Cocomo</a:t>
            </a:r>
            <a:r>
              <a:rPr lang="es-ES_tradnl" sz="2200" dirty="0"/>
              <a:t> II ayuda a ver la cantidad de líneas </a:t>
            </a:r>
            <a:r>
              <a:rPr lang="es-ES_tradnl" sz="2200" dirty="0" smtClean="0"/>
              <a:t>y la estimación de esfuerzo de </a:t>
            </a:r>
            <a:r>
              <a:rPr lang="es-ES_tradnl" sz="2200" dirty="0"/>
              <a:t>código para aplicaciones o programas que ya tienen un nivel de dificultad mayor.</a:t>
            </a:r>
            <a:endParaRPr lang="en-US" sz="2200" dirty="0"/>
          </a:p>
          <a:p>
            <a:endParaRPr lang="en-US" dirty="0"/>
          </a:p>
        </p:txBody>
      </p:sp>
    </p:spTree>
    <p:extLst>
      <p:ext uri="{BB962C8B-B14F-4D97-AF65-F5344CB8AC3E}">
        <p14:creationId xmlns:p14="http://schemas.microsoft.com/office/powerpoint/2010/main" val="3505468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a:bodyPr>
          <a:lstStyle/>
          <a:p>
            <a:r>
              <a:rPr lang="es-ES" sz="2800" dirty="0" smtClean="0"/>
              <a:t>OBJETIVOS</a:t>
            </a:r>
            <a:endParaRPr lang="es-ES" sz="2800" dirty="0"/>
          </a:p>
        </p:txBody>
      </p:sp>
      <p:sp>
        <p:nvSpPr>
          <p:cNvPr id="3" name="2 Marcador de contenido"/>
          <p:cNvSpPr>
            <a:spLocks noGrp="1"/>
          </p:cNvSpPr>
          <p:nvPr>
            <p:ph idx="1"/>
          </p:nvPr>
        </p:nvSpPr>
        <p:spPr>
          <a:xfrm>
            <a:off x="1331640" y="1268760"/>
            <a:ext cx="7067128" cy="4536504"/>
          </a:xfrm>
        </p:spPr>
        <p:txBody>
          <a:bodyPr>
            <a:noAutofit/>
          </a:bodyPr>
          <a:lstStyle/>
          <a:p>
            <a:pPr marL="914400" lvl="2" indent="0">
              <a:buNone/>
            </a:pPr>
            <a:r>
              <a:rPr lang="es-ES" sz="1800" b="1" dirty="0" smtClean="0"/>
              <a:t>General</a:t>
            </a:r>
            <a:endParaRPr lang="es-ES" sz="1800" b="1" dirty="0"/>
          </a:p>
          <a:p>
            <a:r>
              <a:rPr lang="es-ES_tradnl" sz="1800" dirty="0"/>
              <a:t>Desarrollar un lenguaje de modelado por bloques para la creación de código de forma automática con placas de desarrollo en el dominio de </a:t>
            </a:r>
            <a:r>
              <a:rPr lang="es-ES_tradnl" sz="1800" dirty="0" err="1"/>
              <a:t>IoT</a:t>
            </a:r>
            <a:r>
              <a:rPr lang="es-ES_tradnl" sz="1800" dirty="0"/>
              <a:t> implementando ingeniería de modelos y </a:t>
            </a:r>
            <a:r>
              <a:rPr lang="es-ES_tradnl" sz="1800" dirty="0" err="1"/>
              <a:t>scaffolding</a:t>
            </a:r>
            <a:r>
              <a:rPr lang="es-ES_tradnl" sz="1800" dirty="0" smtClean="0"/>
              <a:t>.</a:t>
            </a:r>
          </a:p>
          <a:p>
            <a:endParaRPr lang="es-ES" sz="1800" dirty="0"/>
          </a:p>
          <a:p>
            <a:pPr marL="914400" lvl="2" indent="0">
              <a:buNone/>
            </a:pPr>
            <a:r>
              <a:rPr lang="es-ES" sz="1800" b="1" dirty="0" smtClean="0"/>
              <a:t>Específicos</a:t>
            </a:r>
            <a:endParaRPr lang="es-ES" sz="1800" b="1" dirty="0"/>
          </a:p>
          <a:p>
            <a:r>
              <a:rPr lang="es-ES" sz="1800" dirty="0"/>
              <a:t>Investigar el estado del arte de la ingeniería de modelos y </a:t>
            </a:r>
            <a:r>
              <a:rPr lang="es-ES" sz="1800" dirty="0" err="1"/>
              <a:t>scaffolding</a:t>
            </a:r>
            <a:r>
              <a:rPr lang="es-ES" sz="1800" dirty="0"/>
              <a:t>.</a:t>
            </a:r>
          </a:p>
          <a:p>
            <a:r>
              <a:rPr lang="es-ES" sz="1800" dirty="0"/>
              <a:t>Investigar herramientas y software para el </a:t>
            </a:r>
            <a:r>
              <a:rPr lang="es-ES" sz="1800" dirty="0" err="1"/>
              <a:t>Model</a:t>
            </a:r>
            <a:r>
              <a:rPr lang="es-ES" sz="1800" dirty="0"/>
              <a:t> </a:t>
            </a:r>
            <a:r>
              <a:rPr lang="es-ES" sz="1800" dirty="0" err="1"/>
              <a:t>Driven</a:t>
            </a:r>
            <a:r>
              <a:rPr lang="es-ES" sz="1800" dirty="0"/>
              <a:t> </a:t>
            </a:r>
            <a:r>
              <a:rPr lang="es-ES" sz="1800" dirty="0" err="1"/>
              <a:t>Architecture</a:t>
            </a:r>
            <a:r>
              <a:rPr lang="es-ES" sz="1800" dirty="0"/>
              <a:t> (MDA) y MDE.</a:t>
            </a:r>
          </a:p>
          <a:p>
            <a:r>
              <a:rPr lang="es-ES" sz="1800" dirty="0"/>
              <a:t>Diseñar la Arquitectura del Meta-modelo.</a:t>
            </a:r>
          </a:p>
          <a:p>
            <a:r>
              <a:rPr lang="es-ES" sz="1800" dirty="0"/>
              <a:t>Definir el proceso de </a:t>
            </a:r>
            <a:r>
              <a:rPr lang="es-ES" sz="1800" dirty="0" err="1"/>
              <a:t>scaffolding</a:t>
            </a:r>
            <a:r>
              <a:rPr lang="es-ES" sz="1800" dirty="0"/>
              <a:t>.</a:t>
            </a:r>
          </a:p>
          <a:p>
            <a:r>
              <a:rPr lang="es-ES" sz="1800" dirty="0"/>
              <a:t>Implementar las herramientas gráficas y el motor de generación de código sobre placas de desarrollo. </a:t>
            </a:r>
          </a:p>
        </p:txBody>
      </p:sp>
    </p:spTree>
    <p:extLst>
      <p:ext uri="{BB962C8B-B14F-4D97-AF65-F5344CB8AC3E}">
        <p14:creationId xmlns:p14="http://schemas.microsoft.com/office/powerpoint/2010/main" val="2973651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764704"/>
            <a:ext cx="8229600" cy="580926"/>
          </a:xfrm>
        </p:spPr>
        <p:txBody>
          <a:bodyPr>
            <a:noAutofit/>
          </a:bodyPr>
          <a:lstStyle/>
          <a:p>
            <a:r>
              <a:rPr lang="es-ES" sz="3200" dirty="0" smtClean="0"/>
              <a:t>CONCLUSIONES</a:t>
            </a:r>
            <a:endParaRPr lang="es-ES" sz="3200" dirty="0"/>
          </a:p>
        </p:txBody>
      </p:sp>
      <p:sp>
        <p:nvSpPr>
          <p:cNvPr id="3" name="2 Marcador de contenido"/>
          <p:cNvSpPr>
            <a:spLocks noGrp="1"/>
          </p:cNvSpPr>
          <p:nvPr>
            <p:ph idx="1"/>
          </p:nvPr>
        </p:nvSpPr>
        <p:spPr>
          <a:xfrm>
            <a:off x="1043608" y="1412776"/>
            <a:ext cx="7920880" cy="3960440"/>
          </a:xfrm>
        </p:spPr>
        <p:txBody>
          <a:bodyPr>
            <a:noAutofit/>
          </a:bodyPr>
          <a:lstStyle/>
          <a:p>
            <a:pPr lvl="0">
              <a:buFont typeface="Wingdings" pitchFamily="2" charset="2"/>
              <a:buChar char="Ø"/>
            </a:pPr>
            <a:r>
              <a:rPr lang="es-ES" sz="1800" dirty="0"/>
              <a:t>La necesidad de los usuarios actualmente de crear aplicaciones con información procedente del internet para realizar acciones en base a estos datos es muy grande. En base a esta problemática se desarrolló un DSL y transformación M2T el cual a partir de obtener datos del Internet tenga una secuencia en sus elementos y de esta forma ayudar a los usuarios a crear aplicaciones de una forma gráfica y rápida. </a:t>
            </a:r>
            <a:endParaRPr lang="es-ES" sz="1800" dirty="0" smtClean="0"/>
          </a:p>
          <a:p>
            <a:pPr marL="0" lvl="0" indent="0">
              <a:buNone/>
            </a:pPr>
            <a:endParaRPr lang="es-ES" sz="1800" dirty="0"/>
          </a:p>
          <a:p>
            <a:pPr lvl="0">
              <a:buFont typeface="Wingdings" pitchFamily="2" charset="2"/>
              <a:buChar char="Ø"/>
            </a:pPr>
            <a:r>
              <a:rPr lang="es-EC" sz="1800" dirty="0" smtClean="0"/>
              <a:t>El </a:t>
            </a:r>
            <a:r>
              <a:rPr lang="es-EC" sz="1800" dirty="0"/>
              <a:t>meta modelo separa la parte de software de la de hardware, esto permitió desarrollar una herramienta modular para que sea escalable en el tiempo en la cual se puedan incluir nuevos elementos con sus respectivos atributos en la parte de hardware, y sentencias en la parte de software, introduciéndolas ya sea en clases </a:t>
            </a:r>
            <a:r>
              <a:rPr lang="es-EC" sz="1800" dirty="0" smtClean="0"/>
              <a:t>numeradas </a:t>
            </a:r>
            <a:r>
              <a:rPr lang="es-EC" sz="1800" dirty="0"/>
              <a:t>o en diferentes condiciones establecidas en el diagrama UML, sin la necesidad de un cambio significativo en el DSL</a:t>
            </a:r>
            <a:r>
              <a:rPr lang="es-EC" sz="1800" dirty="0" smtClean="0"/>
              <a:t>.</a:t>
            </a:r>
            <a:endParaRPr lang="es-ES" sz="1800" dirty="0"/>
          </a:p>
        </p:txBody>
      </p:sp>
    </p:spTree>
    <p:extLst>
      <p:ext uri="{BB962C8B-B14F-4D97-AF65-F5344CB8AC3E}">
        <p14:creationId xmlns:p14="http://schemas.microsoft.com/office/powerpoint/2010/main" val="4234837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580926"/>
          </a:xfrm>
        </p:spPr>
        <p:txBody>
          <a:bodyPr>
            <a:normAutofit/>
          </a:bodyPr>
          <a:lstStyle/>
          <a:p>
            <a:r>
              <a:rPr lang="es-ES" sz="3200" dirty="0" smtClean="0"/>
              <a:t>CONCLUSIONES</a:t>
            </a:r>
            <a:endParaRPr lang="es-ES" sz="3200" dirty="0"/>
          </a:p>
        </p:txBody>
      </p:sp>
      <p:sp>
        <p:nvSpPr>
          <p:cNvPr id="3" name="2 Marcador de contenido"/>
          <p:cNvSpPr>
            <a:spLocks noGrp="1"/>
          </p:cNvSpPr>
          <p:nvPr>
            <p:ph idx="1"/>
          </p:nvPr>
        </p:nvSpPr>
        <p:spPr>
          <a:xfrm>
            <a:off x="1043608" y="1916832"/>
            <a:ext cx="8013576" cy="4381947"/>
          </a:xfrm>
        </p:spPr>
        <p:txBody>
          <a:bodyPr>
            <a:normAutofit/>
          </a:bodyPr>
          <a:lstStyle/>
          <a:p>
            <a:pPr lvl="0"/>
            <a:r>
              <a:rPr lang="es-EC" sz="1800" dirty="0" smtClean="0"/>
              <a:t>En </a:t>
            </a:r>
            <a:r>
              <a:rPr lang="es-EC" sz="1800" dirty="0"/>
              <a:t>el Editor Gráfico se separó por capas la parte de hardware y software para que así el usuario pueda tener una mejor idea de cómo armar el proyecto sin que la parte de software interfiera, además se creó contenedores en el cual solo la parte de software pueda ser graficada dentro del contenedor, con el fin de que el usuario no pueda mezclar el hardware del software y de esta manera el usuario no tenga problemas en la compilación del código</a:t>
            </a:r>
            <a:r>
              <a:rPr lang="es-EC" sz="1800" dirty="0" smtClean="0"/>
              <a:t>.</a:t>
            </a:r>
          </a:p>
          <a:p>
            <a:pPr lvl="0"/>
            <a:endParaRPr lang="es-ES" sz="1800" dirty="0"/>
          </a:p>
        </p:txBody>
      </p:sp>
    </p:spTree>
    <p:extLst>
      <p:ext uri="{BB962C8B-B14F-4D97-AF65-F5344CB8AC3E}">
        <p14:creationId xmlns:p14="http://schemas.microsoft.com/office/powerpoint/2010/main" val="2900717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580926"/>
          </a:xfrm>
        </p:spPr>
        <p:txBody>
          <a:bodyPr>
            <a:normAutofit fontScale="90000"/>
          </a:bodyPr>
          <a:lstStyle/>
          <a:p>
            <a:r>
              <a:rPr lang="es-ES" dirty="0" smtClean="0"/>
              <a:t>RECOMENDACIONES</a:t>
            </a:r>
            <a:endParaRPr lang="es-ES" dirty="0"/>
          </a:p>
        </p:txBody>
      </p:sp>
      <p:sp>
        <p:nvSpPr>
          <p:cNvPr id="3" name="2 Marcador de contenido"/>
          <p:cNvSpPr>
            <a:spLocks noGrp="1"/>
          </p:cNvSpPr>
          <p:nvPr>
            <p:ph idx="1"/>
          </p:nvPr>
        </p:nvSpPr>
        <p:spPr>
          <a:xfrm>
            <a:off x="827584" y="1484784"/>
            <a:ext cx="8136904" cy="4104456"/>
          </a:xfrm>
        </p:spPr>
        <p:txBody>
          <a:bodyPr>
            <a:noAutofit/>
          </a:bodyPr>
          <a:lstStyle/>
          <a:p>
            <a:pPr lvl="0"/>
            <a:r>
              <a:rPr lang="es-EC" sz="1800" dirty="0"/>
              <a:t>Se recomienda agregar el DSL al proyecto creado en </a:t>
            </a:r>
            <a:r>
              <a:rPr lang="es-EC" sz="1800" dirty="0" err="1"/>
              <a:t>viewpoint</a:t>
            </a:r>
            <a:r>
              <a:rPr lang="es-EC" sz="1800" dirty="0"/>
              <a:t> para crear el Editor Gráfico ya que al momento de diseñar la aplicación puede generar errores o bloquear la herramienta. </a:t>
            </a:r>
            <a:endParaRPr lang="es-EC" sz="1800" dirty="0" smtClean="0"/>
          </a:p>
          <a:p>
            <a:pPr lvl="0"/>
            <a:endParaRPr lang="es-ES" sz="1800" dirty="0"/>
          </a:p>
          <a:p>
            <a:pPr lvl="0"/>
            <a:r>
              <a:rPr lang="es-EC" sz="1800" dirty="0" smtClean="0"/>
              <a:t>Es </a:t>
            </a:r>
            <a:r>
              <a:rPr lang="es-EC" sz="1800" dirty="0"/>
              <a:t>recomendable utilizar herencias, mediante clases padre, también es recomendable utilizar clases abstractas todo esto para que este proyecto pueda ser escalable es decir que se pueda agregar o eliminar elementos dependiendo de los requerimientos del usuario</a:t>
            </a:r>
            <a:r>
              <a:rPr lang="es-EC" sz="1800" dirty="0" smtClean="0"/>
              <a:t>.</a:t>
            </a:r>
          </a:p>
          <a:p>
            <a:pPr lvl="0"/>
            <a:endParaRPr lang="es-ES" sz="1800" dirty="0"/>
          </a:p>
          <a:p>
            <a:pPr lvl="0"/>
            <a:r>
              <a:rPr lang="es-EC" sz="1800" dirty="0"/>
              <a:t>Como se muestra en la gran mayoría de proyectos con la herramienta EMF hay que tener precaución al momento de escribir el código en </a:t>
            </a:r>
            <a:r>
              <a:rPr lang="es-EC" sz="1800" dirty="0" err="1"/>
              <a:t>Acceleo</a:t>
            </a:r>
            <a:r>
              <a:rPr lang="es-EC" sz="1800" dirty="0"/>
              <a:t> ya que si se crea mal un objeto o se llama mal a una variable esto repercutirá directamente en el código generado y por ende la aplicación no funcionara correctamente.</a:t>
            </a:r>
            <a:endParaRPr lang="es-ES" sz="1800" dirty="0"/>
          </a:p>
          <a:p>
            <a:endParaRPr lang="es-ES" sz="1800" dirty="0"/>
          </a:p>
        </p:txBody>
      </p:sp>
    </p:spTree>
    <p:extLst>
      <p:ext uri="{BB962C8B-B14F-4D97-AF65-F5344CB8AC3E}">
        <p14:creationId xmlns:p14="http://schemas.microsoft.com/office/powerpoint/2010/main" val="3549278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229600" cy="580926"/>
          </a:xfrm>
        </p:spPr>
        <p:txBody>
          <a:bodyPr>
            <a:noAutofit/>
          </a:bodyPr>
          <a:lstStyle/>
          <a:p>
            <a:r>
              <a:rPr lang="es-ES" sz="3600" dirty="0" smtClean="0"/>
              <a:t>TRABAJOS FUTUROS</a:t>
            </a:r>
            <a:endParaRPr lang="es-ES" sz="3600" dirty="0"/>
          </a:p>
        </p:txBody>
      </p:sp>
      <p:sp>
        <p:nvSpPr>
          <p:cNvPr id="3" name="2 Marcador de contenido"/>
          <p:cNvSpPr>
            <a:spLocks noGrp="1"/>
          </p:cNvSpPr>
          <p:nvPr>
            <p:ph idx="1"/>
          </p:nvPr>
        </p:nvSpPr>
        <p:spPr>
          <a:xfrm>
            <a:off x="1033264" y="1456184"/>
            <a:ext cx="7931224" cy="4277072"/>
          </a:xfrm>
        </p:spPr>
        <p:txBody>
          <a:bodyPr>
            <a:normAutofit lnSpcReduction="10000"/>
          </a:bodyPr>
          <a:lstStyle/>
          <a:p>
            <a:pPr lvl="0"/>
            <a:r>
              <a:rPr lang="es-EC" sz="2000" dirty="0"/>
              <a:t>Al no tener una carga directa con la placa de desarrollo sería un buen trabajo futuro el de implementar la interconectividad con el compilador de </a:t>
            </a:r>
            <a:r>
              <a:rPr lang="es-EC" sz="2000" dirty="0" err="1"/>
              <a:t>Arduino</a:t>
            </a:r>
            <a:r>
              <a:rPr lang="es-EC" sz="2000" dirty="0"/>
              <a:t> de forma directa ya que de esta manera se podría compilar y cargar el programa desde el mismo proyecto generado</a:t>
            </a:r>
            <a:r>
              <a:rPr lang="es-EC" sz="2000" dirty="0" smtClean="0"/>
              <a:t>.</a:t>
            </a:r>
          </a:p>
          <a:p>
            <a:pPr lvl="0"/>
            <a:endParaRPr lang="es-ES" sz="2000" dirty="0"/>
          </a:p>
          <a:p>
            <a:pPr lvl="0"/>
            <a:r>
              <a:rPr lang="es-EC" sz="2000" dirty="0" smtClean="0"/>
              <a:t>Al </a:t>
            </a:r>
            <a:r>
              <a:rPr lang="es-EC" sz="2000" dirty="0"/>
              <a:t>querer estar más conectados al mundo del Internet es necesario tener acceso a más servicios web con el fin de recibir datos y poder crear aplicación es por eso que se plantea en un trabajo a futuro la creación de servicios web  </a:t>
            </a:r>
            <a:endParaRPr lang="es-EC" sz="2000" dirty="0" smtClean="0"/>
          </a:p>
          <a:p>
            <a:pPr lvl="0"/>
            <a:endParaRPr lang="es-ES" sz="2000" dirty="0"/>
          </a:p>
          <a:p>
            <a:pPr lvl="0"/>
            <a:r>
              <a:rPr lang="es-EC" sz="2000" dirty="0"/>
              <a:t>Al querer realizar aplicaciones más desarrolladas y avanzadas se propone en un trabajo a futuro incorporar funciones más complejas para la lógica de programación como sentencias </a:t>
            </a:r>
            <a:r>
              <a:rPr lang="es-EC" sz="2000" dirty="0" err="1"/>
              <a:t>while</a:t>
            </a:r>
            <a:r>
              <a:rPr lang="es-EC" sz="2000" dirty="0"/>
              <a:t>, </a:t>
            </a:r>
            <a:r>
              <a:rPr lang="es-EC" sz="2000" dirty="0" err="1"/>
              <a:t>switch</a:t>
            </a:r>
            <a:r>
              <a:rPr lang="es-EC" sz="2000" dirty="0"/>
              <a:t>, case, </a:t>
            </a:r>
            <a:r>
              <a:rPr lang="es-EC" sz="2000" dirty="0" err="1"/>
              <a:t>else</a:t>
            </a:r>
            <a:r>
              <a:rPr lang="es-EC" sz="2000" dirty="0"/>
              <a:t> </a:t>
            </a:r>
            <a:r>
              <a:rPr lang="es-EC" sz="2000" dirty="0" err="1"/>
              <a:t>if</a:t>
            </a:r>
            <a:r>
              <a:rPr lang="es-EC" sz="2000" dirty="0"/>
              <a:t>, etc.</a:t>
            </a:r>
            <a:endParaRPr lang="es-ES" sz="2000" dirty="0"/>
          </a:p>
          <a:p>
            <a:endParaRPr lang="es-ES" sz="2000" dirty="0"/>
          </a:p>
        </p:txBody>
      </p:sp>
    </p:spTree>
    <p:extLst>
      <p:ext uri="{BB962C8B-B14F-4D97-AF65-F5344CB8AC3E}">
        <p14:creationId xmlns:p14="http://schemas.microsoft.com/office/powerpoint/2010/main" val="3549278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sp>
        <p:nvSpPr>
          <p:cNvPr id="4" name="3 Rectángulo"/>
          <p:cNvSpPr/>
          <p:nvPr/>
        </p:nvSpPr>
        <p:spPr>
          <a:xfrm rot="20523455">
            <a:off x="1738682" y="2374257"/>
            <a:ext cx="5554961" cy="1569660"/>
          </a:xfrm>
          <a:prstGeom prst="rect">
            <a:avLst/>
          </a:prstGeom>
          <a:noFill/>
        </p:spPr>
        <p:txBody>
          <a:bodyPr wrap="square" lIns="91440" tIns="45720" rIns="91440" bIns="45720">
            <a:spAutoFit/>
          </a:bodyPr>
          <a:lstStyle/>
          <a:p>
            <a:pPr algn="ctr"/>
            <a:r>
              <a:rPr lang="es-E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endParaRPr lang="es-E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13487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726075"/>
          </a:xfrm>
        </p:spPr>
        <p:txBody>
          <a:bodyPr>
            <a:normAutofit/>
          </a:bodyPr>
          <a:lstStyle/>
          <a:p>
            <a:r>
              <a:rPr lang="es-ES" sz="2800" dirty="0" smtClean="0"/>
              <a:t>JUSTIFICACION</a:t>
            </a:r>
            <a:endParaRPr lang="en-US" sz="2800" dirty="0"/>
          </a:p>
        </p:txBody>
      </p:sp>
      <p:sp>
        <p:nvSpPr>
          <p:cNvPr id="3" name="Content Placeholder 2"/>
          <p:cNvSpPr>
            <a:spLocks noGrp="1"/>
          </p:cNvSpPr>
          <p:nvPr>
            <p:ph idx="1"/>
          </p:nvPr>
        </p:nvSpPr>
        <p:spPr>
          <a:xfrm>
            <a:off x="1367136" y="1700808"/>
            <a:ext cx="7776864" cy="4032448"/>
          </a:xfrm>
        </p:spPr>
        <p:txBody>
          <a:bodyPr>
            <a:normAutofit/>
          </a:bodyPr>
          <a:lstStyle/>
          <a:p>
            <a:pPr marL="0" indent="0">
              <a:buNone/>
            </a:pPr>
            <a:r>
              <a:rPr lang="es-ES_tradnl" sz="2400" dirty="0"/>
              <a:t>El presente proyecto de investigación se encuentra enmarcado con el desarrollo de una herramienta </a:t>
            </a:r>
            <a:r>
              <a:rPr lang="es-ES_tradnl" sz="2400" dirty="0" smtClean="0"/>
              <a:t>para la automatización de los procesos  de las aplicaciones en el dominio </a:t>
            </a:r>
            <a:r>
              <a:rPr lang="es-ES_tradnl" sz="2400" dirty="0"/>
              <a:t>del </a:t>
            </a:r>
            <a:r>
              <a:rPr lang="es-ES_tradnl" sz="2400" dirty="0" err="1"/>
              <a:t>IoT</a:t>
            </a:r>
            <a:r>
              <a:rPr lang="es-ES_tradnl" sz="2400" dirty="0"/>
              <a:t>, para poder satisfacer las necesidades de las personas que están iniciando en el mundo de la </a:t>
            </a:r>
            <a:r>
              <a:rPr lang="es-ES_tradnl" sz="2400" dirty="0" smtClean="0"/>
              <a:t>programación. </a:t>
            </a:r>
          </a:p>
          <a:p>
            <a:pPr marL="0" indent="0">
              <a:buNone/>
            </a:pPr>
            <a:r>
              <a:rPr lang="es-ES_tradnl" sz="2400" dirty="0" smtClean="0"/>
              <a:t>Permitiendo </a:t>
            </a:r>
            <a:r>
              <a:rPr lang="es-ES_tradnl" sz="2400" dirty="0"/>
              <a:t>de esta manera disponer de una herramienta fácil para crear aplicaciones sin tener que detallar conceptos avanzados sobre el lenguaje de programación. </a:t>
            </a:r>
          </a:p>
        </p:txBody>
      </p:sp>
    </p:spTree>
    <p:extLst>
      <p:ext uri="{BB962C8B-B14F-4D97-AF65-F5344CB8AC3E}">
        <p14:creationId xmlns:p14="http://schemas.microsoft.com/office/powerpoint/2010/main" val="1594783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836712"/>
            <a:ext cx="8229600" cy="1143000"/>
          </a:xfrm>
        </p:spPr>
        <p:txBody>
          <a:bodyPr>
            <a:normAutofit/>
          </a:bodyPr>
          <a:lstStyle/>
          <a:p>
            <a:r>
              <a:rPr lang="es-ES" sz="3200" b="1" dirty="0"/>
              <a:t>DISEÑO DE LA </a:t>
            </a:r>
            <a:r>
              <a:rPr lang="es-ES" sz="3200" b="1" dirty="0" smtClean="0"/>
              <a:t>ARQUITECTURA</a:t>
            </a:r>
            <a:endParaRPr lang="es-EC" sz="3200"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1858"/>
          <a:stretch/>
        </p:blipFill>
        <p:spPr bwMode="auto">
          <a:xfrm>
            <a:off x="1043608" y="1844824"/>
            <a:ext cx="7635357" cy="375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982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189" y="615516"/>
            <a:ext cx="8229600" cy="1143000"/>
          </a:xfrm>
        </p:spPr>
        <p:txBody>
          <a:bodyPr>
            <a:normAutofit/>
          </a:bodyPr>
          <a:lstStyle/>
          <a:p>
            <a:r>
              <a:rPr lang="es-ES" sz="2800" dirty="0" smtClean="0"/>
              <a:t>ELEMENTOS PARA CREACION DEL META-MODELO</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638988"/>
            <a:ext cx="307657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sultado de imagen para eclipse modeling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38988"/>
            <a:ext cx="2016224" cy="1349093"/>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331640" y="2996869"/>
            <a:ext cx="2016224" cy="738664"/>
          </a:xfrm>
          <a:prstGeom prst="rect">
            <a:avLst/>
          </a:prstGeom>
          <a:noFill/>
        </p:spPr>
        <p:txBody>
          <a:bodyPr wrap="square" rtlCol="0">
            <a:spAutoFit/>
          </a:bodyPr>
          <a:lstStyle/>
          <a:p>
            <a:r>
              <a:rPr lang="es-ES" sz="1400" dirty="0" smtClean="0"/>
              <a:t>Desarrollo, Programación</a:t>
            </a:r>
          </a:p>
          <a:p>
            <a:r>
              <a:rPr lang="es-ES" sz="1400" dirty="0" smtClean="0"/>
              <a:t>Recopilación .</a:t>
            </a:r>
          </a:p>
          <a:p>
            <a:r>
              <a:rPr lang="es-ES" sz="1400" dirty="0" smtClean="0"/>
              <a:t>Facilidad para trabajar .</a:t>
            </a:r>
          </a:p>
        </p:txBody>
      </p:sp>
    </p:spTree>
    <p:extLst>
      <p:ext uri="{BB962C8B-B14F-4D97-AF65-F5344CB8AC3E}">
        <p14:creationId xmlns:p14="http://schemas.microsoft.com/office/powerpoint/2010/main" val="1959272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8229600" cy="854968"/>
          </a:xfrm>
        </p:spPr>
        <p:txBody>
          <a:bodyPr>
            <a:normAutofit/>
          </a:bodyPr>
          <a:lstStyle/>
          <a:p>
            <a:r>
              <a:rPr lang="es-EC" sz="3200" b="1" dirty="0" smtClean="0"/>
              <a:t>Meta Modelo</a:t>
            </a:r>
            <a:endParaRPr lang="es-EC" sz="3200" b="1" dirty="0"/>
          </a:p>
        </p:txBody>
      </p:sp>
      <p:sp>
        <p:nvSpPr>
          <p:cNvPr id="3" name="2 Marcador de contenido"/>
          <p:cNvSpPr>
            <a:spLocks noGrp="1"/>
          </p:cNvSpPr>
          <p:nvPr>
            <p:ph idx="1"/>
          </p:nvPr>
        </p:nvSpPr>
        <p:spPr/>
        <p:txBody>
          <a:bodyPr/>
          <a:lstStyle/>
          <a:p>
            <a:endParaRPr lang="es-ES" dirty="0"/>
          </a:p>
        </p:txBody>
      </p:sp>
      <p:pic>
        <p:nvPicPr>
          <p:cNvPr id="4100" name="Picture 4" descr="C:\Users\User\Desktop\tesisFinal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0808"/>
            <a:ext cx="9144000" cy="436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61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8229600" cy="854968"/>
          </a:xfrm>
        </p:spPr>
        <p:txBody>
          <a:bodyPr>
            <a:normAutofit/>
          </a:bodyPr>
          <a:lstStyle/>
          <a:p>
            <a:r>
              <a:rPr lang="es-EC" sz="3200" b="1" dirty="0" smtClean="0"/>
              <a:t>Meta Modelo</a:t>
            </a:r>
            <a:endParaRPr lang="es-EC" sz="3200" b="1" dirty="0"/>
          </a:p>
        </p:txBody>
      </p:sp>
      <p:sp>
        <p:nvSpPr>
          <p:cNvPr id="3" name="2 Marcador de contenido"/>
          <p:cNvSpPr>
            <a:spLocks noGrp="1"/>
          </p:cNvSpPr>
          <p:nvPr>
            <p:ph idx="1"/>
          </p:nvPr>
        </p:nvSpPr>
        <p:spPr/>
        <p:txBody>
          <a:bodyPr/>
          <a:lstStyle/>
          <a:p>
            <a:endParaRPr lang="es-ES" dirty="0"/>
          </a:p>
        </p:txBody>
      </p:sp>
      <p:pic>
        <p:nvPicPr>
          <p:cNvPr id="4100" name="Picture 4" descr="C:\Users\User\Desktop\tesisFinal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45"/>
          <a:stretch/>
        </p:blipFill>
        <p:spPr bwMode="auto">
          <a:xfrm>
            <a:off x="36513" y="1484784"/>
            <a:ext cx="9143999" cy="4900466"/>
          </a:xfrm>
          <a:prstGeom prst="rect">
            <a:avLst/>
          </a:prstGeom>
          <a:noFill/>
          <a:extLst>
            <a:ext uri="{909E8E84-426E-40DD-AFC4-6F175D3DCCD1}">
              <a14:hiddenFill xmlns:a14="http://schemas.microsoft.com/office/drawing/2010/main">
                <a:solidFill>
                  <a:srgbClr val="FFFFFF"/>
                </a:solidFill>
              </a14:hiddenFill>
            </a:ext>
          </a:extLst>
        </p:spPr>
      </p:pic>
      <p:sp>
        <p:nvSpPr>
          <p:cNvPr id="5" name="4 Datos"/>
          <p:cNvSpPr/>
          <p:nvPr/>
        </p:nvSpPr>
        <p:spPr>
          <a:xfrm>
            <a:off x="-108520" y="1484784"/>
            <a:ext cx="3816424" cy="4585032"/>
          </a:xfrm>
          <a:prstGeom prst="flowChartInputOutput">
            <a:avLst/>
          </a:prstGeom>
          <a:no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4156258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8229600" cy="854968"/>
          </a:xfrm>
        </p:spPr>
        <p:txBody>
          <a:bodyPr>
            <a:normAutofit/>
          </a:bodyPr>
          <a:lstStyle/>
          <a:p>
            <a:r>
              <a:rPr lang="es-EC" sz="3200" b="1" dirty="0" smtClean="0"/>
              <a:t>Meta Modelo</a:t>
            </a:r>
            <a:endParaRPr lang="es-EC" sz="3200" b="1" dirty="0"/>
          </a:p>
        </p:txBody>
      </p:sp>
      <p:sp>
        <p:nvSpPr>
          <p:cNvPr id="3" name="2 Marcador de contenido"/>
          <p:cNvSpPr>
            <a:spLocks noGrp="1"/>
          </p:cNvSpPr>
          <p:nvPr>
            <p:ph idx="1"/>
          </p:nvPr>
        </p:nvSpPr>
        <p:spPr/>
        <p:txBody>
          <a:bodyPr/>
          <a:lstStyle/>
          <a:p>
            <a:endParaRPr lang="es-ES" dirty="0"/>
          </a:p>
        </p:txBody>
      </p:sp>
      <p:pic>
        <p:nvPicPr>
          <p:cNvPr id="4100" name="Picture 4" descr="C:\Users\User\Desktop\tesisFinalM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09"/>
          <a:stretch/>
        </p:blipFill>
        <p:spPr bwMode="auto">
          <a:xfrm>
            <a:off x="8601" y="1628801"/>
            <a:ext cx="9297918" cy="4441016"/>
          </a:xfrm>
          <a:prstGeom prst="rect">
            <a:avLst/>
          </a:prstGeom>
          <a:noFill/>
          <a:extLst>
            <a:ext uri="{909E8E84-426E-40DD-AFC4-6F175D3DCCD1}">
              <a14:hiddenFill xmlns:a14="http://schemas.microsoft.com/office/drawing/2010/main">
                <a:solidFill>
                  <a:srgbClr val="FFFFFF"/>
                </a:solidFill>
              </a14:hiddenFill>
            </a:ext>
          </a:extLst>
        </p:spPr>
      </p:pic>
      <p:sp>
        <p:nvSpPr>
          <p:cNvPr id="4" name="3 Datos"/>
          <p:cNvSpPr/>
          <p:nvPr/>
        </p:nvSpPr>
        <p:spPr>
          <a:xfrm>
            <a:off x="3635896" y="1628800"/>
            <a:ext cx="6120680" cy="4441016"/>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5625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3376</TotalTime>
  <Words>1294</Words>
  <Application>Microsoft Office PowerPoint</Application>
  <PresentationFormat>Presentación en pantalla (4:3)</PresentationFormat>
  <Paragraphs>170</Paragraphs>
  <Slides>34</Slides>
  <Notes>0</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PROYECTO DE INVESTIGACION, PREVIO A LA OBTENCIÓN DEL TÍTULO DE INGENIERO EN ELECTRÓNICA Y TELECOMUNICACIONES</vt:lpstr>
      <vt:lpstr>AGENDA</vt:lpstr>
      <vt:lpstr>OBJETIVOS</vt:lpstr>
      <vt:lpstr>JUSTIFICACION</vt:lpstr>
      <vt:lpstr>DISEÑO DE LA ARQUITECTURA</vt:lpstr>
      <vt:lpstr>ELEMENTOS PARA CREACION DEL META-MODELO</vt:lpstr>
      <vt:lpstr>Meta Modelo</vt:lpstr>
      <vt:lpstr>Meta Modelo</vt:lpstr>
      <vt:lpstr>Meta Modelo</vt:lpstr>
      <vt:lpstr>Clases con atributos Enumerados </vt:lpstr>
      <vt:lpstr>Editor Gráfico</vt:lpstr>
      <vt:lpstr>Presentación de PowerPoint</vt:lpstr>
      <vt:lpstr>Nodo de Creación</vt:lpstr>
      <vt:lpstr>Relaciones  </vt:lpstr>
      <vt:lpstr>Diseño de la Paleta</vt:lpstr>
      <vt:lpstr>Presentación de PowerPoint</vt:lpstr>
      <vt:lpstr>Transformación M2T</vt:lpstr>
      <vt:lpstr>Correspondecia entre Meta Modelo, Editor Gráfico, paleta de diseño y M2T (Acceleo) </vt:lpstr>
      <vt:lpstr>Relación</vt:lpstr>
      <vt:lpstr>Relación</vt:lpstr>
      <vt:lpstr>METODOLOGIA PROPUESTA EJEMPLO</vt:lpstr>
      <vt:lpstr>Presentación de PowerPoint</vt:lpstr>
      <vt:lpstr>Ingreso de datos y generación de código</vt:lpstr>
      <vt:lpstr>Desarrollo en Hardware</vt:lpstr>
      <vt:lpstr>Pruebas y resultados </vt:lpstr>
      <vt:lpstr>Presentación de PowerPoint</vt:lpstr>
      <vt:lpstr>Presentación de PowerPoint</vt:lpstr>
      <vt:lpstr>Presentación de PowerPoint</vt:lpstr>
      <vt:lpstr>Presentación de PowerPoint</vt:lpstr>
      <vt:lpstr>CONCLUSIONES</vt:lpstr>
      <vt:lpstr>CONCLUSIONES</vt:lpstr>
      <vt:lpstr>RECOMENDACIONES</vt:lpstr>
      <vt:lpstr>TRABAJOS FUTUROS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INVESTIGACION, PREVIO A LA OBTENCIÓN DEL TÍTULO DE INGENIERO EN ELECTRÓNICA Y TELECOMUNICACIONES</dc:title>
  <dc:creator>USUARIO</dc:creator>
  <cp:lastModifiedBy>User</cp:lastModifiedBy>
  <cp:revision>127</cp:revision>
  <dcterms:created xsi:type="dcterms:W3CDTF">2017-09-03T23:27:54Z</dcterms:created>
  <dcterms:modified xsi:type="dcterms:W3CDTF">2019-02-01T12:55:52Z</dcterms:modified>
</cp:coreProperties>
</file>