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4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3.xml" ContentType="application/vnd.openxmlformats-officedocument.drawingml.diagramData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11" r:id="rId1"/>
  </p:sldMasterIdLst>
  <p:notesMasterIdLst>
    <p:notesMasterId r:id="rId44"/>
  </p:notesMasterIdLst>
  <p:handoutMasterIdLst>
    <p:handoutMasterId r:id="rId45"/>
  </p:handoutMasterIdLst>
  <p:sldIdLst>
    <p:sldId id="860" r:id="rId2"/>
    <p:sldId id="815" r:id="rId3"/>
    <p:sldId id="852" r:id="rId4"/>
    <p:sldId id="789" r:id="rId5"/>
    <p:sldId id="842" r:id="rId6"/>
    <p:sldId id="843" r:id="rId7"/>
    <p:sldId id="844" r:id="rId8"/>
    <p:sldId id="853" r:id="rId9"/>
    <p:sldId id="845" r:id="rId10"/>
    <p:sldId id="854" r:id="rId11"/>
    <p:sldId id="846" r:id="rId12"/>
    <p:sldId id="855" r:id="rId13"/>
    <p:sldId id="793" r:id="rId14"/>
    <p:sldId id="847" r:id="rId15"/>
    <p:sldId id="864" r:id="rId16"/>
    <p:sldId id="865" r:id="rId17"/>
    <p:sldId id="866" r:id="rId18"/>
    <p:sldId id="878" r:id="rId19"/>
    <p:sldId id="867" r:id="rId20"/>
    <p:sldId id="868" r:id="rId21"/>
    <p:sldId id="881" r:id="rId22"/>
    <p:sldId id="869" r:id="rId23"/>
    <p:sldId id="870" r:id="rId24"/>
    <p:sldId id="871" r:id="rId25"/>
    <p:sldId id="872" r:id="rId26"/>
    <p:sldId id="873" r:id="rId27"/>
    <p:sldId id="874" r:id="rId28"/>
    <p:sldId id="875" r:id="rId29"/>
    <p:sldId id="856" r:id="rId30"/>
    <p:sldId id="876" r:id="rId31"/>
    <p:sldId id="879" r:id="rId32"/>
    <p:sldId id="880" r:id="rId33"/>
    <p:sldId id="882" r:id="rId34"/>
    <p:sldId id="877" r:id="rId35"/>
    <p:sldId id="857" r:id="rId36"/>
    <p:sldId id="849" r:id="rId37"/>
    <p:sldId id="850" r:id="rId38"/>
    <p:sldId id="851" r:id="rId39"/>
    <p:sldId id="858" r:id="rId40"/>
    <p:sldId id="837" r:id="rId41"/>
    <p:sldId id="838" r:id="rId42"/>
    <p:sldId id="839" r:id="rId43"/>
  </p:sldIdLst>
  <p:sldSz cx="10799763" cy="7199313"/>
  <p:notesSz cx="6888163" cy="100203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rebuchet MS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rebuchet MS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rebuchet MS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rebuchet MS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2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2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2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2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8" userDrawn="1">
          <p15:clr>
            <a:srgbClr val="A4A3A4"/>
          </p15:clr>
        </p15:guide>
        <p15:guide id="2" pos="33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CF39"/>
    <a:srgbClr val="CDF9A5"/>
    <a:srgbClr val="00AC00"/>
    <a:srgbClr val="B44ADE"/>
    <a:srgbClr val="8B5DDD"/>
    <a:srgbClr val="00CC00"/>
    <a:srgbClr val="FF0000"/>
    <a:srgbClr val="40C71B"/>
    <a:srgbClr val="008000"/>
    <a:srgbClr val="B8F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8" autoAdjust="0"/>
    <p:restoredTop sz="86314" autoAdjust="0"/>
  </p:normalViewPr>
  <p:slideViewPr>
    <p:cSldViewPr>
      <p:cViewPr varScale="1">
        <p:scale>
          <a:sx n="72" d="100"/>
          <a:sy n="72" d="100"/>
        </p:scale>
        <p:origin x="1618" y="86"/>
      </p:cViewPr>
      <p:guideLst>
        <p:guide orient="horz" pos="2368"/>
        <p:guide pos="3376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-558"/>
    </p:cViewPr>
  </p:sorterViewPr>
  <p:notesViewPr>
    <p:cSldViewPr>
      <p:cViewPr varScale="1">
        <p:scale>
          <a:sx n="46" d="100"/>
          <a:sy n="46" d="100"/>
        </p:scale>
        <p:origin x="-1950" y="-78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image" Target="../media/image130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3F3034-7396-4187-8891-7F4AA5E111B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2590A5-3B47-499E-AE76-6F913A1CCE23}">
      <dgm:prSet phldrT="[Texto]"/>
      <dgm:spPr>
        <a:noFill/>
        <a:ln>
          <a:solidFill>
            <a:srgbClr val="00AC00"/>
          </a:solidFill>
        </a:ln>
      </dgm:spPr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INTRODUCCIÓN</a:t>
          </a:r>
          <a:endParaRPr lang="es-EC" b="1" dirty="0">
            <a:solidFill>
              <a:schemeClr val="tx1"/>
            </a:solidFill>
          </a:endParaRPr>
        </a:p>
      </dgm:t>
    </dgm:pt>
    <dgm:pt modelId="{D39F4A74-4270-43CD-8728-B453400E2492}" type="parTrans" cxnId="{15019CC0-1DAB-40F4-ACCC-0CCC1CBF5523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FBB97B07-7300-4718-BE1E-579958349ABF}" type="sibTrans" cxnId="{15019CC0-1DAB-40F4-ACCC-0CCC1CBF5523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F15FFEEF-A8F3-4067-8073-AA49D51F269F}">
      <dgm:prSet phldrT="[Texto]"/>
      <dgm:spPr>
        <a:noFill/>
        <a:ln>
          <a:solidFill>
            <a:srgbClr val="00AC00"/>
          </a:solidFill>
        </a:ln>
      </dgm:spPr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OBJETIVOS</a:t>
          </a:r>
          <a:endParaRPr lang="es-EC" b="1" dirty="0">
            <a:solidFill>
              <a:schemeClr val="tx1"/>
            </a:solidFill>
          </a:endParaRPr>
        </a:p>
      </dgm:t>
    </dgm:pt>
    <dgm:pt modelId="{056B2CFF-B786-463A-9392-1E3FCCA0F214}" type="parTrans" cxnId="{E8F9B091-818F-4715-BFF9-FDB94216F55F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C61D7BB9-0C75-4867-B378-506C075038B1}" type="sibTrans" cxnId="{E8F9B091-818F-4715-BFF9-FDB94216F55F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DC5FCE82-D116-44D3-8662-7AE9F16005C4}">
      <dgm:prSet phldrT="[Texto]"/>
      <dgm:spPr>
        <a:noFill/>
        <a:ln>
          <a:solidFill>
            <a:srgbClr val="00AC00"/>
          </a:solidFill>
        </a:ln>
      </dgm:spPr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METODOLOGÍA</a:t>
          </a:r>
          <a:endParaRPr lang="es-EC" b="1" dirty="0">
            <a:solidFill>
              <a:schemeClr val="tx1"/>
            </a:solidFill>
          </a:endParaRPr>
        </a:p>
      </dgm:t>
    </dgm:pt>
    <dgm:pt modelId="{425F9C51-D78F-457F-8B41-693424C907E4}" type="parTrans" cxnId="{0EB30B80-66A7-421A-9CCC-1B60B2EF89EA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9A496AAE-8F01-4FB7-91C1-BB7B972B6A1F}" type="sibTrans" cxnId="{0EB30B80-66A7-421A-9CCC-1B60B2EF89EA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05567670-2F4C-4554-824C-9EF7B0C7C622}">
      <dgm:prSet/>
      <dgm:spPr>
        <a:solidFill>
          <a:schemeClr val="bg1"/>
        </a:solidFill>
        <a:ln>
          <a:solidFill>
            <a:srgbClr val="00AC00"/>
          </a:solidFill>
        </a:ln>
      </dgm:spPr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PRUEBAS Y RESULTADOS</a:t>
          </a:r>
          <a:endParaRPr lang="es-EC" b="1" dirty="0">
            <a:solidFill>
              <a:schemeClr val="tx1"/>
            </a:solidFill>
          </a:endParaRPr>
        </a:p>
      </dgm:t>
    </dgm:pt>
    <dgm:pt modelId="{3A9449EA-FA54-47C9-A343-06162A398169}" type="parTrans" cxnId="{FD9DBB71-76A2-4383-9B77-2D8C31084482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2CAE96FC-886D-4F2D-B982-0445C6AC7A27}" type="sibTrans" cxnId="{FD9DBB71-76A2-4383-9B77-2D8C31084482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DF1C3CB7-6AAA-4F62-97CF-2D3E1DCCFBC3}">
      <dgm:prSet/>
      <dgm:spPr>
        <a:solidFill>
          <a:schemeClr val="bg1"/>
        </a:solidFill>
        <a:ln>
          <a:solidFill>
            <a:srgbClr val="00AC00"/>
          </a:solidFill>
        </a:ln>
      </dgm:spPr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CONCLUSIONES</a:t>
          </a:r>
          <a:endParaRPr lang="es-EC" b="1" dirty="0">
            <a:solidFill>
              <a:schemeClr val="tx1"/>
            </a:solidFill>
          </a:endParaRPr>
        </a:p>
      </dgm:t>
    </dgm:pt>
    <dgm:pt modelId="{EA69044C-5546-4004-BF26-213F0C94F797}" type="parTrans" cxnId="{68D7897B-3C16-4CC5-B883-34DA5465A452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B8CBEFA5-9E26-4FFA-8DC3-377698F6939A}" type="sibTrans" cxnId="{68D7897B-3C16-4CC5-B883-34DA5465A452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5A80F4C6-3C3C-4AA1-8B90-FC27B10D1A0B}">
      <dgm:prSet/>
      <dgm:spPr>
        <a:noFill/>
        <a:ln>
          <a:solidFill>
            <a:srgbClr val="00AC00"/>
          </a:solidFill>
        </a:ln>
      </dgm:spPr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RECOMENDACIONES</a:t>
          </a:r>
          <a:endParaRPr lang="es-EC" b="1" dirty="0">
            <a:solidFill>
              <a:schemeClr val="tx1"/>
            </a:solidFill>
          </a:endParaRPr>
        </a:p>
      </dgm:t>
    </dgm:pt>
    <dgm:pt modelId="{DDADFE93-E555-4CFD-8FF8-B646F95CD4BF}" type="parTrans" cxnId="{0B9BE7F1-9309-42AB-BA50-58802FB8EFA0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EF6B0960-B099-4FE4-8F21-350B4A918FAD}" type="sibTrans" cxnId="{0B9BE7F1-9309-42AB-BA50-58802FB8EFA0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66323594-AFE1-4FD9-A1B2-C928176A9F84}">
      <dgm:prSet/>
      <dgm:spPr>
        <a:solidFill>
          <a:schemeClr val="bg1"/>
        </a:solidFill>
        <a:ln>
          <a:solidFill>
            <a:srgbClr val="00AC00"/>
          </a:solidFill>
        </a:ln>
      </dgm:spPr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JUSTIFICACIÓN</a:t>
          </a:r>
          <a:endParaRPr lang="es-EC" b="1" dirty="0">
            <a:solidFill>
              <a:schemeClr val="tx1"/>
            </a:solidFill>
          </a:endParaRPr>
        </a:p>
      </dgm:t>
    </dgm:pt>
    <dgm:pt modelId="{14C3DC45-8AB5-464C-A87F-BBD984127B4F}" type="parTrans" cxnId="{F3079C6F-4E12-47E6-85CA-DD1EBC53C02B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ECC60B43-4FB3-4D59-9BD5-A1A4DA50212D}" type="sibTrans" cxnId="{F3079C6F-4E12-47E6-85CA-DD1EBC53C02B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1BDF1946-E221-4D29-AD21-6C3156F7E597}" type="pres">
      <dgm:prSet presAssocID="{BD3F3034-7396-4187-8891-7F4AA5E111BC}" presName="linearFlow" presStyleCnt="0">
        <dgm:presLayoutVars>
          <dgm:dir/>
          <dgm:resizeHandles val="exact"/>
        </dgm:presLayoutVars>
      </dgm:prSet>
      <dgm:spPr/>
    </dgm:pt>
    <dgm:pt modelId="{C273C8BC-70C1-41AA-9787-CCC65FA1DAE1}" type="pres">
      <dgm:prSet presAssocID="{CF2590A5-3B47-499E-AE76-6F913A1CCE23}" presName="composite" presStyleCnt="0"/>
      <dgm:spPr/>
    </dgm:pt>
    <dgm:pt modelId="{EA0FD2B2-1B2A-42E6-A31B-932498E05B28}" type="pres">
      <dgm:prSet presAssocID="{CF2590A5-3B47-499E-AE76-6F913A1CCE23}" presName="imgShp" presStyleLbl="fgImgPlace1" presStyleIdx="0" presStyleCnt="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EDBB74F-8318-4F52-AF32-0AC6640BAE6B}" type="pres">
      <dgm:prSet presAssocID="{CF2590A5-3B47-499E-AE76-6F913A1CCE23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193741-4790-4E11-AB3F-781FD71B99A0}" type="pres">
      <dgm:prSet presAssocID="{FBB97B07-7300-4718-BE1E-579958349ABF}" presName="spacing" presStyleCnt="0"/>
      <dgm:spPr/>
    </dgm:pt>
    <dgm:pt modelId="{15B593FA-6628-4A2A-814D-3DDDB9AD4216}" type="pres">
      <dgm:prSet presAssocID="{66323594-AFE1-4FD9-A1B2-C928176A9F84}" presName="composite" presStyleCnt="0"/>
      <dgm:spPr/>
    </dgm:pt>
    <dgm:pt modelId="{0DF8A6D5-83C7-4C35-9586-70F1C8986E01}" type="pres">
      <dgm:prSet presAssocID="{66323594-AFE1-4FD9-A1B2-C928176A9F84}" presName="imgShp" presStyleLbl="fgImgPlace1" presStyleIdx="1" presStyleCnt="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8794889-0CCA-4EE9-B969-EE14855B7217}" type="pres">
      <dgm:prSet presAssocID="{66323594-AFE1-4FD9-A1B2-C928176A9F84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451B1D-09C0-4BAC-83CA-4BDCA1679226}" type="pres">
      <dgm:prSet presAssocID="{ECC60B43-4FB3-4D59-9BD5-A1A4DA50212D}" presName="spacing" presStyleCnt="0"/>
      <dgm:spPr/>
    </dgm:pt>
    <dgm:pt modelId="{EE179780-5F3F-4A21-B4B9-874CE562FA55}" type="pres">
      <dgm:prSet presAssocID="{F15FFEEF-A8F3-4067-8073-AA49D51F269F}" presName="composite" presStyleCnt="0"/>
      <dgm:spPr/>
    </dgm:pt>
    <dgm:pt modelId="{8BCDCD32-E0DF-4541-92A0-1BC7DA2120E4}" type="pres">
      <dgm:prSet presAssocID="{F15FFEEF-A8F3-4067-8073-AA49D51F269F}" presName="imgShp" presStyleLbl="fgImgPlace1" presStyleIdx="2" presStyleCnt="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EE22860-193A-4C67-8388-DB56338859E1}" type="pres">
      <dgm:prSet presAssocID="{F15FFEEF-A8F3-4067-8073-AA49D51F269F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5C86DE-0C23-4BC5-9F74-E8296A5A9820}" type="pres">
      <dgm:prSet presAssocID="{C61D7BB9-0C75-4867-B378-506C075038B1}" presName="spacing" presStyleCnt="0"/>
      <dgm:spPr/>
    </dgm:pt>
    <dgm:pt modelId="{BA210A83-A9E7-447D-A272-256C66E684BF}" type="pres">
      <dgm:prSet presAssocID="{DC5FCE82-D116-44D3-8662-7AE9F16005C4}" presName="composite" presStyleCnt="0"/>
      <dgm:spPr/>
    </dgm:pt>
    <dgm:pt modelId="{B8394051-2299-4E76-9CB6-F05E09A0DB80}" type="pres">
      <dgm:prSet presAssocID="{DC5FCE82-D116-44D3-8662-7AE9F16005C4}" presName="imgShp" presStyleLbl="fgImgPlace1" presStyleIdx="3" presStyleCnt="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9CEF91F-6C55-43EE-B765-DC0CAE6F940A}" type="pres">
      <dgm:prSet presAssocID="{DC5FCE82-D116-44D3-8662-7AE9F16005C4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931AB2-DFAE-4E09-88AE-1938131A86AB}" type="pres">
      <dgm:prSet presAssocID="{9A496AAE-8F01-4FB7-91C1-BB7B972B6A1F}" presName="spacing" presStyleCnt="0"/>
      <dgm:spPr/>
    </dgm:pt>
    <dgm:pt modelId="{3FB8C077-FB0B-4228-AE6D-E3B637A05F25}" type="pres">
      <dgm:prSet presAssocID="{05567670-2F4C-4554-824C-9EF7B0C7C622}" presName="composite" presStyleCnt="0"/>
      <dgm:spPr/>
    </dgm:pt>
    <dgm:pt modelId="{8A34FCEA-008F-4E1B-937B-6C51DDC89DA2}" type="pres">
      <dgm:prSet presAssocID="{05567670-2F4C-4554-824C-9EF7B0C7C622}" presName="imgShp" presStyleLbl="fgImgPlace1" presStyleIdx="4" presStyleCnt="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92ECE196-09B4-4B4E-8B2D-80E69DC59C94}" type="pres">
      <dgm:prSet presAssocID="{05567670-2F4C-4554-824C-9EF7B0C7C622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068BCA-89D3-49DB-B913-C50C141DC9C0}" type="pres">
      <dgm:prSet presAssocID="{2CAE96FC-886D-4F2D-B982-0445C6AC7A27}" presName="spacing" presStyleCnt="0"/>
      <dgm:spPr/>
    </dgm:pt>
    <dgm:pt modelId="{BA6701E3-D0A4-4894-A843-C6B205B282E4}" type="pres">
      <dgm:prSet presAssocID="{DF1C3CB7-6AAA-4F62-97CF-2D3E1DCCFBC3}" presName="composite" presStyleCnt="0"/>
      <dgm:spPr/>
    </dgm:pt>
    <dgm:pt modelId="{1B72315A-942A-4980-8AC3-AEBB739E2C19}" type="pres">
      <dgm:prSet presAssocID="{DF1C3CB7-6AAA-4F62-97CF-2D3E1DCCFBC3}" presName="imgShp" presStyleLbl="fgImgPlace1" presStyleIdx="5" presStyleCnt="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5BF5D483-6DA3-4FFE-AA13-CD404AFF4EC9}" type="pres">
      <dgm:prSet presAssocID="{DF1C3CB7-6AAA-4F62-97CF-2D3E1DCCFBC3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F1F450-31F5-446A-8EAE-C05AA5092334}" type="pres">
      <dgm:prSet presAssocID="{B8CBEFA5-9E26-4FFA-8DC3-377698F6939A}" presName="spacing" presStyleCnt="0"/>
      <dgm:spPr/>
    </dgm:pt>
    <dgm:pt modelId="{537C3C7F-2846-4B95-9C9F-7040BBC94EA4}" type="pres">
      <dgm:prSet presAssocID="{5A80F4C6-3C3C-4AA1-8B90-FC27B10D1A0B}" presName="composite" presStyleCnt="0"/>
      <dgm:spPr/>
    </dgm:pt>
    <dgm:pt modelId="{B47B384D-E706-460A-8098-07C2329D62CF}" type="pres">
      <dgm:prSet presAssocID="{5A80F4C6-3C3C-4AA1-8B90-FC27B10D1A0B}" presName="imgShp" presStyleLbl="fgImgPlace1" presStyleIdx="6" presStyleCnt="7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C880C92F-CDA9-45DD-920B-D0B32E8DFA60}" type="pres">
      <dgm:prSet presAssocID="{5A80F4C6-3C3C-4AA1-8B90-FC27B10D1A0B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D9DBB71-76A2-4383-9B77-2D8C31084482}" srcId="{BD3F3034-7396-4187-8891-7F4AA5E111BC}" destId="{05567670-2F4C-4554-824C-9EF7B0C7C622}" srcOrd="4" destOrd="0" parTransId="{3A9449EA-FA54-47C9-A343-06162A398169}" sibTransId="{2CAE96FC-886D-4F2D-B982-0445C6AC7A27}"/>
    <dgm:cxn modelId="{38663558-03EC-4EAC-8B7E-61CB7EB0825F}" type="presOf" srcId="{DC5FCE82-D116-44D3-8662-7AE9F16005C4}" destId="{99CEF91F-6C55-43EE-B765-DC0CAE6F940A}" srcOrd="0" destOrd="0" presId="urn:microsoft.com/office/officeart/2005/8/layout/vList3"/>
    <dgm:cxn modelId="{D9B6332D-E26E-4D82-A030-A729ECEECEB7}" type="presOf" srcId="{BD3F3034-7396-4187-8891-7F4AA5E111BC}" destId="{1BDF1946-E221-4D29-AD21-6C3156F7E597}" srcOrd="0" destOrd="0" presId="urn:microsoft.com/office/officeart/2005/8/layout/vList3"/>
    <dgm:cxn modelId="{C88922BA-9B43-49C3-B8CC-A9BA6BB936E5}" type="presOf" srcId="{05567670-2F4C-4554-824C-9EF7B0C7C622}" destId="{92ECE196-09B4-4B4E-8B2D-80E69DC59C94}" srcOrd="0" destOrd="0" presId="urn:microsoft.com/office/officeart/2005/8/layout/vList3"/>
    <dgm:cxn modelId="{0B93632A-FADD-46A8-8BAB-5A08EA761FD0}" type="presOf" srcId="{CF2590A5-3B47-499E-AE76-6F913A1CCE23}" destId="{3EDBB74F-8318-4F52-AF32-0AC6640BAE6B}" srcOrd="0" destOrd="0" presId="urn:microsoft.com/office/officeart/2005/8/layout/vList3"/>
    <dgm:cxn modelId="{D5A39E63-94AE-44F8-A8C9-CEC1708D7743}" type="presOf" srcId="{DF1C3CB7-6AAA-4F62-97CF-2D3E1DCCFBC3}" destId="{5BF5D483-6DA3-4FFE-AA13-CD404AFF4EC9}" srcOrd="0" destOrd="0" presId="urn:microsoft.com/office/officeart/2005/8/layout/vList3"/>
    <dgm:cxn modelId="{F97EC575-BC29-4647-B935-C835782DA188}" type="presOf" srcId="{5A80F4C6-3C3C-4AA1-8B90-FC27B10D1A0B}" destId="{C880C92F-CDA9-45DD-920B-D0B32E8DFA60}" srcOrd="0" destOrd="0" presId="urn:microsoft.com/office/officeart/2005/8/layout/vList3"/>
    <dgm:cxn modelId="{68D7897B-3C16-4CC5-B883-34DA5465A452}" srcId="{BD3F3034-7396-4187-8891-7F4AA5E111BC}" destId="{DF1C3CB7-6AAA-4F62-97CF-2D3E1DCCFBC3}" srcOrd="5" destOrd="0" parTransId="{EA69044C-5546-4004-BF26-213F0C94F797}" sibTransId="{B8CBEFA5-9E26-4FFA-8DC3-377698F6939A}"/>
    <dgm:cxn modelId="{FA7161AA-0A41-4B03-8BCB-41C9EAC96556}" type="presOf" srcId="{F15FFEEF-A8F3-4067-8073-AA49D51F269F}" destId="{AEE22860-193A-4C67-8388-DB56338859E1}" srcOrd="0" destOrd="0" presId="urn:microsoft.com/office/officeart/2005/8/layout/vList3"/>
    <dgm:cxn modelId="{0EB30B80-66A7-421A-9CCC-1B60B2EF89EA}" srcId="{BD3F3034-7396-4187-8891-7F4AA5E111BC}" destId="{DC5FCE82-D116-44D3-8662-7AE9F16005C4}" srcOrd="3" destOrd="0" parTransId="{425F9C51-D78F-457F-8B41-693424C907E4}" sibTransId="{9A496AAE-8F01-4FB7-91C1-BB7B972B6A1F}"/>
    <dgm:cxn modelId="{15019CC0-1DAB-40F4-ACCC-0CCC1CBF5523}" srcId="{BD3F3034-7396-4187-8891-7F4AA5E111BC}" destId="{CF2590A5-3B47-499E-AE76-6F913A1CCE23}" srcOrd="0" destOrd="0" parTransId="{D39F4A74-4270-43CD-8728-B453400E2492}" sibTransId="{FBB97B07-7300-4718-BE1E-579958349ABF}"/>
    <dgm:cxn modelId="{F3079C6F-4E12-47E6-85CA-DD1EBC53C02B}" srcId="{BD3F3034-7396-4187-8891-7F4AA5E111BC}" destId="{66323594-AFE1-4FD9-A1B2-C928176A9F84}" srcOrd="1" destOrd="0" parTransId="{14C3DC45-8AB5-464C-A87F-BBD984127B4F}" sibTransId="{ECC60B43-4FB3-4D59-9BD5-A1A4DA50212D}"/>
    <dgm:cxn modelId="{E8F9B091-818F-4715-BFF9-FDB94216F55F}" srcId="{BD3F3034-7396-4187-8891-7F4AA5E111BC}" destId="{F15FFEEF-A8F3-4067-8073-AA49D51F269F}" srcOrd="2" destOrd="0" parTransId="{056B2CFF-B786-463A-9392-1E3FCCA0F214}" sibTransId="{C61D7BB9-0C75-4867-B378-506C075038B1}"/>
    <dgm:cxn modelId="{0B9BE7F1-9309-42AB-BA50-58802FB8EFA0}" srcId="{BD3F3034-7396-4187-8891-7F4AA5E111BC}" destId="{5A80F4C6-3C3C-4AA1-8B90-FC27B10D1A0B}" srcOrd="6" destOrd="0" parTransId="{DDADFE93-E555-4CFD-8FF8-B646F95CD4BF}" sibTransId="{EF6B0960-B099-4FE4-8F21-350B4A918FAD}"/>
    <dgm:cxn modelId="{BC843D21-687E-45D0-87A3-B447CACF8398}" type="presOf" srcId="{66323594-AFE1-4FD9-A1B2-C928176A9F84}" destId="{48794889-0CCA-4EE9-B969-EE14855B7217}" srcOrd="0" destOrd="0" presId="urn:microsoft.com/office/officeart/2005/8/layout/vList3"/>
    <dgm:cxn modelId="{F95DB036-7046-4094-9A0F-972D726AFE17}" type="presParOf" srcId="{1BDF1946-E221-4D29-AD21-6C3156F7E597}" destId="{C273C8BC-70C1-41AA-9787-CCC65FA1DAE1}" srcOrd="0" destOrd="0" presId="urn:microsoft.com/office/officeart/2005/8/layout/vList3"/>
    <dgm:cxn modelId="{A550E5AB-4D25-497D-ADBD-20E3EB82CBE3}" type="presParOf" srcId="{C273C8BC-70C1-41AA-9787-CCC65FA1DAE1}" destId="{EA0FD2B2-1B2A-42E6-A31B-932498E05B28}" srcOrd="0" destOrd="0" presId="urn:microsoft.com/office/officeart/2005/8/layout/vList3"/>
    <dgm:cxn modelId="{B2EED31D-DCCE-432E-9CAA-28E1943AE32F}" type="presParOf" srcId="{C273C8BC-70C1-41AA-9787-CCC65FA1DAE1}" destId="{3EDBB74F-8318-4F52-AF32-0AC6640BAE6B}" srcOrd="1" destOrd="0" presId="urn:microsoft.com/office/officeart/2005/8/layout/vList3"/>
    <dgm:cxn modelId="{22E0D451-7B0C-4F20-83FE-112E337AEF38}" type="presParOf" srcId="{1BDF1946-E221-4D29-AD21-6C3156F7E597}" destId="{16193741-4790-4E11-AB3F-781FD71B99A0}" srcOrd="1" destOrd="0" presId="urn:microsoft.com/office/officeart/2005/8/layout/vList3"/>
    <dgm:cxn modelId="{86C9FD63-8964-405D-8CDE-62B9F43ED599}" type="presParOf" srcId="{1BDF1946-E221-4D29-AD21-6C3156F7E597}" destId="{15B593FA-6628-4A2A-814D-3DDDB9AD4216}" srcOrd="2" destOrd="0" presId="urn:microsoft.com/office/officeart/2005/8/layout/vList3"/>
    <dgm:cxn modelId="{11085C9A-AE97-41AE-831F-D955AF53C42E}" type="presParOf" srcId="{15B593FA-6628-4A2A-814D-3DDDB9AD4216}" destId="{0DF8A6D5-83C7-4C35-9586-70F1C8986E01}" srcOrd="0" destOrd="0" presId="urn:microsoft.com/office/officeart/2005/8/layout/vList3"/>
    <dgm:cxn modelId="{6EF86FA4-8C5D-4BDA-BEB3-08203495F403}" type="presParOf" srcId="{15B593FA-6628-4A2A-814D-3DDDB9AD4216}" destId="{48794889-0CCA-4EE9-B969-EE14855B7217}" srcOrd="1" destOrd="0" presId="urn:microsoft.com/office/officeart/2005/8/layout/vList3"/>
    <dgm:cxn modelId="{C9DA8A59-DC9C-4AE1-A486-DC5F0FFEC871}" type="presParOf" srcId="{1BDF1946-E221-4D29-AD21-6C3156F7E597}" destId="{E7451B1D-09C0-4BAC-83CA-4BDCA1679226}" srcOrd="3" destOrd="0" presId="urn:microsoft.com/office/officeart/2005/8/layout/vList3"/>
    <dgm:cxn modelId="{549DADCA-6194-4556-8354-D93A6932D344}" type="presParOf" srcId="{1BDF1946-E221-4D29-AD21-6C3156F7E597}" destId="{EE179780-5F3F-4A21-B4B9-874CE562FA55}" srcOrd="4" destOrd="0" presId="urn:microsoft.com/office/officeart/2005/8/layout/vList3"/>
    <dgm:cxn modelId="{5010AF10-7921-4783-850D-BA0D60D7DE3D}" type="presParOf" srcId="{EE179780-5F3F-4A21-B4B9-874CE562FA55}" destId="{8BCDCD32-E0DF-4541-92A0-1BC7DA2120E4}" srcOrd="0" destOrd="0" presId="urn:microsoft.com/office/officeart/2005/8/layout/vList3"/>
    <dgm:cxn modelId="{B80BE6E4-E5C7-4361-B3E0-86AC20D50B2E}" type="presParOf" srcId="{EE179780-5F3F-4A21-B4B9-874CE562FA55}" destId="{AEE22860-193A-4C67-8388-DB56338859E1}" srcOrd="1" destOrd="0" presId="urn:microsoft.com/office/officeart/2005/8/layout/vList3"/>
    <dgm:cxn modelId="{F15D88CC-5760-4D83-AD60-EF2D0662E198}" type="presParOf" srcId="{1BDF1946-E221-4D29-AD21-6C3156F7E597}" destId="{B75C86DE-0C23-4BC5-9F74-E8296A5A9820}" srcOrd="5" destOrd="0" presId="urn:microsoft.com/office/officeart/2005/8/layout/vList3"/>
    <dgm:cxn modelId="{EE206230-9A39-43D3-8735-BE52EC665A16}" type="presParOf" srcId="{1BDF1946-E221-4D29-AD21-6C3156F7E597}" destId="{BA210A83-A9E7-447D-A272-256C66E684BF}" srcOrd="6" destOrd="0" presId="urn:microsoft.com/office/officeart/2005/8/layout/vList3"/>
    <dgm:cxn modelId="{F91A5DB3-4AEF-4F56-A714-4279294C2BDE}" type="presParOf" srcId="{BA210A83-A9E7-447D-A272-256C66E684BF}" destId="{B8394051-2299-4E76-9CB6-F05E09A0DB80}" srcOrd="0" destOrd="0" presId="urn:microsoft.com/office/officeart/2005/8/layout/vList3"/>
    <dgm:cxn modelId="{7B195830-799B-4BE7-9548-9BD7ED063FDA}" type="presParOf" srcId="{BA210A83-A9E7-447D-A272-256C66E684BF}" destId="{99CEF91F-6C55-43EE-B765-DC0CAE6F940A}" srcOrd="1" destOrd="0" presId="urn:microsoft.com/office/officeart/2005/8/layout/vList3"/>
    <dgm:cxn modelId="{7B97042F-EC9F-4DAF-BBA8-680506204812}" type="presParOf" srcId="{1BDF1946-E221-4D29-AD21-6C3156F7E597}" destId="{66931AB2-DFAE-4E09-88AE-1938131A86AB}" srcOrd="7" destOrd="0" presId="urn:microsoft.com/office/officeart/2005/8/layout/vList3"/>
    <dgm:cxn modelId="{70596BCA-FC55-4238-A173-78DC9BB3176B}" type="presParOf" srcId="{1BDF1946-E221-4D29-AD21-6C3156F7E597}" destId="{3FB8C077-FB0B-4228-AE6D-E3B637A05F25}" srcOrd="8" destOrd="0" presId="urn:microsoft.com/office/officeart/2005/8/layout/vList3"/>
    <dgm:cxn modelId="{E5916C66-71AF-4459-8BDE-034FDB263801}" type="presParOf" srcId="{3FB8C077-FB0B-4228-AE6D-E3B637A05F25}" destId="{8A34FCEA-008F-4E1B-937B-6C51DDC89DA2}" srcOrd="0" destOrd="0" presId="urn:microsoft.com/office/officeart/2005/8/layout/vList3"/>
    <dgm:cxn modelId="{671CE4F0-9D8B-4FEA-AF65-EA7B1F4F1C76}" type="presParOf" srcId="{3FB8C077-FB0B-4228-AE6D-E3B637A05F25}" destId="{92ECE196-09B4-4B4E-8B2D-80E69DC59C94}" srcOrd="1" destOrd="0" presId="urn:microsoft.com/office/officeart/2005/8/layout/vList3"/>
    <dgm:cxn modelId="{55CC79E3-DF8A-46CD-9845-D19793077E38}" type="presParOf" srcId="{1BDF1946-E221-4D29-AD21-6C3156F7E597}" destId="{0B068BCA-89D3-49DB-B913-C50C141DC9C0}" srcOrd="9" destOrd="0" presId="urn:microsoft.com/office/officeart/2005/8/layout/vList3"/>
    <dgm:cxn modelId="{C055EDC4-65A0-4DCA-BB3C-469BFCAAA55C}" type="presParOf" srcId="{1BDF1946-E221-4D29-AD21-6C3156F7E597}" destId="{BA6701E3-D0A4-4894-A843-C6B205B282E4}" srcOrd="10" destOrd="0" presId="urn:microsoft.com/office/officeart/2005/8/layout/vList3"/>
    <dgm:cxn modelId="{AB929959-10B3-4021-9FED-3BC3ADADACEA}" type="presParOf" srcId="{BA6701E3-D0A4-4894-A843-C6B205B282E4}" destId="{1B72315A-942A-4980-8AC3-AEBB739E2C19}" srcOrd="0" destOrd="0" presId="urn:microsoft.com/office/officeart/2005/8/layout/vList3"/>
    <dgm:cxn modelId="{B88BF917-F8BC-4D75-B923-CC1E3B9B5C11}" type="presParOf" srcId="{BA6701E3-D0A4-4894-A843-C6B205B282E4}" destId="{5BF5D483-6DA3-4FFE-AA13-CD404AFF4EC9}" srcOrd="1" destOrd="0" presId="urn:microsoft.com/office/officeart/2005/8/layout/vList3"/>
    <dgm:cxn modelId="{9A54BC0F-88DB-42C3-B646-826D78DADEDC}" type="presParOf" srcId="{1BDF1946-E221-4D29-AD21-6C3156F7E597}" destId="{4DF1F450-31F5-446A-8EAE-C05AA5092334}" srcOrd="11" destOrd="0" presId="urn:microsoft.com/office/officeart/2005/8/layout/vList3"/>
    <dgm:cxn modelId="{5FE8F4C8-6496-49E9-9C19-C604448F14B1}" type="presParOf" srcId="{1BDF1946-E221-4D29-AD21-6C3156F7E597}" destId="{537C3C7F-2846-4B95-9C9F-7040BBC94EA4}" srcOrd="12" destOrd="0" presId="urn:microsoft.com/office/officeart/2005/8/layout/vList3"/>
    <dgm:cxn modelId="{3F7C34EA-51B7-48C5-8FDF-CB86BD46846D}" type="presParOf" srcId="{537C3C7F-2846-4B95-9C9F-7040BBC94EA4}" destId="{B47B384D-E706-460A-8098-07C2329D62CF}" srcOrd="0" destOrd="0" presId="urn:microsoft.com/office/officeart/2005/8/layout/vList3"/>
    <dgm:cxn modelId="{A946984B-E685-4C1A-BEC9-933D3CEE87B9}" type="presParOf" srcId="{537C3C7F-2846-4B95-9C9F-7040BBC94EA4}" destId="{C880C92F-CDA9-45DD-920B-D0B32E8DFA6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189F0C-EA8C-4A3E-A742-BFF51DD36ED0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mc:AlternateContent xmlns:mc="http://schemas.openxmlformats.org/markup-compatibility/2006" xmlns:a14="http://schemas.microsoft.com/office/drawing/2010/main">
      <mc:Choice Requires="a14">
        <dgm:pt modelId="{4ED955CC-8CF7-4733-8F42-82644A9133AD}">
          <dgm:prSet phldrT="[Texto]" custT="1"/>
          <dgm:spPr>
            <a:noFill/>
            <a:ln>
              <a:solidFill>
                <a:srgbClr val="00B050"/>
              </a:solidFill>
            </a:ln>
          </dgm:spPr>
          <dgm:t>
            <a:bodyPr/>
            <a:lstStyle/>
            <a:p>
              <a:pPr algn="just"/>
              <a:r>
                <a:rPr lang="es-EC" sz="2000" i="0" dirty="0" smtClean="0">
                  <a:solidFill>
                    <a:schemeClr val="tx1"/>
                  </a:solidFill>
                </a:rPr>
                <a:t>Se define como la energía en tránsito debido a una diferencia de temperaturas en un cuerpo o entre </a:t>
              </a:r>
              <a14:m>
                <m:oMath xmlns:m="http://schemas.openxmlformats.org/officeDocument/2006/math">
                  <m:sSup>
                    <m:sSupPr>
                      <m:ctrlPr>
                        <a:rPr lang="es-EC" sz="2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m:rPr>
                          <m:sty m:val="p"/>
                        </m:rPr>
                        <a:rPr lang="es-EC" sz="22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s-EC" sz="22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uerpos</m:t>
                      </m:r>
                    </m:e>
                    <m:sup>
                      <m:r>
                        <a:rPr lang="es-EC" sz="2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sup>
                  </m:sSup>
                </m:oMath>
              </a14:m>
              <a:r>
                <a:rPr lang="es-EC" sz="2000" i="0" dirty="0" smtClean="0">
                  <a:solidFill>
                    <a:schemeClr val="tx1"/>
                  </a:solidFill>
                </a:rPr>
                <a:t>.</a:t>
              </a:r>
              <a:endParaRPr lang="es-EC" sz="2000" i="0" dirty="0">
                <a:solidFill>
                  <a:schemeClr val="tx1"/>
                </a:solidFill>
              </a:endParaRPr>
            </a:p>
          </dgm:t>
        </dgm:pt>
      </mc:Choice>
      <mc:Fallback xmlns="">
        <dgm:pt modelId="{4ED955CC-8CF7-4733-8F42-82644A9133AD}">
          <dgm:prSet phldrT="[Texto]" custT="1"/>
          <dgm:spPr>
            <a:noFill/>
            <a:ln>
              <a:solidFill>
                <a:srgbClr val="00B050"/>
              </a:solidFill>
            </a:ln>
          </dgm:spPr>
          <dgm:t>
            <a:bodyPr/>
            <a:lstStyle/>
            <a:p>
              <a:pPr algn="just"/>
              <a:r>
                <a:rPr lang="es-EC" sz="2000" i="0" dirty="0" smtClean="0">
                  <a:solidFill>
                    <a:schemeClr val="tx1"/>
                  </a:solidFill>
                </a:rPr>
                <a:t>Se define como la energía en tránsito debido a una diferencia de temperaturas en un cuerpo o entre </a:t>
              </a:r>
              <a:r>
                <a:rPr lang="es-EC" sz="2200" i="0" dirty="0" smtClean="0">
                  <a:solidFill>
                    <a:schemeClr val="tx1"/>
                  </a:solidFill>
                  <a:latin typeface="+mn-lt"/>
                </a:rPr>
                <a:t>c</a:t>
              </a:r>
              <a:r>
                <a:rPr lang="es-EC" sz="2200" b="0" i="0" dirty="0" smtClean="0">
                  <a:solidFill>
                    <a:schemeClr val="tx1"/>
                  </a:solidFill>
                  <a:latin typeface="+mn-lt"/>
                </a:rPr>
                <a:t>uerpos</a:t>
              </a:r>
              <a:r>
                <a:rPr lang="es-EC" sz="2200" b="0" i="0" dirty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a:t>^(</a:t>
              </a:r>
              <a:r>
                <a:rPr lang="es-EC" sz="2200" b="0" i="0" dirty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a:t>(1)</a:t>
              </a:r>
              <a:r>
                <a:rPr lang="es-EC" sz="2200" b="0" i="0" dirty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a:t>)</a:t>
              </a:r>
              <a:r>
                <a:rPr lang="es-EC" sz="2000" i="0" dirty="0" smtClean="0">
                  <a:solidFill>
                    <a:schemeClr val="tx1"/>
                  </a:solidFill>
                </a:rPr>
                <a:t>.</a:t>
              </a:r>
              <a:endParaRPr lang="es-EC" sz="2000" i="0" dirty="0">
                <a:solidFill>
                  <a:schemeClr val="tx1"/>
                </a:solidFill>
              </a:endParaRPr>
            </a:p>
          </dgm:t>
        </dgm:pt>
      </mc:Fallback>
    </mc:AlternateContent>
    <dgm:pt modelId="{7CF25DE1-4DF0-480A-9C62-161CB7ADAE99}" type="parTrans" cxnId="{736C3843-DD09-41E5-B307-2D5F3C952A62}">
      <dgm:prSet/>
      <dgm:spPr/>
      <dgm:t>
        <a:bodyPr/>
        <a:lstStyle/>
        <a:p>
          <a:pPr algn="just"/>
          <a:endParaRPr lang="es-EC" sz="2000">
            <a:solidFill>
              <a:schemeClr val="tx1"/>
            </a:solidFill>
          </a:endParaRPr>
        </a:p>
      </dgm:t>
    </dgm:pt>
    <dgm:pt modelId="{3846D83C-A8AB-40DC-96F2-D839298292EF}" type="sibTrans" cxnId="{736C3843-DD09-41E5-B307-2D5F3C952A62}">
      <dgm:prSet/>
      <dgm:spPr/>
      <dgm:t>
        <a:bodyPr/>
        <a:lstStyle/>
        <a:p>
          <a:pPr algn="just"/>
          <a:endParaRPr lang="es-EC" sz="2000">
            <a:solidFill>
              <a:schemeClr val="tx1"/>
            </a:solidFill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475507BC-C022-4B0A-BE75-A8F7FE46DBC6}">
          <dgm:prSet phldrT="[Texto]" custT="1"/>
          <dgm:spPr>
            <a:noFill/>
            <a:ln>
              <a:solidFill>
                <a:srgbClr val="00B050"/>
              </a:solidFill>
            </a:ln>
          </dgm:spPr>
          <dgm:t>
            <a:bodyPr/>
            <a:lstStyle/>
            <a:p>
              <a:pPr algn="just"/>
              <a:r>
                <a:rPr lang="es-EC" sz="2000" dirty="0" smtClean="0">
                  <a:solidFill>
                    <a:schemeClr val="tx1"/>
                  </a:solidFill>
                </a:rPr>
                <a:t>Nos podemos referir como modos de transferencia de calor a la conducción, radiación y </a:t>
              </a:r>
              <a14:m>
                <m:oMath xmlns:m="http://schemas.openxmlformats.org/officeDocument/2006/math">
                  <m:sSup>
                    <m:sSupPr>
                      <m:ctrlPr>
                        <a:rPr lang="es-EC" sz="2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m:rPr>
                          <m:sty m:val="p"/>
                        </m:rPr>
                        <a:rPr lang="es-EC" sz="22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convecci</m:t>
                      </m:r>
                      <m:r>
                        <a:rPr lang="es-EC" sz="22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sty m:val="p"/>
                        </m:rPr>
                        <a:rPr lang="es-EC" sz="22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p>
                      <m:r>
                        <a:rPr lang="es-EC" sz="2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(2)</m:t>
                      </m:r>
                    </m:sup>
                  </m:sSup>
                </m:oMath>
              </a14:m>
              <a:r>
                <a:rPr lang="es-EC" sz="2000" dirty="0" smtClean="0">
                  <a:solidFill>
                    <a:schemeClr val="tx1"/>
                  </a:solidFill>
                </a:rPr>
                <a:t>.</a:t>
              </a:r>
              <a:endParaRPr lang="es-EC" sz="2000" dirty="0">
                <a:solidFill>
                  <a:schemeClr val="tx1"/>
                </a:solidFill>
              </a:endParaRPr>
            </a:p>
          </dgm:t>
        </dgm:pt>
      </mc:Choice>
      <mc:Fallback xmlns="">
        <dgm:pt modelId="{475507BC-C022-4B0A-BE75-A8F7FE46DBC6}">
          <dgm:prSet phldrT="[Texto]" custT="1"/>
          <dgm:spPr>
            <a:noFill/>
            <a:ln>
              <a:solidFill>
                <a:srgbClr val="00B050"/>
              </a:solidFill>
            </a:ln>
          </dgm:spPr>
          <dgm:t>
            <a:bodyPr/>
            <a:lstStyle/>
            <a:p>
              <a:pPr algn="just"/>
              <a:r>
                <a:rPr lang="es-EC" sz="2000" dirty="0" smtClean="0">
                  <a:solidFill>
                    <a:schemeClr val="tx1"/>
                  </a:solidFill>
                </a:rPr>
                <a:t>Nos podemos referir como modos de transferencia de calor a la conducción, radiación y </a:t>
              </a:r>
              <a:r>
                <a:rPr lang="es-EC" sz="2200" i="0" dirty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a:t>〖</a:t>
              </a:r>
              <a:r>
                <a:rPr lang="es-EC" sz="2200" i="0" dirty="0" smtClean="0">
                  <a:solidFill>
                    <a:schemeClr val="tx1"/>
                  </a:solidFill>
                  <a:latin typeface="+mn-lt"/>
                </a:rPr>
                <a:t>convecció</a:t>
              </a:r>
              <a:r>
                <a:rPr lang="es-EC" sz="2200" b="0" i="0" dirty="0" smtClean="0">
                  <a:solidFill>
                    <a:schemeClr val="tx1"/>
                  </a:solidFill>
                  <a:latin typeface="+mn-lt"/>
                </a:rPr>
                <a:t>n</a:t>
              </a:r>
              <a:r>
                <a:rPr lang="es-EC" sz="2200" b="0" i="0" dirty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a:t>〗^((2))</a:t>
              </a:r>
              <a:r>
                <a:rPr lang="es-EC" sz="2000" dirty="0" smtClean="0">
                  <a:solidFill>
                    <a:schemeClr val="tx1"/>
                  </a:solidFill>
                </a:rPr>
                <a:t>.</a:t>
              </a:r>
              <a:endParaRPr lang="es-EC" sz="2000" dirty="0">
                <a:solidFill>
                  <a:schemeClr val="tx1"/>
                </a:solidFill>
              </a:endParaRPr>
            </a:p>
          </dgm:t>
        </dgm:pt>
      </mc:Fallback>
    </mc:AlternateContent>
    <dgm:pt modelId="{37E9E851-4C27-4690-B4E6-A4C5F298B4E2}" type="parTrans" cxnId="{1BF560EA-89C0-4B87-84F6-A680F8374F77}">
      <dgm:prSet/>
      <dgm:spPr/>
      <dgm:t>
        <a:bodyPr/>
        <a:lstStyle/>
        <a:p>
          <a:pPr algn="just"/>
          <a:endParaRPr lang="es-EC" sz="2000">
            <a:solidFill>
              <a:schemeClr val="tx1"/>
            </a:solidFill>
          </a:endParaRPr>
        </a:p>
      </dgm:t>
    </dgm:pt>
    <dgm:pt modelId="{DA00338E-40E5-4DAC-A268-9CCBAE9134CD}" type="sibTrans" cxnId="{1BF560EA-89C0-4B87-84F6-A680F8374F77}">
      <dgm:prSet/>
      <dgm:spPr/>
      <dgm:t>
        <a:bodyPr/>
        <a:lstStyle/>
        <a:p>
          <a:pPr algn="just"/>
          <a:endParaRPr lang="es-EC" sz="2000">
            <a:solidFill>
              <a:schemeClr val="tx1"/>
            </a:solidFill>
          </a:endParaRPr>
        </a:p>
      </dgm:t>
    </dgm:pt>
    <dgm:pt modelId="{3A387198-9266-4BD3-9B58-5EA4360579F4}" type="pres">
      <dgm:prSet presAssocID="{F5189F0C-EA8C-4A3E-A742-BFF51DD36ED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403F279-DEA7-4F07-A128-160FBB4F4568}" type="pres">
      <dgm:prSet presAssocID="{4ED955CC-8CF7-4733-8F42-82644A9133AD}" presName="node" presStyleLbl="node1" presStyleIdx="0" presStyleCnt="2" custScaleY="8336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C2EF1F-1C82-4E9C-8E91-A446B9E49851}" type="pres">
      <dgm:prSet presAssocID="{3846D83C-A8AB-40DC-96F2-D839298292EF}" presName="sibTrans" presStyleCnt="0"/>
      <dgm:spPr/>
      <dgm:t>
        <a:bodyPr/>
        <a:lstStyle/>
        <a:p>
          <a:endParaRPr lang="es-EC"/>
        </a:p>
      </dgm:t>
    </dgm:pt>
    <dgm:pt modelId="{694D1273-B75E-4F6C-9A4C-F26C4DD95350}" type="pres">
      <dgm:prSet presAssocID="{475507BC-C022-4B0A-BE75-A8F7FE46DBC6}" presName="node" presStyleLbl="node1" presStyleIdx="1" presStyleCnt="2" custScaleY="8336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1A1436E-431A-433A-A4EB-EE6D857105D1}" type="presOf" srcId="{4ED955CC-8CF7-4733-8F42-82644A9133AD}" destId="{E403F279-DEA7-4F07-A128-160FBB4F4568}" srcOrd="0" destOrd="0" presId="urn:microsoft.com/office/officeart/2005/8/layout/default"/>
    <dgm:cxn modelId="{1BF560EA-89C0-4B87-84F6-A680F8374F77}" srcId="{F5189F0C-EA8C-4A3E-A742-BFF51DD36ED0}" destId="{475507BC-C022-4B0A-BE75-A8F7FE46DBC6}" srcOrd="1" destOrd="0" parTransId="{37E9E851-4C27-4690-B4E6-A4C5F298B4E2}" sibTransId="{DA00338E-40E5-4DAC-A268-9CCBAE9134CD}"/>
    <dgm:cxn modelId="{701AE555-A023-4F67-BA18-84B0EE032B6A}" type="presOf" srcId="{475507BC-C022-4B0A-BE75-A8F7FE46DBC6}" destId="{694D1273-B75E-4F6C-9A4C-F26C4DD95350}" srcOrd="0" destOrd="0" presId="urn:microsoft.com/office/officeart/2005/8/layout/default"/>
    <dgm:cxn modelId="{7CDF0CA9-559F-431D-AD9B-664676EE28BB}" type="presOf" srcId="{F5189F0C-EA8C-4A3E-A742-BFF51DD36ED0}" destId="{3A387198-9266-4BD3-9B58-5EA4360579F4}" srcOrd="0" destOrd="0" presId="urn:microsoft.com/office/officeart/2005/8/layout/default"/>
    <dgm:cxn modelId="{736C3843-DD09-41E5-B307-2D5F3C952A62}" srcId="{F5189F0C-EA8C-4A3E-A742-BFF51DD36ED0}" destId="{4ED955CC-8CF7-4733-8F42-82644A9133AD}" srcOrd="0" destOrd="0" parTransId="{7CF25DE1-4DF0-480A-9C62-161CB7ADAE99}" sibTransId="{3846D83C-A8AB-40DC-96F2-D839298292EF}"/>
    <dgm:cxn modelId="{E089BE44-85DF-4850-A7A1-BF5B36D8107C}" type="presParOf" srcId="{3A387198-9266-4BD3-9B58-5EA4360579F4}" destId="{E403F279-DEA7-4F07-A128-160FBB4F4568}" srcOrd="0" destOrd="0" presId="urn:microsoft.com/office/officeart/2005/8/layout/default"/>
    <dgm:cxn modelId="{1FF738B9-243A-4E20-8D47-40C2E2DD5496}" type="presParOf" srcId="{3A387198-9266-4BD3-9B58-5EA4360579F4}" destId="{6FC2EF1F-1C82-4E9C-8E91-A446B9E49851}" srcOrd="1" destOrd="0" presId="urn:microsoft.com/office/officeart/2005/8/layout/default"/>
    <dgm:cxn modelId="{1E27A02C-5CA8-4081-A1F7-8AE9022A2801}" type="presParOf" srcId="{3A387198-9266-4BD3-9B58-5EA4360579F4}" destId="{694D1273-B75E-4F6C-9A4C-F26C4DD95350}" srcOrd="2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189F0C-EA8C-4A3E-A742-BFF51DD36ED0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4ED955CC-8CF7-4733-8F42-82644A9133AD}">
      <dgm:prSet phldrT="[Texto]" custT="1"/>
      <dgm:spPr>
        <a:blipFill>
          <a:blip xmlns:r="http://schemas.openxmlformats.org/officeDocument/2006/relationships" r:embed="rId1"/>
          <a:stretch>
            <a:fillRect l="-1284" r="-1412"/>
          </a:stretch>
        </a:blipFill>
        <a:ln>
          <a:solidFill>
            <a:srgbClr val="00B050"/>
          </a:solidFill>
        </a:ln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7CF25DE1-4DF0-480A-9C62-161CB7ADAE99}" type="parTrans" cxnId="{736C3843-DD09-41E5-B307-2D5F3C952A62}">
      <dgm:prSet/>
      <dgm:spPr/>
      <dgm:t>
        <a:bodyPr/>
        <a:lstStyle/>
        <a:p>
          <a:pPr algn="just"/>
          <a:endParaRPr lang="es-EC" sz="2000">
            <a:solidFill>
              <a:schemeClr val="tx1"/>
            </a:solidFill>
          </a:endParaRPr>
        </a:p>
      </dgm:t>
    </dgm:pt>
    <dgm:pt modelId="{3846D83C-A8AB-40DC-96F2-D839298292EF}" type="sibTrans" cxnId="{736C3843-DD09-41E5-B307-2D5F3C952A62}">
      <dgm:prSet/>
      <dgm:spPr/>
      <dgm:t>
        <a:bodyPr/>
        <a:lstStyle/>
        <a:p>
          <a:pPr algn="just"/>
          <a:endParaRPr lang="es-EC" sz="2000">
            <a:solidFill>
              <a:schemeClr val="tx1"/>
            </a:solidFill>
          </a:endParaRPr>
        </a:p>
      </dgm:t>
    </dgm:pt>
    <dgm:pt modelId="{475507BC-C022-4B0A-BE75-A8F7FE46DBC6}">
      <dgm:prSet phldrT="[Texto]" custT="1"/>
      <dgm:spPr>
        <a:blipFill>
          <a:blip xmlns:r="http://schemas.openxmlformats.org/officeDocument/2006/relationships" r:embed="rId2"/>
          <a:stretch>
            <a:fillRect l="-1282" r="-1282"/>
          </a:stretch>
        </a:blipFill>
        <a:ln>
          <a:solidFill>
            <a:srgbClr val="00B050"/>
          </a:solidFill>
        </a:ln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37E9E851-4C27-4690-B4E6-A4C5F298B4E2}" type="parTrans" cxnId="{1BF560EA-89C0-4B87-84F6-A680F8374F77}">
      <dgm:prSet/>
      <dgm:spPr/>
      <dgm:t>
        <a:bodyPr/>
        <a:lstStyle/>
        <a:p>
          <a:pPr algn="just"/>
          <a:endParaRPr lang="es-EC" sz="2000">
            <a:solidFill>
              <a:schemeClr val="tx1"/>
            </a:solidFill>
          </a:endParaRPr>
        </a:p>
      </dgm:t>
    </dgm:pt>
    <dgm:pt modelId="{DA00338E-40E5-4DAC-A268-9CCBAE9134CD}" type="sibTrans" cxnId="{1BF560EA-89C0-4B87-84F6-A680F8374F77}">
      <dgm:prSet/>
      <dgm:spPr/>
      <dgm:t>
        <a:bodyPr/>
        <a:lstStyle/>
        <a:p>
          <a:pPr algn="just"/>
          <a:endParaRPr lang="es-EC" sz="2000">
            <a:solidFill>
              <a:schemeClr val="tx1"/>
            </a:solidFill>
          </a:endParaRPr>
        </a:p>
      </dgm:t>
    </dgm:pt>
    <dgm:pt modelId="{3A387198-9266-4BD3-9B58-5EA4360579F4}" type="pres">
      <dgm:prSet presAssocID="{F5189F0C-EA8C-4A3E-A742-BFF51DD36ED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403F279-DEA7-4F07-A128-160FBB4F4568}" type="pres">
      <dgm:prSet presAssocID="{4ED955CC-8CF7-4733-8F42-82644A9133AD}" presName="node" presStyleLbl="node1" presStyleIdx="0" presStyleCnt="2" custScaleY="8336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C2EF1F-1C82-4E9C-8E91-A446B9E49851}" type="pres">
      <dgm:prSet presAssocID="{3846D83C-A8AB-40DC-96F2-D839298292EF}" presName="sibTrans" presStyleCnt="0"/>
      <dgm:spPr/>
      <dgm:t>
        <a:bodyPr/>
        <a:lstStyle/>
        <a:p>
          <a:endParaRPr lang="es-EC"/>
        </a:p>
      </dgm:t>
    </dgm:pt>
    <dgm:pt modelId="{694D1273-B75E-4F6C-9A4C-F26C4DD95350}" type="pres">
      <dgm:prSet presAssocID="{475507BC-C022-4B0A-BE75-A8F7FE46DBC6}" presName="node" presStyleLbl="node1" presStyleIdx="1" presStyleCnt="2" custScaleY="8336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36C3843-DD09-41E5-B307-2D5F3C952A62}" srcId="{F5189F0C-EA8C-4A3E-A742-BFF51DD36ED0}" destId="{4ED955CC-8CF7-4733-8F42-82644A9133AD}" srcOrd="0" destOrd="0" parTransId="{7CF25DE1-4DF0-480A-9C62-161CB7ADAE99}" sibTransId="{3846D83C-A8AB-40DC-96F2-D839298292EF}"/>
    <dgm:cxn modelId="{A1A1436E-431A-433A-A4EB-EE6D857105D1}" type="presOf" srcId="{4ED955CC-8CF7-4733-8F42-82644A9133AD}" destId="{E403F279-DEA7-4F07-A128-160FBB4F4568}" srcOrd="0" destOrd="0" presId="urn:microsoft.com/office/officeart/2005/8/layout/default"/>
    <dgm:cxn modelId="{1BF560EA-89C0-4B87-84F6-A680F8374F77}" srcId="{F5189F0C-EA8C-4A3E-A742-BFF51DD36ED0}" destId="{475507BC-C022-4B0A-BE75-A8F7FE46DBC6}" srcOrd="1" destOrd="0" parTransId="{37E9E851-4C27-4690-B4E6-A4C5F298B4E2}" sibTransId="{DA00338E-40E5-4DAC-A268-9CCBAE9134CD}"/>
    <dgm:cxn modelId="{701AE555-A023-4F67-BA18-84B0EE032B6A}" type="presOf" srcId="{475507BC-C022-4B0A-BE75-A8F7FE46DBC6}" destId="{694D1273-B75E-4F6C-9A4C-F26C4DD95350}" srcOrd="0" destOrd="0" presId="urn:microsoft.com/office/officeart/2005/8/layout/default"/>
    <dgm:cxn modelId="{7CDF0CA9-559F-431D-AD9B-664676EE28BB}" type="presOf" srcId="{F5189F0C-EA8C-4A3E-A742-BFF51DD36ED0}" destId="{3A387198-9266-4BD3-9B58-5EA4360579F4}" srcOrd="0" destOrd="0" presId="urn:microsoft.com/office/officeart/2005/8/layout/default"/>
    <dgm:cxn modelId="{E089BE44-85DF-4850-A7A1-BF5B36D8107C}" type="presParOf" srcId="{3A387198-9266-4BD3-9B58-5EA4360579F4}" destId="{E403F279-DEA7-4F07-A128-160FBB4F4568}" srcOrd="0" destOrd="0" presId="urn:microsoft.com/office/officeart/2005/8/layout/default"/>
    <dgm:cxn modelId="{1FF738B9-243A-4E20-8D47-40C2E2DD5496}" type="presParOf" srcId="{3A387198-9266-4BD3-9B58-5EA4360579F4}" destId="{6FC2EF1F-1C82-4E9C-8E91-A446B9E49851}" srcOrd="1" destOrd="0" presId="urn:microsoft.com/office/officeart/2005/8/layout/default"/>
    <dgm:cxn modelId="{1E27A02C-5CA8-4081-A1F7-8AE9022A2801}" type="presParOf" srcId="{3A387198-9266-4BD3-9B58-5EA4360579F4}" destId="{694D1273-B75E-4F6C-9A4C-F26C4DD95350}" srcOrd="2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8C3433-0C08-41D2-BE3F-E6A161FE744A}" type="doc">
      <dgm:prSet loTypeId="urn:microsoft.com/office/officeart/2005/8/layout/equation2" loCatId="process" qsTypeId="urn:microsoft.com/office/officeart/2005/8/quickstyle/simple1" qsCatId="simple" csTypeId="urn:microsoft.com/office/officeart/2005/8/colors/accent0_1" csCatId="mainScheme" phldr="1"/>
      <dgm:spPr/>
    </dgm:pt>
    <dgm:pt modelId="{62171A55-7505-4053-9B2B-58BC29C5D941}">
      <dgm:prSet phldrT="[Texto]" custT="1"/>
      <dgm:spPr>
        <a:solidFill>
          <a:schemeClr val="bg1"/>
        </a:solidFill>
        <a:ln>
          <a:solidFill>
            <a:srgbClr val="00B050"/>
          </a:solidFill>
        </a:ln>
      </dgm:spPr>
      <dgm:t>
        <a:bodyPr/>
        <a:lstStyle/>
        <a:p>
          <a:r>
            <a:rPr lang="es-EC" sz="2000" dirty="0" smtClean="0"/>
            <a:t>Convección forzada</a:t>
          </a:r>
          <a:endParaRPr lang="es-EC" sz="2000" dirty="0"/>
        </a:p>
      </dgm:t>
    </dgm:pt>
    <dgm:pt modelId="{5FAE45B1-AA61-4CAB-B965-5B9E2C0B5548}" type="parTrans" cxnId="{9DF5BCCC-FDC8-43FD-89D6-CD836F6B8C1C}">
      <dgm:prSet/>
      <dgm:spPr/>
      <dgm:t>
        <a:bodyPr/>
        <a:lstStyle/>
        <a:p>
          <a:endParaRPr lang="es-EC"/>
        </a:p>
      </dgm:t>
    </dgm:pt>
    <dgm:pt modelId="{09C71A5E-9FAF-4657-80ED-DB598C349AE8}" type="sibTrans" cxnId="{9DF5BCCC-FDC8-43FD-89D6-CD836F6B8C1C}">
      <dgm:prSet/>
      <dgm:spPr/>
      <dgm:t>
        <a:bodyPr/>
        <a:lstStyle/>
        <a:p>
          <a:endParaRPr lang="es-EC"/>
        </a:p>
      </dgm:t>
    </dgm:pt>
    <dgm:pt modelId="{D594A421-37D1-44E0-8C4B-D519C18ED8BE}">
      <dgm:prSet phldrT="[Texto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</a:rPr>
            <a:t>Convección libre. </a:t>
          </a:r>
          <a:endParaRPr lang="es-EC" sz="2000" dirty="0"/>
        </a:p>
      </dgm:t>
    </dgm:pt>
    <dgm:pt modelId="{D02A239E-F3F6-425E-AAF9-447BCF3E99E9}" type="parTrans" cxnId="{23F0F5D5-FC98-43E0-B7DF-CAD4D2790691}">
      <dgm:prSet/>
      <dgm:spPr/>
      <dgm:t>
        <a:bodyPr/>
        <a:lstStyle/>
        <a:p>
          <a:endParaRPr lang="es-EC"/>
        </a:p>
      </dgm:t>
    </dgm:pt>
    <dgm:pt modelId="{D3AF07F4-BA53-4ECD-958F-438123670340}" type="sibTrans" cxnId="{23F0F5D5-FC98-43E0-B7DF-CAD4D2790691}">
      <dgm:prSet/>
      <dgm:spPr>
        <a:noFill/>
      </dgm:spPr>
      <dgm:t>
        <a:bodyPr/>
        <a:lstStyle/>
        <a:p>
          <a:endParaRPr lang="es-EC" dirty="0"/>
        </a:p>
      </dgm:t>
    </dgm:pt>
    <mc:AlternateContent xmlns:mc="http://schemas.openxmlformats.org/markup-compatibility/2006" xmlns:a14="http://schemas.microsoft.com/office/drawing/2010/main">
      <mc:Choice Requires="a14">
        <dgm:pt modelId="{0A26E6D6-DD63-4DEC-9662-1501F80488C4}">
          <dgm:prSet phldrT="[Texto]" custT="1"/>
          <dgm:spPr>
            <a:ln>
              <a:solidFill>
                <a:srgbClr val="00B050"/>
              </a:solidFill>
            </a:ln>
          </dgm:spPr>
          <dgm:t>
            <a:bodyPr/>
            <a:lstStyle/>
            <a:p>
              <a:r>
                <a:rPr lang="es-EC" sz="2000" dirty="0" smtClean="0"/>
                <a:t>Es un modo de transporte de energía que se debe al movimiento de un fluido, gas o liquido a través de una </a:t>
              </a:r>
              <a14:m>
                <m:oMath xmlns:m="http://schemas.openxmlformats.org/officeDocument/2006/math">
                  <m:sSup>
                    <m:sSupPr>
                      <m:ctrlPr>
                        <a:rPr lang="es-EC" sz="2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m:rPr>
                          <m:sty m:val="p"/>
                        </m:rPr>
                        <a:rPr lang="es-EC" sz="22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superficie</m:t>
                      </m:r>
                    </m:e>
                    <m:sup>
                      <m:r>
                        <a:rPr lang="es-EC" sz="2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(3)</m:t>
                      </m:r>
                    </m:sup>
                  </m:sSup>
                </m:oMath>
              </a14:m>
              <a:r>
                <a:rPr lang="es-EC" sz="2000" dirty="0" smtClean="0"/>
                <a:t>.</a:t>
              </a:r>
              <a:endParaRPr lang="es-EC" sz="2000" dirty="0"/>
            </a:p>
          </dgm:t>
        </dgm:pt>
      </mc:Choice>
      <mc:Fallback xmlns="">
        <dgm:pt modelId="{0A26E6D6-DD63-4DEC-9662-1501F80488C4}">
          <dgm:prSet phldrT="[Texto]" custT="1"/>
          <dgm:spPr>
            <a:ln>
              <a:solidFill>
                <a:srgbClr val="00B050"/>
              </a:solidFill>
            </a:ln>
          </dgm:spPr>
          <dgm:t>
            <a:bodyPr/>
            <a:lstStyle/>
            <a:p>
              <a:r>
                <a:rPr lang="es-EC" sz="2000" dirty="0" smtClean="0"/>
                <a:t>Es un modo de transporte de energía que se debe al movimiento de un fluido, gas o liquido a través de una </a:t>
              </a:r>
              <a:r>
                <a:rPr lang="es-EC" sz="2200" b="0" i="0" dirty="0" smtClean="0">
                  <a:solidFill>
                    <a:schemeClr val="tx1"/>
                  </a:solidFill>
                  <a:latin typeface="+mn-lt"/>
                </a:rPr>
                <a:t>superficie</a:t>
              </a:r>
              <a:r>
                <a:rPr lang="es-EC" sz="2200" b="0" i="0" dirty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a:t>^(</a:t>
              </a:r>
              <a:r>
                <a:rPr lang="es-EC" sz="2200" b="0" i="0" dirty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a:t>(</a:t>
              </a:r>
              <a:r>
                <a:rPr lang="es-EC" sz="2200" b="0" i="0" dirty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a:t>3</a:t>
              </a:r>
              <a:r>
                <a:rPr lang="es-EC" sz="2200" b="0" i="0" dirty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a:t>)</a:t>
              </a:r>
              <a:r>
                <a:rPr lang="es-EC" sz="2200" b="0" i="0" dirty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a:t>)</a:t>
              </a:r>
              <a:r>
                <a:rPr lang="es-EC" sz="2000" dirty="0" smtClean="0"/>
                <a:t>.</a:t>
              </a:r>
              <a:endParaRPr lang="es-EC" sz="2000" dirty="0"/>
            </a:p>
          </dgm:t>
        </dgm:pt>
      </mc:Fallback>
    </mc:AlternateContent>
    <dgm:pt modelId="{A2872337-0A3A-4D10-8415-E0F156AB97CF}" type="parTrans" cxnId="{4027489B-DFA2-4427-9F02-CFFF91F5ABF7}">
      <dgm:prSet/>
      <dgm:spPr/>
      <dgm:t>
        <a:bodyPr/>
        <a:lstStyle/>
        <a:p>
          <a:endParaRPr lang="es-EC"/>
        </a:p>
      </dgm:t>
    </dgm:pt>
    <dgm:pt modelId="{4CE996BA-7F38-4011-8CDA-2F081BF76709}" type="sibTrans" cxnId="{4027489B-DFA2-4427-9F02-CFFF91F5ABF7}">
      <dgm:prSet/>
      <dgm:spPr/>
      <dgm:t>
        <a:bodyPr/>
        <a:lstStyle/>
        <a:p>
          <a:endParaRPr lang="es-EC"/>
        </a:p>
      </dgm:t>
    </dgm:pt>
    <dgm:pt modelId="{F5A1382E-14AA-4AC8-8188-CDF755DC77AC}" type="pres">
      <dgm:prSet presAssocID="{608C3433-0C08-41D2-BE3F-E6A161FE744A}" presName="Name0" presStyleCnt="0">
        <dgm:presLayoutVars>
          <dgm:dir/>
          <dgm:resizeHandles val="exact"/>
        </dgm:presLayoutVars>
      </dgm:prSet>
      <dgm:spPr/>
    </dgm:pt>
    <dgm:pt modelId="{B6D7B025-B342-48E4-A451-10314D2F9383}" type="pres">
      <dgm:prSet presAssocID="{608C3433-0C08-41D2-BE3F-E6A161FE744A}" presName="vNodes" presStyleCnt="0"/>
      <dgm:spPr/>
    </dgm:pt>
    <dgm:pt modelId="{E6D62BFA-BDAB-4BA6-B07F-6C5C589A3389}" type="pres">
      <dgm:prSet presAssocID="{62171A55-7505-4053-9B2B-58BC29C5D941}" presName="node" presStyleLbl="node1" presStyleIdx="0" presStyleCnt="3" custScaleX="158814" custScaleY="154909" custLinFactX="100000" custLinFactNeighborX="190359" custLinFactNeighborY="789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FBCB48-5567-4B4E-8AEF-4FEF8B60A563}" type="pres">
      <dgm:prSet presAssocID="{09C71A5E-9FAF-4657-80ED-DB598C349AE8}" presName="spacerT" presStyleCnt="0"/>
      <dgm:spPr/>
    </dgm:pt>
    <dgm:pt modelId="{47E2C25F-A0B6-4879-B34F-3EAEBAF1F4CE}" type="pres">
      <dgm:prSet presAssocID="{09C71A5E-9FAF-4657-80ED-DB598C349AE8}" presName="sibTrans" presStyleLbl="sibTrans2D1" presStyleIdx="0" presStyleCnt="2" custLinFactY="-43546" custLinFactNeighborX="-1210" custLinFactNeighborY="-100000"/>
      <dgm:spPr>
        <a:prstGeom prst="mathEqual">
          <a:avLst/>
        </a:prstGeom>
      </dgm:spPr>
      <dgm:t>
        <a:bodyPr/>
        <a:lstStyle/>
        <a:p>
          <a:endParaRPr lang="es-EC"/>
        </a:p>
      </dgm:t>
    </dgm:pt>
    <dgm:pt modelId="{417FDBEA-CBF3-4B56-9189-FC015DCB49AF}" type="pres">
      <dgm:prSet presAssocID="{09C71A5E-9FAF-4657-80ED-DB598C349AE8}" presName="spacerB" presStyleCnt="0"/>
      <dgm:spPr/>
    </dgm:pt>
    <dgm:pt modelId="{A648346E-37B1-4400-9B9D-878D165651CD}" type="pres">
      <dgm:prSet presAssocID="{D594A421-37D1-44E0-8C4B-D519C18ED8BE}" presName="node" presStyleLbl="node1" presStyleIdx="1" presStyleCnt="3" custScaleX="154004" custScaleY="152057" custLinFactX="100000" custLinFactY="-51916" custLinFactNeighborX="182598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C1E8D3-0BBC-4C01-9FB7-CC89B1E923D7}" type="pres">
      <dgm:prSet presAssocID="{608C3433-0C08-41D2-BE3F-E6A161FE744A}" presName="sibTransLast" presStyleLbl="sibTrans2D1" presStyleIdx="1" presStyleCnt="2" custAng="21509470" custScaleX="194655" custScaleY="109523" custLinFactX="100000" custLinFactNeighborX="157374" custLinFactNeighborY="35814"/>
      <dgm:spPr/>
      <dgm:t>
        <a:bodyPr/>
        <a:lstStyle/>
        <a:p>
          <a:endParaRPr lang="es-EC"/>
        </a:p>
      </dgm:t>
    </dgm:pt>
    <dgm:pt modelId="{F8A44BD3-AADC-4ACB-8B60-3B43D2C1C879}" type="pres">
      <dgm:prSet presAssocID="{608C3433-0C08-41D2-BE3F-E6A161FE744A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289E9968-EF87-4213-839A-15BC97AF3BD0}" type="pres">
      <dgm:prSet presAssocID="{608C3433-0C08-41D2-BE3F-E6A161FE744A}" presName="lastNode" presStyleLbl="node1" presStyleIdx="2" presStyleCnt="3" custScaleX="105976" custScaleY="98764" custLinFactX="-100000" custLinFactNeighborX="-132525" custLinFactNeighborY="-150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DF5BCCC-FDC8-43FD-89D6-CD836F6B8C1C}" srcId="{608C3433-0C08-41D2-BE3F-E6A161FE744A}" destId="{62171A55-7505-4053-9B2B-58BC29C5D941}" srcOrd="0" destOrd="0" parTransId="{5FAE45B1-AA61-4CAB-B965-5B9E2C0B5548}" sibTransId="{09C71A5E-9FAF-4657-80ED-DB598C349AE8}"/>
    <dgm:cxn modelId="{23F0F5D5-FC98-43E0-B7DF-CAD4D2790691}" srcId="{608C3433-0C08-41D2-BE3F-E6A161FE744A}" destId="{D594A421-37D1-44E0-8C4B-D519C18ED8BE}" srcOrd="1" destOrd="0" parTransId="{D02A239E-F3F6-425E-AAF9-447BCF3E99E9}" sibTransId="{D3AF07F4-BA53-4ECD-958F-438123670340}"/>
    <dgm:cxn modelId="{7E6CBA24-93CB-418E-B5EE-466CE2D90DB7}" type="presOf" srcId="{62171A55-7505-4053-9B2B-58BC29C5D941}" destId="{E6D62BFA-BDAB-4BA6-B07F-6C5C589A3389}" srcOrd="0" destOrd="0" presId="urn:microsoft.com/office/officeart/2005/8/layout/equation2"/>
    <dgm:cxn modelId="{1FEAFF1F-80E0-4A45-955C-50FE4E2164CD}" type="presOf" srcId="{09C71A5E-9FAF-4657-80ED-DB598C349AE8}" destId="{47E2C25F-A0B6-4879-B34F-3EAEBAF1F4CE}" srcOrd="0" destOrd="0" presId="urn:microsoft.com/office/officeart/2005/8/layout/equation2"/>
    <dgm:cxn modelId="{C53F142D-C820-4660-8A2A-F4419CF65667}" type="presOf" srcId="{0A26E6D6-DD63-4DEC-9662-1501F80488C4}" destId="{289E9968-EF87-4213-839A-15BC97AF3BD0}" srcOrd="0" destOrd="0" presId="urn:microsoft.com/office/officeart/2005/8/layout/equation2"/>
    <dgm:cxn modelId="{AB4E8819-E06D-47B2-988A-5A0185F9168D}" type="presOf" srcId="{D594A421-37D1-44E0-8C4B-D519C18ED8BE}" destId="{A648346E-37B1-4400-9B9D-878D165651CD}" srcOrd="0" destOrd="0" presId="urn:microsoft.com/office/officeart/2005/8/layout/equation2"/>
    <dgm:cxn modelId="{4027489B-DFA2-4427-9F02-CFFF91F5ABF7}" srcId="{608C3433-0C08-41D2-BE3F-E6A161FE744A}" destId="{0A26E6D6-DD63-4DEC-9662-1501F80488C4}" srcOrd="2" destOrd="0" parTransId="{A2872337-0A3A-4D10-8415-E0F156AB97CF}" sibTransId="{4CE996BA-7F38-4011-8CDA-2F081BF76709}"/>
    <dgm:cxn modelId="{CE3AE660-8C2D-41C2-8BD9-7C5A3E6F9042}" type="presOf" srcId="{608C3433-0C08-41D2-BE3F-E6A161FE744A}" destId="{F5A1382E-14AA-4AC8-8188-CDF755DC77AC}" srcOrd="0" destOrd="0" presId="urn:microsoft.com/office/officeart/2005/8/layout/equation2"/>
    <dgm:cxn modelId="{7CA3497C-0326-4D46-B6E0-782CE4385008}" type="presOf" srcId="{D3AF07F4-BA53-4ECD-958F-438123670340}" destId="{F8A44BD3-AADC-4ACB-8B60-3B43D2C1C879}" srcOrd="1" destOrd="0" presId="urn:microsoft.com/office/officeart/2005/8/layout/equation2"/>
    <dgm:cxn modelId="{3649D6FB-E3F1-4B7A-86B0-E5964527F4FF}" type="presOf" srcId="{D3AF07F4-BA53-4ECD-958F-438123670340}" destId="{AFC1E8D3-0BBC-4C01-9FB7-CC89B1E923D7}" srcOrd="0" destOrd="0" presId="urn:microsoft.com/office/officeart/2005/8/layout/equation2"/>
    <dgm:cxn modelId="{FE86409B-1546-40EA-BFB9-D7E9047AA4D3}" type="presParOf" srcId="{F5A1382E-14AA-4AC8-8188-CDF755DC77AC}" destId="{B6D7B025-B342-48E4-A451-10314D2F9383}" srcOrd="0" destOrd="0" presId="urn:microsoft.com/office/officeart/2005/8/layout/equation2"/>
    <dgm:cxn modelId="{E39A328A-C570-486A-B382-FAB2FECD82B8}" type="presParOf" srcId="{B6D7B025-B342-48E4-A451-10314D2F9383}" destId="{E6D62BFA-BDAB-4BA6-B07F-6C5C589A3389}" srcOrd="0" destOrd="0" presId="urn:microsoft.com/office/officeart/2005/8/layout/equation2"/>
    <dgm:cxn modelId="{167BBEAB-11C1-4E23-A8C9-8E583243B4AB}" type="presParOf" srcId="{B6D7B025-B342-48E4-A451-10314D2F9383}" destId="{55FBCB48-5567-4B4E-8AEF-4FEF8B60A563}" srcOrd="1" destOrd="0" presId="urn:microsoft.com/office/officeart/2005/8/layout/equation2"/>
    <dgm:cxn modelId="{B59736C6-150E-4A05-9D37-DE9EFA9B1C94}" type="presParOf" srcId="{B6D7B025-B342-48E4-A451-10314D2F9383}" destId="{47E2C25F-A0B6-4879-B34F-3EAEBAF1F4CE}" srcOrd="2" destOrd="0" presId="urn:microsoft.com/office/officeart/2005/8/layout/equation2"/>
    <dgm:cxn modelId="{874A9399-1939-47BF-9B41-174F1B650D89}" type="presParOf" srcId="{B6D7B025-B342-48E4-A451-10314D2F9383}" destId="{417FDBEA-CBF3-4B56-9189-FC015DCB49AF}" srcOrd="3" destOrd="0" presId="urn:microsoft.com/office/officeart/2005/8/layout/equation2"/>
    <dgm:cxn modelId="{9F49931F-59C5-42BF-BCDF-B27C1059A804}" type="presParOf" srcId="{B6D7B025-B342-48E4-A451-10314D2F9383}" destId="{A648346E-37B1-4400-9B9D-878D165651CD}" srcOrd="4" destOrd="0" presId="urn:microsoft.com/office/officeart/2005/8/layout/equation2"/>
    <dgm:cxn modelId="{1E2C98DC-423A-4138-ABE1-00C7BA738925}" type="presParOf" srcId="{F5A1382E-14AA-4AC8-8188-CDF755DC77AC}" destId="{AFC1E8D3-0BBC-4C01-9FB7-CC89B1E923D7}" srcOrd="1" destOrd="0" presId="urn:microsoft.com/office/officeart/2005/8/layout/equation2"/>
    <dgm:cxn modelId="{0C037B5D-BADC-401E-8D83-1FF6064B1DFC}" type="presParOf" srcId="{AFC1E8D3-0BBC-4C01-9FB7-CC89B1E923D7}" destId="{F8A44BD3-AADC-4ACB-8B60-3B43D2C1C879}" srcOrd="0" destOrd="0" presId="urn:microsoft.com/office/officeart/2005/8/layout/equation2"/>
    <dgm:cxn modelId="{B4F07C64-4BCA-4130-AA49-8F02040A52B7}" type="presParOf" srcId="{F5A1382E-14AA-4AC8-8188-CDF755DC77AC}" destId="{289E9968-EF87-4213-839A-15BC97AF3BD0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8C3433-0C08-41D2-BE3F-E6A161FE744A}" type="doc">
      <dgm:prSet loTypeId="urn:microsoft.com/office/officeart/2005/8/layout/equation2" loCatId="process" qsTypeId="urn:microsoft.com/office/officeart/2005/8/quickstyle/simple1" qsCatId="simple" csTypeId="urn:microsoft.com/office/officeart/2005/8/colors/accent0_1" csCatId="mainScheme" phldr="1"/>
      <dgm:spPr/>
    </dgm:pt>
    <dgm:pt modelId="{62171A55-7505-4053-9B2B-58BC29C5D941}">
      <dgm:prSet phldrT="[Texto]" custT="1"/>
      <dgm:spPr>
        <a:solidFill>
          <a:schemeClr val="bg1"/>
        </a:solidFill>
        <a:ln>
          <a:solidFill>
            <a:srgbClr val="00B050"/>
          </a:solidFill>
        </a:ln>
      </dgm:spPr>
      <dgm:t>
        <a:bodyPr/>
        <a:lstStyle/>
        <a:p>
          <a:r>
            <a:rPr lang="es-EC" sz="2000" dirty="0" smtClean="0"/>
            <a:t>Convección forzada</a:t>
          </a:r>
          <a:endParaRPr lang="es-EC" sz="2000" dirty="0"/>
        </a:p>
      </dgm:t>
    </dgm:pt>
    <dgm:pt modelId="{5FAE45B1-AA61-4CAB-B965-5B9E2C0B5548}" type="parTrans" cxnId="{9DF5BCCC-FDC8-43FD-89D6-CD836F6B8C1C}">
      <dgm:prSet/>
      <dgm:spPr/>
      <dgm:t>
        <a:bodyPr/>
        <a:lstStyle/>
        <a:p>
          <a:endParaRPr lang="es-EC"/>
        </a:p>
      </dgm:t>
    </dgm:pt>
    <dgm:pt modelId="{09C71A5E-9FAF-4657-80ED-DB598C349AE8}" type="sibTrans" cxnId="{9DF5BCCC-FDC8-43FD-89D6-CD836F6B8C1C}">
      <dgm:prSet/>
      <dgm:spPr/>
      <dgm:t>
        <a:bodyPr/>
        <a:lstStyle/>
        <a:p>
          <a:endParaRPr lang="es-EC"/>
        </a:p>
      </dgm:t>
    </dgm:pt>
    <dgm:pt modelId="{D594A421-37D1-44E0-8C4B-D519C18ED8BE}">
      <dgm:prSet phldrT="[Texto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</a:rPr>
            <a:t>Convección libre. </a:t>
          </a:r>
          <a:endParaRPr lang="es-EC" sz="2000" dirty="0"/>
        </a:p>
      </dgm:t>
    </dgm:pt>
    <dgm:pt modelId="{D02A239E-F3F6-425E-AAF9-447BCF3E99E9}" type="parTrans" cxnId="{23F0F5D5-FC98-43E0-B7DF-CAD4D2790691}">
      <dgm:prSet/>
      <dgm:spPr/>
      <dgm:t>
        <a:bodyPr/>
        <a:lstStyle/>
        <a:p>
          <a:endParaRPr lang="es-EC"/>
        </a:p>
      </dgm:t>
    </dgm:pt>
    <dgm:pt modelId="{D3AF07F4-BA53-4ECD-958F-438123670340}" type="sibTrans" cxnId="{23F0F5D5-FC98-43E0-B7DF-CAD4D2790691}">
      <dgm:prSet/>
      <dgm:spPr>
        <a:noFill/>
      </dgm:spPr>
      <dgm:t>
        <a:bodyPr/>
        <a:lstStyle/>
        <a:p>
          <a:endParaRPr lang="es-EC" dirty="0"/>
        </a:p>
      </dgm:t>
    </dgm:pt>
    <dgm:pt modelId="{0A26E6D6-DD63-4DEC-9662-1501F80488C4}">
      <dgm:prSet phldrT="[Texto]" custT="1"/>
      <dgm:spPr>
        <a:blipFill>
          <a:blip xmlns:r="http://schemas.openxmlformats.org/officeDocument/2006/relationships" r:embed="rId1"/>
          <a:stretch>
            <a:fillRect/>
          </a:stretch>
        </a:blipFill>
        <a:ln>
          <a:solidFill>
            <a:srgbClr val="00B050"/>
          </a:solidFill>
        </a:ln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A2872337-0A3A-4D10-8415-E0F156AB97CF}" type="parTrans" cxnId="{4027489B-DFA2-4427-9F02-CFFF91F5ABF7}">
      <dgm:prSet/>
      <dgm:spPr/>
      <dgm:t>
        <a:bodyPr/>
        <a:lstStyle/>
        <a:p>
          <a:endParaRPr lang="es-EC"/>
        </a:p>
      </dgm:t>
    </dgm:pt>
    <dgm:pt modelId="{4CE996BA-7F38-4011-8CDA-2F081BF76709}" type="sibTrans" cxnId="{4027489B-DFA2-4427-9F02-CFFF91F5ABF7}">
      <dgm:prSet/>
      <dgm:spPr/>
      <dgm:t>
        <a:bodyPr/>
        <a:lstStyle/>
        <a:p>
          <a:endParaRPr lang="es-EC"/>
        </a:p>
      </dgm:t>
    </dgm:pt>
    <dgm:pt modelId="{F5A1382E-14AA-4AC8-8188-CDF755DC77AC}" type="pres">
      <dgm:prSet presAssocID="{608C3433-0C08-41D2-BE3F-E6A161FE744A}" presName="Name0" presStyleCnt="0">
        <dgm:presLayoutVars>
          <dgm:dir/>
          <dgm:resizeHandles val="exact"/>
        </dgm:presLayoutVars>
      </dgm:prSet>
      <dgm:spPr/>
    </dgm:pt>
    <dgm:pt modelId="{B6D7B025-B342-48E4-A451-10314D2F9383}" type="pres">
      <dgm:prSet presAssocID="{608C3433-0C08-41D2-BE3F-E6A161FE744A}" presName="vNodes" presStyleCnt="0"/>
      <dgm:spPr/>
    </dgm:pt>
    <dgm:pt modelId="{E6D62BFA-BDAB-4BA6-B07F-6C5C589A3389}" type="pres">
      <dgm:prSet presAssocID="{62171A55-7505-4053-9B2B-58BC29C5D941}" presName="node" presStyleLbl="node1" presStyleIdx="0" presStyleCnt="3" custScaleX="158814" custScaleY="154909" custLinFactX="100000" custLinFactNeighborX="190359" custLinFactNeighborY="789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FBCB48-5567-4B4E-8AEF-4FEF8B60A563}" type="pres">
      <dgm:prSet presAssocID="{09C71A5E-9FAF-4657-80ED-DB598C349AE8}" presName="spacerT" presStyleCnt="0"/>
      <dgm:spPr/>
    </dgm:pt>
    <dgm:pt modelId="{47E2C25F-A0B6-4879-B34F-3EAEBAF1F4CE}" type="pres">
      <dgm:prSet presAssocID="{09C71A5E-9FAF-4657-80ED-DB598C349AE8}" presName="sibTrans" presStyleLbl="sibTrans2D1" presStyleIdx="0" presStyleCnt="2" custLinFactY="-43546" custLinFactNeighborX="-1210" custLinFactNeighborY="-100000"/>
      <dgm:spPr>
        <a:prstGeom prst="mathEqual">
          <a:avLst/>
        </a:prstGeom>
      </dgm:spPr>
      <dgm:t>
        <a:bodyPr/>
        <a:lstStyle/>
        <a:p>
          <a:endParaRPr lang="es-EC"/>
        </a:p>
      </dgm:t>
    </dgm:pt>
    <dgm:pt modelId="{417FDBEA-CBF3-4B56-9189-FC015DCB49AF}" type="pres">
      <dgm:prSet presAssocID="{09C71A5E-9FAF-4657-80ED-DB598C349AE8}" presName="spacerB" presStyleCnt="0"/>
      <dgm:spPr/>
    </dgm:pt>
    <dgm:pt modelId="{A648346E-37B1-4400-9B9D-878D165651CD}" type="pres">
      <dgm:prSet presAssocID="{D594A421-37D1-44E0-8C4B-D519C18ED8BE}" presName="node" presStyleLbl="node1" presStyleIdx="1" presStyleCnt="3" custScaleX="154004" custScaleY="152057" custLinFactX="100000" custLinFactY="-51916" custLinFactNeighborX="182598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C1E8D3-0BBC-4C01-9FB7-CC89B1E923D7}" type="pres">
      <dgm:prSet presAssocID="{608C3433-0C08-41D2-BE3F-E6A161FE744A}" presName="sibTransLast" presStyleLbl="sibTrans2D1" presStyleIdx="1" presStyleCnt="2" custAng="21509470" custScaleX="194655" custScaleY="109523" custLinFactX="100000" custLinFactNeighborX="157374" custLinFactNeighborY="35814"/>
      <dgm:spPr/>
      <dgm:t>
        <a:bodyPr/>
        <a:lstStyle/>
        <a:p>
          <a:endParaRPr lang="es-EC"/>
        </a:p>
      </dgm:t>
    </dgm:pt>
    <dgm:pt modelId="{F8A44BD3-AADC-4ACB-8B60-3B43D2C1C879}" type="pres">
      <dgm:prSet presAssocID="{608C3433-0C08-41D2-BE3F-E6A161FE744A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289E9968-EF87-4213-839A-15BC97AF3BD0}" type="pres">
      <dgm:prSet presAssocID="{608C3433-0C08-41D2-BE3F-E6A161FE744A}" presName="lastNode" presStyleLbl="node1" presStyleIdx="2" presStyleCnt="3" custScaleX="105976" custScaleY="98764" custLinFactX="-100000" custLinFactNeighborX="-132525" custLinFactNeighborY="-150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DF5BCCC-FDC8-43FD-89D6-CD836F6B8C1C}" srcId="{608C3433-0C08-41D2-BE3F-E6A161FE744A}" destId="{62171A55-7505-4053-9B2B-58BC29C5D941}" srcOrd="0" destOrd="0" parTransId="{5FAE45B1-AA61-4CAB-B965-5B9E2C0B5548}" sibTransId="{09C71A5E-9FAF-4657-80ED-DB598C349AE8}"/>
    <dgm:cxn modelId="{23F0F5D5-FC98-43E0-B7DF-CAD4D2790691}" srcId="{608C3433-0C08-41D2-BE3F-E6A161FE744A}" destId="{D594A421-37D1-44E0-8C4B-D519C18ED8BE}" srcOrd="1" destOrd="0" parTransId="{D02A239E-F3F6-425E-AAF9-447BCF3E99E9}" sibTransId="{D3AF07F4-BA53-4ECD-958F-438123670340}"/>
    <dgm:cxn modelId="{7E6CBA24-93CB-418E-B5EE-466CE2D90DB7}" type="presOf" srcId="{62171A55-7505-4053-9B2B-58BC29C5D941}" destId="{E6D62BFA-BDAB-4BA6-B07F-6C5C589A3389}" srcOrd="0" destOrd="0" presId="urn:microsoft.com/office/officeart/2005/8/layout/equation2"/>
    <dgm:cxn modelId="{1FEAFF1F-80E0-4A45-955C-50FE4E2164CD}" type="presOf" srcId="{09C71A5E-9FAF-4657-80ED-DB598C349AE8}" destId="{47E2C25F-A0B6-4879-B34F-3EAEBAF1F4CE}" srcOrd="0" destOrd="0" presId="urn:microsoft.com/office/officeart/2005/8/layout/equation2"/>
    <dgm:cxn modelId="{C53F142D-C820-4660-8A2A-F4419CF65667}" type="presOf" srcId="{0A26E6D6-DD63-4DEC-9662-1501F80488C4}" destId="{289E9968-EF87-4213-839A-15BC97AF3BD0}" srcOrd="0" destOrd="0" presId="urn:microsoft.com/office/officeart/2005/8/layout/equation2"/>
    <dgm:cxn modelId="{AB4E8819-E06D-47B2-988A-5A0185F9168D}" type="presOf" srcId="{D594A421-37D1-44E0-8C4B-D519C18ED8BE}" destId="{A648346E-37B1-4400-9B9D-878D165651CD}" srcOrd="0" destOrd="0" presId="urn:microsoft.com/office/officeart/2005/8/layout/equation2"/>
    <dgm:cxn modelId="{4027489B-DFA2-4427-9F02-CFFF91F5ABF7}" srcId="{608C3433-0C08-41D2-BE3F-E6A161FE744A}" destId="{0A26E6D6-DD63-4DEC-9662-1501F80488C4}" srcOrd="2" destOrd="0" parTransId="{A2872337-0A3A-4D10-8415-E0F156AB97CF}" sibTransId="{4CE996BA-7F38-4011-8CDA-2F081BF76709}"/>
    <dgm:cxn modelId="{CE3AE660-8C2D-41C2-8BD9-7C5A3E6F9042}" type="presOf" srcId="{608C3433-0C08-41D2-BE3F-E6A161FE744A}" destId="{F5A1382E-14AA-4AC8-8188-CDF755DC77AC}" srcOrd="0" destOrd="0" presId="urn:microsoft.com/office/officeart/2005/8/layout/equation2"/>
    <dgm:cxn modelId="{7CA3497C-0326-4D46-B6E0-782CE4385008}" type="presOf" srcId="{D3AF07F4-BA53-4ECD-958F-438123670340}" destId="{F8A44BD3-AADC-4ACB-8B60-3B43D2C1C879}" srcOrd="1" destOrd="0" presId="urn:microsoft.com/office/officeart/2005/8/layout/equation2"/>
    <dgm:cxn modelId="{3649D6FB-E3F1-4B7A-86B0-E5964527F4FF}" type="presOf" srcId="{D3AF07F4-BA53-4ECD-958F-438123670340}" destId="{AFC1E8D3-0BBC-4C01-9FB7-CC89B1E923D7}" srcOrd="0" destOrd="0" presId="urn:microsoft.com/office/officeart/2005/8/layout/equation2"/>
    <dgm:cxn modelId="{FE86409B-1546-40EA-BFB9-D7E9047AA4D3}" type="presParOf" srcId="{F5A1382E-14AA-4AC8-8188-CDF755DC77AC}" destId="{B6D7B025-B342-48E4-A451-10314D2F9383}" srcOrd="0" destOrd="0" presId="urn:microsoft.com/office/officeart/2005/8/layout/equation2"/>
    <dgm:cxn modelId="{E39A328A-C570-486A-B382-FAB2FECD82B8}" type="presParOf" srcId="{B6D7B025-B342-48E4-A451-10314D2F9383}" destId="{E6D62BFA-BDAB-4BA6-B07F-6C5C589A3389}" srcOrd="0" destOrd="0" presId="urn:microsoft.com/office/officeart/2005/8/layout/equation2"/>
    <dgm:cxn modelId="{167BBEAB-11C1-4E23-A8C9-8E583243B4AB}" type="presParOf" srcId="{B6D7B025-B342-48E4-A451-10314D2F9383}" destId="{55FBCB48-5567-4B4E-8AEF-4FEF8B60A563}" srcOrd="1" destOrd="0" presId="urn:microsoft.com/office/officeart/2005/8/layout/equation2"/>
    <dgm:cxn modelId="{B59736C6-150E-4A05-9D37-DE9EFA9B1C94}" type="presParOf" srcId="{B6D7B025-B342-48E4-A451-10314D2F9383}" destId="{47E2C25F-A0B6-4879-B34F-3EAEBAF1F4CE}" srcOrd="2" destOrd="0" presId="urn:microsoft.com/office/officeart/2005/8/layout/equation2"/>
    <dgm:cxn modelId="{874A9399-1939-47BF-9B41-174F1B650D89}" type="presParOf" srcId="{B6D7B025-B342-48E4-A451-10314D2F9383}" destId="{417FDBEA-CBF3-4B56-9189-FC015DCB49AF}" srcOrd="3" destOrd="0" presId="urn:microsoft.com/office/officeart/2005/8/layout/equation2"/>
    <dgm:cxn modelId="{9F49931F-59C5-42BF-BCDF-B27C1059A804}" type="presParOf" srcId="{B6D7B025-B342-48E4-A451-10314D2F9383}" destId="{A648346E-37B1-4400-9B9D-878D165651CD}" srcOrd="4" destOrd="0" presId="urn:microsoft.com/office/officeart/2005/8/layout/equation2"/>
    <dgm:cxn modelId="{1E2C98DC-423A-4138-ABE1-00C7BA738925}" type="presParOf" srcId="{F5A1382E-14AA-4AC8-8188-CDF755DC77AC}" destId="{AFC1E8D3-0BBC-4C01-9FB7-CC89B1E923D7}" srcOrd="1" destOrd="0" presId="urn:microsoft.com/office/officeart/2005/8/layout/equation2"/>
    <dgm:cxn modelId="{0C037B5D-BADC-401E-8D83-1FF6064B1DFC}" type="presParOf" srcId="{AFC1E8D3-0BBC-4C01-9FB7-CC89B1E923D7}" destId="{F8A44BD3-AADC-4ACB-8B60-3B43D2C1C879}" srcOrd="0" destOrd="0" presId="urn:microsoft.com/office/officeart/2005/8/layout/equation2"/>
    <dgm:cxn modelId="{B4F07C64-4BCA-4130-AA49-8F02040A52B7}" type="presParOf" srcId="{F5A1382E-14AA-4AC8-8188-CDF755DC77AC}" destId="{289E9968-EF87-4213-839A-15BC97AF3BD0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BBEEED1-BA01-4CE7-8F25-CCFE7CB6EA08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96916BD-247A-4EA6-94EE-A4E968CFA530}">
      <dgm:prSet phldrT="[Texto]" custT="1"/>
      <dgm:spPr/>
      <dgm:t>
        <a:bodyPr/>
        <a:lstStyle/>
        <a:p>
          <a:r>
            <a:rPr lang="es-EC" sz="1800" dirty="0" smtClean="0"/>
            <a:t> La transferencia de calor es común en procesos industriales</a:t>
          </a:r>
          <a:endParaRPr lang="es-EC" sz="1800" dirty="0"/>
        </a:p>
      </dgm:t>
    </dgm:pt>
    <dgm:pt modelId="{02F78623-A5CC-4A8D-8383-20F4943A16D3}" type="parTrans" cxnId="{2CBCA7C4-F728-43F1-AF0D-EB891F7F614D}">
      <dgm:prSet/>
      <dgm:spPr/>
      <dgm:t>
        <a:bodyPr/>
        <a:lstStyle/>
        <a:p>
          <a:endParaRPr lang="es-EC"/>
        </a:p>
      </dgm:t>
    </dgm:pt>
    <dgm:pt modelId="{D6603789-2C8A-4ABF-8500-6784F6C6C2A6}" type="sibTrans" cxnId="{2CBCA7C4-F728-43F1-AF0D-EB891F7F614D}">
      <dgm:prSet/>
      <dgm:spPr/>
      <dgm:t>
        <a:bodyPr/>
        <a:lstStyle/>
        <a:p>
          <a:endParaRPr lang="es-EC"/>
        </a:p>
      </dgm:t>
    </dgm:pt>
    <dgm:pt modelId="{E1CD8578-1BA6-47BD-8CAF-2FA416D8BDB5}">
      <dgm:prSet phldrT="[Texto]" custT="1"/>
      <dgm:spPr/>
      <dgm:t>
        <a:bodyPr/>
        <a:lstStyle/>
        <a:p>
          <a:r>
            <a:rPr lang="es-EC" sz="1800" b="0" dirty="0" smtClean="0"/>
            <a:t>Es necesario para el estudiante comprender estas interacciones energéticas</a:t>
          </a:r>
          <a:endParaRPr lang="es-EC" sz="1800" b="0" dirty="0"/>
        </a:p>
      </dgm:t>
    </dgm:pt>
    <dgm:pt modelId="{9EC48DE6-1485-4953-A99F-27C7F73B0F88}" type="parTrans" cxnId="{F852F3CE-3CE1-4934-BBA4-54278445222C}">
      <dgm:prSet/>
      <dgm:spPr/>
      <dgm:t>
        <a:bodyPr/>
        <a:lstStyle/>
        <a:p>
          <a:endParaRPr lang="es-EC"/>
        </a:p>
      </dgm:t>
    </dgm:pt>
    <dgm:pt modelId="{8DCFFF3C-94AA-4A57-A4A6-E2AA3537CFFF}" type="sibTrans" cxnId="{F852F3CE-3CE1-4934-BBA4-54278445222C}">
      <dgm:prSet/>
      <dgm:spPr/>
      <dgm:t>
        <a:bodyPr/>
        <a:lstStyle/>
        <a:p>
          <a:endParaRPr lang="es-EC"/>
        </a:p>
      </dgm:t>
    </dgm:pt>
    <dgm:pt modelId="{45E7D33C-214D-42B6-8182-69E904066D9F}">
      <dgm:prSet phldrT="[Texto]" custT="1"/>
      <dgm:spPr/>
      <dgm:t>
        <a:bodyPr/>
        <a:lstStyle/>
        <a:p>
          <a:r>
            <a:rPr lang="es-EC" sz="1800" dirty="0" smtClean="0"/>
            <a:t>Comprendiendo y aplicando de mejor manera los conocimientos adquiridos para realizar diseños optimizados en relación a este tipo de transferencia de energía. </a:t>
          </a:r>
          <a:endParaRPr lang="es-EC" sz="1800" dirty="0"/>
        </a:p>
      </dgm:t>
    </dgm:pt>
    <dgm:pt modelId="{1F59D5C1-A310-4163-AD58-DAB480CEE807}" type="parTrans" cxnId="{610B03B1-A033-4653-B232-B6104EE38BCC}">
      <dgm:prSet/>
      <dgm:spPr/>
      <dgm:t>
        <a:bodyPr/>
        <a:lstStyle/>
        <a:p>
          <a:endParaRPr lang="es-EC"/>
        </a:p>
      </dgm:t>
    </dgm:pt>
    <dgm:pt modelId="{31EC640F-0BB2-4B8A-89E8-C4E5006B2BBB}" type="sibTrans" cxnId="{610B03B1-A033-4653-B232-B6104EE38BCC}">
      <dgm:prSet/>
      <dgm:spPr/>
      <dgm:t>
        <a:bodyPr/>
        <a:lstStyle/>
        <a:p>
          <a:endParaRPr lang="es-EC"/>
        </a:p>
      </dgm:t>
    </dgm:pt>
    <dgm:pt modelId="{4205FD4C-A4CA-4E76-B687-80FC2043219A}" type="pres">
      <dgm:prSet presAssocID="{BBBEEED1-BA01-4CE7-8F25-CCFE7CB6EA08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C1C1B027-35DB-4EA4-BD9D-23ED20A0AB7F}" type="pres">
      <dgm:prSet presAssocID="{096916BD-247A-4EA6-94EE-A4E968CFA530}" presName="Accent1" presStyleCnt="0"/>
      <dgm:spPr/>
    </dgm:pt>
    <dgm:pt modelId="{174B2CFB-582B-4BCF-A33E-1EEFB52AEE90}" type="pres">
      <dgm:prSet presAssocID="{096916BD-247A-4EA6-94EE-A4E968CFA530}" presName="Accent" presStyleLbl="node1" presStyleIdx="0" presStyleCnt="3" custScaleX="223890" custScaleY="102730" custLinFactNeighborY="-1545"/>
      <dgm:spPr>
        <a:solidFill>
          <a:srgbClr val="00B050"/>
        </a:solidFill>
        <a:ln w="0" cmpd="sng">
          <a:solidFill>
            <a:srgbClr val="00B050"/>
          </a:solidFill>
        </a:ln>
      </dgm:spPr>
      <dgm:t>
        <a:bodyPr/>
        <a:lstStyle/>
        <a:p>
          <a:endParaRPr lang="es-EC"/>
        </a:p>
      </dgm:t>
    </dgm:pt>
    <dgm:pt modelId="{2035D960-3ED4-4C0F-8D5B-618CD40B9E7B}" type="pres">
      <dgm:prSet presAssocID="{096916BD-247A-4EA6-94EE-A4E968CFA530}" presName="Parent1" presStyleLbl="revTx" presStyleIdx="0" presStyleCnt="3" custScaleX="222270" custScaleY="259508" custLinFactNeighborX="-2820" custLinFactNeighborY="-1933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E09923-9266-4EC6-B7BC-D59282EC17F4}" type="pres">
      <dgm:prSet presAssocID="{E1CD8578-1BA6-47BD-8CAF-2FA416D8BDB5}" presName="Accent2" presStyleCnt="0"/>
      <dgm:spPr/>
    </dgm:pt>
    <dgm:pt modelId="{B68BA397-B947-477A-A690-A1F0EF25642A}" type="pres">
      <dgm:prSet presAssocID="{E1CD8578-1BA6-47BD-8CAF-2FA416D8BDB5}" presName="Accent" presStyleLbl="node1" presStyleIdx="1" presStyleCnt="3" custScaleX="178449" custScaleY="83508" custLinFactNeighborY="1784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es-EC"/>
        </a:p>
      </dgm:t>
    </dgm:pt>
    <dgm:pt modelId="{64FE2247-8F26-4B76-82A1-F25FEF4B6CD3}" type="pres">
      <dgm:prSet presAssocID="{E1CD8578-1BA6-47BD-8CAF-2FA416D8BDB5}" presName="Parent2" presStyleLbl="revTx" presStyleIdx="1" presStyleCnt="3" custScaleX="146429" custScaleY="145345" custLinFactNeighborX="-26271" custLinFactNeighborY="14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89494B-AFE1-48ED-BBE3-B9081A3C8A71}" type="pres">
      <dgm:prSet presAssocID="{45E7D33C-214D-42B6-8182-69E904066D9F}" presName="Accent3" presStyleCnt="0"/>
      <dgm:spPr/>
    </dgm:pt>
    <dgm:pt modelId="{93111E72-8F99-4DC3-9767-31D81F09292A}" type="pres">
      <dgm:prSet presAssocID="{45E7D33C-214D-42B6-8182-69E904066D9F}" presName="Accent" presStyleLbl="node1" presStyleIdx="2" presStyleCnt="3" custScaleX="226755" custScaleY="88746" custLinFactNeighborX="5673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es-EC"/>
        </a:p>
      </dgm:t>
    </dgm:pt>
    <dgm:pt modelId="{FCDEA04C-17C8-4210-8EC6-52E0FB45A185}" type="pres">
      <dgm:prSet presAssocID="{45E7D33C-214D-42B6-8182-69E904066D9F}" presName="Parent3" presStyleLbl="revTx" presStyleIdx="2" presStyleCnt="3" custScaleX="296991" custScaleY="194856" custLinFactNeighborX="4716" custLinFactNeighborY="-31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CBCA7C4-F728-43F1-AF0D-EB891F7F614D}" srcId="{BBBEEED1-BA01-4CE7-8F25-CCFE7CB6EA08}" destId="{096916BD-247A-4EA6-94EE-A4E968CFA530}" srcOrd="0" destOrd="0" parTransId="{02F78623-A5CC-4A8D-8383-20F4943A16D3}" sibTransId="{D6603789-2C8A-4ABF-8500-6784F6C6C2A6}"/>
    <dgm:cxn modelId="{7C17B76D-BFCB-487D-8836-D7A15C70DAFD}" type="presOf" srcId="{096916BD-247A-4EA6-94EE-A4E968CFA530}" destId="{2035D960-3ED4-4C0F-8D5B-618CD40B9E7B}" srcOrd="0" destOrd="0" presId="urn:microsoft.com/office/officeart/2009/layout/CircleArrowProcess"/>
    <dgm:cxn modelId="{0527AACA-03E9-48F1-98FF-21B66F24ACEF}" type="presOf" srcId="{BBBEEED1-BA01-4CE7-8F25-CCFE7CB6EA08}" destId="{4205FD4C-A4CA-4E76-B687-80FC2043219A}" srcOrd="0" destOrd="0" presId="urn:microsoft.com/office/officeart/2009/layout/CircleArrowProcess"/>
    <dgm:cxn modelId="{E7A81D12-CDDA-48DD-A43E-2AB8CA8CF8DA}" type="presOf" srcId="{E1CD8578-1BA6-47BD-8CAF-2FA416D8BDB5}" destId="{64FE2247-8F26-4B76-82A1-F25FEF4B6CD3}" srcOrd="0" destOrd="0" presId="urn:microsoft.com/office/officeart/2009/layout/CircleArrowProcess"/>
    <dgm:cxn modelId="{BDDC3EF5-492E-442A-99B0-8F427E8C2D39}" type="presOf" srcId="{45E7D33C-214D-42B6-8182-69E904066D9F}" destId="{FCDEA04C-17C8-4210-8EC6-52E0FB45A185}" srcOrd="0" destOrd="0" presId="urn:microsoft.com/office/officeart/2009/layout/CircleArrowProcess"/>
    <dgm:cxn modelId="{F852F3CE-3CE1-4934-BBA4-54278445222C}" srcId="{BBBEEED1-BA01-4CE7-8F25-CCFE7CB6EA08}" destId="{E1CD8578-1BA6-47BD-8CAF-2FA416D8BDB5}" srcOrd="1" destOrd="0" parTransId="{9EC48DE6-1485-4953-A99F-27C7F73B0F88}" sibTransId="{8DCFFF3C-94AA-4A57-A4A6-E2AA3537CFFF}"/>
    <dgm:cxn modelId="{610B03B1-A033-4653-B232-B6104EE38BCC}" srcId="{BBBEEED1-BA01-4CE7-8F25-CCFE7CB6EA08}" destId="{45E7D33C-214D-42B6-8182-69E904066D9F}" srcOrd="2" destOrd="0" parTransId="{1F59D5C1-A310-4163-AD58-DAB480CEE807}" sibTransId="{31EC640F-0BB2-4B8A-89E8-C4E5006B2BBB}"/>
    <dgm:cxn modelId="{F5F75517-18F0-40DD-9FF6-1EBE40923130}" type="presParOf" srcId="{4205FD4C-A4CA-4E76-B687-80FC2043219A}" destId="{C1C1B027-35DB-4EA4-BD9D-23ED20A0AB7F}" srcOrd="0" destOrd="0" presId="urn:microsoft.com/office/officeart/2009/layout/CircleArrowProcess"/>
    <dgm:cxn modelId="{1C96D8C0-6A98-41A9-B7A5-9BC8FB75DFAC}" type="presParOf" srcId="{C1C1B027-35DB-4EA4-BD9D-23ED20A0AB7F}" destId="{174B2CFB-582B-4BCF-A33E-1EEFB52AEE90}" srcOrd="0" destOrd="0" presId="urn:microsoft.com/office/officeart/2009/layout/CircleArrowProcess"/>
    <dgm:cxn modelId="{DA533D25-299E-4479-9E62-629C7DDC67C3}" type="presParOf" srcId="{4205FD4C-A4CA-4E76-B687-80FC2043219A}" destId="{2035D960-3ED4-4C0F-8D5B-618CD40B9E7B}" srcOrd="1" destOrd="0" presId="urn:microsoft.com/office/officeart/2009/layout/CircleArrowProcess"/>
    <dgm:cxn modelId="{D7F7BCED-5252-4AAB-8902-7AB0CE5139A1}" type="presParOf" srcId="{4205FD4C-A4CA-4E76-B687-80FC2043219A}" destId="{61E09923-9266-4EC6-B7BC-D59282EC17F4}" srcOrd="2" destOrd="0" presId="urn:microsoft.com/office/officeart/2009/layout/CircleArrowProcess"/>
    <dgm:cxn modelId="{B4893D13-B1A8-4CE1-9E11-50453949916D}" type="presParOf" srcId="{61E09923-9266-4EC6-B7BC-D59282EC17F4}" destId="{B68BA397-B947-477A-A690-A1F0EF25642A}" srcOrd="0" destOrd="0" presId="urn:microsoft.com/office/officeart/2009/layout/CircleArrowProcess"/>
    <dgm:cxn modelId="{2BD22949-094D-47B4-AB50-4A0BCBEC4F33}" type="presParOf" srcId="{4205FD4C-A4CA-4E76-B687-80FC2043219A}" destId="{64FE2247-8F26-4B76-82A1-F25FEF4B6CD3}" srcOrd="3" destOrd="0" presId="urn:microsoft.com/office/officeart/2009/layout/CircleArrowProcess"/>
    <dgm:cxn modelId="{82DB9AF0-01DB-4977-8A32-CD22102DFEB0}" type="presParOf" srcId="{4205FD4C-A4CA-4E76-B687-80FC2043219A}" destId="{FC89494B-AFE1-48ED-BBE3-B9081A3C8A71}" srcOrd="4" destOrd="0" presId="urn:microsoft.com/office/officeart/2009/layout/CircleArrowProcess"/>
    <dgm:cxn modelId="{A96D5C76-0F2A-4C78-A6F5-D23D33753D91}" type="presParOf" srcId="{FC89494B-AFE1-48ED-BBE3-B9081A3C8A71}" destId="{93111E72-8F99-4DC3-9767-31D81F09292A}" srcOrd="0" destOrd="0" presId="urn:microsoft.com/office/officeart/2009/layout/CircleArrowProcess"/>
    <dgm:cxn modelId="{9D9FFD4C-D47F-4685-A450-E5CE4AD6F2D6}" type="presParOf" srcId="{4205FD4C-A4CA-4E76-B687-80FC2043219A}" destId="{FCDEA04C-17C8-4210-8EC6-52E0FB45A185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BB74F-8318-4F52-AF32-0AC6640BAE6B}">
      <dsp:nvSpPr>
        <dsp:cNvPr id="0" name=""/>
        <dsp:cNvSpPr/>
      </dsp:nvSpPr>
      <dsp:spPr>
        <a:xfrm rot="10800000">
          <a:off x="1778198" y="1512"/>
          <a:ext cx="6463974" cy="600219"/>
        </a:xfrm>
        <a:prstGeom prst="homePlate">
          <a:avLst/>
        </a:prstGeom>
        <a:noFill/>
        <a:ln w="25400" cap="flat" cmpd="sng" algn="ctr">
          <a:solidFill>
            <a:srgbClr val="00A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680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INTRODUCCIÓN</a:t>
          </a:r>
          <a:endParaRPr lang="es-EC" sz="2800" b="1" kern="1200" dirty="0">
            <a:solidFill>
              <a:schemeClr val="tx1"/>
            </a:solidFill>
          </a:endParaRPr>
        </a:p>
      </dsp:txBody>
      <dsp:txXfrm rot="10800000">
        <a:off x="1928253" y="1512"/>
        <a:ext cx="6313919" cy="600219"/>
      </dsp:txXfrm>
    </dsp:sp>
    <dsp:sp modelId="{EA0FD2B2-1B2A-42E6-A31B-932498E05B28}">
      <dsp:nvSpPr>
        <dsp:cNvPr id="0" name=""/>
        <dsp:cNvSpPr/>
      </dsp:nvSpPr>
      <dsp:spPr>
        <a:xfrm>
          <a:off x="1478089" y="1512"/>
          <a:ext cx="600219" cy="60021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94889-0CCA-4EE9-B969-EE14855B7217}">
      <dsp:nvSpPr>
        <dsp:cNvPr id="0" name=""/>
        <dsp:cNvSpPr/>
      </dsp:nvSpPr>
      <dsp:spPr>
        <a:xfrm rot="10800000">
          <a:off x="1778198" y="780901"/>
          <a:ext cx="6463974" cy="600219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00A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680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JUSTIFICACIÓN</a:t>
          </a:r>
          <a:endParaRPr lang="es-EC" sz="2800" b="1" kern="1200" dirty="0">
            <a:solidFill>
              <a:schemeClr val="tx1"/>
            </a:solidFill>
          </a:endParaRPr>
        </a:p>
      </dsp:txBody>
      <dsp:txXfrm rot="10800000">
        <a:off x="1928253" y="780901"/>
        <a:ext cx="6313919" cy="600219"/>
      </dsp:txXfrm>
    </dsp:sp>
    <dsp:sp modelId="{0DF8A6D5-83C7-4C35-9586-70F1C8986E01}">
      <dsp:nvSpPr>
        <dsp:cNvPr id="0" name=""/>
        <dsp:cNvSpPr/>
      </dsp:nvSpPr>
      <dsp:spPr>
        <a:xfrm>
          <a:off x="1478089" y="780901"/>
          <a:ext cx="600219" cy="60021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22860-193A-4C67-8388-DB56338859E1}">
      <dsp:nvSpPr>
        <dsp:cNvPr id="0" name=""/>
        <dsp:cNvSpPr/>
      </dsp:nvSpPr>
      <dsp:spPr>
        <a:xfrm rot="10800000">
          <a:off x="1778198" y="1560290"/>
          <a:ext cx="6463974" cy="600219"/>
        </a:xfrm>
        <a:prstGeom prst="homePlate">
          <a:avLst/>
        </a:prstGeom>
        <a:noFill/>
        <a:ln w="25400" cap="flat" cmpd="sng" algn="ctr">
          <a:solidFill>
            <a:srgbClr val="00A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680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OBJETIVOS</a:t>
          </a:r>
          <a:endParaRPr lang="es-EC" sz="2800" b="1" kern="1200" dirty="0">
            <a:solidFill>
              <a:schemeClr val="tx1"/>
            </a:solidFill>
          </a:endParaRPr>
        </a:p>
      </dsp:txBody>
      <dsp:txXfrm rot="10800000">
        <a:off x="1928253" y="1560290"/>
        <a:ext cx="6313919" cy="600219"/>
      </dsp:txXfrm>
    </dsp:sp>
    <dsp:sp modelId="{8BCDCD32-E0DF-4541-92A0-1BC7DA2120E4}">
      <dsp:nvSpPr>
        <dsp:cNvPr id="0" name=""/>
        <dsp:cNvSpPr/>
      </dsp:nvSpPr>
      <dsp:spPr>
        <a:xfrm>
          <a:off x="1478089" y="1560290"/>
          <a:ext cx="600219" cy="60021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EF91F-6C55-43EE-B765-DC0CAE6F940A}">
      <dsp:nvSpPr>
        <dsp:cNvPr id="0" name=""/>
        <dsp:cNvSpPr/>
      </dsp:nvSpPr>
      <dsp:spPr>
        <a:xfrm rot="10800000">
          <a:off x="1778198" y="2339679"/>
          <a:ext cx="6463974" cy="600219"/>
        </a:xfrm>
        <a:prstGeom prst="homePlate">
          <a:avLst/>
        </a:prstGeom>
        <a:noFill/>
        <a:ln w="25400" cap="flat" cmpd="sng" algn="ctr">
          <a:solidFill>
            <a:srgbClr val="00A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680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METODOLOGÍA</a:t>
          </a:r>
          <a:endParaRPr lang="es-EC" sz="2800" b="1" kern="1200" dirty="0">
            <a:solidFill>
              <a:schemeClr val="tx1"/>
            </a:solidFill>
          </a:endParaRPr>
        </a:p>
      </dsp:txBody>
      <dsp:txXfrm rot="10800000">
        <a:off x="1928253" y="2339679"/>
        <a:ext cx="6313919" cy="600219"/>
      </dsp:txXfrm>
    </dsp:sp>
    <dsp:sp modelId="{B8394051-2299-4E76-9CB6-F05E09A0DB80}">
      <dsp:nvSpPr>
        <dsp:cNvPr id="0" name=""/>
        <dsp:cNvSpPr/>
      </dsp:nvSpPr>
      <dsp:spPr>
        <a:xfrm>
          <a:off x="1478089" y="2339679"/>
          <a:ext cx="600219" cy="60021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CE196-09B4-4B4E-8B2D-80E69DC59C94}">
      <dsp:nvSpPr>
        <dsp:cNvPr id="0" name=""/>
        <dsp:cNvSpPr/>
      </dsp:nvSpPr>
      <dsp:spPr>
        <a:xfrm rot="10800000">
          <a:off x="1778198" y="3119068"/>
          <a:ext cx="6463974" cy="600219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00A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680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PRUEBAS Y RESULTADOS</a:t>
          </a:r>
          <a:endParaRPr lang="es-EC" sz="2800" b="1" kern="1200" dirty="0">
            <a:solidFill>
              <a:schemeClr val="tx1"/>
            </a:solidFill>
          </a:endParaRPr>
        </a:p>
      </dsp:txBody>
      <dsp:txXfrm rot="10800000">
        <a:off x="1928253" y="3119068"/>
        <a:ext cx="6313919" cy="600219"/>
      </dsp:txXfrm>
    </dsp:sp>
    <dsp:sp modelId="{8A34FCEA-008F-4E1B-937B-6C51DDC89DA2}">
      <dsp:nvSpPr>
        <dsp:cNvPr id="0" name=""/>
        <dsp:cNvSpPr/>
      </dsp:nvSpPr>
      <dsp:spPr>
        <a:xfrm>
          <a:off x="1478089" y="3119068"/>
          <a:ext cx="600219" cy="60021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F5D483-6DA3-4FFE-AA13-CD404AFF4EC9}">
      <dsp:nvSpPr>
        <dsp:cNvPr id="0" name=""/>
        <dsp:cNvSpPr/>
      </dsp:nvSpPr>
      <dsp:spPr>
        <a:xfrm rot="10800000">
          <a:off x="1778198" y="3898457"/>
          <a:ext cx="6463974" cy="600219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00A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680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CONCLUSIONES</a:t>
          </a:r>
          <a:endParaRPr lang="es-EC" sz="2800" b="1" kern="1200" dirty="0">
            <a:solidFill>
              <a:schemeClr val="tx1"/>
            </a:solidFill>
          </a:endParaRPr>
        </a:p>
      </dsp:txBody>
      <dsp:txXfrm rot="10800000">
        <a:off x="1928253" y="3898457"/>
        <a:ext cx="6313919" cy="600219"/>
      </dsp:txXfrm>
    </dsp:sp>
    <dsp:sp modelId="{1B72315A-942A-4980-8AC3-AEBB739E2C19}">
      <dsp:nvSpPr>
        <dsp:cNvPr id="0" name=""/>
        <dsp:cNvSpPr/>
      </dsp:nvSpPr>
      <dsp:spPr>
        <a:xfrm>
          <a:off x="1478089" y="3898457"/>
          <a:ext cx="600219" cy="600219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80C92F-CDA9-45DD-920B-D0B32E8DFA60}">
      <dsp:nvSpPr>
        <dsp:cNvPr id="0" name=""/>
        <dsp:cNvSpPr/>
      </dsp:nvSpPr>
      <dsp:spPr>
        <a:xfrm rot="10800000">
          <a:off x="1778198" y="4677846"/>
          <a:ext cx="6463974" cy="600219"/>
        </a:xfrm>
        <a:prstGeom prst="homePlate">
          <a:avLst/>
        </a:prstGeom>
        <a:noFill/>
        <a:ln w="25400" cap="flat" cmpd="sng" algn="ctr">
          <a:solidFill>
            <a:srgbClr val="00A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680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RECOMENDACIONES</a:t>
          </a:r>
          <a:endParaRPr lang="es-EC" sz="2800" b="1" kern="1200" dirty="0">
            <a:solidFill>
              <a:schemeClr val="tx1"/>
            </a:solidFill>
          </a:endParaRPr>
        </a:p>
      </dsp:txBody>
      <dsp:txXfrm rot="10800000">
        <a:off x="1928253" y="4677846"/>
        <a:ext cx="6313919" cy="600219"/>
      </dsp:txXfrm>
    </dsp:sp>
    <dsp:sp modelId="{B47B384D-E706-460A-8098-07C2329D62CF}">
      <dsp:nvSpPr>
        <dsp:cNvPr id="0" name=""/>
        <dsp:cNvSpPr/>
      </dsp:nvSpPr>
      <dsp:spPr>
        <a:xfrm>
          <a:off x="1478089" y="4677846"/>
          <a:ext cx="600219" cy="600219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03F279-DEA7-4F07-A128-160FBB4F4568}">
      <dsp:nvSpPr>
        <dsp:cNvPr id="0" name=""/>
        <dsp:cNvSpPr/>
      </dsp:nvSpPr>
      <dsp:spPr>
        <a:xfrm>
          <a:off x="1212" y="149211"/>
          <a:ext cx="4729949" cy="2365873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i="0" kern="1200" dirty="0" smtClean="0">
              <a:solidFill>
                <a:schemeClr val="tx1"/>
              </a:solidFill>
            </a:rPr>
            <a:t>Se define como la energía en tránsito debido a una diferencia de temperaturas en un cuerpo o entre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s-EC" sz="2200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m:rPr>
                      <m:sty m:val="p"/>
                    </m:rPr>
                    <a:rPr lang="es-EC" sz="2200" i="0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m:rPr>
                      <m:sty m:val="p"/>
                    </m:rPr>
                    <a:rPr lang="es-EC" sz="2200" b="0" i="0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uerpos</m:t>
                  </m:r>
                </m:e>
                <m:sup>
                  <m:r>
                    <a:rPr lang="es-EC" sz="2200" b="0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(1)</m:t>
                  </m:r>
                </m:sup>
              </m:sSup>
            </m:oMath>
          </a14:m>
          <a:r>
            <a:rPr lang="es-EC" sz="2000" i="0" kern="1200" dirty="0" smtClean="0">
              <a:solidFill>
                <a:schemeClr val="tx1"/>
              </a:solidFill>
            </a:rPr>
            <a:t>.</a:t>
          </a:r>
          <a:endParaRPr lang="es-EC" sz="2000" i="0" kern="1200" dirty="0">
            <a:solidFill>
              <a:schemeClr val="tx1"/>
            </a:solidFill>
          </a:endParaRPr>
        </a:p>
      </dsp:txBody>
      <dsp:txXfrm>
        <a:off x="1212" y="149211"/>
        <a:ext cx="4729949" cy="2365873"/>
      </dsp:txXfrm>
    </dsp:sp>
    <dsp:sp modelId="{694D1273-B75E-4F6C-9A4C-F26C4DD95350}">
      <dsp:nvSpPr>
        <dsp:cNvPr id="0" name=""/>
        <dsp:cNvSpPr/>
      </dsp:nvSpPr>
      <dsp:spPr>
        <a:xfrm>
          <a:off x="5204156" y="149211"/>
          <a:ext cx="4729949" cy="2365873"/>
        </a:xfrm>
        <a:prstGeom prst="rect">
          <a:avLst/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Nos podemos referir como modos de transferencia de calor a la conducción, radiación y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s-EC" sz="2200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m:rPr>
                      <m:sty m:val="p"/>
                    </m:rPr>
                    <a:rPr lang="es-EC" sz="2200" i="0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convecci</m:t>
                  </m:r>
                  <m:r>
                    <a:rPr lang="es-EC" sz="2200" i="0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ó</m:t>
                  </m:r>
                  <m:r>
                    <m:rPr>
                      <m:sty m:val="p"/>
                    </m:rPr>
                    <a:rPr lang="es-EC" sz="2200" b="0" i="0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n</m:t>
                  </m:r>
                </m:e>
                <m:sup>
                  <m:r>
                    <a:rPr lang="es-EC" sz="2200" b="0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(2)</m:t>
                  </m:r>
                </m:sup>
              </m:sSup>
            </m:oMath>
          </a14:m>
          <a:r>
            <a:rPr lang="es-EC" sz="2000" kern="1200" dirty="0" smtClean="0">
              <a:solidFill>
                <a:schemeClr val="tx1"/>
              </a:solidFill>
            </a:rPr>
            <a:t>.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5204156" y="149211"/>
        <a:ext cx="4729949" cy="23658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62BFA-BDAB-4BA6-B07F-6C5C589A3389}">
      <dsp:nvSpPr>
        <dsp:cNvPr id="0" name=""/>
        <dsp:cNvSpPr/>
      </dsp:nvSpPr>
      <dsp:spPr>
        <a:xfrm>
          <a:off x="4374162" y="90887"/>
          <a:ext cx="2249854" cy="219453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Convección forzada</a:t>
          </a:r>
          <a:endParaRPr lang="es-EC" sz="2000" kern="1200" dirty="0"/>
        </a:p>
      </dsp:txBody>
      <dsp:txXfrm>
        <a:off x="4703645" y="412269"/>
        <a:ext cx="1590888" cy="1551769"/>
      </dsp:txXfrm>
    </dsp:sp>
    <dsp:sp modelId="{47E2C25F-A0B6-4879-B34F-3EAEBAF1F4CE}">
      <dsp:nvSpPr>
        <dsp:cNvPr id="0" name=""/>
        <dsp:cNvSpPr/>
      </dsp:nvSpPr>
      <dsp:spPr>
        <a:xfrm>
          <a:off x="964917" y="1836836"/>
          <a:ext cx="821662" cy="821662"/>
        </a:xfrm>
        <a:prstGeom prst="mathEqual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/>
        </a:p>
      </dsp:txBody>
      <dsp:txXfrm>
        <a:off x="1073828" y="2006098"/>
        <a:ext cx="603840" cy="483138"/>
      </dsp:txXfrm>
    </dsp:sp>
    <dsp:sp modelId="{A648346E-37B1-4400-9B9D-878D165651CD}">
      <dsp:nvSpPr>
        <dsp:cNvPr id="0" name=""/>
        <dsp:cNvSpPr/>
      </dsp:nvSpPr>
      <dsp:spPr>
        <a:xfrm>
          <a:off x="4298287" y="2395859"/>
          <a:ext cx="2181712" cy="21541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Convección libre. </a:t>
          </a:r>
          <a:endParaRPr lang="es-EC" sz="2000" kern="1200" dirty="0"/>
        </a:p>
      </dsp:txBody>
      <dsp:txXfrm>
        <a:off x="4617791" y="2711324"/>
        <a:ext cx="1542704" cy="1523200"/>
      </dsp:txXfrm>
    </dsp:sp>
    <dsp:sp modelId="{AFC1E8D3-0BBC-4C01-9FB7-CC89B1E923D7}">
      <dsp:nvSpPr>
        <dsp:cNvPr id="0" name=""/>
        <dsp:cNvSpPr/>
      </dsp:nvSpPr>
      <dsp:spPr>
        <a:xfrm rot="21580185">
          <a:off x="3742701" y="2183959"/>
          <a:ext cx="2102326" cy="577183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600" kern="1200" dirty="0"/>
        </a:p>
      </dsp:txBody>
      <dsp:txXfrm>
        <a:off x="3742702" y="2299895"/>
        <a:ext cx="1929171" cy="346309"/>
      </dsp:txXfrm>
    </dsp:sp>
    <dsp:sp modelId="{289E9968-EF87-4213-839A-15BC97AF3BD0}">
      <dsp:nvSpPr>
        <dsp:cNvPr id="0" name=""/>
        <dsp:cNvSpPr/>
      </dsp:nvSpPr>
      <dsp:spPr>
        <a:xfrm>
          <a:off x="0" y="874112"/>
          <a:ext cx="3002638" cy="27982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Es un modo de transporte de energía que se debe al movimiento de un fluido, gas o liquido a través de una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s-EC" sz="2200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m:rPr>
                      <m:sty m:val="p"/>
                    </m:rPr>
                    <a:rPr lang="es-EC" sz="2200" b="0" i="0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superficie</m:t>
                  </m:r>
                </m:e>
                <m:sup>
                  <m:r>
                    <a:rPr lang="es-EC" sz="2200" b="0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(3)</m:t>
                  </m:r>
                </m:sup>
              </m:sSup>
            </m:oMath>
          </a14:m>
          <a:r>
            <a:rPr lang="es-EC" sz="2000" kern="1200" dirty="0" smtClean="0"/>
            <a:t>.</a:t>
          </a:r>
          <a:endParaRPr lang="es-EC" sz="2000" kern="1200" dirty="0"/>
        </a:p>
      </dsp:txBody>
      <dsp:txXfrm>
        <a:off x="439726" y="1283913"/>
        <a:ext cx="2123186" cy="19786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B2CFB-582B-4BCF-A33E-1EEFB52AEE90}">
      <dsp:nvSpPr>
        <dsp:cNvPr id="0" name=""/>
        <dsp:cNvSpPr/>
      </dsp:nvSpPr>
      <dsp:spPr>
        <a:xfrm>
          <a:off x="2167227" y="5624"/>
          <a:ext cx="6614628" cy="303552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B050"/>
        </a:solidFill>
        <a:ln w="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5D960-3ED4-4C0F-8D5B-618CD40B9E7B}">
      <dsp:nvSpPr>
        <dsp:cNvPr id="0" name=""/>
        <dsp:cNvSpPr/>
      </dsp:nvSpPr>
      <dsp:spPr>
        <a:xfrm>
          <a:off x="3600403" y="345230"/>
          <a:ext cx="3649026" cy="2129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 La transferencia de calor es común en procesos industriales</a:t>
          </a:r>
          <a:endParaRPr lang="es-EC" sz="1800" kern="1200" dirty="0"/>
        </a:p>
      </dsp:txBody>
      <dsp:txXfrm>
        <a:off x="3600403" y="345230"/>
        <a:ext cx="3649026" cy="2129673"/>
      </dsp:txXfrm>
    </dsp:sp>
    <dsp:sp modelId="{B68BA397-B947-477A-A690-A1F0EF25642A}">
      <dsp:nvSpPr>
        <dsp:cNvPr id="0" name=""/>
        <dsp:cNvSpPr/>
      </dsp:nvSpPr>
      <dsp:spPr>
        <a:xfrm>
          <a:off x="2017907" y="2085768"/>
          <a:ext cx="5272115" cy="246754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FE2247-8F26-4B76-82A1-F25FEF4B6CD3}">
      <dsp:nvSpPr>
        <dsp:cNvPr id="0" name=""/>
        <dsp:cNvSpPr/>
      </dsp:nvSpPr>
      <dsp:spPr>
        <a:xfrm>
          <a:off x="3020702" y="2681104"/>
          <a:ext cx="2403937" cy="1192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/>
            <a:t>Es necesario para el estudiante comprender estas interacciones energéticas</a:t>
          </a:r>
          <a:endParaRPr lang="es-EC" sz="1800" b="0" kern="1200" dirty="0"/>
        </a:p>
      </dsp:txBody>
      <dsp:txXfrm>
        <a:off x="3020702" y="2681104"/>
        <a:ext cx="2403937" cy="1192785"/>
      </dsp:txXfrm>
    </dsp:sp>
    <dsp:sp modelId="{93111E72-8F99-4DC3-9767-31D81F09292A}">
      <dsp:nvSpPr>
        <dsp:cNvPr id="0" name=""/>
        <dsp:cNvSpPr/>
      </dsp:nvSpPr>
      <dsp:spPr>
        <a:xfrm>
          <a:off x="2742901" y="3833239"/>
          <a:ext cx="5755713" cy="225353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DEA04C-17C8-4210-8EC6-52E0FB45A185}">
      <dsp:nvSpPr>
        <dsp:cNvPr id="0" name=""/>
        <dsp:cNvSpPr/>
      </dsp:nvSpPr>
      <dsp:spPr>
        <a:xfrm>
          <a:off x="3114655" y="4184266"/>
          <a:ext cx="4875727" cy="1599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Comprendiendo y aplicando de mejor manera los conocimientos adquiridos para realizar diseños optimizados en relación a este tipo de transferencia de energía. </a:t>
          </a:r>
          <a:endParaRPr lang="es-EC" sz="1800" kern="1200" dirty="0"/>
        </a:p>
      </dsp:txBody>
      <dsp:txXfrm>
        <a:off x="3114655" y="4184266"/>
        <a:ext cx="4875727" cy="1599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l" eaLnBrk="1" hangingPunct="1">
              <a:buFontTx/>
              <a:buChar char="-"/>
              <a:defRPr sz="1300" b="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3292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Char char="-"/>
              <a:defRPr sz="1300" b="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9285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l" eaLnBrk="1" hangingPunct="1">
              <a:buFontTx/>
              <a:buChar char="-"/>
              <a:defRPr sz="1300" b="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3292" y="9519285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Char char="-"/>
              <a:defRPr sz="1300" b="0"/>
            </a:lvl1pPr>
          </a:lstStyle>
          <a:p>
            <a:pPr>
              <a:defRPr/>
            </a:pPr>
            <a:fld id="{CD2C976F-C7B6-4599-A7ED-D14C3B1464F2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2225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30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  <a:spAutoFit/>
          </a:bodyPr>
          <a:lstStyle>
            <a:lvl1pPr algn="l" eaLnBrk="1" hangingPunct="1">
              <a:buFontTx/>
              <a:buChar char="-"/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3292" y="0"/>
            <a:ext cx="2984871" cy="30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buFontTx/>
              <a:buChar char="-"/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27063" y="750888"/>
            <a:ext cx="5634037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422" y="4759642"/>
            <a:ext cx="5051320" cy="124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19344"/>
            <a:ext cx="2984871" cy="30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  <a:spAutoFit/>
          </a:bodyPr>
          <a:lstStyle>
            <a:lvl1pPr algn="l" eaLnBrk="1" hangingPunct="1">
              <a:buFontTx/>
              <a:buChar char="-"/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3292" y="9719344"/>
            <a:ext cx="2984871" cy="30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buFontTx/>
              <a:buChar char="-"/>
              <a:defRPr sz="13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9126406-1BA0-4C48-8824-1C7260A997CA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94259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918422" y="4759642"/>
            <a:ext cx="5051320" cy="282225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0102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918422" y="4759642"/>
            <a:ext cx="5051320" cy="282225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1951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918422" y="4759642"/>
            <a:ext cx="5051320" cy="282225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7070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CAD CAE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0525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CAD CAE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0064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Hola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217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4099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0585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1029902"/>
          <a:ext cx="10799763" cy="589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213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29902"/>
                        <a:ext cx="10799763" cy="5896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539988" y="6556041"/>
            <a:ext cx="2519945" cy="49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>
              <a:latin typeface="Arial" charset="0"/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3689919" y="6556041"/>
            <a:ext cx="3419925" cy="49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>
              <a:latin typeface="Arial" charset="0"/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539988" y="6556041"/>
            <a:ext cx="2519945" cy="49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>
              <a:latin typeface="Arial" charset="0"/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3689919" y="6556041"/>
            <a:ext cx="3419925" cy="49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>
              <a:latin typeface="Arial" charset="0"/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7761"/>
            <a:ext cx="10799763" cy="119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56870" y="273314"/>
            <a:ext cx="935604" cy="83158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2000">
              <a:latin typeface="Arial" charset="0"/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98" y="121658"/>
            <a:ext cx="3913040" cy="93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420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988" y="288306"/>
            <a:ext cx="9719787" cy="1199886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9988" y="1679845"/>
            <a:ext cx="9719787" cy="475121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17066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829833" y="288314"/>
            <a:ext cx="2429947" cy="6142747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9990" y="288314"/>
            <a:ext cx="7109844" cy="61427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92630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987" y="36515"/>
            <a:ext cx="9719787" cy="6108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 (Títulos)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988" y="863352"/>
            <a:ext cx="9719787" cy="55677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21990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53107" y="4626232"/>
            <a:ext cx="9179799" cy="1429864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53107" y="3051379"/>
            <a:ext cx="9179799" cy="15748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50" indent="0">
              <a:buNone/>
              <a:defRPr sz="1800"/>
            </a:lvl2pPr>
            <a:lvl3pPr marL="914502" indent="0">
              <a:buNone/>
              <a:defRPr sz="1600"/>
            </a:lvl3pPr>
            <a:lvl4pPr marL="1371753" indent="0">
              <a:buNone/>
              <a:defRPr sz="1400"/>
            </a:lvl4pPr>
            <a:lvl5pPr marL="1829003" indent="0">
              <a:buNone/>
              <a:defRPr sz="1400"/>
            </a:lvl5pPr>
            <a:lvl6pPr marL="2286254" indent="0">
              <a:buNone/>
              <a:defRPr sz="1400"/>
            </a:lvl6pPr>
            <a:lvl7pPr marL="2743505" indent="0">
              <a:buNone/>
              <a:defRPr sz="1400"/>
            </a:lvl7pPr>
            <a:lvl8pPr marL="3200756" indent="0">
              <a:buNone/>
              <a:defRPr sz="1400"/>
            </a:lvl8pPr>
            <a:lvl9pPr marL="3658008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242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988" y="288306"/>
            <a:ext cx="9719787" cy="1199886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39992" y="1679845"/>
            <a:ext cx="4769895" cy="475121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1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89881" y="1679845"/>
            <a:ext cx="4769895" cy="475121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1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00011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988" y="288306"/>
            <a:ext cx="9719787" cy="119988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9993" y="1611513"/>
            <a:ext cx="4771772" cy="67160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250" indent="0">
              <a:buNone/>
              <a:defRPr sz="2000" b="1"/>
            </a:lvl2pPr>
            <a:lvl3pPr marL="914502" indent="0">
              <a:buNone/>
              <a:defRPr sz="1800" b="1"/>
            </a:lvl3pPr>
            <a:lvl4pPr marL="1371753" indent="0">
              <a:buNone/>
              <a:defRPr sz="1600" b="1"/>
            </a:lvl4pPr>
            <a:lvl5pPr marL="1829003" indent="0">
              <a:buNone/>
              <a:defRPr sz="1600" b="1"/>
            </a:lvl5pPr>
            <a:lvl6pPr marL="2286254" indent="0">
              <a:buNone/>
              <a:defRPr sz="1600" b="1"/>
            </a:lvl6pPr>
            <a:lvl7pPr marL="2743505" indent="0">
              <a:buNone/>
              <a:defRPr sz="1600" b="1"/>
            </a:lvl7pPr>
            <a:lvl8pPr marL="3200756" indent="0">
              <a:buNone/>
              <a:defRPr sz="1600" b="1"/>
            </a:lvl8pPr>
            <a:lvl9pPr marL="3658008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39993" y="2283115"/>
            <a:ext cx="4771772" cy="414793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486136" y="1611513"/>
            <a:ext cx="4773645" cy="67160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250" indent="0">
              <a:buNone/>
              <a:defRPr sz="2000" b="1"/>
            </a:lvl2pPr>
            <a:lvl3pPr marL="914502" indent="0">
              <a:buNone/>
              <a:defRPr sz="1800" b="1"/>
            </a:lvl3pPr>
            <a:lvl4pPr marL="1371753" indent="0">
              <a:buNone/>
              <a:defRPr sz="1600" b="1"/>
            </a:lvl4pPr>
            <a:lvl5pPr marL="1829003" indent="0">
              <a:buNone/>
              <a:defRPr sz="1600" b="1"/>
            </a:lvl5pPr>
            <a:lvl6pPr marL="2286254" indent="0">
              <a:buNone/>
              <a:defRPr sz="1600" b="1"/>
            </a:lvl6pPr>
            <a:lvl7pPr marL="2743505" indent="0">
              <a:buNone/>
              <a:defRPr sz="1600" b="1"/>
            </a:lvl7pPr>
            <a:lvl8pPr marL="3200756" indent="0">
              <a:buNone/>
              <a:defRPr sz="1600" b="1"/>
            </a:lvl8pPr>
            <a:lvl9pPr marL="3658008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486136" y="2283115"/>
            <a:ext cx="4773645" cy="414793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3438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988" y="288306"/>
            <a:ext cx="9719787" cy="1199886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4072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152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990" y="286639"/>
            <a:ext cx="3553047" cy="121988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22412" y="286645"/>
            <a:ext cx="6037368" cy="6144414"/>
          </a:xfrm>
          <a:prstGeom prst="rect">
            <a:avLst/>
          </a:prstGeo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1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39990" y="1506527"/>
            <a:ext cx="3553047" cy="4924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50" indent="0">
              <a:buNone/>
              <a:defRPr sz="1200"/>
            </a:lvl2pPr>
            <a:lvl3pPr marL="914502" indent="0">
              <a:buNone/>
              <a:defRPr sz="1000"/>
            </a:lvl3pPr>
            <a:lvl4pPr marL="1371753" indent="0">
              <a:buNone/>
              <a:defRPr sz="900"/>
            </a:lvl4pPr>
            <a:lvl5pPr marL="1829003" indent="0">
              <a:buNone/>
              <a:defRPr sz="900"/>
            </a:lvl5pPr>
            <a:lvl6pPr marL="2286254" indent="0">
              <a:buNone/>
              <a:defRPr sz="900"/>
            </a:lvl6pPr>
            <a:lvl7pPr marL="2743505" indent="0">
              <a:buNone/>
              <a:defRPr sz="900"/>
            </a:lvl7pPr>
            <a:lvl8pPr marL="3200756" indent="0">
              <a:buNone/>
              <a:defRPr sz="900"/>
            </a:lvl8pPr>
            <a:lvl9pPr marL="3658008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41679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16829" y="5039519"/>
            <a:ext cx="6479858" cy="59494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116829" y="643272"/>
            <a:ext cx="6479858" cy="4319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1"/>
            </a:lvl1pPr>
            <a:lvl2pPr marL="457250" indent="0">
              <a:buNone/>
              <a:defRPr sz="2801"/>
            </a:lvl2pPr>
            <a:lvl3pPr marL="914502" indent="0">
              <a:buNone/>
              <a:defRPr sz="2401"/>
            </a:lvl3pPr>
            <a:lvl4pPr marL="1371753" indent="0">
              <a:buNone/>
              <a:defRPr sz="2000"/>
            </a:lvl4pPr>
            <a:lvl5pPr marL="1829003" indent="0">
              <a:buNone/>
              <a:defRPr sz="2000"/>
            </a:lvl5pPr>
            <a:lvl6pPr marL="2286254" indent="0">
              <a:buNone/>
              <a:defRPr sz="2000"/>
            </a:lvl6pPr>
            <a:lvl7pPr marL="2743505" indent="0">
              <a:buNone/>
              <a:defRPr sz="2000"/>
            </a:lvl7pPr>
            <a:lvl8pPr marL="3200756" indent="0">
              <a:buNone/>
              <a:defRPr sz="2000"/>
            </a:lvl8pPr>
            <a:lvl9pPr marL="3658008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116829" y="5634465"/>
            <a:ext cx="6479858" cy="8449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50" indent="0">
              <a:buNone/>
              <a:defRPr sz="1200"/>
            </a:lvl2pPr>
            <a:lvl3pPr marL="914502" indent="0">
              <a:buNone/>
              <a:defRPr sz="1000"/>
            </a:lvl3pPr>
            <a:lvl4pPr marL="1371753" indent="0">
              <a:buNone/>
              <a:defRPr sz="900"/>
            </a:lvl4pPr>
            <a:lvl5pPr marL="1829003" indent="0">
              <a:buNone/>
              <a:defRPr sz="900"/>
            </a:lvl5pPr>
            <a:lvl6pPr marL="2286254" indent="0">
              <a:buNone/>
              <a:defRPr sz="900"/>
            </a:lvl6pPr>
            <a:lvl7pPr marL="2743505" indent="0">
              <a:buNone/>
              <a:defRPr sz="900"/>
            </a:lvl7pPr>
            <a:lvl8pPr marL="3200756" indent="0">
              <a:buNone/>
              <a:defRPr sz="900"/>
            </a:lvl8pPr>
            <a:lvl9pPr marL="3658008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57535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8"/>
            <a:ext cx="10799763" cy="65160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2000">
              <a:latin typeface="Arial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2" y="6622708"/>
            <a:ext cx="9312921" cy="5766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2000">
              <a:latin typeface="Arial" charset="0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0001" y="6609369"/>
            <a:ext cx="786545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 sz="2000">
              <a:latin typeface="Arial" charset="0"/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0001" y="6556041"/>
            <a:ext cx="786545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 sz="2000">
              <a:latin typeface="Arial" charset="0"/>
            </a:endParaRPr>
          </a:p>
        </p:txBody>
      </p:sp>
      <p:pic>
        <p:nvPicPr>
          <p:cNvPr id="3078" name="Picture 26" descr="LOGO ESPE ORIGINAL copi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7951705" y="6246071"/>
            <a:ext cx="2722440" cy="66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97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13" r:id="rId2"/>
    <p:sldLayoutId id="2147484514" r:id="rId3"/>
    <p:sldLayoutId id="2147484515" r:id="rId4"/>
    <p:sldLayoutId id="2147484516" r:id="rId5"/>
    <p:sldLayoutId id="2147484517" r:id="rId6"/>
    <p:sldLayoutId id="2147484518" r:id="rId7"/>
    <p:sldLayoutId id="2147484519" r:id="rId8"/>
    <p:sldLayoutId id="2147484520" r:id="rId9"/>
    <p:sldLayoutId id="2147484521" r:id="rId10"/>
    <p:sldLayoutId id="2147484522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1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1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1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1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1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50" algn="r" rtl="0" eaLnBrk="1" fontAlgn="base" hangingPunct="1">
        <a:spcBef>
          <a:spcPct val="0"/>
        </a:spcBef>
        <a:spcAft>
          <a:spcPct val="0"/>
        </a:spcAft>
        <a:defRPr sz="3201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502" algn="r" rtl="0" eaLnBrk="1" fontAlgn="base" hangingPunct="1">
        <a:spcBef>
          <a:spcPct val="0"/>
        </a:spcBef>
        <a:spcAft>
          <a:spcPct val="0"/>
        </a:spcAft>
        <a:defRPr sz="3201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753" algn="r" rtl="0" eaLnBrk="1" fontAlgn="base" hangingPunct="1">
        <a:spcBef>
          <a:spcPct val="0"/>
        </a:spcBef>
        <a:spcAft>
          <a:spcPct val="0"/>
        </a:spcAft>
        <a:defRPr sz="3201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9003" algn="r" rtl="0" eaLnBrk="1" fontAlgn="base" hangingPunct="1">
        <a:spcBef>
          <a:spcPct val="0"/>
        </a:spcBef>
        <a:spcAft>
          <a:spcPct val="0"/>
        </a:spcAft>
        <a:defRPr sz="3201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39" indent="-342939" algn="l" rtl="0" eaLnBrk="1" fontAlgn="base" hangingPunct="1">
        <a:spcBef>
          <a:spcPct val="20000"/>
        </a:spcBef>
        <a:spcAft>
          <a:spcPct val="0"/>
        </a:spcAft>
        <a:buChar char="•"/>
        <a:defRPr sz="2401">
          <a:solidFill>
            <a:schemeClr val="bg1"/>
          </a:solidFill>
          <a:latin typeface="+mn-lt"/>
          <a:ea typeface="+mn-ea"/>
          <a:cs typeface="+mn-cs"/>
        </a:defRPr>
      </a:lvl1pPr>
      <a:lvl2pPr marL="743033" indent="-285782" algn="l" rtl="0" eaLnBrk="1" fontAlgn="base" hangingPunct="1">
        <a:spcBef>
          <a:spcPct val="20000"/>
        </a:spcBef>
        <a:spcAft>
          <a:spcPct val="0"/>
        </a:spcAft>
        <a:buChar char="–"/>
        <a:defRPr sz="2401">
          <a:solidFill>
            <a:schemeClr val="bg1"/>
          </a:solidFill>
          <a:latin typeface="+mn-lt"/>
        </a:defRPr>
      </a:lvl2pPr>
      <a:lvl3pPr marL="1143127" indent="-228626" algn="l" rtl="0" eaLnBrk="1" fontAlgn="base" hangingPunct="1">
        <a:spcBef>
          <a:spcPct val="20000"/>
        </a:spcBef>
        <a:spcAft>
          <a:spcPct val="0"/>
        </a:spcAft>
        <a:buChar char="•"/>
        <a:defRPr sz="2401">
          <a:solidFill>
            <a:schemeClr val="bg1"/>
          </a:solidFill>
          <a:latin typeface="+mn-lt"/>
        </a:defRPr>
      </a:lvl3pPr>
      <a:lvl4pPr marL="1600378" indent="-228626" algn="l" rtl="0" eaLnBrk="1" fontAlgn="base" hangingPunct="1">
        <a:spcBef>
          <a:spcPct val="20000"/>
        </a:spcBef>
        <a:spcAft>
          <a:spcPct val="0"/>
        </a:spcAft>
        <a:buChar char="–"/>
        <a:defRPr sz="2401">
          <a:solidFill>
            <a:schemeClr val="bg1"/>
          </a:solidFill>
          <a:latin typeface="+mn-lt"/>
        </a:defRPr>
      </a:lvl4pPr>
      <a:lvl5pPr marL="2057628" indent="-228626" algn="l" rtl="0" eaLnBrk="1" fontAlgn="base" hangingPunct="1">
        <a:spcBef>
          <a:spcPct val="20000"/>
        </a:spcBef>
        <a:spcAft>
          <a:spcPct val="0"/>
        </a:spcAft>
        <a:buChar char="»"/>
        <a:defRPr sz="2401">
          <a:solidFill>
            <a:schemeClr val="bg1"/>
          </a:solidFill>
          <a:latin typeface="+mn-lt"/>
        </a:defRPr>
      </a:lvl5pPr>
      <a:lvl6pPr marL="2514880" indent="-228626" algn="l" rtl="0" eaLnBrk="1" fontAlgn="base" hangingPunct="1">
        <a:spcBef>
          <a:spcPct val="20000"/>
        </a:spcBef>
        <a:spcAft>
          <a:spcPct val="0"/>
        </a:spcAft>
        <a:buChar char="»"/>
        <a:defRPr sz="2401">
          <a:solidFill>
            <a:schemeClr val="bg1"/>
          </a:solidFill>
          <a:latin typeface="+mn-lt"/>
        </a:defRPr>
      </a:lvl6pPr>
      <a:lvl7pPr marL="2972130" indent="-228626" algn="l" rtl="0" eaLnBrk="1" fontAlgn="base" hangingPunct="1">
        <a:spcBef>
          <a:spcPct val="20000"/>
        </a:spcBef>
        <a:spcAft>
          <a:spcPct val="0"/>
        </a:spcAft>
        <a:buChar char="»"/>
        <a:defRPr sz="2401">
          <a:solidFill>
            <a:schemeClr val="bg1"/>
          </a:solidFill>
          <a:latin typeface="+mn-lt"/>
        </a:defRPr>
      </a:lvl7pPr>
      <a:lvl8pPr marL="3429381" indent="-228626" algn="l" rtl="0" eaLnBrk="1" fontAlgn="base" hangingPunct="1">
        <a:spcBef>
          <a:spcPct val="20000"/>
        </a:spcBef>
        <a:spcAft>
          <a:spcPct val="0"/>
        </a:spcAft>
        <a:buChar char="»"/>
        <a:defRPr sz="2401">
          <a:solidFill>
            <a:schemeClr val="bg1"/>
          </a:solidFill>
          <a:latin typeface="+mn-lt"/>
        </a:defRPr>
      </a:lvl8pPr>
      <a:lvl9pPr marL="3886633" indent="-228626" algn="l" rtl="0" eaLnBrk="1" fontAlgn="base" hangingPunct="1">
        <a:spcBef>
          <a:spcPct val="20000"/>
        </a:spcBef>
        <a:spcAft>
          <a:spcPct val="0"/>
        </a:spcAft>
        <a:buChar char="»"/>
        <a:defRPr sz="2401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5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50" algn="l" defTabSz="9145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02" algn="l" defTabSz="9145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53" algn="l" defTabSz="9145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003" algn="l" defTabSz="9145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54" algn="l" defTabSz="9145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505" algn="l" defTabSz="9145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56" algn="l" defTabSz="9145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008" algn="l" defTabSz="9145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3.png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11449" y="719336"/>
            <a:ext cx="856672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es-EC" sz="18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ctr"/>
            <a:r>
              <a:rPr lang="es-EC" dirty="0">
                <a:latin typeface="+mj-lt"/>
                <a:ea typeface="Calibri" pitchFamily="34" charset="0"/>
                <a:cs typeface="Arial" pitchFamily="34" charset="0"/>
              </a:rPr>
              <a:t>DEPARTAMENTO DE CIENCIAS DE LA ENERGÍA Y MECÁNICA</a:t>
            </a:r>
          </a:p>
          <a:p>
            <a:pPr lvl="0" algn="ctr"/>
            <a:r>
              <a:rPr lang="es-EC" dirty="0">
                <a:latin typeface="+mj-lt"/>
                <a:ea typeface="Calibri" pitchFamily="34" charset="0"/>
                <a:cs typeface="Arial" pitchFamily="34" charset="0"/>
              </a:rPr>
              <a:t>CARRERA DE INGENIERÍA MECATRÓNICA</a:t>
            </a:r>
          </a:p>
          <a:p>
            <a:pPr algn="ctr"/>
            <a:endParaRPr lang="es-ES" dirty="0">
              <a:latin typeface="+mj-lt"/>
            </a:endParaRPr>
          </a:p>
          <a:p>
            <a:pPr algn="ctr"/>
            <a:r>
              <a:rPr lang="es-ES" dirty="0" smtClean="0">
                <a:latin typeface="+mj-lt"/>
              </a:rPr>
              <a:t>TRABAJO </a:t>
            </a:r>
            <a:r>
              <a:rPr lang="es-ES" dirty="0">
                <a:latin typeface="+mj-lt"/>
              </a:rPr>
              <a:t>DE </a:t>
            </a:r>
            <a:r>
              <a:rPr lang="es-ES" dirty="0" smtClean="0">
                <a:latin typeface="+mj-lt"/>
              </a:rPr>
              <a:t>TITULACIÓN </a:t>
            </a:r>
            <a:r>
              <a:rPr lang="es-ES" dirty="0">
                <a:latin typeface="+mj-lt"/>
              </a:rPr>
              <a:t>PREVIO A LA OBTENCIÓN DEL TÍTULO DE INGENIERO EN MECATRÓNICA</a:t>
            </a:r>
            <a:endParaRPr lang="es-EC" dirty="0">
              <a:latin typeface="+mj-lt"/>
              <a:cs typeface="Arial" pitchFamily="34" charset="0"/>
            </a:endParaRPr>
          </a:p>
          <a:p>
            <a:pPr algn="ctr"/>
            <a:endParaRPr lang="es-ES" i="1" dirty="0">
              <a:latin typeface="+mj-lt"/>
            </a:endParaRPr>
          </a:p>
          <a:p>
            <a:pPr algn="ctr"/>
            <a:r>
              <a:rPr lang="es-EC" dirty="0">
                <a:latin typeface="+mj-lt"/>
              </a:rPr>
              <a:t>TEMA: “Diseño y construcción de un equipo automatizado de convección forzada para el laboratorio de conversión </a:t>
            </a:r>
            <a:r>
              <a:rPr lang="es-EC" dirty="0" smtClean="0">
                <a:latin typeface="+mj-lt"/>
              </a:rPr>
              <a:t>de </a:t>
            </a:r>
            <a:r>
              <a:rPr lang="es-EC" dirty="0">
                <a:latin typeface="+mj-lt"/>
              </a:rPr>
              <a:t>energía de la universidad de las Fuerzas Armadas ESPE”</a:t>
            </a:r>
            <a:endParaRPr lang="es-ES" i="1" dirty="0">
              <a:latin typeface="+mj-lt"/>
            </a:endParaRPr>
          </a:p>
          <a:p>
            <a:pPr algn="ctr"/>
            <a:endParaRPr lang="es-ES" dirty="0">
              <a:latin typeface="+mj-lt"/>
            </a:endParaRPr>
          </a:p>
          <a:p>
            <a:pPr algn="ctr"/>
            <a:r>
              <a:rPr lang="es-ES" dirty="0">
                <a:latin typeface="+mj-lt"/>
              </a:rPr>
              <a:t>Elaborado por:</a:t>
            </a:r>
          </a:p>
          <a:p>
            <a:pPr algn="ctr"/>
            <a:r>
              <a:rPr lang="es-ES" dirty="0" smtClean="0">
                <a:latin typeface="+mj-lt"/>
              </a:rPr>
              <a:t>Paucar Robles Carlos Andrés</a:t>
            </a:r>
            <a:endParaRPr lang="es-ES" dirty="0">
              <a:latin typeface="+mj-lt"/>
            </a:endParaRPr>
          </a:p>
          <a:p>
            <a:pPr algn="ctr"/>
            <a:r>
              <a:rPr lang="es-ES" dirty="0" err="1" smtClean="0">
                <a:latin typeface="+mj-lt"/>
              </a:rPr>
              <a:t>Wilchez</a:t>
            </a:r>
            <a:r>
              <a:rPr lang="es-ES" dirty="0" smtClean="0">
                <a:latin typeface="+mj-lt"/>
              </a:rPr>
              <a:t> Ramón </a:t>
            </a:r>
            <a:r>
              <a:rPr lang="es-ES" dirty="0"/>
              <a:t>Allen Efrén </a:t>
            </a:r>
            <a:endParaRPr lang="es-ES" dirty="0">
              <a:latin typeface="+mj-lt"/>
            </a:endParaRPr>
          </a:p>
          <a:p>
            <a:pPr algn="ctr"/>
            <a:endParaRPr lang="es-ES" dirty="0">
              <a:latin typeface="+mj-lt"/>
            </a:endParaRPr>
          </a:p>
          <a:p>
            <a:pPr algn="ctr"/>
            <a:r>
              <a:rPr lang="es-ES" dirty="0">
                <a:latin typeface="+mj-lt"/>
              </a:rPr>
              <a:t>Director del Proyecto: </a:t>
            </a:r>
          </a:p>
          <a:p>
            <a:pPr algn="ctr"/>
            <a:r>
              <a:rPr lang="es-ES" dirty="0">
                <a:latin typeface="+mj-lt"/>
              </a:rPr>
              <a:t>Ing. Ángelo Villavicencio </a:t>
            </a:r>
            <a:endParaRPr lang="es-EC" dirty="0">
              <a:latin typeface="+mj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233" y="143272"/>
            <a:ext cx="1106828" cy="87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6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2951609" y="2663552"/>
            <a:ext cx="9719787" cy="5567707"/>
          </a:xfrm>
        </p:spPr>
        <p:txBody>
          <a:bodyPr/>
          <a:lstStyle/>
          <a:p>
            <a:pPr marL="0" indent="0">
              <a:buNone/>
            </a:pPr>
            <a:r>
              <a:rPr lang="es-EC" sz="7200" b="1" dirty="0" smtClean="0">
                <a:solidFill>
                  <a:srgbClr val="00B050"/>
                </a:solidFill>
              </a:rPr>
              <a:t>OBJETIVOS</a:t>
            </a:r>
            <a:endParaRPr lang="es-EC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9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1369" y="0"/>
            <a:ext cx="9773217" cy="610813"/>
          </a:xfrm>
        </p:spPr>
        <p:txBody>
          <a:bodyPr/>
          <a:lstStyle/>
          <a:p>
            <a:r>
              <a:rPr lang="es-EC" dirty="0"/>
              <a:t>OBJETIVOS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5304" y="719336"/>
            <a:ext cx="10349281" cy="5711723"/>
          </a:xfrm>
        </p:spPr>
        <p:txBody>
          <a:bodyPr/>
          <a:lstStyle/>
          <a:p>
            <a:pPr marL="0" indent="0" algn="just">
              <a:buNone/>
            </a:pPr>
            <a:r>
              <a:rPr lang="es-EC" sz="2000" b="1" dirty="0" smtClean="0">
                <a:solidFill>
                  <a:schemeClr val="tx1"/>
                </a:solidFill>
              </a:rPr>
              <a:t>OBJETIVO GENERAL</a:t>
            </a:r>
          </a:p>
          <a:p>
            <a:pPr marL="0" indent="0" algn="just">
              <a:buNone/>
            </a:pPr>
            <a:endParaRPr lang="es-EC" sz="20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C" sz="2000" dirty="0" smtClean="0">
                <a:solidFill>
                  <a:schemeClr val="tx1"/>
                </a:solidFill>
              </a:rPr>
              <a:t>Realizar el diseño y construcción de un equipo automatizado de convección forzada para el laboratorio de conversión de la energía de la Universidad de las Fuerzas Armadas ESPE.</a:t>
            </a:r>
            <a:endParaRPr lang="es-EC" sz="20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C" sz="2000" dirty="0" smtClean="0">
              <a:solidFill>
                <a:schemeClr val="tx1"/>
              </a:solidFill>
            </a:endParaRPr>
          </a:p>
          <a:p>
            <a:pPr marL="0" lvl="2" indent="0" algn="just">
              <a:buNone/>
            </a:pPr>
            <a:r>
              <a:rPr lang="es-EC" sz="2000" b="1" dirty="0" smtClean="0">
                <a:solidFill>
                  <a:schemeClr val="tx1"/>
                </a:solidFill>
              </a:rPr>
              <a:t>OBJETIVOS ESPECÍFICOS</a:t>
            </a:r>
          </a:p>
          <a:p>
            <a:pPr lvl="0" algn="just">
              <a:lnSpc>
                <a:spcPct val="150000"/>
              </a:lnSpc>
            </a:pPr>
            <a:r>
              <a:rPr lang="es-EC" sz="2000" dirty="0" smtClean="0">
                <a:solidFill>
                  <a:schemeClr val="tx1"/>
                </a:solidFill>
              </a:rPr>
              <a:t>Realizar el diseño </a:t>
            </a:r>
            <a:r>
              <a:rPr lang="es-EC" sz="2000" dirty="0" err="1" smtClean="0">
                <a:solidFill>
                  <a:schemeClr val="tx1"/>
                </a:solidFill>
              </a:rPr>
              <a:t>mecatrónico</a:t>
            </a:r>
            <a:r>
              <a:rPr lang="es-EC" sz="2000" dirty="0" smtClean="0">
                <a:solidFill>
                  <a:schemeClr val="tx1"/>
                </a:solidFill>
              </a:rPr>
              <a:t> de la estructura de soporte del ducto de aire, el ducto de aire y los </a:t>
            </a:r>
            <a:r>
              <a:rPr lang="es-EC" sz="2000" dirty="0" err="1" smtClean="0">
                <a:solidFill>
                  <a:schemeClr val="tx1"/>
                </a:solidFill>
              </a:rPr>
              <a:t>turbuladores</a:t>
            </a:r>
            <a:r>
              <a:rPr lang="es-EC" sz="2000" dirty="0" smtClean="0">
                <a:solidFill>
                  <a:schemeClr val="tx1"/>
                </a:solidFill>
              </a:rPr>
              <a:t>.</a:t>
            </a:r>
            <a:endParaRPr lang="es-EC" sz="2000" dirty="0">
              <a:solidFill>
                <a:schemeClr val="tx1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es-EC" sz="2000" dirty="0" smtClean="0">
                <a:solidFill>
                  <a:schemeClr val="tx1"/>
                </a:solidFill>
              </a:rPr>
              <a:t>Diseñar una placa PCB que contenga el circuito de potencia, circuito de sensores y actuadores, y circuito de acondicionamiento de señales.</a:t>
            </a:r>
            <a:endParaRPr lang="es-EC" sz="2000" dirty="0">
              <a:solidFill>
                <a:schemeClr val="tx1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es-EC" sz="2000" dirty="0" smtClean="0">
                <a:solidFill>
                  <a:schemeClr val="tx1"/>
                </a:solidFill>
              </a:rPr>
              <a:t>Implementar un HMI en un ordenador que gobierne toda la funcionalidad del equipo y muestre el estado de este.</a:t>
            </a:r>
            <a:endParaRPr lang="es-EC" sz="20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C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46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2015505" y="2663552"/>
            <a:ext cx="9719787" cy="5567707"/>
          </a:xfrm>
        </p:spPr>
        <p:txBody>
          <a:bodyPr/>
          <a:lstStyle/>
          <a:p>
            <a:pPr marL="0" indent="0">
              <a:buNone/>
            </a:pPr>
            <a:r>
              <a:rPr lang="es-EC" sz="7200" b="1" dirty="0" smtClean="0">
                <a:solidFill>
                  <a:srgbClr val="00B050"/>
                </a:solidFill>
              </a:rPr>
              <a:t>METODOLOGÍA</a:t>
            </a:r>
            <a:endParaRPr lang="es-EC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8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53" y="0"/>
            <a:ext cx="9937104" cy="575320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METODOLOGÍA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dirty="0" smtClean="0">
                <a:solidFill>
                  <a:schemeClr val="tx1"/>
                </a:solidFill>
              </a:rPr>
              <a:t>La metodología utilizada en el proyecto desarrollado, es el modelo en V de diseño </a:t>
            </a:r>
            <a:r>
              <a:rPr lang="es-EC" dirty="0" err="1" smtClean="0">
                <a:solidFill>
                  <a:schemeClr val="tx1"/>
                </a:solidFill>
              </a:rPr>
              <a:t>mecatrónico</a:t>
            </a:r>
            <a:r>
              <a:rPr lang="es-EC" dirty="0" smtClean="0">
                <a:solidFill>
                  <a:schemeClr val="tx1"/>
                </a:solidFill>
              </a:rPr>
              <a:t> basada en la norma (VDI-2206,2014).</a:t>
            </a:r>
          </a:p>
          <a:p>
            <a:pPr marL="0" indent="0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C" dirty="0" smtClean="0">
                <a:solidFill>
                  <a:schemeClr val="tx1"/>
                </a:solidFill>
              </a:rPr>
              <a:t>Dicha metodología nos indica un diseño especifico en áreas de ingeniería mecánica, ingeniería eléctrica y electrónica, y tecnología de la información.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5" name="Picture 1"/>
          <p:cNvPicPr/>
          <p:nvPr/>
        </p:nvPicPr>
        <p:blipFill rotWithShape="1">
          <a:blip r:embed="rId3"/>
          <a:srcRect l="8492" r="12346" b="23838"/>
          <a:stretch/>
        </p:blipFill>
        <p:spPr bwMode="auto">
          <a:xfrm>
            <a:off x="2951609" y="1799456"/>
            <a:ext cx="5328592" cy="3312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83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53" y="0"/>
            <a:ext cx="9937104" cy="647328"/>
          </a:xfrm>
        </p:spPr>
        <p:txBody>
          <a:bodyPr/>
          <a:lstStyle/>
          <a:p>
            <a:r>
              <a:rPr lang="es-EC" dirty="0"/>
              <a:t>METODOLOGÍA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15305" y="719336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INGENIERÍA MECÁNICA 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9043996" y="5903912"/>
            <a:ext cx="1655466" cy="42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uadroTexto 11"/>
          <p:cNvSpPr txBox="1"/>
          <p:nvPr/>
        </p:nvSpPr>
        <p:spPr>
          <a:xfrm>
            <a:off x="215303" y="1919625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Diseño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15304" y="1219379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+mn-lt"/>
              </a:rPr>
              <a:t>ESTRUCTURA SOPORTE 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5831929" y="1915723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Construcción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pic>
        <p:nvPicPr>
          <p:cNvPr id="17" name="Imagen 16"/>
          <p:cNvPicPr/>
          <p:nvPr/>
        </p:nvPicPr>
        <p:blipFill>
          <a:blip r:embed="rId3"/>
          <a:stretch>
            <a:fillRect/>
          </a:stretch>
        </p:blipFill>
        <p:spPr>
          <a:xfrm>
            <a:off x="291716" y="2427308"/>
            <a:ext cx="1359779" cy="1669629"/>
          </a:xfrm>
          <a:prstGeom prst="rect">
            <a:avLst/>
          </a:prstGeom>
        </p:spPr>
      </p:pic>
      <p:pic>
        <p:nvPicPr>
          <p:cNvPr id="18" name="Imagen 17"/>
          <p:cNvPicPr/>
          <p:nvPr/>
        </p:nvPicPr>
        <p:blipFill>
          <a:blip r:embed="rId4"/>
          <a:stretch>
            <a:fillRect/>
          </a:stretch>
        </p:blipFill>
        <p:spPr>
          <a:xfrm>
            <a:off x="1651495" y="2379535"/>
            <a:ext cx="3209925" cy="1895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1328329" y="4710548"/>
                <a:ext cx="151836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𝐹𝑆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=9.148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329" y="4710548"/>
                <a:ext cx="1518364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n 18"/>
          <p:cNvPicPr/>
          <p:nvPr/>
        </p:nvPicPr>
        <p:blipFill>
          <a:blip r:embed="rId6"/>
          <a:stretch>
            <a:fillRect/>
          </a:stretch>
        </p:blipFill>
        <p:spPr>
          <a:xfrm>
            <a:off x="5689206" y="2292763"/>
            <a:ext cx="3743123" cy="403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4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53" y="0"/>
            <a:ext cx="9937104" cy="647328"/>
          </a:xfrm>
        </p:spPr>
        <p:txBody>
          <a:bodyPr/>
          <a:lstStyle/>
          <a:p>
            <a:r>
              <a:rPr lang="es-EC" dirty="0"/>
              <a:t>METODOLOGÍA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15305" y="719336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INGENIERÍA MECÁNICA 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9043996" y="5903912"/>
            <a:ext cx="1655466" cy="42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uadroTexto 11"/>
          <p:cNvSpPr txBox="1"/>
          <p:nvPr/>
        </p:nvSpPr>
        <p:spPr>
          <a:xfrm>
            <a:off x="215303" y="1919625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Diseño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15304" y="1219379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+mn-lt"/>
              </a:rPr>
              <a:t>DUCTO 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5831929" y="1915723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Construcción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30" y="2315691"/>
            <a:ext cx="2552700" cy="9239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03" y="3239616"/>
            <a:ext cx="2762250" cy="5905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80" y="3815680"/>
            <a:ext cx="1752600" cy="3524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317" y="4247728"/>
            <a:ext cx="1000125" cy="2667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94051"/>
            <a:ext cx="3200400" cy="14954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543" y="6130177"/>
            <a:ext cx="1590675" cy="2762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1689" y="3382491"/>
            <a:ext cx="1733550" cy="3048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4589" y="3815680"/>
            <a:ext cx="1047750" cy="304800"/>
          </a:xfrm>
          <a:prstGeom prst="rect">
            <a:avLst/>
          </a:prstGeom>
        </p:spPr>
      </p:pic>
      <p:pic>
        <p:nvPicPr>
          <p:cNvPr id="17" name="Imagen 16"/>
          <p:cNvPicPr/>
          <p:nvPr/>
        </p:nvPicPr>
        <p:blipFill>
          <a:blip r:embed="rId10"/>
          <a:stretch>
            <a:fillRect/>
          </a:stretch>
        </p:blipFill>
        <p:spPr>
          <a:xfrm>
            <a:off x="6442275" y="2226928"/>
            <a:ext cx="2918046" cy="410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53" y="0"/>
            <a:ext cx="9937104" cy="647328"/>
          </a:xfrm>
        </p:spPr>
        <p:txBody>
          <a:bodyPr/>
          <a:lstStyle/>
          <a:p>
            <a:r>
              <a:rPr lang="es-EC" dirty="0"/>
              <a:t>METODOLOGÍA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15305" y="719336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INGENIERÍA MECÁNICA 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9043996" y="5903912"/>
            <a:ext cx="1655466" cy="42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uadroTexto 11"/>
          <p:cNvSpPr txBox="1"/>
          <p:nvPr/>
        </p:nvSpPr>
        <p:spPr>
          <a:xfrm>
            <a:off x="215303" y="1919625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Diseño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15304" y="1219379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+mn-lt"/>
              </a:rPr>
              <a:t>CAJA TÉRMICA 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5831929" y="1915723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Construcción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pic>
        <p:nvPicPr>
          <p:cNvPr id="8" name="Imagen 7"/>
          <p:cNvPicPr/>
          <p:nvPr/>
        </p:nvPicPr>
        <p:blipFill>
          <a:blip r:embed="rId2"/>
          <a:stretch>
            <a:fillRect/>
          </a:stretch>
        </p:blipFill>
        <p:spPr>
          <a:xfrm>
            <a:off x="221551" y="2419668"/>
            <a:ext cx="1944219" cy="1389119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3"/>
          <a:stretch>
            <a:fillRect/>
          </a:stretch>
        </p:blipFill>
        <p:spPr>
          <a:xfrm>
            <a:off x="2375545" y="2418380"/>
            <a:ext cx="1944000" cy="1389600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4"/>
          <a:stretch>
            <a:fillRect/>
          </a:stretch>
        </p:blipFill>
        <p:spPr>
          <a:xfrm>
            <a:off x="902506" y="3807980"/>
            <a:ext cx="2736304" cy="2383964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5"/>
          <a:stretch>
            <a:fillRect/>
          </a:stretch>
        </p:blipFill>
        <p:spPr>
          <a:xfrm>
            <a:off x="5327873" y="2404781"/>
            <a:ext cx="3716123" cy="376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6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53" y="0"/>
            <a:ext cx="9937104" cy="647328"/>
          </a:xfrm>
        </p:spPr>
        <p:txBody>
          <a:bodyPr/>
          <a:lstStyle/>
          <a:p>
            <a:r>
              <a:rPr lang="es-EC" dirty="0"/>
              <a:t>METODOLOGÍA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15306" y="719336"/>
            <a:ext cx="3744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INGENIERÍA MECÁNICA 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9043996" y="5903912"/>
            <a:ext cx="1655466" cy="42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uadroTexto 11"/>
          <p:cNvSpPr txBox="1"/>
          <p:nvPr/>
        </p:nvSpPr>
        <p:spPr>
          <a:xfrm>
            <a:off x="215303" y="1583432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Diseño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095475" y="1219379"/>
            <a:ext cx="5747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+mn-lt"/>
              </a:rPr>
              <a:t>TURBULADOR DE ESPIGAS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02" y="2159496"/>
            <a:ext cx="2305050" cy="12287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02" y="3527648"/>
            <a:ext cx="1924050" cy="2952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02" y="3959696"/>
            <a:ext cx="3829050" cy="2952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302" y="4319736"/>
            <a:ext cx="3381375" cy="590550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>
          <a:blip r:embed="rId6"/>
          <a:stretch>
            <a:fillRect/>
          </a:stretch>
        </p:blipFill>
        <p:spPr>
          <a:xfrm>
            <a:off x="8843135" y="2005091"/>
            <a:ext cx="1525298" cy="3635664"/>
          </a:xfrm>
          <a:prstGeom prst="rect">
            <a:avLst/>
          </a:prstGeom>
        </p:spPr>
      </p:pic>
      <p:pic>
        <p:nvPicPr>
          <p:cNvPr id="16" name="Imagen 15"/>
          <p:cNvPicPr/>
          <p:nvPr/>
        </p:nvPicPr>
        <p:blipFill>
          <a:blip r:embed="rId7"/>
          <a:stretch>
            <a:fillRect/>
          </a:stretch>
        </p:blipFill>
        <p:spPr>
          <a:xfrm>
            <a:off x="4456307" y="2005091"/>
            <a:ext cx="1772404" cy="1583874"/>
          </a:xfrm>
          <a:prstGeom prst="rect">
            <a:avLst/>
          </a:prstGeom>
        </p:spPr>
      </p:pic>
      <p:pic>
        <p:nvPicPr>
          <p:cNvPr id="19" name="Imagen 18"/>
          <p:cNvPicPr/>
          <p:nvPr/>
        </p:nvPicPr>
        <p:blipFill>
          <a:blip r:embed="rId8"/>
          <a:stretch>
            <a:fillRect/>
          </a:stretch>
        </p:blipFill>
        <p:spPr>
          <a:xfrm>
            <a:off x="6569372" y="2005091"/>
            <a:ext cx="1710829" cy="15838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4175745" y="3666791"/>
                <a:ext cx="2278284" cy="5366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EC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s-EC" sz="1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EC" sz="1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C" sz="1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s-EC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1.5</m:t>
                          </m:r>
                        </m:num>
                        <m:den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2.5</m:t>
                          </m:r>
                        </m:den>
                      </m:f>
                      <m:r>
                        <a:rPr lang="es-EC" sz="1400" i="0">
                          <a:latin typeface="Cambria Math" panose="02040503050406030204" pitchFamily="18" charset="0"/>
                        </a:rPr>
                        <m:t>=0.6&lt;0.7</m:t>
                      </m:r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745" y="3666791"/>
                <a:ext cx="2278284" cy="53662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6455882" y="3664408"/>
                <a:ext cx="2067297" cy="536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EC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s-EC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EC" sz="1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C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s-EC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2.25</m:t>
                          </m:r>
                        </m:num>
                        <m:den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1.428</m:t>
                          </m:r>
                        </m:den>
                      </m:f>
                      <m:r>
                        <a:rPr lang="es-EC" sz="1400" i="0">
                          <a:latin typeface="Cambria Math" panose="02040503050406030204" pitchFamily="18" charset="0"/>
                        </a:rPr>
                        <m:t>=1.58&lt;2</m:t>
                      </m:r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5882" y="3664408"/>
                <a:ext cx="2067297" cy="53662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n 19"/>
          <p:cNvPicPr/>
          <p:nvPr/>
        </p:nvPicPr>
        <p:blipFill>
          <a:blip r:embed="rId11"/>
          <a:stretch>
            <a:fillRect/>
          </a:stretch>
        </p:blipFill>
        <p:spPr>
          <a:xfrm>
            <a:off x="5671833" y="4276473"/>
            <a:ext cx="1568098" cy="15856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5521619" y="5862087"/>
                <a:ext cx="1868525" cy="536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EC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s-EC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EC" sz="1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C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s-EC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1.5</m:t>
                          </m:r>
                        </m:num>
                        <m:den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1.4</m:t>
                          </m:r>
                        </m:den>
                      </m:f>
                      <m:r>
                        <a:rPr lang="es-EC" sz="1400" i="0">
                          <a:latin typeface="Cambria Math" panose="02040503050406030204" pitchFamily="18" charset="0"/>
                        </a:rPr>
                        <m:t>=1.07&lt;2</m:t>
                      </m:r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1619" y="5862087"/>
                <a:ext cx="1868525" cy="53662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10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53" y="0"/>
            <a:ext cx="9937104" cy="647328"/>
          </a:xfrm>
        </p:spPr>
        <p:txBody>
          <a:bodyPr/>
          <a:lstStyle/>
          <a:p>
            <a:r>
              <a:rPr lang="es-EC" dirty="0"/>
              <a:t>METODOLOGÍA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15305" y="719336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INGENIERÍA MECÁNICA 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9043996" y="5903912"/>
            <a:ext cx="1655466" cy="42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CuadroTexto 13"/>
          <p:cNvSpPr txBox="1"/>
          <p:nvPr/>
        </p:nvSpPr>
        <p:spPr>
          <a:xfrm>
            <a:off x="215304" y="1219379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+mn-lt"/>
              </a:rPr>
              <a:t>TURBULADOR DE ESPIGAS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5111849" y="1770871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Construcción</a:t>
            </a:r>
            <a:endParaRPr lang="es-EC" dirty="0"/>
          </a:p>
        </p:txBody>
      </p:sp>
      <p:pic>
        <p:nvPicPr>
          <p:cNvPr id="19" name="Imagen 18"/>
          <p:cNvPicPr/>
          <p:nvPr/>
        </p:nvPicPr>
        <p:blipFill rotWithShape="1">
          <a:blip r:embed="rId3"/>
          <a:srcRect b="1240"/>
          <a:stretch/>
        </p:blipFill>
        <p:spPr bwMode="auto">
          <a:xfrm>
            <a:off x="6955626" y="1961460"/>
            <a:ext cx="3340799" cy="45185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>
          <a:blip r:embed="rId4"/>
          <a:stretch>
            <a:fillRect/>
          </a:stretch>
        </p:blipFill>
        <p:spPr>
          <a:xfrm>
            <a:off x="910863" y="2057941"/>
            <a:ext cx="1633220" cy="3904639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5"/>
          <a:stretch>
            <a:fillRect/>
          </a:stretch>
        </p:blipFill>
        <p:spPr>
          <a:xfrm>
            <a:off x="3167633" y="3365690"/>
            <a:ext cx="2159635" cy="171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3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53" y="0"/>
            <a:ext cx="9937104" cy="647328"/>
          </a:xfrm>
        </p:spPr>
        <p:txBody>
          <a:bodyPr/>
          <a:lstStyle/>
          <a:p>
            <a:r>
              <a:rPr lang="es-EC" dirty="0"/>
              <a:t>METODOLOGÍA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15305" y="719336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INGENIERÍA MECÁNICA 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9043996" y="5903912"/>
            <a:ext cx="1655466" cy="42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uadroTexto 11"/>
          <p:cNvSpPr txBox="1"/>
          <p:nvPr/>
        </p:nvSpPr>
        <p:spPr>
          <a:xfrm>
            <a:off x="215303" y="1919625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Diseño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15304" y="1219379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+mn-lt"/>
              </a:rPr>
              <a:t>TURBULADOR DE ALETAS 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5831929" y="1915723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Construcción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pic>
        <p:nvPicPr>
          <p:cNvPr id="8" name="Imagen 7"/>
          <p:cNvPicPr/>
          <p:nvPr/>
        </p:nvPicPr>
        <p:blipFill>
          <a:blip r:embed="rId2"/>
          <a:stretch>
            <a:fillRect/>
          </a:stretch>
        </p:blipFill>
        <p:spPr>
          <a:xfrm>
            <a:off x="215302" y="2295703"/>
            <a:ext cx="1618615" cy="3239770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895231" y="2295703"/>
            <a:ext cx="2159635" cy="1726565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4"/>
          <a:stretch>
            <a:fillRect/>
          </a:stretch>
        </p:blipFill>
        <p:spPr>
          <a:xfrm>
            <a:off x="2136531" y="4390706"/>
            <a:ext cx="1918335" cy="2159635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>
          <a:blip r:embed="rId5"/>
          <a:stretch>
            <a:fillRect/>
          </a:stretch>
        </p:blipFill>
        <p:spPr>
          <a:xfrm>
            <a:off x="6011949" y="2210974"/>
            <a:ext cx="3384376" cy="410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8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5848318"/>
              </p:ext>
            </p:extLst>
          </p:nvPr>
        </p:nvGraphicFramePr>
        <p:xfrm>
          <a:off x="574869" y="791344"/>
          <a:ext cx="9720263" cy="5279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07393" y="0"/>
            <a:ext cx="9577064" cy="1199886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  <a:latin typeface="+mn-lt"/>
              </a:rPr>
              <a:t>CONTENIDO</a:t>
            </a:r>
            <a:endParaRPr lang="es-EC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712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53" y="0"/>
            <a:ext cx="9937104" cy="647328"/>
          </a:xfrm>
        </p:spPr>
        <p:txBody>
          <a:bodyPr/>
          <a:lstStyle/>
          <a:p>
            <a:r>
              <a:rPr lang="es-EC" dirty="0"/>
              <a:t>METODOLOGÍA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15305" y="719336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INGENIERÍA MECÁNICA 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9043996" y="5903912"/>
            <a:ext cx="1655466" cy="42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uadroTexto 11"/>
          <p:cNvSpPr txBox="1"/>
          <p:nvPr/>
        </p:nvSpPr>
        <p:spPr>
          <a:xfrm>
            <a:off x="215303" y="1919625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Diseño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15304" y="1219379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+mn-lt"/>
              </a:rPr>
              <a:t>TURBULADOR DE CARA PLANA 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5831929" y="1915723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Construcción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pic>
        <p:nvPicPr>
          <p:cNvPr id="8" name="Imagen 7"/>
          <p:cNvPicPr/>
          <p:nvPr/>
        </p:nvPicPr>
        <p:blipFill>
          <a:blip r:embed="rId2"/>
          <a:stretch>
            <a:fillRect/>
          </a:stretch>
        </p:blipFill>
        <p:spPr>
          <a:xfrm>
            <a:off x="503337" y="2623609"/>
            <a:ext cx="1355090" cy="2879725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3"/>
          <a:stretch>
            <a:fillRect/>
          </a:stretch>
        </p:blipFill>
        <p:spPr>
          <a:xfrm>
            <a:off x="2073418" y="3114471"/>
            <a:ext cx="2318352" cy="1997354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4"/>
          <a:stretch>
            <a:fillRect/>
          </a:stretch>
        </p:blipFill>
        <p:spPr>
          <a:xfrm>
            <a:off x="5094287" y="2533068"/>
            <a:ext cx="5219700" cy="346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4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53" y="0"/>
            <a:ext cx="9937104" cy="647328"/>
          </a:xfrm>
        </p:spPr>
        <p:txBody>
          <a:bodyPr/>
          <a:lstStyle/>
          <a:p>
            <a:r>
              <a:rPr lang="es-EC" dirty="0"/>
              <a:t>METODOLOGÍA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9043996" y="5903912"/>
            <a:ext cx="1655466" cy="42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" name="EMSAMBLETOTALFINA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306.8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188" y="647328"/>
            <a:ext cx="10421269" cy="568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7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53" y="0"/>
            <a:ext cx="9937104" cy="647328"/>
          </a:xfrm>
        </p:spPr>
        <p:txBody>
          <a:bodyPr/>
          <a:lstStyle/>
          <a:p>
            <a:r>
              <a:rPr lang="es-EC" dirty="0"/>
              <a:t>METODOLOGÍA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15305" y="719336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INGENIERÍA ELÉCTRICA Y ELECTRÓNICA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9043996" y="5903912"/>
            <a:ext cx="1655466" cy="42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uadroTexto 11"/>
          <p:cNvSpPr txBox="1"/>
          <p:nvPr/>
        </p:nvSpPr>
        <p:spPr>
          <a:xfrm>
            <a:off x="215303" y="1919625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Características 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15304" y="1219379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+mn-lt"/>
              </a:rPr>
              <a:t>SISTEMA VENTILADOR AC 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5831929" y="1915723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Circuito de control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pic>
        <p:nvPicPr>
          <p:cNvPr id="8" name="Imagen 7"/>
          <p:cNvPicPr/>
          <p:nvPr/>
        </p:nvPicPr>
        <p:blipFill>
          <a:blip r:embed="rId2"/>
          <a:stretch>
            <a:fillRect/>
          </a:stretch>
        </p:blipFill>
        <p:spPr>
          <a:xfrm>
            <a:off x="5975946" y="2822070"/>
            <a:ext cx="3743122" cy="3081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a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30025758"/>
                  </p:ext>
                </p:extLst>
              </p:nvPr>
            </p:nvGraphicFramePr>
            <p:xfrm>
              <a:off x="246740" y="2427308"/>
              <a:ext cx="5213350" cy="2967985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2606675">
                      <a:extLst>
                        <a:ext uri="{9D8B030D-6E8A-4147-A177-3AD203B41FA5}">
                          <a16:colId xmlns:a16="http://schemas.microsoft.com/office/drawing/2014/main" val="3627256185"/>
                        </a:ext>
                      </a:extLst>
                    </a:gridCol>
                    <a:gridCol w="2606675">
                      <a:extLst>
                        <a:ext uri="{9D8B030D-6E8A-4147-A177-3AD203B41FA5}">
                          <a16:colId xmlns:a16="http://schemas.microsoft.com/office/drawing/2014/main" val="4188419845"/>
                        </a:ext>
                      </a:extLst>
                    </a:gridCol>
                  </a:tblGrid>
                  <a:tr h="2730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CARACTERISTICA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VALOR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70070776"/>
                      </a:ext>
                    </a:extLst>
                  </a:tr>
                  <a:tr h="2730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Marca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CENTURY TOOLS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08567553"/>
                      </a:ext>
                    </a:extLst>
                  </a:tr>
                  <a:tr h="2730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Modelo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VN-25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049670084"/>
                      </a:ext>
                    </a:extLst>
                  </a:tr>
                  <a:tr h="2730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Voltaje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110 [V]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82345608"/>
                      </a:ext>
                    </a:extLst>
                  </a:tr>
                  <a:tr h="3977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Tamaño de salida de flujo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2 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s-EC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s-EC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s-EC" sz="1200">
                                    <a:effectLst/>
                                    <a:latin typeface="Cambria Math" panose="02040503050406030204" pitchFamily="18" charset="0"/>
                                  </a:rPr>
                                  <m:t>´´</m:t>
                                </m:r>
                              </m:oMath>
                            </m:oMathPara>
                          </a14:m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08340606"/>
                      </a:ext>
                    </a:extLst>
                  </a:tr>
                  <a:tr h="2730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Amperaje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3 [A]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37902215"/>
                      </a:ext>
                    </a:extLst>
                  </a:tr>
                  <a:tr h="2730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Frecuencia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60 [Hz]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29655924"/>
                      </a:ext>
                    </a:extLst>
                  </a:tr>
                  <a:tr h="2730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R.P.M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3600 rpm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82160224"/>
                      </a:ext>
                    </a:extLst>
                  </a:tr>
                  <a:tr h="37569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Velocidad mínima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0 [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skw"/>
                                  <m:ctrlPr>
                                    <a:rPr lang="es-EC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s-EC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</m:oMath>
                          </a14:m>
                          <a:r>
                            <a:rPr lang="es-EC" sz="1200">
                              <a:effectLst/>
                            </a:rPr>
                            <a:t>]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68195154"/>
                      </a:ext>
                    </a:extLst>
                  </a:tr>
                  <a:tr h="2730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Velocidad máxima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23.40 [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skw"/>
                                  <m:ctrlPr>
                                    <a:rPr lang="es-EC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s-EC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</m:oMath>
                          </a14:m>
                          <a:r>
                            <a:rPr lang="es-EC" sz="1200" dirty="0">
                              <a:effectLst/>
                            </a:rPr>
                            <a:t>]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8855223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a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30025758"/>
                  </p:ext>
                </p:extLst>
              </p:nvPr>
            </p:nvGraphicFramePr>
            <p:xfrm>
              <a:off x="246740" y="2427308"/>
              <a:ext cx="5213350" cy="2967985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2606675">
                      <a:extLst>
                        <a:ext uri="{9D8B030D-6E8A-4147-A177-3AD203B41FA5}">
                          <a16:colId xmlns:a16="http://schemas.microsoft.com/office/drawing/2014/main" val="3627256185"/>
                        </a:ext>
                      </a:extLst>
                    </a:gridCol>
                    <a:gridCol w="2606675">
                      <a:extLst>
                        <a:ext uri="{9D8B030D-6E8A-4147-A177-3AD203B41FA5}">
                          <a16:colId xmlns:a16="http://schemas.microsoft.com/office/drawing/2014/main" val="4188419845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CARACTERISTICA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VALOR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7007077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Marca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CENTURY TOOLS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0856755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Modelo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VN-25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04967008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Voltaje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110 [V]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82345608"/>
                      </a:ext>
                    </a:extLst>
                  </a:tr>
                  <a:tr h="3977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Tamaño de salida de flujo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00000" t="-272727" b="-4727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0834060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Amperaje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3 [A]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3790221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Frecuencia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60 [Hz]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2965592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R.P.M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3600 rpm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82160224"/>
                      </a:ext>
                    </a:extLst>
                  </a:tr>
                  <a:tr h="37569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>
                              <a:effectLst/>
                            </a:rPr>
                            <a:t>Velocidad mínima</a:t>
                          </a:r>
                          <a:endParaRPr lang="es-EC" sz="1100" i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00000" t="-614516" b="-1854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819515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200" dirty="0">
                              <a:effectLst/>
                            </a:rPr>
                            <a:t>Velocidad máxima</a:t>
                          </a:r>
                          <a:endParaRPr lang="es-EC" sz="1100" i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00000" t="-984444" b="-15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5522326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949170"/>
              </p:ext>
            </p:extLst>
          </p:nvPr>
        </p:nvGraphicFramePr>
        <p:xfrm>
          <a:off x="287313" y="5597464"/>
          <a:ext cx="5213350" cy="8229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606675">
                  <a:extLst>
                    <a:ext uri="{9D8B030D-6E8A-4147-A177-3AD203B41FA5}">
                      <a16:colId xmlns:a16="http://schemas.microsoft.com/office/drawing/2014/main" val="1381552008"/>
                    </a:ext>
                  </a:extLst>
                </a:gridCol>
                <a:gridCol w="2606675">
                  <a:extLst>
                    <a:ext uri="{9D8B030D-6E8A-4147-A177-3AD203B41FA5}">
                      <a16:colId xmlns:a16="http://schemas.microsoft.com/office/drawing/2014/main" val="33567863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CARACTERISTICA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VALOR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943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Voltaje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125 / 250 [V]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659758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Potencia máxima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400 [W]</a:t>
                      </a:r>
                      <a:endParaRPr lang="es-EC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5313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81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53" y="0"/>
            <a:ext cx="9937104" cy="647328"/>
          </a:xfrm>
        </p:spPr>
        <p:txBody>
          <a:bodyPr/>
          <a:lstStyle/>
          <a:p>
            <a:r>
              <a:rPr lang="es-EC" dirty="0"/>
              <a:t>METODOLOGÍA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15305" y="719336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INGENIERÍA ELÉCTRICA Y ELECTRÓNICA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9043996" y="5903912"/>
            <a:ext cx="1655466" cy="42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uadroTexto 11"/>
          <p:cNvSpPr txBox="1"/>
          <p:nvPr/>
        </p:nvSpPr>
        <p:spPr>
          <a:xfrm>
            <a:off x="215303" y="1919625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Características 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15304" y="1219379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+mn-lt"/>
              </a:rPr>
              <a:t>SISTEMA NIQUELINA 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5111849" y="1877561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Circuito de control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304430"/>
              </p:ext>
            </p:extLst>
          </p:nvPr>
        </p:nvGraphicFramePr>
        <p:xfrm>
          <a:off x="-2013" y="3043857"/>
          <a:ext cx="5617918" cy="13716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08959">
                  <a:extLst>
                    <a:ext uri="{9D8B030D-6E8A-4147-A177-3AD203B41FA5}">
                      <a16:colId xmlns:a16="http://schemas.microsoft.com/office/drawing/2014/main" val="1866939087"/>
                    </a:ext>
                  </a:extLst>
                </a:gridCol>
                <a:gridCol w="2808959">
                  <a:extLst>
                    <a:ext uri="{9D8B030D-6E8A-4147-A177-3AD203B41FA5}">
                      <a16:colId xmlns:a16="http://schemas.microsoft.com/office/drawing/2014/main" val="44497071"/>
                    </a:ext>
                  </a:extLst>
                </a:gridCol>
              </a:tblGrid>
              <a:tr h="653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CARACTERISTICA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VALOR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0550764"/>
                  </a:ext>
                </a:extLst>
              </a:tr>
              <a:tr h="653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Resistencia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94 Ω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4907278"/>
                  </a:ext>
                </a:extLst>
              </a:tr>
              <a:tr h="653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Voltaje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220 [V]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6951068"/>
                  </a:ext>
                </a:extLst>
              </a:tr>
              <a:tr h="653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Potencia</a:t>
                      </a:r>
                      <a:endParaRPr lang="es-EC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515 [W]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2005253"/>
                  </a:ext>
                </a:extLst>
              </a:tr>
              <a:tr h="653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Corriente máxima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2.5 [A]</a:t>
                      </a:r>
                      <a:endParaRPr lang="es-EC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3342997"/>
                  </a:ext>
                </a:extLst>
              </a:tr>
            </a:tbl>
          </a:graphicData>
        </a:graphic>
      </p:graphicFrame>
      <p:pic>
        <p:nvPicPr>
          <p:cNvPr id="11" name="Imagen 10"/>
          <p:cNvPicPr/>
          <p:nvPr/>
        </p:nvPicPr>
        <p:blipFill>
          <a:blip r:embed="rId2"/>
          <a:stretch>
            <a:fillRect/>
          </a:stretch>
        </p:blipFill>
        <p:spPr>
          <a:xfrm>
            <a:off x="5183857" y="2751658"/>
            <a:ext cx="5219700" cy="237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7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53" y="0"/>
            <a:ext cx="9937104" cy="647328"/>
          </a:xfrm>
        </p:spPr>
        <p:txBody>
          <a:bodyPr/>
          <a:lstStyle/>
          <a:p>
            <a:r>
              <a:rPr lang="es-EC" dirty="0"/>
              <a:t>METODOLOGÍA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15305" y="647328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INGENIERÍA ELÉCTRICA Y ELECTRÓNICA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9043996" y="5903912"/>
            <a:ext cx="1655466" cy="42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uadroTexto 11"/>
          <p:cNvSpPr txBox="1"/>
          <p:nvPr/>
        </p:nvSpPr>
        <p:spPr>
          <a:xfrm>
            <a:off x="215303" y="1715254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Características 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15304" y="1007368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+mn-lt"/>
              </a:rPr>
              <a:t>SISTEMA DE SENSORES DE TEMPERATURA 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226363"/>
              </p:ext>
            </p:extLst>
          </p:nvPr>
        </p:nvGraphicFramePr>
        <p:xfrm>
          <a:off x="143295" y="2579350"/>
          <a:ext cx="5760642" cy="21945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80321">
                  <a:extLst>
                    <a:ext uri="{9D8B030D-6E8A-4147-A177-3AD203B41FA5}">
                      <a16:colId xmlns:a16="http://schemas.microsoft.com/office/drawing/2014/main" val="194619197"/>
                    </a:ext>
                  </a:extLst>
                </a:gridCol>
                <a:gridCol w="2880321">
                  <a:extLst>
                    <a:ext uri="{9D8B030D-6E8A-4147-A177-3AD203B41FA5}">
                      <a16:colId xmlns:a16="http://schemas.microsoft.com/office/drawing/2014/main" val="3716775060"/>
                    </a:ext>
                  </a:extLst>
                </a:gridCol>
              </a:tblGrid>
              <a:tr h="1655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CARACTERISTICA</a:t>
                      </a:r>
                      <a:endParaRPr lang="es-EC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VALOR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7121259"/>
                  </a:ext>
                </a:extLst>
              </a:tr>
              <a:tr h="1655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Tipo</a:t>
                      </a:r>
                      <a:endParaRPr lang="es-EC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K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9835643"/>
                  </a:ext>
                </a:extLst>
              </a:tr>
              <a:tr h="1655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Rango de temperatura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 – 500 °C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1722200"/>
                  </a:ext>
                </a:extLst>
              </a:tr>
              <a:tr h="1655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Diámetro de rosca</a:t>
                      </a:r>
                      <a:endParaRPr lang="es-EC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 mm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4027139"/>
                  </a:ext>
                </a:extLst>
              </a:tr>
              <a:tr h="1655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Aislamiento interno</a:t>
                      </a:r>
                      <a:endParaRPr lang="es-EC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Fibra de vidrio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1556016"/>
                  </a:ext>
                </a:extLst>
              </a:tr>
              <a:tr h="1655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Blindaje externo</a:t>
                      </a:r>
                      <a:endParaRPr lang="es-EC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Malla metálica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9413245"/>
                  </a:ext>
                </a:extLst>
              </a:tr>
              <a:tr h="1655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Longitud total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 m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2263803"/>
                  </a:ext>
                </a:extLst>
              </a:tr>
              <a:tr h="1655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Tenedor de separación de terminales</a:t>
                      </a:r>
                      <a:endParaRPr lang="es-EC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3.5 mm</a:t>
                      </a:r>
                      <a:endParaRPr lang="es-EC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876546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009" y="1739353"/>
            <a:ext cx="2592288" cy="17101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752" y="3442781"/>
            <a:ext cx="1970534" cy="177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53" y="0"/>
            <a:ext cx="9937104" cy="647328"/>
          </a:xfrm>
        </p:spPr>
        <p:txBody>
          <a:bodyPr/>
          <a:lstStyle/>
          <a:p>
            <a:r>
              <a:rPr lang="es-EC" dirty="0"/>
              <a:t>METODOLOGÍA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15305" y="719336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INGENIERÍA ELÉCTRICA Y ELECTRÓNICA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9043996" y="5903912"/>
            <a:ext cx="1655466" cy="42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uadroTexto 11"/>
          <p:cNvSpPr txBox="1"/>
          <p:nvPr/>
        </p:nvSpPr>
        <p:spPr>
          <a:xfrm>
            <a:off x="3922745" y="1919625"/>
            <a:ext cx="2088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Características 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15304" y="1219379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+mn-lt"/>
              </a:rPr>
              <a:t>TARJETA DE CONTROL Y ADQUISICIÓN DE DATOS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079674"/>
              </p:ext>
            </p:extLst>
          </p:nvPr>
        </p:nvGraphicFramePr>
        <p:xfrm>
          <a:off x="1079401" y="2627511"/>
          <a:ext cx="5213350" cy="301752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606675">
                  <a:extLst>
                    <a:ext uri="{9D8B030D-6E8A-4147-A177-3AD203B41FA5}">
                      <a16:colId xmlns:a16="http://schemas.microsoft.com/office/drawing/2014/main" val="1274068676"/>
                    </a:ext>
                  </a:extLst>
                </a:gridCol>
                <a:gridCol w="2606675">
                  <a:extLst>
                    <a:ext uri="{9D8B030D-6E8A-4147-A177-3AD203B41FA5}">
                      <a16:colId xmlns:a16="http://schemas.microsoft.com/office/drawing/2014/main" val="34741614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CARACTERISTICA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VALOR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00669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Microcontrolador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ATmega2560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44329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Tensión de Funcionamiento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 V</a:t>
                      </a:r>
                      <a:endParaRPr lang="es-EC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71659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Voltaje de entrada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 – 12 V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3521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Pines de E/S digitales</a:t>
                      </a:r>
                      <a:endParaRPr lang="es-EC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54 de los cuales 15 proporcionan salida PWM</a:t>
                      </a:r>
                      <a:endParaRPr lang="es-EC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9225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Pines de entrada Analógica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449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Corriente DC por pin de E/S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 mA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56439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Corriente DC para pin 3.3V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 mA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61923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EEPROM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 KB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56326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Velocidad de reloj</a:t>
                      </a:r>
                      <a:endParaRPr lang="es-EC" sz="11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16 MHz</a:t>
                      </a:r>
                      <a:endParaRPr lang="es-EC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6000571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-1" b="2793"/>
          <a:stretch/>
        </p:blipFill>
        <p:spPr>
          <a:xfrm>
            <a:off x="6480001" y="2427309"/>
            <a:ext cx="3700917" cy="297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9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53" y="0"/>
            <a:ext cx="9937104" cy="647328"/>
          </a:xfrm>
        </p:spPr>
        <p:txBody>
          <a:bodyPr/>
          <a:lstStyle/>
          <a:p>
            <a:r>
              <a:rPr lang="es-EC" dirty="0"/>
              <a:t>METODOLOGÍA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15303" y="719336"/>
            <a:ext cx="9503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TECNOLOGÍA DE LA INFORMACIÓN </a:t>
            </a:r>
            <a:endParaRPr lang="es-EC" dirty="0">
              <a:latin typeface="+mn-lt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043996" y="5903912"/>
            <a:ext cx="1655466" cy="42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CuadroTexto 13"/>
          <p:cNvSpPr txBox="1"/>
          <p:nvPr/>
        </p:nvSpPr>
        <p:spPr>
          <a:xfrm>
            <a:off x="215304" y="1219379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+mn-lt"/>
              </a:rPr>
              <a:t>ECUACIONES DE CONTROL DE ACTUADORES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223782" y="3671664"/>
            <a:ext cx="7344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Ecuación de control de velocidad de aire en el ventilador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223782" y="201053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Ecuación de control de voltaje hacia la niquelina</a:t>
            </a:r>
          </a:p>
          <a:p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152133" y="2835613"/>
                <a:ext cx="691205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00" i="1">
                          <a:latin typeface="Cambria Math" panose="02040503050406030204" pitchFamily="18" charset="0"/>
                        </a:rPr>
                        <m:t>𝑃𝑊𝑀</m:t>
                      </m:r>
                      <m:r>
                        <a:rPr lang="es-EC" sz="1800" i="0">
                          <a:latin typeface="Cambria Math" panose="02040503050406030204" pitchFamily="18" charset="0"/>
                        </a:rPr>
                        <m:t>=−0.000006</m:t>
                      </m:r>
                      <m:sSup>
                        <m:sSupPr>
                          <m:ctrlPr>
                            <a:rPr lang="es-EC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s-EC" sz="1800" i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s-EC" sz="1800" i="0">
                          <a:latin typeface="Cambria Math" panose="02040503050406030204" pitchFamily="18" charset="0"/>
                        </a:rPr>
                        <m:t>+0.001</m:t>
                      </m:r>
                      <m:sSup>
                        <m:sSupPr>
                          <m:ctrlPr>
                            <a:rPr lang="es-EC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s-EC" sz="18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s-EC" sz="1800" i="0">
                          <a:latin typeface="Cambria Math" panose="02040503050406030204" pitchFamily="18" charset="0"/>
                        </a:rPr>
                        <m:t>−0.044</m:t>
                      </m:r>
                      <m:sSup>
                        <m:sSupPr>
                          <m:ctrlPr>
                            <a:rPr lang="es-EC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s-EC" sz="1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C" sz="1800" i="0">
                          <a:latin typeface="Cambria Math" panose="02040503050406030204" pitchFamily="18" charset="0"/>
                        </a:rPr>
                        <m:t>+0.9552</m:t>
                      </m:r>
                      <m:r>
                        <a:rPr lang="es-EC" sz="18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s-EC" sz="1800" i="0">
                          <a:latin typeface="Cambria Math" panose="02040503050406030204" pitchFamily="18" charset="0"/>
                        </a:rPr>
                        <m:t>−3.7955</m:t>
                      </m:r>
                    </m:oMath>
                  </m:oMathPara>
                </a14:m>
                <a:endParaRPr lang="es-EC" sz="1800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33" y="2835613"/>
                <a:ext cx="691205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/>
              <p:cNvSpPr txBox="1"/>
              <p:nvPr/>
            </p:nvSpPr>
            <p:spPr>
              <a:xfrm>
                <a:off x="223782" y="4578032"/>
                <a:ext cx="10064165" cy="11098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s-EC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s-EC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C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267</m:t>
                                  </m:r>
                                </m:num>
                                <m:den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8240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s-EC" sz="1600" b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100258</m:t>
                                  </m:r>
                                </m:num>
                                <m:den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81363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sz="1600" b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882725</m:t>
                                  </m:r>
                                </m:num>
                                <m:den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52568</m:t>
                                  </m:r>
                                </m:den>
                              </m:f>
                              <m:r>
                                <a:rPr lang="es-EC" sz="1600" b="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s-EC" sz="1600" b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1300194</m:t>
                                  </m:r>
                                </m:num>
                                <m:den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82087</m:t>
                                  </m:r>
                                </m:den>
                              </m:f>
                              <m:r>
                                <a:rPr lang="es-EC" sz="1600" b="0">
                                  <a:latin typeface="Cambria Math" panose="02040503050406030204" pitchFamily="18" charset="0"/>
                                </a:rPr>
                                <m:t> ;15≤</m:t>
                              </m:r>
                              <m:r>
                                <a:rPr lang="es-EC" sz="1600" b="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s-EC" sz="1600" b="0">
                                  <a:latin typeface="Cambria Math" panose="02040503050406030204" pitchFamily="18" charset="0"/>
                                </a:rPr>
                                <m:t>≤17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1524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  <m:r>
                                <a:rPr lang="es-EC" sz="1600" b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3895</m:t>
                                  </m:r>
                                </m:num>
                                <m:den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62178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  <m:r>
                                <a:rPr lang="es-EC" sz="1600" b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244135</m:t>
                                  </m:r>
                                </m:num>
                                <m:den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99721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s-EC" sz="1600" b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4837543</m:t>
                                  </m:r>
                                </m:num>
                                <m:den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96695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s-EC" sz="1600" b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44070189</m:t>
                                  </m:r>
                                </m:num>
                                <m:den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78325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sz="1600" b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67907452</m:t>
                                  </m:r>
                                </m:num>
                                <m:den>
                                  <m:r>
                                    <a:rPr lang="es-EC" sz="1600" b="0">
                                      <a:latin typeface="Cambria Math" panose="02040503050406030204" pitchFamily="18" charset="0"/>
                                    </a:rPr>
                                    <m:t>20615</m:t>
                                  </m:r>
                                </m:den>
                              </m:f>
                              <m:r>
                                <a:rPr lang="es-EC" sz="1600" b="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s-EC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s-EC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sz="1600" b="0" i="0" smtClean="0">
                                      <a:latin typeface="Cambria Math" panose="02040503050406030204" pitchFamily="18" charset="0"/>
                                    </a:rPr>
                                    <m:t>263279849</m:t>
                                  </m:r>
                                </m:num>
                                <m:den>
                                  <m:r>
                                    <a:rPr lang="es-EC" sz="1600" b="0" i="0" smtClean="0">
                                      <a:latin typeface="Cambria Math" panose="02040503050406030204" pitchFamily="18" charset="0"/>
                                    </a:rPr>
                                    <m:t>33254</m:t>
                                  </m:r>
                                </m:den>
                              </m:f>
                              <m:r>
                                <a:rPr lang="es-EC" sz="1600" b="0" i="1" smtClean="0">
                                  <a:latin typeface="Cambria Math" panose="02040503050406030204" pitchFamily="18" charset="0"/>
                                </a:rPr>
                                <m:t>;18</m:t>
                              </m:r>
                              <m:r>
                                <a:rPr lang="es-EC" sz="1600" b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s-EC" sz="1600" b="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s-EC" sz="1600" b="0">
                                  <a:latin typeface="Cambria Math" panose="02040503050406030204" pitchFamily="18" charset="0"/>
                                </a:rPr>
                                <m:t>≤23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EC" sz="1600" b="0" dirty="0"/>
              </a:p>
            </p:txBody>
          </p:sp>
        </mc:Choice>
        <mc:Fallback xmlns="">
          <p:sp>
            <p:nvSpPr>
              <p:cNvPr id="3" name="Cuadro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82" y="4578032"/>
                <a:ext cx="10064165" cy="11098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514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53" y="0"/>
            <a:ext cx="9937104" cy="647328"/>
          </a:xfrm>
        </p:spPr>
        <p:txBody>
          <a:bodyPr/>
          <a:lstStyle/>
          <a:p>
            <a:r>
              <a:rPr lang="es-EC" dirty="0"/>
              <a:t>METODOLOGÍA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15303" y="719336"/>
            <a:ext cx="9503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TECNOLOGÍA DE LA INFORMACIÓN </a:t>
            </a:r>
            <a:endParaRPr lang="es-EC" dirty="0">
              <a:latin typeface="+mn-lt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043996" y="5903912"/>
            <a:ext cx="1655466" cy="42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CuadroTexto 13"/>
          <p:cNvSpPr txBox="1"/>
          <p:nvPr/>
        </p:nvSpPr>
        <p:spPr>
          <a:xfrm>
            <a:off x="215304" y="1219379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+mn-lt"/>
              </a:rPr>
              <a:t>NAVEGACIÓN DEL HMI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pic>
        <p:nvPicPr>
          <p:cNvPr id="8" name="Imagen 7"/>
          <p:cNvPicPr/>
          <p:nvPr/>
        </p:nvPicPr>
        <p:blipFill>
          <a:blip r:embed="rId2"/>
          <a:stretch>
            <a:fillRect/>
          </a:stretch>
        </p:blipFill>
        <p:spPr>
          <a:xfrm>
            <a:off x="2648866" y="1920950"/>
            <a:ext cx="463663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3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53" y="0"/>
            <a:ext cx="9937104" cy="647328"/>
          </a:xfrm>
        </p:spPr>
        <p:txBody>
          <a:bodyPr/>
          <a:lstStyle/>
          <a:p>
            <a:r>
              <a:rPr lang="es-EC" dirty="0"/>
              <a:t>METODOLOGÍA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15303" y="719336"/>
            <a:ext cx="9503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n-lt"/>
              </a:rPr>
              <a:t>TECNOLOGÍA DE LA INFORMACIÓN </a:t>
            </a:r>
            <a:endParaRPr lang="es-EC" dirty="0">
              <a:latin typeface="+mn-lt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043996" y="5903912"/>
            <a:ext cx="1655466" cy="42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CuadroTexto 13"/>
          <p:cNvSpPr txBox="1"/>
          <p:nvPr/>
        </p:nvSpPr>
        <p:spPr>
          <a:xfrm>
            <a:off x="215304" y="1219379"/>
            <a:ext cx="950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+mn-lt"/>
              </a:rPr>
              <a:t>TOPOLOGÍA DE RED</a:t>
            </a:r>
            <a:endParaRPr lang="es-EC" dirty="0">
              <a:latin typeface="+mn-lt"/>
            </a:endParaRPr>
          </a:p>
          <a:p>
            <a:endParaRPr lang="es-EC" dirty="0"/>
          </a:p>
        </p:txBody>
      </p:sp>
      <p:pic>
        <p:nvPicPr>
          <p:cNvPr id="8" name="Imagen 7"/>
          <p:cNvPicPr/>
          <p:nvPr/>
        </p:nvPicPr>
        <p:blipFill>
          <a:blip r:embed="rId2"/>
          <a:stretch>
            <a:fillRect/>
          </a:stretch>
        </p:blipFill>
        <p:spPr>
          <a:xfrm>
            <a:off x="2195525" y="2087994"/>
            <a:ext cx="6840760" cy="300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3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359321" y="2015480"/>
            <a:ext cx="9719787" cy="5567707"/>
          </a:xfrm>
        </p:spPr>
        <p:txBody>
          <a:bodyPr/>
          <a:lstStyle/>
          <a:p>
            <a:pPr marL="0" indent="0" algn="ctr">
              <a:buNone/>
            </a:pPr>
            <a:r>
              <a:rPr lang="es-EC" sz="7200" b="1" dirty="0" smtClean="0">
                <a:solidFill>
                  <a:srgbClr val="00B050"/>
                </a:solidFill>
              </a:rPr>
              <a:t>PRUEBAS Y RESULTADOS </a:t>
            </a:r>
            <a:endParaRPr lang="es-EC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05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83457" y="2663552"/>
            <a:ext cx="7344241" cy="1296144"/>
          </a:xfrm>
        </p:spPr>
        <p:txBody>
          <a:bodyPr/>
          <a:lstStyle/>
          <a:p>
            <a:pPr marL="0" indent="0">
              <a:buNone/>
            </a:pPr>
            <a:r>
              <a:rPr lang="es-EC" sz="7200" b="1" dirty="0" smtClean="0">
                <a:solidFill>
                  <a:srgbClr val="00B050"/>
                </a:solidFill>
              </a:rPr>
              <a:t>INTRODUCCIÓN</a:t>
            </a:r>
            <a:endParaRPr lang="es-EC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8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53" y="0"/>
            <a:ext cx="9937104" cy="647328"/>
          </a:xfrm>
        </p:spPr>
        <p:txBody>
          <a:bodyPr/>
          <a:lstStyle/>
          <a:p>
            <a:r>
              <a:rPr lang="es-EC" dirty="0" smtClean="0"/>
              <a:t>PRUEBAS Y RESULTADOS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9043996" y="5903912"/>
            <a:ext cx="1655466" cy="42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" name="TESIS_PAUCAR_WILCHEZ_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692" end="30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61975"/>
            <a:ext cx="10799763" cy="607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53" y="0"/>
            <a:ext cx="9937104" cy="647328"/>
          </a:xfrm>
        </p:spPr>
        <p:txBody>
          <a:bodyPr/>
          <a:lstStyle/>
          <a:p>
            <a:r>
              <a:rPr lang="es-EC" dirty="0" smtClean="0"/>
              <a:t>PRUEBAS Y RESULTADOS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9043996" y="5903912"/>
            <a:ext cx="1655466" cy="42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756054"/>
              </p:ext>
            </p:extLst>
          </p:nvPr>
        </p:nvGraphicFramePr>
        <p:xfrm>
          <a:off x="1223419" y="643953"/>
          <a:ext cx="8064894" cy="561999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684070">
                  <a:extLst>
                    <a:ext uri="{9D8B030D-6E8A-4147-A177-3AD203B41FA5}">
                      <a16:colId xmlns:a16="http://schemas.microsoft.com/office/drawing/2014/main" val="2291573617"/>
                    </a:ext>
                  </a:extLst>
                </a:gridCol>
                <a:gridCol w="1328615">
                  <a:extLst>
                    <a:ext uri="{9D8B030D-6E8A-4147-A177-3AD203B41FA5}">
                      <a16:colId xmlns:a16="http://schemas.microsoft.com/office/drawing/2014/main" val="4061224357"/>
                    </a:ext>
                  </a:extLst>
                </a:gridCol>
                <a:gridCol w="1328615">
                  <a:extLst>
                    <a:ext uri="{9D8B030D-6E8A-4147-A177-3AD203B41FA5}">
                      <a16:colId xmlns:a16="http://schemas.microsoft.com/office/drawing/2014/main" val="397711017"/>
                    </a:ext>
                  </a:extLst>
                </a:gridCol>
                <a:gridCol w="1411768">
                  <a:extLst>
                    <a:ext uri="{9D8B030D-6E8A-4147-A177-3AD203B41FA5}">
                      <a16:colId xmlns:a16="http://schemas.microsoft.com/office/drawing/2014/main" val="1636237428"/>
                    </a:ext>
                  </a:extLst>
                </a:gridCol>
                <a:gridCol w="1411768">
                  <a:extLst>
                    <a:ext uri="{9D8B030D-6E8A-4147-A177-3AD203B41FA5}">
                      <a16:colId xmlns:a16="http://schemas.microsoft.com/office/drawing/2014/main" val="2992700885"/>
                    </a:ext>
                  </a:extLst>
                </a:gridCol>
                <a:gridCol w="900058">
                  <a:extLst>
                    <a:ext uri="{9D8B030D-6E8A-4147-A177-3AD203B41FA5}">
                      <a16:colId xmlns:a16="http://schemas.microsoft.com/office/drawing/2014/main" val="3428508283"/>
                    </a:ext>
                  </a:extLst>
                </a:gridCol>
              </a:tblGrid>
              <a:tr h="561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</a:rPr>
                        <a:t>Turbulador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# Prueba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Valor Ingresado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Valor Real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Error [%]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extLst>
                  <a:ext uri="{0D108BD9-81ED-4DB2-BD59-A6C34878D82A}">
                    <a16:rowId xmlns:a16="http://schemas.microsoft.com/office/drawing/2014/main" val="420235753"/>
                  </a:ext>
                </a:extLst>
              </a:tr>
              <a:tr h="281000">
                <a:tc rowSpan="18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Espigas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Prueba 1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Voltaje [V]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80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78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2.5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>
                    <a:solidFill>
                      <a:srgbClr val="40CF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657593"/>
                  </a:ext>
                </a:extLst>
              </a:tr>
              <a:tr h="281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Flujo[m/s]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15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15.22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1.47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extLst>
                  <a:ext uri="{0D108BD9-81ED-4DB2-BD59-A6C34878D82A}">
                    <a16:rowId xmlns:a16="http://schemas.microsoft.com/office/drawing/2014/main" val="2511348280"/>
                  </a:ext>
                </a:extLst>
              </a:tr>
              <a:tr h="281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Prueba 2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Voltaje [V]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80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78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2.5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>
                    <a:solidFill>
                      <a:srgbClr val="40CF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156745"/>
                  </a:ext>
                </a:extLst>
              </a:tr>
              <a:tr h="281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Flujo[m/s]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19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19.18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0.95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extLst>
                  <a:ext uri="{0D108BD9-81ED-4DB2-BD59-A6C34878D82A}">
                    <a16:rowId xmlns:a16="http://schemas.microsoft.com/office/drawing/2014/main" val="668528865"/>
                  </a:ext>
                </a:extLst>
              </a:tr>
              <a:tr h="281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Prueba 3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Voltaje [V]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80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79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1.25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extLst>
                  <a:ext uri="{0D108BD9-81ED-4DB2-BD59-A6C34878D82A}">
                    <a16:rowId xmlns:a16="http://schemas.microsoft.com/office/drawing/2014/main" val="3286577121"/>
                  </a:ext>
                </a:extLst>
              </a:tr>
              <a:tr h="281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Flujo[m/s]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23.16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0.70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extLst>
                  <a:ext uri="{0D108BD9-81ED-4DB2-BD59-A6C34878D82A}">
                    <a16:rowId xmlns:a16="http://schemas.microsoft.com/office/drawing/2014/main" val="854688214"/>
                  </a:ext>
                </a:extLst>
              </a:tr>
              <a:tr h="281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Prueba 4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Voltaje [V]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60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61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1.66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extLst>
                  <a:ext uri="{0D108BD9-81ED-4DB2-BD59-A6C34878D82A}">
                    <a16:rowId xmlns:a16="http://schemas.microsoft.com/office/drawing/2014/main" val="3482544821"/>
                  </a:ext>
                </a:extLst>
              </a:tr>
              <a:tr h="281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Flujo[m/s]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15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14.94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0.40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extLst>
                  <a:ext uri="{0D108BD9-81ED-4DB2-BD59-A6C34878D82A}">
                    <a16:rowId xmlns:a16="http://schemas.microsoft.com/office/drawing/2014/main" val="1788238975"/>
                  </a:ext>
                </a:extLst>
              </a:tr>
              <a:tr h="281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Prueba 5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Voltaje [V]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60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61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1.66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extLst>
                  <a:ext uri="{0D108BD9-81ED-4DB2-BD59-A6C34878D82A}">
                    <a16:rowId xmlns:a16="http://schemas.microsoft.com/office/drawing/2014/main" val="3104518628"/>
                  </a:ext>
                </a:extLst>
              </a:tr>
              <a:tr h="281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Flujo[m/s]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19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19.15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0.79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extLst>
                  <a:ext uri="{0D108BD9-81ED-4DB2-BD59-A6C34878D82A}">
                    <a16:rowId xmlns:a16="http://schemas.microsoft.com/office/drawing/2014/main" val="1489649612"/>
                  </a:ext>
                </a:extLst>
              </a:tr>
              <a:tr h="281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Prueba 6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Voltaje [V]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60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61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1.66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extLst>
                  <a:ext uri="{0D108BD9-81ED-4DB2-BD59-A6C34878D82A}">
                    <a16:rowId xmlns:a16="http://schemas.microsoft.com/office/drawing/2014/main" val="3396639880"/>
                  </a:ext>
                </a:extLst>
              </a:tr>
              <a:tr h="281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Flujo[m/s]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23.14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0.61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extLst>
                  <a:ext uri="{0D108BD9-81ED-4DB2-BD59-A6C34878D82A}">
                    <a16:rowId xmlns:a16="http://schemas.microsoft.com/office/drawing/2014/main" val="2963258954"/>
                  </a:ext>
                </a:extLst>
              </a:tr>
              <a:tr h="281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Prueba 7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Voltaje [V]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42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extLst>
                  <a:ext uri="{0D108BD9-81ED-4DB2-BD59-A6C34878D82A}">
                    <a16:rowId xmlns:a16="http://schemas.microsoft.com/office/drawing/2014/main" val="2896006105"/>
                  </a:ext>
                </a:extLst>
              </a:tr>
              <a:tr h="281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Flujo[m/s]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15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15.35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2.33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>
                    <a:solidFill>
                      <a:srgbClr val="40CF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221922"/>
                  </a:ext>
                </a:extLst>
              </a:tr>
              <a:tr h="281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Prueba 8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Voltaje [V]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42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extLst>
                  <a:ext uri="{0D108BD9-81ED-4DB2-BD59-A6C34878D82A}">
                    <a16:rowId xmlns:a16="http://schemas.microsoft.com/office/drawing/2014/main" val="3595253098"/>
                  </a:ext>
                </a:extLst>
              </a:tr>
              <a:tr h="281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Flujo[m/s]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18.95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0.26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extLst>
                  <a:ext uri="{0D108BD9-81ED-4DB2-BD59-A6C34878D82A}">
                    <a16:rowId xmlns:a16="http://schemas.microsoft.com/office/drawing/2014/main" val="233159619"/>
                  </a:ext>
                </a:extLst>
              </a:tr>
              <a:tr h="281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Prueba 9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Voltaje [V]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42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extLst>
                  <a:ext uri="{0D108BD9-81ED-4DB2-BD59-A6C34878D82A}">
                    <a16:rowId xmlns:a16="http://schemas.microsoft.com/office/drawing/2014/main" val="1200686888"/>
                  </a:ext>
                </a:extLst>
              </a:tr>
              <a:tr h="281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Flujo[m/s]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23.16</a:t>
                      </a:r>
                      <a:endParaRPr lang="es-EC" sz="12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0.70</a:t>
                      </a:r>
                      <a:endParaRPr lang="es-EC" sz="1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extLst>
                  <a:ext uri="{0D108BD9-81ED-4DB2-BD59-A6C34878D82A}">
                    <a16:rowId xmlns:a16="http://schemas.microsoft.com/office/drawing/2014/main" val="3458966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858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53" y="0"/>
            <a:ext cx="9937104" cy="647328"/>
          </a:xfrm>
        </p:spPr>
        <p:txBody>
          <a:bodyPr/>
          <a:lstStyle/>
          <a:p>
            <a:r>
              <a:rPr lang="es-EC" dirty="0" smtClean="0"/>
              <a:t>PRUEBAS Y RESULTADOS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9043996" y="5903912"/>
            <a:ext cx="1655466" cy="42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564931"/>
              </p:ext>
            </p:extLst>
          </p:nvPr>
        </p:nvGraphicFramePr>
        <p:xfrm>
          <a:off x="2392721" y="1295400"/>
          <a:ext cx="6446368" cy="51206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346098">
                  <a:extLst>
                    <a:ext uri="{9D8B030D-6E8A-4147-A177-3AD203B41FA5}">
                      <a16:colId xmlns:a16="http://schemas.microsoft.com/office/drawing/2014/main" val="2227367210"/>
                    </a:ext>
                  </a:extLst>
                </a:gridCol>
                <a:gridCol w="1061978">
                  <a:extLst>
                    <a:ext uri="{9D8B030D-6E8A-4147-A177-3AD203B41FA5}">
                      <a16:colId xmlns:a16="http://schemas.microsoft.com/office/drawing/2014/main" val="3799480874"/>
                    </a:ext>
                  </a:extLst>
                </a:gridCol>
                <a:gridCol w="1061978">
                  <a:extLst>
                    <a:ext uri="{9D8B030D-6E8A-4147-A177-3AD203B41FA5}">
                      <a16:colId xmlns:a16="http://schemas.microsoft.com/office/drawing/2014/main" val="3801889370"/>
                    </a:ext>
                  </a:extLst>
                </a:gridCol>
                <a:gridCol w="1128443">
                  <a:extLst>
                    <a:ext uri="{9D8B030D-6E8A-4147-A177-3AD203B41FA5}">
                      <a16:colId xmlns:a16="http://schemas.microsoft.com/office/drawing/2014/main" val="2773263964"/>
                    </a:ext>
                  </a:extLst>
                </a:gridCol>
                <a:gridCol w="1128443">
                  <a:extLst>
                    <a:ext uri="{9D8B030D-6E8A-4147-A177-3AD203B41FA5}">
                      <a16:colId xmlns:a16="http://schemas.microsoft.com/office/drawing/2014/main" val="4040028617"/>
                    </a:ext>
                  </a:extLst>
                </a:gridCol>
                <a:gridCol w="719428">
                  <a:extLst>
                    <a:ext uri="{9D8B030D-6E8A-4147-A177-3AD203B41FA5}">
                      <a16:colId xmlns:a16="http://schemas.microsoft.com/office/drawing/2014/main" val="1283840512"/>
                    </a:ext>
                  </a:extLst>
                </a:gridCol>
              </a:tblGrid>
              <a:tr h="3137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err="1">
                          <a:effectLst/>
                        </a:rPr>
                        <a:t>Turbulador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# Prueba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Valor Ingresado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Valor Real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Error [%]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0" marR="5711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6685147"/>
                  </a:ext>
                </a:extLst>
              </a:tr>
              <a:tr h="313723">
                <a:tc row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Aletas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Prueba 1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Voltaje [V]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80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78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2.5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0CF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398655"/>
                  </a:ext>
                </a:extLst>
              </a:tr>
              <a:tr h="31372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Flujo[m/s]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15.26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1.73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6413501"/>
                  </a:ext>
                </a:extLst>
              </a:tr>
              <a:tr h="31372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Prueba 2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Voltaje [V]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80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79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1.25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47664"/>
                  </a:ext>
                </a:extLst>
              </a:tr>
              <a:tr h="31372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Flujo[m/s]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19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19.11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0.59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9481168"/>
                  </a:ext>
                </a:extLst>
              </a:tr>
              <a:tr h="31372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Prueba 3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Voltaje [V]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80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78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2.5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0CF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54838"/>
                  </a:ext>
                </a:extLst>
              </a:tr>
              <a:tr h="31372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Flujo[m/s]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23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23.13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0.56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543104"/>
                  </a:ext>
                </a:extLst>
              </a:tr>
              <a:tr h="313723">
                <a:tc row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Cara Plana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Prueba 1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Voltaje [V]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80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79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1.25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7121287"/>
                  </a:ext>
                </a:extLst>
              </a:tr>
              <a:tr h="31372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Flujo[m/s]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14.98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0.13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112580"/>
                  </a:ext>
                </a:extLst>
              </a:tr>
              <a:tr h="31372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Prueba 2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Voltaje [V]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80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78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2.5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0CF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101859"/>
                  </a:ext>
                </a:extLst>
              </a:tr>
              <a:tr h="31372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Flujo[m/s]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19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19.08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0.42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399190"/>
                  </a:ext>
                </a:extLst>
              </a:tr>
              <a:tr h="31372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Prueba 3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Voltaje [V]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80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78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2.5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0CF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135476"/>
                  </a:ext>
                </a:extLst>
              </a:tr>
              <a:tr h="31372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Flujo[m/s]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23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23.14</a:t>
                      </a:r>
                      <a:endParaRPr lang="es-EC" sz="16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0.61</a:t>
                      </a:r>
                      <a:endParaRPr lang="es-EC" sz="16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4334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705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53" y="0"/>
            <a:ext cx="9937104" cy="647328"/>
          </a:xfrm>
        </p:spPr>
        <p:txBody>
          <a:bodyPr/>
          <a:lstStyle/>
          <a:p>
            <a:r>
              <a:rPr lang="es-EC" dirty="0" smtClean="0"/>
              <a:t>PRUEBAS Y RESULTADOS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9043996" y="5903912"/>
            <a:ext cx="1655466" cy="42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457" y="798651"/>
            <a:ext cx="7357070" cy="555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1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53" y="0"/>
            <a:ext cx="9937104" cy="647328"/>
          </a:xfrm>
        </p:spPr>
        <p:txBody>
          <a:bodyPr/>
          <a:lstStyle/>
          <a:p>
            <a:r>
              <a:rPr lang="es-EC" dirty="0" smtClean="0"/>
              <a:t>PRUEBAS Y RESULTADOS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9043996" y="5903912"/>
            <a:ext cx="1655466" cy="42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879630"/>
              </p:ext>
            </p:extLst>
          </p:nvPr>
        </p:nvGraphicFramePr>
        <p:xfrm>
          <a:off x="1885634" y="1602652"/>
          <a:ext cx="7460541" cy="339514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40883">
                  <a:extLst>
                    <a:ext uri="{9D8B030D-6E8A-4147-A177-3AD203B41FA5}">
                      <a16:colId xmlns:a16="http://schemas.microsoft.com/office/drawing/2014/main" val="924940749"/>
                    </a:ext>
                  </a:extLst>
                </a:gridCol>
                <a:gridCol w="1840883">
                  <a:extLst>
                    <a:ext uri="{9D8B030D-6E8A-4147-A177-3AD203B41FA5}">
                      <a16:colId xmlns:a16="http://schemas.microsoft.com/office/drawing/2014/main" val="3717031833"/>
                    </a:ext>
                  </a:extLst>
                </a:gridCol>
                <a:gridCol w="1190845">
                  <a:extLst>
                    <a:ext uri="{9D8B030D-6E8A-4147-A177-3AD203B41FA5}">
                      <a16:colId xmlns:a16="http://schemas.microsoft.com/office/drawing/2014/main" val="2212715790"/>
                    </a:ext>
                  </a:extLst>
                </a:gridCol>
                <a:gridCol w="1293965">
                  <a:extLst>
                    <a:ext uri="{9D8B030D-6E8A-4147-A177-3AD203B41FA5}">
                      <a16:colId xmlns:a16="http://schemas.microsoft.com/office/drawing/2014/main" val="3509899719"/>
                    </a:ext>
                  </a:extLst>
                </a:gridCol>
                <a:gridCol w="1293965">
                  <a:extLst>
                    <a:ext uri="{9D8B030D-6E8A-4147-A177-3AD203B41FA5}">
                      <a16:colId xmlns:a16="http://schemas.microsoft.com/office/drawing/2014/main" val="1879369463"/>
                    </a:ext>
                  </a:extLst>
                </a:gridCol>
              </a:tblGrid>
              <a:tr h="50588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Condiciones</a:t>
                      </a:r>
                      <a:endParaRPr lang="es-EC" sz="20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Cantidad de calor Q[W]</a:t>
                      </a:r>
                      <a:endParaRPr lang="es-EC" sz="20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846295"/>
                  </a:ext>
                </a:extLst>
              </a:tr>
              <a:tr h="10727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Voltaje caja térmica[V]</a:t>
                      </a:r>
                      <a:endParaRPr lang="es-EC" sz="20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Velocidad de entrada de aire[m/s]</a:t>
                      </a:r>
                      <a:endParaRPr lang="es-EC" sz="20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Espigas</a:t>
                      </a:r>
                      <a:endParaRPr lang="es-EC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0CF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Aletas</a:t>
                      </a:r>
                      <a:endParaRPr lang="es-EC" sz="20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Cara plana</a:t>
                      </a:r>
                      <a:endParaRPr lang="es-EC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2004430"/>
                  </a:ext>
                </a:extLst>
              </a:tr>
              <a:tr h="505887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80</a:t>
                      </a:r>
                      <a:endParaRPr lang="es-EC" sz="20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15</a:t>
                      </a:r>
                      <a:endParaRPr lang="es-EC" sz="20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0.4753</a:t>
                      </a:r>
                      <a:endParaRPr lang="es-EC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0CF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0.1860</a:t>
                      </a:r>
                      <a:endParaRPr lang="es-EC" sz="20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0.0812</a:t>
                      </a:r>
                      <a:endParaRPr lang="es-EC" sz="20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4329151"/>
                  </a:ext>
                </a:extLst>
              </a:tr>
              <a:tr h="5058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19</a:t>
                      </a:r>
                      <a:endParaRPr lang="es-EC" sz="20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0.4954</a:t>
                      </a:r>
                      <a:endParaRPr lang="es-EC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0CF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0.2088</a:t>
                      </a:r>
                      <a:endParaRPr lang="es-EC" sz="20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0.1082</a:t>
                      </a:r>
                      <a:endParaRPr lang="es-EC" sz="20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9427844"/>
                  </a:ext>
                </a:extLst>
              </a:tr>
              <a:tr h="5058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23</a:t>
                      </a:r>
                      <a:endParaRPr lang="es-EC" sz="20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0.4484</a:t>
                      </a:r>
                      <a:endParaRPr lang="es-EC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0CF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0.3274</a:t>
                      </a:r>
                      <a:endParaRPr lang="es-EC" sz="20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0.1189</a:t>
                      </a:r>
                      <a:endParaRPr lang="es-EC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02601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043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1511449" y="2663552"/>
            <a:ext cx="9719787" cy="5567707"/>
          </a:xfrm>
        </p:spPr>
        <p:txBody>
          <a:bodyPr/>
          <a:lstStyle/>
          <a:p>
            <a:pPr marL="0" indent="0">
              <a:buNone/>
            </a:pPr>
            <a:r>
              <a:rPr lang="es-EC" sz="7200" b="1" dirty="0" smtClean="0">
                <a:solidFill>
                  <a:srgbClr val="00B050"/>
                </a:solidFill>
              </a:rPr>
              <a:t>CONCLUSIONES</a:t>
            </a:r>
            <a:endParaRPr lang="es-EC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0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4670" y="-744"/>
            <a:ext cx="9719787" cy="610813"/>
          </a:xfrm>
        </p:spPr>
        <p:txBody>
          <a:bodyPr/>
          <a:lstStyle/>
          <a:p>
            <a:r>
              <a:rPr lang="es-EC" dirty="0"/>
              <a:t>CONCLUSIONES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5305" y="1007368"/>
            <a:ext cx="10081120" cy="5904656"/>
          </a:xfrm>
        </p:spPr>
        <p:txBody>
          <a:bodyPr/>
          <a:lstStyle/>
          <a:p>
            <a:pPr algn="just"/>
            <a:r>
              <a:rPr lang="es-EC" sz="1900" dirty="0">
                <a:solidFill>
                  <a:schemeClr val="tx1"/>
                </a:solidFill>
              </a:rPr>
              <a:t>Se realizó el diseño y la construcción de un equipo automatizado de convección forzada con diferentes </a:t>
            </a:r>
            <a:r>
              <a:rPr lang="es-EC" sz="1900" dirty="0" err="1">
                <a:solidFill>
                  <a:schemeClr val="tx1"/>
                </a:solidFill>
              </a:rPr>
              <a:t>turbuladores</a:t>
            </a:r>
            <a:r>
              <a:rPr lang="es-EC" sz="1900" dirty="0">
                <a:solidFill>
                  <a:schemeClr val="tx1"/>
                </a:solidFill>
              </a:rPr>
              <a:t> para el laboratorio de conversión de energías de la Universidad de las Fuerzas Armadas ESPE, lo que permitirá a los estudiantes, comprobar de forma experimental lo aprendido en forma teórica</a:t>
            </a:r>
            <a:r>
              <a:rPr lang="es-EC" sz="1900" dirty="0" smtClean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endParaRPr lang="es-EC" sz="1900" dirty="0">
              <a:solidFill>
                <a:schemeClr val="tx1"/>
              </a:solidFill>
            </a:endParaRPr>
          </a:p>
          <a:p>
            <a:pPr algn="just"/>
            <a:r>
              <a:rPr lang="es-EC" sz="1900" dirty="0">
                <a:solidFill>
                  <a:schemeClr val="tx1"/>
                </a:solidFill>
              </a:rPr>
              <a:t>Para la realización del diseño </a:t>
            </a:r>
            <a:r>
              <a:rPr lang="es-EC" sz="1900" dirty="0" err="1">
                <a:solidFill>
                  <a:schemeClr val="tx1"/>
                </a:solidFill>
              </a:rPr>
              <a:t>mecatrónico</a:t>
            </a:r>
            <a:r>
              <a:rPr lang="es-EC" sz="1900" dirty="0">
                <a:solidFill>
                  <a:schemeClr val="tx1"/>
                </a:solidFill>
              </a:rPr>
              <a:t> del equipo en general fue necesario realizar una matriz QFD, la cual nos ayudó para una mejor selección de materiales a utilizar en la construcción mecánica, en la adquisición de equipos eléctricos y electrónicos como también la optimización del HMI</a:t>
            </a:r>
            <a:r>
              <a:rPr lang="es-EC" sz="1900" dirty="0" smtClean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endParaRPr lang="es-EC" sz="1900" dirty="0" smtClean="0">
              <a:solidFill>
                <a:schemeClr val="tx1"/>
              </a:solidFill>
            </a:endParaRPr>
          </a:p>
          <a:p>
            <a:pPr algn="just"/>
            <a:r>
              <a:rPr lang="es-EC" sz="1900" dirty="0">
                <a:solidFill>
                  <a:schemeClr val="tx1"/>
                </a:solidFill>
              </a:rPr>
              <a:t>Se realizaron dos placas PCB, siendo una de control donde se hace el acondicionamiento de las señales de las </a:t>
            </a:r>
            <a:r>
              <a:rPr lang="es-EC" sz="1900" dirty="0" err="1">
                <a:solidFill>
                  <a:schemeClr val="tx1"/>
                </a:solidFill>
              </a:rPr>
              <a:t>termocuplas</a:t>
            </a:r>
            <a:r>
              <a:rPr lang="es-EC" sz="1900" dirty="0">
                <a:solidFill>
                  <a:schemeClr val="tx1"/>
                </a:solidFill>
              </a:rPr>
              <a:t> como también el envío de los datos hacia el controlador, separándola así de la placa de potencia a la cual el controlador envía señal modulada la cual gobierna al </a:t>
            </a:r>
            <a:r>
              <a:rPr lang="es-EC" sz="1900" dirty="0" smtClean="0">
                <a:solidFill>
                  <a:schemeClr val="tx1"/>
                </a:solidFill>
              </a:rPr>
              <a:t>actuador.</a:t>
            </a:r>
            <a:endParaRPr lang="es-EC" sz="1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42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4670" y="-744"/>
            <a:ext cx="9719787" cy="610813"/>
          </a:xfrm>
        </p:spPr>
        <p:txBody>
          <a:bodyPr/>
          <a:lstStyle/>
          <a:p>
            <a:r>
              <a:rPr lang="es-EC" dirty="0"/>
              <a:t>CONCLUSIONES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5305" y="1439416"/>
            <a:ext cx="10116477" cy="5567707"/>
          </a:xfrm>
        </p:spPr>
        <p:txBody>
          <a:bodyPr/>
          <a:lstStyle/>
          <a:p>
            <a:pPr algn="just"/>
            <a:r>
              <a:rPr lang="es-EC" sz="1900" dirty="0">
                <a:solidFill>
                  <a:schemeClr val="tx1"/>
                </a:solidFill>
              </a:rPr>
              <a:t>El HMI realizado permite configurar datos iniciales como son: el voltaje para la niquelina, la velocidad del aire de entrada y el tipo de </a:t>
            </a:r>
            <a:r>
              <a:rPr lang="es-EC" sz="1900" dirty="0" err="1">
                <a:solidFill>
                  <a:schemeClr val="tx1"/>
                </a:solidFill>
              </a:rPr>
              <a:t>turbulador</a:t>
            </a:r>
            <a:r>
              <a:rPr lang="es-EC" sz="1900" dirty="0">
                <a:solidFill>
                  <a:schemeClr val="tx1"/>
                </a:solidFill>
              </a:rPr>
              <a:t>, además nos permite tener un monitoreo en tiempo real de la variación de la temperatura a lo largo del ducto como también dentro de la caja térmica; conjuntamente proporciona los datos obtenidos para un posterior análisis. </a:t>
            </a:r>
            <a:endParaRPr lang="es-EC" sz="19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C" sz="1900" dirty="0" smtClean="0">
              <a:solidFill>
                <a:schemeClr val="tx1"/>
              </a:solidFill>
            </a:endParaRPr>
          </a:p>
          <a:p>
            <a:pPr algn="just"/>
            <a:r>
              <a:rPr lang="es-EC" sz="1900" dirty="0">
                <a:solidFill>
                  <a:schemeClr val="tx1"/>
                </a:solidFill>
              </a:rPr>
              <a:t>El diseño total del equipo nos permite trabajar con un flujo turbulento, ya que el número de Reynolds en las pruebas realizadas fueron mayores a 4000, así como el </a:t>
            </a:r>
            <a:r>
              <a:rPr lang="es-EC" sz="1900" dirty="0" err="1">
                <a:solidFill>
                  <a:schemeClr val="tx1"/>
                </a:solidFill>
              </a:rPr>
              <a:t>Prandlt</a:t>
            </a:r>
            <a:r>
              <a:rPr lang="es-EC" sz="1900" dirty="0">
                <a:solidFill>
                  <a:schemeClr val="tx1"/>
                </a:solidFill>
              </a:rPr>
              <a:t> que se obtiene es mayor a 0.7, estas condiciones nos permiten utilizar la correlación de </a:t>
            </a:r>
            <a:r>
              <a:rPr lang="es-EC" sz="1900" dirty="0" err="1">
                <a:solidFill>
                  <a:schemeClr val="tx1"/>
                </a:solidFill>
              </a:rPr>
              <a:t>Petukhov</a:t>
            </a:r>
            <a:r>
              <a:rPr lang="es-EC" sz="1900" dirty="0">
                <a:solidFill>
                  <a:schemeClr val="tx1"/>
                </a:solidFill>
              </a:rPr>
              <a:t> para el cálculo de </a:t>
            </a:r>
            <a:r>
              <a:rPr lang="es-EC" sz="1900" dirty="0" err="1">
                <a:solidFill>
                  <a:schemeClr val="tx1"/>
                </a:solidFill>
              </a:rPr>
              <a:t>Nusselt</a:t>
            </a:r>
            <a:r>
              <a:rPr lang="es-EC" sz="1900" dirty="0" smtClean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endParaRPr lang="es-EC" sz="1900" dirty="0" smtClean="0">
              <a:solidFill>
                <a:schemeClr val="tx1"/>
              </a:solidFill>
            </a:endParaRPr>
          </a:p>
          <a:p>
            <a:pPr algn="just"/>
            <a:r>
              <a:rPr lang="es-EC" sz="1900" dirty="0">
                <a:solidFill>
                  <a:schemeClr val="tx1"/>
                </a:solidFill>
              </a:rPr>
              <a:t>El HMI permite al usuario al finalizar la practicar exportar los datos obtenidos en dos hojas de cálculos, de las cuales, una tiene acceso el estudiante y la otra será compartida al ordenador del laboratorista mediante la red de compartición de datos implementada.</a:t>
            </a:r>
          </a:p>
          <a:p>
            <a:pPr marL="0" indent="0" algn="just">
              <a:buNone/>
            </a:pPr>
            <a:endParaRPr lang="es-EC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5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4670" y="-744"/>
            <a:ext cx="9719787" cy="610813"/>
          </a:xfrm>
        </p:spPr>
        <p:txBody>
          <a:bodyPr/>
          <a:lstStyle/>
          <a:p>
            <a:r>
              <a:rPr lang="es-EC" dirty="0"/>
              <a:t>CONCLUSIONES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5305" y="1151384"/>
            <a:ext cx="10081120" cy="5567707"/>
          </a:xfrm>
        </p:spPr>
        <p:txBody>
          <a:bodyPr/>
          <a:lstStyle/>
          <a:p>
            <a:pPr marL="685839" indent="-342900" algn="just"/>
            <a:r>
              <a:rPr lang="es-EC" sz="1900" dirty="0" smtClean="0">
                <a:solidFill>
                  <a:schemeClr val="tx1"/>
                </a:solidFill>
              </a:rPr>
              <a:t>Con las </a:t>
            </a:r>
            <a:r>
              <a:rPr lang="es-EC" sz="1900" dirty="0">
                <a:solidFill>
                  <a:schemeClr val="tx1"/>
                </a:solidFill>
              </a:rPr>
              <a:t>pruebas realizadas se pudo determinar que el </a:t>
            </a:r>
            <a:r>
              <a:rPr lang="es-EC" sz="1900" dirty="0" err="1">
                <a:solidFill>
                  <a:schemeClr val="tx1"/>
                </a:solidFill>
              </a:rPr>
              <a:t>turbulador</a:t>
            </a:r>
            <a:r>
              <a:rPr lang="es-EC" sz="1900" dirty="0">
                <a:solidFill>
                  <a:schemeClr val="tx1"/>
                </a:solidFill>
              </a:rPr>
              <a:t> de espigas es el que mejor conduce el calor, en relación a los </a:t>
            </a:r>
            <a:r>
              <a:rPr lang="es-EC" sz="1900" dirty="0" err="1">
                <a:solidFill>
                  <a:schemeClr val="tx1"/>
                </a:solidFill>
              </a:rPr>
              <a:t>turbuladores</a:t>
            </a:r>
            <a:r>
              <a:rPr lang="es-EC" sz="1900" dirty="0">
                <a:solidFill>
                  <a:schemeClr val="tx1"/>
                </a:solidFill>
              </a:rPr>
              <a:t> de aletas y cara plana. Además, la mayor cantidad de calor disipado en las pruebas realizadas se dio bajo la condición de la velocidad de aire v=19[m/s], en comparación a la velocidad máxima v=23[m/s] y velocidad mínima v=15[m/s</a:t>
            </a:r>
            <a:r>
              <a:rPr lang="es-EC" sz="1900" dirty="0" smtClean="0">
                <a:solidFill>
                  <a:schemeClr val="tx1"/>
                </a:solidFill>
              </a:rPr>
              <a:t>].</a:t>
            </a:r>
          </a:p>
          <a:p>
            <a:pPr indent="0" algn="just">
              <a:buNone/>
            </a:pPr>
            <a:endParaRPr lang="es-EC" sz="1900" dirty="0" smtClean="0">
              <a:solidFill>
                <a:schemeClr val="tx1"/>
              </a:solidFill>
            </a:endParaRPr>
          </a:p>
          <a:p>
            <a:pPr marL="685839" indent="-342900" algn="just"/>
            <a:r>
              <a:rPr lang="es-EC" sz="1900" dirty="0">
                <a:solidFill>
                  <a:schemeClr val="tx1"/>
                </a:solidFill>
              </a:rPr>
              <a:t>Con relación al </a:t>
            </a:r>
            <a:r>
              <a:rPr lang="es-EC" sz="1900" dirty="0" err="1">
                <a:solidFill>
                  <a:schemeClr val="tx1"/>
                </a:solidFill>
              </a:rPr>
              <a:t>turbulador</a:t>
            </a:r>
            <a:r>
              <a:rPr lang="es-EC" sz="1900" dirty="0">
                <a:solidFill>
                  <a:schemeClr val="tx1"/>
                </a:solidFill>
              </a:rPr>
              <a:t> de aletas, el calor disipado es mayor cuando las condiciones de velocidad son mayores v=23[m/s], por tal motivo se puede decir que, a mayor velocidad de aire, mayor Q obtenido, bajo la condición de un voltaje constante</a:t>
            </a:r>
            <a:r>
              <a:rPr lang="es-EC" sz="1900" dirty="0" smtClean="0">
                <a:solidFill>
                  <a:schemeClr val="tx1"/>
                </a:solidFill>
              </a:rPr>
              <a:t>.</a:t>
            </a:r>
          </a:p>
          <a:p>
            <a:pPr indent="0" algn="just">
              <a:buNone/>
            </a:pPr>
            <a:endParaRPr lang="es-EC" sz="1900" dirty="0" smtClean="0">
              <a:solidFill>
                <a:schemeClr val="tx1"/>
              </a:solidFill>
            </a:endParaRPr>
          </a:p>
          <a:p>
            <a:pPr marL="685839" indent="-342900" algn="just"/>
            <a:r>
              <a:rPr lang="es-EC" sz="1900" dirty="0">
                <a:solidFill>
                  <a:schemeClr val="tx1"/>
                </a:solidFill>
              </a:rPr>
              <a:t>Con relación al </a:t>
            </a:r>
            <a:r>
              <a:rPr lang="es-EC" sz="1900" dirty="0" err="1">
                <a:solidFill>
                  <a:schemeClr val="tx1"/>
                </a:solidFill>
              </a:rPr>
              <a:t>turbulador</a:t>
            </a:r>
            <a:r>
              <a:rPr lang="es-EC" sz="1900" dirty="0">
                <a:solidFill>
                  <a:schemeClr val="tx1"/>
                </a:solidFill>
              </a:rPr>
              <a:t> de cara plana, el calor disipado es mayor cuando las condiciones de velocidad son mayores v=23[m/s], por tal motivo se puede decir que, a mayor velocidad de aire, mayor Q obtenido, bajo la condición de un voltaje constante.</a:t>
            </a:r>
          </a:p>
        </p:txBody>
      </p:sp>
    </p:spTree>
    <p:extLst>
      <p:ext uri="{BB962C8B-B14F-4D97-AF65-F5344CB8AC3E}">
        <p14:creationId xmlns:p14="http://schemas.microsoft.com/office/powerpoint/2010/main" val="383698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539987" y="2663552"/>
            <a:ext cx="9719787" cy="5567707"/>
          </a:xfrm>
        </p:spPr>
        <p:txBody>
          <a:bodyPr/>
          <a:lstStyle/>
          <a:p>
            <a:pPr marL="0" indent="0">
              <a:buNone/>
            </a:pPr>
            <a:r>
              <a:rPr lang="es-EC" sz="7200" b="1" dirty="0" smtClean="0">
                <a:solidFill>
                  <a:srgbClr val="00B050"/>
                </a:solidFill>
              </a:rPr>
              <a:t>RECOMENDACIONES</a:t>
            </a:r>
            <a:endParaRPr lang="es-EC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21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71489" y="0"/>
            <a:ext cx="8639175" cy="1199885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INTRODUCCIÓN</a:t>
            </a:r>
            <a:r>
              <a:rPr lang="es-EC" dirty="0" smtClean="0"/>
              <a:t> 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Marcador de contenido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102466689"/>
                  </p:ext>
                </p:extLst>
              </p:nvPr>
            </p:nvGraphicFramePr>
            <p:xfrm>
              <a:off x="575345" y="1439416"/>
              <a:ext cx="9935319" cy="266429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6" name="Marcador de contenido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102466689"/>
                  </p:ext>
                </p:extLst>
              </p:nvPr>
            </p:nvGraphicFramePr>
            <p:xfrm>
              <a:off x="575345" y="1439416"/>
              <a:ext cx="9935319" cy="266429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7" name="AutoShape 2" descr="Resultado de imagen para teca arbol"/>
          <p:cNvSpPr>
            <a:spLocks noChangeAspect="1" noChangeArrowheads="1"/>
          </p:cNvSpPr>
          <p:nvPr/>
        </p:nvSpPr>
        <p:spPr bwMode="auto">
          <a:xfrm>
            <a:off x="763657" y="-151652"/>
            <a:ext cx="319969" cy="31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5991" tIns="47995" rIns="95991" bIns="47995" numCol="1" anchor="t" anchorCtr="0" compatLnSpc="1">
            <a:prstTxWarp prst="textNoShape">
              <a:avLst/>
            </a:prstTxWarp>
          </a:bodyPr>
          <a:lstStyle/>
          <a:p>
            <a:endParaRPr lang="es-EC" sz="2100"/>
          </a:p>
        </p:txBody>
      </p:sp>
      <p:sp>
        <p:nvSpPr>
          <p:cNvPr id="3" name="CuadroTexto 2"/>
          <p:cNvSpPr txBox="1"/>
          <p:nvPr/>
        </p:nvSpPr>
        <p:spPr>
          <a:xfrm>
            <a:off x="431329" y="763317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j-lt"/>
              </a:rPr>
              <a:t>TRANSFERENCIA DE CALOR</a:t>
            </a:r>
            <a:endParaRPr lang="es-EC" dirty="0">
              <a:latin typeface="+mj-l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15305" y="6578042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Both"/>
            </a:pPr>
            <a:r>
              <a:rPr lang="es-EC" sz="1200" b="0" dirty="0" err="1" smtClean="0">
                <a:latin typeface="+mn-lt"/>
              </a:rPr>
              <a:t>Incropera</a:t>
            </a:r>
            <a:r>
              <a:rPr lang="es-EC" sz="1200" b="0" dirty="0" smtClean="0">
                <a:latin typeface="+mn-lt"/>
              </a:rPr>
              <a:t> &amp; </a:t>
            </a:r>
            <a:r>
              <a:rPr lang="es-EC" sz="1200" b="0" dirty="0" err="1" smtClean="0">
                <a:latin typeface="+mn-lt"/>
              </a:rPr>
              <a:t>DeWitt</a:t>
            </a:r>
            <a:r>
              <a:rPr lang="es-EC" sz="1200" b="0" dirty="0" smtClean="0">
                <a:latin typeface="+mn-lt"/>
              </a:rPr>
              <a:t>, 1999</a:t>
            </a:r>
          </a:p>
          <a:p>
            <a:pPr marL="457200" indent="-457200">
              <a:buAutoNum type="arabicParenBoth"/>
            </a:pPr>
            <a:r>
              <a:rPr lang="es-EC" sz="1200" b="0" dirty="0" err="1" smtClean="0">
                <a:latin typeface="+mn-lt"/>
              </a:rPr>
              <a:t>Negriza</a:t>
            </a:r>
            <a:r>
              <a:rPr lang="es-EC" sz="1200" b="0" dirty="0" smtClean="0">
                <a:latin typeface="+mn-lt"/>
              </a:rPr>
              <a:t>, 2013</a:t>
            </a:r>
          </a:p>
        </p:txBody>
      </p:sp>
      <p:pic>
        <p:nvPicPr>
          <p:cNvPr id="10" name="Imagen 9"/>
          <p:cNvPicPr/>
          <p:nvPr/>
        </p:nvPicPr>
        <p:blipFill>
          <a:blip r:embed="rId11"/>
          <a:stretch>
            <a:fillRect/>
          </a:stretch>
        </p:blipFill>
        <p:spPr>
          <a:xfrm>
            <a:off x="3779403" y="4224753"/>
            <a:ext cx="352720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9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4670" y="-744"/>
            <a:ext cx="9719787" cy="612288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RECOMENDACIONES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43297" y="1439416"/>
            <a:ext cx="10153128" cy="5567707"/>
          </a:xfrm>
        </p:spPr>
        <p:txBody>
          <a:bodyPr/>
          <a:lstStyle/>
          <a:p>
            <a:pPr marL="685839" indent="-342900" algn="just"/>
            <a:r>
              <a:rPr lang="es-EC" sz="2000" dirty="0">
                <a:solidFill>
                  <a:schemeClr val="tx1"/>
                </a:solidFill>
              </a:rPr>
              <a:t>Para trabajos futuros, es recomendable </a:t>
            </a:r>
            <a:r>
              <a:rPr lang="es-EC" sz="2000" dirty="0" err="1">
                <a:solidFill>
                  <a:schemeClr val="tx1"/>
                </a:solidFill>
              </a:rPr>
              <a:t>turbuladores</a:t>
            </a:r>
            <a:r>
              <a:rPr lang="es-EC" sz="2000" dirty="0">
                <a:solidFill>
                  <a:schemeClr val="tx1"/>
                </a:solidFill>
              </a:rPr>
              <a:t> de diferentes formas y materiales, permitiendo así realizar varios estudios de transferencia de calor por </a:t>
            </a:r>
            <a:r>
              <a:rPr lang="es-EC" sz="2000" dirty="0" smtClean="0">
                <a:solidFill>
                  <a:schemeClr val="tx1"/>
                </a:solidFill>
              </a:rPr>
              <a:t>convección.</a:t>
            </a:r>
          </a:p>
          <a:p>
            <a:pPr indent="0" algn="just">
              <a:buNone/>
            </a:pPr>
            <a:endParaRPr lang="es-EC" sz="2000" dirty="0" smtClean="0">
              <a:solidFill>
                <a:schemeClr val="tx1"/>
              </a:solidFill>
            </a:endParaRPr>
          </a:p>
          <a:p>
            <a:pPr marL="685839" indent="-342900" algn="just"/>
            <a:r>
              <a:rPr lang="es-EC" sz="2000" dirty="0">
                <a:solidFill>
                  <a:schemeClr val="tx1"/>
                </a:solidFill>
              </a:rPr>
              <a:t>Se recomienda ampliar rangos de temperatura en la caja térmica y de velocidad de entrada, para aumentar la cantidad de pruebas posibles a realizar en el equipo, como sería el caso de tener flujo laminar</a:t>
            </a:r>
            <a:r>
              <a:rPr lang="es-EC" sz="2000" dirty="0" smtClean="0">
                <a:solidFill>
                  <a:schemeClr val="tx1"/>
                </a:solidFill>
              </a:rPr>
              <a:t>.</a:t>
            </a:r>
          </a:p>
          <a:p>
            <a:pPr indent="0" algn="just">
              <a:buNone/>
            </a:pPr>
            <a:endParaRPr lang="es-EC" sz="2000" dirty="0" smtClean="0">
              <a:solidFill>
                <a:schemeClr val="tx1"/>
              </a:solidFill>
            </a:endParaRPr>
          </a:p>
          <a:p>
            <a:pPr marL="685839" indent="-342900" algn="just"/>
            <a:r>
              <a:rPr lang="es-EC" sz="2000" dirty="0">
                <a:solidFill>
                  <a:schemeClr val="tx1"/>
                </a:solidFill>
              </a:rPr>
              <a:t>Mejorar el aislamiento de la caja térmica, para evitar el calentamiento del exterior de esta</a:t>
            </a:r>
            <a:r>
              <a:rPr lang="es-EC" sz="2000" dirty="0" smtClean="0">
                <a:solidFill>
                  <a:schemeClr val="tx1"/>
                </a:solidFill>
              </a:rPr>
              <a:t>.</a:t>
            </a:r>
          </a:p>
          <a:p>
            <a:pPr indent="0" algn="just">
              <a:buNone/>
            </a:pPr>
            <a:endParaRPr lang="es-EC" sz="2000" dirty="0" smtClean="0">
              <a:solidFill>
                <a:schemeClr val="tx1"/>
              </a:solidFill>
            </a:endParaRPr>
          </a:p>
          <a:p>
            <a:pPr marL="685839" indent="-342900" algn="just"/>
            <a:r>
              <a:rPr lang="es-EC" sz="2000" dirty="0">
                <a:solidFill>
                  <a:schemeClr val="tx1"/>
                </a:solidFill>
              </a:rPr>
              <a:t>Implementar nuevas cajas térmicas para cada </a:t>
            </a:r>
            <a:r>
              <a:rPr lang="es-EC" sz="2000" dirty="0" err="1">
                <a:solidFill>
                  <a:schemeClr val="tx1"/>
                </a:solidFill>
              </a:rPr>
              <a:t>turbulador</a:t>
            </a:r>
            <a:r>
              <a:rPr lang="es-EC" sz="2000" dirty="0">
                <a:solidFill>
                  <a:schemeClr val="tx1"/>
                </a:solidFill>
              </a:rPr>
              <a:t>, y así reducir el tiempo de enfriamiento, para poder empezar otra práctica.</a:t>
            </a:r>
          </a:p>
        </p:txBody>
      </p:sp>
    </p:spTree>
    <p:extLst>
      <p:ext uri="{BB962C8B-B14F-4D97-AF65-F5344CB8AC3E}">
        <p14:creationId xmlns:p14="http://schemas.microsoft.com/office/powerpoint/2010/main" val="170223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4670" y="-744"/>
            <a:ext cx="9719787" cy="612288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AGRADECIMIENTOS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167633" y="2294795"/>
            <a:ext cx="446449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latin typeface="+mn-lt"/>
              </a:rPr>
              <a:t>Laboratorios Colaboradores: </a:t>
            </a:r>
          </a:p>
          <a:p>
            <a:pPr algn="ctr"/>
            <a:endParaRPr lang="es-EC" dirty="0" smtClean="0">
              <a:latin typeface="+mn-lt"/>
            </a:endParaRPr>
          </a:p>
          <a:p>
            <a:pPr algn="ctr"/>
            <a:r>
              <a:rPr lang="es-EC" dirty="0" smtClean="0">
                <a:latin typeface="+mn-lt"/>
              </a:rPr>
              <a:t>Laboratorio de manufactura </a:t>
            </a:r>
          </a:p>
          <a:p>
            <a:pPr algn="ctr"/>
            <a:r>
              <a:rPr lang="es-EC" dirty="0"/>
              <a:t>Universidad de las Fuerzas </a:t>
            </a:r>
            <a:r>
              <a:rPr lang="es-EC" dirty="0" smtClean="0"/>
              <a:t>Armadas</a:t>
            </a:r>
          </a:p>
          <a:p>
            <a:pPr algn="ctr"/>
            <a:r>
              <a:rPr lang="es-EC" dirty="0" smtClean="0"/>
              <a:t> ESPE</a:t>
            </a:r>
          </a:p>
          <a:p>
            <a:pPr algn="ctr"/>
            <a:endParaRPr lang="es-EC" dirty="0"/>
          </a:p>
          <a:p>
            <a:pPr algn="ctr"/>
            <a:r>
              <a:rPr lang="es-EC" dirty="0"/>
              <a:t>Laboratorio </a:t>
            </a:r>
            <a:r>
              <a:rPr lang="es-EC" dirty="0" smtClean="0"/>
              <a:t>de conversión de energía </a:t>
            </a:r>
            <a:endParaRPr lang="es-EC" dirty="0"/>
          </a:p>
          <a:p>
            <a:pPr algn="ctr"/>
            <a:r>
              <a:rPr lang="es-EC" dirty="0"/>
              <a:t>Universidad de las Fuerzas Armadas</a:t>
            </a:r>
          </a:p>
          <a:p>
            <a:pPr algn="ctr"/>
            <a:r>
              <a:rPr lang="es-EC" dirty="0"/>
              <a:t> ESPE</a:t>
            </a:r>
          </a:p>
          <a:p>
            <a:pPr algn="ctr"/>
            <a:endParaRPr lang="es-EC" dirty="0" smtClean="0">
              <a:latin typeface="+mn-lt"/>
            </a:endParaRPr>
          </a:p>
          <a:p>
            <a:pPr algn="ctr"/>
            <a:endParaRPr lang="es-EC" dirty="0"/>
          </a:p>
          <a:p>
            <a:pPr algn="ctr"/>
            <a:endParaRPr lang="es-EC" dirty="0">
              <a:latin typeface="+mn-lt"/>
            </a:endParaRPr>
          </a:p>
          <a:p>
            <a:pPr algn="ctr"/>
            <a:endParaRPr lang="es-EC" dirty="0" smtClean="0">
              <a:latin typeface="+mn-lt"/>
            </a:endParaRPr>
          </a:p>
        </p:txBody>
      </p:sp>
      <p:pic>
        <p:nvPicPr>
          <p:cNvPr id="82946" name="Picture 2" descr="Resultado de imagen para universidad fuerzas armad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13" y="602408"/>
            <a:ext cx="373702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185" y="611544"/>
            <a:ext cx="1736416" cy="138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9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25" y="719336"/>
            <a:ext cx="8307263" cy="55887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951609" y="1151384"/>
            <a:ext cx="4464496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6000" dirty="0" smtClean="0"/>
              <a:t>GRACIAS</a:t>
            </a:r>
            <a:endParaRPr lang="es-EC" sz="6000" dirty="0"/>
          </a:p>
        </p:txBody>
      </p:sp>
    </p:spTree>
    <p:extLst>
      <p:ext uri="{BB962C8B-B14F-4D97-AF65-F5344CB8AC3E}">
        <p14:creationId xmlns:p14="http://schemas.microsoft.com/office/powerpoint/2010/main" val="150390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8644" y="10313"/>
            <a:ext cx="9743805" cy="691067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</a:rPr>
              <a:t>INTRODUCCIÓN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Marcador de contenido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202077833"/>
                  </p:ext>
                </p:extLst>
              </p:nvPr>
            </p:nvGraphicFramePr>
            <p:xfrm>
              <a:off x="1584176" y="1367408"/>
              <a:ext cx="6624017" cy="54006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" name="Marcador de contenido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202077833"/>
                  </p:ext>
                </p:extLst>
              </p:nvPr>
            </p:nvGraphicFramePr>
            <p:xfrm>
              <a:off x="1584176" y="1367408"/>
              <a:ext cx="6624017" cy="54006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5" name="CuadroTexto 4"/>
          <p:cNvSpPr txBox="1"/>
          <p:nvPr/>
        </p:nvSpPr>
        <p:spPr>
          <a:xfrm>
            <a:off x="215306" y="719336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/>
                </a:solidFill>
                <a:latin typeface="+mn-lt"/>
              </a:rPr>
              <a:t>CONVECCIÓN</a:t>
            </a:r>
            <a:endParaRPr lang="es-EC" dirty="0">
              <a:solidFill>
                <a:schemeClr val="tx1"/>
              </a:solidFill>
              <a:latin typeface="+mn-lt"/>
            </a:endParaRPr>
          </a:p>
          <a:p>
            <a:endParaRPr lang="es-EC" dirty="0"/>
          </a:p>
        </p:txBody>
      </p:sp>
      <p:sp>
        <p:nvSpPr>
          <p:cNvPr id="6" name="Flecha derecha 5"/>
          <p:cNvSpPr/>
          <p:nvPr/>
        </p:nvSpPr>
        <p:spPr>
          <a:xfrm>
            <a:off x="4751809" y="3378445"/>
            <a:ext cx="1008112" cy="581251"/>
          </a:xfrm>
          <a:prstGeom prst="rightArrow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CuadroTexto 6"/>
          <p:cNvSpPr txBox="1"/>
          <p:nvPr/>
        </p:nvSpPr>
        <p:spPr>
          <a:xfrm>
            <a:off x="4535785" y="2015480"/>
            <a:ext cx="12961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+mn-lt"/>
              </a:rPr>
              <a:t>Existen dos tipos de transferencia de calor por convección</a:t>
            </a:r>
            <a:endParaRPr lang="es-EC" sz="1400" dirty="0">
              <a:latin typeface="+mn-l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15306" y="6623992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latin typeface="+mn-lt"/>
              </a:rPr>
              <a:t>(3) </a:t>
            </a:r>
            <a:r>
              <a:rPr lang="es-EC" sz="1200" b="0" dirty="0" smtClean="0">
                <a:latin typeface="+mn-lt"/>
              </a:rPr>
              <a:t>Larco, 2014</a:t>
            </a:r>
          </a:p>
        </p:txBody>
      </p:sp>
    </p:spTree>
    <p:extLst>
      <p:ext uri="{BB962C8B-B14F-4D97-AF65-F5344CB8AC3E}">
        <p14:creationId xmlns:p14="http://schemas.microsoft.com/office/powerpoint/2010/main" val="217249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353" y="402"/>
            <a:ext cx="9865096" cy="629947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</a:rPr>
              <a:t>INTRODUCCIÓN</a:t>
            </a:r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214228" y="719336"/>
            <a:ext cx="3252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tx1"/>
                </a:solidFill>
                <a:latin typeface="+mn-lt"/>
              </a:rPr>
              <a:t>CONVECCIÓN FORZADA</a:t>
            </a:r>
            <a:endParaRPr lang="es-EC" dirty="0">
              <a:solidFill>
                <a:schemeClr val="tx1"/>
              </a:solidFill>
              <a:latin typeface="+mn-lt"/>
            </a:endParaRPr>
          </a:p>
          <a:p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359321" y="1655440"/>
            <a:ext cx="4680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EC" b="0" dirty="0" smtClean="0">
                <a:solidFill>
                  <a:schemeClr val="tx1"/>
                </a:solidFill>
                <a:latin typeface="+mn-lt"/>
              </a:rPr>
              <a:t>Este modo de transferencia de energía o calor se da cuando un fluido atraviesa un sistema debido a la acción de un agente externo, los cuales pueden ser generados por ventiladores, bombas o agentes meteorológicos. </a:t>
            </a:r>
            <a:r>
              <a:rPr lang="es-EC" baseline="30000" dirty="0" smtClean="0">
                <a:solidFill>
                  <a:schemeClr val="tx1"/>
                </a:solidFill>
              </a:rPr>
              <a:t>(4)</a:t>
            </a:r>
            <a:r>
              <a:rPr lang="es-EC" dirty="0" smtClean="0">
                <a:solidFill>
                  <a:schemeClr val="tx1"/>
                </a:solidFill>
              </a:rPr>
              <a:t> </a:t>
            </a:r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b="0" dirty="0">
              <a:solidFill>
                <a:schemeClr val="tx1"/>
              </a:solidFill>
              <a:latin typeface="+mn-lt"/>
            </a:endParaRPr>
          </a:p>
          <a:p>
            <a:endParaRPr lang="es-EC" b="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5746283" y="1655440"/>
            <a:ext cx="47661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0" dirty="0" smtClean="0">
                <a:latin typeface="+mn-lt"/>
              </a:rPr>
              <a:t>Para el estudio de este proceso, son comúnmente utilizados números adimensionales tales como </a:t>
            </a:r>
            <a:r>
              <a:rPr lang="es-EC" b="0" dirty="0" err="1" smtClean="0">
                <a:latin typeface="+mn-lt"/>
              </a:rPr>
              <a:t>Nusselt</a:t>
            </a:r>
            <a:r>
              <a:rPr lang="es-EC" b="0" dirty="0" smtClean="0">
                <a:latin typeface="+mn-lt"/>
              </a:rPr>
              <a:t>, </a:t>
            </a:r>
            <a:r>
              <a:rPr lang="es-EC" b="0" dirty="0" err="1" smtClean="0">
                <a:latin typeface="+mn-lt"/>
              </a:rPr>
              <a:t>Prandtl</a:t>
            </a:r>
            <a:r>
              <a:rPr lang="es-EC" b="0" dirty="0" smtClean="0">
                <a:latin typeface="+mn-lt"/>
              </a:rPr>
              <a:t> y Reynolds</a:t>
            </a:r>
            <a:r>
              <a:rPr lang="es-EC" baseline="30000" dirty="0" smtClean="0">
                <a:solidFill>
                  <a:schemeClr val="tx1"/>
                </a:solidFill>
              </a:rPr>
              <a:t>(5)</a:t>
            </a:r>
            <a:r>
              <a:rPr lang="es-EC" dirty="0" smtClean="0">
                <a:solidFill>
                  <a:schemeClr val="tx1"/>
                </a:solidFill>
              </a:rPr>
              <a:t> </a:t>
            </a:r>
            <a:endParaRPr lang="es-EC" dirty="0">
              <a:solidFill>
                <a:schemeClr val="tx1"/>
              </a:solidFill>
            </a:endParaRPr>
          </a:p>
          <a:p>
            <a:pPr algn="just"/>
            <a:endParaRPr lang="es-EC" b="0" dirty="0">
              <a:latin typeface="+mn-l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14228" y="6623992"/>
            <a:ext cx="157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dirty="0" smtClean="0">
                <a:latin typeface="+mn-lt"/>
              </a:rPr>
              <a:t>(4) </a:t>
            </a:r>
            <a:r>
              <a:rPr lang="es-EC" sz="1200" b="0" dirty="0" err="1" smtClean="0">
                <a:latin typeface="+mn-lt"/>
              </a:rPr>
              <a:t>Levenspiel</a:t>
            </a:r>
            <a:r>
              <a:rPr lang="es-EC" sz="1200" b="0" dirty="0" smtClean="0">
                <a:latin typeface="+mn-lt"/>
              </a:rPr>
              <a:t>, 1993</a:t>
            </a:r>
          </a:p>
          <a:p>
            <a:r>
              <a:rPr lang="es-EC" sz="1200" dirty="0" smtClean="0">
                <a:latin typeface="+mn-lt"/>
              </a:rPr>
              <a:t>(5) </a:t>
            </a:r>
            <a:r>
              <a:rPr lang="es-EC" sz="1200" b="0" dirty="0" err="1"/>
              <a:t>Levenspiel</a:t>
            </a:r>
            <a:r>
              <a:rPr lang="es-EC" sz="1200" b="0" dirty="0"/>
              <a:t>, 1993</a:t>
            </a:r>
            <a:endParaRPr lang="es-EC" sz="1200" b="0" dirty="0">
              <a:latin typeface="+mn-lt"/>
            </a:endParaRPr>
          </a:p>
        </p:txBody>
      </p:sp>
      <p:pic>
        <p:nvPicPr>
          <p:cNvPr id="18" name="Imagen 17"/>
          <p:cNvPicPr/>
          <p:nvPr/>
        </p:nvPicPr>
        <p:blipFill>
          <a:blip r:embed="rId3"/>
          <a:stretch>
            <a:fillRect/>
          </a:stretch>
        </p:blipFill>
        <p:spPr>
          <a:xfrm>
            <a:off x="2329222" y="3743672"/>
            <a:ext cx="5421237" cy="251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4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1369" y="0"/>
            <a:ext cx="9721080" cy="530644"/>
          </a:xfrm>
        </p:spPr>
        <p:txBody>
          <a:bodyPr/>
          <a:lstStyle/>
          <a:p>
            <a:r>
              <a:rPr lang="es-EC" dirty="0"/>
              <a:t>INTRODUCCIÓN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5306" y="719337"/>
            <a:ext cx="5256584" cy="2304256"/>
          </a:xfrm>
        </p:spPr>
        <p:txBody>
          <a:bodyPr/>
          <a:lstStyle/>
          <a:p>
            <a:pPr marL="0" indent="0">
              <a:buNone/>
            </a:pPr>
            <a:r>
              <a:rPr lang="es-EC" sz="2000" b="1" dirty="0" smtClean="0">
                <a:solidFill>
                  <a:schemeClr val="tx1"/>
                </a:solidFill>
              </a:rPr>
              <a:t>AUTOMATIZACIÓN</a:t>
            </a:r>
          </a:p>
          <a:p>
            <a:pPr marL="0" indent="0">
              <a:buNone/>
            </a:pPr>
            <a:r>
              <a:rPr lang="es-EC" sz="2000" dirty="0">
                <a:solidFill>
                  <a:schemeClr val="tx1"/>
                </a:solidFill>
              </a:rPr>
              <a:t/>
            </a:r>
            <a:br>
              <a:rPr lang="es-EC" sz="2000" dirty="0">
                <a:solidFill>
                  <a:schemeClr val="tx1"/>
                </a:solidFill>
              </a:rPr>
            </a:br>
            <a:r>
              <a:rPr lang="es-EC" sz="2000" dirty="0" smtClean="0">
                <a:solidFill>
                  <a:schemeClr val="tx1"/>
                </a:solidFill>
              </a:rPr>
              <a:t>La automatización industrial, permite que un</a:t>
            </a:r>
            <a:br>
              <a:rPr lang="es-EC" sz="2000" dirty="0" smtClean="0">
                <a:solidFill>
                  <a:schemeClr val="tx1"/>
                </a:solidFill>
              </a:rPr>
            </a:br>
            <a:r>
              <a:rPr lang="es-EC" sz="2000" dirty="0" smtClean="0">
                <a:solidFill>
                  <a:schemeClr val="tx1"/>
                </a:solidFill>
              </a:rPr>
              <a:t>equipo o máquina desarrolle o realice ciertos</a:t>
            </a:r>
            <a:br>
              <a:rPr lang="es-EC" sz="2000" dirty="0" smtClean="0">
                <a:solidFill>
                  <a:schemeClr val="tx1"/>
                </a:solidFill>
              </a:rPr>
            </a:br>
            <a:r>
              <a:rPr lang="es-EC" sz="2000" dirty="0" smtClean="0">
                <a:solidFill>
                  <a:schemeClr val="tx1"/>
                </a:solidFill>
              </a:rPr>
              <a:t>procesos o tareas, sin intervención del ser</a:t>
            </a:r>
            <a:br>
              <a:rPr lang="es-EC" sz="2000" dirty="0" smtClean="0">
                <a:solidFill>
                  <a:schemeClr val="tx1"/>
                </a:solidFill>
              </a:rPr>
            </a:br>
            <a:r>
              <a:rPr lang="es-EC" sz="2000" dirty="0" smtClean="0">
                <a:solidFill>
                  <a:schemeClr val="tx1"/>
                </a:solidFill>
              </a:rPr>
              <a:t>humano, permitiéndonos así ahorrar tiempo,</a:t>
            </a:r>
            <a:br>
              <a:rPr lang="es-EC" sz="2000" dirty="0" smtClean="0">
                <a:solidFill>
                  <a:schemeClr val="tx1"/>
                </a:solidFill>
              </a:rPr>
            </a:br>
            <a:r>
              <a:rPr lang="es-EC" sz="2000" dirty="0" smtClean="0">
                <a:solidFill>
                  <a:schemeClr val="tx1"/>
                </a:solidFill>
              </a:rPr>
              <a:t>y muchas veces dinero.</a:t>
            </a:r>
            <a:endParaRPr lang="es-EC" sz="2000" dirty="0">
              <a:solidFill>
                <a:schemeClr val="tx1"/>
              </a:solidFill>
            </a:endParaRPr>
          </a:p>
          <a:p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215304" y="4008184"/>
            <a:ext cx="52565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</a:pPr>
            <a:r>
              <a:rPr lang="es-EC" b="0" dirty="0" smtClean="0">
                <a:latin typeface="+mn-lt"/>
              </a:rPr>
              <a:t>Contribuye a mejorar la seguridad de los usuarios.</a:t>
            </a:r>
          </a:p>
          <a:p>
            <a:pPr marL="342900" lvl="0" indent="-342900" algn="just">
              <a:buFontTx/>
              <a:buChar char="-"/>
            </a:pPr>
            <a:r>
              <a:rPr lang="es-EC" b="0" dirty="0" smtClean="0">
                <a:latin typeface="+mn-lt"/>
              </a:rPr>
              <a:t>Minimiza el esfuerzo del operario del equipo </a:t>
            </a:r>
            <a:r>
              <a:rPr lang="es-EC" baseline="30000" dirty="0" smtClean="0">
                <a:solidFill>
                  <a:schemeClr val="tx1"/>
                </a:solidFill>
              </a:rPr>
              <a:t>(6)</a:t>
            </a:r>
            <a:r>
              <a:rPr lang="es-EC" dirty="0" smtClean="0">
                <a:solidFill>
                  <a:schemeClr val="tx1"/>
                </a:solidFill>
              </a:rPr>
              <a:t> </a:t>
            </a:r>
            <a:endParaRPr lang="es-EC" dirty="0">
              <a:solidFill>
                <a:schemeClr val="tx1"/>
              </a:solidFill>
            </a:endParaRPr>
          </a:p>
          <a:p>
            <a:pPr algn="just"/>
            <a:endParaRPr lang="es-EC" b="0" dirty="0">
              <a:latin typeface="+mn-l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15305" y="3383632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latin typeface="+mn-lt"/>
              </a:rPr>
              <a:t>Usos</a:t>
            </a:r>
            <a:endParaRPr lang="es-EC" dirty="0">
              <a:latin typeface="+mn-l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15305" y="6623992"/>
            <a:ext cx="1869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dirty="0" smtClean="0">
                <a:latin typeface="+mn-lt"/>
              </a:rPr>
              <a:t>(6) Definición. De</a:t>
            </a:r>
            <a:r>
              <a:rPr lang="es-EC" sz="1200" b="0" i="1" dirty="0" smtClean="0">
                <a:latin typeface="+mn-lt"/>
              </a:rPr>
              <a:t>, </a:t>
            </a:r>
            <a:r>
              <a:rPr lang="es-EC" sz="1200" b="0" dirty="0" smtClean="0">
                <a:latin typeface="+mn-lt"/>
              </a:rPr>
              <a:t>2018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370" y="2134798"/>
            <a:ext cx="4762434" cy="24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1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2015505" y="2663552"/>
            <a:ext cx="7524189" cy="1296144"/>
          </a:xfrm>
        </p:spPr>
        <p:txBody>
          <a:bodyPr/>
          <a:lstStyle/>
          <a:p>
            <a:pPr marL="0" indent="0">
              <a:buNone/>
            </a:pPr>
            <a:r>
              <a:rPr lang="es-EC" sz="7200" b="1" dirty="0" smtClean="0">
                <a:solidFill>
                  <a:srgbClr val="00B050"/>
                </a:solidFill>
              </a:rPr>
              <a:t>JUSTIFICACIÓN</a:t>
            </a:r>
            <a:endParaRPr lang="es-EC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9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9361" y="-744"/>
            <a:ext cx="9793088" cy="610813"/>
          </a:xfrm>
        </p:spPr>
        <p:txBody>
          <a:bodyPr/>
          <a:lstStyle/>
          <a:p>
            <a:r>
              <a:rPr lang="es-EC" dirty="0"/>
              <a:t>JUSTIFICACIÓN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0721982"/>
              </p:ext>
            </p:extLst>
          </p:nvPr>
        </p:nvGraphicFramePr>
        <p:xfrm>
          <a:off x="-1440879" y="341921"/>
          <a:ext cx="10799763" cy="6138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Elipse 6"/>
          <p:cNvSpPr/>
          <p:nvPr/>
        </p:nvSpPr>
        <p:spPr>
          <a:xfrm>
            <a:off x="7272089" y="2015480"/>
            <a:ext cx="3240360" cy="3096344"/>
          </a:xfrm>
          <a:prstGeom prst="ellipse">
            <a:avLst/>
          </a:prstGeom>
          <a:noFill/>
          <a:ln w="222250" cmpd="sng"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C" sz="1800" b="0" dirty="0" smtClean="0">
                <a:solidFill>
                  <a:schemeClr val="tx1"/>
                </a:solidFill>
              </a:rPr>
              <a:t>La modernización de los equipos de laboratorio orientados a educación deben ser fáciles de entender y manejar.</a:t>
            </a:r>
            <a:endParaRPr lang="es-EC" sz="1800" b="0" dirty="0"/>
          </a:p>
        </p:txBody>
      </p:sp>
      <p:sp>
        <p:nvSpPr>
          <p:cNvPr id="3" name="Flecha derecha 2"/>
          <p:cNvSpPr/>
          <p:nvPr/>
        </p:nvSpPr>
        <p:spPr>
          <a:xfrm>
            <a:off x="5842255" y="3333809"/>
            <a:ext cx="1152128" cy="57606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CuadroTexto 4"/>
          <p:cNvSpPr txBox="1"/>
          <p:nvPr/>
        </p:nvSpPr>
        <p:spPr>
          <a:xfrm>
            <a:off x="5831929" y="2807568"/>
            <a:ext cx="1068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0" dirty="0" smtClean="0">
                <a:latin typeface="+mn-lt"/>
              </a:rPr>
              <a:t>Por tal motivo</a:t>
            </a:r>
            <a:endParaRPr lang="es-EC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150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e">
  <a:themeElements>
    <a:clrScheme name="Personalizado 5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pe" id="{ABB033B5-82A1-467E-B2A3-FEDE27612C9C}" vid="{A5FEC8C9-70B5-4E79-A3BC-92A64177B4E1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Espe</Template>
  <TotalTime>76067</TotalTime>
  <Words>1733</Words>
  <Application>Microsoft Office PowerPoint</Application>
  <PresentationFormat>Personalizado</PresentationFormat>
  <Paragraphs>445</Paragraphs>
  <Slides>42</Slides>
  <Notes>8</Notes>
  <HiddenSlides>0</HiddenSlides>
  <MMClips>2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50" baseType="lpstr">
      <vt:lpstr>Arial</vt:lpstr>
      <vt:lpstr>Arial (Títulos)</vt:lpstr>
      <vt:lpstr>Calibri</vt:lpstr>
      <vt:lpstr>Cambria Math</vt:lpstr>
      <vt:lpstr>Times New Roman</vt:lpstr>
      <vt:lpstr>Trebuchet MS</vt:lpstr>
      <vt:lpstr>Espe</vt:lpstr>
      <vt:lpstr>CorelDRAW</vt:lpstr>
      <vt:lpstr>Presentación de PowerPoint</vt:lpstr>
      <vt:lpstr>CONTENIDO</vt:lpstr>
      <vt:lpstr>Presentación de PowerPoint</vt:lpstr>
      <vt:lpstr>INTRODUCCIÓN </vt:lpstr>
      <vt:lpstr>INTRODUCCIÓN</vt:lpstr>
      <vt:lpstr>INTRODUCCIÓN</vt:lpstr>
      <vt:lpstr>INTRODUCCIÓN</vt:lpstr>
      <vt:lpstr>Presentación de PowerPoint</vt:lpstr>
      <vt:lpstr>JUSTIFICACIÓN</vt:lpstr>
      <vt:lpstr>Presentación de PowerPoint</vt:lpstr>
      <vt:lpstr>OBJETIVOS</vt:lpstr>
      <vt:lpstr>Presentación de PowerPoint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Presentación de PowerPoint</vt:lpstr>
      <vt:lpstr>PRUEBAS Y RESULTADOS</vt:lpstr>
      <vt:lpstr>PRUEBAS Y RESULTADOS</vt:lpstr>
      <vt:lpstr>PRUEBAS Y RESULTADOS</vt:lpstr>
      <vt:lpstr>PRUEBAS Y RESULTADOS</vt:lpstr>
      <vt:lpstr>PRUEBAS Y RESULTADOS</vt:lpstr>
      <vt:lpstr>Presentación de PowerPoint</vt:lpstr>
      <vt:lpstr>CONCLUSIONES</vt:lpstr>
      <vt:lpstr>CONCLUSIONES</vt:lpstr>
      <vt:lpstr>CONCLUSIONES</vt:lpstr>
      <vt:lpstr>Presentación de PowerPoint</vt:lpstr>
      <vt:lpstr>RECOMENDACIONES</vt:lpstr>
      <vt:lpstr>AGRADECIMIENTOS</vt:lpstr>
      <vt:lpstr>Presentación de PowerPoint</vt:lpstr>
    </vt:vector>
  </TitlesOfParts>
  <Company>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delphine</dc:creator>
  <cp:lastModifiedBy>Carlos Paucar Robles</cp:lastModifiedBy>
  <cp:revision>1639</cp:revision>
  <cp:lastPrinted>2016-11-24T21:33:17Z</cp:lastPrinted>
  <dcterms:created xsi:type="dcterms:W3CDTF">2002-08-19T11:14:21Z</dcterms:created>
  <dcterms:modified xsi:type="dcterms:W3CDTF">2019-01-07T17:30:43Z</dcterms:modified>
</cp:coreProperties>
</file>