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71" r:id="rId7"/>
    <p:sldId id="269" r:id="rId8"/>
    <p:sldId id="270" r:id="rId9"/>
    <p:sldId id="265" r:id="rId10"/>
    <p:sldId id="275" r:id="rId11"/>
    <p:sldId id="266" r:id="rId12"/>
    <p:sldId id="272" r:id="rId13"/>
    <p:sldId id="273" r:id="rId14"/>
    <p:sldId id="274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66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SGRADO\MODULO%20IV\INVESTIGACION%20DE%20TESIS\desarrollo%20tesis\graficos%20te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SGRADO\MODULO%20IV\INVESTIGACION%20DE%20TESIS\desarrollo%20tesis\graficos%20te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'causas cierre'!$B$1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'causas cierre'!$A$2:$A$11</c:f>
              <c:strCache>
                <c:ptCount val="10"/>
                <c:pt idx="0">
                  <c:v>Oportunidad de vender negocio</c:v>
                </c:pt>
                <c:pt idx="1">
                  <c:v>Negocio no era lucrativo</c:v>
                </c:pt>
                <c:pt idx="2">
                  <c:v>Problemas de financiamiento</c:v>
                </c:pt>
                <c:pt idx="3">
                  <c:v>Otra oportunidad de negocio</c:v>
                </c:pt>
                <c:pt idx="4">
                  <c:v>Salida estaba planificada</c:v>
                </c:pt>
                <c:pt idx="5">
                  <c:v>Retiro</c:v>
                </c:pt>
                <c:pt idx="6">
                  <c:v>Razones personales</c:v>
                </c:pt>
                <c:pt idx="7">
                  <c:v>Un incidente</c:v>
                </c:pt>
                <c:pt idx="8">
                  <c:v>Otras</c:v>
                </c:pt>
                <c:pt idx="9">
                  <c:v>Gobierno/Impuestos/Burocracia</c:v>
                </c:pt>
              </c:strCache>
            </c:strRef>
          </c:cat>
          <c:val>
            <c:numRef>
              <c:f>'causas cierre'!$B$2:$B$11</c:f>
              <c:numCache>
                <c:formatCode>0%</c:formatCode>
                <c:ptCount val="10"/>
                <c:pt idx="0">
                  <c:v>0.04</c:v>
                </c:pt>
                <c:pt idx="1">
                  <c:v>0.27</c:v>
                </c:pt>
                <c:pt idx="2">
                  <c:v>0.27</c:v>
                </c:pt>
                <c:pt idx="3">
                  <c:v>0.14000000000000001</c:v>
                </c:pt>
                <c:pt idx="4">
                  <c:v>0.03</c:v>
                </c:pt>
                <c:pt idx="5">
                  <c:v>0</c:v>
                </c:pt>
                <c:pt idx="6">
                  <c:v>0.12</c:v>
                </c:pt>
                <c:pt idx="7">
                  <c:v>0.04</c:v>
                </c:pt>
                <c:pt idx="8">
                  <c:v>0.06</c:v>
                </c:pt>
                <c:pt idx="9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'causas cierre'!$C$1</c:f>
              <c:strCache>
                <c:ptCount val="1"/>
                <c:pt idx="0">
                  <c:v>Establecido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'causas cierre'!$A$2:$A$11</c:f>
              <c:strCache>
                <c:ptCount val="10"/>
                <c:pt idx="0">
                  <c:v>Oportunidad de vender negocio</c:v>
                </c:pt>
                <c:pt idx="1">
                  <c:v>Negocio no era lucrativo</c:v>
                </c:pt>
                <c:pt idx="2">
                  <c:v>Problemas de financiamiento</c:v>
                </c:pt>
                <c:pt idx="3">
                  <c:v>Otra oportunidad de negocio</c:v>
                </c:pt>
                <c:pt idx="4">
                  <c:v>Salida estaba planificada</c:v>
                </c:pt>
                <c:pt idx="5">
                  <c:v>Retiro</c:v>
                </c:pt>
                <c:pt idx="6">
                  <c:v>Razones personales</c:v>
                </c:pt>
                <c:pt idx="7">
                  <c:v>Un incidente</c:v>
                </c:pt>
                <c:pt idx="8">
                  <c:v>Otras</c:v>
                </c:pt>
                <c:pt idx="9">
                  <c:v>Gobierno/Impuestos/Burocracia</c:v>
                </c:pt>
              </c:strCache>
            </c:strRef>
          </c:cat>
          <c:val>
            <c:numRef>
              <c:f>'causas cierre'!$C$2:$C$11</c:f>
              <c:numCache>
                <c:formatCode>0%</c:formatCode>
                <c:ptCount val="10"/>
                <c:pt idx="0">
                  <c:v>0</c:v>
                </c:pt>
                <c:pt idx="1">
                  <c:v>0.25</c:v>
                </c:pt>
                <c:pt idx="2">
                  <c:v>0.25</c:v>
                </c:pt>
                <c:pt idx="3">
                  <c:v>0.04</c:v>
                </c:pt>
                <c:pt idx="4">
                  <c:v>0.12</c:v>
                </c:pt>
                <c:pt idx="5">
                  <c:v>0</c:v>
                </c:pt>
                <c:pt idx="6">
                  <c:v>0.13</c:v>
                </c:pt>
                <c:pt idx="7">
                  <c:v>0</c:v>
                </c:pt>
                <c:pt idx="8">
                  <c:v>0.13</c:v>
                </c:pt>
                <c:pt idx="9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04842432"/>
        <c:axId val="-1504849504"/>
      </c:barChart>
      <c:catAx>
        <c:axId val="-150484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504849504"/>
        <c:crosses val="autoZero"/>
        <c:auto val="1"/>
        <c:lblAlgn val="ctr"/>
        <c:lblOffset val="100"/>
        <c:noMultiLvlLbl val="0"/>
      </c:catAx>
      <c:valAx>
        <c:axId val="-150484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50484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'14 pilares'!$B$1</c:f>
              <c:strCache>
                <c:ptCount val="1"/>
                <c:pt idx="0">
                  <c:v>Sudamérica y Centro América/Caribe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'14 pilares'!$A$2:$A$15</c:f>
              <c:strCache>
                <c:ptCount val="14"/>
                <c:pt idx="0">
                  <c:v>Percepción de oportunidades</c:v>
                </c:pt>
                <c:pt idx="1">
                  <c:v>Habilidades para iniciar empresas</c:v>
                </c:pt>
                <c:pt idx="2">
                  <c:v>Aceptación del riesgo</c:v>
                </c:pt>
                <c:pt idx="3">
                  <c:v>Networking</c:v>
                </c:pt>
                <c:pt idx="4">
                  <c:v>Apoyo cultural</c:v>
                </c:pt>
                <c:pt idx="5">
                  <c:v>Emprendimiento por oportunidad</c:v>
                </c:pt>
                <c:pt idx="6">
                  <c:v>Absorción tecnológica</c:v>
                </c:pt>
                <c:pt idx="7">
                  <c:v>Capital humano</c:v>
                </c:pt>
                <c:pt idx="8">
                  <c:v>Competencia</c:v>
                </c:pt>
                <c:pt idx="9">
                  <c:v>Innovación de productos</c:v>
                </c:pt>
                <c:pt idx="10">
                  <c:v>Innovación de procesos</c:v>
                </c:pt>
                <c:pt idx="11">
                  <c:v>Alto crecimiento</c:v>
                </c:pt>
                <c:pt idx="12">
                  <c:v>Internacionalización</c:v>
                </c:pt>
                <c:pt idx="13">
                  <c:v>Capital de riesgo</c:v>
                </c:pt>
              </c:strCache>
            </c:strRef>
          </c:cat>
          <c:val>
            <c:numRef>
              <c:f>'14 pilares'!$B$2:$B$15</c:f>
              <c:numCache>
                <c:formatCode>0%</c:formatCode>
                <c:ptCount val="14"/>
                <c:pt idx="0">
                  <c:v>0.4</c:v>
                </c:pt>
                <c:pt idx="1">
                  <c:v>0.41</c:v>
                </c:pt>
                <c:pt idx="2">
                  <c:v>0.28000000000000003</c:v>
                </c:pt>
                <c:pt idx="3">
                  <c:v>0.39</c:v>
                </c:pt>
                <c:pt idx="4">
                  <c:v>0.3</c:v>
                </c:pt>
                <c:pt idx="5">
                  <c:v>0.28999999999999998</c:v>
                </c:pt>
                <c:pt idx="6">
                  <c:v>0.2</c:v>
                </c:pt>
                <c:pt idx="7">
                  <c:v>0.31</c:v>
                </c:pt>
                <c:pt idx="8">
                  <c:v>0.28000000000000003</c:v>
                </c:pt>
                <c:pt idx="9">
                  <c:v>0.47</c:v>
                </c:pt>
                <c:pt idx="10">
                  <c:v>0.17</c:v>
                </c:pt>
                <c:pt idx="11">
                  <c:v>0.27</c:v>
                </c:pt>
                <c:pt idx="12">
                  <c:v>0.23</c:v>
                </c:pt>
                <c:pt idx="13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'14 pilares'!$C$1</c:f>
              <c:strCache>
                <c:ptCount val="1"/>
                <c:pt idx="0">
                  <c:v>Ecuador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pilares'!$A$2:$A$15</c:f>
              <c:strCache>
                <c:ptCount val="14"/>
                <c:pt idx="0">
                  <c:v>Percepción de oportunidades</c:v>
                </c:pt>
                <c:pt idx="1">
                  <c:v>Habilidades para iniciar empresas</c:v>
                </c:pt>
                <c:pt idx="2">
                  <c:v>Aceptación del riesgo</c:v>
                </c:pt>
                <c:pt idx="3">
                  <c:v>Networking</c:v>
                </c:pt>
                <c:pt idx="4">
                  <c:v>Apoyo cultural</c:v>
                </c:pt>
                <c:pt idx="5">
                  <c:v>Emprendimiento por oportunidad</c:v>
                </c:pt>
                <c:pt idx="6">
                  <c:v>Absorción tecnológica</c:v>
                </c:pt>
                <c:pt idx="7">
                  <c:v>Capital humano</c:v>
                </c:pt>
                <c:pt idx="8">
                  <c:v>Competencia</c:v>
                </c:pt>
                <c:pt idx="9">
                  <c:v>Innovación de productos</c:v>
                </c:pt>
                <c:pt idx="10">
                  <c:v>Innovación de procesos</c:v>
                </c:pt>
                <c:pt idx="11">
                  <c:v>Alto crecimiento</c:v>
                </c:pt>
                <c:pt idx="12">
                  <c:v>Internacionalización</c:v>
                </c:pt>
                <c:pt idx="13">
                  <c:v>Capital de riesgo</c:v>
                </c:pt>
              </c:strCache>
            </c:strRef>
          </c:cat>
          <c:val>
            <c:numRef>
              <c:f>'14 pilares'!$C$2:$C$15</c:f>
              <c:numCache>
                <c:formatCode>0%</c:formatCode>
                <c:ptCount val="14"/>
                <c:pt idx="0">
                  <c:v>0.16</c:v>
                </c:pt>
                <c:pt idx="1">
                  <c:v>0.5</c:v>
                </c:pt>
                <c:pt idx="2">
                  <c:v>7.0000000000000007E-2</c:v>
                </c:pt>
                <c:pt idx="3">
                  <c:v>0.35</c:v>
                </c:pt>
                <c:pt idx="4">
                  <c:v>0.17</c:v>
                </c:pt>
                <c:pt idx="5">
                  <c:v>0.23</c:v>
                </c:pt>
                <c:pt idx="6">
                  <c:v>0.21</c:v>
                </c:pt>
                <c:pt idx="7">
                  <c:v>0.23</c:v>
                </c:pt>
                <c:pt idx="8">
                  <c:v>0.28999999999999998</c:v>
                </c:pt>
                <c:pt idx="9">
                  <c:v>0.28999999999999998</c:v>
                </c:pt>
                <c:pt idx="10">
                  <c:v>0.19</c:v>
                </c:pt>
                <c:pt idx="11">
                  <c:v>0.12</c:v>
                </c:pt>
                <c:pt idx="12">
                  <c:v>7.0000000000000007E-2</c:v>
                </c:pt>
                <c:pt idx="13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04852768"/>
        <c:axId val="-1504852224"/>
      </c:barChart>
      <c:catAx>
        <c:axId val="-150485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504852224"/>
        <c:crosses val="autoZero"/>
        <c:auto val="1"/>
        <c:lblAlgn val="ctr"/>
        <c:lblOffset val="100"/>
        <c:noMultiLvlLbl val="0"/>
      </c:catAx>
      <c:valAx>
        <c:axId val="-150485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50485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2723711"/>
            <a:ext cx="7766936" cy="1646302"/>
          </a:xfrm>
        </p:spPr>
        <p:txBody>
          <a:bodyPr/>
          <a:lstStyle/>
          <a:p>
            <a:pPr algn="ctr"/>
            <a:r>
              <a:rPr lang="es-EC" sz="3600" b="1" dirty="0">
                <a:solidFill>
                  <a:schemeClr val="tx1"/>
                </a:solidFill>
              </a:rPr>
              <a:t>MAESTRÍA EN GESTIÓN DE SISTEMAS DE INFORMACIÓN E INTELIGENCIA DE </a:t>
            </a:r>
            <a:r>
              <a:rPr lang="es-EC" sz="3600" b="1" dirty="0" smtClean="0">
                <a:solidFill>
                  <a:schemeClr val="tx1"/>
                </a:solidFill>
              </a:rPr>
              <a:t>NEGOCIOS</a:t>
            </a:r>
            <a:endParaRPr lang="es-EC" sz="36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908430"/>
            <a:ext cx="7766936" cy="150665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EC" sz="3100" b="1" dirty="0">
                <a:ln/>
                <a:solidFill>
                  <a:schemeClr val="accent2">
                    <a:lumMod val="75000"/>
                  </a:schemeClr>
                </a:solidFill>
              </a:rPr>
              <a:t>“MODELO DE NEGOCIOS COMO ESTRATEGIA DE MOVILIDAD BASADO </a:t>
            </a:r>
            <a:r>
              <a:rPr lang="es-EC" sz="3000" b="1" dirty="0">
                <a:ln/>
                <a:solidFill>
                  <a:schemeClr val="accent2">
                    <a:lumMod val="75000"/>
                  </a:schemeClr>
                </a:solidFill>
              </a:rPr>
              <a:t>EN SERVICIOS EN LA NUBE”</a:t>
            </a:r>
          </a:p>
          <a:p>
            <a:pPr algn="ctr"/>
            <a:endParaRPr lang="es-EC" sz="2200" b="1" dirty="0"/>
          </a:p>
          <a:p>
            <a:pPr algn="ctr"/>
            <a:r>
              <a:rPr lang="es-EC" sz="3100" b="1" dirty="0">
                <a:ln/>
                <a:solidFill>
                  <a:schemeClr val="accent2">
                    <a:lumMod val="75000"/>
                  </a:schemeClr>
                </a:solidFill>
              </a:rPr>
              <a:t>Maestrante: Cristina Pesantez 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35" y="305484"/>
            <a:ext cx="5257800" cy="16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07034" y="0"/>
            <a:ext cx="1175780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93217"/>
            <a:ext cx="8596668" cy="755689"/>
          </a:xfrm>
        </p:spPr>
        <p:txBody>
          <a:bodyPr/>
          <a:lstStyle/>
          <a:p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Causas de mortalidad de las PYMES</a:t>
            </a:r>
            <a:endParaRPr lang="es-EC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05538802"/>
              </p:ext>
            </p:extLst>
          </p:nvPr>
        </p:nvGraphicFramePr>
        <p:xfrm>
          <a:off x="2500311" y="982207"/>
          <a:ext cx="7652979" cy="584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207034" y="3195567"/>
            <a:ext cx="145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Pilares de </a:t>
            </a:r>
          </a:p>
          <a:p>
            <a:pPr algn="ctr"/>
            <a:r>
              <a:rPr lang="es-EC" sz="2000" b="1" dirty="0" smtClean="0"/>
              <a:t>calidad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9257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90423"/>
            <a:ext cx="8596668" cy="787879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Modelo de Negocio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862607" y="1193710"/>
            <a:ext cx="5870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Componentes del Modelo de Negocio</a:t>
            </a:r>
            <a:endParaRPr lang="es-EC" sz="2000" b="1" dirty="0"/>
          </a:p>
        </p:txBody>
      </p:sp>
      <p:pic>
        <p:nvPicPr>
          <p:cNvPr id="2050" name="Picture 2" descr="Resultado de imagen para estrate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05" y="2246061"/>
            <a:ext cx="2380182" cy="112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recursos estrategi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52" y="2133916"/>
            <a:ext cx="1682677" cy="153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interfaz con el cli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72" y="2362306"/>
            <a:ext cx="1819310" cy="127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proveedo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91" y="2478553"/>
            <a:ext cx="2122479" cy="10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031193" y="3666226"/>
            <a:ext cx="227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Red de valor</a:t>
            </a:r>
            <a:endParaRPr lang="es-EC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234157" y="3654389"/>
            <a:ext cx="227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Interfaz con el cliente</a:t>
            </a:r>
            <a:endParaRPr lang="es-EC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991452" y="3664621"/>
            <a:ext cx="227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Recursos estratégicos</a:t>
            </a:r>
            <a:endParaRPr lang="es-EC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09180" y="3664621"/>
            <a:ext cx="227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Estrategia Básica</a:t>
            </a:r>
            <a:endParaRPr lang="es-EC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02145" y="4325645"/>
            <a:ext cx="248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TI          Objetivos del     	      negocio</a:t>
            </a:r>
            <a:endParaRPr lang="es-EC" sz="1600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785004" y="4520241"/>
            <a:ext cx="3483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344692" y="5202112"/>
            <a:ext cx="248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err="1" smtClean="0"/>
              <a:t>Sit</a:t>
            </a:r>
            <a:r>
              <a:rPr lang="es-EC" sz="1600" dirty="0" smtClean="0"/>
              <a:t>. Actual       A donde 			       llegar</a:t>
            </a:r>
            <a:endParaRPr lang="es-EC" sz="1600" dirty="0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1431985" y="5418105"/>
            <a:ext cx="3158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840016" y="5909302"/>
            <a:ext cx="1608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chemeClr val="accent2">
                    <a:lumMod val="50000"/>
                  </a:schemeClr>
                </a:solidFill>
              </a:rPr>
              <a:t>Competencia</a:t>
            </a:r>
            <a:endParaRPr lang="es-EC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250238" y="4376233"/>
            <a:ext cx="1994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Áreas a intervenir</a:t>
            </a:r>
            <a:endParaRPr lang="es-EC" sz="16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050747" y="5370693"/>
            <a:ext cx="2393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solidFill>
                  <a:schemeClr val="accent2">
                    <a:lumMod val="50000"/>
                  </a:schemeClr>
                </a:solidFill>
              </a:rPr>
              <a:t>Absorción tecnológica, Innovación de Producto e Innovación de Procesos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2886553" y="3635823"/>
            <a:ext cx="0" cy="261203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5419831" y="3641578"/>
            <a:ext cx="0" cy="261203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7616687" y="3647333"/>
            <a:ext cx="0" cy="261203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5516912" y="4387797"/>
            <a:ext cx="1994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Cómo la PYME ingresa en el mercado</a:t>
            </a:r>
            <a:endParaRPr lang="es-EC" sz="16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818099" y="5380913"/>
            <a:ext cx="1994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1600" dirty="0" err="1" smtClean="0"/>
              <a:t>IaaS</a:t>
            </a:r>
            <a:endParaRPr lang="es-EC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1600" dirty="0" err="1" smtClean="0"/>
              <a:t>SaaS</a:t>
            </a:r>
            <a:endParaRPr lang="es-EC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1600" dirty="0" err="1" smtClean="0"/>
              <a:t>PaaS</a:t>
            </a:r>
            <a:endParaRPr lang="es-EC" sz="16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7778133" y="4376233"/>
            <a:ext cx="297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Proveedores        Socios                          	                Estratégicos</a:t>
            </a:r>
            <a:endParaRPr lang="es-EC" sz="1600" dirty="0"/>
          </a:p>
        </p:txBody>
      </p:sp>
      <p:cxnSp>
        <p:nvCxnSpPr>
          <p:cNvPr id="30" name="Conector recto de flecha 29"/>
          <p:cNvCxnSpPr/>
          <p:nvPr/>
        </p:nvCxnSpPr>
        <p:spPr>
          <a:xfrm>
            <a:off x="9063487" y="4559887"/>
            <a:ext cx="3483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0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848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Estudio de Casos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535503"/>
            <a:ext cx="8596668" cy="4505860"/>
          </a:xfrm>
        </p:spPr>
        <p:txBody>
          <a:bodyPr/>
          <a:lstStyle/>
          <a:p>
            <a:r>
              <a:rPr lang="es-EC" dirty="0" smtClean="0"/>
              <a:t>Empresa de Servicios Turísticos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Empresa de Domótica</a:t>
            </a:r>
            <a:endParaRPr lang="es-EC" dirty="0"/>
          </a:p>
        </p:txBody>
      </p:sp>
      <p:pic>
        <p:nvPicPr>
          <p:cNvPr id="3076" name="Picture 4" descr="Resultado de imagen para servicios turÃ­st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84" y="2066027"/>
            <a:ext cx="2665263" cy="149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domo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46" y="4550520"/>
            <a:ext cx="2527537" cy="168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566304" cy="71913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Análisis de los resultados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3"/>
          </a:xfrm>
        </p:spPr>
        <p:txBody>
          <a:bodyPr>
            <a:normAutofit/>
          </a:bodyPr>
          <a:lstStyle/>
          <a:p>
            <a:pPr algn="just"/>
            <a:r>
              <a:rPr lang="es-EC" sz="2000" dirty="0"/>
              <a:t>Existe falta de conocimientos sobre los servicios en la nube, sus beneficios, ventajas y aplicaciones dentro de una empresa.</a:t>
            </a:r>
          </a:p>
          <a:p>
            <a:pPr algn="just"/>
            <a:r>
              <a:rPr lang="es-EC" sz="2000" dirty="0"/>
              <a:t>La principal preocupación de los empresarios para implementar el Modelo de Negocio plateado en el presente estudio es la confianza</a:t>
            </a:r>
            <a:r>
              <a:rPr lang="es-EC" sz="2000" dirty="0" smtClean="0"/>
              <a:t>.</a:t>
            </a:r>
          </a:p>
          <a:p>
            <a:pPr algn="just"/>
            <a:r>
              <a:rPr lang="es-EC" sz="2000" dirty="0"/>
              <a:t>Los resultados permiten corroborar que los pilares que fueron tomados en cuenta si influyen en las causas determinantes de cierre de PYMES y que el Modelo de Negocio planteado podrá ayudarlas a atravesar con éxito este tipo de </a:t>
            </a:r>
            <a:r>
              <a:rPr lang="es-EC" sz="2000" dirty="0" smtClean="0"/>
              <a:t>crisis.</a:t>
            </a:r>
          </a:p>
          <a:p>
            <a:pPr algn="just"/>
            <a:r>
              <a:rPr lang="es-EC" sz="2000" dirty="0" smtClean="0"/>
              <a:t>Los empresarios tienen mucha predisposición al cambio y  a adaptarse al uso de tecnología moderna con el fin de innovar y desenvolverse mejor en este mercado competitivo que nos rodea.</a:t>
            </a:r>
          </a:p>
          <a:p>
            <a:pPr algn="just"/>
            <a:endParaRPr lang="es-EC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Conclusiones y Recomendaciones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285336"/>
            <a:ext cx="9105021" cy="5348377"/>
          </a:xfrm>
        </p:spPr>
        <p:txBody>
          <a:bodyPr>
            <a:noAutofit/>
          </a:bodyPr>
          <a:lstStyle/>
          <a:p>
            <a:pPr algn="just"/>
            <a:r>
              <a:rPr lang="es-EC" sz="2000" dirty="0"/>
              <a:t>Al realizar el MSL e identificar casos de estudio en países con una economía similar a la de Ecuador se pudo determinar que el uso de servicios en la nube dentro de un Modelo de Negocio se convierte en el aliado para impulsar la innovación.</a:t>
            </a:r>
          </a:p>
          <a:p>
            <a:pPr algn="just"/>
            <a:r>
              <a:rPr lang="es-EC" sz="2000" dirty="0" smtClean="0"/>
              <a:t>Mediante </a:t>
            </a:r>
            <a:r>
              <a:rPr lang="es-EC" sz="2000" dirty="0"/>
              <a:t>el Modelo de Negocio propuesto es posible atender cada uno de los pilares que determinan la calidad de un emprendimiento, absorción tecnológica, competencia, innovación de producto e innovación de </a:t>
            </a:r>
            <a:r>
              <a:rPr lang="es-EC" sz="2000" dirty="0" smtClean="0"/>
              <a:t>proceso.</a:t>
            </a:r>
          </a:p>
          <a:p>
            <a:pPr algn="just"/>
            <a:r>
              <a:rPr lang="es-EC" sz="2000" dirty="0" smtClean="0"/>
              <a:t>De </a:t>
            </a:r>
            <a:r>
              <a:rPr lang="es-EC" sz="2000" dirty="0"/>
              <a:t>acuerdo a las entrevistas realizadas a los directivos de dos PYMES ecuatorianas se puedo rescatar que existe falta de conocimientos sobre los servicios en la </a:t>
            </a:r>
            <a:r>
              <a:rPr lang="es-EC" sz="2000" dirty="0" smtClean="0"/>
              <a:t>nube.</a:t>
            </a:r>
          </a:p>
          <a:p>
            <a:pPr algn="just"/>
            <a:r>
              <a:rPr lang="es-EC" sz="2000" dirty="0" smtClean="0"/>
              <a:t>Luego del establecimiento de reuniones con expertos en el manejo de PYMES en Ecuador no se busca soluciones a las causas raíz de mortalidad.</a:t>
            </a:r>
          </a:p>
          <a:p>
            <a:pPr algn="just"/>
            <a:r>
              <a:rPr lang="es-EC" sz="2000" dirty="0" smtClean="0"/>
              <a:t>Se </a:t>
            </a:r>
            <a:r>
              <a:rPr lang="es-EC" sz="2000" dirty="0"/>
              <a:t>recomienda realizar un estudio a nivel de micro empresas para verificar si existen similitudes con las </a:t>
            </a:r>
            <a:r>
              <a:rPr lang="es-EC" sz="2000" dirty="0" smtClean="0"/>
              <a:t>PYMES.</a:t>
            </a:r>
          </a:p>
          <a:p>
            <a:pPr marL="0" indent="0" algn="just">
              <a:buNone/>
            </a:pP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4373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Preguntas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2050" name="Picture 2" descr="Resultado de imagen para PREGUN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4" y="2662619"/>
            <a:ext cx="3687763" cy="33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04159"/>
            <a:ext cx="8596668" cy="831011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Agenda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035170"/>
            <a:ext cx="8596668" cy="5495026"/>
          </a:xfrm>
        </p:spPr>
        <p:txBody>
          <a:bodyPr/>
          <a:lstStyle/>
          <a:p>
            <a:r>
              <a:rPr lang="es-EC" dirty="0" smtClean="0"/>
              <a:t>Antecedentes</a:t>
            </a:r>
          </a:p>
          <a:p>
            <a:r>
              <a:rPr lang="es-EC" dirty="0" smtClean="0"/>
              <a:t>Planteamiento del problema</a:t>
            </a:r>
          </a:p>
          <a:p>
            <a:r>
              <a:rPr lang="es-EC" dirty="0" smtClean="0"/>
              <a:t>Objetivos del proyecto</a:t>
            </a:r>
          </a:p>
          <a:p>
            <a:r>
              <a:rPr lang="es-EC" dirty="0" smtClean="0"/>
              <a:t>Características de la tendencia tecnológica seleccionada</a:t>
            </a:r>
          </a:p>
          <a:p>
            <a:r>
              <a:rPr lang="es-EC" dirty="0" smtClean="0"/>
              <a:t>Situación actual de las PYMES</a:t>
            </a:r>
          </a:p>
          <a:p>
            <a:pPr lvl="1"/>
            <a:r>
              <a:rPr lang="es-EC" dirty="0" smtClean="0"/>
              <a:t>Fuentes de Información</a:t>
            </a:r>
          </a:p>
          <a:p>
            <a:pPr lvl="1"/>
            <a:r>
              <a:rPr lang="es-EC" dirty="0" smtClean="0"/>
              <a:t>Evolución de las PYMES </a:t>
            </a:r>
          </a:p>
          <a:p>
            <a:pPr marL="342900" lvl="1" indent="-342900"/>
            <a:r>
              <a:rPr lang="es-EC" sz="1800" dirty="0"/>
              <a:t>Causas de mortalidad de las </a:t>
            </a:r>
            <a:r>
              <a:rPr lang="es-EC" sz="1800" dirty="0" smtClean="0"/>
              <a:t>PYMES</a:t>
            </a:r>
          </a:p>
          <a:p>
            <a:pPr marL="342900" lvl="1" indent="-342900"/>
            <a:r>
              <a:rPr lang="es-EC" sz="1800" dirty="0" smtClean="0"/>
              <a:t>Modelo de Negocio</a:t>
            </a:r>
          </a:p>
          <a:p>
            <a:pPr marL="742950" lvl="2" indent="-342900"/>
            <a:r>
              <a:rPr lang="es-EC" dirty="0" smtClean="0"/>
              <a:t>Componentes del Modelo de Negocio</a:t>
            </a:r>
          </a:p>
          <a:p>
            <a:pPr marL="342900" lvl="1" indent="-342900"/>
            <a:r>
              <a:rPr lang="es-EC" sz="1800" dirty="0" smtClean="0"/>
              <a:t>Estudio de casos</a:t>
            </a:r>
            <a:endParaRPr lang="es-EC" sz="1800" dirty="0"/>
          </a:p>
          <a:p>
            <a:pPr lvl="1"/>
            <a:r>
              <a:rPr lang="es-EC" dirty="0" smtClean="0"/>
              <a:t>Análisis de Resultados</a:t>
            </a:r>
          </a:p>
          <a:p>
            <a:r>
              <a:rPr lang="es-EC" dirty="0" smtClean="0"/>
              <a:t>Conclusiones y Recomendaciones</a:t>
            </a:r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46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1455" y="376687"/>
            <a:ext cx="8596668" cy="13208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Antecedentes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n para america lat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7" y="1485432"/>
            <a:ext cx="3192313" cy="121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y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42" y="3847380"/>
            <a:ext cx="1839429" cy="155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366901" y="1908084"/>
            <a:ext cx="288122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r>
              <a:rPr lang="es-EC" sz="3600" b="1" dirty="0" smtClean="0">
                <a:ln/>
                <a:solidFill>
                  <a:srgbClr val="FF0000"/>
                </a:solidFill>
              </a:rPr>
              <a:t>ECUADOR</a:t>
            </a:r>
            <a:endParaRPr lang="es-EC" sz="3600" b="1" dirty="0">
              <a:ln/>
              <a:solidFill>
                <a:srgbClr val="FF0000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3735238" y="2639683"/>
            <a:ext cx="577970" cy="12076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711840" y="4082509"/>
            <a:ext cx="2721473" cy="14349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dirty="0" smtClean="0"/>
              <a:t>Reglamentaciones internas.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dirty="0" smtClean="0"/>
              <a:t>Escasos estudios de mercado.</a:t>
            </a:r>
            <a:endParaRPr lang="es-EC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6366901" y="2700068"/>
            <a:ext cx="2721473" cy="6038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Generación de empleo</a:t>
            </a:r>
            <a:endParaRPr lang="es-EC" dirty="0"/>
          </a:p>
        </p:txBody>
      </p:sp>
      <p:cxnSp>
        <p:nvCxnSpPr>
          <p:cNvPr id="16" name="Conector recto de flecha 15"/>
          <p:cNvCxnSpPr/>
          <p:nvPr/>
        </p:nvCxnSpPr>
        <p:spPr>
          <a:xfrm flipV="1">
            <a:off x="5477774" y="2554415"/>
            <a:ext cx="724618" cy="12929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lamada de flecha hacia abajo 18"/>
          <p:cNvSpPr/>
          <p:nvPr/>
        </p:nvSpPr>
        <p:spPr>
          <a:xfrm>
            <a:off x="1009291" y="3079928"/>
            <a:ext cx="2144694" cy="983368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Dificultades para </a:t>
            </a:r>
            <a:r>
              <a:rPr lang="es-EC" sz="1400" dirty="0" smtClean="0">
                <a:solidFill>
                  <a:schemeClr val="tx1"/>
                </a:solidFill>
              </a:rPr>
              <a:t>expansión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6337639" y="3479615"/>
            <a:ext cx="2721473" cy="6038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Generan 3 de cada 4 puestos de trabajo.</a:t>
            </a:r>
            <a:endParaRPr lang="es-EC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6202392" y="4336543"/>
            <a:ext cx="3177032" cy="17566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Información crítica en tiempo real.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Resultados de análisis.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Notificaciones.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Proyecciones.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Compartir datos, etc.</a:t>
            </a:r>
          </a:p>
        </p:txBody>
      </p:sp>
    </p:spTree>
    <p:extLst>
      <p:ext uri="{BB962C8B-B14F-4D97-AF65-F5344CB8AC3E}">
        <p14:creationId xmlns:p14="http://schemas.microsoft.com/office/powerpoint/2010/main" val="29542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68061"/>
            <a:ext cx="8596668" cy="649857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Planteamiento del problema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2050" name="Picture 2" descr="Resultado de imagen para cierre de empre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25348"/>
            <a:ext cx="3412423" cy="344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936108" y="1400175"/>
            <a:ext cx="375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2">
                    <a:lumMod val="50000"/>
                  </a:schemeClr>
                </a:solidFill>
              </a:rPr>
              <a:t>Mortalidad de PYMES</a:t>
            </a:r>
            <a:endParaRPr lang="es-EC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975668" y="2125348"/>
            <a:ext cx="491705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2100" dirty="0" smtClean="0"/>
              <a:t>Falta de innovación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2100" dirty="0" smtClean="0"/>
              <a:t>Planificación estratégica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2100" dirty="0" smtClean="0"/>
              <a:t>Maquinaria y tecnología obsoleta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2100" dirty="0" smtClean="0"/>
              <a:t>Falta de motivación al personal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2100" dirty="0" smtClean="0"/>
              <a:t>Procesos no depurados:</a:t>
            </a:r>
          </a:p>
          <a:p>
            <a:r>
              <a:rPr lang="es-EC" sz="2100" dirty="0"/>
              <a:t>	</a:t>
            </a:r>
            <a:r>
              <a:rPr lang="es-EC" sz="2100" dirty="0" smtClean="0"/>
              <a:t>- Tiempos y costos altos</a:t>
            </a:r>
          </a:p>
          <a:p>
            <a:r>
              <a:rPr lang="es-EC" sz="2100" dirty="0"/>
              <a:t>	</a:t>
            </a:r>
            <a:r>
              <a:rPr lang="es-EC" sz="2100" dirty="0" smtClean="0"/>
              <a:t>- Deficiente control de calidad</a:t>
            </a:r>
          </a:p>
          <a:p>
            <a:r>
              <a:rPr lang="es-EC" sz="2100" dirty="0"/>
              <a:t>	</a:t>
            </a:r>
            <a:r>
              <a:rPr lang="es-EC" sz="2100" dirty="0" smtClean="0"/>
              <a:t>- Duplicidad de información</a:t>
            </a:r>
          </a:p>
          <a:p>
            <a:r>
              <a:rPr lang="es-EC" sz="2100" dirty="0"/>
              <a:t>	</a:t>
            </a:r>
            <a:r>
              <a:rPr lang="es-EC" sz="2100" dirty="0" smtClean="0"/>
              <a:t>- Deficiente control de       	  	    	  inventario</a:t>
            </a:r>
          </a:p>
          <a:p>
            <a:endParaRPr lang="es-EC" sz="2100" dirty="0" smtClean="0"/>
          </a:p>
        </p:txBody>
      </p:sp>
    </p:spTree>
    <p:extLst>
      <p:ext uri="{BB962C8B-B14F-4D97-AF65-F5344CB8AC3E}">
        <p14:creationId xmlns:p14="http://schemas.microsoft.com/office/powerpoint/2010/main" val="35074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62951"/>
            <a:ext cx="8596668" cy="701615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Objetivos del proyecto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2391" y="1878980"/>
            <a:ext cx="8596668" cy="769329"/>
          </a:xfrm>
        </p:spPr>
        <p:txBody>
          <a:bodyPr/>
          <a:lstStyle/>
          <a:p>
            <a:pPr algn="just"/>
            <a:r>
              <a:rPr lang="es-EC" dirty="0"/>
              <a:t>Desarrollar un modelo de negocio basado en el acceso a los datos en tiempo real, para disminuir la mortalidad de las PYMES en el Ecuador.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77334" y="1262467"/>
            <a:ext cx="5348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Objetivo General</a:t>
            </a:r>
            <a:endParaRPr lang="es-EC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77333" y="2717178"/>
            <a:ext cx="5348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Objetivos Específicos</a:t>
            </a:r>
            <a:endParaRPr lang="es-EC" sz="2000" b="1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022391" y="3318245"/>
            <a:ext cx="8596668" cy="284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dirty="0" smtClean="0"/>
              <a:t>Realizar </a:t>
            </a:r>
            <a:r>
              <a:rPr lang="es-EC" dirty="0"/>
              <a:t>una revisión de literatura que permita determinar cuáles son las tendencias tecnológicas que pueden usarse como estrategias de negocio en las PYMES, a través de las actividades iniciales de un mapeo sistemático de literatura.</a:t>
            </a:r>
          </a:p>
          <a:p>
            <a:pPr algn="just"/>
            <a:r>
              <a:rPr lang="es-EC" dirty="0" smtClean="0"/>
              <a:t>Plantear </a:t>
            </a:r>
            <a:r>
              <a:rPr lang="es-EC" dirty="0"/>
              <a:t>un Modelo de Negocio basado en las tendencias tecnológicas analizadas, que permita atender y disminuir las causas principales de mortalidad de las PYMES.</a:t>
            </a:r>
          </a:p>
          <a:p>
            <a:pPr algn="just"/>
            <a:r>
              <a:rPr lang="es-EC" dirty="0" smtClean="0"/>
              <a:t>Validar </a:t>
            </a:r>
            <a:r>
              <a:rPr lang="es-EC" dirty="0"/>
              <a:t>el Modelo de Negocio planteado en un estudio de caso para verificar que una PYME es competitiva.</a:t>
            </a:r>
          </a:p>
        </p:txBody>
      </p:sp>
    </p:spTree>
    <p:extLst>
      <p:ext uri="{BB962C8B-B14F-4D97-AF65-F5344CB8AC3E}">
        <p14:creationId xmlns:p14="http://schemas.microsoft.com/office/powerpoint/2010/main" val="19804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Características de la Tendencia tecnológica seleccionada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27271" y="1936327"/>
            <a:ext cx="3730764" cy="554007"/>
          </a:xfrm>
        </p:spPr>
        <p:txBody>
          <a:bodyPr>
            <a:normAutofit fontScale="92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marL="0" indent="0">
              <a:buNone/>
            </a:pPr>
            <a:r>
              <a:rPr lang="es-EC" sz="3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Servicios en la nube</a:t>
            </a:r>
          </a:p>
          <a:p>
            <a:pPr marL="0" indent="0">
              <a:buNone/>
            </a:pPr>
            <a:endParaRPr lang="es-EC" sz="3000" b="1" dirty="0" smtClean="0">
              <a:ln/>
              <a:solidFill>
                <a:schemeClr val="accent4"/>
              </a:solidFill>
            </a:endParaRPr>
          </a:p>
        </p:txBody>
      </p:sp>
      <p:pic>
        <p:nvPicPr>
          <p:cNvPr id="8194" name="Picture 2" descr="Resultado de imagen para disminuciÃ³n de cos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76" y="3015284"/>
            <a:ext cx="1983776" cy="14136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esultado de imagen para mejorar la productividad de una empr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23" y="4621860"/>
            <a:ext cx="2055959" cy="12582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esultado de imagen para facilidad de acceso a los da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14" y="4446509"/>
            <a:ext cx="2096219" cy="15721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Resultado de imagen para entorno de comunicacion mejora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76" y="3066154"/>
            <a:ext cx="2079206" cy="10317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Resultado de imagen para colaboraciÃ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16" y="5753960"/>
            <a:ext cx="2050361" cy="1104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916" y="3807963"/>
            <a:ext cx="1905000" cy="1905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9916" y="2415815"/>
            <a:ext cx="1958077" cy="1466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2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92877" cy="13208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Situación actual de las PYMES en Ecuador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77334" y="2010863"/>
            <a:ext cx="5348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Fuentes de Información</a:t>
            </a:r>
            <a:endParaRPr lang="es-EC" sz="2000" b="1" dirty="0"/>
          </a:p>
        </p:txBody>
      </p:sp>
      <p:pic>
        <p:nvPicPr>
          <p:cNvPr id="1026" name="Picture 2" descr="Resultado de imagen para camara de comercio de q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10" y="2928903"/>
            <a:ext cx="1975150" cy="6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entro de investigaciones economicas esp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53" y="2491437"/>
            <a:ext cx="3499481" cy="125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observatorio de la PY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253" y="2665347"/>
            <a:ext cx="2047934" cy="106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gem20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10" y="4580627"/>
            <a:ext cx="2260121" cy="127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in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88" y="4849840"/>
            <a:ext cx="2630880" cy="7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superintendencia de compaÃ±i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72" y="4849839"/>
            <a:ext cx="3422924" cy="100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1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24287"/>
            <a:ext cx="8596668" cy="1706113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Situación </a:t>
            </a: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>actual de las PYMES en </a:t>
            </a: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Ecuador</a:t>
            </a:r>
            <a:endParaRPr lang="es-EC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02215"/>
              </p:ext>
            </p:extLst>
          </p:nvPr>
        </p:nvGraphicFramePr>
        <p:xfrm>
          <a:off x="1366655" y="1930400"/>
          <a:ext cx="7620182" cy="476373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35300"/>
                <a:gridCol w="1420297"/>
                <a:gridCol w="1419183"/>
                <a:gridCol w="1015134"/>
                <a:gridCol w="1015134"/>
                <a:gridCol w="1015134"/>
              </a:tblGrid>
              <a:tr h="36644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Cantidad de empresas creadas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Tamaño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2012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2013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2014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2015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2016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Pequeña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12.769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14.422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15.874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16.853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17.498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Mediana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6.162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6.578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6.883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7.062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7.170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Total PYMES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18.931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21.000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22.757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23.915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24.668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644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Ingresos generados (en millones $)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Pequeña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6.161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6.362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6.849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6.858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6.365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Mediana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16.998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19.332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21.375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21.473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21.078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Total PYMES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23.159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25.694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28.224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28.331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27.443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644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Crecimiento de ingresos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Pequeña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Nd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3,30%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7,70%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0,10%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-7,20%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Mediana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Nd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13,70%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10,60%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0,50%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-1,80%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Total PYMES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Nd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10,90%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9,80%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0,40%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-3,10%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Flecha derecha 3"/>
          <p:cNvSpPr/>
          <p:nvPr/>
        </p:nvSpPr>
        <p:spPr>
          <a:xfrm>
            <a:off x="9808234" y="569343"/>
            <a:ext cx="258792" cy="12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>
            <a:off x="2241528" y="1333590"/>
            <a:ext cx="5870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Evolución de las PYMES período 2012 - 2016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311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07034" y="0"/>
            <a:ext cx="1175780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93217"/>
            <a:ext cx="8596668" cy="755689"/>
          </a:xfrm>
        </p:spPr>
        <p:txBody>
          <a:bodyPr/>
          <a:lstStyle/>
          <a:p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Causas de mortalidad de las PYMES</a:t>
            </a:r>
            <a:endParaRPr lang="es-EC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737588893"/>
              </p:ext>
            </p:extLst>
          </p:nvPr>
        </p:nvGraphicFramePr>
        <p:xfrm>
          <a:off x="2243364" y="1142123"/>
          <a:ext cx="7030637" cy="56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07034" y="3075057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Causas de </a:t>
            </a:r>
          </a:p>
          <a:p>
            <a:pPr algn="ctr"/>
            <a:r>
              <a:rPr lang="es-EC" sz="2000" b="1" dirty="0" smtClean="0"/>
              <a:t>mortalidad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4442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9541</TotalTime>
  <Words>745</Words>
  <Application>Microsoft Office PowerPoint</Application>
  <PresentationFormat>Panorámica</PresentationFormat>
  <Paragraphs>159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Faceta</vt:lpstr>
      <vt:lpstr>MAESTRÍA EN GESTIÓN DE SISTEMAS DE INFORMACIÓN E INTELIGENCIA DE NEGOCIOS</vt:lpstr>
      <vt:lpstr>Agenda</vt:lpstr>
      <vt:lpstr>Antecedentes</vt:lpstr>
      <vt:lpstr>Planteamiento del problema</vt:lpstr>
      <vt:lpstr>Objetivos del proyecto</vt:lpstr>
      <vt:lpstr>Características de la Tendencia tecnológica seleccionada</vt:lpstr>
      <vt:lpstr>Situación actual de las PYMES en Ecuador</vt:lpstr>
      <vt:lpstr>Situación actual de las PYMES en Ecuador</vt:lpstr>
      <vt:lpstr>Causas de mortalidad de las PYMES</vt:lpstr>
      <vt:lpstr>Causas de mortalidad de las PYMES</vt:lpstr>
      <vt:lpstr>Modelo de Negocio</vt:lpstr>
      <vt:lpstr>Estudio de Casos</vt:lpstr>
      <vt:lpstr>Análisis de los resultados</vt:lpstr>
      <vt:lpstr>Conclusiones y Recomendaciones</vt:lpstr>
      <vt:lpstr>Preguntas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MAESTRÍA EN GESTIÓN DE SISTEMAS DE INFORMACIÓN E INTELIGENCIA DE NEGOCIOS</dc:title>
  <dc:creator>Cristina Pesántez Aldás</dc:creator>
  <cp:lastModifiedBy>Cristina Pesántez Aldás</cp:lastModifiedBy>
  <cp:revision>33</cp:revision>
  <dcterms:created xsi:type="dcterms:W3CDTF">2018-12-10T00:44:42Z</dcterms:created>
  <dcterms:modified xsi:type="dcterms:W3CDTF">2019-01-04T04:26:48Z</dcterms:modified>
</cp:coreProperties>
</file>