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31" r:id="rId3"/>
    <p:sldId id="333" r:id="rId4"/>
    <p:sldId id="335" r:id="rId5"/>
    <p:sldId id="337" r:id="rId6"/>
    <p:sldId id="339" r:id="rId7"/>
    <p:sldId id="341" r:id="rId8"/>
    <p:sldId id="343" r:id="rId9"/>
    <p:sldId id="347" r:id="rId10"/>
    <p:sldId id="352" r:id="rId11"/>
    <p:sldId id="350" r:id="rId12"/>
    <p:sldId id="360" r:id="rId13"/>
    <p:sldId id="361" r:id="rId14"/>
    <p:sldId id="349" r:id="rId15"/>
    <p:sldId id="362" r:id="rId16"/>
    <p:sldId id="353" r:id="rId17"/>
    <p:sldId id="354" r:id="rId18"/>
    <p:sldId id="356" r:id="rId19"/>
    <p:sldId id="355" r:id="rId20"/>
    <p:sldId id="357" r:id="rId21"/>
    <p:sldId id="358" r:id="rId22"/>
    <p:sldId id="359" r:id="rId23"/>
    <p:sldId id="311" r:id="rId24"/>
    <p:sldId id="312" r:id="rId25"/>
    <p:sldId id="319" r:id="rId2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9B413-C086-4025-9F94-1AD52030F0E2}" type="doc">
      <dgm:prSet loTypeId="urn:microsoft.com/office/officeart/2005/8/layout/hProcess9" loCatId="process" qsTypeId="urn:microsoft.com/office/officeart/2005/8/quickstyle/3d7" qsCatId="3D" csTypeId="urn:microsoft.com/office/officeart/2005/8/colors/accent0_3" csCatId="mainScheme" phldr="1"/>
      <dgm:spPr/>
      <dgm:t>
        <a:bodyPr/>
        <a:lstStyle/>
        <a:p>
          <a:endParaRPr lang="es-EC"/>
        </a:p>
      </dgm:t>
    </dgm:pt>
    <dgm:pt modelId="{6D9DD367-5BC6-4719-87EC-FB7706D82486}">
      <dgm:prSet custT="1"/>
      <dgm:spPr>
        <a:solidFill>
          <a:schemeClr val="bg2">
            <a:lumMod val="20000"/>
            <a:lumOff val="80000"/>
          </a:schemeClr>
        </a:solidFill>
      </dgm:spPr>
      <dgm:t>
        <a:bodyPr/>
        <a:lstStyle/>
        <a:p>
          <a:pPr rtl="0"/>
          <a:r>
            <a:rPr lang="es-CO" sz="2800" i="1" dirty="0" smtClean="0"/>
            <a:t>¿CÓMO REHABILITAR LAS LESIONES DE LOS LIGAMENTOS DE LAS RODILLAS UTILIZANDO COMO MEDIO EL AGUA EN LOS FUTBOLISTAS DE LA LIGA DEPORTIVA UNIVERSITARIA?</a:t>
          </a:r>
          <a:endParaRPr lang="es-EC" sz="2800" baseline="0" dirty="0"/>
        </a:p>
      </dgm:t>
    </dgm:pt>
    <dgm:pt modelId="{24EB73CF-905A-416A-B068-8226E1EA507B}" type="parTrans" cxnId="{C2028C80-8C2C-424D-9311-A40FCA5D41B4}">
      <dgm:prSet/>
      <dgm:spPr/>
      <dgm:t>
        <a:bodyPr/>
        <a:lstStyle/>
        <a:p>
          <a:endParaRPr lang="es-EC"/>
        </a:p>
      </dgm:t>
    </dgm:pt>
    <dgm:pt modelId="{E61FB333-B4CA-4515-9F49-3B51FBBD7966}" type="sibTrans" cxnId="{C2028C80-8C2C-424D-9311-A40FCA5D41B4}">
      <dgm:prSet/>
      <dgm:spPr/>
      <dgm:t>
        <a:bodyPr/>
        <a:lstStyle/>
        <a:p>
          <a:endParaRPr lang="es-EC"/>
        </a:p>
      </dgm:t>
    </dgm:pt>
    <dgm:pt modelId="{50D1788C-893F-4245-8E4A-305CD8A2C769}" type="pres">
      <dgm:prSet presAssocID="{DC89B413-C086-4025-9F94-1AD52030F0E2}" presName="CompostProcess" presStyleCnt="0">
        <dgm:presLayoutVars>
          <dgm:dir/>
          <dgm:resizeHandles val="exact"/>
        </dgm:presLayoutVars>
      </dgm:prSet>
      <dgm:spPr/>
      <dgm:t>
        <a:bodyPr/>
        <a:lstStyle/>
        <a:p>
          <a:endParaRPr lang="es-EC"/>
        </a:p>
      </dgm:t>
    </dgm:pt>
    <dgm:pt modelId="{F5C5AF39-551B-4BA5-B653-E4816351A290}" type="pres">
      <dgm:prSet presAssocID="{DC89B413-C086-4025-9F94-1AD52030F0E2}" presName="arrow" presStyleLbl="bgShp" presStyleIdx="0" presStyleCnt="1" custLinFactNeighborX="-8666" custLinFactNeighborY="9751"/>
      <dgm:spPr>
        <a:solidFill>
          <a:schemeClr val="bg2">
            <a:lumMod val="75000"/>
          </a:schemeClr>
        </a:solidFill>
      </dgm:spPr>
      <dgm:t>
        <a:bodyPr/>
        <a:lstStyle/>
        <a:p>
          <a:endParaRPr lang="es-EC"/>
        </a:p>
      </dgm:t>
    </dgm:pt>
    <dgm:pt modelId="{C026D3BF-DF3D-4091-8DEC-DCEC1BB6DD12}" type="pres">
      <dgm:prSet presAssocID="{DC89B413-C086-4025-9F94-1AD52030F0E2}" presName="linearProcess" presStyleCnt="0"/>
      <dgm:spPr/>
    </dgm:pt>
    <dgm:pt modelId="{365371B4-C379-43C9-852C-1C198A8F65FC}" type="pres">
      <dgm:prSet presAssocID="{6D9DD367-5BC6-4719-87EC-FB7706D82486}" presName="textNode" presStyleLbl="node1" presStyleIdx="0" presStyleCnt="1" custLinFactNeighborX="-1118" custLinFactNeighborY="-1887">
        <dgm:presLayoutVars>
          <dgm:bulletEnabled val="1"/>
        </dgm:presLayoutVars>
      </dgm:prSet>
      <dgm:spPr/>
      <dgm:t>
        <a:bodyPr/>
        <a:lstStyle/>
        <a:p>
          <a:endParaRPr lang="es-EC"/>
        </a:p>
      </dgm:t>
    </dgm:pt>
  </dgm:ptLst>
  <dgm:cxnLst>
    <dgm:cxn modelId="{36AFE6D3-2E22-494E-B5E2-9EEBD7546768}" type="presOf" srcId="{DC89B413-C086-4025-9F94-1AD52030F0E2}" destId="{50D1788C-893F-4245-8E4A-305CD8A2C769}" srcOrd="0" destOrd="0" presId="urn:microsoft.com/office/officeart/2005/8/layout/hProcess9"/>
    <dgm:cxn modelId="{C2028C80-8C2C-424D-9311-A40FCA5D41B4}" srcId="{DC89B413-C086-4025-9F94-1AD52030F0E2}" destId="{6D9DD367-5BC6-4719-87EC-FB7706D82486}" srcOrd="0" destOrd="0" parTransId="{24EB73CF-905A-416A-B068-8226E1EA507B}" sibTransId="{E61FB333-B4CA-4515-9F49-3B51FBBD7966}"/>
    <dgm:cxn modelId="{28890D65-5B78-487B-9867-18B6A9AF4848}" type="presOf" srcId="{6D9DD367-5BC6-4719-87EC-FB7706D82486}" destId="{365371B4-C379-43C9-852C-1C198A8F65FC}" srcOrd="0" destOrd="0" presId="urn:microsoft.com/office/officeart/2005/8/layout/hProcess9"/>
    <dgm:cxn modelId="{FE19E8DC-095E-47C5-8D6E-81CFD58BB3A5}" type="presParOf" srcId="{50D1788C-893F-4245-8E4A-305CD8A2C769}" destId="{F5C5AF39-551B-4BA5-B653-E4816351A290}" srcOrd="0" destOrd="0" presId="urn:microsoft.com/office/officeart/2005/8/layout/hProcess9"/>
    <dgm:cxn modelId="{0BDCAA47-DB60-4C80-8304-1280CBA222B4}" type="presParOf" srcId="{50D1788C-893F-4245-8E4A-305CD8A2C769}" destId="{C026D3BF-DF3D-4091-8DEC-DCEC1BB6DD12}" srcOrd="1" destOrd="0" presId="urn:microsoft.com/office/officeart/2005/8/layout/hProcess9"/>
    <dgm:cxn modelId="{03301359-2491-4796-9783-EF2A4315BEEE}" type="presParOf" srcId="{C026D3BF-DF3D-4091-8DEC-DCEC1BB6DD12}" destId="{365371B4-C379-43C9-852C-1C198A8F65FC}"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3AC0E1-1334-4973-9C0E-10E0A7B455B0}" type="doc">
      <dgm:prSet loTypeId="urn:microsoft.com/office/officeart/2005/8/layout/arrow3" loCatId="relationship" qsTypeId="urn:microsoft.com/office/officeart/2005/8/quickstyle/simple3" qsCatId="simple" csTypeId="urn:microsoft.com/office/officeart/2005/8/colors/accent1_2" csCatId="accent1" phldr="1"/>
      <dgm:spPr/>
      <dgm:t>
        <a:bodyPr/>
        <a:lstStyle/>
        <a:p>
          <a:endParaRPr lang="es-EC"/>
        </a:p>
      </dgm:t>
    </dgm:pt>
    <dgm:pt modelId="{8E1AE6F3-A1C1-40E1-B6D3-2B290BA20669}">
      <dgm:prSet/>
      <dgm:spPr/>
      <dgm:t>
        <a:bodyPr/>
        <a:lstStyle/>
        <a:p>
          <a:pPr rtl="0"/>
          <a:r>
            <a:rPr lang="es-CO" i="1" dirty="0" smtClean="0">
              <a:solidFill>
                <a:schemeClr val="tx1"/>
              </a:solidFill>
            </a:rPr>
            <a:t>EL DISEÑO Y SELECCIÓN ADECUADA DE EJERCICIOS DE REHABILITACIÓN DE LESIONES LIGAMENTOSAS EN LAS RODILLAS A TRAVÉS DE MEDIOS ACUÁTICOS CONTRIBUIRÁ A DISMINUIR Y BRINDAR TRATAMIENTO ALTERNATIVO A FUTBOLISTAS DE LA LIGA DEPORTIVA UNIVERSITARIA.</a:t>
          </a:r>
          <a:endParaRPr lang="es-EC" b="1" cap="none" spc="0" baseline="0" dirty="0">
            <a:ln w="12700">
              <a:solidFill>
                <a:schemeClr val="tx2">
                  <a:satMod val="155000"/>
                </a:schemeClr>
              </a:solidFill>
              <a:prstDash val="solid"/>
            </a:ln>
            <a:solidFill>
              <a:schemeClr val="tx1"/>
            </a:solidFill>
            <a:effectLst>
              <a:glow rad="139700">
                <a:schemeClr val="accent1">
                  <a:satMod val="175000"/>
                  <a:alpha val="40000"/>
                </a:schemeClr>
              </a:glow>
              <a:outerShdw blurRad="41275" dist="20320" dir="1800000" algn="tl" rotWithShape="0">
                <a:srgbClr val="000000">
                  <a:alpha val="40000"/>
                </a:srgbClr>
              </a:outerShdw>
            </a:effectLst>
          </a:endParaRPr>
        </a:p>
      </dgm:t>
    </dgm:pt>
    <dgm:pt modelId="{CD579BE3-B18A-434C-8F2D-3A4A5AA617D8}" type="parTrans" cxnId="{108886E6-58BF-4CB6-972F-DF76AA1203DF}">
      <dgm:prSet/>
      <dgm:spPr/>
      <dgm:t>
        <a:bodyPr/>
        <a:lstStyle/>
        <a:p>
          <a:endParaRPr lang="es-EC"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7533F836-2393-4857-B3D1-4DAFD585FCD6}" type="sibTrans" cxnId="{108886E6-58BF-4CB6-972F-DF76AA1203DF}">
      <dgm:prSet/>
      <dgm:spPr/>
      <dgm:t>
        <a:bodyPr/>
        <a:lstStyle/>
        <a:p>
          <a:endParaRPr lang="es-EC"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6FEF24E9-6F8A-4812-8120-ECC9F03BDA90}" type="pres">
      <dgm:prSet presAssocID="{B93AC0E1-1334-4973-9C0E-10E0A7B455B0}" presName="compositeShape" presStyleCnt="0">
        <dgm:presLayoutVars>
          <dgm:chMax val="2"/>
          <dgm:dir/>
          <dgm:resizeHandles val="exact"/>
        </dgm:presLayoutVars>
      </dgm:prSet>
      <dgm:spPr/>
      <dgm:t>
        <a:bodyPr/>
        <a:lstStyle/>
        <a:p>
          <a:endParaRPr lang="es-EC"/>
        </a:p>
      </dgm:t>
    </dgm:pt>
    <dgm:pt modelId="{602C4282-8470-4D1F-A3EC-AFC78A2244D3}" type="pres">
      <dgm:prSet presAssocID="{8E1AE6F3-A1C1-40E1-B6D3-2B290BA20669}" presName="downArrow" presStyleLbl="node1" presStyleIdx="0" presStyleCnt="1" custFlipVert="1" custScaleX="71569" custScaleY="65000" custLinFactNeighborX="-24215" custLinFactNeighborY="-13750">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EC"/>
        </a:p>
      </dgm:t>
    </dgm:pt>
    <dgm:pt modelId="{D954CA6E-E796-4F16-A8A8-AC6B3BAA25D4}" type="pres">
      <dgm:prSet presAssocID="{8E1AE6F3-A1C1-40E1-B6D3-2B290BA20669}" presName="downArrowText" presStyleLbl="revTx" presStyleIdx="0" presStyleCnt="1" custLinFactNeighborX="-11504">
        <dgm:presLayoutVars>
          <dgm:bulletEnabled val="1"/>
        </dgm:presLayoutVars>
      </dgm:prSet>
      <dgm:spPr/>
      <dgm:t>
        <a:bodyPr/>
        <a:lstStyle/>
        <a:p>
          <a:endParaRPr lang="es-EC"/>
        </a:p>
      </dgm:t>
    </dgm:pt>
  </dgm:ptLst>
  <dgm:cxnLst>
    <dgm:cxn modelId="{C1427C05-16A5-4072-84A1-2AD714543D3E}" type="presOf" srcId="{B93AC0E1-1334-4973-9C0E-10E0A7B455B0}" destId="{6FEF24E9-6F8A-4812-8120-ECC9F03BDA90}" srcOrd="0" destOrd="0" presId="urn:microsoft.com/office/officeart/2005/8/layout/arrow3"/>
    <dgm:cxn modelId="{BC499FEA-A45F-4FA4-9993-6662752E4D17}" type="presOf" srcId="{8E1AE6F3-A1C1-40E1-B6D3-2B290BA20669}" destId="{D954CA6E-E796-4F16-A8A8-AC6B3BAA25D4}" srcOrd="0" destOrd="0" presId="urn:microsoft.com/office/officeart/2005/8/layout/arrow3"/>
    <dgm:cxn modelId="{108886E6-58BF-4CB6-972F-DF76AA1203DF}" srcId="{B93AC0E1-1334-4973-9C0E-10E0A7B455B0}" destId="{8E1AE6F3-A1C1-40E1-B6D3-2B290BA20669}" srcOrd="0" destOrd="0" parTransId="{CD579BE3-B18A-434C-8F2D-3A4A5AA617D8}" sibTransId="{7533F836-2393-4857-B3D1-4DAFD585FCD6}"/>
    <dgm:cxn modelId="{2B4C707F-214C-4B35-A29D-66B3FFB6E92F}" type="presParOf" srcId="{6FEF24E9-6F8A-4812-8120-ECC9F03BDA90}" destId="{602C4282-8470-4D1F-A3EC-AFC78A2244D3}" srcOrd="0" destOrd="0" presId="urn:microsoft.com/office/officeart/2005/8/layout/arrow3"/>
    <dgm:cxn modelId="{FE4B9B52-04CF-4F28-BFA5-95F1F6DDCD9E}" type="presParOf" srcId="{6FEF24E9-6F8A-4812-8120-ECC9F03BDA90}" destId="{D954CA6E-E796-4F16-A8A8-AC6B3BAA25D4}" srcOrd="1"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0306C-7F34-40A2-8E23-3D3D44C442F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C"/>
        </a:p>
      </dgm:t>
    </dgm:pt>
    <dgm:pt modelId="{029F3581-22CE-4BBC-93BA-BA6E9FFA6D83}">
      <dgm:prSet phldrT="[Texto]"/>
      <dgm:spPr>
        <a:solidFill>
          <a:schemeClr val="bg1">
            <a:lumMod val="65000"/>
            <a:alpha val="50000"/>
          </a:schemeClr>
        </a:solidFill>
      </dgm:spPr>
      <dgm:t>
        <a:bodyPr/>
        <a:lstStyle/>
        <a:p>
          <a:r>
            <a:rPr lang="es-CO" i="1" dirty="0" smtClean="0"/>
            <a:t>COMO MÉTODO TEÓRICO APLICADO SERÁ DE SUMA UTILIDAD EL ANÁLISIS DE CONTENIDOS DE LAS DIFERENTES OBRAS NACIONALES E INTERNACIONALES PUBLICADAS, ASÍ COMO LA CONSULTA A ESPECIALISTAS PARA DELIMITAR COMO DIAGNÓSTICO PREVIO Y FINAL LAS CARACTERÍSTICAS Y LOS ALCANCES DE LA ESTRATEGIA A IMPLEMENTAR.</a:t>
          </a:r>
          <a:endParaRPr lang="es-EC" b="1" dirty="0"/>
        </a:p>
      </dgm:t>
    </dgm:pt>
    <dgm:pt modelId="{A624E5F5-061E-46BD-B527-0836EDE1A58C}" type="parTrans" cxnId="{1984180E-BC5E-453C-8D7C-A0B25DF8FA70}">
      <dgm:prSet/>
      <dgm:spPr/>
      <dgm:t>
        <a:bodyPr/>
        <a:lstStyle/>
        <a:p>
          <a:endParaRPr lang="es-EC"/>
        </a:p>
      </dgm:t>
    </dgm:pt>
    <dgm:pt modelId="{32A02672-F35A-4192-B46B-8D70EA7BC5B1}" type="sibTrans" cxnId="{1984180E-BC5E-453C-8D7C-A0B25DF8FA70}">
      <dgm:prSet/>
      <dgm:spPr/>
      <dgm:t>
        <a:bodyPr/>
        <a:lstStyle/>
        <a:p>
          <a:endParaRPr lang="es-EC"/>
        </a:p>
      </dgm:t>
    </dgm:pt>
    <dgm:pt modelId="{26727A34-D37C-4E3A-8BC2-662D14219042}">
      <dgm:prSet phldrT="[Texto]" custT="1"/>
      <dgm:spPr>
        <a:solidFill>
          <a:schemeClr val="bg1">
            <a:lumMod val="95000"/>
            <a:alpha val="50000"/>
          </a:schemeClr>
        </a:solidFill>
      </dgm:spPr>
      <dgm:t>
        <a:bodyPr/>
        <a:lstStyle/>
        <a:p>
          <a:r>
            <a:rPr lang="es-EC" sz="2400" b="1" dirty="0" smtClean="0"/>
            <a:t>EXPLORATIVA</a:t>
          </a:r>
          <a:endParaRPr lang="es-EC" sz="2400" b="1" dirty="0"/>
        </a:p>
      </dgm:t>
    </dgm:pt>
    <dgm:pt modelId="{73FC38E8-86E9-4DEA-9E17-01388C00DB16}" type="parTrans" cxnId="{C0A29CB9-9CF5-46FA-927C-4A8E61C0C53D}">
      <dgm:prSet/>
      <dgm:spPr/>
      <dgm:t>
        <a:bodyPr/>
        <a:lstStyle/>
        <a:p>
          <a:endParaRPr lang="es-EC"/>
        </a:p>
      </dgm:t>
    </dgm:pt>
    <dgm:pt modelId="{5D8AE674-832A-43D8-A250-066A11CF17A2}" type="sibTrans" cxnId="{C0A29CB9-9CF5-46FA-927C-4A8E61C0C53D}">
      <dgm:prSet/>
      <dgm:spPr/>
      <dgm:t>
        <a:bodyPr/>
        <a:lstStyle/>
        <a:p>
          <a:endParaRPr lang="es-EC"/>
        </a:p>
      </dgm:t>
    </dgm:pt>
    <dgm:pt modelId="{D445CF24-C879-4B7C-BAB6-3A887383E0B7}">
      <dgm:prSet phldrT="[Texto]" custT="1"/>
      <dgm:spPr>
        <a:solidFill>
          <a:schemeClr val="bg1">
            <a:lumMod val="95000"/>
            <a:alpha val="50000"/>
          </a:schemeClr>
        </a:solidFill>
      </dgm:spPr>
      <dgm:t>
        <a:bodyPr/>
        <a:lstStyle/>
        <a:p>
          <a:r>
            <a:rPr lang="es-EC" sz="2400" b="1" dirty="0" smtClean="0"/>
            <a:t>TRANSVERSAL</a:t>
          </a:r>
          <a:endParaRPr lang="es-EC" sz="2400" b="1" dirty="0"/>
        </a:p>
      </dgm:t>
    </dgm:pt>
    <dgm:pt modelId="{C7D8B1B4-D828-4A71-B10D-7632817B6BCA}" type="parTrans" cxnId="{4B3170B6-13DE-421D-843F-DD7ED5868B1B}">
      <dgm:prSet/>
      <dgm:spPr/>
      <dgm:t>
        <a:bodyPr/>
        <a:lstStyle/>
        <a:p>
          <a:endParaRPr lang="es-EC"/>
        </a:p>
      </dgm:t>
    </dgm:pt>
    <dgm:pt modelId="{A57DEBD2-DEB3-4E61-8747-466D63385546}" type="sibTrans" cxnId="{4B3170B6-13DE-421D-843F-DD7ED5868B1B}">
      <dgm:prSet/>
      <dgm:spPr/>
      <dgm:t>
        <a:bodyPr/>
        <a:lstStyle/>
        <a:p>
          <a:endParaRPr lang="es-EC"/>
        </a:p>
      </dgm:t>
    </dgm:pt>
    <dgm:pt modelId="{5990311A-6F86-4889-A3B0-DC8E165BC7EA}">
      <dgm:prSet phldrT="[Texto]" custT="1"/>
      <dgm:spPr>
        <a:solidFill>
          <a:schemeClr val="bg1">
            <a:lumMod val="95000"/>
            <a:alpha val="50000"/>
          </a:schemeClr>
        </a:solidFill>
      </dgm:spPr>
      <dgm:t>
        <a:bodyPr/>
        <a:lstStyle/>
        <a:p>
          <a:r>
            <a:rPr lang="es-EC" sz="2400" b="1" dirty="0" smtClean="0"/>
            <a:t>DESCRIPTIVA</a:t>
          </a:r>
          <a:endParaRPr lang="es-EC" sz="2400" b="1" dirty="0"/>
        </a:p>
      </dgm:t>
    </dgm:pt>
    <dgm:pt modelId="{4512DF67-20AA-422A-B1BA-C2F6D327726B}" type="parTrans" cxnId="{07F9AE69-007D-44E3-934C-65CD7084CD1D}">
      <dgm:prSet/>
      <dgm:spPr/>
      <dgm:t>
        <a:bodyPr/>
        <a:lstStyle/>
        <a:p>
          <a:endParaRPr lang="es-EC"/>
        </a:p>
      </dgm:t>
    </dgm:pt>
    <dgm:pt modelId="{E7DBF0E7-9393-46B9-91E4-8939E59B699F}" type="sibTrans" cxnId="{07F9AE69-007D-44E3-934C-65CD7084CD1D}">
      <dgm:prSet/>
      <dgm:spPr/>
      <dgm:t>
        <a:bodyPr/>
        <a:lstStyle/>
        <a:p>
          <a:endParaRPr lang="es-EC"/>
        </a:p>
      </dgm:t>
    </dgm:pt>
    <dgm:pt modelId="{D96819C5-62F3-4256-83B6-7925544A2162}" type="pres">
      <dgm:prSet presAssocID="{8740306C-7F34-40A2-8E23-3D3D44C442FA}" presName="composite" presStyleCnt="0">
        <dgm:presLayoutVars>
          <dgm:chMax val="1"/>
          <dgm:dir/>
          <dgm:resizeHandles val="exact"/>
        </dgm:presLayoutVars>
      </dgm:prSet>
      <dgm:spPr/>
      <dgm:t>
        <a:bodyPr/>
        <a:lstStyle/>
        <a:p>
          <a:endParaRPr lang="es-EC"/>
        </a:p>
      </dgm:t>
    </dgm:pt>
    <dgm:pt modelId="{A3B4E230-34C1-4C63-8733-7543BA7F6D2D}" type="pres">
      <dgm:prSet presAssocID="{8740306C-7F34-40A2-8E23-3D3D44C442FA}" presName="radial" presStyleCnt="0">
        <dgm:presLayoutVars>
          <dgm:animLvl val="ctr"/>
        </dgm:presLayoutVars>
      </dgm:prSet>
      <dgm:spPr/>
    </dgm:pt>
    <dgm:pt modelId="{C959F5EB-7413-4433-AEF3-B3FDA016BE13}" type="pres">
      <dgm:prSet presAssocID="{029F3581-22CE-4BBC-93BA-BA6E9FFA6D83}" presName="centerShape" presStyleLbl="vennNode1" presStyleIdx="0" presStyleCnt="4" custScaleX="134413" custScaleY="102496" custLinFactNeighborX="-3350" custLinFactNeighborY="-8811"/>
      <dgm:spPr/>
      <dgm:t>
        <a:bodyPr/>
        <a:lstStyle/>
        <a:p>
          <a:endParaRPr lang="es-EC"/>
        </a:p>
      </dgm:t>
    </dgm:pt>
    <dgm:pt modelId="{4141DE8D-6A6D-4CCB-9711-86449AEC1711}" type="pres">
      <dgm:prSet presAssocID="{26727A34-D37C-4E3A-8BC2-662D14219042}" presName="node" presStyleLbl="vennNode1" presStyleIdx="1" presStyleCnt="4" custScaleX="196943" custScaleY="50371" custRadScaleRad="112616" custRadScaleInc="-2549">
        <dgm:presLayoutVars>
          <dgm:bulletEnabled val="1"/>
        </dgm:presLayoutVars>
      </dgm:prSet>
      <dgm:spPr/>
      <dgm:t>
        <a:bodyPr/>
        <a:lstStyle/>
        <a:p>
          <a:endParaRPr lang="es-EC"/>
        </a:p>
      </dgm:t>
    </dgm:pt>
    <dgm:pt modelId="{6C0F3771-9411-4F4E-AC3A-90C56412DBD5}" type="pres">
      <dgm:prSet presAssocID="{D445CF24-C879-4B7C-BAB6-3A887383E0B7}" presName="node" presStyleLbl="vennNode1" presStyleIdx="2" presStyleCnt="4" custScaleX="224114" custScaleY="63991" custRadScaleRad="112090" custRadScaleInc="4714">
        <dgm:presLayoutVars>
          <dgm:bulletEnabled val="1"/>
        </dgm:presLayoutVars>
      </dgm:prSet>
      <dgm:spPr/>
      <dgm:t>
        <a:bodyPr/>
        <a:lstStyle/>
        <a:p>
          <a:endParaRPr lang="es-EC"/>
        </a:p>
      </dgm:t>
    </dgm:pt>
    <dgm:pt modelId="{C088285A-FE97-4F2E-BEAE-F2E47D205728}" type="pres">
      <dgm:prSet presAssocID="{5990311A-6F86-4889-A3B0-DC8E165BC7EA}" presName="node" presStyleLbl="vennNode1" presStyleIdx="3" presStyleCnt="4" custScaleX="224705" custScaleY="59216" custRadScaleRad="119304" custRadScaleInc="-3857">
        <dgm:presLayoutVars>
          <dgm:bulletEnabled val="1"/>
        </dgm:presLayoutVars>
      </dgm:prSet>
      <dgm:spPr/>
      <dgm:t>
        <a:bodyPr/>
        <a:lstStyle/>
        <a:p>
          <a:endParaRPr lang="es-EC"/>
        </a:p>
      </dgm:t>
    </dgm:pt>
  </dgm:ptLst>
  <dgm:cxnLst>
    <dgm:cxn modelId="{FF743915-EE90-4637-A5A3-B1BB1C6546D4}" type="presOf" srcId="{029F3581-22CE-4BBC-93BA-BA6E9FFA6D83}" destId="{C959F5EB-7413-4433-AEF3-B3FDA016BE13}" srcOrd="0" destOrd="0" presId="urn:microsoft.com/office/officeart/2005/8/layout/radial3"/>
    <dgm:cxn modelId="{C0A29CB9-9CF5-46FA-927C-4A8E61C0C53D}" srcId="{029F3581-22CE-4BBC-93BA-BA6E9FFA6D83}" destId="{26727A34-D37C-4E3A-8BC2-662D14219042}" srcOrd="0" destOrd="0" parTransId="{73FC38E8-86E9-4DEA-9E17-01388C00DB16}" sibTransId="{5D8AE674-832A-43D8-A250-066A11CF17A2}"/>
    <dgm:cxn modelId="{0E03F6DD-FEA0-4654-9602-3FB0B85D9C1A}" type="presOf" srcId="{26727A34-D37C-4E3A-8BC2-662D14219042}" destId="{4141DE8D-6A6D-4CCB-9711-86449AEC1711}" srcOrd="0" destOrd="0" presId="urn:microsoft.com/office/officeart/2005/8/layout/radial3"/>
    <dgm:cxn modelId="{FA9946CC-D930-42EA-9580-CC87CEFDDB49}" type="presOf" srcId="{D445CF24-C879-4B7C-BAB6-3A887383E0B7}" destId="{6C0F3771-9411-4F4E-AC3A-90C56412DBD5}" srcOrd="0" destOrd="0" presId="urn:microsoft.com/office/officeart/2005/8/layout/radial3"/>
    <dgm:cxn modelId="{4348D430-C08D-41A8-8841-686AF41775D9}" type="presOf" srcId="{5990311A-6F86-4889-A3B0-DC8E165BC7EA}" destId="{C088285A-FE97-4F2E-BEAE-F2E47D205728}" srcOrd="0" destOrd="0" presId="urn:microsoft.com/office/officeart/2005/8/layout/radial3"/>
    <dgm:cxn modelId="{0ED7738D-F8FF-4F3D-89ED-EA7E5F6DECE2}" type="presOf" srcId="{8740306C-7F34-40A2-8E23-3D3D44C442FA}" destId="{D96819C5-62F3-4256-83B6-7925544A2162}" srcOrd="0" destOrd="0" presId="urn:microsoft.com/office/officeart/2005/8/layout/radial3"/>
    <dgm:cxn modelId="{1984180E-BC5E-453C-8D7C-A0B25DF8FA70}" srcId="{8740306C-7F34-40A2-8E23-3D3D44C442FA}" destId="{029F3581-22CE-4BBC-93BA-BA6E9FFA6D83}" srcOrd="0" destOrd="0" parTransId="{A624E5F5-061E-46BD-B527-0836EDE1A58C}" sibTransId="{32A02672-F35A-4192-B46B-8D70EA7BC5B1}"/>
    <dgm:cxn modelId="{4B3170B6-13DE-421D-843F-DD7ED5868B1B}" srcId="{029F3581-22CE-4BBC-93BA-BA6E9FFA6D83}" destId="{D445CF24-C879-4B7C-BAB6-3A887383E0B7}" srcOrd="1" destOrd="0" parTransId="{C7D8B1B4-D828-4A71-B10D-7632817B6BCA}" sibTransId="{A57DEBD2-DEB3-4E61-8747-466D63385546}"/>
    <dgm:cxn modelId="{07F9AE69-007D-44E3-934C-65CD7084CD1D}" srcId="{029F3581-22CE-4BBC-93BA-BA6E9FFA6D83}" destId="{5990311A-6F86-4889-A3B0-DC8E165BC7EA}" srcOrd="2" destOrd="0" parTransId="{4512DF67-20AA-422A-B1BA-C2F6D327726B}" sibTransId="{E7DBF0E7-9393-46B9-91E4-8939E59B699F}"/>
    <dgm:cxn modelId="{57203A6C-CA4E-411C-B325-A43F3021855F}" type="presParOf" srcId="{D96819C5-62F3-4256-83B6-7925544A2162}" destId="{A3B4E230-34C1-4C63-8733-7543BA7F6D2D}" srcOrd="0" destOrd="0" presId="urn:microsoft.com/office/officeart/2005/8/layout/radial3"/>
    <dgm:cxn modelId="{149F3211-40AA-4101-8DCB-2D2DE251F407}" type="presParOf" srcId="{A3B4E230-34C1-4C63-8733-7543BA7F6D2D}" destId="{C959F5EB-7413-4433-AEF3-B3FDA016BE13}" srcOrd="0" destOrd="0" presId="urn:microsoft.com/office/officeart/2005/8/layout/radial3"/>
    <dgm:cxn modelId="{6E20A0F8-933D-443A-AD9B-AED332B657A1}" type="presParOf" srcId="{A3B4E230-34C1-4C63-8733-7543BA7F6D2D}" destId="{4141DE8D-6A6D-4CCB-9711-86449AEC1711}" srcOrd="1" destOrd="0" presId="urn:microsoft.com/office/officeart/2005/8/layout/radial3"/>
    <dgm:cxn modelId="{8A321D5E-718C-4BDF-9999-C157F1FAFBDD}" type="presParOf" srcId="{A3B4E230-34C1-4C63-8733-7543BA7F6D2D}" destId="{6C0F3771-9411-4F4E-AC3A-90C56412DBD5}" srcOrd="2" destOrd="0" presId="urn:microsoft.com/office/officeart/2005/8/layout/radial3"/>
    <dgm:cxn modelId="{3B010313-58CE-452C-B35B-F674512A07BD}" type="presParOf" srcId="{A3B4E230-34C1-4C63-8733-7543BA7F6D2D}" destId="{C088285A-FE97-4F2E-BEAE-F2E47D205728}" srcOrd="3"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2BF4CB-B8E3-4D99-BBA3-2774FD2CAFFA}" type="doc">
      <dgm:prSet loTypeId="urn:microsoft.com/office/officeart/2005/8/layout/hProcess4" loCatId="process" qsTypeId="urn:microsoft.com/office/officeart/2005/8/quickstyle/3d1" qsCatId="3D" csTypeId="urn:microsoft.com/office/officeart/2005/8/colors/accent0_3" csCatId="mainScheme" phldr="1"/>
      <dgm:spPr/>
      <dgm:t>
        <a:bodyPr/>
        <a:lstStyle/>
        <a:p>
          <a:endParaRPr lang="es-EC"/>
        </a:p>
      </dgm:t>
    </dgm:pt>
    <dgm:pt modelId="{95261C06-2B53-47E7-A879-B33E3C67FDF1}">
      <dgm:prSet phldrT="[Texto]" custT="1"/>
      <dgm:spPr>
        <a:solidFill>
          <a:schemeClr val="bg2">
            <a:lumMod val="20000"/>
            <a:lumOff val="80000"/>
            <a:alpha val="90000"/>
          </a:schemeClr>
        </a:solidFill>
        <a:ln>
          <a:solidFill>
            <a:schemeClr val="bg1"/>
          </a:solidFill>
        </a:ln>
      </dgm:spPr>
      <dgm:t>
        <a:bodyPr/>
        <a:lstStyle/>
        <a:p>
          <a:r>
            <a:rPr lang="es-EC" sz="2400" dirty="0" smtClean="0"/>
            <a:t>SOMETIDOS A TRATAMIENTO CON EJERCICIOS </a:t>
          </a:r>
          <a:r>
            <a:rPr lang="es-EC" sz="2400" dirty="0" smtClean="0"/>
            <a:t>EVIDENCIADOS </a:t>
          </a:r>
          <a:r>
            <a:rPr lang="es-EC" sz="2400" dirty="0" smtClean="0"/>
            <a:t>EN EL AGUA A 12 FUTBOLISTAS DE LDU CATEGORÍA SENIOR CON LESIONES EN RODILLA.</a:t>
          </a:r>
          <a:endParaRPr lang="es-EC" sz="2400" dirty="0"/>
        </a:p>
      </dgm:t>
    </dgm:pt>
    <dgm:pt modelId="{7EA95156-4AEE-45D2-913A-17B94FCA4643}" type="parTrans" cxnId="{F87FE778-E8C1-4609-9CFB-981A04BDD718}">
      <dgm:prSet/>
      <dgm:spPr/>
      <dgm:t>
        <a:bodyPr/>
        <a:lstStyle/>
        <a:p>
          <a:endParaRPr lang="es-EC"/>
        </a:p>
      </dgm:t>
    </dgm:pt>
    <dgm:pt modelId="{594D567D-9A70-465F-A99C-23C39364FCB3}" type="sibTrans" cxnId="{F87FE778-E8C1-4609-9CFB-981A04BDD718}">
      <dgm:prSet/>
      <dgm:spPr/>
      <dgm:t>
        <a:bodyPr/>
        <a:lstStyle/>
        <a:p>
          <a:endParaRPr lang="es-EC"/>
        </a:p>
      </dgm:t>
    </dgm:pt>
    <dgm:pt modelId="{FBB42705-9249-4B5E-86FC-6264CB938C3F}">
      <dgm:prSet phldrT="[Texto]" custT="1"/>
      <dgm:spPr>
        <a:solidFill>
          <a:schemeClr val="bg2"/>
        </a:solidFill>
        <a:ln>
          <a:solidFill>
            <a:schemeClr val="bg1"/>
          </a:solidFill>
        </a:ln>
      </dgm:spPr>
      <dgm:t>
        <a:bodyPr/>
        <a:lstStyle/>
        <a:p>
          <a:pPr algn="ctr"/>
          <a:r>
            <a:rPr lang="es-EC" sz="1400" dirty="0" smtClean="0">
              <a:solidFill>
                <a:schemeClr val="tx1"/>
              </a:solidFill>
            </a:rPr>
            <a:t>TRATAMIENTO TRADICIONAL:</a:t>
          </a:r>
        </a:p>
        <a:p>
          <a:pPr algn="l"/>
          <a:r>
            <a:rPr lang="es-EC" sz="1400" dirty="0" smtClean="0">
              <a:solidFill>
                <a:schemeClr val="tx1"/>
              </a:solidFill>
            </a:rPr>
            <a:t>1. ANTIINFLAMATORIOS</a:t>
          </a:r>
        </a:p>
        <a:p>
          <a:pPr algn="l"/>
          <a:r>
            <a:rPr lang="es-EC" sz="1400" dirty="0" smtClean="0">
              <a:solidFill>
                <a:schemeClr val="tx1"/>
              </a:solidFill>
            </a:rPr>
            <a:t>2. APLICACIÓN DE HIELO</a:t>
          </a:r>
        </a:p>
        <a:p>
          <a:pPr algn="l"/>
          <a:r>
            <a:rPr lang="es-EC" sz="1400" dirty="0" smtClean="0">
              <a:solidFill>
                <a:schemeClr val="tx1"/>
              </a:solidFill>
            </a:rPr>
            <a:t>3. APLICACIÓN RODILLERA ARTICULADA</a:t>
          </a:r>
        </a:p>
        <a:p>
          <a:pPr algn="ctr"/>
          <a:endParaRPr lang="es-EC" sz="1200" dirty="0"/>
        </a:p>
      </dgm:t>
    </dgm:pt>
    <dgm:pt modelId="{C7A6CCAE-FBE3-4290-9DAB-A13B358458BB}" type="parTrans" cxnId="{4DA1EEC3-9E76-4280-830B-F1B1E0755441}">
      <dgm:prSet/>
      <dgm:spPr/>
      <dgm:t>
        <a:bodyPr/>
        <a:lstStyle/>
        <a:p>
          <a:endParaRPr lang="es-EC"/>
        </a:p>
      </dgm:t>
    </dgm:pt>
    <dgm:pt modelId="{6FE45D92-D5CD-49EA-A2A4-B82B8B095F9F}" type="sibTrans" cxnId="{4DA1EEC3-9E76-4280-830B-F1B1E0755441}">
      <dgm:prSet/>
      <dgm:spPr/>
      <dgm:t>
        <a:bodyPr/>
        <a:lstStyle/>
        <a:p>
          <a:endParaRPr lang="es-EC"/>
        </a:p>
      </dgm:t>
    </dgm:pt>
    <dgm:pt modelId="{6EF77264-F240-4656-A6F9-B8A2A2C37579}">
      <dgm:prSet phldrT="[Texto]" custT="1"/>
      <dgm:spPr>
        <a:solidFill>
          <a:schemeClr val="bg2">
            <a:lumMod val="20000"/>
            <a:lumOff val="80000"/>
            <a:alpha val="90000"/>
          </a:schemeClr>
        </a:solidFill>
        <a:ln>
          <a:solidFill>
            <a:schemeClr val="bg1"/>
          </a:solidFill>
        </a:ln>
      </dgm:spPr>
      <dgm:t>
        <a:bodyPr/>
        <a:lstStyle/>
        <a:p>
          <a:r>
            <a:rPr lang="es-EC" sz="2200" dirty="0" smtClean="0"/>
            <a:t>LOS RESULTADOS CON LA PROPUESTA EN LOS 12 SUJETOS FUERON COMPARADOS CON UN TRATAMIENTO TRADICIONAL APLICADO A 13 SUJETOS EN EL PERÍODO DEPORTIVO 2016-2017.</a:t>
          </a:r>
          <a:endParaRPr lang="es-EC" sz="2200" dirty="0"/>
        </a:p>
      </dgm:t>
    </dgm:pt>
    <dgm:pt modelId="{A43252AD-A9F8-4C61-BE02-573141C66654}" type="parTrans" cxnId="{C1B98B7A-8DDD-416D-877A-04C2448730AF}">
      <dgm:prSet/>
      <dgm:spPr/>
      <dgm:t>
        <a:bodyPr/>
        <a:lstStyle/>
        <a:p>
          <a:endParaRPr lang="es-EC"/>
        </a:p>
      </dgm:t>
    </dgm:pt>
    <dgm:pt modelId="{2E8C0B09-677A-4C33-A1FA-82201B514814}" type="sibTrans" cxnId="{C1B98B7A-8DDD-416D-877A-04C2448730AF}">
      <dgm:prSet/>
      <dgm:spPr/>
      <dgm:t>
        <a:bodyPr/>
        <a:lstStyle/>
        <a:p>
          <a:endParaRPr lang="es-EC"/>
        </a:p>
      </dgm:t>
    </dgm:pt>
    <dgm:pt modelId="{36CF385C-3D7A-4CED-942A-149870AB2B04}">
      <dgm:prSet phldrT="[Texto]"/>
      <dgm:spPr>
        <a:solidFill>
          <a:schemeClr val="bg2"/>
        </a:solidFill>
        <a:ln>
          <a:solidFill>
            <a:schemeClr val="bg1"/>
          </a:solidFill>
        </a:ln>
      </dgm:spPr>
      <dgm:t>
        <a:bodyPr/>
        <a:lstStyle/>
        <a:p>
          <a:r>
            <a:rPr lang="es-EC" dirty="0" smtClean="0">
              <a:solidFill>
                <a:schemeClr val="tx1"/>
              </a:solidFill>
            </a:rPr>
            <a:t>GRADO 1 (ESGUINCE).</a:t>
          </a:r>
          <a:endParaRPr lang="es-EC" dirty="0">
            <a:solidFill>
              <a:schemeClr val="tx1"/>
            </a:solidFill>
          </a:endParaRPr>
        </a:p>
      </dgm:t>
    </dgm:pt>
    <dgm:pt modelId="{A0576CA5-B1E0-48CB-849D-94399D074545}" type="sibTrans" cxnId="{957B6AAB-1579-413C-9ACD-082CE5AE4F30}">
      <dgm:prSet/>
      <dgm:spPr>
        <a:solidFill>
          <a:srgbClr val="002060"/>
        </a:solidFill>
      </dgm:spPr>
      <dgm:t>
        <a:bodyPr/>
        <a:lstStyle/>
        <a:p>
          <a:endParaRPr lang="es-EC" dirty="0"/>
        </a:p>
      </dgm:t>
    </dgm:pt>
    <dgm:pt modelId="{514FA408-0012-4468-8F15-FBB0091F85C0}" type="parTrans" cxnId="{957B6AAB-1579-413C-9ACD-082CE5AE4F30}">
      <dgm:prSet/>
      <dgm:spPr/>
      <dgm:t>
        <a:bodyPr/>
        <a:lstStyle/>
        <a:p>
          <a:endParaRPr lang="es-EC"/>
        </a:p>
      </dgm:t>
    </dgm:pt>
    <dgm:pt modelId="{70DF4916-B4E1-48C5-8186-1583A2AD7F3A}" type="pres">
      <dgm:prSet presAssocID="{112BF4CB-B8E3-4D99-BBA3-2774FD2CAFFA}" presName="Name0" presStyleCnt="0">
        <dgm:presLayoutVars>
          <dgm:dir/>
          <dgm:animLvl val="lvl"/>
          <dgm:resizeHandles val="exact"/>
        </dgm:presLayoutVars>
      </dgm:prSet>
      <dgm:spPr/>
      <dgm:t>
        <a:bodyPr/>
        <a:lstStyle/>
        <a:p>
          <a:endParaRPr lang="es-EC"/>
        </a:p>
      </dgm:t>
    </dgm:pt>
    <dgm:pt modelId="{568CDFC9-1BCA-4736-B2A7-DE4873BCC72E}" type="pres">
      <dgm:prSet presAssocID="{112BF4CB-B8E3-4D99-BBA3-2774FD2CAFFA}" presName="tSp" presStyleCnt="0"/>
      <dgm:spPr/>
    </dgm:pt>
    <dgm:pt modelId="{F72C5B60-1B38-40ED-9ACB-6EBB9911B224}" type="pres">
      <dgm:prSet presAssocID="{112BF4CB-B8E3-4D99-BBA3-2774FD2CAFFA}" presName="bSp" presStyleCnt="0"/>
      <dgm:spPr/>
    </dgm:pt>
    <dgm:pt modelId="{1017F969-7874-4E27-BCD1-7A781759F52E}" type="pres">
      <dgm:prSet presAssocID="{112BF4CB-B8E3-4D99-BBA3-2774FD2CAFFA}" presName="process" presStyleCnt="0"/>
      <dgm:spPr/>
    </dgm:pt>
    <dgm:pt modelId="{1EC88715-BFD5-476C-B730-0E3B96B5220D}" type="pres">
      <dgm:prSet presAssocID="{36CF385C-3D7A-4CED-942A-149870AB2B04}" presName="composite1" presStyleCnt="0"/>
      <dgm:spPr/>
    </dgm:pt>
    <dgm:pt modelId="{6638D4EA-3EB3-41A7-B66E-1B3041982898}" type="pres">
      <dgm:prSet presAssocID="{36CF385C-3D7A-4CED-942A-149870AB2B04}" presName="dummyNode1" presStyleLbl="node1" presStyleIdx="0" presStyleCnt="2"/>
      <dgm:spPr/>
    </dgm:pt>
    <dgm:pt modelId="{5A67E92F-6AE9-4FA0-8083-34259122A16A}" type="pres">
      <dgm:prSet presAssocID="{36CF385C-3D7A-4CED-942A-149870AB2B04}" presName="childNode1" presStyleLbl="bgAcc1" presStyleIdx="0" presStyleCnt="2" custScaleX="125286" custScaleY="150837" custLinFactNeighborX="-4170" custLinFactNeighborY="-1288">
        <dgm:presLayoutVars>
          <dgm:bulletEnabled val="1"/>
        </dgm:presLayoutVars>
      </dgm:prSet>
      <dgm:spPr/>
      <dgm:t>
        <a:bodyPr/>
        <a:lstStyle/>
        <a:p>
          <a:endParaRPr lang="es-EC"/>
        </a:p>
      </dgm:t>
    </dgm:pt>
    <dgm:pt modelId="{2AD7F64F-B3CC-476B-9520-1DC4516A63A0}" type="pres">
      <dgm:prSet presAssocID="{36CF385C-3D7A-4CED-942A-149870AB2B04}" presName="childNode1tx" presStyleLbl="bgAcc1" presStyleIdx="0" presStyleCnt="2">
        <dgm:presLayoutVars>
          <dgm:bulletEnabled val="1"/>
        </dgm:presLayoutVars>
      </dgm:prSet>
      <dgm:spPr/>
      <dgm:t>
        <a:bodyPr/>
        <a:lstStyle/>
        <a:p>
          <a:endParaRPr lang="es-EC"/>
        </a:p>
      </dgm:t>
    </dgm:pt>
    <dgm:pt modelId="{8C86A5DB-A10C-454E-96D7-7909A29F8E91}" type="pres">
      <dgm:prSet presAssocID="{36CF385C-3D7A-4CED-942A-149870AB2B04}" presName="parentNode1" presStyleLbl="node1" presStyleIdx="0" presStyleCnt="2" custScaleY="56466" custLinFactNeighborX="-7014" custLinFactNeighborY="57479">
        <dgm:presLayoutVars>
          <dgm:chMax val="1"/>
          <dgm:bulletEnabled val="1"/>
        </dgm:presLayoutVars>
      </dgm:prSet>
      <dgm:spPr/>
      <dgm:t>
        <a:bodyPr/>
        <a:lstStyle/>
        <a:p>
          <a:endParaRPr lang="es-EC"/>
        </a:p>
      </dgm:t>
    </dgm:pt>
    <dgm:pt modelId="{304FBA12-1B0E-47D1-83B3-AC39E55034EA}" type="pres">
      <dgm:prSet presAssocID="{36CF385C-3D7A-4CED-942A-149870AB2B04}" presName="connSite1" presStyleCnt="0"/>
      <dgm:spPr/>
    </dgm:pt>
    <dgm:pt modelId="{4C5BAB55-5DA3-44DF-A1EA-0021C5E6008B}" type="pres">
      <dgm:prSet presAssocID="{A0576CA5-B1E0-48CB-849D-94399D074545}" presName="Name9" presStyleLbl="sibTrans2D1" presStyleIdx="0" presStyleCnt="1" custLinFactNeighborX="46167" custLinFactNeighborY="-36620"/>
      <dgm:spPr/>
      <dgm:t>
        <a:bodyPr/>
        <a:lstStyle/>
        <a:p>
          <a:endParaRPr lang="es-EC"/>
        </a:p>
      </dgm:t>
    </dgm:pt>
    <dgm:pt modelId="{43C731F5-188C-4AEE-85CA-F2F3CB62B0A3}" type="pres">
      <dgm:prSet presAssocID="{FBB42705-9249-4B5E-86FC-6264CB938C3F}" presName="composite2" presStyleCnt="0"/>
      <dgm:spPr/>
    </dgm:pt>
    <dgm:pt modelId="{28D51D87-A281-4588-9456-596875535F45}" type="pres">
      <dgm:prSet presAssocID="{FBB42705-9249-4B5E-86FC-6264CB938C3F}" presName="dummyNode2" presStyleLbl="node1" presStyleIdx="0" presStyleCnt="2"/>
      <dgm:spPr/>
    </dgm:pt>
    <dgm:pt modelId="{DBAEDE0E-C25B-43E5-94BE-31B4ADCDA279}" type="pres">
      <dgm:prSet presAssocID="{FBB42705-9249-4B5E-86FC-6264CB938C3F}" presName="childNode2" presStyleLbl="bgAcc1" presStyleIdx="1" presStyleCnt="2" custScaleX="136489" custScaleY="175759" custLinFactNeighborX="-7485" custLinFactNeighborY="-18320">
        <dgm:presLayoutVars>
          <dgm:bulletEnabled val="1"/>
        </dgm:presLayoutVars>
      </dgm:prSet>
      <dgm:spPr/>
      <dgm:t>
        <a:bodyPr/>
        <a:lstStyle/>
        <a:p>
          <a:endParaRPr lang="es-EC"/>
        </a:p>
      </dgm:t>
    </dgm:pt>
    <dgm:pt modelId="{863FB10E-D986-448B-87A7-CA8BC563817F}" type="pres">
      <dgm:prSet presAssocID="{FBB42705-9249-4B5E-86FC-6264CB938C3F}" presName="childNode2tx" presStyleLbl="bgAcc1" presStyleIdx="1" presStyleCnt="2">
        <dgm:presLayoutVars>
          <dgm:bulletEnabled val="1"/>
        </dgm:presLayoutVars>
      </dgm:prSet>
      <dgm:spPr/>
      <dgm:t>
        <a:bodyPr/>
        <a:lstStyle/>
        <a:p>
          <a:endParaRPr lang="es-EC"/>
        </a:p>
      </dgm:t>
    </dgm:pt>
    <dgm:pt modelId="{ABFB7D50-D41F-42E6-9D60-2586E3B5A90A}" type="pres">
      <dgm:prSet presAssocID="{FBB42705-9249-4B5E-86FC-6264CB938C3F}" presName="parentNode2" presStyleLbl="node1" presStyleIdx="1" presStyleCnt="2" custScaleX="162992" custScaleY="112698" custLinFactY="114816" custLinFactNeighborX="-9699" custLinFactNeighborY="200000">
        <dgm:presLayoutVars>
          <dgm:chMax val="0"/>
          <dgm:bulletEnabled val="1"/>
        </dgm:presLayoutVars>
      </dgm:prSet>
      <dgm:spPr/>
      <dgm:t>
        <a:bodyPr/>
        <a:lstStyle/>
        <a:p>
          <a:endParaRPr lang="es-EC"/>
        </a:p>
      </dgm:t>
    </dgm:pt>
    <dgm:pt modelId="{5AC7856E-E475-443A-9CC8-BD03349337D5}" type="pres">
      <dgm:prSet presAssocID="{FBB42705-9249-4B5E-86FC-6264CB938C3F}" presName="connSite2" presStyleCnt="0"/>
      <dgm:spPr/>
    </dgm:pt>
  </dgm:ptLst>
  <dgm:cxnLst>
    <dgm:cxn modelId="{957B6AAB-1579-413C-9ACD-082CE5AE4F30}" srcId="{112BF4CB-B8E3-4D99-BBA3-2774FD2CAFFA}" destId="{36CF385C-3D7A-4CED-942A-149870AB2B04}" srcOrd="0" destOrd="0" parTransId="{514FA408-0012-4468-8F15-FBB0091F85C0}" sibTransId="{A0576CA5-B1E0-48CB-849D-94399D074545}"/>
    <dgm:cxn modelId="{362257F4-5D5B-4A47-A700-C5BAB8AEFDB9}" type="presOf" srcId="{95261C06-2B53-47E7-A879-B33E3C67FDF1}" destId="{2AD7F64F-B3CC-476B-9520-1DC4516A63A0}" srcOrd="1" destOrd="0" presId="urn:microsoft.com/office/officeart/2005/8/layout/hProcess4"/>
    <dgm:cxn modelId="{C1B98B7A-8DDD-416D-877A-04C2448730AF}" srcId="{FBB42705-9249-4B5E-86FC-6264CB938C3F}" destId="{6EF77264-F240-4656-A6F9-B8A2A2C37579}" srcOrd="0" destOrd="0" parTransId="{A43252AD-A9F8-4C61-BE02-573141C66654}" sibTransId="{2E8C0B09-677A-4C33-A1FA-82201B514814}"/>
    <dgm:cxn modelId="{68388574-B959-4483-B7A3-295A6F277999}" type="presOf" srcId="{95261C06-2B53-47E7-A879-B33E3C67FDF1}" destId="{5A67E92F-6AE9-4FA0-8083-34259122A16A}" srcOrd="0" destOrd="0" presId="urn:microsoft.com/office/officeart/2005/8/layout/hProcess4"/>
    <dgm:cxn modelId="{1A6DB10D-3D80-4671-AA1B-0C4B29088EF7}" type="presOf" srcId="{A0576CA5-B1E0-48CB-849D-94399D074545}" destId="{4C5BAB55-5DA3-44DF-A1EA-0021C5E6008B}" srcOrd="0" destOrd="0" presId="urn:microsoft.com/office/officeart/2005/8/layout/hProcess4"/>
    <dgm:cxn modelId="{C2C42CA6-C0BF-446C-B822-DE835F62402A}" type="presOf" srcId="{36CF385C-3D7A-4CED-942A-149870AB2B04}" destId="{8C86A5DB-A10C-454E-96D7-7909A29F8E91}" srcOrd="0" destOrd="0" presId="urn:microsoft.com/office/officeart/2005/8/layout/hProcess4"/>
    <dgm:cxn modelId="{4DA1EEC3-9E76-4280-830B-F1B1E0755441}" srcId="{112BF4CB-B8E3-4D99-BBA3-2774FD2CAFFA}" destId="{FBB42705-9249-4B5E-86FC-6264CB938C3F}" srcOrd="1" destOrd="0" parTransId="{C7A6CCAE-FBE3-4290-9DAB-A13B358458BB}" sibTransId="{6FE45D92-D5CD-49EA-A2A4-B82B8B095F9F}"/>
    <dgm:cxn modelId="{A916527A-38A4-4727-87AB-9BE3E9DA7993}" type="presOf" srcId="{112BF4CB-B8E3-4D99-BBA3-2774FD2CAFFA}" destId="{70DF4916-B4E1-48C5-8186-1583A2AD7F3A}" srcOrd="0" destOrd="0" presId="urn:microsoft.com/office/officeart/2005/8/layout/hProcess4"/>
    <dgm:cxn modelId="{040B4967-B3D4-48F0-BEA6-197AFA7522E9}" type="presOf" srcId="{FBB42705-9249-4B5E-86FC-6264CB938C3F}" destId="{ABFB7D50-D41F-42E6-9D60-2586E3B5A90A}" srcOrd="0" destOrd="0" presId="urn:microsoft.com/office/officeart/2005/8/layout/hProcess4"/>
    <dgm:cxn modelId="{7D3E3056-69B5-4456-A8B2-44CCF36F8D04}" type="presOf" srcId="{6EF77264-F240-4656-A6F9-B8A2A2C37579}" destId="{863FB10E-D986-448B-87A7-CA8BC563817F}" srcOrd="1" destOrd="0" presId="urn:microsoft.com/office/officeart/2005/8/layout/hProcess4"/>
    <dgm:cxn modelId="{F87FE778-E8C1-4609-9CFB-981A04BDD718}" srcId="{36CF385C-3D7A-4CED-942A-149870AB2B04}" destId="{95261C06-2B53-47E7-A879-B33E3C67FDF1}" srcOrd="0" destOrd="0" parTransId="{7EA95156-4AEE-45D2-913A-17B94FCA4643}" sibTransId="{594D567D-9A70-465F-A99C-23C39364FCB3}"/>
    <dgm:cxn modelId="{75F62798-1028-4C62-9322-44D4B59263DE}" type="presOf" srcId="{6EF77264-F240-4656-A6F9-B8A2A2C37579}" destId="{DBAEDE0E-C25B-43E5-94BE-31B4ADCDA279}" srcOrd="0" destOrd="0" presId="urn:microsoft.com/office/officeart/2005/8/layout/hProcess4"/>
    <dgm:cxn modelId="{283D67E9-4A2E-4431-A844-0F57E4B3D1D2}" type="presParOf" srcId="{70DF4916-B4E1-48C5-8186-1583A2AD7F3A}" destId="{568CDFC9-1BCA-4736-B2A7-DE4873BCC72E}" srcOrd="0" destOrd="0" presId="urn:microsoft.com/office/officeart/2005/8/layout/hProcess4"/>
    <dgm:cxn modelId="{4E3B2B08-EDA2-4E83-A74D-1293510E8193}" type="presParOf" srcId="{70DF4916-B4E1-48C5-8186-1583A2AD7F3A}" destId="{F72C5B60-1B38-40ED-9ACB-6EBB9911B224}" srcOrd="1" destOrd="0" presId="urn:microsoft.com/office/officeart/2005/8/layout/hProcess4"/>
    <dgm:cxn modelId="{B58AA473-2FFA-431D-A898-A3B6D22A5F9B}" type="presParOf" srcId="{70DF4916-B4E1-48C5-8186-1583A2AD7F3A}" destId="{1017F969-7874-4E27-BCD1-7A781759F52E}" srcOrd="2" destOrd="0" presId="urn:microsoft.com/office/officeart/2005/8/layout/hProcess4"/>
    <dgm:cxn modelId="{D9DEE7B8-8EC5-40AA-B6C5-4CE34865429C}" type="presParOf" srcId="{1017F969-7874-4E27-BCD1-7A781759F52E}" destId="{1EC88715-BFD5-476C-B730-0E3B96B5220D}" srcOrd="0" destOrd="0" presId="urn:microsoft.com/office/officeart/2005/8/layout/hProcess4"/>
    <dgm:cxn modelId="{819013E1-CAC6-404C-8E60-4F2071862E84}" type="presParOf" srcId="{1EC88715-BFD5-476C-B730-0E3B96B5220D}" destId="{6638D4EA-3EB3-41A7-B66E-1B3041982898}" srcOrd="0" destOrd="0" presId="urn:microsoft.com/office/officeart/2005/8/layout/hProcess4"/>
    <dgm:cxn modelId="{BCB570C1-971A-4C6F-8CDC-C8888DBC3A16}" type="presParOf" srcId="{1EC88715-BFD5-476C-B730-0E3B96B5220D}" destId="{5A67E92F-6AE9-4FA0-8083-34259122A16A}" srcOrd="1" destOrd="0" presId="urn:microsoft.com/office/officeart/2005/8/layout/hProcess4"/>
    <dgm:cxn modelId="{EADE765F-899A-4A38-96FD-6CDCAE1AC54F}" type="presParOf" srcId="{1EC88715-BFD5-476C-B730-0E3B96B5220D}" destId="{2AD7F64F-B3CC-476B-9520-1DC4516A63A0}" srcOrd="2" destOrd="0" presId="urn:microsoft.com/office/officeart/2005/8/layout/hProcess4"/>
    <dgm:cxn modelId="{4C0FF3BE-B2A3-46A3-8734-CFF66FC4ADC5}" type="presParOf" srcId="{1EC88715-BFD5-476C-B730-0E3B96B5220D}" destId="{8C86A5DB-A10C-454E-96D7-7909A29F8E91}" srcOrd="3" destOrd="0" presId="urn:microsoft.com/office/officeart/2005/8/layout/hProcess4"/>
    <dgm:cxn modelId="{B005C990-4E8D-47A5-AA58-E5EE36C0161A}" type="presParOf" srcId="{1EC88715-BFD5-476C-B730-0E3B96B5220D}" destId="{304FBA12-1B0E-47D1-83B3-AC39E55034EA}" srcOrd="4" destOrd="0" presId="urn:microsoft.com/office/officeart/2005/8/layout/hProcess4"/>
    <dgm:cxn modelId="{DC00FEAC-13B5-416A-81D1-4AA3B31DC10D}" type="presParOf" srcId="{1017F969-7874-4E27-BCD1-7A781759F52E}" destId="{4C5BAB55-5DA3-44DF-A1EA-0021C5E6008B}" srcOrd="1" destOrd="0" presId="urn:microsoft.com/office/officeart/2005/8/layout/hProcess4"/>
    <dgm:cxn modelId="{E31771A6-5DC1-4592-AFE0-413112E2C5D3}" type="presParOf" srcId="{1017F969-7874-4E27-BCD1-7A781759F52E}" destId="{43C731F5-188C-4AEE-85CA-F2F3CB62B0A3}" srcOrd="2" destOrd="0" presId="urn:microsoft.com/office/officeart/2005/8/layout/hProcess4"/>
    <dgm:cxn modelId="{8CB5227B-C31A-4971-8A15-2A41E319FC2B}" type="presParOf" srcId="{43C731F5-188C-4AEE-85CA-F2F3CB62B0A3}" destId="{28D51D87-A281-4588-9456-596875535F45}" srcOrd="0" destOrd="0" presId="urn:microsoft.com/office/officeart/2005/8/layout/hProcess4"/>
    <dgm:cxn modelId="{85FD93AC-8AB2-4F95-8215-5B39E2CF99F0}" type="presParOf" srcId="{43C731F5-188C-4AEE-85CA-F2F3CB62B0A3}" destId="{DBAEDE0E-C25B-43E5-94BE-31B4ADCDA279}" srcOrd="1" destOrd="0" presId="urn:microsoft.com/office/officeart/2005/8/layout/hProcess4"/>
    <dgm:cxn modelId="{868219C4-1C49-484B-B9ED-5BC1F9BFE476}" type="presParOf" srcId="{43C731F5-188C-4AEE-85CA-F2F3CB62B0A3}" destId="{863FB10E-D986-448B-87A7-CA8BC563817F}" srcOrd="2" destOrd="0" presId="urn:microsoft.com/office/officeart/2005/8/layout/hProcess4"/>
    <dgm:cxn modelId="{DDC43F07-4F0B-40AE-B4D1-B61ED6F43FFE}" type="presParOf" srcId="{43C731F5-188C-4AEE-85CA-F2F3CB62B0A3}" destId="{ABFB7D50-D41F-42E6-9D60-2586E3B5A90A}" srcOrd="3" destOrd="0" presId="urn:microsoft.com/office/officeart/2005/8/layout/hProcess4"/>
    <dgm:cxn modelId="{53902AB2-EDCB-49FC-9871-A104DEC7038D}" type="presParOf" srcId="{43C731F5-188C-4AEE-85CA-F2F3CB62B0A3}" destId="{5AC7856E-E475-443A-9CC8-BD03349337D5}"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C4CFFC-7842-429A-B8D1-FFC840C9934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5B6BA449-C54C-4198-94AB-CD10C2C8D01C}">
      <dgm:prSet phldrT="[Texto]"/>
      <dgm:spPr>
        <a:solidFill>
          <a:schemeClr val="bg1">
            <a:lumMod val="75000"/>
          </a:schemeClr>
        </a:solidFill>
      </dgm:spPr>
      <dgm:t>
        <a:bodyPr/>
        <a:lstStyle/>
        <a:p>
          <a:r>
            <a:rPr lang="es-EC" baseline="0" dirty="0" smtClean="0">
              <a:solidFill>
                <a:schemeClr val="tx1"/>
              </a:solidFill>
            </a:rPr>
            <a:t>CORTE DESCRIPTIVO:</a:t>
          </a:r>
        </a:p>
        <a:p>
          <a:pPr rtl="0"/>
          <a:r>
            <a:rPr lang="es-EC" baseline="0" dirty="0" smtClean="0">
              <a:solidFill>
                <a:schemeClr val="tx1"/>
              </a:solidFill>
            </a:rPr>
            <a:t>MEDIA, VALORES MÍNIMOS, MÁXIMOS Y FRECUENCIAS PORCENTUALES.</a:t>
          </a:r>
          <a:endParaRPr lang="es-EC" b="1" dirty="0">
            <a:solidFill>
              <a:schemeClr val="tx1"/>
            </a:solidFill>
          </a:endParaRPr>
        </a:p>
      </dgm:t>
    </dgm:pt>
    <dgm:pt modelId="{C63E2192-84A6-4F7F-B214-74EDFE1F0A85}" type="parTrans" cxnId="{39F02013-5A76-4CAD-AFA0-DAA230566E49}">
      <dgm:prSet/>
      <dgm:spPr/>
      <dgm:t>
        <a:bodyPr/>
        <a:lstStyle/>
        <a:p>
          <a:endParaRPr lang="es-EC" b="1"/>
        </a:p>
      </dgm:t>
    </dgm:pt>
    <dgm:pt modelId="{DCB9D9E1-7915-48C4-97B2-6A929ED911BC}" type="sibTrans" cxnId="{39F02013-5A76-4CAD-AFA0-DAA230566E49}">
      <dgm:prSet/>
      <dgm:spPr/>
      <dgm:t>
        <a:bodyPr/>
        <a:lstStyle/>
        <a:p>
          <a:endParaRPr lang="es-EC" b="1"/>
        </a:p>
      </dgm:t>
    </dgm:pt>
    <dgm:pt modelId="{1A570472-51F9-4540-8C7E-04BAFF1E1D68}">
      <dgm:prSet phldrT="[Texto]" custT="1"/>
      <dgm:spPr>
        <a:solidFill>
          <a:schemeClr val="bg1">
            <a:lumMod val="95000"/>
            <a:alpha val="90000"/>
          </a:schemeClr>
        </a:solidFill>
        <a:ln>
          <a:solidFill>
            <a:schemeClr val="bg1">
              <a:alpha val="90000"/>
            </a:schemeClr>
          </a:solidFill>
        </a:ln>
      </dgm:spPr>
      <dgm:t>
        <a:bodyPr/>
        <a:lstStyle/>
        <a:p>
          <a:r>
            <a:rPr lang="es-EC" sz="2000" b="1" baseline="0" dirty="0" smtClean="0">
              <a:solidFill>
                <a:schemeClr val="tx1"/>
              </a:solidFill>
            </a:rPr>
            <a:t>ENCUENTAS:</a:t>
          </a:r>
          <a:endParaRPr lang="es-EC" sz="2800" b="1" dirty="0"/>
        </a:p>
      </dgm:t>
    </dgm:pt>
    <dgm:pt modelId="{7DEEB59A-1B02-4761-BD57-8F5D6C979850}" type="parTrans" cxnId="{3D378430-2FB4-4A6E-820D-DA941D5EBA8E}">
      <dgm:prSet/>
      <dgm:spPr/>
      <dgm:t>
        <a:bodyPr/>
        <a:lstStyle/>
        <a:p>
          <a:endParaRPr lang="es-EC" b="1"/>
        </a:p>
      </dgm:t>
    </dgm:pt>
    <dgm:pt modelId="{70F22ACA-1CF5-4F99-ABEB-E5919E8C4B0D}" type="sibTrans" cxnId="{3D378430-2FB4-4A6E-820D-DA941D5EBA8E}">
      <dgm:prSet/>
      <dgm:spPr/>
      <dgm:t>
        <a:bodyPr/>
        <a:lstStyle/>
        <a:p>
          <a:endParaRPr lang="es-EC" b="1"/>
        </a:p>
      </dgm:t>
    </dgm:pt>
    <dgm:pt modelId="{34B580E2-9D03-4F0F-9A1C-A34865275A23}">
      <dgm:prSet custT="1"/>
      <dgm:spPr>
        <a:solidFill>
          <a:schemeClr val="bg1">
            <a:lumMod val="95000"/>
            <a:alpha val="90000"/>
          </a:schemeClr>
        </a:solidFill>
        <a:ln>
          <a:solidFill>
            <a:schemeClr val="bg1">
              <a:alpha val="90000"/>
            </a:schemeClr>
          </a:solidFill>
        </a:ln>
      </dgm:spPr>
      <dgm:t>
        <a:bodyPr/>
        <a:lstStyle/>
        <a:p>
          <a:endParaRPr lang="es-EC" sz="1800" b="0" dirty="0">
            <a:solidFill>
              <a:schemeClr val="tx1"/>
            </a:solidFill>
          </a:endParaRPr>
        </a:p>
      </dgm:t>
    </dgm:pt>
    <dgm:pt modelId="{B5C6A151-8BF8-4E98-903F-E861FC073931}" type="parTrans" cxnId="{A5A2B8D0-6CC4-422B-B719-C0CE0FB0DDE4}">
      <dgm:prSet/>
      <dgm:spPr/>
      <dgm:t>
        <a:bodyPr/>
        <a:lstStyle/>
        <a:p>
          <a:endParaRPr lang="es-EC"/>
        </a:p>
      </dgm:t>
    </dgm:pt>
    <dgm:pt modelId="{01887690-894A-40F9-A172-09F0EBA31C3B}" type="sibTrans" cxnId="{A5A2B8D0-6CC4-422B-B719-C0CE0FB0DDE4}">
      <dgm:prSet/>
      <dgm:spPr/>
      <dgm:t>
        <a:bodyPr/>
        <a:lstStyle/>
        <a:p>
          <a:endParaRPr lang="es-EC"/>
        </a:p>
      </dgm:t>
    </dgm:pt>
    <dgm:pt modelId="{D6EA699C-E55D-4B8E-A94D-CDF1E772266C}">
      <dgm:prSet custT="1"/>
      <dgm:spPr>
        <a:solidFill>
          <a:schemeClr val="bg1">
            <a:lumMod val="95000"/>
            <a:alpha val="90000"/>
          </a:schemeClr>
        </a:solidFill>
        <a:ln>
          <a:solidFill>
            <a:schemeClr val="bg1">
              <a:alpha val="90000"/>
            </a:schemeClr>
          </a:solidFill>
        </a:ln>
      </dgm:spPr>
      <dgm:t>
        <a:bodyPr/>
        <a:lstStyle/>
        <a:p>
          <a:r>
            <a:rPr lang="es-EC" sz="2000" b="1" dirty="0" smtClean="0">
              <a:solidFill>
                <a:schemeClr val="tx1"/>
              </a:solidFill>
            </a:rPr>
            <a:t>COMPARACIÓN DE LOS TRATAMIENTOS 1 Y 2:</a:t>
          </a:r>
          <a:endParaRPr lang="es-EC" sz="2000" b="1" dirty="0">
            <a:solidFill>
              <a:schemeClr val="tx1"/>
            </a:solidFill>
          </a:endParaRPr>
        </a:p>
      </dgm:t>
    </dgm:pt>
    <dgm:pt modelId="{DA101373-18B5-4066-A558-A0D248E6F291}" type="parTrans" cxnId="{2914B54E-2E42-4610-AE6E-F917F331A0AF}">
      <dgm:prSet/>
      <dgm:spPr/>
      <dgm:t>
        <a:bodyPr/>
        <a:lstStyle/>
        <a:p>
          <a:endParaRPr lang="es-EC"/>
        </a:p>
      </dgm:t>
    </dgm:pt>
    <dgm:pt modelId="{2161274C-D6FB-4880-BE00-B4DE071B5F17}" type="sibTrans" cxnId="{2914B54E-2E42-4610-AE6E-F917F331A0AF}">
      <dgm:prSet/>
      <dgm:spPr/>
      <dgm:t>
        <a:bodyPr/>
        <a:lstStyle/>
        <a:p>
          <a:endParaRPr lang="es-EC"/>
        </a:p>
      </dgm:t>
    </dgm:pt>
    <dgm:pt modelId="{B2C68392-A2CF-4080-B732-EE98CA3F9FD8}">
      <dgm:prSet custT="1"/>
      <dgm:spPr>
        <a:solidFill>
          <a:schemeClr val="bg1">
            <a:lumMod val="95000"/>
            <a:alpha val="90000"/>
          </a:schemeClr>
        </a:solidFill>
        <a:ln>
          <a:solidFill>
            <a:schemeClr val="bg1">
              <a:alpha val="90000"/>
            </a:schemeClr>
          </a:solidFill>
        </a:ln>
      </dgm:spPr>
      <dgm:t>
        <a:bodyPr/>
        <a:lstStyle/>
        <a:p>
          <a:pPr rtl="0"/>
          <a:r>
            <a:rPr lang="es-ES" sz="1800" b="0" dirty="0" smtClean="0">
              <a:solidFill>
                <a:schemeClr val="tx1"/>
              </a:solidFill>
            </a:rPr>
            <a:t>PRUEBA DE LOS SIGNOS CON IGUAL NIVEL DE SIGNIFICACIÓN.</a:t>
          </a:r>
          <a:endParaRPr lang="es-EC" sz="1800" b="0" baseline="0" dirty="0">
            <a:solidFill>
              <a:schemeClr val="tx1"/>
            </a:solidFill>
          </a:endParaRPr>
        </a:p>
      </dgm:t>
    </dgm:pt>
    <dgm:pt modelId="{EF0AC98E-7388-431C-BAD9-416671284AC9}" type="parTrans" cxnId="{54999C05-87D7-4C9D-8912-20D4780F9193}">
      <dgm:prSet/>
      <dgm:spPr/>
      <dgm:t>
        <a:bodyPr/>
        <a:lstStyle/>
        <a:p>
          <a:endParaRPr lang="es-EC"/>
        </a:p>
      </dgm:t>
    </dgm:pt>
    <dgm:pt modelId="{B420F818-A867-4472-9A8A-C59590775AE3}" type="sibTrans" cxnId="{54999C05-87D7-4C9D-8912-20D4780F9193}">
      <dgm:prSet/>
      <dgm:spPr/>
      <dgm:t>
        <a:bodyPr/>
        <a:lstStyle/>
        <a:p>
          <a:endParaRPr lang="es-EC"/>
        </a:p>
      </dgm:t>
    </dgm:pt>
    <dgm:pt modelId="{BFEEFA3C-C11B-4E0D-B19B-E33E7EA61861}">
      <dgm:prSet phldrT="[Texto]" custT="1"/>
      <dgm:spPr>
        <a:solidFill>
          <a:schemeClr val="bg1">
            <a:lumMod val="95000"/>
            <a:alpha val="90000"/>
          </a:schemeClr>
        </a:solidFill>
        <a:ln>
          <a:solidFill>
            <a:schemeClr val="bg1">
              <a:alpha val="90000"/>
            </a:schemeClr>
          </a:solidFill>
        </a:ln>
      </dgm:spPr>
      <dgm:t>
        <a:bodyPr/>
        <a:lstStyle/>
        <a:p>
          <a:r>
            <a:rPr lang="es-ES" sz="1800" b="0" dirty="0" smtClean="0">
              <a:solidFill>
                <a:schemeClr val="tx1"/>
              </a:solidFill>
            </a:rPr>
            <a:t>PRUEBA DE LOS RANGOS CON SIGNO DE WILCOXON PARA MUESTRAS RELACIONADAS.</a:t>
          </a:r>
          <a:endParaRPr lang="es-EC" sz="1800" b="0" dirty="0">
            <a:solidFill>
              <a:schemeClr val="tx1"/>
            </a:solidFill>
          </a:endParaRPr>
        </a:p>
      </dgm:t>
    </dgm:pt>
    <dgm:pt modelId="{7B7D7A0B-3D84-4394-998E-9B69B29E3A6B}" type="parTrans" cxnId="{3644DF09-C4A7-44EB-8EC9-3DE0232BC51C}">
      <dgm:prSet/>
      <dgm:spPr/>
      <dgm:t>
        <a:bodyPr/>
        <a:lstStyle/>
        <a:p>
          <a:endParaRPr lang="es-EC"/>
        </a:p>
      </dgm:t>
    </dgm:pt>
    <dgm:pt modelId="{B912BB79-F455-4EB3-B449-CFE5C3C16E28}" type="sibTrans" cxnId="{3644DF09-C4A7-44EB-8EC9-3DE0232BC51C}">
      <dgm:prSet/>
      <dgm:spPr/>
      <dgm:t>
        <a:bodyPr/>
        <a:lstStyle/>
        <a:p>
          <a:endParaRPr lang="es-EC"/>
        </a:p>
      </dgm:t>
    </dgm:pt>
    <dgm:pt modelId="{CB9A4CD7-BE43-4A9E-825F-F42047F4B66D}">
      <dgm:prSet phldrT="[Texto]" custT="1"/>
      <dgm:spPr>
        <a:solidFill>
          <a:schemeClr val="bg1">
            <a:lumMod val="95000"/>
            <a:alpha val="90000"/>
          </a:schemeClr>
        </a:solidFill>
        <a:ln>
          <a:solidFill>
            <a:schemeClr val="bg1">
              <a:alpha val="90000"/>
            </a:schemeClr>
          </a:solidFill>
        </a:ln>
      </dgm:spPr>
      <dgm:t>
        <a:bodyPr/>
        <a:lstStyle/>
        <a:p>
          <a:endParaRPr lang="es-EC" sz="2400" b="1" dirty="0"/>
        </a:p>
      </dgm:t>
    </dgm:pt>
    <dgm:pt modelId="{137D1C70-4AF5-4BC0-9715-EFFC9614A56F}" type="parTrans" cxnId="{4E40DD1D-FB96-47FB-A15B-148E565C605E}">
      <dgm:prSet/>
      <dgm:spPr/>
      <dgm:t>
        <a:bodyPr/>
        <a:lstStyle/>
        <a:p>
          <a:endParaRPr lang="es-EC"/>
        </a:p>
      </dgm:t>
    </dgm:pt>
    <dgm:pt modelId="{14FADEF8-7CC1-4DB7-91A0-B4038BED0CAA}" type="sibTrans" cxnId="{4E40DD1D-FB96-47FB-A15B-148E565C605E}">
      <dgm:prSet/>
      <dgm:spPr/>
      <dgm:t>
        <a:bodyPr/>
        <a:lstStyle/>
        <a:p>
          <a:endParaRPr lang="es-EC"/>
        </a:p>
      </dgm:t>
    </dgm:pt>
    <dgm:pt modelId="{31B0956D-8EE3-41FA-9967-02AA74587A73}">
      <dgm:prSet custT="1"/>
      <dgm:spPr>
        <a:solidFill>
          <a:schemeClr val="bg1">
            <a:lumMod val="95000"/>
            <a:alpha val="90000"/>
          </a:schemeClr>
        </a:solidFill>
        <a:ln>
          <a:solidFill>
            <a:schemeClr val="bg1">
              <a:alpha val="90000"/>
            </a:schemeClr>
          </a:solidFill>
        </a:ln>
      </dgm:spPr>
      <dgm:t>
        <a:bodyPr/>
        <a:lstStyle/>
        <a:p>
          <a:r>
            <a:rPr lang="es-ES" sz="1800" b="0" dirty="0" smtClean="0">
              <a:solidFill>
                <a:schemeClr val="tx1"/>
              </a:solidFill>
            </a:rPr>
            <a:t>PRUEBA U DE MANN-WHITNEY.</a:t>
          </a:r>
          <a:endParaRPr lang="es-EC" sz="1800" b="0" dirty="0">
            <a:solidFill>
              <a:schemeClr val="tx1"/>
            </a:solidFill>
          </a:endParaRPr>
        </a:p>
      </dgm:t>
    </dgm:pt>
    <dgm:pt modelId="{307A05B9-384D-4546-9AD0-601D500C159E}" type="parTrans" cxnId="{D902DE84-309C-40D5-8C12-60293506AEEE}">
      <dgm:prSet/>
      <dgm:spPr/>
      <dgm:t>
        <a:bodyPr/>
        <a:lstStyle/>
        <a:p>
          <a:endParaRPr lang="es-EC"/>
        </a:p>
      </dgm:t>
    </dgm:pt>
    <dgm:pt modelId="{FB10C96D-69CF-4967-BF21-1AE0D1AA3796}" type="sibTrans" cxnId="{D902DE84-309C-40D5-8C12-60293506AEEE}">
      <dgm:prSet/>
      <dgm:spPr/>
      <dgm:t>
        <a:bodyPr/>
        <a:lstStyle/>
        <a:p>
          <a:endParaRPr lang="es-EC"/>
        </a:p>
      </dgm:t>
    </dgm:pt>
    <dgm:pt modelId="{4DB77D5F-7A1B-48EF-A3BA-5A6B94460E81}" type="pres">
      <dgm:prSet presAssocID="{8EC4CFFC-7842-429A-B8D1-FFC840C99346}" presName="Name0" presStyleCnt="0">
        <dgm:presLayoutVars>
          <dgm:dir/>
          <dgm:animLvl val="lvl"/>
          <dgm:resizeHandles/>
        </dgm:presLayoutVars>
      </dgm:prSet>
      <dgm:spPr/>
      <dgm:t>
        <a:bodyPr/>
        <a:lstStyle/>
        <a:p>
          <a:endParaRPr lang="es-EC"/>
        </a:p>
      </dgm:t>
    </dgm:pt>
    <dgm:pt modelId="{BB6D1A30-7EAF-4688-82D9-C202B17A7A28}" type="pres">
      <dgm:prSet presAssocID="{5B6BA449-C54C-4198-94AB-CD10C2C8D01C}" presName="linNode" presStyleCnt="0"/>
      <dgm:spPr/>
    </dgm:pt>
    <dgm:pt modelId="{0F115776-4209-4DBA-A12E-EFDF741AB2BA}" type="pres">
      <dgm:prSet presAssocID="{5B6BA449-C54C-4198-94AB-CD10C2C8D01C}" presName="parentShp" presStyleLbl="node1" presStyleIdx="0" presStyleCnt="1" custScaleX="74107" custLinFactNeighborX="-2976" custLinFactNeighborY="-2292">
        <dgm:presLayoutVars>
          <dgm:bulletEnabled val="1"/>
        </dgm:presLayoutVars>
      </dgm:prSet>
      <dgm:spPr/>
      <dgm:t>
        <a:bodyPr/>
        <a:lstStyle/>
        <a:p>
          <a:endParaRPr lang="es-EC"/>
        </a:p>
      </dgm:t>
    </dgm:pt>
    <dgm:pt modelId="{898811BC-32C0-4F9E-A60C-E8A812077E07}" type="pres">
      <dgm:prSet presAssocID="{5B6BA449-C54C-4198-94AB-CD10C2C8D01C}" presName="childShp" presStyleLbl="bgAccFollowNode1" presStyleIdx="0" presStyleCnt="1" custScaleX="117856" custLinFactNeighborX="-202" custLinFactNeighborY="2890">
        <dgm:presLayoutVars>
          <dgm:bulletEnabled val="1"/>
        </dgm:presLayoutVars>
      </dgm:prSet>
      <dgm:spPr/>
      <dgm:t>
        <a:bodyPr/>
        <a:lstStyle/>
        <a:p>
          <a:endParaRPr lang="es-EC"/>
        </a:p>
      </dgm:t>
    </dgm:pt>
  </dgm:ptLst>
  <dgm:cxnLst>
    <dgm:cxn modelId="{54999C05-87D7-4C9D-8912-20D4780F9193}" srcId="{5B6BA449-C54C-4198-94AB-CD10C2C8D01C}" destId="{B2C68392-A2CF-4080-B732-EE98CA3F9FD8}" srcOrd="3" destOrd="0" parTransId="{EF0AC98E-7388-431C-BAD9-416671284AC9}" sibTransId="{B420F818-A867-4472-9A8A-C59590775AE3}"/>
    <dgm:cxn modelId="{A5A2B8D0-6CC4-422B-B719-C0CE0FB0DDE4}" srcId="{5B6BA449-C54C-4198-94AB-CD10C2C8D01C}" destId="{34B580E2-9D03-4F0F-9A1C-A34865275A23}" srcOrd="4" destOrd="0" parTransId="{B5C6A151-8BF8-4E98-903F-E861FC073931}" sibTransId="{01887690-894A-40F9-A172-09F0EBA31C3B}"/>
    <dgm:cxn modelId="{D902DE84-309C-40D5-8C12-60293506AEEE}" srcId="{5B6BA449-C54C-4198-94AB-CD10C2C8D01C}" destId="{31B0956D-8EE3-41FA-9967-02AA74587A73}" srcOrd="6" destOrd="0" parTransId="{307A05B9-384D-4546-9AD0-601D500C159E}" sibTransId="{FB10C96D-69CF-4967-BF21-1AE0D1AA3796}"/>
    <dgm:cxn modelId="{6EAEBAB5-BF1C-42BE-ADF5-90F636492880}" type="presOf" srcId="{BFEEFA3C-C11B-4E0D-B19B-E33E7EA61861}" destId="{898811BC-32C0-4F9E-A60C-E8A812077E07}" srcOrd="0" destOrd="2" presId="urn:microsoft.com/office/officeart/2005/8/layout/vList6"/>
    <dgm:cxn modelId="{B9AC548A-6F80-4827-B07D-1196E13BC758}" type="presOf" srcId="{5B6BA449-C54C-4198-94AB-CD10C2C8D01C}" destId="{0F115776-4209-4DBA-A12E-EFDF741AB2BA}" srcOrd="0" destOrd="0" presId="urn:microsoft.com/office/officeart/2005/8/layout/vList6"/>
    <dgm:cxn modelId="{3D378430-2FB4-4A6E-820D-DA941D5EBA8E}" srcId="{5B6BA449-C54C-4198-94AB-CD10C2C8D01C}" destId="{1A570472-51F9-4540-8C7E-04BAFF1E1D68}" srcOrd="1" destOrd="0" parTransId="{7DEEB59A-1B02-4761-BD57-8F5D6C979850}" sibTransId="{70F22ACA-1CF5-4F99-ABEB-E5919E8C4B0D}"/>
    <dgm:cxn modelId="{3644DF09-C4A7-44EB-8EC9-3DE0232BC51C}" srcId="{5B6BA449-C54C-4198-94AB-CD10C2C8D01C}" destId="{BFEEFA3C-C11B-4E0D-B19B-E33E7EA61861}" srcOrd="2" destOrd="0" parTransId="{7B7D7A0B-3D84-4394-998E-9B69B29E3A6B}" sibTransId="{B912BB79-F455-4EB3-B449-CFE5C3C16E28}"/>
    <dgm:cxn modelId="{588356C8-B3CC-4973-B43F-B2A1B613127E}" type="presOf" srcId="{D6EA699C-E55D-4B8E-A94D-CDF1E772266C}" destId="{898811BC-32C0-4F9E-A60C-E8A812077E07}" srcOrd="0" destOrd="5" presId="urn:microsoft.com/office/officeart/2005/8/layout/vList6"/>
    <dgm:cxn modelId="{7CE94682-4C57-47F1-B3AC-52D2BC8A4BB1}" type="presOf" srcId="{1A570472-51F9-4540-8C7E-04BAFF1E1D68}" destId="{898811BC-32C0-4F9E-A60C-E8A812077E07}" srcOrd="0" destOrd="1" presId="urn:microsoft.com/office/officeart/2005/8/layout/vList6"/>
    <dgm:cxn modelId="{EAF79933-F4D1-431D-9D5A-5427FFC5513E}" type="presOf" srcId="{8EC4CFFC-7842-429A-B8D1-FFC840C99346}" destId="{4DB77D5F-7A1B-48EF-A3BA-5A6B94460E81}" srcOrd="0" destOrd="0" presId="urn:microsoft.com/office/officeart/2005/8/layout/vList6"/>
    <dgm:cxn modelId="{F868A86F-017C-4B1C-B093-BA9121B33DC6}" type="presOf" srcId="{34B580E2-9D03-4F0F-9A1C-A34865275A23}" destId="{898811BC-32C0-4F9E-A60C-E8A812077E07}" srcOrd="0" destOrd="4" presId="urn:microsoft.com/office/officeart/2005/8/layout/vList6"/>
    <dgm:cxn modelId="{D0BA0A09-A05E-4CA9-A012-1EE2DDD06CF3}" type="presOf" srcId="{CB9A4CD7-BE43-4A9E-825F-F42047F4B66D}" destId="{898811BC-32C0-4F9E-A60C-E8A812077E07}" srcOrd="0" destOrd="0" presId="urn:microsoft.com/office/officeart/2005/8/layout/vList6"/>
    <dgm:cxn modelId="{4E40DD1D-FB96-47FB-A15B-148E565C605E}" srcId="{5B6BA449-C54C-4198-94AB-CD10C2C8D01C}" destId="{CB9A4CD7-BE43-4A9E-825F-F42047F4B66D}" srcOrd="0" destOrd="0" parTransId="{137D1C70-4AF5-4BC0-9715-EFFC9614A56F}" sibTransId="{14FADEF8-7CC1-4DB7-91A0-B4038BED0CAA}"/>
    <dgm:cxn modelId="{39F02013-5A76-4CAD-AFA0-DAA230566E49}" srcId="{8EC4CFFC-7842-429A-B8D1-FFC840C99346}" destId="{5B6BA449-C54C-4198-94AB-CD10C2C8D01C}" srcOrd="0" destOrd="0" parTransId="{C63E2192-84A6-4F7F-B214-74EDFE1F0A85}" sibTransId="{DCB9D9E1-7915-48C4-97B2-6A929ED911BC}"/>
    <dgm:cxn modelId="{0A24624A-76DB-4DDF-9800-B122228EF802}" type="presOf" srcId="{31B0956D-8EE3-41FA-9967-02AA74587A73}" destId="{898811BC-32C0-4F9E-A60C-E8A812077E07}" srcOrd="0" destOrd="6" presId="urn:microsoft.com/office/officeart/2005/8/layout/vList6"/>
    <dgm:cxn modelId="{4892D1E4-1763-4B92-9473-D269B89F600B}" type="presOf" srcId="{B2C68392-A2CF-4080-B732-EE98CA3F9FD8}" destId="{898811BC-32C0-4F9E-A60C-E8A812077E07}" srcOrd="0" destOrd="3" presId="urn:microsoft.com/office/officeart/2005/8/layout/vList6"/>
    <dgm:cxn modelId="{2914B54E-2E42-4610-AE6E-F917F331A0AF}" srcId="{5B6BA449-C54C-4198-94AB-CD10C2C8D01C}" destId="{D6EA699C-E55D-4B8E-A94D-CDF1E772266C}" srcOrd="5" destOrd="0" parTransId="{DA101373-18B5-4066-A558-A0D248E6F291}" sibTransId="{2161274C-D6FB-4880-BE00-B4DE071B5F17}"/>
    <dgm:cxn modelId="{534C5A4D-E30E-4F6F-A301-FE985F2979A3}" type="presParOf" srcId="{4DB77D5F-7A1B-48EF-A3BA-5A6B94460E81}" destId="{BB6D1A30-7EAF-4688-82D9-C202B17A7A28}" srcOrd="0" destOrd="0" presId="urn:microsoft.com/office/officeart/2005/8/layout/vList6"/>
    <dgm:cxn modelId="{90C1E610-0477-47C7-9201-B720D618EBE9}" type="presParOf" srcId="{BB6D1A30-7EAF-4688-82D9-C202B17A7A28}" destId="{0F115776-4209-4DBA-A12E-EFDF741AB2BA}" srcOrd="0" destOrd="0" presId="urn:microsoft.com/office/officeart/2005/8/layout/vList6"/>
    <dgm:cxn modelId="{91E32F7A-1015-479D-94EA-349A12FFB426}" type="presParOf" srcId="{BB6D1A30-7EAF-4688-82D9-C202B17A7A28}" destId="{898811BC-32C0-4F9E-A60C-E8A812077E07}"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C5AF39-551B-4BA5-B653-E4816351A290}">
      <dsp:nvSpPr>
        <dsp:cNvPr id="0" name=""/>
        <dsp:cNvSpPr/>
      </dsp:nvSpPr>
      <dsp:spPr>
        <a:xfrm>
          <a:off x="10942" y="0"/>
          <a:ext cx="6946540" cy="5619651"/>
        </a:xfrm>
        <a:prstGeom prst="rightArrow">
          <a:avLst/>
        </a:prstGeom>
        <a:solidFill>
          <a:schemeClr val="bg2">
            <a:lumMod val="7500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65371B4-C379-43C9-852C-1C198A8F65FC}">
      <dsp:nvSpPr>
        <dsp:cNvPr id="0" name=""/>
        <dsp:cNvSpPr/>
      </dsp:nvSpPr>
      <dsp:spPr>
        <a:xfrm>
          <a:off x="274169" y="1643478"/>
          <a:ext cx="7457315" cy="2247860"/>
        </a:xfrm>
        <a:prstGeom prst="roundRect">
          <a:avLst/>
        </a:prstGeom>
        <a:solidFill>
          <a:schemeClr val="bg2">
            <a:lumMod val="20000"/>
            <a:lumOff val="80000"/>
          </a:schemeClr>
        </a:solidFill>
        <a:ln>
          <a:noFill/>
        </a:ln>
        <a:effectLst>
          <a:outerShdw blurRad="50800" dist="25000" dir="5400000" rotWithShape="0">
            <a:schemeClr val="dk2">
              <a:hueOff val="0"/>
              <a:satOff val="0"/>
              <a:lumOff val="0"/>
              <a:alphaOff val="0"/>
              <a:shade val="30000"/>
              <a:satMod val="150000"/>
              <a:alpha val="3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CO" sz="2800" i="1" kern="1200" dirty="0" smtClean="0"/>
            <a:t>¿CÓMO REHABILITAR LAS LESIONES DE LOS LIGAMENTOS DE LAS RODILLAS UTILIZANDO COMO MEDIO EL AGUA EN LOS FUTBOLISTAS DE LA LIGA DEPORTIVA UNIVERSITARIA?</a:t>
          </a:r>
          <a:endParaRPr lang="es-EC" sz="2800" kern="1200" baseline="0" dirty="0"/>
        </a:p>
      </dsp:txBody>
      <dsp:txXfrm>
        <a:off x="274169" y="1643478"/>
        <a:ext cx="7457315" cy="22478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2C4282-8470-4D1F-A3EC-AFC78A2244D3}">
      <dsp:nvSpPr>
        <dsp:cNvPr id="0" name=""/>
        <dsp:cNvSpPr/>
      </dsp:nvSpPr>
      <dsp:spPr>
        <a:xfrm flipV="1">
          <a:off x="16" y="328356"/>
          <a:ext cx="2329400" cy="2134317"/>
        </a:xfrm>
        <a:prstGeom prst="downArrow">
          <a:avLst/>
        </a:prstGeom>
        <a:solidFill>
          <a:schemeClr val="accent5"/>
        </a:solidFill>
        <a:ln w="40000" cap="flat" cmpd="sng" algn="ctr">
          <a:solidFill>
            <a:schemeClr val="accent5">
              <a:shade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sp>
    <dsp:sp modelId="{D954CA6E-E796-4F16-A8A8-AC6B3BAA25D4}">
      <dsp:nvSpPr>
        <dsp:cNvPr id="0" name=""/>
        <dsp:cNvSpPr/>
      </dsp:nvSpPr>
      <dsp:spPr>
        <a:xfrm>
          <a:off x="3600417" y="0"/>
          <a:ext cx="4068452" cy="410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CO" sz="2400" i="1" kern="1200" dirty="0" smtClean="0">
              <a:solidFill>
                <a:schemeClr val="tx1"/>
              </a:solidFill>
            </a:rPr>
            <a:t>EL DISEÑO Y SELECCIÓN ADECUADA DE EJERCICIOS DE REHABILITACIÓN DE LESIONES LIGAMENTOSAS EN LAS RODILLAS A TRAVÉS DE MEDIOS ACUÁTICOS CONTRIBUIRÁ A DISMINUIR Y BRINDAR TRATAMIENTO ALTERNATIVO A FUTBOLISTAS DE LA LIGA DEPORTIVA UNIVERSITARIA.</a:t>
          </a:r>
          <a:endParaRPr lang="es-EC" sz="2400" b="1" kern="1200" cap="none" spc="0" baseline="0" dirty="0">
            <a:ln w="12700">
              <a:solidFill>
                <a:schemeClr val="tx2">
                  <a:satMod val="155000"/>
                </a:schemeClr>
              </a:solidFill>
              <a:prstDash val="solid"/>
            </a:ln>
            <a:solidFill>
              <a:schemeClr val="tx1"/>
            </a:solidFill>
            <a:effectLst>
              <a:glow rad="139700">
                <a:schemeClr val="accent1">
                  <a:satMod val="175000"/>
                  <a:alpha val="40000"/>
                </a:schemeClr>
              </a:glow>
              <a:outerShdw blurRad="41275" dist="20320" dir="1800000" algn="tl" rotWithShape="0">
                <a:srgbClr val="000000">
                  <a:alpha val="40000"/>
                </a:srgbClr>
              </a:outerShdw>
            </a:effectLst>
          </a:endParaRPr>
        </a:p>
      </dsp:txBody>
      <dsp:txXfrm>
        <a:off x="3600417" y="0"/>
        <a:ext cx="4068452" cy="41044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59F5EB-7413-4433-AEF3-B3FDA016BE13}">
      <dsp:nvSpPr>
        <dsp:cNvPr id="0" name=""/>
        <dsp:cNvSpPr/>
      </dsp:nvSpPr>
      <dsp:spPr>
        <a:xfrm>
          <a:off x="1505965" y="1094801"/>
          <a:ext cx="4614713" cy="3518927"/>
        </a:xfrm>
        <a:prstGeom prst="ellipse">
          <a:avLst/>
        </a:prstGeom>
        <a:solidFill>
          <a:schemeClr val="bg1">
            <a:lumMod val="65000"/>
            <a:alpha val="5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i="1" kern="1200" dirty="0" smtClean="0"/>
            <a:t>COMO MÉTODO TEÓRICO APLICADO SERÁ DE SUMA UTILIDAD EL ANÁLISIS DE CONTENIDOS DE LAS DIFERENTES OBRAS NACIONALES E INTERNACIONALES PUBLICADAS, ASÍ COMO LA CONSULTA A ESPECIALISTAS PARA DELIMITAR COMO DIAGNÓSTICO PREVIO Y FINAL LAS CARACTERÍSTICAS Y LOS ALCANCES DE LA ESTRATEGIA A IMPLEMENTAR.</a:t>
          </a:r>
          <a:endParaRPr lang="es-EC" sz="1600" b="1" kern="1200" dirty="0"/>
        </a:p>
      </dsp:txBody>
      <dsp:txXfrm>
        <a:off x="1505965" y="1094801"/>
        <a:ext cx="4614713" cy="3518927"/>
      </dsp:txXfrm>
    </dsp:sp>
    <dsp:sp modelId="{4141DE8D-6A6D-4CCB-9711-86449AEC1711}">
      <dsp:nvSpPr>
        <dsp:cNvPr id="0" name=""/>
        <dsp:cNvSpPr/>
      </dsp:nvSpPr>
      <dsp:spPr>
        <a:xfrm>
          <a:off x="2138372" y="303686"/>
          <a:ext cx="3380757" cy="864677"/>
        </a:xfrm>
        <a:prstGeom prst="ellipse">
          <a:avLst/>
        </a:prstGeom>
        <a:solidFill>
          <a:schemeClr val="bg1">
            <a:lumMod val="95000"/>
            <a:alpha val="5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dirty="0" smtClean="0"/>
            <a:t>EXPLORATIVA</a:t>
          </a:r>
          <a:endParaRPr lang="es-EC" sz="2400" b="1" kern="1200" dirty="0"/>
        </a:p>
      </dsp:txBody>
      <dsp:txXfrm>
        <a:off x="2138372" y="303686"/>
        <a:ext cx="3380757" cy="864677"/>
      </dsp:txXfrm>
    </dsp:sp>
    <dsp:sp modelId="{6C0F3771-9411-4F4E-AC3A-90C56412DBD5}">
      <dsp:nvSpPr>
        <dsp:cNvPr id="0" name=""/>
        <dsp:cNvSpPr/>
      </dsp:nvSpPr>
      <dsp:spPr>
        <a:xfrm>
          <a:off x="4073690" y="4158107"/>
          <a:ext cx="3847179" cy="1098480"/>
        </a:xfrm>
        <a:prstGeom prst="ellipse">
          <a:avLst/>
        </a:prstGeom>
        <a:solidFill>
          <a:schemeClr val="bg1">
            <a:lumMod val="95000"/>
            <a:alpha val="5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dirty="0" smtClean="0"/>
            <a:t>TRANSVERSAL</a:t>
          </a:r>
          <a:endParaRPr lang="es-EC" sz="2400" b="1" kern="1200" dirty="0"/>
        </a:p>
      </dsp:txBody>
      <dsp:txXfrm>
        <a:off x="4073690" y="4158107"/>
        <a:ext cx="3847179" cy="1098480"/>
      </dsp:txXfrm>
    </dsp:sp>
    <dsp:sp modelId="{C088285A-FE97-4F2E-BEAE-F2E47D205728}">
      <dsp:nvSpPr>
        <dsp:cNvPr id="0" name=""/>
        <dsp:cNvSpPr/>
      </dsp:nvSpPr>
      <dsp:spPr>
        <a:xfrm>
          <a:off x="0" y="4253910"/>
          <a:ext cx="3857324" cy="1016512"/>
        </a:xfrm>
        <a:prstGeom prst="ellipse">
          <a:avLst/>
        </a:prstGeom>
        <a:solidFill>
          <a:schemeClr val="bg1">
            <a:lumMod val="95000"/>
            <a:alpha val="5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dirty="0" smtClean="0"/>
            <a:t>DESCRIPTIVA</a:t>
          </a:r>
          <a:endParaRPr lang="es-EC" sz="2400" b="1" kern="1200" dirty="0"/>
        </a:p>
      </dsp:txBody>
      <dsp:txXfrm>
        <a:off x="0" y="4253910"/>
        <a:ext cx="3857324" cy="10165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67E92F-6AE9-4FA0-8083-34259122A16A}">
      <dsp:nvSpPr>
        <dsp:cNvPr id="0" name=""/>
        <dsp:cNvSpPr/>
      </dsp:nvSpPr>
      <dsp:spPr>
        <a:xfrm>
          <a:off x="0" y="966679"/>
          <a:ext cx="3691130" cy="3665292"/>
        </a:xfrm>
        <a:prstGeom prst="roundRect">
          <a:avLst>
            <a:gd name="adj" fmla="val 10000"/>
          </a:avLst>
        </a:prstGeom>
        <a:solidFill>
          <a:schemeClr val="bg2">
            <a:lumMod val="20000"/>
            <a:lumOff val="80000"/>
            <a:alpha val="90000"/>
          </a:schemeClr>
        </a:solidFill>
        <a:ln w="11430" cap="flat" cmpd="sng" algn="ctr">
          <a:solidFill>
            <a:schemeClr val="bg1"/>
          </a:solidFill>
          <a:prstDash val="solid"/>
        </a:ln>
        <a:effectLst>
          <a:outerShdw blurRad="39000" dist="25400" dir="5400000" rotWithShape="0">
            <a:schemeClr val="lt2">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SOMETIDOS A TRATAMIENTO CON EJERCICIOS </a:t>
          </a:r>
          <a:r>
            <a:rPr lang="es-EC" sz="2400" kern="1200" dirty="0" smtClean="0"/>
            <a:t>EVIDENCIADOS </a:t>
          </a:r>
          <a:r>
            <a:rPr lang="es-EC" sz="2400" kern="1200" dirty="0" smtClean="0"/>
            <a:t>EN EL AGUA A 12 FUTBOLISTAS DE LDU CATEGORÍA SENIOR CON LESIONES EN RODILLA.</a:t>
          </a:r>
          <a:endParaRPr lang="es-EC" sz="2400" kern="1200" dirty="0"/>
        </a:p>
      </dsp:txBody>
      <dsp:txXfrm>
        <a:off x="0" y="966679"/>
        <a:ext cx="3691130" cy="2879872"/>
      </dsp:txXfrm>
    </dsp:sp>
    <dsp:sp modelId="{4C5BAB55-5DA3-44DF-A1EA-0021C5E6008B}">
      <dsp:nvSpPr>
        <dsp:cNvPr id="0" name=""/>
        <dsp:cNvSpPr/>
      </dsp:nvSpPr>
      <dsp:spPr>
        <a:xfrm>
          <a:off x="3316001" y="350940"/>
          <a:ext cx="3824935" cy="3824935"/>
        </a:xfrm>
        <a:prstGeom prst="leftCircularArrow">
          <a:avLst>
            <a:gd name="adj1" fmla="val 2095"/>
            <a:gd name="adj2" fmla="val 251565"/>
            <a:gd name="adj3" fmla="val 1147047"/>
            <a:gd name="adj4" fmla="val 8144461"/>
            <a:gd name="adj5" fmla="val 2444"/>
          </a:avLst>
        </a:prstGeom>
        <a:solidFill>
          <a:srgbClr val="002060"/>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C86A5DB-A10C-454E-96D7-7909A29F8E91}">
      <dsp:nvSpPr>
        <dsp:cNvPr id="0" name=""/>
        <dsp:cNvSpPr/>
      </dsp:nvSpPr>
      <dsp:spPr>
        <a:xfrm>
          <a:off x="845687" y="4350180"/>
          <a:ext cx="2618812" cy="588045"/>
        </a:xfrm>
        <a:prstGeom prst="roundRect">
          <a:avLst>
            <a:gd name="adj" fmla="val 10000"/>
          </a:avLst>
        </a:prstGeom>
        <a:solidFill>
          <a:schemeClr val="bg2"/>
        </a:solidFill>
        <a:ln>
          <a:solidFill>
            <a:schemeClr val="bg1"/>
          </a:solidFill>
        </a:ln>
        <a:effectLst>
          <a:outerShdw blurRad="39000" dist="25400" dir="5400000" rotWithShape="0">
            <a:schemeClr val="dk2">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GRADO 1 (ESGUINCE).</a:t>
          </a:r>
          <a:endParaRPr lang="es-EC" sz="2000" kern="1200" dirty="0">
            <a:solidFill>
              <a:schemeClr val="tx1"/>
            </a:solidFill>
          </a:endParaRPr>
        </a:p>
      </dsp:txBody>
      <dsp:txXfrm>
        <a:off x="845687" y="4350180"/>
        <a:ext cx="2618812" cy="588045"/>
      </dsp:txXfrm>
    </dsp:sp>
    <dsp:sp modelId="{DBAEDE0E-C25B-43E5-94BE-31B4ADCDA279}">
      <dsp:nvSpPr>
        <dsp:cNvPr id="0" name=""/>
        <dsp:cNvSpPr/>
      </dsp:nvSpPr>
      <dsp:spPr>
        <a:xfrm>
          <a:off x="3854413" y="250008"/>
          <a:ext cx="4021189" cy="4270889"/>
        </a:xfrm>
        <a:prstGeom prst="roundRect">
          <a:avLst>
            <a:gd name="adj" fmla="val 10000"/>
          </a:avLst>
        </a:prstGeom>
        <a:solidFill>
          <a:schemeClr val="bg2">
            <a:lumMod val="20000"/>
            <a:lumOff val="80000"/>
            <a:alpha val="90000"/>
          </a:schemeClr>
        </a:solidFill>
        <a:ln w="11430" cap="flat" cmpd="sng" algn="ctr">
          <a:solidFill>
            <a:schemeClr val="bg1"/>
          </a:solidFill>
          <a:prstDash val="solid"/>
        </a:ln>
        <a:effectLst>
          <a:outerShdw blurRad="39000" dist="25400" dir="5400000" rotWithShape="0">
            <a:schemeClr val="lt2">
              <a:alpha val="9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s-EC" sz="2200" kern="1200" dirty="0" smtClean="0"/>
            <a:t>LOS RESULTADOS CON LA PROPUESTA EN LOS 12 SUJETOS FUERON COMPARADOS CON UN TRATAMIENTO TRADICIONAL APLICADO A 13 SUJETOS EN EL PERÍODO DEPORTIVO 2016-2017.</a:t>
          </a:r>
          <a:endParaRPr lang="es-EC" sz="2200" kern="1200" dirty="0"/>
        </a:p>
      </dsp:txBody>
      <dsp:txXfrm>
        <a:off x="3854413" y="1165199"/>
        <a:ext cx="4021189" cy="3355698"/>
      </dsp:txXfrm>
    </dsp:sp>
    <dsp:sp modelId="{ABFB7D50-D41F-42E6-9D60-2586E3B5A90A}">
      <dsp:nvSpPr>
        <dsp:cNvPr id="0" name=""/>
        <dsp:cNvSpPr/>
      </dsp:nvSpPr>
      <dsp:spPr>
        <a:xfrm>
          <a:off x="4188329" y="4307354"/>
          <a:ext cx="4268454" cy="1173654"/>
        </a:xfrm>
        <a:prstGeom prst="roundRect">
          <a:avLst>
            <a:gd name="adj" fmla="val 10000"/>
          </a:avLst>
        </a:prstGeom>
        <a:solidFill>
          <a:schemeClr val="bg2"/>
        </a:solidFill>
        <a:ln>
          <a:solidFill>
            <a:schemeClr val="bg1"/>
          </a:solidFill>
        </a:ln>
        <a:effectLst>
          <a:outerShdw blurRad="39000" dist="25400" dir="5400000" rotWithShape="0">
            <a:schemeClr val="dk2">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TRATAMIENTO TRADICIONAL:</a:t>
          </a:r>
        </a:p>
        <a:p>
          <a:pPr lvl="0" algn="l" defTabSz="622300">
            <a:lnSpc>
              <a:spcPct val="90000"/>
            </a:lnSpc>
            <a:spcBef>
              <a:spcPct val="0"/>
            </a:spcBef>
            <a:spcAft>
              <a:spcPct val="35000"/>
            </a:spcAft>
          </a:pPr>
          <a:r>
            <a:rPr lang="es-EC" sz="1400" kern="1200" dirty="0" smtClean="0">
              <a:solidFill>
                <a:schemeClr val="tx1"/>
              </a:solidFill>
            </a:rPr>
            <a:t>1. ANTIINFLAMATORIOS</a:t>
          </a:r>
        </a:p>
        <a:p>
          <a:pPr lvl="0" algn="l" defTabSz="622300">
            <a:lnSpc>
              <a:spcPct val="90000"/>
            </a:lnSpc>
            <a:spcBef>
              <a:spcPct val="0"/>
            </a:spcBef>
            <a:spcAft>
              <a:spcPct val="35000"/>
            </a:spcAft>
          </a:pPr>
          <a:r>
            <a:rPr lang="es-EC" sz="1400" kern="1200" dirty="0" smtClean="0">
              <a:solidFill>
                <a:schemeClr val="tx1"/>
              </a:solidFill>
            </a:rPr>
            <a:t>2. APLICACIÓN DE HIELO</a:t>
          </a:r>
        </a:p>
        <a:p>
          <a:pPr lvl="0" algn="l" defTabSz="622300">
            <a:lnSpc>
              <a:spcPct val="90000"/>
            </a:lnSpc>
            <a:spcBef>
              <a:spcPct val="0"/>
            </a:spcBef>
            <a:spcAft>
              <a:spcPct val="35000"/>
            </a:spcAft>
          </a:pPr>
          <a:r>
            <a:rPr lang="es-EC" sz="1400" kern="1200" dirty="0" smtClean="0">
              <a:solidFill>
                <a:schemeClr val="tx1"/>
              </a:solidFill>
            </a:rPr>
            <a:t>3. APLICACIÓN RODILLERA ARTICULADA</a:t>
          </a:r>
        </a:p>
        <a:p>
          <a:pPr lvl="0" algn="ctr" defTabSz="622300">
            <a:lnSpc>
              <a:spcPct val="90000"/>
            </a:lnSpc>
            <a:spcBef>
              <a:spcPct val="0"/>
            </a:spcBef>
            <a:spcAft>
              <a:spcPct val="35000"/>
            </a:spcAft>
          </a:pPr>
          <a:endParaRPr lang="es-EC" sz="1200" kern="1200" dirty="0"/>
        </a:p>
      </dsp:txBody>
      <dsp:txXfrm>
        <a:off x="4188329" y="4307354"/>
        <a:ext cx="4268454" cy="117365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8811BC-32C0-4F9E-A60C-E8A812077E07}">
      <dsp:nvSpPr>
        <dsp:cNvPr id="0" name=""/>
        <dsp:cNvSpPr/>
      </dsp:nvSpPr>
      <dsp:spPr>
        <a:xfrm>
          <a:off x="2376267" y="0"/>
          <a:ext cx="5680701" cy="5187603"/>
        </a:xfrm>
        <a:prstGeom prst="rightArrow">
          <a:avLst>
            <a:gd name="adj1" fmla="val 75000"/>
            <a:gd name="adj2" fmla="val 50000"/>
          </a:avLst>
        </a:prstGeom>
        <a:solidFill>
          <a:schemeClr val="bg1">
            <a:lumMod val="95000"/>
            <a:alpha val="90000"/>
          </a:schemeClr>
        </a:solidFill>
        <a:ln w="400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s-EC" sz="2400" b="1" kern="1200" dirty="0"/>
        </a:p>
        <a:p>
          <a:pPr marL="228600" lvl="1" indent="-228600" algn="l" defTabSz="889000">
            <a:lnSpc>
              <a:spcPct val="90000"/>
            </a:lnSpc>
            <a:spcBef>
              <a:spcPct val="0"/>
            </a:spcBef>
            <a:spcAft>
              <a:spcPct val="15000"/>
            </a:spcAft>
            <a:buChar char="••"/>
          </a:pPr>
          <a:r>
            <a:rPr lang="es-EC" sz="2000" b="1" kern="1200" baseline="0" dirty="0" smtClean="0">
              <a:solidFill>
                <a:schemeClr val="tx1"/>
              </a:solidFill>
            </a:rPr>
            <a:t>ENCUENTAS:</a:t>
          </a:r>
          <a:endParaRPr lang="es-EC" sz="2800" b="1" kern="1200" dirty="0"/>
        </a:p>
        <a:p>
          <a:pPr marL="171450" lvl="1" indent="-171450" algn="l" defTabSz="800100">
            <a:lnSpc>
              <a:spcPct val="90000"/>
            </a:lnSpc>
            <a:spcBef>
              <a:spcPct val="0"/>
            </a:spcBef>
            <a:spcAft>
              <a:spcPct val="15000"/>
            </a:spcAft>
            <a:buChar char="••"/>
          </a:pPr>
          <a:r>
            <a:rPr lang="es-ES" sz="1800" b="0" kern="1200" dirty="0" smtClean="0">
              <a:solidFill>
                <a:schemeClr val="tx1"/>
              </a:solidFill>
            </a:rPr>
            <a:t>PRUEBA DE LOS RANGOS CON SIGNO DE WILCOXON PARA MUESTRAS RELACIONADAS.</a:t>
          </a:r>
          <a:endParaRPr lang="es-EC" sz="1800" b="0" kern="1200" dirty="0">
            <a:solidFill>
              <a:schemeClr val="tx1"/>
            </a:solidFill>
          </a:endParaRPr>
        </a:p>
        <a:p>
          <a:pPr marL="171450" lvl="1" indent="-171450" algn="l" defTabSz="800100" rtl="0">
            <a:lnSpc>
              <a:spcPct val="90000"/>
            </a:lnSpc>
            <a:spcBef>
              <a:spcPct val="0"/>
            </a:spcBef>
            <a:spcAft>
              <a:spcPct val="15000"/>
            </a:spcAft>
            <a:buChar char="••"/>
          </a:pPr>
          <a:r>
            <a:rPr lang="es-ES" sz="1800" b="0" kern="1200" dirty="0" smtClean="0">
              <a:solidFill>
                <a:schemeClr val="tx1"/>
              </a:solidFill>
            </a:rPr>
            <a:t>PRUEBA DE LOS SIGNOS CON IGUAL NIVEL DE SIGNIFICACIÓN.</a:t>
          </a:r>
          <a:endParaRPr lang="es-EC" sz="1800" b="0" kern="1200" baseline="0" dirty="0">
            <a:solidFill>
              <a:schemeClr val="tx1"/>
            </a:solidFill>
          </a:endParaRPr>
        </a:p>
        <a:p>
          <a:pPr marL="171450" lvl="1" indent="-171450" algn="l" defTabSz="800100">
            <a:lnSpc>
              <a:spcPct val="90000"/>
            </a:lnSpc>
            <a:spcBef>
              <a:spcPct val="0"/>
            </a:spcBef>
            <a:spcAft>
              <a:spcPct val="15000"/>
            </a:spcAft>
            <a:buChar char="••"/>
          </a:pPr>
          <a:endParaRPr lang="es-EC" sz="1800" b="0" kern="1200" dirty="0">
            <a:solidFill>
              <a:schemeClr val="tx1"/>
            </a:solidFill>
          </a:endParaRPr>
        </a:p>
        <a:p>
          <a:pPr marL="228600" lvl="1" indent="-228600" algn="l" defTabSz="889000">
            <a:lnSpc>
              <a:spcPct val="90000"/>
            </a:lnSpc>
            <a:spcBef>
              <a:spcPct val="0"/>
            </a:spcBef>
            <a:spcAft>
              <a:spcPct val="15000"/>
            </a:spcAft>
            <a:buChar char="••"/>
          </a:pPr>
          <a:r>
            <a:rPr lang="es-EC" sz="2000" b="1" kern="1200" dirty="0" smtClean="0">
              <a:solidFill>
                <a:schemeClr val="tx1"/>
              </a:solidFill>
            </a:rPr>
            <a:t>COMPARACIÓN DE LOS TRATAMIENTOS 1 Y 2:</a:t>
          </a:r>
          <a:endParaRPr lang="es-EC" sz="2000" b="1" kern="1200" dirty="0">
            <a:solidFill>
              <a:schemeClr val="tx1"/>
            </a:solidFill>
          </a:endParaRPr>
        </a:p>
        <a:p>
          <a:pPr marL="171450" lvl="1" indent="-171450" algn="l" defTabSz="800100">
            <a:lnSpc>
              <a:spcPct val="90000"/>
            </a:lnSpc>
            <a:spcBef>
              <a:spcPct val="0"/>
            </a:spcBef>
            <a:spcAft>
              <a:spcPct val="15000"/>
            </a:spcAft>
            <a:buChar char="••"/>
          </a:pPr>
          <a:r>
            <a:rPr lang="es-ES" sz="1800" b="0" kern="1200" dirty="0" smtClean="0">
              <a:solidFill>
                <a:schemeClr val="tx1"/>
              </a:solidFill>
            </a:rPr>
            <a:t>PRUEBA U DE MANN-WHITNEY.</a:t>
          </a:r>
          <a:endParaRPr lang="es-EC" sz="1800" b="0" kern="1200" dirty="0">
            <a:solidFill>
              <a:schemeClr val="tx1"/>
            </a:solidFill>
          </a:endParaRPr>
        </a:p>
      </dsp:txBody>
      <dsp:txXfrm>
        <a:off x="2376267" y="0"/>
        <a:ext cx="5680701" cy="5187603"/>
      </dsp:txXfrm>
    </dsp:sp>
    <dsp:sp modelId="{0F115776-4209-4DBA-A12E-EFDF741AB2BA}">
      <dsp:nvSpPr>
        <dsp:cNvPr id="0" name=""/>
        <dsp:cNvSpPr/>
      </dsp:nvSpPr>
      <dsp:spPr>
        <a:xfrm>
          <a:off x="0" y="0"/>
          <a:ext cx="2381322" cy="5187603"/>
        </a:xfrm>
        <a:prstGeom prst="roundRect">
          <a:avLst/>
        </a:prstGeom>
        <a:solidFill>
          <a:schemeClr val="bg1">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C" sz="2100" kern="1200" baseline="0" dirty="0" smtClean="0">
              <a:solidFill>
                <a:schemeClr val="tx1"/>
              </a:solidFill>
            </a:rPr>
            <a:t>CORTE DESCRIPTIVO:</a:t>
          </a:r>
        </a:p>
        <a:p>
          <a:pPr lvl="0" algn="ctr" defTabSz="933450" rtl="0">
            <a:lnSpc>
              <a:spcPct val="90000"/>
            </a:lnSpc>
            <a:spcBef>
              <a:spcPct val="0"/>
            </a:spcBef>
            <a:spcAft>
              <a:spcPct val="35000"/>
            </a:spcAft>
          </a:pPr>
          <a:r>
            <a:rPr lang="es-EC" sz="2100" kern="1200" baseline="0" dirty="0" smtClean="0">
              <a:solidFill>
                <a:schemeClr val="tx1"/>
              </a:solidFill>
            </a:rPr>
            <a:t>MEDIA, VALORES MÍNIMOS, MÁXIMOS Y FRECUENCIAS PORCENTUALES.</a:t>
          </a:r>
          <a:endParaRPr lang="es-EC" sz="2100" b="1" kern="1200" dirty="0">
            <a:solidFill>
              <a:schemeClr val="tx1"/>
            </a:solidFill>
          </a:endParaRPr>
        </a:p>
      </dsp:txBody>
      <dsp:txXfrm>
        <a:off x="0" y="0"/>
        <a:ext cx="2381322" cy="5187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344BFF6-8000-46B7-B434-7840A2978AA1}" type="datetimeFigureOut">
              <a:rPr lang="es-EC" smtClean="0"/>
              <a:pPr/>
              <a:t>06/12/2018</a:t>
            </a:fld>
            <a:endParaRPr lang="es-EC"/>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C"/>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1D46EC3-F6BB-4613-A18F-369EAFBAA23D}" type="slidenum">
              <a:rPr lang="es-EC" smtClean="0"/>
              <a:pPr/>
              <a:t>‹Nº›</a:t>
            </a:fld>
            <a:endParaRPr lang="es-EC"/>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344BFF6-8000-46B7-B434-7840A2978AA1}" type="datetimeFigureOut">
              <a:rPr lang="es-EC" smtClean="0"/>
              <a:pPr/>
              <a:t>06/12/2018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1D46EC3-F6BB-4613-A18F-369EAFBAA23D}" type="slidenum">
              <a:rPr lang="es-EC" smtClean="0"/>
              <a:pPr/>
              <a:t>‹Nº›</a:t>
            </a:fld>
            <a:endParaRPr lang="es-EC"/>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F344BFF6-8000-46B7-B434-7840A2978AA1}" type="datetimeFigureOut">
              <a:rPr lang="es-EC" smtClean="0"/>
              <a:pPr/>
              <a:t>06/12/2018</a:t>
            </a:fld>
            <a:endParaRPr lang="es-EC"/>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C"/>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1D46EC3-F6BB-4613-A18F-369EAFBAA23D}" type="slidenum">
              <a:rPr lang="es-EC" smtClean="0"/>
              <a:pPr/>
              <a:t>‹Nº›</a:t>
            </a:fld>
            <a:endParaRPr lang="es-EC"/>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344BFF6-8000-46B7-B434-7840A2978AA1}" type="datetimeFigureOut">
              <a:rPr lang="es-EC" smtClean="0"/>
              <a:pPr/>
              <a:t>06/12/2018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1D46EC3-F6BB-4613-A18F-369EAFBAA23D}" type="slidenum">
              <a:rPr lang="es-EC" smtClean="0"/>
              <a:pPr/>
              <a:t>‹Nº›</a:t>
            </a:fld>
            <a:endParaRPr lang="es-EC"/>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344BFF6-8000-46B7-B434-7840A2978AA1}" type="datetimeFigureOut">
              <a:rPr lang="es-EC" smtClean="0"/>
              <a:pPr/>
              <a:t>06/12/2018</a:t>
            </a:fld>
            <a:endParaRPr lang="es-EC"/>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C"/>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D1D46EC3-F6BB-4613-A18F-369EAFBAA23D}" type="slidenum">
              <a:rPr lang="es-EC" smtClean="0"/>
              <a:pPr/>
              <a:t>‹Nº›</a:t>
            </a:fld>
            <a:endParaRPr lang="es-EC"/>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344BFF6-8000-46B7-B434-7840A2978AA1}" type="datetimeFigureOut">
              <a:rPr lang="es-EC" smtClean="0"/>
              <a:pPr/>
              <a:t>06/12/2018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D1D46EC3-F6BB-4613-A18F-369EAFBAA23D}" type="slidenum">
              <a:rPr lang="es-EC" smtClean="0"/>
              <a:pPr/>
              <a:t>‹Nº›</a:t>
            </a:fld>
            <a:endParaRPr lang="es-EC"/>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344BFF6-8000-46B7-B434-7840A2978AA1}" type="datetimeFigureOut">
              <a:rPr lang="es-EC" smtClean="0"/>
              <a:pPr/>
              <a:t>06/12/2018</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D1D46EC3-F6BB-4613-A18F-369EAFBAA23D}" type="slidenum">
              <a:rPr lang="es-EC" smtClean="0"/>
              <a:pPr/>
              <a:t>‹Nº›</a:t>
            </a:fld>
            <a:endParaRPr lang="es-EC"/>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344BFF6-8000-46B7-B434-7840A2978AA1}" type="datetimeFigureOut">
              <a:rPr lang="es-EC" smtClean="0"/>
              <a:pPr/>
              <a:t>06/12/2018</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D1D46EC3-F6BB-4613-A18F-369EAFBAA23D}" type="slidenum">
              <a:rPr lang="es-EC" smtClean="0"/>
              <a:pPr/>
              <a:t>‹Nº›</a:t>
            </a:fld>
            <a:endParaRPr lang="es-EC"/>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F344BFF6-8000-46B7-B434-7840A2978AA1}" type="datetimeFigureOut">
              <a:rPr lang="es-EC" smtClean="0"/>
              <a:pPr/>
              <a:t>06/12/2018</a:t>
            </a:fld>
            <a:endParaRPr lang="es-EC"/>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C"/>
          </a:p>
        </p:txBody>
      </p:sp>
      <p:sp>
        <p:nvSpPr>
          <p:cNvPr id="4" name="3 Marcador de número de diapositiva"/>
          <p:cNvSpPr>
            <a:spLocks noGrp="1"/>
          </p:cNvSpPr>
          <p:nvPr>
            <p:ph type="sldNum" sz="quarter" idx="12"/>
          </p:nvPr>
        </p:nvSpPr>
        <p:spPr/>
        <p:txBody>
          <a:bodyPr/>
          <a:lstStyle>
            <a:extLst/>
          </a:lstStyle>
          <a:p>
            <a:fld id="{D1D46EC3-F6BB-4613-A18F-369EAFBAA23D}" type="slidenum">
              <a:rPr lang="es-EC" smtClean="0"/>
              <a:pPr/>
              <a:t>‹Nº›</a:t>
            </a:fld>
            <a:endParaRPr lang="es-EC"/>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344BFF6-8000-46B7-B434-7840A2978AA1}" type="datetimeFigureOut">
              <a:rPr lang="es-EC" smtClean="0"/>
              <a:pPr/>
              <a:t>06/12/2018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D1D46EC3-F6BB-4613-A18F-369EAFBAA23D}" type="slidenum">
              <a:rPr lang="es-EC" smtClean="0"/>
              <a:pPr/>
              <a:t>‹Nº›</a:t>
            </a:fld>
            <a:endParaRPr lang="es-EC"/>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F344BFF6-8000-46B7-B434-7840A2978AA1}" type="datetimeFigureOut">
              <a:rPr lang="es-EC" smtClean="0"/>
              <a:pPr/>
              <a:t>06/12/2018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D1D46EC3-F6BB-4613-A18F-369EAFBAA23D}" type="slidenum">
              <a:rPr lang="es-EC" smtClean="0"/>
              <a:pPr/>
              <a:t>‹Nº›</a:t>
            </a:fld>
            <a:endParaRPr lang="es-EC"/>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344BFF6-8000-46B7-B434-7840A2978AA1}" type="datetimeFigureOut">
              <a:rPr lang="es-EC" smtClean="0"/>
              <a:pPr/>
              <a:t>06/12/2018</a:t>
            </a:fld>
            <a:endParaRPr lang="es-EC"/>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C"/>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1D46EC3-F6BB-4613-A18F-369EAFBAA23D}"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Subtítulo"/>
          <p:cNvSpPr>
            <a:spLocks noGrp="1"/>
          </p:cNvSpPr>
          <p:nvPr>
            <p:ph type="subTitle" idx="1"/>
          </p:nvPr>
        </p:nvSpPr>
        <p:spPr>
          <a:xfrm>
            <a:off x="2771800" y="2996952"/>
            <a:ext cx="6372200" cy="3384376"/>
          </a:xfrm>
        </p:spPr>
        <p:txBody>
          <a:bodyPr>
            <a:normAutofit/>
          </a:bodyPr>
          <a:lstStyle/>
          <a:p>
            <a:pPr algn="ctr">
              <a:defRPr/>
            </a:pPr>
            <a:r>
              <a:rPr lang="es-CO" sz="2400" b="1" dirty="0" smtClean="0">
                <a:solidFill>
                  <a:schemeClr val="bg1"/>
                </a:solidFill>
              </a:rPr>
              <a:t>TERAPÉUTICA EN MEDIOS ACUÁTICOS PARA LA REHABILITACIÓN DE LESIONES EN LIGAMENTOS DE LA RODILLA EN FUTBOLISTAS DE LA LIGA DEPORTIVA UNIVERSITARIA</a:t>
            </a:r>
          </a:p>
          <a:p>
            <a:pPr algn="ctr">
              <a:defRPr/>
            </a:pPr>
            <a:endParaRPr lang="es-EC" sz="2400" b="1" dirty="0" smtClean="0">
              <a:solidFill>
                <a:schemeClr val="bg1"/>
              </a:solidFill>
            </a:endParaRPr>
          </a:p>
          <a:p>
            <a:pPr algn="ctr"/>
            <a:endParaRPr lang="es-ES" sz="2400" dirty="0"/>
          </a:p>
          <a:p>
            <a:pPr algn="ctr"/>
            <a:r>
              <a:rPr lang="es-ES" sz="2400" dirty="0" smtClean="0"/>
              <a:t>AUTOR</a:t>
            </a:r>
            <a:r>
              <a:rPr lang="es-ES" sz="2400" dirty="0"/>
              <a:t>: PAÚL DARÍO SIMALUISA SAMBACHI</a:t>
            </a:r>
            <a:endParaRPr lang="es-EC" sz="2400" dirty="0"/>
          </a:p>
          <a:p>
            <a:pPr algn="ctr"/>
            <a:endParaRPr lang="es-EC" dirty="0"/>
          </a:p>
        </p:txBody>
      </p:sp>
      <p:pic>
        <p:nvPicPr>
          <p:cNvPr id="6" name="Picture 12" descr="G:\ \Clases\optimo.jpg"/>
          <p:cNvPicPr>
            <a:picLocks noChangeAspect="1" noChangeArrowheads="1"/>
          </p:cNvPicPr>
          <p:nvPr/>
        </p:nvPicPr>
        <p:blipFill>
          <a:blip r:embed="rId2" cstate="print"/>
          <a:srcRect/>
          <a:stretch>
            <a:fillRect/>
          </a:stretch>
        </p:blipFill>
        <p:spPr bwMode="auto">
          <a:xfrm>
            <a:off x="2843808" y="188640"/>
            <a:ext cx="6120680" cy="2088232"/>
          </a:xfrm>
          <a:prstGeom prst="rect">
            <a:avLst/>
          </a:prstGeom>
          <a:noFill/>
          <a:ln w="9525">
            <a:noFill/>
            <a:miter lim="800000"/>
            <a:headEnd/>
            <a:tailEnd/>
          </a:ln>
        </p:spPr>
      </p:pic>
      <p:pic>
        <p:nvPicPr>
          <p:cNvPr id="4" name="3 Imagen" descr="ldu.png"/>
          <p:cNvPicPr>
            <a:picLocks noChangeAspect="1"/>
          </p:cNvPicPr>
          <p:nvPr/>
        </p:nvPicPr>
        <p:blipFill>
          <a:blip r:embed="rId3" cstate="print"/>
          <a:stretch>
            <a:fillRect/>
          </a:stretch>
        </p:blipFill>
        <p:spPr>
          <a:xfrm>
            <a:off x="35496" y="2871478"/>
            <a:ext cx="2627784" cy="2285714"/>
          </a:xfrm>
          <a:prstGeom prst="rect">
            <a:avLst/>
          </a:prstGeom>
        </p:spPr>
      </p:pic>
    </p:spTree>
    <p:extLst>
      <p:ext uri="{BB962C8B-B14F-4D97-AF65-F5344CB8AC3E}">
        <p14:creationId xmlns="" xmlns:p14="http://schemas.microsoft.com/office/powerpoint/2010/main" val="2822289727"/>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76672"/>
            <a:ext cx="6878960" cy="842352"/>
          </a:xfrm>
          <a:solidFill>
            <a:schemeClr val="tx2"/>
          </a:solidFill>
          <a:ln w="28575">
            <a:solidFill>
              <a:schemeClr val="bg1"/>
            </a:solidFill>
          </a:ln>
        </p:spPr>
        <p:txBody>
          <a:bodyPr/>
          <a:lstStyle/>
          <a:p>
            <a:pPr algn="ctr"/>
            <a:r>
              <a:rPr lang="es-EC" dirty="0" smtClean="0">
                <a:solidFill>
                  <a:schemeClr val="bg1"/>
                </a:solidFill>
              </a:rPr>
              <a:t>PROPUESTA</a:t>
            </a:r>
            <a:endParaRPr lang="es-EC" dirty="0">
              <a:solidFill>
                <a:schemeClr val="bg1"/>
              </a:solidFill>
            </a:endParaRPr>
          </a:p>
        </p:txBody>
      </p:sp>
      <p:sp>
        <p:nvSpPr>
          <p:cNvPr id="4" name="3 Elipse"/>
          <p:cNvSpPr/>
          <p:nvPr/>
        </p:nvSpPr>
        <p:spPr>
          <a:xfrm>
            <a:off x="107504" y="2780928"/>
            <a:ext cx="5976664" cy="387043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CO" sz="1400" i="1" dirty="0" smtClean="0">
                <a:solidFill>
                  <a:schemeClr val="tx1"/>
                </a:solidFill>
              </a:rPr>
              <a:t>REQUISITOS PARA INGRESAR AL GRUPO:</a:t>
            </a:r>
          </a:p>
          <a:p>
            <a:pPr algn="just">
              <a:defRPr/>
            </a:pPr>
            <a:endParaRPr lang="es-CO" sz="1400" i="1" dirty="0" smtClean="0">
              <a:solidFill>
                <a:schemeClr val="tx1"/>
              </a:solidFill>
            </a:endParaRPr>
          </a:p>
          <a:p>
            <a:pPr algn="just">
              <a:defRPr/>
            </a:pPr>
            <a:r>
              <a:rPr lang="es-CO" sz="1400" dirty="0" smtClean="0">
                <a:solidFill>
                  <a:schemeClr val="tx1"/>
                </a:solidFill>
              </a:rPr>
              <a:t>1)CERTIFICACIÓN MÉDICA DE LA LESIÓN QUE PRESENTA EL FUTBOLISTA.</a:t>
            </a:r>
          </a:p>
          <a:p>
            <a:pPr algn="just">
              <a:defRPr/>
            </a:pPr>
            <a:r>
              <a:rPr lang="es-CO" sz="1400" dirty="0" smtClean="0">
                <a:solidFill>
                  <a:schemeClr val="tx1"/>
                </a:solidFill>
              </a:rPr>
              <a:t>2)AUTORIZACIÓN E INDICACIONES MÉDICAS PARA LA REHABILITACIÓN POR MEDIO DE EJERCICIOS FÍSICOS.</a:t>
            </a:r>
          </a:p>
          <a:p>
            <a:pPr algn="just">
              <a:defRPr/>
            </a:pPr>
            <a:r>
              <a:rPr lang="es-CO" sz="1400" dirty="0" smtClean="0">
                <a:solidFill>
                  <a:schemeClr val="tx1"/>
                </a:solidFill>
              </a:rPr>
              <a:t>3)DIAGNÓSTICO DE LAS POSIBILIDADES FUNCIONALES DE LA RODILLA AFECTADA POR MEDIO DE LA MEDICIÓN DE LA AMPLITUD DE LOS MOVIMIENTOS ARTICULARES DE ESTE SEGMENTO POR MEDIO DE LA GONIOMETRÍA.</a:t>
            </a:r>
            <a:endParaRPr lang="es-CO" sz="1400" dirty="0">
              <a:solidFill>
                <a:schemeClr val="tx1"/>
              </a:solidFill>
            </a:endParaRPr>
          </a:p>
        </p:txBody>
      </p:sp>
      <p:sp>
        <p:nvSpPr>
          <p:cNvPr id="6" name="5 Elipse"/>
          <p:cNvSpPr/>
          <p:nvPr/>
        </p:nvSpPr>
        <p:spPr>
          <a:xfrm>
            <a:off x="1115616" y="1412776"/>
            <a:ext cx="3096344" cy="10801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CO" dirty="0" smtClean="0">
                <a:solidFill>
                  <a:schemeClr val="tx1"/>
                </a:solidFill>
              </a:rPr>
              <a:t>ANÁLISIS DE LAS NECESIDADES:</a:t>
            </a:r>
            <a:endParaRPr lang="es-CO" dirty="0">
              <a:solidFill>
                <a:schemeClr val="tx1"/>
              </a:solidFill>
            </a:endParaRPr>
          </a:p>
        </p:txBody>
      </p:sp>
      <p:sp>
        <p:nvSpPr>
          <p:cNvPr id="3" name="2 Flecha curvada hacia la derecha"/>
          <p:cNvSpPr/>
          <p:nvPr/>
        </p:nvSpPr>
        <p:spPr>
          <a:xfrm>
            <a:off x="0" y="1772816"/>
            <a:ext cx="1008112" cy="1656184"/>
          </a:xfrm>
          <a:prstGeom prst="curvedRightArrow">
            <a:avLst>
              <a:gd name="adj1" fmla="val 25000"/>
              <a:gd name="adj2" fmla="val 59552"/>
              <a:gd name="adj3" fmla="val 18231"/>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 </a:t>
            </a:r>
            <a:endParaRPr lang="es-EC" dirty="0">
              <a:solidFill>
                <a:schemeClr val="tx1"/>
              </a:solidFill>
            </a:endParaRPr>
          </a:p>
        </p:txBody>
      </p:sp>
      <p:pic>
        <p:nvPicPr>
          <p:cNvPr id="3074" name="Picture 2" descr="C:\Users\Dario\Pictures\fut3.jpg"/>
          <p:cNvPicPr>
            <a:picLocks noChangeAspect="1" noChangeArrowheads="1"/>
          </p:cNvPicPr>
          <p:nvPr/>
        </p:nvPicPr>
        <p:blipFill>
          <a:blip r:embed="rId2" cstate="print"/>
          <a:srcRect/>
          <a:stretch>
            <a:fillRect/>
          </a:stretch>
        </p:blipFill>
        <p:spPr bwMode="auto">
          <a:xfrm>
            <a:off x="6228184" y="1628800"/>
            <a:ext cx="2736304" cy="4968552"/>
          </a:xfrm>
          <a:prstGeom prst="rect">
            <a:avLst/>
          </a:prstGeom>
          <a:noFill/>
        </p:spPr>
      </p:pic>
    </p:spTree>
    <p:extLst>
      <p:ext uri="{BB962C8B-B14F-4D97-AF65-F5344CB8AC3E}">
        <p14:creationId xmlns="" xmlns:p14="http://schemas.microsoft.com/office/powerpoint/2010/main" val="3244589528"/>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7376" y="81136"/>
            <a:ext cx="7239000" cy="971600"/>
          </a:xfrm>
          <a:solidFill>
            <a:schemeClr val="tx2"/>
          </a:solidFill>
          <a:ln w="28575">
            <a:solidFill>
              <a:schemeClr val="bg1"/>
            </a:solidFill>
          </a:ln>
        </p:spPr>
        <p:txBody>
          <a:bodyPr>
            <a:normAutofit/>
          </a:bodyPr>
          <a:lstStyle/>
          <a:p>
            <a:pPr algn="ctr"/>
            <a:r>
              <a:rPr lang="es-EC" dirty="0" smtClean="0">
                <a:solidFill>
                  <a:schemeClr val="bg1"/>
                </a:solidFill>
              </a:rPr>
              <a:t>PROPUESTA</a:t>
            </a:r>
            <a:endParaRPr lang="es-EC" dirty="0">
              <a:solidFill>
                <a:schemeClr val="bg1"/>
              </a:solidFill>
            </a:endParaRPr>
          </a:p>
        </p:txBody>
      </p:sp>
      <p:sp>
        <p:nvSpPr>
          <p:cNvPr id="4" name="3 Elipse"/>
          <p:cNvSpPr/>
          <p:nvPr/>
        </p:nvSpPr>
        <p:spPr>
          <a:xfrm>
            <a:off x="539552" y="2348880"/>
            <a:ext cx="2592288" cy="1152128"/>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i="1" dirty="0" smtClean="0">
                <a:solidFill>
                  <a:schemeClr val="tx1"/>
                </a:solidFill>
              </a:rPr>
              <a:t>1. PRIMERA Y SEGUNDA SEMANA:</a:t>
            </a:r>
            <a:endParaRPr lang="es-EC" dirty="0">
              <a:solidFill>
                <a:schemeClr val="tx1"/>
              </a:solidFill>
            </a:endParaRPr>
          </a:p>
        </p:txBody>
      </p:sp>
      <p:sp>
        <p:nvSpPr>
          <p:cNvPr id="7" name="6 Elipse"/>
          <p:cNvSpPr/>
          <p:nvPr/>
        </p:nvSpPr>
        <p:spPr>
          <a:xfrm>
            <a:off x="3059832" y="1196752"/>
            <a:ext cx="2448272" cy="1008112"/>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4-6 MESES</a:t>
            </a:r>
            <a:endParaRPr lang="es-EC" dirty="0"/>
          </a:p>
        </p:txBody>
      </p:sp>
      <p:sp>
        <p:nvSpPr>
          <p:cNvPr id="8" name="7 Rectángulo"/>
          <p:cNvSpPr/>
          <p:nvPr/>
        </p:nvSpPr>
        <p:spPr>
          <a:xfrm>
            <a:off x="467544" y="4293096"/>
            <a:ext cx="2952328" cy="230425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es-CO" i="1" dirty="0" smtClean="0">
                <a:solidFill>
                  <a:schemeClr val="tx1"/>
                </a:solidFill>
              </a:rPr>
              <a:t>CRIOTERAPIA 30 MIN, 4 VECES/DÍA.</a:t>
            </a:r>
            <a:endParaRPr lang="es-EC" dirty="0" smtClean="0">
              <a:solidFill>
                <a:schemeClr val="tx1"/>
              </a:solidFill>
            </a:endParaRPr>
          </a:p>
          <a:p>
            <a:pPr marL="285750" lvl="0" indent="-285750">
              <a:buFont typeface="Arial" pitchFamily="34" charset="0"/>
              <a:buChar char="•"/>
            </a:pPr>
            <a:r>
              <a:rPr lang="es-CO" i="1" dirty="0" smtClean="0">
                <a:solidFill>
                  <a:schemeClr val="tx1"/>
                </a:solidFill>
              </a:rPr>
              <a:t>ELECTROESTIMULACIÓN DEL CUÁDRICEPS.</a:t>
            </a:r>
            <a:endParaRPr lang="es-EC" dirty="0">
              <a:solidFill>
                <a:schemeClr val="tx1"/>
              </a:solidFill>
            </a:endParaRPr>
          </a:p>
        </p:txBody>
      </p:sp>
      <p:sp>
        <p:nvSpPr>
          <p:cNvPr id="12" name="11 Flecha abajo"/>
          <p:cNvSpPr/>
          <p:nvPr/>
        </p:nvSpPr>
        <p:spPr>
          <a:xfrm>
            <a:off x="1691680" y="3717032"/>
            <a:ext cx="360040" cy="43204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7" name="Picture 3" descr="C:\Users\Dario\Pictures\crio2.jpg"/>
          <p:cNvPicPr>
            <a:picLocks noChangeAspect="1" noChangeArrowheads="1"/>
          </p:cNvPicPr>
          <p:nvPr/>
        </p:nvPicPr>
        <p:blipFill>
          <a:blip r:embed="rId2" cstate="print"/>
          <a:srcRect/>
          <a:stretch>
            <a:fillRect/>
          </a:stretch>
        </p:blipFill>
        <p:spPr bwMode="auto">
          <a:xfrm>
            <a:off x="3563888" y="3645024"/>
            <a:ext cx="5256584" cy="2952328"/>
          </a:xfrm>
          <a:prstGeom prst="rect">
            <a:avLst/>
          </a:prstGeom>
          <a:noFill/>
        </p:spPr>
      </p:pic>
      <p:pic>
        <p:nvPicPr>
          <p:cNvPr id="1028" name="Picture 4" descr="C:\Users\Dario\Pictures\electro.jpg"/>
          <p:cNvPicPr>
            <a:picLocks noChangeAspect="1" noChangeArrowheads="1"/>
          </p:cNvPicPr>
          <p:nvPr/>
        </p:nvPicPr>
        <p:blipFill>
          <a:blip r:embed="rId3" cstate="print"/>
          <a:srcRect/>
          <a:stretch>
            <a:fillRect/>
          </a:stretch>
        </p:blipFill>
        <p:spPr bwMode="auto">
          <a:xfrm>
            <a:off x="5796136" y="1196752"/>
            <a:ext cx="2664296" cy="2160240"/>
          </a:xfrm>
          <a:prstGeom prst="rect">
            <a:avLst/>
          </a:prstGeom>
          <a:noFill/>
        </p:spPr>
      </p:pic>
    </p:spTree>
    <p:extLst>
      <p:ext uri="{BB962C8B-B14F-4D97-AF65-F5344CB8AC3E}">
        <p14:creationId xmlns="" xmlns:p14="http://schemas.microsoft.com/office/powerpoint/2010/main" val="72433346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755576" y="1700808"/>
            <a:ext cx="2664296" cy="1728192"/>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es-CO" sz="2400" b="1" i="1" dirty="0" smtClean="0">
                <a:solidFill>
                  <a:schemeClr val="tx1"/>
                </a:solidFill>
              </a:rPr>
              <a:t>2. TERCERA SEMANA:</a:t>
            </a:r>
            <a:endParaRPr lang="es-EC" sz="2400" dirty="0">
              <a:solidFill>
                <a:schemeClr val="tx1"/>
              </a:solidFill>
            </a:endParaRPr>
          </a:p>
        </p:txBody>
      </p:sp>
      <p:sp>
        <p:nvSpPr>
          <p:cNvPr id="8" name="7 Flecha abajo"/>
          <p:cNvSpPr/>
          <p:nvPr/>
        </p:nvSpPr>
        <p:spPr>
          <a:xfrm>
            <a:off x="1907704" y="3573016"/>
            <a:ext cx="393843" cy="43204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95536" y="4149080"/>
            <a:ext cx="3384376" cy="2448272"/>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es-CO" i="1" dirty="0" smtClean="0">
                <a:solidFill>
                  <a:schemeClr val="tx1"/>
                </a:solidFill>
              </a:rPr>
              <a:t>EJERCICIOS ACTIVOS DE FLEXIÓN DE LA RODILLA.</a:t>
            </a:r>
          </a:p>
          <a:p>
            <a:pPr marL="285750" lvl="0" indent="-285750">
              <a:buFont typeface="Arial" pitchFamily="34" charset="0"/>
              <a:buChar char="•"/>
            </a:pPr>
            <a:r>
              <a:rPr lang="es-CO" i="1" dirty="0" smtClean="0">
                <a:solidFill>
                  <a:schemeClr val="tx1"/>
                </a:solidFill>
              </a:rPr>
              <a:t>PRIMERAS ACCIONES  EN PISCINA .</a:t>
            </a:r>
            <a:endParaRPr lang="es-EC" dirty="0">
              <a:solidFill>
                <a:schemeClr val="tx1"/>
              </a:solidFill>
            </a:endParaRPr>
          </a:p>
        </p:txBody>
      </p:sp>
      <p:sp>
        <p:nvSpPr>
          <p:cNvPr id="11" name="1 Título"/>
          <p:cNvSpPr>
            <a:spLocks noGrp="1"/>
          </p:cNvSpPr>
          <p:nvPr>
            <p:ph type="title"/>
          </p:nvPr>
        </p:nvSpPr>
        <p:spPr>
          <a:solidFill>
            <a:schemeClr val="tx2"/>
          </a:solidFill>
          <a:ln w="28575">
            <a:solidFill>
              <a:schemeClr val="bg1"/>
            </a:solidFill>
          </a:ln>
        </p:spPr>
        <p:txBody>
          <a:bodyPr>
            <a:normAutofit/>
          </a:bodyPr>
          <a:lstStyle/>
          <a:p>
            <a:pPr algn="ctr"/>
            <a:r>
              <a:rPr lang="es-EC" dirty="0" smtClean="0">
                <a:solidFill>
                  <a:schemeClr val="bg1"/>
                </a:solidFill>
              </a:rPr>
              <a:t>PROPUESTA</a:t>
            </a:r>
            <a:endParaRPr lang="es-EC" dirty="0">
              <a:solidFill>
                <a:schemeClr val="bg1"/>
              </a:solidFill>
            </a:endParaRPr>
          </a:p>
        </p:txBody>
      </p:sp>
      <p:pic>
        <p:nvPicPr>
          <p:cNvPr id="2050" name="Picture 2" descr="C:\Users\Dario\Pictures\flex.jpg"/>
          <p:cNvPicPr>
            <a:picLocks noChangeAspect="1" noChangeArrowheads="1"/>
          </p:cNvPicPr>
          <p:nvPr/>
        </p:nvPicPr>
        <p:blipFill>
          <a:blip r:embed="rId2" cstate="print"/>
          <a:srcRect/>
          <a:stretch>
            <a:fillRect/>
          </a:stretch>
        </p:blipFill>
        <p:spPr bwMode="auto">
          <a:xfrm>
            <a:off x="4211960" y="1628800"/>
            <a:ext cx="4367138" cy="2376264"/>
          </a:xfrm>
          <a:prstGeom prst="rect">
            <a:avLst/>
          </a:prstGeom>
          <a:noFill/>
        </p:spPr>
      </p:pic>
      <p:pic>
        <p:nvPicPr>
          <p:cNvPr id="2051" name="Picture 3" descr="D:\Documents\MAESTRÌA E.S.P.E\TESIS\VARIOS\FOTOS TESIS\IMG-20181107-WA0023.jpg"/>
          <p:cNvPicPr>
            <a:picLocks noChangeAspect="1" noChangeArrowheads="1"/>
          </p:cNvPicPr>
          <p:nvPr/>
        </p:nvPicPr>
        <p:blipFill>
          <a:blip r:embed="rId3" cstate="print"/>
          <a:srcRect/>
          <a:stretch>
            <a:fillRect/>
          </a:stretch>
        </p:blipFill>
        <p:spPr bwMode="auto">
          <a:xfrm>
            <a:off x="4067944" y="4077072"/>
            <a:ext cx="4824536" cy="2708920"/>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1609416"/>
            <a:ext cx="2674640" cy="1387536"/>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es-CO" b="1" i="1" dirty="0" smtClean="0">
                <a:solidFill>
                  <a:schemeClr val="tx1"/>
                </a:solidFill>
              </a:rPr>
              <a:t>3. CUARTA SEMANA:</a:t>
            </a:r>
            <a:endParaRPr lang="es-EC" dirty="0">
              <a:solidFill>
                <a:schemeClr val="tx1"/>
              </a:solidFill>
            </a:endParaRPr>
          </a:p>
        </p:txBody>
      </p:sp>
      <p:sp>
        <p:nvSpPr>
          <p:cNvPr id="7" name="6 Flecha abajo"/>
          <p:cNvSpPr/>
          <p:nvPr/>
        </p:nvSpPr>
        <p:spPr>
          <a:xfrm>
            <a:off x="1691680" y="3212976"/>
            <a:ext cx="360040" cy="43204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323528" y="3789040"/>
            <a:ext cx="3240360" cy="266429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endParaRPr lang="es-ES_tradnl" dirty="0" smtClean="0"/>
          </a:p>
          <a:p>
            <a:pPr marL="285750" lvl="0" indent="-285750">
              <a:buFont typeface="Arial" pitchFamily="34" charset="0"/>
              <a:buChar char="•"/>
            </a:pPr>
            <a:r>
              <a:rPr lang="es-CO" i="1" dirty="0" smtClean="0">
                <a:solidFill>
                  <a:schemeClr val="tx1"/>
                </a:solidFill>
              </a:rPr>
              <a:t>FLEXIÓN PASIVA DE LA RODILLA FORZÁNDOLA (90 – 110 º).</a:t>
            </a:r>
          </a:p>
          <a:p>
            <a:pPr marL="285750" lvl="0" indent="-285750">
              <a:buFont typeface="Arial" pitchFamily="34" charset="0"/>
              <a:buChar char="•"/>
            </a:pPr>
            <a:r>
              <a:rPr lang="es-CO" i="1" dirty="0" smtClean="0">
                <a:solidFill>
                  <a:schemeClr val="tx1"/>
                </a:solidFill>
              </a:rPr>
              <a:t>EJERCICIOS PROPIOCEPTIVOS  Y DE EQUILIBRIO.</a:t>
            </a:r>
          </a:p>
          <a:p>
            <a:pPr marL="285750" lvl="0" indent="-285750">
              <a:buFont typeface="Arial" pitchFamily="34" charset="0"/>
              <a:buChar char="•"/>
            </a:pPr>
            <a:r>
              <a:rPr lang="es-CO" i="1" dirty="0" smtClean="0">
                <a:solidFill>
                  <a:schemeClr val="tx1"/>
                </a:solidFill>
              </a:rPr>
              <a:t>BICICLETA ERGOMÉTRICA ESTÁTICA.</a:t>
            </a:r>
          </a:p>
          <a:p>
            <a:pPr marL="285750" lvl="0" indent="-285750">
              <a:buFont typeface="Arial" pitchFamily="34" charset="0"/>
              <a:buChar char="•"/>
            </a:pPr>
            <a:endParaRPr lang="es-CO" i="1" dirty="0" smtClean="0"/>
          </a:p>
          <a:p>
            <a:pPr marL="285750" lvl="0" indent="-285750">
              <a:buFont typeface="Arial" pitchFamily="34" charset="0"/>
              <a:buChar char="•"/>
            </a:pPr>
            <a:endParaRPr lang="es-EC" dirty="0"/>
          </a:p>
        </p:txBody>
      </p:sp>
      <p:sp>
        <p:nvSpPr>
          <p:cNvPr id="11" name="1 Título"/>
          <p:cNvSpPr>
            <a:spLocks noGrp="1"/>
          </p:cNvSpPr>
          <p:nvPr>
            <p:ph type="title"/>
          </p:nvPr>
        </p:nvSpPr>
        <p:spPr>
          <a:solidFill>
            <a:schemeClr val="tx2"/>
          </a:solidFill>
          <a:ln w="28575">
            <a:solidFill>
              <a:schemeClr val="bg1"/>
            </a:solidFill>
          </a:ln>
        </p:spPr>
        <p:txBody>
          <a:bodyPr>
            <a:normAutofit/>
          </a:bodyPr>
          <a:lstStyle/>
          <a:p>
            <a:pPr algn="ctr"/>
            <a:r>
              <a:rPr lang="es-EC" dirty="0" smtClean="0">
                <a:solidFill>
                  <a:schemeClr val="bg1"/>
                </a:solidFill>
              </a:rPr>
              <a:t>PROPUESTA</a:t>
            </a:r>
            <a:endParaRPr lang="es-EC" dirty="0">
              <a:solidFill>
                <a:schemeClr val="bg1"/>
              </a:solidFill>
            </a:endParaRPr>
          </a:p>
        </p:txBody>
      </p:sp>
      <p:pic>
        <p:nvPicPr>
          <p:cNvPr id="4098" name="Picture 2" descr="C:\Users\Dario\Pictures\flex1.jpg"/>
          <p:cNvPicPr>
            <a:picLocks noChangeAspect="1" noChangeArrowheads="1"/>
          </p:cNvPicPr>
          <p:nvPr/>
        </p:nvPicPr>
        <p:blipFill>
          <a:blip r:embed="rId2" cstate="print"/>
          <a:srcRect/>
          <a:stretch>
            <a:fillRect/>
          </a:stretch>
        </p:blipFill>
        <p:spPr bwMode="auto">
          <a:xfrm>
            <a:off x="3779912" y="1556792"/>
            <a:ext cx="4248472" cy="2376264"/>
          </a:xfrm>
          <a:prstGeom prst="rect">
            <a:avLst/>
          </a:prstGeom>
          <a:noFill/>
        </p:spPr>
      </p:pic>
      <p:pic>
        <p:nvPicPr>
          <p:cNvPr id="4099" name="Picture 3" descr="C:\Users\Dario\Pictures\flex2.jpg"/>
          <p:cNvPicPr>
            <a:picLocks noChangeAspect="1" noChangeArrowheads="1"/>
          </p:cNvPicPr>
          <p:nvPr/>
        </p:nvPicPr>
        <p:blipFill>
          <a:blip r:embed="rId3" cstate="print"/>
          <a:srcRect/>
          <a:stretch>
            <a:fillRect/>
          </a:stretch>
        </p:blipFill>
        <p:spPr bwMode="auto">
          <a:xfrm>
            <a:off x="3779912" y="4030736"/>
            <a:ext cx="4248472" cy="2710632"/>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7376" y="81136"/>
            <a:ext cx="7239000" cy="1043608"/>
          </a:xfrm>
          <a:solidFill>
            <a:schemeClr val="tx2"/>
          </a:solidFill>
          <a:ln w="28575">
            <a:solidFill>
              <a:schemeClr val="bg1"/>
            </a:solidFill>
          </a:ln>
        </p:spPr>
        <p:txBody>
          <a:bodyPr>
            <a:normAutofit/>
          </a:bodyPr>
          <a:lstStyle/>
          <a:p>
            <a:pPr algn="ctr"/>
            <a:r>
              <a:rPr lang="es-EC" dirty="0" smtClean="0">
                <a:solidFill>
                  <a:schemeClr val="bg1"/>
                </a:solidFill>
              </a:rPr>
              <a:t>PROPUESTA</a:t>
            </a:r>
            <a:endParaRPr lang="es-EC" dirty="0">
              <a:solidFill>
                <a:schemeClr val="bg1"/>
              </a:solidFill>
            </a:endParaRPr>
          </a:p>
        </p:txBody>
      </p:sp>
      <p:sp>
        <p:nvSpPr>
          <p:cNvPr id="4" name="3 Elipse"/>
          <p:cNvSpPr/>
          <p:nvPr/>
        </p:nvSpPr>
        <p:spPr>
          <a:xfrm>
            <a:off x="1115616" y="1412776"/>
            <a:ext cx="2520280" cy="1152128"/>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i="1" dirty="0" smtClean="0">
                <a:solidFill>
                  <a:schemeClr val="tx1"/>
                </a:solidFill>
              </a:rPr>
              <a:t>4. SEMANAS POSTERIORES:</a:t>
            </a:r>
            <a:endParaRPr lang="es-EC" dirty="0">
              <a:solidFill>
                <a:schemeClr val="tx1"/>
              </a:solidFill>
            </a:endParaRPr>
          </a:p>
        </p:txBody>
      </p:sp>
      <p:sp>
        <p:nvSpPr>
          <p:cNvPr id="8" name="7 Rectángulo"/>
          <p:cNvSpPr/>
          <p:nvPr/>
        </p:nvSpPr>
        <p:spPr>
          <a:xfrm>
            <a:off x="251520" y="3356992"/>
            <a:ext cx="4248472" cy="3096344"/>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es-CO" dirty="0" smtClean="0">
                <a:solidFill>
                  <a:schemeClr val="tx1"/>
                </a:solidFill>
              </a:rPr>
              <a:t>FORZAR LA RODILLA HASTA LLEGAR A LOS RANGOS DE MOVIMIENTO HABITUALES,(FLEXIÓN-EXTENSIÓN).</a:t>
            </a:r>
          </a:p>
          <a:p>
            <a:pPr marL="285750" lvl="0" indent="-285750">
              <a:buFont typeface="Arial" pitchFamily="34" charset="0"/>
              <a:buChar char="•"/>
            </a:pPr>
            <a:r>
              <a:rPr lang="es-CO" dirty="0" smtClean="0">
                <a:solidFill>
                  <a:schemeClr val="tx1"/>
                </a:solidFill>
              </a:rPr>
              <a:t> AUMENTO DE LA INTENSIDAD DEL TROTE SUAVE, CARRERA.</a:t>
            </a:r>
            <a:endParaRPr lang="es-EC" dirty="0" smtClean="0">
              <a:solidFill>
                <a:schemeClr val="tx1"/>
              </a:solidFill>
            </a:endParaRPr>
          </a:p>
          <a:p>
            <a:pPr marL="285750" lvl="0" indent="-285750">
              <a:buFont typeface="Arial" pitchFamily="34" charset="0"/>
              <a:buChar char="•"/>
            </a:pPr>
            <a:r>
              <a:rPr lang="es-CO" dirty="0" smtClean="0">
                <a:solidFill>
                  <a:schemeClr val="tx1"/>
                </a:solidFill>
              </a:rPr>
              <a:t>EJERCICIOS PROPIOCEPTIVOS</a:t>
            </a:r>
          </a:p>
          <a:p>
            <a:pPr marL="285750" lvl="0" indent="-285750">
              <a:buFont typeface="Arial" pitchFamily="34" charset="0"/>
              <a:buChar char="•"/>
            </a:pPr>
            <a:r>
              <a:rPr lang="es-CO" dirty="0" smtClean="0">
                <a:solidFill>
                  <a:schemeClr val="tx1"/>
                </a:solidFill>
              </a:rPr>
              <a:t>EJERCICIOS DE FORTALECIMIENTO DE LA MUSCULATURA ANTERIOR Y POSTERIOR DE LA PIERNA.</a:t>
            </a:r>
            <a:endParaRPr lang="es-EC" dirty="0">
              <a:solidFill>
                <a:schemeClr val="tx1"/>
              </a:solidFill>
            </a:endParaRPr>
          </a:p>
        </p:txBody>
      </p:sp>
      <p:sp>
        <p:nvSpPr>
          <p:cNvPr id="12" name="11 Flecha abajo"/>
          <p:cNvSpPr/>
          <p:nvPr/>
        </p:nvSpPr>
        <p:spPr>
          <a:xfrm>
            <a:off x="2195736" y="2708920"/>
            <a:ext cx="360040" cy="43204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descr="D:\Documents\MAESTRÌA E.S.P.E\TESIS\VARIOS\FOTOS TESIS\IMG-20181107-WA0022.jpg"/>
          <p:cNvPicPr>
            <a:picLocks noChangeAspect="1" noChangeArrowheads="1"/>
          </p:cNvPicPr>
          <p:nvPr/>
        </p:nvPicPr>
        <p:blipFill>
          <a:blip r:embed="rId2" cstate="print"/>
          <a:srcRect/>
          <a:stretch>
            <a:fillRect/>
          </a:stretch>
        </p:blipFill>
        <p:spPr bwMode="auto">
          <a:xfrm>
            <a:off x="4716016" y="1217290"/>
            <a:ext cx="4176464" cy="2787774"/>
          </a:xfrm>
          <a:prstGeom prst="rect">
            <a:avLst/>
          </a:prstGeom>
          <a:noFill/>
        </p:spPr>
      </p:pic>
      <p:pic>
        <p:nvPicPr>
          <p:cNvPr id="3075" name="Picture 3" descr="D:\Documents\MAESTRÌA E.S.P.E\TESIS\VARIOS\FOTOS TESIS\IMG-20181107-WA0021.jpg"/>
          <p:cNvPicPr>
            <a:picLocks noChangeAspect="1" noChangeArrowheads="1"/>
          </p:cNvPicPr>
          <p:nvPr/>
        </p:nvPicPr>
        <p:blipFill>
          <a:blip r:embed="rId3" cstate="print"/>
          <a:srcRect/>
          <a:stretch>
            <a:fillRect/>
          </a:stretch>
        </p:blipFill>
        <p:spPr bwMode="auto">
          <a:xfrm>
            <a:off x="4716016" y="4077072"/>
            <a:ext cx="4211960" cy="2664296"/>
          </a:xfrm>
          <a:prstGeom prst="rect">
            <a:avLst/>
          </a:prstGeom>
          <a:noFill/>
        </p:spPr>
      </p:pic>
    </p:spTree>
    <p:extLst>
      <p:ext uri="{BB962C8B-B14F-4D97-AF65-F5344CB8AC3E}">
        <p14:creationId xmlns="" xmlns:p14="http://schemas.microsoft.com/office/powerpoint/2010/main" val="724333468"/>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solidFill>
            <a:schemeClr val="tx2"/>
          </a:solidFill>
          <a:ln w="28575">
            <a:solidFill>
              <a:schemeClr val="bg1"/>
            </a:solidFill>
          </a:ln>
        </p:spPr>
        <p:txBody>
          <a:bodyPr>
            <a:normAutofit/>
          </a:bodyPr>
          <a:lstStyle/>
          <a:p>
            <a:pPr algn="ctr"/>
            <a:r>
              <a:rPr lang="es-EC" dirty="0" smtClean="0">
                <a:solidFill>
                  <a:schemeClr val="bg1"/>
                </a:solidFill>
              </a:rPr>
              <a:t>PROPUESTA</a:t>
            </a:r>
            <a:endParaRPr lang="es-EC" dirty="0">
              <a:solidFill>
                <a:schemeClr val="bg1"/>
              </a:solidFill>
            </a:endParaRPr>
          </a:p>
        </p:txBody>
      </p:sp>
      <p:sp>
        <p:nvSpPr>
          <p:cNvPr id="5" name="4 Marcador de contenido"/>
          <p:cNvSpPr>
            <a:spLocks noGrp="1"/>
          </p:cNvSpPr>
          <p:nvPr>
            <p:ph idx="1"/>
          </p:nvPr>
        </p:nvSpPr>
        <p:spPr>
          <a:xfrm>
            <a:off x="827584" y="1700808"/>
            <a:ext cx="3106688" cy="1171512"/>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buNone/>
            </a:pPr>
            <a:r>
              <a:rPr lang="es-CO" b="1" dirty="0" smtClean="0">
                <a:solidFill>
                  <a:schemeClr val="tx1"/>
                </a:solidFill>
              </a:rPr>
              <a:t>5. A PARTIR DE LAS 10 SEMANAS:</a:t>
            </a:r>
            <a:endParaRPr lang="es-EC" dirty="0">
              <a:solidFill>
                <a:schemeClr val="tx1"/>
              </a:solidFill>
            </a:endParaRPr>
          </a:p>
        </p:txBody>
      </p:sp>
      <p:sp>
        <p:nvSpPr>
          <p:cNvPr id="6" name="5 Flecha abajo"/>
          <p:cNvSpPr/>
          <p:nvPr/>
        </p:nvSpPr>
        <p:spPr>
          <a:xfrm>
            <a:off x="2195736" y="2996952"/>
            <a:ext cx="360040" cy="43204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251520" y="3573016"/>
            <a:ext cx="4176464" cy="295232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es-CO" dirty="0" smtClean="0">
                <a:solidFill>
                  <a:schemeClr val="tx1"/>
                </a:solidFill>
              </a:rPr>
              <a:t>AUMENTO DE LA AGILIDAD</a:t>
            </a:r>
          </a:p>
          <a:p>
            <a:pPr marL="285750" lvl="0" indent="-285750">
              <a:buFont typeface="Arial" pitchFamily="34" charset="0"/>
              <a:buChar char="•"/>
            </a:pPr>
            <a:r>
              <a:rPr lang="es-CO" dirty="0" smtClean="0">
                <a:solidFill>
                  <a:schemeClr val="tx1"/>
                </a:solidFill>
              </a:rPr>
              <a:t>EJERCICIOS ESPECÍFICOS DE LA ACTIVIDAD DEPORTIVA (MUY BAJA INTENSIDAD).</a:t>
            </a:r>
          </a:p>
          <a:p>
            <a:pPr marL="285750" lvl="0" indent="-285750">
              <a:buFont typeface="Arial" pitchFamily="34" charset="0"/>
              <a:buChar char="•"/>
            </a:pPr>
            <a:r>
              <a:rPr lang="es-CO" dirty="0" smtClean="0">
                <a:solidFill>
                  <a:schemeClr val="tx1"/>
                </a:solidFill>
              </a:rPr>
              <a:t>LOGRADA LA MOVILIDAD COMPLETA, SE COMIENZA CON MARCHA EN CINTA ERGOMÉTRICA , PARA ESTIMULAR LA REGULACIÓN DEL ESQUEMA CORPORAL .</a:t>
            </a:r>
            <a:endParaRPr lang="es-EC" dirty="0">
              <a:solidFill>
                <a:schemeClr val="tx1"/>
              </a:solidFill>
            </a:endParaRPr>
          </a:p>
        </p:txBody>
      </p:sp>
      <p:pic>
        <p:nvPicPr>
          <p:cNvPr id="5122" name="Picture 2" descr="C:\Users\Dario\Pictures\agilidad1.jpeg"/>
          <p:cNvPicPr>
            <a:picLocks noChangeAspect="1" noChangeArrowheads="1"/>
          </p:cNvPicPr>
          <p:nvPr/>
        </p:nvPicPr>
        <p:blipFill>
          <a:blip r:embed="rId2" cstate="print"/>
          <a:srcRect/>
          <a:stretch>
            <a:fillRect/>
          </a:stretch>
        </p:blipFill>
        <p:spPr bwMode="auto">
          <a:xfrm>
            <a:off x="4644008" y="1556792"/>
            <a:ext cx="4138786" cy="2232248"/>
          </a:xfrm>
          <a:prstGeom prst="rect">
            <a:avLst/>
          </a:prstGeom>
          <a:noFill/>
        </p:spPr>
      </p:pic>
      <p:pic>
        <p:nvPicPr>
          <p:cNvPr id="5123" name="Picture 3" descr="C:\Users\Dario\Pictures\agilidad2.jpeg"/>
          <p:cNvPicPr>
            <a:picLocks noChangeAspect="1" noChangeArrowheads="1"/>
          </p:cNvPicPr>
          <p:nvPr/>
        </p:nvPicPr>
        <p:blipFill>
          <a:blip r:embed="rId3" cstate="print"/>
          <a:srcRect/>
          <a:stretch>
            <a:fillRect/>
          </a:stretch>
        </p:blipFill>
        <p:spPr bwMode="auto">
          <a:xfrm>
            <a:off x="4644008" y="3933056"/>
            <a:ext cx="4176464" cy="2780928"/>
          </a:xfrm>
          <a:prstGeom prst="rect">
            <a:avLst/>
          </a:prstGeom>
          <a:noFill/>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239000" cy="720080"/>
          </a:xfrm>
        </p:spPr>
        <p:txBody>
          <a:bodyPr>
            <a:normAutofit fontScale="90000"/>
          </a:bodyPr>
          <a:lstStyle/>
          <a:p>
            <a:pPr algn="ctr"/>
            <a:r>
              <a:rPr lang="es-EC" dirty="0" smtClean="0">
                <a:solidFill>
                  <a:schemeClr val="bg1"/>
                </a:solidFill>
              </a:rPr>
              <a:t>ANÁLISIS DE LOS RESULTADOS</a:t>
            </a:r>
            <a:r>
              <a:rPr lang="es-EC" dirty="0" smtClean="0"/>
              <a:t/>
            </a:r>
            <a:br>
              <a:rPr lang="es-EC" dirty="0" smtClean="0"/>
            </a:br>
            <a:endParaRPr lang="es-EC" dirty="0"/>
          </a:p>
        </p:txBody>
      </p:sp>
      <p:sp>
        <p:nvSpPr>
          <p:cNvPr id="3" name="2 Marcador de contenido"/>
          <p:cNvSpPr>
            <a:spLocks noGrp="1"/>
          </p:cNvSpPr>
          <p:nvPr>
            <p:ph idx="1"/>
          </p:nvPr>
        </p:nvSpPr>
        <p:spPr>
          <a:xfrm>
            <a:off x="0" y="548680"/>
            <a:ext cx="8172400" cy="576064"/>
          </a:xfrm>
        </p:spPr>
        <p:txBody>
          <a:bodyPr>
            <a:normAutofit fontScale="62500" lnSpcReduction="20000"/>
          </a:bodyPr>
          <a:lstStyle/>
          <a:p>
            <a:pPr>
              <a:buNone/>
            </a:pPr>
            <a:r>
              <a:rPr lang="es-CO" sz="2900" dirty="0" smtClean="0"/>
              <a:t>    TABLA 1: RESPUESTAS A LAS PREGUNTAS FORMULADAS A LOS ESPECIALISTAS ANTES DE IMPLEMENTADA LA PROPUESTA FISIOTERAPÉUTICA .</a:t>
            </a:r>
          </a:p>
          <a:p>
            <a:pPr>
              <a:buNone/>
            </a:pPr>
            <a:endParaRPr lang="es-EC" dirty="0"/>
          </a:p>
        </p:txBody>
      </p:sp>
      <p:pic>
        <p:nvPicPr>
          <p:cNvPr id="4" name="Picture 10"/>
          <p:cNvPicPr>
            <a:picLocks noChangeAspect="1" noChangeArrowheads="1"/>
          </p:cNvPicPr>
          <p:nvPr/>
        </p:nvPicPr>
        <p:blipFill>
          <a:blip r:embed="rId2" cstate="print"/>
          <a:srcRect/>
          <a:stretch>
            <a:fillRect/>
          </a:stretch>
        </p:blipFill>
        <p:spPr bwMode="auto">
          <a:xfrm>
            <a:off x="323528" y="1124744"/>
            <a:ext cx="7560840" cy="5733256"/>
          </a:xfrm>
          <a:prstGeom prst="rect">
            <a:avLst/>
          </a:prstGeom>
          <a:noFill/>
          <a:ln w="9525">
            <a:noFill/>
            <a:miter lim="800000"/>
            <a:headEnd/>
            <a:tailEnd/>
          </a:ln>
          <a:effectLst/>
        </p:spPr>
      </p:pic>
    </p:spTree>
  </p:cSld>
  <p:clrMapOvr>
    <a:masterClrMapping/>
  </p:clrMapOvr>
  <p:transition spd="slow">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239000" cy="620688"/>
          </a:xfrm>
        </p:spPr>
        <p:txBody>
          <a:bodyPr/>
          <a:lstStyle/>
          <a:p>
            <a:pPr algn="ctr"/>
            <a:r>
              <a:rPr lang="es-EC" dirty="0" smtClean="0">
                <a:solidFill>
                  <a:schemeClr val="bg1"/>
                </a:solidFill>
              </a:rPr>
              <a:t>ANÁLISIS DE LOS RESULTADOS</a:t>
            </a:r>
            <a:endParaRPr lang="es-EC" dirty="0">
              <a:solidFill>
                <a:schemeClr val="bg1"/>
              </a:solidFill>
            </a:endParaRPr>
          </a:p>
        </p:txBody>
      </p:sp>
      <p:sp>
        <p:nvSpPr>
          <p:cNvPr id="3" name="2 Marcador de contenido"/>
          <p:cNvSpPr>
            <a:spLocks noGrp="1"/>
          </p:cNvSpPr>
          <p:nvPr>
            <p:ph idx="1"/>
          </p:nvPr>
        </p:nvSpPr>
        <p:spPr>
          <a:xfrm>
            <a:off x="251520" y="908720"/>
            <a:ext cx="7444680" cy="5472608"/>
          </a:xfrm>
        </p:spPr>
        <p:txBody>
          <a:bodyPr>
            <a:normAutofit fontScale="92500"/>
          </a:bodyPr>
          <a:lstStyle/>
          <a:p>
            <a:pPr algn="just">
              <a:buNone/>
            </a:pPr>
            <a:r>
              <a:rPr lang="es-CO" dirty="0" smtClean="0"/>
              <a:t>   Tabla 1: Respuestas a las preguntas formuladas a los especialistas antes de implementada la propuesta fisioterapéutica. </a:t>
            </a:r>
          </a:p>
          <a:p>
            <a:pPr>
              <a:buNone/>
            </a:pPr>
            <a:endParaRPr lang="es-CO" dirty="0" smtClean="0"/>
          </a:p>
          <a:p>
            <a:pPr algn="just">
              <a:buNone/>
            </a:pPr>
            <a:r>
              <a:rPr lang="es-CO" dirty="0" smtClean="0"/>
              <a:t>   La tabla 1 evidencia las respuestas de los 20 especialistas en cultura física y fisioterapia antes de implementar la propuesta de intervención, respuestas visualizadas también en la figura 4. Las respuestas con una frecuencia porcentual mayor (FP) en el “Sí” se establecieron en las preguntas 6 (90%), 7 (80%) y 5 (70%) respectivamente, y las de menor frecuencia porcentual en el “Sí” se establecieron en las preguntas 4 (15%) y 2 (20%). </a:t>
            </a:r>
          </a:p>
          <a:p>
            <a:pPr>
              <a:buNone/>
            </a:pPr>
            <a:endParaRPr lang="es-CO" dirty="0" smtClean="0"/>
          </a:p>
          <a:p>
            <a:pPr>
              <a:buNone/>
            </a:pPr>
            <a:endParaRPr lang="es-EC" dirty="0"/>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239000" cy="720080"/>
          </a:xfrm>
        </p:spPr>
        <p:txBody>
          <a:bodyPr>
            <a:normAutofit fontScale="90000"/>
          </a:bodyPr>
          <a:lstStyle/>
          <a:p>
            <a:pPr algn="ctr"/>
            <a:r>
              <a:rPr lang="es-EC" dirty="0" smtClean="0">
                <a:solidFill>
                  <a:schemeClr val="bg1"/>
                </a:solidFill>
              </a:rPr>
              <a:t>ANÁLISIS DE LOS RESULTADOS</a:t>
            </a:r>
            <a:r>
              <a:rPr lang="es-EC" dirty="0" smtClean="0"/>
              <a:t/>
            </a:r>
            <a:br>
              <a:rPr lang="es-EC" dirty="0" smtClean="0"/>
            </a:br>
            <a:endParaRPr lang="es-EC" dirty="0"/>
          </a:p>
        </p:txBody>
      </p:sp>
      <p:sp>
        <p:nvSpPr>
          <p:cNvPr id="3" name="2 Marcador de contenido"/>
          <p:cNvSpPr>
            <a:spLocks noGrp="1"/>
          </p:cNvSpPr>
          <p:nvPr>
            <p:ph idx="1"/>
          </p:nvPr>
        </p:nvSpPr>
        <p:spPr>
          <a:xfrm>
            <a:off x="0" y="548680"/>
            <a:ext cx="8172400" cy="576064"/>
          </a:xfrm>
        </p:spPr>
        <p:txBody>
          <a:bodyPr>
            <a:normAutofit fontScale="92500" lnSpcReduction="20000"/>
          </a:bodyPr>
          <a:lstStyle/>
          <a:p>
            <a:pPr algn="just">
              <a:buNone/>
              <a:defRPr/>
            </a:pPr>
            <a:r>
              <a:rPr lang="es-CO" sz="1800" dirty="0" smtClean="0"/>
              <a:t>    </a:t>
            </a:r>
            <a:r>
              <a:rPr lang="es-CO" sz="1900" dirty="0" smtClean="0"/>
              <a:t>TABLA 2: RESPUESTAS A LAS PREGUNTAS FORMULADAS A LOS ESPECIALISTAS DESPUÉS DE IMPLEMENTADA LA PROPUESTA FISIOTERAPÉUTICA.</a:t>
            </a:r>
          </a:p>
          <a:p>
            <a:pPr>
              <a:buNone/>
            </a:pPr>
            <a:endParaRPr lang="es-EC" dirty="0"/>
          </a:p>
        </p:txBody>
      </p:sp>
      <p:pic>
        <p:nvPicPr>
          <p:cNvPr id="5" name="Picture 2"/>
          <p:cNvPicPr>
            <a:picLocks noChangeAspect="1" noChangeArrowheads="1"/>
          </p:cNvPicPr>
          <p:nvPr/>
        </p:nvPicPr>
        <p:blipFill>
          <a:blip r:embed="rId2" cstate="print"/>
          <a:srcRect/>
          <a:stretch>
            <a:fillRect/>
          </a:stretch>
        </p:blipFill>
        <p:spPr bwMode="auto">
          <a:xfrm>
            <a:off x="323528" y="1196752"/>
            <a:ext cx="7632848" cy="5661248"/>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239000" cy="692696"/>
          </a:xfrm>
        </p:spPr>
        <p:txBody>
          <a:bodyPr>
            <a:normAutofit/>
          </a:bodyPr>
          <a:lstStyle/>
          <a:p>
            <a:pPr algn="ctr"/>
            <a:r>
              <a:rPr lang="es-EC" dirty="0" smtClean="0">
                <a:solidFill>
                  <a:schemeClr val="bg1"/>
                </a:solidFill>
              </a:rPr>
              <a:t>ANÁLISIS DE LOS RESULTADOS</a:t>
            </a:r>
            <a:endParaRPr lang="es-EC" dirty="0">
              <a:solidFill>
                <a:schemeClr val="bg1"/>
              </a:solidFill>
            </a:endParaRPr>
          </a:p>
        </p:txBody>
      </p:sp>
      <p:sp>
        <p:nvSpPr>
          <p:cNvPr id="3" name="2 Marcador de contenido"/>
          <p:cNvSpPr>
            <a:spLocks noGrp="1"/>
          </p:cNvSpPr>
          <p:nvPr>
            <p:ph idx="1"/>
          </p:nvPr>
        </p:nvSpPr>
        <p:spPr>
          <a:xfrm>
            <a:off x="251520" y="1052736"/>
            <a:ext cx="7632848" cy="5403000"/>
          </a:xfrm>
        </p:spPr>
        <p:txBody>
          <a:bodyPr>
            <a:normAutofit fontScale="92500" lnSpcReduction="20000"/>
          </a:bodyPr>
          <a:lstStyle/>
          <a:p>
            <a:pPr algn="just">
              <a:buNone/>
            </a:pPr>
            <a:r>
              <a:rPr lang="es-CO" dirty="0" smtClean="0"/>
              <a:t>   Tabla 2: Respuestas a las preguntas formuladas a los especialistas después de implementada la propuesta fisioterapéutica.</a:t>
            </a:r>
          </a:p>
          <a:p>
            <a:pPr algn="just">
              <a:buNone/>
            </a:pPr>
            <a:endParaRPr lang="es-EC" dirty="0" smtClean="0"/>
          </a:p>
          <a:p>
            <a:pPr algn="just">
              <a:buNone/>
            </a:pPr>
            <a:r>
              <a:rPr lang="es-CO" dirty="0" smtClean="0"/>
              <a:t>   La tabla 2 evidencia las respuestas de los especialistas encuestados después de implementada la propuesta de intervención fisioterapéutica a través de medios acuáticos para el tratamiento y prevención de lesiones en rodilla de los futbolistas sometidos a estudio, visualizado igualmente en la figura 5. Las frecuencias porcentuales mayores en la afirmación positiva (Sí) se establecieron en las preguntas 5 y 6, ambas con el 100% de afirmación positiva, seguidas de las preguntas 7 (95%) y 1 (90%), el resto de las respuestas también fueron altas en su afirmación positiva.</a:t>
            </a:r>
          </a:p>
          <a:p>
            <a:pPr>
              <a:buNone/>
            </a:pPr>
            <a:endParaRPr lang="es-EC"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79512" y="1124744"/>
            <a:ext cx="3312368" cy="2304256"/>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EN LA RECUPERACIÓN Y TRATAMIENTO DE LESIONES A MENOR TIEMPO DE ESTOS EL DEPORTISTA VOLVERÁ A SU RENDIMIENTO ÓPTIMO.</a:t>
            </a:r>
          </a:p>
        </p:txBody>
      </p:sp>
      <p:sp>
        <p:nvSpPr>
          <p:cNvPr id="6" name="5 Redondear rectángulo de esquina del mismo lado"/>
          <p:cNvSpPr/>
          <p:nvPr/>
        </p:nvSpPr>
        <p:spPr>
          <a:xfrm>
            <a:off x="179512" y="4149080"/>
            <a:ext cx="3600400" cy="2448272"/>
          </a:xfrm>
          <a:prstGeom prst="round2Same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b="1" dirty="0" smtClean="0"/>
          </a:p>
          <a:p>
            <a:pPr algn="ctr"/>
            <a:endParaRPr lang="es-EC" sz="2400" b="1" dirty="0" smtClean="0"/>
          </a:p>
          <a:p>
            <a:pPr algn="ctr"/>
            <a:endParaRPr lang="es-EC" sz="2400" b="1" dirty="0" smtClean="0">
              <a:solidFill>
                <a:schemeClr val="tx1"/>
              </a:solidFill>
            </a:endParaRPr>
          </a:p>
          <a:p>
            <a:pPr algn="ctr"/>
            <a:r>
              <a:rPr lang="es-EC" sz="2000" b="1" dirty="0" smtClean="0">
                <a:solidFill>
                  <a:schemeClr val="tx1"/>
                </a:solidFill>
              </a:rPr>
              <a:t>EL OBJETIVO ES DISEÑAR UN GRUPO DE EJERCICIOS EN EL AGUA PARA REHABILITAR LOS LIGAMENTOS DE RODILLA DE LOS FUTBOLISTAS DE LDU.</a:t>
            </a:r>
          </a:p>
          <a:p>
            <a:pPr algn="ctr"/>
            <a:endParaRPr lang="es-EC" sz="2400" b="1" dirty="0" smtClean="0"/>
          </a:p>
          <a:p>
            <a:pPr algn="ctr"/>
            <a:endParaRPr lang="es-EC" sz="2400" b="1" dirty="0" smtClean="0"/>
          </a:p>
          <a:p>
            <a:pPr algn="ctr"/>
            <a:endParaRPr lang="es-EC" sz="2400" b="1" dirty="0" smtClean="0"/>
          </a:p>
          <a:p>
            <a:pPr algn="ctr"/>
            <a:endParaRPr lang="es-EC" dirty="0"/>
          </a:p>
        </p:txBody>
      </p:sp>
      <p:sp>
        <p:nvSpPr>
          <p:cNvPr id="7" name="6 Flecha abajo"/>
          <p:cNvSpPr/>
          <p:nvPr/>
        </p:nvSpPr>
        <p:spPr>
          <a:xfrm rot="16200000">
            <a:off x="3995935" y="5733255"/>
            <a:ext cx="432048" cy="576066"/>
          </a:xfrm>
          <a:prstGeom prst="downArrow">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a:t>
            </a:r>
            <a:endParaRPr lang="es-EC" dirty="0"/>
          </a:p>
        </p:txBody>
      </p:sp>
      <p:sp>
        <p:nvSpPr>
          <p:cNvPr id="8" name="7 Redondear rectángulo de esquina del mismo lado"/>
          <p:cNvSpPr/>
          <p:nvPr/>
        </p:nvSpPr>
        <p:spPr>
          <a:xfrm>
            <a:off x="4572000" y="5445224"/>
            <a:ext cx="3456384" cy="1224136"/>
          </a:xfrm>
          <a:prstGeom prst="round2Same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ENCUESTA</a:t>
            </a:r>
            <a:endParaRPr lang="es-EC" sz="2000" b="1" dirty="0">
              <a:solidFill>
                <a:schemeClr val="tx1"/>
              </a:solidFill>
            </a:endParaRPr>
          </a:p>
        </p:txBody>
      </p:sp>
      <p:sp>
        <p:nvSpPr>
          <p:cNvPr id="9" name="8 Flecha abajo"/>
          <p:cNvSpPr/>
          <p:nvPr/>
        </p:nvSpPr>
        <p:spPr>
          <a:xfrm>
            <a:off x="6012160" y="5120251"/>
            <a:ext cx="514387" cy="252965"/>
          </a:xfrm>
          <a:prstGeom prst="downArrow">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Redondear rectángulo de esquina sencilla"/>
          <p:cNvSpPr/>
          <p:nvPr/>
        </p:nvSpPr>
        <p:spPr>
          <a:xfrm>
            <a:off x="4499992" y="2852936"/>
            <a:ext cx="3600400" cy="2160240"/>
          </a:xfrm>
          <a:prstGeom prst="round1Rect">
            <a:avLst/>
          </a:prstGeom>
          <a:solidFill>
            <a:schemeClr val="bg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2 GRUPOS INDEPENDIENTES:</a:t>
            </a:r>
          </a:p>
          <a:p>
            <a:pPr algn="ctr">
              <a:buFont typeface="Wingdings" pitchFamily="2" charset="2"/>
              <a:buChar char="Ø"/>
            </a:pPr>
            <a:r>
              <a:rPr lang="es-EC" sz="2000" b="1" dirty="0" smtClean="0">
                <a:solidFill>
                  <a:schemeClr val="tx1"/>
                </a:solidFill>
              </a:rPr>
              <a:t>T1: TRADICIONAL</a:t>
            </a:r>
          </a:p>
          <a:p>
            <a:pPr algn="ctr">
              <a:buFont typeface="Wingdings" pitchFamily="2" charset="2"/>
              <a:buChar char="Ø"/>
            </a:pPr>
            <a:r>
              <a:rPr lang="es-EC" sz="2000" b="1" dirty="0" smtClean="0">
                <a:solidFill>
                  <a:schemeClr val="tx1"/>
                </a:solidFill>
              </a:rPr>
              <a:t>T2: </a:t>
            </a:r>
            <a:r>
              <a:rPr lang="es-EC" sz="2000" b="1" dirty="0" smtClean="0">
                <a:solidFill>
                  <a:schemeClr val="tx1"/>
                </a:solidFill>
              </a:rPr>
              <a:t>PROPUESTA</a:t>
            </a:r>
          </a:p>
          <a:p>
            <a:pPr algn="ctr">
              <a:buFont typeface="Wingdings" pitchFamily="2" charset="2"/>
              <a:buChar char="Ø"/>
            </a:pPr>
            <a:r>
              <a:rPr lang="es-EC" sz="2000" b="1" dirty="0" smtClean="0">
                <a:solidFill>
                  <a:schemeClr val="tx1"/>
                </a:solidFill>
              </a:rPr>
              <a:t>TIEMPO RECUPERACIÓN EN DÍAS.</a:t>
            </a:r>
            <a:endParaRPr lang="es-EC" sz="2000" b="1" dirty="0" smtClean="0">
              <a:solidFill>
                <a:schemeClr val="tx1"/>
              </a:solidFill>
            </a:endParaRPr>
          </a:p>
          <a:p>
            <a:pPr algn="ctr">
              <a:buFont typeface="Wingdings" pitchFamily="2" charset="2"/>
              <a:buChar char="Ø"/>
            </a:pPr>
            <a:endParaRPr lang="es-EC" sz="2400" b="1" dirty="0">
              <a:solidFill>
                <a:schemeClr val="tx1"/>
              </a:solidFill>
            </a:endParaRPr>
          </a:p>
        </p:txBody>
      </p:sp>
      <p:sp>
        <p:nvSpPr>
          <p:cNvPr id="11" name="10 Flecha abajo"/>
          <p:cNvSpPr/>
          <p:nvPr/>
        </p:nvSpPr>
        <p:spPr>
          <a:xfrm>
            <a:off x="6012160" y="2420888"/>
            <a:ext cx="514387" cy="288032"/>
          </a:xfrm>
          <a:prstGeom prst="downArrow">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12 Redondear rectángulo de esquina del mismo lado"/>
          <p:cNvSpPr/>
          <p:nvPr/>
        </p:nvSpPr>
        <p:spPr>
          <a:xfrm>
            <a:off x="4499992" y="1124744"/>
            <a:ext cx="3528392" cy="1224136"/>
          </a:xfrm>
          <a:prstGeom prst="round2Same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s-EC" sz="2000" b="1" dirty="0" smtClean="0">
                <a:solidFill>
                  <a:schemeClr val="tx1"/>
                </a:solidFill>
              </a:rPr>
              <a:t>10 EN ENTRENAMIENTO DEPORTIVO</a:t>
            </a:r>
          </a:p>
          <a:p>
            <a:pPr>
              <a:buFont typeface="Wingdings" pitchFamily="2" charset="2"/>
              <a:buChar char="§"/>
            </a:pPr>
            <a:r>
              <a:rPr lang="es-EC" sz="2000" b="1" dirty="0" smtClean="0">
                <a:solidFill>
                  <a:schemeClr val="tx1"/>
                </a:solidFill>
              </a:rPr>
              <a:t>10 EN REHABILITACIÓN</a:t>
            </a:r>
            <a:endParaRPr lang="es-EC" sz="2000" b="1" dirty="0">
              <a:solidFill>
                <a:schemeClr val="tx1"/>
              </a:solidFill>
            </a:endParaRPr>
          </a:p>
        </p:txBody>
      </p:sp>
      <p:sp>
        <p:nvSpPr>
          <p:cNvPr id="14" name="13 Flecha izquierda"/>
          <p:cNvSpPr/>
          <p:nvPr/>
        </p:nvSpPr>
        <p:spPr>
          <a:xfrm>
            <a:off x="3635896" y="1628800"/>
            <a:ext cx="670489" cy="54006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467545" y="188640"/>
            <a:ext cx="7704856" cy="782960"/>
          </a:xfrm>
          <a:solidFill>
            <a:schemeClr val="tx2"/>
          </a:solidFill>
          <a:ln w="28575">
            <a:solidFill>
              <a:schemeClr val="bg1"/>
            </a:solidFill>
          </a:ln>
        </p:spPr>
        <p:txBody>
          <a:bodyPr/>
          <a:lstStyle/>
          <a:p>
            <a:pPr algn="ctr"/>
            <a:r>
              <a:rPr lang="es-EC" dirty="0" smtClean="0">
                <a:solidFill>
                  <a:schemeClr val="bg1"/>
                </a:solidFill>
              </a:rPr>
              <a:t>INTRODUCCIÓN</a:t>
            </a:r>
            <a:endParaRPr lang="es-EC" dirty="0">
              <a:solidFill>
                <a:schemeClr val="bg1"/>
              </a:solidFill>
            </a:endParaRPr>
          </a:p>
        </p:txBody>
      </p:sp>
      <p:sp>
        <p:nvSpPr>
          <p:cNvPr id="15" name="14 Flecha abajo"/>
          <p:cNvSpPr/>
          <p:nvPr/>
        </p:nvSpPr>
        <p:spPr>
          <a:xfrm>
            <a:off x="1619672" y="3501008"/>
            <a:ext cx="514387" cy="572362"/>
          </a:xfrm>
          <a:prstGeom prst="downArrow">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 xmlns:p14="http://schemas.microsoft.com/office/powerpoint/2010/main" val="3451945663"/>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0"/>
            <a:ext cx="7242048" cy="764704"/>
          </a:xfrm>
        </p:spPr>
        <p:txBody>
          <a:bodyPr>
            <a:normAutofit/>
          </a:bodyPr>
          <a:lstStyle/>
          <a:p>
            <a:pPr algn="ctr"/>
            <a:r>
              <a:rPr lang="es-EC" dirty="0" smtClean="0">
                <a:solidFill>
                  <a:schemeClr val="bg1"/>
                </a:solidFill>
              </a:rPr>
              <a:t>ANÁLISIS DE LOS RESULTADOS</a:t>
            </a:r>
            <a:endParaRPr lang="es-EC" dirty="0">
              <a:solidFill>
                <a:schemeClr val="bg1"/>
              </a:solidFill>
            </a:endParaRPr>
          </a:p>
        </p:txBody>
      </p:sp>
      <p:sp>
        <p:nvSpPr>
          <p:cNvPr id="5" name="4 Marcador de contenido"/>
          <p:cNvSpPr>
            <a:spLocks noGrp="1"/>
          </p:cNvSpPr>
          <p:nvPr>
            <p:ph sz="half" idx="1"/>
          </p:nvPr>
        </p:nvSpPr>
        <p:spPr>
          <a:xfrm>
            <a:off x="179512" y="908720"/>
            <a:ext cx="7632848" cy="1008112"/>
          </a:xfrm>
        </p:spPr>
        <p:txBody>
          <a:bodyPr>
            <a:normAutofit fontScale="55000" lnSpcReduction="20000"/>
          </a:bodyPr>
          <a:lstStyle/>
          <a:p>
            <a:pPr algn="just">
              <a:buNone/>
            </a:pPr>
            <a:r>
              <a:rPr lang="es-CO" dirty="0" smtClean="0"/>
              <a:t>     Tabla 3: Comparación de las respuestas positivas ejercidas por los especialistas antes y después de implementada la propuesta de intervención fisioterapéutica. Prueba de los Rangos con Signo de Wilcoxon. </a:t>
            </a:r>
          </a:p>
          <a:p>
            <a:pPr>
              <a:buNone/>
            </a:pPr>
            <a:endParaRPr lang="es-EC" dirty="0"/>
          </a:p>
        </p:txBody>
      </p:sp>
      <p:sp>
        <p:nvSpPr>
          <p:cNvPr id="6" name="5 Marcador de contenido"/>
          <p:cNvSpPr>
            <a:spLocks noGrp="1"/>
          </p:cNvSpPr>
          <p:nvPr>
            <p:ph sz="half" idx="2"/>
          </p:nvPr>
        </p:nvSpPr>
        <p:spPr>
          <a:xfrm>
            <a:off x="4211960" y="1916832"/>
            <a:ext cx="3777568" cy="4536504"/>
          </a:xfrm>
        </p:spPr>
        <p:txBody>
          <a:bodyPr>
            <a:normAutofit fontScale="55000" lnSpcReduction="20000"/>
          </a:bodyPr>
          <a:lstStyle/>
          <a:p>
            <a:pPr algn="just">
              <a:buNone/>
            </a:pPr>
            <a:r>
              <a:rPr lang="es-CO" dirty="0" smtClean="0"/>
              <a:t>     Tal y como se establece en la tabla 3, Wilcoxon determinó diferencias significativas (p=0,012) al comparar las respuestas positivas dispuestas por los especialistas encuestados con las 8 preguntas establecidas en las tablas 1 y 2. Los rangos establecieron 8 indicadores positivos, infiriendo un incremento de las frecuencias absolutas y porcentuales en las 8 preguntas positivas (Sí) de la encuesta. Lo anterior demuestra que los especialistas han considerado teóricamente que la propuesta de intervención a través de medios acuáticos para el tratamiento y prevención de lesiones en la rodilla de los futbolistas de la Liga Universitaria es positiva en sentido general, aspecto evidenciado en la práctica y en el curso de superación impartido a los profesionales de la actividad física y la fisioterapia.</a:t>
            </a:r>
          </a:p>
          <a:p>
            <a:pPr>
              <a:buNone/>
            </a:pPr>
            <a:endParaRPr lang="es-EC" dirty="0"/>
          </a:p>
        </p:txBody>
      </p:sp>
      <p:pic>
        <p:nvPicPr>
          <p:cNvPr id="7" name="Picture 2"/>
          <p:cNvPicPr>
            <a:picLocks noChangeAspect="1" noChangeArrowheads="1"/>
          </p:cNvPicPr>
          <p:nvPr/>
        </p:nvPicPr>
        <p:blipFill>
          <a:blip r:embed="rId2" cstate="print"/>
          <a:srcRect/>
          <a:stretch>
            <a:fillRect/>
          </a:stretch>
        </p:blipFill>
        <p:spPr bwMode="auto">
          <a:xfrm>
            <a:off x="107951" y="1988840"/>
            <a:ext cx="5616178" cy="2016224"/>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107950" y="4293096"/>
            <a:ext cx="6111875" cy="1457449"/>
          </a:xfrm>
          <a:prstGeom prst="rect">
            <a:avLst/>
          </a:prstGeom>
          <a:noFill/>
          <a:ln w="9525">
            <a:noFill/>
            <a:miter lim="800000"/>
            <a:headEnd/>
            <a:tailEnd/>
          </a:ln>
          <a:effectLst/>
        </p:spPr>
      </p:pic>
    </p:spTree>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242048" cy="692696"/>
          </a:xfrm>
        </p:spPr>
        <p:txBody>
          <a:bodyPr/>
          <a:lstStyle/>
          <a:p>
            <a:pPr algn="ctr"/>
            <a:r>
              <a:rPr lang="es-EC" dirty="0" smtClean="0">
                <a:solidFill>
                  <a:schemeClr val="bg1"/>
                </a:solidFill>
              </a:rPr>
              <a:t>ANÁLISIS DE LOS RESULTADOS</a:t>
            </a:r>
            <a:endParaRPr lang="es-EC" dirty="0">
              <a:solidFill>
                <a:schemeClr val="bg1"/>
              </a:solidFill>
            </a:endParaRPr>
          </a:p>
        </p:txBody>
      </p:sp>
      <p:sp>
        <p:nvSpPr>
          <p:cNvPr id="3" name="2 Marcador de contenido"/>
          <p:cNvSpPr>
            <a:spLocks noGrp="1"/>
          </p:cNvSpPr>
          <p:nvPr>
            <p:ph sz="half" idx="1"/>
          </p:nvPr>
        </p:nvSpPr>
        <p:spPr>
          <a:xfrm>
            <a:off x="323528" y="836712"/>
            <a:ext cx="7272808" cy="936104"/>
          </a:xfrm>
        </p:spPr>
        <p:txBody>
          <a:bodyPr>
            <a:normAutofit fontScale="62500" lnSpcReduction="20000"/>
          </a:bodyPr>
          <a:lstStyle/>
          <a:p>
            <a:pPr algn="just">
              <a:buNone/>
            </a:pPr>
            <a:r>
              <a:rPr lang="es-CO" dirty="0" smtClean="0"/>
              <a:t>    Tabla 5: Estudio de los días de recuperación utilizados por los futbolistas estudiados al aplicar los dos tratamientos.</a:t>
            </a:r>
          </a:p>
          <a:p>
            <a:pPr>
              <a:buNone/>
            </a:pPr>
            <a:endParaRPr lang="es-EC" dirty="0"/>
          </a:p>
        </p:txBody>
      </p:sp>
      <p:sp>
        <p:nvSpPr>
          <p:cNvPr id="4" name="3 Marcador de contenido"/>
          <p:cNvSpPr>
            <a:spLocks noGrp="1"/>
          </p:cNvSpPr>
          <p:nvPr>
            <p:ph sz="half" idx="2"/>
          </p:nvPr>
        </p:nvSpPr>
        <p:spPr>
          <a:xfrm>
            <a:off x="4283968" y="1988840"/>
            <a:ext cx="3672408" cy="4525963"/>
          </a:xfrm>
        </p:spPr>
        <p:txBody>
          <a:bodyPr>
            <a:normAutofit fontScale="62500" lnSpcReduction="20000"/>
          </a:bodyPr>
          <a:lstStyle/>
          <a:p>
            <a:pPr algn="just">
              <a:buNone/>
            </a:pPr>
            <a:r>
              <a:rPr lang="es-CO" dirty="0" smtClean="0"/>
              <a:t>    Los días utilizados para la recuperación total de un esguince grado 1 en las rodillas de las dos muestras estudiadas puede evidenciarse en la tabla 5. El grupo 1 al cual se le aplicó el tratamiento tradicional necesito como promedio colectivo 25 días de reposo fuera del entrenamiento, mientras que el grupo 2 en donde se aplicó la propuesta de intervención necesito casi 22 días para la recuperación. La comparación de los días utilizados por ambos grupos estudiados se evidencia en la tabla 6.</a:t>
            </a:r>
          </a:p>
          <a:p>
            <a:pPr>
              <a:buNone/>
            </a:pPr>
            <a:endParaRPr lang="es-EC" dirty="0"/>
          </a:p>
        </p:txBody>
      </p:sp>
      <p:pic>
        <p:nvPicPr>
          <p:cNvPr id="5" name="Picture 2"/>
          <p:cNvPicPr>
            <a:picLocks noChangeAspect="1" noChangeArrowheads="1"/>
          </p:cNvPicPr>
          <p:nvPr/>
        </p:nvPicPr>
        <p:blipFill>
          <a:blip r:embed="rId2" cstate="print"/>
          <a:srcRect/>
          <a:stretch>
            <a:fillRect/>
          </a:stretch>
        </p:blipFill>
        <p:spPr bwMode="auto">
          <a:xfrm>
            <a:off x="179512" y="2132856"/>
            <a:ext cx="5724128" cy="2998787"/>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242048" cy="692696"/>
          </a:xfrm>
        </p:spPr>
        <p:txBody>
          <a:bodyPr/>
          <a:lstStyle/>
          <a:p>
            <a:pPr algn="ctr"/>
            <a:r>
              <a:rPr lang="es-EC" dirty="0" smtClean="0">
                <a:solidFill>
                  <a:schemeClr val="bg1"/>
                </a:solidFill>
              </a:rPr>
              <a:t>ANÁLISIS DE LOS RESULTADOS</a:t>
            </a:r>
            <a:endParaRPr lang="es-EC" dirty="0">
              <a:solidFill>
                <a:schemeClr val="bg1"/>
              </a:solidFill>
            </a:endParaRPr>
          </a:p>
        </p:txBody>
      </p:sp>
      <p:sp>
        <p:nvSpPr>
          <p:cNvPr id="3" name="2 Marcador de contenido"/>
          <p:cNvSpPr>
            <a:spLocks noGrp="1"/>
          </p:cNvSpPr>
          <p:nvPr>
            <p:ph sz="half" idx="1"/>
          </p:nvPr>
        </p:nvSpPr>
        <p:spPr>
          <a:xfrm>
            <a:off x="179512" y="692697"/>
            <a:ext cx="7488832" cy="792088"/>
          </a:xfrm>
        </p:spPr>
        <p:txBody>
          <a:bodyPr>
            <a:normAutofit fontScale="55000" lnSpcReduction="20000"/>
          </a:bodyPr>
          <a:lstStyle/>
          <a:p>
            <a:pPr algn="just">
              <a:buNone/>
            </a:pPr>
            <a:r>
              <a:rPr lang="es-CO" dirty="0" smtClean="0"/>
              <a:t>    </a:t>
            </a:r>
          </a:p>
          <a:p>
            <a:pPr algn="just">
              <a:buNone/>
            </a:pPr>
            <a:r>
              <a:rPr lang="es-CO" dirty="0" smtClean="0"/>
              <a:t>     Tabla 6: Estudio de los días de recuperación utilizados por los futbolistas estudiados al aplicar los dos tratamientos.</a:t>
            </a:r>
          </a:p>
          <a:p>
            <a:pPr>
              <a:buNone/>
            </a:pPr>
            <a:endParaRPr lang="es-EC" dirty="0"/>
          </a:p>
        </p:txBody>
      </p:sp>
      <p:sp>
        <p:nvSpPr>
          <p:cNvPr id="4" name="3 Marcador de contenido"/>
          <p:cNvSpPr>
            <a:spLocks noGrp="1"/>
          </p:cNvSpPr>
          <p:nvPr>
            <p:ph sz="half" idx="2"/>
          </p:nvPr>
        </p:nvSpPr>
        <p:spPr>
          <a:xfrm>
            <a:off x="4283968" y="1988840"/>
            <a:ext cx="3705560" cy="4525963"/>
          </a:xfrm>
        </p:spPr>
        <p:txBody>
          <a:bodyPr>
            <a:normAutofit fontScale="55000" lnSpcReduction="20000"/>
          </a:bodyPr>
          <a:lstStyle/>
          <a:p>
            <a:pPr algn="just">
              <a:buNone/>
            </a:pPr>
            <a:r>
              <a:rPr lang="es-CO" dirty="0" smtClean="0"/>
              <a:t>     </a:t>
            </a:r>
            <a:r>
              <a:rPr lang="es-CO" sz="3300" dirty="0" smtClean="0"/>
              <a:t>El estudio comparativo establecido en la tabla 6, evidencia un mayor rango promedio en el tratamiento tradicional (17,27) que en el tratamiento propuesto (8,38), estableciéndose una diferencia significativa según la Prueba U de Mann-</a:t>
            </a:r>
            <a:r>
              <a:rPr lang="es-CO" sz="3300" dirty="0" err="1" smtClean="0"/>
              <a:t>Whitney</a:t>
            </a:r>
            <a:r>
              <a:rPr lang="es-CO" sz="3300" dirty="0" smtClean="0"/>
              <a:t> (p=0,002) a favor del tratamiento propuesto. Lo anterior permite demostrar para el presente estudio, que un tratamiento basado en medios acuáticos disminuye el tiempo de recuperación del futbolista en una lesión de rodilla, que para el  caso está relacionada con un esguince de grado 1.</a:t>
            </a:r>
          </a:p>
          <a:p>
            <a:pPr>
              <a:buNone/>
            </a:pPr>
            <a:endParaRPr lang="es-EC" dirty="0"/>
          </a:p>
        </p:txBody>
      </p:sp>
      <p:pic>
        <p:nvPicPr>
          <p:cNvPr id="5" name="Picture 2"/>
          <p:cNvPicPr>
            <a:picLocks noChangeAspect="1" noChangeArrowheads="1"/>
          </p:cNvPicPr>
          <p:nvPr/>
        </p:nvPicPr>
        <p:blipFill>
          <a:blip r:embed="rId2" cstate="print"/>
          <a:srcRect/>
          <a:stretch>
            <a:fillRect/>
          </a:stretch>
        </p:blipFill>
        <p:spPr bwMode="auto">
          <a:xfrm>
            <a:off x="0" y="2052439"/>
            <a:ext cx="6111875" cy="3680817"/>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7376" y="44624"/>
            <a:ext cx="7239000" cy="755576"/>
          </a:xfrm>
          <a:solidFill>
            <a:schemeClr val="tx2"/>
          </a:solidFill>
          <a:ln w="28575">
            <a:solidFill>
              <a:schemeClr val="bg1"/>
            </a:solidFill>
          </a:ln>
        </p:spPr>
        <p:txBody>
          <a:bodyPr/>
          <a:lstStyle/>
          <a:p>
            <a:pPr algn="ctr"/>
            <a:r>
              <a:rPr lang="es-EC" dirty="0" smtClean="0">
                <a:solidFill>
                  <a:schemeClr val="bg1"/>
                </a:solidFill>
              </a:rPr>
              <a:t>CONCLUSIONES</a:t>
            </a:r>
            <a:endParaRPr lang="es-EC" dirty="0">
              <a:solidFill>
                <a:schemeClr val="bg1"/>
              </a:solidFill>
            </a:endParaRPr>
          </a:p>
        </p:txBody>
      </p:sp>
      <p:sp>
        <p:nvSpPr>
          <p:cNvPr id="3" name="2 Marcador de contenido"/>
          <p:cNvSpPr>
            <a:spLocks noGrp="1"/>
          </p:cNvSpPr>
          <p:nvPr>
            <p:ph idx="1"/>
          </p:nvPr>
        </p:nvSpPr>
        <p:spPr>
          <a:xfrm>
            <a:off x="457200" y="980728"/>
            <a:ext cx="7427168" cy="5760640"/>
          </a:xfrm>
        </p:spPr>
        <p:txBody>
          <a:bodyPr>
            <a:normAutofit fontScale="77500" lnSpcReduction="20000"/>
          </a:bodyPr>
          <a:lstStyle/>
          <a:p>
            <a:pPr marL="342900" indent="-342900" algn="just">
              <a:buFont typeface="+mj-lt"/>
              <a:buAutoNum type="arabicPeriod"/>
              <a:defRPr/>
            </a:pPr>
            <a:r>
              <a:rPr lang="es-CO" dirty="0" smtClean="0"/>
              <a:t>Dado el análisis de los antecedentes de la investigación, se evidenció que los índices de lesiones en futbolistas son altos, enfatizando las lesiones de rodillas como lesiones asiduas en futbolistas de la categoría senior.</a:t>
            </a:r>
          </a:p>
          <a:p>
            <a:pPr marL="342900" indent="-342900" algn="just">
              <a:buFont typeface="+mj-lt"/>
              <a:buAutoNum type="arabicPeriod"/>
              <a:defRPr/>
            </a:pPr>
            <a:r>
              <a:rPr lang="es-CO" dirty="0" smtClean="0"/>
              <a:t>Existen varios tratamientos en el mercado para tratar las lesiones en rodillas en deportistas y no deportistas, incluyendo aquellos que utilizan medios acuáticos.</a:t>
            </a:r>
          </a:p>
          <a:p>
            <a:pPr marL="342900" indent="-342900" algn="just">
              <a:buFont typeface="+mj-lt"/>
              <a:buAutoNum type="arabicPeriod"/>
              <a:defRPr/>
            </a:pPr>
            <a:r>
              <a:rPr lang="es-CO" dirty="0" smtClean="0"/>
              <a:t>El plan de rehabilitación por medios acuáticos fue validado teóricamente a través de una encuesta a 20 especialistas antes y después de implementada la propuesta de intervención en el periodo 2017-2018. Las respuestas de los especialistas fueron satisfactorias, sobre todo en el segundo momento de aplicado la encuesta,  siendo esta significativamente diferente que la encuesta aplicada en el primer momento o pretest.</a:t>
            </a:r>
          </a:p>
          <a:p>
            <a:pPr marL="342900" indent="-342900" algn="just">
              <a:buFont typeface="+mj-lt"/>
              <a:buAutoNum type="arabicPeriod"/>
              <a:defRPr/>
            </a:pPr>
            <a:r>
              <a:rPr lang="es-CO" dirty="0" smtClean="0"/>
              <a:t>Los días de recuperación comparados en los dos grupos independientes sometidos a distintos tratamientos (Tradicional y la propuesta de intervención) fueron significativamente diferente  a favor del tratamiento por medios acuáticos, demostrándose la pertinencia y utilidad de la investigación.</a:t>
            </a:r>
          </a:p>
        </p:txBody>
      </p:sp>
    </p:spTree>
    <p:extLst>
      <p:ext uri="{BB962C8B-B14F-4D97-AF65-F5344CB8AC3E}">
        <p14:creationId xmlns="" xmlns:p14="http://schemas.microsoft.com/office/powerpoint/2010/main" val="263014429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7376" y="332656"/>
            <a:ext cx="7239000" cy="720080"/>
          </a:xfrm>
          <a:solidFill>
            <a:schemeClr val="tx2"/>
          </a:solidFill>
          <a:ln w="28575">
            <a:solidFill>
              <a:schemeClr val="bg1"/>
            </a:solidFill>
          </a:ln>
        </p:spPr>
        <p:txBody>
          <a:bodyPr/>
          <a:lstStyle/>
          <a:p>
            <a:pPr algn="ctr"/>
            <a:r>
              <a:rPr lang="es-EC" dirty="0" smtClean="0">
                <a:solidFill>
                  <a:schemeClr val="bg1"/>
                </a:solidFill>
              </a:rPr>
              <a:t>RECOMENDACIONES</a:t>
            </a:r>
            <a:endParaRPr lang="es-EC" dirty="0">
              <a:solidFill>
                <a:schemeClr val="bg1"/>
              </a:solidFill>
            </a:endParaRPr>
          </a:p>
        </p:txBody>
      </p:sp>
      <p:sp>
        <p:nvSpPr>
          <p:cNvPr id="3" name="2 Marcador de contenido"/>
          <p:cNvSpPr>
            <a:spLocks noGrp="1"/>
          </p:cNvSpPr>
          <p:nvPr>
            <p:ph idx="1"/>
          </p:nvPr>
        </p:nvSpPr>
        <p:spPr>
          <a:xfrm>
            <a:off x="457200" y="1196752"/>
            <a:ext cx="7427168" cy="5616624"/>
          </a:xfrm>
        </p:spPr>
        <p:txBody>
          <a:bodyPr>
            <a:normAutofit/>
          </a:bodyPr>
          <a:lstStyle/>
          <a:p>
            <a:endParaRPr lang="es-ES" dirty="0" smtClean="0"/>
          </a:p>
          <a:p>
            <a:pPr marL="342900" indent="-342900" algn="just">
              <a:buFont typeface="+mj-lt"/>
              <a:buAutoNum type="arabicPeriod"/>
              <a:defRPr/>
            </a:pPr>
            <a:r>
              <a:rPr lang="es-CO" dirty="0" smtClean="0"/>
              <a:t>Ampliar la aplicación del tratamiento propuesto a otras muestras de estudio para validar los resultados obtenidos.</a:t>
            </a:r>
          </a:p>
          <a:p>
            <a:pPr marL="342900" indent="-342900" algn="just">
              <a:buFont typeface="+mj-lt"/>
              <a:buAutoNum type="arabicPeriod"/>
              <a:defRPr/>
            </a:pPr>
            <a:r>
              <a:rPr lang="es-CO" dirty="0" smtClean="0"/>
              <a:t>Excluir el tratamiento tradicional  en conjunto con el propuesto, valorando sí existen iguales efectos a los obtenidos en la presente investigación.</a:t>
            </a:r>
          </a:p>
          <a:p>
            <a:pPr marL="342900" indent="-342900" algn="just">
              <a:buFont typeface="+mj-lt"/>
              <a:buAutoNum type="arabicPeriod"/>
              <a:defRPr/>
            </a:pPr>
            <a:r>
              <a:rPr lang="es-CO" dirty="0" smtClean="0"/>
              <a:t>Aplicar la propuesta a muestras del sexo femenino, valorando si se alcanzan resultados similares en un sexo distinto al estudiado.</a:t>
            </a:r>
          </a:p>
          <a:p>
            <a:pPr algn="just"/>
            <a:endParaRPr lang="es-ES" dirty="0" smtClean="0"/>
          </a:p>
        </p:txBody>
      </p:sp>
    </p:spTree>
    <p:extLst>
      <p:ext uri="{BB962C8B-B14F-4D97-AF65-F5344CB8AC3E}">
        <p14:creationId xmlns="" xmlns:p14="http://schemas.microsoft.com/office/powerpoint/2010/main" val="2108783019"/>
      </p:ext>
    </p:extLst>
  </p:cSld>
  <p:clrMapOvr>
    <a:masterClrMapping/>
  </p:clrMapOvr>
  <p:transition spd="slow">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692696"/>
            <a:ext cx="8352928" cy="5976664"/>
          </a:xfrm>
        </p:spPr>
        <p:txBody>
          <a:bodyPr>
            <a:normAutofit/>
          </a:bodyPr>
          <a:lstStyle/>
          <a:p>
            <a:pPr marL="0" indent="0">
              <a:buNone/>
            </a:pPr>
            <a:endParaRPr lang="es-EC" sz="7200" dirty="0" smtClean="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endParaRPr>
          </a:p>
          <a:p>
            <a:pPr marL="0" indent="0" algn="ctr">
              <a:buNone/>
            </a:pPr>
            <a:r>
              <a:rPr lang="es-EC" sz="8000" dirty="0" smtClean="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rPr>
              <a:t>¡¡¡</a:t>
            </a:r>
            <a:r>
              <a:rPr lang="es-EC" sz="8000" dirty="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rPr>
              <a:t>GRACIAS POR SU </a:t>
            </a:r>
            <a:r>
              <a:rPr lang="es-EC" sz="8000" dirty="0" smtClean="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rPr>
              <a:t>ATENCIÓN</a:t>
            </a:r>
            <a:r>
              <a:rPr lang="es-EC" sz="8000" dirty="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rPr>
              <a:t>!!!</a:t>
            </a:r>
            <a:endParaRPr lang="es-EC" sz="8000" dirty="0"/>
          </a:p>
          <a:p>
            <a:pPr marL="0" indent="0">
              <a:buNone/>
            </a:pPr>
            <a:endParaRPr lang="es-EC" sz="7200" dirty="0"/>
          </a:p>
        </p:txBody>
      </p:sp>
    </p:spTree>
    <p:extLst>
      <p:ext uri="{BB962C8B-B14F-4D97-AF65-F5344CB8AC3E}">
        <p14:creationId xmlns="" xmlns:p14="http://schemas.microsoft.com/office/powerpoint/2010/main" val="4114099761"/>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3752"/>
            <a:ext cx="7239000" cy="782960"/>
          </a:xfrm>
          <a:solidFill>
            <a:schemeClr val="tx2"/>
          </a:solidFill>
          <a:ln w="28575">
            <a:solidFill>
              <a:schemeClr val="bg1"/>
            </a:solidFill>
          </a:ln>
        </p:spPr>
        <p:txBody>
          <a:bodyPr/>
          <a:lstStyle/>
          <a:p>
            <a:pPr algn="ctr"/>
            <a:r>
              <a:rPr lang="es-EC" dirty="0" smtClean="0">
                <a:solidFill>
                  <a:schemeClr val="bg1"/>
                </a:solidFill>
              </a:rPr>
              <a:t>PROBLEMA</a:t>
            </a:r>
            <a:endParaRPr lang="es-EC" dirty="0">
              <a:solidFill>
                <a:schemeClr val="bg1"/>
              </a:solidFill>
            </a:endParaRPr>
          </a:p>
        </p:txBody>
      </p:sp>
      <p:graphicFrame>
        <p:nvGraphicFramePr>
          <p:cNvPr id="4" name="4 Marcador de contenido"/>
          <p:cNvGraphicFramePr>
            <a:graphicFrameLocks noGrp="1"/>
          </p:cNvGraphicFramePr>
          <p:nvPr>
            <p:ph idx="1"/>
            <p:extLst>
              <p:ext uri="{D42A27DB-BD31-4B8C-83A1-F6EECF244321}">
                <p14:modId xmlns="" xmlns:p14="http://schemas.microsoft.com/office/powerpoint/2010/main" val="2813633049"/>
              </p:ext>
            </p:extLst>
          </p:nvPr>
        </p:nvGraphicFramePr>
        <p:xfrm>
          <a:off x="0" y="836712"/>
          <a:ext cx="8172400" cy="561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6569229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147248" cy="792088"/>
          </a:xfrm>
          <a:solidFill>
            <a:schemeClr val="tx2"/>
          </a:solidFill>
          <a:ln w="28575">
            <a:solidFill>
              <a:schemeClr val="bg1"/>
            </a:solidFill>
          </a:ln>
        </p:spPr>
        <p:txBody>
          <a:bodyPr>
            <a:normAutofit/>
          </a:bodyPr>
          <a:lstStyle/>
          <a:p>
            <a:pPr algn="ctr"/>
            <a:r>
              <a:rPr lang="es-EC" dirty="0" smtClean="0">
                <a:solidFill>
                  <a:schemeClr val="bg1"/>
                </a:solidFill>
              </a:rPr>
              <a:t>OBJETIVOS DE LA INVESTIGACIÓN</a:t>
            </a:r>
            <a:endParaRPr lang="es-EC" dirty="0">
              <a:solidFill>
                <a:schemeClr val="bg1"/>
              </a:solidFill>
            </a:endParaRPr>
          </a:p>
        </p:txBody>
      </p:sp>
      <p:sp>
        <p:nvSpPr>
          <p:cNvPr id="5" name="2 Marcador de texto"/>
          <p:cNvSpPr txBox="1">
            <a:spLocks/>
          </p:cNvSpPr>
          <p:nvPr/>
        </p:nvSpPr>
        <p:spPr>
          <a:xfrm>
            <a:off x="179512" y="1484784"/>
            <a:ext cx="3520440" cy="457200"/>
          </a:xfrm>
          <a:prstGeom prst="rect">
            <a:avLst/>
          </a:prstGeom>
          <a:solidFill>
            <a:schemeClr val="bg1">
              <a:lumMod val="6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lt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lt1"/>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lt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lt1"/>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lt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lt1"/>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lt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lt1"/>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lt1"/>
                </a:solidFill>
                <a:latin typeface="+mn-lt"/>
                <a:ea typeface="+mn-ea"/>
                <a:cs typeface="+mn-cs"/>
              </a:defRPr>
            </a:lvl9pPr>
            <a:extLst/>
          </a:lstStyle>
          <a:p>
            <a:pPr marL="0" indent="0" algn="ctr">
              <a:buNone/>
            </a:pP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OBJETIVO GENERAL</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6" name="3 Marcador de texto"/>
          <p:cNvSpPr txBox="1">
            <a:spLocks/>
          </p:cNvSpPr>
          <p:nvPr/>
        </p:nvSpPr>
        <p:spPr>
          <a:xfrm>
            <a:off x="4579952" y="1484784"/>
            <a:ext cx="3520440" cy="457200"/>
          </a:xfrm>
          <a:prstGeom prst="rect">
            <a:avLst/>
          </a:prstGeom>
          <a:solidFill>
            <a:schemeClr val="bg1">
              <a:lumMod val="6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lt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lt1"/>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lt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lt1"/>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lt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lt1"/>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lt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lt1"/>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lt1"/>
                </a:solidFill>
                <a:latin typeface="+mn-lt"/>
                <a:ea typeface="+mn-ea"/>
                <a:cs typeface="+mn-cs"/>
              </a:defRPr>
            </a:lvl9pPr>
            <a:extLst/>
          </a:lstStyle>
          <a:p>
            <a:pPr marL="0" indent="0" algn="ctr">
              <a:buNone/>
            </a:pP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OBJETIVOS ESPECÍFICOS</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4 Marcador de contenido"/>
          <p:cNvSpPr>
            <a:spLocks noGrp="1"/>
          </p:cNvSpPr>
          <p:nvPr>
            <p:ph sz="quarter" idx="4294967295"/>
          </p:nvPr>
        </p:nvSpPr>
        <p:spPr>
          <a:xfrm>
            <a:off x="251520" y="2564904"/>
            <a:ext cx="3456384" cy="2808312"/>
          </a:xfrm>
          <a:prstGeom prst="rect">
            <a:avLst/>
          </a:prstGeom>
          <a:solidFill>
            <a:schemeClr val="bg1">
              <a:lumMod val="8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just">
              <a:defRPr/>
            </a:pPr>
            <a:r>
              <a:rPr lang="es-CO" sz="2000" dirty="0" smtClean="0">
                <a:solidFill>
                  <a:schemeClr val="tx1"/>
                </a:solidFill>
              </a:rPr>
              <a:t>DISEÑAR UN GRUPO DE EJERCICIOS EN EL AGUA PARA CONTRIBUIR A LA REHABILITACIÓN DE LOS LIGAMENTOS DE LA RODILLA EN FUTBOLISTAS DE LA LIGA DEPORTIVA UNIVERSITARIA.</a:t>
            </a:r>
            <a:endParaRPr lang="es-CO" sz="2000" dirty="0">
              <a:solidFill>
                <a:schemeClr val="tx1"/>
              </a:solidFill>
            </a:endParaRPr>
          </a:p>
        </p:txBody>
      </p:sp>
      <p:sp>
        <p:nvSpPr>
          <p:cNvPr id="8" name="5 Marcador de contenido"/>
          <p:cNvSpPr>
            <a:spLocks noGrp="1"/>
          </p:cNvSpPr>
          <p:nvPr>
            <p:ph sz="quarter" idx="4294967295"/>
          </p:nvPr>
        </p:nvSpPr>
        <p:spPr>
          <a:xfrm>
            <a:off x="3923928" y="2060848"/>
            <a:ext cx="4968552" cy="4680521"/>
          </a:xfrm>
          <a:prstGeom prst="rect">
            <a:avLst/>
          </a:prstGeom>
          <a:solidFill>
            <a:schemeClr val="bg1">
              <a:lumMod val="8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lvl="0"/>
            <a:endParaRPr lang="es-ES" sz="1600" b="1" dirty="0" smtClean="0">
              <a:solidFill>
                <a:schemeClr val="tx1"/>
              </a:solidFill>
            </a:endParaRPr>
          </a:p>
          <a:p>
            <a:pPr lvl="0"/>
            <a:r>
              <a:rPr lang="es-ES" sz="1600" dirty="0" smtClean="0">
                <a:solidFill>
                  <a:schemeClr val="tx1"/>
                </a:solidFill>
              </a:rPr>
              <a:t>TEORIZAR </a:t>
            </a:r>
            <a:r>
              <a:rPr lang="es-CO" sz="1600" dirty="0" smtClean="0">
                <a:solidFill>
                  <a:schemeClr val="tx1"/>
                </a:solidFill>
              </a:rPr>
              <a:t>A PARTIR DE LOS POSTULADOS DE REHABILITACIÓN NACIONAL E INTERNACIONAL EXISTENTES SOBRE LA PREVENCIÓN Y TRATAMIENTO DE LESIONES DE RODILLAS EN DEPORTISTAS, ENFATIZANDO EN EL FÚTBOL.</a:t>
            </a:r>
            <a:endParaRPr lang="es-ES" sz="1600" dirty="0" smtClean="0">
              <a:solidFill>
                <a:schemeClr val="tx1"/>
              </a:solidFill>
            </a:endParaRPr>
          </a:p>
          <a:p>
            <a:pPr marL="0" lvl="0" indent="0">
              <a:buNone/>
            </a:pPr>
            <a:endParaRPr lang="es-EC" sz="1600" b="1" dirty="0" smtClean="0">
              <a:solidFill>
                <a:schemeClr val="tx1"/>
              </a:solidFill>
            </a:endParaRPr>
          </a:p>
          <a:p>
            <a:pPr lvl="0"/>
            <a:r>
              <a:rPr lang="es-ES" sz="1600" dirty="0" smtClean="0">
                <a:solidFill>
                  <a:schemeClr val="tx1"/>
                </a:solidFill>
              </a:rPr>
              <a:t>DETERMINAR </a:t>
            </a:r>
            <a:r>
              <a:rPr lang="es-CO" sz="1600" dirty="0" smtClean="0">
                <a:solidFill>
                  <a:schemeClr val="tx1"/>
                </a:solidFill>
              </a:rPr>
              <a:t>A PARTIR DE LA LITERATURA INTERNACIONAL LA CLASIFICACIÓN Y TERMINOLOGÍA DE LAS LESIONES EN RODILLA EN DEPORTISTAS, ASÍ COMO LOS POSIBLES TRATAMIENTOS.</a:t>
            </a:r>
            <a:endParaRPr lang="es-ES" sz="1600" dirty="0" smtClean="0">
              <a:solidFill>
                <a:schemeClr val="tx1"/>
              </a:solidFill>
            </a:endParaRPr>
          </a:p>
          <a:p>
            <a:pPr lvl="0"/>
            <a:endParaRPr lang="es-ES" sz="1600" b="1" dirty="0" smtClean="0">
              <a:solidFill>
                <a:schemeClr val="tx1"/>
              </a:solidFill>
            </a:endParaRPr>
          </a:p>
          <a:p>
            <a:pPr lvl="0"/>
            <a:r>
              <a:rPr lang="es-ES" sz="1600" dirty="0" smtClean="0">
                <a:solidFill>
                  <a:schemeClr val="tx1"/>
                </a:solidFill>
              </a:rPr>
              <a:t>DELIMITAR </a:t>
            </a:r>
            <a:r>
              <a:rPr lang="es-CO" sz="1600" dirty="0" smtClean="0">
                <a:solidFill>
                  <a:schemeClr val="tx1"/>
                </a:solidFill>
              </a:rPr>
              <a:t>LOS EJERCICIOS EN EL MEDIO ACUÁTICO UTILIZADOS PARA LA REHABILITACIÓN DE LAS LESIONES DE LIGAMENTOS DE RODILLAS EN FUTBOLISTAS.</a:t>
            </a:r>
            <a:endParaRPr lang="es-ES" sz="1600" dirty="0" smtClean="0">
              <a:solidFill>
                <a:schemeClr val="tx1"/>
              </a:solidFill>
            </a:endParaRPr>
          </a:p>
        </p:txBody>
      </p:sp>
    </p:spTree>
    <p:extLst>
      <p:ext uri="{BB962C8B-B14F-4D97-AF65-F5344CB8AC3E}">
        <p14:creationId xmlns="" xmlns:p14="http://schemas.microsoft.com/office/powerpoint/2010/main" val="2473033013"/>
      </p:ext>
    </p:extLst>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9384" y="404664"/>
            <a:ext cx="7239000" cy="1008112"/>
          </a:xfrm>
          <a:solidFill>
            <a:schemeClr val="tx2"/>
          </a:solidFill>
          <a:ln w="28575">
            <a:solidFill>
              <a:schemeClr val="bg1"/>
            </a:solidFill>
          </a:ln>
        </p:spPr>
        <p:txBody>
          <a:bodyPr>
            <a:normAutofit/>
          </a:bodyPr>
          <a:lstStyle/>
          <a:p>
            <a:pPr algn="ctr"/>
            <a:r>
              <a:rPr lang="es-EC" dirty="0" smtClean="0">
                <a:solidFill>
                  <a:schemeClr val="bg1"/>
                </a:solidFill>
              </a:rPr>
              <a:t>HIPÓTESIS</a:t>
            </a:r>
            <a:r>
              <a:rPr lang="es-EC" dirty="0" smtClean="0">
                <a:solidFill>
                  <a:schemeClr val="tx1"/>
                </a:solidFill>
              </a:rPr>
              <a:t> </a:t>
            </a:r>
            <a:endParaRPr lang="es-EC"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869820481"/>
              </p:ext>
            </p:extLst>
          </p:nvPr>
        </p:nvGraphicFramePr>
        <p:xfrm>
          <a:off x="467544" y="2348880"/>
          <a:ext cx="813690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Dario\Pictures\rod1.jpg"/>
          <p:cNvPicPr>
            <a:picLocks noChangeAspect="1" noChangeArrowheads="1"/>
          </p:cNvPicPr>
          <p:nvPr/>
        </p:nvPicPr>
        <p:blipFill>
          <a:blip r:embed="rId7" cstate="print"/>
          <a:srcRect/>
          <a:stretch>
            <a:fillRect/>
          </a:stretch>
        </p:blipFill>
        <p:spPr bwMode="auto">
          <a:xfrm>
            <a:off x="395536" y="2492896"/>
            <a:ext cx="3600400" cy="3672408"/>
          </a:xfrm>
          <a:prstGeom prst="rect">
            <a:avLst/>
          </a:prstGeom>
          <a:noFill/>
        </p:spPr>
      </p:pic>
    </p:spTree>
    <p:extLst>
      <p:ext uri="{BB962C8B-B14F-4D97-AF65-F5344CB8AC3E}">
        <p14:creationId xmlns="" xmlns:p14="http://schemas.microsoft.com/office/powerpoint/2010/main" val="110253359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7239000" cy="1008112"/>
          </a:xfrm>
          <a:solidFill>
            <a:schemeClr val="tx2"/>
          </a:solidFill>
        </p:spPr>
        <p:style>
          <a:lnRef idx="3">
            <a:schemeClr val="lt1"/>
          </a:lnRef>
          <a:fillRef idx="1">
            <a:schemeClr val="dk1"/>
          </a:fillRef>
          <a:effectRef idx="1">
            <a:schemeClr val="dk1"/>
          </a:effectRef>
          <a:fontRef idx="minor">
            <a:schemeClr val="lt1"/>
          </a:fontRef>
        </p:style>
        <p:txBody>
          <a:bodyPr>
            <a:noAutofit/>
          </a:bodyPr>
          <a:lstStyle/>
          <a:p>
            <a:pPr algn="ctr"/>
            <a:r>
              <a:rPr lang="es-EC" sz="4000" dirty="0" smtClean="0">
                <a:solidFill>
                  <a:schemeClr val="bg1"/>
                </a:solidFill>
              </a:rPr>
              <a:t>TIPO DE INVESTIGACIÓN</a:t>
            </a:r>
            <a:endParaRPr lang="es-EC" sz="4000"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3763978104"/>
              </p:ext>
            </p:extLst>
          </p:nvPr>
        </p:nvGraphicFramePr>
        <p:xfrm>
          <a:off x="179512" y="1196752"/>
          <a:ext cx="792088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30045410"/>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7376" y="81136"/>
            <a:ext cx="7239000" cy="1115616"/>
          </a:xfrm>
          <a:solidFill>
            <a:schemeClr val="tx2"/>
          </a:solidFill>
          <a:ln w="28575">
            <a:solidFill>
              <a:schemeClr val="bg1"/>
            </a:solidFill>
          </a:ln>
        </p:spPr>
        <p:txBody>
          <a:bodyPr>
            <a:normAutofit/>
          </a:bodyPr>
          <a:lstStyle/>
          <a:p>
            <a:pPr algn="ctr"/>
            <a:r>
              <a:rPr lang="es-EC" dirty="0" smtClean="0">
                <a:solidFill>
                  <a:schemeClr val="bg1"/>
                </a:solidFill>
              </a:rPr>
              <a:t>POBLACIÓN Y MUESTRA</a:t>
            </a:r>
            <a:endParaRPr lang="es-EC" dirty="0">
              <a:solidFill>
                <a:schemeClr val="bg1"/>
              </a:solidFill>
            </a:endParaRPr>
          </a:p>
        </p:txBody>
      </p:sp>
      <p:sp>
        <p:nvSpPr>
          <p:cNvPr id="5" name="4 Elipse"/>
          <p:cNvSpPr/>
          <p:nvPr/>
        </p:nvSpPr>
        <p:spPr>
          <a:xfrm>
            <a:off x="5004048" y="3284984"/>
            <a:ext cx="2664296" cy="504056"/>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REQUISITOS:</a:t>
            </a:r>
            <a:endParaRPr lang="es-EC" dirty="0">
              <a:solidFill>
                <a:schemeClr val="tx1"/>
              </a:solidFill>
            </a:endParaRPr>
          </a:p>
        </p:txBody>
      </p:sp>
      <p:sp>
        <p:nvSpPr>
          <p:cNvPr id="8" name="7 Rectángulo"/>
          <p:cNvSpPr/>
          <p:nvPr/>
        </p:nvSpPr>
        <p:spPr>
          <a:xfrm>
            <a:off x="755576" y="1412776"/>
            <a:ext cx="2786944" cy="20882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es-EC" dirty="0" smtClean="0">
                <a:solidFill>
                  <a:schemeClr val="tx1"/>
                </a:solidFill>
              </a:rPr>
              <a:t>FUTBOLISTAS CON LESIONES LIGAMENTOSAS EN RODILLA EN TODAS LAS CATEGORÍAS DE LDU.</a:t>
            </a:r>
          </a:p>
        </p:txBody>
      </p:sp>
      <p:sp>
        <p:nvSpPr>
          <p:cNvPr id="9" name="8 Rectángulo"/>
          <p:cNvSpPr/>
          <p:nvPr/>
        </p:nvSpPr>
        <p:spPr>
          <a:xfrm>
            <a:off x="4067944" y="4293096"/>
            <a:ext cx="4680520" cy="2376264"/>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endParaRPr lang="es-ES_tradnl" dirty="0" smtClean="0"/>
          </a:p>
          <a:p>
            <a:pPr marL="285750" lvl="0" indent="-285750">
              <a:buFont typeface="Arial" pitchFamily="34" charset="0"/>
              <a:buChar char="•"/>
            </a:pPr>
            <a:r>
              <a:rPr lang="es-CO" i="1" dirty="0" smtClean="0">
                <a:solidFill>
                  <a:schemeClr val="tx1"/>
                </a:solidFill>
              </a:rPr>
              <a:t>EXPERIENCIAS POR MÁS DE 10 AÑOS COMO ENTRENADOR O REHABILITADOR EN EL FÚTBOL.</a:t>
            </a:r>
          </a:p>
          <a:p>
            <a:pPr marL="285750" lvl="0" indent="-285750">
              <a:buFont typeface="Arial" pitchFamily="34" charset="0"/>
              <a:buChar char="•"/>
            </a:pPr>
            <a:r>
              <a:rPr lang="es-CO" i="1" dirty="0" smtClean="0">
                <a:solidFill>
                  <a:schemeClr val="tx1"/>
                </a:solidFill>
              </a:rPr>
              <a:t>CONSTAR CON LAS CERTIFICACIONES DE PREGRADO Y POSTGRADO NECESARIAS PARA LOGRAR UNA COMPRENSIÓN DEL FENÓMENO ESTUDIADO.</a:t>
            </a:r>
            <a:endParaRPr lang="es-EC" dirty="0" smtClean="0">
              <a:solidFill>
                <a:schemeClr val="tx1"/>
              </a:solidFill>
            </a:endParaRPr>
          </a:p>
        </p:txBody>
      </p:sp>
      <p:sp>
        <p:nvSpPr>
          <p:cNvPr id="10" name="9 Rectángulo"/>
          <p:cNvSpPr/>
          <p:nvPr/>
        </p:nvSpPr>
        <p:spPr>
          <a:xfrm>
            <a:off x="4932040" y="1412776"/>
            <a:ext cx="2808312" cy="136815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es-EC" dirty="0" smtClean="0">
                <a:solidFill>
                  <a:schemeClr val="tx1"/>
                </a:solidFill>
              </a:rPr>
              <a:t>10 ENTRENAMIENTO DEPORTIVO</a:t>
            </a:r>
          </a:p>
          <a:p>
            <a:pPr marL="285750" lvl="0" indent="-285750">
              <a:buFont typeface="Arial" pitchFamily="34" charset="0"/>
              <a:buChar char="•"/>
            </a:pPr>
            <a:r>
              <a:rPr lang="es-EC" dirty="0" smtClean="0">
                <a:solidFill>
                  <a:schemeClr val="tx1"/>
                </a:solidFill>
              </a:rPr>
              <a:t>10 REHABILITACIÓN</a:t>
            </a:r>
            <a:endParaRPr lang="es-EC" dirty="0">
              <a:solidFill>
                <a:schemeClr val="tx1"/>
              </a:solidFill>
            </a:endParaRPr>
          </a:p>
        </p:txBody>
      </p:sp>
      <p:sp>
        <p:nvSpPr>
          <p:cNvPr id="13" name="12 Flecha abajo"/>
          <p:cNvSpPr/>
          <p:nvPr/>
        </p:nvSpPr>
        <p:spPr>
          <a:xfrm>
            <a:off x="6156176" y="3861048"/>
            <a:ext cx="360040" cy="35165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a:t>
            </a:r>
            <a:endParaRPr lang="es-EC" dirty="0"/>
          </a:p>
        </p:txBody>
      </p:sp>
      <p:sp>
        <p:nvSpPr>
          <p:cNvPr id="15" name="14 Flecha abajo"/>
          <p:cNvSpPr/>
          <p:nvPr/>
        </p:nvSpPr>
        <p:spPr>
          <a:xfrm>
            <a:off x="6122373" y="2924944"/>
            <a:ext cx="393843" cy="28803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descr="C:\Users\Dario\Pictures\fut2.jpg"/>
          <p:cNvPicPr>
            <a:picLocks noChangeAspect="1" noChangeArrowheads="1"/>
          </p:cNvPicPr>
          <p:nvPr/>
        </p:nvPicPr>
        <p:blipFill>
          <a:blip r:embed="rId2" cstate="print"/>
          <a:srcRect/>
          <a:stretch>
            <a:fillRect/>
          </a:stretch>
        </p:blipFill>
        <p:spPr bwMode="auto">
          <a:xfrm>
            <a:off x="251520" y="3717032"/>
            <a:ext cx="3672408" cy="2952328"/>
          </a:xfrm>
          <a:prstGeom prst="rect">
            <a:avLst/>
          </a:prstGeom>
          <a:noFill/>
        </p:spPr>
      </p:pic>
    </p:spTree>
    <p:extLst>
      <p:ext uri="{BB962C8B-B14F-4D97-AF65-F5344CB8AC3E}">
        <p14:creationId xmlns="" xmlns:p14="http://schemas.microsoft.com/office/powerpoint/2010/main" val="72433346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9384" y="188640"/>
            <a:ext cx="7239000" cy="710952"/>
          </a:xfrm>
          <a:solidFill>
            <a:schemeClr val="tx2"/>
          </a:solidFill>
          <a:ln w="28575">
            <a:solidFill>
              <a:schemeClr val="bg1"/>
            </a:solidFill>
          </a:ln>
        </p:spPr>
        <p:txBody>
          <a:bodyPr/>
          <a:lstStyle/>
          <a:p>
            <a:pPr algn="ctr"/>
            <a:r>
              <a:rPr lang="es-EC" dirty="0" smtClean="0">
                <a:solidFill>
                  <a:schemeClr val="bg1"/>
                </a:solidFill>
              </a:rPr>
              <a:t>POBLACIÓN Y MUESTRA</a:t>
            </a:r>
            <a:endParaRPr lang="es-EC" dirty="0">
              <a:solidFill>
                <a:schemeClr val="bg1"/>
              </a:solidFill>
            </a:endParaRPr>
          </a:p>
        </p:txBody>
      </p:sp>
      <p:graphicFrame>
        <p:nvGraphicFramePr>
          <p:cNvPr id="5" name="6 Marcador de contenido"/>
          <p:cNvGraphicFramePr>
            <a:graphicFrameLocks noGrp="1"/>
          </p:cNvGraphicFramePr>
          <p:nvPr>
            <p:ph idx="1"/>
            <p:extLst>
              <p:ext uri="{D42A27DB-BD31-4B8C-83A1-F6EECF244321}">
                <p14:modId xmlns="" xmlns:p14="http://schemas.microsoft.com/office/powerpoint/2010/main" val="3273672288"/>
              </p:ext>
            </p:extLst>
          </p:nvPr>
        </p:nvGraphicFramePr>
        <p:xfrm>
          <a:off x="251520" y="1196752"/>
          <a:ext cx="8712968"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24559646"/>
      </p:ext>
    </p:extLst>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9208" y="188640"/>
            <a:ext cx="7571184" cy="936104"/>
          </a:xfrm>
          <a:solidFill>
            <a:schemeClr val="tx2"/>
          </a:solidFill>
          <a:ln w="28575">
            <a:solidFill>
              <a:schemeClr val="bg1"/>
            </a:solidFill>
          </a:ln>
        </p:spPr>
        <p:txBody>
          <a:bodyPr>
            <a:noAutofit/>
          </a:bodyPr>
          <a:lstStyle/>
          <a:p>
            <a:pPr algn="ctr"/>
            <a:r>
              <a:rPr lang="es-CO" sz="2800" dirty="0" smtClean="0">
                <a:solidFill>
                  <a:schemeClr val="bg1"/>
                </a:solidFill>
                <a:latin typeface="Tahoma" pitchFamily="34" charset="0"/>
                <a:cs typeface="Tahoma" pitchFamily="34" charset="0"/>
              </a:rPr>
              <a:t>Tratamiento y análisis estadístico de los datos</a:t>
            </a:r>
            <a:endParaRPr lang="es-EC" sz="2800"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2605806367"/>
              </p:ext>
            </p:extLst>
          </p:nvPr>
        </p:nvGraphicFramePr>
        <p:xfrm>
          <a:off x="179512" y="1268760"/>
          <a:ext cx="8064896" cy="5187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7551909"/>
      </p:ext>
    </p:extLst>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1415</TotalTime>
  <Words>1653</Words>
  <Application>Microsoft Office PowerPoint</Application>
  <PresentationFormat>Presentación en pantalla (4:3)</PresentationFormat>
  <Paragraphs>132</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Opulento</vt:lpstr>
      <vt:lpstr>Diapositiva 1</vt:lpstr>
      <vt:lpstr>INTRODUCCIÓN</vt:lpstr>
      <vt:lpstr>PROBLEMA</vt:lpstr>
      <vt:lpstr>OBJETIVOS DE LA INVESTIGACIÓN</vt:lpstr>
      <vt:lpstr>HIPÓTESIS </vt:lpstr>
      <vt:lpstr>TIPO DE INVESTIGACIÓN</vt:lpstr>
      <vt:lpstr>POBLACIÓN Y MUESTRA</vt:lpstr>
      <vt:lpstr>POBLACIÓN Y MUESTRA</vt:lpstr>
      <vt:lpstr>Tratamiento y análisis estadístico de los datos</vt:lpstr>
      <vt:lpstr>PROPUESTA</vt:lpstr>
      <vt:lpstr>PROPUESTA</vt:lpstr>
      <vt:lpstr>PROPUESTA</vt:lpstr>
      <vt:lpstr>PROPUESTA</vt:lpstr>
      <vt:lpstr>PROPUESTA</vt:lpstr>
      <vt:lpstr>PROPUESTA</vt:lpstr>
      <vt:lpstr>ANÁLISIS DE LOS RESULTADOS </vt:lpstr>
      <vt:lpstr>ANÁLISIS DE LOS RESULTADOS</vt:lpstr>
      <vt:lpstr>ANÁLISIS DE LOS RESULTADOS </vt:lpstr>
      <vt:lpstr>ANÁLISIS DE LOS RESULTADOS</vt:lpstr>
      <vt:lpstr>ANÁLISIS DE LOS RESULTADOS</vt:lpstr>
      <vt:lpstr>ANÁLISIS DE LOS RESULTADOS</vt:lpstr>
      <vt:lpstr>ANÁLISIS DE LOS RESULTADOS</vt:lpstr>
      <vt:lpstr>CONCLUSIONES</vt:lpstr>
      <vt:lpstr>RECOMENDACIONES</vt:lpstr>
      <vt:lpstr>Diapositiva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Dario</cp:lastModifiedBy>
  <cp:revision>145</cp:revision>
  <dcterms:created xsi:type="dcterms:W3CDTF">2013-05-04T15:14:06Z</dcterms:created>
  <dcterms:modified xsi:type="dcterms:W3CDTF">2018-12-06T11:07:50Z</dcterms:modified>
</cp:coreProperties>
</file>