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732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3" r:id="rId3"/>
    <p:sldId id="375" r:id="rId4"/>
    <p:sldId id="377" r:id="rId5"/>
    <p:sldId id="364" r:id="rId6"/>
    <p:sldId id="365" r:id="rId7"/>
    <p:sldId id="305" r:id="rId8"/>
    <p:sldId id="306" r:id="rId9"/>
    <p:sldId id="366" r:id="rId10"/>
    <p:sldId id="378" r:id="rId11"/>
    <p:sldId id="379" r:id="rId12"/>
    <p:sldId id="367" r:id="rId13"/>
    <p:sldId id="380" r:id="rId14"/>
    <p:sldId id="368" r:id="rId15"/>
    <p:sldId id="381" r:id="rId16"/>
    <p:sldId id="369" r:id="rId17"/>
    <p:sldId id="382" r:id="rId18"/>
    <p:sldId id="370" r:id="rId19"/>
    <p:sldId id="371" r:id="rId20"/>
    <p:sldId id="383" r:id="rId21"/>
    <p:sldId id="384" r:id="rId22"/>
    <p:sldId id="372" r:id="rId23"/>
    <p:sldId id="373" r:id="rId24"/>
    <p:sldId id="374" r:id="rId25"/>
    <p:sldId id="344" r:id="rId26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CC00"/>
    <a:srgbClr val="008080"/>
    <a:srgbClr val="477DB9"/>
    <a:srgbClr val="FF00FF"/>
    <a:srgbClr val="CC6600"/>
    <a:srgbClr val="F7897A"/>
    <a:srgbClr val="0DAB27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1788" autoAdjust="0"/>
  </p:normalViewPr>
  <p:slideViewPr>
    <p:cSldViewPr>
      <p:cViewPr varScale="1">
        <p:scale>
          <a:sx n="66" d="100"/>
          <a:sy n="66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31/01/2019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31/01/2019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75" tIns="49937" rIns="99875" bIns="499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875" tIns="49937" rIns="99875" bIns="4993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l">
              <a:defRPr sz="14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Alippi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al., 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50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Walch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al., 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2016</a:t>
            </a:r>
          </a:p>
          <a:p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Cambiar a </a:t>
            </a:r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tdTomato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una sola repetición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639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Flores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2015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21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Idnurm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2017 </a:t>
            </a:r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Librerias</a:t>
            </a:r>
            <a:endParaRPr lang="es-EC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Michielse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al., 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2008  AMT no favorable</a:t>
            </a:r>
          </a:p>
          <a:p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Nyilasi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2005 </a:t>
            </a:r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Protoplastos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Caasie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al., 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2009 Micelio</a:t>
            </a:r>
          </a:p>
          <a:p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2017 Material AMT, cepas AT</a:t>
            </a:r>
          </a:p>
          <a:p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Lombard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al., 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 Esporas</a:t>
            </a:r>
          </a:p>
          <a:p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Zhong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2007 AGL1</a:t>
            </a:r>
          </a:p>
          <a:p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Groot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1998 </a:t>
            </a:r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Protoplastos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membranas</a:t>
            </a:r>
          </a:p>
          <a:p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Papp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2010 Optimización y deficiencias</a:t>
            </a:r>
          </a:p>
          <a:p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Hooykaas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1994 </a:t>
            </a:r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Acetosyringona</a:t>
            </a:r>
            <a:endParaRPr lang="es-EC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67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-Familia, Distribución, Tipo</a:t>
            </a:r>
          </a:p>
          <a:p>
            <a:r>
              <a:rPr lang="es-EC" dirty="0"/>
              <a:t>-Importancia </a:t>
            </a:r>
            <a:r>
              <a:rPr lang="es-EC" dirty="0" err="1"/>
              <a:t>Economica</a:t>
            </a:r>
            <a:r>
              <a:rPr lang="es-EC" dirty="0"/>
              <a:t>, Ecuador y Lugares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998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Las plantas cultivadas son las que presentan enfermedades, las silvestres generalmente no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78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Cruz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al., 2001)</a:t>
            </a:r>
            <a:endParaRPr lang="es-EC" sz="1200" dirty="0"/>
          </a:p>
          <a:p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552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94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Guo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2012)</a:t>
            </a:r>
            <a:endParaRPr lang="es-EC" sz="1200" dirty="0"/>
          </a:p>
          <a:p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10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Ferrer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al., 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524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Iturralde, 2017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544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Kairúz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Hernández-Díaz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</a:t>
            </a:r>
          </a:p>
          <a:p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Chong-Pérez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al.,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2008</a:t>
            </a:r>
          </a:p>
          <a:p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Caasi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al., 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2009</a:t>
            </a:r>
          </a:p>
          <a:p>
            <a:r>
              <a:rPr lang="es-EC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Michielse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al.,</a:t>
            </a:r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2008 </a:t>
            </a:r>
          </a:p>
          <a:p>
            <a:r>
              <a:rPr lang="es-EC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Explicar porque es necesario realizar este experimento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4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C" b="1" dirty="0"/>
              <a:t>FECHA ÚLTIMA REVISIÓN: 13/12/11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 dirty="0"/>
              <a:t>VERSIÓN: </a:t>
            </a:r>
            <a:r>
              <a:rPr lang="es-EC" dirty="0"/>
              <a:t>1.0</a:t>
            </a: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C" b="1" dirty="0"/>
              <a:t>CÓDIGO: </a:t>
            </a:r>
            <a:r>
              <a:rPr lang="es-EC" dirty="0"/>
              <a:t>SGC.DI.260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978938" cy="10126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87305" y="1163647"/>
            <a:ext cx="85548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DEPARTAMENTO DE CIENCIAS DE LA VIDA Y LA AGRICULTURA</a:t>
            </a:r>
          </a:p>
          <a:p>
            <a:pPr algn="ctr"/>
            <a:endParaRPr lang="es-EC" sz="1600" b="1" dirty="0"/>
          </a:p>
          <a:p>
            <a:pPr algn="ctr"/>
            <a:r>
              <a:rPr lang="es-EC" sz="1600" b="1" dirty="0"/>
              <a:t>CARRERA DE INGENIERÍA EN BIOTECNOLOGÍA</a:t>
            </a:r>
          </a:p>
          <a:p>
            <a:pPr algn="ctr"/>
            <a:endParaRPr lang="es-EC" b="1" dirty="0"/>
          </a:p>
          <a:p>
            <a:pPr algn="ctr"/>
            <a:r>
              <a:rPr lang="es-EC" sz="1600" b="1" dirty="0"/>
              <a:t>TRABAJO DE TITULACIÓN, PREVIO A LA OBTENCIÓN DEL TÍTULO DE INGENIERO EN BIOTECNOLOGÍA</a:t>
            </a:r>
          </a:p>
          <a:p>
            <a:pPr algn="ctr"/>
            <a:endParaRPr lang="es-EC" b="1" dirty="0"/>
          </a:p>
          <a:p>
            <a:pPr algn="ctr"/>
            <a:r>
              <a:rPr lang="es-EC" sz="2000" b="1" dirty="0"/>
              <a:t>“</a:t>
            </a:r>
            <a:r>
              <a:rPr lang="es-EC" sz="1600" b="1" dirty="0"/>
              <a:t>Transformación mediada por </a:t>
            </a:r>
            <a:r>
              <a:rPr lang="es-EC" sz="1600" b="1" i="1" dirty="0" err="1"/>
              <a:t>Agrobacterium</a:t>
            </a:r>
            <a:r>
              <a:rPr lang="es-EC" sz="1600" b="1" i="1" dirty="0"/>
              <a:t> </a:t>
            </a:r>
            <a:r>
              <a:rPr lang="es-EC" sz="1600" b="1" i="1" dirty="0" err="1"/>
              <a:t>tumefaciens</a:t>
            </a:r>
            <a:r>
              <a:rPr lang="es-EC" sz="1600" b="1" i="1" dirty="0"/>
              <a:t> </a:t>
            </a:r>
            <a:r>
              <a:rPr lang="es-EC" sz="1600" b="1" dirty="0"/>
              <a:t>de hongos de los géneros </a:t>
            </a:r>
            <a:r>
              <a:rPr lang="es-EC" sz="1600" b="1" i="1" dirty="0" err="1"/>
              <a:t>Dactylonectria</a:t>
            </a:r>
            <a:r>
              <a:rPr lang="es-EC" sz="1600" b="1" i="1" dirty="0"/>
              <a:t> </a:t>
            </a:r>
            <a:r>
              <a:rPr lang="es-EC" sz="1600" b="1" dirty="0"/>
              <a:t>e </a:t>
            </a:r>
            <a:r>
              <a:rPr lang="es-EC" sz="1600" b="1" i="1" dirty="0" err="1"/>
              <a:t>Ilyonectria</a:t>
            </a:r>
            <a:r>
              <a:rPr lang="es-EC" sz="1600" b="1" i="1" dirty="0"/>
              <a:t>,</a:t>
            </a:r>
            <a:r>
              <a:rPr lang="es-EC" sz="1600" b="1" dirty="0"/>
              <a:t> asociados con la enfermedad del pie negro en la mora de castilla (</a:t>
            </a:r>
            <a:r>
              <a:rPr lang="es-EC" sz="1600" b="1" i="1" dirty="0" err="1"/>
              <a:t>Rubus</a:t>
            </a:r>
            <a:r>
              <a:rPr lang="es-EC" sz="1600" b="1" i="1" dirty="0"/>
              <a:t> </a:t>
            </a:r>
            <a:r>
              <a:rPr lang="es-EC" sz="1600" b="1" i="1" dirty="0" err="1"/>
              <a:t>glaucus</a:t>
            </a:r>
            <a:r>
              <a:rPr lang="es-EC" sz="1600" b="1" i="1" dirty="0"/>
              <a:t> </a:t>
            </a:r>
            <a:r>
              <a:rPr lang="es-EC" sz="1600" b="1" dirty="0" err="1"/>
              <a:t>Benth</a:t>
            </a:r>
            <a:r>
              <a:rPr lang="es-EC" sz="1600" b="1" dirty="0"/>
              <a:t>), con genes que expresan proteínas verde (GFP) o roja (</a:t>
            </a:r>
            <a:r>
              <a:rPr lang="es-EC" sz="1600" b="1" dirty="0" err="1"/>
              <a:t>tdTomato</a:t>
            </a:r>
            <a:r>
              <a:rPr lang="es-EC" sz="1600" b="1" dirty="0"/>
              <a:t>) fluorescentes</a:t>
            </a:r>
            <a:r>
              <a:rPr lang="es-EC" sz="2000" b="1" dirty="0"/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483921" y="4064232"/>
            <a:ext cx="325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/>
              <a:t>Elaborado por</a:t>
            </a:r>
          </a:p>
          <a:p>
            <a:pPr algn="ctr"/>
            <a:r>
              <a:rPr lang="es-EC" sz="1400" cap="all" dirty="0"/>
              <a:t>SAMPEDRO LEMA, ÁLVARO XAVIER</a:t>
            </a:r>
            <a:endParaRPr lang="es-EC" sz="1400" dirty="0"/>
          </a:p>
        </p:txBody>
      </p:sp>
      <p:sp>
        <p:nvSpPr>
          <p:cNvPr id="9" name="Rectángulo 8"/>
          <p:cNvSpPr/>
          <p:nvPr/>
        </p:nvSpPr>
        <p:spPr>
          <a:xfrm>
            <a:off x="3321156" y="4587452"/>
            <a:ext cx="3581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dirty="0"/>
              <a:t>Director</a:t>
            </a:r>
          </a:p>
          <a:p>
            <a:r>
              <a:rPr lang="es-EC" sz="1400" cap="all" dirty="0"/>
              <a:t>ING. FLORES FLOR, FRANCISCO JAVIER </a:t>
            </a:r>
            <a:r>
              <a:rPr lang="es-EC" sz="1400" dirty="0" err="1"/>
              <a:t>Ph.D</a:t>
            </a:r>
            <a:r>
              <a:rPr lang="es-EC" sz="1400" dirty="0"/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826059" y="513923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dirty="0"/>
              <a:t>SANGOLQUÍ </a:t>
            </a:r>
          </a:p>
          <a:p>
            <a:pPr algn="ctr"/>
            <a:r>
              <a:rPr lang="es-EC" sz="1400" dirty="0"/>
              <a:t>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323528" y="110649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Mínima concentración inhibitoria (MCI)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53837" y="1792040"/>
            <a:ext cx="2500368" cy="56726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Concentraciones de </a:t>
            </a:r>
            <a:r>
              <a:rPr lang="es-EC" sz="1600" dirty="0" err="1"/>
              <a:t>higromicina</a:t>
            </a:r>
            <a:r>
              <a:rPr lang="es-EC" sz="1600" dirty="0"/>
              <a:t> B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328917" y="1340041"/>
            <a:ext cx="2520280" cy="504056"/>
          </a:xfrm>
          <a:prstGeom prst="rect">
            <a:avLst/>
          </a:prstGeom>
          <a:ln>
            <a:solidFill>
              <a:srgbClr val="F7897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Diámetro </a:t>
            </a:r>
            <a:r>
              <a:rPr lang="es-EC" sz="1600" dirty="0" err="1"/>
              <a:t>miceliar</a:t>
            </a:r>
            <a:endParaRPr lang="es-EC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-16768" y="179928"/>
            <a:ext cx="524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39552" y="1891009"/>
            <a:ext cx="2356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Medio YPS</a:t>
            </a:r>
          </a:p>
          <a:p>
            <a:endParaRPr lang="es-EC" dirty="0"/>
          </a:p>
          <a:p>
            <a:r>
              <a:rPr lang="es-EC" dirty="0" err="1"/>
              <a:t>T°</a:t>
            </a:r>
            <a:r>
              <a:rPr lang="es-EC" dirty="0"/>
              <a:t> ~28°C</a:t>
            </a:r>
          </a:p>
          <a:p>
            <a:r>
              <a:rPr lang="es-EC" dirty="0"/>
              <a:t>5 días</a:t>
            </a:r>
          </a:p>
        </p:txBody>
      </p:sp>
      <p:pic>
        <p:nvPicPr>
          <p:cNvPr id="3074" name="Picture 2" descr="Resultado de imagen para hygromycin b biog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3" y="3698995"/>
            <a:ext cx="1935370" cy="193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3514632" y="2423043"/>
            <a:ext cx="2339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C" dirty="0"/>
              <a:t>Control (0 µg/</a:t>
            </a:r>
            <a:r>
              <a:rPr lang="es-EC" dirty="0" err="1"/>
              <a:t>mL</a:t>
            </a:r>
            <a:r>
              <a:rPr lang="es-EC" dirty="0"/>
              <a:t> )</a:t>
            </a: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C" dirty="0"/>
              <a:t>5 µg/</a:t>
            </a:r>
            <a:r>
              <a:rPr lang="es-EC" dirty="0" err="1"/>
              <a:t>mL</a:t>
            </a:r>
            <a:r>
              <a:rPr lang="es-EC" dirty="0"/>
              <a:t> </a:t>
            </a: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C" dirty="0"/>
              <a:t>15 µg/</a:t>
            </a:r>
            <a:r>
              <a:rPr lang="es-EC" dirty="0" err="1"/>
              <a:t>mL</a:t>
            </a:r>
            <a:r>
              <a:rPr lang="es-EC" dirty="0"/>
              <a:t> </a:t>
            </a: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C" dirty="0"/>
              <a:t>30 µg/</a:t>
            </a:r>
            <a:r>
              <a:rPr lang="es-EC" dirty="0" err="1"/>
              <a:t>mL</a:t>
            </a:r>
            <a:r>
              <a:rPr lang="es-EC" dirty="0"/>
              <a:t> </a:t>
            </a: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C" dirty="0"/>
              <a:t>50µg/</a:t>
            </a:r>
            <a:r>
              <a:rPr lang="es-EC" dirty="0" err="1"/>
              <a:t>mL</a:t>
            </a:r>
            <a:r>
              <a:rPr lang="es-EC" dirty="0"/>
              <a:t> </a:t>
            </a:r>
            <a:endParaRPr lang="es-ES" dirty="0"/>
          </a:p>
        </p:txBody>
      </p:sp>
      <p:pic>
        <p:nvPicPr>
          <p:cNvPr id="3076" name="Picture 4" descr="https://lh3.googleusercontent.com/YgVNJnjg3SQDkHc-cPdxkCpXtcYjUBLrkbJDLyAstwsy662ov9uQvCfxOc6vtBJ_BfRO6D_L6d1DURSTmec9ggzRQpQWFXNUrwlWag4H7KK2W_UyJZzBkMPgOOwODF3U5Chlk7ecwRU0_dK1hj7sPnpbR0RA8EfzngI2SoKKj3XgH8b54YgwxpqScwwYFspEEeF5Q8ciYFqWXfUSAKcxmvoXLzrZaNVcZ43TeFf0jBeRK3qNWPhaU5W5ODmcQ7skiEi-6Ynz2ny47xB8oEj_JT8IhC-XTf1uZ5nSjIoohnAfxItgHot7cSF_JpeLKWicbq626NJeF9yKYjh3yN66du9FppuyN-YPexm6bbmFdTuunnzWSdHEl8TTcspxFvqsLHocfYM6fpRVmrYZHT586BO4KRlm507kXikwpFLg4lSPrh4wy6r9_XEXWB7kqPjqabjg83E6O8pFIB34vQNNDMfBFu5_nDypUCyBLRFf5QhPlaM0Cf42u7kZmFfDoxG-wh6wwzacRr9lrmb9QtvI-rttRZu6Zg48UyvGMvizmHSH-2vMzHcvuHwZL_vX_siWqhCsZf_ZFgxm1d39BpS8F55lgY5AD12TD4VFgUhN2LfPGmXafPcjo4-Y_ibaXAnsuccQPRHhtFqV_XsRDdhKa4Fvnw=w493-h657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0" t="25423" b="15480"/>
          <a:stretch/>
        </p:blipFill>
        <p:spPr bwMode="auto">
          <a:xfrm>
            <a:off x="6315823" y="2636912"/>
            <a:ext cx="2387737" cy="282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1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260547" y="811068"/>
            <a:ext cx="483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Mantenimiento de </a:t>
            </a:r>
            <a:r>
              <a:rPr lang="es-EC" b="1" i="1" dirty="0" err="1"/>
              <a:t>Agrobacterium</a:t>
            </a:r>
            <a:r>
              <a:rPr lang="es-EC" b="1" i="1" dirty="0"/>
              <a:t> </a:t>
            </a:r>
            <a:r>
              <a:rPr lang="es-EC" b="1" i="1" dirty="0" err="1"/>
              <a:t>tumefaciens</a:t>
            </a:r>
            <a:endParaRPr lang="es-EC" b="1" dirty="0"/>
          </a:p>
        </p:txBody>
      </p:sp>
      <p:sp>
        <p:nvSpPr>
          <p:cNvPr id="6" name="Rectángulo 5"/>
          <p:cNvSpPr/>
          <p:nvPr/>
        </p:nvSpPr>
        <p:spPr>
          <a:xfrm>
            <a:off x="3000017" y="2053155"/>
            <a:ext cx="3096344" cy="4996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Medio mínimo de </a:t>
            </a:r>
            <a:r>
              <a:rPr lang="es-EC" sz="1600" i="1" dirty="0" err="1"/>
              <a:t>Agrobacterium</a:t>
            </a:r>
            <a:r>
              <a:rPr lang="es-EC" sz="1600" i="1" dirty="0"/>
              <a:t> </a:t>
            </a:r>
            <a:r>
              <a:rPr lang="es-EC" sz="1600" dirty="0"/>
              <a:t>(AMM)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40" y="2642042"/>
            <a:ext cx="3735900" cy="27068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556614" y="2447864"/>
            <a:ext cx="2520280" cy="9500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Carbenicilina</a:t>
            </a:r>
            <a:r>
              <a:rPr lang="es-EC" dirty="0"/>
              <a:t> 50 µg/ml </a:t>
            </a:r>
          </a:p>
          <a:p>
            <a:pPr algn="ctr"/>
            <a:r>
              <a:rPr lang="es-EC" dirty="0" err="1"/>
              <a:t>Kanamicina</a:t>
            </a:r>
            <a:r>
              <a:rPr lang="es-EC" dirty="0"/>
              <a:t> 50 µg/ml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496015" y="3859862"/>
            <a:ext cx="2520280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pOHT-sGFP</a:t>
            </a:r>
            <a:endParaRPr lang="es-EC" dirty="0"/>
          </a:p>
          <a:p>
            <a:pPr algn="ctr"/>
            <a:r>
              <a:rPr lang="es-EC" dirty="0"/>
              <a:t>pBHt2-tdTom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065528" y="5358231"/>
            <a:ext cx="296532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/>
              <a:t>Construcción del plásmido </a:t>
            </a:r>
            <a:r>
              <a:rPr lang="es-EC" sz="1050" dirty="0" err="1"/>
              <a:t>pOHT-sGFP</a:t>
            </a:r>
            <a:endParaRPr lang="es-EC" sz="105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-16768" y="179928"/>
            <a:ext cx="524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</a:p>
        </p:txBody>
      </p:sp>
      <p:pic>
        <p:nvPicPr>
          <p:cNvPr id="14" name="Picture 2" descr="https://scontent.fuio10-1.fna.fbcdn.net/v/t1.15752-9/50567698_536625316835181_1840752098925346816_n.jpg?_nc_cat=111&amp;_nc_ht=scontent.fuio10-1.fna&amp;oh=895ae9f6ac9dfa0d80018f16d9c98cb6&amp;oe=5CD86DC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16"/>
          <a:stretch/>
        </p:blipFill>
        <p:spPr bwMode="auto">
          <a:xfrm>
            <a:off x="452026" y="3124817"/>
            <a:ext cx="1641621" cy="26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385192" y="1999558"/>
            <a:ext cx="177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Caldo Peptona </a:t>
            </a:r>
          </a:p>
          <a:p>
            <a:r>
              <a:rPr lang="es-EC" dirty="0"/>
              <a:t>1 semana</a:t>
            </a:r>
          </a:p>
          <a:p>
            <a:r>
              <a:rPr lang="es-EC" dirty="0"/>
              <a:t>Agitación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0" y="1428297"/>
            <a:ext cx="278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Universidad Estatal de Oklahoma</a:t>
            </a:r>
          </a:p>
        </p:txBody>
      </p:sp>
    </p:spTree>
    <p:extLst>
      <p:ext uri="{BB962C8B-B14F-4D97-AF65-F5344CB8AC3E}">
        <p14:creationId xmlns:p14="http://schemas.microsoft.com/office/powerpoint/2010/main" val="105159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215288" y="772319"/>
            <a:ext cx="32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Confirmación de los genes GFP y </a:t>
            </a:r>
            <a:r>
              <a:rPr lang="es-EC" b="1" dirty="0" err="1"/>
              <a:t>tdTomato</a:t>
            </a:r>
            <a:r>
              <a:rPr lang="es-EC" b="1" dirty="0"/>
              <a:t> por PCR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379574" y="1934145"/>
            <a:ext cx="3178696" cy="100811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Primers GFP</a:t>
            </a:r>
          </a:p>
          <a:p>
            <a:pPr algn="ctr"/>
            <a:r>
              <a:rPr lang="es-EC" sz="1600" dirty="0"/>
              <a:t>5’-GTGAGCAAGGGCGAGGAGCT-3’ </a:t>
            </a:r>
          </a:p>
          <a:p>
            <a:pPr algn="ctr"/>
            <a:r>
              <a:rPr lang="es-EC" sz="1600" dirty="0"/>
              <a:t>5’-TTACTTGTACAGCTCGTCCA-3’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326000" y="3224438"/>
            <a:ext cx="3285843" cy="10081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Primers </a:t>
            </a:r>
            <a:r>
              <a:rPr lang="es-EC" sz="1600" dirty="0" err="1"/>
              <a:t>tdTomato</a:t>
            </a:r>
            <a:endParaRPr lang="es-EC" sz="1600" dirty="0"/>
          </a:p>
          <a:p>
            <a:pPr algn="ctr"/>
            <a:r>
              <a:rPr lang="es-EC" sz="1600" dirty="0"/>
              <a:t>5-ATGGTGAGCAAGGGCGAGGAGG-3’ </a:t>
            </a:r>
          </a:p>
          <a:p>
            <a:pPr algn="ctr"/>
            <a:r>
              <a:rPr lang="es-EC" sz="1600" dirty="0"/>
              <a:t>5’-TTACTTGTACAGCTCGTCCATG-3’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75202" y="1699066"/>
            <a:ext cx="3000118" cy="50405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err="1"/>
              <a:t>Colony</a:t>
            </a:r>
            <a:r>
              <a:rPr lang="es-EC" sz="1600" dirty="0"/>
              <a:t> PCR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03373" y="2485774"/>
            <a:ext cx="2772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1 ml agua destilada estéril</a:t>
            </a:r>
          </a:p>
          <a:p>
            <a:r>
              <a:rPr lang="es-EC" dirty="0"/>
              <a:t>150 rpm</a:t>
            </a:r>
          </a:p>
          <a:p>
            <a:r>
              <a:rPr lang="es-EC" dirty="0"/>
              <a:t>5 min</a:t>
            </a:r>
          </a:p>
          <a:p>
            <a:r>
              <a:rPr lang="es-EC" dirty="0"/>
              <a:t>95°C </a:t>
            </a:r>
          </a:p>
          <a:p>
            <a:endParaRPr lang="es-EC" dirty="0"/>
          </a:p>
        </p:txBody>
      </p:sp>
      <p:sp>
        <p:nvSpPr>
          <p:cNvPr id="28" name="CuadroTexto 27"/>
          <p:cNvSpPr txBox="1"/>
          <p:nvPr/>
        </p:nvSpPr>
        <p:spPr>
          <a:xfrm>
            <a:off x="-16768" y="179928"/>
            <a:ext cx="524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389152" y="1437694"/>
            <a:ext cx="326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MASTER MIX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3" y="3773971"/>
            <a:ext cx="1699081" cy="226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9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385192" y="1012086"/>
            <a:ext cx="278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Transformación del hongo</a:t>
            </a:r>
          </a:p>
        </p:txBody>
      </p:sp>
      <p:pic>
        <p:nvPicPr>
          <p:cNvPr id="6" name="Imagen 5" descr="Resultado de imagen para agrobacterium mediated transformation funga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1" y="2399614"/>
            <a:ext cx="7841111" cy="22721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205939" y="1474448"/>
            <a:ext cx="1413019" cy="263926"/>
          </a:xfrm>
          <a:prstGeom prst="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Esporas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510195" y="1474448"/>
            <a:ext cx="2237164" cy="263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Cámara de </a:t>
            </a:r>
            <a:r>
              <a:rPr lang="es-EC" sz="1200" dirty="0" err="1"/>
              <a:t>Neubauer</a:t>
            </a:r>
            <a:endParaRPr lang="es-EC" sz="1200" dirty="0"/>
          </a:p>
        </p:txBody>
      </p:sp>
      <p:sp>
        <p:nvSpPr>
          <p:cNvPr id="9" name="Rectángulo 8"/>
          <p:cNvSpPr/>
          <p:nvPr/>
        </p:nvSpPr>
        <p:spPr>
          <a:xfrm>
            <a:off x="201402" y="1936796"/>
            <a:ext cx="1413019" cy="23877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Micelio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509333" y="1914708"/>
            <a:ext cx="2237164" cy="27699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dirty="0"/>
              <a:t>Conteo de colonias</a:t>
            </a:r>
          </a:p>
        </p:txBody>
      </p:sp>
      <p:cxnSp>
        <p:nvCxnSpPr>
          <p:cNvPr id="11" name="Conector recto de flecha 10"/>
          <p:cNvCxnSpPr>
            <a:stCxn id="7" idx="3"/>
            <a:endCxn id="8" idx="1"/>
          </p:cNvCxnSpPr>
          <p:nvPr/>
        </p:nvCxnSpPr>
        <p:spPr>
          <a:xfrm>
            <a:off x="1618958" y="1606411"/>
            <a:ext cx="891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9" idx="3"/>
            <a:endCxn id="10" idx="1"/>
          </p:cNvCxnSpPr>
          <p:nvPr/>
        </p:nvCxnSpPr>
        <p:spPr>
          <a:xfrm flipV="1">
            <a:off x="1614421" y="2053208"/>
            <a:ext cx="894912" cy="2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96869" y="5148024"/>
            <a:ext cx="1413563" cy="368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i="1" dirty="0" err="1"/>
              <a:t>Agrobacterium</a:t>
            </a:r>
            <a:endParaRPr lang="es-EC" sz="1400" i="1" dirty="0"/>
          </a:p>
        </p:txBody>
      </p:sp>
      <p:sp>
        <p:nvSpPr>
          <p:cNvPr id="14" name="Rectángulo 13"/>
          <p:cNvSpPr/>
          <p:nvPr/>
        </p:nvSpPr>
        <p:spPr>
          <a:xfrm>
            <a:off x="2501126" y="5141920"/>
            <a:ext cx="2238026" cy="36844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Espectrofotometría</a:t>
            </a:r>
          </a:p>
        </p:txBody>
      </p:sp>
      <p:cxnSp>
        <p:nvCxnSpPr>
          <p:cNvPr id="15" name="Conector recto de flecha 14"/>
          <p:cNvCxnSpPr>
            <a:stCxn id="13" idx="3"/>
            <a:endCxn id="14" idx="1"/>
          </p:cNvCxnSpPr>
          <p:nvPr/>
        </p:nvCxnSpPr>
        <p:spPr>
          <a:xfrm flipV="1">
            <a:off x="1610432" y="5326141"/>
            <a:ext cx="890694" cy="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338559" y="5501282"/>
                <a:ext cx="2551724" cy="502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latin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600</m:t>
                          </m:r>
                        </m:sub>
                      </m:sSub>
                      <m:r>
                        <a:rPr lang="es-EC" sz="1400" i="0">
                          <a:latin typeface="Cambria Math" panose="02040503050406030204" pitchFamily="18" charset="0"/>
                        </a:rPr>
                        <m:t>=1.0=1∗</m:t>
                      </m:r>
                      <m:sSup>
                        <m:sSup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f>
                        <m:f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𝑙𝑢𝑙𝑎𝑠</m:t>
                          </m:r>
                        </m:num>
                        <m:den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𝑚𝐿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59" y="5501282"/>
                <a:ext cx="2551724" cy="502382"/>
              </a:xfrm>
              <a:prstGeom prst="rect">
                <a:avLst/>
              </a:prstGeom>
              <a:blipFill>
                <a:blip r:embed="rId4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3402507" y="5501282"/>
                <a:ext cx="2687979" cy="502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latin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600</m:t>
                          </m:r>
                        </m:sub>
                      </m:sSub>
                      <m:r>
                        <a:rPr lang="es-EC" sz="1400" i="0">
                          <a:latin typeface="Cambria Math" panose="02040503050406030204" pitchFamily="18" charset="0"/>
                        </a:rPr>
                        <m:t>=0.2=0.2∗</m:t>
                      </m:r>
                      <m:sSup>
                        <m:sSup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f>
                        <m:f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𝑙𝑢𝑙𝑎𝑠</m:t>
                          </m:r>
                        </m:num>
                        <m:den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𝑚𝐿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07" y="5501282"/>
                <a:ext cx="2687979" cy="502382"/>
              </a:xfrm>
              <a:prstGeom prst="rect">
                <a:avLst/>
              </a:prstGeom>
              <a:blipFill>
                <a:blip r:embed="rId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ángulo 17"/>
          <p:cNvSpPr/>
          <p:nvPr/>
        </p:nvSpPr>
        <p:spPr>
          <a:xfrm>
            <a:off x="1777047" y="4606462"/>
            <a:ext cx="479904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/>
              <a:t>Pasos básicos para la transformación mediada por </a:t>
            </a:r>
            <a:r>
              <a:rPr lang="es-EC" sz="1050" i="1" dirty="0" err="1"/>
              <a:t>Agrobacterium</a:t>
            </a:r>
            <a:r>
              <a:rPr lang="es-EC" sz="1050" i="1" dirty="0"/>
              <a:t> </a:t>
            </a:r>
            <a:r>
              <a:rPr lang="es-EC" sz="1050" dirty="0"/>
              <a:t>(AMT)</a:t>
            </a:r>
            <a:endParaRPr lang="es-EC" sz="1050" i="1" dirty="0"/>
          </a:p>
          <a:p>
            <a:pPr algn="ctr"/>
            <a:r>
              <a:rPr lang="es-EC" sz="1050" dirty="0"/>
              <a:t>Fuente: Li, </a:t>
            </a:r>
            <a:r>
              <a:rPr lang="es-EC" sz="1050" dirty="0" err="1"/>
              <a:t>Tanf</a:t>
            </a:r>
            <a:r>
              <a:rPr lang="es-EC" sz="1050" dirty="0"/>
              <a:t>, </a:t>
            </a:r>
            <a:r>
              <a:rPr lang="es-EC" sz="1050" dirty="0" err="1"/>
              <a:t>Lin</a:t>
            </a:r>
            <a:r>
              <a:rPr lang="es-EC" sz="1050" dirty="0"/>
              <a:t> &amp; </a:t>
            </a:r>
            <a:r>
              <a:rPr lang="es-EC" sz="1050" dirty="0" err="1"/>
              <a:t>Cai</a:t>
            </a:r>
            <a:r>
              <a:rPr lang="es-EC" sz="1050" dirty="0"/>
              <a:t>, 2017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-16768" y="179928"/>
            <a:ext cx="524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406410" y="1381418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Volúmenes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1:1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2:1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1:2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655060" y="1381418"/>
            <a:ext cx="1594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Temperaturas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20°C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28°C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444208" y="444343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Duración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2-3días</a:t>
            </a:r>
          </a:p>
        </p:txBody>
      </p:sp>
    </p:spTree>
    <p:extLst>
      <p:ext uri="{BB962C8B-B14F-4D97-AF65-F5344CB8AC3E}">
        <p14:creationId xmlns:p14="http://schemas.microsoft.com/office/powerpoint/2010/main" val="216317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385192" y="927861"/>
            <a:ext cx="300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Selección de transformantes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610687" y="1592995"/>
            <a:ext cx="3002745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Higromicina</a:t>
            </a:r>
            <a:r>
              <a:rPr lang="es-EC" dirty="0"/>
              <a:t> B a 50 µg/ml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610687" y="2348880"/>
            <a:ext cx="3002745" cy="530768"/>
          </a:xfrm>
          <a:prstGeom prst="rect">
            <a:avLst/>
          </a:prstGeom>
          <a:ln>
            <a:solidFill>
              <a:srgbClr val="008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Cefotaxima</a:t>
            </a:r>
            <a:r>
              <a:rPr lang="es-EC" dirty="0"/>
              <a:t> a 200 µg/ml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621956" y="3059469"/>
            <a:ext cx="3002745" cy="505368"/>
          </a:xfrm>
          <a:prstGeom prst="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Timentina</a:t>
            </a:r>
            <a:r>
              <a:rPr lang="es-EC" dirty="0"/>
              <a:t> a 100µg/ml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033186" y="3942474"/>
            <a:ext cx="3317540" cy="723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En oscuridad durante 3-14 días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-16768" y="179928"/>
            <a:ext cx="524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85192" y="1829434"/>
            <a:ext cx="2328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/>
              <a:t>MEDIO YPS</a:t>
            </a:r>
          </a:p>
          <a:p>
            <a:endParaRPr lang="es-EC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C" sz="1600" dirty="0"/>
              <a:t>Extracto de levadura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C" sz="1600" dirty="0"/>
              <a:t>Peptona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C" sz="1600" dirty="0"/>
              <a:t>Glucosa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C" sz="1600" dirty="0"/>
              <a:t>Agar</a:t>
            </a:r>
          </a:p>
        </p:txBody>
      </p:sp>
      <p:cxnSp>
        <p:nvCxnSpPr>
          <p:cNvPr id="19" name="Conector recto de flecha 18"/>
          <p:cNvCxnSpPr>
            <a:stCxn id="13" idx="3"/>
            <a:endCxn id="6" idx="1"/>
          </p:cNvCxnSpPr>
          <p:nvPr/>
        </p:nvCxnSpPr>
        <p:spPr>
          <a:xfrm flipV="1">
            <a:off x="2713327" y="1881027"/>
            <a:ext cx="897360" cy="733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13" idx="3"/>
            <a:endCxn id="7" idx="1"/>
          </p:cNvCxnSpPr>
          <p:nvPr/>
        </p:nvCxnSpPr>
        <p:spPr>
          <a:xfrm>
            <a:off x="2713327" y="2614264"/>
            <a:ext cx="897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13" idx="3"/>
            <a:endCxn id="8" idx="1"/>
          </p:cNvCxnSpPr>
          <p:nvPr/>
        </p:nvCxnSpPr>
        <p:spPr>
          <a:xfrm>
            <a:off x="2713327" y="2614264"/>
            <a:ext cx="908629" cy="697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921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420068" y="1278567"/>
            <a:ext cx="437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Cálculo de la frecuencia de transformación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85192" y="1879959"/>
                <a:ext cx="4968553" cy="501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latin typeface="Cambria Math" panose="02040503050406030204" pitchFamily="18" charset="0"/>
                        </a:rPr>
                        <m:t>𝐸𝑇</m:t>
                      </m:r>
                      <m:r>
                        <a:rPr lang="es-EC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𝑝𝑟𝑜𝑚𝑒𝑑𝑖𝑜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𝑐𝑜𝑙𝑜𝑛𝑖𝑎𝑠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𝑡𝑟𝑎𝑛𝑠𝑓𝑜𝑟𝑚𝑎𝑑𝑎𝑠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𝑜𝑏𝑡𝑒𝑛𝑖𝑑𝑎𝑠</m:t>
                          </m:r>
                        </m:num>
                        <m:den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𝑐𝑜𝑛𝑐𝑒𝑛𝑡𝑟𝑎𝑐𝑖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𝑚𝑎𝑡𝑒𝑟𝑖𝑎𝑙</m:t>
                          </m:r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𝑢𝑡𝑖𝑙𝑖𝑧𝑎𝑑𝑜</m:t>
                          </m:r>
                        </m:den>
                      </m:f>
                      <m:r>
                        <a:rPr lang="es-EC" sz="14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" y="1879959"/>
                <a:ext cx="4968553" cy="501932"/>
              </a:xfrm>
              <a:prstGeom prst="rect">
                <a:avLst/>
              </a:prstGeom>
              <a:blipFill>
                <a:blip r:embed="rId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/>
          <p:cNvSpPr txBox="1"/>
          <p:nvPr/>
        </p:nvSpPr>
        <p:spPr>
          <a:xfrm>
            <a:off x="548534" y="2946365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Análisis Estadístico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960" y="4288771"/>
            <a:ext cx="1419934" cy="121433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11560" y="3674088"/>
            <a:ext cx="4824536" cy="83848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Medida de MCI cada 24 horas </a:t>
            </a:r>
          </a:p>
          <a:p>
            <a:pPr algn="ctr"/>
            <a:r>
              <a:rPr lang="es-EC" sz="1600" dirty="0"/>
              <a:t>5 días </a:t>
            </a:r>
          </a:p>
          <a:p>
            <a:pPr algn="ctr"/>
            <a:r>
              <a:rPr lang="es-EC" sz="1600" dirty="0"/>
              <a:t>3 repeticiones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11560" y="4811922"/>
            <a:ext cx="4807621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Prueba no paramétrica de </a:t>
            </a:r>
            <a:r>
              <a:rPr lang="es-EC" dirty="0" err="1"/>
              <a:t>Kruskal</a:t>
            </a:r>
            <a:r>
              <a:rPr lang="es-EC" dirty="0"/>
              <a:t>-Wallis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-16768" y="179928"/>
            <a:ext cx="524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</a:p>
        </p:txBody>
      </p:sp>
    </p:spTree>
    <p:extLst>
      <p:ext uri="{BB962C8B-B14F-4D97-AF65-F5344CB8AC3E}">
        <p14:creationId xmlns:p14="http://schemas.microsoft.com/office/powerpoint/2010/main" val="1581933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234872" y="1693710"/>
            <a:ext cx="8585599" cy="324745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9552" y="1139459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Crecimiento de los hongos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4872" y="5126086"/>
            <a:ext cx="82809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/>
              <a:t>Crecimiento de 15 días de las especies de hongos </a:t>
            </a:r>
            <a:r>
              <a:rPr lang="es-EC" sz="1050" i="1" dirty="0" err="1"/>
              <a:t>Dactylonectria</a:t>
            </a:r>
            <a:r>
              <a:rPr lang="es-EC" sz="1050" i="1" dirty="0"/>
              <a:t> </a:t>
            </a:r>
            <a:r>
              <a:rPr lang="es-EC" sz="1050" dirty="0"/>
              <a:t>e </a:t>
            </a:r>
            <a:r>
              <a:rPr lang="es-EC" sz="1050" i="1" dirty="0" err="1"/>
              <a:t>Ilyonectria</a:t>
            </a:r>
            <a:endParaRPr lang="es-EC" sz="1050" dirty="0"/>
          </a:p>
        </p:txBody>
      </p:sp>
      <p:sp>
        <p:nvSpPr>
          <p:cNvPr id="10" name="CuadroTexto 9"/>
          <p:cNvSpPr txBox="1"/>
          <p:nvPr/>
        </p:nvSpPr>
        <p:spPr>
          <a:xfrm>
            <a:off x="-252536" y="14664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Y DISCUSIÓN</a:t>
            </a:r>
          </a:p>
        </p:txBody>
      </p:sp>
    </p:spTree>
    <p:extLst>
      <p:ext uri="{BB962C8B-B14F-4D97-AF65-F5344CB8AC3E}">
        <p14:creationId xmlns:p14="http://schemas.microsoft.com/office/powerpoint/2010/main" val="252192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52906" y="1143868"/>
            <a:ext cx="446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Caracterización microscópica de los hongos</a:t>
            </a:r>
          </a:p>
        </p:txBody>
      </p:sp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00" y="1772816"/>
            <a:ext cx="7056784" cy="329276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9532" y="5198234"/>
            <a:ext cx="82809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/>
              <a:t>Macro, </a:t>
            </a:r>
            <a:r>
              <a:rPr lang="es-EC" sz="1050" dirty="0" err="1"/>
              <a:t>microconidias</a:t>
            </a:r>
            <a:r>
              <a:rPr lang="es-EC" sz="1050" dirty="0"/>
              <a:t> y </a:t>
            </a:r>
            <a:r>
              <a:rPr lang="es-EC" sz="1050" dirty="0" err="1"/>
              <a:t>clamidosporas</a:t>
            </a:r>
            <a:r>
              <a:rPr lang="es-EC" sz="1050" dirty="0"/>
              <a:t> de los hongos </a:t>
            </a:r>
            <a:r>
              <a:rPr lang="es-EC" sz="1050" i="1" dirty="0" err="1"/>
              <a:t>Dactylonectria</a:t>
            </a:r>
            <a:r>
              <a:rPr lang="es-EC" sz="1050" i="1" dirty="0"/>
              <a:t> </a:t>
            </a:r>
            <a:r>
              <a:rPr lang="es-EC" sz="1050" dirty="0"/>
              <a:t>e </a:t>
            </a:r>
            <a:r>
              <a:rPr lang="es-EC" sz="1050" i="1" dirty="0" err="1"/>
              <a:t>Ilyonectria</a:t>
            </a:r>
            <a:r>
              <a:rPr lang="es-EC" sz="1050" i="1" dirty="0"/>
              <a:t> </a:t>
            </a:r>
            <a:r>
              <a:rPr lang="es-EC" sz="1050" dirty="0"/>
              <a:t>a 60X barra representada de 20µm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-252536" y="14664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Y DISCUSIÓN</a:t>
            </a:r>
          </a:p>
        </p:txBody>
      </p:sp>
    </p:spTree>
    <p:extLst>
      <p:ext uri="{BB962C8B-B14F-4D97-AF65-F5344CB8AC3E}">
        <p14:creationId xmlns:p14="http://schemas.microsoft.com/office/powerpoint/2010/main" val="996558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520" y="404664"/>
            <a:ext cx="613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Determinación de la Mínima Concentración Inhibitoria (MCI)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403648" y="6368256"/>
            <a:ext cx="59046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/>
              <a:t>Crecimiento de los hongos a diferentes concentraciones de </a:t>
            </a:r>
            <a:r>
              <a:rPr lang="es-EC" sz="1050" dirty="0" err="1"/>
              <a:t>Higromicina</a:t>
            </a:r>
            <a:r>
              <a:rPr lang="es-EC" sz="1050" dirty="0"/>
              <a:t> B en el transcurso de 5 días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28824" y="1556792"/>
            <a:ext cx="237626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Método de Regeneración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15516" y="2339588"/>
            <a:ext cx="237626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Protocolo de inserción de material genético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20079" y="3129456"/>
            <a:ext cx="237626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Sistema de selección eficiente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b="15086"/>
          <a:stretch/>
        </p:blipFill>
        <p:spPr>
          <a:xfrm>
            <a:off x="2771800" y="790364"/>
            <a:ext cx="4320000" cy="25707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b="15086"/>
          <a:stretch/>
        </p:blipFill>
        <p:spPr>
          <a:xfrm>
            <a:off x="3491880" y="3361092"/>
            <a:ext cx="4350163" cy="252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1" y="5585460"/>
            <a:ext cx="3981450" cy="6000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b="15086"/>
          <a:stretch/>
        </p:blipFill>
        <p:spPr>
          <a:xfrm>
            <a:off x="17331" y="759125"/>
            <a:ext cx="4604736" cy="272375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/>
          <a:srcRect b="14843"/>
          <a:stretch/>
        </p:blipFill>
        <p:spPr>
          <a:xfrm>
            <a:off x="4589138" y="773996"/>
            <a:ext cx="4436117" cy="264513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8087" y="3335957"/>
            <a:ext cx="4171193" cy="232193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-275232" y="-13997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Y DISCUSIÓN</a:t>
            </a:r>
          </a:p>
        </p:txBody>
      </p:sp>
    </p:spTree>
    <p:extLst>
      <p:ext uri="{BB962C8B-B14F-4D97-AF65-F5344CB8AC3E}">
        <p14:creationId xmlns:p14="http://schemas.microsoft.com/office/powerpoint/2010/main" val="143552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1397" y="807392"/>
            <a:ext cx="4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Crecimiento de </a:t>
            </a:r>
            <a:r>
              <a:rPr lang="es-EC" b="1" i="1" dirty="0" err="1"/>
              <a:t>Agrobacterium</a:t>
            </a:r>
            <a:r>
              <a:rPr lang="es-EC" b="1" i="1" dirty="0"/>
              <a:t> </a:t>
            </a:r>
            <a:r>
              <a:rPr lang="es-EC" b="1" i="1" dirty="0" err="1"/>
              <a:t>tumefaciens</a:t>
            </a:r>
            <a:endParaRPr lang="es-EC" b="1" dirty="0"/>
          </a:p>
        </p:txBody>
      </p:sp>
      <p:sp>
        <p:nvSpPr>
          <p:cNvPr id="5" name="Rectángulo 4"/>
          <p:cNvSpPr/>
          <p:nvPr/>
        </p:nvSpPr>
        <p:spPr>
          <a:xfrm>
            <a:off x="931637" y="4788786"/>
            <a:ext cx="31320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/>
              <a:t>Cultivo de </a:t>
            </a:r>
            <a:r>
              <a:rPr lang="es-EC" sz="1050" i="1" dirty="0"/>
              <a:t>A. </a:t>
            </a:r>
            <a:r>
              <a:rPr lang="es-EC" sz="1050" i="1" dirty="0" err="1"/>
              <a:t>tumefaciens</a:t>
            </a:r>
            <a:r>
              <a:rPr lang="es-EC" sz="1050" dirty="0"/>
              <a:t> en medio sólido AMM</a:t>
            </a:r>
          </a:p>
        </p:txBody>
      </p:sp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5004048" y="1720072"/>
            <a:ext cx="3561845" cy="2557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ángulo 6"/>
          <p:cNvSpPr/>
          <p:nvPr/>
        </p:nvSpPr>
        <p:spPr>
          <a:xfrm>
            <a:off x="4980519" y="4424552"/>
            <a:ext cx="36364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/>
              <a:t>Tinción Gram de la cepa bacteriana AGL1 de </a:t>
            </a:r>
            <a:r>
              <a:rPr lang="es-EC" sz="1050" i="1" dirty="0"/>
              <a:t>A. </a:t>
            </a:r>
            <a:r>
              <a:rPr lang="es-EC" sz="1050" i="1" dirty="0" err="1"/>
              <a:t>tumefaciens</a:t>
            </a:r>
            <a:r>
              <a:rPr lang="es-EC" sz="1050" dirty="0"/>
              <a:t> 100x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-252536" y="14664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Y DISCUSIÓN</a:t>
            </a:r>
          </a:p>
        </p:txBody>
      </p:sp>
      <p:pic>
        <p:nvPicPr>
          <p:cNvPr id="3074" name="Picture 2" descr="https://lh3.googleusercontent.com/tnCFCk2fi5UjTpoWxZSHbCJin8za0q7RYETpvWvddMw-G3ysSK06P1xeCaEpSsq5mejtd6Qaq9nz7waZ8xLZHGyB8H6Ri6zt3s_JLmyIG1TG5LmFV9IDFEC3gsOS60gpeuCDq4eKx8IhvKsXvtcRawSSqEVtrTogenKNXILandz5peKqj9_43HU9ALlVJ0HgKSoenYxmzGpPFYyOvWyVBEZOKF8V8SmA6s-sc-D-xvla0gDSqSKUxmALEd8DYDNA3t7CHNV7r5-GfopV5fBf70FjItT666v8nHzgTPpjMh3Y_lPzXqbBpF3E3BDMEJBgWflIMXMcH7ySSjxhRQu8XTiKC8WuQ271fVRKcTDe18k7Qpo9QdtPP0cupLZErHoQYRtgTzGFKwmjXn9WQiGSWbG4p6SNEDggDRrg0j8CfZS-aendzLbwGHqCFBLkDX3OBksx5oaGCv9ZBRGDnXnfyPYIlf0M3v6GxwrNSqByVpIDwk4V5oCp0VvTMqn7Q3jlSzAr5BttkPBpQDP_8gbK98kLhl5ZIeGpkGBsU8hOZ3tnqdLNP0YmInYBaRoVnFucknczO57X2BlQJqq554z-wRej9AB_JXPvGgP3qcVaabL7-4oRczJ-yjIF_30eh_-lwlzD9qoHirba8nKQjfNrSrVzXA=w493-h657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t="36193" r="10130" b="5123"/>
          <a:stretch/>
        </p:blipFill>
        <p:spPr bwMode="auto">
          <a:xfrm>
            <a:off x="1146004" y="1954490"/>
            <a:ext cx="2703271" cy="265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07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pic>
        <p:nvPicPr>
          <p:cNvPr id="2050" name="Picture 2" descr="https://lh3.googleusercontent.com/5UmXw2i9otYgVOAn7CRc5oZdjRtsFnh4TTja0rJYLimdZE2WyveBCxEkrnxKnUQNAR0XoW2coGzanuWeELsiYQ5QIjTQnBNegeyhMcTXx7xgdXWj1Vksdju2p7ABRBz7ehJtkVdkm1ekdWWCzK-rB6GgLI-ltB-2hRobKoJqL5UEygFQfYmpDnQD8ug-ZcQeFEWiUCyBEAOczduyis4_EJilmKu7GEYKXvzDXV3e-LM_QD4VlL8aK9yGsmFnPaLV6WMcr2VUFAC0wCmAViGneoXk4phGkQBnKID7MctiWmmUPb8i4T4AvvoB2UTlge2e2iM99xieoDVpVE9URiLAma3m4ntu41RTUEhYAbX2p-FCNzwS_29wqiYaF0yplicpVUm3PbuuxW3h3ylsoON3OPL9PGWkJ1AraBSZ__U-EzW74Se2V9jnbQU9ablK48NcuYdQI4uOv--pTiIvy4GKCpA33M8exPL_X4k8nsveFQccT8IehFFbL3UxjFzWF3at-0JIguumuBcNbGlhB8OqdioHvbJVi9O48K-sAYq-fBjlyWqzao0W4zDs6Qgfss4Ab-4ZWG1VHegKuEgj8rI7fiLYKNC7xk7FLAvPEuIjJorwf9-smVvdv_p7A_7unWIRW8OR2A6FwmvTT61hWfO_Oq9Nmw=w456-h608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t="35079" r="10212" b="20158"/>
          <a:stretch/>
        </p:blipFill>
        <p:spPr bwMode="auto">
          <a:xfrm>
            <a:off x="234446" y="3039121"/>
            <a:ext cx="2124361" cy="159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/>
          <p:nvPr/>
        </p:nvPicPr>
        <p:blipFill>
          <a:blip r:embed="rId4"/>
          <a:stretch>
            <a:fillRect/>
          </a:stretch>
        </p:blipFill>
        <p:spPr>
          <a:xfrm>
            <a:off x="3015878" y="2083255"/>
            <a:ext cx="3007902" cy="28980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4446" y="1052648"/>
            <a:ext cx="205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La mora de castilla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020400" y="5012655"/>
            <a:ext cx="296532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/>
              <a:t>Distribución de las zonas más productoras de mora del Ecuador</a:t>
            </a:r>
          </a:p>
          <a:p>
            <a:pPr algn="ctr"/>
            <a:r>
              <a:rPr lang="es-EC" sz="1050" dirty="0"/>
              <a:t>Fuente: INEC (2000) citado por Cárdenas (2013)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44575" y="4865894"/>
            <a:ext cx="2029723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1400" dirty="0"/>
              <a:t>10283 toneladas por año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07504" y="155809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43638" y="1549692"/>
            <a:ext cx="1778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Familia: Rosácea</a:t>
            </a:r>
          </a:p>
          <a:p>
            <a:endParaRPr lang="es-EC" sz="1600" dirty="0"/>
          </a:p>
          <a:p>
            <a:r>
              <a:rPr lang="es-EC" sz="1600" dirty="0"/>
              <a:t>Dicotiledónea</a:t>
            </a:r>
          </a:p>
          <a:p>
            <a:r>
              <a:rPr lang="es-EC" sz="1600" dirty="0"/>
              <a:t>Perenne</a:t>
            </a:r>
          </a:p>
          <a:p>
            <a:r>
              <a:rPr lang="es-EC" sz="1600" dirty="0"/>
              <a:t>Arbustiva </a:t>
            </a:r>
          </a:p>
          <a:p>
            <a:endParaRPr lang="es-EC" sz="16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192554" y="1023304"/>
            <a:ext cx="2599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Importancia económica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198188" y="1466426"/>
            <a:ext cx="2439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Alternativa para diversificar las exportaciones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444208" y="1549692"/>
            <a:ext cx="2242592" cy="6551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Debilidades biológicas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454552" y="279618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Fortalecer el sector comercial</a:t>
            </a:r>
          </a:p>
        </p:txBody>
      </p:sp>
      <p:sp>
        <p:nvSpPr>
          <p:cNvPr id="28" name="Flecha: hacia abajo 27"/>
          <p:cNvSpPr/>
          <p:nvPr/>
        </p:nvSpPr>
        <p:spPr>
          <a:xfrm>
            <a:off x="7308304" y="2334522"/>
            <a:ext cx="504056" cy="30239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7053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31600" y="768461"/>
            <a:ext cx="645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Confirmación de los genes GFP y </a:t>
            </a:r>
            <a:r>
              <a:rPr lang="es-EC" b="1" dirty="0" err="1"/>
              <a:t>tdTomato</a:t>
            </a:r>
            <a:r>
              <a:rPr lang="es-EC" b="1" dirty="0"/>
              <a:t> por PCR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076056" y="5301208"/>
            <a:ext cx="234781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/>
              <a:t>Gel de electroforesis con bandas de los genes de fluorescencia GFP y </a:t>
            </a:r>
            <a:r>
              <a:rPr lang="es-EC" sz="1050" dirty="0" err="1"/>
              <a:t>tdTom</a:t>
            </a:r>
            <a:endParaRPr lang="es-EC" sz="1050" dirty="0"/>
          </a:p>
        </p:txBody>
      </p:sp>
      <p:sp>
        <p:nvSpPr>
          <p:cNvPr id="8" name="CuadroTexto 7"/>
          <p:cNvSpPr txBox="1"/>
          <p:nvPr/>
        </p:nvSpPr>
        <p:spPr>
          <a:xfrm>
            <a:off x="-252536" y="14664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Y DISCUSIÓN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40768"/>
            <a:ext cx="3790950" cy="47434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50664" y="2385180"/>
            <a:ext cx="1157240" cy="32373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2411760" y="4437112"/>
            <a:ext cx="726967" cy="36004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85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3528" y="826405"/>
            <a:ext cx="643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Transformación mediada por </a:t>
            </a:r>
            <a:r>
              <a:rPr lang="es-EC" b="1" i="1" dirty="0" err="1"/>
              <a:t>Agrobacterium</a:t>
            </a:r>
            <a:r>
              <a:rPr lang="es-EC" b="1" i="1" dirty="0"/>
              <a:t> </a:t>
            </a:r>
            <a:r>
              <a:rPr lang="es-EC" b="1" i="1" dirty="0" err="1"/>
              <a:t>tumefaciens</a:t>
            </a:r>
            <a:r>
              <a:rPr lang="es-EC" b="1" i="1" dirty="0"/>
              <a:t> </a:t>
            </a:r>
            <a:r>
              <a:rPr lang="es-EC" b="1" dirty="0"/>
              <a:t>(AMT)</a:t>
            </a:r>
          </a:p>
        </p:txBody>
      </p:sp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8410" y="1298296"/>
            <a:ext cx="3023208" cy="223224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83567" y="3696524"/>
            <a:ext cx="27328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b="1" dirty="0"/>
              <a:t> </a:t>
            </a:r>
            <a:r>
              <a:rPr lang="es-EC" sz="1050" dirty="0"/>
              <a:t>Traspaso de </a:t>
            </a:r>
            <a:r>
              <a:rPr lang="es-EC" sz="1050" dirty="0" err="1"/>
              <a:t>co</a:t>
            </a:r>
            <a:r>
              <a:rPr lang="es-EC" sz="1050" dirty="0"/>
              <a:t>-cultivo al medio de selección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-252536" y="14664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Y DISCUSIÓN</a:t>
            </a:r>
          </a:p>
        </p:txBody>
      </p:sp>
      <p:pic>
        <p:nvPicPr>
          <p:cNvPr id="7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4355976" y="1298296"/>
            <a:ext cx="4398960" cy="223224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139952" y="3696524"/>
            <a:ext cx="48310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/>
              <a:t>Hongo transformado (</a:t>
            </a:r>
            <a:r>
              <a:rPr lang="es-EC" sz="1050" i="1" dirty="0" err="1"/>
              <a:t>Penicillium</a:t>
            </a:r>
            <a:r>
              <a:rPr lang="es-EC" sz="1050" i="1" dirty="0"/>
              <a:t> </a:t>
            </a:r>
            <a:r>
              <a:rPr lang="es-EC" sz="1050" dirty="0" err="1"/>
              <a:t>sp</a:t>
            </a:r>
            <a:r>
              <a:rPr lang="es-EC" sz="1050" dirty="0"/>
              <a:t>.) bajo luz UV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21891" y="4244987"/>
            <a:ext cx="441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Eficiencia de transformación de los hongos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1702" y="4702129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El resultado de las 4 cepas de hongos fue que presentan una resistencia a ser transformados por AMT.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32" y="1298296"/>
            <a:ext cx="4476750" cy="18383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972" y="1701744"/>
            <a:ext cx="46577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8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4803" y="1162814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Generación de librerías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405826" y="1654836"/>
            <a:ext cx="194421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Inserción aleatoria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405826" y="2093261"/>
            <a:ext cx="194421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Supresión, disrupción, habilitando</a:t>
            </a:r>
          </a:p>
        </p:txBody>
      </p:sp>
      <p:cxnSp>
        <p:nvCxnSpPr>
          <p:cNvPr id="14" name="Conector: angular 13"/>
          <p:cNvCxnSpPr>
            <a:stCxn id="2" idx="2"/>
            <a:endCxn id="10" idx="1"/>
          </p:cNvCxnSpPr>
          <p:nvPr/>
        </p:nvCxnSpPr>
        <p:spPr>
          <a:xfrm rot="16200000" flipH="1">
            <a:off x="1132690" y="1566366"/>
            <a:ext cx="307356" cy="2389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: angular 15"/>
          <p:cNvCxnSpPr>
            <a:cxnSpLocks/>
            <a:stCxn id="2" idx="2"/>
            <a:endCxn id="11" idx="1"/>
          </p:cNvCxnSpPr>
          <p:nvPr/>
        </p:nvCxnSpPr>
        <p:spPr>
          <a:xfrm rot="16200000" flipH="1">
            <a:off x="913478" y="1785578"/>
            <a:ext cx="745781" cy="2389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194802" y="2701586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AMT no dio resultados favorables</a:t>
            </a:r>
          </a:p>
        </p:txBody>
      </p:sp>
      <p:cxnSp>
        <p:nvCxnSpPr>
          <p:cNvPr id="24" name="Conector: angular 23"/>
          <p:cNvCxnSpPr>
            <a:cxnSpLocks/>
            <a:stCxn id="17" idx="2"/>
            <a:endCxn id="7" idx="0"/>
          </p:cNvCxnSpPr>
          <p:nvPr/>
        </p:nvCxnSpPr>
        <p:spPr>
          <a:xfrm rot="16200000" flipH="1">
            <a:off x="1219356" y="3018472"/>
            <a:ext cx="390177" cy="4950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ángulo 35"/>
          <p:cNvSpPr/>
          <p:nvPr/>
        </p:nvSpPr>
        <p:spPr>
          <a:xfrm>
            <a:off x="4429654" y="1024319"/>
            <a:ext cx="1944216" cy="369332"/>
          </a:xfrm>
          <a:prstGeom prst="rect">
            <a:avLst/>
          </a:prstGeom>
          <a:ln>
            <a:solidFill>
              <a:srgbClr val="00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Material de AMT</a:t>
            </a:r>
          </a:p>
        </p:txBody>
      </p:sp>
      <p:cxnSp>
        <p:nvCxnSpPr>
          <p:cNvPr id="39" name="Conector: angular 38"/>
          <p:cNvCxnSpPr>
            <a:cxnSpLocks/>
            <a:stCxn id="36" idx="1"/>
            <a:endCxn id="15" idx="1"/>
          </p:cNvCxnSpPr>
          <p:nvPr/>
        </p:nvCxnSpPr>
        <p:spPr>
          <a:xfrm rot="10800000" flipH="1" flipV="1">
            <a:off x="4429653" y="1208984"/>
            <a:ext cx="110027" cy="791943"/>
          </a:xfrm>
          <a:prstGeom prst="bentConnector3">
            <a:avLst>
              <a:gd name="adj1" fmla="val -20776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ángulo 40"/>
          <p:cNvSpPr/>
          <p:nvPr/>
        </p:nvSpPr>
        <p:spPr>
          <a:xfrm>
            <a:off x="4139952" y="2573415"/>
            <a:ext cx="1944216" cy="36933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Cepas de </a:t>
            </a:r>
            <a:r>
              <a:rPr lang="es-EC" sz="1400" i="1" dirty="0" err="1"/>
              <a:t>Agrobacterium</a:t>
            </a:r>
            <a:endParaRPr lang="es-EC" sz="1400" dirty="0"/>
          </a:p>
        </p:txBody>
      </p:sp>
      <p:sp>
        <p:nvSpPr>
          <p:cNvPr id="42" name="Rectángulo 41"/>
          <p:cNvSpPr/>
          <p:nvPr/>
        </p:nvSpPr>
        <p:spPr>
          <a:xfrm>
            <a:off x="5291735" y="3056623"/>
            <a:ext cx="194421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LBA1100 y EHA105</a:t>
            </a:r>
          </a:p>
        </p:txBody>
      </p:sp>
      <p:cxnSp>
        <p:nvCxnSpPr>
          <p:cNvPr id="43" name="Conector: angular 42"/>
          <p:cNvCxnSpPr>
            <a:stCxn id="41" idx="2"/>
            <a:endCxn id="42" idx="1"/>
          </p:cNvCxnSpPr>
          <p:nvPr/>
        </p:nvCxnSpPr>
        <p:spPr>
          <a:xfrm rot="16200000" flipH="1">
            <a:off x="5052626" y="3002180"/>
            <a:ext cx="298542" cy="1796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ángulo 43"/>
          <p:cNvSpPr/>
          <p:nvPr/>
        </p:nvSpPr>
        <p:spPr>
          <a:xfrm>
            <a:off x="3512558" y="3572070"/>
            <a:ext cx="1944216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Membranas de soporte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6351761" y="3559544"/>
            <a:ext cx="1944216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Optimización AMT</a:t>
            </a:r>
          </a:p>
        </p:txBody>
      </p:sp>
      <p:cxnSp>
        <p:nvCxnSpPr>
          <p:cNvPr id="51" name="Conector: angular 50"/>
          <p:cNvCxnSpPr>
            <a:cxnSpLocks/>
            <a:stCxn id="45" idx="1"/>
            <a:endCxn id="58" idx="1"/>
          </p:cNvCxnSpPr>
          <p:nvPr/>
        </p:nvCxnSpPr>
        <p:spPr>
          <a:xfrm rot="10800000" flipV="1">
            <a:off x="6240179" y="3744209"/>
            <a:ext cx="111582" cy="688353"/>
          </a:xfrm>
          <a:prstGeom prst="bentConnector3">
            <a:avLst>
              <a:gd name="adj1" fmla="val 30487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ángulo 51"/>
          <p:cNvSpPr/>
          <p:nvPr/>
        </p:nvSpPr>
        <p:spPr>
          <a:xfrm>
            <a:off x="3512557" y="5490899"/>
            <a:ext cx="1944216" cy="36933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err="1"/>
              <a:t>Acetosyringona</a:t>
            </a:r>
            <a:endParaRPr lang="es-EC" sz="1400" dirty="0"/>
          </a:p>
        </p:txBody>
      </p:sp>
      <p:sp>
        <p:nvSpPr>
          <p:cNvPr id="53" name="CuadroTexto 52"/>
          <p:cNvSpPr txBox="1"/>
          <p:nvPr/>
        </p:nvSpPr>
        <p:spPr>
          <a:xfrm>
            <a:off x="-358878" y="116353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Y DISCUSIÓN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331600" y="768461"/>
            <a:ext cx="645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Baja frecuencia de transformación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65834" y="3461095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400" dirty="0"/>
              <a:t>Material fúngico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400" dirty="0"/>
              <a:t>Cepa de </a:t>
            </a:r>
            <a:r>
              <a:rPr lang="es-EC" sz="1400" i="1" dirty="0"/>
              <a:t>A. </a:t>
            </a:r>
            <a:r>
              <a:rPr lang="es-EC" sz="1400" i="1" dirty="0" err="1"/>
              <a:t>tumefaciens</a:t>
            </a:r>
            <a:endParaRPr lang="es-EC" sz="14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400" dirty="0"/>
              <a:t>Membranas inadecuadas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400" dirty="0"/>
              <a:t>Mezclas desproporcionadas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400" dirty="0"/>
              <a:t>Condiciones sub-optimas de </a:t>
            </a:r>
            <a:r>
              <a:rPr lang="es-EC" sz="1400" dirty="0" err="1"/>
              <a:t>co</a:t>
            </a:r>
            <a:r>
              <a:rPr lang="es-EC" sz="1400" dirty="0"/>
              <a:t>-cultivo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539681" y="1631596"/>
            <a:ext cx="1724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400" dirty="0" err="1"/>
              <a:t>Protoplastos</a:t>
            </a:r>
            <a:endParaRPr lang="es-EC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400" dirty="0"/>
              <a:t>Esporas (1-3s)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400" dirty="0"/>
              <a:t>Micelio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3512558" y="4062465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Papel filtro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Hojas de celofán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Filtros PVDF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Membranas de nitrocelulosa</a:t>
            </a:r>
          </a:p>
        </p:txBody>
      </p:sp>
      <p:cxnSp>
        <p:nvCxnSpPr>
          <p:cNvPr id="57" name="Conector: angular 56"/>
          <p:cNvCxnSpPr>
            <a:stCxn id="44" idx="1"/>
            <a:endCxn id="55" idx="1"/>
          </p:cNvCxnSpPr>
          <p:nvPr/>
        </p:nvCxnSpPr>
        <p:spPr>
          <a:xfrm rot="10800000" flipV="1">
            <a:off x="3512558" y="3756735"/>
            <a:ext cx="12700" cy="890505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CuadroTexto 57"/>
          <p:cNvSpPr txBox="1"/>
          <p:nvPr/>
        </p:nvSpPr>
        <p:spPr>
          <a:xfrm>
            <a:off x="6240179" y="4063231"/>
            <a:ext cx="2627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Calidad y cantidad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Duración y temperatura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Balance crecimiento</a:t>
            </a:r>
          </a:p>
        </p:txBody>
      </p:sp>
    </p:spTree>
    <p:extLst>
      <p:ext uri="{BB962C8B-B14F-4D97-AF65-F5344CB8AC3E}">
        <p14:creationId xmlns:p14="http://schemas.microsoft.com/office/powerpoint/2010/main" val="40916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7" grpId="0" animBg="1"/>
      <p:bldP spid="17" grpId="1" animBg="1"/>
      <p:bldP spid="36" grpId="0" animBg="1"/>
      <p:bldP spid="36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52" grpId="0" animBg="1"/>
      <p:bldP spid="52" grpId="1" animBg="1"/>
      <p:bldP spid="7" grpId="0"/>
      <p:bldP spid="7" grpId="1"/>
      <p:bldP spid="15" grpId="0"/>
      <p:bldP spid="15" grpId="1"/>
      <p:bldP spid="55" grpId="0"/>
      <p:bldP spid="55" grpId="1"/>
      <p:bldP spid="58" grpId="0"/>
      <p:bldP spid="5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71600" y="1052736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La mínima concentración inhibitoria de los géneros </a:t>
            </a:r>
            <a:r>
              <a:rPr lang="es-EC" i="1" dirty="0" err="1"/>
              <a:t>Dactylonectria</a:t>
            </a:r>
            <a:r>
              <a:rPr lang="es-EC" i="1" dirty="0"/>
              <a:t> </a:t>
            </a:r>
            <a:r>
              <a:rPr lang="es-EC" dirty="0"/>
              <a:t>e </a:t>
            </a:r>
            <a:r>
              <a:rPr lang="es-EC" i="1" dirty="0" err="1"/>
              <a:t>Ilyonectria</a:t>
            </a:r>
            <a:r>
              <a:rPr lang="es-EC" dirty="0"/>
              <a:t> es 30µg/</a:t>
            </a:r>
            <a:r>
              <a:rPr lang="es-EC" dirty="0" err="1"/>
              <a:t>mL</a:t>
            </a:r>
            <a:r>
              <a:rPr lang="es-EC" dirty="0"/>
              <a:t> de </a:t>
            </a:r>
            <a:r>
              <a:rPr lang="es-EC" dirty="0" err="1"/>
              <a:t>higromicina</a:t>
            </a:r>
            <a:r>
              <a:rPr lang="es-EC" dirty="0"/>
              <a:t> B referente para futuras investigaciones en transformación.</a:t>
            </a:r>
          </a:p>
          <a:p>
            <a:pPr algn="just"/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i="1" dirty="0" err="1"/>
              <a:t>Dactylonectria</a:t>
            </a:r>
            <a:r>
              <a:rPr lang="es-EC" i="1" dirty="0"/>
              <a:t> </a:t>
            </a:r>
            <a:r>
              <a:rPr lang="es-EC" dirty="0"/>
              <a:t>e </a:t>
            </a:r>
            <a:r>
              <a:rPr lang="es-EC" i="1" dirty="0" err="1"/>
              <a:t>Ilyonectria</a:t>
            </a:r>
            <a:r>
              <a:rPr lang="es-EC" dirty="0"/>
              <a:t> presentaron resistencia (100%) a la transformación mediada por </a:t>
            </a:r>
            <a:r>
              <a:rPr lang="es-EC" i="1" dirty="0" err="1"/>
              <a:t>Agrobacterium</a:t>
            </a:r>
            <a:r>
              <a:rPr lang="es-EC" i="1" dirty="0"/>
              <a:t> </a:t>
            </a:r>
            <a:r>
              <a:rPr lang="es-EC" i="1" dirty="0" err="1"/>
              <a:t>tumefaciens</a:t>
            </a:r>
            <a:r>
              <a:rPr lang="es-EC" dirty="0"/>
              <a:t>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Se comprobó que el método de transformación ejecutado funcionó, ya que se transformo </a:t>
            </a:r>
            <a:r>
              <a:rPr lang="es-EC" i="1" dirty="0" err="1"/>
              <a:t>Penicillium</a:t>
            </a:r>
            <a:r>
              <a:rPr lang="es-EC" i="1" dirty="0"/>
              <a:t> </a:t>
            </a:r>
            <a:r>
              <a:rPr lang="es-EC" dirty="0" err="1"/>
              <a:t>sp</a:t>
            </a:r>
            <a:r>
              <a:rPr lang="es-EC" dirty="0"/>
              <a:t>. paralelamente al trabajo.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Se rechazo la hipótesis planteada durante la ejecución de este trabajo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El tercer objetivo no pudo ser completado por ser dependiente del segundo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79512" y="26064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374771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99592" y="1340768"/>
            <a:ext cx="7128792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/>
              <a:t>Utilizar cepas diferentes de </a:t>
            </a:r>
            <a:r>
              <a:rPr lang="es-EC" i="1" dirty="0" err="1"/>
              <a:t>Agrobacterium</a:t>
            </a:r>
            <a:r>
              <a:rPr lang="es-EC" i="1" dirty="0"/>
              <a:t> </a:t>
            </a:r>
            <a:r>
              <a:rPr lang="es-EC" i="1" dirty="0" err="1"/>
              <a:t>tumefacies</a:t>
            </a:r>
            <a:r>
              <a:rPr lang="es-EC" i="1" dirty="0"/>
              <a:t> </a:t>
            </a:r>
            <a:r>
              <a:rPr lang="es-EC" dirty="0"/>
              <a:t>para el proceso de transformación.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/>
              <a:t> Utilizar una especie cercana a los hongos reportada como transformada como un control positivo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/>
              <a:t>Utilizar mayor número de aislados de </a:t>
            </a:r>
            <a:r>
              <a:rPr lang="es-EC" i="1" dirty="0" err="1"/>
              <a:t>Cylindrocarpon</a:t>
            </a:r>
            <a:r>
              <a:rPr lang="es-EC" dirty="0"/>
              <a:t> para aumentar las probabilidades de obtener transformados.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79512" y="26064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4011256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87917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AGRADECIMIENTOS</a:t>
            </a:r>
          </a:p>
        </p:txBody>
      </p:sp>
      <p:pic>
        <p:nvPicPr>
          <p:cNvPr id="2050" name="Picture 2" descr="Resultado de imagen para logo biotecnologia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71" y="666865"/>
            <a:ext cx="1631676" cy="16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165588" y="227430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FRANCISCO FLORES, </a:t>
            </a:r>
            <a:r>
              <a:rPr lang="es-EC" b="1" dirty="0" err="1"/>
              <a:t>Ph.D</a:t>
            </a:r>
            <a:endParaRPr lang="es-EC" b="1" dirty="0"/>
          </a:p>
          <a:p>
            <a:r>
              <a:rPr lang="es-EC" dirty="0"/>
              <a:t>Director del Proyecto de Investigación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165588" y="309547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ALMA KOCH, </a:t>
            </a:r>
            <a:r>
              <a:rPr lang="es-EC" b="1" dirty="0" err="1"/>
              <a:t>MSc</a:t>
            </a:r>
            <a:r>
              <a:rPr lang="es-EC" b="1" dirty="0"/>
              <a:t>.</a:t>
            </a:r>
          </a:p>
          <a:p>
            <a:r>
              <a:rPr lang="es-EC" dirty="0"/>
              <a:t>Jefe del Laboratorio de Microbiología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165587" y="379267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Ing. WILLIAM VIERA</a:t>
            </a:r>
          </a:p>
          <a:p>
            <a:r>
              <a:rPr lang="es-EC" dirty="0"/>
              <a:t>Programa de fruticultura </a:t>
            </a:r>
          </a:p>
        </p:txBody>
      </p:sp>
      <p:pic>
        <p:nvPicPr>
          <p:cNvPr id="2052" name="Picture 4" descr="Resultado de imagen para INI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004" y="3786535"/>
            <a:ext cx="1946891" cy="9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165587" y="452416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TESISTAS</a:t>
            </a:r>
          </a:p>
          <a:p>
            <a:r>
              <a:rPr lang="es-EC" dirty="0"/>
              <a:t>Laboratorio de Microbiología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165587" y="526508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AMIGOS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165587" y="572900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FAMILIA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21" y="911123"/>
            <a:ext cx="4977057" cy="1283675"/>
          </a:xfrm>
          <a:prstGeom prst="rect">
            <a:avLst/>
          </a:prstGeom>
        </p:spPr>
      </p:pic>
      <p:pic>
        <p:nvPicPr>
          <p:cNvPr id="9" name="Picture 2" descr="https://lh3.googleusercontent.com/r7oLLJIMisdGIYu-tOUOlwLXdSCOEdnlfA4MqaMpGG6Y8ZTAHOOyqAy3Gee8VP_ruqruo7JoIVwwVjfqV4yS2J04-KD_6aqG3-8pFg5IRvVL_pCQAYb-jWf2V65Wq3f11a8ZyXeGfrMn0P408eXwU9E3bYV7OcCPQjycp1AaOhZkjAvclAaQS61Rkv1rbZ4tVmPabHxG6T4Dm-j8_tl61Hh6O6MMJbJ_Hv-ZMtXMYc4t8f2H2XzxRUX15j1G-Uo8VXmuMn3G9E10xLZXS5NuQKCt2Okh8Yw8aJfcmhY_a4L_E3ZKdZ_domQ1oAXqeCcKbN0uQfRSgiQzxJuSXSi2Y3vMPZPTJntMOBlam8H-K4XW2w4omRmSV3QFkFJ-0u5q27q120MEy2mtEO4InkcIqCxh0HGbVmPWmnVcWgk-FZvFnnrMH1XLzrBlFu1PI_msBAkF4HkGT3kA7QM-nzRerK2tlQ1wLnEYrCLv_-gF_vT1V6jSqTNsHEhLXAA0vVNwiiZ4WGrDMDk8OPRkPKjvZo0x51i-eDHI4ETKGV4tc1C7m6X59_8BH_Q6VcLHo9Zr8RwAHT99B58bHa-ddXFK8prfqfr44yytWiK4xQjV7CdAjHdsZi7ewr9KIjHMsDeF2oL46BYwTwcTUmcePCcwdaN9uw=w876-h657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18932" r="17206" b="16630"/>
          <a:stretch/>
        </p:blipFill>
        <p:spPr bwMode="auto">
          <a:xfrm>
            <a:off x="173920" y="2787225"/>
            <a:ext cx="3849531" cy="247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67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1" name="Flecha: a la derecha 10"/>
          <p:cNvSpPr/>
          <p:nvPr/>
        </p:nvSpPr>
        <p:spPr>
          <a:xfrm rot="5400000">
            <a:off x="1728747" y="3404232"/>
            <a:ext cx="429921" cy="34695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Picture 4" descr="Resultado de imagen para blackberry fruit da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6" r="9711"/>
          <a:stretch/>
        </p:blipFill>
        <p:spPr bwMode="auto">
          <a:xfrm>
            <a:off x="724219" y="1140698"/>
            <a:ext cx="2530624" cy="204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726766" y="3940661"/>
            <a:ext cx="27808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40% de pérdidas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400" dirty="0"/>
              <a:t>Mal manejo agronómico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400" dirty="0"/>
              <a:t>Control inadecuado de plagas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400" dirty="0"/>
              <a:t>Enfermedades en plantaciones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400" dirty="0"/>
              <a:t>Falta de plantas mejoradas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81556" y="156465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804089" y="1492978"/>
            <a:ext cx="24160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Problemas Fitosanitarios</a:t>
            </a:r>
          </a:p>
          <a:p>
            <a:endParaRPr lang="es-EC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/>
              <a:t>Pudrición del fruto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/>
              <a:t>Mildiu velloso y polvoso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/>
              <a:t>Marchitez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220177" y="1484784"/>
            <a:ext cx="272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Agente Causal</a:t>
            </a:r>
          </a:p>
          <a:p>
            <a:endParaRPr lang="es-EC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i="1" dirty="0" err="1"/>
              <a:t>Botrytis</a:t>
            </a:r>
            <a:r>
              <a:rPr lang="es-EC" sz="1400" i="1" dirty="0"/>
              <a:t> </a:t>
            </a:r>
            <a:r>
              <a:rPr lang="es-EC" sz="1400" i="1" dirty="0" err="1"/>
              <a:t>cinerea</a:t>
            </a:r>
            <a:endParaRPr lang="es-EC" sz="1400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i="1" dirty="0" err="1"/>
              <a:t>Peronospora</a:t>
            </a:r>
            <a:r>
              <a:rPr lang="es-EC" sz="1400" i="1" dirty="0"/>
              <a:t> </a:t>
            </a:r>
            <a:r>
              <a:rPr lang="es-EC" sz="1400" dirty="0" err="1"/>
              <a:t>sp</a:t>
            </a:r>
            <a:r>
              <a:rPr lang="es-EC" sz="1400" dirty="0"/>
              <a:t>. y </a:t>
            </a:r>
            <a:r>
              <a:rPr lang="es-EC" sz="1400" i="1" dirty="0" err="1"/>
              <a:t>Oidium</a:t>
            </a:r>
            <a:r>
              <a:rPr lang="es-EC" sz="1400" i="1" dirty="0"/>
              <a:t> </a:t>
            </a:r>
            <a:r>
              <a:rPr lang="es-EC" sz="1400" dirty="0" err="1"/>
              <a:t>sp</a:t>
            </a:r>
            <a:r>
              <a:rPr lang="es-EC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i="1" dirty="0" err="1"/>
              <a:t>Verticillium</a:t>
            </a:r>
            <a:r>
              <a:rPr lang="es-EC" sz="1400" i="1" dirty="0"/>
              <a:t>, C. </a:t>
            </a:r>
            <a:r>
              <a:rPr lang="es-EC" sz="1400" i="1" dirty="0" err="1"/>
              <a:t>destructans</a:t>
            </a:r>
            <a:r>
              <a:rPr lang="es-EC" sz="1400" i="1" dirty="0"/>
              <a:t>, Fusarium </a:t>
            </a:r>
            <a:r>
              <a:rPr lang="es-EC" sz="1400" i="1" dirty="0" err="1"/>
              <a:t>oxysporum</a:t>
            </a:r>
            <a:endParaRPr lang="es-EC" sz="1400" i="1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6094946" y="1484784"/>
            <a:ext cx="0" cy="13849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4211960" y="3792671"/>
            <a:ext cx="2304256" cy="3564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Marchitez y Pudrición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094946" y="4437112"/>
            <a:ext cx="243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Rendimiento</a:t>
            </a:r>
          </a:p>
          <a:p>
            <a:r>
              <a:rPr lang="es-EC" dirty="0"/>
              <a:t>Producción</a:t>
            </a:r>
          </a:p>
        </p:txBody>
      </p:sp>
      <p:cxnSp>
        <p:nvCxnSpPr>
          <p:cNvPr id="25" name="Conector: angular 24"/>
          <p:cNvCxnSpPr>
            <a:stCxn id="19" idx="2"/>
            <a:endCxn id="21" idx="1"/>
          </p:cNvCxnSpPr>
          <p:nvPr/>
        </p:nvCxnSpPr>
        <p:spPr>
          <a:xfrm rot="16200000" flipH="1">
            <a:off x="5423918" y="4089250"/>
            <a:ext cx="611198" cy="73085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4216896" y="5492153"/>
            <a:ext cx="2299320" cy="54464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Enfermedad de Pie Negro</a:t>
            </a:r>
          </a:p>
        </p:txBody>
      </p:sp>
      <p:cxnSp>
        <p:nvCxnSpPr>
          <p:cNvPr id="28" name="Conector recto de flecha 27"/>
          <p:cNvCxnSpPr>
            <a:stCxn id="19" idx="2"/>
            <a:endCxn id="26" idx="0"/>
          </p:cNvCxnSpPr>
          <p:nvPr/>
        </p:nvCxnSpPr>
        <p:spPr>
          <a:xfrm>
            <a:off x="5364088" y="4149080"/>
            <a:ext cx="2468" cy="1343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60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568208" y="1011626"/>
            <a:ext cx="2995680" cy="54516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ENFERMEDAD DE PIE NEGRO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09566" y="3717031"/>
            <a:ext cx="1512168" cy="25453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i="1" dirty="0" err="1"/>
              <a:t>Dactylonectria</a:t>
            </a:r>
            <a:endParaRPr lang="es-EC" sz="1400" i="1" dirty="0"/>
          </a:p>
        </p:txBody>
      </p:sp>
      <p:sp>
        <p:nvSpPr>
          <p:cNvPr id="7" name="Rectángulo 6"/>
          <p:cNvSpPr/>
          <p:nvPr/>
        </p:nvSpPr>
        <p:spPr>
          <a:xfrm>
            <a:off x="1109566" y="4185833"/>
            <a:ext cx="1512168" cy="25453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i="1" dirty="0" err="1"/>
              <a:t>Ilyonectria</a:t>
            </a:r>
            <a:endParaRPr lang="es-EC" sz="1400" i="1" dirty="0"/>
          </a:p>
        </p:txBody>
      </p:sp>
      <p:cxnSp>
        <p:nvCxnSpPr>
          <p:cNvPr id="8" name="Conector: angular 7"/>
          <p:cNvCxnSpPr>
            <a:cxnSpLocks/>
            <a:endCxn id="6" idx="1"/>
          </p:cNvCxnSpPr>
          <p:nvPr/>
        </p:nvCxnSpPr>
        <p:spPr>
          <a:xfrm rot="16200000" flipH="1">
            <a:off x="250716" y="2985447"/>
            <a:ext cx="1008539" cy="70916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: angular 8"/>
          <p:cNvCxnSpPr>
            <a:cxnSpLocks/>
            <a:endCxn id="7" idx="1"/>
          </p:cNvCxnSpPr>
          <p:nvPr/>
        </p:nvCxnSpPr>
        <p:spPr>
          <a:xfrm rot="16200000" flipH="1">
            <a:off x="630" y="3204163"/>
            <a:ext cx="1508711" cy="70916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81556" y="156465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788024" y="800309"/>
            <a:ext cx="2344080" cy="3890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Sintomatología</a:t>
            </a:r>
          </a:p>
        </p:txBody>
      </p:sp>
      <p:pic>
        <p:nvPicPr>
          <p:cNvPr id="19" name="Imagen 18"/>
          <p:cNvPicPr/>
          <p:nvPr/>
        </p:nvPicPr>
        <p:blipFill>
          <a:blip r:embed="rId2"/>
          <a:stretch>
            <a:fillRect/>
          </a:stretch>
        </p:blipFill>
        <p:spPr>
          <a:xfrm>
            <a:off x="4559340" y="2590345"/>
            <a:ext cx="2763520" cy="197993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164831" y="4570952"/>
            <a:ext cx="355253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/>
              <a:t>Síntomas del pie negro en la naturaleza causados por </a:t>
            </a:r>
            <a:r>
              <a:rPr lang="es-EC" sz="1050" i="1" dirty="0" err="1"/>
              <a:t>Cylindrocarpon</a:t>
            </a:r>
            <a:r>
              <a:rPr lang="es-EC" sz="1050" i="1" dirty="0"/>
              <a:t> </a:t>
            </a:r>
            <a:r>
              <a:rPr lang="es-EC" sz="1050" i="1" dirty="0" err="1"/>
              <a:t>destructans</a:t>
            </a:r>
            <a:r>
              <a:rPr lang="es-EC" sz="1050" dirty="0"/>
              <a:t> </a:t>
            </a:r>
            <a:r>
              <a:rPr lang="es-EC" sz="1050" dirty="0" err="1"/>
              <a:t>var</a:t>
            </a:r>
            <a:r>
              <a:rPr lang="es-EC" sz="1050" dirty="0"/>
              <a:t>, </a:t>
            </a:r>
            <a:r>
              <a:rPr lang="es-EC" sz="1050" i="1" dirty="0" err="1"/>
              <a:t>destructans</a:t>
            </a:r>
            <a:r>
              <a:rPr lang="es-EC" sz="1050" i="1" dirty="0"/>
              <a:t>.</a:t>
            </a:r>
            <a:endParaRPr lang="es-EC" sz="1050" dirty="0"/>
          </a:p>
          <a:p>
            <a:pPr algn="ctr"/>
            <a:r>
              <a:rPr lang="es-EC" sz="1050" dirty="0"/>
              <a:t>Fuente: (Cedeño, Carrero, Quintero, Pino &amp; Espinoza, 2004)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83568" y="1844824"/>
            <a:ext cx="26642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i="1" dirty="0" err="1"/>
              <a:t>Verticillium</a:t>
            </a:r>
            <a:r>
              <a:rPr lang="es-EC" sz="1600" i="1" dirty="0"/>
              <a:t> </a:t>
            </a:r>
            <a:r>
              <a:rPr lang="es-EC" sz="1600" i="1" dirty="0" err="1"/>
              <a:t>dahliae</a:t>
            </a:r>
            <a:endParaRPr lang="es-EC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i="1" dirty="0" err="1"/>
              <a:t>Phytophthora</a:t>
            </a:r>
            <a:r>
              <a:rPr lang="es-EC" sz="1600" i="1" dirty="0"/>
              <a:t> </a:t>
            </a:r>
            <a:r>
              <a:rPr lang="es-EC" sz="1600" i="1" dirty="0" err="1"/>
              <a:t>fragariae</a:t>
            </a:r>
            <a:endParaRPr lang="es-EC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i="1" dirty="0" err="1"/>
              <a:t>Pythium</a:t>
            </a:r>
            <a:r>
              <a:rPr lang="es-EC" sz="1600" i="1" dirty="0"/>
              <a:t> </a:t>
            </a:r>
            <a:r>
              <a:rPr lang="es-EC" sz="1600" dirty="0" err="1"/>
              <a:t>spp</a:t>
            </a:r>
            <a:r>
              <a:rPr lang="es-EC" sz="1600" dirty="0"/>
              <a:t>.</a:t>
            </a:r>
            <a:endParaRPr lang="es-EC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i="1" dirty="0" err="1"/>
              <a:t>Cylindrocarpon</a:t>
            </a:r>
            <a:r>
              <a:rPr lang="es-EC" sz="1600" i="1" dirty="0"/>
              <a:t> </a:t>
            </a:r>
            <a:r>
              <a:rPr lang="es-EC" sz="1600" dirty="0" err="1"/>
              <a:t>spp</a:t>
            </a:r>
            <a:r>
              <a:rPr lang="es-EC" sz="1600" dirty="0"/>
              <a:t>.</a:t>
            </a:r>
            <a:endParaRPr lang="es-EC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i="1" dirty="0" err="1"/>
              <a:t>Gnomoniopsis</a:t>
            </a:r>
            <a:r>
              <a:rPr lang="es-EC" sz="1600" i="1" dirty="0"/>
              <a:t> </a:t>
            </a:r>
            <a:r>
              <a:rPr lang="es-EC" sz="1600" i="1" dirty="0" err="1"/>
              <a:t>fruticola</a:t>
            </a:r>
            <a:endParaRPr lang="es-EC" sz="1600" i="1" dirty="0"/>
          </a:p>
        </p:txBody>
      </p:sp>
      <p:cxnSp>
        <p:nvCxnSpPr>
          <p:cNvPr id="33" name="Conector recto 32"/>
          <p:cNvCxnSpPr/>
          <p:nvPr/>
        </p:nvCxnSpPr>
        <p:spPr>
          <a:xfrm>
            <a:off x="385191" y="2780927"/>
            <a:ext cx="29837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4530446" y="1412776"/>
            <a:ext cx="298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1400" dirty="0"/>
              <a:t>Cancros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1400" dirty="0"/>
              <a:t>Marchitez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1400" dirty="0"/>
              <a:t>Pudrición de raíz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1400" dirty="0"/>
              <a:t>Decaimiento de la madera</a:t>
            </a:r>
          </a:p>
        </p:txBody>
      </p:sp>
    </p:spTree>
    <p:extLst>
      <p:ext uri="{BB962C8B-B14F-4D97-AF65-F5344CB8AC3E}">
        <p14:creationId xmlns:p14="http://schemas.microsoft.com/office/powerpoint/2010/main" val="328952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pic>
        <p:nvPicPr>
          <p:cNvPr id="3074" name="Picture 2" descr="Resultado de imagen para INI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9" y="1909638"/>
            <a:ext cx="1946891" cy="9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92491" y="4710952"/>
            <a:ext cx="2279323" cy="46188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Interacciones patógeno/hospedero</a:t>
            </a:r>
          </a:p>
        </p:txBody>
      </p:sp>
      <p:cxnSp>
        <p:nvCxnSpPr>
          <p:cNvPr id="15" name="Conector recto de flecha 14"/>
          <p:cNvCxnSpPr>
            <a:cxnSpLocks/>
            <a:stCxn id="10" idx="2"/>
            <a:endCxn id="12" idx="0"/>
          </p:cNvCxnSpPr>
          <p:nvPr/>
        </p:nvCxnSpPr>
        <p:spPr>
          <a:xfrm flipH="1">
            <a:off x="1432153" y="4070230"/>
            <a:ext cx="1" cy="640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3367492" y="911858"/>
            <a:ext cx="2386608" cy="4300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Estudios de Interacción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299289" y="1673100"/>
            <a:ext cx="2523014" cy="38987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Transformación de hongos</a:t>
            </a:r>
          </a:p>
        </p:txBody>
      </p:sp>
      <p:pic>
        <p:nvPicPr>
          <p:cNvPr id="2050" name="Picture 2" descr="https://img1.daumcdn.net/thumb/R720x0.q80/?scode=mtistory&amp;fname=http%3A%2F%2Fcfile30.uf.tistory.com%2Fimage%2F1564D54D4D132652041F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31" y="2367865"/>
            <a:ext cx="118166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3438132" y="4509846"/>
            <a:ext cx="2376264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Observación a nivel celular</a:t>
            </a:r>
          </a:p>
        </p:txBody>
      </p:sp>
      <p:cxnSp>
        <p:nvCxnSpPr>
          <p:cNvPr id="25" name="Conector recto de flecha 24"/>
          <p:cNvCxnSpPr>
            <a:stCxn id="16" idx="2"/>
            <a:endCxn id="18" idx="0"/>
          </p:cNvCxnSpPr>
          <p:nvPr/>
        </p:nvCxnSpPr>
        <p:spPr>
          <a:xfrm>
            <a:off x="4560796" y="1341886"/>
            <a:ext cx="0" cy="33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" descr="Early stages of tomato root colonization by Fusarium oxysporum f. sp. radicis-lycopersici marked with gfp . Confocal scanning laser microscopy analyses of tomato roots grown after planting 2-day-old germinated sterile seedlings in sand containing spores of F. oxysporum f. sp . radicis-lycopersici . A, Uniform expression of gfp in hyphae and chlamydospores of the transformed fungus grown on potato dextrose agar. B, Fungal hyphae in contact with tomato root hairs, 2 days after inoculation. C, Attachment of fungal hyphae to tomato root hairs, 2 days after inoculation. D, Intermingling of hyphae with root hairs at the crown region, 3 days after inoculation. E, Attachment of hyphae to the root surface and settling in the grooves between epidermal cells, 3 days after inoculation. F, Colonization of the root surface by hyphae that are growing at the junctions of the epidermal cells, 3 days after inoculation. A to F, Scale bar = 50 Î¼m.Â 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780" y="476672"/>
            <a:ext cx="1449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6845291" y="95439"/>
            <a:ext cx="216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/>
              <a:t>Fusarium </a:t>
            </a:r>
            <a:r>
              <a:rPr lang="es-EC" i="1" dirty="0" err="1"/>
              <a:t>oxysporum</a:t>
            </a:r>
            <a:endParaRPr lang="es-EC" i="1" dirty="0"/>
          </a:p>
        </p:txBody>
      </p:sp>
      <p:sp>
        <p:nvSpPr>
          <p:cNvPr id="26" name="Rectángulo 25"/>
          <p:cNvSpPr/>
          <p:nvPr/>
        </p:nvSpPr>
        <p:spPr>
          <a:xfrm>
            <a:off x="6720827" y="2667217"/>
            <a:ext cx="240983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/>
              <a:t>Colonización de </a:t>
            </a:r>
            <a:r>
              <a:rPr lang="es-EC" sz="1050" i="1" dirty="0"/>
              <a:t>fusarium</a:t>
            </a:r>
            <a:r>
              <a:rPr lang="es-EC" sz="1050" dirty="0"/>
              <a:t> en raíz de tomate</a:t>
            </a:r>
          </a:p>
          <a:p>
            <a:pPr algn="ctr"/>
            <a:r>
              <a:rPr lang="es-EC" sz="1050" dirty="0"/>
              <a:t>Fuente: </a:t>
            </a:r>
            <a:r>
              <a:rPr lang="es-EC" sz="1050" dirty="0" err="1"/>
              <a:t>Lagopodi</a:t>
            </a:r>
            <a:r>
              <a:rPr lang="es-EC" sz="1050" dirty="0"/>
              <a:t> </a:t>
            </a:r>
            <a:r>
              <a:rPr lang="es-EC" sz="1050" i="1" dirty="0"/>
              <a:t>et al., </a:t>
            </a:r>
            <a:r>
              <a:rPr lang="es-EC" sz="1050" dirty="0"/>
              <a:t>2002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845291" y="3551110"/>
            <a:ext cx="2160913" cy="504056"/>
          </a:xfrm>
          <a:prstGeom prst="rect">
            <a:avLst/>
          </a:prstGeom>
          <a:ln>
            <a:solidFill>
              <a:srgbClr val="008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Mecanismo de patogenicidad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845291" y="4415206"/>
            <a:ext cx="2162670" cy="50405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Marchitamiento vascular</a:t>
            </a:r>
          </a:p>
        </p:txBody>
      </p:sp>
      <p:cxnSp>
        <p:nvCxnSpPr>
          <p:cNvPr id="31" name="Conector recto de flecha 30"/>
          <p:cNvCxnSpPr>
            <a:stCxn id="27" idx="2"/>
            <a:endCxn id="29" idx="0"/>
          </p:cNvCxnSpPr>
          <p:nvPr/>
        </p:nvCxnSpPr>
        <p:spPr>
          <a:xfrm>
            <a:off x="7925748" y="4055166"/>
            <a:ext cx="87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6880144" y="5206632"/>
            <a:ext cx="2091208" cy="781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Entendimiento de enfermedades causadas por hongos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181556" y="156465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32365" y="3331566"/>
            <a:ext cx="2399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Mejoras genéticas</a:t>
            </a:r>
          </a:p>
          <a:p>
            <a:pPr algn="ctr"/>
            <a:endParaRPr lang="es-EC" sz="1400" dirty="0"/>
          </a:p>
          <a:p>
            <a:pPr algn="ctr"/>
            <a:r>
              <a:rPr lang="es-EC" sz="1400" dirty="0"/>
              <a:t>Controles de enfermedades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06231" y="1324311"/>
            <a:ext cx="2165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2000 Programa Nacional de Fruticultura</a:t>
            </a:r>
          </a:p>
        </p:txBody>
      </p:sp>
    </p:spTree>
    <p:extLst>
      <p:ext uri="{BB962C8B-B14F-4D97-AF65-F5344CB8AC3E}">
        <p14:creationId xmlns:p14="http://schemas.microsoft.com/office/powerpoint/2010/main" val="216752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389012" y="947725"/>
            <a:ext cx="2088232" cy="52524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Pie negro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85192" y="1818004"/>
            <a:ext cx="2088232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Tejido vascular</a:t>
            </a:r>
          </a:p>
        </p:txBody>
      </p:sp>
      <p:cxnSp>
        <p:nvCxnSpPr>
          <p:cNvPr id="16" name="Conector recto de flecha 15"/>
          <p:cNvCxnSpPr>
            <a:cxnSpLocks/>
            <a:stCxn id="13" idx="2"/>
            <a:endCxn id="14" idx="0"/>
          </p:cNvCxnSpPr>
          <p:nvPr/>
        </p:nvCxnSpPr>
        <p:spPr>
          <a:xfrm flipH="1">
            <a:off x="1429308" y="1472974"/>
            <a:ext cx="3820" cy="345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127992" y="2858333"/>
            <a:ext cx="2602632" cy="504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Mecanismo de infección</a:t>
            </a:r>
          </a:p>
          <a:p>
            <a:pPr algn="ctr"/>
            <a:r>
              <a:rPr lang="es-EC" sz="1600" dirty="0"/>
              <a:t>Otros factores</a:t>
            </a:r>
          </a:p>
        </p:txBody>
      </p:sp>
      <p:cxnSp>
        <p:nvCxnSpPr>
          <p:cNvPr id="22" name="Conector recto de flecha 21"/>
          <p:cNvCxnSpPr>
            <a:cxnSpLocks/>
            <a:stCxn id="14" idx="2"/>
            <a:endCxn id="20" idx="0"/>
          </p:cNvCxnSpPr>
          <p:nvPr/>
        </p:nvCxnSpPr>
        <p:spPr>
          <a:xfrm>
            <a:off x="1429308" y="2394068"/>
            <a:ext cx="0" cy="464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https://lh3.googleusercontent.com/KncJLGH_EcFxvcI_3uhFpa9ltt3Qgb0vV5D9xjhmgQ_WxmUnYiXzI9rFdrSOAaPzwp_GMUm6MIPEZsONoOlb3iQ7AD2Ig3R64C4vekCxRJWLBrvGE_WJIKAnNsN-IpbInB30D8SC5_rTbVvoKN7ZSpWkQ0Sd40H5XqD8I2SeKqM8dD22a6prvJM6KTW8ExRSOHySFV247ZY8zodTP5tqS_VLrY0m0__eRb8o6xJVJ8x5EEC4tMCrhXMdZaPa7oZbk31SC2R6YBGyrThmNKEJAPcFJYp0b4igeCkYJ-C4xywcR7gxV8UwlFk3LiY5gU3vquEpcwk3HIf3icxVGJBbHAB2Egh-_cpGq5bHa7fFcE8ymsrGUpiwTzumwuFTC_aUu--c28oYU0ix1TypVRU_N3DiM0YxBeMjVliB2mFc-iwI_G4JdUJNlnuc_kE8LOaTss1fuqueLu_bk34uD40prKjFcWlRWWsJTtjKDkDCeJjAGjgYvQxXDuOh7S5bdzNiYasjN-2zyw6kSTjNGbgbXy0nb1tvI7NMzbDDM1qCMZ9oAtO-R5TeuOK6hSztzTevZU-AaJp7cW6ZjpPvfitBeZcepuFolRTaarUC3pZuI5DX4wWgCuNypxEj8ezgZQuFbCXtb6v1n2Dr-nEvxRiGFMS5Dw=w876-h657-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5" r="14130" b="27645"/>
          <a:stretch/>
        </p:blipFill>
        <p:spPr bwMode="auto">
          <a:xfrm>
            <a:off x="560040" y="3496592"/>
            <a:ext cx="1738536" cy="16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606662" y="5626853"/>
            <a:ext cx="1656184" cy="525962"/>
          </a:xfrm>
          <a:prstGeom prst="rect">
            <a:avLst/>
          </a:prstGeom>
          <a:ln>
            <a:solidFill>
              <a:srgbClr val="0DAB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GFP</a:t>
            </a:r>
          </a:p>
          <a:p>
            <a:pPr algn="ctr"/>
            <a:r>
              <a:rPr lang="es-EC" sz="1600" dirty="0" err="1"/>
              <a:t>tdTomado</a:t>
            </a:r>
            <a:endParaRPr lang="es-EC" sz="1600" dirty="0"/>
          </a:p>
        </p:txBody>
      </p:sp>
      <p:pic>
        <p:nvPicPr>
          <p:cNvPr id="26" name="Imagen 25"/>
          <p:cNvPicPr/>
          <p:nvPr/>
        </p:nvPicPr>
        <p:blipFill>
          <a:blip r:embed="rId3"/>
          <a:stretch>
            <a:fillRect/>
          </a:stretch>
        </p:blipFill>
        <p:spPr>
          <a:xfrm>
            <a:off x="5364088" y="974166"/>
            <a:ext cx="3709107" cy="2705407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5383762" y="3578244"/>
            <a:ext cx="366975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/>
              <a:t>Proceso de infección de las células vegetales por </a:t>
            </a:r>
            <a:r>
              <a:rPr lang="es-EC" sz="1050" i="1" dirty="0"/>
              <a:t>A. </a:t>
            </a:r>
            <a:r>
              <a:rPr lang="es-EC" sz="1050" i="1" dirty="0" err="1"/>
              <a:t>tumefaciens</a:t>
            </a:r>
            <a:endParaRPr lang="es-EC" sz="1050" dirty="0"/>
          </a:p>
          <a:p>
            <a:pPr algn="ctr"/>
            <a:r>
              <a:rPr lang="es-EC" sz="1050" dirty="0"/>
              <a:t>Fuente: Rodríguez </a:t>
            </a:r>
            <a:r>
              <a:rPr lang="es-EC" sz="1050" i="1" dirty="0"/>
              <a:t>et al., </a:t>
            </a:r>
            <a:r>
              <a:rPr lang="es-EC" sz="1050" dirty="0"/>
              <a:t>2004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757545" y="552039"/>
            <a:ext cx="2929255" cy="38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i="1" dirty="0" err="1"/>
              <a:t>Agrobacterium</a:t>
            </a:r>
            <a:r>
              <a:rPr lang="es-EC" i="1" dirty="0"/>
              <a:t> </a:t>
            </a:r>
            <a:r>
              <a:rPr lang="es-EC" i="1" dirty="0" err="1"/>
              <a:t>tumefaciens</a:t>
            </a:r>
            <a:endParaRPr lang="es-EC" i="1" dirty="0"/>
          </a:p>
        </p:txBody>
      </p:sp>
      <p:sp>
        <p:nvSpPr>
          <p:cNvPr id="25" name="Rectángulo 24"/>
          <p:cNvSpPr/>
          <p:nvPr/>
        </p:nvSpPr>
        <p:spPr>
          <a:xfrm>
            <a:off x="5721477" y="4487551"/>
            <a:ext cx="3312368" cy="453954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Desarrollo de especies modificadas </a:t>
            </a:r>
            <a:r>
              <a:rPr lang="es-EC" sz="1400" dirty="0" err="1"/>
              <a:t>geneticamente</a:t>
            </a:r>
            <a:endParaRPr lang="es-EC" sz="1400" dirty="0"/>
          </a:p>
        </p:txBody>
      </p:sp>
      <p:sp>
        <p:nvSpPr>
          <p:cNvPr id="28" name="Rectángulo 27"/>
          <p:cNvSpPr/>
          <p:nvPr/>
        </p:nvSpPr>
        <p:spPr>
          <a:xfrm>
            <a:off x="5721477" y="5351647"/>
            <a:ext cx="3312368" cy="45395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Modelo de estudio de investigaciones fitopatológicas</a:t>
            </a:r>
          </a:p>
        </p:txBody>
      </p:sp>
      <p:cxnSp>
        <p:nvCxnSpPr>
          <p:cNvPr id="30" name="Conector recto de flecha 29"/>
          <p:cNvCxnSpPr>
            <a:stCxn id="25" idx="2"/>
            <a:endCxn id="28" idx="0"/>
          </p:cNvCxnSpPr>
          <p:nvPr/>
        </p:nvCxnSpPr>
        <p:spPr>
          <a:xfrm>
            <a:off x="7377661" y="4941505"/>
            <a:ext cx="0" cy="410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181556" y="156465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483445" y="1023699"/>
            <a:ext cx="15159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Punto de vista económico</a:t>
            </a:r>
          </a:p>
          <a:p>
            <a:endParaRPr lang="es-EC" sz="1600" dirty="0"/>
          </a:p>
          <a:p>
            <a:r>
              <a:rPr lang="es-EC" sz="1600" dirty="0"/>
              <a:t>Rendimiento</a:t>
            </a:r>
          </a:p>
          <a:p>
            <a:r>
              <a:rPr lang="es-EC" sz="1600" dirty="0"/>
              <a:t>Producción</a:t>
            </a:r>
          </a:p>
        </p:txBody>
      </p:sp>
      <p:cxnSp>
        <p:nvCxnSpPr>
          <p:cNvPr id="17" name="Conector recto de flecha 16"/>
          <p:cNvCxnSpPr>
            <a:stCxn id="13" idx="3"/>
          </p:cNvCxnSpPr>
          <p:nvPr/>
        </p:nvCxnSpPr>
        <p:spPr>
          <a:xfrm flipV="1">
            <a:off x="2477244" y="1196752"/>
            <a:ext cx="798612" cy="13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cxnSpLocks/>
          </p:cNvCxnSpPr>
          <p:nvPr/>
        </p:nvCxnSpPr>
        <p:spPr>
          <a:xfrm>
            <a:off x="4067944" y="1564572"/>
            <a:ext cx="0" cy="253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37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566033" y="59022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Objetivo General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38052" y="1175001"/>
            <a:ext cx="8003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Transformar mediante </a:t>
            </a:r>
            <a:r>
              <a:rPr lang="es-EC" i="1" dirty="0" err="1"/>
              <a:t>Agrobacterium</a:t>
            </a:r>
            <a:r>
              <a:rPr lang="es-EC" i="1" dirty="0"/>
              <a:t> </a:t>
            </a:r>
            <a:r>
              <a:rPr lang="es-EC" i="1" dirty="0" err="1"/>
              <a:t>tumefaciens</a:t>
            </a:r>
            <a:r>
              <a:rPr lang="es-EC" dirty="0"/>
              <a:t> hongos de los géneros </a:t>
            </a:r>
            <a:r>
              <a:rPr lang="es-EC" i="1" dirty="0" err="1"/>
              <a:t>Dactylonectria</a:t>
            </a:r>
            <a:r>
              <a:rPr lang="es-EC" dirty="0"/>
              <a:t> e </a:t>
            </a:r>
            <a:r>
              <a:rPr lang="es-EC" i="1" dirty="0" err="1"/>
              <a:t>Ilyonectria</a:t>
            </a:r>
            <a:r>
              <a:rPr lang="es-EC" dirty="0"/>
              <a:t>, asociados con la enfermedad del pie negro de la mora de castilla (</a:t>
            </a:r>
            <a:r>
              <a:rPr lang="es-EC" i="1" dirty="0" err="1"/>
              <a:t>Rubus</a:t>
            </a:r>
            <a:r>
              <a:rPr lang="es-EC" i="1" dirty="0"/>
              <a:t> </a:t>
            </a:r>
            <a:r>
              <a:rPr lang="es-EC" i="1" dirty="0" err="1"/>
              <a:t>glaucus</a:t>
            </a:r>
            <a:r>
              <a:rPr lang="es-EC" i="1" dirty="0"/>
              <a:t> </a:t>
            </a:r>
            <a:r>
              <a:rPr lang="es-EC" dirty="0" err="1"/>
              <a:t>Benth</a:t>
            </a:r>
            <a:r>
              <a:rPr lang="es-EC" dirty="0"/>
              <a:t>), con genes que expresan la proteína verde (GFP) o rojo (</a:t>
            </a:r>
            <a:r>
              <a:rPr lang="es-EC" dirty="0" err="1"/>
              <a:t>tdTomato</a:t>
            </a:r>
            <a:r>
              <a:rPr lang="es-EC" dirty="0"/>
              <a:t>) fluorescentes.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9512" y="11663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51574" y="267116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Objetivos Específicos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66033" y="3428667"/>
            <a:ext cx="7975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Determinar la mínima concentración inhibitoria (MCI) de </a:t>
            </a:r>
            <a:r>
              <a:rPr lang="es-EC" dirty="0" err="1"/>
              <a:t>higromicina</a:t>
            </a:r>
            <a:r>
              <a:rPr lang="es-EC" dirty="0"/>
              <a:t> B como agente de selección en la transformación de hongos de los géneros </a:t>
            </a:r>
            <a:r>
              <a:rPr lang="es-EC" i="1" dirty="0" err="1"/>
              <a:t>Dactylonectria</a:t>
            </a:r>
            <a:r>
              <a:rPr lang="es-EC" dirty="0"/>
              <a:t> e </a:t>
            </a:r>
            <a:r>
              <a:rPr lang="es-EC" i="1" dirty="0" err="1"/>
              <a:t>Ilyonectria</a:t>
            </a:r>
            <a:r>
              <a:rPr lang="es-EC" i="1" dirty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Transformar hongos de los géneros </a:t>
            </a:r>
            <a:r>
              <a:rPr lang="es-EC" i="1" dirty="0" err="1"/>
              <a:t>Dactylonectria</a:t>
            </a:r>
            <a:r>
              <a:rPr lang="es-EC" dirty="0"/>
              <a:t> e </a:t>
            </a:r>
            <a:r>
              <a:rPr lang="es-EC" i="1" dirty="0" err="1"/>
              <a:t>Ilyonectria</a:t>
            </a:r>
            <a:r>
              <a:rPr lang="es-EC" dirty="0"/>
              <a:t> con la cepa de </a:t>
            </a:r>
            <a:r>
              <a:rPr lang="es-EC" i="1" dirty="0" err="1"/>
              <a:t>Agrobacterium</a:t>
            </a:r>
            <a:r>
              <a:rPr lang="es-EC" i="1" dirty="0"/>
              <a:t> </a:t>
            </a:r>
            <a:r>
              <a:rPr lang="es-EC" i="1" dirty="0" err="1"/>
              <a:t>tumefaciens</a:t>
            </a:r>
            <a:r>
              <a:rPr lang="es-EC" dirty="0"/>
              <a:t> AGL1 conteniendo plásmidos </a:t>
            </a:r>
            <a:r>
              <a:rPr lang="es-EC" dirty="0" err="1"/>
              <a:t>pOHT-sGFP</a:t>
            </a:r>
            <a:r>
              <a:rPr lang="es-EC" dirty="0"/>
              <a:t> o pBHt2-tdTom.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Observar la colonización de los hongos transformados en la raíz de plantas de mora de castilla</a:t>
            </a:r>
            <a:r>
              <a:rPr lang="es-ES" dirty="0"/>
              <a:t>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0974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385192" y="143727"/>
            <a:ext cx="2765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HIPÓTESIS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85269" y="1844824"/>
            <a:ext cx="7067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Los géneros de hongos de </a:t>
            </a:r>
            <a:r>
              <a:rPr lang="es-EC" sz="2400" i="1" dirty="0" err="1"/>
              <a:t>Dactylonectria</a:t>
            </a:r>
            <a:r>
              <a:rPr lang="es-EC" sz="2400" dirty="0"/>
              <a:t> e </a:t>
            </a:r>
            <a:r>
              <a:rPr lang="es-EC" sz="2400" i="1" dirty="0" err="1"/>
              <a:t>Ilyonectria</a:t>
            </a:r>
            <a:r>
              <a:rPr lang="es-EC" sz="2400" dirty="0"/>
              <a:t> se pueden transformar con los genes de la proteína verde (GFP) o roja (</a:t>
            </a:r>
            <a:r>
              <a:rPr lang="es-EC" sz="2400" dirty="0" err="1"/>
              <a:t>tdTomato</a:t>
            </a:r>
            <a:r>
              <a:rPr lang="es-EC" sz="2400" dirty="0"/>
              <a:t>) fluorescente por el método de transformación mediada por </a:t>
            </a:r>
            <a:r>
              <a:rPr lang="es-EC" sz="2400" i="1" dirty="0" err="1"/>
              <a:t>Agrobacterium</a:t>
            </a:r>
            <a:r>
              <a:rPr lang="es-EC" sz="2400" i="1" dirty="0"/>
              <a:t> </a:t>
            </a:r>
            <a:r>
              <a:rPr lang="es-EC" sz="2400" i="1" dirty="0" err="1"/>
              <a:t>tumefaciens</a:t>
            </a:r>
            <a:endParaRPr lang="es-EC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78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5192" y="1794541"/>
            <a:ext cx="4461881" cy="299288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0871" y="4895003"/>
            <a:ext cx="45462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 err="1"/>
              <a:t>Cepario</a:t>
            </a:r>
            <a:r>
              <a:rPr lang="es-EC" sz="1050" dirty="0"/>
              <a:t> de hongos del laboratorio de microbiología por Iturralde (2017)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428138" y="3987143"/>
            <a:ext cx="2828925" cy="792088"/>
          </a:xfrm>
          <a:prstGeom prst="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PDA con cloranfenicol 100 ppm</a:t>
            </a:r>
          </a:p>
          <a:p>
            <a:pPr algn="ctr"/>
            <a:r>
              <a:rPr lang="es-EC" sz="1400" dirty="0"/>
              <a:t>15 días (~25°C)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28195" y="1317629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Mantenimiento de hongos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-16768" y="179928"/>
            <a:ext cx="524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273351" y="2242554"/>
            <a:ext cx="3202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i="1" dirty="0" err="1"/>
              <a:t>Dactylonectria</a:t>
            </a:r>
            <a:r>
              <a:rPr lang="es-EC" i="1" dirty="0"/>
              <a:t> </a:t>
            </a:r>
            <a:r>
              <a:rPr lang="es-EC" i="1" dirty="0" err="1"/>
              <a:t>torresensis</a:t>
            </a:r>
            <a:endParaRPr lang="es-EC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i="1" dirty="0" err="1"/>
              <a:t>Ilyonectria</a:t>
            </a:r>
            <a:r>
              <a:rPr lang="es-EC" i="1" dirty="0"/>
              <a:t> </a:t>
            </a:r>
            <a:r>
              <a:rPr lang="es-EC" i="1" dirty="0" err="1"/>
              <a:t>venezuelensis</a:t>
            </a:r>
            <a:endParaRPr lang="es-EC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i="1" dirty="0" err="1"/>
              <a:t>Ilyonectria</a:t>
            </a:r>
            <a:r>
              <a:rPr lang="es-EC" i="1" dirty="0"/>
              <a:t> </a:t>
            </a:r>
            <a:r>
              <a:rPr lang="es-EC" i="1" dirty="0" err="1"/>
              <a:t>vredenhoekensis</a:t>
            </a:r>
            <a:endParaRPr lang="es-EC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i="1" dirty="0" err="1"/>
              <a:t>Ilyonectria</a:t>
            </a:r>
            <a:r>
              <a:rPr lang="es-EC" i="1" dirty="0"/>
              <a:t> robusta</a:t>
            </a:r>
          </a:p>
        </p:txBody>
      </p:sp>
    </p:spTree>
    <p:extLst>
      <p:ext uri="{BB962C8B-B14F-4D97-AF65-F5344CB8AC3E}">
        <p14:creationId xmlns:p14="http://schemas.microsoft.com/office/powerpoint/2010/main" val="112356890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13681</TotalTime>
  <Words>1831</Words>
  <Application>Microsoft Office PowerPoint</Application>
  <PresentationFormat>Presentación en pantalla (4:3)</PresentationFormat>
  <Paragraphs>368</Paragraphs>
  <Slides>25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Candara</vt:lpstr>
      <vt:lpstr>Courier New</vt:lpstr>
      <vt:lpstr>Wingdings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URIBE HURTADO GRACE ESTEFANIA</cp:lastModifiedBy>
  <cp:revision>553</cp:revision>
  <dcterms:created xsi:type="dcterms:W3CDTF">2008-08-08T13:28:34Z</dcterms:created>
  <dcterms:modified xsi:type="dcterms:W3CDTF">2019-02-01T05:02:13Z</dcterms:modified>
</cp:coreProperties>
</file>