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32" r:id="rId1"/>
  </p:sldMasterIdLst>
  <p:sldIdLst>
    <p:sldId id="256" r:id="rId2"/>
    <p:sldId id="302" r:id="rId3"/>
    <p:sldId id="298" r:id="rId4"/>
    <p:sldId id="300" r:id="rId5"/>
    <p:sldId id="301" r:id="rId6"/>
    <p:sldId id="303" r:id="rId7"/>
    <p:sldId id="304" r:id="rId8"/>
    <p:sldId id="305" r:id="rId9"/>
    <p:sldId id="312" r:id="rId10"/>
    <p:sldId id="306" r:id="rId11"/>
    <p:sldId id="307" r:id="rId12"/>
    <p:sldId id="309" r:id="rId13"/>
    <p:sldId id="311" r:id="rId14"/>
    <p:sldId id="328" r:id="rId15"/>
    <p:sldId id="314" r:id="rId16"/>
    <p:sldId id="315" r:id="rId17"/>
    <p:sldId id="316" r:id="rId18"/>
    <p:sldId id="329" r:id="rId19"/>
    <p:sldId id="318" r:id="rId20"/>
    <p:sldId id="319" r:id="rId21"/>
    <p:sldId id="320" r:id="rId22"/>
    <p:sldId id="321" r:id="rId23"/>
    <p:sldId id="322" r:id="rId24"/>
    <p:sldId id="323" r:id="rId25"/>
    <p:sldId id="324" r:id="rId26"/>
    <p:sldId id="325" r:id="rId27"/>
    <p:sldId id="327" r:id="rId28"/>
    <p:sldId id="334" r:id="rId29"/>
    <p:sldId id="336" r:id="rId30"/>
    <p:sldId id="332" r:id="rId31"/>
    <p:sldId id="333" r:id="rId32"/>
    <p:sldId id="297" r:id="rId3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091" autoAdjust="0"/>
  </p:normalViewPr>
  <p:slideViewPr>
    <p:cSldViewPr snapToGrid="0">
      <p:cViewPr varScale="1">
        <p:scale>
          <a:sx n="68" d="100"/>
          <a:sy n="68" d="100"/>
        </p:scale>
        <p:origin x="81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F:\tesis%20final%20presentar\finaldatosvino.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tesis%20final%20presentar\finaldatosvino.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hp\Desktop\tesis%20final%20presentar\finaldatosvino.xls"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hp\Desktop\tesis%20final%20presentar\finaldatosvino.xls"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p\Desktop\tesis%20final%20presentar\finaldatosvino.xls"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oleObject" Target="file:///F:\tesis%20final%20presentar\finaldatosvino.xls"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dirty="0" smtClean="0"/>
              <a:t>Bacterias</a:t>
            </a:r>
            <a:endParaRPr lang="es-EC" dirty="0"/>
          </a:p>
        </c:rich>
      </c:tx>
      <c:layout/>
      <c:overlay val="0"/>
    </c:title>
    <c:autoTitleDeleted val="0"/>
    <c:plotArea>
      <c:layout/>
      <c:barChart>
        <c:barDir val="col"/>
        <c:grouping val="clustered"/>
        <c:varyColors val="0"/>
        <c:ser>
          <c:idx val="0"/>
          <c:order val="0"/>
          <c:tx>
            <c:strRef>
              <c:f>'Conteo bac_lev'!$N$10</c:f>
              <c:strCache>
                <c:ptCount val="1"/>
                <c:pt idx="0">
                  <c:v>Nacional</c:v>
                </c:pt>
              </c:strCache>
            </c:strRef>
          </c:tx>
          <c:spPr>
            <a:solidFill>
              <a:srgbClr val="5B9BD5"/>
            </a:solidFill>
            <a:ln w="25400">
              <a:no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'Conteo bac_lev'!$O$9:$P$9</c:f>
              <c:strCache>
                <c:ptCount val="2"/>
                <c:pt idx="0">
                  <c:v>Pasteurizado</c:v>
                </c:pt>
                <c:pt idx="1">
                  <c:v>Sin pasteurizar</c:v>
                </c:pt>
              </c:strCache>
            </c:strRef>
          </c:cat>
          <c:val>
            <c:numRef>
              <c:f>'Conteo bac_lev'!$O$10:$P$10</c:f>
              <c:numCache>
                <c:formatCode>General</c:formatCode>
                <c:ptCount val="2"/>
                <c:pt idx="0">
                  <c:v>1325</c:v>
                </c:pt>
                <c:pt idx="1">
                  <c:v>125350</c:v>
                </c:pt>
              </c:numCache>
            </c:numRef>
          </c:val>
          <c:extLst>
            <c:ext xmlns:c16="http://schemas.microsoft.com/office/drawing/2014/chart" uri="{C3380CC4-5D6E-409C-BE32-E72D297353CC}">
              <c16:uniqueId val="{00000000-2CFF-468E-8B85-7F58752173A8}"/>
            </c:ext>
          </c:extLst>
        </c:ser>
        <c:ser>
          <c:idx val="1"/>
          <c:order val="1"/>
          <c:tx>
            <c:strRef>
              <c:f>'Conteo bac_lev'!$N$11</c:f>
              <c:strCache>
                <c:ptCount val="1"/>
                <c:pt idx="0">
                  <c:v>CCN51</c:v>
                </c:pt>
              </c:strCache>
            </c:strRef>
          </c:tx>
          <c:spPr>
            <a:solidFill>
              <a:srgbClr val="ED7D31"/>
            </a:solidFill>
            <a:ln w="25400">
              <a:no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'Conteo bac_lev'!$O$9:$P$9</c:f>
              <c:strCache>
                <c:ptCount val="2"/>
                <c:pt idx="0">
                  <c:v>Pasteurizado</c:v>
                </c:pt>
                <c:pt idx="1">
                  <c:v>Sin pasteurizar</c:v>
                </c:pt>
              </c:strCache>
            </c:strRef>
          </c:cat>
          <c:val>
            <c:numRef>
              <c:f>'Conteo bac_lev'!$O$11:$P$11</c:f>
              <c:numCache>
                <c:formatCode>General</c:formatCode>
                <c:ptCount val="2"/>
                <c:pt idx="0">
                  <c:v>2275</c:v>
                </c:pt>
                <c:pt idx="1">
                  <c:v>65950</c:v>
                </c:pt>
              </c:numCache>
            </c:numRef>
          </c:val>
          <c:extLst>
            <c:ext xmlns:c16="http://schemas.microsoft.com/office/drawing/2014/chart" uri="{C3380CC4-5D6E-409C-BE32-E72D297353CC}">
              <c16:uniqueId val="{00000001-2CFF-468E-8B85-7F58752173A8}"/>
            </c:ext>
          </c:extLst>
        </c:ser>
        <c:dLbls>
          <c:dLblPos val="outEnd"/>
          <c:showLegendKey val="0"/>
          <c:showVal val="1"/>
          <c:showCatName val="0"/>
          <c:showSerName val="0"/>
          <c:showPercent val="0"/>
          <c:showBubbleSize val="0"/>
        </c:dLbls>
        <c:gapWidth val="219"/>
        <c:overlap val="-27"/>
        <c:axId val="508744104"/>
        <c:axId val="508752808"/>
      </c:barChart>
      <c:catAx>
        <c:axId val="508744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8752808"/>
        <c:crosses val="autoZero"/>
        <c:auto val="1"/>
        <c:lblAlgn val="ctr"/>
        <c:lblOffset val="100"/>
        <c:noMultiLvlLbl val="0"/>
      </c:catAx>
      <c:valAx>
        <c:axId val="508752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s-EC"/>
                  <a:t>UFC/ml</a:t>
                </a:r>
              </a:p>
            </c:rich>
          </c:tx>
          <c:layout/>
          <c:overlay val="0"/>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8744104"/>
        <c:crosses val="autoZero"/>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dirty="0" smtClean="0"/>
              <a:t>Levaduras</a:t>
            </a:r>
            <a:endParaRPr lang="es-EC" dirty="0"/>
          </a:p>
        </c:rich>
      </c:tx>
      <c:layout/>
      <c:overlay val="0"/>
    </c:title>
    <c:autoTitleDeleted val="0"/>
    <c:plotArea>
      <c:layout/>
      <c:barChart>
        <c:barDir val="col"/>
        <c:grouping val="clustered"/>
        <c:varyColors val="0"/>
        <c:ser>
          <c:idx val="0"/>
          <c:order val="0"/>
          <c:tx>
            <c:strRef>
              <c:f>'Conteo bac_lev'!$S$10</c:f>
              <c:strCache>
                <c:ptCount val="1"/>
                <c:pt idx="0">
                  <c:v>nacional</c:v>
                </c:pt>
              </c:strCache>
            </c:strRef>
          </c:tx>
          <c:spPr>
            <a:solidFill>
              <a:srgbClr val="5B9BD5"/>
            </a:solidFill>
            <a:ln w="25400">
              <a:no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'Conteo bac_lev'!$T$9:$U$9</c:f>
              <c:strCache>
                <c:ptCount val="2"/>
                <c:pt idx="0">
                  <c:v>Pasteurizado</c:v>
                </c:pt>
                <c:pt idx="1">
                  <c:v>Sin pasteurizar</c:v>
                </c:pt>
              </c:strCache>
            </c:strRef>
          </c:cat>
          <c:val>
            <c:numRef>
              <c:f>'Conteo bac_lev'!$T$10:$U$10</c:f>
              <c:numCache>
                <c:formatCode>General</c:formatCode>
                <c:ptCount val="2"/>
                <c:pt idx="0">
                  <c:v>3500</c:v>
                </c:pt>
                <c:pt idx="1">
                  <c:v>6350</c:v>
                </c:pt>
              </c:numCache>
            </c:numRef>
          </c:val>
          <c:extLst>
            <c:ext xmlns:c16="http://schemas.microsoft.com/office/drawing/2014/chart" uri="{C3380CC4-5D6E-409C-BE32-E72D297353CC}">
              <c16:uniqueId val="{00000000-7FAE-4390-81E7-9B4FAB06BF16}"/>
            </c:ext>
          </c:extLst>
        </c:ser>
        <c:ser>
          <c:idx val="1"/>
          <c:order val="1"/>
          <c:tx>
            <c:strRef>
              <c:f>'Conteo bac_lev'!$S$11</c:f>
              <c:strCache>
                <c:ptCount val="1"/>
                <c:pt idx="0">
                  <c:v>CCN51</c:v>
                </c:pt>
              </c:strCache>
            </c:strRef>
          </c:tx>
          <c:spPr>
            <a:solidFill>
              <a:srgbClr val="ED7D31"/>
            </a:solidFill>
            <a:ln w="25400">
              <a:no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'Conteo bac_lev'!$T$9:$U$9</c:f>
              <c:strCache>
                <c:ptCount val="2"/>
                <c:pt idx="0">
                  <c:v>Pasteurizado</c:v>
                </c:pt>
                <c:pt idx="1">
                  <c:v>Sin pasteurizar</c:v>
                </c:pt>
              </c:strCache>
            </c:strRef>
          </c:cat>
          <c:val>
            <c:numRef>
              <c:f>'Conteo bac_lev'!$T$11:$U$11</c:f>
              <c:numCache>
                <c:formatCode>General</c:formatCode>
                <c:ptCount val="2"/>
                <c:pt idx="0">
                  <c:v>0</c:v>
                </c:pt>
                <c:pt idx="1">
                  <c:v>175</c:v>
                </c:pt>
              </c:numCache>
            </c:numRef>
          </c:val>
          <c:extLst>
            <c:ext xmlns:c16="http://schemas.microsoft.com/office/drawing/2014/chart" uri="{C3380CC4-5D6E-409C-BE32-E72D297353CC}">
              <c16:uniqueId val="{00000001-7FAE-4390-81E7-9B4FAB06BF16}"/>
            </c:ext>
          </c:extLst>
        </c:ser>
        <c:dLbls>
          <c:dLblPos val="outEnd"/>
          <c:showLegendKey val="0"/>
          <c:showVal val="1"/>
          <c:showCatName val="0"/>
          <c:showSerName val="0"/>
          <c:showPercent val="0"/>
          <c:showBubbleSize val="0"/>
        </c:dLbls>
        <c:gapWidth val="219"/>
        <c:overlap val="-27"/>
        <c:axId val="508831000"/>
        <c:axId val="508834728"/>
      </c:barChart>
      <c:catAx>
        <c:axId val="508831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8834728"/>
        <c:crosses val="autoZero"/>
        <c:auto val="1"/>
        <c:lblAlgn val="ctr"/>
        <c:lblOffset val="100"/>
        <c:noMultiLvlLbl val="0"/>
      </c:catAx>
      <c:valAx>
        <c:axId val="508834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s-EC"/>
                  <a:t>UFC/ml</a:t>
                </a:r>
              </a:p>
            </c:rich>
          </c:tx>
          <c:layout/>
          <c:overlay val="0"/>
        </c:title>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8831000"/>
        <c:crosses val="autoZero"/>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GRAFICOS!$AH$3</c:f>
              <c:strCache>
                <c:ptCount val="1"/>
                <c:pt idx="0">
                  <c:v>Sólidos solubles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multiLvlStrRef>
              <c:f>GRAFICOS!$AE$4:$AG$11</c:f>
              <c:multiLvlStrCache>
                <c:ptCount val="8"/>
                <c:lvl>
                  <c:pt idx="0">
                    <c:v>Sin pasteurizar</c:v>
                  </c:pt>
                  <c:pt idx="1">
                    <c:v>Pasteurizado</c:v>
                  </c:pt>
                  <c:pt idx="2">
                    <c:v>Sin pasteurizar</c:v>
                  </c:pt>
                  <c:pt idx="3">
                    <c:v>Sin pasteurizar</c:v>
                  </c:pt>
                  <c:pt idx="4">
                    <c:v>Pasteurizado</c:v>
                  </c:pt>
                  <c:pt idx="5">
                    <c:v>Pasteurizado</c:v>
                  </c:pt>
                  <c:pt idx="6">
                    <c:v>Sin pasteurizar</c:v>
                  </c:pt>
                  <c:pt idx="7">
                    <c:v>Pasteurizado</c:v>
                  </c:pt>
                </c:lvl>
                <c:lvl>
                  <c:pt idx="0">
                    <c:v>Levadura</c:v>
                  </c:pt>
                  <c:pt idx="1">
                    <c:v>Levadura </c:v>
                  </c:pt>
                  <c:pt idx="2">
                    <c:v>Flora Natural</c:v>
                  </c:pt>
                  <c:pt idx="3">
                    <c:v>Levadura</c:v>
                  </c:pt>
                  <c:pt idx="4">
                    <c:v>Flora Natural</c:v>
                  </c:pt>
                  <c:pt idx="5">
                    <c:v>Flora Natural</c:v>
                  </c:pt>
                  <c:pt idx="6">
                    <c:v>Flora Natural</c:v>
                  </c:pt>
                  <c:pt idx="7">
                    <c:v>Levadura</c:v>
                  </c:pt>
                </c:lvl>
                <c:lvl>
                  <c:pt idx="0">
                    <c:v> CCN-51</c:v>
                  </c:pt>
                  <c:pt idx="1">
                    <c:v> CCN-51</c:v>
                  </c:pt>
                  <c:pt idx="2">
                    <c:v> CCN-51 </c:v>
                  </c:pt>
                  <c:pt idx="3">
                    <c:v> Nacional </c:v>
                  </c:pt>
                  <c:pt idx="4">
                    <c:v> CCN-51 </c:v>
                  </c:pt>
                  <c:pt idx="5">
                    <c:v>Nacional </c:v>
                  </c:pt>
                  <c:pt idx="6">
                    <c:v> Nacional </c:v>
                  </c:pt>
                  <c:pt idx="7">
                    <c:v> Nacional </c:v>
                  </c:pt>
                </c:lvl>
              </c:multiLvlStrCache>
            </c:multiLvlStrRef>
          </c:cat>
          <c:val>
            <c:numRef>
              <c:f>GRAFICOS!$AH$4:$AH$11</c:f>
              <c:numCache>
                <c:formatCode>General</c:formatCode>
                <c:ptCount val="8"/>
                <c:pt idx="0">
                  <c:v>11</c:v>
                </c:pt>
                <c:pt idx="1">
                  <c:v>10.67</c:v>
                </c:pt>
                <c:pt idx="2">
                  <c:v>10</c:v>
                </c:pt>
                <c:pt idx="3">
                  <c:v>9.67</c:v>
                </c:pt>
                <c:pt idx="4">
                  <c:v>9</c:v>
                </c:pt>
                <c:pt idx="5">
                  <c:v>8.67</c:v>
                </c:pt>
                <c:pt idx="6">
                  <c:v>8.67</c:v>
                </c:pt>
                <c:pt idx="7">
                  <c:v>8</c:v>
                </c:pt>
              </c:numCache>
            </c:numRef>
          </c:val>
          <c:extLst>
            <c:ext xmlns:c16="http://schemas.microsoft.com/office/drawing/2014/chart" uri="{C3380CC4-5D6E-409C-BE32-E72D297353CC}">
              <c16:uniqueId val="{00000000-BF7E-42A6-ABAD-4ECD32707B66}"/>
            </c:ext>
          </c:extLst>
        </c:ser>
        <c:dLbls>
          <c:dLblPos val="ctr"/>
          <c:showLegendKey val="0"/>
          <c:showVal val="1"/>
          <c:showCatName val="0"/>
          <c:showSerName val="0"/>
          <c:showPercent val="0"/>
          <c:showBubbleSize val="0"/>
        </c:dLbls>
        <c:gapWidth val="219"/>
        <c:overlap val="-27"/>
        <c:axId val="509385720"/>
        <c:axId val="509389912"/>
      </c:barChart>
      <c:catAx>
        <c:axId val="509385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9389912"/>
        <c:crosses val="autoZero"/>
        <c:auto val="1"/>
        <c:lblAlgn val="ctr"/>
        <c:lblOffset val="100"/>
        <c:noMultiLvlLbl val="0"/>
      </c:catAx>
      <c:valAx>
        <c:axId val="509389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grados</a:t>
                </a:r>
                <a:r>
                  <a:rPr lang="es-EC" baseline="0"/>
                  <a:t> brix</a:t>
                </a:r>
                <a:endParaRPr lang="es-EC"/>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9385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GRAFICOS!$AN$3</c:f>
              <c:strCache>
                <c:ptCount val="1"/>
                <c:pt idx="0">
                  <c:v>pH</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multiLvlStrRef>
              <c:f>GRAFICOS!$AK$4:$AM$11</c:f>
              <c:multiLvlStrCache>
                <c:ptCount val="8"/>
                <c:lvl>
                  <c:pt idx="0">
                    <c:v>Pasteurizado</c:v>
                  </c:pt>
                  <c:pt idx="1">
                    <c:v>Sin pasteurizar</c:v>
                  </c:pt>
                  <c:pt idx="2">
                    <c:v>Sin pasteurizar</c:v>
                  </c:pt>
                  <c:pt idx="3">
                    <c:v>Pasteurizado</c:v>
                  </c:pt>
                  <c:pt idx="4">
                    <c:v>Sin pasteurizar</c:v>
                  </c:pt>
                  <c:pt idx="5">
                    <c:v>Pasteurizado</c:v>
                  </c:pt>
                  <c:pt idx="6">
                    <c:v>Sin pasteurizar</c:v>
                  </c:pt>
                  <c:pt idx="7">
                    <c:v>Pasteurizado</c:v>
                  </c:pt>
                </c:lvl>
                <c:lvl>
                  <c:pt idx="0">
                    <c:v>Levadura</c:v>
                  </c:pt>
                  <c:pt idx="1">
                    <c:v>Levadura</c:v>
                  </c:pt>
                  <c:pt idx="2">
                    <c:v>Flora Natural</c:v>
                  </c:pt>
                  <c:pt idx="3">
                    <c:v>Flora Natural</c:v>
                  </c:pt>
                  <c:pt idx="4">
                    <c:v>Flora Natural</c:v>
                  </c:pt>
                  <c:pt idx="5">
                    <c:v>Flora Natural</c:v>
                  </c:pt>
                  <c:pt idx="6">
                    <c:v>Levadura</c:v>
                  </c:pt>
                  <c:pt idx="7">
                    <c:v>Levadura </c:v>
                  </c:pt>
                </c:lvl>
                <c:lvl>
                  <c:pt idx="0">
                    <c:v> Nacional </c:v>
                  </c:pt>
                  <c:pt idx="1">
                    <c:v> Nacional </c:v>
                  </c:pt>
                  <c:pt idx="2">
                    <c:v> CCN-51 </c:v>
                  </c:pt>
                  <c:pt idx="3">
                    <c:v> Nacional </c:v>
                  </c:pt>
                  <c:pt idx="4">
                    <c:v> Nacional </c:v>
                  </c:pt>
                  <c:pt idx="5">
                    <c:v> CCN-51 </c:v>
                  </c:pt>
                  <c:pt idx="6">
                    <c:v> CCN-51</c:v>
                  </c:pt>
                  <c:pt idx="7">
                    <c:v> CCN-51</c:v>
                  </c:pt>
                </c:lvl>
              </c:multiLvlStrCache>
            </c:multiLvlStrRef>
          </c:cat>
          <c:val>
            <c:numRef>
              <c:f>GRAFICOS!$AN$4:$AN$11</c:f>
              <c:numCache>
                <c:formatCode>General</c:formatCode>
                <c:ptCount val="8"/>
                <c:pt idx="0">
                  <c:v>3.9</c:v>
                </c:pt>
                <c:pt idx="1">
                  <c:v>3.81</c:v>
                </c:pt>
                <c:pt idx="2">
                  <c:v>3.81</c:v>
                </c:pt>
                <c:pt idx="3">
                  <c:v>3.8</c:v>
                </c:pt>
                <c:pt idx="4">
                  <c:v>3.8</c:v>
                </c:pt>
                <c:pt idx="5">
                  <c:v>3.79</c:v>
                </c:pt>
                <c:pt idx="6">
                  <c:v>3.74</c:v>
                </c:pt>
                <c:pt idx="7">
                  <c:v>3.69</c:v>
                </c:pt>
              </c:numCache>
            </c:numRef>
          </c:val>
          <c:extLst>
            <c:ext xmlns:c16="http://schemas.microsoft.com/office/drawing/2014/chart" uri="{C3380CC4-5D6E-409C-BE32-E72D297353CC}">
              <c16:uniqueId val="{00000000-3695-41E3-86D8-DA9958049FD6}"/>
            </c:ext>
          </c:extLst>
        </c:ser>
        <c:dLbls>
          <c:dLblPos val="ctr"/>
          <c:showLegendKey val="0"/>
          <c:showVal val="1"/>
          <c:showCatName val="0"/>
          <c:showSerName val="0"/>
          <c:showPercent val="0"/>
          <c:showBubbleSize val="0"/>
        </c:dLbls>
        <c:gapWidth val="219"/>
        <c:overlap val="-27"/>
        <c:axId val="509475480"/>
        <c:axId val="509479064"/>
      </c:barChart>
      <c:catAx>
        <c:axId val="509475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9479064"/>
        <c:crosses val="autoZero"/>
        <c:auto val="1"/>
        <c:lblAlgn val="ctr"/>
        <c:lblOffset val="100"/>
        <c:noMultiLvlLbl val="0"/>
      </c:catAx>
      <c:valAx>
        <c:axId val="509479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a:t>
                </a:r>
                <a:r>
                  <a:rPr lang="es-EC" baseline="0"/>
                  <a:t> pH</a:t>
                </a:r>
                <a:endParaRPr lang="es-EC"/>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9475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GRAFICOS!$AY$2</c:f>
              <c:strCache>
                <c:ptCount val="1"/>
                <c:pt idx="0">
                  <c:v>Rendimiento</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multiLvlStrRef>
              <c:f>GRAFICOS!$AV$3:$AX$10</c:f>
              <c:multiLvlStrCache>
                <c:ptCount val="8"/>
                <c:lvl>
                  <c:pt idx="0">
                    <c:v>Pasteurizado</c:v>
                  </c:pt>
                  <c:pt idx="1">
                    <c:v>Sin pasteurizar</c:v>
                  </c:pt>
                  <c:pt idx="2">
                    <c:v>Sin pasteurizar</c:v>
                  </c:pt>
                  <c:pt idx="3">
                    <c:v>Sin pasteurizar</c:v>
                  </c:pt>
                  <c:pt idx="4">
                    <c:v>Pasteurizado</c:v>
                  </c:pt>
                  <c:pt idx="5">
                    <c:v>Pasteurizado</c:v>
                  </c:pt>
                  <c:pt idx="6">
                    <c:v>Sin pasteurizar</c:v>
                  </c:pt>
                  <c:pt idx="7">
                    <c:v>Pasteurizado</c:v>
                  </c:pt>
                </c:lvl>
                <c:lvl>
                  <c:pt idx="0">
                    <c:v>Levadura</c:v>
                  </c:pt>
                  <c:pt idx="1">
                    <c:v>Flora Natural</c:v>
                  </c:pt>
                  <c:pt idx="2">
                    <c:v>Flora Natural</c:v>
                  </c:pt>
                  <c:pt idx="3">
                    <c:v>Levadura</c:v>
                  </c:pt>
                  <c:pt idx="4">
                    <c:v>Flora Natural</c:v>
                  </c:pt>
                  <c:pt idx="5">
                    <c:v>Levadura </c:v>
                  </c:pt>
                  <c:pt idx="6">
                    <c:v>Levadura</c:v>
                  </c:pt>
                  <c:pt idx="7">
                    <c:v>Flora Natural</c:v>
                  </c:pt>
                </c:lvl>
                <c:lvl>
                  <c:pt idx="0">
                    <c:v> Nacional </c:v>
                  </c:pt>
                  <c:pt idx="1">
                    <c:v> CCN-51 </c:v>
                  </c:pt>
                  <c:pt idx="2">
                    <c:v> Nacional </c:v>
                  </c:pt>
                  <c:pt idx="3">
                    <c:v> Nacional </c:v>
                  </c:pt>
                  <c:pt idx="4">
                    <c:v> Nacional </c:v>
                  </c:pt>
                  <c:pt idx="5">
                    <c:v> CCN-51</c:v>
                  </c:pt>
                  <c:pt idx="6">
                    <c:v> CCN-51</c:v>
                  </c:pt>
                  <c:pt idx="7">
                    <c:v> CCN-51 </c:v>
                  </c:pt>
                </c:lvl>
              </c:multiLvlStrCache>
            </c:multiLvlStrRef>
          </c:cat>
          <c:val>
            <c:numRef>
              <c:f>GRAFICOS!$AY$3:$AY$10</c:f>
              <c:numCache>
                <c:formatCode>General</c:formatCode>
                <c:ptCount val="8"/>
                <c:pt idx="0">
                  <c:v>19.489999999999991</c:v>
                </c:pt>
                <c:pt idx="1">
                  <c:v>19.46</c:v>
                </c:pt>
                <c:pt idx="2">
                  <c:v>19.07</c:v>
                </c:pt>
                <c:pt idx="3">
                  <c:v>17.829999999999991</c:v>
                </c:pt>
                <c:pt idx="4">
                  <c:v>17.23</c:v>
                </c:pt>
                <c:pt idx="5">
                  <c:v>17.16</c:v>
                </c:pt>
                <c:pt idx="6">
                  <c:v>17.03</c:v>
                </c:pt>
                <c:pt idx="7">
                  <c:v>16.39</c:v>
                </c:pt>
              </c:numCache>
            </c:numRef>
          </c:val>
          <c:extLst>
            <c:ext xmlns:c16="http://schemas.microsoft.com/office/drawing/2014/chart" uri="{C3380CC4-5D6E-409C-BE32-E72D297353CC}">
              <c16:uniqueId val="{00000000-6DF9-4A9D-927C-3EB2278727A5}"/>
            </c:ext>
          </c:extLst>
        </c:ser>
        <c:dLbls>
          <c:dLblPos val="ctr"/>
          <c:showLegendKey val="0"/>
          <c:showVal val="1"/>
          <c:showCatName val="0"/>
          <c:showSerName val="0"/>
          <c:showPercent val="0"/>
          <c:showBubbleSize val="0"/>
        </c:dLbls>
        <c:gapWidth val="219"/>
        <c:overlap val="-27"/>
        <c:axId val="510724568"/>
        <c:axId val="510728152"/>
      </c:barChart>
      <c:catAx>
        <c:axId val="51072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10728152"/>
        <c:crosses val="autoZero"/>
        <c:auto val="1"/>
        <c:lblAlgn val="ctr"/>
        <c:lblOffset val="100"/>
        <c:noMultiLvlLbl val="0"/>
      </c:catAx>
      <c:valAx>
        <c:axId val="510728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10724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smtClean="0"/>
              <a:t>Contenido de metanol</a:t>
            </a:r>
            <a:endParaRPr lang="es-EC"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0751948314153"/>
          <c:y val="5.1565377532228403E-2"/>
          <c:w val="0.87196769634564897"/>
          <c:h val="0.70780905149287299"/>
        </c:manualLayout>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multiLvlStrRef>
              <c:f>GRAFICOS!$BQ$3:$BS$10</c:f>
              <c:multiLvlStrCache>
                <c:ptCount val="8"/>
                <c:lvl>
                  <c:pt idx="0">
                    <c:v>Pasteurizado</c:v>
                  </c:pt>
                  <c:pt idx="1">
                    <c:v>Pasteurizado</c:v>
                  </c:pt>
                  <c:pt idx="2">
                    <c:v>Sin pasteurizar</c:v>
                  </c:pt>
                  <c:pt idx="3">
                    <c:v>Sin pasteurizar</c:v>
                  </c:pt>
                  <c:pt idx="4">
                    <c:v>Pasteurizado</c:v>
                  </c:pt>
                  <c:pt idx="5">
                    <c:v>Sin pasteurizar</c:v>
                  </c:pt>
                  <c:pt idx="6">
                    <c:v>Pasteurizado</c:v>
                  </c:pt>
                  <c:pt idx="7">
                    <c:v>Sin pasteurizar</c:v>
                  </c:pt>
                </c:lvl>
                <c:lvl>
                  <c:pt idx="0">
                    <c:v>Levadura</c:v>
                  </c:pt>
                  <c:pt idx="1">
                    <c:v>Flora Natural</c:v>
                  </c:pt>
                  <c:pt idx="2">
                    <c:v>Levadura</c:v>
                  </c:pt>
                  <c:pt idx="3">
                    <c:v>Flora Natural</c:v>
                  </c:pt>
                  <c:pt idx="4">
                    <c:v>Flora Natural</c:v>
                  </c:pt>
                  <c:pt idx="5">
                    <c:v>Flora Natural</c:v>
                  </c:pt>
                  <c:pt idx="6">
                    <c:v>Levadura </c:v>
                  </c:pt>
                  <c:pt idx="7">
                    <c:v>Levadura</c:v>
                  </c:pt>
                </c:lvl>
                <c:lvl>
                  <c:pt idx="0">
                    <c:v>Nacional </c:v>
                  </c:pt>
                  <c:pt idx="1">
                    <c:v>Nacional </c:v>
                  </c:pt>
                  <c:pt idx="2">
                    <c:v>Nacional </c:v>
                  </c:pt>
                  <c:pt idx="3">
                    <c:v>CCN-51 </c:v>
                  </c:pt>
                  <c:pt idx="4">
                    <c:v>CCN-51 </c:v>
                  </c:pt>
                  <c:pt idx="5">
                    <c:v>Nacional </c:v>
                  </c:pt>
                  <c:pt idx="6">
                    <c:v>CCN-51</c:v>
                  </c:pt>
                  <c:pt idx="7">
                    <c:v>CCN-51</c:v>
                  </c:pt>
                </c:lvl>
              </c:multiLvlStrCache>
            </c:multiLvlStrRef>
          </c:cat>
          <c:val>
            <c:numRef>
              <c:f>GRAFICOS!$BT$3:$BT$10</c:f>
              <c:numCache>
                <c:formatCode>General</c:formatCode>
                <c:ptCount val="8"/>
                <c:pt idx="0">
                  <c:v>2.2200000000000002</c:v>
                </c:pt>
                <c:pt idx="1">
                  <c:v>2.92</c:v>
                </c:pt>
                <c:pt idx="2">
                  <c:v>5.45</c:v>
                </c:pt>
                <c:pt idx="3">
                  <c:v>6.09</c:v>
                </c:pt>
                <c:pt idx="4">
                  <c:v>7.48</c:v>
                </c:pt>
                <c:pt idx="5">
                  <c:v>8.5500000000000007</c:v>
                </c:pt>
                <c:pt idx="6">
                  <c:v>9.84</c:v>
                </c:pt>
                <c:pt idx="7">
                  <c:v>9.91</c:v>
                </c:pt>
              </c:numCache>
            </c:numRef>
          </c:val>
          <c:extLst>
            <c:ext xmlns:c16="http://schemas.microsoft.com/office/drawing/2014/chart" uri="{C3380CC4-5D6E-409C-BE32-E72D297353CC}">
              <c16:uniqueId val="{00000000-32F3-4674-82F8-0FBA51F206D1}"/>
            </c:ext>
          </c:extLst>
        </c:ser>
        <c:dLbls>
          <c:dLblPos val="ctr"/>
          <c:showLegendKey val="0"/>
          <c:showVal val="1"/>
          <c:showCatName val="0"/>
          <c:showSerName val="0"/>
          <c:showPercent val="0"/>
          <c:showBubbleSize val="0"/>
        </c:dLbls>
        <c:gapWidth val="219"/>
        <c:overlap val="-27"/>
        <c:axId val="509882984"/>
        <c:axId val="510703048"/>
      </c:barChart>
      <c:catAx>
        <c:axId val="509882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10703048"/>
        <c:crosses val="autoZero"/>
        <c:auto val="1"/>
        <c:lblAlgn val="ctr"/>
        <c:lblOffset val="100"/>
        <c:noMultiLvlLbl val="0"/>
      </c:catAx>
      <c:valAx>
        <c:axId val="510703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mg/100cc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9882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2DBE6E-998F-4F13-93C4-B50E2D12DCDC}" type="doc">
      <dgm:prSet loTypeId="urn:microsoft.com/office/officeart/2005/8/layout/default" loCatId="list" qsTypeId="urn:microsoft.com/office/officeart/2005/8/quickstyle/simple2" qsCatId="simple" csTypeId="urn:microsoft.com/office/officeart/2005/8/colors/accent2_1" csCatId="accent2" phldr="1"/>
      <dgm:spPr/>
      <dgm:t>
        <a:bodyPr/>
        <a:lstStyle/>
        <a:p>
          <a:endParaRPr lang="es-EC"/>
        </a:p>
      </dgm:t>
    </dgm:pt>
    <dgm:pt modelId="{322C2332-8AAC-4FB8-88C1-D3541A9930B9}">
      <dgm:prSet phldrT="[Texto]"/>
      <dgm:spPr/>
      <dgm:t>
        <a:bodyPr/>
        <a:lstStyle/>
        <a:p>
          <a:pPr algn="just"/>
          <a:r>
            <a:rPr lang="es-EC" dirty="0" smtClean="0">
              <a:latin typeface="Times New Roman" panose="02020603050405020304" pitchFamily="18" charset="0"/>
              <a:cs typeface="Times New Roman" panose="02020603050405020304" pitchFamily="18" charset="0"/>
            </a:rPr>
            <a:t>Valorar las características físico-químicas del etanol obtenido a partir de dos variedades de cacao (CCN-51 y Nacional).</a:t>
          </a:r>
          <a:endParaRPr lang="es-EC" dirty="0">
            <a:latin typeface="Times New Roman" panose="02020603050405020304" pitchFamily="18" charset="0"/>
            <a:cs typeface="Times New Roman" panose="02020603050405020304" pitchFamily="18" charset="0"/>
          </a:endParaRPr>
        </a:p>
      </dgm:t>
    </dgm:pt>
    <dgm:pt modelId="{A40A839D-9C06-4D60-9745-0BD947B19F38}" type="parTrans" cxnId="{21671543-4552-4F87-AD2B-C22514AB997E}">
      <dgm:prSet/>
      <dgm:spPr/>
      <dgm:t>
        <a:bodyPr/>
        <a:lstStyle/>
        <a:p>
          <a:endParaRPr lang="es-EC"/>
        </a:p>
      </dgm:t>
    </dgm:pt>
    <dgm:pt modelId="{ABF4BD64-C684-492A-AEA7-A2CD09225122}" type="sibTrans" cxnId="{21671543-4552-4F87-AD2B-C22514AB997E}">
      <dgm:prSet/>
      <dgm:spPr/>
      <dgm:t>
        <a:bodyPr/>
        <a:lstStyle/>
        <a:p>
          <a:endParaRPr lang="es-EC"/>
        </a:p>
      </dgm:t>
    </dgm:pt>
    <dgm:pt modelId="{D98E0957-4454-48C7-9EB6-B32914A2A22F}">
      <dgm:prSet phldrT="[Texto]"/>
      <dgm:spPr/>
      <dgm:t>
        <a:bodyPr/>
        <a:lstStyle/>
        <a:p>
          <a:pPr algn="just"/>
          <a:r>
            <a:rPr lang="es-EC" dirty="0" smtClean="0">
              <a:latin typeface="Times New Roman" panose="02020603050405020304" pitchFamily="18" charset="0"/>
              <a:cs typeface="Times New Roman" panose="02020603050405020304" pitchFamily="18" charset="0"/>
            </a:rPr>
            <a:t>Determinar el costo de producción del etanol elaborado a partir del mucílago de cacao.</a:t>
          </a:r>
          <a:endParaRPr lang="es-EC" dirty="0">
            <a:latin typeface="Times New Roman" panose="02020603050405020304" pitchFamily="18" charset="0"/>
            <a:cs typeface="Times New Roman" panose="02020603050405020304" pitchFamily="18" charset="0"/>
          </a:endParaRPr>
        </a:p>
      </dgm:t>
    </dgm:pt>
    <dgm:pt modelId="{B433D815-D065-4BE6-A9D2-AA4D0ED131F6}" type="parTrans" cxnId="{75C2942C-72C9-454E-ADF1-D72A1DB520AA}">
      <dgm:prSet/>
      <dgm:spPr/>
      <dgm:t>
        <a:bodyPr/>
        <a:lstStyle/>
        <a:p>
          <a:endParaRPr lang="es-EC"/>
        </a:p>
      </dgm:t>
    </dgm:pt>
    <dgm:pt modelId="{06795DE6-050C-4893-BF46-0B33096920A8}" type="sibTrans" cxnId="{75C2942C-72C9-454E-ADF1-D72A1DB520AA}">
      <dgm:prSet/>
      <dgm:spPr/>
      <dgm:t>
        <a:bodyPr/>
        <a:lstStyle/>
        <a:p>
          <a:endParaRPr lang="es-EC"/>
        </a:p>
      </dgm:t>
    </dgm:pt>
    <dgm:pt modelId="{8C7D815E-B49F-4042-B863-D31CD8733705}">
      <dgm:prSet phldrT="[Texto]"/>
      <dgm:spPr/>
      <dgm:t>
        <a:bodyPr/>
        <a:lstStyle/>
        <a:p>
          <a:pPr algn="just"/>
          <a:r>
            <a:rPr lang="es-EC" dirty="0" smtClean="0">
              <a:latin typeface="Times New Roman" panose="02020603050405020304" pitchFamily="18" charset="0"/>
              <a:cs typeface="Times New Roman" panose="02020603050405020304" pitchFamily="18" charset="0"/>
            </a:rPr>
            <a:t>Evaluar la influencia de los microorganismos fermentativos en el proceso de obtención de alcohol etílico. </a:t>
          </a:r>
          <a:endParaRPr lang="es-EC" dirty="0">
            <a:latin typeface="Times New Roman" panose="02020603050405020304" pitchFamily="18" charset="0"/>
            <a:cs typeface="Times New Roman" panose="02020603050405020304" pitchFamily="18" charset="0"/>
          </a:endParaRPr>
        </a:p>
      </dgm:t>
    </dgm:pt>
    <dgm:pt modelId="{34B9654E-104A-4513-91AF-FF2245640AD9}" type="parTrans" cxnId="{79E80384-DDAB-4096-8E85-2EF5F1D8E790}">
      <dgm:prSet/>
      <dgm:spPr/>
      <dgm:t>
        <a:bodyPr/>
        <a:lstStyle/>
        <a:p>
          <a:endParaRPr lang="es-EC"/>
        </a:p>
      </dgm:t>
    </dgm:pt>
    <dgm:pt modelId="{D9BF180A-BC18-4E68-9CE8-A1496774C619}" type="sibTrans" cxnId="{79E80384-DDAB-4096-8E85-2EF5F1D8E790}">
      <dgm:prSet/>
      <dgm:spPr/>
      <dgm:t>
        <a:bodyPr/>
        <a:lstStyle/>
        <a:p>
          <a:endParaRPr lang="es-EC"/>
        </a:p>
      </dgm:t>
    </dgm:pt>
    <dgm:pt modelId="{6E41FF57-EC8E-47E5-A87C-1958334A7D49}">
      <dgm:prSet phldrT="[Texto]"/>
      <dgm:spPr/>
      <dgm:t>
        <a:bodyPr/>
        <a:lstStyle/>
        <a:p>
          <a:pPr algn="just"/>
          <a:r>
            <a:rPr lang="es-EC" dirty="0" smtClean="0">
              <a:latin typeface="Times New Roman" panose="02020603050405020304" pitchFamily="18" charset="0"/>
              <a:cs typeface="Times New Roman" panose="02020603050405020304" pitchFamily="18" charset="0"/>
            </a:rPr>
            <a:t>Evaluar la influencia de la pasteurización en el proceso de fermentación para la obtención de alcohol etílico.</a:t>
          </a:r>
          <a:endParaRPr lang="es-EC" dirty="0">
            <a:latin typeface="Times New Roman" panose="02020603050405020304" pitchFamily="18" charset="0"/>
            <a:cs typeface="Times New Roman" panose="02020603050405020304" pitchFamily="18" charset="0"/>
          </a:endParaRPr>
        </a:p>
      </dgm:t>
    </dgm:pt>
    <dgm:pt modelId="{D84E8B23-46D7-40A0-B6D8-733AFC2FE0DB}" type="parTrans" cxnId="{E3E2A5D8-0D13-4184-B49A-5A6533B769B4}">
      <dgm:prSet/>
      <dgm:spPr/>
      <dgm:t>
        <a:bodyPr/>
        <a:lstStyle/>
        <a:p>
          <a:endParaRPr lang="es-EC"/>
        </a:p>
      </dgm:t>
    </dgm:pt>
    <dgm:pt modelId="{9BD449EC-5C47-4772-8600-BB4918328180}" type="sibTrans" cxnId="{E3E2A5D8-0D13-4184-B49A-5A6533B769B4}">
      <dgm:prSet/>
      <dgm:spPr/>
      <dgm:t>
        <a:bodyPr/>
        <a:lstStyle/>
        <a:p>
          <a:endParaRPr lang="es-EC"/>
        </a:p>
      </dgm:t>
    </dgm:pt>
    <dgm:pt modelId="{0607D2E9-ADB8-4C50-9F42-8FF85BC0A0B2}" type="pres">
      <dgm:prSet presAssocID="{4D2DBE6E-998F-4F13-93C4-B50E2D12DCDC}" presName="diagram" presStyleCnt="0">
        <dgm:presLayoutVars>
          <dgm:dir/>
          <dgm:resizeHandles val="exact"/>
        </dgm:presLayoutVars>
      </dgm:prSet>
      <dgm:spPr/>
      <dgm:t>
        <a:bodyPr/>
        <a:lstStyle/>
        <a:p>
          <a:endParaRPr lang="es-EC"/>
        </a:p>
      </dgm:t>
    </dgm:pt>
    <dgm:pt modelId="{9EEF3F34-CA0D-402B-879D-F5BAFD1C138E}" type="pres">
      <dgm:prSet presAssocID="{322C2332-8AAC-4FB8-88C1-D3541A9930B9}" presName="node" presStyleLbl="node1" presStyleIdx="0" presStyleCnt="4">
        <dgm:presLayoutVars>
          <dgm:bulletEnabled val="1"/>
        </dgm:presLayoutVars>
      </dgm:prSet>
      <dgm:spPr/>
      <dgm:t>
        <a:bodyPr/>
        <a:lstStyle/>
        <a:p>
          <a:endParaRPr lang="es-EC"/>
        </a:p>
      </dgm:t>
    </dgm:pt>
    <dgm:pt modelId="{208B28AE-C7C6-48FC-AA0F-9F2F292B5444}" type="pres">
      <dgm:prSet presAssocID="{ABF4BD64-C684-492A-AEA7-A2CD09225122}" presName="sibTrans" presStyleCnt="0"/>
      <dgm:spPr/>
    </dgm:pt>
    <dgm:pt modelId="{5CA214DB-9EB3-4C1C-9A89-9CC52BB20846}" type="pres">
      <dgm:prSet presAssocID="{D98E0957-4454-48C7-9EB6-B32914A2A22F}" presName="node" presStyleLbl="node1" presStyleIdx="1" presStyleCnt="4">
        <dgm:presLayoutVars>
          <dgm:bulletEnabled val="1"/>
        </dgm:presLayoutVars>
      </dgm:prSet>
      <dgm:spPr/>
      <dgm:t>
        <a:bodyPr/>
        <a:lstStyle/>
        <a:p>
          <a:endParaRPr lang="es-EC"/>
        </a:p>
      </dgm:t>
    </dgm:pt>
    <dgm:pt modelId="{5EE974E0-DCDF-4DCB-B1D8-9DA361E4C506}" type="pres">
      <dgm:prSet presAssocID="{06795DE6-050C-4893-BF46-0B33096920A8}" presName="sibTrans" presStyleCnt="0"/>
      <dgm:spPr/>
    </dgm:pt>
    <dgm:pt modelId="{70369E0B-4F3C-4233-99C8-181CB3CBEC41}" type="pres">
      <dgm:prSet presAssocID="{8C7D815E-B49F-4042-B863-D31CD8733705}" presName="node" presStyleLbl="node1" presStyleIdx="2" presStyleCnt="4">
        <dgm:presLayoutVars>
          <dgm:bulletEnabled val="1"/>
        </dgm:presLayoutVars>
      </dgm:prSet>
      <dgm:spPr/>
      <dgm:t>
        <a:bodyPr/>
        <a:lstStyle/>
        <a:p>
          <a:endParaRPr lang="es-EC"/>
        </a:p>
      </dgm:t>
    </dgm:pt>
    <dgm:pt modelId="{3D7A404A-0D85-4872-93E8-4E54C63BEC37}" type="pres">
      <dgm:prSet presAssocID="{D9BF180A-BC18-4E68-9CE8-A1496774C619}" presName="sibTrans" presStyleCnt="0"/>
      <dgm:spPr/>
    </dgm:pt>
    <dgm:pt modelId="{BC086C2D-3BB8-4826-8858-2BBC37B8CF12}" type="pres">
      <dgm:prSet presAssocID="{6E41FF57-EC8E-47E5-A87C-1958334A7D49}" presName="node" presStyleLbl="node1" presStyleIdx="3" presStyleCnt="4">
        <dgm:presLayoutVars>
          <dgm:bulletEnabled val="1"/>
        </dgm:presLayoutVars>
      </dgm:prSet>
      <dgm:spPr/>
      <dgm:t>
        <a:bodyPr/>
        <a:lstStyle/>
        <a:p>
          <a:endParaRPr lang="es-EC"/>
        </a:p>
      </dgm:t>
    </dgm:pt>
  </dgm:ptLst>
  <dgm:cxnLst>
    <dgm:cxn modelId="{8EAFDD27-B87A-466B-BC4F-EA937308CFBC}" type="presOf" srcId="{D98E0957-4454-48C7-9EB6-B32914A2A22F}" destId="{5CA214DB-9EB3-4C1C-9A89-9CC52BB20846}" srcOrd="0" destOrd="0" presId="urn:microsoft.com/office/officeart/2005/8/layout/default"/>
    <dgm:cxn modelId="{DC371619-0324-4FEF-BC93-7E44F29C606E}" type="presOf" srcId="{6E41FF57-EC8E-47E5-A87C-1958334A7D49}" destId="{BC086C2D-3BB8-4826-8858-2BBC37B8CF12}" srcOrd="0" destOrd="0" presId="urn:microsoft.com/office/officeart/2005/8/layout/default"/>
    <dgm:cxn modelId="{21671543-4552-4F87-AD2B-C22514AB997E}" srcId="{4D2DBE6E-998F-4F13-93C4-B50E2D12DCDC}" destId="{322C2332-8AAC-4FB8-88C1-D3541A9930B9}" srcOrd="0" destOrd="0" parTransId="{A40A839D-9C06-4D60-9745-0BD947B19F38}" sibTransId="{ABF4BD64-C684-492A-AEA7-A2CD09225122}"/>
    <dgm:cxn modelId="{E3E2A5D8-0D13-4184-B49A-5A6533B769B4}" srcId="{4D2DBE6E-998F-4F13-93C4-B50E2D12DCDC}" destId="{6E41FF57-EC8E-47E5-A87C-1958334A7D49}" srcOrd="3" destOrd="0" parTransId="{D84E8B23-46D7-40A0-B6D8-733AFC2FE0DB}" sibTransId="{9BD449EC-5C47-4772-8600-BB4918328180}"/>
    <dgm:cxn modelId="{79E80384-DDAB-4096-8E85-2EF5F1D8E790}" srcId="{4D2DBE6E-998F-4F13-93C4-B50E2D12DCDC}" destId="{8C7D815E-B49F-4042-B863-D31CD8733705}" srcOrd="2" destOrd="0" parTransId="{34B9654E-104A-4513-91AF-FF2245640AD9}" sibTransId="{D9BF180A-BC18-4E68-9CE8-A1496774C619}"/>
    <dgm:cxn modelId="{9537EF13-AC55-4B0C-904C-8327F5BE79B9}" type="presOf" srcId="{322C2332-8AAC-4FB8-88C1-D3541A9930B9}" destId="{9EEF3F34-CA0D-402B-879D-F5BAFD1C138E}" srcOrd="0" destOrd="0" presId="urn:microsoft.com/office/officeart/2005/8/layout/default"/>
    <dgm:cxn modelId="{14787AF5-F03B-4B21-924B-35E8B7BCC576}" type="presOf" srcId="{4D2DBE6E-998F-4F13-93C4-B50E2D12DCDC}" destId="{0607D2E9-ADB8-4C50-9F42-8FF85BC0A0B2}" srcOrd="0" destOrd="0" presId="urn:microsoft.com/office/officeart/2005/8/layout/default"/>
    <dgm:cxn modelId="{CB1756E3-FD4D-418F-B38D-73F416D8923B}" type="presOf" srcId="{8C7D815E-B49F-4042-B863-D31CD8733705}" destId="{70369E0B-4F3C-4233-99C8-181CB3CBEC41}" srcOrd="0" destOrd="0" presId="urn:microsoft.com/office/officeart/2005/8/layout/default"/>
    <dgm:cxn modelId="{75C2942C-72C9-454E-ADF1-D72A1DB520AA}" srcId="{4D2DBE6E-998F-4F13-93C4-B50E2D12DCDC}" destId="{D98E0957-4454-48C7-9EB6-B32914A2A22F}" srcOrd="1" destOrd="0" parTransId="{B433D815-D065-4BE6-A9D2-AA4D0ED131F6}" sibTransId="{06795DE6-050C-4893-BF46-0B33096920A8}"/>
    <dgm:cxn modelId="{64F919D6-6A67-4B2A-A2E0-CC1D3BC38CF2}" type="presParOf" srcId="{0607D2E9-ADB8-4C50-9F42-8FF85BC0A0B2}" destId="{9EEF3F34-CA0D-402B-879D-F5BAFD1C138E}" srcOrd="0" destOrd="0" presId="urn:microsoft.com/office/officeart/2005/8/layout/default"/>
    <dgm:cxn modelId="{37A8FD49-A5CF-49CC-9CCF-1B8EFE292FDA}" type="presParOf" srcId="{0607D2E9-ADB8-4C50-9F42-8FF85BC0A0B2}" destId="{208B28AE-C7C6-48FC-AA0F-9F2F292B5444}" srcOrd="1" destOrd="0" presId="urn:microsoft.com/office/officeart/2005/8/layout/default"/>
    <dgm:cxn modelId="{5FEE1FB5-CCD0-464E-AD93-C216E6F961B9}" type="presParOf" srcId="{0607D2E9-ADB8-4C50-9F42-8FF85BC0A0B2}" destId="{5CA214DB-9EB3-4C1C-9A89-9CC52BB20846}" srcOrd="2" destOrd="0" presId="urn:microsoft.com/office/officeart/2005/8/layout/default"/>
    <dgm:cxn modelId="{0EE2E2C4-8BB0-40CF-B716-504E6F009209}" type="presParOf" srcId="{0607D2E9-ADB8-4C50-9F42-8FF85BC0A0B2}" destId="{5EE974E0-DCDF-4DCB-B1D8-9DA361E4C506}" srcOrd="3" destOrd="0" presId="urn:microsoft.com/office/officeart/2005/8/layout/default"/>
    <dgm:cxn modelId="{CFB28DF8-2EC0-41EF-9A27-4AE7BAC2B374}" type="presParOf" srcId="{0607D2E9-ADB8-4C50-9F42-8FF85BC0A0B2}" destId="{70369E0B-4F3C-4233-99C8-181CB3CBEC41}" srcOrd="4" destOrd="0" presId="urn:microsoft.com/office/officeart/2005/8/layout/default"/>
    <dgm:cxn modelId="{5CCF6CCD-35C1-4DAB-B56A-758BDDAF7073}" type="presParOf" srcId="{0607D2E9-ADB8-4C50-9F42-8FF85BC0A0B2}" destId="{3D7A404A-0D85-4872-93E8-4E54C63BEC37}" srcOrd="5" destOrd="0" presId="urn:microsoft.com/office/officeart/2005/8/layout/default"/>
    <dgm:cxn modelId="{9C551363-7B28-43E5-9932-16EFC9FD7542}" type="presParOf" srcId="{0607D2E9-ADB8-4C50-9F42-8FF85BC0A0B2}" destId="{BC086C2D-3BB8-4826-8858-2BBC37B8CF12}"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98E864-C1EE-43D9-B2BD-DE0B25D4F08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EC"/>
        </a:p>
      </dgm:t>
    </dgm:pt>
    <dgm:pt modelId="{6A37428A-E2B4-40CC-A5E2-FCD09C768077}">
      <dgm:prSet phldrT="[Texto]"/>
      <dgm:spPr/>
      <dgm:t>
        <a:bodyPr/>
        <a:lstStyle/>
        <a:p>
          <a:r>
            <a:rPr lang="es-EC" dirty="0" smtClean="0">
              <a:latin typeface="Times New Roman" panose="02020603050405020304" pitchFamily="18" charset="0"/>
              <a:cs typeface="Times New Roman" panose="02020603050405020304" pitchFamily="18" charset="0"/>
            </a:rPr>
            <a:t>FACTOR A</a:t>
          </a:r>
          <a:endParaRPr lang="es-EC" dirty="0">
            <a:latin typeface="Times New Roman" panose="02020603050405020304" pitchFamily="18" charset="0"/>
            <a:cs typeface="Times New Roman" panose="02020603050405020304" pitchFamily="18" charset="0"/>
          </a:endParaRPr>
        </a:p>
      </dgm:t>
    </dgm:pt>
    <dgm:pt modelId="{85C2AD96-18B2-450A-8B37-764B1CEFCE2E}" type="parTrans" cxnId="{765B7661-95A8-4CD6-834A-012EE82C5F84}">
      <dgm:prSet/>
      <dgm:spPr/>
      <dgm:t>
        <a:bodyPr/>
        <a:lstStyle/>
        <a:p>
          <a:endParaRPr lang="es-EC">
            <a:latin typeface="Times New Roman" panose="02020603050405020304" pitchFamily="18" charset="0"/>
            <a:cs typeface="Times New Roman" panose="02020603050405020304" pitchFamily="18" charset="0"/>
          </a:endParaRPr>
        </a:p>
      </dgm:t>
    </dgm:pt>
    <dgm:pt modelId="{7654F714-6213-4304-A642-19CC4B043071}" type="sibTrans" cxnId="{765B7661-95A8-4CD6-834A-012EE82C5F84}">
      <dgm:prSet/>
      <dgm:spPr/>
      <dgm:t>
        <a:bodyPr/>
        <a:lstStyle/>
        <a:p>
          <a:endParaRPr lang="es-EC">
            <a:latin typeface="Times New Roman" panose="02020603050405020304" pitchFamily="18" charset="0"/>
            <a:cs typeface="Times New Roman" panose="02020603050405020304" pitchFamily="18" charset="0"/>
          </a:endParaRPr>
        </a:p>
      </dgm:t>
    </dgm:pt>
    <dgm:pt modelId="{D6815F59-E88E-4031-AFA4-7C67A22DF7D7}">
      <dgm:prSet phldrT="[Texto]" custT="1"/>
      <dgm:spPr/>
      <dgm:t>
        <a:bodyPr/>
        <a:lstStyle/>
        <a:p>
          <a:pPr algn="just"/>
          <a:r>
            <a:rPr lang="es-EC" sz="2000" b="1" dirty="0" smtClean="0">
              <a:latin typeface="Times New Roman" panose="02020603050405020304" pitchFamily="18" charset="0"/>
              <a:cs typeface="Times New Roman" panose="02020603050405020304" pitchFamily="18" charset="0"/>
            </a:rPr>
            <a:t>H</a:t>
          </a:r>
          <a:r>
            <a:rPr lang="es-EC" sz="2000" b="1" baseline="-25000" dirty="0" smtClean="0">
              <a:latin typeface="Times New Roman" panose="02020603050405020304" pitchFamily="18" charset="0"/>
              <a:cs typeface="Times New Roman" panose="02020603050405020304" pitchFamily="18" charset="0"/>
            </a:rPr>
            <a:t>0</a:t>
          </a:r>
          <a:r>
            <a:rPr lang="es-EC" sz="2000" dirty="0" smtClean="0">
              <a:latin typeface="Times New Roman" panose="02020603050405020304" pitchFamily="18" charset="0"/>
              <a:cs typeface="Times New Roman" panose="02020603050405020304" pitchFamily="18" charset="0"/>
            </a:rPr>
            <a:t>= Las diferentes variedades de cacao no influyen en las características del alcohol etílico a partir de mucílago de cacao.</a:t>
          </a:r>
          <a:endParaRPr lang="es-EC" sz="2000" dirty="0">
            <a:latin typeface="Times New Roman" panose="02020603050405020304" pitchFamily="18" charset="0"/>
            <a:cs typeface="Times New Roman" panose="02020603050405020304" pitchFamily="18" charset="0"/>
          </a:endParaRPr>
        </a:p>
      </dgm:t>
    </dgm:pt>
    <dgm:pt modelId="{9FEAF9D0-92F7-4335-BC88-0034B63CB818}" type="parTrans" cxnId="{9157AAF6-A0B2-408E-B75F-E296ABEFC321}">
      <dgm:prSet/>
      <dgm:spPr/>
      <dgm:t>
        <a:bodyPr/>
        <a:lstStyle/>
        <a:p>
          <a:endParaRPr lang="es-EC">
            <a:latin typeface="Times New Roman" panose="02020603050405020304" pitchFamily="18" charset="0"/>
            <a:cs typeface="Times New Roman" panose="02020603050405020304" pitchFamily="18" charset="0"/>
          </a:endParaRPr>
        </a:p>
      </dgm:t>
    </dgm:pt>
    <dgm:pt modelId="{E36405D9-7EE4-4398-8373-FF2D86C92C27}" type="sibTrans" cxnId="{9157AAF6-A0B2-408E-B75F-E296ABEFC321}">
      <dgm:prSet/>
      <dgm:spPr/>
      <dgm:t>
        <a:bodyPr/>
        <a:lstStyle/>
        <a:p>
          <a:endParaRPr lang="es-EC">
            <a:latin typeface="Times New Roman" panose="02020603050405020304" pitchFamily="18" charset="0"/>
            <a:cs typeface="Times New Roman" panose="02020603050405020304" pitchFamily="18" charset="0"/>
          </a:endParaRPr>
        </a:p>
      </dgm:t>
    </dgm:pt>
    <dgm:pt modelId="{47D0DAE1-DA51-44F5-A468-B5B56756B6F5}">
      <dgm:prSet phldrT="[Texto]"/>
      <dgm:spPr/>
      <dgm:t>
        <a:bodyPr/>
        <a:lstStyle/>
        <a:p>
          <a:r>
            <a:rPr lang="es-EC" dirty="0" smtClean="0">
              <a:latin typeface="Times New Roman" panose="02020603050405020304" pitchFamily="18" charset="0"/>
              <a:cs typeface="Times New Roman" panose="02020603050405020304" pitchFamily="18" charset="0"/>
            </a:rPr>
            <a:t>FACTOR B</a:t>
          </a:r>
          <a:endParaRPr lang="es-EC" dirty="0">
            <a:latin typeface="Times New Roman" panose="02020603050405020304" pitchFamily="18" charset="0"/>
            <a:cs typeface="Times New Roman" panose="02020603050405020304" pitchFamily="18" charset="0"/>
          </a:endParaRPr>
        </a:p>
      </dgm:t>
    </dgm:pt>
    <dgm:pt modelId="{DD79362A-2DBD-4F7D-804C-C2D55EE4EF13}" type="parTrans" cxnId="{BBBB796D-3354-4C34-BBF8-2D8FB62DB0C8}">
      <dgm:prSet/>
      <dgm:spPr/>
      <dgm:t>
        <a:bodyPr/>
        <a:lstStyle/>
        <a:p>
          <a:endParaRPr lang="es-EC">
            <a:latin typeface="Times New Roman" panose="02020603050405020304" pitchFamily="18" charset="0"/>
            <a:cs typeface="Times New Roman" panose="02020603050405020304" pitchFamily="18" charset="0"/>
          </a:endParaRPr>
        </a:p>
      </dgm:t>
    </dgm:pt>
    <dgm:pt modelId="{8DAAB214-4C01-4383-BBBC-83A15C3940F4}" type="sibTrans" cxnId="{BBBB796D-3354-4C34-BBF8-2D8FB62DB0C8}">
      <dgm:prSet/>
      <dgm:spPr/>
      <dgm:t>
        <a:bodyPr/>
        <a:lstStyle/>
        <a:p>
          <a:endParaRPr lang="es-EC">
            <a:latin typeface="Times New Roman" panose="02020603050405020304" pitchFamily="18" charset="0"/>
            <a:cs typeface="Times New Roman" panose="02020603050405020304" pitchFamily="18" charset="0"/>
          </a:endParaRPr>
        </a:p>
      </dgm:t>
    </dgm:pt>
    <dgm:pt modelId="{329A081D-DF17-4ACA-BC5F-3F961D2BC28D}">
      <dgm:prSet phldrT="[Texto]" custT="1"/>
      <dgm:spPr/>
      <dgm:t>
        <a:bodyPr/>
        <a:lstStyle/>
        <a:p>
          <a:pPr algn="just"/>
          <a:r>
            <a:rPr lang="es-EC" sz="2000" b="1" dirty="0" smtClean="0">
              <a:latin typeface="Times New Roman" panose="02020603050405020304" pitchFamily="18" charset="0"/>
              <a:cs typeface="Times New Roman" panose="02020603050405020304" pitchFamily="18" charset="0"/>
            </a:rPr>
            <a:t>H</a:t>
          </a:r>
          <a:r>
            <a:rPr lang="es-EC" sz="2000" b="1" baseline="-25000" dirty="0" smtClean="0">
              <a:latin typeface="Times New Roman" panose="02020603050405020304" pitchFamily="18" charset="0"/>
              <a:cs typeface="Times New Roman" panose="02020603050405020304" pitchFamily="18" charset="0"/>
            </a:rPr>
            <a:t>0</a:t>
          </a:r>
          <a:r>
            <a:rPr lang="es-EC" sz="2000" dirty="0" smtClean="0">
              <a:latin typeface="Times New Roman" panose="02020603050405020304" pitchFamily="18" charset="0"/>
              <a:cs typeface="Times New Roman" panose="02020603050405020304" pitchFamily="18" charset="0"/>
            </a:rPr>
            <a:t>= Los diferentes microorganismos fermentativos no influyen en las características del alcohol etílico a partir de mucílago de cacao.</a:t>
          </a:r>
          <a:endParaRPr lang="es-EC" sz="2000" dirty="0">
            <a:latin typeface="Times New Roman" panose="02020603050405020304" pitchFamily="18" charset="0"/>
            <a:cs typeface="Times New Roman" panose="02020603050405020304" pitchFamily="18" charset="0"/>
          </a:endParaRPr>
        </a:p>
      </dgm:t>
    </dgm:pt>
    <dgm:pt modelId="{55AED548-7882-4738-885F-B294401AD021}" type="parTrans" cxnId="{44E7496F-A7D5-4FEC-8EC7-6BFD5FD39722}">
      <dgm:prSet/>
      <dgm:spPr/>
      <dgm:t>
        <a:bodyPr/>
        <a:lstStyle/>
        <a:p>
          <a:endParaRPr lang="es-EC">
            <a:latin typeface="Times New Roman" panose="02020603050405020304" pitchFamily="18" charset="0"/>
            <a:cs typeface="Times New Roman" panose="02020603050405020304" pitchFamily="18" charset="0"/>
          </a:endParaRPr>
        </a:p>
      </dgm:t>
    </dgm:pt>
    <dgm:pt modelId="{167DE76A-1CDB-4195-B870-39AE6F084ADC}" type="sibTrans" cxnId="{44E7496F-A7D5-4FEC-8EC7-6BFD5FD39722}">
      <dgm:prSet/>
      <dgm:spPr/>
      <dgm:t>
        <a:bodyPr/>
        <a:lstStyle/>
        <a:p>
          <a:endParaRPr lang="es-EC">
            <a:latin typeface="Times New Roman" panose="02020603050405020304" pitchFamily="18" charset="0"/>
            <a:cs typeface="Times New Roman" panose="02020603050405020304" pitchFamily="18" charset="0"/>
          </a:endParaRPr>
        </a:p>
      </dgm:t>
    </dgm:pt>
    <dgm:pt modelId="{0DBB4CB1-04FF-4E40-976E-9F27ACCF404D}">
      <dgm:prSet phldrT="[Texto]"/>
      <dgm:spPr/>
      <dgm:t>
        <a:bodyPr/>
        <a:lstStyle/>
        <a:p>
          <a:r>
            <a:rPr lang="es-EC" dirty="0" smtClean="0">
              <a:latin typeface="Times New Roman" panose="02020603050405020304" pitchFamily="18" charset="0"/>
              <a:cs typeface="Times New Roman" panose="02020603050405020304" pitchFamily="18" charset="0"/>
            </a:rPr>
            <a:t>FACTOR C</a:t>
          </a:r>
          <a:endParaRPr lang="es-EC" dirty="0">
            <a:latin typeface="Times New Roman" panose="02020603050405020304" pitchFamily="18" charset="0"/>
            <a:cs typeface="Times New Roman" panose="02020603050405020304" pitchFamily="18" charset="0"/>
          </a:endParaRPr>
        </a:p>
      </dgm:t>
    </dgm:pt>
    <dgm:pt modelId="{650BD8AB-E289-4FD0-8257-43B3444DFD16}" type="parTrans" cxnId="{03C30DFA-FB09-44C7-BDB5-F874C8A48B33}">
      <dgm:prSet/>
      <dgm:spPr/>
      <dgm:t>
        <a:bodyPr/>
        <a:lstStyle/>
        <a:p>
          <a:endParaRPr lang="es-EC">
            <a:latin typeface="Times New Roman" panose="02020603050405020304" pitchFamily="18" charset="0"/>
            <a:cs typeface="Times New Roman" panose="02020603050405020304" pitchFamily="18" charset="0"/>
          </a:endParaRPr>
        </a:p>
      </dgm:t>
    </dgm:pt>
    <dgm:pt modelId="{9CB2D532-DF33-4C78-B05F-BEC462162742}" type="sibTrans" cxnId="{03C30DFA-FB09-44C7-BDB5-F874C8A48B33}">
      <dgm:prSet/>
      <dgm:spPr/>
      <dgm:t>
        <a:bodyPr/>
        <a:lstStyle/>
        <a:p>
          <a:endParaRPr lang="es-EC">
            <a:latin typeface="Times New Roman" panose="02020603050405020304" pitchFamily="18" charset="0"/>
            <a:cs typeface="Times New Roman" panose="02020603050405020304" pitchFamily="18" charset="0"/>
          </a:endParaRPr>
        </a:p>
      </dgm:t>
    </dgm:pt>
    <dgm:pt modelId="{3F07FB19-D84B-4A31-AFE2-D085E11E087A}">
      <dgm:prSet phldrT="[Texto]" custT="1"/>
      <dgm:spPr/>
      <dgm:t>
        <a:bodyPr/>
        <a:lstStyle/>
        <a:p>
          <a:pPr algn="just"/>
          <a:r>
            <a:rPr lang="es-EC" sz="2000" b="1" dirty="0" smtClean="0">
              <a:latin typeface="Times New Roman" panose="02020603050405020304" pitchFamily="18" charset="0"/>
              <a:cs typeface="Times New Roman" panose="02020603050405020304" pitchFamily="18" charset="0"/>
            </a:rPr>
            <a:t>H</a:t>
          </a:r>
          <a:r>
            <a:rPr lang="es-EC" sz="2000" b="1" baseline="-25000" dirty="0" smtClean="0">
              <a:latin typeface="Times New Roman" panose="02020603050405020304" pitchFamily="18" charset="0"/>
              <a:cs typeface="Times New Roman" panose="02020603050405020304" pitchFamily="18" charset="0"/>
            </a:rPr>
            <a:t>0</a:t>
          </a:r>
          <a:r>
            <a:rPr lang="es-EC" sz="2000" dirty="0" smtClean="0">
              <a:latin typeface="Times New Roman" panose="02020603050405020304" pitchFamily="18" charset="0"/>
              <a:cs typeface="Times New Roman" panose="02020603050405020304" pitchFamily="18" charset="0"/>
            </a:rPr>
            <a:t>= La pasteurización no influye en las características del alcohol etílico a partir de mucílago de cacao.</a:t>
          </a:r>
          <a:endParaRPr lang="es-EC" sz="2000" dirty="0">
            <a:latin typeface="Times New Roman" panose="02020603050405020304" pitchFamily="18" charset="0"/>
            <a:cs typeface="Times New Roman" panose="02020603050405020304" pitchFamily="18" charset="0"/>
          </a:endParaRPr>
        </a:p>
      </dgm:t>
    </dgm:pt>
    <dgm:pt modelId="{69AA5979-0C78-466B-9090-5A8A461CE6DB}" type="parTrans" cxnId="{15B1E2E6-23FA-4A21-9171-8BE0A51FE01A}">
      <dgm:prSet/>
      <dgm:spPr/>
      <dgm:t>
        <a:bodyPr/>
        <a:lstStyle/>
        <a:p>
          <a:endParaRPr lang="es-EC">
            <a:latin typeface="Times New Roman" panose="02020603050405020304" pitchFamily="18" charset="0"/>
            <a:cs typeface="Times New Roman" panose="02020603050405020304" pitchFamily="18" charset="0"/>
          </a:endParaRPr>
        </a:p>
      </dgm:t>
    </dgm:pt>
    <dgm:pt modelId="{E8092092-2561-4D2B-BFDE-FAA564E2E759}" type="sibTrans" cxnId="{15B1E2E6-23FA-4A21-9171-8BE0A51FE01A}">
      <dgm:prSet/>
      <dgm:spPr/>
      <dgm:t>
        <a:bodyPr/>
        <a:lstStyle/>
        <a:p>
          <a:endParaRPr lang="es-EC">
            <a:latin typeface="Times New Roman" panose="02020603050405020304" pitchFamily="18" charset="0"/>
            <a:cs typeface="Times New Roman" panose="02020603050405020304" pitchFamily="18" charset="0"/>
          </a:endParaRPr>
        </a:p>
      </dgm:t>
    </dgm:pt>
    <dgm:pt modelId="{1CB70F9F-E1D0-48EF-BE2F-22F59BC607F6}">
      <dgm:prSet custT="1"/>
      <dgm:spPr/>
      <dgm:t>
        <a:bodyPr/>
        <a:lstStyle/>
        <a:p>
          <a:pPr algn="just"/>
          <a:endParaRPr lang="es-EC" sz="2000" dirty="0">
            <a:latin typeface="Times New Roman" panose="02020603050405020304" pitchFamily="18" charset="0"/>
            <a:cs typeface="Times New Roman" panose="02020603050405020304" pitchFamily="18" charset="0"/>
          </a:endParaRPr>
        </a:p>
      </dgm:t>
    </dgm:pt>
    <dgm:pt modelId="{7DDE1F6C-614D-4DE8-87AA-CA5D6498B361}" type="parTrans" cxnId="{135842B4-6238-44FD-B417-56DFA937E744}">
      <dgm:prSet/>
      <dgm:spPr/>
      <dgm:t>
        <a:bodyPr/>
        <a:lstStyle/>
        <a:p>
          <a:endParaRPr lang="es-EC"/>
        </a:p>
      </dgm:t>
    </dgm:pt>
    <dgm:pt modelId="{1E6F4C72-9025-494B-A3B1-E9988053623A}" type="sibTrans" cxnId="{135842B4-6238-44FD-B417-56DFA937E744}">
      <dgm:prSet/>
      <dgm:spPr/>
      <dgm:t>
        <a:bodyPr/>
        <a:lstStyle/>
        <a:p>
          <a:endParaRPr lang="es-EC"/>
        </a:p>
      </dgm:t>
    </dgm:pt>
    <dgm:pt modelId="{43F62BC0-5F9E-4805-8D86-355C842F3442}">
      <dgm:prSet custT="1"/>
      <dgm:spPr/>
      <dgm:t>
        <a:bodyPr/>
        <a:lstStyle/>
        <a:p>
          <a:pPr algn="just"/>
          <a:r>
            <a:rPr lang="es-EC" sz="2000" b="1" dirty="0" smtClean="0">
              <a:latin typeface="Times New Roman" panose="02020603050405020304" pitchFamily="18" charset="0"/>
              <a:cs typeface="Times New Roman" panose="02020603050405020304" pitchFamily="18" charset="0"/>
            </a:rPr>
            <a:t>H</a:t>
          </a:r>
          <a:r>
            <a:rPr lang="es-EC" sz="2000" b="1" baseline="-25000" dirty="0" smtClean="0">
              <a:latin typeface="Times New Roman" panose="02020603050405020304" pitchFamily="18" charset="0"/>
              <a:cs typeface="Times New Roman" panose="02020603050405020304" pitchFamily="18" charset="0"/>
            </a:rPr>
            <a:t>1</a:t>
          </a:r>
          <a:r>
            <a:rPr lang="es-EC" sz="2000" dirty="0" smtClean="0">
              <a:latin typeface="Times New Roman" panose="02020603050405020304" pitchFamily="18" charset="0"/>
              <a:cs typeface="Times New Roman" panose="02020603050405020304" pitchFamily="18" charset="0"/>
            </a:rPr>
            <a:t>= Las diferentes variedades de cacao si influyen en las características del alcohol etílico a partir de mucílago de cacao.</a:t>
          </a:r>
          <a:endParaRPr lang="es-EC" sz="2000" dirty="0">
            <a:latin typeface="Times New Roman" panose="02020603050405020304" pitchFamily="18" charset="0"/>
            <a:cs typeface="Times New Roman" panose="02020603050405020304" pitchFamily="18" charset="0"/>
          </a:endParaRPr>
        </a:p>
      </dgm:t>
    </dgm:pt>
    <dgm:pt modelId="{41D1B15C-EAAA-41F7-A998-E179D007A04D}" type="parTrans" cxnId="{3335F804-354B-4182-B54A-39BC6EC90C17}">
      <dgm:prSet/>
      <dgm:spPr/>
      <dgm:t>
        <a:bodyPr/>
        <a:lstStyle/>
        <a:p>
          <a:endParaRPr lang="es-EC"/>
        </a:p>
      </dgm:t>
    </dgm:pt>
    <dgm:pt modelId="{BB954013-0D1B-45F9-8FFA-28AE4DD6B286}" type="sibTrans" cxnId="{3335F804-354B-4182-B54A-39BC6EC90C17}">
      <dgm:prSet/>
      <dgm:spPr/>
      <dgm:t>
        <a:bodyPr/>
        <a:lstStyle/>
        <a:p>
          <a:endParaRPr lang="es-EC"/>
        </a:p>
      </dgm:t>
    </dgm:pt>
    <dgm:pt modelId="{2747DFD4-2A2F-4CF8-A623-198E7706128A}">
      <dgm:prSet custT="1"/>
      <dgm:spPr/>
      <dgm:t>
        <a:bodyPr/>
        <a:lstStyle/>
        <a:p>
          <a:pPr algn="just"/>
          <a:endParaRPr lang="es-EC" sz="2000" dirty="0">
            <a:latin typeface="Times New Roman" panose="02020603050405020304" pitchFamily="18" charset="0"/>
            <a:cs typeface="Times New Roman" panose="02020603050405020304" pitchFamily="18" charset="0"/>
          </a:endParaRPr>
        </a:p>
      </dgm:t>
    </dgm:pt>
    <dgm:pt modelId="{5830F6A5-01FD-4102-B1EF-B72EF54D0029}" type="parTrans" cxnId="{CE236032-674D-4ABC-A85C-60D2EF153AA5}">
      <dgm:prSet/>
      <dgm:spPr/>
      <dgm:t>
        <a:bodyPr/>
        <a:lstStyle/>
        <a:p>
          <a:endParaRPr lang="es-EC"/>
        </a:p>
      </dgm:t>
    </dgm:pt>
    <dgm:pt modelId="{A1D8F4F4-53D4-4869-AF3C-4B34D370D84B}" type="sibTrans" cxnId="{CE236032-674D-4ABC-A85C-60D2EF153AA5}">
      <dgm:prSet/>
      <dgm:spPr/>
      <dgm:t>
        <a:bodyPr/>
        <a:lstStyle/>
        <a:p>
          <a:endParaRPr lang="es-EC"/>
        </a:p>
      </dgm:t>
    </dgm:pt>
    <dgm:pt modelId="{247B7998-CE41-43D0-9B0F-D36974E83D4A}">
      <dgm:prSet custT="1"/>
      <dgm:spPr/>
      <dgm:t>
        <a:bodyPr/>
        <a:lstStyle/>
        <a:p>
          <a:pPr algn="just"/>
          <a:r>
            <a:rPr lang="es-EC" sz="2000" b="1" dirty="0" smtClean="0">
              <a:latin typeface="Times New Roman" panose="02020603050405020304" pitchFamily="18" charset="0"/>
              <a:cs typeface="Times New Roman" panose="02020603050405020304" pitchFamily="18" charset="0"/>
            </a:rPr>
            <a:t>H</a:t>
          </a:r>
          <a:r>
            <a:rPr lang="es-EC" sz="2000" b="1" baseline="-25000" dirty="0" smtClean="0">
              <a:latin typeface="Times New Roman" panose="02020603050405020304" pitchFamily="18" charset="0"/>
              <a:cs typeface="Times New Roman" panose="02020603050405020304" pitchFamily="18" charset="0"/>
            </a:rPr>
            <a:t>1</a:t>
          </a:r>
          <a:r>
            <a:rPr lang="es-EC" sz="2000" dirty="0" smtClean="0">
              <a:latin typeface="Times New Roman" panose="02020603050405020304" pitchFamily="18" charset="0"/>
              <a:cs typeface="Times New Roman" panose="02020603050405020304" pitchFamily="18" charset="0"/>
            </a:rPr>
            <a:t>= Los diferentes microorganismos fermentativo influyen en las características del alcohol etílico a partir de mucílago de cacao.</a:t>
          </a:r>
          <a:endParaRPr lang="es-EC" sz="2000" dirty="0">
            <a:latin typeface="Times New Roman" panose="02020603050405020304" pitchFamily="18" charset="0"/>
            <a:cs typeface="Times New Roman" panose="02020603050405020304" pitchFamily="18" charset="0"/>
          </a:endParaRPr>
        </a:p>
      </dgm:t>
    </dgm:pt>
    <dgm:pt modelId="{7EDCB6B4-78FB-4FAC-AA19-B0EEB6880208}" type="parTrans" cxnId="{F8BC44A5-C191-458B-A5C3-10216FFFA69D}">
      <dgm:prSet/>
      <dgm:spPr/>
      <dgm:t>
        <a:bodyPr/>
        <a:lstStyle/>
        <a:p>
          <a:endParaRPr lang="es-EC"/>
        </a:p>
      </dgm:t>
    </dgm:pt>
    <dgm:pt modelId="{EE96964C-638F-4E36-99FC-1AA6FB11E45C}" type="sibTrans" cxnId="{F8BC44A5-C191-458B-A5C3-10216FFFA69D}">
      <dgm:prSet/>
      <dgm:spPr/>
      <dgm:t>
        <a:bodyPr/>
        <a:lstStyle/>
        <a:p>
          <a:endParaRPr lang="es-EC"/>
        </a:p>
      </dgm:t>
    </dgm:pt>
    <dgm:pt modelId="{63AF704E-A06D-468B-990F-4171BDD07231}">
      <dgm:prSet custT="1"/>
      <dgm:spPr/>
      <dgm:t>
        <a:bodyPr/>
        <a:lstStyle/>
        <a:p>
          <a:pPr algn="just"/>
          <a:endParaRPr lang="es-EC" sz="2000" dirty="0">
            <a:latin typeface="Times New Roman" panose="02020603050405020304" pitchFamily="18" charset="0"/>
            <a:cs typeface="Times New Roman" panose="02020603050405020304" pitchFamily="18" charset="0"/>
          </a:endParaRPr>
        </a:p>
      </dgm:t>
    </dgm:pt>
    <dgm:pt modelId="{B8980BA1-4C3A-4A27-B5F1-A93FBCDAED88}" type="parTrans" cxnId="{648FFD12-30E2-4956-8460-9CDFF03F0CD8}">
      <dgm:prSet/>
      <dgm:spPr/>
      <dgm:t>
        <a:bodyPr/>
        <a:lstStyle/>
        <a:p>
          <a:endParaRPr lang="es-EC"/>
        </a:p>
      </dgm:t>
    </dgm:pt>
    <dgm:pt modelId="{F92B5196-1B2A-40D2-AD76-BCB44BCC686A}" type="sibTrans" cxnId="{648FFD12-30E2-4956-8460-9CDFF03F0CD8}">
      <dgm:prSet/>
      <dgm:spPr/>
      <dgm:t>
        <a:bodyPr/>
        <a:lstStyle/>
        <a:p>
          <a:endParaRPr lang="es-EC"/>
        </a:p>
      </dgm:t>
    </dgm:pt>
    <dgm:pt modelId="{4AD2457E-0B5A-455C-B0A7-7B979365C9AE}">
      <dgm:prSet custT="1"/>
      <dgm:spPr/>
      <dgm:t>
        <a:bodyPr/>
        <a:lstStyle/>
        <a:p>
          <a:pPr algn="just"/>
          <a:r>
            <a:rPr lang="es-EC" sz="2000" b="1" dirty="0" smtClean="0">
              <a:latin typeface="Times New Roman" panose="02020603050405020304" pitchFamily="18" charset="0"/>
              <a:cs typeface="Times New Roman" panose="02020603050405020304" pitchFamily="18" charset="0"/>
            </a:rPr>
            <a:t>H</a:t>
          </a:r>
          <a:r>
            <a:rPr lang="es-EC" sz="2000" b="1" baseline="-25000" dirty="0" smtClean="0">
              <a:latin typeface="Times New Roman" panose="02020603050405020304" pitchFamily="18" charset="0"/>
              <a:cs typeface="Times New Roman" panose="02020603050405020304" pitchFamily="18" charset="0"/>
            </a:rPr>
            <a:t>1</a:t>
          </a:r>
          <a:r>
            <a:rPr lang="es-EC" sz="2000" dirty="0" smtClean="0">
              <a:latin typeface="Times New Roman" panose="02020603050405020304" pitchFamily="18" charset="0"/>
              <a:cs typeface="Times New Roman" panose="02020603050405020304" pitchFamily="18" charset="0"/>
            </a:rPr>
            <a:t>= La pasteurización influye en las características del alcohol etílico a partir de mucílago de cacao.</a:t>
          </a:r>
          <a:endParaRPr lang="es-EC" sz="2000" dirty="0">
            <a:latin typeface="Times New Roman" panose="02020603050405020304" pitchFamily="18" charset="0"/>
            <a:cs typeface="Times New Roman" panose="02020603050405020304" pitchFamily="18" charset="0"/>
          </a:endParaRPr>
        </a:p>
      </dgm:t>
    </dgm:pt>
    <dgm:pt modelId="{A3E2678A-17DD-468B-8903-F5D891EDDF33}" type="parTrans" cxnId="{3E2A96F3-328F-4CAE-B15C-01954AB600C6}">
      <dgm:prSet/>
      <dgm:spPr/>
      <dgm:t>
        <a:bodyPr/>
        <a:lstStyle/>
        <a:p>
          <a:endParaRPr lang="es-EC"/>
        </a:p>
      </dgm:t>
    </dgm:pt>
    <dgm:pt modelId="{0589A01D-F0F8-4DE0-A993-8CF56CC5D7E7}" type="sibTrans" cxnId="{3E2A96F3-328F-4CAE-B15C-01954AB600C6}">
      <dgm:prSet/>
      <dgm:spPr/>
      <dgm:t>
        <a:bodyPr/>
        <a:lstStyle/>
        <a:p>
          <a:endParaRPr lang="es-EC"/>
        </a:p>
      </dgm:t>
    </dgm:pt>
    <dgm:pt modelId="{08680EDF-55DE-4A50-B5E5-8B4D8570BE35}" type="pres">
      <dgm:prSet presAssocID="{2A98E864-C1EE-43D9-B2BD-DE0B25D4F08F}" presName="Name0" presStyleCnt="0">
        <dgm:presLayoutVars>
          <dgm:dir/>
          <dgm:animLvl val="lvl"/>
          <dgm:resizeHandles val="exact"/>
        </dgm:presLayoutVars>
      </dgm:prSet>
      <dgm:spPr/>
      <dgm:t>
        <a:bodyPr/>
        <a:lstStyle/>
        <a:p>
          <a:endParaRPr lang="es-EC"/>
        </a:p>
      </dgm:t>
    </dgm:pt>
    <dgm:pt modelId="{D868C92C-D4A5-4F60-B29D-546A94B56594}" type="pres">
      <dgm:prSet presAssocID="{6A37428A-E2B4-40CC-A5E2-FCD09C768077}" presName="composite" presStyleCnt="0"/>
      <dgm:spPr/>
    </dgm:pt>
    <dgm:pt modelId="{90361612-5D55-45D3-B2FF-0AEEEA0577B7}" type="pres">
      <dgm:prSet presAssocID="{6A37428A-E2B4-40CC-A5E2-FCD09C768077}" presName="parTx" presStyleLbl="alignNode1" presStyleIdx="0" presStyleCnt="3" custLinFactNeighborY="-981">
        <dgm:presLayoutVars>
          <dgm:chMax val="0"/>
          <dgm:chPref val="0"/>
          <dgm:bulletEnabled val="1"/>
        </dgm:presLayoutVars>
      </dgm:prSet>
      <dgm:spPr/>
      <dgm:t>
        <a:bodyPr/>
        <a:lstStyle/>
        <a:p>
          <a:endParaRPr lang="es-EC"/>
        </a:p>
      </dgm:t>
    </dgm:pt>
    <dgm:pt modelId="{8EBACAB8-9A96-4971-9BAF-C35C7A55378A}" type="pres">
      <dgm:prSet presAssocID="{6A37428A-E2B4-40CC-A5E2-FCD09C768077}" presName="desTx" presStyleLbl="alignAccFollowNode1" presStyleIdx="0" presStyleCnt="3">
        <dgm:presLayoutVars>
          <dgm:bulletEnabled val="1"/>
        </dgm:presLayoutVars>
      </dgm:prSet>
      <dgm:spPr/>
      <dgm:t>
        <a:bodyPr/>
        <a:lstStyle/>
        <a:p>
          <a:endParaRPr lang="es-EC"/>
        </a:p>
      </dgm:t>
    </dgm:pt>
    <dgm:pt modelId="{65FFBEE1-71BF-4BD9-AEA6-79442CA3865C}" type="pres">
      <dgm:prSet presAssocID="{7654F714-6213-4304-A642-19CC4B043071}" presName="space" presStyleCnt="0"/>
      <dgm:spPr/>
    </dgm:pt>
    <dgm:pt modelId="{B08FBF82-8F9E-4D07-B14C-59D0CF2E466D}" type="pres">
      <dgm:prSet presAssocID="{47D0DAE1-DA51-44F5-A468-B5B56756B6F5}" presName="composite" presStyleCnt="0"/>
      <dgm:spPr/>
    </dgm:pt>
    <dgm:pt modelId="{87295B19-CCD2-42B2-8617-5FC6CE831AA3}" type="pres">
      <dgm:prSet presAssocID="{47D0DAE1-DA51-44F5-A468-B5B56756B6F5}" presName="parTx" presStyleLbl="alignNode1" presStyleIdx="1" presStyleCnt="3">
        <dgm:presLayoutVars>
          <dgm:chMax val="0"/>
          <dgm:chPref val="0"/>
          <dgm:bulletEnabled val="1"/>
        </dgm:presLayoutVars>
      </dgm:prSet>
      <dgm:spPr/>
      <dgm:t>
        <a:bodyPr/>
        <a:lstStyle/>
        <a:p>
          <a:endParaRPr lang="es-EC"/>
        </a:p>
      </dgm:t>
    </dgm:pt>
    <dgm:pt modelId="{DBEFD061-D4F1-4CCD-8263-B61761AFAA51}" type="pres">
      <dgm:prSet presAssocID="{47D0DAE1-DA51-44F5-A468-B5B56756B6F5}" presName="desTx" presStyleLbl="alignAccFollowNode1" presStyleIdx="1" presStyleCnt="3">
        <dgm:presLayoutVars>
          <dgm:bulletEnabled val="1"/>
        </dgm:presLayoutVars>
      </dgm:prSet>
      <dgm:spPr/>
      <dgm:t>
        <a:bodyPr/>
        <a:lstStyle/>
        <a:p>
          <a:endParaRPr lang="es-EC"/>
        </a:p>
      </dgm:t>
    </dgm:pt>
    <dgm:pt modelId="{2D28846A-3957-4D5E-9ABD-1E3F19BC9A9C}" type="pres">
      <dgm:prSet presAssocID="{8DAAB214-4C01-4383-BBBC-83A15C3940F4}" presName="space" presStyleCnt="0"/>
      <dgm:spPr/>
    </dgm:pt>
    <dgm:pt modelId="{0A268EF6-7250-4AB5-9425-E1C50C74FD0A}" type="pres">
      <dgm:prSet presAssocID="{0DBB4CB1-04FF-4E40-976E-9F27ACCF404D}" presName="composite" presStyleCnt="0"/>
      <dgm:spPr/>
    </dgm:pt>
    <dgm:pt modelId="{D23309D4-2F77-456B-A970-538C9B41D6E4}" type="pres">
      <dgm:prSet presAssocID="{0DBB4CB1-04FF-4E40-976E-9F27ACCF404D}" presName="parTx" presStyleLbl="alignNode1" presStyleIdx="2" presStyleCnt="3">
        <dgm:presLayoutVars>
          <dgm:chMax val="0"/>
          <dgm:chPref val="0"/>
          <dgm:bulletEnabled val="1"/>
        </dgm:presLayoutVars>
      </dgm:prSet>
      <dgm:spPr/>
      <dgm:t>
        <a:bodyPr/>
        <a:lstStyle/>
        <a:p>
          <a:endParaRPr lang="es-EC"/>
        </a:p>
      </dgm:t>
    </dgm:pt>
    <dgm:pt modelId="{DE8D7E11-74F5-46E3-9C2B-B8E4E004FE2C}" type="pres">
      <dgm:prSet presAssocID="{0DBB4CB1-04FF-4E40-976E-9F27ACCF404D}" presName="desTx" presStyleLbl="alignAccFollowNode1" presStyleIdx="2" presStyleCnt="3">
        <dgm:presLayoutVars>
          <dgm:bulletEnabled val="1"/>
        </dgm:presLayoutVars>
      </dgm:prSet>
      <dgm:spPr/>
      <dgm:t>
        <a:bodyPr/>
        <a:lstStyle/>
        <a:p>
          <a:endParaRPr lang="es-EC"/>
        </a:p>
      </dgm:t>
    </dgm:pt>
  </dgm:ptLst>
  <dgm:cxnLst>
    <dgm:cxn modelId="{3335F804-354B-4182-B54A-39BC6EC90C17}" srcId="{6A37428A-E2B4-40CC-A5E2-FCD09C768077}" destId="{43F62BC0-5F9E-4805-8D86-355C842F3442}" srcOrd="2" destOrd="0" parTransId="{41D1B15C-EAAA-41F7-A998-E179D007A04D}" sibTransId="{BB954013-0D1B-45F9-8FFA-28AE4DD6B286}"/>
    <dgm:cxn modelId="{8968CC38-702F-463D-B2E9-B129DB8F5D30}" type="presOf" srcId="{2A98E864-C1EE-43D9-B2BD-DE0B25D4F08F}" destId="{08680EDF-55DE-4A50-B5E5-8B4D8570BE35}" srcOrd="0" destOrd="0" presId="urn:microsoft.com/office/officeart/2005/8/layout/hList1"/>
    <dgm:cxn modelId="{17E37CFF-8F32-4142-B46D-719660720835}" type="presOf" srcId="{3F07FB19-D84B-4A31-AFE2-D085E11E087A}" destId="{DE8D7E11-74F5-46E3-9C2B-B8E4E004FE2C}" srcOrd="0" destOrd="0" presId="urn:microsoft.com/office/officeart/2005/8/layout/hList1"/>
    <dgm:cxn modelId="{44E7496F-A7D5-4FEC-8EC7-6BFD5FD39722}" srcId="{47D0DAE1-DA51-44F5-A468-B5B56756B6F5}" destId="{329A081D-DF17-4ACA-BC5F-3F961D2BC28D}" srcOrd="0" destOrd="0" parTransId="{55AED548-7882-4738-885F-B294401AD021}" sibTransId="{167DE76A-1CDB-4195-B870-39AE6F084ADC}"/>
    <dgm:cxn modelId="{F8BC44A5-C191-458B-A5C3-10216FFFA69D}" srcId="{47D0DAE1-DA51-44F5-A468-B5B56756B6F5}" destId="{247B7998-CE41-43D0-9B0F-D36974E83D4A}" srcOrd="2" destOrd="0" parTransId="{7EDCB6B4-78FB-4FAC-AA19-B0EEB6880208}" sibTransId="{EE96964C-638F-4E36-99FC-1AA6FB11E45C}"/>
    <dgm:cxn modelId="{3E2A96F3-328F-4CAE-B15C-01954AB600C6}" srcId="{0DBB4CB1-04FF-4E40-976E-9F27ACCF404D}" destId="{4AD2457E-0B5A-455C-B0A7-7B979365C9AE}" srcOrd="2" destOrd="0" parTransId="{A3E2678A-17DD-468B-8903-F5D891EDDF33}" sibTransId="{0589A01D-F0F8-4DE0-A993-8CF56CC5D7E7}"/>
    <dgm:cxn modelId="{865FD023-902E-465B-A221-55566474D007}" type="presOf" srcId="{4AD2457E-0B5A-455C-B0A7-7B979365C9AE}" destId="{DE8D7E11-74F5-46E3-9C2B-B8E4E004FE2C}" srcOrd="0" destOrd="2" presId="urn:microsoft.com/office/officeart/2005/8/layout/hList1"/>
    <dgm:cxn modelId="{34DFEBD6-6290-4057-A188-0F2CD2EB6F54}" type="presOf" srcId="{2747DFD4-2A2F-4CF8-A623-198E7706128A}" destId="{DBEFD061-D4F1-4CCD-8263-B61761AFAA51}" srcOrd="0" destOrd="1" presId="urn:microsoft.com/office/officeart/2005/8/layout/hList1"/>
    <dgm:cxn modelId="{97893EBD-35AB-49CD-920C-3F9E4ADEED1F}" type="presOf" srcId="{329A081D-DF17-4ACA-BC5F-3F961D2BC28D}" destId="{DBEFD061-D4F1-4CCD-8263-B61761AFAA51}" srcOrd="0" destOrd="0" presId="urn:microsoft.com/office/officeart/2005/8/layout/hList1"/>
    <dgm:cxn modelId="{9A9EBF2B-E3FC-429B-8B78-5E429F819ABD}" type="presOf" srcId="{43F62BC0-5F9E-4805-8D86-355C842F3442}" destId="{8EBACAB8-9A96-4971-9BAF-C35C7A55378A}" srcOrd="0" destOrd="2" presId="urn:microsoft.com/office/officeart/2005/8/layout/hList1"/>
    <dgm:cxn modelId="{ECC2BA9F-428B-458D-ACA0-ECFC110F41B5}" type="presOf" srcId="{47D0DAE1-DA51-44F5-A468-B5B56756B6F5}" destId="{87295B19-CCD2-42B2-8617-5FC6CE831AA3}" srcOrd="0" destOrd="0" presId="urn:microsoft.com/office/officeart/2005/8/layout/hList1"/>
    <dgm:cxn modelId="{9B88C8CA-8596-4451-A976-C1243C93CEA5}" type="presOf" srcId="{247B7998-CE41-43D0-9B0F-D36974E83D4A}" destId="{DBEFD061-D4F1-4CCD-8263-B61761AFAA51}" srcOrd="0" destOrd="2" presId="urn:microsoft.com/office/officeart/2005/8/layout/hList1"/>
    <dgm:cxn modelId="{765B7661-95A8-4CD6-834A-012EE82C5F84}" srcId="{2A98E864-C1EE-43D9-B2BD-DE0B25D4F08F}" destId="{6A37428A-E2B4-40CC-A5E2-FCD09C768077}" srcOrd="0" destOrd="0" parTransId="{85C2AD96-18B2-450A-8B37-764B1CEFCE2E}" sibTransId="{7654F714-6213-4304-A642-19CC4B043071}"/>
    <dgm:cxn modelId="{648FFD12-30E2-4956-8460-9CDFF03F0CD8}" srcId="{0DBB4CB1-04FF-4E40-976E-9F27ACCF404D}" destId="{63AF704E-A06D-468B-990F-4171BDD07231}" srcOrd="1" destOrd="0" parTransId="{B8980BA1-4C3A-4A27-B5F1-A93FBCDAED88}" sibTransId="{F92B5196-1B2A-40D2-AD76-BCB44BCC686A}"/>
    <dgm:cxn modelId="{15B1E2E6-23FA-4A21-9171-8BE0A51FE01A}" srcId="{0DBB4CB1-04FF-4E40-976E-9F27ACCF404D}" destId="{3F07FB19-D84B-4A31-AFE2-D085E11E087A}" srcOrd="0" destOrd="0" parTransId="{69AA5979-0C78-466B-9090-5A8A461CE6DB}" sibTransId="{E8092092-2561-4D2B-BFDE-FAA564E2E759}"/>
    <dgm:cxn modelId="{CCA63B1F-CCDF-4E13-9CD5-94D4A1EC54B8}" type="presOf" srcId="{63AF704E-A06D-468B-990F-4171BDD07231}" destId="{DE8D7E11-74F5-46E3-9C2B-B8E4E004FE2C}" srcOrd="0" destOrd="1" presId="urn:microsoft.com/office/officeart/2005/8/layout/hList1"/>
    <dgm:cxn modelId="{BBBB796D-3354-4C34-BBF8-2D8FB62DB0C8}" srcId="{2A98E864-C1EE-43D9-B2BD-DE0B25D4F08F}" destId="{47D0DAE1-DA51-44F5-A468-B5B56756B6F5}" srcOrd="1" destOrd="0" parTransId="{DD79362A-2DBD-4F7D-804C-C2D55EE4EF13}" sibTransId="{8DAAB214-4C01-4383-BBBC-83A15C3940F4}"/>
    <dgm:cxn modelId="{CE236032-674D-4ABC-A85C-60D2EF153AA5}" srcId="{47D0DAE1-DA51-44F5-A468-B5B56756B6F5}" destId="{2747DFD4-2A2F-4CF8-A623-198E7706128A}" srcOrd="1" destOrd="0" parTransId="{5830F6A5-01FD-4102-B1EF-B72EF54D0029}" sibTransId="{A1D8F4F4-53D4-4869-AF3C-4B34D370D84B}"/>
    <dgm:cxn modelId="{4DECE2EE-B1B2-4AF5-BB1A-A317F3C13312}" type="presOf" srcId="{D6815F59-E88E-4031-AFA4-7C67A22DF7D7}" destId="{8EBACAB8-9A96-4971-9BAF-C35C7A55378A}" srcOrd="0" destOrd="0" presId="urn:microsoft.com/office/officeart/2005/8/layout/hList1"/>
    <dgm:cxn modelId="{A41D2EC7-9EBF-4B16-AB9B-B39818F7C1D7}" type="presOf" srcId="{6A37428A-E2B4-40CC-A5E2-FCD09C768077}" destId="{90361612-5D55-45D3-B2FF-0AEEEA0577B7}" srcOrd="0" destOrd="0" presId="urn:microsoft.com/office/officeart/2005/8/layout/hList1"/>
    <dgm:cxn modelId="{135842B4-6238-44FD-B417-56DFA937E744}" srcId="{6A37428A-E2B4-40CC-A5E2-FCD09C768077}" destId="{1CB70F9F-E1D0-48EF-BE2F-22F59BC607F6}" srcOrd="1" destOrd="0" parTransId="{7DDE1F6C-614D-4DE8-87AA-CA5D6498B361}" sibTransId="{1E6F4C72-9025-494B-A3B1-E9988053623A}"/>
    <dgm:cxn modelId="{03C30DFA-FB09-44C7-BDB5-F874C8A48B33}" srcId="{2A98E864-C1EE-43D9-B2BD-DE0B25D4F08F}" destId="{0DBB4CB1-04FF-4E40-976E-9F27ACCF404D}" srcOrd="2" destOrd="0" parTransId="{650BD8AB-E289-4FD0-8257-43B3444DFD16}" sibTransId="{9CB2D532-DF33-4C78-B05F-BEC462162742}"/>
    <dgm:cxn modelId="{7A142032-4ECC-4483-83E6-7F9F864F6AF6}" type="presOf" srcId="{0DBB4CB1-04FF-4E40-976E-9F27ACCF404D}" destId="{D23309D4-2F77-456B-A970-538C9B41D6E4}" srcOrd="0" destOrd="0" presId="urn:microsoft.com/office/officeart/2005/8/layout/hList1"/>
    <dgm:cxn modelId="{23CE50A9-B749-4322-A8ED-A5AECF72FD9A}" type="presOf" srcId="{1CB70F9F-E1D0-48EF-BE2F-22F59BC607F6}" destId="{8EBACAB8-9A96-4971-9BAF-C35C7A55378A}" srcOrd="0" destOrd="1" presId="urn:microsoft.com/office/officeart/2005/8/layout/hList1"/>
    <dgm:cxn modelId="{9157AAF6-A0B2-408E-B75F-E296ABEFC321}" srcId="{6A37428A-E2B4-40CC-A5E2-FCD09C768077}" destId="{D6815F59-E88E-4031-AFA4-7C67A22DF7D7}" srcOrd="0" destOrd="0" parTransId="{9FEAF9D0-92F7-4335-BC88-0034B63CB818}" sibTransId="{E36405D9-7EE4-4398-8373-FF2D86C92C27}"/>
    <dgm:cxn modelId="{DA418AF8-266C-4FDF-A419-ADA32FF72CD3}" type="presParOf" srcId="{08680EDF-55DE-4A50-B5E5-8B4D8570BE35}" destId="{D868C92C-D4A5-4F60-B29D-546A94B56594}" srcOrd="0" destOrd="0" presId="urn:microsoft.com/office/officeart/2005/8/layout/hList1"/>
    <dgm:cxn modelId="{89BBB065-4F3C-4DEB-B55A-845F3C1C04DD}" type="presParOf" srcId="{D868C92C-D4A5-4F60-B29D-546A94B56594}" destId="{90361612-5D55-45D3-B2FF-0AEEEA0577B7}" srcOrd="0" destOrd="0" presId="urn:microsoft.com/office/officeart/2005/8/layout/hList1"/>
    <dgm:cxn modelId="{04F25CBB-764C-4E64-A21C-C5647D396DF0}" type="presParOf" srcId="{D868C92C-D4A5-4F60-B29D-546A94B56594}" destId="{8EBACAB8-9A96-4971-9BAF-C35C7A55378A}" srcOrd="1" destOrd="0" presId="urn:microsoft.com/office/officeart/2005/8/layout/hList1"/>
    <dgm:cxn modelId="{05ACF4AB-7C83-4BCD-A7AB-9BE387B9DE14}" type="presParOf" srcId="{08680EDF-55DE-4A50-B5E5-8B4D8570BE35}" destId="{65FFBEE1-71BF-4BD9-AEA6-79442CA3865C}" srcOrd="1" destOrd="0" presId="urn:microsoft.com/office/officeart/2005/8/layout/hList1"/>
    <dgm:cxn modelId="{C163A14F-BAE0-41D4-851E-15CD0F367965}" type="presParOf" srcId="{08680EDF-55DE-4A50-B5E5-8B4D8570BE35}" destId="{B08FBF82-8F9E-4D07-B14C-59D0CF2E466D}" srcOrd="2" destOrd="0" presId="urn:microsoft.com/office/officeart/2005/8/layout/hList1"/>
    <dgm:cxn modelId="{5E32E0BD-AD80-4E11-8CB4-8A62C148281B}" type="presParOf" srcId="{B08FBF82-8F9E-4D07-B14C-59D0CF2E466D}" destId="{87295B19-CCD2-42B2-8617-5FC6CE831AA3}" srcOrd="0" destOrd="0" presId="urn:microsoft.com/office/officeart/2005/8/layout/hList1"/>
    <dgm:cxn modelId="{6882B78E-E3ED-4E10-AD7F-6AB5D329FBDD}" type="presParOf" srcId="{B08FBF82-8F9E-4D07-B14C-59D0CF2E466D}" destId="{DBEFD061-D4F1-4CCD-8263-B61761AFAA51}" srcOrd="1" destOrd="0" presId="urn:microsoft.com/office/officeart/2005/8/layout/hList1"/>
    <dgm:cxn modelId="{CBE9A0A2-373D-410B-98E9-81681D4AFAB6}" type="presParOf" srcId="{08680EDF-55DE-4A50-B5E5-8B4D8570BE35}" destId="{2D28846A-3957-4D5E-9ABD-1E3F19BC9A9C}" srcOrd="3" destOrd="0" presId="urn:microsoft.com/office/officeart/2005/8/layout/hList1"/>
    <dgm:cxn modelId="{EFC5C266-292A-48A2-8D2E-E099A5BD9DEA}" type="presParOf" srcId="{08680EDF-55DE-4A50-B5E5-8B4D8570BE35}" destId="{0A268EF6-7250-4AB5-9425-E1C50C74FD0A}" srcOrd="4" destOrd="0" presId="urn:microsoft.com/office/officeart/2005/8/layout/hList1"/>
    <dgm:cxn modelId="{04D1A6AD-CAEC-4A04-A535-A6636042ACB2}" type="presParOf" srcId="{0A268EF6-7250-4AB5-9425-E1C50C74FD0A}" destId="{D23309D4-2F77-456B-A970-538C9B41D6E4}" srcOrd="0" destOrd="0" presId="urn:microsoft.com/office/officeart/2005/8/layout/hList1"/>
    <dgm:cxn modelId="{99FFAFD3-EF7C-4172-9D1F-74D3196D6D24}" type="presParOf" srcId="{0A268EF6-7250-4AB5-9425-E1C50C74FD0A}" destId="{DE8D7E11-74F5-46E3-9C2B-B8E4E004FE2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EAAE61-F89D-4EB8-81BB-3B89A90BBCAA}" type="doc">
      <dgm:prSet loTypeId="urn:microsoft.com/office/officeart/2005/8/layout/radial5" loCatId="cycle" qsTypeId="urn:microsoft.com/office/officeart/2005/8/quickstyle/simple3" qsCatId="simple" csTypeId="urn:microsoft.com/office/officeart/2005/8/colors/colorful3" csCatId="colorful" phldr="1"/>
      <dgm:spPr/>
      <dgm:t>
        <a:bodyPr/>
        <a:lstStyle/>
        <a:p>
          <a:endParaRPr lang="es-ES"/>
        </a:p>
      </dgm:t>
    </dgm:pt>
    <dgm:pt modelId="{C44C21C7-7C4A-4096-8DD4-D252B241ABCE}">
      <dgm:prSet phldrT="[Texto]"/>
      <dgm:spPr/>
      <dgm:t>
        <a:bodyPr/>
        <a:lstStyle/>
        <a:p>
          <a:r>
            <a:rPr lang="es-ES" b="1" dirty="0" smtClean="0"/>
            <a:t>Factor A</a:t>
          </a:r>
          <a:endParaRPr lang="es-ES" b="1" dirty="0"/>
        </a:p>
      </dgm:t>
    </dgm:pt>
    <dgm:pt modelId="{7CF93C2F-AF34-4638-B56F-18A59C83022A}" type="parTrans" cxnId="{B1836B02-8520-46EA-9C70-9F0D16C41890}">
      <dgm:prSet/>
      <dgm:spPr/>
      <dgm:t>
        <a:bodyPr/>
        <a:lstStyle/>
        <a:p>
          <a:endParaRPr lang="es-ES"/>
        </a:p>
      </dgm:t>
    </dgm:pt>
    <dgm:pt modelId="{898D05FE-F0F2-42B8-BB7F-747697517C5F}" type="sibTrans" cxnId="{B1836B02-8520-46EA-9C70-9F0D16C41890}">
      <dgm:prSet/>
      <dgm:spPr/>
      <dgm:t>
        <a:bodyPr/>
        <a:lstStyle/>
        <a:p>
          <a:endParaRPr lang="es-ES"/>
        </a:p>
      </dgm:t>
    </dgm:pt>
    <dgm:pt modelId="{067841FA-A387-413E-AE53-40CF569E273C}">
      <dgm:prSet phldrT="[Texto]" custT="1"/>
      <dgm:spPr/>
      <dgm:t>
        <a:bodyPr/>
        <a:lstStyle/>
        <a:p>
          <a:r>
            <a:rPr lang="es-ES" sz="1400" b="1" dirty="0" smtClean="0"/>
            <a:t>Mucílago</a:t>
          </a:r>
        </a:p>
        <a:p>
          <a:r>
            <a:rPr lang="es-ES" sz="1400" dirty="0" smtClean="0"/>
            <a:t>Diferencia en </a:t>
          </a:r>
          <a:r>
            <a:rPr lang="es-EC" sz="1400" dirty="0" smtClean="0"/>
            <a:t>contenido de proteína, ceniza, humedad y solidos solubles</a:t>
          </a:r>
          <a:endParaRPr lang="es-ES" sz="1400" dirty="0"/>
        </a:p>
      </dgm:t>
    </dgm:pt>
    <dgm:pt modelId="{02B58AD8-9AAE-45D0-8A4E-DB3170795C5C}" type="parTrans" cxnId="{75FC7EA5-632F-4020-A16A-0BE953967616}">
      <dgm:prSet/>
      <dgm:spPr/>
      <dgm:t>
        <a:bodyPr/>
        <a:lstStyle/>
        <a:p>
          <a:endParaRPr lang="es-ES"/>
        </a:p>
      </dgm:t>
    </dgm:pt>
    <dgm:pt modelId="{FCDC50A8-1BD5-4452-81B1-79E2B3CBEE28}" type="sibTrans" cxnId="{75FC7EA5-632F-4020-A16A-0BE953967616}">
      <dgm:prSet/>
      <dgm:spPr/>
      <dgm:t>
        <a:bodyPr/>
        <a:lstStyle/>
        <a:p>
          <a:endParaRPr lang="es-ES"/>
        </a:p>
      </dgm:t>
    </dgm:pt>
    <dgm:pt modelId="{37D35167-C3AA-4D09-8B72-AD2FEE7B878F}">
      <dgm:prSet phldrT="[Texto]" custT="1"/>
      <dgm:spPr/>
      <dgm:t>
        <a:bodyPr/>
        <a:lstStyle/>
        <a:p>
          <a:r>
            <a:rPr lang="es-ES" sz="1200" b="1" dirty="0" smtClean="0"/>
            <a:t>Vino</a:t>
          </a:r>
        </a:p>
        <a:p>
          <a:r>
            <a:rPr lang="es-EC" sz="1200" dirty="0" smtClean="0"/>
            <a:t>Diferencia en contenido de sólidos solubles, grados alcohólicos y pH.</a:t>
          </a:r>
        </a:p>
        <a:p>
          <a:r>
            <a:rPr lang="es-EC" sz="1200" dirty="0" smtClean="0"/>
            <a:t>Nacional 8,5 </a:t>
          </a:r>
          <a:r>
            <a:rPr lang="es-EC" sz="1200" dirty="0" err="1" smtClean="0"/>
            <a:t>°GL</a:t>
          </a:r>
          <a:r>
            <a:rPr lang="es-EC" sz="1200" dirty="0" smtClean="0"/>
            <a:t>, </a:t>
          </a:r>
        </a:p>
        <a:p>
          <a:r>
            <a:rPr lang="es-EC" sz="1200" dirty="0" smtClean="0"/>
            <a:t>CCN-51 10,17 </a:t>
          </a:r>
          <a:r>
            <a:rPr lang="es-EC" sz="1200" dirty="0" err="1" smtClean="0"/>
            <a:t>°GL</a:t>
          </a:r>
          <a:endParaRPr lang="es-ES" sz="1200" dirty="0"/>
        </a:p>
      </dgm:t>
    </dgm:pt>
    <dgm:pt modelId="{798AAFCE-6C3A-4E1A-8300-5A1325E023A6}" type="parTrans" cxnId="{C2607518-69FE-471C-AEB5-5A5033E49B99}">
      <dgm:prSet/>
      <dgm:spPr/>
      <dgm:t>
        <a:bodyPr/>
        <a:lstStyle/>
        <a:p>
          <a:endParaRPr lang="es-ES"/>
        </a:p>
      </dgm:t>
    </dgm:pt>
    <dgm:pt modelId="{F42B729C-16D6-4E79-923C-EC2C1E290B4C}" type="sibTrans" cxnId="{C2607518-69FE-471C-AEB5-5A5033E49B99}">
      <dgm:prSet/>
      <dgm:spPr/>
      <dgm:t>
        <a:bodyPr/>
        <a:lstStyle/>
        <a:p>
          <a:endParaRPr lang="es-ES"/>
        </a:p>
      </dgm:t>
    </dgm:pt>
    <dgm:pt modelId="{2952330F-8DBD-484F-B265-F9454ACF6CAD}">
      <dgm:prSet phldrT="[Texto]" custT="1"/>
      <dgm:spPr/>
      <dgm:t>
        <a:bodyPr/>
        <a:lstStyle/>
        <a:p>
          <a:r>
            <a:rPr lang="es-ES" sz="1400" b="1" dirty="0" smtClean="0"/>
            <a:t>Etanol</a:t>
          </a:r>
        </a:p>
        <a:p>
          <a:r>
            <a:rPr lang="es-EC" sz="1400" dirty="0" smtClean="0"/>
            <a:t>Hipótesis alternativa</a:t>
          </a:r>
        </a:p>
        <a:p>
          <a:r>
            <a:rPr lang="es-EC" sz="1400" dirty="0" smtClean="0"/>
            <a:t>Nacional :rendimiento y  contenido de metanol</a:t>
          </a:r>
          <a:endParaRPr lang="es-ES" sz="1400" dirty="0"/>
        </a:p>
      </dgm:t>
    </dgm:pt>
    <dgm:pt modelId="{6859079F-113B-4EDD-99BB-8BE4F34F483E}" type="parTrans" cxnId="{3FDBB649-E2E2-4CA7-B0DD-213567860521}">
      <dgm:prSet/>
      <dgm:spPr/>
      <dgm:t>
        <a:bodyPr/>
        <a:lstStyle/>
        <a:p>
          <a:endParaRPr lang="es-ES"/>
        </a:p>
      </dgm:t>
    </dgm:pt>
    <dgm:pt modelId="{5C1126A2-B812-47AF-B174-5399937997FB}" type="sibTrans" cxnId="{3FDBB649-E2E2-4CA7-B0DD-213567860521}">
      <dgm:prSet/>
      <dgm:spPr/>
      <dgm:t>
        <a:bodyPr/>
        <a:lstStyle/>
        <a:p>
          <a:endParaRPr lang="es-ES"/>
        </a:p>
      </dgm:t>
    </dgm:pt>
    <dgm:pt modelId="{7F3EBB86-9FE0-4006-B3B3-19F9EF4173D9}" type="pres">
      <dgm:prSet presAssocID="{12EAAE61-F89D-4EB8-81BB-3B89A90BBCAA}" presName="Name0" presStyleCnt="0">
        <dgm:presLayoutVars>
          <dgm:chMax val="1"/>
          <dgm:dir/>
          <dgm:animLvl val="ctr"/>
          <dgm:resizeHandles val="exact"/>
        </dgm:presLayoutVars>
      </dgm:prSet>
      <dgm:spPr/>
      <dgm:t>
        <a:bodyPr/>
        <a:lstStyle/>
        <a:p>
          <a:endParaRPr lang="es-ES"/>
        </a:p>
      </dgm:t>
    </dgm:pt>
    <dgm:pt modelId="{DF33C81A-886F-404F-A1AE-45CDF92B8462}" type="pres">
      <dgm:prSet presAssocID="{C44C21C7-7C4A-4096-8DD4-D252B241ABCE}" presName="centerShape" presStyleLbl="node0" presStyleIdx="0" presStyleCnt="1"/>
      <dgm:spPr/>
      <dgm:t>
        <a:bodyPr/>
        <a:lstStyle/>
        <a:p>
          <a:endParaRPr lang="es-ES"/>
        </a:p>
      </dgm:t>
    </dgm:pt>
    <dgm:pt modelId="{59EE6352-DA1F-4CC5-9E1F-63FABFC7FDB5}" type="pres">
      <dgm:prSet presAssocID="{02B58AD8-9AAE-45D0-8A4E-DB3170795C5C}" presName="parTrans" presStyleLbl="sibTrans2D1" presStyleIdx="0" presStyleCnt="3"/>
      <dgm:spPr/>
      <dgm:t>
        <a:bodyPr/>
        <a:lstStyle/>
        <a:p>
          <a:endParaRPr lang="es-ES"/>
        </a:p>
      </dgm:t>
    </dgm:pt>
    <dgm:pt modelId="{A302C06E-9466-47C1-83C2-885CDD360CD8}" type="pres">
      <dgm:prSet presAssocID="{02B58AD8-9AAE-45D0-8A4E-DB3170795C5C}" presName="connectorText" presStyleLbl="sibTrans2D1" presStyleIdx="0" presStyleCnt="3"/>
      <dgm:spPr/>
      <dgm:t>
        <a:bodyPr/>
        <a:lstStyle/>
        <a:p>
          <a:endParaRPr lang="es-ES"/>
        </a:p>
      </dgm:t>
    </dgm:pt>
    <dgm:pt modelId="{D9CDC2BA-EE85-4182-809C-9AF5B12EEA20}" type="pres">
      <dgm:prSet presAssocID="{067841FA-A387-413E-AE53-40CF569E273C}" presName="node" presStyleLbl="node1" presStyleIdx="0" presStyleCnt="3" custScaleX="121700" custScaleY="113366">
        <dgm:presLayoutVars>
          <dgm:bulletEnabled val="1"/>
        </dgm:presLayoutVars>
      </dgm:prSet>
      <dgm:spPr/>
      <dgm:t>
        <a:bodyPr/>
        <a:lstStyle/>
        <a:p>
          <a:endParaRPr lang="es-ES"/>
        </a:p>
      </dgm:t>
    </dgm:pt>
    <dgm:pt modelId="{4480AE36-C9F6-4DF2-A76C-A11E1B3E06F8}" type="pres">
      <dgm:prSet presAssocID="{798AAFCE-6C3A-4E1A-8300-5A1325E023A6}" presName="parTrans" presStyleLbl="sibTrans2D1" presStyleIdx="1" presStyleCnt="3"/>
      <dgm:spPr/>
      <dgm:t>
        <a:bodyPr/>
        <a:lstStyle/>
        <a:p>
          <a:endParaRPr lang="es-ES"/>
        </a:p>
      </dgm:t>
    </dgm:pt>
    <dgm:pt modelId="{C9278DD1-BAE8-4954-8CE7-9406601250F1}" type="pres">
      <dgm:prSet presAssocID="{798AAFCE-6C3A-4E1A-8300-5A1325E023A6}" presName="connectorText" presStyleLbl="sibTrans2D1" presStyleIdx="1" presStyleCnt="3"/>
      <dgm:spPr/>
      <dgm:t>
        <a:bodyPr/>
        <a:lstStyle/>
        <a:p>
          <a:endParaRPr lang="es-ES"/>
        </a:p>
      </dgm:t>
    </dgm:pt>
    <dgm:pt modelId="{1A8DA5CC-B713-4296-ADE9-706AB8657427}" type="pres">
      <dgm:prSet presAssocID="{37D35167-C3AA-4D09-8B72-AD2FEE7B878F}" presName="node" presStyleLbl="node1" presStyleIdx="1" presStyleCnt="3" custScaleX="116296" custScaleY="107521">
        <dgm:presLayoutVars>
          <dgm:bulletEnabled val="1"/>
        </dgm:presLayoutVars>
      </dgm:prSet>
      <dgm:spPr/>
      <dgm:t>
        <a:bodyPr/>
        <a:lstStyle/>
        <a:p>
          <a:endParaRPr lang="es-ES"/>
        </a:p>
      </dgm:t>
    </dgm:pt>
    <dgm:pt modelId="{E4B57120-C58C-41F9-834C-7030F092A9EE}" type="pres">
      <dgm:prSet presAssocID="{6859079F-113B-4EDD-99BB-8BE4F34F483E}" presName="parTrans" presStyleLbl="sibTrans2D1" presStyleIdx="2" presStyleCnt="3"/>
      <dgm:spPr/>
      <dgm:t>
        <a:bodyPr/>
        <a:lstStyle/>
        <a:p>
          <a:endParaRPr lang="es-ES"/>
        </a:p>
      </dgm:t>
    </dgm:pt>
    <dgm:pt modelId="{D20ED500-FAA0-468F-BE4E-EF69641D7575}" type="pres">
      <dgm:prSet presAssocID="{6859079F-113B-4EDD-99BB-8BE4F34F483E}" presName="connectorText" presStyleLbl="sibTrans2D1" presStyleIdx="2" presStyleCnt="3"/>
      <dgm:spPr/>
      <dgm:t>
        <a:bodyPr/>
        <a:lstStyle/>
        <a:p>
          <a:endParaRPr lang="es-ES"/>
        </a:p>
      </dgm:t>
    </dgm:pt>
    <dgm:pt modelId="{FE594BAC-B06F-4314-8B98-EB122BAC615D}" type="pres">
      <dgm:prSet presAssocID="{2952330F-8DBD-484F-B265-F9454ACF6CAD}" presName="node" presStyleLbl="node1" presStyleIdx="2" presStyleCnt="3" custScaleX="125221" custScaleY="104415">
        <dgm:presLayoutVars>
          <dgm:bulletEnabled val="1"/>
        </dgm:presLayoutVars>
      </dgm:prSet>
      <dgm:spPr/>
      <dgm:t>
        <a:bodyPr/>
        <a:lstStyle/>
        <a:p>
          <a:endParaRPr lang="es-ES"/>
        </a:p>
      </dgm:t>
    </dgm:pt>
  </dgm:ptLst>
  <dgm:cxnLst>
    <dgm:cxn modelId="{12A3A19E-D037-4DC5-AE36-1979CB3B5B23}" type="presOf" srcId="{C44C21C7-7C4A-4096-8DD4-D252B241ABCE}" destId="{DF33C81A-886F-404F-A1AE-45CDF92B8462}" srcOrd="0" destOrd="0" presId="urn:microsoft.com/office/officeart/2005/8/layout/radial5"/>
    <dgm:cxn modelId="{D0E5C61B-88AE-45AB-A53A-57C92000FB06}" type="presOf" srcId="{067841FA-A387-413E-AE53-40CF569E273C}" destId="{D9CDC2BA-EE85-4182-809C-9AF5B12EEA20}" srcOrd="0" destOrd="0" presId="urn:microsoft.com/office/officeart/2005/8/layout/radial5"/>
    <dgm:cxn modelId="{FE18195F-FEA0-48FE-AEB1-E822C52703EE}" type="presOf" srcId="{798AAFCE-6C3A-4E1A-8300-5A1325E023A6}" destId="{C9278DD1-BAE8-4954-8CE7-9406601250F1}" srcOrd="1" destOrd="0" presId="urn:microsoft.com/office/officeart/2005/8/layout/radial5"/>
    <dgm:cxn modelId="{5F47FDD5-8522-48AA-92AC-D8CC668F8E1B}" type="presOf" srcId="{02B58AD8-9AAE-45D0-8A4E-DB3170795C5C}" destId="{A302C06E-9466-47C1-83C2-885CDD360CD8}" srcOrd="1" destOrd="0" presId="urn:microsoft.com/office/officeart/2005/8/layout/radial5"/>
    <dgm:cxn modelId="{9D116DA4-B2A9-46C0-9A45-CD8C736977FA}" type="presOf" srcId="{2952330F-8DBD-484F-B265-F9454ACF6CAD}" destId="{FE594BAC-B06F-4314-8B98-EB122BAC615D}" srcOrd="0" destOrd="0" presId="urn:microsoft.com/office/officeart/2005/8/layout/radial5"/>
    <dgm:cxn modelId="{2E698607-524D-461F-AF23-2C6DE5AF3F27}" type="presOf" srcId="{37D35167-C3AA-4D09-8B72-AD2FEE7B878F}" destId="{1A8DA5CC-B713-4296-ADE9-706AB8657427}" srcOrd="0" destOrd="0" presId="urn:microsoft.com/office/officeart/2005/8/layout/radial5"/>
    <dgm:cxn modelId="{0257C344-96D2-4320-AD37-8E16BEE90965}" type="presOf" srcId="{6859079F-113B-4EDD-99BB-8BE4F34F483E}" destId="{E4B57120-C58C-41F9-834C-7030F092A9EE}" srcOrd="0" destOrd="0" presId="urn:microsoft.com/office/officeart/2005/8/layout/radial5"/>
    <dgm:cxn modelId="{F00A4055-A62B-4892-85A7-FBA63B4E6D1A}" type="presOf" srcId="{02B58AD8-9AAE-45D0-8A4E-DB3170795C5C}" destId="{59EE6352-DA1F-4CC5-9E1F-63FABFC7FDB5}" srcOrd="0" destOrd="0" presId="urn:microsoft.com/office/officeart/2005/8/layout/radial5"/>
    <dgm:cxn modelId="{B1836B02-8520-46EA-9C70-9F0D16C41890}" srcId="{12EAAE61-F89D-4EB8-81BB-3B89A90BBCAA}" destId="{C44C21C7-7C4A-4096-8DD4-D252B241ABCE}" srcOrd="0" destOrd="0" parTransId="{7CF93C2F-AF34-4638-B56F-18A59C83022A}" sibTransId="{898D05FE-F0F2-42B8-BB7F-747697517C5F}"/>
    <dgm:cxn modelId="{DE08D6A6-23A7-4809-A621-E6A63E625F2A}" type="presOf" srcId="{6859079F-113B-4EDD-99BB-8BE4F34F483E}" destId="{D20ED500-FAA0-468F-BE4E-EF69641D7575}" srcOrd="1" destOrd="0" presId="urn:microsoft.com/office/officeart/2005/8/layout/radial5"/>
    <dgm:cxn modelId="{08351FC2-2F01-4FE9-B660-8E2616F51D62}" type="presOf" srcId="{798AAFCE-6C3A-4E1A-8300-5A1325E023A6}" destId="{4480AE36-C9F6-4DF2-A76C-A11E1B3E06F8}" srcOrd="0" destOrd="0" presId="urn:microsoft.com/office/officeart/2005/8/layout/radial5"/>
    <dgm:cxn modelId="{75FC7EA5-632F-4020-A16A-0BE953967616}" srcId="{C44C21C7-7C4A-4096-8DD4-D252B241ABCE}" destId="{067841FA-A387-413E-AE53-40CF569E273C}" srcOrd="0" destOrd="0" parTransId="{02B58AD8-9AAE-45D0-8A4E-DB3170795C5C}" sibTransId="{FCDC50A8-1BD5-4452-81B1-79E2B3CBEE28}"/>
    <dgm:cxn modelId="{D0543E70-431E-4EB2-A8C7-C56C8B08CAB4}" type="presOf" srcId="{12EAAE61-F89D-4EB8-81BB-3B89A90BBCAA}" destId="{7F3EBB86-9FE0-4006-B3B3-19F9EF4173D9}" srcOrd="0" destOrd="0" presId="urn:microsoft.com/office/officeart/2005/8/layout/radial5"/>
    <dgm:cxn modelId="{3FDBB649-E2E2-4CA7-B0DD-213567860521}" srcId="{C44C21C7-7C4A-4096-8DD4-D252B241ABCE}" destId="{2952330F-8DBD-484F-B265-F9454ACF6CAD}" srcOrd="2" destOrd="0" parTransId="{6859079F-113B-4EDD-99BB-8BE4F34F483E}" sibTransId="{5C1126A2-B812-47AF-B174-5399937997FB}"/>
    <dgm:cxn modelId="{C2607518-69FE-471C-AEB5-5A5033E49B99}" srcId="{C44C21C7-7C4A-4096-8DD4-D252B241ABCE}" destId="{37D35167-C3AA-4D09-8B72-AD2FEE7B878F}" srcOrd="1" destOrd="0" parTransId="{798AAFCE-6C3A-4E1A-8300-5A1325E023A6}" sibTransId="{F42B729C-16D6-4E79-923C-EC2C1E290B4C}"/>
    <dgm:cxn modelId="{6B194DC0-895D-4CB8-A18A-EB2A7BED7341}" type="presParOf" srcId="{7F3EBB86-9FE0-4006-B3B3-19F9EF4173D9}" destId="{DF33C81A-886F-404F-A1AE-45CDF92B8462}" srcOrd="0" destOrd="0" presId="urn:microsoft.com/office/officeart/2005/8/layout/radial5"/>
    <dgm:cxn modelId="{2543BB10-147D-4126-9394-99ED7E31B932}" type="presParOf" srcId="{7F3EBB86-9FE0-4006-B3B3-19F9EF4173D9}" destId="{59EE6352-DA1F-4CC5-9E1F-63FABFC7FDB5}" srcOrd="1" destOrd="0" presId="urn:microsoft.com/office/officeart/2005/8/layout/radial5"/>
    <dgm:cxn modelId="{A7AC8359-C1C9-4C90-A0F3-F75B351DA5F5}" type="presParOf" srcId="{59EE6352-DA1F-4CC5-9E1F-63FABFC7FDB5}" destId="{A302C06E-9466-47C1-83C2-885CDD360CD8}" srcOrd="0" destOrd="0" presId="urn:microsoft.com/office/officeart/2005/8/layout/radial5"/>
    <dgm:cxn modelId="{E6FD676B-3CF5-44A8-A402-893B59DD3219}" type="presParOf" srcId="{7F3EBB86-9FE0-4006-B3B3-19F9EF4173D9}" destId="{D9CDC2BA-EE85-4182-809C-9AF5B12EEA20}" srcOrd="2" destOrd="0" presId="urn:microsoft.com/office/officeart/2005/8/layout/radial5"/>
    <dgm:cxn modelId="{D160C20D-3440-4D6E-BDB8-0BB2D4F5FE37}" type="presParOf" srcId="{7F3EBB86-9FE0-4006-B3B3-19F9EF4173D9}" destId="{4480AE36-C9F6-4DF2-A76C-A11E1B3E06F8}" srcOrd="3" destOrd="0" presId="urn:microsoft.com/office/officeart/2005/8/layout/radial5"/>
    <dgm:cxn modelId="{0164AAFE-A6FE-4C15-BB48-2B5C0CFC84F8}" type="presParOf" srcId="{4480AE36-C9F6-4DF2-A76C-A11E1B3E06F8}" destId="{C9278DD1-BAE8-4954-8CE7-9406601250F1}" srcOrd="0" destOrd="0" presId="urn:microsoft.com/office/officeart/2005/8/layout/radial5"/>
    <dgm:cxn modelId="{1BCB6AAD-FA59-4BDC-9873-E5B9BF038E11}" type="presParOf" srcId="{7F3EBB86-9FE0-4006-B3B3-19F9EF4173D9}" destId="{1A8DA5CC-B713-4296-ADE9-706AB8657427}" srcOrd="4" destOrd="0" presId="urn:microsoft.com/office/officeart/2005/8/layout/radial5"/>
    <dgm:cxn modelId="{6D73740F-694C-4B0A-B46C-0E8E5BCD45F4}" type="presParOf" srcId="{7F3EBB86-9FE0-4006-B3B3-19F9EF4173D9}" destId="{E4B57120-C58C-41F9-834C-7030F092A9EE}" srcOrd="5" destOrd="0" presId="urn:microsoft.com/office/officeart/2005/8/layout/radial5"/>
    <dgm:cxn modelId="{BFB1CE1F-E345-46DB-8764-2CF46FC6DB66}" type="presParOf" srcId="{E4B57120-C58C-41F9-834C-7030F092A9EE}" destId="{D20ED500-FAA0-468F-BE4E-EF69641D7575}" srcOrd="0" destOrd="0" presId="urn:microsoft.com/office/officeart/2005/8/layout/radial5"/>
    <dgm:cxn modelId="{81B255D0-30A0-48D5-AF04-9BC8FFC8829C}" type="presParOf" srcId="{7F3EBB86-9FE0-4006-B3B3-19F9EF4173D9}" destId="{FE594BAC-B06F-4314-8B98-EB122BAC615D}"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497B5-5C18-4137-8F67-54390C13CFD7}" type="doc">
      <dgm:prSet loTypeId="urn:microsoft.com/office/officeart/2005/8/layout/StepDownProcess" loCatId="process" qsTypeId="urn:microsoft.com/office/officeart/2005/8/quickstyle/simple1" qsCatId="simple" csTypeId="urn:microsoft.com/office/officeart/2005/8/colors/colorful2" csCatId="colorful" phldr="1"/>
      <dgm:spPr/>
      <dgm:t>
        <a:bodyPr/>
        <a:lstStyle/>
        <a:p>
          <a:endParaRPr lang="es-ES"/>
        </a:p>
      </dgm:t>
    </dgm:pt>
    <dgm:pt modelId="{4A217E6E-1688-4EE8-AA1D-F31735646AD6}">
      <dgm:prSet phldrT="[Texto]"/>
      <dgm:spPr/>
      <dgm:t>
        <a:bodyPr/>
        <a:lstStyle/>
        <a:p>
          <a:r>
            <a:rPr lang="es-ES" dirty="0" smtClean="0"/>
            <a:t>Grados alcohólicos</a:t>
          </a:r>
          <a:endParaRPr lang="es-ES" dirty="0"/>
        </a:p>
      </dgm:t>
    </dgm:pt>
    <dgm:pt modelId="{19A5A37A-7CD8-44DF-A405-82E6F0E37FFD}" type="parTrans" cxnId="{CB07608F-A951-4F62-9DF1-B7D29A40A55A}">
      <dgm:prSet/>
      <dgm:spPr/>
      <dgm:t>
        <a:bodyPr/>
        <a:lstStyle/>
        <a:p>
          <a:endParaRPr lang="es-ES"/>
        </a:p>
      </dgm:t>
    </dgm:pt>
    <dgm:pt modelId="{25FE44E0-1BFA-4CB1-90AF-AD22FC21FEFD}" type="sibTrans" cxnId="{CB07608F-A951-4F62-9DF1-B7D29A40A55A}">
      <dgm:prSet/>
      <dgm:spPr/>
      <dgm:t>
        <a:bodyPr/>
        <a:lstStyle/>
        <a:p>
          <a:endParaRPr lang="es-ES"/>
        </a:p>
      </dgm:t>
    </dgm:pt>
    <dgm:pt modelId="{43DB0155-34E9-4428-958D-6F10FA46A4B4}">
      <dgm:prSet phldrT="[Texto]" custT="1"/>
      <dgm:spPr/>
      <dgm:t>
        <a:bodyPr/>
        <a:lstStyle/>
        <a:p>
          <a:r>
            <a:rPr lang="es-ES" sz="2800" dirty="0" smtClean="0"/>
            <a:t>Factor A</a:t>
          </a:r>
          <a:endParaRPr lang="es-ES" sz="2800" dirty="0"/>
        </a:p>
      </dgm:t>
    </dgm:pt>
    <dgm:pt modelId="{E80128F0-4570-49FA-92B9-6957748619A0}" type="parTrans" cxnId="{6ECCCDB6-6990-4080-B054-D13D29878F13}">
      <dgm:prSet/>
      <dgm:spPr/>
      <dgm:t>
        <a:bodyPr/>
        <a:lstStyle/>
        <a:p>
          <a:endParaRPr lang="es-ES"/>
        </a:p>
      </dgm:t>
    </dgm:pt>
    <dgm:pt modelId="{88186362-7D8B-4292-A19F-BF319533B234}" type="sibTrans" cxnId="{6ECCCDB6-6990-4080-B054-D13D29878F13}">
      <dgm:prSet/>
      <dgm:spPr/>
      <dgm:t>
        <a:bodyPr/>
        <a:lstStyle/>
        <a:p>
          <a:endParaRPr lang="es-ES"/>
        </a:p>
      </dgm:t>
    </dgm:pt>
    <dgm:pt modelId="{96E39675-734F-499C-BEF0-41622C18BD18}">
      <dgm:prSet phldrT="[Texto]"/>
      <dgm:spPr/>
      <dgm:t>
        <a:bodyPr/>
        <a:lstStyle/>
        <a:p>
          <a:r>
            <a:rPr lang="es-ES" dirty="0" smtClean="0"/>
            <a:t>Grados alcohólicos</a:t>
          </a:r>
        </a:p>
        <a:p>
          <a:r>
            <a:rPr lang="es-ES" dirty="0" smtClean="0"/>
            <a:t>Rendimiento </a:t>
          </a:r>
          <a:endParaRPr lang="es-ES" dirty="0"/>
        </a:p>
      </dgm:t>
    </dgm:pt>
    <dgm:pt modelId="{30697EFF-2C97-4E0B-8B66-6CDDAE42C124}" type="parTrans" cxnId="{B31E1D17-C1F3-43DD-9F17-7E277E85805A}">
      <dgm:prSet/>
      <dgm:spPr/>
      <dgm:t>
        <a:bodyPr/>
        <a:lstStyle/>
        <a:p>
          <a:endParaRPr lang="es-ES"/>
        </a:p>
      </dgm:t>
    </dgm:pt>
    <dgm:pt modelId="{F65C4BDF-775B-43F4-B9F2-8826968E7673}" type="sibTrans" cxnId="{B31E1D17-C1F3-43DD-9F17-7E277E85805A}">
      <dgm:prSet/>
      <dgm:spPr/>
      <dgm:t>
        <a:bodyPr/>
        <a:lstStyle/>
        <a:p>
          <a:endParaRPr lang="es-ES"/>
        </a:p>
      </dgm:t>
    </dgm:pt>
    <dgm:pt modelId="{6B6FD5AF-0595-440E-90A2-64784834227B}">
      <dgm:prSet phldrT="[Texto]" custT="1"/>
      <dgm:spPr/>
      <dgm:t>
        <a:bodyPr/>
        <a:lstStyle/>
        <a:p>
          <a:r>
            <a:rPr lang="es-ES" sz="2800" dirty="0" smtClean="0"/>
            <a:t>Factor B</a:t>
          </a:r>
          <a:endParaRPr lang="es-ES" sz="2800" dirty="0"/>
        </a:p>
      </dgm:t>
    </dgm:pt>
    <dgm:pt modelId="{EF3668F4-F76B-4FF9-B6B1-F884A97FEC7A}" type="parTrans" cxnId="{F6B592BA-490C-443E-BEE6-19057EA64C66}">
      <dgm:prSet/>
      <dgm:spPr/>
      <dgm:t>
        <a:bodyPr/>
        <a:lstStyle/>
        <a:p>
          <a:endParaRPr lang="es-ES"/>
        </a:p>
      </dgm:t>
    </dgm:pt>
    <dgm:pt modelId="{11E91777-24FF-416B-8078-9BDD93F8CCF4}" type="sibTrans" cxnId="{F6B592BA-490C-443E-BEE6-19057EA64C66}">
      <dgm:prSet/>
      <dgm:spPr/>
      <dgm:t>
        <a:bodyPr/>
        <a:lstStyle/>
        <a:p>
          <a:endParaRPr lang="es-ES"/>
        </a:p>
      </dgm:t>
    </dgm:pt>
    <dgm:pt modelId="{F05BF81C-4318-4A6E-9D54-E187AB5976C3}">
      <dgm:prSet phldrT="[Texto]"/>
      <dgm:spPr/>
      <dgm:t>
        <a:bodyPr/>
        <a:lstStyle/>
        <a:p>
          <a:r>
            <a:rPr lang="es-ES" dirty="0" smtClean="0"/>
            <a:t>Grados alcohólicos</a:t>
          </a:r>
          <a:endParaRPr lang="es-ES" dirty="0"/>
        </a:p>
      </dgm:t>
    </dgm:pt>
    <dgm:pt modelId="{0254F32A-3ECD-44FF-9B16-BE76ADA570CD}" type="parTrans" cxnId="{DDB35C05-C748-4CA6-A3AE-E84DF8049BE6}">
      <dgm:prSet/>
      <dgm:spPr/>
      <dgm:t>
        <a:bodyPr/>
        <a:lstStyle/>
        <a:p>
          <a:endParaRPr lang="es-ES"/>
        </a:p>
      </dgm:t>
    </dgm:pt>
    <dgm:pt modelId="{F54F23D7-4B43-41B9-ADFF-B20C758BD83C}" type="sibTrans" cxnId="{DDB35C05-C748-4CA6-A3AE-E84DF8049BE6}">
      <dgm:prSet/>
      <dgm:spPr/>
      <dgm:t>
        <a:bodyPr/>
        <a:lstStyle/>
        <a:p>
          <a:endParaRPr lang="es-ES"/>
        </a:p>
      </dgm:t>
    </dgm:pt>
    <dgm:pt modelId="{50072161-72BB-4C5D-8191-C80597DC3231}">
      <dgm:prSet phldrT="[Texto]"/>
      <dgm:spPr/>
      <dgm:t>
        <a:bodyPr/>
        <a:lstStyle/>
        <a:p>
          <a:r>
            <a:rPr lang="es-ES" dirty="0" smtClean="0"/>
            <a:t>Interacción</a:t>
          </a:r>
          <a:endParaRPr lang="es-ES" dirty="0"/>
        </a:p>
      </dgm:t>
    </dgm:pt>
    <dgm:pt modelId="{14608E10-C5CE-4569-9FF8-D4C746E6C847}" type="parTrans" cxnId="{D5BC49BB-5268-4315-B590-06124BB56E95}">
      <dgm:prSet/>
      <dgm:spPr/>
      <dgm:t>
        <a:bodyPr/>
        <a:lstStyle/>
        <a:p>
          <a:endParaRPr lang="es-ES"/>
        </a:p>
      </dgm:t>
    </dgm:pt>
    <dgm:pt modelId="{D2B17312-A766-4AE8-8605-A89988496C23}" type="sibTrans" cxnId="{D5BC49BB-5268-4315-B590-06124BB56E95}">
      <dgm:prSet/>
      <dgm:spPr/>
      <dgm:t>
        <a:bodyPr/>
        <a:lstStyle/>
        <a:p>
          <a:endParaRPr lang="es-ES"/>
        </a:p>
      </dgm:t>
    </dgm:pt>
    <dgm:pt modelId="{F44FCDBF-1B5E-47C2-B121-006C28BA7578}">
      <dgm:prSet/>
      <dgm:spPr/>
      <dgm:t>
        <a:bodyPr/>
        <a:lstStyle/>
        <a:p>
          <a:r>
            <a:rPr lang="es-ES" dirty="0" smtClean="0"/>
            <a:t>Grados alcohólicos</a:t>
          </a:r>
        </a:p>
        <a:p>
          <a:r>
            <a:rPr lang="es-ES" dirty="0" smtClean="0"/>
            <a:t>Rendimiento </a:t>
          </a:r>
          <a:endParaRPr lang="es-ES" dirty="0"/>
        </a:p>
      </dgm:t>
    </dgm:pt>
    <dgm:pt modelId="{4175EA88-3D39-4323-B53E-3D693779FA3A}" type="parTrans" cxnId="{7B5768C8-2439-4C1A-8BE0-9138C7550DCC}">
      <dgm:prSet/>
      <dgm:spPr/>
      <dgm:t>
        <a:bodyPr/>
        <a:lstStyle/>
        <a:p>
          <a:endParaRPr lang="es-ES"/>
        </a:p>
      </dgm:t>
    </dgm:pt>
    <dgm:pt modelId="{42368CAE-EFE8-4BF4-8273-BC72D2DDF56D}" type="sibTrans" cxnId="{7B5768C8-2439-4C1A-8BE0-9138C7550DCC}">
      <dgm:prSet/>
      <dgm:spPr/>
      <dgm:t>
        <a:bodyPr/>
        <a:lstStyle/>
        <a:p>
          <a:endParaRPr lang="es-ES"/>
        </a:p>
      </dgm:t>
    </dgm:pt>
    <dgm:pt modelId="{5EA1E1BA-4441-4BD6-85FC-9A4E4F1F2899}">
      <dgm:prSet custT="1"/>
      <dgm:spPr/>
      <dgm:t>
        <a:bodyPr/>
        <a:lstStyle/>
        <a:p>
          <a:r>
            <a:rPr lang="es-ES" sz="2400" dirty="0" smtClean="0"/>
            <a:t>Factor C</a:t>
          </a:r>
          <a:endParaRPr lang="es-ES" sz="2400" dirty="0"/>
        </a:p>
      </dgm:t>
    </dgm:pt>
    <dgm:pt modelId="{42E06E5C-37C2-4C48-B03F-692DED1173F4}" type="parTrans" cxnId="{842E34DC-7FB0-4650-B403-6AD5243FEC75}">
      <dgm:prSet/>
      <dgm:spPr/>
    </dgm:pt>
    <dgm:pt modelId="{A7A3776D-F48F-435E-8655-225B2D262B4D}" type="sibTrans" cxnId="{842E34DC-7FB0-4650-B403-6AD5243FEC75}">
      <dgm:prSet/>
      <dgm:spPr/>
    </dgm:pt>
    <dgm:pt modelId="{31114547-1C3D-4511-9578-0491DB9DCEC6}" type="pres">
      <dgm:prSet presAssocID="{576497B5-5C18-4137-8F67-54390C13CFD7}" presName="rootnode" presStyleCnt="0">
        <dgm:presLayoutVars>
          <dgm:chMax/>
          <dgm:chPref/>
          <dgm:dir/>
          <dgm:animLvl val="lvl"/>
        </dgm:presLayoutVars>
      </dgm:prSet>
      <dgm:spPr/>
    </dgm:pt>
    <dgm:pt modelId="{1F609E98-6754-4123-8778-AFF8D2331FF4}" type="pres">
      <dgm:prSet presAssocID="{4A217E6E-1688-4EE8-AA1D-F31735646AD6}" presName="composite" presStyleCnt="0"/>
      <dgm:spPr/>
    </dgm:pt>
    <dgm:pt modelId="{DD265670-0DD0-4E2E-B445-BE574AB27743}" type="pres">
      <dgm:prSet presAssocID="{4A217E6E-1688-4EE8-AA1D-F31735646AD6}" presName="bentUpArrow1" presStyleLbl="alignImgPlace1" presStyleIdx="0" presStyleCnt="3"/>
      <dgm:spPr/>
    </dgm:pt>
    <dgm:pt modelId="{F6E1B40E-2AFB-44D3-A0BF-557E6E9B16D6}" type="pres">
      <dgm:prSet presAssocID="{4A217E6E-1688-4EE8-AA1D-F31735646AD6}" presName="ParentText" presStyleLbl="node1" presStyleIdx="0" presStyleCnt="4">
        <dgm:presLayoutVars>
          <dgm:chMax val="1"/>
          <dgm:chPref val="1"/>
          <dgm:bulletEnabled val="1"/>
        </dgm:presLayoutVars>
      </dgm:prSet>
      <dgm:spPr/>
      <dgm:t>
        <a:bodyPr/>
        <a:lstStyle/>
        <a:p>
          <a:endParaRPr lang="es-ES"/>
        </a:p>
      </dgm:t>
    </dgm:pt>
    <dgm:pt modelId="{B60BD90A-8BF3-48CB-A3D4-F0DCA68FAE7C}" type="pres">
      <dgm:prSet presAssocID="{4A217E6E-1688-4EE8-AA1D-F31735646AD6}" presName="ChildText" presStyleLbl="revTx" presStyleIdx="0" presStyleCnt="4" custScaleX="159462" custLinFactNeighborX="26055" custLinFactNeighborY="-7888">
        <dgm:presLayoutVars>
          <dgm:chMax val="0"/>
          <dgm:chPref val="0"/>
          <dgm:bulletEnabled val="1"/>
        </dgm:presLayoutVars>
      </dgm:prSet>
      <dgm:spPr/>
      <dgm:t>
        <a:bodyPr/>
        <a:lstStyle/>
        <a:p>
          <a:endParaRPr lang="es-ES"/>
        </a:p>
      </dgm:t>
    </dgm:pt>
    <dgm:pt modelId="{018508C3-6608-4E3A-87EA-FF67AB23438B}" type="pres">
      <dgm:prSet presAssocID="{25FE44E0-1BFA-4CB1-90AF-AD22FC21FEFD}" presName="sibTrans" presStyleCnt="0"/>
      <dgm:spPr/>
    </dgm:pt>
    <dgm:pt modelId="{3C4F4420-9085-4169-A4FC-FD360DA1DA74}" type="pres">
      <dgm:prSet presAssocID="{96E39675-734F-499C-BEF0-41622C18BD18}" presName="composite" presStyleCnt="0"/>
      <dgm:spPr/>
    </dgm:pt>
    <dgm:pt modelId="{A0462443-23D4-46F3-B812-B8276306E0C5}" type="pres">
      <dgm:prSet presAssocID="{96E39675-734F-499C-BEF0-41622C18BD18}" presName="bentUpArrow1" presStyleLbl="alignImgPlace1" presStyleIdx="1" presStyleCnt="3"/>
      <dgm:spPr/>
    </dgm:pt>
    <dgm:pt modelId="{15CF33F8-1F83-4149-87E9-8EEC626604A1}" type="pres">
      <dgm:prSet presAssocID="{96E39675-734F-499C-BEF0-41622C18BD18}" presName="ParentText" presStyleLbl="node1" presStyleIdx="1" presStyleCnt="4">
        <dgm:presLayoutVars>
          <dgm:chMax val="1"/>
          <dgm:chPref val="1"/>
          <dgm:bulletEnabled val="1"/>
        </dgm:presLayoutVars>
      </dgm:prSet>
      <dgm:spPr/>
    </dgm:pt>
    <dgm:pt modelId="{B8D46E9E-5462-455E-8910-6D794086C269}" type="pres">
      <dgm:prSet presAssocID="{96E39675-734F-499C-BEF0-41622C18BD18}" presName="ChildText" presStyleLbl="revTx" presStyleIdx="1" presStyleCnt="4" custScaleX="153232" custLinFactNeighborX="22072" custLinFactNeighborY="1493">
        <dgm:presLayoutVars>
          <dgm:chMax val="0"/>
          <dgm:chPref val="0"/>
          <dgm:bulletEnabled val="1"/>
        </dgm:presLayoutVars>
      </dgm:prSet>
      <dgm:spPr/>
    </dgm:pt>
    <dgm:pt modelId="{4B65E0F1-875A-4F35-A808-B64222C912A1}" type="pres">
      <dgm:prSet presAssocID="{F65C4BDF-775B-43F4-B9F2-8826968E7673}" presName="sibTrans" presStyleCnt="0"/>
      <dgm:spPr/>
    </dgm:pt>
    <dgm:pt modelId="{A7C1EFB7-ED7A-40DC-B5D1-288B6463327A}" type="pres">
      <dgm:prSet presAssocID="{F44FCDBF-1B5E-47C2-B121-006C28BA7578}" presName="composite" presStyleCnt="0"/>
      <dgm:spPr/>
    </dgm:pt>
    <dgm:pt modelId="{C3F37673-7724-46AA-AB0C-BCC8860EAD35}" type="pres">
      <dgm:prSet presAssocID="{F44FCDBF-1B5E-47C2-B121-006C28BA7578}" presName="bentUpArrow1" presStyleLbl="alignImgPlace1" presStyleIdx="2" presStyleCnt="3"/>
      <dgm:spPr/>
    </dgm:pt>
    <dgm:pt modelId="{8447C98E-BEF5-48EB-8505-562DB579DA73}" type="pres">
      <dgm:prSet presAssocID="{F44FCDBF-1B5E-47C2-B121-006C28BA7578}" presName="ParentText" presStyleLbl="node1" presStyleIdx="2" presStyleCnt="4" custLinFactNeighborX="-845" custLinFactNeighborY="-3621">
        <dgm:presLayoutVars>
          <dgm:chMax val="1"/>
          <dgm:chPref val="1"/>
          <dgm:bulletEnabled val="1"/>
        </dgm:presLayoutVars>
      </dgm:prSet>
      <dgm:spPr/>
      <dgm:t>
        <a:bodyPr/>
        <a:lstStyle/>
        <a:p>
          <a:endParaRPr lang="es-ES"/>
        </a:p>
      </dgm:t>
    </dgm:pt>
    <dgm:pt modelId="{FEACCA27-AD36-498A-A807-B2E3F62B958D}" type="pres">
      <dgm:prSet presAssocID="{F44FCDBF-1B5E-47C2-B121-006C28BA7578}" presName="ChildText" presStyleLbl="revTx" presStyleIdx="2" presStyleCnt="4" custScaleX="153743" custLinFactNeighborX="15102" custLinFactNeighborY="1493">
        <dgm:presLayoutVars>
          <dgm:chMax val="0"/>
          <dgm:chPref val="0"/>
          <dgm:bulletEnabled val="1"/>
        </dgm:presLayoutVars>
      </dgm:prSet>
      <dgm:spPr/>
      <dgm:t>
        <a:bodyPr/>
        <a:lstStyle/>
        <a:p>
          <a:endParaRPr lang="es-ES"/>
        </a:p>
      </dgm:t>
    </dgm:pt>
    <dgm:pt modelId="{909D2799-BD35-4F26-B31F-B5CFBA845FFC}" type="pres">
      <dgm:prSet presAssocID="{42368CAE-EFE8-4BF4-8273-BC72D2DDF56D}" presName="sibTrans" presStyleCnt="0"/>
      <dgm:spPr/>
    </dgm:pt>
    <dgm:pt modelId="{54230170-9BEE-4C43-A7D4-E535538FEA6D}" type="pres">
      <dgm:prSet presAssocID="{F05BF81C-4318-4A6E-9D54-E187AB5976C3}" presName="composite" presStyleCnt="0"/>
      <dgm:spPr/>
    </dgm:pt>
    <dgm:pt modelId="{6F024BE6-70CA-495E-9BB3-854A95C7B434}" type="pres">
      <dgm:prSet presAssocID="{F05BF81C-4318-4A6E-9D54-E187AB5976C3}" presName="ParentText" presStyleLbl="node1" presStyleIdx="3" presStyleCnt="4">
        <dgm:presLayoutVars>
          <dgm:chMax val="1"/>
          <dgm:chPref val="1"/>
          <dgm:bulletEnabled val="1"/>
        </dgm:presLayoutVars>
      </dgm:prSet>
      <dgm:spPr/>
      <dgm:t>
        <a:bodyPr/>
        <a:lstStyle/>
        <a:p>
          <a:endParaRPr lang="es-ES"/>
        </a:p>
      </dgm:t>
    </dgm:pt>
    <dgm:pt modelId="{5A84AD28-2D20-42E5-8ADE-E01F0E5B2C0B}" type="pres">
      <dgm:prSet presAssocID="{F05BF81C-4318-4A6E-9D54-E187AB5976C3}" presName="FinalChildText" presStyleLbl="revTx" presStyleIdx="3" presStyleCnt="4" custScaleX="154731" custLinFactNeighborX="18418" custLinFactNeighborY="2987">
        <dgm:presLayoutVars>
          <dgm:chMax val="0"/>
          <dgm:chPref val="0"/>
          <dgm:bulletEnabled val="1"/>
        </dgm:presLayoutVars>
      </dgm:prSet>
      <dgm:spPr/>
    </dgm:pt>
  </dgm:ptLst>
  <dgm:cxnLst>
    <dgm:cxn modelId="{6ECCCDB6-6990-4080-B054-D13D29878F13}" srcId="{4A217E6E-1688-4EE8-AA1D-F31735646AD6}" destId="{43DB0155-34E9-4428-958D-6F10FA46A4B4}" srcOrd="0" destOrd="0" parTransId="{E80128F0-4570-49FA-92B9-6957748619A0}" sibTransId="{88186362-7D8B-4292-A19F-BF319533B234}"/>
    <dgm:cxn modelId="{5F009C98-A838-4D6C-857E-7FB5D80C8610}" type="presOf" srcId="{4A217E6E-1688-4EE8-AA1D-F31735646AD6}" destId="{F6E1B40E-2AFB-44D3-A0BF-557E6E9B16D6}" srcOrd="0" destOrd="0" presId="urn:microsoft.com/office/officeart/2005/8/layout/StepDownProcess"/>
    <dgm:cxn modelId="{AA7E9F36-C08B-41B8-BDEC-BC340F1FF52B}" type="presOf" srcId="{6B6FD5AF-0595-440E-90A2-64784834227B}" destId="{B8D46E9E-5462-455E-8910-6D794086C269}" srcOrd="0" destOrd="0" presId="urn:microsoft.com/office/officeart/2005/8/layout/StepDownProcess"/>
    <dgm:cxn modelId="{CB07608F-A951-4F62-9DF1-B7D29A40A55A}" srcId="{576497B5-5C18-4137-8F67-54390C13CFD7}" destId="{4A217E6E-1688-4EE8-AA1D-F31735646AD6}" srcOrd="0" destOrd="0" parTransId="{19A5A37A-7CD8-44DF-A405-82E6F0E37FFD}" sibTransId="{25FE44E0-1BFA-4CB1-90AF-AD22FC21FEFD}"/>
    <dgm:cxn modelId="{9C0A254C-B6BF-4534-B50B-6D916511DCC7}" type="presOf" srcId="{576497B5-5C18-4137-8F67-54390C13CFD7}" destId="{31114547-1C3D-4511-9578-0491DB9DCEC6}" srcOrd="0" destOrd="0" presId="urn:microsoft.com/office/officeart/2005/8/layout/StepDownProcess"/>
    <dgm:cxn modelId="{842E34DC-7FB0-4650-B403-6AD5243FEC75}" srcId="{F44FCDBF-1B5E-47C2-B121-006C28BA7578}" destId="{5EA1E1BA-4441-4BD6-85FC-9A4E4F1F2899}" srcOrd="0" destOrd="0" parTransId="{42E06E5C-37C2-4C48-B03F-692DED1173F4}" sibTransId="{A7A3776D-F48F-435E-8655-225B2D262B4D}"/>
    <dgm:cxn modelId="{B31E1D17-C1F3-43DD-9F17-7E277E85805A}" srcId="{576497B5-5C18-4137-8F67-54390C13CFD7}" destId="{96E39675-734F-499C-BEF0-41622C18BD18}" srcOrd="1" destOrd="0" parTransId="{30697EFF-2C97-4E0B-8B66-6CDDAE42C124}" sibTransId="{F65C4BDF-775B-43F4-B9F2-8826968E7673}"/>
    <dgm:cxn modelId="{286E1E01-6807-47D3-B54C-BD0EB7644184}" type="presOf" srcId="{96E39675-734F-499C-BEF0-41622C18BD18}" destId="{15CF33F8-1F83-4149-87E9-8EEC626604A1}" srcOrd="0" destOrd="0" presId="urn:microsoft.com/office/officeart/2005/8/layout/StepDownProcess"/>
    <dgm:cxn modelId="{28FF1B32-A02D-45AD-AB4A-D7B2954A6A75}" type="presOf" srcId="{5EA1E1BA-4441-4BD6-85FC-9A4E4F1F2899}" destId="{FEACCA27-AD36-498A-A807-B2E3F62B958D}" srcOrd="0" destOrd="0" presId="urn:microsoft.com/office/officeart/2005/8/layout/StepDownProcess"/>
    <dgm:cxn modelId="{670F3034-69A4-4875-AE49-713CD0F7E8F1}" type="presOf" srcId="{F44FCDBF-1B5E-47C2-B121-006C28BA7578}" destId="{8447C98E-BEF5-48EB-8505-562DB579DA73}" srcOrd="0" destOrd="0" presId="urn:microsoft.com/office/officeart/2005/8/layout/StepDownProcess"/>
    <dgm:cxn modelId="{F6B592BA-490C-443E-BEE6-19057EA64C66}" srcId="{96E39675-734F-499C-BEF0-41622C18BD18}" destId="{6B6FD5AF-0595-440E-90A2-64784834227B}" srcOrd="0" destOrd="0" parTransId="{EF3668F4-F76B-4FF9-B6B1-F884A97FEC7A}" sibTransId="{11E91777-24FF-416B-8078-9BDD93F8CCF4}"/>
    <dgm:cxn modelId="{A42911C3-047B-4B84-977F-906ED1441A96}" type="presOf" srcId="{F05BF81C-4318-4A6E-9D54-E187AB5976C3}" destId="{6F024BE6-70CA-495E-9BB3-854A95C7B434}" srcOrd="0" destOrd="0" presId="urn:microsoft.com/office/officeart/2005/8/layout/StepDownProcess"/>
    <dgm:cxn modelId="{D5BC49BB-5268-4315-B590-06124BB56E95}" srcId="{F05BF81C-4318-4A6E-9D54-E187AB5976C3}" destId="{50072161-72BB-4C5D-8191-C80597DC3231}" srcOrd="0" destOrd="0" parTransId="{14608E10-C5CE-4569-9FF8-D4C746E6C847}" sibTransId="{D2B17312-A766-4AE8-8605-A89988496C23}"/>
    <dgm:cxn modelId="{DDB35C05-C748-4CA6-A3AE-E84DF8049BE6}" srcId="{576497B5-5C18-4137-8F67-54390C13CFD7}" destId="{F05BF81C-4318-4A6E-9D54-E187AB5976C3}" srcOrd="3" destOrd="0" parTransId="{0254F32A-3ECD-44FF-9B16-BE76ADA570CD}" sibTransId="{F54F23D7-4B43-41B9-ADFF-B20C758BD83C}"/>
    <dgm:cxn modelId="{7B5768C8-2439-4C1A-8BE0-9138C7550DCC}" srcId="{576497B5-5C18-4137-8F67-54390C13CFD7}" destId="{F44FCDBF-1B5E-47C2-B121-006C28BA7578}" srcOrd="2" destOrd="0" parTransId="{4175EA88-3D39-4323-B53E-3D693779FA3A}" sibTransId="{42368CAE-EFE8-4BF4-8273-BC72D2DDF56D}"/>
    <dgm:cxn modelId="{81C11695-DBFC-472D-84D1-7DD1B3ECA674}" type="presOf" srcId="{50072161-72BB-4C5D-8191-C80597DC3231}" destId="{5A84AD28-2D20-42E5-8ADE-E01F0E5B2C0B}" srcOrd="0" destOrd="0" presId="urn:microsoft.com/office/officeart/2005/8/layout/StepDownProcess"/>
    <dgm:cxn modelId="{DF7607B6-C04C-465D-A908-F4B8F5846295}" type="presOf" srcId="{43DB0155-34E9-4428-958D-6F10FA46A4B4}" destId="{B60BD90A-8BF3-48CB-A3D4-F0DCA68FAE7C}" srcOrd="0" destOrd="0" presId="urn:microsoft.com/office/officeart/2005/8/layout/StepDownProcess"/>
    <dgm:cxn modelId="{2CD4F00E-86DE-461A-8D30-1873D3CAA520}" type="presParOf" srcId="{31114547-1C3D-4511-9578-0491DB9DCEC6}" destId="{1F609E98-6754-4123-8778-AFF8D2331FF4}" srcOrd="0" destOrd="0" presId="urn:microsoft.com/office/officeart/2005/8/layout/StepDownProcess"/>
    <dgm:cxn modelId="{F6552C08-653D-4496-A420-5C9C5449B854}" type="presParOf" srcId="{1F609E98-6754-4123-8778-AFF8D2331FF4}" destId="{DD265670-0DD0-4E2E-B445-BE574AB27743}" srcOrd="0" destOrd="0" presId="urn:microsoft.com/office/officeart/2005/8/layout/StepDownProcess"/>
    <dgm:cxn modelId="{4D964712-BB3D-459A-A7E6-560C3C4EC3A1}" type="presParOf" srcId="{1F609E98-6754-4123-8778-AFF8D2331FF4}" destId="{F6E1B40E-2AFB-44D3-A0BF-557E6E9B16D6}" srcOrd="1" destOrd="0" presId="urn:microsoft.com/office/officeart/2005/8/layout/StepDownProcess"/>
    <dgm:cxn modelId="{D0E55A17-3710-42D7-B158-A878ADC7A6C2}" type="presParOf" srcId="{1F609E98-6754-4123-8778-AFF8D2331FF4}" destId="{B60BD90A-8BF3-48CB-A3D4-F0DCA68FAE7C}" srcOrd="2" destOrd="0" presId="urn:microsoft.com/office/officeart/2005/8/layout/StepDownProcess"/>
    <dgm:cxn modelId="{38AEDF51-2607-4B00-A959-D6F224A0E05F}" type="presParOf" srcId="{31114547-1C3D-4511-9578-0491DB9DCEC6}" destId="{018508C3-6608-4E3A-87EA-FF67AB23438B}" srcOrd="1" destOrd="0" presId="urn:microsoft.com/office/officeart/2005/8/layout/StepDownProcess"/>
    <dgm:cxn modelId="{0DEAE557-136A-4395-96FB-9F307E755C76}" type="presParOf" srcId="{31114547-1C3D-4511-9578-0491DB9DCEC6}" destId="{3C4F4420-9085-4169-A4FC-FD360DA1DA74}" srcOrd="2" destOrd="0" presId="urn:microsoft.com/office/officeart/2005/8/layout/StepDownProcess"/>
    <dgm:cxn modelId="{364A9B37-1873-45F8-A207-6DF8BCF8E1B7}" type="presParOf" srcId="{3C4F4420-9085-4169-A4FC-FD360DA1DA74}" destId="{A0462443-23D4-46F3-B812-B8276306E0C5}" srcOrd="0" destOrd="0" presId="urn:microsoft.com/office/officeart/2005/8/layout/StepDownProcess"/>
    <dgm:cxn modelId="{77B13A4E-A8B5-49CB-9C4D-E0820B9A4E3E}" type="presParOf" srcId="{3C4F4420-9085-4169-A4FC-FD360DA1DA74}" destId="{15CF33F8-1F83-4149-87E9-8EEC626604A1}" srcOrd="1" destOrd="0" presId="urn:microsoft.com/office/officeart/2005/8/layout/StepDownProcess"/>
    <dgm:cxn modelId="{1DC56AE9-DD85-4A73-8784-1EA01ED56E4F}" type="presParOf" srcId="{3C4F4420-9085-4169-A4FC-FD360DA1DA74}" destId="{B8D46E9E-5462-455E-8910-6D794086C269}" srcOrd="2" destOrd="0" presId="urn:microsoft.com/office/officeart/2005/8/layout/StepDownProcess"/>
    <dgm:cxn modelId="{634179F2-D7FD-41A6-B988-7F4815DF6E1E}" type="presParOf" srcId="{31114547-1C3D-4511-9578-0491DB9DCEC6}" destId="{4B65E0F1-875A-4F35-A808-B64222C912A1}" srcOrd="3" destOrd="0" presId="urn:microsoft.com/office/officeart/2005/8/layout/StepDownProcess"/>
    <dgm:cxn modelId="{DA156AEE-00E9-4EA5-8BA4-17175F79B005}" type="presParOf" srcId="{31114547-1C3D-4511-9578-0491DB9DCEC6}" destId="{A7C1EFB7-ED7A-40DC-B5D1-288B6463327A}" srcOrd="4" destOrd="0" presId="urn:microsoft.com/office/officeart/2005/8/layout/StepDownProcess"/>
    <dgm:cxn modelId="{AC9C31C5-E119-4198-AD60-F0A381AB5A15}" type="presParOf" srcId="{A7C1EFB7-ED7A-40DC-B5D1-288B6463327A}" destId="{C3F37673-7724-46AA-AB0C-BCC8860EAD35}" srcOrd="0" destOrd="0" presId="urn:microsoft.com/office/officeart/2005/8/layout/StepDownProcess"/>
    <dgm:cxn modelId="{ACA86B98-4915-445F-B758-988D46EFC2E6}" type="presParOf" srcId="{A7C1EFB7-ED7A-40DC-B5D1-288B6463327A}" destId="{8447C98E-BEF5-48EB-8505-562DB579DA73}" srcOrd="1" destOrd="0" presId="urn:microsoft.com/office/officeart/2005/8/layout/StepDownProcess"/>
    <dgm:cxn modelId="{8D4CB484-F7CE-4D9A-AF79-5DF172AA281E}" type="presParOf" srcId="{A7C1EFB7-ED7A-40DC-B5D1-288B6463327A}" destId="{FEACCA27-AD36-498A-A807-B2E3F62B958D}" srcOrd="2" destOrd="0" presId="urn:microsoft.com/office/officeart/2005/8/layout/StepDownProcess"/>
    <dgm:cxn modelId="{98EDCC56-4748-4A6E-9F75-07EF1C0A2074}" type="presParOf" srcId="{31114547-1C3D-4511-9578-0491DB9DCEC6}" destId="{909D2799-BD35-4F26-B31F-B5CFBA845FFC}" srcOrd="5" destOrd="0" presId="urn:microsoft.com/office/officeart/2005/8/layout/StepDownProcess"/>
    <dgm:cxn modelId="{A8D2E1FA-A741-4AE7-BF05-0086062D66E0}" type="presParOf" srcId="{31114547-1C3D-4511-9578-0491DB9DCEC6}" destId="{54230170-9BEE-4C43-A7D4-E535538FEA6D}" srcOrd="6" destOrd="0" presId="urn:microsoft.com/office/officeart/2005/8/layout/StepDownProcess"/>
    <dgm:cxn modelId="{F41653FF-E796-4FE6-8D00-C8F29D3591B8}" type="presParOf" srcId="{54230170-9BEE-4C43-A7D4-E535538FEA6D}" destId="{6F024BE6-70CA-495E-9BB3-854A95C7B434}" srcOrd="0" destOrd="0" presId="urn:microsoft.com/office/officeart/2005/8/layout/StepDownProcess"/>
    <dgm:cxn modelId="{5DE4AEB2-5EF1-435E-8418-269E6B45BE89}" type="presParOf" srcId="{54230170-9BEE-4C43-A7D4-E535538FEA6D}" destId="{5A84AD28-2D20-42E5-8ADE-E01F0E5B2C0B}"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6497B5-5C18-4137-8F67-54390C13CFD7}" type="doc">
      <dgm:prSet loTypeId="urn:microsoft.com/office/officeart/2005/8/layout/StepDownProcess" loCatId="process" qsTypeId="urn:microsoft.com/office/officeart/2005/8/quickstyle/simple1" qsCatId="simple" csTypeId="urn:microsoft.com/office/officeart/2005/8/colors/colorful2" csCatId="colorful" phldr="1"/>
      <dgm:spPr/>
      <dgm:t>
        <a:bodyPr/>
        <a:lstStyle/>
        <a:p>
          <a:endParaRPr lang="es-ES"/>
        </a:p>
      </dgm:t>
    </dgm:pt>
    <dgm:pt modelId="{4A217E6E-1688-4EE8-AA1D-F31735646AD6}">
      <dgm:prSet phldrT="[Texto]"/>
      <dgm:spPr/>
      <dgm:t>
        <a:bodyPr/>
        <a:lstStyle/>
        <a:p>
          <a:r>
            <a:rPr lang="es-ES" dirty="0" smtClean="0"/>
            <a:t>Rendimiento</a:t>
          </a:r>
        </a:p>
        <a:p>
          <a:r>
            <a:rPr lang="es-ES" dirty="0" smtClean="0"/>
            <a:t>Contenido de metanol</a:t>
          </a:r>
          <a:endParaRPr lang="es-ES" dirty="0"/>
        </a:p>
      </dgm:t>
    </dgm:pt>
    <dgm:pt modelId="{19A5A37A-7CD8-44DF-A405-82E6F0E37FFD}" type="parTrans" cxnId="{CB07608F-A951-4F62-9DF1-B7D29A40A55A}">
      <dgm:prSet/>
      <dgm:spPr/>
      <dgm:t>
        <a:bodyPr/>
        <a:lstStyle/>
        <a:p>
          <a:endParaRPr lang="es-ES"/>
        </a:p>
      </dgm:t>
    </dgm:pt>
    <dgm:pt modelId="{25FE44E0-1BFA-4CB1-90AF-AD22FC21FEFD}" type="sibTrans" cxnId="{CB07608F-A951-4F62-9DF1-B7D29A40A55A}">
      <dgm:prSet/>
      <dgm:spPr/>
      <dgm:t>
        <a:bodyPr/>
        <a:lstStyle/>
        <a:p>
          <a:endParaRPr lang="es-ES"/>
        </a:p>
      </dgm:t>
    </dgm:pt>
    <dgm:pt modelId="{43DB0155-34E9-4428-958D-6F10FA46A4B4}">
      <dgm:prSet phldrT="[Texto]" custT="1"/>
      <dgm:spPr/>
      <dgm:t>
        <a:bodyPr/>
        <a:lstStyle/>
        <a:p>
          <a:r>
            <a:rPr lang="es-ES" sz="2800" dirty="0" smtClean="0"/>
            <a:t>Factor A</a:t>
          </a:r>
          <a:endParaRPr lang="es-ES" sz="2800" dirty="0"/>
        </a:p>
      </dgm:t>
    </dgm:pt>
    <dgm:pt modelId="{E80128F0-4570-49FA-92B9-6957748619A0}" type="parTrans" cxnId="{6ECCCDB6-6990-4080-B054-D13D29878F13}">
      <dgm:prSet/>
      <dgm:spPr/>
      <dgm:t>
        <a:bodyPr/>
        <a:lstStyle/>
        <a:p>
          <a:endParaRPr lang="es-ES"/>
        </a:p>
      </dgm:t>
    </dgm:pt>
    <dgm:pt modelId="{88186362-7D8B-4292-A19F-BF319533B234}" type="sibTrans" cxnId="{6ECCCDB6-6990-4080-B054-D13D29878F13}">
      <dgm:prSet/>
      <dgm:spPr/>
      <dgm:t>
        <a:bodyPr/>
        <a:lstStyle/>
        <a:p>
          <a:endParaRPr lang="es-ES"/>
        </a:p>
      </dgm:t>
    </dgm:pt>
    <dgm:pt modelId="{96E39675-734F-499C-BEF0-41622C18BD18}">
      <dgm:prSet phldrT="[Texto]"/>
      <dgm:spPr/>
      <dgm:t>
        <a:bodyPr/>
        <a:lstStyle/>
        <a:p>
          <a:r>
            <a:rPr lang="es-ES" dirty="0" smtClean="0"/>
            <a:t>Contenido de metanol</a:t>
          </a:r>
          <a:endParaRPr lang="es-ES" dirty="0"/>
        </a:p>
      </dgm:t>
    </dgm:pt>
    <dgm:pt modelId="{30697EFF-2C97-4E0B-8B66-6CDDAE42C124}" type="parTrans" cxnId="{B31E1D17-C1F3-43DD-9F17-7E277E85805A}">
      <dgm:prSet/>
      <dgm:spPr/>
      <dgm:t>
        <a:bodyPr/>
        <a:lstStyle/>
        <a:p>
          <a:endParaRPr lang="es-ES"/>
        </a:p>
      </dgm:t>
    </dgm:pt>
    <dgm:pt modelId="{F65C4BDF-775B-43F4-B9F2-8826968E7673}" type="sibTrans" cxnId="{B31E1D17-C1F3-43DD-9F17-7E277E85805A}">
      <dgm:prSet/>
      <dgm:spPr/>
      <dgm:t>
        <a:bodyPr/>
        <a:lstStyle/>
        <a:p>
          <a:endParaRPr lang="es-ES"/>
        </a:p>
      </dgm:t>
    </dgm:pt>
    <dgm:pt modelId="{6B6FD5AF-0595-440E-90A2-64784834227B}">
      <dgm:prSet phldrT="[Texto]" custT="1"/>
      <dgm:spPr/>
      <dgm:t>
        <a:bodyPr/>
        <a:lstStyle/>
        <a:p>
          <a:r>
            <a:rPr lang="es-ES" sz="2800" dirty="0" smtClean="0"/>
            <a:t>Factor B</a:t>
          </a:r>
          <a:endParaRPr lang="es-ES" sz="2800" dirty="0"/>
        </a:p>
      </dgm:t>
    </dgm:pt>
    <dgm:pt modelId="{EF3668F4-F76B-4FF9-B6B1-F884A97FEC7A}" type="parTrans" cxnId="{F6B592BA-490C-443E-BEE6-19057EA64C66}">
      <dgm:prSet/>
      <dgm:spPr/>
      <dgm:t>
        <a:bodyPr/>
        <a:lstStyle/>
        <a:p>
          <a:endParaRPr lang="es-ES"/>
        </a:p>
      </dgm:t>
    </dgm:pt>
    <dgm:pt modelId="{11E91777-24FF-416B-8078-9BDD93F8CCF4}" type="sibTrans" cxnId="{F6B592BA-490C-443E-BEE6-19057EA64C66}">
      <dgm:prSet/>
      <dgm:spPr/>
      <dgm:t>
        <a:bodyPr/>
        <a:lstStyle/>
        <a:p>
          <a:endParaRPr lang="es-ES"/>
        </a:p>
      </dgm:t>
    </dgm:pt>
    <dgm:pt modelId="{F05BF81C-4318-4A6E-9D54-E187AB5976C3}">
      <dgm:prSet phldrT="[Texto]"/>
      <dgm:spPr/>
      <dgm:t>
        <a:bodyPr/>
        <a:lstStyle/>
        <a:p>
          <a:r>
            <a:rPr lang="es-ES" dirty="0" smtClean="0"/>
            <a:t>Contenido de metanol</a:t>
          </a:r>
          <a:endParaRPr lang="es-ES" dirty="0"/>
        </a:p>
      </dgm:t>
    </dgm:pt>
    <dgm:pt modelId="{0254F32A-3ECD-44FF-9B16-BE76ADA570CD}" type="parTrans" cxnId="{DDB35C05-C748-4CA6-A3AE-E84DF8049BE6}">
      <dgm:prSet/>
      <dgm:spPr/>
      <dgm:t>
        <a:bodyPr/>
        <a:lstStyle/>
        <a:p>
          <a:endParaRPr lang="es-ES"/>
        </a:p>
      </dgm:t>
    </dgm:pt>
    <dgm:pt modelId="{F54F23D7-4B43-41B9-ADFF-B20C758BD83C}" type="sibTrans" cxnId="{DDB35C05-C748-4CA6-A3AE-E84DF8049BE6}">
      <dgm:prSet/>
      <dgm:spPr/>
      <dgm:t>
        <a:bodyPr/>
        <a:lstStyle/>
        <a:p>
          <a:endParaRPr lang="es-ES"/>
        </a:p>
      </dgm:t>
    </dgm:pt>
    <dgm:pt modelId="{50072161-72BB-4C5D-8191-C80597DC3231}">
      <dgm:prSet phldrT="[Texto]"/>
      <dgm:spPr/>
      <dgm:t>
        <a:bodyPr/>
        <a:lstStyle/>
        <a:p>
          <a:r>
            <a:rPr lang="es-ES" dirty="0" smtClean="0"/>
            <a:t>Factor C</a:t>
          </a:r>
          <a:endParaRPr lang="es-ES" dirty="0"/>
        </a:p>
      </dgm:t>
    </dgm:pt>
    <dgm:pt modelId="{14608E10-C5CE-4569-9FF8-D4C746E6C847}" type="parTrans" cxnId="{D5BC49BB-5268-4315-B590-06124BB56E95}">
      <dgm:prSet/>
      <dgm:spPr/>
      <dgm:t>
        <a:bodyPr/>
        <a:lstStyle/>
        <a:p>
          <a:endParaRPr lang="es-ES"/>
        </a:p>
      </dgm:t>
    </dgm:pt>
    <dgm:pt modelId="{D2B17312-A766-4AE8-8605-A89988496C23}" type="sibTrans" cxnId="{D5BC49BB-5268-4315-B590-06124BB56E95}">
      <dgm:prSet/>
      <dgm:spPr/>
      <dgm:t>
        <a:bodyPr/>
        <a:lstStyle/>
        <a:p>
          <a:endParaRPr lang="es-ES"/>
        </a:p>
      </dgm:t>
    </dgm:pt>
    <dgm:pt modelId="{31114547-1C3D-4511-9578-0491DB9DCEC6}" type="pres">
      <dgm:prSet presAssocID="{576497B5-5C18-4137-8F67-54390C13CFD7}" presName="rootnode" presStyleCnt="0">
        <dgm:presLayoutVars>
          <dgm:chMax/>
          <dgm:chPref/>
          <dgm:dir/>
          <dgm:animLvl val="lvl"/>
        </dgm:presLayoutVars>
      </dgm:prSet>
      <dgm:spPr/>
    </dgm:pt>
    <dgm:pt modelId="{1F609E98-6754-4123-8778-AFF8D2331FF4}" type="pres">
      <dgm:prSet presAssocID="{4A217E6E-1688-4EE8-AA1D-F31735646AD6}" presName="composite" presStyleCnt="0"/>
      <dgm:spPr/>
    </dgm:pt>
    <dgm:pt modelId="{DD265670-0DD0-4E2E-B445-BE574AB27743}" type="pres">
      <dgm:prSet presAssocID="{4A217E6E-1688-4EE8-AA1D-F31735646AD6}" presName="bentUpArrow1" presStyleLbl="alignImgPlace1" presStyleIdx="0" presStyleCnt="2"/>
      <dgm:spPr/>
    </dgm:pt>
    <dgm:pt modelId="{F6E1B40E-2AFB-44D3-A0BF-557E6E9B16D6}" type="pres">
      <dgm:prSet presAssocID="{4A217E6E-1688-4EE8-AA1D-F31735646AD6}" presName="ParentText" presStyleLbl="node1" presStyleIdx="0" presStyleCnt="3">
        <dgm:presLayoutVars>
          <dgm:chMax val="1"/>
          <dgm:chPref val="1"/>
          <dgm:bulletEnabled val="1"/>
        </dgm:presLayoutVars>
      </dgm:prSet>
      <dgm:spPr/>
      <dgm:t>
        <a:bodyPr/>
        <a:lstStyle/>
        <a:p>
          <a:endParaRPr lang="es-ES"/>
        </a:p>
      </dgm:t>
    </dgm:pt>
    <dgm:pt modelId="{B60BD90A-8BF3-48CB-A3D4-F0DCA68FAE7C}" type="pres">
      <dgm:prSet presAssocID="{4A217E6E-1688-4EE8-AA1D-F31735646AD6}" presName="ChildText" presStyleLbl="revTx" presStyleIdx="0" presStyleCnt="3" custScaleX="128951" custLinFactNeighborX="8630" custLinFactNeighborY="-1109">
        <dgm:presLayoutVars>
          <dgm:chMax val="0"/>
          <dgm:chPref val="0"/>
          <dgm:bulletEnabled val="1"/>
        </dgm:presLayoutVars>
      </dgm:prSet>
      <dgm:spPr/>
      <dgm:t>
        <a:bodyPr/>
        <a:lstStyle/>
        <a:p>
          <a:endParaRPr lang="es-ES"/>
        </a:p>
      </dgm:t>
    </dgm:pt>
    <dgm:pt modelId="{018508C3-6608-4E3A-87EA-FF67AB23438B}" type="pres">
      <dgm:prSet presAssocID="{25FE44E0-1BFA-4CB1-90AF-AD22FC21FEFD}" presName="sibTrans" presStyleCnt="0"/>
      <dgm:spPr/>
    </dgm:pt>
    <dgm:pt modelId="{3C4F4420-9085-4169-A4FC-FD360DA1DA74}" type="pres">
      <dgm:prSet presAssocID="{96E39675-734F-499C-BEF0-41622C18BD18}" presName="composite" presStyleCnt="0"/>
      <dgm:spPr/>
    </dgm:pt>
    <dgm:pt modelId="{A0462443-23D4-46F3-B812-B8276306E0C5}" type="pres">
      <dgm:prSet presAssocID="{96E39675-734F-499C-BEF0-41622C18BD18}" presName="bentUpArrow1" presStyleLbl="alignImgPlace1" presStyleIdx="1" presStyleCnt="2"/>
      <dgm:spPr/>
    </dgm:pt>
    <dgm:pt modelId="{15CF33F8-1F83-4149-87E9-8EEC626604A1}" type="pres">
      <dgm:prSet presAssocID="{96E39675-734F-499C-BEF0-41622C18BD18}" presName="ParentText" presStyleLbl="node1" presStyleIdx="1" presStyleCnt="3">
        <dgm:presLayoutVars>
          <dgm:chMax val="1"/>
          <dgm:chPref val="1"/>
          <dgm:bulletEnabled val="1"/>
        </dgm:presLayoutVars>
      </dgm:prSet>
      <dgm:spPr/>
      <dgm:t>
        <a:bodyPr/>
        <a:lstStyle/>
        <a:p>
          <a:endParaRPr lang="es-ES"/>
        </a:p>
      </dgm:t>
    </dgm:pt>
    <dgm:pt modelId="{B8D46E9E-5462-455E-8910-6D794086C269}" type="pres">
      <dgm:prSet presAssocID="{96E39675-734F-499C-BEF0-41622C18BD18}" presName="ChildText" presStyleLbl="revTx" presStyleIdx="1" presStyleCnt="3" custScaleX="109797">
        <dgm:presLayoutVars>
          <dgm:chMax val="0"/>
          <dgm:chPref val="0"/>
          <dgm:bulletEnabled val="1"/>
        </dgm:presLayoutVars>
      </dgm:prSet>
      <dgm:spPr/>
    </dgm:pt>
    <dgm:pt modelId="{4B65E0F1-875A-4F35-A808-B64222C912A1}" type="pres">
      <dgm:prSet presAssocID="{F65C4BDF-775B-43F4-B9F2-8826968E7673}" presName="sibTrans" presStyleCnt="0"/>
      <dgm:spPr/>
    </dgm:pt>
    <dgm:pt modelId="{54230170-9BEE-4C43-A7D4-E535538FEA6D}" type="pres">
      <dgm:prSet presAssocID="{F05BF81C-4318-4A6E-9D54-E187AB5976C3}" presName="composite" presStyleCnt="0"/>
      <dgm:spPr/>
    </dgm:pt>
    <dgm:pt modelId="{6F024BE6-70CA-495E-9BB3-854A95C7B434}" type="pres">
      <dgm:prSet presAssocID="{F05BF81C-4318-4A6E-9D54-E187AB5976C3}" presName="ParentText" presStyleLbl="node1" presStyleIdx="2" presStyleCnt="3">
        <dgm:presLayoutVars>
          <dgm:chMax val="1"/>
          <dgm:chPref val="1"/>
          <dgm:bulletEnabled val="1"/>
        </dgm:presLayoutVars>
      </dgm:prSet>
      <dgm:spPr/>
      <dgm:t>
        <a:bodyPr/>
        <a:lstStyle/>
        <a:p>
          <a:endParaRPr lang="es-ES"/>
        </a:p>
      </dgm:t>
    </dgm:pt>
    <dgm:pt modelId="{5A84AD28-2D20-42E5-8ADE-E01F0E5B2C0B}" type="pres">
      <dgm:prSet presAssocID="{F05BF81C-4318-4A6E-9D54-E187AB5976C3}" presName="FinalChildText" presStyleLbl="revTx" presStyleIdx="2" presStyleCnt="3" custScaleX="112993">
        <dgm:presLayoutVars>
          <dgm:chMax val="0"/>
          <dgm:chPref val="0"/>
          <dgm:bulletEnabled val="1"/>
        </dgm:presLayoutVars>
      </dgm:prSet>
      <dgm:spPr/>
    </dgm:pt>
  </dgm:ptLst>
  <dgm:cxnLst>
    <dgm:cxn modelId="{A42911C3-047B-4B84-977F-906ED1441A96}" type="presOf" srcId="{F05BF81C-4318-4A6E-9D54-E187AB5976C3}" destId="{6F024BE6-70CA-495E-9BB3-854A95C7B434}" srcOrd="0" destOrd="0" presId="urn:microsoft.com/office/officeart/2005/8/layout/StepDownProcess"/>
    <dgm:cxn modelId="{6ECCCDB6-6990-4080-B054-D13D29878F13}" srcId="{4A217E6E-1688-4EE8-AA1D-F31735646AD6}" destId="{43DB0155-34E9-4428-958D-6F10FA46A4B4}" srcOrd="0" destOrd="0" parTransId="{E80128F0-4570-49FA-92B9-6957748619A0}" sibTransId="{88186362-7D8B-4292-A19F-BF319533B234}"/>
    <dgm:cxn modelId="{DDB35C05-C748-4CA6-A3AE-E84DF8049BE6}" srcId="{576497B5-5C18-4137-8F67-54390C13CFD7}" destId="{F05BF81C-4318-4A6E-9D54-E187AB5976C3}" srcOrd="2" destOrd="0" parTransId="{0254F32A-3ECD-44FF-9B16-BE76ADA570CD}" sibTransId="{F54F23D7-4B43-41B9-ADFF-B20C758BD83C}"/>
    <dgm:cxn modelId="{DF7607B6-C04C-465D-A908-F4B8F5846295}" type="presOf" srcId="{43DB0155-34E9-4428-958D-6F10FA46A4B4}" destId="{B60BD90A-8BF3-48CB-A3D4-F0DCA68FAE7C}" srcOrd="0" destOrd="0" presId="urn:microsoft.com/office/officeart/2005/8/layout/StepDownProcess"/>
    <dgm:cxn modelId="{81C11695-DBFC-472D-84D1-7DD1B3ECA674}" type="presOf" srcId="{50072161-72BB-4C5D-8191-C80597DC3231}" destId="{5A84AD28-2D20-42E5-8ADE-E01F0E5B2C0B}" srcOrd="0" destOrd="0" presId="urn:microsoft.com/office/officeart/2005/8/layout/StepDownProcess"/>
    <dgm:cxn modelId="{286E1E01-6807-47D3-B54C-BD0EB7644184}" type="presOf" srcId="{96E39675-734F-499C-BEF0-41622C18BD18}" destId="{15CF33F8-1F83-4149-87E9-8EEC626604A1}" srcOrd="0" destOrd="0" presId="urn:microsoft.com/office/officeart/2005/8/layout/StepDownProcess"/>
    <dgm:cxn modelId="{5F009C98-A838-4D6C-857E-7FB5D80C8610}" type="presOf" srcId="{4A217E6E-1688-4EE8-AA1D-F31735646AD6}" destId="{F6E1B40E-2AFB-44D3-A0BF-557E6E9B16D6}" srcOrd="0" destOrd="0" presId="urn:microsoft.com/office/officeart/2005/8/layout/StepDownProcess"/>
    <dgm:cxn modelId="{F6B592BA-490C-443E-BEE6-19057EA64C66}" srcId="{96E39675-734F-499C-BEF0-41622C18BD18}" destId="{6B6FD5AF-0595-440E-90A2-64784834227B}" srcOrd="0" destOrd="0" parTransId="{EF3668F4-F76B-4FF9-B6B1-F884A97FEC7A}" sibTransId="{11E91777-24FF-416B-8078-9BDD93F8CCF4}"/>
    <dgm:cxn modelId="{B31E1D17-C1F3-43DD-9F17-7E277E85805A}" srcId="{576497B5-5C18-4137-8F67-54390C13CFD7}" destId="{96E39675-734F-499C-BEF0-41622C18BD18}" srcOrd="1" destOrd="0" parTransId="{30697EFF-2C97-4E0B-8B66-6CDDAE42C124}" sibTransId="{F65C4BDF-775B-43F4-B9F2-8826968E7673}"/>
    <dgm:cxn modelId="{CB07608F-A951-4F62-9DF1-B7D29A40A55A}" srcId="{576497B5-5C18-4137-8F67-54390C13CFD7}" destId="{4A217E6E-1688-4EE8-AA1D-F31735646AD6}" srcOrd="0" destOrd="0" parTransId="{19A5A37A-7CD8-44DF-A405-82E6F0E37FFD}" sibTransId="{25FE44E0-1BFA-4CB1-90AF-AD22FC21FEFD}"/>
    <dgm:cxn modelId="{D5BC49BB-5268-4315-B590-06124BB56E95}" srcId="{F05BF81C-4318-4A6E-9D54-E187AB5976C3}" destId="{50072161-72BB-4C5D-8191-C80597DC3231}" srcOrd="0" destOrd="0" parTransId="{14608E10-C5CE-4569-9FF8-D4C746E6C847}" sibTransId="{D2B17312-A766-4AE8-8605-A89988496C23}"/>
    <dgm:cxn modelId="{9C0A254C-B6BF-4534-B50B-6D916511DCC7}" type="presOf" srcId="{576497B5-5C18-4137-8F67-54390C13CFD7}" destId="{31114547-1C3D-4511-9578-0491DB9DCEC6}" srcOrd="0" destOrd="0" presId="urn:microsoft.com/office/officeart/2005/8/layout/StepDownProcess"/>
    <dgm:cxn modelId="{AA7E9F36-C08B-41B8-BDEC-BC340F1FF52B}" type="presOf" srcId="{6B6FD5AF-0595-440E-90A2-64784834227B}" destId="{B8D46E9E-5462-455E-8910-6D794086C269}" srcOrd="0" destOrd="0" presId="urn:microsoft.com/office/officeart/2005/8/layout/StepDownProcess"/>
    <dgm:cxn modelId="{2CD4F00E-86DE-461A-8D30-1873D3CAA520}" type="presParOf" srcId="{31114547-1C3D-4511-9578-0491DB9DCEC6}" destId="{1F609E98-6754-4123-8778-AFF8D2331FF4}" srcOrd="0" destOrd="0" presId="urn:microsoft.com/office/officeart/2005/8/layout/StepDownProcess"/>
    <dgm:cxn modelId="{F6552C08-653D-4496-A420-5C9C5449B854}" type="presParOf" srcId="{1F609E98-6754-4123-8778-AFF8D2331FF4}" destId="{DD265670-0DD0-4E2E-B445-BE574AB27743}" srcOrd="0" destOrd="0" presId="urn:microsoft.com/office/officeart/2005/8/layout/StepDownProcess"/>
    <dgm:cxn modelId="{4D964712-BB3D-459A-A7E6-560C3C4EC3A1}" type="presParOf" srcId="{1F609E98-6754-4123-8778-AFF8D2331FF4}" destId="{F6E1B40E-2AFB-44D3-A0BF-557E6E9B16D6}" srcOrd="1" destOrd="0" presId="urn:microsoft.com/office/officeart/2005/8/layout/StepDownProcess"/>
    <dgm:cxn modelId="{D0E55A17-3710-42D7-B158-A878ADC7A6C2}" type="presParOf" srcId="{1F609E98-6754-4123-8778-AFF8D2331FF4}" destId="{B60BD90A-8BF3-48CB-A3D4-F0DCA68FAE7C}" srcOrd="2" destOrd="0" presId="urn:microsoft.com/office/officeart/2005/8/layout/StepDownProcess"/>
    <dgm:cxn modelId="{38AEDF51-2607-4B00-A959-D6F224A0E05F}" type="presParOf" srcId="{31114547-1C3D-4511-9578-0491DB9DCEC6}" destId="{018508C3-6608-4E3A-87EA-FF67AB23438B}" srcOrd="1" destOrd="0" presId="urn:microsoft.com/office/officeart/2005/8/layout/StepDownProcess"/>
    <dgm:cxn modelId="{0DEAE557-136A-4395-96FB-9F307E755C76}" type="presParOf" srcId="{31114547-1C3D-4511-9578-0491DB9DCEC6}" destId="{3C4F4420-9085-4169-A4FC-FD360DA1DA74}" srcOrd="2" destOrd="0" presId="urn:microsoft.com/office/officeart/2005/8/layout/StepDownProcess"/>
    <dgm:cxn modelId="{364A9B37-1873-45F8-A207-6DF8BCF8E1B7}" type="presParOf" srcId="{3C4F4420-9085-4169-A4FC-FD360DA1DA74}" destId="{A0462443-23D4-46F3-B812-B8276306E0C5}" srcOrd="0" destOrd="0" presId="urn:microsoft.com/office/officeart/2005/8/layout/StepDownProcess"/>
    <dgm:cxn modelId="{77B13A4E-A8B5-49CB-9C4D-E0820B9A4E3E}" type="presParOf" srcId="{3C4F4420-9085-4169-A4FC-FD360DA1DA74}" destId="{15CF33F8-1F83-4149-87E9-8EEC626604A1}" srcOrd="1" destOrd="0" presId="urn:microsoft.com/office/officeart/2005/8/layout/StepDownProcess"/>
    <dgm:cxn modelId="{1DC56AE9-DD85-4A73-8784-1EA01ED56E4F}" type="presParOf" srcId="{3C4F4420-9085-4169-A4FC-FD360DA1DA74}" destId="{B8D46E9E-5462-455E-8910-6D794086C269}" srcOrd="2" destOrd="0" presId="urn:microsoft.com/office/officeart/2005/8/layout/StepDownProcess"/>
    <dgm:cxn modelId="{634179F2-D7FD-41A6-B988-7F4815DF6E1E}" type="presParOf" srcId="{31114547-1C3D-4511-9578-0491DB9DCEC6}" destId="{4B65E0F1-875A-4F35-A808-B64222C912A1}" srcOrd="3" destOrd="0" presId="urn:microsoft.com/office/officeart/2005/8/layout/StepDownProcess"/>
    <dgm:cxn modelId="{A8D2E1FA-A741-4AE7-BF05-0086062D66E0}" type="presParOf" srcId="{31114547-1C3D-4511-9578-0491DB9DCEC6}" destId="{54230170-9BEE-4C43-A7D4-E535538FEA6D}" srcOrd="4" destOrd="0" presId="urn:microsoft.com/office/officeart/2005/8/layout/StepDownProcess"/>
    <dgm:cxn modelId="{F41653FF-E796-4FE6-8D00-C8F29D3591B8}" type="presParOf" srcId="{54230170-9BEE-4C43-A7D4-E535538FEA6D}" destId="{6F024BE6-70CA-495E-9BB3-854A95C7B434}" srcOrd="0" destOrd="0" presId="urn:microsoft.com/office/officeart/2005/8/layout/StepDownProcess"/>
    <dgm:cxn modelId="{5DE4AEB2-5EF1-435E-8418-269E6B45BE89}" type="presParOf" srcId="{54230170-9BEE-4C43-A7D4-E535538FEA6D}" destId="{5A84AD28-2D20-42E5-8ADE-E01F0E5B2C0B}"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EAAE61-F89D-4EB8-81BB-3B89A90BBCAA}"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es-ES"/>
        </a:p>
      </dgm:t>
    </dgm:pt>
    <dgm:pt modelId="{C44C21C7-7C4A-4096-8DD4-D252B241ABCE}">
      <dgm:prSet phldrT="[Texto]"/>
      <dgm:spPr/>
      <dgm:t>
        <a:bodyPr/>
        <a:lstStyle/>
        <a:p>
          <a:r>
            <a:rPr lang="es-ES" b="1" dirty="0" smtClean="0">
              <a:solidFill>
                <a:schemeClr val="tx1"/>
              </a:solidFill>
            </a:rPr>
            <a:t>ABC</a:t>
          </a:r>
          <a:endParaRPr lang="es-ES" b="1" dirty="0">
            <a:solidFill>
              <a:schemeClr val="tx1"/>
            </a:solidFill>
          </a:endParaRPr>
        </a:p>
      </dgm:t>
    </dgm:pt>
    <dgm:pt modelId="{7CF93C2F-AF34-4638-B56F-18A59C83022A}" type="parTrans" cxnId="{B1836B02-8520-46EA-9C70-9F0D16C41890}">
      <dgm:prSet/>
      <dgm:spPr/>
      <dgm:t>
        <a:bodyPr/>
        <a:lstStyle/>
        <a:p>
          <a:endParaRPr lang="es-ES">
            <a:solidFill>
              <a:schemeClr val="tx1"/>
            </a:solidFill>
          </a:endParaRPr>
        </a:p>
      </dgm:t>
    </dgm:pt>
    <dgm:pt modelId="{898D05FE-F0F2-42B8-BB7F-747697517C5F}" type="sibTrans" cxnId="{B1836B02-8520-46EA-9C70-9F0D16C41890}">
      <dgm:prSet/>
      <dgm:spPr/>
      <dgm:t>
        <a:bodyPr/>
        <a:lstStyle/>
        <a:p>
          <a:endParaRPr lang="es-ES">
            <a:solidFill>
              <a:schemeClr val="tx1"/>
            </a:solidFill>
          </a:endParaRPr>
        </a:p>
      </dgm:t>
    </dgm:pt>
    <dgm:pt modelId="{37D35167-C3AA-4D09-8B72-AD2FEE7B878F}">
      <dgm:prSet phldrT="[Texto]" custT="1"/>
      <dgm:spPr/>
      <dgm:t>
        <a:bodyPr/>
        <a:lstStyle/>
        <a:p>
          <a:r>
            <a:rPr lang="es-EC" sz="1400" dirty="0" smtClean="0">
              <a:solidFill>
                <a:schemeClr val="tx1"/>
              </a:solidFill>
            </a:rPr>
            <a:t>Porcentaje de rendimiento de alcohol etílico y contenido de metanol</a:t>
          </a:r>
          <a:endParaRPr lang="es-ES" sz="1400" dirty="0">
            <a:solidFill>
              <a:schemeClr val="tx1"/>
            </a:solidFill>
          </a:endParaRPr>
        </a:p>
      </dgm:t>
    </dgm:pt>
    <dgm:pt modelId="{798AAFCE-6C3A-4E1A-8300-5A1325E023A6}" type="parTrans" cxnId="{C2607518-69FE-471C-AEB5-5A5033E49B99}">
      <dgm:prSet/>
      <dgm:spPr/>
      <dgm:t>
        <a:bodyPr/>
        <a:lstStyle/>
        <a:p>
          <a:endParaRPr lang="es-ES">
            <a:solidFill>
              <a:schemeClr val="tx1"/>
            </a:solidFill>
          </a:endParaRPr>
        </a:p>
      </dgm:t>
    </dgm:pt>
    <dgm:pt modelId="{F42B729C-16D6-4E79-923C-EC2C1E290B4C}" type="sibTrans" cxnId="{C2607518-69FE-471C-AEB5-5A5033E49B99}">
      <dgm:prSet/>
      <dgm:spPr/>
      <dgm:t>
        <a:bodyPr/>
        <a:lstStyle/>
        <a:p>
          <a:endParaRPr lang="es-ES">
            <a:solidFill>
              <a:schemeClr val="tx1"/>
            </a:solidFill>
          </a:endParaRPr>
        </a:p>
      </dgm:t>
    </dgm:pt>
    <dgm:pt modelId="{2952330F-8DBD-484F-B265-F9454ACF6CAD}">
      <dgm:prSet phldrT="[Texto]" custT="1"/>
      <dgm:spPr/>
      <dgm:t>
        <a:bodyPr/>
        <a:lstStyle/>
        <a:p>
          <a:r>
            <a:rPr lang="es-EC" sz="1400" dirty="0" smtClean="0">
              <a:solidFill>
                <a:schemeClr val="tx1"/>
              </a:solidFill>
            </a:rPr>
            <a:t>T3 </a:t>
          </a:r>
        </a:p>
        <a:p>
          <a:r>
            <a:rPr lang="es-EC" sz="1400" dirty="0" smtClean="0">
              <a:solidFill>
                <a:schemeClr val="tx1"/>
              </a:solidFill>
            </a:rPr>
            <a:t>(Cacao Nacional + Levadura + Pasteurizado)</a:t>
          </a:r>
        </a:p>
        <a:p>
          <a:r>
            <a:rPr lang="es-EC" sz="1400" dirty="0" smtClean="0">
              <a:solidFill>
                <a:schemeClr val="tx1"/>
              </a:solidFill>
            </a:rPr>
            <a:t>mayor porcentaje de rendimiento 19,49%  menor contenido de metanol  2,22mg/100ml</a:t>
          </a:r>
          <a:endParaRPr lang="es-ES" sz="1400" dirty="0">
            <a:solidFill>
              <a:schemeClr val="tx1"/>
            </a:solidFill>
          </a:endParaRPr>
        </a:p>
      </dgm:t>
    </dgm:pt>
    <dgm:pt modelId="{6859079F-113B-4EDD-99BB-8BE4F34F483E}" type="parTrans" cxnId="{3FDBB649-E2E2-4CA7-B0DD-213567860521}">
      <dgm:prSet/>
      <dgm:spPr/>
      <dgm:t>
        <a:bodyPr/>
        <a:lstStyle/>
        <a:p>
          <a:endParaRPr lang="es-ES">
            <a:solidFill>
              <a:schemeClr val="tx1"/>
            </a:solidFill>
          </a:endParaRPr>
        </a:p>
      </dgm:t>
    </dgm:pt>
    <dgm:pt modelId="{5C1126A2-B812-47AF-B174-5399937997FB}" type="sibTrans" cxnId="{3FDBB649-E2E2-4CA7-B0DD-213567860521}">
      <dgm:prSet/>
      <dgm:spPr/>
      <dgm:t>
        <a:bodyPr/>
        <a:lstStyle/>
        <a:p>
          <a:endParaRPr lang="es-ES">
            <a:solidFill>
              <a:schemeClr val="tx1"/>
            </a:solidFill>
          </a:endParaRPr>
        </a:p>
      </dgm:t>
    </dgm:pt>
    <dgm:pt modelId="{7F3EBB86-9FE0-4006-B3B3-19F9EF4173D9}" type="pres">
      <dgm:prSet presAssocID="{12EAAE61-F89D-4EB8-81BB-3B89A90BBCAA}" presName="Name0" presStyleCnt="0">
        <dgm:presLayoutVars>
          <dgm:chMax val="1"/>
          <dgm:dir/>
          <dgm:animLvl val="ctr"/>
          <dgm:resizeHandles val="exact"/>
        </dgm:presLayoutVars>
      </dgm:prSet>
      <dgm:spPr/>
      <dgm:t>
        <a:bodyPr/>
        <a:lstStyle/>
        <a:p>
          <a:endParaRPr lang="es-ES"/>
        </a:p>
      </dgm:t>
    </dgm:pt>
    <dgm:pt modelId="{DF33C81A-886F-404F-A1AE-45CDF92B8462}" type="pres">
      <dgm:prSet presAssocID="{C44C21C7-7C4A-4096-8DD4-D252B241ABCE}" presName="centerShape" presStyleLbl="node0" presStyleIdx="0" presStyleCnt="1"/>
      <dgm:spPr/>
      <dgm:t>
        <a:bodyPr/>
        <a:lstStyle/>
        <a:p>
          <a:endParaRPr lang="es-ES"/>
        </a:p>
      </dgm:t>
    </dgm:pt>
    <dgm:pt modelId="{4480AE36-C9F6-4DF2-A76C-A11E1B3E06F8}" type="pres">
      <dgm:prSet presAssocID="{798AAFCE-6C3A-4E1A-8300-5A1325E023A6}" presName="parTrans" presStyleLbl="sibTrans2D1" presStyleIdx="0" presStyleCnt="2"/>
      <dgm:spPr/>
      <dgm:t>
        <a:bodyPr/>
        <a:lstStyle/>
        <a:p>
          <a:endParaRPr lang="es-ES"/>
        </a:p>
      </dgm:t>
    </dgm:pt>
    <dgm:pt modelId="{C9278DD1-BAE8-4954-8CE7-9406601250F1}" type="pres">
      <dgm:prSet presAssocID="{798AAFCE-6C3A-4E1A-8300-5A1325E023A6}" presName="connectorText" presStyleLbl="sibTrans2D1" presStyleIdx="0" presStyleCnt="2"/>
      <dgm:spPr/>
      <dgm:t>
        <a:bodyPr/>
        <a:lstStyle/>
        <a:p>
          <a:endParaRPr lang="es-ES"/>
        </a:p>
      </dgm:t>
    </dgm:pt>
    <dgm:pt modelId="{1A8DA5CC-B713-4296-ADE9-706AB8657427}" type="pres">
      <dgm:prSet presAssocID="{37D35167-C3AA-4D09-8B72-AD2FEE7B878F}" presName="node" presStyleLbl="node1" presStyleIdx="0" presStyleCnt="2" custScaleX="135379" custScaleY="106439">
        <dgm:presLayoutVars>
          <dgm:bulletEnabled val="1"/>
        </dgm:presLayoutVars>
      </dgm:prSet>
      <dgm:spPr/>
      <dgm:t>
        <a:bodyPr/>
        <a:lstStyle/>
        <a:p>
          <a:endParaRPr lang="es-ES"/>
        </a:p>
      </dgm:t>
    </dgm:pt>
    <dgm:pt modelId="{E4B57120-C58C-41F9-834C-7030F092A9EE}" type="pres">
      <dgm:prSet presAssocID="{6859079F-113B-4EDD-99BB-8BE4F34F483E}" presName="parTrans" presStyleLbl="sibTrans2D1" presStyleIdx="1" presStyleCnt="2"/>
      <dgm:spPr/>
      <dgm:t>
        <a:bodyPr/>
        <a:lstStyle/>
        <a:p>
          <a:endParaRPr lang="es-ES"/>
        </a:p>
      </dgm:t>
    </dgm:pt>
    <dgm:pt modelId="{D20ED500-FAA0-468F-BE4E-EF69641D7575}" type="pres">
      <dgm:prSet presAssocID="{6859079F-113B-4EDD-99BB-8BE4F34F483E}" presName="connectorText" presStyleLbl="sibTrans2D1" presStyleIdx="1" presStyleCnt="2"/>
      <dgm:spPr/>
      <dgm:t>
        <a:bodyPr/>
        <a:lstStyle/>
        <a:p>
          <a:endParaRPr lang="es-ES"/>
        </a:p>
      </dgm:t>
    </dgm:pt>
    <dgm:pt modelId="{FE594BAC-B06F-4314-8B98-EB122BAC615D}" type="pres">
      <dgm:prSet presAssocID="{2952330F-8DBD-484F-B265-F9454ACF6CAD}" presName="node" presStyleLbl="node1" presStyleIdx="1" presStyleCnt="2" custScaleX="203601" custScaleY="122425">
        <dgm:presLayoutVars>
          <dgm:bulletEnabled val="1"/>
        </dgm:presLayoutVars>
      </dgm:prSet>
      <dgm:spPr/>
      <dgm:t>
        <a:bodyPr/>
        <a:lstStyle/>
        <a:p>
          <a:endParaRPr lang="es-ES"/>
        </a:p>
      </dgm:t>
    </dgm:pt>
  </dgm:ptLst>
  <dgm:cxnLst>
    <dgm:cxn modelId="{12A3A19E-D037-4DC5-AE36-1979CB3B5B23}" type="presOf" srcId="{C44C21C7-7C4A-4096-8DD4-D252B241ABCE}" destId="{DF33C81A-886F-404F-A1AE-45CDF92B8462}" srcOrd="0" destOrd="0" presId="urn:microsoft.com/office/officeart/2005/8/layout/radial5"/>
    <dgm:cxn modelId="{FE18195F-FEA0-48FE-AEB1-E822C52703EE}" type="presOf" srcId="{798AAFCE-6C3A-4E1A-8300-5A1325E023A6}" destId="{C9278DD1-BAE8-4954-8CE7-9406601250F1}" srcOrd="1" destOrd="0" presId="urn:microsoft.com/office/officeart/2005/8/layout/radial5"/>
    <dgm:cxn modelId="{9D116DA4-B2A9-46C0-9A45-CD8C736977FA}" type="presOf" srcId="{2952330F-8DBD-484F-B265-F9454ACF6CAD}" destId="{FE594BAC-B06F-4314-8B98-EB122BAC615D}" srcOrd="0" destOrd="0" presId="urn:microsoft.com/office/officeart/2005/8/layout/radial5"/>
    <dgm:cxn modelId="{2E698607-524D-461F-AF23-2C6DE5AF3F27}" type="presOf" srcId="{37D35167-C3AA-4D09-8B72-AD2FEE7B878F}" destId="{1A8DA5CC-B713-4296-ADE9-706AB8657427}" srcOrd="0" destOrd="0" presId="urn:microsoft.com/office/officeart/2005/8/layout/radial5"/>
    <dgm:cxn modelId="{0257C344-96D2-4320-AD37-8E16BEE90965}" type="presOf" srcId="{6859079F-113B-4EDD-99BB-8BE4F34F483E}" destId="{E4B57120-C58C-41F9-834C-7030F092A9EE}" srcOrd="0" destOrd="0" presId="urn:microsoft.com/office/officeart/2005/8/layout/radial5"/>
    <dgm:cxn modelId="{B1836B02-8520-46EA-9C70-9F0D16C41890}" srcId="{12EAAE61-F89D-4EB8-81BB-3B89A90BBCAA}" destId="{C44C21C7-7C4A-4096-8DD4-D252B241ABCE}" srcOrd="0" destOrd="0" parTransId="{7CF93C2F-AF34-4638-B56F-18A59C83022A}" sibTransId="{898D05FE-F0F2-42B8-BB7F-747697517C5F}"/>
    <dgm:cxn modelId="{DE08D6A6-23A7-4809-A621-E6A63E625F2A}" type="presOf" srcId="{6859079F-113B-4EDD-99BB-8BE4F34F483E}" destId="{D20ED500-FAA0-468F-BE4E-EF69641D7575}" srcOrd="1" destOrd="0" presId="urn:microsoft.com/office/officeart/2005/8/layout/radial5"/>
    <dgm:cxn modelId="{08351FC2-2F01-4FE9-B660-8E2616F51D62}" type="presOf" srcId="{798AAFCE-6C3A-4E1A-8300-5A1325E023A6}" destId="{4480AE36-C9F6-4DF2-A76C-A11E1B3E06F8}" srcOrd="0" destOrd="0" presId="urn:microsoft.com/office/officeart/2005/8/layout/radial5"/>
    <dgm:cxn modelId="{D0543E70-431E-4EB2-A8C7-C56C8B08CAB4}" type="presOf" srcId="{12EAAE61-F89D-4EB8-81BB-3B89A90BBCAA}" destId="{7F3EBB86-9FE0-4006-B3B3-19F9EF4173D9}" srcOrd="0" destOrd="0" presId="urn:microsoft.com/office/officeart/2005/8/layout/radial5"/>
    <dgm:cxn modelId="{3FDBB649-E2E2-4CA7-B0DD-213567860521}" srcId="{C44C21C7-7C4A-4096-8DD4-D252B241ABCE}" destId="{2952330F-8DBD-484F-B265-F9454ACF6CAD}" srcOrd="1" destOrd="0" parTransId="{6859079F-113B-4EDD-99BB-8BE4F34F483E}" sibTransId="{5C1126A2-B812-47AF-B174-5399937997FB}"/>
    <dgm:cxn modelId="{C2607518-69FE-471C-AEB5-5A5033E49B99}" srcId="{C44C21C7-7C4A-4096-8DD4-D252B241ABCE}" destId="{37D35167-C3AA-4D09-8B72-AD2FEE7B878F}" srcOrd="0" destOrd="0" parTransId="{798AAFCE-6C3A-4E1A-8300-5A1325E023A6}" sibTransId="{F42B729C-16D6-4E79-923C-EC2C1E290B4C}"/>
    <dgm:cxn modelId="{6B194DC0-895D-4CB8-A18A-EB2A7BED7341}" type="presParOf" srcId="{7F3EBB86-9FE0-4006-B3B3-19F9EF4173D9}" destId="{DF33C81A-886F-404F-A1AE-45CDF92B8462}" srcOrd="0" destOrd="0" presId="urn:microsoft.com/office/officeart/2005/8/layout/radial5"/>
    <dgm:cxn modelId="{D160C20D-3440-4D6E-BDB8-0BB2D4F5FE37}" type="presParOf" srcId="{7F3EBB86-9FE0-4006-B3B3-19F9EF4173D9}" destId="{4480AE36-C9F6-4DF2-A76C-A11E1B3E06F8}" srcOrd="1" destOrd="0" presId="urn:microsoft.com/office/officeart/2005/8/layout/radial5"/>
    <dgm:cxn modelId="{0164AAFE-A6FE-4C15-BB48-2B5C0CFC84F8}" type="presParOf" srcId="{4480AE36-C9F6-4DF2-A76C-A11E1B3E06F8}" destId="{C9278DD1-BAE8-4954-8CE7-9406601250F1}" srcOrd="0" destOrd="0" presId="urn:microsoft.com/office/officeart/2005/8/layout/radial5"/>
    <dgm:cxn modelId="{1BCB6AAD-FA59-4BDC-9873-E5B9BF038E11}" type="presParOf" srcId="{7F3EBB86-9FE0-4006-B3B3-19F9EF4173D9}" destId="{1A8DA5CC-B713-4296-ADE9-706AB8657427}" srcOrd="2" destOrd="0" presId="urn:microsoft.com/office/officeart/2005/8/layout/radial5"/>
    <dgm:cxn modelId="{6D73740F-694C-4B0A-B46C-0E8E5BCD45F4}" type="presParOf" srcId="{7F3EBB86-9FE0-4006-B3B3-19F9EF4173D9}" destId="{E4B57120-C58C-41F9-834C-7030F092A9EE}" srcOrd="3" destOrd="0" presId="urn:microsoft.com/office/officeart/2005/8/layout/radial5"/>
    <dgm:cxn modelId="{BFB1CE1F-E345-46DB-8764-2CF46FC6DB66}" type="presParOf" srcId="{E4B57120-C58C-41F9-834C-7030F092A9EE}" destId="{D20ED500-FAA0-468F-BE4E-EF69641D7575}" srcOrd="0" destOrd="0" presId="urn:microsoft.com/office/officeart/2005/8/layout/radial5"/>
    <dgm:cxn modelId="{81B255D0-30A0-48D5-AF04-9BC8FFC8829C}" type="presParOf" srcId="{7F3EBB86-9FE0-4006-B3B3-19F9EF4173D9}" destId="{FE594BAC-B06F-4314-8B98-EB122BAC615D}" srcOrd="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F3F34-CA0D-402B-879D-F5BAFD1C138E}">
      <dsp:nvSpPr>
        <dsp:cNvPr id="0" name=""/>
        <dsp:cNvSpPr/>
      </dsp:nvSpPr>
      <dsp:spPr>
        <a:xfrm>
          <a:off x="747" y="267181"/>
          <a:ext cx="2914798" cy="1748879"/>
        </a:xfrm>
        <a:prstGeom prst="rect">
          <a:avLst/>
        </a:prstGeom>
        <a:solidFill>
          <a:schemeClr val="lt1">
            <a:hueOff val="0"/>
            <a:satOff val="0"/>
            <a:lumOff val="0"/>
            <a:alphaOff val="0"/>
          </a:schemeClr>
        </a:solidFill>
        <a:ln w="50800" cap="flat" cmpd="sng" algn="ctr">
          <a:solidFill>
            <a:schemeClr val="accent2">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just"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Valorar las características físico-químicas del etanol obtenido a partir de dos variedades de cacao (CCN-51 y Nacional).</a:t>
          </a:r>
          <a:endParaRPr lang="es-EC" sz="2100" kern="1200" dirty="0">
            <a:latin typeface="Times New Roman" panose="02020603050405020304" pitchFamily="18" charset="0"/>
            <a:cs typeface="Times New Roman" panose="02020603050405020304" pitchFamily="18" charset="0"/>
          </a:endParaRPr>
        </a:p>
      </dsp:txBody>
      <dsp:txXfrm>
        <a:off x="747" y="267181"/>
        <a:ext cx="2914798" cy="1748879"/>
      </dsp:txXfrm>
    </dsp:sp>
    <dsp:sp modelId="{5CA214DB-9EB3-4C1C-9A89-9CC52BB20846}">
      <dsp:nvSpPr>
        <dsp:cNvPr id="0" name=""/>
        <dsp:cNvSpPr/>
      </dsp:nvSpPr>
      <dsp:spPr>
        <a:xfrm>
          <a:off x="3207025" y="267181"/>
          <a:ext cx="2914798" cy="1748879"/>
        </a:xfrm>
        <a:prstGeom prst="rect">
          <a:avLst/>
        </a:prstGeom>
        <a:solidFill>
          <a:schemeClr val="lt1">
            <a:hueOff val="0"/>
            <a:satOff val="0"/>
            <a:lumOff val="0"/>
            <a:alphaOff val="0"/>
          </a:schemeClr>
        </a:solidFill>
        <a:ln w="50800" cap="flat" cmpd="sng" algn="ctr">
          <a:solidFill>
            <a:schemeClr val="accent2">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just"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Determinar el costo de producción del etanol elaborado a partir del mucílago de cacao.</a:t>
          </a:r>
          <a:endParaRPr lang="es-EC" sz="2100" kern="1200" dirty="0">
            <a:latin typeface="Times New Roman" panose="02020603050405020304" pitchFamily="18" charset="0"/>
            <a:cs typeface="Times New Roman" panose="02020603050405020304" pitchFamily="18" charset="0"/>
          </a:endParaRPr>
        </a:p>
      </dsp:txBody>
      <dsp:txXfrm>
        <a:off x="3207025" y="267181"/>
        <a:ext cx="2914798" cy="1748879"/>
      </dsp:txXfrm>
    </dsp:sp>
    <dsp:sp modelId="{70369E0B-4F3C-4233-99C8-181CB3CBEC41}">
      <dsp:nvSpPr>
        <dsp:cNvPr id="0" name=""/>
        <dsp:cNvSpPr/>
      </dsp:nvSpPr>
      <dsp:spPr>
        <a:xfrm>
          <a:off x="747" y="2307540"/>
          <a:ext cx="2914798" cy="1748879"/>
        </a:xfrm>
        <a:prstGeom prst="rect">
          <a:avLst/>
        </a:prstGeom>
        <a:solidFill>
          <a:schemeClr val="lt1">
            <a:hueOff val="0"/>
            <a:satOff val="0"/>
            <a:lumOff val="0"/>
            <a:alphaOff val="0"/>
          </a:schemeClr>
        </a:solidFill>
        <a:ln w="50800" cap="flat" cmpd="sng" algn="ctr">
          <a:solidFill>
            <a:schemeClr val="accent2">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just"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Evaluar la influencia de los microorganismos fermentativos en el proceso de obtención de alcohol etílico. </a:t>
          </a:r>
          <a:endParaRPr lang="es-EC" sz="2100" kern="1200" dirty="0">
            <a:latin typeface="Times New Roman" panose="02020603050405020304" pitchFamily="18" charset="0"/>
            <a:cs typeface="Times New Roman" panose="02020603050405020304" pitchFamily="18" charset="0"/>
          </a:endParaRPr>
        </a:p>
      </dsp:txBody>
      <dsp:txXfrm>
        <a:off x="747" y="2307540"/>
        <a:ext cx="2914798" cy="1748879"/>
      </dsp:txXfrm>
    </dsp:sp>
    <dsp:sp modelId="{BC086C2D-3BB8-4826-8858-2BBC37B8CF12}">
      <dsp:nvSpPr>
        <dsp:cNvPr id="0" name=""/>
        <dsp:cNvSpPr/>
      </dsp:nvSpPr>
      <dsp:spPr>
        <a:xfrm>
          <a:off x="3207025" y="2307540"/>
          <a:ext cx="2914798" cy="1748879"/>
        </a:xfrm>
        <a:prstGeom prst="rect">
          <a:avLst/>
        </a:prstGeom>
        <a:solidFill>
          <a:schemeClr val="lt1">
            <a:hueOff val="0"/>
            <a:satOff val="0"/>
            <a:lumOff val="0"/>
            <a:alphaOff val="0"/>
          </a:schemeClr>
        </a:solidFill>
        <a:ln w="50800" cap="flat" cmpd="sng" algn="ctr">
          <a:solidFill>
            <a:schemeClr val="accent2">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lvl="0" algn="just"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Evaluar la influencia de la pasteurización en el proceso de fermentación para la obtención de alcohol etílico.</a:t>
          </a:r>
          <a:endParaRPr lang="es-EC" sz="2100" kern="1200" dirty="0">
            <a:latin typeface="Times New Roman" panose="02020603050405020304" pitchFamily="18" charset="0"/>
            <a:cs typeface="Times New Roman" panose="02020603050405020304" pitchFamily="18" charset="0"/>
          </a:endParaRPr>
        </a:p>
      </dsp:txBody>
      <dsp:txXfrm>
        <a:off x="3207025" y="2307540"/>
        <a:ext cx="2914798" cy="17488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61612-5D55-45D3-B2FF-0AEEEA0577B7}">
      <dsp:nvSpPr>
        <dsp:cNvPr id="0" name=""/>
        <dsp:cNvSpPr/>
      </dsp:nvSpPr>
      <dsp:spPr>
        <a:xfrm>
          <a:off x="3675" y="349784"/>
          <a:ext cx="3583305" cy="1353600"/>
        </a:xfrm>
        <a:prstGeom prst="rect">
          <a:avLst/>
        </a:prstGeom>
        <a:solidFill>
          <a:schemeClr val="accent2">
            <a:hueOff val="0"/>
            <a:satOff val="0"/>
            <a:lumOff val="0"/>
            <a:alphaOff val="0"/>
          </a:schemeClr>
        </a:solidFill>
        <a:ln w="55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191008" rIns="334264" bIns="191008" numCol="1" spcCol="1270" anchor="ctr" anchorCtr="0">
          <a:noAutofit/>
        </a:bodyPr>
        <a:lstStyle/>
        <a:p>
          <a:pPr lvl="0" algn="ctr" defTabSz="2089150">
            <a:lnSpc>
              <a:spcPct val="90000"/>
            </a:lnSpc>
            <a:spcBef>
              <a:spcPct val="0"/>
            </a:spcBef>
            <a:spcAft>
              <a:spcPct val="35000"/>
            </a:spcAft>
          </a:pPr>
          <a:r>
            <a:rPr lang="es-EC" sz="4700" kern="1200" dirty="0" smtClean="0">
              <a:latin typeface="Times New Roman" panose="02020603050405020304" pitchFamily="18" charset="0"/>
              <a:cs typeface="Times New Roman" panose="02020603050405020304" pitchFamily="18" charset="0"/>
            </a:rPr>
            <a:t>FACTOR A</a:t>
          </a:r>
          <a:endParaRPr lang="es-EC" sz="4700" kern="1200" dirty="0">
            <a:latin typeface="Times New Roman" panose="02020603050405020304" pitchFamily="18" charset="0"/>
            <a:cs typeface="Times New Roman" panose="02020603050405020304" pitchFamily="18" charset="0"/>
          </a:endParaRPr>
        </a:p>
      </dsp:txBody>
      <dsp:txXfrm>
        <a:off x="3675" y="349784"/>
        <a:ext cx="3583305" cy="1353600"/>
      </dsp:txXfrm>
    </dsp:sp>
    <dsp:sp modelId="{8EBACAB8-9A96-4971-9BAF-C35C7A55378A}">
      <dsp:nvSpPr>
        <dsp:cNvPr id="0" name=""/>
        <dsp:cNvSpPr/>
      </dsp:nvSpPr>
      <dsp:spPr>
        <a:xfrm>
          <a:off x="3675" y="1716662"/>
          <a:ext cx="3583305" cy="3953100"/>
        </a:xfrm>
        <a:prstGeom prst="rect">
          <a:avLst/>
        </a:prstGeom>
        <a:solidFill>
          <a:schemeClr val="accent2">
            <a:tint val="40000"/>
            <a:alpha val="90000"/>
            <a:hueOff val="0"/>
            <a:satOff val="0"/>
            <a:lumOff val="0"/>
            <a:alphaOff val="0"/>
          </a:schemeClr>
        </a:solidFill>
        <a:ln w="55000" cap="flat" cmpd="thickThin"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H</a:t>
          </a:r>
          <a:r>
            <a:rPr lang="es-EC" sz="2000" b="1" kern="1200" baseline="-25000" dirty="0" smtClean="0">
              <a:latin typeface="Times New Roman" panose="02020603050405020304" pitchFamily="18" charset="0"/>
              <a:cs typeface="Times New Roman" panose="02020603050405020304" pitchFamily="18" charset="0"/>
            </a:rPr>
            <a:t>0</a:t>
          </a:r>
          <a:r>
            <a:rPr lang="es-EC" sz="2000" kern="1200" dirty="0" smtClean="0">
              <a:latin typeface="Times New Roman" panose="02020603050405020304" pitchFamily="18" charset="0"/>
              <a:cs typeface="Times New Roman" panose="02020603050405020304" pitchFamily="18" charset="0"/>
            </a:rPr>
            <a:t>= Las diferentes variedades de cacao no influyen en las características del alcohol etílico a partir de mucílago de cacao.</a:t>
          </a:r>
          <a:endParaRPr lang="es-EC" sz="2000" kern="1200" dirty="0">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endParaRPr lang="es-EC" sz="2000" kern="1200" dirty="0">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H</a:t>
          </a:r>
          <a:r>
            <a:rPr lang="es-EC" sz="2000" b="1" kern="1200" baseline="-25000" dirty="0" smtClean="0">
              <a:latin typeface="Times New Roman" panose="02020603050405020304" pitchFamily="18" charset="0"/>
              <a:cs typeface="Times New Roman" panose="02020603050405020304" pitchFamily="18" charset="0"/>
            </a:rPr>
            <a:t>1</a:t>
          </a:r>
          <a:r>
            <a:rPr lang="es-EC" sz="2000" kern="1200" dirty="0" smtClean="0">
              <a:latin typeface="Times New Roman" panose="02020603050405020304" pitchFamily="18" charset="0"/>
              <a:cs typeface="Times New Roman" panose="02020603050405020304" pitchFamily="18" charset="0"/>
            </a:rPr>
            <a:t>= Las diferentes variedades de cacao si influyen en las características del alcohol etílico a partir de mucílago de cacao.</a:t>
          </a:r>
          <a:endParaRPr lang="es-EC" sz="2000" kern="1200" dirty="0">
            <a:latin typeface="Times New Roman" panose="02020603050405020304" pitchFamily="18" charset="0"/>
            <a:cs typeface="Times New Roman" panose="02020603050405020304" pitchFamily="18" charset="0"/>
          </a:endParaRPr>
        </a:p>
      </dsp:txBody>
      <dsp:txXfrm>
        <a:off x="3675" y="1716662"/>
        <a:ext cx="3583305" cy="3953100"/>
      </dsp:txXfrm>
    </dsp:sp>
    <dsp:sp modelId="{87295B19-CCD2-42B2-8617-5FC6CE831AA3}">
      <dsp:nvSpPr>
        <dsp:cNvPr id="0" name=""/>
        <dsp:cNvSpPr/>
      </dsp:nvSpPr>
      <dsp:spPr>
        <a:xfrm>
          <a:off x="4088642" y="363062"/>
          <a:ext cx="3583305" cy="1353600"/>
        </a:xfrm>
        <a:prstGeom prst="rect">
          <a:avLst/>
        </a:prstGeom>
        <a:solidFill>
          <a:schemeClr val="accent3">
            <a:hueOff val="0"/>
            <a:satOff val="0"/>
            <a:lumOff val="0"/>
            <a:alphaOff val="0"/>
          </a:schemeClr>
        </a:solidFill>
        <a:ln w="55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191008" rIns="334264" bIns="191008" numCol="1" spcCol="1270" anchor="ctr" anchorCtr="0">
          <a:noAutofit/>
        </a:bodyPr>
        <a:lstStyle/>
        <a:p>
          <a:pPr lvl="0" algn="ctr" defTabSz="2089150">
            <a:lnSpc>
              <a:spcPct val="90000"/>
            </a:lnSpc>
            <a:spcBef>
              <a:spcPct val="0"/>
            </a:spcBef>
            <a:spcAft>
              <a:spcPct val="35000"/>
            </a:spcAft>
          </a:pPr>
          <a:r>
            <a:rPr lang="es-EC" sz="4700" kern="1200" dirty="0" smtClean="0">
              <a:latin typeface="Times New Roman" panose="02020603050405020304" pitchFamily="18" charset="0"/>
              <a:cs typeface="Times New Roman" panose="02020603050405020304" pitchFamily="18" charset="0"/>
            </a:rPr>
            <a:t>FACTOR B</a:t>
          </a:r>
          <a:endParaRPr lang="es-EC" sz="4700" kern="1200" dirty="0">
            <a:latin typeface="Times New Roman" panose="02020603050405020304" pitchFamily="18" charset="0"/>
            <a:cs typeface="Times New Roman" panose="02020603050405020304" pitchFamily="18" charset="0"/>
          </a:endParaRPr>
        </a:p>
      </dsp:txBody>
      <dsp:txXfrm>
        <a:off x="4088642" y="363062"/>
        <a:ext cx="3583305" cy="1353600"/>
      </dsp:txXfrm>
    </dsp:sp>
    <dsp:sp modelId="{DBEFD061-D4F1-4CCD-8263-B61761AFAA51}">
      <dsp:nvSpPr>
        <dsp:cNvPr id="0" name=""/>
        <dsp:cNvSpPr/>
      </dsp:nvSpPr>
      <dsp:spPr>
        <a:xfrm>
          <a:off x="4088642" y="1716662"/>
          <a:ext cx="3583305" cy="3953100"/>
        </a:xfrm>
        <a:prstGeom prst="rect">
          <a:avLst/>
        </a:prstGeom>
        <a:solidFill>
          <a:schemeClr val="accent3">
            <a:tint val="40000"/>
            <a:alpha val="90000"/>
            <a:hueOff val="0"/>
            <a:satOff val="0"/>
            <a:lumOff val="0"/>
            <a:alphaOff val="0"/>
          </a:schemeClr>
        </a:solidFill>
        <a:ln w="55000" cap="flat" cmpd="thickThin"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H</a:t>
          </a:r>
          <a:r>
            <a:rPr lang="es-EC" sz="2000" b="1" kern="1200" baseline="-25000" dirty="0" smtClean="0">
              <a:latin typeface="Times New Roman" panose="02020603050405020304" pitchFamily="18" charset="0"/>
              <a:cs typeface="Times New Roman" panose="02020603050405020304" pitchFamily="18" charset="0"/>
            </a:rPr>
            <a:t>0</a:t>
          </a:r>
          <a:r>
            <a:rPr lang="es-EC" sz="2000" kern="1200" dirty="0" smtClean="0">
              <a:latin typeface="Times New Roman" panose="02020603050405020304" pitchFamily="18" charset="0"/>
              <a:cs typeface="Times New Roman" panose="02020603050405020304" pitchFamily="18" charset="0"/>
            </a:rPr>
            <a:t>= Los diferentes microorganismos fermentativos no influyen en las características del alcohol etílico a partir de mucílago de cacao.</a:t>
          </a:r>
          <a:endParaRPr lang="es-EC" sz="2000" kern="1200" dirty="0">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endParaRPr lang="es-EC" sz="2000" kern="1200" dirty="0">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H</a:t>
          </a:r>
          <a:r>
            <a:rPr lang="es-EC" sz="2000" b="1" kern="1200" baseline="-25000" dirty="0" smtClean="0">
              <a:latin typeface="Times New Roman" panose="02020603050405020304" pitchFamily="18" charset="0"/>
              <a:cs typeface="Times New Roman" panose="02020603050405020304" pitchFamily="18" charset="0"/>
            </a:rPr>
            <a:t>1</a:t>
          </a:r>
          <a:r>
            <a:rPr lang="es-EC" sz="2000" kern="1200" dirty="0" smtClean="0">
              <a:latin typeface="Times New Roman" panose="02020603050405020304" pitchFamily="18" charset="0"/>
              <a:cs typeface="Times New Roman" panose="02020603050405020304" pitchFamily="18" charset="0"/>
            </a:rPr>
            <a:t>= Los diferentes microorganismos fermentativo influyen en las características del alcohol etílico a partir de mucílago de cacao.</a:t>
          </a:r>
          <a:endParaRPr lang="es-EC" sz="2000" kern="1200" dirty="0">
            <a:latin typeface="Times New Roman" panose="02020603050405020304" pitchFamily="18" charset="0"/>
            <a:cs typeface="Times New Roman" panose="02020603050405020304" pitchFamily="18" charset="0"/>
          </a:endParaRPr>
        </a:p>
      </dsp:txBody>
      <dsp:txXfrm>
        <a:off x="4088642" y="1716662"/>
        <a:ext cx="3583305" cy="3953100"/>
      </dsp:txXfrm>
    </dsp:sp>
    <dsp:sp modelId="{D23309D4-2F77-456B-A970-538C9B41D6E4}">
      <dsp:nvSpPr>
        <dsp:cNvPr id="0" name=""/>
        <dsp:cNvSpPr/>
      </dsp:nvSpPr>
      <dsp:spPr>
        <a:xfrm>
          <a:off x="8173610" y="363062"/>
          <a:ext cx="3583305" cy="1353600"/>
        </a:xfrm>
        <a:prstGeom prst="rect">
          <a:avLst/>
        </a:prstGeom>
        <a:solidFill>
          <a:schemeClr val="accent4">
            <a:hueOff val="0"/>
            <a:satOff val="0"/>
            <a:lumOff val="0"/>
            <a:alphaOff val="0"/>
          </a:schemeClr>
        </a:solidFill>
        <a:ln w="55000" cap="flat" cmpd="thickThin"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191008" rIns="334264" bIns="191008" numCol="1" spcCol="1270" anchor="ctr" anchorCtr="0">
          <a:noAutofit/>
        </a:bodyPr>
        <a:lstStyle/>
        <a:p>
          <a:pPr lvl="0" algn="ctr" defTabSz="2089150">
            <a:lnSpc>
              <a:spcPct val="90000"/>
            </a:lnSpc>
            <a:spcBef>
              <a:spcPct val="0"/>
            </a:spcBef>
            <a:spcAft>
              <a:spcPct val="35000"/>
            </a:spcAft>
          </a:pPr>
          <a:r>
            <a:rPr lang="es-EC" sz="4700" kern="1200" dirty="0" smtClean="0">
              <a:latin typeface="Times New Roman" panose="02020603050405020304" pitchFamily="18" charset="0"/>
              <a:cs typeface="Times New Roman" panose="02020603050405020304" pitchFamily="18" charset="0"/>
            </a:rPr>
            <a:t>FACTOR C</a:t>
          </a:r>
          <a:endParaRPr lang="es-EC" sz="4700" kern="1200" dirty="0">
            <a:latin typeface="Times New Roman" panose="02020603050405020304" pitchFamily="18" charset="0"/>
            <a:cs typeface="Times New Roman" panose="02020603050405020304" pitchFamily="18" charset="0"/>
          </a:endParaRPr>
        </a:p>
      </dsp:txBody>
      <dsp:txXfrm>
        <a:off x="8173610" y="363062"/>
        <a:ext cx="3583305" cy="1353600"/>
      </dsp:txXfrm>
    </dsp:sp>
    <dsp:sp modelId="{DE8D7E11-74F5-46E3-9C2B-B8E4E004FE2C}">
      <dsp:nvSpPr>
        <dsp:cNvPr id="0" name=""/>
        <dsp:cNvSpPr/>
      </dsp:nvSpPr>
      <dsp:spPr>
        <a:xfrm>
          <a:off x="8173610" y="1716662"/>
          <a:ext cx="3583305" cy="3953100"/>
        </a:xfrm>
        <a:prstGeom prst="rect">
          <a:avLst/>
        </a:prstGeom>
        <a:solidFill>
          <a:schemeClr val="accent4">
            <a:tint val="40000"/>
            <a:alpha val="90000"/>
            <a:hueOff val="0"/>
            <a:satOff val="0"/>
            <a:lumOff val="0"/>
            <a:alphaOff val="0"/>
          </a:schemeClr>
        </a:solidFill>
        <a:ln w="55000" cap="flat" cmpd="thickThin"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H</a:t>
          </a:r>
          <a:r>
            <a:rPr lang="es-EC" sz="2000" b="1" kern="1200" baseline="-25000" dirty="0" smtClean="0">
              <a:latin typeface="Times New Roman" panose="02020603050405020304" pitchFamily="18" charset="0"/>
              <a:cs typeface="Times New Roman" panose="02020603050405020304" pitchFamily="18" charset="0"/>
            </a:rPr>
            <a:t>0</a:t>
          </a:r>
          <a:r>
            <a:rPr lang="es-EC" sz="2000" kern="1200" dirty="0" smtClean="0">
              <a:latin typeface="Times New Roman" panose="02020603050405020304" pitchFamily="18" charset="0"/>
              <a:cs typeface="Times New Roman" panose="02020603050405020304" pitchFamily="18" charset="0"/>
            </a:rPr>
            <a:t>= La pasteurización no influye en las características del alcohol etílico a partir de mucílago de cacao.</a:t>
          </a:r>
          <a:endParaRPr lang="es-EC" sz="2000" kern="1200" dirty="0">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endParaRPr lang="es-EC" sz="2000" kern="1200" dirty="0">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s-EC" sz="2000" b="1" kern="1200" dirty="0" smtClean="0">
              <a:latin typeface="Times New Roman" panose="02020603050405020304" pitchFamily="18" charset="0"/>
              <a:cs typeface="Times New Roman" panose="02020603050405020304" pitchFamily="18" charset="0"/>
            </a:rPr>
            <a:t>H</a:t>
          </a:r>
          <a:r>
            <a:rPr lang="es-EC" sz="2000" b="1" kern="1200" baseline="-25000" dirty="0" smtClean="0">
              <a:latin typeface="Times New Roman" panose="02020603050405020304" pitchFamily="18" charset="0"/>
              <a:cs typeface="Times New Roman" panose="02020603050405020304" pitchFamily="18" charset="0"/>
            </a:rPr>
            <a:t>1</a:t>
          </a:r>
          <a:r>
            <a:rPr lang="es-EC" sz="2000" kern="1200" dirty="0" smtClean="0">
              <a:latin typeface="Times New Roman" panose="02020603050405020304" pitchFamily="18" charset="0"/>
              <a:cs typeface="Times New Roman" panose="02020603050405020304" pitchFamily="18" charset="0"/>
            </a:rPr>
            <a:t>= La pasteurización influye en las características del alcohol etílico a partir de mucílago de cacao.</a:t>
          </a:r>
          <a:endParaRPr lang="es-EC" sz="2000" kern="1200" dirty="0">
            <a:latin typeface="Times New Roman" panose="02020603050405020304" pitchFamily="18" charset="0"/>
            <a:cs typeface="Times New Roman" panose="02020603050405020304" pitchFamily="18" charset="0"/>
          </a:endParaRPr>
        </a:p>
      </dsp:txBody>
      <dsp:txXfrm>
        <a:off x="8173610" y="1716662"/>
        <a:ext cx="3583305" cy="3953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3C81A-886F-404F-A1AE-45CDF92B8462}">
      <dsp:nvSpPr>
        <dsp:cNvPr id="0" name=""/>
        <dsp:cNvSpPr/>
      </dsp:nvSpPr>
      <dsp:spPr>
        <a:xfrm>
          <a:off x="5097215" y="2356441"/>
          <a:ext cx="1508447" cy="1508447"/>
        </a:xfrm>
        <a:prstGeom prst="ellipse">
          <a:avLst/>
        </a:prstGeom>
        <a:gradFill rotWithShape="0">
          <a:gsLst>
            <a:gs pos="0">
              <a:schemeClr val="accent2">
                <a:hueOff val="0"/>
                <a:satOff val="0"/>
                <a:lumOff val="0"/>
                <a:alphaOff val="0"/>
                <a:tint val="62000"/>
                <a:satMod val="180000"/>
              </a:schemeClr>
            </a:gs>
            <a:gs pos="65000">
              <a:schemeClr val="accent2">
                <a:hueOff val="0"/>
                <a:satOff val="0"/>
                <a:lumOff val="0"/>
                <a:alphaOff val="0"/>
                <a:tint val="32000"/>
                <a:satMod val="250000"/>
              </a:schemeClr>
            </a:gs>
            <a:gs pos="100000">
              <a:schemeClr val="accent2">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s-ES" sz="3000" b="1" kern="1200" dirty="0" smtClean="0"/>
            <a:t>Factor A</a:t>
          </a:r>
          <a:endParaRPr lang="es-ES" sz="3000" b="1" kern="1200" dirty="0"/>
        </a:p>
      </dsp:txBody>
      <dsp:txXfrm>
        <a:off x="5318122" y="2577348"/>
        <a:ext cx="1066633" cy="1066633"/>
      </dsp:txXfrm>
    </dsp:sp>
    <dsp:sp modelId="{59EE6352-DA1F-4CC5-9E1F-63FABFC7FDB5}">
      <dsp:nvSpPr>
        <dsp:cNvPr id="0" name=""/>
        <dsp:cNvSpPr/>
      </dsp:nvSpPr>
      <dsp:spPr>
        <a:xfrm rot="16200000">
          <a:off x="5692387" y="1789716"/>
          <a:ext cx="318105" cy="551257"/>
        </a:xfrm>
        <a:prstGeom prst="rightArrow">
          <a:avLst>
            <a:gd name="adj1" fmla="val 60000"/>
            <a:gd name="adj2" fmla="val 50000"/>
          </a:avLst>
        </a:prstGeom>
        <a:gradFill rotWithShape="0">
          <a:gsLst>
            <a:gs pos="0">
              <a:schemeClr val="accent3">
                <a:hueOff val="0"/>
                <a:satOff val="0"/>
                <a:lumOff val="0"/>
                <a:alphaOff val="0"/>
                <a:tint val="62000"/>
                <a:satMod val="180000"/>
              </a:schemeClr>
            </a:gs>
            <a:gs pos="65000">
              <a:schemeClr val="accent3">
                <a:hueOff val="0"/>
                <a:satOff val="0"/>
                <a:lumOff val="0"/>
                <a:alphaOff val="0"/>
                <a:tint val="32000"/>
                <a:satMod val="250000"/>
              </a:schemeClr>
            </a:gs>
            <a:gs pos="100000">
              <a:schemeClr val="accent3">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S" sz="2300" kern="1200"/>
        </a:p>
      </dsp:txBody>
      <dsp:txXfrm>
        <a:off x="5740103" y="1947683"/>
        <a:ext cx="222674" cy="330755"/>
      </dsp:txXfrm>
    </dsp:sp>
    <dsp:sp modelId="{D9CDC2BA-EE85-4182-809C-9AF5B12EEA20}">
      <dsp:nvSpPr>
        <dsp:cNvPr id="0" name=""/>
        <dsp:cNvSpPr/>
      </dsp:nvSpPr>
      <dsp:spPr>
        <a:xfrm>
          <a:off x="4864851" y="-81811"/>
          <a:ext cx="1973177" cy="1838054"/>
        </a:xfrm>
        <a:prstGeom prst="ellipse">
          <a:avLst/>
        </a:prstGeom>
        <a:gradFill rotWithShape="0">
          <a:gsLst>
            <a:gs pos="0">
              <a:schemeClr val="accent3">
                <a:hueOff val="0"/>
                <a:satOff val="0"/>
                <a:lumOff val="0"/>
                <a:alphaOff val="0"/>
                <a:tint val="62000"/>
                <a:satMod val="180000"/>
              </a:schemeClr>
            </a:gs>
            <a:gs pos="65000">
              <a:schemeClr val="accent3">
                <a:hueOff val="0"/>
                <a:satOff val="0"/>
                <a:lumOff val="0"/>
                <a:alphaOff val="0"/>
                <a:tint val="32000"/>
                <a:satMod val="250000"/>
              </a:schemeClr>
            </a:gs>
            <a:gs pos="100000">
              <a:schemeClr val="accent3">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smtClean="0"/>
            <a:t>Mucílago</a:t>
          </a:r>
        </a:p>
        <a:p>
          <a:pPr lvl="0" algn="ctr" defTabSz="622300">
            <a:lnSpc>
              <a:spcPct val="90000"/>
            </a:lnSpc>
            <a:spcBef>
              <a:spcPct val="0"/>
            </a:spcBef>
            <a:spcAft>
              <a:spcPct val="35000"/>
            </a:spcAft>
          </a:pPr>
          <a:r>
            <a:rPr lang="es-ES" sz="1400" kern="1200" dirty="0" smtClean="0"/>
            <a:t>Diferencia en </a:t>
          </a:r>
          <a:r>
            <a:rPr lang="es-EC" sz="1400" kern="1200" dirty="0" smtClean="0"/>
            <a:t>contenido de proteína, ceniza, humedad y solidos solubles</a:t>
          </a:r>
          <a:endParaRPr lang="es-ES" sz="1400" kern="1200" dirty="0"/>
        </a:p>
      </dsp:txBody>
      <dsp:txXfrm>
        <a:off x="5153816" y="187366"/>
        <a:ext cx="1395247" cy="1299700"/>
      </dsp:txXfrm>
    </dsp:sp>
    <dsp:sp modelId="{4480AE36-C9F6-4DF2-A76C-A11E1B3E06F8}">
      <dsp:nvSpPr>
        <dsp:cNvPr id="0" name=""/>
        <dsp:cNvSpPr/>
      </dsp:nvSpPr>
      <dsp:spPr>
        <a:xfrm rot="1800000">
          <a:off x="6596987" y="3356642"/>
          <a:ext cx="315800" cy="551257"/>
        </a:xfrm>
        <a:prstGeom prst="rightArrow">
          <a:avLst>
            <a:gd name="adj1" fmla="val 60000"/>
            <a:gd name="adj2" fmla="val 50000"/>
          </a:avLst>
        </a:prstGeom>
        <a:gradFill rotWithShape="0">
          <a:gsLst>
            <a:gs pos="0">
              <a:schemeClr val="accent3">
                <a:hueOff val="-1068292"/>
                <a:satOff val="-50000"/>
                <a:lumOff val="1569"/>
                <a:alphaOff val="0"/>
                <a:tint val="62000"/>
                <a:satMod val="180000"/>
              </a:schemeClr>
            </a:gs>
            <a:gs pos="65000">
              <a:schemeClr val="accent3">
                <a:hueOff val="-1068292"/>
                <a:satOff val="-50000"/>
                <a:lumOff val="1569"/>
                <a:alphaOff val="0"/>
                <a:tint val="32000"/>
                <a:satMod val="250000"/>
              </a:schemeClr>
            </a:gs>
            <a:gs pos="100000">
              <a:schemeClr val="accent3">
                <a:hueOff val="-1068292"/>
                <a:satOff val="-50000"/>
                <a:lumOff val="1569"/>
                <a:alphaOff val="0"/>
                <a:tint val="23000"/>
                <a:satMod val="300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S" sz="2300" kern="1200"/>
        </a:p>
      </dsp:txBody>
      <dsp:txXfrm>
        <a:off x="6603333" y="3443208"/>
        <a:ext cx="221060" cy="330755"/>
      </dsp:txXfrm>
    </dsp:sp>
    <dsp:sp modelId="{1A8DA5CC-B713-4296-ADE9-706AB8657427}">
      <dsp:nvSpPr>
        <dsp:cNvPr id="0" name=""/>
        <dsp:cNvSpPr/>
      </dsp:nvSpPr>
      <dsp:spPr>
        <a:xfrm>
          <a:off x="6877525" y="3375747"/>
          <a:ext cx="1885559" cy="1743286"/>
        </a:xfrm>
        <a:prstGeom prst="ellipse">
          <a:avLst/>
        </a:prstGeom>
        <a:gradFill rotWithShape="0">
          <a:gsLst>
            <a:gs pos="0">
              <a:schemeClr val="accent3">
                <a:hueOff val="-1068292"/>
                <a:satOff val="-50000"/>
                <a:lumOff val="1569"/>
                <a:alphaOff val="0"/>
                <a:tint val="62000"/>
                <a:satMod val="180000"/>
              </a:schemeClr>
            </a:gs>
            <a:gs pos="65000">
              <a:schemeClr val="accent3">
                <a:hueOff val="-1068292"/>
                <a:satOff val="-50000"/>
                <a:lumOff val="1569"/>
                <a:alphaOff val="0"/>
                <a:tint val="32000"/>
                <a:satMod val="250000"/>
              </a:schemeClr>
            </a:gs>
            <a:gs pos="100000">
              <a:schemeClr val="accent3">
                <a:hueOff val="-1068292"/>
                <a:satOff val="-50000"/>
                <a:lumOff val="1569"/>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b="1" kern="1200" dirty="0" smtClean="0"/>
            <a:t>Vino</a:t>
          </a:r>
        </a:p>
        <a:p>
          <a:pPr lvl="0" algn="ctr" defTabSz="533400">
            <a:lnSpc>
              <a:spcPct val="90000"/>
            </a:lnSpc>
            <a:spcBef>
              <a:spcPct val="0"/>
            </a:spcBef>
            <a:spcAft>
              <a:spcPct val="35000"/>
            </a:spcAft>
          </a:pPr>
          <a:r>
            <a:rPr lang="es-EC" sz="1200" kern="1200" dirty="0" smtClean="0"/>
            <a:t>Diferencia en contenido de sólidos solubles, grados alcohólicos y pH.</a:t>
          </a:r>
        </a:p>
        <a:p>
          <a:pPr lvl="0" algn="ctr" defTabSz="533400">
            <a:lnSpc>
              <a:spcPct val="90000"/>
            </a:lnSpc>
            <a:spcBef>
              <a:spcPct val="0"/>
            </a:spcBef>
            <a:spcAft>
              <a:spcPct val="35000"/>
            </a:spcAft>
          </a:pPr>
          <a:r>
            <a:rPr lang="es-EC" sz="1200" kern="1200" dirty="0" smtClean="0"/>
            <a:t>Nacional 8,5 </a:t>
          </a:r>
          <a:r>
            <a:rPr lang="es-EC" sz="1200" kern="1200" dirty="0" err="1" smtClean="0"/>
            <a:t>°GL</a:t>
          </a:r>
          <a:r>
            <a:rPr lang="es-EC" sz="1200" kern="1200" dirty="0" smtClean="0"/>
            <a:t>, </a:t>
          </a:r>
        </a:p>
        <a:p>
          <a:pPr lvl="0" algn="ctr" defTabSz="533400">
            <a:lnSpc>
              <a:spcPct val="90000"/>
            </a:lnSpc>
            <a:spcBef>
              <a:spcPct val="0"/>
            </a:spcBef>
            <a:spcAft>
              <a:spcPct val="35000"/>
            </a:spcAft>
          </a:pPr>
          <a:r>
            <a:rPr lang="es-EC" sz="1200" kern="1200" dirty="0" smtClean="0"/>
            <a:t>CCN-51 10,17 </a:t>
          </a:r>
          <a:r>
            <a:rPr lang="es-EC" sz="1200" kern="1200" dirty="0" err="1" smtClean="0"/>
            <a:t>°GL</a:t>
          </a:r>
          <a:endParaRPr lang="es-ES" sz="1200" kern="1200" dirty="0"/>
        </a:p>
      </dsp:txBody>
      <dsp:txXfrm>
        <a:off x="7153659" y="3631045"/>
        <a:ext cx="1333291" cy="1232690"/>
      </dsp:txXfrm>
    </dsp:sp>
    <dsp:sp modelId="{E4B57120-C58C-41F9-834C-7030F092A9EE}">
      <dsp:nvSpPr>
        <dsp:cNvPr id="0" name=""/>
        <dsp:cNvSpPr/>
      </dsp:nvSpPr>
      <dsp:spPr>
        <a:xfrm rot="9000000">
          <a:off x="4817723" y="3346860"/>
          <a:ext cx="294421" cy="551257"/>
        </a:xfrm>
        <a:prstGeom prst="rightArrow">
          <a:avLst>
            <a:gd name="adj1" fmla="val 60000"/>
            <a:gd name="adj2" fmla="val 50000"/>
          </a:avLst>
        </a:prstGeom>
        <a:gradFill rotWithShape="0">
          <a:gsLst>
            <a:gs pos="0">
              <a:schemeClr val="accent3">
                <a:hueOff val="-2136584"/>
                <a:satOff val="-100000"/>
                <a:lumOff val="3138"/>
                <a:alphaOff val="0"/>
                <a:tint val="62000"/>
                <a:satMod val="180000"/>
              </a:schemeClr>
            </a:gs>
            <a:gs pos="65000">
              <a:schemeClr val="accent3">
                <a:hueOff val="-2136584"/>
                <a:satOff val="-100000"/>
                <a:lumOff val="3138"/>
                <a:alphaOff val="0"/>
                <a:tint val="32000"/>
                <a:satMod val="250000"/>
              </a:schemeClr>
            </a:gs>
            <a:gs pos="100000">
              <a:schemeClr val="accent3">
                <a:hueOff val="-2136584"/>
                <a:satOff val="-100000"/>
                <a:lumOff val="3138"/>
                <a:alphaOff val="0"/>
                <a:tint val="23000"/>
                <a:satMod val="300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S" sz="2300" kern="1200"/>
        </a:p>
      </dsp:txBody>
      <dsp:txXfrm rot="10800000">
        <a:off x="4900132" y="3435030"/>
        <a:ext cx="206095" cy="330755"/>
      </dsp:txXfrm>
    </dsp:sp>
    <dsp:sp modelId="{FE594BAC-B06F-4314-8B98-EB122BAC615D}">
      <dsp:nvSpPr>
        <dsp:cNvPr id="0" name=""/>
        <dsp:cNvSpPr/>
      </dsp:nvSpPr>
      <dsp:spPr>
        <a:xfrm>
          <a:off x="2867441" y="3400926"/>
          <a:ext cx="2030264" cy="1692927"/>
        </a:xfrm>
        <a:prstGeom prst="ellipse">
          <a:avLst/>
        </a:prstGeom>
        <a:gradFill rotWithShape="0">
          <a:gsLst>
            <a:gs pos="0">
              <a:schemeClr val="accent3">
                <a:hueOff val="-2136584"/>
                <a:satOff val="-100000"/>
                <a:lumOff val="3138"/>
                <a:alphaOff val="0"/>
                <a:tint val="62000"/>
                <a:satMod val="180000"/>
              </a:schemeClr>
            </a:gs>
            <a:gs pos="65000">
              <a:schemeClr val="accent3">
                <a:hueOff val="-2136584"/>
                <a:satOff val="-100000"/>
                <a:lumOff val="3138"/>
                <a:alphaOff val="0"/>
                <a:tint val="32000"/>
                <a:satMod val="250000"/>
              </a:schemeClr>
            </a:gs>
            <a:gs pos="100000">
              <a:schemeClr val="accent3">
                <a:hueOff val="-2136584"/>
                <a:satOff val="-100000"/>
                <a:lumOff val="3138"/>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smtClean="0"/>
            <a:t>Etanol</a:t>
          </a:r>
        </a:p>
        <a:p>
          <a:pPr lvl="0" algn="ctr" defTabSz="622300">
            <a:lnSpc>
              <a:spcPct val="90000"/>
            </a:lnSpc>
            <a:spcBef>
              <a:spcPct val="0"/>
            </a:spcBef>
            <a:spcAft>
              <a:spcPct val="35000"/>
            </a:spcAft>
          </a:pPr>
          <a:r>
            <a:rPr lang="es-EC" sz="1400" kern="1200" dirty="0" smtClean="0"/>
            <a:t>Hipótesis alternativa</a:t>
          </a:r>
        </a:p>
        <a:p>
          <a:pPr lvl="0" algn="ctr" defTabSz="622300">
            <a:lnSpc>
              <a:spcPct val="90000"/>
            </a:lnSpc>
            <a:spcBef>
              <a:spcPct val="0"/>
            </a:spcBef>
            <a:spcAft>
              <a:spcPct val="35000"/>
            </a:spcAft>
          </a:pPr>
          <a:r>
            <a:rPr lang="es-EC" sz="1400" kern="1200" dirty="0" smtClean="0"/>
            <a:t>Nacional :rendimiento y  contenido de metanol</a:t>
          </a:r>
          <a:endParaRPr lang="es-ES" sz="1400" kern="1200" dirty="0"/>
        </a:p>
      </dsp:txBody>
      <dsp:txXfrm>
        <a:off x="3164766" y="3648849"/>
        <a:ext cx="1435614" cy="11970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65670-0DD0-4E2E-B445-BE574AB27743}">
      <dsp:nvSpPr>
        <dsp:cNvPr id="0" name=""/>
        <dsp:cNvSpPr/>
      </dsp:nvSpPr>
      <dsp:spPr>
        <a:xfrm rot="5400000">
          <a:off x="1263105" y="1126210"/>
          <a:ext cx="989057" cy="1126007"/>
        </a:xfrm>
        <a:prstGeom prst="bentUpArrow">
          <a:avLst>
            <a:gd name="adj1" fmla="val 32840"/>
            <a:gd name="adj2" fmla="val 25000"/>
            <a:gd name="adj3" fmla="val 35780"/>
          </a:avLst>
        </a:prstGeom>
        <a:solidFill>
          <a:schemeClr val="accent2">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E1B40E-2AFB-44D3-A0BF-557E6E9B16D6}">
      <dsp:nvSpPr>
        <dsp:cNvPr id="0" name=""/>
        <dsp:cNvSpPr/>
      </dsp:nvSpPr>
      <dsp:spPr>
        <a:xfrm>
          <a:off x="1001065" y="29820"/>
          <a:ext cx="1664990" cy="1165439"/>
        </a:xfrm>
        <a:prstGeom prst="roundRect">
          <a:avLst>
            <a:gd name="adj" fmla="val 16670"/>
          </a:avLst>
        </a:prstGeom>
        <a:solidFill>
          <a:schemeClr val="accent2">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t>Grados alcohólicos</a:t>
          </a:r>
          <a:endParaRPr lang="es-ES" sz="1900" kern="1200" dirty="0"/>
        </a:p>
      </dsp:txBody>
      <dsp:txXfrm>
        <a:off x="1057967" y="86722"/>
        <a:ext cx="1551186" cy="1051635"/>
      </dsp:txXfrm>
    </dsp:sp>
    <dsp:sp modelId="{B60BD90A-8BF3-48CB-A3D4-F0DCA68FAE7C}">
      <dsp:nvSpPr>
        <dsp:cNvPr id="0" name=""/>
        <dsp:cNvSpPr/>
      </dsp:nvSpPr>
      <dsp:spPr>
        <a:xfrm>
          <a:off x="2621541" y="66669"/>
          <a:ext cx="1931014" cy="941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smtClean="0"/>
            <a:t>Factor A</a:t>
          </a:r>
          <a:endParaRPr lang="es-ES" sz="2800" kern="1200" dirty="0"/>
        </a:p>
      </dsp:txBody>
      <dsp:txXfrm>
        <a:off x="2621541" y="66669"/>
        <a:ext cx="1931014" cy="941959"/>
      </dsp:txXfrm>
    </dsp:sp>
    <dsp:sp modelId="{A0462443-23D4-46F3-B812-B8276306E0C5}">
      <dsp:nvSpPr>
        <dsp:cNvPr id="0" name=""/>
        <dsp:cNvSpPr/>
      </dsp:nvSpPr>
      <dsp:spPr>
        <a:xfrm rot="5400000">
          <a:off x="2816374" y="2435383"/>
          <a:ext cx="989057" cy="1126007"/>
        </a:xfrm>
        <a:prstGeom prst="bentUpArrow">
          <a:avLst>
            <a:gd name="adj1" fmla="val 32840"/>
            <a:gd name="adj2" fmla="val 25000"/>
            <a:gd name="adj3" fmla="val 35780"/>
          </a:avLst>
        </a:prstGeom>
        <a:solidFill>
          <a:schemeClr val="accent2">
            <a:tint val="50000"/>
            <a:hueOff val="-1551466"/>
            <a:satOff val="25945"/>
            <a:lumOff val="708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CF33F8-1F83-4149-87E9-8EEC626604A1}">
      <dsp:nvSpPr>
        <dsp:cNvPr id="0" name=""/>
        <dsp:cNvSpPr/>
      </dsp:nvSpPr>
      <dsp:spPr>
        <a:xfrm>
          <a:off x="2554333" y="1338993"/>
          <a:ext cx="1664990" cy="1165439"/>
        </a:xfrm>
        <a:prstGeom prst="roundRect">
          <a:avLst>
            <a:gd name="adj" fmla="val 16670"/>
          </a:avLst>
        </a:prstGeom>
        <a:solidFill>
          <a:schemeClr val="accent2">
            <a:hueOff val="-629465"/>
            <a:satOff val="11712"/>
            <a:lumOff val="1568"/>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t>Grados alcohólicos</a:t>
          </a:r>
        </a:p>
        <a:p>
          <a:pPr lvl="0" algn="ctr" defTabSz="844550">
            <a:lnSpc>
              <a:spcPct val="90000"/>
            </a:lnSpc>
            <a:spcBef>
              <a:spcPct val="0"/>
            </a:spcBef>
            <a:spcAft>
              <a:spcPct val="35000"/>
            </a:spcAft>
          </a:pPr>
          <a:r>
            <a:rPr lang="es-ES" sz="1900" kern="1200" dirty="0" smtClean="0"/>
            <a:t>Rendimiento </a:t>
          </a:r>
          <a:endParaRPr lang="es-ES" sz="1900" kern="1200" dirty="0"/>
        </a:p>
      </dsp:txBody>
      <dsp:txXfrm>
        <a:off x="2611235" y="1395895"/>
        <a:ext cx="1551186" cy="1051635"/>
      </dsp:txXfrm>
    </dsp:sp>
    <dsp:sp modelId="{B8D46E9E-5462-455E-8910-6D794086C269}">
      <dsp:nvSpPr>
        <dsp:cNvPr id="0" name=""/>
        <dsp:cNvSpPr/>
      </dsp:nvSpPr>
      <dsp:spPr>
        <a:xfrm>
          <a:off x="4164299" y="1464208"/>
          <a:ext cx="1855571" cy="941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smtClean="0"/>
            <a:t>Factor B</a:t>
          </a:r>
          <a:endParaRPr lang="es-ES" sz="2800" kern="1200" dirty="0"/>
        </a:p>
      </dsp:txBody>
      <dsp:txXfrm>
        <a:off x="4164299" y="1464208"/>
        <a:ext cx="1855571" cy="941959"/>
      </dsp:txXfrm>
    </dsp:sp>
    <dsp:sp modelId="{C3F37673-7724-46AA-AB0C-BCC8860EAD35}">
      <dsp:nvSpPr>
        <dsp:cNvPr id="0" name=""/>
        <dsp:cNvSpPr/>
      </dsp:nvSpPr>
      <dsp:spPr>
        <a:xfrm rot="5400000">
          <a:off x="4369642" y="3744557"/>
          <a:ext cx="989057" cy="1126007"/>
        </a:xfrm>
        <a:prstGeom prst="bentUpArrow">
          <a:avLst>
            <a:gd name="adj1" fmla="val 32840"/>
            <a:gd name="adj2" fmla="val 25000"/>
            <a:gd name="adj3" fmla="val 35780"/>
          </a:avLst>
        </a:prstGeom>
        <a:solidFill>
          <a:schemeClr val="accent2">
            <a:tint val="50000"/>
            <a:hueOff val="-3102932"/>
            <a:satOff val="51889"/>
            <a:lumOff val="14174"/>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7C98E-BEF5-48EB-8505-562DB579DA73}">
      <dsp:nvSpPr>
        <dsp:cNvPr id="0" name=""/>
        <dsp:cNvSpPr/>
      </dsp:nvSpPr>
      <dsp:spPr>
        <a:xfrm>
          <a:off x="4093533" y="2605966"/>
          <a:ext cx="1664990" cy="1165439"/>
        </a:xfrm>
        <a:prstGeom prst="roundRect">
          <a:avLst>
            <a:gd name="adj" fmla="val 16670"/>
          </a:avLst>
        </a:prstGeom>
        <a:solidFill>
          <a:schemeClr val="accent2">
            <a:hueOff val="-1258930"/>
            <a:satOff val="23424"/>
            <a:lumOff val="313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t>Grados alcohólicos</a:t>
          </a:r>
        </a:p>
        <a:p>
          <a:pPr lvl="0" algn="ctr" defTabSz="844550">
            <a:lnSpc>
              <a:spcPct val="90000"/>
            </a:lnSpc>
            <a:spcBef>
              <a:spcPct val="0"/>
            </a:spcBef>
            <a:spcAft>
              <a:spcPct val="35000"/>
            </a:spcAft>
          </a:pPr>
          <a:r>
            <a:rPr lang="es-ES" sz="1900" kern="1200" dirty="0" smtClean="0"/>
            <a:t>Rendimiento </a:t>
          </a:r>
          <a:endParaRPr lang="es-ES" sz="1900" kern="1200" dirty="0"/>
        </a:p>
      </dsp:txBody>
      <dsp:txXfrm>
        <a:off x="4150435" y="2662868"/>
        <a:ext cx="1551186" cy="1051635"/>
      </dsp:txXfrm>
    </dsp:sp>
    <dsp:sp modelId="{FEACCA27-AD36-498A-A807-B2E3F62B958D}">
      <dsp:nvSpPr>
        <dsp:cNvPr id="0" name=""/>
        <dsp:cNvSpPr/>
      </dsp:nvSpPr>
      <dsp:spPr>
        <a:xfrm>
          <a:off x="5630069" y="2773381"/>
          <a:ext cx="1861759" cy="941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t>Factor C</a:t>
          </a:r>
          <a:endParaRPr lang="es-ES" sz="2400" kern="1200" dirty="0"/>
        </a:p>
      </dsp:txBody>
      <dsp:txXfrm>
        <a:off x="5630069" y="2773381"/>
        <a:ext cx="1861759" cy="941959"/>
      </dsp:txXfrm>
    </dsp:sp>
    <dsp:sp modelId="{6F024BE6-70CA-495E-9BB3-854A95C7B434}">
      <dsp:nvSpPr>
        <dsp:cNvPr id="0" name=""/>
        <dsp:cNvSpPr/>
      </dsp:nvSpPr>
      <dsp:spPr>
        <a:xfrm>
          <a:off x="5660870" y="3957340"/>
          <a:ext cx="1664990" cy="1165439"/>
        </a:xfrm>
        <a:prstGeom prst="roundRect">
          <a:avLst>
            <a:gd name="adj" fmla="val 16670"/>
          </a:avLst>
        </a:prstGeom>
        <a:solidFill>
          <a:schemeClr val="accent2">
            <a:hueOff val="-1888395"/>
            <a:satOff val="35136"/>
            <a:lumOff val="4705"/>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t>Grados alcohólicos</a:t>
          </a:r>
          <a:endParaRPr lang="es-ES" sz="1900" kern="1200" dirty="0"/>
        </a:p>
      </dsp:txBody>
      <dsp:txXfrm>
        <a:off x="5717772" y="4014242"/>
        <a:ext cx="1551186" cy="1051635"/>
      </dsp:txXfrm>
    </dsp:sp>
    <dsp:sp modelId="{5A84AD28-2D20-42E5-8ADE-E01F0E5B2C0B}">
      <dsp:nvSpPr>
        <dsp:cNvPr id="0" name=""/>
        <dsp:cNvSpPr/>
      </dsp:nvSpPr>
      <dsp:spPr>
        <a:xfrm>
          <a:off x="7217511" y="4096627"/>
          <a:ext cx="1873723" cy="941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t>Interacción</a:t>
          </a:r>
          <a:endParaRPr lang="es-ES" sz="2400" kern="1200" dirty="0"/>
        </a:p>
      </dsp:txBody>
      <dsp:txXfrm>
        <a:off x="7217511" y="4096627"/>
        <a:ext cx="1873723" cy="9419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65670-0DD0-4E2E-B445-BE574AB27743}">
      <dsp:nvSpPr>
        <dsp:cNvPr id="0" name=""/>
        <dsp:cNvSpPr/>
      </dsp:nvSpPr>
      <dsp:spPr>
        <a:xfrm rot="5400000">
          <a:off x="1123144" y="1505430"/>
          <a:ext cx="1331423" cy="1515778"/>
        </a:xfrm>
        <a:prstGeom prst="bentUpArrow">
          <a:avLst>
            <a:gd name="adj1" fmla="val 32840"/>
            <a:gd name="adj2" fmla="val 25000"/>
            <a:gd name="adj3" fmla="val 35780"/>
          </a:avLst>
        </a:prstGeom>
        <a:solidFill>
          <a:schemeClr val="accent2">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E1B40E-2AFB-44D3-A0BF-557E6E9B16D6}">
      <dsp:nvSpPr>
        <dsp:cNvPr id="0" name=""/>
        <dsp:cNvSpPr/>
      </dsp:nvSpPr>
      <dsp:spPr>
        <a:xfrm>
          <a:off x="770398" y="29520"/>
          <a:ext cx="2241333" cy="1568861"/>
        </a:xfrm>
        <a:prstGeom prst="roundRect">
          <a:avLst>
            <a:gd name="adj" fmla="val 16670"/>
          </a:avLst>
        </a:prstGeom>
        <a:solidFill>
          <a:schemeClr val="accent2">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S" sz="2500" kern="1200" dirty="0" smtClean="0"/>
            <a:t>Rendimiento</a:t>
          </a:r>
        </a:p>
        <a:p>
          <a:pPr lvl="0" algn="ctr" defTabSz="1111250">
            <a:lnSpc>
              <a:spcPct val="90000"/>
            </a:lnSpc>
            <a:spcBef>
              <a:spcPct val="0"/>
            </a:spcBef>
            <a:spcAft>
              <a:spcPct val="35000"/>
            </a:spcAft>
          </a:pPr>
          <a:r>
            <a:rPr lang="es-ES" sz="2500" kern="1200" dirty="0" smtClean="0"/>
            <a:t>Contenido de metanol</a:t>
          </a:r>
          <a:endParaRPr lang="es-ES" sz="2500" kern="1200" dirty="0"/>
        </a:p>
      </dsp:txBody>
      <dsp:txXfrm>
        <a:off x="846997" y="106119"/>
        <a:ext cx="2088135" cy="1415663"/>
      </dsp:txXfrm>
    </dsp:sp>
    <dsp:sp modelId="{B60BD90A-8BF3-48CB-A3D4-F0DCA68FAE7C}">
      <dsp:nvSpPr>
        <dsp:cNvPr id="0" name=""/>
        <dsp:cNvSpPr/>
      </dsp:nvSpPr>
      <dsp:spPr>
        <a:xfrm>
          <a:off x="2916442" y="165085"/>
          <a:ext cx="2102072" cy="126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smtClean="0"/>
            <a:t>Factor A</a:t>
          </a:r>
          <a:endParaRPr lang="es-ES" sz="2800" kern="1200" dirty="0"/>
        </a:p>
      </dsp:txBody>
      <dsp:txXfrm>
        <a:off x="2916442" y="165085"/>
        <a:ext cx="2102072" cy="1268022"/>
      </dsp:txXfrm>
    </dsp:sp>
    <dsp:sp modelId="{A0462443-23D4-46F3-B812-B8276306E0C5}">
      <dsp:nvSpPr>
        <dsp:cNvPr id="0" name=""/>
        <dsp:cNvSpPr/>
      </dsp:nvSpPr>
      <dsp:spPr>
        <a:xfrm rot="5400000">
          <a:off x="3094714" y="3267779"/>
          <a:ext cx="1331423" cy="1515778"/>
        </a:xfrm>
        <a:prstGeom prst="bentUpArrow">
          <a:avLst>
            <a:gd name="adj1" fmla="val 32840"/>
            <a:gd name="adj2" fmla="val 25000"/>
            <a:gd name="adj3" fmla="val 35780"/>
          </a:avLst>
        </a:prstGeom>
        <a:solidFill>
          <a:schemeClr val="accent2">
            <a:tint val="50000"/>
            <a:hueOff val="-3102932"/>
            <a:satOff val="51889"/>
            <a:lumOff val="14174"/>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CF33F8-1F83-4149-87E9-8EEC626604A1}">
      <dsp:nvSpPr>
        <dsp:cNvPr id="0" name=""/>
        <dsp:cNvSpPr/>
      </dsp:nvSpPr>
      <dsp:spPr>
        <a:xfrm>
          <a:off x="2741967" y="1791869"/>
          <a:ext cx="2241333" cy="1568861"/>
        </a:xfrm>
        <a:prstGeom prst="roundRect">
          <a:avLst>
            <a:gd name="adj" fmla="val 16670"/>
          </a:avLst>
        </a:prstGeom>
        <a:solidFill>
          <a:schemeClr val="accent2">
            <a:hueOff val="-944198"/>
            <a:satOff val="17568"/>
            <a:lumOff val="235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S" sz="2500" kern="1200" dirty="0" smtClean="0"/>
            <a:t>Contenido de metanol</a:t>
          </a:r>
          <a:endParaRPr lang="es-ES" sz="2500" kern="1200" dirty="0"/>
        </a:p>
      </dsp:txBody>
      <dsp:txXfrm>
        <a:off x="2818566" y="1868468"/>
        <a:ext cx="2088135" cy="1415663"/>
      </dsp:txXfrm>
    </dsp:sp>
    <dsp:sp modelId="{B8D46E9E-5462-455E-8910-6D794086C269}">
      <dsp:nvSpPr>
        <dsp:cNvPr id="0" name=""/>
        <dsp:cNvSpPr/>
      </dsp:nvSpPr>
      <dsp:spPr>
        <a:xfrm>
          <a:off x="4903449" y="1941496"/>
          <a:ext cx="1789836" cy="126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smtClean="0"/>
            <a:t>Factor B</a:t>
          </a:r>
          <a:endParaRPr lang="es-ES" sz="2800" kern="1200" dirty="0"/>
        </a:p>
      </dsp:txBody>
      <dsp:txXfrm>
        <a:off x="4903449" y="1941496"/>
        <a:ext cx="1789836" cy="1268022"/>
      </dsp:txXfrm>
    </dsp:sp>
    <dsp:sp modelId="{6F024BE6-70CA-495E-9BB3-854A95C7B434}">
      <dsp:nvSpPr>
        <dsp:cNvPr id="0" name=""/>
        <dsp:cNvSpPr/>
      </dsp:nvSpPr>
      <dsp:spPr>
        <a:xfrm>
          <a:off x="4713537" y="3554218"/>
          <a:ext cx="2241333" cy="1568861"/>
        </a:xfrm>
        <a:prstGeom prst="roundRect">
          <a:avLst>
            <a:gd name="adj" fmla="val 16670"/>
          </a:avLst>
        </a:prstGeom>
        <a:solidFill>
          <a:schemeClr val="accent2">
            <a:hueOff val="-1888395"/>
            <a:satOff val="35136"/>
            <a:lumOff val="4705"/>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S" sz="2500" kern="1200" dirty="0" smtClean="0"/>
            <a:t>Contenido de metanol</a:t>
          </a:r>
          <a:endParaRPr lang="es-ES" sz="2500" kern="1200" dirty="0"/>
        </a:p>
      </dsp:txBody>
      <dsp:txXfrm>
        <a:off x="4790136" y="3630817"/>
        <a:ext cx="2088135" cy="1415663"/>
      </dsp:txXfrm>
    </dsp:sp>
    <dsp:sp modelId="{5A84AD28-2D20-42E5-8ADE-E01F0E5B2C0B}">
      <dsp:nvSpPr>
        <dsp:cNvPr id="0" name=""/>
        <dsp:cNvSpPr/>
      </dsp:nvSpPr>
      <dsp:spPr>
        <a:xfrm>
          <a:off x="6848969" y="3703844"/>
          <a:ext cx="1841935" cy="1268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smtClean="0"/>
            <a:t>Factor C</a:t>
          </a:r>
          <a:endParaRPr lang="es-ES" sz="2800" kern="1200" dirty="0"/>
        </a:p>
      </dsp:txBody>
      <dsp:txXfrm>
        <a:off x="6848969" y="3703844"/>
        <a:ext cx="1841935" cy="12680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3C81A-886F-404F-A1AE-45CDF92B8462}">
      <dsp:nvSpPr>
        <dsp:cNvPr id="0" name=""/>
        <dsp:cNvSpPr/>
      </dsp:nvSpPr>
      <dsp:spPr>
        <a:xfrm>
          <a:off x="5062800" y="2050908"/>
          <a:ext cx="1504926" cy="1504926"/>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s-ES" sz="4400" b="1" kern="1200" dirty="0" smtClean="0">
              <a:solidFill>
                <a:schemeClr val="tx1"/>
              </a:solidFill>
            </a:rPr>
            <a:t>ABC</a:t>
          </a:r>
          <a:endParaRPr lang="es-ES" sz="4400" b="1" kern="1200" dirty="0">
            <a:solidFill>
              <a:schemeClr val="tx1"/>
            </a:solidFill>
          </a:endParaRPr>
        </a:p>
      </dsp:txBody>
      <dsp:txXfrm>
        <a:off x="5283191" y="2271299"/>
        <a:ext cx="1064144" cy="1064144"/>
      </dsp:txXfrm>
    </dsp:sp>
    <dsp:sp modelId="{4480AE36-C9F6-4DF2-A76C-A11E1B3E06F8}">
      <dsp:nvSpPr>
        <dsp:cNvPr id="0" name=""/>
        <dsp:cNvSpPr/>
      </dsp:nvSpPr>
      <dsp:spPr>
        <a:xfrm rot="16200000">
          <a:off x="5668096" y="1525727"/>
          <a:ext cx="294334" cy="51167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solidFill>
              <a:schemeClr val="tx1"/>
            </a:solidFill>
          </a:endParaRPr>
        </a:p>
      </dsp:txBody>
      <dsp:txXfrm>
        <a:off x="5712246" y="1672212"/>
        <a:ext cx="206034" cy="307005"/>
      </dsp:txXfrm>
    </dsp:sp>
    <dsp:sp modelId="{1A8DA5CC-B713-4296-ADE9-706AB8657427}">
      <dsp:nvSpPr>
        <dsp:cNvPr id="0" name=""/>
        <dsp:cNvSpPr/>
      </dsp:nvSpPr>
      <dsp:spPr>
        <a:xfrm>
          <a:off x="4796586" y="-106268"/>
          <a:ext cx="2037354" cy="1601828"/>
        </a:xfrm>
        <a:prstGeom prst="ellipse">
          <a:avLst/>
        </a:prstGeom>
        <a:solidFill>
          <a:schemeClr val="accent2">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Porcentaje de rendimiento de alcohol etílico y contenido de metanol</a:t>
          </a:r>
          <a:endParaRPr lang="es-ES" sz="1400" kern="1200" dirty="0">
            <a:solidFill>
              <a:schemeClr val="tx1"/>
            </a:solidFill>
          </a:endParaRPr>
        </a:p>
      </dsp:txBody>
      <dsp:txXfrm>
        <a:off x="5094950" y="128314"/>
        <a:ext cx="1440626" cy="1132664"/>
      </dsp:txXfrm>
    </dsp:sp>
    <dsp:sp modelId="{E4B57120-C58C-41F9-834C-7030F092A9EE}">
      <dsp:nvSpPr>
        <dsp:cNvPr id="0" name=""/>
        <dsp:cNvSpPr/>
      </dsp:nvSpPr>
      <dsp:spPr>
        <a:xfrm rot="5400000">
          <a:off x="5699972" y="3511001"/>
          <a:ext cx="230581" cy="511675"/>
        </a:xfrm>
        <a:prstGeom prst="rightArrow">
          <a:avLst>
            <a:gd name="adj1" fmla="val 60000"/>
            <a:gd name="adj2" fmla="val 50000"/>
          </a:avLst>
        </a:prstGeom>
        <a:solidFill>
          <a:schemeClr val="accent2">
            <a:hueOff val="-1888395"/>
            <a:satOff val="35136"/>
            <a:lumOff val="470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solidFill>
              <a:schemeClr val="tx1"/>
            </a:solidFill>
          </a:endParaRPr>
        </a:p>
      </dsp:txBody>
      <dsp:txXfrm>
        <a:off x="5734559" y="3578749"/>
        <a:ext cx="161407" cy="307005"/>
      </dsp:txXfrm>
    </dsp:sp>
    <dsp:sp modelId="{FE594BAC-B06F-4314-8B98-EB122BAC615D}">
      <dsp:nvSpPr>
        <dsp:cNvPr id="0" name=""/>
        <dsp:cNvSpPr/>
      </dsp:nvSpPr>
      <dsp:spPr>
        <a:xfrm>
          <a:off x="4283240" y="3990894"/>
          <a:ext cx="3064045" cy="1842406"/>
        </a:xfrm>
        <a:prstGeom prst="ellipse">
          <a:avLst/>
        </a:prstGeom>
        <a:solidFill>
          <a:schemeClr val="accent2">
            <a:hueOff val="-1888395"/>
            <a:satOff val="35136"/>
            <a:lumOff val="4705"/>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rPr>
            <a:t>T3 </a:t>
          </a:r>
        </a:p>
        <a:p>
          <a:pPr lvl="0" algn="ctr" defTabSz="622300">
            <a:lnSpc>
              <a:spcPct val="90000"/>
            </a:lnSpc>
            <a:spcBef>
              <a:spcPct val="0"/>
            </a:spcBef>
            <a:spcAft>
              <a:spcPct val="35000"/>
            </a:spcAft>
          </a:pPr>
          <a:r>
            <a:rPr lang="es-EC" sz="1400" kern="1200" dirty="0" smtClean="0">
              <a:solidFill>
                <a:schemeClr val="tx1"/>
              </a:solidFill>
            </a:rPr>
            <a:t>(Cacao Nacional + Levadura + Pasteurizado)</a:t>
          </a:r>
        </a:p>
        <a:p>
          <a:pPr lvl="0" algn="ctr" defTabSz="622300">
            <a:lnSpc>
              <a:spcPct val="90000"/>
            </a:lnSpc>
            <a:spcBef>
              <a:spcPct val="0"/>
            </a:spcBef>
            <a:spcAft>
              <a:spcPct val="35000"/>
            </a:spcAft>
          </a:pPr>
          <a:r>
            <a:rPr lang="es-EC" sz="1400" kern="1200" dirty="0" smtClean="0">
              <a:solidFill>
                <a:schemeClr val="tx1"/>
              </a:solidFill>
            </a:rPr>
            <a:t>mayor porcentaje de rendimiento 19,49%  menor contenido de metanol  2,22mg/100ml</a:t>
          </a:r>
          <a:endParaRPr lang="es-ES" sz="1400" kern="1200" dirty="0">
            <a:solidFill>
              <a:schemeClr val="tx1"/>
            </a:solidFill>
          </a:endParaRPr>
        </a:p>
      </dsp:txBody>
      <dsp:txXfrm>
        <a:off x="4731959" y="4260708"/>
        <a:ext cx="2166607" cy="130277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0.16036</cdr:x>
      <cdr:y>0.09875</cdr:y>
    </cdr:from>
    <cdr:to>
      <cdr:x>0.19507</cdr:x>
      <cdr:y>0.14372</cdr:y>
    </cdr:to>
    <cdr:sp macro="" textlink="">
      <cdr:nvSpPr>
        <cdr:cNvPr id="2" name="CuadroTexto 1"/>
        <cdr:cNvSpPr txBox="1"/>
      </cdr:nvSpPr>
      <cdr:spPr>
        <a:xfrm xmlns:a="http://schemas.openxmlformats.org/drawingml/2006/main">
          <a:off x="923587" y="366628"/>
          <a:ext cx="199910" cy="1669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a:t>
          </a:r>
        </a:p>
      </cdr:txBody>
    </cdr:sp>
  </cdr:relSizeAnchor>
  <cdr:relSizeAnchor xmlns:cdr="http://schemas.openxmlformats.org/drawingml/2006/chartDrawing">
    <cdr:from>
      <cdr:x>0.26371</cdr:x>
      <cdr:y>0.13859</cdr:y>
    </cdr:from>
    <cdr:to>
      <cdr:x>0.34041</cdr:x>
      <cdr:y>0.19383</cdr:y>
    </cdr:to>
    <cdr:sp macro="" textlink="">
      <cdr:nvSpPr>
        <cdr:cNvPr id="3" name="CuadroTexto 1"/>
        <cdr:cNvSpPr txBox="1"/>
      </cdr:nvSpPr>
      <cdr:spPr>
        <a:xfrm xmlns:a="http://schemas.openxmlformats.org/drawingml/2006/main">
          <a:off x="1518797" y="514520"/>
          <a:ext cx="441750" cy="2050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AB</a:t>
          </a:r>
        </a:p>
      </cdr:txBody>
    </cdr:sp>
  </cdr:relSizeAnchor>
  <cdr:relSizeAnchor xmlns:cdr="http://schemas.openxmlformats.org/drawingml/2006/chartDrawing">
    <cdr:from>
      <cdr:x>0.37716</cdr:x>
      <cdr:y>0.16787</cdr:y>
    </cdr:from>
    <cdr:to>
      <cdr:x>0.44928</cdr:x>
      <cdr:y>0.2138</cdr:y>
    </cdr:to>
    <cdr:sp macro="" textlink="">
      <cdr:nvSpPr>
        <cdr:cNvPr id="4" name="CuadroTexto 1"/>
        <cdr:cNvSpPr txBox="1"/>
      </cdr:nvSpPr>
      <cdr:spPr>
        <a:xfrm xmlns:a="http://schemas.openxmlformats.org/drawingml/2006/main">
          <a:off x="2172261" y="623242"/>
          <a:ext cx="415372" cy="1705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ABC</a:t>
          </a:r>
        </a:p>
      </cdr:txBody>
    </cdr:sp>
  </cdr:relSizeAnchor>
  <cdr:relSizeAnchor xmlns:cdr="http://schemas.openxmlformats.org/drawingml/2006/chartDrawing">
    <cdr:from>
      <cdr:x>0.49165</cdr:x>
      <cdr:y>0.18615</cdr:y>
    </cdr:from>
    <cdr:to>
      <cdr:x>0.58362</cdr:x>
      <cdr:y>0.2223</cdr:y>
    </cdr:to>
    <cdr:sp macro="" textlink="">
      <cdr:nvSpPr>
        <cdr:cNvPr id="5" name="CuadroTexto 1"/>
        <cdr:cNvSpPr txBox="1"/>
      </cdr:nvSpPr>
      <cdr:spPr>
        <a:xfrm xmlns:a="http://schemas.openxmlformats.org/drawingml/2006/main">
          <a:off x="2831608" y="691087"/>
          <a:ext cx="529696" cy="1342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ABCD</a:t>
          </a:r>
        </a:p>
      </cdr:txBody>
    </cdr:sp>
  </cdr:relSizeAnchor>
  <cdr:relSizeAnchor xmlns:cdr="http://schemas.openxmlformats.org/drawingml/2006/chartDrawing">
    <cdr:from>
      <cdr:x>0.58287</cdr:x>
      <cdr:y>0.20709</cdr:y>
    </cdr:from>
    <cdr:to>
      <cdr:x>0.66987</cdr:x>
      <cdr:y>0.2579</cdr:y>
    </cdr:to>
    <cdr:sp macro="" textlink="">
      <cdr:nvSpPr>
        <cdr:cNvPr id="6" name="CuadroTexto 1"/>
        <cdr:cNvSpPr txBox="1"/>
      </cdr:nvSpPr>
      <cdr:spPr>
        <a:xfrm xmlns:a="http://schemas.openxmlformats.org/drawingml/2006/main">
          <a:off x="3356982" y="768850"/>
          <a:ext cx="501072" cy="1886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BCD</a:t>
          </a:r>
        </a:p>
      </cdr:txBody>
    </cdr:sp>
  </cdr:relSizeAnchor>
  <cdr:relSizeAnchor xmlns:cdr="http://schemas.openxmlformats.org/drawingml/2006/chartDrawing">
    <cdr:from>
      <cdr:x>0.69885</cdr:x>
      <cdr:y>0.23714</cdr:y>
    </cdr:from>
    <cdr:to>
      <cdr:x>0.76831</cdr:x>
      <cdr:y>0.27867</cdr:y>
    </cdr:to>
    <cdr:sp macro="" textlink="">
      <cdr:nvSpPr>
        <cdr:cNvPr id="7" name="CuadroTexto 1"/>
        <cdr:cNvSpPr txBox="1"/>
      </cdr:nvSpPr>
      <cdr:spPr>
        <a:xfrm xmlns:a="http://schemas.openxmlformats.org/drawingml/2006/main">
          <a:off x="4024975" y="880396"/>
          <a:ext cx="400051" cy="1541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CD</a:t>
          </a:r>
        </a:p>
      </cdr:txBody>
    </cdr:sp>
  </cdr:relSizeAnchor>
  <cdr:relSizeAnchor xmlns:cdr="http://schemas.openxmlformats.org/drawingml/2006/chartDrawing">
    <cdr:from>
      <cdr:x>0.81326</cdr:x>
      <cdr:y>0.24023</cdr:y>
    </cdr:from>
    <cdr:to>
      <cdr:x>0.89142</cdr:x>
      <cdr:y>0.28517</cdr:y>
    </cdr:to>
    <cdr:sp macro="" textlink="">
      <cdr:nvSpPr>
        <cdr:cNvPr id="8" name="CuadroTexto 1"/>
        <cdr:cNvSpPr txBox="1"/>
      </cdr:nvSpPr>
      <cdr:spPr>
        <a:xfrm xmlns:a="http://schemas.openxmlformats.org/drawingml/2006/main">
          <a:off x="4683917" y="891875"/>
          <a:ext cx="450166" cy="1668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CD</a:t>
          </a:r>
        </a:p>
      </cdr:txBody>
    </cdr:sp>
  </cdr:relSizeAnchor>
  <cdr:relSizeAnchor xmlns:cdr="http://schemas.openxmlformats.org/drawingml/2006/chartDrawing">
    <cdr:from>
      <cdr:x>0.91355</cdr:x>
      <cdr:y>0.26504</cdr:y>
    </cdr:from>
    <cdr:to>
      <cdr:x>0.97069</cdr:x>
      <cdr:y>0.29156</cdr:y>
    </cdr:to>
    <cdr:sp macro="" textlink="">
      <cdr:nvSpPr>
        <cdr:cNvPr id="9" name="CuadroTexto 1"/>
        <cdr:cNvSpPr txBox="1"/>
      </cdr:nvSpPr>
      <cdr:spPr>
        <a:xfrm xmlns:a="http://schemas.openxmlformats.org/drawingml/2006/main">
          <a:off x="5261546" y="983986"/>
          <a:ext cx="329092" cy="984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D</a:t>
          </a:r>
        </a:p>
      </cdr:txBody>
    </cdr:sp>
  </cdr:relSizeAnchor>
</c:userShapes>
</file>

<file path=ppt/drawings/drawing2.xml><?xml version="1.0" encoding="utf-8"?>
<c:userShapes xmlns:c="http://schemas.openxmlformats.org/drawingml/2006/chart">
  <cdr:relSizeAnchor xmlns:cdr="http://schemas.openxmlformats.org/drawingml/2006/chartDrawing">
    <cdr:from>
      <cdr:x>0.16061</cdr:x>
      <cdr:y>0.13437</cdr:y>
    </cdr:from>
    <cdr:to>
      <cdr:x>0.19583</cdr:x>
      <cdr:y>0.18612</cdr:y>
    </cdr:to>
    <cdr:sp macro="" textlink="">
      <cdr:nvSpPr>
        <cdr:cNvPr id="2" name="CuadroTexto 1"/>
        <cdr:cNvSpPr txBox="1"/>
      </cdr:nvSpPr>
      <cdr:spPr>
        <a:xfrm xmlns:a="http://schemas.openxmlformats.org/drawingml/2006/main">
          <a:off x="918552" y="418053"/>
          <a:ext cx="201429" cy="1610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a:t>
          </a:r>
        </a:p>
      </cdr:txBody>
    </cdr:sp>
  </cdr:relSizeAnchor>
  <cdr:relSizeAnchor xmlns:cdr="http://schemas.openxmlformats.org/drawingml/2006/chartDrawing">
    <cdr:from>
      <cdr:x>0.28275</cdr:x>
      <cdr:y>0.26614</cdr:y>
    </cdr:from>
    <cdr:to>
      <cdr:x>0.3492</cdr:x>
      <cdr:y>0.31737</cdr:y>
    </cdr:to>
    <cdr:sp macro="" textlink="">
      <cdr:nvSpPr>
        <cdr:cNvPr id="3" name="CuadroTexto 1"/>
        <cdr:cNvSpPr txBox="1"/>
      </cdr:nvSpPr>
      <cdr:spPr>
        <a:xfrm xmlns:a="http://schemas.openxmlformats.org/drawingml/2006/main">
          <a:off x="1617099" y="828048"/>
          <a:ext cx="380038" cy="1593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AB</a:t>
          </a:r>
        </a:p>
      </cdr:txBody>
    </cdr:sp>
  </cdr:relSizeAnchor>
  <cdr:relSizeAnchor xmlns:cdr="http://schemas.openxmlformats.org/drawingml/2006/chartDrawing">
    <cdr:from>
      <cdr:x>0.37768</cdr:x>
      <cdr:y>0.25395</cdr:y>
    </cdr:from>
    <cdr:to>
      <cdr:x>0.46378</cdr:x>
      <cdr:y>0.31901</cdr:y>
    </cdr:to>
    <cdr:sp macro="" textlink="">
      <cdr:nvSpPr>
        <cdr:cNvPr id="4" name="CuadroTexto 1"/>
        <cdr:cNvSpPr txBox="1"/>
      </cdr:nvSpPr>
      <cdr:spPr>
        <a:xfrm xmlns:a="http://schemas.openxmlformats.org/drawingml/2006/main">
          <a:off x="2160036" y="790107"/>
          <a:ext cx="492369" cy="2024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AB</a:t>
          </a:r>
        </a:p>
      </cdr:txBody>
    </cdr:sp>
  </cdr:relSizeAnchor>
  <cdr:relSizeAnchor xmlns:cdr="http://schemas.openxmlformats.org/drawingml/2006/chartDrawing">
    <cdr:from>
      <cdr:x>0.47862</cdr:x>
      <cdr:y>0.25265</cdr:y>
    </cdr:from>
    <cdr:to>
      <cdr:x>0.55479</cdr:x>
      <cdr:y>0.31288</cdr:y>
    </cdr:to>
    <cdr:sp macro="" textlink="">
      <cdr:nvSpPr>
        <cdr:cNvPr id="5" name="CuadroTexto 1"/>
        <cdr:cNvSpPr txBox="1"/>
      </cdr:nvSpPr>
      <cdr:spPr>
        <a:xfrm xmlns:a="http://schemas.openxmlformats.org/drawingml/2006/main">
          <a:off x="2737299" y="786057"/>
          <a:ext cx="435611" cy="1873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AB</a:t>
          </a:r>
        </a:p>
      </cdr:txBody>
    </cdr:sp>
  </cdr:relSizeAnchor>
  <cdr:relSizeAnchor xmlns:cdr="http://schemas.openxmlformats.org/drawingml/2006/chartDrawing">
    <cdr:from>
      <cdr:x>0.58724</cdr:x>
      <cdr:y>0.24648</cdr:y>
    </cdr:from>
    <cdr:to>
      <cdr:x>0.66208</cdr:x>
      <cdr:y>0.31082</cdr:y>
    </cdr:to>
    <cdr:sp macro="" textlink="">
      <cdr:nvSpPr>
        <cdr:cNvPr id="6" name="CuadroTexto 1"/>
        <cdr:cNvSpPr txBox="1"/>
      </cdr:nvSpPr>
      <cdr:spPr>
        <a:xfrm xmlns:a="http://schemas.openxmlformats.org/drawingml/2006/main">
          <a:off x="3358525" y="766865"/>
          <a:ext cx="428022" cy="2001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AB</a:t>
          </a:r>
        </a:p>
      </cdr:txBody>
    </cdr:sp>
  </cdr:relSizeAnchor>
  <cdr:relSizeAnchor xmlns:cdr="http://schemas.openxmlformats.org/drawingml/2006/chartDrawing">
    <cdr:from>
      <cdr:x>0.70483</cdr:x>
      <cdr:y>0.2789</cdr:y>
    </cdr:from>
    <cdr:to>
      <cdr:x>0.77865</cdr:x>
      <cdr:y>0.33791</cdr:y>
    </cdr:to>
    <cdr:sp macro="" textlink="">
      <cdr:nvSpPr>
        <cdr:cNvPr id="7" name="CuadroTexto 1"/>
        <cdr:cNvSpPr txBox="1"/>
      </cdr:nvSpPr>
      <cdr:spPr>
        <a:xfrm xmlns:a="http://schemas.openxmlformats.org/drawingml/2006/main">
          <a:off x="4031039" y="867748"/>
          <a:ext cx="422188" cy="1835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AB</a:t>
          </a:r>
        </a:p>
      </cdr:txBody>
    </cdr:sp>
  </cdr:relSizeAnchor>
  <cdr:relSizeAnchor xmlns:cdr="http://schemas.openxmlformats.org/drawingml/2006/chartDrawing">
    <cdr:from>
      <cdr:x>0.82088</cdr:x>
      <cdr:y>0.35225</cdr:y>
    </cdr:from>
    <cdr:to>
      <cdr:x>0.8561</cdr:x>
      <cdr:y>0.404</cdr:y>
    </cdr:to>
    <cdr:sp macro="" textlink="">
      <cdr:nvSpPr>
        <cdr:cNvPr id="8" name="CuadroTexto 1"/>
        <cdr:cNvSpPr txBox="1"/>
      </cdr:nvSpPr>
      <cdr:spPr>
        <a:xfrm xmlns:a="http://schemas.openxmlformats.org/drawingml/2006/main">
          <a:off x="4694773" y="1095960"/>
          <a:ext cx="201428" cy="1610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B</a:t>
          </a:r>
        </a:p>
      </cdr:txBody>
    </cdr:sp>
  </cdr:relSizeAnchor>
  <cdr:relSizeAnchor xmlns:cdr="http://schemas.openxmlformats.org/drawingml/2006/chartDrawing">
    <cdr:from>
      <cdr:x>0.92474</cdr:x>
      <cdr:y>0.40506</cdr:y>
    </cdr:from>
    <cdr:to>
      <cdr:x>0.95996</cdr:x>
      <cdr:y>0.45681</cdr:y>
    </cdr:to>
    <cdr:sp macro="" textlink="">
      <cdr:nvSpPr>
        <cdr:cNvPr id="9" name="CuadroTexto 1"/>
        <cdr:cNvSpPr txBox="1"/>
      </cdr:nvSpPr>
      <cdr:spPr>
        <a:xfrm xmlns:a="http://schemas.openxmlformats.org/drawingml/2006/main">
          <a:off x="5288743" y="1260243"/>
          <a:ext cx="201429" cy="1610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B</a:t>
          </a:r>
        </a:p>
      </cdr:txBody>
    </cdr:sp>
  </cdr:relSizeAnchor>
</c:userShapes>
</file>

<file path=ppt/drawings/drawing3.xml><?xml version="1.0" encoding="utf-8"?>
<c:userShapes xmlns:c="http://schemas.openxmlformats.org/drawingml/2006/chart">
  <cdr:relSizeAnchor xmlns:cdr="http://schemas.openxmlformats.org/drawingml/2006/chartDrawing">
    <cdr:from>
      <cdr:x>0.15049</cdr:x>
      <cdr:y>0.19396</cdr:y>
    </cdr:from>
    <cdr:to>
      <cdr:x>0.18337</cdr:x>
      <cdr:y>0.2508</cdr:y>
    </cdr:to>
    <cdr:sp macro="" textlink="">
      <cdr:nvSpPr>
        <cdr:cNvPr id="2" name="CuadroTexto 1"/>
        <cdr:cNvSpPr txBox="1"/>
      </cdr:nvSpPr>
      <cdr:spPr>
        <a:xfrm xmlns:a="http://schemas.openxmlformats.org/drawingml/2006/main">
          <a:off x="905948" y="555297"/>
          <a:ext cx="197898" cy="1627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a:t>
          </a:r>
        </a:p>
      </cdr:txBody>
    </cdr:sp>
  </cdr:relSizeAnchor>
  <cdr:relSizeAnchor xmlns:cdr="http://schemas.openxmlformats.org/drawingml/2006/chartDrawing">
    <cdr:from>
      <cdr:x>0.25976</cdr:x>
      <cdr:y>0.19397</cdr:y>
    </cdr:from>
    <cdr:to>
      <cdr:x>0.29576</cdr:x>
      <cdr:y>0.24876</cdr:y>
    </cdr:to>
    <cdr:sp macro="" textlink="">
      <cdr:nvSpPr>
        <cdr:cNvPr id="3" name="CuadroTexto 1"/>
        <cdr:cNvSpPr txBox="1"/>
      </cdr:nvSpPr>
      <cdr:spPr>
        <a:xfrm xmlns:a="http://schemas.openxmlformats.org/drawingml/2006/main">
          <a:off x="1563690" y="555311"/>
          <a:ext cx="216715" cy="1568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a:t>
          </a:r>
        </a:p>
      </cdr:txBody>
    </cdr:sp>
  </cdr:relSizeAnchor>
  <cdr:relSizeAnchor xmlns:cdr="http://schemas.openxmlformats.org/drawingml/2006/chartDrawing">
    <cdr:from>
      <cdr:x>0.37264</cdr:x>
      <cdr:y>0.22506</cdr:y>
    </cdr:from>
    <cdr:to>
      <cdr:x>0.40864</cdr:x>
      <cdr:y>0.27986</cdr:y>
    </cdr:to>
    <cdr:sp macro="" textlink="">
      <cdr:nvSpPr>
        <cdr:cNvPr id="4" name="CuadroTexto 1"/>
        <cdr:cNvSpPr txBox="1"/>
      </cdr:nvSpPr>
      <cdr:spPr>
        <a:xfrm xmlns:a="http://schemas.openxmlformats.org/drawingml/2006/main">
          <a:off x="2243223" y="644342"/>
          <a:ext cx="216715" cy="1568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a:t>
          </a:r>
        </a:p>
      </cdr:txBody>
    </cdr:sp>
  </cdr:relSizeAnchor>
  <cdr:relSizeAnchor xmlns:cdr="http://schemas.openxmlformats.org/drawingml/2006/chartDrawing">
    <cdr:from>
      <cdr:x>0.49749</cdr:x>
      <cdr:y>0.24489</cdr:y>
    </cdr:from>
    <cdr:to>
      <cdr:x>0.57629</cdr:x>
      <cdr:y>0.31073</cdr:y>
    </cdr:to>
    <cdr:sp macro="" textlink="">
      <cdr:nvSpPr>
        <cdr:cNvPr id="5" name="CuadroTexto 1"/>
        <cdr:cNvSpPr txBox="1"/>
      </cdr:nvSpPr>
      <cdr:spPr>
        <a:xfrm xmlns:a="http://schemas.openxmlformats.org/drawingml/2006/main">
          <a:off x="2994814" y="701104"/>
          <a:ext cx="474364" cy="1884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AB</a:t>
          </a:r>
        </a:p>
      </cdr:txBody>
    </cdr:sp>
  </cdr:relSizeAnchor>
  <cdr:relSizeAnchor xmlns:cdr="http://schemas.openxmlformats.org/drawingml/2006/chartDrawing">
    <cdr:from>
      <cdr:x>0.59289</cdr:x>
      <cdr:y>0.27434</cdr:y>
    </cdr:from>
    <cdr:to>
      <cdr:x>0.65797</cdr:x>
      <cdr:y>0.34712</cdr:y>
    </cdr:to>
    <cdr:sp macro="" textlink="">
      <cdr:nvSpPr>
        <cdr:cNvPr id="6" name="CuadroTexto 1"/>
        <cdr:cNvSpPr txBox="1"/>
      </cdr:nvSpPr>
      <cdr:spPr>
        <a:xfrm xmlns:a="http://schemas.openxmlformats.org/drawingml/2006/main">
          <a:off x="3569102" y="785417"/>
          <a:ext cx="391772" cy="2083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AB</a:t>
          </a:r>
        </a:p>
      </cdr:txBody>
    </cdr:sp>
  </cdr:relSizeAnchor>
  <cdr:relSizeAnchor xmlns:cdr="http://schemas.openxmlformats.org/drawingml/2006/chartDrawing">
    <cdr:from>
      <cdr:x>0.70336</cdr:x>
      <cdr:y>0.25531</cdr:y>
    </cdr:from>
    <cdr:to>
      <cdr:x>0.78388</cdr:x>
      <cdr:y>0.31073</cdr:y>
    </cdr:to>
    <cdr:sp macro="" textlink="">
      <cdr:nvSpPr>
        <cdr:cNvPr id="7" name="CuadroTexto 1"/>
        <cdr:cNvSpPr txBox="1"/>
      </cdr:nvSpPr>
      <cdr:spPr>
        <a:xfrm xmlns:a="http://schemas.openxmlformats.org/drawingml/2006/main">
          <a:off x="4234121" y="730936"/>
          <a:ext cx="484718" cy="1586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AB</a:t>
          </a:r>
        </a:p>
      </cdr:txBody>
    </cdr:sp>
  </cdr:relSizeAnchor>
  <cdr:relSizeAnchor xmlns:cdr="http://schemas.openxmlformats.org/drawingml/2006/chartDrawing">
    <cdr:from>
      <cdr:x>0.80799</cdr:x>
      <cdr:y>0.26516</cdr:y>
    </cdr:from>
    <cdr:to>
      <cdr:x>0.90395</cdr:x>
      <cdr:y>0.31016</cdr:y>
    </cdr:to>
    <cdr:sp macro="" textlink="">
      <cdr:nvSpPr>
        <cdr:cNvPr id="8" name="CuadroTexto 1"/>
        <cdr:cNvSpPr txBox="1"/>
      </cdr:nvSpPr>
      <cdr:spPr>
        <a:xfrm xmlns:a="http://schemas.openxmlformats.org/drawingml/2006/main">
          <a:off x="4863978" y="759150"/>
          <a:ext cx="577665" cy="1288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AB</a:t>
          </a:r>
        </a:p>
      </cdr:txBody>
    </cdr:sp>
  </cdr:relSizeAnchor>
  <cdr:relSizeAnchor xmlns:cdr="http://schemas.openxmlformats.org/drawingml/2006/chartDrawing">
    <cdr:from>
      <cdr:x>0.91536</cdr:x>
      <cdr:y>0.25535</cdr:y>
    </cdr:from>
    <cdr:to>
      <cdr:x>0.95136</cdr:x>
      <cdr:y>0.31016</cdr:y>
    </cdr:to>
    <cdr:sp macro="" textlink="">
      <cdr:nvSpPr>
        <cdr:cNvPr id="9" name="CuadroTexto 1"/>
        <cdr:cNvSpPr txBox="1"/>
      </cdr:nvSpPr>
      <cdr:spPr>
        <a:xfrm xmlns:a="http://schemas.openxmlformats.org/drawingml/2006/main">
          <a:off x="5510323" y="731064"/>
          <a:ext cx="216714" cy="1569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dirty="0"/>
            <a:t>B</a:t>
          </a:r>
        </a:p>
      </cdr:txBody>
    </cdr:sp>
  </cdr:relSizeAnchor>
</c:userShapes>
</file>

<file path=ppt/drawings/drawing4.xml><?xml version="1.0" encoding="utf-8"?>
<c:userShapes xmlns:c="http://schemas.openxmlformats.org/drawingml/2006/chart">
  <cdr:relSizeAnchor xmlns:cdr="http://schemas.openxmlformats.org/drawingml/2006/chartDrawing">
    <cdr:from>
      <cdr:x>0.37446</cdr:x>
      <cdr:y>0.36752</cdr:y>
    </cdr:from>
    <cdr:to>
      <cdr:x>0.41034</cdr:x>
      <cdr:y>0.41111</cdr:y>
    </cdr:to>
    <cdr:sp macro="" textlink="">
      <cdr:nvSpPr>
        <cdr:cNvPr id="2" name="CuadroTexto 1"/>
        <cdr:cNvSpPr txBox="1"/>
      </cdr:nvSpPr>
      <cdr:spPr>
        <a:xfrm xmlns:a="http://schemas.openxmlformats.org/drawingml/2006/main">
          <a:off x="2086547" y="1267217"/>
          <a:ext cx="199911" cy="1503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a:t>C</a:t>
          </a:r>
        </a:p>
      </cdr:txBody>
    </cdr:sp>
  </cdr:relSizeAnchor>
  <cdr:relSizeAnchor xmlns:cdr="http://schemas.openxmlformats.org/drawingml/2006/chartDrawing">
    <cdr:from>
      <cdr:x>0.26506</cdr:x>
      <cdr:y>0.52221</cdr:y>
    </cdr:from>
    <cdr:to>
      <cdr:x>0.30094</cdr:x>
      <cdr:y>0.56581</cdr:y>
    </cdr:to>
    <cdr:sp macro="" textlink="">
      <cdr:nvSpPr>
        <cdr:cNvPr id="3" name="CuadroTexto 1"/>
        <cdr:cNvSpPr txBox="1"/>
      </cdr:nvSpPr>
      <cdr:spPr>
        <a:xfrm xmlns:a="http://schemas.openxmlformats.org/drawingml/2006/main">
          <a:off x="1476947" y="1800617"/>
          <a:ext cx="199911" cy="1503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a:t>B</a:t>
          </a:r>
        </a:p>
      </cdr:txBody>
    </cdr:sp>
  </cdr:relSizeAnchor>
  <cdr:relSizeAnchor xmlns:cdr="http://schemas.openxmlformats.org/drawingml/2006/chartDrawing">
    <cdr:from>
      <cdr:x>0.15566</cdr:x>
      <cdr:y>0.56365</cdr:y>
    </cdr:from>
    <cdr:to>
      <cdr:x>0.19154</cdr:x>
      <cdr:y>0.60725</cdr:y>
    </cdr:to>
    <cdr:sp macro="" textlink="">
      <cdr:nvSpPr>
        <cdr:cNvPr id="4" name="CuadroTexto 1"/>
        <cdr:cNvSpPr txBox="1"/>
      </cdr:nvSpPr>
      <cdr:spPr>
        <a:xfrm xmlns:a="http://schemas.openxmlformats.org/drawingml/2006/main">
          <a:off x="867347" y="1943492"/>
          <a:ext cx="199911" cy="1503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a:t>A</a:t>
          </a:r>
        </a:p>
      </cdr:txBody>
    </cdr:sp>
  </cdr:relSizeAnchor>
  <cdr:relSizeAnchor xmlns:cdr="http://schemas.openxmlformats.org/drawingml/2006/chartDrawing">
    <cdr:from>
      <cdr:x>0.48785</cdr:x>
      <cdr:y>0.32976</cdr:y>
    </cdr:from>
    <cdr:to>
      <cdr:x>0.52373</cdr:x>
      <cdr:y>0.37336</cdr:y>
    </cdr:to>
    <cdr:sp macro="" textlink="">
      <cdr:nvSpPr>
        <cdr:cNvPr id="5" name="CuadroTexto 1"/>
        <cdr:cNvSpPr txBox="1"/>
      </cdr:nvSpPr>
      <cdr:spPr>
        <a:xfrm xmlns:a="http://schemas.openxmlformats.org/drawingml/2006/main">
          <a:off x="2718372" y="1137042"/>
          <a:ext cx="199911" cy="1503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a:t>D</a:t>
          </a:r>
        </a:p>
      </cdr:txBody>
    </cdr:sp>
  </cdr:relSizeAnchor>
  <cdr:relSizeAnchor xmlns:cdr="http://schemas.openxmlformats.org/drawingml/2006/chartDrawing">
    <cdr:from>
      <cdr:x>0.59213</cdr:x>
      <cdr:y>0.2386</cdr:y>
    </cdr:from>
    <cdr:to>
      <cdr:x>0.628</cdr:x>
      <cdr:y>0.2822</cdr:y>
    </cdr:to>
    <cdr:sp macro="" textlink="">
      <cdr:nvSpPr>
        <cdr:cNvPr id="6" name="CuadroTexto 1"/>
        <cdr:cNvSpPr txBox="1"/>
      </cdr:nvSpPr>
      <cdr:spPr>
        <a:xfrm xmlns:a="http://schemas.openxmlformats.org/drawingml/2006/main">
          <a:off x="3299397" y="822717"/>
          <a:ext cx="199911" cy="1503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a:t>E</a:t>
          </a:r>
        </a:p>
      </cdr:txBody>
    </cdr:sp>
  </cdr:relSizeAnchor>
  <cdr:relSizeAnchor xmlns:cdr="http://schemas.openxmlformats.org/drawingml/2006/chartDrawing">
    <cdr:from>
      <cdr:x>0.69811</cdr:x>
      <cdr:y>0.17507</cdr:y>
    </cdr:from>
    <cdr:to>
      <cdr:x>0.73399</cdr:x>
      <cdr:y>0.21867</cdr:y>
    </cdr:to>
    <cdr:sp macro="" textlink="">
      <cdr:nvSpPr>
        <cdr:cNvPr id="7" name="CuadroTexto 1"/>
        <cdr:cNvSpPr txBox="1"/>
      </cdr:nvSpPr>
      <cdr:spPr>
        <a:xfrm xmlns:a="http://schemas.openxmlformats.org/drawingml/2006/main">
          <a:off x="3889947" y="603642"/>
          <a:ext cx="199911" cy="1503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a:t>F</a:t>
          </a:r>
        </a:p>
      </cdr:txBody>
    </cdr:sp>
  </cdr:relSizeAnchor>
  <cdr:relSizeAnchor xmlns:cdr="http://schemas.openxmlformats.org/drawingml/2006/chartDrawing">
    <cdr:from>
      <cdr:x>0.81264</cdr:x>
      <cdr:y>0.10877</cdr:y>
    </cdr:from>
    <cdr:to>
      <cdr:x>0.84852</cdr:x>
      <cdr:y>0.15237</cdr:y>
    </cdr:to>
    <cdr:sp macro="" textlink="">
      <cdr:nvSpPr>
        <cdr:cNvPr id="8" name="CuadroTexto 1"/>
        <cdr:cNvSpPr txBox="1"/>
      </cdr:nvSpPr>
      <cdr:spPr>
        <a:xfrm xmlns:a="http://schemas.openxmlformats.org/drawingml/2006/main">
          <a:off x="4528122" y="375042"/>
          <a:ext cx="199911" cy="1503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a:t>G</a:t>
          </a:r>
        </a:p>
      </cdr:txBody>
    </cdr:sp>
  </cdr:relSizeAnchor>
  <cdr:relSizeAnchor xmlns:cdr="http://schemas.openxmlformats.org/drawingml/2006/chartDrawing">
    <cdr:from>
      <cdr:x>0.9209</cdr:x>
      <cdr:y>0.10969</cdr:y>
    </cdr:from>
    <cdr:to>
      <cdr:x>0.95678</cdr:x>
      <cdr:y>0.15329</cdr:y>
    </cdr:to>
    <cdr:sp macro="" textlink="">
      <cdr:nvSpPr>
        <cdr:cNvPr id="9" name="CuadroTexto 1"/>
        <cdr:cNvSpPr txBox="1"/>
      </cdr:nvSpPr>
      <cdr:spPr>
        <a:xfrm xmlns:a="http://schemas.openxmlformats.org/drawingml/2006/main">
          <a:off x="5131372" y="378217"/>
          <a:ext cx="199911" cy="1503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a:t>G</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5163428-12E1-4227-A945-C363C9D7C12C}" type="datetimeFigureOut">
              <a:rPr lang="es-ES" smtClean="0"/>
              <a:t>19/12/2018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09DFFD6-2928-4E33-BEF8-6FB171FE87CF}"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574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5163428-12E1-4227-A945-C363C9D7C12C}" type="datetimeFigureOut">
              <a:rPr lang="es-ES" smtClean="0"/>
              <a:t>19/12/2018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09DFFD6-2928-4E33-BEF8-6FB171FE87CF}" type="slidenum">
              <a:rPr lang="es-ES" smtClean="0"/>
              <a:t>‹Nº›</a:t>
            </a:fld>
            <a:endParaRPr lang="es-ES"/>
          </a:p>
        </p:txBody>
      </p:sp>
    </p:spTree>
    <p:extLst>
      <p:ext uri="{BB962C8B-B14F-4D97-AF65-F5344CB8AC3E}">
        <p14:creationId xmlns:p14="http://schemas.microsoft.com/office/powerpoint/2010/main" val="110586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5163428-12E1-4227-A945-C363C9D7C12C}" type="datetimeFigureOut">
              <a:rPr lang="es-ES" smtClean="0"/>
              <a:t>19/12/2018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09DFFD6-2928-4E33-BEF8-6FB171FE87CF}" type="slidenum">
              <a:rPr lang="es-ES" smtClean="0"/>
              <a:t>‹Nº›</a:t>
            </a:fld>
            <a:endParaRPr lang="es-ES"/>
          </a:p>
        </p:txBody>
      </p:sp>
    </p:spTree>
    <p:extLst>
      <p:ext uri="{BB962C8B-B14F-4D97-AF65-F5344CB8AC3E}">
        <p14:creationId xmlns:p14="http://schemas.microsoft.com/office/powerpoint/2010/main" val="4284719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5163428-12E1-4227-A945-C363C9D7C12C}" type="datetimeFigureOut">
              <a:rPr lang="es-ES" smtClean="0"/>
              <a:t>19/12/2018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09DFFD6-2928-4E33-BEF8-6FB171FE87CF}" type="slidenum">
              <a:rPr lang="es-ES" smtClean="0"/>
              <a:t>‹Nº›</a:t>
            </a:fld>
            <a:endParaRPr lang="es-ES"/>
          </a:p>
        </p:txBody>
      </p:sp>
    </p:spTree>
    <p:extLst>
      <p:ext uri="{BB962C8B-B14F-4D97-AF65-F5344CB8AC3E}">
        <p14:creationId xmlns:p14="http://schemas.microsoft.com/office/powerpoint/2010/main" val="915448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5163428-12E1-4227-A945-C363C9D7C12C}" type="datetimeFigureOut">
              <a:rPr lang="es-ES" smtClean="0"/>
              <a:t>19/12/2018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09DFFD6-2928-4E33-BEF8-6FB171FE87CF}"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030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5163428-12E1-4227-A945-C363C9D7C12C}" type="datetimeFigureOut">
              <a:rPr lang="es-ES" smtClean="0"/>
              <a:t>19/12/2018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09DFFD6-2928-4E33-BEF8-6FB171FE87CF}" type="slidenum">
              <a:rPr lang="es-ES" smtClean="0"/>
              <a:t>‹Nº›</a:t>
            </a:fld>
            <a:endParaRPr lang="es-ES"/>
          </a:p>
        </p:txBody>
      </p:sp>
    </p:spTree>
    <p:extLst>
      <p:ext uri="{BB962C8B-B14F-4D97-AF65-F5344CB8AC3E}">
        <p14:creationId xmlns:p14="http://schemas.microsoft.com/office/powerpoint/2010/main" val="1512650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5163428-12E1-4227-A945-C363C9D7C12C}" type="datetimeFigureOut">
              <a:rPr lang="es-ES" smtClean="0"/>
              <a:t>19/12/2018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09DFFD6-2928-4E33-BEF8-6FB171FE87CF}" type="slidenum">
              <a:rPr lang="es-ES" smtClean="0"/>
              <a:t>‹Nº›</a:t>
            </a:fld>
            <a:endParaRPr lang="es-ES"/>
          </a:p>
        </p:txBody>
      </p:sp>
    </p:spTree>
    <p:extLst>
      <p:ext uri="{BB962C8B-B14F-4D97-AF65-F5344CB8AC3E}">
        <p14:creationId xmlns:p14="http://schemas.microsoft.com/office/powerpoint/2010/main" val="355662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5163428-12E1-4227-A945-C363C9D7C12C}" type="datetimeFigureOut">
              <a:rPr lang="es-ES" smtClean="0"/>
              <a:t>19/12/2018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09DFFD6-2928-4E33-BEF8-6FB171FE87CF}" type="slidenum">
              <a:rPr lang="es-ES" smtClean="0"/>
              <a:t>‹Nº›</a:t>
            </a:fld>
            <a:endParaRPr lang="es-ES"/>
          </a:p>
        </p:txBody>
      </p:sp>
    </p:spTree>
    <p:extLst>
      <p:ext uri="{BB962C8B-B14F-4D97-AF65-F5344CB8AC3E}">
        <p14:creationId xmlns:p14="http://schemas.microsoft.com/office/powerpoint/2010/main" val="2602487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5163428-12E1-4227-A945-C363C9D7C12C}" type="datetimeFigureOut">
              <a:rPr lang="es-ES" smtClean="0"/>
              <a:t>19/12/2018</a:t>
            </a:fld>
            <a:endParaRPr lang="es-E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S"/>
          </a:p>
        </p:txBody>
      </p:sp>
      <p:sp>
        <p:nvSpPr>
          <p:cNvPr id="9" name="Slide Number Placeholder 8"/>
          <p:cNvSpPr>
            <a:spLocks noGrp="1"/>
          </p:cNvSpPr>
          <p:nvPr>
            <p:ph type="sldNum" sz="quarter" idx="12"/>
          </p:nvPr>
        </p:nvSpPr>
        <p:spPr/>
        <p:txBody>
          <a:bodyPr/>
          <a:lstStyle/>
          <a:p>
            <a:fld id="{809DFFD6-2928-4E33-BEF8-6FB171FE87CF}" type="slidenum">
              <a:rPr lang="es-ES" smtClean="0"/>
              <a:t>‹Nº›</a:t>
            </a:fld>
            <a:endParaRPr lang="es-ES"/>
          </a:p>
        </p:txBody>
      </p:sp>
    </p:spTree>
    <p:extLst>
      <p:ext uri="{BB962C8B-B14F-4D97-AF65-F5344CB8AC3E}">
        <p14:creationId xmlns:p14="http://schemas.microsoft.com/office/powerpoint/2010/main" val="116837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5163428-12E1-4227-A945-C363C9D7C12C}" type="datetimeFigureOut">
              <a:rPr lang="es-ES" smtClean="0"/>
              <a:t>19/12/2018</a:t>
            </a:fld>
            <a:endParaRPr lang="es-E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09DFFD6-2928-4E33-BEF8-6FB171FE87CF}" type="slidenum">
              <a:rPr lang="es-ES" smtClean="0"/>
              <a:t>‹Nº›</a:t>
            </a:fld>
            <a:endParaRPr lang="es-ES"/>
          </a:p>
        </p:txBody>
      </p:sp>
    </p:spTree>
    <p:extLst>
      <p:ext uri="{BB962C8B-B14F-4D97-AF65-F5344CB8AC3E}">
        <p14:creationId xmlns:p14="http://schemas.microsoft.com/office/powerpoint/2010/main" val="1577233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5163428-12E1-4227-A945-C363C9D7C12C}" type="datetimeFigureOut">
              <a:rPr lang="es-ES" smtClean="0"/>
              <a:t>19/12/2018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09DFFD6-2928-4E33-BEF8-6FB171FE87CF}" type="slidenum">
              <a:rPr lang="es-ES" smtClean="0"/>
              <a:t>‹Nº›</a:t>
            </a:fld>
            <a:endParaRPr lang="es-ES"/>
          </a:p>
        </p:txBody>
      </p:sp>
    </p:spTree>
    <p:extLst>
      <p:ext uri="{BB962C8B-B14F-4D97-AF65-F5344CB8AC3E}">
        <p14:creationId xmlns:p14="http://schemas.microsoft.com/office/powerpoint/2010/main" val="1138529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5163428-12E1-4227-A945-C363C9D7C12C}" type="datetimeFigureOut">
              <a:rPr lang="es-ES" smtClean="0"/>
              <a:t>19/12/2018</a:t>
            </a:fld>
            <a:endParaRPr lang="es-E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09DFFD6-2928-4E33-BEF8-6FB171FE87CF}" type="slidenum">
              <a:rPr lang="es-ES" smtClean="0"/>
              <a:t>‹Nº›</a:t>
            </a:fld>
            <a:endParaRPr lang="es-E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76922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52.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59.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8.jpeg"/><Relationship Id="rId5" Type="http://schemas.openxmlformats.org/officeDocument/2006/relationships/image" Target="../media/image53.jpeg"/><Relationship Id="rId10" Type="http://schemas.microsoft.com/office/2007/relationships/hdphoto" Target="../media/hdphoto2.wdp"/><Relationship Id="rId4" Type="http://schemas.openxmlformats.org/officeDocument/2006/relationships/image" Target="../media/image52.jpe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contenido 2"/>
          <p:cNvSpPr txBox="1">
            <a:spLocks/>
          </p:cNvSpPr>
          <p:nvPr/>
        </p:nvSpPr>
        <p:spPr>
          <a:xfrm>
            <a:off x="531632" y="2510812"/>
            <a:ext cx="11537577" cy="3648916"/>
          </a:xfrm>
          <a:prstGeom prst="rect">
            <a:avLst/>
          </a:prstGeom>
          <a:ln>
            <a:solidFill>
              <a:srgbClr val="008000"/>
            </a:solidFill>
          </a:ln>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endParaRPr lang="es-EC" b="1" dirty="0" smtClean="0">
              <a:solidFill>
                <a:schemeClr val="tx1"/>
              </a:solidFill>
              <a:latin typeface="Times New Roman" panose="02020603050405020304" pitchFamily="18" charset="0"/>
              <a:cs typeface="Times New Roman" panose="02020603050405020304" pitchFamily="18" charset="0"/>
            </a:endParaRPr>
          </a:p>
          <a:p>
            <a:pPr algn="ctr"/>
            <a:r>
              <a:rPr lang="es-EC" b="1" dirty="0" smtClean="0">
                <a:solidFill>
                  <a:schemeClr val="tx1"/>
                </a:solidFill>
                <a:latin typeface="Times New Roman" panose="02020603050405020304" pitchFamily="18" charset="0"/>
                <a:cs typeface="Times New Roman" panose="02020603050405020304" pitchFamily="18" charset="0"/>
              </a:rPr>
              <a:t>AUTORES:      Vera </a:t>
            </a:r>
            <a:r>
              <a:rPr lang="es-EC" b="1" dirty="0" err="1" smtClean="0">
                <a:solidFill>
                  <a:schemeClr val="tx1"/>
                </a:solidFill>
                <a:latin typeface="Times New Roman" panose="02020603050405020304" pitchFamily="18" charset="0"/>
                <a:cs typeface="Times New Roman" panose="02020603050405020304" pitchFamily="18" charset="0"/>
              </a:rPr>
              <a:t>sigcha</a:t>
            </a:r>
            <a:r>
              <a:rPr lang="es-EC" b="1" dirty="0" smtClean="0">
                <a:solidFill>
                  <a:schemeClr val="tx1"/>
                </a:solidFill>
                <a:latin typeface="Times New Roman" panose="02020603050405020304" pitchFamily="18" charset="0"/>
                <a:cs typeface="Times New Roman" panose="02020603050405020304" pitchFamily="18" charset="0"/>
              </a:rPr>
              <a:t> Cinthya </a:t>
            </a:r>
            <a:r>
              <a:rPr lang="es-EC" b="1" dirty="0" err="1" smtClean="0">
                <a:solidFill>
                  <a:schemeClr val="tx1"/>
                </a:solidFill>
                <a:latin typeface="Times New Roman" panose="02020603050405020304" pitchFamily="18" charset="0"/>
                <a:cs typeface="Times New Roman" panose="02020603050405020304" pitchFamily="18" charset="0"/>
              </a:rPr>
              <a:t>sobeyda</a:t>
            </a:r>
            <a:endParaRPr lang="es-EC" b="1" dirty="0" smtClean="0">
              <a:solidFill>
                <a:schemeClr val="tx1"/>
              </a:solidFill>
              <a:latin typeface="Times New Roman" panose="02020603050405020304" pitchFamily="18" charset="0"/>
              <a:cs typeface="Times New Roman" panose="02020603050405020304" pitchFamily="18" charset="0"/>
            </a:endParaRPr>
          </a:p>
          <a:p>
            <a:pPr algn="ctr"/>
            <a:r>
              <a:rPr lang="es-EC" b="1" dirty="0" smtClean="0">
                <a:solidFill>
                  <a:schemeClr val="tx1"/>
                </a:solidFill>
                <a:latin typeface="Times New Roman" panose="02020603050405020304" pitchFamily="18" charset="0"/>
                <a:cs typeface="Times New Roman" panose="02020603050405020304" pitchFamily="18" charset="0"/>
              </a:rPr>
              <a:t>		Zambrano mora Ivethe </a:t>
            </a:r>
            <a:r>
              <a:rPr lang="es-EC" b="1" dirty="0" err="1" smtClean="0">
                <a:solidFill>
                  <a:schemeClr val="tx1"/>
                </a:solidFill>
                <a:latin typeface="Times New Roman" panose="02020603050405020304" pitchFamily="18" charset="0"/>
                <a:cs typeface="Times New Roman" panose="02020603050405020304" pitchFamily="18" charset="0"/>
              </a:rPr>
              <a:t>alejandra</a:t>
            </a:r>
            <a:endParaRPr lang="es-EC" b="1" dirty="0" smtClean="0">
              <a:solidFill>
                <a:schemeClr val="tx1"/>
              </a:solidFill>
              <a:latin typeface="Times New Roman" panose="02020603050405020304" pitchFamily="18" charset="0"/>
              <a:cs typeface="Times New Roman" panose="02020603050405020304" pitchFamily="18" charset="0"/>
            </a:endParaRPr>
          </a:p>
          <a:p>
            <a:pPr algn="ctr"/>
            <a:endParaRPr lang="es-EC" b="1" dirty="0" smtClean="0">
              <a:solidFill>
                <a:schemeClr val="tx1"/>
              </a:solidFill>
              <a:latin typeface="Times New Roman" panose="02020603050405020304" pitchFamily="18" charset="0"/>
              <a:cs typeface="Times New Roman" panose="02020603050405020304" pitchFamily="18" charset="0"/>
            </a:endParaRPr>
          </a:p>
          <a:p>
            <a:pPr algn="ctr"/>
            <a:r>
              <a:rPr lang="es-EC" b="1" dirty="0" smtClean="0">
                <a:solidFill>
                  <a:schemeClr val="tx1"/>
                </a:solidFill>
                <a:latin typeface="Times New Roman" panose="02020603050405020304" pitchFamily="18" charset="0"/>
                <a:cs typeface="Times New Roman" panose="02020603050405020304" pitchFamily="18" charset="0"/>
              </a:rPr>
              <a:t>DIRECTORA DE TESIS: SUNGEY SÁNCHEZ, </a:t>
            </a:r>
            <a:r>
              <a:rPr lang="es-EC" b="1" cap="none" dirty="0" smtClean="0">
                <a:solidFill>
                  <a:schemeClr val="tx1"/>
                </a:solidFill>
                <a:latin typeface="Times New Roman" panose="02020603050405020304" pitchFamily="18" charset="0"/>
                <a:cs typeface="Times New Roman" panose="02020603050405020304" pitchFamily="18" charset="0"/>
              </a:rPr>
              <a:t>Ph.D.</a:t>
            </a:r>
            <a:endParaRPr lang="es-EC" b="1" dirty="0" smtClean="0">
              <a:solidFill>
                <a:schemeClr val="tx1"/>
              </a:solidFill>
              <a:latin typeface="Times New Roman" panose="02020603050405020304" pitchFamily="18" charset="0"/>
              <a:cs typeface="Times New Roman" panose="02020603050405020304" pitchFamily="18" charset="0"/>
            </a:endParaRPr>
          </a:p>
          <a:p>
            <a:pPr algn="ctr"/>
            <a:endParaRPr lang="es-EC" b="1" dirty="0" smtClean="0">
              <a:solidFill>
                <a:schemeClr val="tx1"/>
              </a:solidFill>
              <a:latin typeface="Times New Roman" panose="02020603050405020304" pitchFamily="18" charset="0"/>
              <a:cs typeface="Times New Roman" panose="02020603050405020304" pitchFamily="18" charset="0"/>
            </a:endParaRPr>
          </a:p>
          <a:p>
            <a:pPr algn="ctr"/>
            <a:r>
              <a:rPr lang="es-EC" b="1" dirty="0" smtClean="0">
                <a:solidFill>
                  <a:schemeClr val="tx1"/>
                </a:solidFill>
                <a:latin typeface="Times New Roman" panose="02020603050405020304" pitchFamily="18" charset="0"/>
                <a:cs typeface="Times New Roman" panose="02020603050405020304" pitchFamily="18" charset="0"/>
              </a:rPr>
              <a:t>SANTO DOMINGO 2018</a:t>
            </a:r>
          </a:p>
          <a:p>
            <a:pPr algn="ctr"/>
            <a:endParaRPr lang="es-EC" dirty="0" smtClean="0">
              <a:solidFill>
                <a:schemeClr val="tx1"/>
              </a:solidFill>
              <a:latin typeface="Times New Roman" panose="02020603050405020304" pitchFamily="18" charset="0"/>
              <a:cs typeface="Times New Roman" panose="02020603050405020304" pitchFamily="18" charset="0"/>
            </a:endParaRPr>
          </a:p>
          <a:p>
            <a:endParaRPr lang="es-EC" dirty="0">
              <a:solidFill>
                <a:schemeClr val="tx1"/>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051" y="0"/>
            <a:ext cx="8173792" cy="1966585"/>
          </a:xfrm>
          <a:prstGeom prst="rect">
            <a:avLst/>
          </a:prstGeom>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9467557" y="0"/>
            <a:ext cx="2194560" cy="1856935"/>
          </a:xfrm>
          <a:prstGeom prst="rect">
            <a:avLst/>
          </a:prstGeom>
          <a:noFill/>
          <a:ln w="9525">
            <a:noFill/>
            <a:miter lim="800000"/>
            <a:headEnd/>
            <a:tailEnd/>
          </a:ln>
        </p:spPr>
      </p:pic>
    </p:spTree>
    <p:extLst>
      <p:ext uri="{BB962C8B-B14F-4D97-AF65-F5344CB8AC3E}">
        <p14:creationId xmlns:p14="http://schemas.microsoft.com/office/powerpoint/2010/main" val="1325393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659986" y="633045"/>
            <a:ext cx="3488788"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2000" i="1" dirty="0">
                <a:latin typeface="Times New Roman" panose="02020603050405020304" pitchFamily="18" charset="0"/>
                <a:cs typeface="Times New Roman" panose="02020603050405020304" pitchFamily="18" charset="0"/>
              </a:rPr>
              <a:t>Determinación de pH del mucílago y vino</a:t>
            </a:r>
          </a:p>
        </p:txBody>
      </p:sp>
      <p:pic>
        <p:nvPicPr>
          <p:cNvPr id="7" name="Imagen 6" descr="https://scontent.fuio13-1.fna.fbcdn.net/v/t35.18174-12/s2048x2048/28207774_10213123027484431_111915831_o.jpg?_nc_cat=106&amp;_nc_ht=scontent.fuio13-1.fna&amp;oh=4ab26caf5c4e8b4fe0ae656a703b09c5&amp;oe=5BFF101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40" y="2489858"/>
            <a:ext cx="2656131" cy="3118462"/>
          </a:xfrm>
          <a:prstGeom prst="rect">
            <a:avLst/>
          </a:prstGeom>
          <a:noFill/>
          <a:ln>
            <a:noFill/>
          </a:ln>
        </p:spPr>
      </p:pic>
      <p:pic>
        <p:nvPicPr>
          <p:cNvPr id="9" name="Imagen 8" descr="https://scontent.fgye2-1.fna.fbcdn.net/v/t35.18174-12/s2048x2048/28342618_10213155940107226_176243541_o.jpg?_nc_cat=110&amp;_nc_ht=scontent.fgye2-1.fna&amp;oh=3cfc1b0187b462d22e2de1b56606f766&amp;oe=5C00704B"/>
          <p:cNvPicPr/>
          <p:nvPr/>
        </p:nvPicPr>
        <p:blipFill rotWithShape="1">
          <a:blip r:embed="rId3" cstate="print">
            <a:extLst>
              <a:ext uri="{28A0092B-C50C-407E-A947-70E740481C1C}">
                <a14:useLocalDpi xmlns:a14="http://schemas.microsoft.com/office/drawing/2010/main" val="0"/>
              </a:ext>
            </a:extLst>
          </a:blip>
          <a:srcRect l="7938" t="51270" r="21684"/>
          <a:stretch/>
        </p:blipFill>
        <p:spPr bwMode="auto">
          <a:xfrm>
            <a:off x="3287085" y="2489857"/>
            <a:ext cx="2656131" cy="3118464"/>
          </a:xfrm>
          <a:prstGeom prst="rect">
            <a:avLst/>
          </a:prstGeom>
          <a:noFill/>
          <a:ln>
            <a:noFill/>
          </a:ln>
          <a:extLst>
            <a:ext uri="{53640926-AAD7-44d8-BBD7-CCE9431645EC}">
              <a14:shadowObscured xmlns:a14="http://schemas.microsoft.com/office/drawing/2010/main" xmlns=""/>
            </a:ext>
          </a:extLst>
        </p:spPr>
      </p:pic>
      <p:sp>
        <p:nvSpPr>
          <p:cNvPr id="10" name="Rectángulo 9"/>
          <p:cNvSpPr/>
          <p:nvPr/>
        </p:nvSpPr>
        <p:spPr>
          <a:xfrm>
            <a:off x="2428710" y="1921971"/>
            <a:ext cx="1762021"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s-EC" dirty="0">
                <a:latin typeface="Times New Roman" panose="02020603050405020304" pitchFamily="18" charset="0"/>
                <a:ea typeface="Calibri" panose="020F0502020204030204" pitchFamily="34" charset="0"/>
              </a:rPr>
              <a:t>NTE </a:t>
            </a:r>
            <a:r>
              <a:rPr lang="es-EC" dirty="0" smtClean="0">
                <a:latin typeface="Times New Roman" panose="02020603050405020304" pitchFamily="18" charset="0"/>
                <a:ea typeface="Calibri" panose="020F0502020204030204" pitchFamily="34" charset="0"/>
              </a:rPr>
              <a:t>INEN 0389</a:t>
            </a:r>
            <a:endParaRPr lang="es-EC" dirty="0"/>
          </a:p>
        </p:txBody>
      </p:sp>
      <p:sp>
        <p:nvSpPr>
          <p:cNvPr id="11" name="CuadroTexto 10"/>
          <p:cNvSpPr txBox="1"/>
          <p:nvPr/>
        </p:nvSpPr>
        <p:spPr>
          <a:xfrm>
            <a:off x="7340989" y="633045"/>
            <a:ext cx="3488788"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2000" i="1" dirty="0">
                <a:latin typeface="Times New Roman" panose="02020603050405020304" pitchFamily="18" charset="0"/>
                <a:cs typeface="Times New Roman" panose="02020603050405020304" pitchFamily="18" charset="0"/>
              </a:rPr>
              <a:t>Determinación de sólidos solubles del mucílago y vino</a:t>
            </a:r>
          </a:p>
        </p:txBody>
      </p:sp>
      <p:pic>
        <p:nvPicPr>
          <p:cNvPr id="12" name="Imagen 11" descr="https://scontent.fuio13-1.fna.fbcdn.net/v/t35.18174-12/s2048x2048/28278565_10213123028084446_1524313038_o.jpg?_nc_cat=109&amp;_nc_ht=scontent.fuio13-1.fna&amp;oh=7383e2861a6bb901d12ab0074c4ee8db&amp;oe=5BFF0B8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760" y="2489856"/>
            <a:ext cx="2115623" cy="3118464"/>
          </a:xfrm>
          <a:prstGeom prst="rect">
            <a:avLst/>
          </a:prstGeom>
          <a:noFill/>
          <a:ln>
            <a:noFill/>
          </a:ln>
        </p:spPr>
      </p:pic>
      <p:pic>
        <p:nvPicPr>
          <p:cNvPr id="13" name="Imagen 12" descr="https://scontent.fuio13-1.fna.fbcdn.net/v/t35.18174-12/s2048x2048/28169525_10213123029564483_178708556_o.jpg?_nc_cat=104&amp;_nc_ht=scontent.fuio13-1.fna&amp;oh=dfece758f12b057e926104433469e71e&amp;oe=5BFEED6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2187" y="2489856"/>
            <a:ext cx="2115623" cy="3118464"/>
          </a:xfrm>
          <a:prstGeom prst="rect">
            <a:avLst/>
          </a:prstGeom>
          <a:noFill/>
          <a:ln>
            <a:noFill/>
          </a:ln>
        </p:spPr>
      </p:pic>
      <p:sp>
        <p:nvSpPr>
          <p:cNvPr id="14" name="Rectángulo 13"/>
          <p:cNvSpPr/>
          <p:nvPr/>
        </p:nvSpPr>
        <p:spPr>
          <a:xfrm>
            <a:off x="8723005" y="1921971"/>
            <a:ext cx="1518364"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s-EC" dirty="0" smtClean="0">
                <a:latin typeface="Times New Roman" panose="02020603050405020304" pitchFamily="18" charset="0"/>
                <a:ea typeface="Calibri" panose="020F0502020204030204" pitchFamily="34" charset="0"/>
              </a:rPr>
              <a:t>Refractómetro</a:t>
            </a:r>
            <a:endParaRPr lang="es-EC" dirty="0"/>
          </a:p>
        </p:txBody>
      </p:sp>
    </p:spTree>
    <p:extLst>
      <p:ext uri="{BB962C8B-B14F-4D97-AF65-F5344CB8AC3E}">
        <p14:creationId xmlns:p14="http://schemas.microsoft.com/office/powerpoint/2010/main" val="2587341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589649" y="279102"/>
            <a:ext cx="3488788"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2000" i="1" dirty="0">
                <a:latin typeface="Times New Roman" panose="02020603050405020304" pitchFamily="18" charset="0"/>
                <a:cs typeface="Times New Roman" panose="02020603050405020304" pitchFamily="18" charset="0"/>
              </a:rPr>
              <a:t>Determinación de acidez </a:t>
            </a:r>
            <a:r>
              <a:rPr lang="es-EC" sz="2000" i="1" dirty="0" err="1">
                <a:latin typeface="Times New Roman" panose="02020603050405020304" pitchFamily="18" charset="0"/>
                <a:cs typeface="Times New Roman" panose="02020603050405020304" pitchFamily="18" charset="0"/>
              </a:rPr>
              <a:t>titulable</a:t>
            </a:r>
            <a:r>
              <a:rPr lang="es-EC" sz="2000" i="1" dirty="0">
                <a:latin typeface="Times New Roman" panose="02020603050405020304" pitchFamily="18" charset="0"/>
                <a:cs typeface="Times New Roman" panose="02020603050405020304" pitchFamily="18" charset="0"/>
              </a:rPr>
              <a:t> del mucílago y vino</a:t>
            </a:r>
          </a:p>
        </p:txBody>
      </p:sp>
      <p:sp>
        <p:nvSpPr>
          <p:cNvPr id="10" name="Rectángulo 9"/>
          <p:cNvSpPr/>
          <p:nvPr/>
        </p:nvSpPr>
        <p:spPr>
          <a:xfrm>
            <a:off x="2453032" y="1235392"/>
            <a:ext cx="1762021"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s-EC" dirty="0">
                <a:latin typeface="Times New Roman" panose="02020603050405020304" pitchFamily="18" charset="0"/>
                <a:ea typeface="Calibri" panose="020F0502020204030204" pitchFamily="34" charset="0"/>
              </a:rPr>
              <a:t>NTE </a:t>
            </a:r>
            <a:r>
              <a:rPr lang="es-EC" dirty="0" smtClean="0">
                <a:latin typeface="Times New Roman" panose="02020603050405020304" pitchFamily="18" charset="0"/>
                <a:ea typeface="Calibri" panose="020F0502020204030204" pitchFamily="34" charset="0"/>
              </a:rPr>
              <a:t>INEN 0381</a:t>
            </a:r>
            <a:endParaRPr lang="es-EC" dirty="0"/>
          </a:p>
        </p:txBody>
      </p:sp>
      <p:sp>
        <p:nvSpPr>
          <p:cNvPr id="11" name="CuadroTexto 10"/>
          <p:cNvSpPr txBox="1"/>
          <p:nvPr/>
        </p:nvSpPr>
        <p:spPr>
          <a:xfrm>
            <a:off x="7045817" y="3654493"/>
            <a:ext cx="4714774" cy="40011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2000" i="1" dirty="0">
                <a:latin typeface="Times New Roman" panose="02020603050405020304" pitchFamily="18" charset="0"/>
                <a:cs typeface="Times New Roman" panose="02020603050405020304" pitchFamily="18" charset="0"/>
              </a:rPr>
              <a:t>Determinación de proteína del mucílago</a:t>
            </a:r>
          </a:p>
        </p:txBody>
      </p:sp>
      <p:sp>
        <p:nvSpPr>
          <p:cNvPr id="14" name="Rectángulo 13"/>
          <p:cNvSpPr/>
          <p:nvPr/>
        </p:nvSpPr>
        <p:spPr>
          <a:xfrm>
            <a:off x="7520920" y="4243071"/>
            <a:ext cx="3544560"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s-EC" dirty="0">
                <a:latin typeface="Times New Roman" panose="02020603050405020304" pitchFamily="18" charset="0"/>
                <a:ea typeface="Calibri" panose="020F0502020204030204" pitchFamily="34" charset="0"/>
              </a:rPr>
              <a:t>AOAC 920.105 Método de </a:t>
            </a:r>
            <a:r>
              <a:rPr lang="es-EC" dirty="0" err="1">
                <a:latin typeface="Times New Roman" panose="02020603050405020304" pitchFamily="18" charset="0"/>
                <a:ea typeface="Calibri" panose="020F0502020204030204" pitchFamily="34" charset="0"/>
              </a:rPr>
              <a:t>Khejdal</a:t>
            </a:r>
            <a:r>
              <a:rPr lang="es-EC" dirty="0">
                <a:latin typeface="Times New Roman" panose="02020603050405020304" pitchFamily="18" charset="0"/>
                <a:ea typeface="Calibri" panose="020F0502020204030204" pitchFamily="34" charset="0"/>
              </a:rPr>
              <a:t>.</a:t>
            </a:r>
            <a:endParaRPr lang="es-EC" dirty="0"/>
          </a:p>
        </p:txBody>
      </p:sp>
      <p:pic>
        <p:nvPicPr>
          <p:cNvPr id="15" name="Imagen 14" descr="https://scontent.fuio13-1.fna.fbcdn.net/v/t35.18174-12/28278306_10208939436241434_1994009643_o.jpg?_nc_cat=104&amp;_nc_ht=scontent.fuio13-1.fna&amp;oh=c375fa24ccac02aae5c4f0a9ac641350&amp;oe=5BFE31D7"/>
          <p:cNvPicPr/>
          <p:nvPr/>
        </p:nvPicPr>
        <p:blipFill rotWithShape="1">
          <a:blip r:embed="rId2" cstate="print">
            <a:extLst>
              <a:ext uri="{28A0092B-C50C-407E-A947-70E740481C1C}">
                <a14:useLocalDpi xmlns:a14="http://schemas.microsoft.com/office/drawing/2010/main" val="0"/>
              </a:ext>
            </a:extLst>
          </a:blip>
          <a:srcRect l="16597" t="22811" r="14647" b="21925"/>
          <a:stretch/>
        </p:blipFill>
        <p:spPr bwMode="auto">
          <a:xfrm>
            <a:off x="384392" y="1853128"/>
            <a:ext cx="2194560" cy="2022063"/>
          </a:xfrm>
          <a:prstGeom prst="rect">
            <a:avLst/>
          </a:prstGeom>
          <a:noFill/>
          <a:ln>
            <a:noFill/>
          </a:ln>
          <a:extLst>
            <a:ext uri="{53640926-AAD7-44d8-BBD7-CCE9431645EC}">
              <a14:shadowObscured xmlns:a14="http://schemas.microsoft.com/office/drawing/2010/main" xmlns=""/>
            </a:ext>
          </a:extLst>
        </p:spPr>
      </p:pic>
      <p:pic>
        <p:nvPicPr>
          <p:cNvPr id="16" name="Imagen 15" descr="https://scontent.fgye2-1.fna.fbcdn.net/v/t1.15752-9/46844879_333424400784334_8565569457278156800_n.jpg?_nc_cat=105&amp;_nc_ht=scontent.fgye2-1.fna&amp;oh=479aa56bfb78845283ed4eaa54b1c8db&amp;oe=5C6F923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2075" y="1853128"/>
            <a:ext cx="2949748" cy="2001420"/>
          </a:xfrm>
          <a:prstGeom prst="rect">
            <a:avLst/>
          </a:prstGeom>
          <a:noFill/>
          <a:ln>
            <a:noFill/>
          </a:ln>
        </p:spPr>
      </p:pic>
      <p:pic>
        <p:nvPicPr>
          <p:cNvPr id="17" name="Imagen 16" descr="https://scontent.fuio13-1.fna.fbcdn.net/v/t1.15752-9/s2048x2048/29497585_10213417104596175_6995466230043770880_n.jpg?_nc_cat=102&amp;_nc_ht=scontent.fuio13-1.fna&amp;oh=ec1f58e9cf8a908c6569a01ecf9fc5ff&amp;oe=5C67923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0091" y="4790769"/>
            <a:ext cx="1616710" cy="1746510"/>
          </a:xfrm>
          <a:prstGeom prst="rect">
            <a:avLst/>
          </a:prstGeom>
          <a:noFill/>
          <a:ln>
            <a:noFill/>
          </a:ln>
        </p:spPr>
      </p:pic>
      <p:pic>
        <p:nvPicPr>
          <p:cNvPr id="18" name="Imagen 17" descr="https://scontent.fuio13-1.fna.fbcdn.net/v/t35.18174-12/28877322_10209052324743576_402090758_o.jpg?_nc_cat=101&amp;_nc_ht=scontent.fuio13-1.fna&amp;oh=07e29e2662b3b371d61b3ce0ba49fe0e&amp;oe=5BFEE114"/>
          <p:cNvPicPr/>
          <p:nvPr/>
        </p:nvPicPr>
        <p:blipFill rotWithShape="1">
          <a:blip r:embed="rId5" cstate="print">
            <a:extLst>
              <a:ext uri="{28A0092B-C50C-407E-A947-70E740481C1C}">
                <a14:useLocalDpi xmlns:a14="http://schemas.microsoft.com/office/drawing/2010/main" val="0"/>
              </a:ext>
            </a:extLst>
          </a:blip>
          <a:srcRect b="25904"/>
          <a:stretch/>
        </p:blipFill>
        <p:spPr bwMode="auto">
          <a:xfrm>
            <a:off x="9403203" y="4790768"/>
            <a:ext cx="1621155" cy="1746511"/>
          </a:xfrm>
          <a:prstGeom prst="rect">
            <a:avLst/>
          </a:prstGeom>
          <a:noFill/>
          <a:ln>
            <a:noFill/>
          </a:ln>
          <a:extLst>
            <a:ext uri="{53640926-AAD7-44d8-BBD7-CCE9431645EC}">
              <a14:shadowObscured xmlns:a14="http://schemas.microsoft.com/office/drawing/2010/main" xmlns=""/>
            </a:ext>
          </a:extLst>
        </p:spPr>
      </p:pic>
      <p:sp>
        <p:nvSpPr>
          <p:cNvPr id="19" name="CuadroTexto 18"/>
          <p:cNvSpPr txBox="1"/>
          <p:nvPr/>
        </p:nvSpPr>
        <p:spPr>
          <a:xfrm>
            <a:off x="959631" y="4043016"/>
            <a:ext cx="4431322" cy="40011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2000" i="1" dirty="0">
                <a:latin typeface="Times New Roman" panose="02020603050405020304" pitchFamily="18" charset="0"/>
                <a:cs typeface="Times New Roman" panose="02020603050405020304" pitchFamily="18" charset="0"/>
              </a:rPr>
              <a:t>Determinación de ceniza del mucílago</a:t>
            </a:r>
          </a:p>
        </p:txBody>
      </p:sp>
      <p:pic>
        <p:nvPicPr>
          <p:cNvPr id="20" name="Imagen 19" descr="https://scontent.fuio13-1.fna.fbcdn.net/v/t1.15752-9/s2048x2048/29511676_10213417118916533_3031554411924029440_n.jpg?_nc_cat=106&amp;_nc_ht=scontent.fuio13-1.fna&amp;oh=daf999b925ada19489d3c4a355259079&amp;oe=5C72A732"/>
          <p:cNvPicPr/>
          <p:nvPr/>
        </p:nvPicPr>
        <p:blipFill rotWithShape="1">
          <a:blip r:embed="rId6" cstate="print">
            <a:extLst>
              <a:ext uri="{28A0092B-C50C-407E-A947-70E740481C1C}">
                <a14:useLocalDpi xmlns:a14="http://schemas.microsoft.com/office/drawing/2010/main" val="0"/>
              </a:ext>
            </a:extLst>
          </a:blip>
          <a:srcRect l="7787" t="26469" r="14386" b="23228"/>
          <a:stretch/>
        </p:blipFill>
        <p:spPr bwMode="auto">
          <a:xfrm>
            <a:off x="384392" y="5106822"/>
            <a:ext cx="1801841" cy="1439545"/>
          </a:xfrm>
          <a:prstGeom prst="rect">
            <a:avLst/>
          </a:prstGeom>
          <a:noFill/>
          <a:ln>
            <a:noFill/>
          </a:ln>
          <a:extLst>
            <a:ext uri="{53640926-AAD7-44d8-BBD7-CCE9431645EC}">
              <a14:shadowObscured xmlns:a14="http://schemas.microsoft.com/office/drawing/2010/main" xmlns=""/>
            </a:ext>
          </a:extLst>
        </p:spPr>
      </p:pic>
      <p:pic>
        <p:nvPicPr>
          <p:cNvPr id="21" name="Imagen 20" descr="https://scontent.fgye2-1.fna.fbcdn.net/v/t1.15752-9/46795856_953207834862376_4737494252001427456_n.jpg?_nc_cat=101&amp;_nc_ht=scontent.fgye2-1.fna&amp;oh=a9b4b9b36b5a128f3dfc5ad678350000&amp;oe=5C72A9B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86233" y="5106821"/>
            <a:ext cx="1246918" cy="1439545"/>
          </a:xfrm>
          <a:prstGeom prst="rect">
            <a:avLst/>
          </a:prstGeom>
          <a:noFill/>
          <a:ln>
            <a:noFill/>
          </a:ln>
        </p:spPr>
      </p:pic>
      <p:pic>
        <p:nvPicPr>
          <p:cNvPr id="22" name="Imagen 21" descr="https://scontent.fgye2-1.fna.fbcdn.net/v/t35.18174-12/30923307_10209326824805906_2143771967_o.jpg?_nc_cat=107&amp;_nc_ht=scontent.fgye2-1.fna&amp;oh=85e4e13d8cd7a8b366c806a533906dff&amp;oe=5BFF2F9A"/>
          <p:cNvPicPr/>
          <p:nvPr/>
        </p:nvPicPr>
        <p:blipFill rotWithShape="1">
          <a:blip r:embed="rId8" cstate="print">
            <a:extLst>
              <a:ext uri="{28A0092B-C50C-407E-A947-70E740481C1C}">
                <a14:useLocalDpi xmlns:a14="http://schemas.microsoft.com/office/drawing/2010/main" val="0"/>
              </a:ext>
            </a:extLst>
          </a:blip>
          <a:srcRect l="5948" r="14353" b="16622"/>
          <a:stretch/>
        </p:blipFill>
        <p:spPr bwMode="auto">
          <a:xfrm>
            <a:off x="3433151" y="5106821"/>
            <a:ext cx="1095802" cy="1439545"/>
          </a:xfrm>
          <a:prstGeom prst="rect">
            <a:avLst/>
          </a:prstGeom>
          <a:noFill/>
          <a:ln>
            <a:noFill/>
          </a:ln>
          <a:extLst>
            <a:ext uri="{53640926-AAD7-44d8-BBD7-CCE9431645EC}">
              <a14:shadowObscured xmlns:a14="http://schemas.microsoft.com/office/drawing/2010/main" xmlns=""/>
            </a:ext>
          </a:extLst>
        </p:spPr>
      </p:pic>
      <p:pic>
        <p:nvPicPr>
          <p:cNvPr id="23" name="Imagen 22" descr="https://scontent.fgye2-1.fna.fbcdn.net/v/t35.18174-12/30825191_10209326826485948_180799201_o.jpg?_nc_cat=107&amp;_nc_ht=scontent.fgye2-1.fna&amp;oh=89de84cad0c1bd9563c3136b62e1b337&amp;oe=5BFF6C3B"/>
          <p:cNvPicPr/>
          <p:nvPr/>
        </p:nvPicPr>
        <p:blipFill rotWithShape="1">
          <a:blip r:embed="rId9" cstate="print">
            <a:extLst>
              <a:ext uri="{28A0092B-C50C-407E-A947-70E740481C1C}">
                <a14:useLocalDpi xmlns:a14="http://schemas.microsoft.com/office/drawing/2010/main" val="0"/>
              </a:ext>
            </a:extLst>
          </a:blip>
          <a:srcRect t="13235" b="7988"/>
          <a:stretch/>
        </p:blipFill>
        <p:spPr bwMode="auto">
          <a:xfrm>
            <a:off x="4528954" y="5106821"/>
            <a:ext cx="1252870" cy="1439545"/>
          </a:xfrm>
          <a:prstGeom prst="rect">
            <a:avLst/>
          </a:prstGeom>
          <a:noFill/>
          <a:ln>
            <a:noFill/>
          </a:ln>
          <a:extLst>
            <a:ext uri="{53640926-AAD7-44d8-BBD7-CCE9431645EC}">
              <a14:shadowObscured xmlns:a14="http://schemas.microsoft.com/office/drawing/2010/main" xmlns=""/>
            </a:ext>
          </a:extLst>
        </p:spPr>
      </p:pic>
      <p:sp>
        <p:nvSpPr>
          <p:cNvPr id="24" name="Rectángulo 23"/>
          <p:cNvSpPr/>
          <p:nvPr/>
        </p:nvSpPr>
        <p:spPr>
          <a:xfrm>
            <a:off x="1951064" y="4615190"/>
            <a:ext cx="1762021"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es-EC" dirty="0">
                <a:latin typeface="Times New Roman" panose="02020603050405020304" pitchFamily="18" charset="0"/>
                <a:ea typeface="Calibri" panose="020F0502020204030204" pitchFamily="34" charset="0"/>
              </a:rPr>
              <a:t>NTE </a:t>
            </a:r>
            <a:r>
              <a:rPr lang="es-EC" dirty="0" smtClean="0">
                <a:latin typeface="Times New Roman" panose="02020603050405020304" pitchFamily="18" charset="0"/>
                <a:ea typeface="Calibri" panose="020F0502020204030204" pitchFamily="34" charset="0"/>
              </a:rPr>
              <a:t>INEN 0520</a:t>
            </a:r>
            <a:endParaRPr lang="es-EC" dirty="0"/>
          </a:p>
        </p:txBody>
      </p:sp>
      <p:sp>
        <p:nvSpPr>
          <p:cNvPr id="25" name="CuadroTexto 24"/>
          <p:cNvSpPr txBox="1"/>
          <p:nvPr/>
        </p:nvSpPr>
        <p:spPr>
          <a:xfrm>
            <a:off x="7045817" y="219729"/>
            <a:ext cx="4714774" cy="1015663"/>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2000" i="1" dirty="0">
                <a:latin typeface="Times New Roman" panose="02020603050405020304" pitchFamily="18" charset="0"/>
                <a:cs typeface="Times New Roman" panose="02020603050405020304" pitchFamily="18" charset="0"/>
              </a:rPr>
              <a:t>Preparación de la muestra para el análisis de </a:t>
            </a:r>
            <a:r>
              <a:rPr lang="es-EC" sz="2000" i="1" dirty="0" smtClean="0">
                <a:latin typeface="Times New Roman" panose="02020603050405020304" pitchFamily="18" charset="0"/>
                <a:cs typeface="Times New Roman" panose="02020603050405020304" pitchFamily="18" charset="0"/>
              </a:rPr>
              <a:t>cenizas, proteína y grasa </a:t>
            </a:r>
            <a:r>
              <a:rPr lang="es-EC" sz="2000" i="1" dirty="0">
                <a:latin typeface="Times New Roman" panose="02020603050405020304" pitchFamily="18" charset="0"/>
                <a:cs typeface="Times New Roman" panose="02020603050405020304" pitchFamily="18" charset="0"/>
              </a:rPr>
              <a:t>del mucílago de cacao.</a:t>
            </a:r>
          </a:p>
        </p:txBody>
      </p:sp>
      <p:pic>
        <p:nvPicPr>
          <p:cNvPr id="26" name="Imagen 25" descr="https://scontent.fuio13-1.fna.fbcdn.net/v/t34.18173-12/28309007_10209052338503920_670348049_n.jpg?_nc_cat=106&amp;_nc_ht=scontent.fuio13-1.fna&amp;oh=4429d2054275ffb40b94ab1c0ba13c08&amp;oe=5BFE0DD4"/>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03321" y="1363475"/>
            <a:ext cx="3199765" cy="1799590"/>
          </a:xfrm>
          <a:prstGeom prst="rect">
            <a:avLst/>
          </a:prstGeom>
          <a:noFill/>
          <a:ln>
            <a:noFill/>
          </a:ln>
        </p:spPr>
      </p:pic>
    </p:spTree>
    <p:extLst>
      <p:ext uri="{BB962C8B-B14F-4D97-AF65-F5344CB8AC3E}">
        <p14:creationId xmlns:p14="http://schemas.microsoft.com/office/powerpoint/2010/main" val="379858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7422321" y="289197"/>
            <a:ext cx="3488788"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2000" i="1" dirty="0">
                <a:latin typeface="Times New Roman" panose="02020603050405020304" pitchFamily="18" charset="0"/>
                <a:cs typeface="Times New Roman" panose="02020603050405020304" pitchFamily="18" charset="0"/>
              </a:rPr>
              <a:t>Determinación de densidad del </a:t>
            </a:r>
            <a:r>
              <a:rPr lang="es-EC" sz="2000" i="1" dirty="0" smtClean="0">
                <a:latin typeface="Times New Roman" panose="02020603050405020304" pitchFamily="18" charset="0"/>
                <a:cs typeface="Times New Roman" panose="02020603050405020304" pitchFamily="18" charset="0"/>
              </a:rPr>
              <a:t>mucílago.</a:t>
            </a:r>
            <a:endParaRPr lang="es-EC" sz="2000" i="1" dirty="0">
              <a:latin typeface="Times New Roman" panose="02020603050405020304" pitchFamily="18" charset="0"/>
              <a:cs typeface="Times New Roman" panose="02020603050405020304" pitchFamily="18" charset="0"/>
            </a:endParaRPr>
          </a:p>
        </p:txBody>
      </p:sp>
      <p:sp>
        <p:nvSpPr>
          <p:cNvPr id="30" name="CuadroTexto 29"/>
          <p:cNvSpPr txBox="1"/>
          <p:nvPr/>
        </p:nvSpPr>
        <p:spPr>
          <a:xfrm>
            <a:off x="1615685" y="289197"/>
            <a:ext cx="3488788"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2000" i="1" dirty="0">
                <a:latin typeface="Times New Roman" panose="02020603050405020304" pitchFamily="18" charset="0"/>
                <a:cs typeface="Times New Roman" panose="02020603050405020304" pitchFamily="18" charset="0"/>
              </a:rPr>
              <a:t>Determinación de grasa del mucílago</a:t>
            </a:r>
          </a:p>
        </p:txBody>
      </p:sp>
      <p:pic>
        <p:nvPicPr>
          <p:cNvPr id="31" name="Imagen 30" descr="https://scontent.fuio13-1.fna.fbcdn.net/v/t35.18174-12/28876200_10209052339703950_2061993512_o.jpg?_nc_cat=103&amp;_nc_ht=scontent.fuio13-1.fna&amp;oh=1e8aa7fa8f4319594eeedb9f0c1f34bc&amp;oe=5BFF272E"/>
          <p:cNvPicPr/>
          <p:nvPr/>
        </p:nvPicPr>
        <p:blipFill rotWithShape="1">
          <a:blip r:embed="rId2" cstate="print">
            <a:extLst>
              <a:ext uri="{28A0092B-C50C-407E-A947-70E740481C1C}">
                <a14:useLocalDpi xmlns:a14="http://schemas.microsoft.com/office/drawing/2010/main" val="0"/>
              </a:ext>
            </a:extLst>
          </a:blip>
          <a:srcRect l="17118" t="30085" r="15292" b="34824"/>
          <a:stretch/>
        </p:blipFill>
        <p:spPr bwMode="auto">
          <a:xfrm>
            <a:off x="1536041" y="1542751"/>
            <a:ext cx="3648075" cy="1066165"/>
          </a:xfrm>
          <a:prstGeom prst="rect">
            <a:avLst/>
          </a:prstGeom>
          <a:noFill/>
          <a:ln>
            <a:noFill/>
          </a:ln>
          <a:extLst>
            <a:ext uri="{53640926-AAD7-44d8-BBD7-CCE9431645EC}">
              <a14:shadowObscured xmlns:a14="http://schemas.microsoft.com/office/drawing/2010/main" xmlns=""/>
            </a:ext>
          </a:extLst>
        </p:spPr>
      </p:pic>
      <p:pic>
        <p:nvPicPr>
          <p:cNvPr id="32" name="Imagen 31" descr="https://scontent.fuio13-1.fna.fbcdn.net/v/t35.18174-12/s2048x2048/28640906_10213222419649173_859285108_o.jpg?_nc_cat=109&amp;_nc_ht=scontent.fuio13-1.fna&amp;oh=8a414a2c372ede1aeeeb3f259bd2a462&amp;oe=5BFE079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433" y="2781795"/>
            <a:ext cx="1616732" cy="1593890"/>
          </a:xfrm>
          <a:prstGeom prst="rect">
            <a:avLst/>
          </a:prstGeom>
          <a:noFill/>
          <a:ln>
            <a:noFill/>
          </a:ln>
        </p:spPr>
      </p:pic>
      <p:pic>
        <p:nvPicPr>
          <p:cNvPr id="33" name="Imagen 32" descr="https://scontent.fuio13-1.fna.fbcdn.net/v/t35.18174-12/28821987_10209052338943931_341217364_o.jpg?_nc_cat=105&amp;_nc_ht=scontent.fuio13-1.fna&amp;oh=ed383154e26a5da9c2814fc1cb0d5cda&amp;oe=5BFEDFF7"/>
          <p:cNvPicPr/>
          <p:nvPr/>
        </p:nvPicPr>
        <p:blipFill rotWithShape="1">
          <a:blip r:embed="rId4" cstate="print">
            <a:extLst>
              <a:ext uri="{28A0092B-C50C-407E-A947-70E740481C1C}">
                <a14:useLocalDpi xmlns:a14="http://schemas.microsoft.com/office/drawing/2010/main" val="0"/>
              </a:ext>
            </a:extLst>
          </a:blip>
          <a:srcRect l="6951" r="7631"/>
          <a:stretch/>
        </p:blipFill>
        <p:spPr bwMode="auto">
          <a:xfrm>
            <a:off x="3435878" y="2781795"/>
            <a:ext cx="1616732" cy="1593890"/>
          </a:xfrm>
          <a:prstGeom prst="rect">
            <a:avLst/>
          </a:prstGeom>
          <a:noFill/>
          <a:ln>
            <a:noFill/>
          </a:ln>
          <a:extLst>
            <a:ext uri="{53640926-AAD7-44d8-BBD7-CCE9431645EC}">
              <a14:shadowObscured xmlns:a14="http://schemas.microsoft.com/office/drawing/2010/main" xmlns=""/>
            </a:ext>
          </a:extLst>
        </p:spPr>
      </p:pic>
      <p:sp>
        <p:nvSpPr>
          <p:cNvPr id="34" name="Rectángulo 33"/>
          <p:cNvSpPr/>
          <p:nvPr/>
        </p:nvSpPr>
        <p:spPr>
          <a:xfrm>
            <a:off x="2460799" y="1097058"/>
            <a:ext cx="1620893"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lvl="0"/>
            <a:r>
              <a:rPr lang="es-EC" dirty="0"/>
              <a:t>Extracto </a:t>
            </a:r>
            <a:r>
              <a:rPr lang="es-EC" dirty="0" smtClean="0"/>
              <a:t>Etéreo</a:t>
            </a:r>
            <a:endParaRPr lang="es-EC" dirty="0"/>
          </a:p>
        </p:txBody>
      </p:sp>
      <p:pic>
        <p:nvPicPr>
          <p:cNvPr id="4098" name="Picture 2"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0207" y="1766162"/>
            <a:ext cx="2293681" cy="1685508"/>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Rectángulo 34"/>
          <p:cNvSpPr/>
          <p:nvPr/>
        </p:nvSpPr>
        <p:spPr>
          <a:xfrm>
            <a:off x="8446600" y="1173419"/>
            <a:ext cx="1483098"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lvl="0"/>
            <a:r>
              <a:rPr lang="es-EC" dirty="0"/>
              <a:t>NTE </a:t>
            </a:r>
            <a:r>
              <a:rPr lang="es-EC" dirty="0" smtClean="0"/>
              <a:t>INEN 391</a:t>
            </a:r>
            <a:endParaRPr lang="es-EC" dirty="0"/>
          </a:p>
        </p:txBody>
      </p:sp>
      <p:sp>
        <p:nvSpPr>
          <p:cNvPr id="36" name="CuadroTexto 35"/>
          <p:cNvSpPr txBox="1"/>
          <p:nvPr/>
        </p:nvSpPr>
        <p:spPr>
          <a:xfrm>
            <a:off x="7512653" y="3866806"/>
            <a:ext cx="3488788"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2000" i="1" dirty="0">
                <a:latin typeface="Times New Roman" panose="02020603050405020304" pitchFamily="18" charset="0"/>
                <a:cs typeface="Times New Roman" panose="02020603050405020304" pitchFamily="18" charset="0"/>
              </a:rPr>
              <a:t>Determinación del rendimiento del vino y alcohol </a:t>
            </a:r>
            <a:r>
              <a:rPr lang="es-EC" sz="2000" i="1" dirty="0" smtClean="0">
                <a:latin typeface="Times New Roman" panose="02020603050405020304" pitchFamily="18" charset="0"/>
                <a:cs typeface="Times New Roman" panose="02020603050405020304" pitchFamily="18" charset="0"/>
              </a:rPr>
              <a:t>etílico.</a:t>
            </a:r>
            <a:endParaRPr lang="es-EC" sz="2000" i="1" dirty="0">
              <a:latin typeface="Times New Roman" panose="02020603050405020304" pitchFamily="18" charset="0"/>
              <a:cs typeface="Times New Roman" panose="02020603050405020304" pitchFamily="18" charset="0"/>
            </a:endParaRPr>
          </a:p>
        </p:txBody>
      </p:sp>
      <p:pic>
        <p:nvPicPr>
          <p:cNvPr id="37" name="Imagen 36" descr="https://scontent.fgye2-1.fna.fbcdn.net/v/t1.15752-9/s2048x2048/29512311_10213417108916283_1322827073647017984_n.jpg?_nc_cat=108&amp;_nc_ht=scontent.fgye2-1.fna&amp;oh=d3d1bb144b97b847eb8914e2358071ee&amp;oe=5C674356"/>
          <p:cNvPicPr/>
          <p:nvPr/>
        </p:nvPicPr>
        <p:blipFill rotWithShape="1">
          <a:blip r:embed="rId6" cstate="print">
            <a:extLst>
              <a:ext uri="{28A0092B-C50C-407E-A947-70E740481C1C}">
                <a14:useLocalDpi xmlns:a14="http://schemas.microsoft.com/office/drawing/2010/main" val="0"/>
              </a:ext>
            </a:extLst>
          </a:blip>
          <a:srcRect t="10599" r="12404" b="13703"/>
          <a:stretch/>
        </p:blipFill>
        <p:spPr bwMode="auto">
          <a:xfrm>
            <a:off x="5173706" y="4861584"/>
            <a:ext cx="1247140" cy="1439545"/>
          </a:xfrm>
          <a:prstGeom prst="rect">
            <a:avLst/>
          </a:prstGeom>
          <a:noFill/>
          <a:ln>
            <a:noFill/>
          </a:ln>
          <a:extLst>
            <a:ext uri="{53640926-AAD7-44d8-BBD7-CCE9431645EC}">
              <a14:shadowObscured xmlns:a14="http://schemas.microsoft.com/office/drawing/2010/main" xmlns=""/>
            </a:ext>
          </a:extLst>
        </p:spPr>
      </p:pic>
      <p:sp>
        <p:nvSpPr>
          <p:cNvPr id="7" name="Flecha curvada hacia la derecha 6"/>
          <p:cNvSpPr/>
          <p:nvPr/>
        </p:nvSpPr>
        <p:spPr>
          <a:xfrm rot="3865934">
            <a:off x="6308511" y="3474458"/>
            <a:ext cx="638310" cy="1535681"/>
          </a:xfrm>
          <a:prstGeom prst="curv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solidFill>
                <a:schemeClr val="tx1"/>
              </a:solidFill>
            </a:endParaRPr>
          </a:p>
        </p:txBody>
      </p:sp>
      <mc:AlternateContent xmlns:mc="http://schemas.openxmlformats.org/markup-compatibility/2006" xmlns:a14="http://schemas.microsoft.com/office/drawing/2010/main">
        <mc:Choice Requires="a14">
          <p:sp>
            <p:nvSpPr>
              <p:cNvPr id="8" name="Rectángulo 7"/>
              <p:cNvSpPr/>
              <p:nvPr/>
            </p:nvSpPr>
            <p:spPr>
              <a:xfrm>
                <a:off x="6627666" y="5119688"/>
                <a:ext cx="5357108" cy="668196"/>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m:t>
                      </m:r>
                      <m:r>
                        <a:rPr lang="es-EC" i="0">
                          <a:latin typeface="Cambria Math" panose="02040503050406030204" pitchFamily="18" charset="0"/>
                        </a:rPr>
                        <m:t> </m:t>
                      </m:r>
                      <m:r>
                        <a:rPr lang="es-EC" i="1">
                          <a:latin typeface="Cambria Math" panose="02040503050406030204" pitchFamily="18" charset="0"/>
                        </a:rPr>
                        <m:t>𝑟𝑒𝑛𝑑𝑖𝑚𝑖𝑒𝑛𝑡𝑜</m:t>
                      </m:r>
                      <m:f>
                        <m:fPr>
                          <m:ctrlPr>
                            <a:rPr lang="es-EC" i="1">
                              <a:latin typeface="Cambria Math" panose="02040503050406030204" pitchFamily="18" charset="0"/>
                            </a:rPr>
                          </m:ctrlPr>
                        </m:fPr>
                        <m:num>
                          <m:r>
                            <a:rPr lang="es-EC" i="1">
                              <a:latin typeface="Cambria Math" panose="02040503050406030204" pitchFamily="18" charset="0"/>
                            </a:rPr>
                            <m:t>𝑚𝑙</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𝑚𝑢𝑐</m:t>
                          </m:r>
                          <m:r>
                            <a:rPr lang="es-EC" i="0">
                              <a:latin typeface="Cambria Math" panose="02040503050406030204" pitchFamily="18" charset="0"/>
                            </a:rPr>
                            <m:t>í</m:t>
                          </m:r>
                          <m:r>
                            <a:rPr lang="es-EC" i="1">
                              <a:latin typeface="Cambria Math" panose="02040503050406030204" pitchFamily="18" charset="0"/>
                            </a:rPr>
                            <m:t>𝑙𝑎𝑔𝑜</m:t>
                          </m:r>
                          <m:r>
                            <a:rPr lang="es-EC" i="0">
                              <a:latin typeface="Cambria Math" panose="02040503050406030204" pitchFamily="18" charset="0"/>
                            </a:rPr>
                            <m:t> </m:t>
                          </m:r>
                          <m:r>
                            <a:rPr lang="es-EC" i="1">
                              <a:latin typeface="Cambria Math" panose="02040503050406030204" pitchFamily="18" charset="0"/>
                            </a:rPr>
                            <m:t>𝑎</m:t>
                          </m:r>
                          <m:r>
                            <a:rPr lang="es-EC" i="0">
                              <a:latin typeface="Cambria Math" panose="02040503050406030204" pitchFamily="18" charset="0"/>
                            </a:rPr>
                            <m:t> </m:t>
                          </m:r>
                          <m:r>
                            <a:rPr lang="es-EC" i="1">
                              <a:latin typeface="Cambria Math" panose="02040503050406030204" pitchFamily="18" charset="0"/>
                            </a:rPr>
                            <m:t>𝑓𝑒𝑟𝑚𝑒𝑛𝑡𝑎𝑟</m:t>
                          </m:r>
                        </m:num>
                        <m:den>
                          <m:r>
                            <a:rPr lang="es-EC" i="1">
                              <a:latin typeface="Cambria Math" panose="02040503050406030204" pitchFamily="18" charset="0"/>
                            </a:rPr>
                            <m:t>𝑚𝑙</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𝑣𝑖𝑛𝑜</m:t>
                          </m:r>
                          <m:r>
                            <a:rPr lang="es-EC" i="0">
                              <a:latin typeface="Cambria Math" panose="02040503050406030204" pitchFamily="18" charset="0"/>
                            </a:rPr>
                            <m:t> </m:t>
                          </m:r>
                          <m:r>
                            <a:rPr lang="es-EC" i="1">
                              <a:latin typeface="Cambria Math" panose="02040503050406030204" pitchFamily="18" charset="0"/>
                            </a:rPr>
                            <m:t>𝑓𝑖𝑛𝑎𝑙</m:t>
                          </m:r>
                        </m:den>
                      </m:f>
                      <m:r>
                        <a:rPr lang="es-EC" i="1">
                          <a:latin typeface="Cambria Math" panose="02040503050406030204" pitchFamily="18" charset="0"/>
                        </a:rPr>
                        <m:t>𝑋</m:t>
                      </m:r>
                      <m:r>
                        <a:rPr lang="es-EC" i="0">
                          <a:latin typeface="Cambria Math" panose="02040503050406030204" pitchFamily="18" charset="0"/>
                        </a:rPr>
                        <m:t>100</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6627666" y="5119688"/>
                <a:ext cx="5357108" cy="668196"/>
              </a:xfrm>
              <a:prstGeom prst="rect">
                <a:avLst/>
              </a:prstGeom>
              <a:blipFill rotWithShape="0">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489338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7422321" y="289197"/>
            <a:ext cx="3488788"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2000" i="1" dirty="0">
                <a:latin typeface="Times New Roman" panose="02020603050405020304" pitchFamily="18" charset="0"/>
                <a:cs typeface="Times New Roman" panose="02020603050405020304" pitchFamily="18" charset="0"/>
              </a:rPr>
              <a:t>Recuento e identificación de poblaciones microbianas.</a:t>
            </a:r>
          </a:p>
        </p:txBody>
      </p:sp>
      <p:sp>
        <p:nvSpPr>
          <p:cNvPr id="30" name="CuadroTexto 29"/>
          <p:cNvSpPr txBox="1"/>
          <p:nvPr/>
        </p:nvSpPr>
        <p:spPr>
          <a:xfrm>
            <a:off x="1462326" y="289197"/>
            <a:ext cx="4334949" cy="707886"/>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2000" i="1" dirty="0">
                <a:latin typeface="Times New Roman" panose="02020603050405020304" pitchFamily="18" charset="0"/>
                <a:cs typeface="Times New Roman" panose="02020603050405020304" pitchFamily="18" charset="0"/>
              </a:rPr>
              <a:t>Determinación de grados alcohólicos del vino y alcohol etílico. </a:t>
            </a:r>
          </a:p>
        </p:txBody>
      </p:sp>
      <p:sp>
        <p:nvSpPr>
          <p:cNvPr id="34" name="Rectángulo 33"/>
          <p:cNvSpPr/>
          <p:nvPr/>
        </p:nvSpPr>
        <p:spPr>
          <a:xfrm>
            <a:off x="2859397" y="1164125"/>
            <a:ext cx="1540806"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lvl="0"/>
            <a:r>
              <a:rPr lang="es-EC" dirty="0"/>
              <a:t>NTE </a:t>
            </a:r>
            <a:r>
              <a:rPr lang="es-EC" dirty="0" smtClean="0"/>
              <a:t>INEN 340</a:t>
            </a:r>
            <a:endParaRPr lang="es-EC" dirty="0"/>
          </a:p>
        </p:txBody>
      </p:sp>
      <p:pic>
        <p:nvPicPr>
          <p:cNvPr id="14" name="Imagen 13" descr="https://scontent.fgye2-1.fna.fbcdn.net/v/t1.15752-9/s2048x2048/29512272_10213417103996160_589475177520168960_n.jpg?_nc_cat=106&amp;_nc_ht=scontent.fgye2-1.fna&amp;oh=aa3ad8e66c68c8076ff6b3dc97b0590c&amp;oe=5C71AD0E"/>
          <p:cNvPicPr/>
          <p:nvPr/>
        </p:nvPicPr>
        <p:blipFill rotWithShape="1">
          <a:blip r:embed="rId2" cstate="print">
            <a:extLst>
              <a:ext uri="{28A0092B-C50C-407E-A947-70E740481C1C}">
                <a14:useLocalDpi xmlns:a14="http://schemas.microsoft.com/office/drawing/2010/main" val="0"/>
              </a:ext>
            </a:extLst>
          </a:blip>
          <a:srcRect t="11646" r="22843" b="20579"/>
          <a:stretch/>
        </p:blipFill>
        <p:spPr bwMode="auto">
          <a:xfrm>
            <a:off x="1280160" y="1766162"/>
            <a:ext cx="2201139" cy="2521358"/>
          </a:xfrm>
          <a:prstGeom prst="rect">
            <a:avLst/>
          </a:prstGeom>
          <a:noFill/>
          <a:ln>
            <a:noFill/>
          </a:ln>
          <a:extLst>
            <a:ext uri="{53640926-AAD7-44d8-BBD7-CCE9431645EC}">
              <a14:shadowObscured xmlns:a14="http://schemas.microsoft.com/office/drawing/2010/main" xmlns=""/>
            </a:ext>
          </a:extLst>
        </p:spPr>
      </p:pic>
      <p:pic>
        <p:nvPicPr>
          <p:cNvPr id="15" name="Picture 2" descr="https://lh3.googleusercontent.com/OYbBgjCFFVadA9-02qGHB3MqZZroJPqDlkjQSsfngTqmUQc1CYjwJCrh9dHOHGPrL8PwjE5oL4DhPuJFe8hezEFhLgMfhv2tsDLmSHi5lS0wmxruNMMC7bPIZCFwLUGE8bUWVwP1a994vgKjQNaUBW-MYcRly4qD-LbfYBt980dxQSuOW1S_44imbjzOEjP2W8YXqqgilJZwWUrsGj_LSVm_cX_mt_3fg9aT1O18XRPOIA1kcH9dW1DIN89Ik0-ihncM6dVamSGF5sL8fU0oR0buPJTWCpJIIekxS9bPCF6NCFDT1YugBvwen-gHzFJVdZH-M7wprlI8D3xR5aSbhQ3l2TEf6UjlMp6NUoCpz4b-sYg3VspPXU3318XlMfRxSkUQav6xi4mCSspRDIYuXFznZ7RRFIrJZGP2PweHX9RfgCu5wu7TRmalTzBR4ZMxYq2_N1cRSQLFQ0u7dR6as7z_LS2CF5kD-ij69VQgmj_z4rvOUr_JUjQmlyWOlbFuvGn8NG3N6hi8BJhLHG1PaRnqdPDb3uPzNCUhF9uQqN9YIo6SD1BpmpUlHISFz0MMnM-uWACN6gvL7QSbBa3eSmH_4n4ilM9Q7pTMMSLJfxHn6WSJ3ngx8m7vWG5sqg9TWbNCYb6TuK5cTdwbtUwZZT5efA=w370-h657-no"/>
          <p:cNvPicPr/>
          <p:nvPr/>
        </p:nvPicPr>
        <p:blipFill rotWithShape="1">
          <a:blip r:embed="rId3">
            <a:extLst>
              <a:ext uri="{28A0092B-C50C-407E-A947-70E740481C1C}">
                <a14:useLocalDpi xmlns:a14="http://schemas.microsoft.com/office/drawing/2010/main" val="0"/>
              </a:ext>
            </a:extLst>
          </a:blip>
          <a:srcRect l="16075" t="4400" r="25025" b="20439"/>
          <a:stretch/>
        </p:blipFill>
        <p:spPr bwMode="auto">
          <a:xfrm>
            <a:off x="3838413" y="1766162"/>
            <a:ext cx="2201139" cy="2521358"/>
          </a:xfrm>
          <a:prstGeom prst="rect">
            <a:avLst/>
          </a:prstGeom>
          <a:noFill/>
          <a:ln>
            <a:noFill/>
          </a:ln>
          <a:extLst>
            <a:ext uri="{53640926-AAD7-44d8-BBD7-CCE9431645EC}">
              <a14:shadowObscured xmlns:a14="http://schemas.microsoft.com/office/drawing/2010/main" xmlns=""/>
            </a:ext>
          </a:extLst>
        </p:spPr>
      </p:pic>
      <p:pic>
        <p:nvPicPr>
          <p:cNvPr id="10" name="Imagen 9" descr="https://scontent.fgye2-1.fna.fbcdn.net/v/t1.15752-9/47682952_397538704321311_751420205065830400_n.jpg?_nc_cat=105&amp;_nc_ht=scontent.fgye2-1.fna&amp;oh=f52e485295ce72e7267fb69cceaa935c&amp;oe=5C941FD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1466" y="1766162"/>
            <a:ext cx="2165443" cy="2521356"/>
          </a:xfrm>
          <a:prstGeom prst="rect">
            <a:avLst/>
          </a:prstGeom>
          <a:noFill/>
          <a:ln>
            <a:noFill/>
          </a:ln>
        </p:spPr>
      </p:pic>
      <p:sp>
        <p:nvSpPr>
          <p:cNvPr id="2" name="Rectángulo 1"/>
          <p:cNvSpPr/>
          <p:nvPr/>
        </p:nvSpPr>
        <p:spPr>
          <a:xfrm>
            <a:off x="6396666" y="4256740"/>
            <a:ext cx="2470243" cy="1200329"/>
          </a:xfrm>
          <a:prstGeom prst="rect">
            <a:avLst/>
          </a:prstGeom>
        </p:spPr>
        <p:txBody>
          <a:bodyPr wrap="square">
            <a:spAutoFit/>
          </a:bodyPr>
          <a:lstStyle/>
          <a:p>
            <a:pPr algn="ctr"/>
            <a:r>
              <a:rPr lang="es-EC" dirty="0">
                <a:latin typeface="Times New Roman" panose="02020603050405020304" pitchFamily="18" charset="0"/>
                <a:ea typeface="Calibri" panose="020F0502020204030204" pitchFamily="34" charset="0"/>
              </a:rPr>
              <a:t>Inoculación de las Placas Petri </a:t>
            </a:r>
            <a:endParaRPr lang="es-EC" dirty="0" smtClean="0">
              <a:latin typeface="Times New Roman" panose="02020603050405020304" pitchFamily="18" charset="0"/>
              <a:ea typeface="Calibri" panose="020F0502020204030204" pitchFamily="34" charset="0"/>
            </a:endParaRPr>
          </a:p>
          <a:p>
            <a:pPr algn="ctr"/>
            <a:r>
              <a:rPr lang="es-EC" dirty="0" smtClean="0">
                <a:latin typeface="Times New Roman" panose="02020603050405020304" pitchFamily="18" charset="0"/>
                <a:ea typeface="Calibri" panose="020F0502020204030204" pitchFamily="34" charset="0"/>
              </a:rPr>
              <a:t>Film </a:t>
            </a:r>
            <a:r>
              <a:rPr lang="es-EC" dirty="0">
                <a:latin typeface="Times New Roman" panose="02020603050405020304" pitchFamily="18" charset="0"/>
                <a:ea typeface="Calibri" panose="020F0502020204030204" pitchFamily="34" charset="0"/>
              </a:rPr>
              <a:t>de bacterias y levaduras.</a:t>
            </a:r>
            <a:endParaRPr lang="es-EC" dirty="0"/>
          </a:p>
        </p:txBody>
      </p:sp>
      <p:pic>
        <p:nvPicPr>
          <p:cNvPr id="12" name="Imagen 11" descr="https://scontent.fgye2-1.fna.fbcdn.net/v/t1.15752-9/48080572_332426867582490_4878602993034854400_n.jpg?_nc_cat=111&amp;_nc_ht=scontent.fgye2-1.fna&amp;oh=47632210fb39a98157bd6bad70f915ff&amp;oe=5C914C6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0325" y="1750773"/>
            <a:ext cx="2159422" cy="2505967"/>
          </a:xfrm>
          <a:prstGeom prst="rect">
            <a:avLst/>
          </a:prstGeom>
          <a:noFill/>
          <a:ln>
            <a:noFill/>
          </a:ln>
        </p:spPr>
      </p:pic>
      <p:sp>
        <p:nvSpPr>
          <p:cNvPr id="3" name="Rectángulo 2"/>
          <p:cNvSpPr/>
          <p:nvPr/>
        </p:nvSpPr>
        <p:spPr>
          <a:xfrm>
            <a:off x="9224024" y="4287518"/>
            <a:ext cx="2395724" cy="1200329"/>
          </a:xfrm>
          <a:prstGeom prst="rect">
            <a:avLst/>
          </a:prstGeom>
        </p:spPr>
        <p:txBody>
          <a:bodyPr wrap="square">
            <a:spAutoFit/>
          </a:bodyPr>
          <a:lstStyle/>
          <a:p>
            <a:pPr algn="ctr"/>
            <a:r>
              <a:rPr lang="es-EC" dirty="0">
                <a:latin typeface="Times New Roman" panose="02020603050405020304" pitchFamily="18" charset="0"/>
                <a:ea typeface="Calibri" panose="020F0502020204030204" pitchFamily="34" charset="0"/>
              </a:rPr>
              <a:t>Incubación de las Placas </a:t>
            </a:r>
            <a:r>
              <a:rPr lang="es-EC" dirty="0" smtClean="0">
                <a:latin typeface="Times New Roman" panose="02020603050405020304" pitchFamily="18" charset="0"/>
                <a:ea typeface="Calibri" panose="020F0502020204030204" pitchFamily="34" charset="0"/>
              </a:rPr>
              <a:t>Petri</a:t>
            </a:r>
          </a:p>
          <a:p>
            <a:pPr algn="ctr"/>
            <a:r>
              <a:rPr lang="es-EC" dirty="0" smtClean="0">
                <a:latin typeface="Times New Roman" panose="02020603050405020304" pitchFamily="18" charset="0"/>
                <a:ea typeface="Calibri" panose="020F0502020204030204" pitchFamily="34" charset="0"/>
              </a:rPr>
              <a:t> </a:t>
            </a:r>
            <a:r>
              <a:rPr lang="es-EC" dirty="0">
                <a:latin typeface="Times New Roman" panose="02020603050405020304" pitchFamily="18" charset="0"/>
                <a:ea typeface="Calibri" panose="020F0502020204030204" pitchFamily="34" charset="0"/>
              </a:rPr>
              <a:t>Film de bacterias y levaduras.</a:t>
            </a:r>
            <a:endParaRPr lang="es-EC" dirty="0"/>
          </a:p>
        </p:txBody>
      </p:sp>
    </p:spTree>
    <p:extLst>
      <p:ext uri="{BB962C8B-B14F-4D97-AF65-F5344CB8AC3E}">
        <p14:creationId xmlns:p14="http://schemas.microsoft.com/office/powerpoint/2010/main" val="182916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https://scontent.fgye2-1.fna.fbcdn.net/v/t1.15752-9/46518753_1880910475290719_6081152385185480704_n.jpg?_nc_cat=105&amp;_nc_ht=scontent.fgye2-1.fna&amp;oh=154d042f74ac199fe2abb2ea3c807344&amp;oe=5CA3761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1491" y="686550"/>
            <a:ext cx="2309523" cy="2056650"/>
          </a:xfrm>
          <a:prstGeom prst="rect">
            <a:avLst/>
          </a:prstGeom>
          <a:noFill/>
          <a:ln>
            <a:noFill/>
          </a:ln>
        </p:spPr>
      </p:pic>
      <p:pic>
        <p:nvPicPr>
          <p:cNvPr id="5" name="Imagen 4" descr="https://scontent.fgye2-1.fna.fbcdn.net/v/t1.15752-9/47092729_1175664935918760_7671530087145013248_n.jpg?_nc_cat=104&amp;_nc_ht=scontent.fgye2-1.fna&amp;oh=e915ad98ed7166183340bbd72031ab0d&amp;oe=5C65FEE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1454" y="686550"/>
            <a:ext cx="2309523" cy="2056650"/>
          </a:xfrm>
          <a:prstGeom prst="rect">
            <a:avLst/>
          </a:prstGeom>
          <a:noFill/>
          <a:ln>
            <a:noFill/>
          </a:ln>
        </p:spPr>
      </p:pic>
      <p:sp>
        <p:nvSpPr>
          <p:cNvPr id="6" name="Rectángulo 5"/>
          <p:cNvSpPr/>
          <p:nvPr/>
        </p:nvSpPr>
        <p:spPr>
          <a:xfrm>
            <a:off x="1328624" y="2743200"/>
            <a:ext cx="2056973" cy="584775"/>
          </a:xfrm>
          <a:prstGeom prst="rect">
            <a:avLst/>
          </a:prstGeom>
        </p:spPr>
        <p:txBody>
          <a:bodyPr wrap="none">
            <a:spAutoFit/>
          </a:bodyPr>
          <a:lstStyle/>
          <a:p>
            <a:pPr algn="ctr"/>
            <a:r>
              <a:rPr lang="es-EC" sz="1600" dirty="0">
                <a:latin typeface="Times New Roman" panose="02020603050405020304" pitchFamily="18" charset="0"/>
                <a:ea typeface="Calibri" panose="020F0502020204030204" pitchFamily="34" charset="0"/>
              </a:rPr>
              <a:t>Conteo de </a:t>
            </a:r>
            <a:r>
              <a:rPr lang="es-EC" sz="1600" dirty="0" smtClean="0">
                <a:latin typeface="Times New Roman" panose="02020603050405020304" pitchFamily="18" charset="0"/>
                <a:ea typeface="Calibri" panose="020F0502020204030204" pitchFamily="34" charset="0"/>
              </a:rPr>
              <a:t>poblaciones</a:t>
            </a:r>
          </a:p>
          <a:p>
            <a:pPr algn="ctr"/>
            <a:r>
              <a:rPr lang="es-EC" sz="1600" dirty="0" smtClean="0">
                <a:latin typeface="Times New Roman" panose="02020603050405020304" pitchFamily="18" charset="0"/>
                <a:ea typeface="Calibri" panose="020F0502020204030204" pitchFamily="34" charset="0"/>
              </a:rPr>
              <a:t> </a:t>
            </a:r>
            <a:r>
              <a:rPr lang="es-EC" sz="1600" dirty="0">
                <a:latin typeface="Times New Roman" panose="02020603050405020304" pitchFamily="18" charset="0"/>
                <a:ea typeface="Calibri" panose="020F0502020204030204" pitchFamily="34" charset="0"/>
              </a:rPr>
              <a:t>bacterianas.</a:t>
            </a:r>
            <a:endParaRPr lang="es-EC" sz="1600" dirty="0"/>
          </a:p>
        </p:txBody>
      </p:sp>
      <p:sp>
        <p:nvSpPr>
          <p:cNvPr id="7" name="Rectángulo 6"/>
          <p:cNvSpPr/>
          <p:nvPr/>
        </p:nvSpPr>
        <p:spPr>
          <a:xfrm>
            <a:off x="3933501" y="2743200"/>
            <a:ext cx="2108269" cy="584775"/>
          </a:xfrm>
          <a:prstGeom prst="rect">
            <a:avLst/>
          </a:prstGeom>
        </p:spPr>
        <p:txBody>
          <a:bodyPr wrap="none">
            <a:spAutoFit/>
          </a:bodyPr>
          <a:lstStyle/>
          <a:p>
            <a:pPr algn="ctr"/>
            <a:r>
              <a:rPr lang="es-EC" sz="1600" dirty="0">
                <a:latin typeface="Times New Roman" panose="02020603050405020304" pitchFamily="18" charset="0"/>
                <a:ea typeface="Calibri" panose="020F0502020204030204" pitchFamily="34" charset="0"/>
              </a:rPr>
              <a:t>Conteo de poblaciones </a:t>
            </a:r>
            <a:endParaRPr lang="es-EC" sz="1600" dirty="0" smtClean="0">
              <a:latin typeface="Times New Roman" panose="02020603050405020304" pitchFamily="18" charset="0"/>
              <a:ea typeface="Calibri" panose="020F0502020204030204" pitchFamily="34" charset="0"/>
            </a:endParaRPr>
          </a:p>
          <a:p>
            <a:pPr algn="ctr"/>
            <a:r>
              <a:rPr lang="es-EC" sz="1600" dirty="0" smtClean="0">
                <a:latin typeface="Times New Roman" panose="02020603050405020304" pitchFamily="18" charset="0"/>
                <a:ea typeface="Calibri" panose="020F0502020204030204" pitchFamily="34" charset="0"/>
              </a:rPr>
              <a:t>de </a:t>
            </a:r>
            <a:r>
              <a:rPr lang="es-EC" sz="1600" dirty="0">
                <a:latin typeface="Times New Roman" panose="02020603050405020304" pitchFamily="18" charset="0"/>
                <a:ea typeface="Calibri" panose="020F0502020204030204" pitchFamily="34" charset="0"/>
              </a:rPr>
              <a:t>levaduras.</a:t>
            </a:r>
            <a:endParaRPr lang="es-EC" sz="1600" dirty="0"/>
          </a:p>
        </p:txBody>
      </p:sp>
      <p:pic>
        <p:nvPicPr>
          <p:cNvPr id="8" name="Imagen 7" descr="https://scontent.fgye2-1.fna.fbcdn.net/v/t1.15752-9/48076635_2196636457225979_4526051019154522112_n.jpg?_nc_cat=111&amp;_nc_ht=scontent.fgye2-1.fna&amp;oh=c7cd5425eef65a7b936401cbe7e24716&amp;oe=5C943E5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9974" y="686550"/>
            <a:ext cx="1985388" cy="2056650"/>
          </a:xfrm>
          <a:prstGeom prst="rect">
            <a:avLst/>
          </a:prstGeom>
          <a:noFill/>
          <a:ln>
            <a:noFill/>
          </a:ln>
        </p:spPr>
      </p:pic>
      <p:pic>
        <p:nvPicPr>
          <p:cNvPr id="9" name="Imagen 8" descr="https://scontent.fgye2-1.fna.fbcdn.net/v/t1.15752-9/48203685_362694407873060_8876454493131112448_n.jpg?_nc_cat=103&amp;_nc_ht=scontent.fgye2-1.fna&amp;oh=e1a4a143a79358c2cdafc0dfc3043fb4&amp;oe=5C96C99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5802" y="686550"/>
            <a:ext cx="2399665" cy="2056650"/>
          </a:xfrm>
          <a:prstGeom prst="rect">
            <a:avLst/>
          </a:prstGeom>
          <a:noFill/>
          <a:ln>
            <a:noFill/>
          </a:ln>
        </p:spPr>
      </p:pic>
      <p:sp>
        <p:nvSpPr>
          <p:cNvPr id="10" name="Rectángulo 9"/>
          <p:cNvSpPr/>
          <p:nvPr/>
        </p:nvSpPr>
        <p:spPr>
          <a:xfrm>
            <a:off x="6788727" y="2743200"/>
            <a:ext cx="2136635" cy="830997"/>
          </a:xfrm>
          <a:prstGeom prst="rect">
            <a:avLst/>
          </a:prstGeom>
        </p:spPr>
        <p:txBody>
          <a:bodyPr wrap="square">
            <a:spAutoFit/>
          </a:bodyPr>
          <a:lstStyle/>
          <a:p>
            <a:pPr algn="ctr"/>
            <a:r>
              <a:rPr lang="es-EC" sz="1200" dirty="0">
                <a:latin typeface="Times New Roman" panose="02020603050405020304" pitchFamily="18" charset="0"/>
                <a:ea typeface="Calibri" panose="020F0502020204030204" pitchFamily="34" charset="0"/>
              </a:rPr>
              <a:t>Inoculación en medios de cultivo </a:t>
            </a:r>
            <a:endParaRPr lang="es-EC" sz="1200" dirty="0" smtClean="0">
              <a:latin typeface="Times New Roman" panose="02020603050405020304" pitchFamily="18" charset="0"/>
              <a:ea typeface="Calibri" panose="020F0502020204030204" pitchFamily="34" charset="0"/>
            </a:endParaRPr>
          </a:p>
          <a:p>
            <a:pPr algn="ctr"/>
            <a:r>
              <a:rPr lang="es-EC" sz="1200" dirty="0" smtClean="0">
                <a:latin typeface="Times New Roman" panose="02020603050405020304" pitchFamily="18" charset="0"/>
                <a:ea typeface="Calibri" panose="020F0502020204030204" pitchFamily="34" charset="0"/>
              </a:rPr>
              <a:t>(</a:t>
            </a:r>
            <a:r>
              <a:rPr lang="es-EC" sz="1200" dirty="0">
                <a:latin typeface="Times New Roman" panose="02020603050405020304" pitchFamily="18" charset="0"/>
                <a:ea typeface="Calibri" panose="020F0502020204030204" pitchFamily="34" charset="0"/>
              </a:rPr>
              <a:t>Manitol para bacterias y PDA para levaduras)</a:t>
            </a:r>
            <a:endParaRPr lang="es-EC" sz="1200" dirty="0"/>
          </a:p>
        </p:txBody>
      </p:sp>
      <p:sp>
        <p:nvSpPr>
          <p:cNvPr id="11" name="Rectángulo 10"/>
          <p:cNvSpPr/>
          <p:nvPr/>
        </p:nvSpPr>
        <p:spPr>
          <a:xfrm>
            <a:off x="9095802" y="2743200"/>
            <a:ext cx="2570105" cy="461665"/>
          </a:xfrm>
          <a:prstGeom prst="rect">
            <a:avLst/>
          </a:prstGeom>
        </p:spPr>
        <p:txBody>
          <a:bodyPr wrap="square">
            <a:spAutoFit/>
          </a:bodyPr>
          <a:lstStyle/>
          <a:p>
            <a:pPr algn="ctr"/>
            <a:r>
              <a:rPr lang="es-EC" sz="1200" dirty="0">
                <a:latin typeface="Times New Roman" panose="02020603050405020304" pitchFamily="18" charset="0"/>
                <a:ea typeface="Calibri" panose="020F0502020204030204" pitchFamily="34" charset="0"/>
              </a:rPr>
              <a:t>Período de Incubación de los microorganismos inoculados.</a:t>
            </a:r>
            <a:endParaRPr lang="es-EC" sz="1200" dirty="0"/>
          </a:p>
        </p:txBody>
      </p:sp>
      <p:pic>
        <p:nvPicPr>
          <p:cNvPr id="12" name="Imagen 11" descr="https://scontent.fgye2-1.fna.fbcdn.net/v/t1.15752-9/47144769_1997859610296941_6231165353632727040_n.jpg?_nc_cat=105&amp;_nc_ht=scontent.fgye2-1.fna&amp;oh=e8ada3110bb77f0e4213a2ef0debcba3&amp;oe=5CAEBBFA"/>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349" y="3574197"/>
            <a:ext cx="1349375" cy="1799590"/>
          </a:xfrm>
          <a:prstGeom prst="rect">
            <a:avLst/>
          </a:prstGeom>
          <a:noFill/>
          <a:ln>
            <a:noFill/>
          </a:ln>
        </p:spPr>
      </p:pic>
      <p:pic>
        <p:nvPicPr>
          <p:cNvPr id="13" name="Imagen 12" descr="https://scontent.fgye2-1.fna.fbcdn.net/v/t1.15752-9/47393062_122983415304640_5195005739013242880_n.jpg?_nc_cat=107&amp;_nc_ht=scontent.fgye2-1.fna&amp;oh=57e602d55d5fd7ad9856598e205e96bf&amp;oe=5CA578D9"/>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8724" y="3574832"/>
            <a:ext cx="1123950" cy="1798955"/>
          </a:xfrm>
          <a:prstGeom prst="rect">
            <a:avLst/>
          </a:prstGeom>
          <a:noFill/>
          <a:ln>
            <a:noFill/>
          </a:ln>
        </p:spPr>
      </p:pic>
      <p:sp>
        <p:nvSpPr>
          <p:cNvPr id="14" name="Rectángulo 13"/>
          <p:cNvSpPr/>
          <p:nvPr/>
        </p:nvSpPr>
        <p:spPr>
          <a:xfrm>
            <a:off x="398525" y="5436791"/>
            <a:ext cx="2484149" cy="830997"/>
          </a:xfrm>
          <a:prstGeom prst="rect">
            <a:avLst/>
          </a:prstGeom>
        </p:spPr>
        <p:txBody>
          <a:bodyPr wrap="square">
            <a:spAutoFit/>
          </a:bodyPr>
          <a:lstStyle/>
          <a:p>
            <a:pPr algn="ctr"/>
            <a:r>
              <a:rPr lang="es-EC" sz="1600" dirty="0">
                <a:latin typeface="Times New Roman" panose="02020603050405020304" pitchFamily="18" charset="0"/>
                <a:ea typeface="Calibri" panose="020F0502020204030204" pitchFamily="34" charset="0"/>
              </a:rPr>
              <a:t>Cajas Petri con los microorganismos incubados.</a:t>
            </a:r>
            <a:endParaRPr lang="es-EC" sz="1600" dirty="0"/>
          </a:p>
        </p:txBody>
      </p:sp>
      <p:pic>
        <p:nvPicPr>
          <p:cNvPr id="15" name="Imagen 14" descr="https://scontent.fgye2-1.fna.fbcdn.net/v/t1.15752-9/47360962_1819370364839450_6236612965596921856_n.jpg?_nc_cat=109&amp;_nc_ht=scontent.fgye2-1.fna&amp;oh=8735a2a93bd5f75719610885a1e0c709&amp;oe=5CAF65A2"/>
          <p:cNvPicPr/>
          <p:nvPr/>
        </p:nvPicPr>
        <p:blipFill rotWithShape="1">
          <a:blip r:embed="rId8" cstate="print">
            <a:extLst>
              <a:ext uri="{28A0092B-C50C-407E-A947-70E740481C1C}">
                <a14:useLocalDpi xmlns:a14="http://schemas.microsoft.com/office/drawing/2010/main" val="0"/>
              </a:ext>
            </a:extLst>
          </a:blip>
          <a:srcRect l="9957" t="10586" r="6828" b="14254"/>
          <a:stretch/>
        </p:blipFill>
        <p:spPr bwMode="auto">
          <a:xfrm rot="16200000">
            <a:off x="3160664" y="3472648"/>
            <a:ext cx="1786255" cy="2037699"/>
          </a:xfrm>
          <a:prstGeom prst="rect">
            <a:avLst/>
          </a:prstGeom>
          <a:noFill/>
          <a:ln>
            <a:noFill/>
          </a:ln>
          <a:extLst>
            <a:ext uri="{53640926-AAD7-44d8-BBD7-CCE9431645EC}">
              <a14:shadowObscured xmlns:a14="http://schemas.microsoft.com/office/drawing/2010/main" xmlns=""/>
            </a:ext>
          </a:extLst>
        </p:spPr>
      </p:pic>
      <p:sp>
        <p:nvSpPr>
          <p:cNvPr id="16" name="Rectángulo 15"/>
          <p:cNvSpPr/>
          <p:nvPr/>
        </p:nvSpPr>
        <p:spPr>
          <a:xfrm>
            <a:off x="3265305" y="5572633"/>
            <a:ext cx="1336391" cy="338554"/>
          </a:xfrm>
          <a:prstGeom prst="rect">
            <a:avLst/>
          </a:prstGeom>
        </p:spPr>
        <p:txBody>
          <a:bodyPr wrap="none">
            <a:spAutoFit/>
          </a:bodyPr>
          <a:lstStyle/>
          <a:p>
            <a:r>
              <a:rPr lang="es-EC" sz="1600" dirty="0">
                <a:latin typeface="Times New Roman" panose="02020603050405020304" pitchFamily="18" charset="0"/>
                <a:ea typeface="Calibri" panose="020F0502020204030204" pitchFamily="34" charset="0"/>
              </a:rPr>
              <a:t>Tinción Gram</a:t>
            </a:r>
            <a:endParaRPr lang="es-EC" sz="1600" dirty="0"/>
          </a:p>
        </p:txBody>
      </p:sp>
      <p:pic>
        <p:nvPicPr>
          <p:cNvPr id="17" name="Imagen 16" descr="https://scontent.fgye2-1.fna.fbcdn.net/v/t1.15752-9/47391682_1146699815477192_3675858265771606016_n.jpg?_nc_cat=108&amp;_nc_ht=scontent.fgye2-1.fna&amp;oh=45d1f38902f6bb6add06edc835b5b3f6&amp;oe=5C97FF34"/>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5693" r="26741"/>
          <a:stretch/>
        </p:blipFill>
        <p:spPr bwMode="auto">
          <a:xfrm rot="16200000">
            <a:off x="5861179" y="3462480"/>
            <a:ext cx="1285875" cy="2558415"/>
          </a:xfrm>
          <a:prstGeom prst="rect">
            <a:avLst/>
          </a:prstGeom>
          <a:noFill/>
          <a:ln>
            <a:noFill/>
          </a:ln>
          <a:extLst>
            <a:ext uri="{53640926-AAD7-44d8-BBD7-CCE9431645EC}">
              <a14:shadowObscured xmlns:a14="http://schemas.microsoft.com/office/drawing/2010/main" xmlns=""/>
            </a:ext>
          </a:extLst>
        </p:spPr>
      </p:pic>
      <p:sp>
        <p:nvSpPr>
          <p:cNvPr id="18" name="Rectángulo 17"/>
          <p:cNvSpPr/>
          <p:nvPr/>
        </p:nvSpPr>
        <p:spPr>
          <a:xfrm>
            <a:off x="5752147" y="5572633"/>
            <a:ext cx="1503938" cy="338554"/>
          </a:xfrm>
          <a:prstGeom prst="rect">
            <a:avLst/>
          </a:prstGeom>
        </p:spPr>
        <p:txBody>
          <a:bodyPr wrap="none">
            <a:spAutoFit/>
          </a:bodyPr>
          <a:lstStyle/>
          <a:p>
            <a:r>
              <a:rPr lang="es-EC" sz="1600" dirty="0">
                <a:latin typeface="Times New Roman" panose="02020603050405020304" pitchFamily="18" charset="0"/>
                <a:ea typeface="Calibri" panose="020F0502020204030204" pitchFamily="34" charset="0"/>
              </a:rPr>
              <a:t>Prueba Catalasa</a:t>
            </a:r>
            <a:endParaRPr lang="es-EC" sz="1600" dirty="0"/>
          </a:p>
        </p:txBody>
      </p:sp>
      <p:pic>
        <p:nvPicPr>
          <p:cNvPr id="19" name="Imagen 18" descr="https://scontent.fgye2-1.fna.fbcdn.net/v/t1.15752-9/47222060_489668681555081_7735063060158611456_n.jpg?_nc_cat=104&amp;_nc_ht=scontent.fgye2-1.fna&amp;oh=047bd153a98203d7eb2973bac0d35bfc&amp;oe=5C9359C9"/>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8308588" y="3747345"/>
            <a:ext cx="1264285" cy="2016125"/>
          </a:xfrm>
          <a:prstGeom prst="rect">
            <a:avLst/>
          </a:prstGeom>
          <a:noFill/>
          <a:ln>
            <a:noFill/>
          </a:ln>
        </p:spPr>
      </p:pic>
      <p:sp>
        <p:nvSpPr>
          <p:cNvPr id="20" name="Rectángulo 19"/>
          <p:cNvSpPr/>
          <p:nvPr/>
        </p:nvSpPr>
        <p:spPr>
          <a:xfrm>
            <a:off x="8200784" y="5572633"/>
            <a:ext cx="1479892" cy="338554"/>
          </a:xfrm>
          <a:prstGeom prst="rect">
            <a:avLst/>
          </a:prstGeom>
        </p:spPr>
        <p:txBody>
          <a:bodyPr wrap="none">
            <a:spAutoFit/>
          </a:bodyPr>
          <a:lstStyle/>
          <a:p>
            <a:r>
              <a:rPr lang="es-EC" sz="1600" dirty="0">
                <a:latin typeface="Times New Roman" panose="02020603050405020304" pitchFamily="18" charset="0"/>
                <a:ea typeface="Calibri" panose="020F0502020204030204" pitchFamily="34" charset="0"/>
              </a:rPr>
              <a:t>Prueba Oxidasa</a:t>
            </a:r>
            <a:endParaRPr lang="es-EC" sz="1600" dirty="0"/>
          </a:p>
        </p:txBody>
      </p:sp>
      <p:pic>
        <p:nvPicPr>
          <p:cNvPr id="21" name="Imagen 20" descr="https://scontent.fgye2-1.fna.fbcdn.net/v/t1.15752-9/47395205_364579954315752_3387866015491686400_n.jpg?_nc_cat=104&amp;_nc_ht=scontent.fgye2-1.fna&amp;oh=445a67c8a2b1dbb850d889e008e4c64f&amp;oe=5CAA9452"/>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98137" y="3574197"/>
            <a:ext cx="1567770" cy="1799590"/>
          </a:xfrm>
          <a:prstGeom prst="rect">
            <a:avLst/>
          </a:prstGeom>
          <a:noFill/>
          <a:ln>
            <a:noFill/>
          </a:ln>
        </p:spPr>
      </p:pic>
      <p:sp>
        <p:nvSpPr>
          <p:cNvPr id="22" name="Rectángulo 21"/>
          <p:cNvSpPr/>
          <p:nvPr/>
        </p:nvSpPr>
        <p:spPr>
          <a:xfrm>
            <a:off x="9680676" y="5436790"/>
            <a:ext cx="2526654" cy="830997"/>
          </a:xfrm>
          <a:prstGeom prst="rect">
            <a:avLst/>
          </a:prstGeom>
        </p:spPr>
        <p:txBody>
          <a:bodyPr wrap="none">
            <a:spAutoFit/>
          </a:bodyPr>
          <a:lstStyle/>
          <a:p>
            <a:pPr algn="ctr"/>
            <a:r>
              <a:rPr lang="es-EC" sz="1600" dirty="0">
                <a:latin typeface="Times New Roman" panose="02020603050405020304" pitchFamily="18" charset="0"/>
                <a:ea typeface="Calibri" panose="020F0502020204030204" pitchFamily="34" charset="0"/>
              </a:rPr>
              <a:t>Observación </a:t>
            </a:r>
            <a:r>
              <a:rPr lang="es-EC" sz="1600" dirty="0" err="1">
                <a:latin typeface="Times New Roman" panose="02020603050405020304" pitchFamily="18" charset="0"/>
                <a:ea typeface="Calibri" panose="020F0502020204030204" pitchFamily="34" charset="0"/>
              </a:rPr>
              <a:t>microoscópica</a:t>
            </a:r>
            <a:r>
              <a:rPr lang="es-EC" sz="1600" dirty="0">
                <a:latin typeface="Times New Roman" panose="02020603050405020304" pitchFamily="18" charset="0"/>
                <a:ea typeface="Calibri" panose="020F0502020204030204" pitchFamily="34" charset="0"/>
              </a:rPr>
              <a:t> </a:t>
            </a:r>
            <a:endParaRPr lang="es-EC" sz="1600" dirty="0" smtClean="0">
              <a:latin typeface="Times New Roman" panose="02020603050405020304" pitchFamily="18" charset="0"/>
              <a:ea typeface="Calibri" panose="020F0502020204030204" pitchFamily="34" charset="0"/>
            </a:endParaRPr>
          </a:p>
          <a:p>
            <a:pPr algn="ctr"/>
            <a:r>
              <a:rPr lang="es-EC" sz="1600" dirty="0" smtClean="0">
                <a:latin typeface="Times New Roman" panose="02020603050405020304" pitchFamily="18" charset="0"/>
                <a:ea typeface="Calibri" panose="020F0502020204030204" pitchFamily="34" charset="0"/>
              </a:rPr>
              <a:t>de los microorganismos</a:t>
            </a:r>
          </a:p>
          <a:p>
            <a:pPr algn="ctr"/>
            <a:r>
              <a:rPr lang="es-EC" sz="1600" dirty="0" smtClean="0">
                <a:latin typeface="Times New Roman" panose="02020603050405020304" pitchFamily="18" charset="0"/>
                <a:ea typeface="Calibri" panose="020F0502020204030204" pitchFamily="34" charset="0"/>
              </a:rPr>
              <a:t> </a:t>
            </a:r>
            <a:r>
              <a:rPr lang="es-EC" sz="1600" dirty="0">
                <a:latin typeface="Times New Roman" panose="02020603050405020304" pitchFamily="18" charset="0"/>
                <a:ea typeface="Calibri" panose="020F0502020204030204" pitchFamily="34" charset="0"/>
              </a:rPr>
              <a:t>aislados</a:t>
            </a:r>
            <a:r>
              <a:rPr lang="es-EC" sz="1400" dirty="0">
                <a:latin typeface="Times New Roman" panose="02020603050405020304" pitchFamily="18" charset="0"/>
                <a:ea typeface="Calibri" panose="020F0502020204030204" pitchFamily="34" charset="0"/>
              </a:rPr>
              <a:t>.</a:t>
            </a:r>
            <a:endParaRPr lang="es-EC" sz="1400" dirty="0"/>
          </a:p>
        </p:txBody>
      </p:sp>
    </p:spTree>
    <p:extLst>
      <p:ext uri="{BB962C8B-B14F-4D97-AF65-F5344CB8AC3E}">
        <p14:creationId xmlns:p14="http://schemas.microsoft.com/office/powerpoint/2010/main" val="5169342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774373" y="5099265"/>
            <a:ext cx="4156364" cy="307777"/>
          </a:xfrm>
          <a:prstGeom prst="rect">
            <a:avLst/>
          </a:prstGeom>
          <a:noFill/>
        </p:spPr>
        <p:txBody>
          <a:bodyPr wrap="square" rtlCol="0">
            <a:spAutoFit/>
          </a:bodyPr>
          <a:lstStyle/>
          <a:p>
            <a:r>
              <a:rPr lang="es-EC" sz="1400" dirty="0">
                <a:latin typeface="Times New Roman" panose="02020603050405020304" pitchFamily="18" charset="0"/>
                <a:cs typeface="Times New Roman" panose="02020603050405020304" pitchFamily="18" charset="0"/>
              </a:rPr>
              <a:t>Tabla 1. Caracterización del mucílago de cacao </a:t>
            </a:r>
          </a:p>
        </p:txBody>
      </p:sp>
      <p:graphicFrame>
        <p:nvGraphicFramePr>
          <p:cNvPr id="6" name="Tabla 5"/>
          <p:cNvGraphicFramePr>
            <a:graphicFrameLocks noGrp="1"/>
          </p:cNvGraphicFramePr>
          <p:nvPr>
            <p:extLst>
              <p:ext uri="{D42A27DB-BD31-4B8C-83A1-F6EECF244321}">
                <p14:modId xmlns:p14="http://schemas.microsoft.com/office/powerpoint/2010/main" val="1182597412"/>
              </p:ext>
            </p:extLst>
          </p:nvPr>
        </p:nvGraphicFramePr>
        <p:xfrm>
          <a:off x="2774367" y="2351034"/>
          <a:ext cx="4620491" cy="2272920"/>
        </p:xfrm>
        <a:graphic>
          <a:graphicData uri="http://schemas.openxmlformats.org/drawingml/2006/table">
            <a:tbl>
              <a:tblPr firstRow="1" firstCol="1" bandRow="1"/>
              <a:tblGrid>
                <a:gridCol w="1521828">
                  <a:extLst>
                    <a:ext uri="{9D8B030D-6E8A-4147-A177-3AD203B41FA5}">
                      <a16:colId xmlns:a16="http://schemas.microsoft.com/office/drawing/2014/main" val="2026291540"/>
                    </a:ext>
                  </a:extLst>
                </a:gridCol>
                <a:gridCol w="898429">
                  <a:extLst>
                    <a:ext uri="{9D8B030D-6E8A-4147-A177-3AD203B41FA5}">
                      <a16:colId xmlns:a16="http://schemas.microsoft.com/office/drawing/2014/main" val="920079350"/>
                    </a:ext>
                  </a:extLst>
                </a:gridCol>
                <a:gridCol w="1100117">
                  <a:extLst>
                    <a:ext uri="{9D8B030D-6E8A-4147-A177-3AD203B41FA5}">
                      <a16:colId xmlns:a16="http://schemas.microsoft.com/office/drawing/2014/main" val="2882974894"/>
                    </a:ext>
                  </a:extLst>
                </a:gridCol>
                <a:gridCol w="1100117">
                  <a:extLst>
                    <a:ext uri="{9D8B030D-6E8A-4147-A177-3AD203B41FA5}">
                      <a16:colId xmlns:a16="http://schemas.microsoft.com/office/drawing/2014/main" val="1039653597"/>
                    </a:ext>
                  </a:extLst>
                </a:gridCol>
              </a:tblGrid>
              <a:tr h="260276">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Parámetros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Nacional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CCN-51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9941142"/>
                  </a:ext>
                </a:extLst>
              </a:tr>
              <a:tr h="260276">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Acidez titulable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es-EC" sz="11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0,49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0,50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291811"/>
                  </a:ext>
                </a:extLst>
              </a:tr>
              <a:tr h="260276">
                <a:tc>
                  <a:txBody>
                    <a:bodyPr/>
                    <a:lstStyle/>
                    <a:p>
                      <a:pPr algn="just">
                        <a:lnSpc>
                          <a:spcPct val="107000"/>
                        </a:lnSpc>
                        <a:spcAft>
                          <a:spcPts val="0"/>
                        </a:spcAft>
                      </a:pPr>
                      <a:r>
                        <a:rPr lang="es-EC" sz="11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2359627120"/>
                  </a:ext>
                </a:extLst>
              </a:tr>
              <a:tr h="260276">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Proteína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339915446"/>
                  </a:ext>
                </a:extLst>
              </a:tr>
              <a:tr h="260276">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Ceniza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3,96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2766888556"/>
                  </a:ext>
                </a:extLst>
              </a:tr>
              <a:tr h="260276">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Humedad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85,74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2655517494"/>
                  </a:ext>
                </a:extLst>
              </a:tr>
              <a:tr h="260276">
                <a:tc>
                  <a:txBody>
                    <a:bodyPr/>
                    <a:lstStyle/>
                    <a:p>
                      <a:pPr algn="just">
                        <a:lnSpc>
                          <a:spcPct val="107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Grasa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0,125</a:t>
                      </a:r>
                    </a:p>
                  </a:txBody>
                  <a:tcPr marL="44450" marR="44450" marT="0" marB="0" anchor="b">
                    <a:lnL>
                      <a:noFill/>
                    </a:lnL>
                    <a:lnR>
                      <a:noFill/>
                    </a:lnR>
                    <a:lnT>
                      <a:noFill/>
                    </a:lnT>
                    <a:lnB>
                      <a:noFill/>
                    </a:lnB>
                  </a:tcPr>
                </a:tc>
                <a:extLst>
                  <a:ext uri="{0D108BD9-81ED-4DB2-BD59-A6C34878D82A}">
                    <a16:rowId xmlns:a16="http://schemas.microsoft.com/office/drawing/2014/main" val="2493422977"/>
                  </a:ext>
                </a:extLst>
              </a:tr>
              <a:tr h="258806">
                <a:tc>
                  <a:txBody>
                    <a:bodyPr/>
                    <a:lstStyle/>
                    <a:p>
                      <a:pPr algn="just">
                        <a:lnSpc>
                          <a:spcPct val="107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Sólidos solubles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C" sz="1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Brix</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07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just">
                        <a:lnSpc>
                          <a:spcPct val="150000"/>
                        </a:lnSpc>
                        <a:spcAft>
                          <a:spcPts val="0"/>
                        </a:spcAft>
                      </a:pPr>
                      <a:r>
                        <a:rPr lang="es-EC" sz="11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a:t>
                      </a:r>
                    </a:p>
                  </a:txBody>
                  <a:tcPr marL="44450" marR="44450" marT="0" marB="0" anchor="ctr">
                    <a:lnL>
                      <a:noFill/>
                    </a:lnL>
                    <a:lnR>
                      <a:noFill/>
                    </a:lnR>
                    <a:lnT>
                      <a:noFill/>
                    </a:lnT>
                    <a:lnB>
                      <a:noFill/>
                    </a:lnB>
                  </a:tcPr>
                </a:tc>
                <a:extLst>
                  <a:ext uri="{0D108BD9-81ED-4DB2-BD59-A6C34878D82A}">
                    <a16:rowId xmlns:a16="http://schemas.microsoft.com/office/drawing/2014/main" val="442555368"/>
                  </a:ext>
                </a:extLst>
              </a:tr>
              <a:tr h="192182">
                <a:tc>
                  <a:txBody>
                    <a:bodyPr/>
                    <a:lstStyle/>
                    <a:p>
                      <a:pPr algn="just">
                        <a:lnSpc>
                          <a:spcPct val="107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Densidad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g/cm3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0028950"/>
                  </a:ext>
                </a:extLst>
              </a:tr>
            </a:tbl>
          </a:graphicData>
        </a:graphic>
      </p:graphicFrame>
      <p:sp>
        <p:nvSpPr>
          <p:cNvPr id="2" name="Llamada rectangular redondeada 1"/>
          <p:cNvSpPr/>
          <p:nvPr/>
        </p:nvSpPr>
        <p:spPr>
          <a:xfrm>
            <a:off x="7564583" y="2420760"/>
            <a:ext cx="2784763" cy="734291"/>
          </a:xfrm>
          <a:prstGeom prst="wedgeRoundRectCallout">
            <a:avLst>
              <a:gd name="adj1" fmla="val -81447"/>
              <a:gd name="adj2" fmla="val 152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dirty="0">
                <a:solidFill>
                  <a:schemeClr val="tx1"/>
                </a:solidFill>
              </a:rPr>
              <a:t>(Vallejo, y otros, 2016)</a:t>
            </a:r>
          </a:p>
          <a:p>
            <a:pPr algn="ctr"/>
            <a:r>
              <a:rPr lang="es-EC" sz="1400" dirty="0">
                <a:solidFill>
                  <a:schemeClr val="tx1"/>
                </a:solidFill>
              </a:rPr>
              <a:t>Nacional 0,71</a:t>
            </a:r>
          </a:p>
          <a:p>
            <a:pPr algn="ctr"/>
            <a:r>
              <a:rPr lang="es-EC" sz="1400" dirty="0">
                <a:solidFill>
                  <a:schemeClr val="tx1"/>
                </a:solidFill>
              </a:rPr>
              <a:t>CCN-51 0,91</a:t>
            </a:r>
            <a:endParaRPr lang="es-EC" sz="1400" dirty="0"/>
          </a:p>
        </p:txBody>
      </p:sp>
      <p:sp>
        <p:nvSpPr>
          <p:cNvPr id="3" name="Rectángulo 2"/>
          <p:cNvSpPr/>
          <p:nvPr/>
        </p:nvSpPr>
        <p:spPr>
          <a:xfrm>
            <a:off x="2774373" y="2632364"/>
            <a:ext cx="3945082"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7" name="Rectángulo 6"/>
          <p:cNvSpPr/>
          <p:nvPr/>
        </p:nvSpPr>
        <p:spPr>
          <a:xfrm>
            <a:off x="2774373" y="2864105"/>
            <a:ext cx="3945082"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8" name="Llamada rectangular redondeada 7"/>
          <p:cNvSpPr/>
          <p:nvPr/>
        </p:nvSpPr>
        <p:spPr>
          <a:xfrm>
            <a:off x="7564570" y="2617828"/>
            <a:ext cx="2784763" cy="734291"/>
          </a:xfrm>
          <a:prstGeom prst="wedgeRoundRectCallout">
            <a:avLst>
              <a:gd name="adj1" fmla="val -81447"/>
              <a:gd name="adj2" fmla="val 152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dirty="0">
                <a:solidFill>
                  <a:schemeClr val="tx1"/>
                </a:solidFill>
              </a:rPr>
              <a:t>(Vallejo, y otros, 2016)</a:t>
            </a:r>
          </a:p>
          <a:p>
            <a:pPr algn="ctr"/>
            <a:r>
              <a:rPr lang="es-EC" sz="1400" dirty="0">
                <a:solidFill>
                  <a:schemeClr val="tx1"/>
                </a:solidFill>
              </a:rPr>
              <a:t>Nacional 3,7</a:t>
            </a:r>
          </a:p>
          <a:p>
            <a:pPr algn="ctr"/>
            <a:r>
              <a:rPr lang="es-EC" sz="1400" dirty="0">
                <a:solidFill>
                  <a:schemeClr val="tx1"/>
                </a:solidFill>
              </a:rPr>
              <a:t>CCN-51 3,87</a:t>
            </a:r>
            <a:endParaRPr lang="es-EC" sz="1400" dirty="0"/>
          </a:p>
        </p:txBody>
      </p:sp>
      <p:sp>
        <p:nvSpPr>
          <p:cNvPr id="9" name="Rectángulo 8"/>
          <p:cNvSpPr/>
          <p:nvPr/>
        </p:nvSpPr>
        <p:spPr>
          <a:xfrm>
            <a:off x="2774373" y="3124200"/>
            <a:ext cx="3945082"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10" name="Llamada rectangular redondeada 9"/>
          <p:cNvSpPr/>
          <p:nvPr/>
        </p:nvSpPr>
        <p:spPr>
          <a:xfrm>
            <a:off x="7532573" y="2793564"/>
            <a:ext cx="2784763" cy="895004"/>
          </a:xfrm>
          <a:prstGeom prst="wedgeRoundRectCallout">
            <a:avLst>
              <a:gd name="adj1" fmla="val -81447"/>
              <a:gd name="adj2" fmla="val 152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dirty="0">
                <a:solidFill>
                  <a:schemeClr val="tx1"/>
                </a:solidFill>
              </a:rPr>
              <a:t>(Vallejo, y otros, </a:t>
            </a:r>
            <a:r>
              <a:rPr lang="es-EC" sz="1400" dirty="0" smtClean="0">
                <a:solidFill>
                  <a:schemeClr val="tx1"/>
                </a:solidFill>
              </a:rPr>
              <a:t>2016) </a:t>
            </a:r>
          </a:p>
          <a:p>
            <a:pPr algn="ctr"/>
            <a:r>
              <a:rPr lang="es-EC" sz="1400" dirty="0" smtClean="0">
                <a:solidFill>
                  <a:schemeClr val="tx1"/>
                </a:solidFill>
              </a:rPr>
              <a:t>Nacional </a:t>
            </a:r>
            <a:r>
              <a:rPr lang="es-EC" sz="1400" dirty="0">
                <a:solidFill>
                  <a:schemeClr val="tx1"/>
                </a:solidFill>
              </a:rPr>
              <a:t>0,87</a:t>
            </a:r>
          </a:p>
          <a:p>
            <a:pPr algn="ctr"/>
            <a:r>
              <a:rPr lang="es-EC" sz="1400" dirty="0">
                <a:solidFill>
                  <a:schemeClr val="tx1"/>
                </a:solidFill>
              </a:rPr>
              <a:t>(</a:t>
            </a:r>
            <a:r>
              <a:rPr lang="es-EC" sz="1400" dirty="0" err="1">
                <a:solidFill>
                  <a:schemeClr val="tx1"/>
                </a:solidFill>
              </a:rPr>
              <a:t>Quimbita</a:t>
            </a:r>
            <a:r>
              <a:rPr lang="es-EC" sz="1400" dirty="0">
                <a:solidFill>
                  <a:schemeClr val="tx1"/>
                </a:solidFill>
              </a:rPr>
              <a:t> &amp; Rodríguez, 2008</a:t>
            </a:r>
            <a:r>
              <a:rPr lang="es-EC" sz="1400" dirty="0" smtClean="0">
                <a:solidFill>
                  <a:schemeClr val="tx1"/>
                </a:solidFill>
              </a:rPr>
              <a:t>) CCN-51 0,28</a:t>
            </a:r>
            <a:endParaRPr lang="es-EC" sz="1400" dirty="0"/>
          </a:p>
        </p:txBody>
      </p:sp>
      <p:sp>
        <p:nvSpPr>
          <p:cNvPr id="11" name="Rectángulo 10"/>
          <p:cNvSpPr/>
          <p:nvPr/>
        </p:nvSpPr>
        <p:spPr>
          <a:xfrm>
            <a:off x="2774372" y="3357843"/>
            <a:ext cx="3945082"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12" name="Llamada rectangular redondeada 11"/>
          <p:cNvSpPr/>
          <p:nvPr/>
        </p:nvSpPr>
        <p:spPr>
          <a:xfrm>
            <a:off x="7564580" y="2980538"/>
            <a:ext cx="2784763" cy="1013912"/>
          </a:xfrm>
          <a:prstGeom prst="wedgeRoundRectCallout">
            <a:avLst>
              <a:gd name="adj1" fmla="val -81447"/>
              <a:gd name="adj2" fmla="val 152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dirty="0">
                <a:solidFill>
                  <a:schemeClr val="tx1"/>
                </a:solidFill>
              </a:rPr>
              <a:t>(Argüello, 2015)</a:t>
            </a:r>
          </a:p>
          <a:p>
            <a:pPr algn="ctr"/>
            <a:r>
              <a:rPr lang="es-EC" sz="1400" dirty="0">
                <a:solidFill>
                  <a:schemeClr val="tx1"/>
                </a:solidFill>
              </a:rPr>
              <a:t> Nacional 0,72</a:t>
            </a:r>
          </a:p>
          <a:p>
            <a:pPr algn="ctr"/>
            <a:r>
              <a:rPr lang="es-EC" sz="1400" dirty="0">
                <a:solidFill>
                  <a:schemeClr val="tx1"/>
                </a:solidFill>
              </a:rPr>
              <a:t>(</a:t>
            </a:r>
            <a:r>
              <a:rPr lang="es-EC" sz="1400" dirty="0" err="1">
                <a:solidFill>
                  <a:schemeClr val="tx1"/>
                </a:solidFill>
              </a:rPr>
              <a:t>Quimbita</a:t>
            </a:r>
            <a:r>
              <a:rPr lang="es-EC" sz="1400" dirty="0">
                <a:solidFill>
                  <a:schemeClr val="tx1"/>
                </a:solidFill>
              </a:rPr>
              <a:t> &amp; Rodríguez, 2008) CCN-51  1,5</a:t>
            </a:r>
            <a:endParaRPr lang="es-EC" sz="1400" dirty="0"/>
          </a:p>
        </p:txBody>
      </p:sp>
      <p:sp>
        <p:nvSpPr>
          <p:cNvPr id="13" name="Rectángulo 12"/>
          <p:cNvSpPr/>
          <p:nvPr/>
        </p:nvSpPr>
        <p:spPr>
          <a:xfrm>
            <a:off x="2774370" y="3599195"/>
            <a:ext cx="3945082"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14" name="Llamada rectangular redondeada 13"/>
          <p:cNvSpPr/>
          <p:nvPr/>
        </p:nvSpPr>
        <p:spPr>
          <a:xfrm>
            <a:off x="7564583" y="3410030"/>
            <a:ext cx="2784763" cy="734291"/>
          </a:xfrm>
          <a:prstGeom prst="wedgeRoundRectCallout">
            <a:avLst>
              <a:gd name="adj1" fmla="val -81447"/>
              <a:gd name="adj2" fmla="val 152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dirty="0">
                <a:solidFill>
                  <a:schemeClr val="tx1"/>
                </a:solidFill>
              </a:rPr>
              <a:t>(Vallejo, y otros, 2016)</a:t>
            </a:r>
          </a:p>
          <a:p>
            <a:pPr algn="ctr"/>
            <a:r>
              <a:rPr lang="es-EC" sz="1400" dirty="0">
                <a:solidFill>
                  <a:schemeClr val="tx1"/>
                </a:solidFill>
              </a:rPr>
              <a:t>Nacional 82,5</a:t>
            </a:r>
          </a:p>
          <a:p>
            <a:pPr algn="ctr"/>
            <a:r>
              <a:rPr lang="es-EC" sz="1400" dirty="0">
                <a:solidFill>
                  <a:schemeClr val="tx1"/>
                </a:solidFill>
              </a:rPr>
              <a:t>CCN-51 80,5</a:t>
            </a:r>
            <a:endParaRPr lang="es-EC" sz="1400" dirty="0"/>
          </a:p>
        </p:txBody>
      </p:sp>
      <p:sp>
        <p:nvSpPr>
          <p:cNvPr id="21" name="Rectángulo 20"/>
          <p:cNvSpPr/>
          <p:nvPr/>
        </p:nvSpPr>
        <p:spPr>
          <a:xfrm>
            <a:off x="2774367" y="3849679"/>
            <a:ext cx="3945082"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22" name="Llamada rectangular redondeada 21"/>
          <p:cNvSpPr/>
          <p:nvPr/>
        </p:nvSpPr>
        <p:spPr>
          <a:xfrm>
            <a:off x="7564583" y="3586951"/>
            <a:ext cx="2784763" cy="901746"/>
          </a:xfrm>
          <a:prstGeom prst="wedgeRoundRectCallout">
            <a:avLst>
              <a:gd name="adj1" fmla="val -81447"/>
              <a:gd name="adj2" fmla="val 152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dirty="0">
                <a:solidFill>
                  <a:schemeClr val="tx1"/>
                </a:solidFill>
              </a:rPr>
              <a:t>(Argüello, 2015)</a:t>
            </a:r>
          </a:p>
          <a:p>
            <a:pPr algn="ctr"/>
            <a:r>
              <a:rPr lang="es-EC" sz="1400" dirty="0">
                <a:solidFill>
                  <a:schemeClr val="tx1"/>
                </a:solidFill>
              </a:rPr>
              <a:t>Nacional 0,08</a:t>
            </a:r>
          </a:p>
          <a:p>
            <a:pPr algn="ctr"/>
            <a:r>
              <a:rPr lang="es-EC" sz="1400" dirty="0">
                <a:solidFill>
                  <a:schemeClr val="tx1"/>
                </a:solidFill>
              </a:rPr>
              <a:t> (Luzuriaga, 2012)</a:t>
            </a:r>
          </a:p>
          <a:p>
            <a:pPr algn="ctr"/>
            <a:r>
              <a:rPr lang="es-EC" sz="1400" dirty="0">
                <a:solidFill>
                  <a:schemeClr val="tx1"/>
                </a:solidFill>
              </a:rPr>
              <a:t>CCN-51 0,1</a:t>
            </a:r>
            <a:endParaRPr lang="es-EC" sz="1400" dirty="0"/>
          </a:p>
        </p:txBody>
      </p:sp>
      <p:sp>
        <p:nvSpPr>
          <p:cNvPr id="23" name="Rectángulo 22"/>
          <p:cNvSpPr/>
          <p:nvPr/>
        </p:nvSpPr>
        <p:spPr>
          <a:xfrm>
            <a:off x="2774367" y="4111830"/>
            <a:ext cx="3945082"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24" name="Llamada rectangular redondeada 23"/>
          <p:cNvSpPr/>
          <p:nvPr/>
        </p:nvSpPr>
        <p:spPr>
          <a:xfrm>
            <a:off x="7532573" y="3834924"/>
            <a:ext cx="2784763" cy="923269"/>
          </a:xfrm>
          <a:prstGeom prst="wedgeRoundRectCallout">
            <a:avLst>
              <a:gd name="adj1" fmla="val -81447"/>
              <a:gd name="adj2" fmla="val 152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dirty="0">
                <a:solidFill>
                  <a:schemeClr val="tx1"/>
                </a:solidFill>
              </a:rPr>
              <a:t>(Vallejo, y otros, 2016)</a:t>
            </a:r>
          </a:p>
          <a:p>
            <a:pPr algn="ctr"/>
            <a:r>
              <a:rPr lang="es-EC" sz="1400" dirty="0">
                <a:solidFill>
                  <a:schemeClr val="tx1"/>
                </a:solidFill>
              </a:rPr>
              <a:t>Nacional 15</a:t>
            </a:r>
          </a:p>
          <a:p>
            <a:pPr algn="ctr"/>
            <a:r>
              <a:rPr lang="es-EC" sz="1400" dirty="0">
                <a:solidFill>
                  <a:schemeClr val="tx1"/>
                </a:solidFill>
              </a:rPr>
              <a:t>(Villavicencio, 2018)</a:t>
            </a:r>
          </a:p>
          <a:p>
            <a:pPr algn="ctr"/>
            <a:r>
              <a:rPr lang="es-EC" sz="1400" dirty="0" smtClean="0">
                <a:solidFill>
                  <a:schemeClr val="tx1"/>
                </a:solidFill>
              </a:rPr>
              <a:t>CCN-51 17</a:t>
            </a:r>
            <a:endParaRPr lang="es-EC" sz="1400" dirty="0"/>
          </a:p>
        </p:txBody>
      </p:sp>
      <p:sp>
        <p:nvSpPr>
          <p:cNvPr id="25" name="Rectángulo 24"/>
          <p:cNvSpPr/>
          <p:nvPr/>
        </p:nvSpPr>
        <p:spPr>
          <a:xfrm>
            <a:off x="2774373" y="4374364"/>
            <a:ext cx="3945082" cy="304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26" name="Llamada rectangular redondeada 25"/>
          <p:cNvSpPr/>
          <p:nvPr/>
        </p:nvSpPr>
        <p:spPr>
          <a:xfrm>
            <a:off x="7564571" y="4171373"/>
            <a:ext cx="2784763" cy="734291"/>
          </a:xfrm>
          <a:prstGeom prst="wedgeRoundRectCallout">
            <a:avLst>
              <a:gd name="adj1" fmla="val -81447"/>
              <a:gd name="adj2" fmla="val 152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400" dirty="0">
                <a:solidFill>
                  <a:schemeClr val="tx1"/>
                </a:solidFill>
              </a:rPr>
              <a:t>(Vallejo, y otros, 2016)</a:t>
            </a:r>
          </a:p>
          <a:p>
            <a:pPr algn="ctr"/>
            <a:r>
              <a:rPr lang="es-EC" sz="1400" dirty="0">
                <a:solidFill>
                  <a:schemeClr val="tx1"/>
                </a:solidFill>
              </a:rPr>
              <a:t>Nacional 1,044</a:t>
            </a:r>
          </a:p>
          <a:p>
            <a:pPr algn="ctr"/>
            <a:r>
              <a:rPr lang="es-EC" sz="1400" dirty="0">
                <a:solidFill>
                  <a:schemeClr val="tx1"/>
                </a:solidFill>
              </a:rPr>
              <a:t>CCN-51 1,076</a:t>
            </a:r>
            <a:endParaRPr lang="es-EC" sz="1400" dirty="0"/>
          </a:p>
        </p:txBody>
      </p:sp>
      <p:sp>
        <p:nvSpPr>
          <p:cNvPr id="15" name="Título 14"/>
          <p:cNvSpPr>
            <a:spLocks noGrp="1"/>
          </p:cNvSpPr>
          <p:nvPr>
            <p:ph type="title"/>
          </p:nvPr>
        </p:nvSpPr>
        <p:spPr/>
        <p:txBody>
          <a:bodyPr/>
          <a:lstStyle/>
          <a:p>
            <a:pPr lvl="1" algn="l" rtl="0">
              <a:lnSpc>
                <a:spcPct val="85000"/>
              </a:lnSpc>
              <a:spcBef>
                <a:spcPct val="0"/>
              </a:spcBef>
            </a:pPr>
            <a:r>
              <a:rPr lang="es-ES" sz="2400" b="1" dirty="0">
                <a:latin typeface="Comic Sans MS" panose="030F0702030302020204" pitchFamily="66" charset="0"/>
              </a:rPr>
              <a:t>Caracterización físico – química del mucílago de cacao</a:t>
            </a:r>
            <a:r>
              <a:rPr lang="es-EC" sz="1800" b="1" dirty="0"/>
              <a:t/>
            </a:r>
            <a:br>
              <a:rPr lang="es-EC" sz="1800" b="1" dirty="0"/>
            </a:br>
            <a:endParaRPr lang="es-EC" dirty="0"/>
          </a:p>
        </p:txBody>
      </p:sp>
      <p:sp>
        <p:nvSpPr>
          <p:cNvPr id="27" name="Título 1"/>
          <p:cNvSpPr txBox="1">
            <a:spLocks/>
          </p:cNvSpPr>
          <p:nvPr/>
        </p:nvSpPr>
        <p:spPr>
          <a:xfrm>
            <a:off x="4586067" y="196948"/>
            <a:ext cx="3988973" cy="70338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EC" sz="4000" dirty="0" smtClean="0">
                <a:solidFill>
                  <a:schemeClr val="tx1"/>
                </a:solidFill>
                <a:latin typeface="Times New Roman" panose="02020603050405020304" pitchFamily="18" charset="0"/>
                <a:cs typeface="Times New Roman" panose="02020603050405020304" pitchFamily="18" charset="0"/>
              </a:rPr>
              <a:t> RESULTADOS </a:t>
            </a:r>
            <a:endParaRPr lang="es-EC" sz="4000" dirty="0">
              <a:solidFill>
                <a:schemeClr val="tx1"/>
              </a:solidFill>
              <a:latin typeface="Times New Roman" panose="02020603050405020304" pitchFamily="18" charset="0"/>
              <a:cs typeface="Times New Roman" panose="02020603050405020304" pitchFamily="18" charset="0"/>
            </a:endParaRPr>
          </a:p>
        </p:txBody>
      </p:sp>
      <p:sp>
        <p:nvSpPr>
          <p:cNvPr id="29" name="Rectángulo redondeado 28"/>
          <p:cNvSpPr/>
          <p:nvPr/>
        </p:nvSpPr>
        <p:spPr>
          <a:xfrm>
            <a:off x="381360" y="2980538"/>
            <a:ext cx="2223282" cy="85438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400" dirty="0">
                <a:solidFill>
                  <a:schemeClr val="tx1"/>
                </a:solidFill>
              </a:rPr>
              <a:t>(Medina &amp; Pagano, 2003) las frutas prácticamente no contienen proteínas</a:t>
            </a:r>
            <a:endParaRPr lang="es-EC" sz="1400" dirty="0"/>
          </a:p>
        </p:txBody>
      </p:sp>
      <p:sp>
        <p:nvSpPr>
          <p:cNvPr id="31" name="Rectángulo redondeado 30"/>
          <p:cNvSpPr/>
          <p:nvPr/>
        </p:nvSpPr>
        <p:spPr>
          <a:xfrm>
            <a:off x="224037" y="3593021"/>
            <a:ext cx="2412615" cy="103093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400" dirty="0">
                <a:solidFill>
                  <a:schemeClr val="tx1"/>
                </a:solidFill>
              </a:rPr>
              <a:t>(Medina &amp; Pagano, 2003</a:t>
            </a:r>
            <a:r>
              <a:rPr lang="es-MX" sz="1400" dirty="0" smtClean="0">
                <a:solidFill>
                  <a:schemeClr val="tx1"/>
                </a:solidFill>
              </a:rPr>
              <a:t>)</a:t>
            </a:r>
          </a:p>
          <a:p>
            <a:pPr algn="ctr"/>
            <a:r>
              <a:rPr lang="es-MX" sz="1400" dirty="0" smtClean="0">
                <a:solidFill>
                  <a:schemeClr val="tx1"/>
                </a:solidFill>
              </a:rPr>
              <a:t> porcentaje </a:t>
            </a:r>
            <a:r>
              <a:rPr lang="es-MX" sz="1400" dirty="0">
                <a:solidFill>
                  <a:schemeClr val="tx1"/>
                </a:solidFill>
              </a:rPr>
              <a:t>de cenizas está asociado al contenido mineral</a:t>
            </a:r>
            <a:endParaRPr lang="es-EC" sz="1400" dirty="0"/>
          </a:p>
        </p:txBody>
      </p:sp>
    </p:spTree>
    <p:extLst>
      <p:ext uri="{BB962C8B-B14F-4D97-AF65-F5344CB8AC3E}">
        <p14:creationId xmlns:p14="http://schemas.microsoft.com/office/powerpoint/2010/main" val="1136135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500" fill="hold"/>
                                        <p:tgtEl>
                                          <p:spTgt spid="29"/>
                                        </p:tgtEl>
                                        <p:attrNameLst>
                                          <p:attrName>ppt_w</p:attrName>
                                        </p:attrNameLst>
                                      </p:cBhvr>
                                      <p:tavLst>
                                        <p:tav tm="0">
                                          <p:val>
                                            <p:fltVal val="0"/>
                                          </p:val>
                                        </p:tav>
                                        <p:tav tm="100000">
                                          <p:val>
                                            <p:strVal val="#ppt_w"/>
                                          </p:val>
                                        </p:tav>
                                      </p:tavLst>
                                    </p:anim>
                                    <p:anim calcmode="lin" valueType="num">
                                      <p:cBhvr>
                                        <p:cTn id="54" dur="500" fill="hold"/>
                                        <p:tgtEl>
                                          <p:spTgt spid="29"/>
                                        </p:tgtEl>
                                        <p:attrNameLst>
                                          <p:attrName>ppt_h</p:attrName>
                                        </p:attrNameLst>
                                      </p:cBhvr>
                                      <p:tavLst>
                                        <p:tav tm="0">
                                          <p:val>
                                            <p:fltVal val="0"/>
                                          </p:val>
                                        </p:tav>
                                        <p:tav tm="100000">
                                          <p:val>
                                            <p:strVal val="#ppt_h"/>
                                          </p:val>
                                        </p:tav>
                                      </p:tavLst>
                                    </p:anim>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0"/>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Effect transition="in" filter="fade">
                                      <p:cBhvr>
                                        <p:cTn id="70" dur="500"/>
                                        <p:tgtEl>
                                          <p:spTgt spid="11"/>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animEffect transition="in" filter="fade">
                                      <p:cBhvr>
                                        <p:cTn id="75" dur="500"/>
                                        <p:tgtEl>
                                          <p:spTgt spid="12"/>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p:cTn id="78" dur="500" fill="hold"/>
                                        <p:tgtEl>
                                          <p:spTgt spid="31"/>
                                        </p:tgtEl>
                                        <p:attrNameLst>
                                          <p:attrName>ppt_w</p:attrName>
                                        </p:attrNameLst>
                                      </p:cBhvr>
                                      <p:tavLst>
                                        <p:tav tm="0">
                                          <p:val>
                                            <p:fltVal val="0"/>
                                          </p:val>
                                        </p:tav>
                                        <p:tav tm="100000">
                                          <p:val>
                                            <p:strVal val="#ppt_w"/>
                                          </p:val>
                                        </p:tav>
                                      </p:tavLst>
                                    </p:anim>
                                    <p:anim calcmode="lin" valueType="num">
                                      <p:cBhvr>
                                        <p:cTn id="79" dur="500" fill="hold"/>
                                        <p:tgtEl>
                                          <p:spTgt spid="31"/>
                                        </p:tgtEl>
                                        <p:attrNameLst>
                                          <p:attrName>ppt_h</p:attrName>
                                        </p:attrNameLst>
                                      </p:cBhvr>
                                      <p:tavLst>
                                        <p:tav tm="0">
                                          <p:val>
                                            <p:fltVal val="0"/>
                                          </p:val>
                                        </p:tav>
                                        <p:tav tm="100000">
                                          <p:val>
                                            <p:strVal val="#ppt_h"/>
                                          </p:val>
                                        </p:tav>
                                      </p:tavLst>
                                    </p:anim>
                                    <p:animEffect transition="in" filter="fade">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1"/>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2"/>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14"/>
                                        </p:tgtEl>
                                        <p:attrNameLst>
                                          <p:attrName>style.visibility</p:attrName>
                                        </p:attrNameLst>
                                      </p:cBhvr>
                                      <p:to>
                                        <p:strVal val="visible"/>
                                      </p:to>
                                    </p:set>
                                    <p:anim calcmode="lin" valueType="num">
                                      <p:cBhvr>
                                        <p:cTn id="98" dur="500" fill="hold"/>
                                        <p:tgtEl>
                                          <p:spTgt spid="14"/>
                                        </p:tgtEl>
                                        <p:attrNameLst>
                                          <p:attrName>ppt_w</p:attrName>
                                        </p:attrNameLst>
                                      </p:cBhvr>
                                      <p:tavLst>
                                        <p:tav tm="0">
                                          <p:val>
                                            <p:fltVal val="0"/>
                                          </p:val>
                                        </p:tav>
                                        <p:tav tm="100000">
                                          <p:val>
                                            <p:strVal val="#ppt_w"/>
                                          </p:val>
                                        </p:tav>
                                      </p:tavLst>
                                    </p:anim>
                                    <p:anim calcmode="lin" valueType="num">
                                      <p:cBhvr>
                                        <p:cTn id="99" dur="500" fill="hold"/>
                                        <p:tgtEl>
                                          <p:spTgt spid="14"/>
                                        </p:tgtEl>
                                        <p:attrNameLst>
                                          <p:attrName>ppt_h</p:attrName>
                                        </p:attrNameLst>
                                      </p:cBhvr>
                                      <p:tavLst>
                                        <p:tav tm="0">
                                          <p:val>
                                            <p:fltVal val="0"/>
                                          </p:val>
                                        </p:tav>
                                        <p:tav tm="100000">
                                          <p:val>
                                            <p:strVal val="#ppt_h"/>
                                          </p:val>
                                        </p:tav>
                                      </p:tavLst>
                                    </p:anim>
                                    <p:animEffect transition="in" filter="fade">
                                      <p:cBhvr>
                                        <p:cTn id="100" dur="500"/>
                                        <p:tgtEl>
                                          <p:spTgt spid="14"/>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13"/>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1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500" fill="hold"/>
                                        <p:tgtEl>
                                          <p:spTgt spid="21"/>
                                        </p:tgtEl>
                                        <p:attrNameLst>
                                          <p:attrName>ppt_w</p:attrName>
                                        </p:attrNameLst>
                                      </p:cBhvr>
                                      <p:tavLst>
                                        <p:tav tm="0">
                                          <p:val>
                                            <p:fltVal val="0"/>
                                          </p:val>
                                        </p:tav>
                                        <p:tav tm="100000">
                                          <p:val>
                                            <p:strVal val="#ppt_w"/>
                                          </p:val>
                                        </p:tav>
                                      </p:tavLst>
                                    </p:anim>
                                    <p:anim calcmode="lin" valueType="num">
                                      <p:cBhvr>
                                        <p:cTn id="112" dur="500" fill="hold"/>
                                        <p:tgtEl>
                                          <p:spTgt spid="21"/>
                                        </p:tgtEl>
                                        <p:attrNameLst>
                                          <p:attrName>ppt_h</p:attrName>
                                        </p:attrNameLst>
                                      </p:cBhvr>
                                      <p:tavLst>
                                        <p:tav tm="0">
                                          <p:val>
                                            <p:fltVal val="0"/>
                                          </p:val>
                                        </p:tav>
                                        <p:tav tm="100000">
                                          <p:val>
                                            <p:strVal val="#ppt_h"/>
                                          </p:val>
                                        </p:tav>
                                      </p:tavLst>
                                    </p:anim>
                                    <p:animEffect transition="in" filter="fade">
                                      <p:cBhvr>
                                        <p:cTn id="113" dur="500"/>
                                        <p:tgtEl>
                                          <p:spTgt spid="21"/>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22"/>
                                        </p:tgtEl>
                                        <p:attrNameLst>
                                          <p:attrName>style.visibility</p:attrName>
                                        </p:attrNameLst>
                                      </p:cBhvr>
                                      <p:to>
                                        <p:strVal val="visible"/>
                                      </p:to>
                                    </p:set>
                                    <p:anim calcmode="lin" valueType="num">
                                      <p:cBhvr>
                                        <p:cTn id="116" dur="500" fill="hold"/>
                                        <p:tgtEl>
                                          <p:spTgt spid="22"/>
                                        </p:tgtEl>
                                        <p:attrNameLst>
                                          <p:attrName>ppt_w</p:attrName>
                                        </p:attrNameLst>
                                      </p:cBhvr>
                                      <p:tavLst>
                                        <p:tav tm="0">
                                          <p:val>
                                            <p:fltVal val="0"/>
                                          </p:val>
                                        </p:tav>
                                        <p:tav tm="100000">
                                          <p:val>
                                            <p:strVal val="#ppt_w"/>
                                          </p:val>
                                        </p:tav>
                                      </p:tavLst>
                                    </p:anim>
                                    <p:anim calcmode="lin" valueType="num">
                                      <p:cBhvr>
                                        <p:cTn id="117" dur="500" fill="hold"/>
                                        <p:tgtEl>
                                          <p:spTgt spid="22"/>
                                        </p:tgtEl>
                                        <p:attrNameLst>
                                          <p:attrName>ppt_h</p:attrName>
                                        </p:attrNameLst>
                                      </p:cBhvr>
                                      <p:tavLst>
                                        <p:tav tm="0">
                                          <p:val>
                                            <p:fltVal val="0"/>
                                          </p:val>
                                        </p:tav>
                                        <p:tav tm="100000">
                                          <p:val>
                                            <p:strVal val="#ppt_h"/>
                                          </p:val>
                                        </p:tav>
                                      </p:tavLst>
                                    </p:anim>
                                    <p:animEffect transition="in" filter="fade">
                                      <p:cBhvr>
                                        <p:cTn id="118" dur="500"/>
                                        <p:tgtEl>
                                          <p:spTgt spid="22"/>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21"/>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2"/>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23"/>
                                        </p:tgtEl>
                                        <p:attrNameLst>
                                          <p:attrName>style.visibility</p:attrName>
                                        </p:attrNameLst>
                                      </p:cBhvr>
                                      <p:to>
                                        <p:strVal val="visible"/>
                                      </p:to>
                                    </p:set>
                                    <p:anim calcmode="lin" valueType="num">
                                      <p:cBhvr>
                                        <p:cTn id="129" dur="500" fill="hold"/>
                                        <p:tgtEl>
                                          <p:spTgt spid="23"/>
                                        </p:tgtEl>
                                        <p:attrNameLst>
                                          <p:attrName>ppt_w</p:attrName>
                                        </p:attrNameLst>
                                      </p:cBhvr>
                                      <p:tavLst>
                                        <p:tav tm="0">
                                          <p:val>
                                            <p:fltVal val="0"/>
                                          </p:val>
                                        </p:tav>
                                        <p:tav tm="100000">
                                          <p:val>
                                            <p:strVal val="#ppt_w"/>
                                          </p:val>
                                        </p:tav>
                                      </p:tavLst>
                                    </p:anim>
                                    <p:anim calcmode="lin" valueType="num">
                                      <p:cBhvr>
                                        <p:cTn id="130" dur="500" fill="hold"/>
                                        <p:tgtEl>
                                          <p:spTgt spid="23"/>
                                        </p:tgtEl>
                                        <p:attrNameLst>
                                          <p:attrName>ppt_h</p:attrName>
                                        </p:attrNameLst>
                                      </p:cBhvr>
                                      <p:tavLst>
                                        <p:tav tm="0">
                                          <p:val>
                                            <p:fltVal val="0"/>
                                          </p:val>
                                        </p:tav>
                                        <p:tav tm="100000">
                                          <p:val>
                                            <p:strVal val="#ppt_h"/>
                                          </p:val>
                                        </p:tav>
                                      </p:tavLst>
                                    </p:anim>
                                    <p:animEffect transition="in" filter="fade">
                                      <p:cBhvr>
                                        <p:cTn id="131" dur="500"/>
                                        <p:tgtEl>
                                          <p:spTgt spid="23"/>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24"/>
                                        </p:tgtEl>
                                        <p:attrNameLst>
                                          <p:attrName>style.visibility</p:attrName>
                                        </p:attrNameLst>
                                      </p:cBhvr>
                                      <p:to>
                                        <p:strVal val="visible"/>
                                      </p:to>
                                    </p:set>
                                    <p:anim calcmode="lin" valueType="num">
                                      <p:cBhvr>
                                        <p:cTn id="134" dur="500" fill="hold"/>
                                        <p:tgtEl>
                                          <p:spTgt spid="24"/>
                                        </p:tgtEl>
                                        <p:attrNameLst>
                                          <p:attrName>ppt_w</p:attrName>
                                        </p:attrNameLst>
                                      </p:cBhvr>
                                      <p:tavLst>
                                        <p:tav tm="0">
                                          <p:val>
                                            <p:fltVal val="0"/>
                                          </p:val>
                                        </p:tav>
                                        <p:tav tm="100000">
                                          <p:val>
                                            <p:strVal val="#ppt_w"/>
                                          </p:val>
                                        </p:tav>
                                      </p:tavLst>
                                    </p:anim>
                                    <p:anim calcmode="lin" valueType="num">
                                      <p:cBhvr>
                                        <p:cTn id="135" dur="500" fill="hold"/>
                                        <p:tgtEl>
                                          <p:spTgt spid="24"/>
                                        </p:tgtEl>
                                        <p:attrNameLst>
                                          <p:attrName>ppt_h</p:attrName>
                                        </p:attrNameLst>
                                      </p:cBhvr>
                                      <p:tavLst>
                                        <p:tav tm="0">
                                          <p:val>
                                            <p:fltVal val="0"/>
                                          </p:val>
                                        </p:tav>
                                        <p:tav tm="100000">
                                          <p:val>
                                            <p:strVal val="#ppt_h"/>
                                          </p:val>
                                        </p:tav>
                                      </p:tavLst>
                                    </p:anim>
                                    <p:animEffect transition="in" filter="fade">
                                      <p:cBhvr>
                                        <p:cTn id="136" dur="500"/>
                                        <p:tgtEl>
                                          <p:spTgt spid="24"/>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23"/>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2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25"/>
                                        </p:tgtEl>
                                        <p:attrNameLst>
                                          <p:attrName>style.visibility</p:attrName>
                                        </p:attrNameLst>
                                      </p:cBhvr>
                                      <p:to>
                                        <p:strVal val="visible"/>
                                      </p:to>
                                    </p:set>
                                    <p:anim calcmode="lin" valueType="num">
                                      <p:cBhvr>
                                        <p:cTn id="147" dur="500" fill="hold"/>
                                        <p:tgtEl>
                                          <p:spTgt spid="25"/>
                                        </p:tgtEl>
                                        <p:attrNameLst>
                                          <p:attrName>ppt_w</p:attrName>
                                        </p:attrNameLst>
                                      </p:cBhvr>
                                      <p:tavLst>
                                        <p:tav tm="0">
                                          <p:val>
                                            <p:fltVal val="0"/>
                                          </p:val>
                                        </p:tav>
                                        <p:tav tm="100000">
                                          <p:val>
                                            <p:strVal val="#ppt_w"/>
                                          </p:val>
                                        </p:tav>
                                      </p:tavLst>
                                    </p:anim>
                                    <p:anim calcmode="lin" valueType="num">
                                      <p:cBhvr>
                                        <p:cTn id="148" dur="500" fill="hold"/>
                                        <p:tgtEl>
                                          <p:spTgt spid="25"/>
                                        </p:tgtEl>
                                        <p:attrNameLst>
                                          <p:attrName>ppt_h</p:attrName>
                                        </p:attrNameLst>
                                      </p:cBhvr>
                                      <p:tavLst>
                                        <p:tav tm="0">
                                          <p:val>
                                            <p:fltVal val="0"/>
                                          </p:val>
                                        </p:tav>
                                        <p:tav tm="100000">
                                          <p:val>
                                            <p:strVal val="#ppt_h"/>
                                          </p:val>
                                        </p:tav>
                                      </p:tavLst>
                                    </p:anim>
                                    <p:animEffect transition="in" filter="fade">
                                      <p:cBhvr>
                                        <p:cTn id="149" dur="500"/>
                                        <p:tgtEl>
                                          <p:spTgt spid="25"/>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26"/>
                                        </p:tgtEl>
                                        <p:attrNameLst>
                                          <p:attrName>style.visibility</p:attrName>
                                        </p:attrNameLst>
                                      </p:cBhvr>
                                      <p:to>
                                        <p:strVal val="visible"/>
                                      </p:to>
                                    </p:set>
                                    <p:anim calcmode="lin" valueType="num">
                                      <p:cBhvr>
                                        <p:cTn id="152" dur="500" fill="hold"/>
                                        <p:tgtEl>
                                          <p:spTgt spid="26"/>
                                        </p:tgtEl>
                                        <p:attrNameLst>
                                          <p:attrName>ppt_w</p:attrName>
                                        </p:attrNameLst>
                                      </p:cBhvr>
                                      <p:tavLst>
                                        <p:tav tm="0">
                                          <p:val>
                                            <p:fltVal val="0"/>
                                          </p:val>
                                        </p:tav>
                                        <p:tav tm="100000">
                                          <p:val>
                                            <p:strVal val="#ppt_w"/>
                                          </p:val>
                                        </p:tav>
                                      </p:tavLst>
                                    </p:anim>
                                    <p:anim calcmode="lin" valueType="num">
                                      <p:cBhvr>
                                        <p:cTn id="153" dur="500" fill="hold"/>
                                        <p:tgtEl>
                                          <p:spTgt spid="26"/>
                                        </p:tgtEl>
                                        <p:attrNameLst>
                                          <p:attrName>ppt_h</p:attrName>
                                        </p:attrNameLst>
                                      </p:cBhvr>
                                      <p:tavLst>
                                        <p:tav tm="0">
                                          <p:val>
                                            <p:fltVal val="0"/>
                                          </p:val>
                                        </p:tav>
                                        <p:tav tm="100000">
                                          <p:val>
                                            <p:strVal val="#ppt_h"/>
                                          </p:val>
                                        </p:tav>
                                      </p:tavLst>
                                    </p:anim>
                                    <p:animEffect transition="in" filter="fade">
                                      <p:cBhvr>
                                        <p:cTn id="154" dur="500"/>
                                        <p:tgtEl>
                                          <p:spTgt spid="26"/>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5"/>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9" grpId="0" animBg="1"/>
      <p:bldP spid="29" grpId="1" animBg="1"/>
      <p:bldP spid="31" grpId="0" animBg="1"/>
      <p:bldP spid="3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3047" y="-171024"/>
            <a:ext cx="10058400" cy="1450757"/>
          </a:xfrm>
        </p:spPr>
        <p:txBody>
          <a:bodyPr>
            <a:normAutofit/>
          </a:bodyPr>
          <a:lstStyle/>
          <a:p>
            <a:r>
              <a:rPr lang="es-EC" sz="3200" dirty="0">
                <a:latin typeface="Comic Sans MS" panose="030F0702030302020204" pitchFamily="66" charset="0"/>
              </a:rPr>
              <a:t>Recuento de poblaciones microbianas</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002384053"/>
              </p:ext>
            </p:extLst>
          </p:nvPr>
        </p:nvGraphicFramePr>
        <p:xfrm>
          <a:off x="2222697" y="1465018"/>
          <a:ext cx="6416063" cy="2122245"/>
        </p:xfrm>
        <a:graphic>
          <a:graphicData uri="http://schemas.openxmlformats.org/drawingml/2006/table">
            <a:tbl>
              <a:tblPr firstRow="1" firstCol="1" bandRow="1"/>
              <a:tblGrid>
                <a:gridCol w="1024794">
                  <a:extLst>
                    <a:ext uri="{9D8B030D-6E8A-4147-A177-3AD203B41FA5}">
                      <a16:colId xmlns:a16="http://schemas.microsoft.com/office/drawing/2014/main" val="4179906085"/>
                    </a:ext>
                  </a:extLst>
                </a:gridCol>
                <a:gridCol w="1167411">
                  <a:extLst>
                    <a:ext uri="{9D8B030D-6E8A-4147-A177-3AD203B41FA5}">
                      <a16:colId xmlns:a16="http://schemas.microsoft.com/office/drawing/2014/main" val="1176791735"/>
                    </a:ext>
                  </a:extLst>
                </a:gridCol>
                <a:gridCol w="1439835">
                  <a:extLst>
                    <a:ext uri="{9D8B030D-6E8A-4147-A177-3AD203B41FA5}">
                      <a16:colId xmlns:a16="http://schemas.microsoft.com/office/drawing/2014/main" val="2335277159"/>
                    </a:ext>
                  </a:extLst>
                </a:gridCol>
                <a:gridCol w="1167411">
                  <a:extLst>
                    <a:ext uri="{9D8B030D-6E8A-4147-A177-3AD203B41FA5}">
                      <a16:colId xmlns:a16="http://schemas.microsoft.com/office/drawing/2014/main" val="348367597"/>
                    </a:ext>
                  </a:extLst>
                </a:gridCol>
                <a:gridCol w="1616612">
                  <a:extLst>
                    <a:ext uri="{9D8B030D-6E8A-4147-A177-3AD203B41FA5}">
                      <a16:colId xmlns:a16="http://schemas.microsoft.com/office/drawing/2014/main" val="372449280"/>
                    </a:ext>
                  </a:extLst>
                </a:gridCol>
              </a:tblGrid>
              <a:tr h="308964">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Bacterias (UFC/ml)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Levaduras (UFC/ml)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3010371233"/>
                  </a:ext>
                </a:extLst>
              </a:tr>
              <a:tr h="617927">
                <a:tc>
                  <a:txBody>
                    <a:bodyPr/>
                    <a:lstStyle/>
                    <a:p>
                      <a:pPr algn="ctr">
                        <a:lnSpc>
                          <a:spcPct val="107000"/>
                        </a:lnSpc>
                      </a:pPr>
                      <a:endParaRPr lang="es-EC" sz="1400">
                        <a:effectLst/>
                        <a:latin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Pasteurizado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pasteurizar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Pasteurizado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 pasteurizar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61968868"/>
                  </a:ext>
                </a:extLst>
              </a:tr>
              <a:tr h="308964">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Nacional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1325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125350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6350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124512645"/>
                  </a:ext>
                </a:extLst>
              </a:tr>
              <a:tr h="308964">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CCN51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2275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65950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865356"/>
                  </a:ext>
                </a:extLst>
              </a:tr>
              <a:tr h="577426">
                <a:tc gridSpan="5">
                  <a:txBody>
                    <a:bodyPr/>
                    <a:lstStyle/>
                    <a:p>
                      <a:pPr algn="ctr">
                        <a:lnSpc>
                          <a:spcPct val="200000"/>
                        </a:lnSpc>
                        <a:spcAft>
                          <a:spcPts val="800"/>
                        </a:spcAft>
                      </a:pP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075590050"/>
                  </a:ext>
                </a:extLst>
              </a:tr>
            </a:tbl>
          </a:graphicData>
        </a:graphic>
      </p:graphicFrame>
      <p:graphicFrame>
        <p:nvGraphicFramePr>
          <p:cNvPr id="8" name="Gráfico 7"/>
          <p:cNvGraphicFramePr/>
          <p:nvPr>
            <p:extLst>
              <p:ext uri="{D42A27DB-BD31-4B8C-83A1-F6EECF244321}">
                <p14:modId xmlns:p14="http://schemas.microsoft.com/office/powerpoint/2010/main" val="3284117676"/>
              </p:ext>
            </p:extLst>
          </p:nvPr>
        </p:nvGraphicFramePr>
        <p:xfrm>
          <a:off x="1111946" y="3957833"/>
          <a:ext cx="4318782" cy="24148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áfico 9"/>
          <p:cNvGraphicFramePr/>
          <p:nvPr>
            <p:extLst>
              <p:ext uri="{D42A27DB-BD31-4B8C-83A1-F6EECF244321}">
                <p14:modId xmlns:p14="http://schemas.microsoft.com/office/powerpoint/2010/main" val="1060450724"/>
              </p:ext>
            </p:extLst>
          </p:nvPr>
        </p:nvGraphicFramePr>
        <p:xfrm>
          <a:off x="6062174" y="3957833"/>
          <a:ext cx="4122836" cy="2414832"/>
        </p:xfrm>
        <a:graphic>
          <a:graphicData uri="http://schemas.openxmlformats.org/drawingml/2006/chart">
            <c:chart xmlns:c="http://schemas.openxmlformats.org/drawingml/2006/chart" xmlns:r="http://schemas.openxmlformats.org/officeDocument/2006/relationships" r:id="rId3"/>
          </a:graphicData>
        </a:graphic>
      </p:graphicFrame>
      <p:sp>
        <p:nvSpPr>
          <p:cNvPr id="11" name="CuadroTexto 10"/>
          <p:cNvSpPr txBox="1"/>
          <p:nvPr/>
        </p:nvSpPr>
        <p:spPr>
          <a:xfrm>
            <a:off x="1815930" y="3217931"/>
            <a:ext cx="6822830" cy="369332"/>
          </a:xfrm>
          <a:prstGeom prst="rect">
            <a:avLst/>
          </a:prstGeom>
          <a:noFill/>
        </p:spPr>
        <p:txBody>
          <a:bodyPr wrap="square" rtlCol="0">
            <a:spAutoFit/>
          </a:bodyPr>
          <a:lstStyle/>
          <a:p>
            <a:r>
              <a:rPr lang="es-EC" dirty="0"/>
              <a:t>Tabla </a:t>
            </a:r>
            <a:r>
              <a:rPr lang="es-EC" dirty="0" smtClean="0"/>
              <a:t>2. </a:t>
            </a:r>
            <a:r>
              <a:rPr lang="es-EC" dirty="0"/>
              <a:t>Recuento de poblaciones microbianas del mucílago de cacao</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Elipse 11"/>
          <p:cNvSpPr/>
          <p:nvPr/>
        </p:nvSpPr>
        <p:spPr>
          <a:xfrm>
            <a:off x="7652324" y="5508990"/>
            <a:ext cx="351692" cy="291957"/>
          </a:xfrm>
          <a:prstGeom prst="ellipse">
            <a:avLst/>
          </a:prstGeom>
          <a:no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sp>
        <p:nvSpPr>
          <p:cNvPr id="13" name="Rectángulo redondeado 12"/>
          <p:cNvSpPr/>
          <p:nvPr/>
        </p:nvSpPr>
        <p:spPr>
          <a:xfrm>
            <a:off x="5029200" y="4743215"/>
            <a:ext cx="2019215" cy="5969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200" dirty="0"/>
              <a:t>L</a:t>
            </a:r>
            <a:r>
              <a:rPr lang="es-EC" sz="1200" dirty="0" smtClean="0"/>
              <a:t>as </a:t>
            </a:r>
            <a:r>
              <a:rPr lang="es-EC" sz="1200" dirty="0"/>
              <a:t>bacterias resisten más el calor que las levaduras, según (RENALOA, 2014)</a:t>
            </a:r>
          </a:p>
        </p:txBody>
      </p:sp>
      <p:sp>
        <p:nvSpPr>
          <p:cNvPr id="14" name="Rectángulo redondeado 13"/>
          <p:cNvSpPr/>
          <p:nvPr/>
        </p:nvSpPr>
        <p:spPr>
          <a:xfrm>
            <a:off x="8123592" y="5165249"/>
            <a:ext cx="1540218" cy="7493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200" dirty="0"/>
              <a:t>25 a </a:t>
            </a:r>
            <a:r>
              <a:rPr lang="es-EC" sz="1200" dirty="0" smtClean="0"/>
              <a:t>27°C</a:t>
            </a:r>
          </a:p>
          <a:p>
            <a:pPr algn="ctr"/>
            <a:r>
              <a:rPr lang="es-EC" sz="1200" dirty="0" smtClean="0"/>
              <a:t>55°C No actividad</a:t>
            </a:r>
          </a:p>
          <a:p>
            <a:pPr algn="ctr"/>
            <a:r>
              <a:rPr lang="es-EC" sz="1200" dirty="0" smtClean="0"/>
              <a:t>60°C Mueren</a:t>
            </a:r>
            <a:endParaRPr lang="es-EC" sz="1200" dirty="0"/>
          </a:p>
        </p:txBody>
      </p:sp>
    </p:spTree>
    <p:extLst>
      <p:ext uri="{BB962C8B-B14F-4D97-AF65-F5344CB8AC3E}">
        <p14:creationId xmlns:p14="http://schemas.microsoft.com/office/powerpoint/2010/main" val="284867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sz="2800" b="1" dirty="0">
                <a:latin typeface="Comic Sans MS" panose="030F0702030302020204" pitchFamily="66" charset="0"/>
              </a:rPr>
              <a:t>Identificación de levaduras  y bacterias presentes en el mucílago de cacao.</a:t>
            </a:r>
          </a:p>
        </p:txBody>
      </p:sp>
      <p:pic>
        <p:nvPicPr>
          <p:cNvPr id="13" name="Imagen 12"/>
          <p:cNvPicPr>
            <a:picLocks noChangeAspect="1"/>
          </p:cNvPicPr>
          <p:nvPr/>
        </p:nvPicPr>
        <p:blipFill rotWithShape="1">
          <a:blip r:embed="rId2"/>
          <a:srcRect l="23259" t="37933" r="18573" b="22452"/>
          <a:stretch/>
        </p:blipFill>
        <p:spPr>
          <a:xfrm>
            <a:off x="2321169" y="1819275"/>
            <a:ext cx="7019778" cy="2687871"/>
          </a:xfrm>
          <a:prstGeom prst="rect">
            <a:avLst/>
          </a:prstGeom>
        </p:spPr>
      </p:pic>
      <p:pic>
        <p:nvPicPr>
          <p:cNvPr id="14" name="Imagen 13"/>
          <p:cNvPicPr>
            <a:picLocks noChangeAspect="1"/>
          </p:cNvPicPr>
          <p:nvPr/>
        </p:nvPicPr>
        <p:blipFill rotWithShape="1">
          <a:blip r:embed="rId3"/>
          <a:srcRect l="36881" t="48894" r="36954" b="13221"/>
          <a:stretch/>
        </p:blipFill>
        <p:spPr>
          <a:xfrm>
            <a:off x="4282000" y="3807173"/>
            <a:ext cx="3404383" cy="2771336"/>
          </a:xfrm>
          <a:prstGeom prst="rect">
            <a:avLst/>
          </a:prstGeom>
        </p:spPr>
      </p:pic>
      <p:graphicFrame>
        <p:nvGraphicFramePr>
          <p:cNvPr id="16" name="Tabla 15"/>
          <p:cNvGraphicFramePr>
            <a:graphicFrameLocks noGrp="1"/>
          </p:cNvGraphicFramePr>
          <p:nvPr>
            <p:extLst>
              <p:ext uri="{D42A27DB-BD31-4B8C-83A1-F6EECF244321}">
                <p14:modId xmlns:p14="http://schemas.microsoft.com/office/powerpoint/2010/main" val="2943500676"/>
              </p:ext>
            </p:extLst>
          </p:nvPr>
        </p:nvGraphicFramePr>
        <p:xfrm>
          <a:off x="2103656" y="1800225"/>
          <a:ext cx="8045647" cy="1944083"/>
        </p:xfrm>
        <a:graphic>
          <a:graphicData uri="http://schemas.openxmlformats.org/drawingml/2006/table">
            <a:tbl>
              <a:tblPr firstRow="1" firstCol="1" bandRow="1"/>
              <a:tblGrid>
                <a:gridCol w="2009599">
                  <a:extLst>
                    <a:ext uri="{9D8B030D-6E8A-4147-A177-3AD203B41FA5}">
                      <a16:colId xmlns:a16="http://schemas.microsoft.com/office/drawing/2014/main" val="416383265"/>
                    </a:ext>
                  </a:extLst>
                </a:gridCol>
                <a:gridCol w="2012016">
                  <a:extLst>
                    <a:ext uri="{9D8B030D-6E8A-4147-A177-3AD203B41FA5}">
                      <a16:colId xmlns:a16="http://schemas.microsoft.com/office/drawing/2014/main" val="903257603"/>
                    </a:ext>
                  </a:extLst>
                </a:gridCol>
                <a:gridCol w="2012016">
                  <a:extLst>
                    <a:ext uri="{9D8B030D-6E8A-4147-A177-3AD203B41FA5}">
                      <a16:colId xmlns:a16="http://schemas.microsoft.com/office/drawing/2014/main" val="602124597"/>
                    </a:ext>
                  </a:extLst>
                </a:gridCol>
                <a:gridCol w="2012016">
                  <a:extLst>
                    <a:ext uri="{9D8B030D-6E8A-4147-A177-3AD203B41FA5}">
                      <a16:colId xmlns:a16="http://schemas.microsoft.com/office/drawing/2014/main" val="3773550501"/>
                    </a:ext>
                  </a:extLst>
                </a:gridCol>
              </a:tblGrid>
              <a:tr h="547384">
                <a:tc>
                  <a:txBody>
                    <a:bodyPr/>
                    <a:lstStyle/>
                    <a:p>
                      <a:pPr>
                        <a:lnSpc>
                          <a:spcPct val="107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Nacional sin pasteurizar</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Nacional pasteurizado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CCN-51 sin pasteurizar</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CCN-51 pasteurizado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946990"/>
                  </a:ext>
                </a:extLst>
              </a:tr>
              <a:tr h="1094768">
                <a:tc>
                  <a:txBody>
                    <a:bodyPr/>
                    <a:lstStyle/>
                    <a:p>
                      <a:pPr>
                        <a:lnSpc>
                          <a:spcPct val="107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Bacilos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Gram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Catalasa positiva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Oxidasa negativa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Bacilos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Gram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Catalasa positiva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Oxidasa negativa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Bacilos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Gram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Catalasa positiva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Oxidasa negativa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Bacilos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Gram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Catalasa positiva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Oxidasa negativa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0374765"/>
                  </a:ext>
                </a:extLst>
              </a:tr>
              <a:tr h="301931">
                <a:tc>
                  <a:txBody>
                    <a:bodyPr/>
                    <a:lstStyle/>
                    <a:p>
                      <a:pPr algn="ctr">
                        <a:lnSpc>
                          <a:spcPct val="107000"/>
                        </a:lnSpc>
                        <a:spcAft>
                          <a:spcPts val="0"/>
                        </a:spcAft>
                      </a:pPr>
                      <a:r>
                        <a:rPr lang="es-ES" sz="1200" i="1">
                          <a:effectLst/>
                          <a:latin typeface="Times New Roman" panose="02020603050405020304" pitchFamily="18" charset="0"/>
                          <a:ea typeface="Calibri" panose="020F0502020204030204" pitchFamily="34" charset="0"/>
                          <a:cs typeface="Times New Roman" panose="02020603050405020304" pitchFamily="18" charset="0"/>
                        </a:rPr>
                        <a:t>Gluconobacter spp</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200" i="1">
                          <a:effectLst/>
                          <a:latin typeface="Times New Roman" panose="02020603050405020304" pitchFamily="18" charset="0"/>
                          <a:ea typeface="Calibri" panose="020F0502020204030204" pitchFamily="34" charset="0"/>
                          <a:cs typeface="Times New Roman" panose="02020603050405020304" pitchFamily="18" charset="0"/>
                        </a:rPr>
                        <a:t>Gluconobacter spp</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200" i="1">
                          <a:effectLst/>
                          <a:latin typeface="Times New Roman" panose="02020603050405020304" pitchFamily="18" charset="0"/>
                          <a:ea typeface="Calibri" panose="020F0502020204030204" pitchFamily="34" charset="0"/>
                          <a:cs typeface="Times New Roman" panose="02020603050405020304" pitchFamily="18" charset="0"/>
                        </a:rPr>
                        <a:t>Gluconobacter spp</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200" i="1" dirty="0" err="1">
                          <a:effectLst/>
                          <a:latin typeface="Times New Roman" panose="02020603050405020304" pitchFamily="18" charset="0"/>
                          <a:ea typeface="Calibri" panose="020F0502020204030204" pitchFamily="34" charset="0"/>
                          <a:cs typeface="Times New Roman" panose="02020603050405020304" pitchFamily="18" charset="0"/>
                        </a:rPr>
                        <a:t>Gluconobacter</a:t>
                      </a:r>
                      <a:r>
                        <a:rPr lang="es-E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1200" i="1" dirty="0" err="1">
                          <a:effectLst/>
                          <a:latin typeface="Times New Roman" panose="02020603050405020304" pitchFamily="18" charset="0"/>
                          <a:ea typeface="Calibri" panose="020F0502020204030204" pitchFamily="34" charset="0"/>
                          <a:cs typeface="Times New Roman" panose="02020603050405020304" pitchFamily="18" charset="0"/>
                        </a:rPr>
                        <a:t>spp</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3737711"/>
                  </a:ext>
                </a:extLst>
              </a:tr>
            </a:tbl>
          </a:graphicData>
        </a:graphic>
      </p:graphicFrame>
      <p:sp>
        <p:nvSpPr>
          <p:cNvPr id="17" name="Rectángulo redondeado 16"/>
          <p:cNvSpPr/>
          <p:nvPr/>
        </p:nvSpPr>
        <p:spPr>
          <a:xfrm>
            <a:off x="8299938" y="4278156"/>
            <a:ext cx="3193366" cy="103552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MX" sz="1400" dirty="0"/>
              <a:t>(Salazar, 2017)</a:t>
            </a:r>
            <a:r>
              <a:rPr lang="es-EC" sz="1400" dirty="0"/>
              <a:t> </a:t>
            </a:r>
            <a:endParaRPr lang="es-EC" sz="1400" dirty="0" smtClean="0"/>
          </a:p>
          <a:p>
            <a:pPr algn="ctr"/>
            <a:r>
              <a:rPr lang="es-EC" sz="1400" dirty="0" smtClean="0"/>
              <a:t>Es </a:t>
            </a:r>
            <a:r>
              <a:rPr lang="es-EC" sz="1400" dirty="0"/>
              <a:t>común  encontrar Bacterias acido lácticas y Bacterias acido acéticas junto con diferentes levaduras</a:t>
            </a:r>
          </a:p>
        </p:txBody>
      </p:sp>
    </p:spTree>
    <p:extLst>
      <p:ext uri="{BB962C8B-B14F-4D97-AF65-F5344CB8AC3E}">
        <p14:creationId xmlns:p14="http://schemas.microsoft.com/office/powerpoint/2010/main" val="347174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753637" y="738554"/>
            <a:ext cx="10440679" cy="400110"/>
          </a:xfrm>
          <a:prstGeom prst="rect">
            <a:avLst/>
          </a:prstGeom>
        </p:spPr>
        <p:txBody>
          <a:bodyPr wrap="none">
            <a:spAutoFit/>
          </a:bodyPr>
          <a:lstStyle/>
          <a:p>
            <a:r>
              <a:rPr lang="es-EC" sz="2000" b="1" dirty="0">
                <a:latin typeface="Comic Sans MS" panose="030F0702030302020204" pitchFamily="66" charset="0"/>
              </a:rPr>
              <a:t>Tabla </a:t>
            </a:r>
            <a:r>
              <a:rPr lang="es-EC" sz="2000" b="1" dirty="0" smtClean="0">
                <a:latin typeface="Comic Sans MS" panose="030F0702030302020204" pitchFamily="66" charset="0"/>
              </a:rPr>
              <a:t>3. </a:t>
            </a:r>
            <a:r>
              <a:rPr lang="es-EC" sz="2000" b="1" dirty="0">
                <a:latin typeface="Comic Sans MS" panose="030F0702030302020204" pitchFamily="66" charset="0"/>
              </a:rPr>
              <a:t>Prueba de significancia de </a:t>
            </a:r>
            <a:r>
              <a:rPr lang="es-EC" sz="2000" b="1" dirty="0" err="1">
                <a:latin typeface="Comic Sans MS" panose="030F0702030302020204" pitchFamily="66" charset="0"/>
              </a:rPr>
              <a:t>Tukey</a:t>
            </a:r>
            <a:r>
              <a:rPr lang="es-EC" sz="2000" b="1" dirty="0">
                <a:latin typeface="Comic Sans MS" panose="030F0702030302020204" pitchFamily="66" charset="0"/>
              </a:rPr>
              <a:t> del Factor A para la obtención del vino</a:t>
            </a:r>
          </a:p>
        </p:txBody>
      </p:sp>
      <p:sp>
        <p:nvSpPr>
          <p:cNvPr id="11" name="Rectángulo redondeado 10"/>
          <p:cNvSpPr/>
          <p:nvPr/>
        </p:nvSpPr>
        <p:spPr>
          <a:xfrm>
            <a:off x="1364338" y="5015271"/>
            <a:ext cx="1674056" cy="62601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200" dirty="0"/>
              <a:t>(INEN 0374, 2015) </a:t>
            </a:r>
            <a:r>
              <a:rPr lang="es-EC" sz="1200" dirty="0" smtClean="0"/>
              <a:t>mínimo </a:t>
            </a:r>
            <a:r>
              <a:rPr lang="es-EC" sz="1200" dirty="0"/>
              <a:t>de 5 </a:t>
            </a:r>
            <a:r>
              <a:rPr lang="es-EC" sz="1200" dirty="0" err="1"/>
              <a:t>°GL</a:t>
            </a:r>
            <a:r>
              <a:rPr lang="es-EC" sz="1200" dirty="0"/>
              <a:t> </a:t>
            </a:r>
            <a:r>
              <a:rPr lang="es-EC" sz="1200" dirty="0" smtClean="0"/>
              <a:t> </a:t>
            </a:r>
            <a:r>
              <a:rPr lang="es-EC" sz="1200" dirty="0"/>
              <a:t>máximo 18 </a:t>
            </a:r>
            <a:r>
              <a:rPr lang="es-EC" sz="1200" dirty="0" err="1"/>
              <a:t>°GL</a:t>
            </a:r>
            <a:r>
              <a:rPr lang="es-EC" sz="1200" dirty="0"/>
              <a:t>.</a:t>
            </a:r>
          </a:p>
        </p:txBody>
      </p:sp>
      <p:pic>
        <p:nvPicPr>
          <p:cNvPr id="2" name="Imagen 1"/>
          <p:cNvPicPr>
            <a:picLocks noChangeAspect="1"/>
          </p:cNvPicPr>
          <p:nvPr/>
        </p:nvPicPr>
        <p:blipFill rotWithShape="1">
          <a:blip r:embed="rId2"/>
          <a:srcRect l="25106" t="37438" r="49608" b="24689"/>
          <a:stretch/>
        </p:blipFill>
        <p:spPr>
          <a:xfrm>
            <a:off x="328039" y="1428399"/>
            <a:ext cx="3746655" cy="3338386"/>
          </a:xfrm>
          <a:prstGeom prst="rect">
            <a:avLst/>
          </a:prstGeom>
        </p:spPr>
      </p:pic>
      <p:pic>
        <p:nvPicPr>
          <p:cNvPr id="14" name="Imagen 13"/>
          <p:cNvPicPr>
            <a:picLocks noChangeAspect="1"/>
          </p:cNvPicPr>
          <p:nvPr/>
        </p:nvPicPr>
        <p:blipFill rotWithShape="1">
          <a:blip r:embed="rId2"/>
          <a:srcRect l="55295" t="40498" r="20711" b="26198"/>
          <a:stretch/>
        </p:blipFill>
        <p:spPr>
          <a:xfrm>
            <a:off x="8356209" y="1735450"/>
            <a:ext cx="3490750" cy="3000716"/>
          </a:xfrm>
          <a:prstGeom prst="rect">
            <a:avLst/>
          </a:prstGeom>
        </p:spPr>
      </p:pic>
      <p:pic>
        <p:nvPicPr>
          <p:cNvPr id="3" name="Imagen 2"/>
          <p:cNvPicPr>
            <a:picLocks noChangeAspect="1"/>
          </p:cNvPicPr>
          <p:nvPr/>
        </p:nvPicPr>
        <p:blipFill rotWithShape="1">
          <a:blip r:embed="rId3"/>
          <a:srcRect l="35945" t="43695" r="33601" b="13103"/>
          <a:stretch/>
        </p:blipFill>
        <p:spPr>
          <a:xfrm>
            <a:off x="4234251" y="1735450"/>
            <a:ext cx="3962401" cy="3160296"/>
          </a:xfrm>
          <a:prstGeom prst="rect">
            <a:avLst/>
          </a:prstGeom>
        </p:spPr>
      </p:pic>
      <p:sp>
        <p:nvSpPr>
          <p:cNvPr id="15" name="Rectángulo redondeado 14"/>
          <p:cNvSpPr/>
          <p:nvPr/>
        </p:nvSpPr>
        <p:spPr>
          <a:xfrm>
            <a:off x="9264556" y="4970419"/>
            <a:ext cx="1674056" cy="62601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MX" sz="1200" dirty="0"/>
              <a:t>Nacional tenía un pH inicial </a:t>
            </a:r>
            <a:r>
              <a:rPr lang="es-MX" sz="1200" dirty="0" smtClean="0"/>
              <a:t>alto</a:t>
            </a:r>
            <a:r>
              <a:rPr lang="es-EC" sz="1200" dirty="0" smtClean="0"/>
              <a:t>, no se usó bicarbonato</a:t>
            </a:r>
            <a:endParaRPr lang="es-EC" sz="1200" dirty="0"/>
          </a:p>
        </p:txBody>
      </p:sp>
    </p:spTree>
    <p:extLst>
      <p:ext uri="{BB962C8B-B14F-4D97-AF65-F5344CB8AC3E}">
        <p14:creationId xmlns:p14="http://schemas.microsoft.com/office/powerpoint/2010/main" val="222459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53637" y="738554"/>
            <a:ext cx="10440679" cy="400110"/>
          </a:xfrm>
          <a:prstGeom prst="rect">
            <a:avLst/>
          </a:prstGeom>
        </p:spPr>
        <p:txBody>
          <a:bodyPr wrap="none">
            <a:spAutoFit/>
          </a:bodyPr>
          <a:lstStyle/>
          <a:p>
            <a:r>
              <a:rPr lang="es-EC" sz="2000" b="1" dirty="0">
                <a:latin typeface="Comic Sans MS" panose="030F0702030302020204" pitchFamily="66" charset="0"/>
              </a:rPr>
              <a:t>Tabla 4</a:t>
            </a:r>
            <a:r>
              <a:rPr lang="es-EC" sz="2000" b="1" dirty="0" smtClean="0">
                <a:latin typeface="Comic Sans MS" panose="030F0702030302020204" pitchFamily="66" charset="0"/>
              </a:rPr>
              <a:t>. </a:t>
            </a:r>
            <a:r>
              <a:rPr lang="es-EC" sz="2000" b="1" dirty="0">
                <a:latin typeface="Comic Sans MS" panose="030F0702030302020204" pitchFamily="66" charset="0"/>
              </a:rPr>
              <a:t>Prueba de significancia de </a:t>
            </a:r>
            <a:r>
              <a:rPr lang="es-EC" sz="2000" b="1" dirty="0" err="1">
                <a:latin typeface="Comic Sans MS" panose="030F0702030302020204" pitchFamily="66" charset="0"/>
              </a:rPr>
              <a:t>Tukey</a:t>
            </a:r>
            <a:r>
              <a:rPr lang="es-EC" sz="2000" b="1" dirty="0">
                <a:latin typeface="Comic Sans MS" panose="030F0702030302020204" pitchFamily="66" charset="0"/>
              </a:rPr>
              <a:t> del Factor </a:t>
            </a:r>
            <a:r>
              <a:rPr lang="es-EC" sz="2000" b="1" dirty="0" smtClean="0">
                <a:latin typeface="Comic Sans MS" panose="030F0702030302020204" pitchFamily="66" charset="0"/>
              </a:rPr>
              <a:t>B </a:t>
            </a:r>
            <a:r>
              <a:rPr lang="es-EC" sz="2000" b="1" dirty="0">
                <a:latin typeface="Comic Sans MS" panose="030F0702030302020204" pitchFamily="66" charset="0"/>
              </a:rPr>
              <a:t>para la obtención del vino</a:t>
            </a:r>
          </a:p>
        </p:txBody>
      </p:sp>
      <p:sp>
        <p:nvSpPr>
          <p:cNvPr id="9" name="Rectángulo redondeado 8"/>
          <p:cNvSpPr/>
          <p:nvPr/>
        </p:nvSpPr>
        <p:spPr>
          <a:xfrm>
            <a:off x="2841673" y="5063986"/>
            <a:ext cx="2351546" cy="101557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MX" sz="1200" smtClean="0"/>
              <a:t>(Lucero, 2015)</a:t>
            </a:r>
            <a:endParaRPr lang="es-EC" sz="1200" smtClean="0"/>
          </a:p>
          <a:p>
            <a:pPr algn="just"/>
            <a:r>
              <a:rPr lang="es-EC" sz="1200" smtClean="0"/>
              <a:t>Disminución en los sólidos solubles se debe a la transformación de azúcares solubles a etanol y CO</a:t>
            </a:r>
            <a:r>
              <a:rPr lang="es-EC" sz="1200" baseline="-25000" smtClean="0"/>
              <a:t>2</a:t>
            </a:r>
            <a:endParaRPr lang="es-EC" sz="1000" dirty="0"/>
          </a:p>
        </p:txBody>
      </p:sp>
      <p:sp>
        <p:nvSpPr>
          <p:cNvPr id="10" name="Rectángulo redondeado 9"/>
          <p:cNvSpPr/>
          <p:nvPr/>
        </p:nvSpPr>
        <p:spPr>
          <a:xfrm>
            <a:off x="5973976" y="5063986"/>
            <a:ext cx="2351546" cy="101557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MX" sz="1200" dirty="0" smtClean="0"/>
              <a:t>(Lucero, 2015)</a:t>
            </a:r>
            <a:endParaRPr lang="es-EC" sz="1200" dirty="0" smtClean="0"/>
          </a:p>
          <a:p>
            <a:pPr algn="just"/>
            <a:r>
              <a:rPr lang="es-MX" sz="1200" dirty="0" smtClean="0"/>
              <a:t>Nivel </a:t>
            </a:r>
            <a:r>
              <a:rPr lang="es-MX" sz="1200" dirty="0"/>
              <a:t>de azúcar </a:t>
            </a:r>
            <a:r>
              <a:rPr lang="es-MX" sz="1200" dirty="0" smtClean="0"/>
              <a:t>es </a:t>
            </a:r>
            <a:r>
              <a:rPr lang="es-MX" sz="1200" dirty="0"/>
              <a:t>tan elevado que combinado con el alcohol </a:t>
            </a:r>
            <a:r>
              <a:rPr lang="es-MX" sz="1200" dirty="0" smtClean="0"/>
              <a:t>llega </a:t>
            </a:r>
            <a:r>
              <a:rPr lang="es-MX" sz="1200" dirty="0"/>
              <a:t>a matar las levaduras antes de transformarlo en su </a:t>
            </a:r>
            <a:r>
              <a:rPr lang="es-MX" sz="1200" dirty="0" smtClean="0"/>
              <a:t>totalidad.</a:t>
            </a:r>
            <a:endParaRPr lang="es-EC" sz="1000" dirty="0"/>
          </a:p>
        </p:txBody>
      </p:sp>
      <p:pic>
        <p:nvPicPr>
          <p:cNvPr id="2" name="Imagen 1"/>
          <p:cNvPicPr>
            <a:picLocks noChangeAspect="1"/>
          </p:cNvPicPr>
          <p:nvPr/>
        </p:nvPicPr>
        <p:blipFill rotWithShape="1">
          <a:blip r:embed="rId2"/>
          <a:srcRect l="33848" t="39090" r="34095" b="18586"/>
          <a:stretch/>
        </p:blipFill>
        <p:spPr>
          <a:xfrm>
            <a:off x="3200378" y="1393958"/>
            <a:ext cx="4600158" cy="3414733"/>
          </a:xfrm>
          <a:prstGeom prst="rect">
            <a:avLst/>
          </a:prstGeom>
        </p:spPr>
      </p:pic>
    </p:spTree>
    <p:extLst>
      <p:ext uri="{BB962C8B-B14F-4D97-AF65-F5344CB8AC3E}">
        <p14:creationId xmlns:p14="http://schemas.microsoft.com/office/powerpoint/2010/main" val="42147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fermentacion del caca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356"/>
          <a:stretch/>
        </p:blipFill>
        <p:spPr bwMode="auto">
          <a:xfrm>
            <a:off x="2093742" y="1885071"/>
            <a:ext cx="3123028" cy="2722098"/>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Resultado de imagen para cacao en bab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390" r="22134" b="14315"/>
          <a:stretch/>
        </p:blipFill>
        <p:spPr bwMode="auto">
          <a:xfrm>
            <a:off x="2114844" y="2004486"/>
            <a:ext cx="1540412" cy="9566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6" name="Flecha curvada hacia abajo 5"/>
          <p:cNvSpPr/>
          <p:nvPr/>
        </p:nvSpPr>
        <p:spPr>
          <a:xfrm rot="842635">
            <a:off x="3489122" y="1885074"/>
            <a:ext cx="557353" cy="298571"/>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solidFill>
                <a:schemeClr val="tx1"/>
              </a:solidFill>
            </a:endParaRPr>
          </a:p>
        </p:txBody>
      </p:sp>
      <p:sp>
        <p:nvSpPr>
          <p:cNvPr id="7" name="Elipse 6"/>
          <p:cNvSpPr/>
          <p:nvPr/>
        </p:nvSpPr>
        <p:spPr>
          <a:xfrm>
            <a:off x="3655257" y="3630305"/>
            <a:ext cx="1239741" cy="859809"/>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cxnSp>
        <p:nvCxnSpPr>
          <p:cNvPr id="9" name="Conector recto de flecha 8"/>
          <p:cNvCxnSpPr/>
          <p:nvPr/>
        </p:nvCxnSpPr>
        <p:spPr>
          <a:xfrm flipV="1">
            <a:off x="4349086" y="3205518"/>
            <a:ext cx="1324884" cy="11132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Cerrar llave 10"/>
          <p:cNvSpPr/>
          <p:nvPr/>
        </p:nvSpPr>
        <p:spPr>
          <a:xfrm>
            <a:off x="5673970" y="1821909"/>
            <a:ext cx="422030" cy="278526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C"/>
          </a:p>
        </p:txBody>
      </p:sp>
      <p:pic>
        <p:nvPicPr>
          <p:cNvPr id="1032" name="Picture 8" descr="Resultado de imagen para jugo de mucilago de caca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23" t="8566" r="8147" b="4930"/>
          <a:stretch/>
        </p:blipFill>
        <p:spPr bwMode="auto">
          <a:xfrm rot="644584">
            <a:off x="6721912" y="1719876"/>
            <a:ext cx="1187748" cy="1169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34" name="Picture 10" descr="Resultado de imagen para jugo de mucilago de caca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081" r="25276"/>
          <a:stretch/>
        </p:blipFill>
        <p:spPr bwMode="auto">
          <a:xfrm rot="20689966">
            <a:off x="8938928" y="1228589"/>
            <a:ext cx="1114287" cy="15517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7" name="Picture 3" descr="17124506_10206794099209349_1106819595_n"/>
          <p:cNvPicPr>
            <a:picLocks noChangeAspect="1" noChangeArrowheads="1"/>
          </p:cNvPicPr>
          <p:nvPr/>
        </p:nvPicPr>
        <p:blipFill>
          <a:blip r:embed="rId6">
            <a:extLst>
              <a:ext uri="{28A0092B-C50C-407E-A947-70E740481C1C}">
                <a14:useLocalDpi xmlns:a14="http://schemas.microsoft.com/office/drawing/2010/main" val="0"/>
              </a:ext>
            </a:extLst>
          </a:blip>
          <a:srcRect t="9259" b="21295"/>
          <a:stretch>
            <a:fillRect/>
          </a:stretch>
        </p:blipFill>
        <p:spPr bwMode="auto">
          <a:xfrm>
            <a:off x="6456511" y="3037346"/>
            <a:ext cx="1718552" cy="1483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36" name="Picture 12" descr="https://scontent.fgye2-1.fna.fbcdn.net/v/t1.15752-9/s2048x2048/29511287_10213417103796155_5192525721817317376_n.jpg?_nc_cat=104&amp;_nc_ht=scontent.fgye2-1.fna&amp;oh=d7cac1776f7521c9fa98aee0c8990c51&amp;oe=5C8921C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26198" y="2989896"/>
            <a:ext cx="1718552" cy="1517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3" name="Imagen 12"/>
          <p:cNvPicPr>
            <a:picLocks noChangeAspect="1"/>
          </p:cNvPicPr>
          <p:nvPr/>
        </p:nvPicPr>
        <p:blipFill>
          <a:blip r:embed="rId8"/>
          <a:stretch>
            <a:fillRect/>
          </a:stretch>
        </p:blipFill>
        <p:spPr>
          <a:xfrm>
            <a:off x="6456511" y="4868187"/>
            <a:ext cx="1718552" cy="1512137"/>
          </a:xfrm>
          <a:prstGeom prst="rect">
            <a:avLst/>
          </a:prstGeom>
        </p:spPr>
      </p:pic>
      <p:pic>
        <p:nvPicPr>
          <p:cNvPr id="1040" name="Picture 16" descr="https://scontent.fgye2-1.fna.fbcdn.net/v/t1.15752-9/s2048x2048/37766489_10214316945491635_4059624056209539072_n.jpg?_nc_cat=105&amp;_nc_ht=scontent.fgye2-1.fna&amp;oh=c68e59171f3712fffed351ff5a31a36d&amp;oe=5C44BAE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265" t="5524" r="25864" b="47499"/>
          <a:stretch/>
        </p:blipFill>
        <p:spPr bwMode="auto">
          <a:xfrm>
            <a:off x="8629772" y="4868187"/>
            <a:ext cx="1732597" cy="1512137"/>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descr="Resultado de imagen para cacaotero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9307" y="4726585"/>
            <a:ext cx="3117464" cy="165373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Flecha izquierda 13"/>
          <p:cNvSpPr/>
          <p:nvPr/>
        </p:nvSpPr>
        <p:spPr>
          <a:xfrm>
            <a:off x="5334878" y="5368572"/>
            <a:ext cx="816003" cy="58685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pic>
        <p:nvPicPr>
          <p:cNvPr id="1048" name="Picture 24" descr="Resultado de imagen para signo de dola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93743" y="4727710"/>
            <a:ext cx="522079" cy="526679"/>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ítulo 1"/>
          <p:cNvSpPr>
            <a:spLocks noGrp="1"/>
          </p:cNvSpPr>
          <p:nvPr>
            <p:ph type="title"/>
          </p:nvPr>
        </p:nvSpPr>
        <p:spPr>
          <a:xfrm>
            <a:off x="1121681" y="-298063"/>
            <a:ext cx="10058400" cy="1450757"/>
          </a:xfrm>
        </p:spPr>
        <p:txBody>
          <a:bodyPr anchor="ctr"/>
          <a:lstStyle/>
          <a:p>
            <a:pPr algn="ctr"/>
            <a:r>
              <a:rPr lang="es-ES" sz="5400" b="1" dirty="0" smtClean="0">
                <a:solidFill>
                  <a:schemeClr val="tx1"/>
                </a:solidFill>
                <a:latin typeface="Times New Roman" panose="02020603050405020304" pitchFamily="18" charset="0"/>
                <a:cs typeface="Times New Roman" panose="02020603050405020304" pitchFamily="18" charset="0"/>
              </a:rPr>
              <a:t>INTRODUCCIÓN</a:t>
            </a:r>
            <a:endParaRPr lang="es-ES" sz="5400" b="1" dirty="0">
              <a:solidFill>
                <a:schemeClr val="tx1"/>
              </a:solidFill>
              <a:latin typeface="Times New Roman" panose="02020603050405020304" pitchFamily="18" charset="0"/>
              <a:cs typeface="Times New Roman" panose="02020603050405020304" pitchFamily="18" charset="0"/>
            </a:endParaRPr>
          </a:p>
        </p:txBody>
      </p:sp>
      <p:sp>
        <p:nvSpPr>
          <p:cNvPr id="5" name="Rectángulo 4"/>
          <p:cNvSpPr/>
          <p:nvPr/>
        </p:nvSpPr>
        <p:spPr>
          <a:xfrm>
            <a:off x="4484486" y="1194484"/>
            <a:ext cx="3381503"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(Pino, Aguilar, &amp; </a:t>
            </a:r>
            <a:r>
              <a:rPr lang="es-EC" dirty="0" err="1">
                <a:latin typeface="Times New Roman" panose="02020603050405020304" pitchFamily="18" charset="0"/>
                <a:ea typeface="Calibri" panose="020F0502020204030204" pitchFamily="34" charset="0"/>
              </a:rPr>
              <a:t>Sisalema</a:t>
            </a:r>
            <a:r>
              <a:rPr lang="es-EC" dirty="0">
                <a:latin typeface="Times New Roman" panose="02020603050405020304" pitchFamily="18" charset="0"/>
                <a:ea typeface="Calibri" panose="020F0502020204030204" pitchFamily="34" charset="0"/>
              </a:rPr>
              <a:t>, 2018).</a:t>
            </a:r>
            <a:endParaRPr lang="es-EC" dirty="0"/>
          </a:p>
        </p:txBody>
      </p:sp>
      <p:sp>
        <p:nvSpPr>
          <p:cNvPr id="8" name="Rectángulo 7"/>
          <p:cNvSpPr/>
          <p:nvPr/>
        </p:nvSpPr>
        <p:spPr>
          <a:xfrm>
            <a:off x="94600" y="2246809"/>
            <a:ext cx="1947969"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(Balladares, 2016).</a:t>
            </a:r>
            <a:endParaRPr lang="es-EC" dirty="0"/>
          </a:p>
        </p:txBody>
      </p:sp>
    </p:spTree>
    <p:extLst>
      <p:ext uri="{BB962C8B-B14F-4D97-AF65-F5344CB8AC3E}">
        <p14:creationId xmlns:p14="http://schemas.microsoft.com/office/powerpoint/2010/main" val="2095217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sp>
        <p:nvSpPr>
          <p:cNvPr id="4" name="Rectángulo 3"/>
          <p:cNvSpPr/>
          <p:nvPr/>
        </p:nvSpPr>
        <p:spPr>
          <a:xfrm>
            <a:off x="753637" y="738554"/>
            <a:ext cx="10440679" cy="400110"/>
          </a:xfrm>
          <a:prstGeom prst="rect">
            <a:avLst/>
          </a:prstGeom>
        </p:spPr>
        <p:txBody>
          <a:bodyPr wrap="none">
            <a:spAutoFit/>
          </a:bodyPr>
          <a:lstStyle/>
          <a:p>
            <a:r>
              <a:rPr lang="es-EC" sz="2000" b="1" dirty="0">
                <a:latin typeface="Comic Sans MS" panose="030F0702030302020204" pitchFamily="66" charset="0"/>
              </a:rPr>
              <a:t>Tabla </a:t>
            </a:r>
            <a:r>
              <a:rPr lang="es-EC" sz="2000" b="1" dirty="0" smtClean="0">
                <a:latin typeface="Comic Sans MS" panose="030F0702030302020204" pitchFamily="66" charset="0"/>
              </a:rPr>
              <a:t>5. </a:t>
            </a:r>
            <a:r>
              <a:rPr lang="es-EC" sz="2000" b="1" dirty="0">
                <a:latin typeface="Comic Sans MS" panose="030F0702030302020204" pitchFamily="66" charset="0"/>
              </a:rPr>
              <a:t>Prueba de significancia de </a:t>
            </a:r>
            <a:r>
              <a:rPr lang="es-EC" sz="2000" b="1" dirty="0" err="1">
                <a:latin typeface="Comic Sans MS" panose="030F0702030302020204" pitchFamily="66" charset="0"/>
              </a:rPr>
              <a:t>Tukey</a:t>
            </a:r>
            <a:r>
              <a:rPr lang="es-EC" sz="2000" b="1" dirty="0">
                <a:latin typeface="Comic Sans MS" panose="030F0702030302020204" pitchFamily="66" charset="0"/>
              </a:rPr>
              <a:t> del Factor C</a:t>
            </a:r>
            <a:r>
              <a:rPr lang="es-EC" sz="2000" b="1" dirty="0" smtClean="0">
                <a:latin typeface="Comic Sans MS" panose="030F0702030302020204" pitchFamily="66" charset="0"/>
              </a:rPr>
              <a:t> </a:t>
            </a:r>
            <a:r>
              <a:rPr lang="es-EC" sz="2000" b="1" dirty="0">
                <a:latin typeface="Comic Sans MS" panose="030F0702030302020204" pitchFamily="66" charset="0"/>
              </a:rPr>
              <a:t>para la obtención del vino</a:t>
            </a:r>
          </a:p>
        </p:txBody>
      </p:sp>
      <p:sp>
        <p:nvSpPr>
          <p:cNvPr id="9" name="Rectángulo redondeado 8"/>
          <p:cNvSpPr/>
          <p:nvPr/>
        </p:nvSpPr>
        <p:spPr>
          <a:xfrm>
            <a:off x="4331729" y="5119899"/>
            <a:ext cx="3855668" cy="9319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200" dirty="0"/>
              <a:t>(Luzuriaga D. , 2012) </a:t>
            </a:r>
          </a:p>
          <a:p>
            <a:pPr algn="ctr"/>
            <a:r>
              <a:rPr lang="es-EC" sz="1200" dirty="0" smtClean="0"/>
              <a:t>cuando se detiene  </a:t>
            </a:r>
            <a:r>
              <a:rPr lang="es-EC" sz="1200" dirty="0"/>
              <a:t>el  consumo  de  azúcares,  los azúcares  consumidos  son  mayores,  lo  que  permite  obtener  un  vino  con mayor grado alcohólico</a:t>
            </a:r>
            <a:endParaRPr lang="es-EC" sz="700" dirty="0"/>
          </a:p>
        </p:txBody>
      </p:sp>
      <p:pic>
        <p:nvPicPr>
          <p:cNvPr id="3" name="Imagen 2"/>
          <p:cNvPicPr>
            <a:picLocks noChangeAspect="1"/>
          </p:cNvPicPr>
          <p:nvPr/>
        </p:nvPicPr>
        <p:blipFill rotWithShape="1">
          <a:blip r:embed="rId2"/>
          <a:srcRect l="51849" t="44792" r="23615" b="21655"/>
          <a:stretch/>
        </p:blipFill>
        <p:spPr>
          <a:xfrm>
            <a:off x="1347538" y="1274863"/>
            <a:ext cx="4096659" cy="3149691"/>
          </a:xfrm>
          <a:prstGeom prst="rect">
            <a:avLst/>
          </a:prstGeom>
        </p:spPr>
      </p:pic>
      <p:pic>
        <p:nvPicPr>
          <p:cNvPr id="11" name="Imagen 10"/>
          <p:cNvPicPr>
            <a:picLocks noChangeAspect="1"/>
          </p:cNvPicPr>
          <p:nvPr/>
        </p:nvPicPr>
        <p:blipFill rotWithShape="1">
          <a:blip r:embed="rId2"/>
          <a:srcRect l="22142" t="44904" r="54126" b="21430"/>
          <a:stretch/>
        </p:blipFill>
        <p:spPr>
          <a:xfrm>
            <a:off x="6799140" y="1343665"/>
            <a:ext cx="4185060" cy="3337882"/>
          </a:xfrm>
          <a:prstGeom prst="rect">
            <a:avLst/>
          </a:prstGeom>
        </p:spPr>
      </p:pic>
    </p:spTree>
    <p:extLst>
      <p:ext uri="{BB962C8B-B14F-4D97-AF65-F5344CB8AC3E}">
        <p14:creationId xmlns:p14="http://schemas.microsoft.com/office/powerpoint/2010/main" val="1926182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81635" y="642649"/>
            <a:ext cx="10778913" cy="369332"/>
          </a:xfrm>
          <a:prstGeom prst="rect">
            <a:avLst/>
          </a:prstGeom>
        </p:spPr>
        <p:txBody>
          <a:bodyPr wrap="none">
            <a:spAutoFit/>
          </a:bodyPr>
          <a:lstStyle/>
          <a:p>
            <a:r>
              <a:rPr lang="es-EC" b="1" dirty="0" smtClean="0">
                <a:latin typeface="Comic Sans MS" panose="030F0702030302020204" pitchFamily="66" charset="0"/>
              </a:rPr>
              <a:t>Tabla 6. </a:t>
            </a:r>
            <a:r>
              <a:rPr lang="es-MX" b="1" dirty="0">
                <a:latin typeface="Comic Sans MS" panose="030F0702030302020204" pitchFamily="66" charset="0"/>
              </a:rPr>
              <a:t>Prueba de significancia de </a:t>
            </a:r>
            <a:r>
              <a:rPr lang="es-MX" b="1" dirty="0" err="1">
                <a:latin typeface="Comic Sans MS" panose="030F0702030302020204" pitchFamily="66" charset="0"/>
              </a:rPr>
              <a:t>Tukey</a:t>
            </a:r>
            <a:r>
              <a:rPr lang="es-MX" b="1" dirty="0">
                <a:latin typeface="Comic Sans MS" panose="030F0702030302020204" pitchFamily="66" charset="0"/>
              </a:rPr>
              <a:t> de la interacción </a:t>
            </a:r>
            <a:r>
              <a:rPr lang="es-MX" b="1" dirty="0" err="1">
                <a:latin typeface="Comic Sans MS" panose="030F0702030302020204" pitchFamily="66" charset="0"/>
              </a:rPr>
              <a:t>AxBxC</a:t>
            </a:r>
            <a:r>
              <a:rPr lang="es-MX" b="1" dirty="0">
                <a:latin typeface="Comic Sans MS" panose="030F0702030302020204" pitchFamily="66" charset="0"/>
              </a:rPr>
              <a:t> para la obtención del vino.</a:t>
            </a:r>
            <a:endParaRPr lang="es-EC" dirty="0"/>
          </a:p>
        </p:txBody>
      </p:sp>
      <p:graphicFrame>
        <p:nvGraphicFramePr>
          <p:cNvPr id="8" name="Gráfico 7"/>
          <p:cNvGraphicFramePr/>
          <p:nvPr>
            <p:extLst>
              <p:ext uri="{D42A27DB-BD31-4B8C-83A1-F6EECF244321}">
                <p14:modId xmlns:p14="http://schemas.microsoft.com/office/powerpoint/2010/main" val="2211694035"/>
              </p:ext>
            </p:extLst>
          </p:nvPr>
        </p:nvGraphicFramePr>
        <p:xfrm>
          <a:off x="380453" y="1288617"/>
          <a:ext cx="5759450" cy="3712607"/>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ángulo redondeado 8"/>
          <p:cNvSpPr/>
          <p:nvPr/>
        </p:nvSpPr>
        <p:spPr>
          <a:xfrm>
            <a:off x="1968405" y="5035516"/>
            <a:ext cx="3165233" cy="101556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MX" sz="1100" dirty="0" smtClean="0"/>
              <a:t>(</a:t>
            </a:r>
            <a:r>
              <a:rPr lang="es-MX" sz="1100" dirty="0"/>
              <a:t>Lucero, 2015) </a:t>
            </a:r>
            <a:endParaRPr lang="es-MX" sz="1100" dirty="0" smtClean="0"/>
          </a:p>
          <a:p>
            <a:pPr algn="ctr"/>
            <a:r>
              <a:rPr lang="es-MX" sz="1100" dirty="0" smtClean="0"/>
              <a:t>Las </a:t>
            </a:r>
            <a:r>
              <a:rPr lang="es-MX" sz="1100" dirty="0"/>
              <a:t>levaduras dejan de convertir los azúcares en alcohol porque ya no se encuentran azúcares en el medio o porque han sido inactivadas por la concentración del alcohol </a:t>
            </a:r>
            <a:r>
              <a:rPr lang="es-MX" sz="1100" dirty="0" smtClean="0"/>
              <a:t>presente.</a:t>
            </a:r>
            <a:endParaRPr lang="es-EC" sz="1100" dirty="0"/>
          </a:p>
        </p:txBody>
      </p:sp>
      <p:graphicFrame>
        <p:nvGraphicFramePr>
          <p:cNvPr id="10" name="Gráfico 9"/>
          <p:cNvGraphicFramePr/>
          <p:nvPr>
            <p:extLst>
              <p:ext uri="{D42A27DB-BD31-4B8C-83A1-F6EECF244321}">
                <p14:modId xmlns:p14="http://schemas.microsoft.com/office/powerpoint/2010/main" val="759342323"/>
              </p:ext>
            </p:extLst>
          </p:nvPr>
        </p:nvGraphicFramePr>
        <p:xfrm>
          <a:off x="5971090" y="1460724"/>
          <a:ext cx="5719161" cy="3111276"/>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ángulo redondeado 14"/>
          <p:cNvSpPr/>
          <p:nvPr/>
        </p:nvSpPr>
        <p:spPr>
          <a:xfrm>
            <a:off x="5378702" y="5247519"/>
            <a:ext cx="2351546" cy="5915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1200" i="1" dirty="0" err="1"/>
              <a:t>Saccharomyces</a:t>
            </a:r>
            <a:r>
              <a:rPr lang="es-EC" sz="1200" i="1" dirty="0"/>
              <a:t> </a:t>
            </a:r>
            <a:r>
              <a:rPr lang="es-EC" sz="1200" i="1" dirty="0" err="1"/>
              <a:t>cerevisiae</a:t>
            </a:r>
            <a:r>
              <a:rPr lang="es-EC" sz="1200" i="1" dirty="0"/>
              <a:t> y </a:t>
            </a:r>
            <a:r>
              <a:rPr lang="es-EC" sz="1200" i="1" dirty="0" err="1"/>
              <a:t>Hanseniaspora</a:t>
            </a:r>
            <a:r>
              <a:rPr lang="es-EC" sz="1200" i="1" dirty="0"/>
              <a:t> </a:t>
            </a:r>
            <a:r>
              <a:rPr lang="es-EC" sz="1200" i="1" dirty="0" err="1"/>
              <a:t>uvarum</a:t>
            </a:r>
            <a:endParaRPr lang="es-EC" sz="1200" i="1" dirty="0"/>
          </a:p>
        </p:txBody>
      </p:sp>
    </p:spTree>
    <p:extLst>
      <p:ext uri="{BB962C8B-B14F-4D97-AF65-F5344CB8AC3E}">
        <p14:creationId xmlns:p14="http://schemas.microsoft.com/office/powerpoint/2010/main" val="220068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Graphic spid="10" grpId="0">
        <p:bldAsOne/>
      </p:bldGraphic>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88115" y="698920"/>
            <a:ext cx="10612201" cy="369332"/>
          </a:xfrm>
          <a:prstGeom prst="rect">
            <a:avLst/>
          </a:prstGeom>
        </p:spPr>
        <p:txBody>
          <a:bodyPr wrap="none">
            <a:spAutoFit/>
          </a:bodyPr>
          <a:lstStyle/>
          <a:p>
            <a:r>
              <a:rPr lang="es-EC" b="1" dirty="0">
                <a:latin typeface="Comic Sans MS" panose="030F0702030302020204" pitchFamily="66" charset="0"/>
              </a:rPr>
              <a:t>Tabla </a:t>
            </a:r>
            <a:r>
              <a:rPr lang="es-EC" b="1" dirty="0" smtClean="0">
                <a:latin typeface="Comic Sans MS" panose="030F0702030302020204" pitchFamily="66" charset="0"/>
              </a:rPr>
              <a:t>7. </a:t>
            </a:r>
            <a:r>
              <a:rPr lang="es-MX" b="1" dirty="0">
                <a:latin typeface="Comic Sans MS" panose="030F0702030302020204" pitchFamily="66" charset="0"/>
              </a:rPr>
              <a:t>Prueba de significancia de </a:t>
            </a:r>
            <a:r>
              <a:rPr lang="es-MX" b="1" dirty="0" err="1">
                <a:latin typeface="Comic Sans MS" panose="030F0702030302020204" pitchFamily="66" charset="0"/>
              </a:rPr>
              <a:t>Tukey</a:t>
            </a:r>
            <a:r>
              <a:rPr lang="es-MX" b="1" dirty="0">
                <a:latin typeface="Comic Sans MS" panose="030F0702030302020204" pitchFamily="66" charset="0"/>
              </a:rPr>
              <a:t> del Factor A para la obtención del alcohol etílico.</a:t>
            </a:r>
            <a:endParaRPr lang="es-EC" dirty="0"/>
          </a:p>
        </p:txBody>
      </p:sp>
      <p:sp>
        <p:nvSpPr>
          <p:cNvPr id="13" name="Rectángulo redondeado 12"/>
          <p:cNvSpPr/>
          <p:nvPr/>
        </p:nvSpPr>
        <p:spPr>
          <a:xfrm>
            <a:off x="1842867" y="4685433"/>
            <a:ext cx="2686930" cy="120982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MX" sz="1200" dirty="0"/>
              <a:t>(López, 2013) </a:t>
            </a:r>
            <a:endParaRPr lang="es-MX" sz="1200" dirty="0" smtClean="0"/>
          </a:p>
          <a:p>
            <a:pPr algn="ctr"/>
            <a:r>
              <a:rPr lang="es-MX" sz="1200" dirty="0" smtClean="0"/>
              <a:t>Rendimiento </a:t>
            </a:r>
            <a:r>
              <a:rPr lang="es-MX" sz="1200" dirty="0"/>
              <a:t>de alcohol etílico a partir de destilado de mucílago fermentado </a:t>
            </a:r>
            <a:r>
              <a:rPr lang="es-MX" sz="1200" dirty="0" smtClean="0"/>
              <a:t>de </a:t>
            </a:r>
            <a:r>
              <a:rPr lang="es-MX" sz="1200" dirty="0"/>
              <a:t>la variedad CCN-51 </a:t>
            </a:r>
            <a:r>
              <a:rPr lang="es-MX" sz="1200" dirty="0" smtClean="0"/>
              <a:t>= 25%</a:t>
            </a:r>
            <a:endParaRPr lang="es-EC" sz="1000" dirty="0"/>
          </a:p>
        </p:txBody>
      </p:sp>
      <p:sp>
        <p:nvSpPr>
          <p:cNvPr id="15" name="Rectángulo redondeado 14"/>
          <p:cNvSpPr/>
          <p:nvPr/>
        </p:nvSpPr>
        <p:spPr>
          <a:xfrm>
            <a:off x="7073704" y="4768247"/>
            <a:ext cx="2450124" cy="104419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MX" sz="1200" dirty="0"/>
              <a:t>NTE (INEN 0362, </a:t>
            </a:r>
            <a:r>
              <a:rPr lang="es-MX" sz="1200" dirty="0" smtClean="0"/>
              <a:t>2014)</a:t>
            </a:r>
          </a:p>
          <a:p>
            <a:pPr algn="ctr"/>
            <a:r>
              <a:rPr lang="es-MX" sz="1200" dirty="0" smtClean="0"/>
              <a:t>10 </a:t>
            </a:r>
            <a:r>
              <a:rPr lang="es-MX" sz="1200" dirty="0"/>
              <a:t>mg/100 ml para poder ser </a:t>
            </a:r>
            <a:r>
              <a:rPr lang="es-MX" sz="1200" dirty="0" smtClean="0"/>
              <a:t>de </a:t>
            </a:r>
            <a:r>
              <a:rPr lang="es-MX" sz="1200" dirty="0"/>
              <a:t>consumo humano.</a:t>
            </a:r>
            <a:endParaRPr lang="es-EC" sz="1000" dirty="0"/>
          </a:p>
        </p:txBody>
      </p:sp>
      <p:pic>
        <p:nvPicPr>
          <p:cNvPr id="2" name="Imagen 1"/>
          <p:cNvPicPr>
            <a:picLocks noChangeAspect="1"/>
          </p:cNvPicPr>
          <p:nvPr/>
        </p:nvPicPr>
        <p:blipFill rotWithShape="1">
          <a:blip r:embed="rId2"/>
          <a:srcRect l="26081" t="41722" r="50986" b="26260"/>
          <a:stretch/>
        </p:blipFill>
        <p:spPr>
          <a:xfrm>
            <a:off x="1039658" y="1304034"/>
            <a:ext cx="3984489" cy="3127610"/>
          </a:xfrm>
          <a:prstGeom prst="rect">
            <a:avLst/>
          </a:prstGeom>
        </p:spPr>
      </p:pic>
      <p:pic>
        <p:nvPicPr>
          <p:cNvPr id="16" name="Imagen 15"/>
          <p:cNvPicPr>
            <a:picLocks noChangeAspect="1"/>
          </p:cNvPicPr>
          <p:nvPr/>
        </p:nvPicPr>
        <p:blipFill rotWithShape="1">
          <a:blip r:embed="rId2"/>
          <a:srcRect l="53042" t="41722" r="24025" b="26260"/>
          <a:stretch/>
        </p:blipFill>
        <p:spPr>
          <a:xfrm>
            <a:off x="6306521" y="1304034"/>
            <a:ext cx="3984489" cy="3127610"/>
          </a:xfrm>
          <a:prstGeom prst="rect">
            <a:avLst/>
          </a:prstGeom>
        </p:spPr>
      </p:pic>
    </p:spTree>
    <p:extLst>
      <p:ext uri="{BB962C8B-B14F-4D97-AF65-F5344CB8AC3E}">
        <p14:creationId xmlns:p14="http://schemas.microsoft.com/office/powerpoint/2010/main" val="59085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55078" y="543338"/>
            <a:ext cx="10538227" cy="369332"/>
          </a:xfrm>
          <a:prstGeom prst="rect">
            <a:avLst/>
          </a:prstGeom>
        </p:spPr>
        <p:txBody>
          <a:bodyPr wrap="square">
            <a:spAutoFit/>
          </a:bodyPr>
          <a:lstStyle/>
          <a:p>
            <a:r>
              <a:rPr lang="es-EC" b="1" dirty="0" smtClean="0">
                <a:latin typeface="Comic Sans MS" panose="030F0702030302020204" pitchFamily="66" charset="0"/>
              </a:rPr>
              <a:t>Tabla 8. </a:t>
            </a:r>
            <a:r>
              <a:rPr lang="es-MX" b="1" dirty="0">
                <a:latin typeface="Comic Sans MS" panose="030F0702030302020204" pitchFamily="66" charset="0"/>
              </a:rPr>
              <a:t>Prueba de significancia de </a:t>
            </a:r>
            <a:r>
              <a:rPr lang="es-MX" b="1" dirty="0" err="1">
                <a:latin typeface="Comic Sans MS" panose="030F0702030302020204" pitchFamily="66" charset="0"/>
              </a:rPr>
              <a:t>Tukey</a:t>
            </a:r>
            <a:r>
              <a:rPr lang="es-MX" b="1" dirty="0">
                <a:latin typeface="Comic Sans MS" panose="030F0702030302020204" pitchFamily="66" charset="0"/>
              </a:rPr>
              <a:t> del Factor B para la obtención del alcohol etílico</a:t>
            </a:r>
            <a:endParaRPr lang="es-EC" dirty="0"/>
          </a:p>
        </p:txBody>
      </p:sp>
      <p:sp>
        <p:nvSpPr>
          <p:cNvPr id="9" name="Rectángulo redondeado 8"/>
          <p:cNvSpPr/>
          <p:nvPr/>
        </p:nvSpPr>
        <p:spPr>
          <a:xfrm>
            <a:off x="4865075" y="4782314"/>
            <a:ext cx="2773681" cy="123865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MX" sz="1200" dirty="0"/>
              <a:t>(Cuenca &amp; </a:t>
            </a:r>
            <a:r>
              <a:rPr lang="es-MX" sz="1200" dirty="0" err="1"/>
              <a:t>Collay</a:t>
            </a:r>
            <a:r>
              <a:rPr lang="es-MX" sz="1200" dirty="0"/>
              <a:t>, 2015) </a:t>
            </a:r>
            <a:endParaRPr lang="es-MX" sz="1200" dirty="0" smtClean="0"/>
          </a:p>
          <a:p>
            <a:pPr algn="ctr"/>
            <a:r>
              <a:rPr lang="es-MX" sz="1200" dirty="0" smtClean="0"/>
              <a:t>Metanol </a:t>
            </a:r>
            <a:r>
              <a:rPr lang="es-MX" sz="1200" dirty="0"/>
              <a:t>en los vinos suele estar en pequeña proporción, siendo en las bebidas destiladas donde aumenta su concentración, debido a ser volátil. </a:t>
            </a:r>
            <a:endParaRPr lang="es-EC" sz="1000" dirty="0"/>
          </a:p>
        </p:txBody>
      </p:sp>
      <p:pic>
        <p:nvPicPr>
          <p:cNvPr id="2" name="Imagen 1"/>
          <p:cNvPicPr>
            <a:picLocks noChangeAspect="1"/>
          </p:cNvPicPr>
          <p:nvPr/>
        </p:nvPicPr>
        <p:blipFill rotWithShape="1">
          <a:blip r:embed="rId2"/>
          <a:srcRect l="34342" t="38871" r="33232" b="16392"/>
          <a:stretch/>
        </p:blipFill>
        <p:spPr>
          <a:xfrm>
            <a:off x="3790737" y="1299409"/>
            <a:ext cx="4219073" cy="3272591"/>
          </a:xfrm>
          <a:prstGeom prst="rect">
            <a:avLst/>
          </a:prstGeom>
        </p:spPr>
      </p:pic>
    </p:spTree>
    <p:extLst>
      <p:ext uri="{BB962C8B-B14F-4D97-AF65-F5344CB8AC3E}">
        <p14:creationId xmlns:p14="http://schemas.microsoft.com/office/powerpoint/2010/main" val="373123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97280" y="642649"/>
            <a:ext cx="10487166" cy="369332"/>
          </a:xfrm>
          <a:prstGeom prst="rect">
            <a:avLst/>
          </a:prstGeom>
        </p:spPr>
        <p:txBody>
          <a:bodyPr wrap="none">
            <a:spAutoFit/>
          </a:bodyPr>
          <a:lstStyle/>
          <a:p>
            <a:r>
              <a:rPr lang="es-EC" b="1" dirty="0" smtClean="0">
                <a:latin typeface="Comic Sans MS" panose="030F0702030302020204" pitchFamily="66" charset="0"/>
              </a:rPr>
              <a:t>Tabla 9. </a:t>
            </a:r>
            <a:r>
              <a:rPr lang="es-MX" b="1" dirty="0">
                <a:latin typeface="Comic Sans MS" panose="030F0702030302020204" pitchFamily="66" charset="0"/>
              </a:rPr>
              <a:t>Prueba de significancia de </a:t>
            </a:r>
            <a:r>
              <a:rPr lang="es-MX" b="1" dirty="0" err="1">
                <a:latin typeface="Comic Sans MS" panose="030F0702030302020204" pitchFamily="66" charset="0"/>
              </a:rPr>
              <a:t>Tukey</a:t>
            </a:r>
            <a:r>
              <a:rPr lang="es-MX" b="1" dirty="0">
                <a:latin typeface="Comic Sans MS" panose="030F0702030302020204" pitchFamily="66" charset="0"/>
              </a:rPr>
              <a:t> del Factor C para la obtención del alcohol etílico</a:t>
            </a:r>
            <a:endParaRPr lang="es-EC" dirty="0"/>
          </a:p>
        </p:txBody>
      </p:sp>
      <p:sp>
        <p:nvSpPr>
          <p:cNvPr id="9" name="Rectángulo redondeado 8"/>
          <p:cNvSpPr/>
          <p:nvPr/>
        </p:nvSpPr>
        <p:spPr>
          <a:xfrm>
            <a:off x="4822872" y="4676574"/>
            <a:ext cx="2773681" cy="98544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MX" sz="1200" dirty="0" smtClean="0"/>
              <a:t>Dentro </a:t>
            </a:r>
            <a:r>
              <a:rPr lang="es-MX" sz="1200" dirty="0"/>
              <a:t>de lo establecido por la Norma (INEN 0362, 2014) para consumo humano. </a:t>
            </a:r>
            <a:endParaRPr lang="es-EC" sz="1000" dirty="0"/>
          </a:p>
        </p:txBody>
      </p:sp>
      <p:pic>
        <p:nvPicPr>
          <p:cNvPr id="2" name="Imagen 1"/>
          <p:cNvPicPr>
            <a:picLocks noChangeAspect="1"/>
          </p:cNvPicPr>
          <p:nvPr/>
        </p:nvPicPr>
        <p:blipFill rotWithShape="1">
          <a:blip r:embed="rId2"/>
          <a:srcRect l="33355" t="39529" r="31999" b="14857"/>
          <a:stretch/>
        </p:blipFill>
        <p:spPr>
          <a:xfrm>
            <a:off x="3749631" y="1299410"/>
            <a:ext cx="4507832" cy="3112170"/>
          </a:xfrm>
          <a:prstGeom prst="rect">
            <a:avLst/>
          </a:prstGeom>
        </p:spPr>
      </p:pic>
      <p:sp>
        <p:nvSpPr>
          <p:cNvPr id="3" name="Marcador de contenido 2"/>
          <p:cNvSpPr>
            <a:spLocks noGrp="1"/>
          </p:cNvSpPr>
          <p:nvPr>
            <p:ph idx="1"/>
          </p:nvPr>
        </p:nvSpPr>
        <p:spPr/>
        <p:txBody>
          <a:bodyPr/>
          <a:lstStyle/>
          <a:p>
            <a:endParaRPr lang="es-EC"/>
          </a:p>
        </p:txBody>
      </p:sp>
    </p:spTree>
    <p:extLst>
      <p:ext uri="{BB962C8B-B14F-4D97-AF65-F5344CB8AC3E}">
        <p14:creationId xmlns:p14="http://schemas.microsoft.com/office/powerpoint/2010/main" val="244041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50738" y="481764"/>
            <a:ext cx="10949375" cy="646331"/>
          </a:xfrm>
          <a:prstGeom prst="rect">
            <a:avLst/>
          </a:prstGeom>
        </p:spPr>
        <p:txBody>
          <a:bodyPr wrap="square">
            <a:spAutoFit/>
          </a:bodyPr>
          <a:lstStyle/>
          <a:p>
            <a:r>
              <a:rPr lang="es-EC" b="1" dirty="0" smtClean="0">
                <a:latin typeface="Comic Sans MS" panose="030F0702030302020204" pitchFamily="66" charset="0"/>
              </a:rPr>
              <a:t>Tabla 10. </a:t>
            </a:r>
            <a:r>
              <a:rPr lang="es-MX" b="1" dirty="0">
                <a:latin typeface="Comic Sans MS" panose="030F0702030302020204" pitchFamily="66" charset="0"/>
              </a:rPr>
              <a:t>Prueba de significancia de </a:t>
            </a:r>
            <a:r>
              <a:rPr lang="es-MX" b="1" dirty="0" err="1">
                <a:latin typeface="Comic Sans MS" panose="030F0702030302020204" pitchFamily="66" charset="0"/>
              </a:rPr>
              <a:t>Tukey</a:t>
            </a:r>
            <a:r>
              <a:rPr lang="es-MX" b="1" dirty="0">
                <a:latin typeface="Comic Sans MS" panose="030F0702030302020204" pitchFamily="66" charset="0"/>
              </a:rPr>
              <a:t> de la interacción </a:t>
            </a:r>
            <a:r>
              <a:rPr lang="es-MX" b="1" dirty="0" err="1">
                <a:latin typeface="Comic Sans MS" panose="030F0702030302020204" pitchFamily="66" charset="0"/>
              </a:rPr>
              <a:t>AxBxC</a:t>
            </a:r>
            <a:r>
              <a:rPr lang="es-MX" b="1" dirty="0">
                <a:latin typeface="Comic Sans MS" panose="030F0702030302020204" pitchFamily="66" charset="0"/>
              </a:rPr>
              <a:t> para la obtención del alcohol etílico.</a:t>
            </a:r>
            <a:r>
              <a:rPr lang="es-EC" b="1" dirty="0" smtClean="0">
                <a:latin typeface="Comic Sans MS" panose="030F0702030302020204" pitchFamily="66" charset="0"/>
              </a:rPr>
              <a:t> </a:t>
            </a:r>
            <a:endParaRPr lang="es-EC" dirty="0"/>
          </a:p>
        </p:txBody>
      </p:sp>
      <p:graphicFrame>
        <p:nvGraphicFramePr>
          <p:cNvPr id="10" name="Gráfico 9"/>
          <p:cNvGraphicFramePr/>
          <p:nvPr>
            <p:extLst>
              <p:ext uri="{D42A27DB-BD31-4B8C-83A1-F6EECF244321}">
                <p14:modId xmlns:p14="http://schemas.microsoft.com/office/powerpoint/2010/main" val="2808644718"/>
              </p:ext>
            </p:extLst>
          </p:nvPr>
        </p:nvGraphicFramePr>
        <p:xfrm>
          <a:off x="167070" y="1422401"/>
          <a:ext cx="6019849" cy="2862943"/>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ángulo redondeado 10"/>
          <p:cNvSpPr/>
          <p:nvPr/>
        </p:nvSpPr>
        <p:spPr>
          <a:xfrm>
            <a:off x="1595973" y="4574357"/>
            <a:ext cx="2564899" cy="98544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MX" sz="1200" dirty="0"/>
              <a:t>(López, </a:t>
            </a:r>
            <a:r>
              <a:rPr lang="es-MX" sz="1200" dirty="0" smtClean="0"/>
              <a:t>2013)</a:t>
            </a:r>
          </a:p>
          <a:p>
            <a:pPr algn="ctr"/>
            <a:r>
              <a:rPr lang="es-MX" sz="1200" dirty="0" smtClean="0"/>
              <a:t> </a:t>
            </a:r>
            <a:r>
              <a:rPr lang="es-MX" sz="1200" dirty="0"/>
              <a:t>25% de rendimiento para CCN-51 </a:t>
            </a:r>
            <a:r>
              <a:rPr lang="es-MX" sz="1200" dirty="0" smtClean="0"/>
              <a:t> </a:t>
            </a:r>
            <a:r>
              <a:rPr lang="es-MX" sz="1200" dirty="0"/>
              <a:t>17,55% para Nacional.</a:t>
            </a:r>
            <a:endParaRPr lang="es-EC" sz="1000" dirty="0"/>
          </a:p>
        </p:txBody>
      </p:sp>
      <p:graphicFrame>
        <p:nvGraphicFramePr>
          <p:cNvPr id="12" name="Gráfico 11"/>
          <p:cNvGraphicFramePr/>
          <p:nvPr>
            <p:extLst>
              <p:ext uri="{D42A27DB-BD31-4B8C-83A1-F6EECF244321}">
                <p14:modId xmlns:p14="http://schemas.microsoft.com/office/powerpoint/2010/main" val="291543636"/>
              </p:ext>
            </p:extLst>
          </p:nvPr>
        </p:nvGraphicFramePr>
        <p:xfrm>
          <a:off x="6325425" y="1370483"/>
          <a:ext cx="5572125" cy="3448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528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animBg="1"/>
      <p:bldGraphic spid="1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p:nvPr/>
        </p:nvPicPr>
        <p:blipFill rotWithShape="1">
          <a:blip r:embed="rId2">
            <a:extLst>
              <a:ext uri="{28A0092B-C50C-407E-A947-70E740481C1C}">
                <a14:useLocalDpi xmlns:a14="http://schemas.microsoft.com/office/drawing/2010/main" val="0"/>
              </a:ext>
            </a:extLst>
          </a:blip>
          <a:srcRect b="6408"/>
          <a:stretch/>
        </p:blipFill>
        <p:spPr bwMode="auto">
          <a:xfrm>
            <a:off x="3264152" y="1439153"/>
            <a:ext cx="6213677" cy="3466675"/>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171629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6227" y="368968"/>
            <a:ext cx="10058400" cy="822961"/>
          </a:xfrm>
        </p:spPr>
        <p:txBody>
          <a:bodyPr/>
          <a:lstStyle/>
          <a:p>
            <a:r>
              <a:rPr lang="es-EC" b="1" spc="0" dirty="0" smtClean="0">
                <a:ln w="22225">
                  <a:solidFill>
                    <a:schemeClr val="accent2"/>
                  </a:solidFill>
                  <a:prstDash val="solid"/>
                </a:ln>
                <a:solidFill>
                  <a:schemeClr val="accent2">
                    <a:lumMod val="40000"/>
                    <a:lumOff val="60000"/>
                  </a:schemeClr>
                </a:solidFill>
              </a:rPr>
              <a:t>Conclusiones</a:t>
            </a:r>
            <a:r>
              <a:rPr lang="es-EC" dirty="0" smtClean="0"/>
              <a:t> </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423304298"/>
              </p:ext>
            </p:extLst>
          </p:nvPr>
        </p:nvGraphicFramePr>
        <p:xfrm>
          <a:off x="368968" y="1443789"/>
          <a:ext cx="11630527" cy="5037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02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006461236"/>
              </p:ext>
            </p:extLst>
          </p:nvPr>
        </p:nvGraphicFramePr>
        <p:xfrm>
          <a:off x="1089464" y="1191929"/>
          <a:ext cx="9869267" cy="515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a:spLocks noGrp="1"/>
          </p:cNvSpPr>
          <p:nvPr>
            <p:ph type="title"/>
          </p:nvPr>
        </p:nvSpPr>
        <p:spPr>
          <a:xfrm>
            <a:off x="696227" y="368968"/>
            <a:ext cx="10058400" cy="822961"/>
          </a:xfrm>
        </p:spPr>
        <p:txBody>
          <a:bodyPr/>
          <a:lstStyle/>
          <a:p>
            <a:r>
              <a:rPr lang="es-EC" b="1" spc="0" dirty="0" smtClean="0">
                <a:ln w="22225">
                  <a:solidFill>
                    <a:schemeClr val="accent2"/>
                  </a:solidFill>
                  <a:prstDash val="solid"/>
                </a:ln>
                <a:solidFill>
                  <a:schemeClr val="accent2">
                    <a:lumMod val="40000"/>
                    <a:lumOff val="60000"/>
                  </a:schemeClr>
                </a:solidFill>
              </a:rPr>
              <a:t>Conclusiones</a:t>
            </a:r>
            <a:r>
              <a:rPr lang="es-EC" dirty="0" smtClean="0"/>
              <a:t> </a:t>
            </a:r>
            <a:endParaRPr lang="es-EC" dirty="0"/>
          </a:p>
        </p:txBody>
      </p:sp>
      <p:sp>
        <p:nvSpPr>
          <p:cNvPr id="6" name="Nube 5"/>
          <p:cNvSpPr/>
          <p:nvPr/>
        </p:nvSpPr>
        <p:spPr>
          <a:xfrm>
            <a:off x="7962314" y="502304"/>
            <a:ext cx="3404381" cy="151258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3200" dirty="0" smtClean="0"/>
              <a:t>Hipótesis nula </a:t>
            </a:r>
            <a:endParaRPr lang="es-EC" sz="3200" dirty="0"/>
          </a:p>
        </p:txBody>
      </p:sp>
    </p:spTree>
    <p:extLst>
      <p:ext uri="{BB962C8B-B14F-4D97-AF65-F5344CB8AC3E}">
        <p14:creationId xmlns:p14="http://schemas.microsoft.com/office/powerpoint/2010/main" val="238375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961452817"/>
              </p:ext>
            </p:extLst>
          </p:nvPr>
        </p:nvGraphicFramePr>
        <p:xfrm>
          <a:off x="1089465" y="1392396"/>
          <a:ext cx="9461304" cy="515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Nube 5"/>
          <p:cNvSpPr/>
          <p:nvPr/>
        </p:nvSpPr>
        <p:spPr>
          <a:xfrm>
            <a:off x="8625450" y="145488"/>
            <a:ext cx="3404381" cy="151258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3200" dirty="0" smtClean="0"/>
              <a:t>Hipótesis alternativa </a:t>
            </a:r>
            <a:endParaRPr lang="es-EC" sz="3200" dirty="0"/>
          </a:p>
        </p:txBody>
      </p:sp>
      <p:sp>
        <p:nvSpPr>
          <p:cNvPr id="3" name="Pentágono 2"/>
          <p:cNvSpPr/>
          <p:nvPr/>
        </p:nvSpPr>
        <p:spPr>
          <a:xfrm>
            <a:off x="590844" y="1731775"/>
            <a:ext cx="1378634" cy="650939"/>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N</a:t>
            </a:r>
            <a:r>
              <a:rPr lang="es-EC" dirty="0" smtClean="0"/>
              <a:t>acional</a:t>
            </a:r>
            <a:endParaRPr lang="es-EC" dirty="0"/>
          </a:p>
        </p:txBody>
      </p:sp>
      <p:sp>
        <p:nvSpPr>
          <p:cNvPr id="10" name="Rectángulo redondeado 9"/>
          <p:cNvSpPr/>
          <p:nvPr/>
        </p:nvSpPr>
        <p:spPr>
          <a:xfrm>
            <a:off x="5707576" y="1658074"/>
            <a:ext cx="2142197" cy="11116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defTabSz="622300">
              <a:spcBef>
                <a:spcPct val="0"/>
              </a:spcBef>
              <a:spcAft>
                <a:spcPct val="35000"/>
              </a:spcAft>
            </a:pPr>
            <a:r>
              <a:rPr lang="es-ES" sz="1400" b="1" dirty="0"/>
              <a:t>Mucílago</a:t>
            </a:r>
          </a:p>
          <a:p>
            <a:pPr lvl="0" algn="ctr" defTabSz="622300">
              <a:spcBef>
                <a:spcPct val="0"/>
              </a:spcBef>
              <a:spcAft>
                <a:spcPct val="35000"/>
              </a:spcAft>
            </a:pPr>
            <a:r>
              <a:rPr lang="es-EC" sz="1400" dirty="0" smtClean="0"/>
              <a:t>Proteína</a:t>
            </a:r>
            <a:r>
              <a:rPr lang="es-EC" sz="1400" dirty="0"/>
              <a:t>, ceniza, humedad y solidos solubles</a:t>
            </a:r>
            <a:endParaRPr lang="es-ES" sz="1400" dirty="0"/>
          </a:p>
        </p:txBody>
      </p:sp>
      <p:sp>
        <p:nvSpPr>
          <p:cNvPr id="11" name="Rectángulo redondeado 10"/>
          <p:cNvSpPr/>
          <p:nvPr/>
        </p:nvSpPr>
        <p:spPr>
          <a:xfrm>
            <a:off x="7962314" y="1654556"/>
            <a:ext cx="2142197" cy="11116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es-ES" sz="1400" b="1" dirty="0"/>
              <a:t>Vino</a:t>
            </a:r>
          </a:p>
          <a:p>
            <a:pPr lvl="0" algn="ctr"/>
            <a:r>
              <a:rPr lang="es-EC" sz="1400" dirty="0" smtClean="0"/>
              <a:t>Sólidos </a:t>
            </a:r>
            <a:r>
              <a:rPr lang="es-EC" sz="1400" dirty="0"/>
              <a:t>solubles, grados alcohólicos y pH.</a:t>
            </a:r>
          </a:p>
          <a:p>
            <a:pPr lvl="0" algn="ctr"/>
            <a:r>
              <a:rPr lang="es-EC" sz="1400" dirty="0"/>
              <a:t>Nacional 8,5 </a:t>
            </a:r>
            <a:r>
              <a:rPr lang="es-EC" sz="1400" dirty="0" err="1"/>
              <a:t>°GL</a:t>
            </a:r>
            <a:r>
              <a:rPr lang="es-EC" sz="1400" dirty="0"/>
              <a:t>, </a:t>
            </a:r>
          </a:p>
          <a:p>
            <a:pPr lvl="0" algn="ctr"/>
            <a:r>
              <a:rPr lang="es-EC" sz="1400" dirty="0"/>
              <a:t>CCN-51 10,17 </a:t>
            </a:r>
            <a:r>
              <a:rPr lang="es-EC" sz="1400" dirty="0" err="1"/>
              <a:t>°GL</a:t>
            </a:r>
            <a:endParaRPr lang="es-ES" sz="1400" dirty="0"/>
          </a:p>
        </p:txBody>
      </p:sp>
      <p:sp>
        <p:nvSpPr>
          <p:cNvPr id="12" name="Rectángulo redondeado 11"/>
          <p:cNvSpPr/>
          <p:nvPr/>
        </p:nvSpPr>
        <p:spPr>
          <a:xfrm>
            <a:off x="7849773" y="3412869"/>
            <a:ext cx="2142197" cy="11116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es-ES" sz="1400" b="1" dirty="0"/>
              <a:t>Vino</a:t>
            </a:r>
          </a:p>
          <a:p>
            <a:pPr lvl="0" algn="ctr"/>
            <a:r>
              <a:rPr lang="es-EC" sz="1400" dirty="0" smtClean="0"/>
              <a:t>Sólidos </a:t>
            </a:r>
            <a:r>
              <a:rPr lang="es-EC" sz="1400" dirty="0"/>
              <a:t>solubles</a:t>
            </a:r>
          </a:p>
          <a:p>
            <a:pPr lvl="0" algn="ctr"/>
            <a:r>
              <a:rPr lang="es-EC" sz="1400" dirty="0"/>
              <a:t>Levadura: mayor contenido de solidos solubles. </a:t>
            </a:r>
            <a:endParaRPr lang="es-ES" sz="1400" dirty="0"/>
          </a:p>
        </p:txBody>
      </p:sp>
      <p:sp>
        <p:nvSpPr>
          <p:cNvPr id="13" name="Pentágono 12"/>
          <p:cNvSpPr/>
          <p:nvPr/>
        </p:nvSpPr>
        <p:spPr>
          <a:xfrm>
            <a:off x="2557976" y="3873583"/>
            <a:ext cx="1378634" cy="650939"/>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Flora natural</a:t>
            </a:r>
            <a:endParaRPr lang="es-EC" dirty="0"/>
          </a:p>
        </p:txBody>
      </p:sp>
      <p:sp>
        <p:nvSpPr>
          <p:cNvPr id="14" name="Rectángulo redondeado 13"/>
          <p:cNvSpPr/>
          <p:nvPr/>
        </p:nvSpPr>
        <p:spPr>
          <a:xfrm>
            <a:off x="9704364" y="5167664"/>
            <a:ext cx="2142197" cy="11116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es-ES" sz="1400" b="1" dirty="0"/>
              <a:t>Vino</a:t>
            </a:r>
          </a:p>
          <a:p>
            <a:pPr lvl="0" algn="ctr"/>
            <a:r>
              <a:rPr lang="es-EC" sz="1400" dirty="0"/>
              <a:t>sin pasteurización: mayor </a:t>
            </a:r>
            <a:r>
              <a:rPr lang="es-EC" sz="1400" dirty="0" smtClean="0"/>
              <a:t>sólidos </a:t>
            </a:r>
            <a:r>
              <a:rPr lang="es-EC" sz="1400" dirty="0"/>
              <a:t>solubles </a:t>
            </a:r>
          </a:p>
          <a:p>
            <a:pPr lvl="0" algn="ctr"/>
            <a:r>
              <a:rPr lang="es-EC" sz="1400" dirty="0"/>
              <a:t>Pasteurizados: mayor grado alcohólico. </a:t>
            </a:r>
            <a:endParaRPr lang="es-ES" sz="1400" dirty="0"/>
          </a:p>
        </p:txBody>
      </p:sp>
      <p:sp>
        <p:nvSpPr>
          <p:cNvPr id="15" name="Pentágono 14"/>
          <p:cNvSpPr/>
          <p:nvPr/>
        </p:nvSpPr>
        <p:spPr>
          <a:xfrm>
            <a:off x="4248443" y="5628378"/>
            <a:ext cx="1571674" cy="650939"/>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P</a:t>
            </a:r>
            <a:r>
              <a:rPr lang="es-EC" dirty="0" smtClean="0"/>
              <a:t>asteurizado</a:t>
            </a:r>
            <a:endParaRPr lang="es-EC" dirty="0"/>
          </a:p>
        </p:txBody>
      </p:sp>
    </p:spTree>
    <p:extLst>
      <p:ext uri="{BB962C8B-B14F-4D97-AF65-F5344CB8AC3E}">
        <p14:creationId xmlns:p14="http://schemas.microsoft.com/office/powerpoint/2010/main" val="3087249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83212" y="0"/>
            <a:ext cx="10058400" cy="1252025"/>
          </a:xfrm>
        </p:spPr>
        <p:txBody>
          <a:bodyPr anchor="ctr"/>
          <a:lstStyle/>
          <a:p>
            <a:pPr algn="ctr"/>
            <a:r>
              <a:rPr lang="es-ES" sz="5400" b="1" dirty="0" smtClean="0">
                <a:solidFill>
                  <a:schemeClr val="tx1"/>
                </a:solidFill>
                <a:latin typeface="Times New Roman" panose="02020603050405020304" pitchFamily="18" charset="0"/>
                <a:cs typeface="Times New Roman" panose="02020603050405020304" pitchFamily="18" charset="0"/>
              </a:rPr>
              <a:t>OBJETIVOS</a:t>
            </a:r>
            <a:endParaRPr lang="es-ES" sz="5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Diagrama 5"/>
          <p:cNvGraphicFramePr/>
          <p:nvPr>
            <p:extLst>
              <p:ext uri="{D42A27DB-BD31-4B8C-83A1-F6EECF244321}">
                <p14:modId xmlns:p14="http://schemas.microsoft.com/office/powerpoint/2010/main" val="1951734721"/>
              </p:ext>
            </p:extLst>
          </p:nvPr>
        </p:nvGraphicFramePr>
        <p:xfrm>
          <a:off x="5514536" y="1744394"/>
          <a:ext cx="6122572" cy="4323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p:cNvGrpSpPr/>
          <p:nvPr/>
        </p:nvGrpSpPr>
        <p:grpSpPr>
          <a:xfrm>
            <a:off x="1642182" y="3031754"/>
            <a:ext cx="2914798" cy="1748879"/>
            <a:chOff x="747" y="267181"/>
            <a:chExt cx="2914798" cy="1748879"/>
          </a:xfrm>
        </p:grpSpPr>
        <p:sp>
          <p:nvSpPr>
            <p:cNvPr id="8" name="Rectángulo 7"/>
            <p:cNvSpPr/>
            <p:nvPr/>
          </p:nvSpPr>
          <p:spPr>
            <a:xfrm>
              <a:off x="747" y="267181"/>
              <a:ext cx="2914798" cy="1748879"/>
            </a:xfrm>
            <a:prstGeom prst="rect">
              <a:avLst/>
            </a:prstGeom>
          </p:spPr>
          <p:style>
            <a:lnRef idx="3">
              <a:schemeClr val="accent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9" name="Rectángulo 8"/>
            <p:cNvSpPr/>
            <p:nvPr/>
          </p:nvSpPr>
          <p:spPr>
            <a:xfrm>
              <a:off x="747" y="267181"/>
              <a:ext cx="2914798" cy="1748879"/>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76200" tIns="76200" rIns="76200" bIns="76200" numCol="1" spcCol="1270" anchor="ctr" anchorCtr="0">
              <a:noAutofit/>
            </a:bodyPr>
            <a:lstStyle/>
            <a:p>
              <a:pPr lvl="0" algn="just"/>
              <a:r>
                <a:rPr lang="es-EC" sz="2000" dirty="0">
                  <a:latin typeface="Times New Roman" panose="02020603050405020304" pitchFamily="18" charset="0"/>
                  <a:cs typeface="Times New Roman" panose="02020603050405020304" pitchFamily="18" charset="0"/>
                </a:rPr>
                <a:t>Evaluar las características físico químicas del mucílago de cacao </a:t>
              </a:r>
              <a:r>
                <a:rPr lang="es-EC" sz="2000" i="1" dirty="0">
                  <a:latin typeface="Times New Roman" panose="02020603050405020304" pitchFamily="18" charset="0"/>
                  <a:cs typeface="Times New Roman" panose="02020603050405020304" pitchFamily="18" charset="0"/>
                </a:rPr>
                <a:t>(</a:t>
              </a:r>
              <a:r>
                <a:rPr lang="es-EC" sz="2000" i="1" dirty="0" err="1">
                  <a:latin typeface="Times New Roman" panose="02020603050405020304" pitchFamily="18" charset="0"/>
                  <a:cs typeface="Times New Roman" panose="02020603050405020304" pitchFamily="18" charset="0"/>
                </a:rPr>
                <a:t>Theobroma</a:t>
              </a:r>
              <a:r>
                <a:rPr lang="es-EC" sz="2000" i="1" dirty="0">
                  <a:latin typeface="Times New Roman" panose="02020603050405020304" pitchFamily="18" charset="0"/>
                  <a:cs typeface="Times New Roman" panose="02020603050405020304" pitchFamily="18" charset="0"/>
                </a:rPr>
                <a:t> cacao </a:t>
              </a:r>
              <a:r>
                <a:rPr lang="es-EC" sz="2000" dirty="0">
                  <a:latin typeface="Times New Roman" panose="02020603050405020304" pitchFamily="18" charset="0"/>
                  <a:cs typeface="Times New Roman" panose="02020603050405020304" pitchFamily="18" charset="0"/>
                </a:rPr>
                <a:t>L.) para la obtención de alcohol etílico.</a:t>
              </a:r>
            </a:p>
          </p:txBody>
        </p:sp>
      </p:grpSp>
      <p:sp>
        <p:nvSpPr>
          <p:cNvPr id="11" name="Rectángulo redondeado 10"/>
          <p:cNvSpPr/>
          <p:nvPr/>
        </p:nvSpPr>
        <p:spPr>
          <a:xfrm>
            <a:off x="1805353" y="1227489"/>
            <a:ext cx="2588455" cy="51690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400" b="1" dirty="0" smtClean="0">
                <a:latin typeface="Times New Roman" panose="02020603050405020304" pitchFamily="18" charset="0"/>
                <a:cs typeface="Times New Roman" panose="02020603050405020304" pitchFamily="18" charset="0"/>
              </a:rPr>
              <a:t>GENERAL</a:t>
            </a:r>
            <a:endParaRPr lang="es-EC" sz="2400" b="1" dirty="0">
              <a:latin typeface="Times New Roman" panose="02020603050405020304" pitchFamily="18" charset="0"/>
              <a:cs typeface="Times New Roman" panose="02020603050405020304" pitchFamily="18" charset="0"/>
            </a:endParaRPr>
          </a:p>
        </p:txBody>
      </p:sp>
      <p:sp>
        <p:nvSpPr>
          <p:cNvPr id="12" name="Rectángulo redondeado 11"/>
          <p:cNvSpPr/>
          <p:nvPr/>
        </p:nvSpPr>
        <p:spPr>
          <a:xfrm>
            <a:off x="7148731" y="1227488"/>
            <a:ext cx="2588455" cy="51690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400" b="1" dirty="0" smtClean="0">
                <a:latin typeface="Times New Roman" panose="02020603050405020304" pitchFamily="18" charset="0"/>
                <a:cs typeface="Times New Roman" panose="02020603050405020304" pitchFamily="18" charset="0"/>
              </a:rPr>
              <a:t>ESPECÍFICOS</a:t>
            </a:r>
            <a:endParaRPr lang="es-EC" sz="2400" b="1" dirty="0">
              <a:latin typeface="Times New Roman" panose="02020603050405020304" pitchFamily="18" charset="0"/>
              <a:cs typeface="Times New Roman" panose="02020603050405020304" pitchFamily="18" charset="0"/>
            </a:endParaRPr>
          </a:p>
        </p:txBody>
      </p:sp>
      <p:sp>
        <p:nvSpPr>
          <p:cNvPr id="13" name="Abrir llave 12"/>
          <p:cNvSpPr/>
          <p:nvPr/>
        </p:nvSpPr>
        <p:spPr>
          <a:xfrm rot="5400000">
            <a:off x="5845669" y="-1872723"/>
            <a:ext cx="404529" cy="5795891"/>
          </a:xfrm>
          <a:prstGeom prst="lef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C"/>
          </a:p>
        </p:txBody>
      </p:sp>
      <p:sp>
        <p:nvSpPr>
          <p:cNvPr id="14" name="Flecha abajo 13"/>
          <p:cNvSpPr/>
          <p:nvPr/>
        </p:nvSpPr>
        <p:spPr>
          <a:xfrm>
            <a:off x="2889152" y="1871004"/>
            <a:ext cx="420856" cy="97067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5" name="Abrir llave 14"/>
          <p:cNvSpPr/>
          <p:nvPr/>
        </p:nvSpPr>
        <p:spPr>
          <a:xfrm rot="5400000">
            <a:off x="8436943" y="864620"/>
            <a:ext cx="277758" cy="1988234"/>
          </a:xfrm>
          <a:prstGeom prst="lef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C"/>
          </a:p>
        </p:txBody>
      </p:sp>
      <p:cxnSp>
        <p:nvCxnSpPr>
          <p:cNvPr id="17" name="Conector recto 16"/>
          <p:cNvCxnSpPr/>
          <p:nvPr/>
        </p:nvCxnSpPr>
        <p:spPr>
          <a:xfrm>
            <a:off x="6850967" y="3727939"/>
            <a:ext cx="0" cy="337624"/>
          </a:xfrm>
          <a:prstGeom prst="line">
            <a:avLst/>
          </a:prstGeom>
        </p:spPr>
        <p:style>
          <a:lnRef idx="1">
            <a:schemeClr val="accent6"/>
          </a:lnRef>
          <a:fillRef idx="0">
            <a:schemeClr val="accent6"/>
          </a:fillRef>
          <a:effectRef idx="0">
            <a:schemeClr val="accent6"/>
          </a:effectRef>
          <a:fontRef idx="minor">
            <a:schemeClr val="tx1"/>
          </a:fontRef>
        </p:style>
      </p:cxnSp>
      <p:cxnSp>
        <p:nvCxnSpPr>
          <p:cNvPr id="18" name="Conector recto 17"/>
          <p:cNvCxnSpPr/>
          <p:nvPr/>
        </p:nvCxnSpPr>
        <p:spPr>
          <a:xfrm>
            <a:off x="10126395" y="3727939"/>
            <a:ext cx="0" cy="337624"/>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7937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C"/>
          </a:p>
        </p:txBody>
      </p:sp>
      <p:graphicFrame>
        <p:nvGraphicFramePr>
          <p:cNvPr id="4" name="Marcador de contenido 3"/>
          <p:cNvGraphicFramePr>
            <a:graphicFrameLocks/>
          </p:cNvGraphicFramePr>
          <p:nvPr>
            <p:extLst>
              <p:ext uri="{D42A27DB-BD31-4B8C-83A1-F6EECF244321}">
                <p14:modId xmlns:p14="http://schemas.microsoft.com/office/powerpoint/2010/main" val="1606696347"/>
              </p:ext>
            </p:extLst>
          </p:nvPr>
        </p:nvGraphicFramePr>
        <p:xfrm>
          <a:off x="157953" y="683640"/>
          <a:ext cx="11630527" cy="5727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Nube 4"/>
          <p:cNvSpPr/>
          <p:nvPr/>
        </p:nvSpPr>
        <p:spPr>
          <a:xfrm>
            <a:off x="1097280" y="2166424"/>
            <a:ext cx="3572948" cy="2082019"/>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600" dirty="0" smtClean="0"/>
              <a:t>Inversión $343,7</a:t>
            </a:r>
          </a:p>
          <a:p>
            <a:pPr algn="ctr"/>
            <a:r>
              <a:rPr lang="es-EC" sz="1600" dirty="0" smtClean="0"/>
              <a:t>Ingresos $51,50</a:t>
            </a:r>
          </a:p>
          <a:p>
            <a:pPr algn="ctr"/>
            <a:endParaRPr lang="es-EC" sz="1600" dirty="0"/>
          </a:p>
          <a:p>
            <a:pPr algn="ctr"/>
            <a:r>
              <a:rPr lang="es-EC" sz="1600" dirty="0" smtClean="0"/>
              <a:t>Inversión $154,9</a:t>
            </a:r>
          </a:p>
          <a:p>
            <a:pPr algn="ctr"/>
            <a:r>
              <a:rPr lang="es-EC" sz="1600" dirty="0"/>
              <a:t>Ingresos </a:t>
            </a:r>
            <a:r>
              <a:rPr lang="es-EC" sz="1600" dirty="0" smtClean="0"/>
              <a:t>$240,3</a:t>
            </a:r>
          </a:p>
        </p:txBody>
      </p:sp>
    </p:spTree>
    <p:extLst>
      <p:ext uri="{BB962C8B-B14F-4D97-AF65-F5344CB8AC3E}">
        <p14:creationId xmlns:p14="http://schemas.microsoft.com/office/powerpoint/2010/main" val="409579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spc="0" dirty="0" smtClean="0">
                <a:ln w="22225">
                  <a:solidFill>
                    <a:schemeClr val="accent2"/>
                  </a:solidFill>
                  <a:prstDash val="solid"/>
                </a:ln>
                <a:solidFill>
                  <a:schemeClr val="accent2">
                    <a:lumMod val="40000"/>
                    <a:lumOff val="60000"/>
                  </a:schemeClr>
                </a:solidFill>
              </a:rPr>
              <a:t>Recomendaciones </a:t>
            </a:r>
            <a:endParaRPr lang="es-EC" b="1" spc="0" dirty="0">
              <a:ln w="22225">
                <a:solidFill>
                  <a:schemeClr val="accent2"/>
                </a:solidFill>
                <a:prstDash val="solid"/>
              </a:ln>
              <a:solidFill>
                <a:schemeClr val="accent2">
                  <a:lumMod val="40000"/>
                  <a:lumOff val="60000"/>
                </a:schemeClr>
              </a:solidFill>
            </a:endParaRPr>
          </a:p>
        </p:txBody>
      </p:sp>
      <p:sp>
        <p:nvSpPr>
          <p:cNvPr id="3" name="Marcador de contenido 2"/>
          <p:cNvSpPr>
            <a:spLocks noGrp="1"/>
          </p:cNvSpPr>
          <p:nvPr>
            <p:ph idx="1"/>
          </p:nvPr>
        </p:nvSpPr>
        <p:spPr/>
        <p:txBody>
          <a:bodyPr/>
          <a:lstStyle/>
          <a:p>
            <a:r>
              <a:rPr lang="es-MX" dirty="0"/>
              <a:t>•	Realizar una adecuada recolección de la materia prima, ya que esto influye en el contenido de microorganismos y en la contaminación que puede tener el mucilago. Debido a que este subproducto no es comúnmente utilizado no existen infraestructuras adecuadas para la recolección del mismo en las fincas, por lo que es importante implementar el ingenio de los agricultores al momento de realizar esta práctica</a:t>
            </a:r>
            <a:r>
              <a:rPr lang="es-MX" dirty="0" smtClean="0"/>
              <a:t>.</a:t>
            </a:r>
          </a:p>
          <a:p>
            <a:r>
              <a:rPr lang="es-MX" dirty="0"/>
              <a:t>•	En el proceso de destilación se debe controlar la temperatura en todo momento para evitar que se reduzca y se empiece a destilar metanol, y evitar que aumente demasiado ya que podría filtrarse agua y disminuir la calidad de alcohol etílico a obtener</a:t>
            </a:r>
            <a:r>
              <a:rPr lang="es-MX" dirty="0" smtClean="0"/>
              <a:t>.</a:t>
            </a:r>
          </a:p>
          <a:p>
            <a:r>
              <a:rPr lang="es-MX" dirty="0"/>
              <a:t>•	Para una disminución del contenido de metanol en el producto final se debe profundizar en el proceso del destilado y en los microorganismos fermentativos que se pueden usar para este proceso. </a:t>
            </a:r>
            <a:endParaRPr lang="es-EC" dirty="0"/>
          </a:p>
        </p:txBody>
      </p:sp>
    </p:spTree>
    <p:extLst>
      <p:ext uri="{BB962C8B-B14F-4D97-AF65-F5344CB8AC3E}">
        <p14:creationId xmlns:p14="http://schemas.microsoft.com/office/powerpoint/2010/main" val="30096325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9"/>
          <p:cNvSpPr>
            <a:spLocks noGrp="1"/>
          </p:cNvSpPr>
          <p:nvPr>
            <p:ph type="subTitle" idx="1"/>
          </p:nvPr>
        </p:nvSpPr>
        <p:spPr>
          <a:xfrm>
            <a:off x="792480" y="2825791"/>
            <a:ext cx="11091949" cy="1412916"/>
          </a:xfrm>
        </p:spPr>
        <p:txBody>
          <a:bodyPr>
            <a:noAutofit/>
          </a:bodyPr>
          <a:lstStyle/>
          <a:p>
            <a:r>
              <a:rPr lang="es-ES" sz="5400" b="1" dirty="0">
                <a:solidFill>
                  <a:schemeClr val="tx1"/>
                </a:solidFill>
                <a:latin typeface="Times New Roman" panose="02020603050405020304" pitchFamily="18" charset="0"/>
                <a:cs typeface="Times New Roman" panose="02020603050405020304" pitchFamily="18" charset="0"/>
              </a:rPr>
              <a:t>GRACIAS POR SU ATENCION</a:t>
            </a:r>
          </a:p>
        </p:txBody>
      </p:sp>
    </p:spTree>
    <p:extLst>
      <p:ext uri="{BB962C8B-B14F-4D97-AF65-F5344CB8AC3E}">
        <p14:creationId xmlns:p14="http://schemas.microsoft.com/office/powerpoint/2010/main" val="1151329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235612" y="-5713"/>
            <a:ext cx="10058400" cy="145075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5400" b="1" dirty="0" smtClean="0">
                <a:solidFill>
                  <a:schemeClr val="tx1"/>
                </a:solidFill>
                <a:latin typeface="Times New Roman" panose="02020603050405020304" pitchFamily="18" charset="0"/>
                <a:cs typeface="Times New Roman" panose="02020603050405020304" pitchFamily="18" charset="0"/>
              </a:rPr>
              <a:t>HIPÓTESIS</a:t>
            </a:r>
            <a:endParaRPr lang="es-ES" sz="5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2554562962"/>
              </p:ext>
            </p:extLst>
          </p:nvPr>
        </p:nvGraphicFramePr>
        <p:xfrm>
          <a:off x="182879" y="719666"/>
          <a:ext cx="11760591" cy="6032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365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249680" y="0"/>
            <a:ext cx="10058400" cy="105507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5400" b="1" dirty="0" smtClean="0">
                <a:solidFill>
                  <a:schemeClr val="tx1"/>
                </a:solidFill>
                <a:latin typeface="Times New Roman" panose="02020603050405020304" pitchFamily="18" charset="0"/>
                <a:cs typeface="Times New Roman" panose="02020603050405020304" pitchFamily="18" charset="0"/>
              </a:rPr>
              <a:t>MATERIALES Y MÉTODOS</a:t>
            </a:r>
            <a:endParaRPr lang="es-ES" sz="5400" b="1" dirty="0">
              <a:solidFill>
                <a:schemeClr val="tx1"/>
              </a:solidFill>
              <a:latin typeface="Times New Roman" panose="02020603050405020304" pitchFamily="18" charset="0"/>
              <a:cs typeface="Times New Roman" panose="02020603050405020304" pitchFamily="18" charset="0"/>
            </a:endParaRPr>
          </a:p>
        </p:txBody>
      </p:sp>
      <p:pic>
        <p:nvPicPr>
          <p:cNvPr id="5" name="Imagen 4"/>
          <p:cNvPicPr/>
          <p:nvPr/>
        </p:nvPicPr>
        <p:blipFill rotWithShape="1">
          <a:blip r:embed="rId2">
            <a:extLst>
              <a:ext uri="{28A0092B-C50C-407E-A947-70E740481C1C}">
                <a14:useLocalDpi xmlns:a14="http://schemas.microsoft.com/office/drawing/2010/main" val="0"/>
              </a:ext>
            </a:extLst>
          </a:blip>
          <a:srcRect t="1093" b="-1"/>
          <a:stretch/>
        </p:blipFill>
        <p:spPr bwMode="auto">
          <a:xfrm>
            <a:off x="0" y="1307513"/>
            <a:ext cx="6949440" cy="4488375"/>
          </a:xfrm>
          <a:prstGeom prst="rect">
            <a:avLst/>
          </a:prstGeom>
          <a:noFill/>
          <a:ln>
            <a:noFill/>
          </a:ln>
          <a:extLst>
            <a:ext uri="{53640926-AAD7-44d8-BBD7-CCE9431645EC}">
              <a14:shadowObscured xmlns:a14="http://schemas.microsoft.com/office/drawing/2010/main" xmlns=""/>
            </a:ext>
          </a:extLst>
        </p:spPr>
      </p:pic>
      <p:sp>
        <p:nvSpPr>
          <p:cNvPr id="6" name="Rectángulo 5"/>
          <p:cNvSpPr/>
          <p:nvPr/>
        </p:nvSpPr>
        <p:spPr>
          <a:xfrm>
            <a:off x="6949440" y="1110006"/>
            <a:ext cx="5120640" cy="21646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Ubicación Política </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País: 		Ecuador</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Provincia:  	Santo Domingo de los Tsáchilas</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Cantón: 	</a:t>
            </a:r>
            <a:r>
              <a:rPr lang="es-EC" dirty="0" smtClean="0">
                <a:latin typeface="Times New Roman" panose="02020603050405020304" pitchFamily="18" charset="0"/>
                <a:ea typeface="Calibri" panose="020F0502020204030204" pitchFamily="34" charset="0"/>
                <a:cs typeface="Times New Roman" panose="02020603050405020304" pitchFamily="18" charset="0"/>
              </a:rPr>
              <a:t>                 Santo </a:t>
            </a:r>
            <a:r>
              <a:rPr lang="es-EC" dirty="0">
                <a:latin typeface="Times New Roman" panose="02020603050405020304" pitchFamily="18" charset="0"/>
                <a:ea typeface="Calibri" panose="020F0502020204030204" pitchFamily="34" charset="0"/>
                <a:cs typeface="Times New Roman" panose="02020603050405020304" pitchFamily="18" charset="0"/>
              </a:rPr>
              <a:t>Domingo</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Parroquia: 	</a:t>
            </a:r>
            <a:r>
              <a:rPr lang="es-EC" dirty="0" smtClean="0">
                <a:latin typeface="Times New Roman" panose="02020603050405020304" pitchFamily="18" charset="0"/>
                <a:ea typeface="Calibri" panose="020F0502020204030204" pitchFamily="34" charset="0"/>
                <a:cs typeface="Times New Roman" panose="02020603050405020304" pitchFamily="18" charset="0"/>
              </a:rPr>
              <a:t> Luz </a:t>
            </a:r>
            <a:r>
              <a:rPr lang="es-EC" dirty="0">
                <a:latin typeface="Times New Roman" panose="02020603050405020304" pitchFamily="18" charset="0"/>
                <a:ea typeface="Calibri" panose="020F0502020204030204" pitchFamily="34" charset="0"/>
                <a:cs typeface="Times New Roman" panose="02020603050405020304" pitchFamily="18" charset="0"/>
              </a:rPr>
              <a:t>de América </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Sector: 	</a:t>
            </a:r>
            <a:r>
              <a:rPr lang="es-EC" dirty="0" smtClean="0">
                <a:latin typeface="Times New Roman" panose="02020603050405020304" pitchFamily="18" charset="0"/>
                <a:ea typeface="Calibri" panose="020F0502020204030204" pitchFamily="34" charset="0"/>
                <a:cs typeface="Times New Roman" panose="02020603050405020304" pitchFamily="18" charset="0"/>
              </a:rPr>
              <a:t>                  km </a:t>
            </a:r>
            <a:r>
              <a:rPr lang="es-EC" dirty="0">
                <a:latin typeface="Times New Roman" panose="02020603050405020304" pitchFamily="18" charset="0"/>
                <a:ea typeface="Calibri" panose="020F0502020204030204" pitchFamily="34" charset="0"/>
                <a:cs typeface="Times New Roman" panose="02020603050405020304" pitchFamily="18" charset="0"/>
              </a:rPr>
              <a:t>35 Vía Quevedo</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ángulo 6"/>
          <p:cNvSpPr/>
          <p:nvPr/>
        </p:nvSpPr>
        <p:spPr>
          <a:xfrm>
            <a:off x="6949441" y="3637408"/>
            <a:ext cx="5120640" cy="241091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Ecológica </a:t>
            </a:r>
            <a:endPar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Zona de vida:	</a:t>
            </a:r>
            <a:r>
              <a:rPr lang="es-EC" dirty="0" smtClean="0">
                <a:latin typeface="Times New Roman" panose="02020603050405020304" pitchFamily="18" charset="0"/>
                <a:ea typeface="Calibri" panose="020F0502020204030204" pitchFamily="34" charset="0"/>
                <a:cs typeface="Times New Roman" panose="02020603050405020304" pitchFamily="18" charset="0"/>
              </a:rPr>
              <a:t>              Bosque </a:t>
            </a:r>
            <a:r>
              <a:rPr lang="es-EC" dirty="0">
                <a:latin typeface="Times New Roman" panose="02020603050405020304" pitchFamily="18" charset="0"/>
                <a:ea typeface="Calibri" panose="020F0502020204030204" pitchFamily="34" charset="0"/>
                <a:cs typeface="Times New Roman" panose="02020603050405020304" pitchFamily="18" charset="0"/>
              </a:rPr>
              <a:t>húmedo Tropical</a:t>
            </a:r>
          </a:p>
          <a:p>
            <a:pPr>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Altitud:		</a:t>
            </a:r>
            <a:r>
              <a:rPr lang="es-EC"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224 </a:t>
            </a: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msnm</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Temperatura media:	24,6 º C</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Precipitación:		2860 mm año</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Humedad relativa:		85%</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170305" algn="ctr"/>
              </a:tabLst>
            </a:pPr>
            <a:r>
              <a:rPr lang="es-EC"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Heliofanía</a:t>
            </a: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C"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739 </a:t>
            </a: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horas luz año</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Suelos:		</a:t>
            </a:r>
            <a:r>
              <a:rPr lang="es-EC"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Francos </a:t>
            </a: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Arenoso</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ángulo 7"/>
          <p:cNvSpPr/>
          <p:nvPr/>
        </p:nvSpPr>
        <p:spPr>
          <a:xfrm>
            <a:off x="2073292" y="873786"/>
            <a:ext cx="2319866" cy="369332"/>
          </a:xfrm>
          <a:prstGeom prst="rect">
            <a:avLst/>
          </a:prstGeom>
        </p:spPr>
        <p:txBody>
          <a:bodyPr wrap="non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a:t>
            </a:r>
            <a:r>
              <a:rPr lang="es-EC" b="1" u="sng"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Geográfica</a:t>
            </a:r>
            <a:endPar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ángulo 8"/>
          <p:cNvSpPr/>
          <p:nvPr/>
        </p:nvSpPr>
        <p:spPr>
          <a:xfrm>
            <a:off x="1795975" y="5725158"/>
            <a:ext cx="3999914" cy="646331"/>
          </a:xfrm>
          <a:prstGeom prst="rect">
            <a:avLst/>
          </a:prstGeom>
        </p:spPr>
        <p:txBody>
          <a:bodyPr wrap="square">
            <a:spAutoFit/>
          </a:bodyPr>
          <a:lstStyle/>
          <a:p>
            <a:pPr>
              <a:spcAft>
                <a:spcPts val="0"/>
              </a:spcAft>
            </a:pPr>
            <a:r>
              <a:rPr lang="es-EC" dirty="0">
                <a:latin typeface="Times New Roman" panose="02020603050405020304" pitchFamily="18" charset="0"/>
                <a:ea typeface="Calibri" panose="020F0502020204030204" pitchFamily="34" charset="0"/>
                <a:cs typeface="Times New Roman" panose="02020603050405020304" pitchFamily="18" charset="0"/>
              </a:rPr>
              <a:t>Latitud:	            </a:t>
            </a: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00° 24´ 36"</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900430" algn="l"/>
                <a:tab pos="1638300" algn="l"/>
              </a:tabLst>
            </a:pPr>
            <a:r>
              <a:rPr lang="es-EC" dirty="0" smtClean="0">
                <a:latin typeface="Times New Roman" panose="02020603050405020304" pitchFamily="18" charset="0"/>
                <a:ea typeface="Calibri" panose="020F0502020204030204" pitchFamily="34" charset="0"/>
                <a:cs typeface="Times New Roman" panose="02020603050405020304" pitchFamily="18" charset="0"/>
              </a:rPr>
              <a:t>Longitud:</a:t>
            </a:r>
            <a:r>
              <a:rPr lang="es-EC" dirty="0">
                <a:latin typeface="Times New Roman" panose="02020603050405020304" pitchFamily="18" charset="0"/>
                <a:ea typeface="Calibri" panose="020F0502020204030204" pitchFamily="34" charset="0"/>
                <a:cs typeface="Times New Roman" panose="02020603050405020304" pitchFamily="18" charset="0"/>
              </a:rPr>
              <a:t> </a:t>
            </a:r>
            <a:r>
              <a:rPr lang="es-EC" dirty="0" smtClean="0">
                <a:latin typeface="Times New Roman" panose="02020603050405020304" pitchFamily="18" charset="0"/>
                <a:ea typeface="Calibri" panose="020F0502020204030204" pitchFamily="34" charset="0"/>
                <a:cs typeface="Times New Roman" panose="02020603050405020304" pitchFamily="18" charset="0"/>
              </a:rPr>
              <a:t>           </a:t>
            </a:r>
            <a:r>
              <a:rPr lang="es-EC"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79</a:t>
            </a: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18´ 43"</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ángulo 9"/>
          <p:cNvSpPr/>
          <p:nvPr/>
        </p:nvSpPr>
        <p:spPr>
          <a:xfrm>
            <a:off x="6096000" y="6348245"/>
            <a:ext cx="6096000" cy="509755"/>
          </a:xfrm>
          <a:prstGeom prst="rect">
            <a:avLst/>
          </a:prstGeom>
        </p:spPr>
        <p:txBody>
          <a:bodyPr>
            <a:spAutoFit/>
          </a:bodyPr>
          <a:lstStyle/>
          <a:p>
            <a:pPr>
              <a:lnSpc>
                <a:spcPct val="200000"/>
              </a:lnSpc>
              <a:spcAft>
                <a:spcPts val="0"/>
              </a:spcAft>
              <a:tabLst>
                <a:tab pos="1170305" algn="ctr"/>
              </a:tabLst>
            </a:pPr>
            <a:r>
              <a:rPr lang="es-EC"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Fuente: Estación Agro Meteorológica “Puerto </a:t>
            </a:r>
            <a:r>
              <a:rPr lang="es-EC"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Ila</a:t>
            </a:r>
            <a:r>
              <a:rPr lang="es-EC"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Vía Quevedo km 34.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921" y="159698"/>
            <a:ext cx="1585619" cy="11909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1957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49636" y="675249"/>
            <a:ext cx="5908431" cy="541606"/>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es-EC" sz="4000" dirty="0">
                <a:solidFill>
                  <a:schemeClr val="tx1"/>
                </a:solidFill>
                <a:latin typeface="Times New Roman" panose="02020603050405020304" pitchFamily="18" charset="0"/>
                <a:cs typeface="Times New Roman" panose="02020603050405020304" pitchFamily="18" charset="0"/>
              </a:rPr>
              <a:t> </a:t>
            </a:r>
            <a:r>
              <a:rPr lang="es-EC" sz="4000" dirty="0" smtClean="0">
                <a:solidFill>
                  <a:schemeClr val="tx1"/>
                </a:solidFill>
                <a:latin typeface="Times New Roman" panose="02020603050405020304" pitchFamily="18" charset="0"/>
                <a:cs typeface="Times New Roman" panose="02020603050405020304" pitchFamily="18" charset="0"/>
              </a:rPr>
              <a:t>Diseño Experimental</a:t>
            </a:r>
            <a:endParaRPr lang="es-EC" sz="400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531983581"/>
              </p:ext>
            </p:extLst>
          </p:nvPr>
        </p:nvGraphicFramePr>
        <p:xfrm>
          <a:off x="2363372" y="2545812"/>
          <a:ext cx="8131126" cy="3525778"/>
        </p:xfrm>
        <a:graphic>
          <a:graphicData uri="http://schemas.openxmlformats.org/drawingml/2006/table">
            <a:tbl>
              <a:tblPr firstRow="1" firstCol="1" bandRow="1"/>
              <a:tblGrid>
                <a:gridCol w="4185770">
                  <a:extLst>
                    <a:ext uri="{9D8B030D-6E8A-4147-A177-3AD203B41FA5}">
                      <a16:colId xmlns:a16="http://schemas.microsoft.com/office/drawing/2014/main" val="20000"/>
                    </a:ext>
                  </a:extLst>
                </a:gridCol>
                <a:gridCol w="3945356">
                  <a:extLst>
                    <a:ext uri="{9D8B030D-6E8A-4147-A177-3AD203B41FA5}">
                      <a16:colId xmlns:a16="http://schemas.microsoft.com/office/drawing/2014/main" val="20001"/>
                    </a:ext>
                  </a:extLst>
                </a:gridCol>
              </a:tblGrid>
              <a:tr h="458268">
                <a:tc>
                  <a:txBody>
                    <a:bodyPr/>
                    <a:lstStyle/>
                    <a:p>
                      <a:pPr algn="just">
                        <a:lnSpc>
                          <a:spcPct val="15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Factores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Niveles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16535">
                <a:tc>
                  <a:txBody>
                    <a:bodyPr/>
                    <a:lstStyle/>
                    <a:p>
                      <a:pPr algn="just">
                        <a:lnSpc>
                          <a:spcPct val="15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Variedades de cacao (A)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nSpc>
                          <a:spcPct val="15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A1= Nacional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A2= CCN-51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916535">
                <a:tc>
                  <a:txBody>
                    <a:bodyPr/>
                    <a:lstStyle/>
                    <a:p>
                      <a:pPr algn="just">
                        <a:lnSpc>
                          <a:spcPct val="15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Microorganismos Fermentativos (B)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FFFFF"/>
                    </a:solidFill>
                  </a:tcPr>
                </a:tc>
                <a:tc>
                  <a:txBody>
                    <a:bodyPr/>
                    <a:lstStyle/>
                    <a:p>
                      <a:pPr>
                        <a:lnSpc>
                          <a:spcPct val="15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B1= Flora Natural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B2= Levadura </a:t>
                      </a:r>
                      <a:r>
                        <a:rPr lang="es-EC"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s-EC"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Saccharomyces</a:t>
                      </a:r>
                      <a:r>
                        <a:rPr lang="es-EC"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cerevisiae</a:t>
                      </a:r>
                      <a:r>
                        <a:rPr lang="es-EC"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rgbClr val="FFFFFF"/>
                    </a:solidFill>
                  </a:tcPr>
                </a:tc>
                <a:extLst>
                  <a:ext uri="{0D108BD9-81ED-4DB2-BD59-A6C34878D82A}">
                    <a16:rowId xmlns:a16="http://schemas.microsoft.com/office/drawing/2014/main" val="10002"/>
                  </a:ext>
                </a:extLst>
              </a:tr>
              <a:tr h="916535">
                <a:tc>
                  <a:txBody>
                    <a:bodyPr/>
                    <a:lstStyle/>
                    <a:p>
                      <a:pPr algn="just">
                        <a:lnSpc>
                          <a:spcPct val="150000"/>
                        </a:lnSpc>
                        <a:spcAft>
                          <a:spcPts val="0"/>
                        </a:spcAft>
                      </a:pPr>
                      <a:r>
                        <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Pasteurización (C)</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C1=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Pasteurizado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C2= Sin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pasteurizar</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9" name="Rectángulo 8"/>
          <p:cNvSpPr/>
          <p:nvPr/>
        </p:nvSpPr>
        <p:spPr>
          <a:xfrm>
            <a:off x="4261681" y="1875976"/>
            <a:ext cx="4620176" cy="461665"/>
          </a:xfrm>
          <a:prstGeom prst="rect">
            <a:avLst/>
          </a:prstGeom>
        </p:spPr>
        <p:txBody>
          <a:bodyPr wrap="none">
            <a:spAutoFit/>
          </a:bodyPr>
          <a:lstStyle/>
          <a:p>
            <a:pPr>
              <a:spcAft>
                <a:spcPts val="1000"/>
              </a:spcAft>
            </a:pPr>
            <a:r>
              <a:rPr lang="es-EC"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Tabla </a:t>
            </a:r>
            <a:r>
              <a:rPr lang="es-EC"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s-EC"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Factores y niveles a probar.</a:t>
            </a:r>
          </a:p>
        </p:txBody>
      </p:sp>
    </p:spTree>
    <p:extLst>
      <p:ext uri="{BB962C8B-B14F-4D97-AF65-F5344CB8AC3E}">
        <p14:creationId xmlns:p14="http://schemas.microsoft.com/office/powerpoint/2010/main" val="230223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21367902"/>
              </p:ext>
            </p:extLst>
          </p:nvPr>
        </p:nvGraphicFramePr>
        <p:xfrm>
          <a:off x="295424" y="1944419"/>
          <a:ext cx="6428934" cy="4104686"/>
        </p:xfrm>
        <a:graphic>
          <a:graphicData uri="http://schemas.openxmlformats.org/drawingml/2006/table">
            <a:tbl>
              <a:tblPr firstRow="1" firstCol="1" bandRow="1">
                <a:tableStyleId>{073A0DAA-6AF3-43AB-8588-CEC1D06C72B9}</a:tableStyleId>
              </a:tblPr>
              <a:tblGrid>
                <a:gridCol w="1167562">
                  <a:extLst>
                    <a:ext uri="{9D8B030D-6E8A-4147-A177-3AD203B41FA5}">
                      <a16:colId xmlns:a16="http://schemas.microsoft.com/office/drawing/2014/main" val="20000"/>
                    </a:ext>
                  </a:extLst>
                </a:gridCol>
                <a:gridCol w="1018495">
                  <a:extLst>
                    <a:ext uri="{9D8B030D-6E8A-4147-A177-3AD203B41FA5}">
                      <a16:colId xmlns:a16="http://schemas.microsoft.com/office/drawing/2014/main" val="20001"/>
                    </a:ext>
                  </a:extLst>
                </a:gridCol>
                <a:gridCol w="4242877">
                  <a:extLst>
                    <a:ext uri="{9D8B030D-6E8A-4147-A177-3AD203B41FA5}">
                      <a16:colId xmlns:a16="http://schemas.microsoft.com/office/drawing/2014/main" val="20002"/>
                    </a:ext>
                  </a:extLst>
                </a:gridCol>
              </a:tblGrid>
              <a:tr h="439829">
                <a:tc>
                  <a:txBody>
                    <a:bodyPr/>
                    <a:lstStyle/>
                    <a:p>
                      <a:pPr algn="just">
                        <a:lnSpc>
                          <a:spcPct val="200000"/>
                        </a:lnSpc>
                        <a:spcAft>
                          <a:spcPts val="0"/>
                        </a:spcAft>
                      </a:pPr>
                      <a:r>
                        <a:rPr lang="es-EC" sz="1400" dirty="0">
                          <a:effectLst/>
                          <a:latin typeface="Times New Roman" panose="02020603050405020304" pitchFamily="18" charset="0"/>
                          <a:cs typeface="Times New Roman" panose="02020603050405020304" pitchFamily="18" charset="0"/>
                        </a:rPr>
                        <a:t>Tratamiento</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Código</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dirty="0">
                          <a:effectLst/>
                          <a:latin typeface="Times New Roman" panose="02020603050405020304" pitchFamily="18" charset="0"/>
                          <a:cs typeface="Times New Roman" panose="02020603050405020304" pitchFamily="18" charset="0"/>
                        </a:rPr>
                        <a:t>Descripción</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39829">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T1</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A1B1C1</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Cacao Nacional + Flora Natural + Pasteurizado.</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39829">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T2</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A1B1C2</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Cacao Nacional + Flora Natural + Sin pasteurizar.</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39829">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T3</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A1B2C1</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dirty="0">
                          <a:effectLst/>
                          <a:latin typeface="Times New Roman" panose="02020603050405020304" pitchFamily="18" charset="0"/>
                          <a:cs typeface="Times New Roman" panose="02020603050405020304" pitchFamily="18" charset="0"/>
                        </a:rPr>
                        <a:t>Cacao Nacional + Levadura + Pasteurizado.</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39829">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T4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A1B2C2</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Cacao Nacional + Levadura+ Sin pasteurizar.</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39829">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T5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A2B1C1</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dirty="0">
                          <a:effectLst/>
                          <a:latin typeface="Times New Roman" panose="02020603050405020304" pitchFamily="18" charset="0"/>
                          <a:cs typeface="Times New Roman" panose="02020603050405020304" pitchFamily="18" charset="0"/>
                        </a:rPr>
                        <a:t>Cacao CCN-51 + Flora Natural + Pasteurizado.</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465712">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T6</a:t>
                      </a:r>
                    </a:p>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T7</a:t>
                      </a:r>
                    </a:p>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T8</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A2B1C2</a:t>
                      </a:r>
                    </a:p>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A2B2C1</a:t>
                      </a:r>
                    </a:p>
                    <a:p>
                      <a:pPr algn="just">
                        <a:lnSpc>
                          <a:spcPct val="200000"/>
                        </a:lnSpc>
                        <a:spcAft>
                          <a:spcPts val="0"/>
                        </a:spcAft>
                      </a:pPr>
                      <a:r>
                        <a:rPr lang="es-EC" sz="1400">
                          <a:effectLst/>
                          <a:latin typeface="Times New Roman" panose="02020603050405020304" pitchFamily="18" charset="0"/>
                          <a:cs typeface="Times New Roman" panose="02020603050405020304" pitchFamily="18" charset="0"/>
                        </a:rPr>
                        <a:t>A2B2C2</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400" dirty="0">
                          <a:effectLst/>
                          <a:latin typeface="Times New Roman" panose="02020603050405020304" pitchFamily="18" charset="0"/>
                          <a:cs typeface="Times New Roman" panose="02020603050405020304" pitchFamily="18" charset="0"/>
                        </a:rPr>
                        <a:t>Cacao CCN-51 + Flora Natural + Sin pasteurizar.</a:t>
                      </a:r>
                    </a:p>
                    <a:p>
                      <a:pPr algn="just">
                        <a:lnSpc>
                          <a:spcPct val="200000"/>
                        </a:lnSpc>
                        <a:spcAft>
                          <a:spcPts val="0"/>
                        </a:spcAft>
                      </a:pPr>
                      <a:r>
                        <a:rPr lang="es-EC" sz="1400" dirty="0">
                          <a:effectLst/>
                          <a:latin typeface="Times New Roman" panose="02020603050405020304" pitchFamily="18" charset="0"/>
                          <a:cs typeface="Times New Roman" panose="02020603050405020304" pitchFamily="18" charset="0"/>
                        </a:rPr>
                        <a:t>Cacao CCN-51 + Levadura + Pasteurizado.</a:t>
                      </a:r>
                    </a:p>
                    <a:p>
                      <a:pPr algn="just">
                        <a:lnSpc>
                          <a:spcPct val="200000"/>
                        </a:lnSpc>
                        <a:spcAft>
                          <a:spcPts val="0"/>
                        </a:spcAft>
                      </a:pPr>
                      <a:r>
                        <a:rPr lang="es-EC" sz="1400" dirty="0">
                          <a:effectLst/>
                          <a:latin typeface="Times New Roman" panose="02020603050405020304" pitchFamily="18" charset="0"/>
                          <a:cs typeface="Times New Roman" panose="02020603050405020304" pitchFamily="18" charset="0"/>
                        </a:rPr>
                        <a:t>Cacao CCN-51 + Levadura + Sin pasteurizar.</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8" name="Rectángulo 7"/>
          <p:cNvSpPr/>
          <p:nvPr/>
        </p:nvSpPr>
        <p:spPr>
          <a:xfrm>
            <a:off x="1510336" y="1168456"/>
            <a:ext cx="4361707" cy="461665"/>
          </a:xfrm>
          <a:prstGeom prst="rect">
            <a:avLst/>
          </a:prstGeom>
        </p:spPr>
        <p:txBody>
          <a:bodyPr wrap="none">
            <a:spAutoFit/>
          </a:bodyPr>
          <a:lstStyle/>
          <a:p>
            <a:pPr>
              <a:spcAft>
                <a:spcPts val="1000"/>
              </a:spcAft>
            </a:pPr>
            <a:r>
              <a:rPr lang="es-EC"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Tabla 2</a:t>
            </a:r>
            <a:r>
              <a:rPr lang="es-EC"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C"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Tratamientos a comparar.</a:t>
            </a:r>
          </a:p>
        </p:txBody>
      </p:sp>
      <p:pic>
        <p:nvPicPr>
          <p:cNvPr id="9" name="Imagen 8" descr="https://scontent.fgye2-1.fna.fbcdn.net/v/t35.18174-12/28341103_10208962598540477_538417790_o.jpg?_nc_cat=110&amp;_nc_ht=scontent.fgye2-1.fna&amp;oh=1926b67dd3f9690543cdbb7a48622209&amp;oe=5BFF5A32"/>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914" r="12256"/>
          <a:stretch/>
        </p:blipFill>
        <p:spPr bwMode="auto">
          <a:xfrm>
            <a:off x="7329267" y="250144"/>
            <a:ext cx="4501661" cy="2759954"/>
          </a:xfrm>
          <a:prstGeom prst="rect">
            <a:avLst/>
          </a:prstGeom>
          <a:ln>
            <a:noFill/>
          </a:ln>
          <a:effectLst>
            <a:outerShdw blurRad="190500" algn="tl" rotWithShape="0">
              <a:srgbClr val="000000">
                <a:alpha val="70000"/>
              </a:srgbClr>
            </a:outerShdw>
          </a:effectLst>
        </p:spPr>
      </p:pic>
      <p:sp>
        <p:nvSpPr>
          <p:cNvPr id="10" name="CuadroTexto 9"/>
          <p:cNvSpPr txBox="1"/>
          <p:nvPr/>
        </p:nvSpPr>
        <p:spPr>
          <a:xfrm>
            <a:off x="7455877" y="4017780"/>
            <a:ext cx="4501661" cy="2031325"/>
          </a:xfrm>
          <a:prstGeom prst="rect">
            <a:avLst/>
          </a:prstGeom>
          <a:effectLst>
            <a:glow rad="101600">
              <a:srgbClr val="FFCC00">
                <a:alpha val="60000"/>
              </a:srgbClr>
            </a:glow>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s-ES" b="1" dirty="0" smtClean="0">
                <a:latin typeface="Times New Roman" panose="02020603050405020304" pitchFamily="18" charset="0"/>
                <a:cs typeface="Times New Roman" panose="02020603050405020304" pitchFamily="18" charset="0"/>
              </a:rPr>
              <a:t>Diseño</a:t>
            </a:r>
            <a:r>
              <a:rPr lang="es-ES" b="1" dirty="0">
                <a:latin typeface="Times New Roman" panose="02020603050405020304" pitchFamily="18" charset="0"/>
                <a:cs typeface="Times New Roman" panose="02020603050405020304" pitchFamily="18" charset="0"/>
              </a:rPr>
              <a:t>:</a:t>
            </a:r>
          </a:p>
          <a:p>
            <a:r>
              <a:rPr lang="es-EC" dirty="0" err="1" smtClean="0">
                <a:latin typeface="Times New Roman" panose="02020603050405020304" pitchFamily="18" charset="0"/>
                <a:cs typeface="Times New Roman" panose="02020603050405020304" pitchFamily="18" charset="0"/>
              </a:rPr>
              <a:t>Trifactorial</a:t>
            </a:r>
            <a:r>
              <a:rPr lang="es-EC" dirty="0" smtClean="0">
                <a:latin typeface="Times New Roman" panose="02020603050405020304" pitchFamily="18" charset="0"/>
                <a:cs typeface="Times New Roman" panose="02020603050405020304" pitchFamily="18" charset="0"/>
              </a:rPr>
              <a:t> (2x2x2) conducido en un D.B.C.A.  </a:t>
            </a:r>
          </a:p>
          <a:p>
            <a:r>
              <a:rPr lang="es-ES" b="1" dirty="0" smtClean="0">
                <a:latin typeface="Times New Roman" panose="02020603050405020304" pitchFamily="18" charset="0"/>
                <a:cs typeface="Times New Roman" panose="02020603050405020304" pitchFamily="18" charset="0"/>
              </a:rPr>
              <a:t>Repeticiones</a:t>
            </a:r>
            <a:r>
              <a:rPr lang="es-ES" b="1" dirty="0">
                <a:latin typeface="Times New Roman" panose="02020603050405020304" pitchFamily="18" charset="0"/>
                <a:cs typeface="Times New Roman" panose="02020603050405020304" pitchFamily="18" charset="0"/>
              </a:rPr>
              <a:t>:</a:t>
            </a:r>
          </a:p>
          <a:p>
            <a:r>
              <a:rPr lang="es-EC" dirty="0" smtClean="0">
                <a:latin typeface="Times New Roman" panose="02020603050405020304" pitchFamily="18" charset="0"/>
                <a:cs typeface="Times New Roman" panose="02020603050405020304" pitchFamily="18" charset="0"/>
              </a:rPr>
              <a:t>Tres </a:t>
            </a:r>
            <a:r>
              <a:rPr lang="es-EC" dirty="0">
                <a:latin typeface="Times New Roman" panose="02020603050405020304" pitchFamily="18" charset="0"/>
                <a:cs typeface="Times New Roman" panose="02020603050405020304" pitchFamily="18" charset="0"/>
              </a:rPr>
              <a:t>repeticiones en cada </a:t>
            </a:r>
            <a:r>
              <a:rPr lang="es-EC" dirty="0" smtClean="0">
                <a:latin typeface="Times New Roman" panose="02020603050405020304" pitchFamily="18" charset="0"/>
                <a:cs typeface="Times New Roman" panose="02020603050405020304" pitchFamily="18" charset="0"/>
              </a:rPr>
              <a:t>tratamiento (8 tratamientos.</a:t>
            </a:r>
          </a:p>
          <a:p>
            <a:r>
              <a:rPr lang="es-ES" b="1" dirty="0" smtClean="0">
                <a:latin typeface="Times New Roman" panose="02020603050405020304" pitchFamily="18" charset="0"/>
                <a:cs typeface="Times New Roman" panose="02020603050405020304" pitchFamily="18" charset="0"/>
              </a:rPr>
              <a:t>Unidades experimentales:</a:t>
            </a:r>
          </a:p>
          <a:p>
            <a:r>
              <a:rPr lang="es-ES" dirty="0" smtClean="0">
                <a:latin typeface="Times New Roman" panose="02020603050405020304" pitchFamily="18" charset="0"/>
                <a:cs typeface="Times New Roman" panose="02020603050405020304" pitchFamily="18" charset="0"/>
              </a:rPr>
              <a:t>24 UE. ( 1L de mucílago cada UE)</a:t>
            </a:r>
            <a:endParaRPr lang="es-ES" dirty="0">
              <a:latin typeface="Times New Roman" panose="02020603050405020304" pitchFamily="18" charset="0"/>
              <a:cs typeface="Times New Roman" panose="02020603050405020304" pitchFamily="18" charset="0"/>
            </a:endParaRPr>
          </a:p>
        </p:txBody>
      </p:sp>
      <p:sp>
        <p:nvSpPr>
          <p:cNvPr id="11" name="Flecha abajo 10"/>
          <p:cNvSpPr/>
          <p:nvPr/>
        </p:nvSpPr>
        <p:spPr>
          <a:xfrm>
            <a:off x="9347980" y="3150969"/>
            <a:ext cx="464233" cy="72594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03511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586067" y="196948"/>
            <a:ext cx="3080825" cy="703384"/>
          </a:xfrm>
        </p:spPr>
        <p:style>
          <a:lnRef idx="2">
            <a:schemeClr val="accent1"/>
          </a:lnRef>
          <a:fillRef idx="1">
            <a:schemeClr val="lt1"/>
          </a:fillRef>
          <a:effectRef idx="0">
            <a:schemeClr val="accent1"/>
          </a:effectRef>
          <a:fontRef idx="minor">
            <a:schemeClr val="dk1"/>
          </a:fontRef>
        </p:style>
        <p:txBody>
          <a:bodyPr>
            <a:normAutofit/>
          </a:bodyPr>
          <a:lstStyle/>
          <a:p>
            <a:pPr algn="ctr"/>
            <a:r>
              <a:rPr lang="es-EC" sz="4000" dirty="0">
                <a:solidFill>
                  <a:schemeClr val="tx1"/>
                </a:solidFill>
                <a:latin typeface="Times New Roman" panose="02020603050405020304" pitchFamily="18" charset="0"/>
                <a:cs typeface="Times New Roman" panose="02020603050405020304" pitchFamily="18" charset="0"/>
              </a:rPr>
              <a:t> </a:t>
            </a:r>
            <a:r>
              <a:rPr lang="es-EC" sz="4000" dirty="0" smtClean="0">
                <a:solidFill>
                  <a:schemeClr val="tx1"/>
                </a:solidFill>
                <a:latin typeface="Times New Roman" panose="02020603050405020304" pitchFamily="18" charset="0"/>
                <a:cs typeface="Times New Roman" panose="02020603050405020304" pitchFamily="18" charset="0"/>
              </a:rPr>
              <a:t>MÉTODOS </a:t>
            </a:r>
            <a:endParaRPr lang="es-EC" sz="4000" dirty="0">
              <a:solidFill>
                <a:schemeClr val="tx1"/>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1237956" y="1266092"/>
            <a:ext cx="3488788" cy="40011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s-EC" sz="2000" i="1" dirty="0" smtClean="0">
                <a:latin typeface="Times New Roman" panose="02020603050405020304" pitchFamily="18" charset="0"/>
                <a:cs typeface="Times New Roman" panose="02020603050405020304" pitchFamily="18" charset="0"/>
              </a:rPr>
              <a:t>Obtención de la materia prima</a:t>
            </a:r>
            <a:endParaRPr lang="es-EC" sz="2000" i="1" dirty="0">
              <a:latin typeface="Times New Roman" panose="02020603050405020304" pitchFamily="18" charset="0"/>
              <a:cs typeface="Times New Roman" panose="02020603050405020304" pitchFamily="18" charset="0"/>
            </a:endParaRPr>
          </a:p>
        </p:txBody>
      </p:sp>
      <p:pic>
        <p:nvPicPr>
          <p:cNvPr id="6" name="Imagen 5" descr="https://scontent.fuio13-1.fna.fbcdn.net/v/t35.18174-12/s2048x2048/28275244_10213123036604659_1067619860_o.jpg?_nc_cat=106&amp;_nc_ht=scontent.fuio13-1.fna&amp;oh=9cf5cd906647ac0c46c784bd81bd4e8e&amp;oe=5BFE217B"/>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775" y="1982724"/>
            <a:ext cx="2194560" cy="2645547"/>
          </a:xfrm>
          <a:prstGeom prst="rect">
            <a:avLst/>
          </a:prstGeom>
          <a:noFill/>
          <a:ln>
            <a:noFill/>
          </a:ln>
        </p:spPr>
      </p:pic>
      <p:pic>
        <p:nvPicPr>
          <p:cNvPr id="7" name="Imagen 6" descr="https://scontent.fuio13-1.fna.fbcdn.net/v/t35.18174-12/s2048x2048/28169209_10213123029524482_1815466975_o.jpg?_nc_cat=104&amp;_nc_ht=scontent.fuio13-1.fna&amp;oh=9bdf23426848e05b50c9e8a6f3645e3d&amp;oe=5BFEEDA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335" y="1982724"/>
            <a:ext cx="2350233" cy="2645547"/>
          </a:xfrm>
          <a:prstGeom prst="rect">
            <a:avLst/>
          </a:prstGeom>
          <a:noFill/>
          <a:ln>
            <a:noFill/>
          </a:ln>
        </p:spPr>
      </p:pic>
      <p:pic>
        <p:nvPicPr>
          <p:cNvPr id="8" name="Imagen 7"/>
          <p:cNvPicPr/>
          <p:nvPr/>
        </p:nvPicPr>
        <p:blipFill rotWithShape="1">
          <a:blip r:embed="rId4" cstate="print">
            <a:extLst>
              <a:ext uri="{28A0092B-C50C-407E-A947-70E740481C1C}">
                <a14:useLocalDpi xmlns:a14="http://schemas.microsoft.com/office/drawing/2010/main" val="0"/>
              </a:ext>
            </a:extLst>
          </a:blip>
          <a:srcRect t="17466" b="26956"/>
          <a:stretch/>
        </p:blipFill>
        <p:spPr bwMode="auto">
          <a:xfrm>
            <a:off x="1126929" y="4628271"/>
            <a:ext cx="3599815" cy="1653735"/>
          </a:xfrm>
          <a:prstGeom prst="rect">
            <a:avLst/>
          </a:prstGeom>
          <a:noFill/>
          <a:ln>
            <a:noFill/>
          </a:ln>
          <a:extLst>
            <a:ext uri="{53640926-AAD7-44d8-BBD7-CCE9431645EC}">
              <a14:shadowObscured xmlns:a14="http://schemas.microsoft.com/office/drawing/2010/main" xmlns=""/>
            </a:ext>
          </a:extLst>
        </p:spPr>
      </p:pic>
      <p:sp>
        <p:nvSpPr>
          <p:cNvPr id="9" name="CuadroTexto 8"/>
          <p:cNvSpPr txBox="1"/>
          <p:nvPr/>
        </p:nvSpPr>
        <p:spPr>
          <a:xfrm>
            <a:off x="6836898" y="1241473"/>
            <a:ext cx="4614203" cy="40011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s-EC" sz="2000" i="1" dirty="0">
                <a:latin typeface="Times New Roman" panose="02020603050405020304" pitchFamily="18" charset="0"/>
                <a:cs typeface="Times New Roman" panose="02020603050405020304" pitchFamily="18" charset="0"/>
              </a:rPr>
              <a:t>Análisis Físico de las mazorcas de Cacao</a:t>
            </a:r>
          </a:p>
        </p:txBody>
      </p:sp>
      <p:pic>
        <p:nvPicPr>
          <p:cNvPr id="10" name="Imagen 9" descr="https://scontent.fuio13-1.fna.fbcdn.net/v/t35.18174-12/28810771_10209052324223563_339190087_o.jpg?_nc_cat=108&amp;_nc_ht=scontent.fuio13-1.fna&amp;oh=19df59b86532c9530d4466fb560e0fd1&amp;oe=5BFF15FC"/>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5264" y="1982724"/>
            <a:ext cx="1501628" cy="2159635"/>
          </a:xfrm>
          <a:prstGeom prst="rect">
            <a:avLst/>
          </a:prstGeom>
          <a:noFill/>
          <a:ln>
            <a:noFill/>
          </a:ln>
        </p:spPr>
      </p:pic>
      <p:sp>
        <p:nvSpPr>
          <p:cNvPr id="11" name="Rectángulo 10"/>
          <p:cNvSpPr/>
          <p:nvPr/>
        </p:nvSpPr>
        <p:spPr>
          <a:xfrm>
            <a:off x="6357752" y="4142359"/>
            <a:ext cx="1116652" cy="369332"/>
          </a:xfrm>
          <a:prstGeom prst="rect">
            <a:avLst/>
          </a:prstGeom>
        </p:spPr>
        <p:txBody>
          <a:bodyPr wrap="none">
            <a:spAutoFit/>
          </a:bodyPr>
          <a:lstStyle/>
          <a:p>
            <a:r>
              <a:rPr lang="es-EC" b="1" dirty="0" smtClean="0">
                <a:latin typeface="Times New Roman" panose="02020603050405020304" pitchFamily="18" charset="0"/>
                <a:ea typeface="Calibri" panose="020F0502020204030204" pitchFamily="34" charset="0"/>
              </a:rPr>
              <a:t>Diámetro</a:t>
            </a:r>
            <a:endParaRPr lang="es-EC" dirty="0"/>
          </a:p>
        </p:txBody>
      </p:sp>
      <p:pic>
        <p:nvPicPr>
          <p:cNvPr id="12" name="Imagen 11" descr="https://scontent.fuio13-1.fna.fbcdn.net/v/t35.18174-12/28821717_10209052330743726_1928070575_o.jpg?_nc_cat=108&amp;_nc_ht=scontent.fuio13-1.fna&amp;oh=c0d4b398404aa4d58598305dcb43fce0&amp;oe=5BFDF73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9774" y="1982723"/>
            <a:ext cx="1501628" cy="2159635"/>
          </a:xfrm>
          <a:prstGeom prst="rect">
            <a:avLst/>
          </a:prstGeom>
          <a:noFill/>
          <a:ln>
            <a:noFill/>
          </a:ln>
        </p:spPr>
      </p:pic>
      <p:sp>
        <p:nvSpPr>
          <p:cNvPr id="13" name="Rectángulo 12"/>
          <p:cNvSpPr/>
          <p:nvPr/>
        </p:nvSpPr>
        <p:spPr>
          <a:xfrm>
            <a:off x="8163002" y="4114166"/>
            <a:ext cx="1095172" cy="369332"/>
          </a:xfrm>
          <a:prstGeom prst="rect">
            <a:avLst/>
          </a:prstGeom>
        </p:spPr>
        <p:txBody>
          <a:bodyPr wrap="none">
            <a:spAutoFit/>
          </a:bodyPr>
          <a:lstStyle/>
          <a:p>
            <a:r>
              <a:rPr lang="es-EC" b="1" dirty="0" smtClean="0">
                <a:latin typeface="Times New Roman" panose="02020603050405020304" pitchFamily="18" charset="0"/>
                <a:ea typeface="Calibri" panose="020F0502020204030204" pitchFamily="34" charset="0"/>
              </a:rPr>
              <a:t>Longitud</a:t>
            </a:r>
            <a:endParaRPr lang="es-EC" dirty="0"/>
          </a:p>
        </p:txBody>
      </p:sp>
      <p:pic>
        <p:nvPicPr>
          <p:cNvPr id="14" name="Imagen 13" descr="https://scontent.fuio13-1.fna.fbcdn.net/v/t35.18174-12/28822304_10209052331263739_2026742392_o.jpg?_nc_cat=100&amp;_nc_ht=scontent.fuio13-1.fna&amp;oh=5143f010baa0ac326c71f8bf0cb93eda&amp;oe=5BFDE51D"/>
          <p:cNvPicPr/>
          <p:nvPr/>
        </p:nvPicPr>
        <p:blipFill rotWithShape="1">
          <a:blip r:embed="rId7" cstate="print">
            <a:extLst>
              <a:ext uri="{28A0092B-C50C-407E-A947-70E740481C1C}">
                <a14:useLocalDpi xmlns:a14="http://schemas.microsoft.com/office/drawing/2010/main" val="0"/>
              </a:ext>
            </a:extLst>
          </a:blip>
          <a:srcRect t="35284" b="12155"/>
          <a:stretch/>
        </p:blipFill>
        <p:spPr bwMode="auto">
          <a:xfrm>
            <a:off x="7914542" y="4707355"/>
            <a:ext cx="1546860" cy="1527257"/>
          </a:xfrm>
          <a:prstGeom prst="rect">
            <a:avLst/>
          </a:prstGeom>
          <a:noFill/>
          <a:ln>
            <a:noFill/>
          </a:ln>
          <a:extLst>
            <a:ext uri="{53640926-AAD7-44d8-BBD7-CCE9431645EC}">
              <a14:shadowObscured xmlns:a14="http://schemas.microsoft.com/office/drawing/2010/main" xmlns=""/>
            </a:ext>
          </a:extLst>
        </p:spPr>
      </p:pic>
      <p:sp>
        <p:nvSpPr>
          <p:cNvPr id="16" name="Rectángulo 15"/>
          <p:cNvSpPr/>
          <p:nvPr/>
        </p:nvSpPr>
        <p:spPr>
          <a:xfrm>
            <a:off x="5955387" y="6430275"/>
            <a:ext cx="4726615" cy="369332"/>
          </a:xfrm>
          <a:prstGeom prst="rect">
            <a:avLst/>
          </a:prstGeom>
        </p:spPr>
        <p:txBody>
          <a:bodyPr wrap="none">
            <a:spAutoFit/>
          </a:bodyPr>
          <a:lstStyle/>
          <a:p>
            <a:r>
              <a:rPr lang="es-EC" b="1" dirty="0">
                <a:latin typeface="Times New Roman" panose="02020603050405020304" pitchFamily="18" charset="0"/>
                <a:ea typeface="Calibri" panose="020F0502020204030204" pitchFamily="34" charset="0"/>
              </a:rPr>
              <a:t>Peso de las partes constitutivas de la </a:t>
            </a:r>
            <a:r>
              <a:rPr lang="es-EC" b="1" dirty="0" smtClean="0">
                <a:latin typeface="Times New Roman" panose="02020603050405020304" pitchFamily="18" charset="0"/>
                <a:ea typeface="Calibri" panose="020F0502020204030204" pitchFamily="34" charset="0"/>
              </a:rPr>
              <a:t>mazorca</a:t>
            </a:r>
            <a:endParaRPr lang="es-EC" dirty="0"/>
          </a:p>
        </p:txBody>
      </p:sp>
      <p:pic>
        <p:nvPicPr>
          <p:cNvPr id="17" name="Imagen 16" descr="https://scontent.fuio13-1.fna.fbcdn.net/v/t35.18174-12/28938417_10209052330303715_2093816745_o.jpg?_nc_cat=108&amp;_nc_ht=scontent.fuio13-1.fna&amp;oh=4b20c51c4bcaad9e3b058d0f2ed17a1f&amp;oe=5BFDF683"/>
          <p:cNvPicPr/>
          <p:nvPr/>
        </p:nvPicPr>
        <p:blipFill rotWithShape="1">
          <a:blip r:embed="rId8" cstate="print">
            <a:extLst>
              <a:ext uri="{28A0092B-C50C-407E-A947-70E740481C1C}">
                <a14:useLocalDpi xmlns:a14="http://schemas.microsoft.com/office/drawing/2010/main" val="0"/>
              </a:ext>
            </a:extLst>
          </a:blip>
          <a:srcRect t="18083"/>
          <a:stretch/>
        </p:blipFill>
        <p:spPr bwMode="auto">
          <a:xfrm>
            <a:off x="9766593" y="4707355"/>
            <a:ext cx="1539143" cy="1566446"/>
          </a:xfrm>
          <a:prstGeom prst="rect">
            <a:avLst/>
          </a:prstGeom>
          <a:noFill/>
          <a:ln>
            <a:noFill/>
          </a:ln>
          <a:extLst>
            <a:ext uri="{53640926-AAD7-44d8-BBD7-CCE9431645EC}">
              <a14:shadowObscured xmlns:a14="http://schemas.microsoft.com/office/drawing/2010/main" xmlns=""/>
            </a:ext>
          </a:extLst>
        </p:spPr>
      </p:pic>
      <p:pic>
        <p:nvPicPr>
          <p:cNvPr id="18" name="Imagen 17" descr="https://scontent.fgye2-1.fna.fbcdn.net/v/t1.15752-9/46800175_201348527414244_7736768295319109632_n.jpg?_nc_cat=103&amp;_nc_ht=scontent.fgye2-1.fna&amp;oh=b884f6defde1777a2b2e6929b1b75472&amp;oe=5C64BDBA"/>
          <p:cNvPicPr/>
          <p:nvPr/>
        </p:nvPicPr>
        <p:blipFill rotWithShape="1">
          <a:blip r:embed="rId9" cstate="print">
            <a:extLst>
              <a:ext uri="{28A0092B-C50C-407E-A947-70E740481C1C}">
                <a14:useLocalDpi xmlns:a14="http://schemas.microsoft.com/office/drawing/2010/main" val="0"/>
              </a:ext>
            </a:extLst>
          </a:blip>
          <a:srcRect t="25817" b="6663"/>
          <a:stretch/>
        </p:blipFill>
        <p:spPr bwMode="auto">
          <a:xfrm>
            <a:off x="6078439" y="4707355"/>
            <a:ext cx="1516918" cy="1527257"/>
          </a:xfrm>
          <a:prstGeom prst="rect">
            <a:avLst/>
          </a:prstGeom>
          <a:noFill/>
          <a:ln>
            <a:noFill/>
          </a:ln>
          <a:extLst>
            <a:ext uri="{53640926-AAD7-44d8-BBD7-CCE9431645EC}">
              <a14:shadowObscured xmlns:a14="http://schemas.microsoft.com/office/drawing/2010/main" xmlns=""/>
            </a:ext>
          </a:extLst>
        </p:spPr>
      </p:pic>
      <p:sp>
        <p:nvSpPr>
          <p:cNvPr id="19" name="Rectángulo 18"/>
          <p:cNvSpPr/>
          <p:nvPr/>
        </p:nvSpPr>
        <p:spPr>
          <a:xfrm>
            <a:off x="9754284" y="4003859"/>
            <a:ext cx="2194779" cy="646331"/>
          </a:xfrm>
          <a:prstGeom prst="rect">
            <a:avLst/>
          </a:prstGeom>
        </p:spPr>
        <p:txBody>
          <a:bodyPr wrap="square">
            <a:spAutoFit/>
          </a:bodyPr>
          <a:lstStyle/>
          <a:p>
            <a:pPr algn="ctr"/>
            <a:r>
              <a:rPr lang="es-EC" b="1" dirty="0">
                <a:latin typeface="Times New Roman" panose="02020603050405020304" pitchFamily="18" charset="0"/>
                <a:ea typeface="Calibri" panose="020F0502020204030204" pitchFamily="34" charset="0"/>
              </a:rPr>
              <a:t>Número de semillas por mazorca</a:t>
            </a:r>
            <a:endParaRPr lang="es-EC" dirty="0"/>
          </a:p>
        </p:txBody>
      </p:sp>
    </p:spTree>
    <p:extLst>
      <p:ext uri="{BB962C8B-B14F-4D97-AF65-F5344CB8AC3E}">
        <p14:creationId xmlns:p14="http://schemas.microsoft.com/office/powerpoint/2010/main" val="3187456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70217" y="652428"/>
            <a:ext cx="7075218" cy="6057862"/>
          </a:xfrm>
          <a:prstGeom prst="rect">
            <a:avLst/>
          </a:prstGeom>
        </p:spPr>
      </p:pic>
      <p:sp>
        <p:nvSpPr>
          <p:cNvPr id="14" name="CuadroTexto 13"/>
          <p:cNvSpPr txBox="1"/>
          <p:nvPr/>
        </p:nvSpPr>
        <p:spPr>
          <a:xfrm>
            <a:off x="1289708" y="126159"/>
            <a:ext cx="5036236" cy="40011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s-EC" sz="2000" i="1" dirty="0">
                <a:latin typeface="Times New Roman" panose="02020603050405020304" pitchFamily="18" charset="0"/>
                <a:cs typeface="Times New Roman" panose="02020603050405020304" pitchFamily="18" charset="0"/>
              </a:rPr>
              <a:t>Preparación del vino del mucílago de cacao.</a:t>
            </a:r>
          </a:p>
        </p:txBody>
      </p:sp>
      <p:sp>
        <p:nvSpPr>
          <p:cNvPr id="15" name="CuadroTexto 14"/>
          <p:cNvSpPr txBox="1"/>
          <p:nvPr/>
        </p:nvSpPr>
        <p:spPr>
          <a:xfrm>
            <a:off x="7345435" y="126159"/>
            <a:ext cx="4577597" cy="40011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2000" i="1" dirty="0">
                <a:latin typeface="Times New Roman" panose="02020603050405020304" pitchFamily="18" charset="0"/>
                <a:cs typeface="Times New Roman" panose="02020603050405020304" pitchFamily="18" charset="0"/>
              </a:rPr>
              <a:t>Destilación de los diferentes tratamientos.</a:t>
            </a:r>
          </a:p>
        </p:txBody>
      </p:sp>
      <p:pic>
        <p:nvPicPr>
          <p:cNvPr id="16" name="Imagen 15" descr="https://scontent.fgye2-1.fna.fbcdn.net/v/t1.15752-9/46954942_360536987839238_3488243550137614336_n.jpg?_nc_cat=101&amp;_nc_ht=scontent.fgye2-1.fna&amp;oh=d7ee2c11dfa44295552d3fe5503db9d0&amp;oe=5C70DC3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5434" y="676187"/>
            <a:ext cx="2250321" cy="1799590"/>
          </a:xfrm>
          <a:prstGeom prst="rect">
            <a:avLst/>
          </a:prstGeom>
          <a:noFill/>
          <a:ln>
            <a:noFill/>
          </a:ln>
        </p:spPr>
      </p:pic>
      <p:pic>
        <p:nvPicPr>
          <p:cNvPr id="17" name="Imagen 16" descr="https://scontent.fgye2-1.fna.fbcdn.net/v/t35.18174-12/31210724_10209326825845932_145902658_o.jpg?_nc_cat=101&amp;_nc_ht=scontent.fgye2-1.fna&amp;oh=89165e8a1e79e9079a9fe1d812d99319&amp;oe=5C006526"/>
          <p:cNvPicPr/>
          <p:nvPr/>
        </p:nvPicPr>
        <p:blipFill rotWithShape="1">
          <a:blip r:embed="rId4" cstate="print">
            <a:extLst>
              <a:ext uri="{28A0092B-C50C-407E-A947-70E740481C1C}">
                <a14:useLocalDpi xmlns:a14="http://schemas.microsoft.com/office/drawing/2010/main" val="0"/>
              </a:ext>
            </a:extLst>
          </a:blip>
          <a:srcRect l="440" t="782" r="26770" b="-782"/>
          <a:stretch/>
        </p:blipFill>
        <p:spPr bwMode="auto">
          <a:xfrm>
            <a:off x="9595756" y="676187"/>
            <a:ext cx="2596244" cy="1799590"/>
          </a:xfrm>
          <a:prstGeom prst="rect">
            <a:avLst/>
          </a:prstGeom>
          <a:noFill/>
          <a:ln>
            <a:noFill/>
          </a:ln>
        </p:spPr>
      </p:pic>
      <p:sp>
        <p:nvSpPr>
          <p:cNvPr id="18" name="CuadroTexto 17"/>
          <p:cNvSpPr txBox="1"/>
          <p:nvPr/>
        </p:nvSpPr>
        <p:spPr>
          <a:xfrm>
            <a:off x="7489971" y="3174391"/>
            <a:ext cx="4577597" cy="40011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2000" i="1" dirty="0">
                <a:latin typeface="Times New Roman" panose="02020603050405020304" pitchFamily="18" charset="0"/>
                <a:cs typeface="Times New Roman" panose="02020603050405020304" pitchFamily="18" charset="0"/>
              </a:rPr>
              <a:t> Envasado de los tratamientos destilados.</a:t>
            </a:r>
          </a:p>
        </p:txBody>
      </p:sp>
      <p:pic>
        <p:nvPicPr>
          <p:cNvPr id="19" name="Imagen 18" descr="https://scontent.fgye2-1.fna.fbcdn.net/v/t1.15752-9/s2048x2048/37766489_10214316945491635_4059624056209539072_n.jpg?_nc_cat=105&amp;_nc_ht=scontent.fgye2-1.fna&amp;oh=167e8727f918bda2e02860629e311ee5&amp;oe=5C6C47EE"/>
          <p:cNvPicPr/>
          <p:nvPr/>
        </p:nvPicPr>
        <p:blipFill rotWithShape="1">
          <a:blip r:embed="rId5" cstate="print">
            <a:extLst>
              <a:ext uri="{28A0092B-C50C-407E-A947-70E740481C1C}">
                <a14:useLocalDpi xmlns:a14="http://schemas.microsoft.com/office/drawing/2010/main" val="0"/>
              </a:ext>
            </a:extLst>
          </a:blip>
          <a:srcRect t="3763" b="46143"/>
          <a:stretch/>
        </p:blipFill>
        <p:spPr bwMode="auto">
          <a:xfrm>
            <a:off x="7634509" y="4273115"/>
            <a:ext cx="4288523" cy="2028825"/>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579162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Retrospección">
  <a:themeElements>
    <a:clrScheme name="Marquesina">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llant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7893</TotalTime>
  <Words>1666</Words>
  <Application>Microsoft Office PowerPoint</Application>
  <PresentationFormat>Panorámica</PresentationFormat>
  <Paragraphs>392</Paragraphs>
  <Slides>32</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32</vt:i4>
      </vt:variant>
    </vt:vector>
  </HeadingPairs>
  <TitlesOfParts>
    <vt:vector size="39" baseType="lpstr">
      <vt:lpstr>Arial</vt:lpstr>
      <vt:lpstr>Calibri</vt:lpstr>
      <vt:lpstr>Calibri Light</vt:lpstr>
      <vt:lpstr>Cambria Math</vt:lpstr>
      <vt:lpstr>Comic Sans MS</vt:lpstr>
      <vt:lpstr>Times New Roman</vt:lpstr>
      <vt:lpstr>Retrospección</vt:lpstr>
      <vt:lpstr>Presentación de PowerPoint</vt:lpstr>
      <vt:lpstr>INTRODUCCIÓN</vt:lpstr>
      <vt:lpstr>OBJETIVOS</vt:lpstr>
      <vt:lpstr>Presentación de PowerPoint</vt:lpstr>
      <vt:lpstr>Presentación de PowerPoint</vt:lpstr>
      <vt:lpstr> Diseño Experimental</vt:lpstr>
      <vt:lpstr>Presentación de PowerPoint</vt:lpstr>
      <vt:lpstr> MÉTODOS </vt:lpstr>
      <vt:lpstr>Presentación de PowerPoint</vt:lpstr>
      <vt:lpstr>Presentación de PowerPoint</vt:lpstr>
      <vt:lpstr>Presentación de PowerPoint</vt:lpstr>
      <vt:lpstr>Presentación de PowerPoint</vt:lpstr>
      <vt:lpstr>Presentación de PowerPoint</vt:lpstr>
      <vt:lpstr>Presentación de PowerPoint</vt:lpstr>
      <vt:lpstr>Caracterización físico – química del mucílago de cacao </vt:lpstr>
      <vt:lpstr>Recuento de poblaciones microbianas</vt:lpstr>
      <vt:lpstr>Identificación de levaduras  y bacterias presentes en el mucílago de cacao.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vt:lpstr>
      <vt:lpstr>Conclusiones </vt:lpstr>
      <vt:lpstr>Presentación de PowerPoint</vt:lpstr>
      <vt:lpstr>Presentación de PowerPoint</vt:lpstr>
      <vt:lpstr>Recomendaciones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Estefania Ocampo</dc:creator>
  <cp:lastModifiedBy>hp</cp:lastModifiedBy>
  <cp:revision>158</cp:revision>
  <dcterms:created xsi:type="dcterms:W3CDTF">2018-02-21T15:02:55Z</dcterms:created>
  <dcterms:modified xsi:type="dcterms:W3CDTF">2018-12-20T02:15:51Z</dcterms:modified>
</cp:coreProperties>
</file>