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7"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Datos%20tesis%20mary_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atos%20tesis%20mary_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Datos%20tesis%20mary_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atos%20tesis%20mary_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Hoja1!$E$50</c:f>
              <c:strCache>
                <c:ptCount val="1"/>
                <c:pt idx="0">
                  <c:v>Viabilidad</c:v>
                </c:pt>
              </c:strCache>
            </c:strRef>
          </c:tx>
          <c:spPr>
            <a:ln w="19050">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1"/>
            <c:dispEq val="1"/>
            <c:trendlineLbl>
              <c:layout>
                <c:manualLayout>
                  <c:x val="-3.0827646544181977E-2"/>
                  <c:y val="0.4161920384951881"/>
                </c:manualLayout>
              </c:layout>
              <c:numFmt formatCode="General" sourceLinked="0"/>
            </c:trendlineLbl>
          </c:trendline>
          <c:xVal>
            <c:numRef>
              <c:f>Hoja1!$D$51:$D$54</c:f>
              <c:numCache>
                <c:formatCode>0.00</c:formatCode>
                <c:ptCount val="4"/>
                <c:pt idx="0">
                  <c:v>15</c:v>
                </c:pt>
                <c:pt idx="1">
                  <c:v>30</c:v>
                </c:pt>
                <c:pt idx="2">
                  <c:v>45</c:v>
                </c:pt>
                <c:pt idx="3">
                  <c:v>60</c:v>
                </c:pt>
              </c:numCache>
            </c:numRef>
          </c:xVal>
          <c:yVal>
            <c:numRef>
              <c:f>Hoja1!$E$51:$E$54</c:f>
              <c:numCache>
                <c:formatCode>0.00</c:formatCode>
                <c:ptCount val="4"/>
                <c:pt idx="0">
                  <c:v>80.514814814814798</c:v>
                </c:pt>
                <c:pt idx="1">
                  <c:v>85.843287147634967</c:v>
                </c:pt>
                <c:pt idx="2">
                  <c:v>94.250412187068861</c:v>
                </c:pt>
                <c:pt idx="3">
                  <c:v>90.92063492063491</c:v>
                </c:pt>
              </c:numCache>
            </c:numRef>
          </c:yVal>
          <c:smooth val="0"/>
          <c:extLst>
            <c:ext xmlns:c16="http://schemas.microsoft.com/office/drawing/2014/chart" uri="{C3380CC4-5D6E-409C-BE32-E72D297353CC}">
              <c16:uniqueId val="{00000000-D8EF-4D7A-BC4D-A4AF5E4D41F0}"/>
            </c:ext>
          </c:extLst>
        </c:ser>
        <c:dLbls>
          <c:showLegendKey val="0"/>
          <c:showVal val="0"/>
          <c:showCatName val="0"/>
          <c:showSerName val="0"/>
          <c:showPercent val="0"/>
          <c:showBubbleSize val="0"/>
        </c:dLbls>
        <c:axId val="137857664"/>
        <c:axId val="144462592"/>
      </c:scatterChart>
      <c:valAx>
        <c:axId val="137857664"/>
        <c:scaling>
          <c:orientation val="minMax"/>
          <c:max val="60"/>
          <c:min val="0"/>
        </c:scaling>
        <c:delete val="0"/>
        <c:axPos val="b"/>
        <c:title>
          <c:tx>
            <c:rich>
              <a:bodyPr/>
              <a:lstStyle/>
              <a:p>
                <a:pPr>
                  <a:defRPr/>
                </a:pPr>
                <a:r>
                  <a:rPr lang="es-ES"/>
                  <a:t>Tiempos de volteo (minutos)</a:t>
                </a:r>
              </a:p>
            </c:rich>
          </c:tx>
          <c:overlay val="0"/>
        </c:title>
        <c:numFmt formatCode="0.00" sourceLinked="1"/>
        <c:majorTickMark val="out"/>
        <c:minorTickMark val="none"/>
        <c:tickLblPos val="nextTo"/>
        <c:crossAx val="144462592"/>
        <c:crosses val="autoZero"/>
        <c:crossBetween val="midCat"/>
        <c:majorUnit val="15"/>
      </c:valAx>
      <c:valAx>
        <c:axId val="144462592"/>
        <c:scaling>
          <c:orientation val="minMax"/>
          <c:max val="100"/>
          <c:min val="0"/>
        </c:scaling>
        <c:delete val="0"/>
        <c:axPos val="l"/>
        <c:title>
          <c:tx>
            <c:rich>
              <a:bodyPr rot="-5400000" vert="horz"/>
              <a:lstStyle/>
              <a:p>
                <a:pPr>
                  <a:defRPr/>
                </a:pPr>
                <a:r>
                  <a:rPr lang="es-ES"/>
                  <a:t>% de Viabilidad</a:t>
                </a:r>
              </a:p>
            </c:rich>
          </c:tx>
          <c:overlay val="0"/>
        </c:title>
        <c:numFmt formatCode="0.00" sourceLinked="1"/>
        <c:majorTickMark val="out"/>
        <c:minorTickMark val="none"/>
        <c:tickLblPos val="nextTo"/>
        <c:crossAx val="137857664"/>
        <c:crosses val="autoZero"/>
        <c:crossBetween val="midCat"/>
      </c:valAx>
    </c:plotArea>
    <c:plotVisOnly val="1"/>
    <c:dispBlanksAs val="gap"/>
    <c:showDLblsOverMax val="0"/>
  </c:chart>
  <c:txPr>
    <a:bodyPr/>
    <a:lstStyle/>
    <a:p>
      <a:pPr>
        <a:defRPr sz="14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Hoja1!$G$50</c:f>
              <c:strCache>
                <c:ptCount val="1"/>
                <c:pt idx="0">
                  <c:v>Mortalidad</c:v>
                </c:pt>
              </c:strCache>
            </c:strRef>
          </c:tx>
          <c:spPr>
            <a:ln w="19050">
              <a:noFill/>
            </a:ln>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trendlineType val="linear"/>
            <c:dispRSqr val="1"/>
            <c:dispEq val="1"/>
            <c:trendlineLbl>
              <c:layout>
                <c:manualLayout>
                  <c:x val="-2.9626128773832191E-2"/>
                  <c:y val="-0.45697258675290653"/>
                </c:manualLayout>
              </c:layout>
              <c:numFmt formatCode="General" sourceLinked="0"/>
            </c:trendlineLbl>
          </c:trendline>
          <c:xVal>
            <c:numRef>
              <c:f>Hoja1!$F$51:$F$54</c:f>
              <c:numCache>
                <c:formatCode>0.00</c:formatCode>
                <c:ptCount val="4"/>
                <c:pt idx="0">
                  <c:v>15</c:v>
                </c:pt>
                <c:pt idx="1">
                  <c:v>30</c:v>
                </c:pt>
                <c:pt idx="2">
                  <c:v>45</c:v>
                </c:pt>
                <c:pt idx="3">
                  <c:v>60</c:v>
                </c:pt>
              </c:numCache>
            </c:numRef>
          </c:xVal>
          <c:yVal>
            <c:numRef>
              <c:f>Hoja1!$G$51:$G$54</c:f>
              <c:numCache>
                <c:formatCode>0.00</c:formatCode>
                <c:ptCount val="4"/>
                <c:pt idx="0">
                  <c:v>31.460717009916088</c:v>
                </c:pt>
                <c:pt idx="1">
                  <c:v>17.984384037015616</c:v>
                </c:pt>
                <c:pt idx="2">
                  <c:v>6.1239057239057244</c:v>
                </c:pt>
                <c:pt idx="3">
                  <c:v>9.3906455862977598</c:v>
                </c:pt>
              </c:numCache>
            </c:numRef>
          </c:yVal>
          <c:smooth val="0"/>
          <c:extLst>
            <c:ext xmlns:c16="http://schemas.microsoft.com/office/drawing/2014/chart" uri="{C3380CC4-5D6E-409C-BE32-E72D297353CC}">
              <c16:uniqueId val="{00000000-AD57-4329-A3D1-8BDF6A42B6B1}"/>
            </c:ext>
          </c:extLst>
        </c:ser>
        <c:dLbls>
          <c:dLblPos val="t"/>
          <c:showLegendKey val="0"/>
          <c:showVal val="1"/>
          <c:showCatName val="0"/>
          <c:showSerName val="0"/>
          <c:showPercent val="0"/>
          <c:showBubbleSize val="0"/>
        </c:dLbls>
        <c:axId val="185227520"/>
        <c:axId val="185229696"/>
      </c:scatterChart>
      <c:valAx>
        <c:axId val="185227520"/>
        <c:scaling>
          <c:orientation val="minMax"/>
          <c:max val="60"/>
        </c:scaling>
        <c:delete val="0"/>
        <c:axPos val="b"/>
        <c:title>
          <c:tx>
            <c:rich>
              <a:bodyPr/>
              <a:lstStyle/>
              <a:p>
                <a:pPr>
                  <a:defRPr/>
                </a:pPr>
                <a:r>
                  <a:rPr lang="es-ES"/>
                  <a:t>Tiempos de volteo (minutos)</a:t>
                </a:r>
              </a:p>
            </c:rich>
          </c:tx>
          <c:overlay val="0"/>
        </c:title>
        <c:numFmt formatCode="0.00" sourceLinked="1"/>
        <c:majorTickMark val="out"/>
        <c:minorTickMark val="none"/>
        <c:tickLblPos val="nextTo"/>
        <c:crossAx val="185229696"/>
        <c:crosses val="autoZero"/>
        <c:crossBetween val="midCat"/>
        <c:majorUnit val="15"/>
      </c:valAx>
      <c:valAx>
        <c:axId val="185229696"/>
        <c:scaling>
          <c:orientation val="minMax"/>
          <c:max val="100"/>
          <c:min val="0"/>
        </c:scaling>
        <c:delete val="0"/>
        <c:axPos val="l"/>
        <c:title>
          <c:tx>
            <c:rich>
              <a:bodyPr rot="-5400000" vert="horz"/>
              <a:lstStyle/>
              <a:p>
                <a:pPr>
                  <a:defRPr/>
                </a:pPr>
                <a:r>
                  <a:rPr lang="es-ES"/>
                  <a:t>% de mortalidad</a:t>
                </a:r>
              </a:p>
            </c:rich>
          </c:tx>
          <c:overlay val="0"/>
        </c:title>
        <c:numFmt formatCode="0.00" sourceLinked="1"/>
        <c:majorTickMark val="out"/>
        <c:minorTickMark val="none"/>
        <c:tickLblPos val="nextTo"/>
        <c:crossAx val="185227520"/>
        <c:crosses val="autoZero"/>
        <c:crossBetween val="midCat"/>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Hoja2!$P$95</c:f>
              <c:strCache>
                <c:ptCount val="1"/>
                <c:pt idx="0">
                  <c:v>Medias</c:v>
                </c:pt>
              </c:strCache>
            </c:strRef>
          </c:tx>
          <c:spPr>
            <a:solidFill>
              <a:schemeClr val="dk1">
                <a:tint val="88500"/>
                <a:alpha val="70000"/>
              </a:schemeClr>
            </a:solidFill>
            <a:ln>
              <a:noFill/>
            </a:ln>
            <a:effectLst/>
          </c:spPr>
          <c:invertIfNegative val="0"/>
          <c:dPt>
            <c:idx val="0"/>
            <c:invertIfNegative val="0"/>
            <c:bubble3D val="0"/>
            <c:spPr>
              <a:solidFill>
                <a:schemeClr val="dk1">
                  <a:tint val="88500"/>
                  <a:alpha val="70000"/>
                </a:schemeClr>
              </a:solidFill>
              <a:ln>
                <a:noFill/>
              </a:ln>
              <a:effectLst/>
            </c:spPr>
            <c:extLst>
              <c:ext xmlns:c16="http://schemas.microsoft.com/office/drawing/2014/chart" uri="{C3380CC4-5D6E-409C-BE32-E72D297353CC}">
                <c16:uniqueId val="{00000001-252D-4013-9E66-8AFCAFABC571}"/>
              </c:ext>
            </c:extLst>
          </c:dPt>
          <c:dLbls>
            <c:dLbl>
              <c:idx val="0"/>
              <c:layout>
                <c:manualLayout>
                  <c:x val="-2.5462668816039986E-17"/>
                  <c:y val="-8.3333333333333329E-2"/>
                </c:manualLayout>
              </c:layout>
              <c:tx>
                <c:rich>
                  <a:bodyPr/>
                  <a:lstStyle/>
                  <a:p>
                    <a:r>
                      <a:rPr lang="en-US"/>
                      <a:t>31,46 A</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52D-4013-9E66-8AFCAFABC571}"/>
                </c:ext>
              </c:extLst>
            </c:dLbl>
            <c:dLbl>
              <c:idx val="1"/>
              <c:layout>
                <c:manualLayout>
                  <c:x val="-5.0925337632079971E-17"/>
                  <c:y val="-9.7222222222222265E-2"/>
                </c:manualLayout>
              </c:layout>
              <c:tx>
                <c:rich>
                  <a:bodyPr/>
                  <a:lstStyle/>
                  <a:p>
                    <a:r>
                      <a:rPr lang="en-US"/>
                      <a:t>17,98 AB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52D-4013-9E66-8AFCAFABC571}"/>
                </c:ext>
              </c:extLst>
            </c:dLbl>
            <c:dLbl>
              <c:idx val="2"/>
              <c:layout>
                <c:manualLayout>
                  <c:x val="-1.0185067526415994E-16"/>
                  <c:y val="-7.8703703703703706E-2"/>
                </c:manualLayout>
              </c:layout>
              <c:tx>
                <c:rich>
                  <a:bodyPr/>
                  <a:lstStyle/>
                  <a:p>
                    <a:r>
                      <a:rPr lang="en-US"/>
                      <a:t>9,39 AB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52D-4013-9E66-8AFCAFABC571}"/>
                </c:ext>
              </c:extLst>
            </c:dLbl>
            <c:dLbl>
              <c:idx val="3"/>
              <c:layout>
                <c:manualLayout>
                  <c:x val="-2.7777777777777779E-3"/>
                  <c:y val="-8.7962962962962965E-2"/>
                </c:manualLayout>
              </c:layout>
              <c:tx>
                <c:rich>
                  <a:bodyPr/>
                  <a:lstStyle/>
                  <a:p>
                    <a:r>
                      <a:rPr lang="en-US"/>
                      <a:t>6,12 B</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52D-4013-9E66-8AFCAFABC571}"/>
                </c:ext>
              </c:extLst>
            </c:dLbl>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cat>
            <c:numRef>
              <c:f>Hoja2!$O$96:$O$99</c:f>
              <c:numCache>
                <c:formatCode>General</c:formatCode>
                <c:ptCount val="4"/>
                <c:pt idx="0">
                  <c:v>15</c:v>
                </c:pt>
                <c:pt idx="1">
                  <c:v>30</c:v>
                </c:pt>
                <c:pt idx="2">
                  <c:v>60</c:v>
                </c:pt>
                <c:pt idx="3">
                  <c:v>45</c:v>
                </c:pt>
              </c:numCache>
            </c:numRef>
          </c:cat>
          <c:val>
            <c:numRef>
              <c:f>Hoja2!$P$96:$P$99</c:f>
              <c:numCache>
                <c:formatCode>0.00</c:formatCode>
                <c:ptCount val="4"/>
                <c:pt idx="0">
                  <c:v>31.46</c:v>
                </c:pt>
                <c:pt idx="1">
                  <c:v>17.98</c:v>
                </c:pt>
                <c:pt idx="2">
                  <c:v>9.39</c:v>
                </c:pt>
                <c:pt idx="3">
                  <c:v>6.12</c:v>
                </c:pt>
              </c:numCache>
            </c:numRef>
          </c:val>
          <c:extLst>
            <c:ext xmlns:c16="http://schemas.microsoft.com/office/drawing/2014/chart" uri="{C3380CC4-5D6E-409C-BE32-E72D297353CC}">
              <c16:uniqueId val="{00000005-252D-4013-9E66-8AFCAFABC571}"/>
            </c:ext>
          </c:extLst>
        </c:ser>
        <c:dLbls>
          <c:dLblPos val="outEnd"/>
          <c:showLegendKey val="0"/>
          <c:showVal val="1"/>
          <c:showCatName val="0"/>
          <c:showSerName val="0"/>
          <c:showPercent val="0"/>
          <c:showBubbleSize val="0"/>
        </c:dLbls>
        <c:gapWidth val="80"/>
        <c:overlap val="25"/>
        <c:axId val="185249152"/>
        <c:axId val="185251328"/>
      </c:barChart>
      <c:catAx>
        <c:axId val="185249152"/>
        <c:scaling>
          <c:orientation val="minMax"/>
        </c:scaling>
        <c:delete val="0"/>
        <c:axPos val="b"/>
        <c:title>
          <c:tx>
            <c:rich>
              <a:bodyPr rot="0" vert="horz"/>
              <a:lstStyle/>
              <a:p>
                <a:pPr>
                  <a:defRPr/>
                </a:pPr>
                <a:r>
                  <a:rPr lang="es-EC"/>
                  <a:t>Tiempo de volteo</a:t>
                </a:r>
              </a:p>
            </c:rich>
          </c:tx>
          <c:layout/>
          <c:overlay val="0"/>
          <c:spPr>
            <a:noFill/>
            <a:ln>
              <a:noFill/>
            </a:ln>
            <a:effectLst/>
          </c:sp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vert="horz"/>
          <a:lstStyle/>
          <a:p>
            <a:pPr>
              <a:defRPr/>
            </a:pPr>
            <a:endParaRPr lang="es-EC"/>
          </a:p>
        </c:txPr>
        <c:crossAx val="185251328"/>
        <c:crosses val="autoZero"/>
        <c:auto val="1"/>
        <c:lblAlgn val="ctr"/>
        <c:lblOffset val="100"/>
        <c:noMultiLvlLbl val="0"/>
      </c:catAx>
      <c:valAx>
        <c:axId val="185251328"/>
        <c:scaling>
          <c:orientation val="minMax"/>
        </c:scaling>
        <c:delete val="0"/>
        <c:axPos val="l"/>
        <c:title>
          <c:tx>
            <c:rich>
              <a:bodyPr rot="-5400000" vert="horz"/>
              <a:lstStyle/>
              <a:p>
                <a:pPr>
                  <a:defRPr/>
                </a:pPr>
                <a:r>
                  <a:rPr lang="es-EC"/>
                  <a:t>% De mortalidad</a:t>
                </a:r>
              </a:p>
            </c:rich>
          </c:tx>
          <c:layout/>
          <c:overlay val="0"/>
          <c:spPr>
            <a:noFill/>
            <a:ln>
              <a:noFill/>
            </a:ln>
            <a:effectLst/>
          </c:spPr>
        </c:title>
        <c:numFmt formatCode="0.00" sourceLinked="1"/>
        <c:majorTickMark val="none"/>
        <c:minorTickMark val="none"/>
        <c:tickLblPos val="nextTo"/>
        <c:spPr>
          <a:noFill/>
          <a:ln>
            <a:noFill/>
          </a:ln>
          <a:effectLst/>
        </c:spPr>
        <c:txPr>
          <a:bodyPr rot="-60000000" vert="horz"/>
          <a:lstStyle/>
          <a:p>
            <a:pPr>
              <a:defRPr/>
            </a:pPr>
            <a:endParaRPr lang="es-EC"/>
          </a:p>
        </c:txPr>
        <c:crossAx val="185249152"/>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Hoja1!$J$50</c:f>
              <c:strCache>
                <c:ptCount val="1"/>
                <c:pt idx="0">
                  <c:v>Naimiento</c:v>
                </c:pt>
              </c:strCache>
            </c:strRef>
          </c:tx>
          <c:spPr>
            <a:ln w="19050">
              <a:noFill/>
            </a:ln>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trendline>
            <c:trendlineType val="linear"/>
            <c:dispRSqr val="1"/>
            <c:dispEq val="1"/>
            <c:trendlineLbl>
              <c:layout>
                <c:manualLayout>
                  <c:x val="-3.0827646544181977E-2"/>
                  <c:y val="0.4161920384951881"/>
                </c:manualLayout>
              </c:layout>
              <c:numFmt formatCode="General" sourceLinked="0"/>
            </c:trendlineLbl>
          </c:trendline>
          <c:xVal>
            <c:numRef>
              <c:f>Hoja1!$I$51:$I$54</c:f>
              <c:numCache>
                <c:formatCode>0.00</c:formatCode>
                <c:ptCount val="4"/>
                <c:pt idx="0">
                  <c:v>15</c:v>
                </c:pt>
                <c:pt idx="1">
                  <c:v>30</c:v>
                </c:pt>
                <c:pt idx="2">
                  <c:v>45</c:v>
                </c:pt>
                <c:pt idx="3">
                  <c:v>60</c:v>
                </c:pt>
              </c:numCache>
            </c:numRef>
          </c:xVal>
          <c:yVal>
            <c:numRef>
              <c:f>Hoja1!$J$51:$J$54</c:f>
              <c:numCache>
                <c:formatCode>0.00</c:formatCode>
                <c:ptCount val="4"/>
                <c:pt idx="0">
                  <c:v>65.333333333333329</c:v>
                </c:pt>
                <c:pt idx="1">
                  <c:v>67.333333333333343</c:v>
                </c:pt>
                <c:pt idx="2">
                  <c:v>76</c:v>
                </c:pt>
                <c:pt idx="3">
                  <c:v>74</c:v>
                </c:pt>
              </c:numCache>
            </c:numRef>
          </c:yVal>
          <c:smooth val="0"/>
          <c:extLst>
            <c:ext xmlns:c16="http://schemas.microsoft.com/office/drawing/2014/chart" uri="{C3380CC4-5D6E-409C-BE32-E72D297353CC}">
              <c16:uniqueId val="{00000000-6C99-4562-A9A9-99303241087A}"/>
            </c:ext>
          </c:extLst>
        </c:ser>
        <c:dLbls>
          <c:dLblPos val="t"/>
          <c:showLegendKey val="0"/>
          <c:showVal val="1"/>
          <c:showCatName val="0"/>
          <c:showSerName val="0"/>
          <c:showPercent val="0"/>
          <c:showBubbleSize val="0"/>
        </c:dLbls>
        <c:axId val="218635264"/>
        <c:axId val="218649728"/>
      </c:scatterChart>
      <c:valAx>
        <c:axId val="218635264"/>
        <c:scaling>
          <c:orientation val="minMax"/>
          <c:max val="60"/>
        </c:scaling>
        <c:delete val="0"/>
        <c:axPos val="b"/>
        <c:title>
          <c:tx>
            <c:rich>
              <a:bodyPr/>
              <a:lstStyle/>
              <a:p>
                <a:pPr>
                  <a:defRPr/>
                </a:pPr>
                <a:r>
                  <a:rPr lang="es-ES"/>
                  <a:t>Tiempos de volteo (Minutos)</a:t>
                </a:r>
              </a:p>
            </c:rich>
          </c:tx>
          <c:layout/>
          <c:overlay val="0"/>
        </c:title>
        <c:numFmt formatCode="0.00" sourceLinked="1"/>
        <c:majorTickMark val="out"/>
        <c:minorTickMark val="none"/>
        <c:tickLblPos val="nextTo"/>
        <c:crossAx val="218649728"/>
        <c:crosses val="autoZero"/>
        <c:crossBetween val="midCat"/>
        <c:majorUnit val="15"/>
      </c:valAx>
      <c:valAx>
        <c:axId val="218649728"/>
        <c:scaling>
          <c:orientation val="minMax"/>
          <c:max val="100"/>
          <c:min val="0"/>
        </c:scaling>
        <c:delete val="0"/>
        <c:axPos val="l"/>
        <c:title>
          <c:tx>
            <c:rich>
              <a:bodyPr rot="-5400000" vert="horz"/>
              <a:lstStyle/>
              <a:p>
                <a:pPr>
                  <a:defRPr/>
                </a:pPr>
                <a:r>
                  <a:rPr lang="es-ES"/>
                  <a:t>% de Nacimiento</a:t>
                </a:r>
              </a:p>
            </c:rich>
          </c:tx>
          <c:layout/>
          <c:overlay val="0"/>
        </c:title>
        <c:numFmt formatCode="0.00" sourceLinked="1"/>
        <c:majorTickMark val="out"/>
        <c:minorTickMark val="none"/>
        <c:tickLblPos val="nextTo"/>
        <c:crossAx val="218635264"/>
        <c:crosses val="autoZero"/>
        <c:crossBetween val="midCat"/>
      </c:valAx>
    </c:plotArea>
    <c:plotVisOnly val="1"/>
    <c:dispBlanksAs val="gap"/>
    <c:showDLblsOverMax val="0"/>
  </c:chart>
  <c:txPr>
    <a:bodyPr/>
    <a:lstStyle/>
    <a:p>
      <a:pPr>
        <a:defRPr sz="1600" b="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9A5AF88-2F6A-40DA-9661-5644CE98A42B}"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76236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9A5AF88-2F6A-40DA-9661-5644CE98A42B}" type="datetimeFigureOut">
              <a:rPr lang="es-EC" smtClean="0"/>
              <a:t>08/01/2019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63582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9A5AF88-2F6A-40DA-9661-5644CE98A42B}" type="datetimeFigureOut">
              <a:rPr lang="es-EC" smtClean="0"/>
              <a:t>08/01/2019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2189379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9A5AF88-2F6A-40DA-9661-5644CE98A42B}" type="datetimeFigureOut">
              <a:rPr lang="es-EC" smtClean="0"/>
              <a:t>08/01/2019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F23BBB-70CD-44A8-9F0B-76421286AC5C}" type="slidenum">
              <a:rPr lang="es-EC" smtClean="0"/>
              <a:t>‹Nº›</a:t>
            </a:fld>
            <a:endParaRPr lang="es-EC"/>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1287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9A5AF88-2F6A-40DA-9661-5644CE98A42B}" type="datetimeFigureOut">
              <a:rPr lang="es-EC" smtClean="0"/>
              <a:t>08/01/2019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256343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99A5AF88-2F6A-40DA-9661-5644CE98A42B}" type="datetimeFigureOut">
              <a:rPr lang="es-EC" smtClean="0"/>
              <a:t>08/01/2019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944190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99A5AF88-2F6A-40DA-9661-5644CE98A42B}" type="datetimeFigureOut">
              <a:rPr lang="es-EC" smtClean="0"/>
              <a:t>08/01/2019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1525964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A5AF88-2F6A-40DA-9661-5644CE98A42B}"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4139114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A5AF88-2F6A-40DA-9661-5644CE98A42B}"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70963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A5AF88-2F6A-40DA-9661-5644CE98A42B}"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24330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9A5AF88-2F6A-40DA-9661-5644CE98A42B}"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290687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9A5AF88-2F6A-40DA-9661-5644CE98A42B}" type="datetimeFigureOut">
              <a:rPr lang="es-EC" smtClean="0"/>
              <a:t>08/01/2019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352180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9A5AF88-2F6A-40DA-9661-5644CE98A42B}" type="datetimeFigureOut">
              <a:rPr lang="es-EC" smtClean="0"/>
              <a:t>08/01/2019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246680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9A5AF88-2F6A-40DA-9661-5644CE98A42B}" type="datetimeFigureOut">
              <a:rPr lang="es-EC" smtClean="0"/>
              <a:t>08/01/2019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290447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9A5AF88-2F6A-40DA-9661-5644CE98A42B}" type="datetimeFigureOut">
              <a:rPr lang="es-EC" smtClean="0"/>
              <a:t>08/01/2019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80421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9A5AF88-2F6A-40DA-9661-5644CE98A42B}" type="datetimeFigureOut">
              <a:rPr lang="es-EC" smtClean="0"/>
              <a:t>08/01/2019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280229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9A5AF88-2F6A-40DA-9661-5644CE98A42B}" type="datetimeFigureOut">
              <a:rPr lang="es-EC" smtClean="0"/>
              <a:t>08/01/2019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F23BBB-70CD-44A8-9F0B-76421286AC5C}" type="slidenum">
              <a:rPr lang="es-EC" smtClean="0"/>
              <a:t>‹Nº›</a:t>
            </a:fld>
            <a:endParaRPr lang="es-EC"/>
          </a:p>
        </p:txBody>
      </p:sp>
    </p:spTree>
    <p:extLst>
      <p:ext uri="{BB962C8B-B14F-4D97-AF65-F5344CB8AC3E}">
        <p14:creationId xmlns:p14="http://schemas.microsoft.com/office/powerpoint/2010/main" val="48865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9A5AF88-2F6A-40DA-9661-5644CE98A42B}" type="datetimeFigureOut">
              <a:rPr lang="es-EC" smtClean="0"/>
              <a:t>08/01/2019</a:t>
            </a:fld>
            <a:endParaRPr lang="es-EC"/>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0F23BBB-70CD-44A8-9F0B-76421286AC5C}" type="slidenum">
              <a:rPr lang="es-EC" smtClean="0"/>
              <a:t>‹Nº›</a:t>
            </a:fld>
            <a:endParaRPr lang="es-EC"/>
          </a:p>
        </p:txBody>
      </p:sp>
    </p:spTree>
    <p:extLst>
      <p:ext uri="{BB962C8B-B14F-4D97-AF65-F5344CB8AC3E}">
        <p14:creationId xmlns:p14="http://schemas.microsoft.com/office/powerpoint/2010/main" val="42430829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para universidad de las fuerzas armadas"/>
          <p:cNvPicPr/>
          <p:nvPr/>
        </p:nvPicPr>
        <p:blipFill>
          <a:blip r:embed="rId2">
            <a:extLst>
              <a:ext uri="{28A0092B-C50C-407E-A947-70E740481C1C}">
                <a14:useLocalDpi xmlns:a14="http://schemas.microsoft.com/office/drawing/2010/main" val="0"/>
              </a:ext>
            </a:extLst>
          </a:blip>
          <a:srcRect t="25839" r="-117" b="32214"/>
          <a:stretch>
            <a:fillRect/>
          </a:stretch>
        </p:blipFill>
        <p:spPr bwMode="auto">
          <a:xfrm>
            <a:off x="1378040" y="228554"/>
            <a:ext cx="9890974" cy="1630526"/>
          </a:xfrm>
          <a:prstGeom prst="rect">
            <a:avLst/>
          </a:prstGeom>
          <a:noFill/>
          <a:ln>
            <a:noFill/>
          </a:ln>
        </p:spPr>
      </p:pic>
      <p:sp>
        <p:nvSpPr>
          <p:cNvPr id="5" name="Rectángulo 4"/>
          <p:cNvSpPr/>
          <p:nvPr/>
        </p:nvSpPr>
        <p:spPr>
          <a:xfrm>
            <a:off x="2832945" y="1929965"/>
            <a:ext cx="6786153" cy="461665"/>
          </a:xfrm>
          <a:prstGeom prst="rect">
            <a:avLst/>
          </a:prstGeom>
        </p:spPr>
        <p:txBody>
          <a:bodyPr wrap="none">
            <a:spAutoFit/>
          </a:bodyPr>
          <a:lstStyle/>
          <a:p>
            <a:r>
              <a:rPr lang="es-EC" sz="2400" b="1" dirty="0" smtClean="0">
                <a:effectLst/>
                <a:latin typeface="Times New Roman" panose="02020603050405020304" pitchFamily="18" charset="0"/>
                <a:ea typeface="Times New Roman" panose="02020603050405020304" pitchFamily="18" charset="0"/>
              </a:rPr>
              <a:t>CARRERA DE INGENIERÍA AGROPECUARIA</a:t>
            </a:r>
            <a:endParaRPr lang="es-EC" sz="2400" dirty="0"/>
          </a:p>
        </p:txBody>
      </p:sp>
      <p:sp>
        <p:nvSpPr>
          <p:cNvPr id="6" name="Rectángulo 5"/>
          <p:cNvSpPr/>
          <p:nvPr/>
        </p:nvSpPr>
        <p:spPr>
          <a:xfrm>
            <a:off x="1590393" y="6014540"/>
            <a:ext cx="6096000" cy="369332"/>
          </a:xfrm>
          <a:prstGeom prst="rect">
            <a:avLst/>
          </a:prstGeom>
        </p:spPr>
        <p:txBody>
          <a:bodyPr>
            <a:spAutoFit/>
          </a:bodyPr>
          <a:lstStyle/>
          <a:p>
            <a:pPr defTabSz="783387">
              <a:buClr>
                <a:srgbClr val="4D4D4D">
                  <a:lumMod val="75000"/>
                </a:srgbClr>
              </a:buClr>
              <a:defRPr/>
            </a:pPr>
            <a:r>
              <a:rPr lang="es-ES" b="1" dirty="0">
                <a:solidFill>
                  <a:prstClr val="black"/>
                </a:solidFill>
                <a:latin typeface="Times New Roman" panose="02020603050405020304" pitchFamily="18" charset="0"/>
                <a:cs typeface="Times New Roman" panose="02020603050405020304" pitchFamily="18" charset="0"/>
              </a:rPr>
              <a:t>Proyecto Investigativo de </a:t>
            </a:r>
            <a:r>
              <a:rPr lang="es-ES" b="1" dirty="0" smtClean="0">
                <a:solidFill>
                  <a:prstClr val="black"/>
                </a:solidFill>
                <a:latin typeface="Times New Roman" panose="02020603050405020304" pitchFamily="18" charset="0"/>
                <a:cs typeface="Times New Roman" panose="02020603050405020304" pitchFamily="18" charset="0"/>
              </a:rPr>
              <a:t>Tesis</a:t>
            </a:r>
            <a:endParaRPr lang="es-ES" b="1" dirty="0">
              <a:solidFill>
                <a:prstClr val="black"/>
              </a:solidFill>
              <a:latin typeface="Times New Roman" panose="02020603050405020304" pitchFamily="18" charset="0"/>
              <a:cs typeface="Times New Roman" panose="02020603050405020304" pitchFamily="18" charset="0"/>
            </a:endParaRPr>
          </a:p>
        </p:txBody>
      </p:sp>
      <p:sp>
        <p:nvSpPr>
          <p:cNvPr id="8" name="Rectángulo 7"/>
          <p:cNvSpPr/>
          <p:nvPr/>
        </p:nvSpPr>
        <p:spPr>
          <a:xfrm>
            <a:off x="476518" y="3002728"/>
            <a:ext cx="10934164" cy="1200329"/>
          </a:xfrm>
          <a:prstGeom prst="rect">
            <a:avLst/>
          </a:prstGeom>
        </p:spPr>
        <p:txBody>
          <a:bodyPr wrap="square">
            <a:spAutoFit/>
          </a:bodyPr>
          <a:lstStyle/>
          <a:p>
            <a:pPr algn="ctr"/>
            <a:r>
              <a:rPr lang="es-EC" sz="2400" b="1" dirty="0">
                <a:latin typeface="Times New Roman" panose="02020603050405020304" pitchFamily="18" charset="0"/>
                <a:ea typeface="Calibri" panose="020F0502020204030204" pitchFamily="34" charset="0"/>
              </a:rPr>
              <a:t>“EVALUACION DE CUATRO TIEMPOS DE VOLTEO DURANTE EL PERIODO DE INCUBACION DE POLLO BROILER (</a:t>
            </a:r>
            <a:r>
              <a:rPr lang="es-EC" sz="2400" b="1" i="1" dirty="0">
                <a:latin typeface="Times New Roman" panose="02020603050405020304" pitchFamily="18" charset="0"/>
                <a:ea typeface="Calibri" panose="020F0502020204030204" pitchFamily="34" charset="0"/>
              </a:rPr>
              <a:t>Rock-</a:t>
            </a:r>
            <a:r>
              <a:rPr lang="es-EC" sz="2400" b="1" i="1" dirty="0" err="1">
                <a:latin typeface="Times New Roman" panose="02020603050405020304" pitchFamily="18" charset="0"/>
                <a:ea typeface="Calibri" panose="020F0502020204030204" pitchFamily="34" charset="0"/>
              </a:rPr>
              <a:t>cornish</a:t>
            </a:r>
            <a:r>
              <a:rPr lang="es-EC" sz="2400" b="1" dirty="0">
                <a:latin typeface="Times New Roman" panose="02020603050405020304" pitchFamily="18" charset="0"/>
                <a:ea typeface="Calibri" panose="020F0502020204030204" pitchFamily="34" charset="0"/>
              </a:rPr>
              <a:t>) EN LA PARROQUIA DE SANTO DOMINGO”</a:t>
            </a:r>
            <a:endParaRPr lang="es-EC" sz="2400" dirty="0"/>
          </a:p>
        </p:txBody>
      </p:sp>
    </p:spTree>
    <p:extLst>
      <p:ext uri="{BB962C8B-B14F-4D97-AF65-F5344CB8AC3E}">
        <p14:creationId xmlns:p14="http://schemas.microsoft.com/office/powerpoint/2010/main" val="1326552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7872" y="1320120"/>
            <a:ext cx="6096000" cy="584775"/>
          </a:xfrm>
          <a:prstGeom prst="rect">
            <a:avLst/>
          </a:prstGeom>
        </p:spPr>
        <p:txBody>
          <a:bodyPr>
            <a:spAutoFit/>
          </a:bodyPr>
          <a:lstStyle/>
          <a:p>
            <a:pPr marL="685800" algn="just">
              <a:lnSpc>
                <a:spcPct val="200000"/>
              </a:lnSpc>
              <a:spcAft>
                <a:spcPts val="0"/>
              </a:spcAft>
              <a:tabLst>
                <a:tab pos="228600" algn="l"/>
                <a:tab pos="449580" algn="l"/>
              </a:tabLst>
            </a:pPr>
            <a:r>
              <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rPr>
              <a:t>Porcentaje de fertilidad</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1769017" y="433880"/>
            <a:ext cx="3315972" cy="646331"/>
          </a:xfrm>
          <a:prstGeom prst="rect">
            <a:avLst/>
          </a:prstGeom>
        </p:spPr>
        <p:txBody>
          <a:bodyPr wrap="none">
            <a:spAutoFit/>
          </a:bodyPr>
          <a:lstStyle/>
          <a:p>
            <a:pPr lvl="0" algn="just">
              <a:lnSpc>
                <a:spcPct val="200000"/>
              </a:lnSpc>
              <a:spcBef>
                <a:spcPts val="1200"/>
              </a:spcBef>
              <a:spcAft>
                <a:spcPts val="0"/>
              </a:spcAft>
              <a:buSzPts val="1100"/>
              <a:tabLst>
                <a:tab pos="228600" algn="l"/>
                <a:tab pos="44958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RESULTADOS Y DISCUSION.</a:t>
            </a:r>
          </a:p>
        </p:txBody>
      </p:sp>
      <p:graphicFrame>
        <p:nvGraphicFramePr>
          <p:cNvPr id="9" name="Tabla 8"/>
          <p:cNvGraphicFramePr>
            <a:graphicFrameLocks noGrp="1"/>
          </p:cNvGraphicFramePr>
          <p:nvPr>
            <p:extLst>
              <p:ext uri="{D42A27DB-BD31-4B8C-83A1-F6EECF244321}">
                <p14:modId xmlns:p14="http://schemas.microsoft.com/office/powerpoint/2010/main" val="488684438"/>
              </p:ext>
            </p:extLst>
          </p:nvPr>
        </p:nvGraphicFramePr>
        <p:xfrm>
          <a:off x="578225" y="2353233"/>
          <a:ext cx="6777316" cy="4359021"/>
        </p:xfrm>
        <a:graphic>
          <a:graphicData uri="http://schemas.openxmlformats.org/drawingml/2006/table">
            <a:tbl>
              <a:tblPr firstRow="1" firstCol="1" bandRow="1"/>
              <a:tblGrid>
                <a:gridCol w="1379751">
                  <a:extLst>
                    <a:ext uri="{9D8B030D-6E8A-4147-A177-3AD203B41FA5}">
                      <a16:colId xmlns:a16="http://schemas.microsoft.com/office/drawing/2014/main" val="195569485"/>
                    </a:ext>
                  </a:extLst>
                </a:gridCol>
                <a:gridCol w="1079513">
                  <a:extLst>
                    <a:ext uri="{9D8B030D-6E8A-4147-A177-3AD203B41FA5}">
                      <a16:colId xmlns:a16="http://schemas.microsoft.com/office/drawing/2014/main" val="3294815407"/>
                    </a:ext>
                  </a:extLst>
                </a:gridCol>
                <a:gridCol w="1079513">
                  <a:extLst>
                    <a:ext uri="{9D8B030D-6E8A-4147-A177-3AD203B41FA5}">
                      <a16:colId xmlns:a16="http://schemas.microsoft.com/office/drawing/2014/main" val="1544219096"/>
                    </a:ext>
                  </a:extLst>
                </a:gridCol>
                <a:gridCol w="1079513">
                  <a:extLst>
                    <a:ext uri="{9D8B030D-6E8A-4147-A177-3AD203B41FA5}">
                      <a16:colId xmlns:a16="http://schemas.microsoft.com/office/drawing/2014/main" val="3451657311"/>
                    </a:ext>
                  </a:extLst>
                </a:gridCol>
                <a:gridCol w="1079513">
                  <a:extLst>
                    <a:ext uri="{9D8B030D-6E8A-4147-A177-3AD203B41FA5}">
                      <a16:colId xmlns:a16="http://schemas.microsoft.com/office/drawing/2014/main" val="409495033"/>
                    </a:ext>
                  </a:extLst>
                </a:gridCol>
                <a:gridCol w="1079513">
                  <a:extLst>
                    <a:ext uri="{9D8B030D-6E8A-4147-A177-3AD203B41FA5}">
                      <a16:colId xmlns:a16="http://schemas.microsoft.com/office/drawing/2014/main" val="2785202371"/>
                    </a:ext>
                  </a:extLst>
                </a:gridCol>
              </a:tblGrid>
              <a:tr h="701421">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Fuentes de variación</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Suma de cuadrados</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Grados de libertad</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Cuadrados medios</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Fc</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p-valor</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119894"/>
                  </a:ext>
                </a:extLst>
              </a:tr>
              <a:tr h="328366">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Bloque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2431,32</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4</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607,83ns</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10,01</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0,0008</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59114409"/>
                  </a:ext>
                </a:extLst>
              </a:tr>
              <a:tr h="701421">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Tiempo_Volteo</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37,74</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3</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12,58ns</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0,21</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0,8895</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109567472"/>
                  </a:ext>
                </a:extLst>
              </a:tr>
              <a:tr h="328366">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Lineal       </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28,43</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28,43</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0,47</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0,5069</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602004378"/>
                  </a:ext>
                </a:extLst>
              </a:tr>
              <a:tr h="328366">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Cuadrática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2,2</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1</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2,2</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0,04</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0,8521</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789866022"/>
                  </a:ext>
                </a:extLst>
              </a:tr>
              <a:tr h="328366">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Cúbica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7,11</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7,11</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0,12</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0,7382</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00586002"/>
                  </a:ext>
                </a:extLst>
              </a:tr>
              <a:tr h="328366">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Error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728,99</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12</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60,75</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674844217"/>
                  </a:ext>
                </a:extLst>
              </a:tr>
              <a:tr h="328366">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Total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3198,05</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19</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     </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284342849"/>
                  </a:ext>
                </a:extLst>
              </a:tr>
              <a:tr h="701421">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Coeficiente de variación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9,78</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 </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179438"/>
                  </a:ext>
                </a:extLst>
              </a:tr>
            </a:tbl>
          </a:graphicData>
        </a:graphic>
      </p:graphicFrame>
      <p:sp>
        <p:nvSpPr>
          <p:cNvPr id="10" name="Rectángulo 9"/>
          <p:cNvSpPr/>
          <p:nvPr/>
        </p:nvSpPr>
        <p:spPr>
          <a:xfrm>
            <a:off x="7705227" y="2070457"/>
            <a:ext cx="4141631" cy="3139321"/>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Se acepta la hipótesis nula, es decir los tiempos de volteo no influyen en el porcentaje de fertilidad de los huevos y esto se atribuye a que el ambiente de donde proviene el huevo no son condiciones controlables, por factores abióticos que es temperatura, humedad, nutrición y factores bióticos de fertilidad de la gallina y del gallo reproductor, afectando en la fertilidad del huevo (Callejo A. , 2015).</a:t>
            </a:r>
            <a:endParaRPr lang="es-EC" dirty="0"/>
          </a:p>
        </p:txBody>
      </p:sp>
      <p:sp>
        <p:nvSpPr>
          <p:cNvPr id="2" name="Elipse 1"/>
          <p:cNvSpPr/>
          <p:nvPr/>
        </p:nvSpPr>
        <p:spPr>
          <a:xfrm>
            <a:off x="6064624" y="3052481"/>
            <a:ext cx="1075764" cy="38996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 name="Elipse 2"/>
          <p:cNvSpPr/>
          <p:nvPr/>
        </p:nvSpPr>
        <p:spPr>
          <a:xfrm>
            <a:off x="6084794" y="3751730"/>
            <a:ext cx="1035424" cy="389964"/>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7653351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91715" y="357589"/>
            <a:ext cx="3302699" cy="614079"/>
          </a:xfrm>
          <a:prstGeom prst="rect">
            <a:avLst/>
          </a:prstGeom>
        </p:spPr>
        <p:txBody>
          <a:bodyPr wrap="none">
            <a:spAutoFit/>
          </a:bodyPr>
          <a:lstStyle/>
          <a:p>
            <a:pPr lvl="1">
              <a:lnSpc>
                <a:spcPct val="200000"/>
              </a:lnSpc>
              <a:spcBef>
                <a:spcPts val="1200"/>
              </a:spcBef>
              <a:spcAft>
                <a:spcPts val="1200"/>
              </a:spcAft>
              <a:tabLst>
                <a:tab pos="228600" algn="l"/>
                <a:tab pos="449580" algn="l"/>
              </a:tabLst>
            </a:pPr>
            <a:r>
              <a:rPr lang="es-EC" sz="2000" b="1" dirty="0" smtClean="0">
                <a:effectLst/>
                <a:latin typeface="Times New Roman" panose="02020603050405020304" pitchFamily="18" charset="0"/>
                <a:ea typeface="Calibri" panose="020F0502020204030204" pitchFamily="34" charset="0"/>
                <a:cs typeface="Times New Roman" panose="02020603050405020304" pitchFamily="18" charset="0"/>
              </a:rPr>
              <a:t>Porcentaje de viabilidad</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287128033"/>
              </p:ext>
            </p:extLst>
          </p:nvPr>
        </p:nvGraphicFramePr>
        <p:xfrm>
          <a:off x="296305" y="357589"/>
          <a:ext cx="7260939" cy="6675459"/>
        </p:xfrm>
        <a:graphic>
          <a:graphicData uri="http://schemas.openxmlformats.org/drawingml/2006/table">
            <a:tbl>
              <a:tblPr firstRow="1" firstCol="1" bandRow="1"/>
              <a:tblGrid>
                <a:gridCol w="1478709">
                  <a:extLst>
                    <a:ext uri="{9D8B030D-6E8A-4147-A177-3AD203B41FA5}">
                      <a16:colId xmlns:a16="http://schemas.microsoft.com/office/drawing/2014/main" val="2788568180"/>
                    </a:ext>
                  </a:extLst>
                </a:gridCol>
                <a:gridCol w="1156446">
                  <a:extLst>
                    <a:ext uri="{9D8B030D-6E8A-4147-A177-3AD203B41FA5}">
                      <a16:colId xmlns:a16="http://schemas.microsoft.com/office/drawing/2014/main" val="4074967059"/>
                    </a:ext>
                  </a:extLst>
                </a:gridCol>
                <a:gridCol w="1156446">
                  <a:extLst>
                    <a:ext uri="{9D8B030D-6E8A-4147-A177-3AD203B41FA5}">
                      <a16:colId xmlns:a16="http://schemas.microsoft.com/office/drawing/2014/main" val="3108824597"/>
                    </a:ext>
                  </a:extLst>
                </a:gridCol>
                <a:gridCol w="1156446">
                  <a:extLst>
                    <a:ext uri="{9D8B030D-6E8A-4147-A177-3AD203B41FA5}">
                      <a16:colId xmlns:a16="http://schemas.microsoft.com/office/drawing/2014/main" val="2183056527"/>
                    </a:ext>
                  </a:extLst>
                </a:gridCol>
                <a:gridCol w="1156446">
                  <a:extLst>
                    <a:ext uri="{9D8B030D-6E8A-4147-A177-3AD203B41FA5}">
                      <a16:colId xmlns:a16="http://schemas.microsoft.com/office/drawing/2014/main" val="1392343597"/>
                    </a:ext>
                  </a:extLst>
                </a:gridCol>
                <a:gridCol w="1156446">
                  <a:extLst>
                    <a:ext uri="{9D8B030D-6E8A-4147-A177-3AD203B41FA5}">
                      <a16:colId xmlns:a16="http://schemas.microsoft.com/office/drawing/2014/main" val="4098166887"/>
                    </a:ext>
                  </a:extLst>
                </a:gridCol>
              </a:tblGrid>
              <a:tr h="1415483">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Fuentes de variación</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Suma de cuadrados</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Grados de libertad</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Cuadrados medios</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Fc</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p-valor</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400494"/>
                  </a:ext>
                </a:extLst>
              </a:tr>
              <a:tr h="421344">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Bloque       </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897,42</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4</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224,36</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3,47</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0,0419</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1083648"/>
                  </a:ext>
                </a:extLst>
              </a:tr>
              <a:tr h="918413">
                <a:tc>
                  <a:txBody>
                    <a:bodyPr/>
                    <a:lstStyle/>
                    <a:p>
                      <a:pPr algn="just">
                        <a:lnSpc>
                          <a:spcPct val="200000"/>
                        </a:lnSpc>
                        <a:spcAft>
                          <a:spcPts val="0"/>
                        </a:spcAft>
                      </a:pPr>
                      <a:r>
                        <a:rPr lang="es-EC" sz="1600" dirty="0" err="1">
                          <a:solidFill>
                            <a:srgbClr val="000000"/>
                          </a:solidFill>
                          <a:effectLst/>
                          <a:latin typeface="Times New Roman" panose="02020603050405020304" pitchFamily="18" charset="0"/>
                          <a:ea typeface="Times New Roman" panose="02020603050405020304" pitchFamily="18" charset="0"/>
                        </a:rPr>
                        <a:t>Tiempo_Volteo</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540,83</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3</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180,28</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2,79</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0,0862</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814821274"/>
                  </a:ext>
                </a:extLst>
              </a:tr>
              <a:tr h="421344">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Lineal       </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392,36</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392,36</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6,07</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0,0299</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4198150909"/>
                  </a:ext>
                </a:extLst>
              </a:tr>
              <a:tr h="421344">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Cuadrática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93,66</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93,66</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1,45</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0,252</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958975036"/>
                  </a:ext>
                </a:extLst>
              </a:tr>
              <a:tr h="421344">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Cúbica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54,82</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54,82</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0,85</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0,3754</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396873383"/>
                  </a:ext>
                </a:extLst>
              </a:tr>
              <a:tr h="421344">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Error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776,05</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12</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64,67</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    </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909769089"/>
                  </a:ext>
                </a:extLst>
              </a:tr>
              <a:tr h="421344">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Total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2214,31</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19</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    </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564424410"/>
                  </a:ext>
                </a:extLst>
              </a:tr>
              <a:tr h="1415483">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Coeficiente de variación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9,15</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 </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 </a:t>
                      </a:r>
                      <a:endParaRPr lang="es-EC" sz="16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644412"/>
                  </a:ext>
                </a:extLst>
              </a:tr>
            </a:tbl>
          </a:graphicData>
        </a:graphic>
      </p:graphicFrame>
      <p:sp>
        <p:nvSpPr>
          <p:cNvPr id="6" name="Rectángulo 5"/>
          <p:cNvSpPr/>
          <p:nvPr/>
        </p:nvSpPr>
        <p:spPr>
          <a:xfrm>
            <a:off x="7812426" y="1918121"/>
            <a:ext cx="4164169" cy="2585323"/>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Según (Harris, Linden, &amp; Wright, 2015) existen algunos factores que afectan la viabilidad del huevo como, manejo de reproductoras, desinfección de huevos, almacenamiento, transporte, recepción en la sala de incubación, cámara de aclimatación y manejo, al cargar los huevos a incubadora va a incrementar el riesgo de viabilidad del huevo. </a:t>
            </a:r>
            <a:endParaRPr lang="es-EC" dirty="0"/>
          </a:p>
        </p:txBody>
      </p:sp>
      <p:sp>
        <p:nvSpPr>
          <p:cNvPr id="2" name="Elipse 1"/>
          <p:cNvSpPr/>
          <p:nvPr/>
        </p:nvSpPr>
        <p:spPr>
          <a:xfrm>
            <a:off x="6225989" y="3160208"/>
            <a:ext cx="1196785" cy="40341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9978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144610639"/>
              </p:ext>
            </p:extLst>
          </p:nvPr>
        </p:nvGraphicFramePr>
        <p:xfrm>
          <a:off x="526473" y="1024717"/>
          <a:ext cx="5583382" cy="445190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21179" y="5521806"/>
            <a:ext cx="5988676" cy="1200329"/>
          </a:xfrm>
          <a:prstGeom prst="rect">
            <a:avLst/>
          </a:prstGeom>
        </p:spPr>
        <p:txBody>
          <a:bodyPr wrap="square">
            <a:spAutoFit/>
          </a:bodyPr>
          <a:lstStyle/>
          <a:p>
            <a:pPr marL="895350" indent="-895350" algn="just">
              <a:lnSpc>
                <a:spcPct val="200000"/>
              </a:lnSpc>
              <a:spcAft>
                <a:spcPts val="1000"/>
              </a:spcAft>
            </a:pPr>
            <a:r>
              <a:rPr lang="es-EC" sz="1200" dirty="0" smtClean="0">
                <a:latin typeface="Times New Roman" panose="02020603050405020304" pitchFamily="18" charset="0"/>
                <a:ea typeface="Times New Roman" panose="02020603050405020304" pitchFamily="18" charset="0"/>
              </a:rPr>
              <a:t>	Regresión </a:t>
            </a:r>
            <a:r>
              <a:rPr lang="es-EC" sz="1200" dirty="0">
                <a:latin typeface="Times New Roman" panose="02020603050405020304" pitchFamily="18" charset="0"/>
                <a:ea typeface="Times New Roman" panose="02020603050405020304" pitchFamily="18" charset="0"/>
              </a:rPr>
              <a:t>lineal del porcentaje de viabilidad en el estudio de la evaluación de cuatro tiempos </a:t>
            </a:r>
            <a:r>
              <a:rPr lang="es-EC" sz="1200" dirty="0" smtClean="0">
                <a:latin typeface="Times New Roman" panose="02020603050405020304" pitchFamily="18" charset="0"/>
                <a:ea typeface="Times New Roman" panose="02020603050405020304" pitchFamily="18" charset="0"/>
              </a:rPr>
              <a:t>de volteo </a:t>
            </a:r>
            <a:r>
              <a:rPr lang="es-EC" sz="1200" dirty="0">
                <a:latin typeface="Times New Roman" panose="02020603050405020304" pitchFamily="18" charset="0"/>
                <a:ea typeface="Times New Roman" panose="02020603050405020304" pitchFamily="18" charset="0"/>
              </a:rPr>
              <a:t>durante el periodo de incubación de pollo </a:t>
            </a:r>
            <a:r>
              <a:rPr lang="es-EC" sz="1200" dirty="0" err="1">
                <a:latin typeface="Times New Roman" panose="02020603050405020304" pitchFamily="18" charset="0"/>
                <a:ea typeface="Times New Roman" panose="02020603050405020304" pitchFamily="18" charset="0"/>
              </a:rPr>
              <a:t>broiler</a:t>
            </a:r>
            <a:r>
              <a:rPr lang="es-EC" sz="1200" dirty="0">
                <a:latin typeface="Times New Roman" panose="02020603050405020304" pitchFamily="18" charset="0"/>
                <a:ea typeface="Times New Roman" panose="02020603050405020304" pitchFamily="18" charset="0"/>
              </a:rPr>
              <a:t> (</a:t>
            </a:r>
            <a:r>
              <a:rPr lang="es-EC" sz="1200" i="1" dirty="0">
                <a:latin typeface="Times New Roman" panose="02020603050405020304" pitchFamily="18" charset="0"/>
                <a:ea typeface="Times New Roman" panose="02020603050405020304" pitchFamily="18" charset="0"/>
              </a:rPr>
              <a:t>Rock-</a:t>
            </a:r>
            <a:r>
              <a:rPr lang="es-EC" sz="1200" i="1" dirty="0" err="1">
                <a:latin typeface="Times New Roman" panose="02020603050405020304" pitchFamily="18" charset="0"/>
                <a:ea typeface="Times New Roman" panose="02020603050405020304" pitchFamily="18" charset="0"/>
              </a:rPr>
              <a:t>cornish</a:t>
            </a:r>
            <a:r>
              <a:rPr lang="es-EC" sz="1200" i="1" dirty="0">
                <a:latin typeface="Times New Roman" panose="02020603050405020304" pitchFamily="18" charset="0"/>
                <a:ea typeface="Times New Roman" panose="02020603050405020304" pitchFamily="18" charset="0"/>
              </a:rPr>
              <a:t>)</a:t>
            </a:r>
            <a:r>
              <a:rPr lang="es-EC" sz="1200" dirty="0">
                <a:latin typeface="Times New Roman" panose="02020603050405020304" pitchFamily="18" charset="0"/>
                <a:ea typeface="Times New Roman" panose="02020603050405020304" pitchFamily="18" charset="0"/>
              </a:rPr>
              <a:t> en la parroquia de Santo Domingo.</a:t>
            </a:r>
            <a:endParaRPr lang="es-EC" sz="900" i="1" dirty="0">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6928833" y="555062"/>
            <a:ext cx="4494728" cy="3108543"/>
          </a:xfrm>
          <a:prstGeom prst="rect">
            <a:avLst/>
          </a:prstGeom>
        </p:spPr>
        <p:txBody>
          <a:bodyPr wrap="square">
            <a:spAutoFit/>
          </a:bodyPr>
          <a:lstStyle/>
          <a:p>
            <a:pPr algn="just">
              <a:lnSpc>
                <a:spcPct val="200000"/>
              </a:lnSpc>
              <a:spcAft>
                <a:spcPts val="1000"/>
              </a:spcAft>
            </a:pPr>
            <a:r>
              <a:rPr lang="es-EC" sz="1400" dirty="0" smtClean="0">
                <a:latin typeface="Times New Roman" panose="02020603050405020304" pitchFamily="18" charset="0"/>
                <a:ea typeface="Times New Roman" panose="02020603050405020304" pitchFamily="18" charset="0"/>
              </a:rPr>
              <a:t>El </a:t>
            </a:r>
            <a:r>
              <a:rPr lang="es-EC" sz="1400" dirty="0">
                <a:latin typeface="Times New Roman" panose="02020603050405020304" pitchFamily="18" charset="0"/>
                <a:ea typeface="Times New Roman" panose="02020603050405020304" pitchFamily="18" charset="0"/>
              </a:rPr>
              <a:t>tiempo de volteo es cero se tiene un porcentaje de viabilidad el 77,9%, a la vez se observa que el tratamiento con un intervalo de volteo de 15 minutos, muestra un incremento del porcentaje de viabilidad de 80,51% y resalta el porcentaje de viabilidad del tratamiento con un intervalo de volteo de 45 minutos con un mayor porcentaje de viabilidad de 94,25</a:t>
            </a:r>
            <a:r>
              <a:rPr lang="es-EC" sz="1400" dirty="0" smtClean="0">
                <a:latin typeface="Times New Roman" panose="02020603050405020304" pitchFamily="18" charset="0"/>
                <a:ea typeface="Times New Roman" panose="02020603050405020304" pitchFamily="18" charset="0"/>
              </a:rPr>
              <a:t>%.</a:t>
            </a:r>
            <a:endParaRPr lang="es-EC" sz="1000" i="1" dirty="0" smtClean="0">
              <a:effectLst/>
              <a:latin typeface="Times New Roman" panose="02020603050405020304" pitchFamily="18" charset="0"/>
              <a:ea typeface="Times New Roman" panose="02020603050405020304" pitchFamily="18" charset="0"/>
            </a:endParaRPr>
          </a:p>
        </p:txBody>
      </p:sp>
      <p:sp>
        <p:nvSpPr>
          <p:cNvPr id="2" name="Elipse 1"/>
          <p:cNvSpPr/>
          <p:nvPr/>
        </p:nvSpPr>
        <p:spPr>
          <a:xfrm>
            <a:off x="4655127" y="1024717"/>
            <a:ext cx="762000" cy="748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626744" y="4123050"/>
            <a:ext cx="5292869" cy="2479525"/>
          </a:xfrm>
          <a:prstGeom prst="rect">
            <a:avLst/>
          </a:prstGeom>
        </p:spPr>
        <p:txBody>
          <a:bodyPr wrap="square">
            <a:spAutoFit/>
          </a:bodyPr>
          <a:lstStyle/>
          <a:p>
            <a:pPr algn="just">
              <a:lnSpc>
                <a:spcPct val="200000"/>
              </a:lnSpc>
              <a:spcAft>
                <a:spcPts val="0"/>
              </a:spcAft>
            </a:pPr>
            <a:r>
              <a:rPr lang="es-EC" sz="1600" dirty="0">
                <a:latin typeface="Times New Roman" panose="02020603050405020304" pitchFamily="18" charset="0"/>
                <a:ea typeface="Times New Roman" panose="02020603050405020304" pitchFamily="18" charset="0"/>
              </a:rPr>
              <a:t>Según (Costa E. , 2017) reproductoras de 42 semanas garantiza una porcentaje de huevo </a:t>
            </a:r>
            <a:r>
              <a:rPr lang="es-EC" sz="1600" dirty="0" err="1">
                <a:latin typeface="Times New Roman" panose="02020603050405020304" pitchFamily="18" charset="0"/>
                <a:ea typeface="Times New Roman" panose="02020603050405020304" pitchFamily="18" charset="0"/>
              </a:rPr>
              <a:t>incubable</a:t>
            </a:r>
            <a:r>
              <a:rPr lang="es-EC" sz="1600" dirty="0">
                <a:latin typeface="Times New Roman" panose="02020603050405020304" pitchFamily="18" charset="0"/>
                <a:ea typeface="Times New Roman" panose="02020603050405020304" pitchFamily="18" charset="0"/>
              </a:rPr>
              <a:t> del 86,1%  comparándolo con el porcentaje de viabilidad que muestran los resultados de la figura 3, con un volteo de 45 minutos se incrementa este porcentaje en un 8%.</a:t>
            </a:r>
          </a:p>
        </p:txBody>
      </p:sp>
    </p:spTree>
    <p:extLst>
      <p:ext uri="{BB962C8B-B14F-4D97-AF65-F5344CB8AC3E}">
        <p14:creationId xmlns:p14="http://schemas.microsoft.com/office/powerpoint/2010/main" val="18759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28876" y="0"/>
            <a:ext cx="3430939" cy="614079"/>
          </a:xfrm>
          <a:prstGeom prst="rect">
            <a:avLst/>
          </a:prstGeom>
        </p:spPr>
        <p:txBody>
          <a:bodyPr wrap="none">
            <a:spAutoFit/>
          </a:bodyPr>
          <a:lstStyle/>
          <a:p>
            <a:pPr lvl="1" algn="just">
              <a:lnSpc>
                <a:spcPct val="200000"/>
              </a:lnSpc>
              <a:spcBef>
                <a:spcPts val="1200"/>
              </a:spcBef>
              <a:spcAft>
                <a:spcPts val="1200"/>
              </a:spcAft>
              <a:tabLst>
                <a:tab pos="228600" algn="l"/>
                <a:tab pos="449580" algn="l"/>
              </a:tabLst>
            </a:pPr>
            <a:r>
              <a:rPr lang="es-EC" sz="2000" b="1" dirty="0" smtClean="0">
                <a:effectLst/>
                <a:latin typeface="Times New Roman" panose="02020603050405020304" pitchFamily="18" charset="0"/>
                <a:ea typeface="Calibri" panose="020F0502020204030204" pitchFamily="34" charset="0"/>
                <a:cs typeface="Times New Roman" panose="02020603050405020304" pitchFamily="18" charset="0"/>
              </a:rPr>
              <a:t>Porcentaje de mortalidad</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966872375"/>
              </p:ext>
            </p:extLst>
          </p:nvPr>
        </p:nvGraphicFramePr>
        <p:xfrm>
          <a:off x="116866" y="910631"/>
          <a:ext cx="6515753" cy="5448605"/>
        </p:xfrm>
        <a:graphic>
          <a:graphicData uri="http://schemas.openxmlformats.org/drawingml/2006/table">
            <a:tbl>
              <a:tblPr firstRow="1" firstCol="1" bandRow="1"/>
              <a:tblGrid>
                <a:gridCol w="1326748">
                  <a:extLst>
                    <a:ext uri="{9D8B030D-6E8A-4147-A177-3AD203B41FA5}">
                      <a16:colId xmlns:a16="http://schemas.microsoft.com/office/drawing/2014/main" val="3842456070"/>
                    </a:ext>
                  </a:extLst>
                </a:gridCol>
                <a:gridCol w="1037801">
                  <a:extLst>
                    <a:ext uri="{9D8B030D-6E8A-4147-A177-3AD203B41FA5}">
                      <a16:colId xmlns:a16="http://schemas.microsoft.com/office/drawing/2014/main" val="3687192155"/>
                    </a:ext>
                  </a:extLst>
                </a:gridCol>
                <a:gridCol w="1037801">
                  <a:extLst>
                    <a:ext uri="{9D8B030D-6E8A-4147-A177-3AD203B41FA5}">
                      <a16:colId xmlns:a16="http://schemas.microsoft.com/office/drawing/2014/main" val="3041113300"/>
                    </a:ext>
                  </a:extLst>
                </a:gridCol>
                <a:gridCol w="1037801">
                  <a:extLst>
                    <a:ext uri="{9D8B030D-6E8A-4147-A177-3AD203B41FA5}">
                      <a16:colId xmlns:a16="http://schemas.microsoft.com/office/drawing/2014/main" val="2530190557"/>
                    </a:ext>
                  </a:extLst>
                </a:gridCol>
                <a:gridCol w="1037801">
                  <a:extLst>
                    <a:ext uri="{9D8B030D-6E8A-4147-A177-3AD203B41FA5}">
                      <a16:colId xmlns:a16="http://schemas.microsoft.com/office/drawing/2014/main" val="3133559183"/>
                    </a:ext>
                  </a:extLst>
                </a:gridCol>
                <a:gridCol w="1037801">
                  <a:extLst>
                    <a:ext uri="{9D8B030D-6E8A-4147-A177-3AD203B41FA5}">
                      <a16:colId xmlns:a16="http://schemas.microsoft.com/office/drawing/2014/main" val="477222942"/>
                    </a:ext>
                  </a:extLst>
                </a:gridCol>
              </a:tblGrid>
              <a:tr h="800744">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Fuentes de variación</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Suma de cuadrados</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Grados de libertad</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Cuadrados medios</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 Fc</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p-valor</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22221"/>
                  </a:ext>
                </a:extLst>
              </a:tr>
              <a:tr h="367387">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Bloque       </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26,33</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4</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6,58</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3,89</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0,03</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68555160"/>
                  </a:ext>
                </a:extLst>
              </a:tr>
              <a:tr h="800744">
                <a:tc>
                  <a:txBody>
                    <a:bodyPr/>
                    <a:lstStyle/>
                    <a:p>
                      <a:pPr algn="just">
                        <a:lnSpc>
                          <a:spcPct val="200000"/>
                        </a:lnSpc>
                        <a:spcAft>
                          <a:spcPts val="0"/>
                        </a:spcAft>
                      </a:pPr>
                      <a:r>
                        <a:rPr lang="es-EC" sz="1400" dirty="0" err="1">
                          <a:solidFill>
                            <a:srgbClr val="000000"/>
                          </a:solidFill>
                          <a:effectLst/>
                          <a:latin typeface="Times New Roman" panose="02020603050405020304" pitchFamily="18" charset="0"/>
                          <a:ea typeface="Times New Roman" panose="02020603050405020304" pitchFamily="18" charset="0"/>
                        </a:rPr>
                        <a:t>Tiempo_Volteo</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19,3</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3</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6,43</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3,8</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0,0399</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71064876"/>
                  </a:ext>
                </a:extLst>
              </a:tr>
              <a:tr h="367387">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Lineal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15,43</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15,43</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9,11</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0,0107</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583502182"/>
                  </a:ext>
                </a:extLst>
              </a:tr>
              <a:tr h="367387">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Cuadrática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2,74</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2,74</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1,62</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0,2276</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372615101"/>
                  </a:ext>
                </a:extLst>
              </a:tr>
              <a:tr h="367387">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Cúbica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1,13</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1,13</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0,67</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0,4295</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94930768"/>
                  </a:ext>
                </a:extLst>
              </a:tr>
              <a:tr h="367387">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Error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20,32</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12</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1,69</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    </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       </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772103709"/>
                  </a:ext>
                </a:extLst>
              </a:tr>
              <a:tr h="367387">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Total        </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65,94</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19</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    </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    </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       </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265266783"/>
                  </a:ext>
                </a:extLst>
              </a:tr>
              <a:tr h="1234101">
                <a:tc>
                  <a:txBody>
                    <a:bodyPr/>
                    <a:lstStyle/>
                    <a:p>
                      <a:pPr algn="just">
                        <a:lnSpc>
                          <a:spcPct val="200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rPr>
                        <a:t>Coeficiente de variación (%)</a:t>
                      </a:r>
                      <a:endParaRPr lang="es-EC"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34,85</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394060"/>
                  </a:ext>
                </a:extLst>
              </a:tr>
            </a:tbl>
          </a:graphicData>
        </a:graphic>
      </p:graphicFrame>
      <p:sp>
        <p:nvSpPr>
          <p:cNvPr id="6" name="Rectángulo 5"/>
          <p:cNvSpPr/>
          <p:nvPr/>
        </p:nvSpPr>
        <p:spPr>
          <a:xfrm>
            <a:off x="7124766" y="596455"/>
            <a:ext cx="4662153" cy="5863593"/>
          </a:xfrm>
          <a:prstGeom prst="rect">
            <a:avLst/>
          </a:prstGeom>
        </p:spPr>
        <p:txBody>
          <a:bodyPr wrap="square">
            <a:spAutoFit/>
          </a:bodyPr>
          <a:lstStyle/>
          <a:p>
            <a:pPr algn="just">
              <a:lnSpc>
                <a:spcPct val="150000"/>
              </a:lnSpc>
            </a:pPr>
            <a:r>
              <a:rPr lang="es-EC" dirty="0">
                <a:latin typeface="Times New Roman" panose="02020603050405020304" pitchFamily="18" charset="0"/>
                <a:ea typeface="Times New Roman" panose="02020603050405020304" pitchFamily="18" charset="0"/>
              </a:rPr>
              <a:t>C</a:t>
            </a:r>
            <a:r>
              <a:rPr lang="es-EC" dirty="0" smtClean="0">
                <a:latin typeface="Times New Roman" panose="02020603050405020304" pitchFamily="18" charset="0"/>
                <a:ea typeface="Times New Roman" panose="02020603050405020304" pitchFamily="18" charset="0"/>
              </a:rPr>
              <a:t>oeficiente </a:t>
            </a:r>
            <a:r>
              <a:rPr lang="es-EC" dirty="0">
                <a:latin typeface="Times New Roman" panose="02020603050405020304" pitchFamily="18" charset="0"/>
                <a:ea typeface="Times New Roman" panose="02020603050405020304" pitchFamily="18" charset="0"/>
              </a:rPr>
              <a:t>de variación en la variable mortalidad es de 34,85 siendo un coeficiente de variación elevado indicando que existe mayor dispersión entre los datos de las repeticiones de cada uno de los tratamientos, esto se le puede atribuir, Según (</a:t>
            </a:r>
            <a:r>
              <a:rPr lang="es-EC" dirty="0" err="1">
                <a:latin typeface="Times New Roman" panose="02020603050405020304" pitchFamily="18" charset="0"/>
                <a:ea typeface="Times New Roman" panose="02020603050405020304" pitchFamily="18" charset="0"/>
              </a:rPr>
              <a:t>Bramwell</a:t>
            </a:r>
            <a:r>
              <a:rPr lang="es-EC" dirty="0">
                <a:latin typeface="Times New Roman" panose="02020603050405020304" pitchFamily="18" charset="0"/>
                <a:ea typeface="Times New Roman" panose="02020603050405020304" pitchFamily="18" charset="0"/>
              </a:rPr>
              <a:t>, 2018), los niveles de mortalidad esperados debido a fallos en el desarrollo embrionario, la mortalidad temprana embrionaria elevada generalmente se asocia a prácticas incorrectas de incubación de huevos antes de la incubación, tales como, frecuencia de recolección de huevos, duración del almacenamiento, abuso de temperatura de almacenamiento, transporte, etc. </a:t>
            </a:r>
            <a:endParaRPr lang="es-EC" dirty="0"/>
          </a:p>
        </p:txBody>
      </p:sp>
      <p:sp>
        <p:nvSpPr>
          <p:cNvPr id="2" name="Elipse 1"/>
          <p:cNvSpPr/>
          <p:nvPr/>
        </p:nvSpPr>
        <p:spPr>
          <a:xfrm>
            <a:off x="5389418" y="2632364"/>
            <a:ext cx="1243201" cy="44334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Elipse 6"/>
          <p:cNvSpPr/>
          <p:nvPr/>
        </p:nvSpPr>
        <p:spPr>
          <a:xfrm>
            <a:off x="5330292" y="3075709"/>
            <a:ext cx="1243201" cy="44334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7414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880671271"/>
              </p:ext>
            </p:extLst>
          </p:nvPr>
        </p:nvGraphicFramePr>
        <p:xfrm>
          <a:off x="1177367" y="512619"/>
          <a:ext cx="8640748" cy="444653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5497741" y="5366756"/>
            <a:ext cx="6096000" cy="1200329"/>
          </a:xfrm>
          <a:prstGeom prst="rect">
            <a:avLst/>
          </a:prstGeom>
        </p:spPr>
        <p:txBody>
          <a:bodyPr>
            <a:spAutoFit/>
          </a:bodyPr>
          <a:lstStyle/>
          <a:p>
            <a:pPr algn="just"/>
            <a:r>
              <a:rPr lang="es-EC" dirty="0" smtClean="0"/>
              <a:t>Regresión lineal del porcentaje de mortalidad en la evaluación de cuatro tiempos de volteo durante el periodo de incubación de pollo </a:t>
            </a:r>
            <a:r>
              <a:rPr lang="es-EC" dirty="0" err="1" smtClean="0"/>
              <a:t>broiler</a:t>
            </a:r>
            <a:r>
              <a:rPr lang="es-EC" dirty="0" smtClean="0"/>
              <a:t> (</a:t>
            </a:r>
            <a:r>
              <a:rPr lang="es-EC" i="1" dirty="0" smtClean="0"/>
              <a:t>Rock-</a:t>
            </a:r>
            <a:r>
              <a:rPr lang="es-EC" i="1" dirty="0" err="1" smtClean="0"/>
              <a:t>cornish</a:t>
            </a:r>
            <a:r>
              <a:rPr lang="es-EC" dirty="0" smtClean="0"/>
              <a:t>) en la Parroquia de Santo Domingo.</a:t>
            </a:r>
            <a:endParaRPr lang="es-EC" dirty="0"/>
          </a:p>
        </p:txBody>
      </p:sp>
      <p:sp>
        <p:nvSpPr>
          <p:cNvPr id="2" name="Elipse 1"/>
          <p:cNvSpPr/>
          <p:nvPr/>
        </p:nvSpPr>
        <p:spPr>
          <a:xfrm>
            <a:off x="3394363" y="2521527"/>
            <a:ext cx="1745673" cy="6650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Elipse 7"/>
          <p:cNvSpPr/>
          <p:nvPr/>
        </p:nvSpPr>
        <p:spPr>
          <a:xfrm>
            <a:off x="6800068" y="3338945"/>
            <a:ext cx="1745673" cy="6650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6689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805235450"/>
              </p:ext>
            </p:extLst>
          </p:nvPr>
        </p:nvGraphicFramePr>
        <p:xfrm>
          <a:off x="1713767" y="692727"/>
          <a:ext cx="6349578" cy="386151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311693" y="5033466"/>
            <a:ext cx="6096000" cy="1200329"/>
          </a:xfrm>
          <a:prstGeom prst="rect">
            <a:avLst/>
          </a:prstGeom>
        </p:spPr>
        <p:txBody>
          <a:bodyPr>
            <a:spAutoFit/>
          </a:bodyPr>
          <a:lstStyle/>
          <a:p>
            <a:pPr algn="just"/>
            <a:r>
              <a:rPr lang="es-EC" dirty="0">
                <a:latin typeface="Times New Roman" panose="02020603050405020304" pitchFamily="18" charset="0"/>
                <a:ea typeface="Times New Roman" panose="02020603050405020304" pitchFamily="18" charset="0"/>
                <a:cs typeface="Times New Roman" panose="02020603050405020304" pitchFamily="18" charset="0"/>
              </a:rPr>
              <a:t>Prueba de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Tukey</a:t>
            </a:r>
            <a:r>
              <a:rPr lang="es-EC" dirty="0">
                <a:latin typeface="Times New Roman" panose="02020603050405020304" pitchFamily="18" charset="0"/>
                <a:ea typeface="Times New Roman" panose="02020603050405020304" pitchFamily="18" charset="0"/>
                <a:cs typeface="Times New Roman" panose="02020603050405020304" pitchFamily="18" charset="0"/>
              </a:rPr>
              <a:t> (0,05) de la variable mortalidad en la evaluación de cuatro tiempos de volteo durante el periodo de incubación de pollo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broiler</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i="1" dirty="0">
                <a:latin typeface="Times New Roman" panose="02020603050405020304" pitchFamily="18" charset="0"/>
                <a:ea typeface="Times New Roman" panose="02020603050405020304" pitchFamily="18" charset="0"/>
                <a:cs typeface="Times New Roman" panose="02020603050405020304" pitchFamily="18" charset="0"/>
              </a:rPr>
              <a:t>(Rock-</a:t>
            </a:r>
            <a:r>
              <a:rPr lang="es-EC" i="1" dirty="0" err="1">
                <a:latin typeface="Times New Roman" panose="02020603050405020304" pitchFamily="18" charset="0"/>
                <a:ea typeface="Times New Roman" panose="02020603050405020304" pitchFamily="18" charset="0"/>
                <a:cs typeface="Times New Roman" panose="02020603050405020304" pitchFamily="18" charset="0"/>
              </a:rPr>
              <a:t>cornish</a:t>
            </a:r>
            <a:r>
              <a:rPr lang="es-EC" dirty="0">
                <a:latin typeface="Times New Roman" panose="02020603050405020304" pitchFamily="18" charset="0"/>
                <a:ea typeface="Times New Roman" panose="02020603050405020304" pitchFamily="18" charset="0"/>
                <a:cs typeface="Times New Roman" panose="02020603050405020304" pitchFamily="18" charset="0"/>
              </a:rPr>
              <a:t>) en la Parroquia de Santo Domingo.</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399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14180" y="0"/>
            <a:ext cx="3200556" cy="561949"/>
          </a:xfrm>
          <a:prstGeom prst="rect">
            <a:avLst/>
          </a:prstGeom>
        </p:spPr>
        <p:txBody>
          <a:bodyPr wrap="none">
            <a:spAutoFit/>
          </a:bodyPr>
          <a:lstStyle/>
          <a:p>
            <a:pPr lvl="1" algn="just">
              <a:lnSpc>
                <a:spcPct val="200000"/>
              </a:lnSpc>
              <a:spcBef>
                <a:spcPts val="1200"/>
              </a:spcBef>
              <a:spcAft>
                <a:spcPts val="1200"/>
              </a:spcAft>
              <a:tabLst>
                <a:tab pos="228600" algn="l"/>
                <a:tab pos="449580" algn="l"/>
              </a:tabLst>
            </a:pP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Porcentaje de nacimiento.</a:t>
            </a:r>
            <a:endParaRPr lang="es-EC"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705682429"/>
              </p:ext>
            </p:extLst>
          </p:nvPr>
        </p:nvGraphicFramePr>
        <p:xfrm>
          <a:off x="186763" y="-207818"/>
          <a:ext cx="7020350" cy="6385222"/>
        </p:xfrm>
        <a:graphic>
          <a:graphicData uri="http://schemas.openxmlformats.org/drawingml/2006/table">
            <a:tbl>
              <a:tblPr firstRow="1" firstCol="1" bandRow="1"/>
              <a:tblGrid>
                <a:gridCol w="1415280">
                  <a:extLst>
                    <a:ext uri="{9D8B030D-6E8A-4147-A177-3AD203B41FA5}">
                      <a16:colId xmlns:a16="http://schemas.microsoft.com/office/drawing/2014/main" val="89307942"/>
                    </a:ext>
                  </a:extLst>
                </a:gridCol>
                <a:gridCol w="1121014">
                  <a:extLst>
                    <a:ext uri="{9D8B030D-6E8A-4147-A177-3AD203B41FA5}">
                      <a16:colId xmlns:a16="http://schemas.microsoft.com/office/drawing/2014/main" val="2177245407"/>
                    </a:ext>
                  </a:extLst>
                </a:gridCol>
                <a:gridCol w="1121014">
                  <a:extLst>
                    <a:ext uri="{9D8B030D-6E8A-4147-A177-3AD203B41FA5}">
                      <a16:colId xmlns:a16="http://schemas.microsoft.com/office/drawing/2014/main" val="1023547810"/>
                    </a:ext>
                  </a:extLst>
                </a:gridCol>
                <a:gridCol w="1121014">
                  <a:extLst>
                    <a:ext uri="{9D8B030D-6E8A-4147-A177-3AD203B41FA5}">
                      <a16:colId xmlns:a16="http://schemas.microsoft.com/office/drawing/2014/main" val="620327681"/>
                    </a:ext>
                  </a:extLst>
                </a:gridCol>
                <a:gridCol w="1121014">
                  <a:extLst>
                    <a:ext uri="{9D8B030D-6E8A-4147-A177-3AD203B41FA5}">
                      <a16:colId xmlns:a16="http://schemas.microsoft.com/office/drawing/2014/main" val="2664018034"/>
                    </a:ext>
                  </a:extLst>
                </a:gridCol>
                <a:gridCol w="1121014">
                  <a:extLst>
                    <a:ext uri="{9D8B030D-6E8A-4147-A177-3AD203B41FA5}">
                      <a16:colId xmlns:a16="http://schemas.microsoft.com/office/drawing/2014/main" val="4286777280"/>
                    </a:ext>
                  </a:extLst>
                </a:gridCol>
              </a:tblGrid>
              <a:tr h="1439786">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Fuentes de variación</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Suma de cuadrados</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Grados de libertad</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Cuadrados medios</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 </a:t>
                      </a:r>
                      <a:r>
                        <a:rPr lang="es-EC" sz="1600" dirty="0" err="1">
                          <a:solidFill>
                            <a:srgbClr val="000000"/>
                          </a:solidFill>
                          <a:effectLst/>
                          <a:latin typeface="Times New Roman" panose="02020603050405020304" pitchFamily="18" charset="0"/>
                          <a:ea typeface="Times New Roman" panose="02020603050405020304" pitchFamily="18" charset="0"/>
                        </a:rPr>
                        <a:t>Fc</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p-valor</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333888"/>
                  </a:ext>
                </a:extLst>
              </a:tr>
              <a:tr h="428578">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Bloque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3646,51</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4</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911,63</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15,05</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0,0001</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7995248"/>
                  </a:ext>
                </a:extLst>
              </a:tr>
              <a:tr h="934182">
                <a:tc>
                  <a:txBody>
                    <a:bodyPr/>
                    <a:lstStyle/>
                    <a:p>
                      <a:pPr algn="just">
                        <a:lnSpc>
                          <a:spcPct val="150000"/>
                        </a:lnSpc>
                        <a:spcAft>
                          <a:spcPts val="0"/>
                        </a:spcAft>
                      </a:pPr>
                      <a:r>
                        <a:rPr lang="es-EC" sz="1600" dirty="0" err="1">
                          <a:solidFill>
                            <a:srgbClr val="000000"/>
                          </a:solidFill>
                          <a:effectLst/>
                          <a:latin typeface="Times New Roman" panose="02020603050405020304" pitchFamily="18" charset="0"/>
                          <a:ea typeface="Times New Roman" panose="02020603050405020304" pitchFamily="18" charset="0"/>
                        </a:rPr>
                        <a:t>Tiempo_Volteo</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395,39</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3</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131,8</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2,18</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0,1438</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extLst>
                  <a:ext uri="{0D108BD9-81ED-4DB2-BD59-A6C34878D82A}">
                    <a16:rowId xmlns:a16="http://schemas.microsoft.com/office/drawing/2014/main" val="2899447455"/>
                  </a:ext>
                </a:extLst>
              </a:tr>
              <a:tr h="428578">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Lineal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300,36</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300,36</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4,96</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0,0459</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solidFill>
                      <a:srgbClr val="FFFFFF"/>
                    </a:solidFill>
                  </a:tcPr>
                </a:tc>
                <a:extLst>
                  <a:ext uri="{0D108BD9-81ED-4DB2-BD59-A6C34878D82A}">
                    <a16:rowId xmlns:a16="http://schemas.microsoft.com/office/drawing/2014/main" val="3589270200"/>
                  </a:ext>
                </a:extLst>
              </a:tr>
              <a:tr h="428578">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Cuadrática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19,98</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19,98</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0,33</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0,5763</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extLst>
                  <a:ext uri="{0D108BD9-81ED-4DB2-BD59-A6C34878D82A}">
                    <a16:rowId xmlns:a16="http://schemas.microsoft.com/office/drawing/2014/main" val="3980649456"/>
                  </a:ext>
                </a:extLst>
              </a:tr>
              <a:tr h="428578">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Cúbica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75,05</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75,05</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1,24</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0,2874</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extLst>
                  <a:ext uri="{0D108BD9-81ED-4DB2-BD59-A6C34878D82A}">
                    <a16:rowId xmlns:a16="http://schemas.microsoft.com/office/drawing/2014/main" val="847795491"/>
                  </a:ext>
                </a:extLst>
              </a:tr>
              <a:tr h="428578">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Error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726,77</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12</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60,56</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extLst>
                  <a:ext uri="{0D108BD9-81ED-4DB2-BD59-A6C34878D82A}">
                    <a16:rowId xmlns:a16="http://schemas.microsoft.com/office/drawing/2014/main" val="2796427286"/>
                  </a:ext>
                </a:extLst>
              </a:tr>
              <a:tr h="428578">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Total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4768,67</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19</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a:noFill/>
                    </a:lnB>
                  </a:tcPr>
                </a:tc>
                <a:extLst>
                  <a:ext uri="{0D108BD9-81ED-4DB2-BD59-A6C34878D82A}">
                    <a16:rowId xmlns:a16="http://schemas.microsoft.com/office/drawing/2014/main" val="2198791641"/>
                  </a:ext>
                </a:extLst>
              </a:tr>
              <a:tr h="1439786">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Coeficiente de variación (%)</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11,01</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 </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 </a:t>
                      </a:r>
                      <a:endParaRPr lang="es-EC" sz="1600" dirty="0">
                        <a:effectLst/>
                        <a:latin typeface="Times New Roman" panose="02020603050405020304" pitchFamily="18" charset="0"/>
                        <a:ea typeface="Times New Roman" panose="02020603050405020304" pitchFamily="18" charset="0"/>
                      </a:endParaRPr>
                    </a:p>
                  </a:txBody>
                  <a:tcPr marL="40678" marR="40678"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502765"/>
                  </a:ext>
                </a:extLst>
              </a:tr>
            </a:tbl>
          </a:graphicData>
        </a:graphic>
      </p:graphicFrame>
      <p:sp>
        <p:nvSpPr>
          <p:cNvPr id="7" name="Rectángulo 6"/>
          <p:cNvSpPr/>
          <p:nvPr/>
        </p:nvSpPr>
        <p:spPr>
          <a:xfrm>
            <a:off x="8174182" y="497313"/>
            <a:ext cx="3389290" cy="3046988"/>
          </a:xfrm>
          <a:prstGeom prst="rect">
            <a:avLst/>
          </a:prstGeom>
        </p:spPr>
        <p:txBody>
          <a:bodyPr wrap="square">
            <a:spAutoFit/>
          </a:bodyPr>
          <a:lstStyle/>
          <a:p>
            <a:pPr algn="just">
              <a:lnSpc>
                <a:spcPct val="150000"/>
              </a:lnSpc>
            </a:pPr>
            <a:r>
              <a:rPr lang="es-EC" sz="1600" dirty="0">
                <a:latin typeface="Times New Roman" panose="02020603050405020304" pitchFamily="18" charset="0"/>
                <a:ea typeface="Times New Roman" panose="02020603050405020304" pitchFamily="18" charset="0"/>
              </a:rPr>
              <a:t>El porcentaje de nacimiento está ligado al porcentaje de mortalidad, donde los factores que afectan al porcentaje de mortalidad van a influir en el porcentaje de nacimiento, los cuales influyen en la variabilidad entre datos que existe en cada uno de los </a:t>
            </a:r>
            <a:r>
              <a:rPr lang="es-EC" sz="1600" dirty="0" smtClean="0">
                <a:latin typeface="Times New Roman" panose="02020603050405020304" pitchFamily="18" charset="0"/>
                <a:ea typeface="Times New Roman" panose="02020603050405020304" pitchFamily="18" charset="0"/>
              </a:rPr>
              <a:t>tratamientos</a:t>
            </a:r>
            <a:r>
              <a:rPr lang="es-EC" sz="1600" dirty="0">
                <a:latin typeface="Times New Roman" panose="02020603050405020304" pitchFamily="18" charset="0"/>
                <a:ea typeface="Times New Roman" panose="02020603050405020304" pitchFamily="18" charset="0"/>
              </a:rPr>
              <a:t>.</a:t>
            </a:r>
            <a:endParaRPr lang="es-EC" sz="1600" dirty="0"/>
          </a:p>
        </p:txBody>
      </p:sp>
      <p:sp>
        <p:nvSpPr>
          <p:cNvPr id="2" name="Elipse 1"/>
          <p:cNvSpPr/>
          <p:nvPr/>
        </p:nvSpPr>
        <p:spPr>
          <a:xfrm>
            <a:off x="5856413" y="2683876"/>
            <a:ext cx="1607127"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4443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103690366"/>
              </p:ext>
            </p:extLst>
          </p:nvPr>
        </p:nvGraphicFramePr>
        <p:xfrm>
          <a:off x="415988" y="325511"/>
          <a:ext cx="9046667" cy="510547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3020291" y="5665849"/>
            <a:ext cx="7704494" cy="923330"/>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Regresión lineal del porcentaje de nacimiento en la evaluación de cuatro tiempos de volteo durante el periodo de incubación de pollo </a:t>
            </a:r>
            <a:r>
              <a:rPr lang="es-EC" dirty="0" err="1">
                <a:latin typeface="Times New Roman" panose="02020603050405020304" pitchFamily="18" charset="0"/>
                <a:ea typeface="Times New Roman" panose="02020603050405020304" pitchFamily="18" charset="0"/>
              </a:rPr>
              <a:t>broiler</a:t>
            </a:r>
            <a:r>
              <a:rPr lang="es-EC" dirty="0">
                <a:latin typeface="Times New Roman" panose="02020603050405020304" pitchFamily="18" charset="0"/>
                <a:ea typeface="Times New Roman" panose="02020603050405020304" pitchFamily="18" charset="0"/>
              </a:rPr>
              <a:t> (</a:t>
            </a:r>
            <a:r>
              <a:rPr lang="es-EC" i="1" dirty="0">
                <a:latin typeface="Times New Roman" panose="02020603050405020304" pitchFamily="18" charset="0"/>
                <a:ea typeface="Times New Roman" panose="02020603050405020304" pitchFamily="18" charset="0"/>
              </a:rPr>
              <a:t>Rock-</a:t>
            </a:r>
            <a:r>
              <a:rPr lang="es-EC" i="1" dirty="0" err="1">
                <a:latin typeface="Times New Roman" panose="02020603050405020304" pitchFamily="18" charset="0"/>
                <a:ea typeface="Times New Roman" panose="02020603050405020304" pitchFamily="18" charset="0"/>
              </a:rPr>
              <a:t>cornish</a:t>
            </a:r>
            <a:r>
              <a:rPr lang="es-EC" dirty="0">
                <a:latin typeface="Times New Roman" panose="02020603050405020304" pitchFamily="18" charset="0"/>
                <a:ea typeface="Times New Roman" panose="02020603050405020304" pitchFamily="18" charset="0"/>
              </a:rPr>
              <a:t>) en la parroquia de Santo Domingo.</a:t>
            </a:r>
            <a:endParaRPr lang="es-EC" dirty="0"/>
          </a:p>
        </p:txBody>
      </p:sp>
      <p:sp>
        <p:nvSpPr>
          <p:cNvPr id="2" name="Elipse 1"/>
          <p:cNvSpPr/>
          <p:nvPr/>
        </p:nvSpPr>
        <p:spPr>
          <a:xfrm>
            <a:off x="2687781" y="1330036"/>
            <a:ext cx="1579419" cy="81741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 name="Elipse 2"/>
          <p:cNvSpPr/>
          <p:nvPr/>
        </p:nvSpPr>
        <p:spPr>
          <a:xfrm>
            <a:off x="6872538" y="969818"/>
            <a:ext cx="637309" cy="92825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60682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35110" y="530061"/>
            <a:ext cx="6096000" cy="646331"/>
          </a:xfrm>
          <a:prstGeom prst="rect">
            <a:avLst/>
          </a:prstGeom>
        </p:spPr>
        <p:txBody>
          <a:bodyPr>
            <a:spAutoFit/>
          </a:bodyPr>
          <a:lstStyle/>
          <a:p>
            <a:pPr algn="just"/>
            <a:r>
              <a:rPr lang="es-EC" dirty="0">
                <a:solidFill>
                  <a:srgbClr val="000000"/>
                </a:solidFill>
                <a:latin typeface="Times New Roman" panose="02020603050405020304" pitchFamily="18" charset="0"/>
                <a:ea typeface="Times New Roman" panose="02020603050405020304" pitchFamily="18" charset="0"/>
              </a:rPr>
              <a:t>Peso promedio de huevos y de pollo recién nacido de cada uno de los tratamientos.</a:t>
            </a: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518977248"/>
              </p:ext>
            </p:extLst>
          </p:nvPr>
        </p:nvGraphicFramePr>
        <p:xfrm>
          <a:off x="1497799" y="1274619"/>
          <a:ext cx="8948529" cy="1808583"/>
        </p:xfrm>
        <a:graphic>
          <a:graphicData uri="http://schemas.openxmlformats.org/drawingml/2006/table">
            <a:tbl>
              <a:tblPr firstRow="1" firstCol="1" bandRow="1"/>
              <a:tblGrid>
                <a:gridCol w="3204565">
                  <a:extLst>
                    <a:ext uri="{9D8B030D-6E8A-4147-A177-3AD203B41FA5}">
                      <a16:colId xmlns:a16="http://schemas.microsoft.com/office/drawing/2014/main" val="1650039038"/>
                    </a:ext>
                  </a:extLst>
                </a:gridCol>
                <a:gridCol w="1479296">
                  <a:extLst>
                    <a:ext uri="{9D8B030D-6E8A-4147-A177-3AD203B41FA5}">
                      <a16:colId xmlns:a16="http://schemas.microsoft.com/office/drawing/2014/main" val="3018385607"/>
                    </a:ext>
                  </a:extLst>
                </a:gridCol>
                <a:gridCol w="1479296">
                  <a:extLst>
                    <a:ext uri="{9D8B030D-6E8A-4147-A177-3AD203B41FA5}">
                      <a16:colId xmlns:a16="http://schemas.microsoft.com/office/drawing/2014/main" val="448362829"/>
                    </a:ext>
                  </a:extLst>
                </a:gridCol>
                <a:gridCol w="1479296">
                  <a:extLst>
                    <a:ext uri="{9D8B030D-6E8A-4147-A177-3AD203B41FA5}">
                      <a16:colId xmlns:a16="http://schemas.microsoft.com/office/drawing/2014/main" val="1688111817"/>
                    </a:ext>
                  </a:extLst>
                </a:gridCol>
                <a:gridCol w="1306076">
                  <a:extLst>
                    <a:ext uri="{9D8B030D-6E8A-4147-A177-3AD203B41FA5}">
                      <a16:colId xmlns:a16="http://schemas.microsoft.com/office/drawing/2014/main" val="4144067176"/>
                    </a:ext>
                  </a:extLst>
                </a:gridCol>
              </a:tblGrid>
              <a:tr h="659657">
                <a:tc>
                  <a:txBody>
                    <a:bodyPr/>
                    <a:lstStyle/>
                    <a:p>
                      <a:endParaRPr lang="es-EC" sz="16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rPr>
                        <a:t>T1-15 min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rPr>
                        <a:t>T2-30min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rPr>
                        <a:t>T3-45 min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rPr>
                        <a:t>T4-60 min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42760"/>
                  </a:ext>
                </a:extLst>
              </a:tr>
              <a:tr h="574463">
                <a:tc>
                  <a:txBody>
                    <a:bodyPr/>
                    <a:lstStyle/>
                    <a:p>
                      <a:pPr algn="ctr">
                        <a:lnSpc>
                          <a:spcPct val="115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rPr>
                        <a:t>Peso promedio del huevo</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rPr>
                        <a:t>67,5</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rPr>
                        <a:t>68,0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rPr>
                        <a:t>68,3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rPr>
                        <a:t>67,2</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1788087"/>
                  </a:ext>
                </a:extLst>
              </a:tr>
              <a:tr h="574463">
                <a:tc>
                  <a:txBody>
                    <a:bodyPr/>
                    <a:lstStyle/>
                    <a:p>
                      <a:pPr algn="ctr">
                        <a:lnSpc>
                          <a:spcPct val="115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rPr>
                        <a:t>Peso promedio del pollo</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rPr>
                        <a:t>46,5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rPr>
                        <a:t>46,7</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rPr>
                        <a:t>48,1</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rPr>
                        <a:t>47,0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234260"/>
                  </a:ext>
                </a:extLst>
              </a:tr>
            </a:tbl>
          </a:graphicData>
        </a:graphic>
      </p:graphicFrame>
      <p:sp>
        <p:nvSpPr>
          <p:cNvPr id="8" name="Rectángulo 7"/>
          <p:cNvSpPr/>
          <p:nvPr/>
        </p:nvSpPr>
        <p:spPr>
          <a:xfrm>
            <a:off x="1096017" y="3601989"/>
            <a:ext cx="9539395" cy="1754326"/>
          </a:xfrm>
          <a:prstGeom prst="rect">
            <a:avLst/>
          </a:prstGeom>
        </p:spPr>
        <p:txBody>
          <a:bodyPr wrap="square">
            <a:spAutoFit/>
          </a:bodyPr>
          <a:lstStyle/>
          <a:p>
            <a:pPr algn="just">
              <a:lnSpc>
                <a:spcPct val="200000"/>
              </a:lnSpc>
              <a:spcAft>
                <a:spcPts val="0"/>
              </a:spcAft>
            </a:pPr>
            <a:r>
              <a:rPr lang="es-EC" dirty="0">
                <a:latin typeface="Times New Roman" panose="02020603050405020304" pitchFamily="18" charset="0"/>
                <a:ea typeface="Times New Roman" panose="02020603050405020304" pitchFamily="18" charset="0"/>
              </a:rPr>
              <a:t>L</a:t>
            </a:r>
            <a:r>
              <a:rPr lang="es-EC" dirty="0" smtClean="0">
                <a:latin typeface="Times New Roman" panose="02020603050405020304" pitchFamily="18" charset="0"/>
                <a:ea typeface="Times New Roman" panose="02020603050405020304" pitchFamily="18" charset="0"/>
              </a:rPr>
              <a:t>os </a:t>
            </a:r>
            <a:r>
              <a:rPr lang="es-EC" dirty="0">
                <a:latin typeface="Times New Roman" panose="02020603050405020304" pitchFamily="18" charset="0"/>
                <a:ea typeface="Times New Roman" panose="02020603050405020304" pitchFamily="18" charset="0"/>
              </a:rPr>
              <a:t>pesos de los huevos utilizados en la investigación tienen un peso promedio de 67,2 a </a:t>
            </a:r>
            <a:r>
              <a:rPr lang="es-EC" dirty="0" smtClean="0">
                <a:latin typeface="Times New Roman" panose="02020603050405020304" pitchFamily="18" charset="0"/>
                <a:ea typeface="Times New Roman" panose="02020603050405020304" pitchFamily="18" charset="0"/>
              </a:rPr>
              <a:t>68,3 se corrobora </a:t>
            </a:r>
            <a:r>
              <a:rPr lang="es-EC" dirty="0">
                <a:latin typeface="Times New Roman" panose="02020603050405020304" pitchFamily="18" charset="0"/>
                <a:ea typeface="Times New Roman" panose="02020603050405020304" pitchFamily="18" charset="0"/>
              </a:rPr>
              <a:t>con Antonio Callejo, 2015 que el peso de huevo incubables no debe ser inferior</a:t>
            </a:r>
            <a:r>
              <a:rPr lang="es-EC" dirty="0">
                <a:solidFill>
                  <a:srgbClr val="000000"/>
                </a:solidFill>
                <a:latin typeface="Times New Roman" panose="02020603050405020304" pitchFamily="18" charset="0"/>
                <a:ea typeface="Times New Roman" panose="02020603050405020304" pitchFamily="18" charset="0"/>
              </a:rPr>
              <a:t> a 52 g., ni superior a 69 g. </a:t>
            </a:r>
            <a:r>
              <a:rPr lang="es-EC" dirty="0" smtClean="0">
                <a:solidFill>
                  <a:srgbClr val="000000"/>
                </a:solidFill>
                <a:latin typeface="Times New Roman" panose="02020603050405020304" pitchFamily="18" charset="0"/>
                <a:ea typeface="Times New Roman" panose="02020603050405020304" pitchFamily="18" charset="0"/>
              </a:rPr>
              <a:t>POLLOS (no </a:t>
            </a:r>
            <a:r>
              <a:rPr lang="es-EC" dirty="0">
                <a:solidFill>
                  <a:srgbClr val="000000"/>
                </a:solidFill>
                <a:latin typeface="Times New Roman" panose="02020603050405020304" pitchFamily="18" charset="0"/>
                <a:ea typeface="Times New Roman" panose="02020603050405020304" pitchFamily="18" charset="0"/>
              </a:rPr>
              <a:t>deben pesar menos de 35 g.).</a:t>
            </a:r>
            <a:endParaRPr lang="es-EC"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0253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27279" y="901195"/>
            <a:ext cx="10483403" cy="5786199"/>
          </a:xfrm>
          <a:prstGeom prst="rect">
            <a:avLst/>
          </a:prstGeom>
        </p:spPr>
        <p:txBody>
          <a:bodyPr wrap="square">
            <a:spAutoFit/>
          </a:bodyPr>
          <a:lstStyle/>
          <a:p>
            <a:pPr lvl="0" algn="just">
              <a:lnSpc>
                <a:spcPct val="200000"/>
              </a:lnSpc>
              <a:spcBef>
                <a:spcPts val="1200"/>
              </a:spcBef>
              <a:spcAft>
                <a:spcPts val="0"/>
              </a:spcAft>
              <a:buSzPts val="1100"/>
              <a:tabLst>
                <a:tab pos="228600" algn="l"/>
                <a:tab pos="44958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CONCLUSIONES.</a:t>
            </a:r>
          </a:p>
          <a:p>
            <a:pPr marL="685800" algn="just">
              <a:lnSpc>
                <a:spcPct val="200000"/>
              </a:lnSpc>
              <a:spcAft>
                <a:spcPts val="1200"/>
              </a:spcAft>
              <a:tabLst>
                <a:tab pos="228600" algn="l"/>
                <a:tab pos="44958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lnSpc>
                <a:spcPct val="200000"/>
              </a:lnSpc>
              <a:spcAft>
                <a:spcPts val="0"/>
              </a:spcAft>
              <a:buFont typeface="Arial" panose="020B0604020202020204" pitchFamily="34" charset="0"/>
              <a:buChar char="•"/>
            </a:pPr>
            <a:r>
              <a:rPr lang="es-EC" dirty="0">
                <a:latin typeface="Times New Roman" panose="02020603050405020304" pitchFamily="18" charset="0"/>
                <a:ea typeface="Times New Roman" panose="02020603050405020304" pitchFamily="18" charset="0"/>
              </a:rPr>
              <a:t>Los diferentes tiempos de volteo (15, 30, 45,60 minutos) implementados para la incubación de pollo boiler no presentaron diferencias significativas, así como también en las comparaciones ortogonales (lineal, cuadrática, cubica), es decir los tiempos de volteo no influyen en el porcentaje de fertilidad.</a:t>
            </a:r>
          </a:p>
          <a:p>
            <a:pPr algn="just">
              <a:lnSpc>
                <a:spcPct val="200000"/>
              </a:lnSpc>
              <a:spcAft>
                <a:spcPts val="0"/>
              </a:spcAft>
            </a:pPr>
            <a:r>
              <a:rPr lang="es-EC" dirty="0">
                <a:latin typeface="Times New Roman" panose="02020603050405020304" pitchFamily="18" charset="0"/>
                <a:ea typeface="Times New Roman" panose="02020603050405020304" pitchFamily="18" charset="0"/>
              </a:rPr>
              <a:t> </a:t>
            </a:r>
          </a:p>
          <a:p>
            <a:pPr marL="285750" indent="-285750" algn="just">
              <a:lnSpc>
                <a:spcPct val="200000"/>
              </a:lnSpc>
              <a:spcAft>
                <a:spcPts val="0"/>
              </a:spcAft>
              <a:buFont typeface="Arial" panose="020B0604020202020204" pitchFamily="34" charset="0"/>
              <a:buChar char="•"/>
            </a:pPr>
            <a:r>
              <a:rPr lang="es-EC" dirty="0">
                <a:latin typeface="Times New Roman" panose="02020603050405020304" pitchFamily="18" charset="0"/>
                <a:ea typeface="Times New Roman" panose="02020603050405020304" pitchFamily="18" charset="0"/>
              </a:rPr>
              <a:t>Mediante comparación de polinomios ortogonales (lineal, cuadrática y cubica) la variable viabilidad de huevos presento tendencia lineal donde el tratamiento con mayor porcentaje de viabilidad fue el de tiempo de volteo de 45 minutos con un 94,25% de viabilidad.</a:t>
            </a:r>
          </a:p>
          <a:p>
            <a:pPr algn="just">
              <a:lnSpc>
                <a:spcPct val="200000"/>
              </a:lnSpc>
              <a:spcAft>
                <a:spcPts val="0"/>
              </a:spcAft>
            </a:pPr>
            <a:r>
              <a:rPr lang="es-EC"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57673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696042" y="583538"/>
            <a:ext cx="6423597" cy="804430"/>
          </a:xfrm>
          <a:prstGeom prst="rect">
            <a:avLst/>
          </a:prstGeom>
        </p:spPr>
        <p:txBody>
          <a:bodyPr vert="horz" lIns="97952" tIns="48975" rIns="97952" bIns="48975" anchor="b">
            <a:normAutofit lnSpcReduction="10000"/>
          </a:bodyPr>
          <a:lstStyle>
            <a:lvl1pPr marL="545211" algn="r" rtl="0" eaLnBrk="1" latinLnBrk="0" hangingPunct="1">
              <a:spcBef>
                <a:spcPct val="0"/>
              </a:spcBef>
              <a:buNone/>
              <a:defRPr kumimoji="0" sz="50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defTabSz="870701"/>
            <a:r>
              <a:rPr lang="es-EC" sz="4762" b="1" dirty="0" smtClean="0">
                <a:ln w="0"/>
                <a:solidFill>
                  <a:schemeClr val="accent1"/>
                </a:solidFill>
                <a:effectLst>
                  <a:outerShdw blurRad="38100" dist="25400" dir="5400000" algn="ctr" rotWithShape="0">
                    <a:srgbClr val="6E747A">
                      <a:alpha val="43000"/>
                    </a:srgbClr>
                  </a:outerShdw>
                </a:effectLst>
              </a:rPr>
              <a:t>PRESENTACIÓN</a:t>
            </a:r>
            <a:endParaRPr lang="en-US" sz="4762" b="1" dirty="0">
              <a:ln w="0"/>
              <a:solidFill>
                <a:schemeClr val="accent1"/>
              </a:solidFill>
              <a:effectLst>
                <a:outerShdw blurRad="38100" dist="25400" dir="5400000" algn="ctr" rotWithShape="0">
                  <a:srgbClr val="6E747A">
                    <a:alpha val="43000"/>
                  </a:srgbClr>
                </a:outerShdw>
              </a:effectLst>
            </a:endParaRPr>
          </a:p>
        </p:txBody>
      </p:sp>
      <p:sp>
        <p:nvSpPr>
          <p:cNvPr id="5" name="2 Marcador de contenido"/>
          <p:cNvSpPr txBox="1">
            <a:spLocks/>
          </p:cNvSpPr>
          <p:nvPr/>
        </p:nvSpPr>
        <p:spPr>
          <a:xfrm>
            <a:off x="1192696" y="1656522"/>
            <a:ext cx="7926943" cy="1973918"/>
          </a:xfrm>
          <a:prstGeom prst="rect">
            <a:avLst/>
          </a:prstGeom>
        </p:spPr>
        <p:txBody>
          <a:bodyPr vert="horz" lIns="97952" tIns="48975" rIns="97952" bIns="48975" anchor="t">
            <a:normAutofit lnSpcReduction="10000"/>
            <a:scene3d>
              <a:camera prst="orthographicFront"/>
              <a:lightRig rig="balanced" dir="t">
                <a:rot lat="0" lon="0" rev="2100000"/>
              </a:lightRig>
            </a:scene3d>
            <a:sp3d extrusionH="57150" prstMaterial="metal">
              <a:bevelT w="38100" h="25400"/>
              <a:contourClr>
                <a:schemeClr val="bg2"/>
              </a:contourClr>
            </a:sp3d>
          </a:bodyPr>
          <a:lstStyle>
            <a:lvl1pPr marL="0" marR="41148" indent="0" algn="r" rtl="0" eaLnBrk="1" latinLnBrk="0" hangingPunct="1">
              <a:spcBef>
                <a:spcPts val="0"/>
              </a:spcBef>
              <a:buClr>
                <a:schemeClr val="accent1"/>
              </a:buClr>
              <a:buSzPct val="80000"/>
              <a:buFont typeface="Wingdings 2"/>
              <a:buNone/>
              <a:defRPr kumimoji="0" sz="3400" kern="1200">
                <a:ln>
                  <a:solidFill>
                    <a:schemeClr val="bg2"/>
                  </a:solidFill>
                </a:ln>
                <a:solidFill>
                  <a:schemeClr val="tx1">
                    <a:tint val="75000"/>
                  </a:schemeClr>
                </a:solidFill>
                <a:latin typeface="+mn-lt"/>
                <a:ea typeface="+mn-ea"/>
                <a:cs typeface="+mn-cs"/>
              </a:defRPr>
            </a:lvl1pPr>
            <a:lvl2pPr marL="514350" indent="0" algn="ctr" rtl="0" eaLnBrk="1" latinLnBrk="0" hangingPunct="1">
              <a:spcBef>
                <a:spcPct val="20000"/>
              </a:spcBef>
              <a:buClr>
                <a:schemeClr val="accent1"/>
              </a:buClr>
              <a:buSzPct val="95000"/>
              <a:buFont typeface="Verdana"/>
              <a:buNone/>
              <a:defRPr kumimoji="0" sz="2900" kern="1200">
                <a:solidFill>
                  <a:schemeClr val="tx1"/>
                </a:solidFill>
                <a:latin typeface="+mn-lt"/>
                <a:ea typeface="+mn-ea"/>
                <a:cs typeface="+mn-cs"/>
              </a:defRPr>
            </a:lvl2pPr>
            <a:lvl3pPr marL="1028700" indent="0" algn="ctr" rtl="0" eaLnBrk="1" latinLnBrk="0" hangingPunct="1">
              <a:spcBef>
                <a:spcPct val="20000"/>
              </a:spcBef>
              <a:buClr>
                <a:schemeClr val="accent1"/>
              </a:buClr>
              <a:buFont typeface="Wingdings 2"/>
              <a:buNone/>
              <a:defRPr kumimoji="0" sz="2700" kern="1200">
                <a:solidFill>
                  <a:schemeClr val="tx1"/>
                </a:solidFill>
                <a:latin typeface="+mn-lt"/>
                <a:ea typeface="+mn-ea"/>
                <a:cs typeface="+mn-cs"/>
              </a:defRPr>
            </a:lvl3pPr>
            <a:lvl4pPr marL="1543050" indent="0" algn="ctr" rtl="0" eaLnBrk="1" latinLnBrk="0" hangingPunct="1">
              <a:spcBef>
                <a:spcPct val="20000"/>
              </a:spcBef>
              <a:buClr>
                <a:schemeClr val="accent1"/>
              </a:buClr>
              <a:buFont typeface="Wingdings 2"/>
              <a:buNone/>
              <a:defRPr kumimoji="0" sz="2300" kern="1200">
                <a:solidFill>
                  <a:schemeClr val="tx1"/>
                </a:solidFill>
                <a:latin typeface="+mn-lt"/>
                <a:ea typeface="+mn-ea"/>
                <a:cs typeface="+mn-cs"/>
              </a:defRPr>
            </a:lvl4pPr>
            <a:lvl5pPr marL="2057400" indent="0" algn="ctr" rtl="0" eaLnBrk="1" latinLnBrk="0" hangingPunct="1">
              <a:spcBef>
                <a:spcPct val="20000"/>
              </a:spcBef>
              <a:buClr>
                <a:schemeClr val="accent1">
                  <a:tint val="75000"/>
                </a:schemeClr>
              </a:buClr>
              <a:buFont typeface="Wingdings 2"/>
              <a:buNone/>
              <a:defRPr kumimoji="0" sz="2100" kern="1200">
                <a:solidFill>
                  <a:schemeClr val="tx1"/>
                </a:solidFill>
                <a:latin typeface="+mn-lt"/>
                <a:ea typeface="+mn-ea"/>
                <a:cs typeface="+mn-cs"/>
              </a:defRPr>
            </a:lvl5pPr>
            <a:lvl6pPr marL="2571750" indent="0" algn="ctr" rtl="0" eaLnBrk="1" latinLnBrk="0" hangingPunct="1">
              <a:spcBef>
                <a:spcPct val="20000"/>
              </a:spcBef>
              <a:buClr>
                <a:schemeClr val="accent1">
                  <a:tint val="75000"/>
                </a:schemeClr>
              </a:buClr>
              <a:buFont typeface="Wingdings 2"/>
              <a:buNone/>
              <a:defRPr kumimoji="0" sz="2000" kern="1200">
                <a:solidFill>
                  <a:schemeClr val="tx1"/>
                </a:solidFill>
                <a:latin typeface="+mn-lt"/>
                <a:ea typeface="+mn-ea"/>
                <a:cs typeface="+mn-cs"/>
              </a:defRPr>
            </a:lvl6pPr>
            <a:lvl7pPr marL="30861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7pPr>
            <a:lvl8pPr marL="360045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8pPr>
            <a:lvl9pPr marL="41148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9pPr>
          </a:lstStyle>
          <a:p>
            <a:pPr algn="l">
              <a:buClr>
                <a:srgbClr val="DDDDDD"/>
              </a:buClr>
            </a:pPr>
            <a:r>
              <a:rPr lang="es-ES" sz="32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Director</a:t>
            </a:r>
          </a:p>
          <a:p>
            <a:pPr algn="l">
              <a:buClr>
                <a:srgbClr val="DDDDDD"/>
              </a:buClr>
            </a:pPr>
            <a:endParaRPr lang="es-E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buClr>
                <a:srgbClr val="DDDDDD"/>
              </a:buClr>
            </a:pPr>
            <a:r>
              <a:rPr lang="pt-BR" sz="32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Dr</a:t>
            </a:r>
            <a:r>
              <a:rPr lang="pt-BR"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pt-BR" sz="32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NARANJO </a:t>
            </a:r>
            <a:r>
              <a:rPr lang="pt-BR"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SANTAMARIA, IVÁN JACINTO </a:t>
            </a:r>
            <a:r>
              <a:rPr lang="pt-BR" sz="32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M.Sc</a:t>
            </a:r>
            <a:r>
              <a:rPr lang="pt-BR"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s-ES" sz="32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buClr>
                <a:srgbClr val="DDDDDD"/>
              </a:buClr>
            </a:pPr>
            <a:endParaRPr lang="es-ES" sz="32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defTabSz="870701">
              <a:buClr>
                <a:srgbClr val="DDDDDD"/>
              </a:buClr>
            </a:pPr>
            <a:endParaRPr lang="es-ES" sz="3048" b="1" dirty="0" smtClean="0">
              <a:ln w="50800"/>
              <a:solidFill>
                <a:schemeClr val="tx1"/>
              </a:solidFill>
              <a:latin typeface="Times New Roman" panose="02020603050405020304" pitchFamily="18" charset="0"/>
              <a:cs typeface="Times New Roman" panose="02020603050405020304" pitchFamily="18" charset="0"/>
            </a:endParaRPr>
          </a:p>
          <a:p>
            <a:pPr algn="just" defTabSz="870701">
              <a:buClr>
                <a:srgbClr val="DDDDDD"/>
              </a:buClr>
            </a:pPr>
            <a:endParaRPr lang="es-ES" sz="3048" b="1" dirty="0" smtClean="0">
              <a:ln w="50800"/>
              <a:solidFill>
                <a:schemeClr val="tx1"/>
              </a:solidFill>
              <a:latin typeface="Times New Roman" panose="02020603050405020304" pitchFamily="18" charset="0"/>
              <a:cs typeface="Times New Roman" panose="02020603050405020304" pitchFamily="18" charset="0"/>
            </a:endParaRPr>
          </a:p>
          <a:p>
            <a:pPr algn="just" defTabSz="870701">
              <a:buClr>
                <a:srgbClr val="DDDDDD"/>
              </a:buClr>
            </a:pPr>
            <a:endParaRPr lang="es-ES" sz="3048" b="1" dirty="0" smtClean="0">
              <a:ln w="50800"/>
              <a:solidFill>
                <a:schemeClr val="tx1"/>
              </a:solidFill>
              <a:latin typeface="Times New Roman" panose="02020603050405020304" pitchFamily="18" charset="0"/>
              <a:cs typeface="Times New Roman" panose="02020603050405020304" pitchFamily="18" charset="0"/>
            </a:endParaRPr>
          </a:p>
          <a:p>
            <a:pPr marL="65303" algn="just" defTabSz="870701">
              <a:buClr>
                <a:srgbClr val="DDDDDD"/>
              </a:buClr>
            </a:pPr>
            <a:endParaRPr lang="es-ES" sz="3048" b="1" dirty="0">
              <a:ln w="50800"/>
              <a:solidFill>
                <a:schemeClr val="tx1"/>
              </a:solidFill>
              <a:latin typeface="Times New Roman" panose="02020603050405020304" pitchFamily="18" charset="0"/>
              <a:cs typeface="Times New Roman" panose="02020603050405020304" pitchFamily="18" charset="0"/>
            </a:endParaRPr>
          </a:p>
        </p:txBody>
      </p:sp>
      <p:sp>
        <p:nvSpPr>
          <p:cNvPr id="6" name="CuadroTexto 5"/>
          <p:cNvSpPr txBox="1"/>
          <p:nvPr/>
        </p:nvSpPr>
        <p:spPr>
          <a:xfrm>
            <a:off x="3644721" y="4957667"/>
            <a:ext cx="7998319" cy="1421928"/>
          </a:xfrm>
          <a:prstGeom prst="rect">
            <a:avLst/>
          </a:prstGeom>
          <a:noFill/>
        </p:spPr>
        <p:txBody>
          <a:bodyPr wrap="square" rtlCol="0">
            <a:spAutoFit/>
          </a:bodyPr>
          <a:lstStyle/>
          <a:p>
            <a:pPr marR="41148">
              <a:lnSpc>
                <a:spcPct val="80000"/>
              </a:lnSpc>
              <a:buClr>
                <a:srgbClr val="DDDDDD"/>
              </a:buClr>
              <a:buSzPct val="80000"/>
            </a:pPr>
            <a:r>
              <a:rPr lang="es-US" sz="3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Autora:</a:t>
            </a:r>
          </a:p>
          <a:p>
            <a:pPr marR="41148">
              <a:lnSpc>
                <a:spcPct val="80000"/>
              </a:lnSpc>
              <a:buClr>
                <a:srgbClr val="DDDDDD"/>
              </a:buClr>
              <a:buSzPct val="80000"/>
            </a:pPr>
            <a:endParaRPr lang="es-US" sz="3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R="41148">
              <a:lnSpc>
                <a:spcPct val="80000"/>
              </a:lnSpc>
              <a:buClr>
                <a:srgbClr val="DDDDDD"/>
              </a:buClr>
              <a:buSzPct val="80000"/>
            </a:pPr>
            <a:r>
              <a:rPr lang="es-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AGUILAR VACA, LEIDA MARIVEL </a:t>
            </a:r>
            <a:endParaRPr lang="es-EC"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708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723" y="1058808"/>
            <a:ext cx="10828986" cy="5078313"/>
          </a:xfrm>
          <a:prstGeom prst="rect">
            <a:avLst/>
          </a:prstGeom>
        </p:spPr>
        <p:txBody>
          <a:bodyPr wrap="square">
            <a:spAutoFit/>
          </a:bodyPr>
          <a:lstStyle/>
          <a:p>
            <a:pPr marL="285750" indent="-285750" algn="just">
              <a:lnSpc>
                <a:spcPct val="200000"/>
              </a:lnSpc>
              <a:spcAft>
                <a:spcPts val="0"/>
              </a:spcAft>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rPr>
              <a:t>El porcentaje de mortalidad en la comparación de polinomios ortogonales también presento tendencia lineal donde el tratamiento que presento menor porcentaje de mortalidad fue el de tiempo de volteo de 45 minutos con un 6,12% de mortalidad.</a:t>
            </a:r>
          </a:p>
          <a:p>
            <a:pPr algn="just">
              <a:lnSpc>
                <a:spcPct val="200000"/>
              </a:lnSpc>
              <a:spcAft>
                <a:spcPts val="0"/>
              </a:spcAft>
            </a:pPr>
            <a:r>
              <a:rPr lang="es-EC" dirty="0" smtClean="0">
                <a:latin typeface="Times New Roman" panose="02020603050405020304" pitchFamily="18" charset="0"/>
                <a:ea typeface="Times New Roman" panose="02020603050405020304" pitchFamily="18" charset="0"/>
              </a:rPr>
              <a:t> </a:t>
            </a:r>
          </a:p>
          <a:p>
            <a:pPr marL="285750" indent="-285750" algn="just">
              <a:lnSpc>
                <a:spcPct val="200000"/>
              </a:lnSpc>
              <a:spcAft>
                <a:spcPts val="0"/>
              </a:spcAft>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rPr>
              <a:t>En la variable porcentaje de nacimiento el tratamiento que presento mayor porcentaje según la ecuación lineal es el tratamiento con tiempo de volteo de 45 minutos con un porcentaje de nacimiento del 76%.</a:t>
            </a:r>
          </a:p>
          <a:p>
            <a:pPr algn="just">
              <a:lnSpc>
                <a:spcPct val="200000"/>
              </a:lnSpc>
              <a:spcAft>
                <a:spcPts val="0"/>
              </a:spcAft>
            </a:pPr>
            <a:r>
              <a:rPr lang="es-EC" dirty="0" smtClean="0">
                <a:latin typeface="Times New Roman" panose="02020603050405020304" pitchFamily="18" charset="0"/>
                <a:ea typeface="Times New Roman" panose="02020603050405020304" pitchFamily="18" charset="0"/>
              </a:rPr>
              <a:t> </a:t>
            </a:r>
          </a:p>
          <a:p>
            <a:pPr marL="285750" indent="-285750" algn="just">
              <a:lnSpc>
                <a:spcPct val="200000"/>
              </a:lnSpc>
              <a:spcAft>
                <a:spcPts val="0"/>
              </a:spcAft>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rPr>
              <a:t>Al comparar el peso de los huevos con el peso de pollo recién nacido, se concluye que mientras más pesado es el huevo el peso del pollo en mayor.</a:t>
            </a:r>
            <a:endParaRPr lang="es-EC"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4491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85612" y="1333772"/>
            <a:ext cx="11011435" cy="4678204"/>
          </a:xfrm>
          <a:prstGeom prst="rect">
            <a:avLst/>
          </a:prstGeom>
        </p:spPr>
        <p:txBody>
          <a:bodyPr wrap="square">
            <a:spAutoFit/>
          </a:bodyPr>
          <a:lstStyle/>
          <a:p>
            <a:pPr lvl="0" algn="just">
              <a:lnSpc>
                <a:spcPct val="200000"/>
              </a:lnSpc>
              <a:spcBef>
                <a:spcPts val="1200"/>
              </a:spcBef>
              <a:spcAft>
                <a:spcPts val="1200"/>
              </a:spcAft>
              <a:buSzPts val="1100"/>
              <a:tabLst>
                <a:tab pos="228600" algn="l"/>
                <a:tab pos="44958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RECOMENDACIONES.</a:t>
            </a:r>
          </a:p>
          <a:p>
            <a:pPr marL="285750" indent="-285750" algn="just">
              <a:lnSpc>
                <a:spcPct val="200000"/>
              </a:lnSpc>
              <a:spcAft>
                <a:spcPts val="0"/>
              </a:spcAft>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rPr>
              <a:t>Utilizar </a:t>
            </a:r>
            <a:r>
              <a:rPr lang="es-EC" dirty="0">
                <a:latin typeface="Times New Roman" panose="02020603050405020304" pitchFamily="18" charset="0"/>
                <a:ea typeface="Times New Roman" panose="02020603050405020304" pitchFamily="18" charset="0"/>
              </a:rPr>
              <a:t>el tiempo de volteo de 45 minutos para obtener los mejores rendimientos tanto en porcentaje viabilidad, mortalidad y porcentaje de nacimiento.</a:t>
            </a:r>
          </a:p>
          <a:p>
            <a:pPr marL="285750" indent="-285750" algn="just">
              <a:lnSpc>
                <a:spcPct val="200000"/>
              </a:lnSpc>
              <a:spcAft>
                <a:spcPts val="0"/>
              </a:spcAft>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rPr>
              <a:t>Implementar </a:t>
            </a:r>
            <a:r>
              <a:rPr lang="es-EC" dirty="0">
                <a:latin typeface="Times New Roman" panose="02020603050405020304" pitchFamily="18" charset="0"/>
                <a:ea typeface="Times New Roman" panose="02020603050405020304" pitchFamily="18" charset="0"/>
              </a:rPr>
              <a:t>en una sola incubadora los cuatro tiempos de volteo para mejorar uniformidad en ambiente, temperatura u humedad.</a:t>
            </a:r>
          </a:p>
          <a:p>
            <a:pPr marL="285750" indent="-285750" algn="just">
              <a:lnSpc>
                <a:spcPct val="200000"/>
              </a:lnSpc>
              <a:spcAft>
                <a:spcPts val="0"/>
              </a:spcAft>
              <a:buFont typeface="Arial" panose="020B0604020202020204" pitchFamily="34" charset="0"/>
              <a:buChar char="•"/>
            </a:pPr>
            <a:r>
              <a:rPr lang="es-EC" dirty="0">
                <a:latin typeface="Times New Roman" panose="02020603050405020304" pitchFamily="18" charset="0"/>
                <a:ea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rPr>
              <a:t>Conocer </a:t>
            </a:r>
            <a:r>
              <a:rPr lang="es-EC" dirty="0">
                <a:latin typeface="Times New Roman" panose="02020603050405020304" pitchFamily="18" charset="0"/>
                <a:ea typeface="Times New Roman" panose="02020603050405020304" pitchFamily="18" charset="0"/>
              </a:rPr>
              <a:t>las condiciones de donde provienen los huevos fértiles debido a que los factores de manejo del huevo pre-incubación influyen en la fertilidad.</a:t>
            </a:r>
          </a:p>
          <a:p>
            <a:pPr marL="285750" indent="-285750" algn="just">
              <a:lnSpc>
                <a:spcPct val="200000"/>
              </a:lnSpc>
              <a:spcAft>
                <a:spcPts val="0"/>
              </a:spcAft>
              <a:buFont typeface="Arial" panose="020B0604020202020204" pitchFamily="34" charset="0"/>
              <a:buChar char="•"/>
            </a:pPr>
            <a:r>
              <a:rPr lang="es-EC" dirty="0">
                <a:latin typeface="Times New Roman" panose="02020603050405020304" pitchFamily="18" charset="0"/>
                <a:ea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rPr>
              <a:t>Utilizar </a:t>
            </a:r>
            <a:r>
              <a:rPr lang="es-EC" dirty="0">
                <a:latin typeface="Times New Roman" panose="02020603050405020304" pitchFamily="18" charset="0"/>
                <a:ea typeface="Times New Roman" panose="02020603050405020304" pitchFamily="18" charset="0"/>
              </a:rPr>
              <a:t>huevo en, pico de postura y finalización para establecer cual es más viable durante la incubación</a:t>
            </a:r>
          </a:p>
        </p:txBody>
      </p:sp>
    </p:spTree>
    <p:extLst>
      <p:ext uri="{BB962C8B-B14F-4D97-AF65-F5344CB8AC3E}">
        <p14:creationId xmlns:p14="http://schemas.microsoft.com/office/powerpoint/2010/main" val="1104835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68956" y="2047740"/>
            <a:ext cx="7780143" cy="2646878"/>
          </a:xfrm>
          <a:prstGeom prst="rect">
            <a:avLst/>
          </a:prstGeom>
          <a:noFill/>
        </p:spPr>
        <p:txBody>
          <a:bodyPr wrap="none" rtlCol="0">
            <a:spAutoFit/>
          </a:bodyPr>
          <a:lstStyle/>
          <a:p>
            <a:r>
              <a:rPr lang="es-EC" sz="16600" dirty="0" smtClean="0"/>
              <a:t>GRACIAS</a:t>
            </a:r>
            <a:endParaRPr lang="es-EC" sz="16600" dirty="0"/>
          </a:p>
        </p:txBody>
      </p:sp>
    </p:spTree>
    <p:extLst>
      <p:ext uri="{BB962C8B-B14F-4D97-AF65-F5344CB8AC3E}">
        <p14:creationId xmlns:p14="http://schemas.microsoft.com/office/powerpoint/2010/main" val="4199661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48000" y="213929"/>
            <a:ext cx="6096000" cy="561949"/>
          </a:xfrm>
          <a:prstGeom prst="rect">
            <a:avLst/>
          </a:prstGeom>
        </p:spPr>
        <p:txBody>
          <a:bodyPr>
            <a:spAutoFit/>
          </a:bodyPr>
          <a:lstStyle/>
          <a:p>
            <a:pPr lvl="0" algn="just">
              <a:lnSpc>
                <a:spcPct val="200000"/>
              </a:lnSpc>
              <a:spcBef>
                <a:spcPts val="1200"/>
              </a:spcBef>
              <a:spcAft>
                <a:spcPts val="1200"/>
              </a:spcAft>
              <a:buSzPts val="1100"/>
              <a:tabLst>
                <a:tab pos="228600" algn="l"/>
                <a:tab pos="44958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INTRODUCCION</a:t>
            </a:r>
            <a:r>
              <a:rPr lang="es-EC" b="1" dirty="0" smtClean="0">
                <a:latin typeface="Times New Roman" panose="02020603050405020304" pitchFamily="18" charset="0"/>
                <a:ea typeface="Calibri" panose="020F0502020204030204" pitchFamily="34" charset="0"/>
                <a:cs typeface="Times New Roman" panose="02020603050405020304" pitchFamily="18" charset="0"/>
              </a:rPr>
              <a:t>.</a:t>
            </a:r>
            <a:r>
              <a:rPr lang="es-EC" b="1" dirty="0">
                <a:latin typeface="Times New Roman" panose="02020603050405020304" pitchFamily="18" charset="0"/>
                <a:ea typeface="Times New Roman" panose="02020603050405020304" pitchFamily="18" charset="0"/>
              </a:rPr>
              <a:t>	</a:t>
            </a:r>
            <a:endParaRPr lang="es-EC" dirty="0">
              <a:latin typeface="Times New Roman" panose="02020603050405020304" pitchFamily="18" charset="0"/>
              <a:ea typeface="Times New Roman" panose="02020603050405020304" pitchFamily="18" charset="0"/>
            </a:endParaRPr>
          </a:p>
        </p:txBody>
      </p:sp>
      <p:sp>
        <p:nvSpPr>
          <p:cNvPr id="5" name="Rectángulo 4"/>
          <p:cNvSpPr/>
          <p:nvPr/>
        </p:nvSpPr>
        <p:spPr>
          <a:xfrm>
            <a:off x="9144000" y="1674566"/>
            <a:ext cx="2457718" cy="1200329"/>
          </a:xfrm>
          <a:prstGeom prst="rect">
            <a:avLst/>
          </a:prstGeom>
        </p:spPr>
        <p:txBody>
          <a:bodyPr wrap="square">
            <a:spAutoFit/>
          </a:bodyPr>
          <a:lstStyle/>
          <a:p>
            <a:pPr indent="228600" algn="just">
              <a:lnSpc>
                <a:spcPct val="200000"/>
              </a:lnSpc>
              <a:spcAft>
                <a:spcPts val="1200"/>
              </a:spcAft>
            </a:pPr>
            <a:r>
              <a:rPr lang="es-EC" dirty="0" smtClean="0">
                <a:latin typeface="Times New Roman" panose="02020603050405020304" pitchFamily="18" charset="0"/>
                <a:ea typeface="Times New Roman" panose="02020603050405020304" pitchFamily="18" charset="0"/>
              </a:rPr>
              <a:t>36,000 huevos (Wright C. , 2010).</a:t>
            </a:r>
            <a:endParaRPr lang="es-EC" dirty="0">
              <a:latin typeface="Times New Roman" panose="02020603050405020304" pitchFamily="18" charset="0"/>
              <a:ea typeface="Times New Roman" panose="02020603050405020304" pitchFamily="18" charset="0"/>
            </a:endParaRPr>
          </a:p>
        </p:txBody>
      </p:sp>
      <p:sp>
        <p:nvSpPr>
          <p:cNvPr id="6" name="Rectángulo 5"/>
          <p:cNvSpPr/>
          <p:nvPr/>
        </p:nvSpPr>
        <p:spPr>
          <a:xfrm>
            <a:off x="9959756" y="6171072"/>
            <a:ext cx="2446030" cy="646331"/>
          </a:xfrm>
          <a:prstGeom prst="rect">
            <a:avLst/>
          </a:prstGeom>
        </p:spPr>
        <p:txBody>
          <a:bodyPr wrap="square">
            <a:spAutoFit/>
          </a:bodyPr>
          <a:lstStyle/>
          <a:p>
            <a:pPr indent="228600" algn="just">
              <a:lnSpc>
                <a:spcPct val="200000"/>
              </a:lnSpc>
              <a:spcAft>
                <a:spcPts val="1200"/>
              </a:spcAft>
            </a:pPr>
            <a:r>
              <a:rPr lang="es-EC" dirty="0" smtClean="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Castillo, 2011).</a:t>
            </a:r>
          </a:p>
        </p:txBody>
      </p:sp>
      <p:pic>
        <p:nvPicPr>
          <p:cNvPr id="1026" name="Picture 2" descr="Resultado de imagen para CHIN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26" t="10267" r="72363" b="25772"/>
          <a:stretch/>
        </p:blipFill>
        <p:spPr bwMode="auto">
          <a:xfrm>
            <a:off x="867175" y="799601"/>
            <a:ext cx="1215055" cy="1272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GIPTO MAP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41" t="13832" r="39405" b="19129"/>
          <a:stretch/>
        </p:blipFill>
        <p:spPr bwMode="auto">
          <a:xfrm>
            <a:off x="2600991" y="1078837"/>
            <a:ext cx="1064655" cy="1505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INCUBACION DE HUEVO DE HUEVO ANTIG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9316" y="1585748"/>
            <a:ext cx="2493368" cy="1660967"/>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derecha 1"/>
          <p:cNvSpPr/>
          <p:nvPr/>
        </p:nvSpPr>
        <p:spPr>
          <a:xfrm>
            <a:off x="1796422" y="2416232"/>
            <a:ext cx="682580" cy="301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derecha 8"/>
          <p:cNvSpPr/>
          <p:nvPr/>
        </p:nvSpPr>
        <p:spPr>
          <a:xfrm>
            <a:off x="3872498" y="3066913"/>
            <a:ext cx="682580" cy="30148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0" name="Flecha derecha 9"/>
          <p:cNvSpPr/>
          <p:nvPr/>
        </p:nvSpPr>
        <p:spPr>
          <a:xfrm>
            <a:off x="7805369" y="2231883"/>
            <a:ext cx="682580" cy="30148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pic>
        <p:nvPicPr>
          <p:cNvPr id="7" name="Imagen 6"/>
          <p:cNvPicPr>
            <a:picLocks noChangeAspect="1"/>
          </p:cNvPicPr>
          <p:nvPr/>
        </p:nvPicPr>
        <p:blipFill>
          <a:blip r:embed="rId5"/>
          <a:stretch>
            <a:fillRect/>
          </a:stretch>
        </p:blipFill>
        <p:spPr>
          <a:xfrm>
            <a:off x="1614182" y="3387881"/>
            <a:ext cx="1729640" cy="1153093"/>
          </a:xfrm>
          <a:prstGeom prst="rect">
            <a:avLst/>
          </a:prstGeom>
        </p:spPr>
      </p:pic>
      <p:sp>
        <p:nvSpPr>
          <p:cNvPr id="8" name="Rectángulo 7"/>
          <p:cNvSpPr/>
          <p:nvPr/>
        </p:nvSpPr>
        <p:spPr>
          <a:xfrm>
            <a:off x="2479002" y="5434879"/>
            <a:ext cx="3313728"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230 y 250 millones de pollos /</a:t>
            </a:r>
            <a:r>
              <a:rPr lang="es-EC" dirty="0" smtClean="0">
                <a:latin typeface="Times New Roman" panose="02020603050405020304" pitchFamily="18" charset="0"/>
                <a:ea typeface="Times New Roman" panose="02020603050405020304" pitchFamily="18" charset="0"/>
              </a:rPr>
              <a:t>año</a:t>
            </a:r>
            <a:endParaRPr lang="es-EC" dirty="0"/>
          </a:p>
        </p:txBody>
      </p:sp>
      <p:pic>
        <p:nvPicPr>
          <p:cNvPr id="1034" name="Picture 10" descr="Resultado de imagen para PERSONA"/>
          <p:cNvPicPr>
            <a:picLocks noChangeAspect="1" noChangeArrowheads="1"/>
          </p:cNvPicPr>
          <p:nvPr/>
        </p:nvPicPr>
        <p:blipFill rotWithShape="1">
          <a:blip r:embed="rId6">
            <a:extLst>
              <a:ext uri="{28A0092B-C50C-407E-A947-70E740481C1C}">
                <a14:useLocalDpi xmlns:a14="http://schemas.microsoft.com/office/drawing/2010/main" val="0"/>
              </a:ext>
            </a:extLst>
          </a:blip>
          <a:srcRect l="24113" r="23734"/>
          <a:stretch/>
        </p:blipFill>
        <p:spPr bwMode="auto">
          <a:xfrm>
            <a:off x="457059" y="4266591"/>
            <a:ext cx="1043189" cy="23365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137712" y="4562984"/>
            <a:ext cx="4499950"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140 huevos por año y 32 Kg de carne de pollo </a:t>
            </a:r>
            <a:endParaRPr lang="es-EC" dirty="0"/>
          </a:p>
        </p:txBody>
      </p:sp>
      <p:sp>
        <p:nvSpPr>
          <p:cNvPr id="12" name="Rectángulo 11"/>
          <p:cNvSpPr/>
          <p:nvPr/>
        </p:nvSpPr>
        <p:spPr>
          <a:xfrm>
            <a:off x="1416977" y="6342306"/>
            <a:ext cx="5306004"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(Navas Lema, Vargas Cruz , Galarza, &amp; Correa, 2010).</a:t>
            </a:r>
            <a:r>
              <a:rPr lang="es-EC" b="1" dirty="0">
                <a:latin typeface="Times New Roman" panose="02020603050405020304" pitchFamily="18" charset="0"/>
                <a:ea typeface="Times New Roman" panose="02020603050405020304" pitchFamily="18" charset="0"/>
              </a:rPr>
              <a:t> </a:t>
            </a:r>
            <a:endParaRPr lang="es-EC" dirty="0"/>
          </a:p>
        </p:txBody>
      </p:sp>
      <p:pic>
        <p:nvPicPr>
          <p:cNvPr id="1036" name="Picture 12" descr="Resultado de imagen para INCUBADORA ARTIFICIAL DE HUEV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9884" y="3863730"/>
            <a:ext cx="2658639" cy="2326310"/>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8792493" y="3301781"/>
            <a:ext cx="2446030" cy="561949"/>
          </a:xfrm>
          <a:prstGeom prst="rect">
            <a:avLst/>
          </a:prstGeom>
        </p:spPr>
        <p:txBody>
          <a:bodyPr wrap="square">
            <a:spAutoFit/>
          </a:bodyPr>
          <a:lstStyle/>
          <a:p>
            <a:pPr indent="228600" algn="just">
              <a:lnSpc>
                <a:spcPct val="200000"/>
              </a:lnSpc>
              <a:spcAft>
                <a:spcPts val="1200"/>
              </a:spcAft>
            </a:pPr>
            <a:r>
              <a:rPr lang="es-EC" dirty="0" smtClean="0">
                <a:latin typeface="Times New Roman" panose="02020603050405020304" pitchFamily="18" charset="0"/>
                <a:ea typeface="Times New Roman" panose="02020603050405020304" pitchFamily="18" charset="0"/>
              </a:rPr>
              <a:t>VOLTEO</a:t>
            </a:r>
            <a:endParaRPr lang="es-EC"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037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53805" y="0"/>
            <a:ext cx="10805374" cy="646331"/>
          </a:xfrm>
          <a:prstGeom prst="rect">
            <a:avLst/>
          </a:prstGeom>
        </p:spPr>
        <p:txBody>
          <a:bodyPr wrap="square">
            <a:spAutoFit/>
          </a:bodyPr>
          <a:lstStyle/>
          <a:p>
            <a:pPr indent="228600" algn="just">
              <a:lnSpc>
                <a:spcPct val="200000"/>
              </a:lnSpc>
              <a:spcAft>
                <a:spcPts val="1200"/>
              </a:spcAft>
            </a:pPr>
            <a:r>
              <a:rPr lang="es-EC" dirty="0">
                <a:latin typeface="Times New Roman" panose="02020603050405020304" pitchFamily="18" charset="0"/>
                <a:ea typeface="Times New Roman" panose="02020603050405020304" pitchFamily="18" charset="0"/>
              </a:rPr>
              <a:t>El volteo del huevo es esencial para lograr el nacimiento del </a:t>
            </a:r>
            <a:r>
              <a:rPr lang="es-EC" dirty="0" smtClean="0">
                <a:latin typeface="Times New Roman" panose="02020603050405020304" pitchFamily="18" charset="0"/>
                <a:ea typeface="Times New Roman" panose="02020603050405020304" pitchFamily="18" charset="0"/>
              </a:rPr>
              <a:t>pollito</a:t>
            </a:r>
            <a:r>
              <a:rPr lang="es-EC" dirty="0">
                <a:latin typeface="Times New Roman" panose="02020603050405020304" pitchFamily="18" charset="0"/>
                <a:ea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rPr>
              <a:t>(Callejo</a:t>
            </a:r>
            <a:r>
              <a:rPr lang="es-EC" dirty="0">
                <a:latin typeface="Times New Roman" panose="02020603050405020304" pitchFamily="18" charset="0"/>
                <a:ea typeface="Times New Roman" panose="02020603050405020304" pitchFamily="18" charset="0"/>
              </a:rPr>
              <a:t>, 2017)</a:t>
            </a:r>
            <a:r>
              <a:rPr lang="es-EC" b="1" dirty="0">
                <a:latin typeface="Times New Roman" panose="02020603050405020304" pitchFamily="18" charset="0"/>
                <a:ea typeface="Times New Roman" panose="02020603050405020304" pitchFamily="18" charset="0"/>
              </a:rPr>
              <a:t> </a:t>
            </a:r>
            <a:endParaRPr lang="es-EC" dirty="0">
              <a:latin typeface="Times New Roman" panose="02020603050405020304" pitchFamily="18" charset="0"/>
              <a:ea typeface="Times New Roman" panose="02020603050405020304" pitchFamily="18" charset="0"/>
            </a:endParaRPr>
          </a:p>
        </p:txBody>
      </p:sp>
      <p:pic>
        <p:nvPicPr>
          <p:cNvPr id="2050" name="Picture 2" descr="Resultado de imagen para PARTES DEL HUE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99" y="825441"/>
            <a:ext cx="4399789" cy="26260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POBLACION"/>
          <p:cNvPicPr>
            <a:picLocks noChangeAspect="1" noChangeArrowheads="1"/>
          </p:cNvPicPr>
          <p:nvPr/>
        </p:nvPicPr>
        <p:blipFill rotWithShape="1">
          <a:blip r:embed="rId3">
            <a:extLst>
              <a:ext uri="{28A0092B-C50C-407E-A947-70E740481C1C}">
                <a14:useLocalDpi xmlns:a14="http://schemas.microsoft.com/office/drawing/2010/main" val="0"/>
              </a:ext>
            </a:extLst>
          </a:blip>
          <a:srcRect l="2336" t="9366" r="2720" b="11143"/>
          <a:stretch/>
        </p:blipFill>
        <p:spPr bwMode="auto">
          <a:xfrm>
            <a:off x="888644" y="3863325"/>
            <a:ext cx="4945488" cy="27560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IMPORTANCIA volteo manual de huevos en incubad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175" y="4236477"/>
            <a:ext cx="2667000" cy="2009776"/>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izquierda y derecha 1"/>
          <p:cNvSpPr/>
          <p:nvPr/>
        </p:nvSpPr>
        <p:spPr>
          <a:xfrm>
            <a:off x="6516710" y="5008687"/>
            <a:ext cx="1519707" cy="6322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0325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98681" y="1782065"/>
            <a:ext cx="10586433" cy="1115947"/>
          </a:xfrm>
          <a:prstGeom prst="rect">
            <a:avLst/>
          </a:prstGeom>
        </p:spPr>
        <p:txBody>
          <a:bodyPr wrap="square">
            <a:spAutoFit/>
          </a:bodyPr>
          <a:lstStyle/>
          <a:p>
            <a:pPr marL="285750" indent="-285750" algn="just">
              <a:lnSpc>
                <a:spcPct val="200000"/>
              </a:lnSpc>
              <a:spcAft>
                <a:spcPts val="1200"/>
              </a:spcAft>
              <a:buFont typeface="Wingdings" panose="05000000000000000000" pitchFamily="2" charset="2"/>
              <a:buChar char="§"/>
            </a:pPr>
            <a:r>
              <a:rPr lang="es-EC" dirty="0" smtClean="0">
                <a:latin typeface="Times New Roman" panose="02020603050405020304" pitchFamily="18" charset="0"/>
                <a:ea typeface="Times New Roman" panose="02020603050405020304" pitchFamily="18" charset="0"/>
              </a:rPr>
              <a:t>Evaluar </a:t>
            </a:r>
            <a:r>
              <a:rPr lang="es-EC" dirty="0">
                <a:latin typeface="Times New Roman" panose="02020603050405020304" pitchFamily="18" charset="0"/>
                <a:ea typeface="Times New Roman" panose="02020603050405020304" pitchFamily="18" charset="0"/>
              </a:rPr>
              <a:t>cuatro tiempos de volteo durante el periodo de incubación de pollo </a:t>
            </a:r>
            <a:r>
              <a:rPr lang="es-EC" dirty="0" err="1">
                <a:latin typeface="Times New Roman" panose="02020603050405020304" pitchFamily="18" charset="0"/>
                <a:ea typeface="Times New Roman" panose="02020603050405020304" pitchFamily="18" charset="0"/>
              </a:rPr>
              <a:t>broiler</a:t>
            </a:r>
            <a:r>
              <a:rPr lang="es-EC" dirty="0">
                <a:latin typeface="Times New Roman" panose="02020603050405020304" pitchFamily="18" charset="0"/>
                <a:ea typeface="Times New Roman" panose="02020603050405020304" pitchFamily="18" charset="0"/>
              </a:rPr>
              <a:t> </a:t>
            </a:r>
            <a:r>
              <a:rPr lang="es-EC" dirty="0">
                <a:solidFill>
                  <a:srgbClr val="222222"/>
                </a:solidFill>
                <a:latin typeface="Times New Roman" panose="02020603050405020304" pitchFamily="18" charset="0"/>
                <a:ea typeface="Times New Roman" panose="02020603050405020304" pitchFamily="18" charset="0"/>
              </a:rPr>
              <a:t>(</a:t>
            </a:r>
            <a:r>
              <a:rPr lang="es-EC" i="1" dirty="0">
                <a:solidFill>
                  <a:srgbClr val="222222"/>
                </a:solidFill>
                <a:latin typeface="Times New Roman" panose="02020603050405020304" pitchFamily="18" charset="0"/>
                <a:ea typeface="Times New Roman" panose="02020603050405020304" pitchFamily="18" charset="0"/>
              </a:rPr>
              <a:t>Rock-</a:t>
            </a:r>
            <a:r>
              <a:rPr lang="es-EC" i="1" dirty="0" err="1">
                <a:solidFill>
                  <a:srgbClr val="222222"/>
                </a:solidFill>
                <a:latin typeface="Times New Roman" panose="02020603050405020304" pitchFamily="18" charset="0"/>
                <a:ea typeface="Times New Roman" panose="02020603050405020304" pitchFamily="18" charset="0"/>
              </a:rPr>
              <a:t>cornish</a:t>
            </a:r>
            <a:r>
              <a:rPr lang="es-EC" i="1" dirty="0">
                <a:solidFill>
                  <a:srgbClr val="222222"/>
                </a:solidFill>
                <a:latin typeface="Times New Roman" panose="02020603050405020304" pitchFamily="18" charset="0"/>
                <a:ea typeface="Times New Roman" panose="02020603050405020304" pitchFamily="18" charset="0"/>
              </a:rPr>
              <a:t>)</a:t>
            </a:r>
            <a:r>
              <a:rPr lang="es-EC" i="1" dirty="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en la parroquia de Santo Domingo</a:t>
            </a:r>
            <a:r>
              <a:rPr lang="es-EC" dirty="0" smtClean="0">
                <a:latin typeface="Times New Roman" panose="02020603050405020304" pitchFamily="18" charset="0"/>
                <a:ea typeface="Times New Roman" panose="02020603050405020304" pitchFamily="18" charset="0"/>
              </a:rPr>
              <a:t>.</a:t>
            </a:r>
            <a:endParaRPr lang="es-EC" dirty="0">
              <a:latin typeface="Times New Roman" panose="02020603050405020304" pitchFamily="18" charset="0"/>
              <a:ea typeface="Times New Roman" panose="02020603050405020304" pitchFamily="18" charset="0"/>
            </a:endParaRPr>
          </a:p>
        </p:txBody>
      </p:sp>
      <p:sp>
        <p:nvSpPr>
          <p:cNvPr id="5" name="Rectángulo 4"/>
          <p:cNvSpPr/>
          <p:nvPr/>
        </p:nvSpPr>
        <p:spPr>
          <a:xfrm>
            <a:off x="1284879" y="926136"/>
            <a:ext cx="3964803" cy="523220"/>
          </a:xfrm>
          <a:prstGeom prst="rect">
            <a:avLst/>
          </a:prstGeom>
        </p:spPr>
        <p:txBody>
          <a:bodyPr wrap="none">
            <a:spAutoFit/>
          </a:bodyPr>
          <a:lstStyle/>
          <a:p>
            <a:r>
              <a:rPr lang="es-EC" sz="2800" b="1" dirty="0" smtClean="0">
                <a:latin typeface="Times New Roman" panose="02020603050405020304" pitchFamily="18" charset="0"/>
                <a:ea typeface="Times New Roman" panose="02020603050405020304" pitchFamily="18" charset="0"/>
              </a:rPr>
              <a:t>OBJETIVO GENERAL </a:t>
            </a:r>
            <a:endParaRPr lang="es-EC" sz="2800" b="1" dirty="0"/>
          </a:p>
        </p:txBody>
      </p:sp>
      <p:sp>
        <p:nvSpPr>
          <p:cNvPr id="2" name="Rectángulo 1"/>
          <p:cNvSpPr/>
          <p:nvPr/>
        </p:nvSpPr>
        <p:spPr>
          <a:xfrm>
            <a:off x="1120650" y="4623225"/>
            <a:ext cx="10542494" cy="1823833"/>
          </a:xfrm>
          <a:prstGeom prst="rect">
            <a:avLst/>
          </a:prstGeom>
        </p:spPr>
        <p:txBody>
          <a:bodyPr wrap="square">
            <a:spAutoFit/>
          </a:bodyPr>
          <a:lstStyle/>
          <a:p>
            <a:pPr algn="just">
              <a:lnSpc>
                <a:spcPct val="200000"/>
              </a:lnSpc>
              <a:spcAft>
                <a:spcPts val="0"/>
              </a:spcAft>
            </a:pPr>
            <a:r>
              <a:rPr lang="es-EC" dirty="0" smtClean="0">
                <a:latin typeface="Times New Roman" panose="02020603050405020304" pitchFamily="18" charset="0"/>
                <a:ea typeface="Calibri" panose="020F0502020204030204" pitchFamily="34" charset="0"/>
              </a:rPr>
              <a:t>a) </a:t>
            </a:r>
            <a:r>
              <a:rPr lang="es-EC" dirty="0" smtClean="0">
                <a:latin typeface="Times New Roman" panose="02020603050405020304" pitchFamily="18" charset="0"/>
                <a:ea typeface="Calibri" panose="020F0502020204030204" pitchFamily="34" charset="0"/>
                <a:cs typeface="Times New Roman" panose="02020603050405020304" pitchFamily="18" charset="0"/>
              </a:rPr>
              <a:t>Calcular </a:t>
            </a:r>
            <a:r>
              <a:rPr lang="es-EC" dirty="0">
                <a:latin typeface="Times New Roman" panose="02020603050405020304" pitchFamily="18" charset="0"/>
                <a:ea typeface="Calibri" panose="020F0502020204030204" pitchFamily="34" charset="0"/>
                <a:cs typeface="Times New Roman" panose="02020603050405020304" pitchFamily="18" charset="0"/>
              </a:rPr>
              <a:t>el porcentaje de eclosión en pollo de engorde en cuatro diferentes tiempos de volteo.</a:t>
            </a:r>
            <a:endParaRPr lang="es-EC"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1200"/>
              </a:spcAft>
              <a:buFont typeface="+mj-lt"/>
              <a:buAutoNum type="alphaLcParenR"/>
              <a:tabLst>
                <a:tab pos="228600" algn="l"/>
                <a:tab pos="44958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Medir el porcentaje de mortalidad en los cuatro tiempos de volteo.</a:t>
            </a:r>
            <a:endParaRPr lang="es-EC"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1200"/>
              </a:spcAft>
              <a:buFont typeface="+mj-lt"/>
              <a:buAutoNum type="alphaLcParenR"/>
              <a:tabLst>
                <a:tab pos="228600" algn="l"/>
                <a:tab pos="449580"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Comparar la influencia del peso del huevo en el peso del pollito recién nacido</a:t>
            </a:r>
            <a:endParaRPr lang="es-EC"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893251" y="3308840"/>
            <a:ext cx="3348032" cy="561949"/>
          </a:xfrm>
          <a:prstGeom prst="rect">
            <a:avLst/>
          </a:prstGeom>
        </p:spPr>
        <p:txBody>
          <a:bodyPr wrap="none">
            <a:spAutoFit/>
          </a:bodyPr>
          <a:lstStyle/>
          <a:p>
            <a:pPr algn="just">
              <a:lnSpc>
                <a:spcPct val="200000"/>
              </a:lnSpc>
              <a:spcBef>
                <a:spcPts val="1200"/>
              </a:spcBef>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Los objetivos específicos fueron.</a:t>
            </a:r>
          </a:p>
        </p:txBody>
      </p:sp>
    </p:spTree>
    <p:extLst>
      <p:ext uri="{BB962C8B-B14F-4D97-AF65-F5344CB8AC3E}">
        <p14:creationId xmlns:p14="http://schemas.microsoft.com/office/powerpoint/2010/main" val="193732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9226" t="17883" r="19921" b="5877"/>
          <a:stretch/>
        </p:blipFill>
        <p:spPr bwMode="auto">
          <a:xfrm>
            <a:off x="3603813" y="847165"/>
            <a:ext cx="8355722" cy="6010835"/>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0" y="0"/>
            <a:ext cx="7735772" cy="718466"/>
          </a:xfrm>
          <a:prstGeom prst="rect">
            <a:avLst/>
          </a:prstGeom>
        </p:spPr>
        <p:txBody>
          <a:bodyPr wrap="none">
            <a:spAutoFit/>
          </a:bodyPr>
          <a:lstStyle/>
          <a:p>
            <a:pPr lvl="1" algn="just">
              <a:lnSpc>
                <a:spcPct val="200000"/>
              </a:lnSpc>
              <a:spcBef>
                <a:spcPts val="1200"/>
              </a:spcBef>
              <a:spcAft>
                <a:spcPts val="1200"/>
              </a:spcAft>
              <a:tabLst>
                <a:tab pos="228600" algn="l"/>
                <a:tab pos="449580" algn="l"/>
              </a:tabLst>
            </a:pP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UBICA</a:t>
            </a:r>
            <a:r>
              <a:rPr lang="es-EC" sz="2400" b="1" spc="-5" dirty="0" smtClean="0">
                <a:effectLst/>
                <a:latin typeface="Times New Roman" panose="02020603050405020304" pitchFamily="18" charset="0"/>
                <a:ea typeface="Calibri" panose="020F0502020204030204" pitchFamily="34" charset="0"/>
                <a:cs typeface="Times New Roman" panose="02020603050405020304" pitchFamily="18" charset="0"/>
              </a:rPr>
              <a:t>C</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IÒN DEL</a:t>
            </a:r>
            <a:r>
              <a:rPr lang="es-EC" sz="2400" b="1" spc="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A</a:t>
            </a:r>
            <a:r>
              <a:rPr lang="es-EC" sz="2400" b="1" spc="5" dirty="0" smtClean="0">
                <a:effectLst/>
                <a:latin typeface="Times New Roman" panose="02020603050405020304" pitchFamily="18" charset="0"/>
                <a:ea typeface="Calibri" panose="020F0502020204030204" pitchFamily="34" charset="0"/>
                <a:cs typeface="Times New Roman" panose="02020603050405020304" pitchFamily="18" charset="0"/>
              </a:rPr>
              <a:t>R</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EA </a:t>
            </a:r>
            <a:r>
              <a:rPr lang="es-EC" sz="2400" b="1" spc="-5" dirty="0" smtClean="0">
                <a:effectLst/>
                <a:latin typeface="Times New Roman" panose="02020603050405020304" pitchFamily="18" charset="0"/>
                <a:ea typeface="Calibri" panose="020F0502020204030204" pitchFamily="34" charset="0"/>
                <a:cs typeface="Times New Roman" panose="02020603050405020304" pitchFamily="18" charset="0"/>
              </a:rPr>
              <a:t>D</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E LA I</a:t>
            </a:r>
            <a:r>
              <a:rPr lang="es-EC" sz="2400" b="1" spc="5" dirty="0" smtClean="0">
                <a:effectLst/>
                <a:latin typeface="Times New Roman" panose="02020603050405020304" pitchFamily="18" charset="0"/>
                <a:ea typeface="Calibri" panose="020F0502020204030204" pitchFamily="34" charset="0"/>
                <a:cs typeface="Times New Roman" panose="02020603050405020304" pitchFamily="18" charset="0"/>
              </a:rPr>
              <a:t>N</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VE</a:t>
            </a:r>
            <a:r>
              <a:rPr lang="es-EC" sz="2400" b="1" spc="5" dirty="0" smtClean="0">
                <a:effectLst/>
                <a:latin typeface="Times New Roman" panose="02020603050405020304" pitchFamily="18" charset="0"/>
                <a:ea typeface="Calibri" panose="020F0502020204030204" pitchFamily="34" charset="0"/>
                <a:cs typeface="Times New Roman" panose="02020603050405020304" pitchFamily="18" charset="0"/>
              </a:rPr>
              <a:t>S</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TI</a:t>
            </a:r>
            <a:r>
              <a:rPr lang="es-EC" sz="2400" b="1" spc="-10" dirty="0" smtClean="0">
                <a:effectLst/>
                <a:latin typeface="Times New Roman" panose="02020603050405020304" pitchFamily="18" charset="0"/>
                <a:ea typeface="Calibri" panose="020F0502020204030204" pitchFamily="34" charset="0"/>
                <a:cs typeface="Times New Roman" panose="02020603050405020304" pitchFamily="18" charset="0"/>
              </a:rPr>
              <a:t>G</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A</a:t>
            </a:r>
            <a:r>
              <a:rPr lang="es-EC" sz="2400" b="1" spc="-5" dirty="0" smtClean="0">
                <a:effectLst/>
                <a:latin typeface="Times New Roman" panose="02020603050405020304" pitchFamily="18" charset="0"/>
                <a:ea typeface="Calibri" panose="020F0502020204030204" pitchFamily="34" charset="0"/>
                <a:cs typeface="Times New Roman" panose="02020603050405020304" pitchFamily="18" charset="0"/>
              </a:rPr>
              <a:t>C</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IÓ</a:t>
            </a:r>
            <a:r>
              <a:rPr lang="es-EC" sz="2400" b="1" spc="5" dirty="0" smtClean="0">
                <a:effectLst/>
                <a:latin typeface="Times New Roman" panose="02020603050405020304" pitchFamily="18" charset="0"/>
                <a:ea typeface="Calibri" panose="020F0502020204030204" pitchFamily="34" charset="0"/>
                <a:cs typeface="Times New Roman" panose="02020603050405020304" pitchFamily="18" charset="0"/>
              </a:rPr>
              <a:t>N</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184536" y="1350728"/>
            <a:ext cx="5374782" cy="2862322"/>
          </a:xfrm>
          <a:prstGeom prst="rect">
            <a:avLst/>
          </a:prstGeom>
        </p:spPr>
        <p:txBody>
          <a:bodyPr wrap="square">
            <a:spAutoFit/>
          </a:bodyPr>
          <a:lstStyle/>
          <a:p>
            <a:pPr indent="449580" algn="just">
              <a:lnSpc>
                <a:spcPct val="200000"/>
              </a:lnSpc>
              <a:spcAft>
                <a:spcPts val="0"/>
              </a:spcAft>
            </a:pPr>
            <a:r>
              <a:rPr lang="es-EC" spc="5" dirty="0">
                <a:latin typeface="Times New Roman" panose="02020603050405020304" pitchFamily="18" charset="0"/>
                <a:ea typeface="Times New Roman" panose="02020603050405020304" pitchFamily="18" charset="0"/>
              </a:rPr>
              <a:t>P</a:t>
            </a:r>
            <a:r>
              <a:rPr lang="es-EC" spc="-5" dirty="0">
                <a:latin typeface="Times New Roman" panose="02020603050405020304" pitchFamily="18" charset="0"/>
                <a:ea typeface="Times New Roman" panose="02020603050405020304" pitchFamily="18" charset="0"/>
              </a:rPr>
              <a:t>a</a:t>
            </a:r>
            <a:r>
              <a:rPr lang="es-EC" dirty="0">
                <a:latin typeface="Times New Roman" panose="02020603050405020304" pitchFamily="18" charset="0"/>
                <a:ea typeface="Times New Roman" panose="02020603050405020304" pitchFamily="18" charset="0"/>
              </a:rPr>
              <a:t>ís:              </a:t>
            </a:r>
            <a:r>
              <a:rPr lang="es-EC" spc="245" dirty="0">
                <a:latin typeface="Times New Roman" panose="02020603050405020304" pitchFamily="18" charset="0"/>
                <a:ea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rPr>
              <a:t>E</a:t>
            </a:r>
            <a:r>
              <a:rPr lang="es-EC" spc="-5" dirty="0" smtClean="0">
                <a:latin typeface="Times New Roman" panose="02020603050405020304" pitchFamily="18" charset="0"/>
                <a:ea typeface="Times New Roman" panose="02020603050405020304" pitchFamily="18" charset="0"/>
              </a:rPr>
              <a:t>c</a:t>
            </a:r>
            <a:r>
              <a:rPr lang="es-EC" dirty="0" smtClean="0">
                <a:latin typeface="Times New Roman" panose="02020603050405020304" pitchFamily="18" charset="0"/>
                <a:ea typeface="Times New Roman" panose="02020603050405020304" pitchFamily="18" charset="0"/>
              </a:rPr>
              <a:t>u</a:t>
            </a:r>
            <a:r>
              <a:rPr lang="es-EC" spc="-5" dirty="0" smtClean="0">
                <a:latin typeface="Times New Roman" panose="02020603050405020304" pitchFamily="18" charset="0"/>
                <a:ea typeface="Times New Roman" panose="02020603050405020304" pitchFamily="18" charset="0"/>
              </a:rPr>
              <a:t>a</a:t>
            </a:r>
            <a:r>
              <a:rPr lang="es-EC" dirty="0" smtClean="0">
                <a:latin typeface="Times New Roman" panose="02020603050405020304" pitchFamily="18" charset="0"/>
                <a:ea typeface="Times New Roman" panose="02020603050405020304" pitchFamily="18" charset="0"/>
              </a:rPr>
              <a:t>dor</a:t>
            </a:r>
          </a:p>
          <a:p>
            <a:pPr indent="449580" algn="just">
              <a:lnSpc>
                <a:spcPct val="200000"/>
              </a:lnSpc>
              <a:spcAft>
                <a:spcPts val="0"/>
              </a:spcAft>
            </a:pPr>
            <a:r>
              <a:rPr lang="es-EC" spc="5" dirty="0" smtClean="0">
                <a:latin typeface="Times New Roman" panose="02020603050405020304" pitchFamily="18" charset="0"/>
                <a:ea typeface="Times New Roman" panose="02020603050405020304" pitchFamily="18" charset="0"/>
              </a:rPr>
              <a:t>P</a:t>
            </a:r>
            <a:r>
              <a:rPr lang="es-EC" dirty="0" smtClean="0">
                <a:latin typeface="Times New Roman" panose="02020603050405020304" pitchFamily="18" charset="0"/>
                <a:ea typeface="Times New Roman" panose="02020603050405020304" pitchFamily="18" charset="0"/>
              </a:rPr>
              <a:t>rovin</a:t>
            </a:r>
            <a:r>
              <a:rPr lang="es-EC" spc="-5" dirty="0" smtClean="0">
                <a:latin typeface="Times New Roman" panose="02020603050405020304" pitchFamily="18" charset="0"/>
                <a:ea typeface="Times New Roman" panose="02020603050405020304" pitchFamily="18" charset="0"/>
              </a:rPr>
              <a:t>c</a:t>
            </a:r>
            <a:r>
              <a:rPr lang="es-EC" dirty="0" smtClean="0">
                <a:latin typeface="Times New Roman" panose="02020603050405020304" pitchFamily="18" charset="0"/>
                <a:ea typeface="Times New Roman" panose="02020603050405020304" pitchFamily="18" charset="0"/>
              </a:rPr>
              <a:t>ia</a:t>
            </a:r>
            <a:r>
              <a:rPr lang="es-EC" dirty="0">
                <a:latin typeface="Times New Roman" panose="02020603050405020304" pitchFamily="18" charset="0"/>
                <a:ea typeface="Times New Roman" panose="02020603050405020304" pitchFamily="18" charset="0"/>
              </a:rPr>
              <a:t>:      </a:t>
            </a:r>
            <a:r>
              <a:rPr lang="es-EC" spc="50" dirty="0">
                <a:latin typeface="Times New Roman" panose="02020603050405020304" pitchFamily="18" charset="0"/>
                <a:ea typeface="Times New Roman" panose="02020603050405020304" pitchFamily="18" charset="0"/>
              </a:rPr>
              <a:t> </a:t>
            </a:r>
            <a:r>
              <a:rPr lang="es-EC" spc="5" dirty="0">
                <a:latin typeface="Times New Roman" panose="02020603050405020304" pitchFamily="18" charset="0"/>
                <a:ea typeface="Times New Roman" panose="02020603050405020304" pitchFamily="18" charset="0"/>
              </a:rPr>
              <a:t>S</a:t>
            </a:r>
            <a:r>
              <a:rPr lang="es-EC" spc="-5" dirty="0">
                <a:latin typeface="Times New Roman" panose="02020603050405020304" pitchFamily="18" charset="0"/>
                <a:ea typeface="Times New Roman" panose="02020603050405020304" pitchFamily="18" charset="0"/>
              </a:rPr>
              <a:t>a</a:t>
            </a:r>
            <a:r>
              <a:rPr lang="es-EC" dirty="0">
                <a:latin typeface="Times New Roman" panose="02020603050405020304" pitchFamily="18" charset="0"/>
                <a:ea typeface="Times New Roman" panose="02020603050405020304" pitchFamily="18" charset="0"/>
              </a:rPr>
              <a:t>nto Dom</a:t>
            </a:r>
            <a:r>
              <a:rPr lang="es-EC" spc="5" dirty="0">
                <a:latin typeface="Times New Roman" panose="02020603050405020304" pitchFamily="18" charset="0"/>
                <a:ea typeface="Times New Roman" panose="02020603050405020304" pitchFamily="18" charset="0"/>
              </a:rPr>
              <a:t>i</a:t>
            </a:r>
            <a:r>
              <a:rPr lang="es-EC" dirty="0">
                <a:latin typeface="Times New Roman" panose="02020603050405020304" pitchFamily="18" charset="0"/>
                <a:ea typeface="Times New Roman" panose="02020603050405020304" pitchFamily="18" charset="0"/>
              </a:rPr>
              <a:t>n</a:t>
            </a:r>
            <a:r>
              <a:rPr lang="es-EC" spc="-10" dirty="0">
                <a:latin typeface="Times New Roman" panose="02020603050405020304" pitchFamily="18" charset="0"/>
                <a:ea typeface="Times New Roman" panose="02020603050405020304" pitchFamily="18" charset="0"/>
              </a:rPr>
              <a:t>g</a:t>
            </a:r>
            <a:r>
              <a:rPr lang="es-EC" dirty="0">
                <a:latin typeface="Times New Roman" panose="02020603050405020304" pitchFamily="18" charset="0"/>
                <a:ea typeface="Times New Roman" panose="02020603050405020304" pitchFamily="18" charset="0"/>
              </a:rPr>
              <a:t>o de</a:t>
            </a:r>
            <a:r>
              <a:rPr lang="es-EC" spc="-5" dirty="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los T</a:t>
            </a:r>
            <a:r>
              <a:rPr lang="es-EC" spc="15" dirty="0">
                <a:latin typeface="Times New Roman" panose="02020603050405020304" pitchFamily="18" charset="0"/>
                <a:ea typeface="Times New Roman" panose="02020603050405020304" pitchFamily="18" charset="0"/>
              </a:rPr>
              <a:t>s</a:t>
            </a:r>
            <a:r>
              <a:rPr lang="es-EC" spc="-5" dirty="0">
                <a:latin typeface="Times New Roman" panose="02020603050405020304" pitchFamily="18" charset="0"/>
                <a:ea typeface="Times New Roman" panose="02020603050405020304" pitchFamily="18" charset="0"/>
              </a:rPr>
              <a:t>ác</a:t>
            </a:r>
            <a:r>
              <a:rPr lang="es-EC" dirty="0">
                <a:latin typeface="Times New Roman" panose="02020603050405020304" pitchFamily="18" charset="0"/>
                <a:ea typeface="Times New Roman" panose="02020603050405020304" pitchFamily="18" charset="0"/>
              </a:rPr>
              <a:t>hi</a:t>
            </a:r>
            <a:r>
              <a:rPr lang="es-EC" spc="5" dirty="0">
                <a:latin typeface="Times New Roman" panose="02020603050405020304" pitchFamily="18" charset="0"/>
                <a:ea typeface="Times New Roman" panose="02020603050405020304" pitchFamily="18" charset="0"/>
              </a:rPr>
              <a:t>l</a:t>
            </a:r>
            <a:r>
              <a:rPr lang="es-EC" spc="-5" dirty="0">
                <a:latin typeface="Times New Roman" panose="02020603050405020304" pitchFamily="18" charset="0"/>
                <a:ea typeface="Times New Roman" panose="02020603050405020304" pitchFamily="18" charset="0"/>
              </a:rPr>
              <a:t>a</a:t>
            </a:r>
            <a:r>
              <a:rPr lang="es-EC" dirty="0">
                <a:latin typeface="Times New Roman" panose="02020603050405020304" pitchFamily="18" charset="0"/>
                <a:ea typeface="Times New Roman" panose="02020603050405020304" pitchFamily="18" charset="0"/>
              </a:rPr>
              <a:t>s</a:t>
            </a:r>
          </a:p>
          <a:p>
            <a:pPr indent="449580" algn="just">
              <a:lnSpc>
                <a:spcPct val="200000"/>
              </a:lnSpc>
              <a:spcAft>
                <a:spcPts val="0"/>
              </a:spcAft>
            </a:pPr>
            <a:r>
              <a:rPr lang="es-EC" dirty="0">
                <a:latin typeface="Times New Roman" panose="02020603050405020304" pitchFamily="18" charset="0"/>
                <a:ea typeface="Times New Roman" panose="02020603050405020304" pitchFamily="18" charset="0"/>
              </a:rPr>
              <a:t>C</a:t>
            </a:r>
            <a:r>
              <a:rPr lang="es-EC" spc="-5" dirty="0">
                <a:latin typeface="Times New Roman" panose="02020603050405020304" pitchFamily="18" charset="0"/>
                <a:ea typeface="Times New Roman" panose="02020603050405020304" pitchFamily="18" charset="0"/>
              </a:rPr>
              <a:t>a</a:t>
            </a:r>
            <a:r>
              <a:rPr lang="es-EC" dirty="0">
                <a:latin typeface="Times New Roman" panose="02020603050405020304" pitchFamily="18" charset="0"/>
                <a:ea typeface="Times New Roman" panose="02020603050405020304" pitchFamily="18" charset="0"/>
              </a:rPr>
              <a:t>ntón:         </a:t>
            </a:r>
            <a:r>
              <a:rPr lang="es-EC" spc="280" dirty="0">
                <a:latin typeface="Times New Roman" panose="02020603050405020304" pitchFamily="18" charset="0"/>
                <a:ea typeface="Times New Roman" panose="02020603050405020304" pitchFamily="18" charset="0"/>
              </a:rPr>
              <a:t> </a:t>
            </a:r>
            <a:r>
              <a:rPr lang="es-EC" spc="5" dirty="0">
                <a:latin typeface="Times New Roman" panose="02020603050405020304" pitchFamily="18" charset="0"/>
                <a:ea typeface="Times New Roman" panose="02020603050405020304" pitchFamily="18" charset="0"/>
              </a:rPr>
              <a:t>S</a:t>
            </a:r>
            <a:r>
              <a:rPr lang="es-EC" spc="-5" dirty="0">
                <a:latin typeface="Times New Roman" panose="02020603050405020304" pitchFamily="18" charset="0"/>
                <a:ea typeface="Times New Roman" panose="02020603050405020304" pitchFamily="18" charset="0"/>
              </a:rPr>
              <a:t>a</a:t>
            </a:r>
            <a:r>
              <a:rPr lang="es-EC" dirty="0">
                <a:latin typeface="Times New Roman" panose="02020603050405020304" pitchFamily="18" charset="0"/>
                <a:ea typeface="Times New Roman" panose="02020603050405020304" pitchFamily="18" charset="0"/>
              </a:rPr>
              <a:t>nto Dom</a:t>
            </a:r>
            <a:r>
              <a:rPr lang="es-EC" spc="5" dirty="0">
                <a:latin typeface="Times New Roman" panose="02020603050405020304" pitchFamily="18" charset="0"/>
                <a:ea typeface="Times New Roman" panose="02020603050405020304" pitchFamily="18" charset="0"/>
              </a:rPr>
              <a:t>i</a:t>
            </a:r>
            <a:r>
              <a:rPr lang="es-EC" dirty="0">
                <a:latin typeface="Times New Roman" panose="02020603050405020304" pitchFamily="18" charset="0"/>
                <a:ea typeface="Times New Roman" panose="02020603050405020304" pitchFamily="18" charset="0"/>
              </a:rPr>
              <a:t>n</a:t>
            </a:r>
            <a:r>
              <a:rPr lang="es-EC" spc="-10" dirty="0">
                <a:latin typeface="Times New Roman" panose="02020603050405020304" pitchFamily="18" charset="0"/>
                <a:ea typeface="Times New Roman" panose="02020603050405020304" pitchFamily="18" charset="0"/>
              </a:rPr>
              <a:t>g</a:t>
            </a:r>
            <a:r>
              <a:rPr lang="es-EC" dirty="0">
                <a:latin typeface="Times New Roman" panose="02020603050405020304" pitchFamily="18" charset="0"/>
                <a:ea typeface="Times New Roman" panose="02020603050405020304" pitchFamily="18" charset="0"/>
              </a:rPr>
              <a:t>o</a:t>
            </a:r>
          </a:p>
          <a:p>
            <a:pPr marL="449580" algn="just">
              <a:lnSpc>
                <a:spcPct val="200000"/>
              </a:lnSpc>
              <a:spcAft>
                <a:spcPts val="0"/>
              </a:spcAft>
            </a:pPr>
            <a:r>
              <a:rPr lang="es-EC" spc="5" dirty="0">
                <a:latin typeface="Times New Roman" panose="02020603050405020304" pitchFamily="18" charset="0"/>
                <a:ea typeface="Times New Roman" panose="02020603050405020304" pitchFamily="18" charset="0"/>
              </a:rPr>
              <a:t>P</a:t>
            </a:r>
            <a:r>
              <a:rPr lang="es-EC" spc="-5" dirty="0">
                <a:latin typeface="Times New Roman" panose="02020603050405020304" pitchFamily="18" charset="0"/>
                <a:ea typeface="Times New Roman" panose="02020603050405020304" pitchFamily="18" charset="0"/>
              </a:rPr>
              <a:t>a</a:t>
            </a:r>
            <a:r>
              <a:rPr lang="es-EC" dirty="0">
                <a:latin typeface="Times New Roman" panose="02020603050405020304" pitchFamily="18" charset="0"/>
                <a:ea typeface="Times New Roman" panose="02020603050405020304" pitchFamily="18" charset="0"/>
              </a:rPr>
              <a:t>r</a:t>
            </a:r>
            <a:r>
              <a:rPr lang="es-EC" spc="-5" dirty="0">
                <a:latin typeface="Times New Roman" panose="02020603050405020304" pitchFamily="18" charset="0"/>
                <a:ea typeface="Times New Roman" panose="02020603050405020304" pitchFamily="18" charset="0"/>
              </a:rPr>
              <a:t>r</a:t>
            </a:r>
            <a:r>
              <a:rPr lang="es-EC" dirty="0">
                <a:latin typeface="Times New Roman" panose="02020603050405020304" pitchFamily="18" charset="0"/>
                <a:ea typeface="Times New Roman" panose="02020603050405020304" pitchFamily="18" charset="0"/>
              </a:rPr>
              <a:t>oquia:     </a:t>
            </a:r>
            <a:r>
              <a:rPr lang="es-EC" spc="290" dirty="0">
                <a:latin typeface="Times New Roman" panose="02020603050405020304" pitchFamily="18" charset="0"/>
                <a:ea typeface="Times New Roman" panose="02020603050405020304" pitchFamily="18" charset="0"/>
              </a:rPr>
              <a:t> </a:t>
            </a:r>
            <a:r>
              <a:rPr lang="es-EC" spc="-10" dirty="0" err="1" smtClean="0">
                <a:latin typeface="Times New Roman" panose="02020603050405020304" pitchFamily="18" charset="0"/>
                <a:ea typeface="Times New Roman" panose="02020603050405020304" pitchFamily="18" charset="0"/>
              </a:rPr>
              <a:t>Bombolí</a:t>
            </a:r>
            <a:endParaRPr lang="es-EC" dirty="0" smtClean="0">
              <a:latin typeface="Times New Roman" panose="02020603050405020304" pitchFamily="18" charset="0"/>
              <a:ea typeface="Times New Roman" panose="02020603050405020304" pitchFamily="18" charset="0"/>
            </a:endParaRPr>
          </a:p>
          <a:p>
            <a:pPr marL="449580" algn="just">
              <a:lnSpc>
                <a:spcPct val="200000"/>
              </a:lnSpc>
              <a:spcAft>
                <a:spcPts val="0"/>
              </a:spcAft>
            </a:pPr>
            <a:r>
              <a:rPr lang="es-EC" spc="5" dirty="0" smtClean="0">
                <a:latin typeface="Times New Roman" panose="02020603050405020304" pitchFamily="18" charset="0"/>
                <a:ea typeface="Times New Roman" panose="02020603050405020304" pitchFamily="18" charset="0"/>
              </a:rPr>
              <a:t>S</a:t>
            </a:r>
            <a:r>
              <a:rPr lang="es-EC" spc="-5" dirty="0" smtClean="0">
                <a:latin typeface="Times New Roman" panose="02020603050405020304" pitchFamily="18" charset="0"/>
                <a:ea typeface="Times New Roman" panose="02020603050405020304" pitchFamily="18" charset="0"/>
              </a:rPr>
              <a:t>ec</a:t>
            </a:r>
            <a:r>
              <a:rPr lang="es-EC" dirty="0" smtClean="0">
                <a:latin typeface="Times New Roman" panose="02020603050405020304" pitchFamily="18" charset="0"/>
                <a:ea typeface="Times New Roman" panose="02020603050405020304" pitchFamily="18" charset="0"/>
              </a:rPr>
              <a:t>tor</a:t>
            </a:r>
            <a:r>
              <a:rPr lang="es-EC" dirty="0">
                <a:latin typeface="Times New Roman" panose="02020603050405020304" pitchFamily="18" charset="0"/>
                <a:ea typeface="Times New Roman" panose="02020603050405020304" pitchFamily="18" charset="0"/>
              </a:rPr>
              <a:t>:           </a:t>
            </a:r>
            <a:r>
              <a:rPr lang="es-EC" spc="85" dirty="0">
                <a:latin typeface="Times New Roman" panose="02020603050405020304" pitchFamily="18" charset="0"/>
                <a:ea typeface="Times New Roman" panose="02020603050405020304" pitchFamily="18" charset="0"/>
              </a:rPr>
              <a:t> </a:t>
            </a:r>
            <a:r>
              <a:rPr lang="es-EC" dirty="0" err="1">
                <a:latin typeface="Times New Roman" panose="02020603050405020304" pitchFamily="18" charset="0"/>
                <a:ea typeface="Times New Roman" panose="02020603050405020304" pitchFamily="18" charset="0"/>
              </a:rPr>
              <a:t>Coop</a:t>
            </a:r>
            <a:r>
              <a:rPr lang="es-EC" dirty="0">
                <a:latin typeface="Times New Roman" panose="02020603050405020304" pitchFamily="18" charset="0"/>
                <a:ea typeface="Times New Roman" panose="02020603050405020304" pitchFamily="18" charset="0"/>
              </a:rPr>
              <a:t>. Juan Eulogio Paz y Miño.</a:t>
            </a:r>
            <a:endParaRPr lang="es-EC" dirty="0"/>
          </a:p>
        </p:txBody>
      </p:sp>
    </p:spTree>
    <p:extLst>
      <p:ext uri="{BB962C8B-B14F-4D97-AF65-F5344CB8AC3E}">
        <p14:creationId xmlns:p14="http://schemas.microsoft.com/office/powerpoint/2010/main" val="240545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0562" y="595172"/>
            <a:ext cx="3533104" cy="561949"/>
          </a:xfrm>
          <a:prstGeom prst="rect">
            <a:avLst/>
          </a:prstGeom>
        </p:spPr>
        <p:txBody>
          <a:bodyPr wrap="square">
            <a:spAutoFit/>
          </a:bodyPr>
          <a:lstStyle/>
          <a:p>
            <a:pPr lvl="2" algn="just">
              <a:lnSpc>
                <a:spcPct val="200000"/>
              </a:lnSpc>
              <a:spcBef>
                <a:spcPts val="1200"/>
              </a:spcBef>
              <a:spcAft>
                <a:spcPts val="0"/>
              </a:spcAft>
            </a:pPr>
            <a:r>
              <a:rPr lang="es-EC"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M</a:t>
            </a:r>
            <a:r>
              <a:rPr lang="es-EC" b="1" dirty="0" smtClean="0">
                <a:effectLst/>
                <a:latin typeface="Times New Roman" panose="02020603050405020304" pitchFamily="18" charset="0"/>
                <a:ea typeface="Times New Roman" panose="02020603050405020304" pitchFamily="18" charset="0"/>
                <a:cs typeface="Times New Roman" panose="02020603050405020304" pitchFamily="18" charset="0"/>
              </a:rPr>
              <a:t>at</a:t>
            </a:r>
            <a:r>
              <a:rPr lang="es-EC" b="1" spc="-10" dirty="0" smtClean="0">
                <a:effectLst/>
                <a:latin typeface="Times New Roman" panose="02020603050405020304" pitchFamily="18" charset="0"/>
                <a:ea typeface="Times New Roman" panose="02020603050405020304" pitchFamily="18" charset="0"/>
                <a:cs typeface="Times New Roman" panose="02020603050405020304" pitchFamily="18" charset="0"/>
              </a:rPr>
              <a:t>e</a:t>
            </a:r>
            <a:r>
              <a:rPr lang="es-EC"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r</a:t>
            </a:r>
            <a:r>
              <a:rPr lang="es-EC" b="1" dirty="0" smtClean="0">
                <a:effectLst/>
                <a:latin typeface="Times New Roman" panose="02020603050405020304" pitchFamily="18" charset="0"/>
                <a:ea typeface="Times New Roman" panose="02020603050405020304" pitchFamily="18" charset="0"/>
                <a:cs typeface="Times New Roman" panose="02020603050405020304" pitchFamily="18" charset="0"/>
              </a:rPr>
              <a:t>ia</a:t>
            </a:r>
            <a:r>
              <a:rPr lang="es-EC"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l</a:t>
            </a:r>
            <a:r>
              <a:rPr lang="es-EC"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e</a:t>
            </a:r>
            <a:r>
              <a:rPr lang="es-EC" b="1" dirty="0" smtClean="0">
                <a:effectLst/>
                <a:latin typeface="Times New Roman" panose="02020603050405020304" pitchFamily="18" charset="0"/>
                <a:ea typeface="Times New Roman" panose="02020603050405020304" pitchFamily="18" charset="0"/>
                <a:cs typeface="Times New Roman" panose="02020603050405020304" pitchFamily="18" charset="0"/>
              </a:rPr>
              <a:t>s </a:t>
            </a:r>
            <a:r>
              <a:rPr lang="es-EC"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d</a:t>
            </a:r>
            <a:r>
              <a:rPr lang="es-EC" b="1" dirty="0" smtClean="0">
                <a:effectLst/>
                <a:latin typeface="Times New Roman" panose="02020603050405020304" pitchFamily="18" charset="0"/>
                <a:ea typeface="Times New Roman" panose="02020603050405020304" pitchFamily="18" charset="0"/>
                <a:cs typeface="Times New Roman" panose="02020603050405020304" pitchFamily="18" charset="0"/>
              </a:rPr>
              <a:t>e</a:t>
            </a:r>
            <a:r>
              <a:rPr lang="es-EC"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c</a:t>
            </a:r>
            <a:r>
              <a:rPr lang="es-EC" b="1" spc="10" dirty="0" smtClean="0">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b="1" spc="-15" dirty="0" smtClean="0">
                <a:effectLst/>
                <a:latin typeface="Times New Roman" panose="02020603050405020304" pitchFamily="18" charset="0"/>
                <a:ea typeface="Times New Roman" panose="02020603050405020304" pitchFamily="18" charset="0"/>
                <a:cs typeface="Times New Roman" panose="02020603050405020304" pitchFamily="18" charset="0"/>
              </a:rPr>
              <a:t>m</a:t>
            </a:r>
            <a:r>
              <a:rPr lang="es-EC"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p</a:t>
            </a:r>
            <a:r>
              <a:rPr lang="es-EC" b="1" dirty="0" smtClean="0">
                <a:effectLst/>
                <a:latin typeface="Times New Roman" panose="02020603050405020304" pitchFamily="18" charset="0"/>
                <a:ea typeface="Times New Roman" panose="02020603050405020304" pitchFamily="18" charset="0"/>
                <a:cs typeface="Times New Roman" panose="02020603050405020304" pitchFamily="18" charset="0"/>
              </a:rPr>
              <a:t>o.</a:t>
            </a:r>
          </a:p>
        </p:txBody>
      </p:sp>
      <p:sp>
        <p:nvSpPr>
          <p:cNvPr id="5" name="Rectángulo 4"/>
          <p:cNvSpPr/>
          <p:nvPr/>
        </p:nvSpPr>
        <p:spPr>
          <a:xfrm>
            <a:off x="5274151" y="577446"/>
            <a:ext cx="3937084" cy="509755"/>
          </a:xfrm>
          <a:prstGeom prst="rect">
            <a:avLst/>
          </a:prstGeom>
        </p:spPr>
        <p:txBody>
          <a:bodyPr wrap="square">
            <a:spAutoFit/>
          </a:bodyPr>
          <a:lstStyle/>
          <a:p>
            <a:pPr lvl="2" algn="just">
              <a:lnSpc>
                <a:spcPct val="200000"/>
              </a:lnSpc>
              <a:spcBef>
                <a:spcPts val="1200"/>
              </a:spcBef>
              <a:spcAft>
                <a:spcPts val="0"/>
              </a:spcAft>
            </a:pPr>
            <a:r>
              <a:rPr lang="es-EC"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Mat</a:t>
            </a:r>
            <a:r>
              <a:rPr lang="es-EC" sz="1600" b="1" spc="-10" dirty="0" smtClean="0">
                <a:effectLst/>
                <a:latin typeface="Times New Roman" panose="02020603050405020304" pitchFamily="18" charset="0"/>
                <a:ea typeface="Times New Roman" panose="02020603050405020304" pitchFamily="18" charset="0"/>
                <a:cs typeface="Times New Roman" panose="02020603050405020304" pitchFamily="18" charset="0"/>
              </a:rPr>
              <a:t>e</a:t>
            </a:r>
            <a:r>
              <a:rPr lang="es-EC"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ria</a:t>
            </a:r>
            <a:r>
              <a:rPr lang="es-EC" sz="16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l</a:t>
            </a:r>
            <a:r>
              <a:rPr lang="es-EC"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es </a:t>
            </a:r>
            <a:r>
              <a:rPr lang="es-EC" sz="16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B</a:t>
            </a:r>
            <a:r>
              <a:rPr lang="es-EC"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io</a:t>
            </a:r>
            <a:r>
              <a:rPr lang="es-EC" sz="16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l</a:t>
            </a:r>
            <a:r>
              <a:rPr lang="es-EC"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ógico</a:t>
            </a:r>
            <a:r>
              <a:rPr lang="es-EC" sz="1600" b="1" spc="5" dirty="0" smtClean="0">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s-EC" sz="16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6624128" y="3500568"/>
            <a:ext cx="6096000" cy="561949"/>
          </a:xfrm>
          <a:prstGeom prst="rect">
            <a:avLst/>
          </a:prstGeom>
        </p:spPr>
        <p:txBody>
          <a:bodyPr>
            <a:spAutoFit/>
          </a:bodyPr>
          <a:lstStyle/>
          <a:p>
            <a:pPr lvl="2" algn="just">
              <a:lnSpc>
                <a:spcPct val="200000"/>
              </a:lnSpc>
              <a:spcBef>
                <a:spcPts val="1200"/>
              </a:spcBef>
              <a:spcAft>
                <a:spcPts val="0"/>
              </a:spcAft>
            </a:pPr>
            <a:r>
              <a:rPr lang="es-EC" b="1" dirty="0" smtClean="0">
                <a:effectLst/>
                <a:latin typeface="Times New Roman" panose="02020603050405020304" pitchFamily="18" charset="0"/>
                <a:ea typeface="Times New Roman" panose="02020603050405020304" pitchFamily="18" charset="0"/>
                <a:cs typeface="Times New Roman" panose="02020603050405020304" pitchFamily="18" charset="0"/>
              </a:rPr>
              <a:t>Insumos</a:t>
            </a:r>
          </a:p>
        </p:txBody>
      </p:sp>
      <p:pic>
        <p:nvPicPr>
          <p:cNvPr id="3074" name="Picture 2" descr="Resultado de imagen para balanza grame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566" y="3767466"/>
            <a:ext cx="1416221" cy="14162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incubadora y nacedo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566" y="1638837"/>
            <a:ext cx="2750019" cy="20625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ovoscop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0119" y="1724009"/>
            <a:ext cx="1707094" cy="17070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cubetas de huev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4444" y="4062570"/>
            <a:ext cx="1363943" cy="10229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bomba fumiga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541" t="23651" r="23762" b="5716"/>
          <a:stretch/>
        </p:blipFill>
        <p:spPr bwMode="auto">
          <a:xfrm>
            <a:off x="3450767" y="3895548"/>
            <a:ext cx="2011513" cy="237995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gavetas plasticas de huevos"/>
          <p:cNvPicPr>
            <a:picLocks noChangeAspect="1" noChangeArrowheads="1"/>
          </p:cNvPicPr>
          <p:nvPr/>
        </p:nvPicPr>
        <p:blipFill rotWithShape="1">
          <a:blip r:embed="rId7">
            <a:extLst>
              <a:ext uri="{28A0092B-C50C-407E-A947-70E740481C1C}">
                <a14:useLocalDpi xmlns:a14="http://schemas.microsoft.com/office/drawing/2010/main" val="0"/>
              </a:ext>
            </a:extLst>
          </a:blip>
          <a:srcRect l="4966" t="23118" r="2797" b="13509"/>
          <a:stretch/>
        </p:blipFill>
        <p:spPr bwMode="auto">
          <a:xfrm>
            <a:off x="379961" y="5249801"/>
            <a:ext cx="2635624" cy="13581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esultado de imagen para huevos fert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3434" y="1087201"/>
            <a:ext cx="3221968" cy="24133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esultado de imagen para germici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6278" y="4642997"/>
            <a:ext cx="1964957" cy="196495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Resultado de imagen para yodo limpia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56848" y="4305990"/>
            <a:ext cx="1313808" cy="175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442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563167" y="1323405"/>
            <a:ext cx="6096000" cy="614079"/>
          </a:xfrm>
          <a:prstGeom prst="rect">
            <a:avLst/>
          </a:prstGeom>
        </p:spPr>
        <p:txBody>
          <a:bodyPr>
            <a:spAutoFit/>
          </a:bodyPr>
          <a:lstStyle/>
          <a:p>
            <a:pPr lvl="3" algn="just">
              <a:lnSpc>
                <a:spcPct val="200000"/>
              </a:lnSpc>
              <a:spcBef>
                <a:spcPts val="1200"/>
              </a:spcBef>
              <a:spcAft>
                <a:spcPts val="0"/>
              </a:spcAft>
            </a:pPr>
            <a:r>
              <a:rPr lang="es-EC"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Desinfección del área de incubadoras.</a:t>
            </a:r>
          </a:p>
        </p:txBody>
      </p:sp>
      <p:sp>
        <p:nvSpPr>
          <p:cNvPr id="2" name="Rectángulo 1"/>
          <p:cNvSpPr/>
          <p:nvPr/>
        </p:nvSpPr>
        <p:spPr>
          <a:xfrm>
            <a:off x="-81988" y="417302"/>
            <a:ext cx="4083490" cy="614079"/>
          </a:xfrm>
          <a:prstGeom prst="rect">
            <a:avLst/>
          </a:prstGeom>
        </p:spPr>
        <p:txBody>
          <a:bodyPr wrap="none">
            <a:spAutoFit/>
          </a:bodyPr>
          <a:lstStyle/>
          <a:p>
            <a:pPr lvl="2" algn="just">
              <a:lnSpc>
                <a:spcPct val="200000"/>
              </a:lnSpc>
              <a:spcBef>
                <a:spcPts val="1200"/>
              </a:spcBef>
              <a:spcAft>
                <a:spcPts val="0"/>
              </a:spcAft>
            </a:pPr>
            <a:r>
              <a:rPr lang="es-EC" sz="2000" b="1" spc="-5" dirty="0">
                <a:latin typeface="Times New Roman" panose="02020603050405020304" pitchFamily="18" charset="0"/>
                <a:ea typeface="Times New Roman" panose="02020603050405020304" pitchFamily="18" charset="0"/>
                <a:cs typeface="Times New Roman" panose="02020603050405020304" pitchFamily="18" charset="0"/>
              </a:rPr>
              <a:t>M</a:t>
            </a: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a</a:t>
            </a:r>
            <a:r>
              <a:rPr lang="es-EC" sz="2000" b="1" spc="5" dirty="0">
                <a:latin typeface="Times New Roman" panose="02020603050405020304" pitchFamily="18" charset="0"/>
                <a:ea typeface="Times New Roman" panose="02020603050405020304" pitchFamily="18" charset="0"/>
                <a:cs typeface="Times New Roman" panose="02020603050405020304" pitchFamily="18" charset="0"/>
              </a:rPr>
              <a:t>n</a:t>
            </a: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ejo de la i</a:t>
            </a:r>
            <a:r>
              <a:rPr lang="es-EC" sz="2000" b="1" spc="5" dirty="0">
                <a:latin typeface="Times New Roman" panose="02020603050405020304" pitchFamily="18" charset="0"/>
                <a:ea typeface="Times New Roman" panose="02020603050405020304" pitchFamily="18" charset="0"/>
                <a:cs typeface="Times New Roman" panose="02020603050405020304" pitchFamily="18" charset="0"/>
              </a:rPr>
              <a:t>n</a:t>
            </a: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v</a:t>
            </a:r>
            <a:r>
              <a:rPr lang="es-EC" sz="2000" b="1" spc="-5" dirty="0">
                <a:latin typeface="Times New Roman" panose="02020603050405020304" pitchFamily="18" charset="0"/>
                <a:ea typeface="Times New Roman" panose="02020603050405020304" pitchFamily="18" charset="0"/>
                <a:cs typeface="Times New Roman" panose="02020603050405020304" pitchFamily="18" charset="0"/>
              </a:rPr>
              <a:t>e</a:t>
            </a: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stiga</a:t>
            </a:r>
            <a:r>
              <a:rPr lang="es-EC" sz="2000" b="1" spc="5" dirty="0">
                <a:latin typeface="Times New Roman" panose="02020603050405020304" pitchFamily="18" charset="0"/>
                <a:ea typeface="Times New Roman" panose="02020603050405020304" pitchFamily="18" charset="0"/>
                <a:cs typeface="Times New Roman" panose="02020603050405020304" pitchFamily="18" charset="0"/>
              </a:rPr>
              <a:t>c</a:t>
            </a: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ió</a:t>
            </a:r>
            <a:r>
              <a:rPr lang="es-EC" sz="2000" b="1" spc="10" dirty="0">
                <a:latin typeface="Times New Roman" panose="02020603050405020304" pitchFamily="18" charset="0"/>
                <a:ea typeface="Times New Roman" panose="02020603050405020304" pitchFamily="18" charset="0"/>
                <a:cs typeface="Times New Roman" panose="02020603050405020304" pitchFamily="18" charset="0"/>
              </a:rPr>
              <a:t>n</a:t>
            </a: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 name="Rectángulo 2"/>
          <p:cNvSpPr/>
          <p:nvPr/>
        </p:nvSpPr>
        <p:spPr>
          <a:xfrm>
            <a:off x="1534211" y="1445778"/>
            <a:ext cx="2140330"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15-30-45-60 minutos</a:t>
            </a:r>
            <a:endParaRPr lang="es-EC" dirty="0"/>
          </a:p>
        </p:txBody>
      </p:sp>
      <p:sp>
        <p:nvSpPr>
          <p:cNvPr id="10" name="Rectángulo 9"/>
          <p:cNvSpPr/>
          <p:nvPr/>
        </p:nvSpPr>
        <p:spPr>
          <a:xfrm>
            <a:off x="-568369" y="2422341"/>
            <a:ext cx="3864519" cy="561949"/>
          </a:xfrm>
          <a:prstGeom prst="rect">
            <a:avLst/>
          </a:prstGeom>
        </p:spPr>
        <p:txBody>
          <a:bodyPr wrap="none">
            <a:spAutoFit/>
          </a:bodyPr>
          <a:lstStyle/>
          <a:p>
            <a:pPr marR="31115" lvl="3" algn="just">
              <a:lnSpc>
                <a:spcPct val="200000"/>
              </a:lnSpc>
              <a:spcBef>
                <a:spcPts val="1200"/>
              </a:spcBef>
              <a:spcAft>
                <a:spcPts val="1200"/>
              </a:spcAft>
              <a:tabLst>
                <a:tab pos="228600" algn="l"/>
                <a:tab pos="44958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Selección de los huevos</a:t>
            </a:r>
          </a:p>
        </p:txBody>
      </p:sp>
      <p:pic>
        <p:nvPicPr>
          <p:cNvPr id="11" name="Imagen 10" descr="Resultado de imagen para seleccion huevo fertil"/>
          <p:cNvPicPr/>
          <p:nvPr/>
        </p:nvPicPr>
        <p:blipFill rotWithShape="1">
          <a:blip r:embed="rId2">
            <a:extLst>
              <a:ext uri="{28A0092B-C50C-407E-A947-70E740481C1C}">
                <a14:useLocalDpi xmlns:a14="http://schemas.microsoft.com/office/drawing/2010/main" val="0"/>
              </a:ext>
            </a:extLst>
          </a:blip>
          <a:srcRect l="10140" r="10423"/>
          <a:stretch/>
        </p:blipFill>
        <p:spPr bwMode="auto">
          <a:xfrm>
            <a:off x="1043805" y="3503069"/>
            <a:ext cx="2252345" cy="2124710"/>
          </a:xfrm>
          <a:prstGeom prst="rect">
            <a:avLst/>
          </a:prstGeom>
          <a:noFill/>
          <a:ln>
            <a:noFill/>
          </a:ln>
          <a:extLst>
            <a:ext uri="{53640926-AAD7-44D8-BBD7-CCE9431645EC}">
              <a14:shadowObscured xmlns:a14="http://schemas.microsoft.com/office/drawing/2010/main"/>
            </a:ext>
          </a:extLst>
        </p:spPr>
      </p:pic>
      <p:pic>
        <p:nvPicPr>
          <p:cNvPr id="12" name="Imagen 11" descr="https://scontent-mia3-2.xx.fbcdn.net/v/t34.18173-12/28236188_1702329799831528_1490626467_n.jpg?_nc_cat=110&amp;_nc_ht=scontent-mia3-2.xx&amp;oh=0cfb4bfb3be6b3cbd8365c8e405c349b&amp;oe=5C3380B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825" y="2555035"/>
            <a:ext cx="2400300" cy="3199765"/>
          </a:xfrm>
          <a:prstGeom prst="rect">
            <a:avLst/>
          </a:prstGeom>
          <a:noFill/>
          <a:ln>
            <a:noFill/>
          </a:ln>
        </p:spPr>
      </p:pic>
      <p:pic>
        <p:nvPicPr>
          <p:cNvPr id="13" name="Imagen 12" descr="https://scontent.fgye2-1.fna.fbcdn.net/v/t34.18173-12/28236170_1702329769831531_932112278_n.jpg?_nc_cat=110&amp;_nc_ht=scontent.fgye2-1.fna&amp;oh=109c80e6725499e9aca5a76a7ffafdbd&amp;oe=5C34BB6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1522" y="2293805"/>
            <a:ext cx="2362200" cy="3149600"/>
          </a:xfrm>
          <a:prstGeom prst="rect">
            <a:avLst/>
          </a:prstGeom>
          <a:noFill/>
          <a:ln>
            <a:noFill/>
          </a:ln>
        </p:spPr>
      </p:pic>
      <p:sp>
        <p:nvSpPr>
          <p:cNvPr id="14" name="Rectángulo 13"/>
          <p:cNvSpPr/>
          <p:nvPr/>
        </p:nvSpPr>
        <p:spPr>
          <a:xfrm>
            <a:off x="7926145" y="3125119"/>
            <a:ext cx="1845377" cy="646331"/>
          </a:xfrm>
          <a:prstGeom prst="rect">
            <a:avLst/>
          </a:prstGeom>
        </p:spPr>
        <p:txBody>
          <a:bodyPr wrap="none">
            <a:spAutoFit/>
          </a:bodyPr>
          <a:lstStyle/>
          <a:p>
            <a:pPr algn="ctr"/>
            <a:r>
              <a:rPr lang="es-EC" dirty="0" smtClean="0">
                <a:latin typeface="Times New Roman" panose="02020603050405020304" pitchFamily="18" charset="0"/>
                <a:ea typeface="Times New Roman" panose="02020603050405020304" pitchFamily="18" charset="0"/>
              </a:rPr>
              <a:t>Pre calentamiento</a:t>
            </a:r>
          </a:p>
          <a:p>
            <a:pPr algn="ctr"/>
            <a:r>
              <a:rPr lang="es-EC" dirty="0" smtClean="0">
                <a:latin typeface="Times New Roman" panose="02020603050405020304" pitchFamily="18" charset="0"/>
                <a:ea typeface="Times New Roman" panose="02020603050405020304" pitchFamily="18" charset="0"/>
              </a:rPr>
              <a:t>25 </a:t>
            </a:r>
            <a:r>
              <a:rPr lang="es-EC" dirty="0">
                <a:latin typeface="Times New Roman" panose="02020603050405020304" pitchFamily="18" charset="0"/>
                <a:ea typeface="Times New Roman" panose="02020603050405020304" pitchFamily="18" charset="0"/>
              </a:rPr>
              <a:t>°C </a:t>
            </a:r>
            <a:endParaRPr lang="es-EC" dirty="0"/>
          </a:p>
        </p:txBody>
      </p:sp>
      <p:sp>
        <p:nvSpPr>
          <p:cNvPr id="15" name="Rectángulo 14"/>
          <p:cNvSpPr/>
          <p:nvPr/>
        </p:nvSpPr>
        <p:spPr>
          <a:xfrm>
            <a:off x="8009252" y="4763906"/>
            <a:ext cx="1210588" cy="646331"/>
          </a:xfrm>
          <a:prstGeom prst="rect">
            <a:avLst/>
          </a:prstGeom>
        </p:spPr>
        <p:txBody>
          <a:bodyPr wrap="none">
            <a:spAutoFit/>
          </a:bodyPr>
          <a:lstStyle/>
          <a:p>
            <a:pPr algn="ctr"/>
            <a:r>
              <a:rPr lang="es-EC" dirty="0" smtClean="0">
                <a:latin typeface="Times New Roman" panose="02020603050405020304" pitchFamily="18" charset="0"/>
                <a:ea typeface="Times New Roman" panose="02020603050405020304" pitchFamily="18" charset="0"/>
              </a:rPr>
              <a:t>Incubación</a:t>
            </a:r>
          </a:p>
          <a:p>
            <a:pPr algn="ctr"/>
            <a:r>
              <a:rPr lang="es-EC" dirty="0" smtClean="0">
                <a:latin typeface="Times New Roman" panose="02020603050405020304" pitchFamily="18" charset="0"/>
                <a:ea typeface="Times New Roman" panose="02020603050405020304" pitchFamily="18" charset="0"/>
              </a:rPr>
              <a:t>37.5</a:t>
            </a:r>
            <a:r>
              <a:rPr lang="es-EC" dirty="0">
                <a:latin typeface="Times New Roman" panose="02020603050405020304" pitchFamily="18" charset="0"/>
                <a:ea typeface="Times New Roman" panose="02020603050405020304" pitchFamily="18" charset="0"/>
              </a:rPr>
              <a:t>° C</a:t>
            </a:r>
            <a:endParaRPr lang="es-EC" dirty="0"/>
          </a:p>
        </p:txBody>
      </p:sp>
      <p:sp>
        <p:nvSpPr>
          <p:cNvPr id="16" name="Rectángulo 15"/>
          <p:cNvSpPr/>
          <p:nvPr/>
        </p:nvSpPr>
        <p:spPr>
          <a:xfrm>
            <a:off x="8326895" y="5768434"/>
            <a:ext cx="1043876" cy="369332"/>
          </a:xfrm>
          <a:prstGeom prst="rect">
            <a:avLst/>
          </a:prstGeom>
        </p:spPr>
        <p:txBody>
          <a:bodyPr wrap="none">
            <a:spAutoFit/>
          </a:bodyPr>
          <a:lstStyle/>
          <a:p>
            <a:r>
              <a:rPr lang="es-EC" dirty="0" smtClean="0">
                <a:latin typeface="Times New Roman" panose="02020603050405020304" pitchFamily="18" charset="0"/>
                <a:ea typeface="Times New Roman" panose="02020603050405020304" pitchFamily="18" charset="0"/>
              </a:rPr>
              <a:t>60</a:t>
            </a:r>
            <a:r>
              <a:rPr lang="es-EC" dirty="0">
                <a:latin typeface="Times New Roman" panose="02020603050405020304" pitchFamily="18" charset="0"/>
                <a:ea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rPr>
              <a:t>HR </a:t>
            </a:r>
            <a:endParaRPr lang="es-EC" dirty="0"/>
          </a:p>
        </p:txBody>
      </p:sp>
    </p:spTree>
    <p:extLst>
      <p:ext uri="{BB962C8B-B14F-4D97-AF65-F5344CB8AC3E}">
        <p14:creationId xmlns:p14="http://schemas.microsoft.com/office/powerpoint/2010/main" val="1200211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0621" y="335359"/>
            <a:ext cx="4137275" cy="646331"/>
          </a:xfrm>
          <a:prstGeom prst="rect">
            <a:avLst/>
          </a:prstGeom>
        </p:spPr>
        <p:txBody>
          <a:bodyPr wrap="square">
            <a:spAutoFit/>
          </a:bodyPr>
          <a:lstStyle/>
          <a:p>
            <a:pPr marR="31115" lvl="3" algn="just">
              <a:lnSpc>
                <a:spcPct val="200000"/>
              </a:lnSpc>
              <a:spcBef>
                <a:spcPts val="1200"/>
              </a:spcBef>
              <a:spcAft>
                <a:spcPts val="1200"/>
              </a:spcAft>
              <a:tabLst>
                <a:tab pos="228600" algn="l"/>
                <a:tab pos="449580" algn="l"/>
              </a:tabLs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Volteo</a:t>
            </a:r>
            <a:r>
              <a:rPr lang="es-EC" b="1" dirty="0" smtClean="0">
                <a:effectLst/>
                <a:latin typeface="Times New Roman" panose="02020603050405020304" pitchFamily="18" charset="0"/>
                <a:ea typeface="Calibri" panose="020F0502020204030204" pitchFamily="34" charset="0"/>
                <a:cs typeface="Times New Roman" panose="02020603050405020304" pitchFamily="18" charset="0"/>
              </a:rPr>
              <a:t> del huevo.</a:t>
            </a:r>
            <a:r>
              <a:rPr lang="es-EC" dirty="0" smtClean="0">
                <a:effectLst/>
                <a:latin typeface="Times New Roman" panose="02020603050405020304" pitchFamily="18" charset="0"/>
                <a:ea typeface="Times New Roman" panose="02020603050405020304" pitchFamily="18" charset="0"/>
              </a:rPr>
              <a:t>.</a:t>
            </a:r>
            <a:endParaRPr lang="es-EC"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2130066" y="1672376"/>
            <a:ext cx="3396709" cy="830997"/>
          </a:xfrm>
          <a:prstGeom prst="rect">
            <a:avLst/>
          </a:prstGeom>
        </p:spPr>
        <p:txBody>
          <a:bodyPr wrap="square">
            <a:spAutoFit/>
          </a:bodyPr>
          <a:lstStyle/>
          <a:p>
            <a:pPr lvl="3" algn="just">
              <a:lnSpc>
                <a:spcPct val="200000"/>
              </a:lnSpc>
              <a:spcBef>
                <a:spcPts val="1200"/>
              </a:spcBef>
              <a:spcAft>
                <a:spcPts val="0"/>
              </a:spcAft>
            </a:pPr>
            <a:r>
              <a:rPr lang="es-EC"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Ovoscopia.</a:t>
            </a:r>
            <a:endPar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7966953" y="-33115"/>
            <a:ext cx="3591184" cy="1354217"/>
          </a:xfrm>
          <a:prstGeom prst="rect">
            <a:avLst/>
          </a:prstGeom>
        </p:spPr>
        <p:txBody>
          <a:bodyPr wrap="square">
            <a:spAutoFit/>
          </a:bodyPr>
          <a:lstStyle/>
          <a:p>
            <a:pPr marR="31115" lvl="2" algn="just">
              <a:lnSpc>
                <a:spcPct val="200000"/>
              </a:lnSpc>
              <a:spcBef>
                <a:spcPts val="1200"/>
              </a:spcBef>
              <a:spcAft>
                <a:spcPts val="0"/>
              </a:spcAft>
            </a:pPr>
            <a:r>
              <a:rPr lang="es-EC" b="1" dirty="0" smtClean="0">
                <a:effectLst/>
                <a:latin typeface="Times New Roman" panose="02020603050405020304" pitchFamily="18" charset="0"/>
                <a:ea typeface="Times New Roman" panose="02020603050405020304" pitchFamily="18" charset="0"/>
                <a:cs typeface="Times New Roman" panose="02020603050405020304" pitchFamily="18" charset="0"/>
              </a:rPr>
              <a:t>Traspaso a la nacedora.</a:t>
            </a:r>
          </a:p>
          <a:p>
            <a:pPr marL="685800" marR="31115" algn="just">
              <a:lnSpc>
                <a:spcPct val="200000"/>
              </a:lnSpc>
              <a:spcBef>
                <a:spcPts val="1200"/>
              </a:spcBef>
              <a:spcAft>
                <a:spcPts val="1200"/>
              </a:spcAft>
              <a:tabLst>
                <a:tab pos="228600" algn="l"/>
              </a:tabLst>
            </a:pPr>
            <a:r>
              <a:rPr lang="es-EC" b="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b="1"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5144284" y="5013840"/>
            <a:ext cx="4896382" cy="561949"/>
          </a:xfrm>
          <a:prstGeom prst="rect">
            <a:avLst/>
          </a:prstGeom>
        </p:spPr>
        <p:txBody>
          <a:bodyPr wrap="square">
            <a:spAutoFit/>
          </a:bodyPr>
          <a:lstStyle/>
          <a:p>
            <a:pPr lvl="2" algn="just">
              <a:lnSpc>
                <a:spcPct val="200000"/>
              </a:lnSpc>
              <a:spcBef>
                <a:spcPts val="1200"/>
              </a:spcBef>
              <a:spcAft>
                <a:spcPts val="0"/>
              </a:spcAft>
            </a:pPr>
            <a:r>
              <a:rPr lang="es-EC" b="1" dirty="0" smtClean="0">
                <a:effectLst/>
                <a:latin typeface="Times New Roman" panose="02020603050405020304" pitchFamily="18" charset="0"/>
                <a:ea typeface="Times New Roman" panose="02020603050405020304" pitchFamily="18" charset="0"/>
                <a:cs typeface="Times New Roman" panose="02020603050405020304" pitchFamily="18" charset="0"/>
              </a:rPr>
              <a:t>Nacimiento de pollitos bebes</a:t>
            </a:r>
          </a:p>
        </p:txBody>
      </p:sp>
      <p:pic>
        <p:nvPicPr>
          <p:cNvPr id="9" name="Imagen 8"/>
          <p:cNvPicPr/>
          <p:nvPr/>
        </p:nvPicPr>
        <p:blipFill rotWithShape="1">
          <a:blip r:embed="rId2"/>
          <a:srcRect l="47271" t="28988" r="36949" b="35055"/>
          <a:stretch/>
        </p:blipFill>
        <p:spPr bwMode="auto">
          <a:xfrm>
            <a:off x="1024460" y="993833"/>
            <a:ext cx="2214880" cy="2837815"/>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3507400" y="5772631"/>
            <a:ext cx="1549783" cy="646331"/>
          </a:xfrm>
          <a:prstGeom prst="rect">
            <a:avLst/>
          </a:prstGeom>
        </p:spPr>
        <p:txBody>
          <a:bodyPr wrap="none">
            <a:spAutoFit/>
          </a:bodyPr>
          <a:lstStyle/>
          <a:p>
            <a:pPr marR="31115" algn="just">
              <a:lnSpc>
                <a:spcPct val="200000"/>
              </a:lnSpc>
              <a:spcAft>
                <a:spcPts val="1200"/>
              </a:spcAft>
            </a:pPr>
            <a:r>
              <a:rPr lang="es-EC" dirty="0">
                <a:latin typeface="Times New Roman" panose="02020603050405020304" pitchFamily="18" charset="0"/>
                <a:ea typeface="Times New Roman" panose="02020603050405020304" pitchFamily="18" charset="0"/>
              </a:rPr>
              <a:t>7 y 18 los días</a:t>
            </a:r>
          </a:p>
        </p:txBody>
      </p:sp>
      <p:pic>
        <p:nvPicPr>
          <p:cNvPr id="10" name="Imagen 9" descr="https://scontent-mia3-2.xx.fbcdn.net/v/t1.15752-9/32777101_1789560384441802_1441467693998800896_n.jpg?_nc_cat=105&amp;_nc_ht=scontent-mia3-2.xx&amp;oh=5bf8ce5a684f527c3f23c3680acd5ecf&amp;oe=5C8F2E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7400" y="2634932"/>
            <a:ext cx="1996165" cy="2974322"/>
          </a:xfrm>
          <a:prstGeom prst="rect">
            <a:avLst/>
          </a:prstGeom>
          <a:noFill/>
          <a:ln>
            <a:noFill/>
          </a:ln>
        </p:spPr>
      </p:pic>
      <p:pic>
        <p:nvPicPr>
          <p:cNvPr id="11" name="Imagen 10" descr="https://scontent-mia3-2.xx.fbcdn.net/v/t1.15752-9/32603683_1789566481107859_5888565673675718656_n.jpg?_nc_cat=106&amp;_nc_ht=scontent-mia3-2.xx&amp;oh=8c64839cf5ed578a0717431092ad717e&amp;oe=5C92A4D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1625" y="316422"/>
            <a:ext cx="2373722" cy="3131318"/>
          </a:xfrm>
          <a:prstGeom prst="rect">
            <a:avLst/>
          </a:prstGeom>
          <a:noFill/>
          <a:ln>
            <a:noFill/>
          </a:ln>
        </p:spPr>
      </p:pic>
      <p:pic>
        <p:nvPicPr>
          <p:cNvPr id="12" name="Imagen 11" descr="https://scontent-mia3-2.xx.fbcdn.net/v/t1.15752-9/32778577_1789564844441356_3705351746063695872_n.jpg?_nc_cat=100&amp;_nc_ht=scontent-mia3-2.xx&amp;oh=667cc412d8d8926501bd7eb20d6b7162&amp;oe=5CD362E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933" y="4360222"/>
            <a:ext cx="1935934" cy="2393259"/>
          </a:xfrm>
          <a:prstGeom prst="rect">
            <a:avLst/>
          </a:prstGeom>
          <a:noFill/>
          <a:ln>
            <a:noFill/>
          </a:ln>
        </p:spPr>
      </p:pic>
      <p:pic>
        <p:nvPicPr>
          <p:cNvPr id="13" name="Imagen 12" descr="https://scontent-mia3-2.xx.fbcdn.net/v/t34.18173-12/28383615_1702329446498230_511170946_n.jpg?_nc_cat=105&amp;_nc_ht=scontent-mia3-2.xx&amp;oh=884a21347c0c3b390e834e00af642307&amp;oe=5C334C9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7649" y="658524"/>
            <a:ext cx="2259965" cy="3013075"/>
          </a:xfrm>
          <a:prstGeom prst="rect">
            <a:avLst/>
          </a:prstGeom>
          <a:noFill/>
          <a:ln>
            <a:noFill/>
          </a:ln>
        </p:spPr>
      </p:pic>
      <p:pic>
        <p:nvPicPr>
          <p:cNvPr id="14" name="Imagen 13" descr="https://scontent-mia3-2.xx.fbcdn.net/v/t34.18173-12/28313511_1702329379831570_889294255_n.jpg?_nc_cat=109&amp;_nc_ht=scontent-mia3-2.xx&amp;oh=eefbc761170ef79252e6fe661ff2bc01&amp;oe=5C335D8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47649" y="3967736"/>
            <a:ext cx="2268220" cy="2785745"/>
          </a:xfrm>
          <a:prstGeom prst="rect">
            <a:avLst/>
          </a:prstGeom>
          <a:noFill/>
          <a:ln>
            <a:noFill/>
          </a:ln>
        </p:spPr>
      </p:pic>
      <p:sp>
        <p:nvSpPr>
          <p:cNvPr id="3" name="Flecha derecha 2"/>
          <p:cNvSpPr/>
          <p:nvPr/>
        </p:nvSpPr>
        <p:spPr>
          <a:xfrm>
            <a:off x="3367927" y="5740813"/>
            <a:ext cx="787214" cy="16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4787097" y="2330451"/>
            <a:ext cx="787214" cy="16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erecha 15"/>
          <p:cNvSpPr/>
          <p:nvPr/>
        </p:nvSpPr>
        <p:spPr>
          <a:xfrm rot="5400000">
            <a:off x="8479785" y="3283162"/>
            <a:ext cx="787214" cy="16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a:off x="8252000" y="5904612"/>
            <a:ext cx="787214" cy="16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38701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TM04033925[[fn=Gota]]</Template>
  <TotalTime>214</TotalTime>
  <Words>1249</Words>
  <Application>Microsoft Office PowerPoint</Application>
  <PresentationFormat>Panorámica</PresentationFormat>
  <Paragraphs>327</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Times New Roman</vt:lpstr>
      <vt:lpstr>Tw Cen MT</vt:lpstr>
      <vt:lpstr>Wingdings</vt:lpstr>
      <vt:lpstr>Wingdings 2</vt:lpstr>
      <vt:lpstr>Gota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WELCOME</dc:creator>
  <cp:lastModifiedBy>WELCOME</cp:lastModifiedBy>
  <cp:revision>25</cp:revision>
  <dcterms:created xsi:type="dcterms:W3CDTF">2019-01-03T03:16:22Z</dcterms:created>
  <dcterms:modified xsi:type="dcterms:W3CDTF">2019-01-08T14:06:48Z</dcterms:modified>
</cp:coreProperties>
</file>