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1" r:id="rId10"/>
    <p:sldId id="264" r:id="rId11"/>
    <p:sldId id="282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2241213" cy="7200900"/>
  <p:notesSz cx="6858000" cy="9144000"/>
  <p:defaultTextStyle>
    <a:defPPr>
      <a:defRPr lang="es-EC"/>
    </a:defPPr>
    <a:lvl1pPr marL="0" algn="l" defTabSz="111090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5452" algn="l" defTabSz="111090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10905" algn="l" defTabSz="111090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66357" algn="l" defTabSz="111090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21809" algn="l" defTabSz="111090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77261" algn="l" defTabSz="111090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32714" algn="l" defTabSz="111090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88166" algn="l" defTabSz="111090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43618" algn="l" defTabSz="111090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458" y="-438"/>
      </p:cViewPr>
      <p:guideLst>
        <p:guide orient="horz" pos="2268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Blanca\Desktop\RESPALDO\JHON%20LUIS\DATOS%20DE%20TESIS%20PLATANO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Blanca\Desktop\RESPALDO\JHON%20LUIS\DATOS%20DE%20TESIS%20PLATANO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Blanca\Desktop\RESPALDO\JHON%20LUIS\DATOS%20DE%20TESIS%20PLATANO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Blanca\Desktop\RESPALDO\JHON%20LUIS\DATOS%20DE%20TESIS%20PLATAN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 w="127000"/>
            </c:spPr>
          </c:dPt>
          <c:dLbls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percentage"/>
            <c:noEndCap val="0"/>
            <c:val val="5"/>
          </c:errBars>
          <c:cat>
            <c:strRef>
              <c:f>Hoja2!$F$10:$F$13</c:f>
              <c:strCache>
                <c:ptCount val="4"/>
                <c:pt idx="0">
                  <c:v>Testigo</c:v>
                </c:pt>
                <c:pt idx="1">
                  <c:v>Ferti. Qui.</c:v>
                </c:pt>
                <c:pt idx="2">
                  <c:v>Ferti. Org</c:v>
                </c:pt>
                <c:pt idx="3">
                  <c:v>Ferti. Qui+Org.</c:v>
                </c:pt>
              </c:strCache>
            </c:strRef>
          </c:cat>
          <c:val>
            <c:numRef>
              <c:f>Hoja2!$G$10:$G$13</c:f>
              <c:numCache>
                <c:formatCode>General</c:formatCode>
                <c:ptCount val="4"/>
                <c:pt idx="0">
                  <c:v>71.430000000000007</c:v>
                </c:pt>
                <c:pt idx="1">
                  <c:v>57.14</c:v>
                </c:pt>
                <c:pt idx="2">
                  <c:v>85.71</c:v>
                </c:pt>
                <c:pt idx="3">
                  <c:v>42.86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42384384"/>
        <c:axId val="42398848"/>
      </c:barChart>
      <c:catAx>
        <c:axId val="423843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Tratamientos</a:t>
                </a:r>
              </a:p>
            </c:rich>
          </c:tx>
          <c:overlay val="0"/>
        </c:title>
        <c:majorTickMark val="out"/>
        <c:minorTickMark val="none"/>
        <c:tickLblPos val="nextTo"/>
        <c:crossAx val="42398848"/>
        <c:crosses val="autoZero"/>
        <c:auto val="1"/>
        <c:lblAlgn val="ctr"/>
        <c:lblOffset val="100"/>
        <c:noMultiLvlLbl val="0"/>
      </c:catAx>
      <c:valAx>
        <c:axId val="42398848"/>
        <c:scaling>
          <c:orientation val="minMax"/>
          <c:max val="1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% de Número</a:t>
                </a:r>
                <a:r>
                  <a:rPr lang="es-EC" baseline="0"/>
                  <a:t> de manos por racimo</a:t>
                </a:r>
                <a:endParaRPr lang="es-EC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2384384"/>
        <c:crosses val="autoZero"/>
        <c:crossBetween val="between"/>
      </c:valAx>
      <c:spPr>
        <a:ln w="127000"/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percentage"/>
            <c:noEndCap val="0"/>
            <c:val val="5"/>
          </c:errBars>
          <c:cat>
            <c:strRef>
              <c:f>Hoja4!$B$16:$B$19</c:f>
              <c:strCache>
                <c:ptCount val="4"/>
                <c:pt idx="0">
                  <c:v>Testigo</c:v>
                </c:pt>
                <c:pt idx="1">
                  <c:v>Ferti. Qui.</c:v>
                </c:pt>
                <c:pt idx="2">
                  <c:v>Ferti. Org</c:v>
                </c:pt>
                <c:pt idx="3">
                  <c:v>Ferti. Qui+Org.</c:v>
                </c:pt>
              </c:strCache>
            </c:strRef>
          </c:cat>
          <c:val>
            <c:numRef>
              <c:f>Hoja4!$C$16:$C$19</c:f>
              <c:numCache>
                <c:formatCode>General</c:formatCode>
                <c:ptCount val="4"/>
                <c:pt idx="0">
                  <c:v>65</c:v>
                </c:pt>
                <c:pt idx="1">
                  <c:v>85</c:v>
                </c:pt>
                <c:pt idx="2">
                  <c:v>70</c:v>
                </c:pt>
                <c:pt idx="3">
                  <c:v>52.5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43456384"/>
        <c:axId val="43458560"/>
      </c:barChart>
      <c:catAx>
        <c:axId val="434563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Tratamientos</a:t>
                </a:r>
              </a:p>
            </c:rich>
          </c:tx>
          <c:overlay val="0"/>
        </c:title>
        <c:majorTickMark val="out"/>
        <c:minorTickMark val="none"/>
        <c:tickLblPos val="nextTo"/>
        <c:crossAx val="43458560"/>
        <c:crosses val="autoZero"/>
        <c:auto val="1"/>
        <c:lblAlgn val="ctr"/>
        <c:lblOffset val="100"/>
        <c:noMultiLvlLbl val="0"/>
      </c:catAx>
      <c:valAx>
        <c:axId val="434585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 de Número de dedos por racimo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34563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77661854768154"/>
          <c:y val="5.1400554097404488E-2"/>
          <c:w val="0.79056714785651794"/>
          <c:h val="0.7344480898221055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</c:spPr>
          <c:invertIfNegative val="0"/>
          <c:errBars>
            <c:errBarType val="both"/>
            <c:errValType val="percentage"/>
            <c:noEndCap val="0"/>
            <c:val val="5"/>
          </c:errBars>
          <c:cat>
            <c:strRef>
              <c:f>Hoja5!$J$20:$J$23</c:f>
              <c:strCache>
                <c:ptCount val="4"/>
                <c:pt idx="0">
                  <c:v>Testigo</c:v>
                </c:pt>
                <c:pt idx="1">
                  <c:v>Ferti. Qui.</c:v>
                </c:pt>
                <c:pt idx="2">
                  <c:v>Ferti. Org</c:v>
                </c:pt>
                <c:pt idx="3">
                  <c:v>Ferti. Qui+Org.</c:v>
                </c:pt>
              </c:strCache>
            </c:strRef>
          </c:cat>
          <c:val>
            <c:numRef>
              <c:f>Hoja5!$K$20:$K$23</c:f>
              <c:numCache>
                <c:formatCode>General</c:formatCode>
                <c:ptCount val="4"/>
                <c:pt idx="0">
                  <c:v>55.07</c:v>
                </c:pt>
                <c:pt idx="1">
                  <c:v>86.34</c:v>
                </c:pt>
                <c:pt idx="2">
                  <c:v>73.569999999999993</c:v>
                </c:pt>
                <c:pt idx="3">
                  <c:v>84.59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8618112"/>
        <c:axId val="88620032"/>
      </c:barChart>
      <c:catAx>
        <c:axId val="88618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Tratamientos</a:t>
                </a:r>
              </a:p>
            </c:rich>
          </c:tx>
          <c:overlay val="0"/>
        </c:title>
        <c:majorTickMark val="out"/>
        <c:minorTickMark val="none"/>
        <c:tickLblPos val="nextTo"/>
        <c:crossAx val="88620032"/>
        <c:crosses val="autoZero"/>
        <c:auto val="1"/>
        <c:lblAlgn val="ctr"/>
        <c:lblOffset val="100"/>
        <c:noMultiLvlLbl val="0"/>
      </c:catAx>
      <c:valAx>
        <c:axId val="8862003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 de Número de dedos por caja producida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86181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s-EC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</c:spPr>
          <c:invertIfNegative val="0"/>
          <c:errBars>
            <c:errBarType val="both"/>
            <c:errValType val="percentage"/>
            <c:noEndCap val="0"/>
            <c:val val="5"/>
          </c:errBars>
          <c:cat>
            <c:strRef>
              <c:f>Hoja7!$L$20:$L$23</c:f>
              <c:strCache>
                <c:ptCount val="4"/>
                <c:pt idx="0">
                  <c:v>Testigo</c:v>
                </c:pt>
                <c:pt idx="1">
                  <c:v>Ferti. Qui.</c:v>
                </c:pt>
                <c:pt idx="2">
                  <c:v>Ferti. Org</c:v>
                </c:pt>
                <c:pt idx="3">
                  <c:v>Ferti. Qui+Org.</c:v>
                </c:pt>
              </c:strCache>
            </c:strRef>
          </c:cat>
          <c:val>
            <c:numRef>
              <c:f>Hoja7!$M$20:$M$23</c:f>
              <c:numCache>
                <c:formatCode>General</c:formatCode>
                <c:ptCount val="4"/>
                <c:pt idx="0">
                  <c:v>42.98</c:v>
                </c:pt>
                <c:pt idx="1">
                  <c:v>88.24</c:v>
                </c:pt>
                <c:pt idx="2">
                  <c:v>61.73</c:v>
                </c:pt>
                <c:pt idx="3">
                  <c:v>53.38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8417024"/>
        <c:axId val="88418944"/>
      </c:barChart>
      <c:catAx>
        <c:axId val="88417024"/>
        <c:scaling>
          <c:orientation val="minMax"/>
        </c:scaling>
        <c:delete val="0"/>
        <c:axPos val="b"/>
        <c:title>
          <c:overlay val="0"/>
        </c:title>
        <c:majorTickMark val="out"/>
        <c:minorTickMark val="none"/>
        <c:tickLblPos val="nextTo"/>
        <c:crossAx val="88418944"/>
        <c:crosses val="autoZero"/>
        <c:auto val="1"/>
        <c:lblAlgn val="ctr"/>
        <c:lblOffset val="100"/>
        <c:noMultiLvlLbl val="0"/>
      </c:catAx>
      <c:valAx>
        <c:axId val="88418944"/>
        <c:scaling>
          <c:orientation val="minMax"/>
        </c:scaling>
        <c:delete val="0"/>
        <c:axPos val="l"/>
        <c:title>
          <c:overlay val="0"/>
          <c:txPr>
            <a:bodyPr rot="-5400000" vert="horz"/>
            <a:lstStyle/>
            <a:p>
              <a:pPr>
                <a:defRPr/>
              </a:pPr>
              <a:endParaRPr lang="es-EC"/>
            </a:p>
          </c:txPr>
        </c:title>
        <c:numFmt formatCode="General" sourceLinked="1"/>
        <c:majorTickMark val="out"/>
        <c:minorTickMark val="none"/>
        <c:tickLblPos val="nextTo"/>
        <c:crossAx val="88417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s-EC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ABC489-033F-4879-8AF1-B88470222E6B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54FCB8C-B215-408D-9535-736DE21DD997}">
      <dgm:prSet phldrT="[Texto]"/>
      <dgm:spPr/>
      <dgm:t>
        <a:bodyPr/>
        <a:lstStyle/>
        <a:p>
          <a:r>
            <a:rPr lang="es-EC" dirty="0" smtClean="0"/>
            <a:t>Plátano en el mundo</a:t>
          </a:r>
          <a:endParaRPr lang="es-EC" dirty="0"/>
        </a:p>
      </dgm:t>
    </dgm:pt>
    <dgm:pt modelId="{6AAE251E-5C6B-48F6-A5A5-0FBC65EAE464}" type="parTrans" cxnId="{726D3632-C17A-416C-80A7-D277CBA29061}">
      <dgm:prSet/>
      <dgm:spPr/>
      <dgm:t>
        <a:bodyPr/>
        <a:lstStyle/>
        <a:p>
          <a:endParaRPr lang="es-EC"/>
        </a:p>
      </dgm:t>
    </dgm:pt>
    <dgm:pt modelId="{81546589-4223-43F7-B0CE-512A9388975C}" type="sibTrans" cxnId="{726D3632-C17A-416C-80A7-D277CBA29061}">
      <dgm:prSet/>
      <dgm:spPr/>
      <dgm:t>
        <a:bodyPr/>
        <a:lstStyle/>
        <a:p>
          <a:endParaRPr lang="es-EC"/>
        </a:p>
      </dgm:t>
    </dgm:pt>
    <dgm:pt modelId="{5D891B2A-70F6-4DDD-AFD9-8F17FAE4E271}">
      <dgm:prSet phldrT="[Texto]"/>
      <dgm:spPr/>
      <dgm:t>
        <a:bodyPr/>
        <a:lstStyle/>
        <a:p>
          <a:r>
            <a:rPr lang="es-EC" dirty="0" smtClean="0"/>
            <a:t>Plátano en el Ecuador</a:t>
          </a:r>
          <a:endParaRPr lang="es-EC" dirty="0"/>
        </a:p>
      </dgm:t>
    </dgm:pt>
    <dgm:pt modelId="{964E59FF-2C3B-4481-8F1B-9FECFED7F27F}" type="parTrans" cxnId="{03786D15-59F9-4100-B351-3C64252B107A}">
      <dgm:prSet/>
      <dgm:spPr/>
      <dgm:t>
        <a:bodyPr/>
        <a:lstStyle/>
        <a:p>
          <a:endParaRPr lang="es-EC"/>
        </a:p>
      </dgm:t>
    </dgm:pt>
    <dgm:pt modelId="{A0EA93EF-F8F1-481A-9AE0-7CF8312109B9}" type="sibTrans" cxnId="{03786D15-59F9-4100-B351-3C64252B107A}">
      <dgm:prSet/>
      <dgm:spPr/>
      <dgm:t>
        <a:bodyPr/>
        <a:lstStyle/>
        <a:p>
          <a:endParaRPr lang="es-EC"/>
        </a:p>
      </dgm:t>
    </dgm:pt>
    <dgm:pt modelId="{55A60571-5178-4BE5-891C-F71F9D4598AE}">
      <dgm:prSet phldrT="[Texto]"/>
      <dgm:spPr/>
      <dgm:t>
        <a:bodyPr/>
        <a:lstStyle/>
        <a:p>
          <a:r>
            <a:rPr lang="es-EC" dirty="0" smtClean="0"/>
            <a:t>Inician</a:t>
          </a:r>
          <a:r>
            <a:rPr lang="es-EC" baseline="0" dirty="0" smtClean="0"/>
            <a:t> exportaciones en la década del 70</a:t>
          </a:r>
          <a:endParaRPr lang="es-EC" dirty="0"/>
        </a:p>
      </dgm:t>
    </dgm:pt>
    <dgm:pt modelId="{F68FF812-9659-49DF-8F39-644891225326}" type="parTrans" cxnId="{2DBDFD85-AA81-4A0C-9CCE-DA473E479E7B}">
      <dgm:prSet/>
      <dgm:spPr/>
      <dgm:t>
        <a:bodyPr/>
        <a:lstStyle/>
        <a:p>
          <a:endParaRPr lang="es-EC"/>
        </a:p>
      </dgm:t>
    </dgm:pt>
    <dgm:pt modelId="{B28FC248-0691-4610-911C-74914B7FBFB5}" type="sibTrans" cxnId="{2DBDFD85-AA81-4A0C-9CCE-DA473E479E7B}">
      <dgm:prSet/>
      <dgm:spPr/>
      <dgm:t>
        <a:bodyPr/>
        <a:lstStyle/>
        <a:p>
          <a:endParaRPr lang="es-EC"/>
        </a:p>
      </dgm:t>
    </dgm:pt>
    <dgm:pt modelId="{A0D429A6-047D-4E0F-85DA-3DEFAC5F44F4}">
      <dgm:prSet phldrT="[Texto]"/>
      <dgm:spPr/>
      <dgm:t>
        <a:bodyPr/>
        <a:lstStyle/>
        <a:p>
          <a:r>
            <a:rPr lang="es-EC" dirty="0" smtClean="0"/>
            <a:t>Existen 144 981 ha de plátano </a:t>
          </a:r>
          <a:endParaRPr lang="es-EC" dirty="0"/>
        </a:p>
      </dgm:t>
    </dgm:pt>
    <dgm:pt modelId="{60B69F3E-BC3F-42E0-A37F-E4CF54617908}" type="parTrans" cxnId="{71253A59-777A-4802-8FB8-DBCFAAD86FEA}">
      <dgm:prSet/>
      <dgm:spPr/>
      <dgm:t>
        <a:bodyPr/>
        <a:lstStyle/>
        <a:p>
          <a:endParaRPr lang="es-EC"/>
        </a:p>
      </dgm:t>
    </dgm:pt>
    <dgm:pt modelId="{F6847B4B-382E-4BBF-82C7-8767FD766D53}" type="sibTrans" cxnId="{71253A59-777A-4802-8FB8-DBCFAAD86FEA}">
      <dgm:prSet/>
      <dgm:spPr/>
      <dgm:t>
        <a:bodyPr/>
        <a:lstStyle/>
        <a:p>
          <a:endParaRPr lang="es-EC"/>
        </a:p>
      </dgm:t>
    </dgm:pt>
    <dgm:pt modelId="{FB46C5EE-6B77-413C-969A-F1E252584261}">
      <dgm:prSet phldrT="[Texto]"/>
      <dgm:spPr/>
      <dgm:t>
        <a:bodyPr/>
        <a:lstStyle/>
        <a:p>
          <a:r>
            <a:rPr lang="es-EC" dirty="0" smtClean="0"/>
            <a:t>Producción en Ecuador</a:t>
          </a:r>
          <a:endParaRPr lang="es-EC" dirty="0"/>
        </a:p>
      </dgm:t>
    </dgm:pt>
    <dgm:pt modelId="{2FD8F7FD-6924-4705-AEAB-D34509842D1F}" type="parTrans" cxnId="{71685109-2A53-4DA1-B9DB-8994BA8DD1E5}">
      <dgm:prSet/>
      <dgm:spPr/>
      <dgm:t>
        <a:bodyPr/>
        <a:lstStyle/>
        <a:p>
          <a:endParaRPr lang="es-EC"/>
        </a:p>
      </dgm:t>
    </dgm:pt>
    <dgm:pt modelId="{3EBB4592-3C4B-481A-8AFD-5B1541E876CE}" type="sibTrans" cxnId="{71685109-2A53-4DA1-B9DB-8994BA8DD1E5}">
      <dgm:prSet/>
      <dgm:spPr/>
      <dgm:t>
        <a:bodyPr/>
        <a:lstStyle/>
        <a:p>
          <a:endParaRPr lang="es-EC"/>
        </a:p>
      </dgm:t>
    </dgm:pt>
    <dgm:pt modelId="{1376120A-0F45-4F21-922F-B07A11A78C60}">
      <dgm:prSet phldrT="[Texto]"/>
      <dgm:spPr/>
      <dgm:t>
        <a:bodyPr/>
        <a:lstStyle/>
        <a:p>
          <a:r>
            <a:rPr lang="es-EC" dirty="0" smtClean="0"/>
            <a:t>Se exportan</a:t>
          </a:r>
        </a:p>
        <a:p>
          <a:r>
            <a:rPr lang="es-EC" dirty="0" smtClean="0"/>
            <a:t> 90 000 TM/año.</a:t>
          </a:r>
          <a:endParaRPr lang="es-EC" dirty="0"/>
        </a:p>
      </dgm:t>
    </dgm:pt>
    <dgm:pt modelId="{981D6498-EB7C-4483-BE0B-D5A9938486A2}" type="parTrans" cxnId="{CCB23CF2-DCBA-4F4A-A01C-2CBF8989BA35}">
      <dgm:prSet/>
      <dgm:spPr/>
      <dgm:t>
        <a:bodyPr/>
        <a:lstStyle/>
        <a:p>
          <a:endParaRPr lang="es-EC"/>
        </a:p>
      </dgm:t>
    </dgm:pt>
    <dgm:pt modelId="{976D2E22-54C1-4B98-B5A3-AEB936F2C457}" type="sibTrans" cxnId="{CCB23CF2-DCBA-4F4A-A01C-2CBF8989BA35}">
      <dgm:prSet/>
      <dgm:spPr/>
      <dgm:t>
        <a:bodyPr/>
        <a:lstStyle/>
        <a:p>
          <a:endParaRPr lang="es-EC"/>
        </a:p>
      </dgm:t>
    </dgm:pt>
    <dgm:pt modelId="{7912BA87-7BC1-44FE-99F9-A20ED92E097A}">
      <dgm:prSet phldrT="[Texto]"/>
      <dgm:spPr/>
      <dgm:t>
        <a:bodyPr/>
        <a:lstStyle/>
        <a:p>
          <a:r>
            <a:rPr lang="es-EC" dirty="0" err="1" smtClean="0"/>
            <a:t>Sigatoka</a:t>
          </a:r>
          <a:r>
            <a:rPr lang="es-EC" dirty="0" smtClean="0"/>
            <a:t> negra, Nematodos, Picudo negro, Virosis,</a:t>
          </a:r>
          <a:endParaRPr lang="es-EC" dirty="0"/>
        </a:p>
      </dgm:t>
    </dgm:pt>
    <dgm:pt modelId="{A49C60AD-B72B-497F-BA46-4A36A1470F69}" type="parTrans" cxnId="{3FECB631-3FE5-4F88-B729-B83DB6F1F816}">
      <dgm:prSet/>
      <dgm:spPr/>
      <dgm:t>
        <a:bodyPr/>
        <a:lstStyle/>
        <a:p>
          <a:endParaRPr lang="es-EC"/>
        </a:p>
      </dgm:t>
    </dgm:pt>
    <dgm:pt modelId="{7B58064C-C7D6-4AF5-9DD7-85D62100DB69}" type="sibTrans" cxnId="{3FECB631-3FE5-4F88-B729-B83DB6F1F816}">
      <dgm:prSet/>
      <dgm:spPr/>
      <dgm:t>
        <a:bodyPr/>
        <a:lstStyle/>
        <a:p>
          <a:endParaRPr lang="es-EC"/>
        </a:p>
      </dgm:t>
    </dgm:pt>
    <dgm:pt modelId="{A7ACE7B6-FEF7-41E6-83DC-5EA98178E7A1}" type="pres">
      <dgm:prSet presAssocID="{8EABC489-033F-4879-8AF1-B88470222E6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44E82A8-4774-461E-9F1C-7C14F6BEB700}" type="pres">
      <dgm:prSet presAssocID="{B54FCB8C-B215-408D-9535-736DE21DD997}" presName="root1" presStyleCnt="0"/>
      <dgm:spPr/>
    </dgm:pt>
    <dgm:pt modelId="{509AEEC3-1973-4E62-8F14-E323C1488376}" type="pres">
      <dgm:prSet presAssocID="{B54FCB8C-B215-408D-9535-736DE21DD997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620DF2E-7867-4E52-85A8-B08B80931F6D}" type="pres">
      <dgm:prSet presAssocID="{B54FCB8C-B215-408D-9535-736DE21DD997}" presName="level2hierChild" presStyleCnt="0"/>
      <dgm:spPr/>
    </dgm:pt>
    <dgm:pt modelId="{D44A93F4-3B8D-40DB-8F7F-1E1B406CD0A8}" type="pres">
      <dgm:prSet presAssocID="{964E59FF-2C3B-4481-8F1B-9FECFED7F27F}" presName="conn2-1" presStyleLbl="parChTrans1D2" presStyleIdx="0" presStyleCnt="2"/>
      <dgm:spPr/>
      <dgm:t>
        <a:bodyPr/>
        <a:lstStyle/>
        <a:p>
          <a:endParaRPr lang="es-EC"/>
        </a:p>
      </dgm:t>
    </dgm:pt>
    <dgm:pt modelId="{2BE9E998-A4FD-46DB-A8DE-C94A9D325AEF}" type="pres">
      <dgm:prSet presAssocID="{964E59FF-2C3B-4481-8F1B-9FECFED7F27F}" presName="connTx" presStyleLbl="parChTrans1D2" presStyleIdx="0" presStyleCnt="2"/>
      <dgm:spPr/>
      <dgm:t>
        <a:bodyPr/>
        <a:lstStyle/>
        <a:p>
          <a:endParaRPr lang="es-EC"/>
        </a:p>
      </dgm:t>
    </dgm:pt>
    <dgm:pt modelId="{6FAB991F-A37A-4672-88CB-E90D30E74A0D}" type="pres">
      <dgm:prSet presAssocID="{5D891B2A-70F6-4DDD-AFD9-8F17FAE4E271}" presName="root2" presStyleCnt="0"/>
      <dgm:spPr/>
    </dgm:pt>
    <dgm:pt modelId="{C93AF1A9-285D-459B-B23F-F637CDE8DEF5}" type="pres">
      <dgm:prSet presAssocID="{5D891B2A-70F6-4DDD-AFD9-8F17FAE4E271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A47E180-2804-41EA-9E43-B805A1000C87}" type="pres">
      <dgm:prSet presAssocID="{5D891B2A-70F6-4DDD-AFD9-8F17FAE4E271}" presName="level3hierChild" presStyleCnt="0"/>
      <dgm:spPr/>
    </dgm:pt>
    <dgm:pt modelId="{0BE05B64-C508-47FE-A693-C94481136CC8}" type="pres">
      <dgm:prSet presAssocID="{F68FF812-9659-49DF-8F39-644891225326}" presName="conn2-1" presStyleLbl="parChTrans1D3" presStyleIdx="0" presStyleCnt="4"/>
      <dgm:spPr/>
      <dgm:t>
        <a:bodyPr/>
        <a:lstStyle/>
        <a:p>
          <a:endParaRPr lang="es-EC"/>
        </a:p>
      </dgm:t>
    </dgm:pt>
    <dgm:pt modelId="{526BA41A-E1F3-4B1E-9955-1269CD5A7124}" type="pres">
      <dgm:prSet presAssocID="{F68FF812-9659-49DF-8F39-644891225326}" presName="connTx" presStyleLbl="parChTrans1D3" presStyleIdx="0" presStyleCnt="4"/>
      <dgm:spPr/>
      <dgm:t>
        <a:bodyPr/>
        <a:lstStyle/>
        <a:p>
          <a:endParaRPr lang="es-EC"/>
        </a:p>
      </dgm:t>
    </dgm:pt>
    <dgm:pt modelId="{16A4191C-FDC3-4690-BAE1-5FB408A0CC46}" type="pres">
      <dgm:prSet presAssocID="{55A60571-5178-4BE5-891C-F71F9D4598AE}" presName="root2" presStyleCnt="0"/>
      <dgm:spPr/>
    </dgm:pt>
    <dgm:pt modelId="{7F293050-63EF-4D23-AA63-ED5D1C1FAD26}" type="pres">
      <dgm:prSet presAssocID="{55A60571-5178-4BE5-891C-F71F9D4598AE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46F25C8-6DF2-422C-8324-E9F63EBEFF86}" type="pres">
      <dgm:prSet presAssocID="{55A60571-5178-4BE5-891C-F71F9D4598AE}" presName="level3hierChild" presStyleCnt="0"/>
      <dgm:spPr/>
    </dgm:pt>
    <dgm:pt modelId="{F2A425B6-8102-4C2F-98C6-DD0A19C81317}" type="pres">
      <dgm:prSet presAssocID="{60B69F3E-BC3F-42E0-A37F-E4CF54617908}" presName="conn2-1" presStyleLbl="parChTrans1D3" presStyleIdx="1" presStyleCnt="4"/>
      <dgm:spPr/>
      <dgm:t>
        <a:bodyPr/>
        <a:lstStyle/>
        <a:p>
          <a:endParaRPr lang="es-EC"/>
        </a:p>
      </dgm:t>
    </dgm:pt>
    <dgm:pt modelId="{6395F85A-7B4D-4F51-A911-4BEC337B8A40}" type="pres">
      <dgm:prSet presAssocID="{60B69F3E-BC3F-42E0-A37F-E4CF54617908}" presName="connTx" presStyleLbl="parChTrans1D3" presStyleIdx="1" presStyleCnt="4"/>
      <dgm:spPr/>
      <dgm:t>
        <a:bodyPr/>
        <a:lstStyle/>
        <a:p>
          <a:endParaRPr lang="es-EC"/>
        </a:p>
      </dgm:t>
    </dgm:pt>
    <dgm:pt modelId="{CAF0551B-2925-4774-815A-2F15F2E3010D}" type="pres">
      <dgm:prSet presAssocID="{A0D429A6-047D-4E0F-85DA-3DEFAC5F44F4}" presName="root2" presStyleCnt="0"/>
      <dgm:spPr/>
    </dgm:pt>
    <dgm:pt modelId="{614F8111-F83D-4488-8A6F-22B182B3C8F8}" type="pres">
      <dgm:prSet presAssocID="{A0D429A6-047D-4E0F-85DA-3DEFAC5F44F4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DD96196-9F50-4669-B292-B0236674FDC2}" type="pres">
      <dgm:prSet presAssocID="{A0D429A6-047D-4E0F-85DA-3DEFAC5F44F4}" presName="level3hierChild" presStyleCnt="0"/>
      <dgm:spPr/>
    </dgm:pt>
    <dgm:pt modelId="{540AAC7E-43CE-4990-A600-1B48DAB416CE}" type="pres">
      <dgm:prSet presAssocID="{A49C60AD-B72B-497F-BA46-4A36A1470F69}" presName="conn2-1" presStyleLbl="parChTrans1D3" presStyleIdx="2" presStyleCnt="4"/>
      <dgm:spPr/>
      <dgm:t>
        <a:bodyPr/>
        <a:lstStyle/>
        <a:p>
          <a:endParaRPr lang="es-EC"/>
        </a:p>
      </dgm:t>
    </dgm:pt>
    <dgm:pt modelId="{655360E5-BDC6-4112-897E-73499C2C5A0B}" type="pres">
      <dgm:prSet presAssocID="{A49C60AD-B72B-497F-BA46-4A36A1470F69}" presName="connTx" presStyleLbl="parChTrans1D3" presStyleIdx="2" presStyleCnt="4"/>
      <dgm:spPr/>
      <dgm:t>
        <a:bodyPr/>
        <a:lstStyle/>
        <a:p>
          <a:endParaRPr lang="es-EC"/>
        </a:p>
      </dgm:t>
    </dgm:pt>
    <dgm:pt modelId="{8C6CFCB6-CA40-42A2-AB48-814EE75BDDA6}" type="pres">
      <dgm:prSet presAssocID="{7912BA87-7BC1-44FE-99F9-A20ED92E097A}" presName="root2" presStyleCnt="0"/>
      <dgm:spPr/>
    </dgm:pt>
    <dgm:pt modelId="{CF965A1B-CEA1-4DF8-A8C9-B039AC50F803}" type="pres">
      <dgm:prSet presAssocID="{7912BA87-7BC1-44FE-99F9-A20ED92E097A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42EE735-1977-43A8-868D-9301AFCBF15B}" type="pres">
      <dgm:prSet presAssocID="{7912BA87-7BC1-44FE-99F9-A20ED92E097A}" presName="level3hierChild" presStyleCnt="0"/>
      <dgm:spPr/>
    </dgm:pt>
    <dgm:pt modelId="{19C77596-63E7-4062-9B68-F70BCB2AD706}" type="pres">
      <dgm:prSet presAssocID="{2FD8F7FD-6924-4705-AEAB-D34509842D1F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43BF392F-156D-4C32-A01A-084A01E6C212}" type="pres">
      <dgm:prSet presAssocID="{2FD8F7FD-6924-4705-AEAB-D34509842D1F}" presName="connTx" presStyleLbl="parChTrans1D2" presStyleIdx="1" presStyleCnt="2"/>
      <dgm:spPr/>
      <dgm:t>
        <a:bodyPr/>
        <a:lstStyle/>
        <a:p>
          <a:endParaRPr lang="es-EC"/>
        </a:p>
      </dgm:t>
    </dgm:pt>
    <dgm:pt modelId="{57E83927-329E-4307-96F9-44CAFC71B1A1}" type="pres">
      <dgm:prSet presAssocID="{FB46C5EE-6B77-413C-969A-F1E252584261}" presName="root2" presStyleCnt="0"/>
      <dgm:spPr/>
    </dgm:pt>
    <dgm:pt modelId="{819DB79D-0D41-444C-B1D5-29A677837959}" type="pres">
      <dgm:prSet presAssocID="{FB46C5EE-6B77-413C-969A-F1E25258426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AC7686B-836E-4B5E-9EF2-E2DC1811CB89}" type="pres">
      <dgm:prSet presAssocID="{FB46C5EE-6B77-413C-969A-F1E252584261}" presName="level3hierChild" presStyleCnt="0"/>
      <dgm:spPr/>
    </dgm:pt>
    <dgm:pt modelId="{3E7366A5-DAA3-457B-9495-779822ABDE6F}" type="pres">
      <dgm:prSet presAssocID="{981D6498-EB7C-4483-BE0B-D5A9938486A2}" presName="conn2-1" presStyleLbl="parChTrans1D3" presStyleIdx="3" presStyleCnt="4"/>
      <dgm:spPr/>
      <dgm:t>
        <a:bodyPr/>
        <a:lstStyle/>
        <a:p>
          <a:endParaRPr lang="es-EC"/>
        </a:p>
      </dgm:t>
    </dgm:pt>
    <dgm:pt modelId="{28DCC6E8-21AE-414E-96E9-B1757C07727B}" type="pres">
      <dgm:prSet presAssocID="{981D6498-EB7C-4483-BE0B-D5A9938486A2}" presName="connTx" presStyleLbl="parChTrans1D3" presStyleIdx="3" presStyleCnt="4"/>
      <dgm:spPr/>
      <dgm:t>
        <a:bodyPr/>
        <a:lstStyle/>
        <a:p>
          <a:endParaRPr lang="es-EC"/>
        </a:p>
      </dgm:t>
    </dgm:pt>
    <dgm:pt modelId="{2E5A3AB2-87D0-449E-A531-52733807C856}" type="pres">
      <dgm:prSet presAssocID="{1376120A-0F45-4F21-922F-B07A11A78C60}" presName="root2" presStyleCnt="0"/>
      <dgm:spPr/>
    </dgm:pt>
    <dgm:pt modelId="{BE88F9AF-C69E-4D53-86E3-FE87AC955AA1}" type="pres">
      <dgm:prSet presAssocID="{1376120A-0F45-4F21-922F-B07A11A78C60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38F4BBD-9FD7-4707-B57A-14BEFCBF6EBE}" type="pres">
      <dgm:prSet presAssocID="{1376120A-0F45-4F21-922F-B07A11A78C60}" presName="level3hierChild" presStyleCnt="0"/>
      <dgm:spPr/>
    </dgm:pt>
  </dgm:ptLst>
  <dgm:cxnLst>
    <dgm:cxn modelId="{1C353F39-7297-46E3-A298-0D7B87F57A49}" type="presOf" srcId="{F68FF812-9659-49DF-8F39-644891225326}" destId="{526BA41A-E1F3-4B1E-9955-1269CD5A7124}" srcOrd="1" destOrd="0" presId="urn:microsoft.com/office/officeart/2005/8/layout/hierarchy2"/>
    <dgm:cxn modelId="{083BD096-9BFD-4EBB-920C-84DB333B4189}" type="presOf" srcId="{B54FCB8C-B215-408D-9535-736DE21DD997}" destId="{509AEEC3-1973-4E62-8F14-E323C1488376}" srcOrd="0" destOrd="0" presId="urn:microsoft.com/office/officeart/2005/8/layout/hierarchy2"/>
    <dgm:cxn modelId="{71253A59-777A-4802-8FB8-DBCFAAD86FEA}" srcId="{5D891B2A-70F6-4DDD-AFD9-8F17FAE4E271}" destId="{A0D429A6-047D-4E0F-85DA-3DEFAC5F44F4}" srcOrd="1" destOrd="0" parTransId="{60B69F3E-BC3F-42E0-A37F-E4CF54617908}" sibTransId="{F6847B4B-382E-4BBF-82C7-8767FD766D53}"/>
    <dgm:cxn modelId="{78108831-09D2-4CFE-B11F-C148FA92B874}" type="presOf" srcId="{964E59FF-2C3B-4481-8F1B-9FECFED7F27F}" destId="{2BE9E998-A4FD-46DB-A8DE-C94A9D325AEF}" srcOrd="1" destOrd="0" presId="urn:microsoft.com/office/officeart/2005/8/layout/hierarchy2"/>
    <dgm:cxn modelId="{2DBDFD85-AA81-4A0C-9CCE-DA473E479E7B}" srcId="{5D891B2A-70F6-4DDD-AFD9-8F17FAE4E271}" destId="{55A60571-5178-4BE5-891C-F71F9D4598AE}" srcOrd="0" destOrd="0" parTransId="{F68FF812-9659-49DF-8F39-644891225326}" sibTransId="{B28FC248-0691-4610-911C-74914B7FBFB5}"/>
    <dgm:cxn modelId="{A92E8375-A137-4475-98E0-A3F572216D52}" type="presOf" srcId="{981D6498-EB7C-4483-BE0B-D5A9938486A2}" destId="{3E7366A5-DAA3-457B-9495-779822ABDE6F}" srcOrd="0" destOrd="0" presId="urn:microsoft.com/office/officeart/2005/8/layout/hierarchy2"/>
    <dgm:cxn modelId="{94635898-C2C0-4556-B013-E613CF897FCA}" type="presOf" srcId="{964E59FF-2C3B-4481-8F1B-9FECFED7F27F}" destId="{D44A93F4-3B8D-40DB-8F7F-1E1B406CD0A8}" srcOrd="0" destOrd="0" presId="urn:microsoft.com/office/officeart/2005/8/layout/hierarchy2"/>
    <dgm:cxn modelId="{67C6D3ED-A320-47C7-AB36-EFCD63125953}" type="presOf" srcId="{A49C60AD-B72B-497F-BA46-4A36A1470F69}" destId="{540AAC7E-43CE-4990-A600-1B48DAB416CE}" srcOrd="0" destOrd="0" presId="urn:microsoft.com/office/officeart/2005/8/layout/hierarchy2"/>
    <dgm:cxn modelId="{03786D15-59F9-4100-B351-3C64252B107A}" srcId="{B54FCB8C-B215-408D-9535-736DE21DD997}" destId="{5D891B2A-70F6-4DDD-AFD9-8F17FAE4E271}" srcOrd="0" destOrd="0" parTransId="{964E59FF-2C3B-4481-8F1B-9FECFED7F27F}" sibTransId="{A0EA93EF-F8F1-481A-9AE0-7CF8312109B9}"/>
    <dgm:cxn modelId="{A59DDA3E-CB28-42C9-8FFC-5AFD1E317015}" type="presOf" srcId="{8EABC489-033F-4879-8AF1-B88470222E6B}" destId="{A7ACE7B6-FEF7-41E6-83DC-5EA98178E7A1}" srcOrd="0" destOrd="0" presId="urn:microsoft.com/office/officeart/2005/8/layout/hierarchy2"/>
    <dgm:cxn modelId="{9F9E9B19-D102-4912-9F3B-DFB58798F36D}" type="presOf" srcId="{60B69F3E-BC3F-42E0-A37F-E4CF54617908}" destId="{6395F85A-7B4D-4F51-A911-4BEC337B8A40}" srcOrd="1" destOrd="0" presId="urn:microsoft.com/office/officeart/2005/8/layout/hierarchy2"/>
    <dgm:cxn modelId="{CD01F114-1189-40F2-8CB2-5E713B165C14}" type="presOf" srcId="{60B69F3E-BC3F-42E0-A37F-E4CF54617908}" destId="{F2A425B6-8102-4C2F-98C6-DD0A19C81317}" srcOrd="0" destOrd="0" presId="urn:microsoft.com/office/officeart/2005/8/layout/hierarchy2"/>
    <dgm:cxn modelId="{EDA0B4EF-7AC9-4A44-A807-8917ACFEF419}" type="presOf" srcId="{55A60571-5178-4BE5-891C-F71F9D4598AE}" destId="{7F293050-63EF-4D23-AA63-ED5D1C1FAD26}" srcOrd="0" destOrd="0" presId="urn:microsoft.com/office/officeart/2005/8/layout/hierarchy2"/>
    <dgm:cxn modelId="{D8105E52-2F87-4D5B-B32F-12E4657DA6E3}" type="presOf" srcId="{A49C60AD-B72B-497F-BA46-4A36A1470F69}" destId="{655360E5-BDC6-4112-897E-73499C2C5A0B}" srcOrd="1" destOrd="0" presId="urn:microsoft.com/office/officeart/2005/8/layout/hierarchy2"/>
    <dgm:cxn modelId="{1BC04A57-BC2D-4A91-9DAF-5FE80EC8FBA1}" type="presOf" srcId="{2FD8F7FD-6924-4705-AEAB-D34509842D1F}" destId="{19C77596-63E7-4062-9B68-F70BCB2AD706}" srcOrd="0" destOrd="0" presId="urn:microsoft.com/office/officeart/2005/8/layout/hierarchy2"/>
    <dgm:cxn modelId="{726D3632-C17A-416C-80A7-D277CBA29061}" srcId="{8EABC489-033F-4879-8AF1-B88470222E6B}" destId="{B54FCB8C-B215-408D-9535-736DE21DD997}" srcOrd="0" destOrd="0" parTransId="{6AAE251E-5C6B-48F6-A5A5-0FBC65EAE464}" sibTransId="{81546589-4223-43F7-B0CE-512A9388975C}"/>
    <dgm:cxn modelId="{8408A135-CE24-4BF3-B8C1-10F534E8375A}" type="presOf" srcId="{5D891B2A-70F6-4DDD-AFD9-8F17FAE4E271}" destId="{C93AF1A9-285D-459B-B23F-F637CDE8DEF5}" srcOrd="0" destOrd="0" presId="urn:microsoft.com/office/officeart/2005/8/layout/hierarchy2"/>
    <dgm:cxn modelId="{B97C71CE-04B8-42DF-B5DB-39674A2728BE}" type="presOf" srcId="{F68FF812-9659-49DF-8F39-644891225326}" destId="{0BE05B64-C508-47FE-A693-C94481136CC8}" srcOrd="0" destOrd="0" presId="urn:microsoft.com/office/officeart/2005/8/layout/hierarchy2"/>
    <dgm:cxn modelId="{AD38321E-60D3-4FE8-A2F8-98C41C7AB9C0}" type="presOf" srcId="{1376120A-0F45-4F21-922F-B07A11A78C60}" destId="{BE88F9AF-C69E-4D53-86E3-FE87AC955AA1}" srcOrd="0" destOrd="0" presId="urn:microsoft.com/office/officeart/2005/8/layout/hierarchy2"/>
    <dgm:cxn modelId="{3FECB631-3FE5-4F88-B729-B83DB6F1F816}" srcId="{5D891B2A-70F6-4DDD-AFD9-8F17FAE4E271}" destId="{7912BA87-7BC1-44FE-99F9-A20ED92E097A}" srcOrd="2" destOrd="0" parTransId="{A49C60AD-B72B-497F-BA46-4A36A1470F69}" sibTransId="{7B58064C-C7D6-4AF5-9DD7-85D62100DB69}"/>
    <dgm:cxn modelId="{0C5F088E-7D88-4B7E-9D16-4F7F87EEDC1D}" type="presOf" srcId="{981D6498-EB7C-4483-BE0B-D5A9938486A2}" destId="{28DCC6E8-21AE-414E-96E9-B1757C07727B}" srcOrd="1" destOrd="0" presId="urn:microsoft.com/office/officeart/2005/8/layout/hierarchy2"/>
    <dgm:cxn modelId="{F26DBEDF-3420-4BFD-B9A2-660066916459}" type="presOf" srcId="{2FD8F7FD-6924-4705-AEAB-D34509842D1F}" destId="{43BF392F-156D-4C32-A01A-084A01E6C212}" srcOrd="1" destOrd="0" presId="urn:microsoft.com/office/officeart/2005/8/layout/hierarchy2"/>
    <dgm:cxn modelId="{CCB23CF2-DCBA-4F4A-A01C-2CBF8989BA35}" srcId="{FB46C5EE-6B77-413C-969A-F1E252584261}" destId="{1376120A-0F45-4F21-922F-B07A11A78C60}" srcOrd="0" destOrd="0" parTransId="{981D6498-EB7C-4483-BE0B-D5A9938486A2}" sibTransId="{976D2E22-54C1-4B98-B5A3-AEB936F2C457}"/>
    <dgm:cxn modelId="{90684F01-EC20-4D73-8357-51E5E8301DD4}" type="presOf" srcId="{7912BA87-7BC1-44FE-99F9-A20ED92E097A}" destId="{CF965A1B-CEA1-4DF8-A8C9-B039AC50F803}" srcOrd="0" destOrd="0" presId="urn:microsoft.com/office/officeart/2005/8/layout/hierarchy2"/>
    <dgm:cxn modelId="{8366C5C6-3CD6-4494-8136-20F2EF6260CB}" type="presOf" srcId="{A0D429A6-047D-4E0F-85DA-3DEFAC5F44F4}" destId="{614F8111-F83D-4488-8A6F-22B182B3C8F8}" srcOrd="0" destOrd="0" presId="urn:microsoft.com/office/officeart/2005/8/layout/hierarchy2"/>
    <dgm:cxn modelId="{71685109-2A53-4DA1-B9DB-8994BA8DD1E5}" srcId="{B54FCB8C-B215-408D-9535-736DE21DD997}" destId="{FB46C5EE-6B77-413C-969A-F1E252584261}" srcOrd="1" destOrd="0" parTransId="{2FD8F7FD-6924-4705-AEAB-D34509842D1F}" sibTransId="{3EBB4592-3C4B-481A-8AFD-5B1541E876CE}"/>
    <dgm:cxn modelId="{46635301-4BE3-4249-B4A8-6BAF037DCD72}" type="presOf" srcId="{FB46C5EE-6B77-413C-969A-F1E252584261}" destId="{819DB79D-0D41-444C-B1D5-29A677837959}" srcOrd="0" destOrd="0" presId="urn:microsoft.com/office/officeart/2005/8/layout/hierarchy2"/>
    <dgm:cxn modelId="{285B343F-5389-4B29-AEEA-DDEBFDF6BC66}" type="presParOf" srcId="{A7ACE7B6-FEF7-41E6-83DC-5EA98178E7A1}" destId="{144E82A8-4774-461E-9F1C-7C14F6BEB700}" srcOrd="0" destOrd="0" presId="urn:microsoft.com/office/officeart/2005/8/layout/hierarchy2"/>
    <dgm:cxn modelId="{742F64D7-0648-4A2F-8CB4-91377D9FCE54}" type="presParOf" srcId="{144E82A8-4774-461E-9F1C-7C14F6BEB700}" destId="{509AEEC3-1973-4E62-8F14-E323C1488376}" srcOrd="0" destOrd="0" presId="urn:microsoft.com/office/officeart/2005/8/layout/hierarchy2"/>
    <dgm:cxn modelId="{59E73055-016D-4837-958A-C2E8AD32CF34}" type="presParOf" srcId="{144E82A8-4774-461E-9F1C-7C14F6BEB700}" destId="{B620DF2E-7867-4E52-85A8-B08B80931F6D}" srcOrd="1" destOrd="0" presId="urn:microsoft.com/office/officeart/2005/8/layout/hierarchy2"/>
    <dgm:cxn modelId="{1035B525-1BBF-428C-B498-B055AAFD1ED4}" type="presParOf" srcId="{B620DF2E-7867-4E52-85A8-B08B80931F6D}" destId="{D44A93F4-3B8D-40DB-8F7F-1E1B406CD0A8}" srcOrd="0" destOrd="0" presId="urn:microsoft.com/office/officeart/2005/8/layout/hierarchy2"/>
    <dgm:cxn modelId="{6EED03B9-FD32-444A-8EC7-E9B2876EBEDA}" type="presParOf" srcId="{D44A93F4-3B8D-40DB-8F7F-1E1B406CD0A8}" destId="{2BE9E998-A4FD-46DB-A8DE-C94A9D325AEF}" srcOrd="0" destOrd="0" presId="urn:microsoft.com/office/officeart/2005/8/layout/hierarchy2"/>
    <dgm:cxn modelId="{53D6E52A-D915-4675-9EC7-55B2A1029175}" type="presParOf" srcId="{B620DF2E-7867-4E52-85A8-B08B80931F6D}" destId="{6FAB991F-A37A-4672-88CB-E90D30E74A0D}" srcOrd="1" destOrd="0" presId="urn:microsoft.com/office/officeart/2005/8/layout/hierarchy2"/>
    <dgm:cxn modelId="{987311BF-0B19-4BAE-B1CF-5DECD7E96F42}" type="presParOf" srcId="{6FAB991F-A37A-4672-88CB-E90D30E74A0D}" destId="{C93AF1A9-285D-459B-B23F-F637CDE8DEF5}" srcOrd="0" destOrd="0" presId="urn:microsoft.com/office/officeart/2005/8/layout/hierarchy2"/>
    <dgm:cxn modelId="{B8C885F5-5FE9-4186-950C-99E46D091F06}" type="presParOf" srcId="{6FAB991F-A37A-4672-88CB-E90D30E74A0D}" destId="{BA47E180-2804-41EA-9E43-B805A1000C87}" srcOrd="1" destOrd="0" presId="urn:microsoft.com/office/officeart/2005/8/layout/hierarchy2"/>
    <dgm:cxn modelId="{622EEB0B-BE92-4038-8F81-87474CA8537C}" type="presParOf" srcId="{BA47E180-2804-41EA-9E43-B805A1000C87}" destId="{0BE05B64-C508-47FE-A693-C94481136CC8}" srcOrd="0" destOrd="0" presId="urn:microsoft.com/office/officeart/2005/8/layout/hierarchy2"/>
    <dgm:cxn modelId="{5E10C612-942A-41FD-8DE6-96168CF3591F}" type="presParOf" srcId="{0BE05B64-C508-47FE-A693-C94481136CC8}" destId="{526BA41A-E1F3-4B1E-9955-1269CD5A7124}" srcOrd="0" destOrd="0" presId="urn:microsoft.com/office/officeart/2005/8/layout/hierarchy2"/>
    <dgm:cxn modelId="{2846A512-AAE3-4AC2-909C-A6469DEBA31F}" type="presParOf" srcId="{BA47E180-2804-41EA-9E43-B805A1000C87}" destId="{16A4191C-FDC3-4690-BAE1-5FB408A0CC46}" srcOrd="1" destOrd="0" presId="urn:microsoft.com/office/officeart/2005/8/layout/hierarchy2"/>
    <dgm:cxn modelId="{55846145-F3F3-40B0-A8EA-26CEE7AE3E2F}" type="presParOf" srcId="{16A4191C-FDC3-4690-BAE1-5FB408A0CC46}" destId="{7F293050-63EF-4D23-AA63-ED5D1C1FAD26}" srcOrd="0" destOrd="0" presId="urn:microsoft.com/office/officeart/2005/8/layout/hierarchy2"/>
    <dgm:cxn modelId="{EABA9302-68E4-45E4-ACCC-02459A37EC28}" type="presParOf" srcId="{16A4191C-FDC3-4690-BAE1-5FB408A0CC46}" destId="{D46F25C8-6DF2-422C-8324-E9F63EBEFF86}" srcOrd="1" destOrd="0" presId="urn:microsoft.com/office/officeart/2005/8/layout/hierarchy2"/>
    <dgm:cxn modelId="{53A206CA-5064-474A-B113-B94CBD476B39}" type="presParOf" srcId="{BA47E180-2804-41EA-9E43-B805A1000C87}" destId="{F2A425B6-8102-4C2F-98C6-DD0A19C81317}" srcOrd="2" destOrd="0" presId="urn:microsoft.com/office/officeart/2005/8/layout/hierarchy2"/>
    <dgm:cxn modelId="{284993FF-163C-41D7-A98D-50A32556DDAC}" type="presParOf" srcId="{F2A425B6-8102-4C2F-98C6-DD0A19C81317}" destId="{6395F85A-7B4D-4F51-A911-4BEC337B8A40}" srcOrd="0" destOrd="0" presId="urn:microsoft.com/office/officeart/2005/8/layout/hierarchy2"/>
    <dgm:cxn modelId="{797A978B-F073-4B71-8AFF-5B1EC6EBB8D0}" type="presParOf" srcId="{BA47E180-2804-41EA-9E43-B805A1000C87}" destId="{CAF0551B-2925-4774-815A-2F15F2E3010D}" srcOrd="3" destOrd="0" presId="urn:microsoft.com/office/officeart/2005/8/layout/hierarchy2"/>
    <dgm:cxn modelId="{972824E7-1040-4248-88A6-CC6EF6110C3D}" type="presParOf" srcId="{CAF0551B-2925-4774-815A-2F15F2E3010D}" destId="{614F8111-F83D-4488-8A6F-22B182B3C8F8}" srcOrd="0" destOrd="0" presId="urn:microsoft.com/office/officeart/2005/8/layout/hierarchy2"/>
    <dgm:cxn modelId="{05B46137-F353-43A4-AC16-135DBAE9635D}" type="presParOf" srcId="{CAF0551B-2925-4774-815A-2F15F2E3010D}" destId="{FDD96196-9F50-4669-B292-B0236674FDC2}" srcOrd="1" destOrd="0" presId="urn:microsoft.com/office/officeart/2005/8/layout/hierarchy2"/>
    <dgm:cxn modelId="{4D3D9120-F16E-4DBD-984E-0889D856DADB}" type="presParOf" srcId="{BA47E180-2804-41EA-9E43-B805A1000C87}" destId="{540AAC7E-43CE-4990-A600-1B48DAB416CE}" srcOrd="4" destOrd="0" presId="urn:microsoft.com/office/officeart/2005/8/layout/hierarchy2"/>
    <dgm:cxn modelId="{59171D24-E51F-4636-B22C-700EC7EA0540}" type="presParOf" srcId="{540AAC7E-43CE-4990-A600-1B48DAB416CE}" destId="{655360E5-BDC6-4112-897E-73499C2C5A0B}" srcOrd="0" destOrd="0" presId="urn:microsoft.com/office/officeart/2005/8/layout/hierarchy2"/>
    <dgm:cxn modelId="{6F0832E7-471D-4B2D-B982-64F92672E060}" type="presParOf" srcId="{BA47E180-2804-41EA-9E43-B805A1000C87}" destId="{8C6CFCB6-CA40-42A2-AB48-814EE75BDDA6}" srcOrd="5" destOrd="0" presId="urn:microsoft.com/office/officeart/2005/8/layout/hierarchy2"/>
    <dgm:cxn modelId="{A0F8556B-FF4D-44A4-8DF4-6231FB07C6FF}" type="presParOf" srcId="{8C6CFCB6-CA40-42A2-AB48-814EE75BDDA6}" destId="{CF965A1B-CEA1-4DF8-A8C9-B039AC50F803}" srcOrd="0" destOrd="0" presId="urn:microsoft.com/office/officeart/2005/8/layout/hierarchy2"/>
    <dgm:cxn modelId="{9D061658-7024-4454-86A6-4121331BFBF2}" type="presParOf" srcId="{8C6CFCB6-CA40-42A2-AB48-814EE75BDDA6}" destId="{942EE735-1977-43A8-868D-9301AFCBF15B}" srcOrd="1" destOrd="0" presId="urn:microsoft.com/office/officeart/2005/8/layout/hierarchy2"/>
    <dgm:cxn modelId="{928BE59B-49CA-4CF9-A20E-F6D648F03CE2}" type="presParOf" srcId="{B620DF2E-7867-4E52-85A8-B08B80931F6D}" destId="{19C77596-63E7-4062-9B68-F70BCB2AD706}" srcOrd="2" destOrd="0" presId="urn:microsoft.com/office/officeart/2005/8/layout/hierarchy2"/>
    <dgm:cxn modelId="{472DF069-746F-4B6D-8E39-189360B1FDD8}" type="presParOf" srcId="{19C77596-63E7-4062-9B68-F70BCB2AD706}" destId="{43BF392F-156D-4C32-A01A-084A01E6C212}" srcOrd="0" destOrd="0" presId="urn:microsoft.com/office/officeart/2005/8/layout/hierarchy2"/>
    <dgm:cxn modelId="{632191F2-4ACD-4C48-A5D3-927C213C0FA4}" type="presParOf" srcId="{B620DF2E-7867-4E52-85A8-B08B80931F6D}" destId="{57E83927-329E-4307-96F9-44CAFC71B1A1}" srcOrd="3" destOrd="0" presId="urn:microsoft.com/office/officeart/2005/8/layout/hierarchy2"/>
    <dgm:cxn modelId="{8B2E9106-436F-4A90-8CEB-BE672C049B9F}" type="presParOf" srcId="{57E83927-329E-4307-96F9-44CAFC71B1A1}" destId="{819DB79D-0D41-444C-B1D5-29A677837959}" srcOrd="0" destOrd="0" presId="urn:microsoft.com/office/officeart/2005/8/layout/hierarchy2"/>
    <dgm:cxn modelId="{FBA17BEF-4E30-4953-8592-2F33B2796BA6}" type="presParOf" srcId="{57E83927-329E-4307-96F9-44CAFC71B1A1}" destId="{DAC7686B-836E-4B5E-9EF2-E2DC1811CB89}" srcOrd="1" destOrd="0" presId="urn:microsoft.com/office/officeart/2005/8/layout/hierarchy2"/>
    <dgm:cxn modelId="{B01CCCD7-B5BF-4DC9-88C9-6285FAFCF313}" type="presParOf" srcId="{DAC7686B-836E-4B5E-9EF2-E2DC1811CB89}" destId="{3E7366A5-DAA3-457B-9495-779822ABDE6F}" srcOrd="0" destOrd="0" presId="urn:microsoft.com/office/officeart/2005/8/layout/hierarchy2"/>
    <dgm:cxn modelId="{3F3E9FC1-8336-4139-8C22-0FB5265E48A0}" type="presParOf" srcId="{3E7366A5-DAA3-457B-9495-779822ABDE6F}" destId="{28DCC6E8-21AE-414E-96E9-B1757C07727B}" srcOrd="0" destOrd="0" presId="urn:microsoft.com/office/officeart/2005/8/layout/hierarchy2"/>
    <dgm:cxn modelId="{5BEC8F7D-4A56-4BB7-96BE-80F7EA7EA376}" type="presParOf" srcId="{DAC7686B-836E-4B5E-9EF2-E2DC1811CB89}" destId="{2E5A3AB2-87D0-449E-A531-52733807C856}" srcOrd="1" destOrd="0" presId="urn:microsoft.com/office/officeart/2005/8/layout/hierarchy2"/>
    <dgm:cxn modelId="{60184207-322E-4B72-8F0E-BD1D6A1F5AAC}" type="presParOf" srcId="{2E5A3AB2-87D0-449E-A531-52733807C856}" destId="{BE88F9AF-C69E-4D53-86E3-FE87AC955AA1}" srcOrd="0" destOrd="0" presId="urn:microsoft.com/office/officeart/2005/8/layout/hierarchy2"/>
    <dgm:cxn modelId="{4DCFBF17-0C4C-4B79-BB58-ED0CECDEAAF9}" type="presParOf" srcId="{2E5A3AB2-87D0-449E-A531-52733807C856}" destId="{238F4BBD-9FD7-4707-B57A-14BEFCBF6EB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9D3DF8-76F8-4080-B72D-DB0020205D20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69CB95D-6F9C-4EB8-A995-D5D9E6987C79}">
      <dgm:prSet phldrT="[Texto]"/>
      <dgm:spPr/>
      <dgm:t>
        <a:bodyPr/>
        <a:lstStyle/>
        <a:p>
          <a:r>
            <a:rPr lang="es-EC" dirty="0" smtClean="0"/>
            <a:t>Fertilidad del suelo es la capacidad para ofrecer las necesidades nutricionales de los cultivos. Se condicionan por factores físicos, químicos y biológicos</a:t>
          </a:r>
          <a:endParaRPr lang="es-EC" dirty="0"/>
        </a:p>
      </dgm:t>
    </dgm:pt>
    <dgm:pt modelId="{A9ACB4D3-4CEB-4B49-8F08-FF907BB55B5D}" type="parTrans" cxnId="{90852327-C362-4550-89F9-70954D5EF780}">
      <dgm:prSet/>
      <dgm:spPr/>
      <dgm:t>
        <a:bodyPr/>
        <a:lstStyle/>
        <a:p>
          <a:endParaRPr lang="es-EC"/>
        </a:p>
      </dgm:t>
    </dgm:pt>
    <dgm:pt modelId="{608DF802-E681-451A-97B0-EBAE4ED1744F}" type="sibTrans" cxnId="{90852327-C362-4550-89F9-70954D5EF780}">
      <dgm:prSet/>
      <dgm:spPr/>
      <dgm:t>
        <a:bodyPr/>
        <a:lstStyle/>
        <a:p>
          <a:endParaRPr lang="es-EC"/>
        </a:p>
      </dgm:t>
    </dgm:pt>
    <dgm:pt modelId="{A6758D5F-EA9E-4987-9F0C-97C4AF067F8A}">
      <dgm:prSet phldrT="[Texto]"/>
      <dgm:spPr/>
      <dgm:t>
        <a:bodyPr/>
        <a:lstStyle/>
        <a:p>
          <a:r>
            <a:rPr lang="es-EC" dirty="0" smtClean="0"/>
            <a:t>Una plantación fertilizada de manera balanceada es menos afectada por plagas y enfermedades</a:t>
          </a:r>
          <a:endParaRPr lang="es-EC" dirty="0"/>
        </a:p>
      </dgm:t>
    </dgm:pt>
    <dgm:pt modelId="{A9AB52CE-C71C-4B59-B1F6-74E2D5DACC19}" type="parTrans" cxnId="{BF3DAFD9-2B0D-41AD-9AC7-64EF1831578C}">
      <dgm:prSet/>
      <dgm:spPr/>
      <dgm:t>
        <a:bodyPr/>
        <a:lstStyle/>
        <a:p>
          <a:endParaRPr lang="es-EC"/>
        </a:p>
      </dgm:t>
    </dgm:pt>
    <dgm:pt modelId="{9F675A7C-C17B-4A91-AB53-E5340296FCBA}" type="sibTrans" cxnId="{BF3DAFD9-2B0D-41AD-9AC7-64EF1831578C}">
      <dgm:prSet/>
      <dgm:spPr/>
      <dgm:t>
        <a:bodyPr/>
        <a:lstStyle/>
        <a:p>
          <a:endParaRPr lang="es-EC"/>
        </a:p>
      </dgm:t>
    </dgm:pt>
    <dgm:pt modelId="{CFCD9670-5050-425C-9ED8-F5B3863D61EB}">
      <dgm:prSet phldrT="[Texto]"/>
      <dgm:spPr/>
      <dgm:t>
        <a:bodyPr/>
        <a:lstStyle/>
        <a:p>
          <a:r>
            <a:rPr lang="es-EC" dirty="0" smtClean="0"/>
            <a:t>Fertilización Química</a:t>
          </a:r>
          <a:endParaRPr lang="es-EC" dirty="0"/>
        </a:p>
      </dgm:t>
    </dgm:pt>
    <dgm:pt modelId="{2576AB1C-4FC9-4B15-AB9F-EC1038E8C39D}" type="parTrans" cxnId="{0FED2928-42D9-4A5A-8924-7243CA1A0F49}">
      <dgm:prSet/>
      <dgm:spPr/>
      <dgm:t>
        <a:bodyPr/>
        <a:lstStyle/>
        <a:p>
          <a:endParaRPr lang="es-EC"/>
        </a:p>
      </dgm:t>
    </dgm:pt>
    <dgm:pt modelId="{0E9222A0-EEE1-4BDF-B265-570D3DA2FD85}" type="sibTrans" cxnId="{0FED2928-42D9-4A5A-8924-7243CA1A0F49}">
      <dgm:prSet/>
      <dgm:spPr/>
      <dgm:t>
        <a:bodyPr/>
        <a:lstStyle/>
        <a:p>
          <a:endParaRPr lang="es-EC"/>
        </a:p>
      </dgm:t>
    </dgm:pt>
    <dgm:pt modelId="{26349B0B-E0EE-43C8-8D4A-3D72756E48F4}">
      <dgm:prSet phldrT="[Texto]"/>
      <dgm:spPr/>
      <dgm:t>
        <a:bodyPr/>
        <a:lstStyle/>
        <a:p>
          <a:r>
            <a:rPr lang="es-EC" dirty="0" smtClean="0"/>
            <a:t>Fertilización Orgánica</a:t>
          </a:r>
          <a:endParaRPr lang="es-EC" dirty="0"/>
        </a:p>
      </dgm:t>
    </dgm:pt>
    <dgm:pt modelId="{E234460F-5CA9-47F3-81BE-FEE392F7D0CA}" type="parTrans" cxnId="{A1DBB897-A524-401E-ADB4-5A56A892664E}">
      <dgm:prSet/>
      <dgm:spPr/>
      <dgm:t>
        <a:bodyPr/>
        <a:lstStyle/>
        <a:p>
          <a:endParaRPr lang="es-EC"/>
        </a:p>
      </dgm:t>
    </dgm:pt>
    <dgm:pt modelId="{44BA8FC2-77C9-47FB-B172-32AF5935F6ED}" type="sibTrans" cxnId="{A1DBB897-A524-401E-ADB4-5A56A892664E}">
      <dgm:prSet/>
      <dgm:spPr/>
      <dgm:t>
        <a:bodyPr/>
        <a:lstStyle/>
        <a:p>
          <a:endParaRPr lang="es-EC"/>
        </a:p>
      </dgm:t>
    </dgm:pt>
    <dgm:pt modelId="{F8CD83D0-ECC6-453E-B60D-72CBA640DDEE}">
      <dgm:prSet phldrT="[Texto]"/>
      <dgm:spPr/>
      <dgm:t>
        <a:bodyPr/>
        <a:lstStyle/>
        <a:p>
          <a:r>
            <a:rPr lang="es-EC" dirty="0" smtClean="0"/>
            <a:t>La combinación de abono </a:t>
          </a:r>
          <a:r>
            <a:rPr lang="es-EC" dirty="0" err="1" smtClean="0"/>
            <a:t>organomineral</a:t>
          </a:r>
          <a:r>
            <a:rPr lang="es-EC" dirty="0" smtClean="0"/>
            <a:t>:   materia orgánica + fertilizante químico, ofrece mayores ventajas al cultivo</a:t>
          </a:r>
          <a:endParaRPr lang="es-EC" dirty="0"/>
        </a:p>
      </dgm:t>
    </dgm:pt>
    <dgm:pt modelId="{9B4D998B-DB13-4B7E-94EE-528ED85A0972}" type="parTrans" cxnId="{E1EEFF7B-80C4-41AF-A09C-2B0793D274C0}">
      <dgm:prSet/>
      <dgm:spPr/>
      <dgm:t>
        <a:bodyPr/>
        <a:lstStyle/>
        <a:p>
          <a:endParaRPr lang="es-EC"/>
        </a:p>
      </dgm:t>
    </dgm:pt>
    <dgm:pt modelId="{87B3728A-A6CF-4EB8-AAEC-BDE2D9F0788F}" type="sibTrans" cxnId="{E1EEFF7B-80C4-41AF-A09C-2B0793D274C0}">
      <dgm:prSet/>
      <dgm:spPr/>
      <dgm:t>
        <a:bodyPr/>
        <a:lstStyle/>
        <a:p>
          <a:endParaRPr lang="es-EC"/>
        </a:p>
      </dgm:t>
    </dgm:pt>
    <dgm:pt modelId="{5B0969E0-C39C-4D9B-897B-E16BF56D96F7}">
      <dgm:prSet/>
      <dgm:spPr/>
      <dgm:t>
        <a:bodyPr/>
        <a:lstStyle/>
        <a:p>
          <a:r>
            <a:rPr lang="es-EC" dirty="0" smtClean="0"/>
            <a:t>Debemos mantener en el tiempo los niveles de nutrientes del suelo, debido a su constante extracción y a las pérdidas que se presentan a nivel del perfil del suelo</a:t>
          </a:r>
          <a:endParaRPr lang="es-EC" dirty="0"/>
        </a:p>
      </dgm:t>
    </dgm:pt>
    <dgm:pt modelId="{7A1DE1A4-2E6F-4C98-B8DF-D609038C05FF}" type="parTrans" cxnId="{E7D82B24-437E-4A59-A4E3-3F027ACE89D3}">
      <dgm:prSet/>
      <dgm:spPr/>
      <dgm:t>
        <a:bodyPr/>
        <a:lstStyle/>
        <a:p>
          <a:endParaRPr lang="es-EC"/>
        </a:p>
      </dgm:t>
    </dgm:pt>
    <dgm:pt modelId="{3D9EE94F-51B0-4F96-ACB4-6AD238723063}" type="sibTrans" cxnId="{E7D82B24-437E-4A59-A4E3-3F027ACE89D3}">
      <dgm:prSet/>
      <dgm:spPr/>
      <dgm:t>
        <a:bodyPr/>
        <a:lstStyle/>
        <a:p>
          <a:endParaRPr lang="es-EC"/>
        </a:p>
      </dgm:t>
    </dgm:pt>
    <dgm:pt modelId="{051569BA-E4AA-4326-9533-3302488D04CF}" type="pres">
      <dgm:prSet presAssocID="{249D3DF8-76F8-4080-B72D-DB0020205D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7867687-CC4D-4595-9A73-FE6956033F24}" type="pres">
      <dgm:prSet presAssocID="{769CB95D-6F9C-4EB8-A995-D5D9E6987C79}" presName="vertFlow" presStyleCnt="0"/>
      <dgm:spPr/>
    </dgm:pt>
    <dgm:pt modelId="{89E8DE8A-03F3-4F14-B4FC-9780C06360A2}" type="pres">
      <dgm:prSet presAssocID="{769CB95D-6F9C-4EB8-A995-D5D9E6987C79}" presName="header" presStyleLbl="node1" presStyleIdx="0" presStyleCnt="2"/>
      <dgm:spPr/>
      <dgm:t>
        <a:bodyPr/>
        <a:lstStyle/>
        <a:p>
          <a:endParaRPr lang="es-EC"/>
        </a:p>
      </dgm:t>
    </dgm:pt>
    <dgm:pt modelId="{F6D870E8-0886-48CF-8D4D-EF73E0D340D8}" type="pres">
      <dgm:prSet presAssocID="{A9AB52CE-C71C-4B59-B1F6-74E2D5DACC19}" presName="parTrans" presStyleLbl="sibTrans2D1" presStyleIdx="0" presStyleCnt="4"/>
      <dgm:spPr/>
      <dgm:t>
        <a:bodyPr/>
        <a:lstStyle/>
        <a:p>
          <a:endParaRPr lang="es-EC"/>
        </a:p>
      </dgm:t>
    </dgm:pt>
    <dgm:pt modelId="{6CA41268-BA92-4BA3-8375-8BFC62D8B6F9}" type="pres">
      <dgm:prSet presAssocID="{A6758D5F-EA9E-4987-9F0C-97C4AF067F8A}" presName="child" presStyleLbl="alignAccFollow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82EFED-F1EC-4CF7-BA6B-AE7E2C559769}" type="pres">
      <dgm:prSet presAssocID="{9F675A7C-C17B-4A91-AB53-E5340296FCBA}" presName="sibTrans" presStyleLbl="sibTrans2D1" presStyleIdx="1" presStyleCnt="4"/>
      <dgm:spPr/>
      <dgm:t>
        <a:bodyPr/>
        <a:lstStyle/>
        <a:p>
          <a:endParaRPr lang="es-EC"/>
        </a:p>
      </dgm:t>
    </dgm:pt>
    <dgm:pt modelId="{A878FB55-A984-45E5-A023-4AC868214374}" type="pres">
      <dgm:prSet presAssocID="{5B0969E0-C39C-4D9B-897B-E16BF56D96F7}" presName="child" presStyleLbl="alignAccFollow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6FE7D60-C437-4262-8D58-0E426A89A672}" type="pres">
      <dgm:prSet presAssocID="{769CB95D-6F9C-4EB8-A995-D5D9E6987C79}" presName="hSp" presStyleCnt="0"/>
      <dgm:spPr/>
    </dgm:pt>
    <dgm:pt modelId="{79546364-0A4E-4457-A022-31565956B04C}" type="pres">
      <dgm:prSet presAssocID="{CFCD9670-5050-425C-9ED8-F5B3863D61EB}" presName="vertFlow" presStyleCnt="0"/>
      <dgm:spPr/>
    </dgm:pt>
    <dgm:pt modelId="{AACBCC69-9515-4514-898C-60EAB02B65F9}" type="pres">
      <dgm:prSet presAssocID="{CFCD9670-5050-425C-9ED8-F5B3863D61EB}" presName="header" presStyleLbl="node1" presStyleIdx="1" presStyleCnt="2" custLinFactNeighborX="-580" custLinFactNeighborY="-8257"/>
      <dgm:spPr/>
      <dgm:t>
        <a:bodyPr/>
        <a:lstStyle/>
        <a:p>
          <a:endParaRPr lang="es-EC"/>
        </a:p>
      </dgm:t>
    </dgm:pt>
    <dgm:pt modelId="{3CBCE433-C02D-41EB-A5D7-EC847406D142}" type="pres">
      <dgm:prSet presAssocID="{E234460F-5CA9-47F3-81BE-FEE392F7D0CA}" presName="parTrans" presStyleLbl="sibTrans2D1" presStyleIdx="2" presStyleCnt="4"/>
      <dgm:spPr/>
      <dgm:t>
        <a:bodyPr/>
        <a:lstStyle/>
        <a:p>
          <a:endParaRPr lang="es-EC"/>
        </a:p>
      </dgm:t>
    </dgm:pt>
    <dgm:pt modelId="{76652208-5074-44AF-BCAB-62315456C265}" type="pres">
      <dgm:prSet presAssocID="{26349B0B-E0EE-43C8-8D4A-3D72756E48F4}" presName="child" presStyleLbl="alignAccFollow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A5311C-F528-423A-9DB0-B5CB15058DC8}" type="pres">
      <dgm:prSet presAssocID="{44BA8FC2-77C9-47FB-B172-32AF5935F6ED}" presName="sibTrans" presStyleLbl="sibTrans2D1" presStyleIdx="3" presStyleCnt="4"/>
      <dgm:spPr/>
      <dgm:t>
        <a:bodyPr/>
        <a:lstStyle/>
        <a:p>
          <a:endParaRPr lang="es-EC"/>
        </a:p>
      </dgm:t>
    </dgm:pt>
    <dgm:pt modelId="{05AC9BD9-4BAE-46BB-B90E-888E428D366E}" type="pres">
      <dgm:prSet presAssocID="{F8CD83D0-ECC6-453E-B60D-72CBA640DDEE}" presName="child" presStyleLbl="alignAccFollow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D137139-5BF4-45A2-873A-F887864A4803}" type="presOf" srcId="{CFCD9670-5050-425C-9ED8-F5B3863D61EB}" destId="{AACBCC69-9515-4514-898C-60EAB02B65F9}" srcOrd="0" destOrd="0" presId="urn:microsoft.com/office/officeart/2005/8/layout/lProcess1"/>
    <dgm:cxn modelId="{E7D82B24-437E-4A59-A4E3-3F027ACE89D3}" srcId="{769CB95D-6F9C-4EB8-A995-D5D9E6987C79}" destId="{5B0969E0-C39C-4D9B-897B-E16BF56D96F7}" srcOrd="1" destOrd="0" parTransId="{7A1DE1A4-2E6F-4C98-B8DF-D609038C05FF}" sibTransId="{3D9EE94F-51B0-4F96-ACB4-6AD238723063}"/>
    <dgm:cxn modelId="{4BB196FE-D855-4D0A-A667-615E999CC6F4}" type="presOf" srcId="{9F675A7C-C17B-4A91-AB53-E5340296FCBA}" destId="{A982EFED-F1EC-4CF7-BA6B-AE7E2C559769}" srcOrd="0" destOrd="0" presId="urn:microsoft.com/office/officeart/2005/8/layout/lProcess1"/>
    <dgm:cxn modelId="{07878741-288D-447B-80F3-09E23C3F08C1}" type="presOf" srcId="{A6758D5F-EA9E-4987-9F0C-97C4AF067F8A}" destId="{6CA41268-BA92-4BA3-8375-8BFC62D8B6F9}" srcOrd="0" destOrd="0" presId="urn:microsoft.com/office/officeart/2005/8/layout/lProcess1"/>
    <dgm:cxn modelId="{90852327-C362-4550-89F9-70954D5EF780}" srcId="{249D3DF8-76F8-4080-B72D-DB0020205D20}" destId="{769CB95D-6F9C-4EB8-A995-D5D9E6987C79}" srcOrd="0" destOrd="0" parTransId="{A9ACB4D3-4CEB-4B49-8F08-FF907BB55B5D}" sibTransId="{608DF802-E681-451A-97B0-EBAE4ED1744F}"/>
    <dgm:cxn modelId="{BF3DAFD9-2B0D-41AD-9AC7-64EF1831578C}" srcId="{769CB95D-6F9C-4EB8-A995-D5D9E6987C79}" destId="{A6758D5F-EA9E-4987-9F0C-97C4AF067F8A}" srcOrd="0" destOrd="0" parTransId="{A9AB52CE-C71C-4B59-B1F6-74E2D5DACC19}" sibTransId="{9F675A7C-C17B-4A91-AB53-E5340296FCBA}"/>
    <dgm:cxn modelId="{9C9FC8E4-9104-4D08-9049-6901719F5B0C}" type="presOf" srcId="{249D3DF8-76F8-4080-B72D-DB0020205D20}" destId="{051569BA-E4AA-4326-9533-3302488D04CF}" srcOrd="0" destOrd="0" presId="urn:microsoft.com/office/officeart/2005/8/layout/lProcess1"/>
    <dgm:cxn modelId="{51839174-0FFF-404A-B893-BACAD0D5B452}" type="presOf" srcId="{E234460F-5CA9-47F3-81BE-FEE392F7D0CA}" destId="{3CBCE433-C02D-41EB-A5D7-EC847406D142}" srcOrd="0" destOrd="0" presId="urn:microsoft.com/office/officeart/2005/8/layout/lProcess1"/>
    <dgm:cxn modelId="{98831D06-2D11-4804-9184-D665D3252556}" type="presOf" srcId="{F8CD83D0-ECC6-453E-B60D-72CBA640DDEE}" destId="{05AC9BD9-4BAE-46BB-B90E-888E428D366E}" srcOrd="0" destOrd="0" presId="urn:microsoft.com/office/officeart/2005/8/layout/lProcess1"/>
    <dgm:cxn modelId="{0FED2928-42D9-4A5A-8924-7243CA1A0F49}" srcId="{249D3DF8-76F8-4080-B72D-DB0020205D20}" destId="{CFCD9670-5050-425C-9ED8-F5B3863D61EB}" srcOrd="1" destOrd="0" parTransId="{2576AB1C-4FC9-4B15-AB9F-EC1038E8C39D}" sibTransId="{0E9222A0-EEE1-4BDF-B265-570D3DA2FD85}"/>
    <dgm:cxn modelId="{005318D1-FB86-49AF-B2D0-E896136260C6}" type="presOf" srcId="{769CB95D-6F9C-4EB8-A995-D5D9E6987C79}" destId="{89E8DE8A-03F3-4F14-B4FC-9780C06360A2}" srcOrd="0" destOrd="0" presId="urn:microsoft.com/office/officeart/2005/8/layout/lProcess1"/>
    <dgm:cxn modelId="{A1DBB897-A524-401E-ADB4-5A56A892664E}" srcId="{CFCD9670-5050-425C-9ED8-F5B3863D61EB}" destId="{26349B0B-E0EE-43C8-8D4A-3D72756E48F4}" srcOrd="0" destOrd="0" parTransId="{E234460F-5CA9-47F3-81BE-FEE392F7D0CA}" sibTransId="{44BA8FC2-77C9-47FB-B172-32AF5935F6ED}"/>
    <dgm:cxn modelId="{D9A63604-1E63-4B71-9564-1FB3DA60D692}" type="presOf" srcId="{26349B0B-E0EE-43C8-8D4A-3D72756E48F4}" destId="{76652208-5074-44AF-BCAB-62315456C265}" srcOrd="0" destOrd="0" presId="urn:microsoft.com/office/officeart/2005/8/layout/lProcess1"/>
    <dgm:cxn modelId="{91130116-70A1-469D-A879-57CD537F4B87}" type="presOf" srcId="{44BA8FC2-77C9-47FB-B172-32AF5935F6ED}" destId="{67A5311C-F528-423A-9DB0-B5CB15058DC8}" srcOrd="0" destOrd="0" presId="urn:microsoft.com/office/officeart/2005/8/layout/lProcess1"/>
    <dgm:cxn modelId="{E1EEFF7B-80C4-41AF-A09C-2B0793D274C0}" srcId="{CFCD9670-5050-425C-9ED8-F5B3863D61EB}" destId="{F8CD83D0-ECC6-453E-B60D-72CBA640DDEE}" srcOrd="1" destOrd="0" parTransId="{9B4D998B-DB13-4B7E-94EE-528ED85A0972}" sibTransId="{87B3728A-A6CF-4EB8-AAEC-BDE2D9F0788F}"/>
    <dgm:cxn modelId="{3698A33A-F45C-49B0-B27B-DE1A88E87F74}" type="presOf" srcId="{5B0969E0-C39C-4D9B-897B-E16BF56D96F7}" destId="{A878FB55-A984-45E5-A023-4AC868214374}" srcOrd="0" destOrd="0" presId="urn:microsoft.com/office/officeart/2005/8/layout/lProcess1"/>
    <dgm:cxn modelId="{9B056621-83FF-47C8-B887-2E992A8056A1}" type="presOf" srcId="{A9AB52CE-C71C-4B59-B1F6-74E2D5DACC19}" destId="{F6D870E8-0886-48CF-8D4D-EF73E0D340D8}" srcOrd="0" destOrd="0" presId="urn:microsoft.com/office/officeart/2005/8/layout/lProcess1"/>
    <dgm:cxn modelId="{DE00A39A-9F1B-4CC8-A73C-B98D86D74479}" type="presParOf" srcId="{051569BA-E4AA-4326-9533-3302488D04CF}" destId="{47867687-CC4D-4595-9A73-FE6956033F24}" srcOrd="0" destOrd="0" presId="urn:microsoft.com/office/officeart/2005/8/layout/lProcess1"/>
    <dgm:cxn modelId="{2D022EEA-3FBC-4DF5-8410-EBAEB3A2B11C}" type="presParOf" srcId="{47867687-CC4D-4595-9A73-FE6956033F24}" destId="{89E8DE8A-03F3-4F14-B4FC-9780C06360A2}" srcOrd="0" destOrd="0" presId="urn:microsoft.com/office/officeart/2005/8/layout/lProcess1"/>
    <dgm:cxn modelId="{4C3397F9-C5A4-4CE8-97CE-72AE775EF14F}" type="presParOf" srcId="{47867687-CC4D-4595-9A73-FE6956033F24}" destId="{F6D870E8-0886-48CF-8D4D-EF73E0D340D8}" srcOrd="1" destOrd="0" presId="urn:microsoft.com/office/officeart/2005/8/layout/lProcess1"/>
    <dgm:cxn modelId="{1F71B72F-0418-4815-B5BC-0B3C66FC2AA8}" type="presParOf" srcId="{47867687-CC4D-4595-9A73-FE6956033F24}" destId="{6CA41268-BA92-4BA3-8375-8BFC62D8B6F9}" srcOrd="2" destOrd="0" presId="urn:microsoft.com/office/officeart/2005/8/layout/lProcess1"/>
    <dgm:cxn modelId="{CEC7BE70-47B2-43A4-B7C0-B85E23D1E215}" type="presParOf" srcId="{47867687-CC4D-4595-9A73-FE6956033F24}" destId="{A982EFED-F1EC-4CF7-BA6B-AE7E2C559769}" srcOrd="3" destOrd="0" presId="urn:microsoft.com/office/officeart/2005/8/layout/lProcess1"/>
    <dgm:cxn modelId="{9945EC95-773B-4D00-ADC3-EA12B0B94124}" type="presParOf" srcId="{47867687-CC4D-4595-9A73-FE6956033F24}" destId="{A878FB55-A984-45E5-A023-4AC868214374}" srcOrd="4" destOrd="0" presId="urn:microsoft.com/office/officeart/2005/8/layout/lProcess1"/>
    <dgm:cxn modelId="{25D813AA-D7D8-4667-AE78-DFE222DB88EC}" type="presParOf" srcId="{051569BA-E4AA-4326-9533-3302488D04CF}" destId="{F6FE7D60-C437-4262-8D58-0E426A89A672}" srcOrd="1" destOrd="0" presId="urn:microsoft.com/office/officeart/2005/8/layout/lProcess1"/>
    <dgm:cxn modelId="{BEAD4B79-6C91-4228-A57D-01F728E93572}" type="presParOf" srcId="{051569BA-E4AA-4326-9533-3302488D04CF}" destId="{79546364-0A4E-4457-A022-31565956B04C}" srcOrd="2" destOrd="0" presId="urn:microsoft.com/office/officeart/2005/8/layout/lProcess1"/>
    <dgm:cxn modelId="{D58875AE-7188-487A-94CC-F2259E15C52A}" type="presParOf" srcId="{79546364-0A4E-4457-A022-31565956B04C}" destId="{AACBCC69-9515-4514-898C-60EAB02B65F9}" srcOrd="0" destOrd="0" presId="urn:microsoft.com/office/officeart/2005/8/layout/lProcess1"/>
    <dgm:cxn modelId="{A8AD1721-329F-49DF-A632-0602B9D7AFD5}" type="presParOf" srcId="{79546364-0A4E-4457-A022-31565956B04C}" destId="{3CBCE433-C02D-41EB-A5D7-EC847406D142}" srcOrd="1" destOrd="0" presId="urn:microsoft.com/office/officeart/2005/8/layout/lProcess1"/>
    <dgm:cxn modelId="{2E9CBDF9-17F6-4F24-8862-6CEC7532F4A3}" type="presParOf" srcId="{79546364-0A4E-4457-A022-31565956B04C}" destId="{76652208-5074-44AF-BCAB-62315456C265}" srcOrd="2" destOrd="0" presId="urn:microsoft.com/office/officeart/2005/8/layout/lProcess1"/>
    <dgm:cxn modelId="{3AC5D475-A389-4967-A4FB-177B248AC208}" type="presParOf" srcId="{79546364-0A4E-4457-A022-31565956B04C}" destId="{67A5311C-F528-423A-9DB0-B5CB15058DC8}" srcOrd="3" destOrd="0" presId="urn:microsoft.com/office/officeart/2005/8/layout/lProcess1"/>
    <dgm:cxn modelId="{9BE94FF9-6D7F-4868-91A6-32529FC0A9CB}" type="presParOf" srcId="{79546364-0A4E-4457-A022-31565956B04C}" destId="{05AC9BD9-4BAE-46BB-B90E-888E428D366E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9AEEC3-1973-4E62-8F14-E323C1488376}">
      <dsp:nvSpPr>
        <dsp:cNvPr id="0" name=""/>
        <dsp:cNvSpPr/>
      </dsp:nvSpPr>
      <dsp:spPr>
        <a:xfrm>
          <a:off x="2829454" y="2363587"/>
          <a:ext cx="2054322" cy="1027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Plátano en el mundo</a:t>
          </a:r>
          <a:endParaRPr lang="es-EC" sz="1900" kern="1200" dirty="0"/>
        </a:p>
      </dsp:txBody>
      <dsp:txXfrm>
        <a:off x="2859539" y="2393672"/>
        <a:ext cx="1994152" cy="966991"/>
      </dsp:txXfrm>
    </dsp:sp>
    <dsp:sp modelId="{D44A93F4-3B8D-40DB-8F7F-1E1B406CD0A8}">
      <dsp:nvSpPr>
        <dsp:cNvPr id="0" name=""/>
        <dsp:cNvSpPr/>
      </dsp:nvSpPr>
      <dsp:spPr>
        <a:xfrm rot="18289469">
          <a:off x="4575170" y="2266335"/>
          <a:ext cx="143894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38942" y="20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258667" y="2250576"/>
        <a:ext cx="71947" cy="71947"/>
      </dsp:txXfrm>
    </dsp:sp>
    <dsp:sp modelId="{C93AF1A9-285D-459B-B23F-F637CDE8DEF5}">
      <dsp:nvSpPr>
        <dsp:cNvPr id="0" name=""/>
        <dsp:cNvSpPr/>
      </dsp:nvSpPr>
      <dsp:spPr>
        <a:xfrm>
          <a:off x="5705505" y="1182351"/>
          <a:ext cx="2054322" cy="1027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Plátano en el Ecuador</a:t>
          </a:r>
          <a:endParaRPr lang="es-EC" sz="1900" kern="1200" dirty="0"/>
        </a:p>
      </dsp:txBody>
      <dsp:txXfrm>
        <a:off x="5735590" y="1212436"/>
        <a:ext cx="1994152" cy="966991"/>
      </dsp:txXfrm>
    </dsp:sp>
    <dsp:sp modelId="{0BE05B64-C508-47FE-A693-C94481136CC8}">
      <dsp:nvSpPr>
        <dsp:cNvPr id="0" name=""/>
        <dsp:cNvSpPr/>
      </dsp:nvSpPr>
      <dsp:spPr>
        <a:xfrm rot="18289469">
          <a:off x="7451221" y="1085099"/>
          <a:ext cx="143894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38942" y="202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8134719" y="1069341"/>
        <a:ext cx="71947" cy="71947"/>
      </dsp:txXfrm>
    </dsp:sp>
    <dsp:sp modelId="{7F293050-63EF-4D23-AA63-ED5D1C1FAD26}">
      <dsp:nvSpPr>
        <dsp:cNvPr id="0" name=""/>
        <dsp:cNvSpPr/>
      </dsp:nvSpPr>
      <dsp:spPr>
        <a:xfrm>
          <a:off x="8581557" y="1116"/>
          <a:ext cx="2054322" cy="1027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Inician</a:t>
          </a:r>
          <a:r>
            <a:rPr lang="es-EC" sz="1900" kern="1200" baseline="0" dirty="0" smtClean="0"/>
            <a:t> exportaciones en la década del 70</a:t>
          </a:r>
          <a:endParaRPr lang="es-EC" sz="1900" kern="1200" dirty="0"/>
        </a:p>
      </dsp:txBody>
      <dsp:txXfrm>
        <a:off x="8611642" y="31201"/>
        <a:ext cx="1994152" cy="966991"/>
      </dsp:txXfrm>
    </dsp:sp>
    <dsp:sp modelId="{F2A425B6-8102-4C2F-98C6-DD0A19C81317}">
      <dsp:nvSpPr>
        <dsp:cNvPr id="0" name=""/>
        <dsp:cNvSpPr/>
      </dsp:nvSpPr>
      <dsp:spPr>
        <a:xfrm>
          <a:off x="7759828" y="1675717"/>
          <a:ext cx="82172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21728" y="202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8150149" y="1675389"/>
        <a:ext cx="41086" cy="41086"/>
      </dsp:txXfrm>
    </dsp:sp>
    <dsp:sp modelId="{614F8111-F83D-4488-8A6F-22B182B3C8F8}">
      <dsp:nvSpPr>
        <dsp:cNvPr id="0" name=""/>
        <dsp:cNvSpPr/>
      </dsp:nvSpPr>
      <dsp:spPr>
        <a:xfrm>
          <a:off x="8581557" y="1182351"/>
          <a:ext cx="2054322" cy="1027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Existen 144 981 ha de plátano </a:t>
          </a:r>
          <a:endParaRPr lang="es-EC" sz="1900" kern="1200" dirty="0"/>
        </a:p>
      </dsp:txBody>
      <dsp:txXfrm>
        <a:off x="8611642" y="1212436"/>
        <a:ext cx="1994152" cy="966991"/>
      </dsp:txXfrm>
    </dsp:sp>
    <dsp:sp modelId="{540AAC7E-43CE-4990-A600-1B48DAB416CE}">
      <dsp:nvSpPr>
        <dsp:cNvPr id="0" name=""/>
        <dsp:cNvSpPr/>
      </dsp:nvSpPr>
      <dsp:spPr>
        <a:xfrm rot="3310531">
          <a:off x="7451221" y="2266335"/>
          <a:ext cx="143894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38942" y="202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8134719" y="2250576"/>
        <a:ext cx="71947" cy="71947"/>
      </dsp:txXfrm>
    </dsp:sp>
    <dsp:sp modelId="{CF965A1B-CEA1-4DF8-A8C9-B039AC50F803}">
      <dsp:nvSpPr>
        <dsp:cNvPr id="0" name=""/>
        <dsp:cNvSpPr/>
      </dsp:nvSpPr>
      <dsp:spPr>
        <a:xfrm>
          <a:off x="8581557" y="2363587"/>
          <a:ext cx="2054322" cy="1027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err="1" smtClean="0"/>
            <a:t>Sigatoka</a:t>
          </a:r>
          <a:r>
            <a:rPr lang="es-EC" sz="1900" kern="1200" dirty="0" smtClean="0"/>
            <a:t> negra, Nematodos, Picudo negro, Virosis,</a:t>
          </a:r>
          <a:endParaRPr lang="es-EC" sz="1900" kern="1200" dirty="0"/>
        </a:p>
      </dsp:txBody>
      <dsp:txXfrm>
        <a:off x="8611642" y="2393672"/>
        <a:ext cx="1994152" cy="966991"/>
      </dsp:txXfrm>
    </dsp:sp>
    <dsp:sp modelId="{19C77596-63E7-4062-9B68-F70BCB2AD706}">
      <dsp:nvSpPr>
        <dsp:cNvPr id="0" name=""/>
        <dsp:cNvSpPr/>
      </dsp:nvSpPr>
      <dsp:spPr>
        <a:xfrm rot="3310531">
          <a:off x="4575170" y="3447570"/>
          <a:ext cx="143894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38942" y="20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258667" y="3431811"/>
        <a:ext cx="71947" cy="71947"/>
      </dsp:txXfrm>
    </dsp:sp>
    <dsp:sp modelId="{819DB79D-0D41-444C-B1D5-29A677837959}">
      <dsp:nvSpPr>
        <dsp:cNvPr id="0" name=""/>
        <dsp:cNvSpPr/>
      </dsp:nvSpPr>
      <dsp:spPr>
        <a:xfrm>
          <a:off x="5705505" y="3544822"/>
          <a:ext cx="2054322" cy="1027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Producción en Ecuador</a:t>
          </a:r>
          <a:endParaRPr lang="es-EC" sz="1900" kern="1200" dirty="0"/>
        </a:p>
      </dsp:txBody>
      <dsp:txXfrm>
        <a:off x="5735590" y="3574907"/>
        <a:ext cx="1994152" cy="966991"/>
      </dsp:txXfrm>
    </dsp:sp>
    <dsp:sp modelId="{3E7366A5-DAA3-457B-9495-779822ABDE6F}">
      <dsp:nvSpPr>
        <dsp:cNvPr id="0" name=""/>
        <dsp:cNvSpPr/>
      </dsp:nvSpPr>
      <dsp:spPr>
        <a:xfrm>
          <a:off x="7759828" y="4038188"/>
          <a:ext cx="82172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21728" y="202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8150149" y="4037859"/>
        <a:ext cx="41086" cy="41086"/>
      </dsp:txXfrm>
    </dsp:sp>
    <dsp:sp modelId="{BE88F9AF-C69E-4D53-86E3-FE87AC955AA1}">
      <dsp:nvSpPr>
        <dsp:cNvPr id="0" name=""/>
        <dsp:cNvSpPr/>
      </dsp:nvSpPr>
      <dsp:spPr>
        <a:xfrm>
          <a:off x="8581557" y="3544822"/>
          <a:ext cx="2054322" cy="1027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Se exportan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 90 000 TM/año.</a:t>
          </a:r>
          <a:endParaRPr lang="es-EC" sz="1900" kern="1200" dirty="0"/>
        </a:p>
      </dsp:txBody>
      <dsp:txXfrm>
        <a:off x="8611642" y="3574907"/>
        <a:ext cx="1994152" cy="9669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E8DE8A-03F3-4F14-B4FC-9780C06360A2}">
      <dsp:nvSpPr>
        <dsp:cNvPr id="0" name=""/>
        <dsp:cNvSpPr/>
      </dsp:nvSpPr>
      <dsp:spPr>
        <a:xfrm>
          <a:off x="248829" y="2279"/>
          <a:ext cx="5308093" cy="13270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Fertilidad del suelo es la capacidad para ofrecer las necesidades nutricionales de los cultivos. Se condicionan por factores físicos, químicos y biológicos</a:t>
          </a:r>
          <a:endParaRPr lang="es-EC" sz="2100" kern="1200" dirty="0"/>
        </a:p>
      </dsp:txBody>
      <dsp:txXfrm>
        <a:off x="287696" y="41146"/>
        <a:ext cx="5230359" cy="1249289"/>
      </dsp:txXfrm>
    </dsp:sp>
    <dsp:sp modelId="{F6D870E8-0886-48CF-8D4D-EF73E0D340D8}">
      <dsp:nvSpPr>
        <dsp:cNvPr id="0" name=""/>
        <dsp:cNvSpPr/>
      </dsp:nvSpPr>
      <dsp:spPr>
        <a:xfrm rot="5400000">
          <a:off x="2786762" y="1445417"/>
          <a:ext cx="232229" cy="23222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A41268-BA92-4BA3-8375-8BFC62D8B6F9}">
      <dsp:nvSpPr>
        <dsp:cNvPr id="0" name=""/>
        <dsp:cNvSpPr/>
      </dsp:nvSpPr>
      <dsp:spPr>
        <a:xfrm>
          <a:off x="248829" y="1793761"/>
          <a:ext cx="5308093" cy="132702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Una plantación fertilizada de manera balanceada es menos afectada por plagas y enfermedades</a:t>
          </a:r>
          <a:endParaRPr lang="es-EC" sz="2100" kern="1200" dirty="0"/>
        </a:p>
      </dsp:txBody>
      <dsp:txXfrm>
        <a:off x="287696" y="1832628"/>
        <a:ext cx="5230359" cy="1249289"/>
      </dsp:txXfrm>
    </dsp:sp>
    <dsp:sp modelId="{A982EFED-F1EC-4CF7-BA6B-AE7E2C559769}">
      <dsp:nvSpPr>
        <dsp:cNvPr id="0" name=""/>
        <dsp:cNvSpPr/>
      </dsp:nvSpPr>
      <dsp:spPr>
        <a:xfrm rot="5400000">
          <a:off x="2786762" y="3236899"/>
          <a:ext cx="232229" cy="23222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78FB55-A984-45E5-A023-4AC868214374}">
      <dsp:nvSpPr>
        <dsp:cNvPr id="0" name=""/>
        <dsp:cNvSpPr/>
      </dsp:nvSpPr>
      <dsp:spPr>
        <a:xfrm>
          <a:off x="248829" y="3585242"/>
          <a:ext cx="5308093" cy="132702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Debemos mantener en el tiempo los niveles de nutrientes del suelo, debido a su constante extracción y a las pérdidas que se presentan a nivel del perfil del suelo</a:t>
          </a:r>
          <a:endParaRPr lang="es-EC" sz="2100" kern="1200" dirty="0"/>
        </a:p>
      </dsp:txBody>
      <dsp:txXfrm>
        <a:off x="287696" y="3624109"/>
        <a:ext cx="5230359" cy="1249289"/>
      </dsp:txXfrm>
    </dsp:sp>
    <dsp:sp modelId="{AACBCC69-9515-4514-898C-60EAB02B65F9}">
      <dsp:nvSpPr>
        <dsp:cNvPr id="0" name=""/>
        <dsp:cNvSpPr/>
      </dsp:nvSpPr>
      <dsp:spPr>
        <a:xfrm>
          <a:off x="6269269" y="0"/>
          <a:ext cx="5308093" cy="13270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Fertilización Química</a:t>
          </a:r>
          <a:endParaRPr lang="es-EC" sz="2100" kern="1200" dirty="0"/>
        </a:p>
      </dsp:txBody>
      <dsp:txXfrm>
        <a:off x="6308136" y="38867"/>
        <a:ext cx="5230359" cy="1249289"/>
      </dsp:txXfrm>
    </dsp:sp>
    <dsp:sp modelId="{3CBCE433-C02D-41EB-A5D7-EC847406D142}">
      <dsp:nvSpPr>
        <dsp:cNvPr id="0" name=""/>
        <dsp:cNvSpPr/>
      </dsp:nvSpPr>
      <dsp:spPr>
        <a:xfrm rot="5341003">
          <a:off x="8822008" y="1444277"/>
          <a:ext cx="233403" cy="23222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652208-5074-44AF-BCAB-62315456C265}">
      <dsp:nvSpPr>
        <dsp:cNvPr id="0" name=""/>
        <dsp:cNvSpPr/>
      </dsp:nvSpPr>
      <dsp:spPr>
        <a:xfrm>
          <a:off x="6300056" y="1793761"/>
          <a:ext cx="5308093" cy="132702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Fertilización Orgánica</a:t>
          </a:r>
          <a:endParaRPr lang="es-EC" sz="2100" kern="1200" dirty="0"/>
        </a:p>
      </dsp:txBody>
      <dsp:txXfrm>
        <a:off x="6338923" y="1832628"/>
        <a:ext cx="5230359" cy="1249289"/>
      </dsp:txXfrm>
    </dsp:sp>
    <dsp:sp modelId="{67A5311C-F528-423A-9DB0-B5CB15058DC8}">
      <dsp:nvSpPr>
        <dsp:cNvPr id="0" name=""/>
        <dsp:cNvSpPr/>
      </dsp:nvSpPr>
      <dsp:spPr>
        <a:xfrm rot="5400000">
          <a:off x="8837988" y="3236899"/>
          <a:ext cx="232229" cy="23222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AC9BD9-4BAE-46BB-B90E-888E428D366E}">
      <dsp:nvSpPr>
        <dsp:cNvPr id="0" name=""/>
        <dsp:cNvSpPr/>
      </dsp:nvSpPr>
      <dsp:spPr>
        <a:xfrm>
          <a:off x="6300056" y="3585242"/>
          <a:ext cx="5308093" cy="132702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La combinación de abono </a:t>
          </a:r>
          <a:r>
            <a:rPr lang="es-EC" sz="2100" kern="1200" dirty="0" err="1" smtClean="0"/>
            <a:t>organomineral</a:t>
          </a:r>
          <a:r>
            <a:rPr lang="es-EC" sz="2100" kern="1200" dirty="0" smtClean="0"/>
            <a:t>:   materia orgánica + fertilizante químico, ofrece mayores ventajas al cultivo</a:t>
          </a:r>
          <a:endParaRPr lang="es-EC" sz="2100" kern="1200" dirty="0"/>
        </a:p>
      </dsp:txBody>
      <dsp:txXfrm>
        <a:off x="6338923" y="3624109"/>
        <a:ext cx="5230359" cy="1249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0.17391</cdr:x>
      <cdr:y>0.6</cdr:y>
    </cdr:from>
    <cdr:to>
      <cdr:x>0.24165</cdr:x>
      <cdr:y>0.67986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440160" y="2592288"/>
          <a:ext cx="560949" cy="345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100" dirty="0"/>
            <a:t>AB</a:t>
          </a:r>
        </a:p>
      </cdr:txBody>
    </cdr:sp>
  </cdr:relSizeAnchor>
  <cdr:relSizeAnchor xmlns:cdr="http://schemas.openxmlformats.org/drawingml/2006/chartDrawing">
    <cdr:from>
      <cdr:x>0.4</cdr:x>
      <cdr:y>0.63333</cdr:y>
    </cdr:from>
    <cdr:to>
      <cdr:x>0.46764</cdr:x>
      <cdr:y>0.71319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3312368" y="2736304"/>
          <a:ext cx="560121" cy="345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100" dirty="0"/>
            <a:t>AB</a:t>
          </a:r>
        </a:p>
      </cdr:txBody>
    </cdr:sp>
  </cdr:relSizeAnchor>
  <cdr:relSizeAnchor xmlns:cdr="http://schemas.openxmlformats.org/drawingml/2006/chartDrawing">
    <cdr:from>
      <cdr:x>0.63333</cdr:x>
      <cdr:y>0.53125</cdr:y>
    </cdr:from>
    <cdr:to>
      <cdr:x>0.68125</cdr:x>
      <cdr:y>0.61458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2895600" y="1457325"/>
          <a:ext cx="219075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100"/>
            <a:t>A</a:t>
          </a:r>
        </a:p>
      </cdr:txBody>
    </cdr:sp>
  </cdr:relSizeAnchor>
  <cdr:relSizeAnchor xmlns:cdr="http://schemas.openxmlformats.org/drawingml/2006/chartDrawing">
    <cdr:from>
      <cdr:x>0.85217</cdr:x>
      <cdr:y>0.7</cdr:y>
    </cdr:from>
    <cdr:to>
      <cdr:x>0.89592</cdr:x>
      <cdr:y>0.77986</cdr:y>
    </cdr:to>
    <cdr:sp macro="" textlink="">
      <cdr:nvSpPr>
        <cdr:cNvPr id="5" name="4 CuadroTexto"/>
        <cdr:cNvSpPr txBox="1"/>
      </cdr:nvSpPr>
      <cdr:spPr>
        <a:xfrm xmlns:a="http://schemas.openxmlformats.org/drawingml/2006/main">
          <a:off x="7056784" y="3024336"/>
          <a:ext cx="362290" cy="345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100" dirty="0"/>
            <a:t>B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0.40508</cdr:x>
      <cdr:y>0.51806</cdr:y>
    </cdr:from>
    <cdr:to>
      <cdr:x>0.47591</cdr:x>
      <cdr:y>0.59445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2880320" y="2016224"/>
          <a:ext cx="503639" cy="2973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400" dirty="0"/>
            <a:t>A</a:t>
          </a:r>
        </a:p>
      </cdr:txBody>
    </cdr:sp>
  </cdr:relSizeAnchor>
  <cdr:relSizeAnchor xmlns:cdr="http://schemas.openxmlformats.org/drawingml/2006/chartDrawing">
    <cdr:from>
      <cdr:x>0.62708</cdr:x>
      <cdr:y>0.56944</cdr:y>
    </cdr:from>
    <cdr:to>
      <cdr:x>0.69583</cdr:x>
      <cdr:y>0.64583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2867025" y="1562100"/>
          <a:ext cx="314325" cy="209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400" dirty="0"/>
            <a:t>A</a:t>
          </a:r>
        </a:p>
      </cdr:txBody>
    </cdr:sp>
  </cdr:relSizeAnchor>
  <cdr:relSizeAnchor xmlns:cdr="http://schemas.openxmlformats.org/drawingml/2006/chartDrawing">
    <cdr:from>
      <cdr:x>0.84054</cdr:x>
      <cdr:y>0.64757</cdr:y>
    </cdr:from>
    <cdr:to>
      <cdr:x>0.92596</cdr:x>
      <cdr:y>0.73785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5976664" y="2520280"/>
          <a:ext cx="607382" cy="3513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400" dirty="0"/>
            <a:t>AB</a:t>
          </a:r>
        </a:p>
      </cdr:txBody>
    </cdr:sp>
  </cdr:relSizeAnchor>
  <cdr:relSizeAnchor xmlns:cdr="http://schemas.openxmlformats.org/drawingml/2006/chartDrawing">
    <cdr:from>
      <cdr:x>0.18228</cdr:x>
      <cdr:y>0.59207</cdr:y>
    </cdr:from>
    <cdr:to>
      <cdr:x>0.26353</cdr:x>
      <cdr:y>0.67193</cdr:y>
    </cdr:to>
    <cdr:sp macro="" textlink="">
      <cdr:nvSpPr>
        <cdr:cNvPr id="5" name="4 CuadroTexto"/>
        <cdr:cNvSpPr txBox="1"/>
      </cdr:nvSpPr>
      <cdr:spPr>
        <a:xfrm xmlns:a="http://schemas.openxmlformats.org/drawingml/2006/main">
          <a:off x="1296144" y="2304256"/>
          <a:ext cx="577731" cy="310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600" dirty="0"/>
            <a:t>B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0.24583</cdr:x>
      <cdr:y>0.60764</cdr:y>
    </cdr:from>
    <cdr:to>
      <cdr:x>0.30417</cdr:x>
      <cdr:y>0.69792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123950" y="1666875"/>
          <a:ext cx="266700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100"/>
            <a:t>B</a:t>
          </a:r>
        </a:p>
      </cdr:txBody>
    </cdr:sp>
  </cdr:relSizeAnchor>
  <cdr:relSizeAnchor xmlns:cdr="http://schemas.openxmlformats.org/drawingml/2006/chartDrawing">
    <cdr:from>
      <cdr:x>0.44375</cdr:x>
      <cdr:y>0.55903</cdr:y>
    </cdr:from>
    <cdr:to>
      <cdr:x>0.50833</cdr:x>
      <cdr:y>0.63542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2028825" y="1533525"/>
          <a:ext cx="295275" cy="209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100"/>
            <a:t>A</a:t>
          </a:r>
        </a:p>
      </cdr:txBody>
    </cdr:sp>
  </cdr:relSizeAnchor>
  <cdr:relSizeAnchor xmlns:cdr="http://schemas.openxmlformats.org/drawingml/2006/chartDrawing">
    <cdr:from>
      <cdr:x>0.64167</cdr:x>
      <cdr:y>0.54167</cdr:y>
    </cdr:from>
    <cdr:to>
      <cdr:x>0.69792</cdr:x>
      <cdr:y>0.63194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2933700" y="1485900"/>
          <a:ext cx="257175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100"/>
            <a:t>A</a:t>
          </a:r>
        </a:p>
      </cdr:txBody>
    </cdr:sp>
  </cdr:relSizeAnchor>
  <cdr:relSizeAnchor xmlns:cdr="http://schemas.openxmlformats.org/drawingml/2006/chartDrawing">
    <cdr:from>
      <cdr:x>0.8375</cdr:x>
      <cdr:y>0.5</cdr:y>
    </cdr:from>
    <cdr:to>
      <cdr:x>0.9</cdr:x>
      <cdr:y>0.57292</cdr:y>
    </cdr:to>
    <cdr:sp macro="" textlink="">
      <cdr:nvSpPr>
        <cdr:cNvPr id="5" name="4 CuadroTexto"/>
        <cdr:cNvSpPr txBox="1"/>
      </cdr:nvSpPr>
      <cdr:spPr>
        <a:xfrm xmlns:a="http://schemas.openxmlformats.org/drawingml/2006/main">
          <a:off x="3829050" y="1371600"/>
          <a:ext cx="285750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100"/>
            <a:t>A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0.21458</cdr:x>
      <cdr:y>0.68403</cdr:y>
    </cdr:from>
    <cdr:to>
      <cdr:x>0.27917</cdr:x>
      <cdr:y>0.76736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981075" y="1876425"/>
          <a:ext cx="295275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100"/>
            <a:t>B</a:t>
          </a:r>
        </a:p>
      </cdr:txBody>
    </cdr:sp>
  </cdr:relSizeAnchor>
  <cdr:relSizeAnchor xmlns:cdr="http://schemas.openxmlformats.org/drawingml/2006/chartDrawing">
    <cdr:from>
      <cdr:x>0.42083</cdr:x>
      <cdr:y>0.48264</cdr:y>
    </cdr:from>
    <cdr:to>
      <cdr:x>0.48125</cdr:x>
      <cdr:y>0.56597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1924050" y="1323975"/>
          <a:ext cx="276225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100"/>
            <a:t>A</a:t>
          </a:r>
        </a:p>
      </cdr:txBody>
    </cdr:sp>
  </cdr:relSizeAnchor>
  <cdr:relSizeAnchor xmlns:cdr="http://schemas.openxmlformats.org/drawingml/2006/chartDrawing">
    <cdr:from>
      <cdr:x>0.62708</cdr:x>
      <cdr:y>0.58333</cdr:y>
    </cdr:from>
    <cdr:to>
      <cdr:x>0.68542</cdr:x>
      <cdr:y>0.68056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2867025" y="1600200"/>
          <a:ext cx="266700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100"/>
            <a:t>A</a:t>
          </a:r>
        </a:p>
      </cdr:txBody>
    </cdr:sp>
  </cdr:relSizeAnchor>
  <cdr:relSizeAnchor xmlns:cdr="http://schemas.openxmlformats.org/drawingml/2006/chartDrawing">
    <cdr:from>
      <cdr:x>0.83542</cdr:x>
      <cdr:y>0.65625</cdr:y>
    </cdr:from>
    <cdr:to>
      <cdr:x>0.89583</cdr:x>
      <cdr:y>0.75694</cdr:y>
    </cdr:to>
    <cdr:sp macro="" textlink="">
      <cdr:nvSpPr>
        <cdr:cNvPr id="5" name="4 CuadroTexto"/>
        <cdr:cNvSpPr txBox="1"/>
      </cdr:nvSpPr>
      <cdr:spPr>
        <a:xfrm xmlns:a="http://schemas.openxmlformats.org/drawingml/2006/main">
          <a:off x="3819525" y="1800224"/>
          <a:ext cx="27622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100"/>
            <a:t>A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091" y="2000250"/>
            <a:ext cx="10099001" cy="2723674"/>
          </a:xfrm>
        </p:spPr>
        <p:txBody>
          <a:bodyPr anchor="b"/>
          <a:lstStyle>
            <a:lvl1pPr>
              <a:defRPr sz="80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8091" y="4800600"/>
            <a:ext cx="8650457" cy="112014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55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10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66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21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77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32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88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4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5E68E-46FB-4B93-9F99-4D132269D5C0}" type="datetimeFigureOut">
              <a:rPr lang="es-EC" smtClean="0"/>
              <a:t>30/01/2019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C71ED-9904-47E7-8BC5-70B6D7AFDF96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5E68E-46FB-4B93-9F99-4D132269D5C0}" type="datetimeFigureOut">
              <a:rPr lang="es-EC" smtClean="0"/>
              <a:t>30/01/2019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C71ED-9904-47E7-8BC5-70B6D7AFDF96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74880" y="288371"/>
            <a:ext cx="2346232" cy="6144101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2060" y="288371"/>
            <a:ext cx="8058799" cy="61441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5E68E-46FB-4B93-9F99-4D132269D5C0}" type="datetimeFigureOut">
              <a:rPr lang="es-EC" smtClean="0"/>
              <a:t>30/01/2019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C71ED-9904-47E7-8BC5-70B6D7AFDF96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5E68E-46FB-4B93-9F99-4D132269D5C0}" type="datetimeFigureOut">
              <a:rPr lang="es-EC" smtClean="0"/>
              <a:t>30/01/2019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C71ED-9904-47E7-8BC5-70B6D7AFDF96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972" y="5760720"/>
            <a:ext cx="10254140" cy="1226820"/>
          </a:xfrm>
        </p:spPr>
        <p:txBody>
          <a:bodyPr anchor="t"/>
          <a:lstStyle>
            <a:lvl1pPr algn="l">
              <a:defRPr sz="44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972" y="4045506"/>
            <a:ext cx="8213938" cy="1715215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5545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109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663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218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7726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327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8816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4361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5E68E-46FB-4B93-9F99-4D132269D5C0}" type="datetimeFigureOut">
              <a:rPr lang="es-EC" smtClean="0"/>
              <a:t>30/01/2019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C71ED-9904-47E7-8BC5-70B6D7AFDF96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061" y="1613002"/>
            <a:ext cx="4896485" cy="4819802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16586" y="1613002"/>
            <a:ext cx="4896485" cy="4819802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5E68E-46FB-4B93-9F99-4D132269D5C0}" type="datetimeFigureOut">
              <a:rPr lang="es-EC" smtClean="0"/>
              <a:t>30/01/2019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C71ED-9904-47E7-8BC5-70B6D7AFDF96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61" y="1611869"/>
            <a:ext cx="4896485" cy="67175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555452" indent="0">
              <a:buNone/>
              <a:defRPr sz="2400" b="1"/>
            </a:lvl2pPr>
            <a:lvl3pPr marL="1110905" indent="0">
              <a:buNone/>
              <a:defRPr sz="2200" b="1"/>
            </a:lvl3pPr>
            <a:lvl4pPr marL="1666357" indent="0">
              <a:buNone/>
              <a:defRPr sz="1900" b="1"/>
            </a:lvl4pPr>
            <a:lvl5pPr marL="2221809" indent="0">
              <a:buNone/>
              <a:defRPr sz="1900" b="1"/>
            </a:lvl5pPr>
            <a:lvl6pPr marL="2777261" indent="0">
              <a:buNone/>
              <a:defRPr sz="1900" b="1"/>
            </a:lvl6pPr>
            <a:lvl7pPr marL="3332714" indent="0">
              <a:buNone/>
              <a:defRPr sz="1900" b="1"/>
            </a:lvl7pPr>
            <a:lvl8pPr marL="3888166" indent="0">
              <a:buNone/>
              <a:defRPr sz="1900" b="1"/>
            </a:lvl8pPr>
            <a:lvl9pPr marL="4443618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061" y="2283619"/>
            <a:ext cx="4896485" cy="414885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16586" y="1611869"/>
            <a:ext cx="4896485" cy="67175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555452" indent="0">
              <a:buNone/>
              <a:defRPr sz="2400" b="1"/>
            </a:lvl2pPr>
            <a:lvl3pPr marL="1110905" indent="0">
              <a:buNone/>
              <a:defRPr sz="2200" b="1"/>
            </a:lvl3pPr>
            <a:lvl4pPr marL="1666357" indent="0">
              <a:buNone/>
              <a:defRPr sz="1900" b="1"/>
            </a:lvl4pPr>
            <a:lvl5pPr marL="2221809" indent="0">
              <a:buNone/>
              <a:defRPr sz="1900" b="1"/>
            </a:lvl5pPr>
            <a:lvl6pPr marL="2777261" indent="0">
              <a:buNone/>
              <a:defRPr sz="1900" b="1"/>
            </a:lvl6pPr>
            <a:lvl7pPr marL="3332714" indent="0">
              <a:buNone/>
              <a:defRPr sz="1900" b="1"/>
            </a:lvl7pPr>
            <a:lvl8pPr marL="3888166" indent="0">
              <a:buNone/>
              <a:defRPr sz="1900" b="1"/>
            </a:lvl8pPr>
            <a:lvl9pPr marL="4443618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16586" y="2283619"/>
            <a:ext cx="4896485" cy="414885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5E68E-46FB-4B93-9F99-4D132269D5C0}" type="datetimeFigureOut">
              <a:rPr lang="es-EC" smtClean="0"/>
              <a:t>30/01/2019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C71ED-9904-47E7-8BC5-70B6D7AFDF96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5E68E-46FB-4B93-9F99-4D132269D5C0}" type="datetimeFigureOut">
              <a:rPr lang="es-EC" smtClean="0"/>
              <a:t>30/01/2019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C71ED-9904-47E7-8BC5-70B6D7AFDF96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5E68E-46FB-4B93-9F99-4D132269D5C0}" type="datetimeFigureOut">
              <a:rPr lang="es-EC" smtClean="0"/>
              <a:t>30/01/2019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C71ED-9904-47E7-8BC5-70B6D7AFDF96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042" y="5770321"/>
            <a:ext cx="10405031" cy="624078"/>
          </a:xfrm>
        </p:spPr>
        <p:txBody>
          <a:bodyPr anchor="b"/>
          <a:lstStyle>
            <a:lvl1pPr algn="ctr">
              <a:defRPr sz="2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8040" y="6400800"/>
            <a:ext cx="10405032" cy="640080"/>
          </a:xfrm>
        </p:spPr>
        <p:txBody>
          <a:bodyPr>
            <a:normAutofit/>
          </a:bodyPr>
          <a:lstStyle>
            <a:lvl1pPr marL="0" indent="0" algn="ctr">
              <a:buNone/>
              <a:defRPr sz="1900"/>
            </a:lvl1pPr>
            <a:lvl2pPr marL="555452" indent="0">
              <a:buNone/>
              <a:defRPr sz="1500"/>
            </a:lvl2pPr>
            <a:lvl3pPr marL="1110905" indent="0">
              <a:buNone/>
              <a:defRPr sz="1200"/>
            </a:lvl3pPr>
            <a:lvl4pPr marL="1666357" indent="0">
              <a:buNone/>
              <a:defRPr sz="1100"/>
            </a:lvl4pPr>
            <a:lvl5pPr marL="2221809" indent="0">
              <a:buNone/>
              <a:defRPr sz="1100"/>
            </a:lvl5pPr>
            <a:lvl6pPr marL="2777261" indent="0">
              <a:buNone/>
              <a:defRPr sz="1100"/>
            </a:lvl6pPr>
            <a:lvl7pPr marL="3332714" indent="0">
              <a:buNone/>
              <a:defRPr sz="1100"/>
            </a:lvl7pPr>
            <a:lvl8pPr marL="3888166" indent="0">
              <a:buNone/>
              <a:defRPr sz="1100"/>
            </a:lvl8pPr>
            <a:lvl9pPr marL="4443618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5E68E-46FB-4B93-9F99-4D132269D5C0}" type="datetimeFigureOut">
              <a:rPr lang="es-EC" smtClean="0"/>
              <a:t>30/01/2019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C71ED-9904-47E7-8BC5-70B6D7AFDF96}" type="slidenum">
              <a:rPr lang="es-EC" smtClean="0"/>
              <a:t>‹Nº›</a:t>
            </a:fld>
            <a:endParaRPr lang="es-EC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8040" y="400050"/>
            <a:ext cx="10405031" cy="518998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960" y="5770042"/>
            <a:ext cx="10405031" cy="624357"/>
          </a:xfrm>
        </p:spPr>
        <p:txBody>
          <a:bodyPr anchor="b"/>
          <a:lstStyle>
            <a:lvl1pPr algn="ctr">
              <a:defRPr sz="27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323122" cy="5760720"/>
          </a:xfrm>
        </p:spPr>
        <p:txBody>
          <a:bodyPr/>
          <a:lstStyle>
            <a:lvl1pPr marL="0" indent="0">
              <a:buNone/>
              <a:defRPr sz="3900"/>
            </a:lvl1pPr>
            <a:lvl2pPr marL="555452" indent="0">
              <a:buNone/>
              <a:defRPr sz="3400"/>
            </a:lvl2pPr>
            <a:lvl3pPr marL="1110905" indent="0">
              <a:buNone/>
              <a:defRPr sz="2900"/>
            </a:lvl3pPr>
            <a:lvl4pPr marL="1666357" indent="0">
              <a:buNone/>
              <a:defRPr sz="2400"/>
            </a:lvl4pPr>
            <a:lvl5pPr marL="2221809" indent="0">
              <a:buNone/>
              <a:defRPr sz="2400"/>
            </a:lvl5pPr>
            <a:lvl6pPr marL="2777261" indent="0">
              <a:buNone/>
              <a:defRPr sz="2400"/>
            </a:lvl6pPr>
            <a:lvl7pPr marL="3332714" indent="0">
              <a:buNone/>
              <a:defRPr sz="2400"/>
            </a:lvl7pPr>
            <a:lvl8pPr marL="3888166" indent="0">
              <a:buNone/>
              <a:defRPr sz="2400"/>
            </a:lvl8pPr>
            <a:lvl9pPr marL="4443618" indent="0">
              <a:buNone/>
              <a:defRPr sz="24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960" y="6400800"/>
            <a:ext cx="10405031" cy="643280"/>
          </a:xfrm>
        </p:spPr>
        <p:txBody>
          <a:bodyPr>
            <a:normAutofit/>
          </a:bodyPr>
          <a:lstStyle>
            <a:lvl1pPr marL="0" indent="0" algn="ctr">
              <a:buNone/>
              <a:defRPr sz="1900"/>
            </a:lvl1pPr>
            <a:lvl2pPr marL="555452" indent="0">
              <a:buNone/>
              <a:defRPr sz="1500"/>
            </a:lvl2pPr>
            <a:lvl3pPr marL="1110905" indent="0">
              <a:buNone/>
              <a:defRPr sz="1200"/>
            </a:lvl3pPr>
            <a:lvl4pPr marL="1666357" indent="0">
              <a:buNone/>
              <a:defRPr sz="1100"/>
            </a:lvl4pPr>
            <a:lvl5pPr marL="2221809" indent="0">
              <a:buNone/>
              <a:defRPr sz="1100"/>
            </a:lvl5pPr>
            <a:lvl6pPr marL="2777261" indent="0">
              <a:buNone/>
              <a:defRPr sz="1100"/>
            </a:lvl6pPr>
            <a:lvl7pPr marL="3332714" indent="0">
              <a:buNone/>
              <a:defRPr sz="1100"/>
            </a:lvl7pPr>
            <a:lvl8pPr marL="3888166" indent="0">
              <a:buNone/>
              <a:defRPr sz="1100"/>
            </a:lvl8pPr>
            <a:lvl9pPr marL="4443618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5E68E-46FB-4B93-9F99-4D132269D5C0}" type="datetimeFigureOut">
              <a:rPr lang="es-EC" smtClean="0"/>
              <a:t>30/01/2019</a:t>
            </a:fld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EC71ED-9904-47E7-8BC5-70B6D7AFDF96}" type="slidenum">
              <a:rPr lang="es-EC" smtClean="0"/>
              <a:t>‹Nº›</a:t>
            </a:fld>
            <a:endParaRPr lang="es-EC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061" y="288370"/>
            <a:ext cx="10201011" cy="1200150"/>
          </a:xfrm>
          <a:prstGeom prst="rect">
            <a:avLst/>
          </a:prstGeom>
        </p:spPr>
        <p:txBody>
          <a:bodyPr vert="horz" lIns="111090" tIns="55545" rIns="111090" bIns="55545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61" y="1680210"/>
            <a:ext cx="10201011" cy="5040630"/>
          </a:xfrm>
          <a:prstGeom prst="rect">
            <a:avLst/>
          </a:prstGeom>
        </p:spPr>
        <p:txBody>
          <a:bodyPr vert="horz" lIns="111090" tIns="55545" rIns="111090" bIns="55545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323122" y="0"/>
            <a:ext cx="918091" cy="7200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090" tIns="55545" rIns="111090" bIns="55545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323122" y="5760720"/>
            <a:ext cx="918091" cy="7200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090" tIns="55545" rIns="111090" bIns="55545"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1635" y="5931408"/>
            <a:ext cx="734473" cy="416052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2200">
                <a:solidFill>
                  <a:srgbClr val="FFFFFF"/>
                </a:solidFill>
              </a:defRPr>
            </a:lvl1pPr>
          </a:lstStyle>
          <a:p>
            <a:fld id="{4BEC71ED-9904-47E7-8BC5-70B6D7AFDF96}" type="slidenum">
              <a:rPr lang="es-EC" smtClean="0"/>
              <a:t>‹Nº›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498449" y="4198398"/>
            <a:ext cx="2485645" cy="489649"/>
          </a:xfrm>
          <a:prstGeom prst="rect">
            <a:avLst/>
          </a:prstGeom>
        </p:spPr>
        <p:txBody>
          <a:bodyPr vert="horz" lIns="111090" tIns="55545" rIns="111090" bIns="55545" rtlCol="0" anchor="ctr"/>
          <a:lstStyle>
            <a:lvl1pPr algn="r">
              <a:defRPr sz="1500">
                <a:solidFill>
                  <a:schemeClr val="bg2"/>
                </a:solidFill>
              </a:defRPr>
            </a:lvl1pPr>
          </a:lstStyle>
          <a:p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61112" y="1675416"/>
            <a:ext cx="2560319" cy="489649"/>
          </a:xfrm>
          <a:prstGeom prst="rect">
            <a:avLst/>
          </a:prstGeom>
        </p:spPr>
        <p:txBody>
          <a:bodyPr vert="horz" lIns="111090" tIns="55545" rIns="111090" bIns="55545" rtlCol="0" anchor="ctr"/>
          <a:lstStyle>
            <a:lvl1pPr algn="l">
              <a:defRPr sz="1500">
                <a:solidFill>
                  <a:schemeClr val="bg2"/>
                </a:solidFill>
              </a:defRPr>
            </a:lvl1pPr>
          </a:lstStyle>
          <a:p>
            <a:fld id="{9FB5E68E-46FB-4B93-9F99-4D132269D5C0}" type="datetimeFigureOut">
              <a:rPr lang="es-EC" smtClean="0"/>
              <a:t>30/01/2019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110905" rtl="0" eaLnBrk="1" latinLnBrk="0" hangingPunct="1">
        <a:spcBef>
          <a:spcPct val="0"/>
        </a:spcBef>
        <a:buNone/>
        <a:defRPr sz="5600" kern="1200" cap="none" spc="-121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416589" indent="-277726" algn="l" defTabSz="1110905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777633" indent="-277726" algn="l" defTabSz="1110905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1995" indent="-277726" algn="l" defTabSz="1110905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55266" indent="-277726" algn="l" defTabSz="1110905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88538" indent="-277726" algn="l" defTabSz="1110905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7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110719" indent="-222181" algn="l" defTabSz="1110905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32900" indent="-222181" algn="l" defTabSz="1110905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555080" indent="-222181" algn="l" defTabSz="1110905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777261" indent="-222181" algn="l" defTabSz="1110905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1090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5452" algn="l" defTabSz="111090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10905" algn="l" defTabSz="111090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66357" algn="l" defTabSz="111090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21809" algn="l" defTabSz="111090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7261" algn="l" defTabSz="111090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32714" algn="l" defTabSz="111090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88166" algn="l" defTabSz="111090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43618" algn="l" defTabSz="111090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Imagen" descr="http://blogs.espe.edu.ec/wp-content/uploads/2013/07/Comunicado-2-1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89891" y="222446"/>
            <a:ext cx="9616312" cy="1805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215950" y="3456434"/>
            <a:ext cx="10770589" cy="1661008"/>
          </a:xfrm>
        </p:spPr>
        <p:txBody>
          <a:bodyPr>
            <a:noAutofit/>
          </a:bodyPr>
          <a:lstStyle/>
          <a:p>
            <a:pPr algn="ctr"/>
            <a:r>
              <a:rPr lang="es-ES" sz="2900" b="1" dirty="0"/>
              <a:t/>
            </a:r>
            <a:br>
              <a:rPr lang="es-ES" sz="2900" b="1" dirty="0"/>
            </a:br>
            <a:r>
              <a:rPr lang="es-EC" sz="2900" b="1" dirty="0"/>
              <a:t>DEPARTAMENTO DE CIENCIAS DE LA VIDA Y LA AGRICULTURA</a:t>
            </a:r>
            <a:br>
              <a:rPr lang="es-EC" sz="2900" b="1" dirty="0"/>
            </a:br>
            <a:r>
              <a:rPr lang="es-EC" sz="2900" b="1" dirty="0"/>
              <a:t>CARRERA DE INGENIERÍA AGROPECUARIA</a:t>
            </a:r>
            <a:br>
              <a:rPr lang="es-EC" sz="2900" b="1" dirty="0"/>
            </a:br>
            <a:r>
              <a:rPr lang="es-EC" sz="2900" dirty="0"/>
              <a:t/>
            </a:r>
            <a:br>
              <a:rPr lang="es-EC" sz="2900" dirty="0"/>
            </a:br>
            <a:r>
              <a:rPr lang="es-ES" sz="2900" dirty="0"/>
              <a:t>“</a:t>
            </a:r>
            <a:r>
              <a:rPr lang="es-EC" sz="2900" b="1" dirty="0"/>
              <a:t>EVALUACIÓN  DE ALTERNATIVAS SOSTENIBLES DE FERTILIZACIÓN EN EL CULTIVO DE PLÁTANO (</a:t>
            </a:r>
            <a:r>
              <a:rPr lang="es-EC" sz="2900" b="1" i="1" dirty="0"/>
              <a:t>Musa paradisiaca L.</a:t>
            </a:r>
            <a:r>
              <a:rPr lang="es-EC" sz="2900" b="1" dirty="0"/>
              <a:t>)</a:t>
            </a:r>
            <a:r>
              <a:rPr lang="es-ES" sz="2900" dirty="0"/>
              <a:t>”</a:t>
            </a:r>
            <a:r>
              <a:rPr lang="es-EC" sz="2900" dirty="0"/>
              <a:t/>
            </a:r>
            <a:br>
              <a:rPr lang="es-EC" sz="2900" dirty="0"/>
            </a:br>
            <a:endParaRPr lang="es-EC" sz="2900" dirty="0"/>
          </a:p>
        </p:txBody>
      </p:sp>
      <p:sp>
        <p:nvSpPr>
          <p:cNvPr id="6" name="Subtítulo 2"/>
          <p:cNvSpPr>
            <a:spLocks noGrp="1"/>
          </p:cNvSpPr>
          <p:nvPr>
            <p:ph type="subTitle" idx="1"/>
          </p:nvPr>
        </p:nvSpPr>
        <p:spPr>
          <a:xfrm>
            <a:off x="3456310" y="5112618"/>
            <a:ext cx="5328592" cy="1840183"/>
          </a:xfrm>
        </p:spPr>
        <p:txBody>
          <a:bodyPr>
            <a:normAutofit/>
          </a:bodyPr>
          <a:lstStyle/>
          <a:p>
            <a:r>
              <a:rPr lang="es-EC" dirty="0">
                <a:solidFill>
                  <a:schemeClr val="tx1"/>
                </a:solidFill>
              </a:rPr>
              <a:t>Autor: </a:t>
            </a:r>
            <a:r>
              <a:rPr lang="es-EC" dirty="0" smtClean="0">
                <a:solidFill>
                  <a:schemeClr val="tx1"/>
                </a:solidFill>
              </a:rPr>
              <a:t>	JHON LUIS</a:t>
            </a:r>
          </a:p>
          <a:p>
            <a:r>
              <a:rPr lang="es-EC" dirty="0">
                <a:solidFill>
                  <a:schemeClr val="tx1"/>
                </a:solidFill>
              </a:rPr>
              <a:t>	</a:t>
            </a:r>
            <a:r>
              <a:rPr lang="es-EC" dirty="0" smtClean="0">
                <a:solidFill>
                  <a:schemeClr val="tx1"/>
                </a:solidFill>
              </a:rPr>
              <a:t>GÓNGORA </a:t>
            </a:r>
            <a:r>
              <a:rPr lang="es-EC" dirty="0">
                <a:solidFill>
                  <a:schemeClr val="tx1"/>
                </a:solidFill>
              </a:rPr>
              <a:t>VERA</a:t>
            </a:r>
          </a:p>
          <a:p>
            <a:r>
              <a:rPr lang="es-EC" dirty="0">
                <a:solidFill>
                  <a:schemeClr val="tx1"/>
                </a:solidFill>
              </a:rPr>
              <a:t>                </a:t>
            </a:r>
            <a:r>
              <a:rPr lang="es-EC" dirty="0" smtClean="0">
                <a:solidFill>
                  <a:schemeClr val="tx1"/>
                </a:solidFill>
              </a:rPr>
              <a:t>SANTO </a:t>
            </a:r>
            <a:r>
              <a:rPr lang="es-EC" dirty="0">
                <a:solidFill>
                  <a:schemeClr val="tx1"/>
                </a:solidFill>
              </a:rPr>
              <a:t>DOMINGO</a:t>
            </a:r>
          </a:p>
          <a:p>
            <a:r>
              <a:rPr lang="es-EC" dirty="0">
                <a:solidFill>
                  <a:schemeClr val="tx1"/>
                </a:solidFill>
              </a:rPr>
              <a:t>                  </a:t>
            </a:r>
            <a:r>
              <a:rPr lang="es-EC" dirty="0" smtClean="0">
                <a:solidFill>
                  <a:schemeClr val="tx1"/>
                </a:solidFill>
              </a:rPr>
              <a:t>          2019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98" y="4608562"/>
            <a:ext cx="2511773" cy="241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287" y="4608562"/>
            <a:ext cx="3815916" cy="241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68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320406" y="-143966"/>
            <a:ext cx="10058400" cy="938870"/>
          </a:xfrm>
        </p:spPr>
        <p:txBody>
          <a:bodyPr/>
          <a:lstStyle/>
          <a:p>
            <a:pPr algn="ctr"/>
            <a:r>
              <a:rPr lang="es-EC" dirty="0" smtClean="0"/>
              <a:t>Resultados.</a:t>
            </a:r>
            <a:endParaRPr lang="es-EC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172860"/>
              </p:ext>
            </p:extLst>
          </p:nvPr>
        </p:nvGraphicFramePr>
        <p:xfrm>
          <a:off x="359966" y="621177"/>
          <a:ext cx="10945216" cy="7254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8232"/>
                <a:gridCol w="2393052"/>
                <a:gridCol w="1710776"/>
                <a:gridCol w="1775275"/>
                <a:gridCol w="1202606"/>
                <a:gridCol w="1775275"/>
              </a:tblGrid>
              <a:tr h="39310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Elemento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Unidad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marR="7537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Nivel óptimo para plátano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Valor inicial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Valor final de mejor tratamiento (T2)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</a:tr>
              <a:tr h="377660">
                <a:tc rowSpan="6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Macronutrientes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vert="vert27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Nitrógeno total (N)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mg/kg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35 – 60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 20.9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 27.86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</a:tr>
              <a:tr h="377660">
                <a:tc vMerge="1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Fosforo (P)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mg/kg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25 - 40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11.7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17.5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</a:tr>
              <a:tr h="377660">
                <a:tc vMerge="1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Potasio (K)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mg/kg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125 - 320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112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123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</a:tr>
              <a:tr h="377660">
                <a:tc vMerge="1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Magnesio (Mg)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mg/kg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45 - 135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69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75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</a:tr>
              <a:tr h="377660">
                <a:tc vMerge="1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Calcio (Ca)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mg/kg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600 - 1800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290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310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</a:tr>
              <a:tr h="377660">
                <a:tc vMerge="1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Azufre (S)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mg/kg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15 – 25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3.3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5.2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</a:tr>
              <a:tr h="37766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vert="vert27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Silicio (Si)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mg/kg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-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21.9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22.7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</a:tr>
              <a:tr h="377660">
                <a:tc rowSpan="5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Micronutrientes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vert="vert27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Hierro (Fe)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mg/kg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 – 50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147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147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</a:tr>
              <a:tr h="377660">
                <a:tc vMerge="1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Manganeso (Mn)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mg/kg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 – 30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32.1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32.5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</a:tr>
              <a:tr h="377660">
                <a:tc vMerge="1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Cobre (Cu)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mg/kg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1.0 - 4.0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3.3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3.3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</a:tr>
              <a:tr h="377660">
                <a:tc vMerge="1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Zinc (Zn)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mg/kg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1.2 - 6.0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6.3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6.8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</a:tr>
              <a:tr h="377660">
                <a:tc vMerge="1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Boro (B)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mg/kg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0.15 - 0.60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0.18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0.26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</a:tr>
              <a:tr h="377660">
                <a:tc rowSpan="4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Peligro de      salinidad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vert="vert27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Sodio (</a:t>
                      </a:r>
                      <a:r>
                        <a:rPr lang="es-EC" sz="1400" dirty="0" err="1">
                          <a:effectLst/>
                        </a:rPr>
                        <a:t>Na</a:t>
                      </a:r>
                      <a:r>
                        <a:rPr lang="es-EC" sz="1400" dirty="0">
                          <a:effectLst/>
                        </a:rPr>
                        <a:t>)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mg/kg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&lt; 140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4.2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4.5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</a:tr>
              <a:tr h="377660">
                <a:tc vMerge="1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Cloruro (Cl)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mg/cm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&lt; 210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4.4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4.9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</a:tr>
              <a:tr h="377660">
                <a:tc vMerge="1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pH (en KCl)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5.5 - 7.0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 5.6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5.8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</a:tr>
              <a:tr h="377660">
                <a:tc vMerge="1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Mat. </a:t>
                      </a:r>
                      <a:r>
                        <a:rPr lang="es-EC" sz="1400" dirty="0" err="1">
                          <a:effectLst/>
                        </a:rPr>
                        <a:t>Organica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%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 – 12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11.3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 11.1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637" marR="30637" marT="0" marB="0" anchor="ctr"/>
                </a:tc>
              </a:tr>
            </a:tbl>
          </a:graphicData>
        </a:graphic>
      </p:graphicFrame>
      <p:cxnSp>
        <p:nvCxnSpPr>
          <p:cNvPr id="7" name="6 Conector recto"/>
          <p:cNvCxnSpPr/>
          <p:nvPr/>
        </p:nvCxnSpPr>
        <p:spPr>
          <a:xfrm>
            <a:off x="2520206" y="1512218"/>
            <a:ext cx="770485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2520206" y="1944266"/>
            <a:ext cx="770485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2520206" y="2376314"/>
            <a:ext cx="770485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Rectángulo 8"/>
          <p:cNvSpPr/>
          <p:nvPr/>
        </p:nvSpPr>
        <p:spPr>
          <a:xfrm>
            <a:off x="0" y="144066"/>
            <a:ext cx="99682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800" b="1" dirty="0">
                <a:latin typeface="+mj-lt"/>
              </a:rPr>
              <a:t>Análisis inicial del suelo vs final </a:t>
            </a:r>
            <a:r>
              <a:rPr lang="es-EC" sz="1800" b="1" dirty="0" smtClean="0">
                <a:latin typeface="+mj-lt"/>
              </a:rPr>
              <a:t>del tratamiento </a:t>
            </a:r>
            <a:r>
              <a:rPr lang="es-EC" sz="1800" b="1" dirty="0">
                <a:latin typeface="+mj-lt"/>
              </a:rPr>
              <a:t>T2 </a:t>
            </a:r>
            <a:r>
              <a:rPr lang="es-EC" sz="1800" b="1" dirty="0" smtClean="0">
                <a:latin typeface="+mj-lt"/>
              </a:rPr>
              <a:t>(300gr/planta)</a:t>
            </a:r>
            <a:r>
              <a:rPr lang="es-EC" b="1" dirty="0" smtClean="0">
                <a:latin typeface="+mj-lt"/>
              </a:rPr>
              <a:t>.</a:t>
            </a:r>
            <a:endParaRPr lang="es-EC" b="1" dirty="0">
              <a:latin typeface="+mj-lt"/>
            </a:endParaRPr>
          </a:p>
        </p:txBody>
      </p:sp>
      <p:cxnSp>
        <p:nvCxnSpPr>
          <p:cNvPr id="12" name="11 Conector recto"/>
          <p:cNvCxnSpPr/>
          <p:nvPr/>
        </p:nvCxnSpPr>
        <p:spPr>
          <a:xfrm>
            <a:off x="2520206" y="2952378"/>
            <a:ext cx="770485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2263392" y="4176514"/>
            <a:ext cx="770485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40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320406" y="-143966"/>
            <a:ext cx="10058400" cy="938870"/>
          </a:xfrm>
        </p:spPr>
        <p:txBody>
          <a:bodyPr/>
          <a:lstStyle/>
          <a:p>
            <a:pPr algn="ctr"/>
            <a:r>
              <a:rPr lang="es-EC" dirty="0" smtClean="0"/>
              <a:t>Resultados.</a:t>
            </a:r>
            <a:endParaRPr lang="es-EC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520206" y="1512218"/>
            <a:ext cx="770485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2520206" y="1944266"/>
            <a:ext cx="770485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2520206" y="2376314"/>
            <a:ext cx="770485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2520206" y="4248522"/>
            <a:ext cx="770485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Rectángulo 8"/>
          <p:cNvSpPr/>
          <p:nvPr/>
        </p:nvSpPr>
        <p:spPr>
          <a:xfrm>
            <a:off x="0" y="144066"/>
            <a:ext cx="99682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800" b="1" dirty="0">
                <a:latin typeface="+mj-lt"/>
              </a:rPr>
              <a:t>Análisis inicial </a:t>
            </a:r>
            <a:r>
              <a:rPr lang="es-EC" sz="1800" b="1" dirty="0" smtClean="0">
                <a:latin typeface="+mj-lt"/>
              </a:rPr>
              <a:t>foliar </a:t>
            </a:r>
            <a:r>
              <a:rPr lang="es-EC" sz="1800" b="1" dirty="0">
                <a:latin typeface="+mj-lt"/>
              </a:rPr>
              <a:t>vs final </a:t>
            </a:r>
            <a:r>
              <a:rPr lang="es-EC" sz="1800" b="1" dirty="0" smtClean="0">
                <a:latin typeface="+mj-lt"/>
              </a:rPr>
              <a:t>del tratamiento </a:t>
            </a:r>
            <a:r>
              <a:rPr lang="es-EC" sz="1800" b="1" dirty="0">
                <a:latin typeface="+mj-lt"/>
              </a:rPr>
              <a:t>T2 </a:t>
            </a:r>
            <a:r>
              <a:rPr lang="es-EC" sz="1800" b="1" dirty="0" smtClean="0">
                <a:latin typeface="+mj-lt"/>
              </a:rPr>
              <a:t>(300gr/planta)</a:t>
            </a:r>
            <a:r>
              <a:rPr lang="es-EC" b="1" dirty="0" smtClean="0">
                <a:latin typeface="+mj-lt"/>
              </a:rPr>
              <a:t>.</a:t>
            </a:r>
            <a:endParaRPr lang="es-EC" b="1" dirty="0">
              <a:latin typeface="+mj-lt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659759"/>
              </p:ext>
            </p:extLst>
          </p:nvPr>
        </p:nvGraphicFramePr>
        <p:xfrm>
          <a:off x="575990" y="635557"/>
          <a:ext cx="10153202" cy="7071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6965"/>
                <a:gridCol w="2400987"/>
                <a:gridCol w="1759821"/>
                <a:gridCol w="1759821"/>
                <a:gridCol w="1213474"/>
                <a:gridCol w="1482134"/>
              </a:tblGrid>
              <a:tr h="66427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Elemento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Unidad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Rango Normal considerado para plátano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Valor Inicial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Tratamiento T2 (Fertilizante Químico)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ctr"/>
                </a:tc>
              </a:tr>
              <a:tr h="442847">
                <a:tc rowSpan="6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es-EC" sz="2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Macroelementos</a:t>
                      </a:r>
                      <a:endParaRPr lang="es-EC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vert="vert27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Nitrógeno Total (N)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 %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2.50 – 3.80 %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2.95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3.37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</a:tr>
              <a:tr h="442847">
                <a:tc vMerge="1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Fósforo (P) 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%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0.18 – 0.28 %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0.15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0.19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</a:tr>
              <a:tr h="442847">
                <a:tc vMerge="1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Potasio (K)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%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2.80 – 4.00 %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3.26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3.76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</a:tr>
              <a:tr h="442847">
                <a:tc vMerge="1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Magnesio (Mg)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%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 0.21 – 0.35 %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0.26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0.31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</a:tr>
              <a:tr h="442847">
                <a:tc vMerge="1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Calcio (Ca)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%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0.50 – 1.00 %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0.72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1.2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</a:tr>
              <a:tr h="442847">
                <a:tc vMerge="1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Azufre (S)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%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0.18 - 0.28 %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0.20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0.24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</a:tr>
              <a:tr h="44284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Silicio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%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0.81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0.79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</a:tr>
              <a:tr h="442847">
                <a:tc rowSpan="6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</a:t>
                      </a:r>
                      <a:r>
                        <a:rPr lang="es-EC" sz="2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Microelementos</a:t>
                      </a:r>
                      <a:endParaRPr lang="es-EC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vert="vert27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Sodio (</a:t>
                      </a:r>
                      <a:r>
                        <a:rPr lang="es-EC" sz="1600" dirty="0" err="1">
                          <a:effectLst/>
                        </a:rPr>
                        <a:t>Na</a:t>
                      </a:r>
                      <a:r>
                        <a:rPr lang="es-EC" sz="1600" dirty="0">
                          <a:effectLst/>
                        </a:rPr>
                        <a:t>)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%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0.01 - 0.10 %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0.06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0.07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</a:tr>
              <a:tr h="442847">
                <a:tc vMerge="1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Hierro (Fe)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ppm (mg/kg)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75 – 200 ppm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128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146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</a:tr>
              <a:tr h="442847">
                <a:tc vMerge="1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Manganeso (Mn)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ppm (mg/kg)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50 – 250 ppm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111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175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</a:tr>
              <a:tr h="442847">
                <a:tc vMerge="1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Cobre (Cu)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ppm (mg/kg)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 8 – 15 ppm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7.7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7.9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</a:tr>
              <a:tr h="442847">
                <a:tc vMerge="1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Zinc (Zn)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ppm (mg/kg)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20 – 60 ppm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21.2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25.67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</a:tr>
              <a:tr h="442847">
                <a:tc vMerge="1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Boro (B)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 ppm (mg/kg)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10 – 50 ppm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44.4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47.56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43" marR="36043" marT="0" marB="0" anchor="b"/>
                </a:tc>
              </a:tr>
            </a:tbl>
          </a:graphicData>
        </a:graphic>
      </p:graphicFrame>
      <p:cxnSp>
        <p:nvCxnSpPr>
          <p:cNvPr id="6" name="5 Conector recto"/>
          <p:cNvCxnSpPr/>
          <p:nvPr/>
        </p:nvCxnSpPr>
        <p:spPr>
          <a:xfrm>
            <a:off x="2160166" y="2376314"/>
            <a:ext cx="7808082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59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182813" y="288082"/>
            <a:ext cx="10058400" cy="874475"/>
          </a:xfrm>
        </p:spPr>
        <p:txBody>
          <a:bodyPr/>
          <a:lstStyle/>
          <a:p>
            <a:r>
              <a:rPr lang="es-EC" dirty="0" smtClean="0"/>
              <a:t>Número de Hojas</a:t>
            </a: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864022" y="1397819"/>
            <a:ext cx="10081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/>
              <a:t>Resumen ADEVA. Numero de hojas en el cultivo de plátano </a:t>
            </a:r>
            <a:endParaRPr lang="es-EC" sz="2400" i="1" dirty="0"/>
          </a:p>
          <a:p>
            <a:endParaRPr lang="es-EC" sz="2400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597684"/>
              </p:ext>
            </p:extLst>
          </p:nvPr>
        </p:nvGraphicFramePr>
        <p:xfrm>
          <a:off x="1296070" y="2304306"/>
          <a:ext cx="8712971" cy="38889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9533"/>
                <a:gridCol w="1060709"/>
                <a:gridCol w="801884"/>
                <a:gridCol w="601205"/>
                <a:gridCol w="601205"/>
                <a:gridCol w="601205"/>
                <a:gridCol w="601205"/>
                <a:gridCol w="601205"/>
                <a:gridCol w="601205"/>
                <a:gridCol w="601205"/>
                <a:gridCol w="601205"/>
                <a:gridCol w="601205"/>
              </a:tblGrid>
              <a:tr h="40865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Fuente de Variación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Grados de Libertad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Cuadrados Medios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7519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Linea</a:t>
                      </a:r>
                      <a:r>
                        <a:rPr lang="es-EC" sz="1400" dirty="0">
                          <a:effectLst/>
                        </a:rPr>
                        <a:t> Base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0865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Tratamientos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0,77ns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1,45ns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0,98ns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0,67ns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0,56ns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0,73ns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0,70ns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0,65ns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0,59ns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0,47ns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0865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 smtClean="0">
                          <a:effectLst/>
                        </a:rPr>
                        <a:t>TVsFQ;FO;FQ+FO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0,28ns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0,88ns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0,27ns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0,01ns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0,07ns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0,22ns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0,60ns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0,75ns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0,93ns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0,87ns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0865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FQ;FO Vs TQ+FO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2,90ns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1,93ns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1,40ns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1,08ns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0,75ns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0,53ns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0,56ns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0,44ns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0,34ns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0865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FQ Vs FO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0,02ns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0,56ns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0,73ns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0,60ns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0,53ns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1,20ns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0,98ns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0,64ns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0,41ns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0,22ns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0865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ERROR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16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1,16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0,39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0,56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0,63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0,59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1,38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2,01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2,51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3,36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0865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19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0865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CV (%)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4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10,1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7,04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7,65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7,48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11,85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14,8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16,3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17,46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20,95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549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182813" y="288082"/>
            <a:ext cx="10058400" cy="874475"/>
          </a:xfrm>
        </p:spPr>
        <p:txBody>
          <a:bodyPr/>
          <a:lstStyle/>
          <a:p>
            <a:r>
              <a:rPr lang="es-EC" dirty="0" smtClean="0"/>
              <a:t>Número de Hijos</a:t>
            </a: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864022" y="1397819"/>
            <a:ext cx="10081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/>
              <a:t>Resumen ADEVA. Numero de </a:t>
            </a:r>
            <a:r>
              <a:rPr lang="es-EC" sz="2400" dirty="0" smtClean="0"/>
              <a:t>hijos </a:t>
            </a:r>
            <a:r>
              <a:rPr lang="es-EC" sz="2400" dirty="0"/>
              <a:t>en el cultivo de plátano </a:t>
            </a:r>
            <a:endParaRPr lang="es-EC" sz="2400" i="1" dirty="0"/>
          </a:p>
          <a:p>
            <a:endParaRPr lang="es-EC" sz="2400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150758"/>
              </p:ext>
            </p:extLst>
          </p:nvPr>
        </p:nvGraphicFramePr>
        <p:xfrm>
          <a:off x="1008039" y="2016274"/>
          <a:ext cx="9793085" cy="4389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189"/>
                <a:gridCol w="707203"/>
                <a:gridCol w="832411"/>
                <a:gridCol w="765815"/>
                <a:gridCol w="684954"/>
                <a:gridCol w="684954"/>
                <a:gridCol w="717151"/>
                <a:gridCol w="792088"/>
                <a:gridCol w="792088"/>
                <a:gridCol w="720080"/>
                <a:gridCol w="648072"/>
                <a:gridCol w="720080"/>
              </a:tblGrid>
              <a:tr h="30480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Fuente de Variación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Grados de Libertad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Cuadrados Medios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76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Linea Base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3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5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6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7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9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Tratamientos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0,7ns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0,17ns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0,46ns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0,72ns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0,9ns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0,77ns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0,77ns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0,95ns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1,10ns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1,06ns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TE.</a:t>
                      </a:r>
                      <a:r>
                        <a:rPr lang="es-EC" sz="1400">
                          <a:effectLst/>
                        </a:rPr>
                        <a:t>Vs</a:t>
                      </a:r>
                      <a:r>
                        <a:rPr lang="es-EC" sz="1600">
                          <a:effectLst/>
                        </a:rPr>
                        <a:t>FQ;FO;FQ+FO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0,7ns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0,26ns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0,75ns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1,17ns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1,18ns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0,78ns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0,63ns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0,92ns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1,16ns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1,12ns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FQ;FO Vs TQ+FO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0,6ns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0,04ns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0,03ns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0,02ns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0,03ns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0,025ns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0,02ns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0,1ns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0,15ns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0,20ns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FQ Vs FO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0,8ns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0,2ns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0,6ns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0,98ns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1,52ns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1,54ns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1,65ns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1,82ns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1,86ns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ERROR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16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0,82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1,96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1,82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1,49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1,16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0,97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0,82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0,81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0,79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0,17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TOTAL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19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CV (%)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20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32,63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63,3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49,4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40,8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35,17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31,68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29,37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30,15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30,67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32,6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778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016150" y="144066"/>
            <a:ext cx="10058400" cy="874475"/>
          </a:xfrm>
        </p:spPr>
        <p:txBody>
          <a:bodyPr/>
          <a:lstStyle/>
          <a:p>
            <a:r>
              <a:rPr lang="es-EC" dirty="0" smtClean="0"/>
              <a:t>Número de Manos   </a:t>
            </a:r>
            <a:endParaRPr lang="es-EC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662220"/>
              </p:ext>
            </p:extLst>
          </p:nvPr>
        </p:nvGraphicFramePr>
        <p:xfrm>
          <a:off x="1008038" y="1872258"/>
          <a:ext cx="9000924" cy="41210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0968"/>
                <a:gridCol w="903602"/>
                <a:gridCol w="929201"/>
                <a:gridCol w="733879"/>
                <a:gridCol w="733879"/>
                <a:gridCol w="733879"/>
                <a:gridCol w="733879"/>
                <a:gridCol w="733879"/>
                <a:gridCol w="733879"/>
                <a:gridCol w="733879"/>
              </a:tblGrid>
              <a:tr h="256873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Fuente de Variación 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Grados de Libertad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Cuadrados Medios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137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Línea Base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7862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Tratamientos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0,17ns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0,13ns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0,56ns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1,17ns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2,20*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1,61ns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1,85ns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1,92ns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7862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TE. Vs FQ;FO;FQ+FO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0,17ns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0,04ns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0,11ns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0,38ns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0,07ns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0,06ns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0,11ns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0,17ns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7862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FQ;FO Vs TQ+FO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0,08ns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0,08ns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1,39ns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3*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5,63*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4,69ns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5,36ns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5,33*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7862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FQ Vs FO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0,25ns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0,25ns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0,17ns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1,04ns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0,9ns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0,08ns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0,07ns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0,18ns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7862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ERROR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0,85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0,63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0,13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2,25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1,39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0,63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7862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7862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CV (%)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2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18,54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15,43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13,69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16,83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17,07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22,9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23,77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23,38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1656110" y="1033299"/>
            <a:ext cx="10081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/>
              <a:t>Resumen ADEVA. Numero de </a:t>
            </a:r>
            <a:r>
              <a:rPr lang="es-EC" sz="2400" dirty="0" smtClean="0"/>
              <a:t>manos </a:t>
            </a:r>
            <a:r>
              <a:rPr lang="es-EC" sz="2400" dirty="0"/>
              <a:t>en el cultivo de plátano </a:t>
            </a:r>
            <a:endParaRPr lang="es-EC" sz="2400" i="1" dirty="0"/>
          </a:p>
          <a:p>
            <a:endParaRPr lang="es-EC" sz="2400" dirty="0"/>
          </a:p>
        </p:txBody>
      </p:sp>
      <p:sp>
        <p:nvSpPr>
          <p:cNvPr id="2" name="1 Elipse"/>
          <p:cNvSpPr/>
          <p:nvPr/>
        </p:nvSpPr>
        <p:spPr>
          <a:xfrm>
            <a:off x="6984702" y="2808362"/>
            <a:ext cx="537864" cy="3237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97227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1681147137"/>
              </p:ext>
            </p:extLst>
          </p:nvPr>
        </p:nvGraphicFramePr>
        <p:xfrm>
          <a:off x="1512094" y="1368202"/>
          <a:ext cx="8280921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733188"/>
              </p:ext>
            </p:extLst>
          </p:nvPr>
        </p:nvGraphicFramePr>
        <p:xfrm>
          <a:off x="0" y="5852160"/>
          <a:ext cx="121920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1068"/>
                <a:gridCol w="9770932"/>
              </a:tblGrid>
              <a:tr h="502920">
                <a:tc gridSpan="2"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+mj-lt"/>
                        </a:rPr>
                        <a:t>DISCUSIÓN</a:t>
                      </a:r>
                      <a:endParaRPr lang="es-EC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  <a:tr h="502920">
                <a:tc>
                  <a:txBody>
                    <a:bodyPr/>
                    <a:lstStyle/>
                    <a:p>
                      <a:endParaRPr lang="es-EC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effectLst/>
                          <a:latin typeface="+mj-lt"/>
                        </a:rPr>
                        <a:t>En</a:t>
                      </a:r>
                      <a:r>
                        <a:rPr lang="es-EC" sz="1800" kern="1200" baseline="0" dirty="0" smtClean="0">
                          <a:effectLst/>
                          <a:latin typeface="+mj-lt"/>
                        </a:rPr>
                        <a:t> la figura de barras observamos que el T3 (fertilización orgánica) es el que mejor resultado tiene en cuanto al número de manos por racimo.</a:t>
                      </a:r>
                      <a:endParaRPr lang="es-EC" sz="18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016150" y="144066"/>
            <a:ext cx="10058400" cy="874475"/>
          </a:xfrm>
        </p:spPr>
        <p:txBody>
          <a:bodyPr/>
          <a:lstStyle/>
          <a:p>
            <a:r>
              <a:rPr lang="es-EC" dirty="0" smtClean="0"/>
              <a:t>Número de Manos  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2729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182813" y="448671"/>
            <a:ext cx="10058400" cy="874475"/>
          </a:xfrm>
        </p:spPr>
        <p:txBody>
          <a:bodyPr/>
          <a:lstStyle/>
          <a:p>
            <a:r>
              <a:rPr lang="es-EC" dirty="0" smtClean="0"/>
              <a:t>Número de Dedos  </a:t>
            </a:r>
            <a:endParaRPr lang="es-EC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577138"/>
              </p:ext>
            </p:extLst>
          </p:nvPr>
        </p:nvGraphicFramePr>
        <p:xfrm>
          <a:off x="1152054" y="2160290"/>
          <a:ext cx="9793087" cy="42164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7888"/>
                <a:gridCol w="914271"/>
                <a:gridCol w="852972"/>
                <a:gridCol w="875830"/>
                <a:gridCol w="875830"/>
                <a:gridCol w="797909"/>
                <a:gridCol w="820765"/>
                <a:gridCol w="924661"/>
                <a:gridCol w="788864"/>
                <a:gridCol w="864097"/>
              </a:tblGrid>
              <a:tr h="312762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Fuente de Variación 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Grados de Libertad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Cuadrados Medios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233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Línea Base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67643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Tratamientos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5,46ns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8,33ns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11,19ns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31,56ns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46,18ns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58,93*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75,90*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87,03*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67643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TE. </a:t>
                      </a:r>
                      <a:r>
                        <a:rPr lang="es-EC" sz="1200">
                          <a:effectLst/>
                        </a:rPr>
                        <a:t>Vs</a:t>
                      </a:r>
                      <a:r>
                        <a:rPr lang="es-EC" sz="1400">
                          <a:effectLst/>
                        </a:rPr>
                        <a:t> FQ;FO;FQ+FO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12,04ns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26,69ns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72,52ns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70,42*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100,35*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183,05**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173,34**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67643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FQ;FO Vs TQ+FO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4,08ns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6,75ns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2,72ns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22,04ns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64,53ns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75,11*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44,02ns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82,69*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1276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FQ Vs FO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0,25ns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12,25ns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4,17ns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0,13ns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3,6ns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1,33ns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0,64ns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5,06ns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1276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ERROR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1,38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4,75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15,33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16,4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15,4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16,11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20,33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20,09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1276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TOTAL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19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1276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CV (%)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EC" sz="18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4,24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7,78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13,39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13,64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13,33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13,82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15,18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15,24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1633240" y="1584226"/>
            <a:ext cx="10081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/>
              <a:t>Resumen ADEVA. Numero de </a:t>
            </a:r>
            <a:r>
              <a:rPr lang="es-EC" sz="2400" dirty="0" smtClean="0"/>
              <a:t>dedos </a:t>
            </a:r>
            <a:r>
              <a:rPr lang="es-EC" sz="2400" dirty="0"/>
              <a:t>en el cultivo de plátano </a:t>
            </a:r>
            <a:endParaRPr lang="es-EC" sz="2400" i="1" dirty="0"/>
          </a:p>
          <a:p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265818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2442180105"/>
              </p:ext>
            </p:extLst>
          </p:nvPr>
        </p:nvGraphicFramePr>
        <p:xfrm>
          <a:off x="2448198" y="1800250"/>
          <a:ext cx="7110536" cy="389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182813" y="432098"/>
            <a:ext cx="10058400" cy="874475"/>
          </a:xfrm>
        </p:spPr>
        <p:txBody>
          <a:bodyPr/>
          <a:lstStyle/>
          <a:p>
            <a:r>
              <a:rPr lang="es-EC" dirty="0" smtClean="0"/>
              <a:t>Número de Dedos  </a:t>
            </a:r>
            <a:endParaRPr lang="es-EC" dirty="0"/>
          </a:p>
        </p:txBody>
      </p:sp>
      <p:graphicFrame>
        <p:nvGraphicFramePr>
          <p:cNvPr id="6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187362"/>
              </p:ext>
            </p:extLst>
          </p:nvPr>
        </p:nvGraphicFramePr>
        <p:xfrm>
          <a:off x="0" y="5852160"/>
          <a:ext cx="121920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1068"/>
                <a:gridCol w="9770932"/>
              </a:tblGrid>
              <a:tr h="502920">
                <a:tc gridSpan="2"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+mj-lt"/>
                        </a:rPr>
                        <a:t>DISCUSIÓN</a:t>
                      </a:r>
                      <a:endParaRPr lang="es-EC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  <a:tr h="502920">
                <a:tc>
                  <a:txBody>
                    <a:bodyPr/>
                    <a:lstStyle/>
                    <a:p>
                      <a:endParaRPr lang="es-EC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effectLst/>
                          <a:latin typeface="+mj-lt"/>
                        </a:rPr>
                        <a:t>En</a:t>
                      </a:r>
                      <a:r>
                        <a:rPr lang="es-EC" sz="1800" kern="1200" baseline="0" dirty="0" smtClean="0">
                          <a:effectLst/>
                          <a:latin typeface="+mj-lt"/>
                        </a:rPr>
                        <a:t> la figura de barras observamos que el T2 (fertilización química) es el que mejor resultado tiene en cuanto al número de dedos por racimo.</a:t>
                      </a:r>
                      <a:endParaRPr lang="es-EC" sz="18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350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15950" y="432098"/>
            <a:ext cx="12025263" cy="874475"/>
          </a:xfrm>
        </p:spPr>
        <p:txBody>
          <a:bodyPr/>
          <a:lstStyle/>
          <a:p>
            <a:r>
              <a:rPr lang="es-EC" dirty="0" smtClean="0"/>
              <a:t>Número de Dedos por caja producida </a:t>
            </a:r>
            <a:endParaRPr lang="es-EC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587057"/>
              </p:ext>
            </p:extLst>
          </p:nvPr>
        </p:nvGraphicFramePr>
        <p:xfrm>
          <a:off x="503982" y="2448322"/>
          <a:ext cx="10441160" cy="4255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9134"/>
                <a:gridCol w="936487"/>
                <a:gridCol w="950850"/>
                <a:gridCol w="950850"/>
                <a:gridCol w="949893"/>
                <a:gridCol w="955638"/>
                <a:gridCol w="955638"/>
                <a:gridCol w="1090462"/>
                <a:gridCol w="868692"/>
                <a:gridCol w="1003516"/>
              </a:tblGrid>
              <a:tr h="1905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Fuente de Variación 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Grados de Libertad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Cuadrados Medios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Línea Base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5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7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Tratamientos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0,72ns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68,65ns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161,80 </a:t>
                      </a:r>
                      <a:r>
                        <a:rPr lang="es-EC" sz="1400" dirty="0" err="1">
                          <a:effectLst/>
                        </a:rPr>
                        <a:t>ns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337,07*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503,06**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679,76**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875,55**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1093,15</a:t>
                      </a:r>
                      <a:r>
                        <a:rPr lang="es-EC" sz="1400" dirty="0">
                          <a:effectLst/>
                        </a:rPr>
                        <a:t>**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TE.</a:t>
                      </a:r>
                      <a:r>
                        <a:rPr lang="es-EC" sz="1200">
                          <a:effectLst/>
                        </a:rPr>
                        <a:t>Vs</a:t>
                      </a:r>
                      <a:r>
                        <a:rPr lang="es-EC" sz="1600">
                          <a:effectLst/>
                        </a:rPr>
                        <a:t>FQ;FO;FQ+FO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0,26ns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166,85ns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418,82ns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890,02**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1331,14**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1825,59**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2371,77**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2967,82**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FQ;FO Vs TQ+FO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1,8ns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7,05ns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10,04ns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11,07ns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14,98ns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13,62ns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17,81ns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25,52ns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FQ Vs FO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0,09ns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32,04ns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56,55ns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110,11ns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163,05ns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200,08ns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237,07*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286,12*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ERROR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16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0,29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123,6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84,54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68,27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55,65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47,71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41,71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37,48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TOTAL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19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CV (%)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s-EC" sz="18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0,66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14,97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12,79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11,59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10,55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9,83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9,22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8,76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1633240" y="1872258"/>
            <a:ext cx="10081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/>
              <a:t>Resumen ADEVA. Numero de </a:t>
            </a:r>
            <a:r>
              <a:rPr lang="es-EC" sz="2400" dirty="0" smtClean="0"/>
              <a:t>dedos por caja producida</a:t>
            </a:r>
            <a:r>
              <a:rPr lang="es-EC" sz="2400" dirty="0"/>
              <a:t>.</a:t>
            </a:r>
            <a:r>
              <a:rPr lang="es-EC" sz="2400" dirty="0" smtClean="0"/>
              <a:t> </a:t>
            </a:r>
            <a:endParaRPr lang="es-EC" sz="2400" i="1" dirty="0"/>
          </a:p>
          <a:p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271801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1050495271"/>
              </p:ext>
            </p:extLst>
          </p:nvPr>
        </p:nvGraphicFramePr>
        <p:xfrm>
          <a:off x="1368078" y="1656234"/>
          <a:ext cx="8064896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15950" y="432098"/>
            <a:ext cx="12025263" cy="874475"/>
          </a:xfrm>
        </p:spPr>
        <p:txBody>
          <a:bodyPr/>
          <a:lstStyle/>
          <a:p>
            <a:r>
              <a:rPr lang="es-EC" dirty="0" smtClean="0"/>
              <a:t>Número de Dedos por caja producida </a:t>
            </a:r>
            <a:endParaRPr lang="es-EC" dirty="0"/>
          </a:p>
        </p:txBody>
      </p:sp>
      <p:graphicFrame>
        <p:nvGraphicFramePr>
          <p:cNvPr id="6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39264"/>
              </p:ext>
            </p:extLst>
          </p:nvPr>
        </p:nvGraphicFramePr>
        <p:xfrm>
          <a:off x="-1" y="5852160"/>
          <a:ext cx="12241213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0841"/>
                <a:gridCol w="9810372"/>
              </a:tblGrid>
              <a:tr h="502920">
                <a:tc gridSpan="2"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+mj-lt"/>
                        </a:rPr>
                        <a:t>DISCUSIÓN</a:t>
                      </a:r>
                      <a:endParaRPr lang="es-EC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  <a:tr h="502920">
                <a:tc>
                  <a:txBody>
                    <a:bodyPr/>
                    <a:lstStyle/>
                    <a:p>
                      <a:endParaRPr lang="es-EC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effectLst/>
                          <a:latin typeface="+mj-lt"/>
                        </a:rPr>
                        <a:t>En</a:t>
                      </a:r>
                      <a:r>
                        <a:rPr lang="es-EC" sz="1800" kern="1200" baseline="0" dirty="0" smtClean="0">
                          <a:effectLst/>
                          <a:latin typeface="+mj-lt"/>
                        </a:rPr>
                        <a:t> la figura de barras presentada observamos que el T2 (fertilización química) es el que mejor resultado tiene en cuanto al número de dedos por caja producida.</a:t>
                      </a:r>
                      <a:endParaRPr lang="es-EC" sz="18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679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15950" y="0"/>
            <a:ext cx="13465334" cy="1523295"/>
          </a:xfrm>
        </p:spPr>
        <p:txBody>
          <a:bodyPr>
            <a:normAutofit/>
          </a:bodyPr>
          <a:lstStyle/>
          <a:p>
            <a:r>
              <a:rPr lang="es-EC" sz="5300" dirty="0"/>
              <a:t>INTRODUCCIÓN.</a:t>
            </a:r>
          </a:p>
        </p:txBody>
      </p:sp>
      <p:graphicFrame>
        <p:nvGraphicFramePr>
          <p:cNvPr id="5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8897884"/>
              </p:ext>
            </p:extLst>
          </p:nvPr>
        </p:nvGraphicFramePr>
        <p:xfrm>
          <a:off x="-338074" y="1512219"/>
          <a:ext cx="13465334" cy="4573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601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296070" y="360090"/>
            <a:ext cx="9649072" cy="874475"/>
          </a:xfrm>
        </p:spPr>
        <p:txBody>
          <a:bodyPr/>
          <a:lstStyle/>
          <a:p>
            <a:r>
              <a:rPr lang="es-EC" dirty="0" smtClean="0"/>
              <a:t>Número de racimos por caja</a:t>
            </a:r>
            <a:endParaRPr lang="es-EC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30371"/>
              </p:ext>
            </p:extLst>
          </p:nvPr>
        </p:nvGraphicFramePr>
        <p:xfrm>
          <a:off x="1080046" y="2304306"/>
          <a:ext cx="9361037" cy="4693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9489"/>
                <a:gridCol w="976582"/>
                <a:gridCol w="979655"/>
                <a:gridCol w="750113"/>
                <a:gridCol w="767533"/>
                <a:gridCol w="767533"/>
                <a:gridCol w="767533"/>
                <a:gridCol w="767533"/>
                <a:gridCol w="767533"/>
                <a:gridCol w="767533"/>
              </a:tblGrid>
              <a:tr h="190500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Fuente de Variación 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Grados de Libertad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Cuadrados Medios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Línea Base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2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3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4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5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6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7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Tratamientos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0,01ns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0,29ns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0,51ns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1,15*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1,45*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2,23**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3,10**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3,56**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TE.</a:t>
                      </a:r>
                      <a:r>
                        <a:rPr lang="es-EC" sz="1100">
                          <a:effectLst/>
                        </a:rPr>
                        <a:t>Vs</a:t>
                      </a:r>
                      <a:r>
                        <a:rPr lang="es-EC" sz="1800">
                          <a:effectLst/>
                        </a:rPr>
                        <a:t>FQ;FO;FQ+FO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0,48ns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0,50ns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1,33*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3,27**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4,06**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6,13**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8,80**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9,83**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FQ;FO Vs TQ+FO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0,03ns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0,13ns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0,01ns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0,01ns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0,15ns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0,18ns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0,10ns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0,26ns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FQ Vs FO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0,02ns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0,26ns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0,21ns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0,16ns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0,13ns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0,39ns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0,39ns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0,59ns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ERROR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0,04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0,16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0,22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0,23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0,19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0,19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0,2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0,18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TOTAL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19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CV (%)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8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1,97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14,94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18,48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19,2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17,6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17,28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18,06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17,22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1633240" y="1656234"/>
            <a:ext cx="10081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/>
              <a:t>Resumen ADEVA. Numero de </a:t>
            </a:r>
            <a:r>
              <a:rPr lang="es-EC" sz="2400" dirty="0" smtClean="0"/>
              <a:t>racimos por caja producida</a:t>
            </a:r>
            <a:r>
              <a:rPr lang="es-EC" sz="2400" dirty="0"/>
              <a:t>.</a:t>
            </a:r>
            <a:r>
              <a:rPr lang="es-EC" sz="2400" dirty="0" smtClean="0"/>
              <a:t> </a:t>
            </a:r>
            <a:endParaRPr lang="es-EC" sz="2400" i="1" dirty="0"/>
          </a:p>
          <a:p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180644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296070" y="360090"/>
            <a:ext cx="9649072" cy="874475"/>
          </a:xfrm>
        </p:spPr>
        <p:txBody>
          <a:bodyPr/>
          <a:lstStyle/>
          <a:p>
            <a:r>
              <a:rPr lang="es-EC" dirty="0" smtClean="0"/>
              <a:t>Número de racimos por caja</a:t>
            </a:r>
            <a:endParaRPr lang="es-EC" dirty="0"/>
          </a:p>
        </p:txBody>
      </p: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4041874034"/>
              </p:ext>
            </p:extLst>
          </p:nvPr>
        </p:nvGraphicFramePr>
        <p:xfrm>
          <a:off x="1584102" y="1440210"/>
          <a:ext cx="7992888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829193"/>
              </p:ext>
            </p:extLst>
          </p:nvPr>
        </p:nvGraphicFramePr>
        <p:xfrm>
          <a:off x="-1" y="5852160"/>
          <a:ext cx="12241213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0841"/>
                <a:gridCol w="9810372"/>
              </a:tblGrid>
              <a:tr h="502920">
                <a:tc gridSpan="2"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+mj-lt"/>
                        </a:rPr>
                        <a:t>DISCUSIÓN</a:t>
                      </a:r>
                      <a:endParaRPr lang="es-EC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  <a:tr h="502920">
                <a:tc>
                  <a:txBody>
                    <a:bodyPr/>
                    <a:lstStyle/>
                    <a:p>
                      <a:endParaRPr lang="es-EC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effectLst/>
                          <a:latin typeface="+mj-lt"/>
                        </a:rPr>
                        <a:t>En</a:t>
                      </a:r>
                      <a:r>
                        <a:rPr lang="es-EC" sz="1800" kern="1200" baseline="0" dirty="0" smtClean="0">
                          <a:effectLst/>
                          <a:latin typeface="+mj-lt"/>
                        </a:rPr>
                        <a:t> la figura de barras presentada observamos que el T2 (fertilización química) es el que mejor resultado tiene en cuanto al número de racimos por caja producida.</a:t>
                      </a:r>
                      <a:endParaRPr lang="es-EC" sz="18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78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296070" y="360090"/>
            <a:ext cx="9649072" cy="874475"/>
          </a:xfrm>
        </p:spPr>
        <p:txBody>
          <a:bodyPr/>
          <a:lstStyle/>
          <a:p>
            <a:r>
              <a:rPr lang="es-EC" dirty="0" smtClean="0"/>
              <a:t>Relación Costo - Beneficio</a:t>
            </a:r>
            <a:endParaRPr lang="es-EC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551538"/>
              </p:ext>
            </p:extLst>
          </p:nvPr>
        </p:nvGraphicFramePr>
        <p:xfrm>
          <a:off x="143942" y="1296194"/>
          <a:ext cx="5904582" cy="56312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8681"/>
                <a:gridCol w="752400"/>
                <a:gridCol w="1215721"/>
                <a:gridCol w="1063644"/>
                <a:gridCol w="1224136"/>
              </a:tblGrid>
              <a:tr h="3107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43252" marR="43252" marT="0" marB="0" anchor="b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Tratamientos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2157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T1 (Testigo)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T2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T3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T4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</a:tr>
              <a:tr h="12431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Dosis de fertilizante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 Kg/ha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(300 g/planta </a:t>
                      </a:r>
                      <a:r>
                        <a:rPr lang="es-EC" sz="1400" dirty="0" err="1">
                          <a:effectLst/>
                        </a:rPr>
                        <a:t>yaramila</a:t>
                      </a:r>
                      <a:r>
                        <a:rPr lang="es-EC" sz="1400" dirty="0">
                          <a:effectLst/>
                        </a:rPr>
                        <a:t> </a:t>
                      </a:r>
                      <a:r>
                        <a:rPr lang="es-EC" sz="1400" dirty="0" err="1">
                          <a:effectLst/>
                        </a:rPr>
                        <a:t>complex</a:t>
                      </a:r>
                      <a:r>
                        <a:rPr lang="es-EC" sz="1400" dirty="0">
                          <a:effectLst/>
                        </a:rPr>
                        <a:t>)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(500g/planta biocompost)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(300g yaramila complex + 500g/planta biocompost)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/>
                </a:tc>
              </a:tr>
              <a:tr h="31078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Costos de RRHH ($)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</a:tr>
              <a:tr h="62157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Costos de recursos físicos ($)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42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42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42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42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</a:tr>
              <a:tr h="31078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Costo de imprevistos ($)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</a:tr>
              <a:tr h="31078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Costo de fertilizantes ($)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6,84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3,6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10,44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</a:tr>
              <a:tr h="62157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Total de costos por tratamiento ($)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114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120,84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117,6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124,44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</a:tr>
              <a:tr h="31078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Total de cosecha en cajas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17,3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34,2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27,4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26,5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</a:tr>
              <a:tr h="31078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Venta ($)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129,75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256,5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205,5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198,75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</a:tr>
              <a:tr h="31078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Beneficio ($)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15,75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135,66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87,9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74,31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252" marR="43252" marT="0" marB="0" anchor="ctr"/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909267"/>
              </p:ext>
            </p:extLst>
          </p:nvPr>
        </p:nvGraphicFramePr>
        <p:xfrm>
          <a:off x="6192614" y="1944266"/>
          <a:ext cx="5138067" cy="4389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4021"/>
                <a:gridCol w="1314046"/>
              </a:tblGrid>
              <a:tr h="40639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Proyección a 1 Ha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T2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0639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Costos de mantenimiento por Ha en mano de obra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$ 775,00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0639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Costos de insumos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$ 400,00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0639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Costo de imprevistos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$ 35,00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0639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Total de costos por tratamiento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$ </a:t>
                      </a:r>
                      <a:r>
                        <a:rPr lang="es-EC" sz="1600" dirty="0" smtClean="0">
                          <a:effectLst/>
                        </a:rPr>
                        <a:t>1.210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0639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Total de cosecha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 647 cajas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0639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Venta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$ </a:t>
                      </a:r>
                      <a:r>
                        <a:rPr lang="es-EC" sz="1600" dirty="0" smtClean="0">
                          <a:effectLst/>
                        </a:rPr>
                        <a:t>3.429,10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06397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Beneficio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$ </a:t>
                      </a:r>
                      <a:r>
                        <a:rPr lang="es-EC" sz="1600" dirty="0" smtClean="0">
                          <a:effectLst/>
                        </a:rPr>
                        <a:t>2.219,10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275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952254" y="648122"/>
            <a:ext cx="4824609" cy="874475"/>
          </a:xfrm>
        </p:spPr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864022" y="1872258"/>
            <a:ext cx="1015312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s-EC" dirty="0" smtClean="0"/>
              <a:t>Los </a:t>
            </a:r>
            <a:r>
              <a:rPr lang="es-EC" dirty="0"/>
              <a:t>resultados obtenidos según el tipo de fertilización utilizado en el cultivo de plátano permiten determinar el mejor insumo para obtener más cajas por hectárea.    </a:t>
            </a:r>
          </a:p>
          <a:p>
            <a:pPr marL="342900" indent="-342900">
              <a:buFont typeface="Wingdings" pitchFamily="2" charset="2"/>
              <a:buChar char="q"/>
            </a:pPr>
            <a:endParaRPr lang="es-EC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es-EC" dirty="0" smtClean="0"/>
              <a:t>El </a:t>
            </a:r>
            <a:r>
              <a:rPr lang="es-EC" dirty="0"/>
              <a:t>número de hojas en los diferentes tratamientos no presenta diferencia  entre estos, los tratamientos no tienen efecto sobre este parámetro.      </a:t>
            </a:r>
          </a:p>
          <a:p>
            <a:endParaRPr lang="es-EC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es-EC" dirty="0" smtClean="0"/>
              <a:t>El </a:t>
            </a:r>
            <a:r>
              <a:rPr lang="es-EC" dirty="0"/>
              <a:t>número de hijos no se influencia por los tratamientos utilizados en esta investigación, el número promedio de hijos es de dos por planta en su etapa productiva. </a:t>
            </a:r>
            <a:endParaRPr lang="es-EC" dirty="0" smtClean="0"/>
          </a:p>
          <a:p>
            <a:endParaRPr lang="es-EC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es-EC" dirty="0" smtClean="0"/>
              <a:t>El </a:t>
            </a:r>
            <a:r>
              <a:rPr lang="es-EC" dirty="0"/>
              <a:t>número de manos por racimos tampoco recibe influencia por los tratamientos, aplicados.</a:t>
            </a:r>
          </a:p>
          <a:p>
            <a:pPr marL="342900" indent="-342900">
              <a:buFont typeface="Wingdings" pitchFamily="2" charset="2"/>
              <a:buChar char="q"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160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024262" y="360090"/>
            <a:ext cx="4824609" cy="874475"/>
          </a:xfrm>
        </p:spPr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647998" y="1512218"/>
            <a:ext cx="1029714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s-EC" dirty="0" smtClean="0"/>
              <a:t>T2 </a:t>
            </a:r>
            <a:r>
              <a:rPr lang="es-EC" dirty="0"/>
              <a:t>tuvo el mejor resultado respecto al número de dedos por racimo cosechado, el 83,17% de los dedos fueron utilizados para empacar una caja, T4 (fertilización química + orgánica) tiene el segundo valor con 80,21% de dedos por caja, el testigo obtiene el 57,81% de dedos útiles por caja. </a:t>
            </a:r>
            <a:endParaRPr lang="es-EC" dirty="0" smtClean="0"/>
          </a:p>
          <a:p>
            <a:endParaRPr lang="es-EC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es-EC" dirty="0" smtClean="0"/>
              <a:t>Los </a:t>
            </a:r>
            <a:r>
              <a:rPr lang="es-EC" dirty="0"/>
              <a:t>tratamientos T2 (fertilización química) y T3 (fertilización orgánica) obtuvieron el mejor porcentaje de número de racimos por caja producida con 1,8 y 2,28 respectivamente en comparación al testigo que necesito hasta 3,4 racimos para producir una caja de 22kg.        </a:t>
            </a:r>
            <a:r>
              <a:rPr lang="es-EC" dirty="0" smtClean="0"/>
              <a:t>     </a:t>
            </a:r>
          </a:p>
          <a:p>
            <a:endParaRPr lang="es-EC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es-EC" dirty="0" smtClean="0"/>
              <a:t>El </a:t>
            </a:r>
            <a:r>
              <a:rPr lang="es-EC" dirty="0"/>
              <a:t>grado exportable de la fruta no se vio influenciado por los tratamientos aplicados. La plantación en estudio lleva un plan de cosecha semanal y en las evaluaciones realizadas no se observó racimos de diferente grado exportable por tratamiento.</a:t>
            </a:r>
          </a:p>
          <a:p>
            <a:endParaRPr lang="es-EC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es-EC" dirty="0" smtClean="0"/>
              <a:t>La </a:t>
            </a:r>
            <a:r>
              <a:rPr lang="es-EC" dirty="0"/>
              <a:t>relación costo-beneficio muestra que T2 (fertilización química) incrementa la eficiencia en el cultivo; con mayor utilidad por hectárea $ </a:t>
            </a:r>
            <a:r>
              <a:rPr lang="es-EC" dirty="0" smtClean="0"/>
              <a:t>2219.10.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7711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952254" y="720130"/>
            <a:ext cx="5832648" cy="874475"/>
          </a:xfrm>
        </p:spPr>
        <p:txBody>
          <a:bodyPr/>
          <a:lstStyle/>
          <a:p>
            <a:r>
              <a:rPr lang="es-EC" dirty="0" smtClean="0"/>
              <a:t>Recomendaciones</a:t>
            </a: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996426" y="1872258"/>
            <a:ext cx="950505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s-EC" dirty="0" smtClean="0"/>
              <a:t>Aplicar </a:t>
            </a:r>
            <a:r>
              <a:rPr lang="es-EC" dirty="0" err="1"/>
              <a:t>Yaramila</a:t>
            </a:r>
            <a:r>
              <a:rPr lang="es-EC" dirty="0"/>
              <a:t> </a:t>
            </a:r>
            <a:r>
              <a:rPr lang="es-EC" dirty="0" err="1"/>
              <a:t>complex</a:t>
            </a:r>
            <a:r>
              <a:rPr lang="es-EC" dirty="0"/>
              <a:t> (300g/planta) en época invernal para mejorar los rendimientos del cultivo.</a:t>
            </a:r>
          </a:p>
          <a:p>
            <a:pPr lvl="0"/>
            <a:endParaRPr lang="es-EC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es-EC" dirty="0" smtClean="0"/>
              <a:t>Las </a:t>
            </a:r>
            <a:r>
              <a:rPr lang="es-EC" dirty="0"/>
              <a:t>labores de fertilización deben ir acompañadas con labores fitosanitarias</a:t>
            </a:r>
            <a:r>
              <a:rPr lang="es-EC" dirty="0" smtClean="0"/>
              <a:t>.</a:t>
            </a:r>
          </a:p>
          <a:p>
            <a:pPr lvl="0"/>
            <a:endParaRPr lang="es-EC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es-EC" dirty="0" smtClean="0"/>
              <a:t>Realizar </a:t>
            </a:r>
            <a:r>
              <a:rPr lang="es-EC" dirty="0"/>
              <a:t>dos aplicaciones de fertilizante en la época lluviosa, fraccionando la dosis recomendada en un intervalo de 90 días. </a:t>
            </a:r>
            <a:endParaRPr lang="es-EC" dirty="0" smtClean="0"/>
          </a:p>
          <a:p>
            <a:pPr lvl="0"/>
            <a:endParaRPr lang="es-EC" dirty="0" smtClean="0"/>
          </a:p>
          <a:p>
            <a:pPr marL="342900" lvl="0" indent="-342900">
              <a:buFont typeface="Wingdings" pitchFamily="2" charset="2"/>
              <a:buChar char="q"/>
            </a:pPr>
            <a:r>
              <a:rPr lang="es-EC" dirty="0" smtClean="0"/>
              <a:t>En </a:t>
            </a:r>
            <a:r>
              <a:rPr lang="es-EC" dirty="0"/>
              <a:t>suelos con baja disponibilidad de materia orgánica utilizar la mezcla T4 (fertilización química + orgánica</a:t>
            </a:r>
            <a:r>
              <a:rPr lang="es-EC" dirty="0" smtClean="0"/>
              <a:t>).</a:t>
            </a:r>
          </a:p>
          <a:p>
            <a:pPr marL="342900" lvl="0" indent="-342900">
              <a:buFont typeface="Wingdings" pitchFamily="2" charset="2"/>
              <a:buChar char="q"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3598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68107" y="2736354"/>
            <a:ext cx="8496871" cy="1200150"/>
          </a:xfrm>
        </p:spPr>
        <p:txBody>
          <a:bodyPr/>
          <a:lstStyle/>
          <a:p>
            <a:r>
              <a:rPr lang="es-EC" sz="16600" dirty="0" smtClean="0"/>
              <a:t>GRACIAS </a:t>
            </a:r>
            <a:endParaRPr lang="es-EC" sz="16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3" t="17191" r="13207" b="5706"/>
          <a:stretch/>
        </p:blipFill>
        <p:spPr bwMode="auto">
          <a:xfrm>
            <a:off x="302787" y="72058"/>
            <a:ext cx="272199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3" t="17451" r="23886" b="7686"/>
          <a:stretch/>
        </p:blipFill>
        <p:spPr bwMode="auto">
          <a:xfrm>
            <a:off x="3196186" y="89818"/>
            <a:ext cx="2808312" cy="229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782" y="4351937"/>
            <a:ext cx="2941378" cy="267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19" y="4320530"/>
            <a:ext cx="2410019" cy="269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630" y="4320530"/>
            <a:ext cx="2232248" cy="266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572" y="89817"/>
            <a:ext cx="2426306" cy="229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915" y="4380302"/>
            <a:ext cx="2443723" cy="264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916" y="113691"/>
            <a:ext cx="2443723" cy="229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7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95931" y="360090"/>
            <a:ext cx="13465334" cy="1523295"/>
          </a:xfrm>
        </p:spPr>
        <p:txBody>
          <a:bodyPr/>
          <a:lstStyle/>
          <a:p>
            <a:r>
              <a:rPr lang="es-EC" dirty="0" smtClean="0"/>
              <a:t>Cultivo de plátano en Ecuador</a:t>
            </a: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625909" y="4658968"/>
            <a:ext cx="5511814" cy="2143500"/>
          </a:xfrm>
          <a:prstGeom prst="rect">
            <a:avLst/>
          </a:prstGeom>
        </p:spPr>
        <p:txBody>
          <a:bodyPr wrap="square" lIns="111090" tIns="55545" rIns="111090" bIns="55545">
            <a:spAutoFit/>
          </a:bodyPr>
          <a:lstStyle/>
          <a:p>
            <a:pPr marL="347158" indent="-347158" algn="just">
              <a:buFont typeface="Wingdings" pitchFamily="2" charset="2"/>
              <a:buChar char="q"/>
            </a:pPr>
            <a:r>
              <a:rPr lang="es-EC" dirty="0" smtClean="0"/>
              <a:t>La </a:t>
            </a:r>
            <a:r>
              <a:rPr lang="es-EC" dirty="0"/>
              <a:t>mayor zona de </a:t>
            </a:r>
            <a:r>
              <a:rPr lang="es-EC" dirty="0" smtClean="0"/>
              <a:t>producción</a:t>
            </a:r>
            <a:r>
              <a:rPr lang="es-EC" dirty="0"/>
              <a:t>:</a:t>
            </a:r>
            <a:r>
              <a:rPr lang="es-EC" dirty="0" smtClean="0"/>
              <a:t> Manabí 97.612 ha , Santo </a:t>
            </a:r>
            <a:r>
              <a:rPr lang="es-EC" dirty="0"/>
              <a:t>Domingo </a:t>
            </a:r>
            <a:r>
              <a:rPr lang="es-EC" dirty="0" smtClean="0"/>
              <a:t>14.249 ha, los Ríos 13.376 ha.</a:t>
            </a:r>
          </a:p>
          <a:p>
            <a:pPr marL="347158" indent="-347158" algn="just">
              <a:buFont typeface="Wingdings" pitchFamily="2" charset="2"/>
              <a:buChar char="q"/>
            </a:pPr>
            <a:r>
              <a:rPr lang="es-ES" dirty="0"/>
              <a:t>Es el </a:t>
            </a:r>
            <a:r>
              <a:rPr lang="es-ES" dirty="0" smtClean="0"/>
              <a:t>tercer </a:t>
            </a:r>
            <a:r>
              <a:rPr lang="es-ES" dirty="0"/>
              <a:t>rubro de explotación agrícola en Ecuador</a:t>
            </a:r>
          </a:p>
          <a:p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6137723" y="4451712"/>
            <a:ext cx="5301902" cy="2482054"/>
          </a:xfrm>
          <a:prstGeom prst="rect">
            <a:avLst/>
          </a:prstGeom>
        </p:spPr>
        <p:txBody>
          <a:bodyPr wrap="square" lIns="111090" tIns="55545" rIns="111090" bIns="55545">
            <a:spAutoFit/>
          </a:bodyPr>
          <a:lstStyle/>
          <a:p>
            <a:pPr marL="347158" indent="-347158">
              <a:buFont typeface="Wingdings" pitchFamily="2" charset="2"/>
              <a:buChar char="q"/>
            </a:pPr>
            <a:r>
              <a:rPr lang="es-EC" dirty="0" smtClean="0"/>
              <a:t>La producción esta limitada por la deficiente fertilización, </a:t>
            </a:r>
            <a:r>
              <a:rPr lang="es-EC" dirty="0"/>
              <a:t>bajas densidades de </a:t>
            </a:r>
            <a:r>
              <a:rPr lang="es-EC" dirty="0" smtClean="0"/>
              <a:t>siembra, plagas y enfermedades.</a:t>
            </a:r>
          </a:p>
          <a:p>
            <a:pPr marL="347158" indent="-347158">
              <a:buFont typeface="Wingdings" pitchFamily="2" charset="2"/>
              <a:buChar char="q"/>
            </a:pPr>
            <a:r>
              <a:rPr lang="es-EC" dirty="0" smtClean="0"/>
              <a:t>El </a:t>
            </a:r>
            <a:r>
              <a:rPr lang="es-EC" dirty="0"/>
              <a:t>14% recibe riego, el 33% </a:t>
            </a:r>
            <a:r>
              <a:rPr lang="es-EC" dirty="0" smtClean="0"/>
              <a:t>fertiliza, el </a:t>
            </a:r>
            <a:r>
              <a:rPr lang="es-EC" dirty="0"/>
              <a:t>34% </a:t>
            </a:r>
            <a:r>
              <a:rPr lang="es-EC" dirty="0" smtClean="0"/>
              <a:t>controla </a:t>
            </a:r>
            <a:r>
              <a:rPr lang="es-EC" dirty="0"/>
              <a:t>plagas, más del 60% de la superficie nacional no tiene acceso a la </a:t>
            </a:r>
            <a:r>
              <a:rPr lang="es-EC" dirty="0" smtClean="0"/>
              <a:t>tecnología por diversos factores.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81" y="1872258"/>
            <a:ext cx="457006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654" y="1826078"/>
            <a:ext cx="4464496" cy="231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63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87958" y="144066"/>
            <a:ext cx="13465334" cy="1523295"/>
          </a:xfrm>
        </p:spPr>
        <p:txBody>
          <a:bodyPr/>
          <a:lstStyle/>
          <a:p>
            <a:r>
              <a:rPr lang="es-EC" dirty="0" smtClean="0"/>
              <a:t>Fertilización en las plantas</a:t>
            </a:r>
            <a:endParaRPr lang="es-EC" dirty="0"/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191437" y="1407806"/>
            <a:ext cx="11185754" cy="1904612"/>
          </a:xfrm>
        </p:spPr>
        <p:txBody>
          <a:bodyPr>
            <a:normAutofit fontScale="92500" lnSpcReduction="10000"/>
          </a:bodyPr>
          <a:lstStyle/>
          <a:p>
            <a:r>
              <a:rPr lang="es-EC" dirty="0"/>
              <a:t>Los niveles de los nutrientes en el suelo, tienden a disminuir debido a la extracción del cultivo y a las pérdidas por agua </a:t>
            </a:r>
            <a:r>
              <a:rPr lang="es-EC" dirty="0" smtClean="0"/>
              <a:t>y erosión a </a:t>
            </a:r>
            <a:r>
              <a:rPr lang="es-EC" dirty="0"/>
              <a:t>través del perfil del suelo. </a:t>
            </a:r>
            <a:r>
              <a:rPr lang="es-EC" dirty="0" smtClean="0"/>
              <a:t> </a:t>
            </a:r>
          </a:p>
          <a:p>
            <a:r>
              <a:rPr lang="es-EC" dirty="0" smtClean="0"/>
              <a:t>En </a:t>
            </a:r>
            <a:r>
              <a:rPr lang="es-EC" dirty="0"/>
              <a:t>plantaciones establecidas </a:t>
            </a:r>
            <a:r>
              <a:rPr lang="es-EC" dirty="0" smtClean="0"/>
              <a:t>es </a:t>
            </a:r>
            <a:r>
              <a:rPr lang="es-EC" dirty="0"/>
              <a:t>conveniente </a:t>
            </a:r>
            <a:r>
              <a:rPr lang="es-EC" dirty="0" smtClean="0"/>
              <a:t>mantener un protocolo de fertilización. </a:t>
            </a:r>
            <a:endParaRPr lang="es-EC" dirty="0"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5" y="3521557"/>
            <a:ext cx="4046835" cy="347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582" y="3521558"/>
            <a:ext cx="4626868" cy="347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62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92014" y="0"/>
            <a:ext cx="13465334" cy="1523295"/>
          </a:xfrm>
        </p:spPr>
        <p:txBody>
          <a:bodyPr>
            <a:normAutofit/>
          </a:bodyPr>
          <a:lstStyle/>
          <a:p>
            <a:r>
              <a:rPr lang="es-EC" dirty="0" smtClean="0"/>
              <a:t>Importancia de la fertilización </a:t>
            </a:r>
            <a:endParaRPr lang="es-EC" dirty="0"/>
          </a:p>
        </p:txBody>
      </p:sp>
      <p:graphicFrame>
        <p:nvGraphicFramePr>
          <p:cNvPr id="5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539559"/>
              </p:ext>
            </p:extLst>
          </p:nvPr>
        </p:nvGraphicFramePr>
        <p:xfrm>
          <a:off x="143942" y="1368202"/>
          <a:ext cx="11856980" cy="4914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496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15950" y="-47249"/>
            <a:ext cx="8127653" cy="1523295"/>
          </a:xfrm>
        </p:spPr>
        <p:txBody>
          <a:bodyPr/>
          <a:lstStyle/>
          <a:p>
            <a:r>
              <a:rPr lang="es-EC" dirty="0" smtClean="0"/>
              <a:t>Metodología.</a:t>
            </a: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336713" y="1407807"/>
            <a:ext cx="6120607" cy="1804946"/>
          </a:xfrm>
          <a:prstGeom prst="rect">
            <a:avLst/>
          </a:prstGeom>
        </p:spPr>
        <p:txBody>
          <a:bodyPr lIns="111090" tIns="55545" rIns="111090" bIns="55545">
            <a:spAutoFit/>
          </a:bodyPr>
          <a:lstStyle/>
          <a:p>
            <a:r>
              <a:rPr lang="es-EC" b="1" dirty="0"/>
              <a:t>Ubicación </a:t>
            </a:r>
            <a:r>
              <a:rPr lang="es-EC" b="1" dirty="0" smtClean="0"/>
              <a:t>Política</a:t>
            </a:r>
            <a:endParaRPr lang="es-EC" dirty="0"/>
          </a:p>
          <a:p>
            <a:r>
              <a:rPr lang="es-EC" b="1" dirty="0"/>
              <a:t>Provincia</a:t>
            </a:r>
            <a:r>
              <a:rPr lang="es-EC" dirty="0"/>
              <a:t>: </a:t>
            </a:r>
            <a:r>
              <a:rPr lang="es-EC" dirty="0" err="1" smtClean="0"/>
              <a:t>Manabi</a:t>
            </a:r>
            <a:endParaRPr lang="es-EC" dirty="0"/>
          </a:p>
          <a:p>
            <a:r>
              <a:rPr lang="es-EC" b="1" dirty="0"/>
              <a:t>Cantón:	</a:t>
            </a:r>
            <a:r>
              <a:rPr lang="es-EC" dirty="0"/>
              <a:t>El Carmen </a:t>
            </a:r>
          </a:p>
          <a:p>
            <a:r>
              <a:rPr lang="es-EC" b="1" dirty="0"/>
              <a:t>Parroquia:</a:t>
            </a:r>
            <a:r>
              <a:rPr lang="es-EC" dirty="0"/>
              <a:t> </a:t>
            </a:r>
            <a:r>
              <a:rPr lang="es-EC" dirty="0" smtClean="0"/>
              <a:t>El </a:t>
            </a:r>
            <a:r>
              <a:rPr lang="es-EC" dirty="0"/>
              <a:t>Carmen</a:t>
            </a:r>
          </a:p>
          <a:p>
            <a:r>
              <a:rPr lang="es-EC" b="1" dirty="0"/>
              <a:t>Sector: 	</a:t>
            </a:r>
            <a:r>
              <a:rPr lang="es-EC" dirty="0"/>
              <a:t>Sumita Pita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36713" y="3071192"/>
            <a:ext cx="6120607" cy="1466392"/>
          </a:xfrm>
          <a:prstGeom prst="rect">
            <a:avLst/>
          </a:prstGeom>
        </p:spPr>
        <p:txBody>
          <a:bodyPr lIns="111090" tIns="55545" rIns="111090" bIns="55545">
            <a:spAutoFit/>
          </a:bodyPr>
          <a:lstStyle/>
          <a:p>
            <a:r>
              <a:rPr lang="es-EC" b="1" dirty="0"/>
              <a:t>Ubicación Geográfica.</a:t>
            </a:r>
          </a:p>
          <a:p>
            <a:r>
              <a:rPr lang="es-EC" dirty="0"/>
              <a:t>Coordenadas </a:t>
            </a:r>
            <a:r>
              <a:rPr lang="es-EC" dirty="0" smtClean="0"/>
              <a:t>UTM</a:t>
            </a:r>
          </a:p>
          <a:p>
            <a:r>
              <a:rPr lang="es-EC" dirty="0" smtClean="0"/>
              <a:t>Norte: 673305.6  </a:t>
            </a:r>
          </a:p>
          <a:p>
            <a:r>
              <a:rPr lang="es-EC" dirty="0" smtClean="0"/>
              <a:t>Este: </a:t>
            </a:r>
            <a:r>
              <a:rPr lang="es-EC" dirty="0"/>
              <a:t>9976736.3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79378" y="4560786"/>
            <a:ext cx="6120607" cy="2143500"/>
          </a:xfrm>
          <a:prstGeom prst="rect">
            <a:avLst/>
          </a:prstGeom>
        </p:spPr>
        <p:txBody>
          <a:bodyPr lIns="111090" tIns="55545" rIns="111090" bIns="55545">
            <a:spAutoFit/>
          </a:bodyPr>
          <a:lstStyle/>
          <a:p>
            <a:r>
              <a:rPr lang="es-EC" b="1" dirty="0"/>
              <a:t>Ubicación Ecológica. </a:t>
            </a:r>
            <a:endParaRPr lang="es-EC" b="1" dirty="0" smtClean="0"/>
          </a:p>
          <a:p>
            <a:endParaRPr lang="es-EC" dirty="0"/>
          </a:p>
          <a:p>
            <a:r>
              <a:rPr lang="es-EC" b="1" dirty="0"/>
              <a:t>Zona de </a:t>
            </a:r>
            <a:r>
              <a:rPr lang="es-EC" b="1" dirty="0" smtClean="0"/>
              <a:t>vida</a:t>
            </a:r>
            <a:r>
              <a:rPr lang="es-EC" dirty="0" smtClean="0"/>
              <a:t>: húmedo </a:t>
            </a:r>
            <a:r>
              <a:rPr lang="es-EC" dirty="0"/>
              <a:t>tropical (</a:t>
            </a:r>
            <a:r>
              <a:rPr lang="es-EC" dirty="0" err="1"/>
              <a:t>bh</a:t>
            </a:r>
            <a:r>
              <a:rPr lang="es-EC" dirty="0"/>
              <a:t>-T). </a:t>
            </a:r>
          </a:p>
          <a:p>
            <a:r>
              <a:rPr lang="es-EC" b="1" dirty="0"/>
              <a:t>Altitud</a:t>
            </a:r>
            <a:r>
              <a:rPr lang="es-EC" dirty="0"/>
              <a:t>	</a:t>
            </a:r>
            <a:r>
              <a:rPr lang="es-EC" dirty="0" smtClean="0"/>
              <a:t>: </a:t>
            </a:r>
            <a:r>
              <a:rPr lang="es-EC" dirty="0"/>
              <a:t>270 msnm</a:t>
            </a:r>
          </a:p>
          <a:p>
            <a:r>
              <a:rPr lang="es-EC" b="1" dirty="0" smtClean="0"/>
              <a:t>Temperatura</a:t>
            </a:r>
            <a:r>
              <a:rPr lang="es-EC" dirty="0" smtClean="0"/>
              <a:t>: </a:t>
            </a:r>
            <a:r>
              <a:rPr lang="es-EC" dirty="0"/>
              <a:t>25 </a:t>
            </a:r>
            <a:r>
              <a:rPr lang="es-EC" dirty="0" err="1"/>
              <a:t>ºC</a:t>
            </a:r>
            <a:endParaRPr lang="es-EC" dirty="0"/>
          </a:p>
          <a:p>
            <a:r>
              <a:rPr lang="es-EC" b="1" dirty="0" smtClean="0"/>
              <a:t>Precipitación</a:t>
            </a:r>
            <a:r>
              <a:rPr lang="es-EC" dirty="0" smtClean="0"/>
              <a:t>: </a:t>
            </a:r>
            <a:r>
              <a:rPr lang="es-EC" dirty="0"/>
              <a:t>2800 mm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2" t="34313" r="28554" b="19854"/>
          <a:stretch/>
        </p:blipFill>
        <p:spPr bwMode="auto">
          <a:xfrm>
            <a:off x="4968478" y="1232488"/>
            <a:ext cx="6192688" cy="547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91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43942" y="-287982"/>
            <a:ext cx="13465334" cy="1249614"/>
          </a:xfrm>
        </p:spPr>
        <p:txBody>
          <a:bodyPr/>
          <a:lstStyle/>
          <a:p>
            <a:r>
              <a:rPr lang="es-EC" dirty="0" smtClean="0"/>
              <a:t>Métodos</a:t>
            </a:r>
            <a:endParaRPr lang="es-EC" dirty="0"/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128434" y="614501"/>
            <a:ext cx="11278591" cy="2103134"/>
          </a:xfrm>
        </p:spPr>
        <p:txBody>
          <a:bodyPr>
            <a:normAutofit/>
          </a:bodyPr>
          <a:lstStyle/>
          <a:p>
            <a:pPr algn="just"/>
            <a:r>
              <a:rPr lang="es-EC" sz="2400" dirty="0">
                <a:latin typeface="+mj-lt"/>
              </a:rPr>
              <a:t>La investigación se realizó, en una plantación establecida </a:t>
            </a:r>
            <a:r>
              <a:rPr lang="es-EC" sz="2400" dirty="0"/>
              <a:t>de  aproximadamente 5 años de edad,</a:t>
            </a:r>
            <a:r>
              <a:rPr lang="es-EC" sz="2400" dirty="0">
                <a:latin typeface="+mj-lt"/>
              </a:rPr>
              <a:t> para evaluar el efecto de la fertilización en época lluviosa; cada 90 </a:t>
            </a:r>
            <a:r>
              <a:rPr lang="es-EC" sz="2400" dirty="0" smtClean="0">
                <a:latin typeface="+mj-lt"/>
              </a:rPr>
              <a:t>días</a:t>
            </a:r>
            <a:r>
              <a:rPr lang="es-EC" sz="2400" dirty="0">
                <a:latin typeface="+mj-lt"/>
              </a:rPr>
              <a:t>.</a:t>
            </a: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699833"/>
              </p:ext>
            </p:extLst>
          </p:nvPr>
        </p:nvGraphicFramePr>
        <p:xfrm>
          <a:off x="240316" y="2009335"/>
          <a:ext cx="7301374" cy="22993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3177"/>
                <a:gridCol w="1060380"/>
                <a:gridCol w="711893"/>
                <a:gridCol w="4275924"/>
              </a:tblGrid>
              <a:tr h="330308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Tratamientos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06" marR="595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Frecuencia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06" marR="595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Codigo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06" marR="5950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Descripción 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06" marR="59506" marT="0" marB="0" anchor="ctr"/>
                </a:tc>
              </a:tr>
              <a:tr h="714356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 smtClean="0">
                          <a:effectLst/>
                        </a:rPr>
                        <a:t>T0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06" marR="595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Inicio y final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06" marR="59506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Testigo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06" marR="5950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Testigo 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06" marR="59506" marT="0" marB="0" anchor="ctr"/>
                </a:tc>
              </a:tr>
              <a:tr h="330308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 smtClean="0">
                          <a:effectLst/>
                        </a:rPr>
                        <a:t>T1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06" marR="595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C/90 días 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06" marR="595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FQ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06" marR="5950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Fertilizante Químico (Yaramila Hydran)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06" marR="59506" marT="0" marB="0" anchor="ctr"/>
                </a:tc>
              </a:tr>
              <a:tr h="330308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 smtClean="0">
                          <a:effectLst/>
                        </a:rPr>
                        <a:t>T2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06" marR="595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C/90 días 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06" marR="595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FO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06" marR="5950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Fertilizante Orgánico (Biocompost)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06" marR="59506" marT="0" marB="0" anchor="ctr"/>
                </a:tc>
              </a:tr>
              <a:tr h="330308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 smtClean="0">
                          <a:effectLst/>
                        </a:rPr>
                        <a:t>T3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06" marR="595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C/90 días 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06" marR="5950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FQ+FO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06" marR="5950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Combinación (Químico – Orgánico)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06" marR="59506" marT="0" marB="0" anchor="ctr"/>
                </a:tc>
              </a:tr>
            </a:tbl>
          </a:graphicData>
        </a:graphic>
      </p:graphicFrame>
      <p:sp>
        <p:nvSpPr>
          <p:cNvPr id="8" name="7 Rectángulo"/>
          <p:cNvSpPr/>
          <p:nvPr/>
        </p:nvSpPr>
        <p:spPr>
          <a:xfrm>
            <a:off x="627674" y="1635177"/>
            <a:ext cx="4531491" cy="450729"/>
          </a:xfrm>
          <a:prstGeom prst="rect">
            <a:avLst/>
          </a:prstGeom>
        </p:spPr>
        <p:txBody>
          <a:bodyPr wrap="none" lIns="111090" tIns="55545" rIns="111090" bIns="55545">
            <a:spAutoFit/>
          </a:bodyPr>
          <a:lstStyle/>
          <a:p>
            <a:r>
              <a:rPr lang="es-EC" b="1" dirty="0"/>
              <a:t>Tratamientos evaluados en el ensayo</a:t>
            </a:r>
          </a:p>
        </p:txBody>
      </p:sp>
      <p:pic>
        <p:nvPicPr>
          <p:cNvPr id="9" name="8 Imagen"/>
          <p:cNvPicPr/>
          <p:nvPr/>
        </p:nvPicPr>
        <p:blipFill rotWithShape="1">
          <a:blip r:embed="rId2"/>
          <a:srcRect l="28924" t="35447" r="28924" b="20950"/>
          <a:stretch/>
        </p:blipFill>
        <p:spPr bwMode="auto">
          <a:xfrm>
            <a:off x="6698996" y="1859076"/>
            <a:ext cx="5398300" cy="41584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ángulo 6"/>
          <p:cNvSpPr/>
          <p:nvPr/>
        </p:nvSpPr>
        <p:spPr>
          <a:xfrm>
            <a:off x="1077294" y="4292206"/>
            <a:ext cx="4440440" cy="404563"/>
          </a:xfrm>
          <a:prstGeom prst="rect">
            <a:avLst/>
          </a:prstGeom>
        </p:spPr>
        <p:txBody>
          <a:bodyPr wrap="none" lIns="111090" tIns="55545" rIns="111090" bIns="55545">
            <a:spAutoFit/>
          </a:bodyPr>
          <a:lstStyle/>
          <a:p>
            <a:r>
              <a:rPr lang="es-ES" sz="1900" b="1" dirty="0">
                <a:latin typeface="+mj-lt"/>
                <a:ea typeface="Calibri" panose="020F0502020204030204" pitchFamily="34" charset="0"/>
              </a:rPr>
              <a:t>Esquema para el análisis de varianza. </a:t>
            </a:r>
            <a:endParaRPr lang="es-EC" sz="1900" b="1" dirty="0">
              <a:latin typeface="+mj-lt"/>
            </a:endParaRPr>
          </a:p>
        </p:txBody>
      </p:sp>
      <p:sp>
        <p:nvSpPr>
          <p:cNvPr id="12" name="Rectángulo 12"/>
          <p:cNvSpPr/>
          <p:nvPr/>
        </p:nvSpPr>
        <p:spPr>
          <a:xfrm>
            <a:off x="7759376" y="2313072"/>
            <a:ext cx="2322040" cy="404563"/>
          </a:xfrm>
          <a:prstGeom prst="rect">
            <a:avLst/>
          </a:prstGeom>
        </p:spPr>
        <p:txBody>
          <a:bodyPr wrap="none" lIns="111090" tIns="55545" rIns="111090" bIns="55545">
            <a:spAutoFit/>
          </a:bodyPr>
          <a:lstStyle/>
          <a:p>
            <a:r>
              <a:rPr lang="es-EC" sz="1900" b="1" dirty="0">
                <a:latin typeface="+mj-lt"/>
              </a:rPr>
              <a:t>Croquis del ensayo</a:t>
            </a:r>
          </a:p>
        </p:txBody>
      </p:sp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163465"/>
              </p:ext>
            </p:extLst>
          </p:nvPr>
        </p:nvGraphicFramePr>
        <p:xfrm>
          <a:off x="433112" y="4610758"/>
          <a:ext cx="6265884" cy="2773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2704"/>
                <a:gridCol w="2703180"/>
              </a:tblGrid>
              <a:tr h="3494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Fuentes de variación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809" marR="918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Grados de libertad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809" marR="91809" marT="0" marB="0"/>
                </a:tc>
              </a:tr>
              <a:tr h="3494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Tratamientos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809" marR="918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         3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809" marR="91809" marT="0" marB="0"/>
                </a:tc>
              </a:tr>
              <a:tr h="3494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Te  vs  FQ;  FO;  FQ+FO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809" marR="9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809" marR="91809" marT="0" marB="0"/>
                </a:tc>
              </a:tr>
              <a:tr h="3494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FQ,  FO  vs   FQ+FO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809" marR="9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809" marR="91809" marT="0" marB="0"/>
                </a:tc>
              </a:tr>
              <a:tr h="3494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FQ  vs  FO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809" marR="918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809" marR="91809" marT="0" marB="0"/>
                </a:tc>
              </a:tr>
              <a:tr h="3494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Error experimental 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809" marR="918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         16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809" marR="91809" marT="0" marB="0"/>
                </a:tc>
              </a:tr>
              <a:tr h="3494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Total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809" marR="918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          19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809" marR="9180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081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31974" y="-287982"/>
            <a:ext cx="9292545" cy="1523295"/>
          </a:xfrm>
        </p:spPr>
        <p:txBody>
          <a:bodyPr/>
          <a:lstStyle/>
          <a:p>
            <a:r>
              <a:rPr lang="es-EC" dirty="0" smtClean="0"/>
              <a:t>Variables a medir</a:t>
            </a: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240314" y="6213899"/>
            <a:ext cx="2176807" cy="789283"/>
          </a:xfrm>
          <a:prstGeom prst="rect">
            <a:avLst/>
          </a:prstGeom>
        </p:spPr>
        <p:txBody>
          <a:bodyPr wrap="none" lIns="111090" tIns="55545" rIns="111090" bIns="55545">
            <a:spAutoFit/>
          </a:bodyPr>
          <a:lstStyle/>
          <a:p>
            <a:r>
              <a:rPr lang="es-EC" dirty="0"/>
              <a:t>Análisis de suelo </a:t>
            </a:r>
            <a:endParaRPr lang="es-EC" dirty="0" smtClean="0"/>
          </a:p>
          <a:p>
            <a:r>
              <a:rPr lang="es-EC" dirty="0" smtClean="0"/>
              <a:t>Análisis foliar  </a:t>
            </a:r>
            <a:endParaRPr lang="es-EC" dirty="0"/>
          </a:p>
        </p:txBody>
      </p:sp>
      <p:pic>
        <p:nvPicPr>
          <p:cNvPr id="6" name="5 Imagen"/>
          <p:cNvPicPr/>
          <p:nvPr/>
        </p:nvPicPr>
        <p:blipFill rotWithShape="1">
          <a:blip r:embed="rId2"/>
          <a:srcRect l="25397" t="16625" r="25573" b="17813"/>
          <a:stretch/>
        </p:blipFill>
        <p:spPr bwMode="auto">
          <a:xfrm>
            <a:off x="240317" y="1368202"/>
            <a:ext cx="2891946" cy="2448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3440158" y="6179521"/>
            <a:ext cx="2289274" cy="450729"/>
          </a:xfrm>
          <a:prstGeom prst="rect">
            <a:avLst/>
          </a:prstGeom>
        </p:spPr>
        <p:txBody>
          <a:bodyPr wrap="none" lIns="111090" tIns="55545" rIns="111090" bIns="55545">
            <a:spAutoFit/>
          </a:bodyPr>
          <a:lstStyle/>
          <a:p>
            <a:r>
              <a:rPr lang="es-ES" dirty="0"/>
              <a:t>Número de Hojas.</a:t>
            </a:r>
            <a:endParaRPr lang="es-EC" dirty="0"/>
          </a:p>
        </p:txBody>
      </p:sp>
      <p:sp>
        <p:nvSpPr>
          <p:cNvPr id="8" name="7 Rectángulo"/>
          <p:cNvSpPr/>
          <p:nvPr/>
        </p:nvSpPr>
        <p:spPr>
          <a:xfrm>
            <a:off x="3506003" y="6552453"/>
            <a:ext cx="2189888" cy="450729"/>
          </a:xfrm>
          <a:prstGeom prst="rect">
            <a:avLst/>
          </a:prstGeom>
        </p:spPr>
        <p:txBody>
          <a:bodyPr wrap="none" lIns="111090" tIns="55545" rIns="111090" bIns="55545">
            <a:spAutoFit/>
          </a:bodyPr>
          <a:lstStyle/>
          <a:p>
            <a:r>
              <a:rPr lang="es-ES" dirty="0"/>
              <a:t>Número de hijos.</a:t>
            </a:r>
            <a:endParaRPr lang="es-EC" dirty="0"/>
          </a:p>
        </p:txBody>
      </p:sp>
      <p:sp>
        <p:nvSpPr>
          <p:cNvPr id="9" name="8 Rectángulo"/>
          <p:cNvSpPr/>
          <p:nvPr/>
        </p:nvSpPr>
        <p:spPr>
          <a:xfrm>
            <a:off x="6396946" y="6213899"/>
            <a:ext cx="2348586" cy="450729"/>
          </a:xfrm>
          <a:prstGeom prst="rect">
            <a:avLst/>
          </a:prstGeom>
        </p:spPr>
        <p:txBody>
          <a:bodyPr wrap="none" lIns="111090" tIns="55545" rIns="111090" bIns="55545">
            <a:spAutoFit/>
          </a:bodyPr>
          <a:lstStyle/>
          <a:p>
            <a:r>
              <a:rPr lang="es-ES" dirty="0"/>
              <a:t>Número de </a:t>
            </a:r>
            <a:r>
              <a:rPr lang="es-ES" dirty="0" smtClean="0"/>
              <a:t>manos</a:t>
            </a:r>
            <a:endParaRPr lang="es-EC" dirty="0"/>
          </a:p>
        </p:txBody>
      </p:sp>
      <p:sp>
        <p:nvSpPr>
          <p:cNvPr id="10" name="9 Rectángulo"/>
          <p:cNvSpPr/>
          <p:nvPr/>
        </p:nvSpPr>
        <p:spPr>
          <a:xfrm>
            <a:off x="6396946" y="6552452"/>
            <a:ext cx="2346982" cy="450729"/>
          </a:xfrm>
          <a:prstGeom prst="rect">
            <a:avLst/>
          </a:prstGeom>
        </p:spPr>
        <p:txBody>
          <a:bodyPr wrap="none" lIns="111090" tIns="55545" rIns="111090" bIns="55545">
            <a:spAutoFit/>
          </a:bodyPr>
          <a:lstStyle/>
          <a:p>
            <a:r>
              <a:rPr lang="es-ES" dirty="0"/>
              <a:t>Número de </a:t>
            </a:r>
            <a:r>
              <a:rPr lang="es-ES" dirty="0" smtClean="0"/>
              <a:t>dedos.</a:t>
            </a:r>
            <a:endParaRPr lang="es-EC" dirty="0"/>
          </a:p>
        </p:txBody>
      </p:sp>
      <p:sp>
        <p:nvSpPr>
          <p:cNvPr id="11" name="10 Rectángulo"/>
          <p:cNvSpPr/>
          <p:nvPr/>
        </p:nvSpPr>
        <p:spPr>
          <a:xfrm>
            <a:off x="9174258" y="6234135"/>
            <a:ext cx="2220987" cy="450729"/>
          </a:xfrm>
          <a:prstGeom prst="rect">
            <a:avLst/>
          </a:prstGeom>
        </p:spPr>
        <p:txBody>
          <a:bodyPr wrap="none" lIns="111090" tIns="55545" rIns="111090" bIns="55545">
            <a:spAutoFit/>
          </a:bodyPr>
          <a:lstStyle/>
          <a:p>
            <a:r>
              <a:rPr lang="es-ES" dirty="0" smtClean="0"/>
              <a:t>Grado exportable</a:t>
            </a:r>
            <a:endParaRPr lang="es-EC" dirty="0"/>
          </a:p>
        </p:txBody>
      </p:sp>
      <p:sp>
        <p:nvSpPr>
          <p:cNvPr id="12" name="11 Rectángulo"/>
          <p:cNvSpPr/>
          <p:nvPr/>
        </p:nvSpPr>
        <p:spPr>
          <a:xfrm>
            <a:off x="9151612" y="6552451"/>
            <a:ext cx="3032683" cy="450729"/>
          </a:xfrm>
          <a:prstGeom prst="rect">
            <a:avLst/>
          </a:prstGeom>
        </p:spPr>
        <p:txBody>
          <a:bodyPr wrap="none" lIns="111090" tIns="55545" rIns="111090" bIns="55545">
            <a:spAutoFit/>
          </a:bodyPr>
          <a:lstStyle/>
          <a:p>
            <a:r>
              <a:rPr lang="es-ES" dirty="0"/>
              <a:t>Número de </a:t>
            </a:r>
            <a:r>
              <a:rPr lang="es-ES" dirty="0" smtClean="0"/>
              <a:t>racimos/caja</a:t>
            </a:r>
            <a:endParaRPr lang="es-EC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2" y="3960490"/>
            <a:ext cx="2891946" cy="219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Elipse"/>
          <p:cNvSpPr/>
          <p:nvPr/>
        </p:nvSpPr>
        <p:spPr>
          <a:xfrm>
            <a:off x="759432" y="2376315"/>
            <a:ext cx="1544749" cy="11813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Elipse"/>
          <p:cNvSpPr/>
          <p:nvPr/>
        </p:nvSpPr>
        <p:spPr>
          <a:xfrm>
            <a:off x="1149432" y="4151086"/>
            <a:ext cx="1049940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1" t="1" b="1"/>
          <a:stretch/>
        </p:blipFill>
        <p:spPr bwMode="auto">
          <a:xfrm>
            <a:off x="3179293" y="3960489"/>
            <a:ext cx="2693839" cy="221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Elipse"/>
          <p:cNvSpPr/>
          <p:nvPr/>
        </p:nvSpPr>
        <p:spPr>
          <a:xfrm>
            <a:off x="3179293" y="4711128"/>
            <a:ext cx="1080120" cy="9826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8"/>
          <a:stretch/>
        </p:blipFill>
        <p:spPr bwMode="auto">
          <a:xfrm>
            <a:off x="3266296" y="1368203"/>
            <a:ext cx="270215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Elipse"/>
          <p:cNvSpPr/>
          <p:nvPr/>
        </p:nvSpPr>
        <p:spPr>
          <a:xfrm>
            <a:off x="3806438" y="1368203"/>
            <a:ext cx="946016" cy="10081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2" t="19256" r="13957" b="17503"/>
          <a:stretch/>
        </p:blipFill>
        <p:spPr bwMode="auto">
          <a:xfrm>
            <a:off x="6048599" y="1368203"/>
            <a:ext cx="2809074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5" t="19131" r="8876" b="36129"/>
          <a:stretch/>
        </p:blipFill>
        <p:spPr bwMode="auto">
          <a:xfrm>
            <a:off x="6048599" y="3960489"/>
            <a:ext cx="2809074" cy="221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9" b="21691"/>
          <a:stretch/>
        </p:blipFill>
        <p:spPr bwMode="auto">
          <a:xfrm>
            <a:off x="9026799" y="1368203"/>
            <a:ext cx="2854447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90" b="11475"/>
          <a:stretch/>
        </p:blipFill>
        <p:spPr bwMode="auto">
          <a:xfrm>
            <a:off x="8974523" y="3960489"/>
            <a:ext cx="2958998" cy="219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Flecha derecha"/>
          <p:cNvSpPr/>
          <p:nvPr/>
        </p:nvSpPr>
        <p:spPr>
          <a:xfrm>
            <a:off x="6984702" y="2160291"/>
            <a:ext cx="936104" cy="43204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Elipse"/>
          <p:cNvSpPr/>
          <p:nvPr/>
        </p:nvSpPr>
        <p:spPr>
          <a:xfrm>
            <a:off x="6396946" y="4151086"/>
            <a:ext cx="2243940" cy="1897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Flecha abajo"/>
          <p:cNvSpPr/>
          <p:nvPr/>
        </p:nvSpPr>
        <p:spPr>
          <a:xfrm>
            <a:off x="10284751" y="1512218"/>
            <a:ext cx="660391" cy="864096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Flecha abajo"/>
          <p:cNvSpPr/>
          <p:nvPr/>
        </p:nvSpPr>
        <p:spPr>
          <a:xfrm>
            <a:off x="10153054" y="4320530"/>
            <a:ext cx="514899" cy="88194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4799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>Métodos </a:t>
            </a:r>
            <a:r>
              <a:rPr lang="es-EC" dirty="0"/>
              <a:t>específicos del manejo del experimento</a:t>
            </a:r>
          </a:p>
        </p:txBody>
      </p:sp>
      <p:sp>
        <p:nvSpPr>
          <p:cNvPr id="7" name="Llamada rectangular 6"/>
          <p:cNvSpPr/>
          <p:nvPr/>
        </p:nvSpPr>
        <p:spPr>
          <a:xfrm>
            <a:off x="111379" y="1996980"/>
            <a:ext cx="1905837" cy="1624936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090" tIns="55545" rIns="111090" bIns="55545" rtlCol="0" anchor="ctr"/>
          <a:lstStyle/>
          <a:p>
            <a:pPr algn="ctr"/>
            <a:r>
              <a:rPr lang="es-EC" dirty="0" smtClean="0"/>
              <a:t>Control de malezas mediante aplicación de herbicida.</a:t>
            </a:r>
            <a:endParaRPr lang="es-EC" dirty="0"/>
          </a:p>
        </p:txBody>
      </p:sp>
      <p:sp>
        <p:nvSpPr>
          <p:cNvPr id="9" name="Llamada rectangular 8"/>
          <p:cNvSpPr/>
          <p:nvPr/>
        </p:nvSpPr>
        <p:spPr>
          <a:xfrm>
            <a:off x="2555311" y="2048871"/>
            <a:ext cx="1981119" cy="1573045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090" tIns="55545" rIns="111090" bIns="55545" rtlCol="0" anchor="ctr"/>
          <a:lstStyle/>
          <a:p>
            <a:pPr algn="ctr"/>
            <a:r>
              <a:rPr lang="es-EC" dirty="0" smtClean="0"/>
              <a:t>Deshoje, deshije y </a:t>
            </a:r>
            <a:r>
              <a:rPr lang="es-EC" dirty="0" err="1" smtClean="0"/>
              <a:t>deschantado</a:t>
            </a:r>
            <a:endParaRPr lang="es-EC" dirty="0"/>
          </a:p>
        </p:txBody>
      </p:sp>
      <p:sp>
        <p:nvSpPr>
          <p:cNvPr id="11" name="Llamada rectangular 10"/>
          <p:cNvSpPr/>
          <p:nvPr/>
        </p:nvSpPr>
        <p:spPr>
          <a:xfrm>
            <a:off x="7704782" y="2051229"/>
            <a:ext cx="1905837" cy="1573045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090" tIns="55545" rIns="111090" bIns="55545" rtlCol="0" anchor="ctr"/>
          <a:lstStyle/>
          <a:p>
            <a:pPr algn="ctr"/>
            <a:r>
              <a:rPr lang="es-EC" dirty="0" smtClean="0"/>
              <a:t>Conteo de número de hojas y de hijos</a:t>
            </a:r>
            <a:endParaRPr lang="es-EC" dirty="0"/>
          </a:p>
        </p:txBody>
      </p:sp>
      <p:sp>
        <p:nvSpPr>
          <p:cNvPr id="13" name="Llamada rectangular 12"/>
          <p:cNvSpPr/>
          <p:nvPr/>
        </p:nvSpPr>
        <p:spPr>
          <a:xfrm>
            <a:off x="5245268" y="1996980"/>
            <a:ext cx="1905837" cy="1573045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090" tIns="55545" rIns="111090" bIns="55545" rtlCol="0" anchor="ctr"/>
          <a:lstStyle/>
          <a:p>
            <a:pPr algn="ctr"/>
            <a:r>
              <a:rPr lang="es-EC" dirty="0" smtClean="0"/>
              <a:t>Aplicación de los tratamientos </a:t>
            </a:r>
            <a:endParaRPr lang="es-EC" dirty="0"/>
          </a:p>
        </p:txBody>
      </p:sp>
      <p:sp>
        <p:nvSpPr>
          <p:cNvPr id="15" name="Llamada rectangular 14"/>
          <p:cNvSpPr/>
          <p:nvPr/>
        </p:nvSpPr>
        <p:spPr>
          <a:xfrm>
            <a:off x="9985699" y="1996981"/>
            <a:ext cx="1905837" cy="1624936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090" tIns="55545" rIns="111090" bIns="55545" rtlCol="0" anchor="ctr"/>
          <a:lstStyle/>
          <a:p>
            <a:pPr algn="ctr"/>
            <a:r>
              <a:rPr lang="es-EC" dirty="0" smtClean="0"/>
              <a:t>Cosecha en cajas producidas por tratamiento</a:t>
            </a:r>
            <a:endParaRPr lang="es-EC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7" y="4176514"/>
            <a:ext cx="205740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404" y="4176514"/>
            <a:ext cx="2304256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03" y="4176514"/>
            <a:ext cx="223224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758" y="4176514"/>
            <a:ext cx="2121861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2"/>
          <a:stretch/>
        </p:blipFill>
        <p:spPr bwMode="auto">
          <a:xfrm>
            <a:off x="9829169" y="4176514"/>
            <a:ext cx="2218895" cy="262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5853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975</TotalTime>
  <Words>2193</Words>
  <Application>Microsoft Office PowerPoint</Application>
  <PresentationFormat>Personalizado</PresentationFormat>
  <Paragraphs>916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Adyacencia</vt:lpstr>
      <vt:lpstr> DEPARTAMENTO DE CIENCIAS DE LA VIDA Y LA AGRICULTURA CARRERA DE INGENIERÍA AGROPECUARIA  “EVALUACIÓN  DE ALTERNATIVAS SOSTENIBLES DE FERTILIZACIÓN EN EL CULTIVO DE PLÁTANO (Musa paradisiaca L.)” </vt:lpstr>
      <vt:lpstr>INTRODUCCIÓN.</vt:lpstr>
      <vt:lpstr>Cultivo de plátano en Ecuador</vt:lpstr>
      <vt:lpstr>Fertilización en las plantas</vt:lpstr>
      <vt:lpstr>Importancia de la fertilización </vt:lpstr>
      <vt:lpstr>Metodología.</vt:lpstr>
      <vt:lpstr>Métodos</vt:lpstr>
      <vt:lpstr>Variables a medir</vt:lpstr>
      <vt:lpstr>Métodos específicos del manejo del experimento</vt:lpstr>
      <vt:lpstr>Resultados.</vt:lpstr>
      <vt:lpstr>Resultados.</vt:lpstr>
      <vt:lpstr>Número de Hojas</vt:lpstr>
      <vt:lpstr>Número de Hijos</vt:lpstr>
      <vt:lpstr>Número de Manos   </vt:lpstr>
      <vt:lpstr>Número de Manos   </vt:lpstr>
      <vt:lpstr>Número de Dedos  </vt:lpstr>
      <vt:lpstr>Número de Dedos  </vt:lpstr>
      <vt:lpstr>Número de Dedos por caja producida </vt:lpstr>
      <vt:lpstr>Número de Dedos por caja producida </vt:lpstr>
      <vt:lpstr>Número de racimos por caja</vt:lpstr>
      <vt:lpstr>Número de racimos por caja</vt:lpstr>
      <vt:lpstr>Relación Costo - Beneficio</vt:lpstr>
      <vt:lpstr>Conclusiones</vt:lpstr>
      <vt:lpstr>Conclusiones</vt:lpstr>
      <vt:lpstr>Recomendaciones</vt:lpstr>
      <vt:lpstr>GRACIAS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DEPARTAMENTO DE CIENCIAS DE LA VIDA Y LA AGRICULTURA CARRERA DE INGENIERÍA AGROPECUARIA  “EVALUACIÓN  DE ALTERNATIVAS SOSTENIBLES DE FERTILIZACIÓN EN EL CULTIVO DE PLÁTANO (Musa paradisiaca L.)”</dc:title>
  <dc:creator>Blanca</dc:creator>
  <cp:lastModifiedBy>Blanca</cp:lastModifiedBy>
  <cp:revision>45</cp:revision>
  <dcterms:created xsi:type="dcterms:W3CDTF">2018-12-08T19:07:02Z</dcterms:created>
  <dcterms:modified xsi:type="dcterms:W3CDTF">2019-01-30T20:41:11Z</dcterms:modified>
</cp:coreProperties>
</file>