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3"/>
  </p:notesMasterIdLst>
  <p:sldIdLst>
    <p:sldId id="320" r:id="rId2"/>
    <p:sldId id="374" r:id="rId3"/>
    <p:sldId id="373" r:id="rId4"/>
    <p:sldId id="414" r:id="rId5"/>
    <p:sldId id="379" r:id="rId6"/>
    <p:sldId id="461" r:id="rId7"/>
    <p:sldId id="503" r:id="rId8"/>
    <p:sldId id="504" r:id="rId9"/>
    <p:sldId id="505" r:id="rId10"/>
    <p:sldId id="506" r:id="rId11"/>
    <p:sldId id="420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18" r:id="rId39"/>
    <p:sldId id="519" r:id="rId40"/>
    <p:sldId id="520" r:id="rId41"/>
    <p:sldId id="415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B09B872-CEB5-465D-9592-2564698DD0B1}">
          <p14:sldIdLst>
            <p14:sldId id="320"/>
            <p14:sldId id="374"/>
            <p14:sldId id="373"/>
            <p14:sldId id="414"/>
            <p14:sldId id="379"/>
            <p14:sldId id="461"/>
            <p14:sldId id="503"/>
            <p14:sldId id="504"/>
            <p14:sldId id="505"/>
            <p14:sldId id="506"/>
            <p14:sldId id="420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</p14:sldIdLst>
        </p14:section>
        <p14:section name="Sección sin título" id="{4CB5DA16-266A-44F5-81CD-3E028782F600}">
          <p14:sldIdLst>
            <p14:sldId id="518"/>
            <p14:sldId id="519"/>
            <p14:sldId id="520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ESPE\TESIS%20MSGA\TABLAS%20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\Downloads\CATASTRO%20EL%20CORAZON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es-ES" sz="1200" b="1"/>
              <a:t>Caudales</a:t>
            </a:r>
            <a:r>
              <a:rPr lang="es-ES" sz="1200" b="1" baseline="0"/>
              <a:t> producidos y facturados </a:t>
            </a:r>
            <a:r>
              <a:rPr lang="es-ES" sz="1200" b="1"/>
              <a:t>(m³/mes)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788877365891268E-2"/>
          <c:y val="0.14583902766258389"/>
          <c:w val="0.85098135815524367"/>
          <c:h val="0.67513415688871325"/>
        </c:manualLayout>
      </c:layout>
      <c:lineChart>
        <c:grouping val="standard"/>
        <c:varyColors val="0"/>
        <c:ser>
          <c:idx val="0"/>
          <c:order val="0"/>
          <c:tx>
            <c:strRef>
              <c:f>'Produccion planta'!$G$2:$R$2</c:f>
              <c:strCache>
                <c:ptCount val="12"/>
                <c:pt idx="0">
                  <c:v>CAUDALES PRODUCIDOS EN LA PLANTA DE TRATAMIENTO (m³/mes) </c:v>
                </c:pt>
              </c:strCache>
            </c:strRef>
          </c:tx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rgbClr val="1F497D"/>
                </a:solidFill>
              </a:ln>
            </c:spPr>
          </c:marker>
          <c:cat>
            <c:strRef>
              <c:f>'Produccion planta'!$G$18:$R$18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'Produccion planta'!$G$11:$R$11</c:f>
              <c:numCache>
                <c:formatCode>General</c:formatCode>
                <c:ptCount val="12"/>
                <c:pt idx="0">
                  <c:v>31181.759999999998</c:v>
                </c:pt>
                <c:pt idx="1">
                  <c:v>31233.600000000002</c:v>
                </c:pt>
                <c:pt idx="2">
                  <c:v>31078.080000000002</c:v>
                </c:pt>
                <c:pt idx="3">
                  <c:v>30715.200000000001</c:v>
                </c:pt>
                <c:pt idx="4">
                  <c:v>31233.600000000002</c:v>
                </c:pt>
                <c:pt idx="5">
                  <c:v>31959.360000000001</c:v>
                </c:pt>
                <c:pt idx="6">
                  <c:v>31777.919999999998</c:v>
                </c:pt>
                <c:pt idx="7">
                  <c:v>31129.919999999998</c:v>
                </c:pt>
                <c:pt idx="8">
                  <c:v>31285.439999999999</c:v>
                </c:pt>
                <c:pt idx="9">
                  <c:v>31155.84</c:v>
                </c:pt>
                <c:pt idx="10">
                  <c:v>31207.679999999997</c:v>
                </c:pt>
                <c:pt idx="11">
                  <c:v>31104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'Produccion planta'!$G$17:$R$17</c:f>
              <c:strCache>
                <c:ptCount val="12"/>
                <c:pt idx="0">
                  <c:v>CAUDALES FACTURADOS (m³/mes) </c:v>
                </c:pt>
              </c:strCache>
            </c:strRef>
          </c:tx>
          <c:marker>
            <c:symbol val="square"/>
            <c:size val="3"/>
            <c:spPr>
              <a:solidFill>
                <a:srgbClr val="C0504D">
                  <a:lumMod val="60000"/>
                  <a:lumOff val="40000"/>
                </a:srgbClr>
              </a:solidFill>
            </c:spPr>
          </c:marker>
          <c:cat>
            <c:strRef>
              <c:f>'Produccion planta'!$G$18:$R$18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'Produccion planta'!$G$19:$R$19</c:f>
              <c:numCache>
                <c:formatCode>General</c:formatCode>
                <c:ptCount val="12"/>
                <c:pt idx="0">
                  <c:v>9159</c:v>
                </c:pt>
                <c:pt idx="1">
                  <c:v>10144</c:v>
                </c:pt>
                <c:pt idx="2">
                  <c:v>8281</c:v>
                </c:pt>
                <c:pt idx="3">
                  <c:v>9557</c:v>
                </c:pt>
                <c:pt idx="4">
                  <c:v>10229</c:v>
                </c:pt>
                <c:pt idx="5">
                  <c:v>8762</c:v>
                </c:pt>
                <c:pt idx="6">
                  <c:v>10255</c:v>
                </c:pt>
                <c:pt idx="7">
                  <c:v>12041</c:v>
                </c:pt>
                <c:pt idx="8">
                  <c:v>9824</c:v>
                </c:pt>
                <c:pt idx="9">
                  <c:v>10942</c:v>
                </c:pt>
                <c:pt idx="10">
                  <c:v>11346</c:v>
                </c:pt>
                <c:pt idx="11">
                  <c:v>9845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912016"/>
        <c:axId val="592917456"/>
      </c:lineChart>
      <c:catAx>
        <c:axId val="59291201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592917456"/>
        <c:crosses val="autoZero"/>
        <c:auto val="0"/>
        <c:lblAlgn val="ctr"/>
        <c:lblOffset val="100"/>
        <c:noMultiLvlLbl val="0"/>
      </c:catAx>
      <c:valAx>
        <c:axId val="5929174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59291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36519103249009"/>
          <c:y val="0.64571322446801527"/>
          <c:w val="0.64447573440254236"/>
          <c:h val="0.19923967807415036"/>
        </c:manualLayout>
      </c:layout>
      <c:overlay val="0"/>
    </c:legend>
    <c:plotVisOnly val="1"/>
    <c:dispBlanksAs val="gap"/>
    <c:showDLblsOverMax val="0"/>
  </c:chart>
  <c:spPr>
    <a:ln w="3175">
      <a:solidFill>
        <a:sysClr val="windowText" lastClr="000000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200">
                <a:latin typeface="Times New Roman" panose="02020603050405020304" pitchFamily="18" charset="0"/>
                <a:cs typeface="Times New Roman" panose="02020603050405020304" pitchFamily="18" charset="0"/>
              </a:rPr>
              <a:t>Caudal tipo producido en 24 horas (L/s)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'[CATASTRO EL CORAZON TESIS.xlsx]caudales consumidos 2017'!$Y$8:$AV$8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'[CATASTRO EL CORAZON TESIS.xlsx]caudales consumidos 2017'!$Y$9:$AV$9</c:f>
              <c:numCache>
                <c:formatCode>General</c:formatCode>
                <c:ptCount val="24"/>
                <c:pt idx="0">
                  <c:v>6.99</c:v>
                </c:pt>
                <c:pt idx="1">
                  <c:v>6.95</c:v>
                </c:pt>
                <c:pt idx="2">
                  <c:v>6.97</c:v>
                </c:pt>
                <c:pt idx="3">
                  <c:v>6.98</c:v>
                </c:pt>
                <c:pt idx="4">
                  <c:v>7.9</c:v>
                </c:pt>
                <c:pt idx="5">
                  <c:v>8.56</c:v>
                </c:pt>
                <c:pt idx="6">
                  <c:v>11.54</c:v>
                </c:pt>
                <c:pt idx="7">
                  <c:v>12.039999999999997</c:v>
                </c:pt>
                <c:pt idx="8" formatCode="0.00">
                  <c:v>11.561111111111112</c:v>
                </c:pt>
                <c:pt idx="9" formatCode="0.00">
                  <c:v>11.019444444444444</c:v>
                </c:pt>
                <c:pt idx="10" formatCode="0.00">
                  <c:v>12.338888888888889</c:v>
                </c:pt>
                <c:pt idx="11">
                  <c:v>14.7</c:v>
                </c:pt>
                <c:pt idx="12">
                  <c:v>16.350000000000001</c:v>
                </c:pt>
                <c:pt idx="13">
                  <c:v>17.8</c:v>
                </c:pt>
                <c:pt idx="14">
                  <c:v>16.399999999999999</c:v>
                </c:pt>
                <c:pt idx="15">
                  <c:v>14.56</c:v>
                </c:pt>
                <c:pt idx="16">
                  <c:v>11.9</c:v>
                </c:pt>
                <c:pt idx="17">
                  <c:v>10.8</c:v>
                </c:pt>
                <c:pt idx="18">
                  <c:v>11.130555555555556</c:v>
                </c:pt>
                <c:pt idx="19">
                  <c:v>13.091666666666667</c:v>
                </c:pt>
                <c:pt idx="20">
                  <c:v>8.3527777777777779</c:v>
                </c:pt>
                <c:pt idx="21">
                  <c:v>8.35</c:v>
                </c:pt>
                <c:pt idx="22">
                  <c:v>8.3527777777777779</c:v>
                </c:pt>
                <c:pt idx="23">
                  <c:v>8.2200000000000006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80A-4F04-B2AC-758B4EC4B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907664"/>
        <c:axId val="592908208"/>
      </c:scatterChart>
      <c:valAx>
        <c:axId val="592907664"/>
        <c:scaling>
          <c:orientation val="minMax"/>
          <c:max val="2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2908208"/>
        <c:crosses val="autoZero"/>
        <c:crossBetween val="midCat"/>
        <c:majorUnit val="1"/>
      </c:valAx>
      <c:valAx>
        <c:axId val="59290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2907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E742B-C0A0-49AB-A8B7-527557120218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24FE872C-128C-4E46-9566-E7DA8A7D801E}">
      <dgm:prSet phldrT="[Texto]" custT="1"/>
      <dgm:spPr/>
      <dgm:t>
        <a:bodyPr/>
        <a:lstStyle/>
        <a:p>
          <a:r>
            <a:rPr lang="es-ES" sz="1600" b="1" dirty="0" smtClean="0"/>
            <a:t>SISTEMAS DE AGUA POTABLE</a:t>
          </a:r>
          <a:endParaRPr lang="es-ES" sz="1600" b="1" dirty="0"/>
        </a:p>
      </dgm:t>
    </dgm:pt>
    <dgm:pt modelId="{0EE5FE72-0152-4DEE-BF03-F017BA4E672B}" type="parTrans" cxnId="{AB982F20-519A-4D7B-8247-47E78B92EF61}">
      <dgm:prSet/>
      <dgm:spPr/>
      <dgm:t>
        <a:bodyPr/>
        <a:lstStyle/>
        <a:p>
          <a:endParaRPr lang="es-ES"/>
        </a:p>
      </dgm:t>
    </dgm:pt>
    <dgm:pt modelId="{B08B1F95-41AB-4BC5-87DA-A40D01159EDA}" type="sibTrans" cxnId="{AB982F20-519A-4D7B-8247-47E78B92EF61}">
      <dgm:prSet/>
      <dgm:spPr/>
      <dgm:t>
        <a:bodyPr/>
        <a:lstStyle/>
        <a:p>
          <a:endParaRPr lang="es-ES"/>
        </a:p>
      </dgm:t>
    </dgm:pt>
    <dgm:pt modelId="{E9AD8463-A55A-4845-B6EB-78CAF06364C1}">
      <dgm:prSet phldrT="[Texto]" custT="1"/>
      <dgm:spPr/>
      <dgm:t>
        <a:bodyPr/>
        <a:lstStyle/>
        <a:p>
          <a:pPr algn="just"/>
          <a:endParaRPr lang="es-EC" sz="1600" dirty="0" smtClean="0"/>
        </a:p>
        <a:p>
          <a:pPr algn="just"/>
          <a:r>
            <a:rPr lang="es-EC" sz="1600" dirty="0" smtClean="0"/>
            <a:t>Al menos 90 millones de m³ se pierden diariamente a través de fugas de agua potable en el mundo, que sería suficiente para abastecer de agua potable a  más de 300 millones de personas</a:t>
          </a:r>
          <a:endParaRPr lang="es-ES" sz="1600" dirty="0"/>
        </a:p>
      </dgm:t>
    </dgm:pt>
    <dgm:pt modelId="{67923E1F-5E7B-40EC-89F8-7C423738405C}" type="parTrans" cxnId="{12A613AC-1162-4D33-9BE6-D43900D965E9}">
      <dgm:prSet/>
      <dgm:spPr/>
      <dgm:t>
        <a:bodyPr/>
        <a:lstStyle/>
        <a:p>
          <a:endParaRPr lang="es-ES"/>
        </a:p>
      </dgm:t>
    </dgm:pt>
    <dgm:pt modelId="{8439379B-4D47-42B7-8233-8CEA5CC94279}" type="sibTrans" cxnId="{12A613AC-1162-4D33-9BE6-D43900D965E9}">
      <dgm:prSet/>
      <dgm:spPr/>
      <dgm:t>
        <a:bodyPr/>
        <a:lstStyle/>
        <a:p>
          <a:endParaRPr lang="es-ES"/>
        </a:p>
      </dgm:t>
    </dgm:pt>
    <dgm:pt modelId="{8404B7A6-B25E-4B58-A703-04F8622C02E4}">
      <dgm:prSet custT="1"/>
      <dgm:spPr/>
      <dgm:t>
        <a:bodyPr/>
        <a:lstStyle/>
        <a:p>
          <a:pPr algn="just"/>
          <a:r>
            <a:rPr lang="es-EC" sz="1600" dirty="0" smtClean="0"/>
            <a:t>A nivel mundial los prestadores de servicio de agua potable vienen desarrollando programas en función de la disminución de pérdidas de agua. EPMAPS,            ETAPA</a:t>
          </a:r>
        </a:p>
      </dgm:t>
    </dgm:pt>
    <dgm:pt modelId="{0623CBEB-5BB7-4550-9B47-4212ADBCBB29}" type="parTrans" cxnId="{E15AE623-E289-40EA-BFAE-ED036A1AC561}">
      <dgm:prSet/>
      <dgm:spPr/>
      <dgm:t>
        <a:bodyPr/>
        <a:lstStyle/>
        <a:p>
          <a:endParaRPr lang="es-EC"/>
        </a:p>
      </dgm:t>
    </dgm:pt>
    <dgm:pt modelId="{B87D61CE-C6D7-448F-AEAE-DBA89A4411FD}" type="sibTrans" cxnId="{E15AE623-E289-40EA-BFAE-ED036A1AC561}">
      <dgm:prSet/>
      <dgm:spPr/>
      <dgm:t>
        <a:bodyPr/>
        <a:lstStyle/>
        <a:p>
          <a:endParaRPr lang="es-EC"/>
        </a:p>
      </dgm:t>
    </dgm:pt>
    <dgm:pt modelId="{0E528E4C-E215-4CF1-AAFD-AEB28B12B506}">
      <dgm:prSet custT="1"/>
      <dgm:spPr/>
      <dgm:t>
        <a:bodyPr/>
        <a:lstStyle/>
        <a:p>
          <a:pPr algn="just"/>
          <a:r>
            <a:rPr lang="es-EC" sz="1800" dirty="0" smtClean="0"/>
            <a:t>Pangua dispone de aproximadamente 3500 habitantes en la parroquia matriz  El Corazón y procesa 31 104 m³ de agua para abastecer a sus habitantes</a:t>
          </a:r>
        </a:p>
      </dgm:t>
    </dgm:pt>
    <dgm:pt modelId="{396C2B6B-3BD6-4491-B04A-56B2110829B3}" type="parTrans" cxnId="{6DEC5A7C-B13F-45F8-A677-46B5037CCB25}">
      <dgm:prSet/>
      <dgm:spPr/>
      <dgm:t>
        <a:bodyPr/>
        <a:lstStyle/>
        <a:p>
          <a:endParaRPr lang="es-EC"/>
        </a:p>
      </dgm:t>
    </dgm:pt>
    <dgm:pt modelId="{A8C57545-880A-4F5A-88E1-95A5B8F0A255}" type="sibTrans" cxnId="{6DEC5A7C-B13F-45F8-A677-46B5037CCB25}">
      <dgm:prSet/>
      <dgm:spPr/>
      <dgm:t>
        <a:bodyPr/>
        <a:lstStyle/>
        <a:p>
          <a:endParaRPr lang="es-EC"/>
        </a:p>
      </dgm:t>
    </dgm:pt>
    <dgm:pt modelId="{50A18ABE-95F9-4968-84CE-5736E0316267}">
      <dgm:prSet custT="1"/>
      <dgm:spPr/>
      <dgm:t>
        <a:bodyPr/>
        <a:lstStyle/>
        <a:p>
          <a:pPr algn="just"/>
          <a:r>
            <a:rPr lang="en-US" sz="1800" dirty="0" smtClean="0"/>
            <a:t>Este Proyecto propone un Plan de control de </a:t>
          </a:r>
          <a:r>
            <a:rPr lang="en-US" sz="1800" dirty="0" err="1" smtClean="0"/>
            <a:t>pérdidas</a:t>
          </a:r>
          <a:r>
            <a:rPr lang="en-US" sz="1800" dirty="0" smtClean="0"/>
            <a:t> de </a:t>
          </a:r>
          <a:r>
            <a:rPr lang="en-US" sz="1800" dirty="0" err="1" smtClean="0"/>
            <a:t>agua</a:t>
          </a:r>
          <a:r>
            <a:rPr lang="en-US" sz="1800" dirty="0" smtClean="0"/>
            <a:t> no </a:t>
          </a:r>
          <a:r>
            <a:rPr lang="en-US" sz="1800" dirty="0" err="1" smtClean="0"/>
            <a:t>contabilizada</a:t>
          </a:r>
          <a:r>
            <a:rPr lang="en-US" sz="1800" dirty="0" smtClean="0"/>
            <a:t>. </a:t>
          </a:r>
          <a:r>
            <a:rPr lang="en-US" sz="1800" dirty="0" err="1" smtClean="0"/>
            <a:t>Herramienta</a:t>
          </a:r>
          <a:r>
            <a:rPr lang="en-US" sz="1800" dirty="0" smtClean="0"/>
            <a:t> de </a:t>
          </a:r>
          <a:r>
            <a:rPr lang="en-US" sz="1800" dirty="0" err="1" smtClean="0"/>
            <a:t>gestión</a:t>
          </a:r>
          <a:r>
            <a:rPr lang="en-US" sz="1800" dirty="0" smtClean="0"/>
            <a:t> </a:t>
          </a:r>
          <a:r>
            <a:rPr lang="en-US" sz="1800" dirty="0" err="1" smtClean="0"/>
            <a:t>debido</a:t>
          </a:r>
          <a:r>
            <a:rPr lang="en-US" sz="1800" dirty="0" smtClean="0"/>
            <a:t> a la </a:t>
          </a:r>
          <a:r>
            <a:rPr lang="en-US" sz="1800" dirty="0" err="1" smtClean="0"/>
            <a:t>rentabilidad</a:t>
          </a:r>
          <a:r>
            <a:rPr lang="en-US" sz="1800" dirty="0" smtClean="0"/>
            <a:t> </a:t>
          </a:r>
          <a:r>
            <a:rPr lang="en-US" sz="1800" dirty="0" err="1" smtClean="0"/>
            <a:t>financiera</a:t>
          </a:r>
          <a:r>
            <a:rPr lang="en-US" sz="1800" dirty="0" smtClean="0"/>
            <a:t>, </a:t>
          </a:r>
          <a:r>
            <a:rPr lang="en-US" sz="1800" dirty="0" err="1" smtClean="0"/>
            <a:t>ambiental</a:t>
          </a:r>
          <a:r>
            <a:rPr lang="en-US" sz="1800" dirty="0" smtClean="0"/>
            <a:t> y social </a:t>
          </a:r>
          <a:endParaRPr lang="es-EC" sz="1800" dirty="0" smtClean="0"/>
        </a:p>
      </dgm:t>
    </dgm:pt>
    <dgm:pt modelId="{FE020FD4-AD18-43AC-A2F8-C5C60B40D0F3}" type="parTrans" cxnId="{A3DA466C-AEB0-44B9-BD95-CD1BCD0ED2A1}">
      <dgm:prSet/>
      <dgm:spPr/>
      <dgm:t>
        <a:bodyPr/>
        <a:lstStyle/>
        <a:p>
          <a:endParaRPr lang="es-EC"/>
        </a:p>
      </dgm:t>
    </dgm:pt>
    <dgm:pt modelId="{3F2D9E37-630E-4B92-A07B-1314C984EAF7}" type="sibTrans" cxnId="{A3DA466C-AEB0-44B9-BD95-CD1BCD0ED2A1}">
      <dgm:prSet/>
      <dgm:spPr/>
      <dgm:t>
        <a:bodyPr/>
        <a:lstStyle/>
        <a:p>
          <a:endParaRPr lang="es-EC"/>
        </a:p>
      </dgm:t>
    </dgm:pt>
    <dgm:pt modelId="{A63BACB8-1C2E-4C06-8BD9-BF20A1128B91}" type="pres">
      <dgm:prSet presAssocID="{DB7E742B-C0A0-49AB-A8B7-5275571202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972FA6-92C2-4AE1-9A62-310FFA8DC180}" type="pres">
      <dgm:prSet presAssocID="{DB7E742B-C0A0-49AB-A8B7-527557120218}" presName="matrix" presStyleCnt="0"/>
      <dgm:spPr/>
      <dgm:t>
        <a:bodyPr/>
        <a:lstStyle/>
        <a:p>
          <a:endParaRPr lang="es-EC"/>
        </a:p>
      </dgm:t>
    </dgm:pt>
    <dgm:pt modelId="{8BD89BF2-6D4C-4B4D-8602-D33CE62F84EC}" type="pres">
      <dgm:prSet presAssocID="{DB7E742B-C0A0-49AB-A8B7-527557120218}" presName="tile1" presStyleLbl="node1" presStyleIdx="0" presStyleCnt="4"/>
      <dgm:spPr/>
      <dgm:t>
        <a:bodyPr/>
        <a:lstStyle/>
        <a:p>
          <a:endParaRPr lang="es-ES"/>
        </a:p>
      </dgm:t>
    </dgm:pt>
    <dgm:pt modelId="{258B472E-2CDA-4924-86AA-0A6FD9150208}" type="pres">
      <dgm:prSet presAssocID="{DB7E742B-C0A0-49AB-A8B7-5275571202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B7945B-1127-46F4-9938-E8D67A54219E}" type="pres">
      <dgm:prSet presAssocID="{DB7E742B-C0A0-49AB-A8B7-527557120218}" presName="tile2" presStyleLbl="node1" presStyleIdx="1" presStyleCnt="4"/>
      <dgm:spPr/>
      <dgm:t>
        <a:bodyPr/>
        <a:lstStyle/>
        <a:p>
          <a:endParaRPr lang="es-ES"/>
        </a:p>
      </dgm:t>
    </dgm:pt>
    <dgm:pt modelId="{60047153-4572-49A8-A2CB-6C605FDEAC28}" type="pres">
      <dgm:prSet presAssocID="{DB7E742B-C0A0-49AB-A8B7-5275571202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41949-36B2-4434-A028-C556EA53E94F}" type="pres">
      <dgm:prSet presAssocID="{DB7E742B-C0A0-49AB-A8B7-527557120218}" presName="tile3" presStyleLbl="node1" presStyleIdx="2" presStyleCnt="4"/>
      <dgm:spPr/>
      <dgm:t>
        <a:bodyPr/>
        <a:lstStyle/>
        <a:p>
          <a:endParaRPr lang="es-ES"/>
        </a:p>
      </dgm:t>
    </dgm:pt>
    <dgm:pt modelId="{9173CBD7-435E-4151-A95F-9FD9743A69F0}" type="pres">
      <dgm:prSet presAssocID="{DB7E742B-C0A0-49AB-A8B7-5275571202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B6D75-52A2-469A-9E40-16893C37184E}" type="pres">
      <dgm:prSet presAssocID="{DB7E742B-C0A0-49AB-A8B7-527557120218}" presName="tile4" presStyleLbl="node1" presStyleIdx="3" presStyleCnt="4"/>
      <dgm:spPr/>
      <dgm:t>
        <a:bodyPr/>
        <a:lstStyle/>
        <a:p>
          <a:endParaRPr lang="es-ES"/>
        </a:p>
      </dgm:t>
    </dgm:pt>
    <dgm:pt modelId="{F43F97FC-B3F8-4CB9-8601-7734188F43EA}" type="pres">
      <dgm:prSet presAssocID="{DB7E742B-C0A0-49AB-A8B7-5275571202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04DA75-928B-41E5-8C0A-3F446C7BECAB}" type="pres">
      <dgm:prSet presAssocID="{DB7E742B-C0A0-49AB-A8B7-527557120218}" presName="centerTile" presStyleLbl="fgShp" presStyleIdx="0" presStyleCnt="1" custLinFactNeighborX="2751" custLinFactNeighborY="3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02DF0C38-A970-495C-B6FC-639FD8CA0C8E}" type="presOf" srcId="{50A18ABE-95F9-4968-84CE-5736E0316267}" destId="{F43F97FC-B3F8-4CB9-8601-7734188F43EA}" srcOrd="1" destOrd="0" presId="urn:microsoft.com/office/officeart/2005/8/layout/matrix1"/>
    <dgm:cxn modelId="{A3DA466C-AEB0-44B9-BD95-CD1BCD0ED2A1}" srcId="{24FE872C-128C-4E46-9566-E7DA8A7D801E}" destId="{50A18ABE-95F9-4968-84CE-5736E0316267}" srcOrd="3" destOrd="0" parTransId="{FE020FD4-AD18-43AC-A2F8-C5C60B40D0F3}" sibTransId="{3F2D9E37-630E-4B92-A07B-1314C984EAF7}"/>
    <dgm:cxn modelId="{12A613AC-1162-4D33-9BE6-D43900D965E9}" srcId="{24FE872C-128C-4E46-9566-E7DA8A7D801E}" destId="{E9AD8463-A55A-4845-B6EB-78CAF06364C1}" srcOrd="0" destOrd="0" parTransId="{67923E1F-5E7B-40EC-89F8-7C423738405C}" sibTransId="{8439379B-4D47-42B7-8233-8CEA5CC94279}"/>
    <dgm:cxn modelId="{E4CF51E0-54C8-4FEC-9493-08C5753CAECE}" type="presOf" srcId="{8404B7A6-B25E-4B58-A703-04F8622C02E4}" destId="{60047153-4572-49A8-A2CB-6C605FDEAC28}" srcOrd="1" destOrd="0" presId="urn:microsoft.com/office/officeart/2005/8/layout/matrix1"/>
    <dgm:cxn modelId="{6DEC5A7C-B13F-45F8-A677-46B5037CCB25}" srcId="{24FE872C-128C-4E46-9566-E7DA8A7D801E}" destId="{0E528E4C-E215-4CF1-AAFD-AEB28B12B506}" srcOrd="2" destOrd="0" parTransId="{396C2B6B-3BD6-4491-B04A-56B2110829B3}" sibTransId="{A8C57545-880A-4F5A-88E1-95A5B8F0A255}"/>
    <dgm:cxn modelId="{78DFDADB-D4B3-4BFB-8A18-36407D28E220}" type="presOf" srcId="{8404B7A6-B25E-4B58-A703-04F8622C02E4}" destId="{05B7945B-1127-46F4-9938-E8D67A54219E}" srcOrd="0" destOrd="0" presId="urn:microsoft.com/office/officeart/2005/8/layout/matrix1"/>
    <dgm:cxn modelId="{442E0EE9-87C0-4924-B29B-AD76AF234518}" type="presOf" srcId="{0E528E4C-E215-4CF1-AAFD-AEB28B12B506}" destId="{9173CBD7-435E-4151-A95F-9FD9743A69F0}" srcOrd="1" destOrd="0" presId="urn:microsoft.com/office/officeart/2005/8/layout/matrix1"/>
    <dgm:cxn modelId="{8D33D82C-97F3-443C-A655-EE28603F779E}" type="presOf" srcId="{24FE872C-128C-4E46-9566-E7DA8A7D801E}" destId="{9C04DA75-928B-41E5-8C0A-3F446C7BECAB}" srcOrd="0" destOrd="0" presId="urn:microsoft.com/office/officeart/2005/8/layout/matrix1"/>
    <dgm:cxn modelId="{9CF2858B-7C9D-473F-B109-55DB784E6DB7}" type="presOf" srcId="{E9AD8463-A55A-4845-B6EB-78CAF06364C1}" destId="{8BD89BF2-6D4C-4B4D-8602-D33CE62F84EC}" srcOrd="0" destOrd="0" presId="urn:microsoft.com/office/officeart/2005/8/layout/matrix1"/>
    <dgm:cxn modelId="{E15AE623-E289-40EA-BFAE-ED036A1AC561}" srcId="{24FE872C-128C-4E46-9566-E7DA8A7D801E}" destId="{8404B7A6-B25E-4B58-A703-04F8622C02E4}" srcOrd="1" destOrd="0" parTransId="{0623CBEB-5BB7-4550-9B47-4212ADBCBB29}" sibTransId="{B87D61CE-C6D7-448F-AEAE-DBA89A4411FD}"/>
    <dgm:cxn modelId="{797EB173-D613-4860-8BD2-540A18926B52}" type="presOf" srcId="{E9AD8463-A55A-4845-B6EB-78CAF06364C1}" destId="{258B472E-2CDA-4924-86AA-0A6FD9150208}" srcOrd="1" destOrd="0" presId="urn:microsoft.com/office/officeart/2005/8/layout/matrix1"/>
    <dgm:cxn modelId="{7DE021A4-5D45-4802-B7A0-4DBB22438E4C}" type="presOf" srcId="{50A18ABE-95F9-4968-84CE-5736E0316267}" destId="{332B6D75-52A2-469A-9E40-16893C37184E}" srcOrd="0" destOrd="0" presId="urn:microsoft.com/office/officeart/2005/8/layout/matrix1"/>
    <dgm:cxn modelId="{AB982F20-519A-4D7B-8247-47E78B92EF61}" srcId="{DB7E742B-C0A0-49AB-A8B7-527557120218}" destId="{24FE872C-128C-4E46-9566-E7DA8A7D801E}" srcOrd="0" destOrd="0" parTransId="{0EE5FE72-0152-4DEE-BF03-F017BA4E672B}" sibTransId="{B08B1F95-41AB-4BC5-87DA-A40D01159EDA}"/>
    <dgm:cxn modelId="{9D3BDEAA-ED07-463F-8719-81AC6ADD8879}" type="presOf" srcId="{DB7E742B-C0A0-49AB-A8B7-527557120218}" destId="{A63BACB8-1C2E-4C06-8BD9-BF20A1128B91}" srcOrd="0" destOrd="0" presId="urn:microsoft.com/office/officeart/2005/8/layout/matrix1"/>
    <dgm:cxn modelId="{497C69D3-43C9-4BA8-A0E4-A0488E29039B}" type="presOf" srcId="{0E528E4C-E215-4CF1-AAFD-AEB28B12B506}" destId="{C3141949-36B2-4434-A028-C556EA53E94F}" srcOrd="0" destOrd="0" presId="urn:microsoft.com/office/officeart/2005/8/layout/matrix1"/>
    <dgm:cxn modelId="{0A9EDEE8-36E3-4D47-815C-454CEF878A88}" type="presParOf" srcId="{A63BACB8-1C2E-4C06-8BD9-BF20A1128B91}" destId="{30972FA6-92C2-4AE1-9A62-310FFA8DC180}" srcOrd="0" destOrd="0" presId="urn:microsoft.com/office/officeart/2005/8/layout/matrix1"/>
    <dgm:cxn modelId="{80FD7147-6A41-4002-9657-4BB20065D903}" type="presParOf" srcId="{30972FA6-92C2-4AE1-9A62-310FFA8DC180}" destId="{8BD89BF2-6D4C-4B4D-8602-D33CE62F84EC}" srcOrd="0" destOrd="0" presId="urn:microsoft.com/office/officeart/2005/8/layout/matrix1"/>
    <dgm:cxn modelId="{01954AD5-5ABB-477C-A444-B74881979C24}" type="presParOf" srcId="{30972FA6-92C2-4AE1-9A62-310FFA8DC180}" destId="{258B472E-2CDA-4924-86AA-0A6FD9150208}" srcOrd="1" destOrd="0" presId="urn:microsoft.com/office/officeart/2005/8/layout/matrix1"/>
    <dgm:cxn modelId="{ABE6DA89-69A1-416D-B240-E6668ED15383}" type="presParOf" srcId="{30972FA6-92C2-4AE1-9A62-310FFA8DC180}" destId="{05B7945B-1127-46F4-9938-E8D67A54219E}" srcOrd="2" destOrd="0" presId="urn:microsoft.com/office/officeart/2005/8/layout/matrix1"/>
    <dgm:cxn modelId="{7C12918E-B6EB-4D95-A4F7-94C7CCDB6EAA}" type="presParOf" srcId="{30972FA6-92C2-4AE1-9A62-310FFA8DC180}" destId="{60047153-4572-49A8-A2CB-6C605FDEAC28}" srcOrd="3" destOrd="0" presId="urn:microsoft.com/office/officeart/2005/8/layout/matrix1"/>
    <dgm:cxn modelId="{B663CE46-C141-49C7-A7B9-ED8ABE2FF819}" type="presParOf" srcId="{30972FA6-92C2-4AE1-9A62-310FFA8DC180}" destId="{C3141949-36B2-4434-A028-C556EA53E94F}" srcOrd="4" destOrd="0" presId="urn:microsoft.com/office/officeart/2005/8/layout/matrix1"/>
    <dgm:cxn modelId="{61F16491-2FE5-4D13-9EF8-369011D5170A}" type="presParOf" srcId="{30972FA6-92C2-4AE1-9A62-310FFA8DC180}" destId="{9173CBD7-435E-4151-A95F-9FD9743A69F0}" srcOrd="5" destOrd="0" presId="urn:microsoft.com/office/officeart/2005/8/layout/matrix1"/>
    <dgm:cxn modelId="{E94A8692-9B11-4D7D-8E27-24BE6570C09C}" type="presParOf" srcId="{30972FA6-92C2-4AE1-9A62-310FFA8DC180}" destId="{332B6D75-52A2-469A-9E40-16893C37184E}" srcOrd="6" destOrd="0" presId="urn:microsoft.com/office/officeart/2005/8/layout/matrix1"/>
    <dgm:cxn modelId="{940CF0EB-71C8-4927-838B-2D520648974E}" type="presParOf" srcId="{30972FA6-92C2-4AE1-9A62-310FFA8DC180}" destId="{F43F97FC-B3F8-4CB9-8601-7734188F43EA}" srcOrd="7" destOrd="0" presId="urn:microsoft.com/office/officeart/2005/8/layout/matrix1"/>
    <dgm:cxn modelId="{EFCA481B-4143-4DD9-9A88-F7A214FAE403}" type="presParOf" srcId="{A63BACB8-1C2E-4C06-8BD9-BF20A1128B91}" destId="{9C04DA75-928B-41E5-8C0A-3F446C7BEC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9BF2-6D4C-4B4D-8602-D33CE62F84E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Al menos 90 millones de m³ se pierden diariamente a través de fugas de agua potable en el mundo, que sería suficiente para abastecer de agua potable a  más de 300 millones de personas</a:t>
          </a:r>
          <a:endParaRPr lang="es-ES" sz="1600" kern="1200" dirty="0"/>
        </a:p>
      </dsp:txBody>
      <dsp:txXfrm rot="5400000">
        <a:off x="0" y="0"/>
        <a:ext cx="3048000" cy="1524000"/>
      </dsp:txXfrm>
    </dsp:sp>
    <dsp:sp modelId="{05B7945B-1127-46F4-9938-E8D67A54219E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 nivel mundial los prestadores de servicio de agua potable vienen desarrollando programas en función de la disminución de pérdidas de agua. EPMAPS,            ETAPA</a:t>
          </a:r>
        </a:p>
      </dsp:txBody>
      <dsp:txXfrm>
        <a:off x="3048000" y="0"/>
        <a:ext cx="3048000" cy="1524000"/>
      </dsp:txXfrm>
    </dsp:sp>
    <dsp:sp modelId="{C3141949-36B2-4434-A028-C556EA53E94F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Pangua dispone de aproximadamente 3500 habitantes en la parroquia matriz  El Corazón y procesa 31 104 m³ de agua para abastecer a sus habitantes</a:t>
          </a:r>
        </a:p>
      </dsp:txBody>
      <dsp:txXfrm rot="10800000">
        <a:off x="0" y="2539999"/>
        <a:ext cx="3048000" cy="1524000"/>
      </dsp:txXfrm>
    </dsp:sp>
    <dsp:sp modelId="{332B6D75-52A2-469A-9E40-16893C37184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Este Proyecto propone un Plan de control de </a:t>
          </a:r>
          <a:r>
            <a:rPr lang="en-US" sz="1800" kern="1200" dirty="0" err="1" smtClean="0"/>
            <a:t>pérdidas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agua</a:t>
          </a:r>
          <a:r>
            <a:rPr lang="en-US" sz="1800" kern="1200" dirty="0" smtClean="0"/>
            <a:t> no </a:t>
          </a:r>
          <a:r>
            <a:rPr lang="en-US" sz="1800" kern="1200" dirty="0" err="1" smtClean="0"/>
            <a:t>contabilizada</a:t>
          </a:r>
          <a:r>
            <a:rPr lang="en-US" sz="1800" kern="1200" dirty="0" smtClean="0"/>
            <a:t>. </a:t>
          </a:r>
          <a:r>
            <a:rPr lang="en-US" sz="1800" kern="1200" dirty="0" err="1" smtClean="0"/>
            <a:t>Herramienta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gestión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debido</a:t>
          </a:r>
          <a:r>
            <a:rPr lang="en-US" sz="1800" kern="1200" dirty="0" smtClean="0"/>
            <a:t> a la </a:t>
          </a:r>
          <a:r>
            <a:rPr lang="en-US" sz="1800" kern="1200" dirty="0" err="1" smtClean="0"/>
            <a:t>rentabilidad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financiera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ambiental</a:t>
          </a:r>
          <a:r>
            <a:rPr lang="en-US" sz="1800" kern="1200" dirty="0" smtClean="0"/>
            <a:t> y social </a:t>
          </a:r>
          <a:endParaRPr lang="es-EC" sz="1800" kern="1200" dirty="0" smtClean="0"/>
        </a:p>
      </dsp:txBody>
      <dsp:txXfrm rot="-5400000">
        <a:off x="3048000" y="2539999"/>
        <a:ext cx="3048000" cy="1524000"/>
      </dsp:txXfrm>
    </dsp:sp>
    <dsp:sp modelId="{9C04DA75-928B-41E5-8C0A-3F446C7BECAB}">
      <dsp:nvSpPr>
        <dsp:cNvPr id="0" name=""/>
        <dsp:cNvSpPr/>
      </dsp:nvSpPr>
      <dsp:spPr>
        <a:xfrm>
          <a:off x="2183910" y="1527942"/>
          <a:ext cx="1828800" cy="1016000"/>
        </a:xfrm>
        <a:prstGeom prst="roundRect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SISTEMAS DE AGUA POTABLE</a:t>
          </a:r>
          <a:endParaRPr lang="es-ES" sz="1600" b="1" kern="1200" dirty="0"/>
        </a:p>
      </dsp:txBody>
      <dsp:txXfrm>
        <a:off x="2233507" y="1577539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8A11A-5761-454B-84CD-7D4F15824E83}" type="datetimeFigureOut">
              <a:rPr lang="es-EC" smtClean="0"/>
              <a:t>31/12/2018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73AE-6127-48DB-9BFF-458924FD56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14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412776"/>
            <a:ext cx="54726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763688" y="404664"/>
            <a:ext cx="6771104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1800" b="1" kern="0" dirty="0" smtClean="0">
                <a:solidFill>
                  <a:schemeClr val="tx1"/>
                </a:solidFill>
              </a:rPr>
              <a:t>UNIVERSIDAD DE LAS FUERZAS ARMADAS - ESPE </a:t>
            </a:r>
            <a:endParaRPr lang="es-EC" sz="1800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DEPARTAMENTO  DE CIENCIAS DE LA TIERRA Y LA CONSTRUCCIÓN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MAESTRIA EN SISTEMAS DE GESTIÓN AMBIENTAL</a:t>
            </a:r>
            <a:endParaRPr lang="es-EC" sz="16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AUTOR: CRISTIAN DAVID ROSERO ARMIJO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DIRECTOR: </a:t>
            </a:r>
            <a:r>
              <a:rPr lang="es-EC" sz="1600" b="1" kern="0" dirty="0">
                <a:solidFill>
                  <a:schemeClr val="tx1"/>
                </a:solidFill>
              </a:rPr>
              <a:t>ING. </a:t>
            </a:r>
            <a:r>
              <a:rPr lang="es-EC" sz="1600" b="1" kern="0" dirty="0" smtClean="0">
                <a:solidFill>
                  <a:schemeClr val="tx1"/>
                </a:solidFill>
              </a:rPr>
              <a:t>DAVID VINICIO CARRERA VILLACRES, </a:t>
            </a:r>
            <a:r>
              <a:rPr lang="es-EC" sz="1600" b="1" kern="0" dirty="0" err="1">
                <a:solidFill>
                  <a:schemeClr val="tx1"/>
                </a:solidFill>
              </a:rPr>
              <a:t>Ph.D</a:t>
            </a:r>
            <a:endParaRPr lang="es-EC" sz="16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TEMA</a:t>
            </a:r>
            <a:r>
              <a:rPr lang="es-EC" sz="1600" b="1" kern="0">
                <a:solidFill>
                  <a:schemeClr val="tx1"/>
                </a:solidFill>
              </a:rPr>
              <a:t>: </a:t>
            </a:r>
            <a:r>
              <a:rPr lang="es-EC" sz="1600" b="1" smtClean="0">
                <a:solidFill>
                  <a:schemeClr val="tx1"/>
                </a:solidFill>
                <a:latin typeface="+mj-lt"/>
              </a:rPr>
              <a:t>“AGUA POTABLE NO CONTABILIZADA EN EL CANTÓN PANGUA Y PROGRAMA DE CONTROL DE PÉRDIDAS”</a:t>
            </a:r>
            <a:endParaRPr lang="es-EC" sz="16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SANGOLQUÍ</a:t>
            </a:r>
            <a:r>
              <a:rPr lang="es-EC" sz="1600" b="1" kern="0" dirty="0">
                <a:solidFill>
                  <a:schemeClr val="tx1"/>
                </a:solidFill>
              </a:rPr>
              <a:t>, </a:t>
            </a:r>
            <a:r>
              <a:rPr lang="es-EC" sz="1600" b="1" kern="0" dirty="0" smtClean="0">
                <a:solidFill>
                  <a:schemeClr val="tx1"/>
                </a:solidFill>
              </a:rPr>
              <a:t>2018</a:t>
            </a:r>
          </a:p>
          <a:p>
            <a:pPr marL="0" indent="0" algn="ctr">
              <a:buNone/>
            </a:pPr>
            <a:endParaRPr lang="es-EC" sz="16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896186" y="2838820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Planos, información y sistema informático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01583" y="2878426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suscriptores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cxnSp>
        <p:nvCxnSpPr>
          <p:cNvPr id="14" name="Conector recto de flecha 13"/>
          <p:cNvCxnSpPr>
            <a:endCxn id="9" idx="1"/>
          </p:cNvCxnSpPr>
          <p:nvPr/>
        </p:nvCxnSpPr>
        <p:spPr>
          <a:xfrm flipV="1">
            <a:off x="2884868" y="3258713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301583" y="1726533"/>
            <a:ext cx="2664296" cy="726905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Instalación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micromedidores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65879" y="2044534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01983" y="1585887"/>
            <a:ext cx="4719589" cy="864492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acometida debe tener instalado un </a:t>
            </a:r>
            <a:r>
              <a:rPr lang="es-EC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micromedidor</a:t>
            </a:r>
            <a:r>
              <a:rPr lang="es-EC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distribuir de manera equitativa el servicio de agua </a:t>
            </a:r>
          </a:p>
          <a:p>
            <a:pPr lvl="0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977197" y="4170511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croquis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zona de </a:t>
            </a:r>
            <a:r>
              <a:rPr lang="en-US" sz="140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76797" y="4220000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control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clandestinas</a:t>
            </a:r>
            <a:endParaRPr lang="es-ES" dirty="0"/>
          </a:p>
        </p:txBody>
      </p:sp>
      <p:cxnSp>
        <p:nvCxnSpPr>
          <p:cNvPr id="23" name="Conector recto de flecha 22"/>
          <p:cNvCxnSpPr>
            <a:endCxn id="21" idx="1"/>
          </p:cNvCxnSpPr>
          <p:nvPr/>
        </p:nvCxnSpPr>
        <p:spPr>
          <a:xfrm flipV="1">
            <a:off x="2965879" y="4590404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1 Título"/>
          <p:cNvSpPr txBox="1">
            <a:spLocks/>
          </p:cNvSpPr>
          <p:nvPr/>
        </p:nvSpPr>
        <p:spPr>
          <a:xfrm>
            <a:off x="2099153" y="668454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comercial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3074" name="Picture 2" descr="Resultado de imagen para censo de usu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7" y="5107306"/>
            <a:ext cx="810340" cy="10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473789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Levantamiento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información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46264"/>
              </p:ext>
            </p:extLst>
          </p:nvPr>
        </p:nvGraphicFramePr>
        <p:xfrm>
          <a:off x="2413251" y="1704208"/>
          <a:ext cx="4296424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832"/>
                <a:gridCol w="1073944"/>
                <a:gridCol w="914400"/>
                <a:gridCol w="824248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Fuente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Coordenadas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Caudal aforado (L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es-EC" sz="1200">
                          <a:effectLst/>
                        </a:rPr>
                        <a:t>s)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Longitud UTM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Latitud UTM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Langaló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9872202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717924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6,41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Yasaucho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9874110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715254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2,47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 Tingo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9873512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715144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3,16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Total:                                 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12,04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51520" y="1162448"/>
            <a:ext cx="8699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CAPTACIONES: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Caudales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captados aforados método volumétrico, diciembre 2017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D:\ESPE\TESIS MSGA\CAPITULOS\Revisiones\Fotos planta y captaciones\WhatsApp Image 2018-09-04 at 14.15.32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2" b="22597"/>
          <a:stretch/>
        </p:blipFill>
        <p:spPr bwMode="auto">
          <a:xfrm>
            <a:off x="895138" y="3393576"/>
            <a:ext cx="3190875" cy="2471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11470" r="37824" b="10883"/>
          <a:stretch/>
        </p:blipFill>
        <p:spPr bwMode="auto">
          <a:xfrm>
            <a:off x="7421902" y="3585888"/>
            <a:ext cx="1095375" cy="195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16471" r="22611" b="15588"/>
          <a:stretch/>
        </p:blipFill>
        <p:spPr bwMode="auto">
          <a:xfrm>
            <a:off x="4516142" y="3585888"/>
            <a:ext cx="2910205" cy="195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5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Levantamiento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información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944795"/>
            <a:ext cx="8699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PLANTA DE TRATAMIENTO: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Floculación, sedimentación, filtración y desinfección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D:\ESPE\TESIS MSGA\CAPITULOS\Revisiones\Fotos planta y captaciones\WhatsApp Image 2018-09-04 at 14.15.3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4" y="1688139"/>
            <a:ext cx="35433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D:\ESPE\TESIS MSGA\CAPITULOS\Revisiones\Fotos planta y captaciones\WhatsApp Image 2018-09-04 at 14.16.2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43" y="1783388"/>
            <a:ext cx="339090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>
            <a:off x="397671" y="4629056"/>
            <a:ext cx="8699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filtración: 309 m²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Volumen de almacenamiento: 400 m³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Caudal de ingreso: 12 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Levantamiento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información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944795"/>
            <a:ext cx="8699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DISTRIBUCIÓN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Dos </a:t>
            </a:r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macromedidores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7671" y="5224224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Cota de salida del tanque: 1 580 msnm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Cota mas baja : 1 429 msnm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58157"/>
              </p:ext>
            </p:extLst>
          </p:nvPr>
        </p:nvGraphicFramePr>
        <p:xfrm>
          <a:off x="965914" y="1506228"/>
          <a:ext cx="6762379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701"/>
                <a:gridCol w="558701"/>
                <a:gridCol w="587684"/>
                <a:gridCol w="557896"/>
                <a:gridCol w="587684"/>
                <a:gridCol w="557896"/>
                <a:gridCol w="557896"/>
                <a:gridCol w="564337"/>
                <a:gridCol w="557896"/>
                <a:gridCol w="557896"/>
                <a:gridCol w="557896"/>
                <a:gridCol w="557896"/>
              </a:tblGrid>
              <a:tr h="190500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Caudales producidos en la planta de tratamiento (m³/mes) </a:t>
                      </a:r>
                      <a:r>
                        <a:rPr lang="es-EC" sz="1200" dirty="0" smtClean="0">
                          <a:effectLst/>
                        </a:rPr>
                        <a:t> año</a:t>
                      </a:r>
                      <a:r>
                        <a:rPr lang="es-EC" sz="1200" baseline="0" dirty="0" smtClean="0">
                          <a:effectLst/>
                        </a:rPr>
                        <a:t> 2017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ABR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SEP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OCT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NOV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31 182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31 078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30 715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31 959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31 778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31 130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31 156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31 104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3" name="Imagen 12" descr="D:\ESPE\TESIS MSGA\CAPITULOS\Revisiones\Fotos planta y captaciones\WhatsApp Image 2018-09-04 at 14.15.3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8" y="2237457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5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Levantamiento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información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944795"/>
            <a:ext cx="8699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DISTRIBUCIÓN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Tuberías PVC, acero y HG, instaladas desde hace 77 años</a:t>
            </a:r>
          </a:p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Presiones: 15 viviendas monitoreadas 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3 Imagen" descr="100_308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3" y="1924862"/>
            <a:ext cx="3467100" cy="2057400"/>
          </a:xfrm>
          <a:prstGeom prst="rect">
            <a:avLst/>
          </a:prstGeom>
          <a:noFill/>
        </p:spPr>
      </p:pic>
      <p:pic>
        <p:nvPicPr>
          <p:cNvPr id="14" name="Imagen 13" descr="C:\Users\Cristian\Downloads\20180306_1249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21875"/>
          <a:stretch/>
        </p:blipFill>
        <p:spPr bwMode="auto">
          <a:xfrm rot="5400000">
            <a:off x="3725575" y="1923275"/>
            <a:ext cx="2461260" cy="206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51518" y="4578191"/>
            <a:ext cx="8699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Presión promedio: 37,97 </a:t>
            </a:r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</a:t>
            </a: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Hidrantes: 26 en servicio (sin tapas y destruidos)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C:\Documents and Settings\Arq. Vera\Escritorio\fotos roja\Bocas defuego\AGOSTO 25 0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6077507" y="2039162"/>
            <a:ext cx="300037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62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Levantamiento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información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25854"/>
            <a:ext cx="869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CONEXIONES DOMICILIARIAS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Instalaciones y reparaciones no adecuadas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Ausencia de </a:t>
            </a:r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micromedidores</a:t>
            </a: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100_30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5" y="1746660"/>
            <a:ext cx="2945774" cy="20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100_309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3" y="1790231"/>
            <a:ext cx="2919177" cy="19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49247" r="54850" b="20012"/>
          <a:stretch/>
        </p:blipFill>
        <p:spPr bwMode="auto">
          <a:xfrm>
            <a:off x="1127830" y="3898820"/>
            <a:ext cx="2915429" cy="1920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44542" r="52910" b="23150"/>
          <a:stretch/>
        </p:blipFill>
        <p:spPr bwMode="auto">
          <a:xfrm>
            <a:off x="4706571" y="3915421"/>
            <a:ext cx="2763660" cy="1887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21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5203168" cy="620688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Campañas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medición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y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registro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caudales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25854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Medición de caudal producido y facturado</a:t>
            </a: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58794"/>
              </p:ext>
            </p:extLst>
          </p:nvPr>
        </p:nvGraphicFramePr>
        <p:xfrm>
          <a:off x="1417762" y="1276339"/>
          <a:ext cx="6207612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  <a:gridCol w="517301"/>
              </a:tblGrid>
              <a:tr h="190500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Caudales producidos y facturados (m³/mes</a:t>
                      </a:r>
                      <a:r>
                        <a:rPr lang="es-EC" sz="1200" dirty="0" smtClean="0">
                          <a:effectLst/>
                        </a:rPr>
                        <a:t>) año 2017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ABR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SEP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OCT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NOV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31182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31078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30715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31959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31778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31130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31285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31156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31208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31104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9159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10144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9557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10229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8762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10255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12041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10942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11346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9845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397671" y="2654801"/>
            <a:ext cx="86992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Promedio mensual </a:t>
            </a:r>
          </a:p>
          <a:p>
            <a:r>
              <a:rPr lang="es-EC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Qproducido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31 255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m³/mes</a:t>
            </a:r>
          </a:p>
          <a:p>
            <a:r>
              <a:rPr lang="es-EC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Qfacturado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10 032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m³/mes</a:t>
            </a:r>
          </a:p>
          <a:p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pérdidas: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21 223 m³/mes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C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8.19 L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C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86233471"/>
              </p:ext>
            </p:extLst>
          </p:nvPr>
        </p:nvGraphicFramePr>
        <p:xfrm>
          <a:off x="3559667" y="2393260"/>
          <a:ext cx="539115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5203168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Pérdidas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técnicas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inevitables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25854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Calculas en función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Longitud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red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distribución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conexiones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domiciliarias</a:t>
            </a:r>
            <a:endParaRPr lang="en-US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Longitud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las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acometidas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Presión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promedio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Sistema (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54547"/>
              </p:ext>
            </p:extLst>
          </p:nvPr>
        </p:nvGraphicFramePr>
        <p:xfrm>
          <a:off x="1626148" y="2266126"/>
          <a:ext cx="5950039" cy="2366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673"/>
                <a:gridCol w="444543"/>
                <a:gridCol w="1290885"/>
                <a:gridCol w="1256689"/>
                <a:gridCol w="1096825"/>
                <a:gridCol w="869424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Componentes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Red de distribución (Lred)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Conexiones domiciliarias (Nc)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Tubos de acometidas (Lacom.)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Presión promedio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63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m.c.a.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Sistema de agua potable El Corazón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0,80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37,97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Datos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Cálculo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109,80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555,20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86,75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Perdidas inevitables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L/día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28 543,95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L/s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0,33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Resultado de imagen para perdidas de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2" y="4708535"/>
            <a:ext cx="1864506" cy="12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5203168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Pérdidas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técnicas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reales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25854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Qproducido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constante 20:00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las 23:00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    (8.3 L/s)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ierre de llaves de paso   (7.3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L/s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desde las 00:00 h hasta las 03:00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corrección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presión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0,96  (</a:t>
            </a:r>
            <a:r>
              <a:rPr lang="en-US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6.99 L/s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475167737"/>
              </p:ext>
            </p:extLst>
          </p:nvPr>
        </p:nvGraphicFramePr>
        <p:xfrm>
          <a:off x="1642056" y="2149804"/>
          <a:ext cx="5711780" cy="332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088852" y="2149804"/>
            <a:ext cx="657819" cy="22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Q L/s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20311" y="5519037"/>
            <a:ext cx="867050" cy="21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horas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Pérdidas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técnicas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comerciales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ENSAYO DE MEDIDORES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EPMAPS Quito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máx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3 000 L/h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1 500 L/h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 L/h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 L/h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30068" r="28556" b="34334"/>
          <a:stretch/>
        </p:blipFill>
        <p:spPr bwMode="auto">
          <a:xfrm>
            <a:off x="3300492" y="1308730"/>
            <a:ext cx="5476125" cy="360518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7705924" y="4913919"/>
            <a:ext cx="1244893" cy="244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Caudales</a:t>
            </a:r>
            <a:r>
              <a:rPr lang="en-US" sz="1400" b="1" dirty="0" smtClean="0">
                <a:solidFill>
                  <a:schemeClr val="tx1"/>
                </a:solidFill>
              </a:rPr>
              <a:t> L/h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78045" y="1308730"/>
            <a:ext cx="1244893" cy="244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Error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959" y="4913919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Error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aceptable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+- 5,00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L/h /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+-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10,00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L/h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50% se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medidores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ensayados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cumple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Q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79512" y="0"/>
            <a:ext cx="3276600" cy="8683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haroni" pitchFamily="2" charset="-79"/>
              </a:rPr>
              <a:t>ANTECEDENTES</a:t>
            </a: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5417609"/>
              </p:ext>
            </p:extLst>
          </p:nvPr>
        </p:nvGraphicFramePr>
        <p:xfrm>
          <a:off x="1225713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curvada hacia la izquierda 1"/>
          <p:cNvSpPr/>
          <p:nvPr/>
        </p:nvSpPr>
        <p:spPr>
          <a:xfrm rot="16200000">
            <a:off x="3935252" y="224644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7308304" y="2492896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5400000">
            <a:off x="3924164" y="4936716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n para perdidas de agua potabl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9724"/>
          <a:stretch/>
        </p:blipFill>
        <p:spPr bwMode="auto">
          <a:xfrm>
            <a:off x="7662928" y="654145"/>
            <a:ext cx="1481072" cy="9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2"/>
          <a:stretch/>
        </p:blipFill>
        <p:spPr bwMode="auto">
          <a:xfrm>
            <a:off x="14770" y="5404768"/>
            <a:ext cx="1298875" cy="8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erdidas de agua potab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" y="692696"/>
            <a:ext cx="1171296" cy="9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Rosero C. (2018)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90" y="1675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Pérdidas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técnicas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comerciales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ENSAYO DE MEDIDORES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04959"/>
              </p:ext>
            </p:extLst>
          </p:nvPr>
        </p:nvGraphicFramePr>
        <p:xfrm>
          <a:off x="1775758" y="1414157"/>
          <a:ext cx="5650819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37"/>
                <a:gridCol w="1549787"/>
                <a:gridCol w="906995"/>
                <a:gridCol w="1164554"/>
                <a:gridCol w="932086"/>
                <a:gridCol w="743160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Informe de ensayos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Nro Serie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Marca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Diámetro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GCCL-2018-035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81167864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81167912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GCCL-2018-037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81168074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GCCL-2018-038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A13N944220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Elster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GCCL-2018-039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81168563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A13N944249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Elster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GCCL-2018-041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A13N944364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Elster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GCCL-2018-042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81167876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81169175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GCCL-2018-044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81168584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 meters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 mm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397671" y="4015686"/>
            <a:ext cx="8699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VOLUMEN CONSUMIDO ACOMETIDAS SIN MEDIDOR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124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acometidas</a:t>
            </a:r>
            <a:endParaRPr lang="en-US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Promedio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consumo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18.24 m³/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0.86 L/s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052189" y="1675"/>
            <a:ext cx="5898627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Índice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agua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potable no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contabilizada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IANC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9" y="2473781"/>
            <a:ext cx="8699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HÍDRICO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 distribuido = 12,06 L/s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 facturado =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3,87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L/s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 pérdidas técnicas finales = 0,33 L/s (pérdidas inevitables) + 6,99 L/s (pérdidas técnicas) =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7,32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L/s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 pérdidas comerciales = 0,86 L/s (consumo sin medidor) =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0,86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L/s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= Q fact. +Q pérdidas técnicas + Q pérdidas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12,06 = 3,87 + 7,32 + 0,86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24693"/>
              </p:ext>
            </p:extLst>
          </p:nvPr>
        </p:nvGraphicFramePr>
        <p:xfrm>
          <a:off x="2281473" y="1130367"/>
          <a:ext cx="4931690" cy="1303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376"/>
                <a:gridCol w="1282613"/>
                <a:gridCol w="1947040"/>
                <a:gridCol w="551661"/>
              </a:tblGrid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No. Usuarios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Sist. de agua potable El Corazón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m³/mes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L/s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 facturado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10 032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3,87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 distribuido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IANC (%)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67,90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RESULTADOS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ÍNDICE DE ILI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7671" y="1778220"/>
            <a:ext cx="8699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&gt; 16 (categoría D) “malas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condiciones de infraestructura y se considerarán como inaceptables dentro de los países en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desarrollo”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76793"/>
              </p:ext>
            </p:extLst>
          </p:nvPr>
        </p:nvGraphicFramePr>
        <p:xfrm>
          <a:off x="2499420" y="1132877"/>
          <a:ext cx="3302000" cy="477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000"/>
                <a:gridCol w="762000"/>
                <a:gridCol w="762000"/>
                <a:gridCol w="762000"/>
              </a:tblGrid>
              <a:tr h="128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Sistema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ILI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 Corazón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6,99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21,18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85711" y="2572548"/>
            <a:ext cx="86992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DEL SERVICIO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Producir un metro cúbico de agua potable en Latino América cuesta en promedio $ 0,40 ctvs. (ADERASA, 2013). En el cantón Pangua el costo es de $ 0,36 ctvs.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Pérdidas $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7 640,28 mensual y $ 91 683,36 anual. Ahora calculando para el período de 5 años que dura una alcaldía el valor de la pérdida asciende a $ 458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416,80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89727"/>
              </p:ext>
            </p:extLst>
          </p:nvPr>
        </p:nvGraphicFramePr>
        <p:xfrm>
          <a:off x="2499420" y="3809545"/>
          <a:ext cx="3940017" cy="121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703"/>
                <a:gridCol w="885612"/>
                <a:gridCol w="805702"/>
              </a:tblGrid>
              <a:tr h="242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Mensual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Anual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42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Volumen producido (m³)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31 255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375 060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42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Volumen facturado (m³)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10 032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12 0384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42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Pérdida (m³)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21 223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254 676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42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Pérdida ($)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7 640,28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91 683,36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1049449"/>
            <a:ext cx="8699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INSTALACIÓN DE MICROMEDIORES:</a:t>
            </a:r>
          </a:p>
          <a:p>
            <a:pPr algn="just"/>
            <a:r>
              <a:rPr lang="es-EC" dirty="0" smtClean="0"/>
              <a:t>Sistema de agua El Corazón, 694 </a:t>
            </a:r>
            <a:r>
              <a:rPr lang="es-EC" dirty="0"/>
              <a:t>conexiones de agua potable, </a:t>
            </a:r>
            <a:r>
              <a:rPr lang="es-EC" dirty="0" smtClean="0"/>
              <a:t>570 </a:t>
            </a:r>
            <a:r>
              <a:rPr lang="es-EC" dirty="0"/>
              <a:t>disponen de </a:t>
            </a:r>
            <a:r>
              <a:rPr lang="es-EC" dirty="0" err="1" smtClean="0"/>
              <a:t>micromedidores</a:t>
            </a:r>
            <a:r>
              <a:rPr lang="es-EC" dirty="0" smtClean="0"/>
              <a:t> (82,13 %)</a:t>
            </a:r>
          </a:p>
          <a:p>
            <a:pPr algn="just"/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Aumentar la cobertura y continuidad de manera eficiente en la prestación de los servicios públicos de agua potable que brinda el Municipio de Pangua, teniendo en cuenta la sostenibilidad ambiental</a:t>
            </a:r>
            <a:r>
              <a:rPr lang="es-EC" dirty="0" smtClean="0"/>
              <a:t>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Asegurar la disponibilidad de Ingresos mediante la gestión comercial y financiera efectiva.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Disminuir el porcentaje de agua no contabilizada y distribuir equitativamente el agua potable entre los usuarios.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Incentivar la reducción de consumo de agua entre clientes mediante la implementación de un programa de Recompensas.</a:t>
            </a:r>
          </a:p>
          <a:p>
            <a:pPr algn="just"/>
            <a:endParaRPr lang="es-EC" dirty="0"/>
          </a:p>
          <a:p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                                    Especificaciones técnicas:  Norma </a:t>
            </a:r>
            <a:r>
              <a:rPr lang="es-EC" dirty="0"/>
              <a:t>NTE INEN-ISO 4064-1 2014</a:t>
            </a: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12" name="Imagen 11" descr="C:\Users\Cristian\Downloads\IMG-20180814-WA00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2058" r="702" b="23831"/>
          <a:stretch/>
        </p:blipFill>
        <p:spPr bwMode="auto">
          <a:xfrm rot="16200000">
            <a:off x="676520" y="4694349"/>
            <a:ext cx="1416678" cy="15325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0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1049449"/>
            <a:ext cx="8699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y plan de recompensas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/>
              <a:t>EL BID plantea el Programa </a:t>
            </a:r>
            <a:r>
              <a:rPr lang="es-EC" dirty="0"/>
              <a:t>de </a:t>
            </a:r>
            <a:r>
              <a:rPr lang="es-EC" dirty="0" smtClean="0"/>
              <a:t>Recompensas</a:t>
            </a:r>
            <a:endParaRPr lang="es-EC" dirty="0"/>
          </a:p>
          <a:p>
            <a:endParaRPr lang="es-EC" dirty="0" smtClean="0"/>
          </a:p>
          <a:p>
            <a:pPr algn="just"/>
            <a:r>
              <a:rPr lang="es-EC" dirty="0" smtClean="0"/>
              <a:t>Reducción de </a:t>
            </a:r>
            <a:r>
              <a:rPr lang="es-EC" dirty="0"/>
              <a:t>consumo </a:t>
            </a:r>
            <a:r>
              <a:rPr lang="es-EC" dirty="0" smtClean="0"/>
              <a:t>&gt; 20%, descuento </a:t>
            </a:r>
            <a:r>
              <a:rPr lang="es-EC" dirty="0"/>
              <a:t>del 30% en sus facturas de agua</a:t>
            </a:r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Reducción </a:t>
            </a:r>
            <a:r>
              <a:rPr lang="es-EC" dirty="0"/>
              <a:t>de consumo </a:t>
            </a:r>
            <a:r>
              <a:rPr lang="es-EC" dirty="0" smtClean="0"/>
              <a:t>entre 10% y 15%, </a:t>
            </a:r>
            <a:r>
              <a:rPr lang="es-EC" dirty="0"/>
              <a:t>descuento del </a:t>
            </a:r>
            <a:r>
              <a:rPr lang="es-EC" dirty="0" smtClean="0"/>
              <a:t>10%, etc.</a:t>
            </a:r>
            <a:endParaRPr lang="es-EC" dirty="0"/>
          </a:p>
          <a:p>
            <a:pPr algn="just"/>
            <a:r>
              <a:rPr lang="es-EC" dirty="0" smtClean="0"/>
              <a:t>Para </a:t>
            </a:r>
            <a:r>
              <a:rPr lang="es-EC" dirty="0"/>
              <a:t>los clientes que aumenten el consumo del agua hasta en un 20% se aplicará una recarga del 40% y para los usuarios que aumentaren más allá del 20% se aplicará una recarga del 100% (BID, 2018).</a:t>
            </a:r>
          </a:p>
          <a:p>
            <a:endParaRPr lang="es-EC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58397"/>
              </p:ext>
            </p:extLst>
          </p:nvPr>
        </p:nvGraphicFramePr>
        <p:xfrm>
          <a:off x="2456684" y="1547050"/>
          <a:ext cx="3828205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484"/>
                <a:gridCol w="542721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Actividades y presupuesto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Identificación de las acometidas sin medidor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Organización del personal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Adquisición de los medidores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Instalación de los medidores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2480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Ingreso de las acometidas al catastro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7 520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2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948690"/>
            <a:ext cx="86992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CENSO DE USUARIOS Y CATASTRO DE SUSCRIPTORES: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Realizar el censo de usuarios para </a:t>
            </a:r>
            <a:r>
              <a:rPr lang="es-ES" dirty="0"/>
              <a:t>localizar físicamente cada predio con sus respectivas conexiones mediante la asignación de códigos catastrales.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Registrar </a:t>
            </a:r>
            <a:r>
              <a:rPr lang="es-ES" dirty="0"/>
              <a:t>el 100% de usuarios activos, factibles y potenciales de los servicios.</a:t>
            </a:r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Identificar la actividad económica que desarrollan los usuarios para aplicar la adecuada categorización de los servicios.</a:t>
            </a:r>
            <a:endParaRPr lang="es-EC" dirty="0"/>
          </a:p>
          <a:p>
            <a:pPr algn="just"/>
            <a:endParaRPr lang="es-EC" dirty="0"/>
          </a:p>
          <a:p>
            <a:pPr lvl="0"/>
            <a:r>
              <a:rPr lang="es-ES" dirty="0"/>
              <a:t>Coordinador del </a:t>
            </a:r>
            <a:r>
              <a:rPr lang="es-ES" dirty="0" smtClean="0"/>
              <a:t>Censo: </a:t>
            </a:r>
            <a:r>
              <a:rPr lang="en-US" dirty="0" err="1" smtClean="0"/>
              <a:t>Responsable</a:t>
            </a:r>
            <a:r>
              <a:rPr lang="en-US" dirty="0" smtClean="0"/>
              <a:t> de la </a:t>
            </a:r>
            <a:r>
              <a:rPr lang="en-US" dirty="0" err="1" smtClean="0"/>
              <a:t>ejecución</a:t>
            </a:r>
            <a:r>
              <a:rPr lang="en-US" dirty="0" smtClean="0"/>
              <a:t> </a:t>
            </a:r>
          </a:p>
          <a:p>
            <a:pPr lvl="0"/>
            <a:endParaRPr lang="es-EC" dirty="0"/>
          </a:p>
          <a:p>
            <a:pPr lvl="0"/>
            <a:r>
              <a:rPr lang="es-ES" dirty="0"/>
              <a:t>Supervisor de campo: </a:t>
            </a:r>
            <a:r>
              <a:rPr lang="es-EC" dirty="0"/>
              <a:t>Es el encargado de la supervisión y control del proceso operativo y de campo del </a:t>
            </a:r>
            <a:r>
              <a:rPr lang="es-EC" dirty="0" smtClean="0"/>
              <a:t>censo</a:t>
            </a:r>
          </a:p>
          <a:p>
            <a:pPr lvl="0"/>
            <a:endParaRPr lang="es-EC" dirty="0"/>
          </a:p>
          <a:p>
            <a:pPr lvl="0"/>
            <a:r>
              <a:rPr lang="es-ES" dirty="0"/>
              <a:t>Procesamiento de datos</a:t>
            </a:r>
            <a:r>
              <a:rPr lang="es-ES" dirty="0" smtClean="0"/>
              <a:t>:  </a:t>
            </a:r>
            <a:r>
              <a:rPr lang="es-ES" dirty="0"/>
              <a:t>Responsable de </a:t>
            </a:r>
            <a:r>
              <a:rPr lang="es-ES" dirty="0" smtClean="0"/>
              <a:t>la digitación y </a:t>
            </a:r>
            <a:r>
              <a:rPr lang="es-ES" dirty="0"/>
              <a:t>facturación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oficina</a:t>
            </a:r>
            <a:endParaRPr lang="en-US" dirty="0" smtClean="0"/>
          </a:p>
          <a:p>
            <a:pPr lvl="0"/>
            <a:endParaRPr lang="es-EC" dirty="0"/>
          </a:p>
          <a:p>
            <a:pPr lvl="0"/>
            <a:r>
              <a:rPr lang="es-ES" dirty="0"/>
              <a:t>Encuestadores: </a:t>
            </a:r>
            <a:r>
              <a:rPr lang="es-ES" dirty="0" smtClean="0"/>
              <a:t>Encargados de efectuar el levantamiento de las encuestas</a:t>
            </a:r>
          </a:p>
          <a:p>
            <a:pPr lvl="0"/>
            <a:endParaRPr lang="es-EC" dirty="0"/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8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948690"/>
            <a:ext cx="869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CENSO DE USUARIOS Y CATASTRO DE SUSCRIPTORES: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C" dirty="0"/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58746"/>
              </p:ext>
            </p:extLst>
          </p:nvPr>
        </p:nvGraphicFramePr>
        <p:xfrm>
          <a:off x="251517" y="1495403"/>
          <a:ext cx="5412558" cy="4378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377"/>
                <a:gridCol w="185070"/>
                <a:gridCol w="458426"/>
                <a:gridCol w="312939"/>
                <a:gridCol w="185070"/>
                <a:gridCol w="185070"/>
                <a:gridCol w="185070"/>
                <a:gridCol w="185070"/>
                <a:gridCol w="185070"/>
                <a:gridCol w="185070"/>
                <a:gridCol w="185070"/>
                <a:gridCol w="185070"/>
                <a:gridCol w="185070"/>
                <a:gridCol w="474116"/>
              </a:tblGrid>
              <a:tr h="567493"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r>
                        <a:rPr lang="es-EC" sz="1000" dirty="0">
                          <a:effectLst/>
                        </a:rPr>
                        <a:t/>
                      </a:r>
                      <a:br>
                        <a:rPr lang="es-EC" sz="1000" dirty="0">
                          <a:effectLst/>
                        </a:rPr>
                      </a:br>
                      <a:endParaRPr lang="es-EC" sz="1600" dirty="0"/>
                    </a:p>
                  </a:txBody>
                  <a:tcPr marL="38809" marR="388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Censo de Usuarios de Agua Potable y Alcantarillado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79835" marR="79835" marT="39917" marB="39917"/>
                </a:tc>
              </a:tr>
              <a:tr h="166323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Gobierno Autónomo Descentralizado Municipal de Pangua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3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Fecha: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Encuestador: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4590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Ruta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Localización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Apellidos y nombres del usuario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 de cédula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Uso / Categoría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Estrato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Redes existentes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Medidor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 de personas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Observaciones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ctr"/>
                </a:tc>
              </a:tr>
              <a:tr h="6902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Agua potable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Alcantarillado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Existe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Marca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Estado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vert="vert27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6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 anchor="b"/>
                </a:tc>
              </a:tr>
              <a:tr h="153017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Firma encuestador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09" marR="3880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Imagen 11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37" y="1505731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49144"/>
              </p:ext>
            </p:extLst>
          </p:nvPr>
        </p:nvGraphicFramePr>
        <p:xfrm>
          <a:off x="5865677" y="1794862"/>
          <a:ext cx="2883535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610"/>
                <a:gridCol w="542925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Presupuesto de actividades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Actividad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Reconocimiento del sitio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Organización del personal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Definición de funciones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Socialización de los formularios del censo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Promoción del censo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Preparación de la información catastral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Diseño de rutas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Selección de encuestadores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Programación de encuestas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Levantamiento de las encuestas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Verificación y confrontación de datos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Procesamiento de los datos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Presentación de resultados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5 670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2529" name="Imagen 11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3350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948690"/>
            <a:ext cx="8699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DETECCIÓN Y CONTROL DE CLANDESTINAS: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conexiones clandestinas son acometidas que difícilmente se pueden identificar, estas pueden causar desabastecimiento del servicio de agua potable ya que no existe un control del uso del agua potable.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de conexiones clandestinas: actualizaci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catastro de usuarios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Detección mediante </a:t>
            </a:r>
            <a:r>
              <a:rPr lang="es-E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Georadar</a:t>
            </a:r>
            <a:endParaRPr lang="es-ES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19201"/>
              </p:ext>
            </p:extLst>
          </p:nvPr>
        </p:nvGraphicFramePr>
        <p:xfrm>
          <a:off x="4601165" y="3285712"/>
          <a:ext cx="3449441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539"/>
                <a:gridCol w="383902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 de actividades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Identificación del catastro de usuarios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Ubicar predios con conexiones ilegales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Establecer Plan de facilidades de pago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Ingreso de las acometidas al catastro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8450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1" name="Imagen 10" descr="Resultado de imagen para Ground Penetrating Rad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3" y="3299174"/>
            <a:ext cx="3067050" cy="229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948690"/>
            <a:ext cx="8699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CONTROL DE FUGAS VISIBLES Y NO VISIBLES: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deben a la mala calidad de los materiales, deterioro de los materiales, inadecuadas instalaciones </a:t>
            </a:r>
            <a:endParaRPr lang="es-ES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15539"/>
              </p:ext>
            </p:extLst>
          </p:nvPr>
        </p:nvGraphicFramePr>
        <p:xfrm>
          <a:off x="361009" y="2226497"/>
          <a:ext cx="2928893" cy="3414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573"/>
                <a:gridCol w="891320"/>
              </a:tblGrid>
              <a:tr h="1619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Tabla 25. Registro de fugas</a:t>
                      </a:r>
                      <a:endParaRPr lang="es-EC" sz="12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Registro de fugas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Parámetro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Observación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Dirección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Fecha reparación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Localización en el plano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tubería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Antigüedad de la tubería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Diámetro de la tubería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falla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uniones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Estado y conservación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pavimento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tránsito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Profundidad de la tubería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5602" name="Imagen 33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" y="2226497"/>
            <a:ext cx="552149" cy="4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289903" y="2345782"/>
            <a:ext cx="5506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Fugas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visibles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ciudadanía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Operadores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Realización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ñas de concientización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73790"/>
              </p:ext>
            </p:extLst>
          </p:nvPr>
        </p:nvGraphicFramePr>
        <p:xfrm>
          <a:off x="3686308" y="3999349"/>
          <a:ext cx="3963743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024"/>
                <a:gridCol w="803719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 de actividades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Evaluación física del sistema de distribución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Elaboración de fichas técnicas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Identificación de fugas mediante equipos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8 000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Talleres de educación ciudadana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9 750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5601" name="Imagen 33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36525"/>
            <a:ext cx="304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17" y="948690"/>
            <a:ext cx="86992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CATASTRO DE REDES DEL SISTEMA DE AGUA POTABLE: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acilita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reparación inmediata de cualquier desperfecto del sistema de distribución, brindando así un servicio con continuidad y calidad</a:t>
            </a: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de Planos: Maestro, Zonal y Esquinero.</a:t>
            </a:r>
          </a:p>
          <a:p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de fichas técnicas </a:t>
            </a:r>
          </a:p>
          <a:p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 de plano operacional (ubicación de válvulas e hidrantes)</a:t>
            </a: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63203"/>
              </p:ext>
            </p:extLst>
          </p:nvPr>
        </p:nvGraphicFramePr>
        <p:xfrm>
          <a:off x="725707" y="3856769"/>
          <a:ext cx="5941060" cy="2216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081"/>
                <a:gridCol w="1027071"/>
                <a:gridCol w="1382721"/>
                <a:gridCol w="1119035"/>
                <a:gridCol w="89523"/>
                <a:gridCol w="683629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Personal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de participacón (meses)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servicios ($/mes)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total ($)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Ingeniero Civil o Sanitario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1 200,00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2 400,00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Técnico inspector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1 600,00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Obreros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Auxiliar de ingeniería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1 600,00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Dibujante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($)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7 272,00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9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2971800" cy="63894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OBJETIVOS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036" y="1124744"/>
            <a:ext cx="885147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s-EC" sz="2800" b="1" dirty="0" smtClean="0">
                <a:ea typeface="DejaVuSans"/>
                <a:cs typeface="Times New Roman" panose="02020603050405020304" pitchFamily="18" charset="0"/>
              </a:rPr>
              <a:t>Objetivo General</a:t>
            </a: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es-EC" b="1" dirty="0" smtClean="0">
              <a:ea typeface="DejaVuSans"/>
              <a:cs typeface="Times New Roman" panose="02020603050405020304" pitchFamily="18" charset="0"/>
            </a:endParaRPr>
          </a:p>
          <a:p>
            <a:pPr lvl="0" algn="just"/>
            <a:r>
              <a:rPr lang="es-EC" dirty="0" smtClean="0"/>
              <a:t>Determinar el agua potable no contabilizada en el cantón Pangua a través del diagnóstico de pérdidas técnicas y comerciales, y elaborar un programa para su control.</a:t>
            </a:r>
            <a:endParaRPr lang="es-EC" dirty="0">
              <a:cs typeface="Times New Roman" panose="02020603050405020304" pitchFamily="18" charset="0"/>
            </a:endParaRPr>
          </a:p>
          <a:p>
            <a:pPr lvl="0" algn="just"/>
            <a:endParaRPr lang="es-EC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Específicos </a:t>
            </a:r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Recopilar y levantar información técnica-comercial para diagnosticar el sistema de agua potable y su funcionamiento.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Obtener los registros de volúmenes de agua potable en la salida de la planta, así como también los volúmenes de agua potable medidos y facturados, en un período de al menos un mes para realizar un balance hídrico y determinar el agua no contabilizada.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754593"/>
            <a:ext cx="1357542" cy="13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050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69990"/>
              </p:ext>
            </p:extLst>
          </p:nvPr>
        </p:nvGraphicFramePr>
        <p:xfrm>
          <a:off x="137834" y="1049449"/>
          <a:ext cx="6753549" cy="5298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743"/>
                <a:gridCol w="627226"/>
                <a:gridCol w="620930"/>
                <a:gridCol w="547106"/>
                <a:gridCol w="547106"/>
                <a:gridCol w="627226"/>
                <a:gridCol w="547106"/>
                <a:gridCol w="547106"/>
              </a:tblGrid>
              <a:tr h="14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Ficha técnica catastro de redes de agua potable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7871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</a:tr>
              <a:tr h="178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Localización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  <a:tc>
                  <a:txBody>
                    <a:bodyPr/>
                    <a:lstStyle/>
                    <a:p>
                      <a:endParaRPr lang="es-EC" sz="1000"/>
                    </a:p>
                  </a:txBody>
                  <a:tcPr marL="49433" marR="49433" marT="24716" marB="24716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Zona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Esquina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Características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Accesorio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Material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Diémetro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Profundidad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Fecha de instalación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 de unión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Tubería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Ubicación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Rasante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Bridada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PVC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Tierra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9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Soldada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HG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Vía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Asfalto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9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Rosca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HF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Concreto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Mecánica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Otro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14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  <a:tr h="259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Fecha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Funciona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Deficiencia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Trabajo realizado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Sustitución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Observaciones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Revisó: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Aprobó: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4030" marR="24030" marT="0" marB="0" anchor="b"/>
                </a:tc>
              </a:tr>
            </a:tbl>
          </a:graphicData>
        </a:graphic>
      </p:graphicFrame>
      <p:pic>
        <p:nvPicPr>
          <p:cNvPr id="27649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2" t="13313" r="4840" b="56229"/>
          <a:stretch>
            <a:fillRect/>
          </a:stretch>
        </p:blipFill>
        <p:spPr bwMode="auto">
          <a:xfrm>
            <a:off x="4623517" y="1489698"/>
            <a:ext cx="2092428" cy="201410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Imagen 43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0" y="1150208"/>
            <a:ext cx="694005" cy="6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9199"/>
              </p:ext>
            </p:extLst>
          </p:nvPr>
        </p:nvGraphicFramePr>
        <p:xfrm>
          <a:off x="1736713" y="1049449"/>
          <a:ext cx="5655759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704"/>
                <a:gridCol w="604704"/>
                <a:gridCol w="697336"/>
                <a:gridCol w="689184"/>
                <a:gridCol w="604704"/>
                <a:gridCol w="631382"/>
                <a:gridCol w="614337"/>
                <a:gridCol w="604704"/>
                <a:gridCol w="604704"/>
              </a:tblGrid>
              <a:tr h="1905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Inventario de tuberías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Tramo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Diam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Material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Longitud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Profund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Rasante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Control y mantenimiento de tuberías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Tramo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Funciona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Deficien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T. realiz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Sustitución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Observaciones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Revisó: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Aprobó: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28674" name="Imagen 49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31" y="105866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Imagen 4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16" y="105866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7" y="948690"/>
            <a:ext cx="86992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INSTALACIÓN DE MACROMEDIDORES:</a:t>
            </a:r>
          </a:p>
          <a:p>
            <a:endParaRPr lang="es-EC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Determinar volúmenes de agua no facturados, para desarrollar programas y reducir costos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Planificar programas de mantenimiento correctivo de redes y plantas de tratamiento</a:t>
            </a:r>
          </a:p>
          <a:p>
            <a:pPr algn="just"/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LOCALIZACIÓN DE ESTACIONES DE MEDICIÓN: </a:t>
            </a:r>
            <a:endParaRPr 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Captación, conducción, planta de tratamiento, distribución</a:t>
            </a:r>
          </a:p>
          <a:p>
            <a:pPr algn="just"/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principales instrumentos de medición de caudal en tuberías de presión son medidores de velocidad, volumétricos, </a:t>
            </a:r>
            <a:endParaRPr 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ultrasónicos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electromagnéticos.</a:t>
            </a:r>
          </a:p>
          <a:p>
            <a:pPr algn="just"/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información de la </a:t>
            </a:r>
          </a:p>
          <a:p>
            <a:r>
              <a:rPr lang="es-EC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macromedición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00763"/>
              </p:ext>
            </p:extLst>
          </p:nvPr>
        </p:nvGraphicFramePr>
        <p:xfrm>
          <a:off x="4958366" y="3972604"/>
          <a:ext cx="4082601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935"/>
                <a:gridCol w="424666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 de actividades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Evaluación física del sistema de conducción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Identificación de equipos a instalar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Instalación de macromedidores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Elaboración de fichas para la toma de lecturas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9850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6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7" y="948690"/>
            <a:ext cx="86992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SECTORIZACIÓN DE REDES DE DISTRIBUCIÓN: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sectorización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sitios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interconexión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</a:t>
            </a:r>
            <a:r>
              <a:rPr lang="es-EC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ño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un sector piloto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un modelo de simulación 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Operación y mantenimiento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Ampliación del proyecto piloto a toda la red</a:t>
            </a: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sectorización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Calidad del agua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Sectores</a:t>
            </a:r>
          </a:p>
          <a:p>
            <a:pPr marL="285750" indent="-285750">
              <a:buFontTx/>
              <a:buChar char="-"/>
            </a:pP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14595"/>
              </p:ext>
            </p:extLst>
          </p:nvPr>
        </p:nvGraphicFramePr>
        <p:xfrm>
          <a:off x="5090632" y="1495403"/>
          <a:ext cx="349313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530"/>
                <a:gridCol w="52260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 de actividades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 Municipal de Pangua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de información disponible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Evaluación física del sistema de distribución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Conformación de circuitos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Modelación del sistema a diseñar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Presentación de la propuesta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9 300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7" y="948690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SECTORIZACIÓN DE REDES DE DISTRIBUCIÓN: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21842" r="48331" b="22844"/>
          <a:stretch/>
        </p:blipFill>
        <p:spPr bwMode="auto">
          <a:xfrm>
            <a:off x="2136775" y="1581150"/>
            <a:ext cx="4870450" cy="3695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613435" y="5308401"/>
            <a:ext cx="111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Circuito 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30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7" y="948690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SECTORIZACIÓN DE REDES DE DISTRIBUCIÓN: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13435" y="5308401"/>
            <a:ext cx="111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Circuito </a:t>
            </a:r>
            <a:r>
              <a:rPr lang="es-EC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21559" r="48650" b="23128"/>
          <a:stretch/>
        </p:blipFill>
        <p:spPr bwMode="auto">
          <a:xfrm>
            <a:off x="2183840" y="1743878"/>
            <a:ext cx="4467225" cy="341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58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7" y="948690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SECTORIZACIÓN DE REDES DE DISTRIBUCIÓN: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13435" y="5308401"/>
            <a:ext cx="111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Circuito </a:t>
            </a:r>
            <a:r>
              <a:rPr lang="es-EC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s-EC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21842" r="48809" b="23411"/>
          <a:stretch/>
        </p:blipFill>
        <p:spPr bwMode="auto">
          <a:xfrm>
            <a:off x="2047875" y="1503680"/>
            <a:ext cx="5048250" cy="385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2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8567" y="-17193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 DE CONTROL DE PÉRDIDAS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8566" y="428761"/>
            <a:ext cx="7965201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PROGRAMA TÉCNICO Y COMERCIAL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15" y="1171096"/>
            <a:ext cx="86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RESUMEN PRESUPUESTO: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79006"/>
              </p:ext>
            </p:extLst>
          </p:nvPr>
        </p:nvGraphicFramePr>
        <p:xfrm>
          <a:off x="1210981" y="1940216"/>
          <a:ext cx="6780367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991"/>
                <a:gridCol w="2970298"/>
                <a:gridCol w="93307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Objetivo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USD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Instalación de micromedidores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Instalar 124 micromedidores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7 520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Censo de usuarios y catastro de suscriptores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Realizar el censo de usuarios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5 670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Detección y control de clandestinas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Detectar conexiones clandestinas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8 450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Control de fugas visibles y no visibles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Elaborar Plan  para el control de fugas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9 750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Catastro de redes del sistema de agua potable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Disponer detalles técnicos de ubicación redes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7 250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Instalación de macromedidores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Implementar macromedición en conducción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9 850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Sectorización de redes de distribución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Sectorizar la red de distribución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9 300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57 790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9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CONCLUSIONES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 </a:t>
            </a:r>
            <a:r>
              <a:rPr lang="es-EC" dirty="0"/>
              <a:t>porcentaje de agua no contabilizada en el cantón Pangua para el sistema de agua potable El Corazón es de 67,90%, porcentaje que representa a las pérdidas técnicas y comerciales para el año 2 017. Estas pérdidas representadas en dinero corresponde a $ 7 640,28 mensual y $ 91 683,36 anual. Calculando para el período de 5 años que dura una alcaldía el valor de la pérdida asciende a $ 458 416,80, dinero que puede ser empleado en la ejecución de los planes de mejora</a:t>
            </a:r>
            <a:r>
              <a:rPr lang="es-EC" dirty="0" smtClean="0"/>
              <a:t>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Mediante el levantamiento de información técnica comercial se diagnosticó el sistema de agua potable, sus estructuras principales y su funcionamiento desde las captaciones hasta las redes de distribución. Procediendo posteriormente a obtener los volúmenes de agua potable producidos y facturados que sirvieron como insumo para determinar el índice de agua no contabilizada. </a:t>
            </a:r>
            <a:endParaRPr lang="es-EC" dirty="0" smtClean="0"/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caudal distribuido de agua potable a la ciudad de El Corazón de 12,06 L/s, el caudal de pérdidas totales de agua potable es de 8,19 L/s, siendo 7,32 L/s correspondiente a pérdidas técnicas y 0,86 pérdidas comerciales.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7671" y="1778220"/>
            <a:ext cx="869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CONCLUSIONES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719455"/>
            <a:ext cx="86992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aumento de la cobertura de </a:t>
            </a:r>
            <a:r>
              <a:rPr lang="es-EC" dirty="0" err="1"/>
              <a:t>micromedición</a:t>
            </a:r>
            <a:r>
              <a:rPr lang="es-EC" dirty="0"/>
              <a:t> permitirá aumentar la continuidad del servicio público de agua potable que brinda el Municipio de Pangua de manera eficiente, teniendo en cuenta la sostenibilidad ambiental.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</a:t>
            </a:r>
            <a:r>
              <a:rPr lang="es-EC" dirty="0"/>
              <a:t>elaboración de los Programas de Control de Pérdidas o Planes de Mejora permitirá a través de la ejecución de dichos planes disminuir el porcentaje de agua no contabilizada y se distribuir equitativamente el agua potable entre los usuarios, promoviendo la sostenibilidad financiera y </a:t>
            </a:r>
            <a:r>
              <a:rPr lang="es-EC" dirty="0" smtClean="0"/>
              <a:t>ambiental.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</a:t>
            </a:r>
            <a:r>
              <a:rPr lang="es-EC" dirty="0"/>
              <a:t>reducción de fugas de agua potable permitirán el ahorro del recurso agua y de recursos económicos invertidos en su </a:t>
            </a:r>
            <a:r>
              <a:rPr lang="es-EC" dirty="0" smtClean="0"/>
              <a:t>tratamiento.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Al reducir las pérdidas de agua potable, la infraestructura instalada sería suficiente para atender a toda la población y los niveles de presión se equilibrarán en toda la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7671" y="1778220"/>
            <a:ext cx="869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2971800" cy="63894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OBJETIVOS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97" y="1485156"/>
            <a:ext cx="902101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0"/>
              </a:spcAft>
            </a:pPr>
            <a:r>
              <a:rPr lang="es-EC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  <a:p>
            <a:pPr lvl="2" algn="ctr">
              <a:spcAft>
                <a:spcPts val="0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Conocer las condiciones técnicas del funcionamiento del sistema de agua potable desde la captación, conducción, planta de tratamiento, almacenamiento y redes de distribución.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>
              <a:ea typeface="DejaVuSans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Identificar y cuantificar las pérdidas técnicas y comerciales de agua potable para proponer soluciones a través del Programa de Control</a:t>
            </a:r>
            <a:r>
              <a:rPr lang="es-EC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Elaborar un Programa de Control de pérdidas en función de los resultados obtenidos, priorizando actividades que disminuyan las pérdidas de agua potable hasta valores mínimos admisibles, promoviendo la sostenibilidad financiera-ambiental.</a:t>
            </a:r>
          </a:p>
          <a:p>
            <a:pPr algn="just"/>
            <a:endParaRPr lang="es-EC" sz="1400" dirty="0">
              <a:ea typeface="DejaVuSans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754593"/>
            <a:ext cx="1357542" cy="13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48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RECOMENDACIONES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7670" y="1028548"/>
            <a:ext cx="86992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Se recomienda implementar el Programa de Control Técnico y Comercial para la reducción del índice de agua no contabilizada y llevar las pérdidas de agua potable hasta valores mínimos admisibles, promoviendo la sostenibilidad </a:t>
            </a:r>
            <a:r>
              <a:rPr lang="es-EC" dirty="0" smtClean="0"/>
              <a:t>financiera.</a:t>
            </a:r>
          </a:p>
          <a:p>
            <a:pPr lvl="0" algn="just"/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Se </a:t>
            </a:r>
            <a:r>
              <a:rPr lang="es-EC" dirty="0"/>
              <a:t>recomienda al GAD Municipal de Pangua crear una política de reemplazo de medidores que hayan cumplido la vida útil de 10 años o 3 000 m³, sin que presente necesariamente anomalías visibles.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7671" y="1778220"/>
            <a:ext cx="869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llave de a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3260101"/>
            <a:ext cx="1566348" cy="22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18352" y="1872630"/>
            <a:ext cx="4265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POR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 ATENCIÓN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4648200" cy="78296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ÁREA DE ESTUDIO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715" y="1484784"/>
            <a:ext cx="2313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Ubicación</a:t>
            </a:r>
          </a:p>
          <a:p>
            <a:pPr algn="just"/>
            <a:r>
              <a:rPr lang="es-EC" sz="1200" dirty="0" smtClean="0"/>
              <a:t>Provincia:   Cotopaxi</a:t>
            </a:r>
          </a:p>
          <a:p>
            <a:pPr algn="just"/>
            <a:r>
              <a:rPr lang="es-EC" sz="1200" dirty="0" smtClean="0"/>
              <a:t>Ciudad:       El Corazón</a:t>
            </a:r>
          </a:p>
          <a:p>
            <a:r>
              <a:rPr lang="es-ES" sz="1200" dirty="0" smtClean="0"/>
              <a:t>Altitud:        1500 msnm</a:t>
            </a:r>
          </a:p>
          <a:p>
            <a:r>
              <a:rPr lang="es-ES" sz="1200" dirty="0" smtClean="0"/>
              <a:t>Área:            45 Ha</a:t>
            </a:r>
          </a:p>
          <a:p>
            <a:pPr algn="just"/>
            <a:r>
              <a:rPr lang="es-ES" sz="1200" dirty="0" smtClean="0"/>
              <a:t> 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-22397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 smtClean="0">
                <a:solidFill>
                  <a:schemeClr val="tx1"/>
                </a:solidFill>
              </a:rPr>
              <a:t>GAD Pangua (2016)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59" y="782960"/>
            <a:ext cx="7061200" cy="504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76431" y="1086406"/>
            <a:ext cx="2664296" cy="72008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Recopilación y levantamiento de información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>
            <a:stCxn id="3" idx="3"/>
          </p:cNvCxnSpPr>
          <p:nvPr/>
        </p:nvCxnSpPr>
        <p:spPr>
          <a:xfrm>
            <a:off x="2940727" y="1446446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923928" y="620688"/>
            <a:ext cx="4228399" cy="1661715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Información de oficina y campo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Captaciones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Conducción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Planta de tratamiento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Sistema de distribución</a:t>
            </a:r>
          </a:p>
          <a:p>
            <a:pPr lvl="0"/>
            <a:endParaRPr lang="es-ES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26842" y="2410126"/>
            <a:ext cx="4225486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Producidos 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Medidos</a:t>
            </a:r>
          </a:p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Facturados</a:t>
            </a:r>
          </a:p>
          <a:p>
            <a:pPr lvl="0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01583" y="2410126"/>
            <a:ext cx="2664296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Campañas de medición y registro de caudales (m³-mes)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965879" y="2924914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323527" y="4144795"/>
            <a:ext cx="2664296" cy="858033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Muestreo de errores en la exactitud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micromedidores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87823" y="4593941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23928" y="3982067"/>
            <a:ext cx="4275496" cy="121321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Muestreo aleatorio</a:t>
            </a:r>
          </a:p>
          <a:p>
            <a:pPr lvl="0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Ensayos en el Laboratorio de la EPMAPS acreditado SAE Norma ISO 4064</a:t>
            </a:r>
          </a:p>
          <a:p>
            <a:pPr lvl="0"/>
            <a:endParaRPr lang="es-ES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" y="5020863"/>
            <a:ext cx="1650309" cy="12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1676028" y="3396462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Pérdidas Comerciales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6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26735" y="4243463"/>
            <a:ext cx="2664296" cy="72008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Pérdidas técnicas inevitables (accesorios)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>
            <a:stCxn id="3" idx="3"/>
          </p:cNvCxnSpPr>
          <p:nvPr/>
        </p:nvCxnSpPr>
        <p:spPr>
          <a:xfrm>
            <a:off x="2991031" y="4603503"/>
            <a:ext cx="523689" cy="8867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5"/>
              <p:cNvSpPr/>
              <p:nvPr/>
            </p:nvSpPr>
            <p:spPr>
              <a:xfrm>
                <a:off x="3514720" y="3916933"/>
                <a:ext cx="5132003" cy="1390873"/>
              </a:xfrm>
              <a:prstGeom prst="roundRect">
                <a:avLst/>
              </a:prstGeom>
              <a:ln>
                <a:solidFill>
                  <a:srgbClr val="638854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s-EC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Se presentan en la red y acometidas (IWA)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𝑃𝑇𝐼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den>
                          </m:f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18 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𝐿𝑟𝑒𝑑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+0,8 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+25 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𝐿𝑎𝑐𝑜𝑚𝑒𝑡𝑖𝑑𝑎𝑠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EC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redondead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0" y="3916933"/>
                <a:ext cx="5132003" cy="13908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638854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3951071" y="2807767"/>
            <a:ext cx="4669579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cierre de llaves y estabilización de caudal producido</a:t>
            </a:r>
            <a:endParaRPr lang="es-EC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25813" y="2807767"/>
            <a:ext cx="2664296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 técnicas reales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990109" y="3322555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301583" y="735648"/>
            <a:ext cx="2664296" cy="1202672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Consumos no medidos autorizados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65879" y="1336984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01983" y="725110"/>
            <a:ext cx="4719589" cy="121321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acometidas identificadas que no disponen de micromedidor, se aplica volumen fijo promedio por mes.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" y="4981825"/>
            <a:ext cx="1643424" cy="14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1584921" y="2134129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Pérdidas Técnicas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66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27134" y="2646291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técnica real / pérdida técnica inevitable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26734" y="2695780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endParaRPr lang="es-ES" dirty="0"/>
          </a:p>
        </p:txBody>
      </p:sp>
      <p:cxnSp>
        <p:nvCxnSpPr>
          <p:cNvPr id="14" name="Conector recto de flecha 13"/>
          <p:cNvCxnSpPr>
            <a:endCxn id="9" idx="1"/>
          </p:cNvCxnSpPr>
          <p:nvPr/>
        </p:nvCxnSpPr>
        <p:spPr>
          <a:xfrm flipV="1">
            <a:off x="2915816" y="3066184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326734" y="1278196"/>
            <a:ext cx="2664296" cy="726905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Balance Hídrico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91030" y="1596197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27134" y="1203799"/>
            <a:ext cx="4719589" cy="809609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Q </a:t>
            </a:r>
            <a:r>
              <a:rPr lang="es-EC" dirty="0" err="1"/>
              <a:t>dist</a:t>
            </a:r>
            <a:r>
              <a:rPr lang="es-EC" dirty="0"/>
              <a:t>. = Q fact. +Q pérdidas técnicas + Q pérdidas comerciales</a:t>
            </a:r>
          </a:p>
          <a:p>
            <a:pPr lvl="0"/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" y="4981825"/>
            <a:ext cx="1643424" cy="14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2112955" y="657732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Balance Hídrico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2112955" y="206318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Índice</a:t>
            </a:r>
            <a:r>
              <a:rPr lang="en-US" sz="2400" i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noProof="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estructural</a:t>
            </a:r>
            <a:r>
              <a:rPr lang="en-US" sz="2400" i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de </a:t>
            </a:r>
            <a:r>
              <a:rPr lang="en-US" sz="2400" i="1" noProof="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fugas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112955" y="3593187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Agua no </a:t>
            </a:r>
            <a:r>
              <a:rPr lang="en-US" sz="2400" i="1" noProof="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contabilizada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redondeado 20"/>
              <p:cNvSpPr/>
              <p:nvPr/>
            </p:nvSpPr>
            <p:spPr>
              <a:xfrm>
                <a:off x="3983840" y="4221065"/>
                <a:ext cx="4669579" cy="839786"/>
              </a:xfrm>
              <a:prstGeom prst="roundRect">
                <a:avLst/>
              </a:prstGeom>
              <a:ln>
                <a:solidFill>
                  <a:srgbClr val="638854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𝐼𝐴𝑁𝐶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𝑉𝑃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ángulo redondead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40" y="4221065"/>
                <a:ext cx="4669579" cy="83978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638854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redondeado 21"/>
          <p:cNvSpPr/>
          <p:nvPr/>
        </p:nvSpPr>
        <p:spPr>
          <a:xfrm>
            <a:off x="383440" y="4270554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IANC</a:t>
            </a:r>
            <a:endParaRPr lang="es-ES" dirty="0"/>
          </a:p>
        </p:txBody>
      </p:sp>
      <p:cxnSp>
        <p:nvCxnSpPr>
          <p:cNvPr id="23" name="Conector recto de flecha 22"/>
          <p:cNvCxnSpPr>
            <a:endCxn id="21" idx="1"/>
          </p:cNvCxnSpPr>
          <p:nvPr/>
        </p:nvCxnSpPr>
        <p:spPr>
          <a:xfrm flipV="1">
            <a:off x="2972522" y="4640958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01983" y="2648215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planos (maestro, zonal, esquinero), fichas técnicas (detalles técnicos)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07380" y="2687821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</a:t>
            </a:r>
            <a:endParaRPr lang="es-ES" dirty="0"/>
          </a:p>
        </p:txBody>
      </p:sp>
      <p:cxnSp>
        <p:nvCxnSpPr>
          <p:cNvPr id="14" name="Conector recto de flecha 13"/>
          <p:cNvCxnSpPr>
            <a:endCxn id="9" idx="1"/>
          </p:cNvCxnSpPr>
          <p:nvPr/>
        </p:nvCxnSpPr>
        <p:spPr>
          <a:xfrm flipV="1">
            <a:off x="2890665" y="3068108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301583" y="1726533"/>
            <a:ext cx="2664296" cy="726905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de Fugas visibles y no visibles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65879" y="2044534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01983" y="1585887"/>
            <a:ext cx="4719589" cy="864492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Sectorización de redes para detectar circuitos con fugas, </a:t>
            </a:r>
            <a:r>
              <a:rPr lang="es-EC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prelocalizadores</a:t>
            </a:r>
            <a:r>
              <a:rPr lang="es-EC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varilla acústica, geófono y reparación de la red</a:t>
            </a:r>
          </a:p>
          <a:p>
            <a:pPr lvl="0"/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112955" y="51635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Programa de Control de Pérdidas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951993" y="3652194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Captación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conducción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potabilización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51593" y="3701683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macromedidores</a:t>
            </a:r>
            <a:endParaRPr lang="es-ES" dirty="0"/>
          </a:p>
        </p:txBody>
      </p:sp>
      <p:cxnSp>
        <p:nvCxnSpPr>
          <p:cNvPr id="23" name="Conector recto de flecha 22"/>
          <p:cNvCxnSpPr>
            <a:endCxn id="21" idx="1"/>
          </p:cNvCxnSpPr>
          <p:nvPr/>
        </p:nvCxnSpPr>
        <p:spPr>
          <a:xfrm flipV="1">
            <a:off x="2940675" y="4072087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1 Título"/>
          <p:cNvSpPr txBox="1">
            <a:spLocks/>
          </p:cNvSpPr>
          <p:nvPr/>
        </p:nvSpPr>
        <p:spPr>
          <a:xfrm>
            <a:off x="2176427" y="965199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Sub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programa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n-US" sz="2400" i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técnico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951993" y="4797259"/>
            <a:ext cx="4669579" cy="83978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</a:t>
            </a:r>
            <a:r>
              <a:rPr lang="es-EC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ño</a:t>
            </a:r>
            <a:r>
              <a:rPr lang="es-EC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 piloto, modelo de simulación hidráulica, construcción del sistema, operación y mantenimiento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351593" y="4833660"/>
            <a:ext cx="2589082" cy="790296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Sectorización</a:t>
            </a:r>
            <a:endParaRPr lang="es-ES" dirty="0"/>
          </a:p>
        </p:txBody>
      </p:sp>
      <p:cxnSp>
        <p:nvCxnSpPr>
          <p:cNvPr id="27" name="Conector recto de flecha 26"/>
          <p:cNvCxnSpPr>
            <a:endCxn id="25" idx="1"/>
          </p:cNvCxnSpPr>
          <p:nvPr/>
        </p:nvCxnSpPr>
        <p:spPr>
          <a:xfrm flipV="1">
            <a:off x="2940675" y="5217152"/>
            <a:ext cx="1011318" cy="19694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3272</Words>
  <Application>Microsoft Office PowerPoint</Application>
  <PresentationFormat>Presentación en pantalla (4:3)</PresentationFormat>
  <Paragraphs>1362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Aharoni</vt:lpstr>
      <vt:lpstr>Arial</vt:lpstr>
      <vt:lpstr>Berlin Sans FB</vt:lpstr>
      <vt:lpstr>Calibri</vt:lpstr>
      <vt:lpstr>Calibri Light</vt:lpstr>
      <vt:lpstr>Cambria Math</vt:lpstr>
      <vt:lpstr>DejaVuSans</vt:lpstr>
      <vt:lpstr>Times New Roman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Microsoft</cp:lastModifiedBy>
  <cp:revision>147</cp:revision>
  <dcterms:modified xsi:type="dcterms:W3CDTF">2018-12-31T19:33:24Z</dcterms:modified>
</cp:coreProperties>
</file>