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7" r:id="rId2"/>
    <p:sldId id="258" r:id="rId3"/>
    <p:sldId id="260" r:id="rId4"/>
    <p:sldId id="259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98" r:id="rId22"/>
    <p:sldId id="277" r:id="rId23"/>
    <p:sldId id="278" r:id="rId24"/>
    <p:sldId id="299" r:id="rId25"/>
    <p:sldId id="300" r:id="rId26"/>
    <p:sldId id="279" r:id="rId27"/>
    <p:sldId id="281" r:id="rId28"/>
    <p:sldId id="280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301" r:id="rId40"/>
    <p:sldId id="296" r:id="rId41"/>
    <p:sldId id="294" r:id="rId4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Hoja1!$M$1</c:f>
              <c:strCache>
                <c:ptCount val="1"/>
                <c:pt idx="0">
                  <c:v>Tratamiento testigo pH</c:v>
                </c:pt>
              </c:strCache>
            </c:strRef>
          </c:tx>
          <c:spPr>
            <a:ln w="38100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Hoja1!$L$2:$L$10</c:f>
              <c:numCache>
                <c:formatCode>General</c:formatCode>
                <c:ptCount val="9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100</c:v>
                </c:pt>
              </c:numCache>
            </c:numRef>
          </c:cat>
          <c:val>
            <c:numRef>
              <c:f>Hoja1!$M$2:$M$10</c:f>
              <c:numCache>
                <c:formatCode>General</c:formatCode>
                <c:ptCount val="9"/>
                <c:pt idx="0">
                  <c:v>8.7799999999999994</c:v>
                </c:pt>
                <c:pt idx="1">
                  <c:v>7.52</c:v>
                </c:pt>
                <c:pt idx="2">
                  <c:v>8.16</c:v>
                </c:pt>
                <c:pt idx="3">
                  <c:v>8.59</c:v>
                </c:pt>
                <c:pt idx="4">
                  <c:v>8.69</c:v>
                </c:pt>
                <c:pt idx="5">
                  <c:v>8.1</c:v>
                </c:pt>
                <c:pt idx="6">
                  <c:v>8.1</c:v>
                </c:pt>
                <c:pt idx="7">
                  <c:v>7.91</c:v>
                </c:pt>
                <c:pt idx="8">
                  <c:v>7.81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Hoja1!$N$1</c:f>
              <c:strCache>
                <c:ptCount val="1"/>
                <c:pt idx="0">
                  <c:v>Tratamiento con probiótico pH</c:v>
                </c:pt>
              </c:strCache>
            </c:strRef>
          </c:tx>
          <c:spPr>
            <a:ln w="38100" cap="rnd" cmpd="sng" algn="ctr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Hoja1!$L$2:$L$10</c:f>
              <c:numCache>
                <c:formatCode>General</c:formatCode>
                <c:ptCount val="9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100</c:v>
                </c:pt>
              </c:numCache>
            </c:numRef>
          </c:cat>
          <c:val>
            <c:numRef>
              <c:f>Hoja1!$N$2:$N$10</c:f>
              <c:numCache>
                <c:formatCode>General</c:formatCode>
                <c:ptCount val="9"/>
                <c:pt idx="0">
                  <c:v>8.43</c:v>
                </c:pt>
                <c:pt idx="1">
                  <c:v>6.59</c:v>
                </c:pt>
                <c:pt idx="2">
                  <c:v>7.74</c:v>
                </c:pt>
                <c:pt idx="3">
                  <c:v>7.71</c:v>
                </c:pt>
                <c:pt idx="4">
                  <c:v>7.77</c:v>
                </c:pt>
                <c:pt idx="5">
                  <c:v>7.71</c:v>
                </c:pt>
                <c:pt idx="6">
                  <c:v>7.68</c:v>
                </c:pt>
                <c:pt idx="7">
                  <c:v>7.63</c:v>
                </c:pt>
                <c:pt idx="8">
                  <c:v>7.21</c:v>
                </c:pt>
              </c:numCache>
            </c:numRef>
          </c:val>
          <c:smooth val="0"/>
        </c:ser>
        <c:ser>
          <c:idx val="0"/>
          <c:order val="2"/>
          <c:tx>
            <c:strRef>
              <c:f>Hoja1!$O$1</c:f>
              <c:strCache>
                <c:ptCount val="1"/>
                <c:pt idx="0">
                  <c:v>Tratamiento testigo NH3</c:v>
                </c:pt>
              </c:strCache>
            </c:strRef>
          </c:tx>
          <c:spPr>
            <a:ln w="3810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Hoja1!$L$2:$L$10</c:f>
              <c:numCache>
                <c:formatCode>General</c:formatCode>
                <c:ptCount val="9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100</c:v>
                </c:pt>
              </c:numCache>
            </c:numRef>
          </c:cat>
          <c:val>
            <c:numRef>
              <c:f>Hoja1!$O$2:$O$10</c:f>
              <c:numCache>
                <c:formatCode>General</c:formatCode>
                <c:ptCount val="9"/>
                <c:pt idx="0">
                  <c:v>11.9</c:v>
                </c:pt>
                <c:pt idx="1">
                  <c:v>1.65</c:v>
                </c:pt>
                <c:pt idx="2">
                  <c:v>5.03</c:v>
                </c:pt>
                <c:pt idx="3">
                  <c:v>14.4</c:v>
                </c:pt>
                <c:pt idx="4">
                  <c:v>15.3</c:v>
                </c:pt>
                <c:pt idx="5">
                  <c:v>5.38</c:v>
                </c:pt>
                <c:pt idx="6">
                  <c:v>5.38</c:v>
                </c:pt>
                <c:pt idx="7">
                  <c:v>5.03</c:v>
                </c:pt>
                <c:pt idx="8">
                  <c:v>1.77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Hoja1!$P$1</c:f>
              <c:strCache>
                <c:ptCount val="1"/>
                <c:pt idx="0">
                  <c:v>Tratamiento con probiótico NH3</c:v>
                </c:pt>
              </c:strCache>
            </c:strRef>
          </c:tx>
          <c:spPr>
            <a:ln w="38100" cap="rnd" cmpd="sng" algn="ctr">
              <a:solidFill>
                <a:schemeClr val="accent1">
                  <a:lumMod val="6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Hoja1!$L$2:$L$10</c:f>
              <c:numCache>
                <c:formatCode>General</c:formatCode>
                <c:ptCount val="9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100</c:v>
                </c:pt>
              </c:numCache>
            </c:numRef>
          </c:cat>
          <c:val>
            <c:numRef>
              <c:f>Hoja1!$P$2:$P$10</c:f>
              <c:numCache>
                <c:formatCode>General</c:formatCode>
                <c:ptCount val="9"/>
                <c:pt idx="0">
                  <c:v>4.3899999999999997</c:v>
                </c:pt>
                <c:pt idx="1">
                  <c:v>4.57</c:v>
                </c:pt>
                <c:pt idx="2">
                  <c:v>1.77</c:v>
                </c:pt>
                <c:pt idx="3">
                  <c:v>1.77</c:v>
                </c:pt>
                <c:pt idx="4">
                  <c:v>1.65</c:v>
                </c:pt>
                <c:pt idx="5">
                  <c:v>1.77</c:v>
                </c:pt>
                <c:pt idx="6">
                  <c:v>1.77</c:v>
                </c:pt>
                <c:pt idx="7">
                  <c:v>1.77</c:v>
                </c:pt>
                <c:pt idx="8">
                  <c:v>1.65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845568"/>
        <c:axId val="136855936"/>
      </c:lineChart>
      <c:catAx>
        <c:axId val="1368455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Tiempo (días)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36855936"/>
        <c:crosses val="autoZero"/>
        <c:auto val="1"/>
        <c:lblAlgn val="ctr"/>
        <c:lblOffset val="100"/>
        <c:noMultiLvlLbl val="0"/>
      </c:catAx>
      <c:valAx>
        <c:axId val="13685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36845568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D34D7-6ABC-4411-A026-643034BD7194}" type="datetimeFigureOut">
              <a:rPr lang="es-EC" smtClean="0"/>
              <a:t>23/07/2018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D9F3-5E18-4201-8644-442B09E3B19C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86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D34D7-6ABC-4411-A026-643034BD7194}" type="datetimeFigureOut">
              <a:rPr lang="es-EC" smtClean="0"/>
              <a:t>23/07/2018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D9F3-5E18-4201-8644-442B09E3B19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91581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D34D7-6ABC-4411-A026-643034BD7194}" type="datetimeFigureOut">
              <a:rPr lang="es-EC" smtClean="0"/>
              <a:t>23/07/2018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D9F3-5E18-4201-8644-442B09E3B19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5133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7" name="Picture 33" descr="LOGO-OFICIAL-transparent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68" y="153989"/>
            <a:ext cx="4078817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518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D34D7-6ABC-4411-A026-643034BD7194}" type="datetimeFigureOut">
              <a:rPr lang="es-EC" smtClean="0"/>
              <a:t>23/07/2018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D9F3-5E18-4201-8644-442B09E3B19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584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D34D7-6ABC-4411-A026-643034BD7194}" type="datetimeFigureOut">
              <a:rPr lang="es-EC" smtClean="0"/>
              <a:t>23/07/2018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D9F3-5E18-4201-8644-442B09E3B19C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017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D34D7-6ABC-4411-A026-643034BD7194}" type="datetimeFigureOut">
              <a:rPr lang="es-EC" smtClean="0"/>
              <a:t>23/07/2018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D9F3-5E18-4201-8644-442B09E3B19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0059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D34D7-6ABC-4411-A026-643034BD7194}" type="datetimeFigureOut">
              <a:rPr lang="es-EC" smtClean="0"/>
              <a:t>23/07/2018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D9F3-5E18-4201-8644-442B09E3B19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62360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D34D7-6ABC-4411-A026-643034BD7194}" type="datetimeFigureOut">
              <a:rPr lang="es-EC" smtClean="0"/>
              <a:t>23/07/2018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D9F3-5E18-4201-8644-442B09E3B19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6267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D34D7-6ABC-4411-A026-643034BD7194}" type="datetimeFigureOut">
              <a:rPr lang="es-EC" smtClean="0"/>
              <a:t>23/07/2018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D9F3-5E18-4201-8644-442B09E3B19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145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DDD34D7-6ABC-4411-A026-643034BD7194}" type="datetimeFigureOut">
              <a:rPr lang="es-EC" smtClean="0"/>
              <a:t>23/07/2018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8CFD9F3-5E18-4201-8644-442B09E3B19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4105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D34D7-6ABC-4411-A026-643034BD7194}" type="datetimeFigureOut">
              <a:rPr lang="es-EC" smtClean="0"/>
              <a:t>23/07/2018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D9F3-5E18-4201-8644-442B09E3B19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38408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DDD34D7-6ABC-4411-A026-643034BD7194}" type="datetimeFigureOut">
              <a:rPr lang="es-EC" smtClean="0"/>
              <a:t>23/07/2018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8CFD9F3-5E18-4201-8644-442B09E3B19C}" type="slidenum">
              <a:rPr lang="es-EC" smtClean="0"/>
              <a:t>‹Nº›</a:t>
            </a:fld>
            <a:endParaRPr lang="es-EC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30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8.png"/><Relationship Id="rId7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51.png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23988" t="24863" r="16157" b="15407"/>
          <a:stretch/>
        </p:blipFill>
        <p:spPr>
          <a:xfrm>
            <a:off x="696035" y="1375820"/>
            <a:ext cx="11078137" cy="44487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0456" y="90152"/>
            <a:ext cx="3786389" cy="9787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1034" name="Picture 10" descr="Resultado de imagen para universidad de las fuerzas armad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83" y="53290"/>
            <a:ext cx="3928056" cy="122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206322" y="924834"/>
            <a:ext cx="10753859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s-EC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C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VIDA Y DE LA </a:t>
            </a:r>
            <a:r>
              <a:rPr lang="es-EC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AGRICULTURA</a:t>
            </a:r>
          </a:p>
          <a:p>
            <a:pPr algn="ctr"/>
            <a:endParaRPr lang="es-EC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AGROPECUARIA</a:t>
            </a:r>
            <a:endParaRPr lang="es-EC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TRABAJO DE TITULACIÓN,  PREVIO A LA OBTENCIÓN DEL TÍTULO DE INGENIERO </a:t>
            </a:r>
            <a:r>
              <a:rPr lang="es-EC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AGROPECUARIO</a:t>
            </a:r>
            <a:endParaRPr lang="es-EC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s-EC" sz="2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“EFECTO DE UN COMPLEJO BACTERIANO A BASE DE  </a:t>
            </a:r>
            <a:r>
              <a:rPr lang="es-EC" sz="20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Bacillus</a:t>
            </a:r>
            <a:r>
              <a:rPr lang="es-EC" sz="2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2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spp</a:t>
            </a:r>
            <a:r>
              <a:rPr lang="es-EC" sz="2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y </a:t>
            </a:r>
            <a:r>
              <a:rPr lang="es-EC" sz="20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Paracoccus</a:t>
            </a:r>
            <a:r>
              <a:rPr lang="es-EC" sz="2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2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es-EC" sz="2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EN LA PRODUCTIVIDAD DE TILAPIA HÍBRIDA (</a:t>
            </a:r>
            <a:r>
              <a:rPr lang="es-EC" sz="20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Oreochromis</a:t>
            </a:r>
            <a:r>
              <a:rPr lang="es-EC" sz="2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2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es-EC" sz="2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 EN LA ZONA DE NANEGAL”</a:t>
            </a:r>
            <a:endParaRPr lang="es-EC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s-EC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AUTOR: MANTILLA GAMBOA, LIZBETH NATHALI</a:t>
            </a:r>
            <a:endParaRPr lang="es-EC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s-EC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s-EC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DIRECTOR: ORTIZ TIRADO, JUAN CRISTÓBAL</a:t>
            </a:r>
            <a:endParaRPr lang="es-EC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838" y="25902"/>
            <a:ext cx="1254451" cy="128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7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58602" y="566670"/>
            <a:ext cx="3307316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Alimentación de los organismos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1957589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METODOLOGÍA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-19876" y="1838614"/>
            <a:ext cx="3954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La alimentación se realizó de acuerdo a </a:t>
            </a:r>
            <a:endParaRPr lang="es-EC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714473"/>
              </p:ext>
            </p:extLst>
          </p:nvPr>
        </p:nvGraphicFramePr>
        <p:xfrm>
          <a:off x="3935053" y="1383200"/>
          <a:ext cx="7228816" cy="12801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26962"/>
                <a:gridCol w="1169186"/>
                <a:gridCol w="1514907"/>
                <a:gridCol w="824287"/>
                <a:gridCol w="940628"/>
                <a:gridCol w="105284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Tipo de alimento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Peso unidad ( g)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Tasa alimenticia (%)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Dosis / día  (g)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Tamaño ( mm)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Proteína (%)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 inicial 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 inicial 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 crecimiento 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 crecimiento 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 engorde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&lt;1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 – 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20 – 100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100 – 200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&gt;200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 – 30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4,5 – 10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 – 4,5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2,5 – 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1,5 – 2,5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 – 10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 – 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 – 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 – 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 – 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28 – 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9802729" y="2602727"/>
            <a:ext cx="1375698" cy="319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(Ortiz, 2006)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36811" y="3172233"/>
            <a:ext cx="739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La adición del probiótico al balanceado se lo realizó de la siguiente manera:</a:t>
            </a:r>
            <a:endParaRPr lang="es-EC" dirty="0"/>
          </a:p>
        </p:txBody>
      </p:sp>
      <p:sp>
        <p:nvSpPr>
          <p:cNvPr id="8" name="AutoShape 2" descr="blob:https://www.icloud.com/aff52c0a-42a7-4421-b7fa-899c9c457e0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24" y="3889612"/>
            <a:ext cx="1479076" cy="1972101"/>
          </a:xfrm>
          <a:prstGeom prst="rect">
            <a:avLst/>
          </a:prstGeom>
        </p:spPr>
      </p:pic>
      <p:sp>
        <p:nvSpPr>
          <p:cNvPr id="10" name="AutoShape 4" descr="blob:https://www.icloud.com/63747314-bce2-47c6-b512-2adc46866fc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t="15356"/>
          <a:stretch/>
        </p:blipFill>
        <p:spPr>
          <a:xfrm>
            <a:off x="2512039" y="3935111"/>
            <a:ext cx="1721040" cy="194234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180" y="3889612"/>
            <a:ext cx="1489814" cy="1986418"/>
          </a:xfrm>
          <a:prstGeom prst="rect">
            <a:avLst/>
          </a:prstGeom>
        </p:spPr>
      </p:pic>
      <p:sp>
        <p:nvSpPr>
          <p:cNvPr id="13" name="AutoShape 6" descr="blob:https://www.icloud.com/9fb96014-61fd-4999-8619-bf18f50fd7f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9814" y="3889612"/>
            <a:ext cx="1479076" cy="1972101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4055307" y="6025094"/>
            <a:ext cx="4371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Frecuencia de alimentación:  tres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veces al día</a:t>
            </a:r>
            <a:endParaRPr lang="es-EC" dirty="0"/>
          </a:p>
        </p:txBody>
      </p:sp>
      <p:sp>
        <p:nvSpPr>
          <p:cNvPr id="16" name="AutoShape 8" descr="blob:https://www.icloud.com/84677c94-121e-4bce-a5f8-57495ebbf11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2710" y="3842813"/>
            <a:ext cx="1524913" cy="2033217"/>
          </a:xfrm>
          <a:prstGeom prst="rect">
            <a:avLst/>
          </a:prstGeom>
        </p:spPr>
      </p:pic>
      <p:sp>
        <p:nvSpPr>
          <p:cNvPr id="18" name="Flecha derecha 17"/>
          <p:cNvSpPr/>
          <p:nvPr/>
        </p:nvSpPr>
        <p:spPr>
          <a:xfrm>
            <a:off x="2026251" y="4780872"/>
            <a:ext cx="335236" cy="20389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Flecha derecha 18"/>
          <p:cNvSpPr/>
          <p:nvPr/>
        </p:nvSpPr>
        <p:spPr>
          <a:xfrm>
            <a:off x="4489259" y="4757472"/>
            <a:ext cx="335236" cy="20389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Flecha derecha 19"/>
          <p:cNvSpPr/>
          <p:nvPr/>
        </p:nvSpPr>
        <p:spPr>
          <a:xfrm>
            <a:off x="6875276" y="4729374"/>
            <a:ext cx="335236" cy="20389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Flecha derecha 20"/>
          <p:cNvSpPr/>
          <p:nvPr/>
        </p:nvSpPr>
        <p:spPr>
          <a:xfrm>
            <a:off x="9233182" y="4662058"/>
            <a:ext cx="335236" cy="20389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 21"/>
          <p:cNvSpPr/>
          <p:nvPr/>
        </p:nvSpPr>
        <p:spPr>
          <a:xfrm>
            <a:off x="536811" y="2617668"/>
            <a:ext cx="8168064" cy="561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spcAft>
                <a:spcPts val="0"/>
              </a:spcAft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Probiótico a base de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Bacillus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spp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Paracoccus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FreshPlus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s-EC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23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957589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METODOLOGÍA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268036" y="566670"/>
            <a:ext cx="1501245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203441"/>
              </p:ext>
            </p:extLst>
          </p:nvPr>
        </p:nvGraphicFramePr>
        <p:xfrm>
          <a:off x="1657234" y="1204500"/>
          <a:ext cx="8722847" cy="253993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351334"/>
                <a:gridCol w="6371513"/>
              </a:tblGrid>
              <a:tr h="1827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Sistema de alimentación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973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T1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T2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T3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T4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Balanceado + 5 g de complejo probiótico </a:t>
                      </a:r>
                      <a:r>
                        <a:rPr lang="es-EC" sz="13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Bacillus</a:t>
                      </a:r>
                      <a:r>
                        <a:rPr lang="es-EC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3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spp</a:t>
                      </a:r>
                      <a:r>
                        <a:rPr lang="es-EC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s-EC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</a:t>
                      </a:r>
                      <a:r>
                        <a:rPr lang="es-EC" sz="13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Paracoccus</a:t>
                      </a:r>
                      <a:r>
                        <a:rPr lang="es-EC" sz="13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3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es-EC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(1.50 x 10</a:t>
                      </a:r>
                      <a:r>
                        <a:rPr lang="es-EC" sz="13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s-EC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UFC/g)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Balanceado + 10 g de complejo probiótico </a:t>
                      </a:r>
                      <a:r>
                        <a:rPr lang="es-EC" sz="13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Bacillus</a:t>
                      </a:r>
                      <a:r>
                        <a:rPr lang="es-EC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3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spp</a:t>
                      </a:r>
                      <a:r>
                        <a:rPr lang="es-EC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y </a:t>
                      </a:r>
                      <a:r>
                        <a:rPr lang="es-EC" sz="13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Paracoccus</a:t>
                      </a:r>
                      <a:r>
                        <a:rPr lang="es-EC" sz="13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3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es-EC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s-EC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(1.50 x 10</a:t>
                      </a:r>
                      <a:r>
                        <a:rPr lang="es-EC" sz="13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s-EC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UFC/g)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Balanceado + 15 g de complejo probiótico </a:t>
                      </a:r>
                      <a:r>
                        <a:rPr lang="es-EC" sz="13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Bacillus</a:t>
                      </a:r>
                      <a:r>
                        <a:rPr lang="es-EC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3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spp</a:t>
                      </a:r>
                      <a:r>
                        <a:rPr lang="es-EC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y </a:t>
                      </a:r>
                      <a:r>
                        <a:rPr lang="es-EC" sz="13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Paracoccus</a:t>
                      </a:r>
                      <a:r>
                        <a:rPr lang="es-EC" sz="13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3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es-EC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</a:t>
                      </a:r>
                      <a:r>
                        <a:rPr lang="es-EC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1.50 x 10</a:t>
                      </a:r>
                      <a:r>
                        <a:rPr lang="es-EC" sz="13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s-EC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UFC/g)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Balanceado + 0 g de complejo probiótico </a:t>
                      </a:r>
                      <a:r>
                        <a:rPr lang="es-EC" sz="13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Bacillus</a:t>
                      </a:r>
                      <a:r>
                        <a:rPr lang="es-EC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3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spp</a:t>
                      </a:r>
                      <a:r>
                        <a:rPr lang="es-EC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y </a:t>
                      </a:r>
                      <a:r>
                        <a:rPr lang="es-EC" sz="13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Paracoccus</a:t>
                      </a:r>
                      <a:r>
                        <a:rPr lang="es-EC" sz="13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3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es-EC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(1.50 x 10</a:t>
                      </a:r>
                      <a:r>
                        <a:rPr lang="es-EC" sz="13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s-EC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UFC/g)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495860" y="4810057"/>
            <a:ext cx="4990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Se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aplicó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un diseño completamente al azar (DCA)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unifactorial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con 3 repeticiones y un testigo.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2295098" y="4092581"/>
            <a:ext cx="1616789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Tipo de diseño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378573" y="4092581"/>
            <a:ext cx="4775666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de las unidades experimentales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813941" y="467128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Se instalaron 12 unidades experimentales (UE), las cuales fueron jaulas de 1 metro cúbico de capacidad. En cada unidad experimental se dispuso  una carga animal de 12 peces por metro cúbico, teniendo un total de 144 peces en el ensayo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3823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957589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METODOLOGÍA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814946" y="1505879"/>
            <a:ext cx="2014334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Croquis del diseño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18888" t="25817" r="19485" b="23695"/>
          <a:stretch/>
        </p:blipFill>
        <p:spPr bwMode="auto">
          <a:xfrm>
            <a:off x="0" y="2392403"/>
            <a:ext cx="5644227" cy="26494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5868537" y="1690545"/>
                <a:ext cx="6096000" cy="405316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R="31750"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ijk</m:t>
                          </m:r>
                        </m:sub>
                      </m:sSub>
                      <m:r>
                        <m:rPr>
                          <m:nor/>
                        </m:rP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μ</m:t>
                      </m:r>
                      <m:r>
                        <m:rPr>
                          <m:nor/>
                        </m:rP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i</m:t>
                          </m:r>
                        </m:sub>
                      </m:sSub>
                      <m:r>
                        <m:rPr>
                          <m:nor/>
                        </m:rP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</m:e>
                        <m:sub>
                          <m:sSup>
                            <m:sSupPr>
                              <m:ctrlPr>
                                <a:rPr lang="es-EC" sz="1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s-EC" sz="1400" i="1">
                                  <a:solidFill>
                                    <a:srgbClr val="000000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k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s-EC" sz="1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s-EC" sz="1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i</m:t>
                                  </m:r>
                                </m:e>
                              </m:d>
                            </m:sup>
                          </m:sSup>
                        </m:sub>
                      </m:sSub>
                      <m:r>
                        <m:rPr>
                          <m:nor/>
                        </m:rP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j</m:t>
                          </m:r>
                        </m:sub>
                      </m:sSub>
                      <m:r>
                        <m:rPr>
                          <m:nor/>
                        </m:rP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PT</m:t>
                          </m:r>
                          <m:r>
                            <m:rPr>
                              <m:nor/>
                            </m:r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ij</m:t>
                          </m:r>
                          <m:r>
                            <m:rPr>
                              <m:nor/>
                            </m:r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</m:sSub>
                      <m:r>
                        <m:rPr>
                          <m:nor/>
                        </m:rP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s-EC" sz="1400" i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ijk</m:t>
                          </m:r>
                        </m:sub>
                      </m:sSub>
                    </m:oMath>
                  </m:oMathPara>
                </a14:m>
                <a:endParaRPr lang="es-EC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C" sz="14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s-EC" sz="1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C" sz="1400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yij</a:t>
                </a:r>
                <a:r>
                  <a:rPr lang="es-EC" sz="1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 Desempeño productivo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C" sz="14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µ</a:t>
                </a:r>
                <a:r>
                  <a:rPr lang="es-EC" sz="1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media general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C" sz="14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τ i</a:t>
                </a:r>
                <a:r>
                  <a:rPr lang="es-EC" sz="1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 Efecto del tratamiento i-</a:t>
                </a:r>
                <a:r>
                  <a:rPr lang="es-EC" sz="1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ésimo</a:t>
                </a:r>
                <a:r>
                  <a:rPr lang="es-EC" sz="1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nivel de dosificación del complejo probiótico </a:t>
                </a:r>
                <a:r>
                  <a:rPr lang="es-EC" sz="1400" i="1" dirty="0" err="1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Bacillus</a:t>
                </a:r>
                <a:r>
                  <a:rPr lang="es-EC" sz="1400" i="1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EC" sz="1400" dirty="0" err="1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spp</a:t>
                </a:r>
                <a:r>
                  <a:rPr lang="es-EC" sz="14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s-EC" sz="1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s-EC" sz="14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EC" sz="1400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Paracoccus</a:t>
                </a:r>
                <a:r>
                  <a:rPr lang="es-EC" sz="14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EC" sz="1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sp</a:t>
                </a:r>
                <a:r>
                  <a:rPr lang="es-EC" sz="14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es-EC" sz="1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(1.50 x 10</a:t>
                </a:r>
                <a:r>
                  <a:rPr lang="es-EC" sz="1400" baseline="30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</a:t>
                </a:r>
                <a:r>
                  <a:rPr lang="es-EC" sz="1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UFC/g).</a:t>
                </a:r>
              </a:p>
              <a:p>
                <a:pPr marR="31750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s-EC" sz="1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δ</a:t>
                </a:r>
                <a:r>
                  <a:rPr lang="es-EC" sz="14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</a:t>
                </a:r>
                <a:r>
                  <a:rPr lang="es-EC" sz="14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(l)</a:t>
                </a:r>
                <a:r>
                  <a:rPr lang="es-EC" sz="1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= Error para el tipo de suelo </a:t>
                </a:r>
              </a:p>
              <a:p>
                <a:pPr marR="31750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s-EC" sz="1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lang="es-EC" sz="14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</a:t>
                </a:r>
                <a:r>
                  <a:rPr lang="es-EC" sz="1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= Efecto de la j-</a:t>
                </a:r>
                <a:r>
                  <a:rPr lang="es-EC" sz="1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ésima</a:t>
                </a:r>
                <a:r>
                  <a:rPr lang="es-EC" sz="1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tiempo en días</a:t>
                </a:r>
              </a:p>
              <a:p>
                <a:pPr marR="31750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s-EC" sz="1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(SE)</a:t>
                </a:r>
                <a:r>
                  <a:rPr lang="es-EC" sz="14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ij</a:t>
                </a:r>
                <a:r>
                  <a:rPr lang="es-EC" sz="14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EC" sz="1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Efecto de la interacción Nivel de inclusión de probiótico × Tiempo en días</a:t>
                </a:r>
              </a:p>
              <a:p>
                <a:pPr marR="31750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s-EC" sz="1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lang="es-EC" sz="14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ijk</a:t>
                </a:r>
                <a:r>
                  <a:rPr lang="es-EC" sz="14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es-EC" sz="1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Error para el tiempo en días</a:t>
                </a: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537" y="1690545"/>
                <a:ext cx="6096000" cy="4053161"/>
              </a:xfrm>
              <a:prstGeom prst="rect">
                <a:avLst/>
              </a:prstGeom>
              <a:blipFill rotWithShape="0">
                <a:blip r:embed="rId3"/>
                <a:stretch>
                  <a:fillRect l="-300" r="-30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/>
          <p:cNvSpPr/>
          <p:nvPr/>
        </p:nvSpPr>
        <p:spPr>
          <a:xfrm>
            <a:off x="7846372" y="943941"/>
            <a:ext cx="2140330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Modelo matemático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47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957589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METODOLOGÍA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008521" y="210654"/>
            <a:ext cx="1986762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a medir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4247" y="1445801"/>
            <a:ext cx="3055324" cy="388696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C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Variables </a:t>
            </a: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calidad de agua </a:t>
            </a:r>
            <a:endParaRPr lang="es-EC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032307" y="854771"/>
            <a:ext cx="3434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Temperatura, pH, conductividad eléctrica, turbidez, total sólidos suspendidos y oxígeno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disponible</a:t>
            </a:r>
          </a:p>
          <a:p>
            <a:pPr algn="just"/>
            <a:endParaRPr lang="es-EC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010108" y="900349"/>
            <a:ext cx="3728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Medidor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multiparamétrico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de calidad de agua HORIBA U-52 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8349574" y="1963791"/>
            <a:ext cx="2483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Tabla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Emerson, 1975.</a:t>
            </a:r>
            <a:endParaRPr lang="es-EC" dirty="0"/>
          </a:p>
        </p:txBody>
      </p:sp>
      <p:sp>
        <p:nvSpPr>
          <p:cNvPr id="8" name="Flecha derecha 7"/>
          <p:cNvSpPr/>
          <p:nvPr/>
        </p:nvSpPr>
        <p:spPr>
          <a:xfrm>
            <a:off x="7615721" y="1195291"/>
            <a:ext cx="245659" cy="2192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Flecha derecha 8"/>
          <p:cNvSpPr/>
          <p:nvPr/>
        </p:nvSpPr>
        <p:spPr>
          <a:xfrm>
            <a:off x="7654321" y="2035737"/>
            <a:ext cx="245659" cy="2192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Flecha derecha 9"/>
          <p:cNvSpPr/>
          <p:nvPr/>
        </p:nvSpPr>
        <p:spPr>
          <a:xfrm>
            <a:off x="3431883" y="1552944"/>
            <a:ext cx="409390" cy="259307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5496817" y="1980365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dirty="0"/>
              <a:t>NH</a:t>
            </a:r>
            <a:r>
              <a:rPr lang="es-EC" baseline="-25000" dirty="0"/>
              <a:t>3</a:t>
            </a:r>
            <a:endParaRPr lang="es-EC" dirty="0"/>
          </a:p>
        </p:txBody>
      </p:sp>
      <p:sp>
        <p:nvSpPr>
          <p:cNvPr id="13" name="Rectángulo 12"/>
          <p:cNvSpPr/>
          <p:nvPr/>
        </p:nvSpPr>
        <p:spPr>
          <a:xfrm>
            <a:off x="4245417" y="2409484"/>
            <a:ext cx="14589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Peso corporal</a:t>
            </a:r>
          </a:p>
          <a:p>
            <a:pPr algn="just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Largo total</a:t>
            </a:r>
          </a:p>
          <a:p>
            <a:pPr algn="just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Ancho total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echa derecha 13"/>
          <p:cNvSpPr/>
          <p:nvPr/>
        </p:nvSpPr>
        <p:spPr>
          <a:xfrm>
            <a:off x="3324035" y="2882027"/>
            <a:ext cx="409390" cy="259307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9736867" y="102646"/>
            <a:ext cx="2171209" cy="4640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Cada 10 días</a:t>
            </a:r>
            <a:endParaRPr lang="es-EC" dirty="0"/>
          </a:p>
        </p:txBody>
      </p:sp>
      <p:sp>
        <p:nvSpPr>
          <p:cNvPr id="16" name="Rectángulo 15"/>
          <p:cNvSpPr/>
          <p:nvPr/>
        </p:nvSpPr>
        <p:spPr>
          <a:xfrm>
            <a:off x="7009916" y="2499351"/>
            <a:ext cx="44326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Balanza digital </a:t>
            </a:r>
            <a:r>
              <a:rPr lang="es-EC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ae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Adam ® máx. 600g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d=0.1g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Regleta para medición de tilapia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Flecha derecha 16"/>
          <p:cNvSpPr/>
          <p:nvPr/>
        </p:nvSpPr>
        <p:spPr>
          <a:xfrm>
            <a:off x="6216398" y="2844631"/>
            <a:ext cx="245659" cy="2192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148" name="Picture 4" descr="https://scontent.fuio4-1.fna.fbcdn.net/v/t1.15752-9/35628905_2604733886219535_3437652735221039104_n.jpg?_nc_cat=0&amp;oh=31890cc9e062c9e9fd6c76f47a82a948&amp;oe=5BB8AD9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06" y="3409462"/>
            <a:ext cx="2092973" cy="2790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25" y="3332813"/>
            <a:ext cx="2156781" cy="2875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https://scontent.fuio4-1.fna.fbcdn.net/v/t1.15752-9/35756917_2604734516219472_4248253646845771776_n.jpg?_nc_cat=0&amp;oh=b88505e507ff74e8010b790d65279415&amp;oe=5BA2906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80" y="3443283"/>
            <a:ext cx="2092971" cy="2790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content.fuio4-1.fna.fbcdn.net/v/t1.15752-9/35646021_2604734179552839_494539224704352256_n.jpg?_nc_cat=0&amp;oh=a170928b0d01c815b3a24738a1f5e1ef&amp;oe=5BB1358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618" y="3443283"/>
            <a:ext cx="2092971" cy="2790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scontent.fuio4-1.fna.fbcdn.net/v/t1.15752-9/35760324_2604734276219496_3673765646035845120_n.jpg?_nc_cat=0&amp;oh=6311103822f1f9adb1531470cafa1063&amp;oe=5BBC431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90" y="3409462"/>
            <a:ext cx="2150386" cy="2867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 24"/>
          <p:cNvSpPr/>
          <p:nvPr/>
        </p:nvSpPr>
        <p:spPr>
          <a:xfrm>
            <a:off x="647444" y="2713628"/>
            <a:ext cx="2074286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métricas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1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957589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METODOLOGÍA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73986" y="1913175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Ganancia de peso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761720" y="1913175"/>
                <a:ext cx="1791702" cy="13291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C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 </a:t>
                </a:r>
                <a:endParaRPr lang="es-EC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  <a:p>
                <a:pPr marL="228600"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C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GP </a:t>
                </a:r>
                <a:r>
                  <a:rPr lang="es-EC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C" sz="2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EC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𝑃𝑓</m:t>
                        </m:r>
                        <m:r>
                          <a:rPr lang="es-EC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– </m:t>
                        </m:r>
                        <m:r>
                          <a:rPr lang="es-EC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𝑃𝑖</m:t>
                        </m:r>
                      </m:num>
                      <m:den>
                        <m:r>
                          <a:rPr lang="es-EC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s-EC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20" y="1913175"/>
                <a:ext cx="1791702" cy="132914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/>
          <p:cNvSpPr/>
          <p:nvPr/>
        </p:nvSpPr>
        <p:spPr>
          <a:xfrm>
            <a:off x="4431440" y="1899495"/>
            <a:ext cx="3140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Tasa de crecimiento específico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4291548" y="2426785"/>
                <a:ext cx="3064750" cy="6639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𝑇𝐶𝐸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endChr m:val=""/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𝑙𝑛</m:t>
                                  </m:r>
                                </m:fName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s-EC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𝑃𝑓</m:t>
                                      </m:r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𝑙𝑛𝑃𝑖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𝑡𝐹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𝑡𝑖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548" y="2426785"/>
                <a:ext cx="3064750" cy="66390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9094424" y="2426785"/>
                <a:ext cx="1372940" cy="612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𝐹𝐶𝐴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𝐺𝑃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4424" y="2426785"/>
                <a:ext cx="1372940" cy="61279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ángulo 9"/>
          <p:cNvSpPr/>
          <p:nvPr/>
        </p:nvSpPr>
        <p:spPr>
          <a:xfrm>
            <a:off x="8084435" y="1899495"/>
            <a:ext cx="3392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Factor de conversión alimenticia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2754008" y="4071825"/>
            <a:ext cx="230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Eficiencia alimenticia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2947138" y="4664583"/>
                <a:ext cx="1920782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𝐸𝐹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𝐺𝑃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100 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138" y="4664583"/>
                <a:ext cx="1920782" cy="61093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ángulo 12"/>
          <p:cNvSpPr/>
          <p:nvPr/>
        </p:nvSpPr>
        <p:spPr>
          <a:xfrm>
            <a:off x="6968451" y="4011560"/>
            <a:ext cx="2999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Índice de condición corporal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/>
              <p:cNvSpPr/>
              <p:nvPr/>
            </p:nvSpPr>
            <p:spPr>
              <a:xfrm>
                <a:off x="7352564" y="4601136"/>
                <a:ext cx="2231315" cy="660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𝐼𝐶𝐶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d>
                            <m:dPr>
                              <m:endChr m:val=""/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𝐿𝑇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)3</m:t>
                              </m:r>
                            </m:e>
                          </m:d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2564" y="4601136"/>
                <a:ext cx="2231315" cy="66005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ángulo 14"/>
          <p:cNvSpPr/>
          <p:nvPr/>
        </p:nvSpPr>
        <p:spPr>
          <a:xfrm>
            <a:off x="4806542" y="823274"/>
            <a:ext cx="2390719" cy="388696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C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Variables productivas </a:t>
            </a:r>
            <a:endParaRPr lang="es-EC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6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957589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METODOLOGÍA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749213" y="495163"/>
            <a:ext cx="2625719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hematológicas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95940" y="1552466"/>
            <a:ext cx="2890856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Toma de muestra de sangre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24084" y="1018907"/>
            <a:ext cx="9676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El análisis de parámetros hematológicos se realizó a 3 individuos de cada unidad experimental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630355" y="2722928"/>
            <a:ext cx="40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se  realizó por punción en la arteria caudal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300496" y="3832243"/>
            <a:ext cx="4769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jeringa de 5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mL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tratadas con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heparina sódica 500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Ul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mL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636341" y="5182823"/>
            <a:ext cx="4112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36 muestras fueron colocadas en tubos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eppendorf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de 1mL y 2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mL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debidamente rotulados.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3995130" y="1605864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(1 a 2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mL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endParaRPr lang="es-EC" dirty="0"/>
          </a:p>
        </p:txBody>
      </p:sp>
      <p:pic>
        <p:nvPicPr>
          <p:cNvPr id="8194" name="Picture 2" descr="https://scontent.fuio4-1.fna.fbcdn.net/v/t1.15752-9/35516114_2604768996216024_4668057416942747648_n.jpg?_nc_cat=0&amp;oh=34dcbd2b40b3cc0e47b16413503fe4fa&amp;oe=5BA169E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51" b="23852"/>
          <a:stretch/>
        </p:blipFill>
        <p:spPr bwMode="auto">
          <a:xfrm>
            <a:off x="5449631" y="1595256"/>
            <a:ext cx="1592614" cy="2139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content.fuio4-1.fna.fbcdn.net/v/t1.15752-9/35524098_2604769306215993_5226730016728940544_n.jpg?_nc_cat=0&amp;oh=d4b7a2e7bea9ffb896fe49366053e343&amp;oe=5BBD4C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849" y="1605864"/>
            <a:ext cx="1604953" cy="2139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content.fuio4-1.fna.fbcdn.net/v/t1.15752-9/35488057_2604769492882641_3221114197987295232_n.jpg?_nc_cat=0&amp;oh=cc88af6e90c65c059b3fa3cd097c308f&amp;oe=5B9F1D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407" y="1586434"/>
            <a:ext cx="1653711" cy="2204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content.fuio4-1.fna.fbcdn.net/v/t1.15752-9/35553415_2604769826215941_6662075445300690944_n.jpg?_nc_cat=0&amp;oh=f153e3f2d5d3ad2c0d52991457021941&amp;oe=5BBFD0D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9" b="20452"/>
          <a:stretch/>
        </p:blipFill>
        <p:spPr bwMode="auto">
          <a:xfrm>
            <a:off x="5374568" y="4105595"/>
            <a:ext cx="1742739" cy="215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scontent.fuio4-1.fna.fbcdn.net/v/t1.15752-9/35531946_2604769396215984_3221155481212944384_n.jpg?_nc_cat=0&amp;oh=0010b858798257de791ffe85ad57695a&amp;oe=5BBF2BD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4" t="33694" r="17399"/>
          <a:stretch/>
        </p:blipFill>
        <p:spPr bwMode="auto">
          <a:xfrm>
            <a:off x="7623849" y="4105595"/>
            <a:ext cx="1668264" cy="215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scontent.fuio4-1.fna.fbcdn.net/v/t1.15752-9/35480939_2604769069549350_5098074730938761216_n.jpg?_nc_cat=0&amp;oh=39b1f47973b071ac7819328e0786a477&amp;oe=5BA9EF6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8" t="24915" b="14982"/>
          <a:stretch/>
        </p:blipFill>
        <p:spPr bwMode="auto">
          <a:xfrm>
            <a:off x="9860055" y="4065240"/>
            <a:ext cx="1653711" cy="2194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lecha derecha 13"/>
          <p:cNvSpPr/>
          <p:nvPr/>
        </p:nvSpPr>
        <p:spPr>
          <a:xfrm>
            <a:off x="3521122" y="1605864"/>
            <a:ext cx="300251" cy="315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lecha derecha 14"/>
          <p:cNvSpPr/>
          <p:nvPr/>
        </p:nvSpPr>
        <p:spPr>
          <a:xfrm>
            <a:off x="7206018" y="2565780"/>
            <a:ext cx="288492" cy="25930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Flecha derecha 21"/>
          <p:cNvSpPr/>
          <p:nvPr/>
        </p:nvSpPr>
        <p:spPr>
          <a:xfrm>
            <a:off x="9431838" y="2535571"/>
            <a:ext cx="288492" cy="25930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Flecha derecha 22"/>
          <p:cNvSpPr/>
          <p:nvPr/>
        </p:nvSpPr>
        <p:spPr>
          <a:xfrm>
            <a:off x="7211159" y="4903337"/>
            <a:ext cx="288492" cy="25930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Flecha derecha 23"/>
          <p:cNvSpPr/>
          <p:nvPr/>
        </p:nvSpPr>
        <p:spPr>
          <a:xfrm>
            <a:off x="9431838" y="4932815"/>
            <a:ext cx="288492" cy="25930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561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30947" y="125798"/>
            <a:ext cx="2020874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Hematocrito (</a:t>
            </a:r>
            <a:r>
              <a:rPr lang="es-EC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Hcto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C" dirty="0"/>
          </a:p>
        </p:txBody>
      </p:sp>
      <p:sp>
        <p:nvSpPr>
          <p:cNvPr id="3" name="Rectángulo 2"/>
          <p:cNvSpPr/>
          <p:nvPr/>
        </p:nvSpPr>
        <p:spPr>
          <a:xfrm>
            <a:off x="84503" y="838071"/>
            <a:ext cx="3434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Se realizó el ascenso de 2 capilares por muestra de sangre</a:t>
            </a: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3797183" y="995214"/>
            <a:ext cx="197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plastilina 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Brá-seal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6282156" y="789208"/>
            <a:ext cx="3246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centrifuga marca ®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Dynac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a 3500 rpm durante 10 min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9321623" y="718215"/>
            <a:ext cx="2643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tabla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micro-hematocrito lote 01141 </a:t>
            </a:r>
            <a:endParaRPr lang="es-EC" dirty="0"/>
          </a:p>
        </p:txBody>
      </p:sp>
      <p:pic>
        <p:nvPicPr>
          <p:cNvPr id="10242" name="Picture 2" descr="https://scontent.fuio4-1.fna.fbcdn.net/v/t1.15752-9/35649178_2604795592880031_1174306026514546688_n.jpg?_nc_cat=0&amp;oh=f7389fe067865c73bba944f65761af3e&amp;oe=5BA0920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1" t="19116" b="14986"/>
          <a:stretch/>
        </p:blipFill>
        <p:spPr bwMode="auto">
          <a:xfrm>
            <a:off x="240482" y="1669246"/>
            <a:ext cx="1221846" cy="1787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content.fuio4-1.fna.fbcdn.net/v/t1.15752-9/35629256_2604795659546691_8606796139682856960_n.jpg?_nc_cat=0&amp;oh=801814f41ffa07bf1686a0899cc450ff&amp;oe=5BABBD5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92" y="1796012"/>
            <a:ext cx="2162501" cy="1621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content.fuio4-1.fna.fbcdn.net/v/t1.15752-9/35629209_2604795746213349_4173971465906946048_n.jpg?_nc_cat=0&amp;oh=e48653cfadaecd1229db78b4ac191fb3&amp;oe=5BBCDA0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390" y="1789513"/>
            <a:ext cx="2063667" cy="1547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scontent.fuio4-1.fna.fbcdn.net/v/t1.15752-9/35533792_2604795839546673_3056184292724965376_n.jpg?_nc_cat=0&amp;oh=0516afab242ea7d95f44ad207b1c8b2a&amp;oe=5BC07BC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6" t="59203" r="49763" b="23325"/>
          <a:stretch/>
        </p:blipFill>
        <p:spPr bwMode="auto">
          <a:xfrm>
            <a:off x="7476388" y="1789513"/>
            <a:ext cx="2019794" cy="1547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scontent.fuio4-1.fna.fbcdn.net/v/t1.15752-9/35533792_2604795839546673_3056184292724965376_n.jpg?_nc_cat=0&amp;oh=0516afab242ea7d95f44ad207b1c8b2a&amp;oe=5BC07BC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0" t="58701" r="15267" b="24201"/>
          <a:stretch/>
        </p:blipFill>
        <p:spPr bwMode="auto">
          <a:xfrm>
            <a:off x="9928334" y="1789018"/>
            <a:ext cx="2024630" cy="1548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echa derecha 6"/>
          <p:cNvSpPr/>
          <p:nvPr/>
        </p:nvSpPr>
        <p:spPr>
          <a:xfrm>
            <a:off x="3436956" y="1025431"/>
            <a:ext cx="318634" cy="271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Flecha derecha 13"/>
          <p:cNvSpPr/>
          <p:nvPr/>
        </p:nvSpPr>
        <p:spPr>
          <a:xfrm>
            <a:off x="5867161" y="890805"/>
            <a:ext cx="318634" cy="271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lecha derecha 14"/>
          <p:cNvSpPr/>
          <p:nvPr/>
        </p:nvSpPr>
        <p:spPr>
          <a:xfrm>
            <a:off x="7033330" y="2376218"/>
            <a:ext cx="318634" cy="271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lecha derecha 15"/>
          <p:cNvSpPr/>
          <p:nvPr/>
        </p:nvSpPr>
        <p:spPr>
          <a:xfrm>
            <a:off x="4364628" y="2376218"/>
            <a:ext cx="318634" cy="271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Flecha derecha 16"/>
          <p:cNvSpPr/>
          <p:nvPr/>
        </p:nvSpPr>
        <p:spPr>
          <a:xfrm>
            <a:off x="1611293" y="2335341"/>
            <a:ext cx="318634" cy="271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Flecha derecha 17"/>
          <p:cNvSpPr/>
          <p:nvPr/>
        </p:nvSpPr>
        <p:spPr>
          <a:xfrm>
            <a:off x="9162306" y="840765"/>
            <a:ext cx="318634" cy="271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Flecha derecha 18"/>
          <p:cNvSpPr/>
          <p:nvPr/>
        </p:nvSpPr>
        <p:spPr>
          <a:xfrm>
            <a:off x="9609700" y="2306013"/>
            <a:ext cx="318634" cy="271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19"/>
          <p:cNvSpPr/>
          <p:nvPr/>
        </p:nvSpPr>
        <p:spPr>
          <a:xfrm>
            <a:off x="5030947" y="3709834"/>
            <a:ext cx="1927131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Hemoglobina </a:t>
            </a:r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Hb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1102125" y="4371393"/>
            <a:ext cx="2525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Kit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Hemoglobina Química Clínica Aplicada S.A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4683262" y="4648392"/>
            <a:ext cx="2834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Se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incubo 10 min a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20- 25°C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8572953" y="4458842"/>
            <a:ext cx="3053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Espectrofotómetro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Thermo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Spectronic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a 546nm.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4172231" y="5390295"/>
            <a:ext cx="40271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s-EC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 </a:t>
            </a:r>
            <a:r>
              <a:rPr lang="es-EC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Hb</a:t>
            </a:r>
            <a:r>
              <a:rPr lang="es-EC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s-EC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dL</a:t>
            </a:r>
            <a:r>
              <a:rPr lang="es-EC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 Con factor </a:t>
            </a:r>
            <a:r>
              <a:rPr lang="es-EC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Abs</a:t>
            </a:r>
            <a:r>
              <a:rPr lang="es-EC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muestra x 36,8</a:t>
            </a:r>
            <a:endParaRPr lang="es-EC" dirty="0">
              <a:solidFill>
                <a:srgbClr val="00B0F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Flecha derecha 11"/>
          <p:cNvSpPr/>
          <p:nvPr/>
        </p:nvSpPr>
        <p:spPr>
          <a:xfrm>
            <a:off x="3755590" y="4719385"/>
            <a:ext cx="416641" cy="298339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Flecha derecha 28"/>
          <p:cNvSpPr/>
          <p:nvPr/>
        </p:nvSpPr>
        <p:spPr>
          <a:xfrm>
            <a:off x="7837002" y="4719385"/>
            <a:ext cx="416641" cy="298339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9560659" y="6360566"/>
            <a:ext cx="2631341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Muestras de sangre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0838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08628" y="128565"/>
            <a:ext cx="1555682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Glucosa (</a:t>
            </a:r>
            <a:r>
              <a:rPr lang="es-EC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Gluc</a:t>
            </a:r>
            <a:r>
              <a:rPr lang="es-EC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5060517" y="128565"/>
            <a:ext cx="1932324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Proteína total (PT)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9289045" y="107847"/>
            <a:ext cx="1624163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Albúmina (</a:t>
            </a:r>
            <a:r>
              <a:rPr lang="es-EC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Alb</a:t>
            </a:r>
            <a:r>
              <a:rPr lang="es-EC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198158" y="758785"/>
            <a:ext cx="3576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kit de Human GLUCOSE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liquicolor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4031643" y="773985"/>
            <a:ext cx="3990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kit Human TOTAL PROTEIN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liquicolor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8348971" y="773985"/>
            <a:ext cx="3576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kit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Human ALBUMIN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liquicolor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864574" y="1204339"/>
            <a:ext cx="1939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Método GOD-PAP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9419809" y="1212545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Método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BCG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5120017" y="1202163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Método de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Biuret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4494128" y="1625459"/>
            <a:ext cx="3155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incubada por 15 minutos a 37°C</a:t>
            </a:r>
            <a:endParaRPr lang="es-EC" dirty="0"/>
          </a:p>
        </p:txBody>
      </p:sp>
      <p:sp>
        <p:nvSpPr>
          <p:cNvPr id="13" name="Rectángulo 12"/>
          <p:cNvSpPr/>
          <p:nvPr/>
        </p:nvSpPr>
        <p:spPr>
          <a:xfrm>
            <a:off x="8368509" y="1625459"/>
            <a:ext cx="3578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incubadas a 20 a 25°C por 5 minutos</a:t>
            </a:r>
            <a:endParaRPr lang="es-EC" dirty="0"/>
          </a:p>
        </p:txBody>
      </p:sp>
      <p:sp>
        <p:nvSpPr>
          <p:cNvPr id="14" name="Rectángulo 13"/>
          <p:cNvSpPr/>
          <p:nvPr/>
        </p:nvSpPr>
        <p:spPr>
          <a:xfrm>
            <a:off x="196554" y="1625459"/>
            <a:ext cx="3578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incubada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a 20 a 25°C por 5 minutos</a:t>
            </a:r>
            <a:endParaRPr lang="es-EC" dirty="0"/>
          </a:p>
        </p:txBody>
      </p:sp>
      <p:sp>
        <p:nvSpPr>
          <p:cNvPr id="15" name="Rectángulo 14"/>
          <p:cNvSpPr/>
          <p:nvPr/>
        </p:nvSpPr>
        <p:spPr>
          <a:xfrm>
            <a:off x="5584887" y="2052904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546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nm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ángulo 15"/>
              <p:cNvSpPr/>
              <p:nvPr/>
            </p:nvSpPr>
            <p:spPr>
              <a:xfrm>
                <a:off x="4646841" y="2260613"/>
                <a:ext cx="2759666" cy="8951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PT (g/L)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80 </m:t>
                    </m:r>
                    <m:r>
                      <a:rPr lang="es-EC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s-EC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△</m:t>
                        </m:r>
                        <m: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𝑚𝑢𝑒𝑠𝑡𝑟𝑎</m:t>
                        </m:r>
                      </m:num>
                      <m:den>
                        <m: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△</m:t>
                        </m:r>
                        <m: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𝑆𝑇𝐷</m:t>
                        </m:r>
                      </m:den>
                    </m:f>
                  </m:oMath>
                </a14:m>
                <a:endParaRPr lang="es-EC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Rectá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841" y="2260613"/>
                <a:ext cx="2759666" cy="895117"/>
              </a:xfrm>
              <a:prstGeom prst="rect">
                <a:avLst/>
              </a:prstGeom>
              <a:blipFill rotWithShape="0">
                <a:blip r:embed="rId2"/>
                <a:stretch>
                  <a:fillRect l="-132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ángulo 16"/>
          <p:cNvSpPr/>
          <p:nvPr/>
        </p:nvSpPr>
        <p:spPr>
          <a:xfrm>
            <a:off x="9715833" y="2064019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578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nm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17"/>
              <p:cNvSpPr/>
              <p:nvPr/>
            </p:nvSpPr>
            <p:spPr>
              <a:xfrm>
                <a:off x="8680737" y="2260613"/>
                <a:ext cx="2840778" cy="8951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Alb (g/L)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40 </m:t>
                    </m:r>
                    <m:r>
                      <a:rPr lang="es-EC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s-EC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△</m:t>
                        </m:r>
                        <m: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𝑚𝑢𝑒𝑠𝑡𝑟𝑎</m:t>
                        </m:r>
                      </m:num>
                      <m:den>
                        <m: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△</m:t>
                        </m:r>
                        <m: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𝑆𝑇𝐷</m:t>
                        </m:r>
                      </m:den>
                    </m:f>
                  </m:oMath>
                </a14:m>
                <a:endParaRPr lang="es-EC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0737" y="2260613"/>
                <a:ext cx="2840778" cy="895117"/>
              </a:xfrm>
              <a:prstGeom prst="rect">
                <a:avLst/>
              </a:prstGeom>
              <a:blipFill rotWithShape="0">
                <a:blip r:embed="rId3"/>
                <a:stretch>
                  <a:fillRect l="-128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ángulo 18"/>
          <p:cNvSpPr/>
          <p:nvPr/>
        </p:nvSpPr>
        <p:spPr>
          <a:xfrm>
            <a:off x="1322737" y="2068487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546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nm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19"/>
              <p:cNvSpPr/>
              <p:nvPr/>
            </p:nvSpPr>
            <p:spPr>
              <a:xfrm>
                <a:off x="321620" y="2260613"/>
                <a:ext cx="3328091" cy="8951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n-US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Gluc</a:t>
                </a:r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(mg/</a:t>
                </a:r>
                <a:r>
                  <a:rPr lang="en-US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dL</a:t>
                </a:r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) = 100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s-EC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s-EC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△</m:t>
                        </m:r>
                        <m: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𝑚𝑢𝑒𝑠𝑡𝑟𝑎</m:t>
                        </m:r>
                      </m:num>
                      <m:den>
                        <m: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△</m:t>
                        </m:r>
                        <m: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𝑆𝑇𝐷</m:t>
                        </m:r>
                      </m:den>
                    </m:f>
                  </m:oMath>
                </a14:m>
                <a:endParaRPr lang="es-EC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Rectá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20" y="2260613"/>
                <a:ext cx="3328091" cy="895117"/>
              </a:xfrm>
              <a:prstGeom prst="rect">
                <a:avLst/>
              </a:prstGeom>
              <a:blipFill rotWithShape="0">
                <a:blip r:embed="rId4"/>
                <a:stretch>
                  <a:fillRect l="-128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5"/>
          <a:srcRect l="11024" t="17126" b="24849"/>
          <a:stretch/>
        </p:blipFill>
        <p:spPr>
          <a:xfrm>
            <a:off x="243130" y="3217149"/>
            <a:ext cx="2371777" cy="1160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https://scontent.fuio4-1.fna.fbcdn.net/v/t1.15752-9/35629072_2604770332882557_2029415954810667008_n.jpg?_nc_cat=0&amp;oh=f0f53944f84d7fbf752996ef1bd7457c&amp;oe=5BBA51D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33953" r="23558" b="14332"/>
          <a:stretch/>
        </p:blipFill>
        <p:spPr bwMode="auto">
          <a:xfrm>
            <a:off x="1082390" y="4438628"/>
            <a:ext cx="839146" cy="1232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7"/>
          <a:srcRect t="24677" b="30348"/>
          <a:stretch/>
        </p:blipFill>
        <p:spPr>
          <a:xfrm>
            <a:off x="5615825" y="3217149"/>
            <a:ext cx="3222169" cy="1086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https://scontent.fuio4-1.fna.fbcdn.net/v/t1.15752-9/35682293_2604831316209792_8923716798587600896_n.jpg?_nc_cat=0&amp;oh=05aebc964eed905a7e00036361331be8&amp;oe=5BAEC4D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9" r="805" b="23158"/>
          <a:stretch/>
        </p:blipFill>
        <p:spPr bwMode="auto">
          <a:xfrm>
            <a:off x="5901674" y="4554476"/>
            <a:ext cx="2650470" cy="1232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6719" y="3155730"/>
            <a:ext cx="1787613" cy="2383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10"/>
          <a:srcRect r="6558" b="11682"/>
          <a:stretch/>
        </p:blipFill>
        <p:spPr>
          <a:xfrm>
            <a:off x="3235595" y="3155730"/>
            <a:ext cx="1187830" cy="1496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1"/>
          <a:srcRect l="12410" t="3781" r="10641" b="19403"/>
          <a:stretch/>
        </p:blipFill>
        <p:spPr>
          <a:xfrm>
            <a:off x="3892695" y="4258100"/>
            <a:ext cx="1061460" cy="141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lecha derecha 25"/>
          <p:cNvSpPr/>
          <p:nvPr/>
        </p:nvSpPr>
        <p:spPr>
          <a:xfrm>
            <a:off x="2804208" y="4565582"/>
            <a:ext cx="334777" cy="322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Flecha derecha 29"/>
          <p:cNvSpPr/>
          <p:nvPr/>
        </p:nvSpPr>
        <p:spPr>
          <a:xfrm>
            <a:off x="5017083" y="4552593"/>
            <a:ext cx="334777" cy="322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Flecha derecha 30"/>
          <p:cNvSpPr/>
          <p:nvPr/>
        </p:nvSpPr>
        <p:spPr>
          <a:xfrm>
            <a:off x="8967431" y="4494211"/>
            <a:ext cx="334777" cy="322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Rectángulo 31"/>
          <p:cNvSpPr/>
          <p:nvPr/>
        </p:nvSpPr>
        <p:spPr>
          <a:xfrm>
            <a:off x="8764754" y="6322334"/>
            <a:ext cx="3431544" cy="38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Muestras de plasma sanguíneo</a:t>
            </a:r>
            <a:endParaRPr lang="es-EC" dirty="0"/>
          </a:p>
        </p:txBody>
      </p:sp>
      <p:sp>
        <p:nvSpPr>
          <p:cNvPr id="33" name="Rectángulo 32"/>
          <p:cNvSpPr/>
          <p:nvPr/>
        </p:nvSpPr>
        <p:spPr>
          <a:xfrm>
            <a:off x="330823" y="5786788"/>
            <a:ext cx="1755609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Globulina (</a:t>
            </a:r>
            <a:r>
              <a:rPr lang="es-EC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Glob</a:t>
            </a:r>
            <a:r>
              <a:rPr lang="es-EC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C" dirty="0"/>
          </a:p>
        </p:txBody>
      </p:sp>
      <p:sp>
        <p:nvSpPr>
          <p:cNvPr id="27" name="Rectángulo 26"/>
          <p:cNvSpPr/>
          <p:nvPr/>
        </p:nvSpPr>
        <p:spPr>
          <a:xfrm>
            <a:off x="2379640" y="5599567"/>
            <a:ext cx="21955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Glob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(g/L)= PT –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Alb</a:t>
            </a:r>
            <a:endParaRPr lang="es-EC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28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39278" y="304095"/>
            <a:ext cx="5098512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perfil microbiológico a nivel intestinal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1957589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METODOLOGÍA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02050" y="824637"/>
            <a:ext cx="11172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Se realizó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2 veces durante el experimento, el primero a los 100g de peso vivo y el segundo a los 135 g de peso vivo.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496760" y="1402739"/>
            <a:ext cx="192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Toma de muestras</a:t>
            </a:r>
            <a:endParaRPr lang="es-EC" b="1" dirty="0"/>
          </a:p>
        </p:txBody>
      </p:sp>
      <p:sp>
        <p:nvSpPr>
          <p:cNvPr id="6" name="Rectángulo 5"/>
          <p:cNvSpPr/>
          <p:nvPr/>
        </p:nvSpPr>
        <p:spPr>
          <a:xfrm>
            <a:off x="2788693" y="1366171"/>
            <a:ext cx="5509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extracción del intestino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completo de manera aséptica,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se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colocó en cajas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Petri</a:t>
            </a:r>
            <a:endParaRPr lang="es-EC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28" y="2184705"/>
            <a:ext cx="1569329" cy="2092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https://scontent.fuio4-1.fna.fbcdn.net/v/t1.15752-9/35520586_2604850719541185_2871025379261284352_n.jpg?_nc_cat=0&amp;oh=be132434f25998c7200591c823d2b047&amp;oe=5BC384F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1"/>
          <a:stretch/>
        </p:blipFill>
        <p:spPr bwMode="auto">
          <a:xfrm>
            <a:off x="3280651" y="4535182"/>
            <a:ext cx="1618896" cy="1736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4" descr="blob:https://web.whatsapp.com/27a7a881-1e9b-4e1d-9c60-91d5d1c7d9c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534" y="2784352"/>
            <a:ext cx="2984031" cy="2238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AutoShape 6" descr="blob:https://web.whatsapp.com/3e822c25-16fa-4752-8525-6b390518f09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89" y="4485913"/>
            <a:ext cx="2189243" cy="1641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6561" y="2184705"/>
            <a:ext cx="1618896" cy="2158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6323" y="2388569"/>
            <a:ext cx="2520727" cy="3360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ectángulo 18"/>
          <p:cNvSpPr/>
          <p:nvPr/>
        </p:nvSpPr>
        <p:spPr>
          <a:xfrm>
            <a:off x="8664565" y="1349902"/>
            <a:ext cx="32104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homogenizaron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 5 ml  de solución salina estéril al 0,85%. </a:t>
            </a:r>
            <a:endParaRPr lang="es-EC" dirty="0"/>
          </a:p>
        </p:txBody>
      </p:sp>
      <p:sp>
        <p:nvSpPr>
          <p:cNvPr id="20" name="Flecha derecha 19"/>
          <p:cNvSpPr/>
          <p:nvPr/>
        </p:nvSpPr>
        <p:spPr>
          <a:xfrm>
            <a:off x="2478833" y="1597003"/>
            <a:ext cx="252994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Flecha derecha 21"/>
          <p:cNvSpPr/>
          <p:nvPr/>
        </p:nvSpPr>
        <p:spPr>
          <a:xfrm>
            <a:off x="8297839" y="1580734"/>
            <a:ext cx="252994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Flecha derecha 22"/>
          <p:cNvSpPr/>
          <p:nvPr/>
        </p:nvSpPr>
        <p:spPr>
          <a:xfrm>
            <a:off x="2619416" y="3976719"/>
            <a:ext cx="328612" cy="300423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Flecha derecha 23"/>
          <p:cNvSpPr/>
          <p:nvPr/>
        </p:nvSpPr>
        <p:spPr>
          <a:xfrm>
            <a:off x="8776138" y="3845548"/>
            <a:ext cx="328612" cy="300423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Flecha derecha 24"/>
          <p:cNvSpPr/>
          <p:nvPr/>
        </p:nvSpPr>
        <p:spPr>
          <a:xfrm>
            <a:off x="5171590" y="3903364"/>
            <a:ext cx="328612" cy="300423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5458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19349" y="295508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Las muestras enriquecidas se sembraron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en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2363336" y="371607"/>
            <a:ext cx="8429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Inocularon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  tubos con caldo TSA y se incubaron por un período de 24 horas a 30ºC. 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4703929" y="274729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Medio de cultivo PDA (Agar Papa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Dextrosa)</a:t>
            </a:r>
          </a:p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Medio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 cultivo TSA (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Trypticase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Soy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Agar)</a:t>
            </a:r>
          </a:p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Medio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 cultivo MK (</a:t>
            </a:r>
            <a:r>
              <a:rPr lang="es-EC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MacConkey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Medio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 cultivo MRS (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Man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Rogosa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</a:t>
            </a:r>
            <a:r>
              <a:rPr lang="es-EC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Sharpe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10018244" y="3122704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48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horas. </a:t>
            </a:r>
            <a:endParaRPr lang="es-EC" dirty="0"/>
          </a:p>
        </p:txBody>
      </p:sp>
      <p:sp>
        <p:nvSpPr>
          <p:cNvPr id="8" name="AutoShape 2" descr="blob:https://web.whatsapp.com/8e156cc1-cf9f-4350-9908-4aa3e21a24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494" y="927755"/>
            <a:ext cx="2342865" cy="1757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221" y="928005"/>
            <a:ext cx="2347417" cy="176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45" y="3986325"/>
            <a:ext cx="2970663" cy="2227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https://scontent.fuio4-1.fna.fbcdn.net/v/t1.15752-9/35628242_2604881709538086_3925895185682137088_n.jpg?_nc_cat=0&amp;oh=ee376ed9040a38596109f3cbc92db0bd&amp;oe=5BAA6AD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31" y="4038872"/>
            <a:ext cx="2830538" cy="2122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/>
          <a:srcRect l="1" r="-1034" b="49851"/>
          <a:stretch/>
        </p:blipFill>
        <p:spPr>
          <a:xfrm>
            <a:off x="8345475" y="4040212"/>
            <a:ext cx="3295496" cy="2181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Flecha derecha 13"/>
          <p:cNvSpPr/>
          <p:nvPr/>
        </p:nvSpPr>
        <p:spPr>
          <a:xfrm>
            <a:off x="5800299" y="1555845"/>
            <a:ext cx="309801" cy="354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lecha derecha 14"/>
          <p:cNvSpPr/>
          <p:nvPr/>
        </p:nvSpPr>
        <p:spPr>
          <a:xfrm>
            <a:off x="4094328" y="4913194"/>
            <a:ext cx="436729" cy="382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lecha derecha 15"/>
          <p:cNvSpPr/>
          <p:nvPr/>
        </p:nvSpPr>
        <p:spPr>
          <a:xfrm>
            <a:off x="7751929" y="4848537"/>
            <a:ext cx="382137" cy="3826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Flecha derecha 17"/>
          <p:cNvSpPr/>
          <p:nvPr/>
        </p:nvSpPr>
        <p:spPr>
          <a:xfrm>
            <a:off x="4312692" y="3324420"/>
            <a:ext cx="309801" cy="354842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Flecha derecha 18"/>
          <p:cNvSpPr/>
          <p:nvPr/>
        </p:nvSpPr>
        <p:spPr>
          <a:xfrm>
            <a:off x="9401368" y="3137194"/>
            <a:ext cx="309801" cy="354842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358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957589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INTRODUCCIÓN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877090" y="566670"/>
            <a:ext cx="7297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El consumo per cápita de pescado en el mundo registró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un crecimiento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1521433" y="1034576"/>
            <a:ext cx="8194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9,9 kg 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1960 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3935712" y="1060781"/>
            <a:ext cx="934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14,4 kg </a:t>
            </a:r>
          </a:p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1990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6354996" y="1060781"/>
            <a:ext cx="934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19,7 kg </a:t>
            </a:r>
          </a:p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2013 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8884691" y="1034576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 kg</a:t>
            </a:r>
          </a:p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2014-2015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472611" y="2148814"/>
            <a:ext cx="1048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 2013 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313689" y="2795145"/>
            <a:ext cx="11046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Alrededor del 95% de la acuicultura en el Ecuador  corresponde al cultivo del camarón marino (</a:t>
            </a:r>
            <a:r>
              <a:rPr lang="es-EC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Litopenaeus</a:t>
            </a:r>
            <a:r>
              <a:rPr lang="es-EC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spp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.), el cultivo de </a:t>
            </a:r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Tilapia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se ubica en </a:t>
            </a:r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segundo lugar</a:t>
            </a:r>
            <a:endParaRPr lang="es-EC" dirty="0"/>
          </a:p>
        </p:txBody>
      </p:sp>
      <p:sp>
        <p:nvSpPr>
          <p:cNvPr id="13" name="Rectángulo 12"/>
          <p:cNvSpPr/>
          <p:nvPr/>
        </p:nvSpPr>
        <p:spPr>
          <a:xfrm>
            <a:off x="4072078" y="3852481"/>
            <a:ext cx="706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Síndrome de </a:t>
            </a:r>
            <a:r>
              <a:rPr lang="es-EC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Taura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(1992) </a:t>
            </a:r>
          </a:p>
          <a:p>
            <a:pPr algn="ctr"/>
            <a:endParaRPr lang="es-EC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atología ( VIRUS) que afectó alrededor de 14 000 ha de cultivos CAMARONEROS en la provincia del Guayas 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4172206" y="2175862"/>
            <a:ext cx="7129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17% de la ingestión de proteínas animales de la población mundial </a:t>
            </a:r>
            <a:endParaRPr lang="es-EC" dirty="0"/>
          </a:p>
        </p:txBody>
      </p:sp>
      <p:sp>
        <p:nvSpPr>
          <p:cNvPr id="15" name="Rectángulo 14"/>
          <p:cNvSpPr/>
          <p:nvPr/>
        </p:nvSpPr>
        <p:spPr>
          <a:xfrm>
            <a:off x="2007629" y="2150050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el pescado </a:t>
            </a:r>
            <a:endParaRPr lang="es-EC" dirty="0"/>
          </a:p>
        </p:txBody>
      </p:sp>
      <p:sp>
        <p:nvSpPr>
          <p:cNvPr id="16" name="Flecha derecha 15"/>
          <p:cNvSpPr/>
          <p:nvPr/>
        </p:nvSpPr>
        <p:spPr>
          <a:xfrm>
            <a:off x="2877091" y="1255594"/>
            <a:ext cx="341126" cy="173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Flecha derecha 16"/>
          <p:cNvSpPr/>
          <p:nvPr/>
        </p:nvSpPr>
        <p:spPr>
          <a:xfrm>
            <a:off x="5387021" y="1283365"/>
            <a:ext cx="341126" cy="173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Flecha derecha 17"/>
          <p:cNvSpPr/>
          <p:nvPr/>
        </p:nvSpPr>
        <p:spPr>
          <a:xfrm>
            <a:off x="7916716" y="1283364"/>
            <a:ext cx="341126" cy="173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Flecha derecha 19"/>
          <p:cNvSpPr/>
          <p:nvPr/>
        </p:nvSpPr>
        <p:spPr>
          <a:xfrm>
            <a:off x="1587379" y="2273629"/>
            <a:ext cx="341126" cy="1737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Flecha derecha 20"/>
          <p:cNvSpPr/>
          <p:nvPr/>
        </p:nvSpPr>
        <p:spPr>
          <a:xfrm>
            <a:off x="3594586" y="2273629"/>
            <a:ext cx="341126" cy="1737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074" name="Picture 2" descr="Resultado de imagen para OREOCHROMIS 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" y="3883900"/>
            <a:ext cx="4067564" cy="1721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ángulo 22"/>
          <p:cNvSpPr/>
          <p:nvPr/>
        </p:nvSpPr>
        <p:spPr>
          <a:xfrm>
            <a:off x="4072078" y="5354633"/>
            <a:ext cx="7689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ctualmente existen cerca de 4000 ha dedicadas al cultivo de tilapia</a:t>
            </a:r>
            <a:endParaRPr lang="es-EC" dirty="0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704" y="3594064"/>
            <a:ext cx="514747" cy="766519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10452547" y="2399867"/>
            <a:ext cx="1360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(FAO, 2016)</a:t>
            </a:r>
            <a:endParaRPr lang="es-EC" dirty="0"/>
          </a:p>
        </p:txBody>
      </p:sp>
      <p:sp>
        <p:nvSpPr>
          <p:cNvPr id="26" name="Rectángulo 25"/>
          <p:cNvSpPr/>
          <p:nvPr/>
        </p:nvSpPr>
        <p:spPr>
          <a:xfrm>
            <a:off x="10452546" y="5726044"/>
            <a:ext cx="1360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(FAO, 2012)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0845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1196" y="368087"/>
            <a:ext cx="2468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Pruebas bioquímicas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150505"/>
              </p:ext>
            </p:extLst>
          </p:nvPr>
        </p:nvGraphicFramePr>
        <p:xfrm>
          <a:off x="234725" y="1277316"/>
          <a:ext cx="6659458" cy="337106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393637"/>
                <a:gridCol w="4265821"/>
              </a:tblGrid>
              <a:tr h="3840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Prueba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Citrato</a:t>
                      </a:r>
                      <a:endParaRPr lang="es-EC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Utilización de citrato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Agua peptona</a:t>
                      </a:r>
                      <a:endParaRPr lang="es-EC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Reacción a </a:t>
                      </a:r>
                      <a:r>
                        <a:rPr lang="es-EC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indol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MIO</a:t>
                      </a:r>
                      <a:endParaRPr lang="es-EC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Motilidad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Ornitina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descarboxilasa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Reacción a </a:t>
                      </a:r>
                      <a:r>
                        <a:rPr lang="es-EC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indol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Triple azúcar hierro ( TSI)</a:t>
                      </a:r>
                      <a:endParaRPr lang="es-EC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Producción de ácido a partir de glucosa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Producción de gas a partir de glucosa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Producción de ácido a partir de lactosa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Producción de ácido a partir de lactosa y /o sacarosa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Producción de ácido de sulfúrico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Producción de gas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Catalasa</a:t>
                      </a:r>
                      <a:endParaRPr lang="es-EC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Presencia de catalasa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Oxidasa</a:t>
                      </a:r>
                      <a:endParaRPr lang="es-EC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Presencia de oxidasa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Tinción</a:t>
                      </a:r>
                      <a:endParaRPr lang="es-EC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Gram positiva o negativa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335985" y="4724098"/>
            <a:ext cx="6096000" cy="3359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C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Fuente: Manual de técnicas en microbiología analítica de Álvarez, </a:t>
            </a:r>
            <a:r>
              <a:rPr lang="es-EC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Boquet</a:t>
            </a:r>
            <a:r>
              <a:rPr lang="es-EC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Fez (1990).</a:t>
            </a:r>
            <a:endParaRPr lang="es-EC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https://scontent.fuio4-1.fna.fbcdn.net/v/t1.15752-9/37325950_2668452463181010_8237662040102010880_n.jpg?_nc_cat=0&amp;oh=e52bbff2c2cfa45c860f951ebf3eef5d&amp;oe=5BCB2AF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r="18139"/>
          <a:stretch/>
        </p:blipFill>
        <p:spPr bwMode="auto">
          <a:xfrm rot="16200000">
            <a:off x="8538672" y="-189831"/>
            <a:ext cx="2086376" cy="4533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33891" r="24543"/>
          <a:stretch/>
        </p:blipFill>
        <p:spPr>
          <a:xfrm>
            <a:off x="7914068" y="3284883"/>
            <a:ext cx="1164526" cy="2878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scontent.fuio4-1.fna.fbcdn.net/v/t1.15752-9/35628366_2604851402874450_7441401538947317760_n.jpg?_nc_cat=0&amp;oh=0f5a5d9fe54fcba70054e6c407c44c22&amp;oe=5BDAC78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9" t="7552" r="36353" b="32137"/>
          <a:stretch/>
        </p:blipFill>
        <p:spPr bwMode="auto">
          <a:xfrm>
            <a:off x="10098479" y="3387145"/>
            <a:ext cx="855496" cy="267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98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45895" y="471119"/>
            <a:ext cx="29225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Identificación bacteriana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013" t="26991" r="39413" b="13033"/>
          <a:stretch/>
        </p:blipFill>
        <p:spPr>
          <a:xfrm>
            <a:off x="579549" y="1188880"/>
            <a:ext cx="5267460" cy="313958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5071" t="25152" r="40211" b="17919"/>
          <a:stretch/>
        </p:blipFill>
        <p:spPr>
          <a:xfrm>
            <a:off x="6194738" y="1171977"/>
            <a:ext cx="5396247" cy="315649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961424" y="686563"/>
            <a:ext cx="5265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ABIS: Advanced Bacterial Identification Software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content.fuio4-1.fna.fbcdn.net/v/t1.15752-9/37320667_2668451499847773_7551991161498370048_n.jpg?_nc_cat=0&amp;oh=151286962b716a0e5074d16732cd8b79&amp;oe=5BCA8D3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" t="7598" r="24666" b="31352"/>
          <a:stretch/>
        </p:blipFill>
        <p:spPr bwMode="auto">
          <a:xfrm>
            <a:off x="955290" y="4503264"/>
            <a:ext cx="1633364" cy="177139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fuio4-1.fna.fbcdn.net/v/t1.15752-9/37304226_2668451596514430_1628103827104202752_n.jpg?_nc_cat=0&amp;oh=5dee18a17c6cb95ff47f78709682d8fd&amp;oe=5BE6C92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" t="12038" r="10491" b="24858"/>
          <a:stretch/>
        </p:blipFill>
        <p:spPr bwMode="auto">
          <a:xfrm>
            <a:off x="3447088" y="4419643"/>
            <a:ext cx="1790164" cy="18159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content.fuio4-1.fna.fbcdn.net/v/t1.15752-9/37388602_2668451653181091_8852123782572146688_n.jpg?_nc_cat=0&amp;oh=6157a1668b2e32fdc065fb3fb50181f5&amp;oe=5BCBECC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6085" r="12378" b="31566"/>
          <a:stretch/>
        </p:blipFill>
        <p:spPr bwMode="auto">
          <a:xfrm>
            <a:off x="6194738" y="4503264"/>
            <a:ext cx="1686228" cy="17323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content.fuio4-1.fna.fbcdn.net/v/t1.15752-9/37357277_2668452146514375_2364290942812291072_n.jpg?_nc_cat=0&amp;oh=b95f80caa826435b175e08653adda31e&amp;oe=5BD1057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1239" r="8570" b="35158"/>
          <a:stretch/>
        </p:blipFill>
        <p:spPr bwMode="auto">
          <a:xfrm>
            <a:off x="9226544" y="4491769"/>
            <a:ext cx="1766913" cy="17552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84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957589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METODOLOGÍA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117778" y="283335"/>
            <a:ext cx="4557658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estadístico de las variables medidas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15910" y="1605202"/>
            <a:ext cx="117841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Las variables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fueron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analizadas mediante análisis de varianza con modelos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mixtos.</a:t>
            </a:r>
          </a:p>
          <a:p>
            <a:pPr algn="just"/>
            <a:endParaRPr lang="es-EC" dirty="0">
              <a:latin typeface="Times New Roman" panose="02020603050405020304" pitchFamily="18" charset="0"/>
            </a:endParaRPr>
          </a:p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Para todos los análisis se realizaron pruebas de comparación de medias entre tratamientos y/o interacciones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de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DGC al 5 %. </a:t>
            </a:r>
            <a:endParaRPr lang="es-EC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es-EC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Correlación de Pearson al 5%, entre variables ambientales y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productivas.</a:t>
            </a:r>
          </a:p>
          <a:p>
            <a:pPr algn="just"/>
            <a:endParaRPr lang="es-EC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Se realizó un análisis de conglomerados utilizando el método de la varianza mínima de Ward y análisis de componentes principales con los datos de todas las variables estandarizados para generar un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Biplot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es-EC" dirty="0">
              <a:latin typeface="Times New Roman" panose="02020603050405020304" pitchFamily="18" charset="0"/>
            </a:endParaRPr>
          </a:p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Análisis de regresión no lineal logístico entre el peso y el tiempo para los niveles de inclusión de probiótico.</a:t>
            </a:r>
            <a:endParaRPr lang="es-EC" dirty="0"/>
          </a:p>
          <a:p>
            <a:pPr algn="just"/>
            <a:endParaRPr lang="es-EC" dirty="0"/>
          </a:p>
          <a:p>
            <a:endParaRPr lang="es-EC" dirty="0"/>
          </a:p>
          <a:p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3959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68405" y="382004"/>
            <a:ext cx="2078454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financiero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1957589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METODOLOGÍA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10454" y="1710282"/>
            <a:ext cx="425795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El análisis económico se realizó basado en los trabajos de análisis financiero en piscicultura de García (1995)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610454" y="3548124"/>
            <a:ext cx="39888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Software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para la evaluación del proyectos de inversión desarrollado por la Econ. Blanca del Rocío Guerrero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Viteri</a:t>
            </a:r>
            <a:endParaRPr lang="es-EC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b="9317"/>
          <a:stretch/>
        </p:blipFill>
        <p:spPr>
          <a:xfrm>
            <a:off x="4868405" y="1710282"/>
            <a:ext cx="7045598" cy="359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6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325970" y="0"/>
            <a:ext cx="2866030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RESULTADOS Y DISCUSIÓN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2407710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ambientales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387006"/>
              </p:ext>
            </p:extLst>
          </p:nvPr>
        </p:nvGraphicFramePr>
        <p:xfrm>
          <a:off x="421578" y="1270469"/>
          <a:ext cx="7241354" cy="329399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393522"/>
                <a:gridCol w="606128"/>
                <a:gridCol w="414134"/>
                <a:gridCol w="804595"/>
                <a:gridCol w="804595"/>
                <a:gridCol w="804595"/>
                <a:gridCol w="804595"/>
                <a:gridCol w="804595"/>
                <a:gridCol w="804595"/>
              </a:tblGrid>
              <a:tr h="158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Tratamiento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Tiempo (días)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°C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pH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Turb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OD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NH3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58750">
                <a:tc row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Tratamiento testigo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20,79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8,78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0,059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38,3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13,6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0,038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11,9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58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24,44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7,52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0,056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14,29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0,036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1,65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58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23,87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8,16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0,049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2,4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13,64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0,032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5,03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58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23,74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8,59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0,049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14,3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0,032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14,4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58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25,03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8,69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0,109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11,5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12,9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0,071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15,3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58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25,1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8,1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0,048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14,74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0,045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5,38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58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24,9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8,1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0,056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6,5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13,2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0,032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5,38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58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24,7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7,91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0,047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15,1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0,036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5,03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58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24,9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7,81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0,057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4,8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14,21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0,046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1,77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58750">
                <a:tc row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Tratamiento con probiótico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22,31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8,43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0,228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35,9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13,2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0,148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4,39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58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22,69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6,59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0,231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14,7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13,45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4,57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58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25,1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7,74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0,111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15,32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0,072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1,77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58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25,41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7,71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14,74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0,072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1,77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58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24,22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7,77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0,063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4,1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17,14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0,014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1,65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58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24,66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7,71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0,12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15,02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0,025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1,77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58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25,1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7,68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0,078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3,2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16,2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0,036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1,77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58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24,9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7,63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0,081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2,5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15,1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0,026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1,77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58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24,7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7,21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0,081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15,2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0,026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1,65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8152328" y="2317303"/>
            <a:ext cx="36447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Comportamiento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las variables ambientales en las piscinas del tratamiento control y del tratamiento con adición de probiótico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1788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501254149"/>
              </p:ext>
            </p:extLst>
          </p:nvPr>
        </p:nvGraphicFramePr>
        <p:xfrm>
          <a:off x="1577634" y="222227"/>
          <a:ext cx="9098951" cy="4542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 2"/>
          <p:cNvSpPr/>
          <p:nvPr/>
        </p:nvSpPr>
        <p:spPr>
          <a:xfrm>
            <a:off x="2254861" y="5282365"/>
            <a:ext cx="774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Comportamiento del pH y concentración de amoníaco durante ensayo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2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325970" y="0"/>
            <a:ext cx="2866030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RESULTADOS Y DISCUSIÓN</a:t>
            </a:r>
            <a:endParaRPr lang="es-EC" dirty="0">
              <a:solidFill>
                <a:srgbClr val="FF0000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431921"/>
              </p:ext>
            </p:extLst>
          </p:nvPr>
        </p:nvGraphicFramePr>
        <p:xfrm>
          <a:off x="624195" y="13648"/>
          <a:ext cx="4735770" cy="6893017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912070"/>
                <a:gridCol w="912070"/>
                <a:gridCol w="999780"/>
                <a:gridCol w="999780"/>
                <a:gridCol w="912070"/>
              </a:tblGrid>
              <a:tr h="3360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Tiempo ( días)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Niveles Prob.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PC(g)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 (cm)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(cm)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43,53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0,33j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13,00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0,14l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3,74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0,12h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42,59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0,61j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13,12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0,12l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3,80 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0,14h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41,86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0,43j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13,00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0,40l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3,60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0,27h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42,59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0,29j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12,81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0,17l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3,62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0,13h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44,87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0,32i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13,16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0,14k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3,74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0,11g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45,29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0,12i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13,56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0,15j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4,07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0,15f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44,84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0,37i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13,01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0,40k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3,62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0,30g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44,78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0,52i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12,91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0,17k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3,62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0,12g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49,34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2,03h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13,67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0,43j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4,21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0,40f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49,99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1,36h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13,88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0,42j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4,48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0,17f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49,55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2,54h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14,02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0,51j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4,43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0,40f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47,91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1,18h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13,73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0,23j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4,20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0,20f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62,09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3,11g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14,84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0,25i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4,88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0,11e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67,62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0,91g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15,39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0,27h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5,29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0,13d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64,17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6,96g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14,60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1,02i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4,93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0,20e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64,11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4,16g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15,05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0,02i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4,97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0,07e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67,37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2,83g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15,60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0,31h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24815" algn="ctr"/>
                        </a:tabLs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5,07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0,05e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78,87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3,85f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16,55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0,16f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5,48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0,08d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76,39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6,08f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16,31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0,64f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5,30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0,28d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973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76,85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3,21f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16,09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0,13g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5,24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0,09d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68,89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2,69g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15,64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0,35h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5,08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0,07e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90,97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0,15e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17,38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0,28e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5,88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0,22c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87,78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8,60e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16,84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0,55f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5,55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0,27d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88,21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7,31e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16,82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0,23f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5,51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0,23d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79,20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1,61f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16,53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0,22f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5,31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0,13d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103,42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2,0d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18,81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0,29d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6,15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0,05c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96,26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6,15e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17,91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0,67e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6,08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0,29c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99,77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3,22d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17,85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0,07e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5,93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0,09c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94,14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3,59e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16,88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0,06f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5,47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0,13d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122,03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0,73b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19,04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0,13d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6,25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0,06c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110,99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4,92c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18,42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0,60d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6,07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0,13c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117,75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5,09b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18,66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0,13d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6,13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0,03c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105,34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2,12d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17,98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0,50e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5,85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0,15c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130,50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2,31b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19,66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0,14c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6,44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0,06c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120,70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9,79b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19,05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0,62d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6,22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0,30b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129,16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3,16ab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19,21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0,09d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6,38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0,18b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126,71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8,03b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19,19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0,33d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6,45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0,16b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154,73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4,22a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21,16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0,21a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6,85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0,08a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141,72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10,61a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20,34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0,64b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6,74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0,06a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  <a:tr h="1621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154,35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6,70a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20,57 </a:t>
                      </a:r>
                      <a:r>
                        <a:rPr lang="es-EC" sz="1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0,11b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6,74 </a:t>
                      </a:r>
                      <a:r>
                        <a:rPr lang="es-EC" sz="1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0,45a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1" marR="37311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6796465" y="361546"/>
            <a:ext cx="2074286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métricas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402747"/>
              </p:ext>
            </p:extLst>
          </p:nvPr>
        </p:nvGraphicFramePr>
        <p:xfrm>
          <a:off x="1713868" y="2239163"/>
          <a:ext cx="8134834" cy="193798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566702"/>
                <a:gridCol w="1566702"/>
                <a:gridCol w="1717364"/>
                <a:gridCol w="1717364"/>
                <a:gridCol w="1566702"/>
              </a:tblGrid>
              <a:tr h="660843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5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5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126,71 </a:t>
                      </a:r>
                      <a:r>
                        <a:rPr lang="es-EC" sz="1500" b="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8,03b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5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19,19 </a:t>
                      </a:r>
                      <a:r>
                        <a:rPr lang="es-EC" sz="1500" b="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0,33d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5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6,45 </a:t>
                      </a:r>
                      <a:r>
                        <a:rPr lang="es-EC" sz="1500" b="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0,16b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2571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154,73 </a:t>
                      </a:r>
                      <a:r>
                        <a:rPr lang="es-EC" sz="1500" b="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4,22a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21,16 </a:t>
                      </a:r>
                      <a:r>
                        <a:rPr lang="es-EC" sz="1500" b="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0,21a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6,85 </a:t>
                      </a:r>
                      <a:r>
                        <a:rPr lang="es-EC" sz="1500" b="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0,08a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2571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141,72 </a:t>
                      </a:r>
                      <a:r>
                        <a:rPr lang="es-EC" sz="1500" b="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10,61a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20,34 </a:t>
                      </a:r>
                      <a:r>
                        <a:rPr lang="es-EC" sz="1500" b="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0,64b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6,74 </a:t>
                      </a:r>
                      <a:r>
                        <a:rPr lang="es-EC" sz="1500" b="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0,06a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2571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154,35 </a:t>
                      </a:r>
                      <a:r>
                        <a:rPr lang="es-EC" sz="1500" b="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6,70a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20,57 </a:t>
                      </a:r>
                      <a:r>
                        <a:rPr lang="es-EC" sz="1500" b="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0,11b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6,74 </a:t>
                      </a:r>
                      <a:r>
                        <a:rPr lang="es-EC" sz="1500" b="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0,45a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3" name="Conector recto de flecha 12"/>
          <p:cNvCxnSpPr/>
          <p:nvPr/>
        </p:nvCxnSpPr>
        <p:spPr>
          <a:xfrm flipV="1">
            <a:off x="1309649" y="4320894"/>
            <a:ext cx="1682431" cy="17201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Elipse 15"/>
          <p:cNvSpPr/>
          <p:nvPr/>
        </p:nvSpPr>
        <p:spPr>
          <a:xfrm>
            <a:off x="4973385" y="2423829"/>
            <a:ext cx="1423058" cy="430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Elipse 16"/>
          <p:cNvSpPr/>
          <p:nvPr/>
        </p:nvSpPr>
        <p:spPr>
          <a:xfrm>
            <a:off x="6796465" y="2810051"/>
            <a:ext cx="1326107" cy="3948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Elipse 17"/>
          <p:cNvSpPr/>
          <p:nvPr/>
        </p:nvSpPr>
        <p:spPr>
          <a:xfrm>
            <a:off x="8329853" y="2397296"/>
            <a:ext cx="1326107" cy="3948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Rectángulo 18"/>
          <p:cNvSpPr/>
          <p:nvPr/>
        </p:nvSpPr>
        <p:spPr>
          <a:xfrm>
            <a:off x="5693390" y="895085"/>
            <a:ext cx="57593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El análisis de varianza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mostró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un efecto significativo para la interacción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tratamiento×tiempo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(F</a:t>
            </a:r>
            <a:r>
              <a:rPr lang="es-EC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3, 8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= 10,81; p &lt; 0,0001), (F</a:t>
            </a:r>
            <a:r>
              <a:rPr lang="es-EC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3, 8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= 4,08; p &lt; 0,0001) y (F</a:t>
            </a:r>
            <a:r>
              <a:rPr lang="es-EC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3, 8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 1,91; p = 0,0192) respectivamente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6222542" y="4563672"/>
            <a:ext cx="50484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dirty="0" err="1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Liu</a:t>
            </a:r>
            <a:r>
              <a:rPr lang="es-EC" dirty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dirty="0" err="1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Chiu</a:t>
            </a:r>
            <a:r>
              <a:rPr lang="es-EC" dirty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Ho, &amp; Wang, 2009</a:t>
            </a:r>
            <a:r>
              <a:rPr lang="es-EC" dirty="0" smtClean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  <a:r>
              <a:rPr lang="es-EC" dirty="0"/>
              <a:t>la producción de enzimas por parte de las bacterias con capacidad </a:t>
            </a:r>
            <a:r>
              <a:rPr lang="es-EC" dirty="0" err="1"/>
              <a:t>probiótica</a:t>
            </a:r>
            <a:r>
              <a:rPr lang="es-EC" dirty="0"/>
              <a:t> </a:t>
            </a:r>
            <a:r>
              <a:rPr lang="es-EC" dirty="0" smtClean="0"/>
              <a:t> pueden </a:t>
            </a:r>
            <a:r>
              <a:rPr lang="es-EC" dirty="0"/>
              <a:t>contribuir al proceso digestivo de los organismos</a:t>
            </a:r>
          </a:p>
        </p:txBody>
      </p:sp>
    </p:spTree>
    <p:extLst>
      <p:ext uri="{BB962C8B-B14F-4D97-AF65-F5344CB8AC3E}">
        <p14:creationId xmlns:p14="http://schemas.microsoft.com/office/powerpoint/2010/main" val="79469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364" y="267326"/>
            <a:ext cx="7689489" cy="40857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3242721" y="4199170"/>
            <a:ext cx="81568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5</a:t>
            </a:r>
            <a:r>
              <a:rPr lang="es-EC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Promedio + error estándar del peso corporal (g) a través del tiempo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90897" y="488756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Se encontró la siguiente regresión no lineal para el peso corporal a través del tiempo para los 5g de inclusión en dieta de probiótico: 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6849384" y="5017343"/>
                <a:ext cx="4803879" cy="663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𝑃𝑒𝑠𝑜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𝑐𝑜𝑟𝑝𝑜𝑟𝑎𝑙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201,11</m:t>
                          </m:r>
                        </m:num>
                        <m:den>
                          <m:d>
                            <m:d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4,75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s-EC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−0,03 </m:t>
                                      </m:r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𝑇𝑖𝑒𝑚𝑝𝑜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384" y="5017343"/>
                <a:ext cx="4803879" cy="66377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908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325970" y="0"/>
            <a:ext cx="2866030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RESULTADOS Y DISCUSIÓN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595195" y="197338"/>
            <a:ext cx="3448765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productivas: GP - ICC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93845"/>
              </p:ext>
            </p:extLst>
          </p:nvPr>
        </p:nvGraphicFramePr>
        <p:xfrm>
          <a:off x="691711" y="0"/>
          <a:ext cx="4317016" cy="6857987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079254"/>
                <a:gridCol w="1079254"/>
                <a:gridCol w="1079254"/>
                <a:gridCol w="1079254"/>
              </a:tblGrid>
              <a:tr h="1853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Tiempo (días)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Niveles prob.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GP (g/día)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ICC (%/día)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 + 0,06b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1,97 + 0,08ª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0,27 + 0,05b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1,82 + 0,06b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0,30 + 0,01b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2,04 + 0,19ª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 + 0,07b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2,08 + 0,09ª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 + 0,18b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1,94 + 0,11ª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0,47 + 0,15b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1,87 + 0,12b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0,47 + 0,29b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1,80 + 0,11b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0,31 + 0,15b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1,85 + 0,06b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1,27 + 0,49a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 + 0,0b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1,76 + 0,05a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1,86 + 0,12b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1,46 + 0,46a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2,07 + 0,22ª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1,62 + 0,53a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1,88 + 0,11b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0,53 + 0,14b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1,78 + 0,05b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1,13 + 0,37a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1,74 + 0,11b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1,22 + 0,14a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1,76 + 0,07b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1,27 + 0,12a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1,84 + 0,03b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 + 0,04b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1,80 + 0,05b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1,21 + 0,39a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1,74 + 0,09b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1,14 + 0,27a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1,83 + 0,02b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1,14 + 0,43a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1,85 + 0,13b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1,03 + 0,13a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 + 0,04b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1,25 + 0,19a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 + 0,09c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0,85 + 0,25a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1,68 + 0,08c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1,16 + 0,50a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 + 0,05b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1,49 + 0,20a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1,96 + 0,09a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1,86 + 0,27a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1,77 + 0,03b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1,47 + 0,18a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1,78 + 0,10b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1,80 + 0,32a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1,81 + 0,12b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1,12 + 0,15a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1,81 + 0,11b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0,85 + 0,30a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1,72 + 0,07b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 + 0,50a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1,74 + 0,03b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1,14 + 0,27a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1,82 + 0,06b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1,07 + 0,31a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1,79 + 0,05b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1,21 + 0,17a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1,63 + 0,09c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1,05 + 0,04a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1,68 + 0,06c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  <a:tr h="185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1,26 + 0,26a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1,77 + 0,05b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89" marR="45689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5595195" y="79109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El análisis de varianza mostró un efecto significativo en la interacción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tratamiento×tiempo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para la ganancia de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peso         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(F</a:t>
            </a:r>
            <a:r>
              <a:rPr lang="es-EC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3, 8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 2,02; p = 0,0123) e índice de condición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corporal          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(F</a:t>
            </a:r>
            <a:r>
              <a:rPr lang="es-EC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3, 8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 2,35; p = 0,0031).</a:t>
            </a:r>
            <a:endParaRPr lang="es-EC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962726"/>
              </p:ext>
            </p:extLst>
          </p:nvPr>
        </p:nvGraphicFramePr>
        <p:xfrm>
          <a:off x="3312683" y="2268361"/>
          <a:ext cx="4345572" cy="195681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448524"/>
                <a:gridCol w="1448524"/>
                <a:gridCol w="1448524"/>
              </a:tblGrid>
              <a:tr h="163195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40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</a:rPr>
                        <a:t>0g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</a:rPr>
                        <a:t>0,53 + 0,14b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31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5g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1,13 + 0,37a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31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10g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1,22 + 0,14a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31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15g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1,27 + 0,12a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3195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50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0g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0,15 + 0,04b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31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5g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1,21 + 0,39a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31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10g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1,14 + 0,27a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31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15g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1,14 + 0,43a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Elipse 9"/>
          <p:cNvSpPr/>
          <p:nvPr/>
        </p:nvSpPr>
        <p:spPr>
          <a:xfrm>
            <a:off x="6386766" y="2242101"/>
            <a:ext cx="1119504" cy="2835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Elipse 10"/>
          <p:cNvSpPr/>
          <p:nvPr/>
        </p:nvSpPr>
        <p:spPr>
          <a:xfrm>
            <a:off x="6482706" y="3217987"/>
            <a:ext cx="1119504" cy="2835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3" name="Conector recto de flecha 12"/>
          <p:cNvCxnSpPr/>
          <p:nvPr/>
        </p:nvCxnSpPr>
        <p:spPr>
          <a:xfrm flipV="1">
            <a:off x="2214424" y="2784143"/>
            <a:ext cx="1023582" cy="2662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V="1">
            <a:off x="5047360" y="5494390"/>
            <a:ext cx="848321" cy="9962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99797"/>
              </p:ext>
            </p:extLst>
          </p:nvPr>
        </p:nvGraphicFramePr>
        <p:xfrm>
          <a:off x="5777100" y="4535994"/>
          <a:ext cx="4277202" cy="97840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425734"/>
                <a:gridCol w="1425734"/>
                <a:gridCol w="1425734"/>
              </a:tblGrid>
              <a:tr h="163195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1,79 + 0,05b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31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1,63 + 0,09c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31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1,68 + 0,06c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31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1,77 + 0,05b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Rectángulo 17"/>
          <p:cNvSpPr/>
          <p:nvPr/>
        </p:nvSpPr>
        <p:spPr>
          <a:xfrm>
            <a:off x="7915701" y="2917279"/>
            <a:ext cx="727494" cy="4424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GP</a:t>
            </a:r>
            <a:endParaRPr lang="es-EC" dirty="0"/>
          </a:p>
        </p:txBody>
      </p:sp>
      <p:sp>
        <p:nvSpPr>
          <p:cNvPr id="19" name="Rectángulo 18"/>
          <p:cNvSpPr/>
          <p:nvPr/>
        </p:nvSpPr>
        <p:spPr>
          <a:xfrm>
            <a:off x="6678711" y="5771299"/>
            <a:ext cx="727494" cy="4424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ICC</a:t>
            </a:r>
            <a:endParaRPr lang="es-EC" dirty="0"/>
          </a:p>
        </p:txBody>
      </p:sp>
      <p:sp>
        <p:nvSpPr>
          <p:cNvPr id="20" name="Elipse 19"/>
          <p:cNvSpPr/>
          <p:nvPr/>
        </p:nvSpPr>
        <p:spPr>
          <a:xfrm>
            <a:off x="8725468" y="5191222"/>
            <a:ext cx="1201003" cy="315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Elipse 20"/>
          <p:cNvSpPr/>
          <p:nvPr/>
        </p:nvSpPr>
        <p:spPr>
          <a:xfrm>
            <a:off x="8725468" y="4464423"/>
            <a:ext cx="1201003" cy="315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2023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83" y="395784"/>
            <a:ext cx="9908274" cy="51452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024419" y="5540989"/>
            <a:ext cx="89074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Figura 8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Promedio + error estándar de la ganancia de peso (g/día) a través del tiempo</a:t>
            </a:r>
            <a:endParaRPr lang="es-EC" sz="1050" dirty="0">
              <a:solidFill>
                <a:srgbClr val="5B9BD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88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957589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JUSTIFICACIÓN</a:t>
            </a:r>
            <a:endParaRPr lang="es-EC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1891" y="1978143"/>
            <a:ext cx="4627814" cy="2460267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4" name="Rectángulo 3"/>
          <p:cNvSpPr/>
          <p:nvPr/>
        </p:nvSpPr>
        <p:spPr>
          <a:xfrm>
            <a:off x="1426140" y="878018"/>
            <a:ext cx="507061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umento del consumo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per cápita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proteína animal 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1606166" y="1550549"/>
            <a:ext cx="395492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Grave contaminación de fuentes hídricas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8371969" y="300476"/>
            <a:ext cx="324960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xpansión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 la frontera agrícola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7188375" y="1352842"/>
            <a:ext cx="478235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Falta de conocimientos técnicos – científicos  y  alternativas tecnológicas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2706971" y="322336"/>
            <a:ext cx="250895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Temperaturas fluctuantes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468611" y="4508398"/>
            <a:ext cx="4403770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Estrés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constante de las biomasas en cautiverio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2406872" y="5624675"/>
            <a:ext cx="2509772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ltas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tasas de mortalidad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1426140" y="4985801"/>
            <a:ext cx="5359159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lteraciones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tasa metabólica y ritmos de crecimiento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7966497" y="885596"/>
            <a:ext cx="391645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resencia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enfermedades oportunistas </a:t>
            </a:r>
            <a:endParaRPr lang="es-EC" dirty="0"/>
          </a:p>
        </p:txBody>
      </p:sp>
      <p:sp>
        <p:nvSpPr>
          <p:cNvPr id="13" name="Rectángulo 12"/>
          <p:cNvSpPr/>
          <p:nvPr/>
        </p:nvSpPr>
        <p:spPr>
          <a:xfrm>
            <a:off x="5622774" y="5624675"/>
            <a:ext cx="2095445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Deterioro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ambiental </a:t>
            </a:r>
            <a:endParaRPr lang="es-EC" dirty="0"/>
          </a:p>
        </p:txBody>
      </p:sp>
      <p:sp>
        <p:nvSpPr>
          <p:cNvPr id="15" name="Rectángulo redondeado 14"/>
          <p:cNvSpPr/>
          <p:nvPr/>
        </p:nvSpPr>
        <p:spPr>
          <a:xfrm rot="16200000">
            <a:off x="128772" y="1570371"/>
            <a:ext cx="1193786" cy="5577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CAUSAS</a:t>
            </a:r>
            <a:endParaRPr lang="es-EC" dirty="0"/>
          </a:p>
        </p:txBody>
      </p:sp>
      <p:sp>
        <p:nvSpPr>
          <p:cNvPr id="16" name="Rectángulo redondeado 15"/>
          <p:cNvSpPr/>
          <p:nvPr/>
        </p:nvSpPr>
        <p:spPr>
          <a:xfrm rot="16200000">
            <a:off x="236214" y="4449618"/>
            <a:ext cx="1193786" cy="5577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EFECTOS</a:t>
            </a:r>
            <a:endParaRPr lang="es-EC" dirty="0"/>
          </a:p>
        </p:txBody>
      </p:sp>
      <p:sp>
        <p:nvSpPr>
          <p:cNvPr id="18" name="Rectángulo 17"/>
          <p:cNvSpPr/>
          <p:nvPr/>
        </p:nvSpPr>
        <p:spPr>
          <a:xfrm>
            <a:off x="7640559" y="4985801"/>
            <a:ext cx="3877985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Afectación a la  productividad nacional </a:t>
            </a:r>
            <a:endParaRPr lang="es-EC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11994" y="2463861"/>
            <a:ext cx="2589756" cy="1376782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185518" y="2541134"/>
            <a:ext cx="2299052" cy="1222236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1" name="Rectángulo 20"/>
          <p:cNvSpPr/>
          <p:nvPr/>
        </p:nvSpPr>
        <p:spPr>
          <a:xfrm>
            <a:off x="8811761" y="5624675"/>
            <a:ext cx="2185214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Pérdidas económicas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9375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494087"/>
              </p:ext>
            </p:extLst>
          </p:nvPr>
        </p:nvGraphicFramePr>
        <p:xfrm>
          <a:off x="-2" y="2"/>
          <a:ext cx="5611845" cy="625066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122369"/>
                <a:gridCol w="1122369"/>
                <a:gridCol w="1122369"/>
                <a:gridCol w="1122369"/>
                <a:gridCol w="1122369"/>
              </a:tblGrid>
              <a:tr h="1689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Tiempo (días)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Niveles prob.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TCE (%/día)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</a:tr>
              <a:tr h="168937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0,30 + 0,14d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&gt;5 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 + 0,02d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0,62 + 0,13c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&gt;5 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 + 0,02c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0,69 + 0,02c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&gt;5 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 + 0,00c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 + 0,15d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&gt;5 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 + 0,02d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</a:tr>
              <a:tr h="168937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0,94 + 0,36c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&gt;5 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 + 0,06c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0,98 + 0,30c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&gt;5 b 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 + 0,05c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0,99 + 0,58c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&gt;5 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 + 0,10c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0,67 + 0,32c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&gt;5 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 + 0,05c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</a:tr>
              <a:tr h="168937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2,29 + 0,86a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2,58 + 0,89c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 + 0,16b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3,02 + 0,14a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1,70 + 0,05d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0,59 + 0,02a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2,56 + 0,61a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2,19 + 0,67d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0,49 + 0,15a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2,90 + 0,89a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 + 0,66d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0,54 + 0,18a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</a:tr>
              <a:tr h="168937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0,82 + 0,23c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&gt;5 b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0,18 + 0,05c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1,53 + 0,46b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2,84 + 0,79c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0,37 0,12b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1,76 + 0,32b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2,47 + 0,26c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 + 0,05b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1,82 + 0,26b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2,37 + 0,22c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 + 0,04b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</a:tr>
              <a:tr h="168937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 + 0,06d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&gt;5 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 + 0,01b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1,43 + 0,49b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2,71 + 1,04c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0,40 + 0,13b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1,38 + 0,22b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2,74 + 0,65c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0,38 + 0,09b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1,36 + 0,45b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2,98 + 1,35c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0,38 + 0,14b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</a:tr>
              <a:tr h="168937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1,40 + 0,22b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2,94 + 0,37c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 + 0,04b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1,28 + 0,18b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2,44 + 0,35c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 + 0,06b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0,94 + 0,34c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3,78 + 1,26c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0,28 + 0,08b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1,25 + 0,60b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2,90 + 1,06c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0,39 + 0,17b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</a:tr>
              <a:tr h="168937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1,72 + 0,18b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2,03 + 0,25d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 + 0,07a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1,66 + 0,25b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1,64 + 0,26d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0,62 + 0,09a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1,43 + 0,23b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2,06 + 0,25d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0,49 + 0,06a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1,65 + 0,26b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1,71 + 0,32d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0,60 + 0,11a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</a:tr>
              <a:tr h="168937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1,13 + 0,18b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2,71 + 0,39c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0,37 + 0,05b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0,67 + 0,23c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3,82 + 1,19c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0,28 + 0,10b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0,82 + 0,37c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3,58 + 1,43c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 + 0,17b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0,93 + 0,25c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2,72 + 0,61c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0,38 + 0,09b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</a:tr>
              <a:tr h="168937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0,92 + 0,23c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2,97 + 0,86c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0,36 + 0,10b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0,85 + 0,11c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2,51 + 0,36c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0,40 + 0,06b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0,80 + 0,03c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2,86 + 0,12c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0,35 + 0,01b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>
                    <a:noFill/>
                  </a:tcPr>
                </a:tc>
              </a:tr>
              <a:tr h="1689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0,89 + 0,16c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2,45 + 0,51c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 + 0,09b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75" marR="44675" marT="0" marB="0"/>
                </a:tc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290073"/>
              </p:ext>
            </p:extLst>
          </p:nvPr>
        </p:nvGraphicFramePr>
        <p:xfrm>
          <a:off x="3141600" y="1702335"/>
          <a:ext cx="6184370" cy="208070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236874"/>
                <a:gridCol w="1236874"/>
                <a:gridCol w="1236874"/>
                <a:gridCol w="1236874"/>
                <a:gridCol w="1236874"/>
              </a:tblGrid>
              <a:tr h="236037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0,82 + 0,23c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&gt;5 b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0,18 + 0,05c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60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1,53 + 0,46b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2,84 + 0,79c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0,37 0,12b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60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1,76 + 0,32b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2,47 + 0,26c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 + 0,05b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60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1,82 + 0,26b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2,37 + 0,22c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 + 0,04b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8487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 + 0,06d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&gt;5 a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 + 0,01b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60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1,43 + 0,49b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2,71 + 1,04c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0,40 + 0,13b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60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1,38 + 0,22b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2,74 + 0,65c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0,38 + 0,09b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60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1,36 + 0,45b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2,98 + 1,35c</a:t>
                      </a:r>
                      <a:endParaRPr lang="es-EC" sz="15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0,38 + 0,14b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Rectángulo 16"/>
          <p:cNvSpPr/>
          <p:nvPr/>
        </p:nvSpPr>
        <p:spPr>
          <a:xfrm>
            <a:off x="5611843" y="1723238"/>
            <a:ext cx="3607558" cy="296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17"/>
          <p:cNvSpPr/>
          <p:nvPr/>
        </p:nvSpPr>
        <p:spPr>
          <a:xfrm>
            <a:off x="5665127" y="2679571"/>
            <a:ext cx="3607558" cy="296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19"/>
          <p:cNvSpPr/>
          <p:nvPr/>
        </p:nvSpPr>
        <p:spPr>
          <a:xfrm>
            <a:off x="9325970" y="0"/>
            <a:ext cx="2866030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RESULTADOS Y DISCUSIÓN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098998" y="723198"/>
            <a:ext cx="3893438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productivas: TCE,FCA,EA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5836692" y="457066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El análisis de varianza para la tasa de conversión alimenticia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, factor de conversión alimenticia y eficiencia alimenticia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mostró un efecto significativo para la interacción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tratamiento×tiempo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(F</a:t>
            </a:r>
            <a:r>
              <a:rPr lang="es-EC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3, 8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 4,03; p &lt; 0,0001), (F</a:t>
            </a:r>
            <a:r>
              <a:rPr lang="es-EC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3, 8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 9,67; p &lt; 0,0001) y (F</a:t>
            </a:r>
            <a:r>
              <a:rPr lang="es-EC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3, 8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 3,03; p &lt; 0,0002) respectivamente. </a:t>
            </a:r>
            <a:endParaRPr lang="es-EC" dirty="0"/>
          </a:p>
        </p:txBody>
      </p:sp>
      <p:cxnSp>
        <p:nvCxnSpPr>
          <p:cNvPr id="25" name="Conector recto de flecha 24"/>
          <p:cNvCxnSpPr/>
          <p:nvPr/>
        </p:nvCxnSpPr>
        <p:spPr>
          <a:xfrm flipV="1">
            <a:off x="1529857" y="2639797"/>
            <a:ext cx="1558458" cy="1028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34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5232907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/>
              <a:t>Relaciones entre variables ambientales y productivas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325970" y="0"/>
            <a:ext cx="2866030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RESULTADOS Y DISCUSIÓN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90806" y="5065472"/>
            <a:ext cx="36939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FCA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correlacionó positivamente con el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pH,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turbidez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la cantidad de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amoniaco.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574480" y="5020401"/>
            <a:ext cx="2994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pH se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correlacionó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positivamente con la cantidad de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amoniaco.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2024" t="28137" r="20714" b="19138"/>
          <a:stretch/>
        </p:blipFill>
        <p:spPr>
          <a:xfrm>
            <a:off x="1494438" y="806717"/>
            <a:ext cx="8186590" cy="4237964"/>
          </a:xfrm>
          <a:prstGeom prst="rect">
            <a:avLst/>
          </a:prstGeom>
        </p:spPr>
      </p:pic>
      <p:sp>
        <p:nvSpPr>
          <p:cNvPr id="12" name="Elipse 11"/>
          <p:cNvSpPr/>
          <p:nvPr/>
        </p:nvSpPr>
        <p:spPr>
          <a:xfrm>
            <a:off x="5384800" y="2278743"/>
            <a:ext cx="449943" cy="2467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Elipse 12"/>
          <p:cNvSpPr/>
          <p:nvPr/>
        </p:nvSpPr>
        <p:spPr>
          <a:xfrm>
            <a:off x="8846999" y="2278743"/>
            <a:ext cx="44994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Elipse 13"/>
          <p:cNvSpPr/>
          <p:nvPr/>
        </p:nvSpPr>
        <p:spPr>
          <a:xfrm>
            <a:off x="8803456" y="2970128"/>
            <a:ext cx="522514" cy="237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9887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1" y="281512"/>
            <a:ext cx="9921922" cy="5213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416256" y="5636525"/>
            <a:ext cx="11518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análisis de conglomerados mostró que la primera componente principal explico el 100 % de la variabilidad de los datos </a:t>
            </a: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8621609" y="2528944"/>
            <a:ext cx="34416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Schlegel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Bowien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1989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Paracoccus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spp</a:t>
            </a:r>
            <a:r>
              <a:rPr lang="es-EC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una bacteria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desnitrificante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facultativo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311807" y="1530470"/>
            <a:ext cx="2061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Thorarensen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2011)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5697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325970" y="0"/>
            <a:ext cx="2866030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RESULTADOS Y DISCUSIÓN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-133"/>
            <a:ext cx="2625719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hematológicas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117176"/>
              </p:ext>
            </p:extLst>
          </p:nvPr>
        </p:nvGraphicFramePr>
        <p:xfrm>
          <a:off x="628982" y="884120"/>
          <a:ext cx="5840058" cy="17145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544591"/>
                <a:gridCol w="1459160"/>
                <a:gridCol w="1288982"/>
                <a:gridCol w="1547325"/>
              </a:tblGrid>
              <a:tr h="2260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Niveles </a:t>
                      </a:r>
                      <a:r>
                        <a:rPr lang="es-EC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Gluc</a:t>
                      </a:r>
                      <a:endParaRPr lang="es-EC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Hb</a:t>
                      </a:r>
                      <a:endParaRPr lang="es-EC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Hcto</a:t>
                      </a:r>
                      <a:endParaRPr lang="es-EC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782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78,97 </a:t>
                      </a:r>
                      <a:r>
                        <a:rPr lang="es-EC" sz="15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19,19b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95,24 </a:t>
                      </a:r>
                      <a:r>
                        <a:rPr lang="es-EC" sz="15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29,30a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93,77 </a:t>
                      </a:r>
                      <a:r>
                        <a:rPr lang="es-EC" sz="15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26,24a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117,29 </a:t>
                      </a:r>
                      <a:r>
                        <a:rPr lang="es-EC" sz="15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41,26a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18,53 </a:t>
                      </a:r>
                      <a:r>
                        <a:rPr lang="es-EC" sz="15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4,07a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15,46 </a:t>
                      </a:r>
                      <a:r>
                        <a:rPr lang="es-EC" sz="15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3,06a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11,59 </a:t>
                      </a:r>
                      <a:r>
                        <a:rPr lang="es-EC" sz="15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2,43b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18,02 </a:t>
                      </a:r>
                      <a:r>
                        <a:rPr lang="es-EC" sz="15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1,94a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28,94 </a:t>
                      </a:r>
                      <a:r>
                        <a:rPr lang="es-EC" sz="15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10,82a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27,78 </a:t>
                      </a:r>
                      <a:r>
                        <a:rPr lang="es-EC" sz="15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2,36a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30,64 </a:t>
                      </a:r>
                      <a:r>
                        <a:rPr lang="es-EC" sz="15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10,89a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32,50 </a:t>
                      </a:r>
                      <a:r>
                        <a:rPr lang="es-EC" sz="15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5,53a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699764"/>
              </p:ext>
            </p:extLst>
          </p:nvPr>
        </p:nvGraphicFramePr>
        <p:xfrm>
          <a:off x="424265" y="3449899"/>
          <a:ext cx="6686220" cy="17145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765319"/>
                <a:gridCol w="1670190"/>
                <a:gridCol w="1479155"/>
                <a:gridCol w="1771556"/>
              </a:tblGrid>
              <a:tr h="2165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Niveles </a:t>
                      </a:r>
                      <a:r>
                        <a:rPr lang="es-EC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</a:t>
                      </a:r>
                      <a:endParaRPr lang="es-EC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Alb</a:t>
                      </a:r>
                      <a:endParaRPr lang="es-EC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Gb</a:t>
                      </a:r>
                      <a:endParaRPr lang="es-EC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78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2,70 </a:t>
                      </a:r>
                      <a:r>
                        <a:rPr lang="es-EC" sz="1500" u="sng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0,21a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2,40 </a:t>
                      </a:r>
                      <a:r>
                        <a:rPr lang="es-EC" sz="1500" u="sng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0,27a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2,27 </a:t>
                      </a:r>
                      <a:r>
                        <a:rPr lang="es-EC" sz="1500" u="sng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0,29a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2,66 </a:t>
                      </a:r>
                      <a:r>
                        <a:rPr lang="es-EC" sz="1500" u="sng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u="non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0,43ª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1,12 </a:t>
                      </a:r>
                      <a:r>
                        <a:rPr lang="es-EC" sz="1500" u="sng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0,33a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1,28 </a:t>
                      </a:r>
                      <a:r>
                        <a:rPr lang="es-EC" sz="1500" u="sng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0,38a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0,81 </a:t>
                      </a:r>
                      <a:r>
                        <a:rPr lang="es-EC" sz="1500" u="sng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0,04b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1,15 </a:t>
                      </a:r>
                      <a:r>
                        <a:rPr lang="es-EC" sz="1500" u="sng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0,19ª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1,57 </a:t>
                      </a:r>
                      <a:r>
                        <a:rPr lang="es-EC" sz="1500" u="sng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0,39b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1,12 </a:t>
                      </a:r>
                      <a:r>
                        <a:rPr lang="es-EC" sz="1500" u="sng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0,12a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1,45 </a:t>
                      </a:r>
                      <a:r>
                        <a:rPr lang="es-EC" sz="1500" u="sng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0,26b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1,51 </a:t>
                      </a:r>
                      <a:r>
                        <a:rPr lang="es-EC" sz="1500" u="sng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EC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0,48b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7347044" y="776111"/>
            <a:ext cx="46584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El análisis de varianza mostró un efecto significativo entre tratamientos para las variables </a:t>
            </a:r>
            <a:r>
              <a:rPr lang="es-EC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Gluc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(F</a:t>
            </a:r>
            <a:r>
              <a:rPr lang="es-EC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3, 8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 5,12; p = 0,0431) y </a:t>
            </a:r>
            <a:r>
              <a:rPr lang="es-EC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Hb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(F</a:t>
            </a:r>
            <a:r>
              <a:rPr lang="es-EC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s-EC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8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= 4,77; p = 0,0498).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Alb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Glob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mostraron un efecto significativo entre tratamientos (F</a:t>
            </a:r>
            <a:r>
              <a:rPr lang="es-EC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3, 8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 5,91; p = 0,0318) y (F</a:t>
            </a:r>
            <a:r>
              <a:rPr lang="es-EC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3, 8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= 4,11; p = 0,0667). La variable </a:t>
            </a:r>
            <a:r>
              <a:rPr lang="es-EC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Hcto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PT no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mostró un efecto significativo entre tratamientos (F</a:t>
            </a:r>
            <a:r>
              <a:rPr lang="es-EC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3, 8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 0,28; p = 0,8379) , (F</a:t>
            </a:r>
            <a:r>
              <a:rPr lang="es-EC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3, 8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= 1,80; p = 0,2477). 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2250407" y="1220478"/>
            <a:ext cx="1298604" cy="3138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3549011" y="1911824"/>
            <a:ext cx="1298604" cy="3138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3876765" y="4477187"/>
            <a:ext cx="1298604" cy="3138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5544275" y="4163289"/>
            <a:ext cx="1298604" cy="3138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2250407" y="2225722"/>
            <a:ext cx="1298604" cy="423387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3549011" y="2301175"/>
            <a:ext cx="1298604" cy="423387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3549011" y="1239017"/>
            <a:ext cx="1298604" cy="423387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195418"/>
              </p:ext>
            </p:extLst>
          </p:nvPr>
        </p:nvGraphicFramePr>
        <p:xfrm>
          <a:off x="7606816" y="4090045"/>
          <a:ext cx="4138892" cy="14020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10156"/>
                <a:gridCol w="1155401"/>
                <a:gridCol w="973335"/>
              </a:tblGrid>
              <a:tr h="306943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Máx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997564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Glucosa mg/</a:t>
                      </a:r>
                      <a:r>
                        <a:rPr lang="es-EC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dL</a:t>
                      </a:r>
                      <a:endParaRPr lang="es-EC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Hemoglobina g/</a:t>
                      </a:r>
                      <a:r>
                        <a:rPr lang="es-EC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dL</a:t>
                      </a:r>
                      <a:endParaRPr lang="es-EC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Hematocrito</a:t>
                      </a:r>
                      <a:r>
                        <a:rPr lang="es-EC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</a:p>
                    <a:p>
                      <a:pPr algn="ctr"/>
                      <a:r>
                        <a:rPr lang="es-EC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Proteína total g/</a:t>
                      </a:r>
                      <a:r>
                        <a:rPr lang="es-EC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dL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22,7</a:t>
                      </a:r>
                    </a:p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6,58</a:t>
                      </a:r>
                    </a:p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1,81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15,8</a:t>
                      </a:r>
                    </a:p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Rectángulo 15"/>
          <p:cNvSpPr/>
          <p:nvPr/>
        </p:nvSpPr>
        <p:spPr>
          <a:xfrm>
            <a:off x="2250407" y="2779453"/>
            <a:ext cx="1241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(Freitas, 2003</a:t>
            </a:r>
            <a:r>
              <a:rPr lang="es-EC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s-EC" sz="1400" dirty="0"/>
          </a:p>
        </p:txBody>
      </p:sp>
      <p:sp>
        <p:nvSpPr>
          <p:cNvPr id="17" name="Rectángulo 16"/>
          <p:cNvSpPr/>
          <p:nvPr/>
        </p:nvSpPr>
        <p:spPr>
          <a:xfrm>
            <a:off x="3468816" y="2762503"/>
            <a:ext cx="14230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Wintrobe</a:t>
            </a:r>
            <a:r>
              <a:rPr lang="es-EC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1934)</a:t>
            </a:r>
            <a:endParaRPr lang="es-EC" sz="1400" dirty="0"/>
          </a:p>
        </p:txBody>
      </p:sp>
      <p:sp>
        <p:nvSpPr>
          <p:cNvPr id="18" name="Rectángulo 17"/>
          <p:cNvSpPr/>
          <p:nvPr/>
        </p:nvSpPr>
        <p:spPr>
          <a:xfrm>
            <a:off x="3468816" y="3011778"/>
            <a:ext cx="12085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Petrov</a:t>
            </a:r>
            <a:r>
              <a:rPr lang="es-EC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2001)</a:t>
            </a:r>
            <a:endParaRPr lang="es-EC" sz="1400" dirty="0"/>
          </a:p>
        </p:txBody>
      </p:sp>
      <p:sp>
        <p:nvSpPr>
          <p:cNvPr id="19" name="Rectángulo 18"/>
          <p:cNvSpPr/>
          <p:nvPr/>
        </p:nvSpPr>
        <p:spPr>
          <a:xfrm>
            <a:off x="5251652" y="5342402"/>
            <a:ext cx="16979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(El-</a:t>
            </a:r>
            <a:r>
              <a:rPr lang="es-EC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Khaldi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2010)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2619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325970" y="0"/>
            <a:ext cx="2866030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RESULTADOS Y DISCUSIÓN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-133"/>
            <a:ext cx="4303422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microbiológicos 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nivel intestinal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291618" y="5046984"/>
            <a:ext cx="5563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C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El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tratamiento sin inclusión de probiótico en dieta muestra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mayor variedad de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bacterias patógenas que el resto de  tratamientos 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591403" y="5423576"/>
            <a:ext cx="5461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En el medio MRS se presenta mayor cantidad de bacterias del género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Bacillus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y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Lactobacillus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7" name="Cuadro de texto 2"/>
          <p:cNvSpPr txBox="1">
            <a:spLocks noChangeArrowheads="1"/>
          </p:cNvSpPr>
          <p:nvPr/>
        </p:nvSpPr>
        <p:spPr bwMode="auto">
          <a:xfrm>
            <a:off x="3944938" y="11469688"/>
            <a:ext cx="6928896" cy="1984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899805" y="6282512"/>
            <a:ext cx="3955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Del'Duca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Cesar,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Diniz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&amp; Abreu, 2013)</a:t>
            </a:r>
            <a:endParaRPr lang="es-EC" dirty="0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678100"/>
              </p:ext>
            </p:extLst>
          </p:nvPr>
        </p:nvGraphicFramePr>
        <p:xfrm>
          <a:off x="881582" y="599045"/>
          <a:ext cx="9992252" cy="457009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599367"/>
                <a:gridCol w="2547045"/>
                <a:gridCol w="2387986"/>
                <a:gridCol w="2387986"/>
                <a:gridCol w="2069868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MRS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PDA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TSA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59060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probiótico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303020" algn="r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03020" algn="r"/>
                        </a:tabLst>
                        <a:defRPr/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Bacillus (99%)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303020" algn="r"/>
                        </a:tabLs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Paracoccus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(98%)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Lactobacillus (94%)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Paenibacillus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(87%)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Citrobacter (87%)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Enterobacter 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(99%)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Peudomonas 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(99%)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Yersinia (92%)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Plesiomonas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(99%)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Proteus (98%)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1755551">
                <a:tc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 probiótico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Lactobacillus (94%)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Citrobacter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(87%)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Enterobacter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(99%)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Peudomonas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(99%)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Yersinia (92%)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Raoultella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(99%)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Plesiomonas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(99%)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Proteus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(98%)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Morganella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(97%)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Raoultella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(91%)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Edwardsiella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(93%)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6778171" y="3915218"/>
            <a:ext cx="1582057" cy="3628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8991423" y="3915218"/>
            <a:ext cx="1604006" cy="944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2424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325970" y="0"/>
            <a:ext cx="2866030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RESULTADOS Y DISCUSIÓN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-133"/>
            <a:ext cx="2078454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financiero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380551"/>
              </p:ext>
            </p:extLst>
          </p:nvPr>
        </p:nvGraphicFramePr>
        <p:xfrm>
          <a:off x="193205" y="2300169"/>
          <a:ext cx="7984032" cy="287020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330672"/>
                <a:gridCol w="1330672"/>
                <a:gridCol w="1330672"/>
                <a:gridCol w="1330672"/>
                <a:gridCol w="1330672"/>
                <a:gridCol w="1330672"/>
              </a:tblGrid>
              <a:tr h="168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Años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7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Costos variables ($)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68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Alevines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76,8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8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Alimentación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1015,2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1184,4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1353,6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1522,8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68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Aditivos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8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Reposición de agua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68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Mano de obra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8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Costos Variables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1264,8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1443,6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1622,4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1801,2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68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0525" algn="l"/>
                        </a:tabLs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Costos fijos ($)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68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Luz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68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Teléfono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8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Sanidad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68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Costos Fijos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8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Costos Operativos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1294,80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1473,60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1652,40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1831,20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2010,00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690761"/>
              </p:ext>
            </p:extLst>
          </p:nvPr>
        </p:nvGraphicFramePr>
        <p:xfrm>
          <a:off x="5582699" y="935263"/>
          <a:ext cx="4646298" cy="75744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548766"/>
                <a:gridCol w="1548766"/>
                <a:gridCol w="1548766"/>
              </a:tblGrid>
              <a:tr h="23688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Precio ($)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Depreciación ($)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598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Infraestrutura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Equipos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21,33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661870" y="976657"/>
            <a:ext cx="3657600" cy="7915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Inversiones del proyecto para una piscina de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80m</a:t>
            </a:r>
            <a:r>
              <a:rPr lang="es-EC" baseline="30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720919" y="2849841"/>
            <a:ext cx="325726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Los costos operativos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fueron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estimados por tratamiento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para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la producción de un año con dos ciclos de cultivo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1201003" y="5454667"/>
            <a:ext cx="1024037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Para la proyección a 5 años, se consideró el incremento de 1 animal por m</a:t>
            </a:r>
            <a:r>
              <a:rPr lang="es-EC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cada año, obteniendo la máxima capacidad de carga para una piscina de 80m</a:t>
            </a:r>
            <a:r>
              <a:rPr lang="es-EC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al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año 5.</a:t>
            </a:r>
            <a:endParaRPr lang="es-EC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774295"/>
              </p:ext>
            </p:extLst>
          </p:nvPr>
        </p:nvGraphicFramePr>
        <p:xfrm>
          <a:off x="1039227" y="2757877"/>
          <a:ext cx="7451676" cy="489204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241946"/>
                <a:gridCol w="1241946"/>
                <a:gridCol w="1241946"/>
                <a:gridCol w="1241946"/>
                <a:gridCol w="1241946"/>
                <a:gridCol w="1241946"/>
              </a:tblGrid>
              <a:tr h="168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Alimentación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1015,2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1184,4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1353,6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1522,8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1692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168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Aditivos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147456"/>
              </p:ext>
            </p:extLst>
          </p:nvPr>
        </p:nvGraphicFramePr>
        <p:xfrm>
          <a:off x="1039227" y="3617068"/>
          <a:ext cx="7373874" cy="489204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228979"/>
                <a:gridCol w="1228979"/>
                <a:gridCol w="1228979"/>
                <a:gridCol w="1228979"/>
                <a:gridCol w="1228979"/>
                <a:gridCol w="1228979"/>
              </a:tblGrid>
              <a:tr h="168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Alimentación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842,4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982,8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1123,2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1263,6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1404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68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Aditivos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23,4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27,3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31,2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35,1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31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22082" y="569373"/>
            <a:ext cx="183255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Ingresos 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anuales </a:t>
            </a:r>
            <a:endParaRPr lang="es-EC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363082"/>
              </p:ext>
            </p:extLst>
          </p:nvPr>
        </p:nvGraphicFramePr>
        <p:xfrm>
          <a:off x="5146259" y="223695"/>
          <a:ext cx="5280630" cy="143002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880105"/>
                <a:gridCol w="880105"/>
                <a:gridCol w="880105"/>
                <a:gridCol w="880105"/>
                <a:gridCol w="880105"/>
                <a:gridCol w="880105"/>
              </a:tblGrid>
              <a:tr h="212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Peces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Peso comercial (g)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P.V.P ($)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Ciclos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 Ingreso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12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</a:tr>
              <a:tr h="2228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12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12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400335" y="2783850"/>
            <a:ext cx="2926334" cy="20313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Para el flujo de caja se consideró en los ingresos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anuales un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incremento anual del 3% en el precio de tilapia y para los costos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operacionales 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una tasa de inflación anual de 2,5%. </a:t>
            </a:r>
            <a:endParaRPr lang="es-EC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581529"/>
              </p:ext>
            </p:extLst>
          </p:nvPr>
        </p:nvGraphicFramePr>
        <p:xfrm>
          <a:off x="3745607" y="1846263"/>
          <a:ext cx="7718512" cy="407839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35074"/>
                <a:gridCol w="2197289"/>
                <a:gridCol w="362079"/>
                <a:gridCol w="964814"/>
                <a:gridCol w="964814"/>
                <a:gridCol w="964814"/>
                <a:gridCol w="964814"/>
                <a:gridCol w="964814"/>
              </a:tblGrid>
              <a:tr h="1515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</a:tr>
              <a:tr h="2755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Ingresos </a:t>
                      </a:r>
                      <a:r>
                        <a:rPr lang="es-EC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anuales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1866,8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2134,6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2402,4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2670,2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</a:tr>
              <a:tr h="2755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Costos </a:t>
                      </a:r>
                      <a:r>
                        <a:rPr lang="es-EC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operativos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1294,80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1505,97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1689,24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1872,51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2055,78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</a:tr>
              <a:tr h="2755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Depreciación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</a:tr>
              <a:tr h="551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Utilidad antes P. Trabajadores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223,37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319,00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403,53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488,06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572,59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</a:tr>
              <a:tr h="551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 Utilidad P. Trabajadores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33,50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47,84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60,52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73,20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85,89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</a:tr>
              <a:tr h="4132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Utilidad Antes I. renta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189,86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271,15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343,00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414,85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486,70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</a:tr>
              <a:tr h="4132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22% Utilidad I. Renta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41,77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59,65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75,46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91,27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107,07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</a:tr>
              <a:tr h="2755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Utilidad neta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148,09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211,49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267,54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323,58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379,62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</a:tr>
              <a:tr h="1515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Inversión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-909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</a:tr>
              <a:tr h="2755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Depreciación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/>
                </a:tc>
              </a:tr>
              <a:tr h="4132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Flujo de fondos del proyecto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-909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189,93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253,33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309,37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365,41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421,46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52" marR="37552" marT="0" marB="0" anchor="b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194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91403" y="560948"/>
            <a:ext cx="1088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Para el cálculo de indicadores financieros se consideró una tasa de descuento del 11,5% (2,5% inflación y un 9% para posibles préstamos bancarios). </a:t>
            </a:r>
            <a:endParaRPr lang="es-EC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432854"/>
              </p:ext>
            </p:extLst>
          </p:nvPr>
        </p:nvGraphicFramePr>
        <p:xfrm>
          <a:off x="2078191" y="1735824"/>
          <a:ext cx="7611719" cy="17853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521627"/>
                <a:gridCol w="1522523"/>
                <a:gridCol w="1522523"/>
                <a:gridCol w="1522523"/>
                <a:gridCol w="1522523"/>
              </a:tblGrid>
              <a:tr h="357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s-EC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 F.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0g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10g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15g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7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169,26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646,62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222,17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422,32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</a:tr>
              <a:tr h="357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17,79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33,75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19,67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26,51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7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B/C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1,19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1,71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1,24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1,46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</a:tr>
              <a:tr h="357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4,42 años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3,25 años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4,25 años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3,67 años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5304020" y="2129054"/>
            <a:ext cx="1160060" cy="13784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2986585" y="43728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Los mejores indicadores presentó el tratamiento con 5g de inclusión de probiótico en dieta que el resto de tratamientos 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3850783" y="3625380"/>
            <a:ext cx="965915" cy="3477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52 </a:t>
            </a:r>
            <a:r>
              <a:rPr lang="es-EC" dirty="0" err="1" smtClean="0"/>
              <a:t>ctv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6991082" y="3638655"/>
            <a:ext cx="965915" cy="3477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47 </a:t>
            </a:r>
            <a:r>
              <a:rPr lang="es-EC" dirty="0" err="1" smtClean="0"/>
              <a:t>ctv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8483717" y="3638654"/>
            <a:ext cx="965915" cy="3477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25 </a:t>
            </a:r>
            <a:r>
              <a:rPr lang="es-EC" dirty="0" err="1" smtClean="0"/>
              <a:t>ctv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087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9325970" y="0"/>
            <a:ext cx="2866030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CONCLUSIONES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49943" y="691122"/>
            <a:ext cx="10958285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inclusión del probiótico a base de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Bacillus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spp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y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Paracoccus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en dietas balanceadas mostró efectos positivos en la productividad de tilapia híbrida. La inclusión de 5g de probiótico reportó los mejores resultados en parámetros métricos, con incremento de 17,91% en peso corporal, 9,32% en largo total y 5,83% en ancho total, con respecto al tratamiento testigo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aumento de pH y el incremento en la concentración de NH3 en la piscina testigo, afectaron negativamente la ganancia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peso, factor de conversión alimenticia y eficiencia alimenticia en los animales 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 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día 40 y 50 del periodo experimental. </a:t>
            </a:r>
            <a:endParaRPr lang="es-ES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los animales con inclusión de 5g de probiótico en dieta se evidenció valores óptimos en el porcentaje de hematocrito y en las concentraciones de: hemoglobina, glucosa, proteína total, albúmina y globulina. 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5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5429" y="1030075"/>
            <a:ext cx="10755085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los perfiles de flora bacteriana de los animales tratados con el probiótico se identificó la presencia de bacterias benéficas de los géneros: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Bacillus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Lactobacillus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así en el tracto digestivo de los animales testigo en donde se identificó menor variedad de bacterias benéficas y la presencia bacterias patógenas como: </a:t>
            </a:r>
            <a:r>
              <a:rPr lang="es-E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Morganella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Raoultella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y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Edwardsiella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C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inclusión de 5g del probiótico a base de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Bacillus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spp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y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Paracoccus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dietas balanceadas de tilapia híbrida, reportó los mejores indicadores financieros, con un VAN de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646,62, TIR de 33,75, TRI de 3,25 años, ROE de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27,19%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un beneficio-costo mayor en $0,52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relación al tratamiento testigo.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325970" y="0"/>
            <a:ext cx="2866030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CONCLUSIONES</a:t>
            </a:r>
            <a:endParaRPr lang="es-EC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5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7" y="204710"/>
            <a:ext cx="3810000" cy="3133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434170" y="3721505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PROBIÓTICOS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0650168" y="5931290"/>
            <a:ext cx="1541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(López, 2011).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7746005" y="4385626"/>
            <a:ext cx="40488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E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 primer probiótico se registró en 1992 y fue una cepa no patógena de </a:t>
            </a:r>
            <a:r>
              <a:rPr lang="es-EC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Vibrio </a:t>
            </a:r>
            <a:r>
              <a:rPr lang="es-EC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alginolyticus</a:t>
            </a:r>
            <a:endParaRPr lang="es-EC" dirty="0"/>
          </a:p>
        </p:txBody>
      </p:sp>
      <p:sp>
        <p:nvSpPr>
          <p:cNvPr id="15" name="Flecha derecha 14"/>
          <p:cNvSpPr/>
          <p:nvPr/>
        </p:nvSpPr>
        <p:spPr>
          <a:xfrm>
            <a:off x="7081258" y="4776923"/>
            <a:ext cx="229117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6445972" y="484882"/>
            <a:ext cx="3355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ndustria y biotecnología moderna</a:t>
            </a:r>
          </a:p>
          <a:p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7401270" y="1166397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búsqueda </a:t>
            </a:r>
            <a:endParaRPr lang="es-EC" dirty="0"/>
          </a:p>
        </p:txBody>
      </p:sp>
      <p:sp>
        <p:nvSpPr>
          <p:cNvPr id="14" name="Rectángulo 13"/>
          <p:cNvSpPr/>
          <p:nvPr/>
        </p:nvSpPr>
        <p:spPr>
          <a:xfrm>
            <a:off x="6552876" y="1801746"/>
            <a:ext cx="3217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nuevos ingredientes alternativos </a:t>
            </a:r>
            <a:endParaRPr lang="es-EC" dirty="0"/>
          </a:p>
        </p:txBody>
      </p:sp>
      <p:sp>
        <p:nvSpPr>
          <p:cNvPr id="16" name="Rectángulo 15"/>
          <p:cNvSpPr/>
          <p:nvPr/>
        </p:nvSpPr>
        <p:spPr>
          <a:xfrm>
            <a:off x="5036361" y="257002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Mejoren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 capacidad digestiva </a:t>
            </a:r>
          </a:p>
          <a:p>
            <a:pPr algn="ctr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igorosidad 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ermita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 los peces en cultivo hacer frente a las enfermedades</a:t>
            </a:r>
            <a:endParaRPr lang="es-EC" dirty="0"/>
          </a:p>
        </p:txBody>
      </p:sp>
      <p:sp>
        <p:nvSpPr>
          <p:cNvPr id="17" name="Rectángulo 16"/>
          <p:cNvSpPr/>
          <p:nvPr/>
        </p:nvSpPr>
        <p:spPr>
          <a:xfrm>
            <a:off x="349972" y="436142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uplemento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microbiano formado por un cultivo simple o una mezcla de microorganismos que son adicionados con el propósito de manipular las comunidades microbianas presentes en los sistemas de producción (Balcázar, 2002).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lecha abajo 18"/>
          <p:cNvSpPr/>
          <p:nvPr/>
        </p:nvSpPr>
        <p:spPr>
          <a:xfrm>
            <a:off x="7746005" y="930731"/>
            <a:ext cx="251775" cy="23566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Flecha abajo 20"/>
          <p:cNvSpPr/>
          <p:nvPr/>
        </p:nvSpPr>
        <p:spPr>
          <a:xfrm>
            <a:off x="3134072" y="4108298"/>
            <a:ext cx="251775" cy="23566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Flecha abajo 21"/>
          <p:cNvSpPr/>
          <p:nvPr/>
        </p:nvSpPr>
        <p:spPr>
          <a:xfrm>
            <a:off x="7772517" y="1545473"/>
            <a:ext cx="251775" cy="23566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Flecha abajo 22"/>
          <p:cNvSpPr/>
          <p:nvPr/>
        </p:nvSpPr>
        <p:spPr>
          <a:xfrm>
            <a:off x="7832586" y="2224696"/>
            <a:ext cx="251775" cy="23566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9516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325970" y="0"/>
            <a:ext cx="2866030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RECOMENDACIONES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88685" y="566670"/>
            <a:ext cx="1181462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Es importante incluir el complejo probiótico a base de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Bacillus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spp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y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Paracoccus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en la dieta de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Oreochromis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en una dosificación de 5 g/kg de alimento balanceado en la etapa de crecimiento y engorde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Se recomienda evaluar los parámetros métricos y productivos en animales sin confinamiento y realizar el pesaje cada 20 días para evitar estrés en los peces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Para determinar la capacidad de remoción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s-EC" baseline="-25000" dirty="0" smtClean="0"/>
              <a:t>3</a:t>
            </a:r>
            <a:r>
              <a:rPr lang="es-EC" dirty="0" smtClean="0"/>
              <a:t>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del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probiótico, se debe efectuar un análisis físico-químico de calidad de agua en condiciones de laboratorio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Mediante el uso de técnicas moleculares, se sugiere analizar el perfil microbiológico a nivel de tracto digestivo de los animales, identificar y aislar bacterias con potencial probiótico bajo las mismas condiciones de este estudio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Para evaluar el efecto de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Bacillus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spp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y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Paracoccus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en la productividad de otras especies acuáticas, se recomienda utilizar las mismas dosificaciones utilizadas en el presente ensayo.</a:t>
            </a:r>
            <a:endParaRPr lang="es-EC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33" y="2797850"/>
            <a:ext cx="3564655" cy="132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Resultado de imagen para ecuaquim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994" y="3459582"/>
            <a:ext cx="2836674" cy="283667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479" y="2393462"/>
            <a:ext cx="2624208" cy="2484457"/>
          </a:xfrm>
          <a:prstGeom prst="rect">
            <a:avLst/>
          </a:prstGeom>
        </p:spPr>
      </p:pic>
      <p:pic>
        <p:nvPicPr>
          <p:cNvPr id="27652" name="Picture 4" descr="Resultado de imagen para graci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30" y="160338"/>
            <a:ext cx="5480950" cy="205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78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957589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HIPÓTESIS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524256" y="2294251"/>
            <a:ext cx="946142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H1. La inclusión  de un complejo probiótico a base de  </a:t>
            </a:r>
            <a:r>
              <a:rPr lang="es-EC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Bacilllus</a:t>
            </a:r>
            <a:r>
              <a:rPr lang="es-EC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spp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y</a:t>
            </a:r>
            <a:r>
              <a:rPr lang="es-EC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Paracoccus</a:t>
            </a:r>
            <a:r>
              <a:rPr lang="es-EC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es-EC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en dietas balanceadas para el cultivo de tilapia en etapa de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crecimiento y 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engorde, mejora los parámetros  productivos en relación a un sistema tradicional de cultivo.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4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957589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OBJETIVOS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81439" y="1724641"/>
            <a:ext cx="3376411" cy="2780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s-EC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Objetivo General</a:t>
            </a:r>
            <a:endParaRPr lang="es-EC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el efecto de </a:t>
            </a:r>
            <a:r>
              <a:rPr lang="es-EC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Bacillus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spp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y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Paracoccus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la productividad de tilapia híbrida en etapa de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crecimiento y engorde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Nanegal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provincia de Pichincha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327176" y="101217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Analizar los parámetros productivos de tilapia híbrida con un enfoque a la condición sanitaria, bajo la inclusión en dietas balanceadas de tres niveles de </a:t>
            </a:r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Bacillus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spp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y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Paracoccus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327176" y="256607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los perfiles de flora bacteriana a nivel intestinal  en el cultivo de tilapia bajo la inclusión en dietas balanceadas de tres niveles de </a:t>
            </a:r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Bacillus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spp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y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Paracoccus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C" dirty="0"/>
              <a:t>.</a:t>
            </a:r>
            <a:r>
              <a:rPr lang="es-EC" i="1" dirty="0"/>
              <a:t> 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5327176" y="422148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los indicadores financieros ROE, TIR, VAN, beneficio-costo y TRI proyectados para una producción industrial y acorde a los resultados de los tratamientos experimentales.</a:t>
            </a:r>
          </a:p>
        </p:txBody>
      </p:sp>
      <p:sp>
        <p:nvSpPr>
          <p:cNvPr id="7" name="Rectángulo 6"/>
          <p:cNvSpPr/>
          <p:nvPr/>
        </p:nvSpPr>
        <p:spPr>
          <a:xfrm rot="16200000">
            <a:off x="3235779" y="2773714"/>
            <a:ext cx="3070809" cy="74805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 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3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957589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214189" y="382004"/>
            <a:ext cx="3732753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Ubicación del lugar de investigación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583518" y="1021282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Centro Piscícola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Nanegal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3127257" y="2029893"/>
            <a:ext cx="373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proyecto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una extensión de 1,5 ha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3174362" y="2914008"/>
            <a:ext cx="3494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2095" algn="ctr"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Gobierno Autónomo Descentralizado de la Provincia de Pichincha.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115243" y="4468482"/>
            <a:ext cx="337041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Altitud:1199 </a:t>
            </a:r>
            <a:r>
              <a:rPr lang="es-EC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m.s.n.m</a:t>
            </a:r>
            <a:endParaRPr lang="es-EC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 Media 28 °C</a:t>
            </a:r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 Mínima 12 °C.</a:t>
            </a:r>
          </a:p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recipitación mensual 227,31 mm</a:t>
            </a:r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 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86%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echa derecha 10"/>
          <p:cNvSpPr/>
          <p:nvPr/>
        </p:nvSpPr>
        <p:spPr>
          <a:xfrm rot="5400000">
            <a:off x="4670344" y="1601555"/>
            <a:ext cx="357809" cy="268303"/>
          </a:xfrm>
          <a:prstGeom prst="rightArrow">
            <a:avLst>
              <a:gd name="adj1" fmla="val 50000"/>
              <a:gd name="adj2" fmla="val 4259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9876371" y="6392092"/>
            <a:ext cx="2243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Google </a:t>
            </a:r>
            <a:r>
              <a:rPr lang="es-EC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Maps</a:t>
            </a:r>
            <a:endParaRPr lang="es-EC" dirty="0"/>
          </a:p>
        </p:txBody>
      </p:sp>
      <p:pic>
        <p:nvPicPr>
          <p:cNvPr id="1026" name="Picture 2" descr="https://scontent.fuio4-1.fna.fbcdn.net/v/t1.15752-9/35532031_2604600926232831_6510931822417805312_n.jpg?_nc_cat=0&amp;oh=a13dd0231daa79e1ae09e1b2e6b87d51&amp;oe=5BA2B89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" r="2210" b="11754"/>
          <a:stretch/>
        </p:blipFill>
        <p:spPr bwMode="auto">
          <a:xfrm>
            <a:off x="297936" y="1222839"/>
            <a:ext cx="2730768" cy="426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uio4-1.fna.fbcdn.net/v/t1.15752-9/35480006_2604604252899165_4325680547004153856_n.jpg?_nc_cat=0&amp;oh=5f00d3a89ed801c3ec13d12f3f3ab47c&amp;oe=5B9F025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" r="-1789" b="14481"/>
          <a:stretch/>
        </p:blipFill>
        <p:spPr bwMode="auto">
          <a:xfrm>
            <a:off x="6868449" y="1293055"/>
            <a:ext cx="2931575" cy="419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ipse 17"/>
          <p:cNvSpPr/>
          <p:nvPr/>
        </p:nvSpPr>
        <p:spPr>
          <a:xfrm>
            <a:off x="443594" y="2555199"/>
            <a:ext cx="2327003" cy="17761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Elipse 18"/>
          <p:cNvSpPr/>
          <p:nvPr/>
        </p:nvSpPr>
        <p:spPr>
          <a:xfrm>
            <a:off x="8718958" y="2555199"/>
            <a:ext cx="432174" cy="3957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19"/>
          <p:cNvSpPr/>
          <p:nvPr/>
        </p:nvSpPr>
        <p:spPr>
          <a:xfrm>
            <a:off x="660858" y="5761144"/>
            <a:ext cx="200492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FASE DE CAMPO</a:t>
            </a:r>
            <a:endParaRPr lang="es-EC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6801086" y="5759318"/>
            <a:ext cx="315325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FASE DE LABORATORIO</a:t>
            </a:r>
            <a:endParaRPr lang="es-EC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lecha derecha 23"/>
          <p:cNvSpPr/>
          <p:nvPr/>
        </p:nvSpPr>
        <p:spPr>
          <a:xfrm rot="5400000">
            <a:off x="4691555" y="2507537"/>
            <a:ext cx="357809" cy="268303"/>
          </a:xfrm>
          <a:prstGeom prst="rightArrow">
            <a:avLst>
              <a:gd name="adj1" fmla="val 50000"/>
              <a:gd name="adj2" fmla="val 4259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Flecha derecha 24"/>
          <p:cNvSpPr/>
          <p:nvPr/>
        </p:nvSpPr>
        <p:spPr>
          <a:xfrm rot="5400000">
            <a:off x="4670343" y="3999054"/>
            <a:ext cx="357809" cy="268303"/>
          </a:xfrm>
          <a:prstGeom prst="rightArrow">
            <a:avLst>
              <a:gd name="adj1" fmla="val 50000"/>
              <a:gd name="adj2" fmla="val 4259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Rectángulo 25"/>
          <p:cNvSpPr/>
          <p:nvPr/>
        </p:nvSpPr>
        <p:spPr>
          <a:xfrm>
            <a:off x="9953656" y="1620734"/>
            <a:ext cx="18462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Laboratorio de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Recursos Acuáticos y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Acuicultura</a:t>
            </a:r>
          </a:p>
          <a:p>
            <a:pPr algn="ctr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sp>
        <p:nvSpPr>
          <p:cNvPr id="21" name="Rectángulo 20"/>
          <p:cNvSpPr/>
          <p:nvPr/>
        </p:nvSpPr>
        <p:spPr>
          <a:xfrm>
            <a:off x="10575568" y="3962045"/>
            <a:ext cx="845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IASA I</a:t>
            </a:r>
          </a:p>
        </p:txBody>
      </p:sp>
      <p:sp>
        <p:nvSpPr>
          <p:cNvPr id="28" name="Flecha derecha 27"/>
          <p:cNvSpPr/>
          <p:nvPr/>
        </p:nvSpPr>
        <p:spPr>
          <a:xfrm rot="5400000">
            <a:off x="10697864" y="3240908"/>
            <a:ext cx="357809" cy="268303"/>
          </a:xfrm>
          <a:prstGeom prst="rightArrow">
            <a:avLst>
              <a:gd name="adj1" fmla="val 50000"/>
              <a:gd name="adj2" fmla="val 4259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63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957589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METODOLOGÍA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695971" y="382004"/>
            <a:ext cx="2351926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Instalación del ensayo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947499" y="2179359"/>
            <a:ext cx="3704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Nitrodesinfect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con una dosis de 1g/L</a:t>
            </a:r>
            <a:endParaRPr lang="es-EC" dirty="0"/>
          </a:p>
        </p:txBody>
      </p:sp>
      <p:sp>
        <p:nvSpPr>
          <p:cNvPr id="16" name="Rectángulo 15"/>
          <p:cNvSpPr/>
          <p:nvPr/>
        </p:nvSpPr>
        <p:spPr>
          <a:xfrm>
            <a:off x="7047897" y="1273280"/>
            <a:ext cx="5096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Utilizando un rastrillo se removió la capa superficial </a:t>
            </a:r>
            <a:endParaRPr lang="es-EC" dirty="0"/>
          </a:p>
        </p:txBody>
      </p:sp>
      <p:sp>
        <p:nvSpPr>
          <p:cNvPr id="17" name="Rectángulo 16"/>
          <p:cNvSpPr/>
          <p:nvPr/>
        </p:nvSpPr>
        <p:spPr>
          <a:xfrm>
            <a:off x="7326095" y="3441012"/>
            <a:ext cx="4539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arbonato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calcio con una dosis de 800kg/ha</a:t>
            </a:r>
            <a:endParaRPr lang="es-EC" dirty="0"/>
          </a:p>
        </p:txBody>
      </p:sp>
      <p:sp>
        <p:nvSpPr>
          <p:cNvPr id="18" name="Rectángulo 17"/>
          <p:cNvSpPr/>
          <p:nvPr/>
        </p:nvSpPr>
        <p:spPr>
          <a:xfrm>
            <a:off x="7047897" y="4702665"/>
            <a:ext cx="4962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Jaulas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1 metro cúbico debidamente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rotuladas</a:t>
            </a:r>
          </a:p>
          <a:p>
            <a:pPr algn="ctr"/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lavadas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y desinfectadas </a:t>
            </a:r>
            <a:endParaRPr lang="es-EC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77" y="1109342"/>
            <a:ext cx="2159023" cy="2878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AutoShape 4" descr="blob:https://www.icloud.com/02efe41b-2b14-496f-b042-39a7efd377b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20" y="4200594"/>
            <a:ext cx="2455938" cy="2162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273" y="950453"/>
            <a:ext cx="2397357" cy="3196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lecha abajo 25"/>
          <p:cNvSpPr/>
          <p:nvPr/>
        </p:nvSpPr>
        <p:spPr>
          <a:xfrm>
            <a:off x="9564834" y="1738213"/>
            <a:ext cx="235095" cy="35055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Flecha abajo 26"/>
          <p:cNvSpPr/>
          <p:nvPr/>
        </p:nvSpPr>
        <p:spPr>
          <a:xfrm>
            <a:off x="9548206" y="2847015"/>
            <a:ext cx="235095" cy="35055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Flecha abajo 27"/>
          <p:cNvSpPr/>
          <p:nvPr/>
        </p:nvSpPr>
        <p:spPr>
          <a:xfrm>
            <a:off x="9548206" y="4089940"/>
            <a:ext cx="235095" cy="35055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58" name="Picture 10" descr="https://scontent.fuio4-1.fna.fbcdn.net/v/t1.15752-9/35646015_2604733762886214_6043355972901011456_n.jpg?_nc_cat=0&amp;oh=92cd8789437a1e52e64bae496633aa63&amp;oe=5BC3FEC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273" y="4200594"/>
            <a:ext cx="2637428" cy="1978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47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957589" cy="566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METODOLOGÍA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858602" y="566670"/>
            <a:ext cx="2492990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Siembra de organismos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143911" y="4914940"/>
            <a:ext cx="6362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144  tilapias con un peso promedio inicial de 42,64 </a:t>
            </a:r>
            <a:r>
              <a:rPr lang="es-EC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0,68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155077" y="5556330"/>
            <a:ext cx="5598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Densidad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carga animal de 12 animales por metro cúbico</a:t>
            </a:r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1947968"/>
            <a:ext cx="2761397" cy="207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AutoShape 2" descr="blob:https://www.icloud.com/8ab5412b-7ee4-41c1-82e9-87bba94faf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190" y="1286654"/>
            <a:ext cx="2517171" cy="3356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AutoShape 4" descr="blob:https://www.icloud.com/08efdd0a-355b-44f1-952f-147f1347b3f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993" y="1293106"/>
            <a:ext cx="2428733" cy="323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s://scontent.fuio4-1.fna.fbcdn.net/v/t1.15752-9/35524891_2604733699552887_3451231149773291520_n.jpg?_nc_cat=0&amp;oh=1e7100d5ef2897be9685c932894960a4&amp;oe=5BC215EC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9" b="11834"/>
          <a:stretch/>
        </p:blipFill>
        <p:spPr bwMode="auto">
          <a:xfrm>
            <a:off x="9081842" y="1828426"/>
            <a:ext cx="2750966" cy="2272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00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1444</TotalTime>
  <Words>4618</Words>
  <Application>Microsoft Office PowerPoint</Application>
  <PresentationFormat>Personalizado</PresentationFormat>
  <Paragraphs>1420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Retrospección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Liz Mantilla Gamboa</dc:creator>
  <cp:lastModifiedBy>USUARIO</cp:lastModifiedBy>
  <cp:revision>104</cp:revision>
  <dcterms:created xsi:type="dcterms:W3CDTF">2018-06-16T17:31:25Z</dcterms:created>
  <dcterms:modified xsi:type="dcterms:W3CDTF">2018-07-23T16:52:43Z</dcterms:modified>
</cp:coreProperties>
</file>