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98" r:id="rId14"/>
    <p:sldId id="270" r:id="rId15"/>
    <p:sldId id="271" r:id="rId16"/>
    <p:sldId id="272" r:id="rId17"/>
    <p:sldId id="273" r:id="rId18"/>
    <p:sldId id="274" r:id="rId19"/>
    <p:sldId id="275" r:id="rId20"/>
    <p:sldId id="276" r:id="rId21"/>
    <p:sldId id="282" r:id="rId22"/>
    <p:sldId id="283" r:id="rId23"/>
    <p:sldId id="286" r:id="rId24"/>
    <p:sldId id="292" r:id="rId25"/>
    <p:sldId id="290" r:id="rId26"/>
    <p:sldId id="291" r:id="rId27"/>
    <p:sldId id="293" r:id="rId28"/>
    <p:sldId id="294" r:id="rId29"/>
    <p:sldId id="301" r:id="rId30"/>
    <p:sldId id="295" r:id="rId31"/>
    <p:sldId id="296" r:id="rId32"/>
    <p:sldId id="302" r:id="rId33"/>
    <p:sldId id="297" r:id="rId34"/>
  </p:sldIdLst>
  <p:sldSz cx="9398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9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3CA"/>
          </a:solidFill>
        </a:fill>
      </a:tcStyle>
    </a:wholeTbl>
    <a:band2H>
      <a:tcTxStyle/>
      <a:tcStyle>
        <a:tcBdr/>
        <a:fill>
          <a:solidFill>
            <a:srgbClr val="F8EA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CBCB"/>
          </a:solidFill>
        </a:fill>
      </a:tcStyle>
    </a:wholeTbl>
    <a:band2H>
      <a:tcTxStyle/>
      <a:tcStyle>
        <a:tcBdr/>
        <a:fill>
          <a:solidFill>
            <a:srgbClr val="E9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3CCCB"/>
          </a:solidFill>
        </a:fill>
      </a:tcStyle>
    </a:wholeTbl>
    <a:band2H>
      <a:tcTxStyle/>
      <a:tcStyle>
        <a:tcBdr/>
        <a:fill>
          <a:solidFill>
            <a:srgbClr val="F9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92" d="100"/>
          <a:sy n="92" d="100"/>
        </p:scale>
        <p:origin x="-774" y="-102"/>
      </p:cViewPr>
      <p:guideLst>
        <p:guide orient="horz" pos="2160"/>
        <p:guide pos="29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mliar\Downloads\PROP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grafic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TABLAS%20FIN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Fmliar\Downloads\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66466516182751"/>
          <c:y val="4.3811403747367438E-2"/>
          <c:w val="0.72242956035562211"/>
          <c:h val="0.71742207232061672"/>
        </c:manualLayout>
      </c:layout>
      <c:scatterChart>
        <c:scatterStyle val="lineMarker"/>
        <c:varyColors val="0"/>
        <c:ser>
          <c:idx val="1"/>
          <c:order val="1"/>
          <c:tx>
            <c:strRef>
              <c:f>'Hoja 1'!$C$2</c:f>
            </c:strRef>
          </c:tx>
          <c:spPr>
            <a:ln w="12700" cap="flat">
              <a:noFill/>
              <a:prstDash val="solid"/>
              <a:miter lim="400000"/>
            </a:ln>
            <a:effectLst/>
          </c:spPr>
          <c:xVal>
            <c:numRef>
              <c:f>'Hoja 1'!$B$4:$B$35</c:f>
            </c:numRef>
          </c:xVal>
          <c:yVal>
            <c:numRef>
              <c:f>'Hoja 1'!$C$4:$C$35</c:f>
            </c:numRef>
          </c:yVal>
          <c:smooth val="0"/>
          <c:extLst xmlns:c16r2="http://schemas.microsoft.com/office/drawing/2015/06/chart">
            <c:ext xmlns:c16="http://schemas.microsoft.com/office/drawing/2014/chart" uri="{C3380CC4-5D6E-409C-BE32-E72D297353CC}">
              <c16:uniqueId val="{00000000-8AEE-4AB8-BC0D-B289CE03CEA9}"/>
            </c:ext>
          </c:extLst>
        </c:ser>
        <c:ser>
          <c:idx val="0"/>
          <c:order val="0"/>
          <c:tx>
            <c:v>Series1</c:v>
          </c:tx>
          <c:spPr>
            <a:ln w="12700" cap="flat">
              <a:noFill/>
              <a:prstDash val="solid"/>
              <a:miter lim="400000"/>
            </a:ln>
            <a:effectLst/>
          </c:spPr>
          <c:marker>
            <c:symbol val="circle"/>
            <c:size val="6"/>
            <c:spPr>
              <a:solidFill>
                <a:srgbClr val="D5D5D5"/>
              </a:solidFill>
              <a:ln w="25400" cap="flat">
                <a:solidFill>
                  <a:srgbClr val="54585F"/>
                </a:solidFill>
                <a:prstDash val="solid"/>
                <a:miter lim="400000"/>
              </a:ln>
              <a:effectLst/>
            </c:spPr>
          </c:marker>
          <c:trendline>
            <c:spPr>
              <a:ln w="25400" cap="flat">
                <a:solidFill>
                  <a:srgbClr val="808792"/>
                </a:solidFill>
                <a:prstDash val="solid"/>
                <a:miter lim="400000"/>
              </a:ln>
              <a:effectLst>
                <a:outerShdw blurRad="12700" dist="25400" dir="7320000" algn="tl">
                  <a:srgbClr val="000000">
                    <a:alpha val="25000"/>
                  </a:srgbClr>
                </a:outerShdw>
              </a:effectLst>
            </c:spPr>
            <c:trendlineType val="linear"/>
            <c:dispRSqr val="1"/>
            <c:dispEq val="1"/>
            <c:trendlineLbl>
              <c:layout>
                <c:manualLayout>
                  <c:x val="-0.23582974209115254"/>
                  <c:y val="2.7695081483093603E-2"/>
                </c:manualLayout>
              </c:layout>
              <c:numFmt formatCode="General" sourceLinked="0"/>
              <c:txPr>
                <a:bodyPr/>
                <a:lstStyle/>
                <a:p>
                  <a:pPr>
                    <a:defRPr lang="es-ES"/>
                  </a:pPr>
                  <a:endParaRPr lang="es-ES"/>
                </a:p>
              </c:txPr>
            </c:trendlineLbl>
          </c:trendline>
          <c:xVal>
            <c:numRef>
              <c:f>[PROPI.xlsx]PROPIA!$BC$4:$BC$35</c:f>
              <c:numCache>
                <c:formatCode>General</c:formatCode>
                <c:ptCount val="32"/>
                <c:pt idx="0">
                  <c:v>70.58</c:v>
                </c:pt>
                <c:pt idx="1">
                  <c:v>48.3</c:v>
                </c:pt>
                <c:pt idx="2">
                  <c:v>25.110000000000031</c:v>
                </c:pt>
                <c:pt idx="3">
                  <c:v>27.04</c:v>
                </c:pt>
                <c:pt idx="4">
                  <c:v>22.85</c:v>
                </c:pt>
                <c:pt idx="5">
                  <c:v>36.21</c:v>
                </c:pt>
                <c:pt idx="6">
                  <c:v>29.45</c:v>
                </c:pt>
                <c:pt idx="7">
                  <c:v>31.18</c:v>
                </c:pt>
                <c:pt idx="8">
                  <c:v>44.38</c:v>
                </c:pt>
                <c:pt idx="9">
                  <c:v>49.55</c:v>
                </c:pt>
                <c:pt idx="10">
                  <c:v>21.89</c:v>
                </c:pt>
                <c:pt idx="11">
                  <c:v>28.4</c:v>
                </c:pt>
                <c:pt idx="12">
                  <c:v>26.04</c:v>
                </c:pt>
                <c:pt idx="13">
                  <c:v>40.4</c:v>
                </c:pt>
                <c:pt idx="14">
                  <c:v>28.41</c:v>
                </c:pt>
                <c:pt idx="15">
                  <c:v>37.800000000000004</c:v>
                </c:pt>
                <c:pt idx="16">
                  <c:v>62.42</c:v>
                </c:pt>
                <c:pt idx="17">
                  <c:v>46.4</c:v>
                </c:pt>
                <c:pt idx="18">
                  <c:v>28.959999999999987</c:v>
                </c:pt>
                <c:pt idx="19">
                  <c:v>34.980000000000004</c:v>
                </c:pt>
                <c:pt idx="20">
                  <c:v>34.480000000000004</c:v>
                </c:pt>
                <c:pt idx="21">
                  <c:v>33.980000000000004</c:v>
                </c:pt>
                <c:pt idx="22">
                  <c:v>24.38</c:v>
                </c:pt>
                <c:pt idx="23">
                  <c:v>38.6</c:v>
                </c:pt>
                <c:pt idx="24">
                  <c:v>43.68</c:v>
                </c:pt>
                <c:pt idx="25">
                  <c:v>47.08</c:v>
                </c:pt>
                <c:pt idx="26">
                  <c:v>30.73</c:v>
                </c:pt>
                <c:pt idx="27">
                  <c:v>27.610000000000031</c:v>
                </c:pt>
                <c:pt idx="28">
                  <c:v>33.870000000000005</c:v>
                </c:pt>
                <c:pt idx="29">
                  <c:v>34.220000000000013</c:v>
                </c:pt>
                <c:pt idx="30">
                  <c:v>27.99</c:v>
                </c:pt>
                <c:pt idx="31">
                  <c:v>37.14</c:v>
                </c:pt>
              </c:numCache>
            </c:numRef>
          </c:xVal>
          <c:yVal>
            <c:numRef>
              <c:f>[PROPI.xlsx]PROPIA!$L$4:$L$35</c:f>
              <c:numCache>
                <c:formatCode>0.00</c:formatCode>
                <c:ptCount val="32"/>
                <c:pt idx="0" formatCode="General">
                  <c:v>4909.1000000000004</c:v>
                </c:pt>
                <c:pt idx="1">
                  <c:v>5251.3571229971003</c:v>
                </c:pt>
                <c:pt idx="2" formatCode="General">
                  <c:v>985.57720462046234</c:v>
                </c:pt>
                <c:pt idx="3" formatCode="General">
                  <c:v>950</c:v>
                </c:pt>
                <c:pt idx="4" formatCode="General">
                  <c:v>709.38023227928352</c:v>
                </c:pt>
                <c:pt idx="5" formatCode="General">
                  <c:v>2328.9</c:v>
                </c:pt>
                <c:pt idx="6">
                  <c:v>1509.142647109155</c:v>
                </c:pt>
                <c:pt idx="7">
                  <c:v>1631.8849710783095</c:v>
                </c:pt>
                <c:pt idx="8">
                  <c:v>3914.438894847392</c:v>
                </c:pt>
                <c:pt idx="9">
                  <c:v>2204.6297054194447</c:v>
                </c:pt>
                <c:pt idx="10" formatCode="General">
                  <c:v>928.32188207546596</c:v>
                </c:pt>
                <c:pt idx="11">
                  <c:v>1273.9484612322901</c:v>
                </c:pt>
                <c:pt idx="12">
                  <c:v>1120.0236666666669</c:v>
                </c:pt>
                <c:pt idx="13">
                  <c:v>1642.4454084411711</c:v>
                </c:pt>
                <c:pt idx="14">
                  <c:v>1368.3449969896299</c:v>
                </c:pt>
                <c:pt idx="15">
                  <c:v>1352.5</c:v>
                </c:pt>
                <c:pt idx="16">
                  <c:v>3894.2763875555002</c:v>
                </c:pt>
                <c:pt idx="17">
                  <c:v>2123.1462499999802</c:v>
                </c:pt>
                <c:pt idx="18">
                  <c:v>1400.951</c:v>
                </c:pt>
                <c:pt idx="19">
                  <c:v>1456.1208428425398</c:v>
                </c:pt>
                <c:pt idx="20">
                  <c:v>1687.5496392779958</c:v>
                </c:pt>
                <c:pt idx="21">
                  <c:v>1270.4000000000001</c:v>
                </c:pt>
                <c:pt idx="22" formatCode="General">
                  <c:v>755.0305036800014</c:v>
                </c:pt>
                <c:pt idx="23" formatCode="General">
                  <c:v>1682.4</c:v>
                </c:pt>
                <c:pt idx="24">
                  <c:v>3024.184564801878</c:v>
                </c:pt>
                <c:pt idx="25">
                  <c:v>2563.1119500000145</c:v>
                </c:pt>
                <c:pt idx="26">
                  <c:v>1829.2402333333328</c:v>
                </c:pt>
                <c:pt idx="27" formatCode="General">
                  <c:v>904.67350520308355</c:v>
                </c:pt>
                <c:pt idx="28">
                  <c:v>1531.2310343364898</c:v>
                </c:pt>
                <c:pt idx="29" formatCode="General">
                  <c:v>1716.2</c:v>
                </c:pt>
                <c:pt idx="30" formatCode="General">
                  <c:v>1406.5</c:v>
                </c:pt>
                <c:pt idx="31">
                  <c:v>1633.8204575345808</c:v>
                </c:pt>
              </c:numCache>
            </c:numRef>
          </c:yVal>
          <c:smooth val="0"/>
          <c:extLst xmlns:c16r2="http://schemas.microsoft.com/office/drawing/2015/06/chart">
            <c:ext xmlns:c16="http://schemas.microsoft.com/office/drawing/2014/chart" uri="{C3380CC4-5D6E-409C-BE32-E72D297353CC}">
              <c16:uniqueId val="{00000001-8AEE-4AB8-BC0D-B289CE03CEA9}"/>
            </c:ext>
          </c:extLst>
        </c:ser>
        <c:dLbls>
          <c:showLegendKey val="0"/>
          <c:showVal val="0"/>
          <c:showCatName val="0"/>
          <c:showSerName val="0"/>
          <c:showPercent val="0"/>
          <c:showBubbleSize val="0"/>
        </c:dLbls>
        <c:axId val="60060416"/>
        <c:axId val="60842752"/>
      </c:scatterChart>
      <c:valAx>
        <c:axId val="60060416"/>
        <c:scaling>
          <c:orientation val="minMax"/>
        </c:scaling>
        <c:delete val="0"/>
        <c:axPos val="b"/>
        <c:title>
          <c:tx>
            <c:rich>
              <a:bodyPr rot="0"/>
              <a:lstStyle/>
              <a:p>
                <a:pPr>
                  <a:defRPr lang="es-ES">
                    <a:latin typeface="Arial" pitchFamily="34" charset="0"/>
                    <a:cs typeface="Arial" pitchFamily="34" charset="0"/>
                  </a:defRPr>
                </a:pPr>
                <a:r>
                  <a:rPr lang="es-EC">
                    <a:latin typeface="Arial" pitchFamily="34" charset="0"/>
                    <a:cs typeface="Arial" pitchFamily="34" charset="0"/>
                  </a:rPr>
                  <a:t>Altura media de forrajes, cm</a:t>
                </a:r>
              </a:p>
            </c:rich>
          </c:tx>
          <c:overlay val="1"/>
        </c:title>
        <c:numFmt formatCode="General" sourceLinked="1"/>
        <c:majorTickMark val="none"/>
        <c:minorTickMark val="none"/>
        <c:tickLblPos val="nextTo"/>
        <c:spPr>
          <a:ln w="12700" cap="flat">
            <a:solidFill>
              <a:srgbClr val="000000"/>
            </a:solidFill>
            <a:prstDash val="solid"/>
            <a:miter lim="400000"/>
          </a:ln>
        </c:spPr>
        <c:txPr>
          <a:bodyPr rot="0"/>
          <a:lstStyle/>
          <a:p>
            <a:pPr>
              <a:defRPr lang="es-ES"/>
            </a:pPr>
            <a:endParaRPr lang="es-ES"/>
          </a:p>
        </c:txPr>
        <c:crossAx val="60842752"/>
        <c:crosses val="autoZero"/>
        <c:crossBetween val="between"/>
        <c:majorUnit val="13.333300000000001"/>
        <c:minorUnit val="6.6666699999999999"/>
      </c:valAx>
      <c:valAx>
        <c:axId val="60842752"/>
        <c:scaling>
          <c:orientation val="minMax"/>
        </c:scaling>
        <c:delete val="0"/>
        <c:axPos val="l"/>
        <c:majorGridlines>
          <c:spPr>
            <a:ln w="12700" cap="flat">
              <a:solidFill>
                <a:srgbClr val="B8B8B8"/>
              </a:solidFill>
              <a:prstDash val="solid"/>
              <a:miter lim="400000"/>
            </a:ln>
          </c:spPr>
        </c:majorGridlines>
        <c:title>
          <c:tx>
            <c:rich>
              <a:bodyPr rot="-5400000"/>
              <a:lstStyle/>
              <a:p>
                <a:pPr>
                  <a:defRPr lang="es-ES">
                    <a:latin typeface="Arial" pitchFamily="34" charset="0"/>
                    <a:cs typeface="Arial" pitchFamily="34" charset="0"/>
                  </a:defRPr>
                </a:pPr>
                <a:r>
                  <a:rPr lang="es-EC">
                    <a:latin typeface="Arial" pitchFamily="34" charset="0"/>
                    <a:cs typeface="Arial" pitchFamily="34" charset="0"/>
                  </a:rPr>
                  <a:t>Disponibilidad media de forrajes, kg MS/ha</a:t>
                </a:r>
              </a:p>
            </c:rich>
          </c:tx>
          <c:layout>
            <c:manualLayout>
              <c:xMode val="edge"/>
              <c:yMode val="edge"/>
              <c:x val="5.9530595637806966E-2"/>
              <c:y val="4.3811280435449046E-2"/>
            </c:manualLayout>
          </c:layout>
          <c:overlay val="1"/>
        </c:title>
        <c:numFmt formatCode="General" sourceLinked="1"/>
        <c:majorTickMark val="none"/>
        <c:minorTickMark val="none"/>
        <c:tickLblPos val="nextTo"/>
        <c:spPr>
          <a:ln w="12700" cap="flat">
            <a:solidFill>
              <a:srgbClr val="000000"/>
            </a:solidFill>
            <a:prstDash val="solid"/>
            <a:miter lim="400000"/>
          </a:ln>
        </c:spPr>
        <c:txPr>
          <a:bodyPr rot="0"/>
          <a:lstStyle/>
          <a:p>
            <a:pPr>
              <a:defRPr lang="es-ES"/>
            </a:pPr>
            <a:endParaRPr lang="es-ES"/>
          </a:p>
        </c:txPr>
        <c:crossAx val="60060416"/>
        <c:crosses val="autoZero"/>
        <c:crossBetween val="between"/>
        <c:majorUnit val="1000"/>
        <c:minorUnit val="500"/>
      </c:valAx>
      <c:spPr>
        <a:noFill/>
        <a:ln w="12700" cap="flat">
          <a:noFill/>
          <a:miter lim="400000"/>
        </a:ln>
        <a:effectLst/>
      </c:spPr>
    </c:plotArea>
    <c:plotVisOnly val="1"/>
    <c:dispBlanksAs val="gap"/>
    <c:showDLblsOverMax val="0"/>
  </c:chart>
  <c:spPr>
    <a:noFill/>
    <a:ln>
      <a:noFill/>
    </a:ln>
    <a:effectLst/>
  </c:spPr>
  <c:txPr>
    <a:bodyPr/>
    <a:lstStyle/>
    <a:p>
      <a:pPr>
        <a:defRPr sz="14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2181240502981"/>
          <c:y val="3.7021148218542022E-2"/>
          <c:w val="0.75277524519962058"/>
          <c:h val="0.70582284972999054"/>
        </c:manualLayout>
      </c:layout>
      <c:scatterChart>
        <c:scatterStyle val="lineMarker"/>
        <c:varyColors val="0"/>
        <c:ser>
          <c:idx val="0"/>
          <c:order val="0"/>
          <c:tx>
            <c:strRef>
              <c:f>'RESUMEN DIG MS IN VITRO'!$F$3</c:f>
              <c:strCache>
                <c:ptCount val="1"/>
                <c:pt idx="0">
                  <c:v>Forraje 24 h</c:v>
                </c:pt>
              </c:strCache>
            </c:strRef>
          </c:tx>
          <c:spPr>
            <a:ln w="12700" cap="flat">
              <a:noFill/>
              <a:prstDash val="solid"/>
              <a:miter lim="400000"/>
            </a:ln>
            <a:effectLst/>
          </c:spPr>
          <c:marker>
            <c:symbol val="circle"/>
            <c:size val="6"/>
            <c:spPr>
              <a:solidFill>
                <a:srgbClr val="D5D5D5"/>
              </a:solidFill>
              <a:ln w="25400" cap="flat">
                <a:solidFill>
                  <a:srgbClr val="54585F"/>
                </a:solidFill>
                <a:prstDash val="solid"/>
                <a:miter lim="400000"/>
              </a:ln>
              <a:effectLst/>
            </c:spPr>
          </c:marker>
          <c:trendline>
            <c:spPr>
              <a:ln w="25400" cap="flat">
                <a:solidFill>
                  <a:srgbClr val="000000"/>
                </a:solidFill>
                <a:prstDash val="solid"/>
                <a:miter lim="400000"/>
              </a:ln>
              <a:effectLst/>
            </c:spPr>
            <c:trendlineType val="linear"/>
            <c:dispRSqr val="1"/>
            <c:dispEq val="1"/>
            <c:trendlineLbl>
              <c:layout>
                <c:manualLayout>
                  <c:x val="-0.25470355209037576"/>
                  <c:y val="2.2612684168075892E-3"/>
                </c:manualLayout>
              </c:layout>
              <c:tx>
                <c:rich>
                  <a:bodyPr/>
                  <a:lstStyle/>
                  <a:p>
                    <a:pPr>
                      <a:defRPr lang="es-ES"/>
                    </a:pPr>
                    <a:r>
                      <a:rPr lang="en-US"/>
                      <a:t>y = 0,684x + 23,13
R² = 0,458</a:t>
                    </a:r>
                  </a:p>
                </c:rich>
              </c:tx>
              <c:numFmt formatCode="General" sourceLinked="0"/>
            </c:trendlineLbl>
          </c:trendline>
          <c:xVal>
            <c:numRef>
              <c:f>'RESUMEN DIG MS IN VITRO'!$D$4:$D$38</c:f>
              <c:numCache>
                <c:formatCode>0.00</c:formatCode>
                <c:ptCount val="32"/>
                <c:pt idx="0">
                  <c:v>56.35155300232978</c:v>
                </c:pt>
                <c:pt idx="1">
                  <c:v>63.874330872052973</c:v>
                </c:pt>
                <c:pt idx="2">
                  <c:v>73.922391817238363</c:v>
                </c:pt>
                <c:pt idx="3">
                  <c:v>46.373373166178013</c:v>
                </c:pt>
                <c:pt idx="4">
                  <c:v>65.103751471228648</c:v>
                </c:pt>
                <c:pt idx="5">
                  <c:v>54.683168733345767</c:v>
                </c:pt>
                <c:pt idx="6">
                  <c:v>66.166778669803449</c:v>
                </c:pt>
                <c:pt idx="7">
                  <c:v>71.597373065434709</c:v>
                </c:pt>
                <c:pt idx="8">
                  <c:v>54.328609544933528</c:v>
                </c:pt>
                <c:pt idx="9">
                  <c:v>65.663059446569449</c:v>
                </c:pt>
                <c:pt idx="10">
                  <c:v>70.652890189840178</c:v>
                </c:pt>
                <c:pt idx="11">
                  <c:v>56.201596185826595</c:v>
                </c:pt>
                <c:pt idx="12">
                  <c:v>54.302510702638656</c:v>
                </c:pt>
                <c:pt idx="13">
                  <c:v>64.07797036937454</c:v>
                </c:pt>
                <c:pt idx="14">
                  <c:v>75.572891109272078</c:v>
                </c:pt>
                <c:pt idx="15">
                  <c:v>72.003494650056453</c:v>
                </c:pt>
                <c:pt idx="16">
                  <c:v>61.435326695767444</c:v>
                </c:pt>
                <c:pt idx="17">
                  <c:v>62.722249607757675</c:v>
                </c:pt>
                <c:pt idx="18">
                  <c:v>71.165179390472048</c:v>
                </c:pt>
                <c:pt idx="19">
                  <c:v>54.803707449120346</c:v>
                </c:pt>
                <c:pt idx="20">
                  <c:v>53.221302581671566</c:v>
                </c:pt>
                <c:pt idx="21">
                  <c:v>64.127474939026158</c:v>
                </c:pt>
                <c:pt idx="22">
                  <c:v>74.429774717995258</c:v>
                </c:pt>
                <c:pt idx="23">
                  <c:v>75.969492040133701</c:v>
                </c:pt>
                <c:pt idx="24">
                  <c:v>45.226059896067689</c:v>
                </c:pt>
                <c:pt idx="25">
                  <c:v>68.256938721181058</c:v>
                </c:pt>
                <c:pt idx="26">
                  <c:v>66.706616471958725</c:v>
                </c:pt>
                <c:pt idx="27">
                  <c:v>61.206498024460032</c:v>
                </c:pt>
                <c:pt idx="28">
                  <c:v>55.370149658219148</c:v>
                </c:pt>
                <c:pt idx="29">
                  <c:v>66.279612693549751</c:v>
                </c:pt>
                <c:pt idx="30">
                  <c:v>65.568622274463479</c:v>
                </c:pt>
                <c:pt idx="31">
                  <c:v>73.276476053237758</c:v>
                </c:pt>
              </c:numCache>
            </c:numRef>
          </c:xVal>
          <c:yVal>
            <c:numRef>
              <c:f>'RESUMEN DIG MS IN VITRO'!$F$4:$F$38</c:f>
              <c:numCache>
                <c:formatCode>0.00</c:formatCode>
                <c:ptCount val="32"/>
                <c:pt idx="0">
                  <c:v>61.6510470624955</c:v>
                </c:pt>
                <c:pt idx="1">
                  <c:v>67.389870269165783</c:v>
                </c:pt>
                <c:pt idx="2">
                  <c:v>77.547310061714626</c:v>
                </c:pt>
                <c:pt idx="3">
                  <c:v>48.217140875600279</c:v>
                </c:pt>
                <c:pt idx="4">
                  <c:v>67.877300035053267</c:v>
                </c:pt>
                <c:pt idx="5">
                  <c:v>57.601653500972738</c:v>
                </c:pt>
                <c:pt idx="6">
                  <c:v>60.678392965995513</c:v>
                </c:pt>
                <c:pt idx="7">
                  <c:v>70.522770990890479</c:v>
                </c:pt>
                <c:pt idx="8">
                  <c:v>62.650211651115974</c:v>
                </c:pt>
                <c:pt idx="9">
                  <c:v>71.791453274099297</c:v>
                </c:pt>
                <c:pt idx="10">
                  <c:v>71.974699756373127</c:v>
                </c:pt>
                <c:pt idx="11">
                  <c:v>48.293939500778464</c:v>
                </c:pt>
                <c:pt idx="12">
                  <c:v>52.65479676524582</c:v>
                </c:pt>
                <c:pt idx="13">
                  <c:v>63.870725947031019</c:v>
                </c:pt>
                <c:pt idx="14">
                  <c:v>77.814111547841165</c:v>
                </c:pt>
                <c:pt idx="15">
                  <c:v>75.117613314095124</c:v>
                </c:pt>
                <c:pt idx="16">
                  <c:v>77.604493592679958</c:v>
                </c:pt>
                <c:pt idx="17">
                  <c:v>68.200342834395158</c:v>
                </c:pt>
                <c:pt idx="18">
                  <c:v>67.356475043678458</c:v>
                </c:pt>
                <c:pt idx="19">
                  <c:v>56.774148898631211</c:v>
                </c:pt>
                <c:pt idx="20">
                  <c:v>56.9243008159266</c:v>
                </c:pt>
                <c:pt idx="21">
                  <c:v>65.469990667328346</c:v>
                </c:pt>
                <c:pt idx="22">
                  <c:v>74.026271420898311</c:v>
                </c:pt>
                <c:pt idx="23">
                  <c:v>75.467063885934849</c:v>
                </c:pt>
                <c:pt idx="24">
                  <c:v>77.443329745888335</c:v>
                </c:pt>
                <c:pt idx="25">
                  <c:v>69.668572156024396</c:v>
                </c:pt>
                <c:pt idx="26">
                  <c:v>68.35566484864809</c:v>
                </c:pt>
                <c:pt idx="27">
                  <c:v>64.163807613757058</c:v>
                </c:pt>
                <c:pt idx="28">
                  <c:v>57.183132006134613</c:v>
                </c:pt>
                <c:pt idx="29">
                  <c:v>67.252279138516258</c:v>
                </c:pt>
                <c:pt idx="30">
                  <c:v>71.776143686802527</c:v>
                </c:pt>
                <c:pt idx="31">
                  <c:v>76.11999999999999</c:v>
                </c:pt>
              </c:numCache>
            </c:numRef>
          </c:yVal>
          <c:smooth val="0"/>
          <c:extLst xmlns:c16r2="http://schemas.microsoft.com/office/drawing/2015/06/chart">
            <c:ext xmlns:c16="http://schemas.microsoft.com/office/drawing/2014/chart" uri="{C3380CC4-5D6E-409C-BE32-E72D297353CC}">
              <c16:uniqueId val="{00000000-E936-4E8C-881A-CF264225EA60}"/>
            </c:ext>
          </c:extLst>
        </c:ser>
        <c:dLbls>
          <c:showLegendKey val="0"/>
          <c:showVal val="0"/>
          <c:showCatName val="0"/>
          <c:showSerName val="0"/>
          <c:showPercent val="0"/>
          <c:showBubbleSize val="0"/>
        </c:dLbls>
        <c:axId val="95070848"/>
        <c:axId val="69100288"/>
      </c:scatterChart>
      <c:valAx>
        <c:axId val="95070848"/>
        <c:scaling>
          <c:orientation val="minMax"/>
          <c:min val="38"/>
        </c:scaling>
        <c:delete val="0"/>
        <c:axPos val="b"/>
        <c:title>
          <c:tx>
            <c:rich>
              <a:bodyPr rot="0"/>
              <a:lstStyle/>
              <a:p>
                <a:pPr>
                  <a:defRPr lang="es-ES"/>
                </a:pPr>
                <a:r>
                  <a:rPr lang="es-EC"/>
                  <a:t>DIVMS Forraje 24h</a:t>
                </a:r>
              </a:p>
            </c:rich>
          </c:tx>
          <c:overlay val="1"/>
        </c:title>
        <c:numFmt formatCode="0.00" sourceLinked="1"/>
        <c:majorTickMark val="none"/>
        <c:minorTickMark val="none"/>
        <c:tickLblPos val="nextTo"/>
        <c:spPr>
          <a:ln w="12700" cap="flat">
            <a:solidFill>
              <a:srgbClr val="000000"/>
            </a:solidFill>
            <a:prstDash val="solid"/>
            <a:miter lim="400000"/>
          </a:ln>
        </c:spPr>
        <c:txPr>
          <a:bodyPr rot="0"/>
          <a:lstStyle/>
          <a:p>
            <a:pPr>
              <a:defRPr lang="es-ES"/>
            </a:pPr>
            <a:endParaRPr lang="es-ES"/>
          </a:p>
        </c:txPr>
        <c:crossAx val="69100288"/>
        <c:crosses val="autoZero"/>
        <c:crossBetween val="between"/>
        <c:majorUnit val="4.6666699999999999"/>
        <c:minorUnit val="2.3333300000000001"/>
      </c:valAx>
      <c:valAx>
        <c:axId val="69100288"/>
        <c:scaling>
          <c:orientation val="minMax"/>
          <c:min val="42"/>
        </c:scaling>
        <c:delete val="0"/>
        <c:axPos val="l"/>
        <c:majorGridlines>
          <c:spPr>
            <a:ln w="12700" cap="flat">
              <a:solidFill>
                <a:srgbClr val="B8B8B8"/>
              </a:solidFill>
              <a:prstDash val="solid"/>
              <a:miter lim="400000"/>
            </a:ln>
          </c:spPr>
        </c:majorGridlines>
        <c:title>
          <c:tx>
            <c:rich>
              <a:bodyPr rot="-5400000"/>
              <a:lstStyle/>
              <a:p>
                <a:pPr>
                  <a:defRPr lang="es-ES"/>
                </a:pPr>
                <a:r>
                  <a:rPr lang="es-EC"/>
                  <a:t>DISMS Forraje 24h</a:t>
                </a:r>
              </a:p>
            </c:rich>
          </c:tx>
          <c:layout>
            <c:manualLayout>
              <c:xMode val="edge"/>
              <c:yMode val="edge"/>
              <c:x val="1.1417551130890335E-2"/>
              <c:y val="0.15358793940407184"/>
            </c:manualLayout>
          </c:layout>
          <c:overlay val="1"/>
        </c:title>
        <c:numFmt formatCode="0.00" sourceLinked="1"/>
        <c:majorTickMark val="none"/>
        <c:minorTickMark val="none"/>
        <c:tickLblPos val="nextTo"/>
        <c:spPr>
          <a:ln w="12700" cap="flat">
            <a:solidFill>
              <a:srgbClr val="000000"/>
            </a:solidFill>
            <a:prstDash val="solid"/>
            <a:miter lim="400000"/>
          </a:ln>
        </c:spPr>
        <c:txPr>
          <a:bodyPr rot="0"/>
          <a:lstStyle/>
          <a:p>
            <a:pPr>
              <a:defRPr lang="es-ES"/>
            </a:pPr>
            <a:endParaRPr lang="es-ES"/>
          </a:p>
        </c:txPr>
        <c:crossAx val="95070848"/>
        <c:crosses val="autoZero"/>
        <c:crossBetween val="between"/>
        <c:majorUnit val="4.2222200000000001"/>
        <c:minorUnit val="2.11111"/>
      </c:valAx>
      <c:spPr>
        <a:noFill/>
        <a:ln w="12700" cap="flat">
          <a:noFill/>
          <a:miter lim="400000"/>
        </a:ln>
        <a:effectLst/>
      </c:spPr>
    </c:plotArea>
    <c:plotVisOnly val="1"/>
    <c:dispBlanksAs val="gap"/>
    <c:showDLblsOverMax val="0"/>
  </c:chart>
  <c:spPr>
    <a:noFill/>
    <a:ln>
      <a:noFill/>
    </a:ln>
    <a:effectLst/>
  </c:spPr>
  <c:txPr>
    <a:bodyPr/>
    <a:lstStyle/>
    <a:p>
      <a:pPr>
        <a:defRPr sz="1400">
          <a:latin typeface="Arial" pitchFamily="34" charset="0"/>
          <a:cs typeface="Arial" pitchFamily="34" charset="0"/>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53077520239591"/>
          <c:y val="6.1617331731838934E-2"/>
          <c:w val="0.76512175414692885"/>
          <c:h val="0.77219200142355848"/>
        </c:manualLayout>
      </c:layout>
      <c:scatterChart>
        <c:scatterStyle val="lineMarker"/>
        <c:varyColors val="0"/>
        <c:ser>
          <c:idx val="0"/>
          <c:order val="0"/>
          <c:tx>
            <c:v>Sin título 2</c:v>
          </c:tx>
          <c:spPr>
            <a:ln w="12700" cap="flat">
              <a:noFill/>
              <a:miter lim="400000"/>
            </a:ln>
            <a:effectLst/>
          </c:spPr>
          <c:marker>
            <c:symbol val="circle"/>
            <c:size val="4"/>
            <c:spPr>
              <a:solidFill>
                <a:srgbClr val="D5D5D5"/>
              </a:solidFill>
              <a:ln w="25400" cap="flat">
                <a:solidFill>
                  <a:srgbClr val="54585F"/>
                </a:solidFill>
                <a:prstDash val="solid"/>
                <a:miter lim="400000"/>
              </a:ln>
              <a:effectLst/>
            </c:spPr>
          </c:marker>
          <c:trendline>
            <c:spPr>
              <a:ln w="25400" cap="flat">
                <a:solidFill>
                  <a:srgbClr val="000000"/>
                </a:solidFill>
                <a:prstDash val="solid"/>
                <a:miter lim="400000"/>
              </a:ln>
              <a:effectLst>
                <a:outerShdw blurRad="12700" dist="25400" dir="7320000" algn="tl">
                  <a:srgbClr val="000000">
                    <a:alpha val="25000"/>
                  </a:srgbClr>
                </a:outerShdw>
              </a:effectLst>
            </c:spPr>
            <c:trendlineType val="linear"/>
            <c:dispRSqr val="1"/>
            <c:dispEq val="1"/>
            <c:trendlineLbl>
              <c:layout>
                <c:manualLayout>
                  <c:x val="-0.23280384371983834"/>
                  <c:y val="-0.12098245454426408"/>
                </c:manualLayout>
              </c:layout>
              <c:numFmt formatCode="General" sourceLinked="0"/>
              <c:txPr>
                <a:bodyPr/>
                <a:lstStyle/>
                <a:p>
                  <a:pPr>
                    <a:defRPr lang="es-ES" sz="1400">
                      <a:latin typeface="Arial" pitchFamily="34" charset="0"/>
                      <a:cs typeface="Arial" pitchFamily="34" charset="0"/>
                    </a:defRPr>
                  </a:pPr>
                  <a:endParaRPr lang="es-ES"/>
                </a:p>
              </c:txPr>
            </c:trendlineLbl>
          </c:trendline>
          <c:xVal>
            <c:numRef>
              <c:f>'CORRELACIONES DIGESTIBILIDAD'!$D$4:$D$38</c:f>
              <c:numCache>
                <c:formatCode>0.00</c:formatCode>
                <c:ptCount val="32"/>
                <c:pt idx="0">
                  <c:v>56.35155300232978</c:v>
                </c:pt>
                <c:pt idx="1">
                  <c:v>63.874330872052973</c:v>
                </c:pt>
                <c:pt idx="2">
                  <c:v>73.922391817238378</c:v>
                </c:pt>
                <c:pt idx="3">
                  <c:v>46.373373166178013</c:v>
                </c:pt>
                <c:pt idx="4">
                  <c:v>65.103751471228648</c:v>
                </c:pt>
                <c:pt idx="5">
                  <c:v>54.683168733345767</c:v>
                </c:pt>
                <c:pt idx="6">
                  <c:v>66.166778669803449</c:v>
                </c:pt>
                <c:pt idx="7">
                  <c:v>71.597373065434709</c:v>
                </c:pt>
                <c:pt idx="8">
                  <c:v>54.328609544933528</c:v>
                </c:pt>
                <c:pt idx="9">
                  <c:v>65.663059446569449</c:v>
                </c:pt>
                <c:pt idx="10">
                  <c:v>70.652890189840178</c:v>
                </c:pt>
                <c:pt idx="11">
                  <c:v>56.201596185826595</c:v>
                </c:pt>
                <c:pt idx="12">
                  <c:v>54.302510702638664</c:v>
                </c:pt>
                <c:pt idx="13">
                  <c:v>64.07797036937454</c:v>
                </c:pt>
                <c:pt idx="14">
                  <c:v>75.572891109272078</c:v>
                </c:pt>
                <c:pt idx="15">
                  <c:v>72.003494650056453</c:v>
                </c:pt>
                <c:pt idx="16">
                  <c:v>61.435326695767444</c:v>
                </c:pt>
                <c:pt idx="17">
                  <c:v>62.722249607757675</c:v>
                </c:pt>
                <c:pt idx="18">
                  <c:v>71.165179390472048</c:v>
                </c:pt>
                <c:pt idx="19">
                  <c:v>54.803707449120346</c:v>
                </c:pt>
                <c:pt idx="20">
                  <c:v>53.221302581671573</c:v>
                </c:pt>
                <c:pt idx="21">
                  <c:v>64.127474939026158</c:v>
                </c:pt>
                <c:pt idx="22">
                  <c:v>74.429774717995258</c:v>
                </c:pt>
                <c:pt idx="23">
                  <c:v>75.969492040133701</c:v>
                </c:pt>
                <c:pt idx="24">
                  <c:v>45.226059896067689</c:v>
                </c:pt>
                <c:pt idx="25">
                  <c:v>68.256938721181058</c:v>
                </c:pt>
                <c:pt idx="26">
                  <c:v>66.706616471958725</c:v>
                </c:pt>
                <c:pt idx="27">
                  <c:v>61.206498024460018</c:v>
                </c:pt>
                <c:pt idx="28">
                  <c:v>55.370149658219155</c:v>
                </c:pt>
                <c:pt idx="29">
                  <c:v>66.279612693549751</c:v>
                </c:pt>
                <c:pt idx="30">
                  <c:v>65.568622274463479</c:v>
                </c:pt>
                <c:pt idx="31">
                  <c:v>73.276476053237758</c:v>
                </c:pt>
              </c:numCache>
            </c:numRef>
          </c:xVal>
          <c:yVal>
            <c:numRef>
              <c:f>'CORRELACIONES DIGESTIBILIDAD'!$V$4:$V$38</c:f>
              <c:numCache>
                <c:formatCode>0.00</c:formatCode>
                <c:ptCount val="32"/>
                <c:pt idx="0">
                  <c:v>54.353085860146884</c:v>
                </c:pt>
                <c:pt idx="1">
                  <c:v>56.640960867152806</c:v>
                </c:pt>
                <c:pt idx="2">
                  <c:v>68.585725044431058</c:v>
                </c:pt>
                <c:pt idx="3">
                  <c:v>40.295451440079667</c:v>
                </c:pt>
                <c:pt idx="4">
                  <c:v>60.791202447171557</c:v>
                </c:pt>
                <c:pt idx="5">
                  <c:v>49.800793575781995</c:v>
                </c:pt>
                <c:pt idx="6">
                  <c:v>52.082312021360337</c:v>
                </c:pt>
                <c:pt idx="7">
                  <c:v>64.153989280418529</c:v>
                </c:pt>
                <c:pt idx="8">
                  <c:v>52.726965735809465</c:v>
                </c:pt>
                <c:pt idx="9">
                  <c:v>64.666547967934108</c:v>
                </c:pt>
                <c:pt idx="10">
                  <c:v>62.902683438065999</c:v>
                </c:pt>
                <c:pt idx="11">
                  <c:v>40.119777506884859</c:v>
                </c:pt>
                <c:pt idx="12">
                  <c:v>44.03615400311417</c:v>
                </c:pt>
                <c:pt idx="13">
                  <c:v>56.967218054239005</c:v>
                </c:pt>
                <c:pt idx="14">
                  <c:v>68.027459609195844</c:v>
                </c:pt>
                <c:pt idx="15">
                  <c:v>67.976102017450671</c:v>
                </c:pt>
                <c:pt idx="16">
                  <c:v>71.425377086282765</c:v>
                </c:pt>
                <c:pt idx="17">
                  <c:v>59.941507729111244</c:v>
                </c:pt>
                <c:pt idx="18">
                  <c:v>59.414482476298637</c:v>
                </c:pt>
                <c:pt idx="19">
                  <c:v>47.926484570414836</c:v>
                </c:pt>
                <c:pt idx="20">
                  <c:v>48.649450064940005</c:v>
                </c:pt>
                <c:pt idx="21">
                  <c:v>59.03621278368135</c:v>
                </c:pt>
                <c:pt idx="22">
                  <c:v>64.919723382220823</c:v>
                </c:pt>
                <c:pt idx="23">
                  <c:v>68.774847111851187</c:v>
                </c:pt>
                <c:pt idx="24">
                  <c:v>70.659342191093288</c:v>
                </c:pt>
                <c:pt idx="25">
                  <c:v>61.042365252974669</c:v>
                </c:pt>
                <c:pt idx="26">
                  <c:v>59.728445203463018</c:v>
                </c:pt>
                <c:pt idx="27">
                  <c:v>55.093156022269213</c:v>
                </c:pt>
                <c:pt idx="28">
                  <c:v>48.705309691033342</c:v>
                </c:pt>
                <c:pt idx="29">
                  <c:v>59.308108962759462</c:v>
                </c:pt>
                <c:pt idx="30">
                  <c:v>61.942523644926133</c:v>
                </c:pt>
                <c:pt idx="31">
                  <c:v>68.347328465156366</c:v>
                </c:pt>
              </c:numCache>
            </c:numRef>
          </c:yVal>
          <c:smooth val="0"/>
          <c:extLst xmlns:c16r2="http://schemas.microsoft.com/office/drawing/2015/06/chart">
            <c:ext xmlns:c16="http://schemas.microsoft.com/office/drawing/2014/chart" uri="{C3380CC4-5D6E-409C-BE32-E72D297353CC}">
              <c16:uniqueId val="{00000000-A65C-4F5B-9D64-DC8699297DA7}"/>
            </c:ext>
          </c:extLst>
        </c:ser>
        <c:dLbls>
          <c:showLegendKey val="0"/>
          <c:showVal val="0"/>
          <c:showCatName val="0"/>
          <c:showSerName val="0"/>
          <c:showPercent val="0"/>
          <c:showBubbleSize val="0"/>
        </c:dLbls>
        <c:axId val="69127168"/>
        <c:axId val="95085696"/>
      </c:scatterChart>
      <c:valAx>
        <c:axId val="69127168"/>
        <c:scaling>
          <c:orientation val="minMax"/>
          <c:min val="38"/>
        </c:scaling>
        <c:delete val="0"/>
        <c:axPos val="b"/>
        <c:title>
          <c:tx>
            <c:rich>
              <a:bodyPr rot="0"/>
              <a:lstStyle/>
              <a:p>
                <a:pPr>
                  <a:defRPr lang="es-ES" sz="1200" b="0" i="0" u="none" strike="noStrike">
                    <a:solidFill>
                      <a:srgbClr val="000000"/>
                    </a:solidFill>
                    <a:latin typeface="Arial"/>
                  </a:defRPr>
                </a:pPr>
                <a:r>
                  <a:rPr lang="es-EC" sz="1200" b="0" i="0" u="none" strike="noStrike">
                    <a:solidFill>
                      <a:srgbClr val="000000"/>
                    </a:solidFill>
                    <a:latin typeface="Arial"/>
                  </a:rPr>
                  <a:t>DIVMS Forraje 24h</a:t>
                </a:r>
              </a:p>
            </c:rich>
          </c:tx>
          <c:overlay val="1"/>
        </c:title>
        <c:numFmt formatCode="0.00" sourceLinked="1"/>
        <c:majorTickMark val="none"/>
        <c:minorTickMark val="none"/>
        <c:tickLblPos val="nextTo"/>
        <c:spPr>
          <a:ln w="12700" cap="flat">
            <a:solidFill>
              <a:srgbClr val="000000"/>
            </a:solidFill>
            <a:prstDash val="solid"/>
            <a:miter lim="400000"/>
          </a:ln>
        </c:spPr>
        <c:txPr>
          <a:bodyPr rot="0"/>
          <a:lstStyle/>
          <a:p>
            <a:pPr>
              <a:defRPr lang="es-ES" sz="1200" b="0" i="0" u="none" strike="noStrike">
                <a:solidFill>
                  <a:srgbClr val="000000"/>
                </a:solidFill>
                <a:latin typeface="Arial"/>
              </a:defRPr>
            </a:pPr>
            <a:endParaRPr lang="es-ES"/>
          </a:p>
        </c:txPr>
        <c:crossAx val="95085696"/>
        <c:crosses val="autoZero"/>
        <c:crossBetween val="between"/>
        <c:majorUnit val="10.5"/>
        <c:minorUnit val="5.25"/>
      </c:valAx>
      <c:valAx>
        <c:axId val="95085696"/>
        <c:scaling>
          <c:orientation val="minMax"/>
          <c:min val="33"/>
        </c:scaling>
        <c:delete val="0"/>
        <c:axPos val="l"/>
        <c:majorGridlines>
          <c:spPr>
            <a:ln w="12700" cap="flat">
              <a:solidFill>
                <a:srgbClr val="B8B8B8"/>
              </a:solidFill>
              <a:prstDash val="solid"/>
              <a:miter lim="400000"/>
            </a:ln>
          </c:spPr>
        </c:majorGridlines>
        <c:title>
          <c:tx>
            <c:rich>
              <a:bodyPr rot="-5400000"/>
              <a:lstStyle/>
              <a:p>
                <a:pPr>
                  <a:defRPr lang="es-ES" sz="1200" b="0" i="0" u="none" strike="noStrike">
                    <a:solidFill>
                      <a:srgbClr val="000000"/>
                    </a:solidFill>
                    <a:latin typeface="Arial"/>
                  </a:defRPr>
                </a:pPr>
                <a:r>
                  <a:rPr lang="es-EC" sz="1200" b="0" i="0" u="none" strike="noStrike">
                    <a:solidFill>
                      <a:srgbClr val="000000"/>
                    </a:solidFill>
                    <a:latin typeface="Arial"/>
                  </a:rPr>
                  <a:t>TDN Forraje 24h (%)</a:t>
                </a:r>
              </a:p>
            </c:rich>
          </c:tx>
          <c:overlay val="1"/>
        </c:title>
        <c:numFmt formatCode="0.00" sourceLinked="1"/>
        <c:majorTickMark val="none"/>
        <c:minorTickMark val="none"/>
        <c:tickLblPos val="nextTo"/>
        <c:spPr>
          <a:ln w="12700" cap="flat">
            <a:solidFill>
              <a:srgbClr val="000000"/>
            </a:solidFill>
            <a:prstDash val="solid"/>
            <a:miter lim="400000"/>
          </a:ln>
        </c:spPr>
        <c:txPr>
          <a:bodyPr rot="0"/>
          <a:lstStyle/>
          <a:p>
            <a:pPr>
              <a:defRPr lang="es-ES" sz="1200" b="0" i="0" u="none" strike="noStrike">
                <a:solidFill>
                  <a:srgbClr val="000000"/>
                </a:solidFill>
                <a:latin typeface="Arial"/>
              </a:defRPr>
            </a:pPr>
            <a:endParaRPr lang="es-ES"/>
          </a:p>
        </c:txPr>
        <c:crossAx val="69127168"/>
        <c:crosses val="autoZero"/>
        <c:crossBetween val="between"/>
        <c:majorUnit val="11.75"/>
        <c:minorUnit val="5.875"/>
      </c:valAx>
      <c:spPr>
        <a:noFill/>
        <a:ln w="12700" cap="flat">
          <a:noFill/>
          <a:miter lim="400000"/>
        </a:ln>
        <a:effectLst/>
      </c:spPr>
    </c:plotArea>
    <c:plotVisOnly val="1"/>
    <c:dispBlanksAs val="gap"/>
    <c:showDLblsOverMax val="0"/>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26379904117282"/>
          <c:y val="0.12758524039984936"/>
          <c:w val="0.74295153374089595"/>
          <c:h val="0.65781651976143229"/>
        </c:manualLayout>
      </c:layout>
      <c:scatterChart>
        <c:scatterStyle val="lineMarker"/>
        <c:varyColors val="0"/>
        <c:ser>
          <c:idx val="0"/>
          <c:order val="0"/>
          <c:tx>
            <c:strRef>
              <c:f>'Hoja 1'!$C$2</c:f>
              <c:strCache>
                <c:ptCount val="1"/>
              </c:strCache>
            </c:strRef>
          </c:tx>
          <c:spPr>
            <a:ln w="12700" cap="flat">
              <a:noFill/>
              <a:prstDash val="solid"/>
              <a:miter lim="400000"/>
            </a:ln>
            <a:effectLst/>
          </c:spPr>
          <c:marker>
            <c:symbol val="circle"/>
            <c:size val="6"/>
            <c:spPr>
              <a:solidFill>
                <a:srgbClr val="D5D5D5"/>
              </a:solidFill>
              <a:ln w="25400" cap="flat">
                <a:solidFill>
                  <a:srgbClr val="5E5E5E"/>
                </a:solidFill>
                <a:prstDash val="solid"/>
                <a:miter lim="400000"/>
              </a:ln>
              <a:effectLst/>
            </c:spPr>
          </c:marker>
          <c:trendline>
            <c:spPr>
              <a:ln w="25400" cap="flat">
                <a:solidFill>
                  <a:srgbClr val="000000"/>
                </a:solidFill>
                <a:prstDash val="solid"/>
                <a:miter lim="400000"/>
              </a:ln>
              <a:effectLst>
                <a:outerShdw blurRad="12700" dist="25400" dir="7320000" algn="tl">
                  <a:srgbClr val="000000">
                    <a:alpha val="25000"/>
                  </a:srgbClr>
                </a:outerShdw>
              </a:effectLst>
            </c:spPr>
            <c:trendlineType val="linear"/>
            <c:dispRSqr val="1"/>
            <c:dispEq val="1"/>
            <c:trendlineLbl>
              <c:layout>
                <c:manualLayout>
                  <c:x val="-0.10242775957958362"/>
                  <c:y val="7.1477551225828124E-3"/>
                </c:manualLayout>
              </c:layout>
              <c:numFmt formatCode="General" sourceLinked="0"/>
              <c:txPr>
                <a:bodyPr/>
                <a:lstStyle/>
                <a:p>
                  <a:pPr>
                    <a:defRPr lang="es-ES" sz="1400"/>
                  </a:pPr>
                  <a:endParaRPr lang="es-ES"/>
                </a:p>
              </c:txPr>
            </c:trendlineLbl>
          </c:trendline>
          <c:xVal>
            <c:numRef>
              <c:f>'Hoja 1'!$B$4:$B$35</c:f>
              <c:numCache>
                <c:formatCode>0.00</c:formatCode>
                <c:ptCount val="32"/>
                <c:pt idx="0">
                  <c:v>70.324589298803062</c:v>
                </c:pt>
                <c:pt idx="1">
                  <c:v>75.28466377968482</c:v>
                </c:pt>
                <c:pt idx="2">
                  <c:v>80.303620417274203</c:v>
                </c:pt>
                <c:pt idx="3">
                  <c:v>62.170653362771212</c:v>
                </c:pt>
                <c:pt idx="4">
                  <c:v>73.480499065733042</c:v>
                </c:pt>
                <c:pt idx="5">
                  <c:v>61.790000000000013</c:v>
                </c:pt>
                <c:pt idx="6">
                  <c:v>72.900000000000006</c:v>
                </c:pt>
                <c:pt idx="7">
                  <c:v>74.349999999999994</c:v>
                </c:pt>
                <c:pt idx="8">
                  <c:v>71.95</c:v>
                </c:pt>
                <c:pt idx="9">
                  <c:v>76.45</c:v>
                </c:pt>
                <c:pt idx="10">
                  <c:v>71.16</c:v>
                </c:pt>
                <c:pt idx="11">
                  <c:v>58.220000000000013</c:v>
                </c:pt>
                <c:pt idx="12">
                  <c:v>64.7</c:v>
                </c:pt>
                <c:pt idx="13">
                  <c:v>66.709999999999994</c:v>
                </c:pt>
                <c:pt idx="14">
                  <c:v>77.099999999999994</c:v>
                </c:pt>
                <c:pt idx="15">
                  <c:v>82.11</c:v>
                </c:pt>
                <c:pt idx="16">
                  <c:v>82.61999999999999</c:v>
                </c:pt>
                <c:pt idx="17">
                  <c:v>71.260000000000005</c:v>
                </c:pt>
                <c:pt idx="18">
                  <c:v>72.25</c:v>
                </c:pt>
                <c:pt idx="19">
                  <c:v>62.75</c:v>
                </c:pt>
                <c:pt idx="20">
                  <c:v>62.260000000000012</c:v>
                </c:pt>
                <c:pt idx="21">
                  <c:v>67.7</c:v>
                </c:pt>
                <c:pt idx="22">
                  <c:v>75.55</c:v>
                </c:pt>
                <c:pt idx="23">
                  <c:v>80.06</c:v>
                </c:pt>
                <c:pt idx="24">
                  <c:v>80.78</c:v>
                </c:pt>
                <c:pt idx="25">
                  <c:v>74.59</c:v>
                </c:pt>
                <c:pt idx="26">
                  <c:v>74.930000000000007</c:v>
                </c:pt>
                <c:pt idx="27">
                  <c:v>66.33</c:v>
                </c:pt>
                <c:pt idx="28">
                  <c:v>64.739999999999995</c:v>
                </c:pt>
                <c:pt idx="29">
                  <c:v>73.86999999999999</c:v>
                </c:pt>
                <c:pt idx="30">
                  <c:v>72.16</c:v>
                </c:pt>
                <c:pt idx="31">
                  <c:v>75.489999999999995</c:v>
                </c:pt>
              </c:numCache>
            </c:numRef>
          </c:xVal>
          <c:yVal>
            <c:numRef>
              <c:f>'Hoja 1'!$C$4:$C$35</c:f>
              <c:numCache>
                <c:formatCode>0.00</c:formatCode>
                <c:ptCount val="32"/>
                <c:pt idx="0">
                  <c:v>1.6</c:v>
                </c:pt>
                <c:pt idx="1">
                  <c:v>1.72</c:v>
                </c:pt>
                <c:pt idx="2">
                  <c:v>1.85</c:v>
                </c:pt>
                <c:pt idx="3">
                  <c:v>1.4</c:v>
                </c:pt>
                <c:pt idx="4">
                  <c:v>1.680000000000011</c:v>
                </c:pt>
                <c:pt idx="5">
                  <c:v>1.3900000000000001</c:v>
                </c:pt>
                <c:pt idx="6">
                  <c:v>1.6700000000000021</c:v>
                </c:pt>
                <c:pt idx="7">
                  <c:v>1.7</c:v>
                </c:pt>
                <c:pt idx="8">
                  <c:v>1.6400000000000001</c:v>
                </c:pt>
                <c:pt idx="9">
                  <c:v>1.75</c:v>
                </c:pt>
                <c:pt idx="10">
                  <c:v>1.62</c:v>
                </c:pt>
                <c:pt idx="11">
                  <c:v>1.31</c:v>
                </c:pt>
                <c:pt idx="12">
                  <c:v>1.47</c:v>
                </c:pt>
                <c:pt idx="13">
                  <c:v>1.51</c:v>
                </c:pt>
                <c:pt idx="14">
                  <c:v>1.77</c:v>
                </c:pt>
                <c:pt idx="15">
                  <c:v>1.8900000000000001</c:v>
                </c:pt>
                <c:pt idx="16">
                  <c:v>1.9000000000000001</c:v>
                </c:pt>
                <c:pt idx="17">
                  <c:v>1.6300000000000001</c:v>
                </c:pt>
                <c:pt idx="18">
                  <c:v>1.6500000000000001</c:v>
                </c:pt>
                <c:pt idx="19">
                  <c:v>1.42</c:v>
                </c:pt>
                <c:pt idx="20">
                  <c:v>1.41</c:v>
                </c:pt>
                <c:pt idx="21">
                  <c:v>1.54</c:v>
                </c:pt>
                <c:pt idx="22">
                  <c:v>1.73</c:v>
                </c:pt>
                <c:pt idx="23">
                  <c:v>1.84</c:v>
                </c:pt>
                <c:pt idx="24">
                  <c:v>1.86</c:v>
                </c:pt>
                <c:pt idx="25">
                  <c:v>1.71</c:v>
                </c:pt>
                <c:pt idx="26">
                  <c:v>1.72</c:v>
                </c:pt>
                <c:pt idx="27">
                  <c:v>1.51</c:v>
                </c:pt>
                <c:pt idx="28">
                  <c:v>1.47</c:v>
                </c:pt>
                <c:pt idx="29">
                  <c:v>1.690000000000011</c:v>
                </c:pt>
                <c:pt idx="30">
                  <c:v>1.6500000000000001</c:v>
                </c:pt>
                <c:pt idx="31">
                  <c:v>1.73</c:v>
                </c:pt>
              </c:numCache>
            </c:numRef>
          </c:yVal>
          <c:smooth val="0"/>
          <c:extLst xmlns:c16r2="http://schemas.microsoft.com/office/drawing/2015/06/chart">
            <c:ext xmlns:c16="http://schemas.microsoft.com/office/drawing/2014/chart" uri="{C3380CC4-5D6E-409C-BE32-E72D297353CC}">
              <c16:uniqueId val="{00000000-35A8-4FDB-957E-0592676F2459}"/>
            </c:ext>
          </c:extLst>
        </c:ser>
        <c:dLbls>
          <c:showLegendKey val="0"/>
          <c:showVal val="0"/>
          <c:showCatName val="0"/>
          <c:showSerName val="0"/>
          <c:showPercent val="0"/>
          <c:showBubbleSize val="0"/>
        </c:dLbls>
        <c:axId val="21714816"/>
        <c:axId val="21716992"/>
      </c:scatterChart>
      <c:valAx>
        <c:axId val="21714816"/>
        <c:scaling>
          <c:orientation val="minMax"/>
          <c:min val="50"/>
        </c:scaling>
        <c:delete val="0"/>
        <c:axPos val="b"/>
        <c:title>
          <c:tx>
            <c:rich>
              <a:bodyPr rot="0"/>
              <a:lstStyle/>
              <a:p>
                <a:pPr>
                  <a:defRPr lang="es-ES" sz="1200" b="0" i="0" u="none" strike="noStrike">
                    <a:solidFill>
                      <a:srgbClr val="000000"/>
                    </a:solidFill>
                    <a:latin typeface="Arial" panose="020B0604020202020204" pitchFamily="34" charset="0"/>
                    <a:cs typeface="Arial" panose="020B0604020202020204" pitchFamily="34" charset="0"/>
                  </a:defRPr>
                </a:pPr>
                <a:r>
                  <a:rPr lang="es-EC" sz="1200" b="0" i="0" u="none" strike="noStrike">
                    <a:solidFill>
                      <a:srgbClr val="000000"/>
                    </a:solidFill>
                    <a:latin typeface="Arial" panose="020B0604020202020204" pitchFamily="34" charset="0"/>
                    <a:cs typeface="Arial" panose="020B0604020202020204" pitchFamily="34" charset="0"/>
                  </a:rPr>
                  <a:t>TDN, % forraje 48h</a:t>
                </a:r>
              </a:p>
            </c:rich>
          </c:tx>
          <c:overlay val="1"/>
        </c:title>
        <c:numFmt formatCode="0.00" sourceLinked="1"/>
        <c:majorTickMark val="none"/>
        <c:minorTickMark val="none"/>
        <c:tickLblPos val="nextTo"/>
        <c:spPr>
          <a:ln w="12700" cap="flat">
            <a:solidFill>
              <a:srgbClr val="000000"/>
            </a:solidFill>
            <a:prstDash val="solid"/>
            <a:miter lim="400000"/>
          </a:ln>
        </c:spPr>
        <c:txPr>
          <a:bodyPr rot="0"/>
          <a:lstStyle/>
          <a:p>
            <a:pPr>
              <a:defRPr lang="es-ES" sz="1000" b="0" i="0" u="none" strike="noStrike">
                <a:solidFill>
                  <a:srgbClr val="000000"/>
                </a:solidFill>
                <a:latin typeface="Helvetica Neue"/>
              </a:defRPr>
            </a:pPr>
            <a:endParaRPr lang="es-ES"/>
          </a:p>
        </c:txPr>
        <c:crossAx val="21716992"/>
        <c:crosses val="autoZero"/>
        <c:crossBetween val="between"/>
        <c:majorUnit val="4.4444400000000002"/>
        <c:minorUnit val="2.2222200000000001"/>
      </c:valAx>
      <c:valAx>
        <c:axId val="21716992"/>
        <c:scaling>
          <c:orientation val="minMax"/>
          <c:min val="1.2"/>
        </c:scaling>
        <c:delete val="0"/>
        <c:axPos val="l"/>
        <c:majorGridlines>
          <c:spPr>
            <a:ln w="12700" cap="flat">
              <a:solidFill>
                <a:srgbClr val="B8B8B8"/>
              </a:solidFill>
              <a:prstDash val="solid"/>
              <a:miter lim="400000"/>
            </a:ln>
          </c:spPr>
        </c:majorGridlines>
        <c:title>
          <c:tx>
            <c:rich>
              <a:bodyPr rot="-5400000"/>
              <a:lstStyle/>
              <a:p>
                <a:pPr>
                  <a:defRPr lang="es-ES" sz="1200" b="0" i="0" u="none" strike="noStrike">
                    <a:solidFill>
                      <a:srgbClr val="000000"/>
                    </a:solidFill>
                    <a:latin typeface="Arial" panose="020B0604020202020204" pitchFamily="34" charset="0"/>
                    <a:cs typeface="Arial" panose="020B0604020202020204" pitchFamily="34" charset="0"/>
                  </a:defRPr>
                </a:pPr>
                <a:r>
                  <a:rPr lang="es-EC" sz="1200" b="0" i="0" u="none" strike="noStrike" dirty="0">
                    <a:solidFill>
                      <a:srgbClr val="000000"/>
                    </a:solidFill>
                    <a:latin typeface="Arial" panose="020B0604020202020204" pitchFamily="34" charset="0"/>
                    <a:cs typeface="Arial" panose="020B0604020202020204" pitchFamily="34" charset="0"/>
                  </a:rPr>
                  <a:t>ENL, Forraje 48h observada  </a:t>
                </a:r>
                <a:r>
                  <a:rPr lang="es-EC" sz="1200" b="0" i="0" u="none" strike="noStrike" dirty="0" err="1">
                    <a:solidFill>
                      <a:srgbClr val="000000"/>
                    </a:solidFill>
                    <a:latin typeface="Arial" panose="020B0604020202020204" pitchFamily="34" charset="0"/>
                    <a:cs typeface="Arial" panose="020B0604020202020204" pitchFamily="34" charset="0"/>
                  </a:rPr>
                  <a:t>Mcal</a:t>
                </a:r>
                <a:r>
                  <a:rPr lang="es-EC" sz="1200" b="0" i="0" u="none" strike="noStrike" dirty="0">
                    <a:solidFill>
                      <a:srgbClr val="000000"/>
                    </a:solidFill>
                    <a:latin typeface="Arial" panose="020B0604020202020204" pitchFamily="34" charset="0"/>
                    <a:cs typeface="Arial" panose="020B0604020202020204" pitchFamily="34" charset="0"/>
                  </a:rPr>
                  <a:t>/kg</a:t>
                </a:r>
              </a:p>
            </c:rich>
          </c:tx>
          <c:layout>
            <c:manualLayout>
              <c:xMode val="edge"/>
              <c:yMode val="edge"/>
              <c:x val="2.0003710097321725E-2"/>
              <c:y val="0.12401133743328491"/>
            </c:manualLayout>
          </c:layout>
          <c:overlay val="1"/>
        </c:title>
        <c:numFmt formatCode="0.00" sourceLinked="1"/>
        <c:majorTickMark val="none"/>
        <c:minorTickMark val="none"/>
        <c:tickLblPos val="nextTo"/>
        <c:spPr>
          <a:ln w="12700" cap="flat">
            <a:noFill/>
            <a:prstDash val="solid"/>
            <a:miter lim="400000"/>
          </a:ln>
        </c:spPr>
        <c:txPr>
          <a:bodyPr rot="0"/>
          <a:lstStyle/>
          <a:p>
            <a:pPr>
              <a:defRPr lang="es-ES" sz="1200" b="0" i="0" u="none" strike="noStrike">
                <a:solidFill>
                  <a:srgbClr val="000000"/>
                </a:solidFill>
                <a:latin typeface="Arial" panose="020B0604020202020204" pitchFamily="34" charset="0"/>
                <a:cs typeface="Arial" panose="020B0604020202020204" pitchFamily="34" charset="0"/>
              </a:defRPr>
            </a:pPr>
            <a:endParaRPr lang="es-ES"/>
          </a:p>
        </c:txPr>
        <c:crossAx val="21714816"/>
        <c:crosses val="autoZero"/>
        <c:crossBetween val="between"/>
        <c:majorUnit val="8.8888900000000007E-2"/>
        <c:minorUnit val="4.4444400000000023E-2"/>
      </c:valAx>
      <c:spPr>
        <a:noFill/>
        <a:ln w="12700" cap="flat">
          <a:noFill/>
          <a:miter lim="400000"/>
        </a:ln>
        <a:effectLst/>
      </c:spPr>
    </c:plotArea>
    <c:plotVisOnly val="1"/>
    <c:dispBlanksAs val="gap"/>
    <c:showDLblsOverMax val="0"/>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35780175"/>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pic>
        <p:nvPicPr>
          <p:cNvPr id="16" name="Object 46" descr="Object 46"/>
          <p:cNvPicPr>
            <a:picLocks noChangeAspect="1"/>
          </p:cNvPicPr>
          <p:nvPr/>
        </p:nvPicPr>
        <p:blipFill>
          <a:blip r:embed="rId2">
            <a:extLst/>
          </a:blip>
          <a:stretch>
            <a:fillRect/>
          </a:stretch>
        </p:blipFill>
        <p:spPr>
          <a:xfrm>
            <a:off x="0" y="981075"/>
            <a:ext cx="9398000" cy="5616575"/>
          </a:xfrm>
          <a:prstGeom prst="rect">
            <a:avLst/>
          </a:prstGeom>
          <a:ln w="12700">
            <a:miter lim="400000"/>
          </a:ln>
        </p:spPr>
      </p:pic>
      <p:pic>
        <p:nvPicPr>
          <p:cNvPr id="17" name="Picture 48" descr="Picture 48"/>
          <p:cNvPicPr>
            <a:picLocks noChangeAspect="1"/>
          </p:cNvPicPr>
          <p:nvPr/>
        </p:nvPicPr>
        <p:blipFill>
          <a:blip r:embed="rId3">
            <a:extLst/>
          </a:blip>
          <a:stretch>
            <a:fillRect/>
          </a:stretch>
        </p:blipFill>
        <p:spPr>
          <a:xfrm>
            <a:off x="0" y="5722937"/>
            <a:ext cx="9398000" cy="1135063"/>
          </a:xfrm>
          <a:prstGeom prst="rect">
            <a:avLst/>
          </a:prstGeom>
          <a:ln w="12700">
            <a:miter lim="400000"/>
          </a:ln>
        </p:spPr>
      </p:pic>
      <p:sp>
        <p:nvSpPr>
          <p:cNvPr id="18" name="Oval 50"/>
          <p:cNvSpPr/>
          <p:nvPr/>
        </p:nvSpPr>
        <p:spPr>
          <a:xfrm>
            <a:off x="223529" y="260350"/>
            <a:ext cx="814168" cy="792165"/>
          </a:xfrm>
          <a:prstGeom prst="ellipse">
            <a:avLst/>
          </a:prstGeom>
          <a:solidFill>
            <a:srgbClr val="FFFFFF"/>
          </a:solidFill>
          <a:ln w="12700">
            <a:miter lim="400000"/>
          </a:ln>
        </p:spPr>
        <p:txBody>
          <a:bodyPr lIns="45719" rIns="45719" anchor="ctr"/>
          <a:lstStyle/>
          <a:p>
            <a:endParaRPr/>
          </a:p>
        </p:txBody>
      </p:sp>
      <p:pic>
        <p:nvPicPr>
          <p:cNvPr id="19" name="Picture 9" descr="Picture 9"/>
          <p:cNvPicPr>
            <a:picLocks noChangeAspect="1"/>
          </p:cNvPicPr>
          <p:nvPr/>
        </p:nvPicPr>
        <p:blipFill>
          <a:blip r:embed="rId4">
            <a:extLst/>
          </a:blip>
          <a:srcRect t="38806" b="30597"/>
          <a:stretch>
            <a:fillRect/>
          </a:stretch>
        </p:blipFill>
        <p:spPr>
          <a:xfrm>
            <a:off x="36811" y="188639"/>
            <a:ext cx="2960000" cy="624926"/>
          </a:xfrm>
          <a:prstGeom prst="rect">
            <a:avLst/>
          </a:prstGeom>
          <a:ln w="12700">
            <a:miter lim="400000"/>
          </a:ln>
        </p:spPr>
      </p:pic>
      <p:sp>
        <p:nvSpPr>
          <p:cNvPr id="20"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ítulo y texto vertical">
    <p:spTree>
      <p:nvGrpSpPr>
        <p:cNvPr id="1" name=""/>
        <p:cNvGrpSpPr/>
        <p:nvPr/>
      </p:nvGrpSpPr>
      <p:grpSpPr>
        <a:xfrm>
          <a:off x="0" y="0"/>
          <a:ext cx="0" cy="0"/>
          <a:chOff x="0" y="0"/>
          <a:chExt cx="0" cy="0"/>
        </a:xfrm>
      </p:grpSpPr>
      <p:sp>
        <p:nvSpPr>
          <p:cNvPr id="134"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35"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36"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137"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138"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139" name="Texto del título"/>
          <p:cNvSpPr txBox="1">
            <a:spLocks noGrp="1"/>
          </p:cNvSpPr>
          <p:nvPr>
            <p:ph type="title"/>
          </p:nvPr>
        </p:nvSpPr>
        <p:spPr>
          <a:prstGeom prst="rect">
            <a:avLst/>
          </a:prstGeom>
        </p:spPr>
        <p:txBody>
          <a:bodyPr/>
          <a:lstStyle/>
          <a:p>
            <a:r>
              <a:t>Texto del título</a:t>
            </a:r>
          </a:p>
        </p:txBody>
      </p:sp>
      <p:sp>
        <p:nvSpPr>
          <p:cNvPr id="140" name="Nivel de texto 1…"/>
          <p:cNvSpPr txBox="1">
            <a:spLocks noGrp="1"/>
          </p:cNvSpPr>
          <p:nvPr>
            <p:ph type="body" idx="1"/>
          </p:nvPr>
        </p:nvSpPr>
        <p:spPr>
          <a:xfrm>
            <a:off x="469900" y="1600200"/>
            <a:ext cx="8458200" cy="4525964"/>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41"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ítulo vertical y texto">
    <p:spTree>
      <p:nvGrpSpPr>
        <p:cNvPr id="1" name=""/>
        <p:cNvGrpSpPr/>
        <p:nvPr/>
      </p:nvGrpSpPr>
      <p:grpSpPr>
        <a:xfrm>
          <a:off x="0" y="0"/>
          <a:ext cx="0" cy="0"/>
          <a:chOff x="0" y="0"/>
          <a:chExt cx="0" cy="0"/>
        </a:xfrm>
      </p:grpSpPr>
      <p:sp>
        <p:nvSpPr>
          <p:cNvPr id="148"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49"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50"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151"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152"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153" name="Texto del título"/>
          <p:cNvSpPr txBox="1">
            <a:spLocks noGrp="1"/>
          </p:cNvSpPr>
          <p:nvPr>
            <p:ph type="title"/>
          </p:nvPr>
        </p:nvSpPr>
        <p:spPr>
          <a:xfrm>
            <a:off x="6813550" y="274639"/>
            <a:ext cx="2114550" cy="5851526"/>
          </a:xfrm>
          <a:prstGeom prst="rect">
            <a:avLst/>
          </a:prstGeom>
        </p:spPr>
        <p:txBody>
          <a:bodyPr/>
          <a:lstStyle/>
          <a:p>
            <a:r>
              <a:t>Texto del título</a:t>
            </a:r>
          </a:p>
        </p:txBody>
      </p:sp>
      <p:sp>
        <p:nvSpPr>
          <p:cNvPr id="154" name="Nivel de texto 1…"/>
          <p:cNvSpPr txBox="1">
            <a:spLocks noGrp="1"/>
          </p:cNvSpPr>
          <p:nvPr>
            <p:ph type="body" idx="1"/>
          </p:nvPr>
        </p:nvSpPr>
        <p:spPr>
          <a:xfrm>
            <a:off x="469900" y="274639"/>
            <a:ext cx="6187017" cy="5851526"/>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55"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7" name="Texto del título"/>
          <p:cNvSpPr txBox="1">
            <a:spLocks noGrp="1"/>
          </p:cNvSpPr>
          <p:nvPr>
            <p:ph type="title"/>
          </p:nvPr>
        </p:nvSpPr>
        <p:spPr>
          <a:prstGeom prst="rect">
            <a:avLst/>
          </a:prstGeom>
        </p:spPr>
        <p:txBody>
          <a:bodyPr/>
          <a:lstStyle/>
          <a:p>
            <a:r>
              <a:t>Texto del título</a:t>
            </a:r>
          </a:p>
        </p:txBody>
      </p:sp>
      <p:sp>
        <p:nvSpPr>
          <p:cNvPr id="28"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9"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ncabezado de sección">
    <p:spTree>
      <p:nvGrpSpPr>
        <p:cNvPr id="1" name=""/>
        <p:cNvGrpSpPr/>
        <p:nvPr/>
      </p:nvGrpSpPr>
      <p:grpSpPr>
        <a:xfrm>
          <a:off x="0" y="0"/>
          <a:ext cx="0" cy="0"/>
          <a:chOff x="0" y="0"/>
          <a:chExt cx="0" cy="0"/>
        </a:xfrm>
      </p:grpSpPr>
      <p:sp>
        <p:nvSpPr>
          <p:cNvPr id="36"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37"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38"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39"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40"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41" name="Texto del título"/>
          <p:cNvSpPr txBox="1">
            <a:spLocks noGrp="1"/>
          </p:cNvSpPr>
          <p:nvPr>
            <p:ph type="title"/>
          </p:nvPr>
        </p:nvSpPr>
        <p:spPr>
          <a:xfrm>
            <a:off x="742377" y="4406901"/>
            <a:ext cx="7988301" cy="1362076"/>
          </a:xfrm>
          <a:prstGeom prst="rect">
            <a:avLst/>
          </a:prstGeom>
        </p:spPr>
        <p:txBody>
          <a:bodyPr/>
          <a:lstStyle>
            <a:lvl1pPr algn="l">
              <a:defRPr sz="4000" cap="all"/>
            </a:lvl1pPr>
          </a:lstStyle>
          <a:p>
            <a:r>
              <a:t>Texto del título</a:t>
            </a:r>
          </a:p>
        </p:txBody>
      </p:sp>
      <p:sp>
        <p:nvSpPr>
          <p:cNvPr id="42" name="Nivel de texto 1…"/>
          <p:cNvSpPr txBox="1">
            <a:spLocks noGrp="1"/>
          </p:cNvSpPr>
          <p:nvPr>
            <p:ph type="body" sz="quarter" idx="1"/>
          </p:nvPr>
        </p:nvSpPr>
        <p:spPr>
          <a:xfrm>
            <a:off x="742377" y="2906713"/>
            <a:ext cx="79883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Nivel de texto 1</a:t>
            </a:r>
          </a:p>
          <a:p>
            <a:pPr lvl="1"/>
            <a:r>
              <a:t>Nivel de texto 2</a:t>
            </a:r>
          </a:p>
          <a:p>
            <a:pPr lvl="2"/>
            <a:r>
              <a:t>Nivel de texto 3</a:t>
            </a:r>
          </a:p>
          <a:p>
            <a:pPr lvl="3"/>
            <a:r>
              <a:t>Nivel de texto 4</a:t>
            </a:r>
          </a:p>
          <a:p>
            <a:pPr lvl="4"/>
            <a:r>
              <a:t>Nivel de texto 5</a:t>
            </a:r>
          </a:p>
        </p:txBody>
      </p:sp>
      <p:sp>
        <p:nvSpPr>
          <p:cNvPr id="43"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os objetos">
    <p:spTree>
      <p:nvGrpSpPr>
        <p:cNvPr id="1" name=""/>
        <p:cNvGrpSpPr/>
        <p:nvPr/>
      </p:nvGrpSpPr>
      <p:grpSpPr>
        <a:xfrm>
          <a:off x="0" y="0"/>
          <a:ext cx="0" cy="0"/>
          <a:chOff x="0" y="0"/>
          <a:chExt cx="0" cy="0"/>
        </a:xfrm>
      </p:grpSpPr>
      <p:sp>
        <p:nvSpPr>
          <p:cNvPr id="50"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51"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52"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53"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54"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55" name="Texto del título"/>
          <p:cNvSpPr txBox="1">
            <a:spLocks noGrp="1"/>
          </p:cNvSpPr>
          <p:nvPr>
            <p:ph type="title"/>
          </p:nvPr>
        </p:nvSpPr>
        <p:spPr>
          <a:prstGeom prst="rect">
            <a:avLst/>
          </a:prstGeom>
        </p:spPr>
        <p:txBody>
          <a:bodyPr/>
          <a:lstStyle/>
          <a:p>
            <a:r>
              <a:t>Texto del título</a:t>
            </a:r>
          </a:p>
        </p:txBody>
      </p:sp>
      <p:sp>
        <p:nvSpPr>
          <p:cNvPr id="56" name="Nivel de texto 1…"/>
          <p:cNvSpPr txBox="1">
            <a:spLocks noGrp="1"/>
          </p:cNvSpPr>
          <p:nvPr>
            <p:ph type="body" sz="half" idx="1"/>
          </p:nvPr>
        </p:nvSpPr>
        <p:spPr>
          <a:xfrm>
            <a:off x="469900" y="1600200"/>
            <a:ext cx="4150784"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57"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ación">
    <p:spTree>
      <p:nvGrpSpPr>
        <p:cNvPr id="1" name=""/>
        <p:cNvGrpSpPr/>
        <p:nvPr/>
      </p:nvGrpSpPr>
      <p:grpSpPr>
        <a:xfrm>
          <a:off x="0" y="0"/>
          <a:ext cx="0" cy="0"/>
          <a:chOff x="0" y="0"/>
          <a:chExt cx="0" cy="0"/>
        </a:xfrm>
      </p:grpSpPr>
      <p:sp>
        <p:nvSpPr>
          <p:cNvPr id="64"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65"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66"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67"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68"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69" name="Texto del título"/>
          <p:cNvSpPr txBox="1">
            <a:spLocks noGrp="1"/>
          </p:cNvSpPr>
          <p:nvPr>
            <p:ph type="title"/>
          </p:nvPr>
        </p:nvSpPr>
        <p:spPr>
          <a:prstGeom prst="rect">
            <a:avLst/>
          </a:prstGeom>
        </p:spPr>
        <p:txBody>
          <a:bodyPr/>
          <a:lstStyle/>
          <a:p>
            <a:r>
              <a:t>Texto del título</a:t>
            </a:r>
          </a:p>
        </p:txBody>
      </p:sp>
      <p:sp>
        <p:nvSpPr>
          <p:cNvPr id="70" name="Nivel de texto 1…"/>
          <p:cNvSpPr txBox="1">
            <a:spLocks noGrp="1"/>
          </p:cNvSpPr>
          <p:nvPr>
            <p:ph type="body" sz="quarter" idx="1"/>
          </p:nvPr>
        </p:nvSpPr>
        <p:spPr>
          <a:xfrm>
            <a:off x="469900" y="1535112"/>
            <a:ext cx="4152416" cy="639763"/>
          </a:xfrm>
          <a:prstGeom prst="rect">
            <a:avLst/>
          </a:prstGeom>
        </p:spPr>
        <p:txBody>
          <a:bodyPr anchor="b"/>
          <a:lstStyle>
            <a:lvl1pPr marL="0" indent="0">
              <a:buSzTx/>
              <a:buNone/>
              <a:defRPr b="1"/>
            </a:lvl1pPr>
            <a:lvl2pPr marL="0" indent="457200">
              <a:buSzTx/>
              <a:buNone/>
              <a:defRPr b="1"/>
            </a:lvl2pPr>
            <a:lvl3pPr marL="0" indent="914400">
              <a:buSzTx/>
              <a:buNone/>
              <a:defRPr b="1"/>
            </a:lvl3pPr>
            <a:lvl4pPr marL="0" indent="1371600">
              <a:buSzTx/>
              <a:buNone/>
              <a:defRPr b="1"/>
            </a:lvl4pPr>
            <a:lvl5pPr marL="0" indent="1828800">
              <a:buSzTx/>
              <a:buNone/>
              <a:defRPr b="1"/>
            </a:lvl5pPr>
          </a:lstStyle>
          <a:p>
            <a:r>
              <a:t>Nivel de texto 1</a:t>
            </a:r>
          </a:p>
          <a:p>
            <a:pPr lvl="1"/>
            <a:r>
              <a:t>Nivel de texto 2</a:t>
            </a:r>
          </a:p>
          <a:p>
            <a:pPr lvl="2"/>
            <a:r>
              <a:t>Nivel de texto 3</a:t>
            </a:r>
          </a:p>
          <a:p>
            <a:pPr lvl="3"/>
            <a:r>
              <a:t>Nivel de texto 4</a:t>
            </a:r>
          </a:p>
          <a:p>
            <a:pPr lvl="4"/>
            <a:r>
              <a:t>Nivel de texto 5</a:t>
            </a:r>
          </a:p>
        </p:txBody>
      </p:sp>
      <p:sp>
        <p:nvSpPr>
          <p:cNvPr id="71" name="4 Marcador de texto"/>
          <p:cNvSpPr>
            <a:spLocks noGrp="1"/>
          </p:cNvSpPr>
          <p:nvPr>
            <p:ph type="body" sz="quarter" idx="13"/>
          </p:nvPr>
        </p:nvSpPr>
        <p:spPr>
          <a:xfrm>
            <a:off x="4774053" y="1535112"/>
            <a:ext cx="4154047" cy="639763"/>
          </a:xfrm>
          <a:prstGeom prst="rect">
            <a:avLst/>
          </a:prstGeom>
        </p:spPr>
        <p:txBody>
          <a:bodyPr anchor="b"/>
          <a:lstStyle/>
          <a:p>
            <a:pPr marL="0" indent="0">
              <a:buSzTx/>
              <a:buNone/>
              <a:defRPr b="1"/>
            </a:pPr>
            <a:endParaRPr/>
          </a:p>
        </p:txBody>
      </p:sp>
      <p:sp>
        <p:nvSpPr>
          <p:cNvPr id="72"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ólo el título">
    <p:spTree>
      <p:nvGrpSpPr>
        <p:cNvPr id="1" name=""/>
        <p:cNvGrpSpPr/>
        <p:nvPr/>
      </p:nvGrpSpPr>
      <p:grpSpPr>
        <a:xfrm>
          <a:off x="0" y="0"/>
          <a:ext cx="0" cy="0"/>
          <a:chOff x="0" y="0"/>
          <a:chExt cx="0" cy="0"/>
        </a:xfrm>
      </p:grpSpPr>
      <p:sp>
        <p:nvSpPr>
          <p:cNvPr id="79"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80"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81"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82"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83"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84" name="Texto del título"/>
          <p:cNvSpPr txBox="1">
            <a:spLocks noGrp="1"/>
          </p:cNvSpPr>
          <p:nvPr>
            <p:ph type="title"/>
          </p:nvPr>
        </p:nvSpPr>
        <p:spPr>
          <a:prstGeom prst="rect">
            <a:avLst/>
          </a:prstGeom>
        </p:spPr>
        <p:txBody>
          <a:bodyPr/>
          <a:lstStyle/>
          <a:p>
            <a:r>
              <a:t>Texto del título</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92"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93"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94"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95"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96"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97"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ido con título">
    <p:spTree>
      <p:nvGrpSpPr>
        <p:cNvPr id="1" name=""/>
        <p:cNvGrpSpPr/>
        <p:nvPr/>
      </p:nvGrpSpPr>
      <p:grpSpPr>
        <a:xfrm>
          <a:off x="0" y="0"/>
          <a:ext cx="0" cy="0"/>
          <a:chOff x="0" y="0"/>
          <a:chExt cx="0" cy="0"/>
        </a:xfrm>
      </p:grpSpPr>
      <p:sp>
        <p:nvSpPr>
          <p:cNvPr id="104"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05"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06"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107"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108"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109" name="Texto del título"/>
          <p:cNvSpPr txBox="1">
            <a:spLocks noGrp="1"/>
          </p:cNvSpPr>
          <p:nvPr>
            <p:ph type="title"/>
          </p:nvPr>
        </p:nvSpPr>
        <p:spPr>
          <a:xfrm>
            <a:off x="469901" y="273050"/>
            <a:ext cx="3091877" cy="1162050"/>
          </a:xfrm>
          <a:prstGeom prst="rect">
            <a:avLst/>
          </a:prstGeom>
        </p:spPr>
        <p:txBody>
          <a:bodyPr anchor="b"/>
          <a:lstStyle>
            <a:lvl1pPr algn="l">
              <a:defRPr sz="2000"/>
            </a:lvl1pPr>
          </a:lstStyle>
          <a:p>
            <a:r>
              <a:t>Texto del título</a:t>
            </a:r>
          </a:p>
        </p:txBody>
      </p:sp>
      <p:sp>
        <p:nvSpPr>
          <p:cNvPr id="110" name="Nivel de texto 1…"/>
          <p:cNvSpPr txBox="1">
            <a:spLocks noGrp="1"/>
          </p:cNvSpPr>
          <p:nvPr>
            <p:ph type="body" idx="1"/>
          </p:nvPr>
        </p:nvSpPr>
        <p:spPr>
          <a:xfrm>
            <a:off x="3674357" y="273050"/>
            <a:ext cx="5253743" cy="5853114"/>
          </a:xfrm>
          <a:prstGeom prst="rect">
            <a:avLst/>
          </a:prstGeom>
        </p:spPr>
        <p:txBody>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r>
              <a:t>Nivel de texto 1</a:t>
            </a:r>
          </a:p>
          <a:p>
            <a:pPr lvl="1"/>
            <a:r>
              <a:t>Nivel de texto 2</a:t>
            </a:r>
          </a:p>
          <a:p>
            <a:pPr lvl="2"/>
            <a:r>
              <a:t>Nivel de texto 3</a:t>
            </a:r>
          </a:p>
          <a:p>
            <a:pPr lvl="3"/>
            <a:r>
              <a:t>Nivel de texto 4</a:t>
            </a:r>
          </a:p>
          <a:p>
            <a:pPr lvl="4"/>
            <a:r>
              <a:t>Nivel de texto 5</a:t>
            </a:r>
          </a:p>
        </p:txBody>
      </p:sp>
      <p:sp>
        <p:nvSpPr>
          <p:cNvPr id="111" name="3 Marcador de texto"/>
          <p:cNvSpPr>
            <a:spLocks noGrp="1"/>
          </p:cNvSpPr>
          <p:nvPr>
            <p:ph type="body" sz="half" idx="13"/>
          </p:nvPr>
        </p:nvSpPr>
        <p:spPr>
          <a:xfrm>
            <a:off x="469901" y="1435101"/>
            <a:ext cx="3091878" cy="4691063"/>
          </a:xfrm>
          <a:prstGeom prst="rect">
            <a:avLst/>
          </a:prstGeom>
        </p:spPr>
        <p:txBody>
          <a:bodyPr/>
          <a:lstStyle/>
          <a:p>
            <a:pPr marL="0" indent="0">
              <a:spcBef>
                <a:spcPts val="300"/>
              </a:spcBef>
              <a:buSzTx/>
              <a:buNone/>
              <a:defRPr sz="1400"/>
            </a:pPr>
            <a:endParaRPr/>
          </a:p>
        </p:txBody>
      </p:sp>
      <p:sp>
        <p:nvSpPr>
          <p:cNvPr id="112"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magen con título">
    <p:spTree>
      <p:nvGrpSpPr>
        <p:cNvPr id="1" name=""/>
        <p:cNvGrpSpPr/>
        <p:nvPr/>
      </p:nvGrpSpPr>
      <p:grpSpPr>
        <a:xfrm>
          <a:off x="0" y="0"/>
          <a:ext cx="0" cy="0"/>
          <a:chOff x="0" y="0"/>
          <a:chExt cx="0" cy="0"/>
        </a:xfrm>
      </p:grpSpPr>
      <p:sp>
        <p:nvSpPr>
          <p:cNvPr id="119"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20"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121"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122"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123" name="Picture 6" descr="Picture 6"/>
          <p:cNvPicPr>
            <a:picLocks noChangeAspect="1"/>
          </p:cNvPicPr>
          <p:nvPr/>
        </p:nvPicPr>
        <p:blipFill>
          <a:blip r:embed="rId2">
            <a:extLst/>
          </a:blip>
          <a:srcRect l="7594" t="38806" r="7257" b="30597"/>
          <a:stretch>
            <a:fillRect/>
          </a:stretch>
        </p:blipFill>
        <p:spPr>
          <a:xfrm>
            <a:off x="6845238" y="5906861"/>
            <a:ext cx="2520405" cy="624921"/>
          </a:xfrm>
          <a:prstGeom prst="rect">
            <a:avLst/>
          </a:prstGeom>
          <a:ln w="12700">
            <a:miter lim="400000"/>
          </a:ln>
        </p:spPr>
      </p:pic>
      <p:sp>
        <p:nvSpPr>
          <p:cNvPr id="124" name="Texto del título"/>
          <p:cNvSpPr txBox="1">
            <a:spLocks noGrp="1"/>
          </p:cNvSpPr>
          <p:nvPr>
            <p:ph type="title"/>
          </p:nvPr>
        </p:nvSpPr>
        <p:spPr>
          <a:xfrm>
            <a:off x="1842073" y="4800600"/>
            <a:ext cx="5638801" cy="566738"/>
          </a:xfrm>
          <a:prstGeom prst="rect">
            <a:avLst/>
          </a:prstGeom>
        </p:spPr>
        <p:txBody>
          <a:bodyPr anchor="b"/>
          <a:lstStyle>
            <a:lvl1pPr algn="l">
              <a:defRPr sz="2000"/>
            </a:lvl1pPr>
          </a:lstStyle>
          <a:p>
            <a:r>
              <a:t>Texto del título</a:t>
            </a:r>
          </a:p>
        </p:txBody>
      </p:sp>
      <p:sp>
        <p:nvSpPr>
          <p:cNvPr id="125" name="2 Marcador de posición de imagen"/>
          <p:cNvSpPr>
            <a:spLocks noGrp="1"/>
          </p:cNvSpPr>
          <p:nvPr>
            <p:ph type="pic" sz="half" idx="13"/>
          </p:nvPr>
        </p:nvSpPr>
        <p:spPr>
          <a:xfrm>
            <a:off x="1842073" y="612775"/>
            <a:ext cx="5638801" cy="4114800"/>
          </a:xfrm>
          <a:prstGeom prst="rect">
            <a:avLst/>
          </a:prstGeom>
        </p:spPr>
        <p:txBody>
          <a:bodyPr lIns="91439" rIns="91439">
            <a:noAutofit/>
          </a:bodyPr>
          <a:lstStyle/>
          <a:p>
            <a:endParaRPr/>
          </a:p>
        </p:txBody>
      </p:sp>
      <p:sp>
        <p:nvSpPr>
          <p:cNvPr id="126" name="Nivel de texto 1…"/>
          <p:cNvSpPr txBox="1">
            <a:spLocks noGrp="1"/>
          </p:cNvSpPr>
          <p:nvPr>
            <p:ph type="body" sz="quarter" idx="1"/>
          </p:nvPr>
        </p:nvSpPr>
        <p:spPr>
          <a:xfrm>
            <a:off x="1842073" y="5367337"/>
            <a:ext cx="5638801" cy="804863"/>
          </a:xfrm>
          <a:prstGeom prst="rect">
            <a:avLst/>
          </a:prstGeom>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Nivel de texto 1</a:t>
            </a:r>
          </a:p>
          <a:p>
            <a:pPr lvl="1"/>
            <a:r>
              <a:t>Nivel de texto 2</a:t>
            </a:r>
          </a:p>
          <a:p>
            <a:pPr lvl="2"/>
            <a:r>
              <a:t>Nivel de texto 3</a:t>
            </a:r>
          </a:p>
          <a:p>
            <a:pPr lvl="3"/>
            <a:r>
              <a:t>Nivel de texto 4</a:t>
            </a:r>
          </a:p>
          <a:p>
            <a:pPr lvl="4"/>
            <a:r>
              <a:t>Nivel de texto 5</a:t>
            </a:r>
          </a:p>
        </p:txBody>
      </p:sp>
      <p:sp>
        <p:nvSpPr>
          <p:cNvPr id="127" name="Número de diapositiva"/>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0"/>
          <p:cNvSpPr/>
          <p:nvPr/>
        </p:nvSpPr>
        <p:spPr>
          <a:xfrm>
            <a:off x="0" y="-1"/>
            <a:ext cx="9398000" cy="620715"/>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3" name="Rectangle 21"/>
          <p:cNvSpPr/>
          <p:nvPr/>
        </p:nvSpPr>
        <p:spPr>
          <a:xfrm rot="10800000">
            <a:off x="0" y="6308726"/>
            <a:ext cx="8104145" cy="549276"/>
          </a:xfrm>
          <a:prstGeom prst="rect">
            <a:avLst/>
          </a:prstGeom>
          <a:gradFill>
            <a:gsLst>
              <a:gs pos="0">
                <a:srgbClr val="FFFFFF"/>
              </a:gs>
              <a:gs pos="100000">
                <a:srgbClr val="9EB786"/>
              </a:gs>
            </a:gsLst>
          </a:gradFill>
          <a:ln w="12700">
            <a:miter lim="400000"/>
          </a:ln>
        </p:spPr>
        <p:txBody>
          <a:bodyPr lIns="45719" rIns="45719" anchor="ctr"/>
          <a:lstStyle/>
          <a:p>
            <a:endParaRPr/>
          </a:p>
        </p:txBody>
      </p:sp>
      <p:sp>
        <p:nvSpPr>
          <p:cNvPr id="4" name="Line 23"/>
          <p:cNvSpPr/>
          <p:nvPr/>
        </p:nvSpPr>
        <p:spPr>
          <a:xfrm>
            <a:off x="26105" y="6297295"/>
            <a:ext cx="6844552" cy="0"/>
          </a:xfrm>
          <a:prstGeom prst="line">
            <a:avLst/>
          </a:prstGeom>
          <a:ln w="38100">
            <a:solidFill>
              <a:srgbClr val="FF0000"/>
            </a:solidFill>
          </a:ln>
        </p:spPr>
        <p:txBody>
          <a:bodyPr lIns="45719" rIns="45719"/>
          <a:lstStyle/>
          <a:p>
            <a:endParaRPr/>
          </a:p>
        </p:txBody>
      </p:sp>
      <p:sp>
        <p:nvSpPr>
          <p:cNvPr id="5" name="Line 24"/>
          <p:cNvSpPr/>
          <p:nvPr/>
        </p:nvSpPr>
        <p:spPr>
          <a:xfrm>
            <a:off x="26105" y="6246495"/>
            <a:ext cx="6844552" cy="0"/>
          </a:xfrm>
          <a:prstGeom prst="line">
            <a:avLst/>
          </a:prstGeom>
          <a:ln w="38100">
            <a:solidFill>
              <a:srgbClr val="006600"/>
            </a:solidFill>
          </a:ln>
        </p:spPr>
        <p:txBody>
          <a:bodyPr lIns="45719" rIns="45719"/>
          <a:lstStyle/>
          <a:p>
            <a:endParaRPr/>
          </a:p>
        </p:txBody>
      </p:sp>
      <p:pic>
        <p:nvPicPr>
          <p:cNvPr id="6" name="Picture 6" descr="Picture 6"/>
          <p:cNvPicPr>
            <a:picLocks noChangeAspect="1"/>
          </p:cNvPicPr>
          <p:nvPr/>
        </p:nvPicPr>
        <p:blipFill>
          <a:blip r:embed="rId13">
            <a:extLst/>
          </a:blip>
          <a:srcRect l="7594" t="38806" r="7257" b="30597"/>
          <a:stretch>
            <a:fillRect/>
          </a:stretch>
        </p:blipFill>
        <p:spPr>
          <a:xfrm>
            <a:off x="6845238" y="5906861"/>
            <a:ext cx="2520405" cy="624921"/>
          </a:xfrm>
          <a:prstGeom prst="rect">
            <a:avLst/>
          </a:prstGeom>
          <a:ln w="12700">
            <a:miter lim="400000"/>
          </a:ln>
        </p:spPr>
      </p:pic>
      <p:sp>
        <p:nvSpPr>
          <p:cNvPr id="7" name="Texto del título"/>
          <p:cNvSpPr txBox="1">
            <a:spLocks noGrp="1"/>
          </p:cNvSpPr>
          <p:nvPr>
            <p:ph type="title"/>
          </p:nvPr>
        </p:nvSpPr>
        <p:spPr>
          <a:xfrm>
            <a:off x="469900" y="274638"/>
            <a:ext cx="84582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Texto del título</a:t>
            </a:r>
          </a:p>
        </p:txBody>
      </p:sp>
      <p:sp>
        <p:nvSpPr>
          <p:cNvPr id="8" name="Nivel de texto 1…"/>
          <p:cNvSpPr txBox="1">
            <a:spLocks noGrp="1"/>
          </p:cNvSpPr>
          <p:nvPr>
            <p:ph type="body" idx="1"/>
          </p:nvPr>
        </p:nvSpPr>
        <p:spPr>
          <a:xfrm>
            <a:off x="480530" y="1556792"/>
            <a:ext cx="8458201" cy="452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9" name="Número de diapositiva"/>
          <p:cNvSpPr txBox="1">
            <a:spLocks noGrp="1"/>
          </p:cNvSpPr>
          <p:nvPr>
            <p:ph type="sldNum" sz="quarter" idx="2"/>
          </p:nvPr>
        </p:nvSpPr>
        <p:spPr>
          <a:xfrm>
            <a:off x="4542366" y="6172200"/>
            <a:ext cx="2192868"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rPr/>
              <a:pPr/>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1pPr>
      <a:lvl2pPr marL="0" marR="0" indent="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2pPr>
      <a:lvl3pPr marL="0" marR="0" indent="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3pPr>
      <a:lvl4pPr marL="0" marR="0" indent="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4pPr>
      <a:lvl5pPr marL="0" marR="0" indent="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5pPr>
      <a:lvl6pPr marL="0" marR="0" indent="45720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6pPr>
      <a:lvl7pPr marL="0" marR="0" indent="91440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7pPr>
      <a:lvl8pPr marL="0" marR="0" indent="137160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8pPr>
      <a:lvl9pPr marL="0" marR="0" indent="1828800" algn="r" defTabSz="914400" rtl="0" latinLnBrk="0">
        <a:lnSpc>
          <a:spcPct val="100000"/>
        </a:lnSpc>
        <a:spcBef>
          <a:spcPts val="0"/>
        </a:spcBef>
        <a:spcAft>
          <a:spcPts val="0"/>
        </a:spcAft>
        <a:buClrTx/>
        <a:buSzTx/>
        <a:buFontTx/>
        <a:buNone/>
        <a:tabLst/>
        <a:defRPr sz="3200" b="1" i="1" u="none" strike="noStrike" cap="none" spc="0" baseline="0">
          <a:ln>
            <a:noFill/>
          </a:ln>
          <a:solidFill>
            <a:srgbClr val="FFFFCC"/>
          </a:solidFill>
          <a:effectLst>
            <a:outerShdw blurRad="38100" dist="38100" dir="2700000" rotWithShape="0">
              <a:srgbClr val="C0C0C0"/>
            </a:outerShdw>
          </a:effectLst>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1pPr>
      <a:lvl2pPr marL="742950" marR="0" indent="-28575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2pPr>
      <a:lvl3pPr marL="11430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3pPr>
      <a:lvl4pPr marL="16002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4pPr>
      <a:lvl5pPr marL="20574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5pPr>
      <a:lvl6pPr marL="25146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6pPr>
      <a:lvl7pPr marL="29718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7pPr>
      <a:lvl8pPr marL="34290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8pPr>
      <a:lvl9pPr marL="3886200" marR="0" indent="-228600" algn="l" defTabSz="914400" rtl="0" latinLnBrk="0">
        <a:lnSpc>
          <a:spcPct val="100000"/>
        </a:lnSpc>
        <a:spcBef>
          <a:spcPts val="500"/>
        </a:spcBef>
        <a:spcAft>
          <a:spcPts val="0"/>
        </a:spcAft>
        <a:buClrTx/>
        <a:buSzPct val="100000"/>
        <a:buFontTx/>
        <a:buChar char="»"/>
        <a:tabLst/>
        <a:defRPr sz="24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2 Subtítulo"/>
          <p:cNvSpPr txBox="1"/>
          <p:nvPr/>
        </p:nvSpPr>
        <p:spPr>
          <a:xfrm>
            <a:off x="1458640" y="836711"/>
            <a:ext cx="7344817"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sz="1600" b="1"/>
            </a:pPr>
            <a:r>
              <a:rPr dirty="0"/>
              <a:t>DEPARTAMENTO DE </a:t>
            </a:r>
            <a:r>
              <a:rPr spc="-5" dirty="0"/>
              <a:t>CIENCIAS </a:t>
            </a:r>
            <a:r>
              <a:rPr dirty="0"/>
              <a:t>DE </a:t>
            </a:r>
            <a:r>
              <a:rPr spc="15" dirty="0"/>
              <a:t>LA </a:t>
            </a:r>
            <a:r>
              <a:rPr spc="-5" dirty="0"/>
              <a:t>VIDA </a:t>
            </a:r>
            <a:r>
              <a:rPr dirty="0"/>
              <a:t>Y DE </a:t>
            </a:r>
            <a:r>
              <a:rPr spc="15" dirty="0"/>
              <a:t>LA</a:t>
            </a:r>
            <a:r>
              <a:rPr spc="125" dirty="0"/>
              <a:t> </a:t>
            </a:r>
            <a:r>
              <a:rPr spc="-15" dirty="0"/>
              <a:t>AGRICULTURA</a:t>
            </a:r>
            <a:br>
              <a:rPr spc="-15" dirty="0"/>
            </a:br>
            <a:r>
              <a:rPr spc="-15" dirty="0"/>
              <a:t/>
            </a:r>
            <a:br>
              <a:rPr spc="-15" dirty="0"/>
            </a:br>
            <a:r>
              <a:rPr dirty="0"/>
              <a:t>CARRERA DE INGENIERÍA AGROPECUARIA</a:t>
            </a:r>
            <a:br>
              <a:rPr dirty="0"/>
            </a:br>
            <a:r>
              <a:rPr dirty="0"/>
              <a:t/>
            </a:r>
            <a:br>
              <a:rPr dirty="0"/>
            </a:br>
            <a:r>
              <a:rPr dirty="0"/>
              <a:t>TRABAJO DE TITULACIÓN PREVIO A LA OBTENCIÓN DEL TÍTULO </a:t>
            </a:r>
            <a:r>
              <a:rPr dirty="0" smtClean="0"/>
              <a:t>DE  </a:t>
            </a:r>
            <a:r>
              <a:rPr dirty="0"/>
              <a:t>INGENIERO AGROPECUARIO</a:t>
            </a:r>
            <a:br>
              <a:rPr dirty="0"/>
            </a:br>
            <a:r>
              <a:rPr dirty="0"/>
              <a:t/>
            </a:r>
            <a:br>
              <a:rPr dirty="0"/>
            </a:br>
            <a:r>
              <a:rPr dirty="0"/>
              <a:t>TEMA: “VALORACIÓN NUTRICIONAL DE RECURSOS ALIMENTICIOS SUMINISTRADOS A VACAS LACTANTES,  EN 8 HACIENDAS DE LA SIERRA ENTRE LOS 2500 Y 3500 </a:t>
            </a:r>
            <a:r>
              <a:rPr dirty="0" err="1"/>
              <a:t>msnm</a:t>
            </a:r>
            <a:r>
              <a:rPr dirty="0"/>
              <a:t>”</a:t>
            </a:r>
            <a:br>
              <a:rPr dirty="0"/>
            </a:br>
            <a:r>
              <a:rPr dirty="0"/>
              <a:t/>
            </a:r>
            <a:br>
              <a:rPr dirty="0"/>
            </a:br>
            <a:r>
              <a:rPr dirty="0"/>
              <a:t>AUTORES: GUARTAMBEL CACARIN, DALILA ROCIO</a:t>
            </a:r>
          </a:p>
          <a:p>
            <a:pPr algn="ctr" defTabSz="457200">
              <a:defRPr sz="1600" b="1"/>
            </a:pPr>
            <a:r>
              <a:rPr dirty="0"/>
              <a:t>     </a:t>
            </a:r>
            <a:r>
              <a:rPr lang="en-US" dirty="0" smtClean="0"/>
              <a:t> </a:t>
            </a:r>
            <a:r>
              <a:rPr dirty="0" smtClean="0"/>
              <a:t>REINOSO </a:t>
            </a:r>
            <a:r>
              <a:rPr dirty="0"/>
              <a:t>LEMA, DARWIN PAÚL</a:t>
            </a:r>
          </a:p>
          <a:p>
            <a:pPr algn="ctr" defTabSz="457200">
              <a:defRPr sz="1600" b="1"/>
            </a:pPr>
            <a:r>
              <a:rPr dirty="0"/>
              <a:t/>
            </a:r>
            <a:br>
              <a:rPr dirty="0"/>
            </a:br>
            <a:r>
              <a:rPr dirty="0"/>
              <a:t>DIRECTOR: ING. VELA TORMEN DIEGO ALONSO </a:t>
            </a:r>
            <a:br>
              <a:rPr dirty="0"/>
            </a:br>
            <a:r>
              <a:rPr dirty="0"/>
              <a:t/>
            </a:r>
            <a:br>
              <a:rPr dirty="0"/>
            </a:br>
            <a:r>
              <a:rPr spc="-40" dirty="0"/>
              <a:t>SANGOLQUÍ</a:t>
            </a:r>
            <a:br>
              <a:rPr spc="-40" dirty="0"/>
            </a:br>
            <a:r>
              <a:rPr spc="-40" dirty="0"/>
              <a:t>2018</a:t>
            </a:r>
          </a:p>
        </p:txBody>
      </p:sp>
      <p:pic>
        <p:nvPicPr>
          <p:cNvPr id="165" name="Picture 4" descr="Picture 4"/>
          <p:cNvPicPr>
            <a:picLocks noChangeAspect="1"/>
          </p:cNvPicPr>
          <p:nvPr/>
        </p:nvPicPr>
        <p:blipFill>
          <a:blip r:embed="rId2">
            <a:extLst/>
          </a:blip>
          <a:stretch>
            <a:fillRect/>
          </a:stretch>
        </p:blipFill>
        <p:spPr>
          <a:xfrm>
            <a:off x="8371407" y="0"/>
            <a:ext cx="936105" cy="9608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adroTexto 2"/>
          <p:cNvSpPr txBox="1"/>
          <p:nvPr/>
        </p:nvSpPr>
        <p:spPr>
          <a:xfrm>
            <a:off x="2538759" y="260647"/>
            <a:ext cx="4320482"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METODOLOGÍA</a:t>
            </a:r>
          </a:p>
        </p:txBody>
      </p:sp>
      <p:sp>
        <p:nvSpPr>
          <p:cNvPr id="246" name="CuadroTexto 2"/>
          <p:cNvSpPr txBox="1"/>
          <p:nvPr/>
        </p:nvSpPr>
        <p:spPr>
          <a:xfrm>
            <a:off x="138733" y="822627"/>
            <a:ext cx="432048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Fase de laboratorio</a:t>
            </a:r>
          </a:p>
        </p:txBody>
      </p:sp>
      <p:grpSp>
        <p:nvGrpSpPr>
          <p:cNvPr id="255" name="Grupo"/>
          <p:cNvGrpSpPr/>
          <p:nvPr/>
        </p:nvGrpSpPr>
        <p:grpSpPr>
          <a:xfrm>
            <a:off x="350539" y="1492684"/>
            <a:ext cx="8698897" cy="4197911"/>
            <a:chOff x="0" y="0"/>
            <a:chExt cx="8698895" cy="4197909"/>
          </a:xfrm>
        </p:grpSpPr>
        <p:pic>
          <p:nvPicPr>
            <p:cNvPr id="247" name="vvBdqh8rQ1O0xStg3X4UwQ_thumb_33b.jpg" descr="vvBdqh8rQ1O0xStg3X4UwQ_thumb_33b.jpg"/>
            <p:cNvPicPr>
              <a:picLocks noChangeAspect="1"/>
            </p:cNvPicPr>
            <p:nvPr/>
          </p:nvPicPr>
          <p:blipFill>
            <a:blip r:embed="rId2" cstate="print">
              <a:extLst/>
            </a:blip>
            <a:srcRect/>
            <a:stretch>
              <a:fillRect/>
            </a:stretch>
          </p:blipFill>
          <p:spPr>
            <a:xfrm>
              <a:off x="0" y="0"/>
              <a:ext cx="1989951" cy="1989951"/>
            </a:xfrm>
            <a:prstGeom prst="rect">
              <a:avLst/>
            </a:prstGeom>
            <a:ln w="12700" cap="flat">
              <a:noFill/>
              <a:miter lim="400000"/>
            </a:ln>
            <a:effectLst/>
          </p:spPr>
        </p:pic>
        <p:pic>
          <p:nvPicPr>
            <p:cNvPr id="248" name="R5svBvhDQXSHdJeFZnX50A_thumb_33a.jpg" descr="R5svBvhDQXSHdJeFZnX50A_thumb_33a.jpg"/>
            <p:cNvPicPr>
              <a:picLocks noChangeAspect="1"/>
            </p:cNvPicPr>
            <p:nvPr/>
          </p:nvPicPr>
          <p:blipFill>
            <a:blip r:embed="rId3" cstate="print">
              <a:extLst/>
            </a:blip>
            <a:stretch>
              <a:fillRect/>
            </a:stretch>
          </p:blipFill>
          <p:spPr>
            <a:xfrm>
              <a:off x="2235656" y="0"/>
              <a:ext cx="1989952" cy="1989951"/>
            </a:xfrm>
            <a:prstGeom prst="rect">
              <a:avLst/>
            </a:prstGeom>
            <a:ln w="12700" cap="flat">
              <a:noFill/>
              <a:miter lim="400000"/>
            </a:ln>
            <a:effectLst/>
          </p:spPr>
        </p:pic>
        <p:pic>
          <p:nvPicPr>
            <p:cNvPr id="249" name="dYM6FZ2jQIqb2EkoLToxCA_thumb_333.jpg" descr="dYM6FZ2jQIqb2EkoLToxCA_thumb_333.jpg"/>
            <p:cNvPicPr>
              <a:picLocks noChangeAspect="1"/>
            </p:cNvPicPr>
            <p:nvPr/>
          </p:nvPicPr>
          <p:blipFill>
            <a:blip r:embed="rId4" cstate="print">
              <a:extLst/>
            </a:blip>
            <a:stretch>
              <a:fillRect/>
            </a:stretch>
          </p:blipFill>
          <p:spPr>
            <a:xfrm>
              <a:off x="4471313" y="0"/>
              <a:ext cx="1989952" cy="1989951"/>
            </a:xfrm>
            <a:prstGeom prst="rect">
              <a:avLst/>
            </a:prstGeom>
            <a:ln w="12700" cap="flat">
              <a:noFill/>
              <a:miter lim="400000"/>
            </a:ln>
            <a:effectLst/>
          </p:spPr>
        </p:pic>
        <p:pic>
          <p:nvPicPr>
            <p:cNvPr id="250" name="LQ4ygdTYQq6D8CHBCJ2mLg_thumb_332.jpg" descr="LQ4ygdTYQq6D8CHBCJ2mLg_thumb_332.jpg"/>
            <p:cNvPicPr>
              <a:picLocks noChangeAspect="1"/>
            </p:cNvPicPr>
            <p:nvPr/>
          </p:nvPicPr>
          <p:blipFill>
            <a:blip r:embed="rId5" cstate="print">
              <a:extLst/>
            </a:blip>
            <a:stretch>
              <a:fillRect/>
            </a:stretch>
          </p:blipFill>
          <p:spPr>
            <a:xfrm>
              <a:off x="6706970" y="0"/>
              <a:ext cx="1989951" cy="1989951"/>
            </a:xfrm>
            <a:prstGeom prst="rect">
              <a:avLst/>
            </a:prstGeom>
            <a:ln w="12700" cap="flat">
              <a:noFill/>
              <a:miter lim="400000"/>
            </a:ln>
            <a:effectLst/>
          </p:spPr>
        </p:pic>
        <p:pic>
          <p:nvPicPr>
            <p:cNvPr id="251" name="FoZfl8StTSuyU%rmJCm+%Q_thumb_337.jpg" descr="FoZfl8StTSuyU%rmJCm+%Q_thumb_337.jpg"/>
            <p:cNvPicPr>
              <a:picLocks noChangeAspect="1"/>
            </p:cNvPicPr>
            <p:nvPr/>
          </p:nvPicPr>
          <p:blipFill>
            <a:blip r:embed="rId6" cstate="print">
              <a:extLst/>
            </a:blip>
            <a:stretch>
              <a:fillRect/>
            </a:stretch>
          </p:blipFill>
          <p:spPr>
            <a:xfrm>
              <a:off x="0" y="2199472"/>
              <a:ext cx="1989951" cy="1989952"/>
            </a:xfrm>
            <a:prstGeom prst="rect">
              <a:avLst/>
            </a:prstGeom>
            <a:ln w="12700" cap="flat">
              <a:noFill/>
              <a:miter lim="400000"/>
            </a:ln>
            <a:effectLst/>
          </p:spPr>
        </p:pic>
        <p:pic>
          <p:nvPicPr>
            <p:cNvPr id="252" name="Iltaqr5tRsagJOiJKmmJtA_thumb_32c.jpg" descr="Iltaqr5tRsagJOiJKmmJtA_thumb_32c.jpg"/>
            <p:cNvPicPr>
              <a:picLocks noChangeAspect="1"/>
            </p:cNvPicPr>
            <p:nvPr/>
          </p:nvPicPr>
          <p:blipFill>
            <a:blip r:embed="rId7" cstate="print">
              <a:extLst/>
            </a:blip>
            <a:stretch>
              <a:fillRect/>
            </a:stretch>
          </p:blipFill>
          <p:spPr>
            <a:xfrm>
              <a:off x="2235656" y="2199472"/>
              <a:ext cx="1989952" cy="1989952"/>
            </a:xfrm>
            <a:prstGeom prst="rect">
              <a:avLst/>
            </a:prstGeom>
            <a:ln w="12700" cap="flat">
              <a:noFill/>
              <a:miter lim="400000"/>
            </a:ln>
            <a:effectLst/>
          </p:spPr>
        </p:pic>
        <p:pic>
          <p:nvPicPr>
            <p:cNvPr id="253" name="UNADJUSTEDNONRAW_thumb_340.jpg" descr="UNADJUSTEDNONRAW_thumb_340.jpg"/>
            <p:cNvPicPr>
              <a:picLocks noChangeAspect="1"/>
            </p:cNvPicPr>
            <p:nvPr/>
          </p:nvPicPr>
          <p:blipFill>
            <a:blip r:embed="rId8">
              <a:extLst/>
            </a:blip>
            <a:srcRect/>
            <a:stretch>
              <a:fillRect/>
            </a:stretch>
          </p:blipFill>
          <p:spPr>
            <a:xfrm>
              <a:off x="4471313" y="2199472"/>
              <a:ext cx="1989952" cy="1989952"/>
            </a:xfrm>
            <a:prstGeom prst="rect">
              <a:avLst/>
            </a:prstGeom>
            <a:ln w="12700" cap="flat">
              <a:noFill/>
              <a:miter lim="400000"/>
            </a:ln>
            <a:effectLst/>
          </p:spPr>
        </p:pic>
        <p:pic>
          <p:nvPicPr>
            <p:cNvPr id="254" name="a53d5c8d-680f-4c93-a429-a044f86807af.jpg" descr="a53d5c8d-680f-4c93-a429-a044f86807af.jpg"/>
            <p:cNvPicPr>
              <a:picLocks noChangeAspect="1"/>
            </p:cNvPicPr>
            <p:nvPr/>
          </p:nvPicPr>
          <p:blipFill>
            <a:blip r:embed="rId9" cstate="print">
              <a:extLst/>
            </a:blip>
            <a:stretch>
              <a:fillRect/>
            </a:stretch>
          </p:blipFill>
          <p:spPr>
            <a:xfrm>
              <a:off x="6704995" y="2206217"/>
              <a:ext cx="1993901" cy="1991693"/>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CuadroTexto 2"/>
          <p:cNvSpPr txBox="1"/>
          <p:nvPr/>
        </p:nvSpPr>
        <p:spPr>
          <a:xfrm>
            <a:off x="2538759" y="260647"/>
            <a:ext cx="432048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rPr dirty="0">
                <a:latin typeface="Times New Roman" panose="02020603050405020304" pitchFamily="18" charset="0"/>
                <a:cs typeface="Times New Roman" panose="02020603050405020304" pitchFamily="18" charset="0"/>
              </a:rPr>
              <a:t>METODOLOGÍA</a:t>
            </a:r>
          </a:p>
        </p:txBody>
      </p:sp>
      <p:sp>
        <p:nvSpPr>
          <p:cNvPr id="261" name="Rectángulo 1"/>
          <p:cNvSpPr txBox="1"/>
          <p:nvPr/>
        </p:nvSpPr>
        <p:spPr>
          <a:xfrm>
            <a:off x="574137" y="1545406"/>
            <a:ext cx="288957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latin typeface="Times New Roman"/>
                <a:ea typeface="Times New Roman"/>
                <a:cs typeface="Times New Roman"/>
                <a:sym typeface="Times New Roman"/>
              </a:defRPr>
            </a:lvl1pPr>
          </a:lstStyle>
          <a:p>
            <a:r>
              <a:rPr dirty="0">
                <a:latin typeface="Arial" panose="020B0604020202020204" pitchFamily="34" charset="0"/>
                <a:cs typeface="Arial" panose="020B0604020202020204" pitchFamily="34" charset="0"/>
              </a:rPr>
              <a:t>ESTADÍSTICA DESCRIPTIVA</a:t>
            </a:r>
          </a:p>
        </p:txBody>
      </p:sp>
      <p:sp>
        <p:nvSpPr>
          <p:cNvPr id="262" name="Rectángulo 1"/>
          <p:cNvSpPr txBox="1"/>
          <p:nvPr/>
        </p:nvSpPr>
        <p:spPr>
          <a:xfrm>
            <a:off x="574137" y="2733803"/>
            <a:ext cx="297132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latin typeface="Times New Roman"/>
                <a:ea typeface="Times New Roman"/>
                <a:cs typeface="Times New Roman"/>
                <a:sym typeface="Times New Roman"/>
              </a:defRPr>
            </a:lvl1pPr>
          </a:lstStyle>
          <a:p>
            <a:r>
              <a:rPr dirty="0">
                <a:latin typeface="Arial" panose="020B0604020202020204" pitchFamily="34" charset="0"/>
                <a:cs typeface="Arial" panose="020B0604020202020204" pitchFamily="34" charset="0"/>
              </a:rPr>
              <a:t>ANÁLISIS DE CORRELACIÓN</a:t>
            </a:r>
          </a:p>
        </p:txBody>
      </p:sp>
      <p:sp>
        <p:nvSpPr>
          <p:cNvPr id="263" name="Rectángulo 1"/>
          <p:cNvSpPr txBox="1"/>
          <p:nvPr/>
        </p:nvSpPr>
        <p:spPr>
          <a:xfrm>
            <a:off x="701820" y="4020694"/>
            <a:ext cx="2394243"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b="1">
                <a:latin typeface="Times New Roman"/>
                <a:ea typeface="Times New Roman"/>
                <a:cs typeface="Times New Roman"/>
                <a:sym typeface="Times New Roman"/>
              </a:defRPr>
            </a:lvl1pPr>
          </a:lstStyle>
          <a:p>
            <a:r>
              <a:rPr dirty="0">
                <a:latin typeface="Arial" panose="020B0604020202020204" pitchFamily="34" charset="0"/>
                <a:cs typeface="Arial" panose="020B0604020202020204" pitchFamily="34" charset="0"/>
              </a:rPr>
              <a:t>ANÁLISIS ECONÓMICO</a:t>
            </a:r>
          </a:p>
        </p:txBody>
      </p:sp>
      <p:sp>
        <p:nvSpPr>
          <p:cNvPr id="264" name="Rectángulo 1"/>
          <p:cNvSpPr txBox="1"/>
          <p:nvPr/>
        </p:nvSpPr>
        <p:spPr>
          <a:xfrm>
            <a:off x="3762031" y="2746159"/>
            <a:ext cx="494782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Times New Roman"/>
                <a:ea typeface="Times New Roman"/>
                <a:cs typeface="Times New Roman"/>
                <a:sym typeface="Times New Roman"/>
              </a:defRPr>
            </a:lvl1pPr>
          </a:lstStyle>
          <a:p>
            <a:r>
              <a:rPr dirty="0">
                <a:latin typeface="Arial" panose="020B0604020202020204" pitchFamily="34" charset="0"/>
                <a:cs typeface="Arial" panose="020B0604020202020204" pitchFamily="34" charset="0"/>
              </a:rPr>
              <a:t>DIVMS, DISMS, TDN</a:t>
            </a:r>
            <a:r>
              <a:rPr>
                <a:latin typeface="Arial" panose="020B0604020202020204" pitchFamily="34" charset="0"/>
                <a:cs typeface="Arial" panose="020B0604020202020204" pitchFamily="34" charset="0"/>
              </a:rPr>
              <a:t>, </a:t>
            </a:r>
            <a:r>
              <a:rPr smtClean="0">
                <a:latin typeface="Arial" panose="020B0604020202020204" pitchFamily="34" charset="0"/>
                <a:cs typeface="Arial" panose="020B0604020202020204" pitchFamily="34" charset="0"/>
              </a:rPr>
              <a:t>alt</a:t>
            </a:r>
            <a:r>
              <a:rPr lang="en-US" dirty="0" smtClean="0">
                <a:latin typeface="Arial" panose="020B0604020202020204" pitchFamily="34" charset="0"/>
                <a:cs typeface="Arial" panose="020B0604020202020204" pitchFamily="34" charset="0"/>
              </a:rPr>
              <a:t>u</a:t>
            </a:r>
            <a:r>
              <a:rPr smtClean="0">
                <a:latin typeface="Arial" panose="020B0604020202020204" pitchFamily="34" charset="0"/>
                <a:cs typeface="Arial" panose="020B0604020202020204" pitchFamily="34" charset="0"/>
              </a:rPr>
              <a:t>ra</a:t>
            </a:r>
            <a:r>
              <a:rPr>
                <a:latin typeface="Arial" panose="020B0604020202020204" pitchFamily="34" charset="0"/>
                <a:cs typeface="Arial" panose="020B0604020202020204" pitchFamily="34" charset="0"/>
              </a:rPr>
              <a:t>, </a:t>
            </a:r>
            <a:r>
              <a:rPr smtClean="0">
                <a:latin typeface="Arial" panose="020B0604020202020204" pitchFamily="34" charset="0"/>
                <a:cs typeface="Arial" panose="020B0604020202020204" pitchFamily="34" charset="0"/>
              </a:rPr>
              <a:t>disp</a:t>
            </a:r>
            <a:r>
              <a:rPr lang="en-US" dirty="0" smtClean="0">
                <a:latin typeface="Arial" panose="020B0604020202020204" pitchFamily="34" charset="0"/>
                <a:cs typeface="Arial" panose="020B0604020202020204" pitchFamily="34" charset="0"/>
              </a:rPr>
              <a:t>o</a:t>
            </a:r>
            <a:r>
              <a:rPr smtClean="0">
                <a:latin typeface="Arial" panose="020B0604020202020204" pitchFamily="34" charset="0"/>
                <a:cs typeface="Arial" panose="020B0604020202020204" pitchFamily="34" charset="0"/>
              </a:rPr>
              <a:t>nibilidad </a:t>
            </a:r>
            <a:r>
              <a:rPr>
                <a:latin typeface="Arial" panose="020B0604020202020204" pitchFamily="34" charset="0"/>
                <a:cs typeface="Arial" panose="020B0604020202020204" pitchFamily="34" charset="0"/>
              </a:rPr>
              <a:t>de </a:t>
            </a:r>
            <a:r>
              <a:rPr smtClean="0">
                <a:latin typeface="Arial" panose="020B0604020202020204" pitchFamily="34" charset="0"/>
                <a:cs typeface="Arial" panose="020B0604020202020204" pitchFamily="34" charset="0"/>
              </a:rPr>
              <a:t>for</a:t>
            </a:r>
            <a:r>
              <a:rPr lang="en-US" dirty="0" smtClean="0">
                <a:latin typeface="Arial" panose="020B0604020202020204" pitchFamily="34" charset="0"/>
                <a:cs typeface="Arial" panose="020B0604020202020204" pitchFamily="34" charset="0"/>
              </a:rPr>
              <a:t>r</a:t>
            </a:r>
            <a:r>
              <a:rPr smtClean="0">
                <a:latin typeface="Arial" panose="020B0604020202020204" pitchFamily="34" charset="0"/>
                <a:cs typeface="Arial" panose="020B0604020202020204" pitchFamily="34" charset="0"/>
              </a:rPr>
              <a:t>aje</a:t>
            </a:r>
            <a:endParaRPr dirty="0">
              <a:latin typeface="Arial" panose="020B0604020202020204" pitchFamily="34" charset="0"/>
              <a:cs typeface="Arial" panose="020B0604020202020204" pitchFamily="34" charset="0"/>
            </a:endParaRPr>
          </a:p>
        </p:txBody>
      </p:sp>
      <p:sp>
        <p:nvSpPr>
          <p:cNvPr id="265" name="Rectángulo 1"/>
          <p:cNvSpPr txBox="1"/>
          <p:nvPr/>
        </p:nvSpPr>
        <p:spPr>
          <a:xfrm>
            <a:off x="3786536" y="3992985"/>
            <a:ext cx="441563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Times New Roman"/>
                <a:ea typeface="Times New Roman"/>
                <a:cs typeface="Times New Roman"/>
                <a:sym typeface="Times New Roman"/>
              </a:defRPr>
            </a:lvl1pPr>
          </a:lstStyle>
          <a:p>
            <a:r>
              <a:rPr lang="es-EC" dirty="0" smtClean="0">
                <a:latin typeface="Arial" panose="020B0604020202020204" pitchFamily="34" charset="0"/>
                <a:cs typeface="Arial" panose="020B0604020202020204" pitchFamily="34" charset="0"/>
              </a:rPr>
              <a:t>Costo egresos en alimentación, costo por Mcal </a:t>
            </a:r>
          </a:p>
          <a:p>
            <a:r>
              <a:rPr lang="es-EC" dirty="0" smtClean="0">
                <a:latin typeface="Arial" panose="020B0604020202020204" pitchFamily="34" charset="0"/>
                <a:cs typeface="Arial" panose="020B0604020202020204" pitchFamily="34" charset="0"/>
              </a:rPr>
              <a:t>de forraje y suplemento</a:t>
            </a:r>
            <a:endParaRPr lang="es-EC" dirty="0">
              <a:latin typeface="Arial" panose="020B0604020202020204" pitchFamily="34" charset="0"/>
              <a:cs typeface="Arial" panose="020B0604020202020204" pitchFamily="34" charset="0"/>
            </a:endParaRPr>
          </a:p>
        </p:txBody>
      </p:sp>
      <p:sp>
        <p:nvSpPr>
          <p:cNvPr id="11" name="Rectángulo 1"/>
          <p:cNvSpPr txBox="1"/>
          <p:nvPr/>
        </p:nvSpPr>
        <p:spPr>
          <a:xfrm>
            <a:off x="3704096" y="1574127"/>
            <a:ext cx="402930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atin typeface="Times New Roman"/>
                <a:ea typeface="Times New Roman"/>
                <a:cs typeface="Times New Roman"/>
                <a:sym typeface="Times New Roman"/>
              </a:defRPr>
            </a:lvl1pPr>
          </a:lstStyle>
          <a:p>
            <a:pPr algn="ctr"/>
            <a:r>
              <a:rPr lang="es-MX" dirty="0" smtClean="0">
                <a:latin typeface="Arial" panose="020B0604020202020204" pitchFamily="34" charset="0"/>
                <a:cs typeface="Arial" panose="020B0604020202020204" pitchFamily="34" charset="0"/>
              </a:rPr>
              <a:t> Media, mediana, máxima, mínimo, CV, DE</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71" name="CuadroTexto 2"/>
          <p:cNvSpPr txBox="1"/>
          <p:nvPr/>
        </p:nvSpPr>
        <p:spPr>
          <a:xfrm>
            <a:off x="292724" y="563196"/>
            <a:ext cx="365447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rPr smtClean="0"/>
              <a:t>Afor</a:t>
            </a:r>
            <a:r>
              <a:rPr lang="en-US" dirty="0" smtClean="0"/>
              <a:t>o</a:t>
            </a:r>
            <a:r>
              <a:rPr smtClean="0"/>
              <a:t> </a:t>
            </a:r>
            <a:r>
              <a:rPr/>
              <a:t>de </a:t>
            </a:r>
            <a:r>
              <a:rPr smtClean="0"/>
              <a:t>potr</a:t>
            </a:r>
            <a:r>
              <a:rPr lang="en-US" dirty="0" smtClean="0"/>
              <a:t>e</a:t>
            </a:r>
            <a:r>
              <a:rPr smtClean="0"/>
              <a:t>ros</a:t>
            </a:r>
            <a:endParaRPr dirty="0"/>
          </a:p>
        </p:txBody>
      </p:sp>
      <p:grpSp>
        <p:nvGrpSpPr>
          <p:cNvPr id="9" name="Grupo 8"/>
          <p:cNvGrpSpPr/>
          <p:nvPr/>
        </p:nvGrpSpPr>
        <p:grpSpPr>
          <a:xfrm>
            <a:off x="124177" y="977111"/>
            <a:ext cx="6862102" cy="3502701"/>
            <a:chOff x="216541" y="1277180"/>
            <a:chExt cx="6862102" cy="3502701"/>
          </a:xfrm>
        </p:grpSpPr>
        <p:sp>
          <p:nvSpPr>
            <p:cNvPr id="5" name="Rectángulo 4"/>
            <p:cNvSpPr/>
            <p:nvPr/>
          </p:nvSpPr>
          <p:spPr>
            <a:xfrm>
              <a:off x="216541" y="3978875"/>
              <a:ext cx="6862102" cy="308920"/>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Rectángulo 9"/>
            <p:cNvSpPr/>
            <p:nvPr/>
          </p:nvSpPr>
          <p:spPr>
            <a:xfrm>
              <a:off x="4433455" y="2653192"/>
              <a:ext cx="667104" cy="191966"/>
            </a:xfrm>
            <a:prstGeom prst="rect">
              <a:avLst/>
            </a:prstGeom>
            <a:solidFill>
              <a:srgbClr val="FFFFFF"/>
            </a:solidFill>
            <a:ln w="2540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4" name="Rectángulo 3"/>
            <p:cNvSpPr/>
            <p:nvPr/>
          </p:nvSpPr>
          <p:spPr>
            <a:xfrm>
              <a:off x="4433455" y="3786909"/>
              <a:ext cx="667104" cy="191966"/>
            </a:xfrm>
            <a:prstGeom prst="rect">
              <a:avLst/>
            </a:prstGeom>
            <a:solidFill>
              <a:srgbClr val="FFFFFF"/>
            </a:solidFill>
            <a:ln w="2540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Rectángulo 5"/>
            <p:cNvSpPr/>
            <p:nvPr/>
          </p:nvSpPr>
          <p:spPr>
            <a:xfrm>
              <a:off x="4433455" y="2196292"/>
              <a:ext cx="667104" cy="431735"/>
            </a:xfrm>
            <a:prstGeom prst="rect">
              <a:avLst/>
            </a:prstGeom>
            <a:solidFill>
              <a:srgbClr val="FFFFFF"/>
            </a:solidFill>
            <a:ln w="25400" cap="flat">
              <a:solidFill>
                <a:srgbClr val="0D531E"/>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8" name="Imagen 7"/>
            <p:cNvPicPr>
              <a:picLocks noChangeAspect="1"/>
            </p:cNvPicPr>
            <p:nvPr/>
          </p:nvPicPr>
          <p:blipFill>
            <a:blip r:embed="rId2"/>
            <a:stretch>
              <a:fillRect/>
            </a:stretch>
          </p:blipFill>
          <p:spPr>
            <a:xfrm>
              <a:off x="375851" y="1277180"/>
              <a:ext cx="6702792" cy="3502701"/>
            </a:xfrm>
            <a:prstGeom prst="rect">
              <a:avLst/>
            </a:prstGeom>
          </p:spPr>
        </p:pic>
      </p:grpSp>
      <p:sp>
        <p:nvSpPr>
          <p:cNvPr id="2" name="Rectángulo 1"/>
          <p:cNvSpPr/>
          <p:nvPr/>
        </p:nvSpPr>
        <p:spPr>
          <a:xfrm>
            <a:off x="7219481" y="1277180"/>
            <a:ext cx="2026119" cy="830995"/>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s-MX" sz="1600" dirty="0" smtClean="0"/>
              <a:t>Corresponden a un intervalo de corte promedio de 36 días</a:t>
            </a:r>
            <a:endParaRPr kumimoji="0" lang="en-US" sz="1600" b="0" i="0" u="none" strike="noStrike" cap="none" spc="0" normalizeH="0" baseline="0" dirty="0">
              <a:ln>
                <a:noFill/>
              </a:ln>
              <a:solidFill>
                <a:srgbClr val="000000"/>
              </a:solidFill>
              <a:effectLst/>
              <a:uFillTx/>
              <a:sym typeface="Arial"/>
            </a:endParaRPr>
          </a:p>
        </p:txBody>
      </p:sp>
      <p:sp>
        <p:nvSpPr>
          <p:cNvPr id="7" name="Rectángulo 6"/>
          <p:cNvSpPr/>
          <p:nvPr/>
        </p:nvSpPr>
        <p:spPr>
          <a:xfrm>
            <a:off x="7219481" y="2395370"/>
            <a:ext cx="2053828" cy="1323437"/>
          </a:xfrm>
          <a:prstGeom prst="rect">
            <a:avLst/>
          </a:prstGeom>
          <a:solidFill>
            <a:srgbClr val="FFFFFF"/>
          </a:solid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s-MX" sz="1600" dirty="0" smtClean="0"/>
              <a:t>León</a:t>
            </a:r>
            <a:r>
              <a:rPr lang="es-MX" sz="1600" dirty="0"/>
              <a:t>, </a:t>
            </a:r>
            <a:r>
              <a:rPr lang="es-MX" sz="1600" dirty="0" smtClean="0"/>
              <a:t>2013</a:t>
            </a:r>
            <a:endParaRPr lang="es-MX" sz="1600" dirty="0"/>
          </a:p>
          <a:p>
            <a:pPr marL="0" marR="0" indent="0" algn="l" defTabSz="914400" rtl="0" fontAlgn="auto" latinLnBrk="0" hangingPunct="0">
              <a:lnSpc>
                <a:spcPct val="100000"/>
              </a:lnSpc>
              <a:spcBef>
                <a:spcPts val="0"/>
              </a:spcBef>
              <a:spcAft>
                <a:spcPts val="0"/>
              </a:spcAft>
              <a:buClrTx/>
              <a:buSzTx/>
              <a:buFontTx/>
              <a:buNone/>
              <a:tabLst/>
            </a:pPr>
            <a:r>
              <a:rPr lang="es-MX" sz="1600" dirty="0" smtClean="0"/>
              <a:t>-    </a:t>
            </a:r>
            <a:r>
              <a:rPr kumimoji="0" lang="es-MX" sz="1600" b="0" i="0" u="none" strike="noStrike" cap="none" spc="0" normalizeH="0" baseline="0" dirty="0" smtClean="0">
                <a:ln>
                  <a:noFill/>
                </a:ln>
                <a:solidFill>
                  <a:srgbClr val="000000"/>
                </a:solidFill>
                <a:effectLst/>
                <a:uFillTx/>
                <a:sym typeface="Arial"/>
              </a:rPr>
              <a:t>Mezcla</a:t>
            </a:r>
            <a:r>
              <a:rPr kumimoji="0" lang="es-MX" sz="1600" b="0" i="0" u="none" strike="noStrike" cap="none" spc="0" normalizeH="0" dirty="0" smtClean="0">
                <a:ln>
                  <a:noFill/>
                </a:ln>
                <a:solidFill>
                  <a:srgbClr val="000000"/>
                </a:solidFill>
                <a:effectLst/>
                <a:uFillTx/>
                <a:sym typeface="Arial"/>
              </a:rPr>
              <a:t> </a:t>
            </a:r>
            <a:r>
              <a:rPr kumimoji="0" lang="es-MX" sz="1600" b="0" i="0" u="none" strike="noStrike" cap="none" spc="0" normalizeH="0" dirty="0" err="1" smtClean="0">
                <a:ln>
                  <a:noFill/>
                </a:ln>
                <a:solidFill>
                  <a:srgbClr val="000000"/>
                </a:solidFill>
                <a:effectLst/>
                <a:uFillTx/>
                <a:sym typeface="Arial"/>
              </a:rPr>
              <a:t>ryegrass</a:t>
            </a:r>
            <a:r>
              <a:rPr kumimoji="0" lang="es-MX" sz="1600" b="0" i="0" u="none" strike="noStrike" cap="none" spc="0" normalizeH="0" dirty="0" smtClean="0">
                <a:ln>
                  <a:noFill/>
                </a:ln>
                <a:solidFill>
                  <a:srgbClr val="000000"/>
                </a:solidFill>
                <a:effectLst/>
                <a:uFillTx/>
                <a:sym typeface="Arial"/>
              </a:rPr>
              <a:t> y tréboles</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28 a 30 días </a:t>
            </a:r>
          </a:p>
          <a:p>
            <a:pPr marL="285750" marR="0" indent="-285750" algn="l" defTabSz="914400" rtl="0" fontAlgn="auto" latinLnBrk="0" hangingPunct="0">
              <a:lnSpc>
                <a:spcPct val="100000"/>
              </a:lnSpc>
              <a:spcBef>
                <a:spcPts val="0"/>
              </a:spcBef>
              <a:spcAft>
                <a:spcPts val="0"/>
              </a:spcAft>
              <a:buClrTx/>
              <a:buSzTx/>
              <a:buFontTx/>
              <a:buChar char="-"/>
              <a:tabLst/>
            </a:pPr>
            <a:r>
              <a:rPr kumimoji="0" lang="es-MX" sz="1600" b="0" i="0" u="none" strike="noStrike" cap="none" spc="0" normalizeH="0" dirty="0" smtClean="0">
                <a:ln>
                  <a:noFill/>
                </a:ln>
                <a:solidFill>
                  <a:srgbClr val="000000"/>
                </a:solidFill>
                <a:effectLst/>
                <a:uFillTx/>
                <a:sym typeface="Arial"/>
              </a:rPr>
              <a:t>3000 kg MS/ha</a:t>
            </a:r>
          </a:p>
        </p:txBody>
      </p:sp>
      <p:sp>
        <p:nvSpPr>
          <p:cNvPr id="13" name="Rectángulo 12"/>
          <p:cNvSpPr/>
          <p:nvPr/>
        </p:nvSpPr>
        <p:spPr>
          <a:xfrm>
            <a:off x="7219481" y="4006003"/>
            <a:ext cx="2053828" cy="1077216"/>
          </a:xfrm>
          <a:prstGeom prst="rect">
            <a:avLst/>
          </a:prstGeom>
          <a:solidFill>
            <a:srgbClr val="FFFFFF"/>
          </a:solidFill>
          <a:ln w="19050" cap="flat">
            <a:solidFill>
              <a:srgbClr val="0D531E"/>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s-MX" sz="1600" dirty="0" smtClean="0"/>
              <a:t>Grijalva y otros, 1995</a:t>
            </a:r>
          </a:p>
          <a:p>
            <a:pPr marL="285750" indent="-285750">
              <a:buFontTx/>
              <a:buChar char="-"/>
            </a:pPr>
            <a:r>
              <a:rPr lang="es-MX" sz="1600" dirty="0" smtClean="0"/>
              <a:t>Nov – Mar</a:t>
            </a:r>
          </a:p>
          <a:p>
            <a:pPr marL="285750" indent="-285750">
              <a:buFontTx/>
              <a:buChar char="-"/>
            </a:pPr>
            <a:r>
              <a:rPr lang="es-MX" sz="1600" dirty="0" smtClean="0"/>
              <a:t>1190 kg MS/ha</a:t>
            </a:r>
          </a:p>
          <a:p>
            <a:pPr marL="285750" indent="-285750">
              <a:buFontTx/>
              <a:buChar char="-"/>
            </a:pPr>
            <a:r>
              <a:rPr lang="es-MX" sz="1600" dirty="0" err="1" smtClean="0"/>
              <a:t>Kikuyo</a:t>
            </a:r>
            <a:r>
              <a:rPr lang="es-MX" sz="1600" dirty="0" smtClean="0"/>
              <a:t> </a:t>
            </a:r>
            <a:endParaRPr lang="es-MX" sz="1600" dirty="0"/>
          </a:p>
        </p:txBody>
      </p:sp>
      <p:sp>
        <p:nvSpPr>
          <p:cNvPr id="16" name="Rectángulo 15"/>
          <p:cNvSpPr/>
          <p:nvPr/>
        </p:nvSpPr>
        <p:spPr>
          <a:xfrm>
            <a:off x="3806644" y="5031594"/>
            <a:ext cx="2524883"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s-MX" sz="1600" dirty="0" smtClean="0"/>
              <a:t>Velasco y otros, 2005</a:t>
            </a:r>
          </a:p>
          <a:p>
            <a:pPr marL="285750" indent="-285750">
              <a:buFontTx/>
              <a:buChar char="-"/>
            </a:pPr>
            <a:r>
              <a:rPr lang="es-MX" sz="1600" dirty="0" err="1" smtClean="0"/>
              <a:t>Ryegrass</a:t>
            </a:r>
            <a:r>
              <a:rPr lang="es-MX" sz="1600" dirty="0" smtClean="0"/>
              <a:t> perenne </a:t>
            </a:r>
          </a:p>
          <a:p>
            <a:pPr marL="285750" indent="-285750">
              <a:buFontTx/>
              <a:buChar char="-"/>
            </a:pPr>
            <a:r>
              <a:rPr lang="es-MX" sz="1600" dirty="0" smtClean="0"/>
              <a:t>4 – 6 semanas corte</a:t>
            </a:r>
          </a:p>
          <a:p>
            <a:pPr marL="285750" indent="-285750">
              <a:buFontTx/>
              <a:buChar char="-"/>
            </a:pPr>
            <a:r>
              <a:rPr lang="es-MX" sz="1600" dirty="0" smtClean="0"/>
              <a:t>1313 y 1184 kg MS/ha</a:t>
            </a:r>
            <a:endParaRPr lang="es-MX" sz="1600" dirty="0"/>
          </a:p>
        </p:txBody>
      </p:sp>
      <p:sp>
        <p:nvSpPr>
          <p:cNvPr id="17" name="Rectángulo 16"/>
          <p:cNvSpPr/>
          <p:nvPr/>
        </p:nvSpPr>
        <p:spPr>
          <a:xfrm>
            <a:off x="723407" y="5074921"/>
            <a:ext cx="2403101"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s-MX" sz="1600" dirty="0" smtClean="0"/>
              <a:t>Piña, 2012</a:t>
            </a:r>
          </a:p>
          <a:p>
            <a:r>
              <a:rPr lang="es-MX" sz="1600" dirty="0" smtClean="0"/>
              <a:t>+ Estado fenológico  </a:t>
            </a:r>
          </a:p>
          <a:p>
            <a:r>
              <a:rPr lang="es-MX" sz="1600" dirty="0" smtClean="0"/>
              <a:t>+ disponibilidad </a:t>
            </a:r>
          </a:p>
          <a:p>
            <a:r>
              <a:rPr lang="es-MX" sz="1600" dirty="0" smtClean="0"/>
              <a:t>- calidad</a:t>
            </a:r>
            <a:endParaRPr lang="es-MX" sz="1600" dirty="0"/>
          </a:p>
        </p:txBody>
      </p:sp>
      <p:sp>
        <p:nvSpPr>
          <p:cNvPr id="3" name="Rectángulo 2"/>
          <p:cNvSpPr/>
          <p:nvPr/>
        </p:nvSpPr>
        <p:spPr>
          <a:xfrm>
            <a:off x="196903" y="4402025"/>
            <a:ext cx="7219481" cy="517065"/>
          </a:xfrm>
          <a:prstGeom prst="rect">
            <a:avLst/>
          </a:prstGeom>
        </p:spPr>
        <p:txBody>
          <a:bodyPr wrap="square">
            <a:spAutoFit/>
          </a:bodyPr>
          <a:lstStyle/>
          <a:p>
            <a:pPr marR="661670">
              <a:lnSpc>
                <a:spcPct val="115000"/>
              </a:lnSpc>
              <a:spcAft>
                <a:spcPts val="1000"/>
              </a:spcAft>
            </a:pPr>
            <a:r>
              <a:rPr lang="es-EC" sz="1200" dirty="0">
                <a:latin typeface="Arial" panose="020B0604020202020204" pitchFamily="34" charset="0"/>
                <a:ea typeface="Calibri" panose="020F0502020204030204" pitchFamily="34" charset="0"/>
                <a:cs typeface="Times New Roman" panose="02020603050405020304" pitchFamily="18" charset="0"/>
              </a:rPr>
              <a:t>MS: materia seca; máx.: máximo; mín.: mínimo; kg: kilogramos; ha: hectárea; %: porcentaje; D.E.: desviación estándar; CV: coeficiente de variación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79113" y="4465324"/>
            <a:ext cx="5609967" cy="329097"/>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73"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74" name="CuadroTexto 2"/>
          <p:cNvSpPr txBox="1"/>
          <p:nvPr/>
        </p:nvSpPr>
        <p:spPr>
          <a:xfrm>
            <a:off x="456233" y="770304"/>
            <a:ext cx="3654471"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Composición botánica </a:t>
            </a:r>
          </a:p>
        </p:txBody>
      </p:sp>
      <p:pic>
        <p:nvPicPr>
          <p:cNvPr id="5" name="Imagen 4"/>
          <p:cNvPicPr>
            <a:picLocks noChangeAspect="1"/>
          </p:cNvPicPr>
          <p:nvPr/>
        </p:nvPicPr>
        <p:blipFill rotWithShape="1">
          <a:blip r:embed="rId2"/>
          <a:srcRect r="42447"/>
          <a:stretch/>
        </p:blipFill>
        <p:spPr>
          <a:xfrm>
            <a:off x="456233" y="1286416"/>
            <a:ext cx="5532847" cy="4184506"/>
          </a:xfrm>
          <a:prstGeom prst="rect">
            <a:avLst/>
          </a:prstGeom>
        </p:spPr>
      </p:pic>
      <p:sp>
        <p:nvSpPr>
          <p:cNvPr id="7" name="Rectángulo 6"/>
          <p:cNvSpPr/>
          <p:nvPr/>
        </p:nvSpPr>
        <p:spPr>
          <a:xfrm>
            <a:off x="6260804" y="1785540"/>
            <a:ext cx="2559199"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kumimoji="0" lang="es-MX" sz="1600" b="0" i="0" u="none" strike="noStrike" cap="none" spc="0" normalizeH="0" baseline="0" dirty="0" smtClean="0">
                <a:ln>
                  <a:noFill/>
                </a:ln>
                <a:solidFill>
                  <a:srgbClr val="000000"/>
                </a:solidFill>
                <a:effectLst/>
                <a:uFillTx/>
                <a:sym typeface="Arial"/>
              </a:rPr>
              <a:t>León, 2003</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70% gramíneas </a:t>
            </a:r>
          </a:p>
          <a:p>
            <a:pPr marL="285750" marR="0" indent="-285750" algn="l" defTabSz="914400" rtl="0" fontAlgn="auto" latinLnBrk="0" hangingPunct="0">
              <a:lnSpc>
                <a:spcPct val="100000"/>
              </a:lnSpc>
              <a:spcBef>
                <a:spcPts val="0"/>
              </a:spcBef>
              <a:spcAft>
                <a:spcPts val="0"/>
              </a:spcAft>
              <a:buClrTx/>
              <a:buSzTx/>
              <a:buFontTx/>
              <a:buChar char="-"/>
              <a:tabLst/>
            </a:pPr>
            <a:r>
              <a:rPr kumimoji="0" lang="es-MX" sz="1600" b="0" i="0" u="none" strike="noStrike" cap="none" spc="0" normalizeH="0" baseline="0" dirty="0" smtClean="0">
                <a:ln>
                  <a:noFill/>
                </a:ln>
                <a:solidFill>
                  <a:srgbClr val="000000"/>
                </a:solidFill>
                <a:effectLst/>
                <a:uFillTx/>
                <a:sym typeface="Arial"/>
              </a:rPr>
              <a:t>25</a:t>
            </a:r>
            <a:r>
              <a:rPr kumimoji="0" lang="es-MX" sz="1600" b="0" i="0" u="none" strike="noStrike" cap="none" spc="0" normalizeH="0" dirty="0" smtClean="0">
                <a:ln>
                  <a:noFill/>
                </a:ln>
                <a:solidFill>
                  <a:srgbClr val="000000"/>
                </a:solidFill>
                <a:effectLst/>
                <a:uFillTx/>
                <a:sym typeface="Arial"/>
              </a:rPr>
              <a:t> – 30% leguminosas</a:t>
            </a:r>
          </a:p>
          <a:p>
            <a:pPr marL="285750" marR="0" indent="-285750" algn="l" defTabSz="914400" rtl="0" fontAlgn="auto" latinLnBrk="0" hangingPunct="0">
              <a:lnSpc>
                <a:spcPct val="100000"/>
              </a:lnSpc>
              <a:spcBef>
                <a:spcPts val="0"/>
              </a:spcBef>
              <a:spcAft>
                <a:spcPts val="0"/>
              </a:spcAft>
              <a:buClrTx/>
              <a:buSzTx/>
              <a:buFontTx/>
              <a:buChar char="-"/>
              <a:tabLst/>
            </a:pPr>
            <a:r>
              <a:rPr lang="es-MX" sz="1600" baseline="0" dirty="0" smtClean="0"/>
              <a:t>2</a:t>
            </a:r>
            <a:r>
              <a:rPr lang="es-MX" sz="1600" dirty="0" smtClean="0"/>
              <a:t> – 3% malezas</a:t>
            </a:r>
            <a:endParaRPr kumimoji="0" lang="es-MX" sz="1600" b="0" i="0" u="none" strike="noStrike" cap="none" spc="0" normalizeH="0" baseline="0" dirty="0" smtClean="0">
              <a:ln>
                <a:noFill/>
              </a:ln>
              <a:solidFill>
                <a:srgbClr val="000000"/>
              </a:solidFill>
              <a:effectLst/>
              <a:uFillTx/>
              <a:sym typeface="Arial"/>
            </a:endParaRPr>
          </a:p>
        </p:txBody>
      </p:sp>
      <p:sp>
        <p:nvSpPr>
          <p:cNvPr id="12" name="Rectángulo 11"/>
          <p:cNvSpPr/>
          <p:nvPr/>
        </p:nvSpPr>
        <p:spPr>
          <a:xfrm>
            <a:off x="6260804" y="3927459"/>
            <a:ext cx="2790832"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kumimoji="0" lang="es-MX" sz="1600" b="0" i="0" u="none" strike="noStrike" cap="none" spc="0" normalizeH="0" baseline="0" dirty="0" err="1" smtClean="0">
                <a:ln>
                  <a:noFill/>
                </a:ln>
                <a:solidFill>
                  <a:srgbClr val="000000"/>
                </a:solidFill>
                <a:effectLst/>
                <a:uFillTx/>
                <a:sym typeface="Arial"/>
              </a:rPr>
              <a:t>Mila</a:t>
            </a:r>
            <a:r>
              <a:rPr kumimoji="0" lang="es-MX" sz="1600" b="0" i="0" u="none" strike="noStrike" cap="none" spc="0" normalizeH="0" baseline="0" dirty="0" smtClean="0">
                <a:ln>
                  <a:noFill/>
                </a:ln>
                <a:solidFill>
                  <a:srgbClr val="000000"/>
                </a:solidFill>
                <a:effectLst/>
                <a:uFillTx/>
                <a:sym typeface="Arial"/>
              </a:rPr>
              <a:t> y</a:t>
            </a:r>
            <a:r>
              <a:rPr kumimoji="0" lang="es-MX" sz="1600" b="0" i="0" u="none" strike="noStrike" cap="none" spc="0" normalizeH="0" dirty="0" smtClean="0">
                <a:ln>
                  <a:noFill/>
                </a:ln>
                <a:solidFill>
                  <a:srgbClr val="000000"/>
                </a:solidFill>
                <a:effectLst/>
                <a:uFillTx/>
                <a:sym typeface="Arial"/>
              </a:rPr>
              <a:t> otros, 2004</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Plantas invasoras</a:t>
            </a:r>
          </a:p>
          <a:p>
            <a:pPr marL="285750" marR="0" indent="-285750" algn="l" defTabSz="914400" rtl="0" fontAlgn="auto" latinLnBrk="0" hangingPunct="0">
              <a:lnSpc>
                <a:spcPct val="100000"/>
              </a:lnSpc>
              <a:spcBef>
                <a:spcPts val="0"/>
              </a:spcBef>
              <a:spcAft>
                <a:spcPts val="0"/>
              </a:spcAft>
              <a:buClrTx/>
              <a:buSzTx/>
              <a:buFontTx/>
              <a:buChar char="-"/>
              <a:tabLst/>
            </a:pPr>
            <a:r>
              <a:rPr kumimoji="0" lang="es-MX" sz="1600" b="0" i="0" u="none" strike="noStrike" cap="none" spc="0" normalizeH="0" dirty="0" smtClean="0">
                <a:ln>
                  <a:noFill/>
                </a:ln>
                <a:solidFill>
                  <a:srgbClr val="000000"/>
                </a:solidFill>
                <a:effectLst/>
                <a:uFillTx/>
                <a:sym typeface="Arial"/>
              </a:rPr>
              <a:t>Reducción de biomasa</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Producción animal</a:t>
            </a:r>
            <a:endParaRPr kumimoji="0" lang="es-MX" sz="1600" b="0" i="0" u="none" strike="noStrike" cap="none" spc="0" normalizeH="0" dirty="0" smtClean="0">
              <a:ln>
                <a:noFill/>
              </a:ln>
              <a:solidFill>
                <a:srgbClr val="000000"/>
              </a:solidFill>
              <a:effectLst/>
              <a:uFillTx/>
              <a:sym typeface="Arial"/>
            </a:endParaRPr>
          </a:p>
        </p:txBody>
      </p:sp>
      <p:sp>
        <p:nvSpPr>
          <p:cNvPr id="2" name="Rectángulo 1"/>
          <p:cNvSpPr/>
          <p:nvPr/>
        </p:nvSpPr>
        <p:spPr>
          <a:xfrm>
            <a:off x="379113" y="5398680"/>
            <a:ext cx="6258027" cy="871008"/>
          </a:xfrm>
          <a:prstGeom prst="rect">
            <a:avLst/>
          </a:prstGeom>
        </p:spPr>
        <p:txBody>
          <a:bodyPr wrap="square">
            <a:spAutoFit/>
          </a:bodyPr>
          <a:lstStyle/>
          <a:p>
            <a:pPr marR="572135" algn="just">
              <a:lnSpc>
                <a:spcPct val="115000"/>
              </a:lnSpc>
              <a:spcAft>
                <a:spcPts val="1000"/>
              </a:spcAft>
            </a:pPr>
            <a:r>
              <a:rPr lang="es-EC" sz="1200" dirty="0">
                <a:latin typeface="Arial" pitchFamily="34" charset="0"/>
                <a:ea typeface="Calibri" panose="020F0502020204030204" pitchFamily="34" charset="0"/>
                <a:cs typeface="Arial" pitchFamily="34" charset="0"/>
              </a:rPr>
              <a:t>D.E.: desviación estándar; CV: coeficiente de variación; </a:t>
            </a:r>
            <a:r>
              <a:rPr lang="es-EC" sz="1200" baseline="30000" dirty="0">
                <a:latin typeface="Arial" pitchFamily="34" charset="0"/>
                <a:ea typeface="Calibri" panose="020F0502020204030204" pitchFamily="34" charset="0"/>
                <a:cs typeface="Arial" pitchFamily="34" charset="0"/>
              </a:rPr>
              <a:t>1</a:t>
            </a:r>
            <a:r>
              <a:rPr lang="es-EC" sz="1200" dirty="0">
                <a:latin typeface="Arial" pitchFamily="34" charset="0"/>
                <a:ea typeface="Calibri" panose="020F0502020204030204" pitchFamily="34" charset="0"/>
                <a:cs typeface="Arial" pitchFamily="34" charset="0"/>
              </a:rPr>
              <a:t>: lengua de vaca (</a:t>
            </a:r>
            <a:r>
              <a:rPr lang="es-EC" sz="1200" i="1" dirty="0" err="1">
                <a:latin typeface="Arial" pitchFamily="34" charset="0"/>
                <a:ea typeface="Calibri" panose="020F0502020204030204" pitchFamily="34" charset="0"/>
                <a:cs typeface="Arial" pitchFamily="34" charset="0"/>
              </a:rPr>
              <a:t>Rumex</a:t>
            </a:r>
            <a:r>
              <a:rPr lang="es-EC" sz="1200" i="1" dirty="0">
                <a:latin typeface="Arial" pitchFamily="34" charset="0"/>
                <a:ea typeface="Calibri" panose="020F0502020204030204" pitchFamily="34" charset="0"/>
                <a:cs typeface="Arial" pitchFamily="34" charset="0"/>
              </a:rPr>
              <a:t> </a:t>
            </a:r>
            <a:r>
              <a:rPr lang="es-EC" sz="1200" i="1" dirty="0" err="1">
                <a:latin typeface="Arial" pitchFamily="34" charset="0"/>
                <a:ea typeface="Calibri" panose="020F0502020204030204" pitchFamily="34" charset="0"/>
                <a:cs typeface="Arial" pitchFamily="34" charset="0"/>
              </a:rPr>
              <a:t>crispus</a:t>
            </a:r>
            <a:r>
              <a:rPr lang="es-EC" sz="1200" dirty="0">
                <a:latin typeface="Arial" pitchFamily="34" charset="0"/>
                <a:ea typeface="Calibri" panose="020F0502020204030204" pitchFamily="34" charset="0"/>
                <a:cs typeface="Arial" pitchFamily="34" charset="0"/>
              </a:rPr>
              <a:t>);</a:t>
            </a:r>
            <a:r>
              <a:rPr lang="es-EC" sz="1200" baseline="30000" dirty="0">
                <a:latin typeface="Arial" pitchFamily="34" charset="0"/>
                <a:ea typeface="Calibri" panose="020F0502020204030204" pitchFamily="34" charset="0"/>
                <a:cs typeface="Arial" pitchFamily="34" charset="0"/>
              </a:rPr>
              <a:t> 2</a:t>
            </a:r>
            <a:r>
              <a:rPr lang="es-EC" sz="1200" dirty="0">
                <a:latin typeface="Arial" pitchFamily="34" charset="0"/>
                <a:ea typeface="Calibri" panose="020F0502020204030204" pitchFamily="34" charset="0"/>
                <a:cs typeface="Arial" pitchFamily="34" charset="0"/>
              </a:rPr>
              <a:t>:</a:t>
            </a:r>
            <a:r>
              <a:rPr lang="es-EC" sz="1600" dirty="0">
                <a:latin typeface="Arial" pitchFamily="34" charset="0"/>
                <a:ea typeface="Calibri" panose="020F0502020204030204" pitchFamily="34" charset="0"/>
                <a:cs typeface="Arial" pitchFamily="34" charset="0"/>
              </a:rPr>
              <a:t> </a:t>
            </a:r>
            <a:r>
              <a:rPr lang="es-EC" sz="1200" dirty="0">
                <a:latin typeface="Arial" pitchFamily="34" charset="0"/>
                <a:ea typeface="Calibri" panose="020F0502020204030204" pitchFamily="34" charset="0"/>
                <a:cs typeface="Arial" pitchFamily="34" charset="0"/>
              </a:rPr>
              <a:t>diente de león (</a:t>
            </a:r>
            <a:r>
              <a:rPr lang="es-EC" sz="1200" i="1" dirty="0" err="1">
                <a:latin typeface="Arial" pitchFamily="34" charset="0"/>
                <a:ea typeface="Calibri" panose="020F0502020204030204" pitchFamily="34" charset="0"/>
                <a:cs typeface="Arial" pitchFamily="34" charset="0"/>
              </a:rPr>
              <a:t>Taraxacum</a:t>
            </a:r>
            <a:r>
              <a:rPr lang="es-EC" sz="1200" i="1" dirty="0">
                <a:latin typeface="Arial" pitchFamily="34" charset="0"/>
                <a:ea typeface="Calibri" panose="020F0502020204030204" pitchFamily="34" charset="0"/>
                <a:cs typeface="Arial" pitchFamily="34" charset="0"/>
              </a:rPr>
              <a:t> </a:t>
            </a:r>
            <a:r>
              <a:rPr lang="es-EC" sz="1200" i="1" dirty="0" err="1">
                <a:latin typeface="Arial" pitchFamily="34" charset="0"/>
                <a:ea typeface="Calibri" panose="020F0502020204030204" pitchFamily="34" charset="0"/>
                <a:cs typeface="Arial" pitchFamily="34" charset="0"/>
              </a:rPr>
              <a:t>officinale</a:t>
            </a:r>
            <a:r>
              <a:rPr lang="es-EC" sz="1200" dirty="0">
                <a:latin typeface="Arial" pitchFamily="34" charset="0"/>
                <a:ea typeface="Calibri" panose="020F0502020204030204" pitchFamily="34" charset="0"/>
                <a:cs typeface="Arial" pitchFamily="34" charset="0"/>
              </a:rPr>
              <a:t>);</a:t>
            </a:r>
            <a:r>
              <a:rPr lang="es-EC" sz="1200" baseline="30000" dirty="0">
                <a:latin typeface="Arial" pitchFamily="34" charset="0"/>
                <a:ea typeface="Calibri" panose="020F0502020204030204" pitchFamily="34" charset="0"/>
                <a:cs typeface="Arial" pitchFamily="34" charset="0"/>
              </a:rPr>
              <a:t> 3</a:t>
            </a:r>
            <a:r>
              <a:rPr lang="es-EC" sz="1200" dirty="0">
                <a:latin typeface="Arial" pitchFamily="34" charset="0"/>
                <a:ea typeface="Calibri" panose="020F0502020204030204" pitchFamily="34" charset="0"/>
                <a:cs typeface="Arial" pitchFamily="34" charset="0"/>
              </a:rPr>
              <a:t>:</a:t>
            </a:r>
            <a:r>
              <a:rPr lang="es-EC" sz="1600" dirty="0">
                <a:latin typeface="Arial" pitchFamily="34" charset="0"/>
                <a:ea typeface="Calibri" panose="020F0502020204030204" pitchFamily="34" charset="0"/>
                <a:cs typeface="Arial" pitchFamily="34" charset="0"/>
              </a:rPr>
              <a:t> </a:t>
            </a:r>
            <a:r>
              <a:rPr lang="es-EC" sz="1200" dirty="0">
                <a:latin typeface="Arial" pitchFamily="34" charset="0"/>
                <a:ea typeface="Calibri" panose="020F0502020204030204" pitchFamily="34" charset="0"/>
                <a:cs typeface="Arial" pitchFamily="34" charset="0"/>
              </a:rPr>
              <a:t>verdolaga (</a:t>
            </a:r>
            <a:r>
              <a:rPr lang="es-EC" sz="1200" i="1" dirty="0" err="1">
                <a:latin typeface="Arial" pitchFamily="34" charset="0"/>
                <a:ea typeface="Calibri" panose="020F0502020204030204" pitchFamily="34" charset="0"/>
                <a:cs typeface="Arial" pitchFamily="34" charset="0"/>
              </a:rPr>
              <a:t>Portulaca</a:t>
            </a:r>
            <a:r>
              <a:rPr lang="es-EC" sz="1200" i="1" dirty="0">
                <a:latin typeface="Arial" pitchFamily="34" charset="0"/>
                <a:ea typeface="Calibri" panose="020F0502020204030204" pitchFamily="34" charset="0"/>
                <a:cs typeface="Arial" pitchFamily="34" charset="0"/>
              </a:rPr>
              <a:t> </a:t>
            </a:r>
            <a:r>
              <a:rPr lang="es-EC" sz="1200" i="1" dirty="0" err="1">
                <a:latin typeface="Arial" pitchFamily="34" charset="0"/>
                <a:ea typeface="Calibri" panose="020F0502020204030204" pitchFamily="34" charset="0"/>
                <a:cs typeface="Arial" pitchFamily="34" charset="0"/>
              </a:rPr>
              <a:t>oleracea</a:t>
            </a:r>
            <a:r>
              <a:rPr lang="es-EC" sz="1200" dirty="0">
                <a:latin typeface="Arial" pitchFamily="34" charset="0"/>
                <a:ea typeface="Calibri" panose="020F0502020204030204" pitchFamily="34" charset="0"/>
                <a:cs typeface="Arial" pitchFamily="34" charset="0"/>
              </a:rPr>
              <a:t>);</a:t>
            </a:r>
            <a:r>
              <a:rPr lang="es-EC" sz="1200" baseline="30000" dirty="0">
                <a:latin typeface="Arial" pitchFamily="34" charset="0"/>
                <a:ea typeface="Calibri" panose="020F0502020204030204" pitchFamily="34" charset="0"/>
                <a:cs typeface="Arial" pitchFamily="34" charset="0"/>
              </a:rPr>
              <a:t> 4</a:t>
            </a:r>
            <a:r>
              <a:rPr lang="es-EC" sz="1200" dirty="0">
                <a:latin typeface="Arial" pitchFamily="34" charset="0"/>
                <a:ea typeface="Calibri" panose="020F0502020204030204" pitchFamily="34" charset="0"/>
                <a:cs typeface="Arial" pitchFamily="34" charset="0"/>
              </a:rPr>
              <a:t>:</a:t>
            </a:r>
            <a:r>
              <a:rPr lang="es-EC" sz="1600" dirty="0">
                <a:latin typeface="Arial" pitchFamily="34" charset="0"/>
                <a:ea typeface="Calibri" panose="020F0502020204030204" pitchFamily="34" charset="0"/>
                <a:cs typeface="Arial" pitchFamily="34" charset="0"/>
              </a:rPr>
              <a:t> </a:t>
            </a:r>
            <a:r>
              <a:rPr lang="es-EC" sz="1200" dirty="0">
                <a:latin typeface="Arial" pitchFamily="34" charset="0"/>
                <a:ea typeface="Calibri" panose="020F0502020204030204" pitchFamily="34" charset="0"/>
                <a:cs typeface="Arial" pitchFamily="34" charset="0"/>
              </a:rPr>
              <a:t>cebadilla (</a:t>
            </a:r>
            <a:r>
              <a:rPr lang="es-EC" sz="1200" i="1" dirty="0" err="1">
                <a:latin typeface="Arial" pitchFamily="34" charset="0"/>
                <a:ea typeface="Calibri" panose="020F0502020204030204" pitchFamily="34" charset="0"/>
                <a:cs typeface="Arial" pitchFamily="34" charset="0"/>
              </a:rPr>
              <a:t>Bromus</a:t>
            </a:r>
            <a:r>
              <a:rPr lang="es-EC" sz="1200" i="1" dirty="0">
                <a:latin typeface="Arial" pitchFamily="34" charset="0"/>
                <a:ea typeface="Calibri" panose="020F0502020204030204" pitchFamily="34" charset="0"/>
                <a:cs typeface="Arial" pitchFamily="34" charset="0"/>
              </a:rPr>
              <a:t> </a:t>
            </a:r>
            <a:r>
              <a:rPr lang="es-EC" sz="1200" i="1" dirty="0" err="1">
                <a:latin typeface="Arial" pitchFamily="34" charset="0"/>
                <a:ea typeface="Calibri" panose="020F0502020204030204" pitchFamily="34" charset="0"/>
                <a:cs typeface="Arial" pitchFamily="34" charset="0"/>
              </a:rPr>
              <a:t>sterilis</a:t>
            </a:r>
            <a:r>
              <a:rPr lang="es-EC" sz="1200" dirty="0">
                <a:latin typeface="Arial" pitchFamily="34" charset="0"/>
                <a:ea typeface="Calibri" panose="020F0502020204030204" pitchFamily="34" charset="0"/>
                <a:cs typeface="Arial" pitchFamily="34" charset="0"/>
              </a:rPr>
              <a:t>), holco (</a:t>
            </a:r>
            <a:r>
              <a:rPr lang="es-EC" sz="1200" i="1" dirty="0" err="1">
                <a:latin typeface="Arial" pitchFamily="34" charset="0"/>
                <a:ea typeface="Calibri" panose="020F0502020204030204" pitchFamily="34" charset="0"/>
                <a:cs typeface="Arial" pitchFamily="34" charset="0"/>
              </a:rPr>
              <a:t>Holcus</a:t>
            </a:r>
            <a:r>
              <a:rPr lang="es-EC" sz="1200" i="1" dirty="0">
                <a:latin typeface="Arial" pitchFamily="34" charset="0"/>
                <a:ea typeface="Calibri" panose="020F0502020204030204" pitchFamily="34" charset="0"/>
                <a:cs typeface="Arial" pitchFamily="34" charset="0"/>
              </a:rPr>
              <a:t> </a:t>
            </a:r>
            <a:r>
              <a:rPr lang="es-EC" sz="1200" i="1" dirty="0" err="1">
                <a:latin typeface="Arial" pitchFamily="34" charset="0"/>
                <a:ea typeface="Calibri" panose="020F0502020204030204" pitchFamily="34" charset="0"/>
                <a:cs typeface="Arial" pitchFamily="34" charset="0"/>
              </a:rPr>
              <a:t>lanatus</a:t>
            </a:r>
            <a:r>
              <a:rPr lang="es-EC" sz="1200" dirty="0">
                <a:latin typeface="Arial" panose="020B060402020202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173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77" name="CuadroTexto 2"/>
          <p:cNvSpPr txBox="1"/>
          <p:nvPr/>
        </p:nvSpPr>
        <p:spPr>
          <a:xfrm>
            <a:off x="456233" y="770304"/>
            <a:ext cx="3654471"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Altura de forrajes</a:t>
            </a:r>
          </a:p>
        </p:txBody>
      </p:sp>
      <p:grpSp>
        <p:nvGrpSpPr>
          <p:cNvPr id="2" name="Grupo 1"/>
          <p:cNvGrpSpPr/>
          <p:nvPr/>
        </p:nvGrpSpPr>
        <p:grpSpPr>
          <a:xfrm>
            <a:off x="60074" y="1313566"/>
            <a:ext cx="6586179" cy="3396420"/>
            <a:chOff x="313385" y="1277180"/>
            <a:chExt cx="7031022" cy="3581517"/>
          </a:xfrm>
        </p:grpSpPr>
        <p:sp>
          <p:nvSpPr>
            <p:cNvPr id="6" name="Rectángulo 5"/>
            <p:cNvSpPr/>
            <p:nvPr/>
          </p:nvSpPr>
          <p:spPr>
            <a:xfrm>
              <a:off x="313385" y="3895350"/>
              <a:ext cx="7031022" cy="380088"/>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5" name="Imagen 4"/>
            <p:cNvPicPr>
              <a:picLocks noChangeAspect="1"/>
            </p:cNvPicPr>
            <p:nvPr/>
          </p:nvPicPr>
          <p:blipFill>
            <a:blip r:embed="rId2"/>
            <a:stretch>
              <a:fillRect/>
            </a:stretch>
          </p:blipFill>
          <p:spPr>
            <a:xfrm>
              <a:off x="456233" y="1277180"/>
              <a:ext cx="6888174" cy="3581517"/>
            </a:xfrm>
            <a:prstGeom prst="rect">
              <a:avLst/>
            </a:prstGeom>
          </p:spPr>
        </p:pic>
      </p:grpSp>
      <p:sp>
        <p:nvSpPr>
          <p:cNvPr id="7" name="Rectángulo 6"/>
          <p:cNvSpPr/>
          <p:nvPr/>
        </p:nvSpPr>
        <p:spPr>
          <a:xfrm>
            <a:off x="6554822" y="2116102"/>
            <a:ext cx="2743927" cy="1323437"/>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kumimoji="0" lang="es-MX" sz="1600" b="0" i="0" u="none" strike="noStrike" cap="none" spc="0" normalizeH="0" baseline="0" dirty="0" smtClean="0">
                <a:ln>
                  <a:noFill/>
                </a:ln>
                <a:solidFill>
                  <a:srgbClr val="000000"/>
                </a:solidFill>
                <a:effectLst/>
                <a:uFillTx/>
                <a:sym typeface="Arial"/>
              </a:rPr>
              <a:t>Guzmán,</a:t>
            </a:r>
            <a:r>
              <a:rPr kumimoji="0" lang="es-MX" sz="1600" b="0" i="0" u="none" strike="noStrike" cap="none" spc="0" normalizeH="0" dirty="0" smtClean="0">
                <a:ln>
                  <a:noFill/>
                </a:ln>
                <a:solidFill>
                  <a:srgbClr val="000000"/>
                </a:solidFill>
                <a:effectLst/>
                <a:uFillTx/>
                <a:sym typeface="Arial"/>
              </a:rPr>
              <a:t> 2015</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4 y 6 cm ideal</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&gt;6 mayor residuo de MS</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Disminuye macollamiento</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Hojas remanentes</a:t>
            </a:r>
          </a:p>
        </p:txBody>
      </p:sp>
      <p:sp>
        <p:nvSpPr>
          <p:cNvPr id="8" name="Rectángulo 7"/>
          <p:cNvSpPr/>
          <p:nvPr/>
        </p:nvSpPr>
        <p:spPr>
          <a:xfrm>
            <a:off x="6904064" y="4266627"/>
            <a:ext cx="2305200"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Posada y otros, 2013</a:t>
            </a:r>
          </a:p>
          <a:p>
            <a:pPr marR="0" algn="l" defTabSz="914400" rtl="0" fontAlgn="auto" latinLnBrk="0" hangingPunct="0">
              <a:lnSpc>
                <a:spcPct val="100000"/>
              </a:lnSpc>
              <a:spcBef>
                <a:spcPts val="0"/>
              </a:spcBef>
              <a:spcAft>
                <a:spcPts val="0"/>
              </a:spcAft>
              <a:buClrTx/>
              <a:buSzTx/>
              <a:tabLst/>
            </a:pPr>
            <a:r>
              <a:rPr lang="es-MX" sz="1600" dirty="0" smtClean="0"/>
              <a:t>- </a:t>
            </a:r>
            <a:r>
              <a:rPr lang="es-MX" sz="1600" dirty="0" err="1" smtClean="0"/>
              <a:t>Desuniformidad</a:t>
            </a:r>
            <a:r>
              <a:rPr lang="es-MX" sz="1600" dirty="0" smtClean="0"/>
              <a:t> debido a la competencia </a:t>
            </a:r>
            <a:r>
              <a:rPr lang="es-MX" sz="1600" dirty="0" err="1" smtClean="0"/>
              <a:t>intra</a:t>
            </a:r>
            <a:r>
              <a:rPr lang="es-MX" sz="1600" dirty="0" smtClean="0"/>
              <a:t> e inter específica</a:t>
            </a:r>
          </a:p>
        </p:txBody>
      </p:sp>
      <p:sp>
        <p:nvSpPr>
          <p:cNvPr id="9" name="Rectángulo 8"/>
          <p:cNvSpPr/>
          <p:nvPr/>
        </p:nvSpPr>
        <p:spPr>
          <a:xfrm>
            <a:off x="3544069" y="5161703"/>
            <a:ext cx="2305200" cy="830995"/>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Pérez y otros, 2002</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Manejo</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Altura del residuo</a:t>
            </a:r>
          </a:p>
        </p:txBody>
      </p:sp>
      <p:sp>
        <p:nvSpPr>
          <p:cNvPr id="3" name="Rectángulo 2"/>
          <p:cNvSpPr/>
          <p:nvPr/>
        </p:nvSpPr>
        <p:spPr>
          <a:xfrm>
            <a:off x="184074" y="4644638"/>
            <a:ext cx="6204369" cy="517065"/>
          </a:xfrm>
          <a:prstGeom prst="rect">
            <a:avLst/>
          </a:prstGeom>
        </p:spPr>
        <p:txBody>
          <a:bodyPr wrap="square">
            <a:spAutoFit/>
          </a:bodyPr>
          <a:lstStyle/>
          <a:p>
            <a:pPr marR="1021715">
              <a:lnSpc>
                <a:spcPct val="115000"/>
              </a:lnSpc>
              <a:spcAft>
                <a:spcPts val="1000"/>
              </a:spcAft>
            </a:pPr>
            <a:r>
              <a:rPr lang="es-EC" sz="1200" dirty="0" err="1">
                <a:latin typeface="Arial" panose="020B0604020202020204" pitchFamily="34" charset="0"/>
                <a:ea typeface="Calibri" panose="020F0502020204030204" pitchFamily="34" charset="0"/>
                <a:cs typeface="Times New Roman" panose="02020603050405020304" pitchFamily="18" charset="0"/>
              </a:rPr>
              <a:t>máx</a:t>
            </a:r>
            <a:r>
              <a:rPr lang="es-EC" sz="1200" dirty="0">
                <a:latin typeface="Arial" panose="020B0604020202020204" pitchFamily="34" charset="0"/>
                <a:ea typeface="Calibri" panose="020F0502020204030204" pitchFamily="34" charset="0"/>
                <a:cs typeface="Times New Roman" panose="02020603050405020304" pitchFamily="18" charset="0"/>
              </a:rPr>
              <a:t>: máxima; mín.: mínima; cm: centímetros; D.E.: desviación estándar; CV: coeficiente de variación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80" name="CuadroTexto 2"/>
          <p:cNvSpPr txBox="1"/>
          <p:nvPr/>
        </p:nvSpPr>
        <p:spPr>
          <a:xfrm>
            <a:off x="456233" y="770304"/>
            <a:ext cx="4525653"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Composición nutricional de los forrajes </a:t>
            </a:r>
          </a:p>
        </p:txBody>
      </p:sp>
      <p:grpSp>
        <p:nvGrpSpPr>
          <p:cNvPr id="7" name="Grupo 6"/>
          <p:cNvGrpSpPr/>
          <p:nvPr/>
        </p:nvGrpSpPr>
        <p:grpSpPr>
          <a:xfrm>
            <a:off x="314275" y="1143055"/>
            <a:ext cx="6734225" cy="2877693"/>
            <a:chOff x="331593" y="1277180"/>
            <a:chExt cx="7564375" cy="3257923"/>
          </a:xfrm>
        </p:grpSpPr>
        <p:sp>
          <p:nvSpPr>
            <p:cNvPr id="6" name="Rectángulo 5"/>
            <p:cNvSpPr/>
            <p:nvPr/>
          </p:nvSpPr>
          <p:spPr>
            <a:xfrm>
              <a:off x="2536352" y="2307455"/>
              <a:ext cx="515767" cy="349248"/>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3" name="Grupo 2"/>
            <p:cNvGrpSpPr/>
            <p:nvPr/>
          </p:nvGrpSpPr>
          <p:grpSpPr>
            <a:xfrm>
              <a:off x="331593" y="1277180"/>
              <a:ext cx="7564375" cy="3257923"/>
              <a:chOff x="331593" y="1277180"/>
              <a:chExt cx="7564375" cy="3257923"/>
            </a:xfrm>
          </p:grpSpPr>
          <p:sp>
            <p:nvSpPr>
              <p:cNvPr id="5" name="Rectángulo 4"/>
              <p:cNvSpPr/>
              <p:nvPr/>
            </p:nvSpPr>
            <p:spPr>
              <a:xfrm>
                <a:off x="331593" y="3630539"/>
                <a:ext cx="7564375" cy="360693"/>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Imagen 3"/>
              <p:cNvPicPr>
                <a:picLocks noChangeAspect="1"/>
              </p:cNvPicPr>
              <p:nvPr/>
            </p:nvPicPr>
            <p:blipFill>
              <a:blip r:embed="rId2"/>
              <a:stretch>
                <a:fillRect/>
              </a:stretch>
            </p:blipFill>
            <p:spPr>
              <a:xfrm>
                <a:off x="456233" y="1277180"/>
                <a:ext cx="7439735" cy="3257923"/>
              </a:xfrm>
              <a:prstGeom prst="rect">
                <a:avLst/>
              </a:prstGeom>
            </p:spPr>
          </p:pic>
        </p:grpSp>
      </p:grpSp>
      <p:sp>
        <p:nvSpPr>
          <p:cNvPr id="8" name="Rectángulo 7"/>
          <p:cNvSpPr/>
          <p:nvPr/>
        </p:nvSpPr>
        <p:spPr>
          <a:xfrm>
            <a:off x="118777" y="4553700"/>
            <a:ext cx="3625910" cy="1569658"/>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err="1" smtClean="0"/>
              <a:t>Apraéz</a:t>
            </a:r>
            <a:r>
              <a:rPr lang="es-MX" sz="1600" dirty="0" smtClean="0"/>
              <a:t> y otros, 2016</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15,35% MS, </a:t>
            </a:r>
            <a:r>
              <a:rPr lang="es-MX" sz="1600" dirty="0" err="1" smtClean="0"/>
              <a:t>ryegrass</a:t>
            </a:r>
            <a:r>
              <a:rPr lang="es-MX" sz="1600" dirty="0" smtClean="0"/>
              <a:t> híbrido y perenne Programas de fertilización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Estado fenológico</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Manejo de pradera</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Condiciones </a:t>
            </a:r>
            <a:r>
              <a:rPr lang="es-MX" sz="1600" dirty="0" err="1" smtClean="0"/>
              <a:t>edafoclimáticas</a:t>
            </a:r>
            <a:endParaRPr lang="es-MX" sz="1600" dirty="0" smtClean="0"/>
          </a:p>
        </p:txBody>
      </p:sp>
      <p:sp>
        <p:nvSpPr>
          <p:cNvPr id="9" name="Rectángulo 8"/>
          <p:cNvSpPr/>
          <p:nvPr/>
        </p:nvSpPr>
        <p:spPr>
          <a:xfrm>
            <a:off x="3969096" y="4529790"/>
            <a:ext cx="2947653" cy="1569658"/>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Villalobos &amp; Sánchez, 2010</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25,5 % PC, </a:t>
            </a:r>
            <a:r>
              <a:rPr lang="es-MX" sz="1600" dirty="0" err="1" smtClean="0"/>
              <a:t>ryegrass</a:t>
            </a:r>
            <a:r>
              <a:rPr lang="es-MX" sz="1600" dirty="0" smtClean="0"/>
              <a:t> perenne (4n). 36 días de corte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Fertilización nitrogenada alta</a:t>
            </a:r>
          </a:p>
        </p:txBody>
      </p:sp>
      <p:sp>
        <p:nvSpPr>
          <p:cNvPr id="10" name="Rectángulo 9"/>
          <p:cNvSpPr/>
          <p:nvPr/>
        </p:nvSpPr>
        <p:spPr>
          <a:xfrm>
            <a:off x="6916749" y="1602353"/>
            <a:ext cx="2305200" cy="1323437"/>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Castro. 2014 </a:t>
            </a:r>
            <a:endParaRPr lang="es-MX" sz="1600" dirty="0"/>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Envejece el pasto, + Fibra, - proteína</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 MS, disminuye valor nutritivo</a:t>
            </a:r>
            <a:endParaRPr lang="es-MX" sz="1600" dirty="0"/>
          </a:p>
        </p:txBody>
      </p:sp>
      <p:sp>
        <p:nvSpPr>
          <p:cNvPr id="2" name="Rectángulo 1"/>
          <p:cNvSpPr/>
          <p:nvPr/>
        </p:nvSpPr>
        <p:spPr>
          <a:xfrm>
            <a:off x="263565" y="3985313"/>
            <a:ext cx="8958383" cy="517065"/>
          </a:xfrm>
          <a:prstGeom prst="rect">
            <a:avLst/>
          </a:prstGeom>
        </p:spPr>
        <p:txBody>
          <a:bodyPr wrap="square">
            <a:spAutoFit/>
          </a:bodyPr>
          <a:lstStyle/>
          <a:p>
            <a:pPr marR="2101850" algn="just">
              <a:lnSpc>
                <a:spcPct val="115000"/>
              </a:lnSpc>
            </a:pPr>
            <a:r>
              <a:rPr lang="es-ES" sz="1200" dirty="0">
                <a:latin typeface="Arial" panose="020B0604020202020204" pitchFamily="34" charset="0"/>
                <a:ea typeface="Times New Roman" panose="02020603050405020304" pitchFamily="18" charset="0"/>
                <a:cs typeface="Times New Roman" panose="02020603050405020304" pitchFamily="18" charset="0"/>
              </a:rPr>
              <a:t>MS: materia seca; PC: proteína cruda; FB: fibra bruta; EE: extracto etéreo</a:t>
            </a:r>
            <a:r>
              <a:rPr lang="es-EC" sz="1200" dirty="0">
                <a:latin typeface="Arial" panose="020B0604020202020204" pitchFamily="34" charset="0"/>
                <a:ea typeface="Times New Roman" panose="02020603050405020304" pitchFamily="18" charset="0"/>
                <a:cs typeface="Times New Roman" panose="02020603050405020304" pitchFamily="18" charset="0"/>
              </a:rPr>
              <a:t>; MO: materia orgánica; ELN: extracto libre de nitrógeno; D.E.: desviación estándar; CV: coeficiente de variación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83" name="CuadroTexto 2"/>
          <p:cNvSpPr txBox="1"/>
          <p:nvPr/>
        </p:nvSpPr>
        <p:spPr>
          <a:xfrm>
            <a:off x="456233" y="770304"/>
            <a:ext cx="5140701"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Composición nutricional de los suplementos  </a:t>
            </a:r>
          </a:p>
        </p:txBody>
      </p:sp>
      <p:grpSp>
        <p:nvGrpSpPr>
          <p:cNvPr id="2" name="Grupo 1"/>
          <p:cNvGrpSpPr/>
          <p:nvPr/>
        </p:nvGrpSpPr>
        <p:grpSpPr>
          <a:xfrm>
            <a:off x="347600" y="1277180"/>
            <a:ext cx="6055403" cy="3377948"/>
            <a:chOff x="456233" y="1277179"/>
            <a:chExt cx="7174855" cy="3420421"/>
          </a:xfrm>
        </p:grpSpPr>
        <p:sp>
          <p:nvSpPr>
            <p:cNvPr id="4" name="Rectángulo 3"/>
            <p:cNvSpPr/>
            <p:nvPr/>
          </p:nvSpPr>
          <p:spPr>
            <a:xfrm>
              <a:off x="456233" y="3758487"/>
              <a:ext cx="7174855" cy="319243"/>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6" name="Imagen 5"/>
            <p:cNvPicPr>
              <a:picLocks noChangeAspect="1"/>
            </p:cNvPicPr>
            <p:nvPr/>
          </p:nvPicPr>
          <p:blipFill>
            <a:blip r:embed="rId2"/>
            <a:stretch>
              <a:fillRect/>
            </a:stretch>
          </p:blipFill>
          <p:spPr>
            <a:xfrm>
              <a:off x="500235" y="1277179"/>
              <a:ext cx="7130853" cy="3420421"/>
            </a:xfrm>
            <a:prstGeom prst="rect">
              <a:avLst/>
            </a:prstGeom>
          </p:spPr>
        </p:pic>
      </p:grpSp>
      <p:sp>
        <p:nvSpPr>
          <p:cNvPr id="7" name="Rectángulo 6"/>
          <p:cNvSpPr/>
          <p:nvPr/>
        </p:nvSpPr>
        <p:spPr>
          <a:xfrm>
            <a:off x="6549559" y="3406501"/>
            <a:ext cx="2678983" cy="1815880"/>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err="1" smtClean="0"/>
              <a:t>Amerling</a:t>
            </a:r>
            <a:r>
              <a:rPr lang="es-MX" sz="1600" dirty="0" smtClean="0"/>
              <a:t>, 1998</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Alta palatabilidad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Fácil digestión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Sustrato bajo en fibra y alto en energía</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Energéticos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-20%PC, -20%FB</a:t>
            </a:r>
          </a:p>
        </p:txBody>
      </p:sp>
      <p:sp>
        <p:nvSpPr>
          <p:cNvPr id="8" name="Rectángulo 7"/>
          <p:cNvSpPr/>
          <p:nvPr/>
        </p:nvSpPr>
        <p:spPr>
          <a:xfrm>
            <a:off x="6564830" y="956679"/>
            <a:ext cx="2648442" cy="2129322"/>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Variabilidad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Balanceados  comerciales</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Balanceados propios</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Granos Molidos</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Subproductos de la industria aceitera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Forrajes conservados</a:t>
            </a:r>
          </a:p>
        </p:txBody>
      </p:sp>
      <p:sp>
        <p:nvSpPr>
          <p:cNvPr id="3" name="Rectángulo 2"/>
          <p:cNvSpPr/>
          <p:nvPr/>
        </p:nvSpPr>
        <p:spPr>
          <a:xfrm>
            <a:off x="222909" y="4556639"/>
            <a:ext cx="8080832" cy="729430"/>
          </a:xfrm>
          <a:prstGeom prst="rect">
            <a:avLst/>
          </a:prstGeom>
        </p:spPr>
        <p:txBody>
          <a:bodyPr wrap="square">
            <a:spAutoFit/>
          </a:bodyPr>
          <a:lstStyle/>
          <a:p>
            <a:pPr marR="2012315" algn="just">
              <a:lnSpc>
                <a:spcPct val="115000"/>
              </a:lnSpc>
            </a:pPr>
            <a:r>
              <a:rPr lang="es-ES" sz="1200" dirty="0">
                <a:latin typeface="Arial" panose="020B0604020202020204" pitchFamily="34" charset="0"/>
                <a:ea typeface="Times New Roman" panose="02020603050405020304" pitchFamily="18" charset="0"/>
                <a:cs typeface="Times New Roman" panose="02020603050405020304" pitchFamily="18" charset="0"/>
              </a:rPr>
              <a:t>MS: materia seca; PC: proteína cruda; FB: fibra bruta; EE: extracto etéreo</a:t>
            </a:r>
            <a:r>
              <a:rPr lang="es-EC" sz="1200" dirty="0">
                <a:latin typeface="Arial" panose="020B0604020202020204" pitchFamily="34" charset="0"/>
                <a:ea typeface="Times New Roman" panose="02020603050405020304" pitchFamily="18" charset="0"/>
                <a:cs typeface="Times New Roman" panose="02020603050405020304" pitchFamily="18" charset="0"/>
              </a:rPr>
              <a:t>; MO: materia orgánica; ELN: extracto libre de nitrógeno; D.E.: desviación estándar; CV: coeficiente de variación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0363" t="2684" r="1125" b="4374"/>
          <a:stretch>
            <a:fillRect/>
          </a:stretch>
        </p:blipFill>
        <p:spPr bwMode="auto">
          <a:xfrm>
            <a:off x="401782" y="1579418"/>
            <a:ext cx="7218218" cy="3532909"/>
          </a:xfrm>
          <a:prstGeom prst="rect">
            <a:avLst/>
          </a:prstGeom>
          <a:noFill/>
          <a:ln w="9525">
            <a:noFill/>
            <a:miter lim="800000"/>
            <a:headEnd/>
            <a:tailEnd/>
          </a:ln>
          <a:effectLst/>
        </p:spPr>
      </p:pic>
      <p:sp>
        <p:nvSpPr>
          <p:cNvPr id="285"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86" name="CuadroTexto 2"/>
          <p:cNvSpPr txBox="1"/>
          <p:nvPr/>
        </p:nvSpPr>
        <p:spPr>
          <a:xfrm>
            <a:off x="456233" y="770304"/>
            <a:ext cx="3654471"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Descripción razas evaluadas</a:t>
            </a:r>
          </a:p>
        </p:txBody>
      </p:sp>
      <p:sp>
        <p:nvSpPr>
          <p:cNvPr id="3" name="Rectángulo 2"/>
          <p:cNvSpPr/>
          <p:nvPr/>
        </p:nvSpPr>
        <p:spPr>
          <a:xfrm>
            <a:off x="691760" y="5192067"/>
            <a:ext cx="4699000" cy="307777"/>
          </a:xfrm>
          <a:prstGeom prst="rect">
            <a:avLst/>
          </a:prstGeom>
        </p:spPr>
        <p:txBody>
          <a:bodyPr>
            <a:spAutoFit/>
          </a:bodyPr>
          <a:lstStyle/>
          <a:p>
            <a:pPr algn="ctr">
              <a:spcAft>
                <a:spcPts val="1000"/>
              </a:spcAft>
            </a:pPr>
            <a:r>
              <a:rPr lang="es-EC" sz="14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t>
            </a:r>
            <a:endParaRPr lang="en-US" sz="1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6120071" y="1429434"/>
            <a:ext cx="3131663"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just"/>
            <a:r>
              <a:rPr lang="es-EC" sz="1600" dirty="0" smtClean="0">
                <a:latin typeface="Arial" panose="020B0604020202020204" pitchFamily="34" charset="0"/>
                <a:ea typeface="Calibri" panose="020F0502020204030204" pitchFamily="34" charset="0"/>
                <a:cs typeface="Arial" panose="020B0604020202020204" pitchFamily="34" charset="0"/>
              </a:rPr>
              <a:t>La Holstein-</a:t>
            </a:r>
            <a:r>
              <a:rPr lang="es-EC" sz="1600" dirty="0" err="1" smtClean="0">
                <a:latin typeface="Arial" panose="020B0604020202020204" pitchFamily="34" charset="0"/>
                <a:ea typeface="Calibri" panose="020F0502020204030204" pitchFamily="34" charset="0"/>
                <a:cs typeface="Arial" panose="020B0604020202020204" pitchFamily="34" charset="0"/>
              </a:rPr>
              <a:t>Friesian</a:t>
            </a:r>
            <a:r>
              <a:rPr lang="es-EC" sz="1600" dirty="0" smtClean="0">
                <a:latin typeface="Arial" panose="020B0604020202020204" pitchFamily="34" charset="0"/>
                <a:ea typeface="Calibri" panose="020F0502020204030204" pitchFamily="34" charset="0"/>
                <a:cs typeface="Arial" panose="020B0604020202020204" pitchFamily="34" charset="0"/>
              </a:rPr>
              <a:t>, raza de producción lechera, 7890 kg leche por término medio/año </a:t>
            </a:r>
            <a:r>
              <a:rPr lang="es-EC" sz="1600" dirty="0" smtClean="0">
                <a:latin typeface="Arial" panose="020B0604020202020204" pitchFamily="34" charset="0"/>
                <a:cs typeface="Arial" panose="020B0604020202020204" pitchFamily="34" charset="0"/>
              </a:rPr>
              <a:t>(3,61% grasa)</a:t>
            </a:r>
            <a:endParaRPr lang="es-MX" sz="1600" b="1" dirty="0" smtClean="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89" name="CuadroTexto 2"/>
          <p:cNvSpPr txBox="1"/>
          <p:nvPr/>
        </p:nvSpPr>
        <p:spPr>
          <a:xfrm>
            <a:off x="349857" y="539474"/>
            <a:ext cx="627107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rPr smtClean="0"/>
              <a:t>C</a:t>
            </a:r>
            <a:r>
              <a:rPr lang="en-US" dirty="0" smtClean="0"/>
              <a:t>o</a:t>
            </a:r>
            <a:r>
              <a:rPr smtClean="0"/>
              <a:t>nsumo </a:t>
            </a:r>
            <a:r>
              <a:rPr dirty="0"/>
              <a:t>total </a:t>
            </a:r>
            <a:r>
              <a:rPr/>
              <a:t>de </a:t>
            </a:r>
            <a:r>
              <a:rPr smtClean="0"/>
              <a:t>m</a:t>
            </a:r>
            <a:r>
              <a:rPr lang="en-US" dirty="0" smtClean="0"/>
              <a:t>a</a:t>
            </a:r>
            <a:r>
              <a:rPr smtClean="0"/>
              <a:t>teria s</a:t>
            </a:r>
            <a:r>
              <a:rPr lang="en-US" dirty="0" smtClean="0"/>
              <a:t>e</a:t>
            </a:r>
            <a:r>
              <a:rPr smtClean="0"/>
              <a:t>ca </a:t>
            </a:r>
            <a:r>
              <a:rPr/>
              <a:t>y </a:t>
            </a:r>
            <a:r>
              <a:rPr smtClean="0"/>
              <a:t>efic</a:t>
            </a:r>
            <a:r>
              <a:rPr lang="en-US" dirty="0" err="1" smtClean="0"/>
              <a:t>i</a:t>
            </a:r>
            <a:r>
              <a:rPr smtClean="0"/>
              <a:t>encia</a:t>
            </a:r>
            <a:endParaRPr dirty="0"/>
          </a:p>
        </p:txBody>
      </p:sp>
      <p:grpSp>
        <p:nvGrpSpPr>
          <p:cNvPr id="21" name="Grupo 20"/>
          <p:cNvGrpSpPr/>
          <p:nvPr/>
        </p:nvGrpSpPr>
        <p:grpSpPr>
          <a:xfrm>
            <a:off x="189472" y="930103"/>
            <a:ext cx="6959474" cy="3074844"/>
            <a:chOff x="189472" y="930103"/>
            <a:chExt cx="6959474" cy="3074844"/>
          </a:xfrm>
        </p:grpSpPr>
        <p:sp>
          <p:nvSpPr>
            <p:cNvPr id="6" name="Rectángulo 5"/>
            <p:cNvSpPr/>
            <p:nvPr/>
          </p:nvSpPr>
          <p:spPr>
            <a:xfrm>
              <a:off x="189472" y="3241585"/>
              <a:ext cx="6959474" cy="242395"/>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1" name="Elipse 10"/>
            <p:cNvSpPr/>
            <p:nvPr/>
          </p:nvSpPr>
          <p:spPr>
            <a:xfrm>
              <a:off x="2122341" y="3315269"/>
              <a:ext cx="412304" cy="259080"/>
            </a:xfrm>
            <a:prstGeom prst="ellipse">
              <a:avLst/>
            </a:prstGeom>
            <a:solidFill>
              <a:srgbClr val="FFFFFF"/>
            </a:solidFill>
            <a:ln w="2540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7" name="Elipse 16"/>
            <p:cNvSpPr/>
            <p:nvPr/>
          </p:nvSpPr>
          <p:spPr>
            <a:xfrm>
              <a:off x="6481823" y="3315269"/>
              <a:ext cx="428263" cy="259080"/>
            </a:xfrm>
            <a:prstGeom prst="ellipse">
              <a:avLst/>
            </a:prstGeom>
            <a:solidFill>
              <a:srgbClr val="FFFFFF"/>
            </a:solidFill>
            <a:ln w="2540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6" name="Elipse 15"/>
            <p:cNvSpPr/>
            <p:nvPr/>
          </p:nvSpPr>
          <p:spPr>
            <a:xfrm>
              <a:off x="3381043" y="3315269"/>
              <a:ext cx="421735" cy="259080"/>
            </a:xfrm>
            <a:prstGeom prst="ellipse">
              <a:avLst/>
            </a:prstGeom>
            <a:solidFill>
              <a:srgbClr val="FFFFFF"/>
            </a:solidFill>
            <a:ln w="2540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5" name="Imagen 4"/>
            <p:cNvPicPr>
              <a:picLocks noChangeAspect="1"/>
            </p:cNvPicPr>
            <p:nvPr/>
          </p:nvPicPr>
          <p:blipFill>
            <a:blip r:embed="rId2"/>
            <a:stretch>
              <a:fillRect/>
            </a:stretch>
          </p:blipFill>
          <p:spPr>
            <a:xfrm>
              <a:off x="317064" y="930103"/>
              <a:ext cx="6831881" cy="3074844"/>
            </a:xfrm>
            <a:prstGeom prst="rect">
              <a:avLst/>
            </a:prstGeom>
          </p:spPr>
        </p:pic>
      </p:grpSp>
      <p:sp>
        <p:nvSpPr>
          <p:cNvPr id="7" name="Rectángulo 6"/>
          <p:cNvSpPr/>
          <p:nvPr/>
        </p:nvSpPr>
        <p:spPr>
          <a:xfrm>
            <a:off x="3957526" y="4663863"/>
            <a:ext cx="3159851" cy="1107994"/>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Pintado &amp; Vásquez,2016</a:t>
            </a:r>
          </a:p>
          <a:p>
            <a:pPr marL="285750" indent="-285750">
              <a:buFontTx/>
              <a:buChar char="-"/>
            </a:pPr>
            <a:r>
              <a:rPr lang="es-MX" sz="1600" dirty="0" smtClean="0"/>
              <a:t>Producción </a:t>
            </a:r>
            <a:r>
              <a:rPr lang="es-ES" dirty="0"/>
              <a:t>35 ± </a:t>
            </a:r>
            <a:r>
              <a:rPr lang="es-ES" dirty="0" smtClean="0"/>
              <a:t>4,4 litros/ha </a:t>
            </a:r>
          </a:p>
          <a:p>
            <a:pPr marL="285750" indent="-285750">
              <a:buFontTx/>
              <a:buChar char="-"/>
            </a:pPr>
            <a:r>
              <a:rPr lang="es-ES" sz="1600" dirty="0" smtClean="0"/>
              <a:t>Asociación gramíneas y leguminosas</a:t>
            </a:r>
            <a:endParaRPr lang="es-MX" sz="1600" dirty="0" smtClean="0"/>
          </a:p>
        </p:txBody>
      </p:sp>
      <p:sp>
        <p:nvSpPr>
          <p:cNvPr id="9" name="Rectángulo 8"/>
          <p:cNvSpPr/>
          <p:nvPr/>
        </p:nvSpPr>
        <p:spPr>
          <a:xfrm>
            <a:off x="222265" y="4527927"/>
            <a:ext cx="3587736" cy="1569658"/>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Burgos, 2008</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Consumo MS, 3,25% PV; vacas de alta producción</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Consumo MS, 3,5% PV; sin restricción de cantidad y calidad de pastura</a:t>
            </a:r>
          </a:p>
        </p:txBody>
      </p:sp>
      <p:sp>
        <p:nvSpPr>
          <p:cNvPr id="10" name="Rectángulo 9"/>
          <p:cNvSpPr/>
          <p:nvPr/>
        </p:nvSpPr>
        <p:spPr>
          <a:xfrm>
            <a:off x="7296470" y="4004947"/>
            <a:ext cx="2061446" cy="1569658"/>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Peso Promedio: 553,15 kg </a:t>
            </a:r>
          </a:p>
          <a:p>
            <a:pPr marR="0" algn="l" defTabSz="914400" rtl="0" fontAlgn="auto" latinLnBrk="0" hangingPunct="0">
              <a:lnSpc>
                <a:spcPct val="100000"/>
              </a:lnSpc>
              <a:spcBef>
                <a:spcPts val="0"/>
              </a:spcBef>
              <a:spcAft>
                <a:spcPts val="0"/>
              </a:spcAft>
              <a:buClrTx/>
              <a:buSzTx/>
              <a:tabLst/>
            </a:pPr>
            <a:r>
              <a:rPr lang="es-MX" sz="1600" dirty="0" smtClean="0"/>
              <a:t>- Consumo: 18,40 kg MS/animal/día</a:t>
            </a:r>
          </a:p>
          <a:p>
            <a:pPr marR="0" algn="l" defTabSz="914400" rtl="0" fontAlgn="auto" latinLnBrk="0" hangingPunct="0">
              <a:lnSpc>
                <a:spcPct val="100000"/>
              </a:lnSpc>
              <a:spcBef>
                <a:spcPts val="0"/>
              </a:spcBef>
              <a:spcAft>
                <a:spcPts val="0"/>
              </a:spcAft>
              <a:buClrTx/>
              <a:buSzTx/>
              <a:tabLst/>
            </a:pPr>
            <a:r>
              <a:rPr lang="es-MX" sz="1600" dirty="0" smtClean="0"/>
              <a:t>- Representa: 2,14% PV</a:t>
            </a:r>
          </a:p>
        </p:txBody>
      </p:sp>
      <p:sp>
        <p:nvSpPr>
          <p:cNvPr id="22" name="Rectángulo 21"/>
          <p:cNvSpPr/>
          <p:nvPr/>
        </p:nvSpPr>
        <p:spPr>
          <a:xfrm>
            <a:off x="7330814" y="1200182"/>
            <a:ext cx="1708986" cy="830995"/>
          </a:xfrm>
          <a:prstGeom prst="rect">
            <a:avLst/>
          </a:prstGeom>
          <a:solidFill>
            <a:srgbClr val="FFFFFF"/>
          </a:solid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err="1" smtClean="0"/>
              <a:t>Bartabaru</a:t>
            </a:r>
            <a:r>
              <a:rPr lang="es-MX" sz="1600" dirty="0" smtClean="0"/>
              <a:t>, 2014</a:t>
            </a:r>
          </a:p>
          <a:p>
            <a:pPr marR="0" algn="l" defTabSz="914400" rtl="0" fontAlgn="auto" latinLnBrk="0" hangingPunct="0">
              <a:lnSpc>
                <a:spcPct val="100000"/>
              </a:lnSpc>
              <a:spcBef>
                <a:spcPts val="0"/>
              </a:spcBef>
              <a:spcAft>
                <a:spcPts val="0"/>
              </a:spcAft>
              <a:buClrTx/>
              <a:buSzTx/>
              <a:tabLst/>
            </a:pPr>
            <a:r>
              <a:rPr lang="es-MX" sz="1600" dirty="0" smtClean="0"/>
              <a:t>- Cubrir 15 – 30% suplementos</a:t>
            </a:r>
          </a:p>
        </p:txBody>
      </p:sp>
      <p:sp>
        <p:nvSpPr>
          <p:cNvPr id="28" name="Rectángulo 27"/>
          <p:cNvSpPr/>
          <p:nvPr/>
        </p:nvSpPr>
        <p:spPr>
          <a:xfrm>
            <a:off x="7307637" y="2233233"/>
            <a:ext cx="1888228" cy="1569658"/>
          </a:xfrm>
          <a:prstGeom prst="rect">
            <a:avLst/>
          </a:prstGeom>
          <a:solidFill>
            <a:srgbClr val="FFFFFF"/>
          </a:solid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err="1" smtClean="0"/>
              <a:t>Hutjens</a:t>
            </a:r>
            <a:r>
              <a:rPr lang="es-MX" sz="1600" dirty="0" smtClean="0"/>
              <a:t>, 2014</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De 100 – 200 días posparto</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Espera una EF de 1,3 – 1,4 kg leche/kg MS</a:t>
            </a:r>
          </a:p>
        </p:txBody>
      </p:sp>
      <p:sp>
        <p:nvSpPr>
          <p:cNvPr id="2" name="Rectángulo 1"/>
          <p:cNvSpPr/>
          <p:nvPr/>
        </p:nvSpPr>
        <p:spPr>
          <a:xfrm>
            <a:off x="222265" y="3916093"/>
            <a:ext cx="7074205" cy="611834"/>
          </a:xfrm>
          <a:prstGeom prst="rect">
            <a:avLst/>
          </a:prstGeom>
        </p:spPr>
        <p:txBody>
          <a:bodyPr wrap="square">
            <a:spAutoFit/>
          </a:bodyPr>
          <a:lstStyle/>
          <a:p>
            <a:pPr marR="212090" algn="just">
              <a:lnSpc>
                <a:spcPct val="115000"/>
              </a:lnSpc>
              <a:spcAft>
                <a:spcPts val="1000"/>
              </a:spcAft>
              <a:tabLst>
                <a:tab pos="180340" algn="ctr"/>
              </a:tabLst>
            </a:pPr>
            <a:r>
              <a:rPr lang="es-ES" sz="1000" dirty="0">
                <a:latin typeface="Arial" panose="020B0604020202020204" pitchFamily="34" charset="0"/>
                <a:ea typeface="Calibri" panose="020F0502020204030204" pitchFamily="34" charset="0"/>
                <a:cs typeface="Times New Roman" panose="02020603050405020304" pitchFamily="18" charset="0"/>
              </a:rPr>
              <a:t>MS: materia seca; CF: costo forraje, F: forraje; ha: hectárea; S: suplementos; CS: costo de suplemento; P: producción; CT: costo total; d: día; %: porcentaje; kg: kilogramos; l: litros; EF: eficiencia de conversión alimenticia calculada EF=Consumo total kg MS/producción de leche; D.E.: desviación estándar; CV: coeficiente de variación</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92" name="CuadroTexto 2"/>
          <p:cNvSpPr txBox="1"/>
          <p:nvPr/>
        </p:nvSpPr>
        <p:spPr>
          <a:xfrm>
            <a:off x="456233" y="770304"/>
            <a:ext cx="3654471"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Producción de leche</a:t>
            </a:r>
          </a:p>
        </p:txBody>
      </p:sp>
      <p:grpSp>
        <p:nvGrpSpPr>
          <p:cNvPr id="2" name="Grupo 1"/>
          <p:cNvGrpSpPr/>
          <p:nvPr/>
        </p:nvGrpSpPr>
        <p:grpSpPr>
          <a:xfrm>
            <a:off x="396193" y="1143055"/>
            <a:ext cx="7166142" cy="2835821"/>
            <a:chOff x="396193" y="1143055"/>
            <a:chExt cx="8048870" cy="3381318"/>
          </a:xfrm>
        </p:grpSpPr>
        <p:sp>
          <p:nvSpPr>
            <p:cNvPr id="8" name="Rectángulo 7"/>
            <p:cNvSpPr/>
            <p:nvPr/>
          </p:nvSpPr>
          <p:spPr>
            <a:xfrm>
              <a:off x="396193" y="3680516"/>
              <a:ext cx="8048869" cy="286004"/>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7" name="Imagen 6"/>
            <p:cNvPicPr>
              <a:picLocks noChangeAspect="1"/>
            </p:cNvPicPr>
            <p:nvPr/>
          </p:nvPicPr>
          <p:blipFill>
            <a:blip r:embed="rId2"/>
            <a:stretch>
              <a:fillRect/>
            </a:stretch>
          </p:blipFill>
          <p:spPr>
            <a:xfrm>
              <a:off x="456233" y="1143055"/>
              <a:ext cx="7988830" cy="3381318"/>
            </a:xfrm>
            <a:prstGeom prst="rect">
              <a:avLst/>
            </a:prstGeom>
          </p:spPr>
        </p:pic>
      </p:grpSp>
      <p:sp>
        <p:nvSpPr>
          <p:cNvPr id="6" name="Rectángulo 5"/>
          <p:cNvSpPr/>
          <p:nvPr/>
        </p:nvSpPr>
        <p:spPr>
          <a:xfrm>
            <a:off x="6827975" y="4475444"/>
            <a:ext cx="2408236" cy="1077216"/>
          </a:xfrm>
          <a:prstGeom prst="rect">
            <a:avLst/>
          </a:prstGeom>
          <a:solidFill>
            <a:srgbClr val="FFFFFF"/>
          </a:solidFill>
          <a:ln w="1905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ESPAC, 2017</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Sierra: 7,10 l/animal/d</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Variable </a:t>
            </a:r>
            <a:r>
              <a:rPr lang="es-MX" sz="1600" dirty="0" err="1" smtClean="0"/>
              <a:t>UPAs</a:t>
            </a:r>
            <a:endParaRPr lang="es-MX" sz="1600" dirty="0" smtClean="0"/>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Tecnificación </a:t>
            </a:r>
          </a:p>
        </p:txBody>
      </p:sp>
      <p:sp>
        <p:nvSpPr>
          <p:cNvPr id="9" name="Rectángulo 8"/>
          <p:cNvSpPr/>
          <p:nvPr/>
        </p:nvSpPr>
        <p:spPr>
          <a:xfrm>
            <a:off x="181960" y="4539269"/>
            <a:ext cx="2903963" cy="1569658"/>
          </a:xfrm>
          <a:prstGeom prst="rect">
            <a:avLst/>
          </a:prstGeom>
          <a:solidFill>
            <a:srgbClr val="FFFFFF"/>
          </a:solidFill>
          <a:ln w="1905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Jara y otros, 2011</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Leche posee 87-90% H</a:t>
            </a:r>
            <a:r>
              <a:rPr lang="es-MX" sz="1200" dirty="0" smtClean="0"/>
              <a:t>2</a:t>
            </a:r>
            <a:r>
              <a:rPr lang="es-MX" sz="1600" dirty="0" smtClean="0"/>
              <a:t>O</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Sólidos totales: 10 – 13% y minerales</a:t>
            </a:r>
          </a:p>
          <a:p>
            <a:pPr marL="285750" lvl="1" indent="-285750">
              <a:buFontTx/>
              <a:buChar char="-"/>
            </a:pPr>
            <a:r>
              <a:rPr lang="es-MX" sz="1600" dirty="0" smtClean="0"/>
              <a:t>Caracteres genéticos de alta </a:t>
            </a:r>
            <a:r>
              <a:rPr lang="es-MX" sz="1600" dirty="0" err="1" smtClean="0"/>
              <a:t>heredabilidad</a:t>
            </a:r>
            <a:r>
              <a:rPr lang="es-MX" sz="1600" dirty="0" smtClean="0"/>
              <a:t> </a:t>
            </a:r>
          </a:p>
        </p:txBody>
      </p:sp>
      <p:sp>
        <p:nvSpPr>
          <p:cNvPr id="10" name="Rectángulo 9"/>
          <p:cNvSpPr/>
          <p:nvPr/>
        </p:nvSpPr>
        <p:spPr>
          <a:xfrm>
            <a:off x="3286171" y="4539269"/>
            <a:ext cx="3455307" cy="1323437"/>
          </a:xfrm>
          <a:prstGeom prst="rect">
            <a:avLst/>
          </a:prstGeom>
          <a:solidFill>
            <a:srgbClr val="FFFFFF"/>
          </a:solidFill>
          <a:ln w="1905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Riesco, 2012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Consumo y tipo de alimentación Raza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Etapa de lactancia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Estado reproductivo </a:t>
            </a:r>
          </a:p>
        </p:txBody>
      </p:sp>
      <p:sp>
        <p:nvSpPr>
          <p:cNvPr id="3" name="Rectángulo 2"/>
          <p:cNvSpPr/>
          <p:nvPr/>
        </p:nvSpPr>
        <p:spPr>
          <a:xfrm>
            <a:off x="449646" y="3978876"/>
            <a:ext cx="7112687" cy="517065"/>
          </a:xfrm>
          <a:prstGeom prst="rect">
            <a:avLst/>
          </a:prstGeom>
        </p:spPr>
        <p:txBody>
          <a:bodyPr wrap="square">
            <a:spAutoFit/>
          </a:bodyPr>
          <a:lstStyle/>
          <a:p>
            <a:pPr>
              <a:lnSpc>
                <a:spcPct val="115000"/>
              </a:lnSpc>
              <a:spcAft>
                <a:spcPts val="1000"/>
              </a:spcAft>
            </a:pPr>
            <a:r>
              <a:rPr lang="es-ES" sz="1200" dirty="0">
                <a:latin typeface="Arial" panose="020B0604020202020204" pitchFamily="34" charset="0"/>
                <a:ea typeface="Calibri" panose="020F0502020204030204" pitchFamily="34" charset="0"/>
                <a:cs typeface="Times New Roman" panose="02020603050405020304" pitchFamily="18" charset="0"/>
              </a:rPr>
              <a:t>%: porcentaje; ECM: leche corregida por energía; kg: kilogramos; FCM: leche corregida por grasa </a:t>
            </a:r>
            <a:r>
              <a:rPr lang="es-EC" sz="1200" dirty="0">
                <a:latin typeface="Arial" panose="020B0604020202020204" pitchFamily="34" charset="0"/>
                <a:ea typeface="Times New Roman" panose="02020603050405020304" pitchFamily="18" charset="0"/>
                <a:cs typeface="Times New Roman" panose="02020603050405020304" pitchFamily="18" charset="0"/>
              </a:rPr>
              <a:t>D.E.: desviación estándar; CV: coeficiente de variación</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adroTexto 2"/>
          <p:cNvSpPr txBox="1"/>
          <p:nvPr/>
        </p:nvSpPr>
        <p:spPr>
          <a:xfrm>
            <a:off x="0" y="260647"/>
            <a:ext cx="9398000"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INTRODUCCIÓN</a:t>
            </a:r>
          </a:p>
        </p:txBody>
      </p:sp>
      <p:pic>
        <p:nvPicPr>
          <p:cNvPr id="168" name="Imagen" descr="Imagen"/>
          <p:cNvPicPr>
            <a:picLocks noChangeAspect="1"/>
          </p:cNvPicPr>
          <p:nvPr/>
        </p:nvPicPr>
        <p:blipFill>
          <a:blip r:embed="rId2">
            <a:extLst/>
          </a:blip>
          <a:stretch>
            <a:fillRect/>
          </a:stretch>
        </p:blipFill>
        <p:spPr>
          <a:xfrm>
            <a:off x="139474" y="1294657"/>
            <a:ext cx="4026153" cy="1917216"/>
          </a:xfrm>
          <a:prstGeom prst="rect">
            <a:avLst/>
          </a:prstGeom>
          <a:ln w="12700">
            <a:miter lim="400000"/>
          </a:ln>
        </p:spPr>
      </p:pic>
      <p:sp>
        <p:nvSpPr>
          <p:cNvPr id="169" name="CuadroTexto 8"/>
          <p:cNvSpPr txBox="1"/>
          <p:nvPr/>
        </p:nvSpPr>
        <p:spPr>
          <a:xfrm>
            <a:off x="4434410" y="1000638"/>
            <a:ext cx="4778305"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latin typeface="Times New Roman"/>
                <a:ea typeface="Times New Roman"/>
                <a:cs typeface="Times New Roman"/>
                <a:sym typeface="Times New Roman"/>
              </a:defRPr>
            </a:pPr>
            <a:r>
              <a:rPr sz="2000" dirty="0"/>
              <a:t>Sierra </a:t>
            </a:r>
          </a:p>
          <a:p>
            <a:pPr marL="180473" indent="-180473">
              <a:buSzPct val="100000"/>
              <a:buChar char="-"/>
              <a:defRPr>
                <a:latin typeface="Times New Roman"/>
                <a:ea typeface="Times New Roman"/>
                <a:cs typeface="Times New Roman"/>
                <a:sym typeface="Times New Roman"/>
              </a:defRPr>
            </a:pPr>
            <a:r>
              <a:rPr sz="2000"/>
              <a:t>723.113 </a:t>
            </a:r>
            <a:r>
              <a:rPr sz="2000" smtClean="0"/>
              <a:t>ha </a:t>
            </a:r>
            <a:r>
              <a:rPr sz="2000"/>
              <a:t>de </a:t>
            </a:r>
            <a:r>
              <a:rPr lang="es-EC" sz="2000" dirty="0" smtClean="0"/>
              <a:t>pastos</a:t>
            </a:r>
            <a:r>
              <a:rPr sz="2000" smtClean="0"/>
              <a:t> cultivad</a:t>
            </a:r>
            <a:r>
              <a:rPr lang="en-US" sz="2000" dirty="0" smtClean="0"/>
              <a:t>o</a:t>
            </a:r>
            <a:r>
              <a:rPr sz="2000" smtClean="0"/>
              <a:t>s </a:t>
            </a:r>
            <a:r>
              <a:rPr sz="2000" dirty="0"/>
              <a:t>(29,54%)</a:t>
            </a:r>
          </a:p>
          <a:p>
            <a:pPr marL="180473" indent="-180473">
              <a:buSzPct val="100000"/>
              <a:buChar char="-"/>
              <a:defRPr>
                <a:latin typeface="Times New Roman"/>
                <a:ea typeface="Times New Roman"/>
                <a:cs typeface="Times New Roman"/>
                <a:sym typeface="Times New Roman"/>
              </a:defRPr>
            </a:pPr>
            <a:r>
              <a:rPr sz="2000" dirty="0"/>
              <a:t>528.767 ha </a:t>
            </a:r>
            <a:r>
              <a:rPr sz="2000"/>
              <a:t>de </a:t>
            </a:r>
            <a:r>
              <a:rPr sz="2000" smtClean="0"/>
              <a:t>pa</a:t>
            </a:r>
            <a:r>
              <a:rPr lang="en-US" sz="2000" dirty="0" smtClean="0"/>
              <a:t>s</a:t>
            </a:r>
            <a:r>
              <a:rPr sz="2000" smtClean="0"/>
              <a:t>tos n</a:t>
            </a:r>
            <a:r>
              <a:rPr lang="en-US" sz="2000" dirty="0" smtClean="0"/>
              <a:t>a</a:t>
            </a:r>
            <a:r>
              <a:rPr sz="2000" smtClean="0"/>
              <a:t>turales </a:t>
            </a:r>
            <a:r>
              <a:rPr sz="2000" dirty="0"/>
              <a:t>(78%)</a:t>
            </a:r>
          </a:p>
        </p:txBody>
      </p:sp>
      <p:sp>
        <p:nvSpPr>
          <p:cNvPr id="170" name="CuadroTexto 8"/>
          <p:cNvSpPr txBox="1"/>
          <p:nvPr/>
        </p:nvSpPr>
        <p:spPr>
          <a:xfrm>
            <a:off x="232177" y="3735040"/>
            <a:ext cx="4778305" cy="1631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latin typeface="Times New Roman"/>
                <a:ea typeface="Times New Roman"/>
                <a:cs typeface="Times New Roman"/>
                <a:sym typeface="Times New Roman"/>
              </a:defRPr>
            </a:pPr>
            <a:r>
              <a:rPr sz="2000" smtClean="0"/>
              <a:t>Vaca</a:t>
            </a:r>
            <a:r>
              <a:rPr lang="en-US" sz="2000" dirty="0" smtClean="0"/>
              <a:t>s</a:t>
            </a:r>
            <a:r>
              <a:rPr sz="2000" smtClean="0"/>
              <a:t> ordeña</a:t>
            </a:r>
            <a:r>
              <a:rPr lang="en-US" sz="2000" dirty="0" smtClean="0"/>
              <a:t>da</a:t>
            </a:r>
            <a:r>
              <a:rPr sz="2000" smtClean="0"/>
              <a:t>s</a:t>
            </a:r>
            <a:r>
              <a:rPr sz="2000"/>
              <a:t>, </a:t>
            </a:r>
            <a:r>
              <a:rPr sz="2000" smtClean="0"/>
              <a:t>producció</a:t>
            </a:r>
            <a:r>
              <a:rPr lang="en-US" sz="2000" dirty="0" smtClean="0"/>
              <a:t>n</a:t>
            </a:r>
            <a:r>
              <a:rPr sz="2000" smtClean="0"/>
              <a:t> </a:t>
            </a:r>
            <a:r>
              <a:rPr sz="2000" dirty="0"/>
              <a:t>y UPAs</a:t>
            </a:r>
          </a:p>
          <a:p>
            <a:pPr marL="180473" indent="-180473">
              <a:buSzPct val="100000"/>
              <a:buChar char="-"/>
              <a:defRPr>
                <a:latin typeface="Times New Roman"/>
                <a:ea typeface="Times New Roman"/>
                <a:cs typeface="Times New Roman"/>
                <a:sym typeface="Times New Roman"/>
              </a:defRPr>
            </a:pPr>
            <a:r>
              <a:rPr sz="2000" smtClean="0"/>
              <a:t>550.599 </a:t>
            </a:r>
            <a:r>
              <a:rPr lang="es-MX" sz="2000" dirty="0" smtClean="0"/>
              <a:t>vacas ordeñadas </a:t>
            </a:r>
            <a:r>
              <a:rPr sz="2000" dirty="0" smtClean="0"/>
              <a:t>(64,31</a:t>
            </a:r>
            <a:r>
              <a:rPr sz="2000" dirty="0"/>
              <a:t>% </a:t>
            </a:r>
            <a:r>
              <a:rPr sz="2000"/>
              <a:t>- </a:t>
            </a:r>
            <a:r>
              <a:rPr sz="2000" smtClean="0"/>
              <a:t>Niv</a:t>
            </a:r>
            <a:r>
              <a:rPr lang="en-US" sz="2000" dirty="0" smtClean="0"/>
              <a:t>e</a:t>
            </a:r>
            <a:r>
              <a:rPr sz="2000" smtClean="0"/>
              <a:t>l </a:t>
            </a:r>
            <a:r>
              <a:rPr sz="2000" dirty="0"/>
              <a:t>Nacional)</a:t>
            </a:r>
          </a:p>
          <a:p>
            <a:pPr marL="180473" indent="-180473">
              <a:buSzPct val="100000"/>
              <a:buChar char="-"/>
              <a:defRPr>
                <a:latin typeface="Times New Roman"/>
                <a:ea typeface="Times New Roman"/>
                <a:cs typeface="Times New Roman"/>
                <a:sym typeface="Times New Roman"/>
              </a:defRPr>
            </a:pPr>
            <a:r>
              <a:rPr sz="2000"/>
              <a:t>7,11 </a:t>
            </a:r>
            <a:r>
              <a:rPr sz="2000" smtClean="0"/>
              <a:t>litr</a:t>
            </a:r>
            <a:r>
              <a:rPr lang="en-US" sz="2000" dirty="0" smtClean="0"/>
              <a:t>o</a:t>
            </a:r>
            <a:r>
              <a:rPr sz="2000" smtClean="0"/>
              <a:t>s/vaca</a:t>
            </a:r>
            <a:r>
              <a:rPr lang="es-MX" sz="2000" dirty="0" smtClean="0"/>
              <a:t>/día</a:t>
            </a:r>
            <a:endParaRPr sz="2000" dirty="0"/>
          </a:p>
          <a:p>
            <a:pPr marL="180473" indent="-180473">
              <a:buSzPct val="100000"/>
              <a:buChar char="-"/>
              <a:defRPr>
                <a:latin typeface="Times New Roman"/>
                <a:ea typeface="Times New Roman"/>
                <a:cs typeface="Times New Roman"/>
                <a:sym typeface="Times New Roman"/>
              </a:defRPr>
            </a:pPr>
            <a:r>
              <a:rPr sz="2000" dirty="0" smtClean="0"/>
              <a:t>131.710</a:t>
            </a:r>
            <a:r>
              <a:rPr lang="es-MX" sz="2000" dirty="0" smtClean="0"/>
              <a:t> UPAs</a:t>
            </a:r>
            <a:r>
              <a:rPr sz="2000" dirty="0" smtClean="0"/>
              <a:t> </a:t>
            </a:r>
            <a:r>
              <a:rPr sz="2000" dirty="0"/>
              <a:t>(55% </a:t>
            </a:r>
            <a:r>
              <a:rPr sz="2000"/>
              <a:t>- </a:t>
            </a:r>
            <a:r>
              <a:rPr sz="2000" smtClean="0"/>
              <a:t>Ni</a:t>
            </a:r>
            <a:r>
              <a:rPr lang="en-US" sz="2000" dirty="0" smtClean="0"/>
              <a:t>v</a:t>
            </a:r>
            <a:r>
              <a:rPr sz="2000" smtClean="0"/>
              <a:t>el </a:t>
            </a:r>
            <a:r>
              <a:rPr sz="2000" dirty="0"/>
              <a:t>Nacional)</a:t>
            </a:r>
          </a:p>
        </p:txBody>
      </p:sp>
      <p:pic>
        <p:nvPicPr>
          <p:cNvPr id="171" name="Imagen" descr="Imagen"/>
          <p:cNvPicPr>
            <a:picLocks noChangeAspect="1"/>
          </p:cNvPicPr>
          <p:nvPr/>
        </p:nvPicPr>
        <p:blipFill>
          <a:blip r:embed="rId3">
            <a:extLst/>
          </a:blip>
          <a:stretch>
            <a:fillRect/>
          </a:stretch>
        </p:blipFill>
        <p:spPr>
          <a:xfrm>
            <a:off x="4853254" y="2328667"/>
            <a:ext cx="3184051" cy="34281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295" name="CuadroTexto 2"/>
          <p:cNvSpPr txBox="1"/>
          <p:nvPr/>
        </p:nvSpPr>
        <p:spPr>
          <a:xfrm>
            <a:off x="456233" y="770304"/>
            <a:ext cx="5103374"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DIVMS y DISMS, de forrajes y suplementos</a:t>
            </a:r>
          </a:p>
        </p:txBody>
      </p:sp>
      <p:sp>
        <p:nvSpPr>
          <p:cNvPr id="6" name="Rectángulo 5"/>
          <p:cNvSpPr/>
          <p:nvPr/>
        </p:nvSpPr>
        <p:spPr>
          <a:xfrm>
            <a:off x="555208" y="3495162"/>
            <a:ext cx="8079343" cy="263212"/>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7" name="Imagen 6"/>
          <p:cNvPicPr>
            <a:picLocks noChangeAspect="1"/>
          </p:cNvPicPr>
          <p:nvPr/>
        </p:nvPicPr>
        <p:blipFill>
          <a:blip r:embed="rId2"/>
          <a:stretch>
            <a:fillRect/>
          </a:stretch>
        </p:blipFill>
        <p:spPr>
          <a:xfrm>
            <a:off x="584342" y="1154086"/>
            <a:ext cx="8079343" cy="3132384"/>
          </a:xfrm>
          <a:prstGeom prst="rect">
            <a:avLst/>
          </a:prstGeom>
        </p:spPr>
      </p:pic>
      <p:sp>
        <p:nvSpPr>
          <p:cNvPr id="9" name="Rectángulo 8"/>
          <p:cNvSpPr/>
          <p:nvPr/>
        </p:nvSpPr>
        <p:spPr>
          <a:xfrm>
            <a:off x="134957" y="4782315"/>
            <a:ext cx="2534102" cy="830995"/>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Carulla y otros, 2006</a:t>
            </a:r>
          </a:p>
          <a:p>
            <a:pPr marR="0" algn="l" defTabSz="914400" rtl="0" fontAlgn="auto" latinLnBrk="0" hangingPunct="0">
              <a:lnSpc>
                <a:spcPct val="100000"/>
              </a:lnSpc>
              <a:spcBef>
                <a:spcPts val="0"/>
              </a:spcBef>
              <a:spcAft>
                <a:spcPts val="0"/>
              </a:spcAft>
              <a:buClrTx/>
              <a:buSzTx/>
              <a:tabLst/>
            </a:pPr>
            <a:r>
              <a:rPr lang="es-MX" sz="1600" dirty="0" smtClean="0"/>
              <a:t>-</a:t>
            </a:r>
            <a:r>
              <a:rPr lang="es-MX" sz="1600" dirty="0" err="1" smtClean="0"/>
              <a:t>Kikuyo</a:t>
            </a:r>
            <a:r>
              <a:rPr lang="es-MX" sz="1600" dirty="0" smtClean="0"/>
              <a:t>, DIVMS  50 a 72%</a:t>
            </a:r>
          </a:p>
          <a:p>
            <a:pPr marR="0" algn="l" defTabSz="914400" rtl="0" fontAlgn="auto" latinLnBrk="0" hangingPunct="0">
              <a:lnSpc>
                <a:spcPct val="100000"/>
              </a:lnSpc>
              <a:spcBef>
                <a:spcPts val="0"/>
              </a:spcBef>
              <a:spcAft>
                <a:spcPts val="0"/>
              </a:spcAft>
              <a:buClrTx/>
              <a:buSzTx/>
              <a:tabLst/>
            </a:pPr>
            <a:r>
              <a:rPr lang="es-MX" sz="1600" dirty="0" smtClean="0"/>
              <a:t>R. perenne, 71,1 a 76,6%</a:t>
            </a:r>
          </a:p>
        </p:txBody>
      </p:sp>
      <p:sp>
        <p:nvSpPr>
          <p:cNvPr id="10" name="Rectángulo 9"/>
          <p:cNvSpPr/>
          <p:nvPr/>
        </p:nvSpPr>
        <p:spPr>
          <a:xfrm>
            <a:off x="5877964" y="4741190"/>
            <a:ext cx="2484618"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Suplementos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Factores propios del alimento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Factores del animal</a:t>
            </a:r>
            <a:endParaRPr lang="es-MX" sz="1600" dirty="0"/>
          </a:p>
        </p:txBody>
      </p:sp>
      <p:sp>
        <p:nvSpPr>
          <p:cNvPr id="11" name="Rectángulo 10"/>
          <p:cNvSpPr/>
          <p:nvPr/>
        </p:nvSpPr>
        <p:spPr>
          <a:xfrm>
            <a:off x="2922023" y="4757852"/>
            <a:ext cx="2702977" cy="1077216"/>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Torres y otros, 2009</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err="1" smtClean="0"/>
              <a:t>Rye</a:t>
            </a:r>
            <a:r>
              <a:rPr lang="es-MX" sz="1600" dirty="0" smtClean="0"/>
              <a:t> </a:t>
            </a:r>
            <a:r>
              <a:rPr lang="es-MX" sz="1600" dirty="0" err="1" smtClean="0"/>
              <a:t>grass</a:t>
            </a:r>
            <a:r>
              <a:rPr lang="es-MX" sz="1600" dirty="0" smtClean="0"/>
              <a:t>, 4 semanas DIVMS 73,9% y DISMS 74,2%</a:t>
            </a:r>
          </a:p>
        </p:txBody>
      </p:sp>
      <p:sp>
        <p:nvSpPr>
          <p:cNvPr id="2" name="Rectángulo 1"/>
          <p:cNvSpPr/>
          <p:nvPr/>
        </p:nvSpPr>
        <p:spPr>
          <a:xfrm>
            <a:off x="456233" y="4229756"/>
            <a:ext cx="8207452" cy="517065"/>
          </a:xfrm>
          <a:prstGeom prst="rect">
            <a:avLst/>
          </a:prstGeom>
        </p:spPr>
        <p:txBody>
          <a:bodyPr wrap="square">
            <a:spAutoFit/>
          </a:bodyPr>
          <a:lstStyle/>
          <a:p>
            <a:pPr>
              <a:lnSpc>
                <a:spcPct val="115000"/>
              </a:lnSpc>
              <a:spcAft>
                <a:spcPts val="1000"/>
              </a:spcAft>
            </a:pPr>
            <a:r>
              <a:rPr lang="es-ES" sz="1200" dirty="0">
                <a:latin typeface="Arial" panose="020B0604020202020204" pitchFamily="34" charset="0"/>
                <a:ea typeface="Calibri" panose="020F0502020204030204" pitchFamily="34" charset="0"/>
                <a:cs typeface="Times New Roman" panose="02020603050405020304" pitchFamily="18" charset="0"/>
              </a:rPr>
              <a:t>DIMS: digestibilidad in vitro de materia seca; DISMS; digestibilidad in situ de materia seca; h: hora; D.E.: desviación estándar; CV: coeficiente de variación</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313" name="CuadroTexto 2"/>
          <p:cNvSpPr txBox="1"/>
          <p:nvPr/>
        </p:nvSpPr>
        <p:spPr>
          <a:xfrm>
            <a:off x="456233" y="770304"/>
            <a:ext cx="5136468"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Requerimientos energéticos de vacas lactantes</a:t>
            </a:r>
          </a:p>
        </p:txBody>
      </p:sp>
      <p:sp>
        <p:nvSpPr>
          <p:cNvPr id="10" name="Rectángulo 9"/>
          <p:cNvSpPr/>
          <p:nvPr/>
        </p:nvSpPr>
        <p:spPr>
          <a:xfrm>
            <a:off x="181093" y="3566604"/>
            <a:ext cx="7653091" cy="288703"/>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Elipse 1"/>
          <p:cNvSpPr/>
          <p:nvPr/>
        </p:nvSpPr>
        <p:spPr>
          <a:xfrm>
            <a:off x="6858000" y="3566604"/>
            <a:ext cx="469557" cy="288703"/>
          </a:xfrm>
          <a:prstGeom prst="ellipse">
            <a:avLst/>
          </a:prstGeom>
          <a:solidFill>
            <a:srgbClr val="FFFFFF"/>
          </a:solidFill>
          <a:ln w="2540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 name="Imagen 2"/>
          <p:cNvPicPr>
            <a:picLocks noChangeAspect="1"/>
          </p:cNvPicPr>
          <p:nvPr/>
        </p:nvPicPr>
        <p:blipFill>
          <a:blip r:embed="rId2"/>
          <a:stretch>
            <a:fillRect/>
          </a:stretch>
        </p:blipFill>
        <p:spPr>
          <a:xfrm>
            <a:off x="181093" y="1202186"/>
            <a:ext cx="7549456" cy="3085609"/>
          </a:xfrm>
          <a:prstGeom prst="rect">
            <a:avLst/>
          </a:prstGeom>
        </p:spPr>
      </p:pic>
      <p:sp>
        <p:nvSpPr>
          <p:cNvPr id="4" name="Rectángulo 3"/>
          <p:cNvSpPr/>
          <p:nvPr/>
        </p:nvSpPr>
        <p:spPr>
          <a:xfrm>
            <a:off x="7412555" y="2083488"/>
            <a:ext cx="1620607" cy="83099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r>
              <a:rPr lang="es-EC" sz="1600" dirty="0" smtClean="0">
                <a:latin typeface="Arial" pitchFamily="34" charset="0"/>
                <a:cs typeface="Arial" pitchFamily="34" charset="0"/>
              </a:rPr>
              <a:t>27,15  Mcal necesitan 1,34 Mcal/kgMS</a:t>
            </a:r>
            <a:endParaRPr kumimoji="0" lang="en-US" sz="1600" b="0" i="0" u="none" strike="noStrike" cap="none" spc="0" normalizeH="0" baseline="0" dirty="0">
              <a:ln>
                <a:noFill/>
              </a:ln>
              <a:solidFill>
                <a:srgbClr val="000000"/>
              </a:solidFill>
              <a:effectLst/>
              <a:uFillTx/>
              <a:latin typeface="Arial" pitchFamily="34" charset="0"/>
              <a:cs typeface="Arial" pitchFamily="34" charset="0"/>
              <a:sym typeface="Arial"/>
            </a:endParaRPr>
          </a:p>
        </p:txBody>
      </p:sp>
      <p:sp>
        <p:nvSpPr>
          <p:cNvPr id="7" name="Rectángulo 6"/>
          <p:cNvSpPr/>
          <p:nvPr/>
        </p:nvSpPr>
        <p:spPr>
          <a:xfrm>
            <a:off x="7454119" y="3052289"/>
            <a:ext cx="1662171" cy="83099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r>
              <a:rPr lang="es-EC" sz="1600" dirty="0" smtClean="0">
                <a:latin typeface="Arial" pitchFamily="34" charset="0"/>
                <a:cs typeface="Arial" pitchFamily="34" charset="0"/>
              </a:rPr>
              <a:t>24,42 Mcal </a:t>
            </a:r>
            <a:r>
              <a:rPr lang="es-EC" sz="1600" dirty="0">
                <a:latin typeface="Arial" pitchFamily="34" charset="0"/>
                <a:cs typeface="Arial" pitchFamily="34" charset="0"/>
              </a:rPr>
              <a:t>necesitan </a:t>
            </a:r>
            <a:r>
              <a:rPr lang="es-EC" sz="1600" dirty="0" smtClean="0">
                <a:latin typeface="Arial" pitchFamily="34" charset="0"/>
                <a:cs typeface="Arial" pitchFamily="34" charset="0"/>
              </a:rPr>
              <a:t>1,47 </a:t>
            </a:r>
            <a:r>
              <a:rPr lang="es-EC" sz="1600" dirty="0">
                <a:latin typeface="Arial" pitchFamily="34" charset="0"/>
                <a:cs typeface="Arial" pitchFamily="34" charset="0"/>
              </a:rPr>
              <a:t>Mcal/kgMS</a:t>
            </a:r>
            <a:endParaRPr kumimoji="0" lang="en-US" sz="1600" b="0" i="0" u="none" strike="noStrike" cap="none" spc="0" normalizeH="0" baseline="0" dirty="0">
              <a:ln>
                <a:noFill/>
              </a:ln>
              <a:solidFill>
                <a:srgbClr val="000000"/>
              </a:solidFill>
              <a:effectLst/>
              <a:uFillTx/>
              <a:latin typeface="Arial" pitchFamily="34" charset="0"/>
              <a:cs typeface="Arial" pitchFamily="34" charset="0"/>
              <a:sym typeface="Arial"/>
            </a:endParaRPr>
          </a:p>
        </p:txBody>
      </p:sp>
      <p:sp>
        <p:nvSpPr>
          <p:cNvPr id="8" name="Rectángulo 7"/>
          <p:cNvSpPr/>
          <p:nvPr/>
        </p:nvSpPr>
        <p:spPr>
          <a:xfrm>
            <a:off x="456233" y="4586483"/>
            <a:ext cx="4239335" cy="1569658"/>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Requerimientos de los bovinos son complejos y cambian debido a variables como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Raza</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Sexo</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Estado fisiológico </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Factores Ambientales</a:t>
            </a:r>
            <a:endParaRPr lang="es-MX" sz="1600" dirty="0"/>
          </a:p>
        </p:txBody>
      </p:sp>
      <p:sp>
        <p:nvSpPr>
          <p:cNvPr id="9" name="Rectángulo 8"/>
          <p:cNvSpPr/>
          <p:nvPr/>
        </p:nvSpPr>
        <p:spPr>
          <a:xfrm>
            <a:off x="5271918" y="4962905"/>
            <a:ext cx="2154493" cy="584773"/>
          </a:xfrm>
          <a:prstGeom prst="rect">
            <a:avLst/>
          </a:prstGeom>
          <a:solidFill>
            <a:srgbClr val="FFFFFF"/>
          </a:solid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s-MX" sz="1600" dirty="0" smtClean="0"/>
              <a:t>Vacas necesitan 1,4 </a:t>
            </a:r>
            <a:r>
              <a:rPr lang="es-EC" sz="1600" dirty="0" err="1" smtClean="0"/>
              <a:t>Mcal</a:t>
            </a:r>
            <a:r>
              <a:rPr lang="es-EC" sz="1600" dirty="0" smtClean="0"/>
              <a:t> /kg MS</a:t>
            </a:r>
            <a:endParaRPr lang="en-US" sz="1600" dirty="0"/>
          </a:p>
        </p:txBody>
      </p:sp>
      <p:sp>
        <p:nvSpPr>
          <p:cNvPr id="5" name="Rectángulo 4"/>
          <p:cNvSpPr/>
          <p:nvPr/>
        </p:nvSpPr>
        <p:spPr>
          <a:xfrm>
            <a:off x="122468" y="4215780"/>
            <a:ext cx="8205986" cy="291042"/>
          </a:xfrm>
          <a:prstGeom prst="rect">
            <a:avLst/>
          </a:prstGeom>
        </p:spPr>
        <p:txBody>
          <a:bodyPr wrap="square">
            <a:spAutoFit/>
          </a:bodyPr>
          <a:lstStyle/>
          <a:p>
            <a:pPr>
              <a:lnSpc>
                <a:spcPct val="115000"/>
              </a:lnSpc>
              <a:spcAft>
                <a:spcPts val="1000"/>
              </a:spcAft>
            </a:pPr>
            <a:r>
              <a:rPr lang="es-EC" sz="1200" dirty="0">
                <a:latin typeface="Arial" panose="020B0604020202020204" pitchFamily="34" charset="0"/>
                <a:ea typeface="Calibri" panose="020F0502020204030204" pitchFamily="34" charset="0"/>
                <a:cs typeface="Times New Roman" panose="02020603050405020304" pitchFamily="18" charset="0"/>
              </a:rPr>
              <a:t>Mcal: megacalorías; EN</a:t>
            </a:r>
            <a:r>
              <a:rPr lang="es-EC" sz="1200" baseline="-25000" dirty="0">
                <a:latin typeface="Arial" panose="020B0604020202020204" pitchFamily="34" charset="0"/>
                <a:ea typeface="Calibri" panose="020F0502020204030204" pitchFamily="34" charset="0"/>
                <a:cs typeface="Times New Roman" panose="02020603050405020304" pitchFamily="18" charset="0"/>
              </a:rPr>
              <a:t>L</a:t>
            </a:r>
            <a:r>
              <a:rPr lang="es-EC" sz="1200" dirty="0">
                <a:latin typeface="Arial" panose="020B0604020202020204" pitchFamily="34" charset="0"/>
                <a:ea typeface="Calibri" panose="020F0502020204030204" pitchFamily="34" charset="0"/>
                <a:cs typeface="Times New Roman" panose="02020603050405020304" pitchFamily="18" charset="0"/>
              </a:rPr>
              <a:t>: energía neta de lactancia; D.E.: desviación estándar; CV: coeficiente de variación</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rPr dirty="0"/>
              <a:t>RESULTADOS Y DISCUSIÓN</a:t>
            </a:r>
          </a:p>
        </p:txBody>
      </p:sp>
      <p:sp>
        <p:nvSpPr>
          <p:cNvPr id="316" name="CuadroTexto 2"/>
          <p:cNvSpPr txBox="1"/>
          <p:nvPr/>
        </p:nvSpPr>
        <p:spPr>
          <a:xfrm>
            <a:off x="456233" y="636179"/>
            <a:ext cx="512902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rPr smtClean="0"/>
              <a:t>Aport</a:t>
            </a:r>
            <a:r>
              <a:rPr lang="en-US" dirty="0" smtClean="0"/>
              <a:t>e</a:t>
            </a:r>
            <a:r>
              <a:rPr smtClean="0"/>
              <a:t> energ</a:t>
            </a:r>
            <a:r>
              <a:rPr lang="en-US" dirty="0" smtClean="0"/>
              <a:t>é</a:t>
            </a:r>
            <a:r>
              <a:rPr smtClean="0"/>
              <a:t>tico </a:t>
            </a:r>
            <a:r>
              <a:rPr/>
              <a:t>de </a:t>
            </a:r>
            <a:r>
              <a:rPr smtClean="0"/>
              <a:t>forraj</a:t>
            </a:r>
            <a:r>
              <a:rPr lang="en-US" dirty="0" smtClean="0"/>
              <a:t>e</a:t>
            </a:r>
            <a:r>
              <a:rPr smtClean="0"/>
              <a:t>s</a:t>
            </a:r>
            <a:r>
              <a:rPr lang="es-MX" dirty="0" smtClean="0"/>
              <a:t> y suplementos</a:t>
            </a:r>
            <a:endParaRPr dirty="0"/>
          </a:p>
        </p:txBody>
      </p:sp>
      <p:sp>
        <p:nvSpPr>
          <p:cNvPr id="9" name="Rectángulo 8"/>
          <p:cNvSpPr/>
          <p:nvPr/>
        </p:nvSpPr>
        <p:spPr>
          <a:xfrm>
            <a:off x="93078" y="3546278"/>
            <a:ext cx="9147301" cy="222534"/>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6" name="Imagen 5"/>
          <p:cNvPicPr>
            <a:picLocks noChangeAspect="1"/>
          </p:cNvPicPr>
          <p:nvPr/>
        </p:nvPicPr>
        <p:blipFill>
          <a:blip r:embed="rId2"/>
          <a:stretch>
            <a:fillRect/>
          </a:stretch>
        </p:blipFill>
        <p:spPr>
          <a:xfrm>
            <a:off x="120849" y="1027397"/>
            <a:ext cx="9147301" cy="3195966"/>
          </a:xfrm>
          <a:prstGeom prst="rect">
            <a:avLst/>
          </a:prstGeom>
        </p:spPr>
      </p:pic>
      <p:sp>
        <p:nvSpPr>
          <p:cNvPr id="7" name="Rectángulo 6"/>
          <p:cNvSpPr/>
          <p:nvPr/>
        </p:nvSpPr>
        <p:spPr>
          <a:xfrm>
            <a:off x="120849" y="4684974"/>
            <a:ext cx="3469703" cy="1323437"/>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lang="es-MX" sz="1600" dirty="0" smtClean="0"/>
              <a:t>López y otros, 2011</a:t>
            </a:r>
          </a:p>
          <a:p>
            <a:pPr marR="0" algn="l" defTabSz="914400" rtl="0" fontAlgn="auto" latinLnBrk="0" hangingPunct="0">
              <a:lnSpc>
                <a:spcPct val="100000"/>
              </a:lnSpc>
              <a:spcBef>
                <a:spcPts val="0"/>
              </a:spcBef>
              <a:spcAft>
                <a:spcPts val="0"/>
              </a:spcAft>
              <a:buClrTx/>
              <a:buSzTx/>
              <a:tabLst/>
            </a:pPr>
            <a:r>
              <a:rPr lang="es-MX" sz="1600" dirty="0" smtClean="0"/>
              <a:t>-  Nivel óptimo de ENL es de 1,77 a 2,10 </a:t>
            </a:r>
            <a:r>
              <a:rPr lang="es-MX" sz="1600" dirty="0" err="1" smtClean="0"/>
              <a:t>Mcal</a:t>
            </a:r>
            <a:r>
              <a:rPr lang="es-MX" sz="1600" dirty="0" smtClean="0"/>
              <a:t> /kg alimento para producciones de 27 kg leche</a:t>
            </a:r>
          </a:p>
          <a:p>
            <a:pPr marL="285750" marR="0" indent="-285750" algn="l" defTabSz="914400" rtl="0" fontAlgn="auto" latinLnBrk="0" hangingPunct="0">
              <a:lnSpc>
                <a:spcPct val="100000"/>
              </a:lnSpc>
              <a:spcBef>
                <a:spcPts val="0"/>
              </a:spcBef>
              <a:spcAft>
                <a:spcPts val="0"/>
              </a:spcAft>
              <a:buClrTx/>
              <a:buSzTx/>
              <a:buFontTx/>
              <a:buChar char="-"/>
              <a:tabLst/>
            </a:pPr>
            <a:endParaRPr lang="es-MX" sz="1600" dirty="0" smtClean="0"/>
          </a:p>
        </p:txBody>
      </p:sp>
      <p:sp>
        <p:nvSpPr>
          <p:cNvPr id="8" name="Rectángulo 7"/>
          <p:cNvSpPr/>
          <p:nvPr/>
        </p:nvSpPr>
        <p:spPr>
          <a:xfrm>
            <a:off x="3799900" y="4684974"/>
            <a:ext cx="3196662" cy="1323437"/>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Incremento en el nivel de energía mejora el consumo y la producción de leche</a:t>
            </a:r>
          </a:p>
          <a:p>
            <a:pPr marL="285750" marR="0" indent="-285750" algn="l" defTabSz="914400" rtl="0" fontAlgn="auto" latinLnBrk="0" hangingPunct="0">
              <a:lnSpc>
                <a:spcPct val="100000"/>
              </a:lnSpc>
              <a:spcBef>
                <a:spcPts val="0"/>
              </a:spcBef>
              <a:spcAft>
                <a:spcPts val="0"/>
              </a:spcAft>
              <a:buClrTx/>
              <a:buSzTx/>
              <a:buFontTx/>
              <a:buChar char="-"/>
              <a:tabLst/>
            </a:pPr>
            <a:r>
              <a:rPr lang="es-MX" sz="1600" dirty="0" smtClean="0"/>
              <a:t>Reduce pérdidas de pesos corporales </a:t>
            </a:r>
          </a:p>
        </p:txBody>
      </p:sp>
      <p:sp>
        <p:nvSpPr>
          <p:cNvPr id="2" name="Rectángulo 1"/>
          <p:cNvSpPr/>
          <p:nvPr/>
        </p:nvSpPr>
        <p:spPr>
          <a:xfrm>
            <a:off x="7205910" y="4677914"/>
            <a:ext cx="1971008" cy="1077216"/>
          </a:xfrm>
          <a:prstGeom prst="rect">
            <a:avLst/>
          </a:prstGeom>
          <a:solidFill>
            <a:srgbClr val="FFFFFF"/>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s-MX" sz="1600" b="0" i="0" u="none" strike="noStrike" cap="none" spc="0" normalizeH="0" baseline="0" dirty="0" smtClean="0">
                <a:ln>
                  <a:noFill/>
                </a:ln>
                <a:solidFill>
                  <a:srgbClr val="000000"/>
                </a:solidFill>
                <a:effectLst/>
                <a:uFillTx/>
                <a:sym typeface="Arial"/>
              </a:rPr>
              <a:t>- F+S 24 h= 90,16%</a:t>
            </a:r>
          </a:p>
          <a:p>
            <a:pPr marL="0" marR="0" indent="0" algn="l" defTabSz="914400" rtl="0" fontAlgn="auto" latinLnBrk="0" hangingPunct="0">
              <a:lnSpc>
                <a:spcPct val="100000"/>
              </a:lnSpc>
              <a:spcBef>
                <a:spcPts val="0"/>
              </a:spcBef>
              <a:spcAft>
                <a:spcPts val="0"/>
              </a:spcAft>
              <a:buClrTx/>
              <a:buSzTx/>
              <a:buFontTx/>
              <a:buNone/>
              <a:tabLst/>
            </a:pPr>
            <a:r>
              <a:rPr lang="es-MX" sz="1600" dirty="0" smtClean="0"/>
              <a:t>- F+S 48 h= 110,61</a:t>
            </a:r>
          </a:p>
          <a:p>
            <a:pPr marL="0" marR="0" indent="0" algn="l" defTabSz="914400" rtl="0" fontAlgn="auto" latinLnBrk="0" hangingPunct="0">
              <a:lnSpc>
                <a:spcPct val="100000"/>
              </a:lnSpc>
              <a:spcBef>
                <a:spcPts val="0"/>
              </a:spcBef>
              <a:spcAft>
                <a:spcPts val="0"/>
              </a:spcAft>
              <a:buClrTx/>
              <a:buSzTx/>
              <a:buFontTx/>
              <a:buNone/>
              <a:tabLst/>
            </a:pPr>
            <a:r>
              <a:rPr kumimoji="0" lang="es-MX" sz="1600" b="0" i="0" u="none" strike="noStrike" cap="none" spc="0" normalizeH="0" baseline="0" dirty="0" smtClean="0">
                <a:ln>
                  <a:noFill/>
                </a:ln>
                <a:solidFill>
                  <a:srgbClr val="000000"/>
                </a:solidFill>
                <a:effectLst/>
                <a:uFillTx/>
                <a:sym typeface="Arial"/>
              </a:rPr>
              <a:t>- 48 h F+ 24 h S= 105,83%</a:t>
            </a:r>
            <a:endParaRPr kumimoji="0" lang="en-US" sz="1600" b="0" i="0" u="none" strike="noStrike" cap="none" spc="0" normalizeH="0" baseline="0" dirty="0">
              <a:ln>
                <a:noFill/>
              </a:ln>
              <a:solidFill>
                <a:srgbClr val="000000"/>
              </a:solidFill>
              <a:effectLst/>
              <a:uFillTx/>
              <a:sym typeface="Arial"/>
            </a:endParaRPr>
          </a:p>
        </p:txBody>
      </p:sp>
      <p:sp>
        <p:nvSpPr>
          <p:cNvPr id="3" name="Rectángulo 2"/>
          <p:cNvSpPr/>
          <p:nvPr/>
        </p:nvSpPr>
        <p:spPr>
          <a:xfrm>
            <a:off x="93078" y="4223363"/>
            <a:ext cx="9214159" cy="430887"/>
          </a:xfrm>
          <a:prstGeom prst="rect">
            <a:avLst/>
          </a:prstGeom>
        </p:spPr>
        <p:txBody>
          <a:bodyPr wrap="square">
            <a:spAutoFit/>
          </a:bodyPr>
          <a:lstStyle/>
          <a:p>
            <a:r>
              <a:rPr lang="es-EC" sz="1050" dirty="0">
                <a:latin typeface="Arial" panose="020B0604020202020204" pitchFamily="34" charset="0"/>
                <a:ea typeface="Calibri" panose="020F0502020204030204" pitchFamily="34" charset="0"/>
              </a:rPr>
              <a:t>TDN: total de nutrientes digestibles; EN</a:t>
            </a:r>
            <a:r>
              <a:rPr lang="es-EC" sz="1050" baseline="-25000" dirty="0">
                <a:latin typeface="Arial" panose="020B0604020202020204" pitchFamily="34" charset="0"/>
                <a:ea typeface="Calibri" panose="020F0502020204030204" pitchFamily="34" charset="0"/>
              </a:rPr>
              <a:t>L</a:t>
            </a:r>
            <a:r>
              <a:rPr lang="es-EC" sz="1050" dirty="0">
                <a:latin typeface="Arial" panose="020B0604020202020204" pitchFamily="34" charset="0"/>
                <a:ea typeface="Calibri" panose="020F0502020204030204" pitchFamily="34" charset="0"/>
              </a:rPr>
              <a:t>: energía neta de lactancia; AE: aporte energético; CF: consumo de forraje; CS: consumo de suplemento; Mcal: megacalorías; kg: kilogramos; MS: materia seca; h: horas; d: día; %: porcentaje; D.E.: desviación estándar; CV: coeficiente de variación</a:t>
            </a:r>
            <a:endParaRPr lang="en-US" sz="10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325" name="CuadroTexto 2"/>
          <p:cNvSpPr txBox="1"/>
          <p:nvPr/>
        </p:nvSpPr>
        <p:spPr>
          <a:xfrm>
            <a:off x="332666" y="538408"/>
            <a:ext cx="7741254"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rPr smtClean="0"/>
              <a:t>Energí</a:t>
            </a:r>
            <a:r>
              <a:rPr lang="en-US" dirty="0" smtClean="0"/>
              <a:t>a</a:t>
            </a:r>
            <a:r>
              <a:rPr smtClean="0"/>
              <a:t> calculad</a:t>
            </a:r>
            <a:r>
              <a:rPr lang="en-US" dirty="0" smtClean="0"/>
              <a:t>a </a:t>
            </a:r>
            <a:r>
              <a:rPr smtClean="0"/>
              <a:t>a pa</a:t>
            </a:r>
            <a:r>
              <a:rPr lang="en-US" dirty="0" smtClean="0"/>
              <a:t>r</a:t>
            </a:r>
            <a:r>
              <a:rPr smtClean="0"/>
              <a:t>tir </a:t>
            </a:r>
            <a:r>
              <a:rPr dirty="0"/>
              <a:t>de </a:t>
            </a:r>
            <a:r>
              <a:rPr/>
              <a:t>la </a:t>
            </a:r>
            <a:r>
              <a:rPr lang="en-US" dirty="0" err="1" smtClean="0"/>
              <a:t>e</a:t>
            </a:r>
            <a:r>
              <a:rPr smtClean="0"/>
              <a:t>nergía o</a:t>
            </a:r>
            <a:r>
              <a:rPr lang="en-US" dirty="0" smtClean="0"/>
              <a:t>b</a:t>
            </a:r>
            <a:r>
              <a:rPr smtClean="0"/>
              <a:t>servada </a:t>
            </a:r>
            <a:r>
              <a:rPr/>
              <a:t>de </a:t>
            </a:r>
            <a:r>
              <a:rPr smtClean="0"/>
              <a:t>suple</a:t>
            </a:r>
            <a:r>
              <a:rPr lang="en-US" dirty="0" smtClean="0"/>
              <a:t>m</a:t>
            </a:r>
            <a:r>
              <a:rPr smtClean="0"/>
              <a:t>entos </a:t>
            </a:r>
            <a:endParaRPr dirty="0"/>
          </a:p>
        </p:txBody>
      </p:sp>
      <p:grpSp>
        <p:nvGrpSpPr>
          <p:cNvPr id="3" name="Grupo 2"/>
          <p:cNvGrpSpPr/>
          <p:nvPr/>
        </p:nvGrpSpPr>
        <p:grpSpPr>
          <a:xfrm>
            <a:off x="230822" y="911159"/>
            <a:ext cx="7843098" cy="3744089"/>
            <a:chOff x="230822" y="911159"/>
            <a:chExt cx="7467437" cy="3512193"/>
          </a:xfrm>
        </p:grpSpPr>
        <p:sp>
          <p:nvSpPr>
            <p:cNvPr id="7" name="Rectángulo 6"/>
            <p:cNvSpPr/>
            <p:nvPr/>
          </p:nvSpPr>
          <p:spPr>
            <a:xfrm>
              <a:off x="230822" y="3592357"/>
              <a:ext cx="7467437" cy="281034"/>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Imagen 3"/>
            <p:cNvPicPr>
              <a:picLocks noChangeAspect="1"/>
            </p:cNvPicPr>
            <p:nvPr/>
          </p:nvPicPr>
          <p:blipFill>
            <a:blip r:embed="rId2"/>
            <a:stretch>
              <a:fillRect/>
            </a:stretch>
          </p:blipFill>
          <p:spPr>
            <a:xfrm>
              <a:off x="230822" y="911159"/>
              <a:ext cx="7467437" cy="3512193"/>
            </a:xfrm>
            <a:prstGeom prst="rect">
              <a:avLst/>
            </a:prstGeom>
          </p:spPr>
        </p:pic>
      </p:grpSp>
      <p:sp>
        <p:nvSpPr>
          <p:cNvPr id="5" name="Rectángulo 4"/>
          <p:cNvSpPr/>
          <p:nvPr/>
        </p:nvSpPr>
        <p:spPr>
          <a:xfrm>
            <a:off x="230822" y="5172313"/>
            <a:ext cx="6819256" cy="830995"/>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just"/>
            <a:r>
              <a:rPr lang="es-EC" sz="1600" dirty="0" smtClean="0"/>
              <a:t>Mayores dificultades en la utilización de alimentos suplementarios, es la estimación de consumo diario de forraje (kg MS), para mantener determinados niveles de rendimientos animales</a:t>
            </a:r>
            <a:endParaRPr lang="es-MX" sz="1600" dirty="0" smtClean="0"/>
          </a:p>
        </p:txBody>
      </p:sp>
      <p:sp>
        <p:nvSpPr>
          <p:cNvPr id="2" name="Rectángulo 1"/>
          <p:cNvSpPr/>
          <p:nvPr/>
        </p:nvSpPr>
        <p:spPr>
          <a:xfrm>
            <a:off x="99015" y="4655248"/>
            <a:ext cx="7599244" cy="517065"/>
          </a:xfrm>
          <a:prstGeom prst="rect">
            <a:avLst/>
          </a:prstGeom>
        </p:spPr>
        <p:txBody>
          <a:bodyPr wrap="square">
            <a:spAutoFit/>
          </a:bodyPr>
          <a:lstStyle/>
          <a:p>
            <a:pPr>
              <a:lnSpc>
                <a:spcPct val="115000"/>
              </a:lnSpc>
              <a:spcAft>
                <a:spcPts val="1000"/>
              </a:spcAft>
            </a:pPr>
            <a:r>
              <a:rPr lang="es-EC" sz="1200" dirty="0">
                <a:latin typeface="Arial" panose="020B0604020202020204" pitchFamily="34" charset="0"/>
                <a:ea typeface="Times New Roman" panose="02020603050405020304" pitchFamily="18" charset="0"/>
                <a:cs typeface="Times New Roman" panose="02020603050405020304" pitchFamily="18" charset="0"/>
              </a:rPr>
              <a:t>EN</a:t>
            </a:r>
            <a:r>
              <a:rPr lang="es-EC" sz="1200" baseline="-25000" dirty="0">
                <a:latin typeface="Arial" panose="020B0604020202020204" pitchFamily="34" charset="0"/>
                <a:ea typeface="Times New Roman" panose="02020603050405020304" pitchFamily="18" charset="0"/>
                <a:cs typeface="Times New Roman" panose="02020603050405020304" pitchFamily="18" charset="0"/>
              </a:rPr>
              <a:t>L</a:t>
            </a:r>
            <a:r>
              <a:rPr lang="es-EC" sz="1200" dirty="0">
                <a:latin typeface="Arial" panose="020B0604020202020204" pitchFamily="34" charset="0"/>
                <a:ea typeface="Times New Roman" panose="02020603050405020304" pitchFamily="18" charset="0"/>
                <a:cs typeface="Times New Roman" panose="02020603050405020304" pitchFamily="18" charset="0"/>
              </a:rPr>
              <a:t>: energía neta de lactancia; Mcal: megacalorías; kg: kilogramos; MS: materia seca; m</a:t>
            </a:r>
            <a:r>
              <a:rPr lang="es-EC" sz="1200" baseline="30000" dirty="0">
                <a:latin typeface="Arial" panose="020B0604020202020204" pitchFamily="34" charset="0"/>
                <a:ea typeface="Times New Roman" panose="02020603050405020304" pitchFamily="18" charset="0"/>
                <a:cs typeface="Times New Roman" panose="02020603050405020304" pitchFamily="18" charset="0"/>
              </a:rPr>
              <a:t>2</a:t>
            </a:r>
            <a:r>
              <a:rPr lang="es-EC" sz="1200" dirty="0">
                <a:latin typeface="Arial" panose="020B0604020202020204" pitchFamily="34" charset="0"/>
                <a:ea typeface="Times New Roman" panose="02020603050405020304" pitchFamily="18" charset="0"/>
                <a:cs typeface="Times New Roman" panose="02020603050405020304" pitchFamily="18" charset="0"/>
              </a:rPr>
              <a:t>: metros cuadrados; h: horas; D.E.: desviación estándar; CV: coeficiente de variación</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343" name="CuadroTexto 2"/>
          <p:cNvSpPr txBox="1"/>
          <p:nvPr/>
        </p:nvSpPr>
        <p:spPr>
          <a:xfrm>
            <a:off x="456233" y="770304"/>
            <a:ext cx="4308060"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Correlaciones </a:t>
            </a:r>
          </a:p>
        </p:txBody>
      </p:sp>
      <p:graphicFrame>
        <p:nvGraphicFramePr>
          <p:cNvPr id="4" name="Gráfico 3"/>
          <p:cNvGraphicFramePr/>
          <p:nvPr>
            <p:extLst>
              <p:ext uri="{D42A27DB-BD31-4B8C-83A1-F6EECF244321}">
                <p14:modId xmlns:p14="http://schemas.microsoft.com/office/powerpoint/2010/main" val="3941994358"/>
              </p:ext>
            </p:extLst>
          </p:nvPr>
        </p:nvGraphicFramePr>
        <p:xfrm>
          <a:off x="456233" y="1277179"/>
          <a:ext cx="8161294" cy="448631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2699919" y="5560559"/>
            <a:ext cx="4699000" cy="307777"/>
          </a:xfrm>
          <a:prstGeom prst="rect">
            <a:avLst/>
          </a:prstGeom>
        </p:spPr>
        <p:txBody>
          <a:bodyPr>
            <a:spAutoFit/>
          </a:bodyPr>
          <a:lstStyle/>
          <a:p>
            <a:pPr algn="ctr">
              <a:spcAft>
                <a:spcPts val="1000"/>
              </a:spcAft>
            </a:pPr>
            <a:r>
              <a:rPr lang="es-EC" sz="1400" b="1" i="1" dirty="0">
                <a:solidFill>
                  <a:schemeClr val="tx1"/>
                </a:solidFill>
                <a:latin typeface="Arial" panose="020B0604020202020204" pitchFamily="34" charset="0"/>
                <a:ea typeface="Calibri" panose="020F0502020204030204" pitchFamily="34" charset="0"/>
                <a:cs typeface="Times New Roman" panose="02020603050405020304" pitchFamily="18" charset="0"/>
              </a:rPr>
              <a:t>Ilustración </a:t>
            </a:r>
            <a:r>
              <a:rPr lang="es-EC" sz="1400" b="1" i="1"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1.  </a:t>
            </a:r>
            <a:r>
              <a:rPr lang="es-EC" sz="14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Altura </a:t>
            </a:r>
            <a:r>
              <a:rPr lang="es-EC"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vs Disponibilidad (Forrajes)</a:t>
            </a:r>
            <a:endParaRPr lang="en-US" sz="1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337" name="CuadroTexto 2"/>
          <p:cNvSpPr txBox="1"/>
          <p:nvPr/>
        </p:nvSpPr>
        <p:spPr>
          <a:xfrm>
            <a:off x="456233" y="770304"/>
            <a:ext cx="4308060"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Correlaciones </a:t>
            </a:r>
          </a:p>
        </p:txBody>
      </p:sp>
      <p:grpSp>
        <p:nvGrpSpPr>
          <p:cNvPr id="3" name="Grupo 2"/>
          <p:cNvGrpSpPr/>
          <p:nvPr/>
        </p:nvGrpSpPr>
        <p:grpSpPr>
          <a:xfrm>
            <a:off x="1073709" y="1277180"/>
            <a:ext cx="7192961" cy="4087564"/>
            <a:chOff x="1073709" y="1277180"/>
            <a:chExt cx="5196461" cy="3495573"/>
          </a:xfrm>
        </p:grpSpPr>
        <p:graphicFrame>
          <p:nvGraphicFramePr>
            <p:cNvPr id="4" name="Gráfico 3"/>
            <p:cNvGraphicFramePr/>
            <p:nvPr>
              <p:extLst>
                <p:ext uri="{D42A27DB-BD31-4B8C-83A1-F6EECF244321}">
                  <p14:modId xmlns:p14="http://schemas.microsoft.com/office/powerpoint/2010/main" val="3569057044"/>
                </p:ext>
              </p:extLst>
            </p:nvPr>
          </p:nvGraphicFramePr>
          <p:xfrm>
            <a:off x="1073709" y="1277180"/>
            <a:ext cx="5196461" cy="338626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1322439" y="4509551"/>
              <a:ext cx="4699000" cy="263202"/>
            </a:xfrm>
            <a:prstGeom prst="rect">
              <a:avLst/>
            </a:prstGeom>
          </p:spPr>
          <p:txBody>
            <a:bodyPr>
              <a:spAutoFit/>
            </a:bodyPr>
            <a:lstStyle/>
            <a:p>
              <a:pPr algn="ctr">
                <a:spcAft>
                  <a:spcPts val="1000"/>
                </a:spcAft>
              </a:pPr>
              <a:r>
                <a:rPr lang="es-EC" sz="1400" b="1" i="1" dirty="0">
                  <a:solidFill>
                    <a:schemeClr val="tx1"/>
                  </a:solidFill>
                  <a:latin typeface="Arial" panose="020B0604020202020204" pitchFamily="34" charset="0"/>
                  <a:ea typeface="Calibri" panose="020F0502020204030204" pitchFamily="34" charset="0"/>
                  <a:cs typeface="Times New Roman" panose="02020603050405020304" pitchFamily="18" charset="0"/>
                </a:rPr>
                <a:t>Ilustración </a:t>
              </a:r>
              <a:r>
                <a:rPr lang="es-EC" sz="1400" b="1" i="1"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2. </a:t>
              </a:r>
              <a:r>
                <a:rPr lang="es-EC"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DIVMS 24H vs DISMS 24h (forrajes)</a:t>
              </a:r>
              <a:endParaRPr lang="en-US" sz="14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340" name="CuadroTexto 2"/>
          <p:cNvSpPr txBox="1"/>
          <p:nvPr/>
        </p:nvSpPr>
        <p:spPr>
          <a:xfrm>
            <a:off x="456233" y="770304"/>
            <a:ext cx="4308060"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Correlaciones </a:t>
            </a:r>
          </a:p>
        </p:txBody>
      </p:sp>
      <p:graphicFrame>
        <p:nvGraphicFramePr>
          <p:cNvPr id="4" name="Gráfico 3"/>
          <p:cNvGraphicFramePr/>
          <p:nvPr>
            <p:extLst>
              <p:ext uri="{D42A27DB-BD31-4B8C-83A1-F6EECF244321}">
                <p14:modId xmlns:p14="http://schemas.microsoft.com/office/powerpoint/2010/main" val="74776103"/>
              </p:ext>
            </p:extLst>
          </p:nvPr>
        </p:nvGraphicFramePr>
        <p:xfrm>
          <a:off x="187224" y="1263325"/>
          <a:ext cx="4414792" cy="297210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2" y="4542701"/>
            <a:ext cx="4699000" cy="307777"/>
          </a:xfrm>
          <a:prstGeom prst="rect">
            <a:avLst/>
          </a:prstGeom>
        </p:spPr>
        <p:txBody>
          <a:bodyPr>
            <a:spAutoFit/>
          </a:bodyPr>
          <a:lstStyle/>
          <a:p>
            <a:pPr algn="ctr">
              <a:spcAft>
                <a:spcPts val="1000"/>
              </a:spcAft>
            </a:pPr>
            <a:r>
              <a:rPr lang="es-EC" sz="1400" b="1" i="1" dirty="0">
                <a:solidFill>
                  <a:schemeClr val="tx1"/>
                </a:solidFill>
                <a:latin typeface="Arial" panose="020B0604020202020204" pitchFamily="34" charset="0"/>
                <a:ea typeface="Calibri" panose="020F0502020204030204" pitchFamily="34" charset="0"/>
                <a:cs typeface="Times New Roman" panose="02020603050405020304" pitchFamily="18" charset="0"/>
              </a:rPr>
              <a:t>Ilustración </a:t>
            </a:r>
            <a:r>
              <a:rPr lang="es-EC" sz="1400" b="1" i="1"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3. </a:t>
            </a:r>
            <a:r>
              <a:rPr lang="es-EC"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DIVMS 24h vs TDN 24h (forraje)</a:t>
            </a:r>
            <a:endParaRPr lang="en-US" sz="1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Gráfico 5"/>
          <p:cNvGraphicFramePr/>
          <p:nvPr>
            <p:extLst>
              <p:ext uri="{D42A27DB-BD31-4B8C-83A1-F6EECF244321}">
                <p14:modId xmlns:p14="http://schemas.microsoft.com/office/powerpoint/2010/main" val="2685278553"/>
              </p:ext>
            </p:extLst>
          </p:nvPr>
        </p:nvGraphicFramePr>
        <p:xfrm>
          <a:off x="4497859" y="956678"/>
          <a:ext cx="4900141" cy="355353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p:cNvSpPr/>
          <p:nvPr/>
        </p:nvSpPr>
        <p:spPr>
          <a:xfrm>
            <a:off x="4698998" y="4575186"/>
            <a:ext cx="4699000" cy="307777"/>
          </a:xfrm>
          <a:prstGeom prst="rect">
            <a:avLst/>
          </a:prstGeom>
        </p:spPr>
        <p:txBody>
          <a:bodyPr>
            <a:spAutoFit/>
          </a:bodyPr>
          <a:lstStyle/>
          <a:p>
            <a:pPr algn="ctr">
              <a:spcAft>
                <a:spcPts val="1000"/>
              </a:spcAft>
            </a:pPr>
            <a:r>
              <a:rPr lang="es-EC" sz="1400" b="1" i="1" dirty="0">
                <a:solidFill>
                  <a:schemeClr val="tx1"/>
                </a:solidFill>
                <a:latin typeface="Arial" panose="020B0604020202020204" pitchFamily="34" charset="0"/>
                <a:ea typeface="Calibri" panose="020F0502020204030204" pitchFamily="34" charset="0"/>
                <a:cs typeface="Times New Roman" panose="02020603050405020304" pitchFamily="18" charset="0"/>
              </a:rPr>
              <a:t>Ilustración 4</a:t>
            </a:r>
            <a:r>
              <a:rPr lang="es-EC" sz="1400" b="1" i="1"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s-EC"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TDN 48 vs ENL 48 h (forraje)</a:t>
            </a:r>
            <a:endParaRPr lang="en-US" sz="1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346" name="CuadroTexto 2"/>
          <p:cNvSpPr txBox="1"/>
          <p:nvPr/>
        </p:nvSpPr>
        <p:spPr>
          <a:xfrm>
            <a:off x="456233" y="770304"/>
            <a:ext cx="4308060" cy="372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t>Costos de alimentación</a:t>
            </a:r>
          </a:p>
        </p:txBody>
      </p:sp>
      <p:sp>
        <p:nvSpPr>
          <p:cNvPr id="5" name="Rectángulo 4"/>
          <p:cNvSpPr/>
          <p:nvPr/>
        </p:nvSpPr>
        <p:spPr>
          <a:xfrm>
            <a:off x="111242" y="3978765"/>
            <a:ext cx="9147301" cy="222534"/>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Imagen 3"/>
          <p:cNvPicPr>
            <a:picLocks noChangeAspect="1"/>
          </p:cNvPicPr>
          <p:nvPr/>
        </p:nvPicPr>
        <p:blipFill>
          <a:blip r:embed="rId2"/>
          <a:stretch>
            <a:fillRect/>
          </a:stretch>
        </p:blipFill>
        <p:spPr>
          <a:xfrm>
            <a:off x="270042" y="1277180"/>
            <a:ext cx="8988501" cy="3543014"/>
          </a:xfrm>
          <a:prstGeom prst="rect">
            <a:avLst/>
          </a:prstGeom>
        </p:spPr>
      </p:pic>
      <p:sp>
        <p:nvSpPr>
          <p:cNvPr id="2" name="Rectángulo 1"/>
          <p:cNvSpPr/>
          <p:nvPr/>
        </p:nvSpPr>
        <p:spPr>
          <a:xfrm>
            <a:off x="260763" y="4820194"/>
            <a:ext cx="8997780" cy="461665"/>
          </a:xfrm>
          <a:prstGeom prst="rect">
            <a:avLst/>
          </a:prstGeom>
        </p:spPr>
        <p:txBody>
          <a:bodyPr wrap="square">
            <a:spAutoFit/>
          </a:bodyPr>
          <a:lstStyle/>
          <a:p>
            <a:pPr>
              <a:spcAft>
                <a:spcPts val="1000"/>
              </a:spcAft>
            </a:pPr>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l: litros; d: días; $: dólares; %: porcentaje; aj: área ajustada; CF: costo de forraje; CS: costo de suplemento; CT: costo total; F: forraje; S: suplemento; B/C: beneficio costo D.E.: desviación estándar; CV: coeficiente de variación</a:t>
            </a:r>
            <a:endParaRPr lang="en-US" sz="12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5130" y="3931138"/>
            <a:ext cx="6388704" cy="271959"/>
          </a:xfrm>
          <a:prstGeom prst="rect">
            <a:avLst/>
          </a:prstGeom>
          <a:solidFill>
            <a:srgbClr val="FFFFFF"/>
          </a:solidFill>
          <a:ln w="381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48" name="CuadroTexto 2"/>
          <p:cNvSpPr txBox="1"/>
          <p:nvPr/>
        </p:nvSpPr>
        <p:spPr>
          <a:xfrm>
            <a:off x="1073710" y="30760"/>
            <a:ext cx="756084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RESULTADOS Y DISCUSIÓN</a:t>
            </a:r>
          </a:p>
        </p:txBody>
      </p:sp>
      <p:sp>
        <p:nvSpPr>
          <p:cNvPr id="349" name="CuadroTexto 2"/>
          <p:cNvSpPr txBox="1"/>
          <p:nvPr/>
        </p:nvSpPr>
        <p:spPr>
          <a:xfrm>
            <a:off x="456233" y="770304"/>
            <a:ext cx="4915709"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effectLst>
                  <a:outerShdw blurRad="38100" dist="38100" dir="2700000" rotWithShape="0">
                    <a:srgbClr val="C0C0C0"/>
                  </a:outerShdw>
                </a:effectLst>
                <a:latin typeface="Times New Roman"/>
                <a:ea typeface="Times New Roman"/>
                <a:cs typeface="Times New Roman"/>
                <a:sym typeface="Times New Roman"/>
              </a:defRPr>
            </a:lvl1pPr>
          </a:lstStyle>
          <a:p>
            <a:r>
              <a:rPr smtClean="0"/>
              <a:t>Cos</a:t>
            </a:r>
            <a:r>
              <a:rPr lang="en-US" dirty="0" smtClean="0"/>
              <a:t>t</a:t>
            </a:r>
            <a:r>
              <a:rPr smtClean="0"/>
              <a:t>o po</a:t>
            </a:r>
            <a:r>
              <a:rPr lang="es-MX" dirty="0" smtClean="0"/>
              <a:t>r</a:t>
            </a:r>
            <a:r>
              <a:rPr smtClean="0"/>
              <a:t> M</a:t>
            </a:r>
            <a:r>
              <a:rPr lang="en-US" dirty="0" smtClean="0"/>
              <a:t>c</a:t>
            </a:r>
            <a:r>
              <a:rPr smtClean="0"/>
              <a:t>al </a:t>
            </a:r>
            <a:r>
              <a:rPr/>
              <a:t>de </a:t>
            </a:r>
            <a:r>
              <a:rPr lang="en-US" dirty="0" err="1" smtClean="0"/>
              <a:t>f</a:t>
            </a:r>
            <a:r>
              <a:rPr smtClean="0"/>
              <a:t>orraje </a:t>
            </a:r>
            <a:r>
              <a:rPr/>
              <a:t>y </a:t>
            </a:r>
            <a:r>
              <a:rPr smtClean="0"/>
              <a:t>suplem</a:t>
            </a:r>
            <a:r>
              <a:rPr lang="en-US" dirty="0" smtClean="0"/>
              <a:t>e</a:t>
            </a:r>
            <a:r>
              <a:rPr smtClean="0"/>
              <a:t>nto </a:t>
            </a:r>
            <a:endParaRPr dirty="0"/>
          </a:p>
        </p:txBody>
      </p:sp>
      <p:pic>
        <p:nvPicPr>
          <p:cNvPr id="4" name="Imagen 3"/>
          <p:cNvPicPr>
            <a:picLocks noChangeAspect="1"/>
          </p:cNvPicPr>
          <p:nvPr/>
        </p:nvPicPr>
        <p:blipFill>
          <a:blip r:embed="rId2"/>
          <a:stretch>
            <a:fillRect/>
          </a:stretch>
        </p:blipFill>
        <p:spPr>
          <a:xfrm>
            <a:off x="155130" y="1224501"/>
            <a:ext cx="6388704" cy="3611006"/>
          </a:xfrm>
          <a:prstGeom prst="rect">
            <a:avLst/>
          </a:prstGeom>
        </p:spPr>
      </p:pic>
      <p:sp>
        <p:nvSpPr>
          <p:cNvPr id="2" name="Rectángulo 1"/>
          <p:cNvSpPr/>
          <p:nvPr/>
        </p:nvSpPr>
        <p:spPr>
          <a:xfrm>
            <a:off x="155130" y="4791419"/>
            <a:ext cx="7258924" cy="646331"/>
          </a:xfrm>
          <a:prstGeom prst="rect">
            <a:avLst/>
          </a:prstGeom>
        </p:spPr>
        <p:txBody>
          <a:bodyPr wrap="square">
            <a:spAutoFit/>
          </a:bodyPr>
          <a:lstStyle/>
          <a:p>
            <a:pPr marR="751840">
              <a:spcAft>
                <a:spcPts val="1000"/>
              </a:spcAft>
            </a:pPr>
            <a:r>
              <a:rPr lang="es-EC"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EN</a:t>
            </a:r>
            <a:r>
              <a:rPr lang="es-EC" sz="1200" baseline="-25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L</a:t>
            </a:r>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 energía neta de lactancia; Mcal: megacalorías; </a:t>
            </a:r>
            <a:r>
              <a:rPr lang="es-EC"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m</a:t>
            </a:r>
            <a:r>
              <a:rPr lang="es-EC" sz="1200" baseline="30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2</a:t>
            </a:r>
            <a:r>
              <a:rPr lang="es-EC" sz="12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metro cuadrado; $: dólares; kg: kilogramos; MS: materia seca;</a:t>
            </a:r>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F: forraje; S: suplementos; D.E.: desviación estándar; CV: coeficiente de variación.</a:t>
            </a:r>
            <a:endParaRPr lang="en-US" sz="12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6724365" y="1805859"/>
            <a:ext cx="2456705" cy="1815880"/>
          </a:xfrm>
          <a:prstGeom prst="rect">
            <a:avLst/>
          </a:prstGeom>
          <a:solidFill>
            <a:srgbClr val="FFFFFF"/>
          </a:solidFill>
          <a:ln w="1905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s-MX" sz="1600" dirty="0"/>
              <a:t>1 </a:t>
            </a:r>
            <a:r>
              <a:rPr lang="es-MX" sz="1600" dirty="0" err="1"/>
              <a:t>M</a:t>
            </a:r>
            <a:r>
              <a:rPr lang="es-MX" sz="1600" dirty="0" err="1" smtClean="0"/>
              <a:t>cal</a:t>
            </a:r>
            <a:r>
              <a:rPr lang="es-MX" sz="1600" dirty="0" smtClean="0"/>
              <a:t> </a:t>
            </a:r>
            <a:r>
              <a:rPr lang="es-MX" sz="1600" dirty="0"/>
              <a:t>de forraje fue $0,14, mientras que la de suplemento fue $0,31, lo que nos indica que el suplemento es 2,24 veces más costoso que el forraje.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ontent Placeholder 2"/>
          <p:cNvSpPr txBox="1">
            <a:spLocks noGrp="1"/>
          </p:cNvSpPr>
          <p:nvPr>
            <p:ph type="body" idx="1"/>
          </p:nvPr>
        </p:nvSpPr>
        <p:spPr>
          <a:xfrm>
            <a:off x="222069" y="877985"/>
            <a:ext cx="8895805" cy="5102030"/>
          </a:xfrm>
          <a:prstGeom prst="rect">
            <a:avLst/>
          </a:prstGeom>
        </p:spPr>
        <p:txBody>
          <a:bodyPr/>
          <a:lstStyle/>
          <a:p>
            <a:pPr algn="just">
              <a:buSzTx/>
              <a:buNone/>
              <a:defRPr sz="2200">
                <a:solidFill>
                  <a:srgbClr val="000000"/>
                </a:solidFill>
                <a:latin typeface="Times New Roman"/>
                <a:ea typeface="Times New Roman"/>
                <a:cs typeface="Times New Roman"/>
                <a:sym typeface="Times New Roman"/>
              </a:defRPr>
            </a:pPr>
            <a:r>
              <a:rPr smtClean="0"/>
              <a:t>E</a:t>
            </a:r>
            <a:r>
              <a:rPr lang="en-US" dirty="0" smtClean="0"/>
              <a:t>n</a:t>
            </a:r>
            <a:r>
              <a:rPr smtClean="0"/>
              <a:t> </a:t>
            </a:r>
            <a:r>
              <a:rPr dirty="0"/>
              <a:t>base </a:t>
            </a:r>
            <a:r>
              <a:rPr/>
              <a:t>a </a:t>
            </a:r>
            <a:r>
              <a:rPr smtClean="0"/>
              <a:t>l</a:t>
            </a:r>
            <a:r>
              <a:rPr lang="en-US" dirty="0" smtClean="0"/>
              <a:t>o</a:t>
            </a:r>
            <a:r>
              <a:rPr smtClean="0"/>
              <a:t>s resu</a:t>
            </a:r>
            <a:r>
              <a:rPr lang="en-US" dirty="0" smtClean="0"/>
              <a:t>l</a:t>
            </a:r>
            <a:r>
              <a:rPr smtClean="0"/>
              <a:t>tados o</a:t>
            </a:r>
            <a:r>
              <a:rPr lang="en-US" dirty="0" smtClean="0"/>
              <a:t>b</a:t>
            </a:r>
            <a:r>
              <a:rPr smtClean="0"/>
              <a:t>servados e</a:t>
            </a:r>
            <a:r>
              <a:rPr lang="en-US" dirty="0" smtClean="0"/>
              <a:t>n</a:t>
            </a:r>
            <a:r>
              <a:rPr smtClean="0"/>
              <a:t> </a:t>
            </a:r>
            <a:r>
              <a:rPr/>
              <a:t>la </a:t>
            </a:r>
            <a:r>
              <a:rPr smtClean="0"/>
              <a:t>pr</a:t>
            </a:r>
            <a:r>
              <a:rPr lang="en-US" dirty="0" smtClean="0"/>
              <a:t>e</a:t>
            </a:r>
            <a:r>
              <a:rPr smtClean="0"/>
              <a:t>sente i</a:t>
            </a:r>
            <a:r>
              <a:rPr lang="en-US" dirty="0" smtClean="0"/>
              <a:t>n</a:t>
            </a:r>
            <a:r>
              <a:rPr smtClean="0"/>
              <a:t>vestigación </a:t>
            </a:r>
            <a:r>
              <a:rPr/>
              <a:t>se </a:t>
            </a:r>
            <a:r>
              <a:rPr smtClean="0"/>
              <a:t>co</a:t>
            </a:r>
            <a:r>
              <a:rPr lang="en-US" dirty="0" smtClean="0"/>
              <a:t>n</a:t>
            </a:r>
            <a:r>
              <a:rPr smtClean="0"/>
              <a:t>cluye </a:t>
            </a:r>
            <a:r>
              <a:rPr dirty="0"/>
              <a:t>que</a:t>
            </a:r>
            <a:r>
              <a:rPr dirty="0" smtClean="0"/>
              <a:t>:</a:t>
            </a:r>
            <a:endParaRPr lang="es-MX" dirty="0" smtClean="0"/>
          </a:p>
          <a:p>
            <a:pPr algn="just">
              <a:buSzTx/>
              <a:buNone/>
              <a:defRPr sz="2200">
                <a:solidFill>
                  <a:srgbClr val="000000"/>
                </a:solidFill>
                <a:latin typeface="Times New Roman"/>
                <a:ea typeface="Times New Roman"/>
                <a:cs typeface="Times New Roman"/>
                <a:sym typeface="Times New Roman"/>
              </a:defRPr>
            </a:pPr>
            <a:endParaRPr lang="es-MX" dirty="0" smtClean="0"/>
          </a:p>
          <a:p>
            <a:pPr algn="just">
              <a:buSzTx/>
              <a:buNone/>
              <a:defRPr sz="2200">
                <a:solidFill>
                  <a:srgbClr val="000000"/>
                </a:solidFill>
                <a:latin typeface="Times New Roman"/>
                <a:ea typeface="Times New Roman"/>
                <a:cs typeface="Times New Roman"/>
                <a:sym typeface="Times New Roman"/>
              </a:defRPr>
            </a:pPr>
            <a:r>
              <a:rPr lang="es-MX" dirty="0"/>
              <a:t>•	Con un intervalo de corte promedio de 36 días, la disponibilidad de forraje fue de 1904,96 </a:t>
            </a:r>
            <a:r>
              <a:rPr lang="es-MX" dirty="0" smtClean="0"/>
              <a:t>kg MS/ha</a:t>
            </a:r>
            <a:r>
              <a:rPr lang="es-MX" dirty="0"/>
              <a:t>, con una altura de 34,09 cm, la tasa de crecimiento fue de 39,79 kg MS/ha/día y un aprovechamiento de 75,24%, la composición botánica fue 89,42% de gramíneas, 6,45% de leguminosas, 4,13 % de malezas</a:t>
            </a:r>
            <a:r>
              <a:rPr lang="es-MX" dirty="0" smtClean="0"/>
              <a:t>.</a:t>
            </a:r>
          </a:p>
          <a:p>
            <a:pPr algn="just">
              <a:buSzTx/>
              <a:buNone/>
              <a:defRPr sz="2200">
                <a:solidFill>
                  <a:srgbClr val="000000"/>
                </a:solidFill>
                <a:latin typeface="Times New Roman"/>
                <a:ea typeface="Times New Roman"/>
                <a:cs typeface="Times New Roman"/>
                <a:sym typeface="Times New Roman"/>
              </a:defRPr>
            </a:pPr>
            <a:endParaRPr lang="es-MX" dirty="0"/>
          </a:p>
          <a:p>
            <a:pPr algn="just">
              <a:buSzTx/>
              <a:buNone/>
              <a:defRPr sz="2200">
                <a:solidFill>
                  <a:srgbClr val="000000"/>
                </a:solidFill>
                <a:latin typeface="Times New Roman"/>
                <a:ea typeface="Times New Roman"/>
                <a:cs typeface="Times New Roman"/>
                <a:sym typeface="Times New Roman"/>
              </a:defRPr>
            </a:pPr>
            <a:r>
              <a:rPr lang="es-MX" dirty="0"/>
              <a:t>•	La valoración nutricional de los forrajes y suplementos alimenticios, varían de acuerdo al manejo de pasturas que poseen cada una de las haciendas, la edad de corte de las mismas, la fertilización de potreros, así como las tasas de inclusión de suplementos en la alimentación de las vacas </a:t>
            </a:r>
            <a:r>
              <a:rPr lang="es-MX" dirty="0" smtClean="0"/>
              <a:t>lactantes y factores </a:t>
            </a:r>
            <a:r>
              <a:rPr lang="es-MX" dirty="0"/>
              <a:t>externos como la precipitación, clima y altitud. </a:t>
            </a:r>
          </a:p>
          <a:p>
            <a:pPr algn="just">
              <a:buSzTx/>
              <a:buNone/>
              <a:defRPr sz="2200">
                <a:solidFill>
                  <a:srgbClr val="000000"/>
                </a:solidFill>
                <a:latin typeface="Times New Roman"/>
                <a:ea typeface="Times New Roman"/>
                <a:cs typeface="Times New Roman"/>
                <a:sym typeface="Times New Roman"/>
              </a:defRPr>
            </a:pPr>
            <a:endParaRPr dirty="0"/>
          </a:p>
        </p:txBody>
      </p:sp>
      <p:sp>
        <p:nvSpPr>
          <p:cNvPr id="352" name="CuadroTexto 3"/>
          <p:cNvSpPr txBox="1"/>
          <p:nvPr/>
        </p:nvSpPr>
        <p:spPr>
          <a:xfrm>
            <a:off x="2837389" y="220374"/>
            <a:ext cx="3356135" cy="544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b="1">
                <a:latin typeface="Times New Roman"/>
                <a:ea typeface="Times New Roman"/>
                <a:cs typeface="Times New Roman"/>
                <a:sym typeface="Times New Roman"/>
              </a:defRPr>
            </a:lvl1pPr>
          </a:lstStyle>
          <a:p>
            <a:r>
              <a:t>CONCLUSIONES</a:t>
            </a:r>
          </a:p>
        </p:txBody>
      </p:sp>
    </p:spTree>
    <p:extLst>
      <p:ext uri="{BB962C8B-B14F-4D97-AF65-F5344CB8AC3E}">
        <p14:creationId xmlns:p14="http://schemas.microsoft.com/office/powerpoint/2010/main" val="208783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adroTexto 2"/>
          <p:cNvSpPr txBox="1"/>
          <p:nvPr/>
        </p:nvSpPr>
        <p:spPr>
          <a:xfrm>
            <a:off x="0" y="260647"/>
            <a:ext cx="9398000"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PROBLEMA</a:t>
            </a:r>
          </a:p>
        </p:txBody>
      </p:sp>
      <p:grpSp>
        <p:nvGrpSpPr>
          <p:cNvPr id="180" name="Grupo"/>
          <p:cNvGrpSpPr/>
          <p:nvPr/>
        </p:nvGrpSpPr>
        <p:grpSpPr>
          <a:xfrm>
            <a:off x="90585" y="860009"/>
            <a:ext cx="4856585" cy="2316516"/>
            <a:chOff x="0" y="0"/>
            <a:chExt cx="4856584" cy="2316514"/>
          </a:xfrm>
        </p:grpSpPr>
        <p:sp>
          <p:nvSpPr>
            <p:cNvPr id="174" name="Triángulo"/>
            <p:cNvSpPr/>
            <p:nvPr/>
          </p:nvSpPr>
          <p:spPr>
            <a:xfrm>
              <a:off x="429728" y="398605"/>
              <a:ext cx="1585059" cy="15077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flip="none" rotWithShape="1">
              <a:gsLst>
                <a:gs pos="0">
                  <a:srgbClr val="BA1201"/>
                </a:gs>
                <a:gs pos="80000">
                  <a:srgbClr val="F51801"/>
                </a:gs>
                <a:gs pos="100000">
                  <a:srgbClr val="F71700"/>
                </a:gs>
              </a:gsLst>
              <a:lin ang="16200000" scaled="0"/>
            </a:gradFill>
            <a:ln w="9525" cap="flat">
              <a:solidFill>
                <a:srgbClr val="D76700"/>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defRPr>
                  <a:solidFill>
                    <a:srgbClr val="FFFFFF"/>
                  </a:solidFill>
                </a:defRPr>
              </a:pPr>
              <a:endParaRPr/>
            </a:p>
          </p:txBody>
        </p:sp>
        <p:sp>
          <p:nvSpPr>
            <p:cNvPr id="175" name="Manejo"/>
            <p:cNvSpPr txBox="1"/>
            <p:nvPr/>
          </p:nvSpPr>
          <p:spPr>
            <a:xfrm>
              <a:off x="795307" y="0"/>
              <a:ext cx="853900"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Manejo</a:t>
              </a:r>
            </a:p>
          </p:txBody>
        </p:sp>
        <p:sp>
          <p:nvSpPr>
            <p:cNvPr id="176" name="Sanidad"/>
            <p:cNvSpPr txBox="1"/>
            <p:nvPr/>
          </p:nvSpPr>
          <p:spPr>
            <a:xfrm>
              <a:off x="0" y="1947184"/>
              <a:ext cx="943085"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Sanidad</a:t>
              </a:r>
            </a:p>
          </p:txBody>
        </p:sp>
        <p:sp>
          <p:nvSpPr>
            <p:cNvPr id="177" name="Nutrición"/>
            <p:cNvSpPr txBox="1"/>
            <p:nvPr/>
          </p:nvSpPr>
          <p:spPr>
            <a:xfrm>
              <a:off x="1585000" y="1947184"/>
              <a:ext cx="1002837"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rPr lang="es-EC" dirty="0" smtClean="0"/>
                <a:t>Nutrición</a:t>
              </a:r>
              <a:endParaRPr lang="es-EC" dirty="0"/>
            </a:p>
          </p:txBody>
        </p:sp>
        <p:pic>
          <p:nvPicPr>
            <p:cNvPr id="178" name="Imagen" descr="Imagen"/>
            <p:cNvPicPr>
              <a:picLocks noChangeAspect="1"/>
            </p:cNvPicPr>
            <p:nvPr/>
          </p:nvPicPr>
          <p:blipFill>
            <a:blip r:embed="rId2" cstate="print">
              <a:extLst/>
            </a:blip>
            <a:srcRect/>
            <a:stretch>
              <a:fillRect/>
            </a:stretch>
          </p:blipFill>
          <p:spPr>
            <a:xfrm>
              <a:off x="2794477" y="437292"/>
              <a:ext cx="2062107" cy="1384557"/>
            </a:xfrm>
            <a:prstGeom prst="rect">
              <a:avLst/>
            </a:prstGeom>
            <a:ln w="12700" cap="flat">
              <a:noFill/>
              <a:miter lim="400000"/>
            </a:ln>
            <a:effectLst/>
          </p:spPr>
        </p:pic>
        <p:sp>
          <p:nvSpPr>
            <p:cNvPr id="179" name="Línea"/>
            <p:cNvSpPr/>
            <p:nvPr/>
          </p:nvSpPr>
          <p:spPr>
            <a:xfrm>
              <a:off x="1816858" y="1129636"/>
              <a:ext cx="853899" cy="1"/>
            </a:xfrm>
            <a:prstGeom prst="line">
              <a:avLst/>
            </a:prstGeom>
            <a:noFill/>
            <a:ln w="25400" cap="flat">
              <a:solidFill>
                <a:schemeClr val="accent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181" name="Nutrición…"/>
          <p:cNvSpPr txBox="1"/>
          <p:nvPr/>
        </p:nvSpPr>
        <p:spPr>
          <a:xfrm>
            <a:off x="5070891" y="1119990"/>
            <a:ext cx="4203393"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000" b="1" smtClean="0"/>
              <a:t>Nutrició</a:t>
            </a:r>
            <a:r>
              <a:rPr lang="en-US" sz="2000" b="1" dirty="0" smtClean="0"/>
              <a:t>n</a:t>
            </a:r>
            <a:endParaRPr sz="2000" b="1" dirty="0"/>
          </a:p>
          <a:p>
            <a:pPr marL="180473" indent="-180473">
              <a:buSzPct val="100000"/>
              <a:buChar char="-"/>
            </a:pPr>
            <a:r>
              <a:rPr sz="2000" dirty="0"/>
              <a:t>60 al 70</a:t>
            </a:r>
            <a:r>
              <a:rPr sz="2000"/>
              <a:t>% </a:t>
            </a:r>
            <a:r>
              <a:rPr sz="2000" smtClean="0"/>
              <a:t>cost</a:t>
            </a:r>
            <a:r>
              <a:rPr lang="en-US" sz="2000" dirty="0" smtClean="0"/>
              <a:t>o</a:t>
            </a:r>
            <a:r>
              <a:rPr sz="2000" smtClean="0"/>
              <a:t>s </a:t>
            </a:r>
            <a:r>
              <a:rPr sz="2000"/>
              <a:t>de </a:t>
            </a:r>
            <a:r>
              <a:rPr sz="2000" smtClean="0"/>
              <a:t>pro</a:t>
            </a:r>
            <a:r>
              <a:rPr lang="en-US" sz="2000" dirty="0" smtClean="0"/>
              <a:t>d</a:t>
            </a:r>
            <a:r>
              <a:rPr sz="2000" smtClean="0"/>
              <a:t>ucción</a:t>
            </a:r>
            <a:endParaRPr sz="2000" dirty="0"/>
          </a:p>
          <a:p>
            <a:pPr marL="180473" indent="-180473">
              <a:buSzPct val="100000"/>
              <a:buChar char="-"/>
            </a:pPr>
            <a:r>
              <a:rPr sz="2000" smtClean="0"/>
              <a:t>Forraj</a:t>
            </a:r>
            <a:r>
              <a:rPr lang="en-US" sz="2000" dirty="0" smtClean="0"/>
              <a:t>e</a:t>
            </a:r>
            <a:r>
              <a:rPr sz="2000" smtClean="0"/>
              <a:t>s </a:t>
            </a:r>
            <a:r>
              <a:rPr sz="2000"/>
              <a:t>y </a:t>
            </a:r>
            <a:r>
              <a:rPr sz="2000" smtClean="0"/>
              <a:t>s</a:t>
            </a:r>
            <a:r>
              <a:rPr lang="en-US" sz="2000" dirty="0" smtClean="0"/>
              <a:t>u</a:t>
            </a:r>
            <a:r>
              <a:rPr sz="2000" smtClean="0"/>
              <a:t>plementos </a:t>
            </a:r>
            <a:r>
              <a:rPr sz="2000" dirty="0"/>
              <a:t>(60 - 40%)</a:t>
            </a:r>
          </a:p>
        </p:txBody>
      </p:sp>
      <p:pic>
        <p:nvPicPr>
          <p:cNvPr id="182" name="6HmXiYDtSy6+JIz0AbyF4Q_thumb_33c.jpg" descr="6HmXiYDtSy6+JIz0AbyF4Q_thumb_33c.jpg"/>
          <p:cNvPicPr>
            <a:picLocks noChangeAspect="1"/>
          </p:cNvPicPr>
          <p:nvPr/>
        </p:nvPicPr>
        <p:blipFill>
          <a:blip r:embed="rId3" cstate="print">
            <a:extLst/>
          </a:blip>
          <a:srcRect t="12032"/>
          <a:stretch>
            <a:fillRect/>
          </a:stretch>
        </p:blipFill>
        <p:spPr>
          <a:xfrm>
            <a:off x="3409210" y="3717528"/>
            <a:ext cx="2274802" cy="2001085"/>
          </a:xfrm>
          <a:prstGeom prst="rect">
            <a:avLst/>
          </a:prstGeom>
          <a:ln w="12700">
            <a:miter lim="400000"/>
          </a:ln>
        </p:spPr>
      </p:pic>
      <p:pic>
        <p:nvPicPr>
          <p:cNvPr id="183" name="HdHyVuz0S5e2X5LpFzGniw_thumb_33f.jpg" descr="HdHyVuz0S5e2X5LpFzGniw_thumb_33f.jpg"/>
          <p:cNvPicPr>
            <a:picLocks noChangeAspect="1"/>
          </p:cNvPicPr>
          <p:nvPr/>
        </p:nvPicPr>
        <p:blipFill>
          <a:blip r:embed="rId4" cstate="print">
            <a:extLst/>
          </a:blip>
          <a:srcRect t="29791"/>
          <a:stretch>
            <a:fillRect/>
          </a:stretch>
        </p:blipFill>
        <p:spPr>
          <a:xfrm>
            <a:off x="298856" y="3717528"/>
            <a:ext cx="2850281" cy="2001127"/>
          </a:xfrm>
          <a:prstGeom prst="rect">
            <a:avLst/>
          </a:prstGeom>
          <a:ln w="12700">
            <a:miter lim="400000"/>
          </a:ln>
        </p:spPr>
      </p:pic>
      <p:sp>
        <p:nvSpPr>
          <p:cNvPr id="184" name="Causas…"/>
          <p:cNvSpPr txBox="1"/>
          <p:nvPr/>
        </p:nvSpPr>
        <p:spPr>
          <a:xfrm>
            <a:off x="5070891" y="2397645"/>
            <a:ext cx="3597458"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000" b="1" smtClean="0"/>
              <a:t>Caus</a:t>
            </a:r>
            <a:r>
              <a:rPr lang="en-US" sz="2000" b="1" dirty="0" smtClean="0"/>
              <a:t>a</a:t>
            </a:r>
            <a:r>
              <a:rPr sz="2000" b="1" smtClean="0"/>
              <a:t>s</a:t>
            </a:r>
            <a:endParaRPr sz="2000" b="1" dirty="0"/>
          </a:p>
          <a:p>
            <a:pPr marL="180473" indent="-180473">
              <a:buSzPct val="100000"/>
              <a:buChar char="-"/>
            </a:pPr>
            <a:r>
              <a:rPr sz="2000" smtClean="0"/>
              <a:t>Esca</a:t>
            </a:r>
            <a:r>
              <a:rPr lang="en-US" sz="2000" dirty="0" smtClean="0"/>
              <a:t>s</a:t>
            </a:r>
            <a:r>
              <a:rPr sz="2000" smtClean="0"/>
              <a:t>a va</a:t>
            </a:r>
            <a:r>
              <a:rPr lang="en-US" sz="2000" dirty="0" smtClean="0"/>
              <a:t>l</a:t>
            </a:r>
            <a:r>
              <a:rPr sz="2000" smtClean="0"/>
              <a:t>oración nu</a:t>
            </a:r>
            <a:r>
              <a:rPr lang="en-US" sz="2000" dirty="0" smtClean="0"/>
              <a:t>t</a:t>
            </a:r>
            <a:r>
              <a:rPr sz="2000" smtClean="0"/>
              <a:t>ricional</a:t>
            </a:r>
            <a:endParaRPr sz="2000" dirty="0"/>
          </a:p>
          <a:p>
            <a:pPr marL="180473" indent="-180473">
              <a:buSzPct val="100000"/>
              <a:buChar char="-"/>
            </a:pPr>
            <a:r>
              <a:rPr lang="es-MX" sz="2000" dirty="0" smtClean="0"/>
              <a:t>Disminución en la c</a:t>
            </a:r>
            <a:r>
              <a:rPr sz="2000" smtClean="0"/>
              <a:t>alidad</a:t>
            </a:r>
            <a:r>
              <a:rPr lang="en-US" sz="2000" dirty="0" smtClean="0"/>
              <a:t> </a:t>
            </a:r>
          </a:p>
          <a:p>
            <a:pPr marL="180473" indent="-180473">
              <a:buSzPct val="100000"/>
            </a:pPr>
            <a:r>
              <a:rPr lang="en-US" sz="2000" dirty="0" smtClean="0"/>
              <a:t>   de</a:t>
            </a:r>
            <a:r>
              <a:rPr lang="es-MX" sz="2000" dirty="0" smtClean="0"/>
              <a:t> forrajes </a:t>
            </a:r>
            <a:endParaRPr sz="2000" dirty="0"/>
          </a:p>
        </p:txBody>
      </p:sp>
      <p:sp>
        <p:nvSpPr>
          <p:cNvPr id="185" name="Efectos…"/>
          <p:cNvSpPr txBox="1"/>
          <p:nvPr/>
        </p:nvSpPr>
        <p:spPr>
          <a:xfrm>
            <a:off x="5893232" y="3717528"/>
            <a:ext cx="3381052"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000" b="1" smtClean="0"/>
              <a:t>Efecto</a:t>
            </a:r>
            <a:r>
              <a:rPr lang="en-US" sz="2000" b="1" dirty="0" smtClean="0"/>
              <a:t>s</a:t>
            </a:r>
            <a:endParaRPr sz="2000" b="1" dirty="0"/>
          </a:p>
          <a:p>
            <a:pPr marL="180473" indent="-180473">
              <a:buSzPct val="100000"/>
              <a:buChar char="-"/>
            </a:pPr>
            <a:r>
              <a:rPr sz="2000" smtClean="0"/>
              <a:t>Desba</a:t>
            </a:r>
            <a:r>
              <a:rPr lang="en-US" sz="2000" dirty="0" smtClean="0"/>
              <a:t>l</a:t>
            </a:r>
            <a:r>
              <a:rPr sz="2000" smtClean="0"/>
              <a:t>ance n</a:t>
            </a:r>
            <a:r>
              <a:rPr lang="en-US" sz="2000" dirty="0" smtClean="0"/>
              <a:t>u</a:t>
            </a:r>
            <a:r>
              <a:rPr sz="2000" smtClean="0"/>
              <a:t>tricional</a:t>
            </a:r>
            <a:endParaRPr sz="2000" dirty="0"/>
          </a:p>
          <a:p>
            <a:pPr marL="180473" indent="-180473">
              <a:buSzPct val="100000"/>
              <a:buChar char="-"/>
            </a:pPr>
            <a:r>
              <a:rPr sz="2000" smtClean="0"/>
              <a:t>Producció</a:t>
            </a:r>
            <a:r>
              <a:rPr lang="en-US" sz="2000" dirty="0" smtClean="0"/>
              <a:t>n</a:t>
            </a:r>
            <a:r>
              <a:rPr sz="2000" smtClean="0"/>
              <a:t> </a:t>
            </a:r>
            <a:r>
              <a:rPr sz="2000"/>
              <a:t>y </a:t>
            </a:r>
            <a:r>
              <a:rPr sz="2000" smtClean="0"/>
              <a:t>repro</a:t>
            </a:r>
            <a:r>
              <a:rPr lang="en-US" sz="2000" dirty="0" smtClean="0"/>
              <a:t>d</a:t>
            </a:r>
            <a:r>
              <a:rPr sz="2000" smtClean="0"/>
              <a:t>ucción </a:t>
            </a:r>
            <a:endParaRPr sz="2000" dirty="0"/>
          </a:p>
          <a:p>
            <a:pPr marL="180473" indent="-180473">
              <a:buSzPct val="100000"/>
              <a:buChar char="-"/>
            </a:pPr>
            <a:r>
              <a:rPr sz="2000" smtClean="0"/>
              <a:t>Rentabilidad</a:t>
            </a:r>
            <a:endParaRPr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ontent Placeholder 2"/>
          <p:cNvSpPr txBox="1">
            <a:spLocks noGrp="1"/>
          </p:cNvSpPr>
          <p:nvPr>
            <p:ph type="body" idx="1"/>
          </p:nvPr>
        </p:nvSpPr>
        <p:spPr>
          <a:xfrm>
            <a:off x="356290" y="877985"/>
            <a:ext cx="8696270" cy="5078678"/>
          </a:xfrm>
          <a:prstGeom prst="rect">
            <a:avLst/>
          </a:prstGeom>
        </p:spPr>
        <p:txBody>
          <a:bodyPr>
            <a:normAutofit fontScale="92500"/>
          </a:bodyPr>
          <a:lstStyle/>
          <a:p>
            <a:pPr algn="just">
              <a:buSzTx/>
              <a:buNone/>
              <a:defRPr sz="2200">
                <a:solidFill>
                  <a:srgbClr val="000000"/>
                </a:solidFill>
                <a:latin typeface="Times New Roman"/>
                <a:ea typeface="Times New Roman"/>
                <a:cs typeface="Times New Roman"/>
                <a:sym typeface="Times New Roman"/>
              </a:defRPr>
            </a:pPr>
            <a:r>
              <a:rPr lang="es-MX" dirty="0" smtClean="0"/>
              <a:t>•</a:t>
            </a:r>
            <a:r>
              <a:rPr lang="es-MX" dirty="0"/>
              <a:t>	La digestibilidad de los forrajes está asociado a su estado fenológico, es decir, son más digestibles a temprana edad que cuando son maduros, esto debido al contenido de fibra que posee la pared celular. Sin embargo, los suplementos alimenticios presentan una mayor digestibilidad </a:t>
            </a:r>
            <a:r>
              <a:rPr lang="es-MX" dirty="0" smtClean="0"/>
              <a:t>por ser </a:t>
            </a:r>
            <a:r>
              <a:rPr lang="es-MX" dirty="0"/>
              <a:t>altamente energéticos</a:t>
            </a:r>
            <a:r>
              <a:rPr lang="es-MX" dirty="0" smtClean="0"/>
              <a:t>.</a:t>
            </a:r>
          </a:p>
          <a:p>
            <a:pPr algn="just">
              <a:buSzTx/>
              <a:buNone/>
              <a:defRPr sz="2200">
                <a:solidFill>
                  <a:srgbClr val="000000"/>
                </a:solidFill>
                <a:latin typeface="Times New Roman"/>
                <a:ea typeface="Times New Roman"/>
                <a:cs typeface="Times New Roman"/>
                <a:sym typeface="Times New Roman"/>
              </a:defRPr>
            </a:pPr>
            <a:r>
              <a:rPr lang="es-MX" dirty="0" smtClean="0"/>
              <a:t> </a:t>
            </a:r>
            <a:endParaRPr lang="es-MX" dirty="0"/>
          </a:p>
          <a:p>
            <a:pPr algn="just">
              <a:buSzTx/>
              <a:buNone/>
              <a:defRPr sz="2200">
                <a:solidFill>
                  <a:srgbClr val="000000"/>
                </a:solidFill>
                <a:latin typeface="Times New Roman"/>
                <a:ea typeface="Times New Roman"/>
                <a:cs typeface="Times New Roman"/>
                <a:sym typeface="Times New Roman"/>
              </a:defRPr>
            </a:pPr>
            <a:r>
              <a:rPr lang="es-MX" dirty="0"/>
              <a:t>•	Al evaluar la energía neta de lactancia las vacas que se encuentran entre los 2500 a 3000 msnm, necesitan en promedio 1,34 </a:t>
            </a:r>
            <a:r>
              <a:rPr lang="es-MX" dirty="0" err="1" smtClean="0"/>
              <a:t>Mcal</a:t>
            </a:r>
            <a:r>
              <a:rPr lang="es-MX" dirty="0" smtClean="0"/>
              <a:t> EN</a:t>
            </a:r>
            <a:r>
              <a:rPr lang="es-MX" sz="1300" dirty="0" smtClean="0"/>
              <a:t>L</a:t>
            </a:r>
            <a:r>
              <a:rPr lang="es-MX" dirty="0" smtClean="0"/>
              <a:t>/kg MS</a:t>
            </a:r>
            <a:r>
              <a:rPr lang="es-MX" dirty="0"/>
              <a:t>, mientras que las que se encuentran entre los 3001 y 3500 msnm necesitan 1,47 </a:t>
            </a:r>
            <a:r>
              <a:rPr lang="es-MX" dirty="0" err="1" smtClean="0"/>
              <a:t>Mcal</a:t>
            </a:r>
            <a:r>
              <a:rPr lang="es-MX" dirty="0" smtClean="0"/>
              <a:t> ENL/kgMS</a:t>
            </a:r>
            <a:r>
              <a:rPr lang="es-MX" dirty="0"/>
              <a:t>, para producciones de 21 y 16 litros respectivamente</a:t>
            </a:r>
            <a:r>
              <a:rPr lang="es-MX" dirty="0" smtClean="0"/>
              <a:t>.</a:t>
            </a:r>
          </a:p>
          <a:p>
            <a:pPr algn="just">
              <a:buSzTx/>
              <a:buNone/>
              <a:defRPr sz="2200">
                <a:solidFill>
                  <a:srgbClr val="000000"/>
                </a:solidFill>
                <a:latin typeface="Times New Roman"/>
                <a:ea typeface="Times New Roman"/>
                <a:cs typeface="Times New Roman"/>
                <a:sym typeface="Times New Roman"/>
              </a:defRPr>
            </a:pPr>
            <a:endParaRPr lang="es-MX" dirty="0"/>
          </a:p>
          <a:p>
            <a:pPr algn="just">
              <a:buSzTx/>
              <a:buNone/>
              <a:defRPr sz="2200">
                <a:solidFill>
                  <a:srgbClr val="000000"/>
                </a:solidFill>
                <a:latin typeface="Times New Roman"/>
                <a:ea typeface="Times New Roman"/>
                <a:cs typeface="Times New Roman"/>
                <a:sym typeface="Times New Roman"/>
              </a:defRPr>
            </a:pPr>
            <a:r>
              <a:rPr lang="es-MX" dirty="0"/>
              <a:t>•	El porcentaje de egresos en alimentación en base al ingreso neto de leche fue de 39,98%, donde el costo de 1 </a:t>
            </a:r>
            <a:r>
              <a:rPr lang="es-MX" dirty="0" err="1" smtClean="0"/>
              <a:t>Mcal</a:t>
            </a:r>
            <a:r>
              <a:rPr lang="es-MX" dirty="0" smtClean="0"/>
              <a:t> </a:t>
            </a:r>
            <a:r>
              <a:rPr lang="es-MX" dirty="0"/>
              <a:t>de forraje fue $0,14, mientras que la de suplemento fue $0,31, lo que nos indica que el suplemento </a:t>
            </a:r>
            <a:r>
              <a:rPr lang="es-MX" dirty="0" smtClean="0"/>
              <a:t>es </a:t>
            </a:r>
            <a:r>
              <a:rPr lang="es-MX" dirty="0"/>
              <a:t>2,24 veces más </a:t>
            </a:r>
            <a:r>
              <a:rPr lang="es-MX" dirty="0" smtClean="0"/>
              <a:t>costoso </a:t>
            </a:r>
            <a:r>
              <a:rPr lang="es-MX" dirty="0"/>
              <a:t>que el forraje. </a:t>
            </a:r>
          </a:p>
        </p:txBody>
      </p:sp>
      <p:sp>
        <p:nvSpPr>
          <p:cNvPr id="352" name="CuadroTexto 3"/>
          <p:cNvSpPr txBox="1"/>
          <p:nvPr/>
        </p:nvSpPr>
        <p:spPr>
          <a:xfrm>
            <a:off x="2837389" y="220374"/>
            <a:ext cx="3356135" cy="544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b="1">
                <a:latin typeface="Times New Roman"/>
                <a:ea typeface="Times New Roman"/>
                <a:cs typeface="Times New Roman"/>
                <a:sym typeface="Times New Roman"/>
              </a:defRPr>
            </a:lvl1pPr>
          </a:lstStyle>
          <a:p>
            <a:r>
              <a:t>CONCLUSIONES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ontent Placeholder 2"/>
          <p:cNvSpPr txBox="1">
            <a:spLocks noGrp="1"/>
          </p:cNvSpPr>
          <p:nvPr>
            <p:ph type="body" idx="1"/>
          </p:nvPr>
        </p:nvSpPr>
        <p:spPr>
          <a:xfrm>
            <a:off x="450528" y="836711"/>
            <a:ext cx="8458201" cy="5174038"/>
          </a:xfrm>
          <a:prstGeom prst="rect">
            <a:avLst/>
          </a:prstGeom>
        </p:spPr>
        <p:txBody>
          <a:bodyPr/>
          <a:lstStyle/>
          <a:p>
            <a:pPr algn="just">
              <a:buSzTx/>
              <a:buNone/>
              <a:defRPr sz="2200">
                <a:solidFill>
                  <a:srgbClr val="000000"/>
                </a:solidFill>
                <a:latin typeface="Times New Roman"/>
                <a:ea typeface="Times New Roman"/>
                <a:cs typeface="Times New Roman"/>
                <a:sym typeface="Times New Roman"/>
              </a:defRPr>
            </a:pPr>
            <a:r>
              <a:rPr lang="es-EC" sz="2200" dirty="0">
                <a:sym typeface="Times New Roman"/>
              </a:rPr>
              <a:t>De los resultados observados en el presente estudio se recomienda</a:t>
            </a:r>
            <a:r>
              <a:rPr lang="es-EC" sz="2200" dirty="0" smtClean="0">
                <a:sym typeface="Times New Roman"/>
              </a:rPr>
              <a:t>:</a:t>
            </a:r>
          </a:p>
          <a:p>
            <a:pPr algn="just">
              <a:buSzTx/>
              <a:buNone/>
              <a:defRPr sz="2200">
                <a:solidFill>
                  <a:srgbClr val="000000"/>
                </a:solidFill>
                <a:latin typeface="Times New Roman"/>
                <a:ea typeface="Times New Roman"/>
                <a:cs typeface="Times New Roman"/>
                <a:sym typeface="Times New Roman"/>
              </a:defRPr>
            </a:pPr>
            <a:endParaRPr lang="es-EC" dirty="0" smtClean="0"/>
          </a:p>
          <a:p>
            <a:pPr algn="just">
              <a:buSzTx/>
              <a:buNone/>
              <a:defRPr sz="2200">
                <a:solidFill>
                  <a:srgbClr val="000000"/>
                </a:solidFill>
                <a:latin typeface="Times New Roman"/>
                <a:ea typeface="Times New Roman"/>
                <a:cs typeface="Times New Roman"/>
                <a:sym typeface="Times New Roman"/>
              </a:defRPr>
            </a:pPr>
            <a:r>
              <a:rPr lang="es-MX" dirty="0" smtClean="0"/>
              <a:t>•	</a:t>
            </a:r>
            <a:r>
              <a:rPr lang="es-MX" dirty="0"/>
              <a:t>R</a:t>
            </a:r>
            <a:r>
              <a:rPr lang="es-MX" dirty="0" smtClean="0"/>
              <a:t>ealizar </a:t>
            </a:r>
            <a:r>
              <a:rPr lang="es-MX" dirty="0"/>
              <a:t>resiembras con especies y variedades de gramíneas y leguminosas que se adapten a la altitud en la que se encuentran las </a:t>
            </a:r>
            <a:r>
              <a:rPr lang="es-MX" dirty="0" smtClean="0"/>
              <a:t>haciendas, </a:t>
            </a:r>
            <a:r>
              <a:rPr lang="es-MX" dirty="0"/>
              <a:t>para obtener mayores disponibilidades de forraje para un óptimo consumo del animal</a:t>
            </a:r>
            <a:r>
              <a:rPr lang="es-MX" dirty="0" smtClean="0"/>
              <a:t>.</a:t>
            </a:r>
          </a:p>
          <a:p>
            <a:pPr algn="just">
              <a:buSzTx/>
              <a:buNone/>
              <a:defRPr sz="2200">
                <a:solidFill>
                  <a:srgbClr val="000000"/>
                </a:solidFill>
                <a:latin typeface="Times New Roman"/>
                <a:ea typeface="Times New Roman"/>
                <a:cs typeface="Times New Roman"/>
                <a:sym typeface="Times New Roman"/>
              </a:defRPr>
            </a:pPr>
            <a:endParaRPr lang="es-MX" dirty="0"/>
          </a:p>
          <a:p>
            <a:pPr algn="just">
              <a:buSzTx/>
              <a:buNone/>
              <a:defRPr sz="2200">
                <a:solidFill>
                  <a:srgbClr val="000000"/>
                </a:solidFill>
                <a:latin typeface="Times New Roman"/>
                <a:ea typeface="Times New Roman"/>
                <a:cs typeface="Times New Roman"/>
                <a:sym typeface="Times New Roman"/>
              </a:defRPr>
            </a:pPr>
            <a:r>
              <a:rPr lang="es-MX" dirty="0"/>
              <a:t>•	Para saber de manera más específica las condiciones en las que se encuentran las haciendas productoras de leche, se deben realizar evaluaciones de la calidad de los forrajes suministrados, para que a partir de esta matriz tomar decisiones para suplementar, en base a los potenciales de las razas </a:t>
            </a:r>
            <a:r>
              <a:rPr lang="es-MX" dirty="0" smtClean="0"/>
              <a:t>de las </a:t>
            </a:r>
            <a:r>
              <a:rPr lang="es-MX" dirty="0"/>
              <a:t>vacas presentes en las haciendas.</a:t>
            </a:r>
          </a:p>
          <a:p>
            <a:pPr algn="just">
              <a:buSzTx/>
              <a:buNone/>
              <a:defRPr sz="2200">
                <a:solidFill>
                  <a:srgbClr val="000000"/>
                </a:solidFill>
                <a:latin typeface="Times New Roman"/>
                <a:ea typeface="Times New Roman"/>
                <a:cs typeface="Times New Roman"/>
                <a:sym typeface="Times New Roman"/>
              </a:defRPr>
            </a:pPr>
            <a:endParaRPr dirty="0"/>
          </a:p>
        </p:txBody>
      </p:sp>
      <p:sp>
        <p:nvSpPr>
          <p:cNvPr id="355" name="CuadroTexto 3"/>
          <p:cNvSpPr txBox="1"/>
          <p:nvPr/>
        </p:nvSpPr>
        <p:spPr>
          <a:xfrm>
            <a:off x="2538759" y="188639"/>
            <a:ext cx="4371738" cy="544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b="1">
                <a:latin typeface="Times New Roman"/>
                <a:ea typeface="Times New Roman"/>
                <a:cs typeface="Times New Roman"/>
                <a:sym typeface="Times New Roman"/>
              </a:defRPr>
            </a:lvl1pPr>
          </a:lstStyle>
          <a:p>
            <a:r>
              <a:t>RECOMENDACIONES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ontent Placeholder 2"/>
          <p:cNvSpPr txBox="1">
            <a:spLocks noGrp="1"/>
          </p:cNvSpPr>
          <p:nvPr>
            <p:ph type="body" idx="1"/>
          </p:nvPr>
        </p:nvSpPr>
        <p:spPr>
          <a:xfrm>
            <a:off x="450528" y="836711"/>
            <a:ext cx="8458201" cy="5174038"/>
          </a:xfrm>
          <a:prstGeom prst="rect">
            <a:avLst/>
          </a:prstGeom>
        </p:spPr>
        <p:txBody>
          <a:bodyPr/>
          <a:lstStyle/>
          <a:p>
            <a:pPr algn="just">
              <a:buSzTx/>
              <a:buNone/>
              <a:defRPr sz="2200">
                <a:solidFill>
                  <a:srgbClr val="000000"/>
                </a:solidFill>
                <a:latin typeface="Times New Roman"/>
                <a:ea typeface="Times New Roman"/>
                <a:cs typeface="Times New Roman"/>
                <a:sym typeface="Times New Roman"/>
              </a:defRPr>
            </a:pPr>
            <a:r>
              <a:rPr lang="es-MX" dirty="0"/>
              <a:t>•	</a:t>
            </a:r>
            <a:r>
              <a:rPr lang="es-MX" dirty="0" smtClean="0"/>
              <a:t>Para mejorar </a:t>
            </a:r>
            <a:r>
              <a:rPr lang="es-MX" dirty="0"/>
              <a:t>las digestibilidades de los forrajes, se deben hacer intervalos de pastoreos eficaces basados en el estado fenológico de la planta, </a:t>
            </a:r>
            <a:r>
              <a:rPr lang="es-MX" dirty="0" smtClean="0"/>
              <a:t>buenas mezclas forrajes en </a:t>
            </a:r>
            <a:r>
              <a:rPr lang="es-MX" dirty="0"/>
              <a:t>las haciendas, para un mejor aprovechamiento de los nutrientes disponibles de las pasturas. </a:t>
            </a:r>
            <a:endParaRPr lang="es-MX" dirty="0" smtClean="0"/>
          </a:p>
          <a:p>
            <a:pPr algn="just">
              <a:buSzTx/>
              <a:buNone/>
              <a:defRPr sz="2200">
                <a:solidFill>
                  <a:srgbClr val="000000"/>
                </a:solidFill>
                <a:latin typeface="Times New Roman"/>
                <a:ea typeface="Times New Roman"/>
                <a:cs typeface="Times New Roman"/>
                <a:sym typeface="Times New Roman"/>
              </a:defRPr>
            </a:pPr>
            <a:endParaRPr lang="es-MX" dirty="0"/>
          </a:p>
          <a:p>
            <a:pPr algn="just">
              <a:buSzTx/>
              <a:buNone/>
              <a:defRPr sz="2200">
                <a:solidFill>
                  <a:srgbClr val="000000"/>
                </a:solidFill>
                <a:latin typeface="Times New Roman"/>
                <a:ea typeface="Times New Roman"/>
                <a:cs typeface="Times New Roman"/>
                <a:sym typeface="Times New Roman"/>
              </a:defRPr>
            </a:pPr>
            <a:r>
              <a:rPr lang="es-MX" dirty="0"/>
              <a:t>•	Para incrementar la producción de leche, se debe proporcionar a </a:t>
            </a:r>
            <a:r>
              <a:rPr lang="es-MX" dirty="0" smtClean="0"/>
              <a:t>las </a:t>
            </a:r>
            <a:r>
              <a:rPr lang="es-MX" dirty="0"/>
              <a:t>vacas forrajes con altos contenidos de energía neta de lactancia, para que exista un balance entre la energía requerida por el animal y la energía proporcionadas por el forraje y suplemento</a:t>
            </a:r>
            <a:r>
              <a:rPr lang="es-MX" dirty="0" smtClean="0"/>
              <a:t>.</a:t>
            </a:r>
          </a:p>
          <a:p>
            <a:pPr algn="just">
              <a:buSzTx/>
              <a:buNone/>
              <a:defRPr sz="2200">
                <a:solidFill>
                  <a:srgbClr val="000000"/>
                </a:solidFill>
                <a:latin typeface="Times New Roman"/>
                <a:ea typeface="Times New Roman"/>
                <a:cs typeface="Times New Roman"/>
                <a:sym typeface="Times New Roman"/>
              </a:defRPr>
            </a:pPr>
            <a:endParaRPr lang="es-MX" dirty="0"/>
          </a:p>
          <a:p>
            <a:pPr algn="just">
              <a:buSzTx/>
              <a:buNone/>
              <a:defRPr sz="2200">
                <a:solidFill>
                  <a:srgbClr val="000000"/>
                </a:solidFill>
                <a:latin typeface="Times New Roman"/>
                <a:ea typeface="Times New Roman"/>
                <a:cs typeface="Times New Roman"/>
                <a:sym typeface="Times New Roman"/>
              </a:defRPr>
            </a:pPr>
            <a:r>
              <a:rPr lang="es-MX" dirty="0"/>
              <a:t>•	Desde el punto de vista económico en las haciendas se debe invertir más en el mejoramiento de los forrajes para así bajar los costos de suplementación y tener mayor rentabilidad en la ganadería de leche.</a:t>
            </a:r>
          </a:p>
          <a:p>
            <a:pPr algn="just">
              <a:buSzTx/>
              <a:buNone/>
              <a:defRPr sz="2200">
                <a:solidFill>
                  <a:srgbClr val="000000"/>
                </a:solidFill>
                <a:latin typeface="Times New Roman"/>
                <a:ea typeface="Times New Roman"/>
                <a:cs typeface="Times New Roman"/>
                <a:sym typeface="Times New Roman"/>
              </a:defRPr>
            </a:pPr>
            <a:endParaRPr dirty="0"/>
          </a:p>
        </p:txBody>
      </p:sp>
      <p:sp>
        <p:nvSpPr>
          <p:cNvPr id="355" name="CuadroTexto 3"/>
          <p:cNvSpPr txBox="1"/>
          <p:nvPr/>
        </p:nvSpPr>
        <p:spPr>
          <a:xfrm>
            <a:off x="2538759" y="188639"/>
            <a:ext cx="4371738" cy="544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b="1">
                <a:latin typeface="Times New Roman"/>
                <a:ea typeface="Times New Roman"/>
                <a:cs typeface="Times New Roman"/>
                <a:sym typeface="Times New Roman"/>
              </a:defRPr>
            </a:lvl1pPr>
          </a:lstStyle>
          <a:p>
            <a:r>
              <a:t>RECOMENDACIONES</a:t>
            </a:r>
          </a:p>
        </p:txBody>
      </p:sp>
    </p:spTree>
    <p:extLst>
      <p:ext uri="{BB962C8B-B14F-4D97-AF65-F5344CB8AC3E}">
        <p14:creationId xmlns:p14="http://schemas.microsoft.com/office/powerpoint/2010/main" val="328966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adroTexto 3"/>
          <p:cNvSpPr txBox="1"/>
          <p:nvPr/>
        </p:nvSpPr>
        <p:spPr>
          <a:xfrm>
            <a:off x="2538759" y="188639"/>
            <a:ext cx="4229062" cy="544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b="1">
                <a:latin typeface="Times New Roman"/>
                <a:ea typeface="Times New Roman"/>
                <a:cs typeface="Times New Roman"/>
                <a:sym typeface="Times New Roman"/>
              </a:defRPr>
            </a:lvl1pPr>
          </a:lstStyle>
          <a:p>
            <a:r>
              <a:t>AGRADECIMIENTOS</a:t>
            </a:r>
          </a:p>
        </p:txBody>
      </p:sp>
      <p:pic>
        <p:nvPicPr>
          <p:cNvPr id="358" name="Imagen 3" descr="Imagen 3"/>
          <p:cNvPicPr>
            <a:picLocks noChangeAspect="1"/>
          </p:cNvPicPr>
          <p:nvPr/>
        </p:nvPicPr>
        <p:blipFill>
          <a:blip r:embed="rId2">
            <a:extLst/>
          </a:blip>
          <a:stretch>
            <a:fillRect/>
          </a:stretch>
        </p:blipFill>
        <p:spPr>
          <a:xfrm>
            <a:off x="247648" y="708075"/>
            <a:ext cx="4997364" cy="1723100"/>
          </a:xfrm>
          <a:prstGeom prst="rect">
            <a:avLst/>
          </a:prstGeom>
          <a:ln w="12700">
            <a:miter lim="400000"/>
          </a:ln>
        </p:spPr>
      </p:pic>
      <p:pic>
        <p:nvPicPr>
          <p:cNvPr id="359" name="Picture 2" descr="Picture 2"/>
          <p:cNvPicPr>
            <a:picLocks noChangeAspect="1"/>
          </p:cNvPicPr>
          <p:nvPr/>
        </p:nvPicPr>
        <p:blipFill>
          <a:blip r:embed="rId3">
            <a:extLst/>
          </a:blip>
          <a:stretch>
            <a:fillRect/>
          </a:stretch>
        </p:blipFill>
        <p:spPr>
          <a:xfrm>
            <a:off x="2746330" y="2596638"/>
            <a:ext cx="2314770" cy="2375953"/>
          </a:xfrm>
          <a:prstGeom prst="rect">
            <a:avLst/>
          </a:prstGeom>
          <a:ln w="12700">
            <a:miter lim="400000"/>
          </a:ln>
        </p:spPr>
      </p:pic>
      <p:sp>
        <p:nvSpPr>
          <p:cNvPr id="5" name="Content Placeholder 2"/>
          <p:cNvSpPr txBox="1">
            <a:spLocks noGrp="1"/>
          </p:cNvSpPr>
          <p:nvPr>
            <p:ph type="body" idx="1"/>
          </p:nvPr>
        </p:nvSpPr>
        <p:spPr>
          <a:xfrm>
            <a:off x="189272" y="3468316"/>
            <a:ext cx="3729586" cy="2782389"/>
          </a:xfrm>
          <a:prstGeom prst="rect">
            <a:avLst/>
          </a:prstGeom>
        </p:spPr>
        <p:txBody>
          <a:bodyPr>
            <a:normAutofit/>
          </a:bodyPr>
          <a:lstStyle/>
          <a:p>
            <a:pPr algn="just">
              <a:buSzTx/>
              <a:buNone/>
              <a:defRPr sz="2200">
                <a:solidFill>
                  <a:srgbClr val="000000"/>
                </a:solidFill>
                <a:latin typeface="Times New Roman"/>
                <a:ea typeface="Times New Roman"/>
                <a:cs typeface="Times New Roman"/>
                <a:sym typeface="Times New Roman"/>
              </a:defRPr>
            </a:pPr>
            <a:r>
              <a:rPr lang="es-MX" b="1" dirty="0" smtClean="0"/>
              <a:t>Dr. Cristian Ponce </a:t>
            </a:r>
          </a:p>
          <a:p>
            <a:pPr algn="just">
              <a:buSzTx/>
              <a:buNone/>
              <a:defRPr sz="2200">
                <a:solidFill>
                  <a:srgbClr val="000000"/>
                </a:solidFill>
                <a:latin typeface="Times New Roman"/>
                <a:ea typeface="Times New Roman"/>
                <a:cs typeface="Times New Roman"/>
                <a:sym typeface="Times New Roman"/>
              </a:defRPr>
            </a:pPr>
            <a:r>
              <a:rPr lang="es-MX" b="1" dirty="0" smtClean="0"/>
              <a:t>Ing. Diego Vela</a:t>
            </a:r>
          </a:p>
          <a:p>
            <a:pPr algn="just">
              <a:buSzTx/>
              <a:buNone/>
              <a:defRPr sz="2200">
                <a:solidFill>
                  <a:srgbClr val="000000"/>
                </a:solidFill>
                <a:latin typeface="Times New Roman"/>
                <a:ea typeface="Times New Roman"/>
                <a:cs typeface="Times New Roman"/>
                <a:sym typeface="Times New Roman"/>
              </a:defRPr>
            </a:pPr>
            <a:r>
              <a:rPr lang="es-MX" b="1" dirty="0" smtClean="0"/>
              <a:t>Dr. Jorge Ron</a:t>
            </a:r>
          </a:p>
          <a:p>
            <a:pPr algn="just">
              <a:buSzTx/>
              <a:buNone/>
              <a:defRPr sz="2200">
                <a:solidFill>
                  <a:srgbClr val="000000"/>
                </a:solidFill>
                <a:latin typeface="Times New Roman"/>
                <a:ea typeface="Times New Roman"/>
                <a:cs typeface="Times New Roman"/>
                <a:sym typeface="Times New Roman"/>
              </a:defRPr>
            </a:pPr>
            <a:r>
              <a:rPr lang="es-MX" b="1" dirty="0" smtClean="0"/>
              <a:t>Lic. Luis Taco</a:t>
            </a:r>
          </a:p>
          <a:p>
            <a:pPr algn="just">
              <a:buSzTx/>
              <a:buNone/>
              <a:defRPr sz="2200">
                <a:solidFill>
                  <a:srgbClr val="000000"/>
                </a:solidFill>
                <a:latin typeface="Times New Roman"/>
                <a:ea typeface="Times New Roman"/>
                <a:cs typeface="Times New Roman"/>
                <a:sym typeface="Times New Roman"/>
              </a:defRPr>
            </a:pPr>
            <a:r>
              <a:rPr lang="es-MX" b="1" dirty="0" smtClean="0"/>
              <a:t>Propietarios y trabajadores</a:t>
            </a:r>
          </a:p>
          <a:p>
            <a:pPr algn="just">
              <a:buSzTx/>
              <a:buNone/>
              <a:defRPr sz="2200">
                <a:solidFill>
                  <a:srgbClr val="000000"/>
                </a:solidFill>
                <a:latin typeface="Times New Roman"/>
                <a:ea typeface="Times New Roman"/>
                <a:cs typeface="Times New Roman"/>
                <a:sym typeface="Times New Roman"/>
              </a:defRPr>
            </a:pPr>
            <a:r>
              <a:rPr lang="es-MX" b="1" smtClean="0"/>
              <a:t>de </a:t>
            </a:r>
            <a:r>
              <a:rPr lang="es-MX" b="1" dirty="0" smtClean="0"/>
              <a:t>las haciendas evaluadas</a:t>
            </a:r>
          </a:p>
        </p:txBody>
      </p:sp>
      <p:pic>
        <p:nvPicPr>
          <p:cNvPr id="1026" name="Picture 2" descr="https://scontent.fuio13-1.fna.fbcdn.net/v/t1.15752-9/40969237_469006230272752_963979785812312064_n.jpg?_nc_cat=0&amp;oh=f1f170d4c79dbbe871ba8dbc5fbf3872&amp;oe=5BED6AD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8834" y="990792"/>
            <a:ext cx="3645835" cy="2426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fuio13-1.fna.fbcdn.net/v/t1.15752-9/40956248_245627642811686_8893549480876441600_n.jpg?_nc_cat=0&amp;oh=b7835fb7d30c1be009cf595e8357d5b2&amp;oe=5BF1EA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0688" y="3417551"/>
            <a:ext cx="3643981" cy="2425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adroTexto 2"/>
          <p:cNvSpPr txBox="1"/>
          <p:nvPr/>
        </p:nvSpPr>
        <p:spPr>
          <a:xfrm>
            <a:off x="276" y="257416"/>
            <a:ext cx="939800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JUSTIFICACIÓN</a:t>
            </a:r>
          </a:p>
        </p:txBody>
      </p:sp>
      <p:sp>
        <p:nvSpPr>
          <p:cNvPr id="188" name="CALIDAD NUTRICIONAL"/>
          <p:cNvSpPr txBox="1"/>
          <p:nvPr/>
        </p:nvSpPr>
        <p:spPr>
          <a:xfrm>
            <a:off x="5398504" y="1826968"/>
            <a:ext cx="3511641" cy="424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300" b="1"/>
            </a:lvl1pPr>
          </a:lstStyle>
          <a:p>
            <a:r>
              <a:rPr dirty="0"/>
              <a:t>CALIDAD NUTRICIONAL</a:t>
            </a:r>
          </a:p>
        </p:txBody>
      </p:sp>
      <p:sp>
        <p:nvSpPr>
          <p:cNvPr id="189" name="Flecha: hacia abajo 5"/>
          <p:cNvSpPr/>
          <p:nvPr/>
        </p:nvSpPr>
        <p:spPr>
          <a:xfrm rot="5400000">
            <a:off x="4247813" y="1701962"/>
            <a:ext cx="440614" cy="67479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grpSp>
        <p:nvGrpSpPr>
          <p:cNvPr id="194" name="Grupo"/>
          <p:cNvGrpSpPr/>
          <p:nvPr/>
        </p:nvGrpSpPr>
        <p:grpSpPr>
          <a:xfrm>
            <a:off x="614761" y="951328"/>
            <a:ext cx="3328197" cy="2600849"/>
            <a:chOff x="0" y="0"/>
            <a:chExt cx="2926743" cy="2242307"/>
          </a:xfrm>
        </p:grpSpPr>
        <p:pic>
          <p:nvPicPr>
            <p:cNvPr id="190" name="Imagen" descr="Imagen"/>
            <p:cNvPicPr>
              <a:picLocks noChangeAspect="1"/>
            </p:cNvPicPr>
            <p:nvPr/>
          </p:nvPicPr>
          <p:blipFill>
            <a:blip r:embed="rId2" cstate="print">
              <a:extLst/>
            </a:blip>
            <a:stretch>
              <a:fillRect/>
            </a:stretch>
          </p:blipFill>
          <p:spPr>
            <a:xfrm>
              <a:off x="0" y="1127241"/>
              <a:ext cx="1486755" cy="1115067"/>
            </a:xfrm>
            <a:prstGeom prst="rect">
              <a:avLst/>
            </a:prstGeom>
            <a:ln w="12700" cap="flat">
              <a:noFill/>
              <a:miter lim="400000"/>
            </a:ln>
            <a:effectLst/>
          </p:spPr>
        </p:pic>
        <p:pic>
          <p:nvPicPr>
            <p:cNvPr id="191" name="Imagen" descr="Imagen"/>
            <p:cNvPicPr>
              <a:picLocks noChangeAspect="1"/>
            </p:cNvPicPr>
            <p:nvPr/>
          </p:nvPicPr>
          <p:blipFill>
            <a:blip r:embed="rId3" cstate="print">
              <a:extLst/>
            </a:blip>
            <a:srcRect b="25033"/>
            <a:stretch>
              <a:fillRect/>
            </a:stretch>
          </p:blipFill>
          <p:spPr>
            <a:xfrm>
              <a:off x="1439988" y="1127241"/>
              <a:ext cx="1486756" cy="1114569"/>
            </a:xfrm>
            <a:prstGeom prst="rect">
              <a:avLst/>
            </a:prstGeom>
            <a:ln w="12700" cap="flat">
              <a:noFill/>
              <a:miter lim="400000"/>
            </a:ln>
            <a:effectLst/>
          </p:spPr>
        </p:pic>
        <p:pic>
          <p:nvPicPr>
            <p:cNvPr id="192" name="Imagen" descr="Imagen"/>
            <p:cNvPicPr>
              <a:picLocks noChangeAspect="1"/>
            </p:cNvPicPr>
            <p:nvPr/>
          </p:nvPicPr>
          <p:blipFill>
            <a:blip r:embed="rId4" cstate="print">
              <a:extLst/>
            </a:blip>
            <a:stretch>
              <a:fillRect/>
            </a:stretch>
          </p:blipFill>
          <p:spPr>
            <a:xfrm>
              <a:off x="0" y="663"/>
              <a:ext cx="1486755" cy="1115067"/>
            </a:xfrm>
            <a:prstGeom prst="rect">
              <a:avLst/>
            </a:prstGeom>
            <a:ln w="12700" cap="flat">
              <a:noFill/>
              <a:miter lim="400000"/>
            </a:ln>
            <a:effectLst/>
          </p:spPr>
        </p:pic>
        <p:pic>
          <p:nvPicPr>
            <p:cNvPr id="193" name="Imagen" descr="Imagen"/>
            <p:cNvPicPr>
              <a:picLocks noChangeAspect="1"/>
            </p:cNvPicPr>
            <p:nvPr/>
          </p:nvPicPr>
          <p:blipFill>
            <a:blip r:embed="rId5" cstate="print">
              <a:extLst/>
            </a:blip>
            <a:srcRect/>
            <a:stretch>
              <a:fillRect/>
            </a:stretch>
          </p:blipFill>
          <p:spPr>
            <a:xfrm>
              <a:off x="1439988" y="0"/>
              <a:ext cx="1486756" cy="1116469"/>
            </a:xfrm>
            <a:prstGeom prst="rect">
              <a:avLst/>
            </a:prstGeom>
            <a:ln w="12700" cap="flat">
              <a:noFill/>
              <a:miter lim="400000"/>
            </a:ln>
            <a:effectLst/>
          </p:spPr>
        </p:pic>
      </p:grpSp>
      <p:sp>
        <p:nvSpPr>
          <p:cNvPr id="195" name="Flecha: hacia abajo 5"/>
          <p:cNvSpPr/>
          <p:nvPr/>
        </p:nvSpPr>
        <p:spPr>
          <a:xfrm rot="10800000">
            <a:off x="6618184" y="2905206"/>
            <a:ext cx="674777" cy="835140"/>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196" name="OPTIMIZACION…"/>
          <p:cNvSpPr txBox="1"/>
          <p:nvPr/>
        </p:nvSpPr>
        <p:spPr>
          <a:xfrm>
            <a:off x="5759492" y="4280239"/>
            <a:ext cx="2318903"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300" b="1"/>
            </a:pPr>
            <a:r>
              <a:rPr dirty="0" smtClean="0"/>
              <a:t>OPTIMIZACI</a:t>
            </a:r>
            <a:r>
              <a:rPr lang="es-MX" dirty="0" smtClean="0"/>
              <a:t>Ó</a:t>
            </a:r>
            <a:r>
              <a:rPr dirty="0" smtClean="0"/>
              <a:t>N </a:t>
            </a:r>
            <a:endParaRPr dirty="0"/>
          </a:p>
          <a:p>
            <a:pPr>
              <a:defRPr sz="2300" b="1"/>
            </a:pPr>
            <a:r>
              <a:rPr dirty="0"/>
              <a:t>DE RECURSOS</a:t>
            </a:r>
          </a:p>
        </p:txBody>
      </p:sp>
      <p:sp>
        <p:nvSpPr>
          <p:cNvPr id="197" name="Flecha: hacia abajo 5"/>
          <p:cNvSpPr/>
          <p:nvPr/>
        </p:nvSpPr>
        <p:spPr>
          <a:xfrm rot="16200000">
            <a:off x="4478693" y="4326683"/>
            <a:ext cx="440614" cy="674796"/>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pic>
        <p:nvPicPr>
          <p:cNvPr id="198" name="Imagen" descr="Imagen"/>
          <p:cNvPicPr>
            <a:picLocks noChangeAspect="1"/>
          </p:cNvPicPr>
          <p:nvPr/>
        </p:nvPicPr>
        <p:blipFill>
          <a:blip r:embed="rId6">
            <a:extLst/>
          </a:blip>
          <a:stretch>
            <a:fillRect/>
          </a:stretch>
        </p:blipFill>
        <p:spPr>
          <a:xfrm>
            <a:off x="532603" y="3735465"/>
            <a:ext cx="3410355" cy="22423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ontent Placeholder 2"/>
          <p:cNvSpPr txBox="1">
            <a:spLocks noGrp="1"/>
          </p:cNvSpPr>
          <p:nvPr>
            <p:ph type="body" idx="1"/>
          </p:nvPr>
        </p:nvSpPr>
        <p:spPr>
          <a:xfrm>
            <a:off x="480530" y="1556793"/>
            <a:ext cx="8458201" cy="4525963"/>
          </a:xfrm>
          <a:prstGeom prst="rect">
            <a:avLst/>
          </a:prstGeom>
        </p:spPr>
        <p:txBody>
          <a:bodyPr/>
          <a:lstStyle>
            <a:lvl1pPr>
              <a:buSzTx/>
              <a:buNone/>
            </a:lvl1pPr>
          </a:lstStyle>
          <a:p>
            <a:r>
              <a:rPr dirty="0"/>
              <a:t>+</a:t>
            </a:r>
          </a:p>
        </p:txBody>
      </p:sp>
      <p:sp>
        <p:nvSpPr>
          <p:cNvPr id="202" name="CuadroTexto 2"/>
          <p:cNvSpPr txBox="1"/>
          <p:nvPr/>
        </p:nvSpPr>
        <p:spPr>
          <a:xfrm>
            <a:off x="0" y="260647"/>
            <a:ext cx="9398000"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OBJETIVOS</a:t>
            </a:r>
          </a:p>
        </p:txBody>
      </p:sp>
      <p:sp>
        <p:nvSpPr>
          <p:cNvPr id="2" name="1 Rectángulo"/>
          <p:cNvSpPr/>
          <p:nvPr/>
        </p:nvSpPr>
        <p:spPr>
          <a:xfrm>
            <a:off x="688109" y="866940"/>
            <a:ext cx="8021782" cy="5078313"/>
          </a:xfrm>
          <a:prstGeom prst="rect">
            <a:avLst/>
          </a:prstGeom>
        </p:spPr>
        <p:txBody>
          <a:bodyPr wrap="square">
            <a:spAutoFit/>
          </a:bodyPr>
          <a:lstStyle/>
          <a:p>
            <a:r>
              <a:rPr lang="es-ES" b="1" dirty="0"/>
              <a:t>Objetivo General</a:t>
            </a:r>
          </a:p>
          <a:p>
            <a:pPr marL="285750" indent="-285750">
              <a:buFont typeface="Arial" panose="020B0604020202020204" pitchFamily="34" charset="0"/>
              <a:buChar char="•"/>
            </a:pPr>
            <a:r>
              <a:rPr lang="es-ES" dirty="0"/>
              <a:t>Valorar nutricionalmente los recursos alimenticios suministrados a vacas lactantes, en 8 haciendas de la Sierra entre los 2500 y 3500 msnm.</a:t>
            </a:r>
          </a:p>
          <a:p>
            <a:r>
              <a:rPr lang="es-ES" dirty="0"/>
              <a:t> </a:t>
            </a:r>
          </a:p>
          <a:p>
            <a:r>
              <a:rPr lang="es-ES" b="1" dirty="0"/>
              <a:t>Objetivos Específicos</a:t>
            </a:r>
          </a:p>
          <a:p>
            <a:pPr marL="285750" indent="-285750" algn="just">
              <a:buFont typeface="Arial" panose="020B0604020202020204" pitchFamily="34" charset="0"/>
              <a:buChar char="•"/>
            </a:pPr>
            <a:r>
              <a:rPr lang="es-ES" dirty="0"/>
              <a:t>Evaluar parámetros productivos de los forrajes en cada hacienda: disponibilidad de materia seca, tasa de crecimiento, composición botánica y altura, durante 4 pastoreos consecutivos.</a:t>
            </a:r>
          </a:p>
          <a:p>
            <a:pPr marL="285750" indent="-285750" algn="just">
              <a:buFont typeface="Arial" panose="020B0604020202020204" pitchFamily="34" charset="0"/>
              <a:buChar char="•"/>
            </a:pPr>
            <a:r>
              <a:rPr lang="es-ES" dirty="0"/>
              <a:t>Caracterizar bromatológicamente los recursos alimenticios suministrados en las haciendas en estudio durante 4  pastoreos consecutivos. </a:t>
            </a:r>
          </a:p>
          <a:p>
            <a:pPr marL="285750" indent="-285750" algn="just">
              <a:buFont typeface="Arial" panose="020B0604020202020204" pitchFamily="34" charset="0"/>
              <a:buChar char="•"/>
            </a:pPr>
            <a:r>
              <a:rPr lang="es-ES" dirty="0"/>
              <a:t>Evaluar la digestibilidad de los recursos alimenticios de cada hacienda, mediante los métodos “in vitro” e “in situ”, durante 4  pastoreos consecutivos.</a:t>
            </a:r>
          </a:p>
          <a:p>
            <a:pPr marL="285750" indent="-285750" algn="just">
              <a:buFont typeface="Arial" panose="020B0604020202020204" pitchFamily="34" charset="0"/>
              <a:buChar char="•"/>
            </a:pPr>
            <a:r>
              <a:rPr lang="es-ES" dirty="0"/>
              <a:t>Determinar si la energía neta de lactancia requerida por las vacas lactantes es cubierta por el aporte energético de los recursos alimenticios durante 4 pastoreos consecutivos.</a:t>
            </a:r>
          </a:p>
          <a:p>
            <a:pPr marL="285750" indent="-285750" algn="just">
              <a:buFont typeface="Arial" panose="020B0604020202020204" pitchFamily="34" charset="0"/>
              <a:buChar char="•"/>
            </a:pPr>
            <a:r>
              <a:rPr lang="es-ES" dirty="0"/>
              <a:t>Calcular el costo de egresos en alimentación y el costo por cada Mcal de forrajes y suplementos alimenticios  utilizados en las 8 haciendas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ontent Placeholder 2"/>
          <p:cNvSpPr txBox="1">
            <a:spLocks noGrp="1"/>
          </p:cNvSpPr>
          <p:nvPr>
            <p:ph type="body" idx="1"/>
          </p:nvPr>
        </p:nvSpPr>
        <p:spPr>
          <a:xfrm>
            <a:off x="469900" y="1166018"/>
            <a:ext cx="8458201" cy="4525964"/>
          </a:xfrm>
          <a:prstGeom prst="rect">
            <a:avLst/>
          </a:prstGeom>
        </p:spPr>
        <p:txBody>
          <a:bodyPr/>
          <a:lstStyle/>
          <a:p>
            <a:pPr algn="just">
              <a:defRPr b="1">
                <a:solidFill>
                  <a:srgbClr val="000000"/>
                </a:solidFill>
                <a:latin typeface="Times New Roman"/>
                <a:ea typeface="Times New Roman"/>
                <a:cs typeface="Times New Roman"/>
                <a:sym typeface="Times New Roman"/>
              </a:defRPr>
            </a:pPr>
            <a:r>
              <a:rPr dirty="0" smtClean="0"/>
              <a:t>H0</a:t>
            </a:r>
            <a:r>
              <a:rPr lang="es-EC" dirty="0" smtClean="0"/>
              <a:t>:</a:t>
            </a:r>
            <a:r>
              <a:rPr lang="es-EC" b="0" dirty="0" smtClean="0"/>
              <a:t> Las necesidades energéticas de vacas lactantes en términos de energía neta de lactancia son cubiertas por el aporte nutricional derivado del consumo de los recursos alimenticios. </a:t>
            </a:r>
          </a:p>
          <a:p>
            <a:pPr algn="just">
              <a:defRPr>
                <a:solidFill>
                  <a:srgbClr val="000000"/>
                </a:solidFill>
                <a:latin typeface="Times New Roman"/>
                <a:ea typeface="Times New Roman"/>
                <a:cs typeface="Times New Roman"/>
                <a:sym typeface="Times New Roman"/>
              </a:defRPr>
            </a:pPr>
            <a:endParaRPr lang="es-EC" b="0" dirty="0" smtClean="0"/>
          </a:p>
          <a:p>
            <a:pPr algn="just">
              <a:defRPr b="1">
                <a:solidFill>
                  <a:srgbClr val="000000"/>
                </a:solidFill>
                <a:latin typeface="Times New Roman"/>
                <a:ea typeface="Times New Roman"/>
                <a:cs typeface="Times New Roman"/>
                <a:sym typeface="Times New Roman"/>
              </a:defRPr>
            </a:pPr>
            <a:r>
              <a:rPr lang="es-EC" dirty="0" smtClean="0"/>
              <a:t>H1:</a:t>
            </a:r>
            <a:r>
              <a:rPr lang="es-EC" b="0" dirty="0" smtClean="0"/>
              <a:t> Las necesidades energéticas de vacas lactantes en términos de energía neta de lactancia no son cubiertas por el aporte nutricional derivado del consumo de los recursos alimenticios. </a:t>
            </a:r>
            <a:endParaRPr lang="es-EC" b="0" dirty="0"/>
          </a:p>
        </p:txBody>
      </p:sp>
      <p:sp>
        <p:nvSpPr>
          <p:cNvPr id="206" name="CuadroTexto 1"/>
          <p:cNvSpPr txBox="1"/>
          <p:nvPr/>
        </p:nvSpPr>
        <p:spPr>
          <a:xfrm>
            <a:off x="-1" y="260647"/>
            <a:ext cx="9398001"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latin typeface="Times New Roman"/>
                <a:ea typeface="Times New Roman"/>
                <a:cs typeface="Times New Roman"/>
                <a:sym typeface="Times New Roman"/>
              </a:defRPr>
            </a:lvl1pPr>
          </a:lstStyle>
          <a:p>
            <a:r>
              <a:t>HIPÓTESIS</a:t>
            </a:r>
          </a:p>
        </p:txBody>
      </p:sp>
      <p:pic>
        <p:nvPicPr>
          <p:cNvPr id="207" name="Imagen" descr="Imagen"/>
          <p:cNvPicPr>
            <a:picLocks noChangeAspect="1"/>
          </p:cNvPicPr>
          <p:nvPr/>
        </p:nvPicPr>
        <p:blipFill>
          <a:blip r:embed="rId2" cstate="print">
            <a:extLst/>
          </a:blip>
          <a:srcRect l="28066" t="11092" r="28066" b="11092"/>
          <a:stretch>
            <a:fillRect/>
          </a:stretch>
        </p:blipFill>
        <p:spPr>
          <a:xfrm>
            <a:off x="3675856" y="3861252"/>
            <a:ext cx="2046113" cy="204161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adroTexto 2"/>
          <p:cNvSpPr txBox="1"/>
          <p:nvPr/>
        </p:nvSpPr>
        <p:spPr>
          <a:xfrm>
            <a:off x="306511" y="188639"/>
            <a:ext cx="900100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rPr smtClean="0"/>
              <a:t>ALIMENTACI</a:t>
            </a:r>
            <a:r>
              <a:rPr lang="en-US" dirty="0" smtClean="0"/>
              <a:t>Ó</a:t>
            </a:r>
            <a:r>
              <a:rPr smtClean="0"/>
              <a:t>N </a:t>
            </a:r>
            <a:r>
              <a:rPr dirty="0"/>
              <a:t>DE VACAS LACTANTES</a:t>
            </a:r>
          </a:p>
        </p:txBody>
      </p:sp>
      <p:sp>
        <p:nvSpPr>
          <p:cNvPr id="210" name="Alimentos suministrados…"/>
          <p:cNvSpPr txBox="1"/>
          <p:nvPr/>
        </p:nvSpPr>
        <p:spPr>
          <a:xfrm>
            <a:off x="5201545" y="4156874"/>
            <a:ext cx="2890533"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es-EC" b="1" dirty="0" smtClean="0"/>
              <a:t>Alimentos suministrados</a:t>
            </a:r>
          </a:p>
          <a:p>
            <a:pPr marL="180473" indent="-180473">
              <a:buSzPct val="100000"/>
              <a:buChar char="-"/>
            </a:pPr>
            <a:r>
              <a:rPr lang="es-EC" dirty="0" smtClean="0"/>
              <a:t>Forrajes</a:t>
            </a:r>
          </a:p>
          <a:p>
            <a:pPr marL="180473" indent="-180473">
              <a:buSzPct val="100000"/>
              <a:buChar char="-"/>
            </a:pPr>
            <a:r>
              <a:rPr lang="es-EC" dirty="0" smtClean="0"/>
              <a:t>Suplementos alimenticios</a:t>
            </a:r>
          </a:p>
          <a:p>
            <a:r>
              <a:rPr lang="es-EC" dirty="0" smtClean="0"/>
              <a:t>     - Concentrados </a:t>
            </a:r>
          </a:p>
          <a:p>
            <a:r>
              <a:rPr lang="es-EC" dirty="0" smtClean="0"/>
              <a:t>     - Forrajes conservados</a:t>
            </a:r>
          </a:p>
          <a:p>
            <a:r>
              <a:rPr lang="es-EC" dirty="0" smtClean="0"/>
              <a:t>     - Minerales y vitaminas</a:t>
            </a:r>
            <a:endParaRPr lang="es-EC" dirty="0"/>
          </a:p>
        </p:txBody>
      </p:sp>
      <p:sp>
        <p:nvSpPr>
          <p:cNvPr id="211" name="Flecha: hacia abajo 5"/>
          <p:cNvSpPr/>
          <p:nvPr/>
        </p:nvSpPr>
        <p:spPr>
          <a:xfrm rot="16200000">
            <a:off x="4170018" y="4435627"/>
            <a:ext cx="440615" cy="674796"/>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12" name="Flecha: hacia abajo 5"/>
          <p:cNvSpPr/>
          <p:nvPr/>
        </p:nvSpPr>
        <p:spPr>
          <a:xfrm rot="10800000">
            <a:off x="6442380" y="3454892"/>
            <a:ext cx="458521" cy="645119"/>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pic>
        <p:nvPicPr>
          <p:cNvPr id="213" name="Imagen" descr="Imagen"/>
          <p:cNvPicPr>
            <a:picLocks noChangeAspect="1"/>
          </p:cNvPicPr>
          <p:nvPr/>
        </p:nvPicPr>
        <p:blipFill>
          <a:blip r:embed="rId2" cstate="print">
            <a:extLst/>
          </a:blip>
          <a:srcRect b="5372"/>
          <a:stretch>
            <a:fillRect/>
          </a:stretch>
        </p:blipFill>
        <p:spPr>
          <a:xfrm>
            <a:off x="5254995" y="1420418"/>
            <a:ext cx="2833094" cy="1936937"/>
          </a:xfrm>
          <a:prstGeom prst="rect">
            <a:avLst/>
          </a:prstGeom>
          <a:ln w="12700">
            <a:miter lim="400000"/>
          </a:ln>
        </p:spPr>
      </p:pic>
      <p:sp>
        <p:nvSpPr>
          <p:cNvPr id="214" name="Composición Química…"/>
          <p:cNvSpPr txBox="1"/>
          <p:nvPr/>
        </p:nvSpPr>
        <p:spPr>
          <a:xfrm>
            <a:off x="973326" y="4531773"/>
            <a:ext cx="3634326"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es-EC" b="1" dirty="0" smtClean="0"/>
              <a:t>Composición Química</a:t>
            </a:r>
          </a:p>
          <a:p>
            <a:pPr marL="180473" indent="-180473">
              <a:buSzPct val="100000"/>
              <a:buChar char="-"/>
            </a:pPr>
            <a:r>
              <a:rPr lang="es-EC" dirty="0" smtClean="0"/>
              <a:t>Agua</a:t>
            </a:r>
          </a:p>
          <a:p>
            <a:pPr marL="180473" indent="-180473">
              <a:buSzPct val="100000"/>
              <a:buChar char="-"/>
            </a:pPr>
            <a:r>
              <a:rPr lang="es-EC" dirty="0" smtClean="0"/>
              <a:t>Proteína</a:t>
            </a:r>
          </a:p>
          <a:p>
            <a:pPr marL="180473" indent="-180473">
              <a:buSzPct val="100000"/>
              <a:buChar char="-"/>
            </a:pPr>
            <a:r>
              <a:rPr lang="es-EC" dirty="0" smtClean="0"/>
              <a:t>Energía (carbohidratos y grasas)</a:t>
            </a:r>
          </a:p>
          <a:p>
            <a:pPr marL="180473" indent="-180473">
              <a:buSzPct val="100000"/>
              <a:buChar char="-"/>
            </a:pPr>
            <a:r>
              <a:rPr lang="es-EC" dirty="0" smtClean="0"/>
              <a:t>Minerales y vitaminas</a:t>
            </a:r>
            <a:endParaRPr lang="es-EC" dirty="0"/>
          </a:p>
        </p:txBody>
      </p:sp>
      <p:sp>
        <p:nvSpPr>
          <p:cNvPr id="215" name="Flecha: hacia abajo 5"/>
          <p:cNvSpPr/>
          <p:nvPr/>
        </p:nvSpPr>
        <p:spPr>
          <a:xfrm>
            <a:off x="1961366" y="3913583"/>
            <a:ext cx="390730" cy="50474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16" name="Energía neta de lactancia"/>
          <p:cNvSpPr txBox="1"/>
          <p:nvPr/>
        </p:nvSpPr>
        <p:spPr>
          <a:xfrm>
            <a:off x="1002313" y="3449479"/>
            <a:ext cx="286232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es-EC" b="1" dirty="0" smtClean="0"/>
              <a:t>Energía neta de lactancia</a:t>
            </a:r>
            <a:endParaRPr lang="es-EC" b="1" dirty="0"/>
          </a:p>
        </p:txBody>
      </p:sp>
      <p:sp>
        <p:nvSpPr>
          <p:cNvPr id="217" name="Flecha: hacia abajo 5"/>
          <p:cNvSpPr/>
          <p:nvPr/>
        </p:nvSpPr>
        <p:spPr>
          <a:xfrm rot="5400000">
            <a:off x="4161065" y="2066234"/>
            <a:ext cx="458521" cy="645120"/>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218" name="Requerimientos energéticos…"/>
          <p:cNvSpPr txBox="1"/>
          <p:nvPr/>
        </p:nvSpPr>
        <p:spPr>
          <a:xfrm>
            <a:off x="1212524" y="1300385"/>
            <a:ext cx="3259865"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lang="es-EC" b="1" dirty="0" smtClean="0"/>
              <a:t>Requerimientos  energéticos</a:t>
            </a:r>
          </a:p>
          <a:p>
            <a:pPr marL="180473" indent="-180473">
              <a:buSzPct val="100000"/>
              <a:buChar char="-"/>
            </a:pPr>
            <a:r>
              <a:rPr lang="es-EC" dirty="0" smtClean="0"/>
              <a:t>Mantenimiento </a:t>
            </a:r>
          </a:p>
          <a:p>
            <a:pPr marL="180473" indent="-180473">
              <a:buSzPct val="100000"/>
              <a:buChar char="-"/>
            </a:pPr>
            <a:r>
              <a:rPr lang="es-EC" dirty="0" smtClean="0"/>
              <a:t>Crecimiento</a:t>
            </a:r>
          </a:p>
          <a:p>
            <a:pPr marL="180473" indent="-180473">
              <a:buSzPct val="100000"/>
              <a:buChar char="-"/>
            </a:pPr>
            <a:r>
              <a:rPr lang="es-EC" dirty="0" smtClean="0"/>
              <a:t>Reproducción</a:t>
            </a:r>
          </a:p>
          <a:p>
            <a:pPr marL="180473" indent="-180473">
              <a:buSzPct val="100000"/>
              <a:buChar char="-"/>
            </a:pPr>
            <a:r>
              <a:rPr lang="es-EC" dirty="0" smtClean="0"/>
              <a:t>Producción </a:t>
            </a:r>
            <a:endParaRPr lang="es-EC" dirty="0"/>
          </a:p>
        </p:txBody>
      </p:sp>
      <p:sp>
        <p:nvSpPr>
          <p:cNvPr id="219" name="Flecha: hacia abajo 5"/>
          <p:cNvSpPr/>
          <p:nvPr/>
        </p:nvSpPr>
        <p:spPr>
          <a:xfrm>
            <a:off x="1961366" y="2915972"/>
            <a:ext cx="390730" cy="504748"/>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5400" y="7344"/>
                </a:lnTo>
                <a:lnTo>
                  <a:pt x="5400" y="21600"/>
                </a:lnTo>
                <a:lnTo>
                  <a:pt x="16200" y="21600"/>
                </a:lnTo>
                <a:lnTo>
                  <a:pt x="16200" y="7344"/>
                </a:lnTo>
                <a:lnTo>
                  <a:pt x="21600" y="7344"/>
                </a:lnTo>
                <a:lnTo>
                  <a:pt x="10800" y="0"/>
                </a:lnTo>
                <a:close/>
              </a:path>
            </a:pathLst>
          </a:custGeom>
          <a:gradFill>
            <a:gsLst>
              <a:gs pos="0">
                <a:srgbClr val="BA1201"/>
              </a:gs>
              <a:gs pos="80000">
                <a:srgbClr val="F51801"/>
              </a:gs>
              <a:gs pos="100000">
                <a:srgbClr val="F71700"/>
              </a:gs>
            </a:gsLst>
            <a:lin ang="16200000"/>
          </a:gradFill>
          <a:ln>
            <a:solidFill>
              <a:srgbClr val="D76700"/>
            </a:solidFill>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adroTexto 2"/>
          <p:cNvSpPr txBox="1">
            <a:spLocks noGrp="1"/>
          </p:cNvSpPr>
          <p:nvPr>
            <p:ph type="title"/>
          </p:nvPr>
        </p:nvSpPr>
        <p:spPr>
          <a:xfrm>
            <a:off x="2538759" y="260647"/>
            <a:ext cx="4320481" cy="646332"/>
          </a:xfrm>
          <a:prstGeom prst="rect">
            <a:avLst/>
          </a:prstGeom>
        </p:spPr>
        <p:txBody>
          <a:bodyPr/>
          <a:lstStyle>
            <a:lvl1pPr>
              <a:defRPr sz="3600" i="0">
                <a:solidFill>
                  <a:srgbClr val="000000"/>
                </a:solidFill>
                <a:latin typeface="Times New Roman"/>
                <a:ea typeface="Times New Roman"/>
                <a:cs typeface="Times New Roman"/>
                <a:sym typeface="Times New Roman"/>
              </a:defRPr>
            </a:lvl1pPr>
          </a:lstStyle>
          <a:p>
            <a:r>
              <a:t>METODOLOGÍA</a:t>
            </a:r>
          </a:p>
        </p:txBody>
      </p:sp>
      <p:sp>
        <p:nvSpPr>
          <p:cNvPr id="222" name="Rectángulo 1"/>
          <p:cNvSpPr txBox="1"/>
          <p:nvPr/>
        </p:nvSpPr>
        <p:spPr>
          <a:xfrm>
            <a:off x="255121" y="1150585"/>
            <a:ext cx="4439802" cy="421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b="1">
                <a:latin typeface="Times New Roman"/>
                <a:ea typeface="Times New Roman"/>
                <a:cs typeface="Times New Roman"/>
                <a:sym typeface="Times New Roman"/>
              </a:defRPr>
            </a:lvl1pPr>
          </a:lstStyle>
          <a:p>
            <a:r>
              <a:t> LUGAR DE INVESTIGACIÓN </a:t>
            </a:r>
          </a:p>
        </p:txBody>
      </p:sp>
      <p:grpSp>
        <p:nvGrpSpPr>
          <p:cNvPr id="225" name="Grupo"/>
          <p:cNvGrpSpPr/>
          <p:nvPr/>
        </p:nvGrpSpPr>
        <p:grpSpPr>
          <a:xfrm>
            <a:off x="575421" y="1815583"/>
            <a:ext cx="3502949" cy="3769610"/>
            <a:chOff x="0" y="0"/>
            <a:chExt cx="3502947" cy="3769609"/>
          </a:xfrm>
        </p:grpSpPr>
        <p:pic>
          <p:nvPicPr>
            <p:cNvPr id="223" name="Imagen" descr="Imagen"/>
            <p:cNvPicPr>
              <a:picLocks noChangeAspect="1"/>
            </p:cNvPicPr>
            <p:nvPr/>
          </p:nvPicPr>
          <p:blipFill>
            <a:blip r:embed="rId2" cstate="print">
              <a:extLst/>
            </a:blip>
            <a:srcRect t="41291"/>
            <a:stretch>
              <a:fillRect/>
            </a:stretch>
          </p:blipFill>
          <p:spPr>
            <a:xfrm>
              <a:off x="0" y="1555398"/>
              <a:ext cx="3502948" cy="2214212"/>
            </a:xfrm>
            <a:prstGeom prst="rect">
              <a:avLst/>
            </a:prstGeom>
            <a:ln w="12700" cap="flat">
              <a:noFill/>
              <a:miter lim="400000"/>
            </a:ln>
            <a:effectLst/>
          </p:spPr>
        </p:pic>
        <p:pic>
          <p:nvPicPr>
            <p:cNvPr id="224" name="Imagen" descr="Imagen"/>
            <p:cNvPicPr>
              <a:picLocks noChangeAspect="1"/>
            </p:cNvPicPr>
            <p:nvPr/>
          </p:nvPicPr>
          <p:blipFill>
            <a:blip r:embed="rId3">
              <a:extLst/>
            </a:blip>
            <a:srcRect b="58086"/>
            <a:stretch>
              <a:fillRect/>
            </a:stretch>
          </p:blipFill>
          <p:spPr>
            <a:xfrm>
              <a:off x="0" y="0"/>
              <a:ext cx="3502948" cy="1580172"/>
            </a:xfrm>
            <a:prstGeom prst="rect">
              <a:avLst/>
            </a:prstGeom>
            <a:ln w="12700" cap="flat">
              <a:noFill/>
              <a:miter lim="400000"/>
            </a:ln>
            <a:effectLst/>
          </p:spPr>
        </p:pic>
      </p:grpSp>
      <p:sp>
        <p:nvSpPr>
          <p:cNvPr id="226" name="2500 - 3000 msnm"/>
          <p:cNvSpPr txBox="1"/>
          <p:nvPr/>
        </p:nvSpPr>
        <p:spPr>
          <a:xfrm>
            <a:off x="5011512" y="2146356"/>
            <a:ext cx="201593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2500 - 3000 </a:t>
            </a:r>
            <a:r>
              <a:rPr lang="es-EC" dirty="0" smtClean="0"/>
              <a:t>msnm</a:t>
            </a:r>
            <a:endParaRPr lang="es-EC" dirty="0"/>
          </a:p>
        </p:txBody>
      </p:sp>
      <p:sp>
        <p:nvSpPr>
          <p:cNvPr id="227" name="3001 - 3500 msnm"/>
          <p:cNvSpPr txBox="1"/>
          <p:nvPr/>
        </p:nvSpPr>
        <p:spPr>
          <a:xfrm>
            <a:off x="5011512" y="3736395"/>
            <a:ext cx="201593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3001 - 3500 </a:t>
            </a:r>
            <a:r>
              <a:rPr lang="es-EC" dirty="0" smtClean="0"/>
              <a:t>msnm</a:t>
            </a:r>
            <a:endParaRPr lang="es-EC" dirty="0"/>
          </a:p>
        </p:txBody>
      </p:sp>
      <p:sp>
        <p:nvSpPr>
          <p:cNvPr id="228" name="Hacienda…"/>
          <p:cNvSpPr txBox="1"/>
          <p:nvPr/>
        </p:nvSpPr>
        <p:spPr>
          <a:xfrm>
            <a:off x="7329469" y="1420409"/>
            <a:ext cx="1197023" cy="168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dirty="0"/>
              <a:t>Hacienda </a:t>
            </a:r>
          </a:p>
          <a:p>
            <a:pPr algn="ctr"/>
            <a:r>
              <a:rPr dirty="0"/>
              <a:t>1</a:t>
            </a:r>
          </a:p>
          <a:p>
            <a:pPr algn="ctr"/>
            <a:r>
              <a:rPr dirty="0"/>
              <a:t>2</a:t>
            </a:r>
          </a:p>
          <a:p>
            <a:pPr algn="ctr"/>
            <a:r>
              <a:rPr dirty="0"/>
              <a:t>3</a:t>
            </a:r>
          </a:p>
          <a:p>
            <a:pPr algn="ctr"/>
            <a:r>
              <a:rPr dirty="0"/>
              <a:t>4</a:t>
            </a:r>
          </a:p>
        </p:txBody>
      </p:sp>
      <p:sp>
        <p:nvSpPr>
          <p:cNvPr id="229" name="Hacienda…"/>
          <p:cNvSpPr txBox="1"/>
          <p:nvPr/>
        </p:nvSpPr>
        <p:spPr>
          <a:xfrm>
            <a:off x="7329469" y="3122519"/>
            <a:ext cx="1197023" cy="1417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dirty="0"/>
              <a:t>Hacienda </a:t>
            </a:r>
          </a:p>
          <a:p>
            <a:pPr algn="ctr"/>
            <a:r>
              <a:rPr dirty="0"/>
              <a:t>5</a:t>
            </a:r>
          </a:p>
          <a:p>
            <a:pPr algn="ctr"/>
            <a:r>
              <a:rPr dirty="0"/>
              <a:t>6</a:t>
            </a:r>
          </a:p>
          <a:p>
            <a:pPr algn="ctr"/>
            <a:r>
              <a:rPr dirty="0"/>
              <a:t>7</a:t>
            </a:r>
          </a:p>
          <a:p>
            <a:pPr algn="ctr"/>
            <a:r>
              <a:rPr dirty="0"/>
              <a:t>8</a:t>
            </a:r>
          </a:p>
        </p:txBody>
      </p:sp>
      <p:sp>
        <p:nvSpPr>
          <p:cNvPr id="230" name="octubre 2017 - abril 2018"/>
          <p:cNvSpPr txBox="1"/>
          <p:nvPr/>
        </p:nvSpPr>
        <p:spPr>
          <a:xfrm>
            <a:off x="6256526" y="4985581"/>
            <a:ext cx="2645865"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octubre 2017 - abril 2018</a:t>
            </a:r>
          </a:p>
        </p:txBody>
      </p:sp>
      <p:sp>
        <p:nvSpPr>
          <p:cNvPr id="231" name="Período de…"/>
          <p:cNvSpPr txBox="1"/>
          <p:nvPr/>
        </p:nvSpPr>
        <p:spPr>
          <a:xfrm>
            <a:off x="4666994" y="4852231"/>
            <a:ext cx="127214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r>
              <a:rPr lang="es-EC" dirty="0" smtClean="0"/>
              <a:t>Periodo de </a:t>
            </a:r>
          </a:p>
          <a:p>
            <a:pPr algn="ctr"/>
            <a:r>
              <a:rPr lang="es-EC" dirty="0" smtClean="0"/>
              <a:t>evaluación </a:t>
            </a:r>
            <a:endParaRPr lang="es-EC"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adroTexto 2"/>
          <p:cNvSpPr txBox="1"/>
          <p:nvPr/>
        </p:nvSpPr>
        <p:spPr>
          <a:xfrm>
            <a:off x="2538759" y="260647"/>
            <a:ext cx="4320482"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METODOLOGÍA</a:t>
            </a:r>
          </a:p>
        </p:txBody>
      </p:sp>
      <p:sp>
        <p:nvSpPr>
          <p:cNvPr id="234" name="CuadroTexto 2"/>
          <p:cNvSpPr txBox="1"/>
          <p:nvPr/>
        </p:nvSpPr>
        <p:spPr>
          <a:xfrm>
            <a:off x="138733" y="822627"/>
            <a:ext cx="4320481" cy="1138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effectLst>
                  <a:outerShdw blurRad="38100" dist="38100" dir="2700000" rotWithShape="0">
                    <a:srgbClr val="C0C0C0"/>
                  </a:outerShdw>
                </a:effectLst>
                <a:latin typeface="Times New Roman"/>
                <a:ea typeface="Times New Roman"/>
                <a:cs typeface="Times New Roman"/>
                <a:sym typeface="Times New Roman"/>
              </a:defRPr>
            </a:lvl1pPr>
          </a:lstStyle>
          <a:p>
            <a:r>
              <a:t>Fase de campo</a:t>
            </a:r>
          </a:p>
        </p:txBody>
      </p:sp>
      <p:grpSp>
        <p:nvGrpSpPr>
          <p:cNvPr id="243" name="Grupo"/>
          <p:cNvGrpSpPr/>
          <p:nvPr/>
        </p:nvGrpSpPr>
        <p:grpSpPr>
          <a:xfrm>
            <a:off x="436719" y="1428046"/>
            <a:ext cx="8524562" cy="4363516"/>
            <a:chOff x="0" y="0"/>
            <a:chExt cx="8524560" cy="4363515"/>
          </a:xfrm>
        </p:grpSpPr>
        <p:pic>
          <p:nvPicPr>
            <p:cNvPr id="235" name="c45UddC3TVCVtFxr2PKrbg_thumb_335.jpg" descr="c45UddC3TVCVtFxr2PKrbg_thumb_335.jpg"/>
            <p:cNvPicPr>
              <a:picLocks noChangeAspect="1"/>
            </p:cNvPicPr>
            <p:nvPr/>
          </p:nvPicPr>
          <p:blipFill>
            <a:blip r:embed="rId2" cstate="print">
              <a:extLst/>
            </a:blip>
            <a:srcRect/>
            <a:stretch>
              <a:fillRect/>
            </a:stretch>
          </p:blipFill>
          <p:spPr>
            <a:xfrm>
              <a:off x="0" y="0"/>
              <a:ext cx="1963918" cy="1963918"/>
            </a:xfrm>
            <a:prstGeom prst="rect">
              <a:avLst/>
            </a:prstGeom>
            <a:ln w="12700" cap="flat">
              <a:noFill/>
              <a:miter lim="400000"/>
            </a:ln>
            <a:effectLst/>
          </p:spPr>
        </p:pic>
        <p:pic>
          <p:nvPicPr>
            <p:cNvPr id="236" name="UGXieOhpSj2GVEe2f8B4Fg_thumb_330.jpg" descr="UGXieOhpSj2GVEe2f8B4Fg_thumb_330.jpg"/>
            <p:cNvPicPr>
              <a:picLocks noChangeAspect="1"/>
            </p:cNvPicPr>
            <p:nvPr/>
          </p:nvPicPr>
          <p:blipFill>
            <a:blip r:embed="rId3" cstate="print">
              <a:extLst/>
            </a:blip>
            <a:srcRect/>
            <a:stretch>
              <a:fillRect/>
            </a:stretch>
          </p:blipFill>
          <p:spPr>
            <a:xfrm>
              <a:off x="4373761" y="24337"/>
              <a:ext cx="1963919" cy="1963918"/>
            </a:xfrm>
            <a:prstGeom prst="rect">
              <a:avLst/>
            </a:prstGeom>
            <a:ln w="12700" cap="flat">
              <a:noFill/>
              <a:miter lim="400000"/>
            </a:ln>
            <a:effectLst/>
          </p:spPr>
        </p:pic>
        <p:pic>
          <p:nvPicPr>
            <p:cNvPr id="237" name="xbFQFdddTk2LyK1+Pdn4hQ_thumb_32d.jpg" descr="xbFQFdddTk2LyK1+Pdn4hQ_thumb_32d.jpg"/>
            <p:cNvPicPr>
              <a:picLocks noChangeAspect="1"/>
            </p:cNvPicPr>
            <p:nvPr/>
          </p:nvPicPr>
          <p:blipFill>
            <a:blip r:embed="rId4" cstate="print">
              <a:extLst/>
            </a:blip>
            <a:stretch>
              <a:fillRect/>
            </a:stretch>
          </p:blipFill>
          <p:spPr>
            <a:xfrm>
              <a:off x="6560642" y="24337"/>
              <a:ext cx="1963919" cy="1963918"/>
            </a:xfrm>
            <a:prstGeom prst="rect">
              <a:avLst/>
            </a:prstGeom>
            <a:ln w="12700" cap="flat">
              <a:noFill/>
              <a:miter lim="400000"/>
            </a:ln>
            <a:effectLst/>
          </p:spPr>
        </p:pic>
        <p:pic>
          <p:nvPicPr>
            <p:cNvPr id="238" name="rF410WAcQdqkkasQy7Q5zw_thumb_32f.jpg" descr="rF410WAcQdqkkasQy7Q5zw_thumb_32f.jpg"/>
            <p:cNvPicPr>
              <a:picLocks noChangeAspect="1"/>
            </p:cNvPicPr>
            <p:nvPr/>
          </p:nvPicPr>
          <p:blipFill>
            <a:blip r:embed="rId5" cstate="print">
              <a:extLst/>
            </a:blip>
            <a:stretch>
              <a:fillRect/>
            </a:stretch>
          </p:blipFill>
          <p:spPr>
            <a:xfrm>
              <a:off x="2186881" y="24337"/>
              <a:ext cx="1963918" cy="1963918"/>
            </a:xfrm>
            <a:prstGeom prst="rect">
              <a:avLst/>
            </a:prstGeom>
            <a:ln w="12700" cap="flat">
              <a:noFill/>
              <a:miter lim="400000"/>
            </a:ln>
            <a:effectLst/>
          </p:spPr>
        </p:pic>
        <p:pic>
          <p:nvPicPr>
            <p:cNvPr id="239" name="YxZoSX1wQyy%E2DlSUysQQ_thumb_32b.jpg" descr="YxZoSX1wQyy%E2DlSUysQQ_thumb_32b.jpg"/>
            <p:cNvPicPr>
              <a:picLocks noChangeAspect="1"/>
            </p:cNvPicPr>
            <p:nvPr/>
          </p:nvPicPr>
          <p:blipFill>
            <a:blip r:embed="rId6" cstate="print">
              <a:extLst/>
            </a:blip>
            <a:srcRect/>
            <a:stretch>
              <a:fillRect/>
            </a:stretch>
          </p:blipFill>
          <p:spPr>
            <a:xfrm>
              <a:off x="0" y="2399597"/>
              <a:ext cx="1963918" cy="1963919"/>
            </a:xfrm>
            <a:prstGeom prst="rect">
              <a:avLst/>
            </a:prstGeom>
            <a:ln w="12700" cap="flat">
              <a:noFill/>
              <a:miter lim="400000"/>
            </a:ln>
            <a:effectLst/>
          </p:spPr>
        </p:pic>
        <p:pic>
          <p:nvPicPr>
            <p:cNvPr id="240" name="NLDZaL45SOaUPCvSJ8lt5g_thumb_33e.jpg" descr="NLDZaL45SOaUPCvSJ8lt5g_thumb_33e.jpg"/>
            <p:cNvPicPr>
              <a:picLocks noChangeAspect="1"/>
            </p:cNvPicPr>
            <p:nvPr/>
          </p:nvPicPr>
          <p:blipFill>
            <a:blip r:embed="rId7" cstate="print">
              <a:extLst/>
            </a:blip>
            <a:srcRect/>
            <a:stretch>
              <a:fillRect/>
            </a:stretch>
          </p:blipFill>
          <p:spPr>
            <a:xfrm>
              <a:off x="2186965" y="2399681"/>
              <a:ext cx="1963766" cy="1963767"/>
            </a:xfrm>
            <a:prstGeom prst="rect">
              <a:avLst/>
            </a:prstGeom>
            <a:ln w="12700" cap="flat">
              <a:noFill/>
              <a:miter lim="400000"/>
            </a:ln>
            <a:effectLst/>
          </p:spPr>
        </p:pic>
        <p:pic>
          <p:nvPicPr>
            <p:cNvPr id="241" name="waojxRhfSw6+OLsw9SZokg_thumb_33d.jpg" descr="waojxRhfSw6+OLsw9SZokg_thumb_33d.jpg"/>
            <p:cNvPicPr>
              <a:picLocks noChangeAspect="1"/>
            </p:cNvPicPr>
            <p:nvPr/>
          </p:nvPicPr>
          <p:blipFill>
            <a:blip r:embed="rId8" cstate="print">
              <a:extLst/>
            </a:blip>
            <a:srcRect/>
            <a:stretch>
              <a:fillRect/>
            </a:stretch>
          </p:blipFill>
          <p:spPr>
            <a:xfrm>
              <a:off x="6560642" y="2399597"/>
              <a:ext cx="1963919" cy="1963919"/>
            </a:xfrm>
            <a:prstGeom prst="rect">
              <a:avLst/>
            </a:prstGeom>
            <a:ln w="12700" cap="flat">
              <a:noFill/>
              <a:miter lim="400000"/>
            </a:ln>
            <a:effectLst/>
          </p:spPr>
        </p:pic>
        <p:pic>
          <p:nvPicPr>
            <p:cNvPr id="242" name="6HmXiYDtSy6+JIz0AbyF4Q_thumb_33c.jpg" descr="6HmXiYDtSy6+JIz0AbyF4Q_thumb_33c.jpg"/>
            <p:cNvPicPr>
              <a:picLocks noChangeAspect="1"/>
            </p:cNvPicPr>
            <p:nvPr/>
          </p:nvPicPr>
          <p:blipFill>
            <a:blip r:embed="rId9" cstate="print">
              <a:extLst/>
            </a:blip>
            <a:srcRect/>
            <a:stretch>
              <a:fillRect/>
            </a:stretch>
          </p:blipFill>
          <p:spPr>
            <a:xfrm>
              <a:off x="4373677" y="2399597"/>
              <a:ext cx="1963918" cy="1963919"/>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13">
  <a:themeElements>
    <a:clrScheme name="Tema13">
      <a:dk1>
        <a:srgbClr val="000000"/>
      </a:dk1>
      <a:lt1>
        <a:srgbClr val="FFFFFF"/>
      </a:lt1>
      <a:dk2>
        <a:srgbClr val="A7A7A7"/>
      </a:dk2>
      <a:lt2>
        <a:srgbClr val="535353"/>
      </a:lt2>
      <a:accent1>
        <a:srgbClr val="DC6900"/>
      </a:accent1>
      <a:accent2>
        <a:srgbClr val="FFB600"/>
      </a:accent2>
      <a:accent3>
        <a:srgbClr val="602320"/>
      </a:accent3>
      <a:accent4>
        <a:srgbClr val="DB536A"/>
      </a:accent4>
      <a:accent5>
        <a:srgbClr val="A32020"/>
      </a:accent5>
      <a:accent6>
        <a:srgbClr val="E0301E"/>
      </a:accent6>
      <a:hlink>
        <a:srgbClr val="0000FF"/>
      </a:hlink>
      <a:folHlink>
        <a:srgbClr val="FF00FF"/>
      </a:folHlink>
    </a:clrScheme>
    <a:fontScheme name="Tema13">
      <a:majorFont>
        <a:latin typeface="Helvetica"/>
        <a:ea typeface="Helvetica"/>
        <a:cs typeface="Helvetica"/>
      </a:majorFont>
      <a:minorFont>
        <a:latin typeface="Calibri"/>
        <a:ea typeface="Calibri"/>
        <a:cs typeface="Calibri"/>
      </a:minorFont>
    </a:fontScheme>
    <a:fmtScheme name="Tema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13">
  <a:themeElements>
    <a:clrScheme name="Tema13">
      <a:dk1>
        <a:srgbClr val="000000"/>
      </a:dk1>
      <a:lt1>
        <a:srgbClr val="FFFFFF"/>
      </a:lt1>
      <a:dk2>
        <a:srgbClr val="A7A7A7"/>
      </a:dk2>
      <a:lt2>
        <a:srgbClr val="535353"/>
      </a:lt2>
      <a:accent1>
        <a:srgbClr val="DC6900"/>
      </a:accent1>
      <a:accent2>
        <a:srgbClr val="FFB600"/>
      </a:accent2>
      <a:accent3>
        <a:srgbClr val="602320"/>
      </a:accent3>
      <a:accent4>
        <a:srgbClr val="DB536A"/>
      </a:accent4>
      <a:accent5>
        <a:srgbClr val="A32020"/>
      </a:accent5>
      <a:accent6>
        <a:srgbClr val="E0301E"/>
      </a:accent6>
      <a:hlink>
        <a:srgbClr val="0000FF"/>
      </a:hlink>
      <a:folHlink>
        <a:srgbClr val="FF00FF"/>
      </a:folHlink>
    </a:clrScheme>
    <a:fontScheme name="Tema13">
      <a:majorFont>
        <a:latin typeface="Helvetica"/>
        <a:ea typeface="Helvetica"/>
        <a:cs typeface="Helvetica"/>
      </a:majorFont>
      <a:minorFont>
        <a:latin typeface="Calibri"/>
        <a:ea typeface="Calibri"/>
        <a:cs typeface="Calibri"/>
      </a:minorFont>
    </a:fontScheme>
    <a:fmtScheme name="Tema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997</TotalTime>
  <Words>1825</Words>
  <Application>Microsoft Office PowerPoint</Application>
  <PresentationFormat>Personalizado</PresentationFormat>
  <Paragraphs>293</Paragraphs>
  <Slides>33</Slides>
  <Notes>0</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Tema13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Pol</dc:creator>
  <cp:lastModifiedBy>Consulta 6</cp:lastModifiedBy>
  <cp:revision>80</cp:revision>
  <dcterms:modified xsi:type="dcterms:W3CDTF">2018-10-01T16:16:37Z</dcterms:modified>
</cp:coreProperties>
</file>