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7" r:id="rId3"/>
    <p:sldId id="279" r:id="rId4"/>
    <p:sldId id="278" r:id="rId5"/>
    <p:sldId id="280" r:id="rId6"/>
    <p:sldId id="258" r:id="rId7"/>
    <p:sldId id="259" r:id="rId8"/>
    <p:sldId id="281" r:id="rId9"/>
    <p:sldId id="282" r:id="rId10"/>
    <p:sldId id="283" r:id="rId11"/>
    <p:sldId id="284" r:id="rId12"/>
    <p:sldId id="285" r:id="rId13"/>
    <p:sldId id="286" r:id="rId14"/>
    <p:sldId id="287" r:id="rId15"/>
    <p:sldId id="288" r:id="rId16"/>
    <p:sldId id="289" r:id="rId17"/>
    <p:sldId id="260" r:id="rId18"/>
    <p:sldId id="261" r:id="rId19"/>
    <p:sldId id="290" r:id="rId20"/>
    <p:sldId id="294" r:id="rId21"/>
    <p:sldId id="263" r:id="rId22"/>
    <p:sldId id="292" r:id="rId23"/>
    <p:sldId id="293" r:id="rId24"/>
    <p:sldId id="295" r:id="rId25"/>
    <p:sldId id="296" r:id="rId26"/>
    <p:sldId id="297" r:id="rId27"/>
    <p:sldId id="262" r:id="rId28"/>
    <p:sldId id="271" r:id="rId29"/>
    <p:sldId id="272" r:id="rId30"/>
    <p:sldId id="273" r:id="rId31"/>
    <p:sldId id="274" r:id="rId32"/>
    <p:sldId id="275" r:id="rId33"/>
    <p:sldId id="27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75" d="100"/>
          <a:sy n="75" d="100"/>
        </p:scale>
        <p:origin x="-49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anty\Documents\CAAP\Alvarez\media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anty\Documents\CAAP\Alvarez\media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santy\Documents\CAAP\Alvarez\medi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400"/>
            </a:pPr>
            <a:r>
              <a:rPr lang="es-ES" sz="1400"/>
              <a:t>Tiempo de germinacion de las especies forestales Eucalipto y </a:t>
            </a:r>
            <a:r>
              <a:rPr lang="es-ES_tradnl" sz="1400"/>
              <a:t>Ciprés</a:t>
            </a:r>
            <a:endParaRPr lang="es-ES" sz="1400"/>
          </a:p>
        </c:rich>
      </c:tx>
      <c:layout/>
      <c:overlay val="0"/>
      <c:spPr>
        <a:noFill/>
        <a:ln>
          <a:noFill/>
        </a:ln>
        <a:effectLst/>
      </c:spPr>
    </c:title>
    <c:autoTitleDeleted val="0"/>
    <c:plotArea>
      <c:layout/>
      <c:barChart>
        <c:barDir val="col"/>
        <c:grouping val="clustered"/>
        <c:varyColors val="0"/>
        <c:ser>
          <c:idx val="0"/>
          <c:order val="0"/>
          <c:tx>
            <c:v>Eucalipto</c:v>
          </c:tx>
          <c:spPr>
            <a:solidFill>
              <a:schemeClr val="accent1"/>
            </a:solidFill>
            <a:ln>
              <a:noFill/>
            </a:ln>
            <a:effectLst/>
          </c:spPr>
          <c:invertIfNegative val="0"/>
          <c:cat>
            <c:strLit>
              <c:ptCount val="5"/>
              <c:pt idx="0">
                <c:v>T0</c:v>
              </c:pt>
              <c:pt idx="1">
                <c:v>T1</c:v>
              </c:pt>
              <c:pt idx="2">
                <c:v>T2</c:v>
              </c:pt>
              <c:pt idx="3">
                <c:v>T3</c:v>
              </c:pt>
              <c:pt idx="4">
                <c:v>T4</c:v>
              </c:pt>
            </c:strLit>
          </c:cat>
          <c:val>
            <c:numRef>
              <c:f>'Hoja2 (2)'!$O$28:$O$32</c:f>
              <c:numCache>
                <c:formatCode>General</c:formatCode>
                <c:ptCount val="5"/>
                <c:pt idx="0">
                  <c:v>39</c:v>
                </c:pt>
                <c:pt idx="1">
                  <c:v>33</c:v>
                </c:pt>
                <c:pt idx="2">
                  <c:v>27</c:v>
                </c:pt>
                <c:pt idx="3">
                  <c:v>39</c:v>
                </c:pt>
                <c:pt idx="4">
                  <c:v>39</c:v>
                </c:pt>
              </c:numCache>
            </c:numRef>
          </c:val>
          <c:extLst xmlns:c16r2="http://schemas.microsoft.com/office/drawing/2015/06/chart">
            <c:ext xmlns:c16="http://schemas.microsoft.com/office/drawing/2014/chart" uri="{C3380CC4-5D6E-409C-BE32-E72D297353CC}">
              <c16:uniqueId val="{00000000-6724-40F4-948A-3010DA4A3AD6}"/>
            </c:ext>
          </c:extLst>
        </c:ser>
        <c:ser>
          <c:idx val="1"/>
          <c:order val="1"/>
          <c:tx>
            <c:v>Ciprés</c:v>
          </c:tx>
          <c:spPr>
            <a:solidFill>
              <a:schemeClr val="accent2"/>
            </a:solidFill>
            <a:ln>
              <a:noFill/>
            </a:ln>
            <a:effectLst/>
          </c:spPr>
          <c:invertIfNegative val="0"/>
          <c:cat>
            <c:strLit>
              <c:ptCount val="5"/>
              <c:pt idx="0">
                <c:v>T0</c:v>
              </c:pt>
              <c:pt idx="1">
                <c:v>T1</c:v>
              </c:pt>
              <c:pt idx="2">
                <c:v>T2</c:v>
              </c:pt>
              <c:pt idx="3">
                <c:v>T3</c:v>
              </c:pt>
              <c:pt idx="4">
                <c:v>T4</c:v>
              </c:pt>
            </c:strLit>
          </c:cat>
          <c:val>
            <c:numRef>
              <c:f>'Hoja2 (2)'!$Q$28:$Q$32</c:f>
              <c:numCache>
                <c:formatCode>General</c:formatCode>
                <c:ptCount val="5"/>
                <c:pt idx="0">
                  <c:v>39</c:v>
                </c:pt>
                <c:pt idx="1">
                  <c:v>39</c:v>
                </c:pt>
                <c:pt idx="2">
                  <c:v>39</c:v>
                </c:pt>
                <c:pt idx="3">
                  <c:v>33</c:v>
                </c:pt>
                <c:pt idx="4">
                  <c:v>33</c:v>
                </c:pt>
              </c:numCache>
            </c:numRef>
          </c:val>
          <c:extLst xmlns:c16r2="http://schemas.microsoft.com/office/drawing/2015/06/chart">
            <c:ext xmlns:c16="http://schemas.microsoft.com/office/drawing/2014/chart" uri="{C3380CC4-5D6E-409C-BE32-E72D297353CC}">
              <c16:uniqueId val="{00000001-6724-40F4-948A-3010DA4A3AD6}"/>
            </c:ext>
          </c:extLst>
        </c:ser>
        <c:dLbls>
          <c:showLegendKey val="0"/>
          <c:showVal val="0"/>
          <c:showCatName val="0"/>
          <c:showSerName val="0"/>
          <c:showPercent val="0"/>
          <c:showBubbleSize val="0"/>
        </c:dLbls>
        <c:gapWidth val="219"/>
        <c:overlap val="-27"/>
        <c:axId val="159308032"/>
        <c:axId val="160964992"/>
      </c:barChart>
      <c:catAx>
        <c:axId val="159308032"/>
        <c:scaling>
          <c:orientation val="minMax"/>
        </c:scaling>
        <c:delete val="0"/>
        <c:axPos val="b"/>
        <c:title>
          <c:tx>
            <c:rich>
              <a:bodyPr rot="0" vert="horz"/>
              <a:lstStyle/>
              <a:p>
                <a:pPr>
                  <a:defRPr/>
                </a:pPr>
                <a:r>
                  <a:rPr lang="es-ES"/>
                  <a:t>Tratamientos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s-EC"/>
          </a:p>
        </c:txPr>
        <c:crossAx val="160964992"/>
        <c:crosses val="autoZero"/>
        <c:auto val="1"/>
        <c:lblAlgn val="ctr"/>
        <c:lblOffset val="100"/>
        <c:noMultiLvlLbl val="0"/>
      </c:catAx>
      <c:valAx>
        <c:axId val="160964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s-ES"/>
                  <a:t>Dias a la germinacion </a:t>
                </a:r>
              </a:p>
            </c:rich>
          </c:tx>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s-EC"/>
          </a:p>
        </c:txPr>
        <c:crossAx val="15930803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dTable>
      <c:spPr>
        <a:noFill/>
        <a:ln>
          <a:noFill/>
        </a:ln>
        <a:effectLst/>
      </c:spPr>
    </c:plotArea>
    <c:legend>
      <c:legendPos val="r"/>
      <c:layout/>
      <c:overlay val="0"/>
      <c:spPr>
        <a:noFill/>
        <a:ln>
          <a:noFill/>
        </a:ln>
        <a:effectLst/>
      </c:spPr>
      <c:txPr>
        <a:bodyPr rot="0" vert="horz"/>
        <a:lstStyle/>
        <a:p>
          <a:pPr>
            <a:defRPr/>
          </a:pPr>
          <a:endParaRPr lang="es-EC"/>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b="0">
          <a:latin typeface="Times New Roman" pitchFamily="18" charset="0"/>
          <a:cs typeface="Times New Roman" pitchFamily="18" charset="0"/>
        </a:defRPr>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b="1">
                <a:solidFill>
                  <a:sysClr val="windowText" lastClr="000000"/>
                </a:solidFill>
                <a:latin typeface="Times New Roman" panose="02020603050405020304" pitchFamily="18" charset="0"/>
                <a:cs typeface="Times New Roman" panose="02020603050405020304" pitchFamily="18" charset="0"/>
              </a:rPr>
              <a:t>Medias</a:t>
            </a:r>
            <a:r>
              <a:rPr lang="es-ES" b="1" baseline="0">
                <a:solidFill>
                  <a:sysClr val="windowText" lastClr="000000"/>
                </a:solidFill>
                <a:latin typeface="Times New Roman" panose="02020603050405020304" pitchFamily="18" charset="0"/>
                <a:cs typeface="Times New Roman" panose="02020603050405020304" pitchFamily="18" charset="0"/>
              </a:rPr>
              <a:t> de la altura de la especie forestal Eucalipto</a:t>
            </a:r>
            <a:endParaRPr lang="es-ES" b="1">
              <a:solidFill>
                <a:sysClr val="windowText" lastClr="000000"/>
              </a:solidFill>
              <a:latin typeface="Times New Roman" panose="02020603050405020304" pitchFamily="18" charset="0"/>
              <a:cs typeface="Times New Roman" panose="02020603050405020304" pitchFamily="18" charset="0"/>
            </a:endParaRPr>
          </a:p>
        </c:rich>
      </c:tx>
      <c:layout/>
      <c:overlay val="0"/>
      <c:spPr>
        <a:noFill/>
        <a:ln>
          <a:noFill/>
        </a:ln>
        <a:effectLst/>
      </c:spPr>
    </c:title>
    <c:autoTitleDeleted val="0"/>
    <c:plotArea>
      <c:layout>
        <c:manualLayout>
          <c:layoutTarget val="inner"/>
          <c:xMode val="edge"/>
          <c:yMode val="edge"/>
          <c:x val="0.10678133264610518"/>
          <c:y val="0.14162669596077654"/>
          <c:w val="0.69044925538006852"/>
          <c:h val="0.65495687094037092"/>
        </c:manualLayout>
      </c:layout>
      <c:scatterChart>
        <c:scatterStyle val="lineMarker"/>
        <c:varyColors val="0"/>
        <c:ser>
          <c:idx val="0"/>
          <c:order val="0"/>
          <c:tx>
            <c:v>Tratamiento T0</c:v>
          </c:tx>
          <c:spPr>
            <a:ln w="25400" cap="rnd">
              <a:solidFill>
                <a:schemeClr val="bg1"/>
              </a:solidFill>
              <a:round/>
            </a:ln>
            <a:effectLst/>
          </c:spPr>
          <c:marker>
            <c:symbol val="circle"/>
            <c:size val="5"/>
            <c:spPr>
              <a:solidFill>
                <a:srgbClr val="FF0000"/>
              </a:solidFill>
              <a:ln w="9525">
                <a:solidFill>
                  <a:schemeClr val="bg1"/>
                </a:solidFill>
              </a:ln>
              <a:effectLst/>
            </c:spPr>
          </c:marker>
          <c:trendline>
            <c:spPr>
              <a:ln w="19050" cap="rnd">
                <a:solidFill>
                  <a:srgbClr val="FF0000"/>
                </a:solidFill>
                <a:prstDash val="sysDot"/>
              </a:ln>
              <a:effectLst/>
            </c:spPr>
            <c:trendlineType val="linear"/>
            <c:dispRSqr val="0"/>
            <c:dispEq val="0"/>
          </c:trendline>
          <c:xVal>
            <c:numLit>
              <c:formatCode>General</c:formatCode>
              <c:ptCount val="4"/>
              <c:pt idx="0">
                <c:v>6</c:v>
              </c:pt>
              <c:pt idx="1">
                <c:v>12</c:v>
              </c:pt>
              <c:pt idx="2">
                <c:v>18</c:v>
              </c:pt>
              <c:pt idx="3">
                <c:v>24</c:v>
              </c:pt>
            </c:numLit>
          </c:xVal>
          <c:yVal>
            <c:numRef>
              <c:f>(Hoja2!$D$3,Hoja2!$F$3,Hoja2!$H$3,Hoja2!$J$3)</c:f>
              <c:numCache>
                <c:formatCode>0.00</c:formatCode>
                <c:ptCount val="4"/>
                <c:pt idx="0">
                  <c:v>14.94252873563218</c:v>
                </c:pt>
                <c:pt idx="1">
                  <c:v>32.574712643678161</c:v>
                </c:pt>
                <c:pt idx="2">
                  <c:v>52.1264367816092</c:v>
                </c:pt>
                <c:pt idx="3">
                  <c:v>71.247126436781613</c:v>
                </c:pt>
              </c:numCache>
            </c:numRef>
          </c:yVal>
          <c:smooth val="0"/>
          <c:extLst xmlns:c16r2="http://schemas.microsoft.com/office/drawing/2015/06/chart">
            <c:ext xmlns:c16="http://schemas.microsoft.com/office/drawing/2014/chart" uri="{C3380CC4-5D6E-409C-BE32-E72D297353CC}">
              <c16:uniqueId val="{00000001-5FDE-4B3A-8F68-D65D89DC8FE0}"/>
            </c:ext>
          </c:extLst>
        </c:ser>
        <c:ser>
          <c:idx val="1"/>
          <c:order val="1"/>
          <c:tx>
            <c:v>Tratamiento T1</c:v>
          </c:tx>
          <c:spPr>
            <a:ln w="25400" cap="rnd">
              <a:solidFill>
                <a:schemeClr val="bg1"/>
              </a:solidFill>
              <a:round/>
            </a:ln>
            <a:effectLst/>
          </c:spPr>
          <c:marker>
            <c:symbol val="circle"/>
            <c:size val="5"/>
            <c:spPr>
              <a:solidFill>
                <a:srgbClr val="7030A0"/>
              </a:solidFill>
              <a:ln w="9525">
                <a:solidFill>
                  <a:schemeClr val="bg1"/>
                </a:solidFill>
              </a:ln>
              <a:effectLst/>
            </c:spPr>
          </c:marker>
          <c:trendline>
            <c:spPr>
              <a:ln w="19050" cap="rnd">
                <a:solidFill>
                  <a:srgbClr val="7030A0"/>
                </a:solidFill>
                <a:prstDash val="sysDot"/>
              </a:ln>
              <a:effectLst/>
            </c:spPr>
            <c:trendlineType val="linear"/>
            <c:dispRSqr val="0"/>
            <c:dispEq val="0"/>
          </c:trendline>
          <c:xVal>
            <c:numLit>
              <c:formatCode>General</c:formatCode>
              <c:ptCount val="4"/>
              <c:pt idx="0">
                <c:v>6</c:v>
              </c:pt>
              <c:pt idx="1">
                <c:v>12</c:v>
              </c:pt>
              <c:pt idx="2">
                <c:v>18</c:v>
              </c:pt>
              <c:pt idx="3">
                <c:v>24</c:v>
              </c:pt>
            </c:numLit>
          </c:xVal>
          <c:yVal>
            <c:numRef>
              <c:f>(Hoja2!$D$4,Hoja2!$F$4,Hoja2!$H$4,Hoja2!$J$4)</c:f>
              <c:numCache>
                <c:formatCode>0.00</c:formatCode>
                <c:ptCount val="4"/>
                <c:pt idx="0">
                  <c:v>7.0266666666666664</c:v>
                </c:pt>
                <c:pt idx="1">
                  <c:v>26.426666666666669</c:v>
                </c:pt>
                <c:pt idx="2">
                  <c:v>48.386666666666557</c:v>
                </c:pt>
                <c:pt idx="3">
                  <c:v>69.066666666666663</c:v>
                </c:pt>
              </c:numCache>
            </c:numRef>
          </c:yVal>
          <c:smooth val="0"/>
          <c:extLst xmlns:c16r2="http://schemas.microsoft.com/office/drawing/2015/06/chart">
            <c:ext xmlns:c16="http://schemas.microsoft.com/office/drawing/2014/chart" uri="{C3380CC4-5D6E-409C-BE32-E72D297353CC}">
              <c16:uniqueId val="{00000003-5FDE-4B3A-8F68-D65D89DC8FE0}"/>
            </c:ext>
          </c:extLst>
        </c:ser>
        <c:ser>
          <c:idx val="2"/>
          <c:order val="2"/>
          <c:tx>
            <c:v>Tratamiento T2</c:v>
          </c:tx>
          <c:spPr>
            <a:ln w="25400" cap="rnd">
              <a:solidFill>
                <a:schemeClr val="bg1"/>
              </a:solidFill>
              <a:round/>
            </a:ln>
            <a:effectLst/>
          </c:spPr>
          <c:marker>
            <c:symbol val="circle"/>
            <c:size val="5"/>
            <c:spPr>
              <a:solidFill>
                <a:srgbClr val="00B0F0"/>
              </a:solidFill>
              <a:ln w="9525">
                <a:solidFill>
                  <a:schemeClr val="bg1"/>
                </a:solidFill>
              </a:ln>
              <a:effectLst/>
            </c:spPr>
          </c:marker>
          <c:trendline>
            <c:spPr>
              <a:ln w="19050" cap="rnd">
                <a:solidFill>
                  <a:srgbClr val="00B0F0"/>
                </a:solidFill>
                <a:prstDash val="sysDot"/>
              </a:ln>
              <a:effectLst/>
            </c:spPr>
            <c:trendlineType val="linear"/>
            <c:dispRSqr val="0"/>
            <c:dispEq val="0"/>
          </c:trendline>
          <c:xVal>
            <c:numLit>
              <c:formatCode>General</c:formatCode>
              <c:ptCount val="4"/>
              <c:pt idx="0">
                <c:v>6</c:v>
              </c:pt>
              <c:pt idx="1">
                <c:v>12</c:v>
              </c:pt>
              <c:pt idx="2">
                <c:v>18</c:v>
              </c:pt>
              <c:pt idx="3">
                <c:v>24</c:v>
              </c:pt>
            </c:numLit>
          </c:xVal>
          <c:yVal>
            <c:numRef>
              <c:f>(Hoja2!$D$5,Hoja2!$F$5,Hoja2!$H$5,Hoja2!$J$5)</c:f>
              <c:numCache>
                <c:formatCode>0.00</c:formatCode>
                <c:ptCount val="4"/>
                <c:pt idx="0">
                  <c:v>6.3015873015872996</c:v>
                </c:pt>
                <c:pt idx="1">
                  <c:v>21.285714285714249</c:v>
                </c:pt>
                <c:pt idx="2">
                  <c:v>40.920634920634917</c:v>
                </c:pt>
                <c:pt idx="3">
                  <c:v>59.603174603174601</c:v>
                </c:pt>
              </c:numCache>
            </c:numRef>
          </c:yVal>
          <c:smooth val="0"/>
          <c:extLst xmlns:c16r2="http://schemas.microsoft.com/office/drawing/2015/06/chart">
            <c:ext xmlns:c16="http://schemas.microsoft.com/office/drawing/2014/chart" uri="{C3380CC4-5D6E-409C-BE32-E72D297353CC}">
              <c16:uniqueId val="{00000005-5FDE-4B3A-8F68-D65D89DC8FE0}"/>
            </c:ext>
          </c:extLst>
        </c:ser>
        <c:ser>
          <c:idx val="3"/>
          <c:order val="3"/>
          <c:tx>
            <c:v>Tratamiento T3</c:v>
          </c:tx>
          <c:spPr>
            <a:ln w="25400" cap="rnd">
              <a:solidFill>
                <a:schemeClr val="bg1"/>
              </a:solidFill>
              <a:round/>
            </a:ln>
            <a:effectLst/>
          </c:spPr>
          <c:marker>
            <c:symbol val="circle"/>
            <c:size val="5"/>
            <c:spPr>
              <a:solidFill>
                <a:srgbClr val="FFC000"/>
              </a:solidFill>
              <a:ln w="9525">
                <a:solidFill>
                  <a:schemeClr val="bg1"/>
                </a:solidFill>
              </a:ln>
              <a:effectLst/>
            </c:spPr>
          </c:marker>
          <c:trendline>
            <c:spPr>
              <a:ln w="19050" cap="rnd">
                <a:solidFill>
                  <a:schemeClr val="accent4"/>
                </a:solidFill>
                <a:prstDash val="sysDot"/>
              </a:ln>
              <a:effectLst/>
            </c:spPr>
            <c:trendlineType val="linear"/>
            <c:dispRSqr val="0"/>
            <c:dispEq val="0"/>
          </c:trendline>
          <c:xVal>
            <c:numLit>
              <c:formatCode>General</c:formatCode>
              <c:ptCount val="4"/>
              <c:pt idx="0">
                <c:v>6</c:v>
              </c:pt>
              <c:pt idx="1">
                <c:v>12</c:v>
              </c:pt>
              <c:pt idx="2">
                <c:v>18</c:v>
              </c:pt>
              <c:pt idx="3">
                <c:v>24</c:v>
              </c:pt>
            </c:numLit>
          </c:xVal>
          <c:yVal>
            <c:numRef>
              <c:f>(Hoja2!$D$6,Hoja2!$F$6,Hoja2!$H$6,Hoja2!$J$6)</c:f>
              <c:numCache>
                <c:formatCode>0.00</c:formatCode>
                <c:ptCount val="4"/>
                <c:pt idx="0">
                  <c:v>5.8372093023255811</c:v>
                </c:pt>
                <c:pt idx="1">
                  <c:v>25.279069767441861</c:v>
                </c:pt>
                <c:pt idx="2">
                  <c:v>49.279069767441847</c:v>
                </c:pt>
                <c:pt idx="3">
                  <c:v>72.992248062015506</c:v>
                </c:pt>
              </c:numCache>
            </c:numRef>
          </c:yVal>
          <c:smooth val="0"/>
          <c:extLst xmlns:c16r2="http://schemas.microsoft.com/office/drawing/2015/06/chart">
            <c:ext xmlns:c16="http://schemas.microsoft.com/office/drawing/2014/chart" uri="{C3380CC4-5D6E-409C-BE32-E72D297353CC}">
              <c16:uniqueId val="{00000007-5FDE-4B3A-8F68-D65D89DC8FE0}"/>
            </c:ext>
          </c:extLst>
        </c:ser>
        <c:ser>
          <c:idx val="4"/>
          <c:order val="4"/>
          <c:tx>
            <c:v>Tratamiento T4</c:v>
          </c:tx>
          <c:spPr>
            <a:ln w="25400" cap="rnd">
              <a:solidFill>
                <a:schemeClr val="bg1"/>
              </a:solidFill>
              <a:round/>
            </a:ln>
            <a:effectLst/>
          </c:spPr>
          <c:marker>
            <c:symbol val="circle"/>
            <c:size val="5"/>
            <c:spPr>
              <a:solidFill>
                <a:srgbClr val="FFFF00"/>
              </a:solidFill>
              <a:ln w="9525">
                <a:solidFill>
                  <a:schemeClr val="bg1"/>
                </a:solidFill>
              </a:ln>
              <a:effectLst/>
            </c:spPr>
          </c:marker>
          <c:trendline>
            <c:spPr>
              <a:ln w="19050" cap="rnd">
                <a:solidFill>
                  <a:srgbClr val="FFC000"/>
                </a:solidFill>
                <a:prstDash val="sysDot"/>
              </a:ln>
              <a:effectLst/>
            </c:spPr>
            <c:trendlineType val="linear"/>
            <c:dispRSqr val="0"/>
            <c:dispEq val="0"/>
          </c:trendline>
          <c:xVal>
            <c:numLit>
              <c:formatCode>General</c:formatCode>
              <c:ptCount val="4"/>
              <c:pt idx="0">
                <c:v>6</c:v>
              </c:pt>
              <c:pt idx="1">
                <c:v>12</c:v>
              </c:pt>
              <c:pt idx="2">
                <c:v>18</c:v>
              </c:pt>
              <c:pt idx="3">
                <c:v>24</c:v>
              </c:pt>
            </c:numLit>
          </c:xVal>
          <c:yVal>
            <c:numRef>
              <c:f>(Hoja2!$D$7,Hoja2!$F$7,Hoja2!$H$7,Hoja2!$J$7)</c:f>
              <c:numCache>
                <c:formatCode>0.00</c:formatCode>
                <c:ptCount val="4"/>
                <c:pt idx="0">
                  <c:v>3.6587301587301599</c:v>
                </c:pt>
                <c:pt idx="1">
                  <c:v>16.460317460317459</c:v>
                </c:pt>
                <c:pt idx="2">
                  <c:v>29.976190476190471</c:v>
                </c:pt>
                <c:pt idx="3">
                  <c:v>43.253968253968253</c:v>
                </c:pt>
              </c:numCache>
            </c:numRef>
          </c:yVal>
          <c:smooth val="0"/>
          <c:extLst xmlns:c16r2="http://schemas.microsoft.com/office/drawing/2015/06/chart">
            <c:ext xmlns:c16="http://schemas.microsoft.com/office/drawing/2014/chart" uri="{C3380CC4-5D6E-409C-BE32-E72D297353CC}">
              <c16:uniqueId val="{00000009-5FDE-4B3A-8F68-D65D89DC8FE0}"/>
            </c:ext>
          </c:extLst>
        </c:ser>
        <c:dLbls>
          <c:showLegendKey val="0"/>
          <c:showVal val="0"/>
          <c:showCatName val="0"/>
          <c:showSerName val="0"/>
          <c:showPercent val="0"/>
          <c:showBubbleSize val="0"/>
        </c:dLbls>
        <c:axId val="171873792"/>
        <c:axId val="171875712"/>
      </c:scatterChart>
      <c:valAx>
        <c:axId val="171873792"/>
        <c:scaling>
          <c:orientation val="minMax"/>
          <c:max val="24"/>
          <c:min val="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solidFill>
                      <a:sysClr val="windowText" lastClr="000000"/>
                    </a:solidFill>
                    <a:latin typeface="Times New Roman" panose="02020603050405020304" pitchFamily="18" charset="0"/>
                    <a:cs typeface="Times New Roman" panose="02020603050405020304" pitchFamily="18" charset="0"/>
                  </a:rPr>
                  <a:t>Semanas (Crecimiento</a:t>
                </a:r>
                <a:r>
                  <a:rPr lang="en-US" sz="1200"/>
                  <a:t>)</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71875712"/>
        <c:crosses val="autoZero"/>
        <c:crossBetween val="midCat"/>
        <c:majorUnit val="6"/>
      </c:valAx>
      <c:valAx>
        <c:axId val="171875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solidFill>
                      <a:sysClr val="windowText" lastClr="000000"/>
                    </a:solidFill>
                    <a:latin typeface="Times New Roman" panose="02020603050405020304" pitchFamily="18" charset="0"/>
                    <a:cs typeface="Times New Roman" panose="02020603050405020304" pitchFamily="18" charset="0"/>
                  </a:rPr>
                  <a:t>Altura (cm)</a:t>
                </a:r>
              </a:p>
            </c:rich>
          </c:tx>
          <c:layout/>
          <c:overlay val="0"/>
          <c:spPr>
            <a:noFill/>
            <a:ln>
              <a:noFill/>
            </a:ln>
            <a:effectLst/>
          </c:sp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71873792"/>
        <c:crosses val="autoZero"/>
        <c:crossBetween val="midCat"/>
      </c:valAx>
      <c:spPr>
        <a:noFill/>
        <a:ln>
          <a:noFill/>
        </a:ln>
        <a:effectLst/>
      </c:spPr>
    </c:plotArea>
    <c:legend>
      <c:legendPos val="r"/>
      <c:legendEntry>
        <c:idx val="5"/>
        <c:delete val="1"/>
      </c:legendEntry>
      <c:legendEntry>
        <c:idx val="6"/>
        <c:delete val="1"/>
      </c:legendEntry>
      <c:legendEntry>
        <c:idx val="7"/>
        <c:delete val="1"/>
      </c:legendEntry>
      <c:legendEntry>
        <c:idx val="8"/>
        <c:delete val="1"/>
      </c:legendEntry>
      <c:legendEntry>
        <c:idx val="9"/>
        <c:delete val="1"/>
      </c:legendEntry>
      <c:layout>
        <c:manualLayout>
          <c:xMode val="edge"/>
          <c:yMode val="edge"/>
          <c:x val="0.78079799666952476"/>
          <c:y val="0.24444072363215488"/>
          <c:w val="0.20575663200995387"/>
          <c:h val="0.635236639778065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400" b="1" i="0" u="none" strike="noStrike" baseline="0">
                <a:effectLst/>
                <a:latin typeface="Times New Roman" panose="02020603050405020304" pitchFamily="18" charset="0"/>
                <a:cs typeface="Times New Roman" panose="02020603050405020304" pitchFamily="18" charset="0"/>
              </a:rPr>
              <a:t>Medias de la altura de la especie forestal Ciprés</a:t>
            </a:r>
            <a:endParaRPr lang="es-ES">
              <a:latin typeface="Times New Roman" panose="02020603050405020304" pitchFamily="18" charset="0"/>
              <a:cs typeface="Times New Roman" panose="02020603050405020304" pitchFamily="18" charset="0"/>
            </a:endParaRPr>
          </a:p>
        </c:rich>
      </c:tx>
      <c:layout/>
      <c:overlay val="0"/>
      <c:spPr>
        <a:noFill/>
        <a:ln>
          <a:noFill/>
        </a:ln>
        <a:effectLst/>
      </c:spPr>
    </c:title>
    <c:autoTitleDeleted val="0"/>
    <c:plotArea>
      <c:layout/>
      <c:scatterChart>
        <c:scatterStyle val="lineMarker"/>
        <c:varyColors val="0"/>
        <c:ser>
          <c:idx val="0"/>
          <c:order val="0"/>
          <c:tx>
            <c:v>Tratamiento T0</c:v>
          </c:tx>
          <c:spPr>
            <a:ln w="25400" cap="rnd">
              <a:solidFill>
                <a:schemeClr val="bg1"/>
              </a:solidFill>
              <a:round/>
            </a:ln>
            <a:effectLst/>
          </c:spPr>
          <c:marker>
            <c:symbol val="circle"/>
            <c:size val="5"/>
            <c:spPr>
              <a:solidFill>
                <a:srgbClr val="00B0F0"/>
              </a:solidFill>
              <a:ln w="9525">
                <a:solidFill>
                  <a:schemeClr val="bg1"/>
                </a:solidFill>
              </a:ln>
              <a:effectLst/>
            </c:spPr>
          </c:marker>
          <c:trendline>
            <c:spPr>
              <a:ln w="19050" cap="rnd">
                <a:solidFill>
                  <a:srgbClr val="00B0F0"/>
                </a:solidFill>
                <a:prstDash val="sysDot"/>
              </a:ln>
              <a:effectLst/>
            </c:spPr>
            <c:trendlineType val="linear"/>
            <c:dispRSqr val="0"/>
            <c:dispEq val="0"/>
          </c:trendline>
          <c:xVal>
            <c:numLit>
              <c:formatCode>General</c:formatCode>
              <c:ptCount val="4"/>
              <c:pt idx="0">
                <c:v>6</c:v>
              </c:pt>
              <c:pt idx="1">
                <c:v>12</c:v>
              </c:pt>
              <c:pt idx="2">
                <c:v>18</c:v>
              </c:pt>
              <c:pt idx="3">
                <c:v>24</c:v>
              </c:pt>
            </c:numLit>
          </c:xVal>
          <c:yVal>
            <c:numRef>
              <c:f>(Hoja2!$D$11,Hoja2!$F$11,Hoja2!$H$11,Hoja2!$J$11)</c:f>
              <c:numCache>
                <c:formatCode>0.00</c:formatCode>
                <c:ptCount val="4"/>
                <c:pt idx="0">
                  <c:v>2.4444444444444442</c:v>
                </c:pt>
                <c:pt idx="1">
                  <c:v>5.0740740740740744</c:v>
                </c:pt>
                <c:pt idx="2">
                  <c:v>8.1851851851851851</c:v>
                </c:pt>
                <c:pt idx="3">
                  <c:v>11.74074074074074</c:v>
                </c:pt>
              </c:numCache>
            </c:numRef>
          </c:yVal>
          <c:smooth val="0"/>
          <c:extLst xmlns:c16r2="http://schemas.microsoft.com/office/drawing/2015/06/chart">
            <c:ext xmlns:c16="http://schemas.microsoft.com/office/drawing/2014/chart" uri="{C3380CC4-5D6E-409C-BE32-E72D297353CC}">
              <c16:uniqueId val="{00000001-2CEE-4DEE-BF50-E822C8DD1D65}"/>
            </c:ext>
          </c:extLst>
        </c:ser>
        <c:ser>
          <c:idx val="1"/>
          <c:order val="1"/>
          <c:tx>
            <c:v>Tratamiento T1</c:v>
          </c:tx>
          <c:spPr>
            <a:ln w="25400" cap="rnd">
              <a:solidFill>
                <a:schemeClr val="bg1"/>
              </a:solidFill>
              <a:round/>
            </a:ln>
            <a:effectLst/>
          </c:spPr>
          <c:marker>
            <c:symbol val="circle"/>
            <c:size val="5"/>
            <c:spPr>
              <a:solidFill>
                <a:srgbClr val="FF0000"/>
              </a:solidFill>
              <a:ln w="9525">
                <a:solidFill>
                  <a:schemeClr val="bg1"/>
                </a:solidFill>
              </a:ln>
              <a:effectLst/>
            </c:spPr>
          </c:marker>
          <c:trendline>
            <c:spPr>
              <a:ln w="19050" cap="rnd">
                <a:solidFill>
                  <a:srgbClr val="FF0000"/>
                </a:solidFill>
                <a:prstDash val="sysDot"/>
              </a:ln>
              <a:effectLst/>
            </c:spPr>
            <c:trendlineType val="linear"/>
            <c:dispRSqr val="0"/>
            <c:dispEq val="0"/>
          </c:trendline>
          <c:xVal>
            <c:numLit>
              <c:formatCode>General</c:formatCode>
              <c:ptCount val="4"/>
              <c:pt idx="0">
                <c:v>6</c:v>
              </c:pt>
              <c:pt idx="1">
                <c:v>12</c:v>
              </c:pt>
              <c:pt idx="2">
                <c:v>18</c:v>
              </c:pt>
              <c:pt idx="3">
                <c:v>24</c:v>
              </c:pt>
            </c:numLit>
          </c:xVal>
          <c:yVal>
            <c:numRef>
              <c:f>(Hoja2!$D$12,Hoja2!$F$12,Hoja2!$H$12,Hoja2!$J$12)</c:f>
              <c:numCache>
                <c:formatCode>0.00</c:formatCode>
                <c:ptCount val="4"/>
                <c:pt idx="0">
                  <c:v>3</c:v>
                </c:pt>
                <c:pt idx="1">
                  <c:v>7</c:v>
                </c:pt>
                <c:pt idx="2">
                  <c:v>12.058823529411759</c:v>
                </c:pt>
                <c:pt idx="3">
                  <c:v>17.117647058823529</c:v>
                </c:pt>
              </c:numCache>
            </c:numRef>
          </c:yVal>
          <c:smooth val="0"/>
          <c:extLst xmlns:c16r2="http://schemas.microsoft.com/office/drawing/2015/06/chart">
            <c:ext xmlns:c16="http://schemas.microsoft.com/office/drawing/2014/chart" uri="{C3380CC4-5D6E-409C-BE32-E72D297353CC}">
              <c16:uniqueId val="{00000003-2CEE-4DEE-BF50-E822C8DD1D65}"/>
            </c:ext>
          </c:extLst>
        </c:ser>
        <c:ser>
          <c:idx val="2"/>
          <c:order val="2"/>
          <c:tx>
            <c:v>Tratamiento T2</c:v>
          </c:tx>
          <c:spPr>
            <a:ln w="25400" cap="rnd">
              <a:solidFill>
                <a:schemeClr val="bg1"/>
              </a:solidFill>
              <a:round/>
            </a:ln>
            <a:effectLst/>
          </c:spPr>
          <c:marker>
            <c:symbol val="circle"/>
            <c:size val="5"/>
            <c:spPr>
              <a:solidFill>
                <a:srgbClr val="92D050"/>
              </a:solidFill>
              <a:ln w="9525">
                <a:solidFill>
                  <a:schemeClr val="bg1"/>
                </a:solidFill>
              </a:ln>
              <a:effectLst/>
            </c:spPr>
          </c:marker>
          <c:trendline>
            <c:spPr>
              <a:ln w="19050" cap="rnd">
                <a:solidFill>
                  <a:srgbClr val="92D050"/>
                </a:solidFill>
                <a:prstDash val="sysDot"/>
              </a:ln>
              <a:effectLst/>
            </c:spPr>
            <c:trendlineType val="linear"/>
            <c:dispRSqr val="0"/>
            <c:dispEq val="0"/>
          </c:trendline>
          <c:xVal>
            <c:numLit>
              <c:formatCode>General</c:formatCode>
              <c:ptCount val="4"/>
              <c:pt idx="0">
                <c:v>6</c:v>
              </c:pt>
              <c:pt idx="1">
                <c:v>12</c:v>
              </c:pt>
              <c:pt idx="2">
                <c:v>18</c:v>
              </c:pt>
              <c:pt idx="3">
                <c:v>24</c:v>
              </c:pt>
            </c:numLit>
          </c:xVal>
          <c:yVal>
            <c:numRef>
              <c:f>(Hoja2!$D$13,Hoja2!$F$13,Hoja2!$H$13,Hoja2!$J$13)</c:f>
              <c:numCache>
                <c:formatCode>0.00</c:formatCode>
                <c:ptCount val="4"/>
                <c:pt idx="0">
                  <c:v>2.4285714285714302</c:v>
                </c:pt>
                <c:pt idx="1">
                  <c:v>6.4285714285714288</c:v>
                </c:pt>
                <c:pt idx="2">
                  <c:v>10.285714285714301</c:v>
                </c:pt>
                <c:pt idx="3">
                  <c:v>16.428571428571431</c:v>
                </c:pt>
              </c:numCache>
            </c:numRef>
          </c:yVal>
          <c:smooth val="0"/>
          <c:extLst xmlns:c16r2="http://schemas.microsoft.com/office/drawing/2015/06/chart">
            <c:ext xmlns:c16="http://schemas.microsoft.com/office/drawing/2014/chart" uri="{C3380CC4-5D6E-409C-BE32-E72D297353CC}">
              <c16:uniqueId val="{00000005-2CEE-4DEE-BF50-E822C8DD1D65}"/>
            </c:ext>
          </c:extLst>
        </c:ser>
        <c:ser>
          <c:idx val="3"/>
          <c:order val="3"/>
          <c:tx>
            <c:v>Tratamiento T3</c:v>
          </c:tx>
          <c:spPr>
            <a:ln w="25400" cap="rnd">
              <a:solidFill>
                <a:schemeClr val="bg1"/>
              </a:solidFill>
              <a:round/>
            </a:ln>
            <a:effectLst/>
          </c:spPr>
          <c:marker>
            <c:symbol val="circle"/>
            <c:size val="5"/>
            <c:spPr>
              <a:solidFill>
                <a:srgbClr val="7030A0"/>
              </a:solidFill>
              <a:ln w="9525">
                <a:solidFill>
                  <a:schemeClr val="bg1"/>
                </a:solidFill>
              </a:ln>
              <a:effectLst/>
            </c:spPr>
          </c:marker>
          <c:trendline>
            <c:spPr>
              <a:ln w="19050" cap="rnd">
                <a:solidFill>
                  <a:srgbClr val="7030A0"/>
                </a:solidFill>
                <a:prstDash val="sysDot"/>
              </a:ln>
              <a:effectLst/>
            </c:spPr>
            <c:trendlineType val="linear"/>
            <c:dispRSqr val="0"/>
            <c:dispEq val="0"/>
          </c:trendline>
          <c:xVal>
            <c:numLit>
              <c:formatCode>General</c:formatCode>
              <c:ptCount val="4"/>
              <c:pt idx="0">
                <c:v>6</c:v>
              </c:pt>
              <c:pt idx="1">
                <c:v>12</c:v>
              </c:pt>
              <c:pt idx="2">
                <c:v>18</c:v>
              </c:pt>
              <c:pt idx="3">
                <c:v>24</c:v>
              </c:pt>
            </c:numLit>
          </c:xVal>
          <c:yVal>
            <c:numRef>
              <c:f>(Hoja2!$D$14,Hoja2!$F$14,Hoja2!$H$14,Hoja2!$J$14)</c:f>
              <c:numCache>
                <c:formatCode>0.00</c:formatCode>
                <c:ptCount val="4"/>
                <c:pt idx="0">
                  <c:v>3.181818181818179</c:v>
                </c:pt>
                <c:pt idx="1">
                  <c:v>7.8181818181818139</c:v>
                </c:pt>
                <c:pt idx="2">
                  <c:v>14.72727272727272</c:v>
                </c:pt>
                <c:pt idx="3">
                  <c:v>22.95454545454545</c:v>
                </c:pt>
              </c:numCache>
            </c:numRef>
          </c:yVal>
          <c:smooth val="0"/>
          <c:extLst xmlns:c16r2="http://schemas.microsoft.com/office/drawing/2015/06/chart">
            <c:ext xmlns:c16="http://schemas.microsoft.com/office/drawing/2014/chart" uri="{C3380CC4-5D6E-409C-BE32-E72D297353CC}">
              <c16:uniqueId val="{00000007-2CEE-4DEE-BF50-E822C8DD1D65}"/>
            </c:ext>
          </c:extLst>
        </c:ser>
        <c:ser>
          <c:idx val="4"/>
          <c:order val="4"/>
          <c:tx>
            <c:v>Tratamiento T4</c:v>
          </c:tx>
          <c:spPr>
            <a:ln w="25400" cap="rnd">
              <a:solidFill>
                <a:schemeClr val="bg1"/>
              </a:solidFill>
              <a:round/>
            </a:ln>
            <a:effectLst/>
          </c:spPr>
          <c:marker>
            <c:symbol val="circle"/>
            <c:size val="5"/>
            <c:spPr>
              <a:solidFill>
                <a:srgbClr val="FFFF00"/>
              </a:solidFill>
              <a:ln w="9525">
                <a:solidFill>
                  <a:schemeClr val="bg1"/>
                </a:solidFill>
              </a:ln>
              <a:effectLst/>
            </c:spPr>
          </c:marker>
          <c:trendline>
            <c:spPr>
              <a:ln w="19050" cap="rnd">
                <a:solidFill>
                  <a:srgbClr val="FFFF00"/>
                </a:solidFill>
                <a:prstDash val="sysDot"/>
              </a:ln>
              <a:effectLst/>
            </c:spPr>
            <c:trendlineType val="linear"/>
            <c:dispRSqr val="0"/>
            <c:dispEq val="0"/>
          </c:trendline>
          <c:xVal>
            <c:numLit>
              <c:formatCode>General</c:formatCode>
              <c:ptCount val="4"/>
              <c:pt idx="0">
                <c:v>6</c:v>
              </c:pt>
              <c:pt idx="1">
                <c:v>12</c:v>
              </c:pt>
              <c:pt idx="2">
                <c:v>18</c:v>
              </c:pt>
              <c:pt idx="3">
                <c:v>24</c:v>
              </c:pt>
            </c:numLit>
          </c:xVal>
          <c:yVal>
            <c:numRef>
              <c:f>(Hoja2!$D$15,Hoja2!$F$15,Hoja2!$H$15,Hoja2!$J$15)</c:f>
              <c:numCache>
                <c:formatCode>0.00</c:formatCode>
                <c:ptCount val="4"/>
                <c:pt idx="0">
                  <c:v>2.1463414634146338</c:v>
                </c:pt>
                <c:pt idx="1">
                  <c:v>4.8048780487804841</c:v>
                </c:pt>
                <c:pt idx="2">
                  <c:v>7.658536585365848</c:v>
                </c:pt>
                <c:pt idx="3">
                  <c:v>11.804878048780489</c:v>
                </c:pt>
              </c:numCache>
            </c:numRef>
          </c:yVal>
          <c:smooth val="0"/>
          <c:extLst xmlns:c16r2="http://schemas.microsoft.com/office/drawing/2015/06/chart">
            <c:ext xmlns:c16="http://schemas.microsoft.com/office/drawing/2014/chart" uri="{C3380CC4-5D6E-409C-BE32-E72D297353CC}">
              <c16:uniqueId val="{00000009-2CEE-4DEE-BF50-E822C8DD1D65}"/>
            </c:ext>
          </c:extLst>
        </c:ser>
        <c:dLbls>
          <c:showLegendKey val="0"/>
          <c:showVal val="0"/>
          <c:showCatName val="0"/>
          <c:showSerName val="0"/>
          <c:showPercent val="0"/>
          <c:showBubbleSize val="0"/>
        </c:dLbls>
        <c:axId val="171832448"/>
        <c:axId val="171834368"/>
      </c:scatterChart>
      <c:valAx>
        <c:axId val="171832448"/>
        <c:scaling>
          <c:orientation val="minMax"/>
          <c:max val="24"/>
          <c:min val="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i="0" u="none" strike="noStrike" baseline="0">
                    <a:solidFill>
                      <a:sysClr val="windowText" lastClr="000000"/>
                    </a:solidFill>
                    <a:effectLst/>
                    <a:latin typeface="Times New Roman" panose="02020603050405020304" pitchFamily="18" charset="0"/>
                    <a:cs typeface="Times New Roman" panose="02020603050405020304" pitchFamily="18" charset="0"/>
                  </a:rPr>
                  <a:t>Semanas (Crecimiento</a:t>
                </a:r>
                <a:r>
                  <a:rPr lang="en-US" sz="1000" b="0" i="0" u="none" strike="noStrike" baseline="0">
                    <a:effectLst/>
                  </a:rPr>
                  <a:t>)</a:t>
                </a:r>
                <a:endParaRPr lang="es-ES"/>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71834368"/>
        <c:crosses val="autoZero"/>
        <c:crossBetween val="midCat"/>
        <c:majorUnit val="6"/>
      </c:valAx>
      <c:valAx>
        <c:axId val="171834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sz="1200" b="1" i="0" baseline="0">
                    <a:solidFill>
                      <a:sysClr val="windowText" lastClr="000000"/>
                    </a:solidFill>
                    <a:effectLst/>
                    <a:latin typeface="Times New Roman" panose="02020603050405020304" pitchFamily="18" charset="0"/>
                    <a:cs typeface="Times New Roman" panose="02020603050405020304" pitchFamily="18" charset="0"/>
                  </a:rPr>
                  <a:t>Altura (cm)</a:t>
                </a:r>
                <a:endParaRPr lang="es-ES" sz="1200">
                  <a:solidFill>
                    <a:sysClr val="windowText" lastClr="000000"/>
                  </a:solidFill>
                  <a:effectLst/>
                  <a:latin typeface="Times New Roman" panose="02020603050405020304" pitchFamily="18" charset="0"/>
                  <a:cs typeface="Times New Roman" panose="02020603050405020304" pitchFamily="18" charset="0"/>
                </a:endParaRPr>
              </a:p>
            </c:rich>
          </c:tx>
          <c:layout/>
          <c:overlay val="0"/>
          <c:spPr>
            <a:noFill/>
            <a:ln>
              <a:noFill/>
            </a:ln>
            <a:effectLst/>
          </c:sp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71832448"/>
        <c:crosses val="autoZero"/>
        <c:crossBetween val="midCat"/>
      </c:valAx>
      <c:spPr>
        <a:noFill/>
        <a:ln>
          <a:noFill/>
        </a:ln>
        <a:effectLst/>
      </c:spPr>
    </c:plotArea>
    <c:legend>
      <c:legendPos val="r"/>
      <c:legendEntry>
        <c:idx val="5"/>
        <c:delete val="1"/>
      </c:legendEntry>
      <c:legendEntry>
        <c:idx val="6"/>
        <c:delete val="1"/>
      </c:legendEntry>
      <c:legendEntry>
        <c:idx val="7"/>
        <c:delete val="1"/>
      </c:legendEntry>
      <c:legendEntry>
        <c:idx val="8"/>
        <c:delete val="1"/>
      </c:legendEntry>
      <c:legendEntry>
        <c:idx val="9"/>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11/14/2018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11/14/2018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07067" y="3475345"/>
            <a:ext cx="7766936" cy="1646302"/>
          </a:xfrm>
        </p:spPr>
        <p:txBody>
          <a:bodyPr/>
          <a:lstStyle/>
          <a:p>
            <a:pPr algn="ctr"/>
            <a:r>
              <a:rPr lang="es-ES" sz="3600" b="1" dirty="0"/>
              <a:t>“EFECTO DEL USO DE ZEOLITA SOBRE LA </a:t>
            </a:r>
            <a:r>
              <a:rPr lang="es-ES" sz="3600" b="1" dirty="0" smtClean="0"/>
              <a:t>GERMINACIÓN DE SEMILLAS </a:t>
            </a:r>
            <a:r>
              <a:rPr lang="es-ES" sz="3600" b="1" dirty="0"/>
              <a:t>DE </a:t>
            </a:r>
            <a:r>
              <a:rPr lang="es-ES" sz="3600" b="1" dirty="0" smtClean="0"/>
              <a:t>DOS </a:t>
            </a:r>
            <a:r>
              <a:rPr lang="es-ES" sz="3600" b="1" dirty="0"/>
              <a:t>ESPECIES DE FORESTALES (</a:t>
            </a:r>
            <a:r>
              <a:rPr lang="es-ES" sz="3600" i="1" dirty="0" err="1"/>
              <a:t>Eucalyptus</a:t>
            </a:r>
            <a:r>
              <a:rPr lang="es-ES" sz="3600" i="1" dirty="0"/>
              <a:t> </a:t>
            </a:r>
            <a:r>
              <a:rPr lang="es-ES" sz="3600" i="1" dirty="0" err="1"/>
              <a:t>sp</a:t>
            </a:r>
            <a:r>
              <a:rPr lang="es-ES" sz="3600" b="1" i="1" dirty="0"/>
              <a:t>.</a:t>
            </a:r>
            <a:r>
              <a:rPr lang="es-ES" sz="3600" b="1" dirty="0"/>
              <a:t> </a:t>
            </a:r>
            <a:r>
              <a:rPr lang="es-ES" sz="3600" b="1" dirty="0" smtClean="0"/>
              <a:t>y </a:t>
            </a:r>
            <a:r>
              <a:rPr lang="es-ES" sz="3600" i="1" dirty="0" err="1"/>
              <a:t>Cupressus</a:t>
            </a:r>
            <a:r>
              <a:rPr lang="es-ES" sz="3600" i="1" dirty="0"/>
              <a:t> </a:t>
            </a:r>
            <a:r>
              <a:rPr lang="es-ES" sz="3600" i="1" dirty="0" err="1" smtClean="0"/>
              <a:t>lucitánica</a:t>
            </a:r>
            <a:r>
              <a:rPr lang="es-ES" sz="3600" b="1" dirty="0"/>
              <a:t>)”</a:t>
            </a:r>
            <a:endParaRPr lang="es-ES" sz="3600" dirty="0"/>
          </a:p>
        </p:txBody>
      </p:sp>
      <p:sp>
        <p:nvSpPr>
          <p:cNvPr id="3" name="Subtítulo 2"/>
          <p:cNvSpPr>
            <a:spLocks noGrp="1"/>
          </p:cNvSpPr>
          <p:nvPr>
            <p:ph type="subTitle" idx="1"/>
          </p:nvPr>
        </p:nvSpPr>
        <p:spPr>
          <a:xfrm>
            <a:off x="1507067" y="5398370"/>
            <a:ext cx="7766936" cy="1096899"/>
          </a:xfrm>
        </p:spPr>
        <p:txBody>
          <a:bodyPr>
            <a:normAutofit/>
          </a:bodyPr>
          <a:lstStyle/>
          <a:p>
            <a:pPr algn="ctr"/>
            <a:r>
              <a:rPr lang="es-ES" sz="2600" dirty="0" smtClean="0"/>
              <a:t>Iván Andrés </a:t>
            </a:r>
            <a:r>
              <a:rPr lang="es-ES" sz="2600" dirty="0"/>
              <a:t>Á</a:t>
            </a:r>
            <a:r>
              <a:rPr lang="es-ES" sz="2600" dirty="0" smtClean="0"/>
              <a:t>lvarez </a:t>
            </a:r>
            <a:r>
              <a:rPr lang="es-ES" sz="2600" dirty="0" err="1" smtClean="0"/>
              <a:t>Picerno</a:t>
            </a:r>
            <a:endParaRPr lang="es-ES" sz="26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127" y="457200"/>
            <a:ext cx="5690936" cy="1469785"/>
          </a:xfrm>
          <a:prstGeom prst="rect">
            <a:avLst/>
          </a:prstGeom>
        </p:spPr>
      </p:pic>
    </p:spTree>
    <p:extLst>
      <p:ext uri="{BB962C8B-B14F-4D97-AF65-F5344CB8AC3E}">
        <p14:creationId xmlns:p14="http://schemas.microsoft.com/office/powerpoint/2010/main" val="2008085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677334" y="609600"/>
            <a:ext cx="8596668" cy="834189"/>
          </a:xfrm>
        </p:spPr>
        <p:txBody>
          <a:bodyPr/>
          <a:lstStyle/>
          <a:p>
            <a:r>
              <a:rPr lang="es-ES" dirty="0" smtClean="0">
                <a:solidFill>
                  <a:schemeClr val="tx1"/>
                </a:solidFill>
              </a:rPr>
              <a:t>Propiedades de las Zeolitas:</a:t>
            </a:r>
            <a:endParaRPr lang="es-ES" dirty="0">
              <a:solidFill>
                <a:schemeClr val="tx1"/>
              </a:solidFill>
            </a:endParaRPr>
          </a:p>
        </p:txBody>
      </p:sp>
      <p:sp>
        <p:nvSpPr>
          <p:cNvPr id="8" name="Marcador de contenido 7"/>
          <p:cNvSpPr>
            <a:spLocks noGrp="1"/>
          </p:cNvSpPr>
          <p:nvPr>
            <p:ph idx="1"/>
          </p:nvPr>
        </p:nvSpPr>
        <p:spPr>
          <a:xfrm>
            <a:off x="677334" y="1583067"/>
            <a:ext cx="8596668" cy="3880773"/>
          </a:xfrm>
        </p:spPr>
        <p:txBody>
          <a:bodyPr/>
          <a:lstStyle/>
          <a:p>
            <a:pPr algn="just"/>
            <a:r>
              <a:rPr lang="es-ES" dirty="0" smtClean="0"/>
              <a:t>Alta capacidad de intercambio catiónico (CIC)</a:t>
            </a:r>
          </a:p>
          <a:p>
            <a:pPr algn="just"/>
            <a:r>
              <a:rPr lang="es-ES" dirty="0" smtClean="0"/>
              <a:t>Canales internos dentro de la estructura tridimensional lo que permite una alta capacidad de retención de agua e intercambio de cationes.</a:t>
            </a:r>
            <a:endParaRPr lang="es-ES" dirty="0"/>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6683" y="2658979"/>
            <a:ext cx="4500563" cy="4018547"/>
          </a:xfrm>
          <a:prstGeom prst="rect">
            <a:avLst/>
          </a:prstGeom>
        </p:spPr>
      </p:pic>
    </p:spTree>
    <p:extLst>
      <p:ext uri="{BB962C8B-B14F-4D97-AF65-F5344CB8AC3E}">
        <p14:creationId xmlns:p14="http://schemas.microsoft.com/office/powerpoint/2010/main" val="561630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49968"/>
          </a:xfrm>
        </p:spPr>
        <p:txBody>
          <a:bodyPr/>
          <a:lstStyle/>
          <a:p>
            <a:r>
              <a:rPr lang="es-ES" dirty="0" smtClean="0">
                <a:solidFill>
                  <a:schemeClr val="tx1"/>
                </a:solidFill>
              </a:rPr>
              <a:t>La Zeolita en la Agricultura</a:t>
            </a:r>
            <a:endParaRPr lang="es-ES" dirty="0">
              <a:solidFill>
                <a:schemeClr val="tx1"/>
              </a:solidFill>
            </a:endParaRPr>
          </a:p>
        </p:txBody>
      </p:sp>
      <p:sp>
        <p:nvSpPr>
          <p:cNvPr id="3" name="Marcador de contenido 2"/>
          <p:cNvSpPr>
            <a:spLocks noGrp="1"/>
          </p:cNvSpPr>
          <p:nvPr>
            <p:ph idx="1"/>
          </p:nvPr>
        </p:nvSpPr>
        <p:spPr>
          <a:xfrm>
            <a:off x="677334" y="1540043"/>
            <a:ext cx="8596668" cy="4501320"/>
          </a:xfrm>
        </p:spPr>
        <p:txBody>
          <a:bodyPr/>
          <a:lstStyle/>
          <a:p>
            <a:pPr algn="just"/>
            <a:r>
              <a:rPr lang="es-ES" dirty="0" smtClean="0"/>
              <a:t>Características edáficas: Factor corrector de suelos deteriorados, fertilizantes de liberación lenta, aditivos de fertilizantes.</a:t>
            </a:r>
          </a:p>
          <a:p>
            <a:pPr algn="just"/>
            <a:r>
              <a:rPr lang="es-ES" dirty="0" smtClean="0"/>
              <a:t>Favorece la estabilización del humus debido a que su composición química permite la condensación de ácidos húmicos.</a:t>
            </a:r>
          </a:p>
          <a:p>
            <a:pPr algn="just"/>
            <a:r>
              <a:rPr lang="es-ES" dirty="0" smtClean="0"/>
              <a:t>Contribuye a la desintoxicación de suelos, gracias a su característica de tamiz molecular.</a:t>
            </a:r>
          </a:p>
          <a:p>
            <a:pPr algn="just"/>
            <a:r>
              <a:rPr lang="es-ES" dirty="0" smtClean="0"/>
              <a:t>Favorece a los cultivos incluso en época de sequía.</a:t>
            </a:r>
          </a:p>
          <a:p>
            <a:pPr algn="just"/>
            <a:r>
              <a:rPr lang="es-ES" dirty="0" smtClean="0"/>
              <a:t>Hace posible la retención de N, K, Ca, Mg y micronutrientes en la </a:t>
            </a:r>
            <a:r>
              <a:rPr lang="es-ES" dirty="0" err="1" smtClean="0"/>
              <a:t>Rizósfera</a:t>
            </a:r>
            <a:r>
              <a:rPr lang="es-ES" dirty="0" smtClean="0"/>
              <a:t>.</a:t>
            </a:r>
          </a:p>
          <a:p>
            <a:pPr algn="just"/>
            <a:r>
              <a:rPr lang="es-ES" dirty="0" smtClean="0"/>
              <a:t>Mejora la eficiencia de aprovechamiento de los fertilizantes al evitar las perdidas por volatilización y lixiviación.</a:t>
            </a:r>
          </a:p>
          <a:p>
            <a:pPr algn="just"/>
            <a:r>
              <a:rPr lang="es-ES" dirty="0" smtClean="0"/>
              <a:t>Su aplicación como aditivo a los fertilizantes reduce del 20–40% la cantidad de los mismos disminuyendo significativamente el costo de la fertilización además de mejorar el rendimiento.</a:t>
            </a:r>
            <a:endParaRPr lang="es-ES" dirty="0"/>
          </a:p>
        </p:txBody>
      </p:sp>
    </p:spTree>
    <p:extLst>
      <p:ext uri="{BB962C8B-B14F-4D97-AF65-F5344CB8AC3E}">
        <p14:creationId xmlns:p14="http://schemas.microsoft.com/office/powerpoint/2010/main" val="916800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303769"/>
            <a:ext cx="8596668" cy="846221"/>
          </a:xfrm>
        </p:spPr>
        <p:txBody>
          <a:bodyPr/>
          <a:lstStyle/>
          <a:p>
            <a:r>
              <a:rPr lang="es-ES" dirty="0" smtClean="0">
                <a:solidFill>
                  <a:schemeClr val="tx1"/>
                </a:solidFill>
              </a:rPr>
              <a:t>Especies Forestales</a:t>
            </a:r>
            <a:endParaRPr lang="es-ES" dirty="0">
              <a:solidFill>
                <a:schemeClr val="tx1"/>
              </a:solidFill>
            </a:endParaRPr>
          </a:p>
        </p:txBody>
      </p:sp>
      <p:sp>
        <p:nvSpPr>
          <p:cNvPr id="3" name="Marcador de contenido 2"/>
          <p:cNvSpPr>
            <a:spLocks noGrp="1"/>
          </p:cNvSpPr>
          <p:nvPr>
            <p:ph idx="1"/>
          </p:nvPr>
        </p:nvSpPr>
        <p:spPr>
          <a:xfrm>
            <a:off x="677334" y="1251285"/>
            <a:ext cx="8596668" cy="4585541"/>
          </a:xfrm>
        </p:spPr>
        <p:txBody>
          <a:bodyPr/>
          <a:lstStyle/>
          <a:p>
            <a:pPr algn="just"/>
            <a:r>
              <a:rPr lang="es-ES" dirty="0" smtClean="0"/>
              <a:t>Las especies forestales juegan un papel importante en la ecología ambiental. </a:t>
            </a:r>
            <a:endParaRPr lang="es-ES" dirty="0"/>
          </a:p>
          <a:p>
            <a:pPr marL="0" indent="0" algn="just">
              <a:buNone/>
            </a:pPr>
            <a:r>
              <a:rPr lang="es-ES" i="1" u="sng" dirty="0" err="1" smtClean="0"/>
              <a:t>Eucalyptus</a:t>
            </a:r>
            <a:r>
              <a:rPr lang="es-ES" i="1" u="sng" dirty="0" smtClean="0"/>
              <a:t> </a:t>
            </a:r>
            <a:r>
              <a:rPr lang="es-ES" i="1" u="sng" dirty="0" err="1" smtClean="0"/>
              <a:t>sp</a:t>
            </a:r>
            <a:r>
              <a:rPr lang="es-ES" i="1" u="sng" dirty="0" smtClean="0"/>
              <a:t>.</a:t>
            </a:r>
          </a:p>
          <a:p>
            <a:pPr marL="0" indent="0" algn="just">
              <a:buNone/>
            </a:pPr>
            <a:r>
              <a:rPr lang="es-ES" dirty="0" smtClean="0"/>
              <a:t>- Tronco recto y cilíndrico.</a:t>
            </a:r>
          </a:p>
          <a:p>
            <a:pPr marL="0" indent="0" algn="just">
              <a:buNone/>
            </a:pPr>
            <a:r>
              <a:rPr lang="es-ES" dirty="0" smtClean="0"/>
              <a:t>- Copa poco frondosa.</a:t>
            </a:r>
          </a:p>
          <a:p>
            <a:pPr marL="0" indent="0" algn="just">
              <a:buNone/>
            </a:pPr>
            <a:r>
              <a:rPr lang="es-ES" dirty="0" smtClean="0"/>
              <a:t>- Corteza exterior (Ritidoma): Marrón claro con aspecto de piel.</a:t>
            </a:r>
          </a:p>
          <a:p>
            <a:pPr marL="0" indent="0" algn="just">
              <a:buNone/>
            </a:pPr>
            <a:r>
              <a:rPr lang="es-ES" dirty="0" smtClean="0"/>
              <a:t>- Corteza interior: lisa</a:t>
            </a:r>
          </a:p>
          <a:p>
            <a:pPr marL="0" indent="0" algn="just">
              <a:buNone/>
            </a:pPr>
            <a:r>
              <a:rPr lang="es-ES" dirty="0" smtClean="0"/>
              <a:t>- Hojas sésiles ovaladas y grisáceas de color verde azulado brillante de adultas.</a:t>
            </a:r>
          </a:p>
          <a:p>
            <a:pPr marL="0" indent="0" algn="just">
              <a:buNone/>
            </a:pPr>
            <a:r>
              <a:rPr lang="es-ES" dirty="0" smtClean="0"/>
              <a:t>- Flores blancas y solitarias.</a:t>
            </a:r>
          </a:p>
          <a:p>
            <a:pPr marL="0" indent="0" algn="just">
              <a:buNone/>
            </a:pPr>
            <a:r>
              <a:rPr lang="es-ES" dirty="0" smtClean="0"/>
              <a:t>- Fruto en cápsula.</a:t>
            </a:r>
          </a:p>
          <a:p>
            <a:pPr marL="0" indent="0" algn="just">
              <a:buNone/>
            </a:pPr>
            <a:r>
              <a:rPr lang="es-ES" dirty="0" smtClean="0"/>
              <a:t>- Semillas pequeñas. </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0659" y="4223944"/>
            <a:ext cx="3277995" cy="2462138"/>
          </a:xfrm>
          <a:prstGeom prst="rect">
            <a:avLst/>
          </a:prstGeom>
        </p:spPr>
      </p:pic>
    </p:spTree>
    <p:extLst>
      <p:ext uri="{BB962C8B-B14F-4D97-AF65-F5344CB8AC3E}">
        <p14:creationId xmlns:p14="http://schemas.microsoft.com/office/powerpoint/2010/main" val="39561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16387" y="416010"/>
            <a:ext cx="8596668" cy="3880773"/>
          </a:xfrm>
        </p:spPr>
        <p:txBody>
          <a:bodyPr/>
          <a:lstStyle/>
          <a:p>
            <a:pPr marL="0" indent="0" algn="just">
              <a:buNone/>
            </a:pPr>
            <a:r>
              <a:rPr lang="es-ES" i="1" u="sng" dirty="0" err="1" smtClean="0"/>
              <a:t>Cupressus</a:t>
            </a:r>
            <a:r>
              <a:rPr lang="es-ES" i="1" u="sng" dirty="0" smtClean="0"/>
              <a:t> </a:t>
            </a:r>
            <a:r>
              <a:rPr lang="es-ES" i="1" u="sng" dirty="0" err="1" smtClean="0"/>
              <a:t>lucitánica</a:t>
            </a:r>
            <a:r>
              <a:rPr lang="es-ES" dirty="0" smtClean="0"/>
              <a:t>:</a:t>
            </a:r>
          </a:p>
          <a:p>
            <a:pPr marL="0" indent="0" algn="just">
              <a:buNone/>
            </a:pPr>
            <a:r>
              <a:rPr lang="es-ES" dirty="0" smtClean="0"/>
              <a:t>- (30 – 40) m de altura</a:t>
            </a:r>
          </a:p>
          <a:p>
            <a:pPr marL="0" indent="0" algn="just">
              <a:buNone/>
            </a:pPr>
            <a:r>
              <a:rPr lang="es-ES" dirty="0" smtClean="0"/>
              <a:t>- Tronco recto y cilíndrico con raíces </a:t>
            </a:r>
            <a:r>
              <a:rPr lang="es-ES" dirty="0" err="1" smtClean="0"/>
              <a:t>tablares</a:t>
            </a:r>
            <a:r>
              <a:rPr lang="es-ES" dirty="0" smtClean="0"/>
              <a:t> grandes.</a:t>
            </a:r>
          </a:p>
          <a:p>
            <a:pPr marL="0" indent="0" algn="just">
              <a:buNone/>
            </a:pPr>
            <a:r>
              <a:rPr lang="es-ES" dirty="0" smtClean="0"/>
              <a:t>- Corteza externa gruesa rojiza-marrón.</a:t>
            </a:r>
          </a:p>
          <a:p>
            <a:pPr marL="0" indent="0" algn="just">
              <a:buNone/>
            </a:pPr>
            <a:r>
              <a:rPr lang="es-ES" dirty="0" smtClean="0"/>
              <a:t>- Copa cónica con ramas extendidas</a:t>
            </a:r>
          </a:p>
          <a:p>
            <a:pPr marL="0" indent="0" algn="just">
              <a:buNone/>
            </a:pPr>
            <a:r>
              <a:rPr lang="es-ES" dirty="0" smtClean="0"/>
              <a:t>- Hojas perennifolias, escamosa con márgenes lisos y enteros.</a:t>
            </a:r>
          </a:p>
          <a:p>
            <a:pPr marL="0" indent="0" algn="just">
              <a:buNone/>
            </a:pPr>
            <a:r>
              <a:rPr lang="es-ES" dirty="0" smtClean="0"/>
              <a:t>- Flores masculinas y femeninas en la misma inflorescencia.</a:t>
            </a:r>
          </a:p>
          <a:p>
            <a:pPr marL="0" indent="0" algn="just">
              <a:buNone/>
            </a:pPr>
            <a:r>
              <a:rPr lang="es-ES" dirty="0" smtClean="0"/>
              <a:t>- Fruto capsula leñosa </a:t>
            </a:r>
            <a:r>
              <a:rPr lang="es-ES" dirty="0" err="1" smtClean="0"/>
              <a:t>lenticelada</a:t>
            </a:r>
            <a:r>
              <a:rPr lang="es-ES" dirty="0" smtClean="0"/>
              <a:t>.</a:t>
            </a:r>
            <a:endParaRPr lang="es-E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5345" y="3820527"/>
            <a:ext cx="4467225" cy="2609850"/>
          </a:xfrm>
          <a:prstGeom prst="rect">
            <a:avLst/>
          </a:prstGeom>
        </p:spPr>
      </p:pic>
    </p:spTree>
    <p:extLst>
      <p:ext uri="{BB962C8B-B14F-4D97-AF65-F5344CB8AC3E}">
        <p14:creationId xmlns:p14="http://schemas.microsoft.com/office/powerpoint/2010/main" val="1603033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74032"/>
          </a:xfrm>
        </p:spPr>
        <p:txBody>
          <a:bodyPr/>
          <a:lstStyle/>
          <a:p>
            <a:pPr algn="ctr"/>
            <a:r>
              <a:rPr lang="es-ES" dirty="0" smtClean="0">
                <a:solidFill>
                  <a:schemeClr val="tx1"/>
                </a:solidFill>
              </a:rPr>
              <a:t>MATERIALES Y MÉTODOS</a:t>
            </a:r>
            <a:endParaRPr lang="es-ES" dirty="0">
              <a:solidFill>
                <a:schemeClr val="tx1"/>
              </a:solidFill>
            </a:endParaRPr>
          </a:p>
        </p:txBody>
      </p:sp>
      <p:sp>
        <p:nvSpPr>
          <p:cNvPr id="3" name="Marcador de contenido 2"/>
          <p:cNvSpPr>
            <a:spLocks noGrp="1"/>
          </p:cNvSpPr>
          <p:nvPr>
            <p:ph idx="1"/>
          </p:nvPr>
        </p:nvSpPr>
        <p:spPr>
          <a:xfrm>
            <a:off x="2085028" y="1540043"/>
            <a:ext cx="8596668" cy="4841790"/>
          </a:xfrm>
        </p:spPr>
        <p:txBody>
          <a:bodyPr/>
          <a:lstStyle/>
          <a:p>
            <a:r>
              <a:rPr lang="es-ES" dirty="0" smtClean="0"/>
              <a:t>Ubicación del lugar de la investigación:</a:t>
            </a:r>
          </a:p>
          <a:p>
            <a:endParaRPr lang="es-ES" dirty="0" smtClean="0"/>
          </a:p>
          <a:p>
            <a:pPr marL="0" indent="0">
              <a:buNone/>
            </a:pPr>
            <a:r>
              <a:rPr lang="es-ES" dirty="0" smtClean="0"/>
              <a:t>Provincia</a:t>
            </a:r>
            <a:r>
              <a:rPr lang="es-ES" dirty="0"/>
              <a:t>:	 	</a:t>
            </a:r>
            <a:r>
              <a:rPr lang="es-ES" dirty="0" smtClean="0"/>
              <a:t>Pichincha</a:t>
            </a:r>
            <a:endParaRPr lang="es-ES" dirty="0"/>
          </a:p>
          <a:p>
            <a:pPr marL="0" indent="0">
              <a:buNone/>
            </a:pPr>
            <a:r>
              <a:rPr lang="es-ES" dirty="0"/>
              <a:t>Cantón:	 		Rumiñahui</a:t>
            </a:r>
          </a:p>
          <a:p>
            <a:pPr marL="0" indent="0">
              <a:buNone/>
            </a:pPr>
            <a:r>
              <a:rPr lang="es-ES" dirty="0" smtClean="0"/>
              <a:t>Parroquia:           </a:t>
            </a:r>
            <a:r>
              <a:rPr lang="es-ES" dirty="0" err="1" smtClean="0"/>
              <a:t>Sangolquí</a:t>
            </a:r>
            <a:endParaRPr lang="es-ES" dirty="0" smtClean="0"/>
          </a:p>
          <a:p>
            <a:pPr marL="0" indent="0">
              <a:buNone/>
            </a:pPr>
            <a:r>
              <a:rPr lang="es-ES" dirty="0" smtClean="0"/>
              <a:t>Sector</a:t>
            </a:r>
            <a:r>
              <a:rPr lang="es-ES" dirty="0"/>
              <a:t>:			</a:t>
            </a:r>
            <a:r>
              <a:rPr lang="es-ES" dirty="0" smtClean="0"/>
              <a:t>San Fernando</a:t>
            </a:r>
          </a:p>
          <a:p>
            <a:pPr marL="0" indent="0">
              <a:buNone/>
            </a:pPr>
            <a:endParaRPr lang="es-ES" dirty="0"/>
          </a:p>
          <a:p>
            <a:r>
              <a:rPr lang="es-ES" dirty="0"/>
              <a:t>Ubicación Geográfica</a:t>
            </a:r>
            <a:r>
              <a:rPr lang="es-ES" dirty="0" smtClean="0"/>
              <a:t>:</a:t>
            </a:r>
          </a:p>
          <a:p>
            <a:endParaRPr lang="es-ES" dirty="0"/>
          </a:p>
          <a:p>
            <a:pPr marL="0" indent="0">
              <a:buNone/>
            </a:pPr>
            <a:r>
              <a:rPr lang="en-US" dirty="0" err="1"/>
              <a:t>Altitud</a:t>
            </a:r>
            <a:r>
              <a:rPr lang="en-US" dirty="0"/>
              <a:t>:			2 748 </a:t>
            </a:r>
            <a:r>
              <a:rPr lang="en-US" dirty="0" err="1"/>
              <a:t>m.s.n.m</a:t>
            </a:r>
            <a:r>
              <a:rPr lang="en-US" dirty="0"/>
              <a:t>.</a:t>
            </a:r>
            <a:endParaRPr lang="es-ES" dirty="0"/>
          </a:p>
          <a:p>
            <a:pPr marL="0" indent="0">
              <a:buNone/>
            </a:pPr>
            <a:r>
              <a:rPr lang="en-US" dirty="0" err="1"/>
              <a:t>Latitud</a:t>
            </a:r>
            <a:r>
              <a:rPr lang="en-US" dirty="0"/>
              <a:t>:			0º23’20’’ S</a:t>
            </a:r>
            <a:endParaRPr lang="es-ES" dirty="0"/>
          </a:p>
          <a:p>
            <a:pPr marL="0" indent="0">
              <a:buNone/>
            </a:pPr>
            <a:r>
              <a:rPr lang="es-ES" dirty="0"/>
              <a:t>Longitud:		</a:t>
            </a:r>
            <a:r>
              <a:rPr lang="es-ES" dirty="0" smtClean="0"/>
              <a:t>78º24’44</a:t>
            </a:r>
            <a:r>
              <a:rPr lang="es-ES" dirty="0"/>
              <a:t>’’ W</a:t>
            </a:r>
          </a:p>
          <a:p>
            <a:pPr marL="0" indent="0">
              <a:buNone/>
            </a:pPr>
            <a:endParaRPr lang="es-ES" dirty="0"/>
          </a:p>
        </p:txBody>
      </p:sp>
    </p:spTree>
    <p:extLst>
      <p:ext uri="{BB962C8B-B14F-4D97-AF65-F5344CB8AC3E}">
        <p14:creationId xmlns:p14="http://schemas.microsoft.com/office/powerpoint/2010/main" val="3194522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822158"/>
          </a:xfrm>
        </p:spPr>
        <p:txBody>
          <a:bodyPr/>
          <a:lstStyle/>
          <a:p>
            <a:r>
              <a:rPr lang="es-ES" dirty="0" smtClean="0">
                <a:solidFill>
                  <a:schemeClr val="tx1"/>
                </a:solidFill>
              </a:rPr>
              <a:t>Materiales Empleados</a:t>
            </a:r>
            <a:endParaRPr lang="es-ES" dirty="0">
              <a:solidFill>
                <a:schemeClr val="tx1"/>
              </a:solidFill>
            </a:endParaRP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7621" y="1431758"/>
            <a:ext cx="3322209" cy="4429613"/>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3570369"/>
            <a:ext cx="4058653" cy="3043990"/>
          </a:xfrm>
          <a:prstGeom prst="rect">
            <a:avLst/>
          </a:prstGeom>
        </p:spPr>
      </p:pic>
      <p:pic>
        <p:nvPicPr>
          <p:cNvPr id="6" name="Marcador de contenido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0464" y="498291"/>
            <a:ext cx="3694142" cy="2770607"/>
          </a:xfrm>
          <a:prstGeom prst="rect">
            <a:avLst/>
          </a:prstGeom>
        </p:spPr>
      </p:pic>
    </p:spTree>
    <p:extLst>
      <p:ext uri="{BB962C8B-B14F-4D97-AF65-F5344CB8AC3E}">
        <p14:creationId xmlns:p14="http://schemas.microsoft.com/office/powerpoint/2010/main" val="1743478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557463"/>
          </a:xfrm>
        </p:spPr>
        <p:txBody>
          <a:bodyPr>
            <a:normAutofit fontScale="90000"/>
          </a:bodyPr>
          <a:lstStyle/>
          <a:p>
            <a:r>
              <a:rPr lang="es-ES" dirty="0" smtClean="0">
                <a:solidFill>
                  <a:schemeClr val="tx1"/>
                </a:solidFill>
              </a:rPr>
              <a:t>Diseño Experimental</a:t>
            </a:r>
            <a:endParaRPr lang="es-ES" dirty="0">
              <a:solidFill>
                <a:schemeClr val="tx1"/>
              </a:solidFill>
            </a:endParaRPr>
          </a:p>
        </p:txBody>
      </p:sp>
      <p:sp>
        <p:nvSpPr>
          <p:cNvPr id="3" name="Marcador de contenido 2"/>
          <p:cNvSpPr>
            <a:spLocks noGrp="1"/>
          </p:cNvSpPr>
          <p:nvPr>
            <p:ph idx="1"/>
          </p:nvPr>
        </p:nvSpPr>
        <p:spPr>
          <a:xfrm>
            <a:off x="481263" y="1318380"/>
            <a:ext cx="8624297" cy="1220284"/>
          </a:xfrm>
        </p:spPr>
        <p:txBody>
          <a:bodyPr/>
          <a:lstStyle/>
          <a:p>
            <a:pPr algn="just"/>
            <a:r>
              <a:rPr lang="es-ES" dirty="0" smtClean="0"/>
              <a:t>Se aplicó un diseño experimental completamente al Azar estableciéndose cinco tratamientos con tres repeticiones para las dos especies en estudio. Para el análisis estadístico se procedió a un análisis de varianza utilizando la prueba de </a:t>
            </a:r>
            <a:r>
              <a:rPr lang="es-ES" dirty="0" err="1" smtClean="0"/>
              <a:t>Tukey</a:t>
            </a:r>
            <a:r>
              <a:rPr lang="es-ES" dirty="0" smtClean="0"/>
              <a:t>.  </a:t>
            </a:r>
            <a:endParaRPr lang="es-ES" dirty="0"/>
          </a:p>
        </p:txBody>
      </p:sp>
      <p:sp>
        <p:nvSpPr>
          <p:cNvPr id="4" name="Título 1"/>
          <p:cNvSpPr txBox="1">
            <a:spLocks/>
          </p:cNvSpPr>
          <p:nvPr/>
        </p:nvSpPr>
        <p:spPr>
          <a:xfrm>
            <a:off x="647477" y="2745665"/>
            <a:ext cx="8596668" cy="557463"/>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smtClean="0">
                <a:solidFill>
                  <a:schemeClr val="tx1"/>
                </a:solidFill>
              </a:rPr>
              <a:t>Toma de Datos</a:t>
            </a:r>
            <a:endParaRPr lang="es-ES" dirty="0">
              <a:solidFill>
                <a:schemeClr val="tx1"/>
              </a:solidFill>
            </a:endParaRPr>
          </a:p>
        </p:txBody>
      </p:sp>
      <p:sp>
        <p:nvSpPr>
          <p:cNvPr id="5" name="Marcador de contenido 2"/>
          <p:cNvSpPr txBox="1">
            <a:spLocks/>
          </p:cNvSpPr>
          <p:nvPr/>
        </p:nvSpPr>
        <p:spPr>
          <a:xfrm>
            <a:off x="481263" y="3510130"/>
            <a:ext cx="8624297" cy="122028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S" dirty="0" smtClean="0"/>
              <a:t>La evaluación de la altura y el diámetro se realizo cada seis semanas, es decir, en la semana 6, 12, 18 y 24. </a:t>
            </a:r>
            <a:endParaRPr lang="es-ES" dirty="0"/>
          </a:p>
        </p:txBody>
      </p:sp>
      <p:sp>
        <p:nvSpPr>
          <p:cNvPr id="6" name="Título 1"/>
          <p:cNvSpPr txBox="1">
            <a:spLocks/>
          </p:cNvSpPr>
          <p:nvPr/>
        </p:nvSpPr>
        <p:spPr>
          <a:xfrm>
            <a:off x="921974" y="4451683"/>
            <a:ext cx="8596668" cy="557463"/>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a:solidFill>
                  <a:schemeClr val="tx1"/>
                </a:solidFill>
              </a:rPr>
              <a:t>Descripción de los tratamientos</a:t>
            </a:r>
          </a:p>
        </p:txBody>
      </p:sp>
      <p:sp>
        <p:nvSpPr>
          <p:cNvPr id="7" name="Marcador de contenido 2"/>
          <p:cNvSpPr txBox="1">
            <a:spLocks/>
          </p:cNvSpPr>
          <p:nvPr/>
        </p:nvSpPr>
        <p:spPr>
          <a:xfrm>
            <a:off x="633663" y="5190541"/>
            <a:ext cx="8624297" cy="122028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dirty="0"/>
              <a:t>Cinco tratamientos uno para cada dosis de zeolita y dos testigos. </a:t>
            </a:r>
          </a:p>
        </p:txBody>
      </p:sp>
    </p:spTree>
    <p:extLst>
      <p:ext uri="{BB962C8B-B14F-4D97-AF65-F5344CB8AC3E}">
        <p14:creationId xmlns:p14="http://schemas.microsoft.com/office/powerpoint/2010/main" val="1134914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000" dirty="0">
                <a:solidFill>
                  <a:schemeClr val="tx1"/>
                </a:solidFill>
              </a:rPr>
              <a:t>Dosis de Zeolita, </a:t>
            </a:r>
            <a:r>
              <a:rPr lang="es-ES" sz="2000" dirty="0" smtClean="0">
                <a:solidFill>
                  <a:schemeClr val="tx1"/>
                </a:solidFill>
              </a:rPr>
              <a:t>Humus, </a:t>
            </a:r>
            <a:r>
              <a:rPr lang="es-ES" sz="2000" dirty="0">
                <a:solidFill>
                  <a:schemeClr val="tx1"/>
                </a:solidFill>
              </a:rPr>
              <a:t>Tierra y Arena correspondientes a los tratamientos.</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782938674"/>
              </p:ext>
            </p:extLst>
          </p:nvPr>
        </p:nvGraphicFramePr>
        <p:xfrm>
          <a:off x="524655" y="1334121"/>
          <a:ext cx="9398832" cy="5126638"/>
        </p:xfrm>
        <a:graphic>
          <a:graphicData uri="http://schemas.openxmlformats.org/drawingml/2006/table">
            <a:tbl>
              <a:tblPr firstRow="1" firstCol="1" bandRow="1">
                <a:tableStyleId>{5C22544A-7EE6-4342-B048-85BDC9FD1C3A}</a:tableStyleId>
              </a:tblPr>
              <a:tblGrid>
                <a:gridCol w="1587626"/>
                <a:gridCol w="1546830"/>
                <a:gridCol w="1566094"/>
                <a:gridCol w="1566094"/>
                <a:gridCol w="1566094"/>
                <a:gridCol w="1566094"/>
              </a:tblGrid>
              <a:tr h="917628">
                <a:tc>
                  <a:txBody>
                    <a:bodyPr/>
                    <a:lstStyle/>
                    <a:p>
                      <a:pPr algn="just">
                        <a:lnSpc>
                          <a:spcPct val="200000"/>
                        </a:lnSpc>
                        <a:spcAft>
                          <a:spcPts val="0"/>
                        </a:spcAft>
                      </a:pPr>
                      <a:r>
                        <a:rPr lang="es-ES" sz="1100" dirty="0">
                          <a:effectLst/>
                        </a:rPr>
                        <a:t>Tratamiento</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Zeolita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Humus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dirty="0">
                          <a:effectLst/>
                        </a:rPr>
                        <a:t>Tierra (%)</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Arena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Especie</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420901">
                <a:tc>
                  <a:txBody>
                    <a:bodyPr/>
                    <a:lstStyle/>
                    <a:p>
                      <a:pPr algn="just">
                        <a:lnSpc>
                          <a:spcPct val="200000"/>
                        </a:lnSpc>
                        <a:spcAft>
                          <a:spcPts val="0"/>
                        </a:spcAft>
                      </a:pPr>
                      <a:r>
                        <a:rPr lang="es-ES" sz="1100">
                          <a:effectLst/>
                        </a:rPr>
                        <a:t>T0S1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50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50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Eucalipto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420901">
                <a:tc>
                  <a:txBody>
                    <a:bodyPr/>
                    <a:lstStyle/>
                    <a:p>
                      <a:pPr algn="just">
                        <a:lnSpc>
                          <a:spcPct val="200000"/>
                        </a:lnSpc>
                        <a:spcAft>
                          <a:spcPts val="0"/>
                        </a:spcAft>
                      </a:pPr>
                      <a:r>
                        <a:rPr lang="es-ES" sz="1100">
                          <a:effectLst/>
                        </a:rPr>
                        <a:t>T0S2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50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50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Ciprés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420901">
                <a:tc>
                  <a:txBody>
                    <a:bodyPr/>
                    <a:lstStyle/>
                    <a:p>
                      <a:pPr algn="just">
                        <a:lnSpc>
                          <a:spcPct val="200000"/>
                        </a:lnSpc>
                        <a:spcAft>
                          <a:spcPts val="0"/>
                        </a:spcAft>
                      </a:pPr>
                      <a:r>
                        <a:rPr lang="es-ES" sz="1100">
                          <a:effectLst/>
                        </a:rPr>
                        <a:t>T1S1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30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35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35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Eucalipto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420901">
                <a:tc>
                  <a:txBody>
                    <a:bodyPr/>
                    <a:lstStyle/>
                    <a:p>
                      <a:pPr algn="just">
                        <a:lnSpc>
                          <a:spcPct val="200000"/>
                        </a:lnSpc>
                        <a:spcAft>
                          <a:spcPts val="0"/>
                        </a:spcAft>
                      </a:pPr>
                      <a:r>
                        <a:rPr lang="es-ES" sz="1100">
                          <a:effectLst/>
                        </a:rPr>
                        <a:t>T1S2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30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35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35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Ciprés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420901">
                <a:tc>
                  <a:txBody>
                    <a:bodyPr/>
                    <a:lstStyle/>
                    <a:p>
                      <a:pPr algn="just">
                        <a:lnSpc>
                          <a:spcPct val="200000"/>
                        </a:lnSpc>
                        <a:spcAft>
                          <a:spcPts val="0"/>
                        </a:spcAft>
                      </a:pPr>
                      <a:r>
                        <a:rPr lang="es-ES" sz="1100">
                          <a:effectLst/>
                        </a:rPr>
                        <a:t>T2S1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10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30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30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30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Eucalipto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420901">
                <a:tc>
                  <a:txBody>
                    <a:bodyPr/>
                    <a:lstStyle/>
                    <a:p>
                      <a:pPr algn="just">
                        <a:lnSpc>
                          <a:spcPct val="200000"/>
                        </a:lnSpc>
                        <a:spcAft>
                          <a:spcPts val="0"/>
                        </a:spcAft>
                      </a:pPr>
                      <a:r>
                        <a:rPr lang="es-ES" sz="1100">
                          <a:effectLst/>
                        </a:rPr>
                        <a:t>T2S2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10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30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30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30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Ciprés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420901">
                <a:tc>
                  <a:txBody>
                    <a:bodyPr/>
                    <a:lstStyle/>
                    <a:p>
                      <a:pPr algn="just">
                        <a:lnSpc>
                          <a:spcPct val="200000"/>
                        </a:lnSpc>
                        <a:spcAft>
                          <a:spcPts val="0"/>
                        </a:spcAft>
                      </a:pPr>
                      <a:r>
                        <a:rPr lang="es-ES" sz="1100">
                          <a:effectLst/>
                        </a:rPr>
                        <a:t>T3S1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30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30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20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20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Eucalipto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420901">
                <a:tc>
                  <a:txBody>
                    <a:bodyPr/>
                    <a:lstStyle/>
                    <a:p>
                      <a:pPr algn="just">
                        <a:lnSpc>
                          <a:spcPct val="200000"/>
                        </a:lnSpc>
                        <a:spcAft>
                          <a:spcPts val="0"/>
                        </a:spcAft>
                      </a:pPr>
                      <a:r>
                        <a:rPr lang="es-ES" sz="1100">
                          <a:effectLst/>
                        </a:rPr>
                        <a:t>T3S2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30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30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20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20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Ciprés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420901">
                <a:tc>
                  <a:txBody>
                    <a:bodyPr/>
                    <a:lstStyle/>
                    <a:p>
                      <a:pPr algn="just">
                        <a:lnSpc>
                          <a:spcPct val="200000"/>
                        </a:lnSpc>
                        <a:spcAft>
                          <a:spcPts val="0"/>
                        </a:spcAft>
                      </a:pPr>
                      <a:r>
                        <a:rPr lang="es-ES" sz="1100">
                          <a:effectLst/>
                        </a:rPr>
                        <a:t>T4S1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50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30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10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10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Eucalipto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420901">
                <a:tc>
                  <a:txBody>
                    <a:bodyPr/>
                    <a:lstStyle/>
                    <a:p>
                      <a:pPr algn="just">
                        <a:lnSpc>
                          <a:spcPct val="200000"/>
                        </a:lnSpc>
                        <a:spcAft>
                          <a:spcPts val="0"/>
                        </a:spcAft>
                      </a:pPr>
                      <a:r>
                        <a:rPr lang="es-ES" sz="1100">
                          <a:effectLst/>
                        </a:rPr>
                        <a:t>T4S2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dirty="0">
                          <a:effectLst/>
                        </a:rPr>
                        <a:t>50</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30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10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a:effectLst/>
                        </a:rPr>
                        <a:t>10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200000"/>
                        </a:lnSpc>
                        <a:spcAft>
                          <a:spcPts val="0"/>
                        </a:spcAft>
                      </a:pPr>
                      <a:r>
                        <a:rPr lang="es-ES" sz="1100" dirty="0">
                          <a:effectLst/>
                        </a:rPr>
                        <a:t>Ciprés</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4133528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400" dirty="0" smtClean="0">
                <a:solidFill>
                  <a:schemeClr val="tx1"/>
                </a:solidFill>
              </a:rPr>
              <a:t>Distribución de los tratamientos en el campo</a:t>
            </a:r>
            <a:endParaRPr lang="es-ES" sz="2400" dirty="0">
              <a:solidFill>
                <a:schemeClr val="tx1"/>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85339031"/>
              </p:ext>
            </p:extLst>
          </p:nvPr>
        </p:nvGraphicFramePr>
        <p:xfrm>
          <a:off x="854436" y="1424067"/>
          <a:ext cx="8064714" cy="4871799"/>
        </p:xfrm>
        <a:graphic>
          <a:graphicData uri="http://schemas.openxmlformats.org/drawingml/2006/table">
            <a:tbl>
              <a:tblPr firstRow="1" firstCol="1" bandRow="1">
                <a:tableStyleId>{5C22544A-7EE6-4342-B048-85BDC9FD1C3A}</a:tableStyleId>
              </a:tblPr>
              <a:tblGrid>
                <a:gridCol w="1344119"/>
                <a:gridCol w="1344119"/>
                <a:gridCol w="1344119"/>
                <a:gridCol w="1344119"/>
                <a:gridCol w="1344119"/>
                <a:gridCol w="1344119"/>
              </a:tblGrid>
              <a:tr h="541311">
                <a:tc>
                  <a:txBody>
                    <a:bodyPr/>
                    <a:lstStyle/>
                    <a:p>
                      <a:pPr algn="ctr">
                        <a:lnSpc>
                          <a:spcPct val="200000"/>
                        </a:lnSpc>
                        <a:spcAft>
                          <a:spcPts val="0"/>
                        </a:spcAft>
                      </a:pPr>
                      <a:r>
                        <a:rPr lang="es-ES" sz="1100" dirty="0">
                          <a:effectLst/>
                        </a:rPr>
                        <a:t>T4S1</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T4S1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T4S1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T4S2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T4S2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T4S2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541311">
                <a:tc gridSpan="6">
                  <a:txBody>
                    <a:bodyPr/>
                    <a:lstStyle/>
                    <a:p>
                      <a:pPr algn="ctr">
                        <a:lnSpc>
                          <a:spcPct val="200000"/>
                        </a:lnSpc>
                        <a:spcAft>
                          <a:spcPts val="0"/>
                        </a:spcAft>
                      </a:pPr>
                      <a:r>
                        <a:rPr lang="es-ES" sz="1100">
                          <a:effectLst/>
                        </a:rPr>
                        <a:t>CAMINO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41311">
                <a:tc>
                  <a:txBody>
                    <a:bodyPr/>
                    <a:lstStyle/>
                    <a:p>
                      <a:pPr algn="ctr">
                        <a:lnSpc>
                          <a:spcPct val="200000"/>
                        </a:lnSpc>
                        <a:spcAft>
                          <a:spcPts val="0"/>
                        </a:spcAft>
                      </a:pPr>
                      <a:r>
                        <a:rPr lang="es-ES" sz="1100">
                          <a:effectLst/>
                        </a:rPr>
                        <a:t>T3S1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T3S1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T3S1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T3S2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T3S2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T3S2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541311">
                <a:tc gridSpan="6">
                  <a:txBody>
                    <a:bodyPr/>
                    <a:lstStyle/>
                    <a:p>
                      <a:pPr algn="ctr">
                        <a:lnSpc>
                          <a:spcPct val="200000"/>
                        </a:lnSpc>
                        <a:spcAft>
                          <a:spcPts val="0"/>
                        </a:spcAft>
                      </a:pPr>
                      <a:r>
                        <a:rPr lang="es-ES" sz="1100">
                          <a:effectLst/>
                        </a:rPr>
                        <a:t>CAMINO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41311">
                <a:tc>
                  <a:txBody>
                    <a:bodyPr/>
                    <a:lstStyle/>
                    <a:p>
                      <a:pPr algn="ctr">
                        <a:lnSpc>
                          <a:spcPct val="200000"/>
                        </a:lnSpc>
                        <a:spcAft>
                          <a:spcPts val="0"/>
                        </a:spcAft>
                      </a:pPr>
                      <a:r>
                        <a:rPr lang="es-ES" sz="1100">
                          <a:effectLst/>
                        </a:rPr>
                        <a:t>T2S1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T2S1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T2S1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T2S2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T2S2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T2S2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541311">
                <a:tc gridSpan="6">
                  <a:txBody>
                    <a:bodyPr/>
                    <a:lstStyle/>
                    <a:p>
                      <a:pPr algn="ctr">
                        <a:lnSpc>
                          <a:spcPct val="200000"/>
                        </a:lnSpc>
                        <a:spcAft>
                          <a:spcPts val="0"/>
                        </a:spcAft>
                      </a:pPr>
                      <a:r>
                        <a:rPr lang="es-ES" sz="1100">
                          <a:effectLst/>
                        </a:rPr>
                        <a:t>CAMINO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41311">
                <a:tc>
                  <a:txBody>
                    <a:bodyPr/>
                    <a:lstStyle/>
                    <a:p>
                      <a:pPr algn="ctr">
                        <a:lnSpc>
                          <a:spcPct val="200000"/>
                        </a:lnSpc>
                        <a:spcAft>
                          <a:spcPts val="0"/>
                        </a:spcAft>
                      </a:pPr>
                      <a:r>
                        <a:rPr lang="es-ES" sz="1100">
                          <a:effectLst/>
                        </a:rPr>
                        <a:t>T1S1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T1S1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T1S1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T1S2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T1S2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T1S2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541311">
                <a:tc gridSpan="6">
                  <a:txBody>
                    <a:bodyPr/>
                    <a:lstStyle/>
                    <a:p>
                      <a:pPr algn="ctr">
                        <a:lnSpc>
                          <a:spcPct val="200000"/>
                        </a:lnSpc>
                        <a:spcAft>
                          <a:spcPts val="0"/>
                        </a:spcAft>
                      </a:pPr>
                      <a:r>
                        <a:rPr lang="es-ES" sz="1100">
                          <a:effectLst/>
                        </a:rPr>
                        <a:t>CAMINO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41311">
                <a:tc>
                  <a:txBody>
                    <a:bodyPr/>
                    <a:lstStyle/>
                    <a:p>
                      <a:pPr algn="ctr">
                        <a:lnSpc>
                          <a:spcPct val="200000"/>
                        </a:lnSpc>
                        <a:spcAft>
                          <a:spcPts val="0"/>
                        </a:spcAft>
                      </a:pPr>
                      <a:r>
                        <a:rPr lang="es-ES" sz="1100">
                          <a:effectLst/>
                        </a:rPr>
                        <a:t>T0S1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T0S1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T0S1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T0S2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a:effectLst/>
                        </a:rPr>
                        <a:t>T0S2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100" dirty="0">
                          <a:effectLst/>
                        </a:rPr>
                        <a:t>T0S2</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2228554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01842"/>
          </a:xfrm>
        </p:spPr>
        <p:txBody>
          <a:bodyPr/>
          <a:lstStyle/>
          <a:p>
            <a:r>
              <a:rPr lang="es-ES" dirty="0" smtClean="0">
                <a:solidFill>
                  <a:schemeClr val="tx1"/>
                </a:solidFill>
              </a:rPr>
              <a:t>Metodología de los análisis de suelos</a:t>
            </a:r>
            <a:endParaRPr lang="es-ES" dirty="0">
              <a:solidFill>
                <a:schemeClr val="tx1"/>
              </a:solidFill>
            </a:endParaRPr>
          </a:p>
        </p:txBody>
      </p:sp>
      <p:sp>
        <p:nvSpPr>
          <p:cNvPr id="3" name="Marcador de contenido 2"/>
          <p:cNvSpPr>
            <a:spLocks noGrp="1"/>
          </p:cNvSpPr>
          <p:nvPr>
            <p:ph idx="1"/>
          </p:nvPr>
        </p:nvSpPr>
        <p:spPr>
          <a:xfrm>
            <a:off x="677334" y="1426649"/>
            <a:ext cx="8596668" cy="1918116"/>
          </a:xfrm>
        </p:spPr>
        <p:txBody>
          <a:bodyPr/>
          <a:lstStyle/>
          <a:p>
            <a:pPr algn="just"/>
            <a:r>
              <a:rPr lang="es-ES" dirty="0" smtClean="0"/>
              <a:t>Para la realización del análisis de suelo se procedió a determinar los siguientes parámetros químicos: </a:t>
            </a:r>
          </a:p>
          <a:p>
            <a:pPr marL="0" indent="0" algn="just">
              <a:buNone/>
            </a:pPr>
            <a:r>
              <a:rPr lang="es-ES" dirty="0" smtClean="0"/>
              <a:t>- p</a:t>
            </a:r>
            <a:r>
              <a:rPr lang="es-ES" dirty="0"/>
              <a:t>H</a:t>
            </a:r>
          </a:p>
          <a:p>
            <a:pPr marL="0" indent="0" algn="just">
              <a:buNone/>
            </a:pPr>
            <a:r>
              <a:rPr lang="es-ES" dirty="0" smtClean="0"/>
              <a:t>- Conductividad eléctrica</a:t>
            </a:r>
          </a:p>
          <a:p>
            <a:pPr marL="0" indent="0" algn="just">
              <a:buNone/>
            </a:pPr>
            <a:r>
              <a:rPr lang="es-ES" dirty="0" smtClean="0"/>
              <a:t>- Cantidad de solidos totales disueltos </a:t>
            </a:r>
          </a:p>
          <a:p>
            <a:endParaRPr lang="es-ES" dirty="0"/>
          </a:p>
        </p:txBody>
      </p:sp>
      <p:sp>
        <p:nvSpPr>
          <p:cNvPr id="5" name="Marcador de contenido 2"/>
          <p:cNvSpPr txBox="1">
            <a:spLocks/>
          </p:cNvSpPr>
          <p:nvPr/>
        </p:nvSpPr>
        <p:spPr>
          <a:xfrm>
            <a:off x="677334" y="4482681"/>
            <a:ext cx="8596668" cy="96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S" dirty="0" smtClean="0"/>
              <a:t>Las unidades experimentales se distribuyeron bajo un diseño completamente al azar.</a:t>
            </a:r>
            <a:endParaRPr lang="es-ES" dirty="0"/>
          </a:p>
        </p:txBody>
      </p:sp>
    </p:spTree>
    <p:extLst>
      <p:ext uri="{BB962C8B-B14F-4D97-AF65-F5344CB8AC3E}">
        <p14:creationId xmlns:p14="http://schemas.microsoft.com/office/powerpoint/2010/main" val="4179297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822158"/>
          </a:xfrm>
        </p:spPr>
        <p:txBody>
          <a:bodyPr/>
          <a:lstStyle/>
          <a:p>
            <a:pPr algn="ctr"/>
            <a:r>
              <a:rPr lang="es-ES" dirty="0" smtClean="0">
                <a:solidFill>
                  <a:schemeClr val="tx1"/>
                </a:solidFill>
              </a:rPr>
              <a:t>INTRODUCCIÓN</a:t>
            </a:r>
            <a:endParaRPr lang="es-ES" dirty="0">
              <a:solidFill>
                <a:schemeClr val="tx1"/>
              </a:solidFill>
            </a:endParaRPr>
          </a:p>
        </p:txBody>
      </p:sp>
      <p:sp>
        <p:nvSpPr>
          <p:cNvPr id="3" name="Marcador de contenido 2"/>
          <p:cNvSpPr>
            <a:spLocks noGrp="1"/>
          </p:cNvSpPr>
          <p:nvPr>
            <p:ph idx="1"/>
          </p:nvPr>
        </p:nvSpPr>
        <p:spPr>
          <a:xfrm>
            <a:off x="505326" y="1564106"/>
            <a:ext cx="8973213" cy="4482352"/>
          </a:xfrm>
        </p:spPr>
        <p:txBody>
          <a:bodyPr>
            <a:normAutofit/>
          </a:bodyPr>
          <a:lstStyle/>
          <a:p>
            <a:pPr algn="just"/>
            <a:r>
              <a:rPr lang="es-ES" dirty="0"/>
              <a:t>Son aluminosilicatos hidratados de cationes alcalinos y alcalinotérreos que poseen una estructura tridimensional cristalina</a:t>
            </a:r>
            <a:r>
              <a:rPr lang="es-ES" dirty="0" smtClean="0"/>
              <a:t>. </a:t>
            </a:r>
          </a:p>
          <a:p>
            <a:pPr algn="just"/>
            <a:r>
              <a:rPr lang="es-ES" dirty="0" smtClean="0"/>
              <a:t>Zeolita: </a:t>
            </a:r>
            <a:r>
              <a:rPr lang="es-ES" dirty="0" err="1" smtClean="0"/>
              <a:t>zein</a:t>
            </a:r>
            <a:r>
              <a:rPr lang="es-ES" dirty="0" smtClean="0"/>
              <a:t>=hierve y </a:t>
            </a:r>
            <a:r>
              <a:rPr lang="es-ES" dirty="0" err="1" smtClean="0"/>
              <a:t>lithos</a:t>
            </a:r>
            <a:r>
              <a:rPr lang="es-ES" dirty="0" smtClean="0"/>
              <a:t>=piedra. Su origen es volcánico.</a:t>
            </a:r>
          </a:p>
          <a:p>
            <a:pPr algn="just"/>
            <a:r>
              <a:rPr lang="es-ES" dirty="0" smtClean="0"/>
              <a:t>Capacidad de hidratarse y deshidratarse de forma reversible.</a:t>
            </a:r>
          </a:p>
          <a:p>
            <a:pPr algn="just"/>
            <a:r>
              <a:rPr lang="es-ES" dirty="0" smtClean="0"/>
              <a:t>Capacidad de retención de humedad y movimiento del agua importantes para la germinación y desarrollo de las plantas.</a:t>
            </a:r>
          </a:p>
          <a:p>
            <a:pPr algn="just"/>
            <a:r>
              <a:rPr lang="es-ES" dirty="0" smtClean="0"/>
              <a:t>En los sustratos es importante el tamaño de partícula (dentro y entre partículas) ya que este determina el grado de porosidad de los mismos. Relación agua-aire</a:t>
            </a:r>
          </a:p>
          <a:p>
            <a:pPr algn="just"/>
            <a:r>
              <a:rPr lang="es-ES" dirty="0" smtClean="0"/>
              <a:t>Estudios determinaron una correlación entre tamaño de partícula y tamaño de poro en la zeolita, determinando que la porosidad interna de este material puede tener un efecto significativo en la capacidad de retención de agua.</a:t>
            </a:r>
            <a:endParaRPr lang="es-ES" dirty="0"/>
          </a:p>
          <a:p>
            <a:pPr algn="just"/>
            <a:r>
              <a:rPr lang="es-ES" dirty="0" smtClean="0"/>
              <a:t>Propagación de forestales en nuestro medio.</a:t>
            </a:r>
          </a:p>
        </p:txBody>
      </p:sp>
    </p:spTree>
    <p:extLst>
      <p:ext uri="{BB962C8B-B14F-4D97-AF65-F5344CB8AC3E}">
        <p14:creationId xmlns:p14="http://schemas.microsoft.com/office/powerpoint/2010/main" val="2735297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501312"/>
            <a:ext cx="8596668" cy="677779"/>
          </a:xfrm>
        </p:spPr>
        <p:txBody>
          <a:bodyPr/>
          <a:lstStyle/>
          <a:p>
            <a:pPr algn="ctr"/>
            <a:r>
              <a:rPr lang="es-ES" dirty="0" smtClean="0">
                <a:solidFill>
                  <a:schemeClr val="tx1"/>
                </a:solidFill>
              </a:rPr>
              <a:t>RESULTADOS Y DISCUSIÓN </a:t>
            </a:r>
            <a:endParaRPr lang="es-ES" dirty="0">
              <a:solidFill>
                <a:schemeClr val="tx1"/>
              </a:solidFill>
            </a:endParaRPr>
          </a:p>
        </p:txBody>
      </p:sp>
      <p:sp>
        <p:nvSpPr>
          <p:cNvPr id="3" name="Marcador de contenido 2"/>
          <p:cNvSpPr>
            <a:spLocks noGrp="1"/>
          </p:cNvSpPr>
          <p:nvPr>
            <p:ph idx="1"/>
          </p:nvPr>
        </p:nvSpPr>
        <p:spPr>
          <a:xfrm>
            <a:off x="677334" y="1294316"/>
            <a:ext cx="8596668" cy="402138"/>
          </a:xfrm>
        </p:spPr>
        <p:txBody>
          <a:bodyPr/>
          <a:lstStyle/>
          <a:p>
            <a:pPr marL="0" indent="0">
              <a:buNone/>
            </a:pPr>
            <a:r>
              <a:rPr lang="es-ES" dirty="0" smtClean="0"/>
              <a:t>1) CARACTERIZACIÓN </a:t>
            </a:r>
            <a:r>
              <a:rPr lang="es-ES" dirty="0"/>
              <a:t>DE SUSTRATOS</a:t>
            </a:r>
          </a:p>
        </p:txBody>
      </p:sp>
      <p:graphicFrame>
        <p:nvGraphicFramePr>
          <p:cNvPr id="4" name="Tabla 3"/>
          <p:cNvGraphicFramePr>
            <a:graphicFrameLocks noGrp="1"/>
          </p:cNvGraphicFramePr>
          <p:nvPr>
            <p:extLst>
              <p:ext uri="{D42A27DB-BD31-4B8C-83A1-F6EECF244321}">
                <p14:modId xmlns:p14="http://schemas.microsoft.com/office/powerpoint/2010/main" val="957242951"/>
              </p:ext>
            </p:extLst>
          </p:nvPr>
        </p:nvGraphicFramePr>
        <p:xfrm>
          <a:off x="2320283" y="1696454"/>
          <a:ext cx="5582652" cy="2560320"/>
        </p:xfrm>
        <a:graphic>
          <a:graphicData uri="http://schemas.openxmlformats.org/drawingml/2006/table">
            <a:tbl>
              <a:tblPr firstRow="1" firstCol="1" bandRow="1">
                <a:tableStyleId>{5C22544A-7EE6-4342-B048-85BDC9FD1C3A}</a:tableStyleId>
              </a:tblPr>
              <a:tblGrid>
                <a:gridCol w="1589837"/>
                <a:gridCol w="1414925"/>
                <a:gridCol w="1414925"/>
                <a:gridCol w="1162965"/>
              </a:tblGrid>
              <a:tr h="264313">
                <a:tc rowSpan="2">
                  <a:txBody>
                    <a:bodyPr/>
                    <a:lstStyle/>
                    <a:p>
                      <a:pPr algn="ctr">
                        <a:lnSpc>
                          <a:spcPct val="200000"/>
                        </a:lnSpc>
                        <a:spcAft>
                          <a:spcPts val="0"/>
                        </a:spcAft>
                      </a:pPr>
                      <a:r>
                        <a:rPr lang="es-ES" sz="1200" dirty="0">
                          <a:effectLst/>
                        </a:rPr>
                        <a:t>Tratamientos</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gridSpan="3">
                  <a:txBody>
                    <a:bodyPr/>
                    <a:lstStyle/>
                    <a:p>
                      <a:pPr algn="ctr">
                        <a:lnSpc>
                          <a:spcPct val="200000"/>
                        </a:lnSpc>
                        <a:spcAft>
                          <a:spcPts val="0"/>
                        </a:spcAft>
                      </a:pPr>
                      <a:r>
                        <a:rPr lang="es-ES" sz="1200" dirty="0">
                          <a:effectLst/>
                        </a:rPr>
                        <a:t>Propiedades Químicas  </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hMerge="1">
                  <a:txBody>
                    <a:bodyPr/>
                    <a:lstStyle/>
                    <a:p>
                      <a:endParaRPr lang="es-ES"/>
                    </a:p>
                  </a:txBody>
                  <a:tcPr/>
                </a:tc>
                <a:tc hMerge="1">
                  <a:txBody>
                    <a:bodyPr/>
                    <a:lstStyle/>
                    <a:p>
                      <a:endParaRPr lang="es-ES"/>
                    </a:p>
                  </a:txBody>
                  <a:tcPr/>
                </a:tc>
              </a:tr>
              <a:tr h="280044">
                <a:tc vMerge="1">
                  <a:txBody>
                    <a:bodyPr/>
                    <a:lstStyle/>
                    <a:p>
                      <a:endParaRPr lang="es-ES"/>
                    </a:p>
                  </a:txBody>
                  <a:tcPr/>
                </a:tc>
                <a:tc>
                  <a:txBody>
                    <a:bodyPr/>
                    <a:lstStyle/>
                    <a:p>
                      <a:pPr algn="ctr">
                        <a:lnSpc>
                          <a:spcPct val="200000"/>
                        </a:lnSpc>
                        <a:spcAft>
                          <a:spcPts val="0"/>
                        </a:spcAft>
                      </a:pPr>
                      <a:r>
                        <a:rPr lang="es-ES" sz="1200">
                          <a:effectLst/>
                        </a:rPr>
                        <a:t>Ph</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S" sz="1200" dirty="0">
                          <a:effectLst/>
                        </a:rPr>
                        <a:t>CE</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S" sz="1200">
                          <a:effectLst/>
                        </a:rPr>
                        <a:t>TDS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r>
              <a:tr h="357954">
                <a:tc>
                  <a:txBody>
                    <a:bodyPr/>
                    <a:lstStyle/>
                    <a:p>
                      <a:pPr algn="ctr">
                        <a:lnSpc>
                          <a:spcPct val="200000"/>
                        </a:lnSpc>
                        <a:spcAft>
                          <a:spcPts val="0"/>
                        </a:spcAft>
                      </a:pPr>
                      <a:r>
                        <a:rPr lang="es-ES" sz="1200">
                          <a:effectLst/>
                        </a:rPr>
                        <a:t>T0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dirty="0">
                          <a:effectLst/>
                        </a:rPr>
                        <a:t>6.50</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a:effectLst/>
                        </a:rPr>
                        <a:t>0.37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a:effectLst/>
                        </a:rPr>
                        <a:t>0.19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r>
              <a:tr h="357954">
                <a:tc>
                  <a:txBody>
                    <a:bodyPr/>
                    <a:lstStyle/>
                    <a:p>
                      <a:pPr algn="ctr">
                        <a:lnSpc>
                          <a:spcPct val="200000"/>
                        </a:lnSpc>
                        <a:spcAft>
                          <a:spcPts val="0"/>
                        </a:spcAft>
                      </a:pPr>
                      <a:r>
                        <a:rPr lang="es-ES" sz="1200">
                          <a:effectLst/>
                        </a:rPr>
                        <a:t>T1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dirty="0">
                          <a:effectLst/>
                        </a:rPr>
                        <a:t>7.67</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a:effectLst/>
                        </a:rPr>
                        <a:t>0.68</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a:effectLst/>
                        </a:rPr>
                        <a:t>0.33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r>
              <a:tr h="357954">
                <a:tc>
                  <a:txBody>
                    <a:bodyPr/>
                    <a:lstStyle/>
                    <a:p>
                      <a:pPr algn="ctr">
                        <a:lnSpc>
                          <a:spcPct val="200000"/>
                        </a:lnSpc>
                        <a:spcAft>
                          <a:spcPts val="0"/>
                        </a:spcAft>
                      </a:pPr>
                      <a:r>
                        <a:rPr lang="es-ES" sz="1200">
                          <a:effectLst/>
                        </a:rPr>
                        <a:t>T2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dirty="0">
                          <a:effectLst/>
                        </a:rPr>
                        <a:t>8.27</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a:effectLst/>
                        </a:rPr>
                        <a:t>0.60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a:effectLst/>
                        </a:rPr>
                        <a:t>0.30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r>
              <a:tr h="357954">
                <a:tc>
                  <a:txBody>
                    <a:bodyPr/>
                    <a:lstStyle/>
                    <a:p>
                      <a:pPr algn="ctr">
                        <a:lnSpc>
                          <a:spcPct val="200000"/>
                        </a:lnSpc>
                        <a:spcAft>
                          <a:spcPts val="0"/>
                        </a:spcAft>
                      </a:pPr>
                      <a:r>
                        <a:rPr lang="es-ES" sz="1200">
                          <a:effectLst/>
                        </a:rPr>
                        <a:t>T3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dirty="0">
                          <a:effectLst/>
                        </a:rPr>
                        <a:t>7.46</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a:effectLst/>
                        </a:rPr>
                        <a:t>1.16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a:effectLst/>
                        </a:rPr>
                        <a:t>0.53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r>
              <a:tr h="357954">
                <a:tc>
                  <a:txBody>
                    <a:bodyPr/>
                    <a:lstStyle/>
                    <a:p>
                      <a:pPr algn="ctr">
                        <a:lnSpc>
                          <a:spcPct val="200000"/>
                        </a:lnSpc>
                        <a:spcAft>
                          <a:spcPts val="0"/>
                        </a:spcAft>
                      </a:pPr>
                      <a:r>
                        <a:rPr lang="es-ES" sz="1200" dirty="0">
                          <a:effectLst/>
                        </a:rPr>
                        <a:t>T4</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dirty="0">
                          <a:effectLst/>
                        </a:rPr>
                        <a:t>7.22</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a:effectLst/>
                        </a:rPr>
                        <a:t>0.61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dirty="0">
                          <a:effectLst/>
                        </a:rPr>
                        <a:t>0.30</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033074657"/>
              </p:ext>
            </p:extLst>
          </p:nvPr>
        </p:nvGraphicFramePr>
        <p:xfrm>
          <a:off x="3393616" y="4713096"/>
          <a:ext cx="3356648" cy="1097280"/>
        </p:xfrm>
        <a:graphic>
          <a:graphicData uri="http://schemas.openxmlformats.org/drawingml/2006/table">
            <a:tbl>
              <a:tblPr firstRow="1" firstCol="1" bandRow="1">
                <a:tableStyleId>{5C22544A-7EE6-4342-B048-85BDC9FD1C3A}</a:tableStyleId>
              </a:tblPr>
              <a:tblGrid>
                <a:gridCol w="1478707"/>
                <a:gridCol w="389336"/>
                <a:gridCol w="679688"/>
                <a:gridCol w="808917"/>
              </a:tblGrid>
              <a:tr h="384997">
                <a:tc>
                  <a:txBody>
                    <a:bodyPr/>
                    <a:lstStyle/>
                    <a:p>
                      <a:pPr algn="just">
                        <a:lnSpc>
                          <a:spcPct val="200000"/>
                        </a:lnSpc>
                        <a:spcAft>
                          <a:spcPts val="0"/>
                        </a:spcAft>
                      </a:pPr>
                      <a:r>
                        <a:rPr lang="es-ES" sz="1200" dirty="0">
                          <a:effectLst/>
                        </a:rPr>
                        <a:t>Fuentes de Variación </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200" dirty="0">
                          <a:effectLst/>
                        </a:rPr>
                        <a:t>GL</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200">
                          <a:effectLst/>
                        </a:rPr>
                        <a:t>SC</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200">
                          <a:effectLst/>
                        </a:rPr>
                        <a:t>CM</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just">
                        <a:lnSpc>
                          <a:spcPct val="200000"/>
                        </a:lnSpc>
                        <a:spcAft>
                          <a:spcPts val="0"/>
                        </a:spcAft>
                      </a:pPr>
                      <a:r>
                        <a:rPr lang="es-ES" sz="1200">
                          <a:effectLst/>
                        </a:rPr>
                        <a:t>Tratamientos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200">
                          <a:effectLst/>
                        </a:rPr>
                        <a:t>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200">
                          <a:effectLst/>
                        </a:rPr>
                        <a:t>159,79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200" dirty="0">
                          <a:effectLst/>
                        </a:rPr>
                        <a:t>79,89*</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7" name="Rectangle 1"/>
          <p:cNvSpPr>
            <a:spLocks noChangeArrowheads="1"/>
          </p:cNvSpPr>
          <p:nvPr/>
        </p:nvSpPr>
        <p:spPr bwMode="auto">
          <a:xfrm>
            <a:off x="3393619" y="5779548"/>
            <a:ext cx="1055826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*Significación estadística al 0,05 de probabilidad</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95063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chemeClr val="tx1"/>
                </a:solidFill>
              </a:rPr>
              <a:t>Análisis de Suelos:</a:t>
            </a:r>
            <a:endParaRPr lang="es-ES" dirty="0">
              <a:solidFill>
                <a:schemeClr val="tx1"/>
              </a:solidFill>
            </a:endParaRP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615" y="1590348"/>
            <a:ext cx="7023536" cy="5267652"/>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8851" y="0"/>
            <a:ext cx="3851031" cy="6858000"/>
          </a:xfrm>
          <a:prstGeom prst="rect">
            <a:avLst/>
          </a:prstGeom>
        </p:spPr>
      </p:pic>
    </p:spTree>
    <p:extLst>
      <p:ext uri="{BB962C8B-B14F-4D97-AF65-F5344CB8AC3E}">
        <p14:creationId xmlns:p14="http://schemas.microsoft.com/office/powerpoint/2010/main" val="340864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chemeClr val="tx1"/>
                </a:solidFill>
              </a:rPr>
              <a:t>Análisis del Tiempo de Germinación</a:t>
            </a:r>
            <a:endParaRPr lang="es-ES" dirty="0">
              <a:solidFill>
                <a:schemeClr val="tx1"/>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669876210"/>
              </p:ext>
            </p:extLst>
          </p:nvPr>
        </p:nvGraphicFramePr>
        <p:xfrm>
          <a:off x="314079" y="2232710"/>
          <a:ext cx="4909911" cy="2560320"/>
        </p:xfrm>
        <a:graphic>
          <a:graphicData uri="http://schemas.openxmlformats.org/drawingml/2006/table">
            <a:tbl>
              <a:tblPr firstRow="1" firstCol="1" bandRow="1">
                <a:tableStyleId>{5C22544A-7EE6-4342-B048-85BDC9FD1C3A}</a:tableStyleId>
              </a:tblPr>
              <a:tblGrid>
                <a:gridCol w="1641447"/>
                <a:gridCol w="1634232"/>
                <a:gridCol w="1634232"/>
              </a:tblGrid>
              <a:tr h="346172">
                <a:tc rowSpan="2">
                  <a:txBody>
                    <a:bodyPr/>
                    <a:lstStyle/>
                    <a:p>
                      <a:pPr algn="ctr">
                        <a:lnSpc>
                          <a:spcPct val="200000"/>
                        </a:lnSpc>
                        <a:spcAft>
                          <a:spcPts val="0"/>
                        </a:spcAft>
                      </a:pPr>
                      <a:r>
                        <a:rPr lang="es-ES" sz="1200" dirty="0">
                          <a:effectLst/>
                        </a:rPr>
                        <a:t>Tratamientos</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gridSpan="2">
                  <a:txBody>
                    <a:bodyPr/>
                    <a:lstStyle/>
                    <a:p>
                      <a:pPr algn="ctr">
                        <a:lnSpc>
                          <a:spcPct val="200000"/>
                        </a:lnSpc>
                        <a:spcAft>
                          <a:spcPts val="0"/>
                        </a:spcAft>
                      </a:pPr>
                      <a:r>
                        <a:rPr lang="es-ES" sz="1200">
                          <a:effectLst/>
                        </a:rPr>
                        <a:t>Germinación (días)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hMerge="1">
                  <a:txBody>
                    <a:bodyPr/>
                    <a:lstStyle/>
                    <a:p>
                      <a:endParaRPr lang="es-ES"/>
                    </a:p>
                  </a:txBody>
                  <a:tcPr/>
                </a:tc>
              </a:tr>
              <a:tr h="358299">
                <a:tc vMerge="1">
                  <a:txBody>
                    <a:bodyPr/>
                    <a:lstStyle/>
                    <a:p>
                      <a:endParaRPr lang="es-ES"/>
                    </a:p>
                  </a:txBody>
                  <a:tcPr/>
                </a:tc>
                <a:tc>
                  <a:txBody>
                    <a:bodyPr/>
                    <a:lstStyle/>
                    <a:p>
                      <a:pPr algn="ctr">
                        <a:lnSpc>
                          <a:spcPct val="200000"/>
                        </a:lnSpc>
                        <a:spcAft>
                          <a:spcPts val="0"/>
                        </a:spcAft>
                      </a:pPr>
                      <a:r>
                        <a:rPr lang="es-ES" sz="1200">
                          <a:effectLst/>
                        </a:rPr>
                        <a:t>Eucalipto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S" sz="1200">
                          <a:effectLst/>
                        </a:rPr>
                        <a:t>Ciprés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346172">
                <a:tc>
                  <a:txBody>
                    <a:bodyPr/>
                    <a:lstStyle/>
                    <a:p>
                      <a:pPr algn="ctr">
                        <a:lnSpc>
                          <a:spcPct val="200000"/>
                        </a:lnSpc>
                        <a:spcAft>
                          <a:spcPts val="0"/>
                        </a:spcAft>
                      </a:pPr>
                      <a:r>
                        <a:rPr lang="es-ES" sz="1200">
                          <a:effectLst/>
                        </a:rPr>
                        <a:t>T0</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a:effectLst/>
                        </a:rPr>
                        <a:t>39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a:effectLst/>
                        </a:rPr>
                        <a:t>39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346172">
                <a:tc>
                  <a:txBody>
                    <a:bodyPr/>
                    <a:lstStyle/>
                    <a:p>
                      <a:pPr algn="ctr">
                        <a:lnSpc>
                          <a:spcPct val="200000"/>
                        </a:lnSpc>
                        <a:spcAft>
                          <a:spcPts val="0"/>
                        </a:spcAft>
                      </a:pPr>
                      <a:r>
                        <a:rPr lang="es-ES" sz="1200">
                          <a:effectLst/>
                        </a:rPr>
                        <a:t>T1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a:effectLst/>
                        </a:rPr>
                        <a:t>33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a:effectLst/>
                        </a:rPr>
                        <a:t>39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346172">
                <a:tc>
                  <a:txBody>
                    <a:bodyPr/>
                    <a:lstStyle/>
                    <a:p>
                      <a:pPr algn="ctr">
                        <a:lnSpc>
                          <a:spcPct val="200000"/>
                        </a:lnSpc>
                        <a:spcAft>
                          <a:spcPts val="0"/>
                        </a:spcAft>
                      </a:pPr>
                      <a:r>
                        <a:rPr lang="es-ES" sz="1200">
                          <a:effectLst/>
                        </a:rPr>
                        <a:t>T2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a:effectLst/>
                        </a:rPr>
                        <a:t>27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a:effectLst/>
                        </a:rPr>
                        <a:t>39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346172">
                <a:tc>
                  <a:txBody>
                    <a:bodyPr/>
                    <a:lstStyle/>
                    <a:p>
                      <a:pPr algn="ctr">
                        <a:lnSpc>
                          <a:spcPct val="200000"/>
                        </a:lnSpc>
                        <a:spcAft>
                          <a:spcPts val="0"/>
                        </a:spcAft>
                      </a:pPr>
                      <a:r>
                        <a:rPr lang="es-ES" sz="1200">
                          <a:effectLst/>
                        </a:rPr>
                        <a:t>T3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a:effectLst/>
                        </a:rPr>
                        <a:t>39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a:effectLst/>
                        </a:rPr>
                        <a:t>33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346172">
                <a:tc>
                  <a:txBody>
                    <a:bodyPr/>
                    <a:lstStyle/>
                    <a:p>
                      <a:pPr algn="ctr">
                        <a:lnSpc>
                          <a:spcPct val="200000"/>
                        </a:lnSpc>
                        <a:spcAft>
                          <a:spcPts val="0"/>
                        </a:spcAft>
                      </a:pPr>
                      <a:r>
                        <a:rPr lang="es-ES" sz="1200">
                          <a:effectLst/>
                        </a:rPr>
                        <a:t>T4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dirty="0">
                          <a:effectLst/>
                        </a:rPr>
                        <a:t>39</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ES" sz="1200" dirty="0">
                          <a:effectLst/>
                        </a:rPr>
                        <a:t>33</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487057965"/>
              </p:ext>
            </p:extLst>
          </p:nvPr>
        </p:nvGraphicFramePr>
        <p:xfrm>
          <a:off x="5563699" y="1709618"/>
          <a:ext cx="3943555" cy="1145453"/>
        </p:xfrm>
        <a:graphic>
          <a:graphicData uri="http://schemas.openxmlformats.org/drawingml/2006/table">
            <a:tbl>
              <a:tblPr firstRow="1" firstCol="1" bandRow="1">
                <a:tableStyleId>{5C22544A-7EE6-4342-B048-85BDC9FD1C3A}</a:tableStyleId>
              </a:tblPr>
              <a:tblGrid>
                <a:gridCol w="788711"/>
                <a:gridCol w="788711"/>
                <a:gridCol w="788711"/>
                <a:gridCol w="788711"/>
                <a:gridCol w="788711"/>
              </a:tblGrid>
              <a:tr h="494963">
                <a:tc>
                  <a:txBody>
                    <a:bodyPr/>
                    <a:lstStyle/>
                    <a:p>
                      <a:pPr algn="just">
                        <a:lnSpc>
                          <a:spcPct val="107000"/>
                        </a:lnSpc>
                        <a:spcAft>
                          <a:spcPts val="0"/>
                        </a:spcAft>
                      </a:pPr>
                      <a:r>
                        <a:rPr lang="es-ES" sz="1200">
                          <a:effectLst/>
                        </a:rPr>
                        <a:t>Fuentes de Variación</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es-ES" sz="1200">
                          <a:effectLst/>
                        </a:rPr>
                        <a:t>GL</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es-ES" sz="1200">
                          <a:effectLst/>
                        </a:rPr>
                        <a:t>SC</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es-ES" sz="1200">
                          <a:effectLst/>
                        </a:rPr>
                        <a:t>CM</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es-ES" sz="1200">
                          <a:effectLst/>
                        </a:rPr>
                        <a:t>p-valor</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279166">
                <a:tc>
                  <a:txBody>
                    <a:bodyPr/>
                    <a:lstStyle/>
                    <a:p>
                      <a:pPr algn="just">
                        <a:lnSpc>
                          <a:spcPct val="107000"/>
                        </a:lnSpc>
                        <a:spcAft>
                          <a:spcPts val="0"/>
                        </a:spcAft>
                      </a:pPr>
                      <a:r>
                        <a:rPr lang="es-ES" sz="1200">
                          <a:effectLst/>
                        </a:rPr>
                        <a:t>Eucalipto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es-ES" sz="1200">
                          <a:effectLst/>
                        </a:rPr>
                        <a:t>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es-ES" sz="1200">
                          <a:effectLst/>
                        </a:rPr>
                        <a:t>828,11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es-ES" sz="1200">
                          <a:effectLst/>
                        </a:rPr>
                        <a:t>207,02*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S" sz="1100">
                          <a:effectLst/>
                        </a:rPr>
                        <a:t>&lt;0,001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79166">
                <a:tc>
                  <a:txBody>
                    <a:bodyPr/>
                    <a:lstStyle/>
                    <a:p>
                      <a:pPr algn="just">
                        <a:lnSpc>
                          <a:spcPct val="107000"/>
                        </a:lnSpc>
                        <a:spcAft>
                          <a:spcPts val="0"/>
                        </a:spcAft>
                      </a:pPr>
                      <a:r>
                        <a:rPr lang="es-ES" sz="1200">
                          <a:effectLst/>
                        </a:rPr>
                        <a:t>Ciprés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es-ES" sz="1200">
                          <a:effectLst/>
                        </a:rPr>
                        <a:t>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es-ES" sz="1200">
                          <a:effectLst/>
                        </a:rPr>
                        <a:t>168,28</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es-ES" sz="1200">
                          <a:effectLst/>
                        </a:rPr>
                        <a:t>42,07*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ES" sz="1100" dirty="0">
                          <a:effectLst/>
                        </a:rPr>
                        <a:t>&lt;0,001</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6" name="Rectangle 1"/>
          <p:cNvSpPr>
            <a:spLocks noChangeArrowheads="1"/>
          </p:cNvSpPr>
          <p:nvPr/>
        </p:nvSpPr>
        <p:spPr bwMode="auto">
          <a:xfrm>
            <a:off x="5448822" y="2863637"/>
            <a:ext cx="1477529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*Significación estadística al 0,05 de probabilidad</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7" name="Gráfico 6">
            <a:extLst>
              <a:ext uri="{FF2B5EF4-FFF2-40B4-BE49-F238E27FC236}">
                <a16:creationId xmlns:lc="http://schemas.openxmlformats.org/drawingml/2006/lockedCanvas" xmlns:a16="http://schemas.microsoft.com/office/drawing/2014/main" xmlns:w16se="http://schemas.microsoft.com/office/word/2015/wordml/symex" xmlns:w16cid="http://schemas.microsoft.com/office/word/2016/wordml/cid"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9588ABAD-91B1-4EEE-932A-2B5806761E0B}"/>
              </a:ext>
            </a:extLst>
          </p:cNvPr>
          <p:cNvGraphicFramePr/>
          <p:nvPr>
            <p:extLst>
              <p:ext uri="{D42A27DB-BD31-4B8C-83A1-F6EECF244321}">
                <p14:modId xmlns:p14="http://schemas.microsoft.com/office/powerpoint/2010/main" val="716844216"/>
              </p:ext>
            </p:extLst>
          </p:nvPr>
        </p:nvGraphicFramePr>
        <p:xfrm>
          <a:off x="5448822" y="3623152"/>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31049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chemeClr val="tx1"/>
                </a:solidFill>
              </a:rPr>
              <a:t>Análisis de la Altura de las especies forestales Eucalipto y Ciprés</a:t>
            </a:r>
            <a:endParaRPr lang="es-ES" dirty="0">
              <a:solidFill>
                <a:schemeClr val="tx1"/>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62529572"/>
              </p:ext>
            </p:extLst>
          </p:nvPr>
        </p:nvGraphicFramePr>
        <p:xfrm>
          <a:off x="1125241" y="2449447"/>
          <a:ext cx="7700854" cy="1200150"/>
        </p:xfrm>
        <a:graphic>
          <a:graphicData uri="http://schemas.openxmlformats.org/drawingml/2006/table">
            <a:tbl>
              <a:tblPr firstRow="1" firstCol="1" bandRow="1">
                <a:tableStyleId>{5C22544A-7EE6-4342-B048-85BDC9FD1C3A}</a:tableStyleId>
              </a:tblPr>
              <a:tblGrid>
                <a:gridCol w="1069267"/>
                <a:gridCol w="1107486"/>
                <a:gridCol w="463971"/>
                <a:gridCol w="964384"/>
                <a:gridCol w="983939"/>
                <a:gridCol w="1034602"/>
                <a:gridCol w="584853"/>
                <a:gridCol w="674625"/>
                <a:gridCol w="817727"/>
              </a:tblGrid>
              <a:tr h="200025">
                <a:tc>
                  <a:txBody>
                    <a:bodyPr/>
                    <a:lstStyle/>
                    <a:p>
                      <a:pPr>
                        <a:lnSpc>
                          <a:spcPct val="107000"/>
                        </a:lnSpc>
                        <a:spcAft>
                          <a:spcPts val="0"/>
                        </a:spcAft>
                      </a:pPr>
                      <a:r>
                        <a:rPr lang="es-ES" sz="1100" dirty="0">
                          <a:effectLst/>
                        </a:rPr>
                        <a:t> </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gridSpan="4">
                  <a:txBody>
                    <a:bodyPr/>
                    <a:lstStyle/>
                    <a:p>
                      <a:pPr algn="ctr">
                        <a:lnSpc>
                          <a:spcPct val="107000"/>
                        </a:lnSpc>
                        <a:spcAft>
                          <a:spcPts val="0"/>
                        </a:spcAft>
                      </a:pPr>
                      <a:r>
                        <a:rPr lang="es-ES" sz="1200">
                          <a:effectLst/>
                        </a:rPr>
                        <a:t>Eucalipto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hMerge="1">
                  <a:txBody>
                    <a:bodyPr/>
                    <a:lstStyle/>
                    <a:p>
                      <a:endParaRPr lang="es-ES"/>
                    </a:p>
                  </a:txBody>
                  <a:tcPr/>
                </a:tc>
                <a:tc hMerge="1">
                  <a:txBody>
                    <a:bodyPr/>
                    <a:lstStyle/>
                    <a:p>
                      <a:endParaRPr lang="es-ES"/>
                    </a:p>
                  </a:txBody>
                  <a:tcPr/>
                </a:tc>
                <a:tc hMerge="1">
                  <a:txBody>
                    <a:bodyPr/>
                    <a:lstStyle/>
                    <a:p>
                      <a:endParaRPr lang="es-ES"/>
                    </a:p>
                  </a:txBody>
                  <a:tcPr/>
                </a:tc>
                <a:tc gridSpan="3">
                  <a:txBody>
                    <a:bodyPr/>
                    <a:lstStyle/>
                    <a:p>
                      <a:pPr algn="ctr">
                        <a:lnSpc>
                          <a:spcPct val="107000"/>
                        </a:lnSpc>
                        <a:spcAft>
                          <a:spcPts val="0"/>
                        </a:spcAft>
                      </a:pPr>
                      <a:r>
                        <a:rPr lang="es-ES" sz="1200">
                          <a:effectLst/>
                        </a:rPr>
                        <a:t>Ciprés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hMerge="1">
                  <a:txBody>
                    <a:bodyPr/>
                    <a:lstStyle/>
                    <a:p>
                      <a:endParaRPr lang="es-ES"/>
                    </a:p>
                  </a:txBody>
                  <a:tcPr/>
                </a:tc>
                <a:tc hMerge="1">
                  <a:txBody>
                    <a:bodyPr/>
                    <a:lstStyle/>
                    <a:p>
                      <a:endParaRPr lang="es-ES"/>
                    </a:p>
                  </a:txBody>
                  <a:tcPr/>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a:effectLst/>
                        </a:rPr>
                        <a:t>F.V.</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SC</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gl</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CM</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p-valor</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SC</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gl</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CM</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p-valor</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a:effectLst/>
                        </a:rPr>
                        <a:t>Modelo.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11545,49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2886,37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&lt;0,0001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19,29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4,82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0,0191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a:effectLst/>
                        </a:rPr>
                        <a:t>Tratamiento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11545,49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2886,37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&lt;0,0001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19,29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4,82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0,0191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a:effectLst/>
                        </a:rPr>
                        <a:t>Error</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25938,55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562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46,15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170,78</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109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1,57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1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a:effectLst/>
                        </a:rPr>
                        <a:t>Total</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37484,04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566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100" dirty="0">
                          <a:effectLst/>
                        </a:rPr>
                        <a:t> </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190,07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113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100" dirty="0">
                          <a:effectLst/>
                        </a:rPr>
                        <a:t> </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5" name="Rectángulo 4"/>
          <p:cNvSpPr/>
          <p:nvPr/>
        </p:nvSpPr>
        <p:spPr>
          <a:xfrm>
            <a:off x="1125113" y="3429286"/>
            <a:ext cx="3727302" cy="457626"/>
          </a:xfrm>
          <a:prstGeom prst="rect">
            <a:avLst/>
          </a:prstGeom>
        </p:spPr>
        <p:txBody>
          <a:bodyPr wrap="none">
            <a:spAutoFit/>
          </a:bodyPr>
          <a:lstStyle/>
          <a:p>
            <a:pPr algn="just">
              <a:lnSpc>
                <a:spcPct val="200000"/>
              </a:lnSpc>
              <a:spcAft>
                <a:spcPts val="0"/>
              </a:spcAft>
            </a:pPr>
            <a:r>
              <a:rPr lang="es-ES" sz="1400" dirty="0">
                <a:latin typeface="Times New Roman" panose="02020603050405020304" pitchFamily="18" charset="0"/>
                <a:ea typeface="Times New Roman" panose="02020603050405020304" pitchFamily="18" charset="0"/>
              </a:rPr>
              <a:t>*Significación estadística al 0,05 de probabilidad</a:t>
            </a:r>
            <a:endParaRPr lang="es-ES" sz="1400" dirty="0">
              <a:effectLst/>
              <a:latin typeface="Times New Roman" panose="02020603050405020304" pitchFamily="18" charset="0"/>
              <a:ea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4147039194"/>
              </p:ext>
            </p:extLst>
          </p:nvPr>
        </p:nvGraphicFramePr>
        <p:xfrm>
          <a:off x="1361936" y="4289236"/>
          <a:ext cx="3619138" cy="1200150"/>
        </p:xfrm>
        <a:graphic>
          <a:graphicData uri="http://schemas.openxmlformats.org/drawingml/2006/table">
            <a:tbl>
              <a:tblPr firstRow="1" firstCol="1" bandRow="1">
                <a:tableStyleId>{5C22544A-7EE6-4342-B048-85BDC9FD1C3A}</a:tableStyleId>
              </a:tblPr>
              <a:tblGrid>
                <a:gridCol w="1154770"/>
                <a:gridCol w="647599"/>
                <a:gridCol w="529390"/>
                <a:gridCol w="493294"/>
                <a:gridCol w="276727"/>
                <a:gridCol w="264695"/>
                <a:gridCol w="252663"/>
              </a:tblGrid>
              <a:tr h="200025">
                <a:tc>
                  <a:txBody>
                    <a:bodyPr/>
                    <a:lstStyle/>
                    <a:p>
                      <a:pPr>
                        <a:lnSpc>
                          <a:spcPct val="107000"/>
                        </a:lnSpc>
                        <a:spcAft>
                          <a:spcPts val="0"/>
                        </a:spcAft>
                      </a:pPr>
                      <a:r>
                        <a:rPr lang="es-ES" sz="1200" dirty="0">
                          <a:effectLst/>
                        </a:rPr>
                        <a:t>Tratamiento</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Medias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dirty="0">
                          <a:effectLst/>
                        </a:rPr>
                        <a:t>N</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E.E.</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dirty="0">
                          <a:effectLst/>
                        </a:rPr>
                        <a:t>T4S1</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16,46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126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1,21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A</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a:effectLst/>
                        </a:rPr>
                        <a:t>T2S1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21,29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63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1,72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A</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B</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dirty="0">
                        <a:effectLst/>
                        <a:latin typeface="Calibri" panose="020F0502020204030204" pitchFamily="34"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dirty="0">
                          <a:effectLst/>
                        </a:rPr>
                        <a:t>T3S1</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25,28</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129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B</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a:effectLst/>
                        </a:rPr>
                        <a:t>T1S1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26,43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75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1,57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B</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a:effectLst/>
                        </a:rPr>
                        <a:t>T0S1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32,57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174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1,03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dirty="0">
                          <a:effectLst/>
                        </a:rPr>
                        <a:t>C</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7" name="Rectangle 1"/>
          <p:cNvSpPr>
            <a:spLocks noChangeArrowheads="1"/>
          </p:cNvSpPr>
          <p:nvPr/>
        </p:nvSpPr>
        <p:spPr bwMode="auto">
          <a:xfrm>
            <a:off x="5721177" y="5473173"/>
            <a:ext cx="534152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Test:Tukey</a:t>
            </a:r>
            <a:r>
              <a:rPr kumimoji="0" lang="es-ES"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Alfa=0,05</a:t>
            </a:r>
            <a:endParaRPr kumimoji="0" 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Medias con una letra común no son significativamente diferentes (p &gt; 0,05)</a:t>
            </a:r>
            <a:r>
              <a:rPr kumimoji="0" lang="es-ES" sz="1200" b="0" i="0" u="none" strike="noStrike" cap="none" normalizeH="0" baseline="0" dirty="0" smtClean="0">
                <a:ln>
                  <a:noFill/>
                </a:ln>
                <a:solidFill>
                  <a:schemeClr val="tx1"/>
                </a:solidFill>
                <a:effectLst/>
                <a:latin typeface="Arial" panose="020B0604020202020204" pitchFamily="34" charset="0"/>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
        <p:nvSpPr>
          <p:cNvPr id="8" name="CuadroTexto 7"/>
          <p:cNvSpPr txBox="1"/>
          <p:nvPr/>
        </p:nvSpPr>
        <p:spPr>
          <a:xfrm>
            <a:off x="827413" y="1930400"/>
            <a:ext cx="1678488" cy="369332"/>
          </a:xfrm>
          <a:prstGeom prst="rect">
            <a:avLst/>
          </a:prstGeom>
          <a:noFill/>
        </p:spPr>
        <p:txBody>
          <a:bodyPr wrap="square" rtlCol="0">
            <a:spAutoFit/>
          </a:bodyPr>
          <a:lstStyle/>
          <a:p>
            <a:r>
              <a:rPr lang="es-ES" dirty="0" smtClean="0"/>
              <a:t>SEMANA 6</a:t>
            </a:r>
            <a:endParaRPr lang="es-ES" dirty="0"/>
          </a:p>
        </p:txBody>
      </p:sp>
      <p:graphicFrame>
        <p:nvGraphicFramePr>
          <p:cNvPr id="9" name="Tabla 8"/>
          <p:cNvGraphicFramePr>
            <a:graphicFrameLocks noGrp="1"/>
          </p:cNvGraphicFramePr>
          <p:nvPr>
            <p:extLst>
              <p:ext uri="{D42A27DB-BD31-4B8C-83A1-F6EECF244321}">
                <p14:modId xmlns:p14="http://schemas.microsoft.com/office/powerpoint/2010/main" val="854860965"/>
              </p:ext>
            </p:extLst>
          </p:nvPr>
        </p:nvGraphicFramePr>
        <p:xfrm>
          <a:off x="5786144" y="4295874"/>
          <a:ext cx="3213476" cy="1200150"/>
        </p:xfrm>
        <a:graphic>
          <a:graphicData uri="http://schemas.openxmlformats.org/drawingml/2006/table">
            <a:tbl>
              <a:tblPr firstRow="1" firstCol="1" bandRow="1">
                <a:tableStyleId>{5C22544A-7EE6-4342-B048-85BDC9FD1C3A}</a:tableStyleId>
              </a:tblPr>
              <a:tblGrid>
                <a:gridCol w="1071856"/>
                <a:gridCol w="745958"/>
                <a:gridCol w="592293"/>
                <a:gridCol w="803369"/>
              </a:tblGrid>
              <a:tr h="200025">
                <a:tc>
                  <a:txBody>
                    <a:bodyPr/>
                    <a:lstStyle/>
                    <a:p>
                      <a:pPr>
                        <a:lnSpc>
                          <a:spcPct val="107000"/>
                        </a:lnSpc>
                        <a:spcAft>
                          <a:spcPts val="0"/>
                        </a:spcAft>
                      </a:pPr>
                      <a:r>
                        <a:rPr lang="es-ES" sz="1200" dirty="0">
                          <a:effectLst/>
                        </a:rPr>
                        <a:t>Tratamiento</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Medias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dirty="0">
                          <a:effectLst/>
                        </a:rPr>
                        <a:t>N</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E.E.</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a:effectLst/>
                        </a:rPr>
                        <a:t>T4S2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2,15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0,2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a:effectLst/>
                        </a:rPr>
                        <a:t>T2S2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2,43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0,47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a:effectLst/>
                        </a:rPr>
                        <a:t>T0S2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2,44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0,24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a:effectLst/>
                        </a:rPr>
                        <a:t>T1S2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0,3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a:effectLst/>
                        </a:rPr>
                        <a:t>T3S2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3,18</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dirty="0">
                          <a:effectLst/>
                        </a:rPr>
                        <a:t>0,27</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10" name="Rectangle 1"/>
          <p:cNvSpPr>
            <a:spLocks noChangeArrowheads="1"/>
          </p:cNvSpPr>
          <p:nvPr/>
        </p:nvSpPr>
        <p:spPr bwMode="auto">
          <a:xfrm>
            <a:off x="507491" y="5473173"/>
            <a:ext cx="534152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Test:Tukey</a:t>
            </a:r>
            <a:r>
              <a:rPr kumimoji="0" lang="es-ES"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Alfa=0,05</a:t>
            </a:r>
            <a:endParaRPr kumimoji="0" 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Medias con una letra común no son significativamente diferentes (p &gt; 0,05)</a:t>
            </a:r>
            <a:r>
              <a:rPr kumimoji="0" lang="es-ES" sz="1200" b="0" i="0" u="none" strike="noStrike" cap="none" normalizeH="0" baseline="0" dirty="0" smtClean="0">
                <a:ln>
                  <a:noFill/>
                </a:ln>
                <a:solidFill>
                  <a:schemeClr val="tx1"/>
                </a:solidFill>
                <a:effectLst/>
                <a:latin typeface="Arial" panose="020B0604020202020204" pitchFamily="34" charset="0"/>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92596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27413" y="618957"/>
            <a:ext cx="1678488" cy="369332"/>
          </a:xfrm>
          <a:prstGeom prst="rect">
            <a:avLst/>
          </a:prstGeom>
          <a:noFill/>
        </p:spPr>
        <p:txBody>
          <a:bodyPr wrap="square" rtlCol="0">
            <a:spAutoFit/>
          </a:bodyPr>
          <a:lstStyle/>
          <a:p>
            <a:r>
              <a:rPr lang="es-ES" dirty="0" smtClean="0"/>
              <a:t>SEMANA 12</a:t>
            </a:r>
            <a:endParaRPr lang="es-ES" dirty="0"/>
          </a:p>
        </p:txBody>
      </p:sp>
      <p:graphicFrame>
        <p:nvGraphicFramePr>
          <p:cNvPr id="5" name="Tabla 4"/>
          <p:cNvGraphicFramePr>
            <a:graphicFrameLocks noGrp="1"/>
          </p:cNvGraphicFramePr>
          <p:nvPr>
            <p:extLst>
              <p:ext uri="{D42A27DB-BD31-4B8C-83A1-F6EECF244321}">
                <p14:modId xmlns:p14="http://schemas.microsoft.com/office/powerpoint/2010/main" val="974355317"/>
              </p:ext>
            </p:extLst>
          </p:nvPr>
        </p:nvGraphicFramePr>
        <p:xfrm>
          <a:off x="974559" y="1155630"/>
          <a:ext cx="7904745" cy="1833744"/>
        </p:xfrm>
        <a:graphic>
          <a:graphicData uri="http://schemas.openxmlformats.org/drawingml/2006/table">
            <a:tbl>
              <a:tblPr firstRow="1" firstCol="1" bandRow="1">
                <a:tableStyleId>{5C22544A-7EE6-4342-B048-85BDC9FD1C3A}</a:tableStyleId>
              </a:tblPr>
              <a:tblGrid>
                <a:gridCol w="1097704"/>
                <a:gridCol w="1136940"/>
                <a:gridCol w="476310"/>
                <a:gridCol w="990033"/>
                <a:gridCol w="1010106"/>
                <a:gridCol w="1077629"/>
                <a:gridCol w="518285"/>
                <a:gridCol w="758264"/>
                <a:gridCol w="839474"/>
              </a:tblGrid>
              <a:tr h="291529">
                <a:tc>
                  <a:txBody>
                    <a:bodyPr/>
                    <a:lstStyle/>
                    <a:p>
                      <a:pPr>
                        <a:lnSpc>
                          <a:spcPct val="107000"/>
                        </a:lnSpc>
                        <a:spcAft>
                          <a:spcPts val="0"/>
                        </a:spcAft>
                      </a:pPr>
                      <a:r>
                        <a:rPr lang="es-ES" sz="1100" dirty="0">
                          <a:effectLst/>
                        </a:rPr>
                        <a:t> </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gridSpan="4">
                  <a:txBody>
                    <a:bodyPr/>
                    <a:lstStyle/>
                    <a:p>
                      <a:pPr algn="ctr">
                        <a:lnSpc>
                          <a:spcPct val="107000"/>
                        </a:lnSpc>
                        <a:spcAft>
                          <a:spcPts val="0"/>
                        </a:spcAft>
                      </a:pPr>
                      <a:r>
                        <a:rPr lang="es-ES" sz="1200">
                          <a:effectLst/>
                        </a:rPr>
                        <a:t>Eucalipto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hMerge="1">
                  <a:txBody>
                    <a:bodyPr/>
                    <a:lstStyle/>
                    <a:p>
                      <a:endParaRPr lang="es-ES"/>
                    </a:p>
                  </a:txBody>
                  <a:tcPr/>
                </a:tc>
                <a:tc hMerge="1">
                  <a:txBody>
                    <a:bodyPr/>
                    <a:lstStyle/>
                    <a:p>
                      <a:endParaRPr lang="es-ES"/>
                    </a:p>
                  </a:txBody>
                  <a:tcPr/>
                </a:tc>
                <a:tc hMerge="1">
                  <a:txBody>
                    <a:bodyPr/>
                    <a:lstStyle/>
                    <a:p>
                      <a:endParaRPr lang="es-ES"/>
                    </a:p>
                  </a:txBody>
                  <a:tcPr/>
                </a:tc>
                <a:tc gridSpan="3">
                  <a:txBody>
                    <a:bodyPr/>
                    <a:lstStyle/>
                    <a:p>
                      <a:pPr algn="ctr">
                        <a:lnSpc>
                          <a:spcPct val="107000"/>
                        </a:lnSpc>
                        <a:spcAft>
                          <a:spcPts val="0"/>
                        </a:spcAft>
                      </a:pPr>
                      <a:r>
                        <a:rPr lang="es-ES" sz="1200">
                          <a:effectLst/>
                        </a:rPr>
                        <a:t>Ciprés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hMerge="1">
                  <a:txBody>
                    <a:bodyPr/>
                    <a:lstStyle/>
                    <a:p>
                      <a:endParaRPr lang="es-ES"/>
                    </a:p>
                  </a:txBody>
                  <a:tcPr/>
                </a:tc>
                <a:tc hMerge="1">
                  <a:txBody>
                    <a:bodyPr/>
                    <a:lstStyle/>
                    <a:p>
                      <a:endParaRPr lang="es-ES"/>
                    </a:p>
                  </a:txBody>
                  <a:tcPr/>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91529">
                <a:tc>
                  <a:txBody>
                    <a:bodyPr/>
                    <a:lstStyle/>
                    <a:p>
                      <a:pPr>
                        <a:lnSpc>
                          <a:spcPct val="107000"/>
                        </a:lnSpc>
                        <a:spcAft>
                          <a:spcPts val="0"/>
                        </a:spcAft>
                      </a:pPr>
                      <a:r>
                        <a:rPr lang="es-ES" sz="1200">
                          <a:effectLst/>
                        </a:rPr>
                        <a:t>F.V.</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SC</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Gl</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CM</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p-valor</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SC</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gl</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CM</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p-valor</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91529">
                <a:tc>
                  <a:txBody>
                    <a:bodyPr/>
                    <a:lstStyle/>
                    <a:p>
                      <a:pPr>
                        <a:lnSpc>
                          <a:spcPct val="107000"/>
                        </a:lnSpc>
                        <a:spcAft>
                          <a:spcPts val="0"/>
                        </a:spcAft>
                      </a:pPr>
                      <a:r>
                        <a:rPr lang="es-ES" sz="1200">
                          <a:effectLst/>
                        </a:rPr>
                        <a:t>Modelo.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20163,8</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5040,95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&lt;0,0001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171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42,75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0,0047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376099">
                <a:tc>
                  <a:txBody>
                    <a:bodyPr/>
                    <a:lstStyle/>
                    <a:p>
                      <a:pPr>
                        <a:lnSpc>
                          <a:spcPct val="107000"/>
                        </a:lnSpc>
                        <a:spcAft>
                          <a:spcPts val="0"/>
                        </a:spcAft>
                      </a:pPr>
                      <a:r>
                        <a:rPr lang="es-ES" sz="1200">
                          <a:effectLst/>
                        </a:rPr>
                        <a:t>Tratamiento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20163,8</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5040,95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&lt;0,0001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171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42,75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dirty="0">
                          <a:effectLst/>
                        </a:rPr>
                        <a:t>0,0047</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91529">
                <a:tc>
                  <a:txBody>
                    <a:bodyPr/>
                    <a:lstStyle/>
                    <a:p>
                      <a:pPr>
                        <a:lnSpc>
                          <a:spcPct val="107000"/>
                        </a:lnSpc>
                        <a:spcAft>
                          <a:spcPts val="0"/>
                        </a:spcAft>
                      </a:pPr>
                      <a:r>
                        <a:rPr lang="es-ES" sz="1200">
                          <a:effectLst/>
                        </a:rPr>
                        <a:t>Error</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104171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562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185,36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1169,28</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109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10,73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1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91529">
                <a:tc>
                  <a:txBody>
                    <a:bodyPr/>
                    <a:lstStyle/>
                    <a:p>
                      <a:pPr>
                        <a:lnSpc>
                          <a:spcPct val="107000"/>
                        </a:lnSpc>
                        <a:spcAft>
                          <a:spcPts val="0"/>
                        </a:spcAft>
                      </a:pPr>
                      <a:r>
                        <a:rPr lang="es-ES" sz="1200" dirty="0">
                          <a:effectLst/>
                        </a:rPr>
                        <a:t>Total</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124334,8</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566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1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1340,28</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113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100" dirty="0">
                          <a:effectLst/>
                        </a:rPr>
                        <a:t> </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6" name="Rectángulo 5"/>
          <p:cNvSpPr/>
          <p:nvPr/>
        </p:nvSpPr>
        <p:spPr>
          <a:xfrm>
            <a:off x="923669" y="3021611"/>
            <a:ext cx="3727302" cy="523220"/>
          </a:xfrm>
          <a:prstGeom prst="rect">
            <a:avLst/>
          </a:prstGeom>
        </p:spPr>
        <p:txBody>
          <a:bodyPr wrap="none">
            <a:spAutoFit/>
          </a:bodyPr>
          <a:lstStyle/>
          <a:p>
            <a:pPr algn="just">
              <a:lnSpc>
                <a:spcPct val="200000"/>
              </a:lnSpc>
              <a:spcAft>
                <a:spcPts val="0"/>
              </a:spcAft>
            </a:pPr>
            <a:r>
              <a:rPr lang="es-ES" sz="1400" dirty="0">
                <a:latin typeface="Times New Roman" panose="02020603050405020304" pitchFamily="18" charset="0"/>
                <a:ea typeface="Times New Roman" panose="02020603050405020304" pitchFamily="18" charset="0"/>
              </a:rPr>
              <a:t>*Significación estadística al 0,05 de probabilidad</a:t>
            </a:r>
            <a:endParaRPr lang="es-ES" sz="1400" dirty="0">
              <a:effectLst/>
              <a:latin typeface="Times New Roman" panose="02020603050405020304" pitchFamily="18" charset="0"/>
              <a:ea typeface="Times New Roman" panose="02020603050405020304" pitchFamily="18" charset="0"/>
            </a:endParaRPr>
          </a:p>
        </p:txBody>
      </p:sp>
      <p:graphicFrame>
        <p:nvGraphicFramePr>
          <p:cNvPr id="7" name="Tabla 6"/>
          <p:cNvGraphicFramePr>
            <a:graphicFrameLocks noGrp="1"/>
          </p:cNvGraphicFramePr>
          <p:nvPr>
            <p:extLst>
              <p:ext uri="{D42A27DB-BD31-4B8C-83A1-F6EECF244321}">
                <p14:modId xmlns:p14="http://schemas.microsoft.com/office/powerpoint/2010/main" val="256387708"/>
              </p:ext>
            </p:extLst>
          </p:nvPr>
        </p:nvGraphicFramePr>
        <p:xfrm>
          <a:off x="959628" y="3862175"/>
          <a:ext cx="3816909" cy="1535093"/>
        </p:xfrm>
        <a:graphic>
          <a:graphicData uri="http://schemas.openxmlformats.org/drawingml/2006/table">
            <a:tbl>
              <a:tblPr firstRow="1" firstCol="1" bandRow="1">
                <a:tableStyleId>{5C22544A-7EE6-4342-B048-85BDC9FD1C3A}</a:tableStyleId>
              </a:tblPr>
              <a:tblGrid>
                <a:gridCol w="1071162"/>
                <a:gridCol w="652252"/>
                <a:gridCol w="541421"/>
                <a:gridCol w="481263"/>
                <a:gridCol w="348916"/>
                <a:gridCol w="360947"/>
                <a:gridCol w="360948"/>
              </a:tblGrid>
              <a:tr h="312783">
                <a:tc>
                  <a:txBody>
                    <a:bodyPr/>
                    <a:lstStyle/>
                    <a:p>
                      <a:pPr>
                        <a:lnSpc>
                          <a:spcPct val="107000"/>
                        </a:lnSpc>
                        <a:spcAft>
                          <a:spcPts val="0"/>
                        </a:spcAft>
                      </a:pPr>
                      <a:r>
                        <a:rPr lang="es-ES" sz="1200">
                          <a:effectLst/>
                        </a:rPr>
                        <a:t>Tratamiento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Medias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N</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E.E.</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44462">
                <a:tc>
                  <a:txBody>
                    <a:bodyPr/>
                    <a:lstStyle/>
                    <a:p>
                      <a:pPr>
                        <a:lnSpc>
                          <a:spcPct val="107000"/>
                        </a:lnSpc>
                        <a:spcAft>
                          <a:spcPts val="0"/>
                        </a:spcAft>
                      </a:pPr>
                      <a:r>
                        <a:rPr lang="es-ES" sz="1200">
                          <a:effectLst/>
                        </a:rPr>
                        <a:t>T4S1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16,46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126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1,21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A</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r>
              <a:tr h="244462">
                <a:tc>
                  <a:txBody>
                    <a:bodyPr/>
                    <a:lstStyle/>
                    <a:p>
                      <a:pPr>
                        <a:lnSpc>
                          <a:spcPct val="107000"/>
                        </a:lnSpc>
                        <a:spcAft>
                          <a:spcPts val="0"/>
                        </a:spcAft>
                      </a:pPr>
                      <a:r>
                        <a:rPr lang="es-ES" sz="1200">
                          <a:effectLst/>
                        </a:rPr>
                        <a:t>T2S1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21,29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63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1,72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A</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B</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r>
              <a:tr h="244462">
                <a:tc>
                  <a:txBody>
                    <a:bodyPr/>
                    <a:lstStyle/>
                    <a:p>
                      <a:pPr>
                        <a:lnSpc>
                          <a:spcPct val="107000"/>
                        </a:lnSpc>
                        <a:spcAft>
                          <a:spcPts val="0"/>
                        </a:spcAft>
                      </a:pPr>
                      <a:r>
                        <a:rPr lang="es-ES" sz="1200">
                          <a:effectLst/>
                        </a:rPr>
                        <a:t>T3S1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25,28</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129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B</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r>
              <a:tr h="244462">
                <a:tc>
                  <a:txBody>
                    <a:bodyPr/>
                    <a:lstStyle/>
                    <a:p>
                      <a:pPr>
                        <a:lnSpc>
                          <a:spcPct val="107000"/>
                        </a:lnSpc>
                        <a:spcAft>
                          <a:spcPts val="0"/>
                        </a:spcAft>
                      </a:pPr>
                      <a:r>
                        <a:rPr lang="es-ES" sz="1200">
                          <a:effectLst/>
                        </a:rPr>
                        <a:t>T1S1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26,43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75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1,57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B</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r>
              <a:tr h="244462">
                <a:tc>
                  <a:txBody>
                    <a:bodyPr/>
                    <a:lstStyle/>
                    <a:p>
                      <a:pPr>
                        <a:lnSpc>
                          <a:spcPct val="107000"/>
                        </a:lnSpc>
                        <a:spcAft>
                          <a:spcPts val="0"/>
                        </a:spcAft>
                      </a:pPr>
                      <a:r>
                        <a:rPr lang="es-ES" sz="1200">
                          <a:effectLst/>
                        </a:rPr>
                        <a:t>T0S1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32,57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174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1,03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dirty="0">
                          <a:effectLst/>
                        </a:rPr>
                        <a:t>C</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8" name="Rectangle 1"/>
          <p:cNvSpPr>
            <a:spLocks noChangeArrowheads="1"/>
          </p:cNvSpPr>
          <p:nvPr/>
        </p:nvSpPr>
        <p:spPr bwMode="auto">
          <a:xfrm>
            <a:off x="923669" y="5718174"/>
            <a:ext cx="534152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Test:Tukey</a:t>
            </a:r>
            <a:r>
              <a:rPr kumimoji="0" lang="es-ES"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Alfa=0,05</a:t>
            </a:r>
            <a:endParaRPr kumimoji="0" 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Medias con una letra común no son significativamente diferentes (p &gt; 0,05)</a:t>
            </a:r>
            <a:r>
              <a:rPr kumimoji="0" lang="es-ES" sz="1200" b="0" i="0" u="none" strike="noStrike" cap="none" normalizeH="0" baseline="0" dirty="0" smtClean="0">
                <a:ln>
                  <a:noFill/>
                </a:ln>
                <a:solidFill>
                  <a:schemeClr val="tx1"/>
                </a:solidFill>
                <a:effectLst/>
                <a:latin typeface="Arial" panose="020B0604020202020204" pitchFamily="34" charset="0"/>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9" name="Tabla 8"/>
          <p:cNvGraphicFramePr>
            <a:graphicFrameLocks noGrp="1"/>
          </p:cNvGraphicFramePr>
          <p:nvPr>
            <p:extLst>
              <p:ext uri="{D42A27DB-BD31-4B8C-83A1-F6EECF244321}">
                <p14:modId xmlns:p14="http://schemas.microsoft.com/office/powerpoint/2010/main" val="2893395220"/>
              </p:ext>
            </p:extLst>
          </p:nvPr>
        </p:nvGraphicFramePr>
        <p:xfrm>
          <a:off x="5208630" y="3874168"/>
          <a:ext cx="4127876" cy="1410480"/>
        </p:xfrm>
        <a:graphic>
          <a:graphicData uri="http://schemas.openxmlformats.org/drawingml/2006/table">
            <a:tbl>
              <a:tblPr firstRow="1" firstCol="1" bandRow="1">
                <a:tableStyleId>{5C22544A-7EE6-4342-B048-85BDC9FD1C3A}</a:tableStyleId>
              </a:tblPr>
              <a:tblGrid>
                <a:gridCol w="1031969"/>
                <a:gridCol w="1031969"/>
                <a:gridCol w="1031969"/>
                <a:gridCol w="1031969"/>
              </a:tblGrid>
              <a:tr h="300790">
                <a:tc>
                  <a:txBody>
                    <a:bodyPr/>
                    <a:lstStyle/>
                    <a:p>
                      <a:pPr>
                        <a:lnSpc>
                          <a:spcPct val="107000"/>
                        </a:lnSpc>
                        <a:spcAft>
                          <a:spcPts val="0"/>
                        </a:spcAft>
                      </a:pPr>
                      <a:r>
                        <a:rPr lang="es-ES" sz="1200">
                          <a:effectLst/>
                        </a:rPr>
                        <a:t>Tratamiento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Medias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dirty="0">
                          <a:effectLst/>
                        </a:rPr>
                        <a:t>n</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E.E.</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21938">
                <a:tc>
                  <a:txBody>
                    <a:bodyPr/>
                    <a:lstStyle/>
                    <a:p>
                      <a:pPr>
                        <a:lnSpc>
                          <a:spcPct val="107000"/>
                        </a:lnSpc>
                        <a:spcAft>
                          <a:spcPts val="0"/>
                        </a:spcAft>
                      </a:pPr>
                      <a:r>
                        <a:rPr lang="es-ES" sz="1200">
                          <a:effectLst/>
                        </a:rPr>
                        <a:t>T4S2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4,8</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0,51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21938">
                <a:tc>
                  <a:txBody>
                    <a:bodyPr/>
                    <a:lstStyle/>
                    <a:p>
                      <a:pPr>
                        <a:lnSpc>
                          <a:spcPct val="107000"/>
                        </a:lnSpc>
                        <a:spcAft>
                          <a:spcPts val="0"/>
                        </a:spcAft>
                      </a:pPr>
                      <a:r>
                        <a:rPr lang="es-ES" sz="1200">
                          <a:effectLst/>
                        </a:rPr>
                        <a:t>T0S2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5,07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0,63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21938">
                <a:tc>
                  <a:txBody>
                    <a:bodyPr/>
                    <a:lstStyle/>
                    <a:p>
                      <a:pPr>
                        <a:lnSpc>
                          <a:spcPct val="107000"/>
                        </a:lnSpc>
                        <a:spcAft>
                          <a:spcPts val="0"/>
                        </a:spcAft>
                      </a:pPr>
                      <a:r>
                        <a:rPr lang="es-ES" sz="1200">
                          <a:effectLst/>
                        </a:rPr>
                        <a:t>T2S2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6,43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1,24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21938">
                <a:tc>
                  <a:txBody>
                    <a:bodyPr/>
                    <a:lstStyle/>
                    <a:p>
                      <a:pPr>
                        <a:lnSpc>
                          <a:spcPct val="107000"/>
                        </a:lnSpc>
                        <a:spcAft>
                          <a:spcPts val="0"/>
                        </a:spcAft>
                      </a:pPr>
                      <a:r>
                        <a:rPr lang="es-ES" sz="1200">
                          <a:effectLst/>
                        </a:rPr>
                        <a:t>T1S2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0,79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21938">
                <a:tc>
                  <a:txBody>
                    <a:bodyPr/>
                    <a:lstStyle/>
                    <a:p>
                      <a:pPr>
                        <a:lnSpc>
                          <a:spcPct val="107000"/>
                        </a:lnSpc>
                        <a:spcAft>
                          <a:spcPts val="0"/>
                        </a:spcAft>
                      </a:pPr>
                      <a:r>
                        <a:rPr lang="es-ES" sz="1200">
                          <a:effectLst/>
                        </a:rPr>
                        <a:t>T3S2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7,82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dirty="0">
                          <a:effectLst/>
                        </a:rPr>
                        <a:t>0,7</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11" name="Rectangle 1"/>
          <p:cNvSpPr>
            <a:spLocks noChangeArrowheads="1"/>
          </p:cNvSpPr>
          <p:nvPr/>
        </p:nvSpPr>
        <p:spPr bwMode="auto">
          <a:xfrm>
            <a:off x="5022427" y="5287287"/>
            <a:ext cx="534152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Test:Tukey</a:t>
            </a:r>
            <a:r>
              <a:rPr kumimoji="0" lang="es-ES"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Alfa=0,05</a:t>
            </a:r>
            <a:endParaRPr kumimoji="0" 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Medias con una letra común no son significativamente diferentes (p &gt; 0,05)</a:t>
            </a:r>
            <a:r>
              <a:rPr kumimoji="0" lang="es-ES" sz="1200" b="0" i="0" u="none" strike="noStrike" cap="none" normalizeH="0" baseline="0" dirty="0" smtClean="0">
                <a:ln>
                  <a:noFill/>
                </a:ln>
                <a:solidFill>
                  <a:schemeClr val="tx1"/>
                </a:solidFill>
                <a:effectLst/>
                <a:latin typeface="Arial" panose="020B0604020202020204" pitchFamily="34" charset="0"/>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50730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27413" y="618957"/>
            <a:ext cx="1678488" cy="369332"/>
          </a:xfrm>
          <a:prstGeom prst="rect">
            <a:avLst/>
          </a:prstGeom>
          <a:noFill/>
        </p:spPr>
        <p:txBody>
          <a:bodyPr wrap="square" rtlCol="0">
            <a:spAutoFit/>
          </a:bodyPr>
          <a:lstStyle/>
          <a:p>
            <a:r>
              <a:rPr lang="es-ES" dirty="0" smtClean="0"/>
              <a:t>SEMANA 18</a:t>
            </a:r>
            <a:endParaRPr lang="es-ES" dirty="0"/>
          </a:p>
        </p:txBody>
      </p:sp>
      <p:graphicFrame>
        <p:nvGraphicFramePr>
          <p:cNvPr id="5" name="Tabla 4"/>
          <p:cNvGraphicFramePr>
            <a:graphicFrameLocks noGrp="1"/>
          </p:cNvGraphicFramePr>
          <p:nvPr>
            <p:extLst>
              <p:ext uri="{D42A27DB-BD31-4B8C-83A1-F6EECF244321}">
                <p14:modId xmlns:p14="http://schemas.microsoft.com/office/powerpoint/2010/main" val="2654224108"/>
              </p:ext>
            </p:extLst>
          </p:nvPr>
        </p:nvGraphicFramePr>
        <p:xfrm>
          <a:off x="962526" y="1215790"/>
          <a:ext cx="8542421" cy="1996641"/>
        </p:xfrm>
        <a:graphic>
          <a:graphicData uri="http://schemas.openxmlformats.org/drawingml/2006/table">
            <a:tbl>
              <a:tblPr firstRow="1" firstCol="1" bandRow="1">
                <a:tableStyleId>{5C22544A-7EE6-4342-B048-85BDC9FD1C3A}</a:tableStyleId>
              </a:tblPr>
              <a:tblGrid>
                <a:gridCol w="1186256"/>
                <a:gridCol w="1181325"/>
                <a:gridCol w="495012"/>
                <a:gridCol w="1180339"/>
                <a:gridCol w="1048204"/>
                <a:gridCol w="1164562"/>
                <a:gridCol w="560094"/>
                <a:gridCol w="819434"/>
                <a:gridCol w="907195"/>
              </a:tblGrid>
              <a:tr h="230280">
                <a:tc>
                  <a:txBody>
                    <a:bodyPr/>
                    <a:lstStyle/>
                    <a:p>
                      <a:pPr>
                        <a:lnSpc>
                          <a:spcPct val="107000"/>
                        </a:lnSpc>
                        <a:spcAft>
                          <a:spcPts val="0"/>
                        </a:spcAft>
                      </a:pPr>
                      <a:r>
                        <a:rPr lang="es-ES" sz="11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gridSpan="4">
                  <a:txBody>
                    <a:bodyPr/>
                    <a:lstStyle/>
                    <a:p>
                      <a:pPr algn="ctr">
                        <a:lnSpc>
                          <a:spcPct val="107000"/>
                        </a:lnSpc>
                        <a:spcAft>
                          <a:spcPts val="0"/>
                        </a:spcAft>
                      </a:pPr>
                      <a:r>
                        <a:rPr lang="es-ES" sz="1200">
                          <a:effectLst/>
                        </a:rPr>
                        <a:t>Eucalipto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hMerge="1">
                  <a:txBody>
                    <a:bodyPr/>
                    <a:lstStyle/>
                    <a:p>
                      <a:endParaRPr lang="es-ES"/>
                    </a:p>
                  </a:txBody>
                  <a:tcPr/>
                </a:tc>
                <a:tc hMerge="1">
                  <a:txBody>
                    <a:bodyPr/>
                    <a:lstStyle/>
                    <a:p>
                      <a:endParaRPr lang="es-ES"/>
                    </a:p>
                  </a:txBody>
                  <a:tcPr/>
                </a:tc>
                <a:tc hMerge="1">
                  <a:txBody>
                    <a:bodyPr/>
                    <a:lstStyle/>
                    <a:p>
                      <a:endParaRPr lang="es-ES"/>
                    </a:p>
                  </a:txBody>
                  <a:tcPr/>
                </a:tc>
                <a:tc gridSpan="3">
                  <a:txBody>
                    <a:bodyPr/>
                    <a:lstStyle/>
                    <a:p>
                      <a:pPr algn="ctr">
                        <a:lnSpc>
                          <a:spcPct val="107000"/>
                        </a:lnSpc>
                        <a:spcAft>
                          <a:spcPts val="0"/>
                        </a:spcAft>
                      </a:pPr>
                      <a:r>
                        <a:rPr lang="es-ES" sz="1200">
                          <a:effectLst/>
                        </a:rPr>
                        <a:t>Ciprés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hMerge="1">
                  <a:txBody>
                    <a:bodyPr/>
                    <a:lstStyle/>
                    <a:p>
                      <a:endParaRPr lang="es-ES"/>
                    </a:p>
                  </a:txBody>
                  <a:tcPr/>
                </a:tc>
                <a:tc hMerge="1">
                  <a:txBody>
                    <a:bodyPr/>
                    <a:lstStyle/>
                    <a:p>
                      <a:endParaRPr lang="es-ES"/>
                    </a:p>
                  </a:txBody>
                  <a:tcPr/>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30280">
                <a:tc>
                  <a:txBody>
                    <a:bodyPr/>
                    <a:lstStyle/>
                    <a:p>
                      <a:pPr>
                        <a:lnSpc>
                          <a:spcPct val="107000"/>
                        </a:lnSpc>
                        <a:spcAft>
                          <a:spcPts val="0"/>
                        </a:spcAft>
                      </a:pPr>
                      <a:r>
                        <a:rPr lang="es-ES" sz="1200">
                          <a:effectLst/>
                        </a:rPr>
                        <a:t>F.V.</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SC</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gl</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CM</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p-valor</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SC</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gl</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CM</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p-valor</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30280">
                <a:tc>
                  <a:txBody>
                    <a:bodyPr/>
                    <a:lstStyle/>
                    <a:p>
                      <a:pPr>
                        <a:lnSpc>
                          <a:spcPct val="107000"/>
                        </a:lnSpc>
                        <a:spcAft>
                          <a:spcPts val="0"/>
                        </a:spcAft>
                      </a:pPr>
                      <a:r>
                        <a:rPr lang="es-ES" sz="1200">
                          <a:effectLst/>
                        </a:rPr>
                        <a:t>Modelo.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41528,43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10382,11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&lt;0,0001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877,83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219,5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0,0004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435267">
                <a:tc>
                  <a:txBody>
                    <a:bodyPr/>
                    <a:lstStyle/>
                    <a:p>
                      <a:pPr>
                        <a:lnSpc>
                          <a:spcPct val="107000"/>
                        </a:lnSpc>
                        <a:spcAft>
                          <a:spcPts val="0"/>
                        </a:spcAft>
                      </a:pPr>
                      <a:r>
                        <a:rPr lang="es-ES" sz="1200">
                          <a:effectLst/>
                        </a:rPr>
                        <a:t>Tratamiento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41528,43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10382,11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&lt;0,0001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877,83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219,5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0,0004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435267">
                <a:tc>
                  <a:txBody>
                    <a:bodyPr/>
                    <a:lstStyle/>
                    <a:p>
                      <a:pPr>
                        <a:lnSpc>
                          <a:spcPct val="107000"/>
                        </a:lnSpc>
                        <a:spcAft>
                          <a:spcPts val="0"/>
                        </a:spcAft>
                      </a:pPr>
                      <a:r>
                        <a:rPr lang="es-ES" sz="1200">
                          <a:effectLst/>
                        </a:rPr>
                        <a:t>Error</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285240,5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562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507,55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4228,03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109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38,79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1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435267">
                <a:tc>
                  <a:txBody>
                    <a:bodyPr/>
                    <a:lstStyle/>
                    <a:p>
                      <a:pPr>
                        <a:lnSpc>
                          <a:spcPct val="107000"/>
                        </a:lnSpc>
                        <a:spcAft>
                          <a:spcPts val="0"/>
                        </a:spcAft>
                      </a:pPr>
                      <a:r>
                        <a:rPr lang="es-ES" sz="1200">
                          <a:effectLst/>
                        </a:rPr>
                        <a:t>Total</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326768,9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566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1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5105,86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113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100" dirty="0">
                          <a:effectLst/>
                        </a:rPr>
                        <a:t> </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6" name="Rectángulo 5"/>
          <p:cNvSpPr/>
          <p:nvPr/>
        </p:nvSpPr>
        <p:spPr>
          <a:xfrm>
            <a:off x="932603" y="3068332"/>
            <a:ext cx="3727302" cy="457626"/>
          </a:xfrm>
          <a:prstGeom prst="rect">
            <a:avLst/>
          </a:prstGeom>
        </p:spPr>
        <p:txBody>
          <a:bodyPr wrap="none">
            <a:spAutoFit/>
          </a:bodyPr>
          <a:lstStyle/>
          <a:p>
            <a:pPr algn="just">
              <a:lnSpc>
                <a:spcPct val="200000"/>
              </a:lnSpc>
              <a:spcAft>
                <a:spcPts val="0"/>
              </a:spcAft>
            </a:pPr>
            <a:r>
              <a:rPr lang="es-ES" sz="1400" dirty="0">
                <a:latin typeface="Times New Roman" panose="02020603050405020304" pitchFamily="18" charset="0"/>
                <a:ea typeface="Times New Roman" panose="02020603050405020304" pitchFamily="18" charset="0"/>
              </a:rPr>
              <a:t>*Significación estadística al 0,05 de probabilidad</a:t>
            </a:r>
            <a:endParaRPr lang="es-ES" sz="1400" dirty="0">
              <a:effectLst/>
              <a:latin typeface="Times New Roman" panose="02020603050405020304" pitchFamily="18" charset="0"/>
              <a:ea typeface="Times New Roman" panose="02020603050405020304" pitchFamily="18" charset="0"/>
            </a:endParaRPr>
          </a:p>
        </p:txBody>
      </p:sp>
      <p:graphicFrame>
        <p:nvGraphicFramePr>
          <p:cNvPr id="7" name="Tabla 6"/>
          <p:cNvGraphicFramePr>
            <a:graphicFrameLocks noGrp="1"/>
          </p:cNvGraphicFramePr>
          <p:nvPr>
            <p:extLst>
              <p:ext uri="{D42A27DB-BD31-4B8C-83A1-F6EECF244321}">
                <p14:modId xmlns:p14="http://schemas.microsoft.com/office/powerpoint/2010/main" val="4004651142"/>
              </p:ext>
            </p:extLst>
          </p:nvPr>
        </p:nvGraphicFramePr>
        <p:xfrm>
          <a:off x="983694" y="3926288"/>
          <a:ext cx="4346296" cy="1315896"/>
        </p:xfrm>
        <a:graphic>
          <a:graphicData uri="http://schemas.openxmlformats.org/drawingml/2006/table">
            <a:tbl>
              <a:tblPr firstRow="1" firstCol="1" bandRow="1">
                <a:tableStyleId>{5C22544A-7EE6-4342-B048-85BDC9FD1C3A}</a:tableStyleId>
              </a:tblPr>
              <a:tblGrid>
                <a:gridCol w="979015"/>
                <a:gridCol w="894760"/>
                <a:gridCol w="894760"/>
                <a:gridCol w="894760"/>
                <a:gridCol w="234129"/>
                <a:gridCol w="224436"/>
                <a:gridCol w="224436"/>
              </a:tblGrid>
              <a:tr h="219316">
                <a:tc>
                  <a:txBody>
                    <a:bodyPr/>
                    <a:lstStyle/>
                    <a:p>
                      <a:pPr>
                        <a:lnSpc>
                          <a:spcPct val="107000"/>
                        </a:lnSpc>
                        <a:spcAft>
                          <a:spcPts val="0"/>
                        </a:spcAft>
                      </a:pPr>
                      <a:r>
                        <a:rPr lang="es-ES" sz="1200" dirty="0">
                          <a:effectLst/>
                        </a:rPr>
                        <a:t>Tratamiento</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Medias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N</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E.E.</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dirty="0">
                          <a:effectLst/>
                        </a:rPr>
                        <a:t> </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19316">
                <a:tc>
                  <a:txBody>
                    <a:bodyPr/>
                    <a:lstStyle/>
                    <a:p>
                      <a:pPr>
                        <a:lnSpc>
                          <a:spcPct val="107000"/>
                        </a:lnSpc>
                        <a:spcAft>
                          <a:spcPts val="0"/>
                        </a:spcAft>
                      </a:pPr>
                      <a:r>
                        <a:rPr lang="es-ES" sz="1200">
                          <a:effectLst/>
                        </a:rPr>
                        <a:t>T4S1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29,98</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126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2,01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dirty="0">
                          <a:effectLst/>
                        </a:rPr>
                        <a:t>A</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r>
              <a:tr h="219316">
                <a:tc>
                  <a:txBody>
                    <a:bodyPr/>
                    <a:lstStyle/>
                    <a:p>
                      <a:pPr>
                        <a:lnSpc>
                          <a:spcPct val="107000"/>
                        </a:lnSpc>
                        <a:spcAft>
                          <a:spcPts val="0"/>
                        </a:spcAft>
                      </a:pPr>
                      <a:r>
                        <a:rPr lang="es-ES" sz="1200">
                          <a:effectLst/>
                        </a:rPr>
                        <a:t>T2S1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40,92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63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2,84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B</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r>
              <a:tr h="219316">
                <a:tc>
                  <a:txBody>
                    <a:bodyPr/>
                    <a:lstStyle/>
                    <a:p>
                      <a:pPr>
                        <a:lnSpc>
                          <a:spcPct val="107000"/>
                        </a:lnSpc>
                        <a:spcAft>
                          <a:spcPts val="0"/>
                        </a:spcAft>
                      </a:pPr>
                      <a:r>
                        <a:rPr lang="es-ES" sz="1200">
                          <a:effectLst/>
                        </a:rPr>
                        <a:t>T1S1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48,39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75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B</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C</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19316">
                <a:tc>
                  <a:txBody>
                    <a:bodyPr/>
                    <a:lstStyle/>
                    <a:p>
                      <a:pPr>
                        <a:lnSpc>
                          <a:spcPct val="107000"/>
                        </a:lnSpc>
                        <a:spcAft>
                          <a:spcPts val="0"/>
                        </a:spcAft>
                      </a:pPr>
                      <a:r>
                        <a:rPr lang="es-ES" sz="1200">
                          <a:effectLst/>
                        </a:rPr>
                        <a:t>T3S1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49,28</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129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1,98</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B</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C</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19316">
                <a:tc>
                  <a:txBody>
                    <a:bodyPr/>
                    <a:lstStyle/>
                    <a:p>
                      <a:pPr>
                        <a:lnSpc>
                          <a:spcPct val="107000"/>
                        </a:lnSpc>
                        <a:spcAft>
                          <a:spcPts val="0"/>
                        </a:spcAft>
                      </a:pPr>
                      <a:r>
                        <a:rPr lang="es-ES" sz="1200">
                          <a:effectLst/>
                        </a:rPr>
                        <a:t>T0S1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52,13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174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dirty="0">
                          <a:effectLst/>
                        </a:rPr>
                        <a:t>1,71</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dirty="0">
                          <a:effectLst/>
                        </a:rPr>
                        <a:t>C</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8" name="Rectangle 1"/>
          <p:cNvSpPr>
            <a:spLocks noChangeArrowheads="1"/>
          </p:cNvSpPr>
          <p:nvPr/>
        </p:nvSpPr>
        <p:spPr bwMode="auto">
          <a:xfrm>
            <a:off x="923669" y="5242186"/>
            <a:ext cx="534152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Test:Tukey</a:t>
            </a:r>
            <a:r>
              <a:rPr kumimoji="0" lang="es-ES"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Alfa=0,05</a:t>
            </a:r>
            <a:endParaRPr kumimoji="0" 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Medias con una letra común no son significativamente diferentes (p &gt; 0,05)</a:t>
            </a:r>
            <a:r>
              <a:rPr kumimoji="0" lang="es-ES" sz="1200" b="0" i="0" u="none" strike="noStrike" cap="none" normalizeH="0" baseline="0" dirty="0" smtClean="0">
                <a:ln>
                  <a:noFill/>
                </a:ln>
                <a:solidFill>
                  <a:schemeClr val="tx1"/>
                </a:solidFill>
                <a:effectLst/>
                <a:latin typeface="Arial" panose="020B0604020202020204" pitchFamily="34" charset="0"/>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9" name="Tabla 8"/>
          <p:cNvGraphicFramePr>
            <a:graphicFrameLocks noGrp="1"/>
          </p:cNvGraphicFramePr>
          <p:nvPr>
            <p:extLst>
              <p:ext uri="{D42A27DB-BD31-4B8C-83A1-F6EECF244321}">
                <p14:modId xmlns:p14="http://schemas.microsoft.com/office/powerpoint/2010/main" val="89396653"/>
              </p:ext>
            </p:extLst>
          </p:nvPr>
        </p:nvGraphicFramePr>
        <p:xfrm>
          <a:off x="5950627" y="3924140"/>
          <a:ext cx="4300278" cy="1200150"/>
        </p:xfrm>
        <a:graphic>
          <a:graphicData uri="http://schemas.openxmlformats.org/drawingml/2006/table">
            <a:tbl>
              <a:tblPr firstRow="1" firstCol="1" bandRow="1">
                <a:tableStyleId>{5C22544A-7EE6-4342-B048-85BDC9FD1C3A}</a:tableStyleId>
              </a:tblPr>
              <a:tblGrid>
                <a:gridCol w="968227"/>
                <a:gridCol w="965812"/>
                <a:gridCol w="965812"/>
                <a:gridCol w="965812"/>
                <a:gridCol w="225356"/>
                <a:gridCol w="209259"/>
              </a:tblGrid>
              <a:tr h="200025">
                <a:tc>
                  <a:txBody>
                    <a:bodyPr/>
                    <a:lstStyle/>
                    <a:p>
                      <a:pPr>
                        <a:lnSpc>
                          <a:spcPct val="107000"/>
                        </a:lnSpc>
                        <a:spcAft>
                          <a:spcPts val="0"/>
                        </a:spcAft>
                      </a:pPr>
                      <a:r>
                        <a:rPr lang="es-ES" sz="1200" dirty="0">
                          <a:effectLst/>
                        </a:rPr>
                        <a:t>Tratamiento</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Medias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n</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E.E.</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a:effectLst/>
                        </a:rPr>
                        <a:t>T4S2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7,66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0,97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A</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a:effectLst/>
                        </a:rPr>
                        <a:t>T0S2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8,19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A</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a:effectLst/>
                        </a:rPr>
                        <a:t>T2S2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10,29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2,35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A</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B</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a:effectLst/>
                        </a:rPr>
                        <a:t>T1S2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12,06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1,51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A</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B</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00025">
                <a:tc>
                  <a:txBody>
                    <a:bodyPr/>
                    <a:lstStyle/>
                    <a:p>
                      <a:pPr>
                        <a:lnSpc>
                          <a:spcPct val="107000"/>
                        </a:lnSpc>
                        <a:spcAft>
                          <a:spcPts val="0"/>
                        </a:spcAft>
                      </a:pPr>
                      <a:r>
                        <a:rPr lang="es-ES" sz="1200">
                          <a:effectLst/>
                        </a:rPr>
                        <a:t>T3S2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dirty="0">
                          <a:effectLst/>
                        </a:rPr>
                        <a:t>14,73</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1,33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dirty="0">
                          <a:effectLst/>
                        </a:rPr>
                        <a:t>B</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10" name="Rectangle 1"/>
          <p:cNvSpPr>
            <a:spLocks noChangeArrowheads="1"/>
          </p:cNvSpPr>
          <p:nvPr/>
        </p:nvSpPr>
        <p:spPr bwMode="auto">
          <a:xfrm>
            <a:off x="6033079" y="5141922"/>
            <a:ext cx="534152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Test:Tukey</a:t>
            </a:r>
            <a:r>
              <a:rPr kumimoji="0" lang="es-ES"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Alfa=0,05</a:t>
            </a:r>
            <a:endParaRPr kumimoji="0" 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Medias con una letra común no son significativamente diferentes (p &gt; 0,05)</a:t>
            </a:r>
            <a:r>
              <a:rPr kumimoji="0" lang="es-ES" sz="1200" b="0" i="0" u="none" strike="noStrike" cap="none" normalizeH="0" baseline="0" dirty="0" smtClean="0">
                <a:ln>
                  <a:noFill/>
                </a:ln>
                <a:solidFill>
                  <a:schemeClr val="tx1"/>
                </a:solidFill>
                <a:effectLst/>
                <a:latin typeface="Arial" panose="020B0604020202020204" pitchFamily="34" charset="0"/>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78000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27413" y="618957"/>
            <a:ext cx="1678488" cy="369332"/>
          </a:xfrm>
          <a:prstGeom prst="rect">
            <a:avLst/>
          </a:prstGeom>
          <a:noFill/>
        </p:spPr>
        <p:txBody>
          <a:bodyPr wrap="square" rtlCol="0">
            <a:spAutoFit/>
          </a:bodyPr>
          <a:lstStyle/>
          <a:p>
            <a:r>
              <a:rPr lang="es-ES" dirty="0" smtClean="0"/>
              <a:t>SEMANA 24</a:t>
            </a:r>
            <a:endParaRPr lang="es-ES" dirty="0"/>
          </a:p>
        </p:txBody>
      </p:sp>
      <p:graphicFrame>
        <p:nvGraphicFramePr>
          <p:cNvPr id="5" name="Tabla 4"/>
          <p:cNvGraphicFramePr>
            <a:graphicFrameLocks noGrp="1"/>
          </p:cNvGraphicFramePr>
          <p:nvPr>
            <p:extLst>
              <p:ext uri="{D42A27DB-BD31-4B8C-83A1-F6EECF244321}">
                <p14:modId xmlns:p14="http://schemas.microsoft.com/office/powerpoint/2010/main" val="1532711758"/>
              </p:ext>
            </p:extLst>
          </p:nvPr>
        </p:nvGraphicFramePr>
        <p:xfrm>
          <a:off x="757666" y="1287978"/>
          <a:ext cx="8602901" cy="1852266"/>
        </p:xfrm>
        <a:graphic>
          <a:graphicData uri="http://schemas.openxmlformats.org/drawingml/2006/table">
            <a:tbl>
              <a:tblPr firstRow="1" firstCol="1" bandRow="1">
                <a:tableStyleId>{5C22544A-7EE6-4342-B048-85BDC9FD1C3A}</a:tableStyleId>
              </a:tblPr>
              <a:tblGrid>
                <a:gridCol w="1194654"/>
                <a:gridCol w="1189689"/>
                <a:gridCol w="498517"/>
                <a:gridCol w="1188696"/>
                <a:gridCol w="1055626"/>
                <a:gridCol w="1172807"/>
                <a:gridCol w="564060"/>
                <a:gridCol w="825235"/>
                <a:gridCol w="913617"/>
              </a:tblGrid>
              <a:tr h="213629">
                <a:tc>
                  <a:txBody>
                    <a:bodyPr/>
                    <a:lstStyle/>
                    <a:p>
                      <a:pPr>
                        <a:lnSpc>
                          <a:spcPct val="107000"/>
                        </a:lnSpc>
                        <a:spcAft>
                          <a:spcPts val="0"/>
                        </a:spcAft>
                      </a:pPr>
                      <a:r>
                        <a:rPr lang="es-ES" sz="11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gridSpan="4">
                  <a:txBody>
                    <a:bodyPr/>
                    <a:lstStyle/>
                    <a:p>
                      <a:pPr algn="ctr">
                        <a:lnSpc>
                          <a:spcPct val="107000"/>
                        </a:lnSpc>
                        <a:spcAft>
                          <a:spcPts val="0"/>
                        </a:spcAft>
                      </a:pPr>
                      <a:r>
                        <a:rPr lang="es-ES" sz="1200">
                          <a:effectLst/>
                        </a:rPr>
                        <a:t>Eucalipto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hMerge="1">
                  <a:txBody>
                    <a:bodyPr/>
                    <a:lstStyle/>
                    <a:p>
                      <a:endParaRPr lang="es-ES"/>
                    </a:p>
                  </a:txBody>
                  <a:tcPr/>
                </a:tc>
                <a:tc hMerge="1">
                  <a:txBody>
                    <a:bodyPr/>
                    <a:lstStyle/>
                    <a:p>
                      <a:endParaRPr lang="es-ES"/>
                    </a:p>
                  </a:txBody>
                  <a:tcPr/>
                </a:tc>
                <a:tc hMerge="1">
                  <a:txBody>
                    <a:bodyPr/>
                    <a:lstStyle/>
                    <a:p>
                      <a:endParaRPr lang="es-ES"/>
                    </a:p>
                  </a:txBody>
                  <a:tcPr/>
                </a:tc>
                <a:tc gridSpan="3">
                  <a:txBody>
                    <a:bodyPr/>
                    <a:lstStyle/>
                    <a:p>
                      <a:pPr algn="ctr">
                        <a:lnSpc>
                          <a:spcPct val="107000"/>
                        </a:lnSpc>
                        <a:spcAft>
                          <a:spcPts val="0"/>
                        </a:spcAft>
                      </a:pPr>
                      <a:r>
                        <a:rPr lang="es-ES" sz="1200">
                          <a:effectLst/>
                        </a:rPr>
                        <a:t>Ciprés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hMerge="1">
                  <a:txBody>
                    <a:bodyPr/>
                    <a:lstStyle/>
                    <a:p>
                      <a:endParaRPr lang="es-ES"/>
                    </a:p>
                  </a:txBody>
                  <a:tcPr/>
                </a:tc>
                <a:tc hMerge="1">
                  <a:txBody>
                    <a:bodyPr/>
                    <a:lstStyle/>
                    <a:p>
                      <a:endParaRPr lang="es-ES"/>
                    </a:p>
                  </a:txBody>
                  <a:tcPr/>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13629">
                <a:tc>
                  <a:txBody>
                    <a:bodyPr/>
                    <a:lstStyle/>
                    <a:p>
                      <a:pPr>
                        <a:lnSpc>
                          <a:spcPct val="107000"/>
                        </a:lnSpc>
                        <a:spcAft>
                          <a:spcPts val="0"/>
                        </a:spcAft>
                      </a:pPr>
                      <a:r>
                        <a:rPr lang="es-ES" sz="1200">
                          <a:effectLst/>
                        </a:rPr>
                        <a:t>F.V.</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SC</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gl</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CM</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p-valor</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SC</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gl</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CM</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p-valor</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13629">
                <a:tc>
                  <a:txBody>
                    <a:bodyPr/>
                    <a:lstStyle/>
                    <a:p>
                      <a:pPr>
                        <a:lnSpc>
                          <a:spcPct val="107000"/>
                        </a:lnSpc>
                        <a:spcAft>
                          <a:spcPts val="0"/>
                        </a:spcAft>
                      </a:pPr>
                      <a:r>
                        <a:rPr lang="es-ES" sz="1200">
                          <a:effectLst/>
                        </a:rPr>
                        <a:t>Modelo.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76928,73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19232,18</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&lt;0,0001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2187,91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547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0,0003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403793">
                <a:tc>
                  <a:txBody>
                    <a:bodyPr/>
                    <a:lstStyle/>
                    <a:p>
                      <a:pPr>
                        <a:lnSpc>
                          <a:spcPct val="107000"/>
                        </a:lnSpc>
                        <a:spcAft>
                          <a:spcPts val="0"/>
                        </a:spcAft>
                      </a:pPr>
                      <a:r>
                        <a:rPr lang="es-ES" sz="1200">
                          <a:effectLst/>
                        </a:rPr>
                        <a:t>Tratamiento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76928,73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19232,18</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&lt;0,0001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2187,91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547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0,0003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403793">
                <a:tc>
                  <a:txBody>
                    <a:bodyPr/>
                    <a:lstStyle/>
                    <a:p>
                      <a:pPr>
                        <a:lnSpc>
                          <a:spcPct val="107000"/>
                        </a:lnSpc>
                        <a:spcAft>
                          <a:spcPts val="0"/>
                        </a:spcAft>
                      </a:pPr>
                      <a:r>
                        <a:rPr lang="es-ES" sz="1200">
                          <a:effectLst/>
                        </a:rPr>
                        <a:t>Error</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563681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562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1002,99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10288,1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109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94,39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1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403793">
                <a:tc>
                  <a:txBody>
                    <a:bodyPr/>
                    <a:lstStyle/>
                    <a:p>
                      <a:pPr>
                        <a:lnSpc>
                          <a:spcPct val="107000"/>
                        </a:lnSpc>
                        <a:spcAft>
                          <a:spcPts val="0"/>
                        </a:spcAft>
                      </a:pPr>
                      <a:r>
                        <a:rPr lang="es-ES" sz="1200">
                          <a:effectLst/>
                        </a:rPr>
                        <a:t>Total</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640609,7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566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1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12476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113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100" dirty="0">
                          <a:effectLst/>
                        </a:rPr>
                        <a:t> </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6" name="Rectángulo 5"/>
          <p:cNvSpPr/>
          <p:nvPr/>
        </p:nvSpPr>
        <p:spPr>
          <a:xfrm>
            <a:off x="716030" y="3032236"/>
            <a:ext cx="3727302" cy="457626"/>
          </a:xfrm>
          <a:prstGeom prst="rect">
            <a:avLst/>
          </a:prstGeom>
        </p:spPr>
        <p:txBody>
          <a:bodyPr wrap="none">
            <a:spAutoFit/>
          </a:bodyPr>
          <a:lstStyle/>
          <a:p>
            <a:pPr algn="just">
              <a:lnSpc>
                <a:spcPct val="200000"/>
              </a:lnSpc>
              <a:spcAft>
                <a:spcPts val="0"/>
              </a:spcAft>
            </a:pPr>
            <a:r>
              <a:rPr lang="es-ES" sz="1400" dirty="0">
                <a:latin typeface="Times New Roman" panose="02020603050405020304" pitchFamily="18" charset="0"/>
                <a:ea typeface="Times New Roman" panose="02020603050405020304" pitchFamily="18" charset="0"/>
              </a:rPr>
              <a:t>*Significación estadística al 0,05 de probabilidad</a:t>
            </a:r>
            <a:endParaRPr lang="es-ES" sz="1400" dirty="0">
              <a:effectLst/>
              <a:latin typeface="Times New Roman" panose="02020603050405020304" pitchFamily="18" charset="0"/>
              <a:ea typeface="Times New Roman" panose="02020603050405020304" pitchFamily="18" charset="0"/>
            </a:endParaRPr>
          </a:p>
        </p:txBody>
      </p:sp>
      <p:graphicFrame>
        <p:nvGraphicFramePr>
          <p:cNvPr id="7" name="Tabla 6"/>
          <p:cNvGraphicFramePr>
            <a:graphicFrameLocks noGrp="1"/>
          </p:cNvGraphicFramePr>
          <p:nvPr>
            <p:extLst>
              <p:ext uri="{D42A27DB-BD31-4B8C-83A1-F6EECF244321}">
                <p14:modId xmlns:p14="http://schemas.microsoft.com/office/powerpoint/2010/main" val="2746592087"/>
              </p:ext>
            </p:extLst>
          </p:nvPr>
        </p:nvGraphicFramePr>
        <p:xfrm>
          <a:off x="779159" y="3971021"/>
          <a:ext cx="4454576" cy="1447549"/>
        </p:xfrm>
        <a:graphic>
          <a:graphicData uri="http://schemas.openxmlformats.org/drawingml/2006/table">
            <a:tbl>
              <a:tblPr firstRow="1" firstCol="1" bandRow="1">
                <a:tableStyleId>{5C22544A-7EE6-4342-B048-85BDC9FD1C3A}</a:tableStyleId>
              </a:tblPr>
              <a:tblGrid>
                <a:gridCol w="1003407"/>
                <a:gridCol w="917051"/>
                <a:gridCol w="917051"/>
                <a:gridCol w="917051"/>
                <a:gridCol w="239962"/>
                <a:gridCol w="230027"/>
                <a:gridCol w="230027"/>
              </a:tblGrid>
              <a:tr h="375022">
                <a:tc>
                  <a:txBody>
                    <a:bodyPr/>
                    <a:lstStyle/>
                    <a:p>
                      <a:pPr>
                        <a:lnSpc>
                          <a:spcPct val="107000"/>
                        </a:lnSpc>
                        <a:spcAft>
                          <a:spcPts val="0"/>
                        </a:spcAft>
                      </a:pPr>
                      <a:r>
                        <a:rPr lang="es-ES" sz="1200" dirty="0">
                          <a:effectLst/>
                        </a:rPr>
                        <a:t>Tratamiento</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p>
                    <a:p>
                      <a:pPr>
                        <a:lnSpc>
                          <a:spcPct val="107000"/>
                        </a:lnSpc>
                        <a:spcAft>
                          <a:spcPts val="0"/>
                        </a:spcAft>
                      </a:pPr>
                      <a:r>
                        <a:rPr lang="es-ES" sz="1200">
                          <a:effectLst/>
                        </a:rPr>
                        <a:t>Medias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dirty="0">
                          <a:effectLst/>
                        </a:rPr>
                        <a:t>N</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E.E.</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11227">
                <a:tc>
                  <a:txBody>
                    <a:bodyPr/>
                    <a:lstStyle/>
                    <a:p>
                      <a:pPr>
                        <a:lnSpc>
                          <a:spcPct val="107000"/>
                        </a:lnSpc>
                        <a:spcAft>
                          <a:spcPts val="0"/>
                        </a:spcAft>
                      </a:pPr>
                      <a:r>
                        <a:rPr lang="es-ES" sz="1200">
                          <a:effectLst/>
                        </a:rPr>
                        <a:t>T4S1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43,25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126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2,82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A</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r>
              <a:tr h="211227">
                <a:tc>
                  <a:txBody>
                    <a:bodyPr/>
                    <a:lstStyle/>
                    <a:p>
                      <a:pPr>
                        <a:lnSpc>
                          <a:spcPct val="107000"/>
                        </a:lnSpc>
                        <a:spcAft>
                          <a:spcPts val="0"/>
                        </a:spcAft>
                      </a:pPr>
                      <a:r>
                        <a:rPr lang="es-ES" sz="1200">
                          <a:effectLst/>
                        </a:rPr>
                        <a:t>T2S1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59,6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63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3,99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B</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r>
              <a:tr h="211227">
                <a:tc>
                  <a:txBody>
                    <a:bodyPr/>
                    <a:lstStyle/>
                    <a:p>
                      <a:pPr>
                        <a:lnSpc>
                          <a:spcPct val="107000"/>
                        </a:lnSpc>
                        <a:spcAft>
                          <a:spcPts val="0"/>
                        </a:spcAft>
                      </a:pPr>
                      <a:r>
                        <a:rPr lang="es-ES" sz="1200">
                          <a:effectLst/>
                        </a:rPr>
                        <a:t>T1S1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69,07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75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3,66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B</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C</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11227">
                <a:tc>
                  <a:txBody>
                    <a:bodyPr/>
                    <a:lstStyle/>
                    <a:p>
                      <a:pPr>
                        <a:lnSpc>
                          <a:spcPct val="107000"/>
                        </a:lnSpc>
                        <a:spcAft>
                          <a:spcPts val="0"/>
                        </a:spcAft>
                      </a:pPr>
                      <a:r>
                        <a:rPr lang="es-ES" sz="1200">
                          <a:effectLst/>
                        </a:rPr>
                        <a:t>T0S1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71,25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174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B</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C</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11227">
                <a:tc>
                  <a:txBody>
                    <a:bodyPr/>
                    <a:lstStyle/>
                    <a:p>
                      <a:pPr>
                        <a:lnSpc>
                          <a:spcPct val="107000"/>
                        </a:lnSpc>
                        <a:spcAft>
                          <a:spcPts val="0"/>
                        </a:spcAft>
                      </a:pPr>
                      <a:r>
                        <a:rPr lang="es-ES" sz="1200">
                          <a:effectLst/>
                        </a:rPr>
                        <a:t>T3S1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72,99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129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2,79</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dirty="0">
                          <a:effectLst/>
                        </a:rPr>
                        <a:t>C</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8" name="Rectangle 1"/>
          <p:cNvSpPr>
            <a:spLocks noChangeArrowheads="1"/>
          </p:cNvSpPr>
          <p:nvPr/>
        </p:nvSpPr>
        <p:spPr bwMode="auto">
          <a:xfrm>
            <a:off x="514591" y="5422662"/>
            <a:ext cx="534152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Test:Tukey</a:t>
            </a:r>
            <a:r>
              <a:rPr kumimoji="0" lang="es-ES"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Alfa=0,05</a:t>
            </a:r>
            <a:endParaRPr kumimoji="0" 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Medias con una letra común no son significativamente diferentes (p &gt; 0,05)</a:t>
            </a:r>
            <a:r>
              <a:rPr kumimoji="0" lang="es-ES" sz="1200" b="0" i="0" u="none" strike="noStrike" cap="none" normalizeH="0" baseline="0" dirty="0" smtClean="0">
                <a:ln>
                  <a:noFill/>
                </a:ln>
                <a:solidFill>
                  <a:schemeClr val="tx1"/>
                </a:solidFill>
                <a:effectLst/>
                <a:latin typeface="Arial" panose="020B0604020202020204" pitchFamily="34" charset="0"/>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9" name="Tabla 8"/>
          <p:cNvGraphicFramePr>
            <a:graphicFrameLocks noGrp="1"/>
          </p:cNvGraphicFramePr>
          <p:nvPr>
            <p:extLst>
              <p:ext uri="{D42A27DB-BD31-4B8C-83A1-F6EECF244321}">
                <p14:modId xmlns:p14="http://schemas.microsoft.com/office/powerpoint/2010/main" val="3210075086"/>
              </p:ext>
            </p:extLst>
          </p:nvPr>
        </p:nvGraphicFramePr>
        <p:xfrm>
          <a:off x="5819701" y="3982495"/>
          <a:ext cx="4334952" cy="1419683"/>
        </p:xfrm>
        <a:graphic>
          <a:graphicData uri="http://schemas.openxmlformats.org/drawingml/2006/table">
            <a:tbl>
              <a:tblPr firstRow="1" firstCol="1" bandRow="1">
                <a:tableStyleId>{5C22544A-7EE6-4342-B048-85BDC9FD1C3A}</a:tableStyleId>
              </a:tblPr>
              <a:tblGrid>
                <a:gridCol w="1029630"/>
                <a:gridCol w="941017"/>
                <a:gridCol w="941017"/>
                <a:gridCol w="941017"/>
                <a:gridCol w="246233"/>
                <a:gridCol w="236038"/>
              </a:tblGrid>
              <a:tr h="389458">
                <a:tc>
                  <a:txBody>
                    <a:bodyPr/>
                    <a:lstStyle/>
                    <a:p>
                      <a:pPr>
                        <a:lnSpc>
                          <a:spcPct val="107000"/>
                        </a:lnSpc>
                        <a:spcAft>
                          <a:spcPts val="0"/>
                        </a:spcAft>
                      </a:pPr>
                      <a:r>
                        <a:rPr lang="es-ES" sz="1200">
                          <a:effectLst/>
                        </a:rPr>
                        <a:t>Tratamiento</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Medias</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N</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E.E.</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06045">
                <a:tc>
                  <a:txBody>
                    <a:bodyPr/>
                    <a:lstStyle/>
                    <a:p>
                      <a:pPr>
                        <a:lnSpc>
                          <a:spcPct val="107000"/>
                        </a:lnSpc>
                        <a:spcAft>
                          <a:spcPts val="0"/>
                        </a:spcAft>
                      </a:pPr>
                      <a:r>
                        <a:rPr lang="es-ES" sz="1200">
                          <a:effectLst/>
                        </a:rPr>
                        <a:t>T0S2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11,74</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1,87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A</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r>
              <a:tr h="206045">
                <a:tc>
                  <a:txBody>
                    <a:bodyPr/>
                    <a:lstStyle/>
                    <a:p>
                      <a:pPr>
                        <a:lnSpc>
                          <a:spcPct val="107000"/>
                        </a:lnSpc>
                        <a:spcAft>
                          <a:spcPts val="0"/>
                        </a:spcAft>
                      </a:pPr>
                      <a:r>
                        <a:rPr lang="es-ES" sz="1200">
                          <a:effectLst/>
                        </a:rPr>
                        <a:t>T4S2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11,8</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41</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1,52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A</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r>
              <a:tr h="206045">
                <a:tc>
                  <a:txBody>
                    <a:bodyPr/>
                    <a:lstStyle/>
                    <a:p>
                      <a:pPr>
                        <a:lnSpc>
                          <a:spcPct val="107000"/>
                        </a:lnSpc>
                        <a:spcAft>
                          <a:spcPts val="0"/>
                        </a:spcAft>
                      </a:pPr>
                      <a:r>
                        <a:rPr lang="es-ES" sz="1200">
                          <a:effectLst/>
                        </a:rPr>
                        <a:t>T2S2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16,43</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3,67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A</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B</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06045">
                <a:tc>
                  <a:txBody>
                    <a:bodyPr/>
                    <a:lstStyle/>
                    <a:p>
                      <a:pPr>
                        <a:lnSpc>
                          <a:spcPct val="107000"/>
                        </a:lnSpc>
                        <a:spcAft>
                          <a:spcPts val="0"/>
                        </a:spcAft>
                      </a:pPr>
                      <a:r>
                        <a:rPr lang="es-ES" sz="1200">
                          <a:effectLst/>
                        </a:rPr>
                        <a:t>T1S2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17,12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17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2,36</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A</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B</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r h="206045">
                <a:tc>
                  <a:txBody>
                    <a:bodyPr/>
                    <a:lstStyle/>
                    <a:p>
                      <a:pPr>
                        <a:lnSpc>
                          <a:spcPct val="107000"/>
                        </a:lnSpc>
                        <a:spcAft>
                          <a:spcPts val="0"/>
                        </a:spcAft>
                      </a:pPr>
                      <a:r>
                        <a:rPr lang="es-ES" sz="1200">
                          <a:effectLst/>
                        </a:rPr>
                        <a:t>T3S2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22,95</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22</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S" sz="1200">
                          <a:effectLst/>
                        </a:rPr>
                        <a:t>2,07</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a:effectLst/>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200" dirty="0">
                          <a:effectLst/>
                        </a:rPr>
                        <a:t>B</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10" name="Rectangle 1"/>
          <p:cNvSpPr>
            <a:spLocks noChangeArrowheads="1"/>
          </p:cNvSpPr>
          <p:nvPr/>
        </p:nvSpPr>
        <p:spPr bwMode="auto">
          <a:xfrm>
            <a:off x="5732286" y="5538968"/>
            <a:ext cx="534152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Test:Tukey</a:t>
            </a:r>
            <a:r>
              <a:rPr kumimoji="0" lang="es-ES"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Alfa=0,05</a:t>
            </a:r>
            <a:endParaRPr kumimoji="0" 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Medias con una letra común no son significativamente diferentes (p &gt; 0,05)</a:t>
            </a:r>
            <a:r>
              <a:rPr kumimoji="0" lang="es-ES" sz="1200" b="0" i="0" u="none" strike="noStrike" cap="none" normalizeH="0" baseline="0" dirty="0" smtClean="0">
                <a:ln>
                  <a:noFill/>
                </a:ln>
                <a:solidFill>
                  <a:schemeClr val="tx1"/>
                </a:solidFill>
                <a:effectLst/>
                <a:latin typeface="Arial" panose="020B0604020202020204" pitchFamily="34" charset="0"/>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92090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783" y="894413"/>
            <a:ext cx="5446426" cy="4084820"/>
          </a:xfr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426" y="2483370"/>
            <a:ext cx="5446427" cy="4084820"/>
          </a:xfrm>
          <a:prstGeom prst="rect">
            <a:avLst/>
          </a:prstGeom>
        </p:spPr>
      </p:pic>
    </p:spTree>
    <p:extLst>
      <p:ext uri="{BB962C8B-B14F-4D97-AF65-F5344CB8AC3E}">
        <p14:creationId xmlns:p14="http://schemas.microsoft.com/office/powerpoint/2010/main" val="442045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5" name="Marcador de contenido 4"/>
          <p:cNvSpPr>
            <a:spLocks noGrp="1"/>
          </p:cNvSpPr>
          <p:nvPr>
            <p:ph idx="1"/>
          </p:nvPr>
        </p:nvSpPr>
        <p:spPr/>
        <p:txBody>
          <a:bodyPr/>
          <a:lstStyle/>
          <a:p>
            <a:endParaRPr lang="es-ES"/>
          </a:p>
        </p:txBody>
      </p:sp>
      <p:graphicFrame>
        <p:nvGraphicFramePr>
          <p:cNvPr id="6" name="Gráfico 5">
            <a:extLst>
              <a:ext uri="{FF2B5EF4-FFF2-40B4-BE49-F238E27FC236}">
                <a16:creationId xmlns:lc="http://schemas.openxmlformats.org/drawingml/2006/lockedCanvas" xmlns:a16="http://schemas.microsoft.com/office/drawing/2014/main" xmlns:w16se="http://schemas.microsoft.com/office/word/2015/wordml/symex" xmlns:w16cid="http://schemas.microsoft.com/office/word/2016/wordml/cid"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C5C72379-0545-4C5C-8631-EA13B0A06521}"/>
              </a:ext>
            </a:extLst>
          </p:cNvPr>
          <p:cNvGraphicFramePr/>
          <p:nvPr>
            <p:extLst>
              <p:ext uri="{D42A27DB-BD31-4B8C-83A1-F6EECF244321}">
                <p14:modId xmlns:p14="http://schemas.microsoft.com/office/powerpoint/2010/main" val="4198039829"/>
              </p:ext>
            </p:extLst>
          </p:nvPr>
        </p:nvGraphicFramePr>
        <p:xfrm>
          <a:off x="449705" y="404733"/>
          <a:ext cx="9908498" cy="59361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17666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graphicFrame>
        <p:nvGraphicFramePr>
          <p:cNvPr id="4" name="Marcador de contenido 3">
            <a:extLst>
              <a:ext uri="{FF2B5EF4-FFF2-40B4-BE49-F238E27FC236}">
                <a16:creationId xmlns:lc="http://schemas.openxmlformats.org/drawingml/2006/lockedCanvas" xmlns:a16="http://schemas.microsoft.com/office/drawing/2014/main" xmlns:w16se="http://schemas.microsoft.com/office/word/2015/wordml/symex" xmlns:w16cid="http://schemas.microsoft.com/office/word/2016/wordml/cid"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D7D18EC9-8046-4089-90D6-B3241F00EFE3}"/>
              </a:ext>
            </a:extLst>
          </p:cNvPr>
          <p:cNvGraphicFramePr>
            <a:graphicFrameLocks noGrp="1"/>
          </p:cNvGraphicFramePr>
          <p:nvPr>
            <p:ph idx="1"/>
            <p:extLst>
              <p:ext uri="{D42A27DB-BD31-4B8C-83A1-F6EECF244321}">
                <p14:modId xmlns:p14="http://schemas.microsoft.com/office/powerpoint/2010/main" val="2057910660"/>
              </p:ext>
            </p:extLst>
          </p:nvPr>
        </p:nvGraphicFramePr>
        <p:xfrm>
          <a:off x="389744" y="609600"/>
          <a:ext cx="9848538" cy="58811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22734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918411"/>
          </a:xfrm>
        </p:spPr>
        <p:txBody>
          <a:bodyPr/>
          <a:lstStyle/>
          <a:p>
            <a:pPr algn="ctr"/>
            <a:r>
              <a:rPr lang="es-ES" dirty="0" smtClean="0">
                <a:solidFill>
                  <a:schemeClr val="tx1"/>
                </a:solidFill>
              </a:rPr>
              <a:t>Planteamiento del Problema</a:t>
            </a:r>
            <a:endParaRPr lang="es-ES" dirty="0">
              <a:solidFill>
                <a:schemeClr val="tx1"/>
              </a:solidFill>
            </a:endParaRPr>
          </a:p>
        </p:txBody>
      </p:sp>
      <p:sp>
        <p:nvSpPr>
          <p:cNvPr id="3" name="Marcador de contenido 2"/>
          <p:cNvSpPr>
            <a:spLocks noGrp="1"/>
          </p:cNvSpPr>
          <p:nvPr>
            <p:ph idx="1"/>
          </p:nvPr>
        </p:nvSpPr>
        <p:spPr>
          <a:xfrm>
            <a:off x="833744" y="1961148"/>
            <a:ext cx="8596668" cy="3880773"/>
          </a:xfrm>
        </p:spPr>
        <p:txBody>
          <a:bodyPr>
            <a:normAutofit fontScale="92500"/>
          </a:bodyPr>
          <a:lstStyle/>
          <a:p>
            <a:pPr algn="just"/>
            <a:r>
              <a:rPr lang="es-ES" dirty="0" smtClean="0"/>
              <a:t>Desconocimiento de la influencia de la zeolita sobre la germinación de plantas forestales. (restringir perdidas de fertilizantes por lixiviación, neutralizar pH bajos de suelos agrícolas, alta CIC y afinidad por iones NH</a:t>
            </a:r>
            <a:r>
              <a:rPr lang="es-ES" baseline="-25000" dirty="0" smtClean="0"/>
              <a:t>4</a:t>
            </a:r>
            <a:r>
              <a:rPr lang="es-ES" baseline="30000" dirty="0" smtClean="0"/>
              <a:t>+</a:t>
            </a:r>
            <a:r>
              <a:rPr lang="es-ES" dirty="0" smtClean="0"/>
              <a:t>).</a:t>
            </a:r>
          </a:p>
          <a:p>
            <a:pPr algn="just"/>
            <a:r>
              <a:rPr lang="es-ES" dirty="0" smtClean="0"/>
              <a:t>Poseen cavidades moleculares de 3 a 10 Ǻ, contienen iones </a:t>
            </a:r>
            <a:r>
              <a:rPr lang="es-ES" dirty="0" err="1" smtClean="0"/>
              <a:t>Na</a:t>
            </a:r>
            <a:r>
              <a:rPr lang="es-ES" dirty="0" smtClean="0"/>
              <a:t>+, K+ y Ca2+, moléculas de agua con libertad de movimiento, lo que favorece su capacidad de intercambio iónico.</a:t>
            </a:r>
          </a:p>
          <a:p>
            <a:pPr algn="just"/>
            <a:r>
              <a:rPr lang="es-ES" dirty="0" smtClean="0"/>
              <a:t>Influye directamente en la germinación  ya que cumple con la función de sostén, drenaje y aireación de la semilla y al mismo tiempo se convierte en una reserva de sustancias nutritivas para el desarrollo </a:t>
            </a:r>
            <a:r>
              <a:rPr lang="es-ES" dirty="0" err="1" smtClean="0"/>
              <a:t>posgerminativo</a:t>
            </a:r>
            <a:r>
              <a:rPr lang="es-ES" dirty="0" smtClean="0"/>
              <a:t>.</a:t>
            </a:r>
          </a:p>
          <a:p>
            <a:pPr algn="just"/>
            <a:r>
              <a:rPr lang="es-ES" dirty="0" err="1" smtClean="0"/>
              <a:t>Clinoptilolita</a:t>
            </a:r>
            <a:r>
              <a:rPr lang="es-ES" dirty="0" smtClean="0"/>
              <a:t> y </a:t>
            </a:r>
            <a:r>
              <a:rPr lang="es-ES" dirty="0" err="1" smtClean="0"/>
              <a:t>mordenita</a:t>
            </a:r>
            <a:r>
              <a:rPr lang="es-ES" dirty="0" smtClean="0"/>
              <a:t> utilizadas en la agricultura por sus propiedades fisicoquímicas: Alta CIC (100-300 </a:t>
            </a:r>
            <a:r>
              <a:rPr lang="es-ES" dirty="0" err="1" smtClean="0"/>
              <a:t>meq</a:t>
            </a:r>
            <a:r>
              <a:rPr lang="es-ES" dirty="0" smtClean="0"/>
              <a:t> * 100g</a:t>
            </a:r>
            <a:r>
              <a:rPr lang="es-ES" baseline="30000" dirty="0" smtClean="0"/>
              <a:t>-1</a:t>
            </a:r>
            <a:r>
              <a:rPr lang="es-ES" dirty="0" smtClean="0"/>
              <a:t>), activa adsorción y filtración molecular, habilidad de hidratación y deshidratación sin alterar su estructura (cavidades del 18 a 40% de su volumen y su selectividad y afinidad por NH</a:t>
            </a:r>
            <a:r>
              <a:rPr lang="es-ES" baseline="-25000" dirty="0" smtClean="0"/>
              <a:t>4</a:t>
            </a:r>
            <a:r>
              <a:rPr lang="es-ES" baseline="30000" dirty="0" smtClean="0"/>
              <a:t>+ </a:t>
            </a:r>
            <a:r>
              <a:rPr lang="es-ES" dirty="0" smtClean="0"/>
              <a:t>y K</a:t>
            </a:r>
            <a:r>
              <a:rPr lang="es-ES" baseline="30000" dirty="0" smtClean="0"/>
              <a:t>+</a:t>
            </a:r>
            <a:endParaRPr lang="es-ES" baseline="30000" dirty="0"/>
          </a:p>
        </p:txBody>
      </p:sp>
    </p:spTree>
    <p:extLst>
      <p:ext uri="{BB962C8B-B14F-4D97-AF65-F5344CB8AC3E}">
        <p14:creationId xmlns:p14="http://schemas.microsoft.com/office/powerpoint/2010/main" val="2083064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 sz="4600" dirty="0" smtClean="0">
                <a:solidFill>
                  <a:schemeClr val="tx1"/>
                </a:solidFill>
              </a:rPr>
              <a:t>CONCLUSIONES</a:t>
            </a:r>
            <a:endParaRPr lang="es-ES" sz="4600" dirty="0">
              <a:solidFill>
                <a:schemeClr val="tx1"/>
              </a:solidFill>
            </a:endParaRPr>
          </a:p>
        </p:txBody>
      </p:sp>
      <p:sp>
        <p:nvSpPr>
          <p:cNvPr id="3" name="Marcador de contenido 2"/>
          <p:cNvSpPr>
            <a:spLocks noGrp="1"/>
          </p:cNvSpPr>
          <p:nvPr>
            <p:ph idx="1"/>
          </p:nvPr>
        </p:nvSpPr>
        <p:spPr>
          <a:xfrm>
            <a:off x="782265" y="2977227"/>
            <a:ext cx="8596668" cy="3880773"/>
          </a:xfrm>
        </p:spPr>
        <p:txBody>
          <a:bodyPr/>
          <a:lstStyle/>
          <a:p>
            <a:r>
              <a:rPr lang="es-ES" dirty="0"/>
              <a:t>Los diferentes tratamientos (sustratos), fueron muy similares en sus propiedades químicas, ya que la zeolita y el humus incorporados al sustrato base no modificaron las propiedades de </a:t>
            </a:r>
            <a:r>
              <a:rPr lang="es-ES" dirty="0" smtClean="0"/>
              <a:t>los mismos. </a:t>
            </a:r>
          </a:p>
          <a:p>
            <a:pPr lvl="0"/>
            <a:r>
              <a:rPr lang="es-ES" dirty="0"/>
              <a:t>El mayor porcentaje de germinación de las dos especies forestales fue entre los 30 a 39 días, siempre y cuando las </a:t>
            </a:r>
            <a:r>
              <a:rPr lang="es-ES" dirty="0" smtClean="0"/>
              <a:t>condiciones </a:t>
            </a:r>
            <a:r>
              <a:rPr lang="es-ES" dirty="0" err="1"/>
              <a:t>edafoclimáticas</a:t>
            </a:r>
            <a:r>
              <a:rPr lang="es-ES" dirty="0"/>
              <a:t> sean favorables.    </a:t>
            </a:r>
          </a:p>
          <a:p>
            <a:pPr marL="0" indent="0">
              <a:buNone/>
            </a:pPr>
            <a:endParaRPr lang="es-ES" dirty="0"/>
          </a:p>
        </p:txBody>
      </p:sp>
    </p:spTree>
    <p:extLst>
      <p:ext uri="{BB962C8B-B14F-4D97-AF65-F5344CB8AC3E}">
        <p14:creationId xmlns:p14="http://schemas.microsoft.com/office/powerpoint/2010/main" val="382746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4" y="929391"/>
            <a:ext cx="8596668" cy="5111972"/>
          </a:xfrm>
        </p:spPr>
        <p:txBody>
          <a:bodyPr>
            <a:normAutofit/>
          </a:bodyPr>
          <a:lstStyle/>
          <a:p>
            <a:pPr lvl="0"/>
            <a:r>
              <a:rPr lang="es-ES" dirty="0"/>
              <a:t>En el eucalipto, el tratamiento que </a:t>
            </a:r>
            <a:r>
              <a:rPr lang="es-ES" dirty="0" err="1"/>
              <a:t>dió</a:t>
            </a:r>
            <a:r>
              <a:rPr lang="es-ES" dirty="0"/>
              <a:t> mejores resultados en la variable altura fue T0, con una clara tendencia de crecimiento y para el caso del ciprés fue T3 que en todas las semanas evaluadas presento la misma tendencia de crecimiento. Para el eucalipto, es importante mencionar que la zeolita es de liberación lenta, por lo que al inicio del experimento no se reportó resultados relacionados con los tratamientos que la contenían.  Se concluye que la mejor respuesta en el caso del ciprés se obtuvo con el tratamiento T3 consiste en una mezcla de Zeolita al 30%, humus al 30%, tierra 20%, Arena 20%. Para el ciprés se obtuvo resultados significativos con el tratamiento T3 desde el inicio del ensayo.</a:t>
            </a:r>
          </a:p>
          <a:p>
            <a:pPr lvl="0"/>
            <a:r>
              <a:rPr lang="es-ES" dirty="0"/>
              <a:t>El uso de las mezclas establecidas en el diseño junto a la zeolita favorece la respuesta de la germinación y crecimiento, por lo tanto, se cumple la hipótesis positiva (Ho), dando respuesta a cada uno de los objetivos planteados en el presente proyecto.</a:t>
            </a:r>
          </a:p>
          <a:p>
            <a:endParaRPr lang="es-ES" dirty="0"/>
          </a:p>
        </p:txBody>
      </p:sp>
    </p:spTree>
    <p:extLst>
      <p:ext uri="{BB962C8B-B14F-4D97-AF65-F5344CB8AC3E}">
        <p14:creationId xmlns:p14="http://schemas.microsoft.com/office/powerpoint/2010/main" val="1346622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solidFill>
                  <a:schemeClr val="tx1"/>
                </a:solidFill>
              </a:rPr>
              <a:t>RECOMENDACIONES</a:t>
            </a:r>
            <a:endParaRPr lang="es-ES" dirty="0"/>
          </a:p>
        </p:txBody>
      </p:sp>
      <p:sp>
        <p:nvSpPr>
          <p:cNvPr id="3" name="Marcador de contenido 2"/>
          <p:cNvSpPr>
            <a:spLocks noGrp="1"/>
          </p:cNvSpPr>
          <p:nvPr>
            <p:ph idx="1"/>
          </p:nvPr>
        </p:nvSpPr>
        <p:spPr/>
        <p:txBody>
          <a:bodyPr>
            <a:normAutofit fontScale="92500"/>
          </a:bodyPr>
          <a:lstStyle/>
          <a:p>
            <a:r>
              <a:rPr lang="es-ES" dirty="0"/>
              <a:t>Se recomienda divulgar los resultados de la presente investigación a productores que trabajen con estos rubros, ya que la mezcla probada del tratamiento T3 ofreció las mejores respuestas y así de esta forma se garantiza el uso adecuado de las mezclas sin incurrir en pérdida de recursos materiales y económicos.</a:t>
            </a:r>
          </a:p>
          <a:p>
            <a:r>
              <a:rPr lang="es-ES" dirty="0"/>
              <a:t>Se recomienda realizar un análisis bromatológico de las especies forestales utilizadas en este estudio, para poder determinar la influencia de la zeolita en el desarrollo del eucalipto y ciprés.  </a:t>
            </a:r>
          </a:p>
          <a:p>
            <a:r>
              <a:rPr lang="es-ES" dirty="0"/>
              <a:t>Se recomienda realizar estudios de la interacción de la zeolita en otros cultivos de interés comercial o de consumo familiar, para obtener un mejor rendimiento. </a:t>
            </a:r>
          </a:p>
          <a:p>
            <a:r>
              <a:rPr lang="es-ES" dirty="0"/>
              <a:t>Se recomienda utilizar la zeolita en asociación con fertilizantes, ya que posee muy buenas características para el desarrollo de cultivos.    </a:t>
            </a:r>
          </a:p>
          <a:p>
            <a:pPr marL="0" indent="0">
              <a:buNone/>
            </a:pPr>
            <a:r>
              <a:rPr lang="es-ES" dirty="0"/>
              <a:t> </a:t>
            </a:r>
          </a:p>
          <a:p>
            <a:endParaRPr lang="es-ES" dirty="0"/>
          </a:p>
        </p:txBody>
      </p:sp>
    </p:spTree>
    <p:extLst>
      <p:ext uri="{BB962C8B-B14F-4D97-AF65-F5344CB8AC3E}">
        <p14:creationId xmlns:p14="http://schemas.microsoft.com/office/powerpoint/2010/main" val="1729110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82265" y="3145896"/>
            <a:ext cx="8596668" cy="1320800"/>
          </a:xfrm>
        </p:spPr>
        <p:txBody>
          <a:bodyPr>
            <a:normAutofit/>
          </a:bodyPr>
          <a:lstStyle/>
          <a:p>
            <a:pPr algn="ctr"/>
            <a:r>
              <a:rPr lang="es-ES" sz="5000" dirty="0" smtClean="0">
                <a:solidFill>
                  <a:schemeClr val="tx1"/>
                </a:solidFill>
              </a:rPr>
              <a:t>¡¡¡GRACIAS!!!</a:t>
            </a:r>
            <a:endParaRPr lang="es-ES" sz="5000" dirty="0">
              <a:solidFill>
                <a:schemeClr val="tx1"/>
              </a:solidFill>
            </a:endParaRPr>
          </a:p>
        </p:txBody>
      </p:sp>
    </p:spTree>
    <p:extLst>
      <p:ext uri="{BB962C8B-B14F-4D97-AF65-F5344CB8AC3E}">
        <p14:creationId xmlns:p14="http://schemas.microsoft.com/office/powerpoint/2010/main" val="1911266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chemeClr val="tx1"/>
                </a:solidFill>
              </a:rPr>
              <a:t>Antecedentes</a:t>
            </a:r>
            <a:endParaRPr lang="es-ES" dirty="0">
              <a:solidFill>
                <a:schemeClr val="tx1"/>
              </a:solidFill>
            </a:endParaRPr>
          </a:p>
        </p:txBody>
      </p:sp>
      <p:sp>
        <p:nvSpPr>
          <p:cNvPr id="3" name="Marcador de contenido 2"/>
          <p:cNvSpPr>
            <a:spLocks noGrp="1"/>
          </p:cNvSpPr>
          <p:nvPr>
            <p:ph idx="1"/>
          </p:nvPr>
        </p:nvSpPr>
        <p:spPr/>
        <p:txBody>
          <a:bodyPr/>
          <a:lstStyle/>
          <a:p>
            <a:pPr algn="just"/>
            <a:r>
              <a:rPr lang="es-ES" dirty="0" smtClean="0"/>
              <a:t>Las zeolitas naturales son sustratos con características ideales para el optimo crecimiento de plantas forestales, siendo una alternativa para su propagación</a:t>
            </a:r>
          </a:p>
          <a:p>
            <a:pPr algn="just"/>
            <a:r>
              <a:rPr lang="es-ES" dirty="0" smtClean="0"/>
              <a:t>Se demostró que su combinación con materia orgánica en una proporción de 7:3 garantiza condiciones favorables para el crecimiento y nutrición para el desarrollo de tomate y pepino.</a:t>
            </a:r>
          </a:p>
          <a:p>
            <a:pPr algn="just"/>
            <a:r>
              <a:rPr lang="es-ES" dirty="0" smtClean="0"/>
              <a:t>Fertilizantes </a:t>
            </a:r>
            <a:r>
              <a:rPr lang="es-ES" dirty="0" err="1" smtClean="0"/>
              <a:t>organominerales</a:t>
            </a:r>
            <a:r>
              <a:rPr lang="es-ES" dirty="0" smtClean="0"/>
              <a:t> combina zeolita y diferentes fuentes orgánicas. Fueron diseñados con la finalidad de reducir y sustituir el uso del fertilizante químico tradicional en la agricultura. No genera ningún tipo de residuo.</a:t>
            </a:r>
          </a:p>
          <a:p>
            <a:pPr algn="just"/>
            <a:r>
              <a:rPr lang="es-ES" dirty="0" smtClean="0"/>
              <a:t>Estudios realizados en la </a:t>
            </a:r>
            <a:r>
              <a:rPr lang="es-ES" dirty="0" err="1" smtClean="0"/>
              <a:t>clinoptilolita</a:t>
            </a:r>
            <a:r>
              <a:rPr lang="es-ES" dirty="0" smtClean="0"/>
              <a:t> como aditivo en el sustrato se concluye que los nutrientes de diferentes soluciones de fertilizantes quedaron depositados en su estructura.</a:t>
            </a:r>
          </a:p>
        </p:txBody>
      </p:sp>
    </p:spTree>
    <p:extLst>
      <p:ext uri="{BB962C8B-B14F-4D97-AF65-F5344CB8AC3E}">
        <p14:creationId xmlns:p14="http://schemas.microsoft.com/office/powerpoint/2010/main" val="4032353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chemeClr val="tx1"/>
                </a:solidFill>
              </a:rPr>
              <a:t>Justificación</a:t>
            </a:r>
            <a:endParaRPr lang="es-ES" dirty="0">
              <a:solidFill>
                <a:schemeClr val="tx1"/>
              </a:solidFill>
            </a:endParaRPr>
          </a:p>
        </p:txBody>
      </p:sp>
      <p:sp>
        <p:nvSpPr>
          <p:cNvPr id="3" name="Marcador de contenido 2"/>
          <p:cNvSpPr>
            <a:spLocks noGrp="1"/>
          </p:cNvSpPr>
          <p:nvPr>
            <p:ph idx="1"/>
          </p:nvPr>
        </p:nvSpPr>
        <p:spPr>
          <a:xfrm>
            <a:off x="677334" y="2220750"/>
            <a:ext cx="8596668" cy="2146716"/>
          </a:xfrm>
        </p:spPr>
        <p:txBody>
          <a:bodyPr/>
          <a:lstStyle/>
          <a:p>
            <a:pPr algn="just"/>
            <a:r>
              <a:rPr lang="es-ES" dirty="0" smtClean="0"/>
              <a:t>Debido al uso inadecuado de fertilizantes nitrogenados como la </a:t>
            </a:r>
            <a:r>
              <a:rPr lang="es-ES" dirty="0" smtClean="0"/>
              <a:t>urea</a:t>
            </a:r>
            <a:r>
              <a:rPr lang="es-ES" dirty="0" smtClean="0"/>
              <a:t>, el suelo ha sufrido grandes cambios</a:t>
            </a:r>
          </a:p>
          <a:p>
            <a:pPr algn="just"/>
            <a:r>
              <a:rPr lang="es-ES" dirty="0" smtClean="0"/>
              <a:t>Con el uso de la zeolita se puede mejorar y/o aumentar la productividad agrícola </a:t>
            </a:r>
          </a:p>
          <a:p>
            <a:pPr algn="just"/>
            <a:r>
              <a:rPr lang="es-ES" dirty="0" smtClean="0"/>
              <a:t>Se han obtenido buenos resultados al combinar fertilizantes nitrogenados con el 25% de zeolita, evitando perdidas de 70% de nitrógeno.</a:t>
            </a:r>
          </a:p>
        </p:txBody>
      </p:sp>
    </p:spTree>
    <p:extLst>
      <p:ext uri="{BB962C8B-B14F-4D97-AF65-F5344CB8AC3E}">
        <p14:creationId xmlns:p14="http://schemas.microsoft.com/office/powerpoint/2010/main" val="343116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p:cNvSpPr>
            <a:spLocks noGrp="1"/>
          </p:cNvSpPr>
          <p:nvPr>
            <p:ph sz="half" idx="1"/>
          </p:nvPr>
        </p:nvSpPr>
        <p:spPr>
          <a:xfrm>
            <a:off x="677335" y="1622754"/>
            <a:ext cx="4184035" cy="5235245"/>
          </a:xfrm>
        </p:spPr>
        <p:txBody>
          <a:bodyPr>
            <a:normAutofit lnSpcReduction="10000"/>
          </a:bodyPr>
          <a:lstStyle/>
          <a:p>
            <a:pPr marL="0" indent="0">
              <a:buNone/>
            </a:pPr>
            <a:r>
              <a:rPr lang="es-ES" sz="2600" u="sng" dirty="0" smtClean="0"/>
              <a:t>General:</a:t>
            </a:r>
          </a:p>
          <a:p>
            <a:pPr marL="0" indent="0">
              <a:buNone/>
            </a:pPr>
            <a:endParaRPr lang="es-ES" dirty="0"/>
          </a:p>
          <a:p>
            <a:pPr algn="just"/>
            <a:r>
              <a:rPr lang="es-ES" dirty="0"/>
              <a:t>Determinar la influencia de la zeolita en la germinación y primera etapa de desarrollo de plántulas de </a:t>
            </a:r>
            <a:r>
              <a:rPr lang="es-ES" i="1" dirty="0" err="1"/>
              <a:t>Eucalyptus</a:t>
            </a:r>
            <a:r>
              <a:rPr lang="es-ES" i="1" dirty="0"/>
              <a:t> </a:t>
            </a:r>
            <a:r>
              <a:rPr lang="es-ES" i="1" dirty="0" err="1"/>
              <a:t>sp</a:t>
            </a:r>
            <a:r>
              <a:rPr lang="es-ES" i="1" dirty="0"/>
              <a:t>.</a:t>
            </a:r>
            <a:r>
              <a:rPr lang="es-ES" dirty="0"/>
              <a:t> y </a:t>
            </a:r>
            <a:r>
              <a:rPr lang="es-ES" i="1" dirty="0" err="1"/>
              <a:t>Cupressus</a:t>
            </a:r>
            <a:r>
              <a:rPr lang="es-ES" i="1" dirty="0"/>
              <a:t> </a:t>
            </a:r>
            <a:r>
              <a:rPr lang="es-ES" i="1" dirty="0" err="1"/>
              <a:t>lucitanica</a:t>
            </a:r>
            <a:r>
              <a:rPr lang="es-ES" i="1" dirty="0"/>
              <a:t>.</a:t>
            </a:r>
            <a:endParaRPr lang="es-ES" dirty="0"/>
          </a:p>
        </p:txBody>
      </p:sp>
      <p:sp>
        <p:nvSpPr>
          <p:cNvPr id="8" name="Marcador de contenido 7"/>
          <p:cNvSpPr>
            <a:spLocks noGrp="1"/>
          </p:cNvSpPr>
          <p:nvPr>
            <p:ph sz="half" idx="2"/>
          </p:nvPr>
        </p:nvSpPr>
        <p:spPr>
          <a:xfrm>
            <a:off x="5450721" y="1622754"/>
            <a:ext cx="4184034" cy="5235246"/>
          </a:xfrm>
        </p:spPr>
        <p:txBody>
          <a:bodyPr>
            <a:normAutofit lnSpcReduction="10000"/>
          </a:bodyPr>
          <a:lstStyle/>
          <a:p>
            <a:pPr marL="0" indent="0">
              <a:buNone/>
            </a:pPr>
            <a:r>
              <a:rPr lang="es-ES" sz="2600" u="sng" dirty="0" smtClean="0"/>
              <a:t>Específicos:</a:t>
            </a:r>
          </a:p>
          <a:p>
            <a:pPr marL="0" indent="0">
              <a:buNone/>
            </a:pPr>
            <a:endParaRPr lang="es-ES" dirty="0"/>
          </a:p>
          <a:p>
            <a:pPr lvl="0" algn="just"/>
            <a:r>
              <a:rPr lang="es-ES" dirty="0"/>
              <a:t>Analizar la influencia de la incorporación de zeolita en el tiempo de </a:t>
            </a:r>
            <a:r>
              <a:rPr lang="es-ES" dirty="0" smtClean="0"/>
              <a:t>germinación de </a:t>
            </a:r>
            <a:r>
              <a:rPr lang="es-ES" dirty="0"/>
              <a:t>las semillas de </a:t>
            </a:r>
            <a:r>
              <a:rPr lang="es-ES" i="1" dirty="0" err="1"/>
              <a:t>Eucalyptus</a:t>
            </a:r>
            <a:r>
              <a:rPr lang="es-ES" i="1" dirty="0"/>
              <a:t> </a:t>
            </a:r>
            <a:r>
              <a:rPr lang="es-ES" i="1" dirty="0" err="1"/>
              <a:t>sp</a:t>
            </a:r>
            <a:r>
              <a:rPr lang="es-ES" b="1" i="1" dirty="0"/>
              <a:t>.</a:t>
            </a:r>
            <a:r>
              <a:rPr lang="es-ES" b="1" dirty="0"/>
              <a:t> y </a:t>
            </a:r>
            <a:r>
              <a:rPr lang="es-ES" i="1" dirty="0" err="1"/>
              <a:t>Cupressus</a:t>
            </a:r>
            <a:r>
              <a:rPr lang="es-ES" i="1" dirty="0"/>
              <a:t> </a:t>
            </a:r>
            <a:r>
              <a:rPr lang="es-ES" i="1" dirty="0" err="1"/>
              <a:t>lucitanica</a:t>
            </a:r>
            <a:r>
              <a:rPr lang="es-ES" i="1" dirty="0"/>
              <a:t>.</a:t>
            </a:r>
            <a:endParaRPr lang="es-ES" dirty="0"/>
          </a:p>
          <a:p>
            <a:pPr lvl="0" algn="just"/>
            <a:r>
              <a:rPr lang="es-ES" dirty="0" smtClean="0"/>
              <a:t>Determinar </a:t>
            </a:r>
            <a:r>
              <a:rPr lang="es-ES" dirty="0"/>
              <a:t>la variación en la altura de crecimiento de las plántulas de </a:t>
            </a:r>
            <a:r>
              <a:rPr lang="es-ES" i="1" dirty="0" err="1" smtClean="0"/>
              <a:t>Eucalyptus</a:t>
            </a:r>
            <a:r>
              <a:rPr lang="es-ES" i="1" dirty="0"/>
              <a:t> </a:t>
            </a:r>
            <a:r>
              <a:rPr lang="es-ES" i="1" dirty="0" err="1" smtClean="0"/>
              <a:t>sp</a:t>
            </a:r>
            <a:r>
              <a:rPr lang="es-ES" b="1" i="1" dirty="0"/>
              <a:t>.</a:t>
            </a:r>
            <a:r>
              <a:rPr lang="es-ES" b="1" dirty="0"/>
              <a:t> y </a:t>
            </a:r>
            <a:r>
              <a:rPr lang="es-ES" i="1" dirty="0" err="1"/>
              <a:t>Cupressus</a:t>
            </a:r>
            <a:r>
              <a:rPr lang="es-ES" i="1" dirty="0"/>
              <a:t> </a:t>
            </a:r>
            <a:r>
              <a:rPr lang="es-ES" i="1" dirty="0" err="1"/>
              <a:t>lucitanica</a:t>
            </a:r>
            <a:r>
              <a:rPr lang="es-ES" i="1" dirty="0"/>
              <a:t> </a:t>
            </a:r>
            <a:r>
              <a:rPr lang="es-ES" dirty="0"/>
              <a:t>debido a la incorporación de zeolita.</a:t>
            </a:r>
          </a:p>
          <a:p>
            <a:pPr lvl="0" algn="just"/>
            <a:r>
              <a:rPr lang="es-ES" dirty="0" smtClean="0"/>
              <a:t>Evaluar </a:t>
            </a:r>
            <a:r>
              <a:rPr lang="es-ES" dirty="0"/>
              <a:t>la influencia de la zeolita en el sustrato empleado para el desarrollo </a:t>
            </a:r>
            <a:r>
              <a:rPr lang="es-ES" dirty="0" smtClean="0"/>
              <a:t>de plántulas </a:t>
            </a:r>
            <a:r>
              <a:rPr lang="es-ES" dirty="0"/>
              <a:t>de </a:t>
            </a:r>
            <a:r>
              <a:rPr lang="es-ES" i="1" dirty="0" err="1"/>
              <a:t>Eucalyptus</a:t>
            </a:r>
            <a:r>
              <a:rPr lang="es-ES" i="1" dirty="0"/>
              <a:t> </a:t>
            </a:r>
            <a:r>
              <a:rPr lang="es-ES" i="1" dirty="0" err="1"/>
              <a:t>sp</a:t>
            </a:r>
            <a:r>
              <a:rPr lang="es-ES" b="1" i="1" dirty="0"/>
              <a:t>.</a:t>
            </a:r>
            <a:r>
              <a:rPr lang="es-ES" b="1" dirty="0"/>
              <a:t> y </a:t>
            </a:r>
            <a:r>
              <a:rPr lang="es-ES" i="1" dirty="0" err="1"/>
              <a:t>Cupressus</a:t>
            </a:r>
            <a:r>
              <a:rPr lang="es-ES" i="1" dirty="0"/>
              <a:t> </a:t>
            </a:r>
            <a:r>
              <a:rPr lang="es-ES" i="1" dirty="0" err="1"/>
              <a:t>lucitanica</a:t>
            </a:r>
            <a:endParaRPr lang="es-ES" dirty="0"/>
          </a:p>
          <a:p>
            <a:pPr marL="0" indent="0">
              <a:buNone/>
            </a:pPr>
            <a:endParaRPr lang="es-ES" dirty="0"/>
          </a:p>
        </p:txBody>
      </p:sp>
      <p:sp>
        <p:nvSpPr>
          <p:cNvPr id="4" name="Título 1"/>
          <p:cNvSpPr>
            <a:spLocks noGrp="1"/>
          </p:cNvSpPr>
          <p:nvPr>
            <p:ph type="title"/>
          </p:nvPr>
        </p:nvSpPr>
        <p:spPr>
          <a:xfrm>
            <a:off x="1084054" y="312820"/>
            <a:ext cx="7554632" cy="902369"/>
          </a:xfrm>
        </p:spPr>
        <p:txBody>
          <a:bodyPr>
            <a:noAutofit/>
          </a:bodyPr>
          <a:lstStyle/>
          <a:p>
            <a:pPr algn="ctr"/>
            <a:r>
              <a:rPr lang="es-ES" sz="6000" dirty="0" smtClean="0">
                <a:solidFill>
                  <a:schemeClr val="tx1"/>
                </a:solidFill>
              </a:rPr>
              <a:t>OBJETIVOS</a:t>
            </a:r>
            <a:endParaRPr lang="es-ES" sz="6000" dirty="0">
              <a:solidFill>
                <a:schemeClr val="tx1"/>
              </a:solidFill>
            </a:endParaRPr>
          </a:p>
        </p:txBody>
      </p:sp>
    </p:spTree>
    <p:extLst>
      <p:ext uri="{BB962C8B-B14F-4D97-AF65-F5344CB8AC3E}">
        <p14:creationId xmlns:p14="http://schemas.microsoft.com/office/powerpoint/2010/main" val="600746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a:bodyPr>
          <a:lstStyle/>
          <a:p>
            <a:pPr algn="ctr"/>
            <a:r>
              <a:rPr lang="es-ES" sz="4600" dirty="0" smtClean="0">
                <a:solidFill>
                  <a:schemeClr val="tx1"/>
                </a:solidFill>
              </a:rPr>
              <a:t>HIPÓTESIS</a:t>
            </a:r>
            <a:endParaRPr lang="es-ES" sz="4600" dirty="0">
              <a:solidFill>
                <a:schemeClr val="tx1"/>
              </a:solidFill>
            </a:endParaRPr>
          </a:p>
        </p:txBody>
      </p:sp>
      <p:sp>
        <p:nvSpPr>
          <p:cNvPr id="6" name="Marcador de contenido 5"/>
          <p:cNvSpPr>
            <a:spLocks noGrp="1"/>
          </p:cNvSpPr>
          <p:nvPr>
            <p:ph idx="1"/>
          </p:nvPr>
        </p:nvSpPr>
        <p:spPr>
          <a:xfrm>
            <a:off x="1172010" y="1815815"/>
            <a:ext cx="8596668" cy="3880773"/>
          </a:xfrm>
        </p:spPr>
        <p:txBody>
          <a:bodyPr>
            <a:noAutofit/>
          </a:bodyPr>
          <a:lstStyle/>
          <a:p>
            <a:pPr marL="0" indent="0" algn="just">
              <a:buNone/>
            </a:pPr>
            <a:r>
              <a:rPr lang="es-ES" sz="3000" b="1" dirty="0"/>
              <a:t>Ho: </a:t>
            </a:r>
            <a:r>
              <a:rPr lang="es-EC" sz="3000" dirty="0"/>
              <a:t>El uso de la zeolita en la producción de plántulas forestales favorece la germinación de semillas y su crecimiento durante la etapa inicial</a:t>
            </a:r>
            <a:endParaRPr lang="es-ES" sz="3000" dirty="0"/>
          </a:p>
          <a:p>
            <a:pPr marL="0" indent="0" algn="just">
              <a:buNone/>
            </a:pPr>
            <a:endParaRPr lang="es-ES" sz="3000" b="1" dirty="0" smtClean="0"/>
          </a:p>
          <a:p>
            <a:pPr marL="0" indent="0" algn="just">
              <a:buNone/>
            </a:pPr>
            <a:r>
              <a:rPr lang="es-ES" sz="3000" b="1" dirty="0" smtClean="0"/>
              <a:t>Hi</a:t>
            </a:r>
            <a:r>
              <a:rPr lang="es-ES" sz="3000" b="1" dirty="0"/>
              <a:t>: </a:t>
            </a:r>
            <a:r>
              <a:rPr lang="es-EC" sz="3000" dirty="0"/>
              <a:t>El uso de la zeolita en la producción de plántulas forestales no favorece la germinación de semillas y su crecimiento durante la etapa inicial</a:t>
            </a:r>
            <a:endParaRPr lang="es-ES" sz="3000" dirty="0"/>
          </a:p>
          <a:p>
            <a:pPr marL="0" indent="0">
              <a:buNone/>
            </a:pPr>
            <a:endParaRPr lang="es-ES" sz="3000" dirty="0"/>
          </a:p>
        </p:txBody>
      </p:sp>
    </p:spTree>
    <p:extLst>
      <p:ext uri="{BB962C8B-B14F-4D97-AF65-F5344CB8AC3E}">
        <p14:creationId xmlns:p14="http://schemas.microsoft.com/office/powerpoint/2010/main" val="297456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62000"/>
          </a:xfrm>
        </p:spPr>
        <p:txBody>
          <a:bodyPr/>
          <a:lstStyle/>
          <a:p>
            <a:pPr algn="ctr"/>
            <a:r>
              <a:rPr lang="es-ES" dirty="0" smtClean="0">
                <a:solidFill>
                  <a:schemeClr val="tx1"/>
                </a:solidFill>
              </a:rPr>
              <a:t>MARCO TEÓRICO</a:t>
            </a:r>
            <a:endParaRPr lang="es-ES" dirty="0">
              <a:solidFill>
                <a:schemeClr val="tx1"/>
              </a:solidFill>
            </a:endParaRPr>
          </a:p>
        </p:txBody>
      </p:sp>
      <p:sp>
        <p:nvSpPr>
          <p:cNvPr id="3" name="Marcador de contenido 2"/>
          <p:cNvSpPr>
            <a:spLocks noGrp="1"/>
          </p:cNvSpPr>
          <p:nvPr>
            <p:ph idx="1"/>
          </p:nvPr>
        </p:nvSpPr>
        <p:spPr>
          <a:xfrm>
            <a:off x="677334" y="2069439"/>
            <a:ext cx="8596668" cy="2947736"/>
          </a:xfrm>
        </p:spPr>
        <p:txBody>
          <a:bodyPr/>
          <a:lstStyle/>
          <a:p>
            <a:pPr algn="just"/>
            <a:r>
              <a:rPr lang="es-ES" dirty="0" smtClean="0"/>
              <a:t>Alex </a:t>
            </a:r>
            <a:r>
              <a:rPr lang="es-ES" dirty="0" err="1" smtClean="0"/>
              <a:t>Cronstedt</a:t>
            </a:r>
            <a:r>
              <a:rPr lang="es-ES" dirty="0" smtClean="0"/>
              <a:t> 1756 (</a:t>
            </a:r>
            <a:r>
              <a:rPr lang="es-ES" dirty="0" err="1" smtClean="0"/>
              <a:t>Zeo</a:t>
            </a:r>
            <a:r>
              <a:rPr lang="es-ES" dirty="0" smtClean="0"/>
              <a:t>=hervir y </a:t>
            </a:r>
            <a:r>
              <a:rPr lang="es-ES" dirty="0" err="1" smtClean="0"/>
              <a:t>Lithos</a:t>
            </a:r>
            <a:r>
              <a:rPr lang="es-ES" dirty="0" smtClean="0"/>
              <a:t>=piedra)</a:t>
            </a:r>
          </a:p>
          <a:p>
            <a:pPr marL="0" indent="0" algn="just">
              <a:buNone/>
            </a:pPr>
            <a:endParaRPr lang="es-ES" dirty="0" smtClean="0"/>
          </a:p>
          <a:p>
            <a:pPr algn="just"/>
            <a:r>
              <a:rPr lang="es-ES" dirty="0" smtClean="0"/>
              <a:t>Posteriores investigaciones mostraron que podían intercambiar iones metálicos en disoluciones acuosas y al estar libres de agua tienen la capacidad de adsorber compuestos específicos. “tamices moleculares”</a:t>
            </a:r>
          </a:p>
          <a:p>
            <a:pPr marL="0" indent="0" algn="just">
              <a:buNone/>
            </a:pPr>
            <a:endParaRPr lang="es-ES" dirty="0" smtClean="0"/>
          </a:p>
          <a:p>
            <a:pPr algn="just"/>
            <a:r>
              <a:rPr lang="es-ES" dirty="0" smtClean="0"/>
              <a:t>Son minerales no tóxicos. Han sido aprobadas para su uso en diversos productos, incluyendo alimentos.</a:t>
            </a:r>
          </a:p>
          <a:p>
            <a:pPr marL="0" indent="0">
              <a:buNone/>
            </a:pPr>
            <a:endParaRPr lang="es-ES" dirty="0"/>
          </a:p>
        </p:txBody>
      </p:sp>
    </p:spTree>
    <p:extLst>
      <p:ext uri="{BB962C8B-B14F-4D97-AF65-F5344CB8AC3E}">
        <p14:creationId xmlns:p14="http://schemas.microsoft.com/office/powerpoint/2010/main" val="275498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smtClean="0">
                <a:solidFill>
                  <a:schemeClr val="tx1"/>
                </a:solidFill>
              </a:rPr>
              <a:t>Estructura de la Zeolita</a:t>
            </a:r>
            <a:endParaRPr lang="es-ES" dirty="0">
              <a:solidFill>
                <a:schemeClr val="tx1"/>
              </a:solidFill>
            </a:endParaRPr>
          </a:p>
        </p:txBody>
      </p:sp>
      <p:pic>
        <p:nvPicPr>
          <p:cNvPr id="9" name="Marcador de contenido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1930400"/>
            <a:ext cx="5558443" cy="2316018"/>
          </a:xfrm>
        </p:spPr>
      </p:pic>
      <p:sp>
        <p:nvSpPr>
          <p:cNvPr id="8" name="Marcador de contenido 7"/>
          <p:cNvSpPr>
            <a:spLocks noGrp="1"/>
          </p:cNvSpPr>
          <p:nvPr>
            <p:ph sz="quarter" idx="4"/>
          </p:nvPr>
        </p:nvSpPr>
        <p:spPr>
          <a:xfrm>
            <a:off x="5689964" y="2087540"/>
            <a:ext cx="4185617" cy="3304117"/>
          </a:xfrm>
        </p:spPr>
        <p:txBody>
          <a:bodyPr/>
          <a:lstStyle/>
          <a:p>
            <a:pPr algn="just"/>
            <a:r>
              <a:rPr lang="es-ES" dirty="0" smtClean="0"/>
              <a:t>Configuración tetraédrica de 4 átomos de O alrededor de uno central, generalmente de Al o Si.</a:t>
            </a:r>
          </a:p>
          <a:p>
            <a:pPr algn="just"/>
            <a:r>
              <a:rPr lang="es-ES" dirty="0" smtClean="0"/>
              <a:t>Los tetraedros inducen cargas negativas los cuales son neutralizados por cationes, que junto a las moléculas de agua ocupan el espacio </a:t>
            </a:r>
            <a:r>
              <a:rPr lang="es-ES" dirty="0" err="1" smtClean="0"/>
              <a:t>intracristalino</a:t>
            </a:r>
            <a:r>
              <a:rPr lang="es-ES" dirty="0" smtClean="0"/>
              <a:t> de estos aluminosilicatos.</a:t>
            </a:r>
            <a:endParaRPr lang="es-ES" dirty="0"/>
          </a:p>
        </p:txBody>
      </p:sp>
    </p:spTree>
    <p:extLst>
      <p:ext uri="{BB962C8B-B14F-4D97-AF65-F5344CB8AC3E}">
        <p14:creationId xmlns:p14="http://schemas.microsoft.com/office/powerpoint/2010/main" val="4237908626"/>
      </p:ext>
    </p:extLst>
  </p:cSld>
  <p:clrMapOvr>
    <a:masterClrMapping/>
  </p:clrMapOvr>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1669</TotalTime>
  <Words>2453</Words>
  <Application>Microsoft Office PowerPoint</Application>
  <PresentationFormat>Personalizado</PresentationFormat>
  <Paragraphs>774</Paragraphs>
  <Slides>33</Slides>
  <Notes>0</Notes>
  <HiddenSlides>0</HiddenSlides>
  <MMClips>0</MMClips>
  <ScaleCrop>false</ScaleCrop>
  <HeadingPairs>
    <vt:vector size="4" baseType="variant">
      <vt:variant>
        <vt:lpstr>Tema</vt:lpstr>
      </vt:variant>
      <vt:variant>
        <vt:i4>1</vt:i4>
      </vt:variant>
      <vt:variant>
        <vt:lpstr>Títulos de diapositiva</vt:lpstr>
      </vt:variant>
      <vt:variant>
        <vt:i4>33</vt:i4>
      </vt:variant>
    </vt:vector>
  </HeadingPairs>
  <TitlesOfParts>
    <vt:vector size="34" baseType="lpstr">
      <vt:lpstr>Faceta</vt:lpstr>
      <vt:lpstr>“EFECTO DEL USO DE ZEOLITA SOBRE LA GERMINACIÓN DE SEMILLAS DE DOS ESPECIES DE FORESTALES (Eucalyptus sp. y Cupressus lucitánica)”</vt:lpstr>
      <vt:lpstr>INTRODUCCIÓN</vt:lpstr>
      <vt:lpstr>Planteamiento del Problema</vt:lpstr>
      <vt:lpstr>Antecedentes</vt:lpstr>
      <vt:lpstr>Justificación</vt:lpstr>
      <vt:lpstr>OBJETIVOS</vt:lpstr>
      <vt:lpstr>HIPÓTESIS</vt:lpstr>
      <vt:lpstr>MARCO TEÓRICO</vt:lpstr>
      <vt:lpstr>Estructura de la Zeolita</vt:lpstr>
      <vt:lpstr>Propiedades de las Zeolitas:</vt:lpstr>
      <vt:lpstr>La Zeolita en la Agricultura</vt:lpstr>
      <vt:lpstr>Especies Forestales</vt:lpstr>
      <vt:lpstr>Presentación de PowerPoint</vt:lpstr>
      <vt:lpstr>MATERIALES Y MÉTODOS</vt:lpstr>
      <vt:lpstr>Materiales Empleados</vt:lpstr>
      <vt:lpstr>Diseño Experimental</vt:lpstr>
      <vt:lpstr>Dosis de Zeolita, Humus, Tierra y Arena correspondientes a los tratamientos.</vt:lpstr>
      <vt:lpstr>Distribución de los tratamientos en el campo</vt:lpstr>
      <vt:lpstr>Metodología de los análisis de suelos</vt:lpstr>
      <vt:lpstr>RESULTADOS Y DISCUSIÓN </vt:lpstr>
      <vt:lpstr>Análisis de Suelos:</vt:lpstr>
      <vt:lpstr>Análisis del Tiempo de Germinación</vt:lpstr>
      <vt:lpstr>Análisis de la Altura de las especies forestales Eucalipto y Ciprés</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Presentación de PowerPoint</vt:lpstr>
      <vt:lpstr>RECOMENDACIONES</vt:lpstr>
      <vt:lpstr>¡¡¡GRACIAS!!!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“EFECTO DEL USO DE ZEOLITA SOBRE LA GERMINACIÓN DE SEMILLAS DE DOS ESPECIES DE FORESTALES (Eucalyptus sp. Y Cupressus lucitanica)”</dc:title>
  <dc:creator>DELL</dc:creator>
  <cp:lastModifiedBy>Equipo 1</cp:lastModifiedBy>
  <cp:revision>72</cp:revision>
  <dcterms:created xsi:type="dcterms:W3CDTF">2018-03-15T05:26:34Z</dcterms:created>
  <dcterms:modified xsi:type="dcterms:W3CDTF">2018-11-14T18:48:36Z</dcterms:modified>
</cp:coreProperties>
</file>