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61" r:id="rId1"/>
  </p:sldMasterIdLst>
  <p:notesMasterIdLst>
    <p:notesMasterId r:id="rId34"/>
  </p:notesMasterIdLst>
  <p:sldIdLst>
    <p:sldId id="415" r:id="rId2"/>
    <p:sldId id="416" r:id="rId3"/>
    <p:sldId id="435" r:id="rId4"/>
    <p:sldId id="361" r:id="rId5"/>
    <p:sldId id="436" r:id="rId6"/>
    <p:sldId id="419" r:id="rId7"/>
    <p:sldId id="300" r:id="rId8"/>
    <p:sldId id="373" r:id="rId9"/>
    <p:sldId id="387" r:id="rId10"/>
    <p:sldId id="392" r:id="rId11"/>
    <p:sldId id="410" r:id="rId12"/>
    <p:sldId id="420" r:id="rId13"/>
    <p:sldId id="422" r:id="rId14"/>
    <p:sldId id="423" r:id="rId15"/>
    <p:sldId id="424" r:id="rId16"/>
    <p:sldId id="425" r:id="rId17"/>
    <p:sldId id="393" r:id="rId18"/>
    <p:sldId id="355" r:id="rId19"/>
    <p:sldId id="407" r:id="rId20"/>
    <p:sldId id="426" r:id="rId21"/>
    <p:sldId id="408" r:id="rId22"/>
    <p:sldId id="409" r:id="rId23"/>
    <p:sldId id="397" r:id="rId24"/>
    <p:sldId id="428" r:id="rId25"/>
    <p:sldId id="429" r:id="rId26"/>
    <p:sldId id="430" r:id="rId27"/>
    <p:sldId id="431" r:id="rId28"/>
    <p:sldId id="433" r:id="rId29"/>
    <p:sldId id="434" r:id="rId30"/>
    <p:sldId id="427" r:id="rId31"/>
    <p:sldId id="398" r:id="rId32"/>
    <p:sldId id="385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grita" initials="N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B07A18"/>
    <a:srgbClr val="FD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-3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Hoja1!$I$26</c:f>
              <c:strCache>
                <c:ptCount val="1"/>
                <c:pt idx="0">
                  <c:v>Abs</c:v>
                </c:pt>
              </c:strCache>
            </c:strRef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5161154855643152"/>
                  <c:y val="-1.899314668999713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y = 0,06503x + 0,003
R² = 0,9986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Hoja1!$H$27:$H$33</c:f>
              <c:numCache>
                <c:formatCode>General</c:formatCode>
                <c:ptCount val="7"/>
                <c:pt idx="0">
                  <c:v>0</c:v>
                </c:pt>
                <c:pt idx="1">
                  <c:v>0.2</c:v>
                </c:pt>
                <c:pt idx="2">
                  <c:v>0.5</c:v>
                </c:pt>
                <c:pt idx="3">
                  <c:v>0.8</c:v>
                </c:pt>
                <c:pt idx="4">
                  <c:v>1.2</c:v>
                </c:pt>
                <c:pt idx="5">
                  <c:v>1.4</c:v>
                </c:pt>
                <c:pt idx="6">
                  <c:v>2</c:v>
                </c:pt>
              </c:numCache>
            </c:numRef>
          </c:xVal>
          <c:yVal>
            <c:numRef>
              <c:f>Hoja1!$I$27:$I$33</c:f>
              <c:numCache>
                <c:formatCode>General</c:formatCode>
                <c:ptCount val="7"/>
                <c:pt idx="0">
                  <c:v>0</c:v>
                </c:pt>
                <c:pt idx="1">
                  <c:v>1.7000000000000026E-2</c:v>
                </c:pt>
                <c:pt idx="2">
                  <c:v>3.5000000000000045E-2</c:v>
                </c:pt>
                <c:pt idx="3">
                  <c:v>5.5000000000000056E-2</c:v>
                </c:pt>
                <c:pt idx="4">
                  <c:v>8.0000000000000127E-2</c:v>
                </c:pt>
                <c:pt idx="5">
                  <c:v>9.3000000000000277E-2</c:v>
                </c:pt>
                <c:pt idx="6">
                  <c:v>0.125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44704"/>
        <c:axId val="37546624"/>
      </c:scatterChart>
      <c:valAx>
        <c:axId val="3754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Concentración (mg/L)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546624"/>
        <c:crosses val="autoZero"/>
        <c:crossBetween val="midCat"/>
      </c:valAx>
      <c:valAx>
        <c:axId val="37546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Absorbancia</a:t>
                </a:r>
              </a:p>
            </c:rich>
          </c:tx>
          <c:layout>
            <c:manualLayout>
              <c:xMode val="edge"/>
              <c:yMode val="edge"/>
              <c:x val="3.05555555555556E-2"/>
              <c:y val="0.340339384660251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544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s-EC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C29C1-5700-4A9E-9145-D87CE590DEEF}" type="datetimeFigureOut">
              <a:rPr lang="es-EC" smtClean="0"/>
              <a:pPr/>
              <a:t>08/01/2019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F99E-6D74-447E-B57D-3007C77F0FE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168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6A042-6BEF-405C-8AAD-17CBC1F78AE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 ayuda de jeringas </a:t>
            </a:r>
            <a:r>
              <a:rPr lang="es-EC" dirty="0" err="1" smtClean="0"/>
              <a:t>heparinizadas</a:t>
            </a:r>
            <a:r>
              <a:rPr lang="es-EC" baseline="0" dirty="0" smtClean="0"/>
              <a:t> mediante la </a:t>
            </a:r>
            <a:r>
              <a:rPr lang="es-EC" baseline="0" dirty="0" err="1" smtClean="0"/>
              <a:t>tecnica</a:t>
            </a:r>
            <a:r>
              <a:rPr lang="es-EC" baseline="0" dirty="0" smtClean="0"/>
              <a:t>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 Q SE REFIERE R2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6762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7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 G.P Y TCE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7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r>
              <a:rPr lang="es-EC" dirty="0" err="1" smtClean="0"/>
              <a:t>revisarrrrrrrrrrrrrr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78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7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Presenta intolerancia  a la glucosa debido que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64493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niveles altos de glucosa influyen en los par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metros productivos, se determin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que la hiperglucemia inducida en trucha arco iris disminuy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ingesta del alimento (Aguilar, 2012).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Presencia en </a:t>
            </a:r>
            <a:r>
              <a:rPr lang="es-EC" dirty="0" err="1" smtClean="0"/>
              <a:t>diferentess</a:t>
            </a:r>
            <a:r>
              <a:rPr lang="es-EC" dirty="0" smtClean="0"/>
              <a:t> </a:t>
            </a:r>
            <a:r>
              <a:rPr lang="es-EC" dirty="0" err="1" smtClean="0"/>
              <a:t>organos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4453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29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0878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054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Altos contenidos de carbohidratos en las dietas son mal tolerados en la fisiología digestiva de la trucha arco iris: </a:t>
            </a:r>
          </a:p>
          <a:p>
            <a:pPr marL="342900" indent="-342900" algn="just"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Actividad enzimática baja (%) “ Amilasa”.</a:t>
            </a:r>
          </a:p>
          <a:p>
            <a:pPr marL="342900" indent="-342900" algn="just"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Producción de insulina deficiente por tanto poca tolerancia a la glucosa.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Influye negativamente en el crecimiento, funciones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fisiológicas y costos de producción.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Estudios en dietas con un contenido alto de glucosa revelaron ser poco</a:t>
            </a:r>
          </a:p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xq</a:t>
            </a:r>
            <a:r>
              <a:rPr lang="es-EC" baseline="0" dirty="0" smtClean="0">
                <a:latin typeface="Times New Roman" pitchFamily="18" charset="0"/>
                <a:cs typeface="Times New Roman" pitchFamily="18" charset="0"/>
              </a:rPr>
              <a:t> no toleran altos niveles de carbohidratos?</a:t>
            </a:r>
          </a:p>
          <a:p>
            <a:pPr algn="just"/>
            <a:r>
              <a:rPr lang="es-EC" baseline="0" dirty="0" err="1" smtClean="0">
                <a:latin typeface="Times New Roman" pitchFamily="18" charset="0"/>
                <a:cs typeface="Times New Roman" pitchFamily="18" charset="0"/>
              </a:rPr>
              <a:t>Esprirulina</a:t>
            </a:r>
            <a:r>
              <a:rPr lang="es-EC" baseline="0" dirty="0" smtClean="0">
                <a:latin typeface="Times New Roman" pitchFamily="18" charset="0"/>
                <a:cs typeface="Times New Roman" pitchFamily="18" charset="0"/>
              </a:rPr>
              <a:t> es una </a:t>
            </a:r>
            <a:r>
              <a:rPr lang="es-EC" baseline="0" dirty="0" err="1" smtClean="0">
                <a:latin typeface="Times New Roman" pitchFamily="18" charset="0"/>
                <a:cs typeface="Times New Roman" pitchFamily="18" charset="0"/>
              </a:rPr>
              <a:t>altermantiva</a:t>
            </a:r>
            <a:r>
              <a:rPr lang="es-EC" baseline="0" dirty="0" smtClean="0">
                <a:latin typeface="Times New Roman" pitchFamily="18" charset="0"/>
                <a:cs typeface="Times New Roman" pitchFamily="18" charset="0"/>
              </a:rPr>
              <a:t> x su valor </a:t>
            </a:r>
            <a:r>
              <a:rPr lang="es-EC" baseline="0" dirty="0" err="1" smtClean="0">
                <a:latin typeface="Times New Roman" pitchFamily="18" charset="0"/>
                <a:cs typeface="Times New Roman" pitchFamily="18" charset="0"/>
              </a:rPr>
              <a:t>ntricional</a:t>
            </a:r>
            <a:r>
              <a:rPr lang="es-EC" baseline="0" dirty="0" smtClean="0">
                <a:latin typeface="Times New Roman" pitchFamily="18" charset="0"/>
                <a:cs typeface="Times New Roman" pitchFamily="18" charset="0"/>
              </a:rPr>
              <a:t> y x la presencia de </a:t>
            </a:r>
            <a:r>
              <a:rPr lang="es-EC" baseline="0" dirty="0" err="1" smtClean="0">
                <a:latin typeface="Times New Roman" pitchFamily="18" charset="0"/>
                <a:cs typeface="Times New Roman" pitchFamily="18" charset="0"/>
              </a:rPr>
              <a:t>criii</a:t>
            </a:r>
            <a:r>
              <a:rPr lang="es-EC" baseline="0" dirty="0" smtClean="0">
                <a:latin typeface="Times New Roman" pitchFamily="18" charset="0"/>
                <a:cs typeface="Times New Roman" pitchFamily="18" charset="0"/>
              </a:rPr>
              <a:t> en su composición 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AF99E-6D74-447E-B57D-3007C77F0FEF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82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163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346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51AE5A9-CDC8-4E90-A896-10FA9FAE5485}" type="datetimeFigureOut">
              <a:rPr lang="es-EC" smtClean="0"/>
              <a:pPr/>
              <a:t>08/01/2019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868DCA-1376-4BF8-8049-D3FB3EDE2122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68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47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0983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55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5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558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0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4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6944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0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5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69" y="216715"/>
            <a:ext cx="30862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674253" y="1141964"/>
            <a:ext cx="965915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DEPARTAMENTO DE CIENCIAS DE LA VIDA </a:t>
            </a:r>
            <a:r>
              <a:rPr lang="es-ES" sz="1600" b="1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Y DE LA AGRICULTURA</a:t>
            </a:r>
            <a:endParaRPr lang="es-ES" sz="1600" b="1" dirty="0" smtClean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CARRERA </a:t>
            </a:r>
            <a:r>
              <a:rPr lang="es-ES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DE </a:t>
            </a:r>
            <a:r>
              <a:rPr lang="es-ES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INGENIERÍA  AGROPECUARIA </a:t>
            </a:r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TRABAJO </a:t>
            </a:r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DE TITULACIÓN PREVIO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LA OBTENCIÓN DEL TÍTULO DE  </a:t>
            </a: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INGENIERO</a:t>
            </a:r>
            <a:r>
              <a:rPr lang="es-EC" sz="16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AGROPECUARIO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es-EC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TEMA: “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EFECTO NUTRICIONAL DEL CROMO TRIVALENTE PRESENTE EN </a:t>
            </a:r>
            <a:r>
              <a:rPr lang="es-EC" sz="1600" b="1" i="1" dirty="0" err="1" smtClean="0"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b="1" i="1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EN EL CULTIVO DE TRUCHA ARCO IRIS EN ETAPA DE ENGORDE</a:t>
            </a:r>
            <a:r>
              <a:rPr lang="es-EC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”</a:t>
            </a:r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S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C" sz="1600" b="1" spc="-5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6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AUTOR: </a:t>
            </a:r>
            <a:r>
              <a:rPr lang="es-EC" sz="1600" b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GUALLICHICOMIN JUIÑA, DORIS LISETTE</a:t>
            </a:r>
            <a:endParaRPr lang="es-EC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C" sz="1600" b="1" spc="-5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600" b="1" spc="-5" dirty="0" smtClean="0"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es-EC" sz="1600" b="1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 ING. ORTIZ </a:t>
            </a:r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TIRADO, </a:t>
            </a:r>
            <a:r>
              <a:rPr lang="es-EC" sz="1600" b="1" dirty="0">
                <a:latin typeface="Times New Roman" pitchFamily="18" charset="0"/>
                <a:cs typeface="Times New Roman" pitchFamily="18" charset="0"/>
              </a:rPr>
              <a:t>JUAN CRISTOBAL PhD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marL="86360" algn="ctr">
              <a:lnSpc>
                <a:spcPct val="100000"/>
              </a:lnSpc>
            </a:pPr>
            <a:r>
              <a:rPr lang="es-EC" sz="1600" b="1" spc="-10" dirty="0">
                <a:latin typeface="Times New Roman" pitchFamily="18" charset="0"/>
                <a:cs typeface="Times New Roman" pitchFamily="18" charset="0"/>
              </a:rPr>
              <a:t>SANGOLQUÍ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marL="84455" algn="ctr">
              <a:lnSpc>
                <a:spcPct val="100000"/>
              </a:lnSpc>
            </a:pPr>
            <a:r>
              <a:rPr lang="es-EC" sz="1600" b="1" spc="5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C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872" y="530352"/>
            <a:ext cx="4370231" cy="446579"/>
          </a:xfrm>
        </p:spPr>
        <p:txBody>
          <a:bodyPr/>
          <a:lstStyle/>
          <a:p>
            <a:pPr algn="just"/>
            <a:r>
              <a:rPr lang="es-EC" i="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 DE CAMPO</a:t>
            </a:r>
            <a:endParaRPr lang="es-EC" i="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90945" y="1493371"/>
            <a:ext cx="251626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-1190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lasificación de peces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28016" y="4990838"/>
            <a:ext cx="29434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180 peces con peso promedio de  70 ±5 g;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Cv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=5%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032504" y="1438507"/>
            <a:ext cx="264261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-1190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climatación de peces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781280" y="4627977"/>
            <a:ext cx="3607072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Periodo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días,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suministró balanceado (BIOMIX 44% de proteína),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 g por U.E, en cuatro raciones al día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(9:00, 12:00, 14:00 y 16:00 horas).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156342" y="1347067"/>
            <a:ext cx="3139545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-11906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arámetros morfométricos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531352" y="4725662"/>
            <a:ext cx="2764536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eso corporal (g)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longitudes (total, parcial y ancho en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cm).</a:t>
            </a:r>
            <a:r>
              <a:rPr lang="es-EC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ada 10 días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64356" y="4021574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es-EC" sz="1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ppt</a:t>
            </a:r>
            <a:endParaRPr lang="es-EC" sz="1400" dirty="0"/>
          </a:p>
        </p:txBody>
      </p:sp>
      <p:pic>
        <p:nvPicPr>
          <p:cNvPr id="21510" name="Picture 6" descr="C:\Users\DL\Desktop\Anexos\IMG-20180703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1816" y="2167128"/>
            <a:ext cx="2207282" cy="2148840"/>
          </a:xfrm>
          <a:prstGeom prst="rect">
            <a:avLst/>
          </a:prstGeom>
          <a:noFill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 t="13515"/>
          <a:stretch>
            <a:fillRect/>
          </a:stretch>
        </p:blipFill>
        <p:spPr bwMode="auto">
          <a:xfrm>
            <a:off x="9897428" y="2185416"/>
            <a:ext cx="2068258" cy="211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 descr="C:\Users\USERPC\Desktop\imagenes\images (8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r="22125"/>
          <a:stretch/>
        </p:blipFill>
        <p:spPr bwMode="auto">
          <a:xfrm>
            <a:off x="0" y="2728908"/>
            <a:ext cx="852301" cy="1459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:\Users\DL\Desktop\Anexos\IMG-20180703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386584"/>
            <a:ext cx="2346960" cy="2097024"/>
          </a:xfrm>
          <a:prstGeom prst="rect">
            <a:avLst/>
          </a:prstGeom>
          <a:noFill/>
        </p:spPr>
      </p:pic>
      <p:pic>
        <p:nvPicPr>
          <p:cNvPr id="21513" name="Picture 9" descr="C:\Users\DL\Desktop\Anexos\IMG-20180703-WA0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5432" y="2258567"/>
            <a:ext cx="2238248" cy="2176273"/>
          </a:xfrm>
          <a:prstGeom prst="rect">
            <a:avLst/>
          </a:prstGeom>
          <a:noFill/>
        </p:spPr>
      </p:pic>
      <p:sp>
        <p:nvSpPr>
          <p:cNvPr id="27" name="26 Flecha derecha"/>
          <p:cNvSpPr/>
          <p:nvPr/>
        </p:nvSpPr>
        <p:spPr>
          <a:xfrm>
            <a:off x="3017520" y="1591056"/>
            <a:ext cx="713232" cy="2103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7056120" y="1459992"/>
            <a:ext cx="713232" cy="2103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37030" y="944731"/>
            <a:ext cx="26128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arámetros productivos</a:t>
            </a: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163320" y="1837944"/>
          <a:ext cx="2622198" cy="374932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22198"/>
              </a:tblGrid>
              <a:tr h="478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Tasa de </a:t>
                      </a:r>
                      <a:r>
                        <a:rPr lang="es-EC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Mortalidad </a:t>
                      </a:r>
                      <a:endParaRPr lang="es-EC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336" marR="59336" marT="0" marB="0"/>
                </a:tc>
              </a:tr>
              <a:tr h="734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Tasa de crecimiento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s-EC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336" marR="59336" marT="0" marB="0"/>
                </a:tc>
              </a:tr>
              <a:tr h="734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r>
                        <a:rPr lang="es-EC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s-EC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Conversión </a:t>
                      </a: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Alimenticia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Eficiencia alimenticia</a:t>
                      </a:r>
                      <a:endParaRPr lang="es-EC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336" marR="59336" marT="0" marB="0"/>
                </a:tc>
              </a:tr>
              <a:tr h="677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Índice de Condición Corporal</a:t>
                      </a:r>
                      <a:endParaRPr lang="es-EC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336" marR="59336" marT="0" marB="0"/>
                </a:tc>
              </a:tr>
              <a:tr h="873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Ganancia de Peso</a:t>
                      </a:r>
                      <a:endParaRPr lang="es-EC" sz="16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336" marR="59336" marT="0" marB="0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65176" y="272534"/>
            <a:ext cx="2692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FASE DE CAMPO</a:t>
            </a:r>
            <a:endParaRPr lang="es-EC" sz="2400" b="1" dirty="0"/>
          </a:p>
        </p:txBody>
      </p:sp>
      <p:sp>
        <p:nvSpPr>
          <p:cNvPr id="10" name="9 Flecha abajo"/>
          <p:cNvSpPr/>
          <p:nvPr/>
        </p:nvSpPr>
        <p:spPr>
          <a:xfrm>
            <a:off x="2121408" y="1380744"/>
            <a:ext cx="329184" cy="26517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8040624" y="4715179"/>
            <a:ext cx="316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(temperatura, oxígeno y pH)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852468" y="885182"/>
            <a:ext cx="3222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Parámetros físico-químicos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DL\Desktop\Anexos\20180726_093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800" y="1926828"/>
            <a:ext cx="2194560" cy="2364633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 t="7043"/>
          <a:stretch>
            <a:fillRect/>
          </a:stretch>
        </p:blipFill>
        <p:spPr bwMode="auto">
          <a:xfrm>
            <a:off x="7448360" y="1892808"/>
            <a:ext cx="3933825" cy="227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6032" y="418838"/>
            <a:ext cx="3845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sz="2400" b="1" dirty="0"/>
          </a:p>
        </p:txBody>
      </p:sp>
      <p:sp>
        <p:nvSpPr>
          <p:cNvPr id="13" name="12 Rectángulo"/>
          <p:cNvSpPr/>
          <p:nvPr/>
        </p:nvSpPr>
        <p:spPr>
          <a:xfrm>
            <a:off x="4617852" y="649670"/>
            <a:ext cx="37185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Determinación de Cromo trivalente en </a:t>
            </a:r>
            <a:r>
              <a:rPr lang="es-EC" b="1" i="1" dirty="0" err="1" smtClean="0"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b="1" i="1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886968" y="1490473"/>
            <a:ext cx="3200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Calibración del equipo de espectrofotometría de absorción atómica </a:t>
            </a:r>
            <a:endParaRPr kumimoji="0" lang="es-EC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Imagen" descr="C:\Users\DL\Desktop\Anexos\20180622_0946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4671" y="3045913"/>
            <a:ext cx="1645687" cy="16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Users\DL\Desktop\Anexos\20180622_1000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6312" y="3042545"/>
            <a:ext cx="1594240" cy="161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987552" y="5278377"/>
            <a:ext cx="26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3 estándar para validar la curva de calibración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212080" y="1554480"/>
            <a:ext cx="3243196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Digestión de la muestra de </a:t>
            </a:r>
            <a:r>
              <a:rPr kumimoji="0" lang="es-EC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espirulina</a:t>
            </a:r>
            <a:endParaRPr kumimoji="0" lang="es-EC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230932" y="2260359"/>
            <a:ext cx="3386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Métodos de análisis de tejidos vegetales”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Sadzawka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al.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2004)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6665976" y="1965960"/>
            <a:ext cx="246888" cy="2194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439664" y="2540246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Protocolo, INEN, 2013</a:t>
            </a:r>
            <a:endParaRPr lang="es-EC" sz="1400" dirty="0"/>
          </a:p>
        </p:txBody>
      </p:sp>
      <p:sp>
        <p:nvSpPr>
          <p:cNvPr id="20" name="19 Flecha abajo"/>
          <p:cNvSpPr/>
          <p:nvPr/>
        </p:nvSpPr>
        <p:spPr>
          <a:xfrm>
            <a:off x="2249424" y="2295144"/>
            <a:ext cx="283464" cy="23774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20 Imagen" descr="C:\Users\DL\Desktop\Anexos\20180717_0929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938" y="2903941"/>
            <a:ext cx="2033771" cy="179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C:\Users\DL\Desktop\Anexos\20180718_1050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2915" y="2916936"/>
            <a:ext cx="19689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C:\Users\DL\Desktop\Anexos\20180712_1229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910138" y="2959563"/>
            <a:ext cx="1814939" cy="17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987552" y="4718304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Acido nítrico al 70%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Estándar Cr III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09744" y="4645152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3g, espirulina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Calcinación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651311" y="4723569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Filtración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4813938" y="5168372"/>
            <a:ext cx="1489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10 ml Ac. Nítrico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983722" y="1561838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300°C/8 horas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30 Conector recto de flecha"/>
          <p:cNvCxnSpPr>
            <a:stCxn id="55298" idx="3"/>
            <a:endCxn id="29" idx="1"/>
          </p:cNvCxnSpPr>
          <p:nvPr/>
        </p:nvCxnSpPr>
        <p:spPr>
          <a:xfrm flipV="1">
            <a:off x="8455276" y="1700338"/>
            <a:ext cx="528446" cy="23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9310636" y="4654296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Aforado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6032" y="418838"/>
            <a:ext cx="3845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sz="2400" b="1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25623" y="862435"/>
            <a:ext cx="35596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reparación de dietas alimenticias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092184" y="3883075"/>
            <a:ext cx="2932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Cada tres días </a:t>
            </a:r>
          </a:p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almacenadas en fundas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ziploc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a temperatura ambiente durante 4 días.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20184" y="3800779"/>
            <a:ext cx="1569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Solución de gelatina sin sabor con agua destilada (1:100)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 descr="C:\Users\DL\Desktop\Anexos\20180621_174051.jpg"/>
          <p:cNvPicPr/>
          <p:nvPr/>
        </p:nvPicPr>
        <p:blipFill>
          <a:blip r:embed="rId4" cstate="print"/>
          <a:srcRect l="9530" t="9211"/>
          <a:stretch>
            <a:fillRect/>
          </a:stretch>
        </p:blipFill>
        <p:spPr bwMode="auto">
          <a:xfrm>
            <a:off x="265015" y="1900508"/>
            <a:ext cx="2020985" cy="17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DL\Desktop\Anexos\20180621_164223.jpg"/>
          <p:cNvPicPr/>
          <p:nvPr/>
        </p:nvPicPr>
        <p:blipFill>
          <a:blip r:embed="rId5" cstate="print"/>
          <a:srcRect t="7668" b="25240"/>
          <a:stretch>
            <a:fillRect/>
          </a:stretch>
        </p:blipFill>
        <p:spPr bwMode="auto">
          <a:xfrm>
            <a:off x="2825496" y="1801368"/>
            <a:ext cx="2283534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C:\Users\DL\Desktop\Anexos\IMG-20180603-WA0002.jpg"/>
          <p:cNvPicPr>
            <a:picLocks noChangeAspect="1" noChangeArrowheads="1"/>
          </p:cNvPicPr>
          <p:nvPr/>
        </p:nvPicPr>
        <p:blipFill>
          <a:blip r:embed="rId6"/>
          <a:srcRect t="32600" r="5412"/>
          <a:stretch>
            <a:fillRect/>
          </a:stretch>
        </p:blipFill>
        <p:spPr bwMode="auto">
          <a:xfrm>
            <a:off x="5717032" y="1801368"/>
            <a:ext cx="2613152" cy="1709928"/>
          </a:xfrm>
          <a:prstGeom prst="rect">
            <a:avLst/>
          </a:prstGeom>
          <a:noFill/>
        </p:spPr>
      </p:pic>
      <p:pic>
        <p:nvPicPr>
          <p:cNvPr id="12" name="11 Imagen" descr="C:\Users\DL\Desktop\Anexos\20180621_163304.jpg"/>
          <p:cNvPicPr/>
          <p:nvPr/>
        </p:nvPicPr>
        <p:blipFill>
          <a:blip r:embed="rId7" cstate="print"/>
          <a:srcRect t="7603" b="35852"/>
          <a:stretch>
            <a:fillRect/>
          </a:stretch>
        </p:blipFill>
        <p:spPr bwMode="auto">
          <a:xfrm>
            <a:off x="9226296" y="1818212"/>
            <a:ext cx="2431281" cy="17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6784848" y="3802118"/>
            <a:ext cx="1810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Pellets (4mm),  Secado a temperatura ambiente durante 24 horas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flipH="1">
            <a:off x="349321" y="4096512"/>
            <a:ext cx="116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Molienda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31720" y="4142232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Adición de espirulina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1527048" y="4288536"/>
            <a:ext cx="457200" cy="192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derecha"/>
          <p:cNvSpPr/>
          <p:nvPr/>
        </p:nvSpPr>
        <p:spPr>
          <a:xfrm>
            <a:off x="4029456" y="4203192"/>
            <a:ext cx="457200" cy="192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derecha"/>
          <p:cNvSpPr/>
          <p:nvPr/>
        </p:nvSpPr>
        <p:spPr>
          <a:xfrm>
            <a:off x="6196584" y="4212336"/>
            <a:ext cx="457200" cy="192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8610600" y="4139184"/>
            <a:ext cx="457200" cy="192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2356104" y="2648712"/>
            <a:ext cx="457200" cy="192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Flecha derecha"/>
          <p:cNvSpPr/>
          <p:nvPr/>
        </p:nvSpPr>
        <p:spPr>
          <a:xfrm>
            <a:off x="5145024" y="2685288"/>
            <a:ext cx="457200" cy="192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Flecha derecha"/>
          <p:cNvSpPr/>
          <p:nvPr/>
        </p:nvSpPr>
        <p:spPr>
          <a:xfrm>
            <a:off x="8555736" y="2520696"/>
            <a:ext cx="457200" cy="192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7960" y="4581143"/>
            <a:ext cx="1428876" cy="158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10312" y="309110"/>
            <a:ext cx="3845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sz="2400" b="1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883664" y="969264"/>
            <a:ext cx="202921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s-EC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xtracción de sangre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53308" y="3527798"/>
            <a:ext cx="19420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eringuillas de 3mL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heparinizada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964185" y="5713214"/>
            <a:ext cx="147001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0.5 mL de sangre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000761" y="1790438"/>
            <a:ext cx="1980029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Desde el día 15, cada 30 días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DL\Desktop\Anexos\IMG-20180702-WA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" y="1461516"/>
            <a:ext cx="1708912" cy="1281684"/>
          </a:xfrm>
          <a:prstGeom prst="rect">
            <a:avLst/>
          </a:prstGeom>
          <a:noFill/>
        </p:spPr>
      </p:pic>
      <p:pic>
        <p:nvPicPr>
          <p:cNvPr id="12" name="11 Imagen" descr="C:\Users\DL\Desktop\Anexos\IMG-20180702-WA0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101" y="4409333"/>
            <a:ext cx="1756564" cy="175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63811" y="1479542"/>
            <a:ext cx="441146" cy="261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100" dirty="0" smtClean="0">
                <a:latin typeface="Times New Roman" pitchFamily="18" charset="0"/>
                <a:cs typeface="Times New Roman" pitchFamily="18" charset="0"/>
              </a:rPr>
              <a:t>4°C </a:t>
            </a:r>
            <a:endParaRPr lang="es-EC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13 Imagen" descr="C:\Users\DL\Desktop\Anexos\IMG-20180905-WA00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515" y="2935224"/>
            <a:ext cx="1679869" cy="130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bajo"/>
          <p:cNvSpPr/>
          <p:nvPr/>
        </p:nvSpPr>
        <p:spPr>
          <a:xfrm>
            <a:off x="2697480" y="1417320"/>
            <a:ext cx="210312" cy="32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5193684" y="830318"/>
            <a:ext cx="249619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Determinación de glucosa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73028" y="2768846"/>
            <a:ext cx="267893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Kit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liquicolor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(HUMAN)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18 Imagen" descr="C:\Users\DL\Desktop\Anexos\20180626_131340.jpg"/>
          <p:cNvPicPr/>
          <p:nvPr/>
        </p:nvPicPr>
        <p:blipFill>
          <a:blip r:embed="rId7" cstate="print"/>
          <a:srcRect b="35254"/>
          <a:stretch>
            <a:fillRect/>
          </a:stretch>
        </p:blipFill>
        <p:spPr bwMode="auto">
          <a:xfrm>
            <a:off x="5458968" y="1581912"/>
            <a:ext cx="2003819" cy="1152144"/>
          </a:xfrm>
          <a:prstGeom prst="rect">
            <a:avLst/>
          </a:prstGeom>
          <a:noFill/>
        </p:spPr>
      </p:pic>
      <p:pic>
        <p:nvPicPr>
          <p:cNvPr id="20" name="19 Imagen" descr="C:\Users\DL\Desktop\Anexos\20180626_13352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839471" y="4526112"/>
            <a:ext cx="1310966" cy="189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C:\Users\DL\Desktop\Anexos\IMG-20180702-WA00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68113" y="3172967"/>
            <a:ext cx="1917292" cy="12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4688465" y="4418067"/>
            <a:ext cx="354482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bsorbancia en el espectrofotómetro a 546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nm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9509760" y="795528"/>
            <a:ext cx="134524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s-EC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ematocrito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2" descr="C:\Users\USERPC\Desktop\imagenes\IMG_20180202_1258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13195" b="3624"/>
          <a:stretch>
            <a:fillRect/>
          </a:stretch>
        </p:blipFill>
        <p:spPr bwMode="auto">
          <a:xfrm>
            <a:off x="8659368" y="1600200"/>
            <a:ext cx="2684979" cy="14813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8931684" y="3043166"/>
            <a:ext cx="23086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3500 rpm durante 10 minutos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25 Imagen" descr="C:\Users\DL\Desktop\Anexos\IMG-20180702-WA0003.jpg"/>
          <p:cNvPicPr/>
          <p:nvPr/>
        </p:nvPicPr>
        <p:blipFill>
          <a:blip r:embed="rId11" cstate="print"/>
          <a:srcRect t="35169"/>
          <a:stretch>
            <a:fillRect/>
          </a:stretch>
        </p:blipFill>
        <p:spPr bwMode="auto">
          <a:xfrm>
            <a:off x="8366760" y="3511296"/>
            <a:ext cx="1850778" cy="140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C:\Users\DL\Desktop\Anexos\20180911_13230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42380" y="3493008"/>
            <a:ext cx="1781396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abajo"/>
          <p:cNvSpPr/>
          <p:nvPr/>
        </p:nvSpPr>
        <p:spPr>
          <a:xfrm>
            <a:off x="9994392" y="1234440"/>
            <a:ext cx="237744" cy="2194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28 Flecha abajo"/>
          <p:cNvSpPr/>
          <p:nvPr/>
        </p:nvSpPr>
        <p:spPr>
          <a:xfrm>
            <a:off x="6254496" y="1261872"/>
            <a:ext cx="301752" cy="26517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6032" y="418838"/>
            <a:ext cx="3845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sz="2400" b="1" dirty="0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609344" y="832104"/>
            <a:ext cx="9582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eterminación del contenido de cromo trivalente en músculo,</a:t>
            </a:r>
            <a:r>
              <a:rPr kumimoji="0" lang="es-EC" b="1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hígado y riñón de</a:t>
            </a:r>
            <a:r>
              <a:rPr kumimoji="0" lang="es-EC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trucha arco iris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493776" y="1691640"/>
            <a:ext cx="2331087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Recolección de muestras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40408" y="3863099"/>
            <a:ext cx="256032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 sacrificó  24 truchas, recolección de muestras se basó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protocolos convencionales (ICA, 2009).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 descr="C:\Users\DL\Desktop\Anexos\IMG-20180917-WA0008.jpg"/>
          <p:cNvPicPr/>
          <p:nvPr/>
        </p:nvPicPr>
        <p:blipFill>
          <a:blip r:embed="rId4"/>
          <a:srcRect l="4728" t="32957" r="4443" b="34651"/>
          <a:stretch>
            <a:fillRect/>
          </a:stretch>
        </p:blipFill>
        <p:spPr bwMode="auto">
          <a:xfrm>
            <a:off x="201168" y="2474919"/>
            <a:ext cx="2994279" cy="107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199632" y="1435608"/>
            <a:ext cx="2114681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Digestión de muestras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789388" y="4690871"/>
            <a:ext cx="277721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15 mL de acido nítrico al 70% a las muestras de músculo y 10 mL a hígado y riñón (&lt;5g).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17 Imagen" descr="C:\Users\DL\Desktop\Anexos\20180711_1025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400" y="2942443"/>
            <a:ext cx="2131232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C:\Users\DL\Desktop\Anexos\20180711_1138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2773" y="3863099"/>
            <a:ext cx="2206486" cy="165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10049256" y="5486400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Lectura de muestras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20 Imagen" descr="C:\Users\DL\Desktop\Anexos\20180710_11104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97785" y="2220067"/>
            <a:ext cx="1814749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 descr="C:\Users\DL\Desktop\Anexos\20180711_1026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4408" y="2911360"/>
            <a:ext cx="2210719" cy="15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6649227" y="4690871"/>
            <a:ext cx="25410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Kjeldhal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, temperatura 90-100°C,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Punto de ebullición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. nítrico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968235" y="2064758"/>
            <a:ext cx="282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Digestión por vía húmeda,  según protocolos (INEN, 2013)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Flecha abajo"/>
          <p:cNvSpPr/>
          <p:nvPr/>
        </p:nvSpPr>
        <p:spPr>
          <a:xfrm>
            <a:off x="7141464" y="1847088"/>
            <a:ext cx="128016" cy="173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Flecha abajo"/>
          <p:cNvSpPr/>
          <p:nvPr/>
        </p:nvSpPr>
        <p:spPr>
          <a:xfrm>
            <a:off x="1481328" y="2148840"/>
            <a:ext cx="274320" cy="2194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5"/>
          <p:cNvSpPr/>
          <p:nvPr/>
        </p:nvSpPr>
        <p:spPr>
          <a:xfrm>
            <a:off x="816542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56032" y="418838"/>
            <a:ext cx="2876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latin typeface="Times New Roman" pitchFamily="18" charset="0"/>
                <a:cs typeface="Times New Roman" pitchFamily="18" charset="0"/>
              </a:rPr>
              <a:t>Diseño experimental</a:t>
            </a:r>
            <a:endParaRPr lang="es-EC" sz="2400" b="1" dirty="0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56032" y="978408"/>
            <a:ext cx="4818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(DBCA). Estructura de tratamientos </a:t>
            </a:r>
            <a:r>
              <a:rPr kumimoji="0" lang="es-EC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unifactorial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(% de espirulina) con tres repeticiones.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23247"/>
              </p:ext>
            </p:extLst>
          </p:nvPr>
        </p:nvGraphicFramePr>
        <p:xfrm>
          <a:off x="179895" y="2171698"/>
          <a:ext cx="5781993" cy="1257300"/>
        </p:xfrm>
        <a:graphic>
          <a:graphicData uri="http://schemas.openxmlformats.org/drawingml/2006/table">
            <a:tbl>
              <a:tblPr/>
              <a:tblGrid>
                <a:gridCol w="2854343"/>
                <a:gridCol w="2927650"/>
              </a:tblGrid>
              <a:tr h="24414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Tratamientos</a:t>
                      </a: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4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T0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Alimento balanceado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414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Alimento balanceado + 0.5 % de espirulina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endParaRPr lang="es-EC" sz="1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Alimento balanceado + 1.0 % de </a:t>
                      </a:r>
                      <a:r>
                        <a:rPr lang="es-ES" sz="11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espirulina</a:t>
                      </a: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4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T3</a:t>
                      </a: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Alimento balanceado + 1.5% de espirulina</a:t>
                      </a:r>
                      <a:endParaRPr lang="es-EC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146304" y="182567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 smtClean="0">
                <a:latin typeface="Times New Roman" pitchFamily="18" charset="0"/>
                <a:cs typeface="Times New Roman" pitchFamily="18" charset="0"/>
              </a:rPr>
              <a:t>Tratamientos suministrados a la trucha arco iris en etapa de engorde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/>
          <a:srcRect l="38059"/>
          <a:stretch>
            <a:fillRect/>
          </a:stretch>
        </p:blipFill>
        <p:spPr bwMode="auto">
          <a:xfrm>
            <a:off x="7085928" y="1563143"/>
            <a:ext cx="3854016" cy="18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096641" y="807572"/>
            <a:ext cx="43524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C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aracterísticas de </a:t>
            </a:r>
            <a:r>
              <a:rPr kumimoji="0" lang="es-EC" sz="1600" b="1" i="0" u="none" strike="noStrike" cap="none" normalizeH="0" baseline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 </a:t>
            </a:r>
            <a:r>
              <a:rPr kumimoji="0" lang="es-EC" sz="1600" b="1" i="0" u="none" strike="noStrike" cap="none" normalizeH="0" baseline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Unidades </a:t>
            </a:r>
            <a:r>
              <a:rPr kumimoji="0" lang="es-EC" sz="16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Experimentales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7576" y="3683358"/>
            <a:ext cx="3812557" cy="226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abajo"/>
          <p:cNvSpPr/>
          <p:nvPr/>
        </p:nvSpPr>
        <p:spPr>
          <a:xfrm>
            <a:off x="9052560" y="1207008"/>
            <a:ext cx="356616" cy="3291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655786" y="4497062"/>
            <a:ext cx="753732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Croquis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7543800" y="4535424"/>
            <a:ext cx="301752" cy="26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922833"/>
              </p:ext>
            </p:extLst>
          </p:nvPr>
        </p:nvGraphicFramePr>
        <p:xfrm>
          <a:off x="429768" y="4048082"/>
          <a:ext cx="5313680" cy="2026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56840"/>
                <a:gridCol w="265684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</a:rPr>
                        <a:t>Variables evaluadas</a:t>
                      </a:r>
                      <a:endParaRPr lang="es-EC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Morfométricas</a:t>
                      </a:r>
                    </a:p>
                    <a:p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Peso, longitudes (total, parcial y ancho)</a:t>
                      </a:r>
                      <a:endParaRPr lang="es-EC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Productivas 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Mortalidad, F.C.A; I.C.C;</a:t>
                      </a:r>
                      <a:r>
                        <a:rPr lang="es-EC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G.P; T.C.E y E.A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Hematológicas 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Glucosa, hematocrito 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Contenido de cromo trivalente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C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músculo, hígado y riñón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3291286" y="3394978"/>
            <a:ext cx="2615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Dosis letal media 513.48 ppm ,  (Molina, 2017)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Flecha cuádruple"/>
          <p:cNvSpPr/>
          <p:nvPr/>
        </p:nvSpPr>
        <p:spPr>
          <a:xfrm>
            <a:off x="2992028" y="3377558"/>
            <a:ext cx="192024" cy="237744"/>
          </a:xfrm>
          <a:prstGeom prst="quad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0" y="183198"/>
            <a:ext cx="5455919" cy="498094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2002536" y="638294"/>
            <a:ext cx="501534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2400" b="1" dirty="0" smtClean="0">
                <a:latin typeface="Times New Roman" pitchFamily="18" charset="0"/>
                <a:cs typeface="Times New Roman" pitchFamily="18" charset="0"/>
              </a:rPr>
              <a:t>Parámetros físico-químicos del agua 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1975105" y="1499615"/>
          <a:ext cx="5541264" cy="1097280"/>
        </p:xfrm>
        <a:graphic>
          <a:graphicData uri="http://schemas.openxmlformats.org/drawingml/2006/table">
            <a:tbl>
              <a:tblPr/>
              <a:tblGrid>
                <a:gridCol w="1619891"/>
                <a:gridCol w="1234175"/>
                <a:gridCol w="1343599"/>
                <a:gridCol w="1343599"/>
              </a:tblGrid>
              <a:tr h="25374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Parámetros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Mín.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Máx.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Temperatura (°C)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14,46±0,46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Oxigeno(mg/L)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17,16±5,74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39,43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74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7,98±0,39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8,45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02536" y="1234440"/>
            <a:ext cx="5696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de los parámetros fisicoquímicos durante la fase experimental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33 Imagen"/>
          <p:cNvPicPr/>
          <p:nvPr/>
        </p:nvPicPr>
        <p:blipFill>
          <a:blip r:embed="rId3">
            <a:lum contrast="20000"/>
          </a:blip>
          <a:srcRect l="2264" t="1515" r="2842" b="3463"/>
          <a:stretch>
            <a:fillRect/>
          </a:stretch>
        </p:blipFill>
        <p:spPr bwMode="auto">
          <a:xfrm>
            <a:off x="2185416" y="2709066"/>
            <a:ext cx="5330951" cy="2932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" name="34 Rectángulo"/>
          <p:cNvSpPr/>
          <p:nvPr/>
        </p:nvSpPr>
        <p:spPr>
          <a:xfrm>
            <a:off x="2188464" y="5655671"/>
            <a:ext cx="4870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Comportamiento de los parámetros físico-químicos  del agua </a:t>
            </a:r>
            <a:br>
              <a:rPr lang="es-EC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(a: temperatura, b: pH y c: oxígeno)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092440" y="2285198"/>
            <a:ext cx="14447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Temperatura óptima: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13-18 °C,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(FAO, 2014)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35 Flecha derecha"/>
          <p:cNvSpPr/>
          <p:nvPr/>
        </p:nvSpPr>
        <p:spPr>
          <a:xfrm>
            <a:off x="7699941" y="2286584"/>
            <a:ext cx="246888" cy="1828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36 Flecha derecha"/>
          <p:cNvSpPr/>
          <p:nvPr/>
        </p:nvSpPr>
        <p:spPr>
          <a:xfrm>
            <a:off x="7680544" y="869126"/>
            <a:ext cx="246888" cy="1280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Rectángulo"/>
          <p:cNvSpPr/>
          <p:nvPr/>
        </p:nvSpPr>
        <p:spPr>
          <a:xfrm>
            <a:off x="8088838" y="741997"/>
            <a:ext cx="2026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Westers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(1995), temperatura del agua afecta el crecimiento de los peces, a mayor temperatura mayor ingesta del alimento.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8174736" y="3406027"/>
            <a:ext cx="19842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 entre 6.5 – 8.5 (RAGASH, 2009)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 disponibilidad de oxigeno &gt;5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mg/l (Aquino, 2009)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39 Flecha derecha"/>
          <p:cNvSpPr/>
          <p:nvPr/>
        </p:nvSpPr>
        <p:spPr>
          <a:xfrm>
            <a:off x="7772400" y="3575304"/>
            <a:ext cx="274320" cy="1828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62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5072" y="682675"/>
            <a:ext cx="10887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Contenido de Cromo trivalente en </a:t>
            </a:r>
            <a:r>
              <a:rPr lang="es-EC" sz="2800" b="1" i="1" dirty="0" err="1" smtClean="0"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800" b="1" i="1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792803260"/>
              </p:ext>
            </p:extLst>
          </p:nvPr>
        </p:nvGraphicFramePr>
        <p:xfrm>
          <a:off x="395277" y="1468671"/>
          <a:ext cx="4758614" cy="293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401563"/>
            <a:ext cx="5307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Curva de Calibración para la determinación de Cr III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9463" y="4771477"/>
            <a:ext cx="265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Sensibilidad: &lt;0.1mg/Kg de Cr III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103619" y="2203704"/>
          <a:ext cx="5369743" cy="823784"/>
        </p:xfrm>
        <a:graphic>
          <a:graphicData uri="http://schemas.openxmlformats.org/drawingml/2006/table">
            <a:tbl>
              <a:tblPr/>
              <a:tblGrid>
                <a:gridCol w="1789914"/>
                <a:gridCol w="1452140"/>
                <a:gridCol w="2127689"/>
              </a:tblGrid>
              <a:tr h="458024"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Contenido de Cr III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3780"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Espirulina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2,48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mg/Kg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6612391" y="1726430"/>
            <a:ext cx="37230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>
                <a:latin typeface="Times New Roman" pitchFamily="18" charset="0"/>
                <a:cs typeface="Times New Roman" pitchFamily="18" charset="0"/>
              </a:rPr>
              <a:t>Cromo trivalente presente en espirulina </a:t>
            </a:r>
            <a:endParaRPr lang="es-EC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666283" y="3555951"/>
            <a:ext cx="4581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0.28 mg de Cromo trivalente por cada 100 g de biomasa (Ramírez &amp;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Olevera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2006)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8695944" y="3209544"/>
            <a:ext cx="274320" cy="2926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0515726" y="1781294"/>
            <a:ext cx="973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D.E=0.34.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6126480" y="183198"/>
            <a:ext cx="5455919" cy="498094"/>
          </a:xfrm>
        </p:spPr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99290" y="274638"/>
            <a:ext cx="4383110" cy="34354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8016"/>
            <a:ext cx="3380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4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morfométricas</a:t>
            </a:r>
            <a:endParaRPr kumimoji="0" lang="es-EC" sz="3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05856" y="374904"/>
            <a:ext cx="2401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s-EC" sz="28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eso corporal</a:t>
            </a:r>
            <a:r>
              <a:rPr lang="es-EC" sz="3600" b="1" dirty="0" smtClean="0" bmk="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0" y="1191196"/>
          <a:ext cx="7616953" cy="3268980"/>
        </p:xfrm>
        <a:graphic>
          <a:graphicData uri="http://schemas.openxmlformats.org/drawingml/2006/table">
            <a:tbl>
              <a:tblPr/>
              <a:tblGrid>
                <a:gridCol w="1370484"/>
                <a:gridCol w="1658436"/>
                <a:gridCol w="1648419"/>
                <a:gridCol w="1429744"/>
                <a:gridCol w="1509870"/>
              </a:tblGrid>
              <a:tr h="0"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14400" algn="l"/>
                          <a:tab pos="2388870" algn="ctr"/>
                        </a:tabLs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		Tratamientos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 (Días)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80,16±0,98p</a:t>
                      </a:r>
                      <a:endParaRPr lang="es-EC" sz="11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79,6±2,57p</a:t>
                      </a:r>
                      <a:endParaRPr lang="es-EC" sz="11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81,58±0,58p</a:t>
                      </a:r>
                      <a:endParaRPr lang="es-EC" sz="1100" b="1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78,82±2,52p</a:t>
                      </a:r>
                      <a:endParaRPr lang="es-EC" sz="11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89,02±0,6p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88,78±0,35p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90±0,68p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85,14±2,29p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110,38±2,23o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107,09±0,78o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106,89±0,6o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102,58±3,61o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133,67±4,3mn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129,2±0,88n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129,98±0,49n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124,87±4,68n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148,42±4,82kl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149,27±2,91kl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147,89±0,99kl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142,62±3,87lm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164,42±5,68ij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163,27±4,04ij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164,55±0,49ij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155,98±4,07jk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177,84±6,41gh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178,06±3,15gh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177,71±1,87gh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171,13±4,47gi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190,13±7,08ef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192,11±3,51ef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190,13±3,46fe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182,76±3,8fg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198,6±5,08de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206,91±4,21bcd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208,93±2,56bcd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200,62±3,18cde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210,91±3,61bcd</a:t>
                      </a:r>
                      <a:endParaRPr lang="es-EC" sz="11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216,47±5,64ab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223,6±2,57a</a:t>
                      </a:r>
                      <a:endParaRPr lang="es-EC" sz="11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209,6±2,68bd</a:t>
                      </a:r>
                      <a:endParaRPr lang="es-EC" sz="11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015">
                <a:tc gridSpan="5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r>
                        <a:rPr lang="es-EC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Medias con una letra común no son significativamente diferentes (p &gt; 0,05)</a:t>
                      </a:r>
                      <a:endParaRPr lang="es-EC" sz="11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 sz="110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26 Rectángulo"/>
          <p:cNvSpPr/>
          <p:nvPr/>
        </p:nvSpPr>
        <p:spPr>
          <a:xfrm>
            <a:off x="0" y="831073"/>
            <a:ext cx="4283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Promedio ± error estándar del peso corporal (g)</a:t>
            </a:r>
            <a:endParaRPr lang="es-EC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0" y="4594967"/>
            <a:ext cx="164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Molina (2017).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0" y="5063990"/>
            <a:ext cx="2007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Ahmadzade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Nazer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(2011),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0" y="5506319"/>
            <a:ext cx="1645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15%, alevines 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Flecha abajo"/>
          <p:cNvSpPr/>
          <p:nvPr/>
        </p:nvSpPr>
        <p:spPr>
          <a:xfrm>
            <a:off x="621792" y="5376672"/>
            <a:ext cx="109728" cy="13716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81757" y="4629064"/>
            <a:ext cx="321355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a 200 </a:t>
            </a:r>
            <a:r>
              <a:rPr kumimoji="0" lang="es-EC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ppb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cromo</a:t>
            </a:r>
            <a:r>
              <a:rPr kumimoji="0" lang="es-EC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III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mejora la digestibilidad de nutrientes (</a:t>
            </a:r>
            <a:r>
              <a:rPr kumimoji="0" lang="es-EC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Kornegay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et al., 1997)</a:t>
            </a: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4292717" y="5445252"/>
            <a:ext cx="1173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Chavez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(2010),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039971" y="5445252"/>
            <a:ext cx="651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Cerdas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>
            <a:off x="5419088" y="5583752"/>
            <a:ext cx="5735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6" name="35 Imagen"/>
          <p:cNvPicPr/>
          <p:nvPr/>
        </p:nvPicPr>
        <p:blipFill>
          <a:blip r:embed="rId4">
            <a:lum contrast="30000"/>
          </a:blip>
          <a:srcRect t="8770" r="18079" b="18202"/>
          <a:stretch>
            <a:fillRect/>
          </a:stretch>
        </p:blipFill>
        <p:spPr bwMode="auto">
          <a:xfrm>
            <a:off x="7781544" y="1315171"/>
            <a:ext cx="4169664" cy="336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" name="36 CuadroTexto"/>
          <p:cNvSpPr txBox="1"/>
          <p:nvPr/>
        </p:nvSpPr>
        <p:spPr>
          <a:xfrm>
            <a:off x="8092440" y="4700016"/>
            <a:ext cx="277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Diferencia de 12.69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Flecha cuádruple"/>
          <p:cNvSpPr/>
          <p:nvPr/>
        </p:nvSpPr>
        <p:spPr>
          <a:xfrm>
            <a:off x="8430768" y="4700016"/>
            <a:ext cx="292608" cy="3474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4362414" y="5890350"/>
            <a:ext cx="1330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 "/>
              </a:rPr>
              <a:t>0.2kg/ </a:t>
            </a:r>
            <a:r>
              <a:rPr lang="es-EC" sz="1200" dirty="0" err="1" smtClean="0">
                <a:latin typeface="Times New Roman "/>
              </a:rPr>
              <a:t>tn</a:t>
            </a:r>
            <a:r>
              <a:rPr lang="es-EC" sz="1200" dirty="0" smtClean="0">
                <a:latin typeface="Times New Roman "/>
              </a:rPr>
              <a:t>, </a:t>
            </a:r>
            <a:r>
              <a:rPr lang="es-EC" sz="1200" dirty="0" err="1" smtClean="0">
                <a:latin typeface="Times New Roman "/>
              </a:rPr>
              <a:t>Bio</a:t>
            </a:r>
            <a:r>
              <a:rPr lang="es-EC" sz="1200" dirty="0" smtClean="0">
                <a:latin typeface="Times New Roman "/>
              </a:rPr>
              <a:t> Cr</a:t>
            </a:r>
            <a:endParaRPr lang="es-EC" sz="1200" dirty="0">
              <a:latin typeface="Times New Roman "/>
            </a:endParaRPr>
          </a:p>
        </p:txBody>
      </p:sp>
    </p:spTree>
    <p:extLst>
      <p:ext uri="{BB962C8B-B14F-4D97-AF65-F5344CB8AC3E}">
        <p14:creationId xmlns:p14="http://schemas.microsoft.com/office/powerpoint/2010/main" val="37382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8032" y="2889504"/>
            <a:ext cx="2182338" cy="115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32023" y="775349"/>
            <a:ext cx="2822657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acuicultura, actividad de producción de alimentos de origen animal con mayor crecimiento a nivel mundial (ESPOL, 2018). 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05" y="2318196"/>
            <a:ext cx="2531272" cy="137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5729" y="1521699"/>
            <a:ext cx="1634679" cy="1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4520596" y="702302"/>
            <a:ext cx="268855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cultivo  de  camarón  y  tilapia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Flecha izquierda y derecha"/>
          <p:cNvSpPr/>
          <p:nvPr/>
        </p:nvSpPr>
        <p:spPr>
          <a:xfrm rot="18451607">
            <a:off x="4609171" y="1279030"/>
            <a:ext cx="722330" cy="163098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5" name="14 Conector recto de flecha"/>
          <p:cNvCxnSpPr/>
          <p:nvPr/>
        </p:nvCxnSpPr>
        <p:spPr>
          <a:xfrm rot="16200000" flipH="1">
            <a:off x="4874759" y="2634481"/>
            <a:ext cx="339888" cy="1153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071951" y="4332470"/>
            <a:ext cx="258234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Impacto social, económico y ambiental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5400000" flipH="1" flipV="1">
            <a:off x="3854155" y="3495753"/>
            <a:ext cx="674870" cy="8339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095872" y="1753862"/>
            <a:ext cx="2842445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condiciones ecológicas óptimas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3099816" y="2112264"/>
            <a:ext cx="758952" cy="2834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Flecha izquierda"/>
          <p:cNvSpPr/>
          <p:nvPr/>
        </p:nvSpPr>
        <p:spPr>
          <a:xfrm>
            <a:off x="5495544" y="1828800"/>
            <a:ext cx="548640" cy="16459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7574152" y="2326886"/>
            <a:ext cx="157767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Mayor demanda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flipV="1">
            <a:off x="6812280" y="2633472"/>
            <a:ext cx="630936" cy="292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7" name="Imagen 24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04"/>
          <a:stretch/>
        </p:blipFill>
        <p:spPr bwMode="auto">
          <a:xfrm>
            <a:off x="6903720" y="2962656"/>
            <a:ext cx="5029200" cy="24597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38 Rectángulo"/>
          <p:cNvSpPr/>
          <p:nvPr/>
        </p:nvSpPr>
        <p:spPr>
          <a:xfrm>
            <a:off x="7324344" y="5445359"/>
            <a:ext cx="4867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1600" dirty="0" smtClean="0" bmk="_Toc514841437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en toneladas de trucha arco iris en Ecuador</a:t>
            </a:r>
            <a:endParaRPr lang="es-EC" altLang="es-EC" sz="1400" dirty="0"/>
          </a:p>
        </p:txBody>
      </p:sp>
      <p:sp>
        <p:nvSpPr>
          <p:cNvPr id="40" name="Rectángulo 12"/>
          <p:cNvSpPr/>
          <p:nvPr/>
        </p:nvSpPr>
        <p:spPr>
          <a:xfrm>
            <a:off x="8820381" y="5706479"/>
            <a:ext cx="1468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EC" alt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(FAO, 2018)</a:t>
            </a:r>
            <a:endParaRPr lang="es-EC" altLang="es-EC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99290" y="274638"/>
            <a:ext cx="4383110" cy="34354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8016"/>
            <a:ext cx="3380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4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morfométricas</a:t>
            </a:r>
            <a:endParaRPr kumimoji="0" lang="es-EC" sz="3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98848" y="676656"/>
            <a:ext cx="3820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C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Longitud total y parcial</a:t>
            </a:r>
            <a:endParaRPr kumimoji="0" lang="es-EC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1054" y="1636775"/>
          <a:ext cx="3275458" cy="1645920"/>
        </p:xfrm>
        <a:graphic>
          <a:graphicData uri="http://schemas.openxmlformats.org/drawingml/2006/table">
            <a:tbl>
              <a:tblPr/>
              <a:tblGrid>
                <a:gridCol w="1440829"/>
                <a:gridCol w="1834629"/>
              </a:tblGrid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Longitud total (cm)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23,36±0,46a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23,34±0,44a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23,3±0,46a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414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22,96±0,46b</a:t>
                      </a:r>
                      <a:endParaRPr lang="es-EC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P=0.0009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/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710735" y="1278374"/>
            <a:ext cx="40190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Promedio ±  error estándar de la longitud total (cm)</a:t>
            </a:r>
            <a:endParaRPr lang="es-EC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>
            <a:lum contrast="20000"/>
          </a:blip>
          <a:srcRect r="19862" b="15795"/>
          <a:stretch>
            <a:fillRect/>
          </a:stretch>
        </p:blipFill>
        <p:spPr bwMode="auto">
          <a:xfrm>
            <a:off x="500076" y="3456432"/>
            <a:ext cx="4172508" cy="2670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974966" y="1572767"/>
          <a:ext cx="3449194" cy="1371600"/>
        </p:xfrm>
        <a:graphic>
          <a:graphicData uri="http://schemas.openxmlformats.org/drawingml/2006/table">
            <a:tbl>
              <a:tblPr/>
              <a:tblGrid>
                <a:gridCol w="1455802"/>
                <a:gridCol w="1993392"/>
              </a:tblGrid>
              <a:tr h="18288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Longitud parcial (cm)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indent="18034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19,21±0,37a</a:t>
                      </a:r>
                      <a:endParaRPr lang="es-EC" sz="12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19,13±0,37a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19,19±0,37a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0" indent="18034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18,84±0,36b</a:t>
                      </a:r>
                      <a:endParaRPr lang="es-EC" sz="1200" b="1" dirty="0" smtClean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970776" y="1271016"/>
            <a:ext cx="5495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 la longitud parcial (cm)</a:t>
            </a:r>
            <a:endParaRPr kumimoji="0" lang="es-EC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74550" y="2878574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P=</a:t>
            </a:r>
            <a:r>
              <a:rPr lang="es-EC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0.0021</a:t>
            </a:r>
            <a:endParaRPr lang="es-EC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>
            <a:lum contrast="30000"/>
          </a:blip>
          <a:srcRect l="733" r="21497" b="19780"/>
          <a:stretch>
            <a:fillRect/>
          </a:stretch>
        </p:blipFill>
        <p:spPr bwMode="auto">
          <a:xfrm>
            <a:off x="6663654" y="3090672"/>
            <a:ext cx="4409730" cy="278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4848787" y="1952351"/>
            <a:ext cx="1439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Diaz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Leon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(2014)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184775" y="2542293"/>
            <a:ext cx="2841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15 % de  </a:t>
            </a:r>
            <a:r>
              <a:rPr lang="es-EC" sz="1200" i="1" dirty="0" err="1" smtClean="0"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i="1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en alevines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5459245" y="2313432"/>
            <a:ext cx="146304" cy="21031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2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199290" y="274638"/>
            <a:ext cx="4383110" cy="34354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28016"/>
            <a:ext cx="3380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4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morfométricas</a:t>
            </a:r>
            <a:endParaRPr kumimoji="0" lang="es-EC" sz="3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935766" y="620006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Ancho</a:t>
            </a:r>
            <a:endParaRPr lang="es-EC" sz="2800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20605"/>
              </p:ext>
            </p:extLst>
          </p:nvPr>
        </p:nvGraphicFramePr>
        <p:xfrm>
          <a:off x="926592" y="1570044"/>
          <a:ext cx="3750374" cy="2194560"/>
        </p:xfrm>
        <a:graphic>
          <a:graphicData uri="http://schemas.openxmlformats.org/drawingml/2006/table">
            <a:tbl>
              <a:tblPr/>
              <a:tblGrid>
                <a:gridCol w="1945023"/>
                <a:gridCol w="1805351"/>
              </a:tblGrid>
              <a:tr h="21945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Ancho(cm)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5,08±0,16a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5,08±0,15a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5,15±0,16b</a:t>
                      </a:r>
                      <a:endParaRPr lang="es-EC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5,15±0,16b</a:t>
                      </a:r>
                      <a:endParaRPr lang="es-EC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5"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p=0.0036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/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92727" y="1243584"/>
            <a:ext cx="6934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del ancho (cm) por tratamiento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15 Imagen"/>
          <p:cNvPicPr/>
          <p:nvPr/>
        </p:nvPicPr>
        <p:blipFill>
          <a:blip r:embed="rId3">
            <a:lum contrast="30000"/>
          </a:blip>
          <a:srcRect r="20240" b="18627"/>
          <a:stretch>
            <a:fillRect/>
          </a:stretch>
        </p:blipFill>
        <p:spPr bwMode="auto">
          <a:xfrm>
            <a:off x="6359103" y="1171809"/>
            <a:ext cx="5195504" cy="335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6359103" y="45240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T2 al día 80 incrementó  el promedio hasta la finalización de la investigación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26592" y="3660940"/>
            <a:ext cx="1780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Molina (2017)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26592" y="4262437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superior al  resto de tratamientos (T0,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betaína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0.05%)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1545336" y="3968496"/>
            <a:ext cx="210312" cy="2651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46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99290" y="274638"/>
            <a:ext cx="4383110" cy="34354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28016"/>
            <a:ext cx="3100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4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productivas</a:t>
            </a:r>
            <a:r>
              <a:rPr kumimoji="0" lang="es-EC" sz="24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3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2344" y="79374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Ganancia de peso (G.P)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585270" y="1252728"/>
          <a:ext cx="7606730" cy="3101340"/>
        </p:xfrm>
        <a:graphic>
          <a:graphicData uri="http://schemas.openxmlformats.org/drawingml/2006/table">
            <a:tbl>
              <a:tblPr/>
              <a:tblGrid>
                <a:gridCol w="1530353"/>
                <a:gridCol w="1530353"/>
                <a:gridCol w="1485318"/>
                <a:gridCol w="1530353"/>
                <a:gridCol w="1530353"/>
              </a:tblGrid>
              <a:tr h="47243">
                <a:tc rowSpan="2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Tiempo (Días)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T1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T2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0,89±0,10lmn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0,92±0,25klmn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0,84±0,05mn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0,63±0,04n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2,13±0,17abcd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1,83±0,05abcdef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1,69±0,07cdefghi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1,74±0,13cdefgh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2,33±0,22a</a:t>
                      </a:r>
                      <a:endParaRPr lang="es-EC" sz="11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2,21±0,09a</a:t>
                      </a:r>
                      <a:endParaRPr lang="es-EC" sz="11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2,3±0,07a</a:t>
                      </a:r>
                      <a:endParaRPr lang="es-EC" sz="1100" b="1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2,23±0,11a</a:t>
                      </a:r>
                      <a:endParaRPr lang="es-EC" sz="11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1,48±0,11efghij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2,01±0,21abcde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1,79±0,04bcdefgh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1,78±0,19bcdefgh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1,6±0,09defghi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1,4±0,19fghijkl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1,67±0,08defghi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1,34±0,15fghijklm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1,34±0,31fghijlkm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1,48±0,19efghij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1,32±0,14ghijklm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1,52±0,08efghi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1,23±0,19hijklm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1,4±0,10fghijkl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1,24±0,17hijklm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1,16±0,07ijklm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0,85±0,40mn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1,48±0,07efghij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1,88±0,11abcdefg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1,79±0,26bcdefgh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0,92±0,19hijklm</a:t>
                      </a:r>
                      <a:endParaRPr lang="es-EC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0,96±0,14jklmn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1,46±0,16efghijk</a:t>
                      </a:r>
                      <a:endParaRPr lang="es-EC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0,9±0,05lmn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p=</a:t>
                      </a: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0,0182</a:t>
                      </a:r>
                      <a:endParaRPr lang="es-EC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15 Rectángulo"/>
          <p:cNvSpPr/>
          <p:nvPr/>
        </p:nvSpPr>
        <p:spPr>
          <a:xfrm>
            <a:off x="4564987" y="967478"/>
            <a:ext cx="4406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Promedio ± error estándar de la ganancia de peso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16 Imagen"/>
          <p:cNvPicPr/>
          <p:nvPr/>
        </p:nvPicPr>
        <p:blipFill>
          <a:blip r:embed="rId4">
            <a:lum contrast="20000"/>
          </a:blip>
          <a:srcRect r="20592" b="17112"/>
          <a:stretch>
            <a:fillRect/>
          </a:stretch>
        </p:blipFill>
        <p:spPr bwMode="auto">
          <a:xfrm>
            <a:off x="146304" y="1236962"/>
            <a:ext cx="4301005" cy="3205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17 Conector"/>
          <p:cNvSpPr/>
          <p:nvPr/>
        </p:nvSpPr>
        <p:spPr>
          <a:xfrm>
            <a:off x="6391656" y="2907792"/>
            <a:ext cx="91440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9753644" y="5047559"/>
            <a:ext cx="175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G.P (3.96),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Poslarvas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Camarón </a:t>
            </a:r>
            <a:endParaRPr lang="es-EC" sz="1400" dirty="0"/>
          </a:p>
        </p:txBody>
      </p:sp>
      <p:sp>
        <p:nvSpPr>
          <p:cNvPr id="21" name="20 Rectángulo"/>
          <p:cNvSpPr/>
          <p:nvPr/>
        </p:nvSpPr>
        <p:spPr>
          <a:xfrm>
            <a:off x="9652937" y="4406017"/>
            <a:ext cx="144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Cevallos (2006)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10279113" y="4697661"/>
            <a:ext cx="192024" cy="2286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5366145" y="4389884"/>
            <a:ext cx="1784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Abdulrahman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(2014),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366145" y="5309169"/>
            <a:ext cx="3128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G. P; F.C.A, alevines de </a:t>
            </a:r>
            <a:r>
              <a:rPr lang="es-EC" sz="1200" i="1" dirty="0" err="1" smtClean="0">
                <a:latin typeface="Times New Roman" pitchFamily="18" charset="0"/>
                <a:cs typeface="Times New Roman" pitchFamily="18" charset="0"/>
              </a:rPr>
              <a:t>Oncorhynchus</a:t>
            </a:r>
            <a:r>
              <a:rPr lang="es-EC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200" i="1" dirty="0" err="1" smtClean="0">
                <a:latin typeface="Times New Roman" pitchFamily="18" charset="0"/>
                <a:cs typeface="Times New Roman" pitchFamily="18" charset="0"/>
              </a:rPr>
              <a:t>mykiss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Flecha abajo"/>
          <p:cNvSpPr/>
          <p:nvPr/>
        </p:nvSpPr>
        <p:spPr>
          <a:xfrm>
            <a:off x="5922773" y="4795951"/>
            <a:ext cx="320040" cy="420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Rectángulo"/>
          <p:cNvSpPr/>
          <p:nvPr/>
        </p:nvSpPr>
        <p:spPr>
          <a:xfrm>
            <a:off x="6683814" y="4835390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15%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0630519" y="4727186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25%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28016"/>
            <a:ext cx="3554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8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productivas</a:t>
            </a:r>
            <a:r>
              <a:rPr kumimoji="0" lang="es-EC" sz="28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59536"/>
            <a:ext cx="3539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-733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EC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ndice de condición corporal (I.C.C)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92024" y="1972559"/>
          <a:ext cx="6662675" cy="3312672"/>
        </p:xfrm>
        <a:graphic>
          <a:graphicData uri="http://schemas.openxmlformats.org/drawingml/2006/table">
            <a:tbl>
              <a:tblPr/>
              <a:tblGrid>
                <a:gridCol w="1332535"/>
                <a:gridCol w="1332535"/>
                <a:gridCol w="1332535"/>
                <a:gridCol w="1332535"/>
                <a:gridCol w="1332535"/>
              </a:tblGrid>
              <a:tr h="276056">
                <a:tc rowSpan="2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Tiempo (Días)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0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T1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T2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1,06±0,02g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1,07±0,02fg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1,09±0,003efg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1,1±0,02defg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1,14±0,01bcd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1,15±0,02bcde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1,11±0,03cdef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1,13±0,02bcde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1,16±0,02 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1,15±0,02bcde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1,17±0,03abc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1,21±0,02a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1,18±0,03ab</a:t>
                      </a:r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1,17±0,02abc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1,17±0,01abc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1,18±0,02ab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1,18±0,01ab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1,17±0,01abc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1,18±0,02ab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1,15±0,02abcd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1,16±0,01abc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1,14±0,01bcde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1,14±0,02bcde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1,17±0,03ab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1,48±0,02abc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1,19±0,01ab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1,19±0,03ab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1,1±0,03defg</a:t>
                      </a:r>
                      <a:endParaRPr lang="es-EC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1,16±0,01abc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1,18±0,01ab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1,17±0,002abc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56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p=</a:t>
                      </a: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0,3825</a:t>
                      </a:r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C" sz="11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>
          <a:blip r:embed="rId4">
            <a:lum contrast="20000"/>
          </a:blip>
          <a:srcRect r="21727" b="18299"/>
          <a:stretch>
            <a:fillRect/>
          </a:stretch>
        </p:blipFill>
        <p:spPr bwMode="auto">
          <a:xfrm>
            <a:off x="6899009" y="1927228"/>
            <a:ext cx="5228983" cy="3438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76784" y="156049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i="1" dirty="0" smtClean="0">
                <a:latin typeface="Times New Roman" pitchFamily="18" charset="0"/>
                <a:cs typeface="Times New Roman" pitchFamily="18" charset="0"/>
              </a:rPr>
              <a:t>Promedio ± error estándar del índice de condición corporal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28016"/>
            <a:ext cx="3554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8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productivas</a:t>
            </a:r>
            <a:r>
              <a:rPr kumimoji="0" lang="es-EC" sz="28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53596" y="1536191"/>
          <a:ext cx="7059868" cy="3291840"/>
        </p:xfrm>
        <a:graphic>
          <a:graphicData uri="http://schemas.openxmlformats.org/drawingml/2006/table">
            <a:tbl>
              <a:tblPr/>
              <a:tblGrid>
                <a:gridCol w="1433273"/>
                <a:gridCol w="1433273"/>
                <a:gridCol w="1397774"/>
                <a:gridCol w="1397774"/>
                <a:gridCol w="1397774"/>
              </a:tblGrid>
              <a:tr h="182880">
                <a:tc rowSpan="2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 (Días)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1,05±0,12efg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1,1±0,32efg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0,98±0,06fgh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0,77±0,07ghij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2,15±0,14ª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1,88±0,04ab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1,72±0,08bc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1,86±0,09ab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1,91±0,14ab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1,88±0,08ab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1,96±0,03ab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1,97±0,03 ab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1,05±0,07 efg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1,44±0,14cd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1,29±0,05def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1,34±0,16de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1,02±0,03efgh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0,89±0,11ghi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1,07±0,05efg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0,9±0,1ghi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0,78±0,17ghij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0,87±0,12ghi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0,77±0,08ghij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0,93±0,04ghi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0,66±0,08hij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0,76±0,05ghij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0,67±0,08hij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0,66±0,05hij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0,45±0,23j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0,74±0,02ghij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0,94±0,07fghi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0,94±0,14fghi     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2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0,6±0,1ij</a:t>
                      </a:r>
                      <a:endParaRPr lang="es-EC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0,45±0,61j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0,68±0,08hij</a:t>
                      </a:r>
                      <a:endParaRPr lang="es-EC" sz="12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0,44±0,003j</a:t>
                      </a:r>
                      <a:endParaRPr lang="es-EC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9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p=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0,0388</a:t>
                      </a:r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b="1" dirty="0">
                        <a:solidFill>
                          <a:srgbClr val="00B0F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1200" dirty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584192" y="1289304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 la tasa de crecimiento específica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lum contrast="30000"/>
          </a:blip>
          <a:srcRect r="18149" b="18265"/>
          <a:stretch>
            <a:fillRect/>
          </a:stretch>
        </p:blipFill>
        <p:spPr bwMode="auto">
          <a:xfrm>
            <a:off x="164592" y="1382055"/>
            <a:ext cx="4407428" cy="3464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940594" y="638294"/>
            <a:ext cx="4022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Tasa de crecimiento específica</a:t>
            </a:r>
            <a:endParaRPr lang="es-EC" sz="2400" dirty="0"/>
          </a:p>
        </p:txBody>
      </p:sp>
      <p:sp>
        <p:nvSpPr>
          <p:cNvPr id="12" name="11 Flecha derecha"/>
          <p:cNvSpPr/>
          <p:nvPr/>
        </p:nvSpPr>
        <p:spPr>
          <a:xfrm>
            <a:off x="7963427" y="5093253"/>
            <a:ext cx="192024" cy="6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76522" y="4980801"/>
            <a:ext cx="86136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elacionado directamente con el peso corporal 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Jover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2000)</a:t>
            </a:r>
            <a:r>
              <a:rPr kumimoji="0" lang="es-EC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28016"/>
            <a:ext cx="3100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4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4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productivas</a:t>
            </a:r>
            <a:r>
              <a:rPr kumimoji="0" lang="es-EC" sz="24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36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5448" y="1385315"/>
          <a:ext cx="5327769" cy="822960"/>
        </p:xfrm>
        <a:graphic>
          <a:graphicData uri="http://schemas.openxmlformats.org/drawingml/2006/table">
            <a:tbl>
              <a:tblPr/>
              <a:tblGrid>
                <a:gridCol w="1301501"/>
                <a:gridCol w="1312479"/>
                <a:gridCol w="1312479"/>
                <a:gridCol w="1401310"/>
              </a:tblGrid>
              <a:tr h="182880">
                <a:tc gridSpan="4">
                  <a:txBody>
                    <a:bodyPr/>
                    <a:lstStyle/>
                    <a:p>
                      <a:pPr marL="180340" indent="18034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07770" algn="l"/>
                          <a:tab pos="1626235" algn="ctr"/>
                        </a:tabLs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	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33,65±4,39a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31,07±3,04a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33,66±2,5ab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30,84±2,37a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0" y="10575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Promedio ± error estándar de la eficiencia alimenticia 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lum contrast="30000"/>
          </a:blip>
          <a:srcRect r="21352" b="18037"/>
          <a:stretch>
            <a:fillRect/>
          </a:stretch>
        </p:blipFill>
        <p:spPr bwMode="auto">
          <a:xfrm>
            <a:off x="202027" y="2215257"/>
            <a:ext cx="5242809" cy="2829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117457" y="656582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Eficiencia alimenticia </a:t>
            </a:r>
            <a:endParaRPr lang="es-EC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6401498" y="1385315"/>
          <a:ext cx="5790502" cy="822960"/>
        </p:xfrm>
        <a:graphic>
          <a:graphicData uri="http://schemas.openxmlformats.org/drawingml/2006/table">
            <a:tbl>
              <a:tblPr/>
              <a:tblGrid>
                <a:gridCol w="1266540"/>
                <a:gridCol w="1578939"/>
                <a:gridCol w="1478336"/>
                <a:gridCol w="1466687"/>
              </a:tblGrid>
              <a:tr h="187960">
                <a:tc gridSpan="4"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96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3,39±0,44d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3,39±0,22d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3,08±0,19d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3,38±0,24d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6211824" y="105757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b="1" i="1" dirty="0" smtClean="0">
                <a:latin typeface="Times New Roman" pitchFamily="18" charset="0"/>
                <a:cs typeface="Times New Roman" pitchFamily="18" charset="0"/>
              </a:rPr>
              <a:t>Promedio ± error estándar del factor de conversión alimenticia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281610" y="738878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i="1" dirty="0" smtClean="0">
                <a:latin typeface="Times New Roman" pitchFamily="18" charset="0"/>
                <a:cs typeface="Times New Roman" pitchFamily="18" charset="0"/>
              </a:rPr>
              <a:t>Factor de conversión alimenticia</a:t>
            </a:r>
            <a:endParaRPr lang="es-EC" dirty="0"/>
          </a:p>
        </p:txBody>
      </p:sp>
      <p:pic>
        <p:nvPicPr>
          <p:cNvPr id="14" name="13 Imagen"/>
          <p:cNvPicPr/>
          <p:nvPr/>
        </p:nvPicPr>
        <p:blipFill>
          <a:blip r:embed="rId5">
            <a:lum contrast="20000"/>
          </a:blip>
          <a:srcRect r="21494" b="19332"/>
          <a:stretch>
            <a:fillRect/>
          </a:stretch>
        </p:blipFill>
        <p:spPr bwMode="auto">
          <a:xfrm>
            <a:off x="6428509" y="2244636"/>
            <a:ext cx="5614446" cy="2800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202028" y="5139983"/>
            <a:ext cx="210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Kaushik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s-EC" sz="1400" dirty="0" err="1" smtClean="0">
                <a:latin typeface="Times New Roman" pitchFamily="18" charset="0"/>
                <a:cs typeface="Times New Roman" pitchFamily="18" charset="0"/>
              </a:rPr>
              <a:t>Medale</a:t>
            </a:r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(1994)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971126" y="5184440"/>
            <a:ext cx="1916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(Rincón, et al., 2012)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113499" y="5703216"/>
            <a:ext cx="1529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Tilapia roja, &lt;50%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617617" y="5373277"/>
            <a:ext cx="1385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(Morales, 2004)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389854" y="5267477"/>
            <a:ext cx="3233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La tasa de crecimiento es baja y el factor de conversión alimenticia es elevado, la eficiencia alimenticia es menor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7805394" y="5476973"/>
            <a:ext cx="537328" cy="2262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202028" y="5692516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s-EC" sz="1400" dirty="0">
                <a:latin typeface="Times New Roman" pitchFamily="18" charset="0"/>
                <a:cs typeface="Times New Roman" pitchFamily="18" charset="0"/>
              </a:rPr>
              <a:t>– 80%, salmónidos </a:t>
            </a:r>
          </a:p>
        </p:txBody>
      </p:sp>
      <p:sp>
        <p:nvSpPr>
          <p:cNvPr id="3" name="2 Flecha abajo"/>
          <p:cNvSpPr/>
          <p:nvPr/>
        </p:nvSpPr>
        <p:spPr>
          <a:xfrm>
            <a:off x="955964" y="5476973"/>
            <a:ext cx="159134" cy="22624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bajo"/>
          <p:cNvSpPr/>
          <p:nvPr/>
        </p:nvSpPr>
        <p:spPr>
          <a:xfrm>
            <a:off x="3726873" y="5511776"/>
            <a:ext cx="202459" cy="1914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28016"/>
            <a:ext cx="3554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8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productivas</a:t>
            </a:r>
            <a:r>
              <a:rPr kumimoji="0" lang="es-EC" sz="28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82653"/>
              </p:ext>
            </p:extLst>
          </p:nvPr>
        </p:nvGraphicFramePr>
        <p:xfrm>
          <a:off x="2798065" y="2145235"/>
          <a:ext cx="6290446" cy="2335324"/>
        </p:xfrm>
        <a:graphic>
          <a:graphicData uri="http://schemas.openxmlformats.org/drawingml/2006/table">
            <a:tbl>
              <a:tblPr/>
              <a:tblGrid>
                <a:gridCol w="1424120"/>
                <a:gridCol w="1837101"/>
                <a:gridCol w="1317206"/>
                <a:gridCol w="1712019"/>
              </a:tblGrid>
              <a:tr h="79554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Arthrospira  platensis.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 de peces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mortalidad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944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4944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944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944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6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es-EC" sz="16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100079" y="1499688"/>
            <a:ext cx="768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Tasa de mortalidad (%) de trucha arco iris bajo el efecto de cuatro </a:t>
            </a:r>
            <a:b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dosis de </a:t>
            </a:r>
            <a:r>
              <a:rPr kumimoji="0" lang="es-EC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Arthrospira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s-EC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platensis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10312"/>
            <a:ext cx="39503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EC" sz="2800" i="0" u="sng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ariables hematológicas</a:t>
            </a:r>
            <a:r>
              <a:rPr kumimoji="0" lang="es-EC" sz="2800" i="0" u="sng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72288" y="969263"/>
          <a:ext cx="7280656" cy="2560320"/>
        </p:xfrm>
        <a:graphic>
          <a:graphicData uri="http://schemas.openxmlformats.org/drawingml/2006/table">
            <a:tbl>
              <a:tblPr/>
              <a:tblGrid>
                <a:gridCol w="1451308"/>
                <a:gridCol w="1451308"/>
                <a:gridCol w="1451308"/>
                <a:gridCol w="1463366"/>
                <a:gridCol w="1463366"/>
              </a:tblGrid>
              <a:tr h="205740">
                <a:tc rowSpan="2"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Tiempo Días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T0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T1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T2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T3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68,91±9,56bcd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58,62±6.48cd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79,68±6,05abcd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64,54±3,39cd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92,56±3,14ab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92,57±7,65abc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70,23±6,65bc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75,04±11,55abc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79,49±5,81abc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58,26±13,7cd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96,14±1.24ª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66,21±11,84cd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6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97,24±3,33a</a:t>
                      </a:r>
                      <a:endParaRPr lang="es-EC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62,92±8,78cd</a:t>
                      </a:r>
                      <a:endParaRPr lang="es-EC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43,64±5,15d</a:t>
                      </a:r>
                      <a:endParaRPr lang="es-EC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60,03±9,29cd</a:t>
                      </a:r>
                      <a:endParaRPr lang="es-EC" sz="12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P=</a:t>
                      </a:r>
                      <a:r>
                        <a:rPr lang="es-EC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0,0004</a:t>
                      </a:r>
                      <a:endParaRPr lang="es-EC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200000"/>
                        </a:lnSpc>
                      </a:pPr>
                      <a:endParaRPr lang="es-EC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19456" y="658368"/>
            <a:ext cx="5692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± error estándar del contenido de glucosa (ml/dl) en la sangre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>
            <a:lum contrast="20000"/>
          </a:blip>
          <a:srcRect r="21511" b="17279"/>
          <a:stretch>
            <a:fillRect/>
          </a:stretch>
        </p:blipFill>
        <p:spPr bwMode="auto">
          <a:xfrm>
            <a:off x="155448" y="3568926"/>
            <a:ext cx="6089904" cy="2749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9 Conector"/>
          <p:cNvSpPr/>
          <p:nvPr/>
        </p:nvSpPr>
        <p:spPr>
          <a:xfrm>
            <a:off x="6693408" y="1380744"/>
            <a:ext cx="118872" cy="146304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7719451" y="919079"/>
            <a:ext cx="3035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Manera &amp;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Britti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(2006),         70 – 100 mg/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dL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9253728" y="1033272"/>
            <a:ext cx="201168" cy="91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7687746" y="1299580"/>
            <a:ext cx="31022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hiperglucemia inducida en trucha arco iris disminuyó la ingesta del alimento (Aguilar, 2012).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onector"/>
          <p:cNvSpPr/>
          <p:nvPr/>
        </p:nvSpPr>
        <p:spPr>
          <a:xfrm>
            <a:off x="7581224" y="1367264"/>
            <a:ext cx="188536" cy="122548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762503" y="1883664"/>
            <a:ext cx="349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Mayor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presencia de cromo III dada su acción en el metabolismo de la glucosa y carbohidratos (GUEVARA, 2010)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15 Conector"/>
          <p:cNvSpPr/>
          <p:nvPr/>
        </p:nvSpPr>
        <p:spPr>
          <a:xfrm>
            <a:off x="7628811" y="1984190"/>
            <a:ext cx="181279" cy="822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758683" y="2670048"/>
            <a:ext cx="3392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actor de tolerancia a la glucosa (FTG) 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(IBARRA, 2009)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9610344" y="2404872"/>
            <a:ext cx="182880" cy="26517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7824886" y="3366249"/>
            <a:ext cx="3058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Animales con diabetes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, en laboratorio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9034272" y="3014903"/>
            <a:ext cx="219456" cy="3291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21 Imagen"/>
          <p:cNvPicPr/>
          <p:nvPr/>
        </p:nvPicPr>
        <p:blipFill>
          <a:blip r:embed="rId5">
            <a:lum contrast="30000"/>
          </a:blip>
          <a:srcRect r="23504" b="21972"/>
          <a:stretch>
            <a:fillRect/>
          </a:stretch>
        </p:blipFill>
        <p:spPr bwMode="auto">
          <a:xfrm>
            <a:off x="6912864" y="3739896"/>
            <a:ext cx="3294888" cy="2194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10755259" y="4643366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Buenaño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(2010) </a:t>
            </a:r>
          </a:p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40 y 60 %,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10305288" y="4736592"/>
            <a:ext cx="374904" cy="29260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02920"/>
            <a:ext cx="4533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Contenido de Cr III Músculo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58424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84886" y="1600199"/>
          <a:ext cx="5351780" cy="1508760"/>
        </p:xfrm>
        <a:graphic>
          <a:graphicData uri="http://schemas.openxmlformats.org/drawingml/2006/table">
            <a:tbl>
              <a:tblPr/>
              <a:tblGrid>
                <a:gridCol w="2302510"/>
                <a:gridCol w="1524635"/>
                <a:gridCol w="1524635"/>
              </a:tblGrid>
              <a:tr h="10350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s-EC" sz="11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Arthrospira</a:t>
                      </a:r>
                      <a:r>
                        <a:rPr lang="es-EC" sz="11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EC" sz="11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platensis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 III (ppm)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0,29</a:t>
                      </a:r>
                      <a:endParaRPr lang="es-EC" sz="11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0±0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0±0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50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es-EC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0±0</a:t>
                      </a:r>
                      <a:endParaRPr lang="es-EC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11480" y="1261872"/>
            <a:ext cx="479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± error est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EC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ndar del contenido de Cr III</a:t>
            </a:r>
            <a:r>
              <a:rPr kumimoji="0" lang="es-EC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 músculo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4">
            <a:lum contrast="30000"/>
          </a:blip>
          <a:srcRect t="8151" r="21847" b="22905"/>
          <a:stretch>
            <a:fillRect/>
          </a:stretch>
        </p:blipFill>
        <p:spPr bwMode="auto">
          <a:xfrm>
            <a:off x="526474" y="3126184"/>
            <a:ext cx="5320144" cy="2665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229179" y="1497829"/>
            <a:ext cx="36615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Sensibilidad, &lt;0.1 mg/L Orozco &amp; Toro (2007),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262531" y="2133888"/>
            <a:ext cx="2459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(Rodríguez, Reátegui, &amp; Gómez, 2002)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311640" y="1999411"/>
            <a:ext cx="2465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Sensibilidad analítica y de calibración para determinar Cr III &lt; Cr VI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8536231" y="2249317"/>
            <a:ext cx="420624" cy="1828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321087" y="3427214"/>
            <a:ext cx="3855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 Cr III relacionado con el peso corporal del animal </a:t>
            </a:r>
            <a:endParaRPr lang="es-EC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7199290" y="4181692"/>
            <a:ext cx="21995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Flos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Riva, &amp;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Balasch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1999)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1 Flecha abajo"/>
          <p:cNvSpPr/>
          <p:nvPr/>
        </p:nvSpPr>
        <p:spPr>
          <a:xfrm>
            <a:off x="8140723" y="3790409"/>
            <a:ext cx="216269" cy="338245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99290" y="274638"/>
            <a:ext cx="4383110" cy="34354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 Y DISCUSIÓN</a:t>
            </a:r>
            <a:endParaRPr kumimoji="0" lang="es-EC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58424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02920"/>
            <a:ext cx="5799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276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80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Contenido de Cr III en hígado</a:t>
            </a:r>
            <a:r>
              <a:rPr kumimoji="0" lang="es-EC" sz="280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y riñ</a:t>
            </a:r>
            <a:r>
              <a:rPr lang="es-EC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ón</a:t>
            </a:r>
            <a:endParaRPr kumimoji="0" lang="es-EC" sz="40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34175" y="1463041"/>
          <a:ext cx="5559425" cy="1920240"/>
        </p:xfrm>
        <a:graphic>
          <a:graphicData uri="http://schemas.openxmlformats.org/drawingml/2006/table">
            <a:tbl>
              <a:tblPr/>
              <a:tblGrid>
                <a:gridCol w="1855470"/>
                <a:gridCol w="1492250"/>
                <a:gridCol w="2211705"/>
              </a:tblGrid>
              <a:tr h="444137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es-EC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Arthrospira  platensis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 III (ppm)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2,73±1,74a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06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0,84±0,34b       </a:t>
                      </a:r>
                      <a:endParaRPr lang="es-EC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6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0±0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06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0±0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68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p=0.04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/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1143000"/>
            <a:ext cx="7799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</a:t>
            </a:r>
            <a:r>
              <a:rPr kumimoji="0" lang="es-EC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± error estándar del contenido de Cr III en  hígado</a:t>
            </a:r>
            <a:endParaRPr kumimoji="0" lang="es-EC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>
            <a:lum contrast="30000"/>
          </a:blip>
          <a:srcRect t="11060" r="19521" b="20391"/>
          <a:stretch>
            <a:fillRect/>
          </a:stretch>
        </p:blipFill>
        <p:spPr bwMode="auto">
          <a:xfrm>
            <a:off x="168215" y="3403924"/>
            <a:ext cx="5512149" cy="231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322504" y="1458467"/>
          <a:ext cx="5728335" cy="1920240"/>
        </p:xfrm>
        <a:graphic>
          <a:graphicData uri="http://schemas.openxmlformats.org/drawingml/2006/table">
            <a:tbl>
              <a:tblPr/>
              <a:tblGrid>
                <a:gridCol w="2581275"/>
                <a:gridCol w="1573530"/>
                <a:gridCol w="1573530"/>
              </a:tblGrid>
              <a:tr h="1847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es-EC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Arthrospira  platensis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Cr III (ppm)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0,75±0,39ª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0,44±0,35ª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0.5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0±0a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220"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0±0a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">
                <a:tc>
                  <a:txBody>
                    <a:bodyPr/>
                    <a:lstStyle/>
                    <a:p>
                      <a:pPr marL="180340"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9435" algn="l"/>
                        </a:tabLs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	</a:t>
                      </a: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p=0.14</a:t>
                      </a: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/>
                      <a:endParaRPr lang="es-EC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245352" y="1124712"/>
            <a:ext cx="6958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s-EC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Promedio ± error estándar del contenido de Cr III en riñón</a:t>
            </a:r>
            <a:endParaRPr kumimoji="0" lang="es-EC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5">
            <a:lum contrast="20000"/>
          </a:blip>
          <a:srcRect r="21555" b="23113"/>
          <a:stretch>
            <a:fillRect/>
          </a:stretch>
        </p:blipFill>
        <p:spPr bwMode="auto">
          <a:xfrm>
            <a:off x="6383898" y="3403924"/>
            <a:ext cx="5659057" cy="244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502920" y="5715000"/>
            <a:ext cx="1554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(Torres, 2010)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35480" y="5647944"/>
            <a:ext cx="1554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Metabolismo de glucosa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1545336" y="5824728"/>
            <a:ext cx="292608" cy="1463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041648" y="616959"/>
            <a:ext cx="191165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T: 10 – 21ºC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Oxígeno:&gt; 5mg/L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pH: 6.5-8.5</a:t>
            </a:r>
            <a:endParaRPr lang="es-ES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6" name="5 Imagen" descr="C:\Users\DL\Desktop\Anexos\IMG-20180917-WA0008.jpg"/>
          <p:cNvPicPr/>
          <p:nvPr/>
        </p:nvPicPr>
        <p:blipFill>
          <a:blip r:embed="rId3"/>
          <a:srcRect l="4728" t="32957" r="4443" b="34651"/>
          <a:stretch>
            <a:fillRect/>
          </a:stretch>
        </p:blipFill>
        <p:spPr bwMode="auto">
          <a:xfrm>
            <a:off x="6711696" y="987551"/>
            <a:ext cx="4663440" cy="163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10" y="4454462"/>
            <a:ext cx="2333434" cy="12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648456" y="4716518"/>
            <a:ext cx="297012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Máximo rendimiento y mínimo costo de producción.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3464" y="3600950"/>
            <a:ext cx="265008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50 al 60% de los costos de producción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2990088" y="896112"/>
            <a:ext cx="722376" cy="2834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936548" y="629150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 New Roman" pitchFamily="18" charset="0"/>
                <a:cs typeface="Times New Roman" pitchFamily="18" charset="0"/>
              </a:rPr>
              <a:t>Engorde </a:t>
            </a:r>
            <a:endParaRPr lang="es-EC" sz="1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903720" y="3675888"/>
            <a:ext cx="167335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2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s-EC" sz="160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equerimientos nutricionales</a:t>
            </a:r>
            <a:endParaRPr kumimoji="0" lang="es-EC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Flecha abajo"/>
          <p:cNvSpPr/>
          <p:nvPr/>
        </p:nvSpPr>
        <p:spPr>
          <a:xfrm>
            <a:off x="7616952" y="4297680"/>
            <a:ext cx="256032" cy="2926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6711696" y="4638933"/>
            <a:ext cx="224942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Proteína: 30 a 45 % </a:t>
            </a:r>
          </a:p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Aminoácidos: 50% Carbohidratos: 9 al 12% </a:t>
            </a:r>
          </a:p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Vitaminas</a:t>
            </a:r>
          </a:p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Minerales</a:t>
            </a:r>
          </a:p>
        </p:txBody>
      </p:sp>
      <p:sp>
        <p:nvSpPr>
          <p:cNvPr id="18" name="17 Flecha derecha"/>
          <p:cNvSpPr/>
          <p:nvPr/>
        </p:nvSpPr>
        <p:spPr>
          <a:xfrm>
            <a:off x="3054096" y="3858768"/>
            <a:ext cx="429768" cy="17373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derecha"/>
          <p:cNvSpPr/>
          <p:nvPr/>
        </p:nvSpPr>
        <p:spPr>
          <a:xfrm>
            <a:off x="6510528" y="3785616"/>
            <a:ext cx="365760" cy="2286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erecha"/>
          <p:cNvSpPr/>
          <p:nvPr/>
        </p:nvSpPr>
        <p:spPr>
          <a:xfrm>
            <a:off x="8586216" y="3840480"/>
            <a:ext cx="466344" cy="21945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Rectángulo"/>
          <p:cNvSpPr/>
          <p:nvPr/>
        </p:nvSpPr>
        <p:spPr>
          <a:xfrm>
            <a:off x="9134856" y="3621024"/>
            <a:ext cx="202082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Mantenimiento óptimo, constantes biológicas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657599" y="3628382"/>
            <a:ext cx="278892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recimiento rápido y la ganancia de peso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4882896" y="4279392"/>
            <a:ext cx="246888" cy="35661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2459736" y="2478024"/>
            <a:ext cx="1252728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Carnívora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3504" y="658368"/>
            <a:ext cx="21488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Parámetros físico - químicos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95528" y="2441448"/>
            <a:ext cx="12435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Nutrición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Flecha abajo"/>
          <p:cNvSpPr/>
          <p:nvPr/>
        </p:nvSpPr>
        <p:spPr>
          <a:xfrm>
            <a:off x="1243584" y="2907792"/>
            <a:ext cx="347472" cy="50292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CuadroTexto"/>
          <p:cNvSpPr txBox="1"/>
          <p:nvPr/>
        </p:nvSpPr>
        <p:spPr>
          <a:xfrm>
            <a:off x="4242816" y="2386584"/>
            <a:ext cx="16916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Intolerancia a la glucosa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Flecha derecha"/>
          <p:cNvSpPr/>
          <p:nvPr/>
        </p:nvSpPr>
        <p:spPr>
          <a:xfrm>
            <a:off x="3822192" y="2587752"/>
            <a:ext cx="384048" cy="2468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Flecha derecha"/>
          <p:cNvSpPr/>
          <p:nvPr/>
        </p:nvSpPr>
        <p:spPr>
          <a:xfrm>
            <a:off x="2084832" y="2569464"/>
            <a:ext cx="347472" cy="2194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9301" y="184486"/>
            <a:ext cx="2683099" cy="536731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</a:rPr>
              <a:t>CONCLUSIONES</a:t>
            </a:r>
            <a:endParaRPr lang="es-EC" i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1" y="1252083"/>
            <a:ext cx="10972800" cy="5237524"/>
          </a:xfrm>
        </p:spPr>
        <p:txBody>
          <a:bodyPr/>
          <a:lstStyle/>
          <a:p>
            <a:pPr algn="just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inclusi</a:t>
            </a:r>
            <a:r>
              <a:rPr lang="es-EC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del 0.5% y 1% de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Arthrospira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platensis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el alimento balanceado, mejor</a:t>
            </a:r>
            <a:r>
              <a:rPr lang="es-EC" sz="16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los par</a:t>
            </a:r>
            <a:r>
              <a:rPr lang="es-EC" sz="16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metros morfom</a:t>
            </a:r>
            <a:r>
              <a:rPr lang="es-EC" sz="16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tricos y productivos (ganancia de peso y tasa de crecimiento espec</a:t>
            </a:r>
            <a:r>
              <a:rPr lang="es-EC" sz="16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fico)  de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Oncorhynchus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mykiss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respecto al control.</a:t>
            </a:r>
          </a:p>
          <a:p>
            <a:pPr algn="just"/>
            <a:endPara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la finalización del estudio T2 (1% de 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fue el mejor tratamiento con un peso corporal (223,6±2,57g), ancho (6,39 ±0,05cm), longitud total (26.81±0.14cm), ganancia de peso (1,46±0,16) y tasa de crecimiento específico (0,68±0,08), respecto al tratamiento control.</a:t>
            </a:r>
          </a:p>
          <a:p>
            <a:pPr lvl="0" algn="just"/>
            <a:endPara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la etapa de engorde los individuos de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Oncorhynchus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mykiss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tratados con diferentes porcentajes de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Arthrospira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platensis</a:t>
            </a:r>
            <a:r>
              <a:rPr lang="es-EC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mantuvieron bajos niveles de glucosa en la sangre en comparaci</a:t>
            </a:r>
            <a:r>
              <a:rPr lang="es-EC" sz="16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a los del tratamiento control (97,24 mL/</a:t>
            </a:r>
            <a:r>
              <a:rPr lang="es-EC" sz="1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</a:t>
            </a:r>
            <a:r>
              <a:rPr lang="es-EC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algn="just"/>
            <a:endParaRPr lang="es-EC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 finalizar el experimento, en el tratamiento T2 se determino presencia de cromo III en m</a:t>
            </a:r>
            <a:r>
              <a:rPr lang="es-EC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sculo (</a:t>
            </a:r>
            <a:r>
              <a:rPr lang="es-EC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0,29±0,18 ppm) e hígado (0.44±0.35ppm)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mientras que en ri</a:t>
            </a:r>
            <a:r>
              <a:rPr lang="es-EC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ñó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lang="es-EC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equipo de espectrofotometría de absorción atómica por flama no determino Cr III.</a:t>
            </a:r>
          </a:p>
          <a:p>
            <a:pPr lvl="0" algn="just"/>
            <a:endParaRPr lang="es-EC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presencia de Cromo III en el organismo, mantiene los niveles de glucosa adecuados en la sangre, lo que favorece la mejor metabolizaci</a:t>
            </a:r>
            <a:r>
              <a:rPr lang="es-EC" sz="1600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de nutrientes y se traduce en ganancia en peso.</a:t>
            </a:r>
            <a:endParaRPr lang="es-EC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18474"/>
            <a:ext cx="3674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0056" y="145850"/>
            <a:ext cx="3430073" cy="536731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</a:rPr>
              <a:t>RECOMENDACIONES</a:t>
            </a:r>
            <a:endParaRPr lang="es-EC" i="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4291" y="1345843"/>
            <a:ext cx="10972800" cy="5512157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 la eficiencia de 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en diferentes etapas fisiológicas de trucha arco iris. </a:t>
            </a: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Realizar un estudio comparativo con  productos comerciales que contengan Cr III, para verificar la eficiencia del Cr III presente en 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Ejecutar un estudio sobre adición de cromo III en dietas vegetales para la alimentación de trucha arco iris y su relación con los niveles de glucosa, cortisol e insulina en la sangre. </a:t>
            </a: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 diferentes técnicas de digestión de muestras para la determinación de cromo III, y comparar  la sensibilidad de la técnica y equipo al momento de la lectura de las mismas.</a:t>
            </a:r>
          </a:p>
          <a:p>
            <a:pPr lvl="0" algn="just">
              <a:lnSpc>
                <a:spcPct val="150000"/>
              </a:lnSpc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Analizar la presencia de cromo trivalente mediante espectrofotometría de absorción atómica por horno de grafito, para mayor sensibilidad en las lecturas de las muestras.  </a:t>
            </a:r>
          </a:p>
          <a:p>
            <a:pPr algn="just"/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AGRADECIMIENTOS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86" y="695912"/>
            <a:ext cx="4414099" cy="15219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7" y="2791153"/>
            <a:ext cx="2013997" cy="2207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115" y="2944367"/>
            <a:ext cx="1952410" cy="22267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00400" y="2971800"/>
            <a:ext cx="5843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600" dirty="0" smtClean="0">
                <a:latin typeface="Algerian" pitchFamily="82" charset="0"/>
              </a:rPr>
              <a:t>Gracias!</a:t>
            </a:r>
            <a:endParaRPr lang="es-EC" sz="96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069" y="1479794"/>
            <a:ext cx="1831198" cy="13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Rectángulo"/>
          <p:cNvSpPr/>
          <p:nvPr/>
        </p:nvSpPr>
        <p:spPr>
          <a:xfrm>
            <a:off x="4458321" y="665726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i="1" dirty="0" err="1" smtClean="0"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2400" b="1" i="1" dirty="0" err="1" smtClean="0">
                <a:latin typeface="Times New Roman" pitchFamily="18" charset="0"/>
                <a:cs typeface="Times New Roman" pitchFamily="18" charset="0"/>
              </a:rPr>
              <a:t>platensis</a:t>
            </a:r>
            <a:endParaRPr lang="es-EC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5696712" y="1033272"/>
            <a:ext cx="182880" cy="2743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1127760" y="698284"/>
            <a:ext cx="2877312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Proteína (70%)  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Ácidos grasos insaturados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Aminoácidos esenciales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Minerales 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Vitaminas  </a:t>
            </a:r>
          </a:p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Antioxidantes y pigmentos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14 Conector angular"/>
          <p:cNvCxnSpPr>
            <a:stCxn id="13" idx="3"/>
            <a:endCxn id="27649" idx="1"/>
          </p:cNvCxnSpPr>
          <p:nvPr/>
        </p:nvCxnSpPr>
        <p:spPr>
          <a:xfrm>
            <a:off x="4005072" y="1483114"/>
            <a:ext cx="1035997" cy="66610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t="12495" r="30061" b="6301"/>
          <a:stretch>
            <a:fillRect/>
          </a:stretch>
        </p:blipFill>
        <p:spPr bwMode="auto">
          <a:xfrm>
            <a:off x="4856912" y="3337560"/>
            <a:ext cx="958776" cy="67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9234" y="3583891"/>
            <a:ext cx="1122182" cy="56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Conector recto de flecha"/>
          <p:cNvCxnSpPr/>
          <p:nvPr/>
        </p:nvCxnSpPr>
        <p:spPr>
          <a:xfrm rot="10800000" flipV="1">
            <a:off x="5605272" y="2871216"/>
            <a:ext cx="612648" cy="329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4438014" y="4709160"/>
            <a:ext cx="239255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Respuesta fisiológica a enfermedades, parámetros productivos y fisiológicos.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5113007" y="4156135"/>
            <a:ext cx="630936" cy="429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 rot="19967342" flipV="1">
            <a:off x="6882003" y="1911753"/>
            <a:ext cx="654702" cy="20103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8048621" y="1574527"/>
            <a:ext cx="1463040" cy="365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Cromo III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8046958" y="866894"/>
            <a:ext cx="14170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0.28 mg/100g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8206325" y="1252311"/>
            <a:ext cx="210312" cy="173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7611979" y="2359248"/>
            <a:ext cx="2514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Función en el metabolismo de carbohidratos y glucosa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 rot="5400000">
            <a:off x="8581065" y="2109606"/>
            <a:ext cx="374904" cy="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7232838" y="3408926"/>
            <a:ext cx="289374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Factor de tolerancia a la glucosa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rot="5400000">
            <a:off x="8470159" y="3200600"/>
            <a:ext cx="422853" cy="228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37 Rectángulo"/>
          <p:cNvSpPr/>
          <p:nvPr/>
        </p:nvSpPr>
        <p:spPr>
          <a:xfrm>
            <a:off x="7559586" y="4113377"/>
            <a:ext cx="23918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Unión de insulina a los receptores celulares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38 Flecha abajo"/>
          <p:cNvSpPr/>
          <p:nvPr/>
        </p:nvSpPr>
        <p:spPr>
          <a:xfrm>
            <a:off x="8679709" y="3832178"/>
            <a:ext cx="64008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9434636" y="4945118"/>
            <a:ext cx="21305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Mejorando los niveles de glucosa</a:t>
            </a:r>
            <a:endParaRPr lang="es-EC" sz="1600" dirty="0"/>
          </a:p>
        </p:txBody>
      </p:sp>
      <p:cxnSp>
        <p:nvCxnSpPr>
          <p:cNvPr id="42" name="41 Conector recto de flecha"/>
          <p:cNvCxnSpPr/>
          <p:nvPr/>
        </p:nvCxnSpPr>
        <p:spPr>
          <a:xfrm rot="16200000" flipH="1">
            <a:off x="8785274" y="4623930"/>
            <a:ext cx="532579" cy="76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28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69171"/>
              </p:ext>
            </p:extLst>
          </p:nvPr>
        </p:nvGraphicFramePr>
        <p:xfrm>
          <a:off x="566929" y="2798677"/>
          <a:ext cx="3749038" cy="30556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74519"/>
                <a:gridCol w="18745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Composición</a:t>
                      </a:r>
                      <a:endParaRPr lang="es-EC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Espirulina aporte por 10 g</a:t>
                      </a:r>
                      <a:endParaRPr lang="es-EC" sz="1100" b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Energía (</a:t>
                      </a:r>
                      <a:r>
                        <a:rPr lang="es-ES" sz="12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kcal</a:t>
                      </a: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Proteína (g)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Grasa total (g)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endParaRPr lang="es-EC" sz="11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Calcio (mg</a:t>
                      </a:r>
                      <a:r>
                        <a:rPr lang="es-E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Hierro (mg)</a:t>
                      </a:r>
                      <a:endParaRPr lang="es-EC" sz="11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Vit. B1 Tiamina (mg)</a:t>
                      </a:r>
                      <a:endParaRPr lang="es-EC" sz="11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Caroteno B- Caroteno </a:t>
                      </a:r>
                      <a:endParaRPr lang="es-EC" sz="11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Vitamina D</a:t>
                      </a:r>
                      <a:endParaRPr lang="es-EC" sz="1100" b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E, Tocoferoles 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es-EC" sz="1100" b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  <p:sp>
        <p:nvSpPr>
          <p:cNvPr id="31" name="30 Flecha abajo"/>
          <p:cNvSpPr/>
          <p:nvPr/>
        </p:nvSpPr>
        <p:spPr>
          <a:xfrm>
            <a:off x="2203704" y="2322576"/>
            <a:ext cx="356616" cy="33832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395063" y="0"/>
            <a:ext cx="4370231" cy="446579"/>
          </a:xfrm>
        </p:spPr>
        <p:txBody>
          <a:bodyPr/>
          <a:lstStyle/>
          <a:p>
            <a:r>
              <a:rPr lang="es-EC" sz="32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 </a:t>
            </a:r>
            <a:endParaRPr lang="es-EC" sz="32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AutoShape 2" descr="rodwell_c25_fig-25-00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" name="18 CuadroTexto"/>
          <p:cNvSpPr txBox="1"/>
          <p:nvPr/>
        </p:nvSpPr>
        <p:spPr>
          <a:xfrm>
            <a:off x="201168" y="5486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latin typeface="Times New Roman" pitchFamily="18" charset="0"/>
                <a:cs typeface="Times New Roman" pitchFamily="18" charset="0"/>
              </a:rPr>
              <a:t>Metabolismo 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08176" y="1636776"/>
            <a:ext cx="107899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Cr III 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118104" y="1691640"/>
            <a:ext cx="15270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Transferrina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30952" y="1481328"/>
            <a:ext cx="195681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Almacenados y distribuidos en varios tejidos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7845552" y="1700784"/>
            <a:ext cx="11612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Hígado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385048" y="2084832"/>
            <a:ext cx="987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Acción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616952" y="2596896"/>
            <a:ext cx="20482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Complejo: Cr III -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Cromodulina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324344" y="3566160"/>
            <a:ext cx="2743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Auto ampliación de la señal insulina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613648" y="4187952"/>
            <a:ext cx="128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Activando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415784" y="4553712"/>
            <a:ext cx="25877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Región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Tirosinacinasa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Flecha derecha"/>
          <p:cNvSpPr/>
          <p:nvPr/>
        </p:nvSpPr>
        <p:spPr>
          <a:xfrm>
            <a:off x="2569464" y="1737360"/>
            <a:ext cx="374904" cy="2194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49 Flecha derecha"/>
          <p:cNvSpPr/>
          <p:nvPr/>
        </p:nvSpPr>
        <p:spPr>
          <a:xfrm>
            <a:off x="4800600" y="1819656"/>
            <a:ext cx="329184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50 Flecha derecha"/>
          <p:cNvSpPr/>
          <p:nvPr/>
        </p:nvSpPr>
        <p:spPr>
          <a:xfrm>
            <a:off x="7379208" y="1856232"/>
            <a:ext cx="329184" cy="1737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51 Flecha abajo"/>
          <p:cNvSpPr/>
          <p:nvPr/>
        </p:nvSpPr>
        <p:spPr>
          <a:xfrm>
            <a:off x="8375904" y="2112264"/>
            <a:ext cx="118872" cy="39319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52 Flecha abajo"/>
          <p:cNvSpPr/>
          <p:nvPr/>
        </p:nvSpPr>
        <p:spPr>
          <a:xfrm>
            <a:off x="8531352" y="4233672"/>
            <a:ext cx="118872" cy="310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53 Flecha abajo"/>
          <p:cNvSpPr/>
          <p:nvPr/>
        </p:nvSpPr>
        <p:spPr>
          <a:xfrm>
            <a:off x="8513064" y="3282696"/>
            <a:ext cx="155448" cy="23774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1759" y="3087389"/>
            <a:ext cx="2834641" cy="271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56 Flecha derecha"/>
          <p:cNvSpPr/>
          <p:nvPr/>
        </p:nvSpPr>
        <p:spPr>
          <a:xfrm>
            <a:off x="9043416" y="1810512"/>
            <a:ext cx="265176" cy="164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57 Explosión 2"/>
          <p:cNvSpPr/>
          <p:nvPr/>
        </p:nvSpPr>
        <p:spPr>
          <a:xfrm>
            <a:off x="9400032" y="1627632"/>
            <a:ext cx="1755648" cy="521208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FTG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59 Conector recto de flecha"/>
          <p:cNvCxnSpPr/>
          <p:nvPr/>
        </p:nvCxnSpPr>
        <p:spPr>
          <a:xfrm rot="5400000" flipH="1" flipV="1">
            <a:off x="10575036" y="1357884"/>
            <a:ext cx="292608" cy="210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10826496" y="832104"/>
            <a:ext cx="11612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Páncreas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62 Conector recto de flecha"/>
          <p:cNvCxnSpPr>
            <a:stCxn id="58" idx="2"/>
            <a:endCxn id="37" idx="3"/>
          </p:cNvCxnSpPr>
          <p:nvPr/>
        </p:nvCxnSpPr>
        <p:spPr>
          <a:xfrm rot="5400000">
            <a:off x="9585646" y="2161852"/>
            <a:ext cx="837773" cy="6786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7498080" y="5212080"/>
            <a:ext cx="229514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Unión  de insulina a los receptores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8862110" y="4853678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Mejorando</a:t>
            </a:r>
            <a:endParaRPr lang="es-EC" sz="1600" dirty="0"/>
          </a:p>
        </p:txBody>
      </p:sp>
      <p:sp>
        <p:nvSpPr>
          <p:cNvPr id="71" name="70 Flecha abajo"/>
          <p:cNvSpPr/>
          <p:nvPr/>
        </p:nvSpPr>
        <p:spPr>
          <a:xfrm>
            <a:off x="8531352" y="4919472"/>
            <a:ext cx="192024" cy="2011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75 Flecha derecha"/>
          <p:cNvSpPr/>
          <p:nvPr/>
        </p:nvSpPr>
        <p:spPr>
          <a:xfrm>
            <a:off x="9838944" y="5541264"/>
            <a:ext cx="329184" cy="1280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76 CuadroTexto"/>
          <p:cNvSpPr txBox="1"/>
          <p:nvPr/>
        </p:nvSpPr>
        <p:spPr>
          <a:xfrm>
            <a:off x="10241280" y="5230368"/>
            <a:ext cx="138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Absorción de Glucosa 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7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5"/>
          <p:cNvSpPr>
            <a:spLocks noGrp="1"/>
          </p:cNvSpPr>
          <p:nvPr>
            <p:ph type="title"/>
          </p:nvPr>
        </p:nvSpPr>
        <p:spPr>
          <a:xfrm>
            <a:off x="9077455" y="156430"/>
            <a:ext cx="2618704" cy="961734"/>
          </a:xfrm>
        </p:spPr>
        <p:txBody>
          <a:bodyPr/>
          <a:lstStyle/>
          <a:p>
            <a:r>
              <a:rPr lang="es-EC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PROBLEMA</a:t>
            </a:r>
            <a:endParaRPr lang="es-EC" sz="2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43334" y="1173168"/>
            <a:ext cx="232018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Poco toleradas por la fisiología digestiva de la trucha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84978" y="4234462"/>
            <a:ext cx="3429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Cr III parte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fundamental del factor de tolerancia a la glucosa (GTF),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39446" y="1138053"/>
            <a:ext cx="3429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nfluye </a:t>
            </a:r>
            <a:r>
              <a:rPr lang="es-EC" sz="1600" dirty="0">
                <a:latin typeface="Times New Roman" pitchFamily="18" charset="0"/>
                <a:cs typeface="Times New Roman" pitchFamily="18" charset="0"/>
              </a:rPr>
              <a:t>negativamente en el crecimiento, funciones fisiológicas y costos de producción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Flecha izquierda"/>
          <p:cNvSpPr/>
          <p:nvPr/>
        </p:nvSpPr>
        <p:spPr>
          <a:xfrm>
            <a:off x="4344091" y="4300235"/>
            <a:ext cx="839863" cy="39836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Flecha derecha"/>
          <p:cNvSpPr/>
          <p:nvPr/>
        </p:nvSpPr>
        <p:spPr>
          <a:xfrm>
            <a:off x="6879268" y="1353953"/>
            <a:ext cx="590481" cy="33293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8581504" y="4188740"/>
            <a:ext cx="2258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Pocas fuentes proteicas de origen vegetal 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86491" y="1086632"/>
            <a:ext cx="218212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Dietas  con alto contenido de  carbohidratos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216506" y="1353953"/>
            <a:ext cx="484909" cy="33293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575305" y="2431626"/>
            <a:ext cx="3145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Actividad enzimática baja (%) “ Amilasa”.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Producción de insulina deficiente generando poca tolerancia a la glucosa.</a:t>
            </a:r>
          </a:p>
        </p:txBody>
      </p:sp>
      <p:sp>
        <p:nvSpPr>
          <p:cNvPr id="15" name="14 Flecha abajo"/>
          <p:cNvSpPr/>
          <p:nvPr/>
        </p:nvSpPr>
        <p:spPr>
          <a:xfrm>
            <a:off x="5111496" y="2039112"/>
            <a:ext cx="283464" cy="4023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5623560" y="4325112"/>
            <a:ext cx="11913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Espirulina 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Flecha izquierda"/>
          <p:cNvSpPr/>
          <p:nvPr/>
        </p:nvSpPr>
        <p:spPr>
          <a:xfrm>
            <a:off x="7461504" y="4398264"/>
            <a:ext cx="841248" cy="28346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3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2112" y="137160"/>
            <a:ext cx="5818632" cy="521229"/>
          </a:xfrm>
        </p:spPr>
        <p:txBody>
          <a:bodyPr/>
          <a:lstStyle/>
          <a:p>
            <a:pPr algn="ctr"/>
            <a:r>
              <a:rPr lang="es-EC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  <a:endParaRPr lang="es-EC" sz="2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109" y="662094"/>
            <a:ext cx="10844012" cy="51440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EC" b="1" u="sng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Objetivo </a:t>
            </a:r>
            <a:r>
              <a:rPr lang="es-EC" b="1" u="sng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General</a:t>
            </a:r>
            <a:endParaRPr lang="es-EC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 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Determinar el efecto nutricional del cromo trivalente presente en espirulina (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en el cultivo de  trucha arco iris (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Oncorhynchus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mykiss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etapa de engorde.</a:t>
            </a:r>
          </a:p>
          <a:p>
            <a:pPr lvl="0">
              <a:lnSpc>
                <a:spcPct val="150000"/>
              </a:lnSpc>
            </a:pPr>
            <a:endParaRPr lang="es-EC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C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Objetivos Específicos </a:t>
            </a:r>
            <a:endParaRPr lang="es-EC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Estimar los parámetros morfométricos y productivos en el cultivo de trucha arco iris durante la etapa de engorde, bajo el suministro de dietas balanceadas con diferentes porcentajes de inclusión de espirulina (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las concentraciones temporales de glucosa en la sangre de trucha arco iris en la etapa de engorde, bajo la acción de los diferentes tratamientos.</a:t>
            </a:r>
          </a:p>
          <a:p>
            <a:pPr lvl="0" algn="just">
              <a:lnSpc>
                <a:spcPct val="150000"/>
              </a:lnSpc>
            </a:pPr>
            <a:r>
              <a:rPr lang="es-EC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el contenido de Cromo trivalente en músculo, hígado y riñón de la trucha arco iris a la finalización del experimento.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001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752" y="1152147"/>
            <a:ext cx="10972800" cy="4525963"/>
          </a:xfrm>
        </p:spPr>
        <p:txBody>
          <a:bodyPr/>
          <a:lstStyle/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Hi: 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“El contenido de cromo trivalente presente en Espirulina (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Arthrospira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platensis</a:t>
            </a:r>
            <a:r>
              <a:rPr lang="es-EC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 incluida en dietas balanceadas para la alimentación de truchas en etapa de engorde, mejora los parámetros productivos del cultivo evidenciando la concentración residual de cromo III en músculo, hígado y riñón”.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877977" y="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HIPÓTESIS</a:t>
            </a:r>
            <a:endParaRPr lang="es-EC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0381" y="3252407"/>
            <a:ext cx="3609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0958" y="3364992"/>
            <a:ext cx="3009861" cy="193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89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981200" y="223121"/>
            <a:ext cx="9017358" cy="1154917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3429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6858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0287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4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kern="0" dirty="0" smtClean="0">
                <a:solidFill>
                  <a:schemeClr val="tx1"/>
                </a:solidFill>
              </a:rPr>
              <a:t/>
            </a:r>
            <a:br>
              <a:rPr lang="es-EC" kern="0" dirty="0" smtClean="0">
                <a:solidFill>
                  <a:schemeClr val="tx1"/>
                </a:solidFill>
              </a:rPr>
            </a:br>
            <a:r>
              <a:rPr lang="es-EC" kern="0" dirty="0" smtClean="0">
                <a:solidFill>
                  <a:schemeClr val="tx1"/>
                </a:solidFill>
              </a:rPr>
              <a:t/>
            </a:r>
            <a:br>
              <a:rPr lang="es-EC" kern="0" dirty="0" smtClean="0">
                <a:solidFill>
                  <a:schemeClr val="tx1"/>
                </a:solidFill>
              </a:rPr>
            </a:br>
            <a:endParaRPr lang="es-EC" kern="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33900" y="0"/>
            <a:ext cx="374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kern="0" dirty="0">
                <a:latin typeface="Times New Roman" pitchFamily="18" charset="0"/>
                <a:cs typeface="Times New Roman" pitchFamily="18" charset="0"/>
              </a:rPr>
              <a:t>METODOLOGÍA</a:t>
            </a:r>
            <a:endParaRPr lang="es-EC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55" y="5949280"/>
            <a:ext cx="3086100" cy="7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8664" y="1810513"/>
            <a:ext cx="5835840" cy="26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17672" y="711446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u="sng" dirty="0" smtClean="0">
                <a:latin typeface="Times New Roman" pitchFamily="18" charset="0"/>
                <a:cs typeface="Times New Roman" pitchFamily="18" charset="0"/>
              </a:rPr>
              <a:t>LUGAR DE INVESTIGACIÓN</a:t>
            </a:r>
            <a:endParaRPr lang="es-EC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07881" y="4599432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Área de producción trutícola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Paylones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(A) y Laboratorio de Acuacultura y Recursos Acuáticos (B), de la Carrera de Ingeniería Agropecuaria IASA I.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962576" y="435990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Fuente: (Google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Maps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, 2018)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8505" y="2393942"/>
            <a:ext cx="2097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err="1" smtClean="0">
                <a:latin typeface="Times New Roman" pitchFamily="18" charset="0"/>
                <a:cs typeface="Times New Roman" pitchFamily="18" charset="0"/>
              </a:rPr>
              <a:t>Paylones</a:t>
            </a:r>
            <a:r>
              <a:rPr lang="es-EC" sz="1600" dirty="0" smtClean="0">
                <a:latin typeface="Times New Roman" pitchFamily="18" charset="0"/>
                <a:cs typeface="Times New Roman" pitchFamily="18" charset="0"/>
              </a:rPr>
              <a:t> 2940 </a:t>
            </a:r>
            <a:r>
              <a:rPr lang="es-EC" sz="1600" dirty="0" err="1" smtClean="0">
                <a:latin typeface="Times New Roman" pitchFamily="18" charset="0"/>
                <a:cs typeface="Times New Roman" pitchFamily="18" charset="0"/>
              </a:rPr>
              <a:t>m.s.n.m</a:t>
            </a:r>
            <a:endParaRPr lang="es-EC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478024" y="2569464"/>
            <a:ext cx="5852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675888" y="138988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Fase de campo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64096" y="13624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7.5|1|13.9|7.5|7.5"/>
</p:tagLst>
</file>

<file path=ppt/theme/theme1.xml><?xml version="1.0" encoding="utf-8"?>
<a:theme xmlns:a="http://schemas.openxmlformats.org/drawingml/2006/main" name="tema 2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39476</TotalTime>
  <Words>2672</Words>
  <Application>Microsoft Office PowerPoint</Application>
  <PresentationFormat>Personalizado</PresentationFormat>
  <Paragraphs>761</Paragraphs>
  <Slides>32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tema 2</vt:lpstr>
      <vt:lpstr>CorelDRAW</vt:lpstr>
      <vt:lpstr>Presentación de PowerPoint</vt:lpstr>
      <vt:lpstr>INTRODUCCIÓN </vt:lpstr>
      <vt:lpstr>INTRODUCCIÓN </vt:lpstr>
      <vt:lpstr>INTRODUCCIÓN </vt:lpstr>
      <vt:lpstr>INTRODUCCIÓN </vt:lpstr>
      <vt:lpstr>PROBLEMA</vt:lpstr>
      <vt:lpstr>OBJETIVOS</vt:lpstr>
      <vt:lpstr>Presentación de PowerPoint</vt:lpstr>
      <vt:lpstr>Presentación de PowerPoint</vt:lpstr>
      <vt:lpstr>FASE DE CAMPO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AGRADECIMIENTOS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Marlon Xavier Villares Jibaja</dc:creator>
  <cp:lastModifiedBy>ESPE</cp:lastModifiedBy>
  <cp:revision>712</cp:revision>
  <dcterms:created xsi:type="dcterms:W3CDTF">2016-02-03T01:48:34Z</dcterms:created>
  <dcterms:modified xsi:type="dcterms:W3CDTF">2019-01-08T16:41:36Z</dcterms:modified>
</cp:coreProperties>
</file>