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3">
  <p:sldMasterIdLst>
    <p:sldMasterId id="2147483661" r:id="rId1"/>
  </p:sldMasterIdLst>
  <p:notesMasterIdLst>
    <p:notesMasterId r:id="rId32"/>
  </p:notesMasterIdLst>
  <p:sldIdLst>
    <p:sldId id="415" r:id="rId2"/>
    <p:sldId id="416" r:id="rId3"/>
    <p:sldId id="428" r:id="rId4"/>
    <p:sldId id="431" r:id="rId5"/>
    <p:sldId id="430" r:id="rId6"/>
    <p:sldId id="419" r:id="rId7"/>
    <p:sldId id="418" r:id="rId8"/>
    <p:sldId id="420" r:id="rId9"/>
    <p:sldId id="421" r:id="rId10"/>
    <p:sldId id="452" r:id="rId11"/>
    <p:sldId id="417" r:id="rId12"/>
    <p:sldId id="423" r:id="rId13"/>
    <p:sldId id="425" r:id="rId14"/>
    <p:sldId id="426" r:id="rId15"/>
    <p:sldId id="453" r:id="rId16"/>
    <p:sldId id="454" r:id="rId17"/>
    <p:sldId id="427" r:id="rId18"/>
    <p:sldId id="455" r:id="rId19"/>
    <p:sldId id="456" r:id="rId20"/>
    <p:sldId id="457" r:id="rId21"/>
    <p:sldId id="458" r:id="rId22"/>
    <p:sldId id="432" r:id="rId23"/>
    <p:sldId id="459" r:id="rId24"/>
    <p:sldId id="433" r:id="rId25"/>
    <p:sldId id="435" r:id="rId26"/>
    <p:sldId id="436" r:id="rId27"/>
    <p:sldId id="438" r:id="rId28"/>
    <p:sldId id="450" r:id="rId29"/>
    <p:sldId id="451" r:id="rId30"/>
    <p:sldId id="449" r:id="rId3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grita" initials="N" lastIdx="3" clrIdx="0">
    <p:extLst/>
  </p:cmAuthor>
  <p:cmAuthor id="2" name="Diego" initials="D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FE9"/>
    <a:srgbClr val="DAA600"/>
    <a:srgbClr val="B07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3738" autoAdjust="0"/>
  </p:normalViewPr>
  <p:slideViewPr>
    <p:cSldViewPr snapToGrid="0">
      <p:cViewPr varScale="1">
        <p:scale>
          <a:sx n="72" d="100"/>
          <a:sy n="72" d="100"/>
        </p:scale>
        <p:origin x="456" y="96"/>
      </p:cViewPr>
      <p:guideLst>
        <p:guide orient="horz" pos="2183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3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4D96BB-A470-4FAD-A855-7148AD2D55A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4590966-AA1D-40A2-90DC-1CDF732634A9}">
      <dgm:prSet phldrT="[Texto]"/>
      <dgm:spPr/>
      <dgm:t>
        <a:bodyPr/>
        <a:lstStyle/>
        <a:p>
          <a:r>
            <a:rPr lang="es-EC" dirty="0"/>
            <a:t>Poca disponibilidad en suelos </a:t>
          </a:r>
        </a:p>
      </dgm:t>
    </dgm:pt>
    <dgm:pt modelId="{CFBEF576-64BB-44A3-93E5-68A0E24AA008}" type="parTrans" cxnId="{7F525B80-1450-4B5A-911B-FA64542D29F3}">
      <dgm:prSet/>
      <dgm:spPr/>
      <dgm:t>
        <a:bodyPr/>
        <a:lstStyle/>
        <a:p>
          <a:endParaRPr lang="es-EC"/>
        </a:p>
      </dgm:t>
    </dgm:pt>
    <dgm:pt modelId="{92EBB7EB-59E7-46BE-845F-B4FACABAC7C9}" type="sibTrans" cxnId="{7F525B80-1450-4B5A-911B-FA64542D29F3}">
      <dgm:prSet/>
      <dgm:spPr/>
      <dgm:t>
        <a:bodyPr/>
        <a:lstStyle/>
        <a:p>
          <a:endParaRPr lang="es-EC"/>
        </a:p>
      </dgm:t>
    </dgm:pt>
    <dgm:pt modelId="{7BF58C2C-0851-41E9-A390-F26CDCAF5AF4}">
      <dgm:prSet phldrT="[Texto]"/>
      <dgm:spPr/>
      <dgm:t>
        <a:bodyPr/>
        <a:lstStyle/>
        <a:p>
          <a:r>
            <a:rPr lang="es-EC" dirty="0"/>
            <a:t>Ubicación geográfica muy alta</a:t>
          </a:r>
        </a:p>
      </dgm:t>
    </dgm:pt>
    <dgm:pt modelId="{019BB7C9-86FF-4FB9-86DA-644478F43369}" type="parTrans" cxnId="{81888F5A-BE15-41B2-99E8-BA3904236D49}">
      <dgm:prSet/>
      <dgm:spPr/>
      <dgm:t>
        <a:bodyPr/>
        <a:lstStyle/>
        <a:p>
          <a:endParaRPr lang="es-EC"/>
        </a:p>
      </dgm:t>
    </dgm:pt>
    <dgm:pt modelId="{AE5AA6B6-361B-44C1-B2AB-73EA5E4FB9ED}" type="sibTrans" cxnId="{81888F5A-BE15-41B2-99E8-BA3904236D49}">
      <dgm:prSet/>
      <dgm:spPr/>
      <dgm:t>
        <a:bodyPr/>
        <a:lstStyle/>
        <a:p>
          <a:endParaRPr lang="es-EC"/>
        </a:p>
      </dgm:t>
    </dgm:pt>
    <dgm:pt modelId="{392187B4-590E-432A-B694-C2DDD5321D41}">
      <dgm:prSet phldrT="[Texto]"/>
      <dgm:spPr/>
      <dgm:t>
        <a:bodyPr/>
        <a:lstStyle/>
        <a:p>
          <a:r>
            <a:rPr lang="es-EC" dirty="0"/>
            <a:t>Elevada retención de agua </a:t>
          </a:r>
        </a:p>
      </dgm:t>
    </dgm:pt>
    <dgm:pt modelId="{88D30A57-01E0-4EF8-95D4-6512084F4385}" type="parTrans" cxnId="{8A070B50-E9EC-4603-B7EF-087175B917CB}">
      <dgm:prSet/>
      <dgm:spPr/>
      <dgm:t>
        <a:bodyPr/>
        <a:lstStyle/>
        <a:p>
          <a:endParaRPr lang="es-EC"/>
        </a:p>
      </dgm:t>
    </dgm:pt>
    <dgm:pt modelId="{D2D383B2-67D3-4DFD-B712-846F388A2341}" type="sibTrans" cxnId="{8A070B50-E9EC-4603-B7EF-087175B917CB}">
      <dgm:prSet/>
      <dgm:spPr/>
      <dgm:t>
        <a:bodyPr/>
        <a:lstStyle/>
        <a:p>
          <a:endParaRPr lang="es-EC"/>
        </a:p>
      </dgm:t>
    </dgm:pt>
    <dgm:pt modelId="{0F5ADC0F-5C56-4BB9-A91E-1578AD9BE500}">
      <dgm:prSet phldrT="[Texto]"/>
      <dgm:spPr/>
      <dgm:t>
        <a:bodyPr/>
        <a:lstStyle/>
        <a:p>
          <a:r>
            <a:rPr lang="es-EC" dirty="0"/>
            <a:t>Elemento más limitante </a:t>
          </a:r>
        </a:p>
      </dgm:t>
    </dgm:pt>
    <dgm:pt modelId="{F88DD7FD-5EE2-4B4A-B65D-EFA063AD90C9}" type="parTrans" cxnId="{A09F5791-2F5E-4AEE-B944-79138EFB1686}">
      <dgm:prSet/>
      <dgm:spPr/>
      <dgm:t>
        <a:bodyPr/>
        <a:lstStyle/>
        <a:p>
          <a:endParaRPr lang="es-EC"/>
        </a:p>
      </dgm:t>
    </dgm:pt>
    <dgm:pt modelId="{6721EB45-B972-40BE-9AFA-2BC2E3361319}" type="sibTrans" cxnId="{A09F5791-2F5E-4AEE-B944-79138EFB1686}">
      <dgm:prSet/>
      <dgm:spPr/>
      <dgm:t>
        <a:bodyPr/>
        <a:lstStyle/>
        <a:p>
          <a:endParaRPr lang="es-EC"/>
        </a:p>
      </dgm:t>
    </dgm:pt>
    <dgm:pt modelId="{99CC2924-BACF-4304-BED0-5BD8490561FB}">
      <dgm:prSet phldrT="[Texto]" phldr="1"/>
      <dgm:spPr/>
      <dgm:t>
        <a:bodyPr/>
        <a:lstStyle/>
        <a:p>
          <a:endParaRPr lang="es-EC" dirty="0"/>
        </a:p>
      </dgm:t>
    </dgm:pt>
    <dgm:pt modelId="{5C4174B2-B5D1-44A0-B5E7-478FD275E0D8}" type="sibTrans" cxnId="{7177F94C-B0F2-4FD4-80EB-A8D785EEEC2E}">
      <dgm:prSet/>
      <dgm:spPr/>
      <dgm:t>
        <a:bodyPr/>
        <a:lstStyle/>
        <a:p>
          <a:endParaRPr lang="es-EC"/>
        </a:p>
      </dgm:t>
    </dgm:pt>
    <dgm:pt modelId="{A8BA8AD5-7BEA-46D6-81D0-E6564F8C3F6E}" type="parTrans" cxnId="{7177F94C-B0F2-4FD4-80EB-A8D785EEEC2E}">
      <dgm:prSet/>
      <dgm:spPr/>
      <dgm:t>
        <a:bodyPr/>
        <a:lstStyle/>
        <a:p>
          <a:endParaRPr lang="es-EC"/>
        </a:p>
      </dgm:t>
    </dgm:pt>
    <dgm:pt modelId="{96B8F8E1-B92F-4573-B90A-9F8780FCDBA3}">
      <dgm:prSet phldrT="[Texto]"/>
      <dgm:spPr/>
      <dgm:t>
        <a:bodyPr/>
        <a:lstStyle/>
        <a:p>
          <a:r>
            <a:rPr lang="es-EC" dirty="0"/>
            <a:t>Bajas densidades aparentes</a:t>
          </a:r>
        </a:p>
      </dgm:t>
    </dgm:pt>
    <dgm:pt modelId="{DB278A17-0B18-4A66-A26B-95CE0C1E3B19}" type="parTrans" cxnId="{8CA3C8C3-A339-41E1-9E47-8A77381A2B63}">
      <dgm:prSet/>
      <dgm:spPr/>
      <dgm:t>
        <a:bodyPr/>
        <a:lstStyle/>
        <a:p>
          <a:endParaRPr lang="es-EC"/>
        </a:p>
      </dgm:t>
    </dgm:pt>
    <dgm:pt modelId="{E033ECFE-1D59-46C8-8537-2A7D6183A0D3}" type="sibTrans" cxnId="{8CA3C8C3-A339-41E1-9E47-8A77381A2B63}">
      <dgm:prSet/>
      <dgm:spPr/>
      <dgm:t>
        <a:bodyPr/>
        <a:lstStyle/>
        <a:p>
          <a:endParaRPr lang="es-EC"/>
        </a:p>
      </dgm:t>
    </dgm:pt>
    <dgm:pt modelId="{644B3B49-E219-4151-9CE6-589B69F1BF04}" type="pres">
      <dgm:prSet presAssocID="{BB4D96BB-A470-4FAD-A855-7148AD2D55A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C9428A-C190-47D9-8A65-270585E9E540}" type="pres">
      <dgm:prSet presAssocID="{99CC2924-BACF-4304-BED0-5BD8490561FB}" presName="hierRoot1" presStyleCnt="0"/>
      <dgm:spPr/>
    </dgm:pt>
    <dgm:pt modelId="{856E313E-D64D-42CC-8A54-23E005994F81}" type="pres">
      <dgm:prSet presAssocID="{99CC2924-BACF-4304-BED0-5BD8490561FB}" presName="composite" presStyleCnt="0"/>
      <dgm:spPr/>
    </dgm:pt>
    <dgm:pt modelId="{EDB1C44D-891C-43F2-8417-8F54D6C84A95}" type="pres">
      <dgm:prSet presAssocID="{99CC2924-BACF-4304-BED0-5BD8490561FB}" presName="background" presStyleLbl="node0" presStyleIdx="0" presStyleCnt="1"/>
      <dgm:spPr/>
    </dgm:pt>
    <dgm:pt modelId="{03F92936-0F64-4BDF-BBF9-076E354D1F08}" type="pres">
      <dgm:prSet presAssocID="{99CC2924-BACF-4304-BED0-5BD8490561FB}" presName="text" presStyleLbl="fgAcc0" presStyleIdx="0" presStyleCnt="1">
        <dgm:presLayoutVars>
          <dgm:chPref val="3"/>
        </dgm:presLayoutVars>
      </dgm:prSet>
      <dgm:spPr/>
    </dgm:pt>
    <dgm:pt modelId="{3B1C0917-BCB9-427F-8A23-82F1F8EC3715}" type="pres">
      <dgm:prSet presAssocID="{99CC2924-BACF-4304-BED0-5BD8490561FB}" presName="hierChild2" presStyleCnt="0"/>
      <dgm:spPr/>
    </dgm:pt>
    <dgm:pt modelId="{61F783D2-2FDA-4A63-B8B1-B73EE193AD67}" type="pres">
      <dgm:prSet presAssocID="{CFBEF576-64BB-44A3-93E5-68A0E24AA008}" presName="Name10" presStyleLbl="parChTrans1D2" presStyleIdx="0" presStyleCnt="2"/>
      <dgm:spPr/>
    </dgm:pt>
    <dgm:pt modelId="{1F2739B0-A39E-4381-951D-40FB18A11434}" type="pres">
      <dgm:prSet presAssocID="{B4590966-AA1D-40A2-90DC-1CDF732634A9}" presName="hierRoot2" presStyleCnt="0"/>
      <dgm:spPr/>
    </dgm:pt>
    <dgm:pt modelId="{DCBECCB6-8EC0-4954-93F4-85B39709B369}" type="pres">
      <dgm:prSet presAssocID="{B4590966-AA1D-40A2-90DC-1CDF732634A9}" presName="composite2" presStyleCnt="0"/>
      <dgm:spPr/>
    </dgm:pt>
    <dgm:pt modelId="{592C157C-E094-4C29-AA1D-917D82C241FF}" type="pres">
      <dgm:prSet presAssocID="{B4590966-AA1D-40A2-90DC-1CDF732634A9}" presName="background2" presStyleLbl="node2" presStyleIdx="0" presStyleCnt="2"/>
      <dgm:spPr/>
    </dgm:pt>
    <dgm:pt modelId="{252C6C6E-96FB-498F-A48F-540B707FE5A1}" type="pres">
      <dgm:prSet presAssocID="{B4590966-AA1D-40A2-90DC-1CDF732634A9}" presName="text2" presStyleLbl="fgAcc2" presStyleIdx="0" presStyleCnt="2">
        <dgm:presLayoutVars>
          <dgm:chPref val="3"/>
        </dgm:presLayoutVars>
      </dgm:prSet>
      <dgm:spPr/>
    </dgm:pt>
    <dgm:pt modelId="{1691669F-7CF9-4CE0-8EDE-E167F707C77F}" type="pres">
      <dgm:prSet presAssocID="{B4590966-AA1D-40A2-90DC-1CDF732634A9}" presName="hierChild3" presStyleCnt="0"/>
      <dgm:spPr/>
    </dgm:pt>
    <dgm:pt modelId="{CBFF65C4-9B5B-43A9-ACAD-C5E53DA337C9}" type="pres">
      <dgm:prSet presAssocID="{019BB7C9-86FF-4FB9-86DA-644478F43369}" presName="Name17" presStyleLbl="parChTrans1D3" presStyleIdx="0" presStyleCnt="3"/>
      <dgm:spPr/>
    </dgm:pt>
    <dgm:pt modelId="{87C96855-F0DE-4CBB-A514-5639C45AAEB4}" type="pres">
      <dgm:prSet presAssocID="{7BF58C2C-0851-41E9-A390-F26CDCAF5AF4}" presName="hierRoot3" presStyleCnt="0"/>
      <dgm:spPr/>
    </dgm:pt>
    <dgm:pt modelId="{C8C68720-5FE4-48C1-80D8-58CF794F10FF}" type="pres">
      <dgm:prSet presAssocID="{7BF58C2C-0851-41E9-A390-F26CDCAF5AF4}" presName="composite3" presStyleCnt="0"/>
      <dgm:spPr/>
    </dgm:pt>
    <dgm:pt modelId="{98110C0E-2E9E-47CC-8BE7-D30604A9E051}" type="pres">
      <dgm:prSet presAssocID="{7BF58C2C-0851-41E9-A390-F26CDCAF5AF4}" presName="background3" presStyleLbl="node3" presStyleIdx="0" presStyleCnt="3"/>
      <dgm:spPr/>
    </dgm:pt>
    <dgm:pt modelId="{E97845F1-6F41-4560-964C-FEE0461E0A78}" type="pres">
      <dgm:prSet presAssocID="{7BF58C2C-0851-41E9-A390-F26CDCAF5AF4}" presName="text3" presStyleLbl="fgAcc3" presStyleIdx="0" presStyleCnt="3">
        <dgm:presLayoutVars>
          <dgm:chPref val="3"/>
        </dgm:presLayoutVars>
      </dgm:prSet>
      <dgm:spPr/>
    </dgm:pt>
    <dgm:pt modelId="{6A29E403-A67D-4554-B9FA-96E1854F8327}" type="pres">
      <dgm:prSet presAssocID="{7BF58C2C-0851-41E9-A390-F26CDCAF5AF4}" presName="hierChild4" presStyleCnt="0"/>
      <dgm:spPr/>
    </dgm:pt>
    <dgm:pt modelId="{E3B82F0B-E8C9-45A0-9EC5-6FE2C32F8C44}" type="pres">
      <dgm:prSet presAssocID="{DB278A17-0B18-4A66-A26B-95CE0C1E3B19}" presName="Name17" presStyleLbl="parChTrans1D3" presStyleIdx="1" presStyleCnt="3"/>
      <dgm:spPr/>
    </dgm:pt>
    <dgm:pt modelId="{96D1C74B-57F4-46E7-B48B-D0ECFB90E5D7}" type="pres">
      <dgm:prSet presAssocID="{96B8F8E1-B92F-4573-B90A-9F8780FCDBA3}" presName="hierRoot3" presStyleCnt="0"/>
      <dgm:spPr/>
    </dgm:pt>
    <dgm:pt modelId="{738A424E-BD37-426A-9DE2-41B12279C9BE}" type="pres">
      <dgm:prSet presAssocID="{96B8F8E1-B92F-4573-B90A-9F8780FCDBA3}" presName="composite3" presStyleCnt="0"/>
      <dgm:spPr/>
    </dgm:pt>
    <dgm:pt modelId="{33BA0979-835D-4E1D-8130-6B473D4BCDDE}" type="pres">
      <dgm:prSet presAssocID="{96B8F8E1-B92F-4573-B90A-9F8780FCDBA3}" presName="background3" presStyleLbl="node3" presStyleIdx="1" presStyleCnt="3"/>
      <dgm:spPr/>
    </dgm:pt>
    <dgm:pt modelId="{CB4C7336-15FF-48A8-B45C-9C1C2DC4F470}" type="pres">
      <dgm:prSet presAssocID="{96B8F8E1-B92F-4573-B90A-9F8780FCDBA3}" presName="text3" presStyleLbl="fgAcc3" presStyleIdx="1" presStyleCnt="3">
        <dgm:presLayoutVars>
          <dgm:chPref val="3"/>
        </dgm:presLayoutVars>
      </dgm:prSet>
      <dgm:spPr/>
    </dgm:pt>
    <dgm:pt modelId="{1BC67607-DD0F-4511-9D41-186574EE9317}" type="pres">
      <dgm:prSet presAssocID="{96B8F8E1-B92F-4573-B90A-9F8780FCDBA3}" presName="hierChild4" presStyleCnt="0"/>
      <dgm:spPr/>
    </dgm:pt>
    <dgm:pt modelId="{392FDBC7-E933-43E8-8357-BAA7AAFE28BD}" type="pres">
      <dgm:prSet presAssocID="{88D30A57-01E0-4EF8-95D4-6512084F4385}" presName="Name17" presStyleLbl="parChTrans1D3" presStyleIdx="2" presStyleCnt="3"/>
      <dgm:spPr/>
    </dgm:pt>
    <dgm:pt modelId="{C78AC50F-347B-4E6A-8D99-A175CC3E8116}" type="pres">
      <dgm:prSet presAssocID="{392187B4-590E-432A-B694-C2DDD5321D41}" presName="hierRoot3" presStyleCnt="0"/>
      <dgm:spPr/>
    </dgm:pt>
    <dgm:pt modelId="{7FBC63EB-802E-441A-83BD-7895DCCE78DB}" type="pres">
      <dgm:prSet presAssocID="{392187B4-590E-432A-B694-C2DDD5321D41}" presName="composite3" presStyleCnt="0"/>
      <dgm:spPr/>
    </dgm:pt>
    <dgm:pt modelId="{001FE880-E447-4A00-8356-5BA0C9E167CB}" type="pres">
      <dgm:prSet presAssocID="{392187B4-590E-432A-B694-C2DDD5321D41}" presName="background3" presStyleLbl="node3" presStyleIdx="2" presStyleCnt="3"/>
      <dgm:spPr/>
    </dgm:pt>
    <dgm:pt modelId="{6F640D18-D426-49B6-866E-F6AECBE10D9F}" type="pres">
      <dgm:prSet presAssocID="{392187B4-590E-432A-B694-C2DDD5321D41}" presName="text3" presStyleLbl="fgAcc3" presStyleIdx="2" presStyleCnt="3">
        <dgm:presLayoutVars>
          <dgm:chPref val="3"/>
        </dgm:presLayoutVars>
      </dgm:prSet>
      <dgm:spPr/>
    </dgm:pt>
    <dgm:pt modelId="{580A2EB5-58E6-44C5-A5D9-7F1E17FD1E15}" type="pres">
      <dgm:prSet presAssocID="{392187B4-590E-432A-B694-C2DDD5321D41}" presName="hierChild4" presStyleCnt="0"/>
      <dgm:spPr/>
    </dgm:pt>
    <dgm:pt modelId="{073E2E46-2AAF-429B-928A-74680765C14F}" type="pres">
      <dgm:prSet presAssocID="{F88DD7FD-5EE2-4B4A-B65D-EFA063AD90C9}" presName="Name10" presStyleLbl="parChTrans1D2" presStyleIdx="1" presStyleCnt="2"/>
      <dgm:spPr/>
    </dgm:pt>
    <dgm:pt modelId="{29E57028-9144-496D-A4FB-6954447952AB}" type="pres">
      <dgm:prSet presAssocID="{0F5ADC0F-5C56-4BB9-A91E-1578AD9BE500}" presName="hierRoot2" presStyleCnt="0"/>
      <dgm:spPr/>
    </dgm:pt>
    <dgm:pt modelId="{FF00F76E-00F7-42AB-AF28-9D1E7EFCC08D}" type="pres">
      <dgm:prSet presAssocID="{0F5ADC0F-5C56-4BB9-A91E-1578AD9BE500}" presName="composite2" presStyleCnt="0"/>
      <dgm:spPr/>
    </dgm:pt>
    <dgm:pt modelId="{F3475853-31FB-4E40-8DAB-FE6318B45CAD}" type="pres">
      <dgm:prSet presAssocID="{0F5ADC0F-5C56-4BB9-A91E-1578AD9BE500}" presName="background2" presStyleLbl="node2" presStyleIdx="1" presStyleCnt="2"/>
      <dgm:spPr/>
    </dgm:pt>
    <dgm:pt modelId="{8BCE00F0-7978-490F-85DE-B6BCA89FB04F}" type="pres">
      <dgm:prSet presAssocID="{0F5ADC0F-5C56-4BB9-A91E-1578AD9BE500}" presName="text2" presStyleLbl="fgAcc2" presStyleIdx="1" presStyleCnt="2">
        <dgm:presLayoutVars>
          <dgm:chPref val="3"/>
        </dgm:presLayoutVars>
      </dgm:prSet>
      <dgm:spPr/>
    </dgm:pt>
    <dgm:pt modelId="{858C1187-1350-4BF8-9E70-B7DDF03EC0E0}" type="pres">
      <dgm:prSet presAssocID="{0F5ADC0F-5C56-4BB9-A91E-1578AD9BE500}" presName="hierChild3" presStyleCnt="0"/>
      <dgm:spPr/>
    </dgm:pt>
  </dgm:ptLst>
  <dgm:cxnLst>
    <dgm:cxn modelId="{51033E0F-B10B-4A2B-A8C9-AE923A911AF8}" type="presOf" srcId="{0F5ADC0F-5C56-4BB9-A91E-1578AD9BE500}" destId="{8BCE00F0-7978-490F-85DE-B6BCA89FB04F}" srcOrd="0" destOrd="0" presId="urn:microsoft.com/office/officeart/2005/8/layout/hierarchy1"/>
    <dgm:cxn modelId="{116C7814-6CBA-4729-86FE-1249EDEFDD27}" type="presOf" srcId="{96B8F8E1-B92F-4573-B90A-9F8780FCDBA3}" destId="{CB4C7336-15FF-48A8-B45C-9C1C2DC4F470}" srcOrd="0" destOrd="0" presId="urn:microsoft.com/office/officeart/2005/8/layout/hierarchy1"/>
    <dgm:cxn modelId="{4B0ED934-FCFF-401F-B381-A23E584F867D}" type="presOf" srcId="{B4590966-AA1D-40A2-90DC-1CDF732634A9}" destId="{252C6C6E-96FB-498F-A48F-540B707FE5A1}" srcOrd="0" destOrd="0" presId="urn:microsoft.com/office/officeart/2005/8/layout/hierarchy1"/>
    <dgm:cxn modelId="{D26BB469-2317-4C55-A78A-4AA0958EFB69}" type="presOf" srcId="{7BF58C2C-0851-41E9-A390-F26CDCAF5AF4}" destId="{E97845F1-6F41-4560-964C-FEE0461E0A78}" srcOrd="0" destOrd="0" presId="urn:microsoft.com/office/officeart/2005/8/layout/hierarchy1"/>
    <dgm:cxn modelId="{7177F94C-B0F2-4FD4-80EB-A8D785EEEC2E}" srcId="{BB4D96BB-A470-4FAD-A855-7148AD2D55AF}" destId="{99CC2924-BACF-4304-BED0-5BD8490561FB}" srcOrd="0" destOrd="0" parTransId="{A8BA8AD5-7BEA-46D6-81D0-E6564F8C3F6E}" sibTransId="{5C4174B2-B5D1-44A0-B5E7-478FD275E0D8}"/>
    <dgm:cxn modelId="{8A070B50-E9EC-4603-B7EF-087175B917CB}" srcId="{B4590966-AA1D-40A2-90DC-1CDF732634A9}" destId="{392187B4-590E-432A-B694-C2DDD5321D41}" srcOrd="2" destOrd="0" parTransId="{88D30A57-01E0-4EF8-95D4-6512084F4385}" sibTransId="{D2D383B2-67D3-4DFD-B712-846F388A2341}"/>
    <dgm:cxn modelId="{CEF6537A-0CD8-46CF-A344-6D67AF9D8E3E}" type="presOf" srcId="{BB4D96BB-A470-4FAD-A855-7148AD2D55AF}" destId="{644B3B49-E219-4151-9CE6-589B69F1BF04}" srcOrd="0" destOrd="0" presId="urn:microsoft.com/office/officeart/2005/8/layout/hierarchy1"/>
    <dgm:cxn modelId="{81888F5A-BE15-41B2-99E8-BA3904236D49}" srcId="{B4590966-AA1D-40A2-90DC-1CDF732634A9}" destId="{7BF58C2C-0851-41E9-A390-F26CDCAF5AF4}" srcOrd="0" destOrd="0" parTransId="{019BB7C9-86FF-4FB9-86DA-644478F43369}" sibTransId="{AE5AA6B6-361B-44C1-B2AB-73EA5E4FB9ED}"/>
    <dgm:cxn modelId="{7F525B80-1450-4B5A-911B-FA64542D29F3}" srcId="{99CC2924-BACF-4304-BED0-5BD8490561FB}" destId="{B4590966-AA1D-40A2-90DC-1CDF732634A9}" srcOrd="0" destOrd="0" parTransId="{CFBEF576-64BB-44A3-93E5-68A0E24AA008}" sibTransId="{92EBB7EB-59E7-46BE-845F-B4FACABAC7C9}"/>
    <dgm:cxn modelId="{E657468A-16F8-4E62-BD80-2822C1265718}" type="presOf" srcId="{DB278A17-0B18-4A66-A26B-95CE0C1E3B19}" destId="{E3B82F0B-E8C9-45A0-9EC5-6FE2C32F8C44}" srcOrd="0" destOrd="0" presId="urn:microsoft.com/office/officeart/2005/8/layout/hierarchy1"/>
    <dgm:cxn modelId="{A09F5791-2F5E-4AEE-B944-79138EFB1686}" srcId="{99CC2924-BACF-4304-BED0-5BD8490561FB}" destId="{0F5ADC0F-5C56-4BB9-A91E-1578AD9BE500}" srcOrd="1" destOrd="0" parTransId="{F88DD7FD-5EE2-4B4A-B65D-EFA063AD90C9}" sibTransId="{6721EB45-B972-40BE-9AFA-2BC2E3361319}"/>
    <dgm:cxn modelId="{1A0A3694-7506-4B9B-8645-4771F1463E6C}" type="presOf" srcId="{88D30A57-01E0-4EF8-95D4-6512084F4385}" destId="{392FDBC7-E933-43E8-8357-BAA7AAFE28BD}" srcOrd="0" destOrd="0" presId="urn:microsoft.com/office/officeart/2005/8/layout/hierarchy1"/>
    <dgm:cxn modelId="{081522BB-DD42-421B-AF1F-E0E0939BB7A8}" type="presOf" srcId="{CFBEF576-64BB-44A3-93E5-68A0E24AA008}" destId="{61F783D2-2FDA-4A63-B8B1-B73EE193AD67}" srcOrd="0" destOrd="0" presId="urn:microsoft.com/office/officeart/2005/8/layout/hierarchy1"/>
    <dgm:cxn modelId="{8CA3C8C3-A339-41E1-9E47-8A77381A2B63}" srcId="{B4590966-AA1D-40A2-90DC-1CDF732634A9}" destId="{96B8F8E1-B92F-4573-B90A-9F8780FCDBA3}" srcOrd="1" destOrd="0" parTransId="{DB278A17-0B18-4A66-A26B-95CE0C1E3B19}" sibTransId="{E033ECFE-1D59-46C8-8537-2A7D6183A0D3}"/>
    <dgm:cxn modelId="{4F72B8C6-C570-4E19-AF04-FE4F2EDEE820}" type="presOf" srcId="{019BB7C9-86FF-4FB9-86DA-644478F43369}" destId="{CBFF65C4-9B5B-43A9-ACAD-C5E53DA337C9}" srcOrd="0" destOrd="0" presId="urn:microsoft.com/office/officeart/2005/8/layout/hierarchy1"/>
    <dgm:cxn modelId="{023E91CC-4998-4509-80D5-583EC4D28E5F}" type="presOf" srcId="{392187B4-590E-432A-B694-C2DDD5321D41}" destId="{6F640D18-D426-49B6-866E-F6AECBE10D9F}" srcOrd="0" destOrd="0" presId="urn:microsoft.com/office/officeart/2005/8/layout/hierarchy1"/>
    <dgm:cxn modelId="{9C96EAD9-A780-4609-8B15-D794AD81EF36}" type="presOf" srcId="{F88DD7FD-5EE2-4B4A-B65D-EFA063AD90C9}" destId="{073E2E46-2AAF-429B-928A-74680765C14F}" srcOrd="0" destOrd="0" presId="urn:microsoft.com/office/officeart/2005/8/layout/hierarchy1"/>
    <dgm:cxn modelId="{E7AC1CFA-7700-4B7A-9469-CF4D4D350A04}" type="presOf" srcId="{99CC2924-BACF-4304-BED0-5BD8490561FB}" destId="{03F92936-0F64-4BDF-BBF9-076E354D1F08}" srcOrd="0" destOrd="0" presId="urn:microsoft.com/office/officeart/2005/8/layout/hierarchy1"/>
    <dgm:cxn modelId="{4D10580F-0DB8-424F-9B06-3AE659D5DECF}" type="presParOf" srcId="{644B3B49-E219-4151-9CE6-589B69F1BF04}" destId="{E5C9428A-C190-47D9-8A65-270585E9E540}" srcOrd="0" destOrd="0" presId="urn:microsoft.com/office/officeart/2005/8/layout/hierarchy1"/>
    <dgm:cxn modelId="{64D84E2D-6567-418C-B608-8E57F27D9B13}" type="presParOf" srcId="{E5C9428A-C190-47D9-8A65-270585E9E540}" destId="{856E313E-D64D-42CC-8A54-23E005994F81}" srcOrd="0" destOrd="0" presId="urn:microsoft.com/office/officeart/2005/8/layout/hierarchy1"/>
    <dgm:cxn modelId="{4264B9F8-5189-449D-9F53-855B1C13E67F}" type="presParOf" srcId="{856E313E-D64D-42CC-8A54-23E005994F81}" destId="{EDB1C44D-891C-43F2-8417-8F54D6C84A95}" srcOrd="0" destOrd="0" presId="urn:microsoft.com/office/officeart/2005/8/layout/hierarchy1"/>
    <dgm:cxn modelId="{D6AD397B-8C54-4B36-8673-47A69C1C8709}" type="presParOf" srcId="{856E313E-D64D-42CC-8A54-23E005994F81}" destId="{03F92936-0F64-4BDF-BBF9-076E354D1F08}" srcOrd="1" destOrd="0" presId="urn:microsoft.com/office/officeart/2005/8/layout/hierarchy1"/>
    <dgm:cxn modelId="{A48429E2-EFE3-4E77-B7EA-44D5351870D4}" type="presParOf" srcId="{E5C9428A-C190-47D9-8A65-270585E9E540}" destId="{3B1C0917-BCB9-427F-8A23-82F1F8EC3715}" srcOrd="1" destOrd="0" presId="urn:microsoft.com/office/officeart/2005/8/layout/hierarchy1"/>
    <dgm:cxn modelId="{92B110C2-2993-4F44-9E40-A0BE852A0996}" type="presParOf" srcId="{3B1C0917-BCB9-427F-8A23-82F1F8EC3715}" destId="{61F783D2-2FDA-4A63-B8B1-B73EE193AD67}" srcOrd="0" destOrd="0" presId="urn:microsoft.com/office/officeart/2005/8/layout/hierarchy1"/>
    <dgm:cxn modelId="{D54A7A98-4D6E-4B61-B206-E0666F227D71}" type="presParOf" srcId="{3B1C0917-BCB9-427F-8A23-82F1F8EC3715}" destId="{1F2739B0-A39E-4381-951D-40FB18A11434}" srcOrd="1" destOrd="0" presId="urn:microsoft.com/office/officeart/2005/8/layout/hierarchy1"/>
    <dgm:cxn modelId="{AA580911-4E42-4330-81B8-A27158E91E43}" type="presParOf" srcId="{1F2739B0-A39E-4381-951D-40FB18A11434}" destId="{DCBECCB6-8EC0-4954-93F4-85B39709B369}" srcOrd="0" destOrd="0" presId="urn:microsoft.com/office/officeart/2005/8/layout/hierarchy1"/>
    <dgm:cxn modelId="{AFAD7CBF-F7B6-45B3-BF5F-2157C5C9B1CE}" type="presParOf" srcId="{DCBECCB6-8EC0-4954-93F4-85B39709B369}" destId="{592C157C-E094-4C29-AA1D-917D82C241FF}" srcOrd="0" destOrd="0" presId="urn:microsoft.com/office/officeart/2005/8/layout/hierarchy1"/>
    <dgm:cxn modelId="{3D53CE8F-6291-41F0-B2A3-C3B80F811B93}" type="presParOf" srcId="{DCBECCB6-8EC0-4954-93F4-85B39709B369}" destId="{252C6C6E-96FB-498F-A48F-540B707FE5A1}" srcOrd="1" destOrd="0" presId="urn:microsoft.com/office/officeart/2005/8/layout/hierarchy1"/>
    <dgm:cxn modelId="{A9316550-CEDA-44F8-894C-CB9ECB4ED661}" type="presParOf" srcId="{1F2739B0-A39E-4381-951D-40FB18A11434}" destId="{1691669F-7CF9-4CE0-8EDE-E167F707C77F}" srcOrd="1" destOrd="0" presId="urn:microsoft.com/office/officeart/2005/8/layout/hierarchy1"/>
    <dgm:cxn modelId="{0A01455B-C4D6-402E-9810-8F6CCC0D07F6}" type="presParOf" srcId="{1691669F-7CF9-4CE0-8EDE-E167F707C77F}" destId="{CBFF65C4-9B5B-43A9-ACAD-C5E53DA337C9}" srcOrd="0" destOrd="0" presId="urn:microsoft.com/office/officeart/2005/8/layout/hierarchy1"/>
    <dgm:cxn modelId="{68658CCF-1AE7-43EC-B4BE-D4E811094A3A}" type="presParOf" srcId="{1691669F-7CF9-4CE0-8EDE-E167F707C77F}" destId="{87C96855-F0DE-4CBB-A514-5639C45AAEB4}" srcOrd="1" destOrd="0" presId="urn:microsoft.com/office/officeart/2005/8/layout/hierarchy1"/>
    <dgm:cxn modelId="{B3F8DF46-4CC4-4456-962B-612DD4E6D55C}" type="presParOf" srcId="{87C96855-F0DE-4CBB-A514-5639C45AAEB4}" destId="{C8C68720-5FE4-48C1-80D8-58CF794F10FF}" srcOrd="0" destOrd="0" presId="urn:microsoft.com/office/officeart/2005/8/layout/hierarchy1"/>
    <dgm:cxn modelId="{D706F16E-98C8-4F91-87D6-AC5D4B9A48AA}" type="presParOf" srcId="{C8C68720-5FE4-48C1-80D8-58CF794F10FF}" destId="{98110C0E-2E9E-47CC-8BE7-D30604A9E051}" srcOrd="0" destOrd="0" presId="urn:microsoft.com/office/officeart/2005/8/layout/hierarchy1"/>
    <dgm:cxn modelId="{E9F7EA88-7D74-4198-9603-462A64F288CB}" type="presParOf" srcId="{C8C68720-5FE4-48C1-80D8-58CF794F10FF}" destId="{E97845F1-6F41-4560-964C-FEE0461E0A78}" srcOrd="1" destOrd="0" presId="urn:microsoft.com/office/officeart/2005/8/layout/hierarchy1"/>
    <dgm:cxn modelId="{8CAD38FD-1673-4110-821D-2DBD769D36CD}" type="presParOf" srcId="{87C96855-F0DE-4CBB-A514-5639C45AAEB4}" destId="{6A29E403-A67D-4554-B9FA-96E1854F8327}" srcOrd="1" destOrd="0" presId="urn:microsoft.com/office/officeart/2005/8/layout/hierarchy1"/>
    <dgm:cxn modelId="{EC0B595C-35A8-4AC1-B74B-86F4A6EABF3D}" type="presParOf" srcId="{1691669F-7CF9-4CE0-8EDE-E167F707C77F}" destId="{E3B82F0B-E8C9-45A0-9EC5-6FE2C32F8C44}" srcOrd="2" destOrd="0" presId="urn:microsoft.com/office/officeart/2005/8/layout/hierarchy1"/>
    <dgm:cxn modelId="{16E764B0-8CC9-4328-8A21-ADD74A75A6C0}" type="presParOf" srcId="{1691669F-7CF9-4CE0-8EDE-E167F707C77F}" destId="{96D1C74B-57F4-46E7-B48B-D0ECFB90E5D7}" srcOrd="3" destOrd="0" presId="urn:microsoft.com/office/officeart/2005/8/layout/hierarchy1"/>
    <dgm:cxn modelId="{5D61C8C1-FE8C-4A2D-94DE-133AD474D9D5}" type="presParOf" srcId="{96D1C74B-57F4-46E7-B48B-D0ECFB90E5D7}" destId="{738A424E-BD37-426A-9DE2-41B12279C9BE}" srcOrd="0" destOrd="0" presId="urn:microsoft.com/office/officeart/2005/8/layout/hierarchy1"/>
    <dgm:cxn modelId="{69DDED5E-76CD-429E-8C54-EA0DAC31086D}" type="presParOf" srcId="{738A424E-BD37-426A-9DE2-41B12279C9BE}" destId="{33BA0979-835D-4E1D-8130-6B473D4BCDDE}" srcOrd="0" destOrd="0" presId="urn:microsoft.com/office/officeart/2005/8/layout/hierarchy1"/>
    <dgm:cxn modelId="{87A5F2B8-CC97-46F0-B58A-45A2D2EF02B8}" type="presParOf" srcId="{738A424E-BD37-426A-9DE2-41B12279C9BE}" destId="{CB4C7336-15FF-48A8-B45C-9C1C2DC4F470}" srcOrd="1" destOrd="0" presId="urn:microsoft.com/office/officeart/2005/8/layout/hierarchy1"/>
    <dgm:cxn modelId="{660BE860-0E25-4ABD-99B7-EB9BAA4CDD44}" type="presParOf" srcId="{96D1C74B-57F4-46E7-B48B-D0ECFB90E5D7}" destId="{1BC67607-DD0F-4511-9D41-186574EE9317}" srcOrd="1" destOrd="0" presId="urn:microsoft.com/office/officeart/2005/8/layout/hierarchy1"/>
    <dgm:cxn modelId="{65AA504F-51AC-480D-BE67-9B241A9C97D0}" type="presParOf" srcId="{1691669F-7CF9-4CE0-8EDE-E167F707C77F}" destId="{392FDBC7-E933-43E8-8357-BAA7AAFE28BD}" srcOrd="4" destOrd="0" presId="urn:microsoft.com/office/officeart/2005/8/layout/hierarchy1"/>
    <dgm:cxn modelId="{D16174C6-D618-451E-A94B-4D052611D48D}" type="presParOf" srcId="{1691669F-7CF9-4CE0-8EDE-E167F707C77F}" destId="{C78AC50F-347B-4E6A-8D99-A175CC3E8116}" srcOrd="5" destOrd="0" presId="urn:microsoft.com/office/officeart/2005/8/layout/hierarchy1"/>
    <dgm:cxn modelId="{2B788CF9-F204-4683-8F04-E57B36A84708}" type="presParOf" srcId="{C78AC50F-347B-4E6A-8D99-A175CC3E8116}" destId="{7FBC63EB-802E-441A-83BD-7895DCCE78DB}" srcOrd="0" destOrd="0" presId="urn:microsoft.com/office/officeart/2005/8/layout/hierarchy1"/>
    <dgm:cxn modelId="{04457588-C18D-453C-B4C3-F4A5B0EF9346}" type="presParOf" srcId="{7FBC63EB-802E-441A-83BD-7895DCCE78DB}" destId="{001FE880-E447-4A00-8356-5BA0C9E167CB}" srcOrd="0" destOrd="0" presId="urn:microsoft.com/office/officeart/2005/8/layout/hierarchy1"/>
    <dgm:cxn modelId="{803AF0EF-78B0-4F68-809A-A61AB4555D90}" type="presParOf" srcId="{7FBC63EB-802E-441A-83BD-7895DCCE78DB}" destId="{6F640D18-D426-49B6-866E-F6AECBE10D9F}" srcOrd="1" destOrd="0" presId="urn:microsoft.com/office/officeart/2005/8/layout/hierarchy1"/>
    <dgm:cxn modelId="{BA929448-5709-400B-80DF-11223FDCF825}" type="presParOf" srcId="{C78AC50F-347B-4E6A-8D99-A175CC3E8116}" destId="{580A2EB5-58E6-44C5-A5D9-7F1E17FD1E15}" srcOrd="1" destOrd="0" presId="urn:microsoft.com/office/officeart/2005/8/layout/hierarchy1"/>
    <dgm:cxn modelId="{36C3175B-B43D-4CD5-98C1-1510FD48B897}" type="presParOf" srcId="{3B1C0917-BCB9-427F-8A23-82F1F8EC3715}" destId="{073E2E46-2AAF-429B-928A-74680765C14F}" srcOrd="2" destOrd="0" presId="urn:microsoft.com/office/officeart/2005/8/layout/hierarchy1"/>
    <dgm:cxn modelId="{D3C66BB8-7A51-4C78-8360-CE3E4A7795C1}" type="presParOf" srcId="{3B1C0917-BCB9-427F-8A23-82F1F8EC3715}" destId="{29E57028-9144-496D-A4FB-6954447952AB}" srcOrd="3" destOrd="0" presId="urn:microsoft.com/office/officeart/2005/8/layout/hierarchy1"/>
    <dgm:cxn modelId="{96A2F2E7-AB52-4D79-B89D-782A4C84E66F}" type="presParOf" srcId="{29E57028-9144-496D-A4FB-6954447952AB}" destId="{FF00F76E-00F7-42AB-AF28-9D1E7EFCC08D}" srcOrd="0" destOrd="0" presId="urn:microsoft.com/office/officeart/2005/8/layout/hierarchy1"/>
    <dgm:cxn modelId="{24AC12E1-5BE5-427E-9DFA-62088D3EE390}" type="presParOf" srcId="{FF00F76E-00F7-42AB-AF28-9D1E7EFCC08D}" destId="{F3475853-31FB-4E40-8DAB-FE6318B45CAD}" srcOrd="0" destOrd="0" presId="urn:microsoft.com/office/officeart/2005/8/layout/hierarchy1"/>
    <dgm:cxn modelId="{F190D99E-4B07-48DC-ADF7-CB81F4F29BC7}" type="presParOf" srcId="{FF00F76E-00F7-42AB-AF28-9D1E7EFCC08D}" destId="{8BCE00F0-7978-490F-85DE-B6BCA89FB04F}" srcOrd="1" destOrd="0" presId="urn:microsoft.com/office/officeart/2005/8/layout/hierarchy1"/>
    <dgm:cxn modelId="{38C6845D-5009-4AF2-A8AA-6ABBBC3239E7}" type="presParOf" srcId="{29E57028-9144-496D-A4FB-6954447952AB}" destId="{858C1187-1350-4BF8-9E70-B7DDF03EC0E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E7C25A-6CB6-40A0-969A-21AA1A34254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ED24118E-A1FF-4C73-BE7C-6DA83E2D61AD}">
      <dgm:prSet phldrT="[Texto]" custT="1"/>
      <dgm:spPr/>
      <dgm:t>
        <a:bodyPr/>
        <a:lstStyle/>
        <a:p>
          <a:r>
            <a:rPr lang="es-EC" sz="2000" dirty="0"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rPr>
            <a:t>Se tomó 3 gr de cada muestra y se colocó en un crisol de porcelana. Las muestras son quemadas dentro de la cámara extractora de gases, luego se procede a colocar el crisol en la mufla durante 24 horas</a:t>
          </a:r>
        </a:p>
      </dgm:t>
    </dgm:pt>
    <dgm:pt modelId="{1AED1BA8-B70C-4007-A504-7C6969037EF4}" type="parTrans" cxnId="{2DB233C6-5C69-45A6-B73D-F9050CCB04BD}">
      <dgm:prSet/>
      <dgm:spPr/>
      <dgm:t>
        <a:bodyPr/>
        <a:lstStyle/>
        <a:p>
          <a:endParaRPr lang="es-EC"/>
        </a:p>
      </dgm:t>
    </dgm:pt>
    <dgm:pt modelId="{4A7006CE-056A-4DDE-8690-183C32DEDF35}" type="sibTrans" cxnId="{2DB233C6-5C69-45A6-B73D-F9050CCB04BD}">
      <dgm:prSet/>
      <dgm:spPr/>
      <dgm:t>
        <a:bodyPr/>
        <a:lstStyle/>
        <a:p>
          <a:endParaRPr lang="es-EC"/>
        </a:p>
      </dgm:t>
    </dgm:pt>
    <dgm:pt modelId="{4B19310A-6707-4DE7-BD9E-52F0D0BE2BE9}">
      <dgm:prSet phldrT="[Texto]" custT="1"/>
      <dgm:spPr/>
      <dgm:t>
        <a:bodyPr/>
        <a:lstStyle/>
        <a:p>
          <a:r>
            <a:rPr lang="es-EC" sz="2000" dirty="0"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rPr>
            <a:t>Se coloca 10 ml de Ácido Clorhídrico  2M y 2ml de agua </a:t>
          </a:r>
          <a:r>
            <a:rPr lang="es-EC" sz="2000" dirty="0" err="1"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rPr>
            <a:t>desionizada</a:t>
          </a:r>
          <a:r>
            <a:rPr lang="es-EC" sz="2000" dirty="0"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rPr>
            <a:t>, después se preparan 3 soluciones: Vanadato de amonio, Molibdato de amonio y Ácido nítrico las cuales se mezcla con las muestras en partes iguales dependiendo se deja reposar durante 1 hora.</a:t>
          </a:r>
        </a:p>
      </dgm:t>
    </dgm:pt>
    <dgm:pt modelId="{D153970D-F57F-40A6-A9F6-5B7ED585F83C}" type="parTrans" cxnId="{5FC81F7D-56CD-4188-AE1A-2DA7F69ED1B3}">
      <dgm:prSet/>
      <dgm:spPr/>
      <dgm:t>
        <a:bodyPr/>
        <a:lstStyle/>
        <a:p>
          <a:endParaRPr lang="es-EC"/>
        </a:p>
      </dgm:t>
    </dgm:pt>
    <dgm:pt modelId="{1200E783-7977-4A6B-92AA-10F79871B7F5}" type="sibTrans" cxnId="{5FC81F7D-56CD-4188-AE1A-2DA7F69ED1B3}">
      <dgm:prSet/>
      <dgm:spPr/>
      <dgm:t>
        <a:bodyPr/>
        <a:lstStyle/>
        <a:p>
          <a:endParaRPr lang="es-EC"/>
        </a:p>
      </dgm:t>
    </dgm:pt>
    <dgm:pt modelId="{6706E03B-D56A-4FAA-9DD6-8D22FA976E1B}">
      <dgm:prSet phldrT="[Texto]" custT="1"/>
      <dgm:spPr/>
      <dgm:t>
        <a:bodyPr/>
        <a:lstStyle/>
        <a:p>
          <a:r>
            <a:rPr lang="es-EC" sz="2000" dirty="0"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rPr>
            <a:t>Finalmente se lleva las muestras para que sean analizadas en el espectrofotómetro previamente calibrado en una curva de fosforo</a:t>
          </a:r>
        </a:p>
      </dgm:t>
    </dgm:pt>
    <dgm:pt modelId="{944F8409-1934-41CB-BDCE-9D388413D90C}" type="parTrans" cxnId="{8640FFF2-9277-4004-83A2-B3BACD711EEB}">
      <dgm:prSet/>
      <dgm:spPr/>
      <dgm:t>
        <a:bodyPr/>
        <a:lstStyle/>
        <a:p>
          <a:endParaRPr lang="es-EC"/>
        </a:p>
      </dgm:t>
    </dgm:pt>
    <dgm:pt modelId="{C71B52EF-88B4-47A8-A565-3B8CD6B1FB79}" type="sibTrans" cxnId="{8640FFF2-9277-4004-83A2-B3BACD711EEB}">
      <dgm:prSet/>
      <dgm:spPr/>
      <dgm:t>
        <a:bodyPr/>
        <a:lstStyle/>
        <a:p>
          <a:endParaRPr lang="es-EC"/>
        </a:p>
      </dgm:t>
    </dgm:pt>
    <dgm:pt modelId="{0103988A-1403-47F4-8D39-CD7D5B327B2A}" type="pres">
      <dgm:prSet presAssocID="{68E7C25A-6CB6-40A0-969A-21AA1A34254D}" presName="outerComposite" presStyleCnt="0">
        <dgm:presLayoutVars>
          <dgm:chMax val="5"/>
          <dgm:dir/>
          <dgm:resizeHandles val="exact"/>
        </dgm:presLayoutVars>
      </dgm:prSet>
      <dgm:spPr/>
    </dgm:pt>
    <dgm:pt modelId="{AF33F44D-2143-441C-AAF8-0D7F566B9EE6}" type="pres">
      <dgm:prSet presAssocID="{68E7C25A-6CB6-40A0-969A-21AA1A34254D}" presName="dummyMaxCanvas" presStyleCnt="0">
        <dgm:presLayoutVars/>
      </dgm:prSet>
      <dgm:spPr/>
    </dgm:pt>
    <dgm:pt modelId="{DC28A083-BF36-4A15-BB6E-C2353743C7F9}" type="pres">
      <dgm:prSet presAssocID="{68E7C25A-6CB6-40A0-969A-21AA1A34254D}" presName="ThreeNodes_1" presStyleLbl="node1" presStyleIdx="0" presStyleCnt="3">
        <dgm:presLayoutVars>
          <dgm:bulletEnabled val="1"/>
        </dgm:presLayoutVars>
      </dgm:prSet>
      <dgm:spPr/>
    </dgm:pt>
    <dgm:pt modelId="{F827F9C8-A5B2-4D85-BBAF-5DBDE77FA6AC}" type="pres">
      <dgm:prSet presAssocID="{68E7C25A-6CB6-40A0-969A-21AA1A34254D}" presName="ThreeNodes_2" presStyleLbl="node1" presStyleIdx="1" presStyleCnt="3">
        <dgm:presLayoutVars>
          <dgm:bulletEnabled val="1"/>
        </dgm:presLayoutVars>
      </dgm:prSet>
      <dgm:spPr/>
    </dgm:pt>
    <dgm:pt modelId="{79B9131A-AE69-43DD-9986-3E99CD904293}" type="pres">
      <dgm:prSet presAssocID="{68E7C25A-6CB6-40A0-969A-21AA1A34254D}" presName="ThreeNodes_3" presStyleLbl="node1" presStyleIdx="2" presStyleCnt="3">
        <dgm:presLayoutVars>
          <dgm:bulletEnabled val="1"/>
        </dgm:presLayoutVars>
      </dgm:prSet>
      <dgm:spPr/>
    </dgm:pt>
    <dgm:pt modelId="{2C94645E-04B6-4C2F-BBE9-F09FB5D714F8}" type="pres">
      <dgm:prSet presAssocID="{68E7C25A-6CB6-40A0-969A-21AA1A34254D}" presName="ThreeConn_1-2" presStyleLbl="fgAccFollowNode1" presStyleIdx="0" presStyleCnt="2">
        <dgm:presLayoutVars>
          <dgm:bulletEnabled val="1"/>
        </dgm:presLayoutVars>
      </dgm:prSet>
      <dgm:spPr/>
    </dgm:pt>
    <dgm:pt modelId="{D75B200B-DB1A-4639-B3E9-12E97343D28E}" type="pres">
      <dgm:prSet presAssocID="{68E7C25A-6CB6-40A0-969A-21AA1A34254D}" presName="ThreeConn_2-3" presStyleLbl="fgAccFollowNode1" presStyleIdx="1" presStyleCnt="2">
        <dgm:presLayoutVars>
          <dgm:bulletEnabled val="1"/>
        </dgm:presLayoutVars>
      </dgm:prSet>
      <dgm:spPr/>
    </dgm:pt>
    <dgm:pt modelId="{6D552290-199A-4617-B645-0983013B57A7}" type="pres">
      <dgm:prSet presAssocID="{68E7C25A-6CB6-40A0-969A-21AA1A34254D}" presName="ThreeNodes_1_text" presStyleLbl="node1" presStyleIdx="2" presStyleCnt="3">
        <dgm:presLayoutVars>
          <dgm:bulletEnabled val="1"/>
        </dgm:presLayoutVars>
      </dgm:prSet>
      <dgm:spPr/>
    </dgm:pt>
    <dgm:pt modelId="{A508F745-D49D-4A64-ADB8-AD45926DA74D}" type="pres">
      <dgm:prSet presAssocID="{68E7C25A-6CB6-40A0-969A-21AA1A34254D}" presName="ThreeNodes_2_text" presStyleLbl="node1" presStyleIdx="2" presStyleCnt="3">
        <dgm:presLayoutVars>
          <dgm:bulletEnabled val="1"/>
        </dgm:presLayoutVars>
      </dgm:prSet>
      <dgm:spPr/>
    </dgm:pt>
    <dgm:pt modelId="{2655194D-2CBA-4452-B497-EF40665319F2}" type="pres">
      <dgm:prSet presAssocID="{68E7C25A-6CB6-40A0-969A-21AA1A34254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41B8900-922C-4288-85A0-38C232F992DB}" type="presOf" srcId="{4A7006CE-056A-4DDE-8690-183C32DEDF35}" destId="{2C94645E-04B6-4C2F-BBE9-F09FB5D714F8}" srcOrd="0" destOrd="0" presId="urn:microsoft.com/office/officeart/2005/8/layout/vProcess5"/>
    <dgm:cxn modelId="{F671A30A-A6C1-429B-A614-D815EE111DE4}" type="presOf" srcId="{ED24118E-A1FF-4C73-BE7C-6DA83E2D61AD}" destId="{DC28A083-BF36-4A15-BB6E-C2353743C7F9}" srcOrd="0" destOrd="0" presId="urn:microsoft.com/office/officeart/2005/8/layout/vProcess5"/>
    <dgm:cxn modelId="{0D8E013F-353F-4143-9A9B-9C6434CDECA1}" type="presOf" srcId="{4B19310A-6707-4DE7-BD9E-52F0D0BE2BE9}" destId="{F827F9C8-A5B2-4D85-BBAF-5DBDE77FA6AC}" srcOrd="0" destOrd="0" presId="urn:microsoft.com/office/officeart/2005/8/layout/vProcess5"/>
    <dgm:cxn modelId="{EE8DD059-5298-4B8B-AB9C-4978E8E225E9}" type="presOf" srcId="{1200E783-7977-4A6B-92AA-10F79871B7F5}" destId="{D75B200B-DB1A-4639-B3E9-12E97343D28E}" srcOrd="0" destOrd="0" presId="urn:microsoft.com/office/officeart/2005/8/layout/vProcess5"/>
    <dgm:cxn modelId="{5FC81F7D-56CD-4188-AE1A-2DA7F69ED1B3}" srcId="{68E7C25A-6CB6-40A0-969A-21AA1A34254D}" destId="{4B19310A-6707-4DE7-BD9E-52F0D0BE2BE9}" srcOrd="1" destOrd="0" parTransId="{D153970D-F57F-40A6-A9F6-5B7ED585F83C}" sibTransId="{1200E783-7977-4A6B-92AA-10F79871B7F5}"/>
    <dgm:cxn modelId="{D866C896-AFB4-481B-BA2E-828D9DDDB757}" type="presOf" srcId="{6706E03B-D56A-4FAA-9DD6-8D22FA976E1B}" destId="{2655194D-2CBA-4452-B497-EF40665319F2}" srcOrd="1" destOrd="0" presId="urn:microsoft.com/office/officeart/2005/8/layout/vProcess5"/>
    <dgm:cxn modelId="{A3B550A3-2C06-4AD9-A0D8-DF48EADEAA1B}" type="presOf" srcId="{68E7C25A-6CB6-40A0-969A-21AA1A34254D}" destId="{0103988A-1403-47F4-8D39-CD7D5B327B2A}" srcOrd="0" destOrd="0" presId="urn:microsoft.com/office/officeart/2005/8/layout/vProcess5"/>
    <dgm:cxn modelId="{F59976B0-BBF5-4DC6-A19B-795803372080}" type="presOf" srcId="{4B19310A-6707-4DE7-BD9E-52F0D0BE2BE9}" destId="{A508F745-D49D-4A64-ADB8-AD45926DA74D}" srcOrd="1" destOrd="0" presId="urn:microsoft.com/office/officeart/2005/8/layout/vProcess5"/>
    <dgm:cxn modelId="{BAC97ABD-ED28-4DB6-86A3-BE0EC4D0A0AE}" type="presOf" srcId="{ED24118E-A1FF-4C73-BE7C-6DA83E2D61AD}" destId="{6D552290-199A-4617-B645-0983013B57A7}" srcOrd="1" destOrd="0" presId="urn:microsoft.com/office/officeart/2005/8/layout/vProcess5"/>
    <dgm:cxn modelId="{2DB233C6-5C69-45A6-B73D-F9050CCB04BD}" srcId="{68E7C25A-6CB6-40A0-969A-21AA1A34254D}" destId="{ED24118E-A1FF-4C73-BE7C-6DA83E2D61AD}" srcOrd="0" destOrd="0" parTransId="{1AED1BA8-B70C-4007-A504-7C6969037EF4}" sibTransId="{4A7006CE-056A-4DDE-8690-183C32DEDF35}"/>
    <dgm:cxn modelId="{B4CB3BCA-CE00-4CC6-8D9C-ED86DD3BD0C1}" type="presOf" srcId="{6706E03B-D56A-4FAA-9DD6-8D22FA976E1B}" destId="{79B9131A-AE69-43DD-9986-3E99CD904293}" srcOrd="0" destOrd="0" presId="urn:microsoft.com/office/officeart/2005/8/layout/vProcess5"/>
    <dgm:cxn modelId="{8640FFF2-9277-4004-83A2-B3BACD711EEB}" srcId="{68E7C25A-6CB6-40A0-969A-21AA1A34254D}" destId="{6706E03B-D56A-4FAA-9DD6-8D22FA976E1B}" srcOrd="2" destOrd="0" parTransId="{944F8409-1934-41CB-BDCE-9D388413D90C}" sibTransId="{C71B52EF-88B4-47A8-A565-3B8CD6B1FB79}"/>
    <dgm:cxn modelId="{0C0B6776-1815-4A24-B1AE-4736B8398C5C}" type="presParOf" srcId="{0103988A-1403-47F4-8D39-CD7D5B327B2A}" destId="{AF33F44D-2143-441C-AAF8-0D7F566B9EE6}" srcOrd="0" destOrd="0" presId="urn:microsoft.com/office/officeart/2005/8/layout/vProcess5"/>
    <dgm:cxn modelId="{45A2DA6C-5155-4DF1-9012-4B12F3D165EF}" type="presParOf" srcId="{0103988A-1403-47F4-8D39-CD7D5B327B2A}" destId="{DC28A083-BF36-4A15-BB6E-C2353743C7F9}" srcOrd="1" destOrd="0" presId="urn:microsoft.com/office/officeart/2005/8/layout/vProcess5"/>
    <dgm:cxn modelId="{634D37A8-4373-4C76-9A0E-F0CCD08D3601}" type="presParOf" srcId="{0103988A-1403-47F4-8D39-CD7D5B327B2A}" destId="{F827F9C8-A5B2-4D85-BBAF-5DBDE77FA6AC}" srcOrd="2" destOrd="0" presId="urn:microsoft.com/office/officeart/2005/8/layout/vProcess5"/>
    <dgm:cxn modelId="{87F12D5A-2A32-4BF3-9D0C-69613212AB0D}" type="presParOf" srcId="{0103988A-1403-47F4-8D39-CD7D5B327B2A}" destId="{79B9131A-AE69-43DD-9986-3E99CD904293}" srcOrd="3" destOrd="0" presId="urn:microsoft.com/office/officeart/2005/8/layout/vProcess5"/>
    <dgm:cxn modelId="{8FA4C7C8-286D-4AF9-8E79-3EC92ED1BE85}" type="presParOf" srcId="{0103988A-1403-47F4-8D39-CD7D5B327B2A}" destId="{2C94645E-04B6-4C2F-BBE9-F09FB5D714F8}" srcOrd="4" destOrd="0" presId="urn:microsoft.com/office/officeart/2005/8/layout/vProcess5"/>
    <dgm:cxn modelId="{4DFB65E6-BFEB-4474-86BF-8D52E29D1D75}" type="presParOf" srcId="{0103988A-1403-47F4-8D39-CD7D5B327B2A}" destId="{D75B200B-DB1A-4639-B3E9-12E97343D28E}" srcOrd="5" destOrd="0" presId="urn:microsoft.com/office/officeart/2005/8/layout/vProcess5"/>
    <dgm:cxn modelId="{7C147230-7E61-45E4-9C32-EF92FE574A02}" type="presParOf" srcId="{0103988A-1403-47F4-8D39-CD7D5B327B2A}" destId="{6D552290-199A-4617-B645-0983013B57A7}" srcOrd="6" destOrd="0" presId="urn:microsoft.com/office/officeart/2005/8/layout/vProcess5"/>
    <dgm:cxn modelId="{B6D43959-5025-494B-A7C8-C862A88EE784}" type="presParOf" srcId="{0103988A-1403-47F4-8D39-CD7D5B327B2A}" destId="{A508F745-D49D-4A64-ADB8-AD45926DA74D}" srcOrd="7" destOrd="0" presId="urn:microsoft.com/office/officeart/2005/8/layout/vProcess5"/>
    <dgm:cxn modelId="{41991634-41E9-44DA-AF51-A6EE82AE2C41}" type="presParOf" srcId="{0103988A-1403-47F4-8D39-CD7D5B327B2A}" destId="{2655194D-2CBA-4452-B497-EF40665319F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E2E46-2AAF-429B-928A-74680765C14F}">
      <dsp:nvSpPr>
        <dsp:cNvPr id="0" name=""/>
        <dsp:cNvSpPr/>
      </dsp:nvSpPr>
      <dsp:spPr>
        <a:xfrm>
          <a:off x="6713783" y="1328289"/>
          <a:ext cx="1276595" cy="607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022"/>
              </a:lnTo>
              <a:lnTo>
                <a:pt x="1276595" y="414022"/>
              </a:lnTo>
              <a:lnTo>
                <a:pt x="1276595" y="6075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FDBC7-E933-43E8-8357-BAA7AAFE28BD}">
      <dsp:nvSpPr>
        <dsp:cNvPr id="0" name=""/>
        <dsp:cNvSpPr/>
      </dsp:nvSpPr>
      <dsp:spPr>
        <a:xfrm>
          <a:off x="5437188" y="3262331"/>
          <a:ext cx="2553190" cy="607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022"/>
              </a:lnTo>
              <a:lnTo>
                <a:pt x="2553190" y="414022"/>
              </a:lnTo>
              <a:lnTo>
                <a:pt x="2553190" y="60754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2F0B-E8C9-45A0-9EC5-6FE2C32F8C44}">
      <dsp:nvSpPr>
        <dsp:cNvPr id="0" name=""/>
        <dsp:cNvSpPr/>
      </dsp:nvSpPr>
      <dsp:spPr>
        <a:xfrm>
          <a:off x="5391468" y="3262331"/>
          <a:ext cx="91440" cy="607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54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F65C4-9B5B-43A9-ACAD-C5E53DA337C9}">
      <dsp:nvSpPr>
        <dsp:cNvPr id="0" name=""/>
        <dsp:cNvSpPr/>
      </dsp:nvSpPr>
      <dsp:spPr>
        <a:xfrm>
          <a:off x="2883998" y="3262331"/>
          <a:ext cx="2553190" cy="607543"/>
        </a:xfrm>
        <a:custGeom>
          <a:avLst/>
          <a:gdLst/>
          <a:ahLst/>
          <a:cxnLst/>
          <a:rect l="0" t="0" r="0" b="0"/>
          <a:pathLst>
            <a:path>
              <a:moveTo>
                <a:pt x="2553190" y="0"/>
              </a:moveTo>
              <a:lnTo>
                <a:pt x="2553190" y="414022"/>
              </a:lnTo>
              <a:lnTo>
                <a:pt x="0" y="414022"/>
              </a:lnTo>
              <a:lnTo>
                <a:pt x="0" y="60754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783D2-2FDA-4A63-B8B1-B73EE193AD67}">
      <dsp:nvSpPr>
        <dsp:cNvPr id="0" name=""/>
        <dsp:cNvSpPr/>
      </dsp:nvSpPr>
      <dsp:spPr>
        <a:xfrm>
          <a:off x="5437188" y="1328289"/>
          <a:ext cx="1276595" cy="607543"/>
        </a:xfrm>
        <a:custGeom>
          <a:avLst/>
          <a:gdLst/>
          <a:ahLst/>
          <a:cxnLst/>
          <a:rect l="0" t="0" r="0" b="0"/>
          <a:pathLst>
            <a:path>
              <a:moveTo>
                <a:pt x="1276595" y="0"/>
              </a:moveTo>
              <a:lnTo>
                <a:pt x="1276595" y="414022"/>
              </a:lnTo>
              <a:lnTo>
                <a:pt x="0" y="414022"/>
              </a:lnTo>
              <a:lnTo>
                <a:pt x="0" y="6075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1C44D-891C-43F2-8417-8F54D6C84A95}">
      <dsp:nvSpPr>
        <dsp:cNvPr id="0" name=""/>
        <dsp:cNvSpPr/>
      </dsp:nvSpPr>
      <dsp:spPr>
        <a:xfrm>
          <a:off x="5669296" y="1791"/>
          <a:ext cx="2088973" cy="1326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F92936-0F64-4BDF-BBF9-076E354D1F08}">
      <dsp:nvSpPr>
        <dsp:cNvPr id="0" name=""/>
        <dsp:cNvSpPr/>
      </dsp:nvSpPr>
      <dsp:spPr>
        <a:xfrm>
          <a:off x="5901404" y="222294"/>
          <a:ext cx="2088973" cy="1326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300" kern="1200" dirty="0"/>
        </a:p>
      </dsp:txBody>
      <dsp:txXfrm>
        <a:off x="5940256" y="261146"/>
        <a:ext cx="2011269" cy="1248794"/>
      </dsp:txXfrm>
    </dsp:sp>
    <dsp:sp modelId="{592C157C-E094-4C29-AA1D-917D82C241FF}">
      <dsp:nvSpPr>
        <dsp:cNvPr id="0" name=""/>
        <dsp:cNvSpPr/>
      </dsp:nvSpPr>
      <dsp:spPr>
        <a:xfrm>
          <a:off x="4392701" y="1935832"/>
          <a:ext cx="2088973" cy="13264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C6C6E-96FB-498F-A48F-540B707FE5A1}">
      <dsp:nvSpPr>
        <dsp:cNvPr id="0" name=""/>
        <dsp:cNvSpPr/>
      </dsp:nvSpPr>
      <dsp:spPr>
        <a:xfrm>
          <a:off x="4624809" y="2156335"/>
          <a:ext cx="2088973" cy="1326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Poca disponibilidad en suelos </a:t>
          </a:r>
        </a:p>
      </dsp:txBody>
      <dsp:txXfrm>
        <a:off x="4663661" y="2195187"/>
        <a:ext cx="2011269" cy="1248794"/>
      </dsp:txXfrm>
    </dsp:sp>
    <dsp:sp modelId="{98110C0E-2E9E-47CC-8BE7-D30604A9E051}">
      <dsp:nvSpPr>
        <dsp:cNvPr id="0" name=""/>
        <dsp:cNvSpPr/>
      </dsp:nvSpPr>
      <dsp:spPr>
        <a:xfrm>
          <a:off x="1839511" y="3869874"/>
          <a:ext cx="2088973" cy="13264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845F1-6F41-4560-964C-FEE0461E0A78}">
      <dsp:nvSpPr>
        <dsp:cNvPr id="0" name=""/>
        <dsp:cNvSpPr/>
      </dsp:nvSpPr>
      <dsp:spPr>
        <a:xfrm>
          <a:off x="2071619" y="4090377"/>
          <a:ext cx="2088973" cy="1326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Ubicación geográfica muy alta</a:t>
          </a:r>
        </a:p>
      </dsp:txBody>
      <dsp:txXfrm>
        <a:off x="2110471" y="4129229"/>
        <a:ext cx="2011269" cy="1248794"/>
      </dsp:txXfrm>
    </dsp:sp>
    <dsp:sp modelId="{33BA0979-835D-4E1D-8130-6B473D4BCDDE}">
      <dsp:nvSpPr>
        <dsp:cNvPr id="0" name=""/>
        <dsp:cNvSpPr/>
      </dsp:nvSpPr>
      <dsp:spPr>
        <a:xfrm>
          <a:off x="4392701" y="3869874"/>
          <a:ext cx="2088973" cy="13264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C7336-15FF-48A8-B45C-9C1C2DC4F470}">
      <dsp:nvSpPr>
        <dsp:cNvPr id="0" name=""/>
        <dsp:cNvSpPr/>
      </dsp:nvSpPr>
      <dsp:spPr>
        <a:xfrm>
          <a:off x="4624809" y="4090377"/>
          <a:ext cx="2088973" cy="1326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Bajas densidades aparentes</a:t>
          </a:r>
        </a:p>
      </dsp:txBody>
      <dsp:txXfrm>
        <a:off x="4663661" y="4129229"/>
        <a:ext cx="2011269" cy="1248794"/>
      </dsp:txXfrm>
    </dsp:sp>
    <dsp:sp modelId="{001FE880-E447-4A00-8356-5BA0C9E167CB}">
      <dsp:nvSpPr>
        <dsp:cNvPr id="0" name=""/>
        <dsp:cNvSpPr/>
      </dsp:nvSpPr>
      <dsp:spPr>
        <a:xfrm>
          <a:off x="6945891" y="3869874"/>
          <a:ext cx="2088973" cy="13264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40D18-D426-49B6-866E-F6AECBE10D9F}">
      <dsp:nvSpPr>
        <dsp:cNvPr id="0" name=""/>
        <dsp:cNvSpPr/>
      </dsp:nvSpPr>
      <dsp:spPr>
        <a:xfrm>
          <a:off x="7177999" y="4090377"/>
          <a:ext cx="2088973" cy="1326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Elevada retención de agua </a:t>
          </a:r>
        </a:p>
      </dsp:txBody>
      <dsp:txXfrm>
        <a:off x="7216851" y="4129229"/>
        <a:ext cx="2011269" cy="1248794"/>
      </dsp:txXfrm>
    </dsp:sp>
    <dsp:sp modelId="{F3475853-31FB-4E40-8DAB-FE6318B45CAD}">
      <dsp:nvSpPr>
        <dsp:cNvPr id="0" name=""/>
        <dsp:cNvSpPr/>
      </dsp:nvSpPr>
      <dsp:spPr>
        <a:xfrm>
          <a:off x="6945891" y="1935832"/>
          <a:ext cx="2088973" cy="13264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E00F0-7978-490F-85DE-B6BCA89FB04F}">
      <dsp:nvSpPr>
        <dsp:cNvPr id="0" name=""/>
        <dsp:cNvSpPr/>
      </dsp:nvSpPr>
      <dsp:spPr>
        <a:xfrm>
          <a:off x="7177999" y="2156335"/>
          <a:ext cx="2088973" cy="1326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Elemento más limitante </a:t>
          </a:r>
        </a:p>
      </dsp:txBody>
      <dsp:txXfrm>
        <a:off x="7216851" y="2195187"/>
        <a:ext cx="2011269" cy="1248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8A083-BF36-4A15-BB6E-C2353743C7F9}">
      <dsp:nvSpPr>
        <dsp:cNvPr id="0" name=""/>
        <dsp:cNvSpPr/>
      </dsp:nvSpPr>
      <dsp:spPr>
        <a:xfrm>
          <a:off x="0" y="0"/>
          <a:ext cx="8171049" cy="14691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rPr>
            <a:t>Se tomó 3 gr de cada muestra y se colocó en un crisol de porcelana. Las muestras son quemadas dentro de la cámara extractora de gases, luego se procede a colocar el crisol en la mufla durante 24 horas</a:t>
          </a:r>
        </a:p>
      </dsp:txBody>
      <dsp:txXfrm>
        <a:off x="43031" y="43031"/>
        <a:ext cx="6585687" cy="1383119"/>
      </dsp:txXfrm>
    </dsp:sp>
    <dsp:sp modelId="{F827F9C8-A5B2-4D85-BBAF-5DBDE77FA6AC}">
      <dsp:nvSpPr>
        <dsp:cNvPr id="0" name=""/>
        <dsp:cNvSpPr/>
      </dsp:nvSpPr>
      <dsp:spPr>
        <a:xfrm>
          <a:off x="720974" y="1714044"/>
          <a:ext cx="8171049" cy="1469181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rPr>
            <a:t>Se coloca 10 ml de Ácido Clorhídrico  2M y 2ml de agua </a:t>
          </a:r>
          <a:r>
            <a:rPr lang="es-EC" sz="2000" kern="1200" dirty="0" err="1"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rPr>
            <a:t>desionizada</a:t>
          </a:r>
          <a:r>
            <a:rPr lang="es-EC" sz="2000" kern="1200" dirty="0"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rPr>
            <a:t>, después se preparan 3 soluciones: Vanadato de amonio, Molibdato de amonio y Ácido nítrico las cuales se mezcla con las muestras en partes iguales dependiendo se deja reposar durante 1 hora.</a:t>
          </a:r>
        </a:p>
      </dsp:txBody>
      <dsp:txXfrm>
        <a:off x="764005" y="1757075"/>
        <a:ext cx="6409044" cy="1383119"/>
      </dsp:txXfrm>
    </dsp:sp>
    <dsp:sp modelId="{79B9131A-AE69-43DD-9986-3E99CD904293}">
      <dsp:nvSpPr>
        <dsp:cNvPr id="0" name=""/>
        <dsp:cNvSpPr/>
      </dsp:nvSpPr>
      <dsp:spPr>
        <a:xfrm>
          <a:off x="1441949" y="3428088"/>
          <a:ext cx="8171049" cy="1469181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rPr>
            <a:t>Finalmente se lleva las muestras para que sean analizadas en el espectrofotómetro previamente calibrado en una curva de fosforo</a:t>
          </a:r>
        </a:p>
      </dsp:txBody>
      <dsp:txXfrm>
        <a:off x="1484980" y="3471119"/>
        <a:ext cx="6409044" cy="1383119"/>
      </dsp:txXfrm>
    </dsp:sp>
    <dsp:sp modelId="{2C94645E-04B6-4C2F-BBE9-F09FB5D714F8}">
      <dsp:nvSpPr>
        <dsp:cNvPr id="0" name=""/>
        <dsp:cNvSpPr/>
      </dsp:nvSpPr>
      <dsp:spPr>
        <a:xfrm>
          <a:off x="7216081" y="1114128"/>
          <a:ext cx="954967" cy="9549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>
        <a:off x="7430949" y="1114128"/>
        <a:ext cx="525231" cy="718613"/>
      </dsp:txXfrm>
    </dsp:sp>
    <dsp:sp modelId="{D75B200B-DB1A-4639-B3E9-12E97343D28E}">
      <dsp:nvSpPr>
        <dsp:cNvPr id="0" name=""/>
        <dsp:cNvSpPr/>
      </dsp:nvSpPr>
      <dsp:spPr>
        <a:xfrm>
          <a:off x="7937056" y="2818378"/>
          <a:ext cx="954967" cy="9549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>
        <a:off x="8151924" y="2818378"/>
        <a:ext cx="525231" cy="718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C29C1-5700-4A9E-9145-D87CE590DEEF}" type="datetimeFigureOut">
              <a:rPr lang="es-EC" smtClean="0"/>
              <a:pPr/>
              <a:t>6/1/2019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AF99E-6D74-447E-B57D-3007C77F0FE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6168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73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37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81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34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42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81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43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60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38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24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12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26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06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00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18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77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61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49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57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8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75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0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5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2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3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050"/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05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05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05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89984" y="260353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 sz="1350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935" y="115888"/>
            <a:ext cx="4417484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882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163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3462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051AE5A9-CDC8-4E90-A896-10FA9FAE5485}" type="datetimeFigureOut">
              <a:rPr lang="es-EC" smtClean="0"/>
              <a:pPr/>
              <a:t>6/1/2019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6868DCA-1376-4BF8-8049-D3FB3EDE212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682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8470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0983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955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354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558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20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2744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6944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3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 sz="135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2" y="6308728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 sz="135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9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C" sz="135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9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C" sz="1350"/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/>
        </p:nvPicPr>
        <p:blipFill>
          <a:blip r:embed="rId14" cstate="print"/>
          <a:srcRect l="3070"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107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3429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685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0287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bg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bg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7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.jpeg"/><Relationship Id="rId3" Type="http://schemas.openxmlformats.org/officeDocument/2006/relationships/image" Target="../media/image5.png"/><Relationship Id="rId21" Type="http://schemas.openxmlformats.org/officeDocument/2006/relationships/image" Target="../media/image20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1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69" y="216715"/>
            <a:ext cx="308625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674253" y="1141964"/>
            <a:ext cx="965915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600" b="1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DEPARTAMENTO DE CIENCIAS DE LA VIDA Y DE LA  AGRICULTURA</a:t>
            </a:r>
          </a:p>
          <a:p>
            <a:pPr algn="ctr"/>
            <a:r>
              <a:rPr lang="es-ES" sz="1600" b="1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CARRERA DE INGENIERÍA  AGROPECUARIA </a:t>
            </a:r>
          </a:p>
          <a:p>
            <a:pPr algn="ctr"/>
            <a:endParaRPr lang="es-ES" sz="1600" b="1" dirty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es-EC" sz="1600" b="1" spc="-10" dirty="0">
                <a:latin typeface="Times New Roman" pitchFamily="18" charset="0"/>
                <a:cs typeface="Times New Roman" pitchFamily="18" charset="0"/>
              </a:rPr>
              <a:t>TRABAJO </a:t>
            </a:r>
            <a:r>
              <a:rPr lang="es-EC" sz="1600" b="1" spc="-5" dirty="0">
                <a:latin typeface="Times New Roman" pitchFamily="18" charset="0"/>
                <a:cs typeface="Times New Roman" pitchFamily="18" charset="0"/>
              </a:rPr>
              <a:t>DE TITULACIÓN PREVIO </a:t>
            </a:r>
            <a:r>
              <a:rPr lang="es-EC" sz="16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C" sz="1600" b="1" spc="-5" dirty="0">
                <a:latin typeface="Times New Roman" pitchFamily="18" charset="0"/>
                <a:cs typeface="Times New Roman" pitchFamily="18" charset="0"/>
              </a:rPr>
              <a:t>LA OBTENCIÓN DEL TÍTULO DE  </a:t>
            </a:r>
            <a:r>
              <a:rPr lang="es-EC" sz="1600" b="1" spc="-10" dirty="0">
                <a:latin typeface="Times New Roman" pitchFamily="18" charset="0"/>
                <a:cs typeface="Times New Roman" pitchFamily="18" charset="0"/>
              </a:rPr>
              <a:t>INGENIERO</a:t>
            </a:r>
            <a:r>
              <a:rPr lang="es-EC" sz="16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600" b="1" spc="-10" dirty="0">
                <a:latin typeface="Times New Roman" pitchFamily="18" charset="0"/>
                <a:cs typeface="Times New Roman" pitchFamily="18" charset="0"/>
              </a:rPr>
              <a:t>AGROPECUARIO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es-EC" sz="1600" b="1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TEMA: “EFECTO DE LA FERTILIZACIÓN FOSFATADA SOBRE LA PRODUCCIÓN Y DIGESTIBILIDAD DE UNA MEZCLA FORRAJERA EN TRES DIFERENTES TIEMPOS DE CORTE”</a:t>
            </a:r>
            <a:endParaRPr lang="es-ES" sz="1600" b="1" dirty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/>
            <a:endParaRPr lang="es-EC" sz="1600" b="1" spc="-5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sz="1600" b="1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AUTORES: ALVEAR TOBAR, ANDRÉS PATRICIO</a:t>
            </a:r>
          </a:p>
          <a:p>
            <a:pPr algn="ctr"/>
            <a:r>
              <a:rPr lang="es-EC" sz="1600" b="1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                                  CABEZAS MAYORGA, VLADIMIR ROBERTO</a:t>
            </a:r>
          </a:p>
          <a:p>
            <a:pPr algn="ctr"/>
            <a:endParaRPr lang="es-EC" sz="1600" b="1" spc="-5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sz="1600" b="1" spc="-5" dirty="0">
                <a:latin typeface="Times New Roman" pitchFamily="18" charset="0"/>
                <a:cs typeface="Times New Roman" pitchFamily="18" charset="0"/>
              </a:rPr>
              <a:t>DIRECTOR: </a:t>
            </a:r>
            <a:r>
              <a:rPr lang="es-EC" sz="1600" b="1" dirty="0">
                <a:latin typeface="Times New Roman" pitchFamily="18" charset="0"/>
                <a:cs typeface="Times New Roman" pitchFamily="18" charset="0"/>
              </a:rPr>
              <a:t> ING. PAZMIÑO MORALES, JULIO CESAR 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C" sz="1600" b="1" dirty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/>
            <a:endParaRPr lang="es-EC" sz="1600" b="1" dirty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86360" algn="ctr">
              <a:lnSpc>
                <a:spcPct val="100000"/>
              </a:lnSpc>
            </a:pPr>
            <a:r>
              <a:rPr lang="es-EC" sz="1600" b="1" spc="-10" dirty="0">
                <a:latin typeface="Times New Roman" pitchFamily="18" charset="0"/>
                <a:cs typeface="Times New Roman" pitchFamily="18" charset="0"/>
              </a:rPr>
              <a:t>SANGOLQUÍ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  <a:p>
            <a:pPr marL="84455" algn="ctr">
              <a:lnSpc>
                <a:spcPct val="100000"/>
              </a:lnSpc>
            </a:pPr>
            <a:r>
              <a:rPr lang="es-EC" sz="1600" b="1" spc="5" dirty="0">
                <a:latin typeface="Times New Roman" pitchFamily="18" charset="0"/>
                <a:cs typeface="Times New Roman" pitchFamily="18" charset="0"/>
              </a:rPr>
              <a:t>2018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C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3FF12C5-B1E4-427D-AE5E-3AF17AC26782}"/>
              </a:ext>
            </a:extLst>
          </p:cNvPr>
          <p:cNvSpPr/>
          <p:nvPr/>
        </p:nvSpPr>
        <p:spPr>
          <a:xfrm>
            <a:off x="8956856" y="5218355"/>
            <a:ext cx="239997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>
                <a:solidFill>
                  <a:schemeClr val="bg1"/>
                </a:solidFill>
              </a:rPr>
              <a:t>Fase de Laboratorio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57B5572-FF7A-43B6-9F0C-E2FB1C390A9D}"/>
              </a:ext>
            </a:extLst>
          </p:cNvPr>
          <p:cNvSpPr txBox="1"/>
          <p:nvPr/>
        </p:nvSpPr>
        <p:spPr>
          <a:xfrm>
            <a:off x="7273461" y="2463754"/>
            <a:ext cx="491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de las unidad experimental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47DCBC-31E6-43B0-B62E-2BD6E481810A}"/>
              </a:ext>
            </a:extLst>
          </p:cNvPr>
          <p:cNvSpPr txBox="1"/>
          <p:nvPr/>
        </p:nvSpPr>
        <p:spPr>
          <a:xfrm>
            <a:off x="644778" y="580854"/>
            <a:ext cx="1728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Tratamientos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BFD95495-8082-49B9-9CF3-32DAAEF08B06}"/>
                  </a:ext>
                </a:extLst>
              </p:cNvPr>
              <p:cNvSpPr txBox="1"/>
              <p:nvPr/>
            </p:nvSpPr>
            <p:spPr>
              <a:xfrm>
                <a:off x="7935978" y="2863864"/>
                <a:ext cx="3593503" cy="2354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s-MX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MX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bloques de 12 unidades experimentales cada uno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MX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Cada unidad experimental de (3x3)= 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C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s-EC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MX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FD95495-8082-49B9-9CF3-32DAAEF08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978" y="2863864"/>
                <a:ext cx="3593503" cy="2354491"/>
              </a:xfrm>
              <a:prstGeom prst="rect">
                <a:avLst/>
              </a:prstGeom>
              <a:blipFill rotWithShape="0">
                <a:blip r:embed="rId2"/>
                <a:stretch>
                  <a:fillRect l="-1528" b="-155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a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392711"/>
                  </p:ext>
                </p:extLst>
              </p:nvPr>
            </p:nvGraphicFramePr>
            <p:xfrm>
              <a:off x="667707" y="980964"/>
              <a:ext cx="6605752" cy="5161507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7832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4906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4734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1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TRATAMIENTOS</a:t>
                          </a:r>
                          <a:endParaRPr lang="es-EC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DIAS AL CORTE</a:t>
                          </a:r>
                          <a:endParaRPr lang="es-EC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DOSIS</a:t>
                          </a:r>
                          <a:r>
                            <a:rPr lang="es-EC" baseline="0" dirty="0"/>
                            <a:t> DE FOSFATO DIAMONICO ( Kg.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C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baseline="0" smtClean="0">
                                      <a:latin typeface="Cambria Math" panose="02040503050406030204" pitchFamily="18" charset="0"/>
                                    </a:rPr>
                                    <m:t>𝑯𝒂</m:t>
                                  </m:r>
                                </m:e>
                                <m:sup>
                                  <m:r>
                                    <a:rPr lang="es-EC" baseline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C" baseline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s-EC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EC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78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78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T1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78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T2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78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T3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110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878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T4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110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878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T5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110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878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T6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140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878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T7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140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878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T8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140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878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T9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170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878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T10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170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878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T11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170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a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392711"/>
                  </p:ext>
                </p:extLst>
              </p:nvPr>
            </p:nvGraphicFramePr>
            <p:xfrm>
              <a:off x="667707" y="980964"/>
              <a:ext cx="6605752" cy="5174525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783254"/>
                    <a:gridCol w="2349062"/>
                    <a:gridCol w="2473436"/>
                  </a:tblGrid>
                  <a:tr h="5206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TRATAMIENTOS</a:t>
                          </a:r>
                          <a:endParaRPr lang="es-EC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DIAS AL CORTE</a:t>
                          </a:r>
                          <a:endParaRPr lang="es-EC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67488" t="-1163" r="-246" b="-890698"/>
                          </a:stretch>
                        </a:blipFill>
                      </a:tcPr>
                    </a:tc>
                  </a:tr>
                  <a:tr h="3878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T0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20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0</a:t>
                          </a:r>
                          <a:endParaRPr lang="es-EC" dirty="0"/>
                        </a:p>
                      </a:txBody>
                      <a:tcPr/>
                    </a:tc>
                  </a:tr>
                  <a:tr h="3878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T1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30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0</a:t>
                          </a:r>
                          <a:endParaRPr lang="es-EC" dirty="0"/>
                        </a:p>
                      </a:txBody>
                      <a:tcPr/>
                    </a:tc>
                  </a:tr>
                  <a:tr h="3878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T2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40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0</a:t>
                          </a:r>
                          <a:endParaRPr lang="es-EC" dirty="0"/>
                        </a:p>
                      </a:txBody>
                      <a:tcPr/>
                    </a:tc>
                  </a:tr>
                  <a:tr h="3878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T3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20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110</a:t>
                          </a:r>
                          <a:endParaRPr lang="es-EC" dirty="0"/>
                        </a:p>
                      </a:txBody>
                      <a:tcPr/>
                    </a:tc>
                  </a:tr>
                  <a:tr h="3878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T4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30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110</a:t>
                          </a:r>
                          <a:endParaRPr lang="es-EC" dirty="0"/>
                        </a:p>
                      </a:txBody>
                      <a:tcPr/>
                    </a:tc>
                  </a:tr>
                  <a:tr h="3878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T5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40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110</a:t>
                          </a:r>
                          <a:endParaRPr lang="es-EC" dirty="0"/>
                        </a:p>
                      </a:txBody>
                      <a:tcPr/>
                    </a:tc>
                  </a:tr>
                  <a:tr h="3878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T6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20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140</a:t>
                          </a:r>
                          <a:endParaRPr lang="es-EC" dirty="0"/>
                        </a:p>
                      </a:txBody>
                      <a:tcPr/>
                    </a:tc>
                  </a:tr>
                  <a:tr h="3878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T7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30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140</a:t>
                          </a:r>
                          <a:endParaRPr lang="es-EC" dirty="0"/>
                        </a:p>
                      </a:txBody>
                      <a:tcPr/>
                    </a:tc>
                  </a:tr>
                  <a:tr h="3878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T8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40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140</a:t>
                          </a:r>
                          <a:endParaRPr lang="es-EC" dirty="0"/>
                        </a:p>
                      </a:txBody>
                      <a:tcPr/>
                    </a:tc>
                  </a:tr>
                  <a:tr h="3878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T9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20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170</a:t>
                          </a:r>
                          <a:endParaRPr lang="es-EC" dirty="0"/>
                        </a:p>
                      </a:txBody>
                      <a:tcPr/>
                    </a:tc>
                  </a:tr>
                  <a:tr h="3878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T10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30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170</a:t>
                          </a:r>
                          <a:endParaRPr lang="es-EC" dirty="0"/>
                        </a:p>
                      </a:txBody>
                      <a:tcPr/>
                    </a:tc>
                  </a:tr>
                  <a:tr h="3878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T11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40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170</a:t>
                          </a:r>
                          <a:endParaRPr lang="es-EC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7395063" y="0"/>
            <a:ext cx="4370231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593590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395063" y="0"/>
            <a:ext cx="4370231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3FF12C5-B1E4-427D-AE5E-3AF17AC26782}"/>
              </a:ext>
            </a:extLst>
          </p:cNvPr>
          <p:cNvSpPr/>
          <p:nvPr/>
        </p:nvSpPr>
        <p:spPr>
          <a:xfrm>
            <a:off x="8956856" y="5218355"/>
            <a:ext cx="239997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>
                <a:solidFill>
                  <a:schemeClr val="bg1"/>
                </a:solidFill>
              </a:rPr>
              <a:t>Fase de Laboratorio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4BED245-7F2E-4341-9384-876A21186C8A}"/>
              </a:ext>
            </a:extLst>
          </p:cNvPr>
          <p:cNvSpPr txBox="1"/>
          <p:nvPr/>
        </p:nvSpPr>
        <p:spPr>
          <a:xfrm>
            <a:off x="429063" y="588235"/>
            <a:ext cx="585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Instalación del proyecto en campo 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796682D-A40D-413E-B412-1FC1262D6801}"/>
              </a:ext>
            </a:extLst>
          </p:cNvPr>
          <p:cNvSpPr/>
          <p:nvPr/>
        </p:nvSpPr>
        <p:spPr>
          <a:xfrm>
            <a:off x="838346" y="2353810"/>
            <a:ext cx="885825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Malla</a:t>
            </a:r>
          </a:p>
        </p:txBody>
      </p:sp>
      <p:pic>
        <p:nvPicPr>
          <p:cNvPr id="7172" name="Picture 4" descr="https://scontent.fgye7-1.fna.fbcdn.net/v/t1.15752-9/48366691_762894704068324_1276948537933824000_n.jpg?_nc_cat=106&amp;_nc_ht=scontent.fgye7-1.fna&amp;oh=7e6225e30cae25d4a731fa4cfa57726b&amp;oe=5C9FB4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55" y="3805864"/>
            <a:ext cx="2501807" cy="22586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content.fgye7-1.fna.fbcdn.net/v/t1.15752-9/48374816_278579266344017_233453939511525376_n.jpg?_nc_cat=104&amp;_nc_ht=scontent.fgye7-1.fna&amp;oh=058991d73d9dcef17a8f93c08d3a9162&amp;oe=5CD6203B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7"/>
          <a:stretch/>
        </p:blipFill>
        <p:spPr bwMode="auto">
          <a:xfrm>
            <a:off x="5032139" y="902464"/>
            <a:ext cx="2398096" cy="23601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scontent.fgye7-1.fna.fbcdn.net/v/t1.15752-9/48394183_379538366132120_3742591908543725568_n.jpg?_nc_cat=106&amp;_nc_ht=scontent.fgye7-1.fna&amp;oh=b0f2549aab3b3ab5aa2afe400fdb53dd&amp;oe=5CD901E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6"/>
          <a:stretch/>
        </p:blipFill>
        <p:spPr bwMode="auto">
          <a:xfrm>
            <a:off x="238535" y="3805864"/>
            <a:ext cx="2525548" cy="21644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https://scontent.fgye7-1.fna.fbcdn.net/v/t1.15752-9/48394183_379538366132120_3742591908543725568_n.jpg?_nc_cat=106&amp;_nc_ht=scontent.fgye7-1.fna&amp;oh=b0f2549aab3b3ab5aa2afe400fdb53dd&amp;oe=5CD901E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1"/>
          <a:stretch/>
        </p:blipFill>
        <p:spPr bwMode="auto">
          <a:xfrm>
            <a:off x="238535" y="1098159"/>
            <a:ext cx="2422236" cy="21644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738516" y="2615896"/>
            <a:ext cx="2255103" cy="18367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Corte de igualación sobre la mezcla forrajera ya establecida 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7732449" y="4344114"/>
            <a:ext cx="2111973" cy="10879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Rotulación para cada tratamiento 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7543246" y="1389665"/>
            <a:ext cx="2111973" cy="10879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Delimitación de parcelas</a:t>
            </a:r>
            <a:r>
              <a:rPr lang="es-EC" sz="2000" dirty="0"/>
              <a:t>.  </a:t>
            </a:r>
          </a:p>
        </p:txBody>
      </p:sp>
      <p:sp>
        <p:nvSpPr>
          <p:cNvPr id="5" name="Cerrar llave 4"/>
          <p:cNvSpPr/>
          <p:nvPr/>
        </p:nvSpPr>
        <p:spPr>
          <a:xfrm>
            <a:off x="9844423" y="772901"/>
            <a:ext cx="709277" cy="4999249"/>
          </a:xfrm>
          <a:prstGeom prst="rightBrace">
            <a:avLst/>
          </a:prstGeom>
          <a:ln>
            <a:solidFill>
              <a:srgbClr val="92D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10663414" y="2853364"/>
                <a:ext cx="1369897" cy="9525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C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s-EC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EC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3414" y="2853364"/>
                <a:ext cx="1369897" cy="952500"/>
              </a:xfrm>
              <a:prstGeom prst="rect">
                <a:avLst/>
              </a:prstGeom>
              <a:blipFill rotWithShape="0">
                <a:blip r:embed="rId17"/>
                <a:stretch>
                  <a:fillRect l="-5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571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395063" y="0"/>
            <a:ext cx="4370231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3FF12C5-B1E4-427D-AE5E-3AF17AC26782}"/>
              </a:ext>
            </a:extLst>
          </p:cNvPr>
          <p:cNvSpPr/>
          <p:nvPr/>
        </p:nvSpPr>
        <p:spPr>
          <a:xfrm>
            <a:off x="8956856" y="5218355"/>
            <a:ext cx="239997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>
                <a:solidFill>
                  <a:schemeClr val="bg1"/>
                </a:solidFill>
              </a:rPr>
              <a:t>Fase de Laboratorio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198B467-6892-4978-A111-1471705B57CC}"/>
              </a:ext>
            </a:extLst>
          </p:cNvPr>
          <p:cNvSpPr txBox="1"/>
          <p:nvPr/>
        </p:nvSpPr>
        <p:spPr>
          <a:xfrm>
            <a:off x="4225160" y="707663"/>
            <a:ext cx="27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a medir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14C2886-4CCF-4871-9B3B-83D644BCD7D4}"/>
              </a:ext>
            </a:extLst>
          </p:cNvPr>
          <p:cNvSpPr/>
          <p:nvPr/>
        </p:nvSpPr>
        <p:spPr>
          <a:xfrm>
            <a:off x="1524856" y="1375970"/>
            <a:ext cx="1953752" cy="4821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Producción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CE1B9F4-7FD4-4A49-95EB-586EF987BB90}"/>
              </a:ext>
            </a:extLst>
          </p:cNvPr>
          <p:cNvSpPr/>
          <p:nvPr/>
        </p:nvSpPr>
        <p:spPr>
          <a:xfrm>
            <a:off x="5036369" y="2456104"/>
            <a:ext cx="2835752" cy="17079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Fibra (%)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Grasa (%)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Proteína (%)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Fosforo foliar (%)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2CC4747A-8030-4803-BD7C-6809BF399E54}"/>
                  </a:ext>
                </a:extLst>
              </p:cNvPr>
              <p:cNvSpPr/>
              <p:nvPr/>
            </p:nvSpPr>
            <p:spPr>
              <a:xfrm>
                <a:off x="337663" y="2468806"/>
                <a:ext cx="4209393" cy="17079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s-MX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Materia verde (Kg.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C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𝑀𝑉</m:t>
                        </m:r>
                      </m:e>
                      <m:sup>
                        <m:r>
                          <a:rPr lang="es-EC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s-EC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sSup>
                      <m:sSupPr>
                        <m:ctrlPr>
                          <a:rPr lang="es-EC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C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𝐻𝑎</m:t>
                        </m:r>
                      </m:e>
                      <m:sup>
                        <m:r>
                          <a:rPr lang="es-EC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s-EC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s-MX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s-MX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Materia seca (Kg.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C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s-EC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s-EC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s-EC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sSup>
                      <m:sSupPr>
                        <m:ctrlPr>
                          <a:rPr lang="es-EC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C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𝐻𝑎</m:t>
                        </m:r>
                      </m:e>
                      <m:sup>
                        <m:r>
                          <a:rPr lang="es-EC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s-MX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xmlns="" id="{2CC4747A-8030-4803-BD7C-6809BF399E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63" y="2468806"/>
                <a:ext cx="4209393" cy="17079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ángulo 13">
            <a:extLst>
              <a:ext uri="{FF2B5EF4-FFF2-40B4-BE49-F238E27FC236}">
                <a16:creationId xmlns:a16="http://schemas.microsoft.com/office/drawing/2014/main" id="{5A0F25CF-9356-46D0-A9F4-3AFCC5870E3C}"/>
              </a:ext>
            </a:extLst>
          </p:cNvPr>
          <p:cNvSpPr/>
          <p:nvPr/>
        </p:nvSpPr>
        <p:spPr>
          <a:xfrm>
            <a:off x="1524856" y="4530760"/>
            <a:ext cx="2399974" cy="9470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Campo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FDDC796-3F0D-45C8-9076-B47370706CDE}"/>
              </a:ext>
            </a:extLst>
          </p:cNvPr>
          <p:cNvSpPr/>
          <p:nvPr/>
        </p:nvSpPr>
        <p:spPr>
          <a:xfrm>
            <a:off x="5134010" y="1375970"/>
            <a:ext cx="2412139" cy="4821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 Nutricional</a:t>
            </a:r>
            <a:r>
              <a:rPr lang="es-MX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C20E652-11CA-4B16-A913-8FD148BB4055}"/>
              </a:ext>
            </a:extLst>
          </p:cNvPr>
          <p:cNvSpPr/>
          <p:nvPr/>
        </p:nvSpPr>
        <p:spPr>
          <a:xfrm>
            <a:off x="5183968" y="4530760"/>
            <a:ext cx="2540554" cy="10782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Laboratorio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14C2886-4CCF-4871-9B3B-83D644BCD7D4}"/>
              </a:ext>
            </a:extLst>
          </p:cNvPr>
          <p:cNvSpPr/>
          <p:nvPr/>
        </p:nvSpPr>
        <p:spPr>
          <a:xfrm>
            <a:off x="8751233" y="1408407"/>
            <a:ext cx="2233929" cy="4821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Digestibilidad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CE1B9F4-7FD4-4A49-95EB-586EF987BB90}"/>
              </a:ext>
            </a:extLst>
          </p:cNvPr>
          <p:cNvSpPr/>
          <p:nvPr/>
        </p:nvSpPr>
        <p:spPr>
          <a:xfrm>
            <a:off x="8379567" y="2434394"/>
            <a:ext cx="2977263" cy="16963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Digestibilidad (%)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C20E652-11CA-4B16-A913-8FD148BB4055}"/>
              </a:ext>
            </a:extLst>
          </p:cNvPr>
          <p:cNvSpPr/>
          <p:nvPr/>
        </p:nvSpPr>
        <p:spPr>
          <a:xfrm>
            <a:off x="8597921" y="4521051"/>
            <a:ext cx="2540554" cy="10648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Laboratorio</a:t>
            </a:r>
          </a:p>
          <a:p>
            <a:pPr algn="ctr"/>
            <a:endParaRPr lang="es-MX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217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395063" y="0"/>
            <a:ext cx="4370231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3FF12C5-B1E4-427D-AE5E-3AF17AC26782}"/>
              </a:ext>
            </a:extLst>
          </p:cNvPr>
          <p:cNvSpPr/>
          <p:nvPr/>
        </p:nvSpPr>
        <p:spPr>
          <a:xfrm>
            <a:off x="8956856" y="5218355"/>
            <a:ext cx="239997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>
                <a:solidFill>
                  <a:schemeClr val="bg1"/>
                </a:solidFill>
              </a:rPr>
              <a:t>Fase de Laboratorio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986D2B8-8AB2-4C16-A2A5-D827D231D7AC}"/>
              </a:ext>
            </a:extLst>
          </p:cNvPr>
          <p:cNvSpPr txBox="1"/>
          <p:nvPr/>
        </p:nvSpPr>
        <p:spPr>
          <a:xfrm>
            <a:off x="317299" y="376964"/>
            <a:ext cx="3318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 de muestras en campo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C9D03B8A-25D3-4EF9-966E-1AA88ACF35E5}"/>
                  </a:ext>
                </a:extLst>
              </p:cNvPr>
              <p:cNvSpPr txBox="1"/>
              <p:nvPr/>
            </p:nvSpPr>
            <p:spPr>
              <a:xfrm>
                <a:off x="0" y="3047302"/>
                <a:ext cx="31830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Selección de muestra de pasto con cuadrante  1x1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s-EC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EC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xmlns="" id="{C9D03B8A-25D3-4EF9-966E-1AA88ACF3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47302"/>
                <a:ext cx="3183083" cy="707886"/>
              </a:xfrm>
              <a:prstGeom prst="rect">
                <a:avLst/>
              </a:prstGeom>
              <a:blipFill rotWithShape="0">
                <a:blip r:embed="rId16"/>
                <a:stretch>
                  <a:fillRect l="-766" t="-5172" b="-1465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adroTexto 17">
            <a:extLst>
              <a:ext uri="{FF2B5EF4-FFF2-40B4-BE49-F238E27FC236}">
                <a16:creationId xmlns:a16="http://schemas.microsoft.com/office/drawing/2014/main" id="{2BB45255-2C81-468F-840D-C611FED49C0F}"/>
              </a:ext>
            </a:extLst>
          </p:cNvPr>
          <p:cNvSpPr txBox="1"/>
          <p:nvPr/>
        </p:nvSpPr>
        <p:spPr>
          <a:xfrm>
            <a:off x="4594879" y="3021082"/>
            <a:ext cx="2896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Corte de la mezcla forrajera con una Hoz</a:t>
            </a:r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F66699BD-B9F4-4029-9D8F-17071441E189}"/>
              </a:ext>
            </a:extLst>
          </p:cNvPr>
          <p:cNvSpPr/>
          <p:nvPr/>
        </p:nvSpPr>
        <p:spPr>
          <a:xfrm>
            <a:off x="3317187" y="1727522"/>
            <a:ext cx="678359" cy="3693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7E409923-FB97-48D2-B396-A99EF6E2E1AA}"/>
              </a:ext>
            </a:extLst>
          </p:cNvPr>
          <p:cNvSpPr/>
          <p:nvPr/>
        </p:nvSpPr>
        <p:spPr>
          <a:xfrm>
            <a:off x="14530352" y="4374807"/>
            <a:ext cx="295381" cy="22500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Flecha: doblada 23">
            <a:extLst>
              <a:ext uri="{FF2B5EF4-FFF2-40B4-BE49-F238E27FC236}">
                <a16:creationId xmlns:a16="http://schemas.microsoft.com/office/drawing/2014/main" id="{11002900-693F-4B2F-AA08-24362C408A2A}"/>
              </a:ext>
            </a:extLst>
          </p:cNvPr>
          <p:cNvSpPr/>
          <p:nvPr/>
        </p:nvSpPr>
        <p:spPr>
          <a:xfrm rot="10800000">
            <a:off x="8945995" y="4164031"/>
            <a:ext cx="714196" cy="1049117"/>
          </a:xfrm>
          <a:prstGeom prst="ben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9218" name="Picture 2" descr="https://scontent.fgye7-1.fna.fbcdn.net/v/t1.15752-9/48413981_219830805576917_7316585034796761088_n.jpg?_nc_cat=105&amp;_nc_ht=scontent.fgye7-1.fna&amp;oh=4d5211266e5631d182bb32f73fd777ac&amp;oe=5C9F6054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8" r="16854"/>
          <a:stretch/>
        </p:blipFill>
        <p:spPr bwMode="auto">
          <a:xfrm>
            <a:off x="751972" y="892744"/>
            <a:ext cx="2007129" cy="2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content.fgye7-1.fna.fbcdn.net/v/t1.15752-9/48406111_316471645633234_5936102294398435328_n.jpg?_nc_cat=110&amp;_nc_ht=scontent.fgye7-1.fna&amp;oh=423c078106975a51401e464466d4bc54&amp;oe=5C94C339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6"/>
          <a:stretch/>
        </p:blipFill>
        <p:spPr bwMode="auto">
          <a:xfrm>
            <a:off x="4789631" y="892744"/>
            <a:ext cx="2347698" cy="209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content.fgye7-1.fna.fbcdn.net/v/t1.15752-9/48372602_1976473869096725_7217156434520178688_n.jpg?_nc_cat=100&amp;_nc_ht=scontent.fgye7-1.fna&amp;oh=77fb41982ecd901bc95bf43bd3a8bbb6&amp;oe=5CD8A07D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" t="17950" r="13337" b="13846"/>
          <a:stretch/>
        </p:blipFill>
        <p:spPr bwMode="auto">
          <a:xfrm>
            <a:off x="8878025" y="892744"/>
            <a:ext cx="1528588" cy="209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lecha: a la derecha 20">
            <a:extLst>
              <a:ext uri="{FF2B5EF4-FFF2-40B4-BE49-F238E27FC236}">
                <a16:creationId xmlns:a16="http://schemas.microsoft.com/office/drawing/2014/main" id="{F66699BD-B9F4-4029-9D8F-17071441E189}"/>
              </a:ext>
            </a:extLst>
          </p:cNvPr>
          <p:cNvSpPr/>
          <p:nvPr/>
        </p:nvSpPr>
        <p:spPr>
          <a:xfrm>
            <a:off x="7491441" y="1727522"/>
            <a:ext cx="678359" cy="3693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BB45255-2C81-468F-840D-C611FED49C0F}"/>
              </a:ext>
            </a:extLst>
          </p:cNvPr>
          <p:cNvSpPr txBox="1"/>
          <p:nvPr/>
        </p:nvSpPr>
        <p:spPr>
          <a:xfrm>
            <a:off x="7992066" y="3047302"/>
            <a:ext cx="3645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Pesaje de la muestra en campo con balanza de precisión para determinar la materia verde  </a:t>
            </a:r>
          </a:p>
        </p:txBody>
      </p:sp>
      <p:pic>
        <p:nvPicPr>
          <p:cNvPr id="9224" name="Picture 8" descr="https://scontent.fgye7-1.fna.fbcdn.net/v/t1.15752-9/48382497_2048417775250295_2216178269760258048_n.jpg?_nc_cat=108&amp;_nc_ht=scontent.fgye7-1.fna&amp;oh=6ed3a1a863cb8de8e1023de904c24332&amp;oe=5CD83B9D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4" r="21932" b="42341"/>
          <a:stretch/>
        </p:blipFill>
        <p:spPr bwMode="auto">
          <a:xfrm>
            <a:off x="6495131" y="3770789"/>
            <a:ext cx="2211412" cy="239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2BB45255-2C81-468F-840D-C611FED49C0F}"/>
              </a:ext>
            </a:extLst>
          </p:cNvPr>
          <p:cNvSpPr txBox="1"/>
          <p:nvPr/>
        </p:nvSpPr>
        <p:spPr>
          <a:xfrm>
            <a:off x="9690662" y="5029820"/>
            <a:ext cx="2352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Corte de igualación con motoguadaña</a:t>
            </a:r>
          </a:p>
        </p:txBody>
      </p:sp>
      <p:pic>
        <p:nvPicPr>
          <p:cNvPr id="9226" name="Picture 10" descr="https://scontent.fgye7-1.fna.fbcdn.net/v/t1.15752-9/48389533_508529132988063_80165946831929344_n.jpg?_nc_cat=110&amp;_nc_ht=scontent.fgye7-1.fna&amp;oh=1afa32a9f8f4e01db98a9ea528c2c24f&amp;oe=5C94EBBC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1"/>
          <a:stretch/>
        </p:blipFill>
        <p:spPr bwMode="auto">
          <a:xfrm>
            <a:off x="3237300" y="3799802"/>
            <a:ext cx="1608261" cy="236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lecha: a la derecha 20">
            <a:extLst>
              <a:ext uri="{FF2B5EF4-FFF2-40B4-BE49-F238E27FC236}">
                <a16:creationId xmlns:a16="http://schemas.microsoft.com/office/drawing/2014/main" id="{F66699BD-B9F4-4029-9D8F-17071441E189}"/>
              </a:ext>
            </a:extLst>
          </p:cNvPr>
          <p:cNvSpPr/>
          <p:nvPr/>
        </p:nvSpPr>
        <p:spPr>
          <a:xfrm rot="10800000">
            <a:off x="5306809" y="4599815"/>
            <a:ext cx="678359" cy="3693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9D03B8A-25D3-4EF9-966E-1AA88ACF35E5}"/>
              </a:ext>
            </a:extLst>
          </p:cNvPr>
          <p:cNvSpPr txBox="1"/>
          <p:nvPr/>
        </p:nvSpPr>
        <p:spPr>
          <a:xfrm>
            <a:off x="131432" y="4878696"/>
            <a:ext cx="2912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Pesaje de fertilizante de acuerdo a cada tratamiento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426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395063" y="0"/>
            <a:ext cx="4370231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3FF12C5-B1E4-427D-AE5E-3AF17AC26782}"/>
              </a:ext>
            </a:extLst>
          </p:cNvPr>
          <p:cNvSpPr/>
          <p:nvPr/>
        </p:nvSpPr>
        <p:spPr>
          <a:xfrm>
            <a:off x="8956856" y="5218355"/>
            <a:ext cx="239997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>
                <a:solidFill>
                  <a:schemeClr val="bg1"/>
                </a:solidFill>
              </a:rPr>
              <a:t>Fase de Laboratorio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198B467-6892-4978-A111-1471705B57CC}"/>
              </a:ext>
            </a:extLst>
          </p:cNvPr>
          <p:cNvSpPr txBox="1"/>
          <p:nvPr/>
        </p:nvSpPr>
        <p:spPr>
          <a:xfrm>
            <a:off x="542471" y="573315"/>
            <a:ext cx="4062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Proceso de muestras en laboratorio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C7ECEF-FAD2-4775-8374-9CA685776BF8}"/>
              </a:ext>
            </a:extLst>
          </p:cNvPr>
          <p:cNvSpPr txBox="1"/>
          <p:nvPr/>
        </p:nvSpPr>
        <p:spPr>
          <a:xfrm>
            <a:off x="201478" y="1248229"/>
            <a:ext cx="2511021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muestras recolectadas en campo da cada unidad experimental fueron secadas en una estufa a 80° C por 24 horas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466947F-8439-4BE2-8D14-0601E25CF196}"/>
              </a:ext>
            </a:extLst>
          </p:cNvPr>
          <p:cNvSpPr txBox="1"/>
          <p:nvPr/>
        </p:nvSpPr>
        <p:spPr>
          <a:xfrm>
            <a:off x="3539747" y="1321534"/>
            <a:ext cx="2167185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muestras secas fueron pesadas en una balanza de precisión para determinar la materia seca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6A1158-8ECF-4014-996D-0046BFC9CA29}"/>
              </a:ext>
            </a:extLst>
          </p:cNvPr>
          <p:cNvSpPr txBox="1"/>
          <p:nvPr/>
        </p:nvSpPr>
        <p:spPr>
          <a:xfrm>
            <a:off x="6640894" y="1415754"/>
            <a:ext cx="2142671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Luego de ser pesadas se realizó la molienda da cada muertas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54A2EA-BC6D-4047-923F-AE21B53E2E8A}"/>
              </a:ext>
            </a:extLst>
          </p:cNvPr>
          <p:cNvSpPr txBox="1"/>
          <p:nvPr/>
        </p:nvSpPr>
        <p:spPr>
          <a:xfrm>
            <a:off x="9748162" y="1299641"/>
            <a:ext cx="2032000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muestras molidas fueron almacenadas para determinar el valor nutricional y digestibilidad 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74DFF69-8A03-4072-8C24-DFF5C9480813}"/>
              </a:ext>
            </a:extLst>
          </p:cNvPr>
          <p:cNvSpPr/>
          <p:nvPr/>
        </p:nvSpPr>
        <p:spPr>
          <a:xfrm>
            <a:off x="2843952" y="1833422"/>
            <a:ext cx="653143" cy="36499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1C7F1DFA-770F-4DC2-8F6C-7CC0D82F4678}"/>
              </a:ext>
            </a:extLst>
          </p:cNvPr>
          <p:cNvSpPr/>
          <p:nvPr/>
        </p:nvSpPr>
        <p:spPr>
          <a:xfrm>
            <a:off x="5844281" y="1804396"/>
            <a:ext cx="653143" cy="36499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ED198A54-A6A6-4038-A30F-48B6534EEF95}"/>
              </a:ext>
            </a:extLst>
          </p:cNvPr>
          <p:cNvSpPr/>
          <p:nvPr/>
        </p:nvSpPr>
        <p:spPr>
          <a:xfrm>
            <a:off x="8927035" y="1841298"/>
            <a:ext cx="653143" cy="36499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4" name="Picture 2" descr="https://scontent.fgye7-1.fna.fbcdn.net/v/t1.15752-9/48426069_532659193886437_7593517001260138496_n.jpg?_nc_cat=104&amp;_nc_ht=scontent.fgye7-1.fna&amp;oh=1afbd66be3e5a56ac16615013a45e099&amp;oe=5C8D61B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9" b="21997"/>
          <a:stretch/>
        </p:blipFill>
        <p:spPr bwMode="auto">
          <a:xfrm>
            <a:off x="6640894" y="3206518"/>
            <a:ext cx="2142671" cy="26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.fgye7-1.fna.fbcdn.net/v/t1.15752-9/48389594_516652918847912_8822557347965566976_n.jpg?_nc_cat=104&amp;_nc_ht=scontent.fgye7-1.fna&amp;oh=806bf79658192d3e74f4e8312b19d32a&amp;oe=5CA4E99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51"/>
          <a:stretch/>
        </p:blipFill>
        <p:spPr bwMode="auto">
          <a:xfrm>
            <a:off x="3555064" y="3277837"/>
            <a:ext cx="2136550" cy="26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l="44455" t="41864" r="31870" b="30381"/>
          <a:stretch/>
        </p:blipFill>
        <p:spPr>
          <a:xfrm>
            <a:off x="269005" y="3277359"/>
            <a:ext cx="2304527" cy="2558262"/>
          </a:xfrm>
          <a:prstGeom prst="rect">
            <a:avLst/>
          </a:prstGeom>
        </p:spPr>
      </p:pic>
      <p:pic>
        <p:nvPicPr>
          <p:cNvPr id="3078" name="Picture 6" descr="https://scontent.fgye7-1.fna.fbcdn.net/v/t1.15752-9/48370874_382666482485363_1558158034125979648_n.jpg?_nc_cat=111&amp;_nc_ht=scontent.fgye7-1.fna&amp;oh=eff118b36796d718644f5c59216f8919&amp;oe=5C929B6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3" t="22873" r="52548" b="25506"/>
          <a:stretch/>
        </p:blipFill>
        <p:spPr bwMode="auto">
          <a:xfrm>
            <a:off x="9748162" y="3857915"/>
            <a:ext cx="1938332" cy="184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000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198B467-6892-4978-A111-1471705B57CC}"/>
              </a:ext>
            </a:extLst>
          </p:cNvPr>
          <p:cNvSpPr txBox="1"/>
          <p:nvPr/>
        </p:nvSpPr>
        <p:spPr>
          <a:xfrm>
            <a:off x="542471" y="728298"/>
            <a:ext cx="6852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Fórmulas para determinar materia verde y materia seca  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395063" y="0"/>
            <a:ext cx="4370231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6013374" y="1926978"/>
                <a:ext cx="4256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𝐾𝑔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𝑀𝑉</m:t>
                          </m:r>
                        </m:e>
                        <m:sup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C" i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𝐻𝑎</m:t>
                          </m:r>
                        </m:e>
                        <m:sup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𝑀𝑉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𝐾𝑔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)∗10000 </m:t>
                      </m:r>
                      <m:sSup>
                        <m:sSup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374" y="1926978"/>
                <a:ext cx="4256806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6013951" y="3776709"/>
                <a:ext cx="4255652" cy="6189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𝑀𝑆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𝑃𝑒𝑠𝑜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𝑖𝑛𝑖𝑐𝑖𝑎𝑙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𝑃𝑒𝑠𝑜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𝑃𝑒𝑠𝑜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𝑖𝑛𝑖𝑐𝑖𝑎𝑙</m:t>
                          </m:r>
                        </m:den>
                      </m:f>
                      <m:r>
                        <a:rPr lang="es-EC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 100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951" y="3776709"/>
                <a:ext cx="4255652" cy="6189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ángulo 7"/>
          <p:cNvSpPr/>
          <p:nvPr/>
        </p:nvSpPr>
        <p:spPr>
          <a:xfrm>
            <a:off x="960893" y="1792648"/>
            <a:ext cx="3905573" cy="6379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Materia Verde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960892" y="3767189"/>
            <a:ext cx="3905573" cy="6379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Materia Seca </a:t>
            </a:r>
          </a:p>
        </p:txBody>
      </p:sp>
      <p:sp>
        <p:nvSpPr>
          <p:cNvPr id="10" name="Flecha: a la derecha 20">
            <a:extLst>
              <a:ext uri="{FF2B5EF4-FFF2-40B4-BE49-F238E27FC236}">
                <a16:creationId xmlns:a16="http://schemas.microsoft.com/office/drawing/2014/main" id="{F66699BD-B9F4-4029-9D8F-17071441E189}"/>
              </a:ext>
            </a:extLst>
          </p:cNvPr>
          <p:cNvSpPr/>
          <p:nvPr/>
        </p:nvSpPr>
        <p:spPr>
          <a:xfrm>
            <a:off x="5100740" y="1926978"/>
            <a:ext cx="678359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Flecha: a la derecha 20">
            <a:extLst>
              <a:ext uri="{FF2B5EF4-FFF2-40B4-BE49-F238E27FC236}">
                <a16:creationId xmlns:a16="http://schemas.microsoft.com/office/drawing/2014/main" id="{F66699BD-B9F4-4029-9D8F-17071441E189}"/>
              </a:ext>
            </a:extLst>
          </p:cNvPr>
          <p:cNvSpPr/>
          <p:nvPr/>
        </p:nvSpPr>
        <p:spPr>
          <a:xfrm>
            <a:off x="5062909" y="3901518"/>
            <a:ext cx="678359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8285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395063" y="0"/>
            <a:ext cx="4370231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3FF12C5-B1E4-427D-AE5E-3AF17AC26782}"/>
              </a:ext>
            </a:extLst>
          </p:cNvPr>
          <p:cNvSpPr/>
          <p:nvPr/>
        </p:nvSpPr>
        <p:spPr>
          <a:xfrm>
            <a:off x="8956856" y="5218355"/>
            <a:ext cx="239997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>
                <a:solidFill>
                  <a:schemeClr val="bg1"/>
                </a:solidFill>
              </a:rPr>
              <a:t>Fase de Laboratorio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0D7942E-288F-485E-BE8B-0BAF13CC7502}"/>
              </a:ext>
            </a:extLst>
          </p:cNvPr>
          <p:cNvSpPr txBox="1"/>
          <p:nvPr/>
        </p:nvSpPr>
        <p:spPr>
          <a:xfrm>
            <a:off x="340066" y="1599958"/>
            <a:ext cx="2349728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Pesar 3 gr de muestra para cada uno de los tratamientos  y se adicionó 100 ml de acido clorhídrico 1N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7839D0B-6896-4047-9DE9-2E940A63761A}"/>
              </a:ext>
            </a:extLst>
          </p:cNvPr>
          <p:cNvSpPr txBox="1"/>
          <p:nvPr/>
        </p:nvSpPr>
        <p:spPr>
          <a:xfrm>
            <a:off x="3752951" y="1594549"/>
            <a:ext cx="2101004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colocó el matraz con la muestra en una placa de calentamiento hasta ebullición durante 2 horas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AB7B92-F719-4684-854C-D9E6036525C8}"/>
              </a:ext>
            </a:extLst>
          </p:cNvPr>
          <p:cNvSpPr txBox="1"/>
          <p:nvPr/>
        </p:nvSpPr>
        <p:spPr>
          <a:xfrm>
            <a:off x="6917112" y="1594549"/>
            <a:ext cx="188592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instaló el embudo de vidrio con papel filtro para filtrar y lavar con agua destilada ( 200 ml)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661A9825-17FC-415D-B76C-A415AAAB456B}"/>
              </a:ext>
            </a:extLst>
          </p:cNvPr>
          <p:cNvSpPr/>
          <p:nvPr/>
        </p:nvSpPr>
        <p:spPr>
          <a:xfrm>
            <a:off x="2914280" y="2145948"/>
            <a:ext cx="680583" cy="32618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8DFB1B3D-5773-44C9-A464-E56A4A7AE074}"/>
              </a:ext>
            </a:extLst>
          </p:cNvPr>
          <p:cNvSpPr/>
          <p:nvPr/>
        </p:nvSpPr>
        <p:spPr>
          <a:xfrm>
            <a:off x="6075284" y="2177209"/>
            <a:ext cx="603957" cy="29492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198B467-6892-4978-A111-1471705B57CC}"/>
              </a:ext>
            </a:extLst>
          </p:cNvPr>
          <p:cNvSpPr txBox="1"/>
          <p:nvPr/>
        </p:nvSpPr>
        <p:spPr>
          <a:xfrm>
            <a:off x="541090" y="751960"/>
            <a:ext cx="97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Fibra  </a:t>
            </a:r>
          </a:p>
        </p:txBody>
      </p:sp>
      <p:pic>
        <p:nvPicPr>
          <p:cNvPr id="8" name="Picture 2" descr="https://scontent.fgye7-1.fna.fbcdn.net/v/t1.15752-9/48392463_287791851941735_7146218976542982144_n.jpg?_nc_cat=104&amp;_nc_ht=scontent.fgye7-1.fna&amp;oh=77fdec6d9b8269fa779bcf231945dd11&amp;oe=5CAC32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27"/>
          <a:stretch/>
        </p:blipFill>
        <p:spPr bwMode="auto">
          <a:xfrm>
            <a:off x="1632164" y="3348875"/>
            <a:ext cx="1841600" cy="25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A8AB7B92-F719-4684-854C-D9E6036525C8}"/>
              </a:ext>
            </a:extLst>
          </p:cNvPr>
          <p:cNvSpPr txBox="1"/>
          <p:nvPr/>
        </p:nvSpPr>
        <p:spPr>
          <a:xfrm>
            <a:off x="9689727" y="1599958"/>
            <a:ext cx="2199553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Lavar el papel filtro que contiene la muestra con 100 ml de hidróxido de sodio 1 N en el mismo matraz</a:t>
            </a:r>
          </a:p>
        </p:txBody>
      </p:sp>
      <p:sp>
        <p:nvSpPr>
          <p:cNvPr id="19" name="Flecha: a la derecha 11">
            <a:extLst>
              <a:ext uri="{FF2B5EF4-FFF2-40B4-BE49-F238E27FC236}">
                <a16:creationId xmlns:a16="http://schemas.microsoft.com/office/drawing/2014/main" id="{8DFB1B3D-5773-44C9-A464-E56A4A7AE074}"/>
              </a:ext>
            </a:extLst>
          </p:cNvPr>
          <p:cNvSpPr/>
          <p:nvPr/>
        </p:nvSpPr>
        <p:spPr>
          <a:xfrm>
            <a:off x="8993306" y="2191161"/>
            <a:ext cx="603957" cy="29492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146" name="Picture 2" descr="https://scontent.fgye7-1.fna.fbcdn.net/v/t1.15752-9/48388656_129456337979870_4228218401799012352_n.jpg?_nc_cat=108&amp;_nc_ht=scontent.fgye7-1.fna&amp;oh=af5a5994f5b58e67138a54834aed72e7&amp;oe=5C917A9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17" b="34530"/>
          <a:stretch/>
        </p:blipFill>
        <p:spPr bwMode="auto">
          <a:xfrm>
            <a:off x="8270918" y="3523251"/>
            <a:ext cx="1885925" cy="228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content.fgye7-1.fna.fbcdn.net/v/t1.15752-9/48389348_2219773534940432_36912147237699584_n.jpg?_nc_cat=108&amp;_nc_ht=scontent.fgye7-1.fna&amp;oh=f4f9cad4ecfa65357077b8ef32566459&amp;oe=5C942FD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0" t="22459" b="19115"/>
          <a:stretch/>
        </p:blipFill>
        <p:spPr bwMode="auto">
          <a:xfrm>
            <a:off x="4822868" y="3663391"/>
            <a:ext cx="1856373" cy="24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897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395063" y="0"/>
            <a:ext cx="4370231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3FF12C5-B1E4-427D-AE5E-3AF17AC26782}"/>
              </a:ext>
            </a:extLst>
          </p:cNvPr>
          <p:cNvSpPr/>
          <p:nvPr/>
        </p:nvSpPr>
        <p:spPr>
          <a:xfrm>
            <a:off x="8956856" y="5218355"/>
            <a:ext cx="239997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>
                <a:solidFill>
                  <a:schemeClr val="bg1"/>
                </a:solidFill>
              </a:rPr>
              <a:t>Fase de Laboratorio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0D7942E-288F-485E-BE8B-0BAF13CC7502}"/>
              </a:ext>
            </a:extLst>
          </p:cNvPr>
          <p:cNvSpPr txBox="1"/>
          <p:nvPr/>
        </p:nvSpPr>
        <p:spPr>
          <a:xfrm>
            <a:off x="478951" y="4327660"/>
            <a:ext cx="2349728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Pesar 3 gr de muestra para cada uno de los tratamientos  y el balón de destilación seco con 8 esferas de vidrio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7839D0B-6896-4047-9DE9-2E940A63761A}"/>
              </a:ext>
            </a:extLst>
          </p:cNvPr>
          <p:cNvSpPr txBox="1"/>
          <p:nvPr/>
        </p:nvSpPr>
        <p:spPr>
          <a:xfrm>
            <a:off x="3896860" y="3773663"/>
            <a:ext cx="2101004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Introducir la muestra en un dedal de papel filtro y colocar dentro del sifón </a:t>
            </a:r>
            <a:r>
              <a:rPr lang="es-MX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soxhlet</a:t>
            </a:r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agregar solvente hasta que caiga al balón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AB7B92-F719-4684-854C-D9E6036525C8}"/>
              </a:ext>
            </a:extLst>
          </p:cNvPr>
          <p:cNvSpPr txBox="1"/>
          <p:nvPr/>
        </p:nvSpPr>
        <p:spPr>
          <a:xfrm>
            <a:off x="6861307" y="4198121"/>
            <a:ext cx="1885925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Dejar fluir el agua por el refrigerante y prender la placa de calentamiento a 250 ° C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661A9825-17FC-415D-B76C-A415AAAB456B}"/>
              </a:ext>
            </a:extLst>
          </p:cNvPr>
          <p:cNvSpPr/>
          <p:nvPr/>
        </p:nvSpPr>
        <p:spPr>
          <a:xfrm>
            <a:off x="3055765" y="4740142"/>
            <a:ext cx="680583" cy="32618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8DFB1B3D-5773-44C9-A464-E56A4A7AE074}"/>
              </a:ext>
            </a:extLst>
          </p:cNvPr>
          <p:cNvSpPr/>
          <p:nvPr/>
        </p:nvSpPr>
        <p:spPr>
          <a:xfrm>
            <a:off x="6158376" y="4641864"/>
            <a:ext cx="603957" cy="29492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198B467-6892-4978-A111-1471705B57CC}"/>
              </a:ext>
            </a:extLst>
          </p:cNvPr>
          <p:cNvSpPr txBox="1"/>
          <p:nvPr/>
        </p:nvSpPr>
        <p:spPr>
          <a:xfrm>
            <a:off x="478951" y="726866"/>
            <a:ext cx="97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Grasa </a:t>
            </a:r>
          </a:p>
        </p:txBody>
      </p:sp>
      <p:pic>
        <p:nvPicPr>
          <p:cNvPr id="8" name="Picture 2" descr="https://scontent.fgye7-1.fna.fbcdn.net/v/t1.15752-9/48392463_287791851941735_7146218976542982144_n.jpg?_nc_cat=104&amp;_nc_ht=scontent.fgye7-1.fna&amp;oh=77fdec6d9b8269fa779bcf231945dd11&amp;oe=5CAC32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27"/>
          <a:stretch/>
        </p:blipFill>
        <p:spPr bwMode="auto">
          <a:xfrm>
            <a:off x="733015" y="1550418"/>
            <a:ext cx="1841600" cy="25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A8AB7B92-F719-4684-854C-D9E6036525C8}"/>
              </a:ext>
            </a:extLst>
          </p:cNvPr>
          <p:cNvSpPr txBox="1"/>
          <p:nvPr/>
        </p:nvSpPr>
        <p:spPr>
          <a:xfrm>
            <a:off x="9800719" y="2851597"/>
            <a:ext cx="2199553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Luego de la ultima sifonada retiramos el dedal con la muestra y procedemos a la extracción de la mayor cantidad de solvente hasta que quede solo grasa  para llevar a la estufa a 80 ° C por 24 horas </a:t>
            </a:r>
          </a:p>
        </p:txBody>
      </p:sp>
      <p:sp>
        <p:nvSpPr>
          <p:cNvPr id="19" name="Flecha: a la derecha 11">
            <a:extLst>
              <a:ext uri="{FF2B5EF4-FFF2-40B4-BE49-F238E27FC236}">
                <a16:creationId xmlns:a16="http://schemas.microsoft.com/office/drawing/2014/main" id="{8DFB1B3D-5773-44C9-A464-E56A4A7AE074}"/>
              </a:ext>
            </a:extLst>
          </p:cNvPr>
          <p:cNvSpPr/>
          <p:nvPr/>
        </p:nvSpPr>
        <p:spPr>
          <a:xfrm>
            <a:off x="8956855" y="4656670"/>
            <a:ext cx="603957" cy="29492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100" name="Picture 4" descr="https://scontent.fgye7-1.fna.fbcdn.net/v/t1.15752-9/48380263_500671240441292_2092122069310373888_n.jpg?_nc_cat=105&amp;_nc_ht=scontent.fgye7-1.fna&amp;oh=ba4a35451ab4478020c934995afe8bbc&amp;oe=5CAB1D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045" y="1477535"/>
            <a:ext cx="1266649" cy="230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content.fgye7-1.fna.fbcdn.net/v/t1.15752-9/48394852_214714016106359_9140624565569847296_n.jpg?_nc_cat=111&amp;_nc_ht=scontent.fgye7-1.fna&amp;oh=4f012b23f29b1fdb1551892cd00e57fc&amp;oe=5C98699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1" t="38498" r="26167" b="40979"/>
          <a:stretch/>
        </p:blipFill>
        <p:spPr bwMode="auto">
          <a:xfrm>
            <a:off x="4331730" y="1550418"/>
            <a:ext cx="1332854" cy="187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scontent.fgye7-1.fna.fbcdn.net/v/t1.15752-9/48394852_214714016106359_9140624565569847296_n.jpg?_nc_cat=111&amp;_nc_ht=scontent.fgye7-1.fna&amp;oh=4f012b23f29b1fdb1551892cd00e57fc&amp;oe=5C98699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8" t="56817" r="17900" b="24709"/>
          <a:stretch/>
        </p:blipFill>
        <p:spPr bwMode="auto">
          <a:xfrm>
            <a:off x="9680149" y="926921"/>
            <a:ext cx="2247254" cy="168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651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395063" y="0"/>
            <a:ext cx="4370231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3FF12C5-B1E4-427D-AE5E-3AF17AC26782}"/>
              </a:ext>
            </a:extLst>
          </p:cNvPr>
          <p:cNvSpPr/>
          <p:nvPr/>
        </p:nvSpPr>
        <p:spPr>
          <a:xfrm>
            <a:off x="8956856" y="5218355"/>
            <a:ext cx="239997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>
                <a:solidFill>
                  <a:schemeClr val="bg1"/>
                </a:solidFill>
              </a:rPr>
              <a:t>Fase de Laboratorio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0D7942E-288F-485E-BE8B-0BAF13CC7502}"/>
              </a:ext>
            </a:extLst>
          </p:cNvPr>
          <p:cNvSpPr txBox="1"/>
          <p:nvPr/>
        </p:nvSpPr>
        <p:spPr>
          <a:xfrm>
            <a:off x="240110" y="1477535"/>
            <a:ext cx="263674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Pesar 1.5 gr de muestra para cada uno de los tratamientos  y colocar en tubos con media tableta de </a:t>
            </a:r>
            <a:r>
              <a:rPr lang="es-MX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Kjeldahl</a:t>
            </a:r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agregando  15 ml de acido sulfúrico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7839D0B-6896-4047-9DE9-2E940A63761A}"/>
              </a:ext>
            </a:extLst>
          </p:cNvPr>
          <p:cNvSpPr txBox="1"/>
          <p:nvPr/>
        </p:nvSpPr>
        <p:spPr>
          <a:xfrm>
            <a:off x="3862917" y="1477535"/>
            <a:ext cx="2101004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Colocar los tubos en una manta calefactora por 15 minutos a100 ° C, 15 minutos mas a 200 ° C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AB7B92-F719-4684-854C-D9E6036525C8}"/>
              </a:ext>
            </a:extLst>
          </p:cNvPr>
          <p:cNvSpPr txBox="1"/>
          <p:nvPr/>
        </p:nvSpPr>
        <p:spPr>
          <a:xfrm>
            <a:off x="7077415" y="1477535"/>
            <a:ext cx="188592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Dejar enfriar los tubos y colocar 75 ml de agua destilada para llevar ala unidad de destilación 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661A9825-17FC-415D-B76C-A415AAAB456B}"/>
              </a:ext>
            </a:extLst>
          </p:cNvPr>
          <p:cNvSpPr/>
          <p:nvPr/>
        </p:nvSpPr>
        <p:spPr>
          <a:xfrm>
            <a:off x="3020118" y="2106427"/>
            <a:ext cx="680583" cy="32618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8DFB1B3D-5773-44C9-A464-E56A4A7AE074}"/>
              </a:ext>
            </a:extLst>
          </p:cNvPr>
          <p:cNvSpPr/>
          <p:nvPr/>
        </p:nvSpPr>
        <p:spPr>
          <a:xfrm>
            <a:off x="6198919" y="2145948"/>
            <a:ext cx="603957" cy="29492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198B467-6892-4978-A111-1471705B57CC}"/>
              </a:ext>
            </a:extLst>
          </p:cNvPr>
          <p:cNvSpPr txBox="1"/>
          <p:nvPr/>
        </p:nvSpPr>
        <p:spPr>
          <a:xfrm>
            <a:off x="509948" y="627975"/>
            <a:ext cx="141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Proteína  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8AB7B92-F719-4684-854C-D9E6036525C8}"/>
              </a:ext>
            </a:extLst>
          </p:cNvPr>
          <p:cNvSpPr txBox="1"/>
          <p:nvPr/>
        </p:nvSpPr>
        <p:spPr>
          <a:xfrm>
            <a:off x="9775632" y="3706123"/>
            <a:ext cx="1742037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 con acido clorhídrico a 0.1 N hasta observar un viraje de color de verde a rosado </a:t>
            </a:r>
          </a:p>
        </p:txBody>
      </p:sp>
      <p:pic>
        <p:nvPicPr>
          <p:cNvPr id="7170" name="Picture 2" descr="https://scontent.fgye7-1.fna.fbcdn.net/v/t1.15752-9/48417844_570745060034220_6917718805066022912_n.jpg?_nc_cat=103&amp;_nc_ht=scontent.fgye7-1.fna&amp;oh=3fe763d7ead7a7fd919a7613711f7b36&amp;oe=5C9412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084" y="3463361"/>
            <a:ext cx="1519457" cy="251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content.fgye7-1.fna.fbcdn.net/v/t1.15752-9/48427353_1279120178904528_3558102099445153792_n.jpg?_nc_cat=104&amp;_nc_ht=scontent.fgye7-1.fna&amp;oh=c312c8fcd94992493ecf28b0252ae864&amp;oe=5C9D73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2"/>
          <a:stretch/>
        </p:blipFill>
        <p:spPr bwMode="auto">
          <a:xfrm>
            <a:off x="3774612" y="3463361"/>
            <a:ext cx="2189310" cy="254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content.fgye7-1.fna.fbcdn.net/v/t1.15752-9/48398432_394759471263492_1769593853859332096_n.jpg?_nc_cat=101&amp;_nc_ht=scontent.fgye7-1.fna&amp;oh=169265bf4573e444c17df0ca39cf8cc5&amp;oe=5C9B218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8" r="19736" b="16023"/>
          <a:stretch/>
        </p:blipFill>
        <p:spPr bwMode="auto">
          <a:xfrm>
            <a:off x="738267" y="3463361"/>
            <a:ext cx="1608199" cy="260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lecha: doblada 23">
            <a:extLst>
              <a:ext uri="{FF2B5EF4-FFF2-40B4-BE49-F238E27FC236}">
                <a16:creationId xmlns:a16="http://schemas.microsoft.com/office/drawing/2014/main" id="{11002900-693F-4B2F-AA08-24362C408A2A}"/>
              </a:ext>
            </a:extLst>
          </p:cNvPr>
          <p:cNvSpPr/>
          <p:nvPr/>
        </p:nvSpPr>
        <p:spPr>
          <a:xfrm rot="5400000">
            <a:off x="9573705" y="2253295"/>
            <a:ext cx="909079" cy="980189"/>
          </a:xfrm>
          <a:prstGeom prst="ben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95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395063" y="0"/>
            <a:ext cx="4370231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3FF12C5-B1E4-427D-AE5E-3AF17AC26782}"/>
              </a:ext>
            </a:extLst>
          </p:cNvPr>
          <p:cNvSpPr/>
          <p:nvPr/>
        </p:nvSpPr>
        <p:spPr>
          <a:xfrm>
            <a:off x="8956856" y="5218355"/>
            <a:ext cx="239997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>
                <a:solidFill>
                  <a:schemeClr val="bg1"/>
                </a:solidFill>
              </a:rPr>
              <a:t>Fase de Laboratorio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198B467-6892-4978-A111-1471705B57CC}"/>
              </a:ext>
            </a:extLst>
          </p:cNvPr>
          <p:cNvSpPr txBox="1"/>
          <p:nvPr/>
        </p:nvSpPr>
        <p:spPr>
          <a:xfrm>
            <a:off x="449450" y="446579"/>
            <a:ext cx="1096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Fosforo 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372142838"/>
              </p:ext>
            </p:extLst>
          </p:nvPr>
        </p:nvGraphicFramePr>
        <p:xfrm>
          <a:off x="1452790" y="1052011"/>
          <a:ext cx="9612999" cy="4897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9428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395063" y="0"/>
            <a:ext cx="4370231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INTRODUCCIÓN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49FE700-3CB3-4D90-B663-E6D40607F612}"/>
              </a:ext>
            </a:extLst>
          </p:cNvPr>
          <p:cNvSpPr txBox="1"/>
          <p:nvPr/>
        </p:nvSpPr>
        <p:spPr>
          <a:xfrm>
            <a:off x="6282586" y="1922968"/>
            <a:ext cx="2017487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3,4 millones de hectáreas en tierras de pastoreo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4E8CFFE-43A8-4E56-89E0-664F3D9E4215}"/>
              </a:ext>
            </a:extLst>
          </p:cNvPr>
          <p:cNvSpPr txBox="1"/>
          <p:nvPr/>
        </p:nvSpPr>
        <p:spPr>
          <a:xfrm>
            <a:off x="6282586" y="4134678"/>
            <a:ext cx="2017487" cy="1631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forrajes son considerados como uno de los cultivos de mayor importancia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CC0E418-BBAE-4ACE-815F-B9922F1D336C}"/>
              </a:ext>
            </a:extLst>
          </p:cNvPr>
          <p:cNvSpPr txBox="1"/>
          <p:nvPr/>
        </p:nvSpPr>
        <p:spPr>
          <a:xfrm>
            <a:off x="1114980" y="1259102"/>
            <a:ext cx="2911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alimentación pecuaria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39D7879A-3E68-42B1-AD6C-E1C8ED95F5E1}"/>
              </a:ext>
            </a:extLst>
          </p:cNvPr>
          <p:cNvSpPr/>
          <p:nvPr/>
        </p:nvSpPr>
        <p:spPr>
          <a:xfrm>
            <a:off x="5097604" y="2152939"/>
            <a:ext cx="558834" cy="337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Flecha: a la derecha 32">
            <a:extLst>
              <a:ext uri="{FF2B5EF4-FFF2-40B4-BE49-F238E27FC236}">
                <a16:creationId xmlns:a16="http://schemas.microsoft.com/office/drawing/2014/main" id="{7F6295E8-0EA8-411F-BEF8-17F4BE191BDF}"/>
              </a:ext>
            </a:extLst>
          </p:cNvPr>
          <p:cNvSpPr/>
          <p:nvPr/>
        </p:nvSpPr>
        <p:spPr>
          <a:xfrm rot="193506">
            <a:off x="5101102" y="4596844"/>
            <a:ext cx="558834" cy="334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4" name="Picture 2" descr="Resultado de imagen para MUN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97" y="1922968"/>
            <a:ext cx="3691852" cy="3842926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49FE700-3CB3-4D90-B663-E6D40607F612}"/>
              </a:ext>
            </a:extLst>
          </p:cNvPr>
          <p:cNvSpPr txBox="1"/>
          <p:nvPr/>
        </p:nvSpPr>
        <p:spPr>
          <a:xfrm>
            <a:off x="9428288" y="4134678"/>
            <a:ext cx="2017487" cy="1631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Mayor sostenibilidad a los sistemas de producción animal 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lecha: a la derecha 32">
            <a:extLst>
              <a:ext uri="{FF2B5EF4-FFF2-40B4-BE49-F238E27FC236}">
                <a16:creationId xmlns:a16="http://schemas.microsoft.com/office/drawing/2014/main" id="{7F6295E8-0EA8-411F-BEF8-17F4BE191BDF}"/>
              </a:ext>
            </a:extLst>
          </p:cNvPr>
          <p:cNvSpPr/>
          <p:nvPr/>
        </p:nvSpPr>
        <p:spPr>
          <a:xfrm rot="187557">
            <a:off x="8620764" y="4704912"/>
            <a:ext cx="558834" cy="372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49FE700-3CB3-4D90-B663-E6D40607F612}"/>
              </a:ext>
            </a:extLst>
          </p:cNvPr>
          <p:cNvSpPr txBox="1"/>
          <p:nvPr/>
        </p:nvSpPr>
        <p:spPr>
          <a:xfrm>
            <a:off x="9428286" y="1874489"/>
            <a:ext cx="2017487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 un cuarto de la producción agrícola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lecha: a la derecha 32">
            <a:extLst>
              <a:ext uri="{FF2B5EF4-FFF2-40B4-BE49-F238E27FC236}">
                <a16:creationId xmlns:a16="http://schemas.microsoft.com/office/drawing/2014/main" id="{7F6295E8-0EA8-411F-BEF8-17F4BE191BDF}"/>
              </a:ext>
            </a:extLst>
          </p:cNvPr>
          <p:cNvSpPr/>
          <p:nvPr/>
        </p:nvSpPr>
        <p:spPr>
          <a:xfrm rot="187557">
            <a:off x="8620764" y="2167899"/>
            <a:ext cx="558834" cy="372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5411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395063" y="0"/>
            <a:ext cx="4370231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0D7942E-288F-485E-BE8B-0BAF13CC7502}"/>
              </a:ext>
            </a:extLst>
          </p:cNvPr>
          <p:cNvSpPr txBox="1"/>
          <p:nvPr/>
        </p:nvSpPr>
        <p:spPr>
          <a:xfrm>
            <a:off x="265874" y="1200536"/>
            <a:ext cx="2636745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análisis se realizó en 36 fundas de poliéster de 0,10 x 0,20 m. con poros de aproximadamente 40-46 µ, las fundas fueron selladas térmicamente con la ayuda de una maquina selladora. </a:t>
            </a:r>
            <a:endParaRPr lang="es-MX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7839D0B-6896-4047-9DE9-2E940A63761A}"/>
              </a:ext>
            </a:extLst>
          </p:cNvPr>
          <p:cNvSpPr txBox="1"/>
          <p:nvPr/>
        </p:nvSpPr>
        <p:spPr>
          <a:xfrm>
            <a:off x="3838647" y="1200536"/>
            <a:ext cx="1957719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fundas fueron rotuladas y posteriormente colocadas en la estufa a 100°C durante 24 horas para luego ser pesadas </a:t>
            </a:r>
            <a:endParaRPr lang="es-MX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AB7B92-F719-4684-854C-D9E6036525C8}"/>
              </a:ext>
            </a:extLst>
          </p:cNvPr>
          <p:cNvSpPr txBox="1"/>
          <p:nvPr/>
        </p:nvSpPr>
        <p:spPr>
          <a:xfrm>
            <a:off x="6924872" y="1200536"/>
            <a:ext cx="1754180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el interior de cada funda se colocó 5gr de la muestra de pasto  para luego ser colocadas en 3 fundas tipo malla </a:t>
            </a:r>
            <a:endParaRPr lang="es-MX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661A9825-17FC-415D-B76C-A415AAAB456B}"/>
              </a:ext>
            </a:extLst>
          </p:cNvPr>
          <p:cNvSpPr/>
          <p:nvPr/>
        </p:nvSpPr>
        <p:spPr>
          <a:xfrm>
            <a:off x="3020118" y="2106427"/>
            <a:ext cx="680583" cy="32618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8DFB1B3D-5773-44C9-A464-E56A4A7AE074}"/>
              </a:ext>
            </a:extLst>
          </p:cNvPr>
          <p:cNvSpPr/>
          <p:nvPr/>
        </p:nvSpPr>
        <p:spPr>
          <a:xfrm>
            <a:off x="6069197" y="2141389"/>
            <a:ext cx="603957" cy="29492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198B467-6892-4978-A111-1471705B57CC}"/>
              </a:ext>
            </a:extLst>
          </p:cNvPr>
          <p:cNvSpPr txBox="1"/>
          <p:nvPr/>
        </p:nvSpPr>
        <p:spPr>
          <a:xfrm>
            <a:off x="509948" y="627975"/>
            <a:ext cx="1836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Digestibilidad  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8AB7B92-F719-4684-854C-D9E6036525C8}"/>
              </a:ext>
            </a:extLst>
          </p:cNvPr>
          <p:cNvSpPr txBox="1"/>
          <p:nvPr/>
        </p:nvSpPr>
        <p:spPr>
          <a:xfrm>
            <a:off x="9785949" y="1253855"/>
            <a:ext cx="1713793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fundas tipo malla fueron colocadas en la región ventral del rumen de una vaca fistulada durante 72 horas </a:t>
            </a:r>
          </a:p>
        </p:txBody>
      </p:sp>
      <p:sp>
        <p:nvSpPr>
          <p:cNvPr id="17" name="Flecha: a la derecha 11">
            <a:extLst>
              <a:ext uri="{FF2B5EF4-FFF2-40B4-BE49-F238E27FC236}">
                <a16:creationId xmlns:a16="http://schemas.microsoft.com/office/drawing/2014/main" id="{8DFB1B3D-5773-44C9-A464-E56A4A7AE074}"/>
              </a:ext>
            </a:extLst>
          </p:cNvPr>
          <p:cNvSpPr/>
          <p:nvPr/>
        </p:nvSpPr>
        <p:spPr>
          <a:xfrm>
            <a:off x="8930522" y="2141389"/>
            <a:ext cx="603957" cy="29492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194" name="Picture 2" descr="https://scontent.fgye7-1.fna.fbcdn.net/v/t1.15752-9/48386929_3466580300033707_2427427163926953984_n.jpg?_nc_cat=110&amp;_nc_ht=scontent.fgye7-1.fna&amp;oh=e3bcc0d79fdaf33bd282eab5a6bb8bb1&amp;oe=5C93C25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8" t="8684" b="22185"/>
          <a:stretch/>
        </p:blipFill>
        <p:spPr bwMode="auto">
          <a:xfrm>
            <a:off x="3838647" y="3758803"/>
            <a:ext cx="1957719" cy="238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content.fgye7-1.fna.fbcdn.net/v/t1.15752-9/48383901_268996607099293_1255371678800674816_n.jpg?_nc_cat=110&amp;_nc_ht=scontent.fgye7-1.fna&amp;oh=66a0246ae3e3bceb019c84e464bedbb7&amp;oe=5CA68A4B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73" b="16752"/>
          <a:stretch/>
        </p:blipFill>
        <p:spPr bwMode="auto">
          <a:xfrm>
            <a:off x="265874" y="3710445"/>
            <a:ext cx="2636745" cy="243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scontent.fgye7-1.fna.fbcdn.net/v/t1.15752-9/48424508_551232412007016_8089689039386443776_n.jpg?_nc_cat=105&amp;_nc_ht=scontent.fgye7-1.fna&amp;oh=323701728c54f6d4553bc69acfee1731&amp;oe=5C9FF96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7" b="18268"/>
          <a:stretch/>
        </p:blipFill>
        <p:spPr bwMode="auto">
          <a:xfrm>
            <a:off x="6924872" y="3711510"/>
            <a:ext cx="1733066" cy="236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scontent.fgye7-1.fna.fbcdn.net/v/t1.15752-9/48375188_358602138050461_3800870294013345792_n.jpg?_nc_cat=105&amp;_nc_ht=scontent.fgye7-1.fna&amp;oh=c6eb7cf77f64aed7c65a67bdc9026783&amp;oe=5C97AFD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9" t="12901" r="16718"/>
          <a:stretch/>
        </p:blipFill>
        <p:spPr bwMode="auto">
          <a:xfrm>
            <a:off x="9232500" y="3773221"/>
            <a:ext cx="2805193" cy="18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885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198B467-6892-4978-A111-1471705B57CC}"/>
              </a:ext>
            </a:extLst>
          </p:cNvPr>
          <p:cNvSpPr txBox="1"/>
          <p:nvPr/>
        </p:nvSpPr>
        <p:spPr>
          <a:xfrm>
            <a:off x="542471" y="728298"/>
            <a:ext cx="6852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Fórmulas para determinar valor nutricional y digestibilidad 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395063" y="0"/>
            <a:ext cx="4370231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60892" y="1557976"/>
            <a:ext cx="3905573" cy="6379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Digestibilidad 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946595" y="2785431"/>
            <a:ext cx="3905573" cy="6379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Grasa </a:t>
            </a:r>
          </a:p>
        </p:txBody>
      </p:sp>
      <p:sp>
        <p:nvSpPr>
          <p:cNvPr id="10" name="Flecha: a la derecha 20">
            <a:extLst>
              <a:ext uri="{FF2B5EF4-FFF2-40B4-BE49-F238E27FC236}">
                <a16:creationId xmlns:a16="http://schemas.microsoft.com/office/drawing/2014/main" id="{F66699BD-B9F4-4029-9D8F-17071441E189}"/>
              </a:ext>
            </a:extLst>
          </p:cNvPr>
          <p:cNvSpPr/>
          <p:nvPr/>
        </p:nvSpPr>
        <p:spPr>
          <a:xfrm>
            <a:off x="5100740" y="1926978"/>
            <a:ext cx="678359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Flecha: a la derecha 20">
            <a:extLst>
              <a:ext uri="{FF2B5EF4-FFF2-40B4-BE49-F238E27FC236}">
                <a16:creationId xmlns:a16="http://schemas.microsoft.com/office/drawing/2014/main" id="{F66699BD-B9F4-4029-9D8F-17071441E189}"/>
              </a:ext>
            </a:extLst>
          </p:cNvPr>
          <p:cNvSpPr/>
          <p:nvPr/>
        </p:nvSpPr>
        <p:spPr>
          <a:xfrm>
            <a:off x="5100740" y="2941081"/>
            <a:ext cx="678359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6013373" y="1618826"/>
                <a:ext cx="6097374" cy="618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m:rPr>
                          <m:sty m:val="p"/>
                        </m:rPr>
                        <a:rPr lang="es-EC" b="0" i="0">
                          <a:latin typeface="Cambria Math" panose="02040503050406030204" pitchFamily="18" charset="0"/>
                        </a:rPr>
                        <m:t>igestibilida</m:t>
                      </m:r>
                      <m:r>
                        <a:rPr lang="es-EC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b="0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s-EC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b="0" i="1">
                          <a:latin typeface="Cambria Math" panose="02040503050406030204" pitchFamily="18" charset="0"/>
                        </a:rPr>
                        <m:t>𝑠𝑖𝑡𝑢</m:t>
                      </m:r>
                      <m:r>
                        <a:rPr lang="es-EC" b="0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C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es-EC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C" b="0" i="0">
                              <a:latin typeface="Cambria Math" panose="02040503050406030204" pitchFamily="18" charset="0"/>
                            </a:rPr>
                            <m:t>Peso</m:t>
                          </m:r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 b="0" i="0">
                              <a:latin typeface="Cambria Math" panose="02040503050406030204" pitchFamily="18" charset="0"/>
                            </a:rPr>
                            <m:t>inicial</m:t>
                          </m:r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s-EC" b="0" i="0">
                              <a:latin typeface="Cambria Math" panose="02040503050406030204" pitchFamily="18" charset="0"/>
                            </a:rPr>
                            <m:t>Peso</m:t>
                          </m:r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 b="0" i="0">
                              <a:latin typeface="Cambria Math" panose="02040503050406030204" pitchFamily="18" charset="0"/>
                            </a:rPr>
                            <m:t>final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C" b="0" i="0">
                              <a:latin typeface="Cambria Math" panose="02040503050406030204" pitchFamily="18" charset="0"/>
                            </a:rPr>
                            <m:t>Peso</m:t>
                          </m:r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 b="0" i="0">
                              <a:latin typeface="Cambria Math" panose="02040503050406030204" pitchFamily="18" charset="0"/>
                            </a:rPr>
                            <m:t>inicial</m:t>
                          </m:r>
                        </m:den>
                      </m:f>
                      <m:r>
                        <m:rPr>
                          <m:sty m:val="p"/>
                        </m:rPr>
                        <a:rPr lang="es-EC" b="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s-EC" b="0" i="0">
                          <a:latin typeface="Cambria Math" panose="02040503050406030204" pitchFamily="18" charset="0"/>
                        </a:rPr>
                        <m:t> 100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373" y="1618826"/>
                <a:ext cx="6097374" cy="618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6246092" y="2798895"/>
                <a:ext cx="2297937" cy="611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s-EC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92" y="2798895"/>
                <a:ext cx="2297937" cy="6110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6303284" y="3921260"/>
                <a:ext cx="2038763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B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C</m:t>
                          </m:r>
                        </m:den>
                      </m:f>
                      <m:r>
                        <a:rPr lang="es-EC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284" y="3921260"/>
                <a:ext cx="2038763" cy="6127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6303284" y="4875523"/>
                <a:ext cx="2511457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14 </m:t>
                          </m:r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100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1000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284" y="4875523"/>
                <a:ext cx="2511457" cy="6127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9340696" y="4938421"/>
                <a:ext cx="24105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 = %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𝑓𝑎𝑐𝑡𝑜𝑟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0696" y="4938421"/>
                <a:ext cx="241053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ángulo 14"/>
          <p:cNvSpPr/>
          <p:nvPr/>
        </p:nvSpPr>
        <p:spPr>
          <a:xfrm>
            <a:off x="960891" y="3876259"/>
            <a:ext cx="3905573" cy="6379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Fibra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946595" y="5123087"/>
            <a:ext cx="3905573" cy="6379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Proteína</a:t>
            </a:r>
          </a:p>
        </p:txBody>
      </p:sp>
      <p:sp>
        <p:nvSpPr>
          <p:cNvPr id="17" name="Flecha: a la derecha 20">
            <a:extLst>
              <a:ext uri="{FF2B5EF4-FFF2-40B4-BE49-F238E27FC236}">
                <a16:creationId xmlns:a16="http://schemas.microsoft.com/office/drawing/2014/main" id="{F66699BD-B9F4-4029-9D8F-17071441E189}"/>
              </a:ext>
            </a:extLst>
          </p:cNvPr>
          <p:cNvSpPr/>
          <p:nvPr/>
        </p:nvSpPr>
        <p:spPr>
          <a:xfrm>
            <a:off x="5098971" y="3923087"/>
            <a:ext cx="678359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Flecha: a la derecha 20">
            <a:extLst>
              <a:ext uri="{FF2B5EF4-FFF2-40B4-BE49-F238E27FC236}">
                <a16:creationId xmlns:a16="http://schemas.microsoft.com/office/drawing/2014/main" id="{F66699BD-B9F4-4029-9D8F-17071441E189}"/>
              </a:ext>
            </a:extLst>
          </p:cNvPr>
          <p:cNvSpPr/>
          <p:nvPr/>
        </p:nvSpPr>
        <p:spPr>
          <a:xfrm>
            <a:off x="5098970" y="5196140"/>
            <a:ext cx="678359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7107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395063" y="0"/>
            <a:ext cx="4370231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3FF12C5-B1E4-427D-AE5E-3AF17AC26782}"/>
              </a:ext>
            </a:extLst>
          </p:cNvPr>
          <p:cNvSpPr/>
          <p:nvPr/>
        </p:nvSpPr>
        <p:spPr>
          <a:xfrm>
            <a:off x="8956856" y="5218355"/>
            <a:ext cx="239997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>
                <a:solidFill>
                  <a:schemeClr val="bg1"/>
                </a:solidFill>
              </a:rPr>
              <a:t>Fase de Laboratorio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37B34ED-1C17-4467-80EC-23D71AA74B6A}"/>
              </a:ext>
            </a:extLst>
          </p:cNvPr>
          <p:cNvSpPr txBox="1"/>
          <p:nvPr/>
        </p:nvSpPr>
        <p:spPr>
          <a:xfrm>
            <a:off x="364398" y="839717"/>
            <a:ext cx="2541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Estadístico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AF58A8C-459A-4B09-8B9E-D88E57B5AFC7}"/>
              </a:ext>
            </a:extLst>
          </p:cNvPr>
          <p:cNvSpPr txBox="1"/>
          <p:nvPr/>
        </p:nvSpPr>
        <p:spPr>
          <a:xfrm>
            <a:off x="1035219" y="1441725"/>
            <a:ext cx="10321611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realizó un análisis de varianza mediante modelos mixtos. Los datos de las variables producción, fibra, grasa, proteína, fosforo y digestibilidad, fueron transformados mediante raíz cuadrada.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homocedasticidad de producción se modeló utilizando una estructura de varianzas </a:t>
            </a:r>
            <a:r>
              <a:rPr lang="es-EC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para el porcentaje de grasa se modelo utilizando una estructura de varianzas independientes, mientras que el porcentaje de fibra se modelo utilizando una estructura de varianzas exponenciales.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normalidad se evaluó mediante una prueba de </a:t>
            </a:r>
            <a:r>
              <a:rPr lang="es-EC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Shapiro-Wilks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 selección del modelo que mejor se ajustó a las variables se basó en los criterios de AIC (criterio de información </a:t>
            </a:r>
            <a:r>
              <a:rPr lang="es-EC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Akaike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 BIC (criterio de información Bayesiana).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variables ya antes mencionadas se sometieron a una prueba de comparación de medias de Fisher al 5 %. Todos los análisis se realizaron en el software estadístico INFOSTAT (</a:t>
            </a:r>
            <a:r>
              <a:rPr lang="es-EC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DiRienzo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2015).</a:t>
            </a:r>
          </a:p>
          <a:p>
            <a:pPr algn="just"/>
            <a:endParaRPr lang="es-MX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67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395063" y="0"/>
            <a:ext cx="4370231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3FF12C5-B1E4-427D-AE5E-3AF17AC26782}"/>
              </a:ext>
            </a:extLst>
          </p:cNvPr>
          <p:cNvSpPr/>
          <p:nvPr/>
        </p:nvSpPr>
        <p:spPr>
          <a:xfrm>
            <a:off x="8956856" y="5218355"/>
            <a:ext cx="239997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>
                <a:solidFill>
                  <a:schemeClr val="bg1"/>
                </a:solidFill>
              </a:rPr>
              <a:t>Fase de Laboratorio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34B5450-39AA-450F-A083-27CD9007616C}"/>
              </a:ext>
            </a:extLst>
          </p:cNvPr>
          <p:cNvSpPr txBox="1"/>
          <p:nvPr/>
        </p:nvSpPr>
        <p:spPr>
          <a:xfrm>
            <a:off x="1704814" y="638877"/>
            <a:ext cx="4091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 Verde y Materia Seca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34019D3-FBB3-4D6E-9C2C-83DB634F51E3}"/>
              </a:ext>
            </a:extLst>
          </p:cNvPr>
          <p:cNvSpPr txBox="1"/>
          <p:nvPr/>
        </p:nvSpPr>
        <p:spPr>
          <a:xfrm>
            <a:off x="212210" y="301382"/>
            <a:ext cx="3418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Producción 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/>
          <a:srcRect l="14989" t="26642" r="14619" b="14460"/>
          <a:stretch/>
        </p:blipFill>
        <p:spPr>
          <a:xfrm>
            <a:off x="123347" y="1217603"/>
            <a:ext cx="6525425" cy="493522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57601A1-F42A-45D7-80F8-0E7A2D18E712}"/>
              </a:ext>
            </a:extLst>
          </p:cNvPr>
          <p:cNvSpPr/>
          <p:nvPr/>
        </p:nvSpPr>
        <p:spPr>
          <a:xfrm>
            <a:off x="123349" y="2495227"/>
            <a:ext cx="6416496" cy="2479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539845" y="4115451"/>
            <a:ext cx="56521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incorporación temprana de fertilizante después del corte de igualación permite una mayor liberación de fosforo y otros nutrientes en el momento de mayor requerimiento por parte de la plantas, esto no ocurre con las fertilizaciones tardías y refertilizaciones (Bono &amp;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Buschiazzo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2009).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pic>
        <p:nvPicPr>
          <p:cNvPr id="15" name="Imagen 14"/>
          <p:cNvPicPr/>
          <p:nvPr/>
        </p:nvPicPr>
        <p:blipFill rotWithShape="1">
          <a:blip r:embed="rId5"/>
          <a:srcRect l="31272" t="39578" r="30391" b="18420"/>
          <a:stretch/>
        </p:blipFill>
        <p:spPr bwMode="auto">
          <a:xfrm>
            <a:off x="6768397" y="638877"/>
            <a:ext cx="5423603" cy="3328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0510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395063" y="0"/>
            <a:ext cx="4370231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34B5450-39AA-450F-A083-27CD9007616C}"/>
              </a:ext>
            </a:extLst>
          </p:cNvPr>
          <p:cNvSpPr txBox="1"/>
          <p:nvPr/>
        </p:nvSpPr>
        <p:spPr>
          <a:xfrm>
            <a:off x="1584883" y="674051"/>
            <a:ext cx="4091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Fibra, grasa y proteína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34019D3-FBB3-4D6E-9C2C-83DB634F51E3}"/>
              </a:ext>
            </a:extLst>
          </p:cNvPr>
          <p:cNvSpPr txBox="1"/>
          <p:nvPr/>
        </p:nvSpPr>
        <p:spPr>
          <a:xfrm>
            <a:off x="212210" y="301382"/>
            <a:ext cx="3418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 Nutricional 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/>
          <a:srcRect l="23093" t="26006" r="19386" b="11282"/>
          <a:stretch/>
        </p:blipFill>
        <p:spPr>
          <a:xfrm>
            <a:off x="212211" y="1191237"/>
            <a:ext cx="5841994" cy="386050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57601A1-F42A-45D7-80F8-0E7A2D18E712}"/>
              </a:ext>
            </a:extLst>
          </p:cNvPr>
          <p:cNvSpPr/>
          <p:nvPr/>
        </p:nvSpPr>
        <p:spPr>
          <a:xfrm>
            <a:off x="433954" y="4775610"/>
            <a:ext cx="1859796" cy="1528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57601A1-F42A-45D7-80F8-0E7A2D18E712}"/>
              </a:ext>
            </a:extLst>
          </p:cNvPr>
          <p:cNvSpPr/>
          <p:nvPr/>
        </p:nvSpPr>
        <p:spPr>
          <a:xfrm>
            <a:off x="2464231" y="2603716"/>
            <a:ext cx="3589973" cy="1859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30" name="Imagen 129"/>
          <p:cNvPicPr/>
          <p:nvPr/>
        </p:nvPicPr>
        <p:blipFill rotWithShape="1">
          <a:blip r:embed="rId5"/>
          <a:srcRect l="42790" t="40892" r="21590" b="20621"/>
          <a:stretch/>
        </p:blipFill>
        <p:spPr bwMode="auto">
          <a:xfrm>
            <a:off x="6054204" y="501437"/>
            <a:ext cx="6137795" cy="36964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3" name="CuadroTexto 132"/>
          <p:cNvSpPr txBox="1"/>
          <p:nvPr/>
        </p:nvSpPr>
        <p:spPr>
          <a:xfrm>
            <a:off x="212210" y="4988875"/>
            <a:ext cx="5620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Según (Bernal J, 2010) menciona que, para alcanzar una alta respuesta en producción de leche o carne, la proporción de fibra debe ser baja para que así aumente el consumo de materia seca.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CuadroTexto 133"/>
          <p:cNvSpPr txBox="1"/>
          <p:nvPr/>
        </p:nvSpPr>
        <p:spPr>
          <a:xfrm>
            <a:off x="5982898" y="4379876"/>
            <a:ext cx="6239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grasa generalmente declina con la edad ya que la mayor parte se encuentra en los cloroplastos de la planta (Ramirez &amp; Perez, 2008)</a:t>
            </a:r>
          </a:p>
          <a:p>
            <a:pPr algn="just"/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323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395063" y="0"/>
            <a:ext cx="4370231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3FF12C5-B1E4-427D-AE5E-3AF17AC26782}"/>
              </a:ext>
            </a:extLst>
          </p:cNvPr>
          <p:cNvSpPr/>
          <p:nvPr/>
        </p:nvSpPr>
        <p:spPr>
          <a:xfrm>
            <a:off x="8956856" y="5218355"/>
            <a:ext cx="239997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>
                <a:solidFill>
                  <a:schemeClr val="bg1"/>
                </a:solidFill>
              </a:rPr>
              <a:t>Fase de Laboratorio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A34212E-2115-4D91-9E66-016F56890712}"/>
              </a:ext>
            </a:extLst>
          </p:cNvPr>
          <p:cNvSpPr txBox="1"/>
          <p:nvPr/>
        </p:nvSpPr>
        <p:spPr>
          <a:xfrm>
            <a:off x="5641144" y="293311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34B5450-39AA-450F-A083-27CD9007616C}"/>
              </a:ext>
            </a:extLst>
          </p:cNvPr>
          <p:cNvSpPr txBox="1"/>
          <p:nvPr/>
        </p:nvSpPr>
        <p:spPr>
          <a:xfrm>
            <a:off x="354079" y="701492"/>
            <a:ext cx="317691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Fósforo foliar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34019D3-FBB3-4D6E-9C2C-83DB634F51E3}"/>
              </a:ext>
            </a:extLst>
          </p:cNvPr>
          <p:cNvSpPr txBox="1"/>
          <p:nvPr/>
        </p:nvSpPr>
        <p:spPr>
          <a:xfrm>
            <a:off x="212210" y="301382"/>
            <a:ext cx="3418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 Nutricional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30403" t="27913" r="29555" b="22510"/>
          <a:stretch/>
        </p:blipFill>
        <p:spPr>
          <a:xfrm>
            <a:off x="354079" y="1101602"/>
            <a:ext cx="5287065" cy="4973734"/>
          </a:xfrm>
          <a:prstGeom prst="rect">
            <a:avLst/>
          </a:prstGeom>
        </p:spPr>
      </p:pic>
      <p:sp>
        <p:nvSpPr>
          <p:cNvPr id="60" name="Rectángulo 59">
            <a:extLst>
              <a:ext uri="{FF2B5EF4-FFF2-40B4-BE49-F238E27FC236}">
                <a16:creationId xmlns:a16="http://schemas.microsoft.com/office/drawing/2014/main" id="{557601A1-F42A-45D7-80F8-0E7A2D18E712}"/>
              </a:ext>
            </a:extLst>
          </p:cNvPr>
          <p:cNvSpPr/>
          <p:nvPr/>
        </p:nvSpPr>
        <p:spPr>
          <a:xfrm>
            <a:off x="516840" y="2238433"/>
            <a:ext cx="4985058" cy="3032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61" name="Imagen 60"/>
          <p:cNvPicPr/>
          <p:nvPr/>
        </p:nvPicPr>
        <p:blipFill rotWithShape="1">
          <a:blip r:embed="rId5"/>
          <a:srcRect l="39799" t="38931" r="24603" b="22157"/>
          <a:stretch/>
        </p:blipFill>
        <p:spPr bwMode="auto">
          <a:xfrm>
            <a:off x="5989081" y="540742"/>
            <a:ext cx="5935548" cy="3891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5749871" y="4449449"/>
            <a:ext cx="62930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Valdivieso (2008), expresa que el fosforo se manifiesta de mejor manera en una planta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las primeras fases de crecimiento. El desarrollo radicular en particular se ve favorecido por una buena alimentación de fósforo al inicio del ciclo vegetativo.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928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395063" y="0"/>
            <a:ext cx="4370231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3FF12C5-B1E4-427D-AE5E-3AF17AC26782}"/>
              </a:ext>
            </a:extLst>
          </p:cNvPr>
          <p:cNvSpPr/>
          <p:nvPr/>
        </p:nvSpPr>
        <p:spPr>
          <a:xfrm>
            <a:off x="8956856" y="5218355"/>
            <a:ext cx="239997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>
                <a:solidFill>
                  <a:schemeClr val="bg1"/>
                </a:solidFill>
              </a:rPr>
              <a:t>Fase de Laboratorio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34019D3-FBB3-4D6E-9C2C-83DB634F51E3}"/>
              </a:ext>
            </a:extLst>
          </p:cNvPr>
          <p:cNvSpPr txBox="1"/>
          <p:nvPr/>
        </p:nvSpPr>
        <p:spPr>
          <a:xfrm>
            <a:off x="212210" y="301382"/>
            <a:ext cx="3418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Digestibilidad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30402" t="31726" r="27966" b="18486"/>
          <a:stretch/>
        </p:blipFill>
        <p:spPr>
          <a:xfrm>
            <a:off x="212210" y="867904"/>
            <a:ext cx="5475668" cy="5081376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557601A1-F42A-45D7-80F8-0E7A2D18E712}"/>
              </a:ext>
            </a:extLst>
          </p:cNvPr>
          <p:cNvSpPr/>
          <p:nvPr/>
        </p:nvSpPr>
        <p:spPr>
          <a:xfrm>
            <a:off x="619931" y="1968283"/>
            <a:ext cx="4215539" cy="325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26" name="Imagen 25"/>
          <p:cNvPicPr/>
          <p:nvPr/>
        </p:nvPicPr>
        <p:blipFill rotWithShape="1">
          <a:blip r:embed="rId5"/>
          <a:srcRect l="18800" t="35176" r="45460" b="25688"/>
          <a:stretch/>
        </p:blipFill>
        <p:spPr bwMode="auto">
          <a:xfrm>
            <a:off x="5424407" y="608501"/>
            <a:ext cx="6493790" cy="4055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5424407" y="4664357"/>
            <a:ext cx="6618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porcentaje de digestibilidad está asociado a las variedades empleadas, edad de cosecha (Jiménez, 2009).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74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395063" y="0"/>
            <a:ext cx="4370231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34019D3-FBB3-4D6E-9C2C-83DB634F51E3}"/>
              </a:ext>
            </a:extLst>
          </p:cNvPr>
          <p:cNvSpPr txBox="1"/>
          <p:nvPr/>
        </p:nvSpPr>
        <p:spPr>
          <a:xfrm>
            <a:off x="212210" y="255986"/>
            <a:ext cx="6884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Costos de materia seca por hectárea para cada tratamiento</a:t>
            </a:r>
            <a:endParaRPr lang="es-EC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F26C98F-2A88-4B4A-B561-19B48E0F9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767668"/>
              </p:ext>
            </p:extLst>
          </p:nvPr>
        </p:nvGraphicFramePr>
        <p:xfrm>
          <a:off x="0" y="640650"/>
          <a:ext cx="12191989" cy="5110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8863">
                  <a:extLst>
                    <a:ext uri="{9D8B030D-6E8A-4147-A177-3AD203B41FA5}">
                      <a16:colId xmlns:a16="http://schemas.microsoft.com/office/drawing/2014/main" val="3686645454"/>
                    </a:ext>
                  </a:extLst>
                </a:gridCol>
                <a:gridCol w="958863">
                  <a:extLst>
                    <a:ext uri="{9D8B030D-6E8A-4147-A177-3AD203B41FA5}">
                      <a16:colId xmlns:a16="http://schemas.microsoft.com/office/drawing/2014/main" val="1241842750"/>
                    </a:ext>
                  </a:extLst>
                </a:gridCol>
                <a:gridCol w="958863">
                  <a:extLst>
                    <a:ext uri="{9D8B030D-6E8A-4147-A177-3AD203B41FA5}">
                      <a16:colId xmlns:a16="http://schemas.microsoft.com/office/drawing/2014/main" val="827050174"/>
                    </a:ext>
                  </a:extLst>
                </a:gridCol>
                <a:gridCol w="958863">
                  <a:extLst>
                    <a:ext uri="{9D8B030D-6E8A-4147-A177-3AD203B41FA5}">
                      <a16:colId xmlns:a16="http://schemas.microsoft.com/office/drawing/2014/main" val="3138731685"/>
                    </a:ext>
                  </a:extLst>
                </a:gridCol>
                <a:gridCol w="958863">
                  <a:extLst>
                    <a:ext uri="{9D8B030D-6E8A-4147-A177-3AD203B41FA5}">
                      <a16:colId xmlns:a16="http://schemas.microsoft.com/office/drawing/2014/main" val="1023138537"/>
                    </a:ext>
                  </a:extLst>
                </a:gridCol>
                <a:gridCol w="958863">
                  <a:extLst>
                    <a:ext uri="{9D8B030D-6E8A-4147-A177-3AD203B41FA5}">
                      <a16:colId xmlns:a16="http://schemas.microsoft.com/office/drawing/2014/main" val="2729839512"/>
                    </a:ext>
                  </a:extLst>
                </a:gridCol>
                <a:gridCol w="958863">
                  <a:extLst>
                    <a:ext uri="{9D8B030D-6E8A-4147-A177-3AD203B41FA5}">
                      <a16:colId xmlns:a16="http://schemas.microsoft.com/office/drawing/2014/main" val="1993697175"/>
                    </a:ext>
                  </a:extLst>
                </a:gridCol>
                <a:gridCol w="958863">
                  <a:extLst>
                    <a:ext uri="{9D8B030D-6E8A-4147-A177-3AD203B41FA5}">
                      <a16:colId xmlns:a16="http://schemas.microsoft.com/office/drawing/2014/main" val="1276296668"/>
                    </a:ext>
                  </a:extLst>
                </a:gridCol>
                <a:gridCol w="958863">
                  <a:extLst>
                    <a:ext uri="{9D8B030D-6E8A-4147-A177-3AD203B41FA5}">
                      <a16:colId xmlns:a16="http://schemas.microsoft.com/office/drawing/2014/main" val="1506640861"/>
                    </a:ext>
                  </a:extLst>
                </a:gridCol>
                <a:gridCol w="958863">
                  <a:extLst>
                    <a:ext uri="{9D8B030D-6E8A-4147-A177-3AD203B41FA5}">
                      <a16:colId xmlns:a16="http://schemas.microsoft.com/office/drawing/2014/main" val="307198101"/>
                    </a:ext>
                  </a:extLst>
                </a:gridCol>
                <a:gridCol w="958863">
                  <a:extLst>
                    <a:ext uri="{9D8B030D-6E8A-4147-A177-3AD203B41FA5}">
                      <a16:colId xmlns:a16="http://schemas.microsoft.com/office/drawing/2014/main" val="543475229"/>
                    </a:ext>
                  </a:extLst>
                </a:gridCol>
                <a:gridCol w="822248">
                  <a:extLst>
                    <a:ext uri="{9D8B030D-6E8A-4147-A177-3AD203B41FA5}">
                      <a16:colId xmlns:a16="http://schemas.microsoft.com/office/drawing/2014/main" val="707317681"/>
                    </a:ext>
                  </a:extLst>
                </a:gridCol>
                <a:gridCol w="822248">
                  <a:extLst>
                    <a:ext uri="{9D8B030D-6E8A-4147-A177-3AD203B41FA5}">
                      <a16:colId xmlns:a16="http://schemas.microsoft.com/office/drawing/2014/main" val="460112290"/>
                    </a:ext>
                  </a:extLst>
                </a:gridCol>
              </a:tblGrid>
              <a:tr h="18072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CONCEPTO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extLst>
                  <a:ext uri="{0D108BD9-81ED-4DB2-BD59-A6C34878D82A}">
                    <a16:rowId xmlns:a16="http://schemas.microsoft.com/office/drawing/2014/main" val="86501041"/>
                  </a:ext>
                </a:extLst>
              </a:tr>
              <a:tr h="1807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extLst>
                  <a:ext uri="{0D108BD9-81ED-4DB2-BD59-A6C34878D82A}">
                    <a16:rowId xmlns:a16="http://schemas.microsoft.com/office/drawing/2014/main" val="1382489903"/>
                  </a:ext>
                </a:extLst>
              </a:tr>
              <a:tr h="1807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extLst>
                  <a:ext uri="{0D108BD9-81ED-4DB2-BD59-A6C34878D82A}">
                    <a16:rowId xmlns:a16="http://schemas.microsoft.com/office/drawing/2014/main" val="724144942"/>
                  </a:ext>
                </a:extLst>
              </a:tr>
              <a:tr h="346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Fertilizante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0,019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0,031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0,019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0,031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0,019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0,031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extLst>
                  <a:ext uri="{0D108BD9-81ED-4DB2-BD59-A6C34878D82A}">
                    <a16:rowId xmlns:a16="http://schemas.microsoft.com/office/drawing/2014/main" val="2950545823"/>
                  </a:ext>
                </a:extLst>
              </a:tr>
              <a:tr h="526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Preparación del terreno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extLst>
                  <a:ext uri="{0D108BD9-81ED-4DB2-BD59-A6C34878D82A}">
                    <a16:rowId xmlns:a16="http://schemas.microsoft.com/office/drawing/2014/main" val="1185938005"/>
                  </a:ext>
                </a:extLst>
              </a:tr>
              <a:tr h="180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Semilla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3,36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3,36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3,36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3,36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extLst>
                  <a:ext uri="{0D108BD9-81ED-4DB2-BD59-A6C34878D82A}">
                    <a16:rowId xmlns:a16="http://schemas.microsoft.com/office/drawing/2014/main" val="3455717094"/>
                  </a:ext>
                </a:extLst>
              </a:tr>
              <a:tr h="346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Mano de Obra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83,33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83,33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83,33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83,33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83,33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83,33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83,33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83,33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83,33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83,33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83,33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83,33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extLst>
                  <a:ext uri="{0D108BD9-81ED-4DB2-BD59-A6C34878D82A}">
                    <a16:rowId xmlns:a16="http://schemas.microsoft.com/office/drawing/2014/main" val="885352398"/>
                  </a:ext>
                </a:extLst>
              </a:tr>
              <a:tr h="346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Imprevistos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extLst>
                  <a:ext uri="{0D108BD9-81ED-4DB2-BD59-A6C34878D82A}">
                    <a16:rowId xmlns:a16="http://schemas.microsoft.com/office/drawing/2014/main" val="2204571830"/>
                  </a:ext>
                </a:extLst>
              </a:tr>
              <a:tr h="70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COSTO POR TRATAMIENTO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126,69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113,33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113,33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126,70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113,35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113,36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126,70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113,35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113,36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126,70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113,35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113,36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extLst>
                  <a:ext uri="{0D108BD9-81ED-4DB2-BD59-A6C34878D82A}">
                    <a16:rowId xmlns:a16="http://schemas.microsoft.com/office/drawing/2014/main" val="3086998313"/>
                  </a:ext>
                </a:extLst>
              </a:tr>
              <a:tr h="70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COSTO POR HECTÁREA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46922,22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41974,07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41974,07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46925,93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41981,11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41985,56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46925,93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41981,11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41985,56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46925,93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41981,11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41985,56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extLst>
                  <a:ext uri="{0D108BD9-81ED-4DB2-BD59-A6C34878D82A}">
                    <a16:rowId xmlns:a16="http://schemas.microsoft.com/office/drawing/2014/main" val="586226329"/>
                  </a:ext>
                </a:extLst>
              </a:tr>
              <a:tr h="884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PRODUCCIÓN MS HECTÁREA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2094,37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3430,56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2296,31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2803,91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2016,85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2921,15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3577,05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3471,19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1462,58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3496,89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2802,41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3930,53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extLst>
                  <a:ext uri="{0D108BD9-81ED-4DB2-BD59-A6C34878D82A}">
                    <a16:rowId xmlns:a16="http://schemas.microsoft.com/office/drawing/2014/main" val="1220704662"/>
                  </a:ext>
                </a:extLst>
              </a:tr>
              <a:tr h="526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COSTO USD/Kg MS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0,09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6" marR="39026" marT="0" marB="0" anchor="b"/>
                </a:tc>
                <a:extLst>
                  <a:ext uri="{0D108BD9-81ED-4DB2-BD59-A6C34878D82A}">
                    <a16:rowId xmlns:a16="http://schemas.microsoft.com/office/drawing/2014/main" val="2065293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416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DDE52BB-619B-4904-AE3A-F07AAB8699BB}"/>
              </a:ext>
            </a:extLst>
          </p:cNvPr>
          <p:cNvSpPr txBox="1">
            <a:spLocks/>
          </p:cNvSpPr>
          <p:nvPr/>
        </p:nvSpPr>
        <p:spPr>
          <a:xfrm>
            <a:off x="7395063" y="0"/>
            <a:ext cx="4370231" cy="446579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200" i="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3E6AB72-D0CB-428D-8068-E9D6C88C34AE}"/>
              </a:ext>
            </a:extLst>
          </p:cNvPr>
          <p:cNvSpPr txBox="1"/>
          <p:nvPr/>
        </p:nvSpPr>
        <p:spPr>
          <a:xfrm>
            <a:off x="347730" y="914400"/>
            <a:ext cx="1141756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mayor producción de materia verde fue de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928148,15 Kg. MV</a:t>
            </a:r>
            <a:r>
              <a:rPr lang="es-E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.Ha</a:t>
            </a:r>
            <a:r>
              <a:rPr lang="es-E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s-E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de materia seca de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3930.53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Kg. MS</a:t>
            </a:r>
            <a:r>
              <a:rPr lang="es-E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.Ha</a:t>
            </a:r>
            <a:r>
              <a:rPr lang="es-E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s-E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cuales se obtuvo con el tratamiento 11, mientras que el porcentaje de digestibilidad más alto fue de 86.43 %  y se dio con el tratamiento 6.</a:t>
            </a:r>
          </a:p>
          <a:p>
            <a:pPr lvl="0"/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intervalo de corte óptimo de producción forrajera se dio a los 20 días luego del corte de igualación, por otro lado la dosis de fertilización fosfatada más adecuada para la producción forrajera fue de 170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Kg.Ha</a:t>
            </a:r>
            <a:r>
              <a:rPr lang="es-E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s-E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/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mejor porcentaje de fibra se obtuvo con el tratamiento 9, mientras que para grasa y proteína con el tratamiento más optimo fue el 11, además con el corte a los 20 días se obtuvo el porcentaje más alto de digestibilidad.</a:t>
            </a:r>
          </a:p>
          <a:p>
            <a:pPr lvl="0"/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los costos de producción del ensayo podemos llegar a la conclusión que si invierto 0,09 dólares por cada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Kg. MS</a:t>
            </a:r>
            <a:r>
              <a:rPr lang="es-E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.Ha</a:t>
            </a:r>
            <a:r>
              <a:rPr lang="es-E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s-E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obtendremos 3930.53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Kg. MS</a:t>
            </a:r>
            <a:r>
              <a:rPr lang="es-E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.Ha</a:t>
            </a:r>
            <a:r>
              <a:rPr lang="es-E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s-E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con 0,08 dólares tendremos una producción de 3577,05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Kg. MS</a:t>
            </a:r>
            <a:r>
              <a:rPr lang="es-E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.Ha</a:t>
            </a:r>
            <a:r>
              <a:rPr lang="es-E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s-ES" dirty="0"/>
            </a:b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55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DDE52BB-619B-4904-AE3A-F07AAB8699BB}"/>
              </a:ext>
            </a:extLst>
          </p:cNvPr>
          <p:cNvSpPr txBox="1">
            <a:spLocks/>
          </p:cNvSpPr>
          <p:nvPr/>
        </p:nvSpPr>
        <p:spPr>
          <a:xfrm>
            <a:off x="7141029" y="0"/>
            <a:ext cx="4624265" cy="446579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200" i="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RECOMENDACIONES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F905FC0-FD2E-4C35-924B-86E339B73876}"/>
              </a:ext>
            </a:extLst>
          </p:cNvPr>
          <p:cNvSpPr/>
          <p:nvPr/>
        </p:nvSpPr>
        <p:spPr>
          <a:xfrm>
            <a:off x="257578" y="1043189"/>
            <a:ext cx="1102110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recomienda la utilización del T11 (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días al corte con 170 Kg.Ha</a:t>
            </a:r>
            <a:r>
              <a:rPr lang="es-E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s-E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debido a que en este tratamiento se obtuvo los valores más óptimos de las variables analizadas.</a:t>
            </a:r>
          </a:p>
          <a:p>
            <a:pPr lvl="0" algn="just"/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alternativa se recomienda la utilización del tratamiento 6 ya que este fue el segundo mejor tratamiento de las variables analizadas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Sería conveniente realizar un análisis de producción y calidad de leche para determinar si la fertilización fosfatada influyó en la mezcla forrajera. </a:t>
            </a:r>
          </a:p>
          <a:p>
            <a:pPr lvl="0" algn="just"/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s-ES" dirty="0"/>
            </a:br>
            <a:endParaRPr lang="es-MX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7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395063" y="0"/>
            <a:ext cx="4370231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INTRODUCCIÓN </a:t>
            </a:r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" b="11187"/>
          <a:stretch/>
        </p:blipFill>
        <p:spPr bwMode="auto">
          <a:xfrm>
            <a:off x="2717267" y="720025"/>
            <a:ext cx="4448298" cy="368065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849FE700-3CB3-4D90-B663-E6D40607F612}"/>
              </a:ext>
            </a:extLst>
          </p:cNvPr>
          <p:cNvSpPr txBox="1"/>
          <p:nvPr/>
        </p:nvSpPr>
        <p:spPr>
          <a:xfrm>
            <a:off x="154664" y="2552121"/>
            <a:ext cx="2420442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la demanda que existe en la ganadería 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49FE700-3CB3-4D90-B663-E6D40607F612}"/>
              </a:ext>
            </a:extLst>
          </p:cNvPr>
          <p:cNvSpPr txBox="1"/>
          <p:nvPr/>
        </p:nvSpPr>
        <p:spPr>
          <a:xfrm>
            <a:off x="7307726" y="2611355"/>
            <a:ext cx="2362306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Intensificar la producción de forraje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49FE700-3CB3-4D90-B663-E6D40607F612}"/>
              </a:ext>
            </a:extLst>
          </p:cNvPr>
          <p:cNvSpPr txBox="1"/>
          <p:nvPr/>
        </p:nvSpPr>
        <p:spPr>
          <a:xfrm>
            <a:off x="3762552" y="4954271"/>
            <a:ext cx="2309480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Mejorar la producción ya sea de carne o leche </a:t>
            </a:r>
          </a:p>
        </p:txBody>
      </p:sp>
      <p:sp>
        <p:nvSpPr>
          <p:cNvPr id="4102" name="Flecha doblada hacia arriba 4101"/>
          <p:cNvSpPr/>
          <p:nvPr/>
        </p:nvSpPr>
        <p:spPr>
          <a:xfrm rot="5400000">
            <a:off x="1110199" y="4035753"/>
            <a:ext cx="1518833" cy="1795734"/>
          </a:xfrm>
          <a:prstGeom prst="bent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Flecha doblada hacia arriba 40"/>
          <p:cNvSpPr/>
          <p:nvPr/>
        </p:nvSpPr>
        <p:spPr>
          <a:xfrm rot="16200000" flipH="1">
            <a:off x="6810810" y="4092692"/>
            <a:ext cx="1632709" cy="179573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849FE700-3CB3-4D90-B663-E6D40607F612}"/>
              </a:ext>
            </a:extLst>
          </p:cNvPr>
          <p:cNvSpPr txBox="1"/>
          <p:nvPr/>
        </p:nvSpPr>
        <p:spPr>
          <a:xfrm>
            <a:off x="9580178" y="859525"/>
            <a:ext cx="2362306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entre el crecimiento, desarrollo y  rendimiento 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49FE700-3CB3-4D90-B663-E6D40607F612}"/>
              </a:ext>
            </a:extLst>
          </p:cNvPr>
          <p:cNvSpPr txBox="1"/>
          <p:nvPr/>
        </p:nvSpPr>
        <p:spPr>
          <a:xfrm>
            <a:off x="9580178" y="4319461"/>
            <a:ext cx="2362306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Tomar en cuenta las condiciones climáticas del lugar 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Flecha doblada 4103"/>
          <p:cNvSpPr/>
          <p:nvPr/>
        </p:nvSpPr>
        <p:spPr>
          <a:xfrm>
            <a:off x="8956855" y="1367356"/>
            <a:ext cx="511444" cy="106587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46" name="Flecha doblada 45"/>
          <p:cNvSpPr/>
          <p:nvPr/>
        </p:nvSpPr>
        <p:spPr>
          <a:xfrm rot="10800000" flipH="1">
            <a:off x="8926573" y="3867739"/>
            <a:ext cx="511444" cy="106587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65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s://scontent.fgye7-1.fna.fbcdn.net/v/t1.15752-9/48396735_430971867440491_4577007069500014592_n.jpg?_nc_cat=110&amp;_nc_ht=scontent.fgye7-1.fna&amp;oh=f5c8d99405aad36178c973a8c8e794ec&amp;oe=5C9CFA9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11"/>
          <a:stretch/>
        </p:blipFill>
        <p:spPr bwMode="auto">
          <a:xfrm>
            <a:off x="0" y="590550"/>
            <a:ext cx="12191999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D3C3EFCB-DA16-48F5-A8E1-675FED6BBAFD}"/>
              </a:ext>
            </a:extLst>
          </p:cNvPr>
          <p:cNvSpPr txBox="1">
            <a:spLocks/>
          </p:cNvSpPr>
          <p:nvPr/>
        </p:nvSpPr>
        <p:spPr>
          <a:xfrm>
            <a:off x="7141029" y="0"/>
            <a:ext cx="4624265" cy="446579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200" i="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AGRADECIMIENTOS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57B8FF9-8BFD-493D-B2BB-828ECD3D3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6" y="590551"/>
            <a:ext cx="2553159" cy="23442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E825034-A9A2-42A4-9781-3BC1702A4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589880"/>
            <a:ext cx="3657600" cy="2000920"/>
          </a:xfrm>
          <a:prstGeom prst="rect">
            <a:avLst/>
          </a:prstGeom>
        </p:spPr>
      </p:pic>
      <p:pic>
        <p:nvPicPr>
          <p:cNvPr id="12290" name="Picture 2" descr="https://scontent.fgye7-1.fna.fbcdn.net/v/t1.0-1/p200x200/19430188_434734146908283_571118802371763371_n.jpg?_nc_cat=110&amp;_nc_ht=scontent.fgye7-1.fna&amp;oh=aeaddd3008e75143cb88cd57182726a3&amp;oe=5C9BF7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497" y="4953000"/>
            <a:ext cx="238350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Resultado de imagen para graci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051" y="733852"/>
            <a:ext cx="5825256" cy="220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71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395063" y="0"/>
            <a:ext cx="4370231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INTRODUCCIÓN </a:t>
            </a:r>
          </a:p>
        </p:txBody>
      </p:sp>
      <p:graphicFrame>
        <p:nvGraphicFramePr>
          <p:cNvPr id="34" name="Diagrama 33"/>
          <p:cNvGraphicFramePr/>
          <p:nvPr>
            <p:extLst>
              <p:ext uri="{D42A27DB-BD31-4B8C-83A1-F6EECF244321}">
                <p14:modId xmlns:p14="http://schemas.microsoft.com/office/powerpoint/2010/main" val="498243505"/>
              </p:ext>
            </p:extLst>
          </p:nvPr>
        </p:nvGraphicFramePr>
        <p:xfrm>
          <a:off x="-787401" y="530613"/>
          <a:ext cx="1110648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122" name="Picture 2" descr="Elemento quÃ­mico fÃ³sforo. ilustraciÃ³n de elemento quÃ­mico fÃ³sforo y mÃ¡s banco de imÃ¡genes de abstracto libre de derecho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01"/>
          <a:stretch/>
        </p:blipFill>
        <p:spPr bwMode="auto">
          <a:xfrm>
            <a:off x="5152942" y="776879"/>
            <a:ext cx="2052917" cy="1280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78875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395063" y="0"/>
            <a:ext cx="4370231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PROBLEMA 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06D1620E-4DC4-4AFC-81EF-3BE88BBCA9E5}"/>
              </a:ext>
            </a:extLst>
          </p:cNvPr>
          <p:cNvSpPr/>
          <p:nvPr/>
        </p:nvSpPr>
        <p:spPr>
          <a:xfrm>
            <a:off x="6472983" y="2869323"/>
            <a:ext cx="4709639" cy="299461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Producción  de forrajes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 Nutricional  </a:t>
            </a:r>
          </a:p>
        </p:txBody>
      </p:sp>
      <p:sp>
        <p:nvSpPr>
          <p:cNvPr id="13" name="Flecha: hacia la izquierda 12">
            <a:extLst>
              <a:ext uri="{FF2B5EF4-FFF2-40B4-BE49-F238E27FC236}">
                <a16:creationId xmlns:a16="http://schemas.microsoft.com/office/drawing/2014/main" id="{85F9EDA1-961F-4B4A-B49D-7B03803AB38C}"/>
              </a:ext>
            </a:extLst>
          </p:cNvPr>
          <p:cNvSpPr/>
          <p:nvPr/>
        </p:nvSpPr>
        <p:spPr>
          <a:xfrm>
            <a:off x="801345" y="2853706"/>
            <a:ext cx="4953469" cy="2994611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Desarrollo de nuevas tecnologías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Mezcla forrajeras adaptadas a condiciones climáticas y edáficas propias de la región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5127B3B-860B-472E-8D1E-25365496D9D4}"/>
              </a:ext>
            </a:extLst>
          </p:cNvPr>
          <p:cNvSpPr/>
          <p:nvPr/>
        </p:nvSpPr>
        <p:spPr>
          <a:xfrm>
            <a:off x="3386517" y="1001418"/>
            <a:ext cx="5281449" cy="21846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existen estrategias adecuadas de fertilización fosfatada como muestreo de suelo y aplicación correcta de fertilizantes que logren satisfacer las necesidades de mantenimiento, crecimiento y alta producción de una mezcla forrajera  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35FEFEC-BE8C-4C78-84BC-496ACCEF7D0A}"/>
              </a:ext>
            </a:extLst>
          </p:cNvPr>
          <p:cNvSpPr txBox="1"/>
          <p:nvPr/>
        </p:nvSpPr>
        <p:spPr>
          <a:xfrm>
            <a:off x="2643004" y="5284181"/>
            <a:ext cx="148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F97C8F4-65AA-43EB-947E-3F26EE005C46}"/>
              </a:ext>
            </a:extLst>
          </p:cNvPr>
          <p:cNvSpPr txBox="1"/>
          <p:nvPr/>
        </p:nvSpPr>
        <p:spPr>
          <a:xfrm>
            <a:off x="7924453" y="5293639"/>
            <a:ext cx="148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EFECTOS</a:t>
            </a:r>
          </a:p>
        </p:txBody>
      </p:sp>
      <p:pic>
        <p:nvPicPr>
          <p:cNvPr id="6150" name="Picture 6" descr="Resultado de imagen para tecnologias agricol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83" y="883756"/>
            <a:ext cx="3063790" cy="175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n para tecnologias agricolas past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840895"/>
            <a:ext cx="2874795" cy="192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191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395063" y="0"/>
            <a:ext cx="4370231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OBJETIVOS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2E15810-9CAC-48ED-B8FF-3917088177C2}"/>
              </a:ext>
            </a:extLst>
          </p:cNvPr>
          <p:cNvSpPr txBox="1"/>
          <p:nvPr/>
        </p:nvSpPr>
        <p:spPr>
          <a:xfrm>
            <a:off x="268013" y="926063"/>
            <a:ext cx="41463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</a:p>
          <a:p>
            <a:pPr algn="just"/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Evaluar el efecto de la aplicación de cuatro niveles de fertilización fosfatada sobre la producción y digestibilidad de una mezcla forrajera en tres diferentes tiempos de corte.  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s-MX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044F725-2AA2-453B-A417-5CEE3485B55C}"/>
              </a:ext>
            </a:extLst>
          </p:cNvPr>
          <p:cNvSpPr txBox="1"/>
          <p:nvPr/>
        </p:nvSpPr>
        <p:spPr>
          <a:xfrm>
            <a:off x="4454272" y="2991345"/>
            <a:ext cx="731102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</a:p>
          <a:p>
            <a:pPr algn="just"/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Establecer el intervalo de corte y dosis de fertilización fosfatada mas adecuado para obtener niveles óptimos de producción forrajera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Establecer el intervalo de corte con mas alto nivel nutritivo y digestibilidad.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Estimar los costos preliminares de producción forrajera 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31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395063" y="0"/>
            <a:ext cx="4370231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HIPÓTESIS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2675882-E680-4C37-9F95-B3FA9C09F830}"/>
              </a:ext>
            </a:extLst>
          </p:cNvPr>
          <p:cNvSpPr txBox="1"/>
          <p:nvPr/>
        </p:nvSpPr>
        <p:spPr>
          <a:xfrm>
            <a:off x="1008993" y="2159876"/>
            <a:ext cx="102160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H0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Fertilización fosfatada y el tiempo de corte adecuado no mejora la producción, el valor nutricional y la digestibilidad de una mezcla forrajera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/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H1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Fertilización fosfatada y el tiempo de corte adecuado mejora la producción, el valor nutricional y la digestibilidad de una mezcla forrajera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098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395063" y="0"/>
            <a:ext cx="4370231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61CE56D-A387-41FD-829D-56FC0DEECDD3}"/>
              </a:ext>
            </a:extLst>
          </p:cNvPr>
          <p:cNvSpPr txBox="1"/>
          <p:nvPr/>
        </p:nvSpPr>
        <p:spPr>
          <a:xfrm>
            <a:off x="835815" y="952309"/>
            <a:ext cx="4529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Ubicación del lugar de investigación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410F7C6-2CEF-4402-91BD-E2E54A76F66E}"/>
              </a:ext>
            </a:extLst>
          </p:cNvPr>
          <p:cNvSpPr txBox="1"/>
          <p:nvPr/>
        </p:nvSpPr>
        <p:spPr>
          <a:xfrm>
            <a:off x="6579431" y="1586591"/>
            <a:ext cx="56125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Provincia: Pichincha</a:t>
            </a:r>
          </a:p>
          <a:p>
            <a:pPr>
              <a:lnSpc>
                <a:spcPct val="150000"/>
              </a:lnSpc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Cantón: Quito</a:t>
            </a:r>
          </a:p>
          <a:p>
            <a:pPr>
              <a:lnSpc>
                <a:spcPct val="150000"/>
              </a:lnSpc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Parroquia: Pintag</a:t>
            </a:r>
          </a:p>
          <a:p>
            <a:pPr>
              <a:lnSpc>
                <a:spcPct val="150000"/>
              </a:lnSpc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Localidad: Hacienda el “Andar”</a:t>
            </a:r>
          </a:p>
          <a:p>
            <a:pPr>
              <a:lnSpc>
                <a:spcPct val="150000"/>
              </a:lnSpc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Altitud: 3300 msnm</a:t>
            </a:r>
          </a:p>
          <a:p>
            <a:pPr>
              <a:lnSpc>
                <a:spcPct val="150000"/>
              </a:lnSpc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 media: 13 °C</a:t>
            </a:r>
          </a:p>
          <a:p>
            <a:pPr>
              <a:lnSpc>
                <a:spcPct val="150000"/>
              </a:lnSpc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Precipitación anual: 1100 mm</a:t>
            </a:r>
          </a:p>
          <a:p>
            <a:pPr>
              <a:lnSpc>
                <a:spcPct val="150000"/>
              </a:lnSpc>
            </a:pP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9EF4B9-C1BA-415F-BEF4-23A051B7BC4F}"/>
              </a:ext>
            </a:extLst>
          </p:cNvPr>
          <p:cNvSpPr/>
          <p:nvPr/>
        </p:nvSpPr>
        <p:spPr>
          <a:xfrm>
            <a:off x="3413011" y="3080187"/>
            <a:ext cx="2067952" cy="287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>
                <a:solidFill>
                  <a:schemeClr val="bg1"/>
                </a:solidFill>
              </a:rPr>
              <a:t>Fase de Campo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3FF12C5-B1E4-427D-AE5E-3AF17AC26782}"/>
              </a:ext>
            </a:extLst>
          </p:cNvPr>
          <p:cNvSpPr/>
          <p:nvPr/>
        </p:nvSpPr>
        <p:spPr>
          <a:xfrm>
            <a:off x="8956856" y="5218355"/>
            <a:ext cx="239997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>
                <a:solidFill>
                  <a:schemeClr val="bg1"/>
                </a:solidFill>
              </a:rPr>
              <a:t>Fase de Laboratorio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35156" t="42188" r="42188" b="30209"/>
          <a:stretch/>
        </p:blipFill>
        <p:spPr>
          <a:xfrm>
            <a:off x="1115111" y="1586591"/>
            <a:ext cx="4629150" cy="393954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115111" y="5550754"/>
            <a:ext cx="4629150" cy="3985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Google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(2017) </a:t>
            </a:r>
          </a:p>
        </p:txBody>
      </p:sp>
    </p:spTree>
    <p:extLst>
      <p:ext uri="{BB962C8B-B14F-4D97-AF65-F5344CB8AC3E}">
        <p14:creationId xmlns:p14="http://schemas.microsoft.com/office/powerpoint/2010/main" val="1351046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395063" y="0"/>
            <a:ext cx="4370231" cy="446579"/>
          </a:xfrm>
        </p:spPr>
        <p:txBody>
          <a:bodyPr/>
          <a:lstStyle/>
          <a:p>
            <a:r>
              <a:rPr lang="es-EC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0063FF4-442E-46DC-B006-C7A1F3D8D2DF}"/>
              </a:ext>
            </a:extLst>
          </p:cNvPr>
          <p:cNvSpPr txBox="1"/>
          <p:nvPr/>
        </p:nvSpPr>
        <p:spPr>
          <a:xfrm>
            <a:off x="626281" y="857722"/>
            <a:ext cx="2984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Experimental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922C85B-AEA3-4256-852C-4F9CCD1D08AC}"/>
              </a:ext>
            </a:extLst>
          </p:cNvPr>
          <p:cNvSpPr/>
          <p:nvPr/>
        </p:nvSpPr>
        <p:spPr>
          <a:xfrm>
            <a:off x="626281" y="2869324"/>
            <a:ext cx="3835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implementó un diseño bifactorial (4x3) con 3 repeticiones en bloques   completamente al azar (DBCA).</a:t>
            </a:r>
            <a:endParaRPr lang="es-MX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83344A8-D83F-4F19-B50F-822A5CBF557C}"/>
              </a:ext>
            </a:extLst>
          </p:cNvPr>
          <p:cNvSpPr txBox="1"/>
          <p:nvPr/>
        </p:nvSpPr>
        <p:spPr>
          <a:xfrm>
            <a:off x="626281" y="2270023"/>
            <a:ext cx="2091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 de diseño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0AD04B9-9F04-4366-858B-53BA5C9B27A7}"/>
              </a:ext>
            </a:extLst>
          </p:cNvPr>
          <p:cNvSpPr txBox="1"/>
          <p:nvPr/>
        </p:nvSpPr>
        <p:spPr>
          <a:xfrm>
            <a:off x="4593371" y="804772"/>
            <a:ext cx="2507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Croquis del diseño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8050" t="25754" r="19235" b="15477"/>
          <a:stretch/>
        </p:blipFill>
        <p:spPr>
          <a:xfrm>
            <a:off x="4593371" y="1257832"/>
            <a:ext cx="7449583" cy="449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962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2">
  <a:themeElements>
    <a:clrScheme name="Personalizado 5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66292</TotalTime>
  <Words>2096</Words>
  <Application>Microsoft Office PowerPoint</Application>
  <PresentationFormat>Panorámica</PresentationFormat>
  <Paragraphs>437</Paragraphs>
  <Slides>30</Slides>
  <Notes>23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 Math</vt:lpstr>
      <vt:lpstr>Times New Roman</vt:lpstr>
      <vt:lpstr>Verdana</vt:lpstr>
      <vt:lpstr>Wingdings</vt:lpstr>
      <vt:lpstr>tema 2</vt:lpstr>
      <vt:lpstr>CorelDRAW</vt:lpstr>
      <vt:lpstr>Presentación de PowerPoint</vt:lpstr>
      <vt:lpstr>INTRODUCCIÓN </vt:lpstr>
      <vt:lpstr>INTRODUCCIÓN </vt:lpstr>
      <vt:lpstr>INTRODUCCIÓN </vt:lpstr>
      <vt:lpstr>PROBLEMA </vt:lpstr>
      <vt:lpstr>OBJETIVOS </vt:lpstr>
      <vt:lpstr>HIPÓTESIS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RESULTADOS</vt:lpstr>
      <vt:lpstr>RESULTADOS</vt:lpstr>
      <vt:lpstr>RESULTADOS</vt:lpstr>
      <vt:lpstr>RESULTADOS</vt:lpstr>
      <vt:lpstr>RESULTADOS</vt:lpstr>
      <vt:lpstr>Presentación de PowerPoint</vt:lpstr>
      <vt:lpstr>Presentación de PowerPoint</vt:lpstr>
      <vt:lpstr>Presentación de PowerPoint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Marlon Xavier Villares Jibaja</dc:creator>
  <cp:lastModifiedBy>Usuario de Windows</cp:lastModifiedBy>
  <cp:revision>883</cp:revision>
  <dcterms:created xsi:type="dcterms:W3CDTF">2016-02-03T01:48:34Z</dcterms:created>
  <dcterms:modified xsi:type="dcterms:W3CDTF">2019-01-06T22:41:36Z</dcterms:modified>
</cp:coreProperties>
</file>